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358" r:id="rId3"/>
    <p:sldId id="359" r:id="rId4"/>
    <p:sldId id="360" r:id="rId5"/>
    <p:sldId id="361" r:id="rId6"/>
    <p:sldId id="257" r:id="rId7"/>
    <p:sldId id="260" r:id="rId8"/>
    <p:sldId id="258" r:id="rId9"/>
    <p:sldId id="259" r:id="rId10"/>
    <p:sldId id="267" r:id="rId11"/>
    <p:sldId id="268" r:id="rId12"/>
    <p:sldId id="269" r:id="rId13"/>
    <p:sldId id="270" r:id="rId14"/>
    <p:sldId id="271" r:id="rId15"/>
    <p:sldId id="272" r:id="rId16"/>
    <p:sldId id="273" r:id="rId17"/>
    <p:sldId id="274" r:id="rId18"/>
    <p:sldId id="275" r:id="rId19"/>
    <p:sldId id="346"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347" r:id="rId33"/>
    <p:sldId id="348" r:id="rId34"/>
    <p:sldId id="349" r:id="rId35"/>
    <p:sldId id="350" r:id="rId36"/>
    <p:sldId id="288" r:id="rId37"/>
    <p:sldId id="289" r:id="rId38"/>
    <p:sldId id="351" r:id="rId39"/>
    <p:sldId id="352" r:id="rId40"/>
    <p:sldId id="353" r:id="rId41"/>
    <p:sldId id="354" r:id="rId42"/>
    <p:sldId id="355" r:id="rId43"/>
    <p:sldId id="362" r:id="rId44"/>
    <p:sldId id="356" r:id="rId45"/>
    <p:sldId id="357" r:id="rId46"/>
    <p:sldId id="266" r:id="rId47"/>
    <p:sldId id="290" r:id="rId48"/>
    <p:sldId id="291" r:id="rId49"/>
    <p:sldId id="292" r:id="rId50"/>
    <p:sldId id="293" r:id="rId51"/>
    <p:sldId id="296" r:id="rId52"/>
    <p:sldId id="295" r:id="rId53"/>
    <p:sldId id="344" r:id="rId54"/>
    <p:sldId id="294" r:id="rId55"/>
    <p:sldId id="298" r:id="rId56"/>
    <p:sldId id="299" r:id="rId57"/>
    <p:sldId id="300" r:id="rId58"/>
    <p:sldId id="301" r:id="rId59"/>
    <p:sldId id="303" r:id="rId60"/>
    <p:sldId id="302" r:id="rId61"/>
    <p:sldId id="345" r:id="rId62"/>
    <p:sldId id="304" r:id="rId63"/>
    <p:sldId id="305" r:id="rId64"/>
    <p:sldId id="306" r:id="rId65"/>
    <p:sldId id="307" r:id="rId66"/>
    <p:sldId id="308" r:id="rId67"/>
    <p:sldId id="309" r:id="rId68"/>
    <p:sldId id="310"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6" r:id="rId93"/>
    <p:sldId id="337" r:id="rId94"/>
    <p:sldId id="338" r:id="rId95"/>
    <p:sldId id="339" r:id="rId96"/>
    <p:sldId id="340" r:id="rId97"/>
    <p:sldId id="341" r:id="rId98"/>
    <p:sldId id="342" r:id="rId99"/>
    <p:sldId id="335" r:id="rId100"/>
    <p:sldId id="265" r:id="rId10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88" autoAdjust="0"/>
  </p:normalViewPr>
  <p:slideViewPr>
    <p:cSldViewPr snapToGrid="0" showGuides="1">
      <p:cViewPr varScale="1">
        <p:scale>
          <a:sx n="67" d="100"/>
          <a:sy n="67" d="100"/>
        </p:scale>
        <p:origin x="1476" y="66"/>
      </p:cViewPr>
      <p:guideLst>
        <p:guide orient="horz" pos="2160"/>
        <p:guide pos="2880"/>
      </p:guideLst>
    </p:cSldViewPr>
  </p:slideViewPr>
  <p:notesTextViewPr>
    <p:cViewPr>
      <p:scale>
        <a:sx n="1" d="1"/>
        <a:sy n="1" d="1"/>
      </p:scale>
      <p:origin x="0" y="0"/>
    </p:cViewPr>
  </p:notesTextViewPr>
  <p:sorterViewPr>
    <p:cViewPr>
      <p:scale>
        <a:sx n="66" d="100"/>
        <a:sy n="66" d="100"/>
      </p:scale>
      <p:origin x="0" y="53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E9BA0-905D-45F3-BA9F-9297F9A8F47B}" type="datetimeFigureOut">
              <a:rPr lang="zh-CN" altLang="en-US" smtClean="0"/>
              <a:pPr/>
              <a:t>2018/2/26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E4CDB6-6C69-45B8-9667-19F524816A58}" type="slidenum">
              <a:rPr lang="zh-CN" altLang="en-US" smtClean="0"/>
              <a:pPr/>
              <a:t>‹#›</a:t>
            </a:fld>
            <a:endParaRPr lang="zh-CN" altLang="en-US"/>
          </a:p>
        </p:txBody>
      </p:sp>
    </p:spTree>
    <p:extLst>
      <p:ext uri="{BB962C8B-B14F-4D97-AF65-F5344CB8AC3E}">
        <p14:creationId xmlns:p14="http://schemas.microsoft.com/office/powerpoint/2010/main" val="34498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28</a:t>
            </a:fld>
            <a:endParaRPr lang="zh-CN" altLang="en-US"/>
          </a:p>
        </p:txBody>
      </p:sp>
    </p:spTree>
    <p:extLst>
      <p:ext uri="{BB962C8B-B14F-4D97-AF65-F5344CB8AC3E}">
        <p14:creationId xmlns:p14="http://schemas.microsoft.com/office/powerpoint/2010/main" val="193062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37</a:t>
            </a:fld>
            <a:endParaRPr lang="zh-CN" altLang="en-US"/>
          </a:p>
        </p:txBody>
      </p:sp>
    </p:spTree>
    <p:extLst>
      <p:ext uri="{BB962C8B-B14F-4D97-AF65-F5344CB8AC3E}">
        <p14:creationId xmlns:p14="http://schemas.microsoft.com/office/powerpoint/2010/main" val="467115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38</a:t>
            </a:fld>
            <a:endParaRPr lang="zh-CN" altLang="en-US"/>
          </a:p>
        </p:txBody>
      </p:sp>
    </p:spTree>
    <p:extLst>
      <p:ext uri="{BB962C8B-B14F-4D97-AF65-F5344CB8AC3E}">
        <p14:creationId xmlns:p14="http://schemas.microsoft.com/office/powerpoint/2010/main" val="2297300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39</a:t>
            </a:fld>
            <a:endParaRPr lang="zh-CN" altLang="en-US"/>
          </a:p>
        </p:txBody>
      </p:sp>
    </p:spTree>
    <p:extLst>
      <p:ext uri="{BB962C8B-B14F-4D97-AF65-F5344CB8AC3E}">
        <p14:creationId xmlns:p14="http://schemas.microsoft.com/office/powerpoint/2010/main" val="1107946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40</a:t>
            </a:fld>
            <a:endParaRPr lang="zh-CN" altLang="en-US"/>
          </a:p>
        </p:txBody>
      </p:sp>
    </p:spTree>
    <p:extLst>
      <p:ext uri="{BB962C8B-B14F-4D97-AF65-F5344CB8AC3E}">
        <p14:creationId xmlns:p14="http://schemas.microsoft.com/office/powerpoint/2010/main" val="5907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41</a:t>
            </a:fld>
            <a:endParaRPr lang="zh-CN" altLang="en-US"/>
          </a:p>
        </p:txBody>
      </p:sp>
    </p:spTree>
    <p:extLst>
      <p:ext uri="{BB962C8B-B14F-4D97-AF65-F5344CB8AC3E}">
        <p14:creationId xmlns:p14="http://schemas.microsoft.com/office/powerpoint/2010/main" val="4104915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42</a:t>
            </a:fld>
            <a:endParaRPr lang="zh-CN" altLang="en-US"/>
          </a:p>
        </p:txBody>
      </p:sp>
    </p:spTree>
    <p:extLst>
      <p:ext uri="{BB962C8B-B14F-4D97-AF65-F5344CB8AC3E}">
        <p14:creationId xmlns:p14="http://schemas.microsoft.com/office/powerpoint/2010/main" val="2007724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43</a:t>
            </a:fld>
            <a:endParaRPr lang="zh-CN" altLang="en-US"/>
          </a:p>
        </p:txBody>
      </p:sp>
    </p:spTree>
    <p:extLst>
      <p:ext uri="{BB962C8B-B14F-4D97-AF65-F5344CB8AC3E}">
        <p14:creationId xmlns:p14="http://schemas.microsoft.com/office/powerpoint/2010/main" val="671137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44</a:t>
            </a:fld>
            <a:endParaRPr lang="zh-CN" altLang="en-US"/>
          </a:p>
        </p:txBody>
      </p:sp>
    </p:spTree>
    <p:extLst>
      <p:ext uri="{BB962C8B-B14F-4D97-AF65-F5344CB8AC3E}">
        <p14:creationId xmlns:p14="http://schemas.microsoft.com/office/powerpoint/2010/main" val="3000635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45</a:t>
            </a:fld>
            <a:endParaRPr lang="zh-CN" altLang="en-US"/>
          </a:p>
        </p:txBody>
      </p:sp>
    </p:spTree>
    <p:extLst>
      <p:ext uri="{BB962C8B-B14F-4D97-AF65-F5344CB8AC3E}">
        <p14:creationId xmlns:p14="http://schemas.microsoft.com/office/powerpoint/2010/main" val="1819556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47</a:t>
            </a:fld>
            <a:endParaRPr lang="zh-CN" altLang="en-US"/>
          </a:p>
        </p:txBody>
      </p:sp>
    </p:spTree>
    <p:extLst>
      <p:ext uri="{BB962C8B-B14F-4D97-AF65-F5344CB8AC3E}">
        <p14:creationId xmlns:p14="http://schemas.microsoft.com/office/powerpoint/2010/main" val="1825531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29</a:t>
            </a:fld>
            <a:endParaRPr lang="zh-CN" altLang="en-US"/>
          </a:p>
        </p:txBody>
      </p:sp>
    </p:spTree>
    <p:extLst>
      <p:ext uri="{BB962C8B-B14F-4D97-AF65-F5344CB8AC3E}">
        <p14:creationId xmlns:p14="http://schemas.microsoft.com/office/powerpoint/2010/main" val="1242695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48</a:t>
            </a:fld>
            <a:endParaRPr lang="zh-CN" altLang="en-US"/>
          </a:p>
        </p:txBody>
      </p:sp>
    </p:spTree>
    <p:extLst>
      <p:ext uri="{BB962C8B-B14F-4D97-AF65-F5344CB8AC3E}">
        <p14:creationId xmlns:p14="http://schemas.microsoft.com/office/powerpoint/2010/main" val="1693835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49</a:t>
            </a:fld>
            <a:endParaRPr lang="zh-CN" altLang="en-US"/>
          </a:p>
        </p:txBody>
      </p:sp>
    </p:spTree>
    <p:extLst>
      <p:ext uri="{BB962C8B-B14F-4D97-AF65-F5344CB8AC3E}">
        <p14:creationId xmlns:p14="http://schemas.microsoft.com/office/powerpoint/2010/main" val="3745536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50</a:t>
            </a:fld>
            <a:endParaRPr lang="zh-CN" altLang="en-US"/>
          </a:p>
        </p:txBody>
      </p:sp>
    </p:spTree>
    <p:extLst>
      <p:ext uri="{BB962C8B-B14F-4D97-AF65-F5344CB8AC3E}">
        <p14:creationId xmlns:p14="http://schemas.microsoft.com/office/powerpoint/2010/main" val="2953187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51</a:t>
            </a:fld>
            <a:endParaRPr lang="zh-CN" altLang="en-US"/>
          </a:p>
        </p:txBody>
      </p:sp>
    </p:spTree>
    <p:extLst>
      <p:ext uri="{BB962C8B-B14F-4D97-AF65-F5344CB8AC3E}">
        <p14:creationId xmlns:p14="http://schemas.microsoft.com/office/powerpoint/2010/main" val="3166027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52</a:t>
            </a:fld>
            <a:endParaRPr lang="zh-CN" altLang="en-US"/>
          </a:p>
        </p:txBody>
      </p:sp>
    </p:spTree>
    <p:extLst>
      <p:ext uri="{BB962C8B-B14F-4D97-AF65-F5344CB8AC3E}">
        <p14:creationId xmlns:p14="http://schemas.microsoft.com/office/powerpoint/2010/main" val="4244443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53</a:t>
            </a:fld>
            <a:endParaRPr lang="zh-CN" altLang="en-US"/>
          </a:p>
        </p:txBody>
      </p:sp>
    </p:spTree>
    <p:extLst>
      <p:ext uri="{BB962C8B-B14F-4D97-AF65-F5344CB8AC3E}">
        <p14:creationId xmlns:p14="http://schemas.microsoft.com/office/powerpoint/2010/main" val="2552143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54</a:t>
            </a:fld>
            <a:endParaRPr lang="zh-CN" altLang="en-US"/>
          </a:p>
        </p:txBody>
      </p:sp>
    </p:spTree>
    <p:extLst>
      <p:ext uri="{BB962C8B-B14F-4D97-AF65-F5344CB8AC3E}">
        <p14:creationId xmlns:p14="http://schemas.microsoft.com/office/powerpoint/2010/main" val="2330928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55</a:t>
            </a:fld>
            <a:endParaRPr lang="zh-CN" altLang="en-US"/>
          </a:p>
        </p:txBody>
      </p:sp>
    </p:spTree>
    <p:extLst>
      <p:ext uri="{BB962C8B-B14F-4D97-AF65-F5344CB8AC3E}">
        <p14:creationId xmlns:p14="http://schemas.microsoft.com/office/powerpoint/2010/main" val="6722574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56</a:t>
            </a:fld>
            <a:endParaRPr lang="zh-CN" altLang="en-US"/>
          </a:p>
        </p:txBody>
      </p:sp>
    </p:spTree>
    <p:extLst>
      <p:ext uri="{BB962C8B-B14F-4D97-AF65-F5344CB8AC3E}">
        <p14:creationId xmlns:p14="http://schemas.microsoft.com/office/powerpoint/2010/main" val="706444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57</a:t>
            </a:fld>
            <a:endParaRPr lang="zh-CN" altLang="en-US"/>
          </a:p>
        </p:txBody>
      </p:sp>
    </p:spTree>
    <p:extLst>
      <p:ext uri="{BB962C8B-B14F-4D97-AF65-F5344CB8AC3E}">
        <p14:creationId xmlns:p14="http://schemas.microsoft.com/office/powerpoint/2010/main" val="2309726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30</a:t>
            </a:fld>
            <a:endParaRPr lang="zh-CN" altLang="en-US"/>
          </a:p>
        </p:txBody>
      </p:sp>
    </p:spTree>
    <p:extLst>
      <p:ext uri="{BB962C8B-B14F-4D97-AF65-F5344CB8AC3E}">
        <p14:creationId xmlns:p14="http://schemas.microsoft.com/office/powerpoint/2010/main" val="3897369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58</a:t>
            </a:fld>
            <a:endParaRPr lang="zh-CN" altLang="en-US"/>
          </a:p>
        </p:txBody>
      </p:sp>
    </p:spTree>
    <p:extLst>
      <p:ext uri="{BB962C8B-B14F-4D97-AF65-F5344CB8AC3E}">
        <p14:creationId xmlns:p14="http://schemas.microsoft.com/office/powerpoint/2010/main" val="218876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59</a:t>
            </a:fld>
            <a:endParaRPr lang="zh-CN" altLang="en-US"/>
          </a:p>
        </p:txBody>
      </p:sp>
    </p:spTree>
    <p:extLst>
      <p:ext uri="{BB962C8B-B14F-4D97-AF65-F5344CB8AC3E}">
        <p14:creationId xmlns:p14="http://schemas.microsoft.com/office/powerpoint/2010/main" val="35963684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60</a:t>
            </a:fld>
            <a:endParaRPr lang="zh-CN" altLang="en-US"/>
          </a:p>
        </p:txBody>
      </p:sp>
    </p:spTree>
    <p:extLst>
      <p:ext uri="{BB962C8B-B14F-4D97-AF65-F5344CB8AC3E}">
        <p14:creationId xmlns:p14="http://schemas.microsoft.com/office/powerpoint/2010/main" val="8921206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61</a:t>
            </a:fld>
            <a:endParaRPr lang="zh-CN" altLang="en-US"/>
          </a:p>
        </p:txBody>
      </p:sp>
    </p:spTree>
    <p:extLst>
      <p:ext uri="{BB962C8B-B14F-4D97-AF65-F5344CB8AC3E}">
        <p14:creationId xmlns:p14="http://schemas.microsoft.com/office/powerpoint/2010/main" val="9382217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62</a:t>
            </a:fld>
            <a:endParaRPr lang="zh-CN" altLang="en-US"/>
          </a:p>
        </p:txBody>
      </p:sp>
    </p:spTree>
    <p:extLst>
      <p:ext uri="{BB962C8B-B14F-4D97-AF65-F5344CB8AC3E}">
        <p14:creationId xmlns:p14="http://schemas.microsoft.com/office/powerpoint/2010/main" val="2838935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63</a:t>
            </a:fld>
            <a:endParaRPr lang="zh-CN" altLang="en-US"/>
          </a:p>
        </p:txBody>
      </p:sp>
    </p:spTree>
    <p:extLst>
      <p:ext uri="{BB962C8B-B14F-4D97-AF65-F5344CB8AC3E}">
        <p14:creationId xmlns:p14="http://schemas.microsoft.com/office/powerpoint/2010/main" val="633739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64</a:t>
            </a:fld>
            <a:endParaRPr lang="zh-CN" altLang="en-US"/>
          </a:p>
        </p:txBody>
      </p:sp>
    </p:spTree>
    <p:extLst>
      <p:ext uri="{BB962C8B-B14F-4D97-AF65-F5344CB8AC3E}">
        <p14:creationId xmlns:p14="http://schemas.microsoft.com/office/powerpoint/2010/main" val="1267803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65</a:t>
            </a:fld>
            <a:endParaRPr lang="zh-CN" altLang="en-US"/>
          </a:p>
        </p:txBody>
      </p:sp>
    </p:spTree>
    <p:extLst>
      <p:ext uri="{BB962C8B-B14F-4D97-AF65-F5344CB8AC3E}">
        <p14:creationId xmlns:p14="http://schemas.microsoft.com/office/powerpoint/2010/main" val="227203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66</a:t>
            </a:fld>
            <a:endParaRPr lang="zh-CN" altLang="en-US"/>
          </a:p>
        </p:txBody>
      </p:sp>
    </p:spTree>
    <p:extLst>
      <p:ext uri="{BB962C8B-B14F-4D97-AF65-F5344CB8AC3E}">
        <p14:creationId xmlns:p14="http://schemas.microsoft.com/office/powerpoint/2010/main" val="42447616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67</a:t>
            </a:fld>
            <a:endParaRPr lang="zh-CN" altLang="en-US"/>
          </a:p>
        </p:txBody>
      </p:sp>
    </p:spTree>
    <p:extLst>
      <p:ext uri="{BB962C8B-B14F-4D97-AF65-F5344CB8AC3E}">
        <p14:creationId xmlns:p14="http://schemas.microsoft.com/office/powerpoint/2010/main" val="45078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31</a:t>
            </a:fld>
            <a:endParaRPr lang="zh-CN" altLang="en-US"/>
          </a:p>
        </p:txBody>
      </p:sp>
    </p:spTree>
    <p:extLst>
      <p:ext uri="{BB962C8B-B14F-4D97-AF65-F5344CB8AC3E}">
        <p14:creationId xmlns:p14="http://schemas.microsoft.com/office/powerpoint/2010/main" val="20868253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68</a:t>
            </a:fld>
            <a:endParaRPr lang="zh-CN" altLang="en-US"/>
          </a:p>
        </p:txBody>
      </p:sp>
    </p:spTree>
    <p:extLst>
      <p:ext uri="{BB962C8B-B14F-4D97-AF65-F5344CB8AC3E}">
        <p14:creationId xmlns:p14="http://schemas.microsoft.com/office/powerpoint/2010/main" val="31072706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69</a:t>
            </a:fld>
            <a:endParaRPr lang="zh-CN" altLang="en-US"/>
          </a:p>
        </p:txBody>
      </p:sp>
    </p:spTree>
    <p:extLst>
      <p:ext uri="{BB962C8B-B14F-4D97-AF65-F5344CB8AC3E}">
        <p14:creationId xmlns:p14="http://schemas.microsoft.com/office/powerpoint/2010/main" val="1577926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70</a:t>
            </a:fld>
            <a:endParaRPr lang="zh-CN" altLang="en-US"/>
          </a:p>
        </p:txBody>
      </p:sp>
    </p:spTree>
    <p:extLst>
      <p:ext uri="{BB962C8B-B14F-4D97-AF65-F5344CB8AC3E}">
        <p14:creationId xmlns:p14="http://schemas.microsoft.com/office/powerpoint/2010/main" val="26141060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71</a:t>
            </a:fld>
            <a:endParaRPr lang="zh-CN" altLang="en-US"/>
          </a:p>
        </p:txBody>
      </p:sp>
    </p:spTree>
    <p:extLst>
      <p:ext uri="{BB962C8B-B14F-4D97-AF65-F5344CB8AC3E}">
        <p14:creationId xmlns:p14="http://schemas.microsoft.com/office/powerpoint/2010/main" val="38149276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72</a:t>
            </a:fld>
            <a:endParaRPr lang="zh-CN" altLang="en-US"/>
          </a:p>
        </p:txBody>
      </p:sp>
    </p:spTree>
    <p:extLst>
      <p:ext uri="{BB962C8B-B14F-4D97-AF65-F5344CB8AC3E}">
        <p14:creationId xmlns:p14="http://schemas.microsoft.com/office/powerpoint/2010/main" val="17554956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73</a:t>
            </a:fld>
            <a:endParaRPr lang="zh-CN" altLang="en-US"/>
          </a:p>
        </p:txBody>
      </p:sp>
    </p:spTree>
    <p:extLst>
      <p:ext uri="{BB962C8B-B14F-4D97-AF65-F5344CB8AC3E}">
        <p14:creationId xmlns:p14="http://schemas.microsoft.com/office/powerpoint/2010/main" val="34099400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74</a:t>
            </a:fld>
            <a:endParaRPr lang="zh-CN" altLang="en-US"/>
          </a:p>
        </p:txBody>
      </p:sp>
    </p:spTree>
    <p:extLst>
      <p:ext uri="{BB962C8B-B14F-4D97-AF65-F5344CB8AC3E}">
        <p14:creationId xmlns:p14="http://schemas.microsoft.com/office/powerpoint/2010/main" val="2392102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75</a:t>
            </a:fld>
            <a:endParaRPr lang="zh-CN" altLang="en-US"/>
          </a:p>
        </p:txBody>
      </p:sp>
    </p:spTree>
    <p:extLst>
      <p:ext uri="{BB962C8B-B14F-4D97-AF65-F5344CB8AC3E}">
        <p14:creationId xmlns:p14="http://schemas.microsoft.com/office/powerpoint/2010/main" val="24305639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76</a:t>
            </a:fld>
            <a:endParaRPr lang="zh-CN" altLang="en-US"/>
          </a:p>
        </p:txBody>
      </p:sp>
    </p:spTree>
    <p:extLst>
      <p:ext uri="{BB962C8B-B14F-4D97-AF65-F5344CB8AC3E}">
        <p14:creationId xmlns:p14="http://schemas.microsoft.com/office/powerpoint/2010/main" val="20469283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77</a:t>
            </a:fld>
            <a:endParaRPr lang="zh-CN" altLang="en-US"/>
          </a:p>
        </p:txBody>
      </p:sp>
    </p:spTree>
    <p:extLst>
      <p:ext uri="{BB962C8B-B14F-4D97-AF65-F5344CB8AC3E}">
        <p14:creationId xmlns:p14="http://schemas.microsoft.com/office/powerpoint/2010/main" val="7163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32</a:t>
            </a:fld>
            <a:endParaRPr lang="zh-CN" altLang="en-US"/>
          </a:p>
        </p:txBody>
      </p:sp>
    </p:spTree>
    <p:extLst>
      <p:ext uri="{BB962C8B-B14F-4D97-AF65-F5344CB8AC3E}">
        <p14:creationId xmlns:p14="http://schemas.microsoft.com/office/powerpoint/2010/main" val="5575600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78</a:t>
            </a:fld>
            <a:endParaRPr lang="zh-CN" altLang="en-US"/>
          </a:p>
        </p:txBody>
      </p:sp>
    </p:spTree>
    <p:extLst>
      <p:ext uri="{BB962C8B-B14F-4D97-AF65-F5344CB8AC3E}">
        <p14:creationId xmlns:p14="http://schemas.microsoft.com/office/powerpoint/2010/main" val="6982228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79</a:t>
            </a:fld>
            <a:endParaRPr lang="zh-CN" altLang="en-US"/>
          </a:p>
        </p:txBody>
      </p:sp>
    </p:spTree>
    <p:extLst>
      <p:ext uri="{BB962C8B-B14F-4D97-AF65-F5344CB8AC3E}">
        <p14:creationId xmlns:p14="http://schemas.microsoft.com/office/powerpoint/2010/main" val="24656506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80</a:t>
            </a:fld>
            <a:endParaRPr lang="zh-CN" altLang="en-US"/>
          </a:p>
        </p:txBody>
      </p:sp>
    </p:spTree>
    <p:extLst>
      <p:ext uri="{BB962C8B-B14F-4D97-AF65-F5344CB8AC3E}">
        <p14:creationId xmlns:p14="http://schemas.microsoft.com/office/powerpoint/2010/main" val="1046001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81</a:t>
            </a:fld>
            <a:endParaRPr lang="zh-CN" altLang="en-US"/>
          </a:p>
        </p:txBody>
      </p:sp>
    </p:spTree>
    <p:extLst>
      <p:ext uri="{BB962C8B-B14F-4D97-AF65-F5344CB8AC3E}">
        <p14:creationId xmlns:p14="http://schemas.microsoft.com/office/powerpoint/2010/main" val="1919546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82</a:t>
            </a:fld>
            <a:endParaRPr lang="zh-CN" altLang="en-US"/>
          </a:p>
        </p:txBody>
      </p:sp>
    </p:spTree>
    <p:extLst>
      <p:ext uri="{BB962C8B-B14F-4D97-AF65-F5344CB8AC3E}">
        <p14:creationId xmlns:p14="http://schemas.microsoft.com/office/powerpoint/2010/main" val="25725176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83</a:t>
            </a:fld>
            <a:endParaRPr lang="zh-CN" altLang="en-US"/>
          </a:p>
        </p:txBody>
      </p:sp>
    </p:spTree>
    <p:extLst>
      <p:ext uri="{BB962C8B-B14F-4D97-AF65-F5344CB8AC3E}">
        <p14:creationId xmlns:p14="http://schemas.microsoft.com/office/powerpoint/2010/main" val="2213065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84</a:t>
            </a:fld>
            <a:endParaRPr lang="zh-CN" altLang="en-US"/>
          </a:p>
        </p:txBody>
      </p:sp>
    </p:spTree>
    <p:extLst>
      <p:ext uri="{BB962C8B-B14F-4D97-AF65-F5344CB8AC3E}">
        <p14:creationId xmlns:p14="http://schemas.microsoft.com/office/powerpoint/2010/main" val="7292634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85</a:t>
            </a:fld>
            <a:endParaRPr lang="zh-CN" altLang="en-US"/>
          </a:p>
        </p:txBody>
      </p:sp>
    </p:spTree>
    <p:extLst>
      <p:ext uri="{BB962C8B-B14F-4D97-AF65-F5344CB8AC3E}">
        <p14:creationId xmlns:p14="http://schemas.microsoft.com/office/powerpoint/2010/main" val="20861488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86</a:t>
            </a:fld>
            <a:endParaRPr lang="zh-CN" altLang="en-US"/>
          </a:p>
        </p:txBody>
      </p:sp>
    </p:spTree>
    <p:extLst>
      <p:ext uri="{BB962C8B-B14F-4D97-AF65-F5344CB8AC3E}">
        <p14:creationId xmlns:p14="http://schemas.microsoft.com/office/powerpoint/2010/main" val="26262713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87</a:t>
            </a:fld>
            <a:endParaRPr lang="zh-CN" altLang="en-US"/>
          </a:p>
        </p:txBody>
      </p:sp>
    </p:spTree>
    <p:extLst>
      <p:ext uri="{BB962C8B-B14F-4D97-AF65-F5344CB8AC3E}">
        <p14:creationId xmlns:p14="http://schemas.microsoft.com/office/powerpoint/2010/main" val="28117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33</a:t>
            </a:fld>
            <a:endParaRPr lang="zh-CN" altLang="en-US"/>
          </a:p>
        </p:txBody>
      </p:sp>
    </p:spTree>
    <p:extLst>
      <p:ext uri="{BB962C8B-B14F-4D97-AF65-F5344CB8AC3E}">
        <p14:creationId xmlns:p14="http://schemas.microsoft.com/office/powerpoint/2010/main" val="35540049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88</a:t>
            </a:fld>
            <a:endParaRPr lang="zh-CN" altLang="en-US"/>
          </a:p>
        </p:txBody>
      </p:sp>
    </p:spTree>
    <p:extLst>
      <p:ext uri="{BB962C8B-B14F-4D97-AF65-F5344CB8AC3E}">
        <p14:creationId xmlns:p14="http://schemas.microsoft.com/office/powerpoint/2010/main" val="24015216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89</a:t>
            </a:fld>
            <a:endParaRPr lang="zh-CN" altLang="en-US"/>
          </a:p>
        </p:txBody>
      </p:sp>
    </p:spTree>
    <p:extLst>
      <p:ext uri="{BB962C8B-B14F-4D97-AF65-F5344CB8AC3E}">
        <p14:creationId xmlns:p14="http://schemas.microsoft.com/office/powerpoint/2010/main" val="36570100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90</a:t>
            </a:fld>
            <a:endParaRPr lang="zh-CN" altLang="en-US"/>
          </a:p>
        </p:txBody>
      </p:sp>
    </p:spTree>
    <p:extLst>
      <p:ext uri="{BB962C8B-B14F-4D97-AF65-F5344CB8AC3E}">
        <p14:creationId xmlns:p14="http://schemas.microsoft.com/office/powerpoint/2010/main" val="4055593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91</a:t>
            </a:fld>
            <a:endParaRPr lang="zh-CN" altLang="en-US"/>
          </a:p>
        </p:txBody>
      </p:sp>
    </p:spTree>
    <p:extLst>
      <p:ext uri="{BB962C8B-B14F-4D97-AF65-F5344CB8AC3E}">
        <p14:creationId xmlns:p14="http://schemas.microsoft.com/office/powerpoint/2010/main" val="8981506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92</a:t>
            </a:fld>
            <a:endParaRPr lang="zh-CN" altLang="en-US"/>
          </a:p>
        </p:txBody>
      </p:sp>
    </p:spTree>
    <p:extLst>
      <p:ext uri="{BB962C8B-B14F-4D97-AF65-F5344CB8AC3E}">
        <p14:creationId xmlns:p14="http://schemas.microsoft.com/office/powerpoint/2010/main" val="1773981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93</a:t>
            </a:fld>
            <a:endParaRPr lang="zh-CN" altLang="en-US"/>
          </a:p>
        </p:txBody>
      </p:sp>
    </p:spTree>
    <p:extLst>
      <p:ext uri="{BB962C8B-B14F-4D97-AF65-F5344CB8AC3E}">
        <p14:creationId xmlns:p14="http://schemas.microsoft.com/office/powerpoint/2010/main" val="25691833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94</a:t>
            </a:fld>
            <a:endParaRPr lang="zh-CN" altLang="en-US"/>
          </a:p>
        </p:txBody>
      </p:sp>
    </p:spTree>
    <p:extLst>
      <p:ext uri="{BB962C8B-B14F-4D97-AF65-F5344CB8AC3E}">
        <p14:creationId xmlns:p14="http://schemas.microsoft.com/office/powerpoint/2010/main" val="24483523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95</a:t>
            </a:fld>
            <a:endParaRPr lang="zh-CN" altLang="en-US"/>
          </a:p>
        </p:txBody>
      </p:sp>
    </p:spTree>
    <p:extLst>
      <p:ext uri="{BB962C8B-B14F-4D97-AF65-F5344CB8AC3E}">
        <p14:creationId xmlns:p14="http://schemas.microsoft.com/office/powerpoint/2010/main" val="10309412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96</a:t>
            </a:fld>
            <a:endParaRPr lang="zh-CN" altLang="en-US"/>
          </a:p>
        </p:txBody>
      </p:sp>
    </p:spTree>
    <p:extLst>
      <p:ext uri="{BB962C8B-B14F-4D97-AF65-F5344CB8AC3E}">
        <p14:creationId xmlns:p14="http://schemas.microsoft.com/office/powerpoint/2010/main" val="3042824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97</a:t>
            </a:fld>
            <a:endParaRPr lang="zh-CN" altLang="en-US"/>
          </a:p>
        </p:txBody>
      </p:sp>
    </p:spTree>
    <p:extLst>
      <p:ext uri="{BB962C8B-B14F-4D97-AF65-F5344CB8AC3E}">
        <p14:creationId xmlns:p14="http://schemas.microsoft.com/office/powerpoint/2010/main" val="2788214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34</a:t>
            </a:fld>
            <a:endParaRPr lang="zh-CN" altLang="en-US"/>
          </a:p>
        </p:txBody>
      </p:sp>
    </p:spTree>
    <p:extLst>
      <p:ext uri="{BB962C8B-B14F-4D97-AF65-F5344CB8AC3E}">
        <p14:creationId xmlns:p14="http://schemas.microsoft.com/office/powerpoint/2010/main" val="34975993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98</a:t>
            </a:fld>
            <a:endParaRPr lang="zh-CN" altLang="en-US"/>
          </a:p>
        </p:txBody>
      </p:sp>
    </p:spTree>
    <p:extLst>
      <p:ext uri="{BB962C8B-B14F-4D97-AF65-F5344CB8AC3E}">
        <p14:creationId xmlns:p14="http://schemas.microsoft.com/office/powerpoint/2010/main" val="22282463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99</a:t>
            </a:fld>
            <a:endParaRPr lang="zh-CN" altLang="en-US"/>
          </a:p>
        </p:txBody>
      </p:sp>
    </p:spTree>
    <p:extLst>
      <p:ext uri="{BB962C8B-B14F-4D97-AF65-F5344CB8AC3E}">
        <p14:creationId xmlns:p14="http://schemas.microsoft.com/office/powerpoint/2010/main" val="1966265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35</a:t>
            </a:fld>
            <a:endParaRPr lang="zh-CN" altLang="en-US"/>
          </a:p>
        </p:txBody>
      </p:sp>
    </p:spTree>
    <p:extLst>
      <p:ext uri="{BB962C8B-B14F-4D97-AF65-F5344CB8AC3E}">
        <p14:creationId xmlns:p14="http://schemas.microsoft.com/office/powerpoint/2010/main" val="133606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AE4CDB6-6C69-45B8-9667-19F524816A58}" type="slidenum">
              <a:rPr lang="zh-CN" altLang="en-US" smtClean="0"/>
              <a:pPr/>
              <a:t>36</a:t>
            </a:fld>
            <a:endParaRPr lang="zh-CN" altLang="en-US"/>
          </a:p>
        </p:txBody>
      </p:sp>
    </p:spTree>
    <p:extLst>
      <p:ext uri="{BB962C8B-B14F-4D97-AF65-F5344CB8AC3E}">
        <p14:creationId xmlns:p14="http://schemas.microsoft.com/office/powerpoint/2010/main" val="1955536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2018/2/26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99367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2018/2/26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371009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2018/2/26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91586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2018/2/26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106562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2018/2/26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416406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6EF059-427F-4A9D-989C-C3F38524D047}" type="datetimeFigureOut">
              <a:rPr lang="zh-CN" altLang="en-US" smtClean="0"/>
              <a:pPr/>
              <a:t>2018/2/26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377385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6EF059-427F-4A9D-989C-C3F38524D047}" type="datetimeFigureOut">
              <a:rPr lang="zh-CN" altLang="en-US" smtClean="0"/>
              <a:pPr/>
              <a:t>2018/2/26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427856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6EF059-427F-4A9D-989C-C3F38524D047}" type="datetimeFigureOut">
              <a:rPr lang="zh-CN" altLang="en-US" smtClean="0"/>
              <a:pPr/>
              <a:t>2018/2/26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407841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6EF059-427F-4A9D-989C-C3F38524D047}" type="datetimeFigureOut">
              <a:rPr lang="zh-CN" altLang="en-US" smtClean="0"/>
              <a:pPr/>
              <a:t>2018/2/26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32664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EF059-427F-4A9D-989C-C3F38524D047}" type="datetimeFigureOut">
              <a:rPr lang="zh-CN" altLang="en-US" smtClean="0"/>
              <a:pPr/>
              <a:t>2018/2/26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74140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EF059-427F-4A9D-989C-C3F38524D047}" type="datetimeFigureOut">
              <a:rPr lang="zh-CN" altLang="en-US" smtClean="0"/>
              <a:pPr/>
              <a:t>2018/2/26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90825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EF059-427F-4A9D-989C-C3F38524D047}" type="datetimeFigureOut">
              <a:rPr lang="zh-CN" altLang="en-US" smtClean="0"/>
              <a:pPr/>
              <a:t>2018/2/26</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03280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7.bin"/><Relationship Id="rId18" Type="http://schemas.openxmlformats.org/officeDocument/2006/relationships/oleObject" Target="../embeddings/oleObject11.bin"/><Relationship Id="rId26" Type="http://schemas.openxmlformats.org/officeDocument/2006/relationships/oleObject" Target="../embeddings/oleObject17.bin"/><Relationship Id="rId3" Type="http://schemas.openxmlformats.org/officeDocument/2006/relationships/image" Target="../media/image2.jpeg"/><Relationship Id="rId21" Type="http://schemas.openxmlformats.org/officeDocument/2006/relationships/oleObject" Target="../embeddings/oleObject13.bin"/><Relationship Id="rId7" Type="http://schemas.openxmlformats.org/officeDocument/2006/relationships/image" Target="../media/image8.wmf"/><Relationship Id="rId12" Type="http://schemas.openxmlformats.org/officeDocument/2006/relationships/oleObject" Target="../embeddings/oleObject6.bin"/><Relationship Id="rId17" Type="http://schemas.openxmlformats.org/officeDocument/2006/relationships/oleObject" Target="../embeddings/oleObject10.bin"/><Relationship Id="rId25" Type="http://schemas.openxmlformats.org/officeDocument/2006/relationships/oleObject" Target="../embeddings/oleObject16.bin"/><Relationship Id="rId2" Type="http://schemas.openxmlformats.org/officeDocument/2006/relationships/slideLayout" Target="../slideLayouts/slideLayout7.xml"/><Relationship Id="rId16" Type="http://schemas.openxmlformats.org/officeDocument/2006/relationships/image" Target="../media/image10.wmf"/><Relationship Id="rId20" Type="http://schemas.openxmlformats.org/officeDocument/2006/relationships/image" Target="../media/image11.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wmf"/><Relationship Id="rId24" Type="http://schemas.openxmlformats.org/officeDocument/2006/relationships/oleObject" Target="../embeddings/oleObject15.bin"/><Relationship Id="rId5" Type="http://schemas.openxmlformats.org/officeDocument/2006/relationships/image" Target="../media/image7.wmf"/><Relationship Id="rId15" Type="http://schemas.openxmlformats.org/officeDocument/2006/relationships/oleObject" Target="../embeddings/oleObject9.bin"/><Relationship Id="rId23" Type="http://schemas.openxmlformats.org/officeDocument/2006/relationships/oleObject" Target="../embeddings/oleObject14.bin"/><Relationship Id="rId10" Type="http://schemas.openxmlformats.org/officeDocument/2006/relationships/oleObject" Target="../embeddings/oleObject5.bin"/><Relationship Id="rId19" Type="http://schemas.openxmlformats.org/officeDocument/2006/relationships/oleObject" Target="../embeddings/oleObject12.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8.bin"/><Relationship Id="rId22" Type="http://schemas.openxmlformats.org/officeDocument/2006/relationships/image" Target="../media/image12.wmf"/><Relationship Id="rId27" Type="http://schemas.openxmlformats.org/officeDocument/2006/relationships/image" Target="../media/image13.wmf"/></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2.jpeg"/><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http://a.hiphotos.baidu.com/baike/s=220/sign=dc8016f3a3cc7cd9fe2d33db09012104/d009b3de9c82d158bc9054af800a19d8bc3e4299.jp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baike.baidu.com/view/455854.htm"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2.jpe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oleObject" Target="../embeddings/oleObject25.bin"/><Relationship Id="rId18" Type="http://schemas.openxmlformats.org/officeDocument/2006/relationships/oleObject" Target="../embeddings/oleObject29.bin"/><Relationship Id="rId3" Type="http://schemas.openxmlformats.org/officeDocument/2006/relationships/notesSlide" Target="../notesSlides/notesSlide22.xml"/><Relationship Id="rId7" Type="http://schemas.openxmlformats.org/officeDocument/2006/relationships/oleObject" Target="../embeddings/oleObject20.bin"/><Relationship Id="rId12" Type="http://schemas.openxmlformats.org/officeDocument/2006/relationships/image" Target="../media/image34.wmf"/><Relationship Id="rId17" Type="http://schemas.openxmlformats.org/officeDocument/2006/relationships/oleObject" Target="../embeddings/oleObject28.bin"/><Relationship Id="rId2" Type="http://schemas.openxmlformats.org/officeDocument/2006/relationships/slideLayout" Target="../slideLayouts/slideLayout7.xml"/><Relationship Id="rId16" Type="http://schemas.openxmlformats.org/officeDocument/2006/relationships/image" Target="../media/image35.wmf"/><Relationship Id="rId1" Type="http://schemas.openxmlformats.org/officeDocument/2006/relationships/vmlDrawing" Target="../drawings/vmlDrawing3.vml"/><Relationship Id="rId6" Type="http://schemas.openxmlformats.org/officeDocument/2006/relationships/image" Target="../media/image33.wmf"/><Relationship Id="rId11" Type="http://schemas.openxmlformats.org/officeDocument/2006/relationships/oleObject" Target="../embeddings/oleObject24.bin"/><Relationship Id="rId5" Type="http://schemas.openxmlformats.org/officeDocument/2006/relationships/oleObject" Target="../embeddings/oleObject19.bin"/><Relationship Id="rId15" Type="http://schemas.openxmlformats.org/officeDocument/2006/relationships/oleObject" Target="../embeddings/oleObject27.bin"/><Relationship Id="rId10" Type="http://schemas.openxmlformats.org/officeDocument/2006/relationships/oleObject" Target="../embeddings/oleObject23.bin"/><Relationship Id="rId4" Type="http://schemas.openxmlformats.org/officeDocument/2006/relationships/image" Target="../media/image2.jpeg"/><Relationship Id="rId9" Type="http://schemas.openxmlformats.org/officeDocument/2006/relationships/oleObject" Target="../embeddings/oleObject22.bin"/><Relationship Id="rId14" Type="http://schemas.openxmlformats.org/officeDocument/2006/relationships/oleObject" Target="../embeddings/oleObject26.bin"/></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6.pn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oleObject" Target="../embeddings/oleObject36.bin"/><Relationship Id="rId3" Type="http://schemas.openxmlformats.org/officeDocument/2006/relationships/notesSlide" Target="../notesSlides/notesSlide29.xml"/><Relationship Id="rId7" Type="http://schemas.openxmlformats.org/officeDocument/2006/relationships/oleObject" Target="../embeddings/oleObject31.bin"/><Relationship Id="rId12"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7.wmf"/><Relationship Id="rId11" Type="http://schemas.openxmlformats.org/officeDocument/2006/relationships/oleObject" Target="../embeddings/oleObject34.bin"/><Relationship Id="rId5" Type="http://schemas.openxmlformats.org/officeDocument/2006/relationships/oleObject" Target="../embeddings/oleObject30.bin"/><Relationship Id="rId10" Type="http://schemas.openxmlformats.org/officeDocument/2006/relationships/oleObject" Target="../embeddings/oleObject33.bin"/><Relationship Id="rId4" Type="http://schemas.openxmlformats.org/officeDocument/2006/relationships/image" Target="../media/image2.jpeg"/><Relationship Id="rId9" Type="http://schemas.openxmlformats.org/officeDocument/2006/relationships/image" Target="../media/image38.wmf"/></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6.pn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3306" r="3306"/>
          <a:stretch/>
        </p:blipFill>
        <p:spPr>
          <a:xfrm>
            <a:off x="-29029" y="0"/>
            <a:ext cx="9202058" cy="6858000"/>
          </a:xfrm>
          <a:prstGeom prst="rect">
            <a:avLst/>
          </a:prstGeom>
        </p:spPr>
      </p:pic>
      <p:sp>
        <p:nvSpPr>
          <p:cNvPr id="3" name="矩形 2"/>
          <p:cNvSpPr/>
          <p:nvPr/>
        </p:nvSpPr>
        <p:spPr>
          <a:xfrm>
            <a:off x="4783913" y="3016045"/>
            <a:ext cx="4149762" cy="48919"/>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37638" y="3049796"/>
            <a:ext cx="4506362" cy="646331"/>
          </a:xfrm>
          <a:prstGeom prst="rect">
            <a:avLst/>
          </a:prstGeom>
        </p:spPr>
        <p:txBody>
          <a:bodyPr wrap="none">
            <a:spAutoFit/>
          </a:bodyPr>
          <a:lstStyle/>
          <a:p>
            <a:r>
              <a:rPr lang="zh-CN" altLang="en-US" sz="3600" b="1" spc="600" dirty="0" smtClean="0">
                <a:solidFill>
                  <a:srgbClr val="213F99"/>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rPr>
              <a:t>计算机通信与网络</a:t>
            </a:r>
            <a:endParaRPr lang="zh-CN" altLang="en-US" sz="3600" spc="600" dirty="0">
              <a:solidFill>
                <a:srgbClr val="213F99"/>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endParaRPr>
          </a:p>
        </p:txBody>
      </p:sp>
      <p:sp>
        <p:nvSpPr>
          <p:cNvPr id="5" name="矩形 4"/>
          <p:cNvSpPr/>
          <p:nvPr/>
        </p:nvSpPr>
        <p:spPr>
          <a:xfrm>
            <a:off x="4664963" y="3566767"/>
            <a:ext cx="4353266" cy="307777"/>
          </a:xfrm>
          <a:prstGeom prst="rect">
            <a:avLst/>
          </a:prstGeom>
        </p:spPr>
        <p:txBody>
          <a:bodyPr wrap="square">
            <a:spAutoFit/>
          </a:bodyPr>
          <a:lstStyle/>
          <a:p>
            <a:pPr algn="dist"/>
            <a:r>
              <a:rPr lang="en-US" altLang="zh-CN" sz="1400" b="1" dirty="0" smtClean="0">
                <a:solidFill>
                  <a:schemeClr val="tx1">
                    <a:lumMod val="75000"/>
                    <a:lumOff val="25000"/>
                  </a:schemeClr>
                </a:solidFill>
                <a:latin typeface="方正正中黑简体" panose="02000000000000000000" pitchFamily="2" charset="-122"/>
                <a:ea typeface="方正正中黑简体" panose="02000000000000000000" pitchFamily="2" charset="-122"/>
              </a:rPr>
              <a:t>Computer Communications &amp; Networks</a:t>
            </a:r>
            <a:endParaRPr lang="zh-CN" altLang="en-US" sz="1400" dirty="0">
              <a:solidFill>
                <a:schemeClr val="tx1">
                  <a:lumMod val="75000"/>
                  <a:lumOff val="25000"/>
                </a:schemeClr>
              </a:solidFill>
              <a:latin typeface="方正正中黑简体" panose="02000000000000000000" pitchFamily="2" charset="-122"/>
              <a:ea typeface="方正正中黑简体" panose="02000000000000000000" pitchFamily="2" charset="-122"/>
            </a:endParaRPr>
          </a:p>
        </p:txBody>
      </p:sp>
      <p:sp>
        <p:nvSpPr>
          <p:cNvPr id="7" name="矩形 6"/>
          <p:cNvSpPr/>
          <p:nvPr/>
        </p:nvSpPr>
        <p:spPr>
          <a:xfrm>
            <a:off x="3111910" y="3902444"/>
            <a:ext cx="5963997" cy="584775"/>
          </a:xfrm>
          <a:prstGeom prst="rect">
            <a:avLst/>
          </a:prstGeom>
        </p:spPr>
        <p:txBody>
          <a:bodyPr wrap="square">
            <a:spAutoFit/>
          </a:bodyPr>
          <a:lstStyle/>
          <a:p>
            <a:pPr lvl="0" algn="r"/>
            <a:r>
              <a:rPr lang="zh-CN" altLang="en-US" sz="3200" b="1" spc="600"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    </a:t>
            </a:r>
            <a:endParaRPr lang="zh-CN" altLang="en-US" sz="3200" b="1" spc="600" dirty="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endParaRPr>
          </a:p>
        </p:txBody>
      </p:sp>
      <p:sp>
        <p:nvSpPr>
          <p:cNvPr id="8" name="矩形 7"/>
          <p:cNvSpPr/>
          <p:nvPr/>
        </p:nvSpPr>
        <p:spPr>
          <a:xfrm>
            <a:off x="4900235" y="4794996"/>
            <a:ext cx="4224233" cy="369332"/>
          </a:xfrm>
          <a:prstGeom prst="rect">
            <a:avLst/>
          </a:prstGeom>
        </p:spPr>
        <p:txBody>
          <a:bodyPr wrap="none">
            <a:spAutoFit/>
          </a:bodyPr>
          <a:lstStyle/>
          <a:p>
            <a:pPr eaLnBrk="1" hangingPunct="1">
              <a:defRPr/>
            </a:pPr>
            <a:r>
              <a:rPr lang="zh-CN" altLang="en-US" b="1" spc="300" dirty="0" smtClean="0">
                <a:solidFill>
                  <a:schemeClr val="tx1">
                    <a:lumMod val="75000"/>
                    <a:lumOff val="25000"/>
                  </a:schemeClr>
                </a:solidFill>
                <a:latin typeface="方正正黑简体" panose="02000000000000000000" pitchFamily="2" charset="-122"/>
                <a:ea typeface="方正正黑简体" panose="02000000000000000000" pitchFamily="2" charset="-122"/>
              </a:rPr>
              <a:t>南京邮电大学通信与信息工程学院</a:t>
            </a:r>
          </a:p>
        </p:txBody>
      </p:sp>
      <p:cxnSp>
        <p:nvCxnSpPr>
          <p:cNvPr id="10" name="直接连接符 9"/>
          <p:cNvCxnSpPr/>
          <p:nvPr/>
        </p:nvCxnSpPr>
        <p:spPr>
          <a:xfrm flipH="1">
            <a:off x="6088905" y="5164328"/>
            <a:ext cx="2844770" cy="0"/>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783913" y="3873295"/>
            <a:ext cx="4149762" cy="48919"/>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6579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841016"/>
            <a:ext cx="8345643" cy="4339650"/>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pPr>
            <a:endParaRPr kumimoji="1" lang="en-US" altLang="zh-CN" sz="2400" dirty="0" smtClean="0"/>
          </a:p>
          <a:p>
            <a:pPr marL="342900" indent="-342900" algn="l">
              <a:buClr>
                <a:srgbClr val="FF3300"/>
              </a:buClr>
            </a:pPr>
            <a:r>
              <a:rPr kumimoji="1" lang="zh-CN" altLang="en-US" sz="2800" dirty="0" smtClean="0">
                <a:solidFill>
                  <a:srgbClr val="C00000"/>
                </a:solidFill>
              </a:rPr>
              <a:t>计算机技术与通信技术的相互作用</a:t>
            </a:r>
          </a:p>
          <a:p>
            <a:pPr>
              <a:defRPr/>
            </a:pPr>
            <a:endParaRPr lang="en-US" altLang="zh-CN" sz="2800" dirty="0" smtClean="0">
              <a:solidFill>
                <a:srgbClr val="C00000"/>
              </a:solidFill>
            </a:endParaRPr>
          </a:p>
          <a:p>
            <a:pPr marL="457200" indent="-457200" algn="l">
              <a:buFont typeface="Wingdings" pitchFamily="2" charset="2"/>
              <a:buChar char="Ø"/>
              <a:defRPr/>
            </a:pPr>
            <a:r>
              <a:rPr lang="zh-CN" altLang="en-US" sz="2800" dirty="0" smtClean="0">
                <a:solidFill>
                  <a:srgbClr val="213F99"/>
                </a:solidFill>
              </a:rPr>
              <a:t>在计算机网络的发展过程中，计算机技术与通信技术是相互制约，又相互促进发展。</a:t>
            </a:r>
            <a:endParaRPr lang="en-US" altLang="zh-CN" sz="2800" dirty="0" smtClean="0">
              <a:solidFill>
                <a:srgbClr val="213F99"/>
              </a:solidFill>
            </a:endParaRPr>
          </a:p>
          <a:p>
            <a:pPr marL="457200" indent="-457200" algn="l">
              <a:defRPr/>
            </a:pPr>
            <a:endParaRPr lang="zh-CN" altLang="en-US" sz="2800" dirty="0" smtClean="0">
              <a:solidFill>
                <a:srgbClr val="C00000"/>
              </a:solidFill>
            </a:endParaRPr>
          </a:p>
          <a:p>
            <a:pPr marL="457200" indent="-457200" algn="l">
              <a:buFont typeface="Wingdings" pitchFamily="2" charset="2"/>
              <a:buChar char="Ø"/>
              <a:defRPr/>
            </a:pPr>
            <a:r>
              <a:rPr lang="zh-CN" altLang="en-US" sz="2800" dirty="0" smtClean="0">
                <a:solidFill>
                  <a:srgbClr val="213F99"/>
                </a:solidFill>
              </a:rPr>
              <a:t>通信技术的发展以及计算机技术在通信系统中的应用，使得高速通信成为可能。高速通信的实现，又进一步促进计算机硬件、软件技术的发展。</a:t>
            </a:r>
            <a:endParaRPr lang="en-US" altLang="zh-CN" sz="2800" dirty="0" smtClean="0">
              <a:solidFill>
                <a:srgbClr val="213F99"/>
              </a:solidFill>
            </a:endParaRPr>
          </a:p>
          <a:p>
            <a:pPr marL="457200" indent="-457200">
              <a:buFont typeface="Wingdings" pitchFamily="2" charset="2"/>
              <a:buChar char="Ø"/>
              <a:defRPr/>
            </a:pPr>
            <a:endParaRPr lang="zh-CN" altLang="en-US" sz="2800" dirty="0" smtClean="0"/>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0" y="-1"/>
            <a:ext cx="9144000" cy="3918857"/>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FF"/>
              </a:solidFill>
            </a:endParaRPr>
          </a:p>
        </p:txBody>
      </p:sp>
      <p:sp>
        <p:nvSpPr>
          <p:cNvPr id="119" name="标题 1"/>
          <p:cNvSpPr txBox="1">
            <a:spLocks noChangeArrowheads="1"/>
          </p:cNvSpPr>
          <p:nvPr/>
        </p:nvSpPr>
        <p:spPr>
          <a:xfrm>
            <a:off x="2201052" y="1704439"/>
            <a:ext cx="5669153" cy="1258515"/>
          </a:xfrm>
          <a:prstGeom prst="rect">
            <a:avLst/>
          </a:prstGeom>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chemeClr val="bg1"/>
                </a:solidFill>
                <a:effectLst>
                  <a:reflection blurRad="6350" stA="55000" endA="300" endPos="45500" dir="5400000" sy="-100000" algn="bl" rotWithShape="0"/>
                </a:effectLst>
                <a:latin typeface="Broadway" pitchFamily="82" charset="0"/>
                <a:sym typeface="Impact" pitchFamily="34" charset="0"/>
              </a:rPr>
              <a:t>Thank </a:t>
            </a:r>
            <a:r>
              <a:rPr lang="en-US" altLang="zh-CN" sz="7200" dirty="0" smtClean="0">
                <a:solidFill>
                  <a:schemeClr val="bg1"/>
                </a:solidFill>
                <a:effectLst>
                  <a:reflection blurRad="6350" stA="55000" endA="300" endPos="45500" dir="5400000" sy="-100000" algn="bl" rotWithShape="0"/>
                </a:effectLst>
                <a:latin typeface="Broadway" pitchFamily="82" charset="0"/>
                <a:sym typeface="Impact" pitchFamily="34" charset="0"/>
              </a:rPr>
              <a:t>You</a:t>
            </a:r>
            <a:endParaRPr lang="zh-CN" altLang="en-US" sz="3200" dirty="0">
              <a:solidFill>
                <a:schemeClr val="bg1"/>
              </a:solidFill>
              <a:effectLst>
                <a:reflection blurRad="6350" stA="55000" endA="300" endPos="45500" dir="5400000" sy="-100000" algn="bl" rotWithShape="0"/>
              </a:effectLst>
              <a:latin typeface="Broadway" pitchFamily="82" charset="0"/>
            </a:endParaRPr>
          </a:p>
        </p:txBody>
      </p:sp>
      <p:sp>
        <p:nvSpPr>
          <p:cNvPr id="120" name="矩形 119"/>
          <p:cNvSpPr/>
          <p:nvPr/>
        </p:nvSpPr>
        <p:spPr>
          <a:xfrm>
            <a:off x="2640609" y="5245592"/>
            <a:ext cx="4608954" cy="400110"/>
          </a:xfrm>
          <a:prstGeom prst="rect">
            <a:avLst/>
          </a:prstGeom>
        </p:spPr>
        <p:txBody>
          <a:bodyPr wrap="none">
            <a:spAutoFit/>
          </a:bodyPr>
          <a:lstStyle/>
          <a:p>
            <a:pPr eaLnBrk="1" hangingPunct="1">
              <a:defRPr/>
            </a:pPr>
            <a:r>
              <a:rPr lang="zh-CN" altLang="en-US" sz="2000" b="1" spc="300" dirty="0" smtClean="0">
                <a:solidFill>
                  <a:schemeClr val="tx1">
                    <a:lumMod val="75000"/>
                    <a:lumOff val="25000"/>
                  </a:schemeClr>
                </a:solidFill>
                <a:latin typeface="方正正黑简体" panose="02000000000000000000" pitchFamily="2" charset="-122"/>
                <a:ea typeface="方正正黑简体" panose="02000000000000000000" pitchFamily="2" charset="-122"/>
              </a:rPr>
              <a:t>南京邮电大学通信与信息工程学院</a:t>
            </a:r>
          </a:p>
        </p:txBody>
      </p:sp>
      <p:cxnSp>
        <p:nvCxnSpPr>
          <p:cNvPr id="122" name="直接连接符 121"/>
          <p:cNvCxnSpPr/>
          <p:nvPr/>
        </p:nvCxnSpPr>
        <p:spPr>
          <a:xfrm flipH="1">
            <a:off x="3379589" y="5877835"/>
            <a:ext cx="315605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3379589" y="5013458"/>
            <a:ext cx="315605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4" name="矩形 123"/>
          <p:cNvSpPr/>
          <p:nvPr/>
        </p:nvSpPr>
        <p:spPr>
          <a:xfrm>
            <a:off x="3348057" y="4561946"/>
            <a:ext cx="3194058" cy="307777"/>
          </a:xfrm>
          <a:prstGeom prst="rect">
            <a:avLst/>
          </a:prstGeom>
        </p:spPr>
        <p:txBody>
          <a:bodyPr wrap="square">
            <a:spAutoFit/>
          </a:bodyPr>
          <a:lstStyle/>
          <a:p>
            <a:pPr algn="dist" eaLnBrk="1" hangingPunct="1">
              <a:defRPr/>
            </a:pPr>
            <a:r>
              <a:rPr lang="en-US" altLang="zh-CN" sz="1400" b="1" dirty="0" smtClean="0">
                <a:solidFill>
                  <a:schemeClr val="tx1">
                    <a:lumMod val="75000"/>
                    <a:lumOff val="25000"/>
                  </a:schemeClr>
                </a:solidFill>
                <a:latin typeface="方正正黑简体" panose="02000000000000000000" pitchFamily="2" charset="-122"/>
                <a:ea typeface="方正正黑简体" panose="02000000000000000000" pitchFamily="2" charset="-122"/>
              </a:rPr>
              <a:t>Have A Nice Day</a:t>
            </a:r>
            <a:endParaRPr lang="zh-CN" altLang="en-US" sz="1400" b="1" dirty="0" smtClean="0">
              <a:solidFill>
                <a:schemeClr val="tx1">
                  <a:lumMod val="75000"/>
                  <a:lumOff val="25000"/>
                </a:schemeClr>
              </a:solidFill>
              <a:latin typeface="方正正黑简体" panose="02000000000000000000" pitchFamily="2" charset="-122"/>
              <a:ea typeface="方正正黑简体" panose="02000000000000000000" pitchFamily="2"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1.40552E-7 -1.19861 L 1.40552E-7 2.59259E-6 L 0.00039 -0.12153 L 1.40552E-7 2.59259E-6 " pathEditMode="relative" rAng="0" ptsTypes="AAAA">
                                      <p:cBhvr>
                                        <p:cTn id="8" dur="600" fill="hold"/>
                                        <p:tgtEl>
                                          <p:spTgt spid="119"/>
                                        </p:tgtEl>
                                        <p:attrNameLst>
                                          <p:attrName>ppt_x</p:attrName>
                                          <p:attrName>ppt_y</p:attrName>
                                        </p:attrNameLst>
                                      </p:cBhvr>
                                      <p:rCtr x="13" y="59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1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841016"/>
            <a:ext cx="8345643" cy="4343946"/>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pPr>
            <a:endParaRPr kumimoji="1" lang="en-US" altLang="zh-CN" sz="2400" dirty="0" smtClean="0"/>
          </a:p>
          <a:p>
            <a:pPr marL="342900" indent="919163" algn="l">
              <a:buClr>
                <a:srgbClr val="FF3300"/>
              </a:buClr>
            </a:pPr>
            <a:r>
              <a:rPr kumimoji="1" lang="zh-CN" altLang="en-US" sz="2800" dirty="0" smtClean="0">
                <a:solidFill>
                  <a:srgbClr val="C00000"/>
                </a:solidFill>
              </a:rPr>
              <a:t>计算机通信与网络的四个发展阶段</a:t>
            </a:r>
          </a:p>
          <a:p>
            <a:pPr marL="342900" indent="919163">
              <a:defRPr/>
            </a:pPr>
            <a:endParaRPr lang="en-US" altLang="zh-CN" sz="2800" dirty="0" smtClean="0">
              <a:solidFill>
                <a:srgbClr val="C00000"/>
              </a:solidFill>
            </a:endParaRPr>
          </a:p>
          <a:p>
            <a:pPr marL="342900" indent="919163">
              <a:lnSpc>
                <a:spcPct val="0"/>
              </a:lnSpc>
              <a:spcBef>
                <a:spcPct val="0"/>
              </a:spcBef>
              <a:defRPr/>
            </a:pPr>
            <a:endParaRPr lang="en-US" altLang="zh-CN" sz="2800" dirty="0" smtClean="0"/>
          </a:p>
          <a:p>
            <a:pPr marL="342900" indent="919163" algn="l">
              <a:lnSpc>
                <a:spcPct val="150000"/>
              </a:lnSpc>
              <a:spcBef>
                <a:spcPct val="0"/>
              </a:spcBef>
              <a:defRPr/>
            </a:pPr>
            <a:r>
              <a:rPr lang="en-US" altLang="zh-CN" sz="2800" dirty="0" smtClean="0">
                <a:solidFill>
                  <a:srgbClr val="213F99"/>
                </a:solidFill>
              </a:rPr>
              <a:t>1</a:t>
            </a:r>
            <a:r>
              <a:rPr lang="zh-CN" altLang="en-US" sz="2800" dirty="0" smtClean="0">
                <a:solidFill>
                  <a:srgbClr val="213F99"/>
                </a:solidFill>
              </a:rPr>
              <a:t>、面向终端的计算机网络</a:t>
            </a:r>
          </a:p>
          <a:p>
            <a:pPr marL="342900" indent="919163" algn="l">
              <a:lnSpc>
                <a:spcPct val="150000"/>
              </a:lnSpc>
              <a:spcBef>
                <a:spcPct val="0"/>
              </a:spcBef>
              <a:defRPr/>
            </a:pPr>
            <a:r>
              <a:rPr lang="en-US" altLang="zh-CN" sz="2800" dirty="0" smtClean="0">
                <a:solidFill>
                  <a:srgbClr val="213F99"/>
                </a:solidFill>
              </a:rPr>
              <a:t>2</a:t>
            </a:r>
            <a:r>
              <a:rPr lang="zh-CN" altLang="en-US" sz="2800" dirty="0" smtClean="0">
                <a:solidFill>
                  <a:srgbClr val="213F99"/>
                </a:solidFill>
              </a:rPr>
              <a:t>、多个计算机互连的计算机网络</a:t>
            </a:r>
          </a:p>
          <a:p>
            <a:pPr marL="342900" indent="919163" algn="l">
              <a:lnSpc>
                <a:spcPct val="150000"/>
              </a:lnSpc>
              <a:spcBef>
                <a:spcPct val="0"/>
              </a:spcBef>
              <a:defRPr/>
            </a:pPr>
            <a:r>
              <a:rPr lang="en-US" altLang="zh-CN" sz="2800" dirty="0" smtClean="0">
                <a:solidFill>
                  <a:srgbClr val="213F99"/>
                </a:solidFill>
              </a:rPr>
              <a:t>3</a:t>
            </a:r>
            <a:r>
              <a:rPr lang="zh-CN" altLang="en-US" sz="2800" dirty="0" smtClean="0">
                <a:solidFill>
                  <a:srgbClr val="213F99"/>
                </a:solidFill>
              </a:rPr>
              <a:t>、面向标准化的计算机网络</a:t>
            </a:r>
          </a:p>
          <a:p>
            <a:pPr marL="342900" indent="919163" algn="l">
              <a:lnSpc>
                <a:spcPct val="150000"/>
              </a:lnSpc>
              <a:spcBef>
                <a:spcPct val="0"/>
              </a:spcBef>
              <a:defRPr/>
            </a:pPr>
            <a:r>
              <a:rPr lang="en-US" altLang="zh-CN" sz="2800" dirty="0" smtClean="0">
                <a:solidFill>
                  <a:srgbClr val="213F99"/>
                </a:solidFill>
              </a:rPr>
              <a:t>4</a:t>
            </a:r>
            <a:r>
              <a:rPr lang="zh-CN" altLang="en-US" sz="2800" dirty="0" smtClean="0">
                <a:solidFill>
                  <a:srgbClr val="213F99"/>
                </a:solidFill>
              </a:rPr>
              <a:t>、面向全球互连的计算机网络</a:t>
            </a:r>
          </a:p>
          <a:p>
            <a:pPr marL="457200" indent="-457200" algn="l">
              <a:buFont typeface="Wingdings" pitchFamily="2" charset="2"/>
              <a:buChar char="Ø"/>
              <a:defRPr/>
            </a:pPr>
            <a:endParaRPr lang="zh-CN" altLang="en-US" sz="2800" dirty="0" smtClean="0"/>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594278"/>
            <a:ext cx="8345643" cy="4774833"/>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pPr>
            <a:endParaRPr kumimoji="1" lang="en-US" altLang="zh-CN" sz="2400" dirty="0" smtClean="0"/>
          </a:p>
          <a:p>
            <a:pPr marL="342900" indent="-342900" algn="l">
              <a:buClr>
                <a:srgbClr val="FF3300"/>
              </a:buClr>
              <a:buFont typeface="Wingdings" pitchFamily="2" charset="2"/>
              <a:buNone/>
              <a:defRPr/>
            </a:pPr>
            <a:r>
              <a:rPr lang="en-US" altLang="zh-CN" sz="2800" dirty="0" smtClean="0">
                <a:solidFill>
                  <a:srgbClr val="C00000"/>
                </a:solidFill>
              </a:rPr>
              <a:t>1</a:t>
            </a:r>
            <a:r>
              <a:rPr lang="zh-CN" altLang="en-US" sz="2800" dirty="0" smtClean="0">
                <a:solidFill>
                  <a:srgbClr val="C00000"/>
                </a:solidFill>
              </a:rPr>
              <a:t>、面向终端的计算机网络</a:t>
            </a:r>
            <a:endParaRPr lang="en-US" altLang="zh-CN" sz="2800" dirty="0" smtClean="0">
              <a:solidFill>
                <a:srgbClr val="C00000"/>
              </a:solidFill>
            </a:endParaRPr>
          </a:p>
          <a:p>
            <a:pPr marL="342900" indent="-342900" algn="l">
              <a:spcBef>
                <a:spcPts val="0"/>
              </a:spcBef>
              <a:buClr>
                <a:srgbClr val="FF3300"/>
              </a:buClr>
              <a:buFont typeface="Wingdings" pitchFamily="2" charset="2"/>
              <a:buNone/>
              <a:defRPr/>
            </a:pPr>
            <a:r>
              <a:rPr lang="en-US" altLang="zh-CN" sz="2800" dirty="0" smtClean="0">
                <a:solidFill>
                  <a:srgbClr val="C00000"/>
                </a:solidFill>
              </a:rPr>
              <a:t>                    </a:t>
            </a:r>
            <a:r>
              <a:rPr lang="zh-CN" altLang="en-US" sz="2800" dirty="0" smtClean="0">
                <a:solidFill>
                  <a:srgbClr val="C00000"/>
                </a:solidFill>
              </a:rPr>
              <a:t>（</a:t>
            </a:r>
            <a:r>
              <a:rPr lang="en-US" altLang="zh-CN" sz="2800" dirty="0" smtClean="0">
                <a:solidFill>
                  <a:srgbClr val="C00000"/>
                </a:solidFill>
              </a:rPr>
              <a:t>20</a:t>
            </a:r>
            <a:r>
              <a:rPr lang="zh-CN" altLang="en-US" sz="2800" dirty="0" smtClean="0">
                <a:solidFill>
                  <a:srgbClr val="C00000"/>
                </a:solidFill>
              </a:rPr>
              <a:t>世纪</a:t>
            </a:r>
            <a:r>
              <a:rPr lang="en-US" altLang="zh-CN" sz="2800" dirty="0" smtClean="0">
                <a:solidFill>
                  <a:srgbClr val="C00000"/>
                </a:solidFill>
              </a:rPr>
              <a:t>50</a:t>
            </a:r>
            <a:r>
              <a:rPr lang="zh-CN" altLang="en-US" sz="2800" dirty="0" smtClean="0">
                <a:solidFill>
                  <a:srgbClr val="C00000"/>
                </a:solidFill>
              </a:rPr>
              <a:t>年代中期</a:t>
            </a:r>
            <a:r>
              <a:rPr lang="en-US" altLang="zh-CN" sz="2800" dirty="0" smtClean="0">
                <a:solidFill>
                  <a:srgbClr val="C00000"/>
                </a:solidFill>
              </a:rPr>
              <a:t>-60</a:t>
            </a:r>
            <a:r>
              <a:rPr lang="zh-CN" altLang="en-US" sz="2800" dirty="0" smtClean="0">
                <a:solidFill>
                  <a:srgbClr val="C00000"/>
                </a:solidFill>
              </a:rPr>
              <a:t>年代中期）</a:t>
            </a:r>
          </a:p>
          <a:p>
            <a:pPr marL="342900" indent="919163" algn="ctr">
              <a:defRPr/>
            </a:pPr>
            <a:endParaRPr lang="en-US" altLang="zh-CN" sz="2800" dirty="0" smtClean="0">
              <a:solidFill>
                <a:srgbClr val="C00000"/>
              </a:solidFill>
            </a:endParaRPr>
          </a:p>
          <a:p>
            <a:pPr marL="342900" indent="919163">
              <a:lnSpc>
                <a:spcPct val="0"/>
              </a:lnSpc>
              <a:spcBef>
                <a:spcPct val="0"/>
              </a:spcBef>
              <a:defRPr/>
            </a:pPr>
            <a:endParaRPr lang="en-US" altLang="zh-CN" sz="2800" dirty="0" smtClean="0"/>
          </a:p>
          <a:p>
            <a:pPr marL="514350" indent="-514350" algn="l">
              <a:buFont typeface="Wingdings" pitchFamily="2" charset="2"/>
              <a:buChar char="Ø"/>
              <a:defRPr/>
            </a:pPr>
            <a:r>
              <a:rPr lang="zh-CN" altLang="en-US" sz="2800" dirty="0" smtClean="0">
                <a:solidFill>
                  <a:srgbClr val="213F99"/>
                </a:solidFill>
              </a:rPr>
              <a:t>早期计算机主机数量少，价格昂贵，工作运行条件要求高，维护困难，只有少数研究单位和大学拥有计算机系统。</a:t>
            </a:r>
          </a:p>
          <a:p>
            <a:pPr marL="514350" indent="-514350" algn="l">
              <a:buFont typeface="Wingdings" pitchFamily="2" charset="2"/>
              <a:buChar char="Ø"/>
              <a:defRPr/>
            </a:pPr>
            <a:r>
              <a:rPr lang="zh-CN" altLang="en-US" sz="2800" dirty="0" smtClean="0">
                <a:solidFill>
                  <a:srgbClr val="213F99"/>
                </a:solidFill>
              </a:rPr>
              <a:t>主机控制整个系统的全部运行功能和通信过程，终端仅提供输入输出的功能，完全作为主机的从属设备。</a:t>
            </a:r>
          </a:p>
          <a:p>
            <a:pPr marL="514350" indent="-514350" algn="l">
              <a:buFont typeface="Wingdings" pitchFamily="2" charset="2"/>
              <a:buChar char="Ø"/>
              <a:defRPr/>
            </a:pPr>
            <a:r>
              <a:rPr lang="zh-CN" altLang="en-US" sz="2800" dirty="0" smtClean="0">
                <a:solidFill>
                  <a:srgbClr val="213F99"/>
                </a:solidFill>
              </a:rPr>
              <a:t>用户只能近距离使用计算机终端。</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8"/>
          <p:cNvSpPr txBox="1">
            <a:spLocks noChangeArrowheads="1"/>
          </p:cNvSpPr>
          <p:nvPr/>
        </p:nvSpPr>
        <p:spPr>
          <a:xfrm>
            <a:off x="326567" y="1920859"/>
            <a:ext cx="8483603" cy="4897944"/>
          </a:xfrm>
          <a:prstGeom prst="rect">
            <a:avLst/>
          </a:prstGeom>
          <a:solidFill>
            <a:schemeClr val="accent1">
              <a:lumMod val="60000"/>
              <a:lumOff val="40000"/>
            </a:schemeClr>
          </a:solidFill>
          <a:ln w="34925">
            <a:no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zh-CN" altLang="en-US" sz="2400" dirty="0" smtClean="0">
                <a:solidFill>
                  <a:srgbClr val="C00000"/>
                </a:solidFill>
              </a:rPr>
              <a:t>、</a:t>
            </a:r>
            <a:endParaRPr lang="en-US" altLang="zh-CN" sz="2400" dirty="0" smtClean="0">
              <a:solidFill>
                <a:srgbClr val="C00000"/>
              </a:solidFill>
            </a:endParaRPr>
          </a:p>
          <a:p>
            <a:pPr marL="342900" indent="-342900" algn="l">
              <a:buClr>
                <a:srgbClr val="FF3300"/>
              </a:buClr>
              <a:buFont typeface="Wingdings" pitchFamily="2" charset="2"/>
              <a:buNone/>
              <a:defRPr/>
            </a:pPr>
            <a:endParaRPr lang="en-US" altLang="zh-CN" sz="2400" dirty="0" smtClean="0">
              <a:solidFill>
                <a:srgbClr val="C00000"/>
              </a:solidFill>
            </a:endParaRPr>
          </a:p>
          <a:p>
            <a:pPr marL="342900" indent="-342900" algn="l">
              <a:buClr>
                <a:srgbClr val="FF3300"/>
              </a:buClr>
              <a:buFont typeface="Wingdings" pitchFamily="2" charset="2"/>
              <a:buNone/>
              <a:defRPr/>
            </a:pPr>
            <a:endParaRPr lang="en-US" altLang="zh-CN" sz="2400" dirty="0" smtClean="0">
              <a:solidFill>
                <a:srgbClr val="C00000"/>
              </a:solidFill>
            </a:endParaRPr>
          </a:p>
          <a:p>
            <a:pPr marL="342900" indent="-342900" algn="l">
              <a:buClr>
                <a:srgbClr val="FF3300"/>
              </a:buClr>
              <a:buFont typeface="Wingdings" pitchFamily="2" charset="2"/>
              <a:buNone/>
              <a:defRPr/>
            </a:pPr>
            <a:endParaRPr lang="en-US" altLang="zh-CN" sz="2400" dirty="0" smtClean="0">
              <a:solidFill>
                <a:srgbClr val="C00000"/>
              </a:solidFill>
            </a:endParaRPr>
          </a:p>
          <a:p>
            <a:pPr marL="342900" indent="-342900" algn="l">
              <a:buClr>
                <a:srgbClr val="FF3300"/>
              </a:buClr>
              <a:buFont typeface="Wingdings" pitchFamily="2" charset="2"/>
              <a:buNone/>
              <a:defRPr/>
            </a:pPr>
            <a:endParaRPr lang="en-US" altLang="zh-CN" sz="2400" dirty="0" smtClean="0">
              <a:solidFill>
                <a:srgbClr val="C00000"/>
              </a:solidFill>
            </a:endParaRPr>
          </a:p>
          <a:p>
            <a:pPr marL="342900" indent="-342900" algn="l">
              <a:buClr>
                <a:srgbClr val="FF3300"/>
              </a:buClr>
              <a:buFont typeface="Wingdings" pitchFamily="2" charset="2"/>
              <a:buNone/>
              <a:defRPr/>
            </a:pPr>
            <a:endParaRPr lang="en-US" altLang="zh-CN" sz="2400" dirty="0" smtClean="0">
              <a:solidFill>
                <a:srgbClr val="C00000"/>
              </a:solidFill>
            </a:endParaRPr>
          </a:p>
          <a:p>
            <a:pPr marL="342900" indent="-342900" algn="l">
              <a:buClr>
                <a:srgbClr val="FF3300"/>
              </a:buClr>
              <a:buFont typeface="Wingdings" pitchFamily="2" charset="2"/>
              <a:buNone/>
              <a:defRPr/>
            </a:pPr>
            <a:endParaRPr lang="en-US" altLang="zh-CN" sz="2400" dirty="0" smtClean="0">
              <a:solidFill>
                <a:srgbClr val="C00000"/>
              </a:solidFill>
            </a:endParaRPr>
          </a:p>
          <a:p>
            <a:pPr marL="342900" indent="-342900" algn="l">
              <a:buClr>
                <a:srgbClr val="FF3300"/>
              </a:buClr>
              <a:buFont typeface="Wingdings" pitchFamily="2" charset="2"/>
              <a:buNone/>
              <a:defRPr/>
            </a:pPr>
            <a:endParaRPr lang="en-US" altLang="zh-CN" sz="2400" dirty="0" smtClean="0">
              <a:solidFill>
                <a:srgbClr val="C00000"/>
              </a:solidFill>
            </a:endParaRPr>
          </a:p>
          <a:p>
            <a:pPr marL="342900" indent="-342900" algn="l">
              <a:buClr>
                <a:srgbClr val="FF3300"/>
              </a:buClr>
              <a:buFont typeface="Wingdings" pitchFamily="2" charset="2"/>
              <a:buNone/>
              <a:defRPr/>
            </a:pPr>
            <a:endParaRPr lang="en-US" altLang="zh-CN" sz="2400" dirty="0" smtClean="0">
              <a:solidFill>
                <a:srgbClr val="C00000"/>
              </a:solidFill>
            </a:endParaRPr>
          </a:p>
          <a:p>
            <a:pPr marL="342900" indent="-342900" algn="l">
              <a:buClr>
                <a:srgbClr val="FF3300"/>
              </a:buClr>
              <a:buFont typeface="Wingdings" pitchFamily="2" charset="2"/>
              <a:buNone/>
              <a:defRPr/>
            </a:pPr>
            <a:endParaRPr lang="en-US" altLang="zh-CN" sz="2400" dirty="0" smtClean="0">
              <a:solidFill>
                <a:srgbClr val="C00000"/>
              </a:solidFill>
            </a:endParaRPr>
          </a:p>
          <a:p>
            <a:pPr marL="342900" indent="-342900" algn="l">
              <a:buClr>
                <a:srgbClr val="FF3300"/>
              </a:buClr>
              <a:buFont typeface="Wingdings" pitchFamily="2" charset="2"/>
              <a:buNone/>
              <a:defRPr/>
            </a:pPr>
            <a:endParaRPr lang="en-US" altLang="zh-CN" sz="2400" dirty="0" smtClean="0">
              <a:solidFill>
                <a:srgbClr val="C00000"/>
              </a:solidFill>
            </a:endParaRPr>
          </a:p>
          <a:p>
            <a:pPr marL="342900" indent="-342900" algn="l">
              <a:buClr>
                <a:srgbClr val="FF3300"/>
              </a:buClr>
              <a:buFont typeface="Wingdings" pitchFamily="2" charset="2"/>
              <a:buNone/>
              <a:defRPr/>
            </a:pPr>
            <a:endParaRPr lang="en-US" altLang="zh-CN" sz="2400" dirty="0" smtClean="0">
              <a:solidFill>
                <a:srgbClr val="C00000"/>
              </a:solidFill>
            </a:endParaRPr>
          </a:p>
          <a:p>
            <a:pPr marL="342900" indent="-342900" algn="l">
              <a:buClr>
                <a:srgbClr val="FF3300"/>
              </a:buClr>
              <a:buFont typeface="Wingdings" pitchFamily="2" charset="2"/>
              <a:buNone/>
              <a:defRPr/>
            </a:pPr>
            <a:endParaRPr lang="en-US" altLang="zh-CN" sz="2400" dirty="0" smtClean="0">
              <a:solidFill>
                <a:srgbClr val="C00000"/>
              </a:solidFill>
            </a:endParaRPr>
          </a:p>
          <a:p>
            <a:pPr marL="342900" indent="919163">
              <a:lnSpc>
                <a:spcPct val="0"/>
              </a:lnSpc>
              <a:spcBef>
                <a:spcPct val="0"/>
              </a:spcBef>
              <a:defRPr/>
            </a:pPr>
            <a:endParaRPr lang="en-US" altLang="zh-CN" sz="2800" dirty="0" smtClean="0"/>
          </a:p>
        </p:txBody>
      </p:sp>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145140" y="1463652"/>
            <a:ext cx="9144000" cy="465961"/>
          </a:xfrm>
          <a:prstGeom prst="rect">
            <a:avLst/>
          </a:prstGeom>
          <a:noFill/>
          <a:ln w="34925">
            <a:no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400" dirty="0" smtClean="0">
                <a:solidFill>
                  <a:srgbClr val="C00000"/>
                </a:solidFill>
              </a:rPr>
              <a:t>1</a:t>
            </a:r>
            <a:r>
              <a:rPr lang="zh-CN" altLang="en-US" sz="2400" dirty="0" smtClean="0">
                <a:solidFill>
                  <a:srgbClr val="C00000"/>
                </a:solidFill>
              </a:rPr>
              <a:t>、面向终端的计算机网络（</a:t>
            </a:r>
            <a:r>
              <a:rPr lang="en-US" altLang="zh-CN" sz="2400" dirty="0" smtClean="0">
                <a:solidFill>
                  <a:srgbClr val="C00000"/>
                </a:solidFill>
              </a:rPr>
              <a:t>20</a:t>
            </a:r>
            <a:r>
              <a:rPr lang="zh-CN" altLang="en-US" sz="2400" dirty="0" smtClean="0">
                <a:solidFill>
                  <a:srgbClr val="C00000"/>
                </a:solidFill>
              </a:rPr>
              <a:t>世纪</a:t>
            </a:r>
            <a:r>
              <a:rPr lang="en-US" altLang="zh-CN" sz="2400" dirty="0" smtClean="0">
                <a:solidFill>
                  <a:srgbClr val="C00000"/>
                </a:solidFill>
              </a:rPr>
              <a:t>50</a:t>
            </a:r>
            <a:r>
              <a:rPr lang="zh-CN" altLang="en-US" sz="2400" dirty="0" smtClean="0">
                <a:solidFill>
                  <a:srgbClr val="C00000"/>
                </a:solidFill>
              </a:rPr>
              <a:t>年代中期</a:t>
            </a:r>
            <a:r>
              <a:rPr lang="en-US" altLang="zh-CN" sz="2400" dirty="0" smtClean="0">
                <a:solidFill>
                  <a:srgbClr val="C00000"/>
                </a:solidFill>
              </a:rPr>
              <a:t>-60</a:t>
            </a:r>
            <a:r>
              <a:rPr lang="zh-CN" altLang="en-US" sz="2400" dirty="0" smtClean="0">
                <a:solidFill>
                  <a:srgbClr val="C00000"/>
                </a:solidFill>
              </a:rPr>
              <a:t>年代中期）</a:t>
            </a:r>
            <a:endParaRPr lang="en-US" altLang="zh-CN" sz="2400" dirty="0" smtClean="0">
              <a:solidFill>
                <a:srgbClr val="C00000"/>
              </a:solidFill>
            </a:endParaRPr>
          </a:p>
          <a:p>
            <a:pPr marL="342900" indent="919163">
              <a:lnSpc>
                <a:spcPct val="0"/>
              </a:lnSpc>
              <a:spcBef>
                <a:spcPct val="0"/>
              </a:spcBef>
              <a:defRPr/>
            </a:pPr>
            <a:endParaRPr lang="en-US" altLang="zh-CN" sz="2800" dirty="0" smtClean="0"/>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grpSp>
        <p:nvGrpSpPr>
          <p:cNvPr id="79" name="Group 288"/>
          <p:cNvGrpSpPr>
            <a:grpSpLocks/>
          </p:cNvGrpSpPr>
          <p:nvPr/>
        </p:nvGrpSpPr>
        <p:grpSpPr bwMode="auto">
          <a:xfrm>
            <a:off x="984932" y="2061938"/>
            <a:ext cx="6781800" cy="4679950"/>
            <a:chOff x="576" y="785"/>
            <a:chExt cx="4272" cy="3643"/>
          </a:xfrm>
        </p:grpSpPr>
        <p:sp>
          <p:nvSpPr>
            <p:cNvPr id="80" name="Text Box 237"/>
            <p:cNvSpPr txBox="1">
              <a:spLocks noChangeArrowheads="1"/>
            </p:cNvSpPr>
            <p:nvPr/>
          </p:nvSpPr>
          <p:spPr bwMode="auto">
            <a:xfrm>
              <a:off x="1268" y="1582"/>
              <a:ext cx="1083" cy="299"/>
            </a:xfrm>
            <a:prstGeom prst="rect">
              <a:avLst/>
            </a:prstGeom>
            <a:noFill/>
            <a:ln w="9525">
              <a:noFill/>
              <a:miter lim="800000"/>
              <a:headEnd/>
              <a:tailEnd/>
            </a:ln>
          </p:spPr>
          <p:txBody>
            <a:bodyPr/>
            <a:lstStyle/>
            <a:p>
              <a:pPr algn="just" eaLnBrk="0" hangingPunct="0">
                <a:spcBef>
                  <a:spcPct val="0"/>
                </a:spcBef>
              </a:pPr>
              <a:r>
                <a:rPr lang="zh-CN" altLang="en-US" sz="1800" b="1" dirty="0">
                  <a:solidFill>
                    <a:schemeClr val="tx1"/>
                  </a:solidFill>
                </a:rPr>
                <a:t>通信处理机</a:t>
              </a:r>
            </a:p>
          </p:txBody>
        </p:sp>
        <p:sp>
          <p:nvSpPr>
            <p:cNvPr id="81" name="AutoShape 238"/>
            <p:cNvSpPr>
              <a:spLocks noChangeArrowheads="1"/>
            </p:cNvSpPr>
            <p:nvPr/>
          </p:nvSpPr>
          <p:spPr bwMode="auto">
            <a:xfrm>
              <a:off x="1298" y="2179"/>
              <a:ext cx="481" cy="200"/>
            </a:xfrm>
            <a:prstGeom prst="leftRightArrow">
              <a:avLst>
                <a:gd name="adj1" fmla="val 50000"/>
                <a:gd name="adj2" fmla="val 48100"/>
              </a:avLst>
            </a:prstGeom>
            <a:solidFill>
              <a:srgbClr val="CCFFFF"/>
            </a:solidFill>
            <a:ln w="9525">
              <a:solidFill>
                <a:schemeClr val="tx1"/>
              </a:solidFill>
              <a:miter lim="800000"/>
              <a:headEnd/>
              <a:tailEnd/>
            </a:ln>
          </p:spPr>
          <p:txBody>
            <a:bodyPr/>
            <a:lstStyle/>
            <a:p>
              <a:endParaRPr lang="zh-CN" altLang="en-US"/>
            </a:p>
          </p:txBody>
        </p:sp>
        <p:sp>
          <p:nvSpPr>
            <p:cNvPr id="82" name="Text Box 239"/>
            <p:cNvSpPr txBox="1">
              <a:spLocks noChangeArrowheads="1"/>
            </p:cNvSpPr>
            <p:nvPr/>
          </p:nvSpPr>
          <p:spPr bwMode="auto">
            <a:xfrm>
              <a:off x="666" y="1582"/>
              <a:ext cx="602" cy="299"/>
            </a:xfrm>
            <a:prstGeom prst="rect">
              <a:avLst/>
            </a:prstGeom>
            <a:noFill/>
            <a:ln w="9525">
              <a:noFill/>
              <a:miter lim="800000"/>
              <a:headEnd/>
              <a:tailEnd/>
            </a:ln>
          </p:spPr>
          <p:txBody>
            <a:bodyPr/>
            <a:lstStyle/>
            <a:p>
              <a:pPr algn="just" eaLnBrk="0" hangingPunct="0">
                <a:spcBef>
                  <a:spcPct val="0"/>
                </a:spcBef>
              </a:pPr>
              <a:r>
                <a:rPr lang="zh-CN" altLang="en-US" sz="1800" b="1" dirty="0">
                  <a:solidFill>
                    <a:schemeClr val="tx1"/>
                  </a:solidFill>
                  <a:ea typeface="宋体" pitchFamily="2" charset="-122"/>
                </a:rPr>
                <a:t>主机</a:t>
              </a:r>
            </a:p>
          </p:txBody>
        </p:sp>
        <p:graphicFrame>
          <p:nvGraphicFramePr>
            <p:cNvPr id="83" name="Object 240"/>
            <p:cNvGraphicFramePr>
              <a:graphicFrameLocks noChangeAspect="1"/>
            </p:cNvGraphicFramePr>
            <p:nvPr/>
          </p:nvGraphicFramePr>
          <p:xfrm>
            <a:off x="576" y="1877"/>
            <a:ext cx="842" cy="1001"/>
          </p:xfrm>
          <a:graphic>
            <a:graphicData uri="http://schemas.openxmlformats.org/presentationml/2006/ole">
              <mc:AlternateContent xmlns:mc="http://schemas.openxmlformats.org/markup-compatibility/2006">
                <mc:Choice xmlns:v="urn:schemas-microsoft-com:vml" Requires="v">
                  <p:oleObj spid="_x0000_s1689" r:id="rId4" imgW="1056600" imgH="996480" progId="">
                    <p:embed/>
                  </p:oleObj>
                </mc:Choice>
                <mc:Fallback>
                  <p:oleObj r:id="rId4" imgW="1056600" imgH="996480" progId="">
                    <p:embed/>
                    <p:pic>
                      <p:nvPicPr>
                        <p:cNvPr id="0" name="Object 2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1877"/>
                          <a:ext cx="842"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84" name="Group 241"/>
            <p:cNvGrpSpPr>
              <a:grpSpLocks/>
            </p:cNvGrpSpPr>
            <p:nvPr/>
          </p:nvGrpSpPr>
          <p:grpSpPr bwMode="auto">
            <a:xfrm>
              <a:off x="2248" y="1409"/>
              <a:ext cx="2584" cy="536"/>
              <a:chOff x="2248" y="768"/>
              <a:chExt cx="2584" cy="536"/>
            </a:xfrm>
          </p:grpSpPr>
          <p:sp>
            <p:nvSpPr>
              <p:cNvPr id="123" name="Line 242"/>
              <p:cNvSpPr>
                <a:spLocks noChangeShapeType="1"/>
              </p:cNvSpPr>
              <p:nvPr/>
            </p:nvSpPr>
            <p:spPr bwMode="auto">
              <a:xfrm flipV="1">
                <a:off x="2248" y="1304"/>
                <a:ext cx="2352" cy="0"/>
              </a:xfrm>
              <a:prstGeom prst="line">
                <a:avLst/>
              </a:prstGeom>
              <a:noFill/>
              <a:ln w="19050">
                <a:solidFill>
                  <a:schemeClr val="tx1"/>
                </a:solidFill>
                <a:round/>
                <a:headEnd/>
                <a:tailEnd/>
              </a:ln>
            </p:spPr>
            <p:txBody>
              <a:bodyPr/>
              <a:lstStyle/>
              <a:p>
                <a:endParaRPr lang="zh-CN" altLang="en-US"/>
              </a:p>
            </p:txBody>
          </p:sp>
          <p:sp>
            <p:nvSpPr>
              <p:cNvPr id="124" name="Text Box 243"/>
              <p:cNvSpPr txBox="1">
                <a:spLocks noChangeArrowheads="1"/>
              </p:cNvSpPr>
              <p:nvPr/>
            </p:nvSpPr>
            <p:spPr bwMode="auto">
              <a:xfrm>
                <a:off x="2352" y="1008"/>
                <a:ext cx="1083" cy="240"/>
              </a:xfrm>
              <a:prstGeom prst="rect">
                <a:avLst/>
              </a:prstGeom>
              <a:noFill/>
              <a:ln w="9525">
                <a:noFill/>
                <a:miter lim="800000"/>
                <a:headEnd/>
                <a:tailEnd/>
              </a:ln>
            </p:spPr>
            <p:txBody>
              <a:bodyPr/>
              <a:lstStyle/>
              <a:p>
                <a:pPr algn="just" eaLnBrk="0" hangingPunct="0">
                  <a:spcBef>
                    <a:spcPct val="0"/>
                  </a:spcBef>
                </a:pPr>
                <a:r>
                  <a:rPr lang="en-US" altLang="zh-CN" sz="1800" dirty="0">
                    <a:solidFill>
                      <a:schemeClr val="tx1"/>
                    </a:solidFill>
                    <a:latin typeface="黑体" pitchFamily="2" charset="-122"/>
                  </a:rPr>
                  <a:t>(b) </a:t>
                </a:r>
                <a:r>
                  <a:rPr lang="zh-CN" altLang="en-US" sz="1800" b="1" dirty="0">
                    <a:solidFill>
                      <a:schemeClr val="tx1"/>
                    </a:solidFill>
                    <a:latin typeface="黑体" pitchFamily="2" charset="-122"/>
                  </a:rPr>
                  <a:t>多点链路</a:t>
                </a:r>
              </a:p>
            </p:txBody>
          </p:sp>
          <p:sp>
            <p:nvSpPr>
              <p:cNvPr id="125" name="Line 244"/>
              <p:cNvSpPr>
                <a:spLocks noChangeShapeType="1"/>
              </p:cNvSpPr>
              <p:nvPr/>
            </p:nvSpPr>
            <p:spPr bwMode="auto">
              <a:xfrm>
                <a:off x="4110" y="1002"/>
                <a:ext cx="0" cy="299"/>
              </a:xfrm>
              <a:prstGeom prst="line">
                <a:avLst/>
              </a:prstGeom>
              <a:noFill/>
              <a:ln w="9525">
                <a:solidFill>
                  <a:schemeClr val="tx1"/>
                </a:solidFill>
                <a:round/>
                <a:headEnd/>
                <a:tailEnd/>
              </a:ln>
            </p:spPr>
            <p:txBody>
              <a:bodyPr/>
              <a:lstStyle/>
              <a:p>
                <a:endParaRPr lang="zh-CN" altLang="en-US"/>
              </a:p>
            </p:txBody>
          </p:sp>
          <p:sp>
            <p:nvSpPr>
              <p:cNvPr id="126" name="Line 245"/>
              <p:cNvSpPr>
                <a:spLocks noChangeShapeType="1"/>
              </p:cNvSpPr>
              <p:nvPr/>
            </p:nvSpPr>
            <p:spPr bwMode="auto">
              <a:xfrm flipV="1">
                <a:off x="4591" y="1002"/>
                <a:ext cx="0" cy="299"/>
              </a:xfrm>
              <a:prstGeom prst="line">
                <a:avLst/>
              </a:prstGeom>
              <a:noFill/>
              <a:ln w="9525">
                <a:solidFill>
                  <a:schemeClr val="tx1"/>
                </a:solidFill>
                <a:round/>
                <a:headEnd/>
                <a:tailEnd/>
              </a:ln>
            </p:spPr>
            <p:txBody>
              <a:bodyPr/>
              <a:lstStyle/>
              <a:p>
                <a:endParaRPr lang="zh-CN" altLang="en-US"/>
              </a:p>
            </p:txBody>
          </p:sp>
          <p:sp>
            <p:nvSpPr>
              <p:cNvPr id="127" name="Line 246"/>
              <p:cNvSpPr>
                <a:spLocks noChangeShapeType="1"/>
              </p:cNvSpPr>
              <p:nvPr/>
            </p:nvSpPr>
            <p:spPr bwMode="auto">
              <a:xfrm>
                <a:off x="3629" y="1002"/>
                <a:ext cx="0" cy="299"/>
              </a:xfrm>
              <a:prstGeom prst="line">
                <a:avLst/>
              </a:prstGeom>
              <a:noFill/>
              <a:ln w="9525">
                <a:solidFill>
                  <a:schemeClr val="tx1"/>
                </a:solidFill>
                <a:round/>
                <a:headEnd/>
                <a:tailEnd/>
              </a:ln>
            </p:spPr>
            <p:txBody>
              <a:bodyPr/>
              <a:lstStyle/>
              <a:p>
                <a:endParaRPr lang="zh-CN" altLang="en-US"/>
              </a:p>
            </p:txBody>
          </p:sp>
          <p:graphicFrame>
            <p:nvGraphicFramePr>
              <p:cNvPr id="128" name="Object 247"/>
              <p:cNvGraphicFramePr>
                <a:graphicFrameLocks noChangeAspect="1"/>
              </p:cNvGraphicFramePr>
              <p:nvPr/>
            </p:nvGraphicFramePr>
            <p:xfrm>
              <a:off x="3388" y="768"/>
              <a:ext cx="481" cy="434"/>
            </p:xfrm>
            <a:graphic>
              <a:graphicData uri="http://schemas.openxmlformats.org/presentationml/2006/ole">
                <mc:AlternateContent xmlns:mc="http://schemas.openxmlformats.org/markup-compatibility/2006">
                  <mc:Choice xmlns:v="urn:schemas-microsoft-com:vml" Requires="v">
                    <p:oleObj spid="_x0000_s1690" r:id="rId6" imgW="1056600" imgH="996480" progId="">
                      <p:embed/>
                    </p:oleObj>
                  </mc:Choice>
                  <mc:Fallback>
                    <p:oleObj r:id="rId6" imgW="1056600" imgH="996480" progId="">
                      <p:embed/>
                      <p:pic>
                        <p:nvPicPr>
                          <p:cNvPr id="0" name="Object 2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8" y="768"/>
                            <a:ext cx="481"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29" name="Object 248"/>
              <p:cNvGraphicFramePr>
                <a:graphicFrameLocks noChangeAspect="1"/>
              </p:cNvGraphicFramePr>
              <p:nvPr/>
            </p:nvGraphicFramePr>
            <p:xfrm>
              <a:off x="3859" y="768"/>
              <a:ext cx="482" cy="434"/>
            </p:xfrm>
            <a:graphic>
              <a:graphicData uri="http://schemas.openxmlformats.org/presentationml/2006/ole">
                <mc:AlternateContent xmlns:mc="http://schemas.openxmlformats.org/markup-compatibility/2006">
                  <mc:Choice xmlns:v="urn:schemas-microsoft-com:vml" Requires="v">
                    <p:oleObj spid="_x0000_s1691" r:id="rId8" imgW="1056600" imgH="996480" progId="">
                      <p:embed/>
                    </p:oleObj>
                  </mc:Choice>
                  <mc:Fallback>
                    <p:oleObj r:id="rId8" imgW="1056600" imgH="996480" progId="">
                      <p:embed/>
                      <p:pic>
                        <p:nvPicPr>
                          <p:cNvPr id="0" name="Object 2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9" y="768"/>
                            <a:ext cx="482"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0" name="Object 249"/>
              <p:cNvGraphicFramePr>
                <a:graphicFrameLocks noChangeAspect="1"/>
              </p:cNvGraphicFramePr>
              <p:nvPr/>
            </p:nvGraphicFramePr>
            <p:xfrm>
              <a:off x="4351" y="768"/>
              <a:ext cx="481" cy="434"/>
            </p:xfrm>
            <a:graphic>
              <a:graphicData uri="http://schemas.openxmlformats.org/presentationml/2006/ole">
                <mc:AlternateContent xmlns:mc="http://schemas.openxmlformats.org/markup-compatibility/2006">
                  <mc:Choice xmlns:v="urn:schemas-microsoft-com:vml" Requires="v">
                    <p:oleObj spid="_x0000_s1692" r:id="rId9" imgW="1056600" imgH="996480" progId="">
                      <p:embed/>
                    </p:oleObj>
                  </mc:Choice>
                  <mc:Fallback>
                    <p:oleObj r:id="rId9" imgW="1056600" imgH="996480" progId="">
                      <p:embed/>
                      <p:pic>
                        <p:nvPicPr>
                          <p:cNvPr id="0" name="Object 2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1" y="768"/>
                            <a:ext cx="481"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nvGrpSpPr>
            <p:cNvPr id="85" name="Group 250"/>
            <p:cNvGrpSpPr>
              <a:grpSpLocks/>
            </p:cNvGrpSpPr>
            <p:nvPr/>
          </p:nvGrpSpPr>
          <p:grpSpPr bwMode="auto">
            <a:xfrm>
              <a:off x="2281" y="2080"/>
              <a:ext cx="2567" cy="797"/>
              <a:chOff x="2281" y="1439"/>
              <a:chExt cx="2567" cy="797"/>
            </a:xfrm>
          </p:grpSpPr>
          <p:sp>
            <p:nvSpPr>
              <p:cNvPr id="112" name="Line 251"/>
              <p:cNvSpPr>
                <a:spLocks noChangeShapeType="1"/>
              </p:cNvSpPr>
              <p:nvPr/>
            </p:nvSpPr>
            <p:spPr bwMode="auto">
              <a:xfrm>
                <a:off x="2281" y="1653"/>
                <a:ext cx="240" cy="0"/>
              </a:xfrm>
              <a:prstGeom prst="line">
                <a:avLst/>
              </a:prstGeom>
              <a:noFill/>
              <a:ln w="9525">
                <a:solidFill>
                  <a:schemeClr val="tx1"/>
                </a:solidFill>
                <a:round/>
                <a:headEnd/>
                <a:tailEnd/>
              </a:ln>
            </p:spPr>
            <p:txBody>
              <a:bodyPr/>
              <a:lstStyle/>
              <a:p>
                <a:endParaRPr lang="zh-CN" altLang="en-US"/>
              </a:p>
            </p:txBody>
          </p:sp>
          <p:sp>
            <p:nvSpPr>
              <p:cNvPr id="113" name="Line 252"/>
              <p:cNvSpPr>
                <a:spLocks noChangeShapeType="1"/>
              </p:cNvSpPr>
              <p:nvPr/>
            </p:nvSpPr>
            <p:spPr bwMode="auto">
              <a:xfrm>
                <a:off x="3143" y="1695"/>
                <a:ext cx="361" cy="0"/>
              </a:xfrm>
              <a:prstGeom prst="line">
                <a:avLst/>
              </a:prstGeom>
              <a:noFill/>
              <a:ln w="38100" cmpd="dbl">
                <a:solidFill>
                  <a:schemeClr val="tx1"/>
                </a:solidFill>
                <a:round/>
                <a:headEnd/>
                <a:tailEnd/>
              </a:ln>
            </p:spPr>
            <p:txBody>
              <a:bodyPr/>
              <a:lstStyle/>
              <a:p>
                <a:endParaRPr lang="zh-CN" altLang="en-US"/>
              </a:p>
            </p:txBody>
          </p:sp>
          <p:sp>
            <p:nvSpPr>
              <p:cNvPr id="114" name="Text Box 253"/>
              <p:cNvSpPr txBox="1">
                <a:spLocks noChangeArrowheads="1"/>
              </p:cNvSpPr>
              <p:nvPr/>
            </p:nvSpPr>
            <p:spPr bwMode="auto">
              <a:xfrm>
                <a:off x="2832" y="1937"/>
                <a:ext cx="1083" cy="299"/>
              </a:xfrm>
              <a:prstGeom prst="rect">
                <a:avLst/>
              </a:prstGeom>
              <a:noFill/>
              <a:ln w="9525">
                <a:noFill/>
                <a:miter lim="800000"/>
                <a:headEnd/>
                <a:tailEnd/>
              </a:ln>
            </p:spPr>
            <p:txBody>
              <a:bodyPr/>
              <a:lstStyle/>
              <a:p>
                <a:pPr algn="just" eaLnBrk="0" hangingPunct="0">
                  <a:spcBef>
                    <a:spcPct val="0"/>
                  </a:spcBef>
                </a:pPr>
                <a:r>
                  <a:rPr lang="en-US" altLang="zh-CN" sz="1800" dirty="0">
                    <a:solidFill>
                      <a:schemeClr val="tx1"/>
                    </a:solidFill>
                    <a:latin typeface="黑体" pitchFamily="2" charset="-122"/>
                  </a:rPr>
                  <a:t>(c) </a:t>
                </a:r>
                <a:r>
                  <a:rPr lang="zh-CN" altLang="en-US" sz="1800" b="1" dirty="0">
                    <a:solidFill>
                      <a:schemeClr val="tx1"/>
                    </a:solidFill>
                    <a:latin typeface="黑体" pitchFamily="2" charset="-122"/>
                  </a:rPr>
                  <a:t>复用方式</a:t>
                </a:r>
              </a:p>
            </p:txBody>
          </p:sp>
          <p:graphicFrame>
            <p:nvGraphicFramePr>
              <p:cNvPr id="115" name="Object 254"/>
              <p:cNvGraphicFramePr>
                <a:graphicFrameLocks noChangeAspect="1"/>
              </p:cNvGraphicFramePr>
              <p:nvPr/>
            </p:nvGraphicFramePr>
            <p:xfrm>
              <a:off x="2471" y="1577"/>
              <a:ext cx="722" cy="459"/>
            </p:xfrm>
            <a:graphic>
              <a:graphicData uri="http://schemas.openxmlformats.org/presentationml/2006/ole">
                <mc:AlternateContent xmlns:mc="http://schemas.openxmlformats.org/markup-compatibility/2006">
                  <mc:Choice xmlns:v="urn:schemas-microsoft-com:vml" Requires="v">
                    <p:oleObj spid="_x0000_s1693" r:id="rId10" imgW="1056600" imgH="456480" progId="">
                      <p:embed/>
                    </p:oleObj>
                  </mc:Choice>
                  <mc:Fallback>
                    <p:oleObj r:id="rId10" imgW="1056600" imgH="456480" progId="">
                      <p:embed/>
                      <p:pic>
                        <p:nvPicPr>
                          <p:cNvPr id="0" name="Object 2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71" y="1577"/>
                            <a:ext cx="722"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16" name="Object 255"/>
              <p:cNvGraphicFramePr>
                <a:graphicFrameLocks noChangeAspect="1"/>
              </p:cNvGraphicFramePr>
              <p:nvPr/>
            </p:nvGraphicFramePr>
            <p:xfrm>
              <a:off x="3434" y="1577"/>
              <a:ext cx="722" cy="459"/>
            </p:xfrm>
            <a:graphic>
              <a:graphicData uri="http://schemas.openxmlformats.org/presentationml/2006/ole">
                <mc:AlternateContent xmlns:mc="http://schemas.openxmlformats.org/markup-compatibility/2006">
                  <mc:Choice xmlns:v="urn:schemas-microsoft-com:vml" Requires="v">
                    <p:oleObj spid="_x0000_s1694" r:id="rId12" imgW="1056600" imgH="456480" progId="">
                      <p:embed/>
                    </p:oleObj>
                  </mc:Choice>
                  <mc:Fallback>
                    <p:oleObj r:id="rId12" imgW="1056600" imgH="456480" progId="">
                      <p:embed/>
                      <p:pic>
                        <p:nvPicPr>
                          <p:cNvPr id="0" name="Object 2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34" y="1577"/>
                            <a:ext cx="722"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7" name="Line 256"/>
              <p:cNvSpPr>
                <a:spLocks noChangeShapeType="1"/>
              </p:cNvSpPr>
              <p:nvPr/>
            </p:nvSpPr>
            <p:spPr bwMode="auto">
              <a:xfrm>
                <a:off x="2281" y="1738"/>
                <a:ext cx="240" cy="0"/>
              </a:xfrm>
              <a:prstGeom prst="line">
                <a:avLst/>
              </a:prstGeom>
              <a:noFill/>
              <a:ln w="9525">
                <a:solidFill>
                  <a:schemeClr val="tx1"/>
                </a:solidFill>
                <a:round/>
                <a:headEnd/>
                <a:tailEnd/>
              </a:ln>
            </p:spPr>
            <p:txBody>
              <a:bodyPr/>
              <a:lstStyle/>
              <a:p>
                <a:endParaRPr lang="zh-CN" altLang="en-US"/>
              </a:p>
            </p:txBody>
          </p:sp>
          <p:grpSp>
            <p:nvGrpSpPr>
              <p:cNvPr id="118" name="Group 257"/>
              <p:cNvGrpSpPr>
                <a:grpSpLocks/>
              </p:cNvGrpSpPr>
              <p:nvPr/>
            </p:nvGrpSpPr>
            <p:grpSpPr bwMode="auto">
              <a:xfrm>
                <a:off x="4116" y="1439"/>
                <a:ext cx="732" cy="533"/>
                <a:chOff x="8025" y="10176"/>
                <a:chExt cx="1095" cy="835"/>
              </a:xfrm>
            </p:grpSpPr>
            <p:sp>
              <p:nvSpPr>
                <p:cNvPr id="119" name="Line 258"/>
                <p:cNvSpPr>
                  <a:spLocks noChangeShapeType="1"/>
                </p:cNvSpPr>
                <p:nvPr/>
              </p:nvSpPr>
              <p:spPr bwMode="auto">
                <a:xfrm>
                  <a:off x="8025" y="10644"/>
                  <a:ext cx="435" cy="0"/>
                </a:xfrm>
                <a:prstGeom prst="line">
                  <a:avLst/>
                </a:prstGeom>
                <a:noFill/>
                <a:ln w="9525">
                  <a:solidFill>
                    <a:schemeClr val="tx1"/>
                  </a:solidFill>
                  <a:round/>
                  <a:headEnd/>
                  <a:tailEnd/>
                </a:ln>
              </p:spPr>
              <p:txBody>
                <a:bodyPr/>
                <a:lstStyle/>
                <a:p>
                  <a:endParaRPr lang="zh-CN" altLang="en-US"/>
                </a:p>
              </p:txBody>
            </p:sp>
            <p:sp>
              <p:nvSpPr>
                <p:cNvPr id="120" name="Line 259"/>
                <p:cNvSpPr>
                  <a:spLocks noChangeShapeType="1"/>
                </p:cNvSpPr>
                <p:nvPr/>
              </p:nvSpPr>
              <p:spPr bwMode="auto">
                <a:xfrm>
                  <a:off x="8025" y="10503"/>
                  <a:ext cx="540" cy="0"/>
                </a:xfrm>
                <a:prstGeom prst="line">
                  <a:avLst/>
                </a:prstGeom>
                <a:noFill/>
                <a:ln w="9525">
                  <a:solidFill>
                    <a:schemeClr val="tx1"/>
                  </a:solidFill>
                  <a:round/>
                  <a:headEnd/>
                  <a:tailEnd/>
                </a:ln>
              </p:spPr>
              <p:txBody>
                <a:bodyPr/>
                <a:lstStyle/>
                <a:p>
                  <a:endParaRPr lang="zh-CN" altLang="en-US"/>
                </a:p>
              </p:txBody>
            </p:sp>
            <p:graphicFrame>
              <p:nvGraphicFramePr>
                <p:cNvPr id="121" name="Object 260"/>
                <p:cNvGraphicFramePr>
                  <a:graphicFrameLocks noChangeAspect="1"/>
                </p:cNvGraphicFramePr>
                <p:nvPr/>
              </p:nvGraphicFramePr>
              <p:xfrm>
                <a:off x="8400" y="10176"/>
                <a:ext cx="720" cy="679"/>
              </p:xfrm>
              <a:graphic>
                <a:graphicData uri="http://schemas.openxmlformats.org/presentationml/2006/ole">
                  <mc:AlternateContent xmlns:mc="http://schemas.openxmlformats.org/markup-compatibility/2006">
                    <mc:Choice xmlns:v="urn:schemas-microsoft-com:vml" Requires="v">
                      <p:oleObj spid="_x0000_s1695" r:id="rId13" imgW="1056600" imgH="996480" progId="">
                        <p:embed/>
                      </p:oleObj>
                    </mc:Choice>
                    <mc:Fallback>
                      <p:oleObj r:id="rId13" imgW="1056600" imgH="996480" progId="">
                        <p:embed/>
                        <p:pic>
                          <p:nvPicPr>
                            <p:cNvPr id="0" name="Object 2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0" y="10176"/>
                              <a:ext cx="720"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22" name="Object 261"/>
                <p:cNvGraphicFramePr>
                  <a:graphicFrameLocks noChangeAspect="1"/>
                </p:cNvGraphicFramePr>
                <p:nvPr/>
              </p:nvGraphicFramePr>
              <p:xfrm>
                <a:off x="8280" y="10332"/>
                <a:ext cx="720" cy="679"/>
              </p:xfrm>
              <a:graphic>
                <a:graphicData uri="http://schemas.openxmlformats.org/presentationml/2006/ole">
                  <mc:AlternateContent xmlns:mc="http://schemas.openxmlformats.org/markup-compatibility/2006">
                    <mc:Choice xmlns:v="urn:schemas-microsoft-com:vml" Requires="v">
                      <p:oleObj spid="_x0000_s1696" r:id="rId14" imgW="1056600" imgH="996480" progId="">
                        <p:embed/>
                      </p:oleObj>
                    </mc:Choice>
                    <mc:Fallback>
                      <p:oleObj r:id="rId14" imgW="1056600" imgH="996480" progId="">
                        <p:embed/>
                        <p:pic>
                          <p:nvPicPr>
                            <p:cNvPr id="0" name="Object 2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0" y="10332"/>
                              <a:ext cx="720"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grpSp>
          <p:nvGrpSpPr>
            <p:cNvPr id="86" name="Group 262"/>
            <p:cNvGrpSpPr>
              <a:grpSpLocks/>
            </p:cNvGrpSpPr>
            <p:nvPr/>
          </p:nvGrpSpPr>
          <p:grpSpPr bwMode="auto">
            <a:xfrm>
              <a:off x="2241" y="2465"/>
              <a:ext cx="2607" cy="1086"/>
              <a:chOff x="2231" y="1847"/>
              <a:chExt cx="2607" cy="1086"/>
            </a:xfrm>
          </p:grpSpPr>
          <p:sp>
            <p:nvSpPr>
              <p:cNvPr id="103" name="Line 263"/>
              <p:cNvSpPr>
                <a:spLocks noChangeShapeType="1"/>
              </p:cNvSpPr>
              <p:nvPr/>
            </p:nvSpPr>
            <p:spPr bwMode="auto">
              <a:xfrm>
                <a:off x="2231" y="1847"/>
                <a:ext cx="0" cy="597"/>
              </a:xfrm>
              <a:prstGeom prst="line">
                <a:avLst/>
              </a:prstGeom>
              <a:noFill/>
              <a:ln w="28575">
                <a:solidFill>
                  <a:schemeClr val="tx1"/>
                </a:solidFill>
                <a:round/>
                <a:headEnd/>
                <a:tailEnd/>
              </a:ln>
            </p:spPr>
            <p:txBody>
              <a:bodyPr/>
              <a:lstStyle/>
              <a:p>
                <a:endParaRPr lang="zh-CN" altLang="en-US"/>
              </a:p>
            </p:txBody>
          </p:sp>
          <p:sp>
            <p:nvSpPr>
              <p:cNvPr id="104" name="Line 264"/>
              <p:cNvSpPr>
                <a:spLocks noChangeShapeType="1"/>
              </p:cNvSpPr>
              <p:nvPr/>
            </p:nvSpPr>
            <p:spPr bwMode="auto">
              <a:xfrm flipH="1">
                <a:off x="2231" y="2439"/>
                <a:ext cx="1323" cy="0"/>
              </a:xfrm>
              <a:prstGeom prst="line">
                <a:avLst/>
              </a:prstGeom>
              <a:noFill/>
              <a:ln w="28575">
                <a:solidFill>
                  <a:schemeClr val="tx1"/>
                </a:solidFill>
                <a:round/>
                <a:headEnd/>
                <a:tailEnd/>
              </a:ln>
            </p:spPr>
            <p:txBody>
              <a:bodyPr/>
              <a:lstStyle/>
              <a:p>
                <a:endParaRPr lang="zh-CN" altLang="en-US"/>
              </a:p>
            </p:txBody>
          </p:sp>
          <p:sp>
            <p:nvSpPr>
              <p:cNvPr id="105" name="Text Box 265"/>
              <p:cNvSpPr txBox="1">
                <a:spLocks noChangeArrowheads="1"/>
              </p:cNvSpPr>
              <p:nvPr/>
            </p:nvSpPr>
            <p:spPr bwMode="auto">
              <a:xfrm>
                <a:off x="2832" y="2634"/>
                <a:ext cx="1204" cy="299"/>
              </a:xfrm>
              <a:prstGeom prst="rect">
                <a:avLst/>
              </a:prstGeom>
              <a:noFill/>
              <a:ln w="9525">
                <a:noFill/>
                <a:miter lim="800000"/>
                <a:headEnd/>
                <a:tailEnd/>
              </a:ln>
            </p:spPr>
            <p:txBody>
              <a:bodyPr/>
              <a:lstStyle/>
              <a:p>
                <a:pPr algn="just" eaLnBrk="0" hangingPunct="0">
                  <a:spcBef>
                    <a:spcPct val="0"/>
                  </a:spcBef>
                </a:pPr>
                <a:r>
                  <a:rPr lang="en-US" altLang="zh-CN" sz="1800" dirty="0">
                    <a:solidFill>
                      <a:schemeClr val="tx1"/>
                    </a:solidFill>
                    <a:latin typeface="黑体" pitchFamily="2" charset="-122"/>
                  </a:rPr>
                  <a:t>(d) </a:t>
                </a:r>
                <a:r>
                  <a:rPr lang="zh-CN" altLang="en-US" sz="1800" b="1" dirty="0">
                    <a:solidFill>
                      <a:schemeClr val="tx1"/>
                    </a:solidFill>
                    <a:latin typeface="黑体" pitchFamily="2" charset="-122"/>
                  </a:rPr>
                  <a:t>集中方式</a:t>
                </a:r>
              </a:p>
            </p:txBody>
          </p:sp>
          <p:graphicFrame>
            <p:nvGraphicFramePr>
              <p:cNvPr id="106" name="Object 266"/>
              <p:cNvGraphicFramePr>
                <a:graphicFrameLocks noChangeAspect="1"/>
              </p:cNvGraphicFramePr>
              <p:nvPr/>
            </p:nvGraphicFramePr>
            <p:xfrm>
              <a:off x="3444" y="2302"/>
              <a:ext cx="722" cy="342"/>
            </p:xfrm>
            <a:graphic>
              <a:graphicData uri="http://schemas.openxmlformats.org/presentationml/2006/ole">
                <mc:AlternateContent xmlns:mc="http://schemas.openxmlformats.org/markup-compatibility/2006">
                  <mc:Choice xmlns:v="urn:schemas-microsoft-com:vml" Requires="v">
                    <p:oleObj spid="_x0000_s1697" r:id="rId15" imgW="1056600" imgH="996480" progId="">
                      <p:embed/>
                    </p:oleObj>
                  </mc:Choice>
                  <mc:Fallback>
                    <p:oleObj r:id="rId15" imgW="1056600" imgH="996480" progId="">
                      <p:embed/>
                      <p:pic>
                        <p:nvPicPr>
                          <p:cNvPr id="0" name="Object 26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44" y="2302"/>
                            <a:ext cx="722"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07" name="Group 267"/>
              <p:cNvGrpSpPr>
                <a:grpSpLocks/>
              </p:cNvGrpSpPr>
              <p:nvPr/>
            </p:nvGrpSpPr>
            <p:grpSpPr bwMode="auto">
              <a:xfrm>
                <a:off x="4106" y="2172"/>
                <a:ext cx="732" cy="533"/>
                <a:chOff x="8025" y="10176"/>
                <a:chExt cx="1095" cy="835"/>
              </a:xfrm>
            </p:grpSpPr>
            <p:sp>
              <p:nvSpPr>
                <p:cNvPr id="108" name="Line 268"/>
                <p:cNvSpPr>
                  <a:spLocks noChangeShapeType="1"/>
                </p:cNvSpPr>
                <p:nvPr/>
              </p:nvSpPr>
              <p:spPr bwMode="auto">
                <a:xfrm>
                  <a:off x="8025" y="10644"/>
                  <a:ext cx="435" cy="0"/>
                </a:xfrm>
                <a:prstGeom prst="line">
                  <a:avLst/>
                </a:prstGeom>
                <a:noFill/>
                <a:ln w="9525">
                  <a:solidFill>
                    <a:schemeClr val="tx1"/>
                  </a:solidFill>
                  <a:round/>
                  <a:headEnd/>
                  <a:tailEnd/>
                </a:ln>
              </p:spPr>
              <p:txBody>
                <a:bodyPr/>
                <a:lstStyle/>
                <a:p>
                  <a:endParaRPr lang="zh-CN" altLang="en-US"/>
                </a:p>
              </p:txBody>
            </p:sp>
            <p:sp>
              <p:nvSpPr>
                <p:cNvPr id="109" name="Line 269"/>
                <p:cNvSpPr>
                  <a:spLocks noChangeShapeType="1"/>
                </p:cNvSpPr>
                <p:nvPr/>
              </p:nvSpPr>
              <p:spPr bwMode="auto">
                <a:xfrm>
                  <a:off x="8025" y="10503"/>
                  <a:ext cx="540" cy="0"/>
                </a:xfrm>
                <a:prstGeom prst="line">
                  <a:avLst/>
                </a:prstGeom>
                <a:noFill/>
                <a:ln w="9525">
                  <a:solidFill>
                    <a:schemeClr val="tx1"/>
                  </a:solidFill>
                  <a:round/>
                  <a:headEnd/>
                  <a:tailEnd/>
                </a:ln>
              </p:spPr>
              <p:txBody>
                <a:bodyPr/>
                <a:lstStyle/>
                <a:p>
                  <a:endParaRPr lang="zh-CN" altLang="en-US"/>
                </a:p>
              </p:txBody>
            </p:sp>
            <p:graphicFrame>
              <p:nvGraphicFramePr>
                <p:cNvPr id="110" name="Object 270"/>
                <p:cNvGraphicFramePr>
                  <a:graphicFrameLocks noChangeAspect="1"/>
                </p:cNvGraphicFramePr>
                <p:nvPr/>
              </p:nvGraphicFramePr>
              <p:xfrm>
                <a:off x="8400" y="10176"/>
                <a:ext cx="720" cy="679"/>
              </p:xfrm>
              <a:graphic>
                <a:graphicData uri="http://schemas.openxmlformats.org/presentationml/2006/ole">
                  <mc:AlternateContent xmlns:mc="http://schemas.openxmlformats.org/markup-compatibility/2006">
                    <mc:Choice xmlns:v="urn:schemas-microsoft-com:vml" Requires="v">
                      <p:oleObj spid="_x0000_s1698" r:id="rId17" imgW="1056600" imgH="996480" progId="">
                        <p:embed/>
                      </p:oleObj>
                    </mc:Choice>
                    <mc:Fallback>
                      <p:oleObj r:id="rId17" imgW="1056600" imgH="996480" progId="">
                        <p:embed/>
                        <p:pic>
                          <p:nvPicPr>
                            <p:cNvPr id="0" name="Object 2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0" y="10176"/>
                              <a:ext cx="720"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11" name="Object 271"/>
                <p:cNvGraphicFramePr>
                  <a:graphicFrameLocks noChangeAspect="1"/>
                </p:cNvGraphicFramePr>
                <p:nvPr/>
              </p:nvGraphicFramePr>
              <p:xfrm>
                <a:off x="8280" y="10332"/>
                <a:ext cx="720" cy="679"/>
              </p:xfrm>
              <a:graphic>
                <a:graphicData uri="http://schemas.openxmlformats.org/presentationml/2006/ole">
                  <mc:AlternateContent xmlns:mc="http://schemas.openxmlformats.org/markup-compatibility/2006">
                    <mc:Choice xmlns:v="urn:schemas-microsoft-com:vml" Requires="v">
                      <p:oleObj spid="_x0000_s1699" r:id="rId18" imgW="1056600" imgH="996480" progId="">
                        <p:embed/>
                      </p:oleObj>
                    </mc:Choice>
                    <mc:Fallback>
                      <p:oleObj r:id="rId18" imgW="1056600" imgH="996480" progId="">
                        <p:embed/>
                        <p:pic>
                          <p:nvPicPr>
                            <p:cNvPr id="0" name="Object 2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0" y="10332"/>
                              <a:ext cx="720"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grpSp>
          <p:nvGrpSpPr>
            <p:cNvPr id="87" name="Group 272"/>
            <p:cNvGrpSpPr>
              <a:grpSpLocks/>
            </p:cNvGrpSpPr>
            <p:nvPr/>
          </p:nvGrpSpPr>
          <p:grpSpPr bwMode="auto">
            <a:xfrm>
              <a:off x="1759" y="2578"/>
              <a:ext cx="3009" cy="1850"/>
              <a:chOff x="1759" y="1937"/>
              <a:chExt cx="3009" cy="1850"/>
            </a:xfrm>
          </p:grpSpPr>
          <p:sp>
            <p:nvSpPr>
              <p:cNvPr id="95" name="Line 273"/>
              <p:cNvSpPr>
                <a:spLocks noChangeShapeType="1"/>
              </p:cNvSpPr>
              <p:nvPr/>
            </p:nvSpPr>
            <p:spPr bwMode="auto">
              <a:xfrm>
                <a:off x="2120" y="1937"/>
                <a:ext cx="0" cy="1195"/>
              </a:xfrm>
              <a:prstGeom prst="line">
                <a:avLst/>
              </a:prstGeom>
              <a:noFill/>
              <a:ln w="19050">
                <a:solidFill>
                  <a:schemeClr val="tx1"/>
                </a:solidFill>
                <a:round/>
                <a:headEnd/>
                <a:tailEnd/>
              </a:ln>
            </p:spPr>
            <p:txBody>
              <a:bodyPr/>
              <a:lstStyle/>
              <a:p>
                <a:endParaRPr lang="zh-CN" altLang="en-US"/>
              </a:p>
            </p:txBody>
          </p:sp>
          <p:sp>
            <p:nvSpPr>
              <p:cNvPr id="96" name="Line 274"/>
              <p:cNvSpPr>
                <a:spLocks noChangeShapeType="1"/>
              </p:cNvSpPr>
              <p:nvPr/>
            </p:nvSpPr>
            <p:spPr bwMode="auto">
              <a:xfrm>
                <a:off x="2321" y="3222"/>
                <a:ext cx="1324" cy="0"/>
              </a:xfrm>
              <a:prstGeom prst="line">
                <a:avLst/>
              </a:prstGeom>
              <a:noFill/>
              <a:ln w="38100" cmpd="dbl">
                <a:solidFill>
                  <a:schemeClr val="tx1"/>
                </a:solidFill>
                <a:round/>
                <a:headEnd/>
                <a:tailEnd/>
              </a:ln>
            </p:spPr>
            <p:txBody>
              <a:bodyPr/>
              <a:lstStyle/>
              <a:p>
                <a:endParaRPr lang="zh-CN" altLang="en-US"/>
              </a:p>
            </p:txBody>
          </p:sp>
          <p:sp>
            <p:nvSpPr>
              <p:cNvPr id="97" name="Text Box 275"/>
              <p:cNvSpPr txBox="1">
                <a:spLocks noChangeArrowheads="1"/>
              </p:cNvSpPr>
              <p:nvPr/>
            </p:nvSpPr>
            <p:spPr bwMode="auto">
              <a:xfrm>
                <a:off x="2852" y="3488"/>
                <a:ext cx="1083" cy="299"/>
              </a:xfrm>
              <a:prstGeom prst="rect">
                <a:avLst/>
              </a:prstGeom>
              <a:noFill/>
              <a:ln w="9525">
                <a:noFill/>
                <a:miter lim="800000"/>
                <a:headEnd/>
                <a:tailEnd/>
              </a:ln>
            </p:spPr>
            <p:txBody>
              <a:bodyPr/>
              <a:lstStyle/>
              <a:p>
                <a:pPr algn="just" eaLnBrk="0" hangingPunct="0">
                  <a:spcBef>
                    <a:spcPct val="0"/>
                  </a:spcBef>
                </a:pPr>
                <a:r>
                  <a:rPr lang="en-US" altLang="zh-CN" sz="1800" dirty="0">
                    <a:solidFill>
                      <a:schemeClr val="tx1"/>
                    </a:solidFill>
                    <a:latin typeface="黑体" pitchFamily="2" charset="-122"/>
                  </a:rPr>
                  <a:t>(e) </a:t>
                </a:r>
                <a:r>
                  <a:rPr lang="zh-CN" altLang="en-US" sz="1800" b="1" dirty="0">
                    <a:solidFill>
                      <a:schemeClr val="tx1"/>
                    </a:solidFill>
                    <a:latin typeface="黑体" pitchFamily="2" charset="-122"/>
                  </a:rPr>
                  <a:t>拨号方式</a:t>
                </a:r>
              </a:p>
            </p:txBody>
          </p:sp>
          <p:graphicFrame>
            <p:nvGraphicFramePr>
              <p:cNvPr id="98" name="Object 276"/>
              <p:cNvGraphicFramePr>
                <a:graphicFrameLocks noChangeAspect="1"/>
              </p:cNvGraphicFramePr>
              <p:nvPr/>
            </p:nvGraphicFramePr>
            <p:xfrm>
              <a:off x="1759" y="3120"/>
              <a:ext cx="752" cy="311"/>
            </p:xfrm>
            <a:graphic>
              <a:graphicData uri="http://schemas.openxmlformats.org/presentationml/2006/ole">
                <mc:AlternateContent xmlns:mc="http://schemas.openxmlformats.org/markup-compatibility/2006">
                  <mc:Choice xmlns:v="urn:schemas-microsoft-com:vml" Requires="v">
                    <p:oleObj spid="_x0000_s1700" r:id="rId19" imgW="1056600" imgH="456480" progId="">
                      <p:embed/>
                    </p:oleObj>
                  </mc:Choice>
                  <mc:Fallback>
                    <p:oleObj r:id="rId19" imgW="1056600" imgH="456480" progId="">
                      <p:embed/>
                      <p:pic>
                        <p:nvPicPr>
                          <p:cNvPr id="0" name="Object 27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59" y="3120"/>
                            <a:ext cx="75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9" name="Object 277"/>
              <p:cNvGraphicFramePr>
                <a:graphicFrameLocks noChangeAspect="1"/>
              </p:cNvGraphicFramePr>
              <p:nvPr/>
            </p:nvGraphicFramePr>
            <p:xfrm>
              <a:off x="2552" y="2961"/>
              <a:ext cx="862" cy="528"/>
            </p:xfrm>
            <a:graphic>
              <a:graphicData uri="http://schemas.openxmlformats.org/presentationml/2006/ole">
                <mc:AlternateContent xmlns:mc="http://schemas.openxmlformats.org/markup-compatibility/2006">
                  <mc:Choice xmlns:v="urn:schemas-microsoft-com:vml" Requires="v">
                    <p:oleObj spid="_x0000_s1701" r:id="rId21" imgW="1505160" imgH="965160" progId="">
                      <p:embed/>
                    </p:oleObj>
                  </mc:Choice>
                  <mc:Fallback>
                    <p:oleObj r:id="rId21" imgW="1505160" imgH="965160" progId="">
                      <p:embed/>
                      <p:pic>
                        <p:nvPicPr>
                          <p:cNvPr id="0" name="Object 27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52" y="2961"/>
                            <a:ext cx="862" cy="528"/>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0" name="Object 278"/>
              <p:cNvGraphicFramePr>
                <a:graphicFrameLocks noChangeAspect="1"/>
              </p:cNvGraphicFramePr>
              <p:nvPr/>
            </p:nvGraphicFramePr>
            <p:xfrm>
              <a:off x="4286" y="3032"/>
              <a:ext cx="482" cy="434"/>
            </p:xfrm>
            <a:graphic>
              <a:graphicData uri="http://schemas.openxmlformats.org/presentationml/2006/ole">
                <mc:AlternateContent xmlns:mc="http://schemas.openxmlformats.org/markup-compatibility/2006">
                  <mc:Choice xmlns:v="urn:schemas-microsoft-com:vml" Requires="v">
                    <p:oleObj spid="_x0000_s1702" r:id="rId23" imgW="1056600" imgH="996480" progId="">
                      <p:embed/>
                    </p:oleObj>
                  </mc:Choice>
                  <mc:Fallback>
                    <p:oleObj r:id="rId23" imgW="1056600" imgH="996480" progId="">
                      <p:embed/>
                      <p:pic>
                        <p:nvPicPr>
                          <p:cNvPr id="0" name="Object 2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6" y="3032"/>
                            <a:ext cx="482"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1" name="Object 279"/>
              <p:cNvGraphicFramePr>
                <a:graphicFrameLocks noChangeAspect="1"/>
              </p:cNvGraphicFramePr>
              <p:nvPr/>
            </p:nvGraphicFramePr>
            <p:xfrm>
              <a:off x="3444" y="3132"/>
              <a:ext cx="751" cy="310"/>
            </p:xfrm>
            <a:graphic>
              <a:graphicData uri="http://schemas.openxmlformats.org/presentationml/2006/ole">
                <mc:AlternateContent xmlns:mc="http://schemas.openxmlformats.org/markup-compatibility/2006">
                  <mc:Choice xmlns:v="urn:schemas-microsoft-com:vml" Requires="v">
                    <p:oleObj spid="_x0000_s1703" r:id="rId24" imgW="1056600" imgH="456480" progId="">
                      <p:embed/>
                    </p:oleObj>
                  </mc:Choice>
                  <mc:Fallback>
                    <p:oleObj r:id="rId24" imgW="1056600" imgH="456480" progId="">
                      <p:embed/>
                      <p:pic>
                        <p:nvPicPr>
                          <p:cNvPr id="0" name="Object 27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44" y="3132"/>
                            <a:ext cx="75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 name="AutoShape 280"/>
              <p:cNvSpPr>
                <a:spLocks noChangeArrowheads="1"/>
              </p:cNvSpPr>
              <p:nvPr/>
            </p:nvSpPr>
            <p:spPr bwMode="auto">
              <a:xfrm>
                <a:off x="4016" y="3189"/>
                <a:ext cx="361" cy="100"/>
              </a:xfrm>
              <a:prstGeom prst="leftRightArrow">
                <a:avLst>
                  <a:gd name="adj1" fmla="val 50000"/>
                  <a:gd name="adj2" fmla="val 72200"/>
                </a:avLst>
              </a:prstGeom>
              <a:solidFill>
                <a:srgbClr val="FFFFFF"/>
              </a:solidFill>
              <a:ln w="9525">
                <a:solidFill>
                  <a:schemeClr val="tx1"/>
                </a:solidFill>
                <a:miter lim="800000"/>
                <a:headEnd/>
                <a:tailEnd/>
              </a:ln>
            </p:spPr>
            <p:txBody>
              <a:bodyPr/>
              <a:lstStyle/>
              <a:p>
                <a:endParaRPr lang="zh-CN" altLang="en-US"/>
              </a:p>
            </p:txBody>
          </p:sp>
        </p:grpSp>
        <p:grpSp>
          <p:nvGrpSpPr>
            <p:cNvPr id="88" name="Group 281"/>
            <p:cNvGrpSpPr>
              <a:grpSpLocks/>
            </p:cNvGrpSpPr>
            <p:nvPr/>
          </p:nvGrpSpPr>
          <p:grpSpPr bwMode="auto">
            <a:xfrm>
              <a:off x="2110" y="785"/>
              <a:ext cx="2738" cy="1195"/>
              <a:chOff x="2110" y="144"/>
              <a:chExt cx="2738" cy="1195"/>
            </a:xfrm>
          </p:grpSpPr>
          <p:sp>
            <p:nvSpPr>
              <p:cNvPr id="90" name="Line 282"/>
              <p:cNvSpPr>
                <a:spLocks noChangeShapeType="1"/>
              </p:cNvSpPr>
              <p:nvPr/>
            </p:nvSpPr>
            <p:spPr bwMode="auto">
              <a:xfrm>
                <a:off x="2110" y="443"/>
                <a:ext cx="0" cy="896"/>
              </a:xfrm>
              <a:prstGeom prst="line">
                <a:avLst/>
              </a:prstGeom>
              <a:noFill/>
              <a:ln w="19050">
                <a:solidFill>
                  <a:schemeClr val="tx1"/>
                </a:solidFill>
                <a:round/>
                <a:headEnd/>
                <a:tailEnd/>
              </a:ln>
            </p:spPr>
            <p:txBody>
              <a:bodyPr/>
              <a:lstStyle/>
              <a:p>
                <a:endParaRPr lang="zh-CN" altLang="en-US"/>
              </a:p>
            </p:txBody>
          </p:sp>
          <p:sp>
            <p:nvSpPr>
              <p:cNvPr id="91" name="Line 283"/>
              <p:cNvSpPr>
                <a:spLocks noChangeShapeType="1"/>
              </p:cNvSpPr>
              <p:nvPr/>
            </p:nvSpPr>
            <p:spPr bwMode="auto">
              <a:xfrm>
                <a:off x="2110" y="443"/>
                <a:ext cx="2648" cy="0"/>
              </a:xfrm>
              <a:prstGeom prst="line">
                <a:avLst/>
              </a:prstGeom>
              <a:noFill/>
              <a:ln w="19050">
                <a:solidFill>
                  <a:schemeClr val="tx1"/>
                </a:solidFill>
                <a:round/>
                <a:headEnd/>
                <a:tailEnd/>
              </a:ln>
            </p:spPr>
            <p:txBody>
              <a:bodyPr/>
              <a:lstStyle/>
              <a:p>
                <a:endParaRPr lang="zh-CN" altLang="en-US"/>
              </a:p>
            </p:txBody>
          </p:sp>
          <p:sp>
            <p:nvSpPr>
              <p:cNvPr id="92" name="Text Box 284"/>
              <p:cNvSpPr txBox="1">
                <a:spLocks noChangeArrowheads="1"/>
              </p:cNvSpPr>
              <p:nvPr/>
            </p:nvSpPr>
            <p:spPr bwMode="auto">
              <a:xfrm>
                <a:off x="2351" y="443"/>
                <a:ext cx="1444" cy="299"/>
              </a:xfrm>
              <a:prstGeom prst="rect">
                <a:avLst/>
              </a:prstGeom>
              <a:noFill/>
              <a:ln w="9525">
                <a:noFill/>
                <a:miter lim="800000"/>
                <a:headEnd/>
                <a:tailEnd/>
              </a:ln>
            </p:spPr>
            <p:txBody>
              <a:bodyPr/>
              <a:lstStyle/>
              <a:p>
                <a:pPr algn="just" eaLnBrk="0" hangingPunct="0">
                  <a:spcBef>
                    <a:spcPct val="0"/>
                  </a:spcBef>
                </a:pPr>
                <a:r>
                  <a:rPr lang="en-US" altLang="zh-CN" sz="1800" dirty="0">
                    <a:solidFill>
                      <a:schemeClr val="tx1"/>
                    </a:solidFill>
                    <a:latin typeface="黑体" pitchFamily="2" charset="-122"/>
                  </a:rPr>
                  <a:t>(a) </a:t>
                </a:r>
                <a:r>
                  <a:rPr lang="zh-CN" altLang="en-US" sz="1800" b="1" dirty="0">
                    <a:solidFill>
                      <a:schemeClr val="tx1"/>
                    </a:solidFill>
                    <a:latin typeface="黑体" pitchFamily="2" charset="-122"/>
                  </a:rPr>
                  <a:t>点</a:t>
                </a:r>
                <a:r>
                  <a:rPr lang="en-US" altLang="zh-CN" sz="1800" b="1" dirty="0">
                    <a:solidFill>
                      <a:schemeClr val="tx1"/>
                    </a:solidFill>
                    <a:latin typeface="黑体" pitchFamily="2" charset="-122"/>
                  </a:rPr>
                  <a:t>-</a:t>
                </a:r>
                <a:r>
                  <a:rPr lang="zh-CN" altLang="en-US" sz="1800" b="1" dirty="0">
                    <a:solidFill>
                      <a:schemeClr val="tx1"/>
                    </a:solidFill>
                    <a:latin typeface="黑体" pitchFamily="2" charset="-122"/>
                  </a:rPr>
                  <a:t>点链路</a:t>
                </a:r>
              </a:p>
            </p:txBody>
          </p:sp>
          <p:graphicFrame>
            <p:nvGraphicFramePr>
              <p:cNvPr id="93" name="Object 285"/>
              <p:cNvGraphicFramePr>
                <a:graphicFrameLocks noChangeAspect="1"/>
              </p:cNvGraphicFramePr>
              <p:nvPr/>
            </p:nvGraphicFramePr>
            <p:xfrm>
              <a:off x="4367" y="208"/>
              <a:ext cx="481" cy="434"/>
            </p:xfrm>
            <a:graphic>
              <a:graphicData uri="http://schemas.openxmlformats.org/presentationml/2006/ole">
                <mc:AlternateContent xmlns:mc="http://schemas.openxmlformats.org/markup-compatibility/2006">
                  <mc:Choice xmlns:v="urn:schemas-microsoft-com:vml" Requires="v">
                    <p:oleObj spid="_x0000_s1704" r:id="rId25" imgW="1056600" imgH="996480" progId="">
                      <p:embed/>
                    </p:oleObj>
                  </mc:Choice>
                  <mc:Fallback>
                    <p:oleObj r:id="rId25" imgW="1056600" imgH="996480" progId="">
                      <p:embed/>
                      <p:pic>
                        <p:nvPicPr>
                          <p:cNvPr id="0" name="Object 2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7" y="208"/>
                            <a:ext cx="481"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4" name="Text Box 286"/>
              <p:cNvSpPr txBox="1">
                <a:spLocks noChangeArrowheads="1"/>
              </p:cNvSpPr>
              <p:nvPr/>
            </p:nvSpPr>
            <p:spPr bwMode="auto">
              <a:xfrm>
                <a:off x="3554" y="144"/>
                <a:ext cx="1083" cy="299"/>
              </a:xfrm>
              <a:prstGeom prst="rect">
                <a:avLst/>
              </a:prstGeom>
              <a:noFill/>
              <a:ln w="9525">
                <a:noFill/>
                <a:miter lim="800000"/>
                <a:headEnd/>
                <a:tailEnd/>
              </a:ln>
            </p:spPr>
            <p:txBody>
              <a:bodyPr/>
              <a:lstStyle/>
              <a:p>
                <a:pPr algn="just" eaLnBrk="0" hangingPunct="0">
                  <a:spcBef>
                    <a:spcPct val="0"/>
                  </a:spcBef>
                </a:pPr>
                <a:r>
                  <a:rPr lang="zh-CN" altLang="en-US" sz="1800" b="1" dirty="0">
                    <a:solidFill>
                      <a:schemeClr val="tx1"/>
                    </a:solidFill>
                    <a:latin typeface="黑体" pitchFamily="2" charset="-122"/>
                  </a:rPr>
                  <a:t>终端设备 </a:t>
                </a:r>
                <a:r>
                  <a:rPr lang="en-US" altLang="zh-CN" sz="1800" b="1" dirty="0">
                    <a:solidFill>
                      <a:schemeClr val="tx1"/>
                    </a:solidFill>
                    <a:latin typeface="黑体" pitchFamily="2" charset="-122"/>
                  </a:rPr>
                  <a:t>T</a:t>
                </a:r>
              </a:p>
            </p:txBody>
          </p:sp>
        </p:grpSp>
        <p:graphicFrame>
          <p:nvGraphicFramePr>
            <p:cNvPr id="89" name="Object 287"/>
            <p:cNvGraphicFramePr>
              <a:graphicFrameLocks noChangeAspect="1"/>
            </p:cNvGraphicFramePr>
            <p:nvPr/>
          </p:nvGraphicFramePr>
          <p:xfrm>
            <a:off x="1536" y="1841"/>
            <a:ext cx="1052" cy="1000"/>
          </p:xfrm>
          <a:graphic>
            <a:graphicData uri="http://schemas.openxmlformats.org/presentationml/2006/ole">
              <mc:AlternateContent xmlns:mc="http://schemas.openxmlformats.org/markup-compatibility/2006">
                <mc:Choice xmlns:v="urn:schemas-microsoft-com:vml" Requires="v">
                  <p:oleObj spid="_x0000_s1705" r:id="rId26" imgW="1056600" imgH="994680" progId="">
                    <p:embed/>
                  </p:oleObj>
                </mc:Choice>
                <mc:Fallback>
                  <p:oleObj r:id="rId26" imgW="1056600" imgH="994680" progId="">
                    <p:embed/>
                    <p:pic>
                      <p:nvPicPr>
                        <p:cNvPr id="0" name="Object 28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36" y="1841"/>
                          <a:ext cx="1052"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594278"/>
            <a:ext cx="8345643" cy="3974614"/>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644525" algn="l">
              <a:buClr>
                <a:srgbClr val="FF3300"/>
              </a:buClr>
              <a:buFont typeface="Wingdings" pitchFamily="2" charset="2"/>
              <a:buNone/>
            </a:pPr>
            <a:endParaRPr kumimoji="1" lang="en-US" altLang="zh-CN" sz="2400" dirty="0" smtClean="0"/>
          </a:p>
          <a:p>
            <a:pPr marL="342900" indent="644525" algn="l">
              <a:buClr>
                <a:srgbClr val="FF3300"/>
              </a:buClr>
              <a:buFont typeface="Wingdings" pitchFamily="2" charset="2"/>
              <a:buNone/>
              <a:defRPr/>
            </a:pPr>
            <a:r>
              <a:rPr lang="en-US" altLang="zh-CN" sz="2800" dirty="0" smtClean="0">
                <a:solidFill>
                  <a:srgbClr val="C00000"/>
                </a:solidFill>
              </a:rPr>
              <a:t>1</a:t>
            </a:r>
            <a:r>
              <a:rPr lang="zh-CN" altLang="en-US" sz="2800" dirty="0" smtClean="0">
                <a:solidFill>
                  <a:srgbClr val="C00000"/>
                </a:solidFill>
              </a:rPr>
              <a:t>、面向终端的计算机网络：  特点</a:t>
            </a:r>
            <a:endParaRPr lang="en-US" altLang="zh-CN" sz="2800" dirty="0" smtClean="0">
              <a:solidFill>
                <a:srgbClr val="C00000"/>
              </a:solidFill>
            </a:endParaRPr>
          </a:p>
          <a:p>
            <a:pPr marL="342900" indent="644525" algn="ctr">
              <a:defRPr/>
            </a:pPr>
            <a:endParaRPr lang="en-US" altLang="zh-CN" sz="2800" dirty="0" smtClean="0">
              <a:solidFill>
                <a:srgbClr val="C00000"/>
              </a:solidFill>
            </a:endParaRPr>
          </a:p>
          <a:p>
            <a:pPr marL="342900" indent="644525">
              <a:lnSpc>
                <a:spcPct val="0"/>
              </a:lnSpc>
              <a:spcBef>
                <a:spcPct val="0"/>
              </a:spcBef>
              <a:defRPr/>
            </a:pPr>
            <a:endParaRPr lang="en-US" altLang="zh-CN" sz="2800" dirty="0" smtClean="0"/>
          </a:p>
          <a:p>
            <a:pPr marL="342900" indent="644525" algn="l">
              <a:spcBef>
                <a:spcPts val="2400"/>
              </a:spcBef>
              <a:buFont typeface="Wingdings" pitchFamily="2" charset="2"/>
              <a:buChar char="Ø"/>
              <a:defRPr/>
            </a:pPr>
            <a:r>
              <a:rPr lang="zh-CN" altLang="en-US" sz="2800" dirty="0" smtClean="0">
                <a:solidFill>
                  <a:srgbClr val="213F99"/>
                </a:solidFill>
              </a:rPr>
              <a:t>集中式处理</a:t>
            </a:r>
          </a:p>
          <a:p>
            <a:pPr marL="342900" indent="644525" algn="l">
              <a:spcBef>
                <a:spcPts val="2400"/>
              </a:spcBef>
              <a:buFont typeface="Wingdings" pitchFamily="2" charset="2"/>
              <a:buChar char="Ø"/>
              <a:defRPr/>
            </a:pPr>
            <a:r>
              <a:rPr lang="zh-CN" altLang="zh-CN" sz="2800" dirty="0" smtClean="0">
                <a:solidFill>
                  <a:srgbClr val="213F99"/>
                </a:solidFill>
              </a:rPr>
              <a:t>数据处理和通信处理都是由主机完成</a:t>
            </a:r>
            <a:endParaRPr lang="zh-CN" altLang="en-US" sz="2800" dirty="0" smtClean="0">
              <a:solidFill>
                <a:srgbClr val="213F99"/>
              </a:solidFill>
            </a:endParaRPr>
          </a:p>
          <a:p>
            <a:pPr marL="342900" indent="644525" algn="l">
              <a:spcBef>
                <a:spcPts val="2400"/>
              </a:spcBef>
              <a:buFont typeface="Wingdings" pitchFamily="2" charset="2"/>
              <a:buChar char="Ø"/>
              <a:defRPr/>
            </a:pPr>
            <a:r>
              <a:rPr lang="zh-CN" altLang="en-US" sz="2800" dirty="0" smtClean="0">
                <a:solidFill>
                  <a:srgbClr val="213F99"/>
                </a:solidFill>
              </a:rPr>
              <a:t>有限的数据传输速率</a:t>
            </a:r>
          </a:p>
          <a:p>
            <a:pPr marL="342900" indent="644525" algn="l">
              <a:defRPr/>
            </a:pPr>
            <a:endParaRPr lang="zh-CN" altLang="en-US" sz="2800" dirty="0" smtClean="0"/>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594278"/>
            <a:ext cx="8345643" cy="4836389"/>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644525" algn="l">
              <a:buClr>
                <a:srgbClr val="FF3300"/>
              </a:buClr>
              <a:buFont typeface="Wingdings" pitchFamily="2" charset="2"/>
              <a:buNone/>
            </a:pPr>
            <a:endParaRPr kumimoji="1" lang="en-US" altLang="zh-CN" sz="2400" dirty="0" smtClean="0"/>
          </a:p>
          <a:p>
            <a:pPr marL="342900" indent="644525" algn="l">
              <a:buClr>
                <a:srgbClr val="FF3300"/>
              </a:buClr>
              <a:buFont typeface="Wingdings" pitchFamily="2" charset="2"/>
              <a:buNone/>
              <a:defRPr/>
            </a:pPr>
            <a:r>
              <a:rPr lang="en-US" altLang="zh-CN" sz="2800" dirty="0" smtClean="0">
                <a:solidFill>
                  <a:srgbClr val="C00000"/>
                </a:solidFill>
              </a:rPr>
              <a:t>1</a:t>
            </a:r>
            <a:r>
              <a:rPr lang="zh-CN" altLang="en-US" sz="2800" dirty="0" smtClean="0">
                <a:solidFill>
                  <a:srgbClr val="C00000"/>
                </a:solidFill>
              </a:rPr>
              <a:t>、面向终端的计算机网络：  特点</a:t>
            </a:r>
            <a:endParaRPr lang="en-US" altLang="zh-CN" sz="2800" dirty="0" smtClean="0">
              <a:solidFill>
                <a:srgbClr val="C00000"/>
              </a:solidFill>
            </a:endParaRPr>
          </a:p>
          <a:p>
            <a:pPr marL="342900" indent="644525" algn="ctr">
              <a:defRPr/>
            </a:pPr>
            <a:endParaRPr lang="en-US" altLang="zh-CN" sz="2800" dirty="0" smtClean="0">
              <a:solidFill>
                <a:srgbClr val="C00000"/>
              </a:solidFill>
            </a:endParaRPr>
          </a:p>
          <a:p>
            <a:pPr marL="342900" indent="644525">
              <a:lnSpc>
                <a:spcPct val="0"/>
              </a:lnSpc>
              <a:spcBef>
                <a:spcPct val="0"/>
              </a:spcBef>
              <a:defRPr/>
            </a:pPr>
            <a:endParaRPr lang="en-US" altLang="zh-CN" sz="2800" dirty="0" smtClean="0"/>
          </a:p>
          <a:p>
            <a:pPr marL="987425" indent="-450850" algn="l">
              <a:spcBef>
                <a:spcPts val="2400"/>
              </a:spcBef>
              <a:buFont typeface="Wingdings" pitchFamily="2" charset="2"/>
              <a:buChar char="Ø"/>
              <a:defRPr/>
            </a:pPr>
            <a:r>
              <a:rPr lang="zh-CN" altLang="en-US" sz="2800" dirty="0" smtClean="0">
                <a:solidFill>
                  <a:srgbClr val="213F99"/>
                </a:solidFill>
              </a:rPr>
              <a:t>系统的可靠性和性能取决于主机的可靠性和性能，便于维护、管理。数据的一致性好。</a:t>
            </a:r>
          </a:p>
          <a:p>
            <a:pPr marL="987425" indent="-450850" algn="l">
              <a:spcBef>
                <a:spcPts val="2400"/>
              </a:spcBef>
              <a:buFont typeface="Wingdings" pitchFamily="2" charset="2"/>
              <a:buChar char="Ø"/>
              <a:defRPr/>
            </a:pPr>
            <a:r>
              <a:rPr lang="zh-CN" altLang="en-US" sz="2800" dirty="0" smtClean="0">
                <a:solidFill>
                  <a:srgbClr val="213F99"/>
                </a:solidFill>
              </a:rPr>
              <a:t>主机通信开销较大，通信线路利用率低，对主机系统依赖性较大。</a:t>
            </a:r>
          </a:p>
          <a:p>
            <a:pPr marL="987425" indent="-450850" algn="l">
              <a:spcBef>
                <a:spcPts val="2400"/>
              </a:spcBef>
              <a:buFont typeface="Wingdings" pitchFamily="2" charset="2"/>
              <a:buChar char="Ø"/>
              <a:defRPr/>
            </a:pPr>
            <a:r>
              <a:rPr lang="zh-CN" altLang="en-US" sz="2800" dirty="0" smtClean="0">
                <a:solidFill>
                  <a:srgbClr val="213F99"/>
                </a:solidFill>
              </a:rPr>
              <a:t>规模小，终端数量少；</a:t>
            </a:r>
          </a:p>
          <a:p>
            <a:pPr marL="342900" indent="644525" algn="l">
              <a:defRPr/>
            </a:pPr>
            <a:endParaRPr lang="zh-CN" altLang="en-US" sz="2800" dirty="0" smtClean="0"/>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594278"/>
            <a:ext cx="8345643" cy="4713278"/>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pPr>
            <a:endParaRPr kumimoji="1" lang="en-US" altLang="zh-CN" sz="2400" dirty="0" smtClean="0"/>
          </a:p>
          <a:p>
            <a:pPr marL="342900" indent="-342900" algn="l">
              <a:buClr>
                <a:srgbClr val="FF3300"/>
              </a:buClr>
              <a:buFont typeface="Wingdings" pitchFamily="2" charset="2"/>
              <a:buNone/>
              <a:defRPr/>
            </a:pPr>
            <a:r>
              <a:rPr lang="en-US" altLang="zh-CN" sz="2800" dirty="0" smtClean="0">
                <a:solidFill>
                  <a:srgbClr val="C00000"/>
                </a:solidFill>
              </a:rPr>
              <a:t>2</a:t>
            </a:r>
            <a:r>
              <a:rPr lang="zh-CN" altLang="en-US" sz="2800" dirty="0" smtClean="0">
                <a:solidFill>
                  <a:srgbClr val="C00000"/>
                </a:solidFill>
              </a:rPr>
              <a:t>、多个计算机互连的计算机网络</a:t>
            </a:r>
            <a:endParaRPr lang="en-US" altLang="zh-CN" sz="2800" dirty="0" smtClean="0">
              <a:solidFill>
                <a:srgbClr val="C00000"/>
              </a:solidFill>
            </a:endParaRPr>
          </a:p>
          <a:p>
            <a:pPr marL="342900" indent="-342900" algn="l">
              <a:spcBef>
                <a:spcPts val="0"/>
              </a:spcBef>
              <a:buClr>
                <a:srgbClr val="FF3300"/>
              </a:buClr>
              <a:buFont typeface="Wingdings" pitchFamily="2" charset="2"/>
              <a:buNone/>
              <a:defRPr/>
            </a:pPr>
            <a:r>
              <a:rPr lang="en-US" altLang="zh-CN" sz="2800" dirty="0" smtClean="0">
                <a:solidFill>
                  <a:srgbClr val="C00000"/>
                </a:solidFill>
              </a:rPr>
              <a:t>                    </a:t>
            </a:r>
            <a:r>
              <a:rPr lang="zh-CN" altLang="en-US" sz="2800" dirty="0" smtClean="0">
                <a:solidFill>
                  <a:srgbClr val="C00000"/>
                </a:solidFill>
              </a:rPr>
              <a:t>（</a:t>
            </a:r>
            <a:r>
              <a:rPr lang="en-US" altLang="zh-CN" sz="2800" dirty="0" smtClean="0">
                <a:solidFill>
                  <a:srgbClr val="C00000"/>
                </a:solidFill>
              </a:rPr>
              <a:t>20</a:t>
            </a:r>
            <a:r>
              <a:rPr lang="zh-CN" altLang="en-US" sz="2800" dirty="0" smtClean="0">
                <a:solidFill>
                  <a:srgbClr val="C00000"/>
                </a:solidFill>
              </a:rPr>
              <a:t>世纪</a:t>
            </a:r>
            <a:r>
              <a:rPr lang="en-US" altLang="zh-CN" sz="2800" dirty="0" smtClean="0">
                <a:solidFill>
                  <a:srgbClr val="C00000"/>
                </a:solidFill>
              </a:rPr>
              <a:t>60</a:t>
            </a:r>
            <a:r>
              <a:rPr lang="zh-CN" altLang="en-US" sz="2800" dirty="0" smtClean="0">
                <a:solidFill>
                  <a:srgbClr val="C00000"/>
                </a:solidFill>
              </a:rPr>
              <a:t>年代中期</a:t>
            </a:r>
            <a:r>
              <a:rPr lang="en-US" altLang="zh-CN" sz="2800" dirty="0" smtClean="0">
                <a:solidFill>
                  <a:srgbClr val="C00000"/>
                </a:solidFill>
              </a:rPr>
              <a:t>-70</a:t>
            </a:r>
            <a:r>
              <a:rPr lang="zh-CN" altLang="en-US" sz="2800" dirty="0" smtClean="0">
                <a:solidFill>
                  <a:srgbClr val="C00000"/>
                </a:solidFill>
              </a:rPr>
              <a:t>年代末）</a:t>
            </a:r>
          </a:p>
          <a:p>
            <a:pPr marL="342900" indent="919163" algn="ctr">
              <a:defRPr/>
            </a:pPr>
            <a:endParaRPr lang="en-US" altLang="zh-CN" sz="2800" dirty="0" smtClean="0">
              <a:solidFill>
                <a:srgbClr val="C00000"/>
              </a:solidFill>
            </a:endParaRPr>
          </a:p>
          <a:p>
            <a:pPr marL="342900" indent="919163">
              <a:lnSpc>
                <a:spcPct val="0"/>
              </a:lnSpc>
              <a:spcBef>
                <a:spcPct val="0"/>
              </a:spcBef>
              <a:defRPr/>
            </a:pPr>
            <a:endParaRPr lang="en-US" altLang="zh-CN" sz="2800" dirty="0" smtClean="0"/>
          </a:p>
          <a:p>
            <a:pPr marL="987425" indent="-450850" algn="l">
              <a:spcBef>
                <a:spcPts val="2400"/>
              </a:spcBef>
              <a:defRPr/>
            </a:pPr>
            <a:r>
              <a:rPr lang="zh-CN" altLang="en-US" sz="2800" dirty="0" smtClean="0">
                <a:solidFill>
                  <a:srgbClr val="213F99"/>
                </a:solidFill>
              </a:rPr>
              <a:t>本阶段标志性成果：</a:t>
            </a:r>
            <a:endParaRPr lang="en-US" altLang="zh-CN" sz="2800" dirty="0" smtClean="0">
              <a:solidFill>
                <a:srgbClr val="213F99"/>
              </a:solidFill>
            </a:endParaRPr>
          </a:p>
          <a:p>
            <a:pPr marL="987425" indent="-450850" algn="l">
              <a:spcBef>
                <a:spcPts val="2400"/>
              </a:spcBef>
              <a:buFont typeface="Wingdings" pitchFamily="2" charset="2"/>
              <a:buChar char="Ø"/>
              <a:defRPr/>
            </a:pPr>
            <a:r>
              <a:rPr lang="zh-CN" altLang="en-US" sz="2800" dirty="0" smtClean="0">
                <a:solidFill>
                  <a:srgbClr val="213F99"/>
                </a:solidFill>
              </a:rPr>
              <a:t>提出分组交换技术</a:t>
            </a:r>
            <a:endParaRPr lang="en-US" altLang="zh-CN" sz="2800" dirty="0" smtClean="0">
              <a:solidFill>
                <a:srgbClr val="213F99"/>
              </a:solidFill>
            </a:endParaRPr>
          </a:p>
          <a:p>
            <a:pPr marL="987425" indent="-450850" algn="l">
              <a:spcBef>
                <a:spcPts val="2400"/>
              </a:spcBef>
              <a:buFont typeface="Wingdings" pitchFamily="2" charset="2"/>
              <a:buChar char="Ø"/>
              <a:defRPr/>
            </a:pPr>
            <a:r>
              <a:rPr lang="zh-CN" altLang="en-US" sz="2800" dirty="0" smtClean="0">
                <a:solidFill>
                  <a:srgbClr val="213F99"/>
                </a:solidFill>
              </a:rPr>
              <a:t>形成</a:t>
            </a:r>
            <a:r>
              <a:rPr lang="en-US" altLang="zh-CN" sz="2800" dirty="0" smtClean="0">
                <a:solidFill>
                  <a:srgbClr val="213F99"/>
                </a:solidFill>
              </a:rPr>
              <a:t>TCP/IP</a:t>
            </a:r>
            <a:r>
              <a:rPr lang="zh-CN" altLang="en-US" sz="2800" dirty="0" smtClean="0">
                <a:solidFill>
                  <a:srgbClr val="213F99"/>
                </a:solidFill>
              </a:rPr>
              <a:t>协议雏形</a:t>
            </a:r>
            <a:endParaRPr lang="en-US" altLang="zh-CN" sz="2800" dirty="0" smtClean="0">
              <a:solidFill>
                <a:srgbClr val="213F99"/>
              </a:solidFill>
            </a:endParaRPr>
          </a:p>
          <a:p>
            <a:pPr marL="987425" indent="-450850" algn="l">
              <a:spcBef>
                <a:spcPts val="2400"/>
              </a:spcBef>
              <a:buFont typeface="Wingdings" pitchFamily="2" charset="2"/>
              <a:buChar char="Ø"/>
              <a:defRPr/>
            </a:pPr>
            <a:r>
              <a:rPr lang="zh-CN" altLang="en-US" sz="2800" dirty="0" smtClean="0">
                <a:solidFill>
                  <a:srgbClr val="213F99"/>
                </a:solidFill>
              </a:rPr>
              <a:t>提出以太网技术</a:t>
            </a:r>
            <a:endParaRPr lang="en-US" altLang="zh-CN" sz="2800" dirty="0" smtClean="0">
              <a:solidFill>
                <a:schemeClr val="accent5"/>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594278"/>
            <a:ext cx="8345643" cy="4950266"/>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pPr>
            <a:endParaRPr kumimoji="1" lang="en-US" altLang="zh-CN" sz="2400" dirty="0" smtClean="0"/>
          </a:p>
          <a:p>
            <a:pPr marL="342900" indent="-342900" algn="l">
              <a:buClr>
                <a:srgbClr val="FF3300"/>
              </a:buClr>
              <a:buFont typeface="Wingdings" pitchFamily="2" charset="2"/>
              <a:buNone/>
              <a:defRPr/>
            </a:pPr>
            <a:r>
              <a:rPr lang="en-US" altLang="zh-CN" sz="2800" dirty="0" smtClean="0">
                <a:solidFill>
                  <a:srgbClr val="C00000"/>
                </a:solidFill>
              </a:rPr>
              <a:t>2</a:t>
            </a:r>
            <a:r>
              <a:rPr lang="zh-CN" altLang="en-US" sz="2800" dirty="0" smtClean="0">
                <a:solidFill>
                  <a:srgbClr val="C00000"/>
                </a:solidFill>
              </a:rPr>
              <a:t>、多个计算机互连的计算机网络</a:t>
            </a:r>
            <a:endParaRPr lang="en-US" altLang="zh-CN" sz="2800" dirty="0" smtClean="0">
              <a:solidFill>
                <a:srgbClr val="C00000"/>
              </a:solidFill>
            </a:endParaRPr>
          </a:p>
          <a:p>
            <a:pPr marL="342900" indent="-342900" algn="l">
              <a:spcBef>
                <a:spcPts val="0"/>
              </a:spcBef>
              <a:buClr>
                <a:srgbClr val="FF3300"/>
              </a:buClr>
              <a:buFont typeface="Wingdings" pitchFamily="2" charset="2"/>
              <a:buNone/>
              <a:defRPr/>
            </a:pPr>
            <a:r>
              <a:rPr lang="en-US" altLang="zh-CN" sz="2800" dirty="0" smtClean="0">
                <a:solidFill>
                  <a:srgbClr val="C00000"/>
                </a:solidFill>
              </a:rPr>
              <a:t>                    </a:t>
            </a:r>
            <a:r>
              <a:rPr lang="zh-CN" altLang="en-US" sz="2800" dirty="0" smtClean="0">
                <a:solidFill>
                  <a:srgbClr val="C00000"/>
                </a:solidFill>
              </a:rPr>
              <a:t>（</a:t>
            </a:r>
            <a:r>
              <a:rPr lang="en-US" altLang="zh-CN" sz="2800" dirty="0" smtClean="0">
                <a:solidFill>
                  <a:srgbClr val="C00000"/>
                </a:solidFill>
              </a:rPr>
              <a:t>20</a:t>
            </a:r>
            <a:r>
              <a:rPr lang="zh-CN" altLang="en-US" sz="2800" dirty="0" smtClean="0">
                <a:solidFill>
                  <a:srgbClr val="C00000"/>
                </a:solidFill>
              </a:rPr>
              <a:t>世纪</a:t>
            </a:r>
            <a:r>
              <a:rPr lang="en-US" altLang="zh-CN" sz="2800" dirty="0" smtClean="0">
                <a:solidFill>
                  <a:srgbClr val="C00000"/>
                </a:solidFill>
              </a:rPr>
              <a:t>60</a:t>
            </a:r>
            <a:r>
              <a:rPr lang="zh-CN" altLang="en-US" sz="2800" dirty="0" smtClean="0">
                <a:solidFill>
                  <a:srgbClr val="C00000"/>
                </a:solidFill>
              </a:rPr>
              <a:t>年代中期</a:t>
            </a:r>
            <a:r>
              <a:rPr lang="en-US" altLang="zh-CN" sz="2800" dirty="0" smtClean="0">
                <a:solidFill>
                  <a:srgbClr val="C00000"/>
                </a:solidFill>
              </a:rPr>
              <a:t>-70</a:t>
            </a:r>
            <a:r>
              <a:rPr lang="zh-CN" altLang="en-US" sz="2800" dirty="0" smtClean="0">
                <a:solidFill>
                  <a:srgbClr val="C00000"/>
                </a:solidFill>
              </a:rPr>
              <a:t>年代末）</a:t>
            </a:r>
          </a:p>
          <a:p>
            <a:pPr marL="342900" indent="919163">
              <a:lnSpc>
                <a:spcPct val="0"/>
              </a:lnSpc>
              <a:spcBef>
                <a:spcPct val="0"/>
              </a:spcBef>
              <a:defRPr/>
            </a:pPr>
            <a:endParaRPr lang="en-US" altLang="zh-CN" sz="2800" dirty="0" smtClean="0"/>
          </a:p>
          <a:p>
            <a:pPr marL="514350" indent="385763" algn="l">
              <a:lnSpc>
                <a:spcPct val="80000"/>
              </a:lnSpc>
              <a:spcBef>
                <a:spcPts val="1800"/>
              </a:spcBef>
              <a:defRPr/>
            </a:pPr>
            <a:r>
              <a:rPr lang="zh-CN" altLang="en-US" sz="2800" dirty="0" smtClean="0">
                <a:solidFill>
                  <a:srgbClr val="213F99"/>
                </a:solidFill>
              </a:rPr>
              <a:t>分组交换的产生</a:t>
            </a:r>
            <a:endParaRPr lang="en-US" altLang="zh-CN" sz="2800" dirty="0" smtClean="0">
              <a:solidFill>
                <a:srgbClr val="213F99"/>
              </a:solidFill>
            </a:endParaRPr>
          </a:p>
          <a:p>
            <a:pPr marL="514350" indent="385763" algn="l">
              <a:spcBef>
                <a:spcPts val="1800"/>
              </a:spcBef>
              <a:buFont typeface="Wingdings" pitchFamily="2" charset="2"/>
              <a:buChar char="Ø"/>
              <a:defRPr/>
            </a:pPr>
            <a:r>
              <a:rPr lang="en-US" altLang="zh-CN" sz="2400" dirty="0" smtClean="0">
                <a:solidFill>
                  <a:srgbClr val="213F99"/>
                </a:solidFill>
              </a:rPr>
              <a:t>60 </a:t>
            </a:r>
            <a:r>
              <a:rPr lang="zh-CN" altLang="en-US" sz="2400" dirty="0" smtClean="0">
                <a:solidFill>
                  <a:srgbClr val="213F99"/>
                </a:solidFill>
              </a:rPr>
              <a:t>年代初，美国国防部领导的 </a:t>
            </a:r>
            <a:r>
              <a:rPr lang="en-US" altLang="zh-CN" sz="2400" dirty="0" smtClean="0">
                <a:solidFill>
                  <a:srgbClr val="213F99"/>
                </a:solidFill>
                <a:latin typeface="Times New Roman" pitchFamily="18" charset="0"/>
                <a:cs typeface="Times New Roman" pitchFamily="18" charset="0"/>
              </a:rPr>
              <a:t>DARPA (</a:t>
            </a:r>
            <a:r>
              <a:rPr lang="en-US" altLang="zh-CN" sz="2400" dirty="0" err="1" smtClean="0">
                <a:solidFill>
                  <a:srgbClr val="213F99"/>
                </a:solidFill>
                <a:latin typeface="Times New Roman" pitchFamily="18" charset="0"/>
                <a:cs typeface="Times New Roman" pitchFamily="18" charset="0"/>
              </a:rPr>
              <a:t>Defence</a:t>
            </a:r>
            <a:r>
              <a:rPr lang="en-US" altLang="zh-CN" sz="2400" dirty="0" smtClean="0">
                <a:solidFill>
                  <a:srgbClr val="213F99"/>
                </a:solidFill>
                <a:latin typeface="Times New Roman" pitchFamily="18" charset="0"/>
                <a:cs typeface="Times New Roman" pitchFamily="18" charset="0"/>
              </a:rPr>
              <a:t> Advanced Research Project Agency) </a:t>
            </a:r>
            <a:r>
              <a:rPr lang="zh-CN" altLang="en-US" sz="2400" dirty="0" smtClean="0">
                <a:solidFill>
                  <a:srgbClr val="213F99"/>
                </a:solidFill>
                <a:latin typeface="Times New Roman" pitchFamily="18" charset="0"/>
                <a:cs typeface="Times New Roman" pitchFamily="18" charset="0"/>
              </a:rPr>
              <a:t>提出要研制一种生存性</a:t>
            </a:r>
            <a:r>
              <a:rPr lang="en-US" altLang="zh-CN" sz="2400" dirty="0" smtClean="0">
                <a:solidFill>
                  <a:srgbClr val="213F99"/>
                </a:solidFill>
                <a:latin typeface="Times New Roman" pitchFamily="18" charset="0"/>
                <a:cs typeface="Times New Roman" pitchFamily="18" charset="0"/>
              </a:rPr>
              <a:t>(survivability)</a:t>
            </a:r>
            <a:r>
              <a:rPr lang="zh-CN" altLang="en-US" sz="2400" dirty="0" smtClean="0">
                <a:solidFill>
                  <a:srgbClr val="213F99"/>
                </a:solidFill>
                <a:latin typeface="Times New Roman" pitchFamily="18" charset="0"/>
                <a:cs typeface="Times New Roman" pitchFamily="18" charset="0"/>
              </a:rPr>
              <a:t>很强的网络，开始思考设计分组交换网 </a:t>
            </a:r>
            <a:r>
              <a:rPr lang="en-US" altLang="zh-CN" sz="2400" dirty="0" err="1" smtClean="0">
                <a:solidFill>
                  <a:srgbClr val="213F99"/>
                </a:solidFill>
              </a:rPr>
              <a:t>ARPAnet</a:t>
            </a:r>
            <a:r>
              <a:rPr lang="zh-CN" altLang="en-US" sz="2400" dirty="0" smtClean="0">
                <a:solidFill>
                  <a:srgbClr val="213F99"/>
                </a:solidFill>
              </a:rPr>
              <a:t>。</a:t>
            </a:r>
          </a:p>
          <a:p>
            <a:pPr marL="514350" indent="385763" algn="l">
              <a:spcBef>
                <a:spcPts val="1800"/>
              </a:spcBef>
              <a:buFont typeface="Wingdings" pitchFamily="2" charset="2"/>
              <a:buChar char="Ø"/>
              <a:defRPr/>
            </a:pPr>
            <a:r>
              <a:rPr lang="zh-CN" altLang="en-US" sz="2400" dirty="0" smtClean="0">
                <a:solidFill>
                  <a:srgbClr val="213F99"/>
                </a:solidFill>
              </a:rPr>
              <a:t>传统的电路交换</a:t>
            </a:r>
            <a:r>
              <a:rPr lang="en-US" altLang="zh-CN" sz="2400" dirty="0" smtClean="0">
                <a:solidFill>
                  <a:srgbClr val="213F99"/>
                </a:solidFill>
              </a:rPr>
              <a:t>(circuit switching)</a:t>
            </a:r>
            <a:r>
              <a:rPr lang="zh-CN" altLang="en-US" sz="2400" dirty="0" smtClean="0">
                <a:solidFill>
                  <a:srgbClr val="213F99"/>
                </a:solidFill>
              </a:rPr>
              <a:t>的电信网有一个缺点：正在通信的电路中有一个交换机或有一条链路被毁坏，则整个通信电路就要中断。</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594278"/>
            <a:ext cx="8345643" cy="4985980"/>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smtClean="0">
                <a:solidFill>
                  <a:srgbClr val="C00000"/>
                </a:solidFill>
              </a:rPr>
              <a:t>2</a:t>
            </a:r>
            <a:r>
              <a:rPr lang="zh-CN" altLang="en-US" sz="2800" dirty="0" smtClean="0">
                <a:solidFill>
                  <a:srgbClr val="C00000"/>
                </a:solidFill>
              </a:rPr>
              <a:t>、多个计算机互连的计算机网络</a:t>
            </a:r>
            <a:endParaRPr lang="en-US" altLang="zh-CN" sz="2800" dirty="0" smtClean="0">
              <a:solidFill>
                <a:srgbClr val="C00000"/>
              </a:solidFill>
            </a:endParaRPr>
          </a:p>
          <a:p>
            <a:pPr marL="342900" indent="-342900" algn="l">
              <a:spcBef>
                <a:spcPts val="1200"/>
              </a:spcBef>
              <a:buClr>
                <a:srgbClr val="FF3300"/>
              </a:buClr>
              <a:buFont typeface="Wingdings" pitchFamily="2" charset="2"/>
              <a:buNone/>
              <a:defRPr/>
            </a:pPr>
            <a:r>
              <a:rPr lang="en-US" altLang="zh-CN" sz="2800" dirty="0" smtClean="0">
                <a:solidFill>
                  <a:srgbClr val="C00000"/>
                </a:solidFill>
              </a:rPr>
              <a:t>     </a:t>
            </a:r>
            <a:r>
              <a:rPr lang="zh-CN" altLang="en-US" sz="2800" dirty="0" smtClean="0">
                <a:solidFill>
                  <a:srgbClr val="213F99"/>
                </a:solidFill>
              </a:rPr>
              <a:t>分组交换理论与技术的主要创始人：</a:t>
            </a:r>
            <a:endParaRPr lang="en-US" altLang="zh-CN" sz="2800" dirty="0" smtClean="0">
              <a:solidFill>
                <a:srgbClr val="213F99"/>
              </a:solidFill>
            </a:endParaRPr>
          </a:p>
          <a:p>
            <a:pPr marL="514350" indent="-339725" algn="just">
              <a:spcBef>
                <a:spcPts val="1800"/>
              </a:spcBef>
              <a:buFont typeface="Wingdings" pitchFamily="2" charset="2"/>
              <a:buChar char="Ø"/>
              <a:defRPr/>
            </a:pPr>
            <a:r>
              <a:rPr lang="en-US" altLang="zh-CN" sz="2400" dirty="0" smtClean="0">
                <a:solidFill>
                  <a:srgbClr val="213F99"/>
                </a:solidFill>
              </a:rPr>
              <a:t>1961</a:t>
            </a:r>
            <a:r>
              <a:rPr lang="zh-CN" altLang="en-US" sz="2400" dirty="0" smtClean="0">
                <a:solidFill>
                  <a:srgbClr val="213F99"/>
                </a:solidFill>
              </a:rPr>
              <a:t>和</a:t>
            </a:r>
            <a:r>
              <a:rPr lang="en-US" altLang="zh-CN" sz="2400" dirty="0" smtClean="0">
                <a:solidFill>
                  <a:srgbClr val="213F99"/>
                </a:solidFill>
              </a:rPr>
              <a:t>1965</a:t>
            </a:r>
            <a:r>
              <a:rPr lang="zh-CN" altLang="en-US" sz="2400" dirty="0" smtClean="0">
                <a:solidFill>
                  <a:srgbClr val="213F99"/>
                </a:solidFill>
              </a:rPr>
              <a:t>年</a:t>
            </a:r>
            <a:r>
              <a:rPr lang="zh-CN" altLang="zh-CN" sz="2400" dirty="0" smtClean="0">
                <a:solidFill>
                  <a:srgbClr val="213F99"/>
                </a:solidFill>
              </a:rPr>
              <a:t>加州大学</a:t>
            </a:r>
            <a:r>
              <a:rPr lang="zh-CN" altLang="en-US" sz="2400" dirty="0" smtClean="0">
                <a:solidFill>
                  <a:srgbClr val="213F99"/>
                </a:solidFill>
              </a:rPr>
              <a:t>洛杉矶分校（</a:t>
            </a:r>
            <a:r>
              <a:rPr lang="en-US" altLang="zh-CN" sz="2400" dirty="0" smtClean="0">
                <a:solidFill>
                  <a:srgbClr val="213F99"/>
                </a:solidFill>
              </a:rPr>
              <a:t>UCLA</a:t>
            </a:r>
            <a:r>
              <a:rPr lang="zh-CN" altLang="en-US" sz="2400" dirty="0" smtClean="0">
                <a:solidFill>
                  <a:srgbClr val="213F99"/>
                </a:solidFill>
              </a:rPr>
              <a:t>）</a:t>
            </a:r>
            <a:r>
              <a:rPr lang="zh-CN" altLang="zh-CN" sz="2400" dirty="0" smtClean="0">
                <a:solidFill>
                  <a:srgbClr val="213F99"/>
                </a:solidFill>
              </a:rPr>
              <a:t>雷纳德</a:t>
            </a:r>
            <a:r>
              <a:rPr lang="en-US" altLang="zh-CN" sz="2400" dirty="0" smtClean="0">
                <a:solidFill>
                  <a:srgbClr val="213F99"/>
                </a:solidFill>
              </a:rPr>
              <a:t>·</a:t>
            </a:r>
            <a:r>
              <a:rPr lang="zh-CN" altLang="zh-CN" sz="2400" dirty="0" smtClean="0">
                <a:solidFill>
                  <a:srgbClr val="213F99"/>
                </a:solidFill>
              </a:rPr>
              <a:t>克兰罗克</a:t>
            </a:r>
            <a:r>
              <a:rPr lang="zh-CN" altLang="en-US" sz="2400" dirty="0" smtClean="0">
                <a:solidFill>
                  <a:srgbClr val="213F99"/>
                </a:solidFill>
              </a:rPr>
              <a:t>博士</a:t>
            </a:r>
            <a:r>
              <a:rPr lang="zh-CN" altLang="zh-CN" sz="2400" dirty="0" smtClean="0">
                <a:solidFill>
                  <a:srgbClr val="213F99"/>
                </a:solidFill>
              </a:rPr>
              <a:t>（</a:t>
            </a:r>
            <a:r>
              <a:rPr lang="en-US" altLang="zh-CN" sz="2400" dirty="0" smtClean="0">
                <a:solidFill>
                  <a:srgbClr val="213F99"/>
                </a:solidFill>
              </a:rPr>
              <a:t>L. </a:t>
            </a:r>
            <a:r>
              <a:rPr lang="en-US" altLang="zh-CN" sz="2400" dirty="0" err="1" smtClean="0">
                <a:solidFill>
                  <a:srgbClr val="213F99"/>
                </a:solidFill>
              </a:rPr>
              <a:t>Kleinrock</a:t>
            </a:r>
            <a:r>
              <a:rPr lang="zh-CN" altLang="zh-CN" sz="2400" dirty="0" smtClean="0">
                <a:solidFill>
                  <a:srgbClr val="213F99"/>
                </a:solidFill>
              </a:rPr>
              <a:t>）</a:t>
            </a:r>
            <a:r>
              <a:rPr lang="zh-CN" altLang="en-US" sz="2400" dirty="0" smtClean="0">
                <a:solidFill>
                  <a:srgbClr val="213F99"/>
                </a:solidFill>
              </a:rPr>
              <a:t>提出了涉及分组交换的理论；</a:t>
            </a:r>
            <a:endParaRPr lang="en-US" altLang="zh-CN" sz="2400" dirty="0" smtClean="0">
              <a:solidFill>
                <a:srgbClr val="213F99"/>
              </a:solidFill>
            </a:endParaRPr>
          </a:p>
          <a:p>
            <a:pPr marL="2873375" indent="-449263" algn="just">
              <a:spcBef>
                <a:spcPts val="1800"/>
              </a:spcBef>
              <a:buFont typeface="Wingdings" pitchFamily="2" charset="2"/>
              <a:buChar char="Ø"/>
              <a:tabLst>
                <a:tab pos="7358063" algn="l"/>
              </a:tabLst>
              <a:defRPr/>
            </a:pPr>
            <a:r>
              <a:rPr lang="en-US" altLang="zh-CN" sz="2400" dirty="0" smtClean="0">
                <a:solidFill>
                  <a:srgbClr val="213F99"/>
                </a:solidFill>
              </a:rPr>
              <a:t>1964 </a:t>
            </a:r>
            <a:r>
              <a:rPr lang="zh-CN" altLang="zh-CN" sz="2400" dirty="0" smtClean="0">
                <a:solidFill>
                  <a:srgbClr val="213F99"/>
                </a:solidFill>
              </a:rPr>
              <a:t>年美国兰德公司科学家保罗</a:t>
            </a:r>
            <a:r>
              <a:rPr lang="en-US" altLang="zh-CN" sz="2400" dirty="0" smtClean="0">
                <a:solidFill>
                  <a:srgbClr val="213F99"/>
                </a:solidFill>
              </a:rPr>
              <a:t>·</a:t>
            </a:r>
            <a:r>
              <a:rPr lang="zh-CN" altLang="zh-CN" sz="2400" dirty="0" smtClean="0">
                <a:solidFill>
                  <a:srgbClr val="213F99"/>
                </a:solidFill>
              </a:rPr>
              <a:t>巴兰（</a:t>
            </a:r>
            <a:r>
              <a:rPr lang="en-US" altLang="zh-CN" sz="2400" dirty="0" smtClean="0">
                <a:solidFill>
                  <a:srgbClr val="213F99"/>
                </a:solidFill>
              </a:rPr>
              <a:t>P. </a:t>
            </a:r>
            <a:r>
              <a:rPr lang="en-US" altLang="zh-CN" sz="2400" dirty="0" err="1" smtClean="0">
                <a:solidFill>
                  <a:srgbClr val="213F99"/>
                </a:solidFill>
              </a:rPr>
              <a:t>Baran</a:t>
            </a:r>
            <a:r>
              <a:rPr lang="zh-CN" altLang="zh-CN" sz="2400" dirty="0" smtClean="0">
                <a:solidFill>
                  <a:srgbClr val="213F99"/>
                </a:solidFill>
              </a:rPr>
              <a:t>）提出了</a:t>
            </a:r>
            <a:r>
              <a:rPr lang="en-US" altLang="zh-CN" sz="2400" dirty="0" err="1" smtClean="0">
                <a:solidFill>
                  <a:srgbClr val="213F99"/>
                </a:solidFill>
              </a:rPr>
              <a:t>存储转发</a:t>
            </a:r>
            <a:r>
              <a:rPr lang="zh-CN" altLang="zh-CN" sz="2400" dirty="0" smtClean="0">
                <a:solidFill>
                  <a:srgbClr val="213F99"/>
                </a:solidFill>
              </a:rPr>
              <a:t>概念；</a:t>
            </a:r>
            <a:endParaRPr lang="en-US" altLang="zh-CN" sz="2400" dirty="0" smtClean="0">
              <a:solidFill>
                <a:srgbClr val="213F99"/>
              </a:solidFill>
            </a:endParaRPr>
          </a:p>
          <a:p>
            <a:pPr marL="2873375" indent="-449263" algn="just">
              <a:spcBef>
                <a:spcPts val="1800"/>
              </a:spcBef>
              <a:buFont typeface="Wingdings" pitchFamily="2" charset="2"/>
              <a:buChar char="Ø"/>
              <a:tabLst>
                <a:tab pos="7358063" algn="l"/>
              </a:tabLst>
              <a:defRPr/>
            </a:pPr>
            <a:r>
              <a:rPr lang="en-US" altLang="zh-CN" sz="2400" dirty="0" smtClean="0">
                <a:solidFill>
                  <a:srgbClr val="213F99"/>
                </a:solidFill>
              </a:rPr>
              <a:t>1966 </a:t>
            </a:r>
            <a:r>
              <a:rPr lang="zh-CN" altLang="zh-CN" sz="2400" dirty="0" smtClean="0">
                <a:solidFill>
                  <a:srgbClr val="213F99"/>
                </a:solidFill>
              </a:rPr>
              <a:t>年英国学者唐纳德</a:t>
            </a:r>
            <a:r>
              <a:rPr lang="en-US" altLang="zh-CN" sz="2400" dirty="0" smtClean="0">
                <a:solidFill>
                  <a:srgbClr val="213F99"/>
                </a:solidFill>
              </a:rPr>
              <a:t>·</a:t>
            </a:r>
            <a:r>
              <a:rPr lang="zh-CN" altLang="zh-CN" sz="2400" dirty="0" smtClean="0">
                <a:solidFill>
                  <a:srgbClr val="213F99"/>
                </a:solidFill>
              </a:rPr>
              <a:t>戴维斯（</a:t>
            </a:r>
            <a:r>
              <a:rPr lang="en-US" altLang="zh-CN" sz="2400" dirty="0" smtClean="0">
                <a:solidFill>
                  <a:srgbClr val="213F99"/>
                </a:solidFill>
              </a:rPr>
              <a:t>D. Davies</a:t>
            </a:r>
            <a:r>
              <a:rPr lang="zh-CN" altLang="zh-CN" sz="2400" dirty="0" smtClean="0">
                <a:solidFill>
                  <a:srgbClr val="213F99"/>
                </a:solidFill>
              </a:rPr>
              <a:t>）提出了分组的概念</a:t>
            </a:r>
            <a:endParaRPr lang="en-US" altLang="zh-CN" sz="2400" dirty="0" smtClean="0">
              <a:solidFill>
                <a:srgbClr val="213F99"/>
              </a:solidFill>
            </a:endParaRPr>
          </a:p>
          <a:p>
            <a:pPr marL="2873375" indent="-2336800" algn="just">
              <a:spcBef>
                <a:spcPts val="1800"/>
              </a:spcBef>
              <a:tabLst>
                <a:tab pos="7358063" algn="l"/>
              </a:tabLst>
              <a:defRPr/>
            </a:pPr>
            <a:r>
              <a:rPr lang="en-US" altLang="zh-CN" sz="2400" dirty="0" smtClean="0">
                <a:solidFill>
                  <a:srgbClr val="213F99"/>
                </a:solidFill>
              </a:rPr>
              <a:t>  </a:t>
            </a:r>
            <a:r>
              <a:rPr lang="zh-CN" altLang="zh-CN" sz="2400" dirty="0" smtClean="0">
                <a:solidFill>
                  <a:srgbClr val="213F99"/>
                </a:solidFill>
              </a:rPr>
              <a:t>保罗</a:t>
            </a:r>
            <a:r>
              <a:rPr lang="en-US" altLang="zh-CN" sz="2400" dirty="0" smtClean="0">
                <a:solidFill>
                  <a:srgbClr val="213F99"/>
                </a:solidFill>
              </a:rPr>
              <a:t>·</a:t>
            </a:r>
            <a:r>
              <a:rPr lang="zh-CN" altLang="zh-CN" sz="2400" dirty="0" smtClean="0">
                <a:solidFill>
                  <a:srgbClr val="213F99"/>
                </a:solidFill>
              </a:rPr>
              <a:t>巴兰</a:t>
            </a:r>
            <a:endParaRPr lang="zh-CN" altLang="en-US" sz="2400" dirty="0" smtClean="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pic>
        <p:nvPicPr>
          <p:cNvPr id="18" name="Picture 2" descr="保罗·巴兰对于互联网产业的贡献"/>
          <p:cNvPicPr>
            <a:picLocks noChangeAspect="1" noChangeArrowheads="1"/>
          </p:cNvPicPr>
          <p:nvPr/>
        </p:nvPicPr>
        <p:blipFill>
          <a:blip r:embed="rId3" cstate="print"/>
          <a:srcRect/>
          <a:stretch>
            <a:fillRect/>
          </a:stretch>
        </p:blipFill>
        <p:spPr bwMode="auto">
          <a:xfrm>
            <a:off x="1039966" y="4048347"/>
            <a:ext cx="1718658" cy="2047654"/>
          </a:xfrm>
          <a:prstGeom prst="rect">
            <a:avLst/>
          </a:prstGeom>
          <a:noFill/>
          <a:ln w="9525">
            <a:noFill/>
            <a:miter lim="800000"/>
            <a:headEnd/>
            <a:tailEnd/>
          </a:ln>
        </p:spPr>
      </p:pic>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594278"/>
            <a:ext cx="8345643" cy="4893647"/>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smtClean="0">
                <a:solidFill>
                  <a:srgbClr val="C00000"/>
                </a:solidFill>
              </a:rPr>
              <a:t>2</a:t>
            </a:r>
            <a:r>
              <a:rPr lang="zh-CN" altLang="en-US" sz="2800" dirty="0" smtClean="0">
                <a:solidFill>
                  <a:srgbClr val="C00000"/>
                </a:solidFill>
              </a:rPr>
              <a:t>、多个计算机互连的计算机网络</a:t>
            </a:r>
            <a:endParaRPr lang="en-US" altLang="zh-CN" sz="2800" dirty="0" smtClean="0">
              <a:solidFill>
                <a:srgbClr val="C00000"/>
              </a:solidFill>
            </a:endParaRPr>
          </a:p>
          <a:p>
            <a:pPr marL="342900" indent="-342900" algn="l">
              <a:buClr>
                <a:srgbClr val="FF3300"/>
              </a:buClr>
              <a:buFont typeface="Wingdings" pitchFamily="2" charset="2"/>
              <a:buNone/>
              <a:defRPr/>
            </a:pPr>
            <a:endParaRPr lang="en-US" altLang="zh-CN" sz="2800" dirty="0" smtClean="0">
              <a:solidFill>
                <a:srgbClr val="C00000"/>
              </a:solidFill>
            </a:endParaRPr>
          </a:p>
          <a:p>
            <a:pPr marL="342900" indent="-342900" algn="l">
              <a:buClr>
                <a:srgbClr val="FF3300"/>
              </a:buClr>
              <a:buFont typeface="Wingdings" pitchFamily="2" charset="2"/>
              <a:buNone/>
              <a:defRPr/>
            </a:pPr>
            <a:r>
              <a:rPr lang="en-US" altLang="zh-CN" sz="2800" dirty="0" smtClean="0">
                <a:solidFill>
                  <a:srgbClr val="C00000"/>
                </a:solidFill>
              </a:rPr>
              <a:t> </a:t>
            </a:r>
            <a:r>
              <a:rPr lang="zh-CN" altLang="en-US" sz="2800" dirty="0" smtClean="0">
                <a:solidFill>
                  <a:srgbClr val="C00000"/>
                </a:solidFill>
              </a:rPr>
              <a:t>互联网的诞生：</a:t>
            </a:r>
            <a:endParaRPr lang="en-US" altLang="zh-CN" sz="2800" dirty="0" smtClean="0">
              <a:solidFill>
                <a:srgbClr val="213F99"/>
              </a:solidFill>
            </a:endParaRPr>
          </a:p>
          <a:p>
            <a:pPr marL="342900" indent="-342900" algn="l">
              <a:spcBef>
                <a:spcPts val="1200"/>
              </a:spcBef>
              <a:buClr>
                <a:srgbClr val="FF3300"/>
              </a:buClr>
              <a:buFont typeface="Wingdings" pitchFamily="2" charset="2"/>
              <a:buNone/>
              <a:defRPr/>
            </a:pPr>
            <a:endParaRPr lang="en-US" altLang="zh-CN" sz="2800" dirty="0" smtClean="0">
              <a:solidFill>
                <a:srgbClr val="213F99"/>
              </a:solidFill>
            </a:endParaRPr>
          </a:p>
          <a:p>
            <a:pPr marL="342900" indent="-342900" algn="l">
              <a:spcBef>
                <a:spcPts val="1200"/>
              </a:spcBef>
              <a:buClr>
                <a:srgbClr val="FF3300"/>
              </a:buClr>
              <a:buFont typeface="Wingdings" pitchFamily="2" charset="2"/>
              <a:buNone/>
              <a:defRPr/>
            </a:pPr>
            <a:endParaRPr lang="en-US" altLang="zh-CN" sz="2800" dirty="0" smtClean="0">
              <a:solidFill>
                <a:srgbClr val="213F99"/>
              </a:solidFill>
            </a:endParaRPr>
          </a:p>
          <a:p>
            <a:pPr marL="342900" indent="-342900" algn="l">
              <a:spcBef>
                <a:spcPts val="1200"/>
              </a:spcBef>
              <a:buClr>
                <a:srgbClr val="FF3300"/>
              </a:buClr>
              <a:buFont typeface="Wingdings" pitchFamily="2" charset="2"/>
              <a:buNone/>
              <a:defRPr/>
            </a:pPr>
            <a:endParaRPr lang="en-US" altLang="zh-CN" sz="2800" dirty="0" smtClean="0">
              <a:solidFill>
                <a:srgbClr val="213F99"/>
              </a:solidFill>
            </a:endParaRPr>
          </a:p>
          <a:p>
            <a:pPr marL="342900" indent="-342900" algn="l">
              <a:spcBef>
                <a:spcPts val="1200"/>
              </a:spcBef>
              <a:buClr>
                <a:srgbClr val="FF3300"/>
              </a:buClr>
              <a:buFont typeface="Wingdings" pitchFamily="2" charset="2"/>
              <a:buNone/>
              <a:defRPr/>
            </a:pPr>
            <a:endParaRPr lang="en-US" altLang="zh-CN" sz="2800" dirty="0" smtClean="0">
              <a:solidFill>
                <a:srgbClr val="213F99"/>
              </a:solidFill>
            </a:endParaRPr>
          </a:p>
          <a:p>
            <a:pPr marL="342900" indent="-342900" algn="l">
              <a:spcBef>
                <a:spcPts val="1200"/>
              </a:spcBef>
              <a:buClr>
                <a:srgbClr val="FF3300"/>
              </a:buClr>
              <a:buFont typeface="Wingdings" pitchFamily="2" charset="2"/>
              <a:buNone/>
              <a:defRPr/>
            </a:pPr>
            <a:endParaRPr lang="en-US" altLang="zh-CN" sz="2800" dirty="0" smtClean="0">
              <a:solidFill>
                <a:srgbClr val="213F99"/>
              </a:solidFill>
            </a:endParaRPr>
          </a:p>
          <a:p>
            <a:pPr marL="342900" indent="-342900" algn="l">
              <a:spcBef>
                <a:spcPts val="1200"/>
              </a:spcBef>
              <a:buClr>
                <a:srgbClr val="FF3300"/>
              </a:buClr>
              <a:buFont typeface="Wingdings" pitchFamily="2" charset="2"/>
              <a:buNone/>
              <a:defRPr/>
            </a:pPr>
            <a:endParaRPr lang="en-US" altLang="zh-CN" sz="2800" dirty="0" smtClean="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pic>
        <p:nvPicPr>
          <p:cNvPr id="19" name="old_image_7153181372" descr="20091028232450ac7af"/>
          <p:cNvPicPr>
            <a:picLocks noChangeAspect="1" noChangeArrowheads="1"/>
          </p:cNvPicPr>
          <p:nvPr/>
        </p:nvPicPr>
        <p:blipFill>
          <a:blip r:embed="rId3" cstate="print"/>
          <a:srcRect/>
          <a:stretch>
            <a:fillRect/>
          </a:stretch>
        </p:blipFill>
        <p:spPr bwMode="auto">
          <a:xfrm>
            <a:off x="737571" y="3122384"/>
            <a:ext cx="2215633" cy="2770414"/>
          </a:xfrm>
          <a:prstGeom prst="rect">
            <a:avLst/>
          </a:prstGeom>
          <a:noFill/>
          <a:ln w="9525">
            <a:noFill/>
            <a:miter lim="800000"/>
            <a:headEnd/>
            <a:tailEnd/>
          </a:ln>
        </p:spPr>
      </p:pic>
      <p:sp>
        <p:nvSpPr>
          <p:cNvPr id="20" name="矩形 7"/>
          <p:cNvSpPr>
            <a:spLocks noChangeArrowheads="1"/>
          </p:cNvSpPr>
          <p:nvPr/>
        </p:nvSpPr>
        <p:spPr bwMode="auto">
          <a:xfrm>
            <a:off x="3285671" y="3404051"/>
            <a:ext cx="5148263" cy="2308324"/>
          </a:xfrm>
          <a:prstGeom prst="rect">
            <a:avLst/>
          </a:prstGeom>
          <a:noFill/>
          <a:ln w="9525">
            <a:noFill/>
            <a:miter lim="800000"/>
            <a:headEnd/>
            <a:tailEnd/>
          </a:ln>
        </p:spPr>
        <p:txBody>
          <a:bodyPr>
            <a:spAutoFit/>
          </a:bodyPr>
          <a:lstStyle/>
          <a:p>
            <a:pPr algn="just">
              <a:spcBef>
                <a:spcPts val="1200"/>
              </a:spcBef>
            </a:pPr>
            <a:r>
              <a:rPr lang="en-US" altLang="zh-CN" sz="2400" b="1" dirty="0" smtClean="0">
                <a:solidFill>
                  <a:srgbClr val="213F99"/>
                </a:solidFill>
                <a:latin typeface="微软雅黑" pitchFamily="34" charset="-122"/>
                <a:ea typeface="微软雅黑" pitchFamily="34" charset="-122"/>
              </a:rPr>
              <a:t>1969</a:t>
            </a:r>
            <a:r>
              <a:rPr lang="zh-CN" altLang="zh-CN" sz="2400" b="1" dirty="0" smtClean="0">
                <a:solidFill>
                  <a:srgbClr val="213F99"/>
                </a:solidFill>
                <a:latin typeface="微软雅黑" pitchFamily="34" charset="-122"/>
                <a:ea typeface="微软雅黑" pitchFamily="34" charset="-122"/>
              </a:rPr>
              <a:t>年</a:t>
            </a:r>
            <a:r>
              <a:rPr lang="en-US" altLang="zh-CN" sz="2400" b="1" dirty="0" smtClean="0">
                <a:solidFill>
                  <a:srgbClr val="213F99"/>
                </a:solidFill>
                <a:latin typeface="微软雅黑" pitchFamily="34" charset="-122"/>
                <a:ea typeface="微软雅黑" pitchFamily="34" charset="-122"/>
              </a:rPr>
              <a:t>10</a:t>
            </a:r>
            <a:r>
              <a:rPr lang="zh-CN" altLang="zh-CN" sz="2400" b="1" dirty="0" smtClean="0">
                <a:solidFill>
                  <a:srgbClr val="213F99"/>
                </a:solidFill>
                <a:latin typeface="微软雅黑" pitchFamily="34" charset="-122"/>
                <a:ea typeface="微软雅黑" pitchFamily="34" charset="-122"/>
              </a:rPr>
              <a:t>月</a:t>
            </a:r>
            <a:r>
              <a:rPr lang="en-US" altLang="zh-CN" sz="2400" b="1" dirty="0" smtClean="0">
                <a:solidFill>
                  <a:srgbClr val="213F99"/>
                </a:solidFill>
                <a:latin typeface="微软雅黑" pitchFamily="34" charset="-122"/>
                <a:ea typeface="微软雅黑" pitchFamily="34" charset="-122"/>
              </a:rPr>
              <a:t>29</a:t>
            </a:r>
            <a:r>
              <a:rPr lang="zh-CN" altLang="zh-CN" sz="2400" b="1" dirty="0" smtClean="0">
                <a:solidFill>
                  <a:srgbClr val="213F99"/>
                </a:solidFill>
                <a:latin typeface="微软雅黑" pitchFamily="34" charset="-122"/>
                <a:ea typeface="微软雅黑" pitchFamily="34" charset="-122"/>
              </a:rPr>
              <a:t>日</a:t>
            </a:r>
            <a:r>
              <a:rPr lang="en-US" altLang="zh-CN" sz="2400" b="1" dirty="0" smtClean="0">
                <a:solidFill>
                  <a:srgbClr val="213F99"/>
                </a:solidFill>
                <a:latin typeface="微软雅黑" pitchFamily="34" charset="-122"/>
                <a:ea typeface="微软雅黑" pitchFamily="34" charset="-122"/>
              </a:rPr>
              <a:t>22</a:t>
            </a:r>
            <a:r>
              <a:rPr lang="zh-CN" altLang="zh-CN" sz="2400" b="1" dirty="0" smtClean="0">
                <a:solidFill>
                  <a:srgbClr val="213F99"/>
                </a:solidFill>
                <a:latin typeface="微软雅黑" pitchFamily="34" charset="-122"/>
                <a:ea typeface="微软雅黑" pitchFamily="34" charset="-122"/>
              </a:rPr>
              <a:t>点</a:t>
            </a:r>
            <a:r>
              <a:rPr lang="en-US" altLang="zh-CN" sz="2400" b="1" dirty="0" smtClean="0">
                <a:solidFill>
                  <a:srgbClr val="213F99"/>
                </a:solidFill>
                <a:latin typeface="微软雅黑" pitchFamily="34" charset="-122"/>
                <a:ea typeface="微软雅黑" pitchFamily="34" charset="-122"/>
              </a:rPr>
              <a:t>30</a:t>
            </a:r>
            <a:r>
              <a:rPr lang="zh-CN" altLang="zh-CN" sz="2400" b="1" dirty="0" smtClean="0">
                <a:solidFill>
                  <a:srgbClr val="213F99"/>
                </a:solidFill>
                <a:latin typeface="微软雅黑" pitchFamily="34" charset="-122"/>
                <a:ea typeface="微软雅黑" pitchFamily="34" charset="-122"/>
              </a:rPr>
              <a:t>分，</a:t>
            </a:r>
            <a:r>
              <a:rPr lang="en-US" altLang="zh-CN" sz="2400" b="1" dirty="0" err="1" smtClean="0">
                <a:solidFill>
                  <a:srgbClr val="213F99"/>
                </a:solidFill>
                <a:latin typeface="微软雅黑" pitchFamily="34" charset="-122"/>
                <a:ea typeface="微软雅黑" pitchFamily="34" charset="-122"/>
              </a:rPr>
              <a:t>ARPAnet</a:t>
            </a:r>
            <a:r>
              <a:rPr lang="zh-CN" altLang="zh-CN" sz="2400" b="1" dirty="0" smtClean="0">
                <a:solidFill>
                  <a:srgbClr val="213F99"/>
                </a:solidFill>
                <a:latin typeface="微软雅黑" pitchFamily="34" charset="-122"/>
                <a:ea typeface="微软雅黑" pitchFamily="34" charset="-122"/>
              </a:rPr>
              <a:t>加</a:t>
            </a:r>
            <a:r>
              <a:rPr lang="zh-CN" altLang="zh-CN" sz="2400" b="1" dirty="0">
                <a:solidFill>
                  <a:srgbClr val="213F99"/>
                </a:solidFill>
                <a:latin typeface="微软雅黑" pitchFamily="34" charset="-122"/>
                <a:ea typeface="微软雅黑" pitchFamily="34" charset="-122"/>
              </a:rPr>
              <a:t>州大学洛杉矶分校（</a:t>
            </a:r>
            <a:r>
              <a:rPr lang="en-US" altLang="zh-CN" sz="2400" b="1" dirty="0">
                <a:solidFill>
                  <a:srgbClr val="213F99"/>
                </a:solidFill>
                <a:latin typeface="微软雅黑" pitchFamily="34" charset="-122"/>
                <a:ea typeface="微软雅黑" pitchFamily="34" charset="-122"/>
              </a:rPr>
              <a:t>UCLA</a:t>
            </a:r>
            <a:r>
              <a:rPr lang="zh-CN" altLang="zh-CN" sz="2400" b="1" dirty="0">
                <a:solidFill>
                  <a:srgbClr val="213F99"/>
                </a:solidFill>
                <a:latin typeface="微软雅黑" pitchFamily="34" charset="-122"/>
                <a:ea typeface="微软雅黑" pitchFamily="34" charset="-122"/>
              </a:rPr>
              <a:t>）第一节点与斯坦福研究院（</a:t>
            </a:r>
            <a:r>
              <a:rPr lang="en-US" altLang="zh-CN" sz="2400" b="1" dirty="0">
                <a:solidFill>
                  <a:srgbClr val="213F99"/>
                </a:solidFill>
                <a:latin typeface="微软雅黑" pitchFamily="34" charset="-122"/>
                <a:ea typeface="微软雅黑" pitchFamily="34" charset="-122"/>
              </a:rPr>
              <a:t>SRI</a:t>
            </a:r>
            <a:r>
              <a:rPr lang="zh-CN" altLang="zh-CN" sz="2400" b="1" dirty="0">
                <a:solidFill>
                  <a:srgbClr val="213F99"/>
                </a:solidFill>
                <a:latin typeface="微软雅黑" pitchFamily="34" charset="-122"/>
                <a:ea typeface="微软雅黑" pitchFamily="34" charset="-122"/>
              </a:rPr>
              <a:t>）第二节点的连通，实现了分组交换网络的远程通讯</a:t>
            </a:r>
            <a:r>
              <a:rPr lang="zh-CN" altLang="zh-CN" sz="2400" b="1" dirty="0" smtClean="0">
                <a:solidFill>
                  <a:srgbClr val="213F99"/>
                </a:solidFill>
                <a:latin typeface="微软雅黑" pitchFamily="34" charset="-122"/>
                <a:ea typeface="微软雅黑" pitchFamily="34" charset="-122"/>
              </a:rPr>
              <a:t>，是</a:t>
            </a:r>
            <a:r>
              <a:rPr lang="zh-CN" altLang="zh-CN" sz="2400" b="1" dirty="0">
                <a:solidFill>
                  <a:srgbClr val="213F99"/>
                </a:solidFill>
                <a:latin typeface="微软雅黑" pitchFamily="34" charset="-122"/>
                <a:ea typeface="微软雅黑" pitchFamily="34" charset="-122"/>
              </a:rPr>
              <a:t>互联网正式诞生的标</a:t>
            </a:r>
            <a:r>
              <a:rPr lang="zh-CN" altLang="zh-CN" sz="2400" b="1" dirty="0" smtClean="0">
                <a:solidFill>
                  <a:srgbClr val="213F99"/>
                </a:solidFill>
                <a:latin typeface="微软雅黑" pitchFamily="34" charset="-122"/>
                <a:ea typeface="微软雅黑" pitchFamily="34" charset="-122"/>
              </a:rPr>
              <a:t>志。</a:t>
            </a:r>
            <a:endParaRPr lang="zh-CN" altLang="en-US" sz="2400" b="1" dirty="0">
              <a:solidFill>
                <a:srgbClr val="213F99"/>
              </a:solidFill>
              <a:latin typeface="微软雅黑" pitchFamily="34" charset="-122"/>
              <a:ea typeface="微软雅黑" pitchFamily="34" charset="-122"/>
            </a:endParaRPr>
          </a:p>
        </p:txBody>
      </p:sp>
      <p:sp>
        <p:nvSpPr>
          <p:cNvPr id="22" name="矩形 8"/>
          <p:cNvSpPr>
            <a:spLocks noChangeArrowheads="1"/>
          </p:cNvSpPr>
          <p:nvPr/>
        </p:nvSpPr>
        <p:spPr bwMode="auto">
          <a:xfrm>
            <a:off x="692375" y="5900509"/>
            <a:ext cx="3008766" cy="369332"/>
          </a:xfrm>
          <a:prstGeom prst="rect">
            <a:avLst/>
          </a:prstGeom>
          <a:noFill/>
          <a:ln w="9525">
            <a:noFill/>
            <a:miter lim="800000"/>
            <a:headEnd/>
            <a:tailEnd/>
          </a:ln>
        </p:spPr>
        <p:txBody>
          <a:bodyPr wrap="square">
            <a:spAutoFit/>
          </a:bodyPr>
          <a:lstStyle/>
          <a:p>
            <a:pPr>
              <a:spcBef>
                <a:spcPts val="1200"/>
              </a:spcBef>
            </a:pPr>
            <a:r>
              <a:rPr lang="zh-CN" altLang="zh-CN" b="1" dirty="0">
                <a:solidFill>
                  <a:srgbClr val="213F99"/>
                </a:solidFill>
                <a:latin typeface="微软雅黑" pitchFamily="34" charset="-122"/>
                <a:ea typeface="微软雅黑" pitchFamily="34" charset="-122"/>
              </a:rPr>
              <a:t>雷纳德</a:t>
            </a:r>
            <a:r>
              <a:rPr lang="en-US" altLang="zh-CN" b="1" dirty="0">
                <a:solidFill>
                  <a:srgbClr val="213F99"/>
                </a:solidFill>
                <a:latin typeface="微软雅黑" pitchFamily="34" charset="-122"/>
                <a:ea typeface="微软雅黑" pitchFamily="34" charset="-122"/>
              </a:rPr>
              <a:t>·</a:t>
            </a:r>
            <a:r>
              <a:rPr lang="zh-CN" altLang="zh-CN" b="1" dirty="0">
                <a:solidFill>
                  <a:srgbClr val="213F99"/>
                </a:solidFill>
                <a:latin typeface="微软雅黑" pitchFamily="34" charset="-122"/>
                <a:ea typeface="微软雅黑" pitchFamily="34" charset="-122"/>
              </a:rPr>
              <a:t>克兰罗克</a:t>
            </a:r>
            <a:r>
              <a:rPr lang="zh-CN" altLang="en-US" b="1" dirty="0">
                <a:solidFill>
                  <a:srgbClr val="213F99"/>
                </a:solidFill>
                <a:latin typeface="微软雅黑" pitchFamily="34" charset="-122"/>
                <a:ea typeface="微软雅黑" pitchFamily="34" charset="-122"/>
              </a:rPr>
              <a:t>博士</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14" name="燕尾形 13"/>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6"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序言</a:t>
            </a:r>
            <a:endParaRPr lang="zh-CN" altLang="en-US" sz="1200" b="1" dirty="0">
              <a:solidFill>
                <a:schemeClr val="bg1"/>
              </a:solidFill>
            </a:endParaRPr>
          </a:p>
        </p:txBody>
      </p:sp>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3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0" name="Rectangle 8"/>
          <p:cNvSpPr txBox="1">
            <a:spLocks noChangeArrowheads="1"/>
          </p:cNvSpPr>
          <p:nvPr/>
        </p:nvSpPr>
        <p:spPr>
          <a:xfrm>
            <a:off x="1326520" y="2311721"/>
            <a:ext cx="6172847" cy="2729914"/>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919163" algn="l">
              <a:buClr>
                <a:srgbClr val="FF3300"/>
              </a:buClr>
            </a:pPr>
            <a:r>
              <a:rPr lang="zh-CN" altLang="en-US" sz="2800" dirty="0" smtClean="0">
                <a:solidFill>
                  <a:srgbClr val="C00000"/>
                </a:solidFill>
              </a:rPr>
              <a:t>王小明</a:t>
            </a:r>
            <a:endParaRPr lang="en-US" altLang="zh-CN" sz="2800" dirty="0">
              <a:solidFill>
                <a:srgbClr val="C00000"/>
              </a:solidFill>
            </a:endParaRPr>
          </a:p>
          <a:p>
            <a:pPr marL="342900" indent="919163" algn="l">
              <a:buClr>
                <a:srgbClr val="FF3300"/>
              </a:buClr>
            </a:pPr>
            <a:endParaRPr lang="en-US" altLang="zh-CN" sz="2800" dirty="0" smtClean="0">
              <a:solidFill>
                <a:srgbClr val="C00000"/>
              </a:solidFill>
            </a:endParaRPr>
          </a:p>
          <a:p>
            <a:pPr marL="342900" indent="919163" algn="l">
              <a:lnSpc>
                <a:spcPct val="150000"/>
              </a:lnSpc>
              <a:buClr>
                <a:srgbClr val="FF3300"/>
              </a:buClr>
            </a:pPr>
            <a:r>
              <a:rPr lang="zh-CN" altLang="en-US" sz="2400" dirty="0" smtClean="0">
                <a:solidFill>
                  <a:srgbClr val="213F99"/>
                </a:solidFill>
              </a:rPr>
              <a:t>南京邮电大学 通信与信息工程学院 </a:t>
            </a:r>
            <a:endParaRPr lang="en-US" altLang="zh-CN" sz="2400" dirty="0" smtClean="0">
              <a:solidFill>
                <a:srgbClr val="213F99"/>
              </a:solidFill>
            </a:endParaRPr>
          </a:p>
          <a:p>
            <a:pPr marL="342900" indent="919163" algn="l">
              <a:lnSpc>
                <a:spcPct val="150000"/>
              </a:lnSpc>
              <a:buClr>
                <a:srgbClr val="FF3300"/>
              </a:buClr>
            </a:pPr>
            <a:r>
              <a:rPr lang="en-US" altLang="zh-CN" sz="2800" dirty="0" smtClean="0">
                <a:solidFill>
                  <a:srgbClr val="C00000"/>
                </a:solidFill>
              </a:rPr>
              <a:t>xmwang@njupt.edu.cn</a:t>
            </a:r>
          </a:p>
          <a:p>
            <a:pPr marL="342900" indent="919163" algn="l">
              <a:lnSpc>
                <a:spcPct val="150000"/>
              </a:lnSpc>
              <a:buClr>
                <a:srgbClr val="FF3300"/>
              </a:buClr>
            </a:pPr>
            <a:r>
              <a:rPr lang="zh-CN" altLang="en-US" sz="2400" dirty="0" smtClean="0">
                <a:solidFill>
                  <a:srgbClr val="213F99"/>
                </a:solidFill>
              </a:rPr>
              <a:t>三</a:t>
            </a:r>
            <a:r>
              <a:rPr lang="zh-CN" altLang="en-US" sz="2400" dirty="0">
                <a:solidFill>
                  <a:srgbClr val="213F99"/>
                </a:solidFill>
              </a:rPr>
              <a:t>牌楼校区科研楼</a:t>
            </a:r>
            <a:r>
              <a:rPr lang="en-US" altLang="zh-CN" sz="2400" dirty="0">
                <a:solidFill>
                  <a:srgbClr val="213F99"/>
                </a:solidFill>
              </a:rPr>
              <a:t>403</a:t>
            </a:r>
            <a:r>
              <a:rPr lang="zh-CN" altLang="en-US" sz="2400" dirty="0">
                <a:solidFill>
                  <a:srgbClr val="213F99"/>
                </a:solidFill>
              </a:rPr>
              <a:t>室</a:t>
            </a:r>
            <a:endParaRPr lang="en-US" altLang="zh-CN" sz="2400" dirty="0">
              <a:solidFill>
                <a:srgbClr val="213F99"/>
              </a:solidFill>
            </a:endParaRPr>
          </a:p>
          <a:p>
            <a:pPr marL="342900" indent="919163">
              <a:lnSpc>
                <a:spcPct val="0"/>
              </a:lnSpc>
              <a:spcBef>
                <a:spcPct val="0"/>
              </a:spcBef>
              <a:defRPr/>
            </a:pPr>
            <a:endParaRPr lang="en-US" altLang="zh-CN" sz="2800" dirty="0"/>
          </a:p>
          <a:p>
            <a:pPr marL="342900" indent="919163">
              <a:lnSpc>
                <a:spcPct val="0"/>
              </a:lnSpc>
              <a:spcBef>
                <a:spcPct val="0"/>
              </a:spcBef>
              <a:defRPr/>
            </a:pPr>
            <a:endParaRPr lang="en-US" altLang="zh-CN" sz="2800" dirty="0" smtClean="0"/>
          </a:p>
          <a:p>
            <a:pPr marL="342900" indent="919163">
              <a:lnSpc>
                <a:spcPct val="0"/>
              </a:lnSpc>
              <a:spcBef>
                <a:spcPct val="0"/>
              </a:spcBef>
              <a:defRPr/>
            </a:pPr>
            <a:endParaRPr lang="en-US" altLang="zh-CN" sz="2800" dirty="0"/>
          </a:p>
          <a:p>
            <a:pPr marL="342900" indent="919163">
              <a:lnSpc>
                <a:spcPct val="0"/>
              </a:lnSpc>
              <a:spcBef>
                <a:spcPct val="0"/>
              </a:spcBef>
              <a:defRPr/>
            </a:pPr>
            <a:endParaRPr lang="en-US" altLang="zh-CN" sz="2800" dirty="0" smtClean="0"/>
          </a:p>
          <a:p>
            <a:pPr marL="342900" indent="919163">
              <a:lnSpc>
                <a:spcPct val="0"/>
              </a:lnSpc>
              <a:spcBef>
                <a:spcPct val="0"/>
              </a:spcBef>
              <a:defRPr/>
            </a:pPr>
            <a:endParaRPr lang="en-US" altLang="zh-CN" sz="2800" dirty="0" smtClean="0"/>
          </a:p>
        </p:txBody>
      </p:sp>
      <p:sp>
        <p:nvSpPr>
          <p:cNvPr id="2" name="文本框 1"/>
          <p:cNvSpPr txBox="1"/>
          <p:nvPr/>
        </p:nvSpPr>
        <p:spPr>
          <a:xfrm>
            <a:off x="365682" y="973451"/>
            <a:ext cx="1921675" cy="523220"/>
          </a:xfrm>
          <a:prstGeom prst="rect">
            <a:avLst/>
          </a:prstGeom>
          <a:noFill/>
        </p:spPr>
        <p:txBody>
          <a:bodyPr wrap="square" rtlCol="0">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联系</a:t>
            </a:r>
            <a:r>
              <a:rPr lang="zh-CN" altLang="en-US" sz="2800" b="1" dirty="0" smtClean="0">
                <a:solidFill>
                  <a:srgbClr val="C00000"/>
                </a:solidFill>
                <a:latin typeface="微软雅黑" panose="020B0503020204020204" pitchFamily="34" charset="-122"/>
                <a:ea typeface="微软雅黑" panose="020B0503020204020204" pitchFamily="34" charset="-122"/>
              </a:rPr>
              <a:t>方式</a:t>
            </a:r>
            <a:endParaRPr lang="zh-CN" altLang="en-US" dirty="0"/>
          </a:p>
        </p:txBody>
      </p:sp>
    </p:spTree>
    <p:extLst>
      <p:ext uri="{BB962C8B-B14F-4D97-AF65-F5344CB8AC3E}">
        <p14:creationId xmlns:p14="http://schemas.microsoft.com/office/powerpoint/2010/main" val="774258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594278"/>
            <a:ext cx="8345643" cy="4462760"/>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smtClean="0">
                <a:solidFill>
                  <a:srgbClr val="C00000"/>
                </a:solidFill>
              </a:rPr>
              <a:t>2</a:t>
            </a:r>
            <a:r>
              <a:rPr lang="zh-CN" altLang="en-US" sz="2800" dirty="0" smtClean="0">
                <a:solidFill>
                  <a:srgbClr val="C00000"/>
                </a:solidFill>
              </a:rPr>
              <a:t>、多个计算机互连的计算机网络 </a:t>
            </a:r>
            <a:endParaRPr lang="en-US" altLang="zh-CN" sz="2800" dirty="0" smtClean="0">
              <a:solidFill>
                <a:srgbClr val="C00000"/>
              </a:solidFill>
            </a:endParaRPr>
          </a:p>
          <a:p>
            <a:pPr marL="342900" indent="-342900" algn="l">
              <a:buClr>
                <a:srgbClr val="FF3300"/>
              </a:buClr>
              <a:buFont typeface="Wingdings" pitchFamily="2" charset="2"/>
              <a:buNone/>
              <a:defRPr/>
            </a:pPr>
            <a:r>
              <a:rPr lang="en-US" altLang="zh-CN" sz="2800" dirty="0" smtClean="0">
                <a:solidFill>
                  <a:srgbClr val="C00000"/>
                </a:solidFill>
              </a:rPr>
              <a:t>     </a:t>
            </a:r>
          </a:p>
          <a:p>
            <a:pPr marL="342900" indent="-342900" algn="l">
              <a:spcBef>
                <a:spcPts val="1200"/>
              </a:spcBef>
              <a:buClr>
                <a:srgbClr val="FF3300"/>
              </a:buClr>
              <a:buFont typeface="Wingdings" pitchFamily="2" charset="2"/>
              <a:buNone/>
              <a:defRPr/>
            </a:pPr>
            <a:r>
              <a:rPr lang="zh-CN" altLang="en-US" sz="2800" dirty="0" smtClean="0">
                <a:solidFill>
                  <a:srgbClr val="213F99"/>
                </a:solidFill>
              </a:rPr>
              <a:t>     分组交换理论与技术的发展应用：</a:t>
            </a:r>
            <a:endParaRPr lang="en-US" altLang="zh-CN" sz="2800" dirty="0" smtClean="0">
              <a:solidFill>
                <a:srgbClr val="213F99"/>
              </a:solidFill>
            </a:endParaRPr>
          </a:p>
          <a:p>
            <a:pPr marL="514350" indent="-339725" algn="just">
              <a:spcBef>
                <a:spcPts val="1800"/>
              </a:spcBef>
              <a:buFont typeface="Wingdings" pitchFamily="2" charset="2"/>
              <a:buChar char="Ø"/>
              <a:defRPr/>
            </a:pPr>
            <a:r>
              <a:rPr lang="zh-CN" altLang="zh-CN" sz="2400" dirty="0" smtClean="0">
                <a:solidFill>
                  <a:srgbClr val="213F99"/>
                </a:solidFill>
              </a:rPr>
              <a:t>到</a:t>
            </a:r>
            <a:r>
              <a:rPr lang="en-US" altLang="zh-CN" sz="2400" dirty="0" smtClean="0">
                <a:solidFill>
                  <a:srgbClr val="213F99"/>
                </a:solidFill>
              </a:rPr>
              <a:t>1987</a:t>
            </a:r>
            <a:r>
              <a:rPr lang="zh-CN" altLang="zh-CN" sz="2400" dirty="0" smtClean="0">
                <a:solidFill>
                  <a:srgbClr val="213F99"/>
                </a:solidFill>
              </a:rPr>
              <a:t>年底，全球</a:t>
            </a:r>
            <a:r>
              <a:rPr lang="en-US" altLang="zh-CN" sz="2400" dirty="0" smtClean="0">
                <a:solidFill>
                  <a:srgbClr val="213F99"/>
                </a:solidFill>
              </a:rPr>
              <a:t>87</a:t>
            </a:r>
            <a:r>
              <a:rPr lang="zh-CN" altLang="zh-CN" sz="2400" dirty="0" smtClean="0">
                <a:solidFill>
                  <a:srgbClr val="213F99"/>
                </a:solidFill>
              </a:rPr>
              <a:t>个国家有</a:t>
            </a:r>
            <a:r>
              <a:rPr lang="en-US" altLang="zh-CN" sz="2400" dirty="0" smtClean="0">
                <a:solidFill>
                  <a:srgbClr val="213F99"/>
                </a:solidFill>
              </a:rPr>
              <a:t>200</a:t>
            </a:r>
            <a:r>
              <a:rPr lang="zh-CN" altLang="en-US" sz="2400" dirty="0" smtClean="0">
                <a:solidFill>
                  <a:srgbClr val="213F99"/>
                </a:solidFill>
              </a:rPr>
              <a:t>多</a:t>
            </a:r>
            <a:r>
              <a:rPr lang="zh-CN" altLang="zh-CN" sz="2400" dirty="0" smtClean="0">
                <a:solidFill>
                  <a:srgbClr val="213F99"/>
                </a:solidFill>
              </a:rPr>
              <a:t>个分组交换网在运行</a:t>
            </a:r>
            <a:r>
              <a:rPr lang="zh-CN" altLang="en-US" sz="2400" dirty="0" smtClean="0">
                <a:solidFill>
                  <a:srgbClr val="213F99"/>
                </a:solidFill>
              </a:rPr>
              <a:t>。如：</a:t>
            </a:r>
            <a:endParaRPr lang="en-US" altLang="zh-CN" sz="2400" dirty="0" smtClean="0">
              <a:solidFill>
                <a:srgbClr val="213F99"/>
              </a:solidFill>
            </a:endParaRPr>
          </a:p>
          <a:p>
            <a:pPr marL="971550" lvl="1" indent="-339725" algn="just">
              <a:spcBef>
                <a:spcPts val="1800"/>
              </a:spcBef>
              <a:buFont typeface="Wingdings" pitchFamily="2" charset="2"/>
              <a:buChar char="p"/>
              <a:defRPr/>
            </a:pPr>
            <a:r>
              <a:rPr lang="en-US" altLang="zh-CN" sz="2400" b="1" dirty="0" err="1" smtClean="0">
                <a:solidFill>
                  <a:srgbClr val="213F99"/>
                </a:solidFill>
              </a:rPr>
              <a:t>ARPAnet</a:t>
            </a:r>
            <a:r>
              <a:rPr lang="zh-CN" altLang="en-US" sz="2400" b="1" dirty="0" smtClean="0">
                <a:solidFill>
                  <a:srgbClr val="213F99"/>
                </a:solidFill>
              </a:rPr>
              <a:t>（</a:t>
            </a:r>
            <a:r>
              <a:rPr lang="en-US" altLang="zh-CN" sz="2400" b="1" dirty="0" smtClean="0">
                <a:solidFill>
                  <a:srgbClr val="213F99"/>
                </a:solidFill>
              </a:rPr>
              <a:t>1967</a:t>
            </a:r>
            <a:r>
              <a:rPr lang="zh-CN" altLang="en-US" sz="2400" b="1" dirty="0" smtClean="0">
                <a:solidFill>
                  <a:srgbClr val="213F99"/>
                </a:solidFill>
              </a:rPr>
              <a:t>年开始建设）；</a:t>
            </a:r>
            <a:endParaRPr lang="en-US" altLang="zh-CN" sz="2400" b="1" dirty="0" smtClean="0">
              <a:solidFill>
                <a:srgbClr val="213F99"/>
              </a:solidFill>
            </a:endParaRPr>
          </a:p>
          <a:p>
            <a:pPr marL="971550" lvl="1" indent="-339725" algn="just">
              <a:spcBef>
                <a:spcPts val="1800"/>
              </a:spcBef>
              <a:buFont typeface="Wingdings" pitchFamily="2" charset="2"/>
              <a:buChar char="p"/>
              <a:defRPr/>
            </a:pPr>
            <a:r>
              <a:rPr lang="zh-CN" altLang="zh-CN" sz="2400" b="1" dirty="0" err="1" smtClean="0">
                <a:solidFill>
                  <a:srgbClr val="213F99"/>
                </a:solidFill>
              </a:rPr>
              <a:t>法国的</a:t>
            </a:r>
            <a:r>
              <a:rPr lang="en-US" altLang="zh-CN" sz="2400" b="1" dirty="0" err="1" smtClean="0">
                <a:solidFill>
                  <a:srgbClr val="213F99"/>
                </a:solidFill>
              </a:rPr>
              <a:t>Cyelades</a:t>
            </a:r>
            <a:r>
              <a:rPr lang="zh-CN" altLang="en-US" sz="2400" b="1" dirty="0" err="1" smtClean="0">
                <a:solidFill>
                  <a:srgbClr val="213F99"/>
                </a:solidFill>
              </a:rPr>
              <a:t>（</a:t>
            </a:r>
            <a:r>
              <a:rPr lang="en-US" altLang="zh-CN" sz="2400" b="1" dirty="0" err="1" smtClean="0">
                <a:solidFill>
                  <a:srgbClr val="213F99"/>
                </a:solidFill>
              </a:rPr>
              <a:t>20</a:t>
            </a:r>
            <a:r>
              <a:rPr lang="zh-CN" altLang="en-US" sz="2400" b="1" dirty="0" err="1" smtClean="0">
                <a:solidFill>
                  <a:srgbClr val="213F99"/>
                </a:solidFill>
              </a:rPr>
              <a:t>世纪</a:t>
            </a:r>
            <a:r>
              <a:rPr lang="en-US" altLang="zh-CN" sz="2400" b="1" dirty="0" err="1" smtClean="0">
                <a:solidFill>
                  <a:srgbClr val="213F99"/>
                </a:solidFill>
              </a:rPr>
              <a:t>70</a:t>
            </a:r>
            <a:r>
              <a:rPr lang="zh-CN" altLang="en-US" sz="2400" b="1" dirty="0" err="1" smtClean="0">
                <a:solidFill>
                  <a:srgbClr val="213F99"/>
                </a:solidFill>
              </a:rPr>
              <a:t>年代）；</a:t>
            </a:r>
            <a:endParaRPr lang="en-US" altLang="zh-CN" sz="2400" b="1" dirty="0" err="1" smtClean="0">
              <a:solidFill>
                <a:srgbClr val="213F99"/>
              </a:solidFill>
            </a:endParaRPr>
          </a:p>
          <a:p>
            <a:pPr marL="971550" lvl="1" indent="-339725" algn="just">
              <a:spcBef>
                <a:spcPts val="1800"/>
              </a:spcBef>
              <a:buFont typeface="Wingdings" pitchFamily="2" charset="2"/>
              <a:buChar char="p"/>
              <a:defRPr/>
            </a:pPr>
            <a:r>
              <a:rPr lang="en-US" altLang="zh-CN" sz="2400" b="1" dirty="0" err="1" smtClean="0">
                <a:solidFill>
                  <a:srgbClr val="213F99"/>
                </a:solidFill>
              </a:rPr>
              <a:t>IBM</a:t>
            </a:r>
            <a:r>
              <a:rPr lang="zh-CN" altLang="zh-CN" sz="2400" b="1" dirty="0" err="1" smtClean="0">
                <a:solidFill>
                  <a:srgbClr val="213F99"/>
                </a:solidFill>
              </a:rPr>
              <a:t>的</a:t>
            </a:r>
            <a:r>
              <a:rPr lang="en-US" altLang="zh-CN" sz="2400" b="1" dirty="0" err="1" smtClean="0">
                <a:solidFill>
                  <a:srgbClr val="213F99"/>
                </a:solidFill>
              </a:rPr>
              <a:t>SNA </a:t>
            </a:r>
            <a:r>
              <a:rPr lang="zh-CN" altLang="en-US" sz="2400" b="1" dirty="0" err="1" smtClean="0">
                <a:solidFill>
                  <a:srgbClr val="213F99"/>
                </a:solidFill>
              </a:rPr>
              <a:t>（</a:t>
            </a:r>
            <a:r>
              <a:rPr lang="en-US" altLang="zh-CN" sz="2400" b="1" dirty="0" err="1" smtClean="0">
                <a:solidFill>
                  <a:srgbClr val="213F99"/>
                </a:solidFill>
              </a:rPr>
              <a:t>20</a:t>
            </a:r>
            <a:r>
              <a:rPr lang="zh-CN" altLang="en-US" sz="2400" b="1" dirty="0" err="1" smtClean="0">
                <a:solidFill>
                  <a:srgbClr val="213F99"/>
                </a:solidFill>
              </a:rPr>
              <a:t>世纪</a:t>
            </a:r>
            <a:r>
              <a:rPr lang="en-US" altLang="zh-CN" sz="2400" b="1" dirty="0" err="1" smtClean="0">
                <a:solidFill>
                  <a:srgbClr val="213F99"/>
                </a:solidFill>
              </a:rPr>
              <a:t>70</a:t>
            </a:r>
            <a:r>
              <a:rPr lang="zh-CN" altLang="en-US" sz="2400" b="1" dirty="0" smtClean="0">
                <a:solidFill>
                  <a:srgbClr val="213F99"/>
                </a:solidFill>
              </a:rPr>
              <a:t>年代）。</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594278"/>
            <a:ext cx="8345643" cy="5047536"/>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smtClean="0">
                <a:solidFill>
                  <a:srgbClr val="C00000"/>
                </a:solidFill>
              </a:rPr>
              <a:t>2</a:t>
            </a:r>
            <a:r>
              <a:rPr lang="zh-CN" altLang="en-US" sz="2800" dirty="0" smtClean="0">
                <a:solidFill>
                  <a:srgbClr val="C00000"/>
                </a:solidFill>
              </a:rPr>
              <a:t>、多个计算机互连的计算机网络</a:t>
            </a:r>
            <a:endParaRPr lang="en-US" altLang="zh-CN" sz="2800" dirty="0" smtClean="0">
              <a:solidFill>
                <a:srgbClr val="C00000"/>
              </a:solidFill>
            </a:endParaRPr>
          </a:p>
          <a:p>
            <a:pPr marL="342900" indent="-342900" algn="l">
              <a:buClr>
                <a:srgbClr val="FF3300"/>
              </a:buClr>
              <a:buFont typeface="Wingdings" pitchFamily="2" charset="2"/>
              <a:buNone/>
              <a:defRPr/>
            </a:pPr>
            <a:r>
              <a:rPr lang="en-US" altLang="zh-CN" sz="2800" dirty="0" smtClean="0">
                <a:solidFill>
                  <a:srgbClr val="C00000"/>
                </a:solidFill>
              </a:rPr>
              <a:t>     </a:t>
            </a:r>
          </a:p>
          <a:p>
            <a:pPr marL="342900" indent="-342900" algn="l">
              <a:buClr>
                <a:srgbClr val="FF3300"/>
              </a:buClr>
              <a:defRPr/>
            </a:pPr>
            <a:r>
              <a:rPr lang="zh-CN" altLang="en-US" sz="2800" dirty="0" smtClean="0">
                <a:solidFill>
                  <a:srgbClr val="213F99"/>
                </a:solidFill>
              </a:rPr>
              <a:t>     面向终端计算机系统与分组交换网的区别：</a:t>
            </a:r>
          </a:p>
          <a:p>
            <a:pPr marL="514350" indent="-339725" algn="just">
              <a:spcBef>
                <a:spcPts val="1800"/>
              </a:spcBef>
              <a:buFont typeface="Wingdings" pitchFamily="2" charset="2"/>
              <a:buChar char="Ø"/>
              <a:defRPr/>
            </a:pPr>
            <a:r>
              <a:rPr lang="zh-CN" altLang="en-US" sz="2400" dirty="0" smtClean="0">
                <a:solidFill>
                  <a:srgbClr val="213F99"/>
                </a:solidFill>
              </a:rPr>
              <a:t>早期的面向终端的计算机网络是以单个主机为中心的星形网</a:t>
            </a:r>
          </a:p>
          <a:p>
            <a:pPr marL="971550" lvl="1" indent="-339725" algn="just">
              <a:spcBef>
                <a:spcPts val="1800"/>
              </a:spcBef>
              <a:buFont typeface="Wingdings" pitchFamily="2" charset="2"/>
              <a:buChar char="p"/>
              <a:defRPr/>
            </a:pPr>
            <a:r>
              <a:rPr lang="zh-CN" altLang="en-US" sz="2400" b="1" dirty="0" smtClean="0">
                <a:solidFill>
                  <a:srgbClr val="213F99"/>
                </a:solidFill>
              </a:rPr>
              <a:t>各终端通过通信线路共享昂贵的中心主机的硬件和软件资源</a:t>
            </a:r>
            <a:endParaRPr lang="en-US" altLang="zh-CN" sz="2400" b="1" dirty="0" err="1" smtClean="0">
              <a:solidFill>
                <a:srgbClr val="213F99"/>
              </a:solidFill>
            </a:endParaRPr>
          </a:p>
          <a:p>
            <a:pPr marL="514350" lvl="1" indent="-339725" algn="just">
              <a:spcBef>
                <a:spcPts val="1800"/>
              </a:spcBef>
              <a:buFont typeface="Wingdings" pitchFamily="2" charset="2"/>
              <a:buChar char="Ø"/>
              <a:defRPr/>
            </a:pPr>
            <a:r>
              <a:rPr lang="zh-CN" altLang="en-US" sz="2400" b="1" dirty="0" smtClean="0">
                <a:solidFill>
                  <a:srgbClr val="213F99"/>
                </a:solidFill>
                <a:latin typeface="微软雅黑" panose="020B0503020204020204" pitchFamily="34" charset="-122"/>
                <a:ea typeface="微软雅黑" panose="020B0503020204020204" pitchFamily="34" charset="-122"/>
              </a:rPr>
              <a:t>分组交换网则是以网络为中心，主机都处在网络的外围。</a:t>
            </a:r>
          </a:p>
          <a:p>
            <a:pPr marL="971550" lvl="1" indent="-339725" algn="just">
              <a:spcBef>
                <a:spcPts val="1800"/>
              </a:spcBef>
              <a:buFont typeface="Wingdings" pitchFamily="2" charset="2"/>
              <a:buChar char="p"/>
              <a:defRPr/>
            </a:pPr>
            <a:r>
              <a:rPr lang="zh-CN" altLang="en-US" sz="2400" b="1" dirty="0" smtClean="0">
                <a:solidFill>
                  <a:srgbClr val="213F99"/>
                </a:solidFill>
              </a:rPr>
              <a:t>用户通过分组交换网可共享连接在网络上的许多硬件和各种丰富的软件资源</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594278"/>
            <a:ext cx="8345643" cy="5062924"/>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smtClean="0">
                <a:solidFill>
                  <a:srgbClr val="C00000"/>
                </a:solidFill>
              </a:rPr>
              <a:t>2</a:t>
            </a:r>
            <a:r>
              <a:rPr lang="zh-CN" altLang="en-US" sz="2800" dirty="0" smtClean="0">
                <a:solidFill>
                  <a:srgbClr val="C00000"/>
                </a:solidFill>
              </a:rPr>
              <a:t>、多个计算机互连的计算机网络</a:t>
            </a:r>
            <a:endParaRPr lang="en-US" altLang="zh-CN" sz="2800" dirty="0" smtClean="0">
              <a:solidFill>
                <a:srgbClr val="C00000"/>
              </a:solidFill>
            </a:endParaRPr>
          </a:p>
          <a:p>
            <a:pPr marL="342900" indent="-342900" algn="l">
              <a:spcBef>
                <a:spcPts val="1800"/>
              </a:spcBef>
              <a:buClr>
                <a:srgbClr val="FF3300"/>
              </a:buClr>
              <a:buFont typeface="Wingdings" pitchFamily="2" charset="2"/>
              <a:buNone/>
              <a:defRPr/>
            </a:pPr>
            <a:r>
              <a:rPr lang="en-US" altLang="zh-CN" sz="2800" dirty="0" smtClean="0">
                <a:solidFill>
                  <a:srgbClr val="C00000"/>
                </a:solidFill>
              </a:rPr>
              <a:t>     </a:t>
            </a:r>
            <a:r>
              <a:rPr lang="zh-CN" altLang="en-US" sz="2800" dirty="0" smtClean="0">
                <a:solidFill>
                  <a:srgbClr val="213F99"/>
                </a:solidFill>
              </a:rPr>
              <a:t>面向终端计算机系统与分组交换网的区别</a:t>
            </a:r>
            <a:endParaRPr lang="en-US" altLang="zh-CN" sz="2800" dirty="0" smtClean="0">
              <a:solidFill>
                <a:srgbClr val="213F99"/>
              </a:solidFill>
            </a:endParaRPr>
          </a:p>
          <a:p>
            <a:pPr marL="342900" indent="-342900" algn="l">
              <a:buClr>
                <a:srgbClr val="FF3300"/>
              </a:buClr>
              <a:defRPr/>
            </a:pPr>
            <a:endParaRPr lang="en-US" altLang="zh-CN" sz="2800" dirty="0" smtClean="0">
              <a:solidFill>
                <a:srgbClr val="213F99"/>
              </a:solidFill>
            </a:endParaRPr>
          </a:p>
          <a:p>
            <a:pPr marL="342900" indent="-342900" algn="l">
              <a:buClr>
                <a:srgbClr val="FF3300"/>
              </a:buClr>
              <a:defRPr/>
            </a:pPr>
            <a:endParaRPr lang="en-US" altLang="zh-CN" sz="2800" dirty="0" smtClean="0">
              <a:solidFill>
                <a:srgbClr val="213F99"/>
              </a:solidFill>
            </a:endParaRPr>
          </a:p>
          <a:p>
            <a:pPr marL="342900" indent="-342900" algn="l">
              <a:buClr>
                <a:srgbClr val="FF3300"/>
              </a:buClr>
              <a:defRPr/>
            </a:pPr>
            <a:endParaRPr lang="en-US" altLang="zh-CN" sz="2800" dirty="0" smtClean="0">
              <a:solidFill>
                <a:srgbClr val="213F99"/>
              </a:solidFill>
            </a:endParaRPr>
          </a:p>
          <a:p>
            <a:pPr marL="342900" indent="-342900" algn="l">
              <a:buClr>
                <a:srgbClr val="FF3300"/>
              </a:buClr>
              <a:defRPr/>
            </a:pPr>
            <a:endParaRPr lang="en-US" altLang="zh-CN" sz="2800" dirty="0" smtClean="0">
              <a:solidFill>
                <a:srgbClr val="213F99"/>
              </a:solidFill>
            </a:endParaRPr>
          </a:p>
          <a:p>
            <a:pPr marL="342900" indent="-342900" algn="l">
              <a:buClr>
                <a:srgbClr val="FF3300"/>
              </a:buClr>
              <a:defRPr/>
            </a:pPr>
            <a:endParaRPr lang="en-US" altLang="zh-CN" sz="2800" dirty="0" smtClean="0">
              <a:solidFill>
                <a:srgbClr val="213F99"/>
              </a:solidFill>
            </a:endParaRPr>
          </a:p>
          <a:p>
            <a:pPr marL="342900" indent="-342900" algn="l">
              <a:buClr>
                <a:srgbClr val="FF3300"/>
              </a:buClr>
              <a:defRPr/>
            </a:pPr>
            <a:endParaRPr lang="en-US" altLang="zh-CN" sz="2800" dirty="0" smtClean="0">
              <a:solidFill>
                <a:srgbClr val="213F99"/>
              </a:solidFill>
            </a:endParaRPr>
          </a:p>
          <a:p>
            <a:pPr marL="342900" indent="-342900" algn="l">
              <a:buClr>
                <a:srgbClr val="FF3300"/>
              </a:buClr>
              <a:defRPr/>
            </a:pPr>
            <a:endParaRPr lang="en-US" altLang="zh-CN" sz="2800" dirty="0" smtClean="0">
              <a:solidFill>
                <a:srgbClr val="213F99"/>
              </a:solidFill>
            </a:endParaRPr>
          </a:p>
          <a:p>
            <a:pPr marL="342900" indent="-342900" algn="l">
              <a:buClr>
                <a:srgbClr val="FF3300"/>
              </a:buClr>
              <a:defRPr/>
            </a:pPr>
            <a:endParaRPr lang="en-US" altLang="zh-CN" sz="2800" dirty="0" smtClean="0">
              <a:solidFill>
                <a:srgbClr val="213F99"/>
              </a:solidFill>
            </a:endParaRPr>
          </a:p>
          <a:p>
            <a:pPr marL="342900" indent="-342900" algn="l">
              <a:buClr>
                <a:srgbClr val="FF3300"/>
              </a:buClr>
              <a:defRPr/>
            </a:pPr>
            <a:endParaRPr lang="zh-CN" altLang="en-US" sz="2800" dirty="0" smtClean="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grpSp>
        <p:nvGrpSpPr>
          <p:cNvPr id="64" name="Group 5"/>
          <p:cNvGrpSpPr>
            <a:grpSpLocks/>
          </p:cNvGrpSpPr>
          <p:nvPr/>
        </p:nvGrpSpPr>
        <p:grpSpPr bwMode="auto">
          <a:xfrm>
            <a:off x="323850" y="3716338"/>
            <a:ext cx="3771900" cy="2762250"/>
            <a:chOff x="204" y="1888"/>
            <a:chExt cx="2376" cy="1740"/>
          </a:xfrm>
        </p:grpSpPr>
        <p:sp>
          <p:nvSpPr>
            <p:cNvPr id="65" name="Freeform 6"/>
            <p:cNvSpPr>
              <a:spLocks/>
            </p:cNvSpPr>
            <p:nvPr/>
          </p:nvSpPr>
          <p:spPr bwMode="auto">
            <a:xfrm rot="-2333506">
              <a:off x="1490" y="2271"/>
              <a:ext cx="737" cy="61"/>
            </a:xfrm>
            <a:custGeom>
              <a:avLst/>
              <a:gdLst>
                <a:gd name="T0" fmla="*/ 0 w 1450"/>
                <a:gd name="T1" fmla="*/ 0 h 45"/>
                <a:gd name="T2" fmla="*/ 1 w 1450"/>
                <a:gd name="T3" fmla="*/ 0 h 45"/>
                <a:gd name="T4" fmla="*/ 1 w 1450"/>
                <a:gd name="T5" fmla="*/ 88661 h 45"/>
                <a:gd name="T6" fmla="*/ 1 w 1450"/>
                <a:gd name="T7" fmla="*/ 8866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chemeClr val="tx1"/>
              </a:solidFill>
              <a:prstDash val="solid"/>
              <a:round/>
              <a:headEnd type="none" w="sm" len="sm"/>
              <a:tailEnd type="none" w="sm" len="sm"/>
            </a:ln>
          </p:spPr>
          <p:txBody>
            <a:bodyPr/>
            <a:lstStyle/>
            <a:p>
              <a:endParaRPr lang="zh-CN" altLang="en-US"/>
            </a:p>
          </p:txBody>
        </p:sp>
        <p:sp>
          <p:nvSpPr>
            <p:cNvPr id="66" name="Freeform 7"/>
            <p:cNvSpPr>
              <a:spLocks/>
            </p:cNvSpPr>
            <p:nvPr/>
          </p:nvSpPr>
          <p:spPr bwMode="auto">
            <a:xfrm rot="2229264">
              <a:off x="717" y="2322"/>
              <a:ext cx="737" cy="61"/>
            </a:xfrm>
            <a:custGeom>
              <a:avLst/>
              <a:gdLst>
                <a:gd name="T0" fmla="*/ 0 w 1450"/>
                <a:gd name="T1" fmla="*/ 0 h 45"/>
                <a:gd name="T2" fmla="*/ 1 w 1450"/>
                <a:gd name="T3" fmla="*/ 0 h 45"/>
                <a:gd name="T4" fmla="*/ 1 w 1450"/>
                <a:gd name="T5" fmla="*/ 88661 h 45"/>
                <a:gd name="T6" fmla="*/ 1 w 1450"/>
                <a:gd name="T7" fmla="*/ 8866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chemeClr val="tx1"/>
              </a:solidFill>
              <a:prstDash val="solid"/>
              <a:round/>
              <a:headEnd type="none" w="sm" len="sm"/>
              <a:tailEnd type="none" w="sm" len="sm"/>
            </a:ln>
          </p:spPr>
          <p:txBody>
            <a:bodyPr/>
            <a:lstStyle/>
            <a:p>
              <a:endParaRPr lang="zh-CN" altLang="en-US"/>
            </a:p>
          </p:txBody>
        </p:sp>
        <p:sp>
          <p:nvSpPr>
            <p:cNvPr id="67" name="Freeform 8"/>
            <p:cNvSpPr>
              <a:spLocks/>
            </p:cNvSpPr>
            <p:nvPr/>
          </p:nvSpPr>
          <p:spPr bwMode="auto">
            <a:xfrm rot="2387191">
              <a:off x="1380" y="3248"/>
              <a:ext cx="737" cy="61"/>
            </a:xfrm>
            <a:custGeom>
              <a:avLst/>
              <a:gdLst>
                <a:gd name="T0" fmla="*/ 0 w 1450"/>
                <a:gd name="T1" fmla="*/ 0 h 45"/>
                <a:gd name="T2" fmla="*/ 1 w 1450"/>
                <a:gd name="T3" fmla="*/ 0 h 45"/>
                <a:gd name="T4" fmla="*/ 1 w 1450"/>
                <a:gd name="T5" fmla="*/ 88661 h 45"/>
                <a:gd name="T6" fmla="*/ 1 w 1450"/>
                <a:gd name="T7" fmla="*/ 8866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chemeClr val="tx1"/>
              </a:solidFill>
              <a:prstDash val="solid"/>
              <a:round/>
              <a:headEnd type="none" w="sm" len="sm"/>
              <a:tailEnd type="none" w="sm" len="sm"/>
            </a:ln>
          </p:spPr>
          <p:txBody>
            <a:bodyPr/>
            <a:lstStyle/>
            <a:p>
              <a:endParaRPr lang="zh-CN" altLang="en-US"/>
            </a:p>
          </p:txBody>
        </p:sp>
        <p:sp>
          <p:nvSpPr>
            <p:cNvPr id="68" name="Freeform 9"/>
            <p:cNvSpPr>
              <a:spLocks/>
            </p:cNvSpPr>
            <p:nvPr/>
          </p:nvSpPr>
          <p:spPr bwMode="auto">
            <a:xfrm rot="-2521975">
              <a:off x="717" y="3248"/>
              <a:ext cx="737" cy="61"/>
            </a:xfrm>
            <a:custGeom>
              <a:avLst/>
              <a:gdLst>
                <a:gd name="T0" fmla="*/ 0 w 1450"/>
                <a:gd name="T1" fmla="*/ 0 h 45"/>
                <a:gd name="T2" fmla="*/ 1 w 1450"/>
                <a:gd name="T3" fmla="*/ 0 h 45"/>
                <a:gd name="T4" fmla="*/ 1 w 1450"/>
                <a:gd name="T5" fmla="*/ 88661 h 45"/>
                <a:gd name="T6" fmla="*/ 1 w 1450"/>
                <a:gd name="T7" fmla="*/ 8866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chemeClr val="tx1"/>
              </a:solidFill>
              <a:prstDash val="solid"/>
              <a:round/>
              <a:headEnd type="none" w="sm" len="sm"/>
              <a:tailEnd type="none" w="sm" len="sm"/>
            </a:ln>
          </p:spPr>
          <p:txBody>
            <a:bodyPr/>
            <a:lstStyle/>
            <a:p>
              <a:endParaRPr lang="zh-CN" altLang="en-US"/>
            </a:p>
          </p:txBody>
        </p:sp>
        <p:sp>
          <p:nvSpPr>
            <p:cNvPr id="69" name="Freeform 10"/>
            <p:cNvSpPr>
              <a:spLocks/>
            </p:cNvSpPr>
            <p:nvPr/>
          </p:nvSpPr>
          <p:spPr bwMode="auto">
            <a:xfrm>
              <a:off x="515" y="2943"/>
              <a:ext cx="737" cy="61"/>
            </a:xfrm>
            <a:custGeom>
              <a:avLst/>
              <a:gdLst>
                <a:gd name="T0" fmla="*/ 0 w 1450"/>
                <a:gd name="T1" fmla="*/ 0 h 45"/>
                <a:gd name="T2" fmla="*/ 1 w 1450"/>
                <a:gd name="T3" fmla="*/ 0 h 45"/>
                <a:gd name="T4" fmla="*/ 1 w 1450"/>
                <a:gd name="T5" fmla="*/ 88661 h 45"/>
                <a:gd name="T6" fmla="*/ 1 w 1450"/>
                <a:gd name="T7" fmla="*/ 8866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chemeClr val="tx1"/>
              </a:solidFill>
              <a:prstDash val="solid"/>
              <a:round/>
              <a:headEnd type="none" w="sm" len="sm"/>
              <a:tailEnd type="none" w="sm" len="sm"/>
            </a:ln>
          </p:spPr>
          <p:txBody>
            <a:bodyPr/>
            <a:lstStyle/>
            <a:p>
              <a:endParaRPr lang="zh-CN" altLang="en-US"/>
            </a:p>
          </p:txBody>
        </p:sp>
        <p:sp>
          <p:nvSpPr>
            <p:cNvPr id="70" name="Freeform 11"/>
            <p:cNvSpPr>
              <a:spLocks/>
            </p:cNvSpPr>
            <p:nvPr/>
          </p:nvSpPr>
          <p:spPr bwMode="auto">
            <a:xfrm>
              <a:off x="1674" y="2749"/>
              <a:ext cx="737" cy="61"/>
            </a:xfrm>
            <a:custGeom>
              <a:avLst/>
              <a:gdLst>
                <a:gd name="T0" fmla="*/ 0 w 1450"/>
                <a:gd name="T1" fmla="*/ 0 h 45"/>
                <a:gd name="T2" fmla="*/ 1 w 1450"/>
                <a:gd name="T3" fmla="*/ 0 h 45"/>
                <a:gd name="T4" fmla="*/ 1 w 1450"/>
                <a:gd name="T5" fmla="*/ 88661 h 45"/>
                <a:gd name="T6" fmla="*/ 1 w 1450"/>
                <a:gd name="T7" fmla="*/ 88661 h 45"/>
                <a:gd name="T8" fmla="*/ 0 60000 65536"/>
                <a:gd name="T9" fmla="*/ 0 60000 65536"/>
                <a:gd name="T10" fmla="*/ 0 60000 65536"/>
                <a:gd name="T11" fmla="*/ 0 60000 65536"/>
                <a:gd name="T12" fmla="*/ 0 w 1450"/>
                <a:gd name="T13" fmla="*/ 0 h 45"/>
                <a:gd name="T14" fmla="*/ 1450 w 1450"/>
                <a:gd name="T15" fmla="*/ 45 h 45"/>
              </a:gdLst>
              <a:ahLst/>
              <a:cxnLst>
                <a:cxn ang="T8">
                  <a:pos x="T0" y="T1"/>
                </a:cxn>
                <a:cxn ang="T9">
                  <a:pos x="T2" y="T3"/>
                </a:cxn>
                <a:cxn ang="T10">
                  <a:pos x="T4" y="T5"/>
                </a:cxn>
                <a:cxn ang="T11">
                  <a:pos x="T6" y="T7"/>
                </a:cxn>
              </a:cxnLst>
              <a:rect l="T12" t="T13" r="T14" b="T15"/>
              <a:pathLst>
                <a:path w="1450" h="45">
                  <a:moveTo>
                    <a:pt x="0" y="0"/>
                  </a:moveTo>
                  <a:lnTo>
                    <a:pt x="743" y="0"/>
                  </a:lnTo>
                  <a:lnTo>
                    <a:pt x="663" y="44"/>
                  </a:lnTo>
                  <a:lnTo>
                    <a:pt x="1449" y="44"/>
                  </a:lnTo>
                </a:path>
              </a:pathLst>
            </a:custGeom>
            <a:noFill/>
            <a:ln w="28575" cap="rnd" cmpd="sng">
              <a:solidFill>
                <a:schemeClr val="tx1"/>
              </a:solidFill>
              <a:prstDash val="solid"/>
              <a:round/>
              <a:headEnd type="none" w="sm" len="sm"/>
              <a:tailEnd type="none" w="sm" len="sm"/>
            </a:ln>
          </p:spPr>
          <p:txBody>
            <a:bodyPr/>
            <a:lstStyle/>
            <a:p>
              <a:endParaRPr lang="zh-CN" altLang="en-US"/>
            </a:p>
          </p:txBody>
        </p:sp>
        <p:pic>
          <p:nvPicPr>
            <p:cNvPr id="71" name="Picture 12"/>
            <p:cNvPicPr>
              <a:picLocks noChangeArrowheads="1"/>
            </p:cNvPicPr>
            <p:nvPr/>
          </p:nvPicPr>
          <p:blipFill>
            <a:blip r:embed="rId4" cstate="print"/>
            <a:srcRect/>
            <a:stretch>
              <a:fillRect/>
            </a:stretch>
          </p:blipFill>
          <p:spPr bwMode="auto">
            <a:xfrm>
              <a:off x="1157" y="2440"/>
              <a:ext cx="654" cy="676"/>
            </a:xfrm>
            <a:prstGeom prst="rect">
              <a:avLst/>
            </a:prstGeom>
            <a:noFill/>
            <a:ln w="12699">
              <a:solidFill>
                <a:schemeClr val="tx1"/>
              </a:solidFill>
              <a:miter lim="800000"/>
              <a:headEnd/>
              <a:tailEnd/>
            </a:ln>
          </p:spPr>
        </p:pic>
        <p:pic>
          <p:nvPicPr>
            <p:cNvPr id="72" name="Picture 13"/>
            <p:cNvPicPr>
              <a:picLocks noChangeArrowheads="1"/>
            </p:cNvPicPr>
            <p:nvPr/>
          </p:nvPicPr>
          <p:blipFill>
            <a:blip r:embed="rId5" cstate="print"/>
            <a:srcRect/>
            <a:stretch>
              <a:fillRect/>
            </a:stretch>
          </p:blipFill>
          <p:spPr bwMode="auto">
            <a:xfrm>
              <a:off x="662" y="1904"/>
              <a:ext cx="262" cy="278"/>
            </a:xfrm>
            <a:prstGeom prst="rect">
              <a:avLst/>
            </a:prstGeom>
            <a:noFill/>
            <a:ln w="12699">
              <a:noFill/>
              <a:miter lim="800000"/>
              <a:headEnd/>
              <a:tailEnd/>
            </a:ln>
          </p:spPr>
        </p:pic>
        <p:pic>
          <p:nvPicPr>
            <p:cNvPr id="73" name="Picture 14"/>
            <p:cNvPicPr>
              <a:picLocks noChangeArrowheads="1"/>
            </p:cNvPicPr>
            <p:nvPr/>
          </p:nvPicPr>
          <p:blipFill>
            <a:blip r:embed="rId5" cstate="print"/>
            <a:srcRect/>
            <a:stretch>
              <a:fillRect/>
            </a:stretch>
          </p:blipFill>
          <p:spPr bwMode="auto">
            <a:xfrm>
              <a:off x="340" y="2739"/>
              <a:ext cx="262" cy="277"/>
            </a:xfrm>
            <a:prstGeom prst="rect">
              <a:avLst/>
            </a:prstGeom>
            <a:noFill/>
            <a:ln w="12699">
              <a:noFill/>
              <a:miter lim="800000"/>
              <a:headEnd/>
              <a:tailEnd/>
            </a:ln>
          </p:spPr>
        </p:pic>
        <p:pic>
          <p:nvPicPr>
            <p:cNvPr id="74" name="Picture 15"/>
            <p:cNvPicPr>
              <a:picLocks noChangeArrowheads="1"/>
            </p:cNvPicPr>
            <p:nvPr/>
          </p:nvPicPr>
          <p:blipFill>
            <a:blip r:embed="rId5" cstate="print"/>
            <a:srcRect/>
            <a:stretch>
              <a:fillRect/>
            </a:stretch>
          </p:blipFill>
          <p:spPr bwMode="auto">
            <a:xfrm>
              <a:off x="607" y="3309"/>
              <a:ext cx="262" cy="277"/>
            </a:xfrm>
            <a:prstGeom prst="rect">
              <a:avLst/>
            </a:prstGeom>
            <a:noFill/>
            <a:ln w="12699">
              <a:noFill/>
              <a:miter lim="800000"/>
              <a:headEnd/>
              <a:tailEnd/>
            </a:ln>
          </p:spPr>
        </p:pic>
        <p:pic>
          <p:nvPicPr>
            <p:cNvPr id="75" name="Picture 16"/>
            <p:cNvPicPr>
              <a:picLocks noChangeArrowheads="1"/>
            </p:cNvPicPr>
            <p:nvPr/>
          </p:nvPicPr>
          <p:blipFill>
            <a:blip r:embed="rId5" cstate="print"/>
            <a:srcRect/>
            <a:stretch>
              <a:fillRect/>
            </a:stretch>
          </p:blipFill>
          <p:spPr bwMode="auto">
            <a:xfrm>
              <a:off x="1877" y="3351"/>
              <a:ext cx="262" cy="277"/>
            </a:xfrm>
            <a:prstGeom prst="rect">
              <a:avLst/>
            </a:prstGeom>
            <a:noFill/>
            <a:ln w="12699">
              <a:noFill/>
              <a:miter lim="800000"/>
              <a:headEnd/>
              <a:tailEnd/>
            </a:ln>
          </p:spPr>
        </p:pic>
        <p:pic>
          <p:nvPicPr>
            <p:cNvPr id="76" name="Picture 17"/>
            <p:cNvPicPr>
              <a:picLocks noChangeArrowheads="1"/>
            </p:cNvPicPr>
            <p:nvPr/>
          </p:nvPicPr>
          <p:blipFill>
            <a:blip r:embed="rId5" cstate="print"/>
            <a:srcRect/>
            <a:stretch>
              <a:fillRect/>
            </a:stretch>
          </p:blipFill>
          <p:spPr bwMode="auto">
            <a:xfrm>
              <a:off x="2318" y="2576"/>
              <a:ext cx="262" cy="278"/>
            </a:xfrm>
            <a:prstGeom prst="rect">
              <a:avLst/>
            </a:prstGeom>
            <a:noFill/>
            <a:ln w="12699">
              <a:noFill/>
              <a:miter lim="800000"/>
              <a:headEnd/>
              <a:tailEnd/>
            </a:ln>
          </p:spPr>
        </p:pic>
        <p:pic>
          <p:nvPicPr>
            <p:cNvPr id="77" name="Picture 18"/>
            <p:cNvPicPr>
              <a:picLocks noChangeArrowheads="1"/>
            </p:cNvPicPr>
            <p:nvPr/>
          </p:nvPicPr>
          <p:blipFill>
            <a:blip r:embed="rId5" cstate="print"/>
            <a:srcRect/>
            <a:stretch>
              <a:fillRect/>
            </a:stretch>
          </p:blipFill>
          <p:spPr bwMode="auto">
            <a:xfrm>
              <a:off x="1932" y="1904"/>
              <a:ext cx="262" cy="278"/>
            </a:xfrm>
            <a:prstGeom prst="rect">
              <a:avLst/>
            </a:prstGeom>
            <a:noFill/>
            <a:ln w="12699">
              <a:noFill/>
              <a:miter lim="800000"/>
              <a:headEnd/>
              <a:tailEnd/>
            </a:ln>
          </p:spPr>
        </p:pic>
        <p:sp>
          <p:nvSpPr>
            <p:cNvPr id="78" name="Text Box 19"/>
            <p:cNvSpPr txBox="1">
              <a:spLocks noChangeArrowheads="1"/>
            </p:cNvSpPr>
            <p:nvPr/>
          </p:nvSpPr>
          <p:spPr bwMode="auto">
            <a:xfrm>
              <a:off x="1156" y="2160"/>
              <a:ext cx="500" cy="254"/>
            </a:xfrm>
            <a:prstGeom prst="rect">
              <a:avLst/>
            </a:prstGeom>
            <a:noFill/>
            <a:ln w="9525">
              <a:noFill/>
              <a:miter lim="800000"/>
              <a:headEnd/>
              <a:tailEnd/>
            </a:ln>
          </p:spPr>
          <p:txBody>
            <a:bodyPr wrap="none">
              <a:spAutoFit/>
            </a:bodyPr>
            <a:lstStyle/>
            <a:p>
              <a:pPr>
                <a:lnSpc>
                  <a:spcPct val="85000"/>
                </a:lnSpc>
                <a:spcBef>
                  <a:spcPct val="0"/>
                </a:spcBef>
              </a:pPr>
              <a:r>
                <a:rPr kumimoji="1" lang="zh-CN" altLang="en-US" sz="2400" dirty="0">
                  <a:solidFill>
                    <a:schemeClr val="tx1"/>
                  </a:solidFill>
                </a:rPr>
                <a:t>主机</a:t>
              </a:r>
            </a:p>
          </p:txBody>
        </p:sp>
        <p:sp>
          <p:nvSpPr>
            <p:cNvPr id="79" name="Text Box 20"/>
            <p:cNvSpPr txBox="1">
              <a:spLocks noChangeArrowheads="1"/>
            </p:cNvSpPr>
            <p:nvPr/>
          </p:nvSpPr>
          <p:spPr bwMode="auto">
            <a:xfrm>
              <a:off x="204" y="1888"/>
              <a:ext cx="500" cy="288"/>
            </a:xfrm>
            <a:prstGeom prst="rect">
              <a:avLst/>
            </a:prstGeom>
            <a:noFill/>
            <a:ln w="9525">
              <a:noFill/>
              <a:miter lim="800000"/>
              <a:headEnd/>
              <a:tailEnd/>
            </a:ln>
          </p:spPr>
          <p:txBody>
            <a:bodyPr wrap="none">
              <a:spAutoFit/>
            </a:bodyPr>
            <a:lstStyle/>
            <a:p>
              <a:pPr>
                <a:spcBef>
                  <a:spcPct val="0"/>
                </a:spcBef>
              </a:pPr>
              <a:r>
                <a:rPr kumimoji="1" lang="zh-CN" altLang="en-US" sz="2400">
                  <a:solidFill>
                    <a:schemeClr val="tx1"/>
                  </a:solidFill>
                </a:rPr>
                <a:t>终端</a:t>
              </a:r>
            </a:p>
          </p:txBody>
        </p:sp>
      </p:grpSp>
      <p:sp>
        <p:nvSpPr>
          <p:cNvPr id="80" name="Text Box 21"/>
          <p:cNvSpPr txBox="1">
            <a:spLocks noChangeArrowheads="1"/>
          </p:cNvSpPr>
          <p:nvPr/>
        </p:nvSpPr>
        <p:spPr bwMode="auto">
          <a:xfrm>
            <a:off x="1335088" y="2924175"/>
            <a:ext cx="2040943" cy="461665"/>
          </a:xfrm>
          <a:prstGeom prst="rect">
            <a:avLst/>
          </a:prstGeom>
          <a:noFill/>
          <a:ln w="9525">
            <a:noFill/>
            <a:miter lim="800000"/>
            <a:headEnd/>
            <a:tailEnd/>
          </a:ln>
        </p:spPr>
        <p:txBody>
          <a:bodyPr wrap="none">
            <a:spAutoFit/>
          </a:bodyPr>
          <a:lstStyle/>
          <a:p>
            <a:pPr>
              <a:spcBef>
                <a:spcPct val="0"/>
              </a:spcBef>
            </a:pPr>
            <a:r>
              <a:rPr kumimoji="1" lang="zh-CN" altLang="en-US" sz="2400" b="1" dirty="0">
                <a:solidFill>
                  <a:srgbClr val="213F99"/>
                </a:solidFill>
              </a:rPr>
              <a:t>以主机为中心</a:t>
            </a:r>
          </a:p>
        </p:txBody>
      </p:sp>
      <p:sp>
        <p:nvSpPr>
          <p:cNvPr id="81" name="Text Box 22"/>
          <p:cNvSpPr txBox="1">
            <a:spLocks noChangeArrowheads="1"/>
          </p:cNvSpPr>
          <p:nvPr/>
        </p:nvSpPr>
        <p:spPr bwMode="auto">
          <a:xfrm>
            <a:off x="5295900" y="2924175"/>
            <a:ext cx="2969083" cy="461665"/>
          </a:xfrm>
          <a:prstGeom prst="rect">
            <a:avLst/>
          </a:prstGeom>
          <a:noFill/>
          <a:ln w="9525">
            <a:noFill/>
            <a:miter lim="800000"/>
            <a:headEnd/>
            <a:tailEnd/>
          </a:ln>
        </p:spPr>
        <p:txBody>
          <a:bodyPr wrap="none">
            <a:spAutoFit/>
          </a:bodyPr>
          <a:lstStyle/>
          <a:p>
            <a:pPr>
              <a:spcBef>
                <a:spcPct val="0"/>
              </a:spcBef>
            </a:pPr>
            <a:r>
              <a:rPr kumimoji="1" lang="zh-CN" altLang="en-US" sz="2400" b="1" dirty="0">
                <a:solidFill>
                  <a:srgbClr val="213F99"/>
                </a:solidFill>
              </a:rPr>
              <a:t>以分组交换网为中</a:t>
            </a:r>
            <a:r>
              <a:rPr kumimoji="1" lang="zh-CN" altLang="en-US" sz="2400" b="1" dirty="0" smtClean="0">
                <a:solidFill>
                  <a:srgbClr val="213F99"/>
                </a:solidFill>
              </a:rPr>
              <a:t>心</a:t>
            </a:r>
            <a:endParaRPr kumimoji="1" lang="zh-CN" altLang="en-US" sz="2400" b="1" dirty="0">
              <a:solidFill>
                <a:srgbClr val="213F99"/>
              </a:solidFill>
            </a:endParaRPr>
          </a:p>
        </p:txBody>
      </p:sp>
      <p:sp>
        <p:nvSpPr>
          <p:cNvPr id="82" name="AutoShape 23"/>
          <p:cNvSpPr>
            <a:spLocks noChangeArrowheads="1"/>
          </p:cNvSpPr>
          <p:nvPr/>
        </p:nvSpPr>
        <p:spPr bwMode="auto">
          <a:xfrm>
            <a:off x="3779838" y="3068638"/>
            <a:ext cx="1296987" cy="215900"/>
          </a:xfrm>
          <a:prstGeom prst="rightArrow">
            <a:avLst>
              <a:gd name="adj1" fmla="val 50000"/>
              <a:gd name="adj2" fmla="val 150184"/>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83" name="Group 24"/>
          <p:cNvGrpSpPr>
            <a:grpSpLocks/>
          </p:cNvGrpSpPr>
          <p:nvPr/>
        </p:nvGrpSpPr>
        <p:grpSpPr bwMode="auto">
          <a:xfrm>
            <a:off x="4843463" y="3716338"/>
            <a:ext cx="3832225" cy="3024187"/>
            <a:chOff x="3051" y="1888"/>
            <a:chExt cx="2414" cy="1905"/>
          </a:xfrm>
        </p:grpSpPr>
        <p:sp>
          <p:nvSpPr>
            <p:cNvPr id="84" name="Line 25"/>
            <p:cNvSpPr>
              <a:spLocks noChangeShapeType="1"/>
            </p:cNvSpPr>
            <p:nvPr/>
          </p:nvSpPr>
          <p:spPr bwMode="auto">
            <a:xfrm flipH="1" flipV="1">
              <a:off x="3216" y="2637"/>
              <a:ext cx="497" cy="122"/>
            </a:xfrm>
            <a:prstGeom prst="line">
              <a:avLst/>
            </a:prstGeom>
            <a:noFill/>
            <a:ln w="28575">
              <a:solidFill>
                <a:schemeClr val="tx1"/>
              </a:solidFill>
              <a:round/>
              <a:headEnd/>
              <a:tailEnd/>
            </a:ln>
          </p:spPr>
          <p:txBody>
            <a:bodyPr wrap="none" anchor="ctr"/>
            <a:lstStyle/>
            <a:p>
              <a:endParaRPr lang="zh-CN" altLang="en-US"/>
            </a:p>
          </p:txBody>
        </p:sp>
        <p:sp>
          <p:nvSpPr>
            <p:cNvPr id="85" name="Line 26"/>
            <p:cNvSpPr>
              <a:spLocks noChangeShapeType="1"/>
            </p:cNvSpPr>
            <p:nvPr/>
          </p:nvSpPr>
          <p:spPr bwMode="auto">
            <a:xfrm flipH="1">
              <a:off x="4817" y="2759"/>
              <a:ext cx="497" cy="0"/>
            </a:xfrm>
            <a:prstGeom prst="line">
              <a:avLst/>
            </a:prstGeom>
            <a:noFill/>
            <a:ln w="28575">
              <a:solidFill>
                <a:schemeClr val="tx1"/>
              </a:solidFill>
              <a:round/>
              <a:headEnd/>
              <a:tailEnd/>
            </a:ln>
          </p:spPr>
          <p:txBody>
            <a:bodyPr wrap="none" anchor="ctr"/>
            <a:lstStyle/>
            <a:p>
              <a:endParaRPr lang="zh-CN" altLang="en-US"/>
            </a:p>
          </p:txBody>
        </p:sp>
        <p:sp>
          <p:nvSpPr>
            <p:cNvPr id="86" name="Line 27"/>
            <p:cNvSpPr>
              <a:spLocks noChangeShapeType="1"/>
            </p:cNvSpPr>
            <p:nvPr/>
          </p:nvSpPr>
          <p:spPr bwMode="auto">
            <a:xfrm flipH="1">
              <a:off x="4637" y="2009"/>
              <a:ext cx="179" cy="526"/>
            </a:xfrm>
            <a:prstGeom prst="line">
              <a:avLst/>
            </a:prstGeom>
            <a:noFill/>
            <a:ln w="28575">
              <a:solidFill>
                <a:schemeClr val="tx1"/>
              </a:solidFill>
              <a:round/>
              <a:headEnd/>
              <a:tailEnd/>
            </a:ln>
          </p:spPr>
          <p:txBody>
            <a:bodyPr wrap="none" anchor="ctr"/>
            <a:lstStyle/>
            <a:p>
              <a:endParaRPr lang="zh-CN" altLang="en-US"/>
            </a:p>
          </p:txBody>
        </p:sp>
        <p:sp>
          <p:nvSpPr>
            <p:cNvPr id="87" name="Line 28"/>
            <p:cNvSpPr>
              <a:spLocks noChangeShapeType="1"/>
            </p:cNvSpPr>
            <p:nvPr/>
          </p:nvSpPr>
          <p:spPr bwMode="auto">
            <a:xfrm flipH="1" flipV="1">
              <a:off x="4597" y="3126"/>
              <a:ext cx="276" cy="366"/>
            </a:xfrm>
            <a:prstGeom prst="line">
              <a:avLst/>
            </a:prstGeom>
            <a:noFill/>
            <a:ln w="28575">
              <a:solidFill>
                <a:schemeClr val="tx1"/>
              </a:solidFill>
              <a:round/>
              <a:headEnd/>
              <a:tailEnd/>
            </a:ln>
          </p:spPr>
          <p:txBody>
            <a:bodyPr wrap="none" anchor="ctr"/>
            <a:lstStyle/>
            <a:p>
              <a:endParaRPr lang="zh-CN" altLang="en-US"/>
            </a:p>
          </p:txBody>
        </p:sp>
        <p:sp>
          <p:nvSpPr>
            <p:cNvPr id="88" name="Line 29"/>
            <p:cNvSpPr>
              <a:spLocks noChangeShapeType="1"/>
            </p:cNvSpPr>
            <p:nvPr/>
          </p:nvSpPr>
          <p:spPr bwMode="auto">
            <a:xfrm>
              <a:off x="3872" y="2057"/>
              <a:ext cx="181" cy="478"/>
            </a:xfrm>
            <a:prstGeom prst="line">
              <a:avLst/>
            </a:prstGeom>
            <a:noFill/>
            <a:ln w="28575">
              <a:solidFill>
                <a:schemeClr val="tx1"/>
              </a:solidFill>
              <a:round/>
              <a:headEnd/>
              <a:tailEnd/>
            </a:ln>
          </p:spPr>
          <p:txBody>
            <a:bodyPr wrap="none" anchor="ctr"/>
            <a:lstStyle/>
            <a:p>
              <a:endParaRPr lang="zh-CN" altLang="en-US"/>
            </a:p>
          </p:txBody>
        </p:sp>
        <p:sp>
          <p:nvSpPr>
            <p:cNvPr id="89" name="Line 30"/>
            <p:cNvSpPr>
              <a:spLocks noChangeShapeType="1"/>
            </p:cNvSpPr>
            <p:nvPr/>
          </p:nvSpPr>
          <p:spPr bwMode="auto">
            <a:xfrm flipV="1">
              <a:off x="4155" y="3187"/>
              <a:ext cx="55" cy="366"/>
            </a:xfrm>
            <a:prstGeom prst="line">
              <a:avLst/>
            </a:prstGeom>
            <a:noFill/>
            <a:ln w="28575">
              <a:solidFill>
                <a:schemeClr val="tx1"/>
              </a:solidFill>
              <a:round/>
              <a:headEnd/>
              <a:tailEnd/>
            </a:ln>
          </p:spPr>
          <p:txBody>
            <a:bodyPr wrap="none" anchor="ctr"/>
            <a:lstStyle/>
            <a:p>
              <a:endParaRPr lang="zh-CN" altLang="en-US"/>
            </a:p>
          </p:txBody>
        </p:sp>
        <p:sp>
          <p:nvSpPr>
            <p:cNvPr id="90" name="Line 31"/>
            <p:cNvSpPr>
              <a:spLocks noChangeShapeType="1"/>
            </p:cNvSpPr>
            <p:nvPr/>
          </p:nvSpPr>
          <p:spPr bwMode="auto">
            <a:xfrm flipV="1">
              <a:off x="3548" y="3126"/>
              <a:ext cx="386" cy="244"/>
            </a:xfrm>
            <a:prstGeom prst="line">
              <a:avLst/>
            </a:prstGeom>
            <a:noFill/>
            <a:ln w="28575">
              <a:solidFill>
                <a:schemeClr val="tx1"/>
              </a:solidFill>
              <a:round/>
              <a:headEnd/>
              <a:tailEnd/>
            </a:ln>
          </p:spPr>
          <p:txBody>
            <a:bodyPr wrap="none" anchor="ctr"/>
            <a:lstStyle/>
            <a:p>
              <a:endParaRPr lang="zh-CN" altLang="en-US"/>
            </a:p>
          </p:txBody>
        </p:sp>
        <p:pic>
          <p:nvPicPr>
            <p:cNvPr id="91" name="Picture 32"/>
            <p:cNvPicPr>
              <a:picLocks noChangeArrowheads="1"/>
            </p:cNvPicPr>
            <p:nvPr/>
          </p:nvPicPr>
          <p:blipFill>
            <a:blip r:embed="rId6" cstate="print"/>
            <a:srcRect/>
            <a:stretch>
              <a:fillRect/>
            </a:stretch>
          </p:blipFill>
          <p:spPr bwMode="auto">
            <a:xfrm>
              <a:off x="4652" y="1904"/>
              <a:ext cx="316" cy="362"/>
            </a:xfrm>
            <a:prstGeom prst="rect">
              <a:avLst/>
            </a:prstGeom>
            <a:noFill/>
            <a:ln w="9525">
              <a:noFill/>
              <a:miter lim="800000"/>
              <a:headEnd/>
              <a:tailEnd/>
            </a:ln>
          </p:spPr>
        </p:pic>
        <p:pic>
          <p:nvPicPr>
            <p:cNvPr id="92" name="Picture 33"/>
            <p:cNvPicPr>
              <a:picLocks noChangeArrowheads="1"/>
            </p:cNvPicPr>
            <p:nvPr/>
          </p:nvPicPr>
          <p:blipFill>
            <a:blip r:embed="rId6" cstate="print"/>
            <a:srcRect/>
            <a:stretch>
              <a:fillRect/>
            </a:stretch>
          </p:blipFill>
          <p:spPr bwMode="auto">
            <a:xfrm>
              <a:off x="3713" y="1904"/>
              <a:ext cx="317" cy="362"/>
            </a:xfrm>
            <a:prstGeom prst="rect">
              <a:avLst/>
            </a:prstGeom>
            <a:noFill/>
            <a:ln w="9525">
              <a:noFill/>
              <a:miter lim="800000"/>
              <a:headEnd/>
              <a:tailEnd/>
            </a:ln>
          </p:spPr>
        </p:pic>
        <p:pic>
          <p:nvPicPr>
            <p:cNvPr id="93" name="Picture 34"/>
            <p:cNvPicPr>
              <a:picLocks noChangeArrowheads="1"/>
            </p:cNvPicPr>
            <p:nvPr/>
          </p:nvPicPr>
          <p:blipFill>
            <a:blip r:embed="rId6" cstate="print"/>
            <a:srcRect/>
            <a:stretch>
              <a:fillRect/>
            </a:stretch>
          </p:blipFill>
          <p:spPr bwMode="auto">
            <a:xfrm>
              <a:off x="5149" y="2515"/>
              <a:ext cx="316" cy="361"/>
            </a:xfrm>
            <a:prstGeom prst="rect">
              <a:avLst/>
            </a:prstGeom>
            <a:noFill/>
            <a:ln w="9525">
              <a:noFill/>
              <a:miter lim="800000"/>
              <a:headEnd/>
              <a:tailEnd/>
            </a:ln>
          </p:spPr>
        </p:pic>
        <p:pic>
          <p:nvPicPr>
            <p:cNvPr id="94" name="Picture 35"/>
            <p:cNvPicPr>
              <a:picLocks noChangeArrowheads="1"/>
            </p:cNvPicPr>
            <p:nvPr/>
          </p:nvPicPr>
          <p:blipFill>
            <a:blip r:embed="rId6" cstate="print"/>
            <a:srcRect/>
            <a:stretch>
              <a:fillRect/>
            </a:stretch>
          </p:blipFill>
          <p:spPr bwMode="auto">
            <a:xfrm>
              <a:off x="4817" y="3248"/>
              <a:ext cx="317" cy="361"/>
            </a:xfrm>
            <a:prstGeom prst="rect">
              <a:avLst/>
            </a:prstGeom>
            <a:noFill/>
            <a:ln w="9525">
              <a:noFill/>
              <a:miter lim="800000"/>
              <a:headEnd/>
              <a:tailEnd/>
            </a:ln>
          </p:spPr>
        </p:pic>
        <p:pic>
          <p:nvPicPr>
            <p:cNvPr id="95" name="Picture 36"/>
            <p:cNvPicPr>
              <a:picLocks noChangeArrowheads="1"/>
            </p:cNvPicPr>
            <p:nvPr/>
          </p:nvPicPr>
          <p:blipFill>
            <a:blip r:embed="rId6" cstate="print"/>
            <a:srcRect/>
            <a:stretch>
              <a:fillRect/>
            </a:stretch>
          </p:blipFill>
          <p:spPr bwMode="auto">
            <a:xfrm>
              <a:off x="3989" y="3431"/>
              <a:ext cx="317" cy="362"/>
            </a:xfrm>
            <a:prstGeom prst="rect">
              <a:avLst/>
            </a:prstGeom>
            <a:noFill/>
            <a:ln w="9525">
              <a:noFill/>
              <a:miter lim="800000"/>
              <a:headEnd/>
              <a:tailEnd/>
            </a:ln>
          </p:spPr>
        </p:pic>
        <p:sp>
          <p:nvSpPr>
            <p:cNvPr id="96" name="Text Box 37"/>
            <p:cNvSpPr txBox="1">
              <a:spLocks noChangeArrowheads="1"/>
            </p:cNvSpPr>
            <p:nvPr/>
          </p:nvSpPr>
          <p:spPr bwMode="auto">
            <a:xfrm>
              <a:off x="3243" y="1888"/>
              <a:ext cx="500" cy="288"/>
            </a:xfrm>
            <a:prstGeom prst="rect">
              <a:avLst/>
            </a:prstGeom>
            <a:noFill/>
            <a:ln w="9525">
              <a:noFill/>
              <a:miter lim="800000"/>
              <a:headEnd/>
              <a:tailEnd/>
            </a:ln>
          </p:spPr>
          <p:txBody>
            <a:bodyPr wrap="none">
              <a:spAutoFit/>
            </a:bodyPr>
            <a:lstStyle/>
            <a:p>
              <a:pPr>
                <a:spcBef>
                  <a:spcPct val="0"/>
                </a:spcBef>
              </a:pPr>
              <a:r>
                <a:rPr kumimoji="1" lang="zh-CN" altLang="en-US" sz="2400" dirty="0">
                  <a:solidFill>
                    <a:schemeClr val="tx1"/>
                  </a:solidFill>
                </a:rPr>
                <a:t>主机</a:t>
              </a:r>
            </a:p>
          </p:txBody>
        </p:sp>
        <p:pic>
          <p:nvPicPr>
            <p:cNvPr id="97" name="Picture 38"/>
            <p:cNvPicPr>
              <a:picLocks noChangeArrowheads="1"/>
            </p:cNvPicPr>
            <p:nvPr/>
          </p:nvPicPr>
          <p:blipFill>
            <a:blip r:embed="rId6" cstate="print"/>
            <a:srcRect/>
            <a:stretch>
              <a:fillRect/>
            </a:stretch>
          </p:blipFill>
          <p:spPr bwMode="auto">
            <a:xfrm>
              <a:off x="3051" y="2393"/>
              <a:ext cx="316" cy="361"/>
            </a:xfrm>
            <a:prstGeom prst="rect">
              <a:avLst/>
            </a:prstGeom>
            <a:noFill/>
            <a:ln w="9525">
              <a:noFill/>
              <a:miter lim="800000"/>
              <a:headEnd/>
              <a:tailEnd/>
            </a:ln>
          </p:spPr>
        </p:pic>
        <p:grpSp>
          <p:nvGrpSpPr>
            <p:cNvPr id="98" name="Group 39"/>
            <p:cNvGrpSpPr>
              <a:grpSpLocks/>
            </p:cNvGrpSpPr>
            <p:nvPr/>
          </p:nvGrpSpPr>
          <p:grpSpPr bwMode="auto">
            <a:xfrm>
              <a:off x="3515" y="2394"/>
              <a:ext cx="1497" cy="855"/>
              <a:chOff x="3515" y="2394"/>
              <a:chExt cx="1497" cy="855"/>
            </a:xfrm>
          </p:grpSpPr>
          <p:graphicFrame>
            <p:nvGraphicFramePr>
              <p:cNvPr id="100" name="Object 40"/>
              <p:cNvGraphicFramePr>
                <a:graphicFrameLocks noChangeAspect="1"/>
              </p:cNvGraphicFramePr>
              <p:nvPr/>
            </p:nvGraphicFramePr>
            <p:xfrm>
              <a:off x="3515" y="2394"/>
              <a:ext cx="1497" cy="855"/>
            </p:xfrm>
            <a:graphic>
              <a:graphicData uri="http://schemas.openxmlformats.org/presentationml/2006/ole">
                <mc:AlternateContent xmlns:mc="http://schemas.openxmlformats.org/markup-compatibility/2006">
                  <mc:Choice xmlns:v="urn:schemas-microsoft-com:vml" Requires="v">
                    <p:oleObj spid="_x0000_s2089" name="VISIO" r:id="rId7" imgW="1689840" imgH="964440" progId="">
                      <p:embed/>
                    </p:oleObj>
                  </mc:Choice>
                  <mc:Fallback>
                    <p:oleObj name="VISIO" r:id="rId7" imgW="1689840" imgH="964440" progId="">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5" y="2394"/>
                            <a:ext cx="1497" cy="85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1" name="Text Box 41"/>
              <p:cNvSpPr txBox="1">
                <a:spLocks noChangeArrowheads="1"/>
              </p:cNvSpPr>
              <p:nvPr/>
            </p:nvSpPr>
            <p:spPr bwMode="auto">
              <a:xfrm>
                <a:off x="3742" y="2643"/>
                <a:ext cx="1082" cy="294"/>
              </a:xfrm>
              <a:prstGeom prst="rect">
                <a:avLst/>
              </a:prstGeom>
              <a:noFill/>
              <a:ln w="9525">
                <a:solidFill>
                  <a:schemeClr val="tx1"/>
                </a:solidFill>
                <a:miter lim="800000"/>
                <a:headEnd/>
                <a:tailEnd/>
              </a:ln>
            </p:spPr>
            <p:txBody>
              <a:bodyPr wrap="none">
                <a:spAutoFit/>
              </a:bodyPr>
              <a:lstStyle/>
              <a:p>
                <a:pPr>
                  <a:spcBef>
                    <a:spcPct val="0"/>
                  </a:spcBef>
                </a:pPr>
                <a:r>
                  <a:rPr kumimoji="1" lang="zh-CN" altLang="en-US" sz="2400">
                    <a:solidFill>
                      <a:schemeClr val="tx1"/>
                    </a:solidFill>
                  </a:rPr>
                  <a:t>分组交换网</a:t>
                </a:r>
              </a:p>
            </p:txBody>
          </p:sp>
        </p:grpSp>
        <p:pic>
          <p:nvPicPr>
            <p:cNvPr id="99" name="Picture 42"/>
            <p:cNvPicPr>
              <a:picLocks noChangeArrowheads="1"/>
            </p:cNvPicPr>
            <p:nvPr/>
          </p:nvPicPr>
          <p:blipFill>
            <a:blip r:embed="rId6" cstate="print"/>
            <a:srcRect/>
            <a:stretch>
              <a:fillRect/>
            </a:stretch>
          </p:blipFill>
          <p:spPr bwMode="auto">
            <a:xfrm>
              <a:off x="3334" y="3158"/>
              <a:ext cx="316" cy="361"/>
            </a:xfrm>
            <a:prstGeom prst="rect">
              <a:avLst/>
            </a:prstGeom>
            <a:noFill/>
            <a:ln w="9525">
              <a:noFill/>
              <a:miter lim="800000"/>
              <a:headEnd/>
              <a:tailEnd/>
            </a:ln>
          </p:spPr>
        </p:pic>
      </p:gr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ox(out)">
                                      <p:cBhvr>
                                        <p:cTn id="7" dur="1000"/>
                                        <p:tgtEl>
                                          <p:spTgt spid="64"/>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81"/>
                                        </p:tgtEl>
                                        <p:attrNameLst>
                                          <p:attrName>style.visibility</p:attrName>
                                        </p:attrNameLst>
                                      </p:cBhvr>
                                      <p:to>
                                        <p:strVal val="visible"/>
                                      </p:to>
                                    </p:set>
                                  </p:childTnLst>
                                </p:cTn>
                              </p:par>
                            </p:childTnLst>
                          </p:cTn>
                        </p:par>
                        <p:par>
                          <p:cTn id="14" fill="hold">
                            <p:stCondLst>
                              <p:cond delay="1000"/>
                            </p:stCondLst>
                            <p:childTnLst>
                              <p:par>
                                <p:cTn id="15" presetID="4" presetClass="entr" presetSubtype="32" fill="hold" nodeType="after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box(out)">
                                      <p:cBhvr>
                                        <p:cTn id="17"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710390"/>
            <a:ext cx="8345643" cy="4231928"/>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smtClean="0">
                <a:solidFill>
                  <a:srgbClr val="C00000"/>
                </a:solidFill>
              </a:rPr>
              <a:t>2</a:t>
            </a:r>
            <a:r>
              <a:rPr lang="zh-CN" altLang="en-US" sz="2800" dirty="0" smtClean="0">
                <a:solidFill>
                  <a:srgbClr val="C00000"/>
                </a:solidFill>
              </a:rPr>
              <a:t>、多个计算机互连的计算机网络</a:t>
            </a:r>
            <a:endParaRPr lang="en-US" altLang="zh-CN" sz="2800" dirty="0" smtClean="0">
              <a:solidFill>
                <a:srgbClr val="C00000"/>
              </a:solidFill>
            </a:endParaRPr>
          </a:p>
          <a:p>
            <a:pPr marL="342900" indent="-342900" algn="l">
              <a:buClr>
                <a:srgbClr val="FF3300"/>
              </a:buClr>
              <a:buFont typeface="Wingdings" pitchFamily="2" charset="2"/>
              <a:buNone/>
              <a:defRPr/>
            </a:pPr>
            <a:r>
              <a:rPr lang="en-US" altLang="zh-CN" sz="2800" dirty="0" smtClean="0">
                <a:solidFill>
                  <a:srgbClr val="C00000"/>
                </a:solidFill>
              </a:rPr>
              <a:t>     </a:t>
            </a:r>
          </a:p>
          <a:p>
            <a:pPr marL="342900" indent="-342900" algn="l">
              <a:buClr>
                <a:srgbClr val="FF3300"/>
              </a:buClr>
              <a:defRPr/>
            </a:pPr>
            <a:r>
              <a:rPr lang="zh-CN" altLang="en-US" sz="2800" dirty="0" smtClean="0">
                <a:solidFill>
                  <a:srgbClr val="213F99"/>
                </a:solidFill>
              </a:rPr>
              <a:t>     </a:t>
            </a:r>
            <a:r>
              <a:rPr lang="en-US" altLang="zh-CN" sz="2800" dirty="0" smtClean="0">
                <a:solidFill>
                  <a:srgbClr val="213F99"/>
                </a:solidFill>
              </a:rPr>
              <a:t>TCP/IP</a:t>
            </a:r>
            <a:r>
              <a:rPr lang="zh-CN" altLang="en-US" sz="2800" dirty="0" smtClean="0">
                <a:solidFill>
                  <a:srgbClr val="213F99"/>
                </a:solidFill>
              </a:rPr>
              <a:t>协议的初步形成：</a:t>
            </a:r>
          </a:p>
          <a:p>
            <a:pPr marL="514350" indent="-339725" algn="just">
              <a:spcBef>
                <a:spcPts val="1800"/>
              </a:spcBef>
              <a:buFont typeface="Wingdings" pitchFamily="2" charset="2"/>
              <a:buChar char="Ø"/>
              <a:defRPr/>
            </a:pPr>
            <a:r>
              <a:rPr lang="zh-CN" altLang="zh-CN" sz="2800" dirty="0" smtClean="0">
                <a:solidFill>
                  <a:srgbClr val="213F99"/>
                </a:solidFill>
              </a:rPr>
              <a:t>由于</a:t>
            </a:r>
            <a:r>
              <a:rPr lang="en-US" altLang="zh-CN" sz="2800" dirty="0" err="1" smtClean="0">
                <a:solidFill>
                  <a:srgbClr val="213F99"/>
                </a:solidFill>
              </a:rPr>
              <a:t>ARPAnet</a:t>
            </a:r>
            <a:r>
              <a:rPr lang="zh-CN" altLang="en-US" sz="2800" dirty="0" smtClean="0">
                <a:solidFill>
                  <a:srgbClr val="213F99"/>
                </a:solidFill>
              </a:rPr>
              <a:t>规模</a:t>
            </a:r>
            <a:r>
              <a:rPr lang="zh-CN" altLang="zh-CN" sz="2800" dirty="0" smtClean="0">
                <a:solidFill>
                  <a:srgbClr val="213F99"/>
                </a:solidFill>
              </a:rPr>
              <a:t>增大，人们需要一种统一的体系结构</a:t>
            </a:r>
            <a:r>
              <a:rPr lang="zh-CN" altLang="en-US" sz="2800" dirty="0" smtClean="0">
                <a:solidFill>
                  <a:srgbClr val="213F99"/>
                </a:solidFill>
              </a:rPr>
              <a:t>；</a:t>
            </a:r>
            <a:endParaRPr lang="en-US" altLang="zh-CN" sz="2800" dirty="0" smtClean="0">
              <a:solidFill>
                <a:srgbClr val="213F99"/>
              </a:solidFill>
            </a:endParaRPr>
          </a:p>
          <a:p>
            <a:pPr marL="514350" indent="-339725" algn="just">
              <a:spcBef>
                <a:spcPts val="1800"/>
              </a:spcBef>
              <a:buFont typeface="Wingdings" pitchFamily="2" charset="2"/>
              <a:buChar char="Ø"/>
              <a:defRPr/>
            </a:pPr>
            <a:r>
              <a:rPr lang="en-US" altLang="zh-CN" sz="2800" dirty="0" smtClean="0">
                <a:solidFill>
                  <a:srgbClr val="213F99"/>
                </a:solidFill>
              </a:rPr>
              <a:t> 1973</a:t>
            </a:r>
            <a:r>
              <a:rPr lang="zh-CN" altLang="zh-CN" sz="2800" dirty="0" smtClean="0">
                <a:solidFill>
                  <a:srgbClr val="213F99"/>
                </a:solidFill>
              </a:rPr>
              <a:t>年</a:t>
            </a:r>
            <a:r>
              <a:rPr lang="en-US" altLang="zh-CN" sz="2800" dirty="0" smtClean="0">
                <a:solidFill>
                  <a:srgbClr val="213F99"/>
                </a:solidFill>
              </a:rPr>
              <a:t>12</a:t>
            </a:r>
            <a:r>
              <a:rPr lang="zh-CN" altLang="zh-CN" sz="2800" dirty="0" smtClean="0">
                <a:solidFill>
                  <a:srgbClr val="213F99"/>
                </a:solidFill>
              </a:rPr>
              <a:t>月</a:t>
            </a:r>
            <a:r>
              <a:rPr lang="en-US" altLang="zh-CN" sz="2800" dirty="0" smtClean="0">
                <a:solidFill>
                  <a:srgbClr val="213F99"/>
                </a:solidFill>
              </a:rPr>
              <a:t>25</a:t>
            </a:r>
            <a:r>
              <a:rPr lang="zh-CN" altLang="zh-CN" sz="2800" dirty="0" smtClean="0">
                <a:solidFill>
                  <a:srgbClr val="213F99"/>
                </a:solidFill>
              </a:rPr>
              <a:t>日</a:t>
            </a:r>
            <a:r>
              <a:rPr lang="zh-CN" altLang="en-US" sz="2800" dirty="0" smtClean="0">
                <a:solidFill>
                  <a:srgbClr val="213F99"/>
                </a:solidFill>
              </a:rPr>
              <a:t>，</a:t>
            </a:r>
            <a:r>
              <a:rPr lang="en-US" altLang="zh-CN" sz="2800" dirty="0" smtClean="0">
                <a:solidFill>
                  <a:srgbClr val="213F99"/>
                </a:solidFill>
              </a:rPr>
              <a:t>Vinton Cerf </a:t>
            </a:r>
            <a:r>
              <a:rPr lang="zh-CN" altLang="zh-CN" sz="2800" dirty="0" smtClean="0">
                <a:solidFill>
                  <a:srgbClr val="213F99"/>
                </a:solidFill>
              </a:rPr>
              <a:t>和</a:t>
            </a:r>
            <a:r>
              <a:rPr lang="en-US" altLang="zh-CN" sz="2800" dirty="0" smtClean="0">
                <a:solidFill>
                  <a:srgbClr val="213F99"/>
                </a:solidFill>
              </a:rPr>
              <a:t>  Robert Kahn</a:t>
            </a:r>
            <a:r>
              <a:rPr lang="zh-CN" altLang="zh-CN" sz="2800" dirty="0" smtClean="0">
                <a:solidFill>
                  <a:srgbClr val="213F99"/>
                </a:solidFill>
              </a:rPr>
              <a:t>完成了</a:t>
            </a:r>
            <a:r>
              <a:rPr lang="en-US" altLang="zh-CN" sz="2800" dirty="0" smtClean="0">
                <a:solidFill>
                  <a:srgbClr val="213F99"/>
                </a:solidFill>
              </a:rPr>
              <a:t>TCP</a:t>
            </a:r>
            <a:r>
              <a:rPr lang="zh-CN" altLang="zh-CN" sz="2800" dirty="0" smtClean="0">
                <a:solidFill>
                  <a:srgbClr val="213F99"/>
                </a:solidFill>
              </a:rPr>
              <a:t>描述</a:t>
            </a:r>
            <a:r>
              <a:rPr lang="zh-CN" altLang="en-US" sz="2800" dirty="0" smtClean="0">
                <a:solidFill>
                  <a:srgbClr val="213F99"/>
                </a:solidFill>
              </a:rPr>
              <a:t>；</a:t>
            </a:r>
            <a:endParaRPr lang="en-US" altLang="zh-CN" sz="2800" dirty="0" smtClean="0">
              <a:solidFill>
                <a:srgbClr val="213F99"/>
              </a:solidFill>
            </a:endParaRPr>
          </a:p>
          <a:p>
            <a:pPr marL="514350" indent="-339725" algn="just">
              <a:spcBef>
                <a:spcPts val="1800"/>
              </a:spcBef>
              <a:buFont typeface="Wingdings" pitchFamily="2" charset="2"/>
              <a:buChar char="Ø"/>
              <a:defRPr/>
            </a:pPr>
            <a:r>
              <a:rPr lang="en-US" altLang="zh-CN" sz="2800" dirty="0" smtClean="0">
                <a:solidFill>
                  <a:srgbClr val="213F99"/>
                </a:solidFill>
              </a:rPr>
              <a:t> 1978</a:t>
            </a:r>
            <a:r>
              <a:rPr lang="zh-CN" altLang="zh-CN" sz="2800" dirty="0" smtClean="0">
                <a:solidFill>
                  <a:srgbClr val="213F99"/>
                </a:solidFill>
              </a:rPr>
              <a:t>年分离出</a:t>
            </a:r>
            <a:r>
              <a:rPr lang="en-US" altLang="zh-CN" sz="2800" dirty="0" smtClean="0">
                <a:solidFill>
                  <a:srgbClr val="213F99"/>
                </a:solidFill>
              </a:rPr>
              <a:t>IP</a:t>
            </a:r>
            <a:r>
              <a:rPr lang="zh-CN" altLang="zh-CN" sz="2800" dirty="0" smtClean="0">
                <a:solidFill>
                  <a:srgbClr val="213F99"/>
                </a:solidFill>
              </a:rPr>
              <a:t>和</a:t>
            </a:r>
            <a:r>
              <a:rPr lang="en-US" altLang="zh-CN" sz="2800" dirty="0" smtClean="0">
                <a:solidFill>
                  <a:srgbClr val="213F99"/>
                </a:solidFill>
              </a:rPr>
              <a:t>TCP</a:t>
            </a:r>
            <a:r>
              <a:rPr lang="zh-CN" altLang="zh-CN" sz="2800" dirty="0" smtClean="0">
                <a:solidFill>
                  <a:srgbClr val="213F99"/>
                </a:solidFill>
              </a:rPr>
              <a:t>，后又增加</a:t>
            </a:r>
            <a:r>
              <a:rPr lang="en-US" altLang="zh-CN" sz="2800" dirty="0" smtClean="0">
                <a:solidFill>
                  <a:srgbClr val="213F99"/>
                </a:solidFill>
              </a:rPr>
              <a:t>UDP</a:t>
            </a:r>
            <a:r>
              <a:rPr lang="zh-CN" altLang="zh-CN" sz="2800" dirty="0" smtClean="0">
                <a:solidFill>
                  <a:srgbClr val="213F99"/>
                </a:solidFill>
              </a:rPr>
              <a:t>。</a:t>
            </a:r>
            <a:endParaRPr lang="zh-CN" altLang="en-US" sz="2800" dirty="0" smtClean="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594278"/>
            <a:ext cx="8345643" cy="4585871"/>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smtClean="0">
                <a:solidFill>
                  <a:srgbClr val="C00000"/>
                </a:solidFill>
              </a:rPr>
              <a:t>2</a:t>
            </a:r>
            <a:r>
              <a:rPr lang="zh-CN" altLang="en-US" sz="2800" dirty="0" smtClean="0">
                <a:solidFill>
                  <a:srgbClr val="C00000"/>
                </a:solidFill>
              </a:rPr>
              <a:t>、多个计算机互连的计算机网络</a:t>
            </a:r>
            <a:endParaRPr lang="en-US" altLang="zh-CN" sz="2800" dirty="0" smtClean="0">
              <a:solidFill>
                <a:srgbClr val="C00000"/>
              </a:solidFill>
            </a:endParaRPr>
          </a:p>
          <a:p>
            <a:pPr marL="342900" indent="-342900" algn="l">
              <a:buClr>
                <a:srgbClr val="FF3300"/>
              </a:buClr>
              <a:buFont typeface="Wingdings" pitchFamily="2" charset="2"/>
              <a:buNone/>
              <a:defRPr/>
            </a:pPr>
            <a:r>
              <a:rPr lang="en-US" altLang="zh-CN" sz="2800" dirty="0" smtClean="0">
                <a:solidFill>
                  <a:srgbClr val="C00000"/>
                </a:solidFill>
              </a:rPr>
              <a:t>      </a:t>
            </a:r>
          </a:p>
          <a:p>
            <a:pPr marL="342900" indent="-342900" algn="l">
              <a:buClr>
                <a:srgbClr val="FF3300"/>
              </a:buClr>
              <a:buFont typeface="Wingdings" pitchFamily="2" charset="2"/>
              <a:buNone/>
              <a:defRPr/>
            </a:pPr>
            <a:r>
              <a:rPr lang="en-US" altLang="zh-CN" sz="2800" dirty="0" smtClean="0">
                <a:solidFill>
                  <a:srgbClr val="C00000"/>
                </a:solidFill>
              </a:rPr>
              <a:t>      </a:t>
            </a:r>
            <a:r>
              <a:rPr lang="en-US" altLang="zh-CN" sz="2800" dirty="0" smtClean="0">
                <a:solidFill>
                  <a:srgbClr val="213F99"/>
                </a:solidFill>
              </a:rPr>
              <a:t>TCP/IP</a:t>
            </a:r>
            <a:r>
              <a:rPr lang="zh-CN" altLang="en-US" sz="2800" dirty="0" smtClean="0">
                <a:solidFill>
                  <a:srgbClr val="213F99"/>
                </a:solidFill>
              </a:rPr>
              <a:t>协议的创始人之一：</a:t>
            </a:r>
            <a:endParaRPr lang="en-US" altLang="zh-CN" sz="2800" dirty="0" smtClean="0">
              <a:solidFill>
                <a:srgbClr val="213F99"/>
              </a:solidFill>
            </a:endParaRPr>
          </a:p>
          <a:p>
            <a:pPr marL="3497263" algn="just">
              <a:spcBef>
                <a:spcPts val="1800"/>
              </a:spcBef>
              <a:tabLst>
                <a:tab pos="7358063" algn="l"/>
              </a:tabLst>
              <a:defRPr/>
            </a:pPr>
            <a:endParaRPr lang="en-US" altLang="zh-CN" sz="2400" dirty="0" smtClean="0">
              <a:solidFill>
                <a:srgbClr val="213F99"/>
              </a:solidFill>
              <a:latin typeface="Calibri" pitchFamily="34" charset="0"/>
              <a:cs typeface="Times New Roman" pitchFamily="18" charset="0"/>
            </a:endParaRPr>
          </a:p>
          <a:p>
            <a:pPr marL="3497263" algn="just">
              <a:spcAft>
                <a:spcPts val="1200"/>
              </a:spcAft>
              <a:tabLst>
                <a:tab pos="7358063" algn="l"/>
              </a:tabLst>
              <a:defRPr/>
            </a:pPr>
            <a:r>
              <a:rPr lang="zh-CN" altLang="en-US" sz="2400" dirty="0" smtClean="0">
                <a:solidFill>
                  <a:srgbClr val="213F99"/>
                </a:solidFill>
                <a:latin typeface="Calibri" pitchFamily="34" charset="0"/>
                <a:cs typeface="Times New Roman" pitchFamily="18" charset="0"/>
              </a:rPr>
              <a:t>温顿</a:t>
            </a:r>
            <a:r>
              <a:rPr lang="en-US" altLang="zh-CN" sz="2400" dirty="0" smtClean="0">
                <a:solidFill>
                  <a:srgbClr val="213F99"/>
                </a:solidFill>
                <a:cs typeface="Times New Roman" pitchFamily="18" charset="0"/>
              </a:rPr>
              <a:t>·</a:t>
            </a:r>
            <a:r>
              <a:rPr lang="zh-CN" altLang="en-US" sz="2400" dirty="0" smtClean="0">
                <a:solidFill>
                  <a:srgbClr val="213F99"/>
                </a:solidFill>
                <a:latin typeface="Calibri" pitchFamily="34" charset="0"/>
                <a:cs typeface="Times New Roman" pitchFamily="18" charset="0"/>
              </a:rPr>
              <a:t>瑟夫</a:t>
            </a:r>
            <a:r>
              <a:rPr lang="en-US" altLang="zh-CN" sz="2400" dirty="0" smtClean="0">
                <a:solidFill>
                  <a:srgbClr val="213F99"/>
                </a:solidFill>
                <a:latin typeface="Calibri" pitchFamily="34" charset="0"/>
                <a:cs typeface="Times New Roman" pitchFamily="18" charset="0"/>
              </a:rPr>
              <a:t>(Vinton G. Cerf)</a:t>
            </a:r>
            <a:r>
              <a:rPr lang="zh-CN" altLang="en-US" sz="2400" dirty="0" smtClean="0">
                <a:solidFill>
                  <a:srgbClr val="213F99"/>
                </a:solidFill>
                <a:latin typeface="Calibri" pitchFamily="34" charset="0"/>
                <a:cs typeface="Times New Roman" pitchFamily="18" charset="0"/>
              </a:rPr>
              <a:t>博士</a:t>
            </a:r>
            <a:r>
              <a:rPr lang="en-US" altLang="zh-CN" sz="2400" dirty="0" smtClean="0">
                <a:solidFill>
                  <a:srgbClr val="213F99"/>
                </a:solidFill>
              </a:rPr>
              <a:t>1943</a:t>
            </a:r>
            <a:r>
              <a:rPr lang="zh-CN" altLang="zh-CN" sz="2400" dirty="0" smtClean="0">
                <a:solidFill>
                  <a:srgbClr val="213F99"/>
                </a:solidFill>
              </a:rPr>
              <a:t>年出生于康涅狄格州</a:t>
            </a:r>
            <a:r>
              <a:rPr lang="zh-CN" altLang="en-US" sz="2400" dirty="0" smtClean="0">
                <a:solidFill>
                  <a:srgbClr val="213F99"/>
                </a:solidFill>
              </a:rPr>
              <a:t>，</a:t>
            </a:r>
            <a:r>
              <a:rPr lang="zh-CN" altLang="zh-CN" sz="2400" dirty="0" smtClean="0">
                <a:solidFill>
                  <a:srgbClr val="213F99"/>
                </a:solidFill>
              </a:rPr>
              <a:t>斯坦福大学数学学士学位</a:t>
            </a:r>
            <a:r>
              <a:rPr lang="zh-CN" altLang="en-US" sz="2400" dirty="0" smtClean="0">
                <a:solidFill>
                  <a:srgbClr val="213F99"/>
                </a:solidFill>
              </a:rPr>
              <a:t>、</a:t>
            </a:r>
            <a:r>
              <a:rPr lang="zh-CN" altLang="zh-CN" sz="2400" dirty="0" smtClean="0">
                <a:solidFill>
                  <a:srgbClr val="213F99"/>
                </a:solidFill>
              </a:rPr>
              <a:t>加</a:t>
            </a:r>
            <a:r>
              <a:rPr lang="zh-CN" altLang="en-US" sz="2400" dirty="0" smtClean="0">
                <a:solidFill>
                  <a:srgbClr val="213F99"/>
                </a:solidFill>
              </a:rPr>
              <a:t>州大学</a:t>
            </a:r>
            <a:r>
              <a:rPr lang="zh-CN" altLang="zh-CN" sz="2400" dirty="0" smtClean="0">
                <a:solidFill>
                  <a:srgbClr val="213F99"/>
                </a:solidFill>
              </a:rPr>
              <a:t>洛杉矶分校的计算机科学硕士和博士学位。谷歌全球副总裁</a:t>
            </a:r>
            <a:r>
              <a:rPr lang="zh-CN" altLang="en-US" sz="2400" dirty="0" smtClean="0">
                <a:solidFill>
                  <a:srgbClr val="213F99"/>
                </a:solidFill>
              </a:rPr>
              <a:t>。</a:t>
            </a:r>
            <a:endParaRPr lang="en-US" altLang="zh-CN" sz="2400" dirty="0" smtClean="0">
              <a:solidFill>
                <a:srgbClr val="213F99"/>
              </a:solidFill>
            </a:endParaRPr>
          </a:p>
          <a:p>
            <a:pPr marL="3497263" algn="just">
              <a:spcBef>
                <a:spcPts val="1800"/>
              </a:spcBef>
              <a:tabLst>
                <a:tab pos="7358063" algn="l"/>
              </a:tabLst>
              <a:defRPr/>
            </a:pPr>
            <a:endParaRPr lang="zh-CN" altLang="en-US" sz="2400" dirty="0" smtClean="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pic>
        <p:nvPicPr>
          <p:cNvPr id="19" name="Picture 1" descr="温顿·瑟夫(Vinton G. Cerf)博士"/>
          <p:cNvPicPr>
            <a:picLocks noChangeAspect="1" noChangeArrowheads="1"/>
          </p:cNvPicPr>
          <p:nvPr/>
        </p:nvPicPr>
        <p:blipFill>
          <a:blip r:embed="rId3" r:link="rId4" cstate="print"/>
          <a:srcRect/>
          <a:stretch>
            <a:fillRect/>
          </a:stretch>
        </p:blipFill>
        <p:spPr bwMode="auto">
          <a:xfrm>
            <a:off x="852947" y="3214455"/>
            <a:ext cx="2852511" cy="2852511"/>
          </a:xfrm>
          <a:prstGeom prst="rect">
            <a:avLst/>
          </a:prstGeom>
          <a:noFill/>
          <a:ln w="9525">
            <a:noFill/>
            <a:miter lim="800000"/>
            <a:headEnd/>
            <a:tailEnd/>
          </a:ln>
        </p:spPr>
      </p:pic>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594278"/>
            <a:ext cx="8345643" cy="4693593"/>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smtClean="0">
                <a:solidFill>
                  <a:srgbClr val="C00000"/>
                </a:solidFill>
              </a:rPr>
              <a:t>2</a:t>
            </a:r>
            <a:r>
              <a:rPr lang="zh-CN" altLang="en-US" sz="2800" dirty="0" smtClean="0">
                <a:solidFill>
                  <a:srgbClr val="C00000"/>
                </a:solidFill>
              </a:rPr>
              <a:t>、多个计算机互连的计算机网络</a:t>
            </a:r>
            <a:endParaRPr lang="en-US" altLang="zh-CN" sz="2800" dirty="0" smtClean="0">
              <a:solidFill>
                <a:srgbClr val="C00000"/>
              </a:solidFill>
            </a:endParaRPr>
          </a:p>
          <a:p>
            <a:pPr marL="342900" indent="-342900" algn="l">
              <a:buClr>
                <a:srgbClr val="FF3300"/>
              </a:buClr>
              <a:buFont typeface="Wingdings" pitchFamily="2" charset="2"/>
              <a:buNone/>
              <a:defRPr/>
            </a:pPr>
            <a:r>
              <a:rPr lang="en-US" altLang="zh-CN" sz="2800" dirty="0" smtClean="0">
                <a:solidFill>
                  <a:srgbClr val="C00000"/>
                </a:solidFill>
              </a:rPr>
              <a:t>      </a:t>
            </a:r>
          </a:p>
          <a:p>
            <a:pPr marL="342900" indent="-342900" algn="l">
              <a:buClr>
                <a:srgbClr val="FF3300"/>
              </a:buClr>
              <a:buFont typeface="Wingdings" pitchFamily="2" charset="2"/>
              <a:buNone/>
              <a:defRPr/>
            </a:pPr>
            <a:r>
              <a:rPr lang="en-US" altLang="zh-CN" sz="2800" dirty="0" smtClean="0">
                <a:solidFill>
                  <a:srgbClr val="C00000"/>
                </a:solidFill>
              </a:rPr>
              <a:t>      </a:t>
            </a:r>
            <a:r>
              <a:rPr lang="en-US" altLang="zh-CN" sz="2800" dirty="0" smtClean="0">
                <a:solidFill>
                  <a:srgbClr val="213F99"/>
                </a:solidFill>
              </a:rPr>
              <a:t>TCP/IP</a:t>
            </a:r>
            <a:r>
              <a:rPr lang="zh-CN" altLang="en-US" sz="2800" dirty="0" smtClean="0">
                <a:solidFill>
                  <a:srgbClr val="213F99"/>
                </a:solidFill>
              </a:rPr>
              <a:t>协议的创始人之一：</a:t>
            </a:r>
            <a:endParaRPr lang="en-US" altLang="zh-CN" sz="2800" dirty="0" smtClean="0">
              <a:solidFill>
                <a:srgbClr val="213F99"/>
              </a:solidFill>
            </a:endParaRPr>
          </a:p>
          <a:p>
            <a:pPr marL="3222625" algn="just">
              <a:spcBef>
                <a:spcPts val="1800"/>
              </a:spcBef>
              <a:spcAft>
                <a:spcPts val="3000"/>
              </a:spcAft>
              <a:tabLst>
                <a:tab pos="7358063" algn="l"/>
              </a:tabLst>
              <a:defRPr/>
            </a:pPr>
            <a:r>
              <a:rPr lang="zh-CN" altLang="zh-CN" sz="2000" dirty="0" smtClean="0">
                <a:solidFill>
                  <a:srgbClr val="213F99"/>
                </a:solidFill>
                <a:latin typeface="Times New Roman" pitchFamily="18" charset="0"/>
                <a:cs typeface="Times New Roman" pitchFamily="18" charset="0"/>
              </a:rPr>
              <a:t>罗伯特・卡恩</a:t>
            </a:r>
            <a:r>
              <a:rPr lang="zh-CN" altLang="en-US" sz="2000" dirty="0" smtClean="0">
                <a:solidFill>
                  <a:srgbClr val="213F99"/>
                </a:solidFill>
                <a:latin typeface="Times New Roman" pitchFamily="18" charset="0"/>
                <a:cs typeface="Times New Roman" pitchFamily="18" charset="0"/>
              </a:rPr>
              <a:t>（</a:t>
            </a:r>
            <a:r>
              <a:rPr lang="en-US" altLang="zh-CN" sz="2000" dirty="0" smtClean="0">
                <a:solidFill>
                  <a:srgbClr val="213F99"/>
                </a:solidFill>
                <a:latin typeface="Times New Roman" pitchFamily="18" charset="0"/>
                <a:cs typeface="Times New Roman" pitchFamily="18" charset="0"/>
              </a:rPr>
              <a:t>Robert Elliot Kahn</a:t>
            </a:r>
            <a:r>
              <a:rPr lang="zh-CN" altLang="en-US" sz="2000" dirty="0" smtClean="0">
                <a:solidFill>
                  <a:srgbClr val="213F99"/>
                </a:solidFill>
                <a:latin typeface="Times New Roman" pitchFamily="18" charset="0"/>
                <a:cs typeface="Times New Roman" pitchFamily="18" charset="0"/>
              </a:rPr>
              <a:t>）</a:t>
            </a:r>
            <a:r>
              <a:rPr lang="en-US" altLang="zh-CN" sz="2000" dirty="0" smtClean="0">
                <a:solidFill>
                  <a:srgbClr val="213F99"/>
                </a:solidFill>
                <a:latin typeface="Times New Roman" pitchFamily="18" charset="0"/>
                <a:cs typeface="Times New Roman" pitchFamily="18" charset="0"/>
              </a:rPr>
              <a:t>, </a:t>
            </a:r>
            <a:r>
              <a:rPr lang="zh-CN" altLang="zh-CN" sz="2000" dirty="0" smtClean="0">
                <a:solidFill>
                  <a:srgbClr val="213F99"/>
                </a:solidFill>
                <a:latin typeface="Times New Roman" pitchFamily="18" charset="0"/>
                <a:cs typeface="Times New Roman" pitchFamily="18" charset="0"/>
              </a:rPr>
              <a:t>美国国家工程协会</a:t>
            </a:r>
            <a:r>
              <a:rPr lang="en-US" altLang="zh-CN" sz="2000" dirty="0" smtClean="0">
                <a:solidFill>
                  <a:srgbClr val="213F99"/>
                </a:solidFill>
                <a:latin typeface="Times New Roman" pitchFamily="18" charset="0"/>
                <a:cs typeface="Times New Roman" pitchFamily="18" charset="0"/>
              </a:rPr>
              <a:t>(National Academy of Engineering)</a:t>
            </a:r>
            <a:r>
              <a:rPr lang="zh-CN" altLang="zh-CN" sz="2000" dirty="0" smtClean="0">
                <a:solidFill>
                  <a:srgbClr val="213F99"/>
                </a:solidFill>
                <a:latin typeface="Times New Roman" pitchFamily="18" charset="0"/>
                <a:cs typeface="Times New Roman" pitchFamily="18" charset="0"/>
              </a:rPr>
              <a:t>成员，美国</a:t>
            </a:r>
            <a:r>
              <a:rPr lang="en-US" altLang="zh-CN" sz="2000" dirty="0" smtClean="0">
                <a:solidFill>
                  <a:srgbClr val="213F99"/>
                </a:solidFill>
                <a:latin typeface="Times New Roman" pitchFamily="18" charset="0"/>
                <a:cs typeface="Times New Roman" pitchFamily="18" charset="0"/>
              </a:rPr>
              <a:t>IEEE fellow</a:t>
            </a:r>
            <a:r>
              <a:rPr lang="zh-CN" altLang="zh-CN" sz="2000" dirty="0" smtClean="0">
                <a:solidFill>
                  <a:srgbClr val="213F99"/>
                </a:solidFill>
                <a:latin typeface="Times New Roman" pitchFamily="18" charset="0"/>
                <a:cs typeface="Times New Roman" pitchFamily="18" charset="0"/>
              </a:rPr>
              <a:t>，美国人工智能协会</a:t>
            </a:r>
            <a:r>
              <a:rPr lang="en-US" altLang="zh-CN" sz="2000" dirty="0" smtClean="0">
                <a:solidFill>
                  <a:srgbClr val="213F99"/>
                </a:solidFill>
                <a:latin typeface="Times New Roman" pitchFamily="18" charset="0"/>
                <a:cs typeface="Times New Roman" pitchFamily="18" charset="0"/>
              </a:rPr>
              <a:t>(American Association for Artificial Intelligence)fellow</a:t>
            </a:r>
            <a:r>
              <a:rPr lang="zh-CN" altLang="zh-CN" sz="2000" dirty="0" smtClean="0">
                <a:solidFill>
                  <a:srgbClr val="213F99"/>
                </a:solidFill>
                <a:latin typeface="Times New Roman" pitchFamily="18" charset="0"/>
                <a:cs typeface="Times New Roman" pitchFamily="18" charset="0"/>
              </a:rPr>
              <a:t>，</a:t>
            </a:r>
            <a:r>
              <a:rPr lang="en-US" altLang="zh-CN" sz="2000" dirty="0" err="1" smtClean="0">
                <a:solidFill>
                  <a:srgbClr val="213F99"/>
                </a:solidFill>
                <a:latin typeface="Times New Roman" pitchFamily="18" charset="0"/>
                <a:cs typeface="Times New Roman" pitchFamily="18" charset="0"/>
              </a:rPr>
              <a:t>美国计算机协会</a:t>
            </a:r>
            <a:r>
              <a:rPr lang="en-US" altLang="zh-CN" sz="2000" dirty="0" smtClean="0">
                <a:solidFill>
                  <a:srgbClr val="213F99"/>
                </a:solidFill>
                <a:latin typeface="Times New Roman" pitchFamily="18" charset="0"/>
                <a:cs typeface="Times New Roman" pitchFamily="18" charset="0"/>
              </a:rPr>
              <a:t>(ACM) fellow</a:t>
            </a:r>
            <a:r>
              <a:rPr lang="zh-CN" altLang="zh-CN" sz="2000" dirty="0" smtClean="0">
                <a:solidFill>
                  <a:srgbClr val="213F99"/>
                </a:solidFill>
                <a:latin typeface="Times New Roman" pitchFamily="18" charset="0"/>
                <a:cs typeface="Times New Roman" pitchFamily="18" charset="0"/>
              </a:rPr>
              <a:t>，前美国总统科技顾问。</a:t>
            </a:r>
            <a:r>
              <a:rPr lang="zh-CN" altLang="en-US" sz="2000" dirty="0" smtClean="0">
                <a:solidFill>
                  <a:srgbClr val="213F99"/>
                </a:solidFill>
                <a:latin typeface="Times New Roman" pitchFamily="18" charset="0"/>
                <a:cs typeface="Times New Roman" pitchFamily="18" charset="0"/>
              </a:rPr>
              <a:t>他于</a:t>
            </a:r>
            <a:r>
              <a:rPr lang="en-US" altLang="zh-CN" sz="2000" dirty="0" smtClean="0">
                <a:solidFill>
                  <a:srgbClr val="213F99"/>
                </a:solidFill>
                <a:latin typeface="Times New Roman" pitchFamily="18" charset="0"/>
                <a:cs typeface="Times New Roman" pitchFamily="18" charset="0"/>
              </a:rPr>
              <a:t>1986</a:t>
            </a:r>
            <a:r>
              <a:rPr lang="zh-CN" altLang="zh-CN" sz="2000" dirty="0" smtClean="0">
                <a:solidFill>
                  <a:srgbClr val="213F99"/>
                </a:solidFill>
                <a:latin typeface="Times New Roman" pitchFamily="18" charset="0"/>
                <a:cs typeface="Times New Roman" pitchFamily="18" charset="0"/>
              </a:rPr>
              <a:t>年创立美国全国研究创新联合会</a:t>
            </a:r>
            <a:r>
              <a:rPr lang="en-US" altLang="zh-CN" sz="2000" dirty="0" smtClean="0">
                <a:solidFill>
                  <a:srgbClr val="213F99"/>
                </a:solidFill>
                <a:latin typeface="Times New Roman" pitchFamily="18" charset="0"/>
                <a:cs typeface="Times New Roman" pitchFamily="18" charset="0"/>
              </a:rPr>
              <a:t>(CNRI</a:t>
            </a:r>
            <a:r>
              <a:rPr lang="zh-CN" altLang="zh-CN" sz="2000" dirty="0" smtClean="0">
                <a:solidFill>
                  <a:srgbClr val="213F99"/>
                </a:solidFill>
                <a:latin typeface="Times New Roman" pitchFamily="18" charset="0"/>
                <a:cs typeface="Times New Roman" pitchFamily="18" charset="0"/>
              </a:rPr>
              <a:t>，</a:t>
            </a:r>
            <a:r>
              <a:rPr lang="en-US" altLang="zh-CN" sz="2000" dirty="0" smtClean="0">
                <a:solidFill>
                  <a:srgbClr val="213F99"/>
                </a:solidFill>
                <a:latin typeface="Times New Roman" pitchFamily="18" charset="0"/>
                <a:cs typeface="Times New Roman" pitchFamily="18" charset="0"/>
              </a:rPr>
              <a:t>Corporation for National Research Initiatives)</a:t>
            </a:r>
            <a:r>
              <a:rPr lang="zh-CN" altLang="zh-CN" sz="2000" dirty="0" smtClean="0">
                <a:solidFill>
                  <a:srgbClr val="213F99"/>
                </a:solidFill>
                <a:latin typeface="Times New Roman" pitchFamily="18" charset="0"/>
                <a:cs typeface="Times New Roman" pitchFamily="18" charset="0"/>
              </a:rPr>
              <a:t>并任主席</a:t>
            </a:r>
            <a:r>
              <a:rPr lang="zh-CN" altLang="en-US" sz="2000" dirty="0" smtClean="0">
                <a:solidFill>
                  <a:srgbClr val="213F99"/>
                </a:solidFill>
                <a:latin typeface="Times New Roman" pitchFamily="18" charset="0"/>
                <a:cs typeface="Times New Roman" pitchFamily="18" charset="0"/>
              </a:rPr>
              <a:t>，</a:t>
            </a:r>
            <a:r>
              <a:rPr lang="zh-CN" altLang="zh-CN" sz="2000" dirty="0" smtClean="0">
                <a:solidFill>
                  <a:srgbClr val="213F99"/>
                </a:solidFill>
                <a:latin typeface="Times New Roman" pitchFamily="18" charset="0"/>
                <a:cs typeface="Times New Roman" pitchFamily="18" charset="0"/>
              </a:rPr>
              <a:t>同时也执行</a:t>
            </a:r>
            <a:r>
              <a:rPr lang="en-US" altLang="zh-CN" sz="2000" dirty="0" smtClean="0">
                <a:solidFill>
                  <a:srgbClr val="213F99"/>
                </a:solidFill>
                <a:latin typeface="Times New Roman" pitchFamily="18" charset="0"/>
                <a:cs typeface="Times New Roman" pitchFamily="18" charset="0"/>
              </a:rPr>
              <a:t>IETF</a:t>
            </a:r>
            <a:r>
              <a:rPr lang="zh-CN" altLang="zh-CN" sz="2000" dirty="0" smtClean="0">
                <a:solidFill>
                  <a:srgbClr val="213F99"/>
                </a:solidFill>
                <a:latin typeface="Times New Roman" pitchFamily="18" charset="0"/>
                <a:cs typeface="Times New Roman" pitchFamily="18" charset="0"/>
              </a:rPr>
              <a:t>的秘书处职能</a:t>
            </a:r>
            <a:r>
              <a:rPr lang="zh-CN" altLang="en-US" sz="2000" dirty="0" smtClean="0">
                <a:solidFill>
                  <a:srgbClr val="213F99"/>
                </a:solidFill>
                <a:latin typeface="Times New Roman" pitchFamily="18" charset="0"/>
                <a:cs typeface="Times New Roman" pitchFamily="18" charset="0"/>
              </a:rPr>
              <a:t>。</a:t>
            </a:r>
            <a:endParaRPr lang="zh-CN" altLang="en-US" sz="2400" dirty="0" smtClean="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pic>
        <p:nvPicPr>
          <p:cNvPr id="20" name="Picture 2" descr="30adcbef76094b360546e27ea3cc7cd98c109d49"/>
          <p:cNvPicPr>
            <a:picLocks noChangeAspect="1" noChangeArrowheads="1"/>
          </p:cNvPicPr>
          <p:nvPr/>
        </p:nvPicPr>
        <p:blipFill>
          <a:blip r:embed="rId3" cstate="print"/>
          <a:srcRect/>
          <a:stretch>
            <a:fillRect/>
          </a:stretch>
        </p:blipFill>
        <p:spPr bwMode="auto">
          <a:xfrm>
            <a:off x="911248" y="2999017"/>
            <a:ext cx="2511855" cy="3213100"/>
          </a:xfrm>
          <a:prstGeom prst="rect">
            <a:avLst/>
          </a:prstGeom>
          <a:noFill/>
          <a:ln w="9525">
            <a:noFill/>
            <a:miter lim="800000"/>
            <a:headEnd/>
            <a:tailEnd/>
          </a:ln>
        </p:spPr>
      </p:pic>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710390"/>
            <a:ext cx="8345643" cy="4370427"/>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smtClean="0">
                <a:solidFill>
                  <a:srgbClr val="C00000"/>
                </a:solidFill>
              </a:rPr>
              <a:t>2</a:t>
            </a:r>
            <a:r>
              <a:rPr lang="zh-CN" altLang="en-US" sz="2800" dirty="0" smtClean="0">
                <a:solidFill>
                  <a:srgbClr val="C00000"/>
                </a:solidFill>
              </a:rPr>
              <a:t>、多个计算机互连的计算机网络</a:t>
            </a:r>
            <a:endParaRPr lang="en-US" altLang="zh-CN" sz="2800" dirty="0" smtClean="0">
              <a:solidFill>
                <a:srgbClr val="C00000"/>
              </a:solidFill>
            </a:endParaRPr>
          </a:p>
          <a:p>
            <a:pPr marL="342900" indent="-342900" algn="l">
              <a:buClr>
                <a:srgbClr val="FF3300"/>
              </a:buClr>
              <a:buFont typeface="Wingdings" pitchFamily="2" charset="2"/>
              <a:buNone/>
              <a:defRPr/>
            </a:pPr>
            <a:r>
              <a:rPr lang="en-US" altLang="zh-CN" sz="2800" dirty="0" smtClean="0">
                <a:solidFill>
                  <a:srgbClr val="C00000"/>
                </a:solidFill>
              </a:rPr>
              <a:t>     </a:t>
            </a:r>
          </a:p>
          <a:p>
            <a:pPr marL="363538" indent="-363538" algn="l">
              <a:spcBef>
                <a:spcPts val="1200"/>
              </a:spcBef>
              <a:buFont typeface="Wingdings" pitchFamily="2" charset="2"/>
              <a:buChar char="u"/>
              <a:defRPr/>
            </a:pPr>
            <a:r>
              <a:rPr lang="en-US" altLang="zh-CN" sz="2400" dirty="0" smtClean="0">
                <a:solidFill>
                  <a:srgbClr val="213F99"/>
                </a:solidFill>
                <a:latin typeface="+mn-ea"/>
              </a:rPr>
              <a:t>1997</a:t>
            </a:r>
            <a:r>
              <a:rPr lang="zh-CN" altLang="zh-CN" sz="2400" dirty="0" smtClean="0">
                <a:solidFill>
                  <a:srgbClr val="213F99"/>
                </a:solidFill>
                <a:latin typeface="+mn-ea"/>
              </a:rPr>
              <a:t>年</a:t>
            </a:r>
            <a:r>
              <a:rPr lang="en-US" altLang="zh-CN" sz="2400" dirty="0" smtClean="0">
                <a:solidFill>
                  <a:srgbClr val="213F99"/>
                </a:solidFill>
                <a:latin typeface="+mn-ea"/>
              </a:rPr>
              <a:t>12</a:t>
            </a:r>
            <a:r>
              <a:rPr lang="zh-CN" altLang="zh-CN" sz="2400" dirty="0" smtClean="0">
                <a:solidFill>
                  <a:srgbClr val="213F99"/>
                </a:solidFill>
                <a:latin typeface="+mn-ea"/>
              </a:rPr>
              <a:t>月，</a:t>
            </a:r>
            <a:r>
              <a:rPr lang="zh-CN" altLang="en-US" sz="2400" dirty="0" smtClean="0">
                <a:solidFill>
                  <a:srgbClr val="213F99"/>
                </a:solidFill>
                <a:latin typeface="+mn-ea"/>
              </a:rPr>
              <a:t>克林顿</a:t>
            </a:r>
            <a:r>
              <a:rPr lang="zh-CN" altLang="zh-CN" sz="2400" dirty="0" smtClean="0">
                <a:solidFill>
                  <a:srgbClr val="213F99"/>
                </a:solidFill>
                <a:latin typeface="+mn-ea"/>
              </a:rPr>
              <a:t>总统向瑟夫博士和他的同事</a:t>
            </a:r>
            <a:r>
              <a:rPr lang="zh-CN" altLang="zh-CN" sz="2400" dirty="0" smtClean="0">
                <a:solidFill>
                  <a:srgbClr val="213F99"/>
                </a:solidFill>
              </a:rPr>
              <a:t>罗伯特・卡恩</a:t>
            </a:r>
            <a:r>
              <a:rPr lang="zh-CN" altLang="zh-CN" sz="2400" dirty="0" smtClean="0">
                <a:solidFill>
                  <a:srgbClr val="213F99"/>
                </a:solidFill>
                <a:latin typeface="+mn-ea"/>
              </a:rPr>
              <a:t>颁发了美国国家技术奖章，表彰他们对于互联网的创立和发展做出的贡献。</a:t>
            </a:r>
            <a:endParaRPr lang="en-US" altLang="zh-CN" sz="2400" dirty="0" smtClean="0">
              <a:solidFill>
                <a:srgbClr val="213F99"/>
              </a:solidFill>
              <a:latin typeface="+mn-ea"/>
            </a:endParaRPr>
          </a:p>
          <a:p>
            <a:pPr marL="363538" indent="-363538" algn="l">
              <a:spcBef>
                <a:spcPts val="1200"/>
              </a:spcBef>
              <a:buFont typeface="Wingdings" pitchFamily="2" charset="2"/>
              <a:buChar char="u"/>
              <a:defRPr/>
            </a:pPr>
            <a:r>
              <a:rPr lang="en-US" altLang="zh-CN" sz="2400" dirty="0" smtClean="0">
                <a:solidFill>
                  <a:srgbClr val="213F99"/>
                </a:solidFill>
                <a:latin typeface="+mn-ea"/>
              </a:rPr>
              <a:t>2004</a:t>
            </a:r>
            <a:r>
              <a:rPr lang="zh-CN" altLang="zh-CN" sz="2400" dirty="0" smtClean="0">
                <a:solidFill>
                  <a:srgbClr val="213F99"/>
                </a:solidFill>
                <a:latin typeface="+mn-ea"/>
              </a:rPr>
              <a:t>年，</a:t>
            </a:r>
            <a:r>
              <a:rPr lang="zh-CN" altLang="en-US" sz="2400" dirty="0" smtClean="0">
                <a:solidFill>
                  <a:srgbClr val="213F99"/>
                </a:solidFill>
                <a:latin typeface="+mn-ea"/>
              </a:rPr>
              <a:t>卡恩</a:t>
            </a:r>
            <a:r>
              <a:rPr lang="zh-CN" altLang="zh-CN" sz="2400" dirty="0" smtClean="0">
                <a:solidFill>
                  <a:srgbClr val="213F99"/>
                </a:solidFill>
                <a:latin typeface="+mn-ea"/>
              </a:rPr>
              <a:t>和瑟夫博士因为他们在互联网协议方面所取得的杰出成就</a:t>
            </a:r>
            <a:r>
              <a:rPr lang="zh-CN" altLang="en-US" sz="2400" dirty="0" smtClean="0">
                <a:solidFill>
                  <a:srgbClr val="213F99"/>
                </a:solidFill>
                <a:latin typeface="+mn-ea"/>
              </a:rPr>
              <a:t>获得了</a:t>
            </a:r>
            <a:r>
              <a:rPr lang="zh-CN" altLang="zh-CN" sz="2400" dirty="0" smtClean="0">
                <a:solidFill>
                  <a:srgbClr val="213F99"/>
                </a:solidFill>
                <a:latin typeface="+mn-ea"/>
              </a:rPr>
              <a:t>美国计算机学会</a:t>
            </a:r>
            <a:r>
              <a:rPr lang="en-US" altLang="zh-CN" sz="2400" dirty="0" smtClean="0">
                <a:solidFill>
                  <a:srgbClr val="213F99"/>
                </a:solidFill>
                <a:latin typeface="+mn-ea"/>
              </a:rPr>
              <a:t>(ACM)</a:t>
            </a:r>
            <a:r>
              <a:rPr lang="zh-CN" altLang="zh-CN" sz="2400" dirty="0" smtClean="0">
                <a:solidFill>
                  <a:srgbClr val="213F99"/>
                </a:solidFill>
                <a:latin typeface="+mn-ea"/>
              </a:rPr>
              <a:t>颁发的图灵奖</a:t>
            </a:r>
            <a:r>
              <a:rPr lang="en-US" altLang="zh-CN" sz="2400" dirty="0" smtClean="0">
                <a:solidFill>
                  <a:srgbClr val="213F99"/>
                </a:solidFill>
                <a:latin typeface="+mn-ea"/>
              </a:rPr>
              <a:t>(A.M. Turing Award)</a:t>
            </a:r>
            <a:r>
              <a:rPr lang="zh-CN" altLang="zh-CN" sz="2400" dirty="0" smtClean="0">
                <a:solidFill>
                  <a:srgbClr val="213F99"/>
                </a:solidFill>
                <a:latin typeface="+mn-ea"/>
              </a:rPr>
              <a:t>。</a:t>
            </a:r>
            <a:endParaRPr lang="en-US" altLang="zh-CN" sz="2400" dirty="0" smtClean="0">
              <a:solidFill>
                <a:srgbClr val="213F99"/>
              </a:solidFill>
              <a:latin typeface="+mn-ea"/>
            </a:endParaRPr>
          </a:p>
          <a:p>
            <a:pPr marL="363538" indent="-363538" algn="l">
              <a:spcBef>
                <a:spcPts val="1200"/>
              </a:spcBef>
              <a:buFont typeface="Wingdings" pitchFamily="2" charset="2"/>
              <a:buChar char="u"/>
              <a:defRPr/>
            </a:pPr>
            <a:r>
              <a:rPr lang="en-US" altLang="zh-CN" sz="2400" dirty="0" smtClean="0">
                <a:solidFill>
                  <a:srgbClr val="213F99"/>
                </a:solidFill>
                <a:latin typeface="+mn-ea"/>
              </a:rPr>
              <a:t>2005</a:t>
            </a:r>
            <a:r>
              <a:rPr lang="zh-CN" altLang="zh-CN" sz="2400" dirty="0" smtClean="0">
                <a:solidFill>
                  <a:srgbClr val="213F99"/>
                </a:solidFill>
                <a:latin typeface="+mn-ea"/>
              </a:rPr>
              <a:t>年</a:t>
            </a:r>
            <a:r>
              <a:rPr lang="en-US" altLang="zh-CN" sz="2400" dirty="0" smtClean="0">
                <a:solidFill>
                  <a:srgbClr val="213F99"/>
                </a:solidFill>
                <a:latin typeface="+mn-ea"/>
              </a:rPr>
              <a:t>11</a:t>
            </a:r>
            <a:r>
              <a:rPr lang="zh-CN" altLang="zh-CN" sz="2400" dirty="0" smtClean="0">
                <a:solidFill>
                  <a:srgbClr val="213F99"/>
                </a:solidFill>
                <a:latin typeface="+mn-ea"/>
              </a:rPr>
              <a:t>月，乔治</a:t>
            </a:r>
            <a:r>
              <a:rPr lang="en-US" altLang="zh-CN" sz="2400" dirty="0" smtClean="0">
                <a:solidFill>
                  <a:srgbClr val="213F99"/>
                </a:solidFill>
                <a:latin typeface="+mn-ea"/>
              </a:rPr>
              <a:t>·</a:t>
            </a:r>
            <a:r>
              <a:rPr lang="zh-CN" altLang="zh-CN" sz="2400" dirty="0" smtClean="0">
                <a:solidFill>
                  <a:srgbClr val="213F99"/>
                </a:solidFill>
                <a:latin typeface="+mn-ea"/>
              </a:rPr>
              <a:t>布什总统向</a:t>
            </a:r>
            <a:r>
              <a:rPr lang="zh-CN" altLang="en-US" sz="2400" dirty="0" smtClean="0">
                <a:solidFill>
                  <a:srgbClr val="213F99"/>
                </a:solidFill>
                <a:latin typeface="+mn-ea"/>
              </a:rPr>
              <a:t>卡恩</a:t>
            </a:r>
            <a:r>
              <a:rPr lang="zh-CN" altLang="zh-CN" sz="2400" dirty="0" smtClean="0">
                <a:solidFill>
                  <a:srgbClr val="213F99"/>
                </a:solidFill>
                <a:latin typeface="+mn-ea"/>
              </a:rPr>
              <a:t>和瑟夫博士颁发了总统自由勋章，这是美国政府授予其公民的最高民事荣誉。</a:t>
            </a:r>
            <a:endParaRPr lang="zh-CN" altLang="zh-CN" sz="2400" dirty="0">
              <a:solidFill>
                <a:srgbClr val="213F99"/>
              </a:solidFill>
              <a:latin typeface="+mn-ea"/>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710390"/>
            <a:ext cx="8345643" cy="4724370"/>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smtClean="0">
                <a:solidFill>
                  <a:srgbClr val="C00000"/>
                </a:solidFill>
              </a:rPr>
              <a:t>2</a:t>
            </a:r>
            <a:r>
              <a:rPr lang="zh-CN" altLang="en-US" sz="2800" dirty="0" smtClean="0">
                <a:solidFill>
                  <a:srgbClr val="C00000"/>
                </a:solidFill>
              </a:rPr>
              <a:t>、多个计算机互连的计算机网络</a:t>
            </a:r>
            <a:endParaRPr lang="en-US" altLang="zh-CN" sz="2800" dirty="0" smtClean="0">
              <a:solidFill>
                <a:srgbClr val="C00000"/>
              </a:solidFill>
            </a:endParaRPr>
          </a:p>
          <a:p>
            <a:pPr marL="342900" indent="-342900" algn="l">
              <a:buClr>
                <a:srgbClr val="FF3300"/>
              </a:buClr>
              <a:buFont typeface="Wingdings" pitchFamily="2" charset="2"/>
              <a:buNone/>
              <a:defRPr/>
            </a:pPr>
            <a:r>
              <a:rPr lang="en-US" altLang="zh-CN" sz="2800" dirty="0" smtClean="0">
                <a:solidFill>
                  <a:srgbClr val="C00000"/>
                </a:solidFill>
              </a:rPr>
              <a:t>     </a:t>
            </a:r>
          </a:p>
          <a:p>
            <a:pPr marL="342900" indent="-342900" algn="l">
              <a:buClr>
                <a:srgbClr val="FF3300"/>
              </a:buClr>
              <a:defRPr/>
            </a:pPr>
            <a:r>
              <a:rPr lang="zh-CN" altLang="en-US" sz="2800" dirty="0" smtClean="0">
                <a:solidFill>
                  <a:srgbClr val="213F99"/>
                </a:solidFill>
              </a:rPr>
              <a:t>    以太网（</a:t>
            </a:r>
            <a:r>
              <a:rPr lang="en-US" altLang="zh-CN" sz="2800" dirty="0" err="1" smtClean="0">
                <a:solidFill>
                  <a:srgbClr val="213F99"/>
                </a:solidFill>
              </a:rPr>
              <a:t>EtherNet</a:t>
            </a:r>
            <a:r>
              <a:rPr lang="zh-CN" altLang="en-US" sz="2800" dirty="0" smtClean="0">
                <a:solidFill>
                  <a:srgbClr val="213F99"/>
                </a:solidFill>
              </a:rPr>
              <a:t>）建立：</a:t>
            </a:r>
          </a:p>
          <a:p>
            <a:pPr marL="457200" indent="-457200" algn="l">
              <a:spcBef>
                <a:spcPts val="600"/>
              </a:spcBef>
              <a:buFont typeface="Wingdings" pitchFamily="2" charset="2"/>
              <a:buChar char="u"/>
            </a:pPr>
            <a:r>
              <a:rPr lang="zh-CN" altLang="zh-CN" sz="2400" dirty="0" smtClean="0">
                <a:solidFill>
                  <a:srgbClr val="213F99"/>
                </a:solidFill>
              </a:rPr>
              <a:t>鲍勃</a:t>
            </a:r>
            <a:r>
              <a:rPr lang="en-US" altLang="zh-CN" sz="2400" dirty="0" smtClean="0">
                <a:solidFill>
                  <a:srgbClr val="213F99"/>
                </a:solidFill>
              </a:rPr>
              <a:t>·</a:t>
            </a:r>
            <a:r>
              <a:rPr lang="zh-CN" altLang="zh-CN" sz="2400" dirty="0" smtClean="0">
                <a:solidFill>
                  <a:srgbClr val="213F99"/>
                </a:solidFill>
              </a:rPr>
              <a:t>麦卡夫</a:t>
            </a:r>
            <a:r>
              <a:rPr lang="en-US" altLang="zh-CN" sz="2400" dirty="0" smtClean="0">
                <a:solidFill>
                  <a:srgbClr val="213F99"/>
                </a:solidFill>
              </a:rPr>
              <a:t>(Bob Metcalfe)</a:t>
            </a:r>
            <a:r>
              <a:rPr lang="zh-CN" altLang="en-US" sz="2400" dirty="0" smtClean="0">
                <a:solidFill>
                  <a:srgbClr val="213F99"/>
                </a:solidFill>
              </a:rPr>
              <a:t>，</a:t>
            </a:r>
            <a:r>
              <a:rPr lang="en-US" altLang="zh-CN" sz="2400" dirty="0" smtClean="0">
                <a:solidFill>
                  <a:srgbClr val="213F99"/>
                </a:solidFill>
              </a:rPr>
              <a:t> MIT</a:t>
            </a:r>
            <a:r>
              <a:rPr lang="zh-CN" altLang="zh-CN" sz="2400" dirty="0" smtClean="0">
                <a:solidFill>
                  <a:srgbClr val="213F99"/>
                </a:solidFill>
              </a:rPr>
              <a:t>电气工程</a:t>
            </a:r>
            <a:r>
              <a:rPr lang="zh-CN" altLang="en-US" sz="2400" dirty="0" smtClean="0">
                <a:solidFill>
                  <a:srgbClr val="213F99"/>
                </a:solidFill>
              </a:rPr>
              <a:t>专业学士、</a:t>
            </a:r>
            <a:r>
              <a:rPr lang="zh-CN" altLang="zh-CN" sz="2400" dirty="0" smtClean="0">
                <a:solidFill>
                  <a:srgbClr val="213F99"/>
                </a:solidFill>
              </a:rPr>
              <a:t>哈佛大学</a:t>
            </a:r>
            <a:r>
              <a:rPr lang="zh-CN" altLang="en-US" sz="2400" dirty="0" smtClean="0">
                <a:solidFill>
                  <a:srgbClr val="213F99"/>
                </a:solidFill>
              </a:rPr>
              <a:t>应</a:t>
            </a:r>
            <a:r>
              <a:rPr lang="zh-CN" altLang="zh-CN" sz="2400" dirty="0" smtClean="0">
                <a:solidFill>
                  <a:srgbClr val="213F99"/>
                </a:solidFill>
              </a:rPr>
              <a:t>用数学硕士</a:t>
            </a:r>
            <a:r>
              <a:rPr lang="zh-CN" altLang="en-US" sz="2400" dirty="0" smtClean="0">
                <a:solidFill>
                  <a:srgbClr val="213F99"/>
                </a:solidFill>
              </a:rPr>
              <a:t>、博士</a:t>
            </a:r>
            <a:r>
              <a:rPr lang="zh-CN" altLang="zh-CN" sz="2400" dirty="0" smtClean="0">
                <a:solidFill>
                  <a:srgbClr val="213F99"/>
                </a:solidFill>
              </a:rPr>
              <a:t>学位</a:t>
            </a:r>
            <a:r>
              <a:rPr lang="zh-CN" altLang="en-US" sz="2400" dirty="0" smtClean="0">
                <a:solidFill>
                  <a:srgbClr val="213F99"/>
                </a:solidFill>
              </a:rPr>
              <a:t>；</a:t>
            </a:r>
            <a:endParaRPr lang="zh-CN" altLang="zh-CN" sz="2400" dirty="0" smtClean="0">
              <a:solidFill>
                <a:srgbClr val="213F99"/>
              </a:solidFill>
            </a:endParaRPr>
          </a:p>
          <a:p>
            <a:pPr marL="457200" indent="-457200" algn="l">
              <a:spcBef>
                <a:spcPts val="600"/>
              </a:spcBef>
              <a:buFont typeface="Wingdings" pitchFamily="2" charset="2"/>
              <a:buChar char="u"/>
            </a:pPr>
            <a:r>
              <a:rPr lang="en-US" altLang="zh-CN" sz="2400" dirty="0" smtClean="0">
                <a:solidFill>
                  <a:srgbClr val="213F99"/>
                </a:solidFill>
              </a:rPr>
              <a:t>1973</a:t>
            </a:r>
            <a:r>
              <a:rPr lang="zh-CN" altLang="zh-CN" sz="2400" dirty="0" smtClean="0">
                <a:solidFill>
                  <a:srgbClr val="213F99"/>
                </a:solidFill>
              </a:rPr>
              <a:t>年</a:t>
            </a:r>
            <a:r>
              <a:rPr lang="en-US" altLang="zh-CN" sz="2400" dirty="0" smtClean="0">
                <a:solidFill>
                  <a:srgbClr val="213F99"/>
                </a:solidFill>
              </a:rPr>
              <a:t>5</a:t>
            </a:r>
            <a:r>
              <a:rPr lang="zh-CN" altLang="zh-CN" sz="2400" dirty="0" smtClean="0">
                <a:solidFill>
                  <a:srgbClr val="213F99"/>
                </a:solidFill>
              </a:rPr>
              <a:t>月</a:t>
            </a:r>
            <a:r>
              <a:rPr lang="en-US" altLang="zh-CN" sz="2400" dirty="0" smtClean="0">
                <a:solidFill>
                  <a:srgbClr val="213F99"/>
                </a:solidFill>
              </a:rPr>
              <a:t>22</a:t>
            </a:r>
            <a:r>
              <a:rPr lang="zh-CN" altLang="zh-CN" sz="2400" dirty="0" smtClean="0">
                <a:solidFill>
                  <a:srgbClr val="213F99"/>
                </a:solidFill>
              </a:rPr>
              <a:t>日</a:t>
            </a:r>
            <a:r>
              <a:rPr lang="en-US" altLang="zh-CN" sz="2400" dirty="0" smtClean="0">
                <a:solidFill>
                  <a:srgbClr val="213F99"/>
                </a:solidFill>
              </a:rPr>
              <a:t>,</a:t>
            </a:r>
            <a:r>
              <a:rPr lang="zh-CN" altLang="zh-CN" sz="2400" dirty="0" smtClean="0">
                <a:solidFill>
                  <a:srgbClr val="213F99"/>
                </a:solidFill>
              </a:rPr>
              <a:t>麦卡夫发表了题为《</a:t>
            </a:r>
            <a:r>
              <a:rPr lang="en-US" altLang="zh-CN" sz="2400" dirty="0" smtClean="0">
                <a:solidFill>
                  <a:srgbClr val="213F99"/>
                </a:solidFill>
              </a:rPr>
              <a:t> Alto</a:t>
            </a:r>
            <a:r>
              <a:rPr lang="zh-CN" altLang="zh-CN" sz="2400" dirty="0" smtClean="0">
                <a:solidFill>
                  <a:srgbClr val="213F99"/>
                </a:solidFill>
              </a:rPr>
              <a:t>以太网》的备忘录。</a:t>
            </a:r>
            <a:r>
              <a:rPr lang="zh-CN" altLang="en-US" sz="2400" dirty="0" smtClean="0">
                <a:solidFill>
                  <a:srgbClr val="213F99"/>
                </a:solidFill>
              </a:rPr>
              <a:t>给出了</a:t>
            </a:r>
            <a:r>
              <a:rPr lang="zh-CN" altLang="zh-CN" sz="2400" dirty="0" smtClean="0">
                <a:solidFill>
                  <a:srgbClr val="213F99"/>
                </a:solidFill>
              </a:rPr>
              <a:t>以太网如何工作的设计简图</a:t>
            </a:r>
            <a:r>
              <a:rPr lang="zh-CN" altLang="en-US" sz="2400" dirty="0" smtClean="0">
                <a:solidFill>
                  <a:srgbClr val="213F99"/>
                </a:solidFill>
              </a:rPr>
              <a:t>，</a:t>
            </a:r>
            <a:r>
              <a:rPr lang="en-US" altLang="zh-CN" sz="2400" dirty="0" err="1" smtClean="0">
                <a:solidFill>
                  <a:srgbClr val="213F99"/>
                </a:solidFill>
              </a:rPr>
              <a:t>EtherNet</a:t>
            </a:r>
            <a:r>
              <a:rPr lang="en-US" altLang="zh-CN" sz="2400" dirty="0" smtClean="0">
                <a:solidFill>
                  <a:srgbClr val="213F99"/>
                </a:solidFill>
              </a:rPr>
              <a:t> (</a:t>
            </a:r>
            <a:r>
              <a:rPr lang="zh-CN" altLang="zh-CN" sz="2400" dirty="0" smtClean="0">
                <a:solidFill>
                  <a:srgbClr val="213F99"/>
                </a:solidFill>
              </a:rPr>
              <a:t>以太网</a:t>
            </a:r>
            <a:r>
              <a:rPr lang="en-US" altLang="zh-CN" sz="2400" dirty="0" smtClean="0">
                <a:solidFill>
                  <a:srgbClr val="213F99"/>
                </a:solidFill>
              </a:rPr>
              <a:t>)</a:t>
            </a:r>
            <a:r>
              <a:rPr lang="zh-CN" altLang="zh-CN" sz="2400" dirty="0" smtClean="0">
                <a:solidFill>
                  <a:srgbClr val="213F99"/>
                </a:solidFill>
              </a:rPr>
              <a:t>作为一个完整的词第一次出现</a:t>
            </a:r>
            <a:r>
              <a:rPr lang="zh-CN" altLang="en-US" sz="2400" dirty="0" smtClean="0">
                <a:solidFill>
                  <a:srgbClr val="213F99"/>
                </a:solidFill>
              </a:rPr>
              <a:t>；</a:t>
            </a:r>
            <a:endParaRPr lang="zh-CN" altLang="zh-CN" sz="2400" dirty="0" smtClean="0">
              <a:solidFill>
                <a:srgbClr val="213F99"/>
              </a:solidFill>
            </a:endParaRPr>
          </a:p>
          <a:p>
            <a:pPr marL="457200" indent="-457200" algn="l">
              <a:spcBef>
                <a:spcPts val="600"/>
              </a:spcBef>
              <a:buFont typeface="Wingdings" pitchFamily="2" charset="2"/>
              <a:buChar char="u"/>
            </a:pPr>
            <a:r>
              <a:rPr lang="en-US" altLang="zh-CN" sz="2400" dirty="0" smtClean="0">
                <a:solidFill>
                  <a:srgbClr val="213F99"/>
                </a:solidFill>
              </a:rPr>
              <a:t>1973</a:t>
            </a:r>
            <a:r>
              <a:rPr lang="zh-CN" altLang="zh-CN" sz="2400" dirty="0" smtClean="0">
                <a:solidFill>
                  <a:srgbClr val="213F99"/>
                </a:solidFill>
              </a:rPr>
              <a:t>年</a:t>
            </a:r>
            <a:r>
              <a:rPr lang="en-US" altLang="zh-CN" sz="2400" dirty="0" smtClean="0">
                <a:solidFill>
                  <a:srgbClr val="213F99"/>
                </a:solidFill>
              </a:rPr>
              <a:t>11</a:t>
            </a:r>
            <a:r>
              <a:rPr lang="zh-CN" altLang="zh-CN" sz="2400" dirty="0" smtClean="0">
                <a:solidFill>
                  <a:srgbClr val="213F99"/>
                </a:solidFill>
              </a:rPr>
              <a:t>月</a:t>
            </a:r>
            <a:r>
              <a:rPr lang="en-US" altLang="zh-CN" sz="2400" dirty="0" smtClean="0">
                <a:solidFill>
                  <a:srgbClr val="213F99"/>
                </a:solidFill>
              </a:rPr>
              <a:t>11</a:t>
            </a:r>
            <a:r>
              <a:rPr lang="zh-CN" altLang="zh-CN" sz="2400" dirty="0" smtClean="0">
                <a:solidFill>
                  <a:srgbClr val="213F99"/>
                </a:solidFill>
              </a:rPr>
              <a:t>日</a:t>
            </a:r>
            <a:r>
              <a:rPr lang="en-US" altLang="zh-CN" sz="2400" dirty="0" smtClean="0">
                <a:solidFill>
                  <a:srgbClr val="213F99"/>
                </a:solidFill>
              </a:rPr>
              <a:t>,</a:t>
            </a:r>
            <a:r>
              <a:rPr lang="zh-CN" altLang="zh-CN" sz="2400" dirty="0" smtClean="0">
                <a:solidFill>
                  <a:srgbClr val="213F99"/>
                </a:solidFill>
              </a:rPr>
              <a:t>以太网系统真正开始工作</a:t>
            </a:r>
            <a:r>
              <a:rPr lang="zh-CN" altLang="en-US" sz="2400" dirty="0" smtClean="0">
                <a:solidFill>
                  <a:srgbClr val="213F99"/>
                </a:solidFill>
              </a:rPr>
              <a:t>；</a:t>
            </a:r>
            <a:endParaRPr lang="en-US" altLang="zh-CN" sz="2400" dirty="0" smtClean="0">
              <a:solidFill>
                <a:srgbClr val="213F99"/>
              </a:solidFill>
            </a:endParaRPr>
          </a:p>
          <a:p>
            <a:pPr marL="457200" indent="-457200" algn="l">
              <a:spcBef>
                <a:spcPts val="600"/>
              </a:spcBef>
              <a:buFont typeface="Wingdings" pitchFamily="2" charset="2"/>
              <a:buChar char="u"/>
            </a:pPr>
            <a:r>
              <a:rPr lang="en-US" altLang="zh-CN" sz="2400" dirty="0" smtClean="0">
                <a:solidFill>
                  <a:srgbClr val="213F99"/>
                </a:solidFill>
              </a:rPr>
              <a:t>1979</a:t>
            </a:r>
            <a:r>
              <a:rPr lang="zh-CN" altLang="zh-CN" sz="2400" dirty="0" smtClean="0">
                <a:solidFill>
                  <a:srgbClr val="213F99"/>
                </a:solidFill>
              </a:rPr>
              <a:t>年</a:t>
            </a:r>
            <a:r>
              <a:rPr lang="en-US" altLang="zh-CN" sz="2400" dirty="0" smtClean="0">
                <a:solidFill>
                  <a:srgbClr val="213F99"/>
                </a:solidFill>
              </a:rPr>
              <a:t>,</a:t>
            </a:r>
            <a:r>
              <a:rPr lang="zh-CN" altLang="zh-CN" sz="2400" dirty="0" smtClean="0">
                <a:solidFill>
                  <a:srgbClr val="213F99"/>
                </a:solidFill>
              </a:rPr>
              <a:t>麦卡夫创办了</a:t>
            </a:r>
            <a:r>
              <a:rPr lang="en-US" altLang="zh-CN" sz="2400" dirty="0" smtClean="0">
                <a:solidFill>
                  <a:srgbClr val="213F99"/>
                </a:solidFill>
              </a:rPr>
              <a:t>3Com</a:t>
            </a:r>
            <a:r>
              <a:rPr lang="zh-CN" altLang="zh-CN" sz="2400" dirty="0" smtClean="0">
                <a:solidFill>
                  <a:srgbClr val="213F99"/>
                </a:solidFill>
              </a:rPr>
              <a:t>公司</a:t>
            </a:r>
            <a:r>
              <a:rPr lang="zh-CN" altLang="en-US" sz="2400" dirty="0" smtClean="0">
                <a:solidFill>
                  <a:srgbClr val="213F99"/>
                </a:solidFill>
              </a:rPr>
              <a:t>；</a:t>
            </a:r>
            <a:endParaRPr lang="zh-CN" altLang="zh-CN" sz="2400" dirty="0" smtClean="0">
              <a:solidFill>
                <a:srgbClr val="213F99"/>
              </a:solidFill>
            </a:endParaRPr>
          </a:p>
          <a:p>
            <a:pPr marL="457200" indent="-457200" algn="l">
              <a:spcBef>
                <a:spcPts val="600"/>
              </a:spcBef>
              <a:buFont typeface="Wingdings" pitchFamily="2" charset="2"/>
              <a:buChar char="u"/>
            </a:pPr>
            <a:r>
              <a:rPr lang="en-US" altLang="zh-CN" sz="2400" dirty="0" smtClean="0">
                <a:solidFill>
                  <a:srgbClr val="213F99"/>
                </a:solidFill>
              </a:rPr>
              <a:t>1982</a:t>
            </a:r>
            <a:r>
              <a:rPr lang="zh-CN" altLang="zh-CN" sz="2400" dirty="0" smtClean="0">
                <a:solidFill>
                  <a:srgbClr val="213F99"/>
                </a:solidFill>
              </a:rPr>
              <a:t>年</a:t>
            </a:r>
            <a:r>
              <a:rPr lang="en-US" altLang="zh-CN" sz="2400" dirty="0" smtClean="0">
                <a:solidFill>
                  <a:srgbClr val="213F99"/>
                </a:solidFill>
              </a:rPr>
              <a:t>,</a:t>
            </a:r>
            <a:r>
              <a:rPr lang="zh-CN" altLang="zh-CN" sz="2400" dirty="0" smtClean="0">
                <a:solidFill>
                  <a:srgbClr val="213F99"/>
                </a:solidFill>
              </a:rPr>
              <a:t>以太网成为了</a:t>
            </a:r>
            <a:r>
              <a:rPr lang="en-US" altLang="zh-CN" sz="2400" dirty="0" smtClean="0">
                <a:solidFill>
                  <a:srgbClr val="213F99"/>
                </a:solidFill>
              </a:rPr>
              <a:t>IEEE802</a:t>
            </a:r>
            <a:r>
              <a:rPr lang="zh-CN" altLang="zh-CN" sz="2400" dirty="0" smtClean="0">
                <a:solidFill>
                  <a:srgbClr val="213F99"/>
                </a:solidFill>
              </a:rPr>
              <a:t>标准</a:t>
            </a:r>
            <a:r>
              <a:rPr lang="zh-CN" altLang="en-US" sz="2400" dirty="0" smtClean="0">
                <a:solidFill>
                  <a:srgbClr val="213F99"/>
                </a:solidFill>
              </a:rPr>
              <a:t>。</a:t>
            </a:r>
            <a:endParaRPr lang="zh-CN" altLang="zh-CN" sz="2400" dirty="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710390"/>
            <a:ext cx="8345643" cy="3970318"/>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C00000"/>
              </a:solidFill>
            </a:endParaRPr>
          </a:p>
          <a:p>
            <a:pPr marL="342900" indent="-342900" algn="l">
              <a:buClr>
                <a:srgbClr val="FF3300"/>
              </a:buClr>
              <a:buFont typeface="Wingdings" pitchFamily="2" charset="2"/>
              <a:buNone/>
              <a:defRPr/>
            </a:pPr>
            <a:r>
              <a:rPr lang="en-US" altLang="zh-CN" sz="2800" dirty="0" smtClean="0">
                <a:solidFill>
                  <a:srgbClr val="C00000"/>
                </a:solidFill>
              </a:rPr>
              <a:t>2</a:t>
            </a:r>
            <a:r>
              <a:rPr lang="zh-CN" altLang="en-US" sz="2800" dirty="0" smtClean="0">
                <a:solidFill>
                  <a:srgbClr val="C00000"/>
                </a:solidFill>
              </a:rPr>
              <a:t>、多个计算机互连的计算机网络</a:t>
            </a:r>
            <a:endParaRPr lang="en-US" altLang="zh-CN" sz="2800" dirty="0" smtClean="0">
              <a:solidFill>
                <a:srgbClr val="C00000"/>
              </a:solidFill>
            </a:endParaRPr>
          </a:p>
          <a:p>
            <a:pPr marL="342900" indent="-342900" algn="l">
              <a:buClr>
                <a:srgbClr val="FF3300"/>
              </a:buClr>
              <a:buFont typeface="Wingdings" pitchFamily="2" charset="2"/>
              <a:buNone/>
              <a:defRPr/>
            </a:pPr>
            <a:r>
              <a:rPr lang="en-US" altLang="zh-CN" sz="2800" dirty="0" smtClean="0">
                <a:solidFill>
                  <a:srgbClr val="C00000"/>
                </a:solidFill>
              </a:rPr>
              <a:t>     </a:t>
            </a:r>
          </a:p>
          <a:p>
            <a:pPr marL="342900" indent="-342900" algn="l">
              <a:buClr>
                <a:srgbClr val="FF3300"/>
              </a:buClr>
              <a:defRPr/>
            </a:pPr>
            <a:r>
              <a:rPr lang="zh-CN" altLang="en-US" sz="2800" dirty="0" smtClean="0">
                <a:solidFill>
                  <a:srgbClr val="213F99"/>
                </a:solidFill>
              </a:rPr>
              <a:t>      特点：</a:t>
            </a:r>
            <a:endParaRPr lang="en-US" altLang="zh-CN" sz="2800" dirty="0" smtClean="0">
              <a:solidFill>
                <a:srgbClr val="213F99"/>
              </a:solidFill>
            </a:endParaRPr>
          </a:p>
          <a:p>
            <a:pPr marL="342900" indent="-342900" algn="l">
              <a:buClr>
                <a:srgbClr val="FF3300"/>
              </a:buClr>
              <a:defRPr/>
            </a:pPr>
            <a:endParaRPr lang="zh-CN" altLang="en-US" sz="2800" dirty="0" smtClean="0">
              <a:solidFill>
                <a:srgbClr val="213F99"/>
              </a:solidFill>
            </a:endParaRPr>
          </a:p>
          <a:p>
            <a:pPr marL="623888" algn="l">
              <a:tabLst>
                <a:tab pos="7445375" algn="l"/>
                <a:tab pos="7620000" algn="l"/>
              </a:tabLst>
            </a:pPr>
            <a:r>
              <a:rPr lang="zh-CN" altLang="zh-CN" sz="2800" dirty="0" smtClean="0">
                <a:solidFill>
                  <a:srgbClr val="213F99"/>
                </a:solidFill>
              </a:rPr>
              <a:t>建立了计算机与计算机的互连与通信，实现了计算机资源的共享。但缺点是没有形成统一的互连标准，使网络在规模与应用等方面受到了限制。</a:t>
            </a:r>
            <a:endParaRPr lang="en-US" altLang="zh-CN" sz="2800" dirty="0" smtClean="0">
              <a:solidFill>
                <a:srgbClr val="213F99"/>
              </a:solidFill>
            </a:endParaRPr>
          </a:p>
          <a:p>
            <a:pPr marL="623888" algn="l">
              <a:tabLst>
                <a:tab pos="7445375" algn="l"/>
                <a:tab pos="7620000" algn="l"/>
              </a:tabLst>
            </a:pPr>
            <a:endParaRPr lang="zh-CN" altLang="zh-CN" sz="2800" dirty="0" smtClean="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710390"/>
            <a:ext cx="8345643" cy="4632037"/>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C00000"/>
              </a:solidFill>
            </a:endParaRPr>
          </a:p>
          <a:p>
            <a:pPr marL="342900" indent="-342900" algn="l">
              <a:buClr>
                <a:srgbClr val="FF3300"/>
              </a:buClr>
              <a:buFont typeface="Wingdings" pitchFamily="2" charset="2"/>
              <a:buNone/>
              <a:defRPr/>
            </a:pPr>
            <a:r>
              <a:rPr lang="en-US" altLang="zh-CN" sz="2800" dirty="0" smtClean="0">
                <a:solidFill>
                  <a:srgbClr val="C00000"/>
                </a:solidFill>
              </a:rPr>
              <a:t>3</a:t>
            </a:r>
            <a:r>
              <a:rPr lang="zh-CN" altLang="en-US" sz="2800" dirty="0" smtClean="0">
                <a:solidFill>
                  <a:srgbClr val="C00000"/>
                </a:solidFill>
              </a:rPr>
              <a:t>、面向标准化的计算机网络</a:t>
            </a:r>
            <a:endParaRPr lang="en-US" altLang="zh-CN" sz="2800" dirty="0" smtClean="0">
              <a:solidFill>
                <a:srgbClr val="C00000"/>
              </a:solidFill>
            </a:endParaRPr>
          </a:p>
          <a:p>
            <a:pPr marL="342900" indent="-342900" algn="l">
              <a:buClr>
                <a:srgbClr val="FF3300"/>
              </a:buClr>
              <a:buFont typeface="Wingdings" pitchFamily="2" charset="2"/>
              <a:buNone/>
              <a:defRPr/>
            </a:pPr>
            <a:r>
              <a:rPr lang="en-US" altLang="zh-CN" sz="2800" dirty="0" smtClean="0">
                <a:solidFill>
                  <a:srgbClr val="C00000"/>
                </a:solidFill>
              </a:rPr>
              <a:t>                            (20</a:t>
            </a:r>
            <a:r>
              <a:rPr lang="zh-CN" altLang="en-US" sz="2800" dirty="0" smtClean="0">
                <a:solidFill>
                  <a:srgbClr val="C00000"/>
                </a:solidFill>
              </a:rPr>
              <a:t>世纪</a:t>
            </a:r>
            <a:r>
              <a:rPr lang="en-US" altLang="zh-CN" sz="2800" dirty="0" smtClean="0">
                <a:solidFill>
                  <a:srgbClr val="C00000"/>
                </a:solidFill>
              </a:rPr>
              <a:t>80</a:t>
            </a:r>
            <a:r>
              <a:rPr lang="zh-CN" altLang="en-US" sz="2800" dirty="0" smtClean="0">
                <a:solidFill>
                  <a:srgbClr val="C00000"/>
                </a:solidFill>
              </a:rPr>
              <a:t>年代</a:t>
            </a:r>
            <a:r>
              <a:rPr lang="en-US" altLang="zh-CN" sz="2800" dirty="0" smtClean="0">
                <a:solidFill>
                  <a:srgbClr val="C00000"/>
                </a:solidFill>
              </a:rPr>
              <a:t>—90</a:t>
            </a:r>
            <a:r>
              <a:rPr lang="zh-CN" altLang="en-US" sz="2800" dirty="0" smtClean="0">
                <a:solidFill>
                  <a:srgbClr val="C00000"/>
                </a:solidFill>
              </a:rPr>
              <a:t>年代初期）</a:t>
            </a:r>
            <a:endParaRPr lang="en-US" altLang="zh-CN" sz="2800" dirty="0" smtClean="0">
              <a:solidFill>
                <a:srgbClr val="C00000"/>
              </a:solidFill>
            </a:endParaRPr>
          </a:p>
          <a:p>
            <a:pPr marL="342900" indent="-342900" algn="l">
              <a:buClr>
                <a:srgbClr val="FF3300"/>
              </a:buClr>
              <a:buFont typeface="Wingdings" pitchFamily="2" charset="2"/>
              <a:buNone/>
              <a:defRPr/>
            </a:pPr>
            <a:r>
              <a:rPr lang="en-US" altLang="zh-CN" sz="2800" dirty="0" smtClean="0">
                <a:solidFill>
                  <a:srgbClr val="C00000"/>
                </a:solidFill>
              </a:rPr>
              <a:t>     </a:t>
            </a:r>
          </a:p>
          <a:p>
            <a:pPr marL="342900" indent="-342900" algn="l">
              <a:buClr>
                <a:srgbClr val="FF3300"/>
              </a:buClr>
              <a:defRPr/>
            </a:pPr>
            <a:r>
              <a:rPr lang="zh-CN" altLang="en-US" sz="2800" dirty="0" smtClean="0">
                <a:solidFill>
                  <a:srgbClr val="213F99"/>
                </a:solidFill>
              </a:rPr>
              <a:t>      本阶段标志性成果：</a:t>
            </a:r>
            <a:endParaRPr lang="en-US" altLang="zh-CN" sz="2800" dirty="0" smtClean="0">
              <a:solidFill>
                <a:srgbClr val="213F99"/>
              </a:solidFill>
            </a:endParaRPr>
          </a:p>
          <a:p>
            <a:pPr marL="514350" indent="-514350" algn="l">
              <a:spcBef>
                <a:spcPts val="1800"/>
              </a:spcBef>
              <a:buFont typeface="Wingdings" pitchFamily="2" charset="2"/>
              <a:buChar char="Ø"/>
              <a:defRPr/>
            </a:pPr>
            <a:r>
              <a:rPr lang="zh-CN" altLang="en-US" sz="2800" dirty="0" smtClean="0">
                <a:solidFill>
                  <a:srgbClr val="213F99"/>
                </a:solidFill>
              </a:rPr>
              <a:t>制定网络体系结构：</a:t>
            </a:r>
            <a:r>
              <a:rPr lang="en-US" altLang="zh-CN" sz="2800" dirty="0" smtClean="0">
                <a:solidFill>
                  <a:srgbClr val="213F99"/>
                </a:solidFill>
              </a:rPr>
              <a:t>OSI-RM</a:t>
            </a:r>
            <a:r>
              <a:rPr lang="zh-CN" altLang="en-US" sz="2800" dirty="0" smtClean="0">
                <a:solidFill>
                  <a:srgbClr val="213F99"/>
                </a:solidFill>
              </a:rPr>
              <a:t>模型</a:t>
            </a:r>
          </a:p>
          <a:p>
            <a:pPr marL="514350" indent="-514350" algn="l">
              <a:buFont typeface="Wingdings" pitchFamily="2" charset="2"/>
              <a:buChar char="Ø"/>
              <a:defRPr/>
            </a:pPr>
            <a:r>
              <a:rPr lang="zh-CN" altLang="en-US" sz="2800" dirty="0" smtClean="0">
                <a:solidFill>
                  <a:srgbClr val="213F99"/>
                </a:solidFill>
              </a:rPr>
              <a:t>形成</a:t>
            </a:r>
            <a:r>
              <a:rPr lang="en-US" altLang="zh-CN" sz="2800" dirty="0" smtClean="0">
                <a:solidFill>
                  <a:srgbClr val="213F99"/>
                </a:solidFill>
              </a:rPr>
              <a:t>TCP/IP</a:t>
            </a:r>
            <a:r>
              <a:rPr lang="zh-CN" altLang="en-US" sz="2800" dirty="0" smtClean="0">
                <a:solidFill>
                  <a:srgbClr val="213F99"/>
                </a:solidFill>
              </a:rPr>
              <a:t>系统结构</a:t>
            </a:r>
            <a:endParaRPr lang="en-US" altLang="zh-CN" sz="2800" dirty="0" smtClean="0">
              <a:solidFill>
                <a:srgbClr val="213F99"/>
              </a:solidFill>
            </a:endParaRPr>
          </a:p>
          <a:p>
            <a:pPr marL="514350" indent="-514350" algn="l">
              <a:buFont typeface="Wingdings" pitchFamily="2" charset="2"/>
              <a:buChar char="Ø"/>
              <a:defRPr/>
            </a:pPr>
            <a:r>
              <a:rPr lang="zh-CN" altLang="en-US" sz="2800" dirty="0" smtClean="0">
                <a:solidFill>
                  <a:srgbClr val="213F99"/>
                </a:solidFill>
              </a:rPr>
              <a:t>形成以太网、</a:t>
            </a:r>
            <a:r>
              <a:rPr lang="zh-CN" altLang="zh-CN" sz="2800" dirty="0" smtClean="0">
                <a:solidFill>
                  <a:srgbClr val="213F99"/>
                </a:solidFill>
              </a:rPr>
              <a:t>公用数据网</a:t>
            </a:r>
            <a:r>
              <a:rPr lang="zh-CN" altLang="en-US" sz="2800" dirty="0" smtClean="0">
                <a:solidFill>
                  <a:srgbClr val="213F99"/>
                </a:solidFill>
              </a:rPr>
              <a:t>等标准，如</a:t>
            </a:r>
            <a:r>
              <a:rPr lang="en-US" altLang="zh-CN" sz="2800" dirty="0" smtClean="0">
                <a:solidFill>
                  <a:srgbClr val="213F99"/>
                </a:solidFill>
              </a:rPr>
              <a:t>X.25</a:t>
            </a:r>
            <a:r>
              <a:rPr lang="zh-CN" altLang="en-US" sz="2800" dirty="0" smtClean="0">
                <a:solidFill>
                  <a:srgbClr val="213F99"/>
                </a:solidFill>
              </a:rPr>
              <a:t>标准等</a:t>
            </a:r>
            <a:r>
              <a:rPr lang="en-US" altLang="zh-CN" sz="2800" dirty="0" smtClean="0">
                <a:solidFill>
                  <a:srgbClr val="213F99"/>
                </a:solidFill>
              </a:rPr>
              <a:t>X</a:t>
            </a:r>
            <a:r>
              <a:rPr lang="zh-CN" altLang="en-US" sz="2800" dirty="0" smtClean="0">
                <a:solidFill>
                  <a:srgbClr val="213F99"/>
                </a:solidFill>
              </a:rPr>
              <a:t>系列建议</a:t>
            </a:r>
            <a:endParaRPr lang="en-US" altLang="zh-CN" sz="2800" dirty="0" smtClean="0">
              <a:solidFill>
                <a:srgbClr val="213F99"/>
              </a:solidFill>
            </a:endParaRPr>
          </a:p>
          <a:p>
            <a:pPr marL="514350" indent="-514350" algn="l">
              <a:buFont typeface="Wingdings" pitchFamily="2" charset="2"/>
              <a:buChar char="Ø"/>
              <a:defRPr/>
            </a:pPr>
            <a:r>
              <a:rPr lang="zh-CN" altLang="en-US" sz="2800" dirty="0" smtClean="0">
                <a:solidFill>
                  <a:srgbClr val="213F99"/>
                </a:solidFill>
              </a:rPr>
              <a:t>提出</a:t>
            </a:r>
            <a:r>
              <a:rPr lang="en-US" altLang="zh-CN" sz="2800" dirty="0" smtClean="0">
                <a:solidFill>
                  <a:srgbClr val="213F99"/>
                </a:solidFill>
              </a:rPr>
              <a:t>Web</a:t>
            </a:r>
            <a:r>
              <a:rPr lang="zh-CN" altLang="en-US" sz="2800" dirty="0" smtClean="0">
                <a:solidFill>
                  <a:srgbClr val="213F99"/>
                </a:solidFill>
              </a:rPr>
              <a:t>技术与开发浏览器</a:t>
            </a:r>
            <a:endParaRPr lang="zh-CN" altLang="zh-CN" sz="2800" dirty="0" smtClean="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14" name="燕尾形 13"/>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6"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序言</a:t>
            </a:r>
            <a:endParaRPr lang="zh-CN" altLang="en-US" sz="1200" b="1" dirty="0">
              <a:solidFill>
                <a:schemeClr val="bg1"/>
              </a:solidFill>
            </a:endParaRPr>
          </a:p>
        </p:txBody>
      </p:sp>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3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 name="矩形 1"/>
          <p:cNvSpPr/>
          <p:nvPr/>
        </p:nvSpPr>
        <p:spPr>
          <a:xfrm>
            <a:off x="634667" y="1792235"/>
            <a:ext cx="8142468" cy="3779496"/>
          </a:xfrm>
          <a:prstGeom prst="rect">
            <a:avLst/>
          </a:prstGeom>
        </p:spPr>
        <p:txBody>
          <a:bodyPr wrap="square">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课程简介</a:t>
            </a:r>
            <a:endParaRPr lang="en-US" altLang="zh-CN" sz="2800" b="1" dirty="0">
              <a:solidFill>
                <a:srgbClr val="0070C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课程性质：专业课</a:t>
            </a:r>
            <a:r>
              <a:rPr lang="zh-CN" altLang="en-US" sz="2400" dirty="0">
                <a:latin typeface="微软雅黑" panose="020B0503020204020204" pitchFamily="34" charset="-122"/>
                <a:ea typeface="微软雅黑" panose="020B0503020204020204" pitchFamily="34" charset="-122"/>
              </a:rPr>
              <a:t>（选修）（</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学分）</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spcAft>
                <a:spcPts val="600"/>
              </a:spcAft>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课程安排：</a:t>
            </a:r>
            <a:r>
              <a:rPr lang="zh-CN" altLang="zh-CN" sz="2400" dirty="0">
                <a:latin typeface="微软雅黑" panose="020B0503020204020204" pitchFamily="34" charset="-122"/>
                <a:ea typeface="微软雅黑" panose="020B0503020204020204" pitchFamily="34" charset="-122"/>
              </a:rPr>
              <a:t>总学时</a:t>
            </a:r>
            <a:r>
              <a:rPr lang="en-US" altLang="zh-CN" sz="2400" dirty="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课时</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1-18</a:t>
            </a:r>
            <a:r>
              <a:rPr lang="zh-CN" altLang="en-US" sz="2400" dirty="0">
                <a:latin typeface="微软雅黑" panose="020B0503020204020204" pitchFamily="34" charset="-122"/>
                <a:ea typeface="微软雅黑" panose="020B0503020204020204" pitchFamily="34" charset="-122"/>
              </a:rPr>
              <a:t>周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周一</a:t>
            </a:r>
            <a:r>
              <a:rPr lang="en-US" altLang="zh-CN" sz="2400" dirty="0">
                <a:latin typeface="微软雅黑" panose="020B0503020204020204" pitchFamily="34" charset="-122"/>
                <a:ea typeface="微软雅黑" panose="020B0503020204020204" pitchFamily="34" charset="-122"/>
              </a:rPr>
              <a:t>8,9</a:t>
            </a:r>
            <a:r>
              <a:rPr lang="zh-CN" altLang="en-US" sz="2400" dirty="0">
                <a:latin typeface="微软雅黑" panose="020B0503020204020204" pitchFamily="34" charset="-122"/>
                <a:ea typeface="微软雅黑" panose="020B0503020204020204" pitchFamily="34" charset="-122"/>
              </a:rPr>
              <a:t>节</a:t>
            </a:r>
            <a:r>
              <a:rPr lang="en-US" altLang="zh-CN" sz="2400" dirty="0" smtClean="0">
                <a:latin typeface="微软雅黑" panose="020B0503020204020204" pitchFamily="34" charset="-122"/>
                <a:ea typeface="微软雅黑" panose="020B0503020204020204" pitchFamily="34" charset="-122"/>
              </a:rPr>
              <a:t>)</a:t>
            </a:r>
          </a:p>
          <a:p>
            <a:pPr marL="342900" indent="-342900">
              <a:lnSpc>
                <a:spcPct val="150000"/>
              </a:lnSpc>
              <a:spcAft>
                <a:spcPts val="600"/>
              </a:spcAft>
              <a:buFont typeface="Arial" panose="020B0604020202020204" pitchFamily="34" charset="0"/>
              <a:buChar char="•"/>
            </a:pPr>
            <a:endParaRPr lang="en-US" altLang="zh-CN" sz="2400" dirty="0" smtClean="0">
              <a:latin typeface="微软雅黑" panose="020B0503020204020204" pitchFamily="34" charset="-122"/>
              <a:ea typeface="微软雅黑" panose="020B0503020204020204" pitchFamily="34" charset="-122"/>
            </a:endParaRPr>
          </a:p>
          <a:p>
            <a:pPr fontAlgn="base">
              <a:lnSpc>
                <a:spcPct val="110000"/>
              </a:lnSpc>
              <a:spcBef>
                <a:spcPts val="600"/>
              </a:spcBef>
              <a:spcAft>
                <a:spcPct val="0"/>
              </a:spcAft>
              <a:buClr>
                <a:srgbClr val="333399"/>
              </a:buClr>
              <a:buSzPct val="75000"/>
              <a:defRPr/>
            </a:pPr>
            <a:r>
              <a:rPr lang="zh-CN" altLang="en-US" sz="2800" b="1" dirty="0">
                <a:solidFill>
                  <a:srgbClr val="0070C0"/>
                </a:solidFill>
                <a:latin typeface="微软雅黑" panose="020B0503020204020204" pitchFamily="34" charset="-122"/>
                <a:ea typeface="微软雅黑" panose="020B0503020204020204" pitchFamily="34" charset="-122"/>
              </a:rPr>
              <a:t>考核方式</a:t>
            </a:r>
            <a:endParaRPr lang="en-US" altLang="zh-CN" sz="2800" b="1" dirty="0">
              <a:solidFill>
                <a:srgbClr val="0070C0"/>
              </a:solidFill>
              <a:latin typeface="微软雅黑" panose="020B0503020204020204" pitchFamily="34" charset="-122"/>
              <a:ea typeface="微软雅黑" panose="020B0503020204020204" pitchFamily="34" charset="-122"/>
            </a:endParaRPr>
          </a:p>
          <a:p>
            <a:pPr lvl="0" fontAlgn="base">
              <a:lnSpc>
                <a:spcPct val="110000"/>
              </a:lnSpc>
              <a:spcBef>
                <a:spcPts val="600"/>
              </a:spcBef>
              <a:spcAft>
                <a:spcPct val="0"/>
              </a:spcAft>
              <a:buClr>
                <a:srgbClr val="333399"/>
              </a:buClr>
              <a:buSzPct val="75000"/>
              <a:defRPr/>
            </a:pPr>
            <a:r>
              <a:rPr lang="zh-CN" altLang="en-US" sz="2400" dirty="0">
                <a:latin typeface="微软雅黑" panose="020B0503020204020204" pitchFamily="34" charset="-122"/>
                <a:ea typeface="微软雅黑" panose="020B0503020204020204" pitchFamily="34" charset="-122"/>
              </a:rPr>
              <a:t>   平时考核（作业、出勤、课堂表现）</a:t>
            </a:r>
            <a:r>
              <a:rPr lang="en-US" altLang="zh-CN" sz="2400" dirty="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期末考试 （闭卷）</a:t>
            </a:r>
            <a:r>
              <a:rPr lang="en-US" altLang="zh-CN" sz="2400" dirty="0">
                <a:latin typeface="微软雅黑" panose="020B0503020204020204" pitchFamily="34" charset="-122"/>
                <a:ea typeface="微软雅黑" panose="020B0503020204020204" pitchFamily="34" charset="-122"/>
              </a:rPr>
              <a:t>70</a:t>
            </a:r>
            <a:r>
              <a:rPr lang="en-US" altLang="zh-CN" sz="2400" dirty="0" smtClean="0">
                <a:latin typeface="微软雅黑" panose="020B0503020204020204" pitchFamily="34" charset="-122"/>
                <a:ea typeface="微软雅黑" panose="020B0503020204020204" pitchFamily="34" charset="-122"/>
              </a:rPr>
              <a:t>%</a:t>
            </a:r>
          </a:p>
        </p:txBody>
      </p:sp>
      <p:sp>
        <p:nvSpPr>
          <p:cNvPr id="3" name="矩形 2"/>
          <p:cNvSpPr/>
          <p:nvPr/>
        </p:nvSpPr>
        <p:spPr>
          <a:xfrm>
            <a:off x="634667" y="926355"/>
            <a:ext cx="1980029"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课程与考核</a:t>
            </a:r>
            <a:endParaRPr lang="en-US" altLang="zh-CN" sz="28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3088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710390"/>
            <a:ext cx="8345643" cy="4893647"/>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C00000"/>
              </a:solidFill>
            </a:endParaRPr>
          </a:p>
          <a:p>
            <a:pPr marL="342900" indent="-342900" algn="l">
              <a:buClr>
                <a:srgbClr val="FF3300"/>
              </a:buClr>
              <a:buFont typeface="Wingdings" pitchFamily="2" charset="2"/>
              <a:buNone/>
              <a:defRPr/>
            </a:pPr>
            <a:r>
              <a:rPr lang="en-US" altLang="zh-CN" sz="2800" dirty="0" smtClean="0">
                <a:solidFill>
                  <a:srgbClr val="C00000"/>
                </a:solidFill>
              </a:rPr>
              <a:t>3</a:t>
            </a:r>
            <a:r>
              <a:rPr lang="zh-CN" altLang="en-US" sz="2800" dirty="0" smtClean="0">
                <a:solidFill>
                  <a:srgbClr val="C00000"/>
                </a:solidFill>
              </a:rPr>
              <a:t>、面向标准化的计算机网络</a:t>
            </a:r>
            <a:endParaRPr lang="en-US" altLang="zh-CN" sz="2800" dirty="0" smtClean="0">
              <a:solidFill>
                <a:srgbClr val="C00000"/>
              </a:solidFill>
            </a:endParaRPr>
          </a:p>
          <a:p>
            <a:pPr marL="342900" indent="-342900" algn="l">
              <a:buClr>
                <a:srgbClr val="FF3300"/>
              </a:buClr>
              <a:buFont typeface="Wingdings" pitchFamily="2" charset="2"/>
              <a:buNone/>
              <a:defRPr/>
            </a:pPr>
            <a:r>
              <a:rPr lang="en-US" altLang="zh-CN" sz="2800" dirty="0" smtClean="0">
                <a:solidFill>
                  <a:srgbClr val="C00000"/>
                </a:solidFill>
              </a:rPr>
              <a:t>                            (20</a:t>
            </a:r>
            <a:r>
              <a:rPr lang="zh-CN" altLang="en-US" sz="2800" dirty="0" smtClean="0">
                <a:solidFill>
                  <a:srgbClr val="C00000"/>
                </a:solidFill>
              </a:rPr>
              <a:t>世纪</a:t>
            </a:r>
            <a:r>
              <a:rPr lang="en-US" altLang="zh-CN" sz="2800" dirty="0" smtClean="0">
                <a:solidFill>
                  <a:srgbClr val="C00000"/>
                </a:solidFill>
              </a:rPr>
              <a:t>80</a:t>
            </a:r>
            <a:r>
              <a:rPr lang="zh-CN" altLang="en-US" sz="2800" dirty="0" smtClean="0">
                <a:solidFill>
                  <a:srgbClr val="C00000"/>
                </a:solidFill>
              </a:rPr>
              <a:t>年代</a:t>
            </a:r>
            <a:r>
              <a:rPr lang="en-US" altLang="zh-CN" sz="2800" dirty="0" smtClean="0">
                <a:solidFill>
                  <a:srgbClr val="C00000"/>
                </a:solidFill>
              </a:rPr>
              <a:t>—90</a:t>
            </a:r>
            <a:r>
              <a:rPr lang="zh-CN" altLang="en-US" sz="2800" dirty="0" smtClean="0">
                <a:solidFill>
                  <a:srgbClr val="C00000"/>
                </a:solidFill>
              </a:rPr>
              <a:t>年代初期）</a:t>
            </a:r>
            <a:endParaRPr lang="en-US" altLang="zh-CN" sz="2800" dirty="0" smtClean="0">
              <a:solidFill>
                <a:srgbClr val="C00000"/>
              </a:solidFill>
            </a:endParaRPr>
          </a:p>
          <a:p>
            <a:pPr marL="342900" indent="-342900" algn="l">
              <a:spcBef>
                <a:spcPts val="1200"/>
              </a:spcBef>
              <a:buClr>
                <a:srgbClr val="FF3300"/>
              </a:buClr>
              <a:buFont typeface="Wingdings" pitchFamily="2" charset="2"/>
              <a:buNone/>
              <a:defRPr/>
            </a:pPr>
            <a:r>
              <a:rPr lang="en-US" altLang="zh-CN" sz="2800" dirty="0" smtClean="0">
                <a:solidFill>
                  <a:srgbClr val="C00000"/>
                </a:solidFill>
              </a:rPr>
              <a:t>     </a:t>
            </a:r>
            <a:r>
              <a:rPr kumimoji="1" lang="zh-CN" altLang="en-US" sz="2800" dirty="0" smtClean="0">
                <a:solidFill>
                  <a:srgbClr val="213F99"/>
                </a:solidFill>
              </a:rPr>
              <a:t>网络体系结构标准化意义</a:t>
            </a:r>
            <a:r>
              <a:rPr lang="zh-CN" altLang="en-US" sz="2800" dirty="0" smtClean="0">
                <a:solidFill>
                  <a:srgbClr val="213F99"/>
                </a:solidFill>
              </a:rPr>
              <a:t>：</a:t>
            </a:r>
            <a:endParaRPr lang="en-US" altLang="zh-CN" sz="2800" dirty="0" smtClean="0">
              <a:solidFill>
                <a:srgbClr val="213F99"/>
              </a:solidFill>
            </a:endParaRPr>
          </a:p>
          <a:p>
            <a:pPr marL="514350" indent="22225" algn="l">
              <a:spcBef>
                <a:spcPts val="1200"/>
              </a:spcBef>
              <a:buFont typeface="Wingdings" pitchFamily="2" charset="2"/>
              <a:buChar char="Ø"/>
              <a:defRPr/>
            </a:pPr>
            <a:r>
              <a:rPr lang="zh-CN" altLang="en-US" sz="2800" dirty="0" smtClean="0">
                <a:solidFill>
                  <a:srgbClr val="213F99"/>
                </a:solidFill>
              </a:rPr>
              <a:t>系统开放化</a:t>
            </a:r>
          </a:p>
          <a:p>
            <a:pPr marL="514350" indent="22225" algn="l">
              <a:spcBef>
                <a:spcPts val="1200"/>
              </a:spcBef>
              <a:buFont typeface="Wingdings" pitchFamily="2" charset="2"/>
              <a:buChar char="Ø"/>
              <a:defRPr/>
            </a:pPr>
            <a:r>
              <a:rPr lang="zh-CN" altLang="en-US" sz="2800" dirty="0" smtClean="0">
                <a:solidFill>
                  <a:srgbClr val="213F99"/>
                </a:solidFill>
              </a:rPr>
              <a:t>异种独立工作的计算机系统入网互联</a:t>
            </a:r>
          </a:p>
          <a:p>
            <a:pPr marL="514350" indent="22225" algn="l">
              <a:spcBef>
                <a:spcPts val="1200"/>
              </a:spcBef>
              <a:buFont typeface="Wingdings" pitchFamily="2" charset="2"/>
              <a:buChar char="Ø"/>
              <a:defRPr/>
            </a:pPr>
            <a:r>
              <a:rPr lang="zh-CN" altLang="en-US" sz="2800" dirty="0" smtClean="0">
                <a:solidFill>
                  <a:srgbClr val="213F99"/>
                </a:solidFill>
              </a:rPr>
              <a:t>网络资源</a:t>
            </a:r>
            <a:r>
              <a:rPr lang="en-US" altLang="zh-CN" sz="2800" dirty="0" smtClean="0">
                <a:solidFill>
                  <a:srgbClr val="213F99"/>
                </a:solidFill>
              </a:rPr>
              <a:t>/</a:t>
            </a:r>
            <a:r>
              <a:rPr lang="zh-CN" altLang="en-US" sz="2800" dirty="0" smtClean="0">
                <a:solidFill>
                  <a:srgbClr val="213F99"/>
                </a:solidFill>
              </a:rPr>
              <a:t>用户资源共享</a:t>
            </a:r>
          </a:p>
          <a:p>
            <a:pPr marL="514350" indent="22225" algn="l">
              <a:spcBef>
                <a:spcPts val="1200"/>
              </a:spcBef>
              <a:buFont typeface="Wingdings" pitchFamily="2" charset="2"/>
              <a:buChar char="Ø"/>
              <a:defRPr/>
            </a:pPr>
            <a:r>
              <a:rPr lang="zh-CN" altLang="en-US" sz="2800" dirty="0" smtClean="0">
                <a:solidFill>
                  <a:srgbClr val="213F99"/>
                </a:solidFill>
              </a:rPr>
              <a:t>结构和通信协议层次化</a:t>
            </a:r>
          </a:p>
          <a:p>
            <a:pPr marL="514350" indent="22225" algn="l">
              <a:spcBef>
                <a:spcPts val="1200"/>
              </a:spcBef>
              <a:buFont typeface="Wingdings" pitchFamily="2" charset="2"/>
              <a:buChar char="Ø"/>
              <a:defRPr/>
            </a:pPr>
            <a:r>
              <a:rPr lang="zh-CN" altLang="en-US" sz="2800" dirty="0" smtClean="0">
                <a:solidFill>
                  <a:srgbClr val="213F99"/>
                </a:solidFill>
              </a:rPr>
              <a:t>接口标准化</a:t>
            </a: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710390"/>
            <a:ext cx="8345643" cy="5093702"/>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smtClean="0">
                <a:solidFill>
                  <a:srgbClr val="C00000"/>
                </a:solidFill>
              </a:rPr>
              <a:t>3</a:t>
            </a:r>
            <a:r>
              <a:rPr lang="zh-CN" altLang="en-US" sz="2800" dirty="0" smtClean="0">
                <a:solidFill>
                  <a:srgbClr val="C00000"/>
                </a:solidFill>
              </a:rPr>
              <a:t>、面向标准化的计算机网络</a:t>
            </a:r>
            <a:endParaRPr lang="en-US" altLang="zh-CN" sz="2800" dirty="0" smtClean="0">
              <a:solidFill>
                <a:srgbClr val="C00000"/>
              </a:solidFill>
            </a:endParaRPr>
          </a:p>
          <a:p>
            <a:pPr marL="342900" indent="-342900" algn="l">
              <a:spcBef>
                <a:spcPts val="1800"/>
              </a:spcBef>
              <a:buClr>
                <a:srgbClr val="FF3300"/>
              </a:buClr>
              <a:defRPr/>
            </a:pPr>
            <a:r>
              <a:rPr kumimoji="1" lang="en-US" altLang="zh-CN" sz="2800" dirty="0" smtClean="0">
                <a:solidFill>
                  <a:srgbClr val="CCFF33"/>
                </a:solidFill>
              </a:rPr>
              <a:t> </a:t>
            </a:r>
            <a:r>
              <a:rPr kumimoji="1" lang="zh-CN" altLang="en-US" sz="2800" dirty="0" smtClean="0">
                <a:solidFill>
                  <a:srgbClr val="213F99"/>
                </a:solidFill>
              </a:rPr>
              <a:t>国际标准化组织  </a:t>
            </a:r>
            <a:r>
              <a:rPr kumimoji="1" lang="en-US" altLang="zh-CN" sz="2800" dirty="0" smtClean="0">
                <a:solidFill>
                  <a:srgbClr val="213F99"/>
                </a:solidFill>
              </a:rPr>
              <a:t>ISO</a:t>
            </a:r>
            <a:r>
              <a:rPr kumimoji="1" lang="zh-CN" altLang="en-US" sz="2800" dirty="0" smtClean="0">
                <a:solidFill>
                  <a:srgbClr val="213F99"/>
                </a:solidFill>
              </a:rPr>
              <a:t>与</a:t>
            </a:r>
            <a:r>
              <a:rPr kumimoji="1" lang="en-US" altLang="zh-CN" sz="2800" dirty="0" smtClean="0">
                <a:solidFill>
                  <a:srgbClr val="213F99"/>
                </a:solidFill>
              </a:rPr>
              <a:t>OSI-RM</a:t>
            </a:r>
            <a:r>
              <a:rPr kumimoji="1" lang="zh-CN" altLang="en-US" sz="2800" dirty="0" smtClean="0">
                <a:solidFill>
                  <a:srgbClr val="213F99"/>
                </a:solidFill>
              </a:rPr>
              <a:t>模型：</a:t>
            </a: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
        <p:nvSpPr>
          <p:cNvPr id="18" name="Rectangle 7"/>
          <p:cNvSpPr>
            <a:spLocks noChangeArrowheads="1"/>
          </p:cNvSpPr>
          <p:nvPr/>
        </p:nvSpPr>
        <p:spPr bwMode="auto">
          <a:xfrm>
            <a:off x="684213" y="3024863"/>
            <a:ext cx="1828800" cy="762000"/>
          </a:xfrm>
          <a:prstGeom prst="rect">
            <a:avLst/>
          </a:prstGeom>
          <a:solidFill>
            <a:srgbClr val="990099"/>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en-US" altLang="zh-CN" sz="3600" dirty="0">
                <a:solidFill>
                  <a:schemeClr val="tx1"/>
                </a:solidFill>
              </a:rPr>
              <a:t>TC97</a:t>
            </a:r>
          </a:p>
        </p:txBody>
      </p:sp>
      <p:sp>
        <p:nvSpPr>
          <p:cNvPr id="19" name="Rectangle 8"/>
          <p:cNvSpPr>
            <a:spLocks noChangeArrowheads="1"/>
          </p:cNvSpPr>
          <p:nvPr/>
        </p:nvSpPr>
        <p:spPr bwMode="auto">
          <a:xfrm>
            <a:off x="684213" y="4150401"/>
            <a:ext cx="1828800" cy="762000"/>
          </a:xfrm>
          <a:prstGeom prst="rect">
            <a:avLst/>
          </a:prstGeom>
          <a:solidFill>
            <a:srgbClr val="008000"/>
          </a:solidFill>
          <a:ln w="12700">
            <a:solidFill>
              <a:srgbClr val="333399"/>
            </a:solidFill>
            <a:miter lim="800000"/>
            <a:headEnd type="none" w="sm" len="sm"/>
            <a:tailEnd type="none" w="sm" len="sm"/>
          </a:ln>
        </p:spPr>
        <p:txBody>
          <a:bodyPr wrap="none" anchor="ctr"/>
          <a:lstStyle/>
          <a:p>
            <a:pPr algn="ctr" eaLnBrk="0" hangingPunct="0">
              <a:spcBef>
                <a:spcPct val="0"/>
              </a:spcBef>
            </a:pPr>
            <a:r>
              <a:rPr kumimoji="1" lang="en-US" altLang="zh-CN" sz="3600">
                <a:solidFill>
                  <a:schemeClr val="tx1"/>
                </a:solidFill>
              </a:rPr>
              <a:t>SC16</a:t>
            </a:r>
          </a:p>
        </p:txBody>
      </p:sp>
      <p:sp>
        <p:nvSpPr>
          <p:cNvPr id="20" name="Text Box 9"/>
          <p:cNvSpPr txBox="1">
            <a:spLocks noChangeArrowheads="1"/>
          </p:cNvSpPr>
          <p:nvPr/>
        </p:nvSpPr>
        <p:spPr bwMode="auto">
          <a:xfrm>
            <a:off x="3924300" y="4648876"/>
            <a:ext cx="3311525" cy="523875"/>
          </a:xfrm>
          <a:prstGeom prst="rect">
            <a:avLst/>
          </a:prstGeom>
          <a:noFill/>
          <a:ln w="12700">
            <a:noFill/>
            <a:miter lim="800000"/>
            <a:headEnd type="none" w="sm" len="sm"/>
            <a:tailEnd type="none" w="sm" len="sm"/>
          </a:ln>
          <a:effectLst/>
        </p:spPr>
        <p:txBody>
          <a:bodyPr>
            <a:spAutoFit/>
          </a:bodyPr>
          <a:lstStyle/>
          <a:p>
            <a:pPr eaLnBrk="0" hangingPunct="0">
              <a:defRPr/>
            </a:pPr>
            <a:r>
              <a:rPr kumimoji="1" lang="zh-CN" altLang="en-US" sz="2800" dirty="0">
                <a:solidFill>
                  <a:schemeClr val="tx1"/>
                </a:solidFill>
                <a:effectLst>
                  <a:outerShdw blurRad="38100" dist="38100" dir="2700000" algn="tl">
                    <a:srgbClr val="000000"/>
                  </a:outerShdw>
                </a:effectLst>
              </a:rPr>
              <a:t>（</a:t>
            </a:r>
            <a:r>
              <a:rPr kumimoji="1" lang="zh-CN" altLang="en-US" sz="2800" b="1" dirty="0">
                <a:solidFill>
                  <a:schemeClr val="tx1"/>
                </a:solidFill>
              </a:rPr>
              <a:t>于</a:t>
            </a:r>
            <a:r>
              <a:rPr kumimoji="1" lang="en-US" altLang="zh-CN" sz="2800" b="1" dirty="0">
                <a:solidFill>
                  <a:schemeClr val="tx1"/>
                </a:solidFill>
              </a:rPr>
              <a:t>1977</a:t>
            </a:r>
            <a:r>
              <a:rPr kumimoji="1" lang="zh-CN" altLang="en-US" sz="2800" b="1" dirty="0">
                <a:solidFill>
                  <a:schemeClr val="tx1"/>
                </a:solidFill>
              </a:rPr>
              <a:t>年成立</a:t>
            </a:r>
            <a:r>
              <a:rPr kumimoji="1" lang="zh-CN" altLang="en-US" sz="2800" dirty="0">
                <a:solidFill>
                  <a:schemeClr val="tx1"/>
                </a:solidFill>
                <a:effectLst>
                  <a:outerShdw blurRad="38100" dist="38100" dir="2700000" algn="tl">
                    <a:srgbClr val="000000"/>
                  </a:outerShdw>
                </a:effectLst>
              </a:rPr>
              <a:t>）</a:t>
            </a:r>
          </a:p>
        </p:txBody>
      </p:sp>
      <p:sp>
        <p:nvSpPr>
          <p:cNvPr id="22" name="Text Box 10"/>
          <p:cNvSpPr txBox="1">
            <a:spLocks noChangeArrowheads="1"/>
          </p:cNvSpPr>
          <p:nvPr/>
        </p:nvSpPr>
        <p:spPr bwMode="auto">
          <a:xfrm>
            <a:off x="2741613" y="3126463"/>
            <a:ext cx="5715000" cy="519113"/>
          </a:xfrm>
          <a:prstGeom prst="rect">
            <a:avLst/>
          </a:prstGeom>
          <a:noFill/>
          <a:ln w="12700">
            <a:noFill/>
            <a:miter lim="800000"/>
            <a:headEnd type="none" w="sm" len="sm"/>
            <a:tailEnd type="none" w="sm" len="sm"/>
          </a:ln>
          <a:effectLst/>
        </p:spPr>
        <p:txBody>
          <a:bodyPr>
            <a:spAutoFit/>
          </a:bodyPr>
          <a:lstStyle/>
          <a:p>
            <a:pPr eaLnBrk="0" hangingPunct="0">
              <a:defRPr/>
            </a:pPr>
            <a:r>
              <a:rPr kumimoji="1" lang="zh-CN" altLang="en-US" sz="2800" b="1" dirty="0">
                <a:solidFill>
                  <a:schemeClr val="tx1"/>
                </a:solidFill>
              </a:rPr>
              <a:t>计算机与信息处理标准化委员会</a:t>
            </a:r>
          </a:p>
        </p:txBody>
      </p:sp>
      <p:sp>
        <p:nvSpPr>
          <p:cNvPr id="23" name="Text Box 11"/>
          <p:cNvSpPr txBox="1">
            <a:spLocks noChangeArrowheads="1"/>
          </p:cNvSpPr>
          <p:nvPr/>
        </p:nvSpPr>
        <p:spPr bwMode="auto">
          <a:xfrm>
            <a:off x="2770188" y="4104363"/>
            <a:ext cx="5257800" cy="519113"/>
          </a:xfrm>
          <a:prstGeom prst="rect">
            <a:avLst/>
          </a:prstGeom>
          <a:noFill/>
          <a:ln w="12700">
            <a:noFill/>
            <a:miter lim="800000"/>
            <a:headEnd type="none" w="sm" len="sm"/>
            <a:tailEnd type="none" w="sm" len="sm"/>
          </a:ln>
          <a:effectLst/>
        </p:spPr>
        <p:txBody>
          <a:bodyPr>
            <a:spAutoFit/>
          </a:bodyPr>
          <a:lstStyle/>
          <a:p>
            <a:pPr eaLnBrk="0" hangingPunct="0">
              <a:defRPr/>
            </a:pPr>
            <a:r>
              <a:rPr kumimoji="1" lang="zh-CN" altLang="en-US" sz="2800" b="1" dirty="0">
                <a:solidFill>
                  <a:schemeClr val="tx1"/>
                </a:solidFill>
              </a:rPr>
              <a:t>开放系统互联分技术委员会</a:t>
            </a:r>
          </a:p>
        </p:txBody>
      </p:sp>
      <p:sp>
        <p:nvSpPr>
          <p:cNvPr id="24" name="Rectangle 12"/>
          <p:cNvSpPr txBox="1">
            <a:spLocks noChangeArrowheads="1"/>
          </p:cNvSpPr>
          <p:nvPr/>
        </p:nvSpPr>
        <p:spPr>
          <a:xfrm>
            <a:off x="563105" y="5284106"/>
            <a:ext cx="8348664" cy="1371600"/>
          </a:xfrm>
          <a:prstGeom prst="rect">
            <a:avLst/>
          </a:prstGeom>
        </p:spPr>
        <p:txBody>
          <a:bodyPr/>
          <a:lstStyle/>
          <a:p>
            <a:pPr marL="0" marR="0" lvl="0" indent="0" algn="l" defTabSz="914400" rtl="0" eaLnBrk="1" fontAlgn="auto" latinLnBrk="0" hangingPunct="1">
              <a:spcBef>
                <a:spcPts val="1000"/>
              </a:spcBef>
              <a:spcAft>
                <a:spcPts val="0"/>
              </a:spcAft>
              <a:buClrTx/>
              <a:buSzTx/>
              <a:buFont typeface="Wingdings" pitchFamily="2" charset="2"/>
              <a:buNone/>
              <a:tabLst/>
              <a:defRPr/>
            </a:pPr>
            <a:r>
              <a:rPr kumimoji="0" lang="en-US"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1984</a:t>
            </a:r>
            <a:r>
              <a:rPr kumimoji="0" lang="zh-CN" altLang="en-US"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年公布了 </a:t>
            </a:r>
            <a:r>
              <a:rPr kumimoji="0" lang="en-US"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ISO7498</a:t>
            </a:r>
            <a:r>
              <a:rPr kumimoji="0" lang="zh-CN" altLang="en-US"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，即</a:t>
            </a:r>
            <a:r>
              <a:rPr kumimoji="0" lang="en-US"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ISO/OSI-RM</a:t>
            </a:r>
            <a:r>
              <a:rPr kumimoji="0" lang="zh-CN" altLang="en-US"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国际标准，</a:t>
            </a:r>
            <a:r>
              <a:rPr kumimoji="0" lang="zh-CN"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该模型按层次结构划分为七个子层，已被国际社会普遍接受，是目前计算机网络系统结构的基础。</a:t>
            </a:r>
            <a:endParaRPr kumimoji="0" lang="zh-CN" altLang="en-US"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endParaRPr>
          </a:p>
        </p:txBody>
      </p:sp>
      <p:sp>
        <p:nvSpPr>
          <p:cNvPr id="25" name="下箭头 12"/>
          <p:cNvSpPr>
            <a:spLocks noChangeArrowheads="1"/>
          </p:cNvSpPr>
          <p:nvPr/>
        </p:nvSpPr>
        <p:spPr bwMode="auto">
          <a:xfrm>
            <a:off x="1403350" y="3788451"/>
            <a:ext cx="360363" cy="360362"/>
          </a:xfrm>
          <a:prstGeom prst="downArrow">
            <a:avLst>
              <a:gd name="adj1" fmla="val 50000"/>
              <a:gd name="adj2" fmla="val 50000"/>
            </a:avLst>
          </a:prstGeom>
          <a:solidFill>
            <a:schemeClr val="accent1"/>
          </a:solidFill>
          <a:ln w="9525" algn="ctr">
            <a:solidFill>
              <a:schemeClr val="tx1"/>
            </a:solidFill>
            <a:round/>
            <a:headEnd/>
            <a:tailEnd/>
          </a:ln>
        </p:spPr>
        <p:txBody>
          <a:bodyPr/>
          <a:lstStyle/>
          <a:p>
            <a:pPr marL="342900" indent="-342900"/>
            <a:endParaRPr lang="zh-CN" altLang="en-US"/>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98977" y="1739420"/>
            <a:ext cx="8345643" cy="4462760"/>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smtClean="0">
                <a:solidFill>
                  <a:srgbClr val="C00000"/>
                </a:solidFill>
              </a:rPr>
              <a:t>3</a:t>
            </a:r>
            <a:r>
              <a:rPr lang="zh-CN" altLang="en-US" sz="2800" dirty="0" smtClean="0">
                <a:solidFill>
                  <a:srgbClr val="C00000"/>
                </a:solidFill>
              </a:rPr>
              <a:t>、面向标准化的计算机网络</a:t>
            </a:r>
            <a:endParaRPr lang="en-US" altLang="zh-CN" sz="2800" dirty="0" smtClean="0">
              <a:solidFill>
                <a:srgbClr val="C00000"/>
              </a:solidFill>
            </a:endParaRPr>
          </a:p>
          <a:p>
            <a:pPr marL="342900" indent="-342900" algn="l">
              <a:buClr>
                <a:srgbClr val="FF3300"/>
              </a:buClr>
              <a:buFont typeface="Wingdings" pitchFamily="2" charset="2"/>
              <a:buNone/>
              <a:defRPr/>
            </a:pPr>
            <a:endParaRPr lang="en-US" altLang="zh-CN" sz="2800" dirty="0" smtClean="0">
              <a:solidFill>
                <a:srgbClr val="C00000"/>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
        <p:nvSpPr>
          <p:cNvPr id="26" name="Rectangle 12"/>
          <p:cNvSpPr txBox="1">
            <a:spLocks noChangeArrowheads="1"/>
          </p:cNvSpPr>
          <p:nvPr/>
        </p:nvSpPr>
        <p:spPr>
          <a:xfrm>
            <a:off x="613453" y="3356435"/>
            <a:ext cx="7993516" cy="2608930"/>
          </a:xfrm>
          <a:prstGeom prst="rect">
            <a:avLst/>
          </a:prstGeom>
        </p:spPr>
        <p:txBody>
          <a:bodyPr/>
          <a:lstStyle/>
          <a:p>
            <a:pPr marL="0" marR="0" lvl="0" indent="0" algn="just" defTabSz="914400" rtl="0" eaLnBrk="1" fontAlgn="auto" latinLnBrk="0" hangingPunct="1">
              <a:spcBef>
                <a:spcPts val="1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在</a:t>
            </a:r>
            <a:r>
              <a:rPr kumimoji="0" lang="en-US" altLang="zh-CN" sz="2400" b="1" i="0" u="none" strike="noStrike" kern="1200" cap="none" spc="0" normalizeH="0" baseline="0" noProof="0" dirty="0" err="1" smtClean="0">
                <a:ln>
                  <a:noFill/>
                </a:ln>
                <a:solidFill>
                  <a:srgbClr val="213F99"/>
                </a:solidFill>
                <a:effectLst/>
                <a:uLnTx/>
                <a:uFillTx/>
                <a:latin typeface="微软雅黑" pitchFamily="34" charset="-122"/>
                <a:ea typeface="微软雅黑" pitchFamily="34" charset="-122"/>
                <a:cs typeface="Times New Roman" pitchFamily="18" charset="0"/>
              </a:rPr>
              <a:t>ARPANet</a:t>
            </a:r>
            <a:r>
              <a:rPr kumimoji="0" lang="zh-CN" altLang="en-US"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的基础上，形成了以</a:t>
            </a:r>
            <a:r>
              <a:rPr kumimoji="0" lang="en-US"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TCP/IP</a:t>
            </a:r>
            <a:r>
              <a:rPr kumimoji="0" lang="zh-CN" altLang="en-US"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为核心的因特网。</a:t>
            </a:r>
            <a:r>
              <a:rPr kumimoji="0" lang="zh-CN"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任何一台计算机只要遵循</a:t>
            </a:r>
            <a:r>
              <a:rPr kumimoji="0" lang="en-US"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TCP/IP</a:t>
            </a:r>
            <a:r>
              <a:rPr kumimoji="0" lang="zh-CN"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协议族标准，并有一个合法的</a:t>
            </a:r>
            <a:r>
              <a:rPr kumimoji="0" lang="en-US"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IP</a:t>
            </a:r>
            <a:r>
              <a:rPr kumimoji="0" lang="zh-CN"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地址，就可以接入到</a:t>
            </a:r>
            <a:r>
              <a:rPr kumimoji="0" lang="en-US"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Internet</a:t>
            </a:r>
            <a:r>
              <a:rPr kumimoji="0" lang="zh-CN"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a:t>
            </a:r>
            <a:r>
              <a:rPr kumimoji="0" lang="en-US"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TCP</a:t>
            </a:r>
            <a:r>
              <a:rPr kumimoji="0" lang="zh-CN"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和</a:t>
            </a:r>
            <a:r>
              <a:rPr kumimoji="0" lang="en-US"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IP</a:t>
            </a:r>
            <a:r>
              <a:rPr kumimoji="0" lang="zh-CN"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是</a:t>
            </a:r>
            <a:r>
              <a:rPr kumimoji="0" lang="en-US"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Internet</a:t>
            </a:r>
            <a:r>
              <a:rPr kumimoji="0" lang="zh-CN"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所采用的协议族中最核心的两个，分别称为传输控制协议（</a:t>
            </a:r>
            <a:r>
              <a:rPr kumimoji="0" lang="en-US"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Transmission Control Protocol, TCP</a:t>
            </a:r>
            <a:r>
              <a:rPr kumimoji="0" lang="zh-CN"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）和互连网协议（</a:t>
            </a:r>
            <a:r>
              <a:rPr kumimoji="0" lang="en-US"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Internet Protocol, IP</a:t>
            </a:r>
            <a:r>
              <a:rPr kumimoji="0" lang="zh-CN"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rPr>
              <a:t>）。</a:t>
            </a:r>
            <a:endParaRPr kumimoji="0" lang="en-US" altLang="zh-CN" sz="24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cs typeface="Times New Roman" pitchFamily="18" charset="0"/>
            </a:endParaRPr>
          </a:p>
          <a:p>
            <a:pPr marL="0" marR="0" lvl="0" indent="0" algn="just" defTabSz="914400" rtl="0" eaLnBrk="1" fontAlgn="auto" latinLnBrk="0" hangingPunct="1">
              <a:spcBef>
                <a:spcPts val="1000"/>
              </a:spcBef>
              <a:spcAft>
                <a:spcPts val="0"/>
              </a:spcAft>
              <a:buClrTx/>
              <a:buSzTx/>
              <a:buFont typeface="Wingdings" pitchFamily="2" charset="2"/>
              <a:buNone/>
              <a:tabLst/>
              <a:defRPr/>
            </a:pPr>
            <a:endParaRPr kumimoji="0" lang="en-US" altLang="zh-CN" sz="28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endParaRPr>
          </a:p>
        </p:txBody>
      </p:sp>
      <p:sp>
        <p:nvSpPr>
          <p:cNvPr id="27" name="Rectangle 13"/>
          <p:cNvSpPr>
            <a:spLocks noChangeArrowheads="1"/>
          </p:cNvSpPr>
          <p:nvPr/>
        </p:nvSpPr>
        <p:spPr bwMode="auto">
          <a:xfrm>
            <a:off x="512081" y="2392364"/>
            <a:ext cx="8196490" cy="719137"/>
          </a:xfrm>
          <a:prstGeom prst="rect">
            <a:avLst/>
          </a:prstGeom>
          <a:noFill/>
          <a:ln w="9525">
            <a:noFill/>
            <a:miter lim="800000"/>
            <a:headEnd/>
            <a:tailEnd/>
          </a:ln>
        </p:spPr>
        <p:txBody>
          <a:bodyPr anchor="ctr"/>
          <a:lstStyle/>
          <a:p>
            <a:pPr marL="457200" indent="-457200">
              <a:spcBef>
                <a:spcPct val="0"/>
              </a:spcBef>
              <a:buClr>
                <a:srgbClr val="FF3300"/>
              </a:buClr>
              <a:buFont typeface="Arial" panose="020B0604020202020204" pitchFamily="34" charset="0"/>
              <a:buChar char="•"/>
            </a:pPr>
            <a:r>
              <a:rPr kumimoji="1" lang="zh-CN" altLang="en-US" sz="3200" b="1" dirty="0" smtClean="0">
                <a:solidFill>
                  <a:srgbClr val="213F99"/>
                </a:solidFill>
                <a:latin typeface="微软雅黑" pitchFamily="34" charset="-122"/>
                <a:ea typeface="微软雅黑" pitchFamily="34" charset="-122"/>
              </a:rPr>
              <a:t>形成基</a:t>
            </a:r>
            <a:r>
              <a:rPr kumimoji="1" lang="zh-CN" altLang="en-US" sz="3200" b="1" dirty="0">
                <a:solidFill>
                  <a:srgbClr val="213F99"/>
                </a:solidFill>
                <a:latin typeface="微软雅黑" pitchFamily="34" charset="-122"/>
                <a:ea typeface="微软雅黑" pitchFamily="34" charset="-122"/>
              </a:rPr>
              <a:t>于</a:t>
            </a:r>
            <a:r>
              <a:rPr kumimoji="1" lang="en-US" altLang="zh-CN" sz="3200" b="1" dirty="0" smtClean="0">
                <a:solidFill>
                  <a:srgbClr val="213F99"/>
                </a:solidFill>
                <a:latin typeface="微软雅黑" pitchFamily="34" charset="-122"/>
                <a:ea typeface="微软雅黑" pitchFamily="34" charset="-122"/>
              </a:rPr>
              <a:t>TCP/IP</a:t>
            </a:r>
            <a:r>
              <a:rPr kumimoji="1" lang="zh-CN" altLang="en-US" sz="3200" b="1" dirty="0" smtClean="0">
                <a:solidFill>
                  <a:srgbClr val="213F99"/>
                </a:solidFill>
                <a:latin typeface="微软雅黑" pitchFamily="34" charset="-122"/>
                <a:ea typeface="微软雅黑" pitchFamily="34" charset="-122"/>
              </a:rPr>
              <a:t>标准的</a:t>
            </a:r>
            <a:r>
              <a:rPr kumimoji="1" lang="zh-CN" altLang="en-US" sz="3200" b="1" dirty="0">
                <a:solidFill>
                  <a:srgbClr val="213F99"/>
                </a:solidFill>
                <a:latin typeface="微软雅黑" pitchFamily="34" charset="-122"/>
                <a:ea typeface="微软雅黑" pitchFamily="34" charset="-122"/>
              </a:rPr>
              <a:t>因特网（</a:t>
            </a:r>
            <a:r>
              <a:rPr kumimoji="1" lang="en-US" altLang="zh-CN" sz="3200" b="1" dirty="0">
                <a:solidFill>
                  <a:srgbClr val="213F99"/>
                </a:solidFill>
                <a:latin typeface="微软雅黑" pitchFamily="34" charset="-122"/>
                <a:ea typeface="微软雅黑" pitchFamily="34" charset="-122"/>
              </a:rPr>
              <a:t>Internet)</a:t>
            </a:r>
            <a:endParaRPr kumimoji="1" lang="zh-CN" altLang="en-US" sz="3200" b="1" dirty="0">
              <a:solidFill>
                <a:srgbClr val="213F99"/>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98977" y="1739420"/>
            <a:ext cx="8345643" cy="4462760"/>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smtClean="0">
                <a:solidFill>
                  <a:srgbClr val="C00000"/>
                </a:solidFill>
              </a:rPr>
              <a:t>3</a:t>
            </a:r>
            <a:r>
              <a:rPr lang="zh-CN" altLang="en-US" sz="2800" dirty="0" smtClean="0">
                <a:solidFill>
                  <a:srgbClr val="C00000"/>
                </a:solidFill>
              </a:rPr>
              <a:t>、面向标准化的计算机网络</a:t>
            </a:r>
            <a:endParaRPr lang="en-US" altLang="zh-CN" sz="2800" dirty="0" smtClean="0">
              <a:solidFill>
                <a:srgbClr val="C00000"/>
              </a:solidFill>
            </a:endParaRPr>
          </a:p>
          <a:p>
            <a:pPr marL="342900" indent="-342900" algn="l">
              <a:buClr>
                <a:srgbClr val="FF3300"/>
              </a:buClr>
              <a:buFont typeface="Wingdings" pitchFamily="2" charset="2"/>
              <a:buNone/>
              <a:defRPr/>
            </a:pPr>
            <a:endParaRPr lang="en-US" altLang="zh-CN" sz="2800" dirty="0" smtClean="0">
              <a:solidFill>
                <a:srgbClr val="C00000"/>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
        <p:nvSpPr>
          <p:cNvPr id="26" name="Rectangle 12"/>
          <p:cNvSpPr txBox="1">
            <a:spLocks noChangeArrowheads="1"/>
          </p:cNvSpPr>
          <p:nvPr/>
        </p:nvSpPr>
        <p:spPr>
          <a:xfrm>
            <a:off x="613453" y="3153239"/>
            <a:ext cx="7993516" cy="2608930"/>
          </a:xfrm>
          <a:prstGeom prst="rect">
            <a:avLst/>
          </a:prstGeom>
        </p:spPr>
        <p:txBody>
          <a:bodyPr/>
          <a:lstStyle/>
          <a:p>
            <a:pPr marL="0" marR="0" lvl="0" indent="0" algn="just" defTabSz="914400" rtl="0" eaLnBrk="1" fontAlgn="auto" latinLnBrk="0" hangingPunct="1">
              <a:spcBef>
                <a:spcPts val="1000"/>
              </a:spcBef>
              <a:spcAft>
                <a:spcPts val="0"/>
              </a:spcAft>
              <a:buClrTx/>
              <a:buSzTx/>
              <a:buFont typeface="Wingdings" pitchFamily="2" charset="2"/>
              <a:buNone/>
              <a:tabLst/>
              <a:defRPr/>
            </a:pPr>
            <a:endParaRPr kumimoji="0" lang="en-US" altLang="zh-CN" sz="28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endParaRPr>
          </a:p>
        </p:txBody>
      </p:sp>
      <p:sp>
        <p:nvSpPr>
          <p:cNvPr id="20" name="Rectangle 3"/>
          <p:cNvSpPr txBox="1">
            <a:spLocks noChangeArrowheads="1"/>
          </p:cNvSpPr>
          <p:nvPr/>
        </p:nvSpPr>
        <p:spPr>
          <a:xfrm>
            <a:off x="698727" y="2980192"/>
            <a:ext cx="8064500" cy="3095773"/>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rPr>
              <a:t>形成以太网、</a:t>
            </a:r>
            <a:r>
              <a:rPr kumimoji="0" lang="zh-CN" altLang="zh-CN" sz="28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rPr>
              <a:t>公用数据网</a:t>
            </a:r>
            <a:r>
              <a:rPr kumimoji="0" lang="zh-CN" altLang="en-US" sz="28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rPr>
              <a:t>等标准，如</a:t>
            </a:r>
            <a:r>
              <a:rPr kumimoji="0" lang="en-US" altLang="zh-CN" sz="28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rPr>
              <a:t>X.25</a:t>
            </a:r>
            <a:r>
              <a:rPr kumimoji="0" lang="zh-CN" altLang="en-US" sz="28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rPr>
              <a:t>标准等</a:t>
            </a:r>
            <a:r>
              <a:rPr kumimoji="0" lang="en-US" altLang="zh-CN" sz="28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rPr>
              <a:t>X</a:t>
            </a:r>
            <a:r>
              <a:rPr kumimoji="0" lang="zh-CN" altLang="en-US" sz="28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rPr>
              <a:t>系列建议</a:t>
            </a:r>
            <a:endParaRPr kumimoji="0" lang="en-US" altLang="zh-CN" sz="28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rPr>
              <a:t>提出</a:t>
            </a:r>
            <a:r>
              <a:rPr kumimoji="0" lang="en-US" altLang="zh-CN" sz="28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rPr>
              <a:t>Web</a:t>
            </a:r>
            <a:r>
              <a:rPr kumimoji="0" lang="zh-CN" altLang="en-US" sz="28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rPr>
              <a:t>技术与开发浏览器</a:t>
            </a:r>
            <a:endParaRPr kumimoji="0" lang="en-US" altLang="zh-CN" sz="28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32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rPr>
              <a:t>Netscape Navigator, MS IE, </a:t>
            </a:r>
            <a:r>
              <a:rPr kumimoji="0" lang="en-US" altLang="zh-CN" sz="3200" b="1" i="0" u="none" strike="noStrike" kern="1200" cap="none" spc="0" normalizeH="0" baseline="0" noProof="0" dirty="0" err="1" smtClean="0">
                <a:ln>
                  <a:noFill/>
                </a:ln>
                <a:solidFill>
                  <a:srgbClr val="213F99"/>
                </a:solidFill>
                <a:effectLst/>
                <a:uLnTx/>
                <a:uFillTx/>
                <a:latin typeface="Times New Roman" pitchFamily="18" charset="0"/>
                <a:ea typeface="微软雅黑" pitchFamily="34" charset="-122"/>
                <a:cs typeface="Times New Roman" pitchFamily="18" charset="0"/>
              </a:rPr>
              <a:t>FireFox</a:t>
            </a:r>
            <a:r>
              <a:rPr lang="en-US" altLang="zh-CN" sz="3200" b="1" dirty="0" smtClean="0">
                <a:solidFill>
                  <a:srgbClr val="213F99"/>
                </a:solidFill>
                <a:latin typeface="Times New Roman" pitchFamily="18" charset="0"/>
                <a:ea typeface="微软雅黑" pitchFamily="34" charset="-122"/>
                <a:cs typeface="Times New Roman" pitchFamily="18" charset="0"/>
              </a:rPr>
              <a:t>, Lynx,</a:t>
            </a:r>
            <a:r>
              <a:rPr lang="en-US" altLang="zh-CN" sz="3200" b="1" dirty="0" smtClean="0">
                <a:solidFill>
                  <a:srgbClr val="213F99"/>
                </a:solidFill>
                <a:latin typeface="Times New Roman" pitchFamily="18" charset="0"/>
                <a:ea typeface="微软雅黑" pitchFamily="34" charset="-122"/>
                <a:cs typeface="Times New Roman" pitchFamily="18" charset="0"/>
                <a:hlinkClick r:id="rId4"/>
              </a:rPr>
              <a:t> </a:t>
            </a:r>
            <a:r>
              <a:rPr kumimoji="0" lang="en-US" altLang="zh-CN" sz="32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rPr>
              <a:t>Mosaic, Gopher, </a:t>
            </a:r>
            <a:endParaRPr kumimoji="0" lang="zh-CN" altLang="en-US" sz="32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98977" y="1739420"/>
            <a:ext cx="8345643" cy="4462760"/>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smtClean="0">
                <a:solidFill>
                  <a:srgbClr val="C00000"/>
                </a:solidFill>
              </a:rPr>
              <a:t>3</a:t>
            </a:r>
            <a:r>
              <a:rPr lang="zh-CN" altLang="en-US" sz="2800" dirty="0" smtClean="0">
                <a:solidFill>
                  <a:srgbClr val="C00000"/>
                </a:solidFill>
              </a:rPr>
              <a:t>、面向标准化的计算机网络</a:t>
            </a:r>
            <a:endParaRPr lang="en-US" altLang="zh-CN" sz="2800" dirty="0" smtClean="0">
              <a:solidFill>
                <a:srgbClr val="C00000"/>
              </a:solidFill>
            </a:endParaRPr>
          </a:p>
          <a:p>
            <a:pPr marL="342900" indent="-342900" algn="l">
              <a:buClr>
                <a:srgbClr val="FF3300"/>
              </a:buClr>
              <a:buFont typeface="Wingdings" pitchFamily="2" charset="2"/>
              <a:buNone/>
              <a:defRPr/>
            </a:pPr>
            <a:endParaRPr lang="en-US" altLang="zh-CN" sz="2800" dirty="0" smtClean="0">
              <a:solidFill>
                <a:srgbClr val="C00000"/>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
        <p:nvSpPr>
          <p:cNvPr id="26" name="Rectangle 12"/>
          <p:cNvSpPr txBox="1">
            <a:spLocks noChangeArrowheads="1"/>
          </p:cNvSpPr>
          <p:nvPr/>
        </p:nvSpPr>
        <p:spPr>
          <a:xfrm>
            <a:off x="613453" y="3153239"/>
            <a:ext cx="7993516" cy="2608930"/>
          </a:xfrm>
          <a:prstGeom prst="rect">
            <a:avLst/>
          </a:prstGeom>
        </p:spPr>
        <p:txBody>
          <a:bodyPr/>
          <a:lstStyle/>
          <a:p>
            <a:pPr marL="0" marR="0" lvl="0" indent="0" algn="just" defTabSz="914400" rtl="0" eaLnBrk="1" fontAlgn="auto" latinLnBrk="0" hangingPunct="1">
              <a:spcBef>
                <a:spcPts val="1000"/>
              </a:spcBef>
              <a:spcAft>
                <a:spcPts val="0"/>
              </a:spcAft>
              <a:buClrTx/>
              <a:buSzTx/>
              <a:buFont typeface="Wingdings" pitchFamily="2" charset="2"/>
              <a:buNone/>
              <a:tabLst/>
              <a:defRPr/>
            </a:pPr>
            <a:endParaRPr kumimoji="0" lang="en-US" altLang="zh-CN" sz="28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endParaRPr>
          </a:p>
        </p:txBody>
      </p:sp>
      <p:sp>
        <p:nvSpPr>
          <p:cNvPr id="22" name="Rectangle 3"/>
          <p:cNvSpPr txBox="1">
            <a:spLocks noChangeArrowheads="1"/>
          </p:cNvSpPr>
          <p:nvPr/>
        </p:nvSpPr>
        <p:spPr>
          <a:xfrm>
            <a:off x="478166" y="2509832"/>
            <a:ext cx="4326063" cy="494619"/>
          </a:xfrm>
          <a:prstGeom prst="rect">
            <a:avLst/>
          </a:prstGeom>
        </p:spPr>
        <p:txBody>
          <a:bodyPr/>
          <a:lstStyle/>
          <a:p>
            <a:pPr marL="342900" marR="0" lvl="1" indent="-342900" algn="l" defTabSz="914400" rtl="0" eaLnBrk="1" fontAlgn="auto" latinLnBrk="0" hangingPunct="1">
              <a:lnSpc>
                <a:spcPct val="90000"/>
              </a:lnSpc>
              <a:spcBef>
                <a:spcPct val="30000"/>
              </a:spcBef>
              <a:spcAft>
                <a:spcPts val="0"/>
              </a:spcAft>
              <a:buClr>
                <a:schemeClr val="hlink"/>
              </a:buClr>
              <a:buSzPct val="60000"/>
              <a:buFont typeface="Wingdings" pitchFamily="2" charset="2"/>
              <a:buChar char="n"/>
              <a:tabLst/>
              <a:defRPr/>
            </a:pPr>
            <a:r>
              <a:rPr kumimoji="0" lang="en-US" altLang="zh-CN" sz="2400" b="0"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Web</a:t>
            </a:r>
            <a:r>
              <a:rPr kumimoji="0" lang="zh-CN" altLang="en-US" sz="2400" b="0"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技术和浏览器的开发</a:t>
            </a:r>
            <a:endParaRPr kumimoji="0" lang="en-US" altLang="zh-CN" sz="2400" b="0"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endParaRPr>
          </a:p>
        </p:txBody>
      </p:sp>
      <p:sp>
        <p:nvSpPr>
          <p:cNvPr id="23" name="矩形 4"/>
          <p:cNvSpPr>
            <a:spLocks noChangeArrowheads="1"/>
          </p:cNvSpPr>
          <p:nvPr/>
        </p:nvSpPr>
        <p:spPr bwMode="auto">
          <a:xfrm>
            <a:off x="3477936" y="3141663"/>
            <a:ext cx="5129035" cy="2677656"/>
          </a:xfrm>
          <a:prstGeom prst="rect">
            <a:avLst/>
          </a:prstGeom>
          <a:noFill/>
          <a:ln w="9525">
            <a:noFill/>
            <a:miter lim="800000"/>
            <a:headEnd/>
            <a:tailEnd/>
          </a:ln>
        </p:spPr>
        <p:txBody>
          <a:bodyPr wrap="square">
            <a:spAutoFit/>
          </a:bodyPr>
          <a:lstStyle/>
          <a:p>
            <a:pPr marL="0" lvl="1" algn="just">
              <a:spcBef>
                <a:spcPct val="30000"/>
              </a:spcBef>
              <a:buClr>
                <a:schemeClr val="hlink"/>
              </a:buClr>
              <a:buSzPct val="60000"/>
            </a:pPr>
            <a:r>
              <a:rPr lang="zh-CN" altLang="zh-CN" sz="2400" b="1" dirty="0">
                <a:solidFill>
                  <a:srgbClr val="213F99"/>
                </a:solidFill>
                <a:latin typeface="微软雅黑" pitchFamily="34" charset="-122"/>
                <a:ea typeface="微软雅黑" pitchFamily="34" charset="-122"/>
              </a:rPr>
              <a:t>蒂姆</a:t>
            </a:r>
            <a:r>
              <a:rPr lang="en-US" altLang="zh-CN" sz="2400" b="1" dirty="0">
                <a:solidFill>
                  <a:srgbClr val="213F99"/>
                </a:solidFill>
                <a:latin typeface="微软雅黑" pitchFamily="34" charset="-122"/>
                <a:ea typeface="微软雅黑" pitchFamily="34" charset="-122"/>
              </a:rPr>
              <a:t>·</a:t>
            </a:r>
            <a:r>
              <a:rPr lang="zh-CN" altLang="zh-CN" sz="2400" b="1" dirty="0">
                <a:solidFill>
                  <a:srgbClr val="213F99"/>
                </a:solidFill>
                <a:latin typeface="微软雅黑" pitchFamily="34" charset="-122"/>
                <a:ea typeface="微软雅黑" pitchFamily="34" charset="-122"/>
              </a:rPr>
              <a:t>伯纳斯</a:t>
            </a:r>
            <a:r>
              <a:rPr lang="en-US" altLang="zh-CN" sz="2400" b="1" dirty="0">
                <a:solidFill>
                  <a:srgbClr val="213F99"/>
                </a:solidFill>
                <a:latin typeface="微软雅黑" pitchFamily="34" charset="-122"/>
                <a:ea typeface="微软雅黑" pitchFamily="34" charset="-122"/>
              </a:rPr>
              <a:t>·</a:t>
            </a:r>
            <a:r>
              <a:rPr lang="zh-CN" altLang="zh-CN" sz="2400" b="1" dirty="0" smtClean="0">
                <a:solidFill>
                  <a:srgbClr val="213F99"/>
                </a:solidFill>
                <a:latin typeface="微软雅黑" pitchFamily="34" charset="-122"/>
                <a:ea typeface="微软雅黑" pitchFamily="34" charset="-122"/>
              </a:rPr>
              <a:t>李</a:t>
            </a:r>
            <a:r>
              <a:rPr lang="en-US" altLang="zh-CN" sz="2400" b="1" dirty="0" smtClean="0">
                <a:solidFill>
                  <a:srgbClr val="213F99"/>
                </a:solidFill>
                <a:latin typeface="微软雅黑" pitchFamily="34" charset="-122"/>
                <a:ea typeface="微软雅黑" pitchFamily="34" charset="-122"/>
              </a:rPr>
              <a:t>(Tim Berners-Lee)</a:t>
            </a:r>
            <a:r>
              <a:rPr lang="zh-CN" altLang="zh-CN" sz="2400" b="1" dirty="0" smtClean="0">
                <a:solidFill>
                  <a:srgbClr val="213F99"/>
                </a:solidFill>
                <a:latin typeface="微软雅黑" pitchFamily="34" charset="-122"/>
                <a:ea typeface="微软雅黑" pitchFamily="34" charset="-122"/>
              </a:rPr>
              <a:t>爵士</a:t>
            </a:r>
            <a:r>
              <a:rPr lang="zh-CN" altLang="en-US" sz="2400" b="1" dirty="0" smtClean="0">
                <a:solidFill>
                  <a:srgbClr val="213F99"/>
                </a:solidFill>
                <a:latin typeface="微软雅黑" pitchFamily="34" charset="-122"/>
                <a:ea typeface="微软雅黑" pitchFamily="34" charset="-122"/>
              </a:rPr>
              <a:t>，</a:t>
            </a:r>
            <a:r>
              <a:rPr lang="en-US" altLang="zh-CN" sz="2400" b="1" dirty="0" smtClean="0">
                <a:solidFill>
                  <a:srgbClr val="213F99"/>
                </a:solidFill>
                <a:latin typeface="微软雅黑" pitchFamily="34" charset="-122"/>
                <a:ea typeface="微软雅黑" pitchFamily="34" charset="-122"/>
              </a:rPr>
              <a:t>1955</a:t>
            </a:r>
            <a:r>
              <a:rPr lang="zh-CN" altLang="zh-CN" sz="2400" b="1" dirty="0">
                <a:solidFill>
                  <a:srgbClr val="213F99"/>
                </a:solidFill>
                <a:latin typeface="微软雅黑" pitchFamily="34" charset="-122"/>
                <a:ea typeface="微软雅黑" pitchFamily="34" charset="-122"/>
              </a:rPr>
              <a:t>年出生于</a:t>
            </a:r>
            <a:r>
              <a:rPr lang="en-US" altLang="zh-CN" sz="2400" b="1" dirty="0" err="1" smtClean="0">
                <a:solidFill>
                  <a:srgbClr val="213F99"/>
                </a:solidFill>
                <a:latin typeface="微软雅黑" pitchFamily="34" charset="-122"/>
                <a:ea typeface="微软雅黑" pitchFamily="34" charset="-122"/>
              </a:rPr>
              <a:t>英国</a:t>
            </a:r>
            <a:r>
              <a:rPr lang="zh-CN" altLang="en-US" sz="2400" b="1" dirty="0" smtClean="0">
                <a:solidFill>
                  <a:srgbClr val="213F99"/>
                </a:solidFill>
                <a:latin typeface="微软雅黑" pitchFamily="34" charset="-122"/>
                <a:ea typeface="微软雅黑" pitchFamily="34" charset="-122"/>
              </a:rPr>
              <a:t>，</a:t>
            </a:r>
            <a:r>
              <a:rPr lang="zh-CN" altLang="zh-CN" sz="2400" b="1" dirty="0" smtClean="0">
                <a:solidFill>
                  <a:srgbClr val="213F99"/>
                </a:solidFill>
                <a:latin typeface="微软雅黑" pitchFamily="34" charset="-122"/>
                <a:ea typeface="微软雅黑" pitchFamily="34" charset="-122"/>
              </a:rPr>
              <a:t>是</a:t>
            </a:r>
            <a:r>
              <a:rPr lang="en-US" altLang="zh-CN" sz="2400" b="1" dirty="0" err="1">
                <a:solidFill>
                  <a:srgbClr val="213F99"/>
                </a:solidFill>
                <a:latin typeface="微软雅黑" pitchFamily="34" charset="-122"/>
                <a:ea typeface="微软雅黑" pitchFamily="34" charset="-122"/>
              </a:rPr>
              <a:t>万维网</a:t>
            </a:r>
            <a:r>
              <a:rPr lang="zh-CN" altLang="zh-CN" sz="2400" b="1" dirty="0">
                <a:solidFill>
                  <a:srgbClr val="213F99"/>
                </a:solidFill>
                <a:latin typeface="微软雅黑" pitchFamily="34" charset="-122"/>
                <a:ea typeface="微软雅黑" pitchFamily="34" charset="-122"/>
              </a:rPr>
              <a:t>的发明者，互联网之父，英王功绩勋章（</a:t>
            </a:r>
            <a:r>
              <a:rPr lang="en-US" altLang="zh-CN" sz="2400" b="1" dirty="0">
                <a:solidFill>
                  <a:srgbClr val="213F99"/>
                </a:solidFill>
                <a:latin typeface="微软雅黑" pitchFamily="34" charset="-122"/>
                <a:ea typeface="微软雅黑" pitchFamily="34" charset="-122"/>
              </a:rPr>
              <a:t>OM</a:t>
            </a:r>
            <a:r>
              <a:rPr lang="zh-CN" altLang="zh-CN" sz="2400" b="1" dirty="0">
                <a:solidFill>
                  <a:srgbClr val="213F99"/>
                </a:solidFill>
                <a:latin typeface="微软雅黑" pitchFamily="34" charset="-122"/>
                <a:ea typeface="微软雅黑" pitchFamily="34" charset="-122"/>
              </a:rPr>
              <a:t>）获得者，</a:t>
            </a:r>
            <a:r>
              <a:rPr lang="en-US" altLang="zh-CN" sz="2400" b="1" dirty="0" err="1">
                <a:solidFill>
                  <a:srgbClr val="213F99"/>
                </a:solidFill>
                <a:latin typeface="微软雅黑" pitchFamily="34" charset="-122"/>
                <a:ea typeface="微软雅黑" pitchFamily="34" charset="-122"/>
              </a:rPr>
              <a:t>不列颠帝国勋章</a:t>
            </a:r>
            <a:r>
              <a:rPr lang="zh-CN" altLang="zh-CN" sz="2400" b="1" dirty="0">
                <a:solidFill>
                  <a:srgbClr val="213F99"/>
                </a:solidFill>
                <a:latin typeface="微软雅黑" pitchFamily="34" charset="-122"/>
                <a:ea typeface="微软雅黑" pitchFamily="34" charset="-122"/>
              </a:rPr>
              <a:t>（</a:t>
            </a:r>
            <a:r>
              <a:rPr lang="en-US" altLang="zh-CN" sz="2400" b="1" dirty="0">
                <a:solidFill>
                  <a:srgbClr val="213F99"/>
                </a:solidFill>
                <a:latin typeface="微软雅黑" pitchFamily="34" charset="-122"/>
                <a:ea typeface="微软雅黑" pitchFamily="34" charset="-122"/>
              </a:rPr>
              <a:t>OBE</a:t>
            </a:r>
            <a:r>
              <a:rPr lang="zh-CN" altLang="zh-CN" sz="2400" b="1" dirty="0">
                <a:solidFill>
                  <a:srgbClr val="213F99"/>
                </a:solidFill>
                <a:latin typeface="微软雅黑" pitchFamily="34" charset="-122"/>
                <a:ea typeface="微软雅黑" pitchFamily="34" charset="-122"/>
              </a:rPr>
              <a:t>）获得者，</a:t>
            </a:r>
            <a:r>
              <a:rPr lang="en-US" altLang="zh-CN" sz="2400" b="1" dirty="0" err="1">
                <a:solidFill>
                  <a:srgbClr val="213F99"/>
                </a:solidFill>
                <a:latin typeface="微软雅黑" pitchFamily="34" charset="-122"/>
                <a:ea typeface="微软雅黑" pitchFamily="34" charset="-122"/>
              </a:rPr>
              <a:t>英国皇家学会</a:t>
            </a:r>
            <a:r>
              <a:rPr lang="zh-CN" altLang="zh-CN" sz="2400" b="1" dirty="0">
                <a:solidFill>
                  <a:srgbClr val="213F99"/>
                </a:solidFill>
                <a:latin typeface="微软雅黑" pitchFamily="34" charset="-122"/>
                <a:ea typeface="微软雅黑" pitchFamily="34" charset="-122"/>
              </a:rPr>
              <a:t>会员，英国皇家工程师学会会员，</a:t>
            </a:r>
            <a:r>
              <a:rPr lang="en-US" altLang="zh-CN" sz="2400" b="1" dirty="0" err="1">
                <a:solidFill>
                  <a:srgbClr val="213F99"/>
                </a:solidFill>
                <a:latin typeface="微软雅黑" pitchFamily="34" charset="-122"/>
                <a:ea typeface="微软雅黑" pitchFamily="34" charset="-122"/>
              </a:rPr>
              <a:t>美国国家科学院院士</a:t>
            </a:r>
            <a:r>
              <a:rPr lang="zh-CN" altLang="zh-CN" sz="2400" b="1" dirty="0">
                <a:solidFill>
                  <a:srgbClr val="213F99"/>
                </a:solidFill>
                <a:latin typeface="微软雅黑" pitchFamily="34" charset="-122"/>
                <a:ea typeface="微软雅黑" pitchFamily="34" charset="-122"/>
              </a:rPr>
              <a:t>。</a:t>
            </a:r>
            <a:endParaRPr lang="en-US" altLang="zh-CN" sz="2400" b="1" dirty="0">
              <a:solidFill>
                <a:srgbClr val="213F99"/>
              </a:solidFill>
              <a:latin typeface="微软雅黑" pitchFamily="34" charset="-122"/>
              <a:ea typeface="微软雅黑" pitchFamily="34" charset="-122"/>
            </a:endParaRPr>
          </a:p>
        </p:txBody>
      </p:sp>
      <p:pic>
        <p:nvPicPr>
          <p:cNvPr id="24" name="Picture 2" descr="279759ee3d6d55fbafa15b5f6d224f4a20a4dd67"/>
          <p:cNvPicPr>
            <a:picLocks noChangeAspect="1" noChangeArrowheads="1"/>
          </p:cNvPicPr>
          <p:nvPr/>
        </p:nvPicPr>
        <p:blipFill>
          <a:blip r:embed="rId4" cstate="print"/>
          <a:srcRect/>
          <a:stretch>
            <a:fillRect/>
          </a:stretch>
        </p:blipFill>
        <p:spPr bwMode="auto">
          <a:xfrm>
            <a:off x="638630" y="3213100"/>
            <a:ext cx="2574019" cy="2640553"/>
          </a:xfrm>
          <a:prstGeom prst="rect">
            <a:avLst/>
          </a:prstGeom>
          <a:noFill/>
          <a:ln w="9525">
            <a:noFill/>
            <a:miter lim="800000"/>
            <a:headEnd/>
            <a:tailEnd/>
          </a:ln>
        </p:spPr>
      </p:pic>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98977" y="1739420"/>
            <a:ext cx="8345643" cy="4462760"/>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r>
              <a:rPr lang="en-US" altLang="zh-CN" sz="2800" dirty="0" smtClean="0">
                <a:solidFill>
                  <a:srgbClr val="C00000"/>
                </a:solidFill>
              </a:rPr>
              <a:t>3</a:t>
            </a:r>
            <a:r>
              <a:rPr lang="zh-CN" altLang="en-US" sz="2800" dirty="0" smtClean="0">
                <a:solidFill>
                  <a:srgbClr val="C00000"/>
                </a:solidFill>
              </a:rPr>
              <a:t>、面向标准化的计算机网络</a:t>
            </a:r>
            <a:endParaRPr lang="en-US" altLang="zh-CN" sz="2800" dirty="0" smtClean="0">
              <a:solidFill>
                <a:srgbClr val="C00000"/>
              </a:solidFill>
            </a:endParaRPr>
          </a:p>
          <a:p>
            <a:pPr marL="342900" indent="-342900" algn="l">
              <a:buClr>
                <a:srgbClr val="FF3300"/>
              </a:buClr>
              <a:buFont typeface="Wingdings" pitchFamily="2" charset="2"/>
              <a:buNone/>
              <a:defRPr/>
            </a:pPr>
            <a:endParaRPr lang="en-US" altLang="zh-CN" sz="2800" dirty="0" smtClean="0">
              <a:solidFill>
                <a:srgbClr val="C00000"/>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
        <p:nvSpPr>
          <p:cNvPr id="26" name="Rectangle 12"/>
          <p:cNvSpPr txBox="1">
            <a:spLocks noChangeArrowheads="1"/>
          </p:cNvSpPr>
          <p:nvPr/>
        </p:nvSpPr>
        <p:spPr>
          <a:xfrm>
            <a:off x="613453" y="3153239"/>
            <a:ext cx="7993516" cy="2608930"/>
          </a:xfrm>
          <a:prstGeom prst="rect">
            <a:avLst/>
          </a:prstGeom>
        </p:spPr>
        <p:txBody>
          <a:bodyPr/>
          <a:lstStyle/>
          <a:p>
            <a:pPr marL="0" marR="0" lvl="0" indent="0" algn="just" defTabSz="914400" rtl="0" eaLnBrk="1" fontAlgn="auto" latinLnBrk="0" hangingPunct="1">
              <a:spcBef>
                <a:spcPts val="1000"/>
              </a:spcBef>
              <a:spcAft>
                <a:spcPts val="0"/>
              </a:spcAft>
              <a:buClrTx/>
              <a:buSzTx/>
              <a:buFont typeface="Wingdings" pitchFamily="2" charset="2"/>
              <a:buNone/>
              <a:tabLst/>
              <a:defRPr/>
            </a:pPr>
            <a:endParaRPr kumimoji="0" lang="en-US" altLang="zh-CN" sz="2800" b="1" i="0" u="none" strike="noStrike" kern="1200" cap="none" spc="0" normalizeH="0" baseline="0" noProof="0" dirty="0" smtClean="0">
              <a:ln>
                <a:noFill/>
              </a:ln>
              <a:solidFill>
                <a:srgbClr val="213F99"/>
              </a:solidFill>
              <a:effectLst/>
              <a:uLnTx/>
              <a:uFillTx/>
              <a:latin typeface="Times New Roman" pitchFamily="18" charset="0"/>
              <a:ea typeface="微软雅黑" pitchFamily="34" charset="-122"/>
              <a:cs typeface="Times New Roman" pitchFamily="18" charset="0"/>
            </a:endParaRPr>
          </a:p>
        </p:txBody>
      </p:sp>
      <p:sp>
        <p:nvSpPr>
          <p:cNvPr id="22" name="Rectangle 3"/>
          <p:cNvSpPr txBox="1">
            <a:spLocks noChangeArrowheads="1"/>
          </p:cNvSpPr>
          <p:nvPr/>
        </p:nvSpPr>
        <p:spPr>
          <a:xfrm>
            <a:off x="478166" y="2509832"/>
            <a:ext cx="4326063" cy="494619"/>
          </a:xfrm>
          <a:prstGeom prst="rect">
            <a:avLst/>
          </a:prstGeom>
        </p:spPr>
        <p:txBody>
          <a:bodyPr/>
          <a:lstStyle/>
          <a:p>
            <a:pPr marL="342900" marR="0" lvl="1" indent="-342900" algn="l" defTabSz="914400" rtl="0" eaLnBrk="1" fontAlgn="auto" latinLnBrk="0" hangingPunct="1">
              <a:lnSpc>
                <a:spcPct val="90000"/>
              </a:lnSpc>
              <a:spcBef>
                <a:spcPct val="30000"/>
              </a:spcBef>
              <a:spcAft>
                <a:spcPts val="0"/>
              </a:spcAft>
              <a:buClr>
                <a:schemeClr val="hlink"/>
              </a:buClr>
              <a:buSzPct val="60000"/>
              <a:buFont typeface="Wingdings" pitchFamily="2" charset="2"/>
              <a:buChar char="n"/>
              <a:tabLst/>
              <a:defRPr/>
            </a:pPr>
            <a:r>
              <a:rPr kumimoji="0" lang="en-US" altLang="zh-CN" sz="2400" b="0"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Web</a:t>
            </a:r>
            <a:r>
              <a:rPr kumimoji="0" lang="zh-CN" altLang="en-US" sz="2400" b="0"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技术和浏览器的开发</a:t>
            </a:r>
            <a:endParaRPr kumimoji="0" lang="en-US" altLang="zh-CN" sz="2400" b="0"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endParaRPr>
          </a:p>
        </p:txBody>
      </p:sp>
      <p:pic>
        <p:nvPicPr>
          <p:cNvPr id="24" name="Picture 2" descr="279759ee3d6d55fbafa15b5f6d224f4a20a4dd67"/>
          <p:cNvPicPr>
            <a:picLocks noChangeAspect="1" noChangeArrowheads="1"/>
          </p:cNvPicPr>
          <p:nvPr/>
        </p:nvPicPr>
        <p:blipFill>
          <a:blip r:embed="rId4" cstate="print"/>
          <a:srcRect/>
          <a:stretch>
            <a:fillRect/>
          </a:stretch>
        </p:blipFill>
        <p:spPr bwMode="auto">
          <a:xfrm>
            <a:off x="638630" y="3213100"/>
            <a:ext cx="2574019" cy="2640553"/>
          </a:xfrm>
          <a:prstGeom prst="rect">
            <a:avLst/>
          </a:prstGeom>
          <a:noFill/>
          <a:ln w="9525">
            <a:noFill/>
            <a:miter lim="800000"/>
            <a:headEnd/>
            <a:tailEnd/>
          </a:ln>
        </p:spPr>
      </p:pic>
      <p:sp>
        <p:nvSpPr>
          <p:cNvPr id="25" name="矩形 24"/>
          <p:cNvSpPr/>
          <p:nvPr/>
        </p:nvSpPr>
        <p:spPr>
          <a:xfrm>
            <a:off x="3432627" y="3037452"/>
            <a:ext cx="5203372" cy="3200876"/>
          </a:xfrm>
          <a:prstGeom prst="rect">
            <a:avLst/>
          </a:prstGeom>
        </p:spPr>
        <p:txBody>
          <a:bodyPr wrap="square">
            <a:spAutoFit/>
          </a:bodyPr>
          <a:lstStyle/>
          <a:p>
            <a:pPr marL="449263" indent="-449263">
              <a:spcBef>
                <a:spcPts val="600"/>
              </a:spcBef>
              <a:buFont typeface="Wingdings" pitchFamily="2" charset="2"/>
              <a:buChar char="u"/>
            </a:pPr>
            <a:r>
              <a:rPr lang="en-US" altLang="zh-CN" sz="2400" b="1" dirty="0" smtClean="0">
                <a:solidFill>
                  <a:srgbClr val="213F99"/>
                </a:solidFill>
                <a:latin typeface="微软雅黑" pitchFamily="34" charset="-122"/>
                <a:ea typeface="微软雅黑" pitchFamily="34" charset="-122"/>
              </a:rPr>
              <a:t>1989</a:t>
            </a:r>
            <a:r>
              <a:rPr lang="zh-CN" altLang="zh-CN" sz="2400" b="1" dirty="0" smtClean="0">
                <a:solidFill>
                  <a:srgbClr val="213F99"/>
                </a:solidFill>
                <a:latin typeface="微软雅黑" pitchFamily="34" charset="-122"/>
                <a:ea typeface="微软雅黑" pitchFamily="34" charset="-122"/>
              </a:rPr>
              <a:t>年</a:t>
            </a:r>
            <a:r>
              <a:rPr lang="en-US" altLang="zh-CN" sz="2400" b="1" dirty="0" smtClean="0">
                <a:solidFill>
                  <a:srgbClr val="213F99"/>
                </a:solidFill>
                <a:latin typeface="微软雅黑" pitchFamily="34" charset="-122"/>
                <a:ea typeface="微软雅黑" pitchFamily="34" charset="-122"/>
              </a:rPr>
              <a:t>3</a:t>
            </a:r>
            <a:r>
              <a:rPr lang="zh-CN" altLang="zh-CN" sz="2400" b="1" dirty="0" smtClean="0">
                <a:solidFill>
                  <a:srgbClr val="213F99"/>
                </a:solidFill>
                <a:latin typeface="微软雅黑" pitchFamily="34" charset="-122"/>
                <a:ea typeface="微软雅黑" pitchFamily="34" charset="-122"/>
              </a:rPr>
              <a:t>月他提出万维网的设想</a:t>
            </a:r>
            <a:r>
              <a:rPr lang="zh-CN" altLang="en-US" sz="2400" b="1" dirty="0" smtClean="0">
                <a:solidFill>
                  <a:srgbClr val="213F99"/>
                </a:solidFill>
                <a:latin typeface="微软雅黑" pitchFamily="34" charset="-122"/>
                <a:ea typeface="微软雅黑" pitchFamily="34" charset="-122"/>
              </a:rPr>
              <a:t>；</a:t>
            </a:r>
            <a:endParaRPr lang="en-US" altLang="zh-CN" sz="2400" b="1" dirty="0" smtClean="0">
              <a:solidFill>
                <a:srgbClr val="213F99"/>
              </a:solidFill>
              <a:latin typeface="微软雅黑" pitchFamily="34" charset="-122"/>
              <a:ea typeface="微软雅黑" pitchFamily="34" charset="-122"/>
            </a:endParaRPr>
          </a:p>
          <a:p>
            <a:pPr marL="449263" indent="-449263">
              <a:spcBef>
                <a:spcPts val="600"/>
              </a:spcBef>
              <a:buFont typeface="Wingdings" pitchFamily="2" charset="2"/>
              <a:buChar char="u"/>
            </a:pPr>
            <a:r>
              <a:rPr lang="en-US" altLang="zh-CN" sz="2400" b="1" dirty="0" smtClean="0">
                <a:solidFill>
                  <a:srgbClr val="213F99"/>
                </a:solidFill>
                <a:latin typeface="微软雅黑" pitchFamily="34" charset="-122"/>
                <a:ea typeface="微软雅黑" pitchFamily="34" charset="-122"/>
              </a:rPr>
              <a:t>1990</a:t>
            </a:r>
            <a:r>
              <a:rPr lang="zh-CN" altLang="zh-CN" sz="2400" b="1" dirty="0" smtClean="0">
                <a:solidFill>
                  <a:srgbClr val="213F99"/>
                </a:solidFill>
                <a:latin typeface="微软雅黑" pitchFamily="34" charset="-122"/>
                <a:ea typeface="微软雅黑" pitchFamily="34" charset="-122"/>
              </a:rPr>
              <a:t>年</a:t>
            </a:r>
            <a:r>
              <a:rPr lang="en-US" altLang="zh-CN" sz="2400" b="1" dirty="0" smtClean="0">
                <a:solidFill>
                  <a:srgbClr val="213F99"/>
                </a:solidFill>
                <a:latin typeface="微软雅黑" pitchFamily="34" charset="-122"/>
                <a:ea typeface="微软雅黑" pitchFamily="34" charset="-122"/>
              </a:rPr>
              <a:t>12</a:t>
            </a:r>
            <a:r>
              <a:rPr lang="zh-CN" altLang="zh-CN" sz="2400" b="1" dirty="0" smtClean="0">
                <a:solidFill>
                  <a:srgbClr val="213F99"/>
                </a:solidFill>
                <a:latin typeface="微软雅黑" pitchFamily="34" charset="-122"/>
                <a:ea typeface="微软雅黑" pitchFamily="34" charset="-122"/>
              </a:rPr>
              <a:t>月</a:t>
            </a:r>
            <a:r>
              <a:rPr lang="en-US" altLang="zh-CN" sz="2400" b="1" dirty="0" smtClean="0">
                <a:solidFill>
                  <a:srgbClr val="213F99"/>
                </a:solidFill>
                <a:latin typeface="微软雅黑" pitchFamily="34" charset="-122"/>
                <a:ea typeface="微软雅黑" pitchFamily="34" charset="-122"/>
              </a:rPr>
              <a:t>25</a:t>
            </a:r>
            <a:r>
              <a:rPr lang="zh-CN" altLang="zh-CN" sz="2400" b="1" dirty="0" smtClean="0">
                <a:solidFill>
                  <a:srgbClr val="213F99"/>
                </a:solidFill>
                <a:latin typeface="微软雅黑" pitchFamily="34" charset="-122"/>
                <a:ea typeface="微软雅黑" pitchFamily="34" charset="-122"/>
              </a:rPr>
              <a:t>日，他在</a:t>
            </a:r>
            <a:r>
              <a:rPr lang="en-US" altLang="zh-CN" sz="2400" b="1" dirty="0" err="1" smtClean="0">
                <a:solidFill>
                  <a:srgbClr val="213F99"/>
                </a:solidFill>
                <a:latin typeface="微软雅黑" pitchFamily="34" charset="-122"/>
                <a:ea typeface="微软雅黑" pitchFamily="34" charset="-122"/>
              </a:rPr>
              <a:t>日内瓦</a:t>
            </a:r>
            <a:r>
              <a:rPr lang="zh-CN" altLang="zh-CN" sz="2400" b="1" dirty="0" smtClean="0">
                <a:solidFill>
                  <a:srgbClr val="213F99"/>
                </a:solidFill>
                <a:latin typeface="微软雅黑" pitchFamily="34" charset="-122"/>
                <a:ea typeface="微软雅黑" pitchFamily="34" charset="-122"/>
              </a:rPr>
              <a:t>的</a:t>
            </a:r>
            <a:r>
              <a:rPr lang="en-US" altLang="zh-CN" sz="2400" b="1" dirty="0" err="1" smtClean="0">
                <a:solidFill>
                  <a:srgbClr val="213F99"/>
                </a:solidFill>
                <a:latin typeface="微软雅黑" pitchFamily="34" charset="-122"/>
                <a:ea typeface="微软雅黑" pitchFamily="34" charset="-122"/>
              </a:rPr>
              <a:t>欧洲</a:t>
            </a:r>
            <a:r>
              <a:rPr lang="zh-CN" altLang="zh-CN" sz="2400" b="1" dirty="0" smtClean="0">
                <a:solidFill>
                  <a:srgbClr val="213F99"/>
                </a:solidFill>
                <a:latin typeface="微软雅黑" pitchFamily="34" charset="-122"/>
                <a:ea typeface="微软雅黑" pitchFamily="34" charset="-122"/>
              </a:rPr>
              <a:t>粒子物理实验室里开发出了世界上第一个网页</a:t>
            </a:r>
            <a:r>
              <a:rPr lang="en-US" altLang="zh-CN" sz="2400" b="1" dirty="0" err="1" smtClean="0">
                <a:solidFill>
                  <a:srgbClr val="213F99"/>
                </a:solidFill>
                <a:latin typeface="微软雅黑" pitchFamily="34" charset="-122"/>
                <a:ea typeface="微软雅黑" pitchFamily="34" charset="-122"/>
              </a:rPr>
              <a:t>浏览器</a:t>
            </a:r>
            <a:r>
              <a:rPr lang="zh-CN" altLang="en-US" sz="2400" b="1" dirty="0" smtClean="0">
                <a:solidFill>
                  <a:srgbClr val="213F99"/>
                </a:solidFill>
                <a:latin typeface="微软雅黑" pitchFamily="34" charset="-122"/>
                <a:ea typeface="微软雅黑" pitchFamily="34" charset="-122"/>
              </a:rPr>
              <a:t>；</a:t>
            </a:r>
            <a:endParaRPr lang="en-US" altLang="zh-CN" sz="2400" b="1" dirty="0" smtClean="0">
              <a:solidFill>
                <a:srgbClr val="213F99"/>
              </a:solidFill>
              <a:latin typeface="微软雅黑" pitchFamily="34" charset="-122"/>
              <a:ea typeface="微软雅黑" pitchFamily="34" charset="-122"/>
            </a:endParaRPr>
          </a:p>
          <a:p>
            <a:pPr marL="449263" indent="-449263">
              <a:spcBef>
                <a:spcPts val="600"/>
              </a:spcBef>
              <a:buFont typeface="Wingdings" pitchFamily="2" charset="2"/>
              <a:buChar char="u"/>
            </a:pPr>
            <a:r>
              <a:rPr lang="zh-CN" altLang="zh-CN" sz="2400" b="1" dirty="0" smtClean="0">
                <a:solidFill>
                  <a:srgbClr val="213F99"/>
                </a:solidFill>
                <a:latin typeface="微软雅黑" pitchFamily="34" charset="-122"/>
                <a:ea typeface="微软雅黑" pitchFamily="34" charset="-122"/>
              </a:rPr>
              <a:t>他最杰出的成就，是免费把万维网的构想推广到全世界，让万维网科技获得迅速的发展，深深改变了人类的生活面貌</a:t>
            </a:r>
            <a:r>
              <a:rPr lang="zh-CN" altLang="zh-CN" dirty="0" smtClean="0"/>
              <a:t>。</a:t>
            </a:r>
            <a:endParaRPr lang="zh-CN" altLang="en-US"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423886"/>
            <a:ext cx="8345643" cy="3847207"/>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
        <p:nvSpPr>
          <p:cNvPr id="24" name="Rectangle 12"/>
          <p:cNvSpPr txBox="1">
            <a:spLocks noChangeArrowheads="1"/>
          </p:cNvSpPr>
          <p:nvPr/>
        </p:nvSpPr>
        <p:spPr>
          <a:xfrm>
            <a:off x="461505" y="2482856"/>
            <a:ext cx="8029352" cy="3293845"/>
          </a:xfrm>
          <a:prstGeom prst="rect">
            <a:avLst/>
          </a:prstGeom>
        </p:spPr>
        <p:txBody>
          <a:bodyPr/>
          <a:lstStyle/>
          <a:p>
            <a:pPr marL="342900" indent="-342900">
              <a:spcBef>
                <a:spcPts val="600"/>
              </a:spcBef>
              <a:buFont typeface="Wingdings" pitchFamily="2" charset="2"/>
              <a:buChar char="Ø"/>
              <a:defRPr/>
            </a:pPr>
            <a:r>
              <a:rPr kumimoji="1" lang="en-US" altLang="zh-CN" sz="2800" b="1" dirty="0" smtClean="0">
                <a:solidFill>
                  <a:srgbClr val="213F99"/>
                </a:solidFill>
                <a:latin typeface="微软雅黑" panose="020B0503020204020204" pitchFamily="34" charset="-122"/>
                <a:ea typeface="微软雅黑" panose="020B0503020204020204" pitchFamily="34" charset="-122"/>
              </a:rPr>
              <a:t>1993</a:t>
            </a:r>
            <a:r>
              <a:rPr kumimoji="1" lang="zh-CN" altLang="en-US" sz="2800" b="1" dirty="0" smtClean="0">
                <a:solidFill>
                  <a:srgbClr val="213F99"/>
                </a:solidFill>
                <a:latin typeface="微软雅黑" panose="020B0503020204020204" pitchFamily="34" charset="-122"/>
                <a:ea typeface="微软雅黑" panose="020B0503020204020204" pitchFamily="34" charset="-122"/>
              </a:rPr>
              <a:t>年美国政府发布了名为“国家信息基础设施行动计划” 的文件，其核心是构建国家信息高速公路。 </a:t>
            </a:r>
          </a:p>
          <a:p>
            <a:pPr marL="342900" indent="-342900">
              <a:spcBef>
                <a:spcPts val="1800"/>
              </a:spcBef>
              <a:buFont typeface="Wingdings" pitchFamily="2" charset="2"/>
              <a:buChar char="Ø"/>
              <a:defRPr/>
            </a:pPr>
            <a:r>
              <a:rPr kumimoji="1" lang="zh-CN" altLang="en-US" sz="2800" b="1" dirty="0" smtClean="0">
                <a:solidFill>
                  <a:srgbClr val="213F99"/>
                </a:solidFill>
                <a:latin typeface="微软雅黑" panose="020B0503020204020204" pitchFamily="34" charset="-122"/>
                <a:ea typeface="微软雅黑" panose="020B0503020204020204" pitchFamily="34" charset="-122"/>
              </a:rPr>
              <a:t>这一时期在计算机通信与网络技术方面以</a:t>
            </a:r>
            <a:r>
              <a:rPr kumimoji="1" lang="zh-CN" altLang="en-US" sz="2800" b="1" dirty="0" smtClean="0">
                <a:solidFill>
                  <a:srgbClr val="C00000"/>
                </a:solidFill>
                <a:latin typeface="微软雅黑" panose="020B0503020204020204" pitchFamily="34" charset="-122"/>
                <a:ea typeface="微软雅黑" panose="020B0503020204020204" pitchFamily="34" charset="-122"/>
              </a:rPr>
              <a:t>高速率、高服务质量、高可靠性</a:t>
            </a:r>
            <a:r>
              <a:rPr kumimoji="1" lang="zh-CN" altLang="en-US" sz="2800" b="1" dirty="0" smtClean="0">
                <a:solidFill>
                  <a:srgbClr val="213F99"/>
                </a:solidFill>
                <a:latin typeface="微软雅黑" panose="020B0503020204020204" pitchFamily="34" charset="-122"/>
                <a:ea typeface="微软雅黑" panose="020B0503020204020204" pitchFamily="34" charset="-122"/>
              </a:rPr>
              <a:t>等为指标，出现了高速以太网、</a:t>
            </a:r>
            <a:r>
              <a:rPr kumimoji="1" lang="en-US" altLang="zh-CN" sz="2800" b="1" dirty="0" smtClean="0">
                <a:solidFill>
                  <a:srgbClr val="213F99"/>
                </a:solidFill>
                <a:latin typeface="微软雅黑" panose="020B0503020204020204" pitchFamily="34" charset="-122"/>
                <a:ea typeface="微软雅黑" panose="020B0503020204020204" pitchFamily="34" charset="-122"/>
              </a:rPr>
              <a:t>VPN</a:t>
            </a:r>
            <a:r>
              <a:rPr kumimoji="1" lang="zh-CN" altLang="en-US" sz="2800" b="1" dirty="0" smtClean="0">
                <a:solidFill>
                  <a:srgbClr val="213F99"/>
                </a:solidFill>
                <a:latin typeface="微软雅黑" panose="020B0503020204020204" pitchFamily="34" charset="-122"/>
                <a:ea typeface="微软雅黑" panose="020B0503020204020204" pitchFamily="34" charset="-122"/>
              </a:rPr>
              <a:t>、无线网络、</a:t>
            </a:r>
            <a:r>
              <a:rPr kumimoji="1" lang="en-US" altLang="zh-CN" sz="2800" b="1" dirty="0" smtClean="0">
                <a:solidFill>
                  <a:srgbClr val="213F99"/>
                </a:solidFill>
                <a:latin typeface="微软雅黑" panose="020B0503020204020204" pitchFamily="34" charset="-122"/>
                <a:ea typeface="微软雅黑" panose="020B0503020204020204" pitchFamily="34" charset="-122"/>
              </a:rPr>
              <a:t>P2P</a:t>
            </a:r>
            <a:r>
              <a:rPr kumimoji="1" lang="zh-CN" altLang="en-US" sz="2800" b="1" dirty="0" smtClean="0">
                <a:solidFill>
                  <a:srgbClr val="213F99"/>
                </a:solidFill>
                <a:latin typeface="微软雅黑" panose="020B0503020204020204" pitchFamily="34" charset="-122"/>
                <a:ea typeface="微软雅黑" panose="020B0503020204020204" pitchFamily="34" charset="-122"/>
              </a:rPr>
              <a:t>网络、</a:t>
            </a:r>
            <a:r>
              <a:rPr kumimoji="1" lang="en-US" altLang="zh-CN" sz="2800" b="1" dirty="0" smtClean="0">
                <a:solidFill>
                  <a:srgbClr val="213F99"/>
                </a:solidFill>
                <a:latin typeface="微软雅黑" panose="020B0503020204020204" pitchFamily="34" charset="-122"/>
                <a:ea typeface="微软雅黑" panose="020B0503020204020204" pitchFamily="34" charset="-122"/>
              </a:rPr>
              <a:t>NGN</a:t>
            </a:r>
            <a:r>
              <a:rPr kumimoji="1" lang="zh-CN" altLang="en-US" sz="2800" b="1" dirty="0" smtClean="0">
                <a:solidFill>
                  <a:srgbClr val="213F99"/>
                </a:solidFill>
                <a:latin typeface="微软雅黑" panose="020B0503020204020204" pitchFamily="34" charset="-122"/>
                <a:ea typeface="微软雅黑" panose="020B0503020204020204" pitchFamily="34" charset="-122"/>
              </a:rPr>
              <a:t>等技术，计算机网络的发展与应用渗入了人们生活的各个方面，进入一个多层次的发展阶段。 </a:t>
            </a:r>
          </a:p>
        </p:txBody>
      </p:sp>
      <p:sp>
        <p:nvSpPr>
          <p:cNvPr id="26" name="矩形 25"/>
          <p:cNvSpPr/>
          <p:nvPr/>
        </p:nvSpPr>
        <p:spPr>
          <a:xfrm>
            <a:off x="321999" y="1749359"/>
            <a:ext cx="8831264"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4</a:t>
            </a:r>
            <a:r>
              <a:rPr lang="zh-CN" altLang="en-US" sz="2800" b="1" dirty="0" smtClean="0">
                <a:solidFill>
                  <a:srgbClr val="C00000"/>
                </a:solidFill>
                <a:latin typeface="微软雅黑" pitchFamily="34" charset="-122"/>
                <a:ea typeface="微软雅黑" pitchFamily="34" charset="-122"/>
              </a:rPr>
              <a:t>、面向全球互连的计算机网络（</a:t>
            </a:r>
            <a:r>
              <a:rPr lang="en-US" altLang="zh-CN" sz="2800" b="1" dirty="0" smtClean="0">
                <a:solidFill>
                  <a:srgbClr val="C00000"/>
                </a:solidFill>
                <a:latin typeface="微软雅黑" pitchFamily="34" charset="-122"/>
                <a:ea typeface="微软雅黑" pitchFamily="34" charset="-122"/>
              </a:rPr>
              <a:t>20</a:t>
            </a:r>
            <a:r>
              <a:rPr lang="zh-CN" altLang="en-US" sz="2800" b="1" dirty="0" smtClean="0">
                <a:solidFill>
                  <a:srgbClr val="C00000"/>
                </a:solidFill>
                <a:latin typeface="微软雅黑" pitchFamily="34" charset="-122"/>
                <a:ea typeface="微软雅黑" pitchFamily="34" charset="-122"/>
              </a:rPr>
              <a:t>世纪</a:t>
            </a:r>
            <a:r>
              <a:rPr lang="en-US" altLang="zh-CN" sz="2800" b="1" dirty="0" smtClean="0">
                <a:solidFill>
                  <a:srgbClr val="C00000"/>
                </a:solidFill>
                <a:latin typeface="微软雅黑" pitchFamily="34" charset="-122"/>
                <a:ea typeface="微软雅黑" pitchFamily="34" charset="-122"/>
              </a:rPr>
              <a:t>90</a:t>
            </a:r>
            <a:r>
              <a:rPr lang="zh-CN" altLang="en-US" sz="2800" b="1" dirty="0" smtClean="0">
                <a:solidFill>
                  <a:srgbClr val="C00000"/>
                </a:solidFill>
                <a:latin typeface="微软雅黑" pitchFamily="34" charset="-122"/>
                <a:ea typeface="微软雅黑" pitchFamily="34" charset="-122"/>
              </a:rPr>
              <a:t>年代开始）</a:t>
            </a:r>
            <a:endParaRPr lang="en-US" altLang="zh-CN" sz="2800" b="1" dirty="0" smtClean="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423886"/>
            <a:ext cx="8345643" cy="3847207"/>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
        <p:nvSpPr>
          <p:cNvPr id="24" name="Rectangle 12"/>
          <p:cNvSpPr txBox="1">
            <a:spLocks noChangeArrowheads="1"/>
          </p:cNvSpPr>
          <p:nvPr/>
        </p:nvSpPr>
        <p:spPr>
          <a:xfrm>
            <a:off x="606645" y="2729594"/>
            <a:ext cx="8029352" cy="3293845"/>
          </a:xfrm>
          <a:prstGeom prst="rect">
            <a:avLst/>
          </a:prstGeom>
        </p:spPr>
        <p:txBody>
          <a:bodyPr/>
          <a:lstStyle/>
          <a:p>
            <a:pPr marL="342900" indent="-342900">
              <a:spcBef>
                <a:spcPts val="1800"/>
              </a:spcBef>
              <a:buFont typeface="Wingdings" pitchFamily="2" charset="2"/>
              <a:buChar char="Ø"/>
              <a:defRPr/>
            </a:pPr>
            <a:r>
              <a:rPr kumimoji="1" lang="zh-CN" altLang="en-US" sz="2800" b="1" dirty="0" smtClean="0">
                <a:solidFill>
                  <a:srgbClr val="213F99"/>
                </a:solidFill>
                <a:latin typeface="微软雅黑" panose="020B0503020204020204" pitchFamily="34" charset="-122"/>
                <a:ea typeface="微软雅黑" panose="020B0503020204020204" pitchFamily="34" charset="-122"/>
              </a:rPr>
              <a:t>各个国家建立了自己高速因特网 </a:t>
            </a:r>
          </a:p>
          <a:p>
            <a:pPr marL="342900" indent="-342900">
              <a:spcBef>
                <a:spcPts val="1800"/>
              </a:spcBef>
              <a:buFont typeface="Wingdings" pitchFamily="2" charset="2"/>
              <a:buChar char="Ø"/>
              <a:defRPr/>
            </a:pPr>
            <a:r>
              <a:rPr kumimoji="1" lang="zh-CN" altLang="en-US" sz="2800" b="1" dirty="0" smtClean="0">
                <a:solidFill>
                  <a:srgbClr val="213F99"/>
                </a:solidFill>
                <a:latin typeface="微软雅黑" panose="020B0503020204020204" pitchFamily="34" charset="-122"/>
                <a:ea typeface="微软雅黑" panose="020B0503020204020204" pitchFamily="34" charset="-122"/>
              </a:rPr>
              <a:t>这些因特网的互连构成了全球互连的因特网</a:t>
            </a:r>
            <a:endParaRPr kumimoji="1" lang="en-US" altLang="zh-CN" sz="2800" b="1" dirty="0" smtClean="0">
              <a:solidFill>
                <a:srgbClr val="213F99"/>
              </a:solidFill>
              <a:latin typeface="微软雅黑" panose="020B0503020204020204" pitchFamily="34" charset="-122"/>
              <a:ea typeface="微软雅黑" panose="020B0503020204020204" pitchFamily="34" charset="-122"/>
            </a:endParaRPr>
          </a:p>
          <a:p>
            <a:pPr marL="342900" indent="-342900">
              <a:spcBef>
                <a:spcPts val="1800"/>
              </a:spcBef>
              <a:buFont typeface="Wingdings" pitchFamily="2" charset="2"/>
              <a:buChar char="Ø"/>
              <a:defRPr/>
            </a:pPr>
            <a:r>
              <a:rPr kumimoji="1" lang="zh-CN" altLang="en-US" sz="2800" b="1" dirty="0" smtClean="0">
                <a:solidFill>
                  <a:srgbClr val="213F99"/>
                </a:solidFill>
                <a:latin typeface="微软雅黑" panose="020B0503020204020204" pitchFamily="34" charset="-122"/>
                <a:ea typeface="微软雅黑" panose="020B0503020204020204" pitchFamily="34" charset="-122"/>
              </a:rPr>
              <a:t>已渗透社会的各个层次</a:t>
            </a:r>
            <a:endParaRPr kumimoji="1" lang="en-US" altLang="zh-CN" sz="2800" b="1" dirty="0" smtClean="0">
              <a:solidFill>
                <a:srgbClr val="213F99"/>
              </a:solidFill>
              <a:latin typeface="微软雅黑" panose="020B0503020204020204" pitchFamily="34" charset="-122"/>
              <a:ea typeface="微软雅黑" panose="020B0503020204020204" pitchFamily="34" charset="-122"/>
            </a:endParaRPr>
          </a:p>
          <a:p>
            <a:pPr marL="342900" indent="-342900">
              <a:spcBef>
                <a:spcPts val="1800"/>
              </a:spcBef>
              <a:buFont typeface="Wingdings" pitchFamily="2" charset="2"/>
              <a:buChar char="Ø"/>
              <a:defRPr/>
            </a:pPr>
            <a:r>
              <a:rPr kumimoji="1" lang="zh-CN" altLang="en-US" sz="2800" b="1" dirty="0" smtClean="0">
                <a:solidFill>
                  <a:srgbClr val="213F99"/>
                </a:solidFill>
                <a:latin typeface="微软雅黑" panose="020B0503020204020204" pitchFamily="34" charset="-122"/>
                <a:ea typeface="微软雅黑" panose="020B0503020204020204" pitchFamily="34" charset="-122"/>
              </a:rPr>
              <a:t>下一个计算机网络的发展阶段什么时间开始？以移动互连网或物联网为标志？ </a:t>
            </a:r>
          </a:p>
        </p:txBody>
      </p:sp>
      <p:sp>
        <p:nvSpPr>
          <p:cNvPr id="26" name="矩形 25"/>
          <p:cNvSpPr/>
          <p:nvPr/>
        </p:nvSpPr>
        <p:spPr>
          <a:xfrm>
            <a:off x="321999" y="1749359"/>
            <a:ext cx="8831264"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4</a:t>
            </a:r>
            <a:r>
              <a:rPr lang="zh-CN" altLang="en-US" sz="2800" b="1" dirty="0" smtClean="0">
                <a:solidFill>
                  <a:srgbClr val="C00000"/>
                </a:solidFill>
                <a:latin typeface="微软雅黑" pitchFamily="34" charset="-122"/>
                <a:ea typeface="微软雅黑" pitchFamily="34" charset="-122"/>
              </a:rPr>
              <a:t>、面向全球互连的计算机网络（</a:t>
            </a:r>
            <a:r>
              <a:rPr lang="en-US" altLang="zh-CN" sz="2800" b="1" dirty="0" smtClean="0">
                <a:solidFill>
                  <a:srgbClr val="C00000"/>
                </a:solidFill>
                <a:latin typeface="微软雅黑" pitchFamily="34" charset="-122"/>
                <a:ea typeface="微软雅黑" pitchFamily="34" charset="-122"/>
              </a:rPr>
              <a:t>20</a:t>
            </a:r>
            <a:r>
              <a:rPr lang="zh-CN" altLang="en-US" sz="2800" b="1" dirty="0" smtClean="0">
                <a:solidFill>
                  <a:srgbClr val="C00000"/>
                </a:solidFill>
                <a:latin typeface="微软雅黑" pitchFamily="34" charset="-122"/>
                <a:ea typeface="微软雅黑" pitchFamily="34" charset="-122"/>
              </a:rPr>
              <a:t>世纪</a:t>
            </a:r>
            <a:r>
              <a:rPr lang="en-US" altLang="zh-CN" sz="2800" b="1" dirty="0" smtClean="0">
                <a:solidFill>
                  <a:srgbClr val="C00000"/>
                </a:solidFill>
                <a:latin typeface="微软雅黑" pitchFamily="34" charset="-122"/>
                <a:ea typeface="微软雅黑" pitchFamily="34" charset="-122"/>
              </a:rPr>
              <a:t>90</a:t>
            </a:r>
            <a:r>
              <a:rPr lang="zh-CN" altLang="en-US" sz="2800" b="1" dirty="0" smtClean="0">
                <a:solidFill>
                  <a:srgbClr val="C00000"/>
                </a:solidFill>
                <a:latin typeface="微软雅黑" pitchFamily="34" charset="-122"/>
                <a:ea typeface="微软雅黑" pitchFamily="34" charset="-122"/>
              </a:rPr>
              <a:t>年代开始）</a:t>
            </a:r>
            <a:endParaRPr lang="en-US" altLang="zh-CN" sz="2800" b="1" dirty="0" smtClean="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Rectangle 5"/>
          <p:cNvSpPr>
            <a:spLocks noChangeArrowheads="1"/>
          </p:cNvSpPr>
          <p:nvPr/>
        </p:nvSpPr>
        <p:spPr bwMode="auto">
          <a:xfrm>
            <a:off x="290285" y="1061173"/>
            <a:ext cx="3541487"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我国因特网发展过程：</a:t>
            </a:r>
            <a:endParaRPr lang="en-US" altLang="zh-CN" sz="28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spcBef>
                <a:spcPct val="0"/>
              </a:spcBef>
              <a:buClr>
                <a:srgbClr val="FF3300"/>
              </a:buClr>
              <a:defRPr/>
            </a:pPr>
            <a:r>
              <a:rPr lang="zh-CN" altLang="en-US" sz="2800" dirty="0" smtClean="0">
                <a:solidFill>
                  <a:srgbClr val="C00000"/>
                </a:solidFill>
                <a:latin typeface="微软雅黑" panose="020B0503020204020204" pitchFamily="34" charset="-122"/>
                <a:ea typeface="微软雅黑" panose="020B0503020204020204" pitchFamily="34" charset="-122"/>
              </a:rPr>
              <a:t>三个阶段</a:t>
            </a:r>
            <a:endParaRPr lang="zh-CN" altLang="en-US" sz="2800" dirty="0">
              <a:solidFill>
                <a:srgbClr val="C00000"/>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
        <p:nvSpPr>
          <p:cNvPr id="24" name="Rectangle 12"/>
          <p:cNvSpPr txBox="1">
            <a:spLocks noChangeArrowheads="1"/>
          </p:cNvSpPr>
          <p:nvPr/>
        </p:nvSpPr>
        <p:spPr>
          <a:xfrm>
            <a:off x="606645" y="2729594"/>
            <a:ext cx="8029352" cy="3293845"/>
          </a:xfrm>
          <a:prstGeom prst="rect">
            <a:avLst/>
          </a:prstGeom>
        </p:spPr>
        <p:txBody>
          <a:bodyPr/>
          <a:lstStyle/>
          <a:p>
            <a:pPr marL="342900" indent="-342900">
              <a:spcBef>
                <a:spcPts val="1800"/>
              </a:spcBef>
              <a:buFont typeface="Wingdings" pitchFamily="2" charset="2"/>
              <a:buChar char="Ø"/>
              <a:defRPr/>
            </a:pPr>
            <a:endParaRPr kumimoji="1" lang="zh-CN" altLang="en-US" sz="2800" b="1" dirty="0" smtClean="0">
              <a:solidFill>
                <a:srgbClr val="213F99"/>
              </a:solidFill>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a:xfrm>
            <a:off x="0" y="2422748"/>
            <a:ext cx="8713788" cy="720725"/>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zh-CN" sz="32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第</a:t>
            </a:r>
            <a:r>
              <a:rPr kumimoji="0" lang="zh-CN" altLang="en-US" sz="32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一</a:t>
            </a:r>
            <a:r>
              <a:rPr kumimoji="0" lang="zh-CN" altLang="zh-CN" sz="32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阶段</a:t>
            </a:r>
            <a:r>
              <a:rPr kumimoji="0" lang="zh-CN" altLang="en-US" sz="32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a:t>
            </a:r>
            <a:r>
              <a:rPr kumimoji="0" lang="en-US" altLang="zh-CN" sz="32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l986-l994</a:t>
            </a:r>
            <a:r>
              <a:rPr kumimoji="0" lang="zh-CN" altLang="en-US" sz="32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几个事件</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t>
            </a:r>
          </a:p>
        </p:txBody>
      </p:sp>
      <p:grpSp>
        <p:nvGrpSpPr>
          <p:cNvPr id="28" name="Group 12"/>
          <p:cNvGrpSpPr>
            <a:grpSpLocks/>
          </p:cNvGrpSpPr>
          <p:nvPr/>
        </p:nvGrpSpPr>
        <p:grpSpPr bwMode="auto">
          <a:xfrm>
            <a:off x="287338" y="3284538"/>
            <a:ext cx="7092950" cy="1081087"/>
            <a:chOff x="0" y="1567"/>
            <a:chExt cx="4468" cy="681"/>
          </a:xfrm>
        </p:grpSpPr>
        <p:sp>
          <p:nvSpPr>
            <p:cNvPr id="36" name="Rectangle 6"/>
            <p:cNvSpPr>
              <a:spLocks noChangeArrowheads="1"/>
            </p:cNvSpPr>
            <p:nvPr/>
          </p:nvSpPr>
          <p:spPr bwMode="auto">
            <a:xfrm>
              <a:off x="0" y="1616"/>
              <a:ext cx="3515" cy="545"/>
            </a:xfrm>
            <a:prstGeom prst="rect">
              <a:avLst/>
            </a:prstGeom>
            <a:solidFill>
              <a:schemeClr val="folHlink"/>
            </a:solidFill>
            <a:ln w="9525" algn="ctr">
              <a:solidFill>
                <a:schemeClr val="tx1"/>
              </a:solidFill>
              <a:miter lim="800000"/>
              <a:headEnd/>
              <a:tailEnd/>
            </a:ln>
          </p:spPr>
          <p:txBody>
            <a:bodyPr wrap="none" anchor="ctr"/>
            <a:lstStyle/>
            <a:p>
              <a:pPr marL="342900" indent="-342900" algn="ctr"/>
              <a:r>
                <a:rPr lang="zh-CN" altLang="en-US" sz="2400" b="1" dirty="0">
                  <a:solidFill>
                    <a:schemeClr val="bg1"/>
                  </a:solidFill>
                  <a:latin typeface="微软雅黑" pitchFamily="34" charset="-122"/>
                  <a:ea typeface="微软雅黑" pitchFamily="34" charset="-122"/>
                </a:rPr>
                <a:t>我国第一封电子邮件</a:t>
              </a:r>
            </a:p>
          </p:txBody>
        </p:sp>
        <p:pic>
          <p:nvPicPr>
            <p:cNvPr id="37" name="Picture 9" descr="问号3"/>
            <p:cNvPicPr>
              <a:picLocks noChangeAspect="1" noChangeArrowheads="1"/>
            </p:cNvPicPr>
            <p:nvPr/>
          </p:nvPicPr>
          <p:blipFill>
            <a:blip r:embed="rId4" cstate="print"/>
            <a:srcRect/>
            <a:stretch>
              <a:fillRect/>
            </a:stretch>
          </p:blipFill>
          <p:spPr bwMode="auto">
            <a:xfrm>
              <a:off x="3787" y="1567"/>
              <a:ext cx="681" cy="681"/>
            </a:xfrm>
            <a:prstGeom prst="rect">
              <a:avLst/>
            </a:prstGeom>
            <a:noFill/>
            <a:ln w="9525">
              <a:noFill/>
              <a:miter lim="800000"/>
              <a:headEnd/>
              <a:tailEnd/>
            </a:ln>
          </p:spPr>
        </p:pic>
      </p:grpSp>
      <p:grpSp>
        <p:nvGrpSpPr>
          <p:cNvPr id="38" name="Group 13"/>
          <p:cNvGrpSpPr>
            <a:grpSpLocks/>
          </p:cNvGrpSpPr>
          <p:nvPr/>
        </p:nvGrpSpPr>
        <p:grpSpPr bwMode="auto">
          <a:xfrm>
            <a:off x="319314" y="5776913"/>
            <a:ext cx="7276874" cy="1081087"/>
            <a:chOff x="158" y="2341"/>
            <a:chExt cx="4192" cy="681"/>
          </a:xfrm>
        </p:grpSpPr>
        <p:sp>
          <p:nvSpPr>
            <p:cNvPr id="39" name="Rectangle 7"/>
            <p:cNvSpPr>
              <a:spLocks noChangeArrowheads="1"/>
            </p:cNvSpPr>
            <p:nvPr/>
          </p:nvSpPr>
          <p:spPr bwMode="auto">
            <a:xfrm>
              <a:off x="158" y="2404"/>
              <a:ext cx="3205" cy="545"/>
            </a:xfrm>
            <a:prstGeom prst="rect">
              <a:avLst/>
            </a:prstGeom>
            <a:solidFill>
              <a:schemeClr val="folHlink"/>
            </a:solidFill>
            <a:ln w="9525" algn="ctr">
              <a:solidFill>
                <a:schemeClr val="tx1"/>
              </a:solidFill>
              <a:miter lim="800000"/>
              <a:headEnd/>
              <a:tailEnd/>
            </a:ln>
          </p:spPr>
          <p:txBody>
            <a:bodyPr wrap="none" anchor="ctr"/>
            <a:lstStyle/>
            <a:p>
              <a:pPr marL="342900" indent="-342900" algn="ctr"/>
              <a:r>
                <a:rPr lang="zh-CN" altLang="en-US" sz="2400" b="1" dirty="0">
                  <a:solidFill>
                    <a:schemeClr val="bg1"/>
                  </a:solidFill>
                  <a:latin typeface="微软雅黑" pitchFamily="34" charset="-122"/>
                  <a:ea typeface="微软雅黑" pitchFamily="34" charset="-122"/>
                </a:rPr>
                <a:t>我国加入因特网的标志</a:t>
              </a:r>
            </a:p>
          </p:txBody>
        </p:sp>
        <p:pic>
          <p:nvPicPr>
            <p:cNvPr id="40" name="Picture 10" descr="问号3"/>
            <p:cNvPicPr>
              <a:picLocks noChangeAspect="1" noChangeArrowheads="1"/>
            </p:cNvPicPr>
            <p:nvPr/>
          </p:nvPicPr>
          <p:blipFill>
            <a:blip r:embed="rId4" cstate="print"/>
            <a:srcRect/>
            <a:stretch>
              <a:fillRect/>
            </a:stretch>
          </p:blipFill>
          <p:spPr bwMode="auto">
            <a:xfrm>
              <a:off x="3669" y="2341"/>
              <a:ext cx="681" cy="681"/>
            </a:xfrm>
            <a:prstGeom prst="rect">
              <a:avLst/>
            </a:prstGeom>
            <a:noFill/>
            <a:ln w="9525">
              <a:noFill/>
              <a:miter lim="800000"/>
              <a:headEnd/>
              <a:tailEnd/>
            </a:ln>
          </p:spPr>
        </p:pic>
      </p:grpSp>
      <p:grpSp>
        <p:nvGrpSpPr>
          <p:cNvPr id="41" name="Group 14"/>
          <p:cNvGrpSpPr>
            <a:grpSpLocks/>
          </p:cNvGrpSpPr>
          <p:nvPr/>
        </p:nvGrpSpPr>
        <p:grpSpPr bwMode="auto">
          <a:xfrm>
            <a:off x="323850" y="4508500"/>
            <a:ext cx="7129463" cy="1081088"/>
            <a:chOff x="0" y="3203"/>
            <a:chExt cx="4491" cy="681"/>
          </a:xfrm>
        </p:grpSpPr>
        <p:sp>
          <p:nvSpPr>
            <p:cNvPr id="42" name="Rectangle 8"/>
            <p:cNvSpPr>
              <a:spLocks noChangeArrowheads="1"/>
            </p:cNvSpPr>
            <p:nvPr/>
          </p:nvSpPr>
          <p:spPr bwMode="auto">
            <a:xfrm>
              <a:off x="0" y="3293"/>
              <a:ext cx="3493" cy="545"/>
            </a:xfrm>
            <a:prstGeom prst="rect">
              <a:avLst/>
            </a:prstGeom>
            <a:solidFill>
              <a:schemeClr val="folHlink"/>
            </a:solidFill>
            <a:ln w="9525" algn="ctr">
              <a:solidFill>
                <a:schemeClr val="tx1"/>
              </a:solidFill>
              <a:miter lim="800000"/>
              <a:headEnd/>
              <a:tailEnd/>
            </a:ln>
          </p:spPr>
          <p:txBody>
            <a:bodyPr wrap="none" anchor="ctr"/>
            <a:lstStyle/>
            <a:p>
              <a:pPr marL="342900" indent="-342900" algn="ctr"/>
              <a:r>
                <a:rPr lang="en-US" altLang="zh-CN" sz="2400" b="1">
                  <a:solidFill>
                    <a:schemeClr val="bg1"/>
                  </a:solidFill>
                  <a:latin typeface="微软雅黑" pitchFamily="34" charset="-122"/>
                  <a:ea typeface="微软雅黑" pitchFamily="34" charset="-122"/>
                </a:rPr>
                <a:t>.CN</a:t>
              </a:r>
              <a:r>
                <a:rPr lang="zh-CN" altLang="en-US" sz="2400" b="1">
                  <a:solidFill>
                    <a:schemeClr val="bg1"/>
                  </a:solidFill>
                  <a:latin typeface="微软雅黑" pitchFamily="34" charset="-122"/>
                  <a:ea typeface="微软雅黑" pitchFamily="34" charset="-122"/>
                </a:rPr>
                <a:t>域名的注册时间</a:t>
              </a:r>
            </a:p>
          </p:txBody>
        </p:sp>
        <p:pic>
          <p:nvPicPr>
            <p:cNvPr id="43" name="Picture 11" descr="问号3"/>
            <p:cNvPicPr>
              <a:picLocks noChangeAspect="1" noChangeArrowheads="1"/>
            </p:cNvPicPr>
            <p:nvPr/>
          </p:nvPicPr>
          <p:blipFill>
            <a:blip r:embed="rId4" cstate="print"/>
            <a:srcRect/>
            <a:stretch>
              <a:fillRect/>
            </a:stretch>
          </p:blipFill>
          <p:spPr bwMode="auto">
            <a:xfrm>
              <a:off x="3810" y="3203"/>
              <a:ext cx="681" cy="681"/>
            </a:xfrm>
            <a:prstGeom prst="rect">
              <a:avLst/>
            </a:prstGeom>
            <a:noFill/>
            <a:ln w="9525">
              <a:noFill/>
              <a:miter lim="800000"/>
              <a:headEnd/>
              <a:tailEnd/>
            </a:ln>
          </p:spPr>
        </p:pic>
      </p:grpSp>
      <p:sp>
        <p:nvSpPr>
          <p:cNvPr id="44" name="AutoShape 15"/>
          <p:cNvSpPr>
            <a:spLocks noChangeArrowheads="1"/>
          </p:cNvSpPr>
          <p:nvPr/>
        </p:nvSpPr>
        <p:spPr bwMode="auto">
          <a:xfrm>
            <a:off x="3959225" y="2060575"/>
            <a:ext cx="5184775" cy="1944688"/>
          </a:xfrm>
          <a:prstGeom prst="cloudCallout">
            <a:avLst>
              <a:gd name="adj1" fmla="val -14778"/>
              <a:gd name="adj2" fmla="val 61991"/>
            </a:avLst>
          </a:prstGeom>
          <a:solidFill>
            <a:srgbClr val="FF3300"/>
          </a:solidFill>
          <a:ln w="9525">
            <a:solidFill>
              <a:schemeClr val="tx1"/>
            </a:solidFill>
            <a:round/>
            <a:headEnd/>
            <a:tailEnd/>
          </a:ln>
        </p:spPr>
        <p:txBody>
          <a:bodyPr/>
          <a:lstStyle/>
          <a:p>
            <a:pPr marL="342900" indent="-342900" algn="ctr"/>
            <a:r>
              <a:rPr lang="zh-CN" altLang="en-US" sz="2400" b="1">
                <a:solidFill>
                  <a:schemeClr val="bg1"/>
                </a:solidFill>
                <a:latin typeface="微软雅黑" pitchFamily="34" charset="-122"/>
                <a:ea typeface="微软雅黑" pitchFamily="34" charset="-122"/>
              </a:rPr>
              <a:t>中国兵器工业计算机应用研究所于</a:t>
            </a:r>
            <a:r>
              <a:rPr lang="en-US" altLang="zh-CN" sz="2400" b="1">
                <a:solidFill>
                  <a:schemeClr val="bg1"/>
                </a:solidFill>
                <a:latin typeface="微软雅黑" pitchFamily="34" charset="-122"/>
                <a:ea typeface="微软雅黑" pitchFamily="34" charset="-122"/>
              </a:rPr>
              <a:t>1987</a:t>
            </a:r>
            <a:r>
              <a:rPr lang="zh-CN" altLang="en-US" sz="2400" b="1">
                <a:solidFill>
                  <a:schemeClr val="bg1"/>
                </a:solidFill>
                <a:latin typeface="微软雅黑" pitchFamily="34" charset="-122"/>
                <a:ea typeface="微软雅黑" pitchFamily="34" charset="-122"/>
              </a:rPr>
              <a:t>年</a:t>
            </a:r>
            <a:r>
              <a:rPr lang="en-US" altLang="zh-CN" sz="2400" b="1">
                <a:solidFill>
                  <a:schemeClr val="bg1"/>
                </a:solidFill>
                <a:latin typeface="微软雅黑" pitchFamily="34" charset="-122"/>
                <a:ea typeface="微软雅黑" pitchFamily="34" charset="-122"/>
              </a:rPr>
              <a:t>9</a:t>
            </a:r>
            <a:r>
              <a:rPr lang="zh-CN" altLang="en-US" sz="2400" b="1">
                <a:solidFill>
                  <a:schemeClr val="bg1"/>
                </a:solidFill>
                <a:latin typeface="微软雅黑" pitchFamily="34" charset="-122"/>
                <a:ea typeface="微软雅黑" pitchFamily="34" charset="-122"/>
              </a:rPr>
              <a:t>月</a:t>
            </a:r>
            <a:r>
              <a:rPr lang="en-US" altLang="zh-CN" sz="2400" b="1">
                <a:solidFill>
                  <a:schemeClr val="bg1"/>
                </a:solidFill>
                <a:latin typeface="微软雅黑" pitchFamily="34" charset="-122"/>
                <a:ea typeface="微软雅黑" pitchFamily="34" charset="-122"/>
              </a:rPr>
              <a:t>20</a:t>
            </a:r>
            <a:r>
              <a:rPr lang="zh-CN" altLang="en-US" sz="2400" b="1">
                <a:solidFill>
                  <a:schemeClr val="bg1"/>
                </a:solidFill>
                <a:latin typeface="微软雅黑" pitchFamily="34" charset="-122"/>
                <a:ea typeface="微软雅黑" pitchFamily="34" charset="-122"/>
              </a:rPr>
              <a:t>日</a:t>
            </a:r>
            <a:r>
              <a:rPr lang="en-US" altLang="zh-CN" sz="2400" b="1">
                <a:solidFill>
                  <a:schemeClr val="bg1"/>
                </a:solidFill>
                <a:latin typeface="微软雅黑" pitchFamily="34" charset="-122"/>
                <a:ea typeface="微软雅黑" pitchFamily="34" charset="-122"/>
              </a:rPr>
              <a:t>20</a:t>
            </a:r>
            <a:r>
              <a:rPr lang="zh-CN" altLang="en-US" sz="2400" b="1">
                <a:solidFill>
                  <a:schemeClr val="bg1"/>
                </a:solidFill>
                <a:latin typeface="微软雅黑" pitchFamily="34" charset="-122"/>
                <a:ea typeface="微软雅黑" pitchFamily="34" charset="-122"/>
              </a:rPr>
              <a:t>时</a:t>
            </a:r>
            <a:r>
              <a:rPr lang="en-US" altLang="zh-CN" sz="2400" b="1">
                <a:solidFill>
                  <a:schemeClr val="bg1"/>
                </a:solidFill>
                <a:latin typeface="微软雅黑" pitchFamily="34" charset="-122"/>
                <a:ea typeface="微软雅黑" pitchFamily="34" charset="-122"/>
              </a:rPr>
              <a:t>55</a:t>
            </a:r>
            <a:r>
              <a:rPr lang="zh-CN" altLang="en-US" sz="2400" b="1">
                <a:solidFill>
                  <a:schemeClr val="bg1"/>
                </a:solidFill>
                <a:latin typeface="微软雅黑" pitchFamily="34" charset="-122"/>
                <a:ea typeface="微软雅黑" pitchFamily="34" charset="-122"/>
              </a:rPr>
              <a:t>分（北京时间）发出的 </a:t>
            </a:r>
          </a:p>
        </p:txBody>
      </p:sp>
      <p:sp>
        <p:nvSpPr>
          <p:cNvPr id="45" name="AutoShape 17"/>
          <p:cNvSpPr>
            <a:spLocks noChangeArrowheads="1"/>
          </p:cNvSpPr>
          <p:nvPr/>
        </p:nvSpPr>
        <p:spPr bwMode="auto">
          <a:xfrm>
            <a:off x="3779838" y="3357563"/>
            <a:ext cx="5364162" cy="2087562"/>
          </a:xfrm>
          <a:prstGeom prst="cloudCallout">
            <a:avLst>
              <a:gd name="adj1" fmla="val -13870"/>
              <a:gd name="adj2" fmla="val 46579"/>
            </a:avLst>
          </a:prstGeom>
          <a:solidFill>
            <a:schemeClr val="accent1"/>
          </a:solidFill>
          <a:ln w="9525">
            <a:solidFill>
              <a:schemeClr val="tx1"/>
            </a:solidFill>
            <a:round/>
            <a:headEnd/>
            <a:tailEnd/>
          </a:ln>
        </p:spPr>
        <p:txBody>
          <a:bodyPr/>
          <a:lstStyle/>
          <a:p>
            <a:pPr marL="342900" indent="-342900">
              <a:spcBef>
                <a:spcPct val="0"/>
              </a:spcBef>
            </a:pPr>
            <a:r>
              <a:rPr lang="en-US" altLang="zh-CN" sz="2000" b="1" dirty="0">
                <a:solidFill>
                  <a:schemeClr val="bg1"/>
                </a:solidFill>
                <a:latin typeface="微软雅黑" pitchFamily="34" charset="-122"/>
                <a:ea typeface="微软雅黑" pitchFamily="34" charset="-122"/>
              </a:rPr>
              <a:t>1990</a:t>
            </a:r>
            <a:r>
              <a:rPr lang="zh-CN" altLang="en-US" sz="2000" b="1" dirty="0">
                <a:solidFill>
                  <a:schemeClr val="bg1"/>
                </a:solidFill>
                <a:latin typeface="微软雅黑" pitchFamily="34" charset="-122"/>
                <a:ea typeface="微软雅黑" pitchFamily="34" charset="-122"/>
              </a:rPr>
              <a:t>年</a:t>
            </a:r>
            <a:r>
              <a:rPr lang="en-US" altLang="zh-CN" sz="2000" b="1" dirty="0">
                <a:solidFill>
                  <a:schemeClr val="bg1"/>
                </a:solidFill>
                <a:latin typeface="微软雅黑" pitchFamily="34" charset="-122"/>
                <a:ea typeface="微软雅黑" pitchFamily="34" charset="-122"/>
              </a:rPr>
              <a:t>11</a:t>
            </a:r>
            <a:r>
              <a:rPr lang="zh-CN" altLang="en-US" sz="2000" b="1" dirty="0">
                <a:solidFill>
                  <a:schemeClr val="bg1"/>
                </a:solidFill>
                <a:latin typeface="微软雅黑" pitchFamily="34" charset="-122"/>
                <a:ea typeface="微软雅黑" pitchFamily="34" charset="-122"/>
              </a:rPr>
              <a:t>月</a:t>
            </a:r>
            <a:r>
              <a:rPr lang="en-US" altLang="zh-CN" sz="2000" b="1" dirty="0">
                <a:solidFill>
                  <a:schemeClr val="bg1"/>
                </a:solidFill>
                <a:latin typeface="微软雅黑" pitchFamily="34" charset="-122"/>
                <a:ea typeface="微软雅黑" pitchFamily="34" charset="-122"/>
              </a:rPr>
              <a:t>28</a:t>
            </a:r>
            <a:r>
              <a:rPr lang="zh-CN" altLang="en-US" sz="2000" b="1" dirty="0">
                <a:solidFill>
                  <a:schemeClr val="bg1"/>
                </a:solidFill>
                <a:latin typeface="微软雅黑" pitchFamily="34" charset="-122"/>
                <a:ea typeface="微软雅黑" pitchFamily="34" charset="-122"/>
              </a:rPr>
              <a:t>日，钱天白教授代表中国正式在国际互联网络信息中心</a:t>
            </a:r>
            <a:r>
              <a:rPr lang="en-US" altLang="zh-CN" sz="2000" b="1" dirty="0">
                <a:solidFill>
                  <a:schemeClr val="bg1"/>
                </a:solidFill>
                <a:latin typeface="微软雅黑" pitchFamily="34" charset="-122"/>
                <a:ea typeface="微软雅黑" pitchFamily="34" charset="-122"/>
              </a:rPr>
              <a:t>(</a:t>
            </a:r>
            <a:r>
              <a:rPr lang="en-US" altLang="zh-CN" sz="2000" b="1" dirty="0" err="1">
                <a:solidFill>
                  <a:schemeClr val="bg1"/>
                </a:solidFill>
                <a:latin typeface="微软雅黑" pitchFamily="34" charset="-122"/>
                <a:ea typeface="微软雅黑" pitchFamily="34" charset="-122"/>
              </a:rPr>
              <a:t>InterNIC</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的前身</a:t>
            </a:r>
            <a:r>
              <a:rPr lang="en-US" altLang="zh-CN" sz="2000" b="1" dirty="0">
                <a:solidFill>
                  <a:schemeClr val="bg1"/>
                </a:solidFill>
                <a:latin typeface="微软雅黑" pitchFamily="34" charset="-122"/>
                <a:ea typeface="微软雅黑" pitchFamily="34" charset="-122"/>
              </a:rPr>
              <a:t>DDN-NIC</a:t>
            </a:r>
            <a:r>
              <a:rPr lang="zh-CN" altLang="en-US" sz="2000" b="1" dirty="0">
                <a:solidFill>
                  <a:schemeClr val="bg1"/>
                </a:solidFill>
                <a:latin typeface="微软雅黑" pitchFamily="34" charset="-122"/>
                <a:ea typeface="微软雅黑" pitchFamily="34" charset="-122"/>
              </a:rPr>
              <a:t>注册登记了我国的顶级域名 </a:t>
            </a:r>
          </a:p>
        </p:txBody>
      </p:sp>
      <p:sp>
        <p:nvSpPr>
          <p:cNvPr id="46" name="AutoShape 16"/>
          <p:cNvSpPr>
            <a:spLocks noChangeArrowheads="1"/>
          </p:cNvSpPr>
          <p:nvPr/>
        </p:nvSpPr>
        <p:spPr bwMode="auto">
          <a:xfrm>
            <a:off x="3598863" y="4770438"/>
            <a:ext cx="5545137" cy="2087562"/>
          </a:xfrm>
          <a:prstGeom prst="cloudCallout">
            <a:avLst>
              <a:gd name="adj1" fmla="val -13870"/>
              <a:gd name="adj2" fmla="val 46579"/>
            </a:avLst>
          </a:prstGeom>
          <a:solidFill>
            <a:srgbClr val="00B050"/>
          </a:solidFill>
          <a:ln w="9525">
            <a:solidFill>
              <a:schemeClr val="tx1"/>
            </a:solidFill>
            <a:round/>
            <a:headEnd/>
            <a:tailEnd/>
          </a:ln>
        </p:spPr>
        <p:txBody>
          <a:bodyPr/>
          <a:lstStyle/>
          <a:p>
            <a:pPr marL="342900" indent="-342900">
              <a:spcBef>
                <a:spcPct val="0"/>
              </a:spcBef>
            </a:pPr>
            <a:r>
              <a:rPr lang="en-US" altLang="zh-CN" sz="2000" b="1" dirty="0">
                <a:solidFill>
                  <a:schemeClr val="bg1"/>
                </a:solidFill>
                <a:latin typeface="微软雅黑" pitchFamily="34" charset="-122"/>
                <a:ea typeface="微软雅黑" pitchFamily="34" charset="-122"/>
              </a:rPr>
              <a:t>1994</a:t>
            </a:r>
            <a:r>
              <a:rPr lang="zh-CN" altLang="en-US" sz="2000" b="1" dirty="0">
                <a:solidFill>
                  <a:schemeClr val="bg1"/>
                </a:solidFill>
                <a:latin typeface="微软雅黑" pitchFamily="34" charset="-122"/>
                <a:ea typeface="微软雅黑" pitchFamily="34" charset="-122"/>
              </a:rPr>
              <a:t>年</a:t>
            </a:r>
            <a:r>
              <a:rPr lang="en-US" altLang="zh-CN" sz="2000" b="1" dirty="0">
                <a:solidFill>
                  <a:schemeClr val="bg1"/>
                </a:solidFill>
                <a:latin typeface="微软雅黑" pitchFamily="34" charset="-122"/>
                <a:ea typeface="微软雅黑" pitchFamily="34" charset="-122"/>
              </a:rPr>
              <a:t>5</a:t>
            </a:r>
            <a:r>
              <a:rPr lang="zh-CN" altLang="en-US" sz="2000" b="1" dirty="0">
                <a:solidFill>
                  <a:schemeClr val="bg1"/>
                </a:solidFill>
                <a:latin typeface="微软雅黑" pitchFamily="34" charset="-122"/>
                <a:ea typeface="微软雅黑" pitchFamily="34" charset="-122"/>
              </a:rPr>
              <a:t>月，以“中科院</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北大</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清华”为核心的“中国国家计算机网络设施” 国内也称中关村网，与</a:t>
            </a:r>
            <a:r>
              <a:rPr lang="en-US" altLang="zh-CN" sz="2000" b="1" dirty="0">
                <a:solidFill>
                  <a:schemeClr val="bg1"/>
                </a:solidFill>
                <a:latin typeface="微软雅黑" pitchFamily="34" charset="-122"/>
                <a:ea typeface="微软雅黑" pitchFamily="34" charset="-122"/>
              </a:rPr>
              <a:t>Internet</a:t>
            </a:r>
            <a:r>
              <a:rPr lang="zh-CN" altLang="en-US" sz="2000" b="1" dirty="0">
                <a:solidFill>
                  <a:schemeClr val="bg1"/>
                </a:solidFill>
                <a:latin typeface="微软雅黑" pitchFamily="34" charset="-122"/>
                <a:ea typeface="微软雅黑" pitchFamily="34" charset="-122"/>
              </a:rPr>
              <a:t>联通</a:t>
            </a:r>
            <a:r>
              <a:rPr lang="en-US" altLang="zh-CN" sz="2000" b="1" dirty="0">
                <a:solidFill>
                  <a:schemeClr val="bg1"/>
                </a:solidFill>
                <a:latin typeface="微软雅黑" pitchFamily="34" charset="-122"/>
                <a:ea typeface="微软雅黑" pitchFamily="34" charset="-122"/>
              </a:rPr>
              <a:t>.</a:t>
            </a:r>
            <a:endParaRPr lang="en-US" altLang="zh-CN"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heckerboard(across)">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checkerboard(across)">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checkerboard(across)">
                                      <p:cBhvr>
                                        <p:cTn id="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28005" y="2960904"/>
            <a:ext cx="8345643" cy="3262432"/>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
        <p:nvSpPr>
          <p:cNvPr id="24" name="Rectangle 12"/>
          <p:cNvSpPr txBox="1">
            <a:spLocks noChangeArrowheads="1"/>
          </p:cNvSpPr>
          <p:nvPr/>
        </p:nvSpPr>
        <p:spPr>
          <a:xfrm>
            <a:off x="693742" y="3150495"/>
            <a:ext cx="8029352" cy="2945497"/>
          </a:xfrm>
          <a:prstGeom prst="rect">
            <a:avLst/>
          </a:prstGeom>
        </p:spPr>
        <p:txBody>
          <a:bodyPr/>
          <a:lstStyle/>
          <a:p>
            <a:pPr marL="449263" indent="-449263">
              <a:spcBef>
                <a:spcPts val="600"/>
              </a:spcBef>
              <a:buClr>
                <a:srgbClr val="C00000"/>
              </a:buClr>
              <a:buFont typeface="Wingdings" pitchFamily="2" charset="2"/>
              <a:buChar char="u"/>
            </a:pPr>
            <a:r>
              <a:rPr lang="en-US" altLang="zh-CN" sz="2400" b="1" dirty="0" smtClean="0">
                <a:solidFill>
                  <a:srgbClr val="213F99"/>
                </a:solidFill>
                <a:latin typeface="微软雅黑" pitchFamily="34" charset="-122"/>
                <a:ea typeface="微软雅黑" pitchFamily="34" charset="-122"/>
              </a:rPr>
              <a:t>1995</a:t>
            </a:r>
            <a:r>
              <a:rPr lang="zh-CN" altLang="en-US" sz="2400" b="1" dirty="0" smtClean="0">
                <a:solidFill>
                  <a:srgbClr val="213F99"/>
                </a:solidFill>
                <a:latin typeface="微软雅黑" pitchFamily="34" charset="-122"/>
                <a:ea typeface="微软雅黑" pitchFamily="34" charset="-122"/>
              </a:rPr>
              <a:t>年</a:t>
            </a:r>
            <a:r>
              <a:rPr lang="zh-CN" altLang="zh-CN" sz="2400" b="1" dirty="0" smtClean="0">
                <a:solidFill>
                  <a:srgbClr val="213F99"/>
                </a:solidFill>
                <a:latin typeface="微软雅黑" pitchFamily="34" charset="-122"/>
                <a:ea typeface="微软雅黑" pitchFamily="34" charset="-122"/>
              </a:rPr>
              <a:t>教育科研网</a:t>
            </a:r>
            <a:r>
              <a:rPr lang="en-US" altLang="zh-CN" sz="2400" b="1" dirty="0" smtClean="0">
                <a:solidFill>
                  <a:srgbClr val="213F99"/>
                </a:solidFill>
                <a:latin typeface="微软雅黑" pitchFamily="34" charset="-122"/>
                <a:ea typeface="微软雅黑" pitchFamily="34" charset="-122"/>
              </a:rPr>
              <a:t>CERNET</a:t>
            </a:r>
            <a:r>
              <a:rPr lang="zh-CN" altLang="en-US" sz="2400" b="1" dirty="0" smtClean="0">
                <a:solidFill>
                  <a:srgbClr val="213F99"/>
                </a:solidFill>
                <a:latin typeface="微软雅黑" pitchFamily="34" charset="-122"/>
                <a:ea typeface="微软雅黑" pitchFamily="34" charset="-122"/>
              </a:rPr>
              <a:t>建成；</a:t>
            </a:r>
            <a:endParaRPr lang="en-US" altLang="zh-CN" sz="2400" b="1" dirty="0" smtClean="0">
              <a:solidFill>
                <a:srgbClr val="213F99"/>
              </a:solidFill>
              <a:latin typeface="微软雅黑" pitchFamily="34" charset="-122"/>
              <a:ea typeface="微软雅黑" pitchFamily="34" charset="-122"/>
            </a:endParaRPr>
          </a:p>
          <a:p>
            <a:pPr marL="449263" indent="-449263">
              <a:spcBef>
                <a:spcPts val="600"/>
              </a:spcBef>
              <a:buClr>
                <a:srgbClr val="C00000"/>
              </a:buClr>
              <a:buFont typeface="Wingdings" pitchFamily="2" charset="2"/>
              <a:buChar char="u"/>
            </a:pPr>
            <a:r>
              <a:rPr lang="en-US" altLang="zh-CN" sz="2400" b="1" dirty="0" smtClean="0">
                <a:solidFill>
                  <a:srgbClr val="213F99"/>
                </a:solidFill>
                <a:latin typeface="微软雅黑" pitchFamily="34" charset="-122"/>
                <a:ea typeface="微软雅黑" pitchFamily="34" charset="-122"/>
              </a:rPr>
              <a:t>l995</a:t>
            </a:r>
            <a:r>
              <a:rPr lang="zh-CN" altLang="zh-CN" sz="2400" b="1" dirty="0" smtClean="0">
                <a:solidFill>
                  <a:srgbClr val="213F99"/>
                </a:solidFill>
                <a:latin typeface="微软雅黑" pitchFamily="34" charset="-122"/>
                <a:ea typeface="微软雅黑" pitchFamily="34" charset="-122"/>
              </a:rPr>
              <a:t>年</a:t>
            </a:r>
            <a:r>
              <a:rPr lang="en-US" altLang="zh-CN" sz="2400" b="1" dirty="0" smtClean="0">
                <a:solidFill>
                  <a:srgbClr val="213F99"/>
                </a:solidFill>
                <a:latin typeface="微软雅黑" pitchFamily="34" charset="-122"/>
                <a:ea typeface="微软雅黑" pitchFamily="34" charset="-122"/>
              </a:rPr>
              <a:t>5</a:t>
            </a:r>
            <a:r>
              <a:rPr lang="zh-CN" altLang="zh-CN" sz="2400" b="1" dirty="0" smtClean="0">
                <a:solidFill>
                  <a:srgbClr val="213F99"/>
                </a:solidFill>
                <a:latin typeface="微软雅黑" pitchFamily="34" charset="-122"/>
                <a:ea typeface="微软雅黑" pitchFamily="34" charset="-122"/>
              </a:rPr>
              <a:t>月邮电部开通了中国公用</a:t>
            </a:r>
            <a:r>
              <a:rPr lang="en-US" altLang="zh-CN" sz="2400" b="1" dirty="0" smtClean="0">
                <a:solidFill>
                  <a:srgbClr val="213F99"/>
                </a:solidFill>
                <a:latin typeface="微软雅黑" pitchFamily="34" charset="-122"/>
                <a:ea typeface="微软雅黑" pitchFamily="34" charset="-122"/>
              </a:rPr>
              <a:t>Internet</a:t>
            </a:r>
            <a:r>
              <a:rPr lang="zh-CN" altLang="zh-CN" sz="2400" b="1" dirty="0" smtClean="0">
                <a:solidFill>
                  <a:srgbClr val="213F99"/>
                </a:solidFill>
                <a:latin typeface="微软雅黑" pitchFamily="34" charset="-122"/>
                <a:ea typeface="微软雅黑" pitchFamily="34" charset="-122"/>
              </a:rPr>
              <a:t>网</a:t>
            </a:r>
            <a:r>
              <a:rPr lang="zh-CN" altLang="en-US" sz="2400" b="1" dirty="0" smtClean="0">
                <a:solidFill>
                  <a:srgbClr val="213F99"/>
                </a:solidFill>
                <a:latin typeface="微软雅黑" pitchFamily="34" charset="-122"/>
                <a:ea typeface="微软雅黑" pitchFamily="34" charset="-122"/>
              </a:rPr>
              <a:t>，</a:t>
            </a:r>
            <a:r>
              <a:rPr lang="zh-CN" altLang="zh-CN" sz="2400" b="1" dirty="0" smtClean="0">
                <a:solidFill>
                  <a:srgbClr val="213F99"/>
                </a:solidFill>
                <a:latin typeface="微软雅黑" pitchFamily="34" charset="-122"/>
                <a:ea typeface="微软雅黑" pitchFamily="34" charset="-122"/>
              </a:rPr>
              <a:t>即</a:t>
            </a:r>
            <a:r>
              <a:rPr lang="en-US" altLang="zh-CN" sz="2400" b="1" dirty="0" err="1" smtClean="0">
                <a:solidFill>
                  <a:srgbClr val="213F99"/>
                </a:solidFill>
                <a:latin typeface="微软雅黑" pitchFamily="34" charset="-122"/>
                <a:ea typeface="微软雅黑" pitchFamily="34" charset="-122"/>
              </a:rPr>
              <a:t>ChinaNET</a:t>
            </a:r>
            <a:r>
              <a:rPr lang="zh-CN" altLang="en-US" sz="2400" b="1" dirty="0" smtClean="0">
                <a:solidFill>
                  <a:srgbClr val="213F99"/>
                </a:solidFill>
                <a:latin typeface="微软雅黑" pitchFamily="34" charset="-122"/>
                <a:ea typeface="微软雅黑" pitchFamily="34" charset="-122"/>
              </a:rPr>
              <a:t>；</a:t>
            </a:r>
            <a:endParaRPr lang="en-US" altLang="zh-CN" sz="2400" b="1" dirty="0" smtClean="0">
              <a:solidFill>
                <a:srgbClr val="213F99"/>
              </a:solidFill>
              <a:latin typeface="微软雅黑" pitchFamily="34" charset="-122"/>
              <a:ea typeface="微软雅黑" pitchFamily="34" charset="-122"/>
            </a:endParaRPr>
          </a:p>
          <a:p>
            <a:pPr marL="449263" indent="-449263">
              <a:spcBef>
                <a:spcPts val="600"/>
              </a:spcBef>
              <a:buClr>
                <a:srgbClr val="C00000"/>
              </a:buClr>
              <a:buFont typeface="Wingdings" pitchFamily="2" charset="2"/>
              <a:buChar char="u"/>
            </a:pPr>
            <a:r>
              <a:rPr lang="en-US" altLang="zh-CN" sz="2400" b="1" dirty="0" smtClean="0">
                <a:solidFill>
                  <a:srgbClr val="213F99"/>
                </a:solidFill>
                <a:latin typeface="微软雅黑" pitchFamily="34" charset="-122"/>
                <a:ea typeface="微软雅黑" pitchFamily="34" charset="-122"/>
              </a:rPr>
              <a:t>l996</a:t>
            </a:r>
            <a:r>
              <a:rPr lang="zh-CN" altLang="zh-CN" sz="2400" b="1" dirty="0" smtClean="0">
                <a:solidFill>
                  <a:srgbClr val="213F99"/>
                </a:solidFill>
                <a:latin typeface="微软雅黑" pitchFamily="34" charset="-122"/>
                <a:ea typeface="微软雅黑" pitchFamily="34" charset="-122"/>
              </a:rPr>
              <a:t>年</a:t>
            </a:r>
            <a:r>
              <a:rPr lang="en-US" altLang="zh-CN" sz="2400" b="1" dirty="0" smtClean="0">
                <a:solidFill>
                  <a:srgbClr val="213F99"/>
                </a:solidFill>
                <a:latin typeface="微软雅黑" pitchFamily="34" charset="-122"/>
                <a:ea typeface="微软雅黑" pitchFamily="34" charset="-122"/>
              </a:rPr>
              <a:t>9</a:t>
            </a:r>
            <a:r>
              <a:rPr lang="zh-CN" altLang="zh-CN" sz="2400" b="1" dirty="0" smtClean="0">
                <a:solidFill>
                  <a:srgbClr val="213F99"/>
                </a:solidFill>
                <a:latin typeface="微软雅黑" pitchFamily="34" charset="-122"/>
                <a:ea typeface="微软雅黑" pitchFamily="34" charset="-122"/>
              </a:rPr>
              <a:t>月电子部的</a:t>
            </a:r>
            <a:r>
              <a:rPr lang="en-US" altLang="zh-CN" sz="2400" b="1" dirty="0" err="1" smtClean="0">
                <a:solidFill>
                  <a:srgbClr val="213F99"/>
                </a:solidFill>
                <a:latin typeface="微软雅黑" pitchFamily="34" charset="-122"/>
                <a:ea typeface="微软雅黑" pitchFamily="34" charset="-122"/>
              </a:rPr>
              <a:t>ChinaGBN</a:t>
            </a:r>
            <a:r>
              <a:rPr lang="zh-CN" altLang="zh-CN" sz="2400" b="1" dirty="0" smtClean="0">
                <a:solidFill>
                  <a:srgbClr val="213F99"/>
                </a:solidFill>
                <a:latin typeface="微软雅黑" pitchFamily="34" charset="-122"/>
                <a:ea typeface="微软雅黑" pitchFamily="34" charset="-122"/>
              </a:rPr>
              <a:t>开通</a:t>
            </a:r>
            <a:r>
              <a:rPr lang="zh-CN" altLang="en-US" sz="2400" b="1" dirty="0" smtClean="0">
                <a:solidFill>
                  <a:srgbClr val="213F99"/>
                </a:solidFill>
                <a:latin typeface="微软雅黑" pitchFamily="34" charset="-122"/>
                <a:ea typeface="微软雅黑" pitchFamily="34" charset="-122"/>
              </a:rPr>
              <a:t>；</a:t>
            </a:r>
            <a:endParaRPr lang="en-US" altLang="zh-CN" sz="2400" b="1" dirty="0" smtClean="0">
              <a:solidFill>
                <a:srgbClr val="213F99"/>
              </a:solidFill>
              <a:latin typeface="微软雅黑" pitchFamily="34" charset="-122"/>
              <a:ea typeface="微软雅黑" pitchFamily="34" charset="-122"/>
            </a:endParaRPr>
          </a:p>
          <a:p>
            <a:pPr marL="449263" indent="-449263">
              <a:spcBef>
                <a:spcPts val="600"/>
              </a:spcBef>
              <a:buClr>
                <a:srgbClr val="C00000"/>
              </a:buClr>
              <a:buFont typeface="Wingdings" pitchFamily="2" charset="2"/>
              <a:buChar char="u"/>
            </a:pPr>
            <a:r>
              <a:rPr lang="en-US" altLang="zh-CN" sz="2400" b="1" dirty="0" smtClean="0">
                <a:solidFill>
                  <a:srgbClr val="213F99"/>
                </a:solidFill>
                <a:latin typeface="微软雅黑" pitchFamily="34" charset="-122"/>
                <a:ea typeface="微软雅黑" pitchFamily="34" charset="-122"/>
              </a:rPr>
              <a:t>1997</a:t>
            </a:r>
            <a:r>
              <a:rPr lang="zh-CN" altLang="zh-CN" sz="2400" b="1" dirty="0" smtClean="0">
                <a:solidFill>
                  <a:srgbClr val="213F99"/>
                </a:solidFill>
                <a:latin typeface="微软雅黑" pitchFamily="34" charset="-122"/>
                <a:ea typeface="微软雅黑" pitchFamily="34" charset="-122"/>
              </a:rPr>
              <a:t>年</a:t>
            </a:r>
            <a:r>
              <a:rPr lang="en-US" altLang="zh-CN" sz="2400" b="1" dirty="0" smtClean="0">
                <a:solidFill>
                  <a:srgbClr val="213F99"/>
                </a:solidFill>
                <a:latin typeface="微软雅黑" pitchFamily="34" charset="-122"/>
                <a:ea typeface="微软雅黑" pitchFamily="34" charset="-122"/>
              </a:rPr>
              <a:t>6</a:t>
            </a:r>
            <a:r>
              <a:rPr lang="zh-CN" altLang="zh-CN" sz="2400" b="1" dirty="0" smtClean="0">
                <a:solidFill>
                  <a:srgbClr val="213F99"/>
                </a:solidFill>
                <a:latin typeface="微软雅黑" pitchFamily="34" charset="-122"/>
                <a:ea typeface="微软雅黑" pitchFamily="34" charset="-122"/>
              </a:rPr>
              <a:t>月</a:t>
            </a:r>
            <a:r>
              <a:rPr lang="en-US" altLang="zh-CN" sz="2400" b="1" dirty="0" smtClean="0">
                <a:solidFill>
                  <a:srgbClr val="213F99"/>
                </a:solidFill>
                <a:latin typeface="微软雅黑" pitchFamily="34" charset="-122"/>
                <a:ea typeface="微软雅黑" pitchFamily="34" charset="-122"/>
              </a:rPr>
              <a:t>3</a:t>
            </a:r>
            <a:r>
              <a:rPr lang="zh-CN" altLang="zh-CN" sz="2400" b="1" dirty="0" smtClean="0">
                <a:solidFill>
                  <a:srgbClr val="213F99"/>
                </a:solidFill>
                <a:latin typeface="微软雅黑" pitchFamily="34" charset="-122"/>
                <a:ea typeface="微软雅黑" pitchFamily="34" charset="-122"/>
              </a:rPr>
              <a:t>日组建了中国互联网管理和服务机构：中国互联网络信息中心（</a:t>
            </a:r>
            <a:r>
              <a:rPr lang="en-US" altLang="zh-CN" sz="2400" b="1" dirty="0" smtClean="0">
                <a:solidFill>
                  <a:srgbClr val="213F99"/>
                </a:solidFill>
                <a:latin typeface="微软雅黑" pitchFamily="34" charset="-122"/>
                <a:ea typeface="微软雅黑" pitchFamily="34" charset="-122"/>
              </a:rPr>
              <a:t>China Internet Network Information Center</a:t>
            </a:r>
            <a:r>
              <a:rPr lang="zh-CN" altLang="zh-CN" sz="2400" b="1" dirty="0" smtClean="0">
                <a:solidFill>
                  <a:srgbClr val="213F99"/>
                </a:solidFill>
                <a:latin typeface="微软雅黑" pitchFamily="34" charset="-122"/>
                <a:ea typeface="微软雅黑" pitchFamily="34" charset="-122"/>
              </a:rPr>
              <a:t>，简称</a:t>
            </a:r>
            <a:r>
              <a:rPr lang="en-US" altLang="zh-CN" sz="2400" b="1" dirty="0" smtClean="0">
                <a:solidFill>
                  <a:srgbClr val="213F99"/>
                </a:solidFill>
                <a:latin typeface="微软雅黑" pitchFamily="34" charset="-122"/>
                <a:ea typeface="微软雅黑" pitchFamily="34" charset="-122"/>
              </a:rPr>
              <a:t>CNNIC</a:t>
            </a:r>
            <a:r>
              <a:rPr lang="zh-CN" altLang="zh-CN" sz="2400" b="1" dirty="0" smtClean="0">
                <a:solidFill>
                  <a:srgbClr val="213F99"/>
                </a:solidFill>
                <a:latin typeface="微软雅黑" pitchFamily="34" charset="-122"/>
                <a:ea typeface="微软雅黑" pitchFamily="34" charset="-122"/>
              </a:rPr>
              <a:t>）</a:t>
            </a:r>
            <a:r>
              <a:rPr lang="zh-CN" altLang="en-US" sz="2400" b="1" dirty="0" smtClean="0">
                <a:solidFill>
                  <a:srgbClr val="213F99"/>
                </a:solidFill>
                <a:latin typeface="微软雅黑" pitchFamily="34" charset="-122"/>
                <a:ea typeface="微软雅黑" pitchFamily="34" charset="-122"/>
              </a:rPr>
              <a:t>。</a:t>
            </a:r>
            <a:endParaRPr lang="en-US" altLang="zh-CN" sz="2400" b="1" dirty="0">
              <a:solidFill>
                <a:srgbClr val="213F99"/>
              </a:solidFill>
              <a:latin typeface="微软雅黑" pitchFamily="34" charset="-122"/>
              <a:ea typeface="微软雅黑" pitchFamily="34" charset="-122"/>
            </a:endParaRPr>
          </a:p>
        </p:txBody>
      </p:sp>
      <p:sp>
        <p:nvSpPr>
          <p:cNvPr id="20" name="Rectangle 5"/>
          <p:cNvSpPr>
            <a:spLocks noChangeArrowheads="1"/>
          </p:cNvSpPr>
          <p:nvPr/>
        </p:nvSpPr>
        <p:spPr bwMode="auto">
          <a:xfrm>
            <a:off x="290285" y="1061173"/>
            <a:ext cx="3541487"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我国因特网发展过程：</a:t>
            </a:r>
            <a:endParaRPr lang="en-US" altLang="zh-CN" sz="28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spcBef>
                <a:spcPct val="0"/>
              </a:spcBef>
              <a:buClr>
                <a:srgbClr val="FF3300"/>
              </a:buClr>
              <a:defRPr/>
            </a:pPr>
            <a:r>
              <a:rPr lang="zh-CN" altLang="en-US" sz="2800" dirty="0" smtClean="0">
                <a:solidFill>
                  <a:srgbClr val="C00000"/>
                </a:solidFill>
                <a:latin typeface="微软雅黑" panose="020B0503020204020204" pitchFamily="34" charset="-122"/>
                <a:ea typeface="微软雅黑" panose="020B0503020204020204" pitchFamily="34" charset="-122"/>
              </a:rPr>
              <a:t>三个阶段</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22" name="Text Box 4"/>
          <p:cNvSpPr txBox="1">
            <a:spLocks noChangeArrowheads="1"/>
          </p:cNvSpPr>
          <p:nvPr/>
        </p:nvSpPr>
        <p:spPr bwMode="auto">
          <a:xfrm>
            <a:off x="217711" y="2035845"/>
            <a:ext cx="8577946" cy="830997"/>
          </a:xfrm>
          <a:prstGeom prst="rect">
            <a:avLst/>
          </a:prstGeom>
          <a:noFill/>
          <a:ln w="9525" algn="ctr">
            <a:noFill/>
            <a:miter lim="800000"/>
            <a:headEnd/>
            <a:tailEnd/>
          </a:ln>
          <a:effectLst/>
        </p:spPr>
        <p:txBody>
          <a:bodyPr wrap="square">
            <a:spAutoFit/>
          </a:bodyPr>
          <a:lstStyle/>
          <a:p>
            <a:pPr marL="812800" indent="-812800" algn="ctr">
              <a:buClr>
                <a:srgbClr val="FF3300"/>
              </a:buClr>
              <a:buFont typeface="Wingdings" pitchFamily="2" charset="2"/>
              <a:buNone/>
              <a:defRPr/>
            </a:pPr>
            <a:r>
              <a:rPr lang="zh-CN" altLang="zh-CN" sz="2400" b="1" dirty="0">
                <a:solidFill>
                  <a:srgbClr val="213F99"/>
                </a:solidFill>
                <a:latin typeface="微软雅黑" pitchFamily="34" charset="-122"/>
                <a:ea typeface="微软雅黑" pitchFamily="34" charset="-122"/>
              </a:rPr>
              <a:t>第</a:t>
            </a:r>
            <a:r>
              <a:rPr lang="zh-CN" altLang="en-US" sz="2400" b="1" dirty="0">
                <a:solidFill>
                  <a:srgbClr val="213F99"/>
                </a:solidFill>
                <a:latin typeface="微软雅黑" pitchFamily="34" charset="-122"/>
                <a:ea typeface="微软雅黑" pitchFamily="34" charset="-122"/>
              </a:rPr>
              <a:t>二</a:t>
            </a:r>
            <a:r>
              <a:rPr lang="zh-CN" altLang="zh-CN" sz="2400" b="1" dirty="0">
                <a:solidFill>
                  <a:srgbClr val="213F99"/>
                </a:solidFill>
                <a:latin typeface="微软雅黑" pitchFamily="34" charset="-122"/>
                <a:ea typeface="微软雅黑" pitchFamily="34" charset="-122"/>
              </a:rPr>
              <a:t>阶段</a:t>
            </a:r>
            <a:r>
              <a:rPr lang="zh-CN" altLang="en-US" sz="2400" b="1" dirty="0">
                <a:solidFill>
                  <a:srgbClr val="213F99"/>
                </a:solidFill>
                <a:latin typeface="微软雅黑" pitchFamily="34" charset="-122"/>
                <a:ea typeface="微软雅黑" pitchFamily="34" charset="-122"/>
              </a:rPr>
              <a:t>（</a:t>
            </a:r>
            <a:r>
              <a:rPr lang="en-US" altLang="zh-CN" sz="2400" b="1" dirty="0">
                <a:solidFill>
                  <a:srgbClr val="213F99"/>
                </a:solidFill>
                <a:latin typeface="微软雅黑" pitchFamily="34" charset="-122"/>
                <a:ea typeface="微软雅黑" pitchFamily="34" charset="-122"/>
              </a:rPr>
              <a:t> 1995-2007</a:t>
            </a:r>
            <a:r>
              <a:rPr lang="zh-CN" altLang="en-US" sz="2400" b="1" dirty="0">
                <a:solidFill>
                  <a:srgbClr val="213F99"/>
                </a:solidFill>
                <a:latin typeface="微软雅黑" pitchFamily="34" charset="-122"/>
                <a:ea typeface="微软雅黑" pitchFamily="34" charset="-122"/>
              </a:rPr>
              <a:t>）：以教育、科研和</a:t>
            </a:r>
            <a:r>
              <a:rPr lang="zh-CN" altLang="zh-CN" sz="2400" b="1" dirty="0">
                <a:solidFill>
                  <a:srgbClr val="213F99"/>
                </a:solidFill>
                <a:latin typeface="微软雅黑" pitchFamily="34" charset="-122"/>
                <a:ea typeface="微软雅黑" pitchFamily="34" charset="-122"/>
              </a:rPr>
              <a:t>商业应用快速</a:t>
            </a:r>
            <a:r>
              <a:rPr lang="zh-CN" altLang="zh-CN" sz="2400" b="1" dirty="0" smtClean="0">
                <a:solidFill>
                  <a:srgbClr val="213F99"/>
                </a:solidFill>
                <a:latin typeface="微软雅黑" pitchFamily="34" charset="-122"/>
                <a:ea typeface="微软雅黑" pitchFamily="34" charset="-122"/>
              </a:rPr>
              <a:t>发</a:t>
            </a:r>
            <a:r>
              <a:rPr lang="en-US" altLang="zh-CN" sz="2400" b="1" dirty="0" smtClean="0">
                <a:solidFill>
                  <a:srgbClr val="213F99"/>
                </a:solidFill>
                <a:latin typeface="微软雅黑" pitchFamily="34" charset="-122"/>
                <a:ea typeface="微软雅黑" pitchFamily="34" charset="-122"/>
              </a:rPr>
              <a:t>              </a:t>
            </a:r>
            <a:r>
              <a:rPr lang="zh-CN" altLang="zh-CN" sz="2400" b="1" dirty="0" smtClean="0">
                <a:solidFill>
                  <a:srgbClr val="213F99"/>
                </a:solidFill>
                <a:latin typeface="微软雅黑" pitchFamily="34" charset="-122"/>
                <a:ea typeface="微软雅黑" pitchFamily="34" charset="-122"/>
              </a:rPr>
              <a:t>展</a:t>
            </a:r>
            <a:r>
              <a:rPr lang="zh-CN" altLang="en-US" sz="2400" b="1" dirty="0">
                <a:solidFill>
                  <a:srgbClr val="213F99"/>
                </a:solidFill>
                <a:latin typeface="微软雅黑" pitchFamily="34" charset="-122"/>
                <a:ea typeface="微软雅黑" pitchFamily="34" charset="-122"/>
              </a:rPr>
              <a:t>为标志</a:t>
            </a:r>
            <a:endParaRPr lang="zh-CN" altLang="en-US" sz="2400" b="1" dirty="0">
              <a:solidFill>
                <a:srgbClr val="213F99"/>
              </a:solidFill>
              <a:effectLst>
                <a:outerShdw blurRad="38100" dist="38100" dir="2700000" algn="tl">
                  <a:srgbClr val="00000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a:solidFill>
                  <a:schemeClr val="bg1"/>
                </a:solidFill>
              </a:rPr>
              <a:t>序言</a:t>
            </a:r>
          </a:p>
        </p:txBody>
      </p:sp>
      <p:sp>
        <p:nvSpPr>
          <p:cNvPr id="2" name="矩形 1"/>
          <p:cNvSpPr/>
          <p:nvPr/>
        </p:nvSpPr>
        <p:spPr>
          <a:xfrm>
            <a:off x="657444" y="1032770"/>
            <a:ext cx="8031648" cy="5281446"/>
          </a:xfrm>
          <a:prstGeom prst="rect">
            <a:avLst/>
          </a:prstGeom>
        </p:spPr>
        <p:txBody>
          <a:bodyPr wrap="square">
            <a:spAutoFit/>
          </a:bodyPr>
          <a:lstStyle/>
          <a:p>
            <a:pPr lvl="0" fontAlgn="base">
              <a:lnSpc>
                <a:spcPct val="110000"/>
              </a:lnSpc>
              <a:spcBef>
                <a:spcPts val="600"/>
              </a:spcBef>
              <a:spcAft>
                <a:spcPct val="0"/>
              </a:spcAft>
              <a:buClr>
                <a:srgbClr val="333399"/>
              </a:buClr>
              <a:buSzPct val="75000"/>
            </a:pPr>
            <a:r>
              <a:rPr lang="zh-CN" altLang="en-US" sz="2800" b="1" dirty="0">
                <a:solidFill>
                  <a:srgbClr val="C00000"/>
                </a:solidFill>
                <a:latin typeface="微软雅黑" panose="020B0503020204020204" pitchFamily="34" charset="-122"/>
                <a:ea typeface="微软雅黑" panose="020B0503020204020204" pitchFamily="34" charset="-122"/>
              </a:rPr>
              <a:t>教材</a:t>
            </a:r>
            <a:endParaRPr lang="en-US" altLang="zh-CN" sz="2800" b="1" dirty="0">
              <a:solidFill>
                <a:srgbClr val="C00000"/>
              </a:solidFill>
              <a:latin typeface="微软雅黑" panose="020B0503020204020204" pitchFamily="34" charset="-122"/>
              <a:ea typeface="微软雅黑" panose="020B0503020204020204" pitchFamily="34" charset="-122"/>
            </a:endParaRPr>
          </a:p>
          <a:p>
            <a:pPr lvl="0" fontAlgn="base">
              <a:lnSpc>
                <a:spcPct val="110000"/>
              </a:lnSpc>
              <a:spcBef>
                <a:spcPts val="600"/>
              </a:spcBef>
              <a:spcAft>
                <a:spcPct val="0"/>
              </a:spcAft>
              <a:buClr>
                <a:srgbClr val="333399"/>
              </a:buClr>
              <a:buSzPct val="75000"/>
            </a:pPr>
            <a:r>
              <a:rPr lang="zh-CN" altLang="zh-CN" sz="2400" kern="0" dirty="0" smtClean="0">
                <a:solidFill>
                  <a:srgbClr val="213F99"/>
                </a:solidFill>
                <a:latin typeface="微软雅黑" panose="020B0503020204020204" pitchFamily="34" charset="-122"/>
                <a:ea typeface="微软雅黑" panose="020B0503020204020204" pitchFamily="34" charset="-122"/>
              </a:rPr>
              <a:t>《计算机通信与网络》</a:t>
            </a:r>
            <a:r>
              <a:rPr lang="zh-CN" altLang="zh-CN" sz="2400" kern="0" dirty="0">
                <a:solidFill>
                  <a:srgbClr val="213F99"/>
                </a:solidFill>
                <a:latin typeface="微软雅黑" panose="020B0503020204020204" pitchFamily="34" charset="-122"/>
                <a:ea typeface="微软雅黑" panose="020B0503020204020204" pitchFamily="34" charset="-122"/>
              </a:rPr>
              <a:t>，沈金龙，杨庚，人民邮电出版社，</a:t>
            </a:r>
            <a:r>
              <a:rPr lang="en-US" altLang="zh-CN" sz="2400" kern="0" dirty="0" smtClean="0">
                <a:solidFill>
                  <a:srgbClr val="213F99"/>
                </a:solidFill>
                <a:latin typeface="微软雅黑" panose="020B0503020204020204" pitchFamily="34" charset="-122"/>
                <a:ea typeface="微软雅黑" panose="020B0503020204020204" pitchFamily="34" charset="-122"/>
              </a:rPr>
              <a:t>2011</a:t>
            </a:r>
            <a:endParaRPr lang="en-US" altLang="zh-CN" sz="2400" kern="0" dirty="0">
              <a:solidFill>
                <a:srgbClr val="213F99"/>
              </a:solidFill>
              <a:latin typeface="微软雅黑" panose="020B0503020204020204" pitchFamily="34" charset="-122"/>
              <a:ea typeface="微软雅黑" panose="020B0503020204020204" pitchFamily="34" charset="-122"/>
            </a:endParaRPr>
          </a:p>
          <a:p>
            <a:pPr fontAlgn="base">
              <a:lnSpc>
                <a:spcPct val="110000"/>
              </a:lnSpc>
              <a:spcBef>
                <a:spcPts val="600"/>
              </a:spcBef>
              <a:spcAft>
                <a:spcPct val="0"/>
              </a:spcAft>
              <a:buClr>
                <a:srgbClr val="333399"/>
              </a:buClr>
              <a:buSzPct val="75000"/>
            </a:pPr>
            <a:endParaRPr lang="en-US" altLang="zh-CN" sz="2800" b="1" kern="0" dirty="0" smtClean="0">
              <a:solidFill>
                <a:srgbClr val="FF0000"/>
              </a:solidFill>
              <a:latin typeface="微软雅黑" panose="020B0503020204020204" pitchFamily="34" charset="-122"/>
              <a:ea typeface="微软雅黑" panose="020B0503020204020204" pitchFamily="34" charset="-122"/>
            </a:endParaRPr>
          </a:p>
          <a:p>
            <a:pPr fontAlgn="base">
              <a:lnSpc>
                <a:spcPct val="110000"/>
              </a:lnSpc>
              <a:spcBef>
                <a:spcPts val="600"/>
              </a:spcBef>
              <a:spcAft>
                <a:spcPct val="0"/>
              </a:spcAft>
              <a:buClr>
                <a:srgbClr val="333399"/>
              </a:buClr>
              <a:buSzPct val="75000"/>
            </a:pPr>
            <a:r>
              <a:rPr lang="zh-CN" altLang="en-US" sz="2800" b="1" dirty="0">
                <a:solidFill>
                  <a:srgbClr val="C00000"/>
                </a:solidFill>
                <a:latin typeface="微软雅黑" panose="020B0503020204020204" pitchFamily="34" charset="-122"/>
                <a:ea typeface="微软雅黑" panose="020B0503020204020204" pitchFamily="34" charset="-122"/>
              </a:rPr>
              <a:t>主要参考书</a:t>
            </a:r>
          </a:p>
          <a:p>
            <a:pPr marL="400050" lvl="1" fontAlgn="base">
              <a:lnSpc>
                <a:spcPct val="150000"/>
              </a:lnSpc>
              <a:spcBef>
                <a:spcPts val="600"/>
              </a:spcBef>
              <a:spcAft>
                <a:spcPct val="0"/>
              </a:spcAft>
              <a:buClr>
                <a:srgbClr val="FF9900"/>
              </a:buClr>
              <a:buSzPct val="70000"/>
            </a:pPr>
            <a:r>
              <a:rPr lang="en-US" altLang="zh-CN" kern="0" dirty="0">
                <a:solidFill>
                  <a:srgbClr val="000000"/>
                </a:solidFill>
                <a:latin typeface="微软雅黑" panose="020B0503020204020204" pitchFamily="34" charset="-122"/>
                <a:ea typeface="微软雅黑" panose="020B0503020204020204" pitchFamily="34" charset="-122"/>
              </a:rPr>
              <a:t>[1</a:t>
            </a:r>
            <a:r>
              <a:rPr lang="en-US" altLang="zh-CN" kern="0" dirty="0" smtClean="0">
                <a:solidFill>
                  <a:srgbClr val="000000"/>
                </a:solidFill>
                <a:latin typeface="微软雅黑" panose="020B0503020204020204" pitchFamily="34" charset="-122"/>
                <a:ea typeface="微软雅黑" panose="020B0503020204020204" pitchFamily="34" charset="-122"/>
              </a:rPr>
              <a:t>] 《</a:t>
            </a:r>
            <a:r>
              <a:rPr lang="zh-CN" altLang="zh-CN" kern="0" dirty="0">
                <a:solidFill>
                  <a:srgbClr val="000000"/>
                </a:solidFill>
                <a:latin typeface="微软雅黑" panose="020B0503020204020204" pitchFamily="34" charset="-122"/>
                <a:ea typeface="微软雅黑" panose="020B0503020204020204" pitchFamily="34" charset="-122"/>
              </a:rPr>
              <a:t>计算机通信与</a:t>
            </a:r>
            <a:r>
              <a:rPr lang="zh-CN" altLang="zh-CN" kern="0" dirty="0" smtClean="0">
                <a:solidFill>
                  <a:srgbClr val="000000"/>
                </a:solidFill>
                <a:latin typeface="微软雅黑" panose="020B0503020204020204" pitchFamily="34" charset="-122"/>
                <a:ea typeface="微软雅黑" panose="020B0503020204020204" pitchFamily="34" charset="-122"/>
              </a:rPr>
              <a:t>网络</a:t>
            </a:r>
            <a:r>
              <a:rPr lang="zh-CN" altLang="en-US" kern="0" dirty="0">
                <a:solidFill>
                  <a:srgbClr val="000000"/>
                </a:solidFill>
                <a:latin typeface="微软雅黑" panose="020B0503020204020204" pitchFamily="34" charset="-122"/>
                <a:ea typeface="微软雅黑" panose="020B0503020204020204" pitchFamily="34" charset="-122"/>
              </a:rPr>
              <a:t>（</a:t>
            </a:r>
            <a:r>
              <a:rPr lang="zh-CN" altLang="en-US" kern="0" dirty="0" smtClean="0">
                <a:solidFill>
                  <a:srgbClr val="000000"/>
                </a:solidFill>
                <a:latin typeface="微软雅黑" panose="020B0503020204020204" pitchFamily="34" charset="-122"/>
                <a:ea typeface="微软雅黑" panose="020B0503020204020204" pitchFamily="34" charset="-122"/>
              </a:rPr>
              <a:t>第</a:t>
            </a:r>
            <a:r>
              <a:rPr lang="en-US" altLang="zh-CN" kern="0" dirty="0" smtClean="0">
                <a:solidFill>
                  <a:srgbClr val="000000"/>
                </a:solidFill>
                <a:latin typeface="微软雅黑" panose="020B0503020204020204" pitchFamily="34" charset="-122"/>
                <a:ea typeface="微软雅黑" panose="020B0503020204020204" pitchFamily="34" charset="-122"/>
              </a:rPr>
              <a:t>2</a:t>
            </a:r>
            <a:r>
              <a:rPr lang="zh-CN" altLang="en-US" kern="0" dirty="0" smtClean="0">
                <a:solidFill>
                  <a:srgbClr val="000000"/>
                </a:solidFill>
                <a:latin typeface="微软雅黑" panose="020B0503020204020204" pitchFamily="34" charset="-122"/>
                <a:ea typeface="微软雅黑" panose="020B0503020204020204" pitchFamily="34" charset="-122"/>
              </a:rPr>
              <a:t>版）</a:t>
            </a:r>
            <a:r>
              <a:rPr lang="en-US" altLang="zh-CN" kern="0" dirty="0" smtClean="0">
                <a:solidFill>
                  <a:srgbClr val="000000"/>
                </a:solidFill>
                <a:latin typeface="微软雅黑" panose="020B0503020204020204" pitchFamily="34" charset="-122"/>
                <a:ea typeface="微软雅黑" panose="020B0503020204020204" pitchFamily="34" charset="-122"/>
              </a:rPr>
              <a:t>》</a:t>
            </a:r>
            <a:r>
              <a:rPr lang="zh-CN" altLang="en-US" kern="0" dirty="0" smtClean="0">
                <a:solidFill>
                  <a:srgbClr val="000000"/>
                </a:solidFill>
                <a:latin typeface="微软雅黑" panose="020B0503020204020204" pitchFamily="34" charset="-122"/>
                <a:ea typeface="微软雅黑" panose="020B0503020204020204" pitchFamily="34" charset="-122"/>
              </a:rPr>
              <a:t>，</a:t>
            </a:r>
            <a:r>
              <a:rPr lang="zh-CN" altLang="zh-CN" kern="0" dirty="0" smtClean="0">
                <a:solidFill>
                  <a:srgbClr val="000000"/>
                </a:solidFill>
                <a:latin typeface="微软雅黑" panose="020B0503020204020204" pitchFamily="34" charset="-122"/>
                <a:ea typeface="微软雅黑" panose="020B0503020204020204" pitchFamily="34" charset="-122"/>
              </a:rPr>
              <a:t>杨庚</a:t>
            </a:r>
            <a:r>
              <a:rPr lang="zh-CN" altLang="en-US" kern="0" dirty="0" smtClean="0">
                <a:solidFill>
                  <a:srgbClr val="000000"/>
                </a:solidFill>
                <a:latin typeface="微软雅黑" panose="020B0503020204020204" pitchFamily="34" charset="-122"/>
                <a:ea typeface="微软雅黑" panose="020B0503020204020204" pitchFamily="34" charset="-122"/>
              </a:rPr>
              <a:t>，章韵，</a:t>
            </a:r>
            <a:r>
              <a:rPr lang="zh-CN" altLang="zh-CN" kern="0" dirty="0" smtClean="0">
                <a:solidFill>
                  <a:srgbClr val="000000"/>
                </a:solidFill>
                <a:latin typeface="微软雅黑" panose="020B0503020204020204" pitchFamily="34" charset="-122"/>
                <a:ea typeface="微软雅黑" panose="020B0503020204020204" pitchFamily="34" charset="-122"/>
              </a:rPr>
              <a:t>成卫青</a:t>
            </a:r>
            <a:r>
              <a:rPr lang="zh-CN" altLang="en-US" kern="0" dirty="0" smtClean="0">
                <a:solidFill>
                  <a:srgbClr val="000000"/>
                </a:solidFill>
                <a:latin typeface="微软雅黑" panose="020B0503020204020204" pitchFamily="34" charset="-122"/>
                <a:ea typeface="微软雅黑" panose="020B0503020204020204" pitchFamily="34" charset="-122"/>
              </a:rPr>
              <a:t>，沈金龙</a:t>
            </a:r>
            <a:r>
              <a:rPr lang="zh-CN" altLang="zh-CN" kern="0" dirty="0" smtClean="0">
                <a:solidFill>
                  <a:srgbClr val="000000"/>
                </a:solidFill>
                <a:latin typeface="微软雅黑" panose="020B0503020204020204" pitchFamily="34" charset="-122"/>
                <a:ea typeface="微软雅黑" panose="020B0503020204020204" pitchFamily="34" charset="-122"/>
              </a:rPr>
              <a:t>等</a:t>
            </a:r>
            <a:r>
              <a:rPr lang="en-US" altLang="zh-CN" kern="0" dirty="0" smtClean="0">
                <a:solidFill>
                  <a:srgbClr val="000000"/>
                </a:solidFill>
                <a:latin typeface="微软雅黑" panose="020B0503020204020204" pitchFamily="34" charset="-122"/>
                <a:ea typeface="微软雅黑" panose="020B0503020204020204" pitchFamily="34" charset="-122"/>
              </a:rPr>
              <a:t>. </a:t>
            </a:r>
            <a:r>
              <a:rPr lang="zh-CN" altLang="zh-CN" kern="0" dirty="0">
                <a:solidFill>
                  <a:srgbClr val="000000"/>
                </a:solidFill>
                <a:latin typeface="微软雅黑" panose="020B0503020204020204" pitchFamily="34" charset="-122"/>
                <a:ea typeface="微软雅黑" panose="020B0503020204020204" pitchFamily="34" charset="-122"/>
              </a:rPr>
              <a:t>北京</a:t>
            </a:r>
            <a:r>
              <a:rPr lang="en-US" altLang="zh-CN" kern="0" dirty="0">
                <a:solidFill>
                  <a:srgbClr val="000000"/>
                </a:solidFill>
                <a:latin typeface="微软雅黑" panose="020B0503020204020204" pitchFamily="34" charset="-122"/>
                <a:ea typeface="微软雅黑" panose="020B0503020204020204" pitchFamily="34" charset="-122"/>
              </a:rPr>
              <a:t>:</a:t>
            </a:r>
            <a:r>
              <a:rPr lang="zh-CN" altLang="zh-CN" kern="0" dirty="0" smtClean="0">
                <a:solidFill>
                  <a:srgbClr val="000000"/>
                </a:solidFill>
                <a:latin typeface="微软雅黑" panose="020B0503020204020204" pitchFamily="34" charset="-122"/>
                <a:ea typeface="微软雅黑" panose="020B0503020204020204" pitchFamily="34" charset="-122"/>
              </a:rPr>
              <a:t>清华大学出版社</a:t>
            </a:r>
            <a:r>
              <a:rPr lang="zh-CN" altLang="en-US" kern="0" dirty="0" smtClean="0">
                <a:solidFill>
                  <a:srgbClr val="000000"/>
                </a:solidFill>
                <a:latin typeface="微软雅黑" panose="020B0503020204020204" pitchFamily="34" charset="-122"/>
                <a:ea typeface="微软雅黑" panose="020B0503020204020204" pitchFamily="34" charset="-122"/>
              </a:rPr>
              <a:t>，</a:t>
            </a:r>
            <a:r>
              <a:rPr lang="en-US" altLang="zh-CN" kern="0" dirty="0" smtClean="0">
                <a:solidFill>
                  <a:srgbClr val="000000"/>
                </a:solidFill>
                <a:latin typeface="微软雅黑" panose="020B0503020204020204" pitchFamily="34" charset="-122"/>
                <a:ea typeface="微软雅黑" panose="020B0503020204020204" pitchFamily="34" charset="-122"/>
              </a:rPr>
              <a:t>2015</a:t>
            </a:r>
            <a:r>
              <a:rPr lang="zh-CN" altLang="en-US" kern="0" dirty="0" smtClean="0">
                <a:solidFill>
                  <a:srgbClr val="000000"/>
                </a:solidFill>
                <a:latin typeface="微软雅黑" panose="020B0503020204020204" pitchFamily="34" charset="-122"/>
                <a:ea typeface="微软雅黑" panose="020B0503020204020204" pitchFamily="34" charset="-122"/>
              </a:rPr>
              <a:t>年</a:t>
            </a:r>
            <a:endParaRPr lang="en-US" altLang="zh-CN" b="1" kern="0" dirty="0" smtClean="0">
              <a:solidFill>
                <a:srgbClr val="FF0000"/>
              </a:solidFill>
              <a:latin typeface="微软雅黑" panose="020B0503020204020204" pitchFamily="34" charset="-122"/>
              <a:ea typeface="微软雅黑" panose="020B0503020204020204" pitchFamily="34" charset="-122"/>
            </a:endParaRPr>
          </a:p>
          <a:p>
            <a:pPr marL="400050" lvl="1" fontAlgn="base">
              <a:lnSpc>
                <a:spcPct val="150000"/>
              </a:lnSpc>
              <a:spcBef>
                <a:spcPts val="600"/>
              </a:spcBef>
              <a:spcAft>
                <a:spcPct val="0"/>
              </a:spcAft>
              <a:buClr>
                <a:srgbClr val="FF9900"/>
              </a:buClr>
              <a:buSzPct val="70000"/>
            </a:pPr>
            <a:r>
              <a:rPr lang="en-US" altLang="zh-CN" kern="0" dirty="0">
                <a:solidFill>
                  <a:srgbClr val="000000"/>
                </a:solidFill>
                <a:latin typeface="微软雅黑" panose="020B0503020204020204" pitchFamily="34" charset="-122"/>
                <a:ea typeface="微软雅黑" panose="020B0503020204020204" pitchFamily="34" charset="-122"/>
              </a:rPr>
              <a:t>[2]《</a:t>
            </a:r>
            <a:r>
              <a:rPr lang="zh-CN" altLang="en-US" kern="0" dirty="0">
                <a:solidFill>
                  <a:srgbClr val="000000"/>
                </a:solidFill>
                <a:latin typeface="微软雅黑" panose="020B0503020204020204" pitchFamily="34" charset="-122"/>
                <a:ea typeface="微软雅黑" panose="020B0503020204020204" pitchFamily="34" charset="-122"/>
              </a:rPr>
              <a:t>计算机网络（第</a:t>
            </a:r>
            <a:r>
              <a:rPr lang="en-US" altLang="zh-CN" kern="0" dirty="0">
                <a:solidFill>
                  <a:srgbClr val="000000"/>
                </a:solidFill>
                <a:latin typeface="微软雅黑" panose="020B0503020204020204" pitchFamily="34" charset="-122"/>
                <a:ea typeface="微软雅黑" panose="020B0503020204020204" pitchFamily="34" charset="-122"/>
              </a:rPr>
              <a:t>7</a:t>
            </a:r>
            <a:r>
              <a:rPr lang="zh-CN" altLang="en-US" kern="0" dirty="0">
                <a:solidFill>
                  <a:srgbClr val="000000"/>
                </a:solidFill>
                <a:latin typeface="微软雅黑" panose="020B0503020204020204" pitchFamily="34" charset="-122"/>
                <a:ea typeface="微软雅黑" panose="020B0503020204020204" pitchFamily="34" charset="-122"/>
              </a:rPr>
              <a:t>版）</a:t>
            </a:r>
            <a:r>
              <a:rPr lang="en-US" altLang="zh-CN" kern="0" dirty="0">
                <a:solidFill>
                  <a:srgbClr val="000000"/>
                </a:solidFill>
                <a:latin typeface="微软雅黑" panose="020B0503020204020204" pitchFamily="34" charset="-122"/>
                <a:ea typeface="微软雅黑" panose="020B0503020204020204" pitchFamily="34" charset="-122"/>
              </a:rPr>
              <a:t>》</a:t>
            </a:r>
            <a:r>
              <a:rPr lang="zh-CN" altLang="en-US" kern="0" dirty="0">
                <a:solidFill>
                  <a:srgbClr val="000000"/>
                </a:solidFill>
                <a:latin typeface="微软雅黑" panose="020B0503020204020204" pitchFamily="34" charset="-122"/>
                <a:ea typeface="微软雅黑" panose="020B0503020204020204" pitchFamily="34" charset="-122"/>
              </a:rPr>
              <a:t>，谢希仁，电子工业出版社，</a:t>
            </a:r>
            <a:r>
              <a:rPr lang="en-US" altLang="zh-CN" kern="0" dirty="0">
                <a:solidFill>
                  <a:srgbClr val="000000"/>
                </a:solidFill>
                <a:latin typeface="微软雅黑" panose="020B0503020204020204" pitchFamily="34" charset="-122"/>
                <a:ea typeface="微软雅黑" panose="020B0503020204020204" pitchFamily="34" charset="-122"/>
              </a:rPr>
              <a:t>2017</a:t>
            </a:r>
            <a:r>
              <a:rPr lang="zh-CN" altLang="en-US" kern="0" dirty="0" smtClean="0">
                <a:solidFill>
                  <a:srgbClr val="000000"/>
                </a:solidFill>
                <a:latin typeface="微软雅黑" panose="020B0503020204020204" pitchFamily="34" charset="-122"/>
                <a:ea typeface="微软雅黑" panose="020B0503020204020204" pitchFamily="34" charset="-122"/>
              </a:rPr>
              <a:t>年</a:t>
            </a:r>
            <a:endParaRPr lang="en-US" altLang="zh-CN" kern="0" dirty="0">
              <a:solidFill>
                <a:srgbClr val="000000"/>
              </a:solidFill>
              <a:latin typeface="微软雅黑" panose="020B0503020204020204" pitchFamily="34" charset="-122"/>
              <a:ea typeface="微软雅黑" panose="020B0503020204020204" pitchFamily="34" charset="-122"/>
            </a:endParaRPr>
          </a:p>
          <a:p>
            <a:pPr marL="400050" lvl="1" fontAlgn="base">
              <a:lnSpc>
                <a:spcPct val="150000"/>
              </a:lnSpc>
              <a:spcBef>
                <a:spcPts val="600"/>
              </a:spcBef>
              <a:spcAft>
                <a:spcPct val="0"/>
              </a:spcAft>
              <a:buClr>
                <a:srgbClr val="FF9900"/>
              </a:buClr>
              <a:buSzPct val="70000"/>
            </a:pPr>
            <a:r>
              <a:rPr lang="en-US" altLang="zh-CN" kern="0" dirty="0" smtClean="0">
                <a:solidFill>
                  <a:srgbClr val="000000"/>
                </a:solidFill>
                <a:latin typeface="微软雅黑" panose="020B0503020204020204" pitchFamily="34" charset="-122"/>
                <a:ea typeface="微软雅黑" panose="020B0503020204020204" pitchFamily="34" charset="-122"/>
              </a:rPr>
              <a:t>[3] </a:t>
            </a:r>
            <a:r>
              <a:rPr lang="zh-CN" altLang="zh-CN" kern="0" dirty="0">
                <a:solidFill>
                  <a:srgbClr val="000000"/>
                </a:solidFill>
                <a:latin typeface="微软雅黑" panose="020B0503020204020204" pitchFamily="34" charset="-122"/>
                <a:ea typeface="微软雅黑" panose="020B0503020204020204" pitchFamily="34" charset="-122"/>
              </a:rPr>
              <a:t>《</a:t>
            </a:r>
            <a:r>
              <a:rPr lang="en-US" altLang="zh-CN" kern="0" dirty="0">
                <a:solidFill>
                  <a:srgbClr val="000000"/>
                </a:solidFill>
                <a:latin typeface="微软雅黑" panose="020B0503020204020204" pitchFamily="34" charset="-122"/>
                <a:ea typeface="微软雅黑" panose="020B0503020204020204" pitchFamily="34" charset="-122"/>
              </a:rPr>
              <a:t>Computer Networking: A Top-Down Approach Featuring the Internet </a:t>
            </a:r>
            <a:r>
              <a:rPr lang="zh-CN" altLang="zh-CN" kern="0" dirty="0">
                <a:solidFill>
                  <a:srgbClr val="000000"/>
                </a:solidFill>
                <a:latin typeface="微软雅黑" panose="020B0503020204020204" pitchFamily="34" charset="-122"/>
                <a:ea typeface="微软雅黑" panose="020B0503020204020204" pitchFamily="34" charset="-122"/>
              </a:rPr>
              <a:t>（影印版）</a:t>
            </a:r>
            <a:r>
              <a:rPr lang="zh-CN" altLang="zh-CN" kern="0" dirty="0" smtClean="0">
                <a:solidFill>
                  <a:srgbClr val="000000"/>
                </a:solidFill>
                <a:latin typeface="微软雅黑" panose="020B0503020204020204" pitchFamily="34" charset="-122"/>
                <a:ea typeface="微软雅黑" panose="020B0503020204020204" pitchFamily="34" charset="-122"/>
              </a:rPr>
              <a:t>》</a:t>
            </a:r>
            <a:r>
              <a:rPr lang="en-US" altLang="zh-CN" kern="0" dirty="0" smtClean="0">
                <a:solidFill>
                  <a:srgbClr val="000000"/>
                </a:solidFill>
                <a:latin typeface="微软雅黑" panose="020B0503020204020204" pitchFamily="34" charset="-122"/>
                <a:ea typeface="微软雅黑" panose="020B0503020204020204" pitchFamily="34" charset="-122"/>
              </a:rPr>
              <a:t>JAMES </a:t>
            </a:r>
            <a:r>
              <a:rPr lang="en-US" altLang="zh-CN" kern="0" dirty="0">
                <a:solidFill>
                  <a:srgbClr val="000000"/>
                </a:solidFill>
                <a:latin typeface="微软雅黑" panose="020B0503020204020204" pitchFamily="34" charset="-122"/>
                <a:ea typeface="微软雅黑" panose="020B0503020204020204" pitchFamily="34" charset="-122"/>
              </a:rPr>
              <a:t>F.KUROSE, KEITH W.ROSS</a:t>
            </a:r>
            <a:r>
              <a:rPr lang="zh-CN" altLang="zh-CN" kern="0" dirty="0">
                <a:solidFill>
                  <a:srgbClr val="000000"/>
                </a:solidFill>
                <a:latin typeface="微软雅黑" panose="020B0503020204020204" pitchFamily="34" charset="-122"/>
                <a:ea typeface="微软雅黑" panose="020B0503020204020204" pitchFamily="34" charset="-122"/>
              </a:rPr>
              <a:t>，高等教育出版社，</a:t>
            </a:r>
            <a:r>
              <a:rPr lang="en-US" altLang="zh-CN" kern="0" dirty="0">
                <a:solidFill>
                  <a:srgbClr val="000000"/>
                </a:solidFill>
                <a:latin typeface="微软雅黑" panose="020B0503020204020204" pitchFamily="34" charset="-122"/>
                <a:ea typeface="微软雅黑" panose="020B0503020204020204" pitchFamily="34" charset="-122"/>
              </a:rPr>
              <a:t>2005</a:t>
            </a:r>
            <a:r>
              <a:rPr lang="zh-CN" altLang="zh-CN" kern="0" dirty="0">
                <a:solidFill>
                  <a:srgbClr val="000000"/>
                </a:solidFill>
                <a:latin typeface="微软雅黑" panose="020B0503020204020204" pitchFamily="34" charset="-122"/>
                <a:ea typeface="微软雅黑" panose="020B0503020204020204" pitchFamily="34" charset="-122"/>
              </a:rPr>
              <a:t>年 </a:t>
            </a:r>
            <a:endParaRPr lang="zh-CN" altLang="en-US" kern="0"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1042405" y="3629891"/>
            <a:ext cx="7520312" cy="7897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6203615" y="2017846"/>
            <a:ext cx="1000222" cy="1495230"/>
          </a:xfrm>
          <a:prstGeom prst="rect">
            <a:avLst/>
          </a:prstGeom>
        </p:spPr>
      </p:pic>
      <p:pic>
        <p:nvPicPr>
          <p:cNvPr id="7" name="图片 6"/>
          <p:cNvPicPr>
            <a:picLocks noChangeAspect="1"/>
          </p:cNvPicPr>
          <p:nvPr/>
        </p:nvPicPr>
        <p:blipFill>
          <a:blip r:embed="rId4"/>
          <a:stretch>
            <a:fillRect/>
          </a:stretch>
        </p:blipFill>
        <p:spPr>
          <a:xfrm>
            <a:off x="4089710" y="2009793"/>
            <a:ext cx="1122861" cy="1564728"/>
          </a:xfrm>
          <a:prstGeom prst="rect">
            <a:avLst/>
          </a:prstGeom>
        </p:spPr>
      </p:pic>
    </p:spTree>
    <p:extLst>
      <p:ext uri="{BB962C8B-B14F-4D97-AF65-F5344CB8AC3E}">
        <p14:creationId xmlns:p14="http://schemas.microsoft.com/office/powerpoint/2010/main" val="27926691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28005" y="2960904"/>
            <a:ext cx="8345643" cy="3262432"/>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
        <p:nvSpPr>
          <p:cNvPr id="24" name="Rectangle 12"/>
          <p:cNvSpPr txBox="1">
            <a:spLocks noChangeArrowheads="1"/>
          </p:cNvSpPr>
          <p:nvPr/>
        </p:nvSpPr>
        <p:spPr>
          <a:xfrm>
            <a:off x="592144" y="3426267"/>
            <a:ext cx="8029352" cy="2147220"/>
          </a:xfrm>
          <a:prstGeom prst="rect">
            <a:avLst/>
          </a:prstGeom>
        </p:spPr>
        <p:txBody>
          <a:bodyPr/>
          <a:lstStyle/>
          <a:p>
            <a:pPr marL="449263" indent="-449263">
              <a:spcBef>
                <a:spcPts val="600"/>
              </a:spcBef>
              <a:buClr>
                <a:srgbClr val="C00000"/>
              </a:buClr>
              <a:buFont typeface="Wingdings" pitchFamily="2" charset="2"/>
              <a:buChar char="u"/>
            </a:pPr>
            <a:r>
              <a:rPr lang="en-US" altLang="zh-CN" sz="2400" b="1" dirty="0" smtClean="0">
                <a:solidFill>
                  <a:srgbClr val="213F99"/>
                </a:solidFill>
                <a:latin typeface="微软雅黑" pitchFamily="34" charset="-122"/>
                <a:ea typeface="微软雅黑" pitchFamily="34" charset="-122"/>
              </a:rPr>
              <a:t>1997</a:t>
            </a:r>
            <a:r>
              <a:rPr lang="zh-CN" altLang="zh-CN" sz="2400" b="1" dirty="0" smtClean="0">
                <a:solidFill>
                  <a:srgbClr val="213F99"/>
                </a:solidFill>
                <a:latin typeface="微软雅黑" pitchFamily="34" charset="-122"/>
                <a:ea typeface="微软雅黑" pitchFamily="34" charset="-122"/>
              </a:rPr>
              <a:t>年公布了第一次中国互联网发展状况统计报告，当时以</a:t>
            </a:r>
            <a:r>
              <a:rPr lang="en-US" altLang="zh-CN" sz="2400" b="1" dirty="0" smtClean="0">
                <a:solidFill>
                  <a:srgbClr val="213F99"/>
                </a:solidFill>
                <a:latin typeface="微软雅黑" pitchFamily="34" charset="-122"/>
                <a:ea typeface="微软雅黑" pitchFamily="34" charset="-122"/>
              </a:rPr>
              <a:t>CN</a:t>
            </a:r>
            <a:r>
              <a:rPr lang="zh-CN" altLang="zh-CN" sz="2400" b="1" dirty="0" smtClean="0">
                <a:solidFill>
                  <a:srgbClr val="213F99"/>
                </a:solidFill>
                <a:latin typeface="微软雅黑" pitchFamily="34" charset="-122"/>
                <a:ea typeface="微软雅黑" pitchFamily="34" charset="-122"/>
              </a:rPr>
              <a:t>注册的域名数为</a:t>
            </a:r>
            <a:r>
              <a:rPr lang="en-US" altLang="zh-CN" sz="2400" b="1" dirty="0" smtClean="0">
                <a:solidFill>
                  <a:srgbClr val="213F99"/>
                </a:solidFill>
                <a:latin typeface="微软雅黑" pitchFamily="34" charset="-122"/>
                <a:ea typeface="微软雅黑" pitchFamily="34" charset="-122"/>
              </a:rPr>
              <a:t>4066</a:t>
            </a:r>
            <a:r>
              <a:rPr lang="zh-CN" altLang="zh-CN" sz="2400" b="1" dirty="0" smtClean="0">
                <a:solidFill>
                  <a:srgbClr val="213F99"/>
                </a:solidFill>
                <a:latin typeface="微软雅黑" pitchFamily="34" charset="-122"/>
                <a:ea typeface="微软雅黑" pitchFamily="34" charset="-122"/>
              </a:rPr>
              <a:t>个</a:t>
            </a:r>
            <a:r>
              <a:rPr lang="zh-CN" altLang="en-US" sz="2400" b="1" dirty="0" smtClean="0">
                <a:solidFill>
                  <a:srgbClr val="213F99"/>
                </a:solidFill>
                <a:latin typeface="微软雅黑" pitchFamily="34" charset="-122"/>
                <a:ea typeface="微软雅黑" pitchFamily="34" charset="-122"/>
              </a:rPr>
              <a:t>；</a:t>
            </a:r>
            <a:r>
              <a:rPr lang="en-US" altLang="zh-CN" sz="2400" b="1" dirty="0" smtClean="0">
                <a:solidFill>
                  <a:srgbClr val="213F99"/>
                </a:solidFill>
                <a:latin typeface="微软雅黑" pitchFamily="34" charset="-122"/>
                <a:ea typeface="微软雅黑" pitchFamily="34" charset="-122"/>
              </a:rPr>
              <a:t> </a:t>
            </a:r>
          </a:p>
          <a:p>
            <a:pPr marL="449263" indent="-449263">
              <a:spcBef>
                <a:spcPts val="600"/>
              </a:spcBef>
              <a:buClr>
                <a:srgbClr val="C00000"/>
              </a:buClr>
              <a:buFont typeface="Wingdings" pitchFamily="2" charset="2"/>
              <a:buChar char="u"/>
            </a:pPr>
            <a:r>
              <a:rPr lang="en-US" altLang="zh-CN" sz="2400" b="1" dirty="0" smtClean="0">
                <a:solidFill>
                  <a:srgbClr val="213F99"/>
                </a:solidFill>
                <a:latin typeface="微软雅黑" pitchFamily="34" charset="-122"/>
                <a:ea typeface="微软雅黑" pitchFamily="34" charset="-122"/>
              </a:rPr>
              <a:t>2001</a:t>
            </a:r>
            <a:r>
              <a:rPr lang="zh-CN" altLang="zh-CN" sz="2400" b="1" dirty="0" smtClean="0">
                <a:solidFill>
                  <a:srgbClr val="213F99"/>
                </a:solidFill>
                <a:latin typeface="微软雅黑" pitchFamily="34" charset="-122"/>
                <a:ea typeface="微软雅黑" pitchFamily="34" charset="-122"/>
              </a:rPr>
              <a:t>年</a:t>
            </a:r>
            <a:r>
              <a:rPr lang="en-US" altLang="zh-CN" sz="2400" b="1" dirty="0" smtClean="0">
                <a:solidFill>
                  <a:srgbClr val="213F99"/>
                </a:solidFill>
                <a:latin typeface="微软雅黑" pitchFamily="34" charset="-122"/>
                <a:ea typeface="微软雅黑" pitchFamily="34" charset="-122"/>
              </a:rPr>
              <a:t>5</a:t>
            </a:r>
            <a:r>
              <a:rPr lang="zh-CN" altLang="zh-CN" sz="2400" b="1" dirty="0" smtClean="0">
                <a:solidFill>
                  <a:srgbClr val="213F99"/>
                </a:solidFill>
                <a:latin typeface="微软雅黑" pitchFamily="34" charset="-122"/>
                <a:ea typeface="微软雅黑" pitchFamily="34" charset="-122"/>
              </a:rPr>
              <a:t>月</a:t>
            </a:r>
            <a:r>
              <a:rPr lang="en-US" altLang="zh-CN" sz="2400" b="1" dirty="0" smtClean="0">
                <a:solidFill>
                  <a:srgbClr val="213F99"/>
                </a:solidFill>
                <a:latin typeface="微软雅黑" pitchFamily="34" charset="-122"/>
                <a:ea typeface="微软雅黑" pitchFamily="34" charset="-122"/>
              </a:rPr>
              <a:t>25</a:t>
            </a:r>
            <a:r>
              <a:rPr lang="zh-CN" altLang="zh-CN" sz="2400" b="1" dirty="0" smtClean="0">
                <a:solidFill>
                  <a:srgbClr val="213F99"/>
                </a:solidFill>
                <a:latin typeface="微软雅黑" pitchFamily="34" charset="-122"/>
                <a:ea typeface="微软雅黑" pitchFamily="34" charset="-122"/>
              </a:rPr>
              <a:t>日中国互联网协会成立</a:t>
            </a:r>
            <a:r>
              <a:rPr lang="zh-CN" altLang="en-US" sz="2400" b="1" dirty="0" smtClean="0">
                <a:solidFill>
                  <a:srgbClr val="213F99"/>
                </a:solidFill>
                <a:latin typeface="微软雅黑" pitchFamily="34" charset="-122"/>
                <a:ea typeface="微软雅黑" pitchFamily="34" charset="-122"/>
              </a:rPr>
              <a:t>；</a:t>
            </a:r>
            <a:endParaRPr lang="en-US" altLang="zh-CN" sz="2400" b="1" dirty="0" smtClean="0">
              <a:solidFill>
                <a:srgbClr val="213F99"/>
              </a:solidFill>
              <a:latin typeface="微软雅黑" pitchFamily="34" charset="-122"/>
              <a:ea typeface="微软雅黑" pitchFamily="34" charset="-122"/>
            </a:endParaRPr>
          </a:p>
          <a:p>
            <a:pPr marL="449263" indent="-449263">
              <a:spcBef>
                <a:spcPts val="600"/>
              </a:spcBef>
              <a:buClr>
                <a:srgbClr val="C00000"/>
              </a:buClr>
              <a:buFont typeface="Wingdings" pitchFamily="2" charset="2"/>
              <a:buChar char="u"/>
            </a:pPr>
            <a:r>
              <a:rPr lang="en-US" altLang="zh-CN" sz="2400" b="1" dirty="0" smtClean="0">
                <a:solidFill>
                  <a:srgbClr val="213F99"/>
                </a:solidFill>
                <a:latin typeface="微软雅黑" pitchFamily="34" charset="-122"/>
                <a:ea typeface="微软雅黑" pitchFamily="34" charset="-122"/>
              </a:rPr>
              <a:t>2006</a:t>
            </a:r>
            <a:r>
              <a:rPr lang="zh-CN" altLang="zh-CN" sz="2400" b="1" dirty="0" smtClean="0">
                <a:solidFill>
                  <a:srgbClr val="213F99"/>
                </a:solidFill>
                <a:latin typeface="微软雅黑" pitchFamily="34" charset="-122"/>
                <a:ea typeface="微软雅黑" pitchFamily="34" charset="-122"/>
              </a:rPr>
              <a:t>年</a:t>
            </a:r>
            <a:r>
              <a:rPr lang="en-US" altLang="zh-CN" sz="2400" b="1" dirty="0" smtClean="0">
                <a:solidFill>
                  <a:srgbClr val="213F99"/>
                </a:solidFill>
                <a:latin typeface="微软雅黑" pitchFamily="34" charset="-122"/>
                <a:ea typeface="微软雅黑" pitchFamily="34" charset="-122"/>
              </a:rPr>
              <a:t>1</a:t>
            </a:r>
            <a:r>
              <a:rPr lang="zh-CN" altLang="zh-CN" sz="2400" b="1" dirty="0" smtClean="0">
                <a:solidFill>
                  <a:srgbClr val="213F99"/>
                </a:solidFill>
                <a:latin typeface="微软雅黑" pitchFamily="34" charset="-122"/>
                <a:ea typeface="微软雅黑" pitchFamily="34" charset="-122"/>
              </a:rPr>
              <a:t>月</a:t>
            </a:r>
            <a:r>
              <a:rPr lang="en-US" altLang="zh-CN" sz="2400" b="1" dirty="0" smtClean="0">
                <a:solidFill>
                  <a:srgbClr val="213F99"/>
                </a:solidFill>
                <a:latin typeface="微软雅黑" pitchFamily="34" charset="-122"/>
                <a:ea typeface="微软雅黑" pitchFamily="34" charset="-122"/>
              </a:rPr>
              <a:t>1</a:t>
            </a:r>
            <a:r>
              <a:rPr lang="zh-CN" altLang="zh-CN" sz="2400" b="1" dirty="0" smtClean="0">
                <a:solidFill>
                  <a:srgbClr val="213F99"/>
                </a:solidFill>
                <a:latin typeface="微软雅黑" pitchFamily="34" charset="-122"/>
                <a:ea typeface="微软雅黑" pitchFamily="34" charset="-122"/>
              </a:rPr>
              <a:t>日中华人民共和国中央人民政府门户网站（</a:t>
            </a:r>
            <a:r>
              <a:rPr lang="en-US" altLang="zh-CN" sz="2400" b="1" dirty="0" err="1" smtClean="0">
                <a:solidFill>
                  <a:srgbClr val="213F99"/>
                </a:solidFill>
                <a:latin typeface="微软雅黑" pitchFamily="34" charset="-122"/>
                <a:ea typeface="微软雅黑" pitchFamily="34" charset="-122"/>
              </a:rPr>
              <a:t>www.gov.cn</a:t>
            </a:r>
            <a:r>
              <a:rPr lang="zh-CN" altLang="zh-CN" sz="2400" b="1" dirty="0" smtClean="0">
                <a:solidFill>
                  <a:srgbClr val="213F99"/>
                </a:solidFill>
                <a:latin typeface="微软雅黑" pitchFamily="34" charset="-122"/>
                <a:ea typeface="微软雅黑" pitchFamily="34" charset="-122"/>
              </a:rPr>
              <a:t>）正式开通</a:t>
            </a:r>
            <a:r>
              <a:rPr lang="zh-CN" altLang="en-US" sz="2400" b="1" dirty="0" smtClean="0">
                <a:solidFill>
                  <a:srgbClr val="213F99"/>
                </a:solidFill>
                <a:latin typeface="微软雅黑" pitchFamily="34" charset="-122"/>
                <a:ea typeface="微软雅黑" pitchFamily="34" charset="-122"/>
              </a:rPr>
              <a:t>。</a:t>
            </a:r>
            <a:endParaRPr lang="zh-CN" altLang="en-US" sz="2400" b="1" dirty="0">
              <a:solidFill>
                <a:srgbClr val="213F99"/>
              </a:solidFill>
              <a:latin typeface="微软雅黑" pitchFamily="34" charset="-122"/>
              <a:ea typeface="微软雅黑" pitchFamily="34" charset="-122"/>
            </a:endParaRPr>
          </a:p>
        </p:txBody>
      </p:sp>
      <p:sp>
        <p:nvSpPr>
          <p:cNvPr id="20" name="Rectangle 5"/>
          <p:cNvSpPr>
            <a:spLocks noChangeArrowheads="1"/>
          </p:cNvSpPr>
          <p:nvPr/>
        </p:nvSpPr>
        <p:spPr bwMode="auto">
          <a:xfrm>
            <a:off x="290285" y="1061173"/>
            <a:ext cx="3541487"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我国因特网发展过程：</a:t>
            </a:r>
            <a:endParaRPr lang="en-US" altLang="zh-CN" sz="28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spcBef>
                <a:spcPct val="0"/>
              </a:spcBef>
              <a:buClr>
                <a:srgbClr val="FF3300"/>
              </a:buClr>
              <a:defRPr/>
            </a:pPr>
            <a:r>
              <a:rPr lang="zh-CN" altLang="en-US" sz="2800" dirty="0" smtClean="0">
                <a:solidFill>
                  <a:srgbClr val="C00000"/>
                </a:solidFill>
                <a:latin typeface="微软雅黑" panose="020B0503020204020204" pitchFamily="34" charset="-122"/>
                <a:ea typeface="微软雅黑" panose="020B0503020204020204" pitchFamily="34" charset="-122"/>
              </a:rPr>
              <a:t>三个阶段</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22" name="Text Box 4"/>
          <p:cNvSpPr txBox="1">
            <a:spLocks noChangeArrowheads="1"/>
          </p:cNvSpPr>
          <p:nvPr/>
        </p:nvSpPr>
        <p:spPr bwMode="auto">
          <a:xfrm>
            <a:off x="217711" y="2035845"/>
            <a:ext cx="8577946" cy="830997"/>
          </a:xfrm>
          <a:prstGeom prst="rect">
            <a:avLst/>
          </a:prstGeom>
          <a:noFill/>
          <a:ln w="9525" algn="ctr">
            <a:noFill/>
            <a:miter lim="800000"/>
            <a:headEnd/>
            <a:tailEnd/>
          </a:ln>
          <a:effectLst/>
        </p:spPr>
        <p:txBody>
          <a:bodyPr wrap="square">
            <a:spAutoFit/>
          </a:bodyPr>
          <a:lstStyle/>
          <a:p>
            <a:pPr marL="812800" indent="-812800" algn="ctr">
              <a:buClr>
                <a:srgbClr val="FF3300"/>
              </a:buClr>
              <a:buFont typeface="Wingdings" pitchFamily="2" charset="2"/>
              <a:buNone/>
              <a:defRPr/>
            </a:pPr>
            <a:r>
              <a:rPr lang="zh-CN" altLang="zh-CN" sz="2400" b="1" dirty="0">
                <a:solidFill>
                  <a:srgbClr val="213F99"/>
                </a:solidFill>
                <a:latin typeface="微软雅黑" pitchFamily="34" charset="-122"/>
                <a:ea typeface="微软雅黑" pitchFamily="34" charset="-122"/>
              </a:rPr>
              <a:t>第</a:t>
            </a:r>
            <a:r>
              <a:rPr lang="zh-CN" altLang="en-US" sz="2400" b="1" dirty="0">
                <a:solidFill>
                  <a:srgbClr val="213F99"/>
                </a:solidFill>
                <a:latin typeface="微软雅黑" pitchFamily="34" charset="-122"/>
                <a:ea typeface="微软雅黑" pitchFamily="34" charset="-122"/>
              </a:rPr>
              <a:t>二</a:t>
            </a:r>
            <a:r>
              <a:rPr lang="zh-CN" altLang="zh-CN" sz="2400" b="1" dirty="0">
                <a:solidFill>
                  <a:srgbClr val="213F99"/>
                </a:solidFill>
                <a:latin typeface="微软雅黑" pitchFamily="34" charset="-122"/>
                <a:ea typeface="微软雅黑" pitchFamily="34" charset="-122"/>
              </a:rPr>
              <a:t>阶段</a:t>
            </a:r>
            <a:r>
              <a:rPr lang="zh-CN" altLang="en-US" sz="2400" b="1" dirty="0">
                <a:solidFill>
                  <a:srgbClr val="213F99"/>
                </a:solidFill>
                <a:latin typeface="微软雅黑" pitchFamily="34" charset="-122"/>
                <a:ea typeface="微软雅黑" pitchFamily="34" charset="-122"/>
              </a:rPr>
              <a:t>（</a:t>
            </a:r>
            <a:r>
              <a:rPr lang="en-US" altLang="zh-CN" sz="2400" b="1" dirty="0">
                <a:solidFill>
                  <a:srgbClr val="213F99"/>
                </a:solidFill>
                <a:latin typeface="微软雅黑" pitchFamily="34" charset="-122"/>
                <a:ea typeface="微软雅黑" pitchFamily="34" charset="-122"/>
              </a:rPr>
              <a:t> 1995-2007</a:t>
            </a:r>
            <a:r>
              <a:rPr lang="zh-CN" altLang="en-US" sz="2400" b="1" dirty="0">
                <a:solidFill>
                  <a:srgbClr val="213F99"/>
                </a:solidFill>
                <a:latin typeface="微软雅黑" pitchFamily="34" charset="-122"/>
                <a:ea typeface="微软雅黑" pitchFamily="34" charset="-122"/>
              </a:rPr>
              <a:t>）：以教育、科研和</a:t>
            </a:r>
            <a:r>
              <a:rPr lang="zh-CN" altLang="zh-CN" sz="2400" b="1" dirty="0">
                <a:solidFill>
                  <a:srgbClr val="213F99"/>
                </a:solidFill>
                <a:latin typeface="微软雅黑" pitchFamily="34" charset="-122"/>
                <a:ea typeface="微软雅黑" pitchFamily="34" charset="-122"/>
              </a:rPr>
              <a:t>商业应用快速</a:t>
            </a:r>
            <a:r>
              <a:rPr lang="zh-CN" altLang="zh-CN" sz="2400" b="1" dirty="0" smtClean="0">
                <a:solidFill>
                  <a:srgbClr val="213F99"/>
                </a:solidFill>
                <a:latin typeface="微软雅黑" pitchFamily="34" charset="-122"/>
                <a:ea typeface="微软雅黑" pitchFamily="34" charset="-122"/>
              </a:rPr>
              <a:t>发</a:t>
            </a:r>
            <a:r>
              <a:rPr lang="en-US" altLang="zh-CN" sz="2400" b="1" dirty="0" smtClean="0">
                <a:solidFill>
                  <a:srgbClr val="213F99"/>
                </a:solidFill>
                <a:latin typeface="微软雅黑" pitchFamily="34" charset="-122"/>
                <a:ea typeface="微软雅黑" pitchFamily="34" charset="-122"/>
              </a:rPr>
              <a:t>              </a:t>
            </a:r>
            <a:r>
              <a:rPr lang="zh-CN" altLang="zh-CN" sz="2400" b="1" dirty="0" smtClean="0">
                <a:solidFill>
                  <a:srgbClr val="213F99"/>
                </a:solidFill>
                <a:latin typeface="微软雅黑" pitchFamily="34" charset="-122"/>
                <a:ea typeface="微软雅黑" pitchFamily="34" charset="-122"/>
              </a:rPr>
              <a:t>展</a:t>
            </a:r>
            <a:r>
              <a:rPr lang="zh-CN" altLang="en-US" sz="2400" b="1" dirty="0">
                <a:solidFill>
                  <a:srgbClr val="213F99"/>
                </a:solidFill>
                <a:latin typeface="微软雅黑" pitchFamily="34" charset="-122"/>
                <a:ea typeface="微软雅黑" pitchFamily="34" charset="-122"/>
              </a:rPr>
              <a:t>为标志</a:t>
            </a:r>
            <a:endParaRPr lang="zh-CN" altLang="en-US" sz="2400" b="1" dirty="0">
              <a:solidFill>
                <a:srgbClr val="213F99"/>
              </a:solidFill>
              <a:effectLst>
                <a:outerShdw blurRad="38100" dist="38100" dir="2700000" algn="tl">
                  <a:srgbClr val="00000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
        <p:nvSpPr>
          <p:cNvPr id="20" name="Rectangle 5"/>
          <p:cNvSpPr>
            <a:spLocks noChangeArrowheads="1"/>
          </p:cNvSpPr>
          <p:nvPr/>
        </p:nvSpPr>
        <p:spPr bwMode="auto">
          <a:xfrm>
            <a:off x="290285" y="1061173"/>
            <a:ext cx="3541487"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我国因特网发展过程：</a:t>
            </a:r>
            <a:endParaRPr lang="en-US" altLang="zh-CN" sz="28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spcBef>
                <a:spcPct val="0"/>
              </a:spcBef>
              <a:buClr>
                <a:srgbClr val="FF3300"/>
              </a:buClr>
              <a:defRPr/>
            </a:pPr>
            <a:r>
              <a:rPr lang="zh-CN" altLang="en-US" sz="2800" dirty="0" smtClean="0">
                <a:solidFill>
                  <a:srgbClr val="C00000"/>
                </a:solidFill>
                <a:latin typeface="微软雅黑" panose="020B0503020204020204" pitchFamily="34" charset="-122"/>
                <a:ea typeface="微软雅黑" panose="020B0503020204020204" pitchFamily="34" charset="-122"/>
              </a:rPr>
              <a:t>三个阶段</a:t>
            </a:r>
            <a:endParaRPr lang="zh-CN" altLang="en-US" sz="2800" dirty="0">
              <a:solidFill>
                <a:srgbClr val="C00000"/>
              </a:solidFill>
              <a:latin typeface="微软雅黑" panose="020B0503020204020204" pitchFamily="34" charset="-122"/>
              <a:ea typeface="微软雅黑" panose="020B0503020204020204" pitchFamily="34" charset="-122"/>
            </a:endParaRPr>
          </a:p>
        </p:txBody>
      </p:sp>
      <p:pic>
        <p:nvPicPr>
          <p:cNvPr id="19" name="Picture 6"/>
          <p:cNvPicPr>
            <a:picLocks noChangeAspect="1" noChangeArrowheads="1"/>
          </p:cNvPicPr>
          <p:nvPr/>
        </p:nvPicPr>
        <p:blipFill>
          <a:blip r:embed="rId4" cstate="print"/>
          <a:srcRect/>
          <a:stretch>
            <a:fillRect/>
          </a:stretch>
        </p:blipFill>
        <p:spPr>
          <a:xfrm>
            <a:off x="898525" y="1960563"/>
            <a:ext cx="7345363" cy="4897437"/>
          </a:xfrm>
          <a:prstGeom prst="rect">
            <a:avLst/>
          </a:prstGeom>
          <a:noFill/>
          <a:ln w="25400">
            <a:solidFill>
              <a:schemeClr val="tx1"/>
            </a:solidFill>
          </a:ln>
        </p:spPr>
      </p:pic>
      <p:sp>
        <p:nvSpPr>
          <p:cNvPr id="23" name="Text Box 3"/>
          <p:cNvSpPr txBox="1">
            <a:spLocks noChangeArrowheads="1"/>
          </p:cNvSpPr>
          <p:nvPr/>
        </p:nvSpPr>
        <p:spPr bwMode="auto">
          <a:xfrm>
            <a:off x="905784" y="6334780"/>
            <a:ext cx="3521074" cy="523220"/>
          </a:xfrm>
          <a:prstGeom prst="rect">
            <a:avLst/>
          </a:prstGeom>
          <a:noFill/>
          <a:ln w="9525" algn="ctr">
            <a:noFill/>
            <a:miter lim="800000"/>
            <a:headEnd/>
            <a:tailEnd/>
          </a:ln>
          <a:effectLst/>
        </p:spPr>
        <p:txBody>
          <a:bodyPr wrap="square">
            <a:spAutoFit/>
          </a:bodyPr>
          <a:lstStyle/>
          <a:p>
            <a:pPr marL="342900" indent="-342900" algn="ctr">
              <a:buClr>
                <a:srgbClr val="FF3300"/>
              </a:buClr>
              <a:buFont typeface="Wingdings" pitchFamily="2" charset="2"/>
              <a:buNone/>
              <a:defRPr/>
            </a:pPr>
            <a:r>
              <a:rPr lang="en-US" altLang="zh-CN" sz="2800" b="1" dirty="0">
                <a:solidFill>
                  <a:srgbClr val="213F99"/>
                </a:solidFill>
              </a:rPr>
              <a:t>CERNET</a:t>
            </a:r>
            <a:r>
              <a:rPr lang="zh-CN" altLang="en-US" sz="2800" b="1" dirty="0">
                <a:solidFill>
                  <a:srgbClr val="213F99"/>
                </a:solidFill>
              </a:rPr>
              <a:t>骨干网</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
        <p:nvSpPr>
          <p:cNvPr id="20" name="Rectangle 5"/>
          <p:cNvSpPr>
            <a:spLocks noChangeArrowheads="1"/>
          </p:cNvSpPr>
          <p:nvPr/>
        </p:nvSpPr>
        <p:spPr bwMode="auto">
          <a:xfrm>
            <a:off x="290285" y="1061173"/>
            <a:ext cx="3541487"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我国因特网发展过程：</a:t>
            </a:r>
            <a:endParaRPr lang="en-US" altLang="zh-CN" sz="28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spcBef>
                <a:spcPct val="0"/>
              </a:spcBef>
              <a:buClr>
                <a:srgbClr val="FF3300"/>
              </a:buClr>
              <a:defRPr/>
            </a:pPr>
            <a:r>
              <a:rPr lang="zh-CN" altLang="en-US" sz="2800" dirty="0" smtClean="0">
                <a:solidFill>
                  <a:srgbClr val="C00000"/>
                </a:solidFill>
                <a:latin typeface="微软雅黑" panose="020B0503020204020204" pitchFamily="34" charset="-122"/>
                <a:ea typeface="微软雅黑" panose="020B0503020204020204" pitchFamily="34" charset="-122"/>
              </a:rPr>
              <a:t>三个阶段</a:t>
            </a:r>
            <a:endParaRPr lang="zh-CN" altLang="en-US" sz="2800" dirty="0">
              <a:solidFill>
                <a:srgbClr val="C00000"/>
              </a:solidFill>
              <a:latin typeface="微软雅黑" panose="020B0503020204020204" pitchFamily="34" charset="-122"/>
              <a:ea typeface="微软雅黑" panose="020B0503020204020204" pitchFamily="34" charset="-122"/>
            </a:endParaRPr>
          </a:p>
        </p:txBody>
      </p:sp>
      <p:pic>
        <p:nvPicPr>
          <p:cNvPr id="17" name="Picture 2" descr="C:\Documents and Settings\Administrator\桌面\hdb2.gif"/>
          <p:cNvPicPr>
            <a:picLocks noChangeAspect="1" noChangeArrowheads="1"/>
          </p:cNvPicPr>
          <p:nvPr/>
        </p:nvPicPr>
        <p:blipFill>
          <a:blip r:embed="rId4" cstate="print"/>
          <a:srcRect/>
          <a:stretch>
            <a:fillRect/>
          </a:stretch>
        </p:blipFill>
        <p:spPr bwMode="auto">
          <a:xfrm>
            <a:off x="983796" y="1700885"/>
            <a:ext cx="7085923" cy="5157115"/>
          </a:xfrm>
          <a:prstGeom prst="rect">
            <a:avLst/>
          </a:prstGeom>
          <a:noFill/>
          <a:ln w="25400">
            <a:solidFill>
              <a:srgbClr val="C00000"/>
            </a:solidFill>
            <a:miter lim="800000"/>
            <a:headEnd/>
            <a:tailEnd/>
          </a:ln>
        </p:spPr>
      </p:pic>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bwMode="auto">
          <a:xfrm>
            <a:off x="296357" y="1033754"/>
            <a:ext cx="8445495" cy="5374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marR="0" lvl="0" indent="0" algn="l" defTabSz="914400" rtl="0" eaLnBrk="1" fontAlgn="base" latinLnBrk="0" hangingPunct="1">
              <a:lnSpc>
                <a:spcPct val="110000"/>
              </a:lnSpc>
              <a:spcBef>
                <a:spcPts val="600"/>
              </a:spcBef>
              <a:spcAft>
                <a:spcPct val="0"/>
              </a:spcAft>
              <a:buClr>
                <a:srgbClr val="333399"/>
              </a:buClr>
              <a:buSzPct val="75000"/>
              <a:buFont typeface="Wingdings" pitchFamily="2" charset="2"/>
              <a:buNone/>
              <a:tabLst/>
              <a:defRPr/>
            </a:pPr>
            <a:endPar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endParaRPr>
          </a:p>
          <a:p>
            <a:pPr marL="0" marR="0" lvl="0" indent="0" algn="l" defTabSz="914400" rtl="0" eaLnBrk="1" fontAlgn="base" latinLnBrk="0" hangingPunct="1">
              <a:lnSpc>
                <a:spcPct val="110000"/>
              </a:lnSpc>
              <a:spcBef>
                <a:spcPts val="600"/>
              </a:spcBef>
              <a:spcAft>
                <a:spcPct val="0"/>
              </a:spcAft>
              <a:buClr>
                <a:srgbClr val="333399"/>
              </a:buClr>
              <a:buSzPct val="75000"/>
              <a:buFont typeface="Wingdings" pitchFamily="2" charset="2"/>
              <a:buNone/>
              <a:tabLst/>
              <a:defRPr/>
            </a:pPr>
            <a:endPar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endParaRPr>
          </a:p>
          <a:p>
            <a:pPr marL="0" marR="0" lvl="0" indent="0" algn="l" defTabSz="914400" rtl="0" eaLnBrk="1" fontAlgn="base" latinLnBrk="0" hangingPunct="1">
              <a:lnSpc>
                <a:spcPct val="110000"/>
              </a:lnSpc>
              <a:spcBef>
                <a:spcPts val="600"/>
              </a:spcBef>
              <a:spcAft>
                <a:spcPct val="0"/>
              </a:spcAft>
              <a:buClr>
                <a:srgbClr val="333399"/>
              </a:buClr>
              <a:buSzPct val="75000"/>
              <a:buFont typeface="Wingdings" pitchFamily="2" charset="2"/>
              <a:buNone/>
              <a:tabLst/>
              <a:defRPr/>
            </a:pPr>
            <a:endPar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endParaRPr>
          </a:p>
          <a:p>
            <a:pPr marL="0" marR="0" lvl="0" indent="0" algn="l" defTabSz="914400" rtl="0" eaLnBrk="1" fontAlgn="base" latinLnBrk="0" hangingPunct="1">
              <a:lnSpc>
                <a:spcPct val="110000"/>
              </a:lnSpc>
              <a:spcBef>
                <a:spcPts val="600"/>
              </a:spcBef>
              <a:spcAft>
                <a:spcPct val="0"/>
              </a:spcAft>
              <a:buClr>
                <a:srgbClr val="333399"/>
              </a:buClr>
              <a:buSzPct val="75000"/>
              <a:buFont typeface="Wingdings" pitchFamily="2" charset="2"/>
              <a:buNone/>
              <a:tabLst/>
              <a:defRPr/>
            </a:pPr>
            <a:endParaRPr kumimoji="0" lang="en-US" altLang="zh-CN" sz="3200" b="1" i="0" u="none" strike="noStrike" kern="0" cap="none" spc="0" normalizeH="0" baseline="0" noProof="0" dirty="0" smtClean="0">
              <a:ln>
                <a:noFill/>
              </a:ln>
              <a:solidFill>
                <a:srgbClr val="000000"/>
              </a:solidFill>
              <a:effectLst/>
              <a:uLnTx/>
              <a:uFillTx/>
              <a:latin typeface="Arial"/>
              <a:ea typeface="黑体" pitchFamily="2" charset="-122"/>
            </a:endParaRPr>
          </a:p>
          <a:p>
            <a:pPr marL="0" marR="0" lvl="0" indent="0" algn="l" defTabSz="914400" rtl="0" eaLnBrk="1" fontAlgn="base" latinLnBrk="0" hangingPunct="1">
              <a:lnSpc>
                <a:spcPct val="110000"/>
              </a:lnSpc>
              <a:spcBef>
                <a:spcPts val="600"/>
              </a:spcBef>
              <a:spcAft>
                <a:spcPct val="0"/>
              </a:spcAft>
              <a:buClr>
                <a:srgbClr val="333399"/>
              </a:buClr>
              <a:buSzPct val="75000"/>
              <a:buFont typeface="Wingdings" pitchFamily="2" charset="2"/>
              <a:buNone/>
              <a:tabLst/>
              <a:defRPr/>
            </a:pPr>
            <a:r>
              <a:rPr kumimoji="0" lang="zh-CN" altLang="en-US" sz="1800" b="0" i="0" u="none" strike="noStrike" kern="0" cap="none" spc="0" normalizeH="0" baseline="0" noProof="0" dirty="0" smtClean="0">
                <a:ln>
                  <a:noFill/>
                </a:ln>
                <a:solidFill>
                  <a:srgbClr val="000000"/>
                </a:solidFill>
                <a:effectLst/>
                <a:uLnTx/>
                <a:uFillTx/>
                <a:latin typeface="Arial"/>
                <a:ea typeface="黑体" pitchFamily="2" charset="-122"/>
              </a:rPr>
              <a:t>         张朝阳（</a:t>
            </a:r>
            <a:r>
              <a:rPr kumimoji="0" lang="en-US" altLang="zh-CN" sz="1800" b="0" i="0" u="none" strike="noStrike" kern="0" cap="none" spc="0" normalizeH="0" baseline="0" noProof="0" dirty="0" smtClean="0">
                <a:ln>
                  <a:noFill/>
                </a:ln>
                <a:solidFill>
                  <a:srgbClr val="000000"/>
                </a:solidFill>
                <a:effectLst/>
                <a:uLnTx/>
                <a:uFillTx/>
                <a:latin typeface="Arial"/>
                <a:ea typeface="黑体" pitchFamily="2" charset="-122"/>
              </a:rPr>
              <a:t>1996</a:t>
            </a:r>
            <a:r>
              <a:rPr kumimoji="0" lang="zh-CN" altLang="en-US" sz="1800" b="0" i="0" u="none" strike="noStrike" kern="0" cap="none" spc="0" normalizeH="0" baseline="0" noProof="0" dirty="0" smtClean="0">
                <a:ln>
                  <a:noFill/>
                </a:ln>
                <a:solidFill>
                  <a:srgbClr val="000000"/>
                </a:solidFill>
                <a:effectLst/>
                <a:uLnTx/>
                <a:uFillTx/>
                <a:latin typeface="Arial"/>
                <a:ea typeface="黑体" pitchFamily="2" charset="-122"/>
              </a:rPr>
              <a:t>年搜狐）      丁磊（</a:t>
            </a:r>
            <a:r>
              <a:rPr kumimoji="0" lang="en-US" altLang="zh-CN" sz="1800" b="0" i="0" u="none" strike="noStrike" kern="0" cap="none" spc="0" normalizeH="0" baseline="0" noProof="0" dirty="0" smtClean="0">
                <a:ln>
                  <a:noFill/>
                </a:ln>
                <a:solidFill>
                  <a:srgbClr val="000000"/>
                </a:solidFill>
                <a:effectLst/>
                <a:uLnTx/>
                <a:uFillTx/>
                <a:latin typeface="Arial"/>
                <a:ea typeface="黑体" pitchFamily="2" charset="-122"/>
              </a:rPr>
              <a:t>1997</a:t>
            </a:r>
            <a:r>
              <a:rPr kumimoji="0" lang="zh-CN" altLang="en-US" sz="1800" b="0" i="0" u="none" strike="noStrike" kern="0" cap="none" spc="0" normalizeH="0" baseline="0" noProof="0" dirty="0" smtClean="0">
                <a:ln>
                  <a:noFill/>
                </a:ln>
                <a:solidFill>
                  <a:srgbClr val="000000"/>
                </a:solidFill>
                <a:effectLst/>
                <a:uLnTx/>
                <a:uFillTx/>
                <a:latin typeface="Arial"/>
                <a:ea typeface="黑体" pitchFamily="2" charset="-122"/>
              </a:rPr>
              <a:t>年网易）       王志东（</a:t>
            </a:r>
            <a:r>
              <a:rPr kumimoji="0" lang="en-US" altLang="zh-CN" sz="1800" b="0" i="0" u="none" strike="noStrike" kern="0" cap="none" spc="0" normalizeH="0" baseline="0" noProof="0" dirty="0" smtClean="0">
                <a:ln>
                  <a:noFill/>
                </a:ln>
                <a:solidFill>
                  <a:srgbClr val="000000"/>
                </a:solidFill>
                <a:effectLst/>
                <a:uLnTx/>
                <a:uFillTx/>
                <a:latin typeface="Arial"/>
                <a:ea typeface="黑体" pitchFamily="2" charset="-122"/>
              </a:rPr>
              <a:t>1998</a:t>
            </a:r>
            <a:r>
              <a:rPr kumimoji="0" lang="zh-CN" altLang="en-US" sz="1800" b="0" i="0" u="none" strike="noStrike" kern="0" cap="none" spc="0" normalizeH="0" baseline="0" noProof="0" dirty="0" smtClean="0">
                <a:ln>
                  <a:noFill/>
                </a:ln>
                <a:solidFill>
                  <a:srgbClr val="000000"/>
                </a:solidFill>
                <a:effectLst/>
                <a:uLnTx/>
                <a:uFillTx/>
                <a:latin typeface="Arial"/>
                <a:ea typeface="黑体" pitchFamily="2" charset="-122"/>
              </a:rPr>
              <a:t>年新浪）</a:t>
            </a:r>
          </a:p>
          <a:p>
            <a:pPr marL="0" marR="0" lvl="0" indent="0" algn="l" defTabSz="914400" rtl="0" eaLnBrk="1" fontAlgn="base" latinLnBrk="0" hangingPunct="1">
              <a:lnSpc>
                <a:spcPct val="110000"/>
              </a:lnSpc>
              <a:spcBef>
                <a:spcPts val="600"/>
              </a:spcBef>
              <a:spcAft>
                <a:spcPct val="0"/>
              </a:spcAft>
              <a:buClr>
                <a:srgbClr val="333399"/>
              </a:buClr>
              <a:buSzPct val="75000"/>
              <a:buFont typeface="Wingdings" pitchFamily="2" charset="2"/>
              <a:buNone/>
              <a:tabLst/>
              <a:defRPr/>
            </a:pPr>
            <a:endParaRPr kumimoji="0" lang="zh-CN" altLang="en-US" sz="1800" b="0" i="0" u="none" strike="noStrike" kern="0" cap="none" spc="0" normalizeH="0" baseline="0" noProof="0" dirty="0" smtClean="0">
              <a:ln>
                <a:noFill/>
              </a:ln>
              <a:solidFill>
                <a:srgbClr val="000000"/>
              </a:solidFill>
              <a:effectLst/>
              <a:uLnTx/>
              <a:uFillTx/>
              <a:latin typeface="Arial"/>
              <a:ea typeface="黑体" pitchFamily="2" charset="-122"/>
            </a:endParaRPr>
          </a:p>
          <a:p>
            <a:pPr marL="0" marR="0" lvl="0" indent="0" algn="l" defTabSz="914400" rtl="0" eaLnBrk="1" fontAlgn="base" latinLnBrk="0" hangingPunct="1">
              <a:lnSpc>
                <a:spcPct val="110000"/>
              </a:lnSpc>
              <a:spcBef>
                <a:spcPts val="600"/>
              </a:spcBef>
              <a:spcAft>
                <a:spcPct val="0"/>
              </a:spcAft>
              <a:buClr>
                <a:srgbClr val="333399"/>
              </a:buClr>
              <a:buSzPct val="75000"/>
              <a:buFont typeface="Wingdings" pitchFamily="2" charset="2"/>
              <a:buNone/>
              <a:tabLst/>
              <a:defRPr/>
            </a:pPr>
            <a:endParaRPr kumimoji="0" lang="en-US" altLang="zh-CN" sz="1800" b="0" i="0" u="none" strike="noStrike" kern="0" cap="none" spc="0" normalizeH="0" baseline="0" noProof="0" dirty="0" smtClean="0">
              <a:ln>
                <a:noFill/>
              </a:ln>
              <a:solidFill>
                <a:srgbClr val="000000"/>
              </a:solidFill>
              <a:effectLst/>
              <a:uLnTx/>
              <a:uFillTx/>
              <a:latin typeface="Arial"/>
              <a:ea typeface="黑体" pitchFamily="2" charset="-122"/>
            </a:endParaRPr>
          </a:p>
          <a:p>
            <a:pPr marL="0" marR="0" lvl="0" indent="0" algn="l" defTabSz="914400" rtl="0" eaLnBrk="1" fontAlgn="base" latinLnBrk="0" hangingPunct="1">
              <a:lnSpc>
                <a:spcPct val="110000"/>
              </a:lnSpc>
              <a:spcBef>
                <a:spcPts val="600"/>
              </a:spcBef>
              <a:spcAft>
                <a:spcPct val="0"/>
              </a:spcAft>
              <a:buClr>
                <a:srgbClr val="333399"/>
              </a:buClr>
              <a:buSzPct val="75000"/>
              <a:buFont typeface="Wingdings" pitchFamily="2" charset="2"/>
              <a:buNone/>
              <a:tabLst/>
              <a:defRPr/>
            </a:pPr>
            <a:endParaRPr kumimoji="0" lang="en-US" altLang="zh-CN" sz="1800" b="0" i="0" u="none" strike="noStrike" kern="0" cap="none" spc="0" normalizeH="0" baseline="0" noProof="0" dirty="0" smtClean="0">
              <a:ln>
                <a:noFill/>
              </a:ln>
              <a:solidFill>
                <a:srgbClr val="000000"/>
              </a:solidFill>
              <a:effectLst/>
              <a:uLnTx/>
              <a:uFillTx/>
              <a:latin typeface="Arial"/>
              <a:ea typeface="黑体" pitchFamily="2" charset="-122"/>
            </a:endParaRPr>
          </a:p>
          <a:p>
            <a:pPr marL="0" marR="0" lvl="0" indent="0" algn="l" defTabSz="914400" rtl="0" eaLnBrk="1" fontAlgn="base" latinLnBrk="0" hangingPunct="1">
              <a:lnSpc>
                <a:spcPct val="110000"/>
              </a:lnSpc>
              <a:spcBef>
                <a:spcPts val="600"/>
              </a:spcBef>
              <a:spcAft>
                <a:spcPct val="0"/>
              </a:spcAft>
              <a:buClr>
                <a:srgbClr val="333399"/>
              </a:buClr>
              <a:buSzPct val="75000"/>
              <a:buFont typeface="Wingdings" pitchFamily="2" charset="2"/>
              <a:buNone/>
              <a:tabLst/>
              <a:defRPr/>
            </a:pPr>
            <a:endParaRPr kumimoji="0" lang="en-US" altLang="zh-CN" sz="1800" b="0" i="0" u="none" strike="noStrike" kern="0" cap="none" spc="0" normalizeH="0" baseline="0" noProof="0" dirty="0" smtClean="0">
              <a:ln>
                <a:noFill/>
              </a:ln>
              <a:solidFill>
                <a:srgbClr val="000000"/>
              </a:solidFill>
              <a:effectLst/>
              <a:uLnTx/>
              <a:uFillTx/>
              <a:latin typeface="Arial"/>
              <a:ea typeface="黑体" pitchFamily="2" charset="-122"/>
            </a:endParaRPr>
          </a:p>
          <a:p>
            <a:pPr marL="0" marR="0" lvl="0" indent="0" algn="l" defTabSz="914400" rtl="0" eaLnBrk="1" fontAlgn="base" latinLnBrk="0" hangingPunct="1">
              <a:lnSpc>
                <a:spcPct val="110000"/>
              </a:lnSpc>
              <a:spcBef>
                <a:spcPts val="600"/>
              </a:spcBef>
              <a:spcAft>
                <a:spcPct val="0"/>
              </a:spcAft>
              <a:buClr>
                <a:srgbClr val="333399"/>
              </a:buClr>
              <a:buSzPct val="75000"/>
              <a:buFont typeface="Wingdings" pitchFamily="2" charset="2"/>
              <a:buNone/>
              <a:tabLst/>
              <a:defRPr/>
            </a:pPr>
            <a:endParaRPr kumimoji="0" lang="en-US" altLang="zh-CN" sz="1800" b="0" i="0" u="none" strike="noStrike" kern="0" cap="none" spc="0" normalizeH="0" baseline="0" noProof="0" dirty="0" smtClean="0">
              <a:ln>
                <a:noFill/>
              </a:ln>
              <a:solidFill>
                <a:srgbClr val="000000"/>
              </a:solidFill>
              <a:effectLst/>
              <a:uLnTx/>
              <a:uFillTx/>
              <a:latin typeface="Arial"/>
              <a:ea typeface="黑体" pitchFamily="2" charset="-122"/>
            </a:endParaRPr>
          </a:p>
          <a:p>
            <a:pPr marL="0" marR="0" lvl="0" indent="0" algn="l" defTabSz="914400" rtl="0" eaLnBrk="1" fontAlgn="base" latinLnBrk="0" hangingPunct="1">
              <a:lnSpc>
                <a:spcPct val="110000"/>
              </a:lnSpc>
              <a:spcBef>
                <a:spcPts val="600"/>
              </a:spcBef>
              <a:spcAft>
                <a:spcPct val="0"/>
              </a:spcAft>
              <a:buClr>
                <a:srgbClr val="333399"/>
              </a:buClr>
              <a:buSzPct val="75000"/>
              <a:buFont typeface="Wingdings" pitchFamily="2" charset="2"/>
              <a:buNone/>
              <a:tabLst/>
              <a:defRPr/>
            </a:pPr>
            <a:endParaRPr kumimoji="0" lang="en-US" altLang="zh-CN" sz="1800" b="0" i="0" u="none" strike="noStrike" kern="0" cap="none" spc="0" normalizeH="0" baseline="0" noProof="0" dirty="0" smtClean="0">
              <a:ln>
                <a:noFill/>
              </a:ln>
              <a:solidFill>
                <a:srgbClr val="000000"/>
              </a:solidFill>
              <a:effectLst/>
              <a:uLnTx/>
              <a:uFillTx/>
              <a:latin typeface="Arial"/>
              <a:ea typeface="黑体" pitchFamily="2" charset="-122"/>
            </a:endParaRPr>
          </a:p>
          <a:p>
            <a:pPr marL="0" marR="0" lvl="0" indent="0" algn="l" defTabSz="914400" rtl="0" eaLnBrk="1" fontAlgn="base" latinLnBrk="0" hangingPunct="1">
              <a:lnSpc>
                <a:spcPct val="110000"/>
              </a:lnSpc>
              <a:spcBef>
                <a:spcPts val="600"/>
              </a:spcBef>
              <a:spcAft>
                <a:spcPct val="0"/>
              </a:spcAft>
              <a:buClr>
                <a:srgbClr val="333399"/>
              </a:buClr>
              <a:buSzPct val="75000"/>
              <a:buFont typeface="Wingdings" pitchFamily="2" charset="2"/>
              <a:buNone/>
              <a:tabLst/>
              <a:defRPr/>
            </a:pPr>
            <a:endParaRPr kumimoji="0" lang="en-US" altLang="zh-CN" sz="1800" b="0" i="0" u="none" strike="noStrike" kern="0" cap="none" spc="0" normalizeH="0" baseline="0" noProof="0" dirty="0" smtClean="0">
              <a:ln>
                <a:noFill/>
              </a:ln>
              <a:solidFill>
                <a:srgbClr val="000000"/>
              </a:solidFill>
              <a:effectLst/>
              <a:uLnTx/>
              <a:uFillTx/>
              <a:latin typeface="Arial"/>
              <a:ea typeface="黑体" pitchFamily="2" charset="-122"/>
            </a:endParaRPr>
          </a:p>
          <a:p>
            <a:pPr marL="0" marR="0" lvl="0" indent="0" algn="l" defTabSz="914400" rtl="0" eaLnBrk="1" fontAlgn="base" latinLnBrk="0" hangingPunct="1">
              <a:lnSpc>
                <a:spcPct val="110000"/>
              </a:lnSpc>
              <a:spcBef>
                <a:spcPts val="600"/>
              </a:spcBef>
              <a:spcAft>
                <a:spcPct val="0"/>
              </a:spcAft>
              <a:buClr>
                <a:srgbClr val="333399"/>
              </a:buClr>
              <a:buSzPct val="75000"/>
              <a:buFont typeface="Wingdings" pitchFamily="2" charset="2"/>
              <a:buNone/>
              <a:tabLst/>
              <a:defRPr/>
            </a:pPr>
            <a:r>
              <a:rPr kumimoji="0" lang="zh-CN" altLang="en-US" sz="1800" b="0" i="0" u="none" strike="noStrike" kern="0" cap="none" spc="0" normalizeH="0" baseline="0" noProof="0" dirty="0" smtClean="0">
                <a:ln>
                  <a:noFill/>
                </a:ln>
                <a:solidFill>
                  <a:srgbClr val="000000"/>
                </a:solidFill>
                <a:effectLst/>
                <a:uLnTx/>
                <a:uFillTx/>
                <a:latin typeface="Arial"/>
                <a:ea typeface="黑体" pitchFamily="2" charset="-122"/>
              </a:rPr>
              <a:t>        马化腾（</a:t>
            </a:r>
            <a:r>
              <a:rPr kumimoji="0" lang="en-US" altLang="zh-CN" sz="1800" b="0" i="0" u="none" strike="noStrike" kern="0" cap="none" spc="0" normalizeH="0" baseline="0" noProof="0" dirty="0" smtClean="0">
                <a:ln>
                  <a:noFill/>
                </a:ln>
                <a:solidFill>
                  <a:srgbClr val="000000"/>
                </a:solidFill>
                <a:effectLst/>
                <a:uLnTx/>
                <a:uFillTx/>
                <a:latin typeface="Arial"/>
                <a:ea typeface="黑体" pitchFamily="2" charset="-122"/>
              </a:rPr>
              <a:t>1998</a:t>
            </a:r>
            <a:r>
              <a:rPr kumimoji="0" lang="zh-CN" altLang="en-US" sz="1800" b="0" i="0" u="none" strike="noStrike" kern="0" cap="none" spc="0" normalizeH="0" baseline="0" noProof="0" dirty="0" smtClean="0">
                <a:ln>
                  <a:noFill/>
                </a:ln>
                <a:solidFill>
                  <a:srgbClr val="000000"/>
                </a:solidFill>
                <a:effectLst/>
                <a:uLnTx/>
                <a:uFillTx/>
                <a:latin typeface="Arial"/>
                <a:ea typeface="黑体" pitchFamily="2" charset="-122"/>
              </a:rPr>
              <a:t>年腾讯）   李彦宏（</a:t>
            </a:r>
            <a:r>
              <a:rPr kumimoji="0" lang="en-US" altLang="zh-CN" sz="1800" b="0" i="0" u="none" strike="noStrike" kern="0" cap="none" spc="0" normalizeH="0" baseline="0" noProof="0" dirty="0" smtClean="0">
                <a:ln>
                  <a:noFill/>
                </a:ln>
                <a:solidFill>
                  <a:srgbClr val="000000"/>
                </a:solidFill>
                <a:effectLst/>
                <a:uLnTx/>
                <a:uFillTx/>
                <a:latin typeface="Arial"/>
                <a:ea typeface="黑体" pitchFamily="2" charset="-122"/>
              </a:rPr>
              <a:t>2000</a:t>
            </a:r>
            <a:r>
              <a:rPr kumimoji="0" lang="zh-CN" altLang="en-US" sz="1800" b="0" i="0" u="none" strike="noStrike" kern="0" cap="none" spc="0" normalizeH="0" baseline="0" noProof="0" dirty="0" smtClean="0">
                <a:ln>
                  <a:noFill/>
                </a:ln>
                <a:solidFill>
                  <a:srgbClr val="000000"/>
                </a:solidFill>
                <a:effectLst/>
                <a:uLnTx/>
                <a:uFillTx/>
                <a:latin typeface="Arial"/>
                <a:ea typeface="黑体" pitchFamily="2" charset="-122"/>
              </a:rPr>
              <a:t>年百度）        马云（</a:t>
            </a:r>
            <a:r>
              <a:rPr kumimoji="0" lang="en-US" altLang="zh-CN" sz="1800" b="0" i="0" u="none" strike="noStrike" kern="0" cap="none" spc="0" normalizeH="0" baseline="0" noProof="0" dirty="0" smtClean="0">
                <a:ln>
                  <a:noFill/>
                </a:ln>
                <a:solidFill>
                  <a:srgbClr val="000000"/>
                </a:solidFill>
                <a:effectLst/>
                <a:uLnTx/>
                <a:uFillTx/>
                <a:latin typeface="Arial"/>
                <a:ea typeface="黑体" pitchFamily="2" charset="-122"/>
              </a:rPr>
              <a:t>1999</a:t>
            </a:r>
            <a:r>
              <a:rPr kumimoji="0" lang="zh-CN" altLang="en-US" sz="1800" b="0" i="0" u="none" strike="noStrike" kern="0" cap="none" spc="0" normalizeH="0" baseline="0" noProof="0" dirty="0" smtClean="0">
                <a:ln>
                  <a:noFill/>
                </a:ln>
                <a:solidFill>
                  <a:srgbClr val="000000"/>
                </a:solidFill>
                <a:effectLst/>
                <a:uLnTx/>
                <a:uFillTx/>
                <a:latin typeface="Arial"/>
                <a:ea typeface="黑体" pitchFamily="2" charset="-122"/>
              </a:rPr>
              <a:t>年阿里巴巴）</a:t>
            </a:r>
            <a:endParaRPr kumimoji="0" lang="en-US" altLang="zh-CN" sz="1800" b="0" i="0" u="none" strike="noStrike" kern="0" cap="none" spc="0" normalizeH="0" baseline="0" noProof="0" dirty="0">
              <a:ln>
                <a:noFill/>
              </a:ln>
              <a:solidFill>
                <a:srgbClr val="000000"/>
              </a:solidFill>
              <a:effectLst/>
              <a:uLnTx/>
              <a:uFillTx/>
              <a:latin typeface="Arial"/>
              <a:ea typeface="黑体" pitchFamily="2" charset="-122"/>
            </a:endParaRPr>
          </a:p>
        </p:txBody>
      </p:sp>
      <p:pic>
        <p:nvPicPr>
          <p:cNvPr id="3" name="图片 2"/>
          <p:cNvPicPr>
            <a:picLocks noChangeAspect="1"/>
          </p:cNvPicPr>
          <p:nvPr/>
        </p:nvPicPr>
        <p:blipFill>
          <a:blip r:embed="rId3"/>
          <a:stretch>
            <a:fillRect/>
          </a:stretch>
        </p:blipFill>
        <p:spPr>
          <a:xfrm>
            <a:off x="967637" y="1336435"/>
            <a:ext cx="1865412" cy="2224145"/>
          </a:xfrm>
          <a:prstGeom prst="rect">
            <a:avLst/>
          </a:prstGeom>
        </p:spPr>
      </p:pic>
      <p:pic>
        <p:nvPicPr>
          <p:cNvPr id="4" name="图片 3"/>
          <p:cNvPicPr>
            <a:picLocks noChangeAspect="1"/>
          </p:cNvPicPr>
          <p:nvPr/>
        </p:nvPicPr>
        <p:blipFill>
          <a:blip r:embed="rId4"/>
          <a:stretch>
            <a:fillRect/>
          </a:stretch>
        </p:blipFill>
        <p:spPr>
          <a:xfrm>
            <a:off x="3631933" y="1354731"/>
            <a:ext cx="1703333" cy="2205849"/>
          </a:xfrm>
          <a:prstGeom prst="rect">
            <a:avLst/>
          </a:prstGeom>
        </p:spPr>
      </p:pic>
      <p:pic>
        <p:nvPicPr>
          <p:cNvPr id="5" name="图片 4"/>
          <p:cNvPicPr>
            <a:picLocks noChangeAspect="1"/>
          </p:cNvPicPr>
          <p:nvPr/>
        </p:nvPicPr>
        <p:blipFill>
          <a:blip r:embed="rId5"/>
          <a:stretch>
            <a:fillRect/>
          </a:stretch>
        </p:blipFill>
        <p:spPr>
          <a:xfrm>
            <a:off x="6368237" y="1347788"/>
            <a:ext cx="1584176" cy="2217847"/>
          </a:xfrm>
          <a:prstGeom prst="rect">
            <a:avLst/>
          </a:prstGeom>
        </p:spPr>
      </p:pic>
      <p:pic>
        <p:nvPicPr>
          <p:cNvPr id="6" name="图片 5"/>
          <p:cNvPicPr>
            <a:picLocks noChangeAspect="1"/>
          </p:cNvPicPr>
          <p:nvPr/>
        </p:nvPicPr>
        <p:blipFill>
          <a:blip r:embed="rId6"/>
          <a:stretch>
            <a:fillRect/>
          </a:stretch>
        </p:blipFill>
        <p:spPr>
          <a:xfrm>
            <a:off x="1092641" y="4263149"/>
            <a:ext cx="1615403" cy="2223483"/>
          </a:xfrm>
          <a:prstGeom prst="rect">
            <a:avLst/>
          </a:prstGeom>
        </p:spPr>
      </p:pic>
      <p:pic>
        <p:nvPicPr>
          <p:cNvPr id="7" name="图片 6"/>
          <p:cNvPicPr>
            <a:picLocks noChangeAspect="1"/>
          </p:cNvPicPr>
          <p:nvPr/>
        </p:nvPicPr>
        <p:blipFill>
          <a:blip r:embed="rId7"/>
          <a:stretch>
            <a:fillRect/>
          </a:stretch>
        </p:blipFill>
        <p:spPr>
          <a:xfrm>
            <a:off x="3631933" y="4197889"/>
            <a:ext cx="1738484" cy="2260954"/>
          </a:xfrm>
          <a:prstGeom prst="rect">
            <a:avLst/>
          </a:prstGeom>
        </p:spPr>
      </p:pic>
      <p:pic>
        <p:nvPicPr>
          <p:cNvPr id="8" name="图片 7"/>
          <p:cNvPicPr>
            <a:picLocks noChangeAspect="1"/>
          </p:cNvPicPr>
          <p:nvPr/>
        </p:nvPicPr>
        <p:blipFill>
          <a:blip r:embed="rId8"/>
          <a:stretch>
            <a:fillRect/>
          </a:stretch>
        </p:blipFill>
        <p:spPr>
          <a:xfrm>
            <a:off x="6368238" y="4195304"/>
            <a:ext cx="1728192" cy="2263539"/>
          </a:xfrm>
          <a:prstGeom prst="rect">
            <a:avLst/>
          </a:prstGeom>
        </p:spPr>
      </p:pic>
      <p:sp>
        <p:nvSpPr>
          <p:cNvPr id="9" name="矩形 8"/>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11"/>
          <p:cNvGrpSpPr/>
          <p:nvPr/>
        </p:nvGrpSpPr>
        <p:grpSpPr>
          <a:xfrm>
            <a:off x="8562717" y="918919"/>
            <a:ext cx="305510" cy="333991"/>
            <a:chOff x="11707415" y="1054709"/>
            <a:chExt cx="368424" cy="432048"/>
          </a:xfrm>
        </p:grpSpPr>
        <p:sp>
          <p:nvSpPr>
            <p:cNvPr id="11" name="燕尾形 1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2" name="燕尾形 11"/>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3" name="文本框 12"/>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rotWithShape="1">
          <a:blip r:embed="rId9"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15" name="燕尾形 14"/>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6"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17"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18"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19"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
        <p:nvSpPr>
          <p:cNvPr id="20" name="Rectangle 5"/>
          <p:cNvSpPr>
            <a:spLocks noChangeArrowheads="1"/>
          </p:cNvSpPr>
          <p:nvPr/>
        </p:nvSpPr>
        <p:spPr bwMode="auto">
          <a:xfrm>
            <a:off x="190652" y="770660"/>
            <a:ext cx="3541487"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我国因特网发展过程：</a:t>
            </a:r>
            <a:endParaRPr lang="en-US" altLang="zh-CN" sz="28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2138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28005" y="2960904"/>
            <a:ext cx="8345643" cy="3262432"/>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
        <p:nvSpPr>
          <p:cNvPr id="20" name="Rectangle 5"/>
          <p:cNvSpPr>
            <a:spLocks noChangeArrowheads="1"/>
          </p:cNvSpPr>
          <p:nvPr/>
        </p:nvSpPr>
        <p:spPr bwMode="auto">
          <a:xfrm>
            <a:off x="290285" y="1061173"/>
            <a:ext cx="3541487"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我国因特网发展过程：</a:t>
            </a:r>
            <a:endParaRPr lang="en-US" altLang="zh-CN" sz="28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spcBef>
                <a:spcPct val="0"/>
              </a:spcBef>
              <a:buClr>
                <a:srgbClr val="FF3300"/>
              </a:buClr>
              <a:defRPr/>
            </a:pPr>
            <a:r>
              <a:rPr lang="zh-CN" altLang="en-US" sz="2800" dirty="0" smtClean="0">
                <a:solidFill>
                  <a:srgbClr val="C00000"/>
                </a:solidFill>
                <a:latin typeface="微软雅黑" panose="020B0503020204020204" pitchFamily="34" charset="-122"/>
                <a:ea typeface="微软雅黑" panose="020B0503020204020204" pitchFamily="34" charset="-122"/>
              </a:rPr>
              <a:t>三个阶段</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22" name="Text Box 4"/>
          <p:cNvSpPr txBox="1">
            <a:spLocks noChangeArrowheads="1"/>
          </p:cNvSpPr>
          <p:nvPr/>
        </p:nvSpPr>
        <p:spPr bwMode="auto">
          <a:xfrm>
            <a:off x="217711" y="2122929"/>
            <a:ext cx="8577946" cy="523220"/>
          </a:xfrm>
          <a:prstGeom prst="rect">
            <a:avLst/>
          </a:prstGeom>
          <a:noFill/>
          <a:ln w="9525" algn="ctr">
            <a:noFill/>
            <a:miter lim="800000"/>
            <a:headEnd/>
            <a:tailEnd/>
          </a:ln>
          <a:effectLst/>
        </p:spPr>
        <p:txBody>
          <a:bodyPr wrap="square">
            <a:spAutoFit/>
          </a:bodyPr>
          <a:lstStyle/>
          <a:p>
            <a:pPr marL="812800" indent="-812800" algn="ctr">
              <a:buClr>
                <a:srgbClr val="FF3300"/>
              </a:buClr>
              <a:buFont typeface="Wingdings" pitchFamily="2" charset="2"/>
              <a:buNone/>
              <a:defRPr/>
            </a:pPr>
            <a:r>
              <a:rPr lang="zh-CN" altLang="zh-CN" sz="2800" b="1" dirty="0" smtClean="0">
                <a:solidFill>
                  <a:srgbClr val="213F99"/>
                </a:solidFill>
                <a:latin typeface="微软雅黑" pitchFamily="34" charset="-122"/>
                <a:ea typeface="微软雅黑" pitchFamily="34" charset="-122"/>
              </a:rPr>
              <a:t>第</a:t>
            </a:r>
            <a:r>
              <a:rPr lang="zh-CN" altLang="en-US" sz="2800" b="1" dirty="0">
                <a:solidFill>
                  <a:srgbClr val="213F99"/>
                </a:solidFill>
                <a:latin typeface="微软雅黑" pitchFamily="34" charset="-122"/>
                <a:ea typeface="微软雅黑" pitchFamily="34" charset="-122"/>
              </a:rPr>
              <a:t>三</a:t>
            </a:r>
            <a:r>
              <a:rPr lang="zh-CN" altLang="zh-CN" sz="2800" b="1" dirty="0" smtClean="0">
                <a:solidFill>
                  <a:srgbClr val="213F99"/>
                </a:solidFill>
                <a:latin typeface="微软雅黑" pitchFamily="34" charset="-122"/>
                <a:ea typeface="微软雅黑" pitchFamily="34" charset="-122"/>
              </a:rPr>
              <a:t>阶</a:t>
            </a:r>
            <a:r>
              <a:rPr lang="zh-CN" altLang="zh-CN" sz="2800" b="1" dirty="0">
                <a:solidFill>
                  <a:srgbClr val="213F99"/>
                </a:solidFill>
                <a:latin typeface="微软雅黑" pitchFamily="34" charset="-122"/>
                <a:ea typeface="微软雅黑" pitchFamily="34" charset="-122"/>
              </a:rPr>
              <a:t>段</a:t>
            </a:r>
            <a:r>
              <a:rPr lang="zh-CN" altLang="en-US" sz="2800" b="1" dirty="0" smtClean="0">
                <a:solidFill>
                  <a:srgbClr val="213F99"/>
                </a:solidFill>
                <a:latin typeface="微软雅黑" pitchFamily="34" charset="-122"/>
                <a:ea typeface="微软雅黑" pitchFamily="34" charset="-122"/>
              </a:rPr>
              <a:t>（</a:t>
            </a:r>
            <a:r>
              <a:rPr lang="en-US" altLang="zh-CN" sz="2800" b="1" dirty="0" smtClean="0">
                <a:solidFill>
                  <a:srgbClr val="213F99"/>
                </a:solidFill>
                <a:latin typeface="微软雅黑" pitchFamily="34" charset="-122"/>
                <a:ea typeface="微软雅黑" pitchFamily="34" charset="-122"/>
              </a:rPr>
              <a:t>2008-</a:t>
            </a:r>
            <a:r>
              <a:rPr lang="zh-CN" altLang="en-US" sz="2800" b="1" dirty="0" smtClean="0">
                <a:solidFill>
                  <a:srgbClr val="213F99"/>
                </a:solidFill>
                <a:latin typeface="微软雅黑" pitchFamily="34" charset="-122"/>
                <a:ea typeface="微软雅黑" pitchFamily="34" charset="-122"/>
              </a:rPr>
              <a:t>）：以规模发展为</a:t>
            </a:r>
            <a:r>
              <a:rPr lang="zh-CN" altLang="en-US" sz="2800" b="1" dirty="0">
                <a:solidFill>
                  <a:srgbClr val="213F99"/>
                </a:solidFill>
                <a:latin typeface="微软雅黑" pitchFamily="34" charset="-122"/>
                <a:ea typeface="微软雅黑" pitchFamily="34" charset="-122"/>
              </a:rPr>
              <a:t>标志</a:t>
            </a:r>
            <a:endParaRPr lang="zh-CN" altLang="en-US" sz="2800" b="1" dirty="0">
              <a:solidFill>
                <a:srgbClr val="213F99"/>
              </a:solidFill>
              <a:effectLst>
                <a:outerShdw blurRad="38100" dist="38100" dir="2700000" algn="tl">
                  <a:srgbClr val="000000"/>
                </a:outerShdw>
              </a:effectLst>
              <a:latin typeface="微软雅黑" pitchFamily="34" charset="-122"/>
              <a:ea typeface="微软雅黑" pitchFamily="34" charset="-122"/>
            </a:endParaRPr>
          </a:p>
        </p:txBody>
      </p:sp>
      <p:sp>
        <p:nvSpPr>
          <p:cNvPr id="19" name="矩形 16"/>
          <p:cNvSpPr>
            <a:spLocks noChangeArrowheads="1"/>
          </p:cNvSpPr>
          <p:nvPr/>
        </p:nvSpPr>
        <p:spPr bwMode="auto">
          <a:xfrm>
            <a:off x="469668" y="3138713"/>
            <a:ext cx="8108269" cy="3016210"/>
          </a:xfrm>
          <a:prstGeom prst="rect">
            <a:avLst/>
          </a:prstGeom>
          <a:noFill/>
          <a:ln w="9525">
            <a:noFill/>
            <a:miter lim="800000"/>
            <a:headEnd/>
            <a:tailEnd/>
          </a:ln>
        </p:spPr>
        <p:txBody>
          <a:bodyPr wrap="square">
            <a:spAutoFit/>
          </a:bodyPr>
          <a:lstStyle/>
          <a:p>
            <a:pPr marL="449263" indent="-449263">
              <a:spcBef>
                <a:spcPts val="1200"/>
              </a:spcBef>
              <a:buClr>
                <a:srgbClr val="C00000"/>
              </a:buClr>
              <a:buFont typeface="Wingdings" pitchFamily="2" charset="2"/>
              <a:buChar char="u"/>
            </a:pPr>
            <a:r>
              <a:rPr lang="zh-CN" altLang="zh-CN" sz="2000" dirty="0">
                <a:solidFill>
                  <a:srgbClr val="213F99"/>
                </a:solidFill>
                <a:latin typeface="微软雅黑" pitchFamily="34" charset="-122"/>
                <a:ea typeface="微软雅黑" pitchFamily="34" charset="-122"/>
              </a:rPr>
              <a:t>该阶段以规模等多项指标位居国际前列为标志。到</a:t>
            </a:r>
            <a:r>
              <a:rPr lang="en-US" altLang="zh-CN" sz="2000" dirty="0">
                <a:solidFill>
                  <a:srgbClr val="213F99"/>
                </a:solidFill>
                <a:latin typeface="微软雅黑" pitchFamily="34" charset="-122"/>
                <a:ea typeface="微软雅黑" pitchFamily="34" charset="-122"/>
              </a:rPr>
              <a:t>2008</a:t>
            </a:r>
            <a:r>
              <a:rPr lang="zh-CN" altLang="zh-CN" sz="2000" dirty="0">
                <a:solidFill>
                  <a:srgbClr val="213F99"/>
                </a:solidFill>
                <a:latin typeface="微软雅黑" pitchFamily="34" charset="-122"/>
                <a:ea typeface="微软雅黑" pitchFamily="34" charset="-122"/>
              </a:rPr>
              <a:t>年</a:t>
            </a:r>
            <a:r>
              <a:rPr lang="en-US" altLang="zh-CN" sz="2000" dirty="0">
                <a:solidFill>
                  <a:srgbClr val="213F99"/>
                </a:solidFill>
                <a:latin typeface="微软雅黑" pitchFamily="34" charset="-122"/>
                <a:ea typeface="微软雅黑" pitchFamily="34" charset="-122"/>
              </a:rPr>
              <a:t>6</a:t>
            </a:r>
            <a:r>
              <a:rPr lang="zh-CN" altLang="zh-CN" sz="2000" dirty="0">
                <a:solidFill>
                  <a:srgbClr val="213F99"/>
                </a:solidFill>
                <a:latin typeface="微软雅黑" pitchFamily="34" charset="-122"/>
                <a:ea typeface="微软雅黑" pitchFamily="34" charset="-122"/>
              </a:rPr>
              <a:t>月底，中国互联网网民数量达到了</a:t>
            </a:r>
            <a:r>
              <a:rPr lang="en-US" altLang="zh-CN" sz="2000" dirty="0">
                <a:solidFill>
                  <a:srgbClr val="213F99"/>
                </a:solidFill>
                <a:latin typeface="微软雅黑" pitchFamily="34" charset="-122"/>
                <a:ea typeface="微软雅黑" pitchFamily="34" charset="-122"/>
              </a:rPr>
              <a:t>2.53</a:t>
            </a:r>
            <a:r>
              <a:rPr lang="zh-CN" altLang="zh-CN" sz="2000" dirty="0">
                <a:solidFill>
                  <a:srgbClr val="213F99"/>
                </a:solidFill>
                <a:latin typeface="微软雅黑" pitchFamily="34" charset="-122"/>
                <a:ea typeface="微软雅黑" pitchFamily="34" charset="-122"/>
              </a:rPr>
              <a:t>亿，首次大幅度超过美国，跃居世界第一位</a:t>
            </a:r>
            <a:endParaRPr lang="en-US" altLang="zh-CN" sz="2000" dirty="0">
              <a:solidFill>
                <a:srgbClr val="213F99"/>
              </a:solidFill>
              <a:latin typeface="微软雅黑" pitchFamily="34" charset="-122"/>
              <a:ea typeface="微软雅黑" pitchFamily="34" charset="-122"/>
            </a:endParaRPr>
          </a:p>
          <a:p>
            <a:pPr marL="449263" indent="-449263">
              <a:spcBef>
                <a:spcPts val="1200"/>
              </a:spcBef>
              <a:buClr>
                <a:srgbClr val="C00000"/>
              </a:buClr>
              <a:buFont typeface="Wingdings" pitchFamily="2" charset="2"/>
              <a:buChar char="u"/>
            </a:pPr>
            <a:r>
              <a:rPr lang="zh-CN" altLang="zh-CN" sz="2000" dirty="0">
                <a:solidFill>
                  <a:srgbClr val="213F99"/>
                </a:solidFill>
                <a:latin typeface="微软雅黑" pitchFamily="34" charset="-122"/>
                <a:ea typeface="微软雅黑" pitchFamily="34" charset="-122"/>
              </a:rPr>
              <a:t>截至</a:t>
            </a:r>
            <a:r>
              <a:rPr lang="en-US" altLang="zh-CN" sz="2000" dirty="0" smtClean="0">
                <a:solidFill>
                  <a:srgbClr val="213F99"/>
                </a:solidFill>
                <a:latin typeface="微软雅黑" pitchFamily="34" charset="-122"/>
                <a:ea typeface="微软雅黑" pitchFamily="34" charset="-122"/>
              </a:rPr>
              <a:t>2015</a:t>
            </a:r>
            <a:r>
              <a:rPr lang="zh-CN" altLang="zh-CN" sz="2000" dirty="0" smtClean="0">
                <a:solidFill>
                  <a:srgbClr val="213F99"/>
                </a:solidFill>
                <a:latin typeface="微软雅黑" pitchFamily="34" charset="-122"/>
                <a:ea typeface="微软雅黑" pitchFamily="34" charset="-122"/>
              </a:rPr>
              <a:t>年</a:t>
            </a:r>
            <a:r>
              <a:rPr lang="en-US" altLang="zh-CN" sz="2000" dirty="0" smtClean="0">
                <a:solidFill>
                  <a:srgbClr val="213F99"/>
                </a:solidFill>
                <a:latin typeface="微软雅黑" pitchFamily="34" charset="-122"/>
                <a:ea typeface="微软雅黑" pitchFamily="34" charset="-122"/>
              </a:rPr>
              <a:t>12</a:t>
            </a:r>
            <a:r>
              <a:rPr lang="zh-CN" altLang="zh-CN" sz="2000" dirty="0">
                <a:solidFill>
                  <a:srgbClr val="213F99"/>
                </a:solidFill>
                <a:latin typeface="微软雅黑" pitchFamily="34" charset="-122"/>
                <a:ea typeface="微软雅黑" pitchFamily="34" charset="-122"/>
              </a:rPr>
              <a:t>月中国网民规模</a:t>
            </a:r>
            <a:r>
              <a:rPr lang="zh-CN" altLang="zh-CN" sz="2000" dirty="0" smtClean="0">
                <a:solidFill>
                  <a:srgbClr val="213F99"/>
                </a:solidFill>
                <a:latin typeface="微软雅黑" pitchFamily="34" charset="-122"/>
                <a:ea typeface="微软雅黑" pitchFamily="34" charset="-122"/>
              </a:rPr>
              <a:t>为</a:t>
            </a:r>
            <a:r>
              <a:rPr lang="en-US" altLang="zh-CN" sz="2000" dirty="0" smtClean="0">
                <a:solidFill>
                  <a:srgbClr val="213F99"/>
                </a:solidFill>
                <a:latin typeface="微软雅黑" pitchFamily="34" charset="-122"/>
                <a:ea typeface="微软雅黑" pitchFamily="34" charset="-122"/>
              </a:rPr>
              <a:t>6.88</a:t>
            </a:r>
            <a:r>
              <a:rPr lang="zh-CN" altLang="zh-CN" sz="2000" dirty="0" smtClean="0">
                <a:solidFill>
                  <a:srgbClr val="213F99"/>
                </a:solidFill>
                <a:latin typeface="微软雅黑" pitchFamily="34" charset="-122"/>
                <a:ea typeface="微软雅黑" pitchFamily="34" charset="-122"/>
              </a:rPr>
              <a:t>亿</a:t>
            </a:r>
            <a:r>
              <a:rPr lang="zh-CN" altLang="zh-CN" sz="2000" dirty="0">
                <a:solidFill>
                  <a:srgbClr val="213F99"/>
                </a:solidFill>
                <a:latin typeface="微软雅黑" pitchFamily="34" charset="-122"/>
                <a:ea typeface="微软雅黑" pitchFamily="34" charset="-122"/>
              </a:rPr>
              <a:t>人，互联网普及率</a:t>
            </a:r>
            <a:r>
              <a:rPr lang="zh-CN" altLang="zh-CN" sz="2000" dirty="0" smtClean="0">
                <a:solidFill>
                  <a:srgbClr val="213F99"/>
                </a:solidFill>
                <a:latin typeface="微软雅黑" pitchFamily="34" charset="-122"/>
                <a:ea typeface="微软雅黑" pitchFamily="34" charset="-122"/>
              </a:rPr>
              <a:t>为</a:t>
            </a:r>
            <a:r>
              <a:rPr lang="en-US" altLang="zh-CN" sz="2000" dirty="0" smtClean="0">
                <a:solidFill>
                  <a:srgbClr val="213F99"/>
                </a:solidFill>
                <a:latin typeface="微软雅黑" pitchFamily="34" charset="-122"/>
                <a:ea typeface="微软雅黑" pitchFamily="34" charset="-122"/>
              </a:rPr>
              <a:t>50.3%</a:t>
            </a:r>
          </a:p>
          <a:p>
            <a:pPr marL="449263" indent="-449263">
              <a:spcBef>
                <a:spcPts val="1200"/>
              </a:spcBef>
              <a:buClr>
                <a:srgbClr val="C00000"/>
              </a:buClr>
              <a:buFont typeface="Wingdings" pitchFamily="2" charset="2"/>
              <a:buChar char="u"/>
            </a:pPr>
            <a:r>
              <a:rPr lang="zh-CN" altLang="en-US" sz="2000" dirty="0" smtClean="0">
                <a:solidFill>
                  <a:srgbClr val="213F99"/>
                </a:solidFill>
                <a:latin typeface="微软雅黑" pitchFamily="34" charset="-122"/>
                <a:ea typeface="微软雅黑" pitchFamily="34" charset="-122"/>
              </a:rPr>
              <a:t>截</a:t>
            </a:r>
            <a:r>
              <a:rPr lang="zh-CN" altLang="zh-CN" sz="2000" dirty="0" smtClean="0">
                <a:solidFill>
                  <a:srgbClr val="213F99"/>
                </a:solidFill>
                <a:latin typeface="微软雅黑" pitchFamily="34" charset="-122"/>
                <a:ea typeface="微软雅黑" pitchFamily="34" charset="-122"/>
              </a:rPr>
              <a:t>至</a:t>
            </a:r>
            <a:r>
              <a:rPr lang="en-US" altLang="zh-CN" sz="2000" dirty="0" smtClean="0">
                <a:solidFill>
                  <a:srgbClr val="213F99"/>
                </a:solidFill>
                <a:latin typeface="微软雅黑" pitchFamily="34" charset="-122"/>
                <a:ea typeface="微软雅黑" pitchFamily="34" charset="-122"/>
              </a:rPr>
              <a:t>2015</a:t>
            </a:r>
            <a:r>
              <a:rPr lang="zh-CN" altLang="zh-CN" sz="2000" dirty="0" smtClean="0">
                <a:solidFill>
                  <a:srgbClr val="213F99"/>
                </a:solidFill>
                <a:latin typeface="微软雅黑" pitchFamily="34" charset="-122"/>
                <a:ea typeface="微软雅黑" pitchFamily="34" charset="-122"/>
              </a:rPr>
              <a:t>年</a:t>
            </a:r>
            <a:r>
              <a:rPr lang="en-US" altLang="zh-CN" sz="2000" dirty="0" smtClean="0">
                <a:solidFill>
                  <a:srgbClr val="213F99"/>
                </a:solidFill>
                <a:latin typeface="微软雅黑" pitchFamily="34" charset="-122"/>
                <a:ea typeface="微软雅黑" pitchFamily="34" charset="-122"/>
              </a:rPr>
              <a:t>12</a:t>
            </a:r>
            <a:r>
              <a:rPr lang="zh-CN" altLang="zh-CN" sz="2000" dirty="0" smtClean="0">
                <a:solidFill>
                  <a:srgbClr val="213F99"/>
                </a:solidFill>
                <a:latin typeface="微软雅黑" pitchFamily="34" charset="-122"/>
                <a:ea typeface="微软雅黑" pitchFamily="34" charset="-122"/>
              </a:rPr>
              <a:t>月</a:t>
            </a:r>
            <a:r>
              <a:rPr lang="zh-CN" altLang="en-US" sz="2000" dirty="0" smtClean="0">
                <a:solidFill>
                  <a:srgbClr val="213F99"/>
                </a:solidFill>
                <a:latin typeface="微软雅黑" pitchFamily="34" charset="-122"/>
                <a:ea typeface="微软雅黑" pitchFamily="34" charset="-122"/>
              </a:rPr>
              <a:t>中国国家顶级域名“</a:t>
            </a:r>
            <a:r>
              <a:rPr lang="en-US" altLang="zh-CN" sz="2000" dirty="0" smtClean="0">
                <a:solidFill>
                  <a:srgbClr val="213F99"/>
                </a:solidFill>
                <a:latin typeface="微软雅黑" pitchFamily="34" charset="-122"/>
                <a:ea typeface="微软雅黑" pitchFamily="34" charset="-122"/>
              </a:rPr>
              <a:t>.CN”</a:t>
            </a:r>
            <a:r>
              <a:rPr lang="zh-CN" altLang="en-US" sz="2000" dirty="0" smtClean="0">
                <a:solidFill>
                  <a:srgbClr val="213F99"/>
                </a:solidFill>
                <a:latin typeface="微软雅黑" pitchFamily="34" charset="-122"/>
                <a:ea typeface="微软雅黑" pitchFamily="34" charset="-122"/>
              </a:rPr>
              <a:t>总数为</a:t>
            </a:r>
            <a:r>
              <a:rPr lang="en-US" altLang="zh-CN" sz="2000" dirty="0" smtClean="0">
                <a:solidFill>
                  <a:srgbClr val="213F99"/>
                </a:solidFill>
                <a:latin typeface="微软雅黑" pitchFamily="34" charset="-122"/>
                <a:ea typeface="微软雅黑" pitchFamily="34" charset="-122"/>
              </a:rPr>
              <a:t>1636</a:t>
            </a:r>
            <a:r>
              <a:rPr lang="zh-CN" altLang="en-US" sz="2000" dirty="0" smtClean="0">
                <a:solidFill>
                  <a:srgbClr val="213F99"/>
                </a:solidFill>
                <a:latin typeface="微软雅黑" pitchFamily="34" charset="-122"/>
                <a:ea typeface="微软雅黑" pitchFamily="34" charset="-122"/>
              </a:rPr>
              <a:t>万，成为全球注册保有量第一的国家和地区顶级域名</a:t>
            </a:r>
            <a:endParaRPr lang="en-US" altLang="zh-CN" sz="2000" dirty="0" smtClean="0">
              <a:solidFill>
                <a:srgbClr val="213F99"/>
              </a:solidFill>
              <a:latin typeface="微软雅黑" pitchFamily="34" charset="-122"/>
              <a:ea typeface="微软雅黑" pitchFamily="34" charset="-122"/>
            </a:endParaRPr>
          </a:p>
          <a:p>
            <a:pPr marL="449263" indent="-449263">
              <a:spcBef>
                <a:spcPts val="1200"/>
              </a:spcBef>
              <a:buClr>
                <a:srgbClr val="C00000"/>
              </a:buClr>
              <a:buFont typeface="Wingdings" pitchFamily="2" charset="2"/>
              <a:buChar char="u"/>
            </a:pPr>
            <a:r>
              <a:rPr lang="zh-CN" altLang="en-US" sz="2000" dirty="0" smtClean="0">
                <a:solidFill>
                  <a:srgbClr val="213F99"/>
                </a:solidFill>
                <a:latin typeface="微软雅黑" pitchFamily="34" charset="-122"/>
                <a:ea typeface="微软雅黑" pitchFamily="34" charset="-122"/>
              </a:rPr>
              <a:t>截</a:t>
            </a:r>
            <a:r>
              <a:rPr lang="zh-CN" altLang="zh-CN" sz="2000" dirty="0" smtClean="0">
                <a:solidFill>
                  <a:srgbClr val="213F99"/>
                </a:solidFill>
                <a:latin typeface="微软雅黑" pitchFamily="34" charset="-122"/>
                <a:ea typeface="微软雅黑" pitchFamily="34" charset="-122"/>
              </a:rPr>
              <a:t>至</a:t>
            </a:r>
            <a:r>
              <a:rPr lang="en-US" altLang="zh-CN" sz="2000" dirty="0" smtClean="0">
                <a:solidFill>
                  <a:srgbClr val="213F99"/>
                </a:solidFill>
                <a:latin typeface="微软雅黑" pitchFamily="34" charset="-122"/>
                <a:ea typeface="微软雅黑" pitchFamily="34" charset="-122"/>
              </a:rPr>
              <a:t>2015</a:t>
            </a:r>
            <a:r>
              <a:rPr lang="zh-CN" altLang="zh-CN" sz="2000" dirty="0" smtClean="0">
                <a:solidFill>
                  <a:srgbClr val="213F99"/>
                </a:solidFill>
                <a:latin typeface="微软雅黑" pitchFamily="34" charset="-122"/>
                <a:ea typeface="微软雅黑" pitchFamily="34" charset="-122"/>
              </a:rPr>
              <a:t>年</a:t>
            </a:r>
            <a:r>
              <a:rPr lang="en-US" altLang="zh-CN" sz="2000" dirty="0" smtClean="0">
                <a:solidFill>
                  <a:srgbClr val="213F99"/>
                </a:solidFill>
                <a:latin typeface="微软雅黑" pitchFamily="34" charset="-122"/>
                <a:ea typeface="微软雅黑" pitchFamily="34" charset="-122"/>
              </a:rPr>
              <a:t>12</a:t>
            </a:r>
            <a:r>
              <a:rPr lang="zh-CN" altLang="zh-CN" sz="2000" dirty="0" smtClean="0">
                <a:solidFill>
                  <a:srgbClr val="213F99"/>
                </a:solidFill>
                <a:latin typeface="微软雅黑" pitchFamily="34" charset="-122"/>
                <a:ea typeface="微软雅黑" pitchFamily="34" charset="-122"/>
              </a:rPr>
              <a:t>月</a:t>
            </a:r>
            <a:r>
              <a:rPr lang="zh-CN" altLang="en-US" sz="2000" dirty="0" smtClean="0">
                <a:solidFill>
                  <a:srgbClr val="213F99"/>
                </a:solidFill>
                <a:latin typeface="微软雅黑" pitchFamily="34" charset="-122"/>
                <a:ea typeface="微软雅黑" pitchFamily="34" charset="-122"/>
              </a:rPr>
              <a:t>我国手机网民规模达</a:t>
            </a:r>
            <a:r>
              <a:rPr lang="en-US" altLang="zh-CN" sz="2000" dirty="0" smtClean="0">
                <a:solidFill>
                  <a:srgbClr val="213F99"/>
                </a:solidFill>
                <a:latin typeface="微软雅黑" pitchFamily="34" charset="-122"/>
                <a:ea typeface="微软雅黑" pitchFamily="34" charset="-122"/>
              </a:rPr>
              <a:t>6.20</a:t>
            </a:r>
            <a:r>
              <a:rPr lang="zh-CN" altLang="en-US" sz="2000" dirty="0" smtClean="0">
                <a:solidFill>
                  <a:srgbClr val="213F99"/>
                </a:solidFill>
                <a:latin typeface="微软雅黑" pitchFamily="34" charset="-122"/>
                <a:ea typeface="微软雅黑" pitchFamily="34" charset="-122"/>
              </a:rPr>
              <a:t>亿，有</a:t>
            </a:r>
            <a:r>
              <a:rPr lang="en-US" altLang="zh-CN" sz="2000" dirty="0" smtClean="0">
                <a:solidFill>
                  <a:srgbClr val="213F99"/>
                </a:solidFill>
                <a:latin typeface="微软雅黑" pitchFamily="34" charset="-122"/>
                <a:ea typeface="微软雅黑" pitchFamily="34" charset="-122"/>
              </a:rPr>
              <a:t>90.1%</a:t>
            </a:r>
            <a:r>
              <a:rPr lang="zh-CN" altLang="en-US" sz="2000" dirty="0" smtClean="0">
                <a:solidFill>
                  <a:srgbClr val="213F99"/>
                </a:solidFill>
                <a:latin typeface="微软雅黑" pitchFamily="34" charset="-122"/>
                <a:ea typeface="微软雅黑" pitchFamily="34" charset="-122"/>
              </a:rPr>
              <a:t>的网民通过手机上网</a:t>
            </a:r>
            <a:endParaRPr lang="zh-CN" altLang="en-US" sz="2000" dirty="0">
              <a:solidFill>
                <a:srgbClr val="213F99"/>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
        <p:nvSpPr>
          <p:cNvPr id="20" name="Rectangle 5"/>
          <p:cNvSpPr>
            <a:spLocks noChangeArrowheads="1"/>
          </p:cNvSpPr>
          <p:nvPr/>
        </p:nvSpPr>
        <p:spPr bwMode="auto">
          <a:xfrm>
            <a:off x="290285" y="1061173"/>
            <a:ext cx="3541487"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我国因特网发展过程：</a:t>
            </a:r>
            <a:endParaRPr lang="en-US" altLang="zh-CN" sz="28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spcBef>
                <a:spcPct val="0"/>
              </a:spcBef>
              <a:buClr>
                <a:srgbClr val="FF3300"/>
              </a:buClr>
              <a:defRPr/>
            </a:pPr>
            <a:r>
              <a:rPr lang="zh-CN" altLang="en-US" sz="2800" dirty="0" smtClean="0">
                <a:solidFill>
                  <a:srgbClr val="C00000"/>
                </a:solidFill>
                <a:latin typeface="微软雅黑" panose="020B0503020204020204" pitchFamily="34" charset="-122"/>
                <a:ea typeface="微软雅黑" panose="020B0503020204020204" pitchFamily="34" charset="-122"/>
              </a:rPr>
              <a:t>三个阶段</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22" name="Text Box 4"/>
          <p:cNvSpPr txBox="1">
            <a:spLocks noChangeArrowheads="1"/>
          </p:cNvSpPr>
          <p:nvPr/>
        </p:nvSpPr>
        <p:spPr bwMode="auto">
          <a:xfrm>
            <a:off x="203197" y="1919729"/>
            <a:ext cx="8577946" cy="523220"/>
          </a:xfrm>
          <a:prstGeom prst="rect">
            <a:avLst/>
          </a:prstGeom>
          <a:noFill/>
          <a:ln w="9525" algn="ctr">
            <a:noFill/>
            <a:miter lim="800000"/>
            <a:headEnd/>
            <a:tailEnd/>
          </a:ln>
          <a:effectLst/>
        </p:spPr>
        <p:txBody>
          <a:bodyPr wrap="square">
            <a:spAutoFit/>
          </a:bodyPr>
          <a:lstStyle/>
          <a:p>
            <a:pPr marL="812800" indent="-812800" algn="ctr">
              <a:buClr>
                <a:srgbClr val="FF3300"/>
              </a:buClr>
              <a:buFont typeface="Wingdings" pitchFamily="2" charset="2"/>
              <a:buNone/>
              <a:defRPr/>
            </a:pPr>
            <a:r>
              <a:rPr lang="zh-CN" altLang="zh-CN" sz="2800" b="1" dirty="0" smtClean="0">
                <a:solidFill>
                  <a:srgbClr val="213F99"/>
                </a:solidFill>
                <a:latin typeface="微软雅黑" pitchFamily="34" charset="-122"/>
                <a:ea typeface="微软雅黑" pitchFamily="34" charset="-122"/>
              </a:rPr>
              <a:t>第</a:t>
            </a:r>
            <a:r>
              <a:rPr lang="zh-CN" altLang="en-US" sz="2800" b="1" dirty="0">
                <a:solidFill>
                  <a:srgbClr val="213F99"/>
                </a:solidFill>
                <a:latin typeface="微软雅黑" pitchFamily="34" charset="-122"/>
                <a:ea typeface="微软雅黑" pitchFamily="34" charset="-122"/>
              </a:rPr>
              <a:t>三</a:t>
            </a:r>
            <a:r>
              <a:rPr lang="zh-CN" altLang="zh-CN" sz="2800" b="1" dirty="0" smtClean="0">
                <a:solidFill>
                  <a:srgbClr val="213F99"/>
                </a:solidFill>
                <a:latin typeface="微软雅黑" pitchFamily="34" charset="-122"/>
                <a:ea typeface="微软雅黑" pitchFamily="34" charset="-122"/>
              </a:rPr>
              <a:t>阶</a:t>
            </a:r>
            <a:r>
              <a:rPr lang="zh-CN" altLang="zh-CN" sz="2800" b="1" dirty="0">
                <a:solidFill>
                  <a:srgbClr val="213F99"/>
                </a:solidFill>
                <a:latin typeface="微软雅黑" pitchFamily="34" charset="-122"/>
                <a:ea typeface="微软雅黑" pitchFamily="34" charset="-122"/>
              </a:rPr>
              <a:t>段</a:t>
            </a:r>
            <a:r>
              <a:rPr lang="zh-CN" altLang="en-US" sz="2800" b="1" dirty="0" smtClean="0">
                <a:solidFill>
                  <a:srgbClr val="213F99"/>
                </a:solidFill>
                <a:latin typeface="微软雅黑" pitchFamily="34" charset="-122"/>
                <a:ea typeface="微软雅黑" pitchFamily="34" charset="-122"/>
              </a:rPr>
              <a:t>（</a:t>
            </a:r>
            <a:r>
              <a:rPr lang="en-US" altLang="zh-CN" sz="2800" b="1" dirty="0" smtClean="0">
                <a:solidFill>
                  <a:srgbClr val="213F99"/>
                </a:solidFill>
                <a:latin typeface="微软雅黑" pitchFamily="34" charset="-122"/>
                <a:ea typeface="微软雅黑" pitchFamily="34" charset="-122"/>
              </a:rPr>
              <a:t>2008-</a:t>
            </a:r>
            <a:r>
              <a:rPr lang="zh-CN" altLang="en-US" sz="2800" b="1" dirty="0" smtClean="0">
                <a:solidFill>
                  <a:srgbClr val="213F99"/>
                </a:solidFill>
                <a:latin typeface="微软雅黑" pitchFamily="34" charset="-122"/>
                <a:ea typeface="微软雅黑" pitchFamily="34" charset="-122"/>
              </a:rPr>
              <a:t>）：以规模发展为</a:t>
            </a:r>
            <a:r>
              <a:rPr lang="zh-CN" altLang="en-US" sz="2800" b="1" dirty="0">
                <a:solidFill>
                  <a:srgbClr val="213F99"/>
                </a:solidFill>
                <a:latin typeface="微软雅黑" pitchFamily="34" charset="-122"/>
                <a:ea typeface="微软雅黑" pitchFamily="34" charset="-122"/>
              </a:rPr>
              <a:t>标志</a:t>
            </a:r>
            <a:endParaRPr lang="zh-CN" altLang="en-US" sz="2800" b="1" dirty="0">
              <a:solidFill>
                <a:srgbClr val="213F99"/>
              </a:solidFill>
              <a:effectLst>
                <a:outerShdw blurRad="38100" dist="38100" dir="2700000" algn="tl">
                  <a:srgbClr val="000000"/>
                </a:outerShdw>
              </a:effectLst>
              <a:latin typeface="微软雅黑" pitchFamily="34" charset="-122"/>
              <a:ea typeface="微软雅黑" pitchFamily="34" charset="-122"/>
            </a:endParaRPr>
          </a:p>
        </p:txBody>
      </p:sp>
      <p:pic>
        <p:nvPicPr>
          <p:cNvPr id="25" name="图片 24" descr="网民数.jpg"/>
          <p:cNvPicPr>
            <a:picLocks noChangeAspect="1"/>
          </p:cNvPicPr>
          <p:nvPr/>
        </p:nvPicPr>
        <p:blipFill>
          <a:blip r:embed="rId4" cstate="print"/>
          <a:stretch>
            <a:fillRect/>
          </a:stretch>
        </p:blipFill>
        <p:spPr>
          <a:xfrm>
            <a:off x="1110343" y="2387600"/>
            <a:ext cx="7010400" cy="4470400"/>
          </a:xfrm>
          <a:prstGeom prst="rect">
            <a:avLst/>
          </a:prstGeom>
        </p:spPr>
      </p:pic>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五边形 30"/>
          <p:cNvSpPr/>
          <p:nvPr/>
        </p:nvSpPr>
        <p:spPr>
          <a:xfrm>
            <a:off x="2881023" y="2437447"/>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五边形 27"/>
          <p:cNvSpPr/>
          <p:nvPr/>
        </p:nvSpPr>
        <p:spPr>
          <a:xfrm>
            <a:off x="2895537" y="3801790"/>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4" name="矩形 3"/>
          <p:cNvSpPr/>
          <p:nvPr/>
        </p:nvSpPr>
        <p:spPr>
          <a:xfrm>
            <a:off x="3238108" y="2596263"/>
            <a:ext cx="3057247"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计算机网络的定义</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311147" y="3942586"/>
            <a:ext cx="3057247" cy="523220"/>
          </a:xfrm>
          <a:prstGeom prst="rect">
            <a:avLst/>
          </a:prstGeom>
        </p:spPr>
        <p:txBody>
          <a:bodyPr wrap="none">
            <a:spAutoFit/>
          </a:bodyPr>
          <a:lstStyle/>
          <a:p>
            <a:r>
              <a:rPr lang="zh-CN" altLang="en-US" sz="2800" smtClean="0">
                <a:solidFill>
                  <a:schemeClr val="bg1"/>
                </a:solidFill>
                <a:latin typeface="微软雅黑" panose="020B0503020204020204" pitchFamily="34" charset="-122"/>
                <a:ea typeface="微软雅黑" panose="020B0503020204020204" pitchFamily="34" charset="-122"/>
              </a:rPr>
              <a:t>计算机网络的组成</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9150" y="2424535"/>
            <a:ext cx="917862" cy="917862"/>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9642" y="3740431"/>
            <a:ext cx="920238" cy="920238"/>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0" name="燕尾形 19"/>
          <p:cNvSpPr/>
          <p:nvPr/>
        </p:nvSpPr>
        <p:spPr>
          <a:xfrm>
            <a:off x="3360797" y="203200"/>
            <a:ext cx="1298286"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通信协议与网络体系结构</a:t>
            </a:r>
            <a:endParaRPr lang="zh-CN" altLang="en-US" sz="1200" b="1" dirty="0">
              <a:solidFill>
                <a:schemeClr val="tx1"/>
              </a:solidFill>
            </a:endParaRPr>
          </a:p>
        </p:txBody>
      </p:sp>
      <p:sp>
        <p:nvSpPr>
          <p:cNvPr id="2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2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基本概念</a:t>
            </a:r>
            <a:endParaRPr lang="zh-CN" altLang="en-US" sz="1200" b="1" dirty="0">
              <a:solidFill>
                <a:schemeClr val="bg1"/>
              </a:solidFill>
            </a:endParaRPr>
          </a:p>
        </p:txBody>
      </p:sp>
      <p:sp>
        <p:nvSpPr>
          <p:cNvPr id="2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Tree>
    <p:extLst>
      <p:ext uri="{BB962C8B-B14F-4D97-AF65-F5344CB8AC3E}">
        <p14:creationId xmlns:p14="http://schemas.microsoft.com/office/powerpoint/2010/main" val="30378636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806177"/>
            <a:ext cx="5631543"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1.2.1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计算机网络的定义</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423886"/>
            <a:ext cx="8345643"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3360797" y="203200"/>
            <a:ext cx="1298286"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通信协议与网络体系结构</a:t>
            </a:r>
            <a:endParaRPr lang="zh-CN" altLang="en-US" sz="1200" b="1" dirty="0">
              <a:solidFill>
                <a:schemeClr val="tx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基本概念</a:t>
            </a:r>
            <a:endParaRPr lang="zh-CN" altLang="en-US" sz="1200" b="1" dirty="0">
              <a:solidFill>
                <a:schemeClr val="bg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24" name="Rectangle 12"/>
          <p:cNvSpPr txBox="1">
            <a:spLocks noChangeArrowheads="1"/>
          </p:cNvSpPr>
          <p:nvPr/>
        </p:nvSpPr>
        <p:spPr>
          <a:xfrm>
            <a:off x="606645" y="2598968"/>
            <a:ext cx="8029352" cy="3293845"/>
          </a:xfrm>
          <a:prstGeom prst="rect">
            <a:avLst/>
          </a:prstGeom>
        </p:spPr>
        <p:txBody>
          <a:bodyPr/>
          <a:lstStyle/>
          <a:p>
            <a:pPr>
              <a:lnSpc>
                <a:spcPct val="90000"/>
              </a:lnSpc>
            </a:pPr>
            <a:r>
              <a:rPr kumimoji="1" lang="zh-CN" altLang="en-US" sz="2400" b="1" dirty="0">
                <a:solidFill>
                  <a:srgbClr val="213F99"/>
                </a:solidFill>
                <a:latin typeface="微软雅黑" panose="020B0503020204020204" pitchFamily="34" charset="-122"/>
                <a:ea typeface="微软雅黑" panose="020B0503020204020204" pitchFamily="34" charset="-122"/>
              </a:rPr>
              <a:t>（</a:t>
            </a:r>
            <a:r>
              <a:rPr kumimoji="1" lang="en-US" altLang="zh-CN" sz="2400" b="1" dirty="0">
                <a:solidFill>
                  <a:srgbClr val="213F99"/>
                </a:solidFill>
                <a:latin typeface="微软雅黑" panose="020B0503020204020204" pitchFamily="34" charset="-122"/>
                <a:ea typeface="微软雅黑" panose="020B0503020204020204" pitchFamily="34" charset="-122"/>
              </a:rPr>
              <a:t>1</a:t>
            </a:r>
            <a:r>
              <a:rPr kumimoji="1" lang="zh-CN" altLang="en-US" sz="2400" b="1" dirty="0">
                <a:solidFill>
                  <a:srgbClr val="213F99"/>
                </a:solidFill>
                <a:latin typeface="微软雅黑" panose="020B0503020204020204" pitchFamily="34" charset="-122"/>
                <a:ea typeface="微软雅黑" panose="020B0503020204020204" pitchFamily="34" charset="-122"/>
              </a:rPr>
              <a:t>）</a:t>
            </a:r>
            <a:r>
              <a:rPr kumimoji="1" lang="zh-CN" altLang="en-US" sz="2400" b="1" dirty="0" smtClean="0">
                <a:solidFill>
                  <a:srgbClr val="213F99"/>
                </a:solidFill>
                <a:latin typeface="微软雅黑" panose="020B0503020204020204" pitchFamily="34" charset="-122"/>
                <a:ea typeface="微软雅黑" panose="020B0503020204020204" pitchFamily="34" charset="-122"/>
              </a:rPr>
              <a:t>两台或两台以上的计算机相互连接起来才能构成</a:t>
            </a:r>
            <a:r>
              <a:rPr kumimoji="1" lang="zh-CN" altLang="en-US" sz="2400" b="1" dirty="0" smtClean="0">
                <a:solidFill>
                  <a:srgbClr val="C00000"/>
                </a:solidFill>
                <a:latin typeface="微软雅黑" panose="020B0503020204020204" pitchFamily="34" charset="-122"/>
                <a:ea typeface="微软雅黑" panose="020B0503020204020204" pitchFamily="34" charset="-122"/>
              </a:rPr>
              <a:t>网络</a:t>
            </a:r>
            <a:r>
              <a:rPr kumimoji="1" lang="zh-CN" altLang="en-US" sz="2400" b="1" dirty="0" smtClean="0">
                <a:solidFill>
                  <a:srgbClr val="213F99"/>
                </a:solidFill>
                <a:latin typeface="微软雅黑" panose="020B0503020204020204" pitchFamily="34" charset="-122"/>
                <a:ea typeface="微软雅黑" panose="020B0503020204020204" pitchFamily="34" charset="-122"/>
              </a:rPr>
              <a:t>，达到资源共享的目的。</a:t>
            </a:r>
          </a:p>
          <a:p>
            <a:pPr>
              <a:lnSpc>
                <a:spcPct val="90000"/>
              </a:lnSpc>
            </a:pPr>
            <a:endParaRPr kumimoji="1" lang="zh-CN" altLang="en-US" sz="2400" b="1" dirty="0" smtClean="0">
              <a:solidFill>
                <a:srgbClr val="213F99"/>
              </a:solidFill>
              <a:latin typeface="微软雅黑" panose="020B0503020204020204" pitchFamily="34" charset="-122"/>
              <a:ea typeface="微软雅黑" panose="020B0503020204020204" pitchFamily="34" charset="-122"/>
            </a:endParaRPr>
          </a:p>
          <a:p>
            <a:pPr>
              <a:lnSpc>
                <a:spcPct val="90000"/>
              </a:lnSpc>
            </a:pPr>
            <a:r>
              <a:rPr kumimoji="1" lang="zh-CN" altLang="en-US" sz="2400" b="1" dirty="0" smtClean="0">
                <a:solidFill>
                  <a:srgbClr val="213F99"/>
                </a:solidFill>
                <a:latin typeface="微软雅黑" panose="020B0503020204020204" pitchFamily="34" charset="-122"/>
                <a:ea typeface="微软雅黑" panose="020B0503020204020204" pitchFamily="34" charset="-122"/>
              </a:rPr>
              <a:t>（</a:t>
            </a:r>
            <a:r>
              <a:rPr kumimoji="1" lang="en-US" altLang="zh-CN" sz="2400" b="1" dirty="0" smtClean="0">
                <a:solidFill>
                  <a:srgbClr val="213F99"/>
                </a:solidFill>
                <a:latin typeface="微软雅黑" panose="020B0503020204020204" pitchFamily="34" charset="-122"/>
                <a:ea typeface="微软雅黑" panose="020B0503020204020204" pitchFamily="34" charset="-122"/>
              </a:rPr>
              <a:t>2</a:t>
            </a:r>
            <a:r>
              <a:rPr kumimoji="1" lang="zh-CN" altLang="en-US" sz="2400" b="1" dirty="0" smtClean="0">
                <a:solidFill>
                  <a:srgbClr val="213F99"/>
                </a:solidFill>
                <a:latin typeface="微软雅黑" panose="020B0503020204020204" pitchFamily="34" charset="-122"/>
                <a:ea typeface="微软雅黑" panose="020B0503020204020204" pitchFamily="34" charset="-122"/>
              </a:rPr>
              <a:t>）两台或两台以上的计算机连接，互相通信交换信息，需要有一条通道。这条通道的连接是物理的，由硬件实现，这就是</a:t>
            </a:r>
            <a:r>
              <a:rPr kumimoji="1" lang="zh-CN" altLang="en-US" sz="2400" b="1" dirty="0" smtClean="0">
                <a:solidFill>
                  <a:srgbClr val="C00000"/>
                </a:solidFill>
                <a:latin typeface="微软雅黑" panose="020B0503020204020204" pitchFamily="34" charset="-122"/>
                <a:ea typeface="微软雅黑" panose="020B0503020204020204" pitchFamily="34" charset="-122"/>
              </a:rPr>
              <a:t>连接介质</a:t>
            </a:r>
            <a:r>
              <a:rPr kumimoji="1" lang="zh-CN" altLang="en-US" sz="2400" b="1" dirty="0" smtClean="0">
                <a:solidFill>
                  <a:srgbClr val="213F99"/>
                </a:solidFill>
                <a:latin typeface="微软雅黑" panose="020B0503020204020204" pitchFamily="34" charset="-122"/>
                <a:ea typeface="微软雅黑" panose="020B0503020204020204" pitchFamily="34" charset="-122"/>
              </a:rPr>
              <a:t>（有时称为信息传输介质）。它们可以是双绞线、同轴电缆或光纤等“有线”介质；也可以是激光、微波或卫星等“无线”介质。</a:t>
            </a:r>
          </a:p>
          <a:p>
            <a:pPr>
              <a:lnSpc>
                <a:spcPct val="90000"/>
              </a:lnSpc>
            </a:pPr>
            <a:endParaRPr kumimoji="1" lang="zh-CN" altLang="en-US" sz="2400" b="1" dirty="0" smtClean="0">
              <a:solidFill>
                <a:srgbClr val="213F99"/>
              </a:solidFill>
              <a:latin typeface="微软雅黑" panose="020B0503020204020204" pitchFamily="34" charset="-122"/>
              <a:ea typeface="微软雅黑" panose="020B0503020204020204" pitchFamily="34" charset="-122"/>
            </a:endParaRPr>
          </a:p>
          <a:p>
            <a:pPr>
              <a:lnSpc>
                <a:spcPct val="90000"/>
              </a:lnSpc>
            </a:pPr>
            <a:r>
              <a:rPr kumimoji="1" lang="zh-CN" altLang="en-US" sz="2400" b="1" dirty="0" smtClean="0">
                <a:solidFill>
                  <a:srgbClr val="213F99"/>
                </a:solidFill>
                <a:latin typeface="微软雅黑" panose="020B0503020204020204" pitchFamily="34" charset="-122"/>
                <a:ea typeface="微软雅黑" panose="020B0503020204020204" pitchFamily="34" charset="-122"/>
              </a:rPr>
              <a:t>（</a:t>
            </a:r>
            <a:r>
              <a:rPr kumimoji="1" lang="en-US" altLang="zh-CN" sz="2400" b="1" dirty="0" smtClean="0">
                <a:solidFill>
                  <a:srgbClr val="213F99"/>
                </a:solidFill>
                <a:latin typeface="微软雅黑" panose="020B0503020204020204" pitchFamily="34" charset="-122"/>
                <a:ea typeface="微软雅黑" panose="020B0503020204020204" pitchFamily="34" charset="-122"/>
              </a:rPr>
              <a:t>3</a:t>
            </a:r>
            <a:r>
              <a:rPr kumimoji="1" lang="zh-CN" altLang="en-US" sz="2400" b="1" dirty="0" smtClean="0">
                <a:solidFill>
                  <a:srgbClr val="213F99"/>
                </a:solidFill>
                <a:latin typeface="微软雅黑" panose="020B0503020204020204" pitchFamily="34" charset="-122"/>
                <a:ea typeface="微软雅黑" panose="020B0503020204020204" pitchFamily="34" charset="-122"/>
              </a:rPr>
              <a:t>）计算机之间要通信交换信息，彼此就需要有某些约定和规则，这就是</a:t>
            </a:r>
            <a:r>
              <a:rPr kumimoji="1" lang="zh-CN" altLang="en-US" sz="2400" b="1" dirty="0" smtClean="0">
                <a:solidFill>
                  <a:srgbClr val="C00000"/>
                </a:solidFill>
                <a:latin typeface="微软雅黑" panose="020B0503020204020204" pitchFamily="34" charset="-122"/>
                <a:ea typeface="微软雅黑" panose="020B0503020204020204" pitchFamily="34" charset="-122"/>
              </a:rPr>
              <a:t>协议</a:t>
            </a:r>
            <a:r>
              <a:rPr kumimoji="1" lang="zh-CN" altLang="en-US" sz="2400" b="1" dirty="0" smtClean="0">
                <a:solidFill>
                  <a:srgbClr val="213F99"/>
                </a:solidFill>
                <a:latin typeface="微软雅黑" panose="020B0503020204020204" pitchFamily="34" charset="-122"/>
                <a:ea typeface="微软雅黑" panose="020B0503020204020204" pitchFamily="34" charset="-122"/>
              </a:rPr>
              <a:t>。 </a:t>
            </a:r>
          </a:p>
        </p:txBody>
      </p:sp>
      <p:sp>
        <p:nvSpPr>
          <p:cNvPr id="26" name="矩形 25"/>
          <p:cNvSpPr/>
          <p:nvPr/>
        </p:nvSpPr>
        <p:spPr>
          <a:xfrm>
            <a:off x="321999" y="1749359"/>
            <a:ext cx="3020379"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构成网络的要素</a:t>
            </a:r>
            <a:endParaRPr lang="en-US" altLang="zh-CN" sz="2800" b="1" dirty="0" smtClean="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806177"/>
            <a:ext cx="5631543"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1.2.1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计算机网络的定义</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423886"/>
            <a:ext cx="8345643"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3360797" y="203200"/>
            <a:ext cx="1298286"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通信协议与网络体系结构</a:t>
            </a:r>
            <a:endParaRPr lang="zh-CN" altLang="en-US" sz="1200" b="1" dirty="0">
              <a:solidFill>
                <a:schemeClr val="tx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基本概念</a:t>
            </a:r>
            <a:endParaRPr lang="zh-CN" altLang="en-US" sz="1200" b="1" dirty="0">
              <a:solidFill>
                <a:schemeClr val="bg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24" name="Rectangle 12"/>
          <p:cNvSpPr txBox="1">
            <a:spLocks noChangeArrowheads="1"/>
          </p:cNvSpPr>
          <p:nvPr/>
        </p:nvSpPr>
        <p:spPr>
          <a:xfrm>
            <a:off x="606645" y="2598968"/>
            <a:ext cx="8029352" cy="3293845"/>
          </a:xfrm>
          <a:prstGeom prst="rect">
            <a:avLst/>
          </a:prstGeom>
        </p:spPr>
        <p:txBody>
          <a:bodyPr/>
          <a:lstStyle/>
          <a:p>
            <a:pPr>
              <a:lnSpc>
                <a:spcPct val="125000"/>
              </a:lnSpc>
            </a:pPr>
            <a:r>
              <a:rPr kumimoji="1" lang="zh-CN" altLang="en-US" sz="3200" dirty="0" smtClean="0">
                <a:solidFill>
                  <a:srgbClr val="213F99"/>
                </a:solidFill>
                <a:latin typeface="微软雅黑" panose="020B0503020204020204" pitchFamily="34" charset="-122"/>
                <a:ea typeface="微软雅黑" panose="020B0503020204020204" pitchFamily="34" charset="-122"/>
              </a:rPr>
              <a:t>把分布在不同地点且具有独立功能的多个</a:t>
            </a:r>
            <a:r>
              <a:rPr kumimoji="1" lang="zh-CN" altLang="en-US" sz="3200" b="1" dirty="0" smtClean="0">
                <a:solidFill>
                  <a:srgbClr val="213F99"/>
                </a:solidFill>
                <a:latin typeface="微软雅黑" panose="020B0503020204020204" pitchFamily="34" charset="-122"/>
                <a:ea typeface="微软雅黑" panose="020B0503020204020204" pitchFamily="34" charset="-122"/>
              </a:rPr>
              <a:t>计算机</a:t>
            </a:r>
            <a:r>
              <a:rPr kumimoji="1" lang="zh-CN" altLang="en-US" sz="3200" dirty="0" smtClean="0">
                <a:solidFill>
                  <a:srgbClr val="213F99"/>
                </a:solidFill>
                <a:latin typeface="微软雅黑" panose="020B0503020204020204" pitchFamily="34" charset="-122"/>
                <a:ea typeface="微软雅黑" panose="020B0503020204020204" pitchFamily="34" charset="-122"/>
              </a:rPr>
              <a:t>，通过</a:t>
            </a:r>
            <a:r>
              <a:rPr kumimoji="1" lang="zh-CN" altLang="en-US" sz="3200" b="1" dirty="0" smtClean="0">
                <a:solidFill>
                  <a:srgbClr val="213F99"/>
                </a:solidFill>
                <a:latin typeface="微软雅黑" panose="020B0503020204020204" pitchFamily="34" charset="-122"/>
                <a:ea typeface="微软雅黑" panose="020B0503020204020204" pitchFamily="34" charset="-122"/>
              </a:rPr>
              <a:t>通信设备</a:t>
            </a:r>
            <a:r>
              <a:rPr kumimoji="1" lang="zh-CN" altLang="en-US" sz="3200" dirty="0" smtClean="0">
                <a:solidFill>
                  <a:srgbClr val="213F99"/>
                </a:solidFill>
                <a:latin typeface="微软雅黑" panose="020B0503020204020204" pitchFamily="34" charset="-122"/>
                <a:ea typeface="微软雅黑" panose="020B0503020204020204" pitchFamily="34" charset="-122"/>
              </a:rPr>
              <a:t>和</a:t>
            </a:r>
            <a:r>
              <a:rPr kumimoji="1" lang="zh-CN" altLang="en-US" sz="3200" b="1" dirty="0" smtClean="0">
                <a:solidFill>
                  <a:srgbClr val="213F99"/>
                </a:solidFill>
                <a:latin typeface="微软雅黑" panose="020B0503020204020204" pitchFamily="34" charset="-122"/>
                <a:ea typeface="微软雅黑" panose="020B0503020204020204" pitchFamily="34" charset="-122"/>
              </a:rPr>
              <a:t>线路</a:t>
            </a:r>
            <a:r>
              <a:rPr kumimoji="1" lang="zh-CN" altLang="en-US" sz="3200" dirty="0" smtClean="0">
                <a:solidFill>
                  <a:srgbClr val="213F99"/>
                </a:solidFill>
                <a:latin typeface="微软雅黑" panose="020B0503020204020204" pitchFamily="34" charset="-122"/>
                <a:ea typeface="微软雅黑" panose="020B0503020204020204" pitchFamily="34" charset="-122"/>
              </a:rPr>
              <a:t>连接起来，在功能完善的</a:t>
            </a:r>
            <a:r>
              <a:rPr kumimoji="1" lang="zh-CN" altLang="en-US" sz="3200" b="1" dirty="0" smtClean="0">
                <a:solidFill>
                  <a:srgbClr val="213F99"/>
                </a:solidFill>
                <a:latin typeface="微软雅黑" panose="020B0503020204020204" pitchFamily="34" charset="-122"/>
                <a:ea typeface="微软雅黑" panose="020B0503020204020204" pitchFamily="34" charset="-122"/>
              </a:rPr>
              <a:t>网络软件</a:t>
            </a:r>
            <a:r>
              <a:rPr kumimoji="1" lang="zh-CN" altLang="en-US" sz="3200" dirty="0" smtClean="0">
                <a:solidFill>
                  <a:srgbClr val="213F99"/>
                </a:solidFill>
                <a:latin typeface="微软雅黑" panose="020B0503020204020204" pitchFamily="34" charset="-122"/>
                <a:ea typeface="微软雅黑" panose="020B0503020204020204" pitchFamily="34" charset="-122"/>
              </a:rPr>
              <a:t>运行环境下，以实现网络中资源共享为目标的系统。</a:t>
            </a:r>
          </a:p>
        </p:txBody>
      </p:sp>
      <p:sp>
        <p:nvSpPr>
          <p:cNvPr id="26" name="矩形 25"/>
          <p:cNvSpPr/>
          <p:nvPr/>
        </p:nvSpPr>
        <p:spPr>
          <a:xfrm>
            <a:off x="321999" y="1749359"/>
            <a:ext cx="1584088"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定义：</a:t>
            </a:r>
            <a:endParaRPr lang="en-US" altLang="zh-CN" sz="2800" b="1" dirty="0" smtClean="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1.2.2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计算机网络的组成</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423886"/>
            <a:ext cx="8345643"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3360797" y="203200"/>
            <a:ext cx="1298286"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通信协议与网络体系结构</a:t>
            </a:r>
            <a:endParaRPr lang="zh-CN" altLang="en-US" sz="1200" b="1" dirty="0">
              <a:solidFill>
                <a:schemeClr val="tx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基本概念</a:t>
            </a:r>
            <a:endParaRPr lang="zh-CN" altLang="en-US" sz="1200" b="1" dirty="0">
              <a:solidFill>
                <a:schemeClr val="bg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24" name="Rectangle 12"/>
          <p:cNvSpPr txBox="1">
            <a:spLocks noChangeArrowheads="1"/>
          </p:cNvSpPr>
          <p:nvPr/>
        </p:nvSpPr>
        <p:spPr>
          <a:xfrm>
            <a:off x="606645" y="2598968"/>
            <a:ext cx="8029352" cy="3293845"/>
          </a:xfrm>
          <a:prstGeom prst="rect">
            <a:avLst/>
          </a:prstGeom>
        </p:spPr>
        <p:txBody>
          <a:bodyPr/>
          <a:lstStyle/>
          <a:p>
            <a:pPr>
              <a:lnSpc>
                <a:spcPct val="125000"/>
              </a:lnSpc>
              <a:spcBef>
                <a:spcPct val="0"/>
              </a:spcBef>
              <a:defRPr/>
            </a:pPr>
            <a:r>
              <a:rPr kumimoji="1" lang="zh-CN" altLang="en-US" sz="3200" b="1" dirty="0" smtClean="0">
                <a:solidFill>
                  <a:srgbClr val="213F99"/>
                </a:solidFill>
                <a:latin typeface="微软雅黑" panose="020B0503020204020204" pitchFamily="34" charset="-122"/>
                <a:ea typeface="微软雅黑" panose="020B0503020204020204" pitchFamily="34" charset="-122"/>
              </a:rPr>
              <a:t>以资源共享为主要目的的计算机网络从逻辑上可分成两大部分：</a:t>
            </a:r>
            <a:endParaRPr kumimoji="1" lang="en-US" altLang="zh-CN" sz="3200" b="1" dirty="0" smtClean="0">
              <a:solidFill>
                <a:srgbClr val="213F99"/>
              </a:solidFill>
              <a:latin typeface="微软雅黑" panose="020B0503020204020204" pitchFamily="34" charset="-122"/>
              <a:ea typeface="微软雅黑" panose="020B0503020204020204" pitchFamily="34" charset="-122"/>
            </a:endParaRPr>
          </a:p>
          <a:p>
            <a:pPr marL="363538" indent="536575">
              <a:lnSpc>
                <a:spcPct val="125000"/>
              </a:lnSpc>
              <a:spcBef>
                <a:spcPts val="2400"/>
              </a:spcBef>
              <a:buFont typeface="Wingdings" pitchFamily="2" charset="2"/>
              <a:buChar char="Ø"/>
              <a:defRPr/>
            </a:pPr>
            <a:r>
              <a:rPr kumimoji="1" lang="zh-CN" altLang="en-US" sz="3200" b="1" dirty="0" smtClean="0">
                <a:solidFill>
                  <a:srgbClr val="C00000"/>
                </a:solidFill>
                <a:latin typeface="微软雅黑" panose="020B0503020204020204" pitchFamily="34" charset="-122"/>
                <a:ea typeface="微软雅黑" panose="020B0503020204020204" pitchFamily="34" charset="-122"/>
              </a:rPr>
              <a:t>通信子网 </a:t>
            </a:r>
            <a:r>
              <a:rPr kumimoji="1" lang="zh-CN" altLang="en-US" sz="3200" b="1" dirty="0" smtClean="0">
                <a:solidFill>
                  <a:srgbClr val="213F99"/>
                </a:solidFill>
                <a:latin typeface="微软雅黑" panose="020B0503020204020204" pitchFamily="34" charset="-122"/>
                <a:ea typeface="微软雅黑" panose="020B0503020204020204" pitchFamily="34" charset="-122"/>
              </a:rPr>
              <a:t>－网络信息的传输和交换 </a:t>
            </a:r>
          </a:p>
          <a:p>
            <a:pPr marL="363538" indent="536575">
              <a:lnSpc>
                <a:spcPct val="125000"/>
              </a:lnSpc>
              <a:spcBef>
                <a:spcPct val="0"/>
              </a:spcBef>
              <a:buFont typeface="Wingdings" pitchFamily="2" charset="2"/>
              <a:buChar char="Ø"/>
              <a:defRPr/>
            </a:pPr>
            <a:r>
              <a:rPr kumimoji="1" lang="zh-CN" altLang="en-US" sz="3200" b="1" dirty="0" smtClean="0">
                <a:solidFill>
                  <a:srgbClr val="C00000"/>
                </a:solidFill>
                <a:latin typeface="微软雅黑" panose="020B0503020204020204" pitchFamily="34" charset="-122"/>
                <a:ea typeface="微软雅黑" panose="020B0503020204020204" pitchFamily="34" charset="-122"/>
              </a:rPr>
              <a:t>终端系统 </a:t>
            </a:r>
            <a:r>
              <a:rPr kumimoji="1" lang="zh-CN" altLang="en-US" sz="3200" b="1" dirty="0" smtClean="0">
                <a:solidFill>
                  <a:srgbClr val="213F99"/>
                </a:solidFill>
                <a:latin typeface="微软雅黑" panose="020B0503020204020204" pitchFamily="34" charset="-122"/>
                <a:ea typeface="微软雅黑" panose="020B0503020204020204" pitchFamily="34" charset="-122"/>
              </a:rPr>
              <a:t>－负责信息的处理 </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3306" r="3306"/>
          <a:stretch/>
        </p:blipFill>
        <p:spPr>
          <a:xfrm>
            <a:off x="-29029" y="0"/>
            <a:ext cx="9202058" cy="6858000"/>
          </a:xfrm>
          <a:prstGeom prst="rect">
            <a:avLst/>
          </a:prstGeom>
        </p:spPr>
      </p:pic>
      <p:sp>
        <p:nvSpPr>
          <p:cNvPr id="3" name="矩形 2"/>
          <p:cNvSpPr/>
          <p:nvPr/>
        </p:nvSpPr>
        <p:spPr>
          <a:xfrm>
            <a:off x="4783913" y="3016045"/>
            <a:ext cx="4149762" cy="48919"/>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37638" y="3049796"/>
            <a:ext cx="4506362" cy="646331"/>
          </a:xfrm>
          <a:prstGeom prst="rect">
            <a:avLst/>
          </a:prstGeom>
        </p:spPr>
        <p:txBody>
          <a:bodyPr wrap="none">
            <a:spAutoFit/>
          </a:bodyPr>
          <a:lstStyle/>
          <a:p>
            <a:r>
              <a:rPr lang="zh-CN" altLang="en-US" sz="3600" b="1" spc="600" dirty="0" smtClean="0">
                <a:solidFill>
                  <a:srgbClr val="213F99"/>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rPr>
              <a:t>计算机通信与网络</a:t>
            </a:r>
            <a:endParaRPr lang="zh-CN" altLang="en-US" sz="3600" spc="600" dirty="0">
              <a:solidFill>
                <a:srgbClr val="213F99"/>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endParaRPr>
          </a:p>
        </p:txBody>
      </p:sp>
      <p:sp>
        <p:nvSpPr>
          <p:cNvPr id="5" name="矩形 4"/>
          <p:cNvSpPr/>
          <p:nvPr/>
        </p:nvSpPr>
        <p:spPr>
          <a:xfrm>
            <a:off x="4664963" y="3566767"/>
            <a:ext cx="4353266" cy="307777"/>
          </a:xfrm>
          <a:prstGeom prst="rect">
            <a:avLst/>
          </a:prstGeom>
        </p:spPr>
        <p:txBody>
          <a:bodyPr wrap="square">
            <a:spAutoFit/>
          </a:bodyPr>
          <a:lstStyle/>
          <a:p>
            <a:pPr algn="dist"/>
            <a:r>
              <a:rPr lang="en-US" altLang="zh-CN" sz="1400" b="1" dirty="0" smtClean="0">
                <a:solidFill>
                  <a:schemeClr val="tx1">
                    <a:lumMod val="75000"/>
                    <a:lumOff val="25000"/>
                  </a:schemeClr>
                </a:solidFill>
                <a:latin typeface="方正正中黑简体" panose="02000000000000000000" pitchFamily="2" charset="-122"/>
                <a:ea typeface="方正正中黑简体" panose="02000000000000000000" pitchFamily="2" charset="-122"/>
              </a:rPr>
              <a:t>Computer Communications &amp; Networks</a:t>
            </a:r>
            <a:endParaRPr lang="zh-CN" altLang="en-US" sz="1400" dirty="0">
              <a:solidFill>
                <a:schemeClr val="tx1">
                  <a:lumMod val="75000"/>
                  <a:lumOff val="25000"/>
                </a:schemeClr>
              </a:solidFill>
              <a:latin typeface="方正正中黑简体" panose="02000000000000000000" pitchFamily="2" charset="-122"/>
              <a:ea typeface="方正正中黑简体" panose="02000000000000000000" pitchFamily="2" charset="-122"/>
            </a:endParaRPr>
          </a:p>
        </p:txBody>
      </p:sp>
      <p:sp>
        <p:nvSpPr>
          <p:cNvPr id="7" name="矩形 6"/>
          <p:cNvSpPr/>
          <p:nvPr/>
        </p:nvSpPr>
        <p:spPr>
          <a:xfrm>
            <a:off x="3111910" y="3902444"/>
            <a:ext cx="5963997" cy="1077218"/>
          </a:xfrm>
          <a:prstGeom prst="rect">
            <a:avLst/>
          </a:prstGeom>
        </p:spPr>
        <p:txBody>
          <a:bodyPr wrap="square">
            <a:spAutoFit/>
          </a:bodyPr>
          <a:lstStyle/>
          <a:p>
            <a:pPr lvl="0" algn="r"/>
            <a:r>
              <a:rPr lang="zh-CN" altLang="en-US" sz="3200" b="1" spc="600"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    </a:t>
            </a:r>
            <a:r>
              <a:rPr lang="zh-CN" altLang="en-US" sz="2800" b="1" spc="600"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第</a:t>
            </a:r>
            <a:r>
              <a:rPr lang="en-US" altLang="zh-CN" sz="2800" b="1" spc="600"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1</a:t>
            </a:r>
            <a:r>
              <a:rPr lang="zh-CN" altLang="en-US" sz="2800" b="1" spc="600"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章  概 论</a:t>
            </a:r>
            <a:endParaRPr lang="en-US" altLang="zh-CN" sz="2800" b="1"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endParaRPr>
          </a:p>
          <a:p>
            <a:pPr lvl="0" algn="r"/>
            <a:endParaRPr lang="zh-CN" altLang="en-US" sz="3200" b="1" spc="600" dirty="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endParaRPr>
          </a:p>
        </p:txBody>
      </p:sp>
      <p:sp>
        <p:nvSpPr>
          <p:cNvPr id="8" name="矩形 7"/>
          <p:cNvSpPr/>
          <p:nvPr/>
        </p:nvSpPr>
        <p:spPr>
          <a:xfrm>
            <a:off x="4900235" y="4794996"/>
            <a:ext cx="4224233" cy="369332"/>
          </a:xfrm>
          <a:prstGeom prst="rect">
            <a:avLst/>
          </a:prstGeom>
        </p:spPr>
        <p:txBody>
          <a:bodyPr wrap="none">
            <a:spAutoFit/>
          </a:bodyPr>
          <a:lstStyle/>
          <a:p>
            <a:pPr eaLnBrk="1" hangingPunct="1">
              <a:defRPr/>
            </a:pPr>
            <a:r>
              <a:rPr lang="zh-CN" altLang="en-US" b="1" spc="300" dirty="0" smtClean="0">
                <a:solidFill>
                  <a:schemeClr val="tx1">
                    <a:lumMod val="75000"/>
                    <a:lumOff val="25000"/>
                  </a:schemeClr>
                </a:solidFill>
                <a:latin typeface="方正正黑简体" panose="02000000000000000000" pitchFamily="2" charset="-122"/>
                <a:ea typeface="方正正黑简体" panose="02000000000000000000" pitchFamily="2" charset="-122"/>
              </a:rPr>
              <a:t>南京邮电大学通信与信息工程学院</a:t>
            </a:r>
          </a:p>
        </p:txBody>
      </p:sp>
      <p:cxnSp>
        <p:nvCxnSpPr>
          <p:cNvPr id="10" name="直接连接符 9"/>
          <p:cNvCxnSpPr/>
          <p:nvPr/>
        </p:nvCxnSpPr>
        <p:spPr>
          <a:xfrm flipH="1">
            <a:off x="6088905" y="5164328"/>
            <a:ext cx="2844770" cy="0"/>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783913" y="3873295"/>
            <a:ext cx="4149762" cy="48919"/>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4069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1.2.2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计算机网络的组成</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4"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3360797" y="203200"/>
            <a:ext cx="1298286"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通信协议与网络体系结构</a:t>
            </a:r>
            <a:endParaRPr lang="zh-CN" altLang="en-US" sz="1200" b="1" dirty="0">
              <a:solidFill>
                <a:schemeClr val="tx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基本概念</a:t>
            </a:r>
            <a:endParaRPr lang="zh-CN" altLang="en-US" sz="1200" b="1" dirty="0">
              <a:solidFill>
                <a:schemeClr val="bg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grpSp>
        <p:nvGrpSpPr>
          <p:cNvPr id="18" name="Group 6"/>
          <p:cNvGrpSpPr>
            <a:grpSpLocks/>
          </p:cNvGrpSpPr>
          <p:nvPr/>
        </p:nvGrpSpPr>
        <p:grpSpPr bwMode="auto">
          <a:xfrm>
            <a:off x="900113" y="2179638"/>
            <a:ext cx="7010400" cy="4362450"/>
            <a:chOff x="720" y="1153"/>
            <a:chExt cx="4416" cy="2748"/>
          </a:xfrm>
        </p:grpSpPr>
        <p:sp>
          <p:nvSpPr>
            <p:cNvPr id="19" name="Line 7"/>
            <p:cNvSpPr>
              <a:spLocks noChangeShapeType="1"/>
            </p:cNvSpPr>
            <p:nvPr/>
          </p:nvSpPr>
          <p:spPr bwMode="auto">
            <a:xfrm>
              <a:off x="2480" y="2401"/>
              <a:ext cx="1104" cy="528"/>
            </a:xfrm>
            <a:prstGeom prst="line">
              <a:avLst/>
            </a:prstGeom>
            <a:noFill/>
            <a:ln w="12700">
              <a:solidFill>
                <a:schemeClr val="tx1"/>
              </a:solidFill>
              <a:round/>
              <a:headEnd type="none" w="sm" len="sm"/>
              <a:tailEnd type="none" w="sm" len="sm"/>
            </a:ln>
          </p:spPr>
          <p:txBody>
            <a:bodyPr/>
            <a:lstStyle/>
            <a:p>
              <a:endParaRPr lang="zh-CN" altLang="en-US"/>
            </a:p>
          </p:txBody>
        </p:sp>
        <p:sp>
          <p:nvSpPr>
            <p:cNvPr id="20" name="Line 8"/>
            <p:cNvSpPr>
              <a:spLocks noChangeShapeType="1"/>
            </p:cNvSpPr>
            <p:nvPr/>
          </p:nvSpPr>
          <p:spPr bwMode="auto">
            <a:xfrm>
              <a:off x="4016" y="3169"/>
              <a:ext cx="192" cy="192"/>
            </a:xfrm>
            <a:prstGeom prst="line">
              <a:avLst/>
            </a:prstGeom>
            <a:noFill/>
            <a:ln w="12700">
              <a:solidFill>
                <a:schemeClr val="tx1"/>
              </a:solidFill>
              <a:round/>
              <a:headEnd type="none" w="sm" len="sm"/>
              <a:tailEnd type="none" w="sm" len="sm"/>
            </a:ln>
          </p:spPr>
          <p:txBody>
            <a:bodyPr/>
            <a:lstStyle/>
            <a:p>
              <a:endParaRPr lang="zh-CN" altLang="en-US"/>
            </a:p>
          </p:txBody>
        </p:sp>
        <p:sp>
          <p:nvSpPr>
            <p:cNvPr id="22" name="Line 9"/>
            <p:cNvSpPr>
              <a:spLocks noChangeShapeType="1"/>
            </p:cNvSpPr>
            <p:nvPr/>
          </p:nvSpPr>
          <p:spPr bwMode="auto">
            <a:xfrm flipV="1">
              <a:off x="2576" y="2065"/>
              <a:ext cx="1056" cy="336"/>
            </a:xfrm>
            <a:prstGeom prst="line">
              <a:avLst/>
            </a:prstGeom>
            <a:noFill/>
            <a:ln w="57150" cmpd="thinThick">
              <a:solidFill>
                <a:schemeClr val="tx1"/>
              </a:solidFill>
              <a:round/>
              <a:headEnd type="none" w="sm" len="sm"/>
              <a:tailEnd type="none" w="sm" len="sm"/>
            </a:ln>
          </p:spPr>
          <p:txBody>
            <a:bodyPr/>
            <a:lstStyle/>
            <a:p>
              <a:endParaRPr lang="zh-CN" altLang="en-US"/>
            </a:p>
          </p:txBody>
        </p:sp>
        <p:sp>
          <p:nvSpPr>
            <p:cNvPr id="23" name="Line 10"/>
            <p:cNvSpPr>
              <a:spLocks noChangeShapeType="1"/>
            </p:cNvSpPr>
            <p:nvPr/>
          </p:nvSpPr>
          <p:spPr bwMode="auto">
            <a:xfrm>
              <a:off x="2576" y="2497"/>
              <a:ext cx="672" cy="336"/>
            </a:xfrm>
            <a:prstGeom prst="line">
              <a:avLst/>
            </a:prstGeom>
            <a:noFill/>
            <a:ln w="57150" cmpd="thinThick">
              <a:solidFill>
                <a:schemeClr val="tx1"/>
              </a:solidFill>
              <a:round/>
              <a:headEnd type="none" w="sm" len="sm"/>
              <a:tailEnd type="none" w="sm" len="sm"/>
            </a:ln>
          </p:spPr>
          <p:txBody>
            <a:bodyPr/>
            <a:lstStyle/>
            <a:p>
              <a:endParaRPr lang="zh-CN" altLang="en-US"/>
            </a:p>
          </p:txBody>
        </p:sp>
        <p:sp>
          <p:nvSpPr>
            <p:cNvPr id="25" name="Line 11"/>
            <p:cNvSpPr>
              <a:spLocks noChangeShapeType="1"/>
            </p:cNvSpPr>
            <p:nvPr/>
          </p:nvSpPr>
          <p:spPr bwMode="auto">
            <a:xfrm flipH="1">
              <a:off x="3584" y="2353"/>
              <a:ext cx="192" cy="336"/>
            </a:xfrm>
            <a:prstGeom prst="line">
              <a:avLst/>
            </a:prstGeom>
            <a:noFill/>
            <a:ln w="57150" cmpd="thinThick">
              <a:solidFill>
                <a:schemeClr val="tx1"/>
              </a:solidFill>
              <a:round/>
              <a:headEnd type="none" w="sm" len="sm"/>
              <a:tailEnd type="none" w="sm" len="sm"/>
            </a:ln>
          </p:spPr>
          <p:txBody>
            <a:bodyPr/>
            <a:lstStyle/>
            <a:p>
              <a:endParaRPr lang="zh-CN" altLang="en-US"/>
            </a:p>
          </p:txBody>
        </p:sp>
        <p:sp>
          <p:nvSpPr>
            <p:cNvPr id="26" name="Line 12"/>
            <p:cNvSpPr>
              <a:spLocks noChangeShapeType="1"/>
            </p:cNvSpPr>
            <p:nvPr/>
          </p:nvSpPr>
          <p:spPr bwMode="auto">
            <a:xfrm>
              <a:off x="1568" y="2161"/>
              <a:ext cx="528" cy="144"/>
            </a:xfrm>
            <a:prstGeom prst="line">
              <a:avLst/>
            </a:prstGeom>
            <a:noFill/>
            <a:ln w="12700">
              <a:solidFill>
                <a:schemeClr val="tx1"/>
              </a:solidFill>
              <a:round/>
              <a:headEnd type="none" w="sm" len="sm"/>
              <a:tailEnd type="none" w="sm" len="sm"/>
            </a:ln>
          </p:spPr>
          <p:txBody>
            <a:bodyPr/>
            <a:lstStyle/>
            <a:p>
              <a:endParaRPr lang="zh-CN" altLang="en-US"/>
            </a:p>
          </p:txBody>
        </p:sp>
        <p:sp>
          <p:nvSpPr>
            <p:cNvPr id="27" name="Line 13"/>
            <p:cNvSpPr>
              <a:spLocks noChangeShapeType="1"/>
            </p:cNvSpPr>
            <p:nvPr/>
          </p:nvSpPr>
          <p:spPr bwMode="auto">
            <a:xfrm flipV="1">
              <a:off x="1568" y="2545"/>
              <a:ext cx="480" cy="144"/>
            </a:xfrm>
            <a:prstGeom prst="line">
              <a:avLst/>
            </a:prstGeom>
            <a:noFill/>
            <a:ln w="12700">
              <a:solidFill>
                <a:schemeClr val="tx1"/>
              </a:solidFill>
              <a:round/>
              <a:headEnd type="none" w="sm" len="sm"/>
              <a:tailEnd type="none" w="sm" len="sm"/>
            </a:ln>
          </p:spPr>
          <p:txBody>
            <a:bodyPr/>
            <a:lstStyle/>
            <a:p>
              <a:endParaRPr lang="zh-CN" altLang="en-US"/>
            </a:p>
          </p:txBody>
        </p:sp>
        <p:graphicFrame>
          <p:nvGraphicFramePr>
            <p:cNvPr id="28" name="Object 14"/>
            <p:cNvGraphicFramePr>
              <a:graphicFrameLocks noChangeAspect="1"/>
            </p:cNvGraphicFramePr>
            <p:nvPr/>
          </p:nvGraphicFramePr>
          <p:xfrm>
            <a:off x="1088" y="1873"/>
            <a:ext cx="640" cy="492"/>
          </p:xfrm>
          <a:graphic>
            <a:graphicData uri="http://schemas.openxmlformats.org/presentationml/2006/ole">
              <mc:AlternateContent xmlns:mc="http://schemas.openxmlformats.org/markup-compatibility/2006">
                <mc:Choice xmlns:v="urn:schemas-microsoft-com:vml" Requires="v">
                  <p:oleObj spid="_x0000_s33188" name="VISIO" r:id="rId5" imgW="1015920" imgH="781200" progId="">
                    <p:embed/>
                  </p:oleObj>
                </mc:Choice>
                <mc:Fallback>
                  <p:oleObj name="VISIO" r:id="rId5" imgW="1015920" imgH="781200" progId="">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 y="1873"/>
                          <a:ext cx="640"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15"/>
            <p:cNvGraphicFramePr>
              <a:graphicFrameLocks noChangeAspect="1"/>
            </p:cNvGraphicFramePr>
            <p:nvPr/>
          </p:nvGraphicFramePr>
          <p:xfrm>
            <a:off x="1136" y="2449"/>
            <a:ext cx="640" cy="492"/>
          </p:xfrm>
          <a:graphic>
            <a:graphicData uri="http://schemas.openxmlformats.org/presentationml/2006/ole">
              <mc:AlternateContent xmlns:mc="http://schemas.openxmlformats.org/markup-compatibility/2006">
                <mc:Choice xmlns:v="urn:schemas-microsoft-com:vml" Requires="v">
                  <p:oleObj spid="_x0000_s33189" name="VISIO" r:id="rId7" imgW="1015920" imgH="781200" progId="">
                    <p:embed/>
                  </p:oleObj>
                </mc:Choice>
                <mc:Fallback>
                  <p:oleObj name="VISIO" r:id="rId7" imgW="1015920" imgH="781200" progId="">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6" y="2449"/>
                          <a:ext cx="640"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16"/>
            <p:cNvGraphicFramePr>
              <a:graphicFrameLocks noChangeAspect="1"/>
            </p:cNvGraphicFramePr>
            <p:nvPr/>
          </p:nvGraphicFramePr>
          <p:xfrm>
            <a:off x="4208" y="2881"/>
            <a:ext cx="640" cy="492"/>
          </p:xfrm>
          <a:graphic>
            <a:graphicData uri="http://schemas.openxmlformats.org/presentationml/2006/ole">
              <mc:AlternateContent xmlns:mc="http://schemas.openxmlformats.org/markup-compatibility/2006">
                <mc:Choice xmlns:v="urn:schemas-microsoft-com:vml" Requires="v">
                  <p:oleObj spid="_x0000_s33190" name="VISIO" r:id="rId8" imgW="1015920" imgH="781200" progId="">
                    <p:embed/>
                  </p:oleObj>
                </mc:Choice>
                <mc:Fallback>
                  <p:oleObj name="VISIO" r:id="rId8" imgW="1015920" imgH="781200" progId="">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8" y="2881"/>
                          <a:ext cx="640"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17"/>
            <p:cNvGraphicFramePr>
              <a:graphicFrameLocks noChangeAspect="1"/>
            </p:cNvGraphicFramePr>
            <p:nvPr/>
          </p:nvGraphicFramePr>
          <p:xfrm>
            <a:off x="4496" y="1729"/>
            <a:ext cx="640" cy="492"/>
          </p:xfrm>
          <a:graphic>
            <a:graphicData uri="http://schemas.openxmlformats.org/presentationml/2006/ole">
              <mc:AlternateContent xmlns:mc="http://schemas.openxmlformats.org/markup-compatibility/2006">
                <mc:Choice xmlns:v="urn:schemas-microsoft-com:vml" Requires="v">
                  <p:oleObj spid="_x0000_s33191" name="VISIO" r:id="rId9" imgW="1015920" imgH="781200" progId="">
                    <p:embed/>
                  </p:oleObj>
                </mc:Choice>
                <mc:Fallback>
                  <p:oleObj name="VISIO" r:id="rId9" imgW="1015920" imgH="781200" progId="">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6" y="1729"/>
                          <a:ext cx="640"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18"/>
            <p:cNvGraphicFramePr>
              <a:graphicFrameLocks noChangeAspect="1"/>
            </p:cNvGraphicFramePr>
            <p:nvPr/>
          </p:nvGraphicFramePr>
          <p:xfrm>
            <a:off x="4304" y="1153"/>
            <a:ext cx="640" cy="492"/>
          </p:xfrm>
          <a:graphic>
            <a:graphicData uri="http://schemas.openxmlformats.org/presentationml/2006/ole">
              <mc:AlternateContent xmlns:mc="http://schemas.openxmlformats.org/markup-compatibility/2006">
                <mc:Choice xmlns:v="urn:schemas-microsoft-com:vml" Requires="v">
                  <p:oleObj spid="_x0000_s33192" name="VISIO" r:id="rId10" imgW="1015920" imgH="781200" progId="">
                    <p:embed/>
                  </p:oleObj>
                </mc:Choice>
                <mc:Fallback>
                  <p:oleObj name="VISIO" r:id="rId10" imgW="1015920" imgH="781200" progId="">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4" y="1153"/>
                          <a:ext cx="640"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Line 19"/>
            <p:cNvSpPr>
              <a:spLocks noChangeShapeType="1"/>
            </p:cNvSpPr>
            <p:nvPr/>
          </p:nvSpPr>
          <p:spPr bwMode="auto">
            <a:xfrm flipH="1">
              <a:off x="3895" y="1393"/>
              <a:ext cx="601" cy="411"/>
            </a:xfrm>
            <a:prstGeom prst="line">
              <a:avLst/>
            </a:prstGeom>
            <a:noFill/>
            <a:ln w="12700">
              <a:solidFill>
                <a:schemeClr val="tx1"/>
              </a:solidFill>
              <a:round/>
              <a:headEnd type="none" w="sm" len="sm"/>
              <a:tailEnd type="none" w="sm" len="sm"/>
            </a:ln>
          </p:spPr>
          <p:txBody>
            <a:bodyPr/>
            <a:lstStyle/>
            <a:p>
              <a:endParaRPr lang="zh-CN" altLang="en-US"/>
            </a:p>
          </p:txBody>
        </p:sp>
        <p:sp>
          <p:nvSpPr>
            <p:cNvPr id="39" name="Line 20"/>
            <p:cNvSpPr>
              <a:spLocks noChangeShapeType="1"/>
            </p:cNvSpPr>
            <p:nvPr/>
          </p:nvSpPr>
          <p:spPr bwMode="auto">
            <a:xfrm>
              <a:off x="3940" y="1849"/>
              <a:ext cx="726" cy="45"/>
            </a:xfrm>
            <a:prstGeom prst="line">
              <a:avLst/>
            </a:prstGeom>
            <a:noFill/>
            <a:ln w="12700">
              <a:solidFill>
                <a:schemeClr val="tx1"/>
              </a:solidFill>
              <a:round/>
              <a:headEnd type="none" w="sm" len="sm"/>
              <a:tailEnd type="none" w="sm" len="sm"/>
            </a:ln>
          </p:spPr>
          <p:txBody>
            <a:bodyPr/>
            <a:lstStyle/>
            <a:p>
              <a:endParaRPr lang="zh-CN" altLang="en-US"/>
            </a:p>
          </p:txBody>
        </p:sp>
        <p:sp>
          <p:nvSpPr>
            <p:cNvPr id="40" name="Line 21"/>
            <p:cNvSpPr>
              <a:spLocks noChangeShapeType="1"/>
            </p:cNvSpPr>
            <p:nvPr/>
          </p:nvSpPr>
          <p:spPr bwMode="auto">
            <a:xfrm flipV="1">
              <a:off x="4112" y="3025"/>
              <a:ext cx="240" cy="96"/>
            </a:xfrm>
            <a:prstGeom prst="line">
              <a:avLst/>
            </a:prstGeom>
            <a:noFill/>
            <a:ln w="12700">
              <a:solidFill>
                <a:schemeClr val="tx1"/>
              </a:solidFill>
              <a:round/>
              <a:headEnd type="none" w="sm" len="sm"/>
              <a:tailEnd type="none" w="sm" len="sm"/>
            </a:ln>
          </p:spPr>
          <p:txBody>
            <a:bodyPr/>
            <a:lstStyle/>
            <a:p>
              <a:endParaRPr lang="zh-CN" altLang="en-US"/>
            </a:p>
          </p:txBody>
        </p:sp>
        <p:sp>
          <p:nvSpPr>
            <p:cNvPr id="41" name="Line 22"/>
            <p:cNvSpPr>
              <a:spLocks noChangeShapeType="1"/>
            </p:cNvSpPr>
            <p:nvPr/>
          </p:nvSpPr>
          <p:spPr bwMode="auto">
            <a:xfrm>
              <a:off x="4256" y="3361"/>
              <a:ext cx="192" cy="192"/>
            </a:xfrm>
            <a:prstGeom prst="line">
              <a:avLst/>
            </a:prstGeom>
            <a:noFill/>
            <a:ln w="12700">
              <a:solidFill>
                <a:schemeClr val="tx1"/>
              </a:solidFill>
              <a:round/>
              <a:headEnd type="none" w="sm" len="sm"/>
              <a:tailEnd type="none" w="sm" len="sm"/>
            </a:ln>
          </p:spPr>
          <p:txBody>
            <a:bodyPr/>
            <a:lstStyle/>
            <a:p>
              <a:endParaRPr lang="zh-CN" altLang="en-US"/>
            </a:p>
          </p:txBody>
        </p:sp>
        <p:graphicFrame>
          <p:nvGraphicFramePr>
            <p:cNvPr id="42" name="Object 23"/>
            <p:cNvGraphicFramePr>
              <a:graphicFrameLocks noChangeAspect="1"/>
            </p:cNvGraphicFramePr>
            <p:nvPr/>
          </p:nvGraphicFramePr>
          <p:xfrm>
            <a:off x="3584" y="1729"/>
            <a:ext cx="405" cy="691"/>
          </p:xfrm>
          <a:graphic>
            <a:graphicData uri="http://schemas.openxmlformats.org/presentationml/2006/ole">
              <mc:AlternateContent xmlns:mc="http://schemas.openxmlformats.org/markup-compatibility/2006">
                <mc:Choice xmlns:v="urn:schemas-microsoft-com:vml" Requires="v">
                  <p:oleObj spid="_x0000_s33193" name="VISIO" r:id="rId11" imgW="1108440" imgH="1889640" progId="">
                    <p:embed/>
                  </p:oleObj>
                </mc:Choice>
                <mc:Fallback>
                  <p:oleObj name="VISIO" r:id="rId11" imgW="1108440" imgH="1889640" progId="">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4" y="1729"/>
                          <a:ext cx="405"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 name="Object 24"/>
            <p:cNvGraphicFramePr>
              <a:graphicFrameLocks noChangeAspect="1"/>
            </p:cNvGraphicFramePr>
            <p:nvPr/>
          </p:nvGraphicFramePr>
          <p:xfrm>
            <a:off x="3200" y="2497"/>
            <a:ext cx="405" cy="691"/>
          </p:xfrm>
          <a:graphic>
            <a:graphicData uri="http://schemas.openxmlformats.org/presentationml/2006/ole">
              <mc:AlternateContent xmlns:mc="http://schemas.openxmlformats.org/markup-compatibility/2006">
                <mc:Choice xmlns:v="urn:schemas-microsoft-com:vml" Requires="v">
                  <p:oleObj spid="_x0000_s33194" name="VISIO" r:id="rId13" imgW="1108440" imgH="1889640" progId="">
                    <p:embed/>
                  </p:oleObj>
                </mc:Choice>
                <mc:Fallback>
                  <p:oleObj name="VISIO" r:id="rId13" imgW="1108440" imgH="1889640" progId="">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 y="2497"/>
                          <a:ext cx="405"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 name="Line 25"/>
            <p:cNvSpPr>
              <a:spLocks noChangeShapeType="1"/>
            </p:cNvSpPr>
            <p:nvPr/>
          </p:nvSpPr>
          <p:spPr bwMode="auto">
            <a:xfrm>
              <a:off x="2240" y="2449"/>
              <a:ext cx="288" cy="0"/>
            </a:xfrm>
            <a:prstGeom prst="line">
              <a:avLst/>
            </a:prstGeom>
            <a:noFill/>
            <a:ln w="38100">
              <a:solidFill>
                <a:schemeClr val="tx1"/>
              </a:solidFill>
              <a:round/>
              <a:headEnd type="none" w="sm" len="sm"/>
              <a:tailEnd type="none" w="sm" len="sm"/>
            </a:ln>
          </p:spPr>
          <p:txBody>
            <a:bodyPr/>
            <a:lstStyle/>
            <a:p>
              <a:endParaRPr lang="zh-CN" altLang="en-US"/>
            </a:p>
          </p:txBody>
        </p:sp>
        <p:sp>
          <p:nvSpPr>
            <p:cNvPr id="45" name="Line 27"/>
            <p:cNvSpPr>
              <a:spLocks noChangeShapeType="1"/>
            </p:cNvSpPr>
            <p:nvPr/>
          </p:nvSpPr>
          <p:spPr bwMode="auto">
            <a:xfrm>
              <a:off x="3584" y="2929"/>
              <a:ext cx="384" cy="192"/>
            </a:xfrm>
            <a:prstGeom prst="line">
              <a:avLst/>
            </a:prstGeom>
            <a:noFill/>
            <a:ln w="38100">
              <a:solidFill>
                <a:schemeClr val="tx1"/>
              </a:solidFill>
              <a:round/>
              <a:headEnd type="none" w="sm" len="sm"/>
              <a:tailEnd type="none" w="sm" len="sm"/>
            </a:ln>
          </p:spPr>
          <p:txBody>
            <a:bodyPr/>
            <a:lstStyle/>
            <a:p>
              <a:endParaRPr lang="zh-CN" altLang="en-US"/>
            </a:p>
          </p:txBody>
        </p:sp>
        <p:sp>
          <p:nvSpPr>
            <p:cNvPr id="46" name="Oval 28"/>
            <p:cNvSpPr>
              <a:spLocks noChangeArrowheads="1"/>
            </p:cNvSpPr>
            <p:nvPr/>
          </p:nvSpPr>
          <p:spPr bwMode="auto">
            <a:xfrm>
              <a:off x="2336" y="1681"/>
              <a:ext cx="1920" cy="1344"/>
            </a:xfrm>
            <a:prstGeom prst="ellipse">
              <a:avLst/>
            </a:prstGeom>
            <a:noFill/>
            <a:ln w="12700">
              <a:solidFill>
                <a:schemeClr val="tx1"/>
              </a:solidFill>
              <a:prstDash val="dash"/>
              <a:round/>
              <a:headEnd type="none" w="sm" len="sm"/>
              <a:tailEnd type="none" w="sm" len="sm"/>
            </a:ln>
          </p:spPr>
          <p:txBody>
            <a:bodyPr wrap="none" anchor="ctr"/>
            <a:lstStyle/>
            <a:p>
              <a:endParaRPr lang="zh-CN" altLang="en-US"/>
            </a:p>
          </p:txBody>
        </p:sp>
        <p:sp>
          <p:nvSpPr>
            <p:cNvPr id="47" name="Text Box 29"/>
            <p:cNvSpPr txBox="1">
              <a:spLocks noChangeArrowheads="1"/>
            </p:cNvSpPr>
            <p:nvPr/>
          </p:nvSpPr>
          <p:spPr bwMode="auto">
            <a:xfrm>
              <a:off x="2720" y="1777"/>
              <a:ext cx="960" cy="288"/>
            </a:xfrm>
            <a:prstGeom prst="rect">
              <a:avLst/>
            </a:prstGeom>
            <a:noFill/>
            <a:ln w="12700">
              <a:noFill/>
              <a:miter lim="800000"/>
              <a:headEnd type="none" w="sm" len="sm"/>
              <a:tailEnd type="none" w="sm" len="sm"/>
            </a:ln>
          </p:spPr>
          <p:txBody>
            <a:bodyPr>
              <a:spAutoFit/>
            </a:bodyPr>
            <a:lstStyle/>
            <a:p>
              <a:pPr eaLnBrk="0" hangingPunct="0"/>
              <a:r>
                <a:rPr kumimoji="1" lang="zh-CN" altLang="en-US" sz="2400" b="1" dirty="0">
                  <a:solidFill>
                    <a:srgbClr val="C00000"/>
                  </a:solidFill>
                  <a:latin typeface="微软雅黑" pitchFamily="34" charset="-122"/>
                  <a:ea typeface="微软雅黑" pitchFamily="34" charset="-122"/>
                </a:rPr>
                <a:t>通信子网</a:t>
              </a:r>
            </a:p>
          </p:txBody>
        </p:sp>
        <p:sp>
          <p:nvSpPr>
            <p:cNvPr id="48" name="Text Box 30"/>
            <p:cNvSpPr txBox="1">
              <a:spLocks noChangeArrowheads="1"/>
            </p:cNvSpPr>
            <p:nvPr/>
          </p:nvSpPr>
          <p:spPr bwMode="auto">
            <a:xfrm>
              <a:off x="1520" y="1297"/>
              <a:ext cx="1248" cy="288"/>
            </a:xfrm>
            <a:prstGeom prst="rect">
              <a:avLst/>
            </a:prstGeom>
            <a:noFill/>
            <a:ln w="12700">
              <a:noFill/>
              <a:miter lim="800000"/>
              <a:headEnd type="none" w="sm" len="sm"/>
              <a:tailEnd type="none" w="sm" len="sm"/>
            </a:ln>
          </p:spPr>
          <p:txBody>
            <a:bodyPr>
              <a:spAutoFit/>
            </a:bodyPr>
            <a:lstStyle/>
            <a:p>
              <a:pPr eaLnBrk="0" hangingPunct="0"/>
              <a:r>
                <a:rPr kumimoji="1" lang="zh-CN" altLang="en-US" sz="2400" b="1" dirty="0">
                  <a:solidFill>
                    <a:srgbClr val="C00000"/>
                  </a:solidFill>
                  <a:latin typeface="微软雅黑" pitchFamily="34" charset="-122"/>
                  <a:ea typeface="微软雅黑" pitchFamily="34" charset="-122"/>
                </a:rPr>
                <a:t>终端系统</a:t>
              </a:r>
            </a:p>
          </p:txBody>
        </p:sp>
        <p:sp>
          <p:nvSpPr>
            <p:cNvPr id="49" name="Text Box 31"/>
            <p:cNvSpPr txBox="1">
              <a:spLocks noChangeArrowheads="1"/>
            </p:cNvSpPr>
            <p:nvPr/>
          </p:nvSpPr>
          <p:spPr bwMode="auto">
            <a:xfrm>
              <a:off x="720" y="2545"/>
              <a:ext cx="1136" cy="518"/>
            </a:xfrm>
            <a:prstGeom prst="rect">
              <a:avLst/>
            </a:prstGeom>
            <a:noFill/>
            <a:ln w="12700">
              <a:noFill/>
              <a:miter lim="800000"/>
              <a:headEnd type="none" w="sm" len="sm"/>
              <a:tailEnd type="none" w="sm" len="sm"/>
            </a:ln>
          </p:spPr>
          <p:txBody>
            <a:bodyPr>
              <a:spAutoFit/>
            </a:bodyPr>
            <a:lstStyle/>
            <a:p>
              <a:pPr eaLnBrk="0" hangingPunct="0">
                <a:spcBef>
                  <a:spcPct val="0"/>
                </a:spcBef>
              </a:pPr>
              <a:r>
                <a:rPr kumimoji="1" lang="zh-CN" altLang="en-US" sz="2400">
                  <a:solidFill>
                    <a:schemeClr val="tx1"/>
                  </a:solidFill>
                </a:rPr>
                <a:t>终端</a:t>
              </a:r>
            </a:p>
            <a:p>
              <a:pPr eaLnBrk="0" hangingPunct="0">
                <a:spcBef>
                  <a:spcPct val="0"/>
                </a:spcBef>
              </a:pPr>
              <a:r>
                <a:rPr kumimoji="1" lang="en-US" altLang="zh-CN" sz="2400">
                  <a:solidFill>
                    <a:schemeClr val="tx1"/>
                  </a:solidFill>
                  <a:ea typeface="宋体" charset="-122"/>
                </a:rPr>
                <a:t>(Terminal)</a:t>
              </a:r>
            </a:p>
          </p:txBody>
        </p:sp>
        <p:sp>
          <p:nvSpPr>
            <p:cNvPr id="50" name="Text Box 32"/>
            <p:cNvSpPr txBox="1">
              <a:spLocks noChangeArrowheads="1"/>
            </p:cNvSpPr>
            <p:nvPr/>
          </p:nvSpPr>
          <p:spPr bwMode="auto">
            <a:xfrm>
              <a:off x="1856" y="2689"/>
              <a:ext cx="1056" cy="518"/>
            </a:xfrm>
            <a:prstGeom prst="rect">
              <a:avLst/>
            </a:prstGeom>
            <a:noFill/>
            <a:ln w="12700">
              <a:noFill/>
              <a:miter lim="800000"/>
              <a:headEnd type="none" w="sm" len="sm"/>
              <a:tailEnd type="none" w="sm" len="sm"/>
            </a:ln>
          </p:spPr>
          <p:txBody>
            <a:bodyPr>
              <a:spAutoFit/>
            </a:bodyPr>
            <a:lstStyle/>
            <a:p>
              <a:pPr eaLnBrk="0" hangingPunct="0">
                <a:spcBef>
                  <a:spcPct val="0"/>
                </a:spcBef>
              </a:pPr>
              <a:r>
                <a:rPr kumimoji="1" lang="zh-CN" altLang="en-US" sz="2400">
                  <a:solidFill>
                    <a:schemeClr val="tx1"/>
                  </a:solidFill>
                </a:rPr>
                <a:t>主机</a:t>
              </a:r>
            </a:p>
            <a:p>
              <a:pPr eaLnBrk="0" hangingPunct="0">
                <a:spcBef>
                  <a:spcPct val="0"/>
                </a:spcBef>
              </a:pPr>
              <a:r>
                <a:rPr kumimoji="1" lang="zh-CN" altLang="en-US" sz="2400">
                  <a:solidFill>
                    <a:schemeClr val="tx1"/>
                  </a:solidFill>
                  <a:ea typeface="宋体" charset="-122"/>
                </a:rPr>
                <a:t>（</a:t>
              </a:r>
              <a:r>
                <a:rPr kumimoji="1" lang="en-US" altLang="zh-CN" sz="2400">
                  <a:solidFill>
                    <a:schemeClr val="tx1"/>
                  </a:solidFill>
                  <a:ea typeface="宋体" charset="-122"/>
                </a:rPr>
                <a:t>Host</a:t>
              </a:r>
              <a:r>
                <a:rPr kumimoji="1" lang="zh-CN" altLang="en-US" sz="2400">
                  <a:solidFill>
                    <a:schemeClr val="tx1"/>
                  </a:solidFill>
                  <a:ea typeface="宋体" charset="-122"/>
                </a:rPr>
                <a:t>）</a:t>
              </a:r>
            </a:p>
          </p:txBody>
        </p:sp>
        <p:sp>
          <p:nvSpPr>
            <p:cNvPr id="51" name="Text Box 33"/>
            <p:cNvSpPr txBox="1">
              <a:spLocks noChangeArrowheads="1"/>
            </p:cNvSpPr>
            <p:nvPr/>
          </p:nvSpPr>
          <p:spPr bwMode="auto">
            <a:xfrm>
              <a:off x="2960" y="3073"/>
              <a:ext cx="1008" cy="748"/>
            </a:xfrm>
            <a:prstGeom prst="rect">
              <a:avLst/>
            </a:prstGeom>
            <a:noFill/>
            <a:ln w="12700">
              <a:noFill/>
              <a:miter lim="800000"/>
              <a:headEnd type="none" w="sm" len="sm"/>
              <a:tailEnd type="none" w="sm" len="sm"/>
            </a:ln>
          </p:spPr>
          <p:txBody>
            <a:bodyPr>
              <a:spAutoFit/>
            </a:bodyPr>
            <a:lstStyle/>
            <a:p>
              <a:pPr eaLnBrk="0" hangingPunct="0">
                <a:spcBef>
                  <a:spcPct val="0"/>
                </a:spcBef>
              </a:pPr>
              <a:r>
                <a:rPr kumimoji="1" lang="zh-CN" altLang="en-US" sz="2400">
                  <a:solidFill>
                    <a:schemeClr val="tx1"/>
                  </a:solidFill>
                </a:rPr>
                <a:t>通信控制处理机</a:t>
              </a:r>
            </a:p>
            <a:p>
              <a:pPr eaLnBrk="0" hangingPunct="0">
                <a:spcBef>
                  <a:spcPct val="0"/>
                </a:spcBef>
              </a:pPr>
              <a:r>
                <a:rPr kumimoji="1" lang="zh-CN" altLang="en-US" sz="2400">
                  <a:solidFill>
                    <a:schemeClr val="tx1"/>
                  </a:solidFill>
                  <a:ea typeface="宋体" charset="-122"/>
                </a:rPr>
                <a:t>（</a:t>
              </a:r>
              <a:r>
                <a:rPr kumimoji="1" lang="en-US" altLang="zh-CN" sz="2400">
                  <a:solidFill>
                    <a:schemeClr val="tx1"/>
                  </a:solidFill>
                  <a:ea typeface="宋体" charset="-122"/>
                </a:rPr>
                <a:t>CCP</a:t>
              </a:r>
              <a:r>
                <a:rPr kumimoji="1" lang="zh-CN" altLang="en-US" sz="2400">
                  <a:solidFill>
                    <a:schemeClr val="tx1"/>
                  </a:solidFill>
                  <a:ea typeface="宋体" charset="-122"/>
                </a:rPr>
                <a:t>）</a:t>
              </a:r>
            </a:p>
          </p:txBody>
        </p:sp>
        <p:graphicFrame>
          <p:nvGraphicFramePr>
            <p:cNvPr id="52" name="Object 35"/>
            <p:cNvGraphicFramePr>
              <a:graphicFrameLocks noChangeAspect="1"/>
            </p:cNvGraphicFramePr>
            <p:nvPr/>
          </p:nvGraphicFramePr>
          <p:xfrm>
            <a:off x="4256" y="3409"/>
            <a:ext cx="640" cy="492"/>
          </p:xfrm>
          <a:graphic>
            <a:graphicData uri="http://schemas.openxmlformats.org/presentationml/2006/ole">
              <mc:AlternateContent xmlns:mc="http://schemas.openxmlformats.org/markup-compatibility/2006">
                <mc:Choice xmlns:v="urn:schemas-microsoft-com:vml" Requires="v">
                  <p:oleObj spid="_x0000_s33195" name="VISIO" r:id="rId14" imgW="1015920" imgH="781200" progId="">
                    <p:embed/>
                  </p:oleObj>
                </mc:Choice>
                <mc:Fallback>
                  <p:oleObj name="VISIO" r:id="rId14" imgW="1015920" imgH="781200" progId="">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6" y="3409"/>
                          <a:ext cx="640"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36"/>
            <p:cNvGraphicFramePr>
              <a:graphicFrameLocks noChangeAspect="1"/>
            </p:cNvGraphicFramePr>
            <p:nvPr/>
          </p:nvGraphicFramePr>
          <p:xfrm>
            <a:off x="3584" y="2833"/>
            <a:ext cx="928" cy="713"/>
          </p:xfrm>
          <a:graphic>
            <a:graphicData uri="http://schemas.openxmlformats.org/presentationml/2006/ole">
              <mc:AlternateContent xmlns:mc="http://schemas.openxmlformats.org/markup-compatibility/2006">
                <mc:Choice xmlns:v="urn:schemas-microsoft-com:vml" Requires="v">
                  <p:oleObj spid="_x0000_s33196" name="VISIO" r:id="rId15" imgW="1015920" imgH="781560" progId="">
                    <p:embed/>
                  </p:oleObj>
                </mc:Choice>
                <mc:Fallback>
                  <p:oleObj name="VISIO" r:id="rId15" imgW="1015920" imgH="781560" progId="">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4" y="2833"/>
                          <a:ext cx="928" cy="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 name="Object 37"/>
            <p:cNvGraphicFramePr>
              <a:graphicFrameLocks noChangeAspect="1"/>
            </p:cNvGraphicFramePr>
            <p:nvPr/>
          </p:nvGraphicFramePr>
          <p:xfrm>
            <a:off x="1616" y="2113"/>
            <a:ext cx="1056" cy="812"/>
          </p:xfrm>
          <a:graphic>
            <a:graphicData uri="http://schemas.openxmlformats.org/presentationml/2006/ole">
              <mc:AlternateContent xmlns:mc="http://schemas.openxmlformats.org/markup-compatibility/2006">
                <mc:Choice xmlns:v="urn:schemas-microsoft-com:vml" Requires="v">
                  <p:oleObj spid="_x0000_s33197" name="VISIO" r:id="rId17" imgW="1015920" imgH="781560" progId="">
                    <p:embed/>
                  </p:oleObj>
                </mc:Choice>
                <mc:Fallback>
                  <p:oleObj name="VISIO" r:id="rId17" imgW="1015920" imgH="781560" progId="">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16" y="2113"/>
                          <a:ext cx="1056" cy="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 name="Object 38"/>
            <p:cNvGraphicFramePr>
              <a:graphicFrameLocks noChangeAspect="1"/>
            </p:cNvGraphicFramePr>
            <p:nvPr/>
          </p:nvGraphicFramePr>
          <p:xfrm>
            <a:off x="2432" y="2113"/>
            <a:ext cx="405" cy="691"/>
          </p:xfrm>
          <a:graphic>
            <a:graphicData uri="http://schemas.openxmlformats.org/presentationml/2006/ole">
              <mc:AlternateContent xmlns:mc="http://schemas.openxmlformats.org/markup-compatibility/2006">
                <mc:Choice xmlns:v="urn:schemas-microsoft-com:vml" Requires="v">
                  <p:oleObj spid="_x0000_s33198" name="VISIO" r:id="rId18" imgW="1108440" imgH="1889640" progId="">
                    <p:embed/>
                  </p:oleObj>
                </mc:Choice>
                <mc:Fallback>
                  <p:oleObj name="VISIO" r:id="rId18" imgW="1108440" imgH="1889640" progId="">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2" y="2113"/>
                          <a:ext cx="405"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6" name="矩形 55"/>
          <p:cNvSpPr/>
          <p:nvPr/>
        </p:nvSpPr>
        <p:spPr>
          <a:xfrm>
            <a:off x="249430" y="1473587"/>
            <a:ext cx="3379451"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两大部分的关系：</a:t>
            </a:r>
            <a:endParaRPr lang="en-US" altLang="zh-CN" sz="2800" b="1" dirty="0" smtClean="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1.2.2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计算机网络的组成</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3360797" y="203200"/>
            <a:ext cx="1298286"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通信协议与网络体系结构</a:t>
            </a:r>
            <a:endParaRPr lang="zh-CN" altLang="en-US" sz="1200" b="1" dirty="0">
              <a:solidFill>
                <a:schemeClr val="tx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基本概念</a:t>
            </a:r>
            <a:endParaRPr lang="zh-CN" altLang="en-US" sz="1200" b="1" dirty="0">
              <a:solidFill>
                <a:schemeClr val="bg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49430" y="1473587"/>
            <a:ext cx="2661306"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节点和链路：</a:t>
            </a:r>
            <a:endParaRPr lang="en-US" altLang="zh-CN" sz="2800" b="1" dirty="0" smtClean="0">
              <a:solidFill>
                <a:srgbClr val="C00000"/>
              </a:solidFill>
              <a:latin typeface="微软雅黑" pitchFamily="34" charset="-122"/>
              <a:ea typeface="微软雅黑" pitchFamily="34" charset="-122"/>
            </a:endParaRPr>
          </a:p>
        </p:txBody>
      </p:sp>
      <p:sp>
        <p:nvSpPr>
          <p:cNvPr id="57" name="矩形 56"/>
          <p:cNvSpPr/>
          <p:nvPr/>
        </p:nvSpPr>
        <p:spPr>
          <a:xfrm>
            <a:off x="595084" y="2453021"/>
            <a:ext cx="8026400" cy="3908762"/>
          </a:xfrm>
          <a:prstGeom prst="rect">
            <a:avLst/>
          </a:prstGeom>
        </p:spPr>
        <p:txBody>
          <a:bodyPr wrap="square">
            <a:spAutoFit/>
          </a:bodyPr>
          <a:lstStyle/>
          <a:p>
            <a:r>
              <a:rPr lang="zh-CN" altLang="en-US" sz="2800" b="1" dirty="0" smtClean="0">
                <a:solidFill>
                  <a:srgbClr val="213F99"/>
                </a:solidFill>
                <a:latin typeface="微软雅黑" pitchFamily="34" charset="-122"/>
                <a:ea typeface="微软雅黑" pitchFamily="34" charset="-122"/>
              </a:rPr>
              <a:t>从图论角度，网络由节点和链路构成。</a:t>
            </a:r>
            <a:endParaRPr lang="en-US" altLang="zh-CN" sz="2800" b="1" dirty="0" smtClean="0">
              <a:solidFill>
                <a:srgbClr val="213F99"/>
              </a:solidFill>
              <a:latin typeface="微软雅黑" pitchFamily="34" charset="-122"/>
              <a:ea typeface="微软雅黑" pitchFamily="34" charset="-122"/>
            </a:endParaRPr>
          </a:p>
          <a:p>
            <a:pPr>
              <a:spcBef>
                <a:spcPts val="2400"/>
              </a:spcBef>
            </a:pPr>
            <a:r>
              <a:rPr lang="zh-CN" altLang="en-US" sz="2800" b="1" dirty="0" smtClean="0">
                <a:solidFill>
                  <a:srgbClr val="C00000"/>
                </a:solidFill>
                <a:latin typeface="微软雅黑" pitchFamily="34" charset="-122"/>
                <a:ea typeface="微软雅黑" pitchFamily="34" charset="-122"/>
              </a:rPr>
              <a:t>节点</a:t>
            </a:r>
            <a:r>
              <a:rPr lang="zh-CN" altLang="en-US" sz="2800" b="1" dirty="0" smtClean="0">
                <a:solidFill>
                  <a:srgbClr val="213F99"/>
                </a:solidFill>
                <a:latin typeface="微软雅黑" pitchFamily="34" charset="-122"/>
                <a:ea typeface="微软雅黑" pitchFamily="34" charset="-122"/>
              </a:rPr>
              <a:t>：边缘节点（构成终端系统）</a:t>
            </a:r>
            <a:endParaRPr lang="en-US" altLang="zh-CN" sz="2800" b="1" dirty="0" smtClean="0">
              <a:solidFill>
                <a:srgbClr val="213F99"/>
              </a:solidFill>
              <a:latin typeface="微软雅黑" pitchFamily="34" charset="-122"/>
              <a:ea typeface="微软雅黑" pitchFamily="34" charset="-122"/>
            </a:endParaRPr>
          </a:p>
          <a:p>
            <a:pPr>
              <a:spcBef>
                <a:spcPts val="1800"/>
              </a:spcBef>
            </a:pPr>
            <a:r>
              <a:rPr lang="en-US" altLang="zh-CN" sz="2800" b="1" dirty="0" smtClean="0">
                <a:solidFill>
                  <a:srgbClr val="213F99"/>
                </a:solidFill>
                <a:latin typeface="微软雅黑" pitchFamily="34" charset="-122"/>
                <a:ea typeface="微软雅黑" pitchFamily="34" charset="-122"/>
              </a:rPr>
              <a:t>                                 </a:t>
            </a:r>
            <a:r>
              <a:rPr lang="zh-CN" altLang="en-US" sz="2800" b="1" dirty="0" smtClean="0">
                <a:solidFill>
                  <a:srgbClr val="213F99"/>
                </a:solidFill>
                <a:latin typeface="微软雅黑" pitchFamily="34" charset="-122"/>
                <a:ea typeface="微软雅黑" pitchFamily="34" charset="-122"/>
              </a:rPr>
              <a:t>包括主机、服务器等</a:t>
            </a:r>
            <a:endParaRPr lang="en-US" altLang="zh-CN" sz="2800" b="1" dirty="0" smtClean="0">
              <a:solidFill>
                <a:srgbClr val="213F99"/>
              </a:solidFill>
              <a:latin typeface="微软雅黑" pitchFamily="34" charset="-122"/>
              <a:ea typeface="微软雅黑" pitchFamily="34" charset="-122"/>
            </a:endParaRPr>
          </a:p>
          <a:p>
            <a:pPr>
              <a:spcBef>
                <a:spcPts val="3000"/>
              </a:spcBef>
            </a:pPr>
            <a:r>
              <a:rPr lang="en-US" altLang="zh-CN" sz="2800" b="1" dirty="0" smtClean="0">
                <a:solidFill>
                  <a:srgbClr val="213F99"/>
                </a:solidFill>
                <a:latin typeface="微软雅黑" pitchFamily="34" charset="-122"/>
                <a:ea typeface="微软雅黑" pitchFamily="34" charset="-122"/>
              </a:rPr>
              <a:t>           </a:t>
            </a:r>
            <a:r>
              <a:rPr lang="zh-CN" altLang="en-US" sz="2800" b="1" dirty="0" smtClean="0">
                <a:solidFill>
                  <a:srgbClr val="213F99"/>
                </a:solidFill>
                <a:latin typeface="微软雅黑" pitchFamily="34" charset="-122"/>
                <a:ea typeface="微软雅黑" pitchFamily="34" charset="-122"/>
              </a:rPr>
              <a:t>中间节点（构成通信子网）</a:t>
            </a:r>
            <a:endParaRPr lang="en-US" altLang="zh-CN" sz="2800" b="1" dirty="0" smtClean="0">
              <a:solidFill>
                <a:srgbClr val="213F99"/>
              </a:solidFill>
              <a:latin typeface="微软雅黑" pitchFamily="34" charset="-122"/>
              <a:ea typeface="微软雅黑" pitchFamily="34" charset="-122"/>
            </a:endParaRPr>
          </a:p>
          <a:p>
            <a:pPr>
              <a:spcBef>
                <a:spcPts val="1800"/>
              </a:spcBef>
            </a:pPr>
            <a:r>
              <a:rPr lang="en-US" altLang="zh-CN" sz="2800" b="1" dirty="0" smtClean="0">
                <a:solidFill>
                  <a:srgbClr val="213F99"/>
                </a:solidFill>
                <a:latin typeface="微软雅黑" pitchFamily="34" charset="-122"/>
                <a:ea typeface="微软雅黑" pitchFamily="34" charset="-122"/>
              </a:rPr>
              <a:t>                                 </a:t>
            </a:r>
            <a:r>
              <a:rPr lang="zh-CN" altLang="en-US" sz="2800" b="1" dirty="0" smtClean="0">
                <a:solidFill>
                  <a:srgbClr val="213F99"/>
                </a:solidFill>
                <a:latin typeface="微软雅黑" pitchFamily="34" charset="-122"/>
                <a:ea typeface="微软雅黑" pitchFamily="34" charset="-122"/>
              </a:rPr>
              <a:t>包括集线器、交换机、</a:t>
            </a:r>
            <a:endParaRPr lang="en-US" altLang="zh-CN" sz="2800" b="1" dirty="0" smtClean="0">
              <a:solidFill>
                <a:srgbClr val="213F99"/>
              </a:solidFill>
              <a:latin typeface="微软雅黑" pitchFamily="34" charset="-122"/>
              <a:ea typeface="微软雅黑" pitchFamily="34" charset="-122"/>
            </a:endParaRPr>
          </a:p>
          <a:p>
            <a:pPr>
              <a:spcBef>
                <a:spcPts val="600"/>
              </a:spcBef>
            </a:pPr>
            <a:r>
              <a:rPr lang="en-US" altLang="zh-CN" sz="2800" b="1" dirty="0" smtClean="0">
                <a:solidFill>
                  <a:srgbClr val="213F99"/>
                </a:solidFill>
                <a:latin typeface="微软雅黑" pitchFamily="34" charset="-122"/>
                <a:ea typeface="微软雅黑" pitchFamily="34" charset="-122"/>
              </a:rPr>
              <a:t>                                  </a:t>
            </a:r>
            <a:r>
              <a:rPr lang="zh-CN" altLang="en-US" sz="2800" b="1" dirty="0" smtClean="0">
                <a:solidFill>
                  <a:srgbClr val="213F99"/>
                </a:solidFill>
                <a:latin typeface="微软雅黑" pitchFamily="34" charset="-122"/>
                <a:ea typeface="微软雅黑" pitchFamily="34" charset="-122"/>
              </a:rPr>
              <a:t>路由器等</a:t>
            </a:r>
            <a:endParaRPr lang="zh-CN" altLang="en-US" sz="2800" b="1" dirty="0">
              <a:solidFill>
                <a:srgbClr val="213F99"/>
              </a:solidFill>
              <a:latin typeface="微软雅黑" pitchFamily="34" charset="-122"/>
              <a:ea typeface="微软雅黑" pitchFamily="34" charset="-122"/>
            </a:endParaRPr>
          </a:p>
        </p:txBody>
      </p:sp>
      <p:sp>
        <p:nvSpPr>
          <p:cNvPr id="58" name="直角上箭头 57"/>
          <p:cNvSpPr/>
          <p:nvPr/>
        </p:nvSpPr>
        <p:spPr bwMode="auto">
          <a:xfrm flipH="1">
            <a:off x="2654986" y="3658737"/>
            <a:ext cx="1079500" cy="576262"/>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marL="342900" indent="-342900">
              <a:defRPr/>
            </a:pPr>
            <a:endParaRPr lang="zh-CN" altLang="en-US"/>
          </a:p>
        </p:txBody>
      </p:sp>
      <p:sp>
        <p:nvSpPr>
          <p:cNvPr id="59" name="直角上箭头 58"/>
          <p:cNvSpPr/>
          <p:nvPr/>
        </p:nvSpPr>
        <p:spPr bwMode="auto">
          <a:xfrm flipH="1">
            <a:off x="2676760" y="5160939"/>
            <a:ext cx="1079500" cy="576262"/>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marL="342900" indent="-342900">
              <a:defRPr/>
            </a:pPr>
            <a:endParaRPr lang="zh-CN" altLang="en-US"/>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1.2.2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计算机网络的组成</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3360797" y="203200"/>
            <a:ext cx="1298286"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通信协议与网络体系结构</a:t>
            </a:r>
            <a:endParaRPr lang="zh-CN" altLang="en-US" sz="1200" b="1" dirty="0">
              <a:solidFill>
                <a:schemeClr val="tx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基本概念</a:t>
            </a:r>
            <a:endParaRPr lang="zh-CN" altLang="en-US" sz="1200" b="1" dirty="0">
              <a:solidFill>
                <a:schemeClr val="bg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49430" y="1473587"/>
            <a:ext cx="3020379"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网络软件系统：</a:t>
            </a:r>
            <a:endParaRPr lang="en-US" altLang="zh-CN" sz="2800" b="1" dirty="0" smtClean="0">
              <a:solidFill>
                <a:srgbClr val="C00000"/>
              </a:solidFill>
              <a:latin typeface="微软雅黑" pitchFamily="34" charset="-122"/>
              <a:ea typeface="微软雅黑" pitchFamily="34" charset="-122"/>
            </a:endParaRPr>
          </a:p>
        </p:txBody>
      </p:sp>
      <p:sp>
        <p:nvSpPr>
          <p:cNvPr id="20" name="Oval 4"/>
          <p:cNvSpPr>
            <a:spLocks noChangeArrowheads="1"/>
          </p:cNvSpPr>
          <p:nvPr/>
        </p:nvSpPr>
        <p:spPr bwMode="auto">
          <a:xfrm>
            <a:off x="956359" y="3320146"/>
            <a:ext cx="2846387" cy="685800"/>
          </a:xfrm>
          <a:prstGeom prst="ellipse">
            <a:avLst/>
          </a:prstGeom>
          <a:solidFill>
            <a:srgbClr val="990099"/>
          </a:solidFill>
          <a:ln w="28575">
            <a:solidFill>
              <a:schemeClr val="tx1"/>
            </a:solidFill>
            <a:round/>
            <a:headEnd type="none" w="sm" len="sm"/>
            <a:tailEnd type="none" w="sm" len="sm"/>
          </a:ln>
        </p:spPr>
        <p:txBody>
          <a:bodyPr wrap="none" anchor="ctr"/>
          <a:lstStyle/>
          <a:p>
            <a:pPr algn="ctr" eaLnBrk="0" hangingPunct="0">
              <a:spcBef>
                <a:spcPct val="0"/>
              </a:spcBef>
            </a:pPr>
            <a:r>
              <a:rPr kumimoji="1" lang="zh-CN" altLang="en-US" sz="2800" dirty="0">
                <a:solidFill>
                  <a:schemeClr val="bg1"/>
                </a:solidFill>
                <a:latin typeface="微软雅黑" pitchFamily="34" charset="-122"/>
                <a:ea typeface="微软雅黑" pitchFamily="34" charset="-122"/>
              </a:rPr>
              <a:t>网络软件</a:t>
            </a:r>
          </a:p>
        </p:txBody>
      </p:sp>
      <p:sp>
        <p:nvSpPr>
          <p:cNvPr id="22" name="Rectangle 5"/>
          <p:cNvSpPr>
            <a:spLocks noChangeArrowheads="1"/>
          </p:cNvSpPr>
          <p:nvPr/>
        </p:nvSpPr>
        <p:spPr bwMode="auto">
          <a:xfrm>
            <a:off x="4412346" y="3442837"/>
            <a:ext cx="3598863" cy="611187"/>
          </a:xfrm>
          <a:prstGeom prst="rect">
            <a:avLst/>
          </a:prstGeom>
          <a:solidFill>
            <a:srgbClr val="339966"/>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a:solidFill>
                  <a:schemeClr val="bg1"/>
                </a:solidFill>
                <a:latin typeface="微软雅黑" pitchFamily="34" charset="-122"/>
                <a:ea typeface="微软雅黑" pitchFamily="34" charset="-122"/>
              </a:rPr>
              <a:t>网络协议和协议软件</a:t>
            </a:r>
          </a:p>
        </p:txBody>
      </p:sp>
      <p:sp>
        <p:nvSpPr>
          <p:cNvPr id="23" name="Rectangle 6"/>
          <p:cNvSpPr>
            <a:spLocks noChangeArrowheads="1"/>
          </p:cNvSpPr>
          <p:nvPr/>
        </p:nvSpPr>
        <p:spPr bwMode="auto">
          <a:xfrm>
            <a:off x="4844146" y="2793549"/>
            <a:ext cx="3598863" cy="611188"/>
          </a:xfrm>
          <a:prstGeom prst="rect">
            <a:avLst/>
          </a:prstGeom>
          <a:solidFill>
            <a:srgbClr val="663300"/>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a:solidFill>
                  <a:schemeClr val="bg1"/>
                </a:solidFill>
                <a:latin typeface="微软雅黑" pitchFamily="34" charset="-122"/>
                <a:ea typeface="微软雅黑" pitchFamily="34" charset="-122"/>
              </a:rPr>
              <a:t>通信程序</a:t>
            </a:r>
          </a:p>
        </p:txBody>
      </p:sp>
      <p:sp>
        <p:nvSpPr>
          <p:cNvPr id="24" name="Rectangle 7"/>
          <p:cNvSpPr>
            <a:spLocks noChangeArrowheads="1"/>
          </p:cNvSpPr>
          <p:nvPr/>
        </p:nvSpPr>
        <p:spPr bwMode="auto">
          <a:xfrm>
            <a:off x="4051984" y="4090537"/>
            <a:ext cx="3598862" cy="611187"/>
          </a:xfrm>
          <a:prstGeom prst="rect">
            <a:avLst/>
          </a:prstGeom>
          <a:solidFill>
            <a:srgbClr val="660066"/>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a:solidFill>
                  <a:schemeClr val="bg1"/>
                </a:solidFill>
                <a:latin typeface="微软雅黑" pitchFamily="34" charset="-122"/>
                <a:ea typeface="微软雅黑" pitchFamily="34" charset="-122"/>
              </a:rPr>
              <a:t>网络操作系统</a:t>
            </a:r>
          </a:p>
        </p:txBody>
      </p:sp>
      <p:sp>
        <p:nvSpPr>
          <p:cNvPr id="25" name="Oval 8"/>
          <p:cNvSpPr>
            <a:spLocks noChangeArrowheads="1"/>
          </p:cNvSpPr>
          <p:nvPr/>
        </p:nvSpPr>
        <p:spPr bwMode="auto">
          <a:xfrm>
            <a:off x="235634" y="4920346"/>
            <a:ext cx="4178300" cy="685800"/>
          </a:xfrm>
          <a:prstGeom prst="ellipse">
            <a:avLst/>
          </a:prstGeom>
          <a:solidFill>
            <a:schemeClr val="hlink"/>
          </a:solidFill>
          <a:ln w="12700">
            <a:solidFill>
              <a:schemeClr val="tx1"/>
            </a:solidFill>
            <a:round/>
            <a:headEnd type="none" w="sm" len="sm"/>
            <a:tailEnd type="none" w="sm" len="sm"/>
          </a:ln>
        </p:spPr>
        <p:txBody>
          <a:bodyPr wrap="none" anchor="ctr"/>
          <a:lstStyle/>
          <a:p>
            <a:pPr algn="ctr" eaLnBrk="0" hangingPunct="0">
              <a:spcBef>
                <a:spcPct val="0"/>
              </a:spcBef>
            </a:pPr>
            <a:r>
              <a:rPr kumimoji="1" lang="zh-CN" altLang="en-US" sz="2800" dirty="0">
                <a:solidFill>
                  <a:schemeClr val="bg1"/>
                </a:solidFill>
                <a:latin typeface="微软雅黑" pitchFamily="34" charset="-122"/>
                <a:ea typeface="微软雅黑" pitchFamily="34" charset="-122"/>
              </a:rPr>
              <a:t>网络系统的逻辑结构</a:t>
            </a:r>
          </a:p>
        </p:txBody>
      </p:sp>
      <p:sp>
        <p:nvSpPr>
          <p:cNvPr id="26" name="Rectangle 9"/>
          <p:cNvSpPr>
            <a:spLocks noChangeArrowheads="1"/>
          </p:cNvSpPr>
          <p:nvPr/>
        </p:nvSpPr>
        <p:spPr bwMode="auto">
          <a:xfrm>
            <a:off x="5134659" y="2081896"/>
            <a:ext cx="3598862" cy="682625"/>
          </a:xfrm>
          <a:prstGeom prst="rect">
            <a:avLst/>
          </a:prstGeom>
          <a:solidFill>
            <a:srgbClr val="006699"/>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a:solidFill>
                  <a:schemeClr val="bg1"/>
                </a:solidFill>
                <a:latin typeface="微软雅黑" pitchFamily="34" charset="-122"/>
                <a:ea typeface="微软雅黑" pitchFamily="34" charset="-122"/>
              </a:rPr>
              <a:t>网络管理及网络应用软件</a:t>
            </a:r>
          </a:p>
        </p:txBody>
      </p:sp>
      <p:sp>
        <p:nvSpPr>
          <p:cNvPr id="27" name="Rectangle 10"/>
          <p:cNvSpPr>
            <a:spLocks noChangeArrowheads="1"/>
          </p:cNvSpPr>
          <p:nvPr/>
        </p:nvSpPr>
        <p:spPr bwMode="auto">
          <a:xfrm>
            <a:off x="686484" y="5758546"/>
            <a:ext cx="1565275" cy="533400"/>
          </a:xfrm>
          <a:prstGeom prst="rect">
            <a:avLst/>
          </a:prstGeom>
          <a:solidFill>
            <a:srgbClr val="000099"/>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dirty="0">
                <a:solidFill>
                  <a:schemeClr val="bg1"/>
                </a:solidFill>
                <a:latin typeface="微软雅黑" pitchFamily="34" charset="-122"/>
                <a:ea typeface="微软雅黑" pitchFamily="34" charset="-122"/>
              </a:rPr>
              <a:t>通信子网</a:t>
            </a:r>
          </a:p>
        </p:txBody>
      </p:sp>
      <p:sp>
        <p:nvSpPr>
          <p:cNvPr id="28" name="Rectangle 11"/>
          <p:cNvSpPr>
            <a:spLocks noChangeArrowheads="1"/>
          </p:cNvSpPr>
          <p:nvPr/>
        </p:nvSpPr>
        <p:spPr bwMode="auto">
          <a:xfrm>
            <a:off x="2439084" y="5758546"/>
            <a:ext cx="1757362" cy="533400"/>
          </a:xfrm>
          <a:prstGeom prst="rect">
            <a:avLst/>
          </a:prstGeom>
          <a:solidFill>
            <a:srgbClr val="000099"/>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dirty="0">
                <a:solidFill>
                  <a:schemeClr val="bg1"/>
                </a:solidFill>
                <a:latin typeface="微软雅黑" pitchFamily="34" charset="-122"/>
                <a:ea typeface="微软雅黑" pitchFamily="34" charset="-122"/>
              </a:rPr>
              <a:t>终端系统</a:t>
            </a:r>
          </a:p>
        </p:txBody>
      </p:sp>
      <p:sp>
        <p:nvSpPr>
          <p:cNvPr id="29" name="上箭头 12"/>
          <p:cNvSpPr>
            <a:spLocks noChangeArrowheads="1"/>
          </p:cNvSpPr>
          <p:nvPr/>
        </p:nvSpPr>
        <p:spPr bwMode="auto">
          <a:xfrm>
            <a:off x="1748521" y="4132946"/>
            <a:ext cx="1150938" cy="720725"/>
          </a:xfrm>
          <a:prstGeom prst="upArrow">
            <a:avLst>
              <a:gd name="adj1" fmla="val 50000"/>
              <a:gd name="adj2" fmla="val 50000"/>
            </a:avLst>
          </a:prstGeom>
          <a:solidFill>
            <a:schemeClr val="accent1"/>
          </a:solidFill>
          <a:ln w="9525" algn="ctr">
            <a:solidFill>
              <a:schemeClr val="tx1"/>
            </a:solidFill>
            <a:round/>
            <a:headEnd/>
            <a:tailEnd/>
          </a:ln>
        </p:spPr>
        <p:txBody>
          <a:bodyPr/>
          <a:lstStyle/>
          <a:p>
            <a:pPr marL="342900" indent="-342900"/>
            <a:endParaRPr lang="zh-CN" altLang="en-US"/>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1+#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1+#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1+#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autoUpdateAnimBg="0"/>
      <p:bldP spid="23" grpId="0" animBg="1" autoUpdateAnimBg="0"/>
      <p:bldP spid="24" grpId="0" animBg="1" autoUpdateAnimBg="0"/>
      <p:bldP spid="26"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4754140" y="188686"/>
            <a:ext cx="1835345"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通信协议与网络体系结构</a:t>
            </a:r>
            <a:endParaRPr lang="zh-CN" altLang="en-US" sz="1200" b="1" dirty="0">
              <a:solidFill>
                <a:schemeClr val="tx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网络的类型及其特征</a:t>
            </a:r>
            <a:endParaRPr lang="zh-CN" altLang="en-US" sz="1200" b="1" dirty="0">
              <a:solidFill>
                <a:schemeClr val="bg1"/>
              </a:solidFill>
            </a:endParaRPr>
          </a:p>
        </p:txBody>
      </p:sp>
      <p:sp>
        <p:nvSpPr>
          <p:cNvPr id="36" name="五边形 35"/>
          <p:cNvSpPr/>
          <p:nvPr/>
        </p:nvSpPr>
        <p:spPr>
          <a:xfrm>
            <a:off x="3040677" y="2176195"/>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五边形 36"/>
          <p:cNvSpPr/>
          <p:nvPr/>
        </p:nvSpPr>
        <p:spPr>
          <a:xfrm>
            <a:off x="3055191" y="3540538"/>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397762" y="2335011"/>
            <a:ext cx="3775393"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根据网络拓扑结构分类</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3470801" y="3681334"/>
            <a:ext cx="3775393"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根据网络覆盖范围分类</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0" name="五边形 39"/>
          <p:cNvSpPr/>
          <p:nvPr/>
        </p:nvSpPr>
        <p:spPr>
          <a:xfrm>
            <a:off x="3047934" y="4941167"/>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395421" y="5042739"/>
            <a:ext cx="1620957"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无线网络</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42" name="图片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6860" y="2163283"/>
            <a:ext cx="917862" cy="917862"/>
          </a:xfrm>
          <a:prstGeom prst="rect">
            <a:avLst/>
          </a:prstGeom>
        </p:spPr>
      </p:pic>
      <p:pic>
        <p:nvPicPr>
          <p:cNvPr id="43" name="图片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7352" y="3479179"/>
            <a:ext cx="920238" cy="920238"/>
          </a:xfrm>
          <a:prstGeom prst="rect">
            <a:avLst/>
          </a:prstGeom>
        </p:spPr>
      </p:pic>
      <p:pic>
        <p:nvPicPr>
          <p:cNvPr id="44" name="图片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87982" y="4957769"/>
            <a:ext cx="717034" cy="717034"/>
          </a:xfrm>
          <a:prstGeom prst="rect">
            <a:avLst/>
          </a:prstGeom>
        </p:spPr>
      </p:pic>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1.3.1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网络拓扑结构分类</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4754140" y="188686"/>
            <a:ext cx="1835345"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通信协议与网络体系结构</a:t>
            </a:r>
            <a:endParaRPr lang="zh-CN" altLang="en-US" sz="1200" b="1" dirty="0">
              <a:solidFill>
                <a:schemeClr val="tx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网络的类型及其特征</a:t>
            </a:r>
            <a:endParaRPr lang="zh-CN" altLang="en-US" sz="1200" b="1" dirty="0">
              <a:solidFill>
                <a:schemeClr val="bg1"/>
              </a:solidFill>
            </a:endParaRPr>
          </a:p>
        </p:txBody>
      </p:sp>
      <p:sp>
        <p:nvSpPr>
          <p:cNvPr id="56" name="矩形 55"/>
          <p:cNvSpPr/>
          <p:nvPr/>
        </p:nvSpPr>
        <p:spPr>
          <a:xfrm>
            <a:off x="249430" y="1473587"/>
            <a:ext cx="5174815"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可根据不同的分类标准划分：</a:t>
            </a:r>
            <a:endParaRPr lang="en-US" altLang="zh-CN" sz="2800" b="1" dirty="0" smtClean="0">
              <a:solidFill>
                <a:srgbClr val="C00000"/>
              </a:solidFill>
              <a:latin typeface="微软雅黑" pitchFamily="34" charset="-122"/>
              <a:ea typeface="微软雅黑" pitchFamily="34" charset="-122"/>
            </a:endParaRPr>
          </a:p>
        </p:txBody>
      </p:sp>
      <p:grpSp>
        <p:nvGrpSpPr>
          <p:cNvPr id="60" name="Group 24"/>
          <p:cNvGrpSpPr>
            <a:grpSpLocks/>
          </p:cNvGrpSpPr>
          <p:nvPr/>
        </p:nvGrpSpPr>
        <p:grpSpPr bwMode="auto">
          <a:xfrm>
            <a:off x="786271" y="3174541"/>
            <a:ext cx="6572471" cy="609600"/>
            <a:chOff x="669" y="2150"/>
            <a:chExt cx="4071" cy="384"/>
          </a:xfrm>
        </p:grpSpPr>
        <p:sp>
          <p:nvSpPr>
            <p:cNvPr id="61" name="Rectangle 11"/>
            <p:cNvSpPr>
              <a:spLocks noChangeArrowheads="1"/>
            </p:cNvSpPr>
            <p:nvPr/>
          </p:nvSpPr>
          <p:spPr bwMode="auto">
            <a:xfrm>
              <a:off x="669" y="2150"/>
              <a:ext cx="2192" cy="384"/>
            </a:xfrm>
            <a:prstGeom prst="rect">
              <a:avLst/>
            </a:prstGeom>
            <a:solidFill>
              <a:srgbClr val="660066"/>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按通信介质划分</a:t>
              </a:r>
            </a:p>
          </p:txBody>
        </p:sp>
        <p:sp>
          <p:nvSpPr>
            <p:cNvPr id="62" name="Text Box 12"/>
            <p:cNvSpPr txBox="1">
              <a:spLocks noChangeArrowheads="1"/>
            </p:cNvSpPr>
            <p:nvPr/>
          </p:nvSpPr>
          <p:spPr bwMode="auto">
            <a:xfrm>
              <a:off x="3058" y="2205"/>
              <a:ext cx="1682" cy="288"/>
            </a:xfrm>
            <a:prstGeom prst="rect">
              <a:avLst/>
            </a:prstGeom>
            <a:noFill/>
            <a:ln w="12700">
              <a:noFill/>
              <a:miter lim="800000"/>
              <a:headEnd type="none" w="sm" len="sm"/>
              <a:tailEnd type="none" w="sm" len="sm"/>
            </a:ln>
          </p:spPr>
          <p:txBody>
            <a:bodyPr>
              <a:spAutoFit/>
            </a:bodyPr>
            <a:lstStyle/>
            <a:p>
              <a:pPr eaLnBrk="0" hangingPunct="0"/>
              <a:r>
                <a:rPr kumimoji="1" lang="zh-CN" altLang="en-US" sz="2400" b="1">
                  <a:solidFill>
                    <a:srgbClr val="213F99"/>
                  </a:solidFill>
                  <a:latin typeface="微软雅黑" pitchFamily="34" charset="-122"/>
                  <a:ea typeface="微软雅黑" pitchFamily="34" charset="-122"/>
                </a:rPr>
                <a:t>有线网、无线网</a:t>
              </a:r>
            </a:p>
          </p:txBody>
        </p:sp>
      </p:grpSp>
      <p:grpSp>
        <p:nvGrpSpPr>
          <p:cNvPr id="63" name="Group 26"/>
          <p:cNvGrpSpPr>
            <a:grpSpLocks/>
          </p:cNvGrpSpPr>
          <p:nvPr/>
        </p:nvGrpSpPr>
        <p:grpSpPr bwMode="auto">
          <a:xfrm>
            <a:off x="791034" y="3936541"/>
            <a:ext cx="7315200" cy="609600"/>
            <a:chOff x="672" y="2630"/>
            <a:chExt cx="4608" cy="384"/>
          </a:xfrm>
        </p:grpSpPr>
        <p:sp>
          <p:nvSpPr>
            <p:cNvPr id="64" name="Rectangle 14"/>
            <p:cNvSpPr>
              <a:spLocks noChangeArrowheads="1"/>
            </p:cNvSpPr>
            <p:nvPr/>
          </p:nvSpPr>
          <p:spPr bwMode="auto">
            <a:xfrm>
              <a:off x="672" y="2630"/>
              <a:ext cx="2208" cy="384"/>
            </a:xfrm>
            <a:prstGeom prst="rect">
              <a:avLst/>
            </a:prstGeom>
            <a:solidFill>
              <a:srgbClr val="0000CC"/>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按通信传播方式划分</a:t>
              </a:r>
            </a:p>
          </p:txBody>
        </p:sp>
        <p:sp>
          <p:nvSpPr>
            <p:cNvPr id="65" name="Text Box 15"/>
            <p:cNvSpPr txBox="1">
              <a:spLocks noChangeArrowheads="1"/>
            </p:cNvSpPr>
            <p:nvPr/>
          </p:nvSpPr>
          <p:spPr bwMode="auto">
            <a:xfrm>
              <a:off x="3072" y="2678"/>
              <a:ext cx="2208" cy="288"/>
            </a:xfrm>
            <a:prstGeom prst="rect">
              <a:avLst/>
            </a:prstGeom>
            <a:noFill/>
            <a:ln w="12700">
              <a:noFill/>
              <a:miter lim="800000"/>
              <a:headEnd type="none" w="sm" len="sm"/>
              <a:tailEnd type="none" w="sm" len="sm"/>
            </a:ln>
          </p:spPr>
          <p:txBody>
            <a:bodyPr>
              <a:spAutoFit/>
            </a:bodyPr>
            <a:lstStyle/>
            <a:p>
              <a:pPr eaLnBrk="0" hangingPunct="0"/>
              <a:r>
                <a:rPr kumimoji="1" lang="zh-CN" altLang="en-US" sz="2400" b="1">
                  <a:solidFill>
                    <a:srgbClr val="213F99"/>
                  </a:solidFill>
                  <a:latin typeface="微软雅黑" pitchFamily="34" charset="-122"/>
                  <a:ea typeface="微软雅黑" pitchFamily="34" charset="-122"/>
                </a:rPr>
                <a:t>点到点、广播、多播</a:t>
              </a:r>
            </a:p>
          </p:txBody>
        </p:sp>
      </p:grpSp>
      <p:grpSp>
        <p:nvGrpSpPr>
          <p:cNvPr id="66" name="Group 16"/>
          <p:cNvGrpSpPr>
            <a:grpSpLocks/>
          </p:cNvGrpSpPr>
          <p:nvPr/>
        </p:nvGrpSpPr>
        <p:grpSpPr bwMode="auto">
          <a:xfrm>
            <a:off x="791034" y="4744581"/>
            <a:ext cx="8077200" cy="830263"/>
            <a:chOff x="672" y="2592"/>
            <a:chExt cx="5088" cy="523"/>
          </a:xfrm>
        </p:grpSpPr>
        <p:sp>
          <p:nvSpPr>
            <p:cNvPr id="67" name="Rectangle 17"/>
            <p:cNvSpPr>
              <a:spLocks noChangeArrowheads="1"/>
            </p:cNvSpPr>
            <p:nvPr/>
          </p:nvSpPr>
          <p:spPr bwMode="auto">
            <a:xfrm>
              <a:off x="672" y="2592"/>
              <a:ext cx="2208" cy="384"/>
            </a:xfrm>
            <a:prstGeom prst="rect">
              <a:avLst/>
            </a:prstGeom>
            <a:solidFill>
              <a:srgbClr val="663300"/>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按通信速率划分</a:t>
              </a:r>
            </a:p>
          </p:txBody>
        </p:sp>
        <p:sp>
          <p:nvSpPr>
            <p:cNvPr id="68" name="Text Box 18"/>
            <p:cNvSpPr txBox="1">
              <a:spLocks noChangeArrowheads="1"/>
            </p:cNvSpPr>
            <p:nvPr/>
          </p:nvSpPr>
          <p:spPr bwMode="auto">
            <a:xfrm>
              <a:off x="3024" y="2592"/>
              <a:ext cx="2736" cy="523"/>
            </a:xfrm>
            <a:prstGeom prst="rect">
              <a:avLst/>
            </a:prstGeom>
            <a:noFill/>
            <a:ln w="12700">
              <a:noFill/>
              <a:miter lim="800000"/>
              <a:headEnd type="none" w="sm" len="sm"/>
              <a:tailEnd type="none" w="sm" len="sm"/>
            </a:ln>
          </p:spPr>
          <p:txBody>
            <a:bodyPr>
              <a:spAutoFit/>
            </a:bodyPr>
            <a:lstStyle/>
            <a:p>
              <a:pPr eaLnBrk="0" hangingPunct="0"/>
              <a:r>
                <a:rPr kumimoji="1" lang="en-US" altLang="zh-CN" sz="2400" b="1">
                  <a:solidFill>
                    <a:srgbClr val="213F99"/>
                  </a:solidFill>
                  <a:latin typeface="微软雅黑" pitchFamily="34" charset="-122"/>
                  <a:ea typeface="微软雅黑" pitchFamily="34" charset="-122"/>
                </a:rPr>
                <a:t>1.544Mbps-100Mbps-1000Mbps</a:t>
              </a:r>
            </a:p>
          </p:txBody>
        </p:sp>
      </p:grpSp>
      <p:grpSp>
        <p:nvGrpSpPr>
          <p:cNvPr id="69" name="Group 19"/>
          <p:cNvGrpSpPr>
            <a:grpSpLocks/>
          </p:cNvGrpSpPr>
          <p:nvPr/>
        </p:nvGrpSpPr>
        <p:grpSpPr bwMode="auto">
          <a:xfrm>
            <a:off x="791034" y="5533566"/>
            <a:ext cx="7239000" cy="609600"/>
            <a:chOff x="672" y="3072"/>
            <a:chExt cx="4560" cy="384"/>
          </a:xfrm>
        </p:grpSpPr>
        <p:sp>
          <p:nvSpPr>
            <p:cNvPr id="70" name="Rectangle 20"/>
            <p:cNvSpPr>
              <a:spLocks noChangeArrowheads="1"/>
            </p:cNvSpPr>
            <p:nvPr/>
          </p:nvSpPr>
          <p:spPr bwMode="auto">
            <a:xfrm>
              <a:off x="672" y="3072"/>
              <a:ext cx="2208" cy="384"/>
            </a:xfrm>
            <a:prstGeom prst="rect">
              <a:avLst/>
            </a:prstGeom>
            <a:solidFill>
              <a:srgbClr val="00B050"/>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按网络使用者划分</a:t>
              </a:r>
            </a:p>
          </p:txBody>
        </p:sp>
        <p:sp>
          <p:nvSpPr>
            <p:cNvPr id="71" name="Text Box 21"/>
            <p:cNvSpPr txBox="1">
              <a:spLocks noChangeArrowheads="1"/>
            </p:cNvSpPr>
            <p:nvPr/>
          </p:nvSpPr>
          <p:spPr bwMode="auto">
            <a:xfrm>
              <a:off x="3024" y="3120"/>
              <a:ext cx="2208" cy="288"/>
            </a:xfrm>
            <a:prstGeom prst="rect">
              <a:avLst/>
            </a:prstGeom>
            <a:noFill/>
            <a:ln w="12700">
              <a:noFill/>
              <a:miter lim="800000"/>
              <a:headEnd type="none" w="sm" len="sm"/>
              <a:tailEnd type="none" w="sm" len="sm"/>
            </a:ln>
          </p:spPr>
          <p:txBody>
            <a:bodyPr>
              <a:spAutoFit/>
            </a:bodyPr>
            <a:lstStyle/>
            <a:p>
              <a:pPr eaLnBrk="0" hangingPunct="0"/>
              <a:r>
                <a:rPr kumimoji="1" lang="zh-CN" altLang="en-US" sz="2400" b="1">
                  <a:solidFill>
                    <a:srgbClr val="213F99"/>
                  </a:solidFill>
                  <a:latin typeface="微软雅黑" pitchFamily="34" charset="-122"/>
                  <a:ea typeface="微软雅黑" pitchFamily="34" charset="-122"/>
                </a:rPr>
                <a:t>公用网、专用网</a:t>
              </a:r>
            </a:p>
          </p:txBody>
        </p:sp>
      </p:grpSp>
      <p:grpSp>
        <p:nvGrpSpPr>
          <p:cNvPr id="72" name="Group 25"/>
          <p:cNvGrpSpPr>
            <a:grpSpLocks/>
          </p:cNvGrpSpPr>
          <p:nvPr/>
        </p:nvGrpSpPr>
        <p:grpSpPr bwMode="auto">
          <a:xfrm>
            <a:off x="791034" y="2336338"/>
            <a:ext cx="7902576" cy="609600"/>
            <a:chOff x="672" y="1622"/>
            <a:chExt cx="4978" cy="384"/>
          </a:xfrm>
        </p:grpSpPr>
        <p:sp>
          <p:nvSpPr>
            <p:cNvPr id="73" name="Rectangle 6"/>
            <p:cNvSpPr>
              <a:spLocks noChangeArrowheads="1"/>
            </p:cNvSpPr>
            <p:nvPr/>
          </p:nvSpPr>
          <p:spPr bwMode="auto">
            <a:xfrm>
              <a:off x="672" y="1622"/>
              <a:ext cx="2208" cy="384"/>
            </a:xfrm>
            <a:prstGeom prst="rect">
              <a:avLst/>
            </a:prstGeom>
            <a:solidFill>
              <a:srgbClr val="006699"/>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按网络的作用范围划分</a:t>
              </a:r>
            </a:p>
          </p:txBody>
        </p:sp>
        <p:sp>
          <p:nvSpPr>
            <p:cNvPr id="74" name="Text Box 23"/>
            <p:cNvSpPr txBox="1">
              <a:spLocks noChangeArrowheads="1"/>
            </p:cNvSpPr>
            <p:nvPr/>
          </p:nvSpPr>
          <p:spPr bwMode="auto">
            <a:xfrm>
              <a:off x="3062" y="1654"/>
              <a:ext cx="2588" cy="291"/>
            </a:xfrm>
            <a:prstGeom prst="rect">
              <a:avLst/>
            </a:prstGeom>
            <a:noFill/>
            <a:ln w="12700">
              <a:noFill/>
              <a:miter lim="800000"/>
              <a:headEnd type="none" w="sm" len="sm"/>
              <a:tailEnd type="none" w="sm" len="sm"/>
            </a:ln>
          </p:spPr>
          <p:txBody>
            <a:bodyPr wrap="square">
              <a:spAutoFit/>
            </a:bodyPr>
            <a:lstStyle/>
            <a:p>
              <a:pPr eaLnBrk="0" hangingPunct="0"/>
              <a:r>
                <a:rPr kumimoji="1" lang="en-US" altLang="zh-CN" sz="2400" b="1" dirty="0">
                  <a:solidFill>
                    <a:srgbClr val="213F99"/>
                  </a:solidFill>
                  <a:latin typeface="微软雅黑" pitchFamily="34" charset="-122"/>
                  <a:ea typeface="微软雅黑" pitchFamily="34" charset="-122"/>
                </a:rPr>
                <a:t>LAN</a:t>
              </a:r>
              <a:r>
                <a:rPr kumimoji="1" lang="zh-CN" altLang="en-US" sz="2400" b="1" dirty="0">
                  <a:solidFill>
                    <a:srgbClr val="213F99"/>
                  </a:solidFill>
                  <a:latin typeface="微软雅黑" pitchFamily="34" charset="-122"/>
                  <a:ea typeface="微软雅黑" pitchFamily="34" charset="-122"/>
                </a:rPr>
                <a:t>、</a:t>
              </a:r>
              <a:r>
                <a:rPr kumimoji="1" lang="en-US" altLang="zh-CN" sz="2400" b="1" dirty="0">
                  <a:solidFill>
                    <a:srgbClr val="213F99"/>
                  </a:solidFill>
                  <a:latin typeface="微软雅黑" pitchFamily="34" charset="-122"/>
                  <a:ea typeface="微软雅黑" pitchFamily="34" charset="-122"/>
                </a:rPr>
                <a:t>MAN</a:t>
              </a:r>
              <a:r>
                <a:rPr kumimoji="1" lang="zh-CN" altLang="en-US" sz="2400" b="1" dirty="0">
                  <a:solidFill>
                    <a:srgbClr val="213F99"/>
                  </a:solidFill>
                  <a:latin typeface="微软雅黑" pitchFamily="34" charset="-122"/>
                  <a:ea typeface="微软雅黑" pitchFamily="34" charset="-122"/>
                </a:rPr>
                <a:t>、</a:t>
              </a:r>
              <a:r>
                <a:rPr kumimoji="1" lang="en-US" altLang="zh-CN" sz="2400" b="1" dirty="0">
                  <a:solidFill>
                    <a:srgbClr val="213F99"/>
                  </a:solidFill>
                  <a:latin typeface="微软雅黑" pitchFamily="34" charset="-122"/>
                  <a:ea typeface="微软雅黑" pitchFamily="34" charset="-122"/>
                </a:rPr>
                <a:t>WAN</a:t>
              </a:r>
              <a:r>
                <a:rPr kumimoji="1" lang="zh-CN" altLang="en-US" sz="2400" b="1" dirty="0">
                  <a:solidFill>
                    <a:srgbClr val="213F99"/>
                  </a:solidFill>
                  <a:latin typeface="微软雅黑" pitchFamily="34" charset="-122"/>
                  <a:ea typeface="微软雅黑" pitchFamily="34" charset="-122"/>
                </a:rPr>
                <a:t>、</a:t>
              </a:r>
              <a:r>
                <a:rPr kumimoji="1" lang="en-US" altLang="zh-CN" sz="2400" b="1" dirty="0">
                  <a:solidFill>
                    <a:srgbClr val="213F99"/>
                  </a:solidFill>
                  <a:latin typeface="微软雅黑" pitchFamily="34" charset="-122"/>
                  <a:ea typeface="微软雅黑" pitchFamily="34" charset="-122"/>
                </a:rPr>
                <a:t>AN</a:t>
              </a:r>
            </a:p>
          </p:txBody>
        </p:sp>
      </p:gr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fill="hold"/>
                                        <p:tgtEl>
                                          <p:spTgt spid="60"/>
                                        </p:tgtEl>
                                        <p:attrNameLst>
                                          <p:attrName>ppt_x</p:attrName>
                                        </p:attrNameLst>
                                      </p:cBhvr>
                                      <p:tavLst>
                                        <p:tav tm="0">
                                          <p:val>
                                            <p:strVal val="0-#ppt_w/2"/>
                                          </p:val>
                                        </p:tav>
                                        <p:tav tm="100000">
                                          <p:val>
                                            <p:strVal val="#ppt_x"/>
                                          </p:val>
                                        </p:tav>
                                      </p:tavLst>
                                    </p:anim>
                                    <p:anim calcmode="lin" valueType="num">
                                      <p:cBhvr additive="base">
                                        <p:cTn id="14"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0-#ppt_w/2"/>
                                          </p:val>
                                        </p:tav>
                                        <p:tav tm="100000">
                                          <p:val>
                                            <p:strVal val="#ppt_x"/>
                                          </p:val>
                                        </p:tav>
                                      </p:tavLst>
                                    </p:anim>
                                    <p:anim calcmode="lin" valueType="num">
                                      <p:cBhvr additive="base">
                                        <p:cTn id="20"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additive="base">
                                        <p:cTn id="25" dur="500" fill="hold"/>
                                        <p:tgtEl>
                                          <p:spTgt spid="66"/>
                                        </p:tgtEl>
                                        <p:attrNameLst>
                                          <p:attrName>ppt_x</p:attrName>
                                        </p:attrNameLst>
                                      </p:cBhvr>
                                      <p:tavLst>
                                        <p:tav tm="0">
                                          <p:val>
                                            <p:strVal val="0-#ppt_w/2"/>
                                          </p:val>
                                        </p:tav>
                                        <p:tav tm="100000">
                                          <p:val>
                                            <p:strVal val="#ppt_x"/>
                                          </p:val>
                                        </p:tav>
                                      </p:tavLst>
                                    </p:anim>
                                    <p:anim calcmode="lin" valueType="num">
                                      <p:cBhvr additive="base">
                                        <p:cTn id="26"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additive="base">
                                        <p:cTn id="31" dur="500" fill="hold"/>
                                        <p:tgtEl>
                                          <p:spTgt spid="69"/>
                                        </p:tgtEl>
                                        <p:attrNameLst>
                                          <p:attrName>ppt_x</p:attrName>
                                        </p:attrNameLst>
                                      </p:cBhvr>
                                      <p:tavLst>
                                        <p:tav tm="0">
                                          <p:val>
                                            <p:strVal val="0-#ppt_w/2"/>
                                          </p:val>
                                        </p:tav>
                                        <p:tav tm="100000">
                                          <p:val>
                                            <p:strVal val="#ppt_x"/>
                                          </p:val>
                                        </p:tav>
                                      </p:tavLst>
                                    </p:anim>
                                    <p:anim calcmode="lin" valueType="num">
                                      <p:cBhvr additive="base">
                                        <p:cTn id="32"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1.3.1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网络拓扑结构分类</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4754140" y="188686"/>
            <a:ext cx="1835345"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通信协议与网络体系结构</a:t>
            </a:r>
            <a:endParaRPr lang="zh-CN" altLang="en-US" sz="1200" b="1" dirty="0">
              <a:solidFill>
                <a:schemeClr val="tx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网络的类型及其特征</a:t>
            </a:r>
            <a:endParaRPr lang="zh-CN" altLang="en-US" sz="1200" b="1" dirty="0">
              <a:solidFill>
                <a:schemeClr val="bg1"/>
              </a:solidFill>
            </a:endParaRPr>
          </a:p>
        </p:txBody>
      </p:sp>
      <p:sp>
        <p:nvSpPr>
          <p:cNvPr id="56" name="矩形 55"/>
          <p:cNvSpPr/>
          <p:nvPr/>
        </p:nvSpPr>
        <p:spPr>
          <a:xfrm>
            <a:off x="249430" y="1473587"/>
            <a:ext cx="5174815"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可根据不同的分类标准划分：</a:t>
            </a:r>
            <a:endParaRPr lang="en-US" altLang="zh-CN" sz="2800" b="1" dirty="0" smtClean="0">
              <a:solidFill>
                <a:srgbClr val="C00000"/>
              </a:solidFill>
              <a:latin typeface="微软雅黑" pitchFamily="34" charset="-122"/>
              <a:ea typeface="微软雅黑" pitchFamily="34" charset="-122"/>
            </a:endParaRPr>
          </a:p>
        </p:txBody>
      </p:sp>
      <p:grpSp>
        <p:nvGrpSpPr>
          <p:cNvPr id="36" name="Group 6"/>
          <p:cNvGrpSpPr>
            <a:grpSpLocks/>
          </p:cNvGrpSpPr>
          <p:nvPr/>
        </p:nvGrpSpPr>
        <p:grpSpPr bwMode="auto">
          <a:xfrm>
            <a:off x="928008" y="3086104"/>
            <a:ext cx="6400800" cy="609600"/>
            <a:chOff x="768" y="720"/>
            <a:chExt cx="4032" cy="384"/>
          </a:xfrm>
        </p:grpSpPr>
        <p:sp>
          <p:nvSpPr>
            <p:cNvPr id="37" name="Rectangle 7"/>
            <p:cNvSpPr>
              <a:spLocks noChangeArrowheads="1"/>
            </p:cNvSpPr>
            <p:nvPr/>
          </p:nvSpPr>
          <p:spPr bwMode="auto">
            <a:xfrm>
              <a:off x="768" y="720"/>
              <a:ext cx="2304" cy="384"/>
            </a:xfrm>
            <a:prstGeom prst="rect">
              <a:avLst/>
            </a:prstGeom>
            <a:solidFill>
              <a:srgbClr val="000099"/>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按网络控制方式划分</a:t>
              </a:r>
            </a:p>
          </p:txBody>
        </p:sp>
        <p:sp>
          <p:nvSpPr>
            <p:cNvPr id="38" name="Text Box 8"/>
            <p:cNvSpPr txBox="1">
              <a:spLocks noChangeArrowheads="1"/>
            </p:cNvSpPr>
            <p:nvPr/>
          </p:nvSpPr>
          <p:spPr bwMode="auto">
            <a:xfrm>
              <a:off x="3216" y="768"/>
              <a:ext cx="1584" cy="288"/>
            </a:xfrm>
            <a:prstGeom prst="rect">
              <a:avLst/>
            </a:prstGeom>
            <a:noFill/>
            <a:ln w="12700">
              <a:noFill/>
              <a:miter lim="800000"/>
              <a:headEnd type="none" w="sm" len="sm"/>
              <a:tailEnd type="none" w="sm" len="sm"/>
            </a:ln>
          </p:spPr>
          <p:txBody>
            <a:bodyPr>
              <a:spAutoFit/>
            </a:bodyPr>
            <a:lstStyle/>
            <a:p>
              <a:pPr eaLnBrk="0" hangingPunct="0"/>
              <a:r>
                <a:rPr kumimoji="1" lang="zh-CN" altLang="en-US" sz="2400" b="1">
                  <a:solidFill>
                    <a:srgbClr val="213F99"/>
                  </a:solidFill>
                  <a:latin typeface="微软雅黑" pitchFamily="34" charset="-122"/>
                  <a:ea typeface="微软雅黑" pitchFamily="34" charset="-122"/>
                </a:rPr>
                <a:t>集中式、分布式</a:t>
              </a:r>
            </a:p>
          </p:txBody>
        </p:sp>
      </p:grpSp>
      <p:grpSp>
        <p:nvGrpSpPr>
          <p:cNvPr id="39" name="Group 14"/>
          <p:cNvGrpSpPr>
            <a:grpSpLocks/>
          </p:cNvGrpSpPr>
          <p:nvPr/>
        </p:nvGrpSpPr>
        <p:grpSpPr bwMode="auto">
          <a:xfrm>
            <a:off x="928008" y="4000504"/>
            <a:ext cx="7620000" cy="609600"/>
            <a:chOff x="612" y="2038"/>
            <a:chExt cx="4800" cy="384"/>
          </a:xfrm>
        </p:grpSpPr>
        <p:sp>
          <p:nvSpPr>
            <p:cNvPr id="40" name="Rectangle 9"/>
            <p:cNvSpPr>
              <a:spLocks noChangeArrowheads="1"/>
            </p:cNvSpPr>
            <p:nvPr/>
          </p:nvSpPr>
          <p:spPr bwMode="auto">
            <a:xfrm>
              <a:off x="612" y="2038"/>
              <a:ext cx="2304" cy="384"/>
            </a:xfrm>
            <a:prstGeom prst="rect">
              <a:avLst/>
            </a:prstGeom>
            <a:solidFill>
              <a:srgbClr val="009900"/>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按网络环境划分</a:t>
              </a:r>
            </a:p>
          </p:txBody>
        </p:sp>
        <p:sp>
          <p:nvSpPr>
            <p:cNvPr id="41" name="Text Box 10"/>
            <p:cNvSpPr txBox="1">
              <a:spLocks noChangeArrowheads="1"/>
            </p:cNvSpPr>
            <p:nvPr/>
          </p:nvSpPr>
          <p:spPr bwMode="auto">
            <a:xfrm>
              <a:off x="3060" y="2086"/>
              <a:ext cx="2352" cy="288"/>
            </a:xfrm>
            <a:prstGeom prst="rect">
              <a:avLst/>
            </a:prstGeom>
            <a:noFill/>
            <a:ln w="12700">
              <a:noFill/>
              <a:miter lim="800000"/>
              <a:headEnd type="none" w="sm" len="sm"/>
              <a:tailEnd type="none" w="sm" len="sm"/>
            </a:ln>
          </p:spPr>
          <p:txBody>
            <a:bodyPr>
              <a:spAutoFit/>
            </a:bodyPr>
            <a:lstStyle/>
            <a:p>
              <a:pPr eaLnBrk="0" hangingPunct="0"/>
              <a:r>
                <a:rPr kumimoji="1" lang="zh-CN" altLang="en-US" sz="2400" b="1">
                  <a:solidFill>
                    <a:srgbClr val="213F99"/>
                  </a:solidFill>
                  <a:latin typeface="微软雅黑" pitchFamily="34" charset="-122"/>
                  <a:ea typeface="微软雅黑" pitchFamily="34" charset="-122"/>
                </a:rPr>
                <a:t>部门网、企业网、校园网</a:t>
              </a:r>
            </a:p>
          </p:txBody>
        </p:sp>
      </p:grpSp>
      <p:grpSp>
        <p:nvGrpSpPr>
          <p:cNvPr id="42" name="Group 19"/>
          <p:cNvGrpSpPr>
            <a:grpSpLocks/>
          </p:cNvGrpSpPr>
          <p:nvPr/>
        </p:nvGrpSpPr>
        <p:grpSpPr bwMode="auto">
          <a:xfrm>
            <a:off x="928008" y="4841881"/>
            <a:ext cx="7416800" cy="1570038"/>
            <a:chOff x="612" y="3178"/>
            <a:chExt cx="4672" cy="989"/>
          </a:xfrm>
        </p:grpSpPr>
        <p:sp>
          <p:nvSpPr>
            <p:cNvPr id="43" name="Rectangle 11"/>
            <p:cNvSpPr>
              <a:spLocks noChangeArrowheads="1"/>
            </p:cNvSpPr>
            <p:nvPr/>
          </p:nvSpPr>
          <p:spPr bwMode="auto">
            <a:xfrm>
              <a:off x="612" y="3224"/>
              <a:ext cx="2304" cy="384"/>
            </a:xfrm>
            <a:prstGeom prst="rect">
              <a:avLst/>
            </a:prstGeom>
            <a:solidFill>
              <a:srgbClr val="990099"/>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按网络拓扑结构划分</a:t>
              </a:r>
            </a:p>
          </p:txBody>
        </p:sp>
        <p:sp>
          <p:nvSpPr>
            <p:cNvPr id="44" name="Text Box 12"/>
            <p:cNvSpPr txBox="1">
              <a:spLocks noChangeArrowheads="1"/>
            </p:cNvSpPr>
            <p:nvPr/>
          </p:nvSpPr>
          <p:spPr bwMode="auto">
            <a:xfrm>
              <a:off x="3124" y="3178"/>
              <a:ext cx="2160" cy="989"/>
            </a:xfrm>
            <a:prstGeom prst="rect">
              <a:avLst/>
            </a:prstGeom>
            <a:noFill/>
            <a:ln w="12700">
              <a:noFill/>
              <a:miter lim="800000"/>
              <a:headEnd type="none" w="sm" len="sm"/>
              <a:tailEnd type="none" w="sm" len="sm"/>
            </a:ln>
          </p:spPr>
          <p:txBody>
            <a:bodyPr>
              <a:spAutoFit/>
            </a:bodyPr>
            <a:lstStyle/>
            <a:p>
              <a:pPr eaLnBrk="0" hangingPunct="0">
                <a:spcBef>
                  <a:spcPct val="0"/>
                </a:spcBef>
                <a:buFontTx/>
                <a:buChar char="•"/>
              </a:pPr>
              <a:r>
                <a:rPr kumimoji="1" lang="en-US" altLang="zh-CN" sz="2400" b="1">
                  <a:solidFill>
                    <a:srgbClr val="213F99"/>
                  </a:solidFill>
                  <a:latin typeface="微软雅黑" pitchFamily="34" charset="-122"/>
                  <a:ea typeface="微软雅黑" pitchFamily="34" charset="-122"/>
                </a:rPr>
                <a:t>  </a:t>
              </a:r>
              <a:r>
                <a:rPr kumimoji="1" lang="zh-CN" altLang="en-US" sz="2400" b="1">
                  <a:solidFill>
                    <a:srgbClr val="213F99"/>
                  </a:solidFill>
                  <a:latin typeface="微软雅黑" pitchFamily="34" charset="-122"/>
                  <a:ea typeface="微软雅黑" pitchFamily="34" charset="-122"/>
                </a:rPr>
                <a:t>星形结构</a:t>
              </a:r>
            </a:p>
            <a:p>
              <a:pPr eaLnBrk="0" hangingPunct="0">
                <a:spcBef>
                  <a:spcPct val="0"/>
                </a:spcBef>
                <a:buFontTx/>
                <a:buChar char="•"/>
              </a:pPr>
              <a:r>
                <a:rPr kumimoji="1" lang="zh-CN" altLang="en-US" sz="2400" b="1">
                  <a:solidFill>
                    <a:srgbClr val="213F99"/>
                  </a:solidFill>
                  <a:latin typeface="微软雅黑" pitchFamily="34" charset="-122"/>
                  <a:ea typeface="微软雅黑" pitchFamily="34" charset="-122"/>
                </a:rPr>
                <a:t>  层次结构或树形结构</a:t>
              </a:r>
            </a:p>
            <a:p>
              <a:pPr eaLnBrk="0" hangingPunct="0">
                <a:spcBef>
                  <a:spcPct val="0"/>
                </a:spcBef>
                <a:buFontTx/>
                <a:buChar char="•"/>
              </a:pPr>
              <a:r>
                <a:rPr kumimoji="1" lang="zh-CN" altLang="en-US" sz="2400" b="1">
                  <a:solidFill>
                    <a:srgbClr val="213F99"/>
                  </a:solidFill>
                  <a:latin typeface="微软雅黑" pitchFamily="34" charset="-122"/>
                  <a:ea typeface="微软雅黑" pitchFamily="34" charset="-122"/>
                </a:rPr>
                <a:t>  总线形结构</a:t>
              </a:r>
            </a:p>
            <a:p>
              <a:pPr eaLnBrk="0" hangingPunct="0">
                <a:spcBef>
                  <a:spcPct val="0"/>
                </a:spcBef>
                <a:buFontTx/>
                <a:buChar char="•"/>
              </a:pPr>
              <a:r>
                <a:rPr kumimoji="1" lang="zh-CN" altLang="en-US" sz="2400" b="1">
                  <a:solidFill>
                    <a:srgbClr val="213F99"/>
                  </a:solidFill>
                  <a:latin typeface="微软雅黑" pitchFamily="34" charset="-122"/>
                  <a:ea typeface="微软雅黑" pitchFamily="34" charset="-122"/>
                </a:rPr>
                <a:t>  环形结构</a:t>
              </a:r>
            </a:p>
          </p:txBody>
        </p:sp>
      </p:grpSp>
      <p:grpSp>
        <p:nvGrpSpPr>
          <p:cNvPr id="45" name="Group 18"/>
          <p:cNvGrpSpPr>
            <a:grpSpLocks/>
          </p:cNvGrpSpPr>
          <p:nvPr/>
        </p:nvGrpSpPr>
        <p:grpSpPr bwMode="auto">
          <a:xfrm>
            <a:off x="928008" y="2146305"/>
            <a:ext cx="7272338" cy="830263"/>
            <a:chOff x="612" y="1480"/>
            <a:chExt cx="4581" cy="523"/>
          </a:xfrm>
        </p:grpSpPr>
        <p:sp>
          <p:nvSpPr>
            <p:cNvPr id="46" name="Rectangle 16"/>
            <p:cNvSpPr>
              <a:spLocks noChangeArrowheads="1"/>
            </p:cNvSpPr>
            <p:nvPr/>
          </p:nvSpPr>
          <p:spPr bwMode="auto">
            <a:xfrm>
              <a:off x="612" y="1525"/>
              <a:ext cx="2304" cy="384"/>
            </a:xfrm>
            <a:prstGeom prst="rect">
              <a:avLst/>
            </a:prstGeom>
            <a:solidFill>
              <a:srgbClr val="CC3300"/>
            </a:solidFill>
            <a:ln w="12700">
              <a:solidFill>
                <a:schemeClr val="tx1"/>
              </a:solidFill>
              <a:miter lim="800000"/>
              <a:headEnd type="none" w="sm" len="sm"/>
              <a:tailEnd type="none" w="sm" len="sm"/>
            </a:ln>
          </p:spPr>
          <p:txBody>
            <a:bodyPr wrap="none" anchor="ctr"/>
            <a:lstStyle/>
            <a:p>
              <a:pPr algn="ctr" eaLnBrk="0" hangingPunct="0">
                <a:spcBef>
                  <a:spcPct val="0"/>
                </a:spcBef>
              </a:pPr>
              <a:r>
                <a:rPr kumimoji="1" lang="zh-CN" altLang="en-US" sz="2400" b="1" dirty="0">
                  <a:solidFill>
                    <a:schemeClr val="bg1"/>
                  </a:solidFill>
                  <a:latin typeface="微软雅黑" pitchFamily="34" charset="-122"/>
                  <a:ea typeface="微软雅黑" pitchFamily="34" charset="-122"/>
                </a:rPr>
                <a:t>按网络交换功能划分</a:t>
              </a:r>
            </a:p>
          </p:txBody>
        </p:sp>
        <p:sp>
          <p:nvSpPr>
            <p:cNvPr id="47" name="Text Box 17"/>
            <p:cNvSpPr txBox="1">
              <a:spLocks noChangeArrowheads="1"/>
            </p:cNvSpPr>
            <p:nvPr/>
          </p:nvSpPr>
          <p:spPr bwMode="auto">
            <a:xfrm>
              <a:off x="3060" y="1480"/>
              <a:ext cx="2133" cy="523"/>
            </a:xfrm>
            <a:prstGeom prst="rect">
              <a:avLst/>
            </a:prstGeom>
            <a:noFill/>
            <a:ln w="12700">
              <a:noFill/>
              <a:miter lim="800000"/>
              <a:headEnd type="none" w="sm" len="sm"/>
              <a:tailEnd type="none" w="sm" len="sm"/>
            </a:ln>
          </p:spPr>
          <p:txBody>
            <a:bodyPr>
              <a:spAutoFit/>
            </a:bodyPr>
            <a:lstStyle/>
            <a:p>
              <a:pPr eaLnBrk="0" hangingPunct="0"/>
              <a:r>
                <a:rPr kumimoji="1" lang="zh-CN" altLang="en-US" sz="2400" b="1">
                  <a:solidFill>
                    <a:srgbClr val="213F99"/>
                  </a:solidFill>
                  <a:latin typeface="微软雅黑" pitchFamily="34" charset="-122"/>
                  <a:ea typeface="微软雅黑" pitchFamily="34" charset="-122"/>
                </a:rPr>
                <a:t>电路交换、报文交换、分组交换、混合交换</a:t>
              </a:r>
            </a:p>
          </p:txBody>
        </p:sp>
      </p:gr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1.3.1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网络拓扑结构分类</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4754140" y="188686"/>
            <a:ext cx="1835345"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通信协议与网络体系结构</a:t>
            </a:r>
            <a:endParaRPr lang="zh-CN" altLang="en-US" sz="1200" b="1" dirty="0">
              <a:solidFill>
                <a:schemeClr val="tx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网络的类型及其特征</a:t>
            </a:r>
            <a:endParaRPr lang="zh-CN" altLang="en-US" sz="1200" b="1" dirty="0">
              <a:solidFill>
                <a:schemeClr val="bg1"/>
              </a:solidFill>
            </a:endParaRPr>
          </a:p>
        </p:txBody>
      </p:sp>
      <p:sp>
        <p:nvSpPr>
          <p:cNvPr id="56" name="矩形 55"/>
          <p:cNvSpPr/>
          <p:nvPr/>
        </p:nvSpPr>
        <p:spPr>
          <a:xfrm>
            <a:off x="249430" y="1473587"/>
            <a:ext cx="4241867"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根据网络拓扑结构划分：</a:t>
            </a:r>
            <a:endParaRPr lang="en-US" altLang="zh-CN" sz="2800" b="1" dirty="0" smtClean="0">
              <a:solidFill>
                <a:srgbClr val="C00000"/>
              </a:solidFill>
              <a:latin typeface="微软雅黑" pitchFamily="34" charset="-122"/>
              <a:ea typeface="微软雅黑" pitchFamily="34" charset="-122"/>
            </a:endParaRPr>
          </a:p>
        </p:txBody>
      </p:sp>
      <p:grpSp>
        <p:nvGrpSpPr>
          <p:cNvPr id="29" name="Group 18"/>
          <p:cNvGrpSpPr>
            <a:grpSpLocks/>
          </p:cNvGrpSpPr>
          <p:nvPr/>
        </p:nvGrpSpPr>
        <p:grpSpPr bwMode="auto">
          <a:xfrm>
            <a:off x="505836" y="3828597"/>
            <a:ext cx="465138" cy="469900"/>
            <a:chOff x="894" y="939"/>
            <a:chExt cx="293" cy="296"/>
          </a:xfrm>
        </p:grpSpPr>
        <p:sp>
          <p:nvSpPr>
            <p:cNvPr id="30" name="Freeform 19"/>
            <p:cNvSpPr>
              <a:spLocks/>
            </p:cNvSpPr>
            <p:nvPr/>
          </p:nvSpPr>
          <p:spPr bwMode="auto">
            <a:xfrm>
              <a:off x="894" y="939"/>
              <a:ext cx="293" cy="296"/>
            </a:xfrm>
            <a:custGeom>
              <a:avLst/>
              <a:gdLst>
                <a:gd name="T0" fmla="*/ 23 w 293"/>
                <a:gd name="T1" fmla="*/ 173 h 296"/>
                <a:gd name="T2" fmla="*/ 23 w 293"/>
                <a:gd name="T3" fmla="*/ 0 h 296"/>
                <a:gd name="T4" fmla="*/ 271 w 293"/>
                <a:gd name="T5" fmla="*/ 0 h 296"/>
                <a:gd name="T6" fmla="*/ 271 w 293"/>
                <a:gd name="T7" fmla="*/ 173 h 296"/>
                <a:gd name="T8" fmla="*/ 293 w 293"/>
                <a:gd name="T9" fmla="*/ 274 h 296"/>
                <a:gd name="T10" fmla="*/ 293 w 293"/>
                <a:gd name="T11" fmla="*/ 296 h 296"/>
                <a:gd name="T12" fmla="*/ 0 w 293"/>
                <a:gd name="T13" fmla="*/ 296 h 296"/>
                <a:gd name="T14" fmla="*/ 0 w 293"/>
                <a:gd name="T15" fmla="*/ 274 h 296"/>
                <a:gd name="T16" fmla="*/ 23 w 293"/>
                <a:gd name="T17" fmla="*/ 173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3"/>
                <a:gd name="T28" fmla="*/ 0 h 296"/>
                <a:gd name="T29" fmla="*/ 293 w 293"/>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3" h="296">
                  <a:moveTo>
                    <a:pt x="23" y="173"/>
                  </a:moveTo>
                  <a:lnTo>
                    <a:pt x="23" y="0"/>
                  </a:lnTo>
                  <a:lnTo>
                    <a:pt x="271" y="0"/>
                  </a:lnTo>
                  <a:lnTo>
                    <a:pt x="271" y="173"/>
                  </a:lnTo>
                  <a:lnTo>
                    <a:pt x="293" y="274"/>
                  </a:lnTo>
                  <a:lnTo>
                    <a:pt x="293" y="296"/>
                  </a:lnTo>
                  <a:lnTo>
                    <a:pt x="0" y="296"/>
                  </a:lnTo>
                  <a:lnTo>
                    <a:pt x="0" y="274"/>
                  </a:lnTo>
                  <a:lnTo>
                    <a:pt x="23" y="173"/>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36" name="Line 20"/>
            <p:cNvSpPr>
              <a:spLocks noChangeShapeType="1"/>
            </p:cNvSpPr>
            <p:nvPr/>
          </p:nvSpPr>
          <p:spPr bwMode="auto">
            <a:xfrm>
              <a:off x="917" y="1112"/>
              <a:ext cx="248" cy="1"/>
            </a:xfrm>
            <a:prstGeom prst="line">
              <a:avLst/>
            </a:prstGeom>
            <a:noFill/>
            <a:ln w="12700">
              <a:solidFill>
                <a:srgbClr val="000000"/>
              </a:solidFill>
              <a:round/>
              <a:headEnd/>
              <a:tailEnd/>
            </a:ln>
          </p:spPr>
          <p:txBody>
            <a:bodyPr/>
            <a:lstStyle/>
            <a:p>
              <a:endParaRPr lang="zh-CN" altLang="en-US"/>
            </a:p>
          </p:txBody>
        </p:sp>
        <p:sp>
          <p:nvSpPr>
            <p:cNvPr id="39" name="Line 21"/>
            <p:cNvSpPr>
              <a:spLocks noChangeShapeType="1"/>
            </p:cNvSpPr>
            <p:nvPr/>
          </p:nvSpPr>
          <p:spPr bwMode="auto">
            <a:xfrm>
              <a:off x="894" y="1213"/>
              <a:ext cx="293" cy="1"/>
            </a:xfrm>
            <a:prstGeom prst="line">
              <a:avLst/>
            </a:prstGeom>
            <a:noFill/>
            <a:ln w="12700">
              <a:solidFill>
                <a:srgbClr val="000000"/>
              </a:solidFill>
              <a:round/>
              <a:headEnd/>
              <a:tailEnd/>
            </a:ln>
          </p:spPr>
          <p:txBody>
            <a:bodyPr/>
            <a:lstStyle/>
            <a:p>
              <a:endParaRPr lang="zh-CN" altLang="en-US"/>
            </a:p>
          </p:txBody>
        </p:sp>
        <p:sp>
          <p:nvSpPr>
            <p:cNvPr id="42" name="Freeform 22"/>
            <p:cNvSpPr>
              <a:spLocks noEditPoints="1"/>
            </p:cNvSpPr>
            <p:nvPr/>
          </p:nvSpPr>
          <p:spPr bwMode="auto">
            <a:xfrm>
              <a:off x="906" y="1130"/>
              <a:ext cx="270" cy="68"/>
            </a:xfrm>
            <a:custGeom>
              <a:avLst/>
              <a:gdLst>
                <a:gd name="T0" fmla="*/ 15 w 270"/>
                <a:gd name="T1" fmla="*/ 15 h 68"/>
                <a:gd name="T2" fmla="*/ 18 w 270"/>
                <a:gd name="T3" fmla="*/ 0 h 68"/>
                <a:gd name="T4" fmla="*/ 255 w 270"/>
                <a:gd name="T5" fmla="*/ 0 h 68"/>
                <a:gd name="T6" fmla="*/ 259 w 270"/>
                <a:gd name="T7" fmla="*/ 15 h 68"/>
                <a:gd name="T8" fmla="*/ 15 w 270"/>
                <a:gd name="T9" fmla="*/ 15 h 68"/>
                <a:gd name="T10" fmla="*/ 0 w 270"/>
                <a:gd name="T11" fmla="*/ 68 h 68"/>
                <a:gd name="T12" fmla="*/ 11 w 270"/>
                <a:gd name="T13" fmla="*/ 19 h 68"/>
                <a:gd name="T14" fmla="*/ 259 w 270"/>
                <a:gd name="T15" fmla="*/ 19 h 68"/>
                <a:gd name="T16" fmla="*/ 270 w 270"/>
                <a:gd name="T17" fmla="*/ 68 h 68"/>
                <a:gd name="T18" fmla="*/ 0 w 270"/>
                <a:gd name="T19" fmla="*/ 68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68"/>
                <a:gd name="T32" fmla="*/ 270 w 270"/>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68">
                  <a:moveTo>
                    <a:pt x="15" y="15"/>
                  </a:moveTo>
                  <a:lnTo>
                    <a:pt x="18" y="0"/>
                  </a:lnTo>
                  <a:lnTo>
                    <a:pt x="255" y="0"/>
                  </a:lnTo>
                  <a:lnTo>
                    <a:pt x="259" y="15"/>
                  </a:lnTo>
                  <a:lnTo>
                    <a:pt x="15" y="15"/>
                  </a:lnTo>
                  <a:close/>
                  <a:moveTo>
                    <a:pt x="0" y="68"/>
                  </a:moveTo>
                  <a:lnTo>
                    <a:pt x="11" y="19"/>
                  </a:lnTo>
                  <a:lnTo>
                    <a:pt x="259" y="19"/>
                  </a:lnTo>
                  <a:lnTo>
                    <a:pt x="270" y="68"/>
                  </a:lnTo>
                  <a:lnTo>
                    <a:pt x="0" y="68"/>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5" name="Freeform 23"/>
            <p:cNvSpPr>
              <a:spLocks noEditPoints="1"/>
            </p:cNvSpPr>
            <p:nvPr/>
          </p:nvSpPr>
          <p:spPr bwMode="auto">
            <a:xfrm>
              <a:off x="1090" y="1070"/>
              <a:ext cx="86" cy="162"/>
            </a:xfrm>
            <a:custGeom>
              <a:avLst/>
              <a:gdLst>
                <a:gd name="T0" fmla="*/ 37 w 86"/>
                <a:gd name="T1" fmla="*/ 8 h 162"/>
                <a:gd name="T2" fmla="*/ 45 w 86"/>
                <a:gd name="T3" fmla="*/ 0 h 162"/>
                <a:gd name="T4" fmla="*/ 48 w 86"/>
                <a:gd name="T5" fmla="*/ 8 h 162"/>
                <a:gd name="T6" fmla="*/ 45 w 86"/>
                <a:gd name="T7" fmla="*/ 12 h 162"/>
                <a:gd name="T8" fmla="*/ 37 w 86"/>
                <a:gd name="T9" fmla="*/ 8 h 162"/>
                <a:gd name="T10" fmla="*/ 0 w 86"/>
                <a:gd name="T11" fmla="*/ 162 h 162"/>
                <a:gd name="T12" fmla="*/ 86 w 86"/>
                <a:gd name="T13" fmla="*/ 162 h 162"/>
                <a:gd name="T14" fmla="*/ 86 w 86"/>
                <a:gd name="T15" fmla="*/ 147 h 162"/>
                <a:gd name="T16" fmla="*/ 0 w 86"/>
                <a:gd name="T17" fmla="*/ 147 h 162"/>
                <a:gd name="T18" fmla="*/ 0 w 86"/>
                <a:gd name="T19" fmla="*/ 162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162"/>
                <a:gd name="T32" fmla="*/ 86 w 86"/>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162">
                  <a:moveTo>
                    <a:pt x="37" y="8"/>
                  </a:moveTo>
                  <a:lnTo>
                    <a:pt x="45" y="0"/>
                  </a:lnTo>
                  <a:lnTo>
                    <a:pt x="48" y="8"/>
                  </a:lnTo>
                  <a:lnTo>
                    <a:pt x="45" y="12"/>
                  </a:lnTo>
                  <a:lnTo>
                    <a:pt x="37" y="8"/>
                  </a:lnTo>
                  <a:close/>
                  <a:moveTo>
                    <a:pt x="0" y="162"/>
                  </a:moveTo>
                  <a:lnTo>
                    <a:pt x="86" y="162"/>
                  </a:lnTo>
                  <a:lnTo>
                    <a:pt x="86" y="147"/>
                  </a:lnTo>
                  <a:lnTo>
                    <a:pt x="0" y="147"/>
                  </a:lnTo>
                  <a:lnTo>
                    <a:pt x="0" y="162"/>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48" name="Rectangle 24"/>
            <p:cNvSpPr>
              <a:spLocks noChangeArrowheads="1"/>
            </p:cNvSpPr>
            <p:nvPr/>
          </p:nvSpPr>
          <p:spPr bwMode="auto">
            <a:xfrm>
              <a:off x="1120" y="1063"/>
              <a:ext cx="26" cy="26"/>
            </a:xfrm>
            <a:prstGeom prst="rect">
              <a:avLst/>
            </a:prstGeom>
            <a:noFill/>
            <a:ln w="6350">
              <a:solidFill>
                <a:srgbClr val="000000"/>
              </a:solidFill>
              <a:miter lim="800000"/>
              <a:headEnd/>
              <a:tailEnd/>
            </a:ln>
          </p:spPr>
          <p:txBody>
            <a:bodyPr/>
            <a:lstStyle/>
            <a:p>
              <a:endParaRPr lang="zh-CN" altLang="en-US"/>
            </a:p>
          </p:txBody>
        </p:sp>
        <p:sp>
          <p:nvSpPr>
            <p:cNvPr id="49" name="Rectangle 25"/>
            <p:cNvSpPr>
              <a:spLocks noChangeArrowheads="1"/>
            </p:cNvSpPr>
            <p:nvPr/>
          </p:nvSpPr>
          <p:spPr bwMode="auto">
            <a:xfrm>
              <a:off x="943" y="966"/>
              <a:ext cx="173" cy="123"/>
            </a:xfrm>
            <a:prstGeom prst="rect">
              <a:avLst/>
            </a:prstGeom>
            <a:solidFill>
              <a:srgbClr val="FFFFFF"/>
            </a:solidFill>
            <a:ln w="6350">
              <a:solidFill>
                <a:srgbClr val="000000"/>
              </a:solidFill>
              <a:miter lim="800000"/>
              <a:headEnd/>
              <a:tailEnd/>
            </a:ln>
          </p:spPr>
          <p:txBody>
            <a:bodyPr/>
            <a:lstStyle/>
            <a:p>
              <a:endParaRPr lang="zh-CN" altLang="en-US"/>
            </a:p>
          </p:txBody>
        </p:sp>
        <p:sp>
          <p:nvSpPr>
            <p:cNvPr id="50" name="Rectangle 26"/>
            <p:cNvSpPr>
              <a:spLocks noChangeArrowheads="1"/>
            </p:cNvSpPr>
            <p:nvPr/>
          </p:nvSpPr>
          <p:spPr bwMode="auto">
            <a:xfrm>
              <a:off x="932" y="954"/>
              <a:ext cx="221" cy="146"/>
            </a:xfrm>
            <a:prstGeom prst="rect">
              <a:avLst/>
            </a:prstGeom>
            <a:noFill/>
            <a:ln w="6350">
              <a:solidFill>
                <a:srgbClr val="000000"/>
              </a:solidFill>
              <a:miter lim="800000"/>
              <a:headEnd/>
              <a:tailEnd/>
            </a:ln>
          </p:spPr>
          <p:txBody>
            <a:bodyPr/>
            <a:lstStyle/>
            <a:p>
              <a:endParaRPr lang="zh-CN" altLang="en-US"/>
            </a:p>
          </p:txBody>
        </p:sp>
        <p:sp>
          <p:nvSpPr>
            <p:cNvPr id="51" name="Rectangle 27"/>
            <p:cNvSpPr>
              <a:spLocks noChangeArrowheads="1"/>
            </p:cNvSpPr>
            <p:nvPr/>
          </p:nvSpPr>
          <p:spPr bwMode="auto">
            <a:xfrm>
              <a:off x="1127" y="966"/>
              <a:ext cx="19" cy="18"/>
            </a:xfrm>
            <a:prstGeom prst="rect">
              <a:avLst/>
            </a:prstGeom>
            <a:noFill/>
            <a:ln w="6350">
              <a:solidFill>
                <a:srgbClr val="000000"/>
              </a:solidFill>
              <a:miter lim="800000"/>
              <a:headEnd/>
              <a:tailEnd/>
            </a:ln>
          </p:spPr>
          <p:txBody>
            <a:bodyPr/>
            <a:lstStyle/>
            <a:p>
              <a:endParaRPr lang="zh-CN" altLang="en-US"/>
            </a:p>
          </p:txBody>
        </p:sp>
      </p:grpSp>
      <p:grpSp>
        <p:nvGrpSpPr>
          <p:cNvPr id="52" name="Group 28"/>
          <p:cNvGrpSpPr>
            <a:grpSpLocks/>
          </p:cNvGrpSpPr>
          <p:nvPr/>
        </p:nvGrpSpPr>
        <p:grpSpPr bwMode="auto">
          <a:xfrm>
            <a:off x="1442461" y="2895147"/>
            <a:ext cx="469900" cy="469900"/>
            <a:chOff x="1484" y="351"/>
            <a:chExt cx="296" cy="296"/>
          </a:xfrm>
        </p:grpSpPr>
        <p:sp>
          <p:nvSpPr>
            <p:cNvPr id="53" name="Freeform 29"/>
            <p:cNvSpPr>
              <a:spLocks/>
            </p:cNvSpPr>
            <p:nvPr/>
          </p:nvSpPr>
          <p:spPr bwMode="auto">
            <a:xfrm>
              <a:off x="1484" y="351"/>
              <a:ext cx="296" cy="296"/>
            </a:xfrm>
            <a:custGeom>
              <a:avLst/>
              <a:gdLst>
                <a:gd name="T0" fmla="*/ 26 w 296"/>
                <a:gd name="T1" fmla="*/ 172 h 296"/>
                <a:gd name="T2" fmla="*/ 26 w 296"/>
                <a:gd name="T3" fmla="*/ 0 h 296"/>
                <a:gd name="T4" fmla="*/ 270 w 296"/>
                <a:gd name="T5" fmla="*/ 0 h 296"/>
                <a:gd name="T6" fmla="*/ 270 w 296"/>
                <a:gd name="T7" fmla="*/ 172 h 296"/>
                <a:gd name="T8" fmla="*/ 296 w 296"/>
                <a:gd name="T9" fmla="*/ 270 h 296"/>
                <a:gd name="T10" fmla="*/ 296 w 296"/>
                <a:gd name="T11" fmla="*/ 296 h 296"/>
                <a:gd name="T12" fmla="*/ 0 w 296"/>
                <a:gd name="T13" fmla="*/ 296 h 296"/>
                <a:gd name="T14" fmla="*/ 0 w 296"/>
                <a:gd name="T15" fmla="*/ 270 h 296"/>
                <a:gd name="T16" fmla="*/ 26 w 296"/>
                <a:gd name="T17" fmla="*/ 172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6"/>
                <a:gd name="T28" fmla="*/ 0 h 296"/>
                <a:gd name="T29" fmla="*/ 296 w 296"/>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6" h="296">
                  <a:moveTo>
                    <a:pt x="26" y="172"/>
                  </a:moveTo>
                  <a:lnTo>
                    <a:pt x="26" y="0"/>
                  </a:lnTo>
                  <a:lnTo>
                    <a:pt x="270" y="0"/>
                  </a:lnTo>
                  <a:lnTo>
                    <a:pt x="270" y="172"/>
                  </a:lnTo>
                  <a:lnTo>
                    <a:pt x="296" y="270"/>
                  </a:lnTo>
                  <a:lnTo>
                    <a:pt x="296" y="296"/>
                  </a:lnTo>
                  <a:lnTo>
                    <a:pt x="0" y="296"/>
                  </a:lnTo>
                  <a:lnTo>
                    <a:pt x="0" y="270"/>
                  </a:lnTo>
                  <a:lnTo>
                    <a:pt x="26" y="17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54" name="Line 30"/>
            <p:cNvSpPr>
              <a:spLocks noChangeShapeType="1"/>
            </p:cNvSpPr>
            <p:nvPr/>
          </p:nvSpPr>
          <p:spPr bwMode="auto">
            <a:xfrm>
              <a:off x="1510" y="523"/>
              <a:ext cx="244" cy="1"/>
            </a:xfrm>
            <a:prstGeom prst="line">
              <a:avLst/>
            </a:prstGeom>
            <a:noFill/>
            <a:ln w="12700">
              <a:solidFill>
                <a:srgbClr val="000000"/>
              </a:solidFill>
              <a:round/>
              <a:headEnd/>
              <a:tailEnd/>
            </a:ln>
          </p:spPr>
          <p:txBody>
            <a:bodyPr/>
            <a:lstStyle/>
            <a:p>
              <a:endParaRPr lang="zh-CN" altLang="en-US"/>
            </a:p>
          </p:txBody>
        </p:sp>
        <p:sp>
          <p:nvSpPr>
            <p:cNvPr id="55" name="Line 31"/>
            <p:cNvSpPr>
              <a:spLocks noChangeShapeType="1"/>
            </p:cNvSpPr>
            <p:nvPr/>
          </p:nvSpPr>
          <p:spPr bwMode="auto">
            <a:xfrm>
              <a:off x="1484" y="621"/>
              <a:ext cx="296" cy="1"/>
            </a:xfrm>
            <a:prstGeom prst="line">
              <a:avLst/>
            </a:prstGeom>
            <a:noFill/>
            <a:ln w="12700">
              <a:solidFill>
                <a:srgbClr val="000000"/>
              </a:solidFill>
              <a:round/>
              <a:headEnd/>
              <a:tailEnd/>
            </a:ln>
          </p:spPr>
          <p:txBody>
            <a:bodyPr/>
            <a:lstStyle/>
            <a:p>
              <a:endParaRPr lang="zh-CN" altLang="en-US"/>
            </a:p>
          </p:txBody>
        </p:sp>
        <p:sp>
          <p:nvSpPr>
            <p:cNvPr id="57" name="Freeform 32"/>
            <p:cNvSpPr>
              <a:spLocks noEditPoints="1"/>
            </p:cNvSpPr>
            <p:nvPr/>
          </p:nvSpPr>
          <p:spPr bwMode="auto">
            <a:xfrm>
              <a:off x="1499" y="542"/>
              <a:ext cx="270" cy="68"/>
            </a:xfrm>
            <a:custGeom>
              <a:avLst/>
              <a:gdLst>
                <a:gd name="T0" fmla="*/ 11 w 270"/>
                <a:gd name="T1" fmla="*/ 11 h 68"/>
                <a:gd name="T2" fmla="*/ 15 w 270"/>
                <a:gd name="T3" fmla="*/ 0 h 68"/>
                <a:gd name="T4" fmla="*/ 251 w 270"/>
                <a:gd name="T5" fmla="*/ 0 h 68"/>
                <a:gd name="T6" fmla="*/ 255 w 270"/>
                <a:gd name="T7" fmla="*/ 11 h 68"/>
                <a:gd name="T8" fmla="*/ 11 w 270"/>
                <a:gd name="T9" fmla="*/ 11 h 68"/>
                <a:gd name="T10" fmla="*/ 0 w 270"/>
                <a:gd name="T11" fmla="*/ 68 h 68"/>
                <a:gd name="T12" fmla="*/ 11 w 270"/>
                <a:gd name="T13" fmla="*/ 19 h 68"/>
                <a:gd name="T14" fmla="*/ 255 w 270"/>
                <a:gd name="T15" fmla="*/ 19 h 68"/>
                <a:gd name="T16" fmla="*/ 270 w 270"/>
                <a:gd name="T17" fmla="*/ 68 h 68"/>
                <a:gd name="T18" fmla="*/ 0 w 270"/>
                <a:gd name="T19" fmla="*/ 68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68"/>
                <a:gd name="T32" fmla="*/ 270 w 270"/>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68">
                  <a:moveTo>
                    <a:pt x="11" y="11"/>
                  </a:moveTo>
                  <a:lnTo>
                    <a:pt x="15" y="0"/>
                  </a:lnTo>
                  <a:lnTo>
                    <a:pt x="251" y="0"/>
                  </a:lnTo>
                  <a:lnTo>
                    <a:pt x="255" y="11"/>
                  </a:lnTo>
                  <a:lnTo>
                    <a:pt x="11" y="11"/>
                  </a:lnTo>
                  <a:close/>
                  <a:moveTo>
                    <a:pt x="0" y="68"/>
                  </a:moveTo>
                  <a:lnTo>
                    <a:pt x="11" y="19"/>
                  </a:lnTo>
                  <a:lnTo>
                    <a:pt x="255" y="19"/>
                  </a:lnTo>
                  <a:lnTo>
                    <a:pt x="270" y="68"/>
                  </a:lnTo>
                  <a:lnTo>
                    <a:pt x="0" y="68"/>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58" name="Freeform 33"/>
            <p:cNvSpPr>
              <a:spLocks noEditPoints="1"/>
            </p:cNvSpPr>
            <p:nvPr/>
          </p:nvSpPr>
          <p:spPr bwMode="auto">
            <a:xfrm>
              <a:off x="1683" y="478"/>
              <a:ext cx="86" cy="162"/>
            </a:xfrm>
            <a:custGeom>
              <a:avLst/>
              <a:gdLst>
                <a:gd name="T0" fmla="*/ 37 w 86"/>
                <a:gd name="T1" fmla="*/ 8 h 162"/>
                <a:gd name="T2" fmla="*/ 41 w 86"/>
                <a:gd name="T3" fmla="*/ 0 h 162"/>
                <a:gd name="T4" fmla="*/ 48 w 86"/>
                <a:gd name="T5" fmla="*/ 8 h 162"/>
                <a:gd name="T6" fmla="*/ 41 w 86"/>
                <a:gd name="T7" fmla="*/ 15 h 162"/>
                <a:gd name="T8" fmla="*/ 37 w 86"/>
                <a:gd name="T9" fmla="*/ 8 h 162"/>
                <a:gd name="T10" fmla="*/ 0 w 86"/>
                <a:gd name="T11" fmla="*/ 162 h 162"/>
                <a:gd name="T12" fmla="*/ 86 w 86"/>
                <a:gd name="T13" fmla="*/ 162 h 162"/>
                <a:gd name="T14" fmla="*/ 86 w 86"/>
                <a:gd name="T15" fmla="*/ 150 h 162"/>
                <a:gd name="T16" fmla="*/ 0 w 86"/>
                <a:gd name="T17" fmla="*/ 150 h 162"/>
                <a:gd name="T18" fmla="*/ 0 w 86"/>
                <a:gd name="T19" fmla="*/ 162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162"/>
                <a:gd name="T32" fmla="*/ 86 w 86"/>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162">
                  <a:moveTo>
                    <a:pt x="37" y="8"/>
                  </a:moveTo>
                  <a:lnTo>
                    <a:pt x="41" y="0"/>
                  </a:lnTo>
                  <a:lnTo>
                    <a:pt x="48" y="8"/>
                  </a:lnTo>
                  <a:lnTo>
                    <a:pt x="41" y="15"/>
                  </a:lnTo>
                  <a:lnTo>
                    <a:pt x="37" y="8"/>
                  </a:lnTo>
                  <a:close/>
                  <a:moveTo>
                    <a:pt x="0" y="162"/>
                  </a:moveTo>
                  <a:lnTo>
                    <a:pt x="86" y="162"/>
                  </a:lnTo>
                  <a:lnTo>
                    <a:pt x="86" y="150"/>
                  </a:lnTo>
                  <a:lnTo>
                    <a:pt x="0" y="150"/>
                  </a:lnTo>
                  <a:lnTo>
                    <a:pt x="0" y="162"/>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59" name="Rectangle 34"/>
            <p:cNvSpPr>
              <a:spLocks noChangeArrowheads="1"/>
            </p:cNvSpPr>
            <p:nvPr/>
          </p:nvSpPr>
          <p:spPr bwMode="auto">
            <a:xfrm>
              <a:off x="1713" y="475"/>
              <a:ext cx="22" cy="22"/>
            </a:xfrm>
            <a:prstGeom prst="rect">
              <a:avLst/>
            </a:prstGeom>
            <a:noFill/>
            <a:ln w="6350">
              <a:solidFill>
                <a:srgbClr val="000000"/>
              </a:solidFill>
              <a:miter lim="800000"/>
              <a:headEnd/>
              <a:tailEnd/>
            </a:ln>
          </p:spPr>
          <p:txBody>
            <a:bodyPr/>
            <a:lstStyle/>
            <a:p>
              <a:endParaRPr lang="zh-CN" altLang="en-US"/>
            </a:p>
          </p:txBody>
        </p:sp>
        <p:sp>
          <p:nvSpPr>
            <p:cNvPr id="60" name="Rectangle 35"/>
            <p:cNvSpPr>
              <a:spLocks noChangeArrowheads="1"/>
            </p:cNvSpPr>
            <p:nvPr/>
          </p:nvSpPr>
          <p:spPr bwMode="auto">
            <a:xfrm>
              <a:off x="1533" y="377"/>
              <a:ext cx="172" cy="120"/>
            </a:xfrm>
            <a:prstGeom prst="rect">
              <a:avLst/>
            </a:prstGeom>
            <a:solidFill>
              <a:srgbClr val="FFFFFF"/>
            </a:solidFill>
            <a:ln w="6350">
              <a:solidFill>
                <a:srgbClr val="000000"/>
              </a:solidFill>
              <a:miter lim="800000"/>
              <a:headEnd/>
              <a:tailEnd/>
            </a:ln>
          </p:spPr>
          <p:txBody>
            <a:bodyPr/>
            <a:lstStyle/>
            <a:p>
              <a:endParaRPr lang="zh-CN" altLang="en-US"/>
            </a:p>
          </p:txBody>
        </p:sp>
        <p:sp>
          <p:nvSpPr>
            <p:cNvPr id="61" name="Rectangle 36"/>
            <p:cNvSpPr>
              <a:spLocks noChangeArrowheads="1"/>
            </p:cNvSpPr>
            <p:nvPr/>
          </p:nvSpPr>
          <p:spPr bwMode="auto">
            <a:xfrm>
              <a:off x="1521" y="362"/>
              <a:ext cx="222" cy="150"/>
            </a:xfrm>
            <a:prstGeom prst="rect">
              <a:avLst/>
            </a:prstGeom>
            <a:noFill/>
            <a:ln w="6350">
              <a:solidFill>
                <a:srgbClr val="000000"/>
              </a:solidFill>
              <a:miter lim="800000"/>
              <a:headEnd/>
              <a:tailEnd/>
            </a:ln>
          </p:spPr>
          <p:txBody>
            <a:bodyPr/>
            <a:lstStyle/>
            <a:p>
              <a:endParaRPr lang="zh-CN" altLang="en-US"/>
            </a:p>
          </p:txBody>
        </p:sp>
        <p:sp>
          <p:nvSpPr>
            <p:cNvPr id="62" name="Rectangle 37"/>
            <p:cNvSpPr>
              <a:spLocks noChangeArrowheads="1"/>
            </p:cNvSpPr>
            <p:nvPr/>
          </p:nvSpPr>
          <p:spPr bwMode="auto">
            <a:xfrm>
              <a:off x="1720" y="377"/>
              <a:ext cx="15" cy="15"/>
            </a:xfrm>
            <a:prstGeom prst="rect">
              <a:avLst/>
            </a:prstGeom>
            <a:noFill/>
            <a:ln w="6350">
              <a:solidFill>
                <a:srgbClr val="000000"/>
              </a:solidFill>
              <a:miter lim="800000"/>
              <a:headEnd/>
              <a:tailEnd/>
            </a:ln>
          </p:spPr>
          <p:txBody>
            <a:bodyPr/>
            <a:lstStyle/>
            <a:p>
              <a:endParaRPr lang="zh-CN" altLang="en-US"/>
            </a:p>
          </p:txBody>
        </p:sp>
      </p:grpSp>
      <p:grpSp>
        <p:nvGrpSpPr>
          <p:cNvPr id="63" name="Group 38"/>
          <p:cNvGrpSpPr>
            <a:grpSpLocks/>
          </p:cNvGrpSpPr>
          <p:nvPr/>
        </p:nvGrpSpPr>
        <p:grpSpPr bwMode="auto">
          <a:xfrm>
            <a:off x="1442461" y="4768397"/>
            <a:ext cx="469900" cy="469900"/>
            <a:chOff x="1484" y="1531"/>
            <a:chExt cx="296" cy="296"/>
          </a:xfrm>
        </p:grpSpPr>
        <p:sp>
          <p:nvSpPr>
            <p:cNvPr id="64" name="Freeform 39"/>
            <p:cNvSpPr>
              <a:spLocks/>
            </p:cNvSpPr>
            <p:nvPr/>
          </p:nvSpPr>
          <p:spPr bwMode="auto">
            <a:xfrm>
              <a:off x="1484" y="1531"/>
              <a:ext cx="296" cy="296"/>
            </a:xfrm>
            <a:custGeom>
              <a:avLst/>
              <a:gdLst>
                <a:gd name="T0" fmla="*/ 26 w 296"/>
                <a:gd name="T1" fmla="*/ 173 h 296"/>
                <a:gd name="T2" fmla="*/ 26 w 296"/>
                <a:gd name="T3" fmla="*/ 0 h 296"/>
                <a:gd name="T4" fmla="*/ 270 w 296"/>
                <a:gd name="T5" fmla="*/ 0 h 296"/>
                <a:gd name="T6" fmla="*/ 270 w 296"/>
                <a:gd name="T7" fmla="*/ 173 h 296"/>
                <a:gd name="T8" fmla="*/ 296 w 296"/>
                <a:gd name="T9" fmla="*/ 270 h 296"/>
                <a:gd name="T10" fmla="*/ 296 w 296"/>
                <a:gd name="T11" fmla="*/ 296 h 296"/>
                <a:gd name="T12" fmla="*/ 0 w 296"/>
                <a:gd name="T13" fmla="*/ 296 h 296"/>
                <a:gd name="T14" fmla="*/ 0 w 296"/>
                <a:gd name="T15" fmla="*/ 270 h 296"/>
                <a:gd name="T16" fmla="*/ 26 w 296"/>
                <a:gd name="T17" fmla="*/ 173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6"/>
                <a:gd name="T28" fmla="*/ 0 h 296"/>
                <a:gd name="T29" fmla="*/ 296 w 296"/>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6" h="296">
                  <a:moveTo>
                    <a:pt x="26" y="173"/>
                  </a:moveTo>
                  <a:lnTo>
                    <a:pt x="26" y="0"/>
                  </a:lnTo>
                  <a:lnTo>
                    <a:pt x="270" y="0"/>
                  </a:lnTo>
                  <a:lnTo>
                    <a:pt x="270" y="173"/>
                  </a:lnTo>
                  <a:lnTo>
                    <a:pt x="296" y="270"/>
                  </a:lnTo>
                  <a:lnTo>
                    <a:pt x="296" y="296"/>
                  </a:lnTo>
                  <a:lnTo>
                    <a:pt x="0" y="296"/>
                  </a:lnTo>
                  <a:lnTo>
                    <a:pt x="0" y="270"/>
                  </a:lnTo>
                  <a:lnTo>
                    <a:pt x="26" y="173"/>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65" name="Line 40"/>
            <p:cNvSpPr>
              <a:spLocks noChangeShapeType="1"/>
            </p:cNvSpPr>
            <p:nvPr/>
          </p:nvSpPr>
          <p:spPr bwMode="auto">
            <a:xfrm>
              <a:off x="1510" y="1704"/>
              <a:ext cx="244" cy="1"/>
            </a:xfrm>
            <a:prstGeom prst="line">
              <a:avLst/>
            </a:prstGeom>
            <a:noFill/>
            <a:ln w="12700">
              <a:solidFill>
                <a:srgbClr val="000000"/>
              </a:solidFill>
              <a:round/>
              <a:headEnd/>
              <a:tailEnd/>
            </a:ln>
          </p:spPr>
          <p:txBody>
            <a:bodyPr/>
            <a:lstStyle/>
            <a:p>
              <a:endParaRPr lang="zh-CN" altLang="en-US"/>
            </a:p>
          </p:txBody>
        </p:sp>
        <p:sp>
          <p:nvSpPr>
            <p:cNvPr id="66" name="Line 41"/>
            <p:cNvSpPr>
              <a:spLocks noChangeShapeType="1"/>
            </p:cNvSpPr>
            <p:nvPr/>
          </p:nvSpPr>
          <p:spPr bwMode="auto">
            <a:xfrm>
              <a:off x="1484" y="1801"/>
              <a:ext cx="296" cy="1"/>
            </a:xfrm>
            <a:prstGeom prst="line">
              <a:avLst/>
            </a:prstGeom>
            <a:noFill/>
            <a:ln w="12700">
              <a:solidFill>
                <a:srgbClr val="000000"/>
              </a:solidFill>
              <a:round/>
              <a:headEnd/>
              <a:tailEnd/>
            </a:ln>
          </p:spPr>
          <p:txBody>
            <a:bodyPr/>
            <a:lstStyle/>
            <a:p>
              <a:endParaRPr lang="zh-CN" altLang="en-US"/>
            </a:p>
          </p:txBody>
        </p:sp>
        <p:sp>
          <p:nvSpPr>
            <p:cNvPr id="67" name="Freeform 42"/>
            <p:cNvSpPr>
              <a:spLocks noEditPoints="1"/>
            </p:cNvSpPr>
            <p:nvPr/>
          </p:nvSpPr>
          <p:spPr bwMode="auto">
            <a:xfrm>
              <a:off x="1499" y="1722"/>
              <a:ext cx="270" cy="68"/>
            </a:xfrm>
            <a:custGeom>
              <a:avLst/>
              <a:gdLst>
                <a:gd name="T0" fmla="*/ 11 w 270"/>
                <a:gd name="T1" fmla="*/ 12 h 68"/>
                <a:gd name="T2" fmla="*/ 15 w 270"/>
                <a:gd name="T3" fmla="*/ 0 h 68"/>
                <a:gd name="T4" fmla="*/ 251 w 270"/>
                <a:gd name="T5" fmla="*/ 0 h 68"/>
                <a:gd name="T6" fmla="*/ 255 w 270"/>
                <a:gd name="T7" fmla="*/ 12 h 68"/>
                <a:gd name="T8" fmla="*/ 11 w 270"/>
                <a:gd name="T9" fmla="*/ 12 h 68"/>
                <a:gd name="T10" fmla="*/ 0 w 270"/>
                <a:gd name="T11" fmla="*/ 68 h 68"/>
                <a:gd name="T12" fmla="*/ 11 w 270"/>
                <a:gd name="T13" fmla="*/ 19 h 68"/>
                <a:gd name="T14" fmla="*/ 255 w 270"/>
                <a:gd name="T15" fmla="*/ 19 h 68"/>
                <a:gd name="T16" fmla="*/ 270 w 270"/>
                <a:gd name="T17" fmla="*/ 68 h 68"/>
                <a:gd name="T18" fmla="*/ 0 w 270"/>
                <a:gd name="T19" fmla="*/ 68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68"/>
                <a:gd name="T32" fmla="*/ 270 w 270"/>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68">
                  <a:moveTo>
                    <a:pt x="11" y="12"/>
                  </a:moveTo>
                  <a:lnTo>
                    <a:pt x="15" y="0"/>
                  </a:lnTo>
                  <a:lnTo>
                    <a:pt x="251" y="0"/>
                  </a:lnTo>
                  <a:lnTo>
                    <a:pt x="255" y="12"/>
                  </a:lnTo>
                  <a:lnTo>
                    <a:pt x="11" y="12"/>
                  </a:lnTo>
                  <a:close/>
                  <a:moveTo>
                    <a:pt x="0" y="68"/>
                  </a:moveTo>
                  <a:lnTo>
                    <a:pt x="11" y="19"/>
                  </a:lnTo>
                  <a:lnTo>
                    <a:pt x="255" y="19"/>
                  </a:lnTo>
                  <a:lnTo>
                    <a:pt x="270" y="68"/>
                  </a:lnTo>
                  <a:lnTo>
                    <a:pt x="0" y="68"/>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68" name="Freeform 43"/>
            <p:cNvSpPr>
              <a:spLocks noEditPoints="1"/>
            </p:cNvSpPr>
            <p:nvPr/>
          </p:nvSpPr>
          <p:spPr bwMode="auto">
            <a:xfrm>
              <a:off x="1683" y="1659"/>
              <a:ext cx="86" cy="161"/>
            </a:xfrm>
            <a:custGeom>
              <a:avLst/>
              <a:gdLst>
                <a:gd name="T0" fmla="*/ 37 w 86"/>
                <a:gd name="T1" fmla="*/ 7 h 161"/>
                <a:gd name="T2" fmla="*/ 41 w 86"/>
                <a:gd name="T3" fmla="*/ 0 h 161"/>
                <a:gd name="T4" fmla="*/ 48 w 86"/>
                <a:gd name="T5" fmla="*/ 7 h 161"/>
                <a:gd name="T6" fmla="*/ 41 w 86"/>
                <a:gd name="T7" fmla="*/ 15 h 161"/>
                <a:gd name="T8" fmla="*/ 37 w 86"/>
                <a:gd name="T9" fmla="*/ 7 h 161"/>
                <a:gd name="T10" fmla="*/ 0 w 86"/>
                <a:gd name="T11" fmla="*/ 161 h 161"/>
                <a:gd name="T12" fmla="*/ 86 w 86"/>
                <a:gd name="T13" fmla="*/ 161 h 161"/>
                <a:gd name="T14" fmla="*/ 86 w 86"/>
                <a:gd name="T15" fmla="*/ 150 h 161"/>
                <a:gd name="T16" fmla="*/ 0 w 86"/>
                <a:gd name="T17" fmla="*/ 150 h 161"/>
                <a:gd name="T18" fmla="*/ 0 w 86"/>
                <a:gd name="T19" fmla="*/ 16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161"/>
                <a:gd name="T32" fmla="*/ 86 w 86"/>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161">
                  <a:moveTo>
                    <a:pt x="37" y="7"/>
                  </a:moveTo>
                  <a:lnTo>
                    <a:pt x="41" y="0"/>
                  </a:lnTo>
                  <a:lnTo>
                    <a:pt x="48" y="7"/>
                  </a:lnTo>
                  <a:lnTo>
                    <a:pt x="41" y="15"/>
                  </a:lnTo>
                  <a:lnTo>
                    <a:pt x="37" y="7"/>
                  </a:lnTo>
                  <a:close/>
                  <a:moveTo>
                    <a:pt x="0" y="161"/>
                  </a:moveTo>
                  <a:lnTo>
                    <a:pt x="86" y="161"/>
                  </a:lnTo>
                  <a:lnTo>
                    <a:pt x="86" y="150"/>
                  </a:lnTo>
                  <a:lnTo>
                    <a:pt x="0" y="150"/>
                  </a:lnTo>
                  <a:lnTo>
                    <a:pt x="0" y="161"/>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69" name="Rectangle 44"/>
            <p:cNvSpPr>
              <a:spLocks noChangeArrowheads="1"/>
            </p:cNvSpPr>
            <p:nvPr/>
          </p:nvSpPr>
          <p:spPr bwMode="auto">
            <a:xfrm>
              <a:off x="1713" y="1655"/>
              <a:ext cx="22" cy="22"/>
            </a:xfrm>
            <a:prstGeom prst="rect">
              <a:avLst/>
            </a:prstGeom>
            <a:noFill/>
            <a:ln w="6350">
              <a:solidFill>
                <a:srgbClr val="000000"/>
              </a:solidFill>
              <a:miter lim="800000"/>
              <a:headEnd/>
              <a:tailEnd/>
            </a:ln>
          </p:spPr>
          <p:txBody>
            <a:bodyPr/>
            <a:lstStyle/>
            <a:p>
              <a:endParaRPr lang="zh-CN" altLang="en-US"/>
            </a:p>
          </p:txBody>
        </p:sp>
        <p:sp>
          <p:nvSpPr>
            <p:cNvPr id="70" name="Rectangle 45"/>
            <p:cNvSpPr>
              <a:spLocks noChangeArrowheads="1"/>
            </p:cNvSpPr>
            <p:nvPr/>
          </p:nvSpPr>
          <p:spPr bwMode="auto">
            <a:xfrm>
              <a:off x="1533" y="1558"/>
              <a:ext cx="172" cy="119"/>
            </a:xfrm>
            <a:prstGeom prst="rect">
              <a:avLst/>
            </a:prstGeom>
            <a:solidFill>
              <a:srgbClr val="FFFFFF"/>
            </a:solidFill>
            <a:ln w="6350">
              <a:solidFill>
                <a:srgbClr val="000000"/>
              </a:solidFill>
              <a:miter lim="800000"/>
              <a:headEnd/>
              <a:tailEnd/>
            </a:ln>
          </p:spPr>
          <p:txBody>
            <a:bodyPr/>
            <a:lstStyle/>
            <a:p>
              <a:endParaRPr lang="zh-CN" altLang="en-US"/>
            </a:p>
          </p:txBody>
        </p:sp>
        <p:sp>
          <p:nvSpPr>
            <p:cNvPr id="71" name="Rectangle 46"/>
            <p:cNvSpPr>
              <a:spLocks noChangeArrowheads="1"/>
            </p:cNvSpPr>
            <p:nvPr/>
          </p:nvSpPr>
          <p:spPr bwMode="auto">
            <a:xfrm>
              <a:off x="1521" y="1543"/>
              <a:ext cx="222" cy="149"/>
            </a:xfrm>
            <a:prstGeom prst="rect">
              <a:avLst/>
            </a:prstGeom>
            <a:noFill/>
            <a:ln w="6350">
              <a:solidFill>
                <a:srgbClr val="000000"/>
              </a:solidFill>
              <a:miter lim="800000"/>
              <a:headEnd/>
              <a:tailEnd/>
            </a:ln>
          </p:spPr>
          <p:txBody>
            <a:bodyPr/>
            <a:lstStyle/>
            <a:p>
              <a:endParaRPr lang="zh-CN" altLang="en-US"/>
            </a:p>
          </p:txBody>
        </p:sp>
        <p:sp>
          <p:nvSpPr>
            <p:cNvPr id="72" name="Rectangle 47"/>
            <p:cNvSpPr>
              <a:spLocks noChangeArrowheads="1"/>
            </p:cNvSpPr>
            <p:nvPr/>
          </p:nvSpPr>
          <p:spPr bwMode="auto">
            <a:xfrm>
              <a:off x="1720" y="1558"/>
              <a:ext cx="15" cy="15"/>
            </a:xfrm>
            <a:prstGeom prst="rect">
              <a:avLst/>
            </a:prstGeom>
            <a:noFill/>
            <a:ln w="6350">
              <a:solidFill>
                <a:srgbClr val="000000"/>
              </a:solidFill>
              <a:miter lim="800000"/>
              <a:headEnd/>
              <a:tailEnd/>
            </a:ln>
          </p:spPr>
          <p:txBody>
            <a:bodyPr/>
            <a:lstStyle/>
            <a:p>
              <a:endParaRPr lang="zh-CN" altLang="en-US"/>
            </a:p>
          </p:txBody>
        </p:sp>
      </p:grpSp>
      <p:grpSp>
        <p:nvGrpSpPr>
          <p:cNvPr id="73" name="Group 48"/>
          <p:cNvGrpSpPr>
            <a:grpSpLocks/>
          </p:cNvGrpSpPr>
          <p:nvPr/>
        </p:nvGrpSpPr>
        <p:grpSpPr bwMode="auto">
          <a:xfrm>
            <a:off x="2383849" y="3828597"/>
            <a:ext cx="465137" cy="469900"/>
            <a:chOff x="2077" y="939"/>
            <a:chExt cx="293" cy="296"/>
          </a:xfrm>
        </p:grpSpPr>
        <p:sp>
          <p:nvSpPr>
            <p:cNvPr id="74" name="Freeform 49"/>
            <p:cNvSpPr>
              <a:spLocks/>
            </p:cNvSpPr>
            <p:nvPr/>
          </p:nvSpPr>
          <p:spPr bwMode="auto">
            <a:xfrm>
              <a:off x="2077" y="939"/>
              <a:ext cx="293" cy="296"/>
            </a:xfrm>
            <a:custGeom>
              <a:avLst/>
              <a:gdLst>
                <a:gd name="T0" fmla="*/ 22 w 293"/>
                <a:gd name="T1" fmla="*/ 173 h 296"/>
                <a:gd name="T2" fmla="*/ 22 w 293"/>
                <a:gd name="T3" fmla="*/ 0 h 296"/>
                <a:gd name="T4" fmla="*/ 270 w 293"/>
                <a:gd name="T5" fmla="*/ 0 h 296"/>
                <a:gd name="T6" fmla="*/ 270 w 293"/>
                <a:gd name="T7" fmla="*/ 173 h 296"/>
                <a:gd name="T8" fmla="*/ 293 w 293"/>
                <a:gd name="T9" fmla="*/ 274 h 296"/>
                <a:gd name="T10" fmla="*/ 293 w 293"/>
                <a:gd name="T11" fmla="*/ 296 h 296"/>
                <a:gd name="T12" fmla="*/ 0 w 293"/>
                <a:gd name="T13" fmla="*/ 296 h 296"/>
                <a:gd name="T14" fmla="*/ 0 w 293"/>
                <a:gd name="T15" fmla="*/ 274 h 296"/>
                <a:gd name="T16" fmla="*/ 22 w 293"/>
                <a:gd name="T17" fmla="*/ 173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3"/>
                <a:gd name="T28" fmla="*/ 0 h 296"/>
                <a:gd name="T29" fmla="*/ 293 w 293"/>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3" h="296">
                  <a:moveTo>
                    <a:pt x="22" y="173"/>
                  </a:moveTo>
                  <a:lnTo>
                    <a:pt x="22" y="0"/>
                  </a:lnTo>
                  <a:lnTo>
                    <a:pt x="270" y="0"/>
                  </a:lnTo>
                  <a:lnTo>
                    <a:pt x="270" y="173"/>
                  </a:lnTo>
                  <a:lnTo>
                    <a:pt x="293" y="274"/>
                  </a:lnTo>
                  <a:lnTo>
                    <a:pt x="293" y="296"/>
                  </a:lnTo>
                  <a:lnTo>
                    <a:pt x="0" y="296"/>
                  </a:lnTo>
                  <a:lnTo>
                    <a:pt x="0" y="274"/>
                  </a:lnTo>
                  <a:lnTo>
                    <a:pt x="22" y="173"/>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75" name="Line 50"/>
            <p:cNvSpPr>
              <a:spLocks noChangeShapeType="1"/>
            </p:cNvSpPr>
            <p:nvPr/>
          </p:nvSpPr>
          <p:spPr bwMode="auto">
            <a:xfrm>
              <a:off x="2099" y="1112"/>
              <a:ext cx="248" cy="1"/>
            </a:xfrm>
            <a:prstGeom prst="line">
              <a:avLst/>
            </a:prstGeom>
            <a:noFill/>
            <a:ln w="12700">
              <a:solidFill>
                <a:srgbClr val="000000"/>
              </a:solidFill>
              <a:round/>
              <a:headEnd/>
              <a:tailEnd/>
            </a:ln>
          </p:spPr>
          <p:txBody>
            <a:bodyPr/>
            <a:lstStyle/>
            <a:p>
              <a:endParaRPr lang="zh-CN" altLang="en-US"/>
            </a:p>
          </p:txBody>
        </p:sp>
        <p:sp>
          <p:nvSpPr>
            <p:cNvPr id="76" name="Line 51"/>
            <p:cNvSpPr>
              <a:spLocks noChangeShapeType="1"/>
            </p:cNvSpPr>
            <p:nvPr/>
          </p:nvSpPr>
          <p:spPr bwMode="auto">
            <a:xfrm>
              <a:off x="2077" y="1213"/>
              <a:ext cx="293" cy="1"/>
            </a:xfrm>
            <a:prstGeom prst="line">
              <a:avLst/>
            </a:prstGeom>
            <a:noFill/>
            <a:ln w="12700">
              <a:solidFill>
                <a:srgbClr val="000000"/>
              </a:solidFill>
              <a:round/>
              <a:headEnd/>
              <a:tailEnd/>
            </a:ln>
          </p:spPr>
          <p:txBody>
            <a:bodyPr/>
            <a:lstStyle/>
            <a:p>
              <a:endParaRPr lang="zh-CN" altLang="en-US"/>
            </a:p>
          </p:txBody>
        </p:sp>
        <p:sp>
          <p:nvSpPr>
            <p:cNvPr id="77" name="Freeform 52"/>
            <p:cNvSpPr>
              <a:spLocks noEditPoints="1"/>
            </p:cNvSpPr>
            <p:nvPr/>
          </p:nvSpPr>
          <p:spPr bwMode="auto">
            <a:xfrm>
              <a:off x="2088" y="1130"/>
              <a:ext cx="270" cy="68"/>
            </a:xfrm>
            <a:custGeom>
              <a:avLst/>
              <a:gdLst>
                <a:gd name="T0" fmla="*/ 15 w 270"/>
                <a:gd name="T1" fmla="*/ 15 h 68"/>
                <a:gd name="T2" fmla="*/ 15 w 270"/>
                <a:gd name="T3" fmla="*/ 0 h 68"/>
                <a:gd name="T4" fmla="*/ 255 w 270"/>
                <a:gd name="T5" fmla="*/ 0 h 68"/>
                <a:gd name="T6" fmla="*/ 255 w 270"/>
                <a:gd name="T7" fmla="*/ 15 h 68"/>
                <a:gd name="T8" fmla="*/ 15 w 270"/>
                <a:gd name="T9" fmla="*/ 15 h 68"/>
                <a:gd name="T10" fmla="*/ 0 w 270"/>
                <a:gd name="T11" fmla="*/ 68 h 68"/>
                <a:gd name="T12" fmla="*/ 11 w 270"/>
                <a:gd name="T13" fmla="*/ 19 h 68"/>
                <a:gd name="T14" fmla="*/ 259 w 270"/>
                <a:gd name="T15" fmla="*/ 19 h 68"/>
                <a:gd name="T16" fmla="*/ 270 w 270"/>
                <a:gd name="T17" fmla="*/ 68 h 68"/>
                <a:gd name="T18" fmla="*/ 0 w 270"/>
                <a:gd name="T19" fmla="*/ 68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68"/>
                <a:gd name="T32" fmla="*/ 270 w 270"/>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68">
                  <a:moveTo>
                    <a:pt x="15" y="15"/>
                  </a:moveTo>
                  <a:lnTo>
                    <a:pt x="15" y="0"/>
                  </a:lnTo>
                  <a:lnTo>
                    <a:pt x="255" y="0"/>
                  </a:lnTo>
                  <a:lnTo>
                    <a:pt x="255" y="15"/>
                  </a:lnTo>
                  <a:lnTo>
                    <a:pt x="15" y="15"/>
                  </a:lnTo>
                  <a:close/>
                  <a:moveTo>
                    <a:pt x="0" y="68"/>
                  </a:moveTo>
                  <a:lnTo>
                    <a:pt x="11" y="19"/>
                  </a:lnTo>
                  <a:lnTo>
                    <a:pt x="259" y="19"/>
                  </a:lnTo>
                  <a:lnTo>
                    <a:pt x="270" y="68"/>
                  </a:lnTo>
                  <a:lnTo>
                    <a:pt x="0" y="68"/>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78" name="Freeform 53"/>
            <p:cNvSpPr>
              <a:spLocks noEditPoints="1"/>
            </p:cNvSpPr>
            <p:nvPr/>
          </p:nvSpPr>
          <p:spPr bwMode="auto">
            <a:xfrm>
              <a:off x="2272" y="1070"/>
              <a:ext cx="86" cy="162"/>
            </a:xfrm>
            <a:custGeom>
              <a:avLst/>
              <a:gdLst>
                <a:gd name="T0" fmla="*/ 38 w 86"/>
                <a:gd name="T1" fmla="*/ 8 h 162"/>
                <a:gd name="T2" fmla="*/ 45 w 86"/>
                <a:gd name="T3" fmla="*/ 0 h 162"/>
                <a:gd name="T4" fmla="*/ 49 w 86"/>
                <a:gd name="T5" fmla="*/ 8 h 162"/>
                <a:gd name="T6" fmla="*/ 45 w 86"/>
                <a:gd name="T7" fmla="*/ 12 h 162"/>
                <a:gd name="T8" fmla="*/ 38 w 86"/>
                <a:gd name="T9" fmla="*/ 8 h 162"/>
                <a:gd name="T10" fmla="*/ 0 w 86"/>
                <a:gd name="T11" fmla="*/ 162 h 162"/>
                <a:gd name="T12" fmla="*/ 86 w 86"/>
                <a:gd name="T13" fmla="*/ 162 h 162"/>
                <a:gd name="T14" fmla="*/ 86 w 86"/>
                <a:gd name="T15" fmla="*/ 147 h 162"/>
                <a:gd name="T16" fmla="*/ 0 w 86"/>
                <a:gd name="T17" fmla="*/ 147 h 162"/>
                <a:gd name="T18" fmla="*/ 0 w 86"/>
                <a:gd name="T19" fmla="*/ 162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162"/>
                <a:gd name="T32" fmla="*/ 86 w 86"/>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162">
                  <a:moveTo>
                    <a:pt x="38" y="8"/>
                  </a:moveTo>
                  <a:lnTo>
                    <a:pt x="45" y="0"/>
                  </a:lnTo>
                  <a:lnTo>
                    <a:pt x="49" y="8"/>
                  </a:lnTo>
                  <a:lnTo>
                    <a:pt x="45" y="12"/>
                  </a:lnTo>
                  <a:lnTo>
                    <a:pt x="38" y="8"/>
                  </a:lnTo>
                  <a:close/>
                  <a:moveTo>
                    <a:pt x="0" y="162"/>
                  </a:moveTo>
                  <a:lnTo>
                    <a:pt x="86" y="162"/>
                  </a:lnTo>
                  <a:lnTo>
                    <a:pt x="86" y="147"/>
                  </a:lnTo>
                  <a:lnTo>
                    <a:pt x="0" y="147"/>
                  </a:lnTo>
                  <a:lnTo>
                    <a:pt x="0" y="162"/>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79" name="Rectangle 54"/>
            <p:cNvSpPr>
              <a:spLocks noChangeArrowheads="1"/>
            </p:cNvSpPr>
            <p:nvPr/>
          </p:nvSpPr>
          <p:spPr bwMode="auto">
            <a:xfrm>
              <a:off x="2302" y="1063"/>
              <a:ext cx="26" cy="26"/>
            </a:xfrm>
            <a:prstGeom prst="rect">
              <a:avLst/>
            </a:prstGeom>
            <a:noFill/>
            <a:ln w="6350">
              <a:solidFill>
                <a:srgbClr val="000000"/>
              </a:solidFill>
              <a:miter lim="800000"/>
              <a:headEnd/>
              <a:tailEnd/>
            </a:ln>
          </p:spPr>
          <p:txBody>
            <a:bodyPr/>
            <a:lstStyle/>
            <a:p>
              <a:endParaRPr lang="zh-CN" altLang="en-US"/>
            </a:p>
          </p:txBody>
        </p:sp>
        <p:sp>
          <p:nvSpPr>
            <p:cNvPr id="80" name="Rectangle 55"/>
            <p:cNvSpPr>
              <a:spLocks noChangeArrowheads="1"/>
            </p:cNvSpPr>
            <p:nvPr/>
          </p:nvSpPr>
          <p:spPr bwMode="auto">
            <a:xfrm>
              <a:off x="2126" y="966"/>
              <a:ext cx="172" cy="123"/>
            </a:xfrm>
            <a:prstGeom prst="rect">
              <a:avLst/>
            </a:prstGeom>
            <a:solidFill>
              <a:srgbClr val="FFFFFF"/>
            </a:solidFill>
            <a:ln w="6350">
              <a:solidFill>
                <a:srgbClr val="000000"/>
              </a:solidFill>
              <a:miter lim="800000"/>
              <a:headEnd/>
              <a:tailEnd/>
            </a:ln>
          </p:spPr>
          <p:txBody>
            <a:bodyPr/>
            <a:lstStyle/>
            <a:p>
              <a:endParaRPr lang="zh-CN" altLang="en-US"/>
            </a:p>
          </p:txBody>
        </p:sp>
        <p:sp>
          <p:nvSpPr>
            <p:cNvPr id="81" name="Rectangle 56"/>
            <p:cNvSpPr>
              <a:spLocks noChangeArrowheads="1"/>
            </p:cNvSpPr>
            <p:nvPr/>
          </p:nvSpPr>
          <p:spPr bwMode="auto">
            <a:xfrm>
              <a:off x="2114" y="954"/>
              <a:ext cx="222" cy="146"/>
            </a:xfrm>
            <a:prstGeom prst="rect">
              <a:avLst/>
            </a:prstGeom>
            <a:noFill/>
            <a:ln w="6350">
              <a:solidFill>
                <a:srgbClr val="000000"/>
              </a:solidFill>
              <a:miter lim="800000"/>
              <a:headEnd/>
              <a:tailEnd/>
            </a:ln>
          </p:spPr>
          <p:txBody>
            <a:bodyPr/>
            <a:lstStyle/>
            <a:p>
              <a:endParaRPr lang="zh-CN" altLang="en-US"/>
            </a:p>
          </p:txBody>
        </p:sp>
        <p:sp>
          <p:nvSpPr>
            <p:cNvPr id="82" name="Rectangle 57"/>
            <p:cNvSpPr>
              <a:spLocks noChangeArrowheads="1"/>
            </p:cNvSpPr>
            <p:nvPr/>
          </p:nvSpPr>
          <p:spPr bwMode="auto">
            <a:xfrm>
              <a:off x="2310" y="966"/>
              <a:ext cx="18" cy="18"/>
            </a:xfrm>
            <a:prstGeom prst="rect">
              <a:avLst/>
            </a:prstGeom>
            <a:noFill/>
            <a:ln w="6350">
              <a:solidFill>
                <a:srgbClr val="000000"/>
              </a:solidFill>
              <a:miter lim="800000"/>
              <a:headEnd/>
              <a:tailEnd/>
            </a:ln>
          </p:spPr>
          <p:txBody>
            <a:bodyPr/>
            <a:lstStyle/>
            <a:p>
              <a:endParaRPr lang="zh-CN" altLang="en-US"/>
            </a:p>
          </p:txBody>
        </p:sp>
      </p:grpSp>
      <p:sp>
        <p:nvSpPr>
          <p:cNvPr id="83" name="Line 58"/>
          <p:cNvSpPr>
            <a:spLocks noChangeShapeType="1"/>
          </p:cNvSpPr>
          <p:nvPr/>
        </p:nvSpPr>
        <p:spPr bwMode="auto">
          <a:xfrm>
            <a:off x="936049" y="4066722"/>
            <a:ext cx="547687" cy="1588"/>
          </a:xfrm>
          <a:prstGeom prst="line">
            <a:avLst/>
          </a:prstGeom>
          <a:noFill/>
          <a:ln w="28575">
            <a:solidFill>
              <a:schemeClr val="tx1"/>
            </a:solidFill>
            <a:round/>
            <a:headEnd/>
            <a:tailEnd/>
          </a:ln>
        </p:spPr>
        <p:txBody>
          <a:bodyPr/>
          <a:lstStyle/>
          <a:p>
            <a:endParaRPr lang="zh-CN" altLang="en-US"/>
          </a:p>
        </p:txBody>
      </p:sp>
      <p:sp>
        <p:nvSpPr>
          <p:cNvPr id="84" name="Line 59"/>
          <p:cNvSpPr>
            <a:spLocks noChangeShapeType="1"/>
          </p:cNvSpPr>
          <p:nvPr/>
        </p:nvSpPr>
        <p:spPr bwMode="auto">
          <a:xfrm>
            <a:off x="1871086" y="4066722"/>
            <a:ext cx="547688" cy="1588"/>
          </a:xfrm>
          <a:prstGeom prst="line">
            <a:avLst/>
          </a:prstGeom>
          <a:noFill/>
          <a:ln w="28575">
            <a:solidFill>
              <a:schemeClr val="tx1"/>
            </a:solidFill>
            <a:round/>
            <a:headEnd/>
            <a:tailEnd/>
          </a:ln>
        </p:spPr>
        <p:txBody>
          <a:bodyPr/>
          <a:lstStyle/>
          <a:p>
            <a:endParaRPr lang="zh-CN" altLang="en-US"/>
          </a:p>
        </p:txBody>
      </p:sp>
      <p:sp>
        <p:nvSpPr>
          <p:cNvPr id="85" name="Line 60"/>
          <p:cNvSpPr>
            <a:spLocks noChangeShapeType="1"/>
          </p:cNvSpPr>
          <p:nvPr/>
        </p:nvSpPr>
        <p:spPr bwMode="auto">
          <a:xfrm>
            <a:off x="1680586" y="3365047"/>
            <a:ext cx="1588" cy="463550"/>
          </a:xfrm>
          <a:prstGeom prst="line">
            <a:avLst/>
          </a:prstGeom>
          <a:noFill/>
          <a:ln w="28575">
            <a:solidFill>
              <a:schemeClr val="tx1"/>
            </a:solidFill>
            <a:round/>
            <a:headEnd/>
            <a:tailEnd/>
          </a:ln>
        </p:spPr>
        <p:txBody>
          <a:bodyPr/>
          <a:lstStyle/>
          <a:p>
            <a:endParaRPr lang="zh-CN" altLang="en-US"/>
          </a:p>
        </p:txBody>
      </p:sp>
      <p:sp>
        <p:nvSpPr>
          <p:cNvPr id="86" name="Line 61"/>
          <p:cNvSpPr>
            <a:spLocks noChangeShapeType="1"/>
          </p:cNvSpPr>
          <p:nvPr/>
        </p:nvSpPr>
        <p:spPr bwMode="auto">
          <a:xfrm flipV="1">
            <a:off x="1680586" y="4298497"/>
            <a:ext cx="1588" cy="469900"/>
          </a:xfrm>
          <a:prstGeom prst="line">
            <a:avLst/>
          </a:prstGeom>
          <a:noFill/>
          <a:ln w="28575">
            <a:solidFill>
              <a:schemeClr val="tx1"/>
            </a:solidFill>
            <a:round/>
            <a:headEnd/>
            <a:tailEnd/>
          </a:ln>
        </p:spPr>
        <p:txBody>
          <a:bodyPr/>
          <a:lstStyle/>
          <a:p>
            <a:endParaRPr lang="zh-CN" altLang="en-US"/>
          </a:p>
        </p:txBody>
      </p:sp>
      <p:grpSp>
        <p:nvGrpSpPr>
          <p:cNvPr id="87" name="Group 62"/>
          <p:cNvGrpSpPr>
            <a:grpSpLocks/>
          </p:cNvGrpSpPr>
          <p:nvPr/>
        </p:nvGrpSpPr>
        <p:grpSpPr bwMode="auto">
          <a:xfrm>
            <a:off x="1442461" y="3828597"/>
            <a:ext cx="469900" cy="469900"/>
            <a:chOff x="1484" y="939"/>
            <a:chExt cx="296" cy="296"/>
          </a:xfrm>
        </p:grpSpPr>
        <p:sp>
          <p:nvSpPr>
            <p:cNvPr id="88" name="Freeform 63"/>
            <p:cNvSpPr>
              <a:spLocks/>
            </p:cNvSpPr>
            <p:nvPr/>
          </p:nvSpPr>
          <p:spPr bwMode="auto">
            <a:xfrm>
              <a:off x="1484" y="939"/>
              <a:ext cx="296" cy="296"/>
            </a:xfrm>
            <a:custGeom>
              <a:avLst/>
              <a:gdLst>
                <a:gd name="T0" fmla="*/ 26 w 296"/>
                <a:gd name="T1" fmla="*/ 173 h 296"/>
                <a:gd name="T2" fmla="*/ 26 w 296"/>
                <a:gd name="T3" fmla="*/ 0 h 296"/>
                <a:gd name="T4" fmla="*/ 270 w 296"/>
                <a:gd name="T5" fmla="*/ 0 h 296"/>
                <a:gd name="T6" fmla="*/ 270 w 296"/>
                <a:gd name="T7" fmla="*/ 173 h 296"/>
                <a:gd name="T8" fmla="*/ 296 w 296"/>
                <a:gd name="T9" fmla="*/ 274 h 296"/>
                <a:gd name="T10" fmla="*/ 296 w 296"/>
                <a:gd name="T11" fmla="*/ 296 h 296"/>
                <a:gd name="T12" fmla="*/ 0 w 296"/>
                <a:gd name="T13" fmla="*/ 296 h 296"/>
                <a:gd name="T14" fmla="*/ 0 w 296"/>
                <a:gd name="T15" fmla="*/ 274 h 296"/>
                <a:gd name="T16" fmla="*/ 26 w 296"/>
                <a:gd name="T17" fmla="*/ 173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6"/>
                <a:gd name="T28" fmla="*/ 0 h 296"/>
                <a:gd name="T29" fmla="*/ 296 w 296"/>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6" h="296">
                  <a:moveTo>
                    <a:pt x="26" y="173"/>
                  </a:moveTo>
                  <a:lnTo>
                    <a:pt x="26" y="0"/>
                  </a:lnTo>
                  <a:lnTo>
                    <a:pt x="270" y="0"/>
                  </a:lnTo>
                  <a:lnTo>
                    <a:pt x="270" y="173"/>
                  </a:lnTo>
                  <a:lnTo>
                    <a:pt x="296" y="274"/>
                  </a:lnTo>
                  <a:lnTo>
                    <a:pt x="296" y="296"/>
                  </a:lnTo>
                  <a:lnTo>
                    <a:pt x="0" y="296"/>
                  </a:lnTo>
                  <a:lnTo>
                    <a:pt x="0" y="274"/>
                  </a:lnTo>
                  <a:lnTo>
                    <a:pt x="26" y="173"/>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89" name="Line 64"/>
            <p:cNvSpPr>
              <a:spLocks noChangeShapeType="1"/>
            </p:cNvSpPr>
            <p:nvPr/>
          </p:nvSpPr>
          <p:spPr bwMode="auto">
            <a:xfrm>
              <a:off x="1510" y="1112"/>
              <a:ext cx="244" cy="1"/>
            </a:xfrm>
            <a:prstGeom prst="line">
              <a:avLst/>
            </a:prstGeom>
            <a:noFill/>
            <a:ln w="12700">
              <a:solidFill>
                <a:srgbClr val="000000"/>
              </a:solidFill>
              <a:round/>
              <a:headEnd/>
              <a:tailEnd/>
            </a:ln>
          </p:spPr>
          <p:txBody>
            <a:bodyPr/>
            <a:lstStyle/>
            <a:p>
              <a:endParaRPr lang="zh-CN" altLang="en-US"/>
            </a:p>
          </p:txBody>
        </p:sp>
        <p:sp>
          <p:nvSpPr>
            <p:cNvPr id="90" name="Line 65"/>
            <p:cNvSpPr>
              <a:spLocks noChangeShapeType="1"/>
            </p:cNvSpPr>
            <p:nvPr/>
          </p:nvSpPr>
          <p:spPr bwMode="auto">
            <a:xfrm>
              <a:off x="1484" y="1213"/>
              <a:ext cx="296" cy="1"/>
            </a:xfrm>
            <a:prstGeom prst="line">
              <a:avLst/>
            </a:prstGeom>
            <a:noFill/>
            <a:ln w="12700">
              <a:solidFill>
                <a:srgbClr val="000000"/>
              </a:solidFill>
              <a:round/>
              <a:headEnd/>
              <a:tailEnd/>
            </a:ln>
          </p:spPr>
          <p:txBody>
            <a:bodyPr/>
            <a:lstStyle/>
            <a:p>
              <a:endParaRPr lang="zh-CN" altLang="en-US"/>
            </a:p>
          </p:txBody>
        </p:sp>
        <p:sp>
          <p:nvSpPr>
            <p:cNvPr id="91" name="Freeform 66"/>
            <p:cNvSpPr>
              <a:spLocks noEditPoints="1"/>
            </p:cNvSpPr>
            <p:nvPr/>
          </p:nvSpPr>
          <p:spPr bwMode="auto">
            <a:xfrm>
              <a:off x="1499" y="1130"/>
              <a:ext cx="270" cy="68"/>
            </a:xfrm>
            <a:custGeom>
              <a:avLst/>
              <a:gdLst>
                <a:gd name="T0" fmla="*/ 11 w 270"/>
                <a:gd name="T1" fmla="*/ 15 h 68"/>
                <a:gd name="T2" fmla="*/ 15 w 270"/>
                <a:gd name="T3" fmla="*/ 0 h 68"/>
                <a:gd name="T4" fmla="*/ 251 w 270"/>
                <a:gd name="T5" fmla="*/ 0 h 68"/>
                <a:gd name="T6" fmla="*/ 255 w 270"/>
                <a:gd name="T7" fmla="*/ 15 h 68"/>
                <a:gd name="T8" fmla="*/ 11 w 270"/>
                <a:gd name="T9" fmla="*/ 15 h 68"/>
                <a:gd name="T10" fmla="*/ 0 w 270"/>
                <a:gd name="T11" fmla="*/ 68 h 68"/>
                <a:gd name="T12" fmla="*/ 11 w 270"/>
                <a:gd name="T13" fmla="*/ 19 h 68"/>
                <a:gd name="T14" fmla="*/ 255 w 270"/>
                <a:gd name="T15" fmla="*/ 19 h 68"/>
                <a:gd name="T16" fmla="*/ 270 w 270"/>
                <a:gd name="T17" fmla="*/ 68 h 68"/>
                <a:gd name="T18" fmla="*/ 0 w 270"/>
                <a:gd name="T19" fmla="*/ 68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68"/>
                <a:gd name="T32" fmla="*/ 270 w 270"/>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68">
                  <a:moveTo>
                    <a:pt x="11" y="15"/>
                  </a:moveTo>
                  <a:lnTo>
                    <a:pt x="15" y="0"/>
                  </a:lnTo>
                  <a:lnTo>
                    <a:pt x="251" y="0"/>
                  </a:lnTo>
                  <a:lnTo>
                    <a:pt x="255" y="15"/>
                  </a:lnTo>
                  <a:lnTo>
                    <a:pt x="11" y="15"/>
                  </a:lnTo>
                  <a:close/>
                  <a:moveTo>
                    <a:pt x="0" y="68"/>
                  </a:moveTo>
                  <a:lnTo>
                    <a:pt x="11" y="19"/>
                  </a:lnTo>
                  <a:lnTo>
                    <a:pt x="255" y="19"/>
                  </a:lnTo>
                  <a:lnTo>
                    <a:pt x="270" y="68"/>
                  </a:lnTo>
                  <a:lnTo>
                    <a:pt x="0" y="68"/>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92" name="Freeform 67"/>
            <p:cNvSpPr>
              <a:spLocks noEditPoints="1"/>
            </p:cNvSpPr>
            <p:nvPr/>
          </p:nvSpPr>
          <p:spPr bwMode="auto">
            <a:xfrm>
              <a:off x="1683" y="1070"/>
              <a:ext cx="86" cy="162"/>
            </a:xfrm>
            <a:custGeom>
              <a:avLst/>
              <a:gdLst>
                <a:gd name="T0" fmla="*/ 37 w 86"/>
                <a:gd name="T1" fmla="*/ 8 h 162"/>
                <a:gd name="T2" fmla="*/ 41 w 86"/>
                <a:gd name="T3" fmla="*/ 0 h 162"/>
                <a:gd name="T4" fmla="*/ 48 w 86"/>
                <a:gd name="T5" fmla="*/ 8 h 162"/>
                <a:gd name="T6" fmla="*/ 41 w 86"/>
                <a:gd name="T7" fmla="*/ 12 h 162"/>
                <a:gd name="T8" fmla="*/ 37 w 86"/>
                <a:gd name="T9" fmla="*/ 8 h 162"/>
                <a:gd name="T10" fmla="*/ 0 w 86"/>
                <a:gd name="T11" fmla="*/ 162 h 162"/>
                <a:gd name="T12" fmla="*/ 86 w 86"/>
                <a:gd name="T13" fmla="*/ 162 h 162"/>
                <a:gd name="T14" fmla="*/ 86 w 86"/>
                <a:gd name="T15" fmla="*/ 147 h 162"/>
                <a:gd name="T16" fmla="*/ 0 w 86"/>
                <a:gd name="T17" fmla="*/ 147 h 162"/>
                <a:gd name="T18" fmla="*/ 0 w 86"/>
                <a:gd name="T19" fmla="*/ 162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162"/>
                <a:gd name="T32" fmla="*/ 86 w 86"/>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162">
                  <a:moveTo>
                    <a:pt x="37" y="8"/>
                  </a:moveTo>
                  <a:lnTo>
                    <a:pt x="41" y="0"/>
                  </a:lnTo>
                  <a:lnTo>
                    <a:pt x="48" y="8"/>
                  </a:lnTo>
                  <a:lnTo>
                    <a:pt x="41" y="12"/>
                  </a:lnTo>
                  <a:lnTo>
                    <a:pt x="37" y="8"/>
                  </a:lnTo>
                  <a:close/>
                  <a:moveTo>
                    <a:pt x="0" y="162"/>
                  </a:moveTo>
                  <a:lnTo>
                    <a:pt x="86" y="162"/>
                  </a:lnTo>
                  <a:lnTo>
                    <a:pt x="86" y="147"/>
                  </a:lnTo>
                  <a:lnTo>
                    <a:pt x="0" y="147"/>
                  </a:lnTo>
                  <a:lnTo>
                    <a:pt x="0" y="162"/>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93" name="Rectangle 68"/>
            <p:cNvSpPr>
              <a:spLocks noChangeArrowheads="1"/>
            </p:cNvSpPr>
            <p:nvPr/>
          </p:nvSpPr>
          <p:spPr bwMode="auto">
            <a:xfrm>
              <a:off x="1713" y="1063"/>
              <a:ext cx="22" cy="26"/>
            </a:xfrm>
            <a:prstGeom prst="rect">
              <a:avLst/>
            </a:prstGeom>
            <a:noFill/>
            <a:ln w="6350">
              <a:solidFill>
                <a:srgbClr val="000000"/>
              </a:solidFill>
              <a:miter lim="800000"/>
              <a:headEnd/>
              <a:tailEnd/>
            </a:ln>
          </p:spPr>
          <p:txBody>
            <a:bodyPr/>
            <a:lstStyle/>
            <a:p>
              <a:endParaRPr lang="zh-CN" altLang="en-US"/>
            </a:p>
          </p:txBody>
        </p:sp>
        <p:sp>
          <p:nvSpPr>
            <p:cNvPr id="94" name="Rectangle 69"/>
            <p:cNvSpPr>
              <a:spLocks noChangeArrowheads="1"/>
            </p:cNvSpPr>
            <p:nvPr/>
          </p:nvSpPr>
          <p:spPr bwMode="auto">
            <a:xfrm>
              <a:off x="1533" y="966"/>
              <a:ext cx="172" cy="123"/>
            </a:xfrm>
            <a:prstGeom prst="rect">
              <a:avLst/>
            </a:prstGeom>
            <a:solidFill>
              <a:srgbClr val="FFFFFF"/>
            </a:solidFill>
            <a:ln w="6350">
              <a:solidFill>
                <a:srgbClr val="000000"/>
              </a:solidFill>
              <a:miter lim="800000"/>
              <a:headEnd/>
              <a:tailEnd/>
            </a:ln>
          </p:spPr>
          <p:txBody>
            <a:bodyPr/>
            <a:lstStyle/>
            <a:p>
              <a:endParaRPr lang="zh-CN" altLang="en-US"/>
            </a:p>
          </p:txBody>
        </p:sp>
        <p:sp>
          <p:nvSpPr>
            <p:cNvPr id="95" name="Rectangle 70"/>
            <p:cNvSpPr>
              <a:spLocks noChangeArrowheads="1"/>
            </p:cNvSpPr>
            <p:nvPr/>
          </p:nvSpPr>
          <p:spPr bwMode="auto">
            <a:xfrm>
              <a:off x="1521" y="954"/>
              <a:ext cx="222" cy="146"/>
            </a:xfrm>
            <a:prstGeom prst="rect">
              <a:avLst/>
            </a:prstGeom>
            <a:noFill/>
            <a:ln w="6350">
              <a:solidFill>
                <a:srgbClr val="000000"/>
              </a:solidFill>
              <a:miter lim="800000"/>
              <a:headEnd/>
              <a:tailEnd/>
            </a:ln>
          </p:spPr>
          <p:txBody>
            <a:bodyPr/>
            <a:lstStyle/>
            <a:p>
              <a:endParaRPr lang="zh-CN" altLang="en-US"/>
            </a:p>
          </p:txBody>
        </p:sp>
        <p:sp>
          <p:nvSpPr>
            <p:cNvPr id="96" name="Rectangle 71"/>
            <p:cNvSpPr>
              <a:spLocks noChangeArrowheads="1"/>
            </p:cNvSpPr>
            <p:nvPr/>
          </p:nvSpPr>
          <p:spPr bwMode="auto">
            <a:xfrm>
              <a:off x="1720" y="966"/>
              <a:ext cx="15" cy="18"/>
            </a:xfrm>
            <a:prstGeom prst="rect">
              <a:avLst/>
            </a:prstGeom>
            <a:noFill/>
            <a:ln w="6350">
              <a:solidFill>
                <a:srgbClr val="000000"/>
              </a:solidFill>
              <a:miter lim="800000"/>
              <a:headEnd/>
              <a:tailEnd/>
            </a:ln>
          </p:spPr>
          <p:txBody>
            <a:bodyPr/>
            <a:lstStyle/>
            <a:p>
              <a:endParaRPr lang="zh-CN" altLang="en-US"/>
            </a:p>
          </p:txBody>
        </p:sp>
      </p:grpSp>
      <p:sp>
        <p:nvSpPr>
          <p:cNvPr id="97" name="Rectangle 72"/>
          <p:cNvSpPr>
            <a:spLocks noChangeArrowheads="1"/>
          </p:cNvSpPr>
          <p:nvPr/>
        </p:nvSpPr>
        <p:spPr bwMode="auto">
          <a:xfrm>
            <a:off x="945345" y="5471660"/>
            <a:ext cx="1663700" cy="430887"/>
          </a:xfrm>
          <a:prstGeom prst="rect">
            <a:avLst/>
          </a:prstGeom>
          <a:noFill/>
          <a:ln w="9525">
            <a:noFill/>
            <a:miter lim="800000"/>
            <a:headEnd/>
            <a:tailEnd/>
          </a:ln>
        </p:spPr>
        <p:txBody>
          <a:bodyPr lIns="0" tIns="0" rIns="0" bIns="0">
            <a:spAutoFit/>
          </a:bodyPr>
          <a:lstStyle/>
          <a:p>
            <a:pPr eaLnBrk="0" hangingPunct="0">
              <a:spcBef>
                <a:spcPct val="0"/>
              </a:spcBef>
            </a:pPr>
            <a:r>
              <a:rPr kumimoji="1" lang="zh-CN" altLang="en-US" sz="2800" b="1" dirty="0">
                <a:solidFill>
                  <a:srgbClr val="213F99"/>
                </a:solidFill>
                <a:latin typeface="微软雅黑" pitchFamily="34" charset="-122"/>
                <a:ea typeface="微软雅黑" pitchFamily="34" charset="-122"/>
              </a:rPr>
              <a:t>星</a:t>
            </a:r>
            <a:r>
              <a:rPr kumimoji="1" lang="zh-CN" altLang="en-US" sz="2800" b="1" dirty="0" smtClean="0">
                <a:solidFill>
                  <a:srgbClr val="213F99"/>
                </a:solidFill>
                <a:latin typeface="微软雅黑" pitchFamily="34" charset="-122"/>
                <a:ea typeface="微软雅黑" pitchFamily="34" charset="-122"/>
              </a:rPr>
              <a:t>型结构</a:t>
            </a:r>
            <a:endParaRPr kumimoji="1" lang="zh-CN" altLang="en-US" sz="2800" b="1" dirty="0">
              <a:solidFill>
                <a:srgbClr val="213F99"/>
              </a:solidFill>
              <a:latin typeface="微软雅黑" pitchFamily="34" charset="-122"/>
              <a:ea typeface="微软雅黑" pitchFamily="34" charset="-122"/>
            </a:endParaRPr>
          </a:p>
        </p:txBody>
      </p:sp>
      <p:sp>
        <p:nvSpPr>
          <p:cNvPr id="140" name="Freeform 125"/>
          <p:cNvSpPr>
            <a:spLocks/>
          </p:cNvSpPr>
          <p:nvPr/>
        </p:nvSpPr>
        <p:spPr bwMode="auto">
          <a:xfrm>
            <a:off x="3509115" y="3694453"/>
            <a:ext cx="457200" cy="461962"/>
          </a:xfrm>
          <a:custGeom>
            <a:avLst/>
            <a:gdLst>
              <a:gd name="T0" fmla="*/ 2147483647 w 288"/>
              <a:gd name="T1" fmla="*/ 2147483647 h 291"/>
              <a:gd name="T2" fmla="*/ 2147483647 w 288"/>
              <a:gd name="T3" fmla="*/ 0 h 291"/>
              <a:gd name="T4" fmla="*/ 2147483647 w 288"/>
              <a:gd name="T5" fmla="*/ 0 h 291"/>
              <a:gd name="T6" fmla="*/ 2147483647 w 288"/>
              <a:gd name="T7" fmla="*/ 2147483647 h 291"/>
              <a:gd name="T8" fmla="*/ 2147483647 w 288"/>
              <a:gd name="T9" fmla="*/ 2147483647 h 291"/>
              <a:gd name="T10" fmla="*/ 2147483647 w 288"/>
              <a:gd name="T11" fmla="*/ 2147483647 h 291"/>
              <a:gd name="T12" fmla="*/ 0 w 288"/>
              <a:gd name="T13" fmla="*/ 2147483647 h 291"/>
              <a:gd name="T14" fmla="*/ 0 w 288"/>
              <a:gd name="T15" fmla="*/ 2147483647 h 291"/>
              <a:gd name="T16" fmla="*/ 2147483647 w 288"/>
              <a:gd name="T17" fmla="*/ 2147483647 h 2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91"/>
              <a:gd name="T29" fmla="*/ 288 w 288"/>
              <a:gd name="T30" fmla="*/ 291 h 2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91">
                <a:moveTo>
                  <a:pt x="22" y="169"/>
                </a:moveTo>
                <a:lnTo>
                  <a:pt x="22" y="0"/>
                </a:lnTo>
                <a:lnTo>
                  <a:pt x="266" y="0"/>
                </a:lnTo>
                <a:lnTo>
                  <a:pt x="266" y="169"/>
                </a:lnTo>
                <a:lnTo>
                  <a:pt x="288" y="265"/>
                </a:lnTo>
                <a:lnTo>
                  <a:pt x="288" y="291"/>
                </a:lnTo>
                <a:lnTo>
                  <a:pt x="0" y="291"/>
                </a:lnTo>
                <a:lnTo>
                  <a:pt x="0" y="265"/>
                </a:lnTo>
                <a:lnTo>
                  <a:pt x="22" y="169"/>
                </a:lnTo>
                <a:close/>
              </a:path>
            </a:pathLst>
          </a:custGeom>
          <a:solidFill>
            <a:srgbClr val="C0C0C0"/>
          </a:solidFill>
          <a:ln w="11113">
            <a:solidFill>
              <a:srgbClr val="000000"/>
            </a:solidFill>
            <a:prstDash val="solid"/>
            <a:round/>
            <a:headEnd/>
            <a:tailEnd/>
          </a:ln>
        </p:spPr>
        <p:txBody>
          <a:bodyPr/>
          <a:lstStyle/>
          <a:p>
            <a:endParaRPr lang="zh-CN" altLang="en-US"/>
          </a:p>
        </p:txBody>
      </p:sp>
      <p:sp>
        <p:nvSpPr>
          <p:cNvPr id="141" name="Line 126"/>
          <p:cNvSpPr>
            <a:spLocks noChangeShapeType="1"/>
          </p:cNvSpPr>
          <p:nvPr/>
        </p:nvSpPr>
        <p:spPr bwMode="auto">
          <a:xfrm>
            <a:off x="3544040" y="3962740"/>
            <a:ext cx="387350" cy="1588"/>
          </a:xfrm>
          <a:prstGeom prst="line">
            <a:avLst/>
          </a:prstGeom>
          <a:noFill/>
          <a:ln w="11113">
            <a:solidFill>
              <a:srgbClr val="000000"/>
            </a:solidFill>
            <a:round/>
            <a:headEnd/>
            <a:tailEnd/>
          </a:ln>
        </p:spPr>
        <p:txBody>
          <a:bodyPr/>
          <a:lstStyle/>
          <a:p>
            <a:endParaRPr lang="zh-CN" altLang="en-US"/>
          </a:p>
        </p:txBody>
      </p:sp>
      <p:sp>
        <p:nvSpPr>
          <p:cNvPr id="142" name="Line 127"/>
          <p:cNvSpPr>
            <a:spLocks noChangeShapeType="1"/>
          </p:cNvSpPr>
          <p:nvPr/>
        </p:nvSpPr>
        <p:spPr bwMode="auto">
          <a:xfrm>
            <a:off x="3509115" y="4115140"/>
            <a:ext cx="457200" cy="1588"/>
          </a:xfrm>
          <a:prstGeom prst="line">
            <a:avLst/>
          </a:prstGeom>
          <a:noFill/>
          <a:ln w="28575">
            <a:solidFill>
              <a:schemeClr val="tx1"/>
            </a:solidFill>
            <a:round/>
            <a:headEnd/>
            <a:tailEnd/>
          </a:ln>
        </p:spPr>
        <p:txBody>
          <a:bodyPr/>
          <a:lstStyle/>
          <a:p>
            <a:endParaRPr lang="zh-CN" altLang="en-US"/>
          </a:p>
        </p:txBody>
      </p:sp>
      <p:sp>
        <p:nvSpPr>
          <p:cNvPr id="143" name="Freeform 128"/>
          <p:cNvSpPr>
            <a:spLocks noEditPoints="1"/>
          </p:cNvSpPr>
          <p:nvPr/>
        </p:nvSpPr>
        <p:spPr bwMode="auto">
          <a:xfrm>
            <a:off x="3526577" y="3992903"/>
            <a:ext cx="422275" cy="104775"/>
          </a:xfrm>
          <a:custGeom>
            <a:avLst/>
            <a:gdLst>
              <a:gd name="T0" fmla="*/ 2147483647 w 266"/>
              <a:gd name="T1" fmla="*/ 2147483647 h 66"/>
              <a:gd name="T2" fmla="*/ 2147483647 w 266"/>
              <a:gd name="T3" fmla="*/ 0 h 66"/>
              <a:gd name="T4" fmla="*/ 2147483647 w 266"/>
              <a:gd name="T5" fmla="*/ 0 h 66"/>
              <a:gd name="T6" fmla="*/ 2147483647 w 266"/>
              <a:gd name="T7" fmla="*/ 2147483647 h 66"/>
              <a:gd name="T8" fmla="*/ 2147483647 w 266"/>
              <a:gd name="T9" fmla="*/ 2147483647 h 66"/>
              <a:gd name="T10" fmla="*/ 0 w 266"/>
              <a:gd name="T11" fmla="*/ 2147483647 h 66"/>
              <a:gd name="T12" fmla="*/ 2147483647 w 266"/>
              <a:gd name="T13" fmla="*/ 2147483647 h 66"/>
              <a:gd name="T14" fmla="*/ 2147483647 w 266"/>
              <a:gd name="T15" fmla="*/ 2147483647 h 66"/>
              <a:gd name="T16" fmla="*/ 2147483647 w 266"/>
              <a:gd name="T17" fmla="*/ 2147483647 h 66"/>
              <a:gd name="T18" fmla="*/ 0 w 266"/>
              <a:gd name="T19" fmla="*/ 2147483647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66"/>
              <a:gd name="T32" fmla="*/ 266 w 266"/>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66">
                <a:moveTo>
                  <a:pt x="15" y="11"/>
                </a:moveTo>
                <a:lnTo>
                  <a:pt x="18" y="0"/>
                </a:lnTo>
                <a:lnTo>
                  <a:pt x="251" y="0"/>
                </a:lnTo>
                <a:lnTo>
                  <a:pt x="255" y="11"/>
                </a:lnTo>
                <a:lnTo>
                  <a:pt x="15" y="11"/>
                </a:lnTo>
                <a:close/>
                <a:moveTo>
                  <a:pt x="0" y="66"/>
                </a:moveTo>
                <a:lnTo>
                  <a:pt x="11" y="18"/>
                </a:lnTo>
                <a:lnTo>
                  <a:pt x="255" y="18"/>
                </a:lnTo>
                <a:lnTo>
                  <a:pt x="266" y="66"/>
                </a:lnTo>
                <a:lnTo>
                  <a:pt x="0" y="6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144" name="Freeform 129"/>
          <p:cNvSpPr>
            <a:spLocks noEditPoints="1"/>
          </p:cNvSpPr>
          <p:nvPr/>
        </p:nvSpPr>
        <p:spPr bwMode="auto">
          <a:xfrm>
            <a:off x="3813915" y="3899240"/>
            <a:ext cx="134937" cy="246063"/>
          </a:xfrm>
          <a:custGeom>
            <a:avLst/>
            <a:gdLst>
              <a:gd name="T0" fmla="*/ 2147483647 w 85"/>
              <a:gd name="T1" fmla="*/ 2147483647 h 155"/>
              <a:gd name="T2" fmla="*/ 2147483647 w 85"/>
              <a:gd name="T3" fmla="*/ 0 h 155"/>
              <a:gd name="T4" fmla="*/ 2147483647 w 85"/>
              <a:gd name="T5" fmla="*/ 2147483647 h 155"/>
              <a:gd name="T6" fmla="*/ 2147483647 w 85"/>
              <a:gd name="T7" fmla="*/ 2147483647 h 155"/>
              <a:gd name="T8" fmla="*/ 2147483647 w 85"/>
              <a:gd name="T9" fmla="*/ 2147483647 h 155"/>
              <a:gd name="T10" fmla="*/ 0 w 85"/>
              <a:gd name="T11" fmla="*/ 2147483647 h 155"/>
              <a:gd name="T12" fmla="*/ 2147483647 w 85"/>
              <a:gd name="T13" fmla="*/ 2147483647 h 155"/>
              <a:gd name="T14" fmla="*/ 2147483647 w 85"/>
              <a:gd name="T15" fmla="*/ 2147483647 h 155"/>
              <a:gd name="T16" fmla="*/ 0 w 85"/>
              <a:gd name="T17" fmla="*/ 2147483647 h 155"/>
              <a:gd name="T18" fmla="*/ 0 w 85"/>
              <a:gd name="T19" fmla="*/ 2147483647 h 1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155"/>
              <a:gd name="T32" fmla="*/ 85 w 85"/>
              <a:gd name="T33" fmla="*/ 155 h 1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155">
                <a:moveTo>
                  <a:pt x="37" y="4"/>
                </a:moveTo>
                <a:lnTo>
                  <a:pt x="44" y="0"/>
                </a:lnTo>
                <a:lnTo>
                  <a:pt x="48" y="4"/>
                </a:lnTo>
                <a:lnTo>
                  <a:pt x="44" y="11"/>
                </a:lnTo>
                <a:lnTo>
                  <a:pt x="37" y="4"/>
                </a:lnTo>
                <a:close/>
                <a:moveTo>
                  <a:pt x="0" y="155"/>
                </a:moveTo>
                <a:lnTo>
                  <a:pt x="85" y="155"/>
                </a:lnTo>
                <a:lnTo>
                  <a:pt x="85" y="143"/>
                </a:lnTo>
                <a:lnTo>
                  <a:pt x="0" y="143"/>
                </a:lnTo>
                <a:lnTo>
                  <a:pt x="0" y="155"/>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45" name="Rectangle 130"/>
          <p:cNvSpPr>
            <a:spLocks noChangeArrowheads="1"/>
          </p:cNvSpPr>
          <p:nvPr/>
        </p:nvSpPr>
        <p:spPr bwMode="auto">
          <a:xfrm>
            <a:off x="3859952" y="3888128"/>
            <a:ext cx="41275" cy="34925"/>
          </a:xfrm>
          <a:prstGeom prst="rect">
            <a:avLst/>
          </a:prstGeom>
          <a:noFill/>
          <a:ln w="6350">
            <a:solidFill>
              <a:srgbClr val="000000"/>
            </a:solidFill>
            <a:miter lim="800000"/>
            <a:headEnd/>
            <a:tailEnd/>
          </a:ln>
        </p:spPr>
        <p:txBody>
          <a:bodyPr/>
          <a:lstStyle/>
          <a:p>
            <a:endParaRPr lang="zh-CN" altLang="en-US"/>
          </a:p>
        </p:txBody>
      </p:sp>
      <p:sp>
        <p:nvSpPr>
          <p:cNvPr id="146" name="Rectangle 131"/>
          <p:cNvSpPr>
            <a:spLocks noChangeArrowheads="1"/>
          </p:cNvSpPr>
          <p:nvPr/>
        </p:nvSpPr>
        <p:spPr bwMode="auto">
          <a:xfrm>
            <a:off x="3585315" y="3735728"/>
            <a:ext cx="269875" cy="187325"/>
          </a:xfrm>
          <a:prstGeom prst="rect">
            <a:avLst/>
          </a:prstGeom>
          <a:solidFill>
            <a:srgbClr val="FFFFFF"/>
          </a:solidFill>
          <a:ln w="6350">
            <a:solidFill>
              <a:srgbClr val="000000"/>
            </a:solidFill>
            <a:miter lim="800000"/>
            <a:headEnd/>
            <a:tailEnd/>
          </a:ln>
        </p:spPr>
        <p:txBody>
          <a:bodyPr/>
          <a:lstStyle/>
          <a:p>
            <a:endParaRPr lang="zh-CN" altLang="en-US"/>
          </a:p>
        </p:txBody>
      </p:sp>
      <p:sp>
        <p:nvSpPr>
          <p:cNvPr id="147" name="Rectangle 132"/>
          <p:cNvSpPr>
            <a:spLocks noChangeArrowheads="1"/>
          </p:cNvSpPr>
          <p:nvPr/>
        </p:nvSpPr>
        <p:spPr bwMode="auto">
          <a:xfrm>
            <a:off x="3567852" y="3711915"/>
            <a:ext cx="346075" cy="233363"/>
          </a:xfrm>
          <a:prstGeom prst="rect">
            <a:avLst/>
          </a:prstGeom>
          <a:noFill/>
          <a:ln w="6350">
            <a:solidFill>
              <a:srgbClr val="000000"/>
            </a:solidFill>
            <a:miter lim="800000"/>
            <a:headEnd/>
            <a:tailEnd/>
          </a:ln>
        </p:spPr>
        <p:txBody>
          <a:bodyPr/>
          <a:lstStyle/>
          <a:p>
            <a:endParaRPr lang="zh-CN" altLang="en-US"/>
          </a:p>
        </p:txBody>
      </p:sp>
      <p:sp>
        <p:nvSpPr>
          <p:cNvPr id="148" name="Rectangle 133"/>
          <p:cNvSpPr>
            <a:spLocks noChangeArrowheads="1"/>
          </p:cNvSpPr>
          <p:nvPr/>
        </p:nvSpPr>
        <p:spPr bwMode="auto">
          <a:xfrm>
            <a:off x="3872652" y="3735728"/>
            <a:ext cx="28575" cy="28575"/>
          </a:xfrm>
          <a:prstGeom prst="rect">
            <a:avLst/>
          </a:prstGeom>
          <a:noFill/>
          <a:ln w="6350">
            <a:solidFill>
              <a:srgbClr val="000000"/>
            </a:solidFill>
            <a:miter lim="800000"/>
            <a:headEnd/>
            <a:tailEnd/>
          </a:ln>
        </p:spPr>
        <p:txBody>
          <a:bodyPr/>
          <a:lstStyle/>
          <a:p>
            <a:endParaRPr lang="zh-CN" altLang="en-US"/>
          </a:p>
        </p:txBody>
      </p:sp>
      <p:sp>
        <p:nvSpPr>
          <p:cNvPr id="149" name="Freeform 134"/>
          <p:cNvSpPr>
            <a:spLocks/>
          </p:cNvSpPr>
          <p:nvPr/>
        </p:nvSpPr>
        <p:spPr bwMode="auto">
          <a:xfrm>
            <a:off x="4429865" y="3694453"/>
            <a:ext cx="461962" cy="461962"/>
          </a:xfrm>
          <a:custGeom>
            <a:avLst/>
            <a:gdLst>
              <a:gd name="T0" fmla="*/ 2147483647 w 291"/>
              <a:gd name="T1" fmla="*/ 2147483647 h 291"/>
              <a:gd name="T2" fmla="*/ 2147483647 w 291"/>
              <a:gd name="T3" fmla="*/ 0 h 291"/>
              <a:gd name="T4" fmla="*/ 2147483647 w 291"/>
              <a:gd name="T5" fmla="*/ 0 h 291"/>
              <a:gd name="T6" fmla="*/ 2147483647 w 291"/>
              <a:gd name="T7" fmla="*/ 2147483647 h 291"/>
              <a:gd name="T8" fmla="*/ 2147483647 w 291"/>
              <a:gd name="T9" fmla="*/ 2147483647 h 291"/>
              <a:gd name="T10" fmla="*/ 2147483647 w 291"/>
              <a:gd name="T11" fmla="*/ 2147483647 h 291"/>
              <a:gd name="T12" fmla="*/ 0 w 291"/>
              <a:gd name="T13" fmla="*/ 2147483647 h 291"/>
              <a:gd name="T14" fmla="*/ 0 w 291"/>
              <a:gd name="T15" fmla="*/ 2147483647 h 291"/>
              <a:gd name="T16" fmla="*/ 2147483647 w 291"/>
              <a:gd name="T17" fmla="*/ 2147483647 h 2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1"/>
              <a:gd name="T28" fmla="*/ 0 h 291"/>
              <a:gd name="T29" fmla="*/ 291 w 291"/>
              <a:gd name="T30" fmla="*/ 291 h 2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1" h="291">
                <a:moveTo>
                  <a:pt x="25" y="169"/>
                </a:moveTo>
                <a:lnTo>
                  <a:pt x="25" y="0"/>
                </a:lnTo>
                <a:lnTo>
                  <a:pt x="265" y="0"/>
                </a:lnTo>
                <a:lnTo>
                  <a:pt x="265" y="169"/>
                </a:lnTo>
                <a:lnTo>
                  <a:pt x="291" y="265"/>
                </a:lnTo>
                <a:lnTo>
                  <a:pt x="291" y="291"/>
                </a:lnTo>
                <a:lnTo>
                  <a:pt x="0" y="291"/>
                </a:lnTo>
                <a:lnTo>
                  <a:pt x="0" y="265"/>
                </a:lnTo>
                <a:lnTo>
                  <a:pt x="25" y="169"/>
                </a:lnTo>
                <a:close/>
              </a:path>
            </a:pathLst>
          </a:custGeom>
          <a:solidFill>
            <a:srgbClr val="C0C0C0"/>
          </a:solidFill>
          <a:ln w="11113">
            <a:solidFill>
              <a:srgbClr val="000000"/>
            </a:solidFill>
            <a:prstDash val="solid"/>
            <a:round/>
            <a:headEnd/>
            <a:tailEnd/>
          </a:ln>
        </p:spPr>
        <p:txBody>
          <a:bodyPr/>
          <a:lstStyle/>
          <a:p>
            <a:endParaRPr lang="zh-CN" altLang="en-US"/>
          </a:p>
        </p:txBody>
      </p:sp>
      <p:sp>
        <p:nvSpPr>
          <p:cNvPr id="150" name="Line 135"/>
          <p:cNvSpPr>
            <a:spLocks noChangeShapeType="1"/>
          </p:cNvSpPr>
          <p:nvPr/>
        </p:nvSpPr>
        <p:spPr bwMode="auto">
          <a:xfrm>
            <a:off x="4469552" y="3962740"/>
            <a:ext cx="381000" cy="1588"/>
          </a:xfrm>
          <a:prstGeom prst="line">
            <a:avLst/>
          </a:prstGeom>
          <a:noFill/>
          <a:ln w="11113">
            <a:solidFill>
              <a:srgbClr val="000000"/>
            </a:solidFill>
            <a:round/>
            <a:headEnd/>
            <a:tailEnd/>
          </a:ln>
        </p:spPr>
        <p:txBody>
          <a:bodyPr/>
          <a:lstStyle/>
          <a:p>
            <a:endParaRPr lang="zh-CN" altLang="en-US"/>
          </a:p>
        </p:txBody>
      </p:sp>
      <p:sp>
        <p:nvSpPr>
          <p:cNvPr id="151" name="Line 136"/>
          <p:cNvSpPr>
            <a:spLocks noChangeShapeType="1"/>
          </p:cNvSpPr>
          <p:nvPr/>
        </p:nvSpPr>
        <p:spPr bwMode="auto">
          <a:xfrm>
            <a:off x="4429865" y="4115140"/>
            <a:ext cx="461962" cy="1588"/>
          </a:xfrm>
          <a:prstGeom prst="line">
            <a:avLst/>
          </a:prstGeom>
          <a:noFill/>
          <a:ln w="28575">
            <a:solidFill>
              <a:schemeClr val="tx1"/>
            </a:solidFill>
            <a:round/>
            <a:headEnd/>
            <a:tailEnd/>
          </a:ln>
        </p:spPr>
        <p:txBody>
          <a:bodyPr/>
          <a:lstStyle/>
          <a:p>
            <a:endParaRPr lang="zh-CN" altLang="en-US"/>
          </a:p>
        </p:txBody>
      </p:sp>
      <p:sp>
        <p:nvSpPr>
          <p:cNvPr id="152" name="Freeform 137"/>
          <p:cNvSpPr>
            <a:spLocks noEditPoints="1"/>
          </p:cNvSpPr>
          <p:nvPr/>
        </p:nvSpPr>
        <p:spPr bwMode="auto">
          <a:xfrm>
            <a:off x="4452090" y="3992903"/>
            <a:ext cx="422275" cy="104775"/>
          </a:xfrm>
          <a:custGeom>
            <a:avLst/>
            <a:gdLst>
              <a:gd name="T0" fmla="*/ 2147483647 w 266"/>
              <a:gd name="T1" fmla="*/ 2147483647 h 66"/>
              <a:gd name="T2" fmla="*/ 2147483647 w 266"/>
              <a:gd name="T3" fmla="*/ 0 h 66"/>
              <a:gd name="T4" fmla="*/ 2147483647 w 266"/>
              <a:gd name="T5" fmla="*/ 0 h 66"/>
              <a:gd name="T6" fmla="*/ 2147483647 w 266"/>
              <a:gd name="T7" fmla="*/ 2147483647 h 66"/>
              <a:gd name="T8" fmla="*/ 2147483647 w 266"/>
              <a:gd name="T9" fmla="*/ 2147483647 h 66"/>
              <a:gd name="T10" fmla="*/ 0 w 266"/>
              <a:gd name="T11" fmla="*/ 2147483647 h 66"/>
              <a:gd name="T12" fmla="*/ 2147483647 w 266"/>
              <a:gd name="T13" fmla="*/ 2147483647 h 66"/>
              <a:gd name="T14" fmla="*/ 2147483647 w 266"/>
              <a:gd name="T15" fmla="*/ 2147483647 h 66"/>
              <a:gd name="T16" fmla="*/ 2147483647 w 266"/>
              <a:gd name="T17" fmla="*/ 2147483647 h 66"/>
              <a:gd name="T18" fmla="*/ 0 w 266"/>
              <a:gd name="T19" fmla="*/ 2147483647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66"/>
              <a:gd name="T32" fmla="*/ 266 w 266"/>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66">
                <a:moveTo>
                  <a:pt x="11" y="11"/>
                </a:moveTo>
                <a:lnTo>
                  <a:pt x="15" y="0"/>
                </a:lnTo>
                <a:lnTo>
                  <a:pt x="248" y="0"/>
                </a:lnTo>
                <a:lnTo>
                  <a:pt x="251" y="11"/>
                </a:lnTo>
                <a:lnTo>
                  <a:pt x="11" y="11"/>
                </a:lnTo>
                <a:close/>
                <a:moveTo>
                  <a:pt x="0" y="66"/>
                </a:moveTo>
                <a:lnTo>
                  <a:pt x="11" y="18"/>
                </a:lnTo>
                <a:lnTo>
                  <a:pt x="251" y="18"/>
                </a:lnTo>
                <a:lnTo>
                  <a:pt x="266" y="66"/>
                </a:lnTo>
                <a:lnTo>
                  <a:pt x="0" y="6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153" name="Freeform 138"/>
          <p:cNvSpPr>
            <a:spLocks noEditPoints="1"/>
          </p:cNvSpPr>
          <p:nvPr/>
        </p:nvSpPr>
        <p:spPr bwMode="auto">
          <a:xfrm>
            <a:off x="4739427" y="3899240"/>
            <a:ext cx="134938" cy="246063"/>
          </a:xfrm>
          <a:custGeom>
            <a:avLst/>
            <a:gdLst>
              <a:gd name="T0" fmla="*/ 2147483647 w 85"/>
              <a:gd name="T1" fmla="*/ 2147483647 h 155"/>
              <a:gd name="T2" fmla="*/ 2147483647 w 85"/>
              <a:gd name="T3" fmla="*/ 0 h 155"/>
              <a:gd name="T4" fmla="*/ 2147483647 w 85"/>
              <a:gd name="T5" fmla="*/ 2147483647 h 155"/>
              <a:gd name="T6" fmla="*/ 2147483647 w 85"/>
              <a:gd name="T7" fmla="*/ 2147483647 h 155"/>
              <a:gd name="T8" fmla="*/ 2147483647 w 85"/>
              <a:gd name="T9" fmla="*/ 2147483647 h 155"/>
              <a:gd name="T10" fmla="*/ 0 w 85"/>
              <a:gd name="T11" fmla="*/ 2147483647 h 155"/>
              <a:gd name="T12" fmla="*/ 2147483647 w 85"/>
              <a:gd name="T13" fmla="*/ 2147483647 h 155"/>
              <a:gd name="T14" fmla="*/ 2147483647 w 85"/>
              <a:gd name="T15" fmla="*/ 2147483647 h 155"/>
              <a:gd name="T16" fmla="*/ 0 w 85"/>
              <a:gd name="T17" fmla="*/ 2147483647 h 155"/>
              <a:gd name="T18" fmla="*/ 0 w 85"/>
              <a:gd name="T19" fmla="*/ 2147483647 h 1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155"/>
              <a:gd name="T32" fmla="*/ 85 w 85"/>
              <a:gd name="T33" fmla="*/ 155 h 1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155">
                <a:moveTo>
                  <a:pt x="37" y="4"/>
                </a:moveTo>
                <a:lnTo>
                  <a:pt x="41" y="0"/>
                </a:lnTo>
                <a:lnTo>
                  <a:pt x="48" y="4"/>
                </a:lnTo>
                <a:lnTo>
                  <a:pt x="41" y="11"/>
                </a:lnTo>
                <a:lnTo>
                  <a:pt x="37" y="4"/>
                </a:lnTo>
                <a:close/>
                <a:moveTo>
                  <a:pt x="0" y="155"/>
                </a:moveTo>
                <a:lnTo>
                  <a:pt x="85" y="155"/>
                </a:lnTo>
                <a:lnTo>
                  <a:pt x="85" y="143"/>
                </a:lnTo>
                <a:lnTo>
                  <a:pt x="0" y="143"/>
                </a:lnTo>
                <a:lnTo>
                  <a:pt x="0" y="155"/>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54" name="Rectangle 139"/>
          <p:cNvSpPr>
            <a:spLocks noChangeArrowheads="1"/>
          </p:cNvSpPr>
          <p:nvPr/>
        </p:nvSpPr>
        <p:spPr bwMode="auto">
          <a:xfrm>
            <a:off x="4787052" y="3888128"/>
            <a:ext cx="34925" cy="34925"/>
          </a:xfrm>
          <a:prstGeom prst="rect">
            <a:avLst/>
          </a:prstGeom>
          <a:noFill/>
          <a:ln w="6350">
            <a:solidFill>
              <a:srgbClr val="000000"/>
            </a:solidFill>
            <a:miter lim="800000"/>
            <a:headEnd/>
            <a:tailEnd/>
          </a:ln>
        </p:spPr>
        <p:txBody>
          <a:bodyPr/>
          <a:lstStyle/>
          <a:p>
            <a:endParaRPr lang="zh-CN" altLang="en-US"/>
          </a:p>
        </p:txBody>
      </p:sp>
      <p:sp>
        <p:nvSpPr>
          <p:cNvPr id="155" name="Rectangle 140"/>
          <p:cNvSpPr>
            <a:spLocks noChangeArrowheads="1"/>
          </p:cNvSpPr>
          <p:nvPr/>
        </p:nvSpPr>
        <p:spPr bwMode="auto">
          <a:xfrm>
            <a:off x="4506065" y="3735728"/>
            <a:ext cx="268287" cy="187325"/>
          </a:xfrm>
          <a:prstGeom prst="rect">
            <a:avLst/>
          </a:prstGeom>
          <a:solidFill>
            <a:srgbClr val="FFFFFF"/>
          </a:solidFill>
          <a:ln w="6350">
            <a:solidFill>
              <a:srgbClr val="000000"/>
            </a:solidFill>
            <a:miter lim="800000"/>
            <a:headEnd/>
            <a:tailEnd/>
          </a:ln>
        </p:spPr>
        <p:txBody>
          <a:bodyPr/>
          <a:lstStyle/>
          <a:p>
            <a:endParaRPr lang="zh-CN" altLang="en-US"/>
          </a:p>
        </p:txBody>
      </p:sp>
      <p:sp>
        <p:nvSpPr>
          <p:cNvPr id="156" name="Rectangle 141"/>
          <p:cNvSpPr>
            <a:spLocks noChangeArrowheads="1"/>
          </p:cNvSpPr>
          <p:nvPr/>
        </p:nvSpPr>
        <p:spPr bwMode="auto">
          <a:xfrm>
            <a:off x="4487015" y="3711915"/>
            <a:ext cx="346075" cy="233363"/>
          </a:xfrm>
          <a:prstGeom prst="rect">
            <a:avLst/>
          </a:prstGeom>
          <a:noFill/>
          <a:ln w="6350">
            <a:solidFill>
              <a:srgbClr val="000000"/>
            </a:solidFill>
            <a:miter lim="800000"/>
            <a:headEnd/>
            <a:tailEnd/>
          </a:ln>
        </p:spPr>
        <p:txBody>
          <a:bodyPr/>
          <a:lstStyle/>
          <a:p>
            <a:endParaRPr lang="zh-CN" altLang="en-US"/>
          </a:p>
        </p:txBody>
      </p:sp>
      <p:sp>
        <p:nvSpPr>
          <p:cNvPr id="157" name="Rectangle 142"/>
          <p:cNvSpPr>
            <a:spLocks noChangeArrowheads="1"/>
          </p:cNvSpPr>
          <p:nvPr/>
        </p:nvSpPr>
        <p:spPr bwMode="auto">
          <a:xfrm>
            <a:off x="4798165" y="3735728"/>
            <a:ext cx="23812" cy="28575"/>
          </a:xfrm>
          <a:prstGeom prst="rect">
            <a:avLst/>
          </a:prstGeom>
          <a:noFill/>
          <a:ln w="6350">
            <a:solidFill>
              <a:srgbClr val="000000"/>
            </a:solidFill>
            <a:miter lim="800000"/>
            <a:headEnd/>
            <a:tailEnd/>
          </a:ln>
        </p:spPr>
        <p:txBody>
          <a:bodyPr/>
          <a:lstStyle/>
          <a:p>
            <a:endParaRPr lang="zh-CN" altLang="en-US"/>
          </a:p>
        </p:txBody>
      </p:sp>
      <p:sp>
        <p:nvSpPr>
          <p:cNvPr id="158" name="Freeform 143"/>
          <p:cNvSpPr>
            <a:spLocks/>
          </p:cNvSpPr>
          <p:nvPr/>
        </p:nvSpPr>
        <p:spPr bwMode="auto">
          <a:xfrm>
            <a:off x="5261045" y="3694453"/>
            <a:ext cx="463550" cy="461962"/>
          </a:xfrm>
          <a:custGeom>
            <a:avLst/>
            <a:gdLst>
              <a:gd name="T0" fmla="*/ 2147483647 w 292"/>
              <a:gd name="T1" fmla="*/ 2147483647 h 291"/>
              <a:gd name="T2" fmla="*/ 2147483647 w 292"/>
              <a:gd name="T3" fmla="*/ 0 h 291"/>
              <a:gd name="T4" fmla="*/ 2147483647 w 292"/>
              <a:gd name="T5" fmla="*/ 0 h 291"/>
              <a:gd name="T6" fmla="*/ 2147483647 w 292"/>
              <a:gd name="T7" fmla="*/ 2147483647 h 291"/>
              <a:gd name="T8" fmla="*/ 2147483647 w 292"/>
              <a:gd name="T9" fmla="*/ 2147483647 h 291"/>
              <a:gd name="T10" fmla="*/ 2147483647 w 292"/>
              <a:gd name="T11" fmla="*/ 2147483647 h 291"/>
              <a:gd name="T12" fmla="*/ 0 w 292"/>
              <a:gd name="T13" fmla="*/ 2147483647 h 291"/>
              <a:gd name="T14" fmla="*/ 0 w 292"/>
              <a:gd name="T15" fmla="*/ 2147483647 h 291"/>
              <a:gd name="T16" fmla="*/ 2147483647 w 292"/>
              <a:gd name="T17" fmla="*/ 2147483647 h 2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2"/>
              <a:gd name="T28" fmla="*/ 0 h 291"/>
              <a:gd name="T29" fmla="*/ 292 w 292"/>
              <a:gd name="T30" fmla="*/ 291 h 2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2" h="291">
                <a:moveTo>
                  <a:pt x="26" y="169"/>
                </a:moveTo>
                <a:lnTo>
                  <a:pt x="26" y="0"/>
                </a:lnTo>
                <a:lnTo>
                  <a:pt x="269" y="0"/>
                </a:lnTo>
                <a:lnTo>
                  <a:pt x="269" y="169"/>
                </a:lnTo>
                <a:lnTo>
                  <a:pt x="292" y="265"/>
                </a:lnTo>
                <a:lnTo>
                  <a:pt x="292" y="291"/>
                </a:lnTo>
                <a:lnTo>
                  <a:pt x="0" y="291"/>
                </a:lnTo>
                <a:lnTo>
                  <a:pt x="0" y="265"/>
                </a:lnTo>
                <a:lnTo>
                  <a:pt x="26" y="169"/>
                </a:lnTo>
                <a:close/>
              </a:path>
            </a:pathLst>
          </a:custGeom>
          <a:solidFill>
            <a:srgbClr val="C0C0C0"/>
          </a:solidFill>
          <a:ln w="11113">
            <a:solidFill>
              <a:srgbClr val="000000"/>
            </a:solidFill>
            <a:prstDash val="solid"/>
            <a:round/>
            <a:headEnd/>
            <a:tailEnd/>
          </a:ln>
        </p:spPr>
        <p:txBody>
          <a:bodyPr/>
          <a:lstStyle/>
          <a:p>
            <a:endParaRPr lang="zh-CN" altLang="en-US"/>
          </a:p>
        </p:txBody>
      </p:sp>
      <p:sp>
        <p:nvSpPr>
          <p:cNvPr id="159" name="Line 144"/>
          <p:cNvSpPr>
            <a:spLocks noChangeShapeType="1"/>
          </p:cNvSpPr>
          <p:nvPr/>
        </p:nvSpPr>
        <p:spPr bwMode="auto">
          <a:xfrm>
            <a:off x="5302320" y="3962740"/>
            <a:ext cx="385763" cy="1588"/>
          </a:xfrm>
          <a:prstGeom prst="line">
            <a:avLst/>
          </a:prstGeom>
          <a:noFill/>
          <a:ln w="11113">
            <a:solidFill>
              <a:srgbClr val="000000"/>
            </a:solidFill>
            <a:round/>
            <a:headEnd/>
            <a:tailEnd/>
          </a:ln>
        </p:spPr>
        <p:txBody>
          <a:bodyPr/>
          <a:lstStyle/>
          <a:p>
            <a:endParaRPr lang="zh-CN" altLang="en-US"/>
          </a:p>
        </p:txBody>
      </p:sp>
      <p:sp>
        <p:nvSpPr>
          <p:cNvPr id="160" name="Line 145"/>
          <p:cNvSpPr>
            <a:spLocks noChangeShapeType="1"/>
          </p:cNvSpPr>
          <p:nvPr/>
        </p:nvSpPr>
        <p:spPr bwMode="auto">
          <a:xfrm>
            <a:off x="5261045" y="4115140"/>
            <a:ext cx="463550" cy="1588"/>
          </a:xfrm>
          <a:prstGeom prst="line">
            <a:avLst/>
          </a:prstGeom>
          <a:noFill/>
          <a:ln w="28575">
            <a:solidFill>
              <a:schemeClr val="tx1"/>
            </a:solidFill>
            <a:round/>
            <a:headEnd/>
            <a:tailEnd/>
          </a:ln>
        </p:spPr>
        <p:txBody>
          <a:bodyPr/>
          <a:lstStyle/>
          <a:p>
            <a:endParaRPr lang="zh-CN" altLang="en-US"/>
          </a:p>
        </p:txBody>
      </p:sp>
      <p:sp>
        <p:nvSpPr>
          <p:cNvPr id="161" name="Freeform 146"/>
          <p:cNvSpPr>
            <a:spLocks noEditPoints="1"/>
          </p:cNvSpPr>
          <p:nvPr/>
        </p:nvSpPr>
        <p:spPr bwMode="auto">
          <a:xfrm>
            <a:off x="5284858" y="3992903"/>
            <a:ext cx="422275" cy="104775"/>
          </a:xfrm>
          <a:custGeom>
            <a:avLst/>
            <a:gdLst>
              <a:gd name="T0" fmla="*/ 2147483647 w 266"/>
              <a:gd name="T1" fmla="*/ 2147483647 h 66"/>
              <a:gd name="T2" fmla="*/ 2147483647 w 266"/>
              <a:gd name="T3" fmla="*/ 0 h 66"/>
              <a:gd name="T4" fmla="*/ 2147483647 w 266"/>
              <a:gd name="T5" fmla="*/ 0 h 66"/>
              <a:gd name="T6" fmla="*/ 2147483647 w 266"/>
              <a:gd name="T7" fmla="*/ 2147483647 h 66"/>
              <a:gd name="T8" fmla="*/ 2147483647 w 266"/>
              <a:gd name="T9" fmla="*/ 2147483647 h 66"/>
              <a:gd name="T10" fmla="*/ 0 w 266"/>
              <a:gd name="T11" fmla="*/ 2147483647 h 66"/>
              <a:gd name="T12" fmla="*/ 2147483647 w 266"/>
              <a:gd name="T13" fmla="*/ 2147483647 h 66"/>
              <a:gd name="T14" fmla="*/ 2147483647 w 266"/>
              <a:gd name="T15" fmla="*/ 2147483647 h 66"/>
              <a:gd name="T16" fmla="*/ 2147483647 w 266"/>
              <a:gd name="T17" fmla="*/ 2147483647 h 66"/>
              <a:gd name="T18" fmla="*/ 0 w 266"/>
              <a:gd name="T19" fmla="*/ 2147483647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66"/>
              <a:gd name="T32" fmla="*/ 266 w 266"/>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66">
                <a:moveTo>
                  <a:pt x="11" y="11"/>
                </a:moveTo>
                <a:lnTo>
                  <a:pt x="14" y="0"/>
                </a:lnTo>
                <a:lnTo>
                  <a:pt x="247" y="0"/>
                </a:lnTo>
                <a:lnTo>
                  <a:pt x="251" y="11"/>
                </a:lnTo>
                <a:lnTo>
                  <a:pt x="11" y="11"/>
                </a:lnTo>
                <a:close/>
                <a:moveTo>
                  <a:pt x="0" y="66"/>
                </a:moveTo>
                <a:lnTo>
                  <a:pt x="11" y="18"/>
                </a:lnTo>
                <a:lnTo>
                  <a:pt x="254" y="18"/>
                </a:lnTo>
                <a:lnTo>
                  <a:pt x="266" y="66"/>
                </a:lnTo>
                <a:lnTo>
                  <a:pt x="0" y="6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162" name="Freeform 147"/>
          <p:cNvSpPr>
            <a:spLocks noEditPoints="1"/>
          </p:cNvSpPr>
          <p:nvPr/>
        </p:nvSpPr>
        <p:spPr bwMode="auto">
          <a:xfrm>
            <a:off x="5572195" y="3899240"/>
            <a:ext cx="134938" cy="246063"/>
          </a:xfrm>
          <a:custGeom>
            <a:avLst/>
            <a:gdLst>
              <a:gd name="T0" fmla="*/ 2147483647 w 85"/>
              <a:gd name="T1" fmla="*/ 2147483647 h 155"/>
              <a:gd name="T2" fmla="*/ 2147483647 w 85"/>
              <a:gd name="T3" fmla="*/ 0 h 155"/>
              <a:gd name="T4" fmla="*/ 2147483647 w 85"/>
              <a:gd name="T5" fmla="*/ 2147483647 h 155"/>
              <a:gd name="T6" fmla="*/ 2147483647 w 85"/>
              <a:gd name="T7" fmla="*/ 2147483647 h 155"/>
              <a:gd name="T8" fmla="*/ 2147483647 w 85"/>
              <a:gd name="T9" fmla="*/ 2147483647 h 155"/>
              <a:gd name="T10" fmla="*/ 0 w 85"/>
              <a:gd name="T11" fmla="*/ 2147483647 h 155"/>
              <a:gd name="T12" fmla="*/ 2147483647 w 85"/>
              <a:gd name="T13" fmla="*/ 2147483647 h 155"/>
              <a:gd name="T14" fmla="*/ 2147483647 w 85"/>
              <a:gd name="T15" fmla="*/ 2147483647 h 155"/>
              <a:gd name="T16" fmla="*/ 0 w 85"/>
              <a:gd name="T17" fmla="*/ 2147483647 h 155"/>
              <a:gd name="T18" fmla="*/ 0 w 85"/>
              <a:gd name="T19" fmla="*/ 2147483647 h 1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155"/>
              <a:gd name="T32" fmla="*/ 85 w 85"/>
              <a:gd name="T33" fmla="*/ 155 h 1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155">
                <a:moveTo>
                  <a:pt x="37" y="4"/>
                </a:moveTo>
                <a:lnTo>
                  <a:pt x="40" y="0"/>
                </a:lnTo>
                <a:lnTo>
                  <a:pt x="48" y="4"/>
                </a:lnTo>
                <a:lnTo>
                  <a:pt x="40" y="11"/>
                </a:lnTo>
                <a:lnTo>
                  <a:pt x="37" y="4"/>
                </a:lnTo>
                <a:close/>
                <a:moveTo>
                  <a:pt x="0" y="155"/>
                </a:moveTo>
                <a:lnTo>
                  <a:pt x="85" y="155"/>
                </a:lnTo>
                <a:lnTo>
                  <a:pt x="85" y="143"/>
                </a:lnTo>
                <a:lnTo>
                  <a:pt x="0" y="143"/>
                </a:lnTo>
                <a:lnTo>
                  <a:pt x="0" y="155"/>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63" name="Rectangle 148"/>
          <p:cNvSpPr>
            <a:spLocks noChangeArrowheads="1"/>
          </p:cNvSpPr>
          <p:nvPr/>
        </p:nvSpPr>
        <p:spPr bwMode="auto">
          <a:xfrm>
            <a:off x="5618233" y="3888128"/>
            <a:ext cx="41275" cy="34925"/>
          </a:xfrm>
          <a:prstGeom prst="rect">
            <a:avLst/>
          </a:prstGeom>
          <a:noFill/>
          <a:ln w="6350">
            <a:solidFill>
              <a:srgbClr val="000000"/>
            </a:solidFill>
            <a:miter lim="800000"/>
            <a:headEnd/>
            <a:tailEnd/>
          </a:ln>
        </p:spPr>
        <p:txBody>
          <a:bodyPr/>
          <a:lstStyle/>
          <a:p>
            <a:endParaRPr lang="zh-CN" altLang="en-US"/>
          </a:p>
        </p:txBody>
      </p:sp>
      <p:sp>
        <p:nvSpPr>
          <p:cNvPr id="164" name="Rectangle 149"/>
          <p:cNvSpPr>
            <a:spLocks noChangeArrowheads="1"/>
          </p:cNvSpPr>
          <p:nvPr/>
        </p:nvSpPr>
        <p:spPr bwMode="auto">
          <a:xfrm>
            <a:off x="5343595" y="3735728"/>
            <a:ext cx="263525" cy="187325"/>
          </a:xfrm>
          <a:prstGeom prst="rect">
            <a:avLst/>
          </a:prstGeom>
          <a:solidFill>
            <a:srgbClr val="FFFFFF"/>
          </a:solidFill>
          <a:ln w="6350">
            <a:solidFill>
              <a:srgbClr val="000000"/>
            </a:solidFill>
            <a:miter lim="800000"/>
            <a:headEnd/>
            <a:tailEnd/>
          </a:ln>
        </p:spPr>
        <p:txBody>
          <a:bodyPr/>
          <a:lstStyle/>
          <a:p>
            <a:endParaRPr lang="zh-CN" altLang="en-US"/>
          </a:p>
        </p:txBody>
      </p:sp>
      <p:sp>
        <p:nvSpPr>
          <p:cNvPr id="165" name="Rectangle 150"/>
          <p:cNvSpPr>
            <a:spLocks noChangeArrowheads="1"/>
          </p:cNvSpPr>
          <p:nvPr/>
        </p:nvSpPr>
        <p:spPr bwMode="auto">
          <a:xfrm>
            <a:off x="5319783" y="3711915"/>
            <a:ext cx="346075" cy="233363"/>
          </a:xfrm>
          <a:prstGeom prst="rect">
            <a:avLst/>
          </a:prstGeom>
          <a:noFill/>
          <a:ln w="6350">
            <a:solidFill>
              <a:srgbClr val="000000"/>
            </a:solidFill>
            <a:miter lim="800000"/>
            <a:headEnd/>
            <a:tailEnd/>
          </a:ln>
        </p:spPr>
        <p:txBody>
          <a:bodyPr/>
          <a:lstStyle/>
          <a:p>
            <a:endParaRPr lang="zh-CN" altLang="en-US"/>
          </a:p>
        </p:txBody>
      </p:sp>
      <p:sp>
        <p:nvSpPr>
          <p:cNvPr id="166" name="Rectangle 151"/>
          <p:cNvSpPr>
            <a:spLocks noChangeArrowheads="1"/>
          </p:cNvSpPr>
          <p:nvPr/>
        </p:nvSpPr>
        <p:spPr bwMode="auto">
          <a:xfrm>
            <a:off x="5630933" y="3735728"/>
            <a:ext cx="28575" cy="28575"/>
          </a:xfrm>
          <a:prstGeom prst="rect">
            <a:avLst/>
          </a:prstGeom>
          <a:noFill/>
          <a:ln w="6350">
            <a:solidFill>
              <a:srgbClr val="000000"/>
            </a:solidFill>
            <a:miter lim="800000"/>
            <a:headEnd/>
            <a:tailEnd/>
          </a:ln>
        </p:spPr>
        <p:txBody>
          <a:bodyPr/>
          <a:lstStyle/>
          <a:p>
            <a:endParaRPr lang="zh-CN" altLang="en-US"/>
          </a:p>
        </p:txBody>
      </p:sp>
      <p:sp>
        <p:nvSpPr>
          <p:cNvPr id="167" name="Line 152"/>
          <p:cNvSpPr>
            <a:spLocks noChangeShapeType="1"/>
          </p:cNvSpPr>
          <p:nvPr/>
        </p:nvSpPr>
        <p:spPr bwMode="auto">
          <a:xfrm flipV="1">
            <a:off x="3254459" y="4605449"/>
            <a:ext cx="2554524" cy="2722"/>
          </a:xfrm>
          <a:prstGeom prst="line">
            <a:avLst/>
          </a:prstGeom>
          <a:noFill/>
          <a:ln w="28575">
            <a:solidFill>
              <a:schemeClr val="tx1"/>
            </a:solidFill>
            <a:round/>
            <a:headEnd/>
            <a:tailEnd/>
          </a:ln>
        </p:spPr>
        <p:txBody>
          <a:bodyPr/>
          <a:lstStyle/>
          <a:p>
            <a:endParaRPr lang="zh-CN" altLang="en-US"/>
          </a:p>
        </p:txBody>
      </p:sp>
      <p:sp>
        <p:nvSpPr>
          <p:cNvPr id="168" name="Line 153"/>
          <p:cNvSpPr>
            <a:spLocks noChangeShapeType="1"/>
          </p:cNvSpPr>
          <p:nvPr/>
        </p:nvSpPr>
        <p:spPr bwMode="auto">
          <a:xfrm>
            <a:off x="3737715" y="4156415"/>
            <a:ext cx="1587" cy="461963"/>
          </a:xfrm>
          <a:prstGeom prst="line">
            <a:avLst/>
          </a:prstGeom>
          <a:noFill/>
          <a:ln w="28575">
            <a:solidFill>
              <a:schemeClr val="tx1"/>
            </a:solidFill>
            <a:round/>
            <a:headEnd/>
            <a:tailEnd/>
          </a:ln>
        </p:spPr>
        <p:txBody>
          <a:bodyPr/>
          <a:lstStyle/>
          <a:p>
            <a:endParaRPr lang="zh-CN" altLang="en-US"/>
          </a:p>
        </p:txBody>
      </p:sp>
      <p:sp>
        <p:nvSpPr>
          <p:cNvPr id="169" name="Line 154"/>
          <p:cNvSpPr>
            <a:spLocks noChangeShapeType="1"/>
          </p:cNvSpPr>
          <p:nvPr/>
        </p:nvSpPr>
        <p:spPr bwMode="auto">
          <a:xfrm>
            <a:off x="4663227" y="4156415"/>
            <a:ext cx="1588" cy="461963"/>
          </a:xfrm>
          <a:prstGeom prst="line">
            <a:avLst/>
          </a:prstGeom>
          <a:noFill/>
          <a:ln w="28575">
            <a:solidFill>
              <a:schemeClr val="tx1"/>
            </a:solidFill>
            <a:round/>
            <a:headEnd/>
            <a:tailEnd/>
          </a:ln>
        </p:spPr>
        <p:txBody>
          <a:bodyPr/>
          <a:lstStyle/>
          <a:p>
            <a:endParaRPr lang="zh-CN" altLang="en-US"/>
          </a:p>
        </p:txBody>
      </p:sp>
      <p:sp>
        <p:nvSpPr>
          <p:cNvPr id="170" name="Line 155"/>
          <p:cNvSpPr>
            <a:spLocks noChangeShapeType="1"/>
          </p:cNvSpPr>
          <p:nvPr/>
        </p:nvSpPr>
        <p:spPr bwMode="auto">
          <a:xfrm>
            <a:off x="5495995" y="4156415"/>
            <a:ext cx="1588" cy="461963"/>
          </a:xfrm>
          <a:prstGeom prst="line">
            <a:avLst/>
          </a:prstGeom>
          <a:noFill/>
          <a:ln w="28575">
            <a:solidFill>
              <a:schemeClr val="tx1"/>
            </a:solidFill>
            <a:round/>
            <a:headEnd/>
            <a:tailEnd/>
          </a:ln>
        </p:spPr>
        <p:txBody>
          <a:bodyPr/>
          <a:lstStyle/>
          <a:p>
            <a:endParaRPr lang="zh-CN" altLang="en-US"/>
          </a:p>
        </p:txBody>
      </p:sp>
      <p:sp>
        <p:nvSpPr>
          <p:cNvPr id="171" name="Rectangle 158"/>
          <p:cNvSpPr>
            <a:spLocks noChangeArrowheads="1"/>
          </p:cNvSpPr>
          <p:nvPr/>
        </p:nvSpPr>
        <p:spPr bwMode="auto">
          <a:xfrm>
            <a:off x="3817537" y="5432310"/>
            <a:ext cx="2382837" cy="430887"/>
          </a:xfrm>
          <a:prstGeom prst="rect">
            <a:avLst/>
          </a:prstGeom>
          <a:noFill/>
          <a:ln w="9525">
            <a:noFill/>
            <a:miter lim="800000"/>
            <a:headEnd/>
            <a:tailEnd/>
          </a:ln>
        </p:spPr>
        <p:txBody>
          <a:bodyPr lIns="0" tIns="0" rIns="0" bIns="0">
            <a:spAutoFit/>
          </a:bodyPr>
          <a:lstStyle/>
          <a:p>
            <a:pPr eaLnBrk="0" hangingPunct="0">
              <a:spcBef>
                <a:spcPct val="0"/>
              </a:spcBef>
            </a:pPr>
            <a:r>
              <a:rPr kumimoji="1" lang="zh-CN" altLang="en-US" sz="2800" b="1" dirty="0">
                <a:solidFill>
                  <a:srgbClr val="213F99"/>
                </a:solidFill>
                <a:latin typeface="微软雅黑" pitchFamily="34" charset="-122"/>
                <a:ea typeface="微软雅黑" pitchFamily="34" charset="-122"/>
              </a:rPr>
              <a:t>总线型拓扑</a:t>
            </a:r>
          </a:p>
        </p:txBody>
      </p:sp>
      <p:sp>
        <p:nvSpPr>
          <p:cNvPr id="172" name="Freeform 83"/>
          <p:cNvSpPr>
            <a:spLocks/>
          </p:cNvSpPr>
          <p:nvPr/>
        </p:nvSpPr>
        <p:spPr bwMode="auto">
          <a:xfrm>
            <a:off x="6294489" y="3857172"/>
            <a:ext cx="425450" cy="469900"/>
          </a:xfrm>
          <a:custGeom>
            <a:avLst/>
            <a:gdLst>
              <a:gd name="T0" fmla="*/ 2147483647 w 268"/>
              <a:gd name="T1" fmla="*/ 2147483647 h 296"/>
              <a:gd name="T2" fmla="*/ 2147483647 w 268"/>
              <a:gd name="T3" fmla="*/ 0 h 296"/>
              <a:gd name="T4" fmla="*/ 2147483647 w 268"/>
              <a:gd name="T5" fmla="*/ 0 h 296"/>
              <a:gd name="T6" fmla="*/ 2147483647 w 268"/>
              <a:gd name="T7" fmla="*/ 2147483647 h 296"/>
              <a:gd name="T8" fmla="*/ 2147483647 w 268"/>
              <a:gd name="T9" fmla="*/ 2147483647 h 296"/>
              <a:gd name="T10" fmla="*/ 2147483647 w 268"/>
              <a:gd name="T11" fmla="*/ 2147483647 h 296"/>
              <a:gd name="T12" fmla="*/ 0 w 268"/>
              <a:gd name="T13" fmla="*/ 2147483647 h 296"/>
              <a:gd name="T14" fmla="*/ 0 w 268"/>
              <a:gd name="T15" fmla="*/ 2147483647 h 296"/>
              <a:gd name="T16" fmla="*/ 2147483647 w 268"/>
              <a:gd name="T17" fmla="*/ 2147483647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8"/>
              <a:gd name="T28" fmla="*/ 0 h 296"/>
              <a:gd name="T29" fmla="*/ 268 w 268"/>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8" h="296">
                <a:moveTo>
                  <a:pt x="21" y="172"/>
                </a:moveTo>
                <a:lnTo>
                  <a:pt x="21" y="0"/>
                </a:lnTo>
                <a:lnTo>
                  <a:pt x="247" y="0"/>
                </a:lnTo>
                <a:lnTo>
                  <a:pt x="247" y="172"/>
                </a:lnTo>
                <a:lnTo>
                  <a:pt x="268" y="273"/>
                </a:lnTo>
                <a:lnTo>
                  <a:pt x="268" y="296"/>
                </a:lnTo>
                <a:lnTo>
                  <a:pt x="0" y="296"/>
                </a:lnTo>
                <a:lnTo>
                  <a:pt x="0" y="273"/>
                </a:lnTo>
                <a:lnTo>
                  <a:pt x="21" y="172"/>
                </a:lnTo>
                <a:close/>
              </a:path>
            </a:pathLst>
          </a:custGeom>
          <a:solidFill>
            <a:srgbClr val="C0C0C0"/>
          </a:solidFill>
          <a:ln w="11113">
            <a:solidFill>
              <a:srgbClr val="000000"/>
            </a:solidFill>
            <a:prstDash val="solid"/>
            <a:round/>
            <a:headEnd/>
            <a:tailEnd/>
          </a:ln>
        </p:spPr>
        <p:txBody>
          <a:bodyPr/>
          <a:lstStyle/>
          <a:p>
            <a:endParaRPr lang="zh-CN" altLang="en-US"/>
          </a:p>
        </p:txBody>
      </p:sp>
      <p:sp>
        <p:nvSpPr>
          <p:cNvPr id="173" name="Line 84"/>
          <p:cNvSpPr>
            <a:spLocks noChangeShapeType="1"/>
          </p:cNvSpPr>
          <p:nvPr/>
        </p:nvSpPr>
        <p:spPr bwMode="auto">
          <a:xfrm>
            <a:off x="6327826" y="4130222"/>
            <a:ext cx="358775" cy="1587"/>
          </a:xfrm>
          <a:prstGeom prst="line">
            <a:avLst/>
          </a:prstGeom>
          <a:noFill/>
          <a:ln w="11113">
            <a:solidFill>
              <a:srgbClr val="000000"/>
            </a:solidFill>
            <a:round/>
            <a:headEnd/>
            <a:tailEnd/>
          </a:ln>
        </p:spPr>
        <p:txBody>
          <a:bodyPr/>
          <a:lstStyle/>
          <a:p>
            <a:endParaRPr lang="zh-CN" altLang="en-US"/>
          </a:p>
        </p:txBody>
      </p:sp>
      <p:sp>
        <p:nvSpPr>
          <p:cNvPr id="174" name="Line 85"/>
          <p:cNvSpPr>
            <a:spLocks noChangeShapeType="1"/>
          </p:cNvSpPr>
          <p:nvPr/>
        </p:nvSpPr>
        <p:spPr bwMode="auto">
          <a:xfrm>
            <a:off x="6294489" y="4290559"/>
            <a:ext cx="425450" cy="1588"/>
          </a:xfrm>
          <a:prstGeom prst="line">
            <a:avLst/>
          </a:prstGeom>
          <a:noFill/>
          <a:ln w="11113">
            <a:solidFill>
              <a:srgbClr val="000000"/>
            </a:solidFill>
            <a:round/>
            <a:headEnd/>
            <a:tailEnd/>
          </a:ln>
        </p:spPr>
        <p:txBody>
          <a:bodyPr/>
          <a:lstStyle/>
          <a:p>
            <a:endParaRPr lang="zh-CN" altLang="en-US"/>
          </a:p>
        </p:txBody>
      </p:sp>
      <p:sp>
        <p:nvSpPr>
          <p:cNvPr id="175" name="Freeform 86"/>
          <p:cNvSpPr>
            <a:spLocks noEditPoints="1"/>
          </p:cNvSpPr>
          <p:nvPr/>
        </p:nvSpPr>
        <p:spPr bwMode="auto">
          <a:xfrm>
            <a:off x="6311951" y="4160384"/>
            <a:ext cx="390525" cy="106363"/>
          </a:xfrm>
          <a:custGeom>
            <a:avLst/>
            <a:gdLst>
              <a:gd name="T0" fmla="*/ 2147483647 w 246"/>
              <a:gd name="T1" fmla="*/ 2147483647 h 67"/>
              <a:gd name="T2" fmla="*/ 2147483647 w 246"/>
              <a:gd name="T3" fmla="*/ 0 h 67"/>
              <a:gd name="T4" fmla="*/ 2147483647 w 246"/>
              <a:gd name="T5" fmla="*/ 0 h 67"/>
              <a:gd name="T6" fmla="*/ 2147483647 w 246"/>
              <a:gd name="T7" fmla="*/ 2147483647 h 67"/>
              <a:gd name="T8" fmla="*/ 2147483647 w 246"/>
              <a:gd name="T9" fmla="*/ 2147483647 h 67"/>
              <a:gd name="T10" fmla="*/ 0 w 246"/>
              <a:gd name="T11" fmla="*/ 2147483647 h 67"/>
              <a:gd name="T12" fmla="*/ 2147483647 w 246"/>
              <a:gd name="T13" fmla="*/ 2147483647 h 67"/>
              <a:gd name="T14" fmla="*/ 2147483647 w 246"/>
              <a:gd name="T15" fmla="*/ 2147483647 h 67"/>
              <a:gd name="T16" fmla="*/ 2147483647 w 246"/>
              <a:gd name="T17" fmla="*/ 2147483647 h 67"/>
              <a:gd name="T18" fmla="*/ 0 w 246"/>
              <a:gd name="T19" fmla="*/ 2147483647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67"/>
              <a:gd name="T32" fmla="*/ 246 w 246"/>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67">
                <a:moveTo>
                  <a:pt x="13" y="15"/>
                </a:moveTo>
                <a:lnTo>
                  <a:pt x="17" y="0"/>
                </a:lnTo>
                <a:lnTo>
                  <a:pt x="233" y="0"/>
                </a:lnTo>
                <a:lnTo>
                  <a:pt x="236" y="15"/>
                </a:lnTo>
                <a:lnTo>
                  <a:pt x="13" y="15"/>
                </a:lnTo>
                <a:close/>
                <a:moveTo>
                  <a:pt x="0" y="67"/>
                </a:moveTo>
                <a:lnTo>
                  <a:pt x="10" y="19"/>
                </a:lnTo>
                <a:lnTo>
                  <a:pt x="236" y="19"/>
                </a:lnTo>
                <a:lnTo>
                  <a:pt x="246" y="67"/>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176" name="Freeform 87"/>
          <p:cNvSpPr>
            <a:spLocks noEditPoints="1"/>
          </p:cNvSpPr>
          <p:nvPr/>
        </p:nvSpPr>
        <p:spPr bwMode="auto">
          <a:xfrm>
            <a:off x="6578651" y="4065134"/>
            <a:ext cx="123825" cy="255588"/>
          </a:xfrm>
          <a:custGeom>
            <a:avLst/>
            <a:gdLst>
              <a:gd name="T0" fmla="*/ 2147483647 w 78"/>
              <a:gd name="T1" fmla="*/ 2147483647 h 161"/>
              <a:gd name="T2" fmla="*/ 2147483647 w 78"/>
              <a:gd name="T3" fmla="*/ 0 h 161"/>
              <a:gd name="T4" fmla="*/ 2147483647 w 78"/>
              <a:gd name="T5" fmla="*/ 2147483647 h 161"/>
              <a:gd name="T6" fmla="*/ 2147483647 w 78"/>
              <a:gd name="T7" fmla="*/ 2147483647 h 161"/>
              <a:gd name="T8" fmla="*/ 2147483647 w 78"/>
              <a:gd name="T9" fmla="*/ 2147483647 h 161"/>
              <a:gd name="T10" fmla="*/ 0 w 78"/>
              <a:gd name="T11" fmla="*/ 2147483647 h 161"/>
              <a:gd name="T12" fmla="*/ 2147483647 w 78"/>
              <a:gd name="T13" fmla="*/ 2147483647 h 161"/>
              <a:gd name="T14" fmla="*/ 2147483647 w 78"/>
              <a:gd name="T15" fmla="*/ 2147483647 h 161"/>
              <a:gd name="T16" fmla="*/ 0 w 78"/>
              <a:gd name="T17" fmla="*/ 2147483647 h 161"/>
              <a:gd name="T18" fmla="*/ 0 w 78"/>
              <a:gd name="T19" fmla="*/ 2147483647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
              <a:gd name="T31" fmla="*/ 0 h 161"/>
              <a:gd name="T32" fmla="*/ 78 w 78"/>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 h="161">
                <a:moveTo>
                  <a:pt x="34" y="8"/>
                </a:moveTo>
                <a:lnTo>
                  <a:pt x="41" y="0"/>
                </a:lnTo>
                <a:lnTo>
                  <a:pt x="44" y="8"/>
                </a:lnTo>
                <a:lnTo>
                  <a:pt x="41" y="11"/>
                </a:lnTo>
                <a:lnTo>
                  <a:pt x="34" y="8"/>
                </a:lnTo>
                <a:close/>
                <a:moveTo>
                  <a:pt x="0" y="161"/>
                </a:moveTo>
                <a:lnTo>
                  <a:pt x="78" y="161"/>
                </a:lnTo>
                <a:lnTo>
                  <a:pt x="78" y="146"/>
                </a:lnTo>
                <a:lnTo>
                  <a:pt x="0" y="146"/>
                </a:lnTo>
                <a:lnTo>
                  <a:pt x="0" y="16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177" name="Rectangle 88"/>
          <p:cNvSpPr>
            <a:spLocks noChangeArrowheads="1"/>
          </p:cNvSpPr>
          <p:nvPr/>
        </p:nvSpPr>
        <p:spPr bwMode="auto">
          <a:xfrm>
            <a:off x="6621514" y="4054022"/>
            <a:ext cx="38100" cy="41275"/>
          </a:xfrm>
          <a:prstGeom prst="rect">
            <a:avLst/>
          </a:prstGeom>
          <a:noFill/>
          <a:ln w="4763">
            <a:solidFill>
              <a:srgbClr val="000000"/>
            </a:solidFill>
            <a:miter lim="800000"/>
            <a:headEnd/>
            <a:tailEnd/>
          </a:ln>
        </p:spPr>
        <p:txBody>
          <a:bodyPr/>
          <a:lstStyle/>
          <a:p>
            <a:endParaRPr lang="zh-CN" altLang="en-US"/>
          </a:p>
        </p:txBody>
      </p:sp>
      <p:sp>
        <p:nvSpPr>
          <p:cNvPr id="178" name="Rectangle 89"/>
          <p:cNvSpPr>
            <a:spLocks noChangeArrowheads="1"/>
          </p:cNvSpPr>
          <p:nvPr/>
        </p:nvSpPr>
        <p:spPr bwMode="auto">
          <a:xfrm>
            <a:off x="6365926" y="3898447"/>
            <a:ext cx="250825" cy="196850"/>
          </a:xfrm>
          <a:prstGeom prst="rect">
            <a:avLst/>
          </a:prstGeom>
          <a:solidFill>
            <a:srgbClr val="FFFFFF"/>
          </a:solidFill>
          <a:ln w="4763">
            <a:solidFill>
              <a:srgbClr val="000000"/>
            </a:solidFill>
            <a:miter lim="800000"/>
            <a:headEnd/>
            <a:tailEnd/>
          </a:ln>
        </p:spPr>
        <p:txBody>
          <a:bodyPr/>
          <a:lstStyle/>
          <a:p>
            <a:endParaRPr lang="zh-CN" altLang="en-US"/>
          </a:p>
        </p:txBody>
      </p:sp>
      <p:sp>
        <p:nvSpPr>
          <p:cNvPr id="179" name="Rectangle 90"/>
          <p:cNvSpPr>
            <a:spLocks noChangeArrowheads="1"/>
          </p:cNvSpPr>
          <p:nvPr/>
        </p:nvSpPr>
        <p:spPr bwMode="auto">
          <a:xfrm>
            <a:off x="6350051" y="3880984"/>
            <a:ext cx="320675" cy="231775"/>
          </a:xfrm>
          <a:prstGeom prst="rect">
            <a:avLst/>
          </a:prstGeom>
          <a:noFill/>
          <a:ln w="4763">
            <a:solidFill>
              <a:srgbClr val="000000"/>
            </a:solidFill>
            <a:miter lim="800000"/>
            <a:headEnd/>
            <a:tailEnd/>
          </a:ln>
        </p:spPr>
        <p:txBody>
          <a:bodyPr/>
          <a:lstStyle/>
          <a:p>
            <a:endParaRPr lang="zh-CN" altLang="en-US"/>
          </a:p>
        </p:txBody>
      </p:sp>
      <p:sp>
        <p:nvSpPr>
          <p:cNvPr id="180" name="Rectangle 91"/>
          <p:cNvSpPr>
            <a:spLocks noChangeArrowheads="1"/>
          </p:cNvSpPr>
          <p:nvPr/>
        </p:nvSpPr>
        <p:spPr bwMode="auto">
          <a:xfrm>
            <a:off x="6632626" y="3898447"/>
            <a:ext cx="26988" cy="30162"/>
          </a:xfrm>
          <a:prstGeom prst="rect">
            <a:avLst/>
          </a:prstGeom>
          <a:noFill/>
          <a:ln w="4763">
            <a:solidFill>
              <a:srgbClr val="000000"/>
            </a:solidFill>
            <a:miter lim="800000"/>
            <a:headEnd/>
            <a:tailEnd/>
          </a:ln>
        </p:spPr>
        <p:txBody>
          <a:bodyPr/>
          <a:lstStyle/>
          <a:p>
            <a:endParaRPr lang="zh-CN" altLang="en-US"/>
          </a:p>
        </p:txBody>
      </p:sp>
      <p:sp>
        <p:nvSpPr>
          <p:cNvPr id="181" name="Freeform 92"/>
          <p:cNvSpPr>
            <a:spLocks/>
          </p:cNvSpPr>
          <p:nvPr/>
        </p:nvSpPr>
        <p:spPr bwMode="auto">
          <a:xfrm>
            <a:off x="7150151" y="3014209"/>
            <a:ext cx="428625" cy="468313"/>
          </a:xfrm>
          <a:custGeom>
            <a:avLst/>
            <a:gdLst>
              <a:gd name="T0" fmla="*/ 2147483647 w 270"/>
              <a:gd name="T1" fmla="*/ 2147483647 h 295"/>
              <a:gd name="T2" fmla="*/ 2147483647 w 270"/>
              <a:gd name="T3" fmla="*/ 0 h 295"/>
              <a:gd name="T4" fmla="*/ 2147483647 w 270"/>
              <a:gd name="T5" fmla="*/ 0 h 295"/>
              <a:gd name="T6" fmla="*/ 2147483647 w 270"/>
              <a:gd name="T7" fmla="*/ 2147483647 h 295"/>
              <a:gd name="T8" fmla="*/ 2147483647 w 270"/>
              <a:gd name="T9" fmla="*/ 2147483647 h 295"/>
              <a:gd name="T10" fmla="*/ 2147483647 w 270"/>
              <a:gd name="T11" fmla="*/ 2147483647 h 295"/>
              <a:gd name="T12" fmla="*/ 0 w 270"/>
              <a:gd name="T13" fmla="*/ 2147483647 h 295"/>
              <a:gd name="T14" fmla="*/ 0 w 270"/>
              <a:gd name="T15" fmla="*/ 2147483647 h 295"/>
              <a:gd name="T16" fmla="*/ 2147483647 w 270"/>
              <a:gd name="T17" fmla="*/ 2147483647 h 2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0"/>
              <a:gd name="T28" fmla="*/ 0 h 295"/>
              <a:gd name="T29" fmla="*/ 270 w 270"/>
              <a:gd name="T30" fmla="*/ 295 h 2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0" h="295">
                <a:moveTo>
                  <a:pt x="24" y="172"/>
                </a:moveTo>
                <a:lnTo>
                  <a:pt x="24" y="0"/>
                </a:lnTo>
                <a:lnTo>
                  <a:pt x="246" y="0"/>
                </a:lnTo>
                <a:lnTo>
                  <a:pt x="246" y="172"/>
                </a:lnTo>
                <a:lnTo>
                  <a:pt x="270" y="269"/>
                </a:lnTo>
                <a:lnTo>
                  <a:pt x="270" y="295"/>
                </a:lnTo>
                <a:lnTo>
                  <a:pt x="0" y="295"/>
                </a:lnTo>
                <a:lnTo>
                  <a:pt x="0" y="269"/>
                </a:lnTo>
                <a:lnTo>
                  <a:pt x="24" y="172"/>
                </a:lnTo>
                <a:close/>
              </a:path>
            </a:pathLst>
          </a:custGeom>
          <a:solidFill>
            <a:srgbClr val="C0C0C0"/>
          </a:solidFill>
          <a:ln w="11113">
            <a:solidFill>
              <a:srgbClr val="000000"/>
            </a:solidFill>
            <a:prstDash val="solid"/>
            <a:round/>
            <a:headEnd/>
            <a:tailEnd/>
          </a:ln>
        </p:spPr>
        <p:txBody>
          <a:bodyPr/>
          <a:lstStyle/>
          <a:p>
            <a:endParaRPr lang="zh-CN" altLang="en-US"/>
          </a:p>
        </p:txBody>
      </p:sp>
      <p:sp>
        <p:nvSpPr>
          <p:cNvPr id="182" name="Line 93"/>
          <p:cNvSpPr>
            <a:spLocks noChangeShapeType="1"/>
          </p:cNvSpPr>
          <p:nvPr/>
        </p:nvSpPr>
        <p:spPr bwMode="auto">
          <a:xfrm>
            <a:off x="7188251" y="3287259"/>
            <a:ext cx="352425" cy="1588"/>
          </a:xfrm>
          <a:prstGeom prst="line">
            <a:avLst/>
          </a:prstGeom>
          <a:noFill/>
          <a:ln w="11113">
            <a:solidFill>
              <a:srgbClr val="000000"/>
            </a:solidFill>
            <a:round/>
            <a:headEnd/>
            <a:tailEnd/>
          </a:ln>
        </p:spPr>
        <p:txBody>
          <a:bodyPr/>
          <a:lstStyle/>
          <a:p>
            <a:endParaRPr lang="zh-CN" altLang="en-US"/>
          </a:p>
        </p:txBody>
      </p:sp>
      <p:sp>
        <p:nvSpPr>
          <p:cNvPr id="183" name="Line 94"/>
          <p:cNvSpPr>
            <a:spLocks noChangeShapeType="1"/>
          </p:cNvSpPr>
          <p:nvPr/>
        </p:nvSpPr>
        <p:spPr bwMode="auto">
          <a:xfrm>
            <a:off x="7150151" y="3441247"/>
            <a:ext cx="428625" cy="1587"/>
          </a:xfrm>
          <a:prstGeom prst="line">
            <a:avLst/>
          </a:prstGeom>
          <a:noFill/>
          <a:ln w="11113">
            <a:solidFill>
              <a:srgbClr val="000000"/>
            </a:solidFill>
            <a:round/>
            <a:headEnd/>
            <a:tailEnd/>
          </a:ln>
        </p:spPr>
        <p:txBody>
          <a:bodyPr/>
          <a:lstStyle/>
          <a:p>
            <a:endParaRPr lang="zh-CN" altLang="en-US"/>
          </a:p>
        </p:txBody>
      </p:sp>
      <p:sp>
        <p:nvSpPr>
          <p:cNvPr id="184" name="Freeform 95"/>
          <p:cNvSpPr>
            <a:spLocks noEditPoints="1"/>
          </p:cNvSpPr>
          <p:nvPr/>
        </p:nvSpPr>
        <p:spPr bwMode="auto">
          <a:xfrm>
            <a:off x="7170789" y="3317422"/>
            <a:ext cx="392112" cy="106362"/>
          </a:xfrm>
          <a:custGeom>
            <a:avLst/>
            <a:gdLst>
              <a:gd name="T0" fmla="*/ 2147483647 w 247"/>
              <a:gd name="T1" fmla="*/ 2147483647 h 67"/>
              <a:gd name="T2" fmla="*/ 2147483647 w 247"/>
              <a:gd name="T3" fmla="*/ 0 h 67"/>
              <a:gd name="T4" fmla="*/ 2147483647 w 247"/>
              <a:gd name="T5" fmla="*/ 0 h 67"/>
              <a:gd name="T6" fmla="*/ 2147483647 w 247"/>
              <a:gd name="T7" fmla="*/ 2147483647 h 67"/>
              <a:gd name="T8" fmla="*/ 2147483647 w 247"/>
              <a:gd name="T9" fmla="*/ 2147483647 h 67"/>
              <a:gd name="T10" fmla="*/ 0 w 247"/>
              <a:gd name="T11" fmla="*/ 2147483647 h 67"/>
              <a:gd name="T12" fmla="*/ 2147483647 w 247"/>
              <a:gd name="T13" fmla="*/ 2147483647 h 67"/>
              <a:gd name="T14" fmla="*/ 2147483647 w 247"/>
              <a:gd name="T15" fmla="*/ 2147483647 h 67"/>
              <a:gd name="T16" fmla="*/ 2147483647 w 247"/>
              <a:gd name="T17" fmla="*/ 2147483647 h 67"/>
              <a:gd name="T18" fmla="*/ 0 w 247"/>
              <a:gd name="T19" fmla="*/ 2147483647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
              <a:gd name="T31" fmla="*/ 0 h 67"/>
              <a:gd name="T32" fmla="*/ 247 w 247"/>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 h="67">
                <a:moveTo>
                  <a:pt x="11" y="11"/>
                </a:moveTo>
                <a:lnTo>
                  <a:pt x="14" y="0"/>
                </a:lnTo>
                <a:lnTo>
                  <a:pt x="230" y="0"/>
                </a:lnTo>
                <a:lnTo>
                  <a:pt x="233" y="11"/>
                </a:lnTo>
                <a:lnTo>
                  <a:pt x="11" y="11"/>
                </a:lnTo>
                <a:close/>
                <a:moveTo>
                  <a:pt x="0" y="67"/>
                </a:moveTo>
                <a:lnTo>
                  <a:pt x="11" y="18"/>
                </a:lnTo>
                <a:lnTo>
                  <a:pt x="233" y="18"/>
                </a:lnTo>
                <a:lnTo>
                  <a:pt x="247" y="67"/>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185" name="Freeform 96"/>
          <p:cNvSpPr>
            <a:spLocks noEditPoints="1"/>
          </p:cNvSpPr>
          <p:nvPr/>
        </p:nvSpPr>
        <p:spPr bwMode="auto">
          <a:xfrm>
            <a:off x="7437489" y="3215822"/>
            <a:ext cx="125412" cy="255587"/>
          </a:xfrm>
          <a:custGeom>
            <a:avLst/>
            <a:gdLst>
              <a:gd name="T0" fmla="*/ 2147483647 w 79"/>
              <a:gd name="T1" fmla="*/ 2147483647 h 161"/>
              <a:gd name="T2" fmla="*/ 2147483647 w 79"/>
              <a:gd name="T3" fmla="*/ 0 h 161"/>
              <a:gd name="T4" fmla="*/ 2147483647 w 79"/>
              <a:gd name="T5" fmla="*/ 2147483647 h 161"/>
              <a:gd name="T6" fmla="*/ 2147483647 w 79"/>
              <a:gd name="T7" fmla="*/ 2147483647 h 161"/>
              <a:gd name="T8" fmla="*/ 2147483647 w 79"/>
              <a:gd name="T9" fmla="*/ 2147483647 h 161"/>
              <a:gd name="T10" fmla="*/ 0 w 79"/>
              <a:gd name="T11" fmla="*/ 2147483647 h 161"/>
              <a:gd name="T12" fmla="*/ 2147483647 w 79"/>
              <a:gd name="T13" fmla="*/ 2147483647 h 161"/>
              <a:gd name="T14" fmla="*/ 2147483647 w 79"/>
              <a:gd name="T15" fmla="*/ 2147483647 h 161"/>
              <a:gd name="T16" fmla="*/ 0 w 79"/>
              <a:gd name="T17" fmla="*/ 2147483647 h 161"/>
              <a:gd name="T18" fmla="*/ 0 w 79"/>
              <a:gd name="T19" fmla="*/ 2147483647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161"/>
              <a:gd name="T32" fmla="*/ 79 w 79"/>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161">
                <a:moveTo>
                  <a:pt x="35" y="7"/>
                </a:moveTo>
                <a:lnTo>
                  <a:pt x="38" y="0"/>
                </a:lnTo>
                <a:lnTo>
                  <a:pt x="45" y="7"/>
                </a:lnTo>
                <a:lnTo>
                  <a:pt x="38" y="15"/>
                </a:lnTo>
                <a:lnTo>
                  <a:pt x="35" y="7"/>
                </a:lnTo>
                <a:close/>
                <a:moveTo>
                  <a:pt x="0" y="161"/>
                </a:moveTo>
                <a:lnTo>
                  <a:pt x="79" y="161"/>
                </a:lnTo>
                <a:lnTo>
                  <a:pt x="79" y="150"/>
                </a:lnTo>
                <a:lnTo>
                  <a:pt x="0" y="150"/>
                </a:lnTo>
                <a:lnTo>
                  <a:pt x="0" y="16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186" name="Rectangle 97"/>
          <p:cNvSpPr>
            <a:spLocks noChangeArrowheads="1"/>
          </p:cNvSpPr>
          <p:nvPr/>
        </p:nvSpPr>
        <p:spPr bwMode="auto">
          <a:xfrm>
            <a:off x="7481939" y="3209472"/>
            <a:ext cx="31750" cy="36512"/>
          </a:xfrm>
          <a:prstGeom prst="rect">
            <a:avLst/>
          </a:prstGeom>
          <a:noFill/>
          <a:ln w="4763">
            <a:solidFill>
              <a:srgbClr val="000000"/>
            </a:solidFill>
            <a:miter lim="800000"/>
            <a:headEnd/>
            <a:tailEnd/>
          </a:ln>
        </p:spPr>
        <p:txBody>
          <a:bodyPr/>
          <a:lstStyle/>
          <a:p>
            <a:endParaRPr lang="zh-CN" altLang="en-US"/>
          </a:p>
        </p:txBody>
      </p:sp>
      <p:sp>
        <p:nvSpPr>
          <p:cNvPr id="187" name="Rectangle 98"/>
          <p:cNvSpPr>
            <a:spLocks noChangeArrowheads="1"/>
          </p:cNvSpPr>
          <p:nvPr/>
        </p:nvSpPr>
        <p:spPr bwMode="auto">
          <a:xfrm>
            <a:off x="7220001" y="3055484"/>
            <a:ext cx="250825" cy="190500"/>
          </a:xfrm>
          <a:prstGeom prst="rect">
            <a:avLst/>
          </a:prstGeom>
          <a:solidFill>
            <a:srgbClr val="FFFFFF"/>
          </a:solidFill>
          <a:ln w="4763">
            <a:solidFill>
              <a:srgbClr val="000000"/>
            </a:solidFill>
            <a:miter lim="800000"/>
            <a:headEnd/>
            <a:tailEnd/>
          </a:ln>
        </p:spPr>
        <p:txBody>
          <a:bodyPr/>
          <a:lstStyle/>
          <a:p>
            <a:endParaRPr lang="zh-CN" altLang="en-US"/>
          </a:p>
        </p:txBody>
      </p:sp>
      <p:sp>
        <p:nvSpPr>
          <p:cNvPr id="188" name="Rectangle 99"/>
          <p:cNvSpPr>
            <a:spLocks noChangeArrowheads="1"/>
          </p:cNvSpPr>
          <p:nvPr/>
        </p:nvSpPr>
        <p:spPr bwMode="auto">
          <a:xfrm>
            <a:off x="7204126" y="3031672"/>
            <a:ext cx="320675" cy="238125"/>
          </a:xfrm>
          <a:prstGeom prst="rect">
            <a:avLst/>
          </a:prstGeom>
          <a:noFill/>
          <a:ln w="4763">
            <a:solidFill>
              <a:srgbClr val="000000"/>
            </a:solidFill>
            <a:miter lim="800000"/>
            <a:headEnd/>
            <a:tailEnd/>
          </a:ln>
        </p:spPr>
        <p:txBody>
          <a:bodyPr/>
          <a:lstStyle/>
          <a:p>
            <a:endParaRPr lang="zh-CN" altLang="en-US"/>
          </a:p>
        </p:txBody>
      </p:sp>
      <p:sp>
        <p:nvSpPr>
          <p:cNvPr id="189" name="Rectangle 100"/>
          <p:cNvSpPr>
            <a:spLocks noChangeArrowheads="1"/>
          </p:cNvSpPr>
          <p:nvPr/>
        </p:nvSpPr>
        <p:spPr bwMode="auto">
          <a:xfrm>
            <a:off x="7493051" y="3055484"/>
            <a:ext cx="20638" cy="23813"/>
          </a:xfrm>
          <a:prstGeom prst="rect">
            <a:avLst/>
          </a:prstGeom>
          <a:noFill/>
          <a:ln w="4763">
            <a:solidFill>
              <a:srgbClr val="000000"/>
            </a:solidFill>
            <a:miter lim="800000"/>
            <a:headEnd/>
            <a:tailEnd/>
          </a:ln>
        </p:spPr>
        <p:txBody>
          <a:bodyPr/>
          <a:lstStyle/>
          <a:p>
            <a:endParaRPr lang="zh-CN" altLang="en-US"/>
          </a:p>
        </p:txBody>
      </p:sp>
      <p:sp>
        <p:nvSpPr>
          <p:cNvPr id="190" name="Freeform 101"/>
          <p:cNvSpPr>
            <a:spLocks/>
          </p:cNvSpPr>
          <p:nvPr/>
        </p:nvSpPr>
        <p:spPr bwMode="auto">
          <a:xfrm>
            <a:off x="7150151" y="4795384"/>
            <a:ext cx="428625" cy="469900"/>
          </a:xfrm>
          <a:custGeom>
            <a:avLst/>
            <a:gdLst>
              <a:gd name="T0" fmla="*/ 2147483647 w 270"/>
              <a:gd name="T1" fmla="*/ 2147483647 h 296"/>
              <a:gd name="T2" fmla="*/ 2147483647 w 270"/>
              <a:gd name="T3" fmla="*/ 0 h 296"/>
              <a:gd name="T4" fmla="*/ 2147483647 w 270"/>
              <a:gd name="T5" fmla="*/ 0 h 296"/>
              <a:gd name="T6" fmla="*/ 2147483647 w 270"/>
              <a:gd name="T7" fmla="*/ 2147483647 h 296"/>
              <a:gd name="T8" fmla="*/ 2147483647 w 270"/>
              <a:gd name="T9" fmla="*/ 2147483647 h 296"/>
              <a:gd name="T10" fmla="*/ 2147483647 w 270"/>
              <a:gd name="T11" fmla="*/ 2147483647 h 296"/>
              <a:gd name="T12" fmla="*/ 0 w 270"/>
              <a:gd name="T13" fmla="*/ 2147483647 h 296"/>
              <a:gd name="T14" fmla="*/ 0 w 270"/>
              <a:gd name="T15" fmla="*/ 2147483647 h 296"/>
              <a:gd name="T16" fmla="*/ 2147483647 w 270"/>
              <a:gd name="T17" fmla="*/ 2147483647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0"/>
              <a:gd name="T28" fmla="*/ 0 h 296"/>
              <a:gd name="T29" fmla="*/ 270 w 270"/>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0" h="296">
                <a:moveTo>
                  <a:pt x="24" y="172"/>
                </a:moveTo>
                <a:lnTo>
                  <a:pt x="24" y="0"/>
                </a:lnTo>
                <a:lnTo>
                  <a:pt x="246" y="0"/>
                </a:lnTo>
                <a:lnTo>
                  <a:pt x="246" y="172"/>
                </a:lnTo>
                <a:lnTo>
                  <a:pt x="270" y="270"/>
                </a:lnTo>
                <a:lnTo>
                  <a:pt x="270" y="296"/>
                </a:lnTo>
                <a:lnTo>
                  <a:pt x="0" y="296"/>
                </a:lnTo>
                <a:lnTo>
                  <a:pt x="0" y="270"/>
                </a:lnTo>
                <a:lnTo>
                  <a:pt x="24" y="172"/>
                </a:lnTo>
                <a:close/>
              </a:path>
            </a:pathLst>
          </a:custGeom>
          <a:solidFill>
            <a:srgbClr val="C0C0C0"/>
          </a:solidFill>
          <a:ln w="11113">
            <a:solidFill>
              <a:srgbClr val="000000"/>
            </a:solidFill>
            <a:prstDash val="solid"/>
            <a:round/>
            <a:headEnd/>
            <a:tailEnd/>
          </a:ln>
        </p:spPr>
        <p:txBody>
          <a:bodyPr/>
          <a:lstStyle/>
          <a:p>
            <a:endParaRPr lang="zh-CN" altLang="en-US"/>
          </a:p>
        </p:txBody>
      </p:sp>
      <p:sp>
        <p:nvSpPr>
          <p:cNvPr id="191" name="Line 102"/>
          <p:cNvSpPr>
            <a:spLocks noChangeShapeType="1"/>
          </p:cNvSpPr>
          <p:nvPr/>
        </p:nvSpPr>
        <p:spPr bwMode="auto">
          <a:xfrm>
            <a:off x="7188251" y="5068434"/>
            <a:ext cx="352425" cy="1588"/>
          </a:xfrm>
          <a:prstGeom prst="line">
            <a:avLst/>
          </a:prstGeom>
          <a:noFill/>
          <a:ln w="11113">
            <a:solidFill>
              <a:srgbClr val="000000"/>
            </a:solidFill>
            <a:round/>
            <a:headEnd/>
            <a:tailEnd/>
          </a:ln>
        </p:spPr>
        <p:txBody>
          <a:bodyPr/>
          <a:lstStyle/>
          <a:p>
            <a:endParaRPr lang="zh-CN" altLang="en-US"/>
          </a:p>
        </p:txBody>
      </p:sp>
      <p:sp>
        <p:nvSpPr>
          <p:cNvPr id="192" name="Line 103"/>
          <p:cNvSpPr>
            <a:spLocks noChangeShapeType="1"/>
          </p:cNvSpPr>
          <p:nvPr/>
        </p:nvSpPr>
        <p:spPr bwMode="auto">
          <a:xfrm>
            <a:off x="7150151" y="5224009"/>
            <a:ext cx="428625" cy="1588"/>
          </a:xfrm>
          <a:prstGeom prst="line">
            <a:avLst/>
          </a:prstGeom>
          <a:noFill/>
          <a:ln w="11113">
            <a:solidFill>
              <a:srgbClr val="000000"/>
            </a:solidFill>
            <a:round/>
            <a:headEnd/>
            <a:tailEnd/>
          </a:ln>
        </p:spPr>
        <p:txBody>
          <a:bodyPr/>
          <a:lstStyle/>
          <a:p>
            <a:endParaRPr lang="zh-CN" altLang="en-US"/>
          </a:p>
        </p:txBody>
      </p:sp>
      <p:sp>
        <p:nvSpPr>
          <p:cNvPr id="193" name="Freeform 104"/>
          <p:cNvSpPr>
            <a:spLocks noEditPoints="1"/>
          </p:cNvSpPr>
          <p:nvPr/>
        </p:nvSpPr>
        <p:spPr bwMode="auto">
          <a:xfrm>
            <a:off x="7170789" y="5098597"/>
            <a:ext cx="392112" cy="107950"/>
          </a:xfrm>
          <a:custGeom>
            <a:avLst/>
            <a:gdLst>
              <a:gd name="T0" fmla="*/ 2147483647 w 247"/>
              <a:gd name="T1" fmla="*/ 2147483647 h 68"/>
              <a:gd name="T2" fmla="*/ 2147483647 w 247"/>
              <a:gd name="T3" fmla="*/ 0 h 68"/>
              <a:gd name="T4" fmla="*/ 2147483647 w 247"/>
              <a:gd name="T5" fmla="*/ 0 h 68"/>
              <a:gd name="T6" fmla="*/ 2147483647 w 247"/>
              <a:gd name="T7" fmla="*/ 2147483647 h 68"/>
              <a:gd name="T8" fmla="*/ 2147483647 w 247"/>
              <a:gd name="T9" fmla="*/ 2147483647 h 68"/>
              <a:gd name="T10" fmla="*/ 0 w 247"/>
              <a:gd name="T11" fmla="*/ 2147483647 h 68"/>
              <a:gd name="T12" fmla="*/ 2147483647 w 247"/>
              <a:gd name="T13" fmla="*/ 2147483647 h 68"/>
              <a:gd name="T14" fmla="*/ 2147483647 w 247"/>
              <a:gd name="T15" fmla="*/ 2147483647 h 68"/>
              <a:gd name="T16" fmla="*/ 2147483647 w 247"/>
              <a:gd name="T17" fmla="*/ 2147483647 h 68"/>
              <a:gd name="T18" fmla="*/ 0 w 247"/>
              <a:gd name="T19" fmla="*/ 2147483647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
              <a:gd name="T31" fmla="*/ 0 h 68"/>
              <a:gd name="T32" fmla="*/ 247 w 247"/>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 h="68">
                <a:moveTo>
                  <a:pt x="11" y="11"/>
                </a:moveTo>
                <a:lnTo>
                  <a:pt x="14" y="0"/>
                </a:lnTo>
                <a:lnTo>
                  <a:pt x="230" y="0"/>
                </a:lnTo>
                <a:lnTo>
                  <a:pt x="233" y="11"/>
                </a:lnTo>
                <a:lnTo>
                  <a:pt x="11" y="11"/>
                </a:lnTo>
                <a:close/>
                <a:moveTo>
                  <a:pt x="0" y="68"/>
                </a:moveTo>
                <a:lnTo>
                  <a:pt x="11" y="19"/>
                </a:lnTo>
                <a:lnTo>
                  <a:pt x="233" y="19"/>
                </a:lnTo>
                <a:lnTo>
                  <a:pt x="247" y="68"/>
                </a:lnTo>
                <a:lnTo>
                  <a:pt x="0" y="68"/>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194" name="Freeform 105"/>
          <p:cNvSpPr>
            <a:spLocks noEditPoints="1"/>
          </p:cNvSpPr>
          <p:nvPr/>
        </p:nvSpPr>
        <p:spPr bwMode="auto">
          <a:xfrm>
            <a:off x="7437489" y="4998584"/>
            <a:ext cx="125412" cy="254000"/>
          </a:xfrm>
          <a:custGeom>
            <a:avLst/>
            <a:gdLst>
              <a:gd name="T0" fmla="*/ 2147483647 w 79"/>
              <a:gd name="T1" fmla="*/ 2147483647 h 160"/>
              <a:gd name="T2" fmla="*/ 2147483647 w 79"/>
              <a:gd name="T3" fmla="*/ 0 h 160"/>
              <a:gd name="T4" fmla="*/ 2147483647 w 79"/>
              <a:gd name="T5" fmla="*/ 2147483647 h 160"/>
              <a:gd name="T6" fmla="*/ 2147483647 w 79"/>
              <a:gd name="T7" fmla="*/ 2147483647 h 160"/>
              <a:gd name="T8" fmla="*/ 2147483647 w 79"/>
              <a:gd name="T9" fmla="*/ 2147483647 h 160"/>
              <a:gd name="T10" fmla="*/ 0 w 79"/>
              <a:gd name="T11" fmla="*/ 2147483647 h 160"/>
              <a:gd name="T12" fmla="*/ 2147483647 w 79"/>
              <a:gd name="T13" fmla="*/ 2147483647 h 160"/>
              <a:gd name="T14" fmla="*/ 2147483647 w 79"/>
              <a:gd name="T15" fmla="*/ 2147483647 h 160"/>
              <a:gd name="T16" fmla="*/ 0 w 79"/>
              <a:gd name="T17" fmla="*/ 2147483647 h 160"/>
              <a:gd name="T18" fmla="*/ 0 w 79"/>
              <a:gd name="T19" fmla="*/ 2147483647 h 1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160"/>
              <a:gd name="T32" fmla="*/ 79 w 79"/>
              <a:gd name="T33" fmla="*/ 160 h 1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160">
                <a:moveTo>
                  <a:pt x="35" y="7"/>
                </a:moveTo>
                <a:lnTo>
                  <a:pt x="38" y="0"/>
                </a:lnTo>
                <a:lnTo>
                  <a:pt x="45" y="7"/>
                </a:lnTo>
                <a:lnTo>
                  <a:pt x="38" y="15"/>
                </a:lnTo>
                <a:lnTo>
                  <a:pt x="35" y="7"/>
                </a:lnTo>
                <a:close/>
                <a:moveTo>
                  <a:pt x="0" y="160"/>
                </a:moveTo>
                <a:lnTo>
                  <a:pt x="79" y="160"/>
                </a:lnTo>
                <a:lnTo>
                  <a:pt x="79" y="149"/>
                </a:lnTo>
                <a:lnTo>
                  <a:pt x="0" y="149"/>
                </a:lnTo>
                <a:lnTo>
                  <a:pt x="0" y="160"/>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195" name="Rectangle 106"/>
          <p:cNvSpPr>
            <a:spLocks noChangeArrowheads="1"/>
          </p:cNvSpPr>
          <p:nvPr/>
        </p:nvSpPr>
        <p:spPr bwMode="auto">
          <a:xfrm>
            <a:off x="7481939" y="4992234"/>
            <a:ext cx="31750" cy="34925"/>
          </a:xfrm>
          <a:prstGeom prst="rect">
            <a:avLst/>
          </a:prstGeom>
          <a:noFill/>
          <a:ln w="4763">
            <a:solidFill>
              <a:srgbClr val="000000"/>
            </a:solidFill>
            <a:miter lim="800000"/>
            <a:headEnd/>
            <a:tailEnd/>
          </a:ln>
        </p:spPr>
        <p:txBody>
          <a:bodyPr/>
          <a:lstStyle/>
          <a:p>
            <a:endParaRPr lang="zh-CN" altLang="en-US"/>
          </a:p>
        </p:txBody>
      </p:sp>
      <p:sp>
        <p:nvSpPr>
          <p:cNvPr id="196" name="Rectangle 107"/>
          <p:cNvSpPr>
            <a:spLocks noChangeArrowheads="1"/>
          </p:cNvSpPr>
          <p:nvPr/>
        </p:nvSpPr>
        <p:spPr bwMode="auto">
          <a:xfrm>
            <a:off x="7220001" y="4838247"/>
            <a:ext cx="250825" cy="188912"/>
          </a:xfrm>
          <a:prstGeom prst="rect">
            <a:avLst/>
          </a:prstGeom>
          <a:solidFill>
            <a:srgbClr val="FFFFFF"/>
          </a:solidFill>
          <a:ln w="4763">
            <a:solidFill>
              <a:srgbClr val="000000"/>
            </a:solidFill>
            <a:miter lim="800000"/>
            <a:headEnd/>
            <a:tailEnd/>
          </a:ln>
        </p:spPr>
        <p:txBody>
          <a:bodyPr/>
          <a:lstStyle/>
          <a:p>
            <a:endParaRPr lang="zh-CN" altLang="en-US"/>
          </a:p>
        </p:txBody>
      </p:sp>
      <p:sp>
        <p:nvSpPr>
          <p:cNvPr id="197" name="Rectangle 108"/>
          <p:cNvSpPr>
            <a:spLocks noChangeArrowheads="1"/>
          </p:cNvSpPr>
          <p:nvPr/>
        </p:nvSpPr>
        <p:spPr bwMode="auto">
          <a:xfrm>
            <a:off x="7204126" y="4814434"/>
            <a:ext cx="320675" cy="236538"/>
          </a:xfrm>
          <a:prstGeom prst="rect">
            <a:avLst/>
          </a:prstGeom>
          <a:noFill/>
          <a:ln w="4763">
            <a:solidFill>
              <a:srgbClr val="000000"/>
            </a:solidFill>
            <a:miter lim="800000"/>
            <a:headEnd/>
            <a:tailEnd/>
          </a:ln>
        </p:spPr>
        <p:txBody>
          <a:bodyPr/>
          <a:lstStyle/>
          <a:p>
            <a:endParaRPr lang="zh-CN" altLang="en-US"/>
          </a:p>
        </p:txBody>
      </p:sp>
      <p:sp>
        <p:nvSpPr>
          <p:cNvPr id="198" name="Rectangle 109"/>
          <p:cNvSpPr>
            <a:spLocks noChangeArrowheads="1"/>
          </p:cNvSpPr>
          <p:nvPr/>
        </p:nvSpPr>
        <p:spPr bwMode="auto">
          <a:xfrm>
            <a:off x="7493051" y="4838247"/>
            <a:ext cx="20638" cy="22225"/>
          </a:xfrm>
          <a:prstGeom prst="rect">
            <a:avLst/>
          </a:prstGeom>
          <a:noFill/>
          <a:ln w="4763">
            <a:solidFill>
              <a:srgbClr val="000000"/>
            </a:solidFill>
            <a:miter lim="800000"/>
            <a:headEnd/>
            <a:tailEnd/>
          </a:ln>
        </p:spPr>
        <p:txBody>
          <a:bodyPr/>
          <a:lstStyle/>
          <a:p>
            <a:endParaRPr lang="zh-CN" altLang="en-US"/>
          </a:p>
        </p:txBody>
      </p:sp>
      <p:sp>
        <p:nvSpPr>
          <p:cNvPr id="199" name="Freeform 110"/>
          <p:cNvSpPr>
            <a:spLocks/>
          </p:cNvSpPr>
          <p:nvPr/>
        </p:nvSpPr>
        <p:spPr bwMode="auto">
          <a:xfrm>
            <a:off x="8008989" y="3857172"/>
            <a:ext cx="425450" cy="469900"/>
          </a:xfrm>
          <a:custGeom>
            <a:avLst/>
            <a:gdLst>
              <a:gd name="T0" fmla="*/ 2147483647 w 268"/>
              <a:gd name="T1" fmla="*/ 2147483647 h 296"/>
              <a:gd name="T2" fmla="*/ 2147483647 w 268"/>
              <a:gd name="T3" fmla="*/ 0 h 296"/>
              <a:gd name="T4" fmla="*/ 2147483647 w 268"/>
              <a:gd name="T5" fmla="*/ 0 h 296"/>
              <a:gd name="T6" fmla="*/ 2147483647 w 268"/>
              <a:gd name="T7" fmla="*/ 2147483647 h 296"/>
              <a:gd name="T8" fmla="*/ 2147483647 w 268"/>
              <a:gd name="T9" fmla="*/ 2147483647 h 296"/>
              <a:gd name="T10" fmla="*/ 2147483647 w 268"/>
              <a:gd name="T11" fmla="*/ 2147483647 h 296"/>
              <a:gd name="T12" fmla="*/ 0 w 268"/>
              <a:gd name="T13" fmla="*/ 2147483647 h 296"/>
              <a:gd name="T14" fmla="*/ 0 w 268"/>
              <a:gd name="T15" fmla="*/ 2147483647 h 296"/>
              <a:gd name="T16" fmla="*/ 2147483647 w 268"/>
              <a:gd name="T17" fmla="*/ 2147483647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8"/>
              <a:gd name="T28" fmla="*/ 0 h 296"/>
              <a:gd name="T29" fmla="*/ 268 w 268"/>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8" h="296">
                <a:moveTo>
                  <a:pt x="21" y="172"/>
                </a:moveTo>
                <a:lnTo>
                  <a:pt x="21" y="0"/>
                </a:lnTo>
                <a:lnTo>
                  <a:pt x="247" y="0"/>
                </a:lnTo>
                <a:lnTo>
                  <a:pt x="247" y="172"/>
                </a:lnTo>
                <a:lnTo>
                  <a:pt x="268" y="273"/>
                </a:lnTo>
                <a:lnTo>
                  <a:pt x="268" y="296"/>
                </a:lnTo>
                <a:lnTo>
                  <a:pt x="0" y="296"/>
                </a:lnTo>
                <a:lnTo>
                  <a:pt x="0" y="273"/>
                </a:lnTo>
                <a:lnTo>
                  <a:pt x="21" y="172"/>
                </a:lnTo>
                <a:close/>
              </a:path>
            </a:pathLst>
          </a:custGeom>
          <a:solidFill>
            <a:srgbClr val="C0C0C0"/>
          </a:solidFill>
          <a:ln w="11113">
            <a:solidFill>
              <a:srgbClr val="000000"/>
            </a:solidFill>
            <a:prstDash val="solid"/>
            <a:round/>
            <a:headEnd/>
            <a:tailEnd/>
          </a:ln>
        </p:spPr>
        <p:txBody>
          <a:bodyPr/>
          <a:lstStyle/>
          <a:p>
            <a:endParaRPr lang="zh-CN" altLang="en-US"/>
          </a:p>
        </p:txBody>
      </p:sp>
      <p:sp>
        <p:nvSpPr>
          <p:cNvPr id="200" name="Line 111"/>
          <p:cNvSpPr>
            <a:spLocks noChangeShapeType="1"/>
          </p:cNvSpPr>
          <p:nvPr/>
        </p:nvSpPr>
        <p:spPr bwMode="auto">
          <a:xfrm>
            <a:off x="8042326" y="4130222"/>
            <a:ext cx="358775" cy="1587"/>
          </a:xfrm>
          <a:prstGeom prst="line">
            <a:avLst/>
          </a:prstGeom>
          <a:noFill/>
          <a:ln w="11113">
            <a:solidFill>
              <a:srgbClr val="000000"/>
            </a:solidFill>
            <a:round/>
            <a:headEnd/>
            <a:tailEnd/>
          </a:ln>
        </p:spPr>
        <p:txBody>
          <a:bodyPr/>
          <a:lstStyle/>
          <a:p>
            <a:endParaRPr lang="zh-CN" altLang="en-US"/>
          </a:p>
        </p:txBody>
      </p:sp>
      <p:sp>
        <p:nvSpPr>
          <p:cNvPr id="201" name="Line 112"/>
          <p:cNvSpPr>
            <a:spLocks noChangeShapeType="1"/>
          </p:cNvSpPr>
          <p:nvPr/>
        </p:nvSpPr>
        <p:spPr bwMode="auto">
          <a:xfrm>
            <a:off x="8008989" y="4290559"/>
            <a:ext cx="425450" cy="1588"/>
          </a:xfrm>
          <a:prstGeom prst="line">
            <a:avLst/>
          </a:prstGeom>
          <a:noFill/>
          <a:ln w="11113">
            <a:solidFill>
              <a:srgbClr val="000000"/>
            </a:solidFill>
            <a:round/>
            <a:headEnd/>
            <a:tailEnd/>
          </a:ln>
        </p:spPr>
        <p:txBody>
          <a:bodyPr/>
          <a:lstStyle/>
          <a:p>
            <a:endParaRPr lang="zh-CN" altLang="en-US"/>
          </a:p>
        </p:txBody>
      </p:sp>
      <p:sp>
        <p:nvSpPr>
          <p:cNvPr id="202" name="Freeform 113"/>
          <p:cNvSpPr>
            <a:spLocks noEditPoints="1"/>
          </p:cNvSpPr>
          <p:nvPr/>
        </p:nvSpPr>
        <p:spPr bwMode="auto">
          <a:xfrm>
            <a:off x="8026451" y="4160384"/>
            <a:ext cx="390525" cy="106363"/>
          </a:xfrm>
          <a:custGeom>
            <a:avLst/>
            <a:gdLst>
              <a:gd name="T0" fmla="*/ 2147483647 w 246"/>
              <a:gd name="T1" fmla="*/ 2147483647 h 67"/>
              <a:gd name="T2" fmla="*/ 2147483647 w 246"/>
              <a:gd name="T3" fmla="*/ 0 h 67"/>
              <a:gd name="T4" fmla="*/ 2147483647 w 246"/>
              <a:gd name="T5" fmla="*/ 0 h 67"/>
              <a:gd name="T6" fmla="*/ 2147483647 w 246"/>
              <a:gd name="T7" fmla="*/ 2147483647 h 67"/>
              <a:gd name="T8" fmla="*/ 2147483647 w 246"/>
              <a:gd name="T9" fmla="*/ 2147483647 h 67"/>
              <a:gd name="T10" fmla="*/ 0 w 246"/>
              <a:gd name="T11" fmla="*/ 2147483647 h 67"/>
              <a:gd name="T12" fmla="*/ 2147483647 w 246"/>
              <a:gd name="T13" fmla="*/ 2147483647 h 67"/>
              <a:gd name="T14" fmla="*/ 2147483647 w 246"/>
              <a:gd name="T15" fmla="*/ 2147483647 h 67"/>
              <a:gd name="T16" fmla="*/ 2147483647 w 246"/>
              <a:gd name="T17" fmla="*/ 2147483647 h 67"/>
              <a:gd name="T18" fmla="*/ 0 w 246"/>
              <a:gd name="T19" fmla="*/ 2147483647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67"/>
              <a:gd name="T32" fmla="*/ 246 w 246"/>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67">
                <a:moveTo>
                  <a:pt x="13" y="15"/>
                </a:moveTo>
                <a:lnTo>
                  <a:pt x="13" y="0"/>
                </a:lnTo>
                <a:lnTo>
                  <a:pt x="233" y="0"/>
                </a:lnTo>
                <a:lnTo>
                  <a:pt x="233" y="15"/>
                </a:lnTo>
                <a:lnTo>
                  <a:pt x="13" y="15"/>
                </a:lnTo>
                <a:close/>
                <a:moveTo>
                  <a:pt x="0" y="67"/>
                </a:moveTo>
                <a:lnTo>
                  <a:pt x="10" y="19"/>
                </a:lnTo>
                <a:lnTo>
                  <a:pt x="236" y="19"/>
                </a:lnTo>
                <a:lnTo>
                  <a:pt x="246" y="67"/>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203" name="Freeform 114"/>
          <p:cNvSpPr>
            <a:spLocks noEditPoints="1"/>
          </p:cNvSpPr>
          <p:nvPr/>
        </p:nvSpPr>
        <p:spPr bwMode="auto">
          <a:xfrm>
            <a:off x="8293151" y="4065134"/>
            <a:ext cx="123825" cy="255588"/>
          </a:xfrm>
          <a:custGeom>
            <a:avLst/>
            <a:gdLst>
              <a:gd name="T0" fmla="*/ 2147483647 w 78"/>
              <a:gd name="T1" fmla="*/ 2147483647 h 161"/>
              <a:gd name="T2" fmla="*/ 2147483647 w 78"/>
              <a:gd name="T3" fmla="*/ 0 h 161"/>
              <a:gd name="T4" fmla="*/ 2147483647 w 78"/>
              <a:gd name="T5" fmla="*/ 2147483647 h 161"/>
              <a:gd name="T6" fmla="*/ 2147483647 w 78"/>
              <a:gd name="T7" fmla="*/ 2147483647 h 161"/>
              <a:gd name="T8" fmla="*/ 2147483647 w 78"/>
              <a:gd name="T9" fmla="*/ 2147483647 h 161"/>
              <a:gd name="T10" fmla="*/ 0 w 78"/>
              <a:gd name="T11" fmla="*/ 2147483647 h 161"/>
              <a:gd name="T12" fmla="*/ 2147483647 w 78"/>
              <a:gd name="T13" fmla="*/ 2147483647 h 161"/>
              <a:gd name="T14" fmla="*/ 2147483647 w 78"/>
              <a:gd name="T15" fmla="*/ 2147483647 h 161"/>
              <a:gd name="T16" fmla="*/ 0 w 78"/>
              <a:gd name="T17" fmla="*/ 2147483647 h 161"/>
              <a:gd name="T18" fmla="*/ 0 w 78"/>
              <a:gd name="T19" fmla="*/ 2147483647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
              <a:gd name="T31" fmla="*/ 0 h 161"/>
              <a:gd name="T32" fmla="*/ 78 w 78"/>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 h="161">
                <a:moveTo>
                  <a:pt x="34" y="8"/>
                </a:moveTo>
                <a:lnTo>
                  <a:pt x="41" y="0"/>
                </a:lnTo>
                <a:lnTo>
                  <a:pt x="44" y="8"/>
                </a:lnTo>
                <a:lnTo>
                  <a:pt x="41" y="11"/>
                </a:lnTo>
                <a:lnTo>
                  <a:pt x="34" y="8"/>
                </a:lnTo>
                <a:close/>
                <a:moveTo>
                  <a:pt x="0" y="161"/>
                </a:moveTo>
                <a:lnTo>
                  <a:pt x="78" y="161"/>
                </a:lnTo>
                <a:lnTo>
                  <a:pt x="78" y="146"/>
                </a:lnTo>
                <a:lnTo>
                  <a:pt x="0" y="146"/>
                </a:lnTo>
                <a:lnTo>
                  <a:pt x="0" y="16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204" name="Rectangle 115"/>
          <p:cNvSpPr>
            <a:spLocks noChangeArrowheads="1"/>
          </p:cNvSpPr>
          <p:nvPr/>
        </p:nvSpPr>
        <p:spPr bwMode="auto">
          <a:xfrm>
            <a:off x="8336014" y="4054022"/>
            <a:ext cx="38100" cy="41275"/>
          </a:xfrm>
          <a:prstGeom prst="rect">
            <a:avLst/>
          </a:prstGeom>
          <a:noFill/>
          <a:ln w="4763">
            <a:solidFill>
              <a:srgbClr val="000000"/>
            </a:solidFill>
            <a:miter lim="800000"/>
            <a:headEnd/>
            <a:tailEnd/>
          </a:ln>
        </p:spPr>
        <p:txBody>
          <a:bodyPr/>
          <a:lstStyle/>
          <a:p>
            <a:endParaRPr lang="zh-CN" altLang="en-US"/>
          </a:p>
        </p:txBody>
      </p:sp>
      <p:sp>
        <p:nvSpPr>
          <p:cNvPr id="205" name="Rectangle 116"/>
          <p:cNvSpPr>
            <a:spLocks noChangeArrowheads="1"/>
          </p:cNvSpPr>
          <p:nvPr/>
        </p:nvSpPr>
        <p:spPr bwMode="auto">
          <a:xfrm>
            <a:off x="8080426" y="3898447"/>
            <a:ext cx="250825" cy="196850"/>
          </a:xfrm>
          <a:prstGeom prst="rect">
            <a:avLst/>
          </a:prstGeom>
          <a:solidFill>
            <a:srgbClr val="FFFFFF"/>
          </a:solidFill>
          <a:ln w="4763">
            <a:solidFill>
              <a:srgbClr val="000000"/>
            </a:solidFill>
            <a:miter lim="800000"/>
            <a:headEnd/>
            <a:tailEnd/>
          </a:ln>
        </p:spPr>
        <p:txBody>
          <a:bodyPr/>
          <a:lstStyle/>
          <a:p>
            <a:endParaRPr lang="zh-CN" altLang="en-US"/>
          </a:p>
        </p:txBody>
      </p:sp>
      <p:sp>
        <p:nvSpPr>
          <p:cNvPr id="206" name="Rectangle 117"/>
          <p:cNvSpPr>
            <a:spLocks noChangeArrowheads="1"/>
          </p:cNvSpPr>
          <p:nvPr/>
        </p:nvSpPr>
        <p:spPr bwMode="auto">
          <a:xfrm>
            <a:off x="8064551" y="3880984"/>
            <a:ext cx="320675" cy="231775"/>
          </a:xfrm>
          <a:prstGeom prst="rect">
            <a:avLst/>
          </a:prstGeom>
          <a:noFill/>
          <a:ln w="4763">
            <a:solidFill>
              <a:srgbClr val="000000"/>
            </a:solidFill>
            <a:miter lim="800000"/>
            <a:headEnd/>
            <a:tailEnd/>
          </a:ln>
        </p:spPr>
        <p:txBody>
          <a:bodyPr/>
          <a:lstStyle/>
          <a:p>
            <a:endParaRPr lang="zh-CN" altLang="en-US"/>
          </a:p>
        </p:txBody>
      </p:sp>
      <p:sp>
        <p:nvSpPr>
          <p:cNvPr id="207" name="Rectangle 118"/>
          <p:cNvSpPr>
            <a:spLocks noChangeArrowheads="1"/>
          </p:cNvSpPr>
          <p:nvPr/>
        </p:nvSpPr>
        <p:spPr bwMode="auto">
          <a:xfrm>
            <a:off x="8347126" y="3898447"/>
            <a:ext cx="26988" cy="30162"/>
          </a:xfrm>
          <a:prstGeom prst="rect">
            <a:avLst/>
          </a:prstGeom>
          <a:noFill/>
          <a:ln w="4763">
            <a:solidFill>
              <a:srgbClr val="000000"/>
            </a:solidFill>
            <a:miter lim="800000"/>
            <a:headEnd/>
            <a:tailEnd/>
          </a:ln>
        </p:spPr>
        <p:txBody>
          <a:bodyPr/>
          <a:lstStyle/>
          <a:p>
            <a:endParaRPr lang="zh-CN" altLang="en-US"/>
          </a:p>
        </p:txBody>
      </p:sp>
      <p:sp>
        <p:nvSpPr>
          <p:cNvPr id="208" name="Line 119"/>
          <p:cNvSpPr>
            <a:spLocks noChangeShapeType="1"/>
          </p:cNvSpPr>
          <p:nvPr/>
        </p:nvSpPr>
        <p:spPr bwMode="auto">
          <a:xfrm>
            <a:off x="6686601" y="4095297"/>
            <a:ext cx="250825" cy="1587"/>
          </a:xfrm>
          <a:prstGeom prst="line">
            <a:avLst/>
          </a:prstGeom>
          <a:noFill/>
          <a:ln w="28575">
            <a:solidFill>
              <a:schemeClr val="tx1"/>
            </a:solidFill>
            <a:round/>
            <a:headEnd/>
            <a:tailEnd/>
          </a:ln>
        </p:spPr>
        <p:txBody>
          <a:bodyPr/>
          <a:lstStyle/>
          <a:p>
            <a:endParaRPr lang="zh-CN" altLang="en-US"/>
          </a:p>
        </p:txBody>
      </p:sp>
      <p:sp>
        <p:nvSpPr>
          <p:cNvPr id="209" name="Line 120"/>
          <p:cNvSpPr>
            <a:spLocks noChangeShapeType="1"/>
          </p:cNvSpPr>
          <p:nvPr/>
        </p:nvSpPr>
        <p:spPr bwMode="auto">
          <a:xfrm>
            <a:off x="7791501" y="4095297"/>
            <a:ext cx="250825" cy="1587"/>
          </a:xfrm>
          <a:prstGeom prst="line">
            <a:avLst/>
          </a:prstGeom>
          <a:noFill/>
          <a:ln w="28575">
            <a:solidFill>
              <a:schemeClr val="tx1"/>
            </a:solidFill>
            <a:round/>
            <a:headEnd/>
            <a:tailEnd/>
          </a:ln>
        </p:spPr>
        <p:txBody>
          <a:bodyPr/>
          <a:lstStyle/>
          <a:p>
            <a:endParaRPr lang="zh-CN" altLang="en-US"/>
          </a:p>
        </p:txBody>
      </p:sp>
      <p:sp>
        <p:nvSpPr>
          <p:cNvPr id="210" name="Line 121"/>
          <p:cNvSpPr>
            <a:spLocks noChangeShapeType="1"/>
          </p:cNvSpPr>
          <p:nvPr/>
        </p:nvSpPr>
        <p:spPr bwMode="auto">
          <a:xfrm>
            <a:off x="7367639" y="3482522"/>
            <a:ext cx="1587" cy="231775"/>
          </a:xfrm>
          <a:prstGeom prst="line">
            <a:avLst/>
          </a:prstGeom>
          <a:noFill/>
          <a:ln w="28575">
            <a:solidFill>
              <a:schemeClr val="tx1"/>
            </a:solidFill>
            <a:round/>
            <a:headEnd/>
            <a:tailEnd/>
          </a:ln>
        </p:spPr>
        <p:txBody>
          <a:bodyPr/>
          <a:lstStyle/>
          <a:p>
            <a:endParaRPr lang="zh-CN" altLang="en-US"/>
          </a:p>
        </p:txBody>
      </p:sp>
      <p:sp>
        <p:nvSpPr>
          <p:cNvPr id="211" name="Line 122"/>
          <p:cNvSpPr>
            <a:spLocks noChangeShapeType="1"/>
          </p:cNvSpPr>
          <p:nvPr/>
        </p:nvSpPr>
        <p:spPr bwMode="auto">
          <a:xfrm flipV="1">
            <a:off x="7367639" y="4563609"/>
            <a:ext cx="1587" cy="231775"/>
          </a:xfrm>
          <a:prstGeom prst="line">
            <a:avLst/>
          </a:prstGeom>
          <a:noFill/>
          <a:ln w="28575">
            <a:solidFill>
              <a:schemeClr val="tx1"/>
            </a:solidFill>
            <a:round/>
            <a:headEnd/>
            <a:tailEnd/>
          </a:ln>
        </p:spPr>
        <p:txBody>
          <a:bodyPr/>
          <a:lstStyle/>
          <a:p>
            <a:endParaRPr lang="zh-CN" altLang="en-US"/>
          </a:p>
        </p:txBody>
      </p:sp>
      <p:sp>
        <p:nvSpPr>
          <p:cNvPr id="212" name="Rectangle 157"/>
          <p:cNvSpPr>
            <a:spLocks noChangeArrowheads="1"/>
          </p:cNvSpPr>
          <p:nvPr/>
        </p:nvSpPr>
        <p:spPr bwMode="auto">
          <a:xfrm>
            <a:off x="6662108" y="5481184"/>
            <a:ext cx="1663700" cy="430887"/>
          </a:xfrm>
          <a:prstGeom prst="rect">
            <a:avLst/>
          </a:prstGeom>
          <a:noFill/>
          <a:ln w="9525">
            <a:noFill/>
            <a:miter lim="800000"/>
            <a:headEnd/>
            <a:tailEnd/>
          </a:ln>
        </p:spPr>
        <p:txBody>
          <a:bodyPr lIns="0" tIns="0" rIns="0" bIns="0">
            <a:spAutoFit/>
          </a:bodyPr>
          <a:lstStyle/>
          <a:p>
            <a:pPr eaLnBrk="0" hangingPunct="0">
              <a:spcBef>
                <a:spcPct val="0"/>
              </a:spcBef>
            </a:pPr>
            <a:r>
              <a:rPr kumimoji="1" lang="zh-CN" altLang="en-US" sz="2800" b="1" dirty="0">
                <a:solidFill>
                  <a:srgbClr val="213F99"/>
                </a:solidFill>
                <a:latin typeface="微软雅黑" pitchFamily="34" charset="-122"/>
                <a:ea typeface="微软雅黑" pitchFamily="34" charset="-122"/>
              </a:rPr>
              <a:t>环</a:t>
            </a:r>
            <a:r>
              <a:rPr kumimoji="1" lang="zh-CN" altLang="en-US" sz="2800" b="1" dirty="0" smtClean="0">
                <a:solidFill>
                  <a:srgbClr val="213F99"/>
                </a:solidFill>
                <a:latin typeface="微软雅黑" pitchFamily="34" charset="-122"/>
                <a:ea typeface="微软雅黑" pitchFamily="34" charset="-122"/>
              </a:rPr>
              <a:t>型结构</a:t>
            </a:r>
            <a:endParaRPr kumimoji="1" lang="zh-CN" altLang="en-US" sz="2800" b="1" dirty="0">
              <a:solidFill>
                <a:srgbClr val="213F99"/>
              </a:solidFill>
              <a:latin typeface="微软雅黑" pitchFamily="34" charset="-122"/>
              <a:ea typeface="微软雅黑" pitchFamily="34" charset="-122"/>
            </a:endParaRPr>
          </a:p>
        </p:txBody>
      </p:sp>
      <p:sp>
        <p:nvSpPr>
          <p:cNvPr id="213" name="Oval 142"/>
          <p:cNvSpPr>
            <a:spLocks noChangeArrowheads="1"/>
          </p:cNvSpPr>
          <p:nvPr/>
        </p:nvSpPr>
        <p:spPr bwMode="auto">
          <a:xfrm>
            <a:off x="6942189" y="3723822"/>
            <a:ext cx="863600" cy="782637"/>
          </a:xfrm>
          <a:prstGeom prst="ellipse">
            <a:avLst/>
          </a:prstGeom>
          <a:noFill/>
          <a:ln w="44450">
            <a:solidFill>
              <a:schemeClr val="tx1"/>
            </a:solidFill>
            <a:round/>
            <a:headEnd/>
            <a:tailEnd/>
          </a:ln>
        </p:spPr>
        <p:txBody>
          <a:bodyPr/>
          <a:lstStyle/>
          <a:p>
            <a:endParaRPr lang="zh-CN" altLang="en-US"/>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1.3.1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网络拓扑结构分类</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4"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4754140" y="188686"/>
            <a:ext cx="1835345"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通信协议与网络体系结构</a:t>
            </a:r>
            <a:endParaRPr lang="zh-CN" altLang="en-US" sz="1200" b="1" dirty="0">
              <a:solidFill>
                <a:schemeClr val="tx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网络的类型及其特征</a:t>
            </a:r>
            <a:endParaRPr lang="zh-CN" altLang="en-US" sz="1200" b="1" dirty="0">
              <a:solidFill>
                <a:schemeClr val="bg1"/>
              </a:solidFill>
            </a:endParaRPr>
          </a:p>
        </p:txBody>
      </p:sp>
      <p:sp>
        <p:nvSpPr>
          <p:cNvPr id="56" name="矩形 55"/>
          <p:cNvSpPr/>
          <p:nvPr/>
        </p:nvSpPr>
        <p:spPr>
          <a:xfrm>
            <a:off x="249430" y="1473587"/>
            <a:ext cx="4134465" cy="523220"/>
          </a:xfrm>
          <a:prstGeom prst="rect">
            <a:avLst/>
          </a:prstGeom>
        </p:spPr>
        <p:txBody>
          <a:bodyPr wrap="none">
            <a:spAutoFit/>
          </a:bodyPr>
          <a:lstStyle/>
          <a:p>
            <a:pPr marL="342900" indent="-342900">
              <a:buClr>
                <a:srgbClr val="FF3300"/>
              </a:buClr>
              <a:defRPr/>
            </a:pPr>
            <a:r>
              <a:rPr lang="zh-CN" altLang="en-US" sz="2800" b="1" dirty="0" smtClean="0">
                <a:solidFill>
                  <a:srgbClr val="C00000"/>
                </a:solidFill>
                <a:latin typeface="微软雅黑" pitchFamily="34" charset="-122"/>
                <a:ea typeface="微软雅黑" pitchFamily="34" charset="-122"/>
              </a:rPr>
              <a:t>根据网络拓扑结构划分：</a:t>
            </a:r>
            <a:endParaRPr lang="en-US" altLang="zh-CN" sz="2800" b="1" dirty="0" smtClean="0">
              <a:solidFill>
                <a:srgbClr val="C00000"/>
              </a:solidFill>
              <a:latin typeface="微软雅黑" pitchFamily="34" charset="-122"/>
              <a:ea typeface="微软雅黑" pitchFamily="34" charset="-122"/>
            </a:endParaRPr>
          </a:p>
        </p:txBody>
      </p:sp>
      <p:sp>
        <p:nvSpPr>
          <p:cNvPr id="140" name="Rectangle 58"/>
          <p:cNvSpPr>
            <a:spLocks noChangeArrowheads="1"/>
          </p:cNvSpPr>
          <p:nvPr/>
        </p:nvSpPr>
        <p:spPr bwMode="auto">
          <a:xfrm>
            <a:off x="5840292" y="5398865"/>
            <a:ext cx="1879600" cy="430887"/>
          </a:xfrm>
          <a:prstGeom prst="rect">
            <a:avLst/>
          </a:prstGeom>
          <a:noFill/>
          <a:ln w="9525">
            <a:noFill/>
            <a:miter lim="800000"/>
            <a:headEnd/>
            <a:tailEnd/>
          </a:ln>
        </p:spPr>
        <p:txBody>
          <a:bodyPr lIns="0" tIns="0" rIns="0" bIns="0">
            <a:spAutoFit/>
          </a:bodyPr>
          <a:lstStyle/>
          <a:p>
            <a:pPr eaLnBrk="0" hangingPunct="0">
              <a:spcBef>
                <a:spcPct val="0"/>
              </a:spcBef>
            </a:pPr>
            <a:r>
              <a:rPr kumimoji="1" lang="zh-CN" altLang="en-US" sz="2800" b="1" dirty="0">
                <a:solidFill>
                  <a:srgbClr val="213F99"/>
                </a:solidFill>
                <a:latin typeface="微软雅黑" pitchFamily="34" charset="-122"/>
                <a:ea typeface="微软雅黑" pitchFamily="34" charset="-122"/>
              </a:rPr>
              <a:t>网</a:t>
            </a:r>
            <a:r>
              <a:rPr kumimoji="1" lang="zh-CN" altLang="en-US" sz="2800" b="1" dirty="0" smtClean="0">
                <a:solidFill>
                  <a:srgbClr val="213F99"/>
                </a:solidFill>
                <a:latin typeface="微软雅黑" pitchFamily="34" charset="-122"/>
                <a:ea typeface="微软雅黑" pitchFamily="34" charset="-122"/>
              </a:rPr>
              <a:t>状结构</a:t>
            </a:r>
            <a:endParaRPr kumimoji="1" lang="zh-CN" altLang="en-US" sz="2800" b="1" dirty="0">
              <a:solidFill>
                <a:srgbClr val="213F99"/>
              </a:solidFill>
              <a:latin typeface="微软雅黑" pitchFamily="34" charset="-122"/>
              <a:ea typeface="微软雅黑" pitchFamily="34" charset="-122"/>
            </a:endParaRPr>
          </a:p>
        </p:txBody>
      </p:sp>
      <p:grpSp>
        <p:nvGrpSpPr>
          <p:cNvPr id="141" name="Group 143"/>
          <p:cNvGrpSpPr>
            <a:grpSpLocks/>
          </p:cNvGrpSpPr>
          <p:nvPr/>
        </p:nvGrpSpPr>
        <p:grpSpPr bwMode="auto">
          <a:xfrm>
            <a:off x="5212778" y="3077940"/>
            <a:ext cx="2736850" cy="1898650"/>
            <a:chOff x="3410" y="2754"/>
            <a:chExt cx="1724" cy="1320"/>
          </a:xfrm>
        </p:grpSpPr>
        <p:sp>
          <p:nvSpPr>
            <p:cNvPr id="142" name="Freeform 144"/>
            <p:cNvSpPr>
              <a:spLocks/>
            </p:cNvSpPr>
            <p:nvPr/>
          </p:nvSpPr>
          <p:spPr bwMode="auto">
            <a:xfrm>
              <a:off x="3410" y="2800"/>
              <a:ext cx="1724" cy="1177"/>
            </a:xfrm>
            <a:custGeom>
              <a:avLst/>
              <a:gdLst>
                <a:gd name="T0" fmla="*/ 290 w 1724"/>
                <a:gd name="T1" fmla="*/ 961 h 1177"/>
                <a:gd name="T2" fmla="*/ 396 w 1724"/>
                <a:gd name="T3" fmla="*/ 1094 h 1177"/>
                <a:gd name="T4" fmla="*/ 530 w 1724"/>
                <a:gd name="T5" fmla="*/ 1168 h 1177"/>
                <a:gd name="T6" fmla="*/ 668 w 1724"/>
                <a:gd name="T7" fmla="*/ 1172 h 1177"/>
                <a:gd name="T8" fmla="*/ 802 w 1724"/>
                <a:gd name="T9" fmla="*/ 1108 h 1177"/>
                <a:gd name="T10" fmla="*/ 917 w 1724"/>
                <a:gd name="T11" fmla="*/ 1108 h 1177"/>
                <a:gd name="T12" fmla="*/ 1051 w 1724"/>
                <a:gd name="T13" fmla="*/ 1172 h 1177"/>
                <a:gd name="T14" fmla="*/ 1194 w 1724"/>
                <a:gd name="T15" fmla="*/ 1168 h 1177"/>
                <a:gd name="T16" fmla="*/ 1323 w 1724"/>
                <a:gd name="T17" fmla="*/ 1094 h 1177"/>
                <a:gd name="T18" fmla="*/ 1429 w 1724"/>
                <a:gd name="T19" fmla="*/ 961 h 1177"/>
                <a:gd name="T20" fmla="*/ 1517 w 1724"/>
                <a:gd name="T21" fmla="*/ 883 h 1177"/>
                <a:gd name="T22" fmla="*/ 1604 w 1724"/>
                <a:gd name="T23" fmla="*/ 860 h 1177"/>
                <a:gd name="T24" fmla="*/ 1678 w 1724"/>
                <a:gd name="T25" fmla="*/ 777 h 1177"/>
                <a:gd name="T26" fmla="*/ 1715 w 1724"/>
                <a:gd name="T27" fmla="*/ 658 h 1177"/>
                <a:gd name="T28" fmla="*/ 1715 w 1724"/>
                <a:gd name="T29" fmla="*/ 524 h 1177"/>
                <a:gd name="T30" fmla="*/ 1678 w 1724"/>
                <a:gd name="T31" fmla="*/ 405 h 1177"/>
                <a:gd name="T32" fmla="*/ 1604 w 1724"/>
                <a:gd name="T33" fmla="*/ 322 h 1177"/>
                <a:gd name="T34" fmla="*/ 1517 w 1724"/>
                <a:gd name="T35" fmla="*/ 295 h 1177"/>
                <a:gd name="T36" fmla="*/ 1429 w 1724"/>
                <a:gd name="T37" fmla="*/ 221 h 1177"/>
                <a:gd name="T38" fmla="*/ 1323 w 1724"/>
                <a:gd name="T39" fmla="*/ 88 h 1177"/>
                <a:gd name="T40" fmla="*/ 1194 w 1724"/>
                <a:gd name="T41" fmla="*/ 14 h 1177"/>
                <a:gd name="T42" fmla="*/ 1051 w 1724"/>
                <a:gd name="T43" fmla="*/ 10 h 1177"/>
                <a:gd name="T44" fmla="*/ 917 w 1724"/>
                <a:gd name="T45" fmla="*/ 74 h 1177"/>
                <a:gd name="T46" fmla="*/ 802 w 1724"/>
                <a:gd name="T47" fmla="*/ 74 h 1177"/>
                <a:gd name="T48" fmla="*/ 668 w 1724"/>
                <a:gd name="T49" fmla="*/ 10 h 1177"/>
                <a:gd name="T50" fmla="*/ 530 w 1724"/>
                <a:gd name="T51" fmla="*/ 14 h 1177"/>
                <a:gd name="T52" fmla="*/ 396 w 1724"/>
                <a:gd name="T53" fmla="*/ 88 h 1177"/>
                <a:gd name="T54" fmla="*/ 290 w 1724"/>
                <a:gd name="T55" fmla="*/ 221 h 1177"/>
                <a:gd name="T56" fmla="*/ 207 w 1724"/>
                <a:gd name="T57" fmla="*/ 295 h 1177"/>
                <a:gd name="T58" fmla="*/ 115 w 1724"/>
                <a:gd name="T59" fmla="*/ 322 h 1177"/>
                <a:gd name="T60" fmla="*/ 46 w 1724"/>
                <a:gd name="T61" fmla="*/ 405 h 1177"/>
                <a:gd name="T62" fmla="*/ 4 w 1724"/>
                <a:gd name="T63" fmla="*/ 524 h 1177"/>
                <a:gd name="T64" fmla="*/ 4 w 1724"/>
                <a:gd name="T65" fmla="*/ 658 h 1177"/>
                <a:gd name="T66" fmla="*/ 46 w 1724"/>
                <a:gd name="T67" fmla="*/ 777 h 1177"/>
                <a:gd name="T68" fmla="*/ 115 w 1724"/>
                <a:gd name="T69" fmla="*/ 860 h 1177"/>
                <a:gd name="T70" fmla="*/ 207 w 1724"/>
                <a:gd name="T71" fmla="*/ 883 h 11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24"/>
                <a:gd name="T109" fmla="*/ 0 h 1177"/>
                <a:gd name="T110" fmla="*/ 1724 w 1724"/>
                <a:gd name="T111" fmla="*/ 1177 h 117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24" h="1177">
                  <a:moveTo>
                    <a:pt x="253" y="874"/>
                  </a:moveTo>
                  <a:lnTo>
                    <a:pt x="290" y="961"/>
                  </a:lnTo>
                  <a:lnTo>
                    <a:pt x="341" y="1035"/>
                  </a:lnTo>
                  <a:lnTo>
                    <a:pt x="396" y="1094"/>
                  </a:lnTo>
                  <a:lnTo>
                    <a:pt x="461" y="1140"/>
                  </a:lnTo>
                  <a:lnTo>
                    <a:pt x="530" y="1168"/>
                  </a:lnTo>
                  <a:lnTo>
                    <a:pt x="599" y="1177"/>
                  </a:lnTo>
                  <a:lnTo>
                    <a:pt x="668" y="1172"/>
                  </a:lnTo>
                  <a:lnTo>
                    <a:pt x="737" y="1150"/>
                  </a:lnTo>
                  <a:lnTo>
                    <a:pt x="802" y="1108"/>
                  </a:lnTo>
                  <a:lnTo>
                    <a:pt x="862" y="1048"/>
                  </a:lnTo>
                  <a:lnTo>
                    <a:pt x="917" y="1108"/>
                  </a:lnTo>
                  <a:lnTo>
                    <a:pt x="982" y="1150"/>
                  </a:lnTo>
                  <a:lnTo>
                    <a:pt x="1051" y="1172"/>
                  </a:lnTo>
                  <a:lnTo>
                    <a:pt x="1120" y="1177"/>
                  </a:lnTo>
                  <a:lnTo>
                    <a:pt x="1194" y="1168"/>
                  </a:lnTo>
                  <a:lnTo>
                    <a:pt x="1259" y="1140"/>
                  </a:lnTo>
                  <a:lnTo>
                    <a:pt x="1323" y="1094"/>
                  </a:lnTo>
                  <a:lnTo>
                    <a:pt x="1378" y="1035"/>
                  </a:lnTo>
                  <a:lnTo>
                    <a:pt x="1429" y="961"/>
                  </a:lnTo>
                  <a:lnTo>
                    <a:pt x="1471" y="874"/>
                  </a:lnTo>
                  <a:lnTo>
                    <a:pt x="1517" y="883"/>
                  </a:lnTo>
                  <a:lnTo>
                    <a:pt x="1563" y="878"/>
                  </a:lnTo>
                  <a:lnTo>
                    <a:pt x="1604" y="860"/>
                  </a:lnTo>
                  <a:lnTo>
                    <a:pt x="1646" y="823"/>
                  </a:lnTo>
                  <a:lnTo>
                    <a:pt x="1678" y="777"/>
                  </a:lnTo>
                  <a:lnTo>
                    <a:pt x="1701" y="722"/>
                  </a:lnTo>
                  <a:lnTo>
                    <a:pt x="1715" y="658"/>
                  </a:lnTo>
                  <a:lnTo>
                    <a:pt x="1724" y="589"/>
                  </a:lnTo>
                  <a:lnTo>
                    <a:pt x="1715" y="524"/>
                  </a:lnTo>
                  <a:lnTo>
                    <a:pt x="1701" y="460"/>
                  </a:lnTo>
                  <a:lnTo>
                    <a:pt x="1678" y="405"/>
                  </a:lnTo>
                  <a:lnTo>
                    <a:pt x="1646" y="359"/>
                  </a:lnTo>
                  <a:lnTo>
                    <a:pt x="1604" y="322"/>
                  </a:lnTo>
                  <a:lnTo>
                    <a:pt x="1563" y="304"/>
                  </a:lnTo>
                  <a:lnTo>
                    <a:pt x="1517" y="295"/>
                  </a:lnTo>
                  <a:lnTo>
                    <a:pt x="1471" y="304"/>
                  </a:lnTo>
                  <a:lnTo>
                    <a:pt x="1429" y="221"/>
                  </a:lnTo>
                  <a:lnTo>
                    <a:pt x="1378" y="147"/>
                  </a:lnTo>
                  <a:lnTo>
                    <a:pt x="1323" y="88"/>
                  </a:lnTo>
                  <a:lnTo>
                    <a:pt x="1259" y="42"/>
                  </a:lnTo>
                  <a:lnTo>
                    <a:pt x="1194" y="14"/>
                  </a:lnTo>
                  <a:lnTo>
                    <a:pt x="1120" y="0"/>
                  </a:lnTo>
                  <a:lnTo>
                    <a:pt x="1051" y="10"/>
                  </a:lnTo>
                  <a:lnTo>
                    <a:pt x="982" y="33"/>
                  </a:lnTo>
                  <a:lnTo>
                    <a:pt x="917" y="74"/>
                  </a:lnTo>
                  <a:lnTo>
                    <a:pt x="862" y="134"/>
                  </a:lnTo>
                  <a:lnTo>
                    <a:pt x="802" y="74"/>
                  </a:lnTo>
                  <a:lnTo>
                    <a:pt x="737" y="33"/>
                  </a:lnTo>
                  <a:lnTo>
                    <a:pt x="668" y="10"/>
                  </a:lnTo>
                  <a:lnTo>
                    <a:pt x="599" y="0"/>
                  </a:lnTo>
                  <a:lnTo>
                    <a:pt x="530" y="14"/>
                  </a:lnTo>
                  <a:lnTo>
                    <a:pt x="461" y="42"/>
                  </a:lnTo>
                  <a:lnTo>
                    <a:pt x="396" y="88"/>
                  </a:lnTo>
                  <a:lnTo>
                    <a:pt x="341" y="147"/>
                  </a:lnTo>
                  <a:lnTo>
                    <a:pt x="290" y="221"/>
                  </a:lnTo>
                  <a:lnTo>
                    <a:pt x="253" y="304"/>
                  </a:lnTo>
                  <a:lnTo>
                    <a:pt x="207" y="295"/>
                  </a:lnTo>
                  <a:lnTo>
                    <a:pt x="161" y="304"/>
                  </a:lnTo>
                  <a:lnTo>
                    <a:pt x="115" y="322"/>
                  </a:lnTo>
                  <a:lnTo>
                    <a:pt x="78" y="359"/>
                  </a:lnTo>
                  <a:lnTo>
                    <a:pt x="46" y="405"/>
                  </a:lnTo>
                  <a:lnTo>
                    <a:pt x="18" y="460"/>
                  </a:lnTo>
                  <a:lnTo>
                    <a:pt x="4" y="524"/>
                  </a:lnTo>
                  <a:lnTo>
                    <a:pt x="0" y="589"/>
                  </a:lnTo>
                  <a:lnTo>
                    <a:pt x="4" y="658"/>
                  </a:lnTo>
                  <a:lnTo>
                    <a:pt x="18" y="722"/>
                  </a:lnTo>
                  <a:lnTo>
                    <a:pt x="46" y="777"/>
                  </a:lnTo>
                  <a:lnTo>
                    <a:pt x="78" y="823"/>
                  </a:lnTo>
                  <a:lnTo>
                    <a:pt x="115" y="860"/>
                  </a:lnTo>
                  <a:lnTo>
                    <a:pt x="161" y="878"/>
                  </a:lnTo>
                  <a:lnTo>
                    <a:pt x="207" y="883"/>
                  </a:lnTo>
                  <a:lnTo>
                    <a:pt x="253" y="874"/>
                  </a:lnTo>
                  <a:close/>
                </a:path>
              </a:pathLst>
            </a:custGeom>
            <a:solidFill>
              <a:srgbClr val="FFFFFF"/>
            </a:solidFill>
            <a:ln w="1428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43" name="Freeform 145"/>
            <p:cNvSpPr>
              <a:spLocks/>
            </p:cNvSpPr>
            <p:nvPr/>
          </p:nvSpPr>
          <p:spPr bwMode="auto">
            <a:xfrm>
              <a:off x="3769" y="2754"/>
              <a:ext cx="282" cy="276"/>
            </a:xfrm>
            <a:custGeom>
              <a:avLst/>
              <a:gdLst>
                <a:gd name="T0" fmla="*/ 23 w 282"/>
                <a:gd name="T1" fmla="*/ 161 h 276"/>
                <a:gd name="T2" fmla="*/ 23 w 282"/>
                <a:gd name="T3" fmla="*/ 0 h 276"/>
                <a:gd name="T4" fmla="*/ 259 w 282"/>
                <a:gd name="T5" fmla="*/ 0 h 276"/>
                <a:gd name="T6" fmla="*/ 259 w 282"/>
                <a:gd name="T7" fmla="*/ 161 h 276"/>
                <a:gd name="T8" fmla="*/ 282 w 282"/>
                <a:gd name="T9" fmla="*/ 253 h 276"/>
                <a:gd name="T10" fmla="*/ 282 w 282"/>
                <a:gd name="T11" fmla="*/ 276 h 276"/>
                <a:gd name="T12" fmla="*/ 0 w 282"/>
                <a:gd name="T13" fmla="*/ 276 h 276"/>
                <a:gd name="T14" fmla="*/ 0 w 282"/>
                <a:gd name="T15" fmla="*/ 253 h 276"/>
                <a:gd name="T16" fmla="*/ 23 w 282"/>
                <a:gd name="T17" fmla="*/ 161 h 2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2"/>
                <a:gd name="T28" fmla="*/ 0 h 276"/>
                <a:gd name="T29" fmla="*/ 282 w 282"/>
                <a:gd name="T30" fmla="*/ 276 h 2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2" h="276">
                  <a:moveTo>
                    <a:pt x="23" y="161"/>
                  </a:moveTo>
                  <a:lnTo>
                    <a:pt x="23" y="0"/>
                  </a:lnTo>
                  <a:lnTo>
                    <a:pt x="259" y="0"/>
                  </a:lnTo>
                  <a:lnTo>
                    <a:pt x="259" y="161"/>
                  </a:lnTo>
                  <a:lnTo>
                    <a:pt x="282" y="253"/>
                  </a:lnTo>
                  <a:lnTo>
                    <a:pt x="282" y="276"/>
                  </a:lnTo>
                  <a:lnTo>
                    <a:pt x="0" y="276"/>
                  </a:lnTo>
                  <a:lnTo>
                    <a:pt x="0" y="253"/>
                  </a:lnTo>
                  <a:lnTo>
                    <a:pt x="23" y="161"/>
                  </a:lnTo>
                  <a:close/>
                </a:path>
              </a:pathLst>
            </a:custGeom>
            <a:solidFill>
              <a:srgbClr val="C0C0C0"/>
            </a:solidFill>
            <a:ln w="1428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44" name="Line 146"/>
            <p:cNvSpPr>
              <a:spLocks noChangeShapeType="1"/>
            </p:cNvSpPr>
            <p:nvPr/>
          </p:nvSpPr>
          <p:spPr bwMode="auto">
            <a:xfrm>
              <a:off x="3792" y="2915"/>
              <a:ext cx="236"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45" name="Line 147"/>
            <p:cNvSpPr>
              <a:spLocks noChangeShapeType="1"/>
            </p:cNvSpPr>
            <p:nvPr/>
          </p:nvSpPr>
          <p:spPr bwMode="auto">
            <a:xfrm>
              <a:off x="3769" y="3007"/>
              <a:ext cx="282"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46" name="Freeform 148"/>
            <p:cNvSpPr>
              <a:spLocks noEditPoints="1"/>
            </p:cNvSpPr>
            <p:nvPr/>
          </p:nvSpPr>
          <p:spPr bwMode="auto">
            <a:xfrm>
              <a:off x="3783" y="2934"/>
              <a:ext cx="254" cy="64"/>
            </a:xfrm>
            <a:custGeom>
              <a:avLst/>
              <a:gdLst>
                <a:gd name="T0" fmla="*/ 14 w 254"/>
                <a:gd name="T1" fmla="*/ 9 h 64"/>
                <a:gd name="T2" fmla="*/ 14 w 254"/>
                <a:gd name="T3" fmla="*/ 0 h 64"/>
                <a:gd name="T4" fmla="*/ 240 w 254"/>
                <a:gd name="T5" fmla="*/ 0 h 64"/>
                <a:gd name="T6" fmla="*/ 240 w 254"/>
                <a:gd name="T7" fmla="*/ 9 h 64"/>
                <a:gd name="T8" fmla="*/ 14 w 254"/>
                <a:gd name="T9" fmla="*/ 9 h 64"/>
                <a:gd name="T10" fmla="*/ 0 w 254"/>
                <a:gd name="T11" fmla="*/ 64 h 64"/>
                <a:gd name="T12" fmla="*/ 9 w 254"/>
                <a:gd name="T13" fmla="*/ 18 h 64"/>
                <a:gd name="T14" fmla="*/ 245 w 254"/>
                <a:gd name="T15" fmla="*/ 18 h 64"/>
                <a:gd name="T16" fmla="*/ 254 w 254"/>
                <a:gd name="T17" fmla="*/ 64 h 64"/>
                <a:gd name="T18" fmla="*/ 0 w 254"/>
                <a:gd name="T19" fmla="*/ 64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4"/>
                <a:gd name="T31" fmla="*/ 0 h 64"/>
                <a:gd name="T32" fmla="*/ 254 w 25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4" h="64">
                  <a:moveTo>
                    <a:pt x="14" y="9"/>
                  </a:moveTo>
                  <a:lnTo>
                    <a:pt x="14" y="0"/>
                  </a:lnTo>
                  <a:lnTo>
                    <a:pt x="240" y="0"/>
                  </a:lnTo>
                  <a:lnTo>
                    <a:pt x="240" y="9"/>
                  </a:lnTo>
                  <a:lnTo>
                    <a:pt x="14" y="9"/>
                  </a:lnTo>
                  <a:close/>
                  <a:moveTo>
                    <a:pt x="0" y="64"/>
                  </a:moveTo>
                  <a:lnTo>
                    <a:pt x="9" y="18"/>
                  </a:lnTo>
                  <a:lnTo>
                    <a:pt x="245" y="18"/>
                  </a:lnTo>
                  <a:lnTo>
                    <a:pt x="254" y="64"/>
                  </a:lnTo>
                  <a:lnTo>
                    <a:pt x="0" y="64"/>
                  </a:lnTo>
                  <a:close/>
                </a:path>
              </a:pathLst>
            </a:custGeom>
            <a:solidFill>
              <a:srgbClr val="FFFFFF"/>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47" name="Freeform 149"/>
            <p:cNvSpPr>
              <a:spLocks noEditPoints="1"/>
            </p:cNvSpPr>
            <p:nvPr/>
          </p:nvSpPr>
          <p:spPr bwMode="auto">
            <a:xfrm>
              <a:off x="3958" y="2874"/>
              <a:ext cx="79" cy="152"/>
            </a:xfrm>
            <a:custGeom>
              <a:avLst/>
              <a:gdLst>
                <a:gd name="T0" fmla="*/ 33 w 79"/>
                <a:gd name="T1" fmla="*/ 9 h 152"/>
                <a:gd name="T2" fmla="*/ 37 w 79"/>
                <a:gd name="T3" fmla="*/ 0 h 152"/>
                <a:gd name="T4" fmla="*/ 47 w 79"/>
                <a:gd name="T5" fmla="*/ 9 h 152"/>
                <a:gd name="T6" fmla="*/ 37 w 79"/>
                <a:gd name="T7" fmla="*/ 14 h 152"/>
                <a:gd name="T8" fmla="*/ 33 w 79"/>
                <a:gd name="T9" fmla="*/ 9 h 152"/>
                <a:gd name="T10" fmla="*/ 0 w 79"/>
                <a:gd name="T11" fmla="*/ 152 h 152"/>
                <a:gd name="T12" fmla="*/ 79 w 79"/>
                <a:gd name="T13" fmla="*/ 152 h 152"/>
                <a:gd name="T14" fmla="*/ 79 w 79"/>
                <a:gd name="T15" fmla="*/ 138 h 152"/>
                <a:gd name="T16" fmla="*/ 0 w 79"/>
                <a:gd name="T17" fmla="*/ 138 h 152"/>
                <a:gd name="T18" fmla="*/ 0 w 79"/>
                <a:gd name="T19" fmla="*/ 152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152"/>
                <a:gd name="T32" fmla="*/ 79 w 79"/>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152">
                  <a:moveTo>
                    <a:pt x="33" y="9"/>
                  </a:moveTo>
                  <a:lnTo>
                    <a:pt x="37" y="0"/>
                  </a:lnTo>
                  <a:lnTo>
                    <a:pt x="47" y="9"/>
                  </a:lnTo>
                  <a:lnTo>
                    <a:pt x="37" y="14"/>
                  </a:lnTo>
                  <a:lnTo>
                    <a:pt x="33" y="9"/>
                  </a:lnTo>
                  <a:close/>
                  <a:moveTo>
                    <a:pt x="0" y="152"/>
                  </a:moveTo>
                  <a:lnTo>
                    <a:pt x="79" y="152"/>
                  </a:lnTo>
                  <a:lnTo>
                    <a:pt x="79" y="138"/>
                  </a:lnTo>
                  <a:lnTo>
                    <a:pt x="0" y="138"/>
                  </a:lnTo>
                  <a:lnTo>
                    <a:pt x="0" y="152"/>
                  </a:lnTo>
                  <a:close/>
                </a:path>
              </a:pathLst>
            </a:custGeom>
            <a:solidFill>
              <a:srgbClr val="000000"/>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48" name="Rectangle 150"/>
            <p:cNvSpPr>
              <a:spLocks noChangeArrowheads="1"/>
            </p:cNvSpPr>
            <p:nvPr/>
          </p:nvSpPr>
          <p:spPr bwMode="auto">
            <a:xfrm>
              <a:off x="3986" y="2869"/>
              <a:ext cx="23" cy="23"/>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49" name="Rectangle 151"/>
            <p:cNvSpPr>
              <a:spLocks noChangeArrowheads="1"/>
            </p:cNvSpPr>
            <p:nvPr/>
          </p:nvSpPr>
          <p:spPr bwMode="auto">
            <a:xfrm>
              <a:off x="3815" y="2777"/>
              <a:ext cx="166" cy="115"/>
            </a:xfrm>
            <a:prstGeom prst="rect">
              <a:avLst/>
            </a:prstGeom>
            <a:solidFill>
              <a:srgbClr val="FFFFFF"/>
            </a:solid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0" name="Rectangle 152"/>
            <p:cNvSpPr>
              <a:spLocks noChangeArrowheads="1"/>
            </p:cNvSpPr>
            <p:nvPr/>
          </p:nvSpPr>
          <p:spPr bwMode="auto">
            <a:xfrm>
              <a:off x="3806" y="2768"/>
              <a:ext cx="208" cy="138"/>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1" name="Rectangle 153"/>
            <p:cNvSpPr>
              <a:spLocks noChangeArrowheads="1"/>
            </p:cNvSpPr>
            <p:nvPr/>
          </p:nvSpPr>
          <p:spPr bwMode="auto">
            <a:xfrm>
              <a:off x="3991" y="2777"/>
              <a:ext cx="18" cy="19"/>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2" name="Freeform 154"/>
            <p:cNvSpPr>
              <a:spLocks/>
            </p:cNvSpPr>
            <p:nvPr/>
          </p:nvSpPr>
          <p:spPr bwMode="auto">
            <a:xfrm>
              <a:off x="3590" y="3522"/>
              <a:ext cx="276" cy="276"/>
            </a:xfrm>
            <a:custGeom>
              <a:avLst/>
              <a:gdLst>
                <a:gd name="T0" fmla="*/ 23 w 276"/>
                <a:gd name="T1" fmla="*/ 161 h 276"/>
                <a:gd name="T2" fmla="*/ 23 w 276"/>
                <a:gd name="T3" fmla="*/ 0 h 276"/>
                <a:gd name="T4" fmla="*/ 253 w 276"/>
                <a:gd name="T5" fmla="*/ 0 h 276"/>
                <a:gd name="T6" fmla="*/ 253 w 276"/>
                <a:gd name="T7" fmla="*/ 161 h 276"/>
                <a:gd name="T8" fmla="*/ 276 w 276"/>
                <a:gd name="T9" fmla="*/ 253 h 276"/>
                <a:gd name="T10" fmla="*/ 276 w 276"/>
                <a:gd name="T11" fmla="*/ 276 h 276"/>
                <a:gd name="T12" fmla="*/ 0 w 276"/>
                <a:gd name="T13" fmla="*/ 276 h 276"/>
                <a:gd name="T14" fmla="*/ 0 w 276"/>
                <a:gd name="T15" fmla="*/ 253 h 276"/>
                <a:gd name="T16" fmla="*/ 23 w 276"/>
                <a:gd name="T17" fmla="*/ 161 h 2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6"/>
                <a:gd name="T28" fmla="*/ 0 h 276"/>
                <a:gd name="T29" fmla="*/ 276 w 276"/>
                <a:gd name="T30" fmla="*/ 276 h 2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6" h="276">
                  <a:moveTo>
                    <a:pt x="23" y="161"/>
                  </a:moveTo>
                  <a:lnTo>
                    <a:pt x="23" y="0"/>
                  </a:lnTo>
                  <a:lnTo>
                    <a:pt x="253" y="0"/>
                  </a:lnTo>
                  <a:lnTo>
                    <a:pt x="253" y="161"/>
                  </a:lnTo>
                  <a:lnTo>
                    <a:pt x="276" y="253"/>
                  </a:lnTo>
                  <a:lnTo>
                    <a:pt x="276" y="276"/>
                  </a:lnTo>
                  <a:lnTo>
                    <a:pt x="0" y="276"/>
                  </a:lnTo>
                  <a:lnTo>
                    <a:pt x="0" y="253"/>
                  </a:lnTo>
                  <a:lnTo>
                    <a:pt x="23" y="161"/>
                  </a:lnTo>
                  <a:close/>
                </a:path>
              </a:pathLst>
            </a:custGeom>
            <a:solidFill>
              <a:srgbClr val="C0C0C0"/>
            </a:solidFill>
            <a:ln w="1428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3" name="Line 155"/>
            <p:cNvSpPr>
              <a:spLocks noChangeShapeType="1"/>
            </p:cNvSpPr>
            <p:nvPr/>
          </p:nvSpPr>
          <p:spPr bwMode="auto">
            <a:xfrm>
              <a:off x="3613" y="3683"/>
              <a:ext cx="230"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4" name="Line 156"/>
            <p:cNvSpPr>
              <a:spLocks noChangeShapeType="1"/>
            </p:cNvSpPr>
            <p:nvPr/>
          </p:nvSpPr>
          <p:spPr bwMode="auto">
            <a:xfrm>
              <a:off x="3590" y="3775"/>
              <a:ext cx="276"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5" name="Freeform 157"/>
            <p:cNvSpPr>
              <a:spLocks noEditPoints="1"/>
            </p:cNvSpPr>
            <p:nvPr/>
          </p:nvSpPr>
          <p:spPr bwMode="auto">
            <a:xfrm>
              <a:off x="3603" y="3701"/>
              <a:ext cx="254" cy="60"/>
            </a:xfrm>
            <a:custGeom>
              <a:avLst/>
              <a:gdLst>
                <a:gd name="T0" fmla="*/ 10 w 254"/>
                <a:gd name="T1" fmla="*/ 9 h 60"/>
                <a:gd name="T2" fmla="*/ 14 w 254"/>
                <a:gd name="T3" fmla="*/ 0 h 60"/>
                <a:gd name="T4" fmla="*/ 236 w 254"/>
                <a:gd name="T5" fmla="*/ 0 h 60"/>
                <a:gd name="T6" fmla="*/ 240 w 254"/>
                <a:gd name="T7" fmla="*/ 9 h 60"/>
                <a:gd name="T8" fmla="*/ 10 w 254"/>
                <a:gd name="T9" fmla="*/ 9 h 60"/>
                <a:gd name="T10" fmla="*/ 0 w 254"/>
                <a:gd name="T11" fmla="*/ 60 h 60"/>
                <a:gd name="T12" fmla="*/ 10 w 254"/>
                <a:gd name="T13" fmla="*/ 14 h 60"/>
                <a:gd name="T14" fmla="*/ 240 w 254"/>
                <a:gd name="T15" fmla="*/ 14 h 60"/>
                <a:gd name="T16" fmla="*/ 254 w 254"/>
                <a:gd name="T17" fmla="*/ 60 h 60"/>
                <a:gd name="T18" fmla="*/ 0 w 254"/>
                <a:gd name="T19" fmla="*/ 6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4"/>
                <a:gd name="T31" fmla="*/ 0 h 60"/>
                <a:gd name="T32" fmla="*/ 254 w 254"/>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4" h="60">
                  <a:moveTo>
                    <a:pt x="10" y="9"/>
                  </a:moveTo>
                  <a:lnTo>
                    <a:pt x="14" y="0"/>
                  </a:lnTo>
                  <a:lnTo>
                    <a:pt x="236" y="0"/>
                  </a:lnTo>
                  <a:lnTo>
                    <a:pt x="240" y="9"/>
                  </a:lnTo>
                  <a:lnTo>
                    <a:pt x="10" y="9"/>
                  </a:lnTo>
                  <a:close/>
                  <a:moveTo>
                    <a:pt x="0" y="60"/>
                  </a:moveTo>
                  <a:lnTo>
                    <a:pt x="10" y="14"/>
                  </a:lnTo>
                  <a:lnTo>
                    <a:pt x="240" y="14"/>
                  </a:lnTo>
                  <a:lnTo>
                    <a:pt x="254" y="60"/>
                  </a:lnTo>
                  <a:lnTo>
                    <a:pt x="0" y="60"/>
                  </a:lnTo>
                  <a:close/>
                </a:path>
              </a:pathLst>
            </a:custGeom>
            <a:solidFill>
              <a:srgbClr val="FFFFFF"/>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6" name="Freeform 158"/>
            <p:cNvSpPr>
              <a:spLocks noEditPoints="1"/>
            </p:cNvSpPr>
            <p:nvPr/>
          </p:nvSpPr>
          <p:spPr bwMode="auto">
            <a:xfrm>
              <a:off x="3774" y="3642"/>
              <a:ext cx="83" cy="151"/>
            </a:xfrm>
            <a:custGeom>
              <a:avLst/>
              <a:gdLst>
                <a:gd name="T0" fmla="*/ 37 w 83"/>
                <a:gd name="T1" fmla="*/ 4 h 151"/>
                <a:gd name="T2" fmla="*/ 41 w 83"/>
                <a:gd name="T3" fmla="*/ 0 h 151"/>
                <a:gd name="T4" fmla="*/ 46 w 83"/>
                <a:gd name="T5" fmla="*/ 4 h 151"/>
                <a:gd name="T6" fmla="*/ 41 w 83"/>
                <a:gd name="T7" fmla="*/ 13 h 151"/>
                <a:gd name="T8" fmla="*/ 37 w 83"/>
                <a:gd name="T9" fmla="*/ 4 h 151"/>
                <a:gd name="T10" fmla="*/ 0 w 83"/>
                <a:gd name="T11" fmla="*/ 151 h 151"/>
                <a:gd name="T12" fmla="*/ 83 w 83"/>
                <a:gd name="T13" fmla="*/ 151 h 151"/>
                <a:gd name="T14" fmla="*/ 83 w 83"/>
                <a:gd name="T15" fmla="*/ 137 h 151"/>
                <a:gd name="T16" fmla="*/ 0 w 83"/>
                <a:gd name="T17" fmla="*/ 137 h 151"/>
                <a:gd name="T18" fmla="*/ 0 w 83"/>
                <a:gd name="T19" fmla="*/ 151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51"/>
                <a:gd name="T32" fmla="*/ 83 w 83"/>
                <a:gd name="T33" fmla="*/ 151 h 1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51">
                  <a:moveTo>
                    <a:pt x="37" y="4"/>
                  </a:moveTo>
                  <a:lnTo>
                    <a:pt x="41" y="0"/>
                  </a:lnTo>
                  <a:lnTo>
                    <a:pt x="46" y="4"/>
                  </a:lnTo>
                  <a:lnTo>
                    <a:pt x="41" y="13"/>
                  </a:lnTo>
                  <a:lnTo>
                    <a:pt x="37" y="4"/>
                  </a:lnTo>
                  <a:close/>
                  <a:moveTo>
                    <a:pt x="0" y="151"/>
                  </a:moveTo>
                  <a:lnTo>
                    <a:pt x="83" y="151"/>
                  </a:lnTo>
                  <a:lnTo>
                    <a:pt x="83" y="137"/>
                  </a:lnTo>
                  <a:lnTo>
                    <a:pt x="0" y="137"/>
                  </a:lnTo>
                  <a:lnTo>
                    <a:pt x="0" y="151"/>
                  </a:lnTo>
                  <a:close/>
                </a:path>
              </a:pathLst>
            </a:custGeom>
            <a:solidFill>
              <a:srgbClr val="000000"/>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7" name="Rectangle 159"/>
            <p:cNvSpPr>
              <a:spLocks noChangeArrowheads="1"/>
            </p:cNvSpPr>
            <p:nvPr/>
          </p:nvSpPr>
          <p:spPr bwMode="auto">
            <a:xfrm>
              <a:off x="3802" y="3637"/>
              <a:ext cx="23" cy="23"/>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8" name="Rectangle 160"/>
            <p:cNvSpPr>
              <a:spLocks noChangeArrowheads="1"/>
            </p:cNvSpPr>
            <p:nvPr/>
          </p:nvSpPr>
          <p:spPr bwMode="auto">
            <a:xfrm>
              <a:off x="3636" y="3545"/>
              <a:ext cx="161" cy="115"/>
            </a:xfrm>
            <a:prstGeom prst="rect">
              <a:avLst/>
            </a:prstGeom>
            <a:solidFill>
              <a:srgbClr val="FFFFFF"/>
            </a:solid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59" name="Rectangle 161"/>
            <p:cNvSpPr>
              <a:spLocks noChangeArrowheads="1"/>
            </p:cNvSpPr>
            <p:nvPr/>
          </p:nvSpPr>
          <p:spPr bwMode="auto">
            <a:xfrm>
              <a:off x="3626" y="3531"/>
              <a:ext cx="208" cy="138"/>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0" name="Rectangle 162"/>
            <p:cNvSpPr>
              <a:spLocks noChangeArrowheads="1"/>
            </p:cNvSpPr>
            <p:nvPr/>
          </p:nvSpPr>
          <p:spPr bwMode="auto">
            <a:xfrm>
              <a:off x="3811" y="3545"/>
              <a:ext cx="14" cy="18"/>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1" name="Freeform 163"/>
            <p:cNvSpPr>
              <a:spLocks/>
            </p:cNvSpPr>
            <p:nvPr/>
          </p:nvSpPr>
          <p:spPr bwMode="auto">
            <a:xfrm>
              <a:off x="4401" y="3798"/>
              <a:ext cx="277" cy="276"/>
            </a:xfrm>
            <a:custGeom>
              <a:avLst/>
              <a:gdLst>
                <a:gd name="T0" fmla="*/ 23 w 277"/>
                <a:gd name="T1" fmla="*/ 161 h 276"/>
                <a:gd name="T2" fmla="*/ 23 w 277"/>
                <a:gd name="T3" fmla="*/ 0 h 276"/>
                <a:gd name="T4" fmla="*/ 254 w 277"/>
                <a:gd name="T5" fmla="*/ 0 h 276"/>
                <a:gd name="T6" fmla="*/ 254 w 277"/>
                <a:gd name="T7" fmla="*/ 161 h 276"/>
                <a:gd name="T8" fmla="*/ 277 w 277"/>
                <a:gd name="T9" fmla="*/ 253 h 276"/>
                <a:gd name="T10" fmla="*/ 277 w 277"/>
                <a:gd name="T11" fmla="*/ 276 h 276"/>
                <a:gd name="T12" fmla="*/ 0 w 277"/>
                <a:gd name="T13" fmla="*/ 276 h 276"/>
                <a:gd name="T14" fmla="*/ 0 w 277"/>
                <a:gd name="T15" fmla="*/ 253 h 276"/>
                <a:gd name="T16" fmla="*/ 23 w 277"/>
                <a:gd name="T17" fmla="*/ 161 h 2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7"/>
                <a:gd name="T28" fmla="*/ 0 h 276"/>
                <a:gd name="T29" fmla="*/ 277 w 277"/>
                <a:gd name="T30" fmla="*/ 276 h 2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7" h="276">
                  <a:moveTo>
                    <a:pt x="23" y="161"/>
                  </a:moveTo>
                  <a:lnTo>
                    <a:pt x="23" y="0"/>
                  </a:lnTo>
                  <a:lnTo>
                    <a:pt x="254" y="0"/>
                  </a:lnTo>
                  <a:lnTo>
                    <a:pt x="254" y="161"/>
                  </a:lnTo>
                  <a:lnTo>
                    <a:pt x="277" y="253"/>
                  </a:lnTo>
                  <a:lnTo>
                    <a:pt x="277" y="276"/>
                  </a:lnTo>
                  <a:lnTo>
                    <a:pt x="0" y="276"/>
                  </a:lnTo>
                  <a:lnTo>
                    <a:pt x="0" y="253"/>
                  </a:lnTo>
                  <a:lnTo>
                    <a:pt x="23" y="161"/>
                  </a:lnTo>
                  <a:close/>
                </a:path>
              </a:pathLst>
            </a:custGeom>
            <a:solidFill>
              <a:srgbClr val="C0C0C0"/>
            </a:solidFill>
            <a:ln w="1428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2" name="Line 164"/>
            <p:cNvSpPr>
              <a:spLocks noChangeShapeType="1"/>
            </p:cNvSpPr>
            <p:nvPr/>
          </p:nvSpPr>
          <p:spPr bwMode="auto">
            <a:xfrm>
              <a:off x="4424" y="3959"/>
              <a:ext cx="231"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3" name="Line 165"/>
            <p:cNvSpPr>
              <a:spLocks noChangeShapeType="1"/>
            </p:cNvSpPr>
            <p:nvPr/>
          </p:nvSpPr>
          <p:spPr bwMode="auto">
            <a:xfrm>
              <a:off x="4401" y="4051"/>
              <a:ext cx="277"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4" name="Freeform 166"/>
            <p:cNvSpPr>
              <a:spLocks noEditPoints="1"/>
            </p:cNvSpPr>
            <p:nvPr/>
          </p:nvSpPr>
          <p:spPr bwMode="auto">
            <a:xfrm>
              <a:off x="4410" y="3977"/>
              <a:ext cx="259" cy="64"/>
            </a:xfrm>
            <a:custGeom>
              <a:avLst/>
              <a:gdLst>
                <a:gd name="T0" fmla="*/ 14 w 259"/>
                <a:gd name="T1" fmla="*/ 9 h 64"/>
                <a:gd name="T2" fmla="*/ 19 w 259"/>
                <a:gd name="T3" fmla="*/ 0 h 64"/>
                <a:gd name="T4" fmla="*/ 240 w 259"/>
                <a:gd name="T5" fmla="*/ 0 h 64"/>
                <a:gd name="T6" fmla="*/ 245 w 259"/>
                <a:gd name="T7" fmla="*/ 9 h 64"/>
                <a:gd name="T8" fmla="*/ 14 w 259"/>
                <a:gd name="T9" fmla="*/ 9 h 64"/>
                <a:gd name="T10" fmla="*/ 0 w 259"/>
                <a:gd name="T11" fmla="*/ 64 h 64"/>
                <a:gd name="T12" fmla="*/ 14 w 259"/>
                <a:gd name="T13" fmla="*/ 18 h 64"/>
                <a:gd name="T14" fmla="*/ 245 w 259"/>
                <a:gd name="T15" fmla="*/ 18 h 64"/>
                <a:gd name="T16" fmla="*/ 259 w 259"/>
                <a:gd name="T17" fmla="*/ 64 h 64"/>
                <a:gd name="T18" fmla="*/ 0 w 259"/>
                <a:gd name="T19" fmla="*/ 64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9"/>
                <a:gd name="T31" fmla="*/ 0 h 64"/>
                <a:gd name="T32" fmla="*/ 259 w 259"/>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9" h="64">
                  <a:moveTo>
                    <a:pt x="14" y="9"/>
                  </a:moveTo>
                  <a:lnTo>
                    <a:pt x="19" y="0"/>
                  </a:lnTo>
                  <a:lnTo>
                    <a:pt x="240" y="0"/>
                  </a:lnTo>
                  <a:lnTo>
                    <a:pt x="245" y="9"/>
                  </a:lnTo>
                  <a:lnTo>
                    <a:pt x="14" y="9"/>
                  </a:lnTo>
                  <a:close/>
                  <a:moveTo>
                    <a:pt x="0" y="64"/>
                  </a:moveTo>
                  <a:lnTo>
                    <a:pt x="14" y="18"/>
                  </a:lnTo>
                  <a:lnTo>
                    <a:pt x="245" y="18"/>
                  </a:lnTo>
                  <a:lnTo>
                    <a:pt x="259" y="64"/>
                  </a:lnTo>
                  <a:lnTo>
                    <a:pt x="0" y="64"/>
                  </a:lnTo>
                  <a:close/>
                </a:path>
              </a:pathLst>
            </a:custGeom>
            <a:solidFill>
              <a:srgbClr val="FFFFFF"/>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5" name="Freeform 167"/>
            <p:cNvSpPr>
              <a:spLocks noEditPoints="1"/>
            </p:cNvSpPr>
            <p:nvPr/>
          </p:nvSpPr>
          <p:spPr bwMode="auto">
            <a:xfrm>
              <a:off x="4586" y="3917"/>
              <a:ext cx="83" cy="152"/>
            </a:xfrm>
            <a:custGeom>
              <a:avLst/>
              <a:gdLst>
                <a:gd name="T0" fmla="*/ 36 w 83"/>
                <a:gd name="T1" fmla="*/ 10 h 152"/>
                <a:gd name="T2" fmla="*/ 41 w 83"/>
                <a:gd name="T3" fmla="*/ 0 h 152"/>
                <a:gd name="T4" fmla="*/ 46 w 83"/>
                <a:gd name="T5" fmla="*/ 10 h 152"/>
                <a:gd name="T6" fmla="*/ 41 w 83"/>
                <a:gd name="T7" fmla="*/ 14 h 152"/>
                <a:gd name="T8" fmla="*/ 36 w 83"/>
                <a:gd name="T9" fmla="*/ 10 h 152"/>
                <a:gd name="T10" fmla="*/ 0 w 83"/>
                <a:gd name="T11" fmla="*/ 152 h 152"/>
                <a:gd name="T12" fmla="*/ 83 w 83"/>
                <a:gd name="T13" fmla="*/ 152 h 152"/>
                <a:gd name="T14" fmla="*/ 83 w 83"/>
                <a:gd name="T15" fmla="*/ 138 h 152"/>
                <a:gd name="T16" fmla="*/ 0 w 83"/>
                <a:gd name="T17" fmla="*/ 138 h 152"/>
                <a:gd name="T18" fmla="*/ 0 w 83"/>
                <a:gd name="T19" fmla="*/ 152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52"/>
                <a:gd name="T32" fmla="*/ 83 w 83"/>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52">
                  <a:moveTo>
                    <a:pt x="36" y="10"/>
                  </a:moveTo>
                  <a:lnTo>
                    <a:pt x="41" y="0"/>
                  </a:lnTo>
                  <a:lnTo>
                    <a:pt x="46" y="10"/>
                  </a:lnTo>
                  <a:lnTo>
                    <a:pt x="41" y="14"/>
                  </a:lnTo>
                  <a:lnTo>
                    <a:pt x="36" y="10"/>
                  </a:lnTo>
                  <a:close/>
                  <a:moveTo>
                    <a:pt x="0" y="152"/>
                  </a:moveTo>
                  <a:lnTo>
                    <a:pt x="83" y="152"/>
                  </a:lnTo>
                  <a:lnTo>
                    <a:pt x="83" y="138"/>
                  </a:lnTo>
                  <a:lnTo>
                    <a:pt x="0" y="138"/>
                  </a:lnTo>
                  <a:lnTo>
                    <a:pt x="0" y="152"/>
                  </a:lnTo>
                  <a:close/>
                </a:path>
              </a:pathLst>
            </a:custGeom>
            <a:solidFill>
              <a:srgbClr val="000000"/>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6" name="Rectangle 168"/>
            <p:cNvSpPr>
              <a:spLocks noChangeArrowheads="1"/>
            </p:cNvSpPr>
            <p:nvPr/>
          </p:nvSpPr>
          <p:spPr bwMode="auto">
            <a:xfrm>
              <a:off x="4613" y="3913"/>
              <a:ext cx="23" cy="23"/>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7" name="Rectangle 169"/>
            <p:cNvSpPr>
              <a:spLocks noChangeArrowheads="1"/>
            </p:cNvSpPr>
            <p:nvPr/>
          </p:nvSpPr>
          <p:spPr bwMode="auto">
            <a:xfrm>
              <a:off x="4447" y="3821"/>
              <a:ext cx="162" cy="115"/>
            </a:xfrm>
            <a:prstGeom prst="rect">
              <a:avLst/>
            </a:prstGeom>
            <a:solidFill>
              <a:srgbClr val="FFFFFF"/>
            </a:solid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8" name="Rectangle 170"/>
            <p:cNvSpPr>
              <a:spLocks noChangeArrowheads="1"/>
            </p:cNvSpPr>
            <p:nvPr/>
          </p:nvSpPr>
          <p:spPr bwMode="auto">
            <a:xfrm>
              <a:off x="4438" y="3807"/>
              <a:ext cx="208" cy="143"/>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69" name="Rectangle 171"/>
            <p:cNvSpPr>
              <a:spLocks noChangeArrowheads="1"/>
            </p:cNvSpPr>
            <p:nvPr/>
          </p:nvSpPr>
          <p:spPr bwMode="auto">
            <a:xfrm>
              <a:off x="4622" y="3821"/>
              <a:ext cx="14" cy="18"/>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0" name="Freeform 172"/>
            <p:cNvSpPr>
              <a:spLocks/>
            </p:cNvSpPr>
            <p:nvPr/>
          </p:nvSpPr>
          <p:spPr bwMode="auto">
            <a:xfrm>
              <a:off x="4678" y="2892"/>
              <a:ext cx="276" cy="276"/>
            </a:xfrm>
            <a:custGeom>
              <a:avLst/>
              <a:gdLst>
                <a:gd name="T0" fmla="*/ 23 w 276"/>
                <a:gd name="T1" fmla="*/ 161 h 276"/>
                <a:gd name="T2" fmla="*/ 23 w 276"/>
                <a:gd name="T3" fmla="*/ 0 h 276"/>
                <a:gd name="T4" fmla="*/ 253 w 276"/>
                <a:gd name="T5" fmla="*/ 0 h 276"/>
                <a:gd name="T6" fmla="*/ 253 w 276"/>
                <a:gd name="T7" fmla="*/ 161 h 276"/>
                <a:gd name="T8" fmla="*/ 276 w 276"/>
                <a:gd name="T9" fmla="*/ 253 h 276"/>
                <a:gd name="T10" fmla="*/ 276 w 276"/>
                <a:gd name="T11" fmla="*/ 276 h 276"/>
                <a:gd name="T12" fmla="*/ 0 w 276"/>
                <a:gd name="T13" fmla="*/ 276 h 276"/>
                <a:gd name="T14" fmla="*/ 0 w 276"/>
                <a:gd name="T15" fmla="*/ 253 h 276"/>
                <a:gd name="T16" fmla="*/ 23 w 276"/>
                <a:gd name="T17" fmla="*/ 161 h 2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6"/>
                <a:gd name="T28" fmla="*/ 0 h 276"/>
                <a:gd name="T29" fmla="*/ 276 w 276"/>
                <a:gd name="T30" fmla="*/ 276 h 2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6" h="276">
                  <a:moveTo>
                    <a:pt x="23" y="161"/>
                  </a:moveTo>
                  <a:lnTo>
                    <a:pt x="23" y="0"/>
                  </a:lnTo>
                  <a:lnTo>
                    <a:pt x="253" y="0"/>
                  </a:lnTo>
                  <a:lnTo>
                    <a:pt x="253" y="161"/>
                  </a:lnTo>
                  <a:lnTo>
                    <a:pt x="276" y="253"/>
                  </a:lnTo>
                  <a:lnTo>
                    <a:pt x="276" y="276"/>
                  </a:lnTo>
                  <a:lnTo>
                    <a:pt x="0" y="276"/>
                  </a:lnTo>
                  <a:lnTo>
                    <a:pt x="0" y="253"/>
                  </a:lnTo>
                  <a:lnTo>
                    <a:pt x="23" y="161"/>
                  </a:lnTo>
                  <a:close/>
                </a:path>
              </a:pathLst>
            </a:custGeom>
            <a:solidFill>
              <a:srgbClr val="C0C0C0"/>
            </a:solidFill>
            <a:ln w="1428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1" name="Line 173"/>
            <p:cNvSpPr>
              <a:spLocks noChangeShapeType="1"/>
            </p:cNvSpPr>
            <p:nvPr/>
          </p:nvSpPr>
          <p:spPr bwMode="auto">
            <a:xfrm>
              <a:off x="4701" y="3053"/>
              <a:ext cx="230"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2" name="Line 174"/>
            <p:cNvSpPr>
              <a:spLocks noChangeShapeType="1"/>
            </p:cNvSpPr>
            <p:nvPr/>
          </p:nvSpPr>
          <p:spPr bwMode="auto">
            <a:xfrm>
              <a:off x="4678" y="3145"/>
              <a:ext cx="276"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3" name="Freeform 175"/>
            <p:cNvSpPr>
              <a:spLocks noEditPoints="1"/>
            </p:cNvSpPr>
            <p:nvPr/>
          </p:nvSpPr>
          <p:spPr bwMode="auto">
            <a:xfrm>
              <a:off x="4692" y="3072"/>
              <a:ext cx="253" cy="64"/>
            </a:xfrm>
            <a:custGeom>
              <a:avLst/>
              <a:gdLst>
                <a:gd name="T0" fmla="*/ 13 w 253"/>
                <a:gd name="T1" fmla="*/ 13 h 64"/>
                <a:gd name="T2" fmla="*/ 13 w 253"/>
                <a:gd name="T3" fmla="*/ 0 h 64"/>
                <a:gd name="T4" fmla="*/ 235 w 253"/>
                <a:gd name="T5" fmla="*/ 0 h 64"/>
                <a:gd name="T6" fmla="*/ 239 w 253"/>
                <a:gd name="T7" fmla="*/ 13 h 64"/>
                <a:gd name="T8" fmla="*/ 13 w 253"/>
                <a:gd name="T9" fmla="*/ 13 h 64"/>
                <a:gd name="T10" fmla="*/ 0 w 253"/>
                <a:gd name="T11" fmla="*/ 64 h 64"/>
                <a:gd name="T12" fmla="*/ 9 w 253"/>
                <a:gd name="T13" fmla="*/ 18 h 64"/>
                <a:gd name="T14" fmla="*/ 239 w 253"/>
                <a:gd name="T15" fmla="*/ 18 h 64"/>
                <a:gd name="T16" fmla="*/ 253 w 253"/>
                <a:gd name="T17" fmla="*/ 64 h 64"/>
                <a:gd name="T18" fmla="*/ 0 w 253"/>
                <a:gd name="T19" fmla="*/ 64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3"/>
                <a:gd name="T31" fmla="*/ 0 h 64"/>
                <a:gd name="T32" fmla="*/ 253 w 253"/>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3" h="64">
                  <a:moveTo>
                    <a:pt x="13" y="13"/>
                  </a:moveTo>
                  <a:lnTo>
                    <a:pt x="13" y="0"/>
                  </a:lnTo>
                  <a:lnTo>
                    <a:pt x="235" y="0"/>
                  </a:lnTo>
                  <a:lnTo>
                    <a:pt x="239" y="13"/>
                  </a:lnTo>
                  <a:lnTo>
                    <a:pt x="13" y="13"/>
                  </a:lnTo>
                  <a:close/>
                  <a:moveTo>
                    <a:pt x="0" y="64"/>
                  </a:moveTo>
                  <a:lnTo>
                    <a:pt x="9" y="18"/>
                  </a:lnTo>
                  <a:lnTo>
                    <a:pt x="239" y="18"/>
                  </a:lnTo>
                  <a:lnTo>
                    <a:pt x="253" y="64"/>
                  </a:lnTo>
                  <a:lnTo>
                    <a:pt x="0" y="64"/>
                  </a:lnTo>
                  <a:close/>
                </a:path>
              </a:pathLst>
            </a:custGeom>
            <a:solidFill>
              <a:srgbClr val="FFFFFF"/>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4" name="Freeform 176"/>
            <p:cNvSpPr>
              <a:spLocks noEditPoints="1"/>
            </p:cNvSpPr>
            <p:nvPr/>
          </p:nvSpPr>
          <p:spPr bwMode="auto">
            <a:xfrm>
              <a:off x="4862" y="3012"/>
              <a:ext cx="83" cy="151"/>
            </a:xfrm>
            <a:custGeom>
              <a:avLst/>
              <a:gdLst>
                <a:gd name="T0" fmla="*/ 37 w 83"/>
                <a:gd name="T1" fmla="*/ 9 h 151"/>
                <a:gd name="T2" fmla="*/ 42 w 83"/>
                <a:gd name="T3" fmla="*/ 0 h 151"/>
                <a:gd name="T4" fmla="*/ 46 w 83"/>
                <a:gd name="T5" fmla="*/ 9 h 151"/>
                <a:gd name="T6" fmla="*/ 42 w 83"/>
                <a:gd name="T7" fmla="*/ 14 h 151"/>
                <a:gd name="T8" fmla="*/ 37 w 83"/>
                <a:gd name="T9" fmla="*/ 9 h 151"/>
                <a:gd name="T10" fmla="*/ 0 w 83"/>
                <a:gd name="T11" fmla="*/ 151 h 151"/>
                <a:gd name="T12" fmla="*/ 83 w 83"/>
                <a:gd name="T13" fmla="*/ 151 h 151"/>
                <a:gd name="T14" fmla="*/ 83 w 83"/>
                <a:gd name="T15" fmla="*/ 142 h 151"/>
                <a:gd name="T16" fmla="*/ 0 w 83"/>
                <a:gd name="T17" fmla="*/ 142 h 151"/>
                <a:gd name="T18" fmla="*/ 0 w 83"/>
                <a:gd name="T19" fmla="*/ 151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51"/>
                <a:gd name="T32" fmla="*/ 83 w 83"/>
                <a:gd name="T33" fmla="*/ 151 h 1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51">
                  <a:moveTo>
                    <a:pt x="37" y="9"/>
                  </a:moveTo>
                  <a:lnTo>
                    <a:pt x="42" y="0"/>
                  </a:lnTo>
                  <a:lnTo>
                    <a:pt x="46" y="9"/>
                  </a:lnTo>
                  <a:lnTo>
                    <a:pt x="42" y="14"/>
                  </a:lnTo>
                  <a:lnTo>
                    <a:pt x="37" y="9"/>
                  </a:lnTo>
                  <a:close/>
                  <a:moveTo>
                    <a:pt x="0" y="151"/>
                  </a:moveTo>
                  <a:lnTo>
                    <a:pt x="83" y="151"/>
                  </a:lnTo>
                  <a:lnTo>
                    <a:pt x="83" y="142"/>
                  </a:lnTo>
                  <a:lnTo>
                    <a:pt x="0" y="142"/>
                  </a:lnTo>
                  <a:lnTo>
                    <a:pt x="0" y="151"/>
                  </a:lnTo>
                  <a:close/>
                </a:path>
              </a:pathLst>
            </a:custGeom>
            <a:solidFill>
              <a:srgbClr val="000000"/>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5" name="Rectangle 177"/>
            <p:cNvSpPr>
              <a:spLocks noChangeArrowheads="1"/>
            </p:cNvSpPr>
            <p:nvPr/>
          </p:nvSpPr>
          <p:spPr bwMode="auto">
            <a:xfrm>
              <a:off x="4895" y="3007"/>
              <a:ext cx="23" cy="23"/>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6" name="Rectangle 178"/>
            <p:cNvSpPr>
              <a:spLocks noChangeArrowheads="1"/>
            </p:cNvSpPr>
            <p:nvPr/>
          </p:nvSpPr>
          <p:spPr bwMode="auto">
            <a:xfrm>
              <a:off x="4724" y="2915"/>
              <a:ext cx="161" cy="115"/>
            </a:xfrm>
            <a:prstGeom prst="rect">
              <a:avLst/>
            </a:prstGeom>
            <a:solidFill>
              <a:srgbClr val="FFFFFF"/>
            </a:solid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7" name="Rectangle 179"/>
            <p:cNvSpPr>
              <a:spLocks noChangeArrowheads="1"/>
            </p:cNvSpPr>
            <p:nvPr/>
          </p:nvSpPr>
          <p:spPr bwMode="auto">
            <a:xfrm>
              <a:off x="4715" y="2906"/>
              <a:ext cx="207" cy="138"/>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8" name="Rectangle 180"/>
            <p:cNvSpPr>
              <a:spLocks noChangeArrowheads="1"/>
            </p:cNvSpPr>
            <p:nvPr/>
          </p:nvSpPr>
          <p:spPr bwMode="auto">
            <a:xfrm>
              <a:off x="4899" y="2915"/>
              <a:ext cx="19" cy="19"/>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79" name="Freeform 181"/>
            <p:cNvSpPr>
              <a:spLocks/>
            </p:cNvSpPr>
            <p:nvPr/>
          </p:nvSpPr>
          <p:spPr bwMode="auto">
            <a:xfrm>
              <a:off x="4175" y="3297"/>
              <a:ext cx="281" cy="276"/>
            </a:xfrm>
            <a:custGeom>
              <a:avLst/>
              <a:gdLst>
                <a:gd name="T0" fmla="*/ 23 w 281"/>
                <a:gd name="T1" fmla="*/ 161 h 276"/>
                <a:gd name="T2" fmla="*/ 23 w 281"/>
                <a:gd name="T3" fmla="*/ 0 h 276"/>
                <a:gd name="T4" fmla="*/ 258 w 281"/>
                <a:gd name="T5" fmla="*/ 0 h 276"/>
                <a:gd name="T6" fmla="*/ 258 w 281"/>
                <a:gd name="T7" fmla="*/ 161 h 276"/>
                <a:gd name="T8" fmla="*/ 281 w 281"/>
                <a:gd name="T9" fmla="*/ 253 h 276"/>
                <a:gd name="T10" fmla="*/ 281 w 281"/>
                <a:gd name="T11" fmla="*/ 276 h 276"/>
                <a:gd name="T12" fmla="*/ 0 w 281"/>
                <a:gd name="T13" fmla="*/ 276 h 276"/>
                <a:gd name="T14" fmla="*/ 0 w 281"/>
                <a:gd name="T15" fmla="*/ 253 h 276"/>
                <a:gd name="T16" fmla="*/ 23 w 281"/>
                <a:gd name="T17" fmla="*/ 161 h 2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1"/>
                <a:gd name="T28" fmla="*/ 0 h 276"/>
                <a:gd name="T29" fmla="*/ 281 w 281"/>
                <a:gd name="T30" fmla="*/ 276 h 2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1" h="276">
                  <a:moveTo>
                    <a:pt x="23" y="161"/>
                  </a:moveTo>
                  <a:lnTo>
                    <a:pt x="23" y="0"/>
                  </a:lnTo>
                  <a:lnTo>
                    <a:pt x="258" y="0"/>
                  </a:lnTo>
                  <a:lnTo>
                    <a:pt x="258" y="161"/>
                  </a:lnTo>
                  <a:lnTo>
                    <a:pt x="281" y="253"/>
                  </a:lnTo>
                  <a:lnTo>
                    <a:pt x="281" y="276"/>
                  </a:lnTo>
                  <a:lnTo>
                    <a:pt x="0" y="276"/>
                  </a:lnTo>
                  <a:lnTo>
                    <a:pt x="0" y="253"/>
                  </a:lnTo>
                  <a:lnTo>
                    <a:pt x="23" y="161"/>
                  </a:lnTo>
                  <a:close/>
                </a:path>
              </a:pathLst>
            </a:custGeom>
            <a:solidFill>
              <a:srgbClr val="C0C0C0"/>
            </a:solidFill>
            <a:ln w="1428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0" name="Line 182"/>
            <p:cNvSpPr>
              <a:spLocks noChangeShapeType="1"/>
            </p:cNvSpPr>
            <p:nvPr/>
          </p:nvSpPr>
          <p:spPr bwMode="auto">
            <a:xfrm>
              <a:off x="4198" y="3458"/>
              <a:ext cx="235"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1" name="Line 183"/>
            <p:cNvSpPr>
              <a:spLocks noChangeShapeType="1"/>
            </p:cNvSpPr>
            <p:nvPr/>
          </p:nvSpPr>
          <p:spPr bwMode="auto">
            <a:xfrm>
              <a:off x="4175" y="3550"/>
              <a:ext cx="281" cy="1"/>
            </a:xfrm>
            <a:prstGeom prst="line">
              <a:avLst/>
            </a:prstGeom>
            <a:noFill/>
            <a:ln w="1428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2" name="Freeform 184"/>
            <p:cNvSpPr>
              <a:spLocks noEditPoints="1"/>
            </p:cNvSpPr>
            <p:nvPr/>
          </p:nvSpPr>
          <p:spPr bwMode="auto">
            <a:xfrm>
              <a:off x="4189" y="3476"/>
              <a:ext cx="254" cy="64"/>
            </a:xfrm>
            <a:custGeom>
              <a:avLst/>
              <a:gdLst>
                <a:gd name="T0" fmla="*/ 14 w 254"/>
                <a:gd name="T1" fmla="*/ 14 h 64"/>
                <a:gd name="T2" fmla="*/ 14 w 254"/>
                <a:gd name="T3" fmla="*/ 0 h 64"/>
                <a:gd name="T4" fmla="*/ 240 w 254"/>
                <a:gd name="T5" fmla="*/ 0 h 64"/>
                <a:gd name="T6" fmla="*/ 240 w 254"/>
                <a:gd name="T7" fmla="*/ 14 h 64"/>
                <a:gd name="T8" fmla="*/ 14 w 254"/>
                <a:gd name="T9" fmla="*/ 14 h 64"/>
                <a:gd name="T10" fmla="*/ 0 w 254"/>
                <a:gd name="T11" fmla="*/ 64 h 64"/>
                <a:gd name="T12" fmla="*/ 9 w 254"/>
                <a:gd name="T13" fmla="*/ 18 h 64"/>
                <a:gd name="T14" fmla="*/ 244 w 254"/>
                <a:gd name="T15" fmla="*/ 18 h 64"/>
                <a:gd name="T16" fmla="*/ 254 w 254"/>
                <a:gd name="T17" fmla="*/ 64 h 64"/>
                <a:gd name="T18" fmla="*/ 0 w 254"/>
                <a:gd name="T19" fmla="*/ 64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4"/>
                <a:gd name="T31" fmla="*/ 0 h 64"/>
                <a:gd name="T32" fmla="*/ 254 w 25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4" h="64">
                  <a:moveTo>
                    <a:pt x="14" y="14"/>
                  </a:moveTo>
                  <a:lnTo>
                    <a:pt x="14" y="0"/>
                  </a:lnTo>
                  <a:lnTo>
                    <a:pt x="240" y="0"/>
                  </a:lnTo>
                  <a:lnTo>
                    <a:pt x="240" y="14"/>
                  </a:lnTo>
                  <a:lnTo>
                    <a:pt x="14" y="14"/>
                  </a:lnTo>
                  <a:close/>
                  <a:moveTo>
                    <a:pt x="0" y="64"/>
                  </a:moveTo>
                  <a:lnTo>
                    <a:pt x="9" y="18"/>
                  </a:lnTo>
                  <a:lnTo>
                    <a:pt x="244" y="18"/>
                  </a:lnTo>
                  <a:lnTo>
                    <a:pt x="254" y="64"/>
                  </a:lnTo>
                  <a:lnTo>
                    <a:pt x="0" y="64"/>
                  </a:lnTo>
                  <a:close/>
                </a:path>
              </a:pathLst>
            </a:custGeom>
            <a:solidFill>
              <a:srgbClr val="FFFFFF"/>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3" name="Freeform 185"/>
            <p:cNvSpPr>
              <a:spLocks noEditPoints="1"/>
            </p:cNvSpPr>
            <p:nvPr/>
          </p:nvSpPr>
          <p:spPr bwMode="auto">
            <a:xfrm>
              <a:off x="4364" y="3416"/>
              <a:ext cx="79" cy="152"/>
            </a:xfrm>
            <a:custGeom>
              <a:avLst/>
              <a:gdLst>
                <a:gd name="T0" fmla="*/ 33 w 79"/>
                <a:gd name="T1" fmla="*/ 9 h 152"/>
                <a:gd name="T2" fmla="*/ 37 w 79"/>
                <a:gd name="T3" fmla="*/ 0 h 152"/>
                <a:gd name="T4" fmla="*/ 46 w 79"/>
                <a:gd name="T5" fmla="*/ 9 h 152"/>
                <a:gd name="T6" fmla="*/ 37 w 79"/>
                <a:gd name="T7" fmla="*/ 14 h 152"/>
                <a:gd name="T8" fmla="*/ 33 w 79"/>
                <a:gd name="T9" fmla="*/ 9 h 152"/>
                <a:gd name="T10" fmla="*/ 0 w 79"/>
                <a:gd name="T11" fmla="*/ 152 h 152"/>
                <a:gd name="T12" fmla="*/ 79 w 79"/>
                <a:gd name="T13" fmla="*/ 152 h 152"/>
                <a:gd name="T14" fmla="*/ 79 w 79"/>
                <a:gd name="T15" fmla="*/ 143 h 152"/>
                <a:gd name="T16" fmla="*/ 0 w 79"/>
                <a:gd name="T17" fmla="*/ 143 h 152"/>
                <a:gd name="T18" fmla="*/ 0 w 79"/>
                <a:gd name="T19" fmla="*/ 152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152"/>
                <a:gd name="T32" fmla="*/ 79 w 79"/>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152">
                  <a:moveTo>
                    <a:pt x="33" y="9"/>
                  </a:moveTo>
                  <a:lnTo>
                    <a:pt x="37" y="0"/>
                  </a:lnTo>
                  <a:lnTo>
                    <a:pt x="46" y="9"/>
                  </a:lnTo>
                  <a:lnTo>
                    <a:pt x="37" y="14"/>
                  </a:lnTo>
                  <a:lnTo>
                    <a:pt x="33" y="9"/>
                  </a:lnTo>
                  <a:close/>
                  <a:moveTo>
                    <a:pt x="0" y="152"/>
                  </a:moveTo>
                  <a:lnTo>
                    <a:pt x="79" y="152"/>
                  </a:lnTo>
                  <a:lnTo>
                    <a:pt x="79" y="143"/>
                  </a:lnTo>
                  <a:lnTo>
                    <a:pt x="0" y="143"/>
                  </a:lnTo>
                  <a:lnTo>
                    <a:pt x="0" y="152"/>
                  </a:lnTo>
                  <a:close/>
                </a:path>
              </a:pathLst>
            </a:custGeom>
            <a:solidFill>
              <a:srgbClr val="000000"/>
            </a:solidFill>
            <a:ln w="7938">
              <a:solidFill>
                <a:srgbClr val="000000"/>
              </a:solidFill>
              <a:prstDash val="solid"/>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4" name="Rectangle 186"/>
            <p:cNvSpPr>
              <a:spLocks noChangeArrowheads="1"/>
            </p:cNvSpPr>
            <p:nvPr/>
          </p:nvSpPr>
          <p:spPr bwMode="auto">
            <a:xfrm>
              <a:off x="4392" y="3412"/>
              <a:ext cx="23" cy="23"/>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5" name="Rectangle 187"/>
            <p:cNvSpPr>
              <a:spLocks noChangeArrowheads="1"/>
            </p:cNvSpPr>
            <p:nvPr/>
          </p:nvSpPr>
          <p:spPr bwMode="auto">
            <a:xfrm>
              <a:off x="4221" y="3320"/>
              <a:ext cx="166" cy="115"/>
            </a:xfrm>
            <a:prstGeom prst="rect">
              <a:avLst/>
            </a:prstGeom>
            <a:solidFill>
              <a:srgbClr val="FFFFFF"/>
            </a:solid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6" name="Rectangle 188"/>
            <p:cNvSpPr>
              <a:spLocks noChangeArrowheads="1"/>
            </p:cNvSpPr>
            <p:nvPr/>
          </p:nvSpPr>
          <p:spPr bwMode="auto">
            <a:xfrm>
              <a:off x="4212" y="3311"/>
              <a:ext cx="208" cy="137"/>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7" name="Rectangle 189"/>
            <p:cNvSpPr>
              <a:spLocks noChangeArrowheads="1"/>
            </p:cNvSpPr>
            <p:nvPr/>
          </p:nvSpPr>
          <p:spPr bwMode="auto">
            <a:xfrm>
              <a:off x="4397" y="3320"/>
              <a:ext cx="18" cy="18"/>
            </a:xfrm>
            <a:prstGeom prst="rect">
              <a:avLst/>
            </a:prstGeom>
            <a:noFill/>
            <a:ln w="7938">
              <a:solidFill>
                <a:srgbClr val="000000"/>
              </a:solidFill>
              <a:miter lim="800000"/>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8" name="Line 190"/>
            <p:cNvSpPr>
              <a:spLocks noChangeShapeType="1"/>
            </p:cNvSpPr>
            <p:nvPr/>
          </p:nvSpPr>
          <p:spPr bwMode="auto">
            <a:xfrm flipH="1">
              <a:off x="3728" y="3030"/>
              <a:ext cx="180" cy="492"/>
            </a:xfrm>
            <a:prstGeom prst="line">
              <a:avLst/>
            </a:prstGeom>
            <a:noFill/>
            <a:ln w="793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89" name="Line 191"/>
            <p:cNvSpPr>
              <a:spLocks noChangeShapeType="1"/>
            </p:cNvSpPr>
            <p:nvPr/>
          </p:nvSpPr>
          <p:spPr bwMode="auto">
            <a:xfrm>
              <a:off x="3728" y="3798"/>
              <a:ext cx="696" cy="138"/>
            </a:xfrm>
            <a:prstGeom prst="line">
              <a:avLst/>
            </a:prstGeom>
            <a:noFill/>
            <a:ln w="793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90" name="Line 192"/>
            <p:cNvSpPr>
              <a:spLocks noChangeShapeType="1"/>
            </p:cNvSpPr>
            <p:nvPr/>
          </p:nvSpPr>
          <p:spPr bwMode="auto">
            <a:xfrm>
              <a:off x="4028" y="2892"/>
              <a:ext cx="673" cy="138"/>
            </a:xfrm>
            <a:prstGeom prst="line">
              <a:avLst/>
            </a:prstGeom>
            <a:noFill/>
            <a:ln w="793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91" name="Line 193"/>
            <p:cNvSpPr>
              <a:spLocks noChangeShapeType="1"/>
            </p:cNvSpPr>
            <p:nvPr/>
          </p:nvSpPr>
          <p:spPr bwMode="auto">
            <a:xfrm flipH="1">
              <a:off x="4655" y="3168"/>
              <a:ext cx="161" cy="768"/>
            </a:xfrm>
            <a:prstGeom prst="line">
              <a:avLst/>
            </a:prstGeom>
            <a:noFill/>
            <a:ln w="793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92" name="Line 194"/>
            <p:cNvSpPr>
              <a:spLocks noChangeShapeType="1"/>
            </p:cNvSpPr>
            <p:nvPr/>
          </p:nvSpPr>
          <p:spPr bwMode="auto">
            <a:xfrm>
              <a:off x="3908" y="3030"/>
              <a:ext cx="406" cy="267"/>
            </a:xfrm>
            <a:prstGeom prst="line">
              <a:avLst/>
            </a:prstGeom>
            <a:noFill/>
            <a:ln w="793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93" name="Line 195"/>
            <p:cNvSpPr>
              <a:spLocks noChangeShapeType="1"/>
            </p:cNvSpPr>
            <p:nvPr/>
          </p:nvSpPr>
          <p:spPr bwMode="auto">
            <a:xfrm>
              <a:off x="4314" y="3573"/>
              <a:ext cx="225" cy="225"/>
            </a:xfrm>
            <a:prstGeom prst="line">
              <a:avLst/>
            </a:prstGeom>
            <a:noFill/>
            <a:ln w="7938">
              <a:solidFill>
                <a:srgbClr val="000000"/>
              </a:solidFill>
              <a:round/>
              <a:headEnd/>
              <a:tailEnd/>
            </a:ln>
          </p:spPr>
          <p:txBody>
            <a:bodyPr/>
            <a:lstStyle/>
            <a:p>
              <a:endParaRPr lang="zh-CN" altLang="en-US" sz="2800" b="1">
                <a:solidFill>
                  <a:srgbClr val="213F99"/>
                </a:solidFill>
                <a:latin typeface="微软雅黑" pitchFamily="34" charset="-122"/>
                <a:ea typeface="微软雅黑" pitchFamily="34" charset="-122"/>
              </a:endParaRPr>
            </a:p>
          </p:txBody>
        </p:sp>
        <p:sp>
          <p:nvSpPr>
            <p:cNvPr id="194" name="Rectangle 196"/>
            <p:cNvSpPr>
              <a:spLocks noChangeArrowheads="1"/>
            </p:cNvSpPr>
            <p:nvPr/>
          </p:nvSpPr>
          <p:spPr bwMode="auto">
            <a:xfrm>
              <a:off x="3511" y="3172"/>
              <a:ext cx="0" cy="300"/>
            </a:xfrm>
            <a:prstGeom prst="rect">
              <a:avLst/>
            </a:prstGeom>
            <a:noFill/>
            <a:ln w="9525">
              <a:noFill/>
              <a:miter lim="800000"/>
              <a:headEnd/>
              <a:tailEnd/>
            </a:ln>
          </p:spPr>
          <p:txBody>
            <a:bodyPr wrap="none" lIns="0" tIns="0" rIns="0" bIns="0">
              <a:spAutoFit/>
            </a:bodyPr>
            <a:lstStyle/>
            <a:p>
              <a:pPr eaLnBrk="0" hangingPunct="0">
                <a:spcBef>
                  <a:spcPct val="0"/>
                </a:spcBef>
              </a:pPr>
              <a:endParaRPr kumimoji="1" lang="zh-CN" altLang="zh-CN" sz="2800" b="1">
                <a:solidFill>
                  <a:srgbClr val="213F99"/>
                </a:solidFill>
                <a:latin typeface="微软雅黑" pitchFamily="34" charset="-122"/>
                <a:ea typeface="微软雅黑" pitchFamily="34" charset="-122"/>
              </a:endParaRPr>
            </a:p>
          </p:txBody>
        </p:sp>
      </p:grpSp>
      <p:sp>
        <p:nvSpPr>
          <p:cNvPr id="195" name="Rectangle 140"/>
          <p:cNvSpPr>
            <a:spLocks noChangeArrowheads="1"/>
          </p:cNvSpPr>
          <p:nvPr/>
        </p:nvSpPr>
        <p:spPr bwMode="auto">
          <a:xfrm>
            <a:off x="1871663" y="5438552"/>
            <a:ext cx="2024062" cy="430887"/>
          </a:xfrm>
          <a:prstGeom prst="rect">
            <a:avLst/>
          </a:prstGeom>
          <a:noFill/>
          <a:ln w="9525">
            <a:noFill/>
            <a:miter lim="800000"/>
            <a:headEnd/>
            <a:tailEnd/>
          </a:ln>
        </p:spPr>
        <p:txBody>
          <a:bodyPr lIns="0" tIns="0" rIns="0" bIns="0">
            <a:spAutoFit/>
          </a:bodyPr>
          <a:lstStyle/>
          <a:p>
            <a:pPr eaLnBrk="0" hangingPunct="0">
              <a:spcBef>
                <a:spcPct val="0"/>
              </a:spcBef>
            </a:pPr>
            <a:r>
              <a:rPr kumimoji="1" lang="zh-CN" altLang="en-US" sz="2800" b="1">
                <a:solidFill>
                  <a:srgbClr val="213F99"/>
                </a:solidFill>
                <a:latin typeface="微软雅黑" pitchFamily="34" charset="-122"/>
                <a:ea typeface="微软雅黑" pitchFamily="34" charset="-122"/>
              </a:rPr>
              <a:t>树</a:t>
            </a:r>
            <a:r>
              <a:rPr kumimoji="1" lang="zh-CN" altLang="en-US" sz="2800" b="1" smtClean="0">
                <a:solidFill>
                  <a:srgbClr val="213F99"/>
                </a:solidFill>
                <a:latin typeface="微软雅黑" pitchFamily="34" charset="-122"/>
                <a:ea typeface="微软雅黑" pitchFamily="34" charset="-122"/>
              </a:rPr>
              <a:t>型结构</a:t>
            </a:r>
            <a:endParaRPr kumimoji="1" lang="zh-CN" altLang="en-US" sz="2800" b="1" dirty="0">
              <a:solidFill>
                <a:srgbClr val="213F99"/>
              </a:solidFill>
              <a:latin typeface="微软雅黑" pitchFamily="34" charset="-122"/>
              <a:ea typeface="微软雅黑" pitchFamily="34" charset="-122"/>
            </a:endParaRPr>
          </a:p>
        </p:txBody>
      </p:sp>
      <p:graphicFrame>
        <p:nvGraphicFramePr>
          <p:cNvPr id="196" name="Object 198"/>
          <p:cNvGraphicFramePr>
            <a:graphicFrameLocks noChangeAspect="1"/>
          </p:cNvGraphicFramePr>
          <p:nvPr>
            <p:extLst>
              <p:ext uri="{D42A27DB-BD31-4B8C-83A1-F6EECF244321}">
                <p14:modId xmlns:p14="http://schemas.microsoft.com/office/powerpoint/2010/main" val="1671532548"/>
              </p:ext>
            </p:extLst>
          </p:nvPr>
        </p:nvGraphicFramePr>
        <p:xfrm>
          <a:off x="1231900" y="4709890"/>
          <a:ext cx="1016000" cy="585787"/>
        </p:xfrm>
        <a:graphic>
          <a:graphicData uri="http://schemas.openxmlformats.org/presentationml/2006/ole">
            <mc:AlternateContent xmlns:mc="http://schemas.openxmlformats.org/markup-compatibility/2006">
              <mc:Choice xmlns:v="urn:schemas-microsoft-com:vml" Requires="v">
                <p:oleObj spid="_x0000_s35091" name="VISIO" r:id="rId5" imgW="1015920" imgH="601560" progId="">
                  <p:embed/>
                </p:oleObj>
              </mc:Choice>
              <mc:Fallback>
                <p:oleObj name="VISIO" r:id="rId5" imgW="1015920" imgH="601560" progId="">
                  <p:embed/>
                  <p:pic>
                    <p:nvPicPr>
                      <p:cNvPr id="0" name="Object 1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1900" y="4709890"/>
                        <a:ext cx="10160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7" name="Object 199"/>
          <p:cNvGraphicFramePr>
            <a:graphicFrameLocks noChangeAspect="1"/>
          </p:cNvGraphicFramePr>
          <p:nvPr>
            <p:extLst>
              <p:ext uri="{D42A27DB-BD31-4B8C-83A1-F6EECF244321}">
                <p14:modId xmlns:p14="http://schemas.microsoft.com/office/powerpoint/2010/main" val="3931995585"/>
              </p:ext>
            </p:extLst>
          </p:nvPr>
        </p:nvGraphicFramePr>
        <p:xfrm>
          <a:off x="2933700" y="4709890"/>
          <a:ext cx="1016000" cy="585787"/>
        </p:xfrm>
        <a:graphic>
          <a:graphicData uri="http://schemas.openxmlformats.org/presentationml/2006/ole">
            <mc:AlternateContent xmlns:mc="http://schemas.openxmlformats.org/markup-compatibility/2006">
              <mc:Choice xmlns:v="urn:schemas-microsoft-com:vml" Requires="v">
                <p:oleObj spid="_x0000_s35092" name="VISIO" r:id="rId7" imgW="1015920" imgH="601560" progId="">
                  <p:embed/>
                </p:oleObj>
              </mc:Choice>
              <mc:Fallback>
                <p:oleObj name="VISIO" r:id="rId7" imgW="1015920" imgH="601560" progId="">
                  <p:embed/>
                  <p:pic>
                    <p:nvPicPr>
                      <p:cNvPr id="0" name="Object 1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3700" y="4709890"/>
                        <a:ext cx="10160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 name="Object 201"/>
          <p:cNvGraphicFramePr>
            <a:graphicFrameLocks noChangeAspect="1"/>
          </p:cNvGraphicFramePr>
          <p:nvPr>
            <p:extLst>
              <p:ext uri="{D42A27DB-BD31-4B8C-83A1-F6EECF244321}">
                <p14:modId xmlns:p14="http://schemas.microsoft.com/office/powerpoint/2010/main" val="2883651189"/>
              </p:ext>
            </p:extLst>
          </p:nvPr>
        </p:nvGraphicFramePr>
        <p:xfrm>
          <a:off x="1790700" y="2187352"/>
          <a:ext cx="1600200" cy="1198563"/>
        </p:xfrm>
        <a:graphic>
          <a:graphicData uri="http://schemas.openxmlformats.org/presentationml/2006/ole">
            <mc:AlternateContent xmlns:mc="http://schemas.openxmlformats.org/markup-compatibility/2006">
              <mc:Choice xmlns:v="urn:schemas-microsoft-com:vml" Requires="v">
                <p:oleObj spid="_x0000_s35093" name="VISIO" r:id="rId8" imgW="1015920" imgH="781560" progId="">
                  <p:embed/>
                </p:oleObj>
              </mc:Choice>
              <mc:Fallback>
                <p:oleObj name="VISIO" r:id="rId8" imgW="1015920" imgH="781560" progId="">
                  <p:embed/>
                  <p:pic>
                    <p:nvPicPr>
                      <p:cNvPr id="0" name="Object 2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0700" y="2187352"/>
                        <a:ext cx="1600200"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9" name="Object 202"/>
          <p:cNvGraphicFramePr>
            <a:graphicFrameLocks noChangeAspect="1"/>
          </p:cNvGraphicFramePr>
          <p:nvPr>
            <p:extLst>
              <p:ext uri="{D42A27DB-BD31-4B8C-83A1-F6EECF244321}">
                <p14:modId xmlns:p14="http://schemas.microsoft.com/office/powerpoint/2010/main" val="1990667092"/>
              </p:ext>
            </p:extLst>
          </p:nvPr>
        </p:nvGraphicFramePr>
        <p:xfrm>
          <a:off x="1714500" y="4709890"/>
          <a:ext cx="1016000" cy="585787"/>
        </p:xfrm>
        <a:graphic>
          <a:graphicData uri="http://schemas.openxmlformats.org/presentationml/2006/ole">
            <mc:AlternateContent xmlns:mc="http://schemas.openxmlformats.org/markup-compatibility/2006">
              <mc:Choice xmlns:v="urn:schemas-microsoft-com:vml" Requires="v">
                <p:oleObj spid="_x0000_s35094" name="VISIO" r:id="rId10" imgW="1015920" imgH="601560" progId="">
                  <p:embed/>
                </p:oleObj>
              </mc:Choice>
              <mc:Fallback>
                <p:oleObj name="VISIO" r:id="rId10" imgW="1015920" imgH="601560" progId="">
                  <p:embed/>
                  <p:pic>
                    <p:nvPicPr>
                      <p:cNvPr id="0" name="Object 2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500" y="4709890"/>
                        <a:ext cx="10160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0" name="Object 203"/>
          <p:cNvGraphicFramePr>
            <a:graphicFrameLocks noChangeAspect="1"/>
          </p:cNvGraphicFramePr>
          <p:nvPr>
            <p:extLst>
              <p:ext uri="{D42A27DB-BD31-4B8C-83A1-F6EECF244321}">
                <p14:modId xmlns:p14="http://schemas.microsoft.com/office/powerpoint/2010/main" val="2703043560"/>
              </p:ext>
            </p:extLst>
          </p:nvPr>
        </p:nvGraphicFramePr>
        <p:xfrm>
          <a:off x="2451100" y="4709890"/>
          <a:ext cx="1016000" cy="585787"/>
        </p:xfrm>
        <a:graphic>
          <a:graphicData uri="http://schemas.openxmlformats.org/presentationml/2006/ole">
            <mc:AlternateContent xmlns:mc="http://schemas.openxmlformats.org/markup-compatibility/2006">
              <mc:Choice xmlns:v="urn:schemas-microsoft-com:vml" Requires="v">
                <p:oleObj spid="_x0000_s35095" name="VISIO" r:id="rId11" imgW="1015920" imgH="601560" progId="">
                  <p:embed/>
                </p:oleObj>
              </mc:Choice>
              <mc:Fallback>
                <p:oleObj name="VISIO" r:id="rId11" imgW="1015920" imgH="601560" progId="">
                  <p:embed/>
                  <p:pic>
                    <p:nvPicPr>
                      <p:cNvPr id="0" name="Object 2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1100" y="4709890"/>
                        <a:ext cx="10160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1" name="Object 204"/>
          <p:cNvGraphicFramePr>
            <a:graphicFrameLocks noChangeAspect="1"/>
          </p:cNvGraphicFramePr>
          <p:nvPr>
            <p:extLst>
              <p:ext uri="{D42A27DB-BD31-4B8C-83A1-F6EECF244321}">
                <p14:modId xmlns:p14="http://schemas.microsoft.com/office/powerpoint/2010/main" val="1321913514"/>
              </p:ext>
            </p:extLst>
          </p:nvPr>
        </p:nvGraphicFramePr>
        <p:xfrm>
          <a:off x="1485900" y="3819302"/>
          <a:ext cx="1016000" cy="585788"/>
        </p:xfrm>
        <a:graphic>
          <a:graphicData uri="http://schemas.openxmlformats.org/presentationml/2006/ole">
            <mc:AlternateContent xmlns:mc="http://schemas.openxmlformats.org/markup-compatibility/2006">
              <mc:Choice xmlns:v="urn:schemas-microsoft-com:vml" Requires="v">
                <p:oleObj spid="_x0000_s35096" name="VISIO" r:id="rId12" imgW="1015920" imgH="601560" progId="">
                  <p:embed/>
                </p:oleObj>
              </mc:Choice>
              <mc:Fallback>
                <p:oleObj name="VISIO" r:id="rId12" imgW="1015920" imgH="601560" progId="">
                  <p:embed/>
                  <p:pic>
                    <p:nvPicPr>
                      <p:cNvPr id="0" name="Object 2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5900" y="3819302"/>
                        <a:ext cx="10160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 name="Object 205"/>
          <p:cNvGraphicFramePr>
            <a:graphicFrameLocks noChangeAspect="1"/>
          </p:cNvGraphicFramePr>
          <p:nvPr>
            <p:extLst>
              <p:ext uri="{D42A27DB-BD31-4B8C-83A1-F6EECF244321}">
                <p14:modId xmlns:p14="http://schemas.microsoft.com/office/powerpoint/2010/main" val="1600161932"/>
              </p:ext>
            </p:extLst>
          </p:nvPr>
        </p:nvGraphicFramePr>
        <p:xfrm>
          <a:off x="2679700" y="3819302"/>
          <a:ext cx="1016000" cy="585788"/>
        </p:xfrm>
        <a:graphic>
          <a:graphicData uri="http://schemas.openxmlformats.org/presentationml/2006/ole">
            <mc:AlternateContent xmlns:mc="http://schemas.openxmlformats.org/markup-compatibility/2006">
              <mc:Choice xmlns:v="urn:schemas-microsoft-com:vml" Requires="v">
                <p:oleObj spid="_x0000_s35097" name="VISIO" r:id="rId13" imgW="1015920" imgH="601560" progId="">
                  <p:embed/>
                </p:oleObj>
              </mc:Choice>
              <mc:Fallback>
                <p:oleObj name="VISIO" r:id="rId13" imgW="1015920" imgH="601560" progId="">
                  <p:embed/>
                  <p:pic>
                    <p:nvPicPr>
                      <p:cNvPr id="0" name="Object 2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9700" y="3819302"/>
                        <a:ext cx="10160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3" name="Line 206"/>
          <p:cNvSpPr>
            <a:spLocks noChangeShapeType="1"/>
          </p:cNvSpPr>
          <p:nvPr/>
        </p:nvSpPr>
        <p:spPr bwMode="auto">
          <a:xfrm flipH="1">
            <a:off x="2019300" y="3077940"/>
            <a:ext cx="533400" cy="741362"/>
          </a:xfrm>
          <a:prstGeom prst="line">
            <a:avLst/>
          </a:prstGeom>
          <a:noFill/>
          <a:ln w="28575">
            <a:solidFill>
              <a:schemeClr val="tx1"/>
            </a:solidFill>
            <a:round/>
            <a:headEnd type="none" w="sm" len="sm"/>
            <a:tailEnd type="none" w="sm" len="sm"/>
          </a:ln>
        </p:spPr>
        <p:txBody>
          <a:bodyPr/>
          <a:lstStyle/>
          <a:p>
            <a:endParaRPr lang="zh-CN" altLang="en-US"/>
          </a:p>
        </p:txBody>
      </p:sp>
      <p:sp>
        <p:nvSpPr>
          <p:cNvPr id="204" name="Line 207"/>
          <p:cNvSpPr>
            <a:spLocks noChangeShapeType="1"/>
          </p:cNvSpPr>
          <p:nvPr/>
        </p:nvSpPr>
        <p:spPr bwMode="auto">
          <a:xfrm flipH="1">
            <a:off x="1714500" y="4190777"/>
            <a:ext cx="304800" cy="593725"/>
          </a:xfrm>
          <a:prstGeom prst="line">
            <a:avLst/>
          </a:prstGeom>
          <a:noFill/>
          <a:ln w="28575">
            <a:solidFill>
              <a:schemeClr val="tx1"/>
            </a:solidFill>
            <a:round/>
            <a:headEnd type="none" w="sm" len="sm"/>
            <a:tailEnd type="none" w="sm" len="sm"/>
          </a:ln>
        </p:spPr>
        <p:txBody>
          <a:bodyPr/>
          <a:lstStyle/>
          <a:p>
            <a:endParaRPr lang="zh-CN" altLang="en-US"/>
          </a:p>
        </p:txBody>
      </p:sp>
      <p:sp>
        <p:nvSpPr>
          <p:cNvPr id="205" name="Line 208"/>
          <p:cNvSpPr>
            <a:spLocks noChangeShapeType="1"/>
          </p:cNvSpPr>
          <p:nvPr/>
        </p:nvSpPr>
        <p:spPr bwMode="auto">
          <a:xfrm flipH="1">
            <a:off x="2933700" y="4190777"/>
            <a:ext cx="228600" cy="593725"/>
          </a:xfrm>
          <a:prstGeom prst="line">
            <a:avLst/>
          </a:prstGeom>
          <a:noFill/>
          <a:ln w="28575">
            <a:solidFill>
              <a:schemeClr val="tx1"/>
            </a:solidFill>
            <a:round/>
            <a:headEnd type="none" w="sm" len="sm"/>
            <a:tailEnd type="none" w="sm" len="sm"/>
          </a:ln>
        </p:spPr>
        <p:txBody>
          <a:bodyPr/>
          <a:lstStyle/>
          <a:p>
            <a:endParaRPr lang="zh-CN" altLang="en-US"/>
          </a:p>
        </p:txBody>
      </p:sp>
      <p:sp>
        <p:nvSpPr>
          <p:cNvPr id="206" name="Line 209"/>
          <p:cNvSpPr>
            <a:spLocks noChangeShapeType="1"/>
          </p:cNvSpPr>
          <p:nvPr/>
        </p:nvSpPr>
        <p:spPr bwMode="auto">
          <a:xfrm>
            <a:off x="2628900" y="3077940"/>
            <a:ext cx="533400" cy="741362"/>
          </a:xfrm>
          <a:prstGeom prst="line">
            <a:avLst/>
          </a:prstGeom>
          <a:noFill/>
          <a:ln w="28575">
            <a:solidFill>
              <a:schemeClr val="tx1"/>
            </a:solidFill>
            <a:round/>
            <a:headEnd type="none" w="sm" len="sm"/>
            <a:tailEnd type="none" w="sm" len="sm"/>
          </a:ln>
        </p:spPr>
        <p:txBody>
          <a:bodyPr/>
          <a:lstStyle/>
          <a:p>
            <a:endParaRPr lang="zh-CN" altLang="en-US"/>
          </a:p>
        </p:txBody>
      </p:sp>
      <p:sp>
        <p:nvSpPr>
          <p:cNvPr id="207" name="Line 210"/>
          <p:cNvSpPr>
            <a:spLocks noChangeShapeType="1"/>
          </p:cNvSpPr>
          <p:nvPr/>
        </p:nvSpPr>
        <p:spPr bwMode="auto">
          <a:xfrm>
            <a:off x="2019300" y="4190777"/>
            <a:ext cx="228600" cy="593725"/>
          </a:xfrm>
          <a:prstGeom prst="line">
            <a:avLst/>
          </a:prstGeom>
          <a:noFill/>
          <a:ln w="28575">
            <a:solidFill>
              <a:schemeClr val="tx1"/>
            </a:solidFill>
            <a:round/>
            <a:headEnd type="none" w="sm" len="sm"/>
            <a:tailEnd type="none" w="sm" len="sm"/>
          </a:ln>
        </p:spPr>
        <p:txBody>
          <a:bodyPr/>
          <a:lstStyle/>
          <a:p>
            <a:endParaRPr lang="zh-CN" altLang="en-US"/>
          </a:p>
        </p:txBody>
      </p:sp>
      <p:sp>
        <p:nvSpPr>
          <p:cNvPr id="208" name="Line 211"/>
          <p:cNvSpPr>
            <a:spLocks noChangeShapeType="1"/>
          </p:cNvSpPr>
          <p:nvPr/>
        </p:nvSpPr>
        <p:spPr bwMode="auto">
          <a:xfrm>
            <a:off x="3238500" y="4190777"/>
            <a:ext cx="228600" cy="593725"/>
          </a:xfrm>
          <a:prstGeom prst="line">
            <a:avLst/>
          </a:prstGeom>
          <a:noFill/>
          <a:ln w="28575">
            <a:solidFill>
              <a:schemeClr val="tx1"/>
            </a:solidFill>
            <a:round/>
            <a:headEnd type="none" w="sm" len="sm"/>
            <a:tailEnd type="none" w="sm" len="sm"/>
          </a:ln>
        </p:spPr>
        <p:txBody>
          <a:bodyPr/>
          <a:lstStyle/>
          <a:p>
            <a:endParaRPr lang="zh-CN" altLang="en-US"/>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1.3.1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网络拓扑结构分类</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293260"/>
            <a:ext cx="8345643"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4754140" y="188686"/>
            <a:ext cx="1835345"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通信协议与网络体系结构</a:t>
            </a:r>
            <a:endParaRPr lang="zh-CN" altLang="en-US" sz="1200" b="1" dirty="0">
              <a:solidFill>
                <a:schemeClr val="tx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网络的类型及其特征</a:t>
            </a:r>
            <a:endParaRPr lang="zh-CN" altLang="en-US" sz="1200" b="1" dirty="0">
              <a:solidFill>
                <a:schemeClr val="bg1"/>
              </a:solidFill>
            </a:endParaRPr>
          </a:p>
        </p:txBody>
      </p:sp>
      <p:sp>
        <p:nvSpPr>
          <p:cNvPr id="56" name="矩形 55"/>
          <p:cNvSpPr/>
          <p:nvPr/>
        </p:nvSpPr>
        <p:spPr>
          <a:xfrm>
            <a:off x="249430" y="1691297"/>
            <a:ext cx="4134465" cy="523220"/>
          </a:xfrm>
          <a:prstGeom prst="rect">
            <a:avLst/>
          </a:prstGeom>
        </p:spPr>
        <p:txBody>
          <a:bodyPr wrap="none">
            <a:spAutoFit/>
          </a:bodyPr>
          <a:lstStyle/>
          <a:p>
            <a:pPr marL="342900" indent="-342900">
              <a:buClr>
                <a:srgbClr val="FF3300"/>
              </a:buClr>
              <a:defRPr/>
            </a:pPr>
            <a:r>
              <a:rPr lang="zh-CN" altLang="en-US" sz="2800" b="1" dirty="0" smtClean="0">
                <a:solidFill>
                  <a:srgbClr val="C00000"/>
                </a:solidFill>
                <a:latin typeface="微软雅黑" pitchFamily="34" charset="-122"/>
                <a:ea typeface="微软雅黑" pitchFamily="34" charset="-122"/>
              </a:rPr>
              <a:t>根据网络覆盖范围划分：</a:t>
            </a:r>
            <a:endParaRPr lang="en-US" altLang="zh-CN" sz="2800" b="1" dirty="0" smtClean="0">
              <a:solidFill>
                <a:srgbClr val="C00000"/>
              </a:solidFill>
              <a:latin typeface="微软雅黑" pitchFamily="34" charset="-122"/>
              <a:ea typeface="微软雅黑" pitchFamily="34" charset="-122"/>
            </a:endParaRPr>
          </a:p>
        </p:txBody>
      </p:sp>
      <p:sp>
        <p:nvSpPr>
          <p:cNvPr id="86" name="矩形 85"/>
          <p:cNvSpPr/>
          <p:nvPr/>
        </p:nvSpPr>
        <p:spPr>
          <a:xfrm>
            <a:off x="2286000" y="2690336"/>
            <a:ext cx="4572000" cy="3170099"/>
          </a:xfrm>
          <a:prstGeom prst="rect">
            <a:avLst/>
          </a:prstGeom>
        </p:spPr>
        <p:txBody>
          <a:bodyPr>
            <a:spAutoFit/>
          </a:bodyPr>
          <a:lstStyle/>
          <a:p>
            <a:pPr>
              <a:spcBef>
                <a:spcPts val="1200"/>
              </a:spcBef>
              <a:defRPr/>
            </a:pPr>
            <a:r>
              <a:rPr lang="zh-CN" altLang="en-US" sz="3200" b="1" dirty="0" smtClean="0">
                <a:solidFill>
                  <a:srgbClr val="213F99"/>
                </a:solidFill>
                <a:latin typeface="微软雅黑" pitchFamily="34" charset="-122"/>
                <a:ea typeface="微软雅黑" pitchFamily="34" charset="-122"/>
              </a:rPr>
              <a:t>个人区域网（</a:t>
            </a:r>
            <a:r>
              <a:rPr lang="en-US" altLang="zh-CN" sz="3200" b="1" dirty="0" smtClean="0">
                <a:solidFill>
                  <a:srgbClr val="213F99"/>
                </a:solidFill>
                <a:latin typeface="微软雅黑" pitchFamily="34" charset="-122"/>
                <a:ea typeface="微软雅黑" pitchFamily="34" charset="-122"/>
              </a:rPr>
              <a:t>PAN)</a:t>
            </a:r>
            <a:r>
              <a:rPr lang="zh-CN" altLang="en-US" sz="3200" b="1" dirty="0" smtClean="0">
                <a:solidFill>
                  <a:srgbClr val="213F99"/>
                </a:solidFill>
                <a:latin typeface="微软雅黑" pitchFamily="34" charset="-122"/>
                <a:ea typeface="微软雅黑" pitchFamily="34" charset="-122"/>
              </a:rPr>
              <a:t> </a:t>
            </a:r>
          </a:p>
          <a:p>
            <a:pPr>
              <a:spcBef>
                <a:spcPts val="1200"/>
              </a:spcBef>
              <a:defRPr/>
            </a:pPr>
            <a:r>
              <a:rPr lang="zh-CN" altLang="en-US" sz="3200" b="1" dirty="0" smtClean="0">
                <a:solidFill>
                  <a:srgbClr val="213F99"/>
                </a:solidFill>
                <a:latin typeface="微软雅黑" pitchFamily="34" charset="-122"/>
                <a:ea typeface="微软雅黑" pitchFamily="34" charset="-122"/>
              </a:rPr>
              <a:t>局域网 </a:t>
            </a:r>
            <a:r>
              <a:rPr lang="en-US" altLang="zh-CN" sz="3200" b="1" dirty="0" smtClean="0">
                <a:solidFill>
                  <a:srgbClr val="213F99"/>
                </a:solidFill>
                <a:latin typeface="微软雅黑" pitchFamily="34" charset="-122"/>
                <a:ea typeface="微软雅黑" pitchFamily="34" charset="-122"/>
              </a:rPr>
              <a:t>(LAN)</a:t>
            </a:r>
            <a:endParaRPr lang="zh-CN" altLang="en-US" sz="3200" b="1" dirty="0" smtClean="0">
              <a:solidFill>
                <a:srgbClr val="213F99"/>
              </a:solidFill>
              <a:latin typeface="微软雅黑" pitchFamily="34" charset="-122"/>
              <a:ea typeface="微软雅黑" pitchFamily="34" charset="-122"/>
            </a:endParaRPr>
          </a:p>
          <a:p>
            <a:pPr>
              <a:spcBef>
                <a:spcPts val="1200"/>
              </a:spcBef>
              <a:defRPr/>
            </a:pPr>
            <a:r>
              <a:rPr lang="zh-CN" altLang="en-US" sz="3200" b="1" dirty="0" smtClean="0">
                <a:solidFill>
                  <a:srgbClr val="213F99"/>
                </a:solidFill>
                <a:latin typeface="微软雅黑" pitchFamily="34" charset="-122"/>
                <a:ea typeface="微软雅黑" pitchFamily="34" charset="-122"/>
              </a:rPr>
              <a:t>城域网 </a:t>
            </a:r>
            <a:r>
              <a:rPr lang="en-US" altLang="zh-CN" sz="3200" b="1" dirty="0" smtClean="0">
                <a:solidFill>
                  <a:srgbClr val="213F99"/>
                </a:solidFill>
                <a:latin typeface="微软雅黑" pitchFamily="34" charset="-122"/>
                <a:ea typeface="微软雅黑" pitchFamily="34" charset="-122"/>
              </a:rPr>
              <a:t>(MAN)</a:t>
            </a:r>
            <a:endParaRPr lang="zh-CN" altLang="en-US" sz="3200" b="1" dirty="0" smtClean="0">
              <a:solidFill>
                <a:srgbClr val="213F99"/>
              </a:solidFill>
              <a:latin typeface="微软雅黑" pitchFamily="34" charset="-122"/>
              <a:ea typeface="微软雅黑" pitchFamily="34" charset="-122"/>
            </a:endParaRPr>
          </a:p>
          <a:p>
            <a:pPr>
              <a:spcBef>
                <a:spcPts val="1200"/>
              </a:spcBef>
              <a:defRPr/>
            </a:pPr>
            <a:r>
              <a:rPr lang="zh-CN" altLang="en-US" sz="3200" b="1" dirty="0" smtClean="0">
                <a:solidFill>
                  <a:srgbClr val="213F99"/>
                </a:solidFill>
                <a:latin typeface="微软雅黑" pitchFamily="34" charset="-122"/>
                <a:ea typeface="微软雅黑" pitchFamily="34" charset="-122"/>
              </a:rPr>
              <a:t>广域网 </a:t>
            </a:r>
            <a:r>
              <a:rPr lang="en-US" altLang="zh-CN" sz="3200" b="1" dirty="0" smtClean="0">
                <a:solidFill>
                  <a:srgbClr val="213F99"/>
                </a:solidFill>
                <a:latin typeface="微软雅黑" pitchFamily="34" charset="-122"/>
                <a:ea typeface="微软雅黑" pitchFamily="34" charset="-122"/>
              </a:rPr>
              <a:t>(WAN)</a:t>
            </a:r>
            <a:endParaRPr lang="zh-CN" altLang="en-US" sz="3200" b="1" dirty="0" smtClean="0">
              <a:solidFill>
                <a:srgbClr val="213F99"/>
              </a:solidFill>
              <a:latin typeface="微软雅黑" pitchFamily="34" charset="-122"/>
              <a:ea typeface="微软雅黑" pitchFamily="34" charset="-122"/>
            </a:endParaRPr>
          </a:p>
          <a:p>
            <a:pPr>
              <a:spcBef>
                <a:spcPts val="1200"/>
              </a:spcBef>
              <a:defRPr/>
            </a:pPr>
            <a:r>
              <a:rPr lang="zh-CN" altLang="en-US" sz="3200" b="1" dirty="0" smtClean="0">
                <a:solidFill>
                  <a:srgbClr val="213F99"/>
                </a:solidFill>
                <a:latin typeface="微软雅黑" pitchFamily="34" charset="-122"/>
                <a:ea typeface="微软雅黑" pitchFamily="34" charset="-122"/>
              </a:rPr>
              <a:t>因特网 </a:t>
            </a:r>
            <a:r>
              <a:rPr lang="en-US" altLang="zh-CN" sz="3200" b="1" dirty="0" smtClean="0">
                <a:solidFill>
                  <a:srgbClr val="213F99"/>
                </a:solidFill>
                <a:latin typeface="微软雅黑" pitchFamily="34" charset="-122"/>
                <a:ea typeface="微软雅黑" pitchFamily="34" charset="-122"/>
              </a:rPr>
              <a:t>(Internet)</a:t>
            </a:r>
            <a:endParaRPr lang="zh-CN" altLang="en-US" sz="3200" b="1" dirty="0" smtClean="0">
              <a:solidFill>
                <a:srgbClr val="213F99"/>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844800" y="907775"/>
            <a:ext cx="5631543"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1.3.1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网络拓扑结构分类</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293260"/>
            <a:ext cx="8345643"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4754140" y="188686"/>
            <a:ext cx="1835345"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通信协议与网络体系结构</a:t>
            </a:r>
            <a:endParaRPr lang="zh-CN" altLang="en-US" sz="1200" b="1" dirty="0">
              <a:solidFill>
                <a:schemeClr val="tx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网络的类型及其特征</a:t>
            </a:r>
            <a:endParaRPr lang="zh-CN" altLang="en-US" sz="1200" b="1" dirty="0">
              <a:solidFill>
                <a:schemeClr val="bg1"/>
              </a:solidFill>
            </a:endParaRPr>
          </a:p>
        </p:txBody>
      </p:sp>
      <p:sp>
        <p:nvSpPr>
          <p:cNvPr id="56" name="矩形 55"/>
          <p:cNvSpPr/>
          <p:nvPr/>
        </p:nvSpPr>
        <p:spPr>
          <a:xfrm>
            <a:off x="249430" y="1691297"/>
            <a:ext cx="2087431"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无线网络：</a:t>
            </a:r>
            <a:endParaRPr lang="en-US" altLang="zh-CN" sz="2800" b="1" dirty="0" smtClean="0">
              <a:solidFill>
                <a:srgbClr val="C00000"/>
              </a:solidFill>
              <a:latin typeface="微软雅黑" pitchFamily="34" charset="-122"/>
              <a:ea typeface="微软雅黑" pitchFamily="34" charset="-122"/>
            </a:endParaRPr>
          </a:p>
        </p:txBody>
      </p:sp>
      <p:sp>
        <p:nvSpPr>
          <p:cNvPr id="86" name="矩形 85"/>
          <p:cNvSpPr/>
          <p:nvPr/>
        </p:nvSpPr>
        <p:spPr>
          <a:xfrm>
            <a:off x="2286000" y="2690336"/>
            <a:ext cx="4572000" cy="2754600"/>
          </a:xfrm>
          <a:prstGeom prst="rect">
            <a:avLst/>
          </a:prstGeom>
        </p:spPr>
        <p:txBody>
          <a:bodyPr>
            <a:spAutoFit/>
          </a:bodyPr>
          <a:lstStyle/>
          <a:p>
            <a:pPr>
              <a:spcBef>
                <a:spcPts val="1800"/>
              </a:spcBef>
              <a:defRPr/>
            </a:pPr>
            <a:r>
              <a:rPr lang="zh-CN" altLang="en-US" sz="3200" b="1" dirty="0" smtClean="0">
                <a:solidFill>
                  <a:srgbClr val="213F99"/>
                </a:solidFill>
                <a:latin typeface="微软雅黑" pitchFamily="34" charset="-122"/>
                <a:ea typeface="微软雅黑" pitchFamily="34" charset="-122"/>
              </a:rPr>
              <a:t>无线个域网 </a:t>
            </a:r>
          </a:p>
          <a:p>
            <a:pPr>
              <a:spcBef>
                <a:spcPts val="1800"/>
              </a:spcBef>
              <a:defRPr/>
            </a:pPr>
            <a:r>
              <a:rPr lang="zh-CN" altLang="en-US" sz="3200" b="1" dirty="0" smtClean="0">
                <a:solidFill>
                  <a:srgbClr val="213F99"/>
                </a:solidFill>
                <a:latin typeface="微软雅黑" pitchFamily="34" charset="-122"/>
                <a:ea typeface="微软雅黑" pitchFamily="34" charset="-122"/>
              </a:rPr>
              <a:t>无线局域网 </a:t>
            </a:r>
          </a:p>
          <a:p>
            <a:pPr>
              <a:spcBef>
                <a:spcPts val="1800"/>
              </a:spcBef>
              <a:defRPr/>
            </a:pPr>
            <a:r>
              <a:rPr lang="zh-CN" altLang="en-US" sz="3200" b="1" dirty="0" smtClean="0">
                <a:solidFill>
                  <a:srgbClr val="213F99"/>
                </a:solidFill>
                <a:latin typeface="微软雅黑" pitchFamily="34" charset="-122"/>
                <a:ea typeface="微软雅黑" pitchFamily="34" charset="-122"/>
              </a:rPr>
              <a:t>无线城域网 </a:t>
            </a:r>
          </a:p>
          <a:p>
            <a:pPr>
              <a:spcBef>
                <a:spcPts val="1800"/>
              </a:spcBef>
              <a:defRPr/>
            </a:pPr>
            <a:r>
              <a:rPr lang="zh-CN" altLang="en-US" sz="3200" b="1" dirty="0" smtClean="0">
                <a:solidFill>
                  <a:srgbClr val="213F99"/>
                </a:solidFill>
                <a:latin typeface="微软雅黑" pitchFamily="34" charset="-122"/>
                <a:ea typeface="微软雅黑" pitchFamily="34" charset="-122"/>
              </a:rPr>
              <a:t>无线广域网 </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5"/>
          <p:cNvSpPr txBox="1"/>
          <p:nvPr/>
        </p:nvSpPr>
        <p:spPr>
          <a:xfrm>
            <a:off x="43542" y="2200199"/>
            <a:ext cx="2799352" cy="461665"/>
          </a:xfrm>
          <a:prstGeom prst="rect">
            <a:avLst/>
          </a:prstGeom>
          <a:noFill/>
        </p:spPr>
        <p:txBody>
          <a:bodyPr wrap="square" rtlCol="0">
            <a:spAutoFit/>
          </a:bodyPr>
          <a:lstStyle/>
          <a:p>
            <a:pPr algn="ctr"/>
            <a:r>
              <a:rPr lang="en-US" altLang="zh-CN" sz="2400" b="1" spc="300" dirty="0" smtClean="0">
                <a:solidFill>
                  <a:schemeClr val="bg1"/>
                </a:solidFill>
                <a:latin typeface="Agency FB" panose="020B0503020202020204" pitchFamily="34" charset="0"/>
                <a:ea typeface="Adobe 宋体 Std L" pitchFamily="18" charset="-122"/>
              </a:rPr>
              <a:t>Requirements</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43045"/>
            <a:ext cx="2808312" cy="707886"/>
          </a:xfrm>
          <a:prstGeom prst="rect">
            <a:avLst/>
          </a:prstGeom>
          <a:noFill/>
        </p:spPr>
        <p:txBody>
          <a:bodyPr wrap="square" rtlCol="0">
            <a:spAutoFit/>
          </a:bodyPr>
          <a:lstStyle/>
          <a:p>
            <a:pPr algn="ctr"/>
            <a:r>
              <a:rPr lang="zh-CN" altLang="en-US" sz="4000" b="1" dirty="0" smtClean="0">
                <a:solidFill>
                  <a:schemeClr val="bg1"/>
                </a:solidFill>
                <a:ea typeface="微软雅黑"/>
              </a:rPr>
              <a:t>大纲要求</a:t>
            </a:r>
            <a:endParaRPr lang="zh-CN" altLang="en-US" sz="4000" b="1" dirty="0">
              <a:solidFill>
                <a:schemeClr val="bg1"/>
              </a:solidFill>
              <a:ea typeface="微软雅黑"/>
            </a:endParaRPr>
          </a:p>
        </p:txBody>
      </p:sp>
      <p:sp>
        <p:nvSpPr>
          <p:cNvPr id="7" name="TextBox 6"/>
          <p:cNvSpPr txBox="1"/>
          <p:nvPr/>
        </p:nvSpPr>
        <p:spPr>
          <a:xfrm>
            <a:off x="3251201" y="548856"/>
            <a:ext cx="5544457" cy="861774"/>
          </a:xfrm>
          <a:prstGeom prst="rect">
            <a:avLst/>
          </a:prstGeom>
          <a:noFill/>
        </p:spPr>
        <p:txBody>
          <a:bodyPr vert="horz" wrap="square" lIns="0" tIns="0" rIns="0" bIns="0" rtlCol="0" anchor="ctr">
            <a:spAutoFit/>
          </a:bodyPr>
          <a:lstStyle/>
          <a:p>
            <a:pPr marL="514350" indent="-514350"/>
            <a:r>
              <a:rPr lang="en-US" altLang="zh-CN" sz="2800" dirty="0" smtClean="0">
                <a:solidFill>
                  <a:schemeClr val="tx1">
                    <a:lumMod val="65000"/>
                    <a:lumOff val="35000"/>
                  </a:schemeClr>
                </a:solidFill>
                <a:latin typeface="Impact" pitchFamily="34" charset="0"/>
                <a:ea typeface="微软雅黑" pitchFamily="34" charset="-122"/>
              </a:rPr>
              <a:t>01   </a:t>
            </a:r>
            <a:r>
              <a:rPr lang="zh-CN" altLang="zh-CN" sz="2800" dirty="0" smtClean="0">
                <a:solidFill>
                  <a:schemeClr val="tx1">
                    <a:lumMod val="65000"/>
                    <a:lumOff val="35000"/>
                  </a:schemeClr>
                </a:solidFill>
                <a:latin typeface="Impact" pitchFamily="34" charset="0"/>
                <a:ea typeface="微软雅黑" pitchFamily="34" charset="-122"/>
              </a:rPr>
              <a:t>了解计算机</a:t>
            </a:r>
            <a:r>
              <a:rPr lang="zh-CN" altLang="en-US" sz="2800" dirty="0" smtClean="0">
                <a:solidFill>
                  <a:schemeClr val="tx1">
                    <a:lumMod val="65000"/>
                    <a:lumOff val="35000"/>
                  </a:schemeClr>
                </a:solidFill>
                <a:latin typeface="Impact" pitchFamily="34" charset="0"/>
                <a:ea typeface="微软雅黑" pitchFamily="34" charset="-122"/>
              </a:rPr>
              <a:t>通信与</a:t>
            </a:r>
            <a:r>
              <a:rPr lang="zh-CN" altLang="zh-CN" sz="2800" dirty="0" smtClean="0">
                <a:solidFill>
                  <a:schemeClr val="tx1">
                    <a:lumMod val="65000"/>
                    <a:lumOff val="35000"/>
                  </a:schemeClr>
                </a:solidFill>
                <a:latin typeface="Impact" pitchFamily="34" charset="0"/>
                <a:ea typeface="微软雅黑" pitchFamily="34" charset="-122"/>
              </a:rPr>
              <a:t>网络的基本概念</a:t>
            </a:r>
            <a:r>
              <a:rPr lang="zh-CN" altLang="en-US" sz="2800" dirty="0" smtClean="0">
                <a:solidFill>
                  <a:schemeClr val="tx1">
                    <a:lumMod val="65000"/>
                    <a:lumOff val="35000"/>
                  </a:schemeClr>
                </a:solidFill>
                <a:latin typeface="Impact" pitchFamily="34" charset="0"/>
                <a:ea typeface="微软雅黑" pitchFamily="34" charset="-122"/>
              </a:rPr>
              <a:t>；</a:t>
            </a:r>
            <a:endParaRPr lang="en-US" altLang="zh-CN" sz="2800" dirty="0" smtClean="0">
              <a:solidFill>
                <a:schemeClr val="tx1">
                  <a:lumMod val="65000"/>
                  <a:lumOff val="35000"/>
                </a:schemeClr>
              </a:solidFill>
              <a:latin typeface="Impact" pitchFamily="34" charset="0"/>
              <a:ea typeface="微软雅黑" pitchFamily="34" charset="-122"/>
            </a:endParaRPr>
          </a:p>
        </p:txBody>
      </p:sp>
      <p:sp>
        <p:nvSpPr>
          <p:cNvPr id="8" name="TextBox 6"/>
          <p:cNvSpPr txBox="1"/>
          <p:nvPr/>
        </p:nvSpPr>
        <p:spPr>
          <a:xfrm>
            <a:off x="3193141" y="2528784"/>
            <a:ext cx="5776686" cy="1292662"/>
          </a:xfrm>
          <a:prstGeom prst="rect">
            <a:avLst/>
          </a:prstGeom>
          <a:noFill/>
        </p:spPr>
        <p:txBody>
          <a:bodyPr vert="horz" wrap="square" lIns="0" tIns="0" rIns="0" bIns="0" rtlCol="0" anchor="ctr">
            <a:spAutoFit/>
          </a:bodyPr>
          <a:lstStyle/>
          <a:p>
            <a:pPr marL="536575" indent="-536575"/>
            <a:r>
              <a:rPr lang="en-US" altLang="zh-CN" sz="2800" dirty="0" smtClean="0">
                <a:solidFill>
                  <a:schemeClr val="tx1">
                    <a:lumMod val="65000"/>
                    <a:lumOff val="35000"/>
                  </a:schemeClr>
                </a:solidFill>
                <a:latin typeface="Impact" pitchFamily="34" charset="0"/>
                <a:ea typeface="微软雅黑" pitchFamily="34" charset="-122"/>
              </a:rPr>
              <a:t>03   </a:t>
            </a:r>
            <a:r>
              <a:rPr lang="zh-CN" altLang="zh-CN" sz="2800" dirty="0" smtClean="0">
                <a:solidFill>
                  <a:schemeClr val="tx1">
                    <a:lumMod val="65000"/>
                    <a:lumOff val="35000"/>
                  </a:schemeClr>
                </a:solidFill>
                <a:latin typeface="Impact" pitchFamily="34" charset="0"/>
                <a:ea typeface="微软雅黑" pitchFamily="34" charset="-122"/>
              </a:rPr>
              <a:t>掌握计算机网络的分类方法和主要分类</a:t>
            </a:r>
            <a:r>
              <a:rPr lang="zh-CN" altLang="en-US" sz="2800" dirty="0" smtClean="0">
                <a:solidFill>
                  <a:schemeClr val="tx1">
                    <a:lumMod val="65000"/>
                    <a:lumOff val="35000"/>
                  </a:schemeClr>
                </a:solidFill>
                <a:latin typeface="Impact" pitchFamily="34" charset="0"/>
                <a:ea typeface="微软雅黑" pitchFamily="34" charset="-122"/>
              </a:rPr>
              <a:t>、</a:t>
            </a:r>
            <a:r>
              <a:rPr lang="zh-CN" altLang="zh-CN" sz="2800" dirty="0" smtClean="0">
                <a:solidFill>
                  <a:schemeClr val="tx1">
                    <a:lumMod val="65000"/>
                    <a:lumOff val="35000"/>
                  </a:schemeClr>
                </a:solidFill>
                <a:latin typeface="Impact" pitchFamily="34" charset="0"/>
                <a:ea typeface="微软雅黑" pitchFamily="34" charset="-122"/>
              </a:rPr>
              <a:t>各种类型计算机网络的主要特点</a:t>
            </a:r>
            <a:r>
              <a:rPr lang="zh-CN" altLang="en-US" sz="2800" dirty="0" smtClean="0">
                <a:solidFill>
                  <a:schemeClr val="tx1">
                    <a:lumMod val="65000"/>
                    <a:lumOff val="35000"/>
                  </a:schemeClr>
                </a:solidFill>
                <a:latin typeface="Impact" pitchFamily="34" charset="0"/>
                <a:ea typeface="微软雅黑" pitchFamily="34" charset="-122"/>
              </a:rPr>
              <a:t>；</a:t>
            </a:r>
            <a:endParaRPr lang="zh-CN" altLang="en-US" sz="2800" dirty="0">
              <a:solidFill>
                <a:schemeClr val="tx1">
                  <a:lumMod val="65000"/>
                  <a:lumOff val="35000"/>
                </a:schemeClr>
              </a:solidFill>
              <a:latin typeface="Impact" pitchFamily="34" charset="0"/>
              <a:ea typeface="微软雅黑" pitchFamily="34" charset="-122"/>
            </a:endParaRPr>
          </a:p>
        </p:txBody>
      </p:sp>
      <p:sp>
        <p:nvSpPr>
          <p:cNvPr id="9" name="TextBox 6"/>
          <p:cNvSpPr txBox="1"/>
          <p:nvPr/>
        </p:nvSpPr>
        <p:spPr>
          <a:xfrm>
            <a:off x="3192447" y="5324049"/>
            <a:ext cx="5704809" cy="861774"/>
          </a:xfrm>
          <a:prstGeom prst="rect">
            <a:avLst/>
          </a:prstGeom>
          <a:noFill/>
        </p:spPr>
        <p:txBody>
          <a:bodyPr vert="horz" wrap="square" lIns="0" tIns="0" rIns="0" bIns="0" rtlCol="0" anchor="ctr">
            <a:spAutoFit/>
          </a:bodyPr>
          <a:lstStyle/>
          <a:p>
            <a:pPr marL="536575" indent="-536575"/>
            <a:r>
              <a:rPr lang="en-US" altLang="zh-CN" sz="2800" dirty="0" smtClean="0">
                <a:solidFill>
                  <a:schemeClr val="tx1">
                    <a:lumMod val="65000"/>
                    <a:lumOff val="35000"/>
                  </a:schemeClr>
                </a:solidFill>
                <a:latin typeface="Impact" pitchFamily="34" charset="0"/>
                <a:ea typeface="微软雅黑" pitchFamily="34" charset="-122"/>
              </a:rPr>
              <a:t>05  </a:t>
            </a:r>
            <a:r>
              <a:rPr lang="zh-CN" altLang="en-US" sz="2800" dirty="0" smtClean="0">
                <a:solidFill>
                  <a:schemeClr val="tx1">
                    <a:lumMod val="65000"/>
                    <a:lumOff val="35000"/>
                  </a:schemeClr>
                </a:solidFill>
                <a:latin typeface="Impact" pitchFamily="34" charset="0"/>
                <a:ea typeface="微软雅黑" pitchFamily="34" charset="-122"/>
              </a:rPr>
              <a:t>了解通信标准化组织机构和相关职能。</a:t>
            </a:r>
            <a:endParaRPr lang="zh-CN" altLang="en-US" sz="2800" dirty="0">
              <a:solidFill>
                <a:schemeClr val="tx1">
                  <a:lumMod val="65000"/>
                  <a:lumOff val="35000"/>
                </a:schemeClr>
              </a:solidFill>
              <a:latin typeface="Impact" pitchFamily="34" charset="0"/>
              <a:ea typeface="微软雅黑" pitchFamily="34" charset="-122"/>
            </a:endParaRPr>
          </a:p>
        </p:txBody>
      </p:sp>
      <p:grpSp>
        <p:nvGrpSpPr>
          <p:cNvPr id="1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1" name="矩形 30"/>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2" name="矩形 31"/>
          <p:cNvSpPr/>
          <p:nvPr/>
        </p:nvSpPr>
        <p:spPr>
          <a:xfrm>
            <a:off x="3023419" y="265471"/>
            <a:ext cx="5928852" cy="5943600"/>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3222171" y="1528554"/>
            <a:ext cx="5747656" cy="861774"/>
          </a:xfrm>
          <a:prstGeom prst="rect">
            <a:avLst/>
          </a:prstGeom>
          <a:noFill/>
        </p:spPr>
        <p:txBody>
          <a:bodyPr vert="horz" wrap="square" lIns="0" tIns="0" rIns="0" bIns="0" rtlCol="0" anchor="ctr">
            <a:spAutoFit/>
          </a:bodyPr>
          <a:lstStyle/>
          <a:p>
            <a:pPr marL="514350" indent="-514350"/>
            <a:r>
              <a:rPr lang="en-US" altLang="zh-CN" sz="2800" dirty="0" smtClean="0">
                <a:solidFill>
                  <a:schemeClr val="tx1">
                    <a:lumMod val="65000"/>
                    <a:lumOff val="35000"/>
                  </a:schemeClr>
                </a:solidFill>
                <a:latin typeface="Impact" pitchFamily="34" charset="0"/>
                <a:ea typeface="微软雅黑" pitchFamily="34" charset="-122"/>
              </a:rPr>
              <a:t>02   </a:t>
            </a:r>
            <a:r>
              <a:rPr lang="zh-CN" altLang="en-US" sz="2800" dirty="0" smtClean="0">
                <a:solidFill>
                  <a:schemeClr val="tx1">
                    <a:lumMod val="65000"/>
                    <a:lumOff val="35000"/>
                  </a:schemeClr>
                </a:solidFill>
                <a:latin typeface="Impact" pitchFamily="34" charset="0"/>
                <a:ea typeface="微软雅黑" pitchFamily="34" charset="-122"/>
              </a:rPr>
              <a:t>了解</a:t>
            </a:r>
            <a:r>
              <a:rPr lang="zh-CN" altLang="zh-CN" sz="2800" dirty="0" smtClean="0">
                <a:solidFill>
                  <a:schemeClr val="tx1">
                    <a:lumMod val="65000"/>
                    <a:lumOff val="35000"/>
                  </a:schemeClr>
                </a:solidFill>
                <a:latin typeface="Impact" pitchFamily="34" charset="0"/>
                <a:ea typeface="微软雅黑" pitchFamily="34" charset="-122"/>
              </a:rPr>
              <a:t>计算机</a:t>
            </a:r>
            <a:r>
              <a:rPr lang="zh-CN" altLang="en-US" sz="2800" dirty="0" smtClean="0">
                <a:solidFill>
                  <a:schemeClr val="tx1">
                    <a:lumMod val="65000"/>
                    <a:lumOff val="35000"/>
                  </a:schemeClr>
                </a:solidFill>
                <a:latin typeface="Impact" pitchFamily="34" charset="0"/>
                <a:ea typeface="微软雅黑" pitchFamily="34" charset="-122"/>
              </a:rPr>
              <a:t>通信与</a:t>
            </a:r>
            <a:r>
              <a:rPr lang="zh-CN" altLang="zh-CN" sz="2800" dirty="0" smtClean="0">
                <a:solidFill>
                  <a:schemeClr val="tx1">
                    <a:lumMod val="65000"/>
                    <a:lumOff val="35000"/>
                  </a:schemeClr>
                </a:solidFill>
                <a:latin typeface="Impact" pitchFamily="34" charset="0"/>
                <a:ea typeface="微软雅黑" pitchFamily="34" charset="-122"/>
              </a:rPr>
              <a:t>网络的发展历史</a:t>
            </a:r>
            <a:r>
              <a:rPr lang="zh-CN" altLang="en-US" sz="2800" dirty="0" smtClean="0">
                <a:solidFill>
                  <a:schemeClr val="tx1">
                    <a:lumMod val="65000"/>
                    <a:lumOff val="35000"/>
                  </a:schemeClr>
                </a:solidFill>
                <a:latin typeface="Impact" pitchFamily="34" charset="0"/>
                <a:ea typeface="微软雅黑" pitchFamily="34" charset="-122"/>
              </a:rPr>
              <a:t>；</a:t>
            </a:r>
            <a:endParaRPr lang="en-US" altLang="zh-CN" sz="2800" dirty="0" smtClean="0">
              <a:solidFill>
                <a:schemeClr val="tx1">
                  <a:lumMod val="65000"/>
                  <a:lumOff val="35000"/>
                </a:schemeClr>
              </a:solidFill>
              <a:latin typeface="Impact" pitchFamily="34" charset="0"/>
              <a:ea typeface="微软雅黑" pitchFamily="34" charset="-122"/>
            </a:endParaRPr>
          </a:p>
        </p:txBody>
      </p:sp>
      <p:sp>
        <p:nvSpPr>
          <p:cNvPr id="34" name="TextBox 6"/>
          <p:cNvSpPr txBox="1"/>
          <p:nvPr/>
        </p:nvSpPr>
        <p:spPr>
          <a:xfrm>
            <a:off x="3193140" y="3958421"/>
            <a:ext cx="5631546" cy="1292662"/>
          </a:xfrm>
          <a:prstGeom prst="rect">
            <a:avLst/>
          </a:prstGeom>
          <a:noFill/>
        </p:spPr>
        <p:txBody>
          <a:bodyPr vert="horz" wrap="square" lIns="0" tIns="0" rIns="0" bIns="0" rtlCol="0" anchor="ctr">
            <a:spAutoFit/>
          </a:bodyPr>
          <a:lstStyle/>
          <a:p>
            <a:pPr marL="536575" indent="-536575"/>
            <a:r>
              <a:rPr lang="en-US" altLang="zh-CN" sz="2800" dirty="0" smtClean="0">
                <a:solidFill>
                  <a:schemeClr val="tx1">
                    <a:lumMod val="65000"/>
                    <a:lumOff val="35000"/>
                  </a:schemeClr>
                </a:solidFill>
                <a:latin typeface="Impact" pitchFamily="34" charset="0"/>
                <a:ea typeface="微软雅黑" pitchFamily="34" charset="-122"/>
              </a:rPr>
              <a:t>04   </a:t>
            </a:r>
            <a:r>
              <a:rPr lang="zh-CN" altLang="zh-CN" sz="2800" dirty="0" smtClean="0">
                <a:solidFill>
                  <a:schemeClr val="tx1">
                    <a:lumMod val="65000"/>
                    <a:lumOff val="35000"/>
                  </a:schemeClr>
                </a:solidFill>
                <a:latin typeface="Impact" pitchFamily="34" charset="0"/>
                <a:ea typeface="微软雅黑" pitchFamily="34" charset="-122"/>
              </a:rPr>
              <a:t>了解计算机网络体系结构，掌握开放系统互连参考模型、</a:t>
            </a:r>
            <a:r>
              <a:rPr lang="en-US" altLang="zh-CN" sz="2400" dirty="0" smtClean="0">
                <a:solidFill>
                  <a:schemeClr val="tx1">
                    <a:lumMod val="65000"/>
                    <a:lumOff val="35000"/>
                  </a:schemeClr>
                </a:solidFill>
                <a:latin typeface="Impact" pitchFamily="34" charset="0"/>
                <a:ea typeface="微软雅黑" pitchFamily="34" charset="-122"/>
              </a:rPr>
              <a:t>TCP/IP </a:t>
            </a:r>
            <a:r>
              <a:rPr lang="zh-CN" altLang="zh-CN" sz="2800" dirty="0" smtClean="0">
                <a:solidFill>
                  <a:schemeClr val="tx1">
                    <a:lumMod val="65000"/>
                    <a:lumOff val="35000"/>
                  </a:schemeClr>
                </a:solidFill>
                <a:latin typeface="Impact" pitchFamily="34" charset="0"/>
                <a:ea typeface="微软雅黑" pitchFamily="34" charset="-122"/>
              </a:rPr>
              <a:t>体系结构</a:t>
            </a:r>
            <a:r>
              <a:rPr lang="zh-CN" altLang="en-US" sz="2800" dirty="0" smtClean="0">
                <a:solidFill>
                  <a:schemeClr val="tx1">
                    <a:lumMod val="65000"/>
                    <a:lumOff val="35000"/>
                  </a:schemeClr>
                </a:solidFill>
                <a:latin typeface="Impact" pitchFamily="34" charset="0"/>
                <a:ea typeface="微软雅黑" pitchFamily="34" charset="-122"/>
              </a:rPr>
              <a:t>和各</a:t>
            </a:r>
            <a:r>
              <a:rPr lang="zh-CN" altLang="zh-CN" sz="2800" dirty="0" smtClean="0">
                <a:solidFill>
                  <a:schemeClr val="tx1">
                    <a:lumMod val="65000"/>
                    <a:lumOff val="35000"/>
                  </a:schemeClr>
                </a:solidFill>
                <a:latin typeface="Impact" pitchFamily="34" charset="0"/>
                <a:ea typeface="微软雅黑" pitchFamily="34" charset="-122"/>
              </a:rPr>
              <a:t>层的功能</a:t>
            </a:r>
            <a:r>
              <a:rPr lang="zh-CN" altLang="en-US" sz="2800" dirty="0" smtClean="0">
                <a:solidFill>
                  <a:schemeClr val="tx1">
                    <a:lumMod val="65000"/>
                    <a:lumOff val="35000"/>
                  </a:schemeClr>
                </a:solidFill>
                <a:latin typeface="Impact" pitchFamily="34" charset="0"/>
                <a:ea typeface="微软雅黑" pitchFamily="34" charset="-122"/>
              </a:rPr>
              <a:t>；</a:t>
            </a:r>
            <a:endParaRPr lang="zh-CN" altLang="en-US" sz="2800" dirty="0">
              <a:solidFill>
                <a:schemeClr val="tx1">
                  <a:lumMod val="65000"/>
                  <a:lumOff val="35000"/>
                </a:schemeClr>
              </a:solidFill>
              <a:latin typeface="Impact" pitchFamily="34" charset="0"/>
              <a:ea typeface="微软雅黑" pitchFamily="34" charset="-122"/>
            </a:endParaRPr>
          </a:p>
        </p:txBody>
      </p:sp>
    </p:spTree>
    <p:extLst>
      <p:ext uri="{BB962C8B-B14F-4D97-AF65-F5344CB8AC3E}">
        <p14:creationId xmlns:p14="http://schemas.microsoft.com/office/powerpoint/2010/main" val="18489453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18" name="五边形 17"/>
          <p:cNvSpPr/>
          <p:nvPr/>
        </p:nvSpPr>
        <p:spPr>
          <a:xfrm>
            <a:off x="2561715" y="1813345"/>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五边形 18"/>
          <p:cNvSpPr/>
          <p:nvPr/>
        </p:nvSpPr>
        <p:spPr>
          <a:xfrm>
            <a:off x="2576229" y="2684212"/>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773660" y="1972161"/>
            <a:ext cx="4134465"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通信协议与分层体系结构</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2890241" y="2825008"/>
            <a:ext cx="2967479" cy="523220"/>
          </a:xfrm>
          <a:prstGeom prst="rect">
            <a:avLst/>
          </a:prstGeom>
        </p:spPr>
        <p:txBody>
          <a:bodyPr wrap="none">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OSI-RM</a:t>
            </a:r>
            <a:r>
              <a:rPr lang="zh-CN" altLang="en-US" sz="2800" dirty="0" smtClean="0">
                <a:solidFill>
                  <a:schemeClr val="bg1"/>
                </a:solidFill>
                <a:latin typeface="微软雅黑" panose="020B0503020204020204" pitchFamily="34" charset="-122"/>
                <a:ea typeface="微软雅黑" panose="020B0503020204020204" pitchFamily="34" charset="-122"/>
              </a:rPr>
              <a:t>体系结构</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3" name="五边形 22"/>
          <p:cNvSpPr/>
          <p:nvPr/>
        </p:nvSpPr>
        <p:spPr>
          <a:xfrm>
            <a:off x="2568972" y="3562337"/>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916459" y="3663909"/>
            <a:ext cx="2748125" cy="523220"/>
          </a:xfrm>
          <a:prstGeom prst="rect">
            <a:avLst/>
          </a:prstGeom>
        </p:spPr>
        <p:txBody>
          <a:bodyPr wrap="none">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TCP/IP</a:t>
            </a:r>
            <a:r>
              <a:rPr lang="zh-CN" altLang="en-US" sz="2800" dirty="0" smtClean="0">
                <a:solidFill>
                  <a:schemeClr val="bg1"/>
                </a:solidFill>
                <a:latin typeface="微软雅黑" panose="020B0503020204020204" pitchFamily="34" charset="-122"/>
                <a:ea typeface="微软雅黑" panose="020B0503020204020204" pitchFamily="34" charset="-122"/>
              </a:rPr>
              <a:t>体系结构</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3384" y="1785919"/>
            <a:ext cx="917862" cy="917862"/>
          </a:xfrm>
          <a:prstGeom prst="rect">
            <a:avLst/>
          </a:prstGeom>
        </p:spPr>
      </p:pic>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3876" y="2608339"/>
            <a:ext cx="920238" cy="920238"/>
          </a:xfrm>
          <a:prstGeom prst="rect">
            <a:avLst/>
          </a:prstGeom>
        </p:spPr>
      </p:pic>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94506" y="3564425"/>
            <a:ext cx="717034" cy="717034"/>
          </a:xfrm>
          <a:prstGeom prst="rect">
            <a:avLst/>
          </a:prstGeom>
        </p:spPr>
      </p:pic>
      <p:sp>
        <p:nvSpPr>
          <p:cNvPr id="28" name="五边形 27"/>
          <p:cNvSpPr/>
          <p:nvPr/>
        </p:nvSpPr>
        <p:spPr>
          <a:xfrm>
            <a:off x="2590746" y="4425923"/>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938233" y="4527495"/>
            <a:ext cx="3057247"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两种体系结构比较</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6" name="五边形 35"/>
          <p:cNvSpPr/>
          <p:nvPr/>
        </p:nvSpPr>
        <p:spPr>
          <a:xfrm>
            <a:off x="2590746" y="5311277"/>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938233" y="5412849"/>
            <a:ext cx="3416320"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网络通信标准化组织</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9" name="动作按钮: 声音 38">
            <a:hlinkClick r:id="" action="ppaction://noaction" highlightClick="1"/>
          </p:cNvPr>
          <p:cNvSpPr/>
          <p:nvPr/>
        </p:nvSpPr>
        <p:spPr>
          <a:xfrm>
            <a:off x="1349827" y="5370289"/>
            <a:ext cx="667657" cy="696684"/>
          </a:xfrm>
          <a:prstGeom prst="actionButtonSound">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动作按钮: 帮助 39">
            <a:hlinkClick r:id="" action="ppaction://noaction" highlightClick="1"/>
          </p:cNvPr>
          <p:cNvSpPr/>
          <p:nvPr/>
        </p:nvSpPr>
        <p:spPr>
          <a:xfrm>
            <a:off x="1320799" y="4470406"/>
            <a:ext cx="682159" cy="711196"/>
          </a:xfrm>
          <a:prstGeom prst="actionButtonHelp">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49430" y="1473587"/>
            <a:ext cx="2912977"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为什么要分层？</a:t>
            </a:r>
            <a:endParaRPr lang="en-US" altLang="zh-CN" sz="2800" b="1" dirty="0" smtClean="0">
              <a:solidFill>
                <a:srgbClr val="C00000"/>
              </a:solidFill>
              <a:latin typeface="微软雅黑" pitchFamily="34" charset="-122"/>
              <a:ea typeface="微软雅黑" pitchFamily="34" charset="-122"/>
            </a:endParaRPr>
          </a:p>
        </p:txBody>
      </p:sp>
      <p:sp>
        <p:nvSpPr>
          <p:cNvPr id="86" name="矩形 85"/>
          <p:cNvSpPr/>
          <p:nvPr/>
        </p:nvSpPr>
        <p:spPr>
          <a:xfrm>
            <a:off x="1015997" y="2551837"/>
            <a:ext cx="7082972" cy="2908489"/>
          </a:xfrm>
          <a:prstGeom prst="rect">
            <a:avLst/>
          </a:prstGeom>
        </p:spPr>
        <p:txBody>
          <a:bodyPr wrap="square">
            <a:spAutoFit/>
          </a:bodyPr>
          <a:lstStyle/>
          <a:p>
            <a:pPr marL="536575" indent="-536575">
              <a:spcBef>
                <a:spcPts val="1800"/>
              </a:spcBef>
              <a:buFont typeface="Wingdings" pitchFamily="2" charset="2"/>
              <a:buChar char="Ø"/>
              <a:defRPr/>
            </a:pPr>
            <a:r>
              <a:rPr lang="zh-CN" altLang="en-US" sz="2800" b="1" dirty="0" smtClean="0">
                <a:solidFill>
                  <a:srgbClr val="213F99"/>
                </a:solidFill>
                <a:latin typeface="微软雅黑" pitchFamily="34" charset="-122"/>
                <a:ea typeface="微软雅黑" pitchFamily="34" charset="-122"/>
              </a:rPr>
              <a:t>计算机通信是一个复杂的过程，相互通信的两个计算机系统必须高度协调工作才行，而这种“协调”是相当复杂的。 </a:t>
            </a:r>
          </a:p>
          <a:p>
            <a:pPr marL="536575" indent="-536575">
              <a:spcBef>
                <a:spcPts val="1800"/>
              </a:spcBef>
              <a:buFont typeface="Wingdings" pitchFamily="2" charset="2"/>
              <a:buChar char="Ø"/>
              <a:defRPr/>
            </a:pPr>
            <a:r>
              <a:rPr lang="zh-CN" altLang="en-US" sz="2800" b="1" dirty="0" smtClean="0">
                <a:solidFill>
                  <a:srgbClr val="213F99"/>
                </a:solidFill>
                <a:latin typeface="微软雅黑" pitchFamily="34" charset="-122"/>
                <a:ea typeface="微软雅黑" pitchFamily="34" charset="-122"/>
              </a:rPr>
              <a:t>“分层”可以将庞大而复杂的问题，转化为若干较小的局部问题，而这些较小的局部问题就比较易于研究和处理。</a:t>
            </a:r>
            <a:endParaRPr lang="zh-CN" altLang="en-US" sz="2800" b="1" dirty="0">
              <a:solidFill>
                <a:srgbClr val="213F99"/>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49430" y="1473587"/>
            <a:ext cx="2553904"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分层协议演化</a:t>
            </a:r>
            <a:endParaRPr lang="en-US" altLang="zh-CN" sz="2800" b="1" dirty="0" smtClean="0">
              <a:solidFill>
                <a:srgbClr val="C00000"/>
              </a:solidFill>
              <a:latin typeface="微软雅黑" pitchFamily="34" charset="-122"/>
              <a:ea typeface="微软雅黑" pitchFamily="34" charset="-122"/>
            </a:endParaRPr>
          </a:p>
        </p:txBody>
      </p:sp>
      <p:sp>
        <p:nvSpPr>
          <p:cNvPr id="18" name="Rectangle 4"/>
          <p:cNvSpPr txBox="1">
            <a:spLocks noChangeArrowheads="1"/>
          </p:cNvSpPr>
          <p:nvPr/>
        </p:nvSpPr>
        <p:spPr>
          <a:xfrm>
            <a:off x="3554413" y="4149725"/>
            <a:ext cx="5023530" cy="2236561"/>
          </a:xfrm>
          <a:prstGeom prst="rect">
            <a:avLst/>
          </a:prstGeom>
          <a:ln w="15875">
            <a:solidFill>
              <a:srgbClr val="FF9900"/>
            </a:solidFill>
          </a:ln>
        </p:spPr>
        <p:txBody>
          <a:bodyPr/>
          <a:lstStyle/>
          <a:p>
            <a:pPr marL="228600" lvl="0" indent="-228600">
              <a:lnSpc>
                <a:spcPct val="90000"/>
              </a:lnSpc>
              <a:spcBef>
                <a:spcPct val="0"/>
              </a:spcBef>
              <a:defRPr/>
            </a:pPr>
            <a:r>
              <a:rPr kumimoji="0" lang="en-US" altLang="zh-CN" sz="2000"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1969</a:t>
            </a:r>
            <a:r>
              <a:rPr kumimoji="0" lang="zh-CN" altLang="en-US" sz="2000"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年，</a:t>
            </a:r>
            <a:r>
              <a:rPr lang="zh-CN" altLang="en-US" sz="2000" dirty="0" smtClean="0">
                <a:solidFill>
                  <a:srgbClr val="213F99"/>
                </a:solidFill>
                <a:latin typeface="微软雅黑" pitchFamily="34" charset="-122"/>
                <a:ea typeface="微软雅黑" pitchFamily="34" charset="-122"/>
              </a:rPr>
              <a:t>第一个计算机网络</a:t>
            </a:r>
            <a:r>
              <a:rPr kumimoji="0" lang="en-US" altLang="zh-CN" sz="2000"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ARPANET</a:t>
            </a:r>
            <a:endParaRPr kumimoji="0" lang="zh-CN" altLang="en-US" sz="2000"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endParaRPr>
          </a:p>
          <a:p>
            <a:pPr marL="228600" marR="0" lvl="0" indent="220663" algn="l" defTabSz="914400" rtl="0" eaLnBrk="1" fontAlgn="auto" latinLnBrk="0" hangingPunct="1">
              <a:spcBef>
                <a:spcPts val="600"/>
              </a:spcBef>
              <a:spcAft>
                <a:spcPts val="0"/>
              </a:spcAft>
              <a:buClrTx/>
              <a:buSzTx/>
              <a:buFont typeface="Wingdings" pitchFamily="2" charset="2"/>
              <a:buChar char="p"/>
              <a:tabLst/>
              <a:defRPr/>
            </a:pPr>
            <a:r>
              <a:rPr kumimoji="0" lang="zh-CN" altLang="en-US" sz="2000"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资源共享</a:t>
            </a:r>
          </a:p>
          <a:p>
            <a:pPr marL="228600" marR="0" lvl="0" indent="220663" algn="l" defTabSz="914400" rtl="0" eaLnBrk="1" fontAlgn="auto" latinLnBrk="0" hangingPunct="1">
              <a:spcBef>
                <a:spcPts val="600"/>
              </a:spcBef>
              <a:spcAft>
                <a:spcPts val="0"/>
              </a:spcAft>
              <a:buClrTx/>
              <a:buSzTx/>
              <a:buFont typeface="Wingdings" pitchFamily="2" charset="2"/>
              <a:buChar char="p"/>
              <a:tabLst/>
              <a:defRPr/>
            </a:pPr>
            <a:r>
              <a:rPr kumimoji="0" lang="zh-CN" altLang="en-US" sz="2000"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分布式控制</a:t>
            </a:r>
          </a:p>
          <a:p>
            <a:pPr marL="228600" marR="0" lvl="0" indent="220663" algn="l" defTabSz="914400" rtl="0" eaLnBrk="1" fontAlgn="auto" latinLnBrk="0" hangingPunct="1">
              <a:spcBef>
                <a:spcPts val="600"/>
              </a:spcBef>
              <a:spcAft>
                <a:spcPts val="0"/>
              </a:spcAft>
              <a:buClrTx/>
              <a:buSzTx/>
              <a:buFont typeface="Wingdings" pitchFamily="2" charset="2"/>
              <a:buChar char="p"/>
              <a:tabLst/>
              <a:defRPr/>
            </a:pPr>
            <a:r>
              <a:rPr kumimoji="0" lang="zh-CN" altLang="en-US" sz="2000"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分组交换方式</a:t>
            </a:r>
          </a:p>
          <a:p>
            <a:pPr marL="228600" marR="0" lvl="0" indent="220663" algn="l" defTabSz="914400" rtl="0" eaLnBrk="1" fontAlgn="auto" latinLnBrk="0" hangingPunct="1">
              <a:spcBef>
                <a:spcPts val="600"/>
              </a:spcBef>
              <a:spcAft>
                <a:spcPts val="0"/>
              </a:spcAft>
              <a:buClrTx/>
              <a:buSzTx/>
              <a:buFont typeface="Wingdings" pitchFamily="2" charset="2"/>
              <a:buChar char="p"/>
              <a:tabLst/>
              <a:defRPr/>
            </a:pPr>
            <a:r>
              <a:rPr kumimoji="0" lang="zh-CN" altLang="en-US" sz="2000"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从逻辑上分为通信子网和资源子网</a:t>
            </a:r>
          </a:p>
          <a:p>
            <a:pPr marL="228600" marR="0" lvl="0" indent="220663" algn="l" defTabSz="914400" rtl="0" eaLnBrk="1" fontAlgn="auto" latinLnBrk="0" hangingPunct="1">
              <a:spcBef>
                <a:spcPts val="600"/>
              </a:spcBef>
              <a:spcAft>
                <a:spcPts val="0"/>
              </a:spcAft>
              <a:buClrTx/>
              <a:buSzTx/>
              <a:buFont typeface="Wingdings" pitchFamily="2" charset="2"/>
              <a:buChar char="p"/>
              <a:tabLst/>
              <a:defRPr/>
            </a:pPr>
            <a:r>
              <a:rPr kumimoji="0" lang="zh-CN" altLang="en-US" sz="2000"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采用层次化网络结构</a:t>
            </a:r>
          </a:p>
        </p:txBody>
      </p:sp>
      <p:sp>
        <p:nvSpPr>
          <p:cNvPr id="19" name="Oval 5"/>
          <p:cNvSpPr>
            <a:spLocks noChangeArrowheads="1"/>
          </p:cNvSpPr>
          <p:nvPr/>
        </p:nvSpPr>
        <p:spPr bwMode="auto">
          <a:xfrm>
            <a:off x="689430" y="5311334"/>
            <a:ext cx="2286000" cy="838200"/>
          </a:xfrm>
          <a:prstGeom prst="ellipse">
            <a:avLst/>
          </a:prstGeom>
          <a:solidFill>
            <a:srgbClr val="0000CC"/>
          </a:solidFill>
          <a:ln w="9525">
            <a:solidFill>
              <a:schemeClr val="tx1"/>
            </a:solidFill>
            <a:round/>
            <a:headEnd/>
            <a:tailEnd/>
          </a:ln>
        </p:spPr>
        <p:txBody>
          <a:bodyPr wrap="none" anchor="ctr"/>
          <a:lstStyle/>
          <a:p>
            <a:pPr algn="ctr" eaLnBrk="0" hangingPunct="0"/>
            <a:r>
              <a:rPr lang="en-US" altLang="zh-CN" sz="2000" dirty="0">
                <a:solidFill>
                  <a:schemeClr val="bg1"/>
                </a:solidFill>
                <a:latin typeface="微软雅黑" pitchFamily="34" charset="-122"/>
                <a:ea typeface="微软雅黑" pitchFamily="34" charset="-122"/>
              </a:rPr>
              <a:t>ARPANET</a:t>
            </a:r>
          </a:p>
        </p:txBody>
      </p:sp>
      <p:sp>
        <p:nvSpPr>
          <p:cNvPr id="20" name="Rectangle 6"/>
          <p:cNvSpPr>
            <a:spLocks noChangeArrowheads="1"/>
          </p:cNvSpPr>
          <p:nvPr/>
        </p:nvSpPr>
        <p:spPr bwMode="auto">
          <a:xfrm>
            <a:off x="3779838" y="3213100"/>
            <a:ext cx="4841648" cy="707886"/>
          </a:xfrm>
          <a:prstGeom prst="rect">
            <a:avLst/>
          </a:prstGeom>
          <a:noFill/>
          <a:ln w="19050">
            <a:solidFill>
              <a:srgbClr val="00FF00"/>
            </a:solidFill>
            <a:miter lim="800000"/>
            <a:headEnd/>
            <a:tailEnd/>
          </a:ln>
        </p:spPr>
        <p:txBody>
          <a:bodyPr wrap="square">
            <a:spAutoFit/>
          </a:bodyPr>
          <a:lstStyle/>
          <a:p>
            <a:pPr eaLnBrk="0" hangingPunct="0"/>
            <a:r>
              <a:rPr lang="en-US" altLang="zh-CN" sz="2000" dirty="0">
                <a:solidFill>
                  <a:srgbClr val="213F99"/>
                </a:solidFill>
                <a:latin typeface="微软雅黑" pitchFamily="34" charset="-122"/>
                <a:ea typeface="微软雅黑" pitchFamily="34" charset="-122"/>
              </a:rPr>
              <a:t>1974</a:t>
            </a:r>
            <a:r>
              <a:rPr lang="zh-CN" altLang="en-US" sz="2000" dirty="0">
                <a:solidFill>
                  <a:srgbClr val="213F99"/>
                </a:solidFill>
                <a:latin typeface="微软雅黑" pitchFamily="34" charset="-122"/>
                <a:ea typeface="微软雅黑" pitchFamily="34" charset="-122"/>
              </a:rPr>
              <a:t>年，</a:t>
            </a:r>
            <a:r>
              <a:rPr lang="en-US" altLang="zh-CN" sz="2000" dirty="0">
                <a:solidFill>
                  <a:srgbClr val="213F99"/>
                </a:solidFill>
                <a:latin typeface="微软雅黑" pitchFamily="34" charset="-122"/>
                <a:ea typeface="微软雅黑" pitchFamily="34" charset="-122"/>
              </a:rPr>
              <a:t>IBM</a:t>
            </a:r>
            <a:r>
              <a:rPr lang="zh-CN" altLang="en-US" sz="2000" dirty="0">
                <a:solidFill>
                  <a:srgbClr val="213F99"/>
                </a:solidFill>
                <a:latin typeface="微软雅黑" pitchFamily="34" charset="-122"/>
                <a:ea typeface="微软雅黑" pitchFamily="34" charset="-122"/>
              </a:rPr>
              <a:t>公司首先公布了</a:t>
            </a:r>
            <a:r>
              <a:rPr lang="en-US" altLang="zh-CN" sz="2000" dirty="0">
                <a:solidFill>
                  <a:srgbClr val="213F99"/>
                </a:solidFill>
                <a:latin typeface="微软雅黑" pitchFamily="34" charset="-122"/>
                <a:ea typeface="微软雅黑" pitchFamily="34" charset="-122"/>
              </a:rPr>
              <a:t>SNA</a:t>
            </a:r>
            <a:r>
              <a:rPr lang="zh-CN" altLang="en-US" sz="2000" dirty="0">
                <a:solidFill>
                  <a:srgbClr val="213F99"/>
                </a:solidFill>
                <a:latin typeface="微软雅黑" pitchFamily="34" charset="-122"/>
                <a:ea typeface="微软雅黑" pitchFamily="34" charset="-122"/>
              </a:rPr>
              <a:t>（系统网络体系结构）</a:t>
            </a:r>
          </a:p>
        </p:txBody>
      </p:sp>
      <p:sp>
        <p:nvSpPr>
          <p:cNvPr id="22" name="Oval 7"/>
          <p:cNvSpPr>
            <a:spLocks noChangeArrowheads="1"/>
          </p:cNvSpPr>
          <p:nvPr/>
        </p:nvSpPr>
        <p:spPr bwMode="auto">
          <a:xfrm>
            <a:off x="1005114" y="3759437"/>
            <a:ext cx="2438400" cy="838200"/>
          </a:xfrm>
          <a:prstGeom prst="ellipse">
            <a:avLst/>
          </a:prstGeom>
          <a:solidFill>
            <a:srgbClr val="660066"/>
          </a:solidFill>
          <a:ln w="9525">
            <a:solidFill>
              <a:schemeClr val="tx1"/>
            </a:solidFill>
            <a:round/>
            <a:headEnd/>
            <a:tailEnd/>
          </a:ln>
        </p:spPr>
        <p:txBody>
          <a:bodyPr wrap="none" anchor="ctr"/>
          <a:lstStyle/>
          <a:p>
            <a:pPr algn="ctr" eaLnBrk="0" hangingPunct="0"/>
            <a:r>
              <a:rPr lang="en-US" altLang="zh-CN" sz="2400" dirty="0">
                <a:solidFill>
                  <a:schemeClr val="bg1"/>
                </a:solidFill>
                <a:latin typeface="微软雅黑" pitchFamily="34" charset="-122"/>
                <a:ea typeface="微软雅黑" pitchFamily="34" charset="-122"/>
              </a:rPr>
              <a:t>SNA</a:t>
            </a:r>
          </a:p>
        </p:txBody>
      </p:sp>
      <p:sp>
        <p:nvSpPr>
          <p:cNvPr id="23" name="Oval 8"/>
          <p:cNvSpPr>
            <a:spLocks noChangeArrowheads="1"/>
          </p:cNvSpPr>
          <p:nvPr/>
        </p:nvSpPr>
        <p:spPr bwMode="auto">
          <a:xfrm>
            <a:off x="1567542" y="2253575"/>
            <a:ext cx="2623457" cy="838200"/>
          </a:xfrm>
          <a:prstGeom prst="ellipse">
            <a:avLst/>
          </a:prstGeom>
          <a:solidFill>
            <a:srgbClr val="008000"/>
          </a:solidFill>
          <a:ln w="9525">
            <a:solidFill>
              <a:schemeClr val="tx1"/>
            </a:solidFill>
            <a:round/>
            <a:headEnd/>
            <a:tailEnd/>
          </a:ln>
        </p:spPr>
        <p:txBody>
          <a:bodyPr wrap="none" anchor="ctr"/>
          <a:lstStyle/>
          <a:p>
            <a:pPr algn="ctr" eaLnBrk="0" hangingPunct="0"/>
            <a:r>
              <a:rPr lang="en-US" altLang="zh-CN" sz="2000" b="1" dirty="0">
                <a:solidFill>
                  <a:schemeClr val="bg1"/>
                </a:solidFill>
                <a:latin typeface="微软雅黑" pitchFamily="34" charset="-122"/>
                <a:ea typeface="微软雅黑" pitchFamily="34" charset="-122"/>
              </a:rPr>
              <a:t>ISO/OSI-RM</a:t>
            </a:r>
          </a:p>
        </p:txBody>
      </p:sp>
      <p:sp>
        <p:nvSpPr>
          <p:cNvPr id="24" name="AutoShape 9"/>
          <p:cNvSpPr>
            <a:spLocks noChangeArrowheads="1"/>
          </p:cNvSpPr>
          <p:nvPr/>
        </p:nvSpPr>
        <p:spPr bwMode="auto">
          <a:xfrm rot="495109">
            <a:off x="2072860" y="4674690"/>
            <a:ext cx="381000" cy="597062"/>
          </a:xfrm>
          <a:prstGeom prst="up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zh-CN" altLang="en-US" sz="2000">
              <a:solidFill>
                <a:srgbClr val="213F99"/>
              </a:solidFill>
              <a:latin typeface="微软雅黑" pitchFamily="34" charset="-122"/>
              <a:ea typeface="微软雅黑" pitchFamily="34" charset="-122"/>
            </a:endParaRPr>
          </a:p>
        </p:txBody>
      </p:sp>
      <p:sp>
        <p:nvSpPr>
          <p:cNvPr id="25" name="AutoShape 10"/>
          <p:cNvSpPr>
            <a:spLocks noChangeArrowheads="1"/>
          </p:cNvSpPr>
          <p:nvPr/>
        </p:nvSpPr>
        <p:spPr bwMode="auto">
          <a:xfrm rot="607932">
            <a:off x="2289479" y="3167962"/>
            <a:ext cx="381000" cy="560016"/>
          </a:xfrm>
          <a:prstGeom prst="up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zh-CN" altLang="en-US" sz="2000">
              <a:solidFill>
                <a:srgbClr val="213F99"/>
              </a:solidFill>
              <a:latin typeface="微软雅黑" pitchFamily="34" charset="-122"/>
              <a:ea typeface="微软雅黑" pitchFamily="34" charset="-122"/>
            </a:endParaRPr>
          </a:p>
        </p:txBody>
      </p:sp>
      <p:sp>
        <p:nvSpPr>
          <p:cNvPr id="26" name="Rectangle 11"/>
          <p:cNvSpPr>
            <a:spLocks noChangeArrowheads="1"/>
          </p:cNvSpPr>
          <p:nvPr/>
        </p:nvSpPr>
        <p:spPr bwMode="auto">
          <a:xfrm>
            <a:off x="4356100" y="2349500"/>
            <a:ext cx="4250871" cy="707886"/>
          </a:xfrm>
          <a:prstGeom prst="rect">
            <a:avLst/>
          </a:prstGeom>
          <a:noFill/>
          <a:ln w="9525">
            <a:solidFill>
              <a:srgbClr val="993366"/>
            </a:solidFill>
            <a:miter lim="800000"/>
            <a:headEnd/>
            <a:tailEnd/>
          </a:ln>
        </p:spPr>
        <p:txBody>
          <a:bodyPr wrap="square">
            <a:spAutoFit/>
          </a:bodyPr>
          <a:lstStyle/>
          <a:p>
            <a:pPr eaLnBrk="0" hangingPunct="0"/>
            <a:r>
              <a:rPr lang="en-US" altLang="zh-CN" sz="2000" dirty="0">
                <a:solidFill>
                  <a:srgbClr val="213F99"/>
                </a:solidFill>
                <a:latin typeface="微软雅黑" pitchFamily="34" charset="-122"/>
                <a:ea typeface="微软雅黑" pitchFamily="34" charset="-122"/>
              </a:rPr>
              <a:t>1977</a:t>
            </a:r>
            <a:r>
              <a:rPr lang="zh-CN" altLang="en-US" sz="2000" dirty="0">
                <a:solidFill>
                  <a:srgbClr val="213F99"/>
                </a:solidFill>
                <a:latin typeface="微软雅黑" pitchFamily="34" charset="-122"/>
                <a:ea typeface="微软雅黑" pitchFamily="34" charset="-122"/>
              </a:rPr>
              <a:t>年，</a:t>
            </a:r>
            <a:r>
              <a:rPr lang="en-US" altLang="zh-CN" sz="2000" dirty="0">
                <a:solidFill>
                  <a:srgbClr val="213F99"/>
                </a:solidFill>
                <a:latin typeface="微软雅黑" pitchFamily="34" charset="-122"/>
                <a:ea typeface="微软雅黑" pitchFamily="34" charset="-122"/>
              </a:rPr>
              <a:t>ISO</a:t>
            </a:r>
            <a:r>
              <a:rPr lang="zh-CN" altLang="en-US" sz="2000" dirty="0">
                <a:solidFill>
                  <a:srgbClr val="213F99"/>
                </a:solidFill>
                <a:latin typeface="微软雅黑" pitchFamily="34" charset="-122"/>
                <a:ea typeface="微软雅黑" pitchFamily="34" charset="-122"/>
              </a:rPr>
              <a:t>网络标准化，设</a:t>
            </a:r>
            <a:r>
              <a:rPr lang="en-US" altLang="zh-CN" sz="2000" dirty="0">
                <a:solidFill>
                  <a:srgbClr val="213F99"/>
                </a:solidFill>
                <a:latin typeface="微软雅黑" pitchFamily="34" charset="-122"/>
                <a:ea typeface="微软雅黑" pitchFamily="34" charset="-122"/>
              </a:rPr>
              <a:t>SC16</a:t>
            </a:r>
            <a:r>
              <a:rPr lang="zh-CN" altLang="en-US" sz="2000" dirty="0">
                <a:solidFill>
                  <a:srgbClr val="213F99"/>
                </a:solidFill>
                <a:latin typeface="微软雅黑" pitchFamily="34" charset="-122"/>
                <a:ea typeface="微软雅黑" pitchFamily="34" charset="-122"/>
              </a:rPr>
              <a:t>。</a:t>
            </a:r>
            <a:r>
              <a:rPr lang="en-US" altLang="zh-CN" sz="2000" dirty="0">
                <a:solidFill>
                  <a:srgbClr val="213F99"/>
                </a:solidFill>
                <a:latin typeface="微软雅黑" pitchFamily="34" charset="-122"/>
                <a:ea typeface="微软雅黑" pitchFamily="34" charset="-122"/>
              </a:rPr>
              <a:t>1984</a:t>
            </a:r>
            <a:r>
              <a:rPr lang="zh-CN" altLang="en-US" sz="2000" dirty="0">
                <a:solidFill>
                  <a:srgbClr val="213F99"/>
                </a:solidFill>
                <a:latin typeface="微软雅黑" pitchFamily="34" charset="-122"/>
                <a:ea typeface="微软雅黑" pitchFamily="34" charset="-122"/>
              </a:rPr>
              <a:t>年制</a:t>
            </a:r>
            <a:r>
              <a:rPr lang="zh-CN" altLang="en-US" sz="2000" dirty="0" smtClean="0">
                <a:solidFill>
                  <a:srgbClr val="213F99"/>
                </a:solidFill>
                <a:latin typeface="微软雅黑" pitchFamily="34" charset="-122"/>
                <a:ea typeface="微软雅黑" pitchFamily="34" charset="-122"/>
              </a:rPr>
              <a:t>定了</a:t>
            </a:r>
            <a:r>
              <a:rPr lang="en-US" altLang="zh-CN" sz="2000" dirty="0" smtClean="0">
                <a:solidFill>
                  <a:srgbClr val="213F99"/>
                </a:solidFill>
                <a:latin typeface="微软雅黑" pitchFamily="34" charset="-122"/>
                <a:ea typeface="微软雅黑" pitchFamily="34" charset="-122"/>
              </a:rPr>
              <a:t>OSI-RM</a:t>
            </a:r>
            <a:endParaRPr lang="en-US" altLang="zh-CN" sz="2000" dirty="0">
              <a:solidFill>
                <a:srgbClr val="213F99"/>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7" presetClass="entr" presetSubtype="4"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ppt_x</p:attrName>
                                        </p:attrNameLst>
                                      </p:cBhvr>
                                      <p:tavLst>
                                        <p:tav tm="0">
                                          <p:val>
                                            <p:strVal val="#ppt_x"/>
                                          </p:val>
                                        </p:tav>
                                        <p:tav tm="100000">
                                          <p:val>
                                            <p:strVal val="#ppt_x"/>
                                          </p:val>
                                        </p:tav>
                                      </p:tavLst>
                                    </p:anim>
                                    <p:anim calcmode="lin" valueType="num">
                                      <p:cBhvr>
                                        <p:cTn id="18" dur="500" fill="hold"/>
                                        <p:tgtEl>
                                          <p:spTgt spid="25"/>
                                        </p:tgtEl>
                                        <p:attrNameLst>
                                          <p:attrName>ppt_y</p:attrName>
                                        </p:attrNameLst>
                                      </p:cBhvr>
                                      <p:tavLst>
                                        <p:tav tm="0">
                                          <p:val>
                                            <p:strVal val="#ppt_y+#ppt_h/2"/>
                                          </p:val>
                                        </p:tav>
                                        <p:tav tm="100000">
                                          <p:val>
                                            <p:strVal val="#ppt_y"/>
                                          </p:val>
                                        </p:tav>
                                      </p:tavLst>
                                    </p:anim>
                                    <p:anim calcmode="lin" valueType="num">
                                      <p:cBhvr>
                                        <p:cTn id="19" dur="500" fill="hold"/>
                                        <p:tgtEl>
                                          <p:spTgt spid="25"/>
                                        </p:tgtEl>
                                        <p:attrNameLst>
                                          <p:attrName>ppt_w</p:attrName>
                                        </p:attrNameLst>
                                      </p:cBhvr>
                                      <p:tavLst>
                                        <p:tav tm="0">
                                          <p:val>
                                            <p:strVal val="#ppt_w"/>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1+#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utoUpdateAnimBg="0"/>
      <p:bldP spid="22" grpId="0" animBg="1" autoUpdateAnimBg="0"/>
      <p:bldP spid="23" grpId="0" animBg="1" autoUpdateAnimBg="0"/>
      <p:bldP spid="25" grpId="0" animBg="1"/>
      <p:bldP spid="26"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49430" y="1473587"/>
            <a:ext cx="5892960"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例题 ：一封信件的写作与发送过程</a:t>
            </a:r>
            <a:endParaRPr lang="en-US" altLang="zh-CN" sz="2800" b="1" dirty="0" smtClean="0">
              <a:solidFill>
                <a:srgbClr val="C00000"/>
              </a:solidFill>
              <a:latin typeface="微软雅黑" pitchFamily="34" charset="-122"/>
              <a:ea typeface="微软雅黑" pitchFamily="34" charset="-122"/>
            </a:endParaRPr>
          </a:p>
        </p:txBody>
      </p:sp>
      <p:sp>
        <p:nvSpPr>
          <p:cNvPr id="18" name="矩形 17"/>
          <p:cNvSpPr/>
          <p:nvPr/>
        </p:nvSpPr>
        <p:spPr>
          <a:xfrm>
            <a:off x="674914" y="2230070"/>
            <a:ext cx="7641772" cy="4093428"/>
          </a:xfrm>
          <a:prstGeom prst="rect">
            <a:avLst/>
          </a:prstGeom>
        </p:spPr>
        <p:txBody>
          <a:bodyPr wrap="square">
            <a:spAutoFit/>
          </a:bodyPr>
          <a:lstStyle/>
          <a:p>
            <a:pPr marL="457200" indent="-457200">
              <a:spcBef>
                <a:spcPts val="600"/>
              </a:spcBef>
              <a:buFont typeface="+mj-ea"/>
              <a:buAutoNum type="circleNumDbPlain"/>
              <a:defRPr/>
            </a:pPr>
            <a:r>
              <a:rPr lang="zh-CN" altLang="en-US" sz="2400" b="1" dirty="0" smtClean="0">
                <a:solidFill>
                  <a:srgbClr val="213F99"/>
                </a:solidFill>
                <a:latin typeface="微软雅黑" pitchFamily="34" charset="-122"/>
                <a:ea typeface="微软雅黑" pitchFamily="34" charset="-122"/>
              </a:rPr>
              <a:t>首先发信人采用某种语言写成一封信，按照某种格式填好地址，投入到信箱中。</a:t>
            </a:r>
            <a:endParaRPr lang="en-US" altLang="zh-CN" sz="2400" b="1" dirty="0" smtClean="0">
              <a:solidFill>
                <a:srgbClr val="213F99"/>
              </a:solidFill>
              <a:latin typeface="微软雅黑" pitchFamily="34" charset="-122"/>
              <a:ea typeface="微软雅黑" pitchFamily="34" charset="-122"/>
            </a:endParaRPr>
          </a:p>
          <a:p>
            <a:pPr marL="457200" indent="-457200">
              <a:spcBef>
                <a:spcPts val="600"/>
              </a:spcBef>
              <a:buFont typeface="+mj-lt"/>
              <a:buAutoNum type="circleNumDbPlain"/>
              <a:defRPr/>
            </a:pPr>
            <a:r>
              <a:rPr lang="zh-CN" altLang="en-US" sz="2400" b="1" dirty="0" smtClean="0">
                <a:solidFill>
                  <a:srgbClr val="213F99"/>
                </a:solidFill>
                <a:latin typeface="微软雅黑" pitchFamily="34" charset="-122"/>
                <a:ea typeface="微软雅黑" pitchFamily="34" charset="-122"/>
              </a:rPr>
              <a:t>邮局收集信件，按照目的地址进行分类打包，并送到邮政处理中心。</a:t>
            </a:r>
            <a:endParaRPr lang="en-US" altLang="zh-CN" sz="2400" b="1" dirty="0" smtClean="0">
              <a:solidFill>
                <a:srgbClr val="213F99"/>
              </a:solidFill>
              <a:latin typeface="微软雅黑" pitchFamily="34" charset="-122"/>
              <a:ea typeface="微软雅黑" pitchFamily="34" charset="-122"/>
            </a:endParaRPr>
          </a:p>
          <a:p>
            <a:pPr marL="457200" indent="-457200">
              <a:spcBef>
                <a:spcPts val="600"/>
              </a:spcBef>
              <a:buFont typeface="+mj-lt"/>
              <a:buAutoNum type="circleNumDbPlain"/>
              <a:defRPr/>
            </a:pPr>
            <a:r>
              <a:rPr lang="zh-CN" altLang="en-US" sz="2400" b="1" dirty="0" smtClean="0">
                <a:solidFill>
                  <a:srgbClr val="213F99"/>
                </a:solidFill>
                <a:latin typeface="微软雅黑" pitchFamily="34" charset="-122"/>
                <a:ea typeface="微软雅黑" pitchFamily="34" charset="-122"/>
              </a:rPr>
              <a:t>处理中心汇集各个邮包，并进行再次分类，送到铁路等运输部门。</a:t>
            </a:r>
            <a:endParaRPr lang="en-US" altLang="zh-CN" sz="2400" b="1" dirty="0" smtClean="0">
              <a:solidFill>
                <a:srgbClr val="213F99"/>
              </a:solidFill>
              <a:latin typeface="微软雅黑" pitchFamily="34" charset="-122"/>
              <a:ea typeface="微软雅黑" pitchFamily="34" charset="-122"/>
            </a:endParaRPr>
          </a:p>
          <a:p>
            <a:pPr marL="457200" indent="-457200">
              <a:spcBef>
                <a:spcPts val="600"/>
              </a:spcBef>
              <a:buFont typeface="+mj-lt"/>
              <a:buAutoNum type="circleNumDbPlain"/>
              <a:defRPr/>
            </a:pPr>
            <a:r>
              <a:rPr lang="zh-CN" altLang="en-US" sz="2400" b="1" dirty="0" smtClean="0">
                <a:solidFill>
                  <a:srgbClr val="213F99"/>
                </a:solidFill>
                <a:latin typeface="微软雅黑" pitchFamily="34" charset="-122"/>
                <a:ea typeface="微软雅黑" pitchFamily="34" charset="-122"/>
              </a:rPr>
              <a:t>运输部门将邮包送到目的地的邮政处理中心。</a:t>
            </a:r>
            <a:endParaRPr lang="en-US" altLang="zh-CN" sz="2400" b="1" dirty="0" smtClean="0">
              <a:solidFill>
                <a:srgbClr val="213F99"/>
              </a:solidFill>
              <a:latin typeface="微软雅黑" pitchFamily="34" charset="-122"/>
              <a:ea typeface="微软雅黑" pitchFamily="34" charset="-122"/>
            </a:endParaRPr>
          </a:p>
          <a:p>
            <a:pPr marL="457200" indent="-457200">
              <a:spcBef>
                <a:spcPts val="600"/>
              </a:spcBef>
              <a:buFont typeface="+mj-lt"/>
              <a:buAutoNum type="circleNumDbPlain"/>
              <a:defRPr/>
            </a:pPr>
            <a:r>
              <a:rPr lang="zh-CN" altLang="en-US" sz="2400" b="1" dirty="0" smtClean="0">
                <a:solidFill>
                  <a:srgbClr val="213F99"/>
                </a:solidFill>
                <a:latin typeface="微软雅黑" pitchFamily="34" charset="-122"/>
                <a:ea typeface="微软雅黑" pitchFamily="34" charset="-122"/>
              </a:rPr>
              <a:t>目的地的邮政处理中心解包后根据目的地址，将信件送到相应的邮政分理处。分理处将信件送到收信人。收信人最终拆开信封，阅读信函。 </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84463"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49430" y="1473587"/>
            <a:ext cx="5892960"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例题 ：一封信件的写作与发送过程</a:t>
            </a:r>
            <a:endParaRPr lang="en-US" altLang="zh-CN" sz="2800" b="1" dirty="0" smtClean="0">
              <a:solidFill>
                <a:srgbClr val="C00000"/>
              </a:solidFill>
              <a:latin typeface="微软雅黑" pitchFamily="34" charset="-122"/>
              <a:ea typeface="微软雅黑" pitchFamily="34" charset="-122"/>
            </a:endParaRPr>
          </a:p>
        </p:txBody>
      </p:sp>
      <p:sp>
        <p:nvSpPr>
          <p:cNvPr id="19" name="Text Box 32"/>
          <p:cNvSpPr txBox="1">
            <a:spLocks noChangeArrowheads="1"/>
          </p:cNvSpPr>
          <p:nvPr/>
        </p:nvSpPr>
        <p:spPr bwMode="auto">
          <a:xfrm>
            <a:off x="727300" y="3125788"/>
            <a:ext cx="2535237" cy="490537"/>
          </a:xfrm>
          <a:prstGeom prst="rect">
            <a:avLst/>
          </a:prstGeom>
          <a:solidFill>
            <a:srgbClr val="92D050">
              <a:alpha val="44000"/>
            </a:srgbClr>
          </a:solidFill>
          <a:ln w="9525">
            <a:solidFill>
              <a:schemeClr val="tx1"/>
            </a:solidFill>
            <a:miter lim="800000"/>
            <a:headEnd/>
            <a:tailEnd/>
          </a:ln>
        </p:spPr>
        <p:txBody>
          <a:bodyPr/>
          <a:lstStyle/>
          <a:p>
            <a:pPr marL="342900" indent="-342900" algn="ctr"/>
            <a:r>
              <a:rPr lang="zh-CN" altLang="en-US" sz="2400" b="1">
                <a:solidFill>
                  <a:srgbClr val="213F99"/>
                </a:solidFill>
                <a:latin typeface="微软雅黑" pitchFamily="34" charset="-122"/>
                <a:ea typeface="微软雅黑" pitchFamily="34" charset="-122"/>
              </a:rPr>
              <a:t>写好一封信</a:t>
            </a:r>
          </a:p>
        </p:txBody>
      </p:sp>
      <p:sp>
        <p:nvSpPr>
          <p:cNvPr id="20" name="Text Box 33"/>
          <p:cNvSpPr txBox="1">
            <a:spLocks noChangeArrowheads="1"/>
          </p:cNvSpPr>
          <p:nvPr/>
        </p:nvSpPr>
        <p:spPr bwMode="auto">
          <a:xfrm>
            <a:off x="727300" y="3600450"/>
            <a:ext cx="2535237" cy="493713"/>
          </a:xfrm>
          <a:prstGeom prst="rect">
            <a:avLst/>
          </a:prstGeom>
          <a:solidFill>
            <a:srgbClr val="92D050">
              <a:alpha val="44000"/>
            </a:srgbClr>
          </a:solidFill>
          <a:ln w="9525">
            <a:solidFill>
              <a:schemeClr val="tx1"/>
            </a:solidFill>
            <a:miter lim="800000"/>
            <a:headEnd/>
            <a:tailEnd/>
          </a:ln>
        </p:spPr>
        <p:txBody>
          <a:bodyPr/>
          <a:lstStyle/>
          <a:p>
            <a:pPr marL="342900" indent="-342900" algn="ctr"/>
            <a:r>
              <a:rPr lang="zh-CN" altLang="en-US" sz="2400" b="1">
                <a:solidFill>
                  <a:srgbClr val="213F99"/>
                </a:solidFill>
                <a:latin typeface="微软雅黑" pitchFamily="34" charset="-122"/>
                <a:ea typeface="微软雅黑" pitchFamily="34" charset="-122"/>
              </a:rPr>
              <a:t>填好信封</a:t>
            </a:r>
          </a:p>
        </p:txBody>
      </p:sp>
      <p:sp>
        <p:nvSpPr>
          <p:cNvPr id="22" name="Text Box 34"/>
          <p:cNvSpPr txBox="1">
            <a:spLocks noChangeArrowheads="1"/>
          </p:cNvSpPr>
          <p:nvPr/>
        </p:nvSpPr>
        <p:spPr bwMode="auto">
          <a:xfrm>
            <a:off x="727300" y="4076700"/>
            <a:ext cx="2535237" cy="490538"/>
          </a:xfrm>
          <a:prstGeom prst="rect">
            <a:avLst/>
          </a:prstGeom>
          <a:solidFill>
            <a:srgbClr val="92D050">
              <a:alpha val="44000"/>
            </a:srgbClr>
          </a:solidFill>
          <a:ln w="9525">
            <a:solidFill>
              <a:schemeClr val="tx1"/>
            </a:solidFill>
            <a:miter lim="800000"/>
            <a:headEnd/>
            <a:tailEnd/>
          </a:ln>
        </p:spPr>
        <p:txBody>
          <a:bodyPr/>
          <a:lstStyle/>
          <a:p>
            <a:pPr marL="342900" indent="-342900" algn="ctr"/>
            <a:r>
              <a:rPr lang="zh-CN" altLang="en-US" sz="2400" b="1">
                <a:solidFill>
                  <a:srgbClr val="213F99"/>
                </a:solidFill>
                <a:latin typeface="微软雅黑" pitchFamily="34" charset="-122"/>
                <a:ea typeface="微软雅黑" pitchFamily="34" charset="-122"/>
              </a:rPr>
              <a:t>邮局分类打包</a:t>
            </a:r>
          </a:p>
        </p:txBody>
      </p:sp>
      <p:sp>
        <p:nvSpPr>
          <p:cNvPr id="23" name="Text Box 35"/>
          <p:cNvSpPr txBox="1">
            <a:spLocks noChangeArrowheads="1"/>
          </p:cNvSpPr>
          <p:nvPr/>
        </p:nvSpPr>
        <p:spPr bwMode="auto">
          <a:xfrm>
            <a:off x="727300" y="4551363"/>
            <a:ext cx="2535237" cy="492125"/>
          </a:xfrm>
          <a:prstGeom prst="rect">
            <a:avLst/>
          </a:prstGeom>
          <a:solidFill>
            <a:srgbClr val="92D050">
              <a:alpha val="44000"/>
            </a:srgbClr>
          </a:solidFill>
          <a:ln w="9525">
            <a:solidFill>
              <a:schemeClr val="tx1"/>
            </a:solidFill>
            <a:miter lim="800000"/>
            <a:headEnd/>
            <a:tailEnd/>
          </a:ln>
        </p:spPr>
        <p:txBody>
          <a:bodyPr/>
          <a:lstStyle/>
          <a:p>
            <a:pPr marL="342900" indent="-342900" algn="ctr"/>
            <a:r>
              <a:rPr lang="zh-CN" altLang="en-US" sz="2400" b="1">
                <a:solidFill>
                  <a:srgbClr val="213F99"/>
                </a:solidFill>
                <a:latin typeface="微软雅黑" pitchFamily="34" charset="-122"/>
                <a:ea typeface="微软雅黑" pitchFamily="34" charset="-122"/>
              </a:rPr>
              <a:t>运输部门打包</a:t>
            </a:r>
          </a:p>
        </p:txBody>
      </p:sp>
      <p:sp>
        <p:nvSpPr>
          <p:cNvPr id="24" name="Text Box 36"/>
          <p:cNvSpPr txBox="1">
            <a:spLocks noChangeArrowheads="1"/>
          </p:cNvSpPr>
          <p:nvPr/>
        </p:nvSpPr>
        <p:spPr bwMode="auto">
          <a:xfrm>
            <a:off x="1494062" y="2492375"/>
            <a:ext cx="1341438" cy="492125"/>
          </a:xfrm>
          <a:prstGeom prst="rect">
            <a:avLst/>
          </a:prstGeom>
          <a:solidFill>
            <a:srgbClr val="00B050"/>
          </a:solidFill>
          <a:ln w="9525">
            <a:noFill/>
            <a:miter lim="800000"/>
            <a:headEnd/>
            <a:tailEnd/>
          </a:ln>
        </p:spPr>
        <p:txBody>
          <a:bodyPr/>
          <a:lstStyle/>
          <a:p>
            <a:pPr marL="342900" indent="-342900" algn="ctr"/>
            <a:r>
              <a:rPr lang="zh-CN" altLang="en-US" sz="2400" b="1" dirty="0">
                <a:solidFill>
                  <a:schemeClr val="bg1"/>
                </a:solidFill>
                <a:latin typeface="微软雅黑" pitchFamily="34" charset="-122"/>
                <a:ea typeface="微软雅黑" pitchFamily="34" charset="-122"/>
              </a:rPr>
              <a:t>发信人</a:t>
            </a:r>
          </a:p>
        </p:txBody>
      </p:sp>
      <p:sp>
        <p:nvSpPr>
          <p:cNvPr id="25" name="Line 37"/>
          <p:cNvSpPr>
            <a:spLocks noChangeShapeType="1"/>
          </p:cNvSpPr>
          <p:nvPr/>
        </p:nvSpPr>
        <p:spPr bwMode="auto">
          <a:xfrm>
            <a:off x="2408462" y="5032375"/>
            <a:ext cx="1588" cy="327025"/>
          </a:xfrm>
          <a:prstGeom prst="line">
            <a:avLst/>
          </a:prstGeom>
          <a:noFill/>
          <a:ln w="38100">
            <a:solidFill>
              <a:schemeClr val="tx1"/>
            </a:solidFill>
            <a:round/>
            <a:headEnd/>
            <a:tailEnd/>
          </a:ln>
        </p:spPr>
        <p:txBody>
          <a:bodyPr/>
          <a:lstStyle/>
          <a:p>
            <a:endParaRPr lang="zh-CN" altLang="en-US" sz="2400" b="1">
              <a:solidFill>
                <a:srgbClr val="213F99"/>
              </a:solidFill>
              <a:latin typeface="微软雅黑" pitchFamily="34" charset="-122"/>
              <a:ea typeface="微软雅黑" pitchFamily="34" charset="-122"/>
            </a:endParaRPr>
          </a:p>
        </p:txBody>
      </p:sp>
      <p:sp>
        <p:nvSpPr>
          <p:cNvPr id="26" name="Line 38"/>
          <p:cNvSpPr>
            <a:spLocks noChangeShapeType="1"/>
          </p:cNvSpPr>
          <p:nvPr/>
        </p:nvSpPr>
        <p:spPr bwMode="auto">
          <a:xfrm>
            <a:off x="2408462" y="5359400"/>
            <a:ext cx="4587875" cy="1588"/>
          </a:xfrm>
          <a:prstGeom prst="line">
            <a:avLst/>
          </a:prstGeom>
          <a:noFill/>
          <a:ln w="38100">
            <a:solidFill>
              <a:schemeClr val="tx1"/>
            </a:solidFill>
            <a:round/>
            <a:headEnd/>
            <a:tailEnd/>
          </a:ln>
        </p:spPr>
        <p:txBody>
          <a:bodyPr/>
          <a:lstStyle/>
          <a:p>
            <a:endParaRPr lang="zh-CN" altLang="en-US" sz="2400" b="1">
              <a:solidFill>
                <a:srgbClr val="213F99"/>
              </a:solidFill>
              <a:latin typeface="微软雅黑" pitchFamily="34" charset="-122"/>
              <a:ea typeface="微软雅黑" pitchFamily="34" charset="-122"/>
            </a:endParaRPr>
          </a:p>
        </p:txBody>
      </p:sp>
      <p:sp>
        <p:nvSpPr>
          <p:cNvPr id="27" name="Text Box 39"/>
          <p:cNvSpPr txBox="1">
            <a:spLocks noChangeArrowheads="1"/>
          </p:cNvSpPr>
          <p:nvPr/>
        </p:nvSpPr>
        <p:spPr bwMode="auto">
          <a:xfrm>
            <a:off x="5767612" y="3141663"/>
            <a:ext cx="2592388" cy="474662"/>
          </a:xfrm>
          <a:prstGeom prst="rect">
            <a:avLst/>
          </a:prstGeom>
          <a:solidFill>
            <a:srgbClr val="92D050">
              <a:alpha val="44000"/>
            </a:srgbClr>
          </a:solidFill>
          <a:ln w="9525">
            <a:solidFill>
              <a:schemeClr val="tx1"/>
            </a:solidFill>
            <a:miter lim="800000"/>
            <a:headEnd/>
            <a:tailEnd/>
          </a:ln>
        </p:spPr>
        <p:txBody>
          <a:bodyPr/>
          <a:lstStyle/>
          <a:p>
            <a:pPr marL="342900" indent="-342900" algn="ctr"/>
            <a:r>
              <a:rPr lang="zh-CN" altLang="en-US" sz="2400" b="1">
                <a:solidFill>
                  <a:srgbClr val="213F99"/>
                </a:solidFill>
                <a:latin typeface="微软雅黑" pitchFamily="34" charset="-122"/>
                <a:ea typeface="微软雅黑" pitchFamily="34" charset="-122"/>
              </a:rPr>
              <a:t>收到一封信</a:t>
            </a:r>
          </a:p>
        </p:txBody>
      </p:sp>
      <p:sp>
        <p:nvSpPr>
          <p:cNvPr id="28" name="Text Box 40"/>
          <p:cNvSpPr txBox="1">
            <a:spLocks noChangeArrowheads="1"/>
          </p:cNvSpPr>
          <p:nvPr/>
        </p:nvSpPr>
        <p:spPr bwMode="auto">
          <a:xfrm>
            <a:off x="5767612" y="3616325"/>
            <a:ext cx="2592388" cy="477838"/>
          </a:xfrm>
          <a:prstGeom prst="rect">
            <a:avLst/>
          </a:prstGeom>
          <a:solidFill>
            <a:srgbClr val="92D050">
              <a:alpha val="44000"/>
            </a:srgbClr>
          </a:solidFill>
          <a:ln w="9525">
            <a:solidFill>
              <a:schemeClr val="tx1"/>
            </a:solidFill>
            <a:miter lim="800000"/>
            <a:headEnd/>
            <a:tailEnd/>
          </a:ln>
        </p:spPr>
        <p:txBody>
          <a:bodyPr/>
          <a:lstStyle/>
          <a:p>
            <a:pPr marL="342900" indent="-342900" algn="ctr"/>
            <a:r>
              <a:rPr lang="zh-CN" altLang="en-US" sz="2400" b="1">
                <a:solidFill>
                  <a:srgbClr val="213F99"/>
                </a:solidFill>
                <a:latin typeface="微软雅黑" pitchFamily="34" charset="-122"/>
                <a:ea typeface="微软雅黑" pitchFamily="34" charset="-122"/>
              </a:rPr>
              <a:t>按地址投送</a:t>
            </a:r>
          </a:p>
        </p:txBody>
      </p:sp>
      <p:sp>
        <p:nvSpPr>
          <p:cNvPr id="29" name="Text Box 41"/>
          <p:cNvSpPr txBox="1">
            <a:spLocks noChangeArrowheads="1"/>
          </p:cNvSpPr>
          <p:nvPr/>
        </p:nvSpPr>
        <p:spPr bwMode="auto">
          <a:xfrm>
            <a:off x="5767612" y="4092575"/>
            <a:ext cx="2592388" cy="474663"/>
          </a:xfrm>
          <a:prstGeom prst="rect">
            <a:avLst/>
          </a:prstGeom>
          <a:solidFill>
            <a:srgbClr val="92D050">
              <a:alpha val="44000"/>
            </a:srgbClr>
          </a:solidFill>
          <a:ln w="9525">
            <a:solidFill>
              <a:schemeClr val="tx1"/>
            </a:solidFill>
            <a:miter lim="800000"/>
            <a:headEnd/>
            <a:tailEnd/>
          </a:ln>
        </p:spPr>
        <p:txBody>
          <a:bodyPr/>
          <a:lstStyle/>
          <a:p>
            <a:pPr marL="342900" indent="-342900" algn="ctr"/>
            <a:r>
              <a:rPr lang="zh-CN" altLang="en-US" sz="2400" b="1">
                <a:solidFill>
                  <a:srgbClr val="213F99"/>
                </a:solidFill>
                <a:latin typeface="微软雅黑" pitchFamily="34" charset="-122"/>
                <a:ea typeface="微软雅黑" pitchFamily="34" charset="-122"/>
              </a:rPr>
              <a:t>邮局拆包分类</a:t>
            </a:r>
          </a:p>
        </p:txBody>
      </p:sp>
      <p:sp>
        <p:nvSpPr>
          <p:cNvPr id="30" name="Text Box 42"/>
          <p:cNvSpPr txBox="1">
            <a:spLocks noChangeArrowheads="1"/>
          </p:cNvSpPr>
          <p:nvPr/>
        </p:nvSpPr>
        <p:spPr bwMode="auto">
          <a:xfrm>
            <a:off x="5767612" y="4567238"/>
            <a:ext cx="2592388" cy="476250"/>
          </a:xfrm>
          <a:prstGeom prst="rect">
            <a:avLst/>
          </a:prstGeom>
          <a:solidFill>
            <a:srgbClr val="92D050">
              <a:alpha val="44000"/>
            </a:srgbClr>
          </a:solidFill>
          <a:ln w="9525">
            <a:solidFill>
              <a:schemeClr val="tx1"/>
            </a:solidFill>
            <a:miter lim="800000"/>
            <a:headEnd/>
            <a:tailEnd/>
          </a:ln>
        </p:spPr>
        <p:txBody>
          <a:bodyPr/>
          <a:lstStyle/>
          <a:p>
            <a:pPr marL="342900" indent="-342900" algn="ctr"/>
            <a:r>
              <a:rPr lang="zh-CN" altLang="en-US" sz="2400" b="1">
                <a:solidFill>
                  <a:srgbClr val="213F99"/>
                </a:solidFill>
                <a:latin typeface="微软雅黑" pitchFamily="34" charset="-122"/>
                <a:ea typeface="微软雅黑" pitchFamily="34" charset="-122"/>
              </a:rPr>
              <a:t>运输部门拆包</a:t>
            </a:r>
          </a:p>
        </p:txBody>
      </p:sp>
      <p:sp>
        <p:nvSpPr>
          <p:cNvPr id="36" name="Text Box 43"/>
          <p:cNvSpPr txBox="1">
            <a:spLocks noChangeArrowheads="1"/>
          </p:cNvSpPr>
          <p:nvPr/>
        </p:nvSpPr>
        <p:spPr bwMode="auto">
          <a:xfrm>
            <a:off x="6215287" y="2508250"/>
            <a:ext cx="1371600" cy="476250"/>
          </a:xfrm>
          <a:prstGeom prst="rect">
            <a:avLst/>
          </a:prstGeom>
          <a:solidFill>
            <a:srgbClr val="00B050"/>
          </a:solidFill>
          <a:ln w="9525">
            <a:noFill/>
            <a:miter lim="800000"/>
            <a:headEnd/>
            <a:tailEnd/>
          </a:ln>
        </p:spPr>
        <p:txBody>
          <a:bodyPr/>
          <a:lstStyle/>
          <a:p>
            <a:pPr marL="342900" indent="-342900" algn="ctr"/>
            <a:r>
              <a:rPr lang="zh-CN" altLang="en-US" sz="2400" b="1" dirty="0">
                <a:solidFill>
                  <a:schemeClr val="bg1"/>
                </a:solidFill>
                <a:latin typeface="微软雅黑" pitchFamily="34" charset="-122"/>
                <a:ea typeface="微软雅黑" pitchFamily="34" charset="-122"/>
              </a:rPr>
              <a:t>收信人</a:t>
            </a:r>
          </a:p>
        </p:txBody>
      </p:sp>
      <p:sp>
        <p:nvSpPr>
          <p:cNvPr id="37" name="Line 44"/>
          <p:cNvSpPr>
            <a:spLocks noChangeShapeType="1"/>
          </p:cNvSpPr>
          <p:nvPr/>
        </p:nvSpPr>
        <p:spPr bwMode="auto">
          <a:xfrm>
            <a:off x="6996337" y="5043488"/>
            <a:ext cx="1588" cy="315912"/>
          </a:xfrm>
          <a:prstGeom prst="line">
            <a:avLst/>
          </a:prstGeom>
          <a:noFill/>
          <a:ln w="38100">
            <a:solidFill>
              <a:schemeClr val="tx1"/>
            </a:solidFill>
            <a:round/>
            <a:headEnd type="triangle" w="med" len="med"/>
            <a:tailEnd/>
          </a:ln>
        </p:spPr>
        <p:txBody>
          <a:bodyPr/>
          <a:lstStyle/>
          <a:p>
            <a:endParaRPr lang="zh-CN" altLang="en-US" sz="2400" b="1">
              <a:solidFill>
                <a:srgbClr val="213F99"/>
              </a:solidFill>
              <a:latin typeface="微软雅黑" pitchFamily="34" charset="-122"/>
              <a:ea typeface="微软雅黑" pitchFamily="34" charset="-122"/>
            </a:endParaRPr>
          </a:p>
        </p:txBody>
      </p:sp>
      <p:sp>
        <p:nvSpPr>
          <p:cNvPr id="38" name="Text Box 48"/>
          <p:cNvSpPr txBox="1">
            <a:spLocks noChangeArrowheads="1"/>
          </p:cNvSpPr>
          <p:nvPr/>
        </p:nvSpPr>
        <p:spPr bwMode="auto">
          <a:xfrm>
            <a:off x="538163" y="5589588"/>
            <a:ext cx="8426450" cy="830997"/>
          </a:xfrm>
          <a:prstGeom prst="rect">
            <a:avLst/>
          </a:prstGeom>
          <a:noFill/>
          <a:ln w="9525" algn="ctr">
            <a:noFill/>
            <a:miter lim="800000"/>
            <a:headEnd/>
            <a:tailEnd/>
          </a:ln>
          <a:effectLst/>
        </p:spPr>
        <p:txBody>
          <a:bodyPr>
            <a:spAutoFit/>
          </a:bodyPr>
          <a:lstStyle/>
          <a:p>
            <a:pPr algn="ctr">
              <a:buClr>
                <a:srgbClr val="FF3300"/>
              </a:buClr>
              <a:buFont typeface="Wingdings" pitchFamily="2" charset="2"/>
              <a:buNone/>
              <a:defRPr/>
            </a:pPr>
            <a:r>
              <a:rPr lang="en-US" altLang="zh-CN" sz="2400" b="1" dirty="0">
                <a:solidFill>
                  <a:srgbClr val="213F99"/>
                </a:solidFill>
                <a:latin typeface="微软雅黑" pitchFamily="34" charset="-122"/>
                <a:ea typeface="微软雅黑" pitchFamily="34" charset="-122"/>
              </a:rPr>
              <a:t>2</a:t>
            </a:r>
            <a:r>
              <a:rPr lang="zh-CN" altLang="en-US" sz="2400" b="1" dirty="0">
                <a:solidFill>
                  <a:srgbClr val="213F99"/>
                </a:solidFill>
                <a:latin typeface="微软雅黑" pitchFamily="34" charset="-122"/>
                <a:ea typeface="微软雅黑" pitchFamily="34" charset="-122"/>
              </a:rPr>
              <a:t>个特点：不同的部门相互独立，又有联系</a:t>
            </a:r>
            <a:endParaRPr lang="en-US" altLang="zh-CN" sz="2400" b="1" dirty="0">
              <a:solidFill>
                <a:srgbClr val="213F99"/>
              </a:solidFill>
              <a:latin typeface="微软雅黑" pitchFamily="34" charset="-122"/>
              <a:ea typeface="微软雅黑" pitchFamily="34" charset="-122"/>
            </a:endParaRPr>
          </a:p>
          <a:p>
            <a:pPr algn="ctr">
              <a:spcBef>
                <a:spcPts val="0"/>
              </a:spcBef>
              <a:buClr>
                <a:srgbClr val="FF3300"/>
              </a:buClr>
              <a:buFont typeface="Wingdings" pitchFamily="2" charset="2"/>
              <a:buNone/>
              <a:defRPr/>
            </a:pPr>
            <a:r>
              <a:rPr lang="en-US" altLang="zh-CN" sz="2400" b="1" dirty="0">
                <a:solidFill>
                  <a:srgbClr val="213F99"/>
                </a:solidFill>
                <a:latin typeface="微软雅黑" pitchFamily="34" charset="-122"/>
                <a:ea typeface="微软雅黑" pitchFamily="34" charset="-122"/>
              </a:rPr>
              <a:t>  </a:t>
            </a:r>
            <a:r>
              <a:rPr lang="zh-CN" altLang="en-US" sz="2400" b="1" dirty="0" smtClean="0">
                <a:solidFill>
                  <a:srgbClr val="213F99"/>
                </a:solidFill>
                <a:latin typeface="微软雅黑" pitchFamily="34" charset="-122"/>
                <a:ea typeface="微软雅黑" pitchFamily="34" charset="-122"/>
              </a:rPr>
              <a:t>地</a:t>
            </a:r>
            <a:r>
              <a:rPr lang="zh-CN" altLang="en-US" sz="2400" b="1" dirty="0">
                <a:solidFill>
                  <a:srgbClr val="213F99"/>
                </a:solidFill>
                <a:latin typeface="微软雅黑" pitchFamily="34" charset="-122"/>
                <a:ea typeface="微软雅黑" pitchFamily="34" charset="-122"/>
              </a:rPr>
              <a:t>址等信息都有相应的格式</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98977"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49430" y="1473587"/>
            <a:ext cx="3020379"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网络协议定义 ：</a:t>
            </a:r>
            <a:endParaRPr lang="en-US" altLang="zh-CN" sz="2800" b="1" dirty="0" smtClean="0">
              <a:solidFill>
                <a:srgbClr val="C00000"/>
              </a:solidFill>
              <a:latin typeface="微软雅黑" pitchFamily="34" charset="-122"/>
              <a:ea typeface="微软雅黑" pitchFamily="34" charset="-122"/>
            </a:endParaRPr>
          </a:p>
        </p:txBody>
      </p:sp>
      <p:sp>
        <p:nvSpPr>
          <p:cNvPr id="39" name="矩形 38"/>
          <p:cNvSpPr/>
          <p:nvPr/>
        </p:nvSpPr>
        <p:spPr>
          <a:xfrm>
            <a:off x="1045029" y="2609893"/>
            <a:ext cx="7112000" cy="2677656"/>
          </a:xfrm>
          <a:prstGeom prst="rect">
            <a:avLst/>
          </a:prstGeom>
        </p:spPr>
        <p:txBody>
          <a:bodyPr wrap="square">
            <a:spAutoFit/>
          </a:bodyPr>
          <a:lstStyle/>
          <a:p>
            <a:pPr>
              <a:spcBef>
                <a:spcPts val="600"/>
              </a:spcBef>
              <a:defRPr/>
            </a:pPr>
            <a:r>
              <a:rPr lang="zh-CN" altLang="en-US" sz="2800" b="1" dirty="0" smtClean="0">
                <a:solidFill>
                  <a:srgbClr val="213F99"/>
                </a:solidFill>
                <a:latin typeface="微软雅黑" pitchFamily="34" charset="-122"/>
                <a:ea typeface="微软雅黑" pitchFamily="34" charset="-122"/>
              </a:rPr>
              <a:t>简单地说，协议是指通信双方必须遵循的、控制信息交换的</a:t>
            </a:r>
            <a:r>
              <a:rPr lang="zh-CN" altLang="en-US" sz="2800" b="1" dirty="0" smtClean="0">
                <a:solidFill>
                  <a:srgbClr val="C00000"/>
                </a:solidFill>
                <a:latin typeface="微软雅黑" pitchFamily="34" charset="-122"/>
                <a:ea typeface="微软雅黑" pitchFamily="34" charset="-122"/>
              </a:rPr>
              <a:t>规则的集合</a:t>
            </a:r>
            <a:r>
              <a:rPr lang="zh-CN" altLang="en-US" sz="2800" b="1" dirty="0" smtClean="0">
                <a:solidFill>
                  <a:srgbClr val="213F99"/>
                </a:solidFill>
                <a:latin typeface="微软雅黑" pitchFamily="34" charset="-122"/>
                <a:ea typeface="微软雅黑" pitchFamily="34" charset="-122"/>
              </a:rPr>
              <a:t>，是一套语义和语法规则，用来规定有关功能部件在通信过程中的操作，它定义了数据发送和接收工作中必经的过程。协议规定了网络中使用的格式、定时方式、顺序和检错。 </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98977"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49430" y="1473587"/>
            <a:ext cx="3379451"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网络协议的组成 ：</a:t>
            </a:r>
            <a:endParaRPr lang="en-US" altLang="zh-CN" sz="2800" b="1" dirty="0" smtClean="0">
              <a:solidFill>
                <a:srgbClr val="C00000"/>
              </a:solidFill>
              <a:latin typeface="微软雅黑" pitchFamily="34" charset="-122"/>
              <a:ea typeface="微软雅黑" pitchFamily="34" charset="-122"/>
            </a:endParaRPr>
          </a:p>
        </p:txBody>
      </p:sp>
      <p:sp>
        <p:nvSpPr>
          <p:cNvPr id="39" name="矩形 38"/>
          <p:cNvSpPr/>
          <p:nvPr/>
        </p:nvSpPr>
        <p:spPr>
          <a:xfrm>
            <a:off x="972459" y="2522809"/>
            <a:ext cx="7112000" cy="3647152"/>
          </a:xfrm>
          <a:prstGeom prst="rect">
            <a:avLst/>
          </a:prstGeom>
        </p:spPr>
        <p:txBody>
          <a:bodyPr wrap="square">
            <a:spAutoFit/>
          </a:bodyPr>
          <a:lstStyle/>
          <a:p>
            <a:pPr marL="514350" indent="-514350">
              <a:spcBef>
                <a:spcPts val="1800"/>
              </a:spcBef>
              <a:buFont typeface="+mj-ea"/>
              <a:buAutoNum type="circleNumDbPlain"/>
              <a:defRPr/>
            </a:pPr>
            <a:r>
              <a:rPr lang="zh-CN" altLang="en-US" sz="2800" b="1" dirty="0" smtClean="0">
                <a:solidFill>
                  <a:srgbClr val="C00000"/>
                </a:solidFill>
                <a:latin typeface="微软雅黑" pitchFamily="34" charset="-122"/>
                <a:ea typeface="微软雅黑" pitchFamily="34" charset="-122"/>
              </a:rPr>
              <a:t>语法</a:t>
            </a:r>
            <a:r>
              <a:rPr lang="zh-CN" altLang="en-US" sz="2800" b="1" dirty="0" smtClean="0">
                <a:solidFill>
                  <a:srgbClr val="213F99"/>
                </a:solidFill>
                <a:latin typeface="微软雅黑" pitchFamily="34" charset="-122"/>
                <a:ea typeface="微软雅黑" pitchFamily="34" charset="-122"/>
              </a:rPr>
              <a:t>：指数据与控制信息的结构或格式，确定通信时采用的数据格式，编码及信号电平等，回答“怎么讲”； </a:t>
            </a:r>
          </a:p>
          <a:p>
            <a:pPr marL="514350" indent="-514350">
              <a:spcBef>
                <a:spcPts val="1800"/>
              </a:spcBef>
              <a:buFont typeface="+mj-ea"/>
              <a:buAutoNum type="circleNumDbPlain"/>
              <a:defRPr/>
            </a:pPr>
            <a:r>
              <a:rPr lang="zh-CN" altLang="en-US" sz="2800" b="1" dirty="0" smtClean="0">
                <a:solidFill>
                  <a:srgbClr val="C00000"/>
                </a:solidFill>
                <a:latin typeface="微软雅黑" pitchFamily="34" charset="-122"/>
                <a:ea typeface="微软雅黑" pitchFamily="34" charset="-122"/>
              </a:rPr>
              <a:t>语义</a:t>
            </a:r>
            <a:r>
              <a:rPr lang="zh-CN" altLang="en-US" sz="2800" b="1" dirty="0" smtClean="0">
                <a:solidFill>
                  <a:srgbClr val="213F99"/>
                </a:solidFill>
                <a:latin typeface="微软雅黑" pitchFamily="34" charset="-122"/>
                <a:ea typeface="微软雅黑" pitchFamily="34" charset="-122"/>
              </a:rPr>
              <a:t>：协议的语义是指对构成协议的协议元素含义的解释“讲什么” ；</a:t>
            </a:r>
          </a:p>
          <a:p>
            <a:pPr marL="514350" indent="-514350">
              <a:spcBef>
                <a:spcPts val="1800"/>
              </a:spcBef>
              <a:buFont typeface="+mj-ea"/>
              <a:buAutoNum type="circleNumDbPlain"/>
              <a:defRPr/>
            </a:pPr>
            <a:r>
              <a:rPr lang="zh-CN" altLang="en-US" sz="2800" b="1" dirty="0" smtClean="0">
                <a:solidFill>
                  <a:srgbClr val="C00000"/>
                </a:solidFill>
                <a:latin typeface="微软雅黑" pitchFamily="34" charset="-122"/>
                <a:ea typeface="微软雅黑" pitchFamily="34" charset="-122"/>
              </a:rPr>
              <a:t>同步</a:t>
            </a:r>
            <a:r>
              <a:rPr lang="zh-CN" altLang="en-US" sz="2800" b="1" dirty="0" smtClean="0">
                <a:solidFill>
                  <a:srgbClr val="213F99"/>
                </a:solidFill>
                <a:latin typeface="微软雅黑" pitchFamily="34" charset="-122"/>
                <a:ea typeface="微软雅黑" pitchFamily="34" charset="-122"/>
              </a:rPr>
              <a:t>：规定了事件的执行顺序 。</a:t>
            </a:r>
          </a:p>
          <a:p>
            <a:pPr>
              <a:spcBef>
                <a:spcPts val="600"/>
              </a:spcBef>
              <a:defRPr/>
            </a:pPr>
            <a:endParaRPr lang="zh-CN" altLang="en-US" sz="2800" b="1" dirty="0" smtClean="0">
              <a:solidFill>
                <a:srgbClr val="213F99"/>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98977"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49430" y="1473587"/>
            <a:ext cx="3379451"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网络协议的特点 ：</a:t>
            </a:r>
            <a:endParaRPr lang="en-US" altLang="zh-CN" sz="2800" b="1" dirty="0" smtClean="0">
              <a:solidFill>
                <a:srgbClr val="C00000"/>
              </a:solidFill>
              <a:latin typeface="微软雅黑" pitchFamily="34" charset="-122"/>
              <a:ea typeface="微软雅黑" pitchFamily="34" charset="-122"/>
            </a:endParaRPr>
          </a:p>
        </p:txBody>
      </p:sp>
      <p:sp>
        <p:nvSpPr>
          <p:cNvPr id="39" name="矩形 38"/>
          <p:cNvSpPr/>
          <p:nvPr/>
        </p:nvSpPr>
        <p:spPr>
          <a:xfrm>
            <a:off x="972459" y="2551837"/>
            <a:ext cx="7112000" cy="3139321"/>
          </a:xfrm>
          <a:prstGeom prst="rect">
            <a:avLst/>
          </a:prstGeom>
        </p:spPr>
        <p:txBody>
          <a:bodyPr wrap="square">
            <a:spAutoFit/>
          </a:bodyPr>
          <a:lstStyle/>
          <a:p>
            <a:pPr marL="514350" indent="-514350">
              <a:spcBef>
                <a:spcPts val="1800"/>
              </a:spcBef>
              <a:buFont typeface="+mj-ea"/>
              <a:buAutoNum type="circleNumDbPlain"/>
              <a:defRPr/>
            </a:pPr>
            <a:r>
              <a:rPr lang="zh-CN" altLang="en-US" sz="2800" b="1" dirty="0" smtClean="0">
                <a:solidFill>
                  <a:srgbClr val="213F99"/>
                </a:solidFill>
                <a:latin typeface="微软雅黑" pitchFamily="34" charset="-122"/>
                <a:ea typeface="微软雅黑" pitchFamily="34" charset="-122"/>
              </a:rPr>
              <a:t>网络通信协议的特点是</a:t>
            </a:r>
            <a:r>
              <a:rPr lang="zh-CN" altLang="en-US" sz="2800" b="1" dirty="0" smtClean="0">
                <a:solidFill>
                  <a:srgbClr val="C00000"/>
                </a:solidFill>
                <a:latin typeface="微软雅黑" pitchFamily="34" charset="-122"/>
                <a:ea typeface="微软雅黑" pitchFamily="34" charset="-122"/>
              </a:rPr>
              <a:t>层次性</a:t>
            </a:r>
            <a:r>
              <a:rPr lang="zh-CN" altLang="en-US" sz="2800" b="1" dirty="0" smtClean="0">
                <a:solidFill>
                  <a:srgbClr val="213F99"/>
                </a:solidFill>
                <a:latin typeface="微软雅黑" pitchFamily="34" charset="-122"/>
                <a:ea typeface="微软雅黑" pitchFamily="34" charset="-122"/>
              </a:rPr>
              <a:t>、</a:t>
            </a:r>
            <a:r>
              <a:rPr lang="zh-CN" altLang="en-US" sz="2800" b="1" dirty="0" smtClean="0">
                <a:solidFill>
                  <a:srgbClr val="C00000"/>
                </a:solidFill>
                <a:latin typeface="微软雅黑" pitchFamily="34" charset="-122"/>
                <a:ea typeface="微软雅黑" pitchFamily="34" charset="-122"/>
              </a:rPr>
              <a:t>可靠性</a:t>
            </a:r>
            <a:r>
              <a:rPr lang="zh-CN" altLang="en-US" sz="2800" b="1" dirty="0" smtClean="0">
                <a:solidFill>
                  <a:srgbClr val="213F99"/>
                </a:solidFill>
                <a:latin typeface="微软雅黑" pitchFamily="34" charset="-122"/>
                <a:ea typeface="微软雅黑" pitchFamily="34" charset="-122"/>
              </a:rPr>
              <a:t>和</a:t>
            </a:r>
            <a:r>
              <a:rPr lang="zh-CN" altLang="en-US" sz="2800" b="1" dirty="0" smtClean="0">
                <a:solidFill>
                  <a:srgbClr val="C00000"/>
                </a:solidFill>
                <a:latin typeface="微软雅黑" pitchFamily="34" charset="-122"/>
                <a:ea typeface="微软雅黑" pitchFamily="34" charset="-122"/>
              </a:rPr>
              <a:t>有效性</a:t>
            </a:r>
            <a:r>
              <a:rPr lang="zh-CN" altLang="en-US" sz="2800" b="1" dirty="0" smtClean="0">
                <a:solidFill>
                  <a:srgbClr val="213F99"/>
                </a:solidFill>
                <a:latin typeface="微软雅黑" pitchFamily="34" charset="-122"/>
                <a:ea typeface="微软雅黑" pitchFamily="34" charset="-122"/>
              </a:rPr>
              <a:t>。 </a:t>
            </a:r>
          </a:p>
          <a:p>
            <a:pPr marL="514350" indent="-514350">
              <a:spcBef>
                <a:spcPts val="1800"/>
              </a:spcBef>
              <a:buFont typeface="+mj-ea"/>
              <a:buAutoNum type="circleNumDbPlain"/>
              <a:defRPr/>
            </a:pPr>
            <a:r>
              <a:rPr lang="zh-CN" altLang="en-US" sz="2800" b="1" dirty="0" smtClean="0">
                <a:solidFill>
                  <a:srgbClr val="213F99"/>
                </a:solidFill>
                <a:latin typeface="微软雅黑" pitchFamily="34" charset="-122"/>
                <a:ea typeface="微软雅黑" pitchFamily="34" charset="-122"/>
              </a:rPr>
              <a:t>协议的分层可以将复杂的问题简单化 </a:t>
            </a:r>
          </a:p>
          <a:p>
            <a:pPr marL="514350" indent="-514350">
              <a:spcBef>
                <a:spcPts val="1800"/>
              </a:spcBef>
              <a:buFont typeface="+mj-ea"/>
              <a:buAutoNum type="circleNumDbPlain"/>
              <a:defRPr/>
            </a:pPr>
            <a:r>
              <a:rPr lang="zh-CN" altLang="en-US" sz="2800" b="1" dirty="0" smtClean="0">
                <a:solidFill>
                  <a:srgbClr val="213F99"/>
                </a:solidFill>
                <a:latin typeface="微软雅黑" pitchFamily="34" charset="-122"/>
                <a:ea typeface="微软雅黑" pitchFamily="34" charset="-122"/>
              </a:rPr>
              <a:t>协议可靠性和有效性是正常和正确通信的保证，只有协议可靠和有效，才能实现系统内各种资源共享。</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98977" y="2032008"/>
            <a:ext cx="8345643"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49430" y="1473587"/>
            <a:ext cx="3020379"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协议层次模型 ：</a:t>
            </a:r>
            <a:endParaRPr lang="en-US" altLang="zh-CN" sz="2800" b="1" dirty="0" smtClean="0">
              <a:solidFill>
                <a:srgbClr val="C00000"/>
              </a:solidFill>
              <a:latin typeface="微软雅黑" pitchFamily="34" charset="-122"/>
              <a:ea typeface="微软雅黑" pitchFamily="34" charset="-122"/>
            </a:endParaRPr>
          </a:p>
        </p:txBody>
      </p:sp>
      <p:sp>
        <p:nvSpPr>
          <p:cNvPr id="18" name="Text Box 8"/>
          <p:cNvSpPr txBox="1">
            <a:spLocks noChangeArrowheads="1"/>
          </p:cNvSpPr>
          <p:nvPr/>
        </p:nvSpPr>
        <p:spPr bwMode="auto">
          <a:xfrm>
            <a:off x="3438525" y="2466530"/>
            <a:ext cx="1187450" cy="365125"/>
          </a:xfrm>
          <a:prstGeom prst="rect">
            <a:avLst/>
          </a:prstGeom>
          <a:noFill/>
          <a:ln w="9525">
            <a:noFill/>
            <a:miter lim="800000"/>
            <a:headEnd/>
            <a:tailEnd/>
          </a:ln>
        </p:spPr>
        <p:txBody>
          <a:bodyPr/>
          <a:lstStyle/>
          <a:p>
            <a:pPr marL="342900" indent="-342900" algn="just"/>
            <a:r>
              <a:rPr lang="zh-CN" altLang="en-US" sz="2000">
                <a:solidFill>
                  <a:schemeClr val="tx1"/>
                </a:solidFill>
              </a:rPr>
              <a:t>计算机</a:t>
            </a:r>
            <a:r>
              <a:rPr lang="en-US" altLang="zh-CN" sz="2000">
                <a:solidFill>
                  <a:schemeClr val="tx1"/>
                </a:solidFill>
              </a:rPr>
              <a:t>A</a:t>
            </a:r>
          </a:p>
        </p:txBody>
      </p:sp>
      <p:sp>
        <p:nvSpPr>
          <p:cNvPr id="19" name="Text Box 9"/>
          <p:cNvSpPr txBox="1">
            <a:spLocks noChangeArrowheads="1"/>
          </p:cNvSpPr>
          <p:nvPr/>
        </p:nvSpPr>
        <p:spPr bwMode="auto">
          <a:xfrm>
            <a:off x="7194550" y="2468118"/>
            <a:ext cx="1123950" cy="365125"/>
          </a:xfrm>
          <a:prstGeom prst="rect">
            <a:avLst/>
          </a:prstGeom>
          <a:noFill/>
          <a:ln w="9525">
            <a:noFill/>
            <a:miter lim="800000"/>
            <a:headEnd/>
            <a:tailEnd/>
          </a:ln>
        </p:spPr>
        <p:txBody>
          <a:bodyPr/>
          <a:lstStyle/>
          <a:p>
            <a:pPr marL="342900" indent="-342900" algn="just"/>
            <a:r>
              <a:rPr lang="zh-CN" altLang="en-US" sz="2000">
                <a:solidFill>
                  <a:schemeClr val="tx1"/>
                </a:solidFill>
              </a:rPr>
              <a:t>计算机</a:t>
            </a:r>
            <a:r>
              <a:rPr lang="en-US" altLang="zh-CN" sz="2000">
                <a:solidFill>
                  <a:schemeClr val="tx1"/>
                </a:solidFill>
              </a:rPr>
              <a:t>B</a:t>
            </a:r>
          </a:p>
        </p:txBody>
      </p:sp>
      <p:sp>
        <p:nvSpPr>
          <p:cNvPr id="20" name="Text Box 10"/>
          <p:cNvSpPr txBox="1">
            <a:spLocks noChangeArrowheads="1"/>
          </p:cNvSpPr>
          <p:nvPr/>
        </p:nvSpPr>
        <p:spPr bwMode="auto">
          <a:xfrm>
            <a:off x="3275013" y="2831655"/>
            <a:ext cx="1512887" cy="365125"/>
          </a:xfrm>
          <a:prstGeom prst="rect">
            <a:avLst/>
          </a:prstGeom>
          <a:noFill/>
          <a:ln w="9525">
            <a:solidFill>
              <a:schemeClr val="tx1"/>
            </a:solidFill>
            <a:miter lim="800000"/>
            <a:headEnd/>
            <a:tailEnd/>
          </a:ln>
        </p:spPr>
        <p:txBody>
          <a:bodyPr/>
          <a:lstStyle/>
          <a:p>
            <a:pPr marL="342900" indent="-342900"/>
            <a:endParaRPr lang="zh-CN" altLang="zh-CN" sz="2000">
              <a:solidFill>
                <a:schemeClr val="tx1"/>
              </a:solidFill>
            </a:endParaRPr>
          </a:p>
        </p:txBody>
      </p:sp>
      <p:sp>
        <p:nvSpPr>
          <p:cNvPr id="22" name="Text Box 11"/>
          <p:cNvSpPr txBox="1">
            <a:spLocks noChangeArrowheads="1"/>
          </p:cNvSpPr>
          <p:nvPr/>
        </p:nvSpPr>
        <p:spPr bwMode="auto">
          <a:xfrm>
            <a:off x="3275013" y="3196780"/>
            <a:ext cx="1512887" cy="485775"/>
          </a:xfrm>
          <a:prstGeom prst="rect">
            <a:avLst/>
          </a:prstGeom>
          <a:noFill/>
          <a:ln w="9525">
            <a:solidFill>
              <a:schemeClr val="tx1"/>
            </a:solidFill>
            <a:miter lim="800000"/>
            <a:headEnd/>
            <a:tailEnd/>
          </a:ln>
        </p:spPr>
        <p:txBody>
          <a:bodyPr/>
          <a:lstStyle/>
          <a:p>
            <a:pPr marL="342900" indent="-342900" algn="ctr">
              <a:spcBef>
                <a:spcPts val="775"/>
              </a:spcBef>
            </a:pPr>
            <a:r>
              <a:rPr lang="en-US" altLang="zh-CN" sz="2000" dirty="0">
                <a:solidFill>
                  <a:schemeClr val="tx1"/>
                </a:solidFill>
              </a:rPr>
              <a:t>┆</a:t>
            </a:r>
          </a:p>
        </p:txBody>
      </p:sp>
      <p:sp>
        <p:nvSpPr>
          <p:cNvPr id="23" name="Text Box 12"/>
          <p:cNvSpPr txBox="1">
            <a:spLocks noChangeArrowheads="1"/>
          </p:cNvSpPr>
          <p:nvPr/>
        </p:nvSpPr>
        <p:spPr bwMode="auto">
          <a:xfrm>
            <a:off x="3275013" y="3682555"/>
            <a:ext cx="1512887" cy="363538"/>
          </a:xfrm>
          <a:prstGeom prst="rect">
            <a:avLst/>
          </a:prstGeom>
          <a:solidFill>
            <a:srgbClr val="009900">
              <a:alpha val="52940"/>
            </a:srgbClr>
          </a:solidFill>
          <a:ln w="9525">
            <a:solidFill>
              <a:schemeClr val="tx1"/>
            </a:solidFill>
            <a:miter lim="800000"/>
            <a:headEnd/>
            <a:tailEnd/>
          </a:ln>
        </p:spPr>
        <p:txBody>
          <a:bodyPr/>
          <a:lstStyle/>
          <a:p>
            <a:pPr marL="342900" indent="-342900" algn="ctr"/>
            <a:r>
              <a:rPr lang="en-US" altLang="zh-CN" sz="2000">
                <a:solidFill>
                  <a:schemeClr val="tx1"/>
                </a:solidFill>
              </a:rPr>
              <a:t>n+1</a:t>
            </a:r>
            <a:r>
              <a:rPr lang="zh-CN" altLang="en-US" sz="2000">
                <a:solidFill>
                  <a:schemeClr val="tx1"/>
                </a:solidFill>
              </a:rPr>
              <a:t>层</a:t>
            </a:r>
          </a:p>
        </p:txBody>
      </p:sp>
      <p:sp>
        <p:nvSpPr>
          <p:cNvPr id="24" name="Text Box 13"/>
          <p:cNvSpPr txBox="1">
            <a:spLocks noChangeArrowheads="1"/>
          </p:cNvSpPr>
          <p:nvPr/>
        </p:nvSpPr>
        <p:spPr bwMode="auto">
          <a:xfrm>
            <a:off x="3275013" y="4046093"/>
            <a:ext cx="1512887" cy="365125"/>
          </a:xfrm>
          <a:prstGeom prst="rect">
            <a:avLst/>
          </a:prstGeom>
          <a:solidFill>
            <a:srgbClr val="FF6600">
              <a:alpha val="54901"/>
            </a:srgbClr>
          </a:solidFill>
          <a:ln w="9525">
            <a:solidFill>
              <a:schemeClr val="tx1"/>
            </a:solidFill>
            <a:miter lim="800000"/>
            <a:headEnd/>
            <a:tailEnd/>
          </a:ln>
        </p:spPr>
        <p:txBody>
          <a:bodyPr/>
          <a:lstStyle/>
          <a:p>
            <a:pPr marL="342900" indent="-342900" algn="ctr"/>
            <a:r>
              <a:rPr lang="en-US" altLang="zh-CN" sz="2000">
                <a:solidFill>
                  <a:schemeClr val="tx1"/>
                </a:solidFill>
              </a:rPr>
              <a:t>n</a:t>
            </a:r>
            <a:r>
              <a:rPr lang="zh-CN" altLang="en-US" sz="2000">
                <a:solidFill>
                  <a:schemeClr val="tx1"/>
                </a:solidFill>
              </a:rPr>
              <a:t>层</a:t>
            </a:r>
          </a:p>
          <a:p>
            <a:pPr marL="342900" indent="-342900"/>
            <a:endParaRPr lang="en-US" altLang="zh-CN" sz="2000">
              <a:solidFill>
                <a:schemeClr val="tx1"/>
              </a:solidFill>
            </a:endParaRPr>
          </a:p>
        </p:txBody>
      </p:sp>
      <p:sp>
        <p:nvSpPr>
          <p:cNvPr id="25" name="Line 14"/>
          <p:cNvSpPr>
            <a:spLocks noChangeShapeType="1"/>
          </p:cNvSpPr>
          <p:nvPr/>
        </p:nvSpPr>
        <p:spPr bwMode="auto">
          <a:xfrm>
            <a:off x="3848100" y="5625655"/>
            <a:ext cx="1588" cy="365125"/>
          </a:xfrm>
          <a:prstGeom prst="line">
            <a:avLst/>
          </a:prstGeom>
          <a:noFill/>
          <a:ln w="38100">
            <a:solidFill>
              <a:schemeClr val="tx1"/>
            </a:solidFill>
            <a:round/>
            <a:headEnd/>
            <a:tailEnd/>
          </a:ln>
        </p:spPr>
        <p:txBody>
          <a:bodyPr/>
          <a:lstStyle/>
          <a:p>
            <a:endParaRPr lang="zh-CN" altLang="en-US"/>
          </a:p>
        </p:txBody>
      </p:sp>
      <p:sp>
        <p:nvSpPr>
          <p:cNvPr id="26" name="Line 15"/>
          <p:cNvSpPr>
            <a:spLocks noChangeShapeType="1"/>
          </p:cNvSpPr>
          <p:nvPr/>
        </p:nvSpPr>
        <p:spPr bwMode="auto">
          <a:xfrm>
            <a:off x="7685088" y="5625655"/>
            <a:ext cx="1587" cy="363538"/>
          </a:xfrm>
          <a:prstGeom prst="line">
            <a:avLst/>
          </a:prstGeom>
          <a:noFill/>
          <a:ln w="38100">
            <a:solidFill>
              <a:schemeClr val="tx1"/>
            </a:solidFill>
            <a:round/>
            <a:headEnd/>
            <a:tailEnd/>
          </a:ln>
        </p:spPr>
        <p:txBody>
          <a:bodyPr/>
          <a:lstStyle/>
          <a:p>
            <a:endParaRPr lang="zh-CN" altLang="en-US"/>
          </a:p>
        </p:txBody>
      </p:sp>
      <p:sp>
        <p:nvSpPr>
          <p:cNvPr id="27" name="Text Box 16"/>
          <p:cNvSpPr txBox="1">
            <a:spLocks noChangeArrowheads="1"/>
          </p:cNvSpPr>
          <p:nvPr/>
        </p:nvSpPr>
        <p:spPr bwMode="auto">
          <a:xfrm>
            <a:off x="3275013" y="4411218"/>
            <a:ext cx="1512887" cy="363537"/>
          </a:xfrm>
          <a:prstGeom prst="rect">
            <a:avLst/>
          </a:prstGeom>
          <a:solidFill>
            <a:srgbClr val="0000CC">
              <a:alpha val="54117"/>
            </a:srgbClr>
          </a:solidFill>
          <a:ln w="9525">
            <a:solidFill>
              <a:schemeClr val="tx1"/>
            </a:solidFill>
            <a:miter lim="800000"/>
            <a:headEnd/>
            <a:tailEnd/>
          </a:ln>
        </p:spPr>
        <p:txBody>
          <a:bodyPr/>
          <a:lstStyle/>
          <a:p>
            <a:pPr marL="342900" indent="-342900" algn="ctr"/>
            <a:r>
              <a:rPr lang="en-US" altLang="zh-CN" sz="2000">
                <a:solidFill>
                  <a:schemeClr val="tx1"/>
                </a:solidFill>
              </a:rPr>
              <a:t>n-1</a:t>
            </a:r>
            <a:r>
              <a:rPr lang="zh-CN" altLang="en-US" sz="2000">
                <a:solidFill>
                  <a:schemeClr val="tx1"/>
                </a:solidFill>
              </a:rPr>
              <a:t>层</a:t>
            </a:r>
          </a:p>
          <a:p>
            <a:pPr marL="342900" indent="-342900"/>
            <a:endParaRPr lang="en-US" altLang="zh-CN" sz="2000">
              <a:solidFill>
                <a:schemeClr val="tx1"/>
              </a:solidFill>
            </a:endParaRPr>
          </a:p>
        </p:txBody>
      </p:sp>
      <p:sp>
        <p:nvSpPr>
          <p:cNvPr id="28" name="Text Box 17"/>
          <p:cNvSpPr txBox="1">
            <a:spLocks noChangeArrowheads="1"/>
          </p:cNvSpPr>
          <p:nvPr/>
        </p:nvSpPr>
        <p:spPr bwMode="auto">
          <a:xfrm>
            <a:off x="3275013" y="4774755"/>
            <a:ext cx="1512887" cy="485775"/>
          </a:xfrm>
          <a:prstGeom prst="rect">
            <a:avLst/>
          </a:prstGeom>
          <a:noFill/>
          <a:ln w="9525">
            <a:solidFill>
              <a:schemeClr val="tx1"/>
            </a:solidFill>
            <a:miter lim="800000"/>
            <a:headEnd/>
            <a:tailEnd/>
          </a:ln>
        </p:spPr>
        <p:txBody>
          <a:bodyPr/>
          <a:lstStyle/>
          <a:p>
            <a:pPr marL="342900" indent="-342900" algn="ctr">
              <a:spcBef>
                <a:spcPts val="775"/>
              </a:spcBef>
            </a:pPr>
            <a:r>
              <a:rPr lang="en-US" altLang="zh-CN" sz="2000">
                <a:solidFill>
                  <a:schemeClr val="tx1"/>
                </a:solidFill>
              </a:rPr>
              <a:t>┆</a:t>
            </a:r>
          </a:p>
        </p:txBody>
      </p:sp>
      <p:sp>
        <p:nvSpPr>
          <p:cNvPr id="29" name="Text Box 18"/>
          <p:cNvSpPr txBox="1">
            <a:spLocks noChangeArrowheads="1"/>
          </p:cNvSpPr>
          <p:nvPr/>
        </p:nvSpPr>
        <p:spPr bwMode="auto">
          <a:xfrm>
            <a:off x="3275013" y="5260530"/>
            <a:ext cx="1512887" cy="365125"/>
          </a:xfrm>
          <a:prstGeom prst="rect">
            <a:avLst/>
          </a:prstGeom>
          <a:noFill/>
          <a:ln w="9525">
            <a:solidFill>
              <a:schemeClr val="tx1"/>
            </a:solidFill>
            <a:miter lim="800000"/>
            <a:headEnd/>
            <a:tailEnd/>
          </a:ln>
        </p:spPr>
        <p:txBody>
          <a:bodyPr/>
          <a:lstStyle/>
          <a:p>
            <a:pPr marL="342900" indent="-342900"/>
            <a:endParaRPr lang="zh-CN" altLang="zh-CN" sz="2000">
              <a:solidFill>
                <a:schemeClr val="tx1"/>
              </a:solidFill>
            </a:endParaRPr>
          </a:p>
        </p:txBody>
      </p:sp>
      <p:sp>
        <p:nvSpPr>
          <p:cNvPr id="30" name="Text Box 19"/>
          <p:cNvSpPr txBox="1">
            <a:spLocks noChangeArrowheads="1"/>
          </p:cNvSpPr>
          <p:nvPr/>
        </p:nvSpPr>
        <p:spPr bwMode="auto">
          <a:xfrm>
            <a:off x="507999" y="3404514"/>
            <a:ext cx="2483531" cy="850900"/>
          </a:xfrm>
          <a:prstGeom prst="rect">
            <a:avLst/>
          </a:prstGeom>
          <a:noFill/>
          <a:ln w="9525">
            <a:noFill/>
            <a:miter lim="800000"/>
            <a:headEnd/>
            <a:tailEnd/>
          </a:ln>
        </p:spPr>
        <p:txBody>
          <a:bodyPr/>
          <a:lstStyle/>
          <a:p>
            <a:pPr algn="ctr"/>
            <a:r>
              <a:rPr lang="en-US" altLang="zh-CN" dirty="0">
                <a:solidFill>
                  <a:schemeClr val="tx1"/>
                </a:solidFill>
                <a:latin typeface="微软雅黑" pitchFamily="34" charset="-122"/>
                <a:ea typeface="微软雅黑" pitchFamily="34" charset="-122"/>
              </a:rPr>
              <a:t>(n+1)</a:t>
            </a:r>
            <a:r>
              <a:rPr lang="zh-CN" altLang="en-US" dirty="0">
                <a:solidFill>
                  <a:schemeClr val="tx1"/>
                </a:solidFill>
                <a:latin typeface="微软雅黑" pitchFamily="34" charset="-122"/>
                <a:ea typeface="微软雅黑" pitchFamily="34" charset="-122"/>
              </a:rPr>
              <a:t>层与</a:t>
            </a:r>
            <a:r>
              <a:rPr lang="en-US" altLang="zh-CN" dirty="0">
                <a:solidFill>
                  <a:schemeClr val="tx1"/>
                </a:solidFill>
                <a:latin typeface="微软雅黑" pitchFamily="34" charset="-122"/>
                <a:ea typeface="微软雅黑" pitchFamily="34" charset="-122"/>
              </a:rPr>
              <a:t>n</a:t>
            </a:r>
            <a:r>
              <a:rPr lang="zh-CN" altLang="en-US" dirty="0">
                <a:solidFill>
                  <a:schemeClr val="tx1"/>
                </a:solidFill>
                <a:latin typeface="微软雅黑" pitchFamily="34" charset="-122"/>
                <a:ea typeface="微软雅黑" pitchFamily="34" charset="-122"/>
              </a:rPr>
              <a:t>层协议接口，</a:t>
            </a:r>
            <a:r>
              <a:rPr lang="en-US" altLang="zh-CN" dirty="0">
                <a:solidFill>
                  <a:schemeClr val="tx1"/>
                </a:solidFill>
                <a:latin typeface="微软雅黑" pitchFamily="34" charset="-122"/>
                <a:ea typeface="微软雅黑" pitchFamily="34" charset="-122"/>
              </a:rPr>
              <a:t>n</a:t>
            </a:r>
            <a:r>
              <a:rPr lang="zh-CN" altLang="en-US" dirty="0">
                <a:solidFill>
                  <a:schemeClr val="tx1"/>
                </a:solidFill>
                <a:latin typeface="微软雅黑" pitchFamily="34" charset="-122"/>
                <a:ea typeface="微软雅黑" pitchFamily="34" charset="-122"/>
              </a:rPr>
              <a:t>层提供服务</a:t>
            </a:r>
          </a:p>
        </p:txBody>
      </p:sp>
      <p:sp>
        <p:nvSpPr>
          <p:cNvPr id="36" name="Text Box 20"/>
          <p:cNvSpPr txBox="1">
            <a:spLocks noChangeArrowheads="1"/>
          </p:cNvSpPr>
          <p:nvPr/>
        </p:nvSpPr>
        <p:spPr bwMode="auto">
          <a:xfrm>
            <a:off x="493485" y="4347036"/>
            <a:ext cx="2469017" cy="850900"/>
          </a:xfrm>
          <a:prstGeom prst="rect">
            <a:avLst/>
          </a:prstGeom>
          <a:noFill/>
          <a:ln w="9525">
            <a:noFill/>
            <a:miter lim="800000"/>
            <a:headEnd/>
            <a:tailEnd/>
          </a:ln>
        </p:spPr>
        <p:txBody>
          <a:bodyPr/>
          <a:lstStyle/>
          <a:p>
            <a:pPr algn="ctr"/>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层与</a:t>
            </a:r>
            <a:r>
              <a:rPr lang="en-US" altLang="zh-CN" dirty="0">
                <a:latin typeface="微软雅黑" pitchFamily="34" charset="-122"/>
                <a:ea typeface="微软雅黑" pitchFamily="34" charset="-122"/>
              </a:rPr>
              <a:t>(n-1)</a:t>
            </a:r>
            <a:r>
              <a:rPr lang="zh-CN" altLang="en-US" dirty="0">
                <a:latin typeface="微软雅黑" pitchFamily="34" charset="-122"/>
                <a:ea typeface="微软雅黑" pitchFamily="34" charset="-122"/>
              </a:rPr>
              <a:t>层协议接口，</a:t>
            </a:r>
            <a:r>
              <a:rPr lang="en-US" altLang="zh-CN" dirty="0">
                <a:latin typeface="微软雅黑" pitchFamily="34" charset="-122"/>
                <a:ea typeface="微软雅黑" pitchFamily="34" charset="-122"/>
              </a:rPr>
              <a:t>(n-1)</a:t>
            </a:r>
            <a:r>
              <a:rPr lang="zh-CN" altLang="en-US" dirty="0">
                <a:latin typeface="微软雅黑" pitchFamily="34" charset="-122"/>
                <a:ea typeface="微软雅黑" pitchFamily="34" charset="-122"/>
              </a:rPr>
              <a:t>层提供服务</a:t>
            </a:r>
          </a:p>
        </p:txBody>
      </p:sp>
      <p:sp>
        <p:nvSpPr>
          <p:cNvPr id="37" name="Line 21"/>
          <p:cNvSpPr>
            <a:spLocks noChangeShapeType="1"/>
          </p:cNvSpPr>
          <p:nvPr/>
        </p:nvSpPr>
        <p:spPr bwMode="auto">
          <a:xfrm flipV="1">
            <a:off x="2890838" y="4411218"/>
            <a:ext cx="384175" cy="242887"/>
          </a:xfrm>
          <a:prstGeom prst="line">
            <a:avLst/>
          </a:prstGeom>
          <a:noFill/>
          <a:ln w="9525">
            <a:solidFill>
              <a:schemeClr val="tx1"/>
            </a:solidFill>
            <a:round/>
            <a:headEnd/>
            <a:tailEnd type="triangle" w="med" len="med"/>
          </a:ln>
        </p:spPr>
        <p:txBody>
          <a:bodyPr/>
          <a:lstStyle/>
          <a:p>
            <a:endParaRPr lang="zh-CN" altLang="en-US"/>
          </a:p>
        </p:txBody>
      </p:sp>
      <p:sp>
        <p:nvSpPr>
          <p:cNvPr id="38" name="Line 22"/>
          <p:cNvSpPr>
            <a:spLocks noChangeShapeType="1"/>
          </p:cNvSpPr>
          <p:nvPr/>
        </p:nvSpPr>
        <p:spPr bwMode="auto">
          <a:xfrm>
            <a:off x="2867025" y="3803205"/>
            <a:ext cx="407988" cy="242888"/>
          </a:xfrm>
          <a:prstGeom prst="line">
            <a:avLst/>
          </a:prstGeom>
          <a:noFill/>
          <a:ln w="9525">
            <a:solidFill>
              <a:schemeClr val="tx1"/>
            </a:solidFill>
            <a:round/>
            <a:headEnd/>
            <a:tailEnd type="triangle" w="med" len="med"/>
          </a:ln>
        </p:spPr>
        <p:txBody>
          <a:bodyPr/>
          <a:lstStyle/>
          <a:p>
            <a:endParaRPr lang="zh-CN" altLang="en-US"/>
          </a:p>
        </p:txBody>
      </p:sp>
      <p:sp>
        <p:nvSpPr>
          <p:cNvPr id="40" name="Text Box 23"/>
          <p:cNvSpPr txBox="1">
            <a:spLocks noChangeArrowheads="1"/>
          </p:cNvSpPr>
          <p:nvPr/>
        </p:nvSpPr>
        <p:spPr bwMode="auto">
          <a:xfrm>
            <a:off x="7031038" y="2831655"/>
            <a:ext cx="1428750" cy="365125"/>
          </a:xfrm>
          <a:prstGeom prst="rect">
            <a:avLst/>
          </a:prstGeom>
          <a:noFill/>
          <a:ln w="9525">
            <a:solidFill>
              <a:schemeClr val="tx1"/>
            </a:solidFill>
            <a:miter lim="800000"/>
            <a:headEnd/>
            <a:tailEnd/>
          </a:ln>
        </p:spPr>
        <p:txBody>
          <a:bodyPr/>
          <a:lstStyle/>
          <a:p>
            <a:pPr marL="342900" indent="-342900"/>
            <a:endParaRPr lang="zh-CN" altLang="zh-CN" sz="2000">
              <a:solidFill>
                <a:schemeClr val="tx1"/>
              </a:solidFill>
            </a:endParaRPr>
          </a:p>
        </p:txBody>
      </p:sp>
      <p:sp>
        <p:nvSpPr>
          <p:cNvPr id="41" name="Text Box 24"/>
          <p:cNvSpPr txBox="1">
            <a:spLocks noChangeArrowheads="1"/>
          </p:cNvSpPr>
          <p:nvPr/>
        </p:nvSpPr>
        <p:spPr bwMode="auto">
          <a:xfrm>
            <a:off x="7031038" y="3196780"/>
            <a:ext cx="1428750" cy="485775"/>
          </a:xfrm>
          <a:prstGeom prst="rect">
            <a:avLst/>
          </a:prstGeom>
          <a:noFill/>
          <a:ln w="9525">
            <a:solidFill>
              <a:schemeClr val="tx1"/>
            </a:solidFill>
            <a:miter lim="800000"/>
            <a:headEnd/>
            <a:tailEnd/>
          </a:ln>
        </p:spPr>
        <p:txBody>
          <a:bodyPr/>
          <a:lstStyle/>
          <a:p>
            <a:pPr marL="342900" indent="-342900" algn="ctr">
              <a:spcBef>
                <a:spcPts val="775"/>
              </a:spcBef>
            </a:pPr>
            <a:r>
              <a:rPr lang="en-US" altLang="zh-CN" sz="2000">
                <a:solidFill>
                  <a:schemeClr val="tx1"/>
                </a:solidFill>
              </a:rPr>
              <a:t>┆</a:t>
            </a:r>
          </a:p>
        </p:txBody>
      </p:sp>
      <p:sp>
        <p:nvSpPr>
          <p:cNvPr id="42" name="Text Box 25"/>
          <p:cNvSpPr txBox="1">
            <a:spLocks noChangeArrowheads="1"/>
          </p:cNvSpPr>
          <p:nvPr/>
        </p:nvSpPr>
        <p:spPr bwMode="auto">
          <a:xfrm>
            <a:off x="7031038" y="3682555"/>
            <a:ext cx="1428750" cy="363538"/>
          </a:xfrm>
          <a:prstGeom prst="rect">
            <a:avLst/>
          </a:prstGeom>
          <a:solidFill>
            <a:srgbClr val="009900">
              <a:alpha val="52940"/>
            </a:srgbClr>
          </a:solidFill>
          <a:ln w="9525">
            <a:solidFill>
              <a:schemeClr val="tx1"/>
            </a:solidFill>
            <a:miter lim="800000"/>
            <a:headEnd/>
            <a:tailEnd/>
          </a:ln>
        </p:spPr>
        <p:txBody>
          <a:bodyPr/>
          <a:lstStyle/>
          <a:p>
            <a:pPr marL="342900" indent="-342900" algn="ctr"/>
            <a:r>
              <a:rPr lang="en-US" altLang="zh-CN" sz="2000">
                <a:solidFill>
                  <a:schemeClr val="tx1"/>
                </a:solidFill>
              </a:rPr>
              <a:t>n+1</a:t>
            </a:r>
            <a:r>
              <a:rPr lang="zh-CN" altLang="en-US" sz="2000">
                <a:solidFill>
                  <a:schemeClr val="tx1"/>
                </a:solidFill>
              </a:rPr>
              <a:t>层</a:t>
            </a:r>
          </a:p>
        </p:txBody>
      </p:sp>
      <p:sp>
        <p:nvSpPr>
          <p:cNvPr id="43" name="Text Box 26"/>
          <p:cNvSpPr txBox="1">
            <a:spLocks noChangeArrowheads="1"/>
          </p:cNvSpPr>
          <p:nvPr/>
        </p:nvSpPr>
        <p:spPr bwMode="auto">
          <a:xfrm>
            <a:off x="7031038" y="4046093"/>
            <a:ext cx="1428750" cy="365125"/>
          </a:xfrm>
          <a:prstGeom prst="rect">
            <a:avLst/>
          </a:prstGeom>
          <a:solidFill>
            <a:srgbClr val="FF6600">
              <a:alpha val="54901"/>
            </a:srgbClr>
          </a:solidFill>
          <a:ln w="9525">
            <a:solidFill>
              <a:schemeClr val="tx1"/>
            </a:solidFill>
            <a:miter lim="800000"/>
            <a:headEnd/>
            <a:tailEnd/>
          </a:ln>
        </p:spPr>
        <p:txBody>
          <a:bodyPr/>
          <a:lstStyle/>
          <a:p>
            <a:pPr marL="342900" indent="-342900" algn="ctr"/>
            <a:r>
              <a:rPr lang="en-US" altLang="zh-CN" sz="2000">
                <a:solidFill>
                  <a:schemeClr val="tx1"/>
                </a:solidFill>
              </a:rPr>
              <a:t>n</a:t>
            </a:r>
            <a:r>
              <a:rPr lang="zh-CN" altLang="en-US" sz="2000">
                <a:solidFill>
                  <a:schemeClr val="tx1"/>
                </a:solidFill>
              </a:rPr>
              <a:t>层</a:t>
            </a:r>
          </a:p>
          <a:p>
            <a:pPr marL="342900" indent="-342900"/>
            <a:endParaRPr lang="en-US" altLang="zh-CN" sz="2000">
              <a:solidFill>
                <a:schemeClr val="tx1"/>
              </a:solidFill>
            </a:endParaRPr>
          </a:p>
        </p:txBody>
      </p:sp>
      <p:sp>
        <p:nvSpPr>
          <p:cNvPr id="44" name="Text Box 27"/>
          <p:cNvSpPr txBox="1">
            <a:spLocks noChangeArrowheads="1"/>
          </p:cNvSpPr>
          <p:nvPr/>
        </p:nvSpPr>
        <p:spPr bwMode="auto">
          <a:xfrm>
            <a:off x="7031038" y="4411218"/>
            <a:ext cx="1428750" cy="363537"/>
          </a:xfrm>
          <a:prstGeom prst="rect">
            <a:avLst/>
          </a:prstGeom>
          <a:solidFill>
            <a:srgbClr val="0000CC">
              <a:alpha val="54117"/>
            </a:srgbClr>
          </a:solidFill>
          <a:ln w="9525">
            <a:solidFill>
              <a:schemeClr val="tx1"/>
            </a:solidFill>
            <a:miter lim="800000"/>
            <a:headEnd/>
            <a:tailEnd/>
          </a:ln>
        </p:spPr>
        <p:txBody>
          <a:bodyPr/>
          <a:lstStyle/>
          <a:p>
            <a:pPr marL="342900" indent="-342900" algn="ctr"/>
            <a:r>
              <a:rPr lang="en-US" altLang="zh-CN" sz="2000">
                <a:solidFill>
                  <a:schemeClr val="tx1"/>
                </a:solidFill>
              </a:rPr>
              <a:t>n-1</a:t>
            </a:r>
            <a:r>
              <a:rPr lang="zh-CN" altLang="en-US" sz="2000">
                <a:solidFill>
                  <a:schemeClr val="tx1"/>
                </a:solidFill>
              </a:rPr>
              <a:t>层</a:t>
            </a:r>
          </a:p>
          <a:p>
            <a:pPr marL="342900" indent="-342900"/>
            <a:endParaRPr lang="en-US" altLang="zh-CN" sz="2000">
              <a:solidFill>
                <a:schemeClr val="tx1"/>
              </a:solidFill>
            </a:endParaRPr>
          </a:p>
        </p:txBody>
      </p:sp>
      <p:sp>
        <p:nvSpPr>
          <p:cNvPr id="45" name="Text Box 28"/>
          <p:cNvSpPr txBox="1">
            <a:spLocks noChangeArrowheads="1"/>
          </p:cNvSpPr>
          <p:nvPr/>
        </p:nvSpPr>
        <p:spPr bwMode="auto">
          <a:xfrm>
            <a:off x="7031038" y="4774755"/>
            <a:ext cx="1428750" cy="485775"/>
          </a:xfrm>
          <a:prstGeom prst="rect">
            <a:avLst/>
          </a:prstGeom>
          <a:noFill/>
          <a:ln w="9525">
            <a:solidFill>
              <a:schemeClr val="tx1"/>
            </a:solidFill>
            <a:miter lim="800000"/>
            <a:headEnd/>
            <a:tailEnd/>
          </a:ln>
        </p:spPr>
        <p:txBody>
          <a:bodyPr/>
          <a:lstStyle/>
          <a:p>
            <a:pPr marL="342900" indent="-342900" algn="ctr">
              <a:spcBef>
                <a:spcPts val="775"/>
              </a:spcBef>
            </a:pPr>
            <a:r>
              <a:rPr lang="en-US" altLang="zh-CN" sz="2000">
                <a:solidFill>
                  <a:schemeClr val="tx1"/>
                </a:solidFill>
              </a:rPr>
              <a:t>┆</a:t>
            </a:r>
          </a:p>
        </p:txBody>
      </p:sp>
      <p:sp>
        <p:nvSpPr>
          <p:cNvPr id="46" name="Text Box 29"/>
          <p:cNvSpPr txBox="1">
            <a:spLocks noChangeArrowheads="1"/>
          </p:cNvSpPr>
          <p:nvPr/>
        </p:nvSpPr>
        <p:spPr bwMode="auto">
          <a:xfrm>
            <a:off x="7031038" y="5260530"/>
            <a:ext cx="1428750" cy="365125"/>
          </a:xfrm>
          <a:prstGeom prst="rect">
            <a:avLst/>
          </a:prstGeom>
          <a:noFill/>
          <a:ln w="9525">
            <a:solidFill>
              <a:schemeClr val="tx1"/>
            </a:solidFill>
            <a:miter lim="800000"/>
            <a:headEnd/>
            <a:tailEnd/>
          </a:ln>
        </p:spPr>
        <p:txBody>
          <a:bodyPr/>
          <a:lstStyle/>
          <a:p>
            <a:pPr marL="342900" indent="-342900"/>
            <a:endParaRPr lang="zh-CN" altLang="zh-CN" sz="2000">
              <a:solidFill>
                <a:schemeClr val="tx1"/>
              </a:solidFill>
            </a:endParaRPr>
          </a:p>
        </p:txBody>
      </p:sp>
      <p:sp>
        <p:nvSpPr>
          <p:cNvPr id="47" name="Text Box 30"/>
          <p:cNvSpPr txBox="1">
            <a:spLocks noChangeArrowheads="1"/>
          </p:cNvSpPr>
          <p:nvPr/>
        </p:nvSpPr>
        <p:spPr bwMode="auto">
          <a:xfrm>
            <a:off x="5009922" y="3988037"/>
            <a:ext cx="1881187" cy="365125"/>
          </a:xfrm>
          <a:prstGeom prst="rect">
            <a:avLst/>
          </a:prstGeom>
          <a:noFill/>
          <a:ln w="9525">
            <a:noFill/>
            <a:miter lim="800000"/>
            <a:headEnd/>
            <a:tailEnd/>
          </a:ln>
        </p:spPr>
        <p:txBody>
          <a:bodyPr/>
          <a:lstStyle/>
          <a:p>
            <a:pPr marL="342900" indent="-342900" algn="ctr"/>
            <a:r>
              <a:rPr lang="en-US" altLang="zh-CN" sz="2000" dirty="0">
                <a:solidFill>
                  <a:schemeClr val="tx1"/>
                </a:solidFill>
              </a:rPr>
              <a:t>n</a:t>
            </a:r>
            <a:r>
              <a:rPr lang="zh-CN" altLang="en-US" sz="2000" dirty="0">
                <a:solidFill>
                  <a:schemeClr val="tx1"/>
                </a:solidFill>
              </a:rPr>
              <a:t>层协议对等层</a:t>
            </a:r>
          </a:p>
        </p:txBody>
      </p:sp>
      <p:sp>
        <p:nvSpPr>
          <p:cNvPr id="48" name="Line 31"/>
          <p:cNvSpPr>
            <a:spLocks noChangeShapeType="1"/>
          </p:cNvSpPr>
          <p:nvPr/>
        </p:nvSpPr>
        <p:spPr bwMode="auto">
          <a:xfrm>
            <a:off x="4783819" y="4288980"/>
            <a:ext cx="2255838" cy="1588"/>
          </a:xfrm>
          <a:prstGeom prst="line">
            <a:avLst/>
          </a:prstGeom>
          <a:noFill/>
          <a:ln w="9525">
            <a:solidFill>
              <a:schemeClr val="tx1"/>
            </a:solidFill>
            <a:prstDash val="sysDot"/>
            <a:round/>
            <a:headEnd type="arrow" w="med" len="med"/>
            <a:tailEnd type="arrow" w="med" len="med"/>
          </a:ln>
        </p:spPr>
        <p:txBody>
          <a:bodyPr/>
          <a:lstStyle/>
          <a:p>
            <a:endParaRPr lang="zh-CN" altLang="en-US"/>
          </a:p>
        </p:txBody>
      </p:sp>
      <p:sp>
        <p:nvSpPr>
          <p:cNvPr id="49" name="Text Box 32"/>
          <p:cNvSpPr txBox="1">
            <a:spLocks noChangeArrowheads="1"/>
          </p:cNvSpPr>
          <p:nvPr/>
        </p:nvSpPr>
        <p:spPr bwMode="auto">
          <a:xfrm>
            <a:off x="4922838" y="3624499"/>
            <a:ext cx="2044019" cy="365125"/>
          </a:xfrm>
          <a:prstGeom prst="rect">
            <a:avLst/>
          </a:prstGeom>
          <a:noFill/>
          <a:ln w="9525">
            <a:noFill/>
            <a:miter lim="800000"/>
            <a:headEnd/>
            <a:tailEnd/>
          </a:ln>
        </p:spPr>
        <p:txBody>
          <a:bodyPr/>
          <a:lstStyle/>
          <a:p>
            <a:pPr marL="342900" indent="-342900" algn="ctr"/>
            <a:r>
              <a:rPr lang="en-US" altLang="zh-CN" dirty="0">
                <a:solidFill>
                  <a:schemeClr val="tx1"/>
                </a:solidFill>
              </a:rPr>
              <a:t>n+1</a:t>
            </a:r>
            <a:r>
              <a:rPr lang="zh-CN" altLang="en-US" dirty="0">
                <a:solidFill>
                  <a:schemeClr val="tx1"/>
                </a:solidFill>
              </a:rPr>
              <a:t>层协议对等层</a:t>
            </a:r>
          </a:p>
        </p:txBody>
      </p:sp>
      <p:sp>
        <p:nvSpPr>
          <p:cNvPr id="50" name="Line 33"/>
          <p:cNvSpPr>
            <a:spLocks noChangeShapeType="1"/>
          </p:cNvSpPr>
          <p:nvPr/>
        </p:nvSpPr>
        <p:spPr bwMode="auto">
          <a:xfrm>
            <a:off x="4783819" y="3925443"/>
            <a:ext cx="2255838" cy="1587"/>
          </a:xfrm>
          <a:prstGeom prst="line">
            <a:avLst/>
          </a:prstGeom>
          <a:noFill/>
          <a:ln w="9525">
            <a:solidFill>
              <a:schemeClr val="tx1"/>
            </a:solidFill>
            <a:prstDash val="sysDot"/>
            <a:round/>
            <a:headEnd type="arrow" w="med" len="med"/>
            <a:tailEnd type="arrow" w="med" len="med"/>
          </a:ln>
        </p:spPr>
        <p:txBody>
          <a:bodyPr/>
          <a:lstStyle/>
          <a:p>
            <a:endParaRPr lang="zh-CN" altLang="en-US"/>
          </a:p>
        </p:txBody>
      </p:sp>
      <p:sp>
        <p:nvSpPr>
          <p:cNvPr id="51" name="Text Box 34"/>
          <p:cNvSpPr txBox="1">
            <a:spLocks noChangeArrowheads="1"/>
          </p:cNvSpPr>
          <p:nvPr/>
        </p:nvSpPr>
        <p:spPr bwMode="auto">
          <a:xfrm>
            <a:off x="4980894" y="4382190"/>
            <a:ext cx="1881187" cy="365125"/>
          </a:xfrm>
          <a:prstGeom prst="rect">
            <a:avLst/>
          </a:prstGeom>
          <a:noFill/>
          <a:ln w="9525">
            <a:noFill/>
            <a:miter lim="800000"/>
            <a:headEnd/>
            <a:tailEnd/>
          </a:ln>
        </p:spPr>
        <p:txBody>
          <a:bodyPr/>
          <a:lstStyle/>
          <a:p>
            <a:pPr marL="342900" indent="-342900" algn="ctr"/>
            <a:r>
              <a:rPr lang="en-US" altLang="zh-CN" dirty="0">
                <a:solidFill>
                  <a:schemeClr val="tx1"/>
                </a:solidFill>
              </a:rPr>
              <a:t>n-1</a:t>
            </a:r>
            <a:r>
              <a:rPr lang="zh-CN" altLang="en-US" dirty="0">
                <a:solidFill>
                  <a:schemeClr val="tx1"/>
                </a:solidFill>
              </a:rPr>
              <a:t>层协议对等层</a:t>
            </a:r>
          </a:p>
        </p:txBody>
      </p:sp>
      <p:sp>
        <p:nvSpPr>
          <p:cNvPr id="52" name="Line 35"/>
          <p:cNvSpPr>
            <a:spLocks noChangeShapeType="1"/>
          </p:cNvSpPr>
          <p:nvPr/>
        </p:nvSpPr>
        <p:spPr bwMode="auto">
          <a:xfrm>
            <a:off x="4783819" y="4654105"/>
            <a:ext cx="2255838" cy="1588"/>
          </a:xfrm>
          <a:prstGeom prst="line">
            <a:avLst/>
          </a:prstGeom>
          <a:noFill/>
          <a:ln w="9525">
            <a:solidFill>
              <a:schemeClr val="tx1"/>
            </a:solidFill>
            <a:prstDash val="sysDot"/>
            <a:round/>
            <a:headEnd type="arrow" w="med" len="med"/>
            <a:tailEnd type="arrow" w="med" len="med"/>
          </a:ln>
        </p:spPr>
        <p:txBody>
          <a:bodyPr/>
          <a:lstStyle/>
          <a:p>
            <a:endParaRPr lang="zh-CN" altLang="en-US"/>
          </a:p>
        </p:txBody>
      </p:sp>
      <p:sp>
        <p:nvSpPr>
          <p:cNvPr id="53" name="Text Box 36"/>
          <p:cNvSpPr txBox="1">
            <a:spLocks noChangeArrowheads="1"/>
          </p:cNvSpPr>
          <p:nvPr/>
        </p:nvSpPr>
        <p:spPr bwMode="auto">
          <a:xfrm>
            <a:off x="4951866" y="2744571"/>
            <a:ext cx="1881187" cy="365125"/>
          </a:xfrm>
          <a:prstGeom prst="rect">
            <a:avLst/>
          </a:prstGeom>
          <a:noFill/>
          <a:ln w="9525">
            <a:noFill/>
            <a:miter lim="800000"/>
            <a:headEnd/>
            <a:tailEnd/>
          </a:ln>
        </p:spPr>
        <p:txBody>
          <a:bodyPr/>
          <a:lstStyle/>
          <a:p>
            <a:pPr marL="342900" indent="-342900" algn="ctr"/>
            <a:r>
              <a:rPr lang="zh-CN" altLang="en-US" sz="2000" dirty="0">
                <a:solidFill>
                  <a:schemeClr val="tx1"/>
                </a:solidFill>
              </a:rPr>
              <a:t>对等端虚通信</a:t>
            </a:r>
          </a:p>
        </p:txBody>
      </p:sp>
      <p:sp>
        <p:nvSpPr>
          <p:cNvPr id="54" name="Line 37"/>
          <p:cNvSpPr>
            <a:spLocks noChangeShapeType="1"/>
          </p:cNvSpPr>
          <p:nvPr/>
        </p:nvSpPr>
        <p:spPr bwMode="auto">
          <a:xfrm>
            <a:off x="4783819" y="3074543"/>
            <a:ext cx="2255838" cy="1587"/>
          </a:xfrm>
          <a:prstGeom prst="line">
            <a:avLst/>
          </a:prstGeom>
          <a:noFill/>
          <a:ln w="9525">
            <a:solidFill>
              <a:schemeClr val="tx1"/>
            </a:solidFill>
            <a:prstDash val="sysDot"/>
            <a:round/>
            <a:headEnd type="arrow" w="med" len="med"/>
            <a:tailEnd type="arrow" w="med" len="med"/>
          </a:ln>
        </p:spPr>
        <p:txBody>
          <a:bodyPr/>
          <a:lstStyle/>
          <a:p>
            <a:endParaRPr lang="zh-CN" altLang="en-US"/>
          </a:p>
        </p:txBody>
      </p:sp>
      <p:sp>
        <p:nvSpPr>
          <p:cNvPr id="55" name="Text Box 38"/>
          <p:cNvSpPr txBox="1">
            <a:spLocks noChangeArrowheads="1"/>
          </p:cNvSpPr>
          <p:nvPr/>
        </p:nvSpPr>
        <p:spPr bwMode="auto">
          <a:xfrm>
            <a:off x="4999485" y="5625655"/>
            <a:ext cx="1636712" cy="365125"/>
          </a:xfrm>
          <a:prstGeom prst="rect">
            <a:avLst/>
          </a:prstGeom>
          <a:noFill/>
          <a:ln w="9525">
            <a:noFill/>
            <a:miter lim="800000"/>
            <a:headEnd/>
            <a:tailEnd/>
          </a:ln>
        </p:spPr>
        <p:txBody>
          <a:bodyPr/>
          <a:lstStyle/>
          <a:p>
            <a:pPr marL="87313" indent="-87313" algn="ctr"/>
            <a:r>
              <a:rPr lang="zh-CN" altLang="en-US" sz="2000" dirty="0">
                <a:solidFill>
                  <a:schemeClr val="tx1"/>
                </a:solidFill>
              </a:rPr>
              <a:t>物理媒体实通信</a:t>
            </a:r>
          </a:p>
        </p:txBody>
      </p:sp>
      <p:sp>
        <p:nvSpPr>
          <p:cNvPr id="57" name="Line 39"/>
          <p:cNvSpPr>
            <a:spLocks noChangeShapeType="1"/>
          </p:cNvSpPr>
          <p:nvPr/>
        </p:nvSpPr>
        <p:spPr bwMode="auto">
          <a:xfrm>
            <a:off x="3848100" y="5989193"/>
            <a:ext cx="3819525" cy="28575"/>
          </a:xfrm>
          <a:prstGeom prst="line">
            <a:avLst/>
          </a:prstGeom>
          <a:noFill/>
          <a:ln w="38100">
            <a:solidFill>
              <a:schemeClr val="tx1"/>
            </a:solidFill>
            <a:round/>
            <a:headEnd/>
            <a:tailEnd/>
          </a:ln>
        </p:spPr>
        <p:txBody>
          <a:bodyPr/>
          <a:lstStyle/>
          <a:p>
            <a:endParaRPr lang="zh-CN" altLang="en-US"/>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86062" y="2032008"/>
            <a:ext cx="8106394"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zh-CN" altLang="en-US"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49430" y="1473587"/>
            <a:ext cx="3020379"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协议层次模型 ：</a:t>
            </a:r>
            <a:endParaRPr lang="en-US" altLang="zh-CN" sz="2800" b="1" dirty="0" smtClean="0">
              <a:solidFill>
                <a:srgbClr val="C00000"/>
              </a:solidFill>
              <a:latin typeface="微软雅黑" pitchFamily="34" charset="-122"/>
              <a:ea typeface="微软雅黑" pitchFamily="34" charset="-122"/>
            </a:endParaRPr>
          </a:p>
        </p:txBody>
      </p:sp>
      <p:sp>
        <p:nvSpPr>
          <p:cNvPr id="19" name="Rectangle 2"/>
          <p:cNvSpPr txBox="1">
            <a:spLocks noChangeArrowheads="1"/>
          </p:cNvSpPr>
          <p:nvPr/>
        </p:nvSpPr>
        <p:spPr>
          <a:xfrm>
            <a:off x="614121" y="2912610"/>
            <a:ext cx="7455822" cy="2138361"/>
          </a:xfrm>
          <a:prstGeom prst="rect">
            <a:avLst/>
          </a:prstGeom>
        </p:spPr>
        <p:txBody>
          <a:bodyPr/>
          <a:lstStyle/>
          <a:p>
            <a:pPr marL="228600" marR="0" lvl="0" indent="-228600" algn="l" defTabSz="914400" rtl="0" eaLnBrk="1" fontAlgn="auto" latinLnBrk="0" hangingPunct="1">
              <a:spcBef>
                <a:spcPts val="18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rPr>
              <a:t>实体</a:t>
            </a:r>
            <a:r>
              <a:rPr kumimoji="0" lang="en-US" altLang="zh-CN" sz="28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(Entity)</a:t>
            </a:r>
            <a:r>
              <a:rPr kumimoji="0" lang="zh-CN" altLang="en-US" sz="28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：是通信时能发送和接收信息的任何软硬件设施；</a:t>
            </a:r>
          </a:p>
          <a:p>
            <a:pPr marL="228600" marR="0" lvl="0" indent="-228600" algn="l" defTabSz="914400" rtl="0" eaLnBrk="1" fontAlgn="auto" latinLnBrk="0" hangingPunct="1">
              <a:spcBef>
                <a:spcPts val="18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rPr>
              <a:t>接口</a:t>
            </a:r>
            <a:r>
              <a:rPr kumimoji="0" lang="en-US" altLang="zh-CN" sz="28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(Interface)</a:t>
            </a:r>
            <a:r>
              <a:rPr kumimoji="0" lang="zh-CN" altLang="en-US" sz="28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：是指网络分层结构中各相邻层之间的通信接口。</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5"/>
          <p:cNvSpPr txBox="1"/>
          <p:nvPr/>
        </p:nvSpPr>
        <p:spPr>
          <a:xfrm>
            <a:off x="191729" y="2259427"/>
            <a:ext cx="2592288" cy="461665"/>
          </a:xfrm>
          <a:prstGeom prst="rect">
            <a:avLst/>
          </a:prstGeom>
          <a:noFill/>
        </p:spPr>
        <p:txBody>
          <a:bodyPr wrap="square" rtlCol="0">
            <a:spAutoFit/>
          </a:bodyPr>
          <a:lstStyle/>
          <a:p>
            <a:pPr algn="ctr"/>
            <a:r>
              <a:rPr lang="en-US" altLang="zh-CN" sz="2400" b="1" spc="300" dirty="0" smtClean="0">
                <a:solidFill>
                  <a:schemeClr val="bg1"/>
                </a:solidFill>
                <a:latin typeface="Agency FB" panose="020B0503020202020204" pitchFamily="34" charset="0"/>
                <a:ea typeface="Adobe 宋体 Std L" pitchFamily="18" charset="-122"/>
              </a:rPr>
              <a:t>Contents  </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72542"/>
            <a:ext cx="2808312" cy="707886"/>
          </a:xfrm>
          <a:prstGeom prst="rect">
            <a:avLst/>
          </a:prstGeom>
          <a:noFill/>
        </p:spPr>
        <p:txBody>
          <a:bodyPr wrap="square" rtlCol="0">
            <a:spAutoFit/>
          </a:bodyPr>
          <a:lstStyle/>
          <a:p>
            <a:pPr algn="ctr"/>
            <a:r>
              <a:rPr lang="zh-CN" altLang="en-US" sz="4000" b="1" dirty="0" smtClean="0">
                <a:solidFill>
                  <a:schemeClr val="bg1"/>
                </a:solidFill>
                <a:ea typeface="微软雅黑"/>
              </a:rPr>
              <a:t>内容纲要</a:t>
            </a:r>
            <a:endParaRPr lang="zh-CN" altLang="en-US" sz="4000" b="1" dirty="0">
              <a:solidFill>
                <a:schemeClr val="bg1"/>
              </a:solidFill>
              <a:ea typeface="微软雅黑"/>
            </a:endParaRPr>
          </a:p>
        </p:txBody>
      </p:sp>
      <p:grpSp>
        <p:nvGrpSpPr>
          <p:cNvPr id="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1" name="矩形 30"/>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2" name="矩形 31"/>
          <p:cNvSpPr/>
          <p:nvPr/>
        </p:nvSpPr>
        <p:spPr>
          <a:xfrm>
            <a:off x="3023419" y="619432"/>
            <a:ext cx="5928852" cy="5412658"/>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5"/>
          <p:cNvSpPr txBox="1"/>
          <p:nvPr/>
        </p:nvSpPr>
        <p:spPr>
          <a:xfrm>
            <a:off x="3786868" y="4723755"/>
            <a:ext cx="4341131" cy="861774"/>
          </a:xfrm>
          <a:prstGeom prst="rect">
            <a:avLst/>
          </a:prstGeom>
          <a:noFill/>
        </p:spPr>
        <p:txBody>
          <a:bodyPr vert="horz" wrap="square" lIns="0" tIns="0" rIns="0" bIns="0" rtlCol="0" anchor="ctr">
            <a:spAutoFit/>
          </a:bodyPr>
          <a:lstStyle/>
          <a:p>
            <a:pPr marL="623888" indent="-623888" algn="l"/>
            <a:r>
              <a:rPr lang="en-US" altLang="zh-CN" sz="2800" dirty="0" smtClean="0">
                <a:solidFill>
                  <a:srgbClr val="213F99"/>
                </a:solidFill>
                <a:latin typeface="Impact" pitchFamily="34" charset="0"/>
                <a:ea typeface="微软雅黑" pitchFamily="34" charset="-122"/>
              </a:rPr>
              <a:t>04    </a:t>
            </a:r>
            <a:r>
              <a:rPr lang="zh-CN" altLang="en-US" sz="2800" dirty="0" smtClean="0">
                <a:solidFill>
                  <a:srgbClr val="213F99"/>
                </a:solidFill>
                <a:latin typeface="Impact" pitchFamily="34" charset="0"/>
                <a:ea typeface="微软雅黑" pitchFamily="34" charset="-122"/>
              </a:rPr>
              <a:t>计算机通信协议与网络通信结构</a:t>
            </a:r>
            <a:endParaRPr lang="zh-CN" altLang="en-US" sz="2800" dirty="0">
              <a:solidFill>
                <a:srgbClr val="213F99"/>
              </a:solidFill>
              <a:latin typeface="微软雅黑" pitchFamily="34" charset="-122"/>
              <a:ea typeface="微软雅黑" pitchFamily="34" charset="-122"/>
            </a:endParaRPr>
          </a:p>
        </p:txBody>
      </p:sp>
      <p:sp>
        <p:nvSpPr>
          <p:cNvPr id="43" name="TextBox 6"/>
          <p:cNvSpPr txBox="1"/>
          <p:nvPr/>
        </p:nvSpPr>
        <p:spPr>
          <a:xfrm>
            <a:off x="3786870" y="1379556"/>
            <a:ext cx="4413696" cy="861774"/>
          </a:xfrm>
          <a:prstGeom prst="rect">
            <a:avLst/>
          </a:prstGeom>
          <a:noFill/>
        </p:spPr>
        <p:txBody>
          <a:bodyPr vert="horz" wrap="square" lIns="0" tIns="0" rIns="0" bIns="0" rtlCol="0" anchor="ctr">
            <a:spAutoFit/>
          </a:bodyPr>
          <a:lstStyle/>
          <a:p>
            <a:pPr marL="623888" indent="-623888" algn="l"/>
            <a:r>
              <a:rPr lang="en-US" altLang="zh-CN" sz="2800" dirty="0" smtClean="0">
                <a:solidFill>
                  <a:srgbClr val="213F99"/>
                </a:solidFill>
                <a:latin typeface="Impact" pitchFamily="34" charset="0"/>
                <a:ea typeface="微软雅黑" pitchFamily="34" charset="-122"/>
              </a:rPr>
              <a:t>01     </a:t>
            </a:r>
            <a:r>
              <a:rPr lang="zh-CN" altLang="en-US" sz="2800" dirty="0" smtClean="0">
                <a:solidFill>
                  <a:srgbClr val="213F99"/>
                </a:solidFill>
                <a:latin typeface="Impact" pitchFamily="34" charset="0"/>
                <a:ea typeface="微软雅黑" pitchFamily="34" charset="-122"/>
              </a:rPr>
              <a:t>计算机通信与网络的发展过程</a:t>
            </a:r>
            <a:endParaRPr lang="zh-CN" altLang="en-US" sz="2800" dirty="0">
              <a:solidFill>
                <a:srgbClr val="213F99"/>
              </a:solidFill>
              <a:latin typeface="微软雅黑" pitchFamily="34" charset="-122"/>
              <a:ea typeface="微软雅黑" pitchFamily="34" charset="-122"/>
            </a:endParaRPr>
          </a:p>
        </p:txBody>
      </p:sp>
      <p:sp>
        <p:nvSpPr>
          <p:cNvPr id="44" name="TextBox 10"/>
          <p:cNvSpPr txBox="1"/>
          <p:nvPr/>
        </p:nvSpPr>
        <p:spPr>
          <a:xfrm>
            <a:off x="3772356" y="2528155"/>
            <a:ext cx="4573357" cy="861774"/>
          </a:xfrm>
          <a:prstGeom prst="rect">
            <a:avLst/>
          </a:prstGeom>
          <a:noFill/>
        </p:spPr>
        <p:txBody>
          <a:bodyPr vert="horz" wrap="square" lIns="0" tIns="0" rIns="0" bIns="0" rtlCol="0" anchor="ctr">
            <a:spAutoFit/>
          </a:bodyPr>
          <a:lstStyle/>
          <a:p>
            <a:pPr marL="623888" indent="-623888" algn="l"/>
            <a:r>
              <a:rPr lang="en-US" altLang="zh-CN" sz="2800" dirty="0" smtClean="0">
                <a:solidFill>
                  <a:srgbClr val="213F99"/>
                </a:solidFill>
                <a:latin typeface="Impact" pitchFamily="34" charset="0"/>
                <a:ea typeface="微软雅黑" pitchFamily="34" charset="-122"/>
              </a:rPr>
              <a:t>02    </a:t>
            </a:r>
            <a:r>
              <a:rPr lang="zh-CN" altLang="en-US" sz="2800" dirty="0" smtClean="0">
                <a:solidFill>
                  <a:srgbClr val="213F99"/>
                </a:solidFill>
                <a:latin typeface="Impact" pitchFamily="34" charset="0"/>
                <a:ea typeface="微软雅黑" pitchFamily="34" charset="-122"/>
              </a:rPr>
              <a:t>计算机通信与网络 的基本概念</a:t>
            </a:r>
            <a:endParaRPr lang="zh-CN" altLang="en-US" sz="2800" dirty="0">
              <a:solidFill>
                <a:srgbClr val="213F99"/>
              </a:solidFill>
              <a:latin typeface="微软雅黑" pitchFamily="34" charset="-122"/>
              <a:ea typeface="微软雅黑" pitchFamily="34" charset="-122"/>
            </a:endParaRPr>
          </a:p>
        </p:txBody>
      </p:sp>
      <p:sp>
        <p:nvSpPr>
          <p:cNvPr id="45" name="TextBox 11"/>
          <p:cNvSpPr txBox="1"/>
          <p:nvPr/>
        </p:nvSpPr>
        <p:spPr>
          <a:xfrm>
            <a:off x="3772353" y="3805113"/>
            <a:ext cx="3834300"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03    </a:t>
            </a:r>
            <a:r>
              <a:rPr lang="zh-CN" altLang="en-US" sz="2800" dirty="0" smtClean="0">
                <a:solidFill>
                  <a:srgbClr val="213F99"/>
                </a:solidFill>
                <a:latin typeface="Impact" pitchFamily="34" charset="0"/>
                <a:ea typeface="微软雅黑" pitchFamily="34" charset="-122"/>
              </a:rPr>
              <a:t>网络的类型及其特征</a:t>
            </a:r>
            <a:endParaRPr lang="zh-CN" altLang="en-US" sz="2800" dirty="0">
              <a:solidFill>
                <a:srgbClr val="213F99"/>
              </a:solidFill>
              <a:latin typeface="微软雅黑" pitchFamily="34" charset="-122"/>
              <a:ea typeface="微软雅黑" pitchFamily="34" charset="-122"/>
            </a:endParaRPr>
          </a:p>
        </p:txBody>
      </p:sp>
    </p:spTree>
    <p:extLst>
      <p:ext uri="{BB962C8B-B14F-4D97-AF65-F5344CB8AC3E}">
        <p14:creationId xmlns:p14="http://schemas.microsoft.com/office/powerpoint/2010/main" val="18489453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747314" y="2220691"/>
            <a:ext cx="7598394"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568738" y="1647755"/>
            <a:ext cx="3379451"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协议分层的意义 ：</a:t>
            </a:r>
            <a:endParaRPr lang="en-US" altLang="zh-CN" sz="2800" b="1" dirty="0" smtClean="0">
              <a:solidFill>
                <a:srgbClr val="C00000"/>
              </a:solidFill>
              <a:latin typeface="微软雅黑" pitchFamily="34" charset="-122"/>
              <a:ea typeface="微软雅黑" pitchFamily="34" charset="-122"/>
            </a:endParaRPr>
          </a:p>
        </p:txBody>
      </p:sp>
      <p:sp>
        <p:nvSpPr>
          <p:cNvPr id="20" name="Rectangle 3"/>
          <p:cNvSpPr txBox="1">
            <a:spLocks noChangeArrowheads="1"/>
          </p:cNvSpPr>
          <p:nvPr/>
        </p:nvSpPr>
        <p:spPr>
          <a:xfrm>
            <a:off x="1293353" y="2583094"/>
            <a:ext cx="6254068" cy="2533195"/>
          </a:xfrm>
          <a:prstGeom prst="rect">
            <a:avLst/>
          </a:prstGeom>
        </p:spPr>
        <p:txBody>
          <a:bodyPr/>
          <a:lstStyle/>
          <a:p>
            <a:pPr marL="228600" marR="0" lvl="0" indent="-228600" algn="l" defTabSz="914400" rtl="0" eaLnBrk="1" fontAlgn="auto" latinLnBrk="0" hangingPunct="1">
              <a:spcBef>
                <a:spcPts val="18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各层之间是独立的。</a:t>
            </a:r>
          </a:p>
          <a:p>
            <a:pPr marL="228600" marR="0" lvl="0" indent="-228600" algn="l" defTabSz="914400" rtl="0" eaLnBrk="1" fontAlgn="auto" latinLnBrk="0" hangingPunct="1">
              <a:spcBef>
                <a:spcPts val="18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灵活性好。</a:t>
            </a:r>
          </a:p>
          <a:p>
            <a:pPr marL="228600" marR="0" lvl="0" indent="-228600" algn="l" defTabSz="914400" rtl="0" eaLnBrk="1" fontAlgn="auto" latinLnBrk="0" hangingPunct="1">
              <a:spcBef>
                <a:spcPts val="18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结构上可分割开。</a:t>
            </a:r>
          </a:p>
          <a:p>
            <a:pPr marL="228600" marR="0" lvl="0" indent="-228600" algn="l" defTabSz="914400" rtl="0" eaLnBrk="1" fontAlgn="auto" latinLnBrk="0" hangingPunct="1">
              <a:spcBef>
                <a:spcPts val="18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易于实现和维护。</a:t>
            </a:r>
          </a:p>
          <a:p>
            <a:pPr marL="228600" marR="0" lvl="0" indent="-228600" algn="l" defTabSz="914400" rtl="0" eaLnBrk="1" fontAlgn="auto" latinLnBrk="0" hangingPunct="1">
              <a:spcBef>
                <a:spcPts val="18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smtClean="0">
                <a:ln>
                  <a:noFill/>
                </a:ln>
                <a:solidFill>
                  <a:srgbClr val="213F99"/>
                </a:solidFill>
                <a:effectLst/>
                <a:uLnTx/>
                <a:uFillTx/>
                <a:latin typeface="微软雅黑" pitchFamily="34" charset="-122"/>
                <a:ea typeface="微软雅黑" pitchFamily="34" charset="-122"/>
              </a:rPr>
              <a:t>能促进标准化工作。</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747314" y="2220691"/>
            <a:ext cx="7598394"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568738" y="1647755"/>
            <a:ext cx="3379451"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层次多少要恰当：</a:t>
            </a:r>
            <a:endParaRPr lang="en-US" altLang="zh-CN" sz="2800" b="1" dirty="0" smtClean="0">
              <a:solidFill>
                <a:srgbClr val="C00000"/>
              </a:solidFill>
              <a:latin typeface="微软雅黑" pitchFamily="34" charset="-122"/>
              <a:ea typeface="微软雅黑" pitchFamily="34" charset="-122"/>
            </a:endParaRPr>
          </a:p>
        </p:txBody>
      </p:sp>
      <p:sp>
        <p:nvSpPr>
          <p:cNvPr id="18" name="矩形 17"/>
          <p:cNvSpPr/>
          <p:nvPr/>
        </p:nvSpPr>
        <p:spPr>
          <a:xfrm>
            <a:off x="1103084" y="2643474"/>
            <a:ext cx="6807200" cy="3139321"/>
          </a:xfrm>
          <a:prstGeom prst="rect">
            <a:avLst/>
          </a:prstGeom>
        </p:spPr>
        <p:txBody>
          <a:bodyPr wrap="square">
            <a:spAutoFit/>
          </a:bodyPr>
          <a:lstStyle/>
          <a:p>
            <a:pPr marL="514350" indent="-514350">
              <a:spcBef>
                <a:spcPts val="1800"/>
              </a:spcBef>
              <a:buFont typeface="+mj-ea"/>
              <a:buAutoNum type="circleNumDbPlain"/>
              <a:defRPr/>
            </a:pPr>
            <a:r>
              <a:rPr lang="zh-CN" altLang="en-US" sz="2800" b="1" dirty="0" smtClean="0">
                <a:solidFill>
                  <a:srgbClr val="213F99"/>
                </a:solidFill>
                <a:latin typeface="微软雅黑" pitchFamily="34" charset="-122"/>
                <a:ea typeface="微软雅黑" pitchFamily="34" charset="-122"/>
              </a:rPr>
              <a:t>若层数太少，就会使每一层的协议太复杂。</a:t>
            </a:r>
          </a:p>
          <a:p>
            <a:pPr marL="514350" indent="-514350">
              <a:spcBef>
                <a:spcPts val="1800"/>
              </a:spcBef>
              <a:buFont typeface="+mj-lt"/>
              <a:buAutoNum type="circleNumDbPlain"/>
              <a:defRPr/>
            </a:pPr>
            <a:r>
              <a:rPr lang="zh-CN" altLang="en-US" sz="2800" b="1" dirty="0" smtClean="0">
                <a:solidFill>
                  <a:srgbClr val="213F99"/>
                </a:solidFill>
                <a:latin typeface="微软雅黑" pitchFamily="34" charset="-122"/>
                <a:ea typeface="微软雅黑" pitchFamily="34" charset="-122"/>
              </a:rPr>
              <a:t>层数太多又会在描述和综合各层功能的系统工程任务时遇到较多的困难。 </a:t>
            </a:r>
          </a:p>
          <a:p>
            <a:pPr marL="514350" indent="-514350">
              <a:spcBef>
                <a:spcPts val="1800"/>
              </a:spcBef>
              <a:buFont typeface="+mj-lt"/>
              <a:buAutoNum type="circleNumDbPlain"/>
              <a:defRPr/>
            </a:pPr>
            <a:r>
              <a:rPr lang="zh-CN" altLang="en-US" sz="2800" b="1" dirty="0" smtClean="0">
                <a:solidFill>
                  <a:srgbClr val="213F99"/>
                </a:solidFill>
                <a:latin typeface="微软雅黑" pitchFamily="34" charset="-122"/>
                <a:ea typeface="微软雅黑" pitchFamily="34" charset="-122"/>
              </a:rPr>
              <a:t>设置合理的层数，有利于描述和综合这些层次功能。</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通信协议与分层体系结构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78967" y="2220691"/>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568738" y="1647755"/>
            <a:ext cx="2553904"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分层的原则：</a:t>
            </a:r>
            <a:endParaRPr lang="en-US" altLang="zh-CN" sz="2800" b="1" dirty="0" smtClean="0">
              <a:solidFill>
                <a:srgbClr val="C00000"/>
              </a:solidFill>
              <a:latin typeface="微软雅黑" pitchFamily="34" charset="-122"/>
              <a:ea typeface="微软雅黑" pitchFamily="34" charset="-122"/>
            </a:endParaRPr>
          </a:p>
        </p:txBody>
      </p:sp>
      <p:sp>
        <p:nvSpPr>
          <p:cNvPr id="18" name="矩形 17"/>
          <p:cNvSpPr/>
          <p:nvPr/>
        </p:nvSpPr>
        <p:spPr>
          <a:xfrm>
            <a:off x="740231" y="2498334"/>
            <a:ext cx="7634514" cy="3370153"/>
          </a:xfrm>
          <a:prstGeom prst="rect">
            <a:avLst/>
          </a:prstGeom>
        </p:spPr>
        <p:txBody>
          <a:bodyPr wrap="square">
            <a:spAutoFit/>
          </a:bodyPr>
          <a:lstStyle/>
          <a:p>
            <a:pPr marL="449263" indent="-449263">
              <a:spcBef>
                <a:spcPts val="1800"/>
              </a:spcBef>
              <a:buFont typeface="Wingdings" pitchFamily="2" charset="2"/>
              <a:buChar char="Ø"/>
              <a:defRPr/>
            </a:pPr>
            <a:r>
              <a:rPr lang="zh-CN" altLang="en-US" sz="2800" b="1" dirty="0" smtClean="0">
                <a:solidFill>
                  <a:srgbClr val="213F99"/>
                </a:solidFill>
                <a:latin typeface="微软雅黑" pitchFamily="34" charset="-122"/>
                <a:ea typeface="微软雅黑" pitchFamily="34" charset="-122"/>
              </a:rPr>
              <a:t>按功能分层、归类，每层功能应明确、独立。</a:t>
            </a:r>
          </a:p>
          <a:p>
            <a:pPr marL="449263" indent="-449263">
              <a:spcBef>
                <a:spcPts val="1800"/>
              </a:spcBef>
              <a:buFont typeface="Wingdings" pitchFamily="2" charset="2"/>
              <a:buChar char="Ø"/>
              <a:defRPr/>
            </a:pPr>
            <a:r>
              <a:rPr lang="zh-CN" altLang="en-US" sz="2800" b="1" dirty="0" smtClean="0">
                <a:solidFill>
                  <a:srgbClr val="213F99"/>
                </a:solidFill>
                <a:latin typeface="微软雅黑" pitchFamily="34" charset="-122"/>
                <a:ea typeface="微软雅黑" pitchFamily="34" charset="-122"/>
              </a:rPr>
              <a:t>层与层的接口适合于标准化，其边界的信息流应尽可能少。</a:t>
            </a:r>
          </a:p>
          <a:p>
            <a:pPr marL="449263" indent="-449263">
              <a:spcBef>
                <a:spcPts val="1800"/>
              </a:spcBef>
              <a:buFont typeface="Wingdings" pitchFamily="2" charset="2"/>
              <a:buChar char="Ø"/>
              <a:defRPr/>
            </a:pPr>
            <a:r>
              <a:rPr lang="zh-CN" altLang="en-US" sz="2800" b="1" dirty="0" smtClean="0">
                <a:solidFill>
                  <a:srgbClr val="213F99"/>
                </a:solidFill>
                <a:latin typeface="微软雅黑" pitchFamily="34" charset="-122"/>
                <a:ea typeface="微软雅黑" pitchFamily="34" charset="-122"/>
              </a:rPr>
              <a:t>每一层只与相邻层有边界。</a:t>
            </a:r>
          </a:p>
          <a:p>
            <a:pPr marL="449263" indent="-449263">
              <a:spcBef>
                <a:spcPts val="1800"/>
              </a:spcBef>
              <a:buFont typeface="Wingdings" pitchFamily="2" charset="2"/>
              <a:buChar char="Ø"/>
              <a:defRPr/>
            </a:pPr>
            <a:r>
              <a:rPr lang="zh-CN" altLang="en-US" sz="2800" b="1" dirty="0" smtClean="0">
                <a:solidFill>
                  <a:srgbClr val="213F99"/>
                </a:solidFill>
                <a:latin typeface="微软雅黑" pitchFamily="34" charset="-122"/>
                <a:ea typeface="微软雅黑" pitchFamily="34" charset="-122"/>
              </a:rPr>
              <a:t>为满足各种通信服务需要，在一层内可形成若干子层。 </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93481" y="1959439"/>
            <a:ext cx="8113479"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307486" y="1415531"/>
            <a:ext cx="2882520"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OSI-RM</a:t>
            </a:r>
            <a:r>
              <a:rPr lang="zh-CN" altLang="en-US" sz="2800" b="1" dirty="0" smtClean="0">
                <a:solidFill>
                  <a:srgbClr val="C00000"/>
                </a:solidFill>
                <a:latin typeface="微软雅黑" pitchFamily="34" charset="-122"/>
                <a:ea typeface="微软雅黑" pitchFamily="34" charset="-122"/>
              </a:rPr>
              <a:t>模型：</a:t>
            </a:r>
            <a:endParaRPr lang="en-US" altLang="zh-CN" sz="2800" b="1" dirty="0" smtClean="0">
              <a:solidFill>
                <a:srgbClr val="C00000"/>
              </a:solidFill>
              <a:latin typeface="微软雅黑" pitchFamily="34" charset="-122"/>
              <a:ea typeface="微软雅黑" pitchFamily="34" charset="-122"/>
            </a:endParaRPr>
          </a:p>
        </p:txBody>
      </p:sp>
      <p:sp>
        <p:nvSpPr>
          <p:cNvPr id="19" name="AutoShape 4"/>
          <p:cNvSpPr>
            <a:spLocks noChangeArrowheads="1"/>
          </p:cNvSpPr>
          <p:nvPr/>
        </p:nvSpPr>
        <p:spPr bwMode="auto">
          <a:xfrm>
            <a:off x="698272" y="2141997"/>
            <a:ext cx="2354262" cy="4106862"/>
          </a:xfrm>
          <a:prstGeom prst="cube">
            <a:avLst>
              <a:gd name="adj" fmla="val 9144"/>
            </a:avLst>
          </a:prstGeom>
          <a:solidFill>
            <a:srgbClr val="0070C0"/>
          </a:solidFill>
          <a:ln w="28575">
            <a:solidFill>
              <a:schemeClr val="tx1"/>
            </a:solidFill>
            <a:miter lim="800000"/>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0" name="Freeform 5"/>
          <p:cNvSpPr>
            <a:spLocks/>
          </p:cNvSpPr>
          <p:nvPr/>
        </p:nvSpPr>
        <p:spPr bwMode="auto">
          <a:xfrm>
            <a:off x="701447" y="2588084"/>
            <a:ext cx="2338387" cy="301625"/>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2" name="Freeform 6"/>
          <p:cNvSpPr>
            <a:spLocks/>
          </p:cNvSpPr>
          <p:nvPr/>
        </p:nvSpPr>
        <p:spPr bwMode="auto">
          <a:xfrm>
            <a:off x="699859" y="3145297"/>
            <a:ext cx="2338388" cy="30321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3" name="Freeform 7"/>
          <p:cNvSpPr>
            <a:spLocks/>
          </p:cNvSpPr>
          <p:nvPr/>
        </p:nvSpPr>
        <p:spPr bwMode="auto">
          <a:xfrm>
            <a:off x="699859" y="3702509"/>
            <a:ext cx="2336800" cy="30321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4" name="Freeform 8"/>
          <p:cNvSpPr>
            <a:spLocks/>
          </p:cNvSpPr>
          <p:nvPr/>
        </p:nvSpPr>
        <p:spPr bwMode="auto">
          <a:xfrm>
            <a:off x="699859" y="4259722"/>
            <a:ext cx="2336800" cy="30638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5" name="Freeform 9"/>
          <p:cNvSpPr>
            <a:spLocks/>
          </p:cNvSpPr>
          <p:nvPr/>
        </p:nvSpPr>
        <p:spPr bwMode="auto">
          <a:xfrm>
            <a:off x="698272" y="4818522"/>
            <a:ext cx="2338387" cy="309562"/>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6" name="Freeform 10"/>
          <p:cNvSpPr>
            <a:spLocks/>
          </p:cNvSpPr>
          <p:nvPr/>
        </p:nvSpPr>
        <p:spPr bwMode="auto">
          <a:xfrm>
            <a:off x="696684" y="5375734"/>
            <a:ext cx="2338388" cy="30321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7" name="Text Box 11"/>
          <p:cNvSpPr txBox="1">
            <a:spLocks noChangeArrowheads="1"/>
          </p:cNvSpPr>
          <p:nvPr/>
        </p:nvSpPr>
        <p:spPr bwMode="auto">
          <a:xfrm>
            <a:off x="1171126" y="2461764"/>
            <a:ext cx="1295547" cy="369332"/>
          </a:xfrm>
          <a:prstGeom prst="rect">
            <a:avLst/>
          </a:prstGeom>
          <a:noFill/>
          <a:ln w="9525">
            <a:noFill/>
            <a:miter lim="800000"/>
            <a:headEnd/>
            <a:tailEnd/>
          </a:ln>
        </p:spPr>
        <p:txBody>
          <a:bodyPr wrap="none">
            <a:spAutoFit/>
          </a:bodyPr>
          <a:lstStyle/>
          <a:p>
            <a:pPr>
              <a:spcBef>
                <a:spcPct val="0"/>
              </a:spcBef>
            </a:pPr>
            <a:r>
              <a:rPr kumimoji="1" lang="en-US" altLang="zh-CN" b="1" dirty="0" smtClean="0">
                <a:solidFill>
                  <a:schemeClr val="bg1"/>
                </a:solidFill>
                <a:latin typeface="微软雅黑" pitchFamily="34" charset="-122"/>
                <a:ea typeface="微软雅黑" pitchFamily="34" charset="-122"/>
              </a:rPr>
              <a:t>7    </a:t>
            </a:r>
            <a:r>
              <a:rPr kumimoji="1" lang="zh-CN" altLang="en-US" b="1" dirty="0" smtClean="0">
                <a:solidFill>
                  <a:schemeClr val="bg1"/>
                </a:solidFill>
                <a:latin typeface="微软雅黑" pitchFamily="34" charset="-122"/>
                <a:ea typeface="微软雅黑" pitchFamily="34" charset="-122"/>
              </a:rPr>
              <a:t>应</a:t>
            </a:r>
            <a:r>
              <a:rPr kumimoji="1" lang="zh-CN" altLang="en-US" b="1" dirty="0">
                <a:solidFill>
                  <a:schemeClr val="bg1"/>
                </a:solidFill>
                <a:latin typeface="微软雅黑" pitchFamily="34" charset="-122"/>
                <a:ea typeface="微软雅黑" pitchFamily="34" charset="-122"/>
              </a:rPr>
              <a:t>用层</a:t>
            </a:r>
          </a:p>
        </p:txBody>
      </p:sp>
      <p:sp>
        <p:nvSpPr>
          <p:cNvPr id="28" name="Text Box 12"/>
          <p:cNvSpPr txBox="1">
            <a:spLocks noChangeArrowheads="1"/>
          </p:cNvSpPr>
          <p:nvPr/>
        </p:nvSpPr>
        <p:spPr bwMode="auto">
          <a:xfrm>
            <a:off x="1121687" y="4108001"/>
            <a:ext cx="1295547" cy="369332"/>
          </a:xfrm>
          <a:prstGeom prst="rect">
            <a:avLst/>
          </a:prstGeom>
          <a:noFill/>
          <a:ln w="9525">
            <a:noFill/>
            <a:miter lim="800000"/>
            <a:headEnd/>
            <a:tailEnd/>
          </a:ln>
        </p:spPr>
        <p:txBody>
          <a:bodyPr wrap="none">
            <a:spAutoFit/>
          </a:bodyPr>
          <a:lstStyle/>
          <a:p>
            <a:pPr>
              <a:spcBef>
                <a:spcPct val="0"/>
              </a:spcBef>
            </a:pPr>
            <a:r>
              <a:rPr kumimoji="1" lang="en-US" altLang="zh-CN" b="1" dirty="0" smtClean="0">
                <a:solidFill>
                  <a:schemeClr val="bg1"/>
                </a:solidFill>
                <a:latin typeface="微软雅黑" pitchFamily="34" charset="-122"/>
                <a:ea typeface="微软雅黑" pitchFamily="34" charset="-122"/>
              </a:rPr>
              <a:t>4    </a:t>
            </a:r>
            <a:r>
              <a:rPr kumimoji="1" lang="zh-CN" altLang="en-US" b="1" dirty="0" smtClean="0">
                <a:solidFill>
                  <a:schemeClr val="bg1"/>
                </a:solidFill>
                <a:latin typeface="微软雅黑" pitchFamily="34" charset="-122"/>
                <a:ea typeface="微软雅黑" pitchFamily="34" charset="-122"/>
              </a:rPr>
              <a:t>传</a:t>
            </a:r>
            <a:r>
              <a:rPr kumimoji="1" lang="zh-CN" altLang="en-US" b="1" dirty="0">
                <a:solidFill>
                  <a:schemeClr val="bg1"/>
                </a:solidFill>
                <a:latin typeface="微软雅黑" pitchFamily="34" charset="-122"/>
                <a:ea typeface="微软雅黑" pitchFamily="34" charset="-122"/>
              </a:rPr>
              <a:t>输层</a:t>
            </a:r>
          </a:p>
        </p:txBody>
      </p:sp>
      <p:sp>
        <p:nvSpPr>
          <p:cNvPr id="29" name="Text Box 13"/>
          <p:cNvSpPr txBox="1">
            <a:spLocks noChangeArrowheads="1"/>
          </p:cNvSpPr>
          <p:nvPr/>
        </p:nvSpPr>
        <p:spPr bwMode="auto">
          <a:xfrm>
            <a:off x="1121461" y="4665214"/>
            <a:ext cx="1295547" cy="369332"/>
          </a:xfrm>
          <a:prstGeom prst="rect">
            <a:avLst/>
          </a:prstGeom>
          <a:noFill/>
          <a:ln w="9525">
            <a:noFill/>
            <a:miter lim="800000"/>
            <a:headEnd/>
            <a:tailEnd/>
          </a:ln>
        </p:spPr>
        <p:txBody>
          <a:bodyPr wrap="none">
            <a:spAutoFit/>
          </a:bodyPr>
          <a:lstStyle/>
          <a:p>
            <a:pPr>
              <a:spcBef>
                <a:spcPct val="0"/>
              </a:spcBef>
            </a:pPr>
            <a:r>
              <a:rPr kumimoji="1" lang="en-US" altLang="zh-CN" b="1" dirty="0" smtClean="0">
                <a:solidFill>
                  <a:schemeClr val="bg1"/>
                </a:solidFill>
                <a:latin typeface="微软雅黑" pitchFamily="34" charset="-122"/>
                <a:ea typeface="微软雅黑" pitchFamily="34" charset="-122"/>
              </a:rPr>
              <a:t>3    </a:t>
            </a:r>
            <a:r>
              <a:rPr kumimoji="1" lang="zh-CN" altLang="en-US" b="1" dirty="0" smtClean="0">
                <a:solidFill>
                  <a:schemeClr val="bg1"/>
                </a:solidFill>
                <a:latin typeface="微软雅黑" pitchFamily="34" charset="-122"/>
                <a:ea typeface="微软雅黑" pitchFamily="34" charset="-122"/>
              </a:rPr>
              <a:t>网</a:t>
            </a:r>
            <a:r>
              <a:rPr kumimoji="1" lang="zh-CN" altLang="en-US" b="1" dirty="0">
                <a:solidFill>
                  <a:schemeClr val="bg1"/>
                </a:solidFill>
                <a:latin typeface="微软雅黑" pitchFamily="34" charset="-122"/>
                <a:ea typeface="微软雅黑" pitchFamily="34" charset="-122"/>
              </a:rPr>
              <a:t>络层</a:t>
            </a:r>
          </a:p>
        </p:txBody>
      </p:sp>
      <p:sp>
        <p:nvSpPr>
          <p:cNvPr id="30" name="Text Box 14"/>
          <p:cNvSpPr txBox="1">
            <a:spLocks noChangeArrowheads="1"/>
          </p:cNvSpPr>
          <p:nvPr/>
        </p:nvSpPr>
        <p:spPr bwMode="auto">
          <a:xfrm>
            <a:off x="1135975" y="3003328"/>
            <a:ext cx="1295547" cy="369332"/>
          </a:xfrm>
          <a:prstGeom prst="rect">
            <a:avLst/>
          </a:prstGeom>
          <a:noFill/>
          <a:ln w="9525">
            <a:noFill/>
            <a:miter lim="800000"/>
            <a:headEnd/>
            <a:tailEnd/>
          </a:ln>
        </p:spPr>
        <p:txBody>
          <a:bodyPr wrap="none">
            <a:spAutoFit/>
          </a:bodyPr>
          <a:lstStyle/>
          <a:p>
            <a:pPr>
              <a:spcBef>
                <a:spcPct val="0"/>
              </a:spcBef>
            </a:pPr>
            <a:r>
              <a:rPr kumimoji="1" lang="en-US" altLang="zh-CN" b="1" dirty="0" smtClean="0">
                <a:solidFill>
                  <a:schemeClr val="bg1"/>
                </a:solidFill>
                <a:latin typeface="微软雅黑" pitchFamily="34" charset="-122"/>
                <a:ea typeface="微软雅黑" pitchFamily="34" charset="-122"/>
              </a:rPr>
              <a:t>6    </a:t>
            </a:r>
            <a:r>
              <a:rPr kumimoji="1" lang="zh-CN" altLang="en-US" b="1" dirty="0" smtClean="0">
                <a:solidFill>
                  <a:schemeClr val="bg1"/>
                </a:solidFill>
                <a:latin typeface="微软雅黑" pitchFamily="34" charset="-122"/>
                <a:ea typeface="微软雅黑" pitchFamily="34" charset="-122"/>
              </a:rPr>
              <a:t>表</a:t>
            </a:r>
            <a:r>
              <a:rPr kumimoji="1" lang="zh-CN" altLang="en-US" b="1" dirty="0">
                <a:solidFill>
                  <a:schemeClr val="bg1"/>
                </a:solidFill>
                <a:latin typeface="微软雅黑" pitchFamily="34" charset="-122"/>
                <a:ea typeface="微软雅黑" pitchFamily="34" charset="-122"/>
              </a:rPr>
              <a:t>示层</a:t>
            </a:r>
          </a:p>
        </p:txBody>
      </p:sp>
      <p:sp>
        <p:nvSpPr>
          <p:cNvPr id="36" name="Text Box 15"/>
          <p:cNvSpPr txBox="1">
            <a:spLocks noChangeArrowheads="1"/>
          </p:cNvSpPr>
          <p:nvPr/>
        </p:nvSpPr>
        <p:spPr bwMode="auto">
          <a:xfrm>
            <a:off x="1135975" y="3547614"/>
            <a:ext cx="1295547" cy="369332"/>
          </a:xfrm>
          <a:prstGeom prst="rect">
            <a:avLst/>
          </a:prstGeom>
          <a:noFill/>
          <a:ln w="9525">
            <a:noFill/>
            <a:miter lim="800000"/>
            <a:headEnd/>
            <a:tailEnd/>
          </a:ln>
        </p:spPr>
        <p:txBody>
          <a:bodyPr wrap="none">
            <a:spAutoFit/>
          </a:bodyPr>
          <a:lstStyle/>
          <a:p>
            <a:pPr>
              <a:spcBef>
                <a:spcPct val="0"/>
              </a:spcBef>
            </a:pPr>
            <a:r>
              <a:rPr kumimoji="1" lang="en-US" altLang="zh-CN" b="1" dirty="0" smtClean="0">
                <a:solidFill>
                  <a:schemeClr val="bg1"/>
                </a:solidFill>
                <a:latin typeface="微软雅黑" pitchFamily="34" charset="-122"/>
                <a:ea typeface="微软雅黑" pitchFamily="34" charset="-122"/>
              </a:rPr>
              <a:t>5    </a:t>
            </a:r>
            <a:r>
              <a:rPr kumimoji="1" lang="zh-CN" altLang="en-US" b="1" dirty="0" smtClean="0">
                <a:solidFill>
                  <a:schemeClr val="bg1"/>
                </a:solidFill>
                <a:latin typeface="微软雅黑" pitchFamily="34" charset="-122"/>
                <a:ea typeface="微软雅黑" pitchFamily="34" charset="-122"/>
              </a:rPr>
              <a:t>会</a:t>
            </a:r>
            <a:r>
              <a:rPr kumimoji="1" lang="zh-CN" altLang="en-US" b="1" dirty="0">
                <a:solidFill>
                  <a:schemeClr val="bg1"/>
                </a:solidFill>
                <a:latin typeface="微软雅黑" pitchFamily="34" charset="-122"/>
                <a:ea typeface="微软雅黑" pitchFamily="34" charset="-122"/>
              </a:rPr>
              <a:t>话层</a:t>
            </a:r>
          </a:p>
        </p:txBody>
      </p:sp>
      <p:sp>
        <p:nvSpPr>
          <p:cNvPr id="37" name="Text Box 16"/>
          <p:cNvSpPr txBox="1">
            <a:spLocks noChangeArrowheads="1"/>
          </p:cNvSpPr>
          <p:nvPr/>
        </p:nvSpPr>
        <p:spPr bwMode="auto">
          <a:xfrm>
            <a:off x="1105808" y="5251907"/>
            <a:ext cx="1619354" cy="369332"/>
          </a:xfrm>
          <a:prstGeom prst="rect">
            <a:avLst/>
          </a:prstGeom>
          <a:noFill/>
          <a:ln w="9525">
            <a:noFill/>
            <a:miter lim="800000"/>
            <a:headEnd/>
            <a:tailEnd/>
          </a:ln>
        </p:spPr>
        <p:txBody>
          <a:bodyPr wrap="none">
            <a:spAutoFit/>
          </a:bodyPr>
          <a:lstStyle/>
          <a:p>
            <a:pPr>
              <a:spcBef>
                <a:spcPct val="0"/>
              </a:spcBef>
            </a:pPr>
            <a:r>
              <a:rPr kumimoji="1" lang="en-US" altLang="zh-CN" b="1" dirty="0" smtClean="0">
                <a:solidFill>
                  <a:schemeClr val="bg1"/>
                </a:solidFill>
                <a:latin typeface="微软雅黑" pitchFamily="34" charset="-122"/>
                <a:ea typeface="微软雅黑" pitchFamily="34" charset="-122"/>
              </a:rPr>
              <a:t>2  </a:t>
            </a:r>
            <a:r>
              <a:rPr kumimoji="1" lang="zh-CN" altLang="en-US" b="1" dirty="0" smtClean="0">
                <a:solidFill>
                  <a:schemeClr val="bg1"/>
                </a:solidFill>
                <a:latin typeface="微软雅黑" pitchFamily="34" charset="-122"/>
                <a:ea typeface="微软雅黑" pitchFamily="34" charset="-122"/>
              </a:rPr>
              <a:t>数</a:t>
            </a:r>
            <a:r>
              <a:rPr kumimoji="1" lang="zh-CN" altLang="en-US" b="1" dirty="0">
                <a:solidFill>
                  <a:schemeClr val="bg1"/>
                </a:solidFill>
                <a:latin typeface="微软雅黑" pitchFamily="34" charset="-122"/>
                <a:ea typeface="微软雅黑" pitchFamily="34" charset="-122"/>
              </a:rPr>
              <a:t>据链路层</a:t>
            </a:r>
          </a:p>
        </p:txBody>
      </p:sp>
      <p:sp>
        <p:nvSpPr>
          <p:cNvPr id="38" name="Text Box 17"/>
          <p:cNvSpPr txBox="1">
            <a:spLocks noChangeArrowheads="1"/>
          </p:cNvSpPr>
          <p:nvPr/>
        </p:nvSpPr>
        <p:spPr bwMode="auto">
          <a:xfrm>
            <a:off x="1092433" y="5777370"/>
            <a:ext cx="1295547" cy="369332"/>
          </a:xfrm>
          <a:prstGeom prst="rect">
            <a:avLst/>
          </a:prstGeom>
          <a:noFill/>
          <a:ln w="9525">
            <a:noFill/>
            <a:miter lim="800000"/>
            <a:headEnd/>
            <a:tailEnd/>
          </a:ln>
        </p:spPr>
        <p:txBody>
          <a:bodyPr wrap="none">
            <a:spAutoFit/>
          </a:bodyPr>
          <a:lstStyle/>
          <a:p>
            <a:pPr>
              <a:spcBef>
                <a:spcPct val="0"/>
              </a:spcBef>
            </a:pPr>
            <a:r>
              <a:rPr kumimoji="1" lang="en-US" altLang="zh-CN" b="1" dirty="0" smtClean="0">
                <a:solidFill>
                  <a:schemeClr val="bg1"/>
                </a:solidFill>
                <a:latin typeface="微软雅黑" pitchFamily="34" charset="-122"/>
                <a:ea typeface="微软雅黑" pitchFamily="34" charset="-122"/>
              </a:rPr>
              <a:t>1    </a:t>
            </a:r>
            <a:r>
              <a:rPr kumimoji="1" lang="zh-CN" altLang="en-US" b="1" dirty="0" smtClean="0">
                <a:solidFill>
                  <a:schemeClr val="bg1"/>
                </a:solidFill>
                <a:latin typeface="微软雅黑" pitchFamily="34" charset="-122"/>
                <a:ea typeface="微软雅黑" pitchFamily="34" charset="-122"/>
              </a:rPr>
              <a:t>物</a:t>
            </a:r>
            <a:r>
              <a:rPr kumimoji="1" lang="zh-CN" altLang="en-US" b="1" dirty="0">
                <a:solidFill>
                  <a:schemeClr val="bg1"/>
                </a:solidFill>
                <a:latin typeface="微软雅黑" pitchFamily="34" charset="-122"/>
                <a:ea typeface="微软雅黑" pitchFamily="34" charset="-122"/>
              </a:rPr>
              <a:t>理层</a:t>
            </a:r>
          </a:p>
        </p:txBody>
      </p:sp>
      <p:sp>
        <p:nvSpPr>
          <p:cNvPr id="40" name="AutoShape 19"/>
          <p:cNvSpPr>
            <a:spLocks/>
          </p:cNvSpPr>
          <p:nvPr/>
        </p:nvSpPr>
        <p:spPr bwMode="auto">
          <a:xfrm>
            <a:off x="3261631" y="2203228"/>
            <a:ext cx="504825" cy="1512887"/>
          </a:xfrm>
          <a:prstGeom prst="rightBrace">
            <a:avLst>
              <a:gd name="adj1" fmla="val 24974"/>
              <a:gd name="adj2" fmla="val 50000"/>
            </a:avLst>
          </a:prstGeom>
          <a:noFill/>
          <a:ln w="38100">
            <a:solidFill>
              <a:schemeClr val="tx1"/>
            </a:solidFill>
            <a:round/>
            <a:headEnd/>
            <a:tailEnd/>
          </a:ln>
        </p:spPr>
        <p:txBody>
          <a:bodyPr wrap="none" anchor="ctr"/>
          <a:lstStyle/>
          <a:p>
            <a:endParaRPr lang="zh-CN" altLang="en-US" sz="2800" b="1">
              <a:solidFill>
                <a:srgbClr val="213F99"/>
              </a:solidFill>
              <a:latin typeface="微软雅黑" pitchFamily="34" charset="-122"/>
              <a:ea typeface="微软雅黑" pitchFamily="34" charset="-122"/>
            </a:endParaRPr>
          </a:p>
        </p:txBody>
      </p:sp>
      <p:sp>
        <p:nvSpPr>
          <p:cNvPr id="41" name="AutoShape 20"/>
          <p:cNvSpPr>
            <a:spLocks/>
          </p:cNvSpPr>
          <p:nvPr/>
        </p:nvSpPr>
        <p:spPr bwMode="auto">
          <a:xfrm>
            <a:off x="3247117" y="3815448"/>
            <a:ext cx="504825" cy="2160588"/>
          </a:xfrm>
          <a:prstGeom prst="rightBrace">
            <a:avLst>
              <a:gd name="adj1" fmla="val 24966"/>
              <a:gd name="adj2" fmla="val 50000"/>
            </a:avLst>
          </a:prstGeom>
          <a:noFill/>
          <a:ln w="38100">
            <a:solidFill>
              <a:schemeClr val="tx1"/>
            </a:solidFill>
            <a:round/>
            <a:headEnd/>
            <a:tailEnd/>
          </a:ln>
        </p:spPr>
        <p:txBody>
          <a:bodyPr wrap="none" anchor="ctr"/>
          <a:lstStyle/>
          <a:p>
            <a:endParaRPr lang="zh-CN" altLang="en-US" sz="2800" b="1">
              <a:solidFill>
                <a:srgbClr val="213F99"/>
              </a:solidFill>
              <a:latin typeface="微软雅黑" pitchFamily="34" charset="-122"/>
              <a:ea typeface="微软雅黑" pitchFamily="34" charset="-122"/>
            </a:endParaRPr>
          </a:p>
        </p:txBody>
      </p:sp>
      <p:sp>
        <p:nvSpPr>
          <p:cNvPr id="42" name="Text Box 21"/>
          <p:cNvSpPr txBox="1">
            <a:spLocks noChangeArrowheads="1"/>
          </p:cNvSpPr>
          <p:nvPr/>
        </p:nvSpPr>
        <p:spPr bwMode="auto">
          <a:xfrm>
            <a:off x="3951513" y="2432509"/>
            <a:ext cx="4211638" cy="954107"/>
          </a:xfrm>
          <a:prstGeom prst="rect">
            <a:avLst/>
          </a:prstGeom>
          <a:noFill/>
          <a:ln w="9525" algn="ctr">
            <a:noFill/>
            <a:miter lim="800000"/>
            <a:headEnd/>
            <a:tailEnd/>
          </a:ln>
        </p:spPr>
        <p:txBody>
          <a:bodyPr>
            <a:spAutoFit/>
          </a:bodyPr>
          <a:lstStyle/>
          <a:p>
            <a:pPr marL="342900" indent="-342900"/>
            <a:r>
              <a:rPr kumimoji="1" lang="en-US" altLang="zh-CN" sz="2800" b="1" dirty="0">
                <a:solidFill>
                  <a:srgbClr val="213F99"/>
                </a:solidFill>
                <a:latin typeface="微软雅黑" pitchFamily="34" charset="-122"/>
                <a:ea typeface="微软雅黑" pitchFamily="34" charset="-122"/>
              </a:rPr>
              <a:t>OSI</a:t>
            </a:r>
            <a:r>
              <a:rPr kumimoji="1" lang="zh-CN" altLang="en-US" sz="2800" b="1" dirty="0">
                <a:solidFill>
                  <a:srgbClr val="213F99"/>
                </a:solidFill>
                <a:latin typeface="微软雅黑" pitchFamily="34" charset="-122"/>
                <a:ea typeface="微软雅黑" pitchFamily="34" charset="-122"/>
              </a:rPr>
              <a:t>参考模型中高层，面向</a:t>
            </a:r>
            <a:r>
              <a:rPr kumimoji="1" lang="zh-CN" altLang="en-US" sz="2800" b="1" dirty="0">
                <a:solidFill>
                  <a:srgbClr val="C00000"/>
                </a:solidFill>
                <a:latin typeface="微软雅黑" pitchFamily="34" charset="-122"/>
                <a:ea typeface="微软雅黑" pitchFamily="34" charset="-122"/>
              </a:rPr>
              <a:t>信息处理</a:t>
            </a:r>
            <a:r>
              <a:rPr kumimoji="1" lang="zh-CN" altLang="en-US" sz="2800" b="1" dirty="0">
                <a:solidFill>
                  <a:srgbClr val="213F99"/>
                </a:solidFill>
                <a:latin typeface="微软雅黑" pitchFamily="34" charset="-122"/>
                <a:ea typeface="微软雅黑" pitchFamily="34" charset="-122"/>
              </a:rPr>
              <a:t>。</a:t>
            </a:r>
          </a:p>
        </p:txBody>
      </p:sp>
      <p:sp>
        <p:nvSpPr>
          <p:cNvPr id="43" name="Text Box 22"/>
          <p:cNvSpPr txBox="1">
            <a:spLocks noChangeArrowheads="1"/>
          </p:cNvSpPr>
          <p:nvPr/>
        </p:nvSpPr>
        <p:spPr bwMode="auto">
          <a:xfrm>
            <a:off x="3927701" y="4534813"/>
            <a:ext cx="4211637" cy="954107"/>
          </a:xfrm>
          <a:prstGeom prst="rect">
            <a:avLst/>
          </a:prstGeom>
          <a:noFill/>
          <a:ln w="9525" algn="ctr">
            <a:noFill/>
            <a:miter lim="800000"/>
            <a:headEnd/>
            <a:tailEnd/>
          </a:ln>
        </p:spPr>
        <p:txBody>
          <a:bodyPr>
            <a:spAutoFit/>
          </a:bodyPr>
          <a:lstStyle/>
          <a:p>
            <a:pPr marL="342900" indent="-342900"/>
            <a:r>
              <a:rPr kumimoji="1" lang="en-US" altLang="zh-CN" sz="2800" b="1" dirty="0">
                <a:solidFill>
                  <a:srgbClr val="213F99"/>
                </a:solidFill>
                <a:latin typeface="微软雅黑" pitchFamily="34" charset="-122"/>
                <a:ea typeface="微软雅黑" pitchFamily="34" charset="-122"/>
              </a:rPr>
              <a:t>OSI</a:t>
            </a:r>
            <a:r>
              <a:rPr kumimoji="1" lang="zh-CN" altLang="en-US" sz="2800" b="1" dirty="0">
                <a:solidFill>
                  <a:srgbClr val="213F99"/>
                </a:solidFill>
                <a:latin typeface="微软雅黑" pitchFamily="34" charset="-122"/>
                <a:ea typeface="微软雅黑" pitchFamily="34" charset="-122"/>
              </a:rPr>
              <a:t>参考模型中低层，面向</a:t>
            </a:r>
            <a:r>
              <a:rPr kumimoji="1" lang="zh-CN" altLang="en-US" sz="2800" b="1" dirty="0">
                <a:solidFill>
                  <a:srgbClr val="C00000"/>
                </a:solidFill>
                <a:latin typeface="微软雅黑" pitchFamily="34" charset="-122"/>
                <a:ea typeface="微软雅黑" pitchFamily="34" charset="-122"/>
              </a:rPr>
              <a:t>数据通信</a:t>
            </a:r>
            <a:r>
              <a:rPr kumimoji="1" lang="zh-CN" altLang="en-US" sz="2800" b="1" dirty="0">
                <a:solidFill>
                  <a:srgbClr val="213F99"/>
                </a:solidFill>
                <a:latin typeface="微软雅黑" pitchFamily="34" charset="-122"/>
                <a:ea typeface="微软雅黑" pitchFamily="34" charset="-122"/>
              </a:rPr>
              <a:t>。</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93481" y="1959439"/>
            <a:ext cx="8113479"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pic>
        <p:nvPicPr>
          <p:cNvPr id="95" name="图片 94" descr="图片2.png"/>
          <p:cNvPicPr>
            <a:picLocks noChangeAspect="1"/>
          </p:cNvPicPr>
          <p:nvPr/>
        </p:nvPicPr>
        <p:blipFill>
          <a:blip r:embed="rId4" cstate="print"/>
          <a:stretch>
            <a:fillRect/>
          </a:stretch>
        </p:blipFill>
        <p:spPr>
          <a:xfrm>
            <a:off x="72570" y="1448376"/>
            <a:ext cx="9003048" cy="5162886"/>
          </a:xfrm>
          <a:prstGeom prst="rect">
            <a:avLst/>
          </a:prstGeom>
          <a:ln w="22225">
            <a:solidFill>
              <a:schemeClr val="tx1"/>
            </a:solidFill>
          </a:ln>
        </p:spPr>
      </p:pic>
      <p:sp>
        <p:nvSpPr>
          <p:cNvPr id="96" name="Line 4"/>
          <p:cNvSpPr>
            <a:spLocks noChangeShapeType="1"/>
          </p:cNvSpPr>
          <p:nvPr/>
        </p:nvSpPr>
        <p:spPr bwMode="auto">
          <a:xfrm flipV="1">
            <a:off x="1600646" y="2467446"/>
            <a:ext cx="304800" cy="214313"/>
          </a:xfrm>
          <a:prstGeom prst="line">
            <a:avLst/>
          </a:prstGeom>
          <a:noFill/>
          <a:ln w="28575">
            <a:solidFill>
              <a:srgbClr val="FF0066"/>
            </a:solidFill>
            <a:round/>
            <a:headEnd/>
            <a:tailEnd type="triangle" w="med" len="med"/>
          </a:ln>
        </p:spPr>
        <p:txBody>
          <a:bodyPr/>
          <a:lstStyle/>
          <a:p>
            <a:endParaRPr lang="zh-CN" altLang="en-US"/>
          </a:p>
        </p:txBody>
      </p:sp>
      <p:sp>
        <p:nvSpPr>
          <p:cNvPr id="97" name="Line 5"/>
          <p:cNvSpPr>
            <a:spLocks noChangeShapeType="1"/>
          </p:cNvSpPr>
          <p:nvPr/>
        </p:nvSpPr>
        <p:spPr bwMode="auto">
          <a:xfrm>
            <a:off x="1905446" y="2467446"/>
            <a:ext cx="609600" cy="0"/>
          </a:xfrm>
          <a:prstGeom prst="line">
            <a:avLst/>
          </a:prstGeom>
          <a:noFill/>
          <a:ln w="28575">
            <a:solidFill>
              <a:srgbClr val="FF0066"/>
            </a:solidFill>
            <a:round/>
            <a:headEnd/>
            <a:tailEnd type="triangle" w="med" len="med"/>
          </a:ln>
        </p:spPr>
        <p:txBody>
          <a:bodyPr/>
          <a:lstStyle/>
          <a:p>
            <a:endParaRPr lang="zh-CN" altLang="en-US"/>
          </a:p>
        </p:txBody>
      </p:sp>
      <p:sp>
        <p:nvSpPr>
          <p:cNvPr id="98" name="Line 6"/>
          <p:cNvSpPr>
            <a:spLocks noChangeShapeType="1"/>
          </p:cNvSpPr>
          <p:nvPr/>
        </p:nvSpPr>
        <p:spPr bwMode="auto">
          <a:xfrm>
            <a:off x="2515046" y="2467446"/>
            <a:ext cx="1588" cy="2065338"/>
          </a:xfrm>
          <a:prstGeom prst="line">
            <a:avLst/>
          </a:prstGeom>
          <a:noFill/>
          <a:ln w="28575">
            <a:solidFill>
              <a:srgbClr val="FF0066"/>
            </a:solidFill>
            <a:round/>
            <a:headEnd/>
            <a:tailEnd type="triangle" w="med" len="med"/>
          </a:ln>
        </p:spPr>
        <p:txBody>
          <a:bodyPr/>
          <a:lstStyle/>
          <a:p>
            <a:endParaRPr lang="zh-CN" altLang="en-US"/>
          </a:p>
        </p:txBody>
      </p:sp>
      <p:sp>
        <p:nvSpPr>
          <p:cNvPr id="99" name="Line 7"/>
          <p:cNvSpPr>
            <a:spLocks noChangeShapeType="1"/>
          </p:cNvSpPr>
          <p:nvPr/>
        </p:nvSpPr>
        <p:spPr bwMode="auto">
          <a:xfrm>
            <a:off x="2515046" y="4677246"/>
            <a:ext cx="990600" cy="0"/>
          </a:xfrm>
          <a:prstGeom prst="line">
            <a:avLst/>
          </a:prstGeom>
          <a:noFill/>
          <a:ln w="28575">
            <a:solidFill>
              <a:srgbClr val="FF0066"/>
            </a:solidFill>
            <a:round/>
            <a:headEnd/>
            <a:tailEnd type="triangle" w="med" len="med"/>
          </a:ln>
        </p:spPr>
        <p:txBody>
          <a:bodyPr/>
          <a:lstStyle/>
          <a:p>
            <a:endParaRPr lang="zh-CN" altLang="en-US"/>
          </a:p>
        </p:txBody>
      </p:sp>
      <p:sp>
        <p:nvSpPr>
          <p:cNvPr id="100" name="Line 8"/>
          <p:cNvSpPr>
            <a:spLocks noChangeShapeType="1"/>
          </p:cNvSpPr>
          <p:nvPr/>
        </p:nvSpPr>
        <p:spPr bwMode="auto">
          <a:xfrm flipV="1">
            <a:off x="3505646" y="3686646"/>
            <a:ext cx="1588" cy="925513"/>
          </a:xfrm>
          <a:prstGeom prst="line">
            <a:avLst/>
          </a:prstGeom>
          <a:noFill/>
          <a:ln w="28575">
            <a:solidFill>
              <a:srgbClr val="FF0066"/>
            </a:solidFill>
            <a:round/>
            <a:headEnd/>
            <a:tailEnd type="triangle" w="med" len="med"/>
          </a:ln>
        </p:spPr>
        <p:txBody>
          <a:bodyPr/>
          <a:lstStyle/>
          <a:p>
            <a:endParaRPr lang="zh-CN" altLang="en-US"/>
          </a:p>
        </p:txBody>
      </p:sp>
      <p:sp>
        <p:nvSpPr>
          <p:cNvPr id="101" name="Line 9"/>
          <p:cNvSpPr>
            <a:spLocks noChangeShapeType="1"/>
          </p:cNvSpPr>
          <p:nvPr/>
        </p:nvSpPr>
        <p:spPr bwMode="auto">
          <a:xfrm>
            <a:off x="3505646" y="3686646"/>
            <a:ext cx="503238" cy="0"/>
          </a:xfrm>
          <a:prstGeom prst="line">
            <a:avLst/>
          </a:prstGeom>
          <a:noFill/>
          <a:ln w="28575">
            <a:solidFill>
              <a:srgbClr val="FF0066"/>
            </a:solidFill>
            <a:round/>
            <a:headEnd/>
            <a:tailEnd type="triangle" w="med" len="med"/>
          </a:ln>
        </p:spPr>
        <p:txBody>
          <a:bodyPr/>
          <a:lstStyle/>
          <a:p>
            <a:endParaRPr lang="zh-CN" altLang="en-US"/>
          </a:p>
        </p:txBody>
      </p:sp>
      <p:sp>
        <p:nvSpPr>
          <p:cNvPr id="102" name="Line 10"/>
          <p:cNvSpPr>
            <a:spLocks noChangeShapeType="1"/>
          </p:cNvSpPr>
          <p:nvPr/>
        </p:nvSpPr>
        <p:spPr bwMode="auto">
          <a:xfrm>
            <a:off x="4007296" y="3686646"/>
            <a:ext cx="1588" cy="925513"/>
          </a:xfrm>
          <a:prstGeom prst="line">
            <a:avLst/>
          </a:prstGeom>
          <a:noFill/>
          <a:ln w="28575">
            <a:solidFill>
              <a:srgbClr val="FF0066"/>
            </a:solidFill>
            <a:round/>
            <a:headEnd/>
            <a:tailEnd type="triangle" w="med" len="med"/>
          </a:ln>
        </p:spPr>
        <p:txBody>
          <a:bodyPr/>
          <a:lstStyle/>
          <a:p>
            <a:endParaRPr lang="zh-CN" altLang="en-US"/>
          </a:p>
        </p:txBody>
      </p:sp>
      <p:sp>
        <p:nvSpPr>
          <p:cNvPr id="103" name="Line 11"/>
          <p:cNvSpPr>
            <a:spLocks noChangeShapeType="1"/>
          </p:cNvSpPr>
          <p:nvPr/>
        </p:nvSpPr>
        <p:spPr bwMode="auto">
          <a:xfrm>
            <a:off x="4007296" y="4661371"/>
            <a:ext cx="935038" cy="0"/>
          </a:xfrm>
          <a:prstGeom prst="line">
            <a:avLst/>
          </a:prstGeom>
          <a:noFill/>
          <a:ln w="28575">
            <a:solidFill>
              <a:srgbClr val="FF0066"/>
            </a:solidFill>
            <a:round/>
            <a:headEnd/>
            <a:tailEnd type="triangle" w="med" len="med"/>
          </a:ln>
        </p:spPr>
        <p:txBody>
          <a:bodyPr/>
          <a:lstStyle/>
          <a:p>
            <a:endParaRPr lang="zh-CN" altLang="en-US"/>
          </a:p>
        </p:txBody>
      </p:sp>
      <p:sp>
        <p:nvSpPr>
          <p:cNvPr id="104" name="Line 12"/>
          <p:cNvSpPr>
            <a:spLocks noChangeShapeType="1"/>
          </p:cNvSpPr>
          <p:nvPr/>
        </p:nvSpPr>
        <p:spPr bwMode="auto">
          <a:xfrm flipV="1">
            <a:off x="4937571" y="3670771"/>
            <a:ext cx="1588" cy="925513"/>
          </a:xfrm>
          <a:prstGeom prst="line">
            <a:avLst/>
          </a:prstGeom>
          <a:noFill/>
          <a:ln w="28575">
            <a:solidFill>
              <a:srgbClr val="FF0066"/>
            </a:solidFill>
            <a:round/>
            <a:headEnd/>
            <a:tailEnd type="triangle" w="med" len="med"/>
          </a:ln>
        </p:spPr>
        <p:txBody>
          <a:bodyPr/>
          <a:lstStyle/>
          <a:p>
            <a:endParaRPr lang="zh-CN" altLang="en-US"/>
          </a:p>
        </p:txBody>
      </p:sp>
      <p:sp>
        <p:nvSpPr>
          <p:cNvPr id="105" name="Line 13"/>
          <p:cNvSpPr>
            <a:spLocks noChangeShapeType="1"/>
          </p:cNvSpPr>
          <p:nvPr/>
        </p:nvSpPr>
        <p:spPr bwMode="auto">
          <a:xfrm>
            <a:off x="4937571" y="3686646"/>
            <a:ext cx="533400" cy="0"/>
          </a:xfrm>
          <a:prstGeom prst="line">
            <a:avLst/>
          </a:prstGeom>
          <a:noFill/>
          <a:ln w="28575">
            <a:solidFill>
              <a:srgbClr val="FF0066"/>
            </a:solidFill>
            <a:round/>
            <a:headEnd/>
            <a:tailEnd type="triangle" w="med" len="med"/>
          </a:ln>
        </p:spPr>
        <p:txBody>
          <a:bodyPr/>
          <a:lstStyle/>
          <a:p>
            <a:endParaRPr lang="zh-CN" altLang="en-US"/>
          </a:p>
        </p:txBody>
      </p:sp>
      <p:sp>
        <p:nvSpPr>
          <p:cNvPr id="106" name="Line 14"/>
          <p:cNvSpPr>
            <a:spLocks noChangeShapeType="1"/>
          </p:cNvSpPr>
          <p:nvPr/>
        </p:nvSpPr>
        <p:spPr bwMode="auto">
          <a:xfrm>
            <a:off x="5470971" y="3686646"/>
            <a:ext cx="1588" cy="925513"/>
          </a:xfrm>
          <a:prstGeom prst="line">
            <a:avLst/>
          </a:prstGeom>
          <a:noFill/>
          <a:ln w="28575">
            <a:solidFill>
              <a:srgbClr val="FF0066"/>
            </a:solidFill>
            <a:round/>
            <a:headEnd/>
            <a:tailEnd type="triangle" w="med" len="med"/>
          </a:ln>
        </p:spPr>
        <p:txBody>
          <a:bodyPr/>
          <a:lstStyle/>
          <a:p>
            <a:endParaRPr lang="zh-CN" altLang="en-US"/>
          </a:p>
        </p:txBody>
      </p:sp>
      <p:sp>
        <p:nvSpPr>
          <p:cNvPr id="107" name="Line 15"/>
          <p:cNvSpPr>
            <a:spLocks noChangeShapeType="1"/>
          </p:cNvSpPr>
          <p:nvPr/>
        </p:nvSpPr>
        <p:spPr bwMode="auto">
          <a:xfrm>
            <a:off x="5486846" y="4677246"/>
            <a:ext cx="914400" cy="0"/>
          </a:xfrm>
          <a:prstGeom prst="line">
            <a:avLst/>
          </a:prstGeom>
          <a:noFill/>
          <a:ln w="28575">
            <a:solidFill>
              <a:srgbClr val="FF0066"/>
            </a:solidFill>
            <a:round/>
            <a:headEnd/>
            <a:tailEnd type="triangle" w="med" len="med"/>
          </a:ln>
        </p:spPr>
        <p:txBody>
          <a:bodyPr/>
          <a:lstStyle/>
          <a:p>
            <a:endParaRPr lang="zh-CN" altLang="en-US"/>
          </a:p>
        </p:txBody>
      </p:sp>
      <p:sp>
        <p:nvSpPr>
          <p:cNvPr id="108" name="Line 16"/>
          <p:cNvSpPr>
            <a:spLocks noChangeShapeType="1"/>
          </p:cNvSpPr>
          <p:nvPr/>
        </p:nvSpPr>
        <p:spPr bwMode="auto">
          <a:xfrm flipV="1">
            <a:off x="6401246" y="2467446"/>
            <a:ext cx="1588" cy="2065338"/>
          </a:xfrm>
          <a:prstGeom prst="line">
            <a:avLst/>
          </a:prstGeom>
          <a:noFill/>
          <a:ln w="28575">
            <a:solidFill>
              <a:srgbClr val="FF0066"/>
            </a:solidFill>
            <a:round/>
            <a:headEnd/>
            <a:tailEnd type="triangle" w="med" len="med"/>
          </a:ln>
        </p:spPr>
        <p:txBody>
          <a:bodyPr/>
          <a:lstStyle/>
          <a:p>
            <a:endParaRPr lang="zh-CN" altLang="en-US"/>
          </a:p>
        </p:txBody>
      </p:sp>
      <p:sp>
        <p:nvSpPr>
          <p:cNvPr id="109" name="Line 17"/>
          <p:cNvSpPr>
            <a:spLocks noChangeShapeType="1"/>
          </p:cNvSpPr>
          <p:nvPr/>
        </p:nvSpPr>
        <p:spPr bwMode="auto">
          <a:xfrm>
            <a:off x="6401246" y="2467446"/>
            <a:ext cx="609600" cy="0"/>
          </a:xfrm>
          <a:prstGeom prst="line">
            <a:avLst/>
          </a:prstGeom>
          <a:noFill/>
          <a:ln w="28575">
            <a:solidFill>
              <a:srgbClr val="FF0066"/>
            </a:solidFill>
            <a:round/>
            <a:headEnd/>
            <a:tailEnd type="triangle" w="med" len="med"/>
          </a:ln>
        </p:spPr>
        <p:txBody>
          <a:bodyPr/>
          <a:lstStyle/>
          <a:p>
            <a:endParaRPr lang="zh-CN" altLang="en-US"/>
          </a:p>
        </p:txBody>
      </p:sp>
      <p:sp>
        <p:nvSpPr>
          <p:cNvPr id="110" name="Line 18"/>
          <p:cNvSpPr>
            <a:spLocks noChangeShapeType="1"/>
          </p:cNvSpPr>
          <p:nvPr/>
        </p:nvSpPr>
        <p:spPr bwMode="auto">
          <a:xfrm>
            <a:off x="6979096" y="2483321"/>
            <a:ext cx="304800" cy="214313"/>
          </a:xfrm>
          <a:prstGeom prst="line">
            <a:avLst/>
          </a:prstGeom>
          <a:noFill/>
          <a:ln w="28575">
            <a:solidFill>
              <a:srgbClr val="FF0066"/>
            </a:solidFill>
            <a:round/>
            <a:headEnd/>
            <a:tailEnd type="triangle" w="med" len="med"/>
          </a:ln>
        </p:spPr>
        <p:txBody>
          <a:bodyPr/>
          <a:lstStyle/>
          <a:p>
            <a:endParaRPr lang="zh-CN" altLang="en-US"/>
          </a:p>
        </p:txBody>
      </p:sp>
      <p:sp>
        <p:nvSpPr>
          <p:cNvPr id="111" name="Rectangle 19"/>
          <p:cNvSpPr>
            <a:spLocks noChangeArrowheads="1"/>
          </p:cNvSpPr>
          <p:nvPr/>
        </p:nvSpPr>
        <p:spPr bwMode="auto">
          <a:xfrm>
            <a:off x="2051496" y="6132984"/>
            <a:ext cx="4876800" cy="609600"/>
          </a:xfrm>
          <a:prstGeom prst="rect">
            <a:avLst/>
          </a:prstGeom>
          <a:gradFill rotWithShape="1">
            <a:gsLst>
              <a:gs pos="0">
                <a:srgbClr val="009900"/>
              </a:gs>
              <a:gs pos="50000">
                <a:srgbClr val="009900">
                  <a:gamma/>
                  <a:shade val="46275"/>
                  <a:invGamma/>
                </a:srgbClr>
              </a:gs>
              <a:gs pos="100000">
                <a:srgbClr val="009900"/>
              </a:gs>
            </a:gsLst>
            <a:lin ang="18900000" scaled="1"/>
          </a:gra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pPr algn="ctr" eaLnBrk="0" hangingPunct="0">
              <a:defRPr/>
            </a:pPr>
            <a:r>
              <a:rPr lang="zh-CN" altLang="en-US" sz="2800" dirty="0">
                <a:solidFill>
                  <a:schemeClr val="bg1"/>
                </a:solidFill>
                <a:latin typeface="微软雅黑" pitchFamily="34" charset="-122"/>
                <a:ea typeface="微软雅黑" pitchFamily="34" charset="-122"/>
                <a:sym typeface="Symbol" pitchFamily="18" charset="2"/>
              </a:rPr>
              <a:t>计算机通信网的信息流动</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ppt_x</p:attrName>
                                        </p:attrNameLst>
                                      </p:cBhvr>
                                      <p:tavLst>
                                        <p:tav tm="0">
                                          <p:val>
                                            <p:strVal val="#ppt_x"/>
                                          </p:val>
                                        </p:tav>
                                        <p:tav tm="100000">
                                          <p:val>
                                            <p:strVal val="#ppt_x"/>
                                          </p:val>
                                        </p:tav>
                                      </p:tavLst>
                                    </p:anim>
                                    <p:anim calcmode="lin" valueType="num">
                                      <p:cBhvr>
                                        <p:cTn id="8" dur="500" fill="hold"/>
                                        <p:tgtEl>
                                          <p:spTgt spid="96"/>
                                        </p:tgtEl>
                                        <p:attrNameLst>
                                          <p:attrName>ppt_y</p:attrName>
                                        </p:attrNameLst>
                                      </p:cBhvr>
                                      <p:tavLst>
                                        <p:tav tm="0">
                                          <p:val>
                                            <p:strVal val="#ppt_y+#ppt_h/2"/>
                                          </p:val>
                                        </p:tav>
                                        <p:tav tm="100000">
                                          <p:val>
                                            <p:strVal val="#ppt_y"/>
                                          </p:val>
                                        </p:tav>
                                      </p:tavLst>
                                    </p:anim>
                                    <p:anim calcmode="lin" valueType="num">
                                      <p:cBhvr>
                                        <p:cTn id="9" dur="500" fill="hold"/>
                                        <p:tgtEl>
                                          <p:spTgt spid="96"/>
                                        </p:tgtEl>
                                        <p:attrNameLst>
                                          <p:attrName>ppt_w</p:attrName>
                                        </p:attrNameLst>
                                      </p:cBhvr>
                                      <p:tavLst>
                                        <p:tav tm="0">
                                          <p:val>
                                            <p:strVal val="#ppt_w"/>
                                          </p:val>
                                        </p:tav>
                                        <p:tav tm="100000">
                                          <p:val>
                                            <p:strVal val="#ppt_w"/>
                                          </p:val>
                                        </p:tav>
                                      </p:tavLst>
                                    </p:anim>
                                    <p:anim calcmode="lin" valueType="num">
                                      <p:cBhvr>
                                        <p:cTn id="10" dur="500" fill="hold"/>
                                        <p:tgtEl>
                                          <p:spTgt spid="96"/>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97"/>
                                        </p:tgtEl>
                                        <p:attrNameLst>
                                          <p:attrName>style.visibility</p:attrName>
                                        </p:attrNameLst>
                                      </p:cBhvr>
                                      <p:to>
                                        <p:strVal val="visible"/>
                                      </p:to>
                                    </p:set>
                                    <p:anim calcmode="lin" valueType="num">
                                      <p:cBhvr>
                                        <p:cTn id="14" dur="1000" fill="hold"/>
                                        <p:tgtEl>
                                          <p:spTgt spid="97"/>
                                        </p:tgtEl>
                                        <p:attrNameLst>
                                          <p:attrName>ppt_x</p:attrName>
                                        </p:attrNameLst>
                                      </p:cBhvr>
                                      <p:tavLst>
                                        <p:tav tm="0">
                                          <p:val>
                                            <p:strVal val="#ppt_x-#ppt_w/2"/>
                                          </p:val>
                                        </p:tav>
                                        <p:tav tm="100000">
                                          <p:val>
                                            <p:strVal val="#ppt_x"/>
                                          </p:val>
                                        </p:tav>
                                      </p:tavLst>
                                    </p:anim>
                                    <p:anim calcmode="lin" valueType="num">
                                      <p:cBhvr>
                                        <p:cTn id="15" dur="1000" fill="hold"/>
                                        <p:tgtEl>
                                          <p:spTgt spid="97"/>
                                        </p:tgtEl>
                                        <p:attrNameLst>
                                          <p:attrName>ppt_y</p:attrName>
                                        </p:attrNameLst>
                                      </p:cBhvr>
                                      <p:tavLst>
                                        <p:tav tm="0">
                                          <p:val>
                                            <p:strVal val="#ppt_y"/>
                                          </p:val>
                                        </p:tav>
                                        <p:tav tm="100000">
                                          <p:val>
                                            <p:strVal val="#ppt_y"/>
                                          </p:val>
                                        </p:tav>
                                      </p:tavLst>
                                    </p:anim>
                                    <p:anim calcmode="lin" valueType="num">
                                      <p:cBhvr>
                                        <p:cTn id="16" dur="1000" fill="hold"/>
                                        <p:tgtEl>
                                          <p:spTgt spid="97"/>
                                        </p:tgtEl>
                                        <p:attrNameLst>
                                          <p:attrName>ppt_w</p:attrName>
                                        </p:attrNameLst>
                                      </p:cBhvr>
                                      <p:tavLst>
                                        <p:tav tm="0">
                                          <p:val>
                                            <p:fltVal val="0"/>
                                          </p:val>
                                        </p:tav>
                                        <p:tav tm="100000">
                                          <p:val>
                                            <p:strVal val="#ppt_w"/>
                                          </p:val>
                                        </p:tav>
                                      </p:tavLst>
                                    </p:anim>
                                    <p:anim calcmode="lin" valueType="num">
                                      <p:cBhvr>
                                        <p:cTn id="17" dur="1000" fill="hold"/>
                                        <p:tgtEl>
                                          <p:spTgt spid="97"/>
                                        </p:tgtEl>
                                        <p:attrNameLst>
                                          <p:attrName>ppt_h</p:attrName>
                                        </p:attrNameLst>
                                      </p:cBhvr>
                                      <p:tavLst>
                                        <p:tav tm="0">
                                          <p:val>
                                            <p:strVal val="#ppt_h"/>
                                          </p:val>
                                        </p:tav>
                                        <p:tav tm="100000">
                                          <p:val>
                                            <p:strVal val="#ppt_h"/>
                                          </p:val>
                                        </p:tav>
                                      </p:tavLst>
                                    </p:anim>
                                  </p:childTnLst>
                                </p:cTn>
                              </p:par>
                            </p:childTnLst>
                          </p:cTn>
                        </p:par>
                        <p:par>
                          <p:cTn id="18" fill="hold">
                            <p:stCondLst>
                              <p:cond delay="1500"/>
                            </p:stCondLst>
                            <p:childTnLst>
                              <p:par>
                                <p:cTn id="19" presetID="17" presetClass="entr" presetSubtype="1" fill="hold" grpId="0" nodeType="afterEffect">
                                  <p:stCondLst>
                                    <p:cond delay="0"/>
                                  </p:stCondLst>
                                  <p:childTnLst>
                                    <p:set>
                                      <p:cBhvr>
                                        <p:cTn id="20" dur="1" fill="hold">
                                          <p:stCondLst>
                                            <p:cond delay="0"/>
                                          </p:stCondLst>
                                        </p:cTn>
                                        <p:tgtEl>
                                          <p:spTgt spid="98"/>
                                        </p:tgtEl>
                                        <p:attrNameLst>
                                          <p:attrName>style.visibility</p:attrName>
                                        </p:attrNameLst>
                                      </p:cBhvr>
                                      <p:to>
                                        <p:strVal val="visible"/>
                                      </p:to>
                                    </p:set>
                                    <p:anim calcmode="lin" valueType="num">
                                      <p:cBhvr>
                                        <p:cTn id="21" dur="1000" fill="hold"/>
                                        <p:tgtEl>
                                          <p:spTgt spid="98"/>
                                        </p:tgtEl>
                                        <p:attrNameLst>
                                          <p:attrName>ppt_x</p:attrName>
                                        </p:attrNameLst>
                                      </p:cBhvr>
                                      <p:tavLst>
                                        <p:tav tm="0">
                                          <p:val>
                                            <p:strVal val="#ppt_x"/>
                                          </p:val>
                                        </p:tav>
                                        <p:tav tm="100000">
                                          <p:val>
                                            <p:strVal val="#ppt_x"/>
                                          </p:val>
                                        </p:tav>
                                      </p:tavLst>
                                    </p:anim>
                                    <p:anim calcmode="lin" valueType="num">
                                      <p:cBhvr>
                                        <p:cTn id="22" dur="1000" fill="hold"/>
                                        <p:tgtEl>
                                          <p:spTgt spid="98"/>
                                        </p:tgtEl>
                                        <p:attrNameLst>
                                          <p:attrName>ppt_y</p:attrName>
                                        </p:attrNameLst>
                                      </p:cBhvr>
                                      <p:tavLst>
                                        <p:tav tm="0">
                                          <p:val>
                                            <p:strVal val="#ppt_y-#ppt_h/2"/>
                                          </p:val>
                                        </p:tav>
                                        <p:tav tm="100000">
                                          <p:val>
                                            <p:strVal val="#ppt_y"/>
                                          </p:val>
                                        </p:tav>
                                      </p:tavLst>
                                    </p:anim>
                                    <p:anim calcmode="lin" valueType="num">
                                      <p:cBhvr>
                                        <p:cTn id="23" dur="1000" fill="hold"/>
                                        <p:tgtEl>
                                          <p:spTgt spid="98"/>
                                        </p:tgtEl>
                                        <p:attrNameLst>
                                          <p:attrName>ppt_w</p:attrName>
                                        </p:attrNameLst>
                                      </p:cBhvr>
                                      <p:tavLst>
                                        <p:tav tm="0">
                                          <p:val>
                                            <p:strVal val="#ppt_w"/>
                                          </p:val>
                                        </p:tav>
                                        <p:tav tm="100000">
                                          <p:val>
                                            <p:strVal val="#ppt_w"/>
                                          </p:val>
                                        </p:tav>
                                      </p:tavLst>
                                    </p:anim>
                                    <p:anim calcmode="lin" valueType="num">
                                      <p:cBhvr>
                                        <p:cTn id="24" dur="1000" fill="hold"/>
                                        <p:tgtEl>
                                          <p:spTgt spid="98"/>
                                        </p:tgtEl>
                                        <p:attrNameLst>
                                          <p:attrName>ppt_h</p:attrName>
                                        </p:attrNameLst>
                                      </p:cBhvr>
                                      <p:tavLst>
                                        <p:tav tm="0">
                                          <p:val>
                                            <p:fltVal val="0"/>
                                          </p:val>
                                        </p:tav>
                                        <p:tav tm="100000">
                                          <p:val>
                                            <p:strVal val="#ppt_h"/>
                                          </p:val>
                                        </p:tav>
                                      </p:tavLst>
                                    </p:anim>
                                  </p:childTnLst>
                                </p:cTn>
                              </p:par>
                            </p:childTnLst>
                          </p:cTn>
                        </p:par>
                        <p:par>
                          <p:cTn id="25" fill="hold">
                            <p:stCondLst>
                              <p:cond delay="2500"/>
                            </p:stCondLst>
                            <p:childTnLst>
                              <p:par>
                                <p:cTn id="26" presetID="17" presetClass="entr" presetSubtype="8" fill="hold" grpId="0" nodeType="afterEffect">
                                  <p:stCondLst>
                                    <p:cond delay="0"/>
                                  </p:stCondLst>
                                  <p:childTnLst>
                                    <p:set>
                                      <p:cBhvr>
                                        <p:cTn id="27" dur="1" fill="hold">
                                          <p:stCondLst>
                                            <p:cond delay="0"/>
                                          </p:stCondLst>
                                        </p:cTn>
                                        <p:tgtEl>
                                          <p:spTgt spid="99"/>
                                        </p:tgtEl>
                                        <p:attrNameLst>
                                          <p:attrName>style.visibility</p:attrName>
                                        </p:attrNameLst>
                                      </p:cBhvr>
                                      <p:to>
                                        <p:strVal val="visible"/>
                                      </p:to>
                                    </p:set>
                                    <p:anim calcmode="lin" valueType="num">
                                      <p:cBhvr>
                                        <p:cTn id="28" dur="1000" fill="hold"/>
                                        <p:tgtEl>
                                          <p:spTgt spid="99"/>
                                        </p:tgtEl>
                                        <p:attrNameLst>
                                          <p:attrName>ppt_x</p:attrName>
                                        </p:attrNameLst>
                                      </p:cBhvr>
                                      <p:tavLst>
                                        <p:tav tm="0">
                                          <p:val>
                                            <p:strVal val="#ppt_x-#ppt_w/2"/>
                                          </p:val>
                                        </p:tav>
                                        <p:tav tm="100000">
                                          <p:val>
                                            <p:strVal val="#ppt_x"/>
                                          </p:val>
                                        </p:tav>
                                      </p:tavLst>
                                    </p:anim>
                                    <p:anim calcmode="lin" valueType="num">
                                      <p:cBhvr>
                                        <p:cTn id="29" dur="1000" fill="hold"/>
                                        <p:tgtEl>
                                          <p:spTgt spid="99"/>
                                        </p:tgtEl>
                                        <p:attrNameLst>
                                          <p:attrName>ppt_y</p:attrName>
                                        </p:attrNameLst>
                                      </p:cBhvr>
                                      <p:tavLst>
                                        <p:tav tm="0">
                                          <p:val>
                                            <p:strVal val="#ppt_y"/>
                                          </p:val>
                                        </p:tav>
                                        <p:tav tm="100000">
                                          <p:val>
                                            <p:strVal val="#ppt_y"/>
                                          </p:val>
                                        </p:tav>
                                      </p:tavLst>
                                    </p:anim>
                                    <p:anim calcmode="lin" valueType="num">
                                      <p:cBhvr>
                                        <p:cTn id="30" dur="1000" fill="hold"/>
                                        <p:tgtEl>
                                          <p:spTgt spid="99"/>
                                        </p:tgtEl>
                                        <p:attrNameLst>
                                          <p:attrName>ppt_w</p:attrName>
                                        </p:attrNameLst>
                                      </p:cBhvr>
                                      <p:tavLst>
                                        <p:tav tm="0">
                                          <p:val>
                                            <p:fltVal val="0"/>
                                          </p:val>
                                        </p:tav>
                                        <p:tav tm="100000">
                                          <p:val>
                                            <p:strVal val="#ppt_w"/>
                                          </p:val>
                                        </p:tav>
                                      </p:tavLst>
                                    </p:anim>
                                    <p:anim calcmode="lin" valueType="num">
                                      <p:cBhvr>
                                        <p:cTn id="31" dur="1000" fill="hold"/>
                                        <p:tgtEl>
                                          <p:spTgt spid="99"/>
                                        </p:tgtEl>
                                        <p:attrNameLst>
                                          <p:attrName>ppt_h</p:attrName>
                                        </p:attrNameLst>
                                      </p:cBhvr>
                                      <p:tavLst>
                                        <p:tav tm="0">
                                          <p:val>
                                            <p:strVal val="#ppt_h"/>
                                          </p:val>
                                        </p:tav>
                                        <p:tav tm="100000">
                                          <p:val>
                                            <p:strVal val="#ppt_h"/>
                                          </p:val>
                                        </p:tav>
                                      </p:tavLst>
                                    </p:anim>
                                  </p:childTnLst>
                                </p:cTn>
                              </p:par>
                            </p:childTnLst>
                          </p:cTn>
                        </p:par>
                        <p:par>
                          <p:cTn id="32" fill="hold">
                            <p:stCondLst>
                              <p:cond delay="3500"/>
                            </p:stCondLst>
                            <p:childTnLst>
                              <p:par>
                                <p:cTn id="33" presetID="17" presetClass="entr" presetSubtype="4" fill="hold" grpId="0" nodeType="afterEffect">
                                  <p:stCondLst>
                                    <p:cond delay="0"/>
                                  </p:stCondLst>
                                  <p:childTnLst>
                                    <p:set>
                                      <p:cBhvr>
                                        <p:cTn id="34" dur="1" fill="hold">
                                          <p:stCondLst>
                                            <p:cond delay="0"/>
                                          </p:stCondLst>
                                        </p:cTn>
                                        <p:tgtEl>
                                          <p:spTgt spid="100"/>
                                        </p:tgtEl>
                                        <p:attrNameLst>
                                          <p:attrName>style.visibility</p:attrName>
                                        </p:attrNameLst>
                                      </p:cBhvr>
                                      <p:to>
                                        <p:strVal val="visible"/>
                                      </p:to>
                                    </p:set>
                                    <p:anim calcmode="lin" valueType="num">
                                      <p:cBhvr>
                                        <p:cTn id="35" dur="1000" fill="hold"/>
                                        <p:tgtEl>
                                          <p:spTgt spid="100"/>
                                        </p:tgtEl>
                                        <p:attrNameLst>
                                          <p:attrName>ppt_x</p:attrName>
                                        </p:attrNameLst>
                                      </p:cBhvr>
                                      <p:tavLst>
                                        <p:tav tm="0">
                                          <p:val>
                                            <p:strVal val="#ppt_x"/>
                                          </p:val>
                                        </p:tav>
                                        <p:tav tm="100000">
                                          <p:val>
                                            <p:strVal val="#ppt_x"/>
                                          </p:val>
                                        </p:tav>
                                      </p:tavLst>
                                    </p:anim>
                                    <p:anim calcmode="lin" valueType="num">
                                      <p:cBhvr>
                                        <p:cTn id="36" dur="1000" fill="hold"/>
                                        <p:tgtEl>
                                          <p:spTgt spid="100"/>
                                        </p:tgtEl>
                                        <p:attrNameLst>
                                          <p:attrName>ppt_y</p:attrName>
                                        </p:attrNameLst>
                                      </p:cBhvr>
                                      <p:tavLst>
                                        <p:tav tm="0">
                                          <p:val>
                                            <p:strVal val="#ppt_y+#ppt_h/2"/>
                                          </p:val>
                                        </p:tav>
                                        <p:tav tm="100000">
                                          <p:val>
                                            <p:strVal val="#ppt_y"/>
                                          </p:val>
                                        </p:tav>
                                      </p:tavLst>
                                    </p:anim>
                                    <p:anim calcmode="lin" valueType="num">
                                      <p:cBhvr>
                                        <p:cTn id="37" dur="1000" fill="hold"/>
                                        <p:tgtEl>
                                          <p:spTgt spid="100"/>
                                        </p:tgtEl>
                                        <p:attrNameLst>
                                          <p:attrName>ppt_w</p:attrName>
                                        </p:attrNameLst>
                                      </p:cBhvr>
                                      <p:tavLst>
                                        <p:tav tm="0">
                                          <p:val>
                                            <p:strVal val="#ppt_w"/>
                                          </p:val>
                                        </p:tav>
                                        <p:tav tm="100000">
                                          <p:val>
                                            <p:strVal val="#ppt_w"/>
                                          </p:val>
                                        </p:tav>
                                      </p:tavLst>
                                    </p:anim>
                                    <p:anim calcmode="lin" valueType="num">
                                      <p:cBhvr>
                                        <p:cTn id="38" dur="1000" fill="hold"/>
                                        <p:tgtEl>
                                          <p:spTgt spid="100"/>
                                        </p:tgtEl>
                                        <p:attrNameLst>
                                          <p:attrName>ppt_h</p:attrName>
                                        </p:attrNameLst>
                                      </p:cBhvr>
                                      <p:tavLst>
                                        <p:tav tm="0">
                                          <p:val>
                                            <p:fltVal val="0"/>
                                          </p:val>
                                        </p:tav>
                                        <p:tav tm="100000">
                                          <p:val>
                                            <p:strVal val="#ppt_h"/>
                                          </p:val>
                                        </p:tav>
                                      </p:tavLst>
                                    </p:anim>
                                  </p:childTnLst>
                                </p:cTn>
                              </p:par>
                            </p:childTnLst>
                          </p:cTn>
                        </p:par>
                        <p:par>
                          <p:cTn id="39" fill="hold">
                            <p:stCondLst>
                              <p:cond delay="4500"/>
                            </p:stCondLst>
                            <p:childTnLst>
                              <p:par>
                                <p:cTn id="40" presetID="17" presetClass="entr" presetSubtype="8" fill="hold" grpId="0" nodeType="afterEffect">
                                  <p:stCondLst>
                                    <p:cond delay="0"/>
                                  </p:stCondLst>
                                  <p:childTnLst>
                                    <p:set>
                                      <p:cBhvr>
                                        <p:cTn id="41" dur="1" fill="hold">
                                          <p:stCondLst>
                                            <p:cond delay="0"/>
                                          </p:stCondLst>
                                        </p:cTn>
                                        <p:tgtEl>
                                          <p:spTgt spid="101"/>
                                        </p:tgtEl>
                                        <p:attrNameLst>
                                          <p:attrName>style.visibility</p:attrName>
                                        </p:attrNameLst>
                                      </p:cBhvr>
                                      <p:to>
                                        <p:strVal val="visible"/>
                                      </p:to>
                                    </p:set>
                                    <p:anim calcmode="lin" valueType="num">
                                      <p:cBhvr>
                                        <p:cTn id="42" dur="1000" fill="hold"/>
                                        <p:tgtEl>
                                          <p:spTgt spid="101"/>
                                        </p:tgtEl>
                                        <p:attrNameLst>
                                          <p:attrName>ppt_x</p:attrName>
                                        </p:attrNameLst>
                                      </p:cBhvr>
                                      <p:tavLst>
                                        <p:tav tm="0">
                                          <p:val>
                                            <p:strVal val="#ppt_x-#ppt_w/2"/>
                                          </p:val>
                                        </p:tav>
                                        <p:tav tm="100000">
                                          <p:val>
                                            <p:strVal val="#ppt_x"/>
                                          </p:val>
                                        </p:tav>
                                      </p:tavLst>
                                    </p:anim>
                                    <p:anim calcmode="lin" valueType="num">
                                      <p:cBhvr>
                                        <p:cTn id="43" dur="1000" fill="hold"/>
                                        <p:tgtEl>
                                          <p:spTgt spid="101"/>
                                        </p:tgtEl>
                                        <p:attrNameLst>
                                          <p:attrName>ppt_y</p:attrName>
                                        </p:attrNameLst>
                                      </p:cBhvr>
                                      <p:tavLst>
                                        <p:tav tm="0">
                                          <p:val>
                                            <p:strVal val="#ppt_y"/>
                                          </p:val>
                                        </p:tav>
                                        <p:tav tm="100000">
                                          <p:val>
                                            <p:strVal val="#ppt_y"/>
                                          </p:val>
                                        </p:tav>
                                      </p:tavLst>
                                    </p:anim>
                                    <p:anim calcmode="lin" valueType="num">
                                      <p:cBhvr>
                                        <p:cTn id="44" dur="1000" fill="hold"/>
                                        <p:tgtEl>
                                          <p:spTgt spid="101"/>
                                        </p:tgtEl>
                                        <p:attrNameLst>
                                          <p:attrName>ppt_w</p:attrName>
                                        </p:attrNameLst>
                                      </p:cBhvr>
                                      <p:tavLst>
                                        <p:tav tm="0">
                                          <p:val>
                                            <p:fltVal val="0"/>
                                          </p:val>
                                        </p:tav>
                                        <p:tav tm="100000">
                                          <p:val>
                                            <p:strVal val="#ppt_w"/>
                                          </p:val>
                                        </p:tav>
                                      </p:tavLst>
                                    </p:anim>
                                    <p:anim calcmode="lin" valueType="num">
                                      <p:cBhvr>
                                        <p:cTn id="45" dur="1000" fill="hold"/>
                                        <p:tgtEl>
                                          <p:spTgt spid="101"/>
                                        </p:tgtEl>
                                        <p:attrNameLst>
                                          <p:attrName>ppt_h</p:attrName>
                                        </p:attrNameLst>
                                      </p:cBhvr>
                                      <p:tavLst>
                                        <p:tav tm="0">
                                          <p:val>
                                            <p:strVal val="#ppt_h"/>
                                          </p:val>
                                        </p:tav>
                                        <p:tav tm="100000">
                                          <p:val>
                                            <p:strVal val="#ppt_h"/>
                                          </p:val>
                                        </p:tav>
                                      </p:tavLst>
                                    </p:anim>
                                  </p:childTnLst>
                                </p:cTn>
                              </p:par>
                            </p:childTnLst>
                          </p:cTn>
                        </p:par>
                        <p:par>
                          <p:cTn id="46" fill="hold">
                            <p:stCondLst>
                              <p:cond delay="5500"/>
                            </p:stCondLst>
                            <p:childTnLst>
                              <p:par>
                                <p:cTn id="47" presetID="17" presetClass="entr" presetSubtype="1" fill="hold" grpId="0" nodeType="afterEffect">
                                  <p:stCondLst>
                                    <p:cond delay="0"/>
                                  </p:stCondLst>
                                  <p:childTnLst>
                                    <p:set>
                                      <p:cBhvr>
                                        <p:cTn id="48" dur="1" fill="hold">
                                          <p:stCondLst>
                                            <p:cond delay="0"/>
                                          </p:stCondLst>
                                        </p:cTn>
                                        <p:tgtEl>
                                          <p:spTgt spid="102"/>
                                        </p:tgtEl>
                                        <p:attrNameLst>
                                          <p:attrName>style.visibility</p:attrName>
                                        </p:attrNameLst>
                                      </p:cBhvr>
                                      <p:to>
                                        <p:strVal val="visible"/>
                                      </p:to>
                                    </p:set>
                                    <p:anim calcmode="lin" valueType="num">
                                      <p:cBhvr>
                                        <p:cTn id="49" dur="1000" fill="hold"/>
                                        <p:tgtEl>
                                          <p:spTgt spid="102"/>
                                        </p:tgtEl>
                                        <p:attrNameLst>
                                          <p:attrName>ppt_x</p:attrName>
                                        </p:attrNameLst>
                                      </p:cBhvr>
                                      <p:tavLst>
                                        <p:tav tm="0">
                                          <p:val>
                                            <p:strVal val="#ppt_x"/>
                                          </p:val>
                                        </p:tav>
                                        <p:tav tm="100000">
                                          <p:val>
                                            <p:strVal val="#ppt_x"/>
                                          </p:val>
                                        </p:tav>
                                      </p:tavLst>
                                    </p:anim>
                                    <p:anim calcmode="lin" valueType="num">
                                      <p:cBhvr>
                                        <p:cTn id="50" dur="1000" fill="hold"/>
                                        <p:tgtEl>
                                          <p:spTgt spid="102"/>
                                        </p:tgtEl>
                                        <p:attrNameLst>
                                          <p:attrName>ppt_y</p:attrName>
                                        </p:attrNameLst>
                                      </p:cBhvr>
                                      <p:tavLst>
                                        <p:tav tm="0">
                                          <p:val>
                                            <p:strVal val="#ppt_y-#ppt_h/2"/>
                                          </p:val>
                                        </p:tav>
                                        <p:tav tm="100000">
                                          <p:val>
                                            <p:strVal val="#ppt_y"/>
                                          </p:val>
                                        </p:tav>
                                      </p:tavLst>
                                    </p:anim>
                                    <p:anim calcmode="lin" valueType="num">
                                      <p:cBhvr>
                                        <p:cTn id="51" dur="1000" fill="hold"/>
                                        <p:tgtEl>
                                          <p:spTgt spid="102"/>
                                        </p:tgtEl>
                                        <p:attrNameLst>
                                          <p:attrName>ppt_w</p:attrName>
                                        </p:attrNameLst>
                                      </p:cBhvr>
                                      <p:tavLst>
                                        <p:tav tm="0">
                                          <p:val>
                                            <p:strVal val="#ppt_w"/>
                                          </p:val>
                                        </p:tav>
                                        <p:tav tm="100000">
                                          <p:val>
                                            <p:strVal val="#ppt_w"/>
                                          </p:val>
                                        </p:tav>
                                      </p:tavLst>
                                    </p:anim>
                                    <p:anim calcmode="lin" valueType="num">
                                      <p:cBhvr>
                                        <p:cTn id="52" dur="1000" fill="hold"/>
                                        <p:tgtEl>
                                          <p:spTgt spid="102"/>
                                        </p:tgtEl>
                                        <p:attrNameLst>
                                          <p:attrName>ppt_h</p:attrName>
                                        </p:attrNameLst>
                                      </p:cBhvr>
                                      <p:tavLst>
                                        <p:tav tm="0">
                                          <p:val>
                                            <p:fltVal val="0"/>
                                          </p:val>
                                        </p:tav>
                                        <p:tav tm="100000">
                                          <p:val>
                                            <p:strVal val="#ppt_h"/>
                                          </p:val>
                                        </p:tav>
                                      </p:tavLst>
                                    </p:anim>
                                  </p:childTnLst>
                                </p:cTn>
                              </p:par>
                            </p:childTnLst>
                          </p:cTn>
                        </p:par>
                        <p:par>
                          <p:cTn id="53" fill="hold">
                            <p:stCondLst>
                              <p:cond delay="6500"/>
                            </p:stCondLst>
                            <p:childTnLst>
                              <p:par>
                                <p:cTn id="54" presetID="17" presetClass="entr" presetSubtype="8" fill="hold" grpId="0" nodeType="afterEffect">
                                  <p:stCondLst>
                                    <p:cond delay="0"/>
                                  </p:stCondLst>
                                  <p:childTnLst>
                                    <p:set>
                                      <p:cBhvr>
                                        <p:cTn id="55" dur="1" fill="hold">
                                          <p:stCondLst>
                                            <p:cond delay="0"/>
                                          </p:stCondLst>
                                        </p:cTn>
                                        <p:tgtEl>
                                          <p:spTgt spid="103"/>
                                        </p:tgtEl>
                                        <p:attrNameLst>
                                          <p:attrName>style.visibility</p:attrName>
                                        </p:attrNameLst>
                                      </p:cBhvr>
                                      <p:to>
                                        <p:strVal val="visible"/>
                                      </p:to>
                                    </p:set>
                                    <p:anim calcmode="lin" valueType="num">
                                      <p:cBhvr>
                                        <p:cTn id="56" dur="1000" fill="hold"/>
                                        <p:tgtEl>
                                          <p:spTgt spid="103"/>
                                        </p:tgtEl>
                                        <p:attrNameLst>
                                          <p:attrName>ppt_x</p:attrName>
                                        </p:attrNameLst>
                                      </p:cBhvr>
                                      <p:tavLst>
                                        <p:tav tm="0">
                                          <p:val>
                                            <p:strVal val="#ppt_x-#ppt_w/2"/>
                                          </p:val>
                                        </p:tav>
                                        <p:tav tm="100000">
                                          <p:val>
                                            <p:strVal val="#ppt_x"/>
                                          </p:val>
                                        </p:tav>
                                      </p:tavLst>
                                    </p:anim>
                                    <p:anim calcmode="lin" valueType="num">
                                      <p:cBhvr>
                                        <p:cTn id="57" dur="1000" fill="hold"/>
                                        <p:tgtEl>
                                          <p:spTgt spid="103"/>
                                        </p:tgtEl>
                                        <p:attrNameLst>
                                          <p:attrName>ppt_y</p:attrName>
                                        </p:attrNameLst>
                                      </p:cBhvr>
                                      <p:tavLst>
                                        <p:tav tm="0">
                                          <p:val>
                                            <p:strVal val="#ppt_y"/>
                                          </p:val>
                                        </p:tav>
                                        <p:tav tm="100000">
                                          <p:val>
                                            <p:strVal val="#ppt_y"/>
                                          </p:val>
                                        </p:tav>
                                      </p:tavLst>
                                    </p:anim>
                                    <p:anim calcmode="lin" valueType="num">
                                      <p:cBhvr>
                                        <p:cTn id="58" dur="1000" fill="hold"/>
                                        <p:tgtEl>
                                          <p:spTgt spid="103"/>
                                        </p:tgtEl>
                                        <p:attrNameLst>
                                          <p:attrName>ppt_w</p:attrName>
                                        </p:attrNameLst>
                                      </p:cBhvr>
                                      <p:tavLst>
                                        <p:tav tm="0">
                                          <p:val>
                                            <p:fltVal val="0"/>
                                          </p:val>
                                        </p:tav>
                                        <p:tav tm="100000">
                                          <p:val>
                                            <p:strVal val="#ppt_w"/>
                                          </p:val>
                                        </p:tav>
                                      </p:tavLst>
                                    </p:anim>
                                    <p:anim calcmode="lin" valueType="num">
                                      <p:cBhvr>
                                        <p:cTn id="59" dur="1000" fill="hold"/>
                                        <p:tgtEl>
                                          <p:spTgt spid="103"/>
                                        </p:tgtEl>
                                        <p:attrNameLst>
                                          <p:attrName>ppt_h</p:attrName>
                                        </p:attrNameLst>
                                      </p:cBhvr>
                                      <p:tavLst>
                                        <p:tav tm="0">
                                          <p:val>
                                            <p:strVal val="#ppt_h"/>
                                          </p:val>
                                        </p:tav>
                                        <p:tav tm="100000">
                                          <p:val>
                                            <p:strVal val="#ppt_h"/>
                                          </p:val>
                                        </p:tav>
                                      </p:tavLst>
                                    </p:anim>
                                  </p:childTnLst>
                                </p:cTn>
                              </p:par>
                            </p:childTnLst>
                          </p:cTn>
                        </p:par>
                        <p:par>
                          <p:cTn id="60" fill="hold">
                            <p:stCondLst>
                              <p:cond delay="7500"/>
                            </p:stCondLst>
                            <p:childTnLst>
                              <p:par>
                                <p:cTn id="61" presetID="17" presetClass="entr" presetSubtype="4" fill="hold" grpId="0" nodeType="afterEffect">
                                  <p:stCondLst>
                                    <p:cond delay="0"/>
                                  </p:stCondLst>
                                  <p:childTnLst>
                                    <p:set>
                                      <p:cBhvr>
                                        <p:cTn id="62" dur="1" fill="hold">
                                          <p:stCondLst>
                                            <p:cond delay="0"/>
                                          </p:stCondLst>
                                        </p:cTn>
                                        <p:tgtEl>
                                          <p:spTgt spid="104"/>
                                        </p:tgtEl>
                                        <p:attrNameLst>
                                          <p:attrName>style.visibility</p:attrName>
                                        </p:attrNameLst>
                                      </p:cBhvr>
                                      <p:to>
                                        <p:strVal val="visible"/>
                                      </p:to>
                                    </p:set>
                                    <p:anim calcmode="lin" valueType="num">
                                      <p:cBhvr>
                                        <p:cTn id="63" dur="1000" fill="hold"/>
                                        <p:tgtEl>
                                          <p:spTgt spid="104"/>
                                        </p:tgtEl>
                                        <p:attrNameLst>
                                          <p:attrName>ppt_x</p:attrName>
                                        </p:attrNameLst>
                                      </p:cBhvr>
                                      <p:tavLst>
                                        <p:tav tm="0">
                                          <p:val>
                                            <p:strVal val="#ppt_x"/>
                                          </p:val>
                                        </p:tav>
                                        <p:tav tm="100000">
                                          <p:val>
                                            <p:strVal val="#ppt_x"/>
                                          </p:val>
                                        </p:tav>
                                      </p:tavLst>
                                    </p:anim>
                                    <p:anim calcmode="lin" valueType="num">
                                      <p:cBhvr>
                                        <p:cTn id="64" dur="1000" fill="hold"/>
                                        <p:tgtEl>
                                          <p:spTgt spid="104"/>
                                        </p:tgtEl>
                                        <p:attrNameLst>
                                          <p:attrName>ppt_y</p:attrName>
                                        </p:attrNameLst>
                                      </p:cBhvr>
                                      <p:tavLst>
                                        <p:tav tm="0">
                                          <p:val>
                                            <p:strVal val="#ppt_y+#ppt_h/2"/>
                                          </p:val>
                                        </p:tav>
                                        <p:tav tm="100000">
                                          <p:val>
                                            <p:strVal val="#ppt_y"/>
                                          </p:val>
                                        </p:tav>
                                      </p:tavLst>
                                    </p:anim>
                                    <p:anim calcmode="lin" valueType="num">
                                      <p:cBhvr>
                                        <p:cTn id="65" dur="1000" fill="hold"/>
                                        <p:tgtEl>
                                          <p:spTgt spid="104"/>
                                        </p:tgtEl>
                                        <p:attrNameLst>
                                          <p:attrName>ppt_w</p:attrName>
                                        </p:attrNameLst>
                                      </p:cBhvr>
                                      <p:tavLst>
                                        <p:tav tm="0">
                                          <p:val>
                                            <p:strVal val="#ppt_w"/>
                                          </p:val>
                                        </p:tav>
                                        <p:tav tm="100000">
                                          <p:val>
                                            <p:strVal val="#ppt_w"/>
                                          </p:val>
                                        </p:tav>
                                      </p:tavLst>
                                    </p:anim>
                                    <p:anim calcmode="lin" valueType="num">
                                      <p:cBhvr>
                                        <p:cTn id="66" dur="1000" fill="hold"/>
                                        <p:tgtEl>
                                          <p:spTgt spid="104"/>
                                        </p:tgtEl>
                                        <p:attrNameLst>
                                          <p:attrName>ppt_h</p:attrName>
                                        </p:attrNameLst>
                                      </p:cBhvr>
                                      <p:tavLst>
                                        <p:tav tm="0">
                                          <p:val>
                                            <p:fltVal val="0"/>
                                          </p:val>
                                        </p:tav>
                                        <p:tav tm="100000">
                                          <p:val>
                                            <p:strVal val="#ppt_h"/>
                                          </p:val>
                                        </p:tav>
                                      </p:tavLst>
                                    </p:anim>
                                  </p:childTnLst>
                                </p:cTn>
                              </p:par>
                            </p:childTnLst>
                          </p:cTn>
                        </p:par>
                        <p:par>
                          <p:cTn id="67" fill="hold">
                            <p:stCondLst>
                              <p:cond delay="8500"/>
                            </p:stCondLst>
                            <p:childTnLst>
                              <p:par>
                                <p:cTn id="68" presetID="17" presetClass="entr" presetSubtype="8" fill="hold" grpId="0" nodeType="afterEffect">
                                  <p:stCondLst>
                                    <p:cond delay="0"/>
                                  </p:stCondLst>
                                  <p:childTnLst>
                                    <p:set>
                                      <p:cBhvr>
                                        <p:cTn id="69" dur="1" fill="hold">
                                          <p:stCondLst>
                                            <p:cond delay="0"/>
                                          </p:stCondLst>
                                        </p:cTn>
                                        <p:tgtEl>
                                          <p:spTgt spid="105"/>
                                        </p:tgtEl>
                                        <p:attrNameLst>
                                          <p:attrName>style.visibility</p:attrName>
                                        </p:attrNameLst>
                                      </p:cBhvr>
                                      <p:to>
                                        <p:strVal val="visible"/>
                                      </p:to>
                                    </p:set>
                                    <p:anim calcmode="lin" valueType="num">
                                      <p:cBhvr>
                                        <p:cTn id="70" dur="1000" fill="hold"/>
                                        <p:tgtEl>
                                          <p:spTgt spid="105"/>
                                        </p:tgtEl>
                                        <p:attrNameLst>
                                          <p:attrName>ppt_x</p:attrName>
                                        </p:attrNameLst>
                                      </p:cBhvr>
                                      <p:tavLst>
                                        <p:tav tm="0">
                                          <p:val>
                                            <p:strVal val="#ppt_x-#ppt_w/2"/>
                                          </p:val>
                                        </p:tav>
                                        <p:tav tm="100000">
                                          <p:val>
                                            <p:strVal val="#ppt_x"/>
                                          </p:val>
                                        </p:tav>
                                      </p:tavLst>
                                    </p:anim>
                                    <p:anim calcmode="lin" valueType="num">
                                      <p:cBhvr>
                                        <p:cTn id="71" dur="1000" fill="hold"/>
                                        <p:tgtEl>
                                          <p:spTgt spid="105"/>
                                        </p:tgtEl>
                                        <p:attrNameLst>
                                          <p:attrName>ppt_y</p:attrName>
                                        </p:attrNameLst>
                                      </p:cBhvr>
                                      <p:tavLst>
                                        <p:tav tm="0">
                                          <p:val>
                                            <p:strVal val="#ppt_y"/>
                                          </p:val>
                                        </p:tav>
                                        <p:tav tm="100000">
                                          <p:val>
                                            <p:strVal val="#ppt_y"/>
                                          </p:val>
                                        </p:tav>
                                      </p:tavLst>
                                    </p:anim>
                                    <p:anim calcmode="lin" valueType="num">
                                      <p:cBhvr>
                                        <p:cTn id="72" dur="1000" fill="hold"/>
                                        <p:tgtEl>
                                          <p:spTgt spid="105"/>
                                        </p:tgtEl>
                                        <p:attrNameLst>
                                          <p:attrName>ppt_w</p:attrName>
                                        </p:attrNameLst>
                                      </p:cBhvr>
                                      <p:tavLst>
                                        <p:tav tm="0">
                                          <p:val>
                                            <p:fltVal val="0"/>
                                          </p:val>
                                        </p:tav>
                                        <p:tav tm="100000">
                                          <p:val>
                                            <p:strVal val="#ppt_w"/>
                                          </p:val>
                                        </p:tav>
                                      </p:tavLst>
                                    </p:anim>
                                    <p:anim calcmode="lin" valueType="num">
                                      <p:cBhvr>
                                        <p:cTn id="73" dur="1000" fill="hold"/>
                                        <p:tgtEl>
                                          <p:spTgt spid="105"/>
                                        </p:tgtEl>
                                        <p:attrNameLst>
                                          <p:attrName>ppt_h</p:attrName>
                                        </p:attrNameLst>
                                      </p:cBhvr>
                                      <p:tavLst>
                                        <p:tav tm="0">
                                          <p:val>
                                            <p:strVal val="#ppt_h"/>
                                          </p:val>
                                        </p:tav>
                                        <p:tav tm="100000">
                                          <p:val>
                                            <p:strVal val="#ppt_h"/>
                                          </p:val>
                                        </p:tav>
                                      </p:tavLst>
                                    </p:anim>
                                  </p:childTnLst>
                                </p:cTn>
                              </p:par>
                            </p:childTnLst>
                          </p:cTn>
                        </p:par>
                        <p:par>
                          <p:cTn id="74" fill="hold">
                            <p:stCondLst>
                              <p:cond delay="9500"/>
                            </p:stCondLst>
                            <p:childTnLst>
                              <p:par>
                                <p:cTn id="75" presetID="17" presetClass="entr" presetSubtype="1" fill="hold" grpId="0" nodeType="afterEffect">
                                  <p:stCondLst>
                                    <p:cond delay="0"/>
                                  </p:stCondLst>
                                  <p:childTnLst>
                                    <p:set>
                                      <p:cBhvr>
                                        <p:cTn id="76" dur="1" fill="hold">
                                          <p:stCondLst>
                                            <p:cond delay="0"/>
                                          </p:stCondLst>
                                        </p:cTn>
                                        <p:tgtEl>
                                          <p:spTgt spid="106"/>
                                        </p:tgtEl>
                                        <p:attrNameLst>
                                          <p:attrName>style.visibility</p:attrName>
                                        </p:attrNameLst>
                                      </p:cBhvr>
                                      <p:to>
                                        <p:strVal val="visible"/>
                                      </p:to>
                                    </p:set>
                                    <p:anim calcmode="lin" valueType="num">
                                      <p:cBhvr>
                                        <p:cTn id="77" dur="1000" fill="hold"/>
                                        <p:tgtEl>
                                          <p:spTgt spid="106"/>
                                        </p:tgtEl>
                                        <p:attrNameLst>
                                          <p:attrName>ppt_x</p:attrName>
                                        </p:attrNameLst>
                                      </p:cBhvr>
                                      <p:tavLst>
                                        <p:tav tm="0">
                                          <p:val>
                                            <p:strVal val="#ppt_x"/>
                                          </p:val>
                                        </p:tav>
                                        <p:tav tm="100000">
                                          <p:val>
                                            <p:strVal val="#ppt_x"/>
                                          </p:val>
                                        </p:tav>
                                      </p:tavLst>
                                    </p:anim>
                                    <p:anim calcmode="lin" valueType="num">
                                      <p:cBhvr>
                                        <p:cTn id="78" dur="1000" fill="hold"/>
                                        <p:tgtEl>
                                          <p:spTgt spid="106"/>
                                        </p:tgtEl>
                                        <p:attrNameLst>
                                          <p:attrName>ppt_y</p:attrName>
                                        </p:attrNameLst>
                                      </p:cBhvr>
                                      <p:tavLst>
                                        <p:tav tm="0">
                                          <p:val>
                                            <p:strVal val="#ppt_y-#ppt_h/2"/>
                                          </p:val>
                                        </p:tav>
                                        <p:tav tm="100000">
                                          <p:val>
                                            <p:strVal val="#ppt_y"/>
                                          </p:val>
                                        </p:tav>
                                      </p:tavLst>
                                    </p:anim>
                                    <p:anim calcmode="lin" valueType="num">
                                      <p:cBhvr>
                                        <p:cTn id="79" dur="1000" fill="hold"/>
                                        <p:tgtEl>
                                          <p:spTgt spid="106"/>
                                        </p:tgtEl>
                                        <p:attrNameLst>
                                          <p:attrName>ppt_w</p:attrName>
                                        </p:attrNameLst>
                                      </p:cBhvr>
                                      <p:tavLst>
                                        <p:tav tm="0">
                                          <p:val>
                                            <p:strVal val="#ppt_w"/>
                                          </p:val>
                                        </p:tav>
                                        <p:tav tm="100000">
                                          <p:val>
                                            <p:strVal val="#ppt_w"/>
                                          </p:val>
                                        </p:tav>
                                      </p:tavLst>
                                    </p:anim>
                                    <p:anim calcmode="lin" valueType="num">
                                      <p:cBhvr>
                                        <p:cTn id="80" dur="1000" fill="hold"/>
                                        <p:tgtEl>
                                          <p:spTgt spid="106"/>
                                        </p:tgtEl>
                                        <p:attrNameLst>
                                          <p:attrName>ppt_h</p:attrName>
                                        </p:attrNameLst>
                                      </p:cBhvr>
                                      <p:tavLst>
                                        <p:tav tm="0">
                                          <p:val>
                                            <p:fltVal val="0"/>
                                          </p:val>
                                        </p:tav>
                                        <p:tav tm="100000">
                                          <p:val>
                                            <p:strVal val="#ppt_h"/>
                                          </p:val>
                                        </p:tav>
                                      </p:tavLst>
                                    </p:anim>
                                  </p:childTnLst>
                                </p:cTn>
                              </p:par>
                            </p:childTnLst>
                          </p:cTn>
                        </p:par>
                        <p:par>
                          <p:cTn id="81" fill="hold">
                            <p:stCondLst>
                              <p:cond delay="10500"/>
                            </p:stCondLst>
                            <p:childTnLst>
                              <p:par>
                                <p:cTn id="82" presetID="17" presetClass="entr" presetSubtype="8" fill="hold" grpId="0" nodeType="afterEffect">
                                  <p:stCondLst>
                                    <p:cond delay="0"/>
                                  </p:stCondLst>
                                  <p:childTnLst>
                                    <p:set>
                                      <p:cBhvr>
                                        <p:cTn id="83" dur="1" fill="hold">
                                          <p:stCondLst>
                                            <p:cond delay="0"/>
                                          </p:stCondLst>
                                        </p:cTn>
                                        <p:tgtEl>
                                          <p:spTgt spid="107"/>
                                        </p:tgtEl>
                                        <p:attrNameLst>
                                          <p:attrName>style.visibility</p:attrName>
                                        </p:attrNameLst>
                                      </p:cBhvr>
                                      <p:to>
                                        <p:strVal val="visible"/>
                                      </p:to>
                                    </p:set>
                                    <p:anim calcmode="lin" valueType="num">
                                      <p:cBhvr>
                                        <p:cTn id="84" dur="1000" fill="hold"/>
                                        <p:tgtEl>
                                          <p:spTgt spid="107"/>
                                        </p:tgtEl>
                                        <p:attrNameLst>
                                          <p:attrName>ppt_x</p:attrName>
                                        </p:attrNameLst>
                                      </p:cBhvr>
                                      <p:tavLst>
                                        <p:tav tm="0">
                                          <p:val>
                                            <p:strVal val="#ppt_x-#ppt_w/2"/>
                                          </p:val>
                                        </p:tav>
                                        <p:tav tm="100000">
                                          <p:val>
                                            <p:strVal val="#ppt_x"/>
                                          </p:val>
                                        </p:tav>
                                      </p:tavLst>
                                    </p:anim>
                                    <p:anim calcmode="lin" valueType="num">
                                      <p:cBhvr>
                                        <p:cTn id="85" dur="1000" fill="hold"/>
                                        <p:tgtEl>
                                          <p:spTgt spid="107"/>
                                        </p:tgtEl>
                                        <p:attrNameLst>
                                          <p:attrName>ppt_y</p:attrName>
                                        </p:attrNameLst>
                                      </p:cBhvr>
                                      <p:tavLst>
                                        <p:tav tm="0">
                                          <p:val>
                                            <p:strVal val="#ppt_y"/>
                                          </p:val>
                                        </p:tav>
                                        <p:tav tm="100000">
                                          <p:val>
                                            <p:strVal val="#ppt_y"/>
                                          </p:val>
                                        </p:tav>
                                      </p:tavLst>
                                    </p:anim>
                                    <p:anim calcmode="lin" valueType="num">
                                      <p:cBhvr>
                                        <p:cTn id="86" dur="1000" fill="hold"/>
                                        <p:tgtEl>
                                          <p:spTgt spid="107"/>
                                        </p:tgtEl>
                                        <p:attrNameLst>
                                          <p:attrName>ppt_w</p:attrName>
                                        </p:attrNameLst>
                                      </p:cBhvr>
                                      <p:tavLst>
                                        <p:tav tm="0">
                                          <p:val>
                                            <p:fltVal val="0"/>
                                          </p:val>
                                        </p:tav>
                                        <p:tav tm="100000">
                                          <p:val>
                                            <p:strVal val="#ppt_w"/>
                                          </p:val>
                                        </p:tav>
                                      </p:tavLst>
                                    </p:anim>
                                    <p:anim calcmode="lin" valueType="num">
                                      <p:cBhvr>
                                        <p:cTn id="87" dur="1000" fill="hold"/>
                                        <p:tgtEl>
                                          <p:spTgt spid="107"/>
                                        </p:tgtEl>
                                        <p:attrNameLst>
                                          <p:attrName>ppt_h</p:attrName>
                                        </p:attrNameLst>
                                      </p:cBhvr>
                                      <p:tavLst>
                                        <p:tav tm="0">
                                          <p:val>
                                            <p:strVal val="#ppt_h"/>
                                          </p:val>
                                        </p:tav>
                                        <p:tav tm="100000">
                                          <p:val>
                                            <p:strVal val="#ppt_h"/>
                                          </p:val>
                                        </p:tav>
                                      </p:tavLst>
                                    </p:anim>
                                  </p:childTnLst>
                                </p:cTn>
                              </p:par>
                            </p:childTnLst>
                          </p:cTn>
                        </p:par>
                        <p:par>
                          <p:cTn id="88" fill="hold">
                            <p:stCondLst>
                              <p:cond delay="11500"/>
                            </p:stCondLst>
                            <p:childTnLst>
                              <p:par>
                                <p:cTn id="89" presetID="17" presetClass="entr" presetSubtype="4" fill="hold" grpId="0" nodeType="afterEffect">
                                  <p:stCondLst>
                                    <p:cond delay="0"/>
                                  </p:stCondLst>
                                  <p:childTnLst>
                                    <p:set>
                                      <p:cBhvr>
                                        <p:cTn id="90" dur="1" fill="hold">
                                          <p:stCondLst>
                                            <p:cond delay="0"/>
                                          </p:stCondLst>
                                        </p:cTn>
                                        <p:tgtEl>
                                          <p:spTgt spid="108"/>
                                        </p:tgtEl>
                                        <p:attrNameLst>
                                          <p:attrName>style.visibility</p:attrName>
                                        </p:attrNameLst>
                                      </p:cBhvr>
                                      <p:to>
                                        <p:strVal val="visible"/>
                                      </p:to>
                                    </p:set>
                                    <p:anim calcmode="lin" valueType="num">
                                      <p:cBhvr>
                                        <p:cTn id="91" dur="1000" fill="hold"/>
                                        <p:tgtEl>
                                          <p:spTgt spid="108"/>
                                        </p:tgtEl>
                                        <p:attrNameLst>
                                          <p:attrName>ppt_x</p:attrName>
                                        </p:attrNameLst>
                                      </p:cBhvr>
                                      <p:tavLst>
                                        <p:tav tm="0">
                                          <p:val>
                                            <p:strVal val="#ppt_x"/>
                                          </p:val>
                                        </p:tav>
                                        <p:tav tm="100000">
                                          <p:val>
                                            <p:strVal val="#ppt_x"/>
                                          </p:val>
                                        </p:tav>
                                      </p:tavLst>
                                    </p:anim>
                                    <p:anim calcmode="lin" valueType="num">
                                      <p:cBhvr>
                                        <p:cTn id="92" dur="1000" fill="hold"/>
                                        <p:tgtEl>
                                          <p:spTgt spid="108"/>
                                        </p:tgtEl>
                                        <p:attrNameLst>
                                          <p:attrName>ppt_y</p:attrName>
                                        </p:attrNameLst>
                                      </p:cBhvr>
                                      <p:tavLst>
                                        <p:tav tm="0">
                                          <p:val>
                                            <p:strVal val="#ppt_y+#ppt_h/2"/>
                                          </p:val>
                                        </p:tav>
                                        <p:tav tm="100000">
                                          <p:val>
                                            <p:strVal val="#ppt_y"/>
                                          </p:val>
                                        </p:tav>
                                      </p:tavLst>
                                    </p:anim>
                                    <p:anim calcmode="lin" valueType="num">
                                      <p:cBhvr>
                                        <p:cTn id="93" dur="1000" fill="hold"/>
                                        <p:tgtEl>
                                          <p:spTgt spid="108"/>
                                        </p:tgtEl>
                                        <p:attrNameLst>
                                          <p:attrName>ppt_w</p:attrName>
                                        </p:attrNameLst>
                                      </p:cBhvr>
                                      <p:tavLst>
                                        <p:tav tm="0">
                                          <p:val>
                                            <p:strVal val="#ppt_w"/>
                                          </p:val>
                                        </p:tav>
                                        <p:tav tm="100000">
                                          <p:val>
                                            <p:strVal val="#ppt_w"/>
                                          </p:val>
                                        </p:tav>
                                      </p:tavLst>
                                    </p:anim>
                                    <p:anim calcmode="lin" valueType="num">
                                      <p:cBhvr>
                                        <p:cTn id="94" dur="1000" fill="hold"/>
                                        <p:tgtEl>
                                          <p:spTgt spid="108"/>
                                        </p:tgtEl>
                                        <p:attrNameLst>
                                          <p:attrName>ppt_h</p:attrName>
                                        </p:attrNameLst>
                                      </p:cBhvr>
                                      <p:tavLst>
                                        <p:tav tm="0">
                                          <p:val>
                                            <p:fltVal val="0"/>
                                          </p:val>
                                        </p:tav>
                                        <p:tav tm="100000">
                                          <p:val>
                                            <p:strVal val="#ppt_h"/>
                                          </p:val>
                                        </p:tav>
                                      </p:tavLst>
                                    </p:anim>
                                  </p:childTnLst>
                                </p:cTn>
                              </p:par>
                            </p:childTnLst>
                          </p:cTn>
                        </p:par>
                        <p:par>
                          <p:cTn id="95" fill="hold">
                            <p:stCondLst>
                              <p:cond delay="12500"/>
                            </p:stCondLst>
                            <p:childTnLst>
                              <p:par>
                                <p:cTn id="96" presetID="17" presetClass="entr" presetSubtype="8" fill="hold" grpId="0" nodeType="afterEffect">
                                  <p:stCondLst>
                                    <p:cond delay="0"/>
                                  </p:stCondLst>
                                  <p:childTnLst>
                                    <p:set>
                                      <p:cBhvr>
                                        <p:cTn id="97" dur="1" fill="hold">
                                          <p:stCondLst>
                                            <p:cond delay="0"/>
                                          </p:stCondLst>
                                        </p:cTn>
                                        <p:tgtEl>
                                          <p:spTgt spid="109"/>
                                        </p:tgtEl>
                                        <p:attrNameLst>
                                          <p:attrName>style.visibility</p:attrName>
                                        </p:attrNameLst>
                                      </p:cBhvr>
                                      <p:to>
                                        <p:strVal val="visible"/>
                                      </p:to>
                                    </p:set>
                                    <p:anim calcmode="lin" valueType="num">
                                      <p:cBhvr>
                                        <p:cTn id="98" dur="1000" fill="hold"/>
                                        <p:tgtEl>
                                          <p:spTgt spid="109"/>
                                        </p:tgtEl>
                                        <p:attrNameLst>
                                          <p:attrName>ppt_x</p:attrName>
                                        </p:attrNameLst>
                                      </p:cBhvr>
                                      <p:tavLst>
                                        <p:tav tm="0">
                                          <p:val>
                                            <p:strVal val="#ppt_x-#ppt_w/2"/>
                                          </p:val>
                                        </p:tav>
                                        <p:tav tm="100000">
                                          <p:val>
                                            <p:strVal val="#ppt_x"/>
                                          </p:val>
                                        </p:tav>
                                      </p:tavLst>
                                    </p:anim>
                                    <p:anim calcmode="lin" valueType="num">
                                      <p:cBhvr>
                                        <p:cTn id="99" dur="1000" fill="hold"/>
                                        <p:tgtEl>
                                          <p:spTgt spid="109"/>
                                        </p:tgtEl>
                                        <p:attrNameLst>
                                          <p:attrName>ppt_y</p:attrName>
                                        </p:attrNameLst>
                                      </p:cBhvr>
                                      <p:tavLst>
                                        <p:tav tm="0">
                                          <p:val>
                                            <p:strVal val="#ppt_y"/>
                                          </p:val>
                                        </p:tav>
                                        <p:tav tm="100000">
                                          <p:val>
                                            <p:strVal val="#ppt_y"/>
                                          </p:val>
                                        </p:tav>
                                      </p:tavLst>
                                    </p:anim>
                                    <p:anim calcmode="lin" valueType="num">
                                      <p:cBhvr>
                                        <p:cTn id="100" dur="1000" fill="hold"/>
                                        <p:tgtEl>
                                          <p:spTgt spid="109"/>
                                        </p:tgtEl>
                                        <p:attrNameLst>
                                          <p:attrName>ppt_w</p:attrName>
                                        </p:attrNameLst>
                                      </p:cBhvr>
                                      <p:tavLst>
                                        <p:tav tm="0">
                                          <p:val>
                                            <p:fltVal val="0"/>
                                          </p:val>
                                        </p:tav>
                                        <p:tav tm="100000">
                                          <p:val>
                                            <p:strVal val="#ppt_w"/>
                                          </p:val>
                                        </p:tav>
                                      </p:tavLst>
                                    </p:anim>
                                    <p:anim calcmode="lin" valueType="num">
                                      <p:cBhvr>
                                        <p:cTn id="101" dur="1000" fill="hold"/>
                                        <p:tgtEl>
                                          <p:spTgt spid="109"/>
                                        </p:tgtEl>
                                        <p:attrNameLst>
                                          <p:attrName>ppt_h</p:attrName>
                                        </p:attrNameLst>
                                      </p:cBhvr>
                                      <p:tavLst>
                                        <p:tav tm="0">
                                          <p:val>
                                            <p:strVal val="#ppt_h"/>
                                          </p:val>
                                        </p:tav>
                                        <p:tav tm="100000">
                                          <p:val>
                                            <p:strVal val="#ppt_h"/>
                                          </p:val>
                                        </p:tav>
                                      </p:tavLst>
                                    </p:anim>
                                  </p:childTnLst>
                                </p:cTn>
                              </p:par>
                            </p:childTnLst>
                          </p:cTn>
                        </p:par>
                        <p:par>
                          <p:cTn id="102" fill="hold">
                            <p:stCondLst>
                              <p:cond delay="13500"/>
                            </p:stCondLst>
                            <p:childTnLst>
                              <p:par>
                                <p:cTn id="103" presetID="17" presetClass="entr" presetSubtype="1" fill="hold" grpId="0" nodeType="afterEffect">
                                  <p:stCondLst>
                                    <p:cond delay="0"/>
                                  </p:stCondLst>
                                  <p:childTnLst>
                                    <p:set>
                                      <p:cBhvr>
                                        <p:cTn id="104" dur="1" fill="hold">
                                          <p:stCondLst>
                                            <p:cond delay="0"/>
                                          </p:stCondLst>
                                        </p:cTn>
                                        <p:tgtEl>
                                          <p:spTgt spid="110"/>
                                        </p:tgtEl>
                                        <p:attrNameLst>
                                          <p:attrName>style.visibility</p:attrName>
                                        </p:attrNameLst>
                                      </p:cBhvr>
                                      <p:to>
                                        <p:strVal val="visible"/>
                                      </p:to>
                                    </p:set>
                                    <p:anim calcmode="lin" valueType="num">
                                      <p:cBhvr>
                                        <p:cTn id="105" dur="1000" fill="hold"/>
                                        <p:tgtEl>
                                          <p:spTgt spid="110"/>
                                        </p:tgtEl>
                                        <p:attrNameLst>
                                          <p:attrName>ppt_x</p:attrName>
                                        </p:attrNameLst>
                                      </p:cBhvr>
                                      <p:tavLst>
                                        <p:tav tm="0">
                                          <p:val>
                                            <p:strVal val="#ppt_x"/>
                                          </p:val>
                                        </p:tav>
                                        <p:tav tm="100000">
                                          <p:val>
                                            <p:strVal val="#ppt_x"/>
                                          </p:val>
                                        </p:tav>
                                      </p:tavLst>
                                    </p:anim>
                                    <p:anim calcmode="lin" valueType="num">
                                      <p:cBhvr>
                                        <p:cTn id="106" dur="1000" fill="hold"/>
                                        <p:tgtEl>
                                          <p:spTgt spid="110"/>
                                        </p:tgtEl>
                                        <p:attrNameLst>
                                          <p:attrName>ppt_y</p:attrName>
                                        </p:attrNameLst>
                                      </p:cBhvr>
                                      <p:tavLst>
                                        <p:tav tm="0">
                                          <p:val>
                                            <p:strVal val="#ppt_y-#ppt_h/2"/>
                                          </p:val>
                                        </p:tav>
                                        <p:tav tm="100000">
                                          <p:val>
                                            <p:strVal val="#ppt_y"/>
                                          </p:val>
                                        </p:tav>
                                      </p:tavLst>
                                    </p:anim>
                                    <p:anim calcmode="lin" valueType="num">
                                      <p:cBhvr>
                                        <p:cTn id="107" dur="1000" fill="hold"/>
                                        <p:tgtEl>
                                          <p:spTgt spid="110"/>
                                        </p:tgtEl>
                                        <p:attrNameLst>
                                          <p:attrName>ppt_w</p:attrName>
                                        </p:attrNameLst>
                                      </p:cBhvr>
                                      <p:tavLst>
                                        <p:tav tm="0">
                                          <p:val>
                                            <p:strVal val="#ppt_w"/>
                                          </p:val>
                                        </p:tav>
                                        <p:tav tm="100000">
                                          <p:val>
                                            <p:strVal val="#ppt_w"/>
                                          </p:val>
                                        </p:tav>
                                      </p:tavLst>
                                    </p:anim>
                                    <p:anim calcmode="lin" valueType="num">
                                      <p:cBhvr>
                                        <p:cTn id="108" dur="1000" fill="hold"/>
                                        <p:tgtEl>
                                          <p:spTgt spid="1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93481" y="1959439"/>
            <a:ext cx="8113479"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307486" y="1415531"/>
            <a:ext cx="2882520"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OSI-RM</a:t>
            </a:r>
            <a:r>
              <a:rPr lang="zh-CN" altLang="en-US" sz="2800" b="1" dirty="0" smtClean="0">
                <a:solidFill>
                  <a:srgbClr val="C00000"/>
                </a:solidFill>
                <a:latin typeface="微软雅黑" pitchFamily="34" charset="-122"/>
                <a:ea typeface="微软雅黑" pitchFamily="34" charset="-122"/>
              </a:rPr>
              <a:t>模型：</a:t>
            </a:r>
            <a:endParaRPr lang="en-US" altLang="zh-CN" sz="2800" b="1" dirty="0" smtClean="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247317"/>
          </a:xfrm>
          <a:prstGeom prst="rect">
            <a:avLst/>
          </a:prstGeom>
        </p:spPr>
        <p:txBody>
          <a:bodyPr wrap="square">
            <a:spAutoFit/>
          </a:bodyPr>
          <a:lstStyle/>
          <a:p>
            <a:pPr marL="363538" indent="-363538">
              <a:spcBef>
                <a:spcPts val="1200"/>
              </a:spcBef>
              <a:buFont typeface="Wingdings" pitchFamily="2" charset="2"/>
              <a:buChar char="Ø"/>
              <a:defRPr/>
            </a:pPr>
            <a:r>
              <a:rPr lang="zh-CN" altLang="en-US" sz="2400" b="1" dirty="0" smtClean="0">
                <a:solidFill>
                  <a:srgbClr val="C00000"/>
                </a:solidFill>
                <a:latin typeface="微软雅黑" pitchFamily="34" charset="-122"/>
                <a:ea typeface="微软雅黑" pitchFamily="34" charset="-122"/>
              </a:rPr>
              <a:t>物理层</a:t>
            </a:r>
            <a:r>
              <a:rPr lang="zh-CN" altLang="en-US" sz="2400" dirty="0" smtClean="0">
                <a:latin typeface="微软雅黑" pitchFamily="34" charset="-122"/>
                <a:ea typeface="微软雅黑" pitchFamily="34" charset="-122"/>
              </a:rPr>
              <a:t>：利用传输介质为通信的网络节点之间建立、维护和释放物理连接，实现比特流的透明传输，进而为数据链路层提供数据传输服务。</a:t>
            </a:r>
          </a:p>
          <a:p>
            <a:pPr marL="363538" indent="-363538">
              <a:spcBef>
                <a:spcPts val="1200"/>
              </a:spcBef>
              <a:buFont typeface="Wingdings" pitchFamily="2" charset="2"/>
              <a:buChar char="Ø"/>
              <a:defRPr/>
            </a:pPr>
            <a:r>
              <a:rPr lang="zh-CN" altLang="en-US" sz="2400" b="1" dirty="0" smtClean="0">
                <a:solidFill>
                  <a:srgbClr val="C00000"/>
                </a:solidFill>
                <a:latin typeface="微软雅黑" pitchFamily="34" charset="-122"/>
                <a:ea typeface="微软雅黑" pitchFamily="34" charset="-122"/>
              </a:rPr>
              <a:t>数据链路层</a:t>
            </a:r>
            <a:r>
              <a:rPr lang="zh-CN" altLang="en-US" sz="2400" dirty="0" smtClean="0">
                <a:latin typeface="微软雅黑" pitchFamily="34" charset="-122"/>
                <a:ea typeface="微软雅黑" pitchFamily="34" charset="-122"/>
              </a:rPr>
              <a:t>：在物理层提供服务的基础上，在通信的实体间建立数据链路连接，传输以帧</a:t>
            </a:r>
            <a:r>
              <a:rPr lang="en-US" altLang="zh-CN" sz="2400" dirty="0" smtClean="0">
                <a:latin typeface="微软雅黑" pitchFamily="34" charset="-122"/>
                <a:ea typeface="微软雅黑" pitchFamily="34" charset="-122"/>
              </a:rPr>
              <a:t>(frame)</a:t>
            </a:r>
            <a:r>
              <a:rPr lang="zh-CN" altLang="en-US" sz="2400" dirty="0" smtClean="0">
                <a:latin typeface="微软雅黑" pitchFamily="34" charset="-122"/>
                <a:ea typeface="微软雅黑" pitchFamily="34" charset="-122"/>
              </a:rPr>
              <a:t>为单位的数据包，并采取差错控制和流量控制的方法，使有差错的物理线路变成无差错的数据链路。</a:t>
            </a:r>
          </a:p>
          <a:p>
            <a:pPr marL="363538" indent="-363538">
              <a:spcBef>
                <a:spcPts val="1200"/>
              </a:spcBef>
              <a:buFont typeface="Wingdings" pitchFamily="2" charset="2"/>
              <a:buChar char="Ø"/>
              <a:defRPr/>
            </a:pPr>
            <a:r>
              <a:rPr lang="zh-CN" altLang="en-US" sz="2400" b="1" dirty="0" smtClean="0">
                <a:solidFill>
                  <a:srgbClr val="C00000"/>
                </a:solidFill>
                <a:latin typeface="微软雅黑" pitchFamily="34" charset="-122"/>
                <a:ea typeface="微软雅黑" pitchFamily="34" charset="-122"/>
              </a:rPr>
              <a:t>网络层</a:t>
            </a:r>
            <a:r>
              <a:rPr lang="zh-CN" altLang="en-US" sz="2400" dirty="0" smtClean="0">
                <a:latin typeface="微软雅黑" pitchFamily="34" charset="-122"/>
                <a:ea typeface="微软雅黑" pitchFamily="34" charset="-122"/>
              </a:rPr>
              <a:t>：为分组交换网络上的不同主机提供通信服务，为以分组为单位的数据报通过通信子网选择适当的路由，并实现拥塞控制、网络互连等功能。</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93481" y="1959439"/>
            <a:ext cx="8113479"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307486" y="1415531"/>
            <a:ext cx="2882520"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OSI-RM</a:t>
            </a:r>
            <a:r>
              <a:rPr lang="zh-CN" altLang="en-US" sz="2800" b="1" dirty="0" smtClean="0">
                <a:solidFill>
                  <a:srgbClr val="C00000"/>
                </a:solidFill>
                <a:latin typeface="微软雅黑" pitchFamily="34" charset="-122"/>
                <a:ea typeface="微软雅黑" pitchFamily="34" charset="-122"/>
              </a:rPr>
              <a:t>模型：</a:t>
            </a:r>
            <a:endParaRPr lang="en-US" altLang="zh-CN" sz="2800" b="1" dirty="0" smtClean="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61665"/>
          </a:xfrm>
          <a:prstGeom prst="rect">
            <a:avLst/>
          </a:prstGeom>
        </p:spPr>
        <p:txBody>
          <a:bodyPr wrap="square">
            <a:spAutoFit/>
          </a:bodyPr>
          <a:lstStyle/>
          <a:p>
            <a:pPr marL="363538" indent="-363538">
              <a:spcBef>
                <a:spcPts val="1200"/>
              </a:spcBef>
              <a:buFont typeface="Wingdings" pitchFamily="2" charset="2"/>
              <a:buChar char="Ø"/>
              <a:defRPr/>
            </a:pPr>
            <a:endParaRPr lang="zh-CN" altLang="en-US" sz="2400" dirty="0" smtClean="0">
              <a:latin typeface="微软雅黑" pitchFamily="34" charset="-122"/>
              <a:ea typeface="微软雅黑" pitchFamily="34" charset="-122"/>
            </a:endParaRPr>
          </a:p>
        </p:txBody>
      </p:sp>
      <p:sp>
        <p:nvSpPr>
          <p:cNvPr id="18" name="矩形 17"/>
          <p:cNvSpPr/>
          <p:nvPr/>
        </p:nvSpPr>
        <p:spPr>
          <a:xfrm>
            <a:off x="841829" y="2280154"/>
            <a:ext cx="7329714" cy="3877985"/>
          </a:xfrm>
          <a:prstGeom prst="rect">
            <a:avLst/>
          </a:prstGeom>
        </p:spPr>
        <p:txBody>
          <a:bodyPr wrap="square">
            <a:spAutoFit/>
          </a:bodyPr>
          <a:lstStyle/>
          <a:p>
            <a:pPr marL="363538" indent="-363538">
              <a:spcBef>
                <a:spcPts val="1200"/>
              </a:spcBef>
              <a:buFont typeface="Wingdings" pitchFamily="2" charset="2"/>
              <a:buChar char="Ø"/>
              <a:defRPr/>
            </a:pPr>
            <a:r>
              <a:rPr lang="zh-CN" altLang="en-US" sz="2400" b="1" dirty="0" smtClean="0">
                <a:solidFill>
                  <a:srgbClr val="C00000"/>
                </a:solidFill>
                <a:latin typeface="微软雅黑" pitchFamily="34" charset="-122"/>
                <a:ea typeface="微软雅黑" pitchFamily="34" charset="-122"/>
              </a:rPr>
              <a:t>传输层</a:t>
            </a:r>
            <a:r>
              <a:rPr lang="zh-CN" altLang="en-US" sz="2400" dirty="0" smtClean="0">
                <a:latin typeface="微软雅黑" pitchFamily="34" charset="-122"/>
                <a:ea typeface="微软雅黑" pitchFamily="34" charset="-122"/>
              </a:rPr>
              <a:t>：向用户提供端到端（</a:t>
            </a:r>
            <a:r>
              <a:rPr lang="en-US" altLang="zh-CN" sz="2400" dirty="0" smtClean="0">
                <a:latin typeface="微软雅黑" pitchFamily="34" charset="-122"/>
                <a:ea typeface="微软雅黑" pitchFamily="34" charset="-122"/>
              </a:rPr>
              <a:t>end-to-end</a:t>
            </a:r>
            <a:r>
              <a:rPr lang="zh-CN" altLang="en-US" sz="2400" dirty="0" smtClean="0">
                <a:latin typeface="微软雅黑" pitchFamily="34" charset="-122"/>
                <a:ea typeface="微软雅黑" pitchFamily="34" charset="-122"/>
              </a:rPr>
              <a:t>）的数据传输服务，实现为上层屏蔽低层的数据传输问题。</a:t>
            </a:r>
          </a:p>
          <a:p>
            <a:pPr marL="363538" indent="-363538">
              <a:spcBef>
                <a:spcPts val="1200"/>
              </a:spcBef>
              <a:buFont typeface="Wingdings" pitchFamily="2" charset="2"/>
              <a:buChar char="Ø"/>
              <a:defRPr/>
            </a:pPr>
            <a:r>
              <a:rPr lang="zh-CN" altLang="en-US" sz="2400" b="1" dirty="0" smtClean="0">
                <a:solidFill>
                  <a:srgbClr val="C00000"/>
                </a:solidFill>
                <a:latin typeface="微软雅黑" pitchFamily="34" charset="-122"/>
                <a:ea typeface="微软雅黑" pitchFamily="34" charset="-122"/>
              </a:rPr>
              <a:t>会话层</a:t>
            </a:r>
            <a:r>
              <a:rPr lang="zh-CN" altLang="en-US" sz="2400" dirty="0" smtClean="0">
                <a:latin typeface="微软雅黑" pitchFamily="34" charset="-122"/>
                <a:ea typeface="微软雅黑" pitchFamily="34" charset="-122"/>
              </a:rPr>
              <a:t>：负责维护通信中两个节点之间的会话连接的建立、维护和断开，以及数据的交换。</a:t>
            </a:r>
          </a:p>
          <a:p>
            <a:pPr marL="363538" indent="-363538">
              <a:spcBef>
                <a:spcPts val="1200"/>
              </a:spcBef>
              <a:buFont typeface="Wingdings" pitchFamily="2" charset="2"/>
              <a:buChar char="Ø"/>
              <a:defRPr/>
            </a:pPr>
            <a:r>
              <a:rPr lang="zh-CN" altLang="en-US" sz="2400" b="1" dirty="0" smtClean="0">
                <a:solidFill>
                  <a:srgbClr val="C00000"/>
                </a:solidFill>
                <a:latin typeface="微软雅黑" pitchFamily="34" charset="-122"/>
                <a:ea typeface="微软雅黑" pitchFamily="34" charset="-122"/>
              </a:rPr>
              <a:t>表示层</a:t>
            </a:r>
            <a:r>
              <a:rPr lang="zh-CN" altLang="en-US" sz="2400" dirty="0" smtClean="0">
                <a:latin typeface="微软雅黑" pitchFamily="34" charset="-122"/>
                <a:ea typeface="微软雅黑" pitchFamily="34" charset="-122"/>
              </a:rPr>
              <a:t>：用于处理在两个通信系统中交换信息的表示方式，主要包括数据格式变换、数据的加密与解密、数据压缩与恢复等功能。</a:t>
            </a:r>
          </a:p>
          <a:p>
            <a:pPr marL="363538" indent="-363538">
              <a:spcBef>
                <a:spcPts val="1200"/>
              </a:spcBef>
              <a:buFont typeface="Wingdings" pitchFamily="2" charset="2"/>
              <a:buChar char="Ø"/>
              <a:defRPr/>
            </a:pPr>
            <a:r>
              <a:rPr lang="zh-CN" altLang="en-US" sz="2400" b="1" dirty="0" smtClean="0">
                <a:solidFill>
                  <a:srgbClr val="C00000"/>
                </a:solidFill>
                <a:latin typeface="微软雅黑" pitchFamily="34" charset="-122"/>
                <a:ea typeface="微软雅黑" pitchFamily="34" charset="-122"/>
              </a:rPr>
              <a:t>应用层</a:t>
            </a:r>
            <a:r>
              <a:rPr lang="zh-CN" altLang="en-US" sz="2400" dirty="0" smtClean="0">
                <a:latin typeface="微软雅黑" pitchFamily="34" charset="-122"/>
                <a:ea typeface="微软雅黑" pitchFamily="34" charset="-122"/>
              </a:rPr>
              <a:t>：为应用程序通过网络服务，它包含了各种用户使用的协议。 </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20400" y="951074"/>
            <a:ext cx="2882520"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OSI-RM</a:t>
            </a:r>
            <a:r>
              <a:rPr lang="zh-CN" altLang="en-US" sz="2800" b="1" dirty="0" smtClean="0">
                <a:solidFill>
                  <a:srgbClr val="C00000"/>
                </a:solidFill>
                <a:latin typeface="微软雅黑" pitchFamily="34" charset="-122"/>
                <a:ea typeface="微软雅黑" pitchFamily="34" charset="-122"/>
              </a:rPr>
              <a:t>模型：</a:t>
            </a:r>
            <a:endParaRPr lang="en-US" altLang="zh-CN" sz="2800" b="1" dirty="0" smtClean="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61665"/>
          </a:xfrm>
          <a:prstGeom prst="rect">
            <a:avLst/>
          </a:prstGeom>
        </p:spPr>
        <p:txBody>
          <a:bodyPr wrap="square">
            <a:spAutoFit/>
          </a:bodyPr>
          <a:lstStyle/>
          <a:p>
            <a:pPr marL="363538" indent="-363538">
              <a:spcBef>
                <a:spcPts val="1200"/>
              </a:spcBef>
              <a:buFont typeface="Wingdings" pitchFamily="2" charset="2"/>
              <a:buChar char="Ø"/>
              <a:defRPr/>
            </a:pPr>
            <a:endParaRPr lang="zh-CN" altLang="en-US" sz="2400" dirty="0" smtClean="0">
              <a:latin typeface="微软雅黑" pitchFamily="34" charset="-122"/>
              <a:ea typeface="微软雅黑" pitchFamily="34" charset="-122"/>
            </a:endParaRPr>
          </a:p>
        </p:txBody>
      </p:sp>
      <p:sp>
        <p:nvSpPr>
          <p:cNvPr id="68" name="AutoShape 53"/>
          <p:cNvSpPr>
            <a:spLocks noChangeArrowheads="1"/>
          </p:cNvSpPr>
          <p:nvPr/>
        </p:nvSpPr>
        <p:spPr bwMode="auto">
          <a:xfrm rot="16200000">
            <a:off x="4374356" y="2138700"/>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b="1">
              <a:solidFill>
                <a:schemeClr val="bg1"/>
              </a:solidFill>
            </a:endParaRPr>
          </a:p>
        </p:txBody>
      </p:sp>
      <p:sp>
        <p:nvSpPr>
          <p:cNvPr id="69" name="AutoShape 54"/>
          <p:cNvSpPr>
            <a:spLocks noChangeArrowheads="1"/>
          </p:cNvSpPr>
          <p:nvPr/>
        </p:nvSpPr>
        <p:spPr bwMode="auto">
          <a:xfrm>
            <a:off x="263525" y="2379206"/>
            <a:ext cx="838200" cy="4071937"/>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70" name="Text Box 55"/>
          <p:cNvSpPr txBox="1">
            <a:spLocks noChangeArrowheads="1"/>
          </p:cNvSpPr>
          <p:nvPr/>
        </p:nvSpPr>
        <p:spPr bwMode="auto">
          <a:xfrm>
            <a:off x="511175" y="356665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71" name="Text Box 56"/>
          <p:cNvSpPr txBox="1">
            <a:spLocks noChangeArrowheads="1"/>
          </p:cNvSpPr>
          <p:nvPr/>
        </p:nvSpPr>
        <p:spPr bwMode="auto">
          <a:xfrm>
            <a:off x="511175" y="41873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72" name="Text Box 57"/>
          <p:cNvSpPr txBox="1">
            <a:spLocks noChangeArrowheads="1"/>
          </p:cNvSpPr>
          <p:nvPr/>
        </p:nvSpPr>
        <p:spPr bwMode="auto">
          <a:xfrm>
            <a:off x="511175" y="47445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73" name="Text Box 58"/>
          <p:cNvSpPr txBox="1">
            <a:spLocks noChangeArrowheads="1"/>
          </p:cNvSpPr>
          <p:nvPr/>
        </p:nvSpPr>
        <p:spPr bwMode="auto">
          <a:xfrm>
            <a:off x="511175" y="53033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74" name="Text Box 59"/>
          <p:cNvSpPr txBox="1">
            <a:spLocks noChangeArrowheads="1"/>
          </p:cNvSpPr>
          <p:nvPr/>
        </p:nvSpPr>
        <p:spPr bwMode="auto">
          <a:xfrm>
            <a:off x="511175" y="587011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75" name="Freeform 60"/>
          <p:cNvSpPr>
            <a:spLocks/>
          </p:cNvSpPr>
          <p:nvPr/>
        </p:nvSpPr>
        <p:spPr bwMode="auto">
          <a:xfrm>
            <a:off x="263525" y="40556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6" name="Freeform 61"/>
          <p:cNvSpPr>
            <a:spLocks/>
          </p:cNvSpPr>
          <p:nvPr/>
        </p:nvSpPr>
        <p:spPr bwMode="auto">
          <a:xfrm>
            <a:off x="273050" y="4630281"/>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7" name="Freeform 62"/>
          <p:cNvSpPr>
            <a:spLocks/>
          </p:cNvSpPr>
          <p:nvPr/>
        </p:nvSpPr>
        <p:spPr bwMode="auto">
          <a:xfrm>
            <a:off x="250825" y="5206543"/>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8" name="Freeform 63"/>
          <p:cNvSpPr>
            <a:spLocks/>
          </p:cNvSpPr>
          <p:nvPr/>
        </p:nvSpPr>
        <p:spPr bwMode="auto">
          <a:xfrm>
            <a:off x="250825" y="5798681"/>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9" name="Text Box 74"/>
          <p:cNvSpPr txBox="1">
            <a:spLocks noChangeArrowheads="1"/>
          </p:cNvSpPr>
          <p:nvPr/>
        </p:nvSpPr>
        <p:spPr bwMode="auto">
          <a:xfrm>
            <a:off x="231775" y="12949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80" name="AutoShape 75"/>
          <p:cNvSpPr>
            <a:spLocks noChangeArrowheads="1"/>
          </p:cNvSpPr>
          <p:nvPr/>
        </p:nvSpPr>
        <p:spPr bwMode="auto">
          <a:xfrm>
            <a:off x="8075613" y="1715631"/>
            <a:ext cx="685800" cy="557212"/>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1" name="Text Box 76"/>
          <p:cNvSpPr txBox="1">
            <a:spLocks noChangeArrowheads="1"/>
          </p:cNvSpPr>
          <p:nvPr/>
        </p:nvSpPr>
        <p:spPr bwMode="auto">
          <a:xfrm>
            <a:off x="8069263" y="1820406"/>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2</a:t>
            </a:r>
            <a:endParaRPr kumimoji="1" lang="en-US" altLang="zh-CN" sz="2000" b="1">
              <a:solidFill>
                <a:schemeClr val="bg1"/>
              </a:solidFill>
              <a:latin typeface="Arial" charset="0"/>
              <a:ea typeface="宋体" charset="-122"/>
            </a:endParaRPr>
          </a:p>
        </p:txBody>
      </p:sp>
      <p:sp>
        <p:nvSpPr>
          <p:cNvPr id="82" name="AutoShape 77"/>
          <p:cNvSpPr>
            <a:spLocks noChangeArrowheads="1"/>
          </p:cNvSpPr>
          <p:nvPr/>
        </p:nvSpPr>
        <p:spPr bwMode="auto">
          <a:xfrm>
            <a:off x="374650" y="1682293"/>
            <a:ext cx="685800" cy="557213"/>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3" name="Text Box 78"/>
          <p:cNvSpPr txBox="1">
            <a:spLocks noChangeArrowheads="1"/>
          </p:cNvSpPr>
          <p:nvPr/>
        </p:nvSpPr>
        <p:spPr bwMode="auto">
          <a:xfrm>
            <a:off x="395288" y="1802943"/>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1</a:t>
            </a:r>
            <a:endParaRPr kumimoji="1" lang="en-US" altLang="zh-CN" sz="2000" b="1">
              <a:solidFill>
                <a:schemeClr val="bg1"/>
              </a:solidFill>
              <a:latin typeface="Arial" charset="0"/>
              <a:ea typeface="宋体" charset="-122"/>
            </a:endParaRPr>
          </a:p>
        </p:txBody>
      </p:sp>
      <p:sp>
        <p:nvSpPr>
          <p:cNvPr id="84" name="Text Box 79"/>
          <p:cNvSpPr txBox="1">
            <a:spLocks noChangeArrowheads="1"/>
          </p:cNvSpPr>
          <p:nvPr/>
        </p:nvSpPr>
        <p:spPr bwMode="auto">
          <a:xfrm>
            <a:off x="7812088" y="13711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2</a:t>
            </a:r>
          </a:p>
        </p:txBody>
      </p:sp>
      <p:sp>
        <p:nvSpPr>
          <p:cNvPr id="85" name="Rectangle 87"/>
          <p:cNvSpPr>
            <a:spLocks noChangeArrowheads="1"/>
          </p:cNvSpPr>
          <p:nvPr/>
        </p:nvSpPr>
        <p:spPr bwMode="auto">
          <a:xfrm>
            <a:off x="4932363" y="1947406"/>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86" name="Rectangle 89"/>
          <p:cNvSpPr>
            <a:spLocks noChangeArrowheads="1"/>
          </p:cNvSpPr>
          <p:nvPr/>
        </p:nvSpPr>
        <p:spPr bwMode="auto">
          <a:xfrm>
            <a:off x="4429125" y="2523668"/>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87" name="Rectangle 90"/>
          <p:cNvSpPr>
            <a:spLocks noChangeArrowheads="1"/>
          </p:cNvSpPr>
          <p:nvPr/>
        </p:nvSpPr>
        <p:spPr bwMode="auto">
          <a:xfrm>
            <a:off x="4932363" y="2523668"/>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nvGrpSpPr>
          <p:cNvPr id="88" name="Group 100"/>
          <p:cNvGrpSpPr>
            <a:grpSpLocks/>
          </p:cNvGrpSpPr>
          <p:nvPr/>
        </p:nvGrpSpPr>
        <p:grpSpPr bwMode="auto">
          <a:xfrm>
            <a:off x="684213" y="2179181"/>
            <a:ext cx="5400675" cy="415925"/>
            <a:chOff x="412" y="1752"/>
            <a:chExt cx="3012" cy="262"/>
          </a:xfrm>
        </p:grpSpPr>
        <p:sp>
          <p:nvSpPr>
            <p:cNvPr id="89"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90"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91" name="Text Box 157"/>
          <p:cNvSpPr txBox="1">
            <a:spLocks noChangeArrowheads="1"/>
          </p:cNvSpPr>
          <p:nvPr/>
        </p:nvSpPr>
        <p:spPr bwMode="auto">
          <a:xfrm>
            <a:off x="506413" y="2450643"/>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dirty="0">
                <a:solidFill>
                  <a:schemeClr val="bg1"/>
                </a:solidFill>
                <a:latin typeface="Arial" charset="0"/>
                <a:ea typeface="宋体" charset="-122"/>
              </a:rPr>
              <a:t>7</a:t>
            </a:r>
          </a:p>
        </p:txBody>
      </p:sp>
      <p:sp>
        <p:nvSpPr>
          <p:cNvPr id="92" name="Text Box 158"/>
          <p:cNvSpPr txBox="1">
            <a:spLocks noChangeArrowheads="1"/>
          </p:cNvSpPr>
          <p:nvPr/>
        </p:nvSpPr>
        <p:spPr bwMode="auto">
          <a:xfrm>
            <a:off x="506413" y="302690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93" name="Freeform 159"/>
          <p:cNvSpPr>
            <a:spLocks/>
          </p:cNvSpPr>
          <p:nvPr/>
        </p:nvSpPr>
        <p:spPr bwMode="auto">
          <a:xfrm>
            <a:off x="258763" y="288244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4" name="Freeform 160"/>
          <p:cNvSpPr>
            <a:spLocks/>
          </p:cNvSpPr>
          <p:nvPr/>
        </p:nvSpPr>
        <p:spPr bwMode="auto">
          <a:xfrm>
            <a:off x="268288" y="34587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5" name="AutoShape 161"/>
          <p:cNvSpPr>
            <a:spLocks noChangeArrowheads="1"/>
          </p:cNvSpPr>
          <p:nvPr/>
        </p:nvSpPr>
        <p:spPr bwMode="auto">
          <a:xfrm>
            <a:off x="7962900" y="2339518"/>
            <a:ext cx="838200" cy="4071938"/>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96" name="Text Box 162"/>
          <p:cNvSpPr txBox="1">
            <a:spLocks noChangeArrowheads="1"/>
          </p:cNvSpPr>
          <p:nvPr/>
        </p:nvSpPr>
        <p:spPr bwMode="auto">
          <a:xfrm>
            <a:off x="8210550" y="35269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97" name="Text Box 163"/>
          <p:cNvSpPr txBox="1">
            <a:spLocks noChangeArrowheads="1"/>
          </p:cNvSpPr>
          <p:nvPr/>
        </p:nvSpPr>
        <p:spPr bwMode="auto">
          <a:xfrm>
            <a:off x="8210550" y="41476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98" name="Text Box 164"/>
          <p:cNvSpPr txBox="1">
            <a:spLocks noChangeArrowheads="1"/>
          </p:cNvSpPr>
          <p:nvPr/>
        </p:nvSpPr>
        <p:spPr bwMode="auto">
          <a:xfrm>
            <a:off x="8210550" y="47048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99" name="Text Box 165"/>
          <p:cNvSpPr txBox="1">
            <a:spLocks noChangeArrowheads="1"/>
          </p:cNvSpPr>
          <p:nvPr/>
        </p:nvSpPr>
        <p:spPr bwMode="auto">
          <a:xfrm>
            <a:off x="8210550" y="52636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100" name="Text Box 166"/>
          <p:cNvSpPr txBox="1">
            <a:spLocks noChangeArrowheads="1"/>
          </p:cNvSpPr>
          <p:nvPr/>
        </p:nvSpPr>
        <p:spPr bwMode="auto">
          <a:xfrm>
            <a:off x="8210550" y="583043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101" name="Freeform 167"/>
          <p:cNvSpPr>
            <a:spLocks/>
          </p:cNvSpPr>
          <p:nvPr/>
        </p:nvSpPr>
        <p:spPr bwMode="auto">
          <a:xfrm>
            <a:off x="7962900" y="40159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2" name="Freeform 168"/>
          <p:cNvSpPr>
            <a:spLocks/>
          </p:cNvSpPr>
          <p:nvPr/>
        </p:nvSpPr>
        <p:spPr bwMode="auto">
          <a:xfrm>
            <a:off x="7972425" y="459059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3" name="Freeform 169"/>
          <p:cNvSpPr>
            <a:spLocks/>
          </p:cNvSpPr>
          <p:nvPr/>
        </p:nvSpPr>
        <p:spPr bwMode="auto">
          <a:xfrm>
            <a:off x="7950200" y="5166856"/>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4" name="Freeform 170"/>
          <p:cNvSpPr>
            <a:spLocks/>
          </p:cNvSpPr>
          <p:nvPr/>
        </p:nvSpPr>
        <p:spPr bwMode="auto">
          <a:xfrm>
            <a:off x="7950200" y="5758993"/>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5" name="Text Box 171"/>
          <p:cNvSpPr txBox="1">
            <a:spLocks noChangeArrowheads="1"/>
          </p:cNvSpPr>
          <p:nvPr/>
        </p:nvSpPr>
        <p:spPr bwMode="auto">
          <a:xfrm>
            <a:off x="8205788" y="241095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7</a:t>
            </a:r>
          </a:p>
        </p:txBody>
      </p:sp>
      <p:sp>
        <p:nvSpPr>
          <p:cNvPr id="106" name="Text Box 172"/>
          <p:cNvSpPr txBox="1">
            <a:spLocks noChangeArrowheads="1"/>
          </p:cNvSpPr>
          <p:nvPr/>
        </p:nvSpPr>
        <p:spPr bwMode="auto">
          <a:xfrm>
            <a:off x="8205788" y="2987218"/>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107" name="Freeform 173"/>
          <p:cNvSpPr>
            <a:spLocks/>
          </p:cNvSpPr>
          <p:nvPr/>
        </p:nvSpPr>
        <p:spPr bwMode="auto">
          <a:xfrm>
            <a:off x="7958138" y="284275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8" name="Freeform 174"/>
          <p:cNvSpPr>
            <a:spLocks/>
          </p:cNvSpPr>
          <p:nvPr/>
        </p:nvSpPr>
        <p:spPr bwMode="auto">
          <a:xfrm>
            <a:off x="7967663" y="34190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par>
                          <p:cTn id="11" fill="hold">
                            <p:stCondLst>
                              <p:cond delay="500"/>
                            </p:stCondLst>
                            <p:childTnLst>
                              <p:par>
                                <p:cTn id="12" presetID="12" presetClass="entr" presetSubtype="8" fill="hold" grpId="0" nodeType="afterEffect">
                                  <p:stCondLst>
                                    <p:cond delay="0"/>
                                  </p:stCondLst>
                                  <p:childTnLst>
                                    <p:set>
                                      <p:cBhvr>
                                        <p:cTn id="13" dur="1" fill="hold">
                                          <p:stCondLst>
                                            <p:cond delay="0"/>
                                          </p:stCondLst>
                                        </p:cTn>
                                        <p:tgtEl>
                                          <p:spTgt spid="86"/>
                                        </p:tgtEl>
                                        <p:attrNameLst>
                                          <p:attrName>style.visibility</p:attrName>
                                        </p:attrNameLst>
                                      </p:cBhvr>
                                      <p:to>
                                        <p:strVal val="visible"/>
                                      </p:to>
                                    </p:set>
                                    <p:animEffect transition="in" filter="slide(fromLeft)">
                                      <p:cBhvr>
                                        <p:cTn id="1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20400" y="951074"/>
            <a:ext cx="2882520"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OSI-RM</a:t>
            </a:r>
            <a:r>
              <a:rPr lang="zh-CN" altLang="en-US" sz="2800" b="1" dirty="0" smtClean="0">
                <a:solidFill>
                  <a:srgbClr val="C00000"/>
                </a:solidFill>
                <a:latin typeface="微软雅黑" pitchFamily="34" charset="-122"/>
                <a:ea typeface="微软雅黑" pitchFamily="34" charset="-122"/>
              </a:rPr>
              <a:t>模型：</a:t>
            </a:r>
            <a:endParaRPr lang="en-US" altLang="zh-CN" sz="2800" b="1" dirty="0" smtClean="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61665"/>
          </a:xfrm>
          <a:prstGeom prst="rect">
            <a:avLst/>
          </a:prstGeom>
        </p:spPr>
        <p:txBody>
          <a:bodyPr wrap="square">
            <a:spAutoFit/>
          </a:bodyPr>
          <a:lstStyle/>
          <a:p>
            <a:pPr marL="363538" indent="-363538">
              <a:spcBef>
                <a:spcPts val="1200"/>
              </a:spcBef>
              <a:buFont typeface="Wingdings" pitchFamily="2" charset="2"/>
              <a:buChar char="Ø"/>
              <a:defRPr/>
            </a:pPr>
            <a:endParaRPr lang="zh-CN" altLang="en-US" sz="2400" dirty="0" smtClean="0">
              <a:latin typeface="微软雅黑" pitchFamily="34" charset="-122"/>
              <a:ea typeface="微软雅黑" pitchFamily="34" charset="-122"/>
            </a:endParaRPr>
          </a:p>
        </p:txBody>
      </p:sp>
      <p:sp>
        <p:nvSpPr>
          <p:cNvPr id="68" name="AutoShape 53"/>
          <p:cNvSpPr>
            <a:spLocks noChangeArrowheads="1"/>
          </p:cNvSpPr>
          <p:nvPr/>
        </p:nvSpPr>
        <p:spPr bwMode="auto">
          <a:xfrm rot="16200000">
            <a:off x="4374356" y="2138700"/>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b="1">
              <a:solidFill>
                <a:schemeClr val="bg1"/>
              </a:solidFill>
            </a:endParaRPr>
          </a:p>
        </p:txBody>
      </p:sp>
      <p:sp>
        <p:nvSpPr>
          <p:cNvPr id="69" name="AutoShape 54"/>
          <p:cNvSpPr>
            <a:spLocks noChangeArrowheads="1"/>
          </p:cNvSpPr>
          <p:nvPr/>
        </p:nvSpPr>
        <p:spPr bwMode="auto">
          <a:xfrm>
            <a:off x="263525" y="2379206"/>
            <a:ext cx="838200" cy="4071937"/>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70" name="Text Box 55"/>
          <p:cNvSpPr txBox="1">
            <a:spLocks noChangeArrowheads="1"/>
          </p:cNvSpPr>
          <p:nvPr/>
        </p:nvSpPr>
        <p:spPr bwMode="auto">
          <a:xfrm>
            <a:off x="511175" y="356665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71" name="Text Box 56"/>
          <p:cNvSpPr txBox="1">
            <a:spLocks noChangeArrowheads="1"/>
          </p:cNvSpPr>
          <p:nvPr/>
        </p:nvSpPr>
        <p:spPr bwMode="auto">
          <a:xfrm>
            <a:off x="511175" y="41873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72" name="Text Box 57"/>
          <p:cNvSpPr txBox="1">
            <a:spLocks noChangeArrowheads="1"/>
          </p:cNvSpPr>
          <p:nvPr/>
        </p:nvSpPr>
        <p:spPr bwMode="auto">
          <a:xfrm>
            <a:off x="511175" y="47445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73" name="Text Box 58"/>
          <p:cNvSpPr txBox="1">
            <a:spLocks noChangeArrowheads="1"/>
          </p:cNvSpPr>
          <p:nvPr/>
        </p:nvSpPr>
        <p:spPr bwMode="auto">
          <a:xfrm>
            <a:off x="511175" y="53033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74" name="Text Box 59"/>
          <p:cNvSpPr txBox="1">
            <a:spLocks noChangeArrowheads="1"/>
          </p:cNvSpPr>
          <p:nvPr/>
        </p:nvSpPr>
        <p:spPr bwMode="auto">
          <a:xfrm>
            <a:off x="511175" y="587011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75" name="Freeform 60"/>
          <p:cNvSpPr>
            <a:spLocks/>
          </p:cNvSpPr>
          <p:nvPr/>
        </p:nvSpPr>
        <p:spPr bwMode="auto">
          <a:xfrm>
            <a:off x="263525" y="40556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6" name="Freeform 61"/>
          <p:cNvSpPr>
            <a:spLocks/>
          </p:cNvSpPr>
          <p:nvPr/>
        </p:nvSpPr>
        <p:spPr bwMode="auto">
          <a:xfrm>
            <a:off x="273050" y="4630281"/>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7" name="Freeform 62"/>
          <p:cNvSpPr>
            <a:spLocks/>
          </p:cNvSpPr>
          <p:nvPr/>
        </p:nvSpPr>
        <p:spPr bwMode="auto">
          <a:xfrm>
            <a:off x="250825" y="5206543"/>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8" name="Freeform 63"/>
          <p:cNvSpPr>
            <a:spLocks/>
          </p:cNvSpPr>
          <p:nvPr/>
        </p:nvSpPr>
        <p:spPr bwMode="auto">
          <a:xfrm>
            <a:off x="250825" y="5798681"/>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9" name="Text Box 74"/>
          <p:cNvSpPr txBox="1">
            <a:spLocks noChangeArrowheads="1"/>
          </p:cNvSpPr>
          <p:nvPr/>
        </p:nvSpPr>
        <p:spPr bwMode="auto">
          <a:xfrm>
            <a:off x="231775" y="12949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80" name="AutoShape 75"/>
          <p:cNvSpPr>
            <a:spLocks noChangeArrowheads="1"/>
          </p:cNvSpPr>
          <p:nvPr/>
        </p:nvSpPr>
        <p:spPr bwMode="auto">
          <a:xfrm>
            <a:off x="8075613" y="1715631"/>
            <a:ext cx="685800" cy="557212"/>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1" name="Text Box 76"/>
          <p:cNvSpPr txBox="1">
            <a:spLocks noChangeArrowheads="1"/>
          </p:cNvSpPr>
          <p:nvPr/>
        </p:nvSpPr>
        <p:spPr bwMode="auto">
          <a:xfrm>
            <a:off x="8069263" y="1820406"/>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2</a:t>
            </a:r>
            <a:endParaRPr kumimoji="1" lang="en-US" altLang="zh-CN" sz="2000" b="1">
              <a:solidFill>
                <a:schemeClr val="bg1"/>
              </a:solidFill>
              <a:latin typeface="Arial" charset="0"/>
              <a:ea typeface="宋体" charset="-122"/>
            </a:endParaRPr>
          </a:p>
        </p:txBody>
      </p:sp>
      <p:sp>
        <p:nvSpPr>
          <p:cNvPr id="82" name="AutoShape 77"/>
          <p:cNvSpPr>
            <a:spLocks noChangeArrowheads="1"/>
          </p:cNvSpPr>
          <p:nvPr/>
        </p:nvSpPr>
        <p:spPr bwMode="auto">
          <a:xfrm>
            <a:off x="374650" y="1682293"/>
            <a:ext cx="685800" cy="557213"/>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3" name="Text Box 78"/>
          <p:cNvSpPr txBox="1">
            <a:spLocks noChangeArrowheads="1"/>
          </p:cNvSpPr>
          <p:nvPr/>
        </p:nvSpPr>
        <p:spPr bwMode="auto">
          <a:xfrm>
            <a:off x="395288" y="1802943"/>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1</a:t>
            </a:r>
            <a:endParaRPr kumimoji="1" lang="en-US" altLang="zh-CN" sz="2000" b="1">
              <a:solidFill>
                <a:schemeClr val="bg1"/>
              </a:solidFill>
              <a:latin typeface="Arial" charset="0"/>
              <a:ea typeface="宋体" charset="-122"/>
            </a:endParaRPr>
          </a:p>
        </p:txBody>
      </p:sp>
      <p:sp>
        <p:nvSpPr>
          <p:cNvPr id="84" name="Text Box 79"/>
          <p:cNvSpPr txBox="1">
            <a:spLocks noChangeArrowheads="1"/>
          </p:cNvSpPr>
          <p:nvPr/>
        </p:nvSpPr>
        <p:spPr bwMode="auto">
          <a:xfrm>
            <a:off x="7812088" y="13711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2</a:t>
            </a:r>
          </a:p>
        </p:txBody>
      </p:sp>
      <p:sp>
        <p:nvSpPr>
          <p:cNvPr id="85" name="Rectangle 87"/>
          <p:cNvSpPr>
            <a:spLocks noChangeArrowheads="1"/>
          </p:cNvSpPr>
          <p:nvPr/>
        </p:nvSpPr>
        <p:spPr bwMode="auto">
          <a:xfrm>
            <a:off x="4932363" y="1947406"/>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86" name="Rectangle 89"/>
          <p:cNvSpPr>
            <a:spLocks noChangeArrowheads="1"/>
          </p:cNvSpPr>
          <p:nvPr/>
        </p:nvSpPr>
        <p:spPr bwMode="auto">
          <a:xfrm>
            <a:off x="4429125" y="2523668"/>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87" name="Rectangle 90"/>
          <p:cNvSpPr>
            <a:spLocks noChangeArrowheads="1"/>
          </p:cNvSpPr>
          <p:nvPr/>
        </p:nvSpPr>
        <p:spPr bwMode="auto">
          <a:xfrm>
            <a:off x="4932363" y="2523668"/>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nvGrpSpPr>
          <p:cNvPr id="4" name="Group 100"/>
          <p:cNvGrpSpPr>
            <a:grpSpLocks/>
          </p:cNvGrpSpPr>
          <p:nvPr/>
        </p:nvGrpSpPr>
        <p:grpSpPr bwMode="auto">
          <a:xfrm>
            <a:off x="684213" y="2179181"/>
            <a:ext cx="5400675" cy="415925"/>
            <a:chOff x="412" y="1752"/>
            <a:chExt cx="3012" cy="262"/>
          </a:xfrm>
        </p:grpSpPr>
        <p:sp>
          <p:nvSpPr>
            <p:cNvPr id="89"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90"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91" name="Text Box 157"/>
          <p:cNvSpPr txBox="1">
            <a:spLocks noChangeArrowheads="1"/>
          </p:cNvSpPr>
          <p:nvPr/>
        </p:nvSpPr>
        <p:spPr bwMode="auto">
          <a:xfrm>
            <a:off x="506413" y="2450643"/>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dirty="0">
                <a:solidFill>
                  <a:schemeClr val="bg1"/>
                </a:solidFill>
                <a:latin typeface="Arial" charset="0"/>
                <a:ea typeface="宋体" charset="-122"/>
              </a:rPr>
              <a:t>7</a:t>
            </a:r>
          </a:p>
        </p:txBody>
      </p:sp>
      <p:sp>
        <p:nvSpPr>
          <p:cNvPr id="92" name="Text Box 158"/>
          <p:cNvSpPr txBox="1">
            <a:spLocks noChangeArrowheads="1"/>
          </p:cNvSpPr>
          <p:nvPr/>
        </p:nvSpPr>
        <p:spPr bwMode="auto">
          <a:xfrm>
            <a:off x="506413" y="302690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93" name="Freeform 159"/>
          <p:cNvSpPr>
            <a:spLocks/>
          </p:cNvSpPr>
          <p:nvPr/>
        </p:nvSpPr>
        <p:spPr bwMode="auto">
          <a:xfrm>
            <a:off x="258763" y="288244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4" name="Freeform 160"/>
          <p:cNvSpPr>
            <a:spLocks/>
          </p:cNvSpPr>
          <p:nvPr/>
        </p:nvSpPr>
        <p:spPr bwMode="auto">
          <a:xfrm>
            <a:off x="268288" y="34587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5" name="AutoShape 161"/>
          <p:cNvSpPr>
            <a:spLocks noChangeArrowheads="1"/>
          </p:cNvSpPr>
          <p:nvPr/>
        </p:nvSpPr>
        <p:spPr bwMode="auto">
          <a:xfrm>
            <a:off x="7962900" y="2339518"/>
            <a:ext cx="838200" cy="4071938"/>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96" name="Text Box 162"/>
          <p:cNvSpPr txBox="1">
            <a:spLocks noChangeArrowheads="1"/>
          </p:cNvSpPr>
          <p:nvPr/>
        </p:nvSpPr>
        <p:spPr bwMode="auto">
          <a:xfrm>
            <a:off x="8210550" y="35269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97" name="Text Box 163"/>
          <p:cNvSpPr txBox="1">
            <a:spLocks noChangeArrowheads="1"/>
          </p:cNvSpPr>
          <p:nvPr/>
        </p:nvSpPr>
        <p:spPr bwMode="auto">
          <a:xfrm>
            <a:off x="8210550" y="41476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98" name="Text Box 164"/>
          <p:cNvSpPr txBox="1">
            <a:spLocks noChangeArrowheads="1"/>
          </p:cNvSpPr>
          <p:nvPr/>
        </p:nvSpPr>
        <p:spPr bwMode="auto">
          <a:xfrm>
            <a:off x="8210550" y="47048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99" name="Text Box 165"/>
          <p:cNvSpPr txBox="1">
            <a:spLocks noChangeArrowheads="1"/>
          </p:cNvSpPr>
          <p:nvPr/>
        </p:nvSpPr>
        <p:spPr bwMode="auto">
          <a:xfrm>
            <a:off x="8210550" y="52636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100" name="Text Box 166"/>
          <p:cNvSpPr txBox="1">
            <a:spLocks noChangeArrowheads="1"/>
          </p:cNvSpPr>
          <p:nvPr/>
        </p:nvSpPr>
        <p:spPr bwMode="auto">
          <a:xfrm>
            <a:off x="8210550" y="583043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101" name="Freeform 167"/>
          <p:cNvSpPr>
            <a:spLocks/>
          </p:cNvSpPr>
          <p:nvPr/>
        </p:nvSpPr>
        <p:spPr bwMode="auto">
          <a:xfrm>
            <a:off x="7962900" y="40159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2" name="Freeform 168"/>
          <p:cNvSpPr>
            <a:spLocks/>
          </p:cNvSpPr>
          <p:nvPr/>
        </p:nvSpPr>
        <p:spPr bwMode="auto">
          <a:xfrm>
            <a:off x="7972425" y="459059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3" name="Freeform 169"/>
          <p:cNvSpPr>
            <a:spLocks/>
          </p:cNvSpPr>
          <p:nvPr/>
        </p:nvSpPr>
        <p:spPr bwMode="auto">
          <a:xfrm>
            <a:off x="7950200" y="5166856"/>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4" name="Freeform 170"/>
          <p:cNvSpPr>
            <a:spLocks/>
          </p:cNvSpPr>
          <p:nvPr/>
        </p:nvSpPr>
        <p:spPr bwMode="auto">
          <a:xfrm>
            <a:off x="7950200" y="5758993"/>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5" name="Text Box 171"/>
          <p:cNvSpPr txBox="1">
            <a:spLocks noChangeArrowheads="1"/>
          </p:cNvSpPr>
          <p:nvPr/>
        </p:nvSpPr>
        <p:spPr bwMode="auto">
          <a:xfrm>
            <a:off x="8205788" y="241095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7</a:t>
            </a:r>
          </a:p>
        </p:txBody>
      </p:sp>
      <p:sp>
        <p:nvSpPr>
          <p:cNvPr id="106" name="Text Box 172"/>
          <p:cNvSpPr txBox="1">
            <a:spLocks noChangeArrowheads="1"/>
          </p:cNvSpPr>
          <p:nvPr/>
        </p:nvSpPr>
        <p:spPr bwMode="auto">
          <a:xfrm>
            <a:off x="8205788" y="2987218"/>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107" name="Freeform 173"/>
          <p:cNvSpPr>
            <a:spLocks/>
          </p:cNvSpPr>
          <p:nvPr/>
        </p:nvSpPr>
        <p:spPr bwMode="auto">
          <a:xfrm>
            <a:off x="7958138" y="284275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8" name="Freeform 174"/>
          <p:cNvSpPr>
            <a:spLocks/>
          </p:cNvSpPr>
          <p:nvPr/>
        </p:nvSpPr>
        <p:spPr bwMode="auto">
          <a:xfrm>
            <a:off x="7967663" y="34190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58" name="Rectangle 23"/>
          <p:cNvSpPr>
            <a:spLocks noChangeArrowheads="1"/>
          </p:cNvSpPr>
          <p:nvPr/>
        </p:nvSpPr>
        <p:spPr bwMode="auto">
          <a:xfrm>
            <a:off x="3924300" y="3085417"/>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dirty="0">
                <a:solidFill>
                  <a:schemeClr val="tx1"/>
                </a:solidFill>
                <a:latin typeface="Arial" charset="0"/>
                <a:ea typeface="宋体" charset="-122"/>
              </a:rPr>
              <a:t>H</a:t>
            </a:r>
            <a:r>
              <a:rPr lang="en-US" altLang="zh-CN" sz="1800" baseline="-25000" dirty="0">
                <a:solidFill>
                  <a:schemeClr val="tx1"/>
                </a:solidFill>
                <a:latin typeface="Arial" charset="0"/>
                <a:ea typeface="宋体" charset="-122"/>
              </a:rPr>
              <a:t>6</a:t>
            </a:r>
          </a:p>
        </p:txBody>
      </p:sp>
      <p:grpSp>
        <p:nvGrpSpPr>
          <p:cNvPr id="59" name="Group 80"/>
          <p:cNvGrpSpPr>
            <a:grpSpLocks/>
          </p:cNvGrpSpPr>
          <p:nvPr/>
        </p:nvGrpSpPr>
        <p:grpSpPr bwMode="auto">
          <a:xfrm>
            <a:off x="4429125" y="3085417"/>
            <a:ext cx="3095625" cy="358775"/>
            <a:chOff x="2790" y="1843"/>
            <a:chExt cx="1950" cy="226"/>
          </a:xfrm>
        </p:grpSpPr>
        <p:sp>
          <p:nvSpPr>
            <p:cNvPr id="60"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61"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sp>
        <p:nvSpPr>
          <p:cNvPr id="62" name="Text Box 60"/>
          <p:cNvSpPr txBox="1">
            <a:spLocks noChangeArrowheads="1"/>
          </p:cNvSpPr>
          <p:nvPr/>
        </p:nvSpPr>
        <p:spPr bwMode="auto">
          <a:xfrm>
            <a:off x="506413" y="3012392"/>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a:solidFill>
                  <a:schemeClr val="tx1"/>
                </a:solidFill>
                <a:latin typeface="Arial" charset="0"/>
                <a:ea typeface="宋体" charset="-122"/>
              </a:rPr>
              <a:t>6</a:t>
            </a:r>
          </a:p>
        </p:txBody>
      </p:sp>
      <p:sp>
        <p:nvSpPr>
          <p:cNvPr id="63" name="Freeform 62"/>
          <p:cNvSpPr>
            <a:spLocks/>
          </p:cNvSpPr>
          <p:nvPr/>
        </p:nvSpPr>
        <p:spPr bwMode="auto">
          <a:xfrm>
            <a:off x="268288" y="3444192"/>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a:p>
        </p:txBody>
      </p:sp>
      <p:grpSp>
        <p:nvGrpSpPr>
          <p:cNvPr id="64" name="Group 100"/>
          <p:cNvGrpSpPr>
            <a:grpSpLocks/>
          </p:cNvGrpSpPr>
          <p:nvPr/>
        </p:nvGrpSpPr>
        <p:grpSpPr bwMode="auto">
          <a:xfrm>
            <a:off x="691473" y="2767001"/>
            <a:ext cx="5400675" cy="415925"/>
            <a:chOff x="412" y="1752"/>
            <a:chExt cx="3012" cy="262"/>
          </a:xfrm>
        </p:grpSpPr>
        <p:sp>
          <p:nvSpPr>
            <p:cNvPr id="65"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66"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20400" y="951074"/>
            <a:ext cx="2882520"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OSI-RM</a:t>
            </a:r>
            <a:r>
              <a:rPr lang="zh-CN" altLang="en-US" sz="2800" b="1" dirty="0" smtClean="0">
                <a:solidFill>
                  <a:srgbClr val="C00000"/>
                </a:solidFill>
                <a:latin typeface="微软雅黑" pitchFamily="34" charset="-122"/>
                <a:ea typeface="微软雅黑" pitchFamily="34" charset="-122"/>
              </a:rPr>
              <a:t>模型：</a:t>
            </a:r>
            <a:endParaRPr lang="en-US" altLang="zh-CN" sz="2800" b="1" dirty="0" smtClean="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61665"/>
          </a:xfrm>
          <a:prstGeom prst="rect">
            <a:avLst/>
          </a:prstGeom>
        </p:spPr>
        <p:txBody>
          <a:bodyPr wrap="square">
            <a:spAutoFit/>
          </a:bodyPr>
          <a:lstStyle/>
          <a:p>
            <a:pPr marL="363538" indent="-363538">
              <a:spcBef>
                <a:spcPts val="1200"/>
              </a:spcBef>
              <a:buFont typeface="Wingdings" pitchFamily="2" charset="2"/>
              <a:buChar char="Ø"/>
              <a:defRPr/>
            </a:pPr>
            <a:endParaRPr lang="zh-CN" altLang="en-US" sz="2400" dirty="0" smtClean="0">
              <a:latin typeface="微软雅黑" pitchFamily="34" charset="-122"/>
              <a:ea typeface="微软雅黑" pitchFamily="34" charset="-122"/>
            </a:endParaRPr>
          </a:p>
        </p:txBody>
      </p:sp>
      <p:sp>
        <p:nvSpPr>
          <p:cNvPr id="68" name="AutoShape 53"/>
          <p:cNvSpPr>
            <a:spLocks noChangeArrowheads="1"/>
          </p:cNvSpPr>
          <p:nvPr/>
        </p:nvSpPr>
        <p:spPr bwMode="auto">
          <a:xfrm rot="16200000">
            <a:off x="4374356" y="2138700"/>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b="1">
              <a:solidFill>
                <a:schemeClr val="bg1"/>
              </a:solidFill>
            </a:endParaRPr>
          </a:p>
        </p:txBody>
      </p:sp>
      <p:sp>
        <p:nvSpPr>
          <p:cNvPr id="69" name="AutoShape 54"/>
          <p:cNvSpPr>
            <a:spLocks noChangeArrowheads="1"/>
          </p:cNvSpPr>
          <p:nvPr/>
        </p:nvSpPr>
        <p:spPr bwMode="auto">
          <a:xfrm>
            <a:off x="263525" y="2379206"/>
            <a:ext cx="838200" cy="4071937"/>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70" name="Text Box 55"/>
          <p:cNvSpPr txBox="1">
            <a:spLocks noChangeArrowheads="1"/>
          </p:cNvSpPr>
          <p:nvPr/>
        </p:nvSpPr>
        <p:spPr bwMode="auto">
          <a:xfrm>
            <a:off x="511175" y="356665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71" name="Text Box 56"/>
          <p:cNvSpPr txBox="1">
            <a:spLocks noChangeArrowheads="1"/>
          </p:cNvSpPr>
          <p:nvPr/>
        </p:nvSpPr>
        <p:spPr bwMode="auto">
          <a:xfrm>
            <a:off x="511175" y="41873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72" name="Text Box 57"/>
          <p:cNvSpPr txBox="1">
            <a:spLocks noChangeArrowheads="1"/>
          </p:cNvSpPr>
          <p:nvPr/>
        </p:nvSpPr>
        <p:spPr bwMode="auto">
          <a:xfrm>
            <a:off x="511175" y="47445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73" name="Text Box 58"/>
          <p:cNvSpPr txBox="1">
            <a:spLocks noChangeArrowheads="1"/>
          </p:cNvSpPr>
          <p:nvPr/>
        </p:nvSpPr>
        <p:spPr bwMode="auto">
          <a:xfrm>
            <a:off x="511175" y="53033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74" name="Text Box 59"/>
          <p:cNvSpPr txBox="1">
            <a:spLocks noChangeArrowheads="1"/>
          </p:cNvSpPr>
          <p:nvPr/>
        </p:nvSpPr>
        <p:spPr bwMode="auto">
          <a:xfrm>
            <a:off x="511175" y="587011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75" name="Freeform 60"/>
          <p:cNvSpPr>
            <a:spLocks/>
          </p:cNvSpPr>
          <p:nvPr/>
        </p:nvSpPr>
        <p:spPr bwMode="auto">
          <a:xfrm>
            <a:off x="263525" y="40556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6" name="Freeform 61"/>
          <p:cNvSpPr>
            <a:spLocks/>
          </p:cNvSpPr>
          <p:nvPr/>
        </p:nvSpPr>
        <p:spPr bwMode="auto">
          <a:xfrm>
            <a:off x="273050" y="4630281"/>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7" name="Freeform 62"/>
          <p:cNvSpPr>
            <a:spLocks/>
          </p:cNvSpPr>
          <p:nvPr/>
        </p:nvSpPr>
        <p:spPr bwMode="auto">
          <a:xfrm>
            <a:off x="250825" y="5206543"/>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8" name="Freeform 63"/>
          <p:cNvSpPr>
            <a:spLocks/>
          </p:cNvSpPr>
          <p:nvPr/>
        </p:nvSpPr>
        <p:spPr bwMode="auto">
          <a:xfrm>
            <a:off x="250825" y="5798681"/>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9" name="Text Box 74"/>
          <p:cNvSpPr txBox="1">
            <a:spLocks noChangeArrowheads="1"/>
          </p:cNvSpPr>
          <p:nvPr/>
        </p:nvSpPr>
        <p:spPr bwMode="auto">
          <a:xfrm>
            <a:off x="231775" y="12949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80" name="AutoShape 75"/>
          <p:cNvSpPr>
            <a:spLocks noChangeArrowheads="1"/>
          </p:cNvSpPr>
          <p:nvPr/>
        </p:nvSpPr>
        <p:spPr bwMode="auto">
          <a:xfrm>
            <a:off x="8075613" y="1715631"/>
            <a:ext cx="685800" cy="557212"/>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1" name="Text Box 76"/>
          <p:cNvSpPr txBox="1">
            <a:spLocks noChangeArrowheads="1"/>
          </p:cNvSpPr>
          <p:nvPr/>
        </p:nvSpPr>
        <p:spPr bwMode="auto">
          <a:xfrm>
            <a:off x="8069263" y="1820406"/>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2</a:t>
            </a:r>
            <a:endParaRPr kumimoji="1" lang="en-US" altLang="zh-CN" sz="2000" b="1">
              <a:solidFill>
                <a:schemeClr val="bg1"/>
              </a:solidFill>
              <a:latin typeface="Arial" charset="0"/>
              <a:ea typeface="宋体" charset="-122"/>
            </a:endParaRPr>
          </a:p>
        </p:txBody>
      </p:sp>
      <p:sp>
        <p:nvSpPr>
          <p:cNvPr id="82" name="AutoShape 77"/>
          <p:cNvSpPr>
            <a:spLocks noChangeArrowheads="1"/>
          </p:cNvSpPr>
          <p:nvPr/>
        </p:nvSpPr>
        <p:spPr bwMode="auto">
          <a:xfrm>
            <a:off x="374650" y="1682293"/>
            <a:ext cx="685800" cy="557213"/>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3" name="Text Box 78"/>
          <p:cNvSpPr txBox="1">
            <a:spLocks noChangeArrowheads="1"/>
          </p:cNvSpPr>
          <p:nvPr/>
        </p:nvSpPr>
        <p:spPr bwMode="auto">
          <a:xfrm>
            <a:off x="395288" y="1802943"/>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1</a:t>
            </a:r>
            <a:endParaRPr kumimoji="1" lang="en-US" altLang="zh-CN" sz="2000" b="1">
              <a:solidFill>
                <a:schemeClr val="bg1"/>
              </a:solidFill>
              <a:latin typeface="Arial" charset="0"/>
              <a:ea typeface="宋体" charset="-122"/>
            </a:endParaRPr>
          </a:p>
        </p:txBody>
      </p:sp>
      <p:sp>
        <p:nvSpPr>
          <p:cNvPr id="84" name="Text Box 79"/>
          <p:cNvSpPr txBox="1">
            <a:spLocks noChangeArrowheads="1"/>
          </p:cNvSpPr>
          <p:nvPr/>
        </p:nvSpPr>
        <p:spPr bwMode="auto">
          <a:xfrm>
            <a:off x="7812088" y="13711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2</a:t>
            </a:r>
          </a:p>
        </p:txBody>
      </p:sp>
      <p:sp>
        <p:nvSpPr>
          <p:cNvPr id="85" name="Rectangle 87"/>
          <p:cNvSpPr>
            <a:spLocks noChangeArrowheads="1"/>
          </p:cNvSpPr>
          <p:nvPr/>
        </p:nvSpPr>
        <p:spPr bwMode="auto">
          <a:xfrm>
            <a:off x="4932363" y="1947406"/>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86" name="Rectangle 89"/>
          <p:cNvSpPr>
            <a:spLocks noChangeArrowheads="1"/>
          </p:cNvSpPr>
          <p:nvPr/>
        </p:nvSpPr>
        <p:spPr bwMode="auto">
          <a:xfrm>
            <a:off x="4429125" y="2523668"/>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87" name="Rectangle 90"/>
          <p:cNvSpPr>
            <a:spLocks noChangeArrowheads="1"/>
          </p:cNvSpPr>
          <p:nvPr/>
        </p:nvSpPr>
        <p:spPr bwMode="auto">
          <a:xfrm>
            <a:off x="4932363" y="2523668"/>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nvGrpSpPr>
          <p:cNvPr id="4" name="Group 100"/>
          <p:cNvGrpSpPr>
            <a:grpSpLocks/>
          </p:cNvGrpSpPr>
          <p:nvPr/>
        </p:nvGrpSpPr>
        <p:grpSpPr bwMode="auto">
          <a:xfrm>
            <a:off x="684213" y="2179181"/>
            <a:ext cx="5400675" cy="415925"/>
            <a:chOff x="412" y="1752"/>
            <a:chExt cx="3012" cy="262"/>
          </a:xfrm>
        </p:grpSpPr>
        <p:sp>
          <p:nvSpPr>
            <p:cNvPr id="89"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90"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91" name="Text Box 157"/>
          <p:cNvSpPr txBox="1">
            <a:spLocks noChangeArrowheads="1"/>
          </p:cNvSpPr>
          <p:nvPr/>
        </p:nvSpPr>
        <p:spPr bwMode="auto">
          <a:xfrm>
            <a:off x="506413" y="2450643"/>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dirty="0">
                <a:solidFill>
                  <a:schemeClr val="bg1"/>
                </a:solidFill>
                <a:latin typeface="Arial" charset="0"/>
                <a:ea typeface="宋体" charset="-122"/>
              </a:rPr>
              <a:t>7</a:t>
            </a:r>
          </a:p>
        </p:txBody>
      </p:sp>
      <p:sp>
        <p:nvSpPr>
          <p:cNvPr id="92" name="Text Box 158"/>
          <p:cNvSpPr txBox="1">
            <a:spLocks noChangeArrowheads="1"/>
          </p:cNvSpPr>
          <p:nvPr/>
        </p:nvSpPr>
        <p:spPr bwMode="auto">
          <a:xfrm>
            <a:off x="506413" y="302690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93" name="Freeform 159"/>
          <p:cNvSpPr>
            <a:spLocks/>
          </p:cNvSpPr>
          <p:nvPr/>
        </p:nvSpPr>
        <p:spPr bwMode="auto">
          <a:xfrm>
            <a:off x="258763" y="288244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4" name="Freeform 160"/>
          <p:cNvSpPr>
            <a:spLocks/>
          </p:cNvSpPr>
          <p:nvPr/>
        </p:nvSpPr>
        <p:spPr bwMode="auto">
          <a:xfrm>
            <a:off x="268288" y="34587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5" name="AutoShape 161"/>
          <p:cNvSpPr>
            <a:spLocks noChangeArrowheads="1"/>
          </p:cNvSpPr>
          <p:nvPr/>
        </p:nvSpPr>
        <p:spPr bwMode="auto">
          <a:xfrm>
            <a:off x="7962900" y="2339518"/>
            <a:ext cx="838200" cy="4071938"/>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96" name="Text Box 162"/>
          <p:cNvSpPr txBox="1">
            <a:spLocks noChangeArrowheads="1"/>
          </p:cNvSpPr>
          <p:nvPr/>
        </p:nvSpPr>
        <p:spPr bwMode="auto">
          <a:xfrm>
            <a:off x="8210550" y="35269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97" name="Text Box 163"/>
          <p:cNvSpPr txBox="1">
            <a:spLocks noChangeArrowheads="1"/>
          </p:cNvSpPr>
          <p:nvPr/>
        </p:nvSpPr>
        <p:spPr bwMode="auto">
          <a:xfrm>
            <a:off x="8210550" y="41476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98" name="Text Box 164"/>
          <p:cNvSpPr txBox="1">
            <a:spLocks noChangeArrowheads="1"/>
          </p:cNvSpPr>
          <p:nvPr/>
        </p:nvSpPr>
        <p:spPr bwMode="auto">
          <a:xfrm>
            <a:off x="8210550" y="47048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99" name="Text Box 165"/>
          <p:cNvSpPr txBox="1">
            <a:spLocks noChangeArrowheads="1"/>
          </p:cNvSpPr>
          <p:nvPr/>
        </p:nvSpPr>
        <p:spPr bwMode="auto">
          <a:xfrm>
            <a:off x="8210550" y="52636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100" name="Text Box 166"/>
          <p:cNvSpPr txBox="1">
            <a:spLocks noChangeArrowheads="1"/>
          </p:cNvSpPr>
          <p:nvPr/>
        </p:nvSpPr>
        <p:spPr bwMode="auto">
          <a:xfrm>
            <a:off x="8210550" y="583043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101" name="Freeform 167"/>
          <p:cNvSpPr>
            <a:spLocks/>
          </p:cNvSpPr>
          <p:nvPr/>
        </p:nvSpPr>
        <p:spPr bwMode="auto">
          <a:xfrm>
            <a:off x="7962900" y="40159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2" name="Freeform 168"/>
          <p:cNvSpPr>
            <a:spLocks/>
          </p:cNvSpPr>
          <p:nvPr/>
        </p:nvSpPr>
        <p:spPr bwMode="auto">
          <a:xfrm>
            <a:off x="7972425" y="459059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3" name="Freeform 169"/>
          <p:cNvSpPr>
            <a:spLocks/>
          </p:cNvSpPr>
          <p:nvPr/>
        </p:nvSpPr>
        <p:spPr bwMode="auto">
          <a:xfrm>
            <a:off x="7950200" y="5166856"/>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4" name="Freeform 170"/>
          <p:cNvSpPr>
            <a:spLocks/>
          </p:cNvSpPr>
          <p:nvPr/>
        </p:nvSpPr>
        <p:spPr bwMode="auto">
          <a:xfrm>
            <a:off x="7950200" y="5758993"/>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5" name="Text Box 171"/>
          <p:cNvSpPr txBox="1">
            <a:spLocks noChangeArrowheads="1"/>
          </p:cNvSpPr>
          <p:nvPr/>
        </p:nvSpPr>
        <p:spPr bwMode="auto">
          <a:xfrm>
            <a:off x="8205788" y="241095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7</a:t>
            </a:r>
          </a:p>
        </p:txBody>
      </p:sp>
      <p:sp>
        <p:nvSpPr>
          <p:cNvPr id="106" name="Text Box 172"/>
          <p:cNvSpPr txBox="1">
            <a:spLocks noChangeArrowheads="1"/>
          </p:cNvSpPr>
          <p:nvPr/>
        </p:nvSpPr>
        <p:spPr bwMode="auto">
          <a:xfrm>
            <a:off x="8205788" y="2987218"/>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107" name="Freeform 173"/>
          <p:cNvSpPr>
            <a:spLocks/>
          </p:cNvSpPr>
          <p:nvPr/>
        </p:nvSpPr>
        <p:spPr bwMode="auto">
          <a:xfrm>
            <a:off x="7958138" y="284275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8" name="Freeform 174"/>
          <p:cNvSpPr>
            <a:spLocks/>
          </p:cNvSpPr>
          <p:nvPr/>
        </p:nvSpPr>
        <p:spPr bwMode="auto">
          <a:xfrm>
            <a:off x="7967663" y="34190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58" name="Rectangle 23"/>
          <p:cNvSpPr>
            <a:spLocks noChangeArrowheads="1"/>
          </p:cNvSpPr>
          <p:nvPr/>
        </p:nvSpPr>
        <p:spPr bwMode="auto">
          <a:xfrm>
            <a:off x="3924300" y="3085417"/>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dirty="0">
                <a:solidFill>
                  <a:schemeClr val="tx1"/>
                </a:solidFill>
                <a:latin typeface="Arial" charset="0"/>
                <a:ea typeface="宋体" charset="-122"/>
              </a:rPr>
              <a:t>H</a:t>
            </a:r>
            <a:r>
              <a:rPr lang="en-US" altLang="zh-CN" sz="1800" baseline="-25000" dirty="0">
                <a:solidFill>
                  <a:schemeClr val="tx1"/>
                </a:solidFill>
                <a:latin typeface="Arial" charset="0"/>
                <a:ea typeface="宋体" charset="-122"/>
              </a:rPr>
              <a:t>6</a:t>
            </a:r>
          </a:p>
        </p:txBody>
      </p:sp>
      <p:grpSp>
        <p:nvGrpSpPr>
          <p:cNvPr id="5" name="Group 80"/>
          <p:cNvGrpSpPr>
            <a:grpSpLocks/>
          </p:cNvGrpSpPr>
          <p:nvPr/>
        </p:nvGrpSpPr>
        <p:grpSpPr bwMode="auto">
          <a:xfrm>
            <a:off x="4429125" y="3085417"/>
            <a:ext cx="3095625" cy="358775"/>
            <a:chOff x="2790" y="1843"/>
            <a:chExt cx="1950" cy="226"/>
          </a:xfrm>
        </p:grpSpPr>
        <p:sp>
          <p:nvSpPr>
            <p:cNvPr id="60"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61"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sp>
        <p:nvSpPr>
          <p:cNvPr id="63" name="Freeform 62"/>
          <p:cNvSpPr>
            <a:spLocks/>
          </p:cNvSpPr>
          <p:nvPr/>
        </p:nvSpPr>
        <p:spPr bwMode="auto">
          <a:xfrm>
            <a:off x="268288" y="3444192"/>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a:p>
        </p:txBody>
      </p:sp>
      <p:grpSp>
        <p:nvGrpSpPr>
          <p:cNvPr id="6" name="Group 100"/>
          <p:cNvGrpSpPr>
            <a:grpSpLocks/>
          </p:cNvGrpSpPr>
          <p:nvPr/>
        </p:nvGrpSpPr>
        <p:grpSpPr bwMode="auto">
          <a:xfrm>
            <a:off x="691473" y="2767001"/>
            <a:ext cx="5400675" cy="415925"/>
            <a:chOff x="412" y="1752"/>
            <a:chExt cx="3012" cy="262"/>
          </a:xfrm>
        </p:grpSpPr>
        <p:sp>
          <p:nvSpPr>
            <p:cNvPr id="65"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66"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67" name="Rectangle 23"/>
          <p:cNvSpPr>
            <a:spLocks noChangeArrowheads="1"/>
          </p:cNvSpPr>
          <p:nvPr/>
        </p:nvSpPr>
        <p:spPr bwMode="auto">
          <a:xfrm>
            <a:off x="3902532" y="3644209"/>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dirty="0">
                <a:solidFill>
                  <a:schemeClr val="tx1"/>
                </a:solidFill>
                <a:latin typeface="Arial" charset="0"/>
                <a:ea typeface="宋体" charset="-122"/>
              </a:rPr>
              <a:t>H</a:t>
            </a:r>
            <a:r>
              <a:rPr lang="en-US" altLang="zh-CN" sz="1800" baseline="-25000" dirty="0">
                <a:solidFill>
                  <a:schemeClr val="tx1"/>
                </a:solidFill>
                <a:latin typeface="Arial" charset="0"/>
                <a:ea typeface="宋体" charset="-122"/>
              </a:rPr>
              <a:t>6</a:t>
            </a:r>
          </a:p>
        </p:txBody>
      </p:sp>
      <p:grpSp>
        <p:nvGrpSpPr>
          <p:cNvPr id="88" name="Group 80"/>
          <p:cNvGrpSpPr>
            <a:grpSpLocks/>
          </p:cNvGrpSpPr>
          <p:nvPr/>
        </p:nvGrpSpPr>
        <p:grpSpPr bwMode="auto">
          <a:xfrm>
            <a:off x="4407357" y="3644209"/>
            <a:ext cx="3095625" cy="358775"/>
            <a:chOff x="2790" y="1843"/>
            <a:chExt cx="1950" cy="226"/>
          </a:xfrm>
        </p:grpSpPr>
        <p:sp>
          <p:nvSpPr>
            <p:cNvPr id="109"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110"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sp>
        <p:nvSpPr>
          <p:cNvPr id="117" name="Rectangle 26"/>
          <p:cNvSpPr>
            <a:spLocks noChangeArrowheads="1"/>
          </p:cNvSpPr>
          <p:nvPr/>
        </p:nvSpPr>
        <p:spPr bwMode="auto">
          <a:xfrm>
            <a:off x="3406549" y="3647165"/>
            <a:ext cx="504825" cy="358775"/>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dirty="0">
                <a:solidFill>
                  <a:schemeClr val="bg1"/>
                </a:solidFill>
                <a:latin typeface="Arial" charset="0"/>
                <a:ea typeface="宋体" charset="-122"/>
              </a:rPr>
              <a:t>H</a:t>
            </a:r>
            <a:r>
              <a:rPr lang="en-US" altLang="zh-CN" sz="1800" baseline="-25000" dirty="0">
                <a:solidFill>
                  <a:schemeClr val="bg1"/>
                </a:solidFill>
                <a:latin typeface="Arial" charset="0"/>
                <a:ea typeface="宋体" charset="-122"/>
              </a:rPr>
              <a:t>5</a:t>
            </a:r>
          </a:p>
        </p:txBody>
      </p:sp>
      <p:sp>
        <p:nvSpPr>
          <p:cNvPr id="118" name="Freeform 159"/>
          <p:cNvSpPr>
            <a:spLocks/>
          </p:cNvSpPr>
          <p:nvPr/>
        </p:nvSpPr>
        <p:spPr bwMode="auto">
          <a:xfrm>
            <a:off x="266023" y="3499291"/>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grpSp>
        <p:nvGrpSpPr>
          <p:cNvPr id="119" name="Group 100"/>
          <p:cNvGrpSpPr>
            <a:grpSpLocks/>
          </p:cNvGrpSpPr>
          <p:nvPr/>
        </p:nvGrpSpPr>
        <p:grpSpPr bwMode="auto">
          <a:xfrm>
            <a:off x="698733" y="3383849"/>
            <a:ext cx="5400675" cy="415925"/>
            <a:chOff x="412" y="1752"/>
            <a:chExt cx="3012" cy="262"/>
          </a:xfrm>
        </p:grpSpPr>
        <p:sp>
          <p:nvSpPr>
            <p:cNvPr id="120"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21"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五边形 30"/>
          <p:cNvSpPr/>
          <p:nvPr/>
        </p:nvSpPr>
        <p:spPr>
          <a:xfrm>
            <a:off x="2881023" y="2437447"/>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五边形 27"/>
          <p:cNvSpPr/>
          <p:nvPr/>
        </p:nvSpPr>
        <p:spPr>
          <a:xfrm>
            <a:off x="2895537" y="3801790"/>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4" name="矩形 3"/>
          <p:cNvSpPr/>
          <p:nvPr/>
        </p:nvSpPr>
        <p:spPr>
          <a:xfrm>
            <a:off x="3238108" y="2596263"/>
            <a:ext cx="2339102"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主要发展阶段</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311147" y="3942586"/>
            <a:ext cx="2698175"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我国的发展现状</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9150" y="2424535"/>
            <a:ext cx="917862" cy="917862"/>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9642" y="3740431"/>
            <a:ext cx="920238" cy="920238"/>
          </a:xfrm>
          <a:prstGeom prst="rect">
            <a:avLst/>
          </a:prstGeom>
        </p:spPr>
      </p:pic>
      <p:sp>
        <p:nvSpPr>
          <p:cNvPr id="14" name="燕尾形 13"/>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5"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16"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17"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18"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3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Tree>
    <p:extLst>
      <p:ext uri="{BB962C8B-B14F-4D97-AF65-F5344CB8AC3E}">
        <p14:creationId xmlns:p14="http://schemas.microsoft.com/office/powerpoint/2010/main" val="30378636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20400" y="951074"/>
            <a:ext cx="2882520"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OSI-RM</a:t>
            </a:r>
            <a:r>
              <a:rPr lang="zh-CN" altLang="en-US" sz="2800" b="1" dirty="0" smtClean="0">
                <a:solidFill>
                  <a:srgbClr val="C00000"/>
                </a:solidFill>
                <a:latin typeface="微软雅黑" pitchFamily="34" charset="-122"/>
                <a:ea typeface="微软雅黑" pitchFamily="34" charset="-122"/>
              </a:rPr>
              <a:t>模型：</a:t>
            </a:r>
            <a:endParaRPr lang="en-US" altLang="zh-CN" sz="2800" b="1" dirty="0" smtClean="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61665"/>
          </a:xfrm>
          <a:prstGeom prst="rect">
            <a:avLst/>
          </a:prstGeom>
        </p:spPr>
        <p:txBody>
          <a:bodyPr wrap="square">
            <a:spAutoFit/>
          </a:bodyPr>
          <a:lstStyle/>
          <a:p>
            <a:pPr marL="363538" indent="-363538">
              <a:spcBef>
                <a:spcPts val="1200"/>
              </a:spcBef>
              <a:buFont typeface="Wingdings" pitchFamily="2" charset="2"/>
              <a:buChar char="Ø"/>
              <a:defRPr/>
            </a:pPr>
            <a:endParaRPr lang="zh-CN" altLang="en-US" sz="2400" dirty="0" smtClean="0">
              <a:latin typeface="微软雅黑" pitchFamily="34" charset="-122"/>
              <a:ea typeface="微软雅黑" pitchFamily="34" charset="-122"/>
            </a:endParaRPr>
          </a:p>
        </p:txBody>
      </p:sp>
      <p:sp>
        <p:nvSpPr>
          <p:cNvPr id="68" name="AutoShape 53"/>
          <p:cNvSpPr>
            <a:spLocks noChangeArrowheads="1"/>
          </p:cNvSpPr>
          <p:nvPr/>
        </p:nvSpPr>
        <p:spPr bwMode="auto">
          <a:xfrm rot="16200000">
            <a:off x="4374356" y="2138700"/>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b="1">
              <a:solidFill>
                <a:schemeClr val="bg1"/>
              </a:solidFill>
            </a:endParaRPr>
          </a:p>
        </p:txBody>
      </p:sp>
      <p:sp>
        <p:nvSpPr>
          <p:cNvPr id="69" name="AutoShape 54"/>
          <p:cNvSpPr>
            <a:spLocks noChangeArrowheads="1"/>
          </p:cNvSpPr>
          <p:nvPr/>
        </p:nvSpPr>
        <p:spPr bwMode="auto">
          <a:xfrm>
            <a:off x="263525" y="2379206"/>
            <a:ext cx="838200" cy="4071937"/>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70" name="Text Box 55"/>
          <p:cNvSpPr txBox="1">
            <a:spLocks noChangeArrowheads="1"/>
          </p:cNvSpPr>
          <p:nvPr/>
        </p:nvSpPr>
        <p:spPr bwMode="auto">
          <a:xfrm>
            <a:off x="511175" y="356665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71" name="Text Box 56"/>
          <p:cNvSpPr txBox="1">
            <a:spLocks noChangeArrowheads="1"/>
          </p:cNvSpPr>
          <p:nvPr/>
        </p:nvSpPr>
        <p:spPr bwMode="auto">
          <a:xfrm>
            <a:off x="511175" y="41873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72" name="Text Box 57"/>
          <p:cNvSpPr txBox="1">
            <a:spLocks noChangeArrowheads="1"/>
          </p:cNvSpPr>
          <p:nvPr/>
        </p:nvSpPr>
        <p:spPr bwMode="auto">
          <a:xfrm>
            <a:off x="511175" y="47445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73" name="Text Box 58"/>
          <p:cNvSpPr txBox="1">
            <a:spLocks noChangeArrowheads="1"/>
          </p:cNvSpPr>
          <p:nvPr/>
        </p:nvSpPr>
        <p:spPr bwMode="auto">
          <a:xfrm>
            <a:off x="511175" y="53033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74" name="Text Box 59"/>
          <p:cNvSpPr txBox="1">
            <a:spLocks noChangeArrowheads="1"/>
          </p:cNvSpPr>
          <p:nvPr/>
        </p:nvSpPr>
        <p:spPr bwMode="auto">
          <a:xfrm>
            <a:off x="511175" y="587011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76" name="Freeform 61"/>
          <p:cNvSpPr>
            <a:spLocks/>
          </p:cNvSpPr>
          <p:nvPr/>
        </p:nvSpPr>
        <p:spPr bwMode="auto">
          <a:xfrm>
            <a:off x="273050" y="4630281"/>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7" name="Freeform 62"/>
          <p:cNvSpPr>
            <a:spLocks/>
          </p:cNvSpPr>
          <p:nvPr/>
        </p:nvSpPr>
        <p:spPr bwMode="auto">
          <a:xfrm>
            <a:off x="250825" y="5206543"/>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8" name="Freeform 63"/>
          <p:cNvSpPr>
            <a:spLocks/>
          </p:cNvSpPr>
          <p:nvPr/>
        </p:nvSpPr>
        <p:spPr bwMode="auto">
          <a:xfrm>
            <a:off x="250825" y="5798681"/>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9" name="Text Box 74"/>
          <p:cNvSpPr txBox="1">
            <a:spLocks noChangeArrowheads="1"/>
          </p:cNvSpPr>
          <p:nvPr/>
        </p:nvSpPr>
        <p:spPr bwMode="auto">
          <a:xfrm>
            <a:off x="231775" y="12949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80" name="AutoShape 75"/>
          <p:cNvSpPr>
            <a:spLocks noChangeArrowheads="1"/>
          </p:cNvSpPr>
          <p:nvPr/>
        </p:nvSpPr>
        <p:spPr bwMode="auto">
          <a:xfrm>
            <a:off x="8075613" y="1715631"/>
            <a:ext cx="685800" cy="557212"/>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1" name="Text Box 76"/>
          <p:cNvSpPr txBox="1">
            <a:spLocks noChangeArrowheads="1"/>
          </p:cNvSpPr>
          <p:nvPr/>
        </p:nvSpPr>
        <p:spPr bwMode="auto">
          <a:xfrm>
            <a:off x="8069263" y="1820406"/>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2</a:t>
            </a:r>
            <a:endParaRPr kumimoji="1" lang="en-US" altLang="zh-CN" sz="2000" b="1">
              <a:solidFill>
                <a:schemeClr val="bg1"/>
              </a:solidFill>
              <a:latin typeface="Arial" charset="0"/>
              <a:ea typeface="宋体" charset="-122"/>
            </a:endParaRPr>
          </a:p>
        </p:txBody>
      </p:sp>
      <p:sp>
        <p:nvSpPr>
          <p:cNvPr id="82" name="AutoShape 77"/>
          <p:cNvSpPr>
            <a:spLocks noChangeArrowheads="1"/>
          </p:cNvSpPr>
          <p:nvPr/>
        </p:nvSpPr>
        <p:spPr bwMode="auto">
          <a:xfrm>
            <a:off x="374650" y="1682293"/>
            <a:ext cx="685800" cy="557213"/>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3" name="Text Box 78"/>
          <p:cNvSpPr txBox="1">
            <a:spLocks noChangeArrowheads="1"/>
          </p:cNvSpPr>
          <p:nvPr/>
        </p:nvSpPr>
        <p:spPr bwMode="auto">
          <a:xfrm>
            <a:off x="395288" y="1802943"/>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1</a:t>
            </a:r>
            <a:endParaRPr kumimoji="1" lang="en-US" altLang="zh-CN" sz="2000" b="1">
              <a:solidFill>
                <a:schemeClr val="bg1"/>
              </a:solidFill>
              <a:latin typeface="Arial" charset="0"/>
              <a:ea typeface="宋体" charset="-122"/>
            </a:endParaRPr>
          </a:p>
        </p:txBody>
      </p:sp>
      <p:sp>
        <p:nvSpPr>
          <p:cNvPr id="84" name="Text Box 79"/>
          <p:cNvSpPr txBox="1">
            <a:spLocks noChangeArrowheads="1"/>
          </p:cNvSpPr>
          <p:nvPr/>
        </p:nvSpPr>
        <p:spPr bwMode="auto">
          <a:xfrm>
            <a:off x="7812088" y="13711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2</a:t>
            </a:r>
          </a:p>
        </p:txBody>
      </p:sp>
      <p:sp>
        <p:nvSpPr>
          <p:cNvPr id="85" name="Rectangle 87"/>
          <p:cNvSpPr>
            <a:spLocks noChangeArrowheads="1"/>
          </p:cNvSpPr>
          <p:nvPr/>
        </p:nvSpPr>
        <p:spPr bwMode="auto">
          <a:xfrm>
            <a:off x="4932363" y="1947406"/>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86" name="Rectangle 89"/>
          <p:cNvSpPr>
            <a:spLocks noChangeArrowheads="1"/>
          </p:cNvSpPr>
          <p:nvPr/>
        </p:nvSpPr>
        <p:spPr bwMode="auto">
          <a:xfrm>
            <a:off x="4429125" y="2523668"/>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87" name="Rectangle 90"/>
          <p:cNvSpPr>
            <a:spLocks noChangeArrowheads="1"/>
          </p:cNvSpPr>
          <p:nvPr/>
        </p:nvSpPr>
        <p:spPr bwMode="auto">
          <a:xfrm>
            <a:off x="4932363" y="2523668"/>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nvGrpSpPr>
          <p:cNvPr id="4" name="Group 100"/>
          <p:cNvGrpSpPr>
            <a:grpSpLocks/>
          </p:cNvGrpSpPr>
          <p:nvPr/>
        </p:nvGrpSpPr>
        <p:grpSpPr bwMode="auto">
          <a:xfrm>
            <a:off x="684213" y="2179181"/>
            <a:ext cx="5400675" cy="415925"/>
            <a:chOff x="412" y="1752"/>
            <a:chExt cx="3012" cy="262"/>
          </a:xfrm>
        </p:grpSpPr>
        <p:sp>
          <p:nvSpPr>
            <p:cNvPr id="89"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90"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91" name="Text Box 157"/>
          <p:cNvSpPr txBox="1">
            <a:spLocks noChangeArrowheads="1"/>
          </p:cNvSpPr>
          <p:nvPr/>
        </p:nvSpPr>
        <p:spPr bwMode="auto">
          <a:xfrm>
            <a:off x="506413" y="2450643"/>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dirty="0">
                <a:solidFill>
                  <a:schemeClr val="bg1"/>
                </a:solidFill>
                <a:latin typeface="Arial" charset="0"/>
                <a:ea typeface="宋体" charset="-122"/>
              </a:rPr>
              <a:t>7</a:t>
            </a:r>
          </a:p>
        </p:txBody>
      </p:sp>
      <p:sp>
        <p:nvSpPr>
          <p:cNvPr id="92" name="Text Box 158"/>
          <p:cNvSpPr txBox="1">
            <a:spLocks noChangeArrowheads="1"/>
          </p:cNvSpPr>
          <p:nvPr/>
        </p:nvSpPr>
        <p:spPr bwMode="auto">
          <a:xfrm>
            <a:off x="506413" y="302690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93" name="Freeform 159"/>
          <p:cNvSpPr>
            <a:spLocks/>
          </p:cNvSpPr>
          <p:nvPr/>
        </p:nvSpPr>
        <p:spPr bwMode="auto">
          <a:xfrm>
            <a:off x="258763" y="288244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4" name="Freeform 160"/>
          <p:cNvSpPr>
            <a:spLocks/>
          </p:cNvSpPr>
          <p:nvPr/>
        </p:nvSpPr>
        <p:spPr bwMode="auto">
          <a:xfrm>
            <a:off x="268288" y="34587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5" name="AutoShape 161"/>
          <p:cNvSpPr>
            <a:spLocks noChangeArrowheads="1"/>
          </p:cNvSpPr>
          <p:nvPr/>
        </p:nvSpPr>
        <p:spPr bwMode="auto">
          <a:xfrm>
            <a:off x="7962900" y="2339518"/>
            <a:ext cx="838200" cy="4071938"/>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96" name="Text Box 162"/>
          <p:cNvSpPr txBox="1">
            <a:spLocks noChangeArrowheads="1"/>
          </p:cNvSpPr>
          <p:nvPr/>
        </p:nvSpPr>
        <p:spPr bwMode="auto">
          <a:xfrm>
            <a:off x="8210550" y="35269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97" name="Text Box 163"/>
          <p:cNvSpPr txBox="1">
            <a:spLocks noChangeArrowheads="1"/>
          </p:cNvSpPr>
          <p:nvPr/>
        </p:nvSpPr>
        <p:spPr bwMode="auto">
          <a:xfrm>
            <a:off x="8210550" y="41476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98" name="Text Box 164"/>
          <p:cNvSpPr txBox="1">
            <a:spLocks noChangeArrowheads="1"/>
          </p:cNvSpPr>
          <p:nvPr/>
        </p:nvSpPr>
        <p:spPr bwMode="auto">
          <a:xfrm>
            <a:off x="8210550" y="47048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99" name="Text Box 165"/>
          <p:cNvSpPr txBox="1">
            <a:spLocks noChangeArrowheads="1"/>
          </p:cNvSpPr>
          <p:nvPr/>
        </p:nvSpPr>
        <p:spPr bwMode="auto">
          <a:xfrm>
            <a:off x="8210550" y="52636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100" name="Text Box 166"/>
          <p:cNvSpPr txBox="1">
            <a:spLocks noChangeArrowheads="1"/>
          </p:cNvSpPr>
          <p:nvPr/>
        </p:nvSpPr>
        <p:spPr bwMode="auto">
          <a:xfrm>
            <a:off x="8210550" y="583043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101" name="Freeform 167"/>
          <p:cNvSpPr>
            <a:spLocks/>
          </p:cNvSpPr>
          <p:nvPr/>
        </p:nvSpPr>
        <p:spPr bwMode="auto">
          <a:xfrm>
            <a:off x="7962900" y="40159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2" name="Freeform 168"/>
          <p:cNvSpPr>
            <a:spLocks/>
          </p:cNvSpPr>
          <p:nvPr/>
        </p:nvSpPr>
        <p:spPr bwMode="auto">
          <a:xfrm>
            <a:off x="7972425" y="459059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3" name="Freeform 169"/>
          <p:cNvSpPr>
            <a:spLocks/>
          </p:cNvSpPr>
          <p:nvPr/>
        </p:nvSpPr>
        <p:spPr bwMode="auto">
          <a:xfrm>
            <a:off x="7950200" y="5166856"/>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4" name="Freeform 170"/>
          <p:cNvSpPr>
            <a:spLocks/>
          </p:cNvSpPr>
          <p:nvPr/>
        </p:nvSpPr>
        <p:spPr bwMode="auto">
          <a:xfrm>
            <a:off x="7950200" y="5758993"/>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5" name="Text Box 171"/>
          <p:cNvSpPr txBox="1">
            <a:spLocks noChangeArrowheads="1"/>
          </p:cNvSpPr>
          <p:nvPr/>
        </p:nvSpPr>
        <p:spPr bwMode="auto">
          <a:xfrm>
            <a:off x="8205788" y="241095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7</a:t>
            </a:r>
          </a:p>
        </p:txBody>
      </p:sp>
      <p:sp>
        <p:nvSpPr>
          <p:cNvPr id="106" name="Text Box 172"/>
          <p:cNvSpPr txBox="1">
            <a:spLocks noChangeArrowheads="1"/>
          </p:cNvSpPr>
          <p:nvPr/>
        </p:nvSpPr>
        <p:spPr bwMode="auto">
          <a:xfrm>
            <a:off x="8205788" y="2987218"/>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107" name="Freeform 173"/>
          <p:cNvSpPr>
            <a:spLocks/>
          </p:cNvSpPr>
          <p:nvPr/>
        </p:nvSpPr>
        <p:spPr bwMode="auto">
          <a:xfrm>
            <a:off x="7958138" y="284275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8" name="Freeform 174"/>
          <p:cNvSpPr>
            <a:spLocks/>
          </p:cNvSpPr>
          <p:nvPr/>
        </p:nvSpPr>
        <p:spPr bwMode="auto">
          <a:xfrm>
            <a:off x="7967663" y="34190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58" name="Rectangle 23"/>
          <p:cNvSpPr>
            <a:spLocks noChangeArrowheads="1"/>
          </p:cNvSpPr>
          <p:nvPr/>
        </p:nvSpPr>
        <p:spPr bwMode="auto">
          <a:xfrm>
            <a:off x="3924300" y="3085417"/>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6</a:t>
            </a:r>
          </a:p>
        </p:txBody>
      </p:sp>
      <p:grpSp>
        <p:nvGrpSpPr>
          <p:cNvPr id="5" name="Group 80"/>
          <p:cNvGrpSpPr>
            <a:grpSpLocks/>
          </p:cNvGrpSpPr>
          <p:nvPr/>
        </p:nvGrpSpPr>
        <p:grpSpPr bwMode="auto">
          <a:xfrm>
            <a:off x="4429125" y="3085417"/>
            <a:ext cx="3095625" cy="358775"/>
            <a:chOff x="2790" y="1843"/>
            <a:chExt cx="1950" cy="226"/>
          </a:xfrm>
        </p:grpSpPr>
        <p:sp>
          <p:nvSpPr>
            <p:cNvPr id="60"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61"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grpSp>
        <p:nvGrpSpPr>
          <p:cNvPr id="6" name="Group 100"/>
          <p:cNvGrpSpPr>
            <a:grpSpLocks/>
          </p:cNvGrpSpPr>
          <p:nvPr/>
        </p:nvGrpSpPr>
        <p:grpSpPr bwMode="auto">
          <a:xfrm>
            <a:off x="691473" y="2767001"/>
            <a:ext cx="5400675" cy="415925"/>
            <a:chOff x="412" y="1752"/>
            <a:chExt cx="3012" cy="262"/>
          </a:xfrm>
        </p:grpSpPr>
        <p:sp>
          <p:nvSpPr>
            <p:cNvPr id="65"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66"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67" name="Rectangle 23"/>
          <p:cNvSpPr>
            <a:spLocks noChangeArrowheads="1"/>
          </p:cNvSpPr>
          <p:nvPr/>
        </p:nvSpPr>
        <p:spPr bwMode="auto">
          <a:xfrm>
            <a:off x="3902532" y="3644209"/>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6</a:t>
            </a:r>
          </a:p>
        </p:txBody>
      </p:sp>
      <p:grpSp>
        <p:nvGrpSpPr>
          <p:cNvPr id="7" name="Group 80"/>
          <p:cNvGrpSpPr>
            <a:grpSpLocks/>
          </p:cNvGrpSpPr>
          <p:nvPr/>
        </p:nvGrpSpPr>
        <p:grpSpPr bwMode="auto">
          <a:xfrm>
            <a:off x="4407357" y="3644209"/>
            <a:ext cx="3095625" cy="358775"/>
            <a:chOff x="2790" y="1843"/>
            <a:chExt cx="1950" cy="226"/>
          </a:xfrm>
        </p:grpSpPr>
        <p:sp>
          <p:nvSpPr>
            <p:cNvPr id="109"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110"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sp>
        <p:nvSpPr>
          <p:cNvPr id="117" name="Rectangle 26"/>
          <p:cNvSpPr>
            <a:spLocks noChangeArrowheads="1"/>
          </p:cNvSpPr>
          <p:nvPr/>
        </p:nvSpPr>
        <p:spPr bwMode="auto">
          <a:xfrm>
            <a:off x="3406549" y="3647165"/>
            <a:ext cx="504825" cy="358775"/>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dirty="0">
                <a:solidFill>
                  <a:schemeClr val="bg1"/>
                </a:solidFill>
                <a:latin typeface="Arial" charset="0"/>
                <a:ea typeface="宋体" charset="-122"/>
              </a:rPr>
              <a:t>H</a:t>
            </a:r>
            <a:r>
              <a:rPr lang="en-US" altLang="zh-CN" sz="1800" baseline="-25000" dirty="0">
                <a:solidFill>
                  <a:schemeClr val="bg1"/>
                </a:solidFill>
                <a:latin typeface="Arial" charset="0"/>
                <a:ea typeface="宋体" charset="-122"/>
              </a:rPr>
              <a:t>5</a:t>
            </a:r>
          </a:p>
        </p:txBody>
      </p:sp>
      <p:grpSp>
        <p:nvGrpSpPr>
          <p:cNvPr id="8" name="Group 100"/>
          <p:cNvGrpSpPr>
            <a:grpSpLocks/>
          </p:cNvGrpSpPr>
          <p:nvPr/>
        </p:nvGrpSpPr>
        <p:grpSpPr bwMode="auto">
          <a:xfrm>
            <a:off x="698733" y="3383849"/>
            <a:ext cx="5400675" cy="415925"/>
            <a:chOff x="412" y="1752"/>
            <a:chExt cx="3012" cy="262"/>
          </a:xfrm>
        </p:grpSpPr>
        <p:sp>
          <p:nvSpPr>
            <p:cNvPr id="120"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21"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88" name="Group 77"/>
          <p:cNvGrpSpPr>
            <a:grpSpLocks/>
          </p:cNvGrpSpPr>
          <p:nvPr/>
        </p:nvGrpSpPr>
        <p:grpSpPr bwMode="auto">
          <a:xfrm>
            <a:off x="3421063" y="4207326"/>
            <a:ext cx="4103687" cy="358775"/>
            <a:chOff x="2155" y="2568"/>
            <a:chExt cx="2585" cy="226"/>
          </a:xfrm>
        </p:grpSpPr>
        <p:sp>
          <p:nvSpPr>
            <p:cNvPr id="111" name="Rectangle 30"/>
            <p:cNvSpPr>
              <a:spLocks noChangeArrowheads="1"/>
            </p:cNvSpPr>
            <p:nvPr/>
          </p:nvSpPr>
          <p:spPr bwMode="auto">
            <a:xfrm>
              <a:off x="2155" y="2568"/>
              <a:ext cx="318" cy="226"/>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12" name="Rectangle 31"/>
            <p:cNvSpPr>
              <a:spLocks noChangeArrowheads="1"/>
            </p:cNvSpPr>
            <p:nvPr/>
          </p:nvSpPr>
          <p:spPr bwMode="auto">
            <a:xfrm>
              <a:off x="2473" y="2568"/>
              <a:ext cx="318" cy="226"/>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13" name="Rectangle 32"/>
            <p:cNvSpPr>
              <a:spLocks noChangeArrowheads="1"/>
            </p:cNvSpPr>
            <p:nvPr/>
          </p:nvSpPr>
          <p:spPr bwMode="auto">
            <a:xfrm>
              <a:off x="2791" y="2568"/>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14" name="Rectangle 33"/>
            <p:cNvSpPr>
              <a:spLocks noChangeArrowheads="1"/>
            </p:cNvSpPr>
            <p:nvPr/>
          </p:nvSpPr>
          <p:spPr bwMode="auto">
            <a:xfrm>
              <a:off x="3107" y="2568"/>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sp>
        <p:nvSpPr>
          <p:cNvPr id="115" name="Rectangle 34"/>
          <p:cNvSpPr>
            <a:spLocks noChangeArrowheads="1"/>
          </p:cNvSpPr>
          <p:nvPr/>
        </p:nvSpPr>
        <p:spPr bwMode="auto">
          <a:xfrm>
            <a:off x="2916238" y="4207326"/>
            <a:ext cx="504825" cy="358775"/>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116" name="Freeform 160"/>
          <p:cNvSpPr>
            <a:spLocks/>
          </p:cNvSpPr>
          <p:nvPr/>
        </p:nvSpPr>
        <p:spPr bwMode="auto">
          <a:xfrm>
            <a:off x="261034" y="3988470"/>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grpSp>
        <p:nvGrpSpPr>
          <p:cNvPr id="123" name="Group 100"/>
          <p:cNvGrpSpPr>
            <a:grpSpLocks/>
          </p:cNvGrpSpPr>
          <p:nvPr/>
        </p:nvGrpSpPr>
        <p:grpSpPr bwMode="auto">
          <a:xfrm>
            <a:off x="691479" y="3913613"/>
            <a:ext cx="5400675" cy="415925"/>
            <a:chOff x="412" y="1752"/>
            <a:chExt cx="3012" cy="262"/>
          </a:xfrm>
        </p:grpSpPr>
        <p:sp>
          <p:nvSpPr>
            <p:cNvPr id="124"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25"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20400" y="951074"/>
            <a:ext cx="2882520"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OSI-RM</a:t>
            </a:r>
            <a:r>
              <a:rPr lang="zh-CN" altLang="en-US" sz="2800" b="1" dirty="0" smtClean="0">
                <a:solidFill>
                  <a:srgbClr val="C00000"/>
                </a:solidFill>
                <a:latin typeface="微软雅黑" pitchFamily="34" charset="-122"/>
                <a:ea typeface="微软雅黑" pitchFamily="34" charset="-122"/>
              </a:rPr>
              <a:t>模型：</a:t>
            </a:r>
            <a:endParaRPr lang="en-US" altLang="zh-CN" sz="2800" b="1" dirty="0" smtClean="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61665"/>
          </a:xfrm>
          <a:prstGeom prst="rect">
            <a:avLst/>
          </a:prstGeom>
        </p:spPr>
        <p:txBody>
          <a:bodyPr wrap="square">
            <a:spAutoFit/>
          </a:bodyPr>
          <a:lstStyle/>
          <a:p>
            <a:pPr marL="363538" indent="-363538">
              <a:spcBef>
                <a:spcPts val="1200"/>
              </a:spcBef>
              <a:buFont typeface="Wingdings" pitchFamily="2" charset="2"/>
              <a:buChar char="Ø"/>
              <a:defRPr/>
            </a:pPr>
            <a:endParaRPr lang="zh-CN" altLang="en-US" sz="2400" dirty="0" smtClean="0">
              <a:latin typeface="微软雅黑" pitchFamily="34" charset="-122"/>
              <a:ea typeface="微软雅黑" pitchFamily="34" charset="-122"/>
            </a:endParaRPr>
          </a:p>
        </p:txBody>
      </p:sp>
      <p:sp>
        <p:nvSpPr>
          <p:cNvPr id="68" name="AutoShape 53"/>
          <p:cNvSpPr>
            <a:spLocks noChangeArrowheads="1"/>
          </p:cNvSpPr>
          <p:nvPr/>
        </p:nvSpPr>
        <p:spPr bwMode="auto">
          <a:xfrm rot="16200000">
            <a:off x="4374356" y="2138700"/>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b="1">
              <a:solidFill>
                <a:schemeClr val="bg1"/>
              </a:solidFill>
            </a:endParaRPr>
          </a:p>
        </p:txBody>
      </p:sp>
      <p:sp>
        <p:nvSpPr>
          <p:cNvPr id="69" name="AutoShape 54"/>
          <p:cNvSpPr>
            <a:spLocks noChangeArrowheads="1"/>
          </p:cNvSpPr>
          <p:nvPr/>
        </p:nvSpPr>
        <p:spPr bwMode="auto">
          <a:xfrm>
            <a:off x="263525" y="2379206"/>
            <a:ext cx="838200" cy="4071937"/>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70" name="Text Box 55"/>
          <p:cNvSpPr txBox="1">
            <a:spLocks noChangeArrowheads="1"/>
          </p:cNvSpPr>
          <p:nvPr/>
        </p:nvSpPr>
        <p:spPr bwMode="auto">
          <a:xfrm>
            <a:off x="511175" y="356665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71" name="Text Box 56"/>
          <p:cNvSpPr txBox="1">
            <a:spLocks noChangeArrowheads="1"/>
          </p:cNvSpPr>
          <p:nvPr/>
        </p:nvSpPr>
        <p:spPr bwMode="auto">
          <a:xfrm>
            <a:off x="511175" y="41873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72" name="Text Box 57"/>
          <p:cNvSpPr txBox="1">
            <a:spLocks noChangeArrowheads="1"/>
          </p:cNvSpPr>
          <p:nvPr/>
        </p:nvSpPr>
        <p:spPr bwMode="auto">
          <a:xfrm>
            <a:off x="511175" y="47445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73" name="Text Box 58"/>
          <p:cNvSpPr txBox="1">
            <a:spLocks noChangeArrowheads="1"/>
          </p:cNvSpPr>
          <p:nvPr/>
        </p:nvSpPr>
        <p:spPr bwMode="auto">
          <a:xfrm>
            <a:off x="511175" y="53033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74" name="Text Box 59"/>
          <p:cNvSpPr txBox="1">
            <a:spLocks noChangeArrowheads="1"/>
          </p:cNvSpPr>
          <p:nvPr/>
        </p:nvSpPr>
        <p:spPr bwMode="auto">
          <a:xfrm>
            <a:off x="511175" y="587011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76" name="Freeform 61"/>
          <p:cNvSpPr>
            <a:spLocks/>
          </p:cNvSpPr>
          <p:nvPr/>
        </p:nvSpPr>
        <p:spPr bwMode="auto">
          <a:xfrm>
            <a:off x="273050" y="4630281"/>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7" name="Freeform 62"/>
          <p:cNvSpPr>
            <a:spLocks/>
          </p:cNvSpPr>
          <p:nvPr/>
        </p:nvSpPr>
        <p:spPr bwMode="auto">
          <a:xfrm>
            <a:off x="250825" y="5206543"/>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8" name="Freeform 63"/>
          <p:cNvSpPr>
            <a:spLocks/>
          </p:cNvSpPr>
          <p:nvPr/>
        </p:nvSpPr>
        <p:spPr bwMode="auto">
          <a:xfrm>
            <a:off x="250825" y="5798681"/>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9" name="Text Box 74"/>
          <p:cNvSpPr txBox="1">
            <a:spLocks noChangeArrowheads="1"/>
          </p:cNvSpPr>
          <p:nvPr/>
        </p:nvSpPr>
        <p:spPr bwMode="auto">
          <a:xfrm>
            <a:off x="231775" y="12949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80" name="AutoShape 75"/>
          <p:cNvSpPr>
            <a:spLocks noChangeArrowheads="1"/>
          </p:cNvSpPr>
          <p:nvPr/>
        </p:nvSpPr>
        <p:spPr bwMode="auto">
          <a:xfrm>
            <a:off x="8075613" y="1715631"/>
            <a:ext cx="685800" cy="557212"/>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1" name="Text Box 76"/>
          <p:cNvSpPr txBox="1">
            <a:spLocks noChangeArrowheads="1"/>
          </p:cNvSpPr>
          <p:nvPr/>
        </p:nvSpPr>
        <p:spPr bwMode="auto">
          <a:xfrm>
            <a:off x="8069263" y="1820406"/>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2</a:t>
            </a:r>
            <a:endParaRPr kumimoji="1" lang="en-US" altLang="zh-CN" sz="2000" b="1">
              <a:solidFill>
                <a:schemeClr val="bg1"/>
              </a:solidFill>
              <a:latin typeface="Arial" charset="0"/>
              <a:ea typeface="宋体" charset="-122"/>
            </a:endParaRPr>
          </a:p>
        </p:txBody>
      </p:sp>
      <p:sp>
        <p:nvSpPr>
          <p:cNvPr id="82" name="AutoShape 77"/>
          <p:cNvSpPr>
            <a:spLocks noChangeArrowheads="1"/>
          </p:cNvSpPr>
          <p:nvPr/>
        </p:nvSpPr>
        <p:spPr bwMode="auto">
          <a:xfrm>
            <a:off x="374650" y="1682293"/>
            <a:ext cx="685800" cy="557213"/>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3" name="Text Box 78"/>
          <p:cNvSpPr txBox="1">
            <a:spLocks noChangeArrowheads="1"/>
          </p:cNvSpPr>
          <p:nvPr/>
        </p:nvSpPr>
        <p:spPr bwMode="auto">
          <a:xfrm>
            <a:off x="395288" y="1802943"/>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1</a:t>
            </a:r>
            <a:endParaRPr kumimoji="1" lang="en-US" altLang="zh-CN" sz="2000" b="1">
              <a:solidFill>
                <a:schemeClr val="bg1"/>
              </a:solidFill>
              <a:latin typeface="Arial" charset="0"/>
              <a:ea typeface="宋体" charset="-122"/>
            </a:endParaRPr>
          </a:p>
        </p:txBody>
      </p:sp>
      <p:sp>
        <p:nvSpPr>
          <p:cNvPr id="84" name="Text Box 79"/>
          <p:cNvSpPr txBox="1">
            <a:spLocks noChangeArrowheads="1"/>
          </p:cNvSpPr>
          <p:nvPr/>
        </p:nvSpPr>
        <p:spPr bwMode="auto">
          <a:xfrm>
            <a:off x="7812088" y="13711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2</a:t>
            </a:r>
          </a:p>
        </p:txBody>
      </p:sp>
      <p:sp>
        <p:nvSpPr>
          <p:cNvPr id="85" name="Rectangle 87"/>
          <p:cNvSpPr>
            <a:spLocks noChangeArrowheads="1"/>
          </p:cNvSpPr>
          <p:nvPr/>
        </p:nvSpPr>
        <p:spPr bwMode="auto">
          <a:xfrm>
            <a:off x="4932363" y="1947406"/>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86" name="Rectangle 89"/>
          <p:cNvSpPr>
            <a:spLocks noChangeArrowheads="1"/>
          </p:cNvSpPr>
          <p:nvPr/>
        </p:nvSpPr>
        <p:spPr bwMode="auto">
          <a:xfrm>
            <a:off x="4429125" y="2523668"/>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87" name="Rectangle 90"/>
          <p:cNvSpPr>
            <a:spLocks noChangeArrowheads="1"/>
          </p:cNvSpPr>
          <p:nvPr/>
        </p:nvSpPr>
        <p:spPr bwMode="auto">
          <a:xfrm>
            <a:off x="4932363" y="2523668"/>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nvGrpSpPr>
          <p:cNvPr id="4" name="Group 100"/>
          <p:cNvGrpSpPr>
            <a:grpSpLocks/>
          </p:cNvGrpSpPr>
          <p:nvPr/>
        </p:nvGrpSpPr>
        <p:grpSpPr bwMode="auto">
          <a:xfrm>
            <a:off x="684213" y="2179181"/>
            <a:ext cx="5400675" cy="415925"/>
            <a:chOff x="412" y="1752"/>
            <a:chExt cx="3012" cy="262"/>
          </a:xfrm>
        </p:grpSpPr>
        <p:sp>
          <p:nvSpPr>
            <p:cNvPr id="89"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90"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91" name="Text Box 157"/>
          <p:cNvSpPr txBox="1">
            <a:spLocks noChangeArrowheads="1"/>
          </p:cNvSpPr>
          <p:nvPr/>
        </p:nvSpPr>
        <p:spPr bwMode="auto">
          <a:xfrm>
            <a:off x="506413" y="2450643"/>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dirty="0">
                <a:solidFill>
                  <a:schemeClr val="bg1"/>
                </a:solidFill>
                <a:latin typeface="Arial" charset="0"/>
                <a:ea typeface="宋体" charset="-122"/>
              </a:rPr>
              <a:t>7</a:t>
            </a:r>
          </a:p>
        </p:txBody>
      </p:sp>
      <p:sp>
        <p:nvSpPr>
          <p:cNvPr id="92" name="Text Box 158"/>
          <p:cNvSpPr txBox="1">
            <a:spLocks noChangeArrowheads="1"/>
          </p:cNvSpPr>
          <p:nvPr/>
        </p:nvSpPr>
        <p:spPr bwMode="auto">
          <a:xfrm>
            <a:off x="506413" y="302690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93" name="Freeform 159"/>
          <p:cNvSpPr>
            <a:spLocks/>
          </p:cNvSpPr>
          <p:nvPr/>
        </p:nvSpPr>
        <p:spPr bwMode="auto">
          <a:xfrm>
            <a:off x="258763" y="288244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4" name="Freeform 160"/>
          <p:cNvSpPr>
            <a:spLocks/>
          </p:cNvSpPr>
          <p:nvPr/>
        </p:nvSpPr>
        <p:spPr bwMode="auto">
          <a:xfrm>
            <a:off x="268288" y="34587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5" name="AutoShape 161"/>
          <p:cNvSpPr>
            <a:spLocks noChangeArrowheads="1"/>
          </p:cNvSpPr>
          <p:nvPr/>
        </p:nvSpPr>
        <p:spPr bwMode="auto">
          <a:xfrm>
            <a:off x="7962900" y="2339518"/>
            <a:ext cx="838200" cy="4071938"/>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96" name="Text Box 162"/>
          <p:cNvSpPr txBox="1">
            <a:spLocks noChangeArrowheads="1"/>
          </p:cNvSpPr>
          <p:nvPr/>
        </p:nvSpPr>
        <p:spPr bwMode="auto">
          <a:xfrm>
            <a:off x="8210550" y="35269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97" name="Text Box 163"/>
          <p:cNvSpPr txBox="1">
            <a:spLocks noChangeArrowheads="1"/>
          </p:cNvSpPr>
          <p:nvPr/>
        </p:nvSpPr>
        <p:spPr bwMode="auto">
          <a:xfrm>
            <a:off x="8210550" y="41476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98" name="Text Box 164"/>
          <p:cNvSpPr txBox="1">
            <a:spLocks noChangeArrowheads="1"/>
          </p:cNvSpPr>
          <p:nvPr/>
        </p:nvSpPr>
        <p:spPr bwMode="auto">
          <a:xfrm>
            <a:off x="8210550" y="47048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99" name="Text Box 165"/>
          <p:cNvSpPr txBox="1">
            <a:spLocks noChangeArrowheads="1"/>
          </p:cNvSpPr>
          <p:nvPr/>
        </p:nvSpPr>
        <p:spPr bwMode="auto">
          <a:xfrm>
            <a:off x="8210550" y="52636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100" name="Text Box 166"/>
          <p:cNvSpPr txBox="1">
            <a:spLocks noChangeArrowheads="1"/>
          </p:cNvSpPr>
          <p:nvPr/>
        </p:nvSpPr>
        <p:spPr bwMode="auto">
          <a:xfrm>
            <a:off x="8210550" y="583043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101" name="Freeform 167"/>
          <p:cNvSpPr>
            <a:spLocks/>
          </p:cNvSpPr>
          <p:nvPr/>
        </p:nvSpPr>
        <p:spPr bwMode="auto">
          <a:xfrm>
            <a:off x="7962900" y="40159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2" name="Freeform 168"/>
          <p:cNvSpPr>
            <a:spLocks/>
          </p:cNvSpPr>
          <p:nvPr/>
        </p:nvSpPr>
        <p:spPr bwMode="auto">
          <a:xfrm>
            <a:off x="7972425" y="459059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3" name="Freeform 169"/>
          <p:cNvSpPr>
            <a:spLocks/>
          </p:cNvSpPr>
          <p:nvPr/>
        </p:nvSpPr>
        <p:spPr bwMode="auto">
          <a:xfrm>
            <a:off x="7950200" y="5166856"/>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4" name="Freeform 170"/>
          <p:cNvSpPr>
            <a:spLocks/>
          </p:cNvSpPr>
          <p:nvPr/>
        </p:nvSpPr>
        <p:spPr bwMode="auto">
          <a:xfrm>
            <a:off x="7950200" y="5758993"/>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5" name="Text Box 171"/>
          <p:cNvSpPr txBox="1">
            <a:spLocks noChangeArrowheads="1"/>
          </p:cNvSpPr>
          <p:nvPr/>
        </p:nvSpPr>
        <p:spPr bwMode="auto">
          <a:xfrm>
            <a:off x="8205788" y="241095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7</a:t>
            </a:r>
          </a:p>
        </p:txBody>
      </p:sp>
      <p:sp>
        <p:nvSpPr>
          <p:cNvPr id="106" name="Text Box 172"/>
          <p:cNvSpPr txBox="1">
            <a:spLocks noChangeArrowheads="1"/>
          </p:cNvSpPr>
          <p:nvPr/>
        </p:nvSpPr>
        <p:spPr bwMode="auto">
          <a:xfrm>
            <a:off x="8205788" y="2987218"/>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107" name="Freeform 173"/>
          <p:cNvSpPr>
            <a:spLocks/>
          </p:cNvSpPr>
          <p:nvPr/>
        </p:nvSpPr>
        <p:spPr bwMode="auto">
          <a:xfrm>
            <a:off x="7958138" y="284275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8" name="Freeform 174"/>
          <p:cNvSpPr>
            <a:spLocks/>
          </p:cNvSpPr>
          <p:nvPr/>
        </p:nvSpPr>
        <p:spPr bwMode="auto">
          <a:xfrm>
            <a:off x="7967663" y="34190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58" name="Rectangle 23"/>
          <p:cNvSpPr>
            <a:spLocks noChangeArrowheads="1"/>
          </p:cNvSpPr>
          <p:nvPr/>
        </p:nvSpPr>
        <p:spPr bwMode="auto">
          <a:xfrm>
            <a:off x="3924300" y="3085417"/>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6</a:t>
            </a:r>
          </a:p>
        </p:txBody>
      </p:sp>
      <p:grpSp>
        <p:nvGrpSpPr>
          <p:cNvPr id="5" name="Group 80"/>
          <p:cNvGrpSpPr>
            <a:grpSpLocks/>
          </p:cNvGrpSpPr>
          <p:nvPr/>
        </p:nvGrpSpPr>
        <p:grpSpPr bwMode="auto">
          <a:xfrm>
            <a:off x="4429125" y="3085417"/>
            <a:ext cx="3095625" cy="358775"/>
            <a:chOff x="2790" y="1843"/>
            <a:chExt cx="1950" cy="226"/>
          </a:xfrm>
        </p:grpSpPr>
        <p:sp>
          <p:nvSpPr>
            <p:cNvPr id="60"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61"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grpSp>
        <p:nvGrpSpPr>
          <p:cNvPr id="6" name="Group 100"/>
          <p:cNvGrpSpPr>
            <a:grpSpLocks/>
          </p:cNvGrpSpPr>
          <p:nvPr/>
        </p:nvGrpSpPr>
        <p:grpSpPr bwMode="auto">
          <a:xfrm>
            <a:off x="691473" y="2767001"/>
            <a:ext cx="5400675" cy="415925"/>
            <a:chOff x="412" y="1752"/>
            <a:chExt cx="3012" cy="262"/>
          </a:xfrm>
        </p:grpSpPr>
        <p:sp>
          <p:nvSpPr>
            <p:cNvPr id="65"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66"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67" name="Rectangle 23"/>
          <p:cNvSpPr>
            <a:spLocks noChangeArrowheads="1"/>
          </p:cNvSpPr>
          <p:nvPr/>
        </p:nvSpPr>
        <p:spPr bwMode="auto">
          <a:xfrm>
            <a:off x="3902532" y="3644209"/>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6</a:t>
            </a:r>
          </a:p>
        </p:txBody>
      </p:sp>
      <p:grpSp>
        <p:nvGrpSpPr>
          <p:cNvPr id="7" name="Group 80"/>
          <p:cNvGrpSpPr>
            <a:grpSpLocks/>
          </p:cNvGrpSpPr>
          <p:nvPr/>
        </p:nvGrpSpPr>
        <p:grpSpPr bwMode="auto">
          <a:xfrm>
            <a:off x="4407357" y="3644209"/>
            <a:ext cx="3095625" cy="358775"/>
            <a:chOff x="2790" y="1843"/>
            <a:chExt cx="1950" cy="226"/>
          </a:xfrm>
        </p:grpSpPr>
        <p:sp>
          <p:nvSpPr>
            <p:cNvPr id="109"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110"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sp>
        <p:nvSpPr>
          <p:cNvPr id="117" name="Rectangle 26"/>
          <p:cNvSpPr>
            <a:spLocks noChangeArrowheads="1"/>
          </p:cNvSpPr>
          <p:nvPr/>
        </p:nvSpPr>
        <p:spPr bwMode="auto">
          <a:xfrm>
            <a:off x="3406549" y="3647165"/>
            <a:ext cx="504825" cy="358775"/>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dirty="0">
                <a:solidFill>
                  <a:schemeClr val="bg1"/>
                </a:solidFill>
                <a:latin typeface="Arial" charset="0"/>
                <a:ea typeface="宋体" charset="-122"/>
              </a:rPr>
              <a:t>H</a:t>
            </a:r>
            <a:r>
              <a:rPr lang="en-US" altLang="zh-CN" sz="1800" baseline="-25000" dirty="0">
                <a:solidFill>
                  <a:schemeClr val="bg1"/>
                </a:solidFill>
                <a:latin typeface="Arial" charset="0"/>
                <a:ea typeface="宋体" charset="-122"/>
              </a:rPr>
              <a:t>5</a:t>
            </a:r>
          </a:p>
        </p:txBody>
      </p:sp>
      <p:grpSp>
        <p:nvGrpSpPr>
          <p:cNvPr id="8" name="Group 100"/>
          <p:cNvGrpSpPr>
            <a:grpSpLocks/>
          </p:cNvGrpSpPr>
          <p:nvPr/>
        </p:nvGrpSpPr>
        <p:grpSpPr bwMode="auto">
          <a:xfrm>
            <a:off x="698733" y="3383849"/>
            <a:ext cx="5400675" cy="415925"/>
            <a:chOff x="412" y="1752"/>
            <a:chExt cx="3012" cy="262"/>
          </a:xfrm>
        </p:grpSpPr>
        <p:sp>
          <p:nvSpPr>
            <p:cNvPr id="120"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21"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9" name="Group 77"/>
          <p:cNvGrpSpPr>
            <a:grpSpLocks/>
          </p:cNvGrpSpPr>
          <p:nvPr/>
        </p:nvGrpSpPr>
        <p:grpSpPr bwMode="auto">
          <a:xfrm>
            <a:off x="3421063" y="4207326"/>
            <a:ext cx="4103687" cy="358775"/>
            <a:chOff x="2155" y="2568"/>
            <a:chExt cx="2585" cy="226"/>
          </a:xfrm>
        </p:grpSpPr>
        <p:sp>
          <p:nvSpPr>
            <p:cNvPr id="111" name="Rectangle 30"/>
            <p:cNvSpPr>
              <a:spLocks noChangeArrowheads="1"/>
            </p:cNvSpPr>
            <p:nvPr/>
          </p:nvSpPr>
          <p:spPr bwMode="auto">
            <a:xfrm>
              <a:off x="2155" y="2568"/>
              <a:ext cx="318" cy="226"/>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12" name="Rectangle 31"/>
            <p:cNvSpPr>
              <a:spLocks noChangeArrowheads="1"/>
            </p:cNvSpPr>
            <p:nvPr/>
          </p:nvSpPr>
          <p:spPr bwMode="auto">
            <a:xfrm>
              <a:off x="2473" y="2568"/>
              <a:ext cx="318" cy="226"/>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13" name="Rectangle 32"/>
            <p:cNvSpPr>
              <a:spLocks noChangeArrowheads="1"/>
            </p:cNvSpPr>
            <p:nvPr/>
          </p:nvSpPr>
          <p:spPr bwMode="auto">
            <a:xfrm>
              <a:off x="2791" y="2568"/>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14" name="Rectangle 33"/>
            <p:cNvSpPr>
              <a:spLocks noChangeArrowheads="1"/>
            </p:cNvSpPr>
            <p:nvPr/>
          </p:nvSpPr>
          <p:spPr bwMode="auto">
            <a:xfrm>
              <a:off x="3107" y="2568"/>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sp>
        <p:nvSpPr>
          <p:cNvPr id="115" name="Rectangle 34"/>
          <p:cNvSpPr>
            <a:spLocks noChangeArrowheads="1"/>
          </p:cNvSpPr>
          <p:nvPr/>
        </p:nvSpPr>
        <p:spPr bwMode="auto">
          <a:xfrm>
            <a:off x="2916238" y="4207326"/>
            <a:ext cx="504825" cy="358775"/>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116" name="Freeform 160"/>
          <p:cNvSpPr>
            <a:spLocks/>
          </p:cNvSpPr>
          <p:nvPr/>
        </p:nvSpPr>
        <p:spPr bwMode="auto">
          <a:xfrm>
            <a:off x="261034" y="3988470"/>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grpSp>
        <p:nvGrpSpPr>
          <p:cNvPr id="10" name="Group 100"/>
          <p:cNvGrpSpPr>
            <a:grpSpLocks/>
          </p:cNvGrpSpPr>
          <p:nvPr/>
        </p:nvGrpSpPr>
        <p:grpSpPr bwMode="auto">
          <a:xfrm>
            <a:off x="691479" y="3913613"/>
            <a:ext cx="5400675" cy="415925"/>
            <a:chOff x="412" y="1752"/>
            <a:chExt cx="3012" cy="262"/>
          </a:xfrm>
        </p:grpSpPr>
        <p:sp>
          <p:nvSpPr>
            <p:cNvPr id="124"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25"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88" name="Group 77"/>
          <p:cNvGrpSpPr>
            <a:grpSpLocks/>
          </p:cNvGrpSpPr>
          <p:nvPr/>
        </p:nvGrpSpPr>
        <p:grpSpPr bwMode="auto">
          <a:xfrm>
            <a:off x="2916238" y="4769075"/>
            <a:ext cx="4608512" cy="358775"/>
            <a:chOff x="1837" y="2931"/>
            <a:chExt cx="2903" cy="226"/>
          </a:xfrm>
        </p:grpSpPr>
        <p:sp>
          <p:nvSpPr>
            <p:cNvPr id="118" name="Rectangle 35"/>
            <p:cNvSpPr>
              <a:spLocks noChangeArrowheads="1"/>
            </p:cNvSpPr>
            <p:nvPr/>
          </p:nvSpPr>
          <p:spPr bwMode="auto">
            <a:xfrm>
              <a:off x="2155" y="2931"/>
              <a:ext cx="318" cy="226"/>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22" name="Rectangle 36"/>
            <p:cNvSpPr>
              <a:spLocks noChangeArrowheads="1"/>
            </p:cNvSpPr>
            <p:nvPr/>
          </p:nvSpPr>
          <p:spPr bwMode="auto">
            <a:xfrm>
              <a:off x="2473" y="2931"/>
              <a:ext cx="318" cy="226"/>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23" name="Rectangle 37"/>
            <p:cNvSpPr>
              <a:spLocks noChangeArrowheads="1"/>
            </p:cNvSpPr>
            <p:nvPr/>
          </p:nvSpPr>
          <p:spPr bwMode="auto">
            <a:xfrm>
              <a:off x="2791" y="2931"/>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26" name="Rectangle 38"/>
            <p:cNvSpPr>
              <a:spLocks noChangeArrowheads="1"/>
            </p:cNvSpPr>
            <p:nvPr/>
          </p:nvSpPr>
          <p:spPr bwMode="auto">
            <a:xfrm>
              <a:off x="3107" y="2931"/>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27" name="Rectangle 39"/>
            <p:cNvSpPr>
              <a:spLocks noChangeArrowheads="1"/>
            </p:cNvSpPr>
            <p:nvPr/>
          </p:nvSpPr>
          <p:spPr bwMode="auto">
            <a:xfrm>
              <a:off x="1837" y="2931"/>
              <a:ext cx="318" cy="226"/>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grpSp>
      <p:sp>
        <p:nvSpPr>
          <p:cNvPr id="128" name="Rectangle 40"/>
          <p:cNvSpPr>
            <a:spLocks noChangeArrowheads="1"/>
          </p:cNvSpPr>
          <p:nvPr/>
        </p:nvSpPr>
        <p:spPr bwMode="auto">
          <a:xfrm>
            <a:off x="2392363" y="4769075"/>
            <a:ext cx="504825" cy="358775"/>
          </a:xfrm>
          <a:prstGeom prst="rect">
            <a:avLst/>
          </a:prstGeom>
          <a:solidFill>
            <a:schemeClr val="accent2"/>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3</a:t>
            </a:r>
          </a:p>
        </p:txBody>
      </p:sp>
      <p:grpSp>
        <p:nvGrpSpPr>
          <p:cNvPr id="129" name="Group 100"/>
          <p:cNvGrpSpPr>
            <a:grpSpLocks/>
          </p:cNvGrpSpPr>
          <p:nvPr/>
        </p:nvGrpSpPr>
        <p:grpSpPr bwMode="auto">
          <a:xfrm>
            <a:off x="713253" y="4486919"/>
            <a:ext cx="5400675" cy="415925"/>
            <a:chOff x="412" y="1752"/>
            <a:chExt cx="3012" cy="262"/>
          </a:xfrm>
        </p:grpSpPr>
        <p:sp>
          <p:nvSpPr>
            <p:cNvPr id="130"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31"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47"/>
          <p:cNvSpPr>
            <a:spLocks noChangeArrowheads="1"/>
          </p:cNvSpPr>
          <p:nvPr/>
        </p:nvSpPr>
        <p:spPr bwMode="auto">
          <a:xfrm>
            <a:off x="7466694" y="5893704"/>
            <a:ext cx="504825" cy="358775"/>
          </a:xfrm>
          <a:prstGeom prst="rect">
            <a:avLst/>
          </a:prstGeom>
          <a:solidFill>
            <a:srgbClr val="00CC99"/>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T</a:t>
            </a:r>
            <a:r>
              <a:rPr lang="en-US" altLang="zh-CN" sz="1800" b="1" baseline="-25000" dirty="0">
                <a:solidFill>
                  <a:schemeClr val="bg1"/>
                </a:solidFill>
                <a:latin typeface="Arial" charset="0"/>
                <a:ea typeface="宋体" charset="-122"/>
              </a:rPr>
              <a:t>2</a:t>
            </a:r>
          </a:p>
        </p:txBody>
      </p:sp>
      <p:sp>
        <p:nvSpPr>
          <p:cNvPr id="138" name="Rectangle 47"/>
          <p:cNvSpPr>
            <a:spLocks noChangeArrowheads="1"/>
          </p:cNvSpPr>
          <p:nvPr/>
        </p:nvSpPr>
        <p:spPr bwMode="auto">
          <a:xfrm>
            <a:off x="7451725" y="5330823"/>
            <a:ext cx="504825" cy="358775"/>
          </a:xfrm>
          <a:prstGeom prst="rect">
            <a:avLst/>
          </a:prstGeom>
          <a:solidFill>
            <a:srgbClr val="00CC99"/>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T</a:t>
            </a:r>
            <a:r>
              <a:rPr lang="en-US" altLang="zh-CN" sz="1800" b="1" baseline="-25000" dirty="0">
                <a:solidFill>
                  <a:schemeClr val="bg1"/>
                </a:solidFill>
                <a:latin typeface="Arial" charset="0"/>
                <a:ea typeface="宋体" charset="-122"/>
              </a:rPr>
              <a:t>2</a:t>
            </a:r>
          </a:p>
        </p:txBody>
      </p:sp>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20400" y="951074"/>
            <a:ext cx="2882520"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OSI-RM</a:t>
            </a:r>
            <a:r>
              <a:rPr lang="zh-CN" altLang="en-US" sz="2800" b="1" dirty="0" smtClean="0">
                <a:solidFill>
                  <a:srgbClr val="C00000"/>
                </a:solidFill>
                <a:latin typeface="微软雅黑" pitchFamily="34" charset="-122"/>
                <a:ea typeface="微软雅黑" pitchFamily="34" charset="-122"/>
              </a:rPr>
              <a:t>模型：</a:t>
            </a:r>
            <a:endParaRPr lang="en-US" altLang="zh-CN" sz="2800" b="1" dirty="0" smtClean="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61665"/>
          </a:xfrm>
          <a:prstGeom prst="rect">
            <a:avLst/>
          </a:prstGeom>
        </p:spPr>
        <p:txBody>
          <a:bodyPr wrap="square">
            <a:spAutoFit/>
          </a:bodyPr>
          <a:lstStyle/>
          <a:p>
            <a:pPr marL="363538" indent="-363538">
              <a:spcBef>
                <a:spcPts val="1200"/>
              </a:spcBef>
              <a:buFont typeface="Wingdings" pitchFamily="2" charset="2"/>
              <a:buChar char="Ø"/>
              <a:defRPr/>
            </a:pPr>
            <a:endParaRPr lang="zh-CN" altLang="en-US" sz="2400" dirty="0" smtClean="0">
              <a:latin typeface="微软雅黑" pitchFamily="34" charset="-122"/>
              <a:ea typeface="微软雅黑" pitchFamily="34" charset="-122"/>
            </a:endParaRPr>
          </a:p>
        </p:txBody>
      </p:sp>
      <p:sp>
        <p:nvSpPr>
          <p:cNvPr id="68" name="AutoShape 53"/>
          <p:cNvSpPr>
            <a:spLocks noChangeArrowheads="1"/>
          </p:cNvSpPr>
          <p:nvPr/>
        </p:nvSpPr>
        <p:spPr bwMode="auto">
          <a:xfrm rot="16200000">
            <a:off x="4374356" y="2138700"/>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b="1">
              <a:solidFill>
                <a:schemeClr val="bg1"/>
              </a:solidFill>
            </a:endParaRPr>
          </a:p>
        </p:txBody>
      </p:sp>
      <p:sp>
        <p:nvSpPr>
          <p:cNvPr id="69" name="AutoShape 54"/>
          <p:cNvSpPr>
            <a:spLocks noChangeArrowheads="1"/>
          </p:cNvSpPr>
          <p:nvPr/>
        </p:nvSpPr>
        <p:spPr bwMode="auto">
          <a:xfrm>
            <a:off x="263525" y="2379206"/>
            <a:ext cx="838200" cy="4071937"/>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70" name="Text Box 55"/>
          <p:cNvSpPr txBox="1">
            <a:spLocks noChangeArrowheads="1"/>
          </p:cNvSpPr>
          <p:nvPr/>
        </p:nvSpPr>
        <p:spPr bwMode="auto">
          <a:xfrm>
            <a:off x="511175" y="356665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71" name="Text Box 56"/>
          <p:cNvSpPr txBox="1">
            <a:spLocks noChangeArrowheads="1"/>
          </p:cNvSpPr>
          <p:nvPr/>
        </p:nvSpPr>
        <p:spPr bwMode="auto">
          <a:xfrm>
            <a:off x="511175" y="41873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72" name="Text Box 57"/>
          <p:cNvSpPr txBox="1">
            <a:spLocks noChangeArrowheads="1"/>
          </p:cNvSpPr>
          <p:nvPr/>
        </p:nvSpPr>
        <p:spPr bwMode="auto">
          <a:xfrm>
            <a:off x="511175" y="47445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73" name="Text Box 58"/>
          <p:cNvSpPr txBox="1">
            <a:spLocks noChangeArrowheads="1"/>
          </p:cNvSpPr>
          <p:nvPr/>
        </p:nvSpPr>
        <p:spPr bwMode="auto">
          <a:xfrm>
            <a:off x="511175" y="53033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74" name="Text Box 59"/>
          <p:cNvSpPr txBox="1">
            <a:spLocks noChangeArrowheads="1"/>
          </p:cNvSpPr>
          <p:nvPr/>
        </p:nvSpPr>
        <p:spPr bwMode="auto">
          <a:xfrm>
            <a:off x="511175" y="587011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76" name="Freeform 61"/>
          <p:cNvSpPr>
            <a:spLocks/>
          </p:cNvSpPr>
          <p:nvPr/>
        </p:nvSpPr>
        <p:spPr bwMode="auto">
          <a:xfrm>
            <a:off x="273050" y="4630281"/>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7" name="Freeform 62"/>
          <p:cNvSpPr>
            <a:spLocks/>
          </p:cNvSpPr>
          <p:nvPr/>
        </p:nvSpPr>
        <p:spPr bwMode="auto">
          <a:xfrm>
            <a:off x="250825" y="5206543"/>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8" name="Freeform 63"/>
          <p:cNvSpPr>
            <a:spLocks/>
          </p:cNvSpPr>
          <p:nvPr/>
        </p:nvSpPr>
        <p:spPr bwMode="auto">
          <a:xfrm>
            <a:off x="250825" y="5798681"/>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79" name="Text Box 74"/>
          <p:cNvSpPr txBox="1">
            <a:spLocks noChangeArrowheads="1"/>
          </p:cNvSpPr>
          <p:nvPr/>
        </p:nvSpPr>
        <p:spPr bwMode="auto">
          <a:xfrm>
            <a:off x="231775" y="12949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80" name="AutoShape 75"/>
          <p:cNvSpPr>
            <a:spLocks noChangeArrowheads="1"/>
          </p:cNvSpPr>
          <p:nvPr/>
        </p:nvSpPr>
        <p:spPr bwMode="auto">
          <a:xfrm>
            <a:off x="8075613" y="1715631"/>
            <a:ext cx="685800" cy="557212"/>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1" name="Text Box 76"/>
          <p:cNvSpPr txBox="1">
            <a:spLocks noChangeArrowheads="1"/>
          </p:cNvSpPr>
          <p:nvPr/>
        </p:nvSpPr>
        <p:spPr bwMode="auto">
          <a:xfrm>
            <a:off x="8069263" y="1820406"/>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2</a:t>
            </a:r>
            <a:endParaRPr kumimoji="1" lang="en-US" altLang="zh-CN" sz="2000" b="1">
              <a:solidFill>
                <a:schemeClr val="bg1"/>
              </a:solidFill>
              <a:latin typeface="Arial" charset="0"/>
              <a:ea typeface="宋体" charset="-122"/>
            </a:endParaRPr>
          </a:p>
        </p:txBody>
      </p:sp>
      <p:sp>
        <p:nvSpPr>
          <p:cNvPr id="82" name="AutoShape 77"/>
          <p:cNvSpPr>
            <a:spLocks noChangeArrowheads="1"/>
          </p:cNvSpPr>
          <p:nvPr/>
        </p:nvSpPr>
        <p:spPr bwMode="auto">
          <a:xfrm>
            <a:off x="374650" y="1682293"/>
            <a:ext cx="685800" cy="557213"/>
          </a:xfrm>
          <a:prstGeom prst="cube">
            <a:avLst>
              <a:gd name="adj" fmla="val 17593"/>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83" name="Text Box 78"/>
          <p:cNvSpPr txBox="1">
            <a:spLocks noChangeArrowheads="1"/>
          </p:cNvSpPr>
          <p:nvPr/>
        </p:nvSpPr>
        <p:spPr bwMode="auto">
          <a:xfrm>
            <a:off x="395288" y="1802943"/>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AP</a:t>
            </a:r>
            <a:r>
              <a:rPr kumimoji="1" lang="en-US" altLang="zh-CN" sz="2000" b="1" baseline="-25000">
                <a:solidFill>
                  <a:schemeClr val="bg1"/>
                </a:solidFill>
                <a:latin typeface="Arial" charset="0"/>
                <a:ea typeface="宋体" charset="-122"/>
              </a:rPr>
              <a:t>1</a:t>
            </a:r>
            <a:endParaRPr kumimoji="1" lang="en-US" altLang="zh-CN" sz="2000" b="1">
              <a:solidFill>
                <a:schemeClr val="bg1"/>
              </a:solidFill>
              <a:latin typeface="Arial" charset="0"/>
              <a:ea typeface="宋体" charset="-122"/>
            </a:endParaRPr>
          </a:p>
        </p:txBody>
      </p:sp>
      <p:sp>
        <p:nvSpPr>
          <p:cNvPr id="84" name="Text Box 79"/>
          <p:cNvSpPr txBox="1">
            <a:spLocks noChangeArrowheads="1"/>
          </p:cNvSpPr>
          <p:nvPr/>
        </p:nvSpPr>
        <p:spPr bwMode="auto">
          <a:xfrm>
            <a:off x="7812088" y="13711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2</a:t>
            </a:r>
          </a:p>
        </p:txBody>
      </p:sp>
      <p:sp>
        <p:nvSpPr>
          <p:cNvPr id="85" name="Rectangle 87"/>
          <p:cNvSpPr>
            <a:spLocks noChangeArrowheads="1"/>
          </p:cNvSpPr>
          <p:nvPr/>
        </p:nvSpPr>
        <p:spPr bwMode="auto">
          <a:xfrm>
            <a:off x="4932363" y="1947406"/>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86" name="Rectangle 89"/>
          <p:cNvSpPr>
            <a:spLocks noChangeArrowheads="1"/>
          </p:cNvSpPr>
          <p:nvPr/>
        </p:nvSpPr>
        <p:spPr bwMode="auto">
          <a:xfrm>
            <a:off x="4429125" y="2523668"/>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87" name="Rectangle 90"/>
          <p:cNvSpPr>
            <a:spLocks noChangeArrowheads="1"/>
          </p:cNvSpPr>
          <p:nvPr/>
        </p:nvSpPr>
        <p:spPr bwMode="auto">
          <a:xfrm>
            <a:off x="4932363" y="2523668"/>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nvGrpSpPr>
          <p:cNvPr id="4" name="Group 100"/>
          <p:cNvGrpSpPr>
            <a:grpSpLocks/>
          </p:cNvGrpSpPr>
          <p:nvPr/>
        </p:nvGrpSpPr>
        <p:grpSpPr bwMode="auto">
          <a:xfrm>
            <a:off x="684213" y="2179181"/>
            <a:ext cx="5400675" cy="415925"/>
            <a:chOff x="412" y="1752"/>
            <a:chExt cx="3012" cy="262"/>
          </a:xfrm>
        </p:grpSpPr>
        <p:sp>
          <p:nvSpPr>
            <p:cNvPr id="89"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90"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91" name="Text Box 157"/>
          <p:cNvSpPr txBox="1">
            <a:spLocks noChangeArrowheads="1"/>
          </p:cNvSpPr>
          <p:nvPr/>
        </p:nvSpPr>
        <p:spPr bwMode="auto">
          <a:xfrm>
            <a:off x="506413" y="2450643"/>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dirty="0">
                <a:solidFill>
                  <a:schemeClr val="bg1"/>
                </a:solidFill>
                <a:latin typeface="Arial" charset="0"/>
                <a:ea typeface="宋体" charset="-122"/>
              </a:rPr>
              <a:t>7</a:t>
            </a:r>
          </a:p>
        </p:txBody>
      </p:sp>
      <p:sp>
        <p:nvSpPr>
          <p:cNvPr id="92" name="Text Box 158"/>
          <p:cNvSpPr txBox="1">
            <a:spLocks noChangeArrowheads="1"/>
          </p:cNvSpPr>
          <p:nvPr/>
        </p:nvSpPr>
        <p:spPr bwMode="auto">
          <a:xfrm>
            <a:off x="506413" y="302690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93" name="Freeform 159"/>
          <p:cNvSpPr>
            <a:spLocks/>
          </p:cNvSpPr>
          <p:nvPr/>
        </p:nvSpPr>
        <p:spPr bwMode="auto">
          <a:xfrm>
            <a:off x="258763" y="288244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4" name="Freeform 160"/>
          <p:cNvSpPr>
            <a:spLocks/>
          </p:cNvSpPr>
          <p:nvPr/>
        </p:nvSpPr>
        <p:spPr bwMode="auto">
          <a:xfrm>
            <a:off x="268288" y="345870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95" name="AutoShape 161"/>
          <p:cNvSpPr>
            <a:spLocks noChangeArrowheads="1"/>
          </p:cNvSpPr>
          <p:nvPr/>
        </p:nvSpPr>
        <p:spPr bwMode="auto">
          <a:xfrm>
            <a:off x="7962900" y="2339518"/>
            <a:ext cx="838200" cy="4071938"/>
          </a:xfrm>
          <a:prstGeom prst="cube">
            <a:avLst>
              <a:gd name="adj" fmla="val 10764"/>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96" name="Text Box 162"/>
          <p:cNvSpPr txBox="1">
            <a:spLocks noChangeArrowheads="1"/>
          </p:cNvSpPr>
          <p:nvPr/>
        </p:nvSpPr>
        <p:spPr bwMode="auto">
          <a:xfrm>
            <a:off x="8210550" y="3526968"/>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97" name="Text Box 163"/>
          <p:cNvSpPr txBox="1">
            <a:spLocks noChangeArrowheads="1"/>
          </p:cNvSpPr>
          <p:nvPr/>
        </p:nvSpPr>
        <p:spPr bwMode="auto">
          <a:xfrm>
            <a:off x="8210550" y="414768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98" name="Text Box 164"/>
          <p:cNvSpPr txBox="1">
            <a:spLocks noChangeArrowheads="1"/>
          </p:cNvSpPr>
          <p:nvPr/>
        </p:nvSpPr>
        <p:spPr bwMode="auto">
          <a:xfrm>
            <a:off x="8210550" y="47048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99" name="Text Box 165"/>
          <p:cNvSpPr txBox="1">
            <a:spLocks noChangeArrowheads="1"/>
          </p:cNvSpPr>
          <p:nvPr/>
        </p:nvSpPr>
        <p:spPr bwMode="auto">
          <a:xfrm>
            <a:off x="8210550" y="5263693"/>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100" name="Text Box 166"/>
          <p:cNvSpPr txBox="1">
            <a:spLocks noChangeArrowheads="1"/>
          </p:cNvSpPr>
          <p:nvPr/>
        </p:nvSpPr>
        <p:spPr bwMode="auto">
          <a:xfrm>
            <a:off x="8210550" y="583043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101" name="Freeform 167"/>
          <p:cNvSpPr>
            <a:spLocks/>
          </p:cNvSpPr>
          <p:nvPr/>
        </p:nvSpPr>
        <p:spPr bwMode="auto">
          <a:xfrm>
            <a:off x="7962900" y="40159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2" name="Freeform 168"/>
          <p:cNvSpPr>
            <a:spLocks/>
          </p:cNvSpPr>
          <p:nvPr/>
        </p:nvSpPr>
        <p:spPr bwMode="auto">
          <a:xfrm>
            <a:off x="7972425" y="4590593"/>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3" name="Freeform 169"/>
          <p:cNvSpPr>
            <a:spLocks/>
          </p:cNvSpPr>
          <p:nvPr/>
        </p:nvSpPr>
        <p:spPr bwMode="auto">
          <a:xfrm>
            <a:off x="7950200" y="5166856"/>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4" name="Freeform 170"/>
          <p:cNvSpPr>
            <a:spLocks/>
          </p:cNvSpPr>
          <p:nvPr/>
        </p:nvSpPr>
        <p:spPr bwMode="auto">
          <a:xfrm>
            <a:off x="7950200" y="5758993"/>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5" name="Text Box 171"/>
          <p:cNvSpPr txBox="1">
            <a:spLocks noChangeArrowheads="1"/>
          </p:cNvSpPr>
          <p:nvPr/>
        </p:nvSpPr>
        <p:spPr bwMode="auto">
          <a:xfrm>
            <a:off x="8205788" y="241095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7</a:t>
            </a:r>
          </a:p>
        </p:txBody>
      </p:sp>
      <p:sp>
        <p:nvSpPr>
          <p:cNvPr id="106" name="Text Box 172"/>
          <p:cNvSpPr txBox="1">
            <a:spLocks noChangeArrowheads="1"/>
          </p:cNvSpPr>
          <p:nvPr/>
        </p:nvSpPr>
        <p:spPr bwMode="auto">
          <a:xfrm>
            <a:off x="8205788" y="2987218"/>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107" name="Freeform 173"/>
          <p:cNvSpPr>
            <a:spLocks/>
          </p:cNvSpPr>
          <p:nvPr/>
        </p:nvSpPr>
        <p:spPr bwMode="auto">
          <a:xfrm>
            <a:off x="7958138" y="2842756"/>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08" name="Freeform 174"/>
          <p:cNvSpPr>
            <a:spLocks/>
          </p:cNvSpPr>
          <p:nvPr/>
        </p:nvSpPr>
        <p:spPr bwMode="auto">
          <a:xfrm>
            <a:off x="7967663" y="3419018"/>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58" name="Rectangle 23"/>
          <p:cNvSpPr>
            <a:spLocks noChangeArrowheads="1"/>
          </p:cNvSpPr>
          <p:nvPr/>
        </p:nvSpPr>
        <p:spPr bwMode="auto">
          <a:xfrm>
            <a:off x="3924300" y="3085417"/>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6</a:t>
            </a:r>
          </a:p>
        </p:txBody>
      </p:sp>
      <p:grpSp>
        <p:nvGrpSpPr>
          <p:cNvPr id="5" name="Group 80"/>
          <p:cNvGrpSpPr>
            <a:grpSpLocks/>
          </p:cNvGrpSpPr>
          <p:nvPr/>
        </p:nvGrpSpPr>
        <p:grpSpPr bwMode="auto">
          <a:xfrm>
            <a:off x="4429125" y="3085417"/>
            <a:ext cx="3095625" cy="358775"/>
            <a:chOff x="2790" y="1843"/>
            <a:chExt cx="1950" cy="226"/>
          </a:xfrm>
        </p:grpSpPr>
        <p:sp>
          <p:nvSpPr>
            <p:cNvPr id="60"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61"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grpSp>
        <p:nvGrpSpPr>
          <p:cNvPr id="6" name="Group 100"/>
          <p:cNvGrpSpPr>
            <a:grpSpLocks/>
          </p:cNvGrpSpPr>
          <p:nvPr/>
        </p:nvGrpSpPr>
        <p:grpSpPr bwMode="auto">
          <a:xfrm>
            <a:off x="691473" y="2767001"/>
            <a:ext cx="5400675" cy="415925"/>
            <a:chOff x="412" y="1752"/>
            <a:chExt cx="3012" cy="262"/>
          </a:xfrm>
        </p:grpSpPr>
        <p:sp>
          <p:nvSpPr>
            <p:cNvPr id="65"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66"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
        <p:nvSpPr>
          <p:cNvPr id="67" name="Rectangle 23"/>
          <p:cNvSpPr>
            <a:spLocks noChangeArrowheads="1"/>
          </p:cNvSpPr>
          <p:nvPr/>
        </p:nvSpPr>
        <p:spPr bwMode="auto">
          <a:xfrm>
            <a:off x="3902532" y="3644209"/>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6</a:t>
            </a:r>
          </a:p>
        </p:txBody>
      </p:sp>
      <p:grpSp>
        <p:nvGrpSpPr>
          <p:cNvPr id="7" name="Group 80"/>
          <p:cNvGrpSpPr>
            <a:grpSpLocks/>
          </p:cNvGrpSpPr>
          <p:nvPr/>
        </p:nvGrpSpPr>
        <p:grpSpPr bwMode="auto">
          <a:xfrm>
            <a:off x="4407357" y="3644209"/>
            <a:ext cx="3095625" cy="358775"/>
            <a:chOff x="2790" y="1843"/>
            <a:chExt cx="1950" cy="226"/>
          </a:xfrm>
        </p:grpSpPr>
        <p:sp>
          <p:nvSpPr>
            <p:cNvPr id="109" name="Rectangle 24"/>
            <p:cNvSpPr>
              <a:spLocks noChangeArrowheads="1"/>
            </p:cNvSpPr>
            <p:nvPr/>
          </p:nvSpPr>
          <p:spPr bwMode="auto">
            <a:xfrm>
              <a:off x="2790" y="184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a:solidFill>
                    <a:schemeClr val="bg1"/>
                  </a:solidFill>
                  <a:latin typeface="Arial" charset="0"/>
                  <a:ea typeface="宋体" charset="-122"/>
                </a:rPr>
                <a:t>H</a:t>
              </a:r>
              <a:r>
                <a:rPr lang="en-US" altLang="zh-CN" sz="1800" baseline="-25000">
                  <a:solidFill>
                    <a:schemeClr val="bg1"/>
                  </a:solidFill>
                  <a:latin typeface="Arial" charset="0"/>
                  <a:ea typeface="宋体" charset="-122"/>
                </a:rPr>
                <a:t>7</a:t>
              </a:r>
            </a:p>
          </p:txBody>
        </p:sp>
        <p:sp>
          <p:nvSpPr>
            <p:cNvPr id="110" name="Rectangle 25"/>
            <p:cNvSpPr>
              <a:spLocks noChangeArrowheads="1"/>
            </p:cNvSpPr>
            <p:nvPr/>
          </p:nvSpPr>
          <p:spPr bwMode="auto">
            <a:xfrm>
              <a:off x="3107" y="184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sp>
        <p:nvSpPr>
          <p:cNvPr id="117" name="Rectangle 26"/>
          <p:cNvSpPr>
            <a:spLocks noChangeArrowheads="1"/>
          </p:cNvSpPr>
          <p:nvPr/>
        </p:nvSpPr>
        <p:spPr bwMode="auto">
          <a:xfrm>
            <a:off x="3406549" y="3647165"/>
            <a:ext cx="504825" cy="358775"/>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dirty="0">
                <a:solidFill>
                  <a:schemeClr val="bg1"/>
                </a:solidFill>
                <a:latin typeface="Arial" charset="0"/>
                <a:ea typeface="宋体" charset="-122"/>
              </a:rPr>
              <a:t>H</a:t>
            </a:r>
            <a:r>
              <a:rPr lang="en-US" altLang="zh-CN" sz="1800" baseline="-25000" dirty="0">
                <a:solidFill>
                  <a:schemeClr val="bg1"/>
                </a:solidFill>
                <a:latin typeface="Arial" charset="0"/>
                <a:ea typeface="宋体" charset="-122"/>
              </a:rPr>
              <a:t>5</a:t>
            </a:r>
          </a:p>
        </p:txBody>
      </p:sp>
      <p:grpSp>
        <p:nvGrpSpPr>
          <p:cNvPr id="8" name="Group 100"/>
          <p:cNvGrpSpPr>
            <a:grpSpLocks/>
          </p:cNvGrpSpPr>
          <p:nvPr/>
        </p:nvGrpSpPr>
        <p:grpSpPr bwMode="auto">
          <a:xfrm>
            <a:off x="698733" y="3383849"/>
            <a:ext cx="5400675" cy="415925"/>
            <a:chOff x="412" y="1752"/>
            <a:chExt cx="3012" cy="262"/>
          </a:xfrm>
        </p:grpSpPr>
        <p:sp>
          <p:nvSpPr>
            <p:cNvPr id="120"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21"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9" name="Group 77"/>
          <p:cNvGrpSpPr>
            <a:grpSpLocks/>
          </p:cNvGrpSpPr>
          <p:nvPr/>
        </p:nvGrpSpPr>
        <p:grpSpPr bwMode="auto">
          <a:xfrm>
            <a:off x="3421063" y="4207326"/>
            <a:ext cx="4103687" cy="358775"/>
            <a:chOff x="2155" y="2568"/>
            <a:chExt cx="2585" cy="226"/>
          </a:xfrm>
        </p:grpSpPr>
        <p:sp>
          <p:nvSpPr>
            <p:cNvPr id="111" name="Rectangle 30"/>
            <p:cNvSpPr>
              <a:spLocks noChangeArrowheads="1"/>
            </p:cNvSpPr>
            <p:nvPr/>
          </p:nvSpPr>
          <p:spPr bwMode="auto">
            <a:xfrm>
              <a:off x="2155" y="2568"/>
              <a:ext cx="318" cy="226"/>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12" name="Rectangle 31"/>
            <p:cNvSpPr>
              <a:spLocks noChangeArrowheads="1"/>
            </p:cNvSpPr>
            <p:nvPr/>
          </p:nvSpPr>
          <p:spPr bwMode="auto">
            <a:xfrm>
              <a:off x="2473" y="2568"/>
              <a:ext cx="318" cy="226"/>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13" name="Rectangle 32"/>
            <p:cNvSpPr>
              <a:spLocks noChangeArrowheads="1"/>
            </p:cNvSpPr>
            <p:nvPr/>
          </p:nvSpPr>
          <p:spPr bwMode="auto">
            <a:xfrm>
              <a:off x="2791" y="2568"/>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14" name="Rectangle 33"/>
            <p:cNvSpPr>
              <a:spLocks noChangeArrowheads="1"/>
            </p:cNvSpPr>
            <p:nvPr/>
          </p:nvSpPr>
          <p:spPr bwMode="auto">
            <a:xfrm>
              <a:off x="3107" y="2568"/>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grpSp>
      <p:sp>
        <p:nvSpPr>
          <p:cNvPr id="115" name="Rectangle 34"/>
          <p:cNvSpPr>
            <a:spLocks noChangeArrowheads="1"/>
          </p:cNvSpPr>
          <p:nvPr/>
        </p:nvSpPr>
        <p:spPr bwMode="auto">
          <a:xfrm>
            <a:off x="2916238" y="4207326"/>
            <a:ext cx="504825" cy="358775"/>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116" name="Freeform 160"/>
          <p:cNvSpPr>
            <a:spLocks/>
          </p:cNvSpPr>
          <p:nvPr/>
        </p:nvSpPr>
        <p:spPr bwMode="auto">
          <a:xfrm>
            <a:off x="261034" y="3988470"/>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grpSp>
        <p:nvGrpSpPr>
          <p:cNvPr id="10" name="Group 100"/>
          <p:cNvGrpSpPr>
            <a:grpSpLocks/>
          </p:cNvGrpSpPr>
          <p:nvPr/>
        </p:nvGrpSpPr>
        <p:grpSpPr bwMode="auto">
          <a:xfrm>
            <a:off x="691479" y="3913613"/>
            <a:ext cx="5400675" cy="415925"/>
            <a:chOff x="412" y="1752"/>
            <a:chExt cx="3012" cy="262"/>
          </a:xfrm>
        </p:grpSpPr>
        <p:sp>
          <p:nvSpPr>
            <p:cNvPr id="124"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25"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12" name="Group 77"/>
          <p:cNvGrpSpPr>
            <a:grpSpLocks/>
          </p:cNvGrpSpPr>
          <p:nvPr/>
        </p:nvGrpSpPr>
        <p:grpSpPr bwMode="auto">
          <a:xfrm>
            <a:off x="2916238" y="4769075"/>
            <a:ext cx="4608512" cy="358775"/>
            <a:chOff x="1837" y="2931"/>
            <a:chExt cx="2903" cy="226"/>
          </a:xfrm>
        </p:grpSpPr>
        <p:sp>
          <p:nvSpPr>
            <p:cNvPr id="118" name="Rectangle 35"/>
            <p:cNvSpPr>
              <a:spLocks noChangeArrowheads="1"/>
            </p:cNvSpPr>
            <p:nvPr/>
          </p:nvSpPr>
          <p:spPr bwMode="auto">
            <a:xfrm>
              <a:off x="2155" y="2931"/>
              <a:ext cx="318" cy="226"/>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22" name="Rectangle 36"/>
            <p:cNvSpPr>
              <a:spLocks noChangeArrowheads="1"/>
            </p:cNvSpPr>
            <p:nvPr/>
          </p:nvSpPr>
          <p:spPr bwMode="auto">
            <a:xfrm>
              <a:off x="2473" y="2931"/>
              <a:ext cx="318" cy="226"/>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23" name="Rectangle 37"/>
            <p:cNvSpPr>
              <a:spLocks noChangeArrowheads="1"/>
            </p:cNvSpPr>
            <p:nvPr/>
          </p:nvSpPr>
          <p:spPr bwMode="auto">
            <a:xfrm>
              <a:off x="2791" y="2931"/>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26" name="Rectangle 38"/>
            <p:cNvSpPr>
              <a:spLocks noChangeArrowheads="1"/>
            </p:cNvSpPr>
            <p:nvPr/>
          </p:nvSpPr>
          <p:spPr bwMode="auto">
            <a:xfrm>
              <a:off x="3107" y="2931"/>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27" name="Rectangle 39"/>
            <p:cNvSpPr>
              <a:spLocks noChangeArrowheads="1"/>
            </p:cNvSpPr>
            <p:nvPr/>
          </p:nvSpPr>
          <p:spPr bwMode="auto">
            <a:xfrm>
              <a:off x="1837" y="2931"/>
              <a:ext cx="318" cy="226"/>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grpSp>
      <p:sp>
        <p:nvSpPr>
          <p:cNvPr id="128" name="Rectangle 40"/>
          <p:cNvSpPr>
            <a:spLocks noChangeArrowheads="1"/>
          </p:cNvSpPr>
          <p:nvPr/>
        </p:nvSpPr>
        <p:spPr bwMode="auto">
          <a:xfrm>
            <a:off x="2406877" y="4769075"/>
            <a:ext cx="504825" cy="358775"/>
          </a:xfrm>
          <a:prstGeom prst="rect">
            <a:avLst/>
          </a:prstGeom>
          <a:solidFill>
            <a:schemeClr val="accent2"/>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3</a:t>
            </a:r>
          </a:p>
        </p:txBody>
      </p:sp>
      <p:grpSp>
        <p:nvGrpSpPr>
          <p:cNvPr id="17" name="Group 100"/>
          <p:cNvGrpSpPr>
            <a:grpSpLocks/>
          </p:cNvGrpSpPr>
          <p:nvPr/>
        </p:nvGrpSpPr>
        <p:grpSpPr bwMode="auto">
          <a:xfrm>
            <a:off x="713253" y="4486919"/>
            <a:ext cx="5400675" cy="415925"/>
            <a:chOff x="412" y="1752"/>
            <a:chExt cx="3012" cy="262"/>
          </a:xfrm>
        </p:grpSpPr>
        <p:sp>
          <p:nvSpPr>
            <p:cNvPr id="130"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31"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119" name="Group 77"/>
          <p:cNvGrpSpPr>
            <a:grpSpLocks/>
          </p:cNvGrpSpPr>
          <p:nvPr/>
        </p:nvGrpSpPr>
        <p:grpSpPr bwMode="auto">
          <a:xfrm>
            <a:off x="2430234" y="5330823"/>
            <a:ext cx="5081588" cy="358775"/>
            <a:chOff x="1585" y="3294"/>
            <a:chExt cx="3201" cy="226"/>
          </a:xfrm>
        </p:grpSpPr>
        <p:sp>
          <p:nvSpPr>
            <p:cNvPr id="129" name="Rectangle 41"/>
            <p:cNvSpPr>
              <a:spLocks noChangeArrowheads="1"/>
            </p:cNvSpPr>
            <p:nvPr/>
          </p:nvSpPr>
          <p:spPr bwMode="auto">
            <a:xfrm>
              <a:off x="2210" y="3294"/>
              <a:ext cx="318" cy="226"/>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5</a:t>
              </a:r>
            </a:p>
          </p:txBody>
        </p:sp>
        <p:sp>
          <p:nvSpPr>
            <p:cNvPr id="132" name="Rectangle 42"/>
            <p:cNvSpPr>
              <a:spLocks noChangeArrowheads="1"/>
            </p:cNvSpPr>
            <p:nvPr/>
          </p:nvSpPr>
          <p:spPr bwMode="auto">
            <a:xfrm>
              <a:off x="2528" y="3294"/>
              <a:ext cx="318" cy="226"/>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6</a:t>
              </a:r>
            </a:p>
          </p:txBody>
        </p:sp>
        <p:sp>
          <p:nvSpPr>
            <p:cNvPr id="133" name="Rectangle 43"/>
            <p:cNvSpPr>
              <a:spLocks noChangeArrowheads="1"/>
            </p:cNvSpPr>
            <p:nvPr/>
          </p:nvSpPr>
          <p:spPr bwMode="auto">
            <a:xfrm>
              <a:off x="2837" y="3294"/>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7</a:t>
              </a:r>
            </a:p>
          </p:txBody>
        </p:sp>
        <p:sp>
          <p:nvSpPr>
            <p:cNvPr id="135" name="Rectangle 45"/>
            <p:cNvSpPr>
              <a:spLocks noChangeArrowheads="1"/>
            </p:cNvSpPr>
            <p:nvPr/>
          </p:nvSpPr>
          <p:spPr bwMode="auto">
            <a:xfrm>
              <a:off x="1901" y="3294"/>
              <a:ext cx="318" cy="226"/>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136" name="Rectangle 46"/>
            <p:cNvSpPr>
              <a:spLocks noChangeArrowheads="1"/>
            </p:cNvSpPr>
            <p:nvPr/>
          </p:nvSpPr>
          <p:spPr bwMode="auto">
            <a:xfrm>
              <a:off x="1585" y="3294"/>
              <a:ext cx="318" cy="226"/>
            </a:xfrm>
            <a:prstGeom prst="rect">
              <a:avLst/>
            </a:prstGeom>
            <a:solidFill>
              <a:schemeClr val="accent2"/>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3</a:t>
              </a:r>
            </a:p>
          </p:txBody>
        </p:sp>
        <p:sp>
          <p:nvSpPr>
            <p:cNvPr id="134" name="Rectangle 44"/>
            <p:cNvSpPr>
              <a:spLocks noChangeArrowheads="1"/>
            </p:cNvSpPr>
            <p:nvPr/>
          </p:nvSpPr>
          <p:spPr bwMode="auto">
            <a:xfrm>
              <a:off x="3153" y="3294"/>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dirty="0">
                  <a:solidFill>
                    <a:schemeClr val="bg1"/>
                  </a:solidFill>
                  <a:latin typeface="Tahoma" pitchFamily="34" charset="0"/>
                </a:rPr>
                <a:t>应 用 程 序 数 据</a:t>
              </a:r>
            </a:p>
          </p:txBody>
        </p:sp>
      </p:grpSp>
      <p:sp>
        <p:nvSpPr>
          <p:cNvPr id="137" name="Rectangle 47"/>
          <p:cNvSpPr>
            <a:spLocks noChangeArrowheads="1"/>
          </p:cNvSpPr>
          <p:nvPr/>
        </p:nvSpPr>
        <p:spPr bwMode="auto">
          <a:xfrm>
            <a:off x="1914750" y="5329236"/>
            <a:ext cx="504825" cy="358775"/>
          </a:xfrm>
          <a:prstGeom prst="rect">
            <a:avLst/>
          </a:prstGeom>
          <a:solidFill>
            <a:srgbClr val="00CC99"/>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2</a:t>
            </a:r>
          </a:p>
        </p:txBody>
      </p:sp>
      <p:grpSp>
        <p:nvGrpSpPr>
          <p:cNvPr id="140" name="Group 100"/>
          <p:cNvGrpSpPr>
            <a:grpSpLocks/>
          </p:cNvGrpSpPr>
          <p:nvPr/>
        </p:nvGrpSpPr>
        <p:grpSpPr bwMode="auto">
          <a:xfrm>
            <a:off x="705999" y="5045711"/>
            <a:ext cx="5400675" cy="415925"/>
            <a:chOff x="412" y="1752"/>
            <a:chExt cx="3012" cy="262"/>
          </a:xfrm>
        </p:grpSpPr>
        <p:sp>
          <p:nvSpPr>
            <p:cNvPr id="141"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42"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143" name="Group 77"/>
          <p:cNvGrpSpPr>
            <a:grpSpLocks/>
          </p:cNvGrpSpPr>
          <p:nvPr/>
        </p:nvGrpSpPr>
        <p:grpSpPr bwMode="auto">
          <a:xfrm>
            <a:off x="1942874" y="5893704"/>
            <a:ext cx="5567363" cy="360363"/>
            <a:chOff x="1233" y="3612"/>
            <a:chExt cx="3507" cy="227"/>
          </a:xfrm>
        </p:grpSpPr>
        <p:sp>
          <p:nvSpPr>
            <p:cNvPr id="144" name="Rectangle 48"/>
            <p:cNvSpPr>
              <a:spLocks noChangeArrowheads="1"/>
            </p:cNvSpPr>
            <p:nvPr/>
          </p:nvSpPr>
          <p:spPr bwMode="auto">
            <a:xfrm>
              <a:off x="2155" y="3613"/>
              <a:ext cx="318" cy="226"/>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5</a:t>
              </a:r>
            </a:p>
          </p:txBody>
        </p:sp>
        <p:sp>
          <p:nvSpPr>
            <p:cNvPr id="145" name="Rectangle 49"/>
            <p:cNvSpPr>
              <a:spLocks noChangeArrowheads="1"/>
            </p:cNvSpPr>
            <p:nvPr/>
          </p:nvSpPr>
          <p:spPr bwMode="auto">
            <a:xfrm>
              <a:off x="2473" y="3613"/>
              <a:ext cx="318" cy="226"/>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46" name="Rectangle 50"/>
            <p:cNvSpPr>
              <a:spLocks noChangeArrowheads="1"/>
            </p:cNvSpPr>
            <p:nvPr/>
          </p:nvSpPr>
          <p:spPr bwMode="auto">
            <a:xfrm>
              <a:off x="2791" y="361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47" name="Rectangle 51"/>
            <p:cNvSpPr>
              <a:spLocks noChangeArrowheads="1"/>
            </p:cNvSpPr>
            <p:nvPr/>
          </p:nvSpPr>
          <p:spPr bwMode="auto">
            <a:xfrm>
              <a:off x="3107" y="361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48" name="Rectangle 52"/>
            <p:cNvSpPr>
              <a:spLocks noChangeArrowheads="1"/>
            </p:cNvSpPr>
            <p:nvPr/>
          </p:nvSpPr>
          <p:spPr bwMode="auto">
            <a:xfrm>
              <a:off x="1837" y="3613"/>
              <a:ext cx="318" cy="226"/>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149" name="Rectangle 53"/>
            <p:cNvSpPr>
              <a:spLocks noChangeArrowheads="1"/>
            </p:cNvSpPr>
            <p:nvPr/>
          </p:nvSpPr>
          <p:spPr bwMode="auto">
            <a:xfrm>
              <a:off x="1540" y="3613"/>
              <a:ext cx="318" cy="226"/>
            </a:xfrm>
            <a:prstGeom prst="rect">
              <a:avLst/>
            </a:prstGeom>
            <a:solidFill>
              <a:schemeClr val="accent2"/>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3</a:t>
              </a:r>
            </a:p>
          </p:txBody>
        </p:sp>
        <p:sp>
          <p:nvSpPr>
            <p:cNvPr id="150" name="Rectangle 54"/>
            <p:cNvSpPr>
              <a:spLocks noChangeArrowheads="1"/>
            </p:cNvSpPr>
            <p:nvPr/>
          </p:nvSpPr>
          <p:spPr bwMode="auto">
            <a:xfrm>
              <a:off x="1233" y="3612"/>
              <a:ext cx="318" cy="226"/>
            </a:xfrm>
            <a:prstGeom prst="rect">
              <a:avLst/>
            </a:prstGeom>
            <a:solidFill>
              <a:srgbClr val="00CC99"/>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2</a:t>
              </a:r>
            </a:p>
          </p:txBody>
        </p:sp>
      </p:grpSp>
      <p:sp>
        <p:nvSpPr>
          <p:cNvPr id="151" name="Rectangle 55"/>
          <p:cNvSpPr>
            <a:spLocks noChangeArrowheads="1"/>
          </p:cNvSpPr>
          <p:nvPr/>
        </p:nvSpPr>
        <p:spPr bwMode="auto">
          <a:xfrm>
            <a:off x="1431697" y="5893704"/>
            <a:ext cx="504825" cy="358775"/>
          </a:xfrm>
          <a:prstGeom prst="rect">
            <a:avLst/>
          </a:prstGeom>
          <a:solidFill>
            <a:srgbClr val="CC00FF"/>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1</a:t>
            </a:r>
          </a:p>
        </p:txBody>
      </p:sp>
      <p:grpSp>
        <p:nvGrpSpPr>
          <p:cNvPr id="154" name="Group 100"/>
          <p:cNvGrpSpPr>
            <a:grpSpLocks/>
          </p:cNvGrpSpPr>
          <p:nvPr/>
        </p:nvGrpSpPr>
        <p:grpSpPr bwMode="auto">
          <a:xfrm>
            <a:off x="713259" y="5619017"/>
            <a:ext cx="5400675" cy="415925"/>
            <a:chOff x="412" y="1752"/>
            <a:chExt cx="3012" cy="262"/>
          </a:xfrm>
        </p:grpSpPr>
        <p:sp>
          <p:nvSpPr>
            <p:cNvPr id="155" name="AutoShape 101"/>
            <p:cNvSpPr>
              <a:spLocks noChangeArrowheads="1"/>
            </p:cNvSpPr>
            <p:nvPr/>
          </p:nvSpPr>
          <p:spPr bwMode="auto">
            <a:xfrm flipV="1">
              <a:off x="412" y="1786"/>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156" name="AutoShape 102"/>
            <p:cNvSpPr>
              <a:spLocks noChangeArrowheads="1"/>
            </p:cNvSpPr>
            <p:nvPr/>
          </p:nvSpPr>
          <p:spPr bwMode="auto">
            <a:xfrm flipV="1">
              <a:off x="3300" y="1752"/>
              <a:ext cx="124" cy="228"/>
            </a:xfrm>
            <a:prstGeom prst="upArrow">
              <a:avLst>
                <a:gd name="adj1" fmla="val 50000"/>
                <a:gd name="adj2" fmla="val 45968"/>
              </a:avLst>
            </a:prstGeom>
            <a:solidFill>
              <a:schemeClr val="accent6"/>
            </a:solidFill>
            <a:ln w="12700">
              <a:solidFill>
                <a:schemeClr val="tx1"/>
              </a:solidFill>
              <a:miter lim="800000"/>
              <a:headEnd/>
              <a:tailEnd/>
            </a:ln>
          </p:spPr>
          <p:txBody>
            <a:bodyPr vert="eaVert" wrap="none" anchor="ctr"/>
            <a:lstStyle/>
            <a:p>
              <a:endParaRPr lang="zh-CN" altLang="en-US" b="1">
                <a:solidFill>
                  <a:schemeClr val="bg1"/>
                </a:solidFill>
              </a:endParaRPr>
            </a:p>
          </p:txBody>
        </p:sp>
      </p:gr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137"/>
                                        </p:tgtEl>
                                        <p:attrNameLst>
                                          <p:attrName>style.visibility</p:attrName>
                                        </p:attrNameLst>
                                      </p:cBhvr>
                                      <p:to>
                                        <p:strVal val="visible"/>
                                      </p:to>
                                    </p:set>
                                    <p:animEffect transition="in" filter="slide(fromLeft)">
                                      <p:cBhvr>
                                        <p:cTn id="10" dur="500"/>
                                        <p:tgtEl>
                                          <p:spTgt spid="137"/>
                                        </p:tgtEl>
                                      </p:cBhvr>
                                    </p:animEffect>
                                  </p:childTnLst>
                                </p:cTn>
                              </p:par>
                            </p:childTnLst>
                          </p:cTn>
                        </p:par>
                        <p:par>
                          <p:cTn id="11" fill="hold">
                            <p:stCondLst>
                              <p:cond delay="500"/>
                            </p:stCondLst>
                            <p:childTnLst>
                              <p:par>
                                <p:cTn id="12" presetID="12" presetClass="entr" presetSubtype="2" fill="hold" grpId="0" nodeType="afterEffect">
                                  <p:stCondLst>
                                    <p:cond delay="0"/>
                                  </p:stCondLst>
                                  <p:childTnLst>
                                    <p:set>
                                      <p:cBhvr>
                                        <p:cTn id="13" dur="1" fill="hold">
                                          <p:stCondLst>
                                            <p:cond delay="0"/>
                                          </p:stCondLst>
                                        </p:cTn>
                                        <p:tgtEl>
                                          <p:spTgt spid="138"/>
                                        </p:tgtEl>
                                        <p:attrNameLst>
                                          <p:attrName>style.visibility</p:attrName>
                                        </p:attrNameLst>
                                      </p:cBhvr>
                                      <p:to>
                                        <p:strVal val="visible"/>
                                      </p:to>
                                    </p:set>
                                    <p:animEffect transition="in" filter="slide(fromRight)">
                                      <p:cBhvr>
                                        <p:cTn id="14" dur="500"/>
                                        <p:tgtEl>
                                          <p:spTgt spid="13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
                                        </p:tgtEl>
                                        <p:attrNameLst>
                                          <p:attrName>style.visibility</p:attrName>
                                        </p:attrNameLst>
                                      </p:cBhvr>
                                      <p:to>
                                        <p:strVal val="visible"/>
                                      </p:to>
                                    </p:set>
                                  </p:childTnLst>
                                </p:cTn>
                              </p:par>
                            </p:childTnLst>
                          </p:cTn>
                        </p:par>
                        <p:par>
                          <p:cTn id="19" fill="hold">
                            <p:stCondLst>
                              <p:cond delay="0"/>
                            </p:stCondLst>
                            <p:childTnLst>
                              <p:par>
                                <p:cTn id="20" presetID="2" presetClass="entr" presetSubtype="2" fill="hold" grpId="0" nodeType="afterEffect">
                                  <p:stCondLst>
                                    <p:cond delay="0"/>
                                  </p:stCondLst>
                                  <p:childTnLst>
                                    <p:set>
                                      <p:cBhvr>
                                        <p:cTn id="21" dur="1" fill="hold">
                                          <p:stCondLst>
                                            <p:cond delay="0"/>
                                          </p:stCondLst>
                                        </p:cTn>
                                        <p:tgtEl>
                                          <p:spTgt spid="152"/>
                                        </p:tgtEl>
                                        <p:attrNameLst>
                                          <p:attrName>style.visibility</p:attrName>
                                        </p:attrNameLst>
                                      </p:cBhvr>
                                      <p:to>
                                        <p:strVal val="visible"/>
                                      </p:to>
                                    </p:set>
                                    <p:anim calcmode="lin" valueType="num">
                                      <p:cBhvr additive="base">
                                        <p:cTn id="22" dur="500" fill="hold"/>
                                        <p:tgtEl>
                                          <p:spTgt spid="152"/>
                                        </p:tgtEl>
                                        <p:attrNameLst>
                                          <p:attrName>ppt_x</p:attrName>
                                        </p:attrNameLst>
                                      </p:cBhvr>
                                      <p:tavLst>
                                        <p:tav tm="0">
                                          <p:val>
                                            <p:strVal val="1+#ppt_w/2"/>
                                          </p:val>
                                        </p:tav>
                                        <p:tav tm="100000">
                                          <p:val>
                                            <p:strVal val="#ppt_x"/>
                                          </p:val>
                                        </p:tav>
                                      </p:tavLst>
                                    </p:anim>
                                    <p:anim calcmode="lin" valueType="num">
                                      <p:cBhvr additive="base">
                                        <p:cTn id="23" dur="500" fill="hold"/>
                                        <p:tgtEl>
                                          <p:spTgt spid="152"/>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2" presetClass="entr" presetSubtype="8" fill="hold" grpId="0" nodeType="afterEffect">
                                  <p:stCondLst>
                                    <p:cond delay="0"/>
                                  </p:stCondLst>
                                  <p:childTnLst>
                                    <p:set>
                                      <p:cBhvr>
                                        <p:cTn id="26" dur="1" fill="hold">
                                          <p:stCondLst>
                                            <p:cond delay="0"/>
                                          </p:stCondLst>
                                        </p:cTn>
                                        <p:tgtEl>
                                          <p:spTgt spid="151"/>
                                        </p:tgtEl>
                                        <p:attrNameLst>
                                          <p:attrName>style.visibility</p:attrName>
                                        </p:attrNameLst>
                                      </p:cBhvr>
                                      <p:to>
                                        <p:strVal val="visible"/>
                                      </p:to>
                                    </p:set>
                                    <p:animEffect transition="in" filter="slide(fromLeft)">
                                      <p:cBhvr>
                                        <p:cTn id="27"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38" grpId="0" animBg="1"/>
      <p:bldP spid="137" grpId="0" animBg="1"/>
      <p:bldP spid="15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20400" y="951074"/>
            <a:ext cx="2882520"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OSI-RM</a:t>
            </a:r>
            <a:r>
              <a:rPr lang="zh-CN" altLang="en-US" sz="2800" b="1" dirty="0" smtClean="0">
                <a:solidFill>
                  <a:srgbClr val="C00000"/>
                </a:solidFill>
                <a:latin typeface="微软雅黑" pitchFamily="34" charset="-122"/>
                <a:ea typeface="微软雅黑" pitchFamily="34" charset="-122"/>
              </a:rPr>
              <a:t>模型：</a:t>
            </a:r>
            <a:endParaRPr lang="en-US" altLang="zh-CN" sz="2800" b="1" dirty="0" smtClean="0">
              <a:solidFill>
                <a:srgbClr val="C00000"/>
              </a:solidFill>
              <a:latin typeface="微软雅黑" pitchFamily="34" charset="-122"/>
              <a:ea typeface="微软雅黑" pitchFamily="34" charset="-122"/>
            </a:endParaRPr>
          </a:p>
        </p:txBody>
      </p:sp>
      <p:sp>
        <p:nvSpPr>
          <p:cNvPr id="79" name="Text Box 74"/>
          <p:cNvSpPr txBox="1">
            <a:spLocks noChangeArrowheads="1"/>
          </p:cNvSpPr>
          <p:nvPr/>
        </p:nvSpPr>
        <p:spPr bwMode="auto">
          <a:xfrm>
            <a:off x="231775" y="1294943"/>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119" name="AutoShape 3"/>
          <p:cNvSpPr>
            <a:spLocks noChangeArrowheads="1"/>
          </p:cNvSpPr>
          <p:nvPr/>
        </p:nvSpPr>
        <p:spPr bwMode="auto">
          <a:xfrm rot="16200000">
            <a:off x="4301786" y="2095158"/>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b="1">
              <a:solidFill>
                <a:schemeClr val="bg1"/>
              </a:solidFill>
            </a:endParaRPr>
          </a:p>
        </p:txBody>
      </p:sp>
      <p:sp>
        <p:nvSpPr>
          <p:cNvPr id="139" name="AutoShape 4"/>
          <p:cNvSpPr>
            <a:spLocks noChangeArrowheads="1"/>
          </p:cNvSpPr>
          <p:nvPr/>
        </p:nvSpPr>
        <p:spPr bwMode="auto">
          <a:xfrm>
            <a:off x="190955" y="2335664"/>
            <a:ext cx="838200" cy="4071937"/>
          </a:xfrm>
          <a:prstGeom prst="cube">
            <a:avLst>
              <a:gd name="adj" fmla="val 10764"/>
            </a:avLst>
          </a:prstGeom>
          <a:solidFill>
            <a:schemeClr val="accent1"/>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140" name="Text Box 5"/>
          <p:cNvSpPr txBox="1">
            <a:spLocks noChangeArrowheads="1"/>
          </p:cNvSpPr>
          <p:nvPr/>
        </p:nvSpPr>
        <p:spPr bwMode="auto">
          <a:xfrm>
            <a:off x="438605" y="3523114"/>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143" name="Text Box 6"/>
          <p:cNvSpPr txBox="1">
            <a:spLocks noChangeArrowheads="1"/>
          </p:cNvSpPr>
          <p:nvPr/>
        </p:nvSpPr>
        <p:spPr bwMode="auto">
          <a:xfrm>
            <a:off x="438605" y="414382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153" name="Text Box 7"/>
          <p:cNvSpPr txBox="1">
            <a:spLocks noChangeArrowheads="1"/>
          </p:cNvSpPr>
          <p:nvPr/>
        </p:nvSpPr>
        <p:spPr bwMode="auto">
          <a:xfrm>
            <a:off x="438605" y="4701039"/>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154" name="Text Box 8"/>
          <p:cNvSpPr txBox="1">
            <a:spLocks noChangeArrowheads="1"/>
          </p:cNvSpPr>
          <p:nvPr/>
        </p:nvSpPr>
        <p:spPr bwMode="auto">
          <a:xfrm>
            <a:off x="438605" y="5259839"/>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157" name="Text Box 9"/>
          <p:cNvSpPr txBox="1">
            <a:spLocks noChangeArrowheads="1"/>
          </p:cNvSpPr>
          <p:nvPr/>
        </p:nvSpPr>
        <p:spPr bwMode="auto">
          <a:xfrm>
            <a:off x="438605" y="582657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158" name="Freeform 10"/>
          <p:cNvSpPr>
            <a:spLocks/>
          </p:cNvSpPr>
          <p:nvPr/>
        </p:nvSpPr>
        <p:spPr bwMode="auto">
          <a:xfrm>
            <a:off x="190955" y="4012064"/>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59" name="Freeform 11"/>
          <p:cNvSpPr>
            <a:spLocks/>
          </p:cNvSpPr>
          <p:nvPr/>
        </p:nvSpPr>
        <p:spPr bwMode="auto">
          <a:xfrm>
            <a:off x="200480" y="4586739"/>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60" name="Freeform 12"/>
          <p:cNvSpPr>
            <a:spLocks/>
          </p:cNvSpPr>
          <p:nvPr/>
        </p:nvSpPr>
        <p:spPr bwMode="auto">
          <a:xfrm>
            <a:off x="178255" y="5163001"/>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61" name="Freeform 13"/>
          <p:cNvSpPr>
            <a:spLocks/>
          </p:cNvSpPr>
          <p:nvPr/>
        </p:nvSpPr>
        <p:spPr bwMode="auto">
          <a:xfrm>
            <a:off x="178255" y="5755139"/>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162" name="Text Box 14"/>
          <p:cNvSpPr txBox="1">
            <a:spLocks noChangeArrowheads="1"/>
          </p:cNvSpPr>
          <p:nvPr/>
        </p:nvSpPr>
        <p:spPr bwMode="auto">
          <a:xfrm>
            <a:off x="159205" y="1251401"/>
            <a:ext cx="1127125" cy="396875"/>
          </a:xfrm>
          <a:prstGeom prst="rect">
            <a:avLst/>
          </a:prstGeom>
          <a:noFill/>
          <a:ln w="12700">
            <a:noFill/>
            <a:miter lim="800000"/>
            <a:headEnd type="none" w="sm" len="lg"/>
            <a:tailEnd type="none" w="sm" len="lg"/>
          </a:ln>
        </p:spPr>
        <p:txBody>
          <a:bodyPr wrap="none">
            <a:spAutoFit/>
          </a:bodyPr>
          <a:lstStyle/>
          <a:p>
            <a:pPr defTabSz="762000" eaLnBrk="0" hangingPunct="0">
              <a:spcBef>
                <a:spcPct val="0"/>
              </a:spcBef>
            </a:pPr>
            <a:r>
              <a:rPr kumimoji="1" lang="zh-CN" altLang="en-US" sz="2000" b="1">
                <a:solidFill>
                  <a:schemeClr val="bg1"/>
                </a:solidFill>
                <a:latin typeface="Arial" charset="0"/>
              </a:rPr>
              <a:t>计算机</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163" name="AutoShape 15"/>
          <p:cNvSpPr>
            <a:spLocks noChangeArrowheads="1"/>
          </p:cNvSpPr>
          <p:nvPr/>
        </p:nvSpPr>
        <p:spPr bwMode="auto">
          <a:xfrm>
            <a:off x="8244343" y="1672089"/>
            <a:ext cx="685800" cy="557212"/>
          </a:xfrm>
          <a:prstGeom prst="cube">
            <a:avLst>
              <a:gd name="adj" fmla="val 17593"/>
            </a:avLst>
          </a:prstGeom>
          <a:gradFill rotWithShape="1">
            <a:gsLst>
              <a:gs pos="0">
                <a:srgbClr val="3333FF"/>
              </a:gs>
              <a:gs pos="50000">
                <a:srgbClr val="181876"/>
              </a:gs>
              <a:gs pos="100000">
                <a:srgbClr val="3333FF"/>
              </a:gs>
            </a:gsLst>
            <a:lin ang="0" scaled="1"/>
          </a:gra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164" name="Text Box 16"/>
          <p:cNvSpPr txBox="1">
            <a:spLocks noChangeArrowheads="1"/>
          </p:cNvSpPr>
          <p:nvPr/>
        </p:nvSpPr>
        <p:spPr bwMode="auto">
          <a:xfrm>
            <a:off x="8237993" y="1776864"/>
            <a:ext cx="636713" cy="400110"/>
          </a:xfrm>
          <a:prstGeom prst="rect">
            <a:avLst/>
          </a:prstGeom>
          <a:solidFill>
            <a:schemeClr val="accent1"/>
          </a:solidFill>
          <a:ln w="12700">
            <a:noFill/>
            <a:miter lim="800000"/>
            <a:headEnd/>
            <a:tailEnd/>
          </a:ln>
        </p:spPr>
        <p:txBody>
          <a:bodyPr wrap="none">
            <a:spAutoFit/>
          </a:bodyPr>
          <a:lstStyle/>
          <a:p>
            <a:pPr defTabSz="762000" eaLnBrk="0" hangingPunct="0">
              <a:spcBef>
                <a:spcPct val="0"/>
              </a:spcBef>
            </a:pPr>
            <a:r>
              <a:rPr kumimoji="1" lang="en-US" altLang="zh-CN" sz="2000" b="1" dirty="0">
                <a:solidFill>
                  <a:schemeClr val="bg1"/>
                </a:solidFill>
                <a:latin typeface="Arial" charset="0"/>
                <a:ea typeface="宋体" charset="-122"/>
              </a:rPr>
              <a:t>AP</a:t>
            </a:r>
            <a:r>
              <a:rPr kumimoji="1" lang="en-US" altLang="zh-CN" sz="2000" b="1" baseline="-25000" dirty="0">
                <a:solidFill>
                  <a:schemeClr val="bg1"/>
                </a:solidFill>
                <a:latin typeface="Arial" charset="0"/>
                <a:ea typeface="宋体" charset="-122"/>
              </a:rPr>
              <a:t>2</a:t>
            </a:r>
            <a:endParaRPr kumimoji="1" lang="en-US" altLang="zh-CN" sz="2000" b="1" dirty="0">
              <a:solidFill>
                <a:schemeClr val="bg1"/>
              </a:solidFill>
              <a:latin typeface="Arial" charset="0"/>
              <a:ea typeface="宋体" charset="-122"/>
            </a:endParaRPr>
          </a:p>
        </p:txBody>
      </p:sp>
      <p:sp>
        <p:nvSpPr>
          <p:cNvPr id="165" name="AutoShape 17"/>
          <p:cNvSpPr>
            <a:spLocks noChangeArrowheads="1"/>
          </p:cNvSpPr>
          <p:nvPr/>
        </p:nvSpPr>
        <p:spPr bwMode="auto">
          <a:xfrm>
            <a:off x="302080" y="1638751"/>
            <a:ext cx="685800" cy="557213"/>
          </a:xfrm>
          <a:prstGeom prst="cube">
            <a:avLst>
              <a:gd name="adj" fmla="val 17593"/>
            </a:avLst>
          </a:prstGeom>
          <a:solidFill>
            <a:schemeClr val="accent1"/>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166" name="Text Box 18"/>
          <p:cNvSpPr txBox="1">
            <a:spLocks noChangeArrowheads="1"/>
          </p:cNvSpPr>
          <p:nvPr/>
        </p:nvSpPr>
        <p:spPr bwMode="auto">
          <a:xfrm>
            <a:off x="322718" y="1759401"/>
            <a:ext cx="636713"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dirty="0">
                <a:solidFill>
                  <a:schemeClr val="bg1"/>
                </a:solidFill>
                <a:latin typeface="Arial" charset="0"/>
                <a:ea typeface="宋体" charset="-122"/>
              </a:rPr>
              <a:t>AP</a:t>
            </a:r>
            <a:r>
              <a:rPr kumimoji="1" lang="en-US" altLang="zh-CN" sz="2000" b="1" baseline="-25000" dirty="0">
                <a:solidFill>
                  <a:schemeClr val="bg1"/>
                </a:solidFill>
                <a:latin typeface="Arial" charset="0"/>
                <a:ea typeface="宋体" charset="-122"/>
              </a:rPr>
              <a:t>1</a:t>
            </a:r>
            <a:endParaRPr kumimoji="1" lang="en-US" altLang="zh-CN" sz="2000" b="1" dirty="0">
              <a:solidFill>
                <a:schemeClr val="bg1"/>
              </a:solidFill>
              <a:latin typeface="Arial" charset="0"/>
              <a:ea typeface="宋体" charset="-122"/>
            </a:endParaRPr>
          </a:p>
        </p:txBody>
      </p:sp>
      <p:sp>
        <p:nvSpPr>
          <p:cNvPr id="167" name="Text Box 19"/>
          <p:cNvSpPr txBox="1">
            <a:spLocks noChangeArrowheads="1"/>
          </p:cNvSpPr>
          <p:nvPr/>
        </p:nvSpPr>
        <p:spPr bwMode="auto">
          <a:xfrm>
            <a:off x="7980818" y="1327601"/>
            <a:ext cx="1172116" cy="400110"/>
          </a:xfrm>
          <a:prstGeom prst="rect">
            <a:avLst/>
          </a:prstGeom>
          <a:noFill/>
          <a:ln w="12700">
            <a:noFill/>
            <a:miter lim="800000"/>
            <a:headEnd/>
            <a:tailEnd/>
          </a:ln>
        </p:spPr>
        <p:txBody>
          <a:bodyPr wrap="none">
            <a:spAutoFit/>
          </a:bodyPr>
          <a:lstStyle/>
          <a:p>
            <a:pPr defTabSz="762000" eaLnBrk="0" hangingPunct="0">
              <a:spcBef>
                <a:spcPct val="0"/>
              </a:spcBef>
            </a:pPr>
            <a:r>
              <a:rPr kumimoji="1" lang="zh-CN" altLang="en-US" sz="2000" b="1">
                <a:solidFill>
                  <a:schemeClr val="bg1"/>
                </a:solidFill>
                <a:latin typeface="Arial" charset="0"/>
                <a:ea typeface="宋体" charset="-122"/>
              </a:rPr>
              <a:t>计算机 </a:t>
            </a:r>
            <a:r>
              <a:rPr kumimoji="1" lang="en-US" altLang="zh-CN" sz="2000" b="1">
                <a:solidFill>
                  <a:schemeClr val="bg1"/>
                </a:solidFill>
                <a:latin typeface="Arial" charset="0"/>
                <a:ea typeface="宋体" charset="-122"/>
              </a:rPr>
              <a:t>2</a:t>
            </a:r>
          </a:p>
        </p:txBody>
      </p:sp>
      <p:sp>
        <p:nvSpPr>
          <p:cNvPr id="168" name="Rectangle 20"/>
          <p:cNvSpPr>
            <a:spLocks noChangeArrowheads="1"/>
          </p:cNvSpPr>
          <p:nvPr/>
        </p:nvSpPr>
        <p:spPr bwMode="auto">
          <a:xfrm>
            <a:off x="4859793" y="1903864"/>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69" name="Rectangle 21"/>
          <p:cNvSpPr>
            <a:spLocks noChangeArrowheads="1"/>
          </p:cNvSpPr>
          <p:nvPr/>
        </p:nvSpPr>
        <p:spPr bwMode="auto">
          <a:xfrm>
            <a:off x="4356555" y="2480126"/>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70" name="Rectangle 22"/>
          <p:cNvSpPr>
            <a:spLocks noChangeArrowheads="1"/>
          </p:cNvSpPr>
          <p:nvPr/>
        </p:nvSpPr>
        <p:spPr bwMode="auto">
          <a:xfrm>
            <a:off x="4859793" y="2480126"/>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71" name="Rectangle 23"/>
          <p:cNvSpPr>
            <a:spLocks noChangeArrowheads="1"/>
          </p:cNvSpPr>
          <p:nvPr/>
        </p:nvSpPr>
        <p:spPr bwMode="auto">
          <a:xfrm>
            <a:off x="3851730" y="3056389"/>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72" name="Rectangle 24"/>
          <p:cNvSpPr>
            <a:spLocks noChangeArrowheads="1"/>
          </p:cNvSpPr>
          <p:nvPr/>
        </p:nvSpPr>
        <p:spPr bwMode="auto">
          <a:xfrm>
            <a:off x="4356555" y="3056389"/>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73" name="Rectangle 25"/>
          <p:cNvSpPr>
            <a:spLocks noChangeArrowheads="1"/>
          </p:cNvSpPr>
          <p:nvPr/>
        </p:nvSpPr>
        <p:spPr bwMode="auto">
          <a:xfrm>
            <a:off x="4859793" y="3056389"/>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74" name="Rectangle 26"/>
          <p:cNvSpPr>
            <a:spLocks noChangeArrowheads="1"/>
          </p:cNvSpPr>
          <p:nvPr/>
        </p:nvSpPr>
        <p:spPr bwMode="auto">
          <a:xfrm>
            <a:off x="3348493" y="3632651"/>
            <a:ext cx="504825" cy="358775"/>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75" name="Rectangle 27"/>
          <p:cNvSpPr>
            <a:spLocks noChangeArrowheads="1"/>
          </p:cNvSpPr>
          <p:nvPr/>
        </p:nvSpPr>
        <p:spPr bwMode="auto">
          <a:xfrm>
            <a:off x="3853318" y="3632651"/>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76" name="Rectangle 28"/>
          <p:cNvSpPr>
            <a:spLocks noChangeArrowheads="1"/>
          </p:cNvSpPr>
          <p:nvPr/>
        </p:nvSpPr>
        <p:spPr bwMode="auto">
          <a:xfrm>
            <a:off x="4358143" y="3632651"/>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77" name="Rectangle 29"/>
          <p:cNvSpPr>
            <a:spLocks noChangeArrowheads="1"/>
          </p:cNvSpPr>
          <p:nvPr/>
        </p:nvSpPr>
        <p:spPr bwMode="auto">
          <a:xfrm>
            <a:off x="4859793" y="3632651"/>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78" name="Rectangle 30"/>
          <p:cNvSpPr>
            <a:spLocks noChangeArrowheads="1"/>
          </p:cNvSpPr>
          <p:nvPr/>
        </p:nvSpPr>
        <p:spPr bwMode="auto">
          <a:xfrm>
            <a:off x="3348493" y="4207326"/>
            <a:ext cx="504825" cy="358775"/>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79" name="Rectangle 31"/>
          <p:cNvSpPr>
            <a:spLocks noChangeArrowheads="1"/>
          </p:cNvSpPr>
          <p:nvPr/>
        </p:nvSpPr>
        <p:spPr bwMode="auto">
          <a:xfrm>
            <a:off x="3853318" y="4207326"/>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80" name="Rectangle 32"/>
          <p:cNvSpPr>
            <a:spLocks noChangeArrowheads="1"/>
          </p:cNvSpPr>
          <p:nvPr/>
        </p:nvSpPr>
        <p:spPr bwMode="auto">
          <a:xfrm>
            <a:off x="4358143" y="4207326"/>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81" name="Rectangle 33"/>
          <p:cNvSpPr>
            <a:spLocks noChangeArrowheads="1"/>
          </p:cNvSpPr>
          <p:nvPr/>
        </p:nvSpPr>
        <p:spPr bwMode="auto">
          <a:xfrm>
            <a:off x="4859793" y="4207326"/>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82" name="Rectangle 34"/>
          <p:cNvSpPr>
            <a:spLocks noChangeArrowheads="1"/>
          </p:cNvSpPr>
          <p:nvPr/>
        </p:nvSpPr>
        <p:spPr bwMode="auto">
          <a:xfrm>
            <a:off x="2843668" y="4207326"/>
            <a:ext cx="504825" cy="358775"/>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183" name="Rectangle 35"/>
          <p:cNvSpPr>
            <a:spLocks noChangeArrowheads="1"/>
          </p:cNvSpPr>
          <p:nvPr/>
        </p:nvSpPr>
        <p:spPr bwMode="auto">
          <a:xfrm>
            <a:off x="3348493" y="4783589"/>
            <a:ext cx="504825" cy="358775"/>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84" name="Rectangle 36"/>
          <p:cNvSpPr>
            <a:spLocks noChangeArrowheads="1"/>
          </p:cNvSpPr>
          <p:nvPr/>
        </p:nvSpPr>
        <p:spPr bwMode="auto">
          <a:xfrm>
            <a:off x="3853318" y="4783589"/>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85" name="Rectangle 37"/>
          <p:cNvSpPr>
            <a:spLocks noChangeArrowheads="1"/>
          </p:cNvSpPr>
          <p:nvPr/>
        </p:nvSpPr>
        <p:spPr bwMode="auto">
          <a:xfrm>
            <a:off x="4358143" y="4783589"/>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86" name="Rectangle 38"/>
          <p:cNvSpPr>
            <a:spLocks noChangeArrowheads="1"/>
          </p:cNvSpPr>
          <p:nvPr/>
        </p:nvSpPr>
        <p:spPr bwMode="auto">
          <a:xfrm>
            <a:off x="4859793" y="4783589"/>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87" name="Rectangle 39"/>
          <p:cNvSpPr>
            <a:spLocks noChangeArrowheads="1"/>
          </p:cNvSpPr>
          <p:nvPr/>
        </p:nvSpPr>
        <p:spPr bwMode="auto">
          <a:xfrm>
            <a:off x="2843668" y="4783589"/>
            <a:ext cx="504825" cy="358775"/>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188" name="Rectangle 40"/>
          <p:cNvSpPr>
            <a:spLocks noChangeArrowheads="1"/>
          </p:cNvSpPr>
          <p:nvPr/>
        </p:nvSpPr>
        <p:spPr bwMode="auto">
          <a:xfrm>
            <a:off x="2327957" y="4783589"/>
            <a:ext cx="504825" cy="358775"/>
          </a:xfrm>
          <a:prstGeom prst="rect">
            <a:avLst/>
          </a:prstGeom>
          <a:solidFill>
            <a:schemeClr val="accent2"/>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3</a:t>
            </a:r>
          </a:p>
        </p:txBody>
      </p:sp>
      <p:sp>
        <p:nvSpPr>
          <p:cNvPr id="189" name="Rectangle 41"/>
          <p:cNvSpPr>
            <a:spLocks noChangeArrowheads="1"/>
          </p:cNvSpPr>
          <p:nvPr/>
        </p:nvSpPr>
        <p:spPr bwMode="auto">
          <a:xfrm>
            <a:off x="3348493" y="5359851"/>
            <a:ext cx="504825" cy="358775"/>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90" name="Rectangle 42"/>
          <p:cNvSpPr>
            <a:spLocks noChangeArrowheads="1"/>
          </p:cNvSpPr>
          <p:nvPr/>
        </p:nvSpPr>
        <p:spPr bwMode="auto">
          <a:xfrm>
            <a:off x="3853318" y="5359851"/>
            <a:ext cx="504825" cy="358775"/>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91" name="Rectangle 43"/>
          <p:cNvSpPr>
            <a:spLocks noChangeArrowheads="1"/>
          </p:cNvSpPr>
          <p:nvPr/>
        </p:nvSpPr>
        <p:spPr bwMode="auto">
          <a:xfrm>
            <a:off x="4358143" y="5359851"/>
            <a:ext cx="504825" cy="358775"/>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192" name="Rectangle 44"/>
          <p:cNvSpPr>
            <a:spLocks noChangeArrowheads="1"/>
          </p:cNvSpPr>
          <p:nvPr/>
        </p:nvSpPr>
        <p:spPr bwMode="auto">
          <a:xfrm>
            <a:off x="4859793" y="5359851"/>
            <a:ext cx="2592387" cy="358775"/>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193" name="Rectangle 45"/>
          <p:cNvSpPr>
            <a:spLocks noChangeArrowheads="1"/>
          </p:cNvSpPr>
          <p:nvPr/>
        </p:nvSpPr>
        <p:spPr bwMode="auto">
          <a:xfrm>
            <a:off x="2843668" y="5359851"/>
            <a:ext cx="504825" cy="358775"/>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194" name="Rectangle 46"/>
          <p:cNvSpPr>
            <a:spLocks noChangeArrowheads="1"/>
          </p:cNvSpPr>
          <p:nvPr/>
        </p:nvSpPr>
        <p:spPr bwMode="auto">
          <a:xfrm>
            <a:off x="2327957" y="5359851"/>
            <a:ext cx="504825" cy="358775"/>
          </a:xfrm>
          <a:prstGeom prst="rect">
            <a:avLst/>
          </a:prstGeom>
          <a:solidFill>
            <a:schemeClr val="accent2"/>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3</a:t>
            </a:r>
          </a:p>
        </p:txBody>
      </p:sp>
      <p:sp>
        <p:nvSpPr>
          <p:cNvPr id="195" name="Rectangle 47"/>
          <p:cNvSpPr>
            <a:spLocks noChangeArrowheads="1"/>
          </p:cNvSpPr>
          <p:nvPr/>
        </p:nvSpPr>
        <p:spPr bwMode="auto">
          <a:xfrm>
            <a:off x="1797505" y="5358264"/>
            <a:ext cx="504825" cy="358775"/>
          </a:xfrm>
          <a:prstGeom prst="rect">
            <a:avLst/>
          </a:prstGeom>
          <a:solidFill>
            <a:srgbClr val="00CC99"/>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2</a:t>
            </a:r>
          </a:p>
        </p:txBody>
      </p:sp>
      <p:grpSp>
        <p:nvGrpSpPr>
          <p:cNvPr id="196" name="Group 48"/>
          <p:cNvGrpSpPr>
            <a:grpSpLocks/>
          </p:cNvGrpSpPr>
          <p:nvPr/>
        </p:nvGrpSpPr>
        <p:grpSpPr bwMode="auto">
          <a:xfrm>
            <a:off x="1797505" y="5864676"/>
            <a:ext cx="5654675" cy="360363"/>
            <a:chOff x="1178" y="3612"/>
            <a:chExt cx="3562" cy="227"/>
          </a:xfrm>
        </p:grpSpPr>
        <p:sp>
          <p:nvSpPr>
            <p:cNvPr id="197" name="Rectangle 49"/>
            <p:cNvSpPr>
              <a:spLocks noChangeArrowheads="1"/>
            </p:cNvSpPr>
            <p:nvPr/>
          </p:nvSpPr>
          <p:spPr bwMode="auto">
            <a:xfrm>
              <a:off x="2155" y="3613"/>
              <a:ext cx="318" cy="226"/>
            </a:xfrm>
            <a:prstGeom prst="rect">
              <a:avLst/>
            </a:prstGeom>
            <a:solidFill>
              <a:srgbClr val="00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5</a:t>
              </a:r>
            </a:p>
          </p:txBody>
        </p:sp>
        <p:sp>
          <p:nvSpPr>
            <p:cNvPr id="198" name="Rectangle 50"/>
            <p:cNvSpPr>
              <a:spLocks noChangeArrowheads="1"/>
            </p:cNvSpPr>
            <p:nvPr/>
          </p:nvSpPr>
          <p:spPr bwMode="auto">
            <a:xfrm>
              <a:off x="2473" y="3613"/>
              <a:ext cx="318" cy="226"/>
            </a:xfrm>
            <a:prstGeom prst="rect">
              <a:avLst/>
            </a:prstGeom>
            <a:solidFill>
              <a:srgbClr val="FF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6</a:t>
              </a:r>
            </a:p>
          </p:txBody>
        </p:sp>
        <p:sp>
          <p:nvSpPr>
            <p:cNvPr id="199" name="Rectangle 51"/>
            <p:cNvSpPr>
              <a:spLocks noChangeArrowheads="1"/>
            </p:cNvSpPr>
            <p:nvPr/>
          </p:nvSpPr>
          <p:spPr bwMode="auto">
            <a:xfrm>
              <a:off x="2791" y="3613"/>
              <a:ext cx="318" cy="226"/>
            </a:xfrm>
            <a:prstGeom prst="rect">
              <a:avLst/>
            </a:prstGeom>
            <a:solidFill>
              <a:srgbClr val="009900"/>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7</a:t>
              </a:r>
            </a:p>
          </p:txBody>
        </p:sp>
        <p:sp>
          <p:nvSpPr>
            <p:cNvPr id="200" name="Rectangle 52"/>
            <p:cNvSpPr>
              <a:spLocks noChangeArrowheads="1"/>
            </p:cNvSpPr>
            <p:nvPr/>
          </p:nvSpPr>
          <p:spPr bwMode="auto">
            <a:xfrm>
              <a:off x="3107" y="3613"/>
              <a:ext cx="1633" cy="226"/>
            </a:xfrm>
            <a:prstGeom prst="rect">
              <a:avLst/>
            </a:prstGeom>
            <a:solidFill>
              <a:srgbClr val="6600CC"/>
            </a:solidFill>
            <a:ln w="9525">
              <a:solidFill>
                <a:schemeClr val="tx1"/>
              </a:solidFill>
              <a:miter lim="800000"/>
              <a:headEnd/>
              <a:tailEnd/>
            </a:ln>
          </p:spPr>
          <p:txBody>
            <a:bodyPr wrap="none" anchor="ctr"/>
            <a:lstStyle/>
            <a:p>
              <a:pPr algn="ctr">
                <a:spcBef>
                  <a:spcPct val="0"/>
                </a:spcBef>
              </a:pPr>
              <a:r>
                <a:rPr lang="zh-CN" altLang="en-US" sz="2000" b="1">
                  <a:solidFill>
                    <a:schemeClr val="bg1"/>
                  </a:solidFill>
                  <a:latin typeface="Tahoma" pitchFamily="34" charset="0"/>
                </a:rPr>
                <a:t>应 用 程 序 数 据</a:t>
              </a:r>
            </a:p>
          </p:txBody>
        </p:sp>
        <p:sp>
          <p:nvSpPr>
            <p:cNvPr id="201" name="Rectangle 53"/>
            <p:cNvSpPr>
              <a:spLocks noChangeArrowheads="1"/>
            </p:cNvSpPr>
            <p:nvPr/>
          </p:nvSpPr>
          <p:spPr bwMode="auto">
            <a:xfrm>
              <a:off x="1837" y="3613"/>
              <a:ext cx="318" cy="226"/>
            </a:xfrm>
            <a:prstGeom prst="rect">
              <a:avLst/>
            </a:prstGeom>
            <a:solidFill>
              <a:srgbClr val="FF0066"/>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4</a:t>
              </a:r>
            </a:p>
          </p:txBody>
        </p:sp>
        <p:sp>
          <p:nvSpPr>
            <p:cNvPr id="202" name="Rectangle 54"/>
            <p:cNvSpPr>
              <a:spLocks noChangeArrowheads="1"/>
            </p:cNvSpPr>
            <p:nvPr/>
          </p:nvSpPr>
          <p:spPr bwMode="auto">
            <a:xfrm>
              <a:off x="1512" y="3613"/>
              <a:ext cx="318" cy="226"/>
            </a:xfrm>
            <a:prstGeom prst="rect">
              <a:avLst/>
            </a:prstGeom>
            <a:solidFill>
              <a:schemeClr val="accent2"/>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3</a:t>
              </a:r>
            </a:p>
          </p:txBody>
        </p:sp>
        <p:sp>
          <p:nvSpPr>
            <p:cNvPr id="203" name="Rectangle 55"/>
            <p:cNvSpPr>
              <a:spLocks noChangeArrowheads="1"/>
            </p:cNvSpPr>
            <p:nvPr/>
          </p:nvSpPr>
          <p:spPr bwMode="auto">
            <a:xfrm>
              <a:off x="1178" y="3612"/>
              <a:ext cx="318" cy="226"/>
            </a:xfrm>
            <a:prstGeom prst="rect">
              <a:avLst/>
            </a:prstGeom>
            <a:solidFill>
              <a:srgbClr val="00CC99"/>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H</a:t>
              </a:r>
              <a:r>
                <a:rPr lang="en-US" altLang="zh-CN" sz="1800" b="1" baseline="-25000">
                  <a:solidFill>
                    <a:schemeClr val="bg1"/>
                  </a:solidFill>
                  <a:latin typeface="Arial" charset="0"/>
                  <a:ea typeface="宋体" charset="-122"/>
                </a:rPr>
                <a:t>2</a:t>
              </a:r>
            </a:p>
          </p:txBody>
        </p:sp>
      </p:grpSp>
      <p:sp>
        <p:nvSpPr>
          <p:cNvPr id="204" name="Rectangle 56"/>
          <p:cNvSpPr>
            <a:spLocks noChangeArrowheads="1"/>
          </p:cNvSpPr>
          <p:nvPr/>
        </p:nvSpPr>
        <p:spPr bwMode="auto">
          <a:xfrm>
            <a:off x="1286557" y="5864676"/>
            <a:ext cx="504825" cy="358775"/>
          </a:xfrm>
          <a:prstGeom prst="rect">
            <a:avLst/>
          </a:prstGeom>
          <a:solidFill>
            <a:srgbClr val="CC00FF"/>
          </a:solidFill>
          <a:ln w="9525">
            <a:solidFill>
              <a:schemeClr val="tx1"/>
            </a:solidFill>
            <a:miter lim="800000"/>
            <a:headEnd/>
            <a:tailEnd/>
          </a:ln>
        </p:spPr>
        <p:txBody>
          <a:bodyPr wrap="none" anchor="ctr"/>
          <a:lstStyle/>
          <a:p>
            <a:pPr algn="ctr">
              <a:spcBef>
                <a:spcPct val="0"/>
              </a:spcBef>
            </a:pPr>
            <a:r>
              <a:rPr lang="en-US" altLang="zh-CN" sz="1800" b="1" dirty="0">
                <a:solidFill>
                  <a:schemeClr val="bg1"/>
                </a:solidFill>
                <a:latin typeface="Arial" charset="0"/>
                <a:ea typeface="宋体" charset="-122"/>
              </a:rPr>
              <a:t>H</a:t>
            </a:r>
            <a:r>
              <a:rPr lang="en-US" altLang="zh-CN" sz="1800" b="1" baseline="-25000" dirty="0">
                <a:solidFill>
                  <a:schemeClr val="bg1"/>
                </a:solidFill>
                <a:latin typeface="Arial" charset="0"/>
                <a:ea typeface="宋体" charset="-122"/>
              </a:rPr>
              <a:t>1</a:t>
            </a:r>
          </a:p>
        </p:txBody>
      </p:sp>
      <p:sp>
        <p:nvSpPr>
          <p:cNvPr id="205" name="Text Box 57"/>
          <p:cNvSpPr txBox="1">
            <a:spLocks noChangeArrowheads="1"/>
          </p:cNvSpPr>
          <p:nvPr/>
        </p:nvSpPr>
        <p:spPr bwMode="auto">
          <a:xfrm>
            <a:off x="433843" y="2407101"/>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7</a:t>
            </a:r>
          </a:p>
        </p:txBody>
      </p:sp>
      <p:sp>
        <p:nvSpPr>
          <p:cNvPr id="206" name="Text Box 58"/>
          <p:cNvSpPr txBox="1">
            <a:spLocks noChangeArrowheads="1"/>
          </p:cNvSpPr>
          <p:nvPr/>
        </p:nvSpPr>
        <p:spPr bwMode="auto">
          <a:xfrm>
            <a:off x="433843" y="2983364"/>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207" name="Freeform 59"/>
          <p:cNvSpPr>
            <a:spLocks/>
          </p:cNvSpPr>
          <p:nvPr/>
        </p:nvSpPr>
        <p:spPr bwMode="auto">
          <a:xfrm>
            <a:off x="186193" y="2838901"/>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208" name="Freeform 60"/>
          <p:cNvSpPr>
            <a:spLocks/>
          </p:cNvSpPr>
          <p:nvPr/>
        </p:nvSpPr>
        <p:spPr bwMode="auto">
          <a:xfrm>
            <a:off x="195718" y="3415164"/>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209" name="AutoShape 61"/>
          <p:cNvSpPr>
            <a:spLocks noChangeArrowheads="1"/>
          </p:cNvSpPr>
          <p:nvPr/>
        </p:nvSpPr>
        <p:spPr bwMode="auto">
          <a:xfrm>
            <a:off x="8125280" y="2295976"/>
            <a:ext cx="838200" cy="4071938"/>
          </a:xfrm>
          <a:prstGeom prst="cube">
            <a:avLst>
              <a:gd name="adj" fmla="val 10764"/>
            </a:avLst>
          </a:prstGeom>
          <a:solidFill>
            <a:schemeClr val="accent1"/>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210" name="Text Box 62"/>
          <p:cNvSpPr txBox="1">
            <a:spLocks noChangeArrowheads="1"/>
          </p:cNvSpPr>
          <p:nvPr/>
        </p:nvSpPr>
        <p:spPr bwMode="auto">
          <a:xfrm>
            <a:off x="8379280" y="3483426"/>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5</a:t>
            </a:r>
          </a:p>
        </p:txBody>
      </p:sp>
      <p:sp>
        <p:nvSpPr>
          <p:cNvPr id="211" name="Text Box 63"/>
          <p:cNvSpPr txBox="1">
            <a:spLocks noChangeArrowheads="1"/>
          </p:cNvSpPr>
          <p:nvPr/>
        </p:nvSpPr>
        <p:spPr bwMode="auto">
          <a:xfrm>
            <a:off x="8379280" y="4104139"/>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4</a:t>
            </a:r>
          </a:p>
        </p:txBody>
      </p:sp>
      <p:sp>
        <p:nvSpPr>
          <p:cNvPr id="212" name="Text Box 64"/>
          <p:cNvSpPr txBox="1">
            <a:spLocks noChangeArrowheads="1"/>
          </p:cNvSpPr>
          <p:nvPr/>
        </p:nvSpPr>
        <p:spPr bwMode="auto">
          <a:xfrm>
            <a:off x="8379280" y="466135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3</a:t>
            </a:r>
          </a:p>
        </p:txBody>
      </p:sp>
      <p:sp>
        <p:nvSpPr>
          <p:cNvPr id="213" name="Text Box 65"/>
          <p:cNvSpPr txBox="1">
            <a:spLocks noChangeArrowheads="1"/>
          </p:cNvSpPr>
          <p:nvPr/>
        </p:nvSpPr>
        <p:spPr bwMode="auto">
          <a:xfrm>
            <a:off x="8379280" y="5220151"/>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2</a:t>
            </a:r>
          </a:p>
        </p:txBody>
      </p:sp>
      <p:sp>
        <p:nvSpPr>
          <p:cNvPr id="214" name="Text Box 66"/>
          <p:cNvSpPr txBox="1">
            <a:spLocks noChangeArrowheads="1"/>
          </p:cNvSpPr>
          <p:nvPr/>
        </p:nvSpPr>
        <p:spPr bwMode="auto">
          <a:xfrm>
            <a:off x="8379280" y="5786889"/>
            <a:ext cx="325438"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1</a:t>
            </a:r>
          </a:p>
        </p:txBody>
      </p:sp>
      <p:sp>
        <p:nvSpPr>
          <p:cNvPr id="215" name="Freeform 67"/>
          <p:cNvSpPr>
            <a:spLocks/>
          </p:cNvSpPr>
          <p:nvPr/>
        </p:nvSpPr>
        <p:spPr bwMode="auto">
          <a:xfrm>
            <a:off x="8131630" y="3972376"/>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216" name="Freeform 68"/>
          <p:cNvSpPr>
            <a:spLocks/>
          </p:cNvSpPr>
          <p:nvPr/>
        </p:nvSpPr>
        <p:spPr bwMode="auto">
          <a:xfrm>
            <a:off x="8141155" y="4547051"/>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217" name="Freeform 69"/>
          <p:cNvSpPr>
            <a:spLocks/>
          </p:cNvSpPr>
          <p:nvPr/>
        </p:nvSpPr>
        <p:spPr bwMode="auto">
          <a:xfrm>
            <a:off x="8118930" y="5123314"/>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218" name="Freeform 70"/>
          <p:cNvSpPr>
            <a:spLocks/>
          </p:cNvSpPr>
          <p:nvPr/>
        </p:nvSpPr>
        <p:spPr bwMode="auto">
          <a:xfrm>
            <a:off x="8118930" y="5715451"/>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219" name="Text Box 71"/>
          <p:cNvSpPr txBox="1">
            <a:spLocks noChangeArrowheads="1"/>
          </p:cNvSpPr>
          <p:nvPr/>
        </p:nvSpPr>
        <p:spPr bwMode="auto">
          <a:xfrm>
            <a:off x="8374518" y="2367414"/>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7</a:t>
            </a:r>
          </a:p>
        </p:txBody>
      </p:sp>
      <p:sp>
        <p:nvSpPr>
          <p:cNvPr id="220" name="Text Box 72"/>
          <p:cNvSpPr txBox="1">
            <a:spLocks noChangeArrowheads="1"/>
          </p:cNvSpPr>
          <p:nvPr/>
        </p:nvSpPr>
        <p:spPr bwMode="auto">
          <a:xfrm>
            <a:off x="8374518" y="2943676"/>
            <a:ext cx="325437" cy="396875"/>
          </a:xfrm>
          <a:prstGeom prst="rect">
            <a:avLst/>
          </a:prstGeom>
          <a:noFill/>
          <a:ln w="12700">
            <a:noFill/>
            <a:miter lim="800000"/>
            <a:headEnd/>
            <a:tailEnd/>
          </a:ln>
        </p:spPr>
        <p:txBody>
          <a:bodyPr wrap="none">
            <a:spAutoFit/>
          </a:bodyPr>
          <a:lstStyle/>
          <a:p>
            <a:pPr defTabSz="762000" eaLnBrk="0" hangingPunct="0">
              <a:spcBef>
                <a:spcPct val="0"/>
              </a:spcBef>
            </a:pPr>
            <a:r>
              <a:rPr kumimoji="1" lang="en-US" altLang="zh-CN" sz="2000" b="1">
                <a:solidFill>
                  <a:schemeClr val="bg1"/>
                </a:solidFill>
                <a:latin typeface="Arial" charset="0"/>
                <a:ea typeface="宋体" charset="-122"/>
              </a:rPr>
              <a:t>6</a:t>
            </a:r>
          </a:p>
        </p:txBody>
      </p:sp>
      <p:sp>
        <p:nvSpPr>
          <p:cNvPr id="221" name="Freeform 73"/>
          <p:cNvSpPr>
            <a:spLocks/>
          </p:cNvSpPr>
          <p:nvPr/>
        </p:nvSpPr>
        <p:spPr bwMode="auto">
          <a:xfrm>
            <a:off x="8126868" y="2799214"/>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sp>
        <p:nvSpPr>
          <p:cNvPr id="222" name="Freeform 74"/>
          <p:cNvSpPr>
            <a:spLocks/>
          </p:cNvSpPr>
          <p:nvPr/>
        </p:nvSpPr>
        <p:spPr bwMode="auto">
          <a:xfrm>
            <a:off x="8136393" y="3375476"/>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p:spPr>
        <p:txBody>
          <a:bodyPr wrap="none" anchor="ctr"/>
          <a:lstStyle/>
          <a:p>
            <a:endParaRPr lang="zh-CN" altLang="en-US" b="1">
              <a:solidFill>
                <a:schemeClr val="bg1"/>
              </a:solidFill>
            </a:endParaRPr>
          </a:p>
        </p:txBody>
      </p:sp>
      <p:grpSp>
        <p:nvGrpSpPr>
          <p:cNvPr id="223" name="Group 75"/>
          <p:cNvGrpSpPr>
            <a:grpSpLocks/>
          </p:cNvGrpSpPr>
          <p:nvPr/>
        </p:nvGrpSpPr>
        <p:grpSpPr bwMode="auto">
          <a:xfrm flipV="1">
            <a:off x="5790068" y="5575751"/>
            <a:ext cx="2963862" cy="431800"/>
            <a:chOff x="3300" y="1752"/>
            <a:chExt cx="1653" cy="272"/>
          </a:xfrm>
        </p:grpSpPr>
        <p:sp>
          <p:nvSpPr>
            <p:cNvPr id="224" name="AutoShape 76"/>
            <p:cNvSpPr>
              <a:spLocks noChangeArrowheads="1"/>
            </p:cNvSpPr>
            <p:nvPr/>
          </p:nvSpPr>
          <p:spPr bwMode="auto">
            <a:xfrm flipV="1">
              <a:off x="4829" y="1796"/>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225" name="AutoShape 77"/>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226" name="Group 78"/>
          <p:cNvGrpSpPr>
            <a:grpSpLocks/>
          </p:cNvGrpSpPr>
          <p:nvPr/>
        </p:nvGrpSpPr>
        <p:grpSpPr bwMode="auto">
          <a:xfrm flipV="1">
            <a:off x="5790068" y="4999489"/>
            <a:ext cx="2963862" cy="415925"/>
            <a:chOff x="3300" y="1752"/>
            <a:chExt cx="1653" cy="262"/>
          </a:xfrm>
        </p:grpSpPr>
        <p:sp>
          <p:nvSpPr>
            <p:cNvPr id="227" name="AutoShape 79"/>
            <p:cNvSpPr>
              <a:spLocks noChangeArrowheads="1"/>
            </p:cNvSpPr>
            <p:nvPr/>
          </p:nvSpPr>
          <p:spPr bwMode="auto">
            <a:xfrm flipV="1">
              <a:off x="4829" y="1786"/>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228" name="AutoShape 80"/>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229" name="Group 81"/>
          <p:cNvGrpSpPr>
            <a:grpSpLocks/>
          </p:cNvGrpSpPr>
          <p:nvPr/>
        </p:nvGrpSpPr>
        <p:grpSpPr bwMode="auto">
          <a:xfrm flipV="1">
            <a:off x="5790068" y="4423226"/>
            <a:ext cx="2963862" cy="415925"/>
            <a:chOff x="3300" y="1752"/>
            <a:chExt cx="1653" cy="262"/>
          </a:xfrm>
        </p:grpSpPr>
        <p:sp>
          <p:nvSpPr>
            <p:cNvPr id="230" name="AutoShape 82"/>
            <p:cNvSpPr>
              <a:spLocks noChangeArrowheads="1"/>
            </p:cNvSpPr>
            <p:nvPr/>
          </p:nvSpPr>
          <p:spPr bwMode="auto">
            <a:xfrm flipV="1">
              <a:off x="4829" y="1786"/>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231" name="AutoShape 83"/>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232" name="Group 84"/>
          <p:cNvGrpSpPr>
            <a:grpSpLocks/>
          </p:cNvGrpSpPr>
          <p:nvPr/>
        </p:nvGrpSpPr>
        <p:grpSpPr bwMode="auto">
          <a:xfrm flipV="1">
            <a:off x="5790068" y="3846964"/>
            <a:ext cx="2963862" cy="433387"/>
            <a:chOff x="3300" y="1752"/>
            <a:chExt cx="1653" cy="273"/>
          </a:xfrm>
        </p:grpSpPr>
        <p:sp>
          <p:nvSpPr>
            <p:cNvPr id="233" name="AutoShape 85"/>
            <p:cNvSpPr>
              <a:spLocks noChangeArrowheads="1"/>
            </p:cNvSpPr>
            <p:nvPr/>
          </p:nvSpPr>
          <p:spPr bwMode="auto">
            <a:xfrm flipV="1">
              <a:off x="4829" y="1797"/>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234" name="AutoShape 86"/>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235" name="Group 87"/>
          <p:cNvGrpSpPr>
            <a:grpSpLocks/>
          </p:cNvGrpSpPr>
          <p:nvPr/>
        </p:nvGrpSpPr>
        <p:grpSpPr bwMode="auto">
          <a:xfrm flipV="1">
            <a:off x="5790068" y="3272289"/>
            <a:ext cx="2963862" cy="415925"/>
            <a:chOff x="3300" y="1752"/>
            <a:chExt cx="1653" cy="262"/>
          </a:xfrm>
        </p:grpSpPr>
        <p:sp>
          <p:nvSpPr>
            <p:cNvPr id="236" name="AutoShape 88"/>
            <p:cNvSpPr>
              <a:spLocks noChangeArrowheads="1"/>
            </p:cNvSpPr>
            <p:nvPr/>
          </p:nvSpPr>
          <p:spPr bwMode="auto">
            <a:xfrm flipV="1">
              <a:off x="4829" y="1786"/>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sp>
          <p:nvSpPr>
            <p:cNvPr id="237" name="AutoShape 89"/>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b="1">
                <a:solidFill>
                  <a:schemeClr val="bg1"/>
                </a:solidFill>
              </a:endParaRPr>
            </a:p>
          </p:txBody>
        </p:sp>
      </p:grpSp>
      <p:grpSp>
        <p:nvGrpSpPr>
          <p:cNvPr id="238" name="Group 90"/>
          <p:cNvGrpSpPr>
            <a:grpSpLocks/>
          </p:cNvGrpSpPr>
          <p:nvPr/>
        </p:nvGrpSpPr>
        <p:grpSpPr bwMode="auto">
          <a:xfrm flipV="1">
            <a:off x="5790068" y="2623001"/>
            <a:ext cx="2963862" cy="504825"/>
            <a:chOff x="3300" y="1752"/>
            <a:chExt cx="1653" cy="318"/>
          </a:xfrm>
        </p:grpSpPr>
        <p:sp>
          <p:nvSpPr>
            <p:cNvPr id="239" name="AutoShape 91"/>
            <p:cNvSpPr>
              <a:spLocks noChangeArrowheads="1"/>
            </p:cNvSpPr>
            <p:nvPr/>
          </p:nvSpPr>
          <p:spPr bwMode="auto">
            <a:xfrm flipV="1">
              <a:off x="4829" y="1842"/>
              <a:ext cx="124" cy="228"/>
            </a:xfrm>
            <a:prstGeom prst="upArrow">
              <a:avLst>
                <a:gd name="adj1" fmla="val 50000"/>
                <a:gd name="adj2" fmla="val 45968"/>
              </a:avLst>
            </a:prstGeom>
            <a:solidFill>
              <a:srgbClr val="0070C0"/>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sp>
          <p:nvSpPr>
            <p:cNvPr id="240" name="AutoShape 92"/>
            <p:cNvSpPr>
              <a:spLocks noChangeArrowheads="1"/>
            </p:cNvSpPr>
            <p:nvPr/>
          </p:nvSpPr>
          <p:spPr bwMode="auto">
            <a:xfrm flipV="1">
              <a:off x="3300" y="1752"/>
              <a:ext cx="124" cy="228"/>
            </a:xfrm>
            <a:prstGeom prst="upArrow">
              <a:avLst>
                <a:gd name="adj1" fmla="val 50000"/>
                <a:gd name="adj2" fmla="val 45968"/>
              </a:avLst>
            </a:prstGeom>
            <a:solidFill>
              <a:schemeClr val="accent1"/>
            </a:solidFill>
            <a:ln w="19050">
              <a:solidFill>
                <a:schemeClr val="tx1"/>
              </a:solidFill>
              <a:miter lim="800000"/>
              <a:headEnd type="none" w="sm" len="lg"/>
              <a:tailEnd type="none" w="sm" len="lg"/>
            </a:ln>
          </p:spPr>
          <p:txBody>
            <a:bodyPr wrap="none" anchor="ctr"/>
            <a:lstStyle/>
            <a:p>
              <a:endParaRPr lang="zh-CN" altLang="en-US" b="1">
                <a:solidFill>
                  <a:schemeClr val="bg1"/>
                </a:solidFill>
              </a:endParaRPr>
            </a:p>
          </p:txBody>
        </p:sp>
      </p:grpSp>
      <p:sp>
        <p:nvSpPr>
          <p:cNvPr id="241" name="Rectangle 47"/>
          <p:cNvSpPr>
            <a:spLocks noChangeArrowheads="1"/>
          </p:cNvSpPr>
          <p:nvPr/>
        </p:nvSpPr>
        <p:spPr bwMode="auto">
          <a:xfrm>
            <a:off x="7450593" y="5359851"/>
            <a:ext cx="504825" cy="358775"/>
          </a:xfrm>
          <a:prstGeom prst="rect">
            <a:avLst/>
          </a:prstGeom>
          <a:solidFill>
            <a:srgbClr val="00CC99"/>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T</a:t>
            </a:r>
            <a:r>
              <a:rPr lang="en-US" altLang="zh-CN" sz="1800" b="1" baseline="-25000">
                <a:solidFill>
                  <a:schemeClr val="bg1"/>
                </a:solidFill>
                <a:latin typeface="Arial" charset="0"/>
                <a:ea typeface="宋体" charset="-122"/>
              </a:rPr>
              <a:t>2</a:t>
            </a:r>
          </a:p>
        </p:txBody>
      </p:sp>
      <p:sp>
        <p:nvSpPr>
          <p:cNvPr id="242" name="Rectangle 47"/>
          <p:cNvSpPr>
            <a:spLocks noChangeArrowheads="1"/>
          </p:cNvSpPr>
          <p:nvPr/>
        </p:nvSpPr>
        <p:spPr bwMode="auto">
          <a:xfrm>
            <a:off x="7450593" y="5864676"/>
            <a:ext cx="504825" cy="358775"/>
          </a:xfrm>
          <a:prstGeom prst="rect">
            <a:avLst/>
          </a:prstGeom>
          <a:solidFill>
            <a:srgbClr val="00CC99"/>
          </a:solidFill>
          <a:ln w="9525">
            <a:solidFill>
              <a:schemeClr val="tx1"/>
            </a:solidFill>
            <a:miter lim="800000"/>
            <a:headEnd/>
            <a:tailEnd/>
          </a:ln>
        </p:spPr>
        <p:txBody>
          <a:bodyPr wrap="none" anchor="ctr"/>
          <a:lstStyle/>
          <a:p>
            <a:pPr algn="ctr">
              <a:spcBef>
                <a:spcPct val="0"/>
              </a:spcBef>
            </a:pPr>
            <a:r>
              <a:rPr lang="en-US" altLang="zh-CN" sz="1800" b="1">
                <a:solidFill>
                  <a:schemeClr val="bg1"/>
                </a:solidFill>
                <a:latin typeface="Arial" charset="0"/>
                <a:ea typeface="宋体" charset="-122"/>
              </a:rPr>
              <a:t>T</a:t>
            </a:r>
            <a:r>
              <a:rPr lang="en-US" altLang="zh-CN" sz="1800" b="1" baseline="-25000">
                <a:solidFill>
                  <a:schemeClr val="bg1"/>
                </a:solidFill>
                <a:latin typeface="Arial" charset="0"/>
                <a:ea typeface="宋体" charset="-122"/>
              </a:rPr>
              <a:t>2</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wipe(down)">
                                      <p:cBhvr>
                                        <p:cTn id="7" dur="1000"/>
                                        <p:tgtEl>
                                          <p:spTgt spid="223"/>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3"/>
                                        </p:tgtEl>
                                        <p:attrNameLst>
                                          <p:attrName>style.visibility</p:attrName>
                                        </p:attrNameLst>
                                      </p:cBhvr>
                                      <p:to>
                                        <p:strVal val="visible"/>
                                      </p:to>
                                    </p:set>
                                  </p:childTnLst>
                                </p:cTn>
                              </p:par>
                            </p:childTnLst>
                          </p:cTn>
                        </p:par>
                        <p:par>
                          <p:cTn id="21" fill="hold">
                            <p:stCondLst>
                              <p:cond delay="1000"/>
                            </p:stCondLst>
                            <p:childTnLst>
                              <p:par>
                                <p:cTn id="22" presetID="12" presetClass="entr" presetSubtype="8" fill="hold" grpId="0" nodeType="afterEffect">
                                  <p:stCondLst>
                                    <p:cond delay="0"/>
                                  </p:stCondLst>
                                  <p:childTnLst>
                                    <p:set>
                                      <p:cBhvr>
                                        <p:cTn id="23" dur="1" fill="hold">
                                          <p:stCondLst>
                                            <p:cond delay="0"/>
                                          </p:stCondLst>
                                        </p:cTn>
                                        <p:tgtEl>
                                          <p:spTgt spid="241"/>
                                        </p:tgtEl>
                                        <p:attrNameLst>
                                          <p:attrName>style.visibility</p:attrName>
                                        </p:attrNameLst>
                                      </p:cBhvr>
                                      <p:to>
                                        <p:strVal val="visible"/>
                                      </p:to>
                                    </p:set>
                                    <p:animEffect transition="in" filter="slide(fromLeft)">
                                      <p:cBhvr>
                                        <p:cTn id="24" dur="500"/>
                                        <p:tgtEl>
                                          <p:spTgt spid="241"/>
                                        </p:tgtEl>
                                      </p:cBhvr>
                                    </p:animEffect>
                                  </p:childTnLst>
                                </p:cTn>
                              </p:par>
                              <p:par>
                                <p:cTn id="25" presetID="1" presetClass="entr" presetSubtype="0" fill="hold" nodeType="withEffect">
                                  <p:stCondLst>
                                    <p:cond delay="0"/>
                                  </p:stCondLst>
                                  <p:childTnLst>
                                    <p:set>
                                      <p:cBhvr>
                                        <p:cTn id="26" dur="1" fill="hold">
                                          <p:stCondLst>
                                            <p:cond delay="0"/>
                                          </p:stCondLst>
                                        </p:cTn>
                                        <p:tgtEl>
                                          <p:spTgt spid="1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26"/>
                                        </p:tgtEl>
                                        <p:attrNameLst>
                                          <p:attrName>style.visibility</p:attrName>
                                        </p:attrNameLst>
                                      </p:cBhvr>
                                      <p:to>
                                        <p:strVal val="visible"/>
                                      </p:to>
                                    </p:set>
                                    <p:animEffect transition="in" filter="wipe(down)">
                                      <p:cBhvr>
                                        <p:cTn id="31" dur="1000"/>
                                        <p:tgtEl>
                                          <p:spTgt spid="226"/>
                                        </p:tgtEl>
                                      </p:cBhvr>
                                    </p:animEffec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18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9"/>
                                        </p:tgtEl>
                                        <p:attrNameLst>
                                          <p:attrName>style.visibility</p:attrName>
                                        </p:attrNameLst>
                                      </p:cBhvr>
                                      <p:to>
                                        <p:strVal val="visible"/>
                                      </p:to>
                                    </p:set>
                                    <p:animEffect transition="in" filter="wipe(down)">
                                      <p:cBhvr>
                                        <p:cTn id="49" dur="1000"/>
                                        <p:tgtEl>
                                          <p:spTgt spid="229"/>
                                        </p:tgtEl>
                                      </p:cBhvr>
                                    </p:animEffect>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0"/>
                                          </p:stCondLst>
                                        </p:cTn>
                                        <p:tgtEl>
                                          <p:spTgt spid="1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32"/>
                                        </p:tgtEl>
                                        <p:attrNameLst>
                                          <p:attrName>style.visibility</p:attrName>
                                        </p:attrNameLst>
                                      </p:cBhvr>
                                      <p:to>
                                        <p:strVal val="visible"/>
                                      </p:to>
                                    </p:set>
                                    <p:animEffect transition="in" filter="wipe(down)">
                                      <p:cBhvr>
                                        <p:cTn id="65" dur="1000"/>
                                        <p:tgtEl>
                                          <p:spTgt spid="232"/>
                                        </p:tgtEl>
                                      </p:cBhvr>
                                    </p:animEffect>
                                  </p:childTnLst>
                                </p:cTn>
                              </p:par>
                            </p:childTnLst>
                          </p:cTn>
                        </p:par>
                        <p:par>
                          <p:cTn id="66" fill="hold">
                            <p:stCondLst>
                              <p:cond delay="1000"/>
                            </p:stCondLst>
                            <p:childTnLst>
                              <p:par>
                                <p:cTn id="67" presetID="1" presetClass="entr" presetSubtype="0" fill="hold" grpId="0" nodeType="afterEffect">
                                  <p:stCondLst>
                                    <p:cond delay="0"/>
                                  </p:stCondLst>
                                  <p:childTnLst>
                                    <p:set>
                                      <p:cBhvr>
                                        <p:cTn id="68" dur="1" fill="hold">
                                          <p:stCondLst>
                                            <p:cond delay="0"/>
                                          </p:stCondLst>
                                        </p:cTn>
                                        <p:tgtEl>
                                          <p:spTgt spid="17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235"/>
                                        </p:tgtEl>
                                        <p:attrNameLst>
                                          <p:attrName>style.visibility</p:attrName>
                                        </p:attrNameLst>
                                      </p:cBhvr>
                                      <p:to>
                                        <p:strVal val="visible"/>
                                      </p:to>
                                    </p:set>
                                    <p:animEffect transition="in" filter="wipe(down)">
                                      <p:cBhvr>
                                        <p:cTn id="79" dur="1000"/>
                                        <p:tgtEl>
                                          <p:spTgt spid="235"/>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7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238"/>
                                        </p:tgtEl>
                                        <p:attrNameLst>
                                          <p:attrName>style.visibility</p:attrName>
                                        </p:attrNameLst>
                                      </p:cBhvr>
                                      <p:to>
                                        <p:strVal val="visible"/>
                                      </p:to>
                                    </p:set>
                                    <p:animEffect transition="in" filter="wipe(down)">
                                      <p:cBhvr>
                                        <p:cTn id="91" dur="1000"/>
                                        <p:tgtEl>
                                          <p:spTgt spid="238"/>
                                        </p:tgtEl>
                                      </p:cBhvr>
                                    </p:animEffect>
                                  </p:childTnLst>
                                </p:cTn>
                              </p:par>
                            </p:childTnLst>
                          </p:cTn>
                        </p:par>
                        <p:par>
                          <p:cTn id="92" fill="hold">
                            <p:stCondLst>
                              <p:cond delay="1000"/>
                            </p:stCondLst>
                            <p:childTnLst>
                              <p:par>
                                <p:cTn id="93" presetID="1" presetClass="entr" presetSubtype="0" fill="hold" grpId="0" nodeType="afterEffect">
                                  <p:stCondLst>
                                    <p:cond delay="0"/>
                                  </p:stCondLst>
                                  <p:childTnLst>
                                    <p:set>
                                      <p:cBhvr>
                                        <p:cTn id="94" dur="1" fill="hold">
                                          <p:stCondLst>
                                            <p:cond delay="0"/>
                                          </p:stCondLst>
                                        </p:cTn>
                                        <p:tgtEl>
                                          <p:spTgt spid="16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0"/>
                                        </p:tgtEl>
                                        <p:attrNameLst>
                                          <p:attrName>style.visibility</p:attrName>
                                        </p:attrNameLst>
                                      </p:cBhvr>
                                      <p:to>
                                        <p:strVal val="visible"/>
                                      </p:to>
                                    </p:set>
                                  </p:childTnLst>
                                </p:cTn>
                              </p:par>
                            </p:childTnLst>
                          </p:cTn>
                        </p:par>
                        <p:par>
                          <p:cTn id="97" fill="hold">
                            <p:stCondLst>
                              <p:cond delay="1000"/>
                            </p:stCondLst>
                            <p:childTnLst>
                              <p:par>
                                <p:cTn id="98" presetID="1" presetClass="entr" presetSubtype="0" fill="hold" grpId="0" nodeType="afterEffect">
                                  <p:stCondLst>
                                    <p:cond delay="0"/>
                                  </p:stCondLst>
                                  <p:childTnLst>
                                    <p:set>
                                      <p:cBhvr>
                                        <p:cTn id="99"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24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93481" y="1959439"/>
            <a:ext cx="8113479"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307486" y="1415531"/>
            <a:ext cx="3993401"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服务服务点（</a:t>
            </a:r>
            <a:r>
              <a:rPr lang="en-US" altLang="zh-CN" sz="2800" b="1" dirty="0" smtClean="0">
                <a:solidFill>
                  <a:srgbClr val="C00000"/>
                </a:solidFill>
                <a:latin typeface="微软雅黑" pitchFamily="34" charset="-122"/>
                <a:ea typeface="微软雅黑" pitchFamily="34" charset="-122"/>
              </a:rPr>
              <a:t>SAP</a:t>
            </a:r>
            <a:r>
              <a:rPr lang="zh-CN" altLang="en-US" sz="2800" b="1" dirty="0" smtClean="0">
                <a:solidFill>
                  <a:srgbClr val="C00000"/>
                </a:solidFill>
                <a:latin typeface="微软雅黑" pitchFamily="34" charset="-122"/>
                <a:ea typeface="微软雅黑" pitchFamily="34" charset="-122"/>
              </a:rPr>
              <a:t>）：</a:t>
            </a:r>
            <a:endParaRPr lang="en-US" altLang="zh-CN" sz="2800" b="1" dirty="0" smtClean="0">
              <a:solidFill>
                <a:srgbClr val="C00000"/>
              </a:solidFill>
              <a:latin typeface="微软雅黑" pitchFamily="34" charset="-122"/>
              <a:ea typeface="微软雅黑" pitchFamily="34" charset="-122"/>
            </a:endParaRPr>
          </a:p>
        </p:txBody>
      </p:sp>
      <p:sp>
        <p:nvSpPr>
          <p:cNvPr id="39" name="矩形 38"/>
          <p:cNvSpPr/>
          <p:nvPr/>
        </p:nvSpPr>
        <p:spPr>
          <a:xfrm>
            <a:off x="776514" y="2168790"/>
            <a:ext cx="7467600" cy="461665"/>
          </a:xfrm>
          <a:prstGeom prst="rect">
            <a:avLst/>
          </a:prstGeom>
        </p:spPr>
        <p:txBody>
          <a:bodyPr wrap="square">
            <a:spAutoFit/>
          </a:bodyPr>
          <a:lstStyle/>
          <a:p>
            <a:pPr marL="363538" indent="-363538">
              <a:spcBef>
                <a:spcPts val="1200"/>
              </a:spcBef>
              <a:buFont typeface="Wingdings" pitchFamily="2" charset="2"/>
              <a:buChar char="Ø"/>
              <a:defRPr/>
            </a:pPr>
            <a:endParaRPr lang="zh-CN" altLang="en-US" sz="2400" dirty="0" smtClean="0">
              <a:latin typeface="微软雅黑" pitchFamily="34" charset="-122"/>
              <a:ea typeface="微软雅黑" pitchFamily="34" charset="-122"/>
            </a:endParaRPr>
          </a:p>
        </p:txBody>
      </p:sp>
      <p:sp>
        <p:nvSpPr>
          <p:cNvPr id="18" name="矩形 17"/>
          <p:cNvSpPr/>
          <p:nvPr/>
        </p:nvSpPr>
        <p:spPr>
          <a:xfrm>
            <a:off x="841829" y="2033416"/>
            <a:ext cx="7329714" cy="2092881"/>
          </a:xfrm>
          <a:prstGeom prst="rect">
            <a:avLst/>
          </a:prstGeom>
        </p:spPr>
        <p:txBody>
          <a:bodyPr wrap="square">
            <a:spAutoFit/>
          </a:bodyPr>
          <a:lstStyle/>
          <a:p>
            <a:pPr marL="449263" indent="-449263">
              <a:spcBef>
                <a:spcPts val="1200"/>
              </a:spcBef>
              <a:buFont typeface="Wingdings" pitchFamily="2" charset="2"/>
              <a:buChar char="Ø"/>
              <a:defRPr/>
            </a:pPr>
            <a:r>
              <a:rPr lang="en-US" altLang="zh-CN" sz="2400" dirty="0" smtClean="0">
                <a:latin typeface="微软雅黑" pitchFamily="34" charset="-122"/>
                <a:ea typeface="微软雅黑" pitchFamily="34" charset="-122"/>
                <a:sym typeface="Symbol" pitchFamily="18" charset="2"/>
              </a:rPr>
              <a:t>OSI</a:t>
            </a:r>
            <a:r>
              <a:rPr lang="zh-CN" altLang="en-US" sz="2400" dirty="0" smtClean="0">
                <a:latin typeface="微软雅黑" pitchFamily="34" charset="-122"/>
                <a:ea typeface="微软雅黑" pitchFamily="34" charset="-122"/>
                <a:sym typeface="Symbol" pitchFamily="18" charset="2"/>
              </a:rPr>
              <a:t>各层间存在信息交换，一个系统中的相邻两个层次间的信息交换是通过服务访问点</a:t>
            </a:r>
            <a:r>
              <a:rPr lang="en-US" altLang="zh-CN" sz="2400" dirty="0" smtClean="0">
                <a:latin typeface="微软雅黑" pitchFamily="34" charset="-122"/>
                <a:ea typeface="微软雅黑" pitchFamily="34" charset="-122"/>
                <a:sym typeface="Symbol" pitchFamily="18" charset="2"/>
              </a:rPr>
              <a:t>(Service Access Point, SAP)</a:t>
            </a:r>
            <a:r>
              <a:rPr lang="zh-CN" altLang="en-US" sz="2400" dirty="0" smtClean="0">
                <a:latin typeface="微软雅黑" pitchFamily="34" charset="-122"/>
                <a:ea typeface="微软雅黑" pitchFamily="34" charset="-122"/>
                <a:sym typeface="Symbol" pitchFamily="18" charset="2"/>
              </a:rPr>
              <a:t>这样的接口实现的。</a:t>
            </a:r>
          </a:p>
          <a:p>
            <a:pPr marL="449263" indent="-449263">
              <a:spcBef>
                <a:spcPts val="1200"/>
              </a:spcBef>
              <a:buFont typeface="Wingdings" pitchFamily="2" charset="2"/>
              <a:buChar char="Ø"/>
              <a:defRPr/>
            </a:pPr>
            <a:r>
              <a:rPr lang="en-US" altLang="zh-CN" sz="2400" dirty="0" smtClean="0">
                <a:latin typeface="微软雅黑" pitchFamily="34" charset="-122"/>
                <a:ea typeface="微软雅黑" pitchFamily="34" charset="-122"/>
                <a:sym typeface="Symbol" pitchFamily="18" charset="2"/>
              </a:rPr>
              <a:t>SAP</a:t>
            </a:r>
            <a:r>
              <a:rPr lang="zh-CN" altLang="en-US" sz="2400" dirty="0" smtClean="0">
                <a:latin typeface="微软雅黑" pitchFamily="34" charset="-122"/>
                <a:ea typeface="微软雅黑" pitchFamily="34" charset="-122"/>
                <a:sym typeface="Symbol" pitchFamily="18" charset="2"/>
              </a:rPr>
              <a:t>实际上就是</a:t>
            </a:r>
            <a:r>
              <a:rPr lang="en-US" altLang="zh-CN" sz="2400" dirty="0" smtClean="0">
                <a:latin typeface="微软雅黑" pitchFamily="34" charset="-122"/>
                <a:ea typeface="微软雅黑" pitchFamily="34" charset="-122"/>
                <a:sym typeface="Symbol" pitchFamily="18" charset="2"/>
              </a:rPr>
              <a:t>(N)</a:t>
            </a:r>
            <a:r>
              <a:rPr lang="zh-CN" altLang="en-US" sz="2400" dirty="0" smtClean="0">
                <a:latin typeface="微软雅黑" pitchFamily="34" charset="-122"/>
                <a:ea typeface="微软雅黑" pitchFamily="34" charset="-122"/>
                <a:sym typeface="Symbol" pitchFamily="18" charset="2"/>
              </a:rPr>
              <a:t>层实体和上一层</a:t>
            </a:r>
            <a:r>
              <a:rPr lang="en-US" altLang="zh-CN" sz="2400" dirty="0" smtClean="0">
                <a:latin typeface="微软雅黑" pitchFamily="34" charset="-122"/>
                <a:ea typeface="微软雅黑" pitchFamily="34" charset="-122"/>
                <a:sym typeface="Symbol" pitchFamily="18" charset="2"/>
              </a:rPr>
              <a:t>(N+1)</a:t>
            </a:r>
            <a:r>
              <a:rPr lang="zh-CN" altLang="en-US" sz="2400" dirty="0" smtClean="0">
                <a:latin typeface="微软雅黑" pitchFamily="34" charset="-122"/>
                <a:ea typeface="微软雅黑" pitchFamily="34" charset="-122"/>
                <a:sym typeface="Symbol" pitchFamily="18" charset="2"/>
              </a:rPr>
              <a:t>层实体之间的逻辑接口。 </a:t>
            </a:r>
          </a:p>
        </p:txBody>
      </p:sp>
      <p:sp>
        <p:nvSpPr>
          <p:cNvPr id="19" name="Text Box 8"/>
          <p:cNvSpPr txBox="1">
            <a:spLocks noChangeArrowheads="1"/>
          </p:cNvSpPr>
          <p:nvPr/>
        </p:nvSpPr>
        <p:spPr bwMode="auto">
          <a:xfrm>
            <a:off x="3243263" y="5818863"/>
            <a:ext cx="4454525" cy="465819"/>
          </a:xfrm>
          <a:prstGeom prst="rect">
            <a:avLst/>
          </a:prstGeom>
          <a:solidFill>
            <a:srgbClr val="333399">
              <a:alpha val="65097"/>
            </a:srgbClr>
          </a:solidFill>
          <a:ln w="9525">
            <a:solidFill>
              <a:schemeClr val="tx1"/>
            </a:solidFill>
            <a:miter lim="800000"/>
            <a:headEnd/>
            <a:tailEnd/>
          </a:ln>
        </p:spPr>
        <p:txBody>
          <a:bodyPr/>
          <a:lstStyle/>
          <a:p>
            <a:pPr marL="342900" indent="-342900" algn="ctr"/>
            <a:r>
              <a:rPr lang="en-US" altLang="zh-CN" sz="2400" b="1" dirty="0">
                <a:solidFill>
                  <a:schemeClr val="bg1"/>
                </a:solidFill>
                <a:latin typeface="微软雅黑" pitchFamily="34" charset="-122"/>
                <a:ea typeface="微软雅黑" pitchFamily="34" charset="-122"/>
              </a:rPr>
              <a:t>N</a:t>
            </a:r>
            <a:r>
              <a:rPr lang="zh-CN" altLang="en-US" sz="2400" b="1" dirty="0">
                <a:solidFill>
                  <a:schemeClr val="bg1"/>
                </a:solidFill>
                <a:latin typeface="微软雅黑" pitchFamily="34" charset="-122"/>
                <a:ea typeface="微软雅黑" pitchFamily="34" charset="-122"/>
              </a:rPr>
              <a:t>层服务提供者</a:t>
            </a:r>
          </a:p>
        </p:txBody>
      </p:sp>
      <p:sp>
        <p:nvSpPr>
          <p:cNvPr id="20" name="Line 9"/>
          <p:cNvSpPr>
            <a:spLocks noChangeShapeType="1"/>
          </p:cNvSpPr>
          <p:nvPr/>
        </p:nvSpPr>
        <p:spPr bwMode="auto">
          <a:xfrm>
            <a:off x="4136569" y="4920339"/>
            <a:ext cx="1" cy="696686"/>
          </a:xfrm>
          <a:prstGeom prst="line">
            <a:avLst/>
          </a:prstGeom>
          <a:noFill/>
          <a:ln w="19050">
            <a:solidFill>
              <a:schemeClr val="tx1"/>
            </a:solidFill>
            <a:round/>
            <a:headEnd type="arrow" w="med" len="med"/>
            <a:tailEnd type="arrow" w="med" len="med"/>
          </a:ln>
        </p:spPr>
        <p:txBody>
          <a:bodyPr/>
          <a:lstStyle/>
          <a:p>
            <a:endParaRPr lang="zh-CN" altLang="en-US" b="1">
              <a:solidFill>
                <a:schemeClr val="bg1"/>
              </a:solidFill>
              <a:latin typeface="微软雅黑" pitchFamily="34" charset="-122"/>
              <a:ea typeface="微软雅黑" pitchFamily="34" charset="-122"/>
            </a:endParaRPr>
          </a:p>
        </p:txBody>
      </p:sp>
      <p:sp>
        <p:nvSpPr>
          <p:cNvPr id="22" name="Line 10"/>
          <p:cNvSpPr>
            <a:spLocks noChangeShapeType="1"/>
          </p:cNvSpPr>
          <p:nvPr/>
        </p:nvSpPr>
        <p:spPr bwMode="auto">
          <a:xfrm>
            <a:off x="1462088" y="5279787"/>
            <a:ext cx="6997700" cy="1587"/>
          </a:xfrm>
          <a:prstGeom prst="line">
            <a:avLst/>
          </a:prstGeom>
          <a:noFill/>
          <a:ln w="19050">
            <a:solidFill>
              <a:schemeClr val="tx1"/>
            </a:solidFill>
            <a:prstDash val="sysDot"/>
            <a:round/>
            <a:headEnd/>
            <a:tailEnd/>
          </a:ln>
        </p:spPr>
        <p:txBody>
          <a:bodyPr/>
          <a:lstStyle/>
          <a:p>
            <a:endParaRPr lang="zh-CN" altLang="en-US" b="1">
              <a:solidFill>
                <a:schemeClr val="bg1"/>
              </a:solidFill>
              <a:latin typeface="微软雅黑" pitchFamily="34" charset="-122"/>
              <a:ea typeface="微软雅黑" pitchFamily="34" charset="-122"/>
            </a:endParaRPr>
          </a:p>
        </p:txBody>
      </p:sp>
      <p:sp>
        <p:nvSpPr>
          <p:cNvPr id="23" name="Text Box 11"/>
          <p:cNvSpPr txBox="1">
            <a:spLocks noChangeArrowheads="1"/>
          </p:cNvSpPr>
          <p:nvPr/>
        </p:nvSpPr>
        <p:spPr bwMode="auto">
          <a:xfrm>
            <a:off x="5916613" y="4412339"/>
            <a:ext cx="2039937" cy="537695"/>
          </a:xfrm>
          <a:prstGeom prst="rect">
            <a:avLst/>
          </a:prstGeom>
          <a:solidFill>
            <a:srgbClr val="009900">
              <a:alpha val="70195"/>
            </a:srgbClr>
          </a:solidFill>
          <a:ln w="9525">
            <a:solidFill>
              <a:schemeClr val="tx1"/>
            </a:solidFill>
            <a:miter lim="800000"/>
            <a:headEnd/>
            <a:tailEnd/>
          </a:ln>
        </p:spPr>
        <p:txBody>
          <a:bodyPr/>
          <a:lstStyle/>
          <a:p>
            <a:pPr marL="342900" indent="-342900" algn="ctr"/>
            <a:r>
              <a:rPr lang="en-US" altLang="zh-CN" sz="2400" b="1" dirty="0">
                <a:solidFill>
                  <a:schemeClr val="bg1"/>
                </a:solidFill>
                <a:latin typeface="微软雅黑" pitchFamily="34" charset="-122"/>
                <a:ea typeface="微软雅黑" pitchFamily="34" charset="-122"/>
              </a:rPr>
              <a:t>N</a:t>
            </a:r>
            <a:r>
              <a:rPr lang="zh-CN" altLang="en-US" sz="2400" b="1" dirty="0">
                <a:solidFill>
                  <a:schemeClr val="bg1"/>
                </a:solidFill>
                <a:latin typeface="微软雅黑" pitchFamily="34" charset="-122"/>
                <a:ea typeface="微软雅黑" pitchFamily="34" charset="-122"/>
              </a:rPr>
              <a:t>层服务用户</a:t>
            </a:r>
          </a:p>
        </p:txBody>
      </p:sp>
      <p:sp>
        <p:nvSpPr>
          <p:cNvPr id="24" name="Text Box 12"/>
          <p:cNvSpPr txBox="1">
            <a:spLocks noChangeArrowheads="1"/>
          </p:cNvSpPr>
          <p:nvPr/>
        </p:nvSpPr>
        <p:spPr bwMode="auto">
          <a:xfrm>
            <a:off x="3243263" y="4397825"/>
            <a:ext cx="2049462" cy="552209"/>
          </a:xfrm>
          <a:prstGeom prst="rect">
            <a:avLst/>
          </a:prstGeom>
          <a:solidFill>
            <a:srgbClr val="009900">
              <a:alpha val="70195"/>
            </a:srgbClr>
          </a:solidFill>
          <a:ln w="9525">
            <a:solidFill>
              <a:schemeClr val="tx1"/>
            </a:solidFill>
            <a:miter lim="800000"/>
            <a:headEnd/>
            <a:tailEnd/>
          </a:ln>
        </p:spPr>
        <p:txBody>
          <a:bodyPr/>
          <a:lstStyle/>
          <a:p>
            <a:pPr marL="342900" indent="-342900" algn="ctr"/>
            <a:r>
              <a:rPr lang="en-US" altLang="zh-CN" sz="2400" b="1" dirty="0">
                <a:solidFill>
                  <a:schemeClr val="bg1"/>
                </a:solidFill>
                <a:latin typeface="微软雅黑" pitchFamily="34" charset="-122"/>
                <a:ea typeface="微软雅黑" pitchFamily="34" charset="-122"/>
              </a:rPr>
              <a:t>N</a:t>
            </a:r>
            <a:r>
              <a:rPr lang="zh-CN" altLang="en-US" sz="2400" b="1" dirty="0">
                <a:solidFill>
                  <a:schemeClr val="bg1"/>
                </a:solidFill>
                <a:latin typeface="微软雅黑" pitchFamily="34" charset="-122"/>
                <a:ea typeface="微软雅黑" pitchFamily="34" charset="-122"/>
              </a:rPr>
              <a:t>层服务用户</a:t>
            </a:r>
          </a:p>
        </p:txBody>
      </p:sp>
      <p:sp>
        <p:nvSpPr>
          <p:cNvPr id="25" name="Line 13"/>
          <p:cNvSpPr>
            <a:spLocks noChangeShapeType="1"/>
          </p:cNvSpPr>
          <p:nvPr/>
        </p:nvSpPr>
        <p:spPr bwMode="auto">
          <a:xfrm>
            <a:off x="6792687" y="4920339"/>
            <a:ext cx="14513" cy="696686"/>
          </a:xfrm>
          <a:prstGeom prst="line">
            <a:avLst/>
          </a:prstGeom>
          <a:noFill/>
          <a:ln w="19050">
            <a:solidFill>
              <a:schemeClr val="tx1"/>
            </a:solidFill>
            <a:round/>
            <a:headEnd type="arrow" w="med" len="med"/>
            <a:tailEnd type="arrow" w="med" len="med"/>
          </a:ln>
        </p:spPr>
        <p:txBody>
          <a:bodyPr/>
          <a:lstStyle/>
          <a:p>
            <a:endParaRPr lang="zh-CN" altLang="en-US" b="1">
              <a:solidFill>
                <a:schemeClr val="bg1"/>
              </a:solidFill>
              <a:latin typeface="微软雅黑" pitchFamily="34" charset="-122"/>
              <a:ea typeface="微软雅黑" pitchFamily="34" charset="-122"/>
            </a:endParaRPr>
          </a:p>
        </p:txBody>
      </p:sp>
      <p:sp>
        <p:nvSpPr>
          <p:cNvPr id="26" name="Text Box 14"/>
          <p:cNvSpPr txBox="1">
            <a:spLocks noChangeArrowheads="1"/>
          </p:cNvSpPr>
          <p:nvPr/>
        </p:nvSpPr>
        <p:spPr bwMode="auto">
          <a:xfrm>
            <a:off x="757460" y="4714857"/>
            <a:ext cx="2566307" cy="495761"/>
          </a:xfrm>
          <a:prstGeom prst="rect">
            <a:avLst/>
          </a:prstGeom>
          <a:noFill/>
          <a:ln w="9525">
            <a:noFill/>
            <a:miter lim="800000"/>
            <a:headEnd/>
            <a:tailEnd/>
          </a:ln>
        </p:spPr>
        <p:txBody>
          <a:bodyPr/>
          <a:lstStyle/>
          <a:p>
            <a:pPr marL="342900" indent="-342900" algn="just"/>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N+1</a:t>
            </a:r>
            <a:r>
              <a:rPr lang="zh-CN" altLang="en-US" sz="2400" b="1" dirty="0">
                <a:latin typeface="微软雅黑" pitchFamily="34" charset="-122"/>
                <a:ea typeface="微软雅黑" pitchFamily="34" charset="-122"/>
              </a:rPr>
              <a:t>）层协议</a:t>
            </a:r>
          </a:p>
        </p:txBody>
      </p:sp>
      <p:sp>
        <p:nvSpPr>
          <p:cNvPr id="27" name="Text Box 15"/>
          <p:cNvSpPr txBox="1">
            <a:spLocks noChangeArrowheads="1"/>
          </p:cNvSpPr>
          <p:nvPr/>
        </p:nvSpPr>
        <p:spPr bwMode="auto">
          <a:xfrm>
            <a:off x="975170" y="5372998"/>
            <a:ext cx="2322513" cy="663575"/>
          </a:xfrm>
          <a:prstGeom prst="rect">
            <a:avLst/>
          </a:prstGeom>
          <a:noFill/>
          <a:ln w="9525">
            <a:noFill/>
            <a:miter lim="800000"/>
            <a:headEnd/>
            <a:tailEnd/>
          </a:ln>
        </p:spPr>
        <p:txBody>
          <a:bodyPr/>
          <a:lstStyle/>
          <a:p>
            <a:pPr marL="342900" indent="-342900" algn="ct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N</a:t>
            </a:r>
            <a:r>
              <a:rPr lang="zh-CN" altLang="en-US" sz="2400" b="1" dirty="0">
                <a:latin typeface="微软雅黑" pitchFamily="34" charset="-122"/>
                <a:ea typeface="微软雅黑" pitchFamily="34" charset="-122"/>
              </a:rPr>
              <a:t>）层协议</a:t>
            </a:r>
          </a:p>
        </p:txBody>
      </p:sp>
      <p:sp>
        <p:nvSpPr>
          <p:cNvPr id="28" name="Text Box 16"/>
          <p:cNvSpPr txBox="1">
            <a:spLocks noChangeArrowheads="1"/>
          </p:cNvSpPr>
          <p:nvPr/>
        </p:nvSpPr>
        <p:spPr bwMode="auto">
          <a:xfrm>
            <a:off x="4262438" y="5237832"/>
            <a:ext cx="2035175" cy="663575"/>
          </a:xfrm>
          <a:prstGeom prst="rect">
            <a:avLst/>
          </a:prstGeom>
          <a:noFill/>
          <a:ln w="9525">
            <a:noFill/>
            <a:miter lim="800000"/>
            <a:headEnd/>
            <a:tailEnd/>
          </a:ln>
        </p:spPr>
        <p:txBody>
          <a:bodyPr/>
          <a:lstStyle/>
          <a:p>
            <a:pPr marL="342900" indent="-342900" algn="ct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N</a:t>
            </a:r>
            <a:r>
              <a:rPr lang="zh-CN" altLang="en-US" sz="2400" b="1" dirty="0">
                <a:latin typeface="微软雅黑" pitchFamily="34" charset="-122"/>
                <a:ea typeface="微软雅黑" pitchFamily="34" charset="-122"/>
              </a:rPr>
              <a:t>）层</a:t>
            </a:r>
            <a:r>
              <a:rPr lang="en-US" altLang="zh-CN" sz="2400" b="1" dirty="0">
                <a:latin typeface="微软雅黑" pitchFamily="34" charset="-122"/>
                <a:ea typeface="微软雅黑" pitchFamily="34" charset="-122"/>
              </a:rPr>
              <a:t>SAP</a:t>
            </a:r>
          </a:p>
        </p:txBody>
      </p:sp>
      <p:sp>
        <p:nvSpPr>
          <p:cNvPr id="29" name="Line 17"/>
          <p:cNvSpPr>
            <a:spLocks noChangeShapeType="1"/>
          </p:cNvSpPr>
          <p:nvPr/>
        </p:nvSpPr>
        <p:spPr bwMode="auto">
          <a:xfrm flipV="1">
            <a:off x="4262438" y="5375951"/>
            <a:ext cx="508000" cy="220662"/>
          </a:xfrm>
          <a:prstGeom prst="line">
            <a:avLst/>
          </a:prstGeom>
          <a:noFill/>
          <a:ln w="19050">
            <a:solidFill>
              <a:schemeClr val="tx1"/>
            </a:solidFill>
            <a:round/>
            <a:headEnd type="triangle" w="med" len="med"/>
            <a:tailEnd/>
          </a:ln>
        </p:spPr>
        <p:txBody>
          <a:bodyPr/>
          <a:lstStyle/>
          <a:p>
            <a:endParaRPr lang="zh-CN" altLang="en-US" b="1">
              <a:solidFill>
                <a:schemeClr val="bg1"/>
              </a:solidFill>
              <a:latin typeface="微软雅黑" pitchFamily="34" charset="-122"/>
              <a:ea typeface="微软雅黑" pitchFamily="34" charset="-122"/>
            </a:endParaRPr>
          </a:p>
        </p:txBody>
      </p:sp>
      <p:sp>
        <p:nvSpPr>
          <p:cNvPr id="30" name="Line 18"/>
          <p:cNvSpPr>
            <a:spLocks noChangeShapeType="1"/>
          </p:cNvSpPr>
          <p:nvPr/>
        </p:nvSpPr>
        <p:spPr bwMode="auto">
          <a:xfrm flipH="1" flipV="1">
            <a:off x="6043613" y="5375951"/>
            <a:ext cx="635000" cy="220662"/>
          </a:xfrm>
          <a:prstGeom prst="line">
            <a:avLst/>
          </a:prstGeom>
          <a:noFill/>
          <a:ln w="19050">
            <a:solidFill>
              <a:schemeClr val="tx1"/>
            </a:solidFill>
            <a:round/>
            <a:headEnd type="triangle" w="med" len="med"/>
            <a:tailEnd/>
          </a:ln>
        </p:spPr>
        <p:txBody>
          <a:bodyPr/>
          <a:lstStyle/>
          <a:p>
            <a:endParaRPr lang="zh-CN" altLang="en-US" b="1">
              <a:solidFill>
                <a:schemeClr val="bg1"/>
              </a:solidFill>
              <a:latin typeface="微软雅黑" pitchFamily="34" charset="-122"/>
              <a:ea typeface="微软雅黑" pitchFamily="34" charset="-122"/>
            </a:endParaRPr>
          </a:p>
        </p:txBody>
      </p:sp>
      <p:sp>
        <p:nvSpPr>
          <p:cNvPr id="36" name="Oval 19"/>
          <p:cNvSpPr>
            <a:spLocks noChangeArrowheads="1"/>
          </p:cNvSpPr>
          <p:nvPr/>
        </p:nvSpPr>
        <p:spPr bwMode="auto">
          <a:xfrm>
            <a:off x="4008438" y="5596613"/>
            <a:ext cx="254000" cy="222250"/>
          </a:xfrm>
          <a:prstGeom prst="ellipse">
            <a:avLst/>
          </a:prstGeom>
          <a:solidFill>
            <a:srgbClr val="FF9900"/>
          </a:solidFill>
          <a:ln w="9525">
            <a:solidFill>
              <a:schemeClr val="tx1"/>
            </a:solidFill>
            <a:round/>
            <a:headEnd/>
            <a:tailEnd/>
          </a:ln>
        </p:spPr>
        <p:txBody>
          <a:bodyPr/>
          <a:lstStyle/>
          <a:p>
            <a:endParaRPr lang="zh-CN" altLang="en-US" b="1">
              <a:solidFill>
                <a:schemeClr val="bg1"/>
              </a:solidFill>
              <a:latin typeface="微软雅黑" pitchFamily="34" charset="-122"/>
              <a:ea typeface="微软雅黑" pitchFamily="34" charset="-122"/>
            </a:endParaRPr>
          </a:p>
        </p:txBody>
      </p:sp>
      <p:sp>
        <p:nvSpPr>
          <p:cNvPr id="37" name="Oval 20"/>
          <p:cNvSpPr>
            <a:spLocks noChangeArrowheads="1"/>
          </p:cNvSpPr>
          <p:nvPr/>
        </p:nvSpPr>
        <p:spPr bwMode="auto">
          <a:xfrm>
            <a:off x="6678613" y="5596613"/>
            <a:ext cx="254000" cy="222250"/>
          </a:xfrm>
          <a:prstGeom prst="ellipse">
            <a:avLst/>
          </a:prstGeom>
          <a:solidFill>
            <a:srgbClr val="FF9900"/>
          </a:solidFill>
          <a:ln w="9525">
            <a:solidFill>
              <a:schemeClr val="tx1"/>
            </a:solidFill>
            <a:round/>
            <a:headEnd/>
            <a:tailEnd/>
          </a:ln>
        </p:spPr>
        <p:txBody>
          <a:bodyPr/>
          <a:lstStyle/>
          <a:p>
            <a:endParaRPr lang="zh-CN" altLang="en-US" b="1">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93481" y="1959439"/>
            <a:ext cx="8113479" cy="4431983"/>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307486" y="1415531"/>
            <a:ext cx="4429418"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协议数据单元（</a:t>
            </a:r>
            <a:r>
              <a:rPr lang="en-US" altLang="zh-CN" sz="2800" b="1" dirty="0" smtClean="0">
                <a:solidFill>
                  <a:srgbClr val="C00000"/>
                </a:solidFill>
                <a:latin typeface="微软雅黑" pitchFamily="34" charset="-122"/>
                <a:ea typeface="微软雅黑" pitchFamily="34" charset="-122"/>
              </a:rPr>
              <a:t>PDU</a:t>
            </a:r>
            <a:r>
              <a:rPr lang="zh-CN" altLang="en-US" sz="2800" b="1" dirty="0" smtClean="0">
                <a:solidFill>
                  <a:srgbClr val="C00000"/>
                </a:solidFill>
                <a:latin typeface="微软雅黑" pitchFamily="34" charset="-122"/>
                <a:ea typeface="微软雅黑" pitchFamily="34" charset="-122"/>
              </a:rPr>
              <a:t>）：</a:t>
            </a:r>
            <a:endParaRPr lang="en-US" altLang="zh-CN" sz="2800" b="1" dirty="0" smtClean="0">
              <a:solidFill>
                <a:srgbClr val="C00000"/>
              </a:solidFill>
              <a:latin typeface="微软雅黑" pitchFamily="34" charset="-122"/>
              <a:ea typeface="微软雅黑" pitchFamily="34" charset="-122"/>
            </a:endParaRPr>
          </a:p>
        </p:txBody>
      </p:sp>
      <p:sp>
        <p:nvSpPr>
          <p:cNvPr id="38" name="Text Box 7"/>
          <p:cNvSpPr txBox="1">
            <a:spLocks noChangeArrowheads="1"/>
          </p:cNvSpPr>
          <p:nvPr/>
        </p:nvSpPr>
        <p:spPr bwMode="auto">
          <a:xfrm>
            <a:off x="3286358" y="4680189"/>
            <a:ext cx="4017962" cy="479425"/>
          </a:xfrm>
          <a:prstGeom prst="rect">
            <a:avLst/>
          </a:prstGeom>
          <a:solidFill>
            <a:srgbClr val="009900"/>
          </a:solidFill>
          <a:ln w="9525">
            <a:solidFill>
              <a:schemeClr val="tx1"/>
            </a:solidFill>
            <a:miter lim="800000"/>
            <a:headEnd/>
            <a:tailEnd/>
          </a:ln>
        </p:spPr>
        <p:txBody>
          <a:bodyPr/>
          <a:lstStyle/>
          <a:p>
            <a:pPr marL="342900" indent="-342900" algn="ctr"/>
            <a:r>
              <a:rPr lang="zh-CN" altLang="en-US" sz="2000" b="1">
                <a:solidFill>
                  <a:schemeClr val="bg1"/>
                </a:solidFill>
                <a:latin typeface="微软雅黑" pitchFamily="34" charset="-122"/>
                <a:ea typeface="微软雅黑" pitchFamily="34" charset="-122"/>
              </a:rPr>
              <a:t>（</a:t>
            </a:r>
            <a:r>
              <a:rPr lang="en-US" altLang="zh-CN" sz="2000" b="1">
                <a:solidFill>
                  <a:schemeClr val="bg1"/>
                </a:solidFill>
                <a:latin typeface="微软雅黑" pitchFamily="34" charset="-122"/>
                <a:ea typeface="微软雅黑" pitchFamily="34" charset="-122"/>
              </a:rPr>
              <a:t>N-1</a:t>
            </a:r>
            <a:r>
              <a:rPr lang="zh-CN" altLang="en-US" sz="2000" b="1">
                <a:solidFill>
                  <a:schemeClr val="bg1"/>
                </a:solidFill>
                <a:latin typeface="微软雅黑" pitchFamily="34" charset="-122"/>
                <a:ea typeface="微软雅黑" pitchFamily="34" charset="-122"/>
              </a:rPr>
              <a:t>）层用户数据</a:t>
            </a:r>
          </a:p>
        </p:txBody>
      </p:sp>
      <p:sp>
        <p:nvSpPr>
          <p:cNvPr id="40" name="Line 8"/>
          <p:cNvSpPr>
            <a:spLocks noChangeShapeType="1"/>
          </p:cNvSpPr>
          <p:nvPr/>
        </p:nvSpPr>
        <p:spPr bwMode="auto">
          <a:xfrm>
            <a:off x="3286358" y="3081576"/>
            <a:ext cx="0" cy="1598613"/>
          </a:xfrm>
          <a:prstGeom prst="line">
            <a:avLst/>
          </a:prstGeom>
          <a:noFill/>
          <a:ln w="12700">
            <a:solidFill>
              <a:schemeClr val="tx1"/>
            </a:solidFill>
            <a:round/>
            <a:headEnd/>
            <a:tailEnd type="triangle" w="med" len="med"/>
          </a:ln>
        </p:spPr>
        <p:txBody>
          <a:bodyPr/>
          <a:lstStyle/>
          <a:p>
            <a:endParaRPr lang="zh-CN" altLang="en-US" b="1">
              <a:solidFill>
                <a:schemeClr val="bg1"/>
              </a:solidFill>
              <a:latin typeface="微软雅黑" pitchFamily="34" charset="-122"/>
              <a:ea typeface="微软雅黑" pitchFamily="34" charset="-122"/>
            </a:endParaRPr>
          </a:p>
        </p:txBody>
      </p:sp>
      <p:sp>
        <p:nvSpPr>
          <p:cNvPr id="41" name="Text Box 9"/>
          <p:cNvSpPr txBox="1">
            <a:spLocks noChangeArrowheads="1"/>
          </p:cNvSpPr>
          <p:nvPr/>
        </p:nvSpPr>
        <p:spPr bwMode="auto">
          <a:xfrm>
            <a:off x="4919895" y="3721339"/>
            <a:ext cx="2384425" cy="479425"/>
          </a:xfrm>
          <a:prstGeom prst="rect">
            <a:avLst/>
          </a:prstGeom>
          <a:solidFill>
            <a:srgbClr val="009900"/>
          </a:solidFill>
          <a:ln w="9525">
            <a:solidFill>
              <a:schemeClr val="tx1"/>
            </a:solidFill>
            <a:miter lim="800000"/>
            <a:headEnd/>
            <a:tailEnd/>
          </a:ln>
        </p:spPr>
        <p:txBody>
          <a:bodyPr/>
          <a:lstStyle/>
          <a:p>
            <a:pPr marL="342900" indent="-342900" algn="ctr"/>
            <a:r>
              <a:rPr lang="zh-CN" altLang="en-US" sz="2000" b="1">
                <a:solidFill>
                  <a:schemeClr val="bg1"/>
                </a:solidFill>
                <a:latin typeface="微软雅黑" pitchFamily="34" charset="-122"/>
                <a:ea typeface="微软雅黑" pitchFamily="34" charset="-122"/>
              </a:rPr>
              <a:t>（</a:t>
            </a:r>
            <a:r>
              <a:rPr lang="en-US" altLang="zh-CN" sz="2000" b="1">
                <a:solidFill>
                  <a:schemeClr val="bg1"/>
                </a:solidFill>
                <a:latin typeface="微软雅黑" pitchFamily="34" charset="-122"/>
                <a:ea typeface="微软雅黑" pitchFamily="34" charset="-122"/>
              </a:rPr>
              <a:t>N</a:t>
            </a:r>
            <a:r>
              <a:rPr lang="zh-CN" altLang="en-US" sz="2000" b="1">
                <a:solidFill>
                  <a:schemeClr val="bg1"/>
                </a:solidFill>
                <a:latin typeface="微软雅黑" pitchFamily="34" charset="-122"/>
                <a:ea typeface="微软雅黑" pitchFamily="34" charset="-122"/>
              </a:rPr>
              <a:t>）层用户数据</a:t>
            </a:r>
          </a:p>
        </p:txBody>
      </p:sp>
      <p:sp>
        <p:nvSpPr>
          <p:cNvPr id="42" name="Text Box 10"/>
          <p:cNvSpPr txBox="1">
            <a:spLocks noChangeArrowheads="1"/>
          </p:cNvSpPr>
          <p:nvPr/>
        </p:nvSpPr>
        <p:spPr bwMode="auto">
          <a:xfrm>
            <a:off x="3286358" y="3721339"/>
            <a:ext cx="1633537" cy="479425"/>
          </a:xfrm>
          <a:prstGeom prst="rect">
            <a:avLst/>
          </a:prstGeom>
          <a:solidFill>
            <a:srgbClr val="FF9900"/>
          </a:solidFill>
          <a:ln w="9525">
            <a:solidFill>
              <a:schemeClr val="tx1"/>
            </a:solidFill>
            <a:miter lim="800000"/>
            <a:headEnd/>
            <a:tailEnd/>
          </a:ln>
        </p:spPr>
        <p:txBody>
          <a:bodyPr/>
          <a:lstStyle/>
          <a:p>
            <a:pPr marL="342900" indent="-342900" algn="ctr"/>
            <a:r>
              <a:rPr lang="zh-CN" altLang="en-US" sz="2000" b="1">
                <a:solidFill>
                  <a:schemeClr val="bg1"/>
                </a:solidFill>
                <a:latin typeface="微软雅黑" pitchFamily="34" charset="-122"/>
                <a:ea typeface="微软雅黑" pitchFamily="34" charset="-122"/>
              </a:rPr>
              <a:t>（</a:t>
            </a:r>
            <a:r>
              <a:rPr lang="en-US" altLang="zh-CN" sz="2000" b="1">
                <a:solidFill>
                  <a:schemeClr val="bg1"/>
                </a:solidFill>
                <a:latin typeface="微软雅黑" pitchFamily="34" charset="-122"/>
                <a:ea typeface="微软雅黑" pitchFamily="34" charset="-122"/>
              </a:rPr>
              <a:t>N</a:t>
            </a:r>
            <a:r>
              <a:rPr lang="zh-CN" altLang="en-US" sz="2000" b="1">
                <a:solidFill>
                  <a:schemeClr val="bg1"/>
                </a:solidFill>
                <a:latin typeface="微软雅黑" pitchFamily="34" charset="-122"/>
                <a:ea typeface="微软雅黑" pitchFamily="34" charset="-122"/>
              </a:rPr>
              <a:t>）层</a:t>
            </a:r>
            <a:r>
              <a:rPr lang="en-US" altLang="zh-CN" sz="2000" b="1">
                <a:solidFill>
                  <a:schemeClr val="bg1"/>
                </a:solidFill>
                <a:latin typeface="微软雅黑" pitchFamily="34" charset="-122"/>
                <a:ea typeface="微软雅黑" pitchFamily="34" charset="-122"/>
              </a:rPr>
              <a:t>PCI</a:t>
            </a:r>
          </a:p>
        </p:txBody>
      </p:sp>
      <p:sp>
        <p:nvSpPr>
          <p:cNvPr id="43" name="Text Box 11"/>
          <p:cNvSpPr txBox="1">
            <a:spLocks noChangeArrowheads="1"/>
          </p:cNvSpPr>
          <p:nvPr/>
        </p:nvSpPr>
        <p:spPr bwMode="auto">
          <a:xfrm>
            <a:off x="4291245" y="3081576"/>
            <a:ext cx="2008188" cy="479425"/>
          </a:xfrm>
          <a:prstGeom prst="rect">
            <a:avLst/>
          </a:prstGeom>
          <a:noFill/>
          <a:ln w="9525">
            <a:noFill/>
            <a:miter lim="800000"/>
            <a:headEnd/>
            <a:tailEnd/>
          </a:ln>
        </p:spPr>
        <p:txBody>
          <a:bodyPr/>
          <a:lstStyle/>
          <a:p>
            <a:pPr marL="342900" indent="-342900" algn="just"/>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N</a:t>
            </a:r>
            <a:r>
              <a:rPr lang="zh-CN" altLang="en-US" sz="2000" b="1" dirty="0">
                <a:latin typeface="微软雅黑" pitchFamily="34" charset="-122"/>
                <a:ea typeface="微软雅黑" pitchFamily="34" charset="-122"/>
              </a:rPr>
              <a:t>）层</a:t>
            </a:r>
            <a:r>
              <a:rPr lang="en-US" altLang="zh-CN" sz="2000" b="1" dirty="0">
                <a:latin typeface="微软雅黑" pitchFamily="34" charset="-122"/>
                <a:ea typeface="微软雅黑" pitchFamily="34" charset="-122"/>
              </a:rPr>
              <a:t>PDU</a:t>
            </a:r>
          </a:p>
        </p:txBody>
      </p:sp>
      <p:sp>
        <p:nvSpPr>
          <p:cNvPr id="44" name="Text Box 12"/>
          <p:cNvSpPr txBox="1">
            <a:spLocks noChangeArrowheads="1"/>
          </p:cNvSpPr>
          <p:nvPr/>
        </p:nvSpPr>
        <p:spPr bwMode="auto">
          <a:xfrm>
            <a:off x="1401995" y="4680189"/>
            <a:ext cx="1884363" cy="479425"/>
          </a:xfrm>
          <a:prstGeom prst="rect">
            <a:avLst/>
          </a:prstGeom>
          <a:solidFill>
            <a:srgbClr val="FF9900"/>
          </a:solidFill>
          <a:ln w="9525">
            <a:solidFill>
              <a:schemeClr val="tx1"/>
            </a:solidFill>
            <a:miter lim="800000"/>
            <a:headEnd/>
            <a:tailEnd/>
          </a:ln>
        </p:spPr>
        <p:txBody>
          <a:bodyPr/>
          <a:lstStyle/>
          <a:p>
            <a:pPr marL="342900" indent="-342900" algn="ctr"/>
            <a:r>
              <a:rPr lang="zh-CN" altLang="en-US" sz="2000" b="1">
                <a:solidFill>
                  <a:schemeClr val="bg1"/>
                </a:solidFill>
                <a:latin typeface="微软雅黑" pitchFamily="34" charset="-122"/>
                <a:ea typeface="微软雅黑" pitchFamily="34" charset="-122"/>
              </a:rPr>
              <a:t>（</a:t>
            </a:r>
            <a:r>
              <a:rPr lang="en-US" altLang="zh-CN" sz="2000" b="1">
                <a:solidFill>
                  <a:schemeClr val="bg1"/>
                </a:solidFill>
                <a:latin typeface="微软雅黑" pitchFamily="34" charset="-122"/>
                <a:ea typeface="微软雅黑" pitchFamily="34" charset="-122"/>
              </a:rPr>
              <a:t>N-1</a:t>
            </a:r>
            <a:r>
              <a:rPr lang="zh-CN" altLang="en-US" sz="2000" b="1">
                <a:solidFill>
                  <a:schemeClr val="bg1"/>
                </a:solidFill>
                <a:latin typeface="微软雅黑" pitchFamily="34" charset="-122"/>
                <a:ea typeface="微软雅黑" pitchFamily="34" charset="-122"/>
              </a:rPr>
              <a:t>）层</a:t>
            </a:r>
            <a:r>
              <a:rPr lang="en-US" altLang="zh-CN" sz="2000" b="1">
                <a:solidFill>
                  <a:schemeClr val="bg1"/>
                </a:solidFill>
                <a:latin typeface="微软雅黑" pitchFamily="34" charset="-122"/>
                <a:ea typeface="微软雅黑" pitchFamily="34" charset="-122"/>
              </a:rPr>
              <a:t>PCI</a:t>
            </a:r>
          </a:p>
        </p:txBody>
      </p:sp>
      <p:sp>
        <p:nvSpPr>
          <p:cNvPr id="45" name="Line 13"/>
          <p:cNvSpPr>
            <a:spLocks noChangeShapeType="1"/>
          </p:cNvSpPr>
          <p:nvPr/>
        </p:nvSpPr>
        <p:spPr bwMode="auto">
          <a:xfrm>
            <a:off x="7304320" y="3081576"/>
            <a:ext cx="0" cy="1598613"/>
          </a:xfrm>
          <a:prstGeom prst="line">
            <a:avLst/>
          </a:prstGeom>
          <a:noFill/>
          <a:ln w="12700">
            <a:solidFill>
              <a:schemeClr val="tx1"/>
            </a:solidFill>
            <a:round/>
            <a:headEnd/>
            <a:tailEnd type="triangle" w="med" len="med"/>
          </a:ln>
        </p:spPr>
        <p:txBody>
          <a:bodyPr/>
          <a:lstStyle/>
          <a:p>
            <a:endParaRPr lang="zh-CN" altLang="en-US" b="1">
              <a:solidFill>
                <a:schemeClr val="bg1"/>
              </a:solidFill>
              <a:latin typeface="微软雅黑" pitchFamily="34" charset="-122"/>
              <a:ea typeface="微软雅黑" pitchFamily="34" charset="-122"/>
            </a:endParaRPr>
          </a:p>
        </p:txBody>
      </p:sp>
      <p:sp>
        <p:nvSpPr>
          <p:cNvPr id="46" name="Line 14"/>
          <p:cNvSpPr>
            <a:spLocks noChangeShapeType="1"/>
          </p:cNvSpPr>
          <p:nvPr/>
        </p:nvSpPr>
        <p:spPr bwMode="auto">
          <a:xfrm>
            <a:off x="3286358" y="3402251"/>
            <a:ext cx="4017962" cy="0"/>
          </a:xfrm>
          <a:prstGeom prst="line">
            <a:avLst/>
          </a:prstGeom>
          <a:noFill/>
          <a:ln w="9525">
            <a:solidFill>
              <a:schemeClr val="tx1"/>
            </a:solidFill>
            <a:prstDash val="dash"/>
            <a:round/>
            <a:headEnd type="triangle" w="med" len="med"/>
            <a:tailEnd type="triangle" w="med" len="med"/>
          </a:ln>
        </p:spPr>
        <p:txBody>
          <a:bodyPr/>
          <a:lstStyle/>
          <a:p>
            <a:endParaRPr lang="zh-CN" altLang="en-US" b="1">
              <a:solidFill>
                <a:schemeClr val="bg1"/>
              </a:solidFill>
              <a:latin typeface="微软雅黑" pitchFamily="34" charset="-122"/>
              <a:ea typeface="微软雅黑" pitchFamily="34" charset="-122"/>
            </a:endParaRPr>
          </a:p>
        </p:txBody>
      </p:sp>
      <p:sp>
        <p:nvSpPr>
          <p:cNvPr id="47" name="Line 15"/>
          <p:cNvSpPr>
            <a:spLocks noChangeShapeType="1"/>
          </p:cNvSpPr>
          <p:nvPr/>
        </p:nvSpPr>
        <p:spPr bwMode="auto">
          <a:xfrm>
            <a:off x="1401995" y="5159614"/>
            <a:ext cx="1588" cy="479425"/>
          </a:xfrm>
          <a:prstGeom prst="line">
            <a:avLst/>
          </a:prstGeom>
          <a:noFill/>
          <a:ln w="9525">
            <a:solidFill>
              <a:schemeClr val="tx1"/>
            </a:solidFill>
            <a:round/>
            <a:headEnd/>
            <a:tailEnd/>
          </a:ln>
        </p:spPr>
        <p:txBody>
          <a:bodyPr/>
          <a:lstStyle/>
          <a:p>
            <a:endParaRPr lang="zh-CN" altLang="en-US" b="1">
              <a:solidFill>
                <a:schemeClr val="bg1"/>
              </a:solidFill>
              <a:latin typeface="微软雅黑" pitchFamily="34" charset="-122"/>
              <a:ea typeface="微软雅黑" pitchFamily="34" charset="-122"/>
            </a:endParaRPr>
          </a:p>
        </p:txBody>
      </p:sp>
      <p:sp>
        <p:nvSpPr>
          <p:cNvPr id="48" name="Line 16"/>
          <p:cNvSpPr>
            <a:spLocks noChangeShapeType="1"/>
          </p:cNvSpPr>
          <p:nvPr/>
        </p:nvSpPr>
        <p:spPr bwMode="auto">
          <a:xfrm>
            <a:off x="7304320" y="5159614"/>
            <a:ext cx="1588" cy="479425"/>
          </a:xfrm>
          <a:prstGeom prst="line">
            <a:avLst/>
          </a:prstGeom>
          <a:noFill/>
          <a:ln w="9525">
            <a:solidFill>
              <a:schemeClr val="tx1"/>
            </a:solidFill>
            <a:round/>
            <a:headEnd/>
            <a:tailEnd/>
          </a:ln>
        </p:spPr>
        <p:txBody>
          <a:bodyPr/>
          <a:lstStyle/>
          <a:p>
            <a:endParaRPr lang="zh-CN" altLang="en-US" b="1">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78457" y="1734845"/>
            <a:ext cx="3542958"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OSI</a:t>
            </a:r>
            <a:r>
              <a:rPr lang="zh-CN" altLang="en-US" sz="2800" b="1" dirty="0" smtClean="0">
                <a:solidFill>
                  <a:srgbClr val="C00000"/>
                </a:solidFill>
                <a:latin typeface="微软雅黑" pitchFamily="34" charset="-122"/>
                <a:ea typeface="微软雅黑" pitchFamily="34" charset="-122"/>
              </a:rPr>
              <a:t>中的服务原语：</a:t>
            </a:r>
            <a:endParaRPr lang="en-US" altLang="zh-CN" sz="2800" b="1" dirty="0" smtClean="0">
              <a:solidFill>
                <a:srgbClr val="C00000"/>
              </a:solidFill>
              <a:latin typeface="微软雅黑" pitchFamily="34" charset="-122"/>
              <a:ea typeface="微软雅黑" pitchFamily="34" charset="-122"/>
            </a:endParaRPr>
          </a:p>
        </p:txBody>
      </p:sp>
      <p:graphicFrame>
        <p:nvGraphicFramePr>
          <p:cNvPr id="27" name="Group 130"/>
          <p:cNvGraphicFramePr>
            <a:graphicFrameLocks/>
          </p:cNvGraphicFramePr>
          <p:nvPr/>
        </p:nvGraphicFramePr>
        <p:xfrm>
          <a:off x="309335" y="2416629"/>
          <a:ext cx="8497888" cy="3707448"/>
        </p:xfrm>
        <a:graphic>
          <a:graphicData uri="http://schemas.openxmlformats.org/drawingml/2006/table">
            <a:tbl>
              <a:tblPr/>
              <a:tblGrid>
                <a:gridCol w="2413000"/>
                <a:gridCol w="1677988"/>
                <a:gridCol w="4406900"/>
              </a:tblGrid>
              <a:tr h="952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服务原语类型</a:t>
                      </a:r>
                      <a:endParaRPr kumimoji="0" lang="zh-CN" altLang="en-US" sz="2400" b="1" i="0" u="none" strike="noStrike" cap="none" normalizeH="0" baseline="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名称</a:t>
                      </a:r>
                      <a:endParaRPr kumimoji="0" lang="zh-CN" altLang="en-US" sz="2400" b="1" i="0" u="none" strike="noStrike" cap="none" normalizeH="0" baseline="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含义</a:t>
                      </a:r>
                      <a:endParaRPr kumimoji="0" lang="zh-CN" altLang="en-US" sz="2400" b="1" i="0" u="none" strike="noStrike" cap="none" normalizeH="0" baseline="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request</a:t>
                      </a:r>
                      <a:endParaRPr kumimoji="0" lang="en-US" altLang="zh-CN" sz="2400" b="1" i="0" u="none" strike="noStrike" cap="none" normalizeH="0" baseline="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请求</a:t>
                      </a:r>
                      <a:endParaRPr kumimoji="0" lang="zh-CN" altLang="en-US" sz="2400" b="1" i="0" u="none" strike="noStrike" cap="none" normalizeH="0" baseline="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一个实体希望获得某种服务</a:t>
                      </a:r>
                      <a:endParaRPr kumimoji="0" lang="zh-CN" altLang="en-US" sz="2400" b="1" i="0" u="none" strike="noStrike" cap="none" normalizeH="0" baseline="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indication</a:t>
                      </a:r>
                      <a:endParaRPr kumimoji="0" lang="en-US" altLang="zh-CN" sz="2400" b="1" i="0" u="none" strike="noStrike" cap="none" normalizeH="0" baseline="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指示</a:t>
                      </a:r>
                      <a:endParaRPr kumimoji="0" lang="zh-CN" altLang="en-US" sz="2400" b="1" i="0" u="none" strike="noStrike" cap="none" normalizeH="0" baseline="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把关于某种事件的信息告诉某一实体</a:t>
                      </a:r>
                      <a:endParaRPr kumimoji="0" lang="zh-CN" altLang="en-US" sz="2400" b="1" i="0" u="none" strike="noStrike" cap="none" normalizeH="0" baseline="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response</a:t>
                      </a:r>
                      <a:endParaRPr kumimoji="0" lang="en-US" altLang="zh-CN" sz="2400" b="1" i="0" u="none" strike="noStrike" cap="none" normalizeH="0" baseline="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回应</a:t>
                      </a:r>
                      <a:endParaRPr kumimoji="0" lang="zh-CN" altLang="en-US" sz="2400" b="1" i="0" u="none" strike="noStrike" cap="none" normalizeH="0" baseline="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一个实体对某一事件的回应</a:t>
                      </a:r>
                      <a:endParaRPr kumimoji="0" lang="zh-CN" altLang="en-US" sz="2400" b="1" i="0" u="none" strike="noStrike" cap="none" normalizeH="0" baseline="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confirm</a:t>
                      </a:r>
                      <a:endParaRPr kumimoji="0" lang="en-US" altLang="zh-CN" sz="2400" b="1" i="0" u="none" strike="noStrike" cap="none" normalizeH="0" baseline="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确认</a:t>
                      </a:r>
                      <a:endParaRPr kumimoji="0" lang="zh-CN" altLang="en-US" sz="2400" b="1" i="0" u="none" strike="noStrike" cap="none" normalizeH="0" baseline="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一个实体对某一事件的确认</a:t>
                      </a:r>
                      <a:endParaRPr kumimoji="0" lang="zh-CN" altLang="en-US" sz="2400" b="1" i="0" u="none" strike="noStrike" cap="none" normalizeH="0" baseline="0" dirty="0" smtClean="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1.4.2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78457" y="1734845"/>
            <a:ext cx="3542958"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OSI</a:t>
            </a:r>
            <a:r>
              <a:rPr lang="zh-CN" altLang="en-US" sz="2800" b="1" dirty="0" smtClean="0">
                <a:solidFill>
                  <a:srgbClr val="C00000"/>
                </a:solidFill>
                <a:latin typeface="微软雅黑" pitchFamily="34" charset="-122"/>
                <a:ea typeface="微软雅黑" pitchFamily="34" charset="-122"/>
              </a:rPr>
              <a:t>中的服务原语：</a:t>
            </a:r>
            <a:endParaRPr lang="en-US" altLang="zh-CN" sz="2800" b="1" dirty="0" smtClean="0">
              <a:solidFill>
                <a:srgbClr val="C00000"/>
              </a:solidFill>
              <a:latin typeface="微软雅黑" pitchFamily="34" charset="-122"/>
              <a:ea typeface="微软雅黑" pitchFamily="34" charset="-122"/>
            </a:endParaRPr>
          </a:p>
        </p:txBody>
      </p:sp>
      <p:sp>
        <p:nvSpPr>
          <p:cNvPr id="17" name="Text Box 7"/>
          <p:cNvSpPr txBox="1">
            <a:spLocks noChangeArrowheads="1"/>
          </p:cNvSpPr>
          <p:nvPr/>
        </p:nvSpPr>
        <p:spPr bwMode="auto">
          <a:xfrm>
            <a:off x="4227739" y="3876457"/>
            <a:ext cx="1998663" cy="825500"/>
          </a:xfrm>
          <a:prstGeom prst="rect">
            <a:avLst/>
          </a:prstGeom>
          <a:noFill/>
          <a:ln w="9525">
            <a:noFill/>
            <a:miter lim="800000"/>
            <a:headEnd/>
            <a:tailEnd/>
          </a:ln>
        </p:spPr>
        <p:txBody>
          <a:bodyPr/>
          <a:lstStyle/>
          <a:p>
            <a:pPr marL="342900" indent="-342900" algn="ctr"/>
            <a:r>
              <a:rPr lang="zh-CN" altLang="en-US">
                <a:solidFill>
                  <a:schemeClr val="tx1"/>
                </a:solidFill>
                <a:latin typeface="微软雅黑" pitchFamily="34" charset="-122"/>
                <a:ea typeface="微软雅黑" pitchFamily="34" charset="-122"/>
              </a:rPr>
              <a:t>为</a:t>
            </a:r>
            <a:r>
              <a:rPr lang="en-US" altLang="zh-CN">
                <a:solidFill>
                  <a:schemeClr val="tx1"/>
                </a:solidFill>
                <a:latin typeface="微软雅黑" pitchFamily="34" charset="-122"/>
                <a:ea typeface="微软雅黑" pitchFamily="34" charset="-122"/>
              </a:rPr>
              <a:t>N</a:t>
            </a:r>
            <a:r>
              <a:rPr lang="zh-CN" altLang="en-US">
                <a:solidFill>
                  <a:schemeClr val="tx1"/>
                </a:solidFill>
                <a:latin typeface="微软雅黑" pitchFamily="34" charset="-122"/>
                <a:ea typeface="微软雅黑" pitchFamily="34" charset="-122"/>
              </a:rPr>
              <a:t>层提供服务</a:t>
            </a:r>
          </a:p>
          <a:p>
            <a:pPr marL="342900" indent="-342900" algn="ctr"/>
            <a:r>
              <a:rPr lang="zh-CN" altLang="en-US">
                <a:solidFill>
                  <a:schemeClr val="tx1"/>
                </a:solidFill>
                <a:latin typeface="微软雅黑" pitchFamily="34" charset="-122"/>
                <a:ea typeface="微软雅黑" pitchFamily="34" charset="-122"/>
              </a:rPr>
              <a:t>使用</a:t>
            </a:r>
            <a:r>
              <a:rPr lang="en-US" altLang="zh-CN">
                <a:solidFill>
                  <a:schemeClr val="tx1"/>
                </a:solidFill>
                <a:latin typeface="微软雅黑" pitchFamily="34" charset="-122"/>
                <a:ea typeface="微软雅黑" pitchFamily="34" charset="-122"/>
              </a:rPr>
              <a:t>N-1</a:t>
            </a:r>
            <a:r>
              <a:rPr lang="zh-CN" altLang="en-US">
                <a:solidFill>
                  <a:schemeClr val="tx1"/>
                </a:solidFill>
                <a:latin typeface="微软雅黑" pitchFamily="34" charset="-122"/>
                <a:ea typeface="微软雅黑" pitchFamily="34" charset="-122"/>
              </a:rPr>
              <a:t>层服务</a:t>
            </a:r>
          </a:p>
        </p:txBody>
      </p:sp>
      <p:sp>
        <p:nvSpPr>
          <p:cNvPr id="18" name="Text Box 8"/>
          <p:cNvSpPr txBox="1">
            <a:spLocks noChangeArrowheads="1"/>
          </p:cNvSpPr>
          <p:nvPr/>
        </p:nvSpPr>
        <p:spPr bwMode="auto">
          <a:xfrm>
            <a:off x="7034439" y="3295432"/>
            <a:ext cx="1778000" cy="495300"/>
          </a:xfrm>
          <a:prstGeom prst="rect">
            <a:avLst/>
          </a:prstGeom>
          <a:noFill/>
          <a:ln w="9525">
            <a:noFill/>
            <a:miter lim="800000"/>
            <a:headEnd/>
            <a:tailEnd/>
          </a:ln>
        </p:spPr>
        <p:txBody>
          <a:bodyPr/>
          <a:lstStyle/>
          <a:p>
            <a:pPr marL="342900" indent="-342900" algn="ct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2</a:t>
            </a: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indication</a:t>
            </a:r>
          </a:p>
        </p:txBody>
      </p:sp>
      <p:sp>
        <p:nvSpPr>
          <p:cNvPr id="19" name="Text Box 9"/>
          <p:cNvSpPr txBox="1">
            <a:spLocks noChangeArrowheads="1"/>
          </p:cNvSpPr>
          <p:nvPr/>
        </p:nvSpPr>
        <p:spPr bwMode="auto">
          <a:xfrm>
            <a:off x="5234214" y="3223994"/>
            <a:ext cx="1555750" cy="495300"/>
          </a:xfrm>
          <a:prstGeom prst="rect">
            <a:avLst/>
          </a:prstGeom>
          <a:noFill/>
          <a:ln w="9525">
            <a:noFill/>
            <a:miter lim="800000"/>
            <a:headEnd/>
            <a:tailEnd/>
          </a:ln>
        </p:spPr>
        <p:txBody>
          <a:bodyPr/>
          <a:lstStyle/>
          <a:p>
            <a:pPr marL="342900" indent="-342900" algn="ct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3</a:t>
            </a: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response</a:t>
            </a:r>
          </a:p>
        </p:txBody>
      </p:sp>
      <p:sp>
        <p:nvSpPr>
          <p:cNvPr id="20" name="Text Box 10"/>
          <p:cNvSpPr txBox="1">
            <a:spLocks noChangeArrowheads="1"/>
          </p:cNvSpPr>
          <p:nvPr/>
        </p:nvSpPr>
        <p:spPr bwMode="auto">
          <a:xfrm>
            <a:off x="1227364" y="3381157"/>
            <a:ext cx="1778000" cy="495300"/>
          </a:xfrm>
          <a:prstGeom prst="rect">
            <a:avLst/>
          </a:prstGeom>
          <a:noFill/>
          <a:ln w="9525">
            <a:noFill/>
            <a:miter lim="800000"/>
            <a:headEnd/>
            <a:tailEnd/>
          </a:ln>
        </p:spPr>
        <p:txBody>
          <a:bodyPr/>
          <a:lstStyle/>
          <a:p>
            <a:pPr marL="342900" indent="-342900" algn="ct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1</a:t>
            </a: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request</a:t>
            </a:r>
          </a:p>
        </p:txBody>
      </p:sp>
      <p:sp>
        <p:nvSpPr>
          <p:cNvPr id="22" name="Text Box 11"/>
          <p:cNvSpPr txBox="1">
            <a:spLocks noChangeArrowheads="1"/>
          </p:cNvSpPr>
          <p:nvPr/>
        </p:nvSpPr>
        <p:spPr bwMode="auto">
          <a:xfrm>
            <a:off x="3005364" y="3546257"/>
            <a:ext cx="1778000" cy="495300"/>
          </a:xfrm>
          <a:prstGeom prst="rect">
            <a:avLst/>
          </a:prstGeom>
          <a:noFill/>
          <a:ln w="9525">
            <a:noFill/>
            <a:miter lim="800000"/>
            <a:headEnd/>
            <a:tailEnd/>
          </a:ln>
        </p:spPr>
        <p:txBody>
          <a:bodyPr/>
          <a:lstStyle/>
          <a:p>
            <a:pPr marL="342900" indent="-342900" algn="ct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4</a:t>
            </a: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confirm</a:t>
            </a:r>
          </a:p>
        </p:txBody>
      </p:sp>
      <p:sp>
        <p:nvSpPr>
          <p:cNvPr id="23" name="Line 12"/>
          <p:cNvSpPr>
            <a:spLocks noChangeShapeType="1"/>
          </p:cNvSpPr>
          <p:nvPr/>
        </p:nvSpPr>
        <p:spPr bwMode="auto">
          <a:xfrm>
            <a:off x="2783114" y="3381157"/>
            <a:ext cx="0" cy="660400"/>
          </a:xfrm>
          <a:prstGeom prst="line">
            <a:avLst/>
          </a:prstGeom>
          <a:noFill/>
          <a:ln w="12700">
            <a:solidFill>
              <a:schemeClr val="tx1"/>
            </a:solidFill>
            <a:round/>
            <a:headEnd/>
            <a:tailEnd type="triangle" w="med" len="med"/>
          </a:ln>
        </p:spPr>
        <p:txBody>
          <a:bodyPr/>
          <a:lstStyle/>
          <a:p>
            <a:endParaRPr lang="zh-CN" altLang="en-US" b="1">
              <a:solidFill>
                <a:schemeClr val="bg1"/>
              </a:solidFill>
              <a:latin typeface="微软雅黑" pitchFamily="34" charset="-122"/>
              <a:ea typeface="微软雅黑" pitchFamily="34" charset="-122"/>
            </a:endParaRPr>
          </a:p>
        </p:txBody>
      </p:sp>
      <p:sp>
        <p:nvSpPr>
          <p:cNvPr id="24" name="Line 13"/>
          <p:cNvSpPr>
            <a:spLocks noChangeShapeType="1"/>
          </p:cNvSpPr>
          <p:nvPr/>
        </p:nvSpPr>
        <p:spPr bwMode="auto">
          <a:xfrm>
            <a:off x="1005114" y="3711357"/>
            <a:ext cx="7888288" cy="1587"/>
          </a:xfrm>
          <a:prstGeom prst="line">
            <a:avLst/>
          </a:prstGeom>
          <a:noFill/>
          <a:ln w="9525">
            <a:solidFill>
              <a:schemeClr val="tx1"/>
            </a:solidFill>
            <a:prstDash val="dash"/>
            <a:round/>
            <a:headEnd/>
            <a:tailEnd/>
          </a:ln>
        </p:spPr>
        <p:txBody>
          <a:bodyPr/>
          <a:lstStyle/>
          <a:p>
            <a:endParaRPr lang="zh-CN" altLang="en-US">
              <a:latin typeface="微软雅黑" pitchFamily="34" charset="-122"/>
              <a:ea typeface="微软雅黑" pitchFamily="34" charset="-122"/>
            </a:endParaRPr>
          </a:p>
        </p:txBody>
      </p:sp>
      <p:sp>
        <p:nvSpPr>
          <p:cNvPr id="25" name="Text Box 14"/>
          <p:cNvSpPr txBox="1">
            <a:spLocks noChangeArrowheads="1"/>
          </p:cNvSpPr>
          <p:nvPr/>
        </p:nvSpPr>
        <p:spPr bwMode="auto">
          <a:xfrm>
            <a:off x="6337527" y="2885857"/>
            <a:ext cx="1666875" cy="495300"/>
          </a:xfrm>
          <a:prstGeom prst="rect">
            <a:avLst/>
          </a:prstGeom>
          <a:solidFill>
            <a:srgbClr val="009900">
              <a:alpha val="58823"/>
            </a:srgbClr>
          </a:solidFill>
          <a:ln w="9525">
            <a:solidFill>
              <a:schemeClr val="tx1"/>
            </a:solidFill>
            <a:miter lim="800000"/>
            <a:headEnd/>
            <a:tailEnd/>
          </a:ln>
        </p:spPr>
        <p:txBody>
          <a:bodyPr/>
          <a:lstStyle/>
          <a:p>
            <a:pPr marL="342900" indent="-342900" algn="ctr"/>
            <a:r>
              <a:rPr lang="zh-CN" altLang="en-US" b="1">
                <a:solidFill>
                  <a:schemeClr val="bg1"/>
                </a:solidFill>
                <a:latin typeface="微软雅黑" pitchFamily="34" charset="-122"/>
                <a:ea typeface="微软雅黑" pitchFamily="34" charset="-122"/>
              </a:rPr>
              <a:t>用户</a:t>
            </a:r>
            <a:r>
              <a:rPr lang="en-US" altLang="zh-CN" b="1">
                <a:solidFill>
                  <a:schemeClr val="bg1"/>
                </a:solidFill>
                <a:latin typeface="微软雅黑" pitchFamily="34" charset="-122"/>
                <a:ea typeface="微软雅黑" pitchFamily="34" charset="-122"/>
              </a:rPr>
              <a:t>B</a:t>
            </a:r>
          </a:p>
        </p:txBody>
      </p:sp>
      <p:sp>
        <p:nvSpPr>
          <p:cNvPr id="26" name="Text Box 15"/>
          <p:cNvSpPr txBox="1">
            <a:spLocks noChangeArrowheads="1"/>
          </p:cNvSpPr>
          <p:nvPr/>
        </p:nvSpPr>
        <p:spPr bwMode="auto">
          <a:xfrm>
            <a:off x="2449739" y="2885857"/>
            <a:ext cx="1666875" cy="495300"/>
          </a:xfrm>
          <a:prstGeom prst="rect">
            <a:avLst/>
          </a:prstGeom>
          <a:solidFill>
            <a:srgbClr val="009900">
              <a:alpha val="58823"/>
            </a:srgbClr>
          </a:solidFill>
          <a:ln w="9525">
            <a:solidFill>
              <a:schemeClr val="tx1"/>
            </a:solidFill>
            <a:miter lim="800000"/>
            <a:headEnd/>
            <a:tailEnd/>
          </a:ln>
        </p:spPr>
        <p:txBody>
          <a:bodyPr/>
          <a:lstStyle/>
          <a:p>
            <a:pPr marL="342900" indent="-342900" algn="ctr"/>
            <a:r>
              <a:rPr lang="zh-CN" altLang="en-US" b="1" dirty="0">
                <a:solidFill>
                  <a:schemeClr val="bg1"/>
                </a:solidFill>
                <a:latin typeface="微软雅黑" pitchFamily="34" charset="-122"/>
                <a:ea typeface="微软雅黑" pitchFamily="34" charset="-122"/>
              </a:rPr>
              <a:t>用户</a:t>
            </a:r>
            <a:r>
              <a:rPr lang="en-US" altLang="zh-CN" b="1" dirty="0">
                <a:solidFill>
                  <a:schemeClr val="bg1"/>
                </a:solidFill>
                <a:latin typeface="微软雅黑" pitchFamily="34" charset="-122"/>
                <a:ea typeface="微软雅黑" pitchFamily="34" charset="-122"/>
              </a:rPr>
              <a:t>A</a:t>
            </a:r>
          </a:p>
        </p:txBody>
      </p:sp>
      <p:sp>
        <p:nvSpPr>
          <p:cNvPr id="28" name="Line 16"/>
          <p:cNvSpPr>
            <a:spLocks noChangeShapeType="1"/>
          </p:cNvSpPr>
          <p:nvPr/>
        </p:nvSpPr>
        <p:spPr bwMode="auto">
          <a:xfrm>
            <a:off x="7559902" y="3381157"/>
            <a:ext cx="0" cy="660400"/>
          </a:xfrm>
          <a:prstGeom prst="line">
            <a:avLst/>
          </a:prstGeom>
          <a:noFill/>
          <a:ln w="12700">
            <a:solidFill>
              <a:schemeClr val="tx1"/>
            </a:solidFill>
            <a:round/>
            <a:headEnd type="triangle" w="med" len="med"/>
            <a:tailEnd/>
          </a:ln>
        </p:spPr>
        <p:txBody>
          <a:bodyPr/>
          <a:lstStyle/>
          <a:p>
            <a:endParaRPr lang="zh-CN" altLang="en-US" b="1">
              <a:solidFill>
                <a:schemeClr val="bg1"/>
              </a:solidFill>
              <a:latin typeface="微软雅黑" pitchFamily="34" charset="-122"/>
              <a:ea typeface="微软雅黑" pitchFamily="34" charset="-122"/>
            </a:endParaRPr>
          </a:p>
        </p:txBody>
      </p:sp>
      <p:sp>
        <p:nvSpPr>
          <p:cNvPr id="29" name="Text Box 17"/>
          <p:cNvSpPr txBox="1">
            <a:spLocks noChangeArrowheads="1"/>
          </p:cNvSpPr>
          <p:nvPr/>
        </p:nvSpPr>
        <p:spPr bwMode="auto">
          <a:xfrm>
            <a:off x="193902" y="2885857"/>
            <a:ext cx="1922462" cy="495300"/>
          </a:xfrm>
          <a:prstGeom prst="rect">
            <a:avLst/>
          </a:prstGeom>
          <a:noFill/>
          <a:ln w="9525">
            <a:noFill/>
            <a:miter lim="800000"/>
            <a:headEnd/>
            <a:tailEnd/>
          </a:ln>
        </p:spPr>
        <p:txBody>
          <a:bodyPr/>
          <a:lstStyle/>
          <a:p>
            <a:pPr marL="342900" indent="-342900" algn="just"/>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N+1</a:t>
            </a:r>
            <a:r>
              <a:rPr lang="zh-CN" altLang="en-US">
                <a:solidFill>
                  <a:schemeClr val="tx1"/>
                </a:solidFill>
                <a:latin typeface="微软雅黑" pitchFamily="34" charset="-122"/>
                <a:ea typeface="微软雅黑" pitchFamily="34" charset="-122"/>
              </a:rPr>
              <a:t>）层协议</a:t>
            </a:r>
          </a:p>
        </p:txBody>
      </p:sp>
      <p:sp>
        <p:nvSpPr>
          <p:cNvPr id="30" name="Text Box 18"/>
          <p:cNvSpPr txBox="1">
            <a:spLocks noChangeArrowheads="1"/>
          </p:cNvSpPr>
          <p:nvPr/>
        </p:nvSpPr>
        <p:spPr bwMode="auto">
          <a:xfrm>
            <a:off x="193902" y="4041557"/>
            <a:ext cx="1922462" cy="495300"/>
          </a:xfrm>
          <a:prstGeom prst="rect">
            <a:avLst/>
          </a:prstGeom>
          <a:noFill/>
          <a:ln w="9525">
            <a:noFill/>
            <a:miter lim="800000"/>
            <a:headEnd/>
            <a:tailEnd/>
          </a:ln>
        </p:spPr>
        <p:txBody>
          <a:bodyPr/>
          <a:lstStyle/>
          <a:p>
            <a:pPr marL="342900" indent="-342900" algn="ct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N</a:t>
            </a:r>
            <a:r>
              <a:rPr lang="zh-CN" altLang="en-US">
                <a:solidFill>
                  <a:schemeClr val="tx1"/>
                </a:solidFill>
                <a:latin typeface="微软雅黑" pitchFamily="34" charset="-122"/>
                <a:ea typeface="微软雅黑" pitchFamily="34" charset="-122"/>
              </a:rPr>
              <a:t>）层协议</a:t>
            </a:r>
          </a:p>
        </p:txBody>
      </p:sp>
      <p:sp>
        <p:nvSpPr>
          <p:cNvPr id="36" name="Line 19"/>
          <p:cNvSpPr>
            <a:spLocks noChangeShapeType="1"/>
          </p:cNvSpPr>
          <p:nvPr/>
        </p:nvSpPr>
        <p:spPr bwMode="auto">
          <a:xfrm>
            <a:off x="3783239" y="3381157"/>
            <a:ext cx="0" cy="660400"/>
          </a:xfrm>
          <a:prstGeom prst="line">
            <a:avLst/>
          </a:prstGeom>
          <a:noFill/>
          <a:ln w="12700">
            <a:solidFill>
              <a:schemeClr val="tx1"/>
            </a:solidFill>
            <a:round/>
            <a:headEnd type="triangle" w="med" len="med"/>
            <a:tailEnd/>
          </a:ln>
        </p:spPr>
        <p:txBody>
          <a:bodyPr/>
          <a:lstStyle/>
          <a:p>
            <a:endParaRPr lang="zh-CN" altLang="en-US" b="1">
              <a:solidFill>
                <a:schemeClr val="bg1"/>
              </a:solidFill>
              <a:latin typeface="微软雅黑" pitchFamily="34" charset="-122"/>
              <a:ea typeface="微软雅黑" pitchFamily="34" charset="-122"/>
            </a:endParaRPr>
          </a:p>
        </p:txBody>
      </p:sp>
      <p:sp>
        <p:nvSpPr>
          <p:cNvPr id="37" name="Line 20"/>
          <p:cNvSpPr>
            <a:spLocks noChangeShapeType="1"/>
          </p:cNvSpPr>
          <p:nvPr/>
        </p:nvSpPr>
        <p:spPr bwMode="auto">
          <a:xfrm>
            <a:off x="6670902" y="3381157"/>
            <a:ext cx="1587" cy="660400"/>
          </a:xfrm>
          <a:prstGeom prst="line">
            <a:avLst/>
          </a:prstGeom>
          <a:noFill/>
          <a:ln w="12700">
            <a:solidFill>
              <a:schemeClr val="tx1"/>
            </a:solidFill>
            <a:round/>
            <a:headEnd/>
            <a:tailEnd type="triangle" w="med" len="med"/>
          </a:ln>
        </p:spPr>
        <p:txBody>
          <a:bodyPr/>
          <a:lstStyle/>
          <a:p>
            <a:endParaRPr lang="zh-CN" altLang="en-US" b="1">
              <a:solidFill>
                <a:schemeClr val="bg1"/>
              </a:solidFill>
              <a:latin typeface="微软雅黑" pitchFamily="34" charset="-122"/>
              <a:ea typeface="微软雅黑" pitchFamily="34" charset="-122"/>
            </a:endParaRPr>
          </a:p>
        </p:txBody>
      </p:sp>
      <p:sp>
        <p:nvSpPr>
          <p:cNvPr id="38" name="Text Box 21"/>
          <p:cNvSpPr txBox="1">
            <a:spLocks noChangeArrowheads="1"/>
          </p:cNvSpPr>
          <p:nvPr/>
        </p:nvSpPr>
        <p:spPr bwMode="auto">
          <a:xfrm>
            <a:off x="2449739" y="4041557"/>
            <a:ext cx="1666875" cy="495300"/>
          </a:xfrm>
          <a:prstGeom prst="rect">
            <a:avLst/>
          </a:prstGeom>
          <a:solidFill>
            <a:srgbClr val="0000CC">
              <a:alpha val="58823"/>
            </a:srgbClr>
          </a:solidFill>
          <a:ln w="9525">
            <a:solidFill>
              <a:schemeClr val="tx1"/>
            </a:solidFill>
            <a:miter lim="800000"/>
            <a:headEnd/>
            <a:tailEnd/>
          </a:ln>
        </p:spPr>
        <p:txBody>
          <a:bodyPr/>
          <a:lstStyle/>
          <a:p>
            <a:pPr marL="342900" indent="-342900" algn="ctr"/>
            <a:r>
              <a:rPr lang="en-US" altLang="zh-CN" b="1">
                <a:solidFill>
                  <a:schemeClr val="bg1"/>
                </a:solidFill>
                <a:latin typeface="微软雅黑" pitchFamily="34" charset="-122"/>
                <a:ea typeface="微软雅黑" pitchFamily="34" charset="-122"/>
              </a:rPr>
              <a:t>(N)</a:t>
            </a:r>
            <a:r>
              <a:rPr lang="zh-CN" altLang="en-US" b="1">
                <a:solidFill>
                  <a:schemeClr val="bg1"/>
                </a:solidFill>
                <a:latin typeface="微软雅黑" pitchFamily="34" charset="-122"/>
                <a:ea typeface="微软雅黑" pitchFamily="34" charset="-122"/>
              </a:rPr>
              <a:t>对等实体</a:t>
            </a:r>
          </a:p>
        </p:txBody>
      </p:sp>
      <p:sp>
        <p:nvSpPr>
          <p:cNvPr id="39" name="Text Box 22"/>
          <p:cNvSpPr txBox="1">
            <a:spLocks noChangeArrowheads="1"/>
          </p:cNvSpPr>
          <p:nvPr/>
        </p:nvSpPr>
        <p:spPr bwMode="auto">
          <a:xfrm>
            <a:off x="6337527" y="4041557"/>
            <a:ext cx="1666875" cy="495300"/>
          </a:xfrm>
          <a:prstGeom prst="rect">
            <a:avLst/>
          </a:prstGeom>
          <a:solidFill>
            <a:srgbClr val="0000CC">
              <a:alpha val="58823"/>
            </a:srgbClr>
          </a:solidFill>
          <a:ln w="9525">
            <a:solidFill>
              <a:schemeClr val="tx1"/>
            </a:solidFill>
            <a:miter lim="800000"/>
            <a:headEnd/>
            <a:tailEnd/>
          </a:ln>
        </p:spPr>
        <p:txBody>
          <a:bodyPr/>
          <a:lstStyle/>
          <a:p>
            <a:pPr marL="342900" indent="-342900" algn="ctr"/>
            <a:r>
              <a:rPr lang="en-US" altLang="zh-CN" b="1">
                <a:solidFill>
                  <a:schemeClr val="bg1"/>
                </a:solidFill>
                <a:latin typeface="微软雅黑" pitchFamily="34" charset="-122"/>
                <a:ea typeface="微软雅黑" pitchFamily="34" charset="-122"/>
              </a:rPr>
              <a:t>(N)</a:t>
            </a:r>
            <a:r>
              <a:rPr lang="zh-CN" altLang="en-US" b="1">
                <a:solidFill>
                  <a:schemeClr val="bg1"/>
                </a:solidFill>
                <a:latin typeface="微软雅黑" pitchFamily="34" charset="-122"/>
                <a:ea typeface="微软雅黑" pitchFamily="34" charset="-122"/>
              </a:rPr>
              <a:t>对等实体</a:t>
            </a:r>
          </a:p>
          <a:p>
            <a:pPr marL="342900" indent="-342900"/>
            <a:endParaRPr lang="en-US" altLang="zh-CN" b="1">
              <a:solidFill>
                <a:schemeClr val="bg1"/>
              </a:solidFill>
              <a:latin typeface="微软雅黑" pitchFamily="34" charset="-122"/>
              <a:ea typeface="微软雅黑" pitchFamily="34" charset="-122"/>
            </a:endParaRPr>
          </a:p>
        </p:txBody>
      </p:sp>
      <p:sp>
        <p:nvSpPr>
          <p:cNvPr id="40" name="Text Box 23"/>
          <p:cNvSpPr txBox="1">
            <a:spLocks noChangeArrowheads="1"/>
          </p:cNvSpPr>
          <p:nvPr/>
        </p:nvSpPr>
        <p:spPr bwMode="auto">
          <a:xfrm>
            <a:off x="6337527" y="5197257"/>
            <a:ext cx="1666875" cy="495300"/>
          </a:xfrm>
          <a:prstGeom prst="rect">
            <a:avLst/>
          </a:prstGeom>
          <a:solidFill>
            <a:srgbClr val="FF3300">
              <a:alpha val="58823"/>
            </a:srgbClr>
          </a:solidFill>
          <a:ln w="9525">
            <a:solidFill>
              <a:schemeClr val="tx1"/>
            </a:solidFill>
            <a:miter lim="800000"/>
            <a:headEnd/>
            <a:tailEnd/>
          </a:ln>
        </p:spPr>
        <p:txBody>
          <a:bodyPr/>
          <a:lstStyle/>
          <a:p>
            <a:pPr marL="342900" indent="-342900"/>
            <a:endParaRPr lang="zh-CN" altLang="zh-CN" b="1">
              <a:solidFill>
                <a:schemeClr val="bg1"/>
              </a:solidFill>
              <a:latin typeface="微软雅黑" pitchFamily="34" charset="-122"/>
              <a:ea typeface="微软雅黑" pitchFamily="34" charset="-122"/>
            </a:endParaRPr>
          </a:p>
        </p:txBody>
      </p:sp>
      <p:sp>
        <p:nvSpPr>
          <p:cNvPr id="41" name="Line 24"/>
          <p:cNvSpPr>
            <a:spLocks noChangeShapeType="1"/>
          </p:cNvSpPr>
          <p:nvPr/>
        </p:nvSpPr>
        <p:spPr bwMode="auto">
          <a:xfrm>
            <a:off x="1005114" y="4865469"/>
            <a:ext cx="7888288" cy="1588"/>
          </a:xfrm>
          <a:prstGeom prst="line">
            <a:avLst/>
          </a:prstGeom>
          <a:noFill/>
          <a:ln w="9525">
            <a:solidFill>
              <a:schemeClr val="tx1"/>
            </a:solidFill>
            <a:prstDash val="dash"/>
            <a:round/>
            <a:headEnd/>
            <a:tailEnd/>
          </a:ln>
        </p:spPr>
        <p:txBody>
          <a:bodyPr/>
          <a:lstStyle/>
          <a:p>
            <a:endParaRPr lang="zh-CN" altLang="en-US">
              <a:latin typeface="微软雅黑" pitchFamily="34" charset="-122"/>
              <a:ea typeface="微软雅黑" pitchFamily="34" charset="-122"/>
            </a:endParaRPr>
          </a:p>
        </p:txBody>
      </p:sp>
      <p:sp>
        <p:nvSpPr>
          <p:cNvPr id="42" name="Text Box 25"/>
          <p:cNvSpPr txBox="1">
            <a:spLocks noChangeArrowheads="1"/>
          </p:cNvSpPr>
          <p:nvPr/>
        </p:nvSpPr>
        <p:spPr bwMode="auto">
          <a:xfrm>
            <a:off x="2449739" y="5197257"/>
            <a:ext cx="1666875" cy="495300"/>
          </a:xfrm>
          <a:prstGeom prst="rect">
            <a:avLst/>
          </a:prstGeom>
          <a:solidFill>
            <a:srgbClr val="FF3300">
              <a:alpha val="58823"/>
            </a:srgbClr>
          </a:solidFill>
          <a:ln w="9525">
            <a:solidFill>
              <a:schemeClr val="tx1"/>
            </a:solidFill>
            <a:miter lim="800000"/>
            <a:headEnd/>
            <a:tailEnd/>
          </a:ln>
        </p:spPr>
        <p:txBody>
          <a:bodyPr/>
          <a:lstStyle/>
          <a:p>
            <a:pPr marL="342900" indent="-342900"/>
            <a:endParaRPr lang="zh-CN" altLang="zh-CN" b="1">
              <a:solidFill>
                <a:schemeClr val="bg1"/>
              </a:solidFill>
              <a:latin typeface="微软雅黑" pitchFamily="34" charset="-122"/>
              <a:ea typeface="微软雅黑" pitchFamily="34" charset="-122"/>
            </a:endParaRPr>
          </a:p>
        </p:txBody>
      </p:sp>
      <p:sp>
        <p:nvSpPr>
          <p:cNvPr id="43" name="Line 26"/>
          <p:cNvSpPr>
            <a:spLocks noChangeShapeType="1"/>
          </p:cNvSpPr>
          <p:nvPr/>
        </p:nvSpPr>
        <p:spPr bwMode="auto">
          <a:xfrm>
            <a:off x="2783114" y="4536857"/>
            <a:ext cx="0" cy="660400"/>
          </a:xfrm>
          <a:prstGeom prst="line">
            <a:avLst/>
          </a:prstGeom>
          <a:noFill/>
          <a:ln w="12700">
            <a:solidFill>
              <a:schemeClr val="tx1"/>
            </a:solidFill>
            <a:round/>
            <a:headEnd/>
            <a:tailEnd type="triangle" w="med" len="med"/>
          </a:ln>
        </p:spPr>
        <p:txBody>
          <a:bodyPr/>
          <a:lstStyle/>
          <a:p>
            <a:endParaRPr lang="zh-CN" altLang="en-US" b="1">
              <a:solidFill>
                <a:schemeClr val="bg1"/>
              </a:solidFill>
              <a:latin typeface="微软雅黑" pitchFamily="34" charset="-122"/>
              <a:ea typeface="微软雅黑" pitchFamily="34" charset="-122"/>
            </a:endParaRPr>
          </a:p>
        </p:txBody>
      </p:sp>
      <p:sp>
        <p:nvSpPr>
          <p:cNvPr id="44" name="Line 27"/>
          <p:cNvSpPr>
            <a:spLocks noChangeShapeType="1"/>
          </p:cNvSpPr>
          <p:nvPr/>
        </p:nvSpPr>
        <p:spPr bwMode="auto">
          <a:xfrm>
            <a:off x="6670902" y="4536857"/>
            <a:ext cx="0" cy="660400"/>
          </a:xfrm>
          <a:prstGeom prst="line">
            <a:avLst/>
          </a:prstGeom>
          <a:noFill/>
          <a:ln w="12700">
            <a:solidFill>
              <a:schemeClr val="tx1"/>
            </a:solidFill>
            <a:round/>
            <a:headEnd/>
            <a:tailEnd type="triangle" w="med" len="med"/>
          </a:ln>
        </p:spPr>
        <p:txBody>
          <a:bodyPr/>
          <a:lstStyle/>
          <a:p>
            <a:endParaRPr lang="zh-CN" altLang="en-US" b="1">
              <a:solidFill>
                <a:schemeClr val="bg1"/>
              </a:solidFill>
              <a:latin typeface="微软雅黑" pitchFamily="34" charset="-122"/>
              <a:ea typeface="微软雅黑" pitchFamily="34" charset="-122"/>
            </a:endParaRPr>
          </a:p>
        </p:txBody>
      </p:sp>
      <p:sp>
        <p:nvSpPr>
          <p:cNvPr id="45" name="Line 28"/>
          <p:cNvSpPr>
            <a:spLocks noChangeShapeType="1"/>
          </p:cNvSpPr>
          <p:nvPr/>
        </p:nvSpPr>
        <p:spPr bwMode="auto">
          <a:xfrm>
            <a:off x="3781652" y="4536857"/>
            <a:ext cx="1587" cy="660400"/>
          </a:xfrm>
          <a:prstGeom prst="line">
            <a:avLst/>
          </a:prstGeom>
          <a:noFill/>
          <a:ln w="12700">
            <a:solidFill>
              <a:schemeClr val="tx1"/>
            </a:solidFill>
            <a:round/>
            <a:headEnd type="triangle" w="med" len="med"/>
            <a:tailEnd/>
          </a:ln>
        </p:spPr>
        <p:txBody>
          <a:bodyPr/>
          <a:lstStyle/>
          <a:p>
            <a:endParaRPr lang="zh-CN" altLang="en-US" b="1">
              <a:solidFill>
                <a:schemeClr val="bg1"/>
              </a:solidFill>
              <a:latin typeface="微软雅黑" pitchFamily="34" charset="-122"/>
              <a:ea typeface="微软雅黑" pitchFamily="34" charset="-122"/>
            </a:endParaRPr>
          </a:p>
        </p:txBody>
      </p:sp>
      <p:sp>
        <p:nvSpPr>
          <p:cNvPr id="46" name="Line 29"/>
          <p:cNvSpPr>
            <a:spLocks noChangeShapeType="1"/>
          </p:cNvSpPr>
          <p:nvPr/>
        </p:nvSpPr>
        <p:spPr bwMode="auto">
          <a:xfrm>
            <a:off x="7559902" y="4536857"/>
            <a:ext cx="0" cy="660400"/>
          </a:xfrm>
          <a:prstGeom prst="line">
            <a:avLst/>
          </a:prstGeom>
          <a:noFill/>
          <a:ln w="12700">
            <a:solidFill>
              <a:schemeClr val="tx1"/>
            </a:solidFill>
            <a:round/>
            <a:headEnd type="triangle" w="med" len="med"/>
            <a:tailEnd/>
          </a:ln>
        </p:spPr>
        <p:txBody>
          <a:bodyPr/>
          <a:lstStyle/>
          <a:p>
            <a:endParaRPr lang="zh-CN" altLang="en-US" b="1">
              <a:solidFill>
                <a:schemeClr val="bg1"/>
              </a:solidFill>
              <a:latin typeface="微软雅黑" pitchFamily="34" charset="-122"/>
              <a:ea typeface="微软雅黑" pitchFamily="34" charset="-122"/>
            </a:endParaRPr>
          </a:p>
        </p:txBody>
      </p:sp>
      <p:sp>
        <p:nvSpPr>
          <p:cNvPr id="47" name="Text Box 30"/>
          <p:cNvSpPr txBox="1">
            <a:spLocks noChangeArrowheads="1"/>
          </p:cNvSpPr>
          <p:nvPr/>
        </p:nvSpPr>
        <p:spPr bwMode="auto">
          <a:xfrm>
            <a:off x="193902" y="5197257"/>
            <a:ext cx="1922462" cy="495300"/>
          </a:xfrm>
          <a:prstGeom prst="rect">
            <a:avLst/>
          </a:prstGeom>
          <a:noFill/>
          <a:ln w="9525">
            <a:noFill/>
            <a:miter lim="800000"/>
            <a:headEnd/>
            <a:tailEnd/>
          </a:ln>
        </p:spPr>
        <p:txBody>
          <a:bodyPr/>
          <a:lstStyle/>
          <a:p>
            <a:pPr marL="342900" indent="-342900" algn="ctr"/>
            <a:r>
              <a:rPr lang="zh-CN" altLang="en-US">
                <a:solidFill>
                  <a:schemeClr val="tx1"/>
                </a:solidFill>
                <a:latin typeface="微软雅黑" pitchFamily="34" charset="-122"/>
                <a:ea typeface="微软雅黑" pitchFamily="34" charset="-122"/>
              </a:rPr>
              <a:t>（</a:t>
            </a:r>
            <a:r>
              <a:rPr lang="en-US" altLang="zh-CN">
                <a:solidFill>
                  <a:schemeClr val="tx1"/>
                </a:solidFill>
                <a:latin typeface="微软雅黑" pitchFamily="34" charset="-122"/>
                <a:ea typeface="微软雅黑" pitchFamily="34" charset="-122"/>
              </a:rPr>
              <a:t>N-1</a:t>
            </a:r>
            <a:r>
              <a:rPr lang="zh-CN" altLang="en-US">
                <a:solidFill>
                  <a:schemeClr val="tx1"/>
                </a:solidFill>
                <a:latin typeface="微软雅黑" pitchFamily="34" charset="-122"/>
                <a:ea typeface="微软雅黑" pitchFamily="34" charset="-122"/>
              </a:rPr>
              <a:t>）层协议</a:t>
            </a:r>
          </a:p>
        </p:txBody>
      </p:sp>
      <p:sp>
        <p:nvSpPr>
          <p:cNvPr id="48" name="Line 31"/>
          <p:cNvSpPr>
            <a:spLocks noChangeShapeType="1"/>
          </p:cNvSpPr>
          <p:nvPr/>
        </p:nvSpPr>
        <p:spPr bwMode="auto">
          <a:xfrm>
            <a:off x="3783239" y="5197257"/>
            <a:ext cx="0" cy="165100"/>
          </a:xfrm>
          <a:prstGeom prst="line">
            <a:avLst/>
          </a:prstGeom>
          <a:noFill/>
          <a:ln w="9525">
            <a:solidFill>
              <a:schemeClr val="tx1"/>
            </a:solidFill>
            <a:prstDash val="dash"/>
            <a:round/>
            <a:headEnd/>
            <a:tailEnd/>
          </a:ln>
        </p:spPr>
        <p:txBody>
          <a:bodyPr/>
          <a:lstStyle/>
          <a:p>
            <a:endParaRPr lang="zh-CN" altLang="en-US" b="1">
              <a:solidFill>
                <a:schemeClr val="bg1"/>
              </a:solidFill>
              <a:latin typeface="微软雅黑" pitchFamily="34" charset="-122"/>
              <a:ea typeface="微软雅黑" pitchFamily="34" charset="-122"/>
            </a:endParaRPr>
          </a:p>
        </p:txBody>
      </p:sp>
      <p:sp>
        <p:nvSpPr>
          <p:cNvPr id="49" name="Line 32"/>
          <p:cNvSpPr>
            <a:spLocks noChangeShapeType="1"/>
          </p:cNvSpPr>
          <p:nvPr/>
        </p:nvSpPr>
        <p:spPr bwMode="auto">
          <a:xfrm>
            <a:off x="3783239" y="5362357"/>
            <a:ext cx="2887663" cy="1587"/>
          </a:xfrm>
          <a:prstGeom prst="line">
            <a:avLst/>
          </a:prstGeom>
          <a:noFill/>
          <a:ln w="9525">
            <a:solidFill>
              <a:schemeClr val="tx1"/>
            </a:solidFill>
            <a:prstDash val="dash"/>
            <a:round/>
            <a:headEnd/>
            <a:tailEnd/>
          </a:ln>
        </p:spPr>
        <p:txBody>
          <a:bodyPr/>
          <a:lstStyle/>
          <a:p>
            <a:endParaRPr lang="zh-CN" altLang="en-US">
              <a:latin typeface="微软雅黑" pitchFamily="34" charset="-122"/>
              <a:ea typeface="微软雅黑" pitchFamily="34" charset="-122"/>
            </a:endParaRPr>
          </a:p>
        </p:txBody>
      </p:sp>
      <p:sp>
        <p:nvSpPr>
          <p:cNvPr id="50" name="Line 33"/>
          <p:cNvSpPr>
            <a:spLocks noChangeShapeType="1"/>
          </p:cNvSpPr>
          <p:nvPr/>
        </p:nvSpPr>
        <p:spPr bwMode="auto">
          <a:xfrm>
            <a:off x="6670902" y="5197257"/>
            <a:ext cx="1587" cy="165100"/>
          </a:xfrm>
          <a:prstGeom prst="line">
            <a:avLst/>
          </a:prstGeom>
          <a:noFill/>
          <a:ln w="9525">
            <a:solidFill>
              <a:schemeClr val="tx1"/>
            </a:solidFill>
            <a:prstDash val="dash"/>
            <a:round/>
            <a:headEnd/>
            <a:tailEnd/>
          </a:ln>
        </p:spPr>
        <p:txBody>
          <a:bodyPr/>
          <a:lstStyle/>
          <a:p>
            <a:endParaRPr lang="zh-CN" altLang="en-US" b="1">
              <a:solidFill>
                <a:schemeClr val="bg1"/>
              </a:solidFill>
              <a:latin typeface="微软雅黑" pitchFamily="34" charset="-122"/>
              <a:ea typeface="微软雅黑" pitchFamily="34" charset="-122"/>
            </a:endParaRPr>
          </a:p>
        </p:txBody>
      </p:sp>
      <p:sp>
        <p:nvSpPr>
          <p:cNvPr id="51" name="Line 34"/>
          <p:cNvSpPr>
            <a:spLocks noChangeShapeType="1"/>
          </p:cNvSpPr>
          <p:nvPr/>
        </p:nvSpPr>
        <p:spPr bwMode="auto">
          <a:xfrm>
            <a:off x="2783114" y="5197257"/>
            <a:ext cx="0" cy="330200"/>
          </a:xfrm>
          <a:prstGeom prst="line">
            <a:avLst/>
          </a:prstGeom>
          <a:noFill/>
          <a:ln w="9525">
            <a:solidFill>
              <a:schemeClr val="tx1"/>
            </a:solidFill>
            <a:prstDash val="dash"/>
            <a:round/>
            <a:headEnd/>
            <a:tailEnd/>
          </a:ln>
        </p:spPr>
        <p:txBody>
          <a:bodyPr/>
          <a:lstStyle/>
          <a:p>
            <a:endParaRPr lang="zh-CN" altLang="en-US" b="1">
              <a:solidFill>
                <a:schemeClr val="bg1"/>
              </a:solidFill>
              <a:latin typeface="微软雅黑" pitchFamily="34" charset="-122"/>
              <a:ea typeface="微软雅黑" pitchFamily="34" charset="-122"/>
            </a:endParaRPr>
          </a:p>
        </p:txBody>
      </p:sp>
      <p:sp>
        <p:nvSpPr>
          <p:cNvPr id="52" name="Line 35"/>
          <p:cNvSpPr>
            <a:spLocks noChangeShapeType="1"/>
          </p:cNvSpPr>
          <p:nvPr/>
        </p:nvSpPr>
        <p:spPr bwMode="auto">
          <a:xfrm>
            <a:off x="2783114" y="5527457"/>
            <a:ext cx="4776788" cy="1587"/>
          </a:xfrm>
          <a:prstGeom prst="line">
            <a:avLst/>
          </a:prstGeom>
          <a:noFill/>
          <a:ln w="9525">
            <a:solidFill>
              <a:schemeClr val="tx1"/>
            </a:solidFill>
            <a:prstDash val="dash"/>
            <a:round/>
            <a:headEnd/>
            <a:tailEnd/>
          </a:ln>
        </p:spPr>
        <p:txBody>
          <a:bodyPr/>
          <a:lstStyle/>
          <a:p>
            <a:endParaRPr lang="zh-CN" altLang="en-US">
              <a:latin typeface="微软雅黑" pitchFamily="34" charset="-122"/>
              <a:ea typeface="微软雅黑" pitchFamily="34" charset="-122"/>
            </a:endParaRPr>
          </a:p>
        </p:txBody>
      </p:sp>
      <p:sp>
        <p:nvSpPr>
          <p:cNvPr id="53" name="Line 36"/>
          <p:cNvSpPr>
            <a:spLocks noChangeShapeType="1"/>
          </p:cNvSpPr>
          <p:nvPr/>
        </p:nvSpPr>
        <p:spPr bwMode="auto">
          <a:xfrm>
            <a:off x="7559902" y="5197257"/>
            <a:ext cx="1587" cy="330200"/>
          </a:xfrm>
          <a:prstGeom prst="line">
            <a:avLst/>
          </a:prstGeom>
          <a:noFill/>
          <a:ln w="9525">
            <a:solidFill>
              <a:schemeClr val="tx1"/>
            </a:solidFill>
            <a:prstDash val="dash"/>
            <a:round/>
            <a:headEnd/>
            <a:tailEnd/>
          </a:ln>
        </p:spPr>
        <p:txBody>
          <a:bodyPr/>
          <a:lstStyle/>
          <a:p>
            <a:endParaRPr lang="zh-CN" altLang="en-US" b="1">
              <a:solidFill>
                <a:schemeClr val="bg1"/>
              </a:solidFill>
              <a:latin typeface="微软雅黑" pitchFamily="34" charset="-122"/>
              <a:ea typeface="微软雅黑" pitchFamily="34" charset="-122"/>
            </a:endParaRPr>
          </a:p>
        </p:txBody>
      </p:sp>
      <p:sp>
        <p:nvSpPr>
          <p:cNvPr id="54" name="AutoShape 37"/>
          <p:cNvSpPr>
            <a:spLocks noChangeArrowheads="1"/>
          </p:cNvSpPr>
          <p:nvPr/>
        </p:nvSpPr>
        <p:spPr bwMode="auto">
          <a:xfrm>
            <a:off x="4892902" y="4701957"/>
            <a:ext cx="444500" cy="660400"/>
          </a:xfrm>
          <a:prstGeom prst="downArrow">
            <a:avLst>
              <a:gd name="adj1" fmla="val 50000"/>
              <a:gd name="adj2" fmla="val 37143"/>
            </a:avLst>
          </a:prstGeom>
          <a:gradFill rotWithShape="1">
            <a:gsLst>
              <a:gs pos="0">
                <a:srgbClr val="FF0000">
                  <a:alpha val="59000"/>
                </a:srgbClr>
              </a:gs>
              <a:gs pos="100000">
                <a:srgbClr val="760000"/>
              </a:gs>
            </a:gsLst>
            <a:lin ang="5400000" scaled="1"/>
          </a:gradFill>
          <a:ln w="9525">
            <a:solidFill>
              <a:schemeClr val="tx1"/>
            </a:solidFill>
            <a:miter lim="800000"/>
            <a:headEnd/>
            <a:tailEnd/>
          </a:ln>
        </p:spPr>
        <p:txBody>
          <a:bodyPr vert="eaVert"/>
          <a:lstStyle/>
          <a:p>
            <a:endParaRPr lang="zh-CN" altLang="en-US">
              <a:latin typeface="微软雅黑" pitchFamily="34" charset="-122"/>
              <a:ea typeface="微软雅黑" pitchFamily="34" charset="-122"/>
            </a:endParaRPr>
          </a:p>
        </p:txBody>
      </p:sp>
      <p:sp>
        <p:nvSpPr>
          <p:cNvPr id="55" name="AutoShape 38"/>
          <p:cNvSpPr>
            <a:spLocks noChangeArrowheads="1"/>
          </p:cNvSpPr>
          <p:nvPr/>
        </p:nvSpPr>
        <p:spPr bwMode="auto">
          <a:xfrm>
            <a:off x="4892902" y="3216057"/>
            <a:ext cx="444500" cy="660400"/>
          </a:xfrm>
          <a:prstGeom prst="upArrow">
            <a:avLst>
              <a:gd name="adj1" fmla="val 50000"/>
              <a:gd name="adj2" fmla="val 37143"/>
            </a:avLst>
          </a:prstGeom>
          <a:gradFill rotWithShape="1">
            <a:gsLst>
              <a:gs pos="0">
                <a:srgbClr val="004700"/>
              </a:gs>
              <a:gs pos="100000">
                <a:srgbClr val="009900">
                  <a:alpha val="59000"/>
                </a:srgbClr>
              </a:gs>
            </a:gsLst>
            <a:lin ang="5400000" scaled="1"/>
          </a:gradFill>
          <a:ln w="9525">
            <a:solidFill>
              <a:schemeClr val="tx1"/>
            </a:solidFill>
            <a:miter lim="800000"/>
            <a:headEnd/>
            <a:tailEnd/>
          </a:ln>
        </p:spPr>
        <p:txBody>
          <a:bodyPr vert="eaVert"/>
          <a:lstStyle/>
          <a:p>
            <a:endParaRPr lang="zh-CN" altLang="en-US">
              <a:latin typeface="微软雅黑" pitchFamily="34" charset="-122"/>
              <a:ea typeface="微软雅黑" pitchFamily="34" charset="-122"/>
            </a:endParaRPr>
          </a:p>
        </p:txBody>
      </p:sp>
      <p:cxnSp>
        <p:nvCxnSpPr>
          <p:cNvPr id="58" name="直接连接符 57"/>
          <p:cNvCxnSpPr/>
          <p:nvPr/>
        </p:nvCxnSpPr>
        <p:spPr>
          <a:xfrm flipV="1">
            <a:off x="493486" y="2278744"/>
            <a:ext cx="322217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1.4.3 TCP/IP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278457" y="1531649"/>
            <a:ext cx="2553904"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各层的协议：</a:t>
            </a:r>
            <a:endParaRPr lang="en-US" altLang="zh-CN" sz="2800" b="1" dirty="0" smtClean="0">
              <a:solidFill>
                <a:srgbClr val="C00000"/>
              </a:solidFill>
              <a:latin typeface="微软雅黑" pitchFamily="34" charset="-122"/>
              <a:ea typeface="微软雅黑" pitchFamily="34" charset="-122"/>
            </a:endParaRPr>
          </a:p>
        </p:txBody>
      </p:sp>
      <p:cxnSp>
        <p:nvCxnSpPr>
          <p:cNvPr id="58" name="直接连接符 57"/>
          <p:cNvCxnSpPr/>
          <p:nvPr/>
        </p:nvCxnSpPr>
        <p:spPr>
          <a:xfrm flipV="1">
            <a:off x="493486" y="2075548"/>
            <a:ext cx="3222171" cy="1"/>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 Box 35"/>
          <p:cNvSpPr txBox="1">
            <a:spLocks noChangeArrowheads="1"/>
          </p:cNvSpPr>
          <p:nvPr/>
        </p:nvSpPr>
        <p:spPr bwMode="auto">
          <a:xfrm>
            <a:off x="127002" y="2934618"/>
            <a:ext cx="3086100" cy="849313"/>
          </a:xfrm>
          <a:prstGeom prst="rect">
            <a:avLst/>
          </a:prstGeom>
          <a:solidFill>
            <a:srgbClr val="FF3300">
              <a:alpha val="79999"/>
            </a:srgbClr>
          </a:solidFill>
          <a:ln w="9525">
            <a:solidFill>
              <a:schemeClr val="tx1"/>
            </a:solidFill>
            <a:miter lim="800000"/>
            <a:headEnd/>
            <a:tailEnd/>
          </a:ln>
        </p:spPr>
        <p:txBody>
          <a:bodyPr tIns="118800"/>
          <a:lstStyle/>
          <a:p>
            <a:pPr marL="342900" indent="-342900" algn="ctr"/>
            <a:r>
              <a:rPr lang="en-US" altLang="zh-CN" sz="2000" b="1">
                <a:solidFill>
                  <a:schemeClr val="bg1"/>
                </a:solidFill>
                <a:latin typeface="微软雅黑" pitchFamily="34" charset="-122"/>
                <a:ea typeface="微软雅黑" pitchFamily="34" charset="-122"/>
              </a:rPr>
              <a:t>TCP</a:t>
            </a:r>
          </a:p>
        </p:txBody>
      </p:sp>
      <p:sp>
        <p:nvSpPr>
          <p:cNvPr id="59" name="Text Box 36"/>
          <p:cNvSpPr txBox="1">
            <a:spLocks noChangeArrowheads="1"/>
          </p:cNvSpPr>
          <p:nvPr/>
        </p:nvSpPr>
        <p:spPr bwMode="auto">
          <a:xfrm>
            <a:off x="137207" y="3773718"/>
            <a:ext cx="5600700" cy="1408345"/>
          </a:xfrm>
          <a:prstGeom prst="rect">
            <a:avLst/>
          </a:prstGeom>
          <a:solidFill>
            <a:srgbClr val="CC00CC">
              <a:alpha val="79999"/>
            </a:srgbClr>
          </a:solidFill>
          <a:ln w="9525">
            <a:solidFill>
              <a:schemeClr val="tx1"/>
            </a:solidFill>
            <a:miter lim="800000"/>
            <a:headEnd/>
            <a:tailEnd/>
          </a:ln>
        </p:spPr>
        <p:txBody>
          <a:bodyPr/>
          <a:lstStyle/>
          <a:p>
            <a:pPr marL="342900" indent="-342900" algn="just">
              <a:spcBef>
                <a:spcPct val="0"/>
              </a:spcBef>
            </a:pPr>
            <a:r>
              <a:rPr lang="en-US" altLang="zh-CN" sz="2000" b="1" dirty="0">
                <a:solidFill>
                  <a:schemeClr val="bg1"/>
                </a:solidFill>
                <a:latin typeface="微软雅黑" pitchFamily="34" charset="-122"/>
                <a:ea typeface="微软雅黑" pitchFamily="34" charset="-122"/>
              </a:rPr>
              <a:t>ICMP, IGMP</a:t>
            </a:r>
          </a:p>
          <a:p>
            <a:pPr marL="342900" indent="-342900" algn="just">
              <a:spcBef>
                <a:spcPct val="0"/>
              </a:spcBef>
            </a:pPr>
            <a:r>
              <a:rPr lang="en-US" altLang="zh-CN" sz="2000" b="1" dirty="0">
                <a:solidFill>
                  <a:schemeClr val="bg1"/>
                </a:solidFill>
                <a:latin typeface="微软雅黑" pitchFamily="34" charset="-122"/>
                <a:ea typeface="微软雅黑" pitchFamily="34" charset="-122"/>
              </a:rPr>
              <a:t>                               IP</a:t>
            </a:r>
          </a:p>
          <a:p>
            <a:pPr marL="342900" indent="-342900" algn="just">
              <a:spcBef>
                <a:spcPct val="0"/>
              </a:spcBef>
            </a:pPr>
            <a:r>
              <a:rPr lang="en-US" altLang="zh-CN" sz="2000" b="1" dirty="0">
                <a:solidFill>
                  <a:schemeClr val="bg1"/>
                </a:solidFill>
                <a:latin typeface="微软雅黑" pitchFamily="34" charset="-122"/>
                <a:ea typeface="微软雅黑" pitchFamily="34" charset="-122"/>
              </a:rPr>
              <a:t>                                                  ARP/RARP</a:t>
            </a:r>
          </a:p>
        </p:txBody>
      </p:sp>
      <p:sp>
        <p:nvSpPr>
          <p:cNvPr id="60" name="Text Box 37"/>
          <p:cNvSpPr txBox="1">
            <a:spLocks noChangeArrowheads="1"/>
          </p:cNvSpPr>
          <p:nvPr/>
        </p:nvSpPr>
        <p:spPr bwMode="auto">
          <a:xfrm>
            <a:off x="127002" y="5196806"/>
            <a:ext cx="5600700" cy="913712"/>
          </a:xfrm>
          <a:prstGeom prst="rect">
            <a:avLst/>
          </a:prstGeom>
          <a:solidFill>
            <a:srgbClr val="000066">
              <a:alpha val="79999"/>
            </a:srgbClr>
          </a:solidFill>
          <a:ln w="9525">
            <a:solidFill>
              <a:schemeClr val="tx1"/>
            </a:solidFill>
            <a:miter lim="800000"/>
            <a:headEnd/>
            <a:tailEnd/>
          </a:ln>
        </p:spPr>
        <p:txBody>
          <a:bodyPr anchor="ctr" anchorCtr="0"/>
          <a:lstStyle/>
          <a:p>
            <a:pPr marL="342900" indent="-342900" algn="ctr">
              <a:spcBef>
                <a:spcPts val="775"/>
              </a:spcBef>
            </a:pPr>
            <a:r>
              <a:rPr lang="zh-CN" altLang="en-US" sz="2000" b="1" dirty="0">
                <a:solidFill>
                  <a:schemeClr val="bg1"/>
                </a:solidFill>
                <a:latin typeface="微软雅黑" pitchFamily="34" charset="-122"/>
                <a:ea typeface="微软雅黑" pitchFamily="34" charset="-122"/>
              </a:rPr>
              <a:t>各类物理网络，如</a:t>
            </a:r>
            <a:r>
              <a:rPr lang="en-US" altLang="zh-CN" sz="2000" b="1" dirty="0">
                <a:solidFill>
                  <a:schemeClr val="bg1"/>
                </a:solidFill>
                <a:latin typeface="微软雅黑" pitchFamily="34" charset="-122"/>
                <a:ea typeface="微软雅黑" pitchFamily="34" charset="-122"/>
              </a:rPr>
              <a:t>FDDI, Ethernet</a:t>
            </a:r>
            <a:r>
              <a:rPr lang="zh-CN" altLang="en-US" sz="2000" b="1" dirty="0">
                <a:solidFill>
                  <a:schemeClr val="bg1"/>
                </a:solidFill>
                <a:latin typeface="微软雅黑" pitchFamily="34" charset="-122"/>
                <a:ea typeface="微软雅黑" pitchFamily="34" charset="-122"/>
              </a:rPr>
              <a:t>等 </a:t>
            </a:r>
          </a:p>
        </p:txBody>
      </p:sp>
      <p:sp>
        <p:nvSpPr>
          <p:cNvPr id="61" name="Text Box 38"/>
          <p:cNvSpPr txBox="1">
            <a:spLocks noChangeArrowheads="1"/>
          </p:cNvSpPr>
          <p:nvPr/>
        </p:nvSpPr>
        <p:spPr bwMode="auto">
          <a:xfrm>
            <a:off x="127002" y="2085306"/>
            <a:ext cx="3086100" cy="849312"/>
          </a:xfrm>
          <a:prstGeom prst="rect">
            <a:avLst/>
          </a:prstGeom>
          <a:solidFill>
            <a:srgbClr val="009900">
              <a:alpha val="79999"/>
            </a:srgbClr>
          </a:solidFill>
          <a:ln w="9525">
            <a:solidFill>
              <a:schemeClr val="tx1"/>
            </a:solidFill>
            <a:miter lim="800000"/>
            <a:headEnd/>
            <a:tailEnd/>
          </a:ln>
        </p:spPr>
        <p:txBody>
          <a:bodyPr tIns="118800"/>
          <a:lstStyle/>
          <a:p>
            <a:pPr marL="342900" indent="-342900" algn="ctr"/>
            <a:r>
              <a:rPr lang="en-US" altLang="zh-CN" sz="2000" b="1" dirty="0">
                <a:solidFill>
                  <a:schemeClr val="bg1"/>
                </a:solidFill>
                <a:latin typeface="微软雅黑" pitchFamily="34" charset="-122"/>
                <a:ea typeface="微软雅黑" pitchFamily="34" charset="-122"/>
              </a:rPr>
              <a:t>SMTP, </a:t>
            </a:r>
            <a:r>
              <a:rPr lang="en-US" altLang="zh-CN" sz="2000" b="1" dirty="0" err="1">
                <a:solidFill>
                  <a:schemeClr val="bg1"/>
                </a:solidFill>
                <a:latin typeface="微软雅黑" pitchFamily="34" charset="-122"/>
                <a:ea typeface="微软雅黑" pitchFamily="34" charset="-122"/>
              </a:rPr>
              <a:t>Telent</a:t>
            </a:r>
            <a:r>
              <a:rPr lang="en-US" altLang="zh-CN" sz="2000" b="1" dirty="0">
                <a:solidFill>
                  <a:schemeClr val="bg1"/>
                </a:solidFill>
                <a:latin typeface="微软雅黑" pitchFamily="34" charset="-122"/>
                <a:ea typeface="微软雅黑" pitchFamily="34" charset="-122"/>
              </a:rPr>
              <a:t>, FTP, HTTP</a:t>
            </a:r>
            <a:r>
              <a:rPr lang="zh-CN" altLang="en-US" sz="2000" b="1" dirty="0">
                <a:solidFill>
                  <a:schemeClr val="bg1"/>
                </a:solidFill>
                <a:latin typeface="微软雅黑" pitchFamily="34" charset="-122"/>
                <a:ea typeface="微软雅黑" pitchFamily="34" charset="-122"/>
              </a:rPr>
              <a:t>等</a:t>
            </a:r>
          </a:p>
        </p:txBody>
      </p:sp>
      <p:sp>
        <p:nvSpPr>
          <p:cNvPr id="62" name="Text Box 39"/>
          <p:cNvSpPr txBox="1">
            <a:spLocks noChangeArrowheads="1"/>
          </p:cNvSpPr>
          <p:nvPr/>
        </p:nvSpPr>
        <p:spPr bwMode="auto">
          <a:xfrm>
            <a:off x="6070602" y="2934618"/>
            <a:ext cx="2971800" cy="849313"/>
          </a:xfrm>
          <a:prstGeom prst="rect">
            <a:avLst/>
          </a:prstGeom>
          <a:solidFill>
            <a:srgbClr val="FF3300">
              <a:alpha val="79999"/>
            </a:srgbClr>
          </a:solidFill>
          <a:ln w="9525">
            <a:solidFill>
              <a:schemeClr val="tx1"/>
            </a:solidFill>
            <a:miter lim="800000"/>
            <a:headEnd/>
            <a:tailEnd/>
          </a:ln>
        </p:spPr>
        <p:txBody>
          <a:bodyPr/>
          <a:lstStyle/>
          <a:p>
            <a:pPr marL="342900" indent="-342900" algn="ctr">
              <a:spcBef>
                <a:spcPct val="0"/>
              </a:spcBef>
            </a:pPr>
            <a:r>
              <a:rPr lang="zh-CN" altLang="en-US" sz="2000" b="1">
                <a:solidFill>
                  <a:schemeClr val="bg1"/>
                </a:solidFill>
                <a:latin typeface="微软雅黑" pitchFamily="34" charset="-122"/>
                <a:ea typeface="微软雅黑" pitchFamily="34" charset="-122"/>
              </a:rPr>
              <a:t>传输层</a:t>
            </a:r>
          </a:p>
          <a:p>
            <a:pPr marL="342900" indent="-342900" algn="ctr">
              <a:spcBef>
                <a:spcPct val="0"/>
              </a:spcBef>
            </a:pPr>
            <a:r>
              <a:rPr lang="en-US" altLang="zh-CN" sz="2000" b="1">
                <a:solidFill>
                  <a:schemeClr val="bg1"/>
                </a:solidFill>
                <a:latin typeface="微软雅黑" pitchFamily="34" charset="-122"/>
                <a:ea typeface="微软雅黑" pitchFamily="34" charset="-122"/>
              </a:rPr>
              <a:t>Transport Layer</a:t>
            </a:r>
          </a:p>
          <a:p>
            <a:pPr marL="342900" indent="-342900">
              <a:spcBef>
                <a:spcPct val="0"/>
              </a:spcBef>
            </a:pPr>
            <a:endParaRPr lang="en-US" altLang="zh-CN" sz="2000" b="1">
              <a:solidFill>
                <a:schemeClr val="bg1"/>
              </a:solidFill>
              <a:latin typeface="微软雅黑" pitchFamily="34" charset="-122"/>
              <a:ea typeface="微软雅黑" pitchFamily="34" charset="-122"/>
            </a:endParaRPr>
          </a:p>
        </p:txBody>
      </p:sp>
      <p:sp>
        <p:nvSpPr>
          <p:cNvPr id="63" name="Text Box 40"/>
          <p:cNvSpPr txBox="1">
            <a:spLocks noChangeArrowheads="1"/>
          </p:cNvSpPr>
          <p:nvPr/>
        </p:nvSpPr>
        <p:spPr bwMode="auto">
          <a:xfrm>
            <a:off x="6070602" y="3783931"/>
            <a:ext cx="2971800" cy="1398587"/>
          </a:xfrm>
          <a:prstGeom prst="rect">
            <a:avLst/>
          </a:prstGeom>
          <a:solidFill>
            <a:srgbClr val="CC00CC">
              <a:alpha val="79999"/>
            </a:srgbClr>
          </a:solidFill>
          <a:ln w="9525">
            <a:solidFill>
              <a:schemeClr val="tx1"/>
            </a:solidFill>
            <a:miter lim="800000"/>
            <a:headEnd/>
            <a:tailEnd/>
          </a:ln>
        </p:spPr>
        <p:txBody>
          <a:bodyPr tIns="82800" anchor="ctr" anchorCtr="0"/>
          <a:lstStyle/>
          <a:p>
            <a:pPr marL="342900" indent="-342900" algn="ctr">
              <a:spcBef>
                <a:spcPct val="0"/>
              </a:spcBef>
            </a:pPr>
            <a:r>
              <a:rPr lang="zh-CN" altLang="en-US" sz="2000" b="1" dirty="0">
                <a:solidFill>
                  <a:schemeClr val="bg1"/>
                </a:solidFill>
                <a:latin typeface="微软雅黑" pitchFamily="34" charset="-122"/>
                <a:ea typeface="微软雅黑" pitchFamily="34" charset="-122"/>
              </a:rPr>
              <a:t>互连网络层</a:t>
            </a:r>
          </a:p>
          <a:p>
            <a:pPr marL="342900" indent="-342900" algn="ctr">
              <a:spcBef>
                <a:spcPct val="0"/>
              </a:spcBef>
            </a:pPr>
            <a:r>
              <a:rPr lang="en-US" altLang="zh-CN" sz="2000" b="1" dirty="0">
                <a:solidFill>
                  <a:schemeClr val="bg1"/>
                </a:solidFill>
                <a:latin typeface="微软雅黑" pitchFamily="34" charset="-122"/>
                <a:ea typeface="微软雅黑" pitchFamily="34" charset="-122"/>
              </a:rPr>
              <a:t>Internet Layer</a:t>
            </a:r>
          </a:p>
        </p:txBody>
      </p:sp>
      <p:sp>
        <p:nvSpPr>
          <p:cNvPr id="64" name="Text Box 41"/>
          <p:cNvSpPr txBox="1">
            <a:spLocks noChangeArrowheads="1"/>
          </p:cNvSpPr>
          <p:nvPr/>
        </p:nvSpPr>
        <p:spPr bwMode="auto">
          <a:xfrm>
            <a:off x="6070602" y="2085306"/>
            <a:ext cx="2971800" cy="849312"/>
          </a:xfrm>
          <a:prstGeom prst="rect">
            <a:avLst/>
          </a:prstGeom>
          <a:solidFill>
            <a:srgbClr val="009900">
              <a:alpha val="79999"/>
            </a:srgbClr>
          </a:solidFill>
          <a:ln w="9525">
            <a:solidFill>
              <a:schemeClr val="tx1"/>
            </a:solidFill>
            <a:miter lim="800000"/>
            <a:headEnd/>
            <a:tailEnd/>
          </a:ln>
        </p:spPr>
        <p:txBody>
          <a:bodyPr/>
          <a:lstStyle/>
          <a:p>
            <a:pPr marL="342900" indent="-342900" algn="ctr">
              <a:spcBef>
                <a:spcPct val="0"/>
              </a:spcBef>
            </a:pPr>
            <a:r>
              <a:rPr lang="zh-CN" altLang="en-US" sz="2000" b="1">
                <a:solidFill>
                  <a:schemeClr val="bg1"/>
                </a:solidFill>
                <a:latin typeface="微软雅黑" pitchFamily="34" charset="-122"/>
                <a:ea typeface="微软雅黑" pitchFamily="34" charset="-122"/>
              </a:rPr>
              <a:t>应用层</a:t>
            </a:r>
          </a:p>
          <a:p>
            <a:pPr marL="342900" indent="-342900" algn="ctr">
              <a:spcBef>
                <a:spcPct val="0"/>
              </a:spcBef>
            </a:pPr>
            <a:r>
              <a:rPr lang="en-US" altLang="zh-CN" sz="2000" b="1">
                <a:solidFill>
                  <a:schemeClr val="bg1"/>
                </a:solidFill>
                <a:latin typeface="微软雅黑" pitchFamily="34" charset="-122"/>
                <a:ea typeface="微软雅黑" pitchFamily="34" charset="-122"/>
              </a:rPr>
              <a:t>Application Layer</a:t>
            </a:r>
          </a:p>
        </p:txBody>
      </p:sp>
      <p:sp>
        <p:nvSpPr>
          <p:cNvPr id="65" name="Text Box 42"/>
          <p:cNvSpPr txBox="1">
            <a:spLocks noChangeArrowheads="1"/>
          </p:cNvSpPr>
          <p:nvPr/>
        </p:nvSpPr>
        <p:spPr bwMode="auto">
          <a:xfrm>
            <a:off x="6070602" y="5182518"/>
            <a:ext cx="2971800" cy="898972"/>
          </a:xfrm>
          <a:prstGeom prst="rect">
            <a:avLst/>
          </a:prstGeom>
          <a:solidFill>
            <a:srgbClr val="000066">
              <a:alpha val="79999"/>
            </a:srgbClr>
          </a:solidFill>
          <a:ln w="9525">
            <a:solidFill>
              <a:schemeClr val="tx1"/>
            </a:solidFill>
            <a:miter lim="800000"/>
            <a:headEnd/>
            <a:tailEnd/>
          </a:ln>
        </p:spPr>
        <p:txBody>
          <a:bodyPr/>
          <a:lstStyle/>
          <a:p>
            <a:pPr marL="342900" indent="-342900" algn="ctr">
              <a:spcBef>
                <a:spcPct val="0"/>
              </a:spcBef>
            </a:pPr>
            <a:r>
              <a:rPr lang="zh-CN" altLang="en-US" sz="2000" b="1" dirty="0">
                <a:solidFill>
                  <a:schemeClr val="bg1"/>
                </a:solidFill>
                <a:latin typeface="微软雅黑" pitchFamily="34" charset="-122"/>
                <a:ea typeface="微软雅黑" pitchFamily="34" charset="-122"/>
              </a:rPr>
              <a:t>网络接入层</a:t>
            </a:r>
          </a:p>
          <a:p>
            <a:pPr marL="342900" indent="-342900" algn="ctr">
              <a:spcBef>
                <a:spcPct val="0"/>
              </a:spcBef>
            </a:pPr>
            <a:r>
              <a:rPr lang="en-US" altLang="zh-CN" sz="2000" b="1" dirty="0">
                <a:solidFill>
                  <a:schemeClr val="bg1"/>
                </a:solidFill>
                <a:latin typeface="微软雅黑" pitchFamily="34" charset="-122"/>
                <a:ea typeface="微软雅黑" pitchFamily="34" charset="-122"/>
              </a:rPr>
              <a:t>Host to Network Layer</a:t>
            </a:r>
          </a:p>
        </p:txBody>
      </p:sp>
      <p:sp>
        <p:nvSpPr>
          <p:cNvPr id="66" name="Text Box 43"/>
          <p:cNvSpPr txBox="1">
            <a:spLocks noChangeArrowheads="1"/>
          </p:cNvSpPr>
          <p:nvPr/>
        </p:nvSpPr>
        <p:spPr bwMode="auto">
          <a:xfrm>
            <a:off x="3441702" y="2085306"/>
            <a:ext cx="2286000" cy="849312"/>
          </a:xfrm>
          <a:prstGeom prst="rect">
            <a:avLst/>
          </a:prstGeom>
          <a:solidFill>
            <a:srgbClr val="009900">
              <a:alpha val="79999"/>
            </a:srgbClr>
          </a:solidFill>
          <a:ln w="9525">
            <a:solidFill>
              <a:schemeClr val="tx1"/>
            </a:solidFill>
            <a:miter lim="800000"/>
            <a:headEnd/>
            <a:tailEnd/>
          </a:ln>
        </p:spPr>
        <p:txBody>
          <a:bodyPr tIns="118800"/>
          <a:lstStyle/>
          <a:p>
            <a:pPr marL="342900" indent="-342900" algn="ctr"/>
            <a:r>
              <a:rPr lang="en-US" altLang="zh-CN" sz="2000" b="1">
                <a:solidFill>
                  <a:schemeClr val="bg1"/>
                </a:solidFill>
                <a:latin typeface="微软雅黑" pitchFamily="34" charset="-122"/>
                <a:ea typeface="微软雅黑" pitchFamily="34" charset="-122"/>
              </a:rPr>
              <a:t>SNMP, RIP</a:t>
            </a:r>
            <a:r>
              <a:rPr lang="zh-CN" altLang="en-US" sz="2000" b="1">
                <a:solidFill>
                  <a:schemeClr val="bg1"/>
                </a:solidFill>
                <a:latin typeface="微软雅黑" pitchFamily="34" charset="-122"/>
                <a:ea typeface="微软雅黑" pitchFamily="34" charset="-122"/>
              </a:rPr>
              <a:t>等</a:t>
            </a:r>
          </a:p>
        </p:txBody>
      </p:sp>
      <p:sp>
        <p:nvSpPr>
          <p:cNvPr id="67" name="Text Box 44"/>
          <p:cNvSpPr txBox="1">
            <a:spLocks noChangeArrowheads="1"/>
          </p:cNvSpPr>
          <p:nvPr/>
        </p:nvSpPr>
        <p:spPr bwMode="auto">
          <a:xfrm>
            <a:off x="3441702" y="2934618"/>
            <a:ext cx="2286000" cy="849313"/>
          </a:xfrm>
          <a:prstGeom prst="rect">
            <a:avLst/>
          </a:prstGeom>
          <a:solidFill>
            <a:srgbClr val="FF3300">
              <a:alpha val="79999"/>
            </a:srgbClr>
          </a:solidFill>
          <a:ln w="9525">
            <a:solidFill>
              <a:schemeClr val="tx1"/>
            </a:solidFill>
            <a:miter lim="800000"/>
            <a:headEnd/>
            <a:tailEnd/>
          </a:ln>
        </p:spPr>
        <p:txBody>
          <a:bodyPr tIns="118800"/>
          <a:lstStyle/>
          <a:p>
            <a:pPr marL="342900" indent="-342900" algn="ctr"/>
            <a:r>
              <a:rPr lang="en-US" altLang="zh-CN" sz="2000" b="1">
                <a:solidFill>
                  <a:schemeClr val="bg1"/>
                </a:solidFill>
                <a:latin typeface="微软雅黑" pitchFamily="34" charset="-122"/>
                <a:ea typeface="微软雅黑" pitchFamily="34" charset="-122"/>
              </a:rPr>
              <a:t>UDP</a:t>
            </a:r>
          </a:p>
        </p:txBody>
      </p:sp>
      <p:sp>
        <p:nvSpPr>
          <p:cNvPr id="68" name="Line 45"/>
          <p:cNvSpPr>
            <a:spLocks noChangeShapeType="1"/>
          </p:cNvSpPr>
          <p:nvPr/>
        </p:nvSpPr>
        <p:spPr bwMode="auto">
          <a:xfrm flipV="1">
            <a:off x="149227" y="4245893"/>
            <a:ext cx="1873250" cy="0"/>
          </a:xfrm>
          <a:prstGeom prst="line">
            <a:avLst/>
          </a:prstGeom>
          <a:noFill/>
          <a:ln w="9525">
            <a:solidFill>
              <a:schemeClr val="tx1"/>
            </a:solidFill>
            <a:round/>
            <a:headEnd/>
            <a:tailEnd/>
          </a:ln>
        </p:spPr>
        <p:txBody>
          <a:bodyPr/>
          <a:lstStyle/>
          <a:p>
            <a:endParaRPr lang="zh-CN" altLang="en-US" sz="2000" b="1">
              <a:solidFill>
                <a:schemeClr val="bg1"/>
              </a:solidFill>
              <a:latin typeface="微软雅黑" pitchFamily="34" charset="-122"/>
              <a:ea typeface="微软雅黑" pitchFamily="34" charset="-122"/>
            </a:endParaRPr>
          </a:p>
        </p:txBody>
      </p:sp>
      <p:sp>
        <p:nvSpPr>
          <p:cNvPr id="69" name="Line 46"/>
          <p:cNvSpPr>
            <a:spLocks noChangeShapeType="1"/>
          </p:cNvSpPr>
          <p:nvPr/>
        </p:nvSpPr>
        <p:spPr bwMode="auto">
          <a:xfrm>
            <a:off x="2020890" y="3783931"/>
            <a:ext cx="1587" cy="509587"/>
          </a:xfrm>
          <a:prstGeom prst="line">
            <a:avLst/>
          </a:prstGeom>
          <a:noFill/>
          <a:ln w="9525">
            <a:solidFill>
              <a:schemeClr val="tx1"/>
            </a:solidFill>
            <a:round/>
            <a:headEnd/>
            <a:tailEnd/>
          </a:ln>
        </p:spPr>
        <p:txBody>
          <a:bodyPr/>
          <a:lstStyle/>
          <a:p>
            <a:endParaRPr lang="zh-CN" altLang="en-US" sz="2000" b="1">
              <a:solidFill>
                <a:schemeClr val="bg1"/>
              </a:solidFill>
              <a:latin typeface="微软雅黑" pitchFamily="34" charset="-122"/>
              <a:ea typeface="微软雅黑" pitchFamily="34" charset="-122"/>
            </a:endParaRPr>
          </a:p>
        </p:txBody>
      </p:sp>
      <p:sp>
        <p:nvSpPr>
          <p:cNvPr id="70" name="Line 47"/>
          <p:cNvSpPr>
            <a:spLocks noChangeShapeType="1"/>
          </p:cNvSpPr>
          <p:nvPr/>
        </p:nvSpPr>
        <p:spPr bwMode="auto">
          <a:xfrm flipV="1">
            <a:off x="3894140" y="4417119"/>
            <a:ext cx="1762125" cy="0"/>
          </a:xfrm>
          <a:prstGeom prst="line">
            <a:avLst/>
          </a:prstGeom>
          <a:noFill/>
          <a:ln w="9525">
            <a:solidFill>
              <a:schemeClr val="tx1"/>
            </a:solidFill>
            <a:round/>
            <a:headEnd/>
            <a:tailEnd/>
          </a:ln>
        </p:spPr>
        <p:txBody>
          <a:bodyPr/>
          <a:lstStyle/>
          <a:p>
            <a:endParaRPr lang="zh-CN" altLang="en-US" sz="2000" b="1">
              <a:solidFill>
                <a:schemeClr val="bg1"/>
              </a:solidFill>
              <a:latin typeface="微软雅黑" pitchFamily="34" charset="-122"/>
              <a:ea typeface="微软雅黑" pitchFamily="34" charset="-122"/>
            </a:endParaRPr>
          </a:p>
        </p:txBody>
      </p:sp>
      <p:sp>
        <p:nvSpPr>
          <p:cNvPr id="71" name="Line 48"/>
          <p:cNvSpPr>
            <a:spLocks noChangeShapeType="1"/>
          </p:cNvSpPr>
          <p:nvPr/>
        </p:nvSpPr>
        <p:spPr bwMode="auto">
          <a:xfrm>
            <a:off x="3894140" y="4484926"/>
            <a:ext cx="1587" cy="509588"/>
          </a:xfrm>
          <a:prstGeom prst="line">
            <a:avLst/>
          </a:prstGeom>
          <a:noFill/>
          <a:ln w="9525">
            <a:solidFill>
              <a:schemeClr val="tx1"/>
            </a:solidFill>
            <a:round/>
            <a:headEnd/>
            <a:tailEnd/>
          </a:ln>
        </p:spPr>
        <p:txBody>
          <a:bodyPr/>
          <a:lstStyle/>
          <a:p>
            <a:endParaRPr lang="zh-CN" altLang="en-US" sz="2000" b="1">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1.4.3 TCP/IP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452630" y="1255880"/>
            <a:ext cx="2912977"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漏斗状协议族：</a:t>
            </a:r>
            <a:endParaRPr lang="en-US" altLang="zh-CN" sz="2800" b="1" dirty="0" smtClean="0">
              <a:solidFill>
                <a:srgbClr val="C00000"/>
              </a:solidFill>
              <a:latin typeface="微软雅黑" pitchFamily="34" charset="-122"/>
              <a:ea typeface="微软雅黑" pitchFamily="34" charset="-122"/>
            </a:endParaRPr>
          </a:p>
        </p:txBody>
      </p:sp>
      <p:sp>
        <p:nvSpPr>
          <p:cNvPr id="36" name="AutoShape 3"/>
          <p:cNvSpPr>
            <a:spLocks noChangeArrowheads="1"/>
          </p:cNvSpPr>
          <p:nvPr/>
        </p:nvSpPr>
        <p:spPr bwMode="auto">
          <a:xfrm>
            <a:off x="1289958" y="3526978"/>
            <a:ext cx="7235825" cy="2808288"/>
          </a:xfrm>
          <a:prstGeom prst="triangle">
            <a:avLst>
              <a:gd name="adj" fmla="val 50000"/>
            </a:avLst>
          </a:prstGeom>
          <a:solidFill>
            <a:srgbClr val="CC99FF"/>
          </a:solidFill>
          <a:ln w="9525">
            <a:solidFill>
              <a:schemeClr val="tx1"/>
            </a:solidFill>
            <a:miter lim="800000"/>
            <a:headEnd/>
            <a:tailEnd/>
          </a:ln>
        </p:spPr>
        <p:txBody>
          <a:bodyPr wrap="none" anchor="ctr"/>
          <a:lstStyle/>
          <a:p>
            <a:endParaRPr lang="zh-CN" altLang="en-US" b="1">
              <a:solidFill>
                <a:schemeClr val="bg1"/>
              </a:solidFill>
            </a:endParaRPr>
          </a:p>
        </p:txBody>
      </p:sp>
      <p:sp>
        <p:nvSpPr>
          <p:cNvPr id="37" name="AutoShape 4"/>
          <p:cNvSpPr>
            <a:spLocks noChangeArrowheads="1"/>
          </p:cNvSpPr>
          <p:nvPr/>
        </p:nvSpPr>
        <p:spPr bwMode="auto">
          <a:xfrm flipV="1">
            <a:off x="1289958" y="2015678"/>
            <a:ext cx="7235825" cy="3095625"/>
          </a:xfrm>
          <a:prstGeom prst="triangle">
            <a:avLst>
              <a:gd name="adj" fmla="val 50000"/>
            </a:avLst>
          </a:prstGeom>
          <a:solidFill>
            <a:srgbClr val="CC99FF"/>
          </a:solidFill>
          <a:ln w="9525">
            <a:solidFill>
              <a:schemeClr val="tx1"/>
            </a:solidFill>
            <a:miter lim="800000"/>
            <a:headEnd/>
            <a:tailEnd/>
          </a:ln>
        </p:spPr>
        <p:txBody>
          <a:bodyPr wrap="none" anchor="ctr"/>
          <a:lstStyle/>
          <a:p>
            <a:endParaRPr lang="zh-CN" altLang="en-US" b="1">
              <a:solidFill>
                <a:schemeClr val="bg1"/>
              </a:solidFill>
            </a:endParaRPr>
          </a:p>
        </p:txBody>
      </p:sp>
      <p:sp>
        <p:nvSpPr>
          <p:cNvPr id="38" name="Rectangle 5"/>
          <p:cNvSpPr>
            <a:spLocks noChangeArrowheads="1"/>
          </p:cNvSpPr>
          <p:nvPr/>
        </p:nvSpPr>
        <p:spPr bwMode="auto">
          <a:xfrm>
            <a:off x="2391683" y="2206178"/>
            <a:ext cx="814388" cy="393700"/>
          </a:xfrm>
          <a:prstGeom prst="rect">
            <a:avLst/>
          </a:prstGeom>
          <a:solidFill>
            <a:srgbClr val="0000CC"/>
          </a:solidFill>
          <a:ln w="9525">
            <a:solidFill>
              <a:schemeClr val="tx1"/>
            </a:solidFill>
            <a:miter lim="800000"/>
            <a:headEnd/>
            <a:tailEnd/>
          </a:ln>
          <a:effectLst>
            <a:outerShdw dist="53882" dir="2700000" algn="ctr" rotWithShape="0">
              <a:schemeClr val="bg2"/>
            </a:outerShdw>
          </a:effectLst>
        </p:spPr>
        <p:txBody>
          <a:bodyPr wrap="none" anchor="ctr"/>
          <a:lstStyle/>
          <a:p>
            <a:pPr algn="ctr">
              <a:spcBef>
                <a:spcPct val="0"/>
              </a:spcBef>
              <a:defRPr/>
            </a:pPr>
            <a:r>
              <a:rPr kumimoji="1" lang="en-US" altLang="zh-CN" sz="2000" b="1">
                <a:solidFill>
                  <a:schemeClr val="bg1"/>
                </a:solidFill>
                <a:latin typeface="Arial" charset="0"/>
              </a:rPr>
              <a:t>HTTP</a:t>
            </a:r>
          </a:p>
        </p:txBody>
      </p:sp>
      <p:sp>
        <p:nvSpPr>
          <p:cNvPr id="39" name="Rectangle 6"/>
          <p:cNvSpPr>
            <a:spLocks noChangeArrowheads="1"/>
          </p:cNvSpPr>
          <p:nvPr/>
        </p:nvSpPr>
        <p:spPr bwMode="auto">
          <a:xfrm>
            <a:off x="3939496" y="2206178"/>
            <a:ext cx="815975" cy="393700"/>
          </a:xfrm>
          <a:prstGeom prst="rect">
            <a:avLst/>
          </a:prstGeom>
          <a:solidFill>
            <a:srgbClr val="0000CC"/>
          </a:solidFill>
          <a:ln w="9525">
            <a:solidFill>
              <a:schemeClr val="tx1"/>
            </a:solidFill>
            <a:miter lim="800000"/>
            <a:headEnd/>
            <a:tailEnd/>
          </a:ln>
          <a:effectLst>
            <a:outerShdw dist="53882" dir="2700000" algn="ctr" rotWithShape="0">
              <a:schemeClr val="bg2"/>
            </a:outerShdw>
          </a:effectLst>
        </p:spPr>
        <p:txBody>
          <a:bodyPr wrap="none" anchor="ctr"/>
          <a:lstStyle/>
          <a:p>
            <a:pPr algn="ctr">
              <a:spcBef>
                <a:spcPct val="0"/>
              </a:spcBef>
              <a:defRPr/>
            </a:pPr>
            <a:r>
              <a:rPr kumimoji="1" lang="en-US" altLang="zh-CN" sz="2000" b="1">
                <a:solidFill>
                  <a:schemeClr val="bg1"/>
                </a:solidFill>
                <a:latin typeface="Arial" charset="0"/>
              </a:rPr>
              <a:t>SMTP</a:t>
            </a:r>
          </a:p>
        </p:txBody>
      </p:sp>
      <p:sp>
        <p:nvSpPr>
          <p:cNvPr id="40" name="Rectangle 7"/>
          <p:cNvSpPr>
            <a:spLocks noChangeArrowheads="1"/>
          </p:cNvSpPr>
          <p:nvPr/>
        </p:nvSpPr>
        <p:spPr bwMode="auto">
          <a:xfrm>
            <a:off x="5080908" y="2206178"/>
            <a:ext cx="814388" cy="393700"/>
          </a:xfrm>
          <a:prstGeom prst="rect">
            <a:avLst/>
          </a:prstGeom>
          <a:solidFill>
            <a:srgbClr val="0000CC"/>
          </a:solidFill>
          <a:ln w="9525">
            <a:solidFill>
              <a:schemeClr val="tx1"/>
            </a:solidFill>
            <a:miter lim="800000"/>
            <a:headEnd/>
            <a:tailEnd/>
          </a:ln>
          <a:effectLst>
            <a:outerShdw dist="53882" dir="2700000" algn="ctr" rotWithShape="0">
              <a:schemeClr val="bg2"/>
            </a:outerShdw>
          </a:effectLst>
        </p:spPr>
        <p:txBody>
          <a:bodyPr wrap="none" anchor="ctr"/>
          <a:lstStyle/>
          <a:p>
            <a:pPr algn="ctr">
              <a:spcBef>
                <a:spcPct val="0"/>
              </a:spcBef>
              <a:defRPr/>
            </a:pPr>
            <a:r>
              <a:rPr kumimoji="1" lang="en-US" altLang="zh-CN" sz="2000" b="1">
                <a:solidFill>
                  <a:schemeClr val="bg1"/>
                </a:solidFill>
                <a:latin typeface="Arial" charset="0"/>
              </a:rPr>
              <a:t>DNS</a:t>
            </a:r>
          </a:p>
        </p:txBody>
      </p:sp>
      <p:sp>
        <p:nvSpPr>
          <p:cNvPr id="41" name="Rectangle 8"/>
          <p:cNvSpPr>
            <a:spLocks noChangeArrowheads="1"/>
          </p:cNvSpPr>
          <p:nvPr/>
        </p:nvSpPr>
        <p:spPr bwMode="auto">
          <a:xfrm>
            <a:off x="6628721" y="2206178"/>
            <a:ext cx="815975" cy="393700"/>
          </a:xfrm>
          <a:prstGeom prst="rect">
            <a:avLst/>
          </a:prstGeom>
          <a:solidFill>
            <a:srgbClr val="0000CC"/>
          </a:solidFill>
          <a:ln w="9525">
            <a:solidFill>
              <a:schemeClr val="tx1"/>
            </a:solidFill>
            <a:miter lim="800000"/>
            <a:headEnd/>
            <a:tailEnd/>
          </a:ln>
          <a:effectLst>
            <a:outerShdw dist="53882" dir="2700000" algn="ctr" rotWithShape="0">
              <a:schemeClr val="bg2"/>
            </a:outerShdw>
          </a:effectLst>
        </p:spPr>
        <p:txBody>
          <a:bodyPr wrap="none" anchor="ctr"/>
          <a:lstStyle/>
          <a:p>
            <a:pPr algn="ctr">
              <a:spcBef>
                <a:spcPct val="0"/>
              </a:spcBef>
              <a:defRPr/>
            </a:pPr>
            <a:r>
              <a:rPr kumimoji="1" lang="en-US" altLang="zh-CN" sz="2000" b="1">
                <a:solidFill>
                  <a:schemeClr val="bg1"/>
                </a:solidFill>
                <a:latin typeface="Arial" charset="0"/>
              </a:rPr>
              <a:t>RTP</a:t>
            </a:r>
          </a:p>
        </p:txBody>
      </p:sp>
      <p:sp>
        <p:nvSpPr>
          <p:cNvPr id="42" name="Rectangle 9"/>
          <p:cNvSpPr>
            <a:spLocks noChangeArrowheads="1"/>
          </p:cNvSpPr>
          <p:nvPr/>
        </p:nvSpPr>
        <p:spPr bwMode="auto">
          <a:xfrm>
            <a:off x="3125108" y="3150741"/>
            <a:ext cx="814388" cy="393700"/>
          </a:xfrm>
          <a:prstGeom prst="rect">
            <a:avLst/>
          </a:prstGeom>
          <a:solidFill>
            <a:srgbClr val="333399"/>
          </a:soli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r>
              <a:rPr kumimoji="1" lang="en-US" altLang="zh-CN" sz="2000" b="1">
                <a:solidFill>
                  <a:schemeClr val="bg1"/>
                </a:solidFill>
                <a:latin typeface="Arial" charset="0"/>
              </a:rPr>
              <a:t>TCP</a:t>
            </a:r>
          </a:p>
        </p:txBody>
      </p:sp>
      <p:sp>
        <p:nvSpPr>
          <p:cNvPr id="43" name="Rectangle 10"/>
          <p:cNvSpPr>
            <a:spLocks noChangeArrowheads="1"/>
          </p:cNvSpPr>
          <p:nvPr/>
        </p:nvSpPr>
        <p:spPr bwMode="auto">
          <a:xfrm>
            <a:off x="5895296" y="3150741"/>
            <a:ext cx="815975" cy="393700"/>
          </a:xfrm>
          <a:prstGeom prst="rect">
            <a:avLst/>
          </a:prstGeom>
          <a:solidFill>
            <a:srgbClr val="333399"/>
          </a:soli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r>
              <a:rPr kumimoji="1" lang="en-US" altLang="zh-CN" sz="2000" b="1">
                <a:solidFill>
                  <a:schemeClr val="bg1"/>
                </a:solidFill>
                <a:latin typeface="Arial" charset="0"/>
              </a:rPr>
              <a:t>UDP</a:t>
            </a:r>
          </a:p>
        </p:txBody>
      </p:sp>
      <p:sp>
        <p:nvSpPr>
          <p:cNvPr id="44" name="Rectangle 11"/>
          <p:cNvSpPr>
            <a:spLocks noChangeArrowheads="1"/>
          </p:cNvSpPr>
          <p:nvPr/>
        </p:nvSpPr>
        <p:spPr bwMode="auto">
          <a:xfrm>
            <a:off x="4509408" y="4255641"/>
            <a:ext cx="815975" cy="393700"/>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r>
              <a:rPr kumimoji="1" lang="en-US" altLang="zh-CN" sz="2000" b="1">
                <a:solidFill>
                  <a:schemeClr val="bg1"/>
                </a:solidFill>
                <a:latin typeface="Arial" charset="0"/>
              </a:rPr>
              <a:t>IP</a:t>
            </a:r>
          </a:p>
        </p:txBody>
      </p:sp>
      <p:sp>
        <p:nvSpPr>
          <p:cNvPr id="45" name="Rectangle 12"/>
          <p:cNvSpPr>
            <a:spLocks noChangeArrowheads="1"/>
          </p:cNvSpPr>
          <p:nvPr/>
        </p:nvSpPr>
        <p:spPr bwMode="auto">
          <a:xfrm>
            <a:off x="2391683" y="5535166"/>
            <a:ext cx="1304925"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1600" b="1">
              <a:solidFill>
                <a:schemeClr val="bg1"/>
              </a:solidFill>
              <a:ea typeface="宋体" pitchFamily="2" charset="-122"/>
            </a:endParaRPr>
          </a:p>
        </p:txBody>
      </p:sp>
      <p:sp>
        <p:nvSpPr>
          <p:cNvPr id="46" name="Rectangle 13"/>
          <p:cNvSpPr>
            <a:spLocks noChangeArrowheads="1"/>
          </p:cNvSpPr>
          <p:nvPr/>
        </p:nvSpPr>
        <p:spPr bwMode="auto">
          <a:xfrm>
            <a:off x="4103008" y="5535166"/>
            <a:ext cx="1303338"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1600" b="1">
              <a:solidFill>
                <a:schemeClr val="bg1"/>
              </a:solidFill>
              <a:ea typeface="宋体" pitchFamily="2" charset="-122"/>
            </a:endParaRPr>
          </a:p>
        </p:txBody>
      </p:sp>
      <p:sp>
        <p:nvSpPr>
          <p:cNvPr id="47" name="Rectangle 14"/>
          <p:cNvSpPr>
            <a:spLocks noChangeArrowheads="1"/>
          </p:cNvSpPr>
          <p:nvPr/>
        </p:nvSpPr>
        <p:spPr bwMode="auto">
          <a:xfrm>
            <a:off x="6141358" y="5535166"/>
            <a:ext cx="1303338"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1600" b="1">
              <a:solidFill>
                <a:schemeClr val="bg1"/>
              </a:solidFill>
              <a:ea typeface="宋体" pitchFamily="2" charset="-122"/>
            </a:endParaRPr>
          </a:p>
        </p:txBody>
      </p:sp>
      <p:sp>
        <p:nvSpPr>
          <p:cNvPr id="48" name="Line 15"/>
          <p:cNvSpPr>
            <a:spLocks noChangeShapeType="1"/>
          </p:cNvSpPr>
          <p:nvPr/>
        </p:nvSpPr>
        <p:spPr bwMode="auto">
          <a:xfrm>
            <a:off x="435883" y="4965253"/>
            <a:ext cx="7334250" cy="0"/>
          </a:xfrm>
          <a:prstGeom prst="line">
            <a:avLst/>
          </a:prstGeom>
          <a:noFill/>
          <a:ln w="9525">
            <a:solidFill>
              <a:schemeClr val="tx1"/>
            </a:solidFill>
            <a:prstDash val="dash"/>
            <a:round/>
            <a:headEnd/>
            <a:tailEnd/>
          </a:ln>
        </p:spPr>
        <p:txBody>
          <a:bodyPr/>
          <a:lstStyle/>
          <a:p>
            <a:endParaRPr lang="zh-CN" altLang="en-US" b="1">
              <a:solidFill>
                <a:schemeClr val="bg1"/>
              </a:solidFill>
            </a:endParaRPr>
          </a:p>
        </p:txBody>
      </p:sp>
      <p:sp>
        <p:nvSpPr>
          <p:cNvPr id="49" name="Line 16"/>
          <p:cNvSpPr>
            <a:spLocks noChangeShapeType="1"/>
          </p:cNvSpPr>
          <p:nvPr/>
        </p:nvSpPr>
        <p:spPr bwMode="auto">
          <a:xfrm>
            <a:off x="435883" y="3941316"/>
            <a:ext cx="7334250" cy="0"/>
          </a:xfrm>
          <a:prstGeom prst="line">
            <a:avLst/>
          </a:prstGeom>
          <a:noFill/>
          <a:ln w="9525">
            <a:solidFill>
              <a:schemeClr val="tx1"/>
            </a:solidFill>
            <a:prstDash val="dash"/>
            <a:round/>
            <a:headEnd/>
            <a:tailEnd/>
          </a:ln>
        </p:spPr>
        <p:txBody>
          <a:bodyPr/>
          <a:lstStyle/>
          <a:p>
            <a:endParaRPr lang="zh-CN" altLang="en-US" b="1">
              <a:solidFill>
                <a:schemeClr val="bg1"/>
              </a:solidFill>
            </a:endParaRPr>
          </a:p>
        </p:txBody>
      </p:sp>
      <p:sp>
        <p:nvSpPr>
          <p:cNvPr id="50" name="Line 17"/>
          <p:cNvSpPr>
            <a:spLocks noChangeShapeType="1"/>
          </p:cNvSpPr>
          <p:nvPr/>
        </p:nvSpPr>
        <p:spPr bwMode="auto">
          <a:xfrm>
            <a:off x="435883" y="2914203"/>
            <a:ext cx="7334250" cy="0"/>
          </a:xfrm>
          <a:prstGeom prst="line">
            <a:avLst/>
          </a:prstGeom>
          <a:noFill/>
          <a:ln w="9525">
            <a:solidFill>
              <a:schemeClr val="tx1"/>
            </a:solidFill>
            <a:prstDash val="dash"/>
            <a:round/>
            <a:headEnd/>
            <a:tailEnd/>
          </a:ln>
        </p:spPr>
        <p:txBody>
          <a:bodyPr/>
          <a:lstStyle/>
          <a:p>
            <a:endParaRPr lang="zh-CN" altLang="en-US" b="1">
              <a:solidFill>
                <a:schemeClr val="bg1"/>
              </a:solidFill>
            </a:endParaRPr>
          </a:p>
        </p:txBody>
      </p:sp>
      <p:sp>
        <p:nvSpPr>
          <p:cNvPr id="51" name="Text Box 18"/>
          <p:cNvSpPr txBox="1">
            <a:spLocks noChangeArrowheads="1"/>
          </p:cNvSpPr>
          <p:nvPr/>
        </p:nvSpPr>
        <p:spPr bwMode="auto">
          <a:xfrm>
            <a:off x="424771" y="4211191"/>
            <a:ext cx="1582737" cy="396875"/>
          </a:xfrm>
          <a:prstGeom prst="rect">
            <a:avLst/>
          </a:prstGeom>
          <a:noFill/>
          <a:ln w="9525">
            <a:noFill/>
            <a:miter lim="800000"/>
            <a:headEnd/>
            <a:tailEnd/>
          </a:ln>
        </p:spPr>
        <p:txBody>
          <a:bodyPr>
            <a:spAutoFit/>
          </a:bodyPr>
          <a:lstStyle/>
          <a:p>
            <a:pPr>
              <a:spcBef>
                <a:spcPct val="0"/>
              </a:spcBef>
            </a:pPr>
            <a:r>
              <a:rPr kumimoji="1" lang="zh-CN" altLang="en-US" sz="2000" b="1">
                <a:latin typeface="微软雅黑" pitchFamily="34" charset="-122"/>
                <a:ea typeface="微软雅黑" pitchFamily="34" charset="-122"/>
              </a:rPr>
              <a:t>互连网络层</a:t>
            </a:r>
          </a:p>
        </p:txBody>
      </p:sp>
      <p:sp>
        <p:nvSpPr>
          <p:cNvPr id="52" name="Text Box 19"/>
          <p:cNvSpPr txBox="1">
            <a:spLocks noChangeArrowheads="1"/>
          </p:cNvSpPr>
          <p:nvPr/>
        </p:nvSpPr>
        <p:spPr bwMode="auto">
          <a:xfrm>
            <a:off x="439962" y="5471666"/>
            <a:ext cx="1844675" cy="396875"/>
          </a:xfrm>
          <a:prstGeom prst="rect">
            <a:avLst/>
          </a:prstGeom>
          <a:noFill/>
          <a:ln w="9525">
            <a:noFill/>
            <a:miter lim="800000"/>
            <a:headEnd/>
            <a:tailEnd/>
          </a:ln>
        </p:spPr>
        <p:txBody>
          <a:bodyPr>
            <a:spAutoFit/>
          </a:bodyPr>
          <a:lstStyle/>
          <a:p>
            <a:pPr>
              <a:spcBef>
                <a:spcPct val="0"/>
              </a:spcBef>
            </a:pPr>
            <a:r>
              <a:rPr kumimoji="1" lang="zh-CN" altLang="en-US" sz="2000" b="1" dirty="0">
                <a:latin typeface="微软雅黑" pitchFamily="34" charset="-122"/>
                <a:ea typeface="微软雅黑" pitchFamily="34" charset="-122"/>
              </a:rPr>
              <a:t>网络接入层</a:t>
            </a:r>
          </a:p>
        </p:txBody>
      </p:sp>
      <p:sp>
        <p:nvSpPr>
          <p:cNvPr id="53" name="Text Box 20"/>
          <p:cNvSpPr txBox="1">
            <a:spLocks noChangeArrowheads="1"/>
          </p:cNvSpPr>
          <p:nvPr/>
        </p:nvSpPr>
        <p:spPr bwMode="auto">
          <a:xfrm>
            <a:off x="426358" y="3203128"/>
            <a:ext cx="1200150" cy="396875"/>
          </a:xfrm>
          <a:prstGeom prst="rect">
            <a:avLst/>
          </a:prstGeom>
          <a:noFill/>
          <a:ln w="9525">
            <a:noFill/>
            <a:miter lim="800000"/>
            <a:headEnd/>
            <a:tailEnd/>
          </a:ln>
        </p:spPr>
        <p:txBody>
          <a:bodyPr>
            <a:spAutoFit/>
          </a:bodyPr>
          <a:lstStyle/>
          <a:p>
            <a:pPr>
              <a:spcBef>
                <a:spcPct val="0"/>
              </a:spcBef>
            </a:pPr>
            <a:r>
              <a:rPr kumimoji="1" lang="zh-CN" altLang="en-US" sz="2000" b="1">
                <a:latin typeface="微软雅黑" pitchFamily="34" charset="-122"/>
                <a:ea typeface="微软雅黑" pitchFamily="34" charset="-122"/>
              </a:rPr>
              <a:t>传输层</a:t>
            </a:r>
          </a:p>
        </p:txBody>
      </p:sp>
      <p:sp>
        <p:nvSpPr>
          <p:cNvPr id="54" name="Text Box 21"/>
          <p:cNvSpPr txBox="1">
            <a:spLocks noChangeArrowheads="1"/>
          </p:cNvSpPr>
          <p:nvPr/>
        </p:nvSpPr>
        <p:spPr bwMode="auto">
          <a:xfrm>
            <a:off x="478746" y="2195066"/>
            <a:ext cx="1200150" cy="396875"/>
          </a:xfrm>
          <a:prstGeom prst="rect">
            <a:avLst/>
          </a:prstGeom>
          <a:noFill/>
          <a:ln w="9525">
            <a:noFill/>
            <a:miter lim="800000"/>
            <a:headEnd/>
            <a:tailEnd/>
          </a:ln>
        </p:spPr>
        <p:txBody>
          <a:bodyPr>
            <a:spAutoFit/>
          </a:bodyPr>
          <a:lstStyle/>
          <a:p>
            <a:pPr>
              <a:spcBef>
                <a:spcPct val="0"/>
              </a:spcBef>
            </a:pPr>
            <a:r>
              <a:rPr kumimoji="1" lang="zh-CN" altLang="en-US" sz="2000" b="1">
                <a:latin typeface="微软雅黑" pitchFamily="34" charset="-122"/>
                <a:ea typeface="微软雅黑" pitchFamily="34" charset="-122"/>
              </a:rPr>
              <a:t>应用层</a:t>
            </a:r>
          </a:p>
        </p:txBody>
      </p:sp>
      <p:sp>
        <p:nvSpPr>
          <p:cNvPr id="55" name="Text Box 22"/>
          <p:cNvSpPr txBox="1">
            <a:spLocks noChangeArrowheads="1"/>
          </p:cNvSpPr>
          <p:nvPr/>
        </p:nvSpPr>
        <p:spPr bwMode="auto">
          <a:xfrm>
            <a:off x="3333071" y="2122041"/>
            <a:ext cx="367408" cy="400110"/>
          </a:xfrm>
          <a:prstGeom prst="rect">
            <a:avLst/>
          </a:prstGeom>
          <a:noFill/>
          <a:ln w="9525">
            <a:noFill/>
            <a:miter lim="800000"/>
            <a:headEnd/>
            <a:tailEnd/>
          </a:ln>
        </p:spPr>
        <p:txBody>
          <a:bodyPr wrap="none">
            <a:spAutoFit/>
          </a:bodyPr>
          <a:lstStyle/>
          <a:p>
            <a:pPr>
              <a:spcBef>
                <a:spcPct val="0"/>
              </a:spcBef>
            </a:pPr>
            <a:r>
              <a:rPr kumimoji="1" lang="en-US" altLang="zh-CN" sz="2000" b="1">
                <a:solidFill>
                  <a:schemeClr val="bg1"/>
                </a:solidFill>
              </a:rPr>
              <a:t>…</a:t>
            </a:r>
          </a:p>
        </p:txBody>
      </p:sp>
      <p:sp>
        <p:nvSpPr>
          <p:cNvPr id="72" name="Text Box 23"/>
          <p:cNvSpPr txBox="1">
            <a:spLocks noChangeArrowheads="1"/>
          </p:cNvSpPr>
          <p:nvPr/>
        </p:nvSpPr>
        <p:spPr bwMode="auto">
          <a:xfrm>
            <a:off x="6028646" y="2122041"/>
            <a:ext cx="367408" cy="400110"/>
          </a:xfrm>
          <a:prstGeom prst="rect">
            <a:avLst/>
          </a:prstGeom>
          <a:noFill/>
          <a:ln w="9525">
            <a:noFill/>
            <a:miter lim="800000"/>
            <a:headEnd/>
            <a:tailEnd/>
          </a:ln>
        </p:spPr>
        <p:txBody>
          <a:bodyPr wrap="none">
            <a:spAutoFit/>
          </a:bodyPr>
          <a:lstStyle/>
          <a:p>
            <a:pPr>
              <a:spcBef>
                <a:spcPct val="0"/>
              </a:spcBef>
            </a:pPr>
            <a:r>
              <a:rPr kumimoji="1" lang="en-US" altLang="zh-CN" sz="2000" b="1">
                <a:solidFill>
                  <a:schemeClr val="bg1"/>
                </a:solidFill>
              </a:rPr>
              <a:t>…</a:t>
            </a:r>
          </a:p>
        </p:txBody>
      </p:sp>
      <p:sp>
        <p:nvSpPr>
          <p:cNvPr id="73" name="Text Box 24"/>
          <p:cNvSpPr txBox="1">
            <a:spLocks noChangeArrowheads="1"/>
          </p:cNvSpPr>
          <p:nvPr/>
        </p:nvSpPr>
        <p:spPr bwMode="auto">
          <a:xfrm>
            <a:off x="5574621" y="5519291"/>
            <a:ext cx="330540" cy="338554"/>
          </a:xfrm>
          <a:prstGeom prst="rect">
            <a:avLst/>
          </a:prstGeom>
          <a:noFill/>
          <a:ln w="9525">
            <a:noFill/>
            <a:miter lim="800000"/>
            <a:headEnd/>
            <a:tailEnd/>
          </a:ln>
        </p:spPr>
        <p:txBody>
          <a:bodyPr wrap="none">
            <a:spAutoFit/>
          </a:bodyPr>
          <a:lstStyle/>
          <a:p>
            <a:pPr>
              <a:spcBef>
                <a:spcPct val="0"/>
              </a:spcBef>
            </a:pPr>
            <a:r>
              <a:rPr kumimoji="1" lang="en-US" altLang="zh-CN" sz="1600" b="1">
                <a:solidFill>
                  <a:schemeClr val="bg1"/>
                </a:solidFill>
                <a:ea typeface="宋体" charset="-122"/>
              </a:rPr>
              <a:t>…</a:t>
            </a:r>
          </a:p>
        </p:txBody>
      </p:sp>
      <p:sp>
        <p:nvSpPr>
          <p:cNvPr id="74" name="Line 25"/>
          <p:cNvSpPr>
            <a:spLocks noChangeShapeType="1"/>
          </p:cNvSpPr>
          <p:nvPr/>
        </p:nvSpPr>
        <p:spPr bwMode="auto">
          <a:xfrm>
            <a:off x="2786971" y="2626866"/>
            <a:ext cx="509587" cy="547687"/>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75" name="Line 26"/>
          <p:cNvSpPr>
            <a:spLocks noChangeShapeType="1"/>
          </p:cNvSpPr>
          <p:nvPr/>
        </p:nvSpPr>
        <p:spPr bwMode="auto">
          <a:xfrm>
            <a:off x="5471433" y="2644328"/>
            <a:ext cx="587375" cy="495300"/>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76" name="Line 27"/>
          <p:cNvSpPr>
            <a:spLocks noChangeShapeType="1"/>
          </p:cNvSpPr>
          <p:nvPr/>
        </p:nvSpPr>
        <p:spPr bwMode="auto">
          <a:xfrm flipH="1">
            <a:off x="3748996" y="2628453"/>
            <a:ext cx="584200" cy="520700"/>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77" name="Line 28"/>
          <p:cNvSpPr>
            <a:spLocks noChangeShapeType="1"/>
          </p:cNvSpPr>
          <p:nvPr/>
        </p:nvSpPr>
        <p:spPr bwMode="auto">
          <a:xfrm flipH="1">
            <a:off x="6463621" y="2628453"/>
            <a:ext cx="573087" cy="527050"/>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78" name="Line 29"/>
          <p:cNvSpPr>
            <a:spLocks noChangeShapeType="1"/>
          </p:cNvSpPr>
          <p:nvPr/>
        </p:nvSpPr>
        <p:spPr bwMode="auto">
          <a:xfrm>
            <a:off x="3528333" y="3576191"/>
            <a:ext cx="1149350" cy="661987"/>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79" name="Line 30"/>
          <p:cNvSpPr>
            <a:spLocks noChangeShapeType="1"/>
          </p:cNvSpPr>
          <p:nvPr/>
        </p:nvSpPr>
        <p:spPr bwMode="auto">
          <a:xfrm flipH="1">
            <a:off x="5161871" y="3592066"/>
            <a:ext cx="1152525" cy="647700"/>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80" name="Line 31"/>
          <p:cNvSpPr>
            <a:spLocks noChangeShapeType="1"/>
          </p:cNvSpPr>
          <p:nvPr/>
        </p:nvSpPr>
        <p:spPr bwMode="auto">
          <a:xfrm>
            <a:off x="5206321" y="4703316"/>
            <a:ext cx="1627187" cy="839787"/>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81" name="Line 32"/>
          <p:cNvSpPr>
            <a:spLocks noChangeShapeType="1"/>
          </p:cNvSpPr>
          <p:nvPr/>
        </p:nvSpPr>
        <p:spPr bwMode="auto">
          <a:xfrm flipH="1">
            <a:off x="2945721" y="4693791"/>
            <a:ext cx="1646237" cy="849312"/>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82" name="Line 33"/>
          <p:cNvSpPr>
            <a:spLocks noChangeShapeType="1"/>
          </p:cNvSpPr>
          <p:nvPr/>
        </p:nvSpPr>
        <p:spPr bwMode="auto">
          <a:xfrm flipH="1">
            <a:off x="4674508" y="4649341"/>
            <a:ext cx="244475" cy="893762"/>
          </a:xfrm>
          <a:prstGeom prst="line">
            <a:avLst/>
          </a:prstGeom>
          <a:noFill/>
          <a:ln w="28575">
            <a:solidFill>
              <a:srgbClr val="333399"/>
            </a:solidFill>
            <a:round/>
            <a:headEnd type="triangle" w="med" len="lg"/>
            <a:tailEnd type="triangle" w="med" len="lg"/>
          </a:ln>
        </p:spPr>
        <p:txBody>
          <a:bodyPr/>
          <a:lstStyle/>
          <a:p>
            <a:endParaRPr lang="zh-CN" altLang="en-US" b="1">
              <a:solidFill>
                <a:schemeClr val="bg1"/>
              </a:solidFill>
            </a:endParaRPr>
          </a:p>
        </p:txBody>
      </p:sp>
      <p:sp>
        <p:nvSpPr>
          <p:cNvPr id="83" name="Text Box 34"/>
          <p:cNvSpPr txBox="1">
            <a:spLocks noChangeArrowheads="1"/>
          </p:cNvSpPr>
          <p:nvPr/>
        </p:nvSpPr>
        <p:spPr bwMode="auto">
          <a:xfrm>
            <a:off x="2345646" y="5632003"/>
            <a:ext cx="1394934" cy="400110"/>
          </a:xfrm>
          <a:prstGeom prst="rect">
            <a:avLst/>
          </a:prstGeom>
          <a:solidFill>
            <a:srgbClr val="009900"/>
          </a:solid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网络接口</a:t>
            </a:r>
            <a:r>
              <a:rPr kumimoji="1" lang="zh-CN" altLang="en-US" sz="1000" b="1">
                <a:solidFill>
                  <a:schemeClr val="bg1"/>
                </a:solidFill>
                <a:latin typeface="Arial" charset="0"/>
              </a:rPr>
              <a:t> </a:t>
            </a:r>
            <a:r>
              <a:rPr kumimoji="1" lang="en-US" altLang="zh-CN" sz="2000" b="1">
                <a:solidFill>
                  <a:schemeClr val="bg1"/>
                </a:solidFill>
                <a:latin typeface="Arial" charset="0"/>
              </a:rPr>
              <a:t>1</a:t>
            </a:r>
          </a:p>
        </p:txBody>
      </p:sp>
      <p:sp>
        <p:nvSpPr>
          <p:cNvPr id="84" name="Text Box 35"/>
          <p:cNvSpPr txBox="1">
            <a:spLocks noChangeArrowheads="1"/>
          </p:cNvSpPr>
          <p:nvPr/>
        </p:nvSpPr>
        <p:spPr bwMode="auto">
          <a:xfrm>
            <a:off x="4063321" y="5600253"/>
            <a:ext cx="1394934" cy="400110"/>
          </a:xfrm>
          <a:prstGeom prst="rect">
            <a:avLst/>
          </a:prstGeom>
          <a:solidFill>
            <a:srgbClr val="009900"/>
          </a:solid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网络接口</a:t>
            </a:r>
            <a:r>
              <a:rPr kumimoji="1" lang="zh-CN" altLang="en-US" sz="1000" b="1">
                <a:solidFill>
                  <a:schemeClr val="bg1"/>
                </a:solidFill>
                <a:latin typeface="Arial" charset="0"/>
              </a:rPr>
              <a:t> </a:t>
            </a:r>
            <a:r>
              <a:rPr kumimoji="1" lang="en-US" altLang="zh-CN" sz="2000" b="1">
                <a:solidFill>
                  <a:schemeClr val="bg1"/>
                </a:solidFill>
                <a:latin typeface="Arial" charset="0"/>
              </a:rPr>
              <a:t>2</a:t>
            </a:r>
          </a:p>
        </p:txBody>
      </p:sp>
      <p:sp>
        <p:nvSpPr>
          <p:cNvPr id="85" name="Text Box 36"/>
          <p:cNvSpPr txBox="1">
            <a:spLocks noChangeArrowheads="1"/>
          </p:cNvSpPr>
          <p:nvPr/>
        </p:nvSpPr>
        <p:spPr bwMode="auto">
          <a:xfrm>
            <a:off x="6114371" y="5579616"/>
            <a:ext cx="1394934" cy="400110"/>
          </a:xfrm>
          <a:prstGeom prst="rect">
            <a:avLst/>
          </a:prstGeom>
          <a:solidFill>
            <a:srgbClr val="009900"/>
          </a:solid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网络接口</a:t>
            </a:r>
            <a:r>
              <a:rPr kumimoji="1" lang="zh-CN" altLang="en-US" sz="1000" b="1">
                <a:solidFill>
                  <a:schemeClr val="bg1"/>
                </a:solidFill>
                <a:latin typeface="Arial" charset="0"/>
              </a:rPr>
              <a:t> </a:t>
            </a:r>
            <a:r>
              <a:rPr kumimoji="1" lang="en-US" altLang="zh-CN" sz="2000" b="1">
                <a:solidFill>
                  <a:schemeClr val="bg1"/>
                </a:solidFill>
                <a:latin typeface="Arial" charset="0"/>
              </a:rPr>
              <a:t>3</a:t>
            </a:r>
          </a:p>
        </p:txBody>
      </p:sp>
      <p:cxnSp>
        <p:nvCxnSpPr>
          <p:cNvPr id="87" name="直接连接符 86"/>
          <p:cNvCxnSpPr/>
          <p:nvPr/>
        </p:nvCxnSpPr>
        <p:spPr>
          <a:xfrm>
            <a:off x="667657" y="1828800"/>
            <a:ext cx="26851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主要发展阶段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3492" y="1841016"/>
            <a:ext cx="8345643" cy="3908762"/>
          </a:xfrm>
          <a:prstGeom prst="rect">
            <a:avLst/>
          </a:prstGeom>
          <a:noFill/>
          <a:ln w="34925">
            <a:solidFill>
              <a:schemeClr val="accent5"/>
            </a:solidFill>
            <a:prstDash val="dashDot"/>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pPr>
            <a:endParaRPr kumimoji="1" lang="en-US" altLang="zh-CN" sz="2400" dirty="0" smtClean="0"/>
          </a:p>
          <a:p>
            <a:pPr marL="342900" indent="-342900" algn="l">
              <a:buClr>
                <a:srgbClr val="FF3300"/>
              </a:buClr>
              <a:buFont typeface="Wingdings" pitchFamily="2" charset="2"/>
              <a:buNone/>
            </a:pPr>
            <a:r>
              <a:rPr kumimoji="1" lang="zh-CN" altLang="en-US" sz="2800" dirty="0" smtClean="0">
                <a:solidFill>
                  <a:srgbClr val="C00000"/>
                </a:solidFill>
              </a:rPr>
              <a:t>计算机网络在信息时代的作用</a:t>
            </a:r>
          </a:p>
          <a:p>
            <a:pPr>
              <a:defRPr/>
            </a:pPr>
            <a:endParaRPr lang="en-US" altLang="zh-CN" sz="2800" dirty="0" smtClean="0">
              <a:solidFill>
                <a:srgbClr val="C00000"/>
              </a:solidFill>
            </a:endParaRPr>
          </a:p>
          <a:p>
            <a:pPr marL="457200" indent="-457200" algn="l">
              <a:buFont typeface="Wingdings" pitchFamily="2" charset="2"/>
              <a:buChar char="Ø"/>
              <a:defRPr/>
            </a:pPr>
            <a:r>
              <a:rPr lang="zh-CN" altLang="en-US" sz="2800" dirty="0" smtClean="0">
                <a:solidFill>
                  <a:srgbClr val="C00000"/>
                </a:solidFill>
              </a:rPr>
              <a:t>计算机网络 </a:t>
            </a:r>
            <a:r>
              <a:rPr lang="en-US" altLang="zh-CN" sz="2800" dirty="0" smtClean="0">
                <a:solidFill>
                  <a:srgbClr val="C00000"/>
                </a:solidFill>
              </a:rPr>
              <a:t>—— </a:t>
            </a:r>
            <a:r>
              <a:rPr lang="zh-CN" altLang="en-US" sz="2800" dirty="0" smtClean="0">
                <a:solidFill>
                  <a:schemeClr val="tx1"/>
                </a:solidFill>
              </a:rPr>
              <a:t>是</a:t>
            </a:r>
            <a:r>
              <a:rPr lang="zh-CN" altLang="en-US" sz="2800" dirty="0" smtClean="0">
                <a:solidFill>
                  <a:srgbClr val="0070C0"/>
                </a:solidFill>
              </a:rPr>
              <a:t>计算机技术</a:t>
            </a:r>
            <a:r>
              <a:rPr lang="zh-CN" altLang="en-US" sz="2800" dirty="0" smtClean="0">
                <a:solidFill>
                  <a:schemeClr val="tx1"/>
                </a:solidFill>
              </a:rPr>
              <a:t>和</a:t>
            </a:r>
            <a:r>
              <a:rPr lang="zh-CN" altLang="en-US" sz="2800" dirty="0" smtClean="0">
                <a:solidFill>
                  <a:srgbClr val="0070C0"/>
                </a:solidFill>
              </a:rPr>
              <a:t>通信技术</a:t>
            </a:r>
            <a:r>
              <a:rPr lang="zh-CN" altLang="en-US" sz="2800" dirty="0" smtClean="0">
                <a:solidFill>
                  <a:schemeClr val="tx1"/>
                </a:solidFill>
              </a:rPr>
              <a:t>相互结合的产物，是信息化社会的主要基础设施。</a:t>
            </a:r>
          </a:p>
          <a:p>
            <a:pPr marL="457200" indent="-457200">
              <a:buFont typeface="Wingdings" pitchFamily="2" charset="2"/>
              <a:buChar char="Ø"/>
              <a:defRPr/>
            </a:pPr>
            <a:endParaRPr lang="en-US" altLang="zh-CN" sz="2800" dirty="0" smtClean="0">
              <a:solidFill>
                <a:srgbClr val="C00000"/>
              </a:solidFill>
            </a:endParaRPr>
          </a:p>
          <a:p>
            <a:pPr marL="457200" indent="-457200" algn="l">
              <a:buFont typeface="Wingdings" pitchFamily="2" charset="2"/>
              <a:buChar char="Ø"/>
              <a:defRPr/>
            </a:pPr>
            <a:r>
              <a:rPr lang="zh-CN" altLang="en-US" sz="2800" dirty="0" smtClean="0">
                <a:solidFill>
                  <a:srgbClr val="C00000"/>
                </a:solidFill>
              </a:rPr>
              <a:t>计算机网络的作用 </a:t>
            </a:r>
            <a:r>
              <a:rPr lang="en-US" altLang="zh-CN" sz="2800" dirty="0" smtClean="0">
                <a:solidFill>
                  <a:srgbClr val="C00000"/>
                </a:solidFill>
              </a:rPr>
              <a:t>—— </a:t>
            </a:r>
            <a:r>
              <a:rPr lang="zh-CN" altLang="en-US" sz="2800" dirty="0" smtClean="0">
                <a:solidFill>
                  <a:schemeClr val="tx1"/>
                </a:solidFill>
              </a:rPr>
              <a:t>是利用快速的信息传送，实现广泛的</a:t>
            </a:r>
            <a:r>
              <a:rPr lang="zh-CN" altLang="en-US" sz="2800" dirty="0" smtClean="0">
                <a:solidFill>
                  <a:srgbClr val="0070C0"/>
                </a:solidFill>
              </a:rPr>
              <a:t>资源共享</a:t>
            </a:r>
            <a:r>
              <a:rPr lang="zh-CN" altLang="en-US" sz="2800" dirty="0" smtClean="0"/>
              <a:t>。</a:t>
            </a:r>
            <a:endParaRPr lang="en-US" altLang="zh-CN" sz="2800" dirty="0" smtClean="0"/>
          </a:p>
          <a:p>
            <a:pPr marL="457200" indent="-457200">
              <a:buFont typeface="Wingdings" pitchFamily="2" charset="2"/>
              <a:buChar char="Ø"/>
              <a:defRPr/>
            </a:pPr>
            <a:endParaRPr lang="zh-CN" altLang="en-US" sz="2800" dirty="0" smtClean="0"/>
          </a:p>
        </p:txBody>
      </p:sp>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58056" y="872491"/>
            <a:ext cx="1857829" cy="452436"/>
          </a:xfrm>
          <a:prstGeom prst="rect">
            <a:avLst/>
          </a:prstGeom>
          <a:noFill/>
          <a:ln w="9525">
            <a:noFill/>
            <a:miter lim="800000"/>
            <a:headEnd/>
            <a:tailEnd/>
          </a:ln>
          <a:effectLst/>
        </p:spPr>
        <p:txBody>
          <a:bodyPr anchor="ctr"/>
          <a:lstStyle/>
          <a:p>
            <a:pPr algn="ctr">
              <a:spcBef>
                <a:spcPct val="0"/>
              </a:spcBef>
              <a:buClr>
                <a:srgbClr val="FF3300"/>
              </a:buClr>
              <a:defRPr/>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发展过程</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864388" y="203200"/>
            <a:ext cx="2372293"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通信协议与网络体系结构</a:t>
            </a:r>
            <a:endParaRPr lang="zh-CN" altLang="en-US" sz="1200" b="1" dirty="0"/>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计算机通信与网络发展过程  </a:t>
            </a:r>
            <a:endParaRPr lang="zh-CN" altLang="en-US" sz="1200" b="1" dirty="0">
              <a:solidFill>
                <a:schemeClr val="bg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基本概念</a:t>
            </a:r>
            <a:endParaRPr lang="zh-CN" altLang="en-US" sz="1200" b="1" dirty="0"/>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网络的类型及其特征</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1.4.3 TCP/IP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93481" y="2162635"/>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307486" y="1618727"/>
            <a:ext cx="2553904"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各层的协议：</a:t>
            </a:r>
            <a:endParaRPr lang="en-US" altLang="zh-CN" sz="2800" b="1" dirty="0" smtClean="0">
              <a:solidFill>
                <a:srgbClr val="C00000"/>
              </a:solidFill>
              <a:latin typeface="微软雅黑" pitchFamily="34" charset="-122"/>
              <a:ea typeface="微软雅黑" pitchFamily="34" charset="-122"/>
            </a:endParaRPr>
          </a:p>
        </p:txBody>
      </p:sp>
      <p:sp>
        <p:nvSpPr>
          <p:cNvPr id="27" name="Rectangle 5"/>
          <p:cNvSpPr txBox="1">
            <a:spLocks noChangeArrowheads="1"/>
          </p:cNvSpPr>
          <p:nvPr/>
        </p:nvSpPr>
        <p:spPr>
          <a:xfrm>
            <a:off x="687378" y="2681057"/>
            <a:ext cx="8006669" cy="3384550"/>
          </a:xfrm>
          <a:prstGeom prst="rect">
            <a:avLst/>
          </a:prstGeom>
        </p:spPr>
        <p:txBody>
          <a:bodyPr/>
          <a:lstStyle/>
          <a:p>
            <a:pPr marL="449263" marR="0" lvl="0" indent="-449263" algn="l" defTabSz="914400" rtl="0" eaLnBrk="1" fontAlgn="auto" latinLnBrk="0" hangingPunct="1">
              <a:lnSpc>
                <a:spcPct val="90000"/>
              </a:lnSpc>
              <a:spcBef>
                <a:spcPts val="2400"/>
              </a:spcBef>
              <a:spcAft>
                <a:spcPts val="0"/>
              </a:spcAft>
              <a:buClrTx/>
              <a:buSzTx/>
              <a:buFont typeface="Wingdings" pitchFamily="2" charset="2"/>
              <a:buChar char="Ø"/>
              <a:tabLst/>
              <a:defRPr/>
            </a:pP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应用层的协议相对较多，分别使用</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UDP</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和</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TCP</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协议进行承载，它们位于各自的上方。 </a:t>
            </a:r>
          </a:p>
          <a:p>
            <a:pPr marL="449263" marR="0" lvl="0" indent="-449263" algn="l" defTabSz="914400" rtl="0" eaLnBrk="1" fontAlgn="auto" latinLnBrk="0" hangingPunct="1">
              <a:lnSpc>
                <a:spcPct val="90000"/>
              </a:lnSpc>
              <a:spcBef>
                <a:spcPts val="2400"/>
              </a:spcBef>
              <a:spcAft>
                <a:spcPts val="0"/>
              </a:spcAft>
              <a:buClrTx/>
              <a:buSzTx/>
              <a:buFont typeface="Wingdings" pitchFamily="2" charset="2"/>
              <a:buChar char="Ø"/>
              <a:tabLst/>
              <a:defRPr/>
            </a:pP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网络层除核心协议</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IP</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外，还有</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ICMP</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IGMP</a:t>
            </a:r>
            <a:r>
              <a:rPr kumimoji="0" lang="zh-CN"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ARP</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和</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RARP</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，分别位于</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IP</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协议的上下方。</a:t>
            </a:r>
          </a:p>
          <a:p>
            <a:pPr marL="449263" marR="0" lvl="0" indent="-449263" algn="l" defTabSz="914400" rtl="0" eaLnBrk="1" fontAlgn="auto" latinLnBrk="0" hangingPunct="1">
              <a:lnSpc>
                <a:spcPct val="90000"/>
              </a:lnSpc>
              <a:spcBef>
                <a:spcPts val="2400"/>
              </a:spcBef>
              <a:spcAft>
                <a:spcPts val="0"/>
              </a:spcAft>
              <a:buClrTx/>
              <a:buSzTx/>
              <a:buFont typeface="Wingdings" pitchFamily="2" charset="2"/>
              <a:buChar char="Ø"/>
              <a:tabLst/>
              <a:defRPr/>
            </a:pP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 </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TCP/IP</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模型中的核心协议是</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TCP</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UDP</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和</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IP</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，且呈现漏斗状，</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IP</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sym typeface="Symbol" pitchFamily="18" charset="2"/>
              </a:rPr>
              <a:t>协议处于漏斗的最窄处。 </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1.4.4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TCP/IP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体系结构比较</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18" name="AutoShape 3"/>
          <p:cNvSpPr>
            <a:spLocks noChangeArrowheads="1"/>
          </p:cNvSpPr>
          <p:nvPr/>
        </p:nvSpPr>
        <p:spPr bwMode="auto">
          <a:xfrm>
            <a:off x="1658683" y="2256076"/>
            <a:ext cx="2233613" cy="4106863"/>
          </a:xfrm>
          <a:prstGeom prst="cube">
            <a:avLst>
              <a:gd name="adj" fmla="val 9144"/>
            </a:avLst>
          </a:prstGeom>
          <a:solidFill>
            <a:schemeClr val="accent6"/>
          </a:solidFill>
          <a:ln w="28575">
            <a:solidFill>
              <a:schemeClr val="tx1"/>
            </a:solidFill>
            <a:miter lim="800000"/>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19" name="Freeform 4"/>
          <p:cNvSpPr>
            <a:spLocks/>
          </p:cNvSpPr>
          <p:nvPr/>
        </p:nvSpPr>
        <p:spPr bwMode="auto">
          <a:xfrm>
            <a:off x="1641221" y="2698989"/>
            <a:ext cx="2217737" cy="301625"/>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0" name="Freeform 5"/>
          <p:cNvSpPr>
            <a:spLocks/>
          </p:cNvSpPr>
          <p:nvPr/>
        </p:nvSpPr>
        <p:spPr bwMode="auto">
          <a:xfrm>
            <a:off x="1639633" y="3256201"/>
            <a:ext cx="2217738" cy="30321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2" name="Freeform 6"/>
          <p:cNvSpPr>
            <a:spLocks/>
          </p:cNvSpPr>
          <p:nvPr/>
        </p:nvSpPr>
        <p:spPr bwMode="auto">
          <a:xfrm>
            <a:off x="1639633" y="3813414"/>
            <a:ext cx="2216150" cy="30321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3" name="Freeform 7"/>
          <p:cNvSpPr>
            <a:spLocks/>
          </p:cNvSpPr>
          <p:nvPr/>
        </p:nvSpPr>
        <p:spPr bwMode="auto">
          <a:xfrm>
            <a:off x="1639633" y="4370626"/>
            <a:ext cx="2216150" cy="306388"/>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4" name="Freeform 8"/>
          <p:cNvSpPr>
            <a:spLocks/>
          </p:cNvSpPr>
          <p:nvPr/>
        </p:nvSpPr>
        <p:spPr bwMode="auto">
          <a:xfrm>
            <a:off x="1638046" y="4929426"/>
            <a:ext cx="2217737" cy="309563"/>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5" name="Freeform 9"/>
          <p:cNvSpPr>
            <a:spLocks/>
          </p:cNvSpPr>
          <p:nvPr/>
        </p:nvSpPr>
        <p:spPr bwMode="auto">
          <a:xfrm>
            <a:off x="1636458" y="5486639"/>
            <a:ext cx="2217738" cy="30321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26" name="Text Box 10"/>
          <p:cNvSpPr txBox="1">
            <a:spLocks noChangeArrowheads="1"/>
          </p:cNvSpPr>
          <p:nvPr/>
        </p:nvSpPr>
        <p:spPr bwMode="auto">
          <a:xfrm>
            <a:off x="2273046" y="2529126"/>
            <a:ext cx="950912"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应用层</a:t>
            </a:r>
          </a:p>
        </p:txBody>
      </p:sp>
      <p:sp>
        <p:nvSpPr>
          <p:cNvPr id="28" name="Text Box 11"/>
          <p:cNvSpPr txBox="1">
            <a:spLocks noChangeArrowheads="1"/>
          </p:cNvSpPr>
          <p:nvPr/>
        </p:nvSpPr>
        <p:spPr bwMode="auto">
          <a:xfrm>
            <a:off x="2239708" y="4175364"/>
            <a:ext cx="950913"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运输层</a:t>
            </a:r>
          </a:p>
        </p:txBody>
      </p:sp>
      <p:sp>
        <p:nvSpPr>
          <p:cNvPr id="29" name="Text Box 12"/>
          <p:cNvSpPr txBox="1">
            <a:spLocks noChangeArrowheads="1"/>
          </p:cNvSpPr>
          <p:nvPr/>
        </p:nvSpPr>
        <p:spPr bwMode="auto">
          <a:xfrm>
            <a:off x="2252408" y="4732576"/>
            <a:ext cx="950913"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网络层</a:t>
            </a:r>
          </a:p>
        </p:txBody>
      </p:sp>
      <p:sp>
        <p:nvSpPr>
          <p:cNvPr id="30" name="Text Box 13"/>
          <p:cNvSpPr txBox="1">
            <a:spLocks noChangeArrowheads="1"/>
          </p:cNvSpPr>
          <p:nvPr/>
        </p:nvSpPr>
        <p:spPr bwMode="auto">
          <a:xfrm>
            <a:off x="2252408" y="3056176"/>
            <a:ext cx="950913"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表示层</a:t>
            </a:r>
          </a:p>
        </p:txBody>
      </p:sp>
      <p:sp>
        <p:nvSpPr>
          <p:cNvPr id="36" name="Text Box 14"/>
          <p:cNvSpPr txBox="1">
            <a:spLocks noChangeArrowheads="1"/>
          </p:cNvSpPr>
          <p:nvPr/>
        </p:nvSpPr>
        <p:spPr bwMode="auto">
          <a:xfrm>
            <a:off x="2252408" y="3614976"/>
            <a:ext cx="950913"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会话层</a:t>
            </a:r>
          </a:p>
        </p:txBody>
      </p:sp>
      <p:sp>
        <p:nvSpPr>
          <p:cNvPr id="37" name="Text Box 15"/>
          <p:cNvSpPr txBox="1">
            <a:spLocks noChangeArrowheads="1"/>
          </p:cNvSpPr>
          <p:nvPr/>
        </p:nvSpPr>
        <p:spPr bwMode="auto">
          <a:xfrm>
            <a:off x="2092071" y="5261214"/>
            <a:ext cx="1462087" cy="396875"/>
          </a:xfrm>
          <a:prstGeom prst="rect">
            <a:avLst/>
          </a:prstGeom>
          <a:noFill/>
          <a:ln w="9525">
            <a:noFill/>
            <a:miter lim="800000"/>
            <a:headEnd/>
            <a:tailEnd/>
          </a:ln>
        </p:spPr>
        <p:txBody>
          <a:bodyPr wrap="none">
            <a:spAutoFit/>
          </a:bodyPr>
          <a:lstStyle/>
          <a:p>
            <a:pPr>
              <a:spcBef>
                <a:spcPct val="0"/>
              </a:spcBef>
            </a:pPr>
            <a:r>
              <a:rPr kumimoji="1" lang="zh-CN" altLang="en-US" sz="2000" b="1" dirty="0">
                <a:solidFill>
                  <a:schemeClr val="bg1"/>
                </a:solidFill>
                <a:latin typeface="微软雅黑" pitchFamily="34" charset="-122"/>
                <a:ea typeface="微软雅黑" pitchFamily="34" charset="-122"/>
              </a:rPr>
              <a:t>数据链路层</a:t>
            </a:r>
          </a:p>
        </p:txBody>
      </p:sp>
      <p:sp>
        <p:nvSpPr>
          <p:cNvPr id="38" name="Text Box 16"/>
          <p:cNvSpPr txBox="1">
            <a:spLocks noChangeArrowheads="1"/>
          </p:cNvSpPr>
          <p:nvPr/>
        </p:nvSpPr>
        <p:spPr bwMode="auto">
          <a:xfrm>
            <a:off x="2252408" y="5786676"/>
            <a:ext cx="950913" cy="396875"/>
          </a:xfrm>
          <a:prstGeom prst="rect">
            <a:avLst/>
          </a:prstGeom>
          <a:noFill/>
          <a:ln w="9525">
            <a:noFill/>
            <a:miter lim="800000"/>
            <a:headEnd/>
            <a:tailEnd/>
          </a:ln>
        </p:spPr>
        <p:txBody>
          <a:bodyPr wrap="none">
            <a:spAutoFit/>
          </a:bodyPr>
          <a:lstStyle/>
          <a:p>
            <a:pPr>
              <a:spcBef>
                <a:spcPct val="0"/>
              </a:spcBef>
            </a:pPr>
            <a:r>
              <a:rPr kumimoji="1" lang="zh-CN" altLang="en-US" sz="2000" b="1" dirty="0">
                <a:solidFill>
                  <a:schemeClr val="bg1"/>
                </a:solidFill>
                <a:latin typeface="微软雅黑" pitchFamily="34" charset="-122"/>
                <a:ea typeface="微软雅黑" pitchFamily="34" charset="-122"/>
              </a:rPr>
              <a:t>物理层</a:t>
            </a:r>
          </a:p>
        </p:txBody>
      </p:sp>
      <p:sp>
        <p:nvSpPr>
          <p:cNvPr id="39" name="Text Box 17"/>
          <p:cNvSpPr txBox="1">
            <a:spLocks noChangeArrowheads="1"/>
          </p:cNvSpPr>
          <p:nvPr/>
        </p:nvSpPr>
        <p:spPr bwMode="auto">
          <a:xfrm>
            <a:off x="1734883" y="2310051"/>
            <a:ext cx="343364" cy="3970318"/>
          </a:xfrm>
          <a:prstGeom prst="rect">
            <a:avLst/>
          </a:prstGeom>
          <a:noFill/>
          <a:ln w="9525">
            <a:noFill/>
            <a:miter lim="800000"/>
            <a:headEnd/>
            <a:tailEnd/>
          </a:ln>
        </p:spPr>
        <p:txBody>
          <a:bodyPr wrap="none">
            <a:spAutoFit/>
          </a:bodyPr>
          <a:lstStyle/>
          <a:p>
            <a:pPr>
              <a:lnSpc>
                <a:spcPct val="180000"/>
              </a:lnSpc>
              <a:spcBef>
                <a:spcPct val="0"/>
              </a:spcBef>
            </a:pPr>
            <a:r>
              <a:rPr kumimoji="1" lang="en-US" altLang="zh-CN" sz="2000" b="1">
                <a:solidFill>
                  <a:schemeClr val="bg1"/>
                </a:solidFill>
                <a:latin typeface="微软雅黑" pitchFamily="34" charset="-122"/>
                <a:ea typeface="微软雅黑" pitchFamily="34" charset="-122"/>
              </a:rPr>
              <a:t>7</a:t>
            </a:r>
          </a:p>
          <a:p>
            <a:pPr>
              <a:lnSpc>
                <a:spcPct val="180000"/>
              </a:lnSpc>
              <a:spcBef>
                <a:spcPct val="0"/>
              </a:spcBef>
            </a:pPr>
            <a:r>
              <a:rPr kumimoji="1" lang="en-US" altLang="zh-CN" sz="2000" b="1">
                <a:solidFill>
                  <a:schemeClr val="bg1"/>
                </a:solidFill>
                <a:latin typeface="微软雅黑" pitchFamily="34" charset="-122"/>
                <a:ea typeface="微软雅黑" pitchFamily="34" charset="-122"/>
              </a:rPr>
              <a:t>6</a:t>
            </a:r>
          </a:p>
          <a:p>
            <a:pPr>
              <a:lnSpc>
                <a:spcPct val="180000"/>
              </a:lnSpc>
              <a:spcBef>
                <a:spcPct val="0"/>
              </a:spcBef>
            </a:pPr>
            <a:r>
              <a:rPr kumimoji="1" lang="en-US" altLang="zh-CN" sz="2000" b="1">
                <a:solidFill>
                  <a:schemeClr val="bg1"/>
                </a:solidFill>
                <a:latin typeface="微软雅黑" pitchFamily="34" charset="-122"/>
                <a:ea typeface="微软雅黑" pitchFamily="34" charset="-122"/>
              </a:rPr>
              <a:t>5</a:t>
            </a:r>
          </a:p>
          <a:p>
            <a:pPr>
              <a:lnSpc>
                <a:spcPct val="180000"/>
              </a:lnSpc>
              <a:spcBef>
                <a:spcPct val="0"/>
              </a:spcBef>
            </a:pPr>
            <a:r>
              <a:rPr kumimoji="1" lang="en-US" altLang="zh-CN" sz="2000" b="1">
                <a:solidFill>
                  <a:schemeClr val="bg1"/>
                </a:solidFill>
                <a:latin typeface="微软雅黑" pitchFamily="34" charset="-122"/>
                <a:ea typeface="微软雅黑" pitchFamily="34" charset="-122"/>
              </a:rPr>
              <a:t>4</a:t>
            </a:r>
          </a:p>
          <a:p>
            <a:pPr>
              <a:lnSpc>
                <a:spcPct val="180000"/>
              </a:lnSpc>
              <a:spcBef>
                <a:spcPct val="0"/>
              </a:spcBef>
            </a:pPr>
            <a:r>
              <a:rPr kumimoji="1" lang="en-US" altLang="zh-CN" sz="2000" b="1">
                <a:solidFill>
                  <a:schemeClr val="bg1"/>
                </a:solidFill>
                <a:latin typeface="微软雅黑" pitchFamily="34" charset="-122"/>
                <a:ea typeface="微软雅黑" pitchFamily="34" charset="-122"/>
              </a:rPr>
              <a:t>3</a:t>
            </a:r>
          </a:p>
          <a:p>
            <a:pPr>
              <a:lnSpc>
                <a:spcPct val="180000"/>
              </a:lnSpc>
              <a:spcBef>
                <a:spcPct val="0"/>
              </a:spcBef>
            </a:pPr>
            <a:r>
              <a:rPr kumimoji="1" lang="en-US" altLang="zh-CN" sz="2000" b="1">
                <a:solidFill>
                  <a:schemeClr val="bg1"/>
                </a:solidFill>
                <a:latin typeface="微软雅黑" pitchFamily="34" charset="-122"/>
                <a:ea typeface="微软雅黑" pitchFamily="34" charset="-122"/>
              </a:rPr>
              <a:t>2</a:t>
            </a:r>
          </a:p>
          <a:p>
            <a:pPr>
              <a:lnSpc>
                <a:spcPct val="180000"/>
              </a:lnSpc>
              <a:spcBef>
                <a:spcPct val="0"/>
              </a:spcBef>
            </a:pPr>
            <a:r>
              <a:rPr kumimoji="1" lang="en-US" altLang="zh-CN" sz="2000" b="1">
                <a:solidFill>
                  <a:schemeClr val="bg1"/>
                </a:solidFill>
                <a:latin typeface="微软雅黑" pitchFamily="34" charset="-122"/>
                <a:ea typeface="微软雅黑" pitchFamily="34" charset="-122"/>
              </a:rPr>
              <a:t>1</a:t>
            </a:r>
          </a:p>
        </p:txBody>
      </p:sp>
      <p:sp>
        <p:nvSpPr>
          <p:cNvPr id="40" name="Text Box 18"/>
          <p:cNvSpPr txBox="1">
            <a:spLocks noChangeArrowheads="1"/>
          </p:cNvSpPr>
          <p:nvPr/>
        </p:nvSpPr>
        <p:spPr bwMode="auto">
          <a:xfrm>
            <a:off x="1731708" y="1797289"/>
            <a:ext cx="1994457" cy="400110"/>
          </a:xfrm>
          <a:prstGeom prst="rect">
            <a:avLst/>
          </a:prstGeom>
          <a:noFill/>
          <a:ln w="9525">
            <a:noFill/>
            <a:miter lim="800000"/>
            <a:headEnd/>
            <a:tailEnd/>
          </a:ln>
        </p:spPr>
        <p:txBody>
          <a:bodyPr wrap="none">
            <a:spAutoFit/>
          </a:bodyPr>
          <a:lstStyle/>
          <a:p>
            <a:pPr>
              <a:spcBef>
                <a:spcPct val="0"/>
              </a:spcBef>
            </a:pPr>
            <a:r>
              <a:rPr kumimoji="1" lang="en-US" altLang="zh-CN" sz="2000" b="1">
                <a:latin typeface="微软雅黑" pitchFamily="34" charset="-122"/>
                <a:ea typeface="微软雅黑" pitchFamily="34" charset="-122"/>
              </a:rPr>
              <a:t>OSI </a:t>
            </a:r>
            <a:r>
              <a:rPr kumimoji="1" lang="zh-CN" altLang="en-US" sz="2000" b="1">
                <a:latin typeface="微软雅黑" pitchFamily="34" charset="-122"/>
                <a:ea typeface="微软雅黑" pitchFamily="34" charset="-122"/>
              </a:rPr>
              <a:t>的体系结构</a:t>
            </a:r>
          </a:p>
        </p:txBody>
      </p:sp>
      <p:sp>
        <p:nvSpPr>
          <p:cNvPr id="41" name="AutoShape 19"/>
          <p:cNvSpPr>
            <a:spLocks noChangeArrowheads="1"/>
          </p:cNvSpPr>
          <p:nvPr/>
        </p:nvSpPr>
        <p:spPr bwMode="auto">
          <a:xfrm>
            <a:off x="4108196" y="2260839"/>
            <a:ext cx="2678112" cy="4002087"/>
          </a:xfrm>
          <a:prstGeom prst="cube">
            <a:avLst>
              <a:gd name="adj" fmla="val 9144"/>
            </a:avLst>
          </a:prstGeom>
          <a:solidFill>
            <a:schemeClr val="accent6"/>
          </a:solidFill>
          <a:ln w="28575">
            <a:solidFill>
              <a:schemeClr val="tx1"/>
            </a:solidFill>
            <a:miter lim="800000"/>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42" name="Freeform 20"/>
          <p:cNvSpPr>
            <a:spLocks/>
          </p:cNvSpPr>
          <p:nvPr/>
        </p:nvSpPr>
        <p:spPr bwMode="auto">
          <a:xfrm>
            <a:off x="4084383" y="3797539"/>
            <a:ext cx="2682875" cy="323850"/>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43" name="Freeform 21"/>
          <p:cNvSpPr>
            <a:spLocks/>
          </p:cNvSpPr>
          <p:nvPr/>
        </p:nvSpPr>
        <p:spPr bwMode="auto">
          <a:xfrm>
            <a:off x="4085971" y="4351576"/>
            <a:ext cx="2674937" cy="342900"/>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44" name="Freeform 22"/>
          <p:cNvSpPr>
            <a:spLocks/>
          </p:cNvSpPr>
          <p:nvPr/>
        </p:nvSpPr>
        <p:spPr bwMode="auto">
          <a:xfrm>
            <a:off x="4084383" y="4942126"/>
            <a:ext cx="2657475" cy="298450"/>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p:spPr>
        <p:txBody>
          <a:bodyPr wrap="none" anchor="ctr"/>
          <a:lstStyle/>
          <a:p>
            <a:endParaRPr lang="zh-CN" altLang="en-US" b="1">
              <a:solidFill>
                <a:schemeClr val="bg1"/>
              </a:solidFill>
              <a:latin typeface="微软雅黑" pitchFamily="34" charset="-122"/>
              <a:ea typeface="微软雅黑" pitchFamily="34" charset="-122"/>
            </a:endParaRPr>
          </a:p>
        </p:txBody>
      </p:sp>
      <p:sp>
        <p:nvSpPr>
          <p:cNvPr id="45" name="Text Box 23"/>
          <p:cNvSpPr txBox="1">
            <a:spLocks noChangeArrowheads="1"/>
          </p:cNvSpPr>
          <p:nvPr/>
        </p:nvSpPr>
        <p:spPr bwMode="auto">
          <a:xfrm>
            <a:off x="4827333" y="2562464"/>
            <a:ext cx="950913"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应用层</a:t>
            </a:r>
          </a:p>
        </p:txBody>
      </p:sp>
      <p:sp>
        <p:nvSpPr>
          <p:cNvPr id="46" name="Text Box 24"/>
          <p:cNvSpPr txBox="1">
            <a:spLocks noChangeArrowheads="1"/>
          </p:cNvSpPr>
          <p:nvPr/>
        </p:nvSpPr>
        <p:spPr bwMode="auto">
          <a:xfrm>
            <a:off x="4539996" y="5513626"/>
            <a:ext cx="1727200" cy="396875"/>
          </a:xfrm>
          <a:prstGeom prst="rect">
            <a:avLst/>
          </a:prstGeom>
          <a:noFill/>
          <a:ln w="9525">
            <a:noFill/>
            <a:miter lim="800000"/>
            <a:headEnd/>
            <a:tailEnd/>
          </a:ln>
        </p:spPr>
        <p:txBody>
          <a:bodyPr>
            <a:spAutoFit/>
          </a:bodyPr>
          <a:lstStyle/>
          <a:p>
            <a:pPr>
              <a:spcBef>
                <a:spcPct val="0"/>
              </a:spcBef>
            </a:pPr>
            <a:r>
              <a:rPr kumimoji="1" lang="zh-CN" altLang="en-US" sz="2000" b="1" dirty="0">
                <a:solidFill>
                  <a:schemeClr val="bg1"/>
                </a:solidFill>
                <a:latin typeface="微软雅黑" pitchFamily="34" charset="-122"/>
                <a:ea typeface="微软雅黑" pitchFamily="34" charset="-122"/>
              </a:rPr>
              <a:t>网络接入层</a:t>
            </a:r>
          </a:p>
        </p:txBody>
      </p:sp>
      <p:sp>
        <p:nvSpPr>
          <p:cNvPr id="47" name="Text Box 25"/>
          <p:cNvSpPr txBox="1">
            <a:spLocks noChangeArrowheads="1"/>
          </p:cNvSpPr>
          <p:nvPr/>
        </p:nvSpPr>
        <p:spPr bwMode="auto">
          <a:xfrm>
            <a:off x="4611433" y="4762739"/>
            <a:ext cx="1462088"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互连网络层</a:t>
            </a:r>
          </a:p>
        </p:txBody>
      </p:sp>
      <p:sp>
        <p:nvSpPr>
          <p:cNvPr id="48" name="Text Box 26"/>
          <p:cNvSpPr txBox="1">
            <a:spLocks noChangeArrowheads="1"/>
          </p:cNvSpPr>
          <p:nvPr/>
        </p:nvSpPr>
        <p:spPr bwMode="auto">
          <a:xfrm>
            <a:off x="4086845" y="3029189"/>
            <a:ext cx="2412840" cy="1015663"/>
          </a:xfrm>
          <a:prstGeom prst="rect">
            <a:avLst/>
          </a:prstGeom>
          <a:noFill/>
          <a:ln w="9525">
            <a:noFill/>
            <a:miter lim="800000"/>
            <a:headEnd/>
            <a:tailEnd/>
          </a:ln>
        </p:spPr>
        <p:txBody>
          <a:bodyPr wrap="none">
            <a:spAutoFit/>
          </a:bodyPr>
          <a:lstStyle/>
          <a:p>
            <a:pPr algn="ctr">
              <a:spcBef>
                <a:spcPct val="0"/>
              </a:spcBef>
            </a:pPr>
            <a:r>
              <a:rPr kumimoji="1" lang="en-US" altLang="zh-CN" sz="2000" b="1" dirty="0">
                <a:solidFill>
                  <a:schemeClr val="bg1"/>
                </a:solidFill>
                <a:latin typeface="微软雅黑" pitchFamily="34" charset="-122"/>
                <a:ea typeface="微软雅黑" pitchFamily="34" charset="-122"/>
              </a:rPr>
              <a:t> (</a:t>
            </a:r>
            <a:r>
              <a:rPr kumimoji="1" lang="zh-CN" altLang="en-US" sz="2000" b="1" dirty="0">
                <a:solidFill>
                  <a:schemeClr val="bg1"/>
                </a:solidFill>
                <a:latin typeface="微软雅黑" pitchFamily="34" charset="-122"/>
                <a:ea typeface="微软雅黑" pitchFamily="34" charset="-122"/>
              </a:rPr>
              <a:t>各种应用层协议如</a:t>
            </a:r>
          </a:p>
          <a:p>
            <a:pPr algn="ctr">
              <a:spcBef>
                <a:spcPct val="0"/>
              </a:spcBef>
            </a:pPr>
            <a:r>
              <a:rPr kumimoji="1" lang="en-US" altLang="zh-CN" sz="2000" b="1" dirty="0">
                <a:solidFill>
                  <a:schemeClr val="bg1"/>
                </a:solidFill>
                <a:latin typeface="微软雅黑" pitchFamily="34" charset="-122"/>
                <a:ea typeface="微软雅黑" pitchFamily="34" charset="-122"/>
              </a:rPr>
              <a:t>TELNET, FTP, </a:t>
            </a:r>
          </a:p>
          <a:p>
            <a:pPr algn="ctr">
              <a:spcBef>
                <a:spcPct val="0"/>
              </a:spcBef>
            </a:pPr>
            <a:r>
              <a:rPr kumimoji="1" lang="en-US" altLang="zh-CN" sz="2000" b="1" dirty="0">
                <a:solidFill>
                  <a:schemeClr val="bg1"/>
                </a:solidFill>
                <a:latin typeface="微软雅黑" pitchFamily="34" charset="-122"/>
                <a:ea typeface="微软雅黑" pitchFamily="34" charset="-122"/>
              </a:rPr>
              <a:t>SMTP </a:t>
            </a:r>
            <a:r>
              <a:rPr kumimoji="1" lang="zh-CN" altLang="zh-CN" sz="2000" b="1" dirty="0">
                <a:solidFill>
                  <a:schemeClr val="bg1"/>
                </a:solidFill>
                <a:latin typeface="微软雅黑" pitchFamily="34" charset="-122"/>
                <a:ea typeface="微软雅黑" pitchFamily="34" charset="-122"/>
              </a:rPr>
              <a:t>等</a:t>
            </a:r>
            <a:r>
              <a:rPr kumimoji="1" lang="en-US" altLang="zh-CN" sz="2000" b="1" dirty="0">
                <a:solidFill>
                  <a:schemeClr val="bg1"/>
                </a:solidFill>
                <a:latin typeface="微软雅黑" pitchFamily="34" charset="-122"/>
                <a:ea typeface="微软雅黑" pitchFamily="34" charset="-122"/>
              </a:rPr>
              <a:t>)</a:t>
            </a:r>
          </a:p>
        </p:txBody>
      </p:sp>
      <p:sp>
        <p:nvSpPr>
          <p:cNvPr id="49" name="Text Box 27"/>
          <p:cNvSpPr txBox="1">
            <a:spLocks noChangeArrowheads="1"/>
          </p:cNvSpPr>
          <p:nvPr/>
        </p:nvSpPr>
        <p:spPr bwMode="auto">
          <a:xfrm>
            <a:off x="4062158" y="4200764"/>
            <a:ext cx="2556726" cy="400110"/>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微软雅黑" pitchFamily="34" charset="-122"/>
                <a:ea typeface="微软雅黑" pitchFamily="34" charset="-122"/>
              </a:rPr>
              <a:t>传输层</a:t>
            </a:r>
            <a:r>
              <a:rPr kumimoji="1" lang="en-US" altLang="zh-CN" sz="2000" b="1">
                <a:solidFill>
                  <a:schemeClr val="bg1"/>
                </a:solidFill>
                <a:latin typeface="微软雅黑" pitchFamily="34" charset="-122"/>
                <a:ea typeface="微软雅黑" pitchFamily="34" charset="-122"/>
              </a:rPr>
              <a:t>(TCP</a:t>
            </a:r>
            <a:r>
              <a:rPr kumimoji="1" lang="en-US" altLang="zh-CN" sz="1200" b="1">
                <a:solidFill>
                  <a:schemeClr val="bg1"/>
                </a:solidFill>
                <a:latin typeface="微软雅黑" pitchFamily="34" charset="-122"/>
                <a:ea typeface="微软雅黑" pitchFamily="34" charset="-122"/>
              </a:rPr>
              <a:t> </a:t>
            </a:r>
            <a:r>
              <a:rPr kumimoji="1" lang="zh-CN" altLang="en-US" sz="2000" b="1">
                <a:solidFill>
                  <a:schemeClr val="bg1"/>
                </a:solidFill>
                <a:latin typeface="微软雅黑" pitchFamily="34" charset="-122"/>
                <a:ea typeface="微软雅黑" pitchFamily="34" charset="-122"/>
              </a:rPr>
              <a:t>或</a:t>
            </a:r>
            <a:r>
              <a:rPr kumimoji="1" lang="zh-CN" altLang="en-US" sz="1000" b="1">
                <a:solidFill>
                  <a:schemeClr val="bg1"/>
                </a:solidFill>
                <a:latin typeface="微软雅黑" pitchFamily="34" charset="-122"/>
                <a:ea typeface="微软雅黑" pitchFamily="34" charset="-122"/>
              </a:rPr>
              <a:t> </a:t>
            </a:r>
            <a:r>
              <a:rPr kumimoji="1" lang="en-US" altLang="zh-CN" sz="2000" b="1">
                <a:solidFill>
                  <a:schemeClr val="bg1"/>
                </a:solidFill>
                <a:latin typeface="微软雅黑" pitchFamily="34" charset="-122"/>
                <a:ea typeface="微软雅黑" pitchFamily="34" charset="-122"/>
              </a:rPr>
              <a:t>UDP)</a:t>
            </a:r>
          </a:p>
        </p:txBody>
      </p:sp>
      <p:sp>
        <p:nvSpPr>
          <p:cNvPr id="50" name="Text Box 28"/>
          <p:cNvSpPr txBox="1">
            <a:spLocks noChangeArrowheads="1"/>
          </p:cNvSpPr>
          <p:nvPr/>
        </p:nvSpPr>
        <p:spPr bwMode="auto">
          <a:xfrm>
            <a:off x="4320921" y="1797289"/>
            <a:ext cx="2595562" cy="396875"/>
          </a:xfrm>
          <a:prstGeom prst="rect">
            <a:avLst/>
          </a:prstGeom>
          <a:noFill/>
          <a:ln w="9525">
            <a:noFill/>
            <a:miter lim="800000"/>
            <a:headEnd/>
            <a:tailEnd/>
          </a:ln>
        </p:spPr>
        <p:txBody>
          <a:bodyPr>
            <a:spAutoFit/>
          </a:bodyPr>
          <a:lstStyle/>
          <a:p>
            <a:pPr>
              <a:spcBef>
                <a:spcPct val="0"/>
              </a:spcBef>
            </a:pPr>
            <a:r>
              <a:rPr kumimoji="1" lang="en-US" altLang="zh-CN" sz="2000" b="1">
                <a:latin typeface="微软雅黑" pitchFamily="34" charset="-122"/>
                <a:ea typeface="微软雅黑" pitchFamily="34" charset="-122"/>
              </a:rPr>
              <a:t>TCP/IP </a:t>
            </a:r>
            <a:r>
              <a:rPr kumimoji="1" lang="zh-CN" altLang="en-US" sz="2000" b="1">
                <a:latin typeface="微软雅黑" pitchFamily="34" charset="-122"/>
                <a:ea typeface="微软雅黑" pitchFamily="34" charset="-122"/>
              </a:rPr>
              <a:t>的体系结构</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1.4.4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TCP/IP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体系结构比较</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1" name="Rectangle 3"/>
          <p:cNvSpPr txBox="1">
            <a:spLocks noChangeArrowheads="1"/>
          </p:cNvSpPr>
          <p:nvPr/>
        </p:nvSpPr>
        <p:spPr>
          <a:xfrm>
            <a:off x="497112" y="2420938"/>
            <a:ext cx="7906657" cy="2731633"/>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rPr>
              <a:t>出发点不同 ：</a:t>
            </a:r>
            <a:endParaRPr kumimoji="0" lang="en-US" altLang="zh-CN" sz="28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endParaRPr>
          </a:p>
          <a:p>
            <a:pPr marL="812800" marR="0" lvl="1" indent="-355600" algn="l" defTabSz="914400" rtl="0" eaLnBrk="1" fontAlgn="auto" latinLnBrk="0" hangingPunct="1">
              <a:spcBef>
                <a:spcPts val="1800"/>
              </a:spcBef>
              <a:spcAft>
                <a:spcPts val="0"/>
              </a:spcAft>
              <a:buClrTx/>
              <a:buSzTx/>
              <a:buFont typeface="Wingdings" pitchFamily="2" charset="2"/>
              <a:buChar char="Ø"/>
              <a:tabLst/>
              <a:defRPr/>
            </a:pPr>
            <a:r>
              <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OSI-RM</a:t>
            </a:r>
            <a:r>
              <a:rPr kumimoji="0" lang="zh-CN" altLang="en-US"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是作为国际标准而制定的</a:t>
            </a:r>
            <a:r>
              <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zh-CN" altLang="en-US"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不得不兼顾各方</a:t>
            </a:r>
            <a:r>
              <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zh-CN" altLang="en-US"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考虑各种情况</a:t>
            </a:r>
            <a:r>
              <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zh-CN" altLang="en-US"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造成</a:t>
            </a:r>
            <a:r>
              <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OSI-RM</a:t>
            </a:r>
            <a:r>
              <a:rPr kumimoji="0" lang="zh-CN" altLang="en-US"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相对比较复杂</a:t>
            </a:r>
            <a:r>
              <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zh-CN" altLang="en-US"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协议的数量和复杂性都远高于</a:t>
            </a:r>
            <a:r>
              <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TCP/IP</a:t>
            </a:r>
            <a:r>
              <a:rPr kumimoji="0" lang="zh-CN" altLang="en-US"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p>
          <a:p>
            <a:pPr marL="812800" marR="0" lvl="1" indent="-355600" algn="l" defTabSz="914400" rtl="0" eaLnBrk="1" fontAlgn="auto" latinLnBrk="0" hangingPunct="1">
              <a:spcBef>
                <a:spcPts val="1800"/>
              </a:spcBef>
              <a:spcAft>
                <a:spcPts val="0"/>
              </a:spcAft>
              <a:buClrTx/>
              <a:buSzTx/>
              <a:buFont typeface="Wingdings" pitchFamily="2" charset="2"/>
              <a:buChar char="Ø"/>
              <a:tabLst/>
              <a:defRPr/>
            </a:pPr>
            <a:r>
              <a:rPr kumimoji="0" lang="zh-CN" altLang="en-US"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早期</a:t>
            </a:r>
            <a:r>
              <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TCP/IP</a:t>
            </a:r>
            <a:r>
              <a:rPr kumimoji="0" lang="zh-CN" altLang="en-US"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协议是为军用网</a:t>
            </a:r>
            <a:r>
              <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ARPANET</a:t>
            </a:r>
            <a:r>
              <a:rPr kumimoji="0" lang="zh-CN" altLang="en-US"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设计的体系结构，一开始就考虑了一些特殊要求</a:t>
            </a:r>
            <a:r>
              <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zh-CN" altLang="en-US"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如可用性</a:t>
            </a:r>
            <a:r>
              <a:rPr kumimoji="0" lang="en-US" altLang="zh-CN"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zh-CN" altLang="en-US"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残存性，安全性，网络互联性以及处理瞬间大信息量的能力等。 </a:t>
            </a:r>
          </a:p>
        </p:txBody>
      </p:sp>
      <p:sp>
        <p:nvSpPr>
          <p:cNvPr id="53" name="Rectangle 8"/>
          <p:cNvSpPr txBox="1">
            <a:spLocks noChangeArrowheads="1"/>
          </p:cNvSpPr>
          <p:nvPr/>
        </p:nvSpPr>
        <p:spPr>
          <a:xfrm>
            <a:off x="493481" y="2162635"/>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1.4.4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TCP/IP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体系结构比较</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1" name="Rectangle 3"/>
          <p:cNvSpPr txBox="1">
            <a:spLocks noChangeArrowheads="1"/>
          </p:cNvSpPr>
          <p:nvPr/>
        </p:nvSpPr>
        <p:spPr>
          <a:xfrm>
            <a:off x="497112" y="2420938"/>
            <a:ext cx="7906657" cy="2731633"/>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rPr>
              <a:t>对一些问题的处理方法不同 ：</a:t>
            </a:r>
            <a:endParaRPr kumimoji="0" lang="en-US" altLang="zh-CN" sz="28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endParaRPr>
          </a:p>
          <a:p>
            <a:pPr marL="900113" lvl="1" indent="-442913">
              <a:spcBef>
                <a:spcPts val="1800"/>
              </a:spcBef>
              <a:buFont typeface="Wingdings" pitchFamily="2" charset="2"/>
              <a:buChar char="Ø"/>
              <a:tabLst>
                <a:tab pos="812800" algn="l"/>
              </a:tabLst>
              <a:defRPr/>
            </a:pPr>
            <a:r>
              <a:rPr lang="zh-CN" altLang="en-US" sz="2800" dirty="0" smtClean="0">
                <a:latin typeface="微软雅黑" pitchFamily="34" charset="-122"/>
                <a:ea typeface="微软雅黑" pitchFamily="34" charset="-122"/>
              </a:rPr>
              <a:t>对层次间的关系：</a:t>
            </a:r>
            <a:r>
              <a:rPr lang="en-US" altLang="zh-CN" sz="2800" dirty="0" smtClean="0">
                <a:latin typeface="微软雅黑" pitchFamily="34" charset="-122"/>
                <a:ea typeface="微软雅黑" pitchFamily="34" charset="-122"/>
              </a:rPr>
              <a:t>OSI-RM</a:t>
            </a:r>
            <a:r>
              <a:rPr lang="zh-CN" altLang="en-US" sz="2800" dirty="0" smtClean="0">
                <a:latin typeface="微软雅黑" pitchFamily="34" charset="-122"/>
                <a:ea typeface="微软雅黑" pitchFamily="34" charset="-122"/>
              </a:rPr>
              <a:t>模型严格按层次结构，而</a:t>
            </a:r>
            <a:r>
              <a:rPr lang="en-US" altLang="zh-CN" sz="2800" dirty="0" smtClean="0">
                <a:latin typeface="微软雅黑" pitchFamily="34" charset="-122"/>
                <a:ea typeface="微软雅黑" pitchFamily="34" charset="-122"/>
              </a:rPr>
              <a:t>TCP/IP</a:t>
            </a:r>
            <a:r>
              <a:rPr lang="zh-CN" altLang="en-US" sz="2800" dirty="0" smtClean="0">
                <a:latin typeface="微软雅黑" pitchFamily="34" charset="-122"/>
                <a:ea typeface="微软雅黑" pitchFamily="34" charset="-122"/>
              </a:rPr>
              <a:t>可以跨层；</a:t>
            </a:r>
          </a:p>
          <a:p>
            <a:pPr marL="900113" lvl="1" indent="-442913">
              <a:spcBef>
                <a:spcPts val="1800"/>
              </a:spcBef>
              <a:buFont typeface="Wingdings" pitchFamily="2" charset="2"/>
              <a:buChar char="Ø"/>
              <a:tabLst>
                <a:tab pos="812800" algn="l"/>
              </a:tabLst>
              <a:defRPr/>
            </a:pPr>
            <a:r>
              <a:rPr lang="zh-CN" altLang="en-US" sz="2800" dirty="0" smtClean="0">
                <a:latin typeface="微软雅黑" pitchFamily="34" charset="-122"/>
                <a:ea typeface="微软雅黑" pitchFamily="34" charset="-122"/>
              </a:rPr>
              <a:t>无连接服务问题 ：</a:t>
            </a:r>
            <a:r>
              <a:rPr lang="en-US" altLang="zh-CN" sz="2800" dirty="0" smtClean="0">
                <a:latin typeface="微软雅黑" pitchFamily="34" charset="-122"/>
                <a:ea typeface="微软雅黑" pitchFamily="34" charset="-122"/>
              </a:rPr>
              <a:t>OSI-RM</a:t>
            </a:r>
            <a:r>
              <a:rPr lang="zh-CN" altLang="en-US" sz="2800" dirty="0" smtClean="0">
                <a:latin typeface="微软雅黑" pitchFamily="34" charset="-122"/>
                <a:ea typeface="微软雅黑" pitchFamily="34" charset="-122"/>
              </a:rPr>
              <a:t>模型只考虑面向连接的服务，而</a:t>
            </a:r>
            <a:r>
              <a:rPr lang="en-US" altLang="zh-CN" sz="2800" dirty="0" smtClean="0">
                <a:latin typeface="微软雅黑" pitchFamily="34" charset="-122"/>
                <a:ea typeface="微软雅黑" pitchFamily="34" charset="-122"/>
              </a:rPr>
              <a:t>TCP/IP</a:t>
            </a:r>
            <a:r>
              <a:rPr lang="zh-CN" altLang="en-US" sz="2800" dirty="0" smtClean="0">
                <a:latin typeface="微软雅黑" pitchFamily="34" charset="-122"/>
                <a:ea typeface="微软雅黑" pitchFamily="34" charset="-122"/>
              </a:rPr>
              <a:t>同时还考虑无连接服务</a:t>
            </a:r>
          </a:p>
          <a:p>
            <a:pPr marL="812800" marR="0" lvl="1" indent="-355600" algn="l" defTabSz="914400" rtl="0" eaLnBrk="1" fontAlgn="auto" latinLnBrk="0" hangingPunct="1">
              <a:spcBef>
                <a:spcPts val="1800"/>
              </a:spcBef>
              <a:spcAft>
                <a:spcPts val="0"/>
              </a:spcAft>
              <a:buClrTx/>
              <a:buSzTx/>
              <a:buFont typeface="Wingdings" pitchFamily="2" charset="2"/>
              <a:buChar char="Ø"/>
              <a:tabLst/>
              <a:defRPr/>
            </a:pPr>
            <a:endParaRPr kumimoji="0" lang="zh-CN" altLang="en-US"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
        <p:nvSpPr>
          <p:cNvPr id="53" name="Rectangle 8"/>
          <p:cNvSpPr txBox="1">
            <a:spLocks noChangeArrowheads="1"/>
          </p:cNvSpPr>
          <p:nvPr/>
        </p:nvSpPr>
        <p:spPr>
          <a:xfrm>
            <a:off x="493481" y="2162635"/>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1.4.4  OSI-RM</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TCP/IP</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体系结构比较</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1" name="Rectangle 3"/>
          <p:cNvSpPr txBox="1">
            <a:spLocks noChangeArrowheads="1"/>
          </p:cNvSpPr>
          <p:nvPr/>
        </p:nvSpPr>
        <p:spPr>
          <a:xfrm>
            <a:off x="888991" y="2638648"/>
            <a:ext cx="7514774" cy="2731633"/>
          </a:xfrm>
          <a:prstGeom prst="rect">
            <a:avLst/>
          </a:prstGeom>
        </p:spPr>
        <p:txBody>
          <a:bodyPr/>
          <a:lstStyle/>
          <a:p>
            <a:pPr>
              <a:defRPr/>
            </a:pPr>
            <a:r>
              <a:rPr lang="zh-CN" altLang="en-US" sz="2800" dirty="0" smtClean="0">
                <a:latin typeface="微软雅黑" pitchFamily="34" charset="-122"/>
                <a:ea typeface="微软雅黑" pitchFamily="34" charset="-122"/>
              </a:rPr>
              <a:t>按照一般的概念，网络技术和设备只有符合有关的国际标准才能在大范围获得工程上的应用。但现在情况却反过来了，得到最广泛应用的不是法律上的国际标准</a:t>
            </a:r>
            <a:r>
              <a:rPr lang="en-US" altLang="zh-CN" sz="2800" dirty="0" smtClean="0">
                <a:latin typeface="微软雅黑" pitchFamily="34" charset="-122"/>
                <a:ea typeface="微软雅黑" pitchFamily="34" charset="-122"/>
              </a:rPr>
              <a:t>OSI</a:t>
            </a:r>
            <a:r>
              <a:rPr lang="zh-CN" altLang="en-US" sz="2800" dirty="0" smtClean="0">
                <a:latin typeface="微软雅黑" pitchFamily="34" charset="-122"/>
                <a:ea typeface="微软雅黑" pitchFamily="34" charset="-122"/>
              </a:rPr>
              <a:t>，而是非国际标准</a:t>
            </a:r>
            <a:r>
              <a:rPr lang="en-US" altLang="zh-CN" sz="2800" dirty="0" smtClean="0">
                <a:latin typeface="微软雅黑" pitchFamily="34" charset="-122"/>
                <a:ea typeface="微软雅黑" pitchFamily="34" charset="-122"/>
              </a:rPr>
              <a:t>TCP/IP</a:t>
            </a:r>
            <a:r>
              <a:rPr lang="zh-CN" altLang="en-US" sz="2800" dirty="0" smtClean="0">
                <a:latin typeface="微软雅黑" pitchFamily="34" charset="-122"/>
                <a:ea typeface="微软雅黑" pitchFamily="34" charset="-122"/>
              </a:rPr>
              <a:t>。这样，</a:t>
            </a:r>
            <a:r>
              <a:rPr lang="en-US" altLang="zh-CN" sz="2800" b="1" dirty="0" smtClean="0">
                <a:solidFill>
                  <a:srgbClr val="C00000"/>
                </a:solidFill>
                <a:latin typeface="微软雅黑" pitchFamily="34" charset="-122"/>
                <a:ea typeface="微软雅黑" pitchFamily="34" charset="-122"/>
              </a:rPr>
              <a:t>TCP/IP</a:t>
            </a:r>
            <a:r>
              <a:rPr lang="zh-CN" altLang="en-US" sz="2800" b="1" dirty="0" smtClean="0">
                <a:solidFill>
                  <a:srgbClr val="C00000"/>
                </a:solidFill>
                <a:latin typeface="微软雅黑" pitchFamily="34" charset="-122"/>
                <a:ea typeface="微软雅黑" pitchFamily="34" charset="-122"/>
              </a:rPr>
              <a:t>就常被称为是事实上的国际标准</a:t>
            </a:r>
            <a:r>
              <a:rPr lang="zh-CN" altLang="en-US" sz="2800" dirty="0" smtClean="0">
                <a:solidFill>
                  <a:schemeClr val="hlink"/>
                </a:solidFill>
                <a:latin typeface="微软雅黑" pitchFamily="34" charset="-122"/>
                <a:ea typeface="微软雅黑" pitchFamily="34" charset="-122"/>
              </a:rPr>
              <a:t>。</a:t>
            </a:r>
          </a:p>
          <a:p>
            <a:pPr marL="812800" marR="0" lvl="1" indent="-355600" algn="l" defTabSz="914400" rtl="0" eaLnBrk="1" fontAlgn="auto" latinLnBrk="0" hangingPunct="1">
              <a:spcBef>
                <a:spcPts val="1800"/>
              </a:spcBef>
              <a:spcAft>
                <a:spcPts val="0"/>
              </a:spcAft>
              <a:buClrTx/>
              <a:buSzTx/>
              <a:buFont typeface="Wingdings" pitchFamily="2" charset="2"/>
              <a:buChar char="Ø"/>
              <a:tabLst/>
              <a:defRPr/>
            </a:pPr>
            <a:endParaRPr kumimoji="0" lang="zh-CN" altLang="en-US"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
        <p:nvSpPr>
          <p:cNvPr id="53" name="Rectangle 8"/>
          <p:cNvSpPr txBox="1">
            <a:spLocks noChangeArrowheads="1"/>
          </p:cNvSpPr>
          <p:nvPr/>
        </p:nvSpPr>
        <p:spPr>
          <a:xfrm>
            <a:off x="493481" y="2162635"/>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1.4.5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网络通信标准化组织</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1" name="Rectangle 3"/>
          <p:cNvSpPr txBox="1">
            <a:spLocks noChangeArrowheads="1"/>
          </p:cNvSpPr>
          <p:nvPr/>
        </p:nvSpPr>
        <p:spPr>
          <a:xfrm>
            <a:off x="888991" y="2508022"/>
            <a:ext cx="7514774" cy="2731633"/>
          </a:xfrm>
          <a:prstGeom prst="rect">
            <a:avLst/>
          </a:prstGeom>
        </p:spPr>
        <p:txBody>
          <a:bodyPr/>
          <a:lstStyle/>
          <a:p>
            <a:pPr marL="449263" indent="-449263">
              <a:lnSpc>
                <a:spcPct val="150000"/>
              </a:lnSpc>
              <a:spcBef>
                <a:spcPct val="0"/>
              </a:spcBef>
              <a:buFont typeface="Wingdings" pitchFamily="2" charset="2"/>
              <a:buChar char="Ø"/>
              <a:defRPr/>
            </a:pPr>
            <a:r>
              <a:rPr kumimoji="1" lang="en-US" altLang="zh-CN" sz="2800" dirty="0" smtClean="0">
                <a:latin typeface="微软雅黑" pitchFamily="34" charset="-122"/>
                <a:ea typeface="微软雅黑" pitchFamily="34" charset="-122"/>
              </a:rPr>
              <a:t> ISO</a:t>
            </a:r>
            <a:r>
              <a:rPr kumimoji="1" lang="zh-CN" altLang="en-US" sz="2800" dirty="0" smtClean="0">
                <a:latin typeface="微软雅黑" pitchFamily="34" charset="-122"/>
                <a:ea typeface="微软雅黑" pitchFamily="34" charset="-122"/>
              </a:rPr>
              <a:t>（</a:t>
            </a:r>
            <a:r>
              <a:rPr kumimoji="1" lang="en-US" altLang="zh-CN" sz="2800" dirty="0" smtClean="0">
                <a:latin typeface="微软雅黑" pitchFamily="34" charset="-122"/>
                <a:ea typeface="微软雅黑" pitchFamily="34" charset="-122"/>
              </a:rPr>
              <a:t>1947</a:t>
            </a:r>
            <a:r>
              <a:rPr kumimoji="1" lang="zh-CN" altLang="en-US" sz="2800" dirty="0" smtClean="0">
                <a:latin typeface="微软雅黑" pitchFamily="34" charset="-122"/>
                <a:ea typeface="微软雅黑" pitchFamily="34" charset="-122"/>
              </a:rPr>
              <a:t>年成立）和</a:t>
            </a:r>
            <a:r>
              <a:rPr kumimoji="1" lang="en-US" altLang="zh-CN" sz="2800" dirty="0" smtClean="0">
                <a:latin typeface="微软雅黑" pitchFamily="34" charset="-122"/>
                <a:ea typeface="微软雅黑" pitchFamily="34" charset="-122"/>
              </a:rPr>
              <a:t>ITU</a:t>
            </a:r>
            <a:r>
              <a:rPr kumimoji="1" lang="zh-CN" altLang="en-US" sz="2800" dirty="0" smtClean="0">
                <a:latin typeface="微软雅黑" pitchFamily="34" charset="-122"/>
                <a:ea typeface="微软雅黑" pitchFamily="34" charset="-122"/>
              </a:rPr>
              <a:t>（</a:t>
            </a:r>
            <a:r>
              <a:rPr kumimoji="1" lang="en-US" altLang="zh-CN" sz="2800" dirty="0" smtClean="0">
                <a:latin typeface="微软雅黑" pitchFamily="34" charset="-122"/>
                <a:ea typeface="微软雅黑" pitchFamily="34" charset="-122"/>
              </a:rPr>
              <a:t>1865</a:t>
            </a:r>
            <a:r>
              <a:rPr kumimoji="1" lang="zh-CN" altLang="en-US" sz="2800" dirty="0" smtClean="0">
                <a:latin typeface="微软雅黑" pitchFamily="34" charset="-122"/>
                <a:ea typeface="微软雅黑" pitchFamily="34" charset="-122"/>
              </a:rPr>
              <a:t>年成立）</a:t>
            </a:r>
            <a:r>
              <a:rPr kumimoji="1" lang="en-US" altLang="zh-CN" sz="2800" dirty="0" smtClean="0">
                <a:latin typeface="微软雅黑" pitchFamily="34" charset="-122"/>
                <a:ea typeface="微软雅黑" pitchFamily="34" charset="-122"/>
              </a:rPr>
              <a:t>;</a:t>
            </a:r>
            <a:endParaRPr kumimoji="1" lang="zh-CN" altLang="en-US" sz="2800" dirty="0" smtClean="0">
              <a:latin typeface="微软雅黑" pitchFamily="34" charset="-122"/>
              <a:ea typeface="微软雅黑" pitchFamily="34" charset="-122"/>
            </a:endParaRPr>
          </a:p>
          <a:p>
            <a:pPr marL="449263" indent="-449263">
              <a:lnSpc>
                <a:spcPct val="150000"/>
              </a:lnSpc>
              <a:spcBef>
                <a:spcPct val="0"/>
              </a:spcBef>
              <a:buFont typeface="Wingdings" pitchFamily="2" charset="2"/>
              <a:buChar char="Ø"/>
              <a:defRPr/>
            </a:pPr>
            <a:r>
              <a:rPr kumimoji="1" lang="zh-CN" altLang="en-US" sz="2800" dirty="0" smtClean="0">
                <a:latin typeface="微软雅黑" pitchFamily="34" charset="-122"/>
                <a:ea typeface="微软雅黑" pitchFamily="34" charset="-122"/>
              </a:rPr>
              <a:t> </a:t>
            </a:r>
            <a:r>
              <a:rPr kumimoji="1" lang="en-US" altLang="zh-CN" sz="2800" dirty="0" smtClean="0">
                <a:latin typeface="微软雅黑" pitchFamily="34" charset="-122"/>
                <a:ea typeface="微软雅黑" pitchFamily="34" charset="-122"/>
              </a:rPr>
              <a:t>ISO</a:t>
            </a:r>
            <a:r>
              <a:rPr kumimoji="1" lang="zh-CN" altLang="en-US" sz="2800" dirty="0" smtClean="0">
                <a:latin typeface="微软雅黑" pitchFamily="34" charset="-122"/>
                <a:ea typeface="微软雅黑" pitchFamily="34" charset="-122"/>
              </a:rPr>
              <a:t>的前身是国际标准化协会 </a:t>
            </a:r>
            <a:r>
              <a:rPr kumimoji="1" lang="en-US" altLang="zh-CN" sz="2800" dirty="0" smtClean="0">
                <a:latin typeface="微软雅黑" pitchFamily="34" charset="-122"/>
                <a:ea typeface="微软雅黑" pitchFamily="34" charset="-122"/>
              </a:rPr>
              <a:t>ISA;</a:t>
            </a:r>
            <a:endParaRPr kumimoji="1" lang="zh-CN" altLang="en-US" sz="2800" dirty="0" smtClean="0">
              <a:latin typeface="微软雅黑" pitchFamily="34" charset="-122"/>
              <a:ea typeface="微软雅黑" pitchFamily="34" charset="-122"/>
            </a:endParaRPr>
          </a:p>
          <a:p>
            <a:pPr marL="449263" indent="-449263">
              <a:lnSpc>
                <a:spcPct val="150000"/>
              </a:lnSpc>
              <a:spcBef>
                <a:spcPct val="0"/>
              </a:spcBef>
              <a:buFont typeface="Wingdings" pitchFamily="2" charset="2"/>
              <a:buChar char="Ø"/>
              <a:defRPr/>
            </a:pPr>
            <a:r>
              <a:rPr kumimoji="1" lang="zh-CN" altLang="en-US" sz="2800" dirty="0" smtClean="0">
                <a:latin typeface="微软雅黑" pitchFamily="34" charset="-122"/>
                <a:ea typeface="微软雅黑" pitchFamily="34" charset="-122"/>
              </a:rPr>
              <a:t> </a:t>
            </a:r>
            <a:r>
              <a:rPr kumimoji="1" lang="en-US" altLang="zh-CN" sz="2800" dirty="0" smtClean="0">
                <a:latin typeface="微软雅黑" pitchFamily="34" charset="-122"/>
                <a:ea typeface="微软雅黑" pitchFamily="34" charset="-122"/>
              </a:rPr>
              <a:t>ITU</a:t>
            </a:r>
            <a:r>
              <a:rPr kumimoji="1" lang="zh-CN" altLang="en-US" sz="2800" dirty="0" smtClean="0">
                <a:latin typeface="微软雅黑" pitchFamily="34" charset="-122"/>
                <a:ea typeface="微软雅黑" pitchFamily="34" charset="-122"/>
              </a:rPr>
              <a:t>于</a:t>
            </a:r>
            <a:r>
              <a:rPr kumimoji="1" lang="en-US" altLang="zh-CN" sz="2800" dirty="0" smtClean="0">
                <a:latin typeface="微软雅黑" pitchFamily="34" charset="-122"/>
                <a:ea typeface="微软雅黑" pitchFamily="34" charset="-122"/>
              </a:rPr>
              <a:t>1993</a:t>
            </a:r>
            <a:r>
              <a:rPr kumimoji="1" lang="zh-CN" altLang="en-US" sz="2800" dirty="0" smtClean="0">
                <a:latin typeface="微软雅黑" pitchFamily="34" charset="-122"/>
                <a:ea typeface="微软雅黑" pitchFamily="34" charset="-122"/>
              </a:rPr>
              <a:t>年重组设立了三个部门：</a:t>
            </a:r>
            <a:endParaRPr kumimoji="1" lang="en-US" altLang="zh-CN" sz="2800" dirty="0" smtClean="0">
              <a:latin typeface="微软雅黑" pitchFamily="34" charset="-122"/>
              <a:ea typeface="微软雅黑" pitchFamily="34" charset="-122"/>
            </a:endParaRPr>
          </a:p>
          <a:p>
            <a:pPr>
              <a:spcBef>
                <a:spcPct val="0"/>
              </a:spcBef>
              <a:defRPr/>
            </a:pPr>
            <a:r>
              <a:rPr kumimoji="1" lang="en-US" altLang="zh-CN" sz="2800" dirty="0" smtClean="0">
                <a:latin typeface="微软雅黑" pitchFamily="34" charset="-122"/>
                <a:ea typeface="微软雅黑" pitchFamily="34" charset="-122"/>
              </a:rPr>
              <a:t>        ITU-T</a:t>
            </a:r>
            <a:r>
              <a:rPr kumimoji="1" lang="zh-CN" altLang="en-US" sz="2800" dirty="0" smtClean="0">
                <a:latin typeface="微软雅黑" pitchFamily="34" charset="-122"/>
                <a:ea typeface="微软雅黑" pitchFamily="34" charset="-122"/>
              </a:rPr>
              <a:t>             电信标准化 </a:t>
            </a:r>
            <a:endParaRPr kumimoji="1" lang="en-US" altLang="zh-CN" sz="2800" dirty="0" smtClean="0">
              <a:latin typeface="微软雅黑" pitchFamily="34" charset="-122"/>
              <a:ea typeface="微软雅黑" pitchFamily="34" charset="-122"/>
            </a:endParaRPr>
          </a:p>
          <a:p>
            <a:pPr>
              <a:spcBef>
                <a:spcPct val="0"/>
              </a:spcBef>
              <a:defRPr/>
            </a:pPr>
            <a:r>
              <a:rPr kumimoji="1" lang="en-US" altLang="zh-CN" sz="2800" dirty="0" smtClean="0">
                <a:latin typeface="微软雅黑" pitchFamily="34" charset="-122"/>
                <a:ea typeface="微软雅黑" pitchFamily="34" charset="-122"/>
              </a:rPr>
              <a:t>        ITU-R             </a:t>
            </a:r>
            <a:r>
              <a:rPr kumimoji="1" lang="zh-CN" altLang="en-US" sz="2800" dirty="0" smtClean="0">
                <a:latin typeface="微软雅黑" pitchFamily="34" charset="-122"/>
                <a:ea typeface="微软雅黑" pitchFamily="34" charset="-122"/>
              </a:rPr>
              <a:t>无线电通信规范</a:t>
            </a:r>
            <a:endParaRPr kumimoji="1" lang="en-US" altLang="zh-CN" sz="2800" dirty="0" smtClean="0">
              <a:latin typeface="微软雅黑" pitchFamily="34" charset="-122"/>
              <a:ea typeface="微软雅黑" pitchFamily="34" charset="-122"/>
            </a:endParaRPr>
          </a:p>
          <a:p>
            <a:pPr>
              <a:spcBef>
                <a:spcPct val="0"/>
              </a:spcBef>
              <a:defRPr/>
            </a:pPr>
            <a:r>
              <a:rPr kumimoji="1" lang="en-US" altLang="zh-CN" sz="2800" dirty="0" smtClean="0">
                <a:latin typeface="微软雅黑" pitchFamily="34" charset="-122"/>
                <a:ea typeface="微软雅黑" pitchFamily="34" charset="-122"/>
              </a:rPr>
              <a:t>        ITU-D             </a:t>
            </a:r>
            <a:r>
              <a:rPr kumimoji="1" lang="zh-CN" altLang="en-US" sz="2800" dirty="0" smtClean="0">
                <a:latin typeface="微软雅黑" pitchFamily="34" charset="-122"/>
                <a:ea typeface="微软雅黑" pitchFamily="34" charset="-122"/>
              </a:rPr>
              <a:t>电信发展</a:t>
            </a:r>
          </a:p>
          <a:p>
            <a:pPr marL="812800" marR="0" lvl="1" indent="-355600" algn="l" defTabSz="914400" rtl="0" eaLnBrk="1" fontAlgn="auto" latinLnBrk="0" hangingPunct="1">
              <a:spcBef>
                <a:spcPts val="1800"/>
              </a:spcBef>
              <a:spcAft>
                <a:spcPts val="0"/>
              </a:spcAft>
              <a:buClrTx/>
              <a:buSzTx/>
              <a:buFont typeface="Wingdings" pitchFamily="2" charset="2"/>
              <a:buChar char="Ø"/>
              <a:tabLst/>
              <a:defRPr/>
            </a:pPr>
            <a:endParaRPr kumimoji="0" lang="zh-CN" altLang="en-US"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
        <p:nvSpPr>
          <p:cNvPr id="53" name="Rectangle 8"/>
          <p:cNvSpPr txBox="1">
            <a:spLocks noChangeArrowheads="1"/>
          </p:cNvSpPr>
          <p:nvPr/>
        </p:nvSpPr>
        <p:spPr>
          <a:xfrm>
            <a:off x="493481" y="2162635"/>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sp>
        <p:nvSpPr>
          <p:cNvPr id="19" name="矩形 18"/>
          <p:cNvSpPr/>
          <p:nvPr/>
        </p:nvSpPr>
        <p:spPr>
          <a:xfrm>
            <a:off x="307486" y="1618727"/>
            <a:ext cx="3990195"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两个国际标准化组织：</a:t>
            </a:r>
            <a:endParaRPr lang="en-US" altLang="zh-CN" sz="2800" b="1" dirty="0" smtClean="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1.4.5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网络通信标准化组织</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1" name="Rectangle 3"/>
          <p:cNvSpPr txBox="1">
            <a:spLocks noChangeArrowheads="1"/>
          </p:cNvSpPr>
          <p:nvPr/>
        </p:nvSpPr>
        <p:spPr>
          <a:xfrm>
            <a:off x="888991" y="2508022"/>
            <a:ext cx="7166438" cy="2731633"/>
          </a:xfrm>
          <a:prstGeom prst="rect">
            <a:avLst/>
          </a:prstGeom>
        </p:spPr>
        <p:txBody>
          <a:bodyPr/>
          <a:lstStyle/>
          <a:p>
            <a:pPr>
              <a:lnSpc>
                <a:spcPct val="110000"/>
              </a:lnSpc>
              <a:spcBef>
                <a:spcPts val="1800"/>
              </a:spcBef>
              <a:defRPr/>
            </a:pPr>
            <a:r>
              <a:rPr kumimoji="1" lang="zh-CN" altLang="en-US" sz="2800" dirty="0" smtClean="0">
                <a:latin typeface="微软雅黑" pitchFamily="34" charset="-122"/>
                <a:ea typeface="微软雅黑" pitchFamily="34" charset="-122"/>
              </a:rPr>
              <a:t>因特网的标准化工作由称为</a:t>
            </a:r>
            <a:r>
              <a:rPr kumimoji="1" lang="en-US" altLang="zh-CN" sz="2800" dirty="0" smtClean="0">
                <a:latin typeface="微软雅黑" pitchFamily="34" charset="-122"/>
                <a:ea typeface="微软雅黑" pitchFamily="34" charset="-122"/>
              </a:rPr>
              <a:t>IAB</a:t>
            </a:r>
            <a:r>
              <a:rPr kumimoji="1" lang="zh-CN" altLang="en-US" sz="2800" dirty="0" smtClean="0">
                <a:latin typeface="微软雅黑" pitchFamily="34" charset="-122"/>
                <a:ea typeface="微软雅黑" pitchFamily="34" charset="-122"/>
              </a:rPr>
              <a:t>（</a:t>
            </a:r>
            <a:r>
              <a:rPr kumimoji="1" lang="en-US" altLang="zh-CN" sz="2800" dirty="0" smtClean="0">
                <a:latin typeface="微软雅黑" pitchFamily="34" charset="-122"/>
                <a:ea typeface="微软雅黑" pitchFamily="34" charset="-122"/>
              </a:rPr>
              <a:t>Internet Activities Board</a:t>
            </a:r>
            <a:r>
              <a:rPr kumimoji="1" lang="zh-CN" altLang="en-US" sz="2800" dirty="0" smtClean="0">
                <a:latin typeface="微软雅黑" pitchFamily="34" charset="-122"/>
                <a:ea typeface="微软雅黑" pitchFamily="34" charset="-122"/>
              </a:rPr>
              <a:t>，</a:t>
            </a:r>
            <a:r>
              <a:rPr kumimoji="1" lang="en-US" altLang="zh-CN" sz="2800" dirty="0" smtClean="0">
                <a:latin typeface="微软雅黑" pitchFamily="34" charset="-122"/>
                <a:ea typeface="微软雅黑" pitchFamily="34" charset="-122"/>
              </a:rPr>
              <a:t>1983</a:t>
            </a:r>
            <a:r>
              <a:rPr kumimoji="1" lang="zh-CN" altLang="en-US" sz="2800" dirty="0" smtClean="0">
                <a:latin typeface="微软雅黑" pitchFamily="34" charset="-122"/>
                <a:ea typeface="微软雅黑" pitchFamily="34" charset="-122"/>
              </a:rPr>
              <a:t>年成立）的组织负责，下设</a:t>
            </a:r>
            <a:r>
              <a:rPr kumimoji="1" lang="en-US" altLang="zh-CN" sz="2800" dirty="0" smtClean="0">
                <a:latin typeface="微软雅黑" pitchFamily="34" charset="-122"/>
                <a:ea typeface="微软雅黑" pitchFamily="34" charset="-122"/>
              </a:rPr>
              <a:t>Task Force</a:t>
            </a:r>
            <a:r>
              <a:rPr kumimoji="1" lang="zh-CN" altLang="en-US" sz="2800" dirty="0" smtClean="0">
                <a:latin typeface="微软雅黑" pitchFamily="34" charset="-122"/>
                <a:ea typeface="微软雅黑" pitchFamily="34" charset="-122"/>
              </a:rPr>
              <a:t>负责具体的某一方面标准。如</a:t>
            </a:r>
            <a:r>
              <a:rPr kumimoji="1" lang="en-US" altLang="zh-CN" sz="2800" dirty="0" smtClean="0">
                <a:latin typeface="微软雅黑" pitchFamily="34" charset="-122"/>
                <a:ea typeface="微软雅黑" pitchFamily="34" charset="-122"/>
              </a:rPr>
              <a:t>IETF(Internet Engineering Task Force)</a:t>
            </a:r>
            <a:r>
              <a:rPr kumimoji="1" lang="zh-CN" altLang="en-US" sz="2800" dirty="0" smtClean="0">
                <a:latin typeface="微软雅黑" pitchFamily="34" charset="-122"/>
                <a:ea typeface="微软雅黑" pitchFamily="34" charset="-122"/>
              </a:rPr>
              <a:t>负责因特网近期发展的工程与标准问题。</a:t>
            </a:r>
          </a:p>
          <a:p>
            <a:pPr marL="812800" marR="0" lvl="1" indent="-355600" algn="l" defTabSz="914400" rtl="0" eaLnBrk="1" fontAlgn="auto" latinLnBrk="0" hangingPunct="1">
              <a:spcBef>
                <a:spcPts val="1800"/>
              </a:spcBef>
              <a:spcAft>
                <a:spcPts val="0"/>
              </a:spcAft>
              <a:buClrTx/>
              <a:buSzTx/>
              <a:buFont typeface="Wingdings" pitchFamily="2" charset="2"/>
              <a:buChar char="Ø"/>
              <a:tabLst/>
              <a:defRPr/>
            </a:pPr>
            <a:endParaRPr kumimoji="0" lang="zh-CN" altLang="en-US" sz="2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
        <p:nvSpPr>
          <p:cNvPr id="53" name="Rectangle 8"/>
          <p:cNvSpPr txBox="1">
            <a:spLocks noChangeArrowheads="1"/>
          </p:cNvSpPr>
          <p:nvPr/>
        </p:nvSpPr>
        <p:spPr>
          <a:xfrm>
            <a:off x="493481" y="2162635"/>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sp>
        <p:nvSpPr>
          <p:cNvPr id="19" name="矩形 18"/>
          <p:cNvSpPr/>
          <p:nvPr/>
        </p:nvSpPr>
        <p:spPr>
          <a:xfrm>
            <a:off x="307486" y="1618727"/>
            <a:ext cx="3990195"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两个国际标准化组织：</a:t>
            </a:r>
            <a:endParaRPr lang="en-US" altLang="zh-CN" sz="2800" b="1" dirty="0" smtClean="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1.4.5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网络通信标准化组织</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3" name="Rectangle 8"/>
          <p:cNvSpPr txBox="1">
            <a:spLocks noChangeArrowheads="1"/>
          </p:cNvSpPr>
          <p:nvPr/>
        </p:nvSpPr>
        <p:spPr>
          <a:xfrm>
            <a:off x="493481" y="2162635"/>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sp>
        <p:nvSpPr>
          <p:cNvPr id="19" name="矩形 18"/>
          <p:cNvSpPr/>
          <p:nvPr/>
        </p:nvSpPr>
        <p:spPr>
          <a:xfrm>
            <a:off x="89776" y="1604213"/>
            <a:ext cx="8832483"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因特网的标准化工作：</a:t>
            </a:r>
            <a:r>
              <a:rPr lang="en-US" altLang="zh-CN" sz="2800" b="1" dirty="0" smtClean="0">
                <a:solidFill>
                  <a:srgbClr val="C00000"/>
                </a:solidFill>
                <a:latin typeface="微软雅黑" pitchFamily="34" charset="-122"/>
                <a:ea typeface="微软雅黑" pitchFamily="34" charset="-122"/>
              </a:rPr>
              <a:t>1989</a:t>
            </a:r>
            <a:r>
              <a:rPr lang="zh-CN" altLang="en-US" sz="2800" b="1" dirty="0" smtClean="0">
                <a:solidFill>
                  <a:srgbClr val="C00000"/>
                </a:solidFill>
                <a:latin typeface="微软雅黑" pitchFamily="34" charset="-122"/>
                <a:ea typeface="微软雅黑" pitchFamily="34" charset="-122"/>
              </a:rPr>
              <a:t>年重组成立了</a:t>
            </a:r>
            <a:r>
              <a:rPr lang="en-US" altLang="zh-CN" sz="2800" b="1" dirty="0" smtClean="0">
                <a:solidFill>
                  <a:srgbClr val="C00000"/>
                </a:solidFill>
                <a:latin typeface="微软雅黑" pitchFamily="34" charset="-122"/>
                <a:ea typeface="微软雅黑" pitchFamily="34" charset="-122"/>
              </a:rPr>
              <a:t>IETF</a:t>
            </a:r>
            <a:r>
              <a:rPr lang="zh-CN" altLang="en-US" sz="2800" b="1" dirty="0" smtClean="0">
                <a:solidFill>
                  <a:srgbClr val="C00000"/>
                </a:solidFill>
                <a:latin typeface="微软雅黑" pitchFamily="34" charset="-122"/>
                <a:ea typeface="微软雅黑" pitchFamily="34" charset="-122"/>
              </a:rPr>
              <a:t>和</a:t>
            </a:r>
            <a:r>
              <a:rPr lang="en-US" altLang="zh-CN" sz="2800" b="1" dirty="0" smtClean="0">
                <a:solidFill>
                  <a:srgbClr val="C00000"/>
                </a:solidFill>
                <a:latin typeface="微软雅黑" pitchFamily="34" charset="-122"/>
                <a:ea typeface="微软雅黑" pitchFamily="34" charset="-122"/>
              </a:rPr>
              <a:t>IRIF</a:t>
            </a:r>
          </a:p>
        </p:txBody>
      </p:sp>
      <p:sp>
        <p:nvSpPr>
          <p:cNvPr id="18" name="Rectangle 5"/>
          <p:cNvSpPr>
            <a:spLocks noChangeArrowheads="1"/>
          </p:cNvSpPr>
          <p:nvPr/>
        </p:nvSpPr>
        <p:spPr bwMode="auto">
          <a:xfrm>
            <a:off x="323850" y="3571663"/>
            <a:ext cx="2952750" cy="2300287"/>
          </a:xfrm>
          <a:prstGeom prst="rect">
            <a:avLst/>
          </a:prstGeom>
          <a:solidFill>
            <a:schemeClr val="accent6"/>
          </a:solidFill>
          <a:ln w="9525">
            <a:solidFill>
              <a:schemeClr val="tx1"/>
            </a:solidFill>
            <a:prstDash val="sysDot"/>
            <a:miter lim="800000"/>
            <a:headEnd/>
            <a:tailEnd/>
          </a:ln>
        </p:spPr>
        <p:txBody>
          <a:bodyPr wrap="none" anchor="ctr"/>
          <a:lstStyle/>
          <a:p>
            <a:endParaRPr lang="zh-CN" altLang="en-US" b="1">
              <a:solidFill>
                <a:schemeClr val="bg1"/>
              </a:solidFill>
            </a:endParaRPr>
          </a:p>
        </p:txBody>
      </p:sp>
      <p:sp>
        <p:nvSpPr>
          <p:cNvPr id="20" name="Freeform 6"/>
          <p:cNvSpPr>
            <a:spLocks/>
          </p:cNvSpPr>
          <p:nvPr/>
        </p:nvSpPr>
        <p:spPr bwMode="auto">
          <a:xfrm>
            <a:off x="3146425" y="2750925"/>
            <a:ext cx="2533650" cy="246063"/>
          </a:xfrm>
          <a:custGeom>
            <a:avLst/>
            <a:gdLst>
              <a:gd name="T0" fmla="*/ 0 w 1584"/>
              <a:gd name="T1" fmla="*/ 0 h 336"/>
              <a:gd name="T2" fmla="*/ 2147483647 w 1584"/>
              <a:gd name="T3" fmla="*/ 0 h 336"/>
              <a:gd name="T4" fmla="*/ 2147483647 w 1584"/>
              <a:gd name="T5" fmla="*/ 2147483647 h 336"/>
              <a:gd name="T6" fmla="*/ 2147483647 w 1584"/>
              <a:gd name="T7" fmla="*/ 2147483647 h 336"/>
              <a:gd name="T8" fmla="*/ 0 w 1584"/>
              <a:gd name="T9" fmla="*/ 0 h 336"/>
              <a:gd name="T10" fmla="*/ 0 60000 65536"/>
              <a:gd name="T11" fmla="*/ 0 60000 65536"/>
              <a:gd name="T12" fmla="*/ 0 60000 65536"/>
              <a:gd name="T13" fmla="*/ 0 60000 65536"/>
              <a:gd name="T14" fmla="*/ 0 60000 65536"/>
              <a:gd name="T15" fmla="*/ 0 w 1584"/>
              <a:gd name="T16" fmla="*/ 0 h 336"/>
              <a:gd name="T17" fmla="*/ 1584 w 1584"/>
              <a:gd name="T18" fmla="*/ 336 h 336"/>
            </a:gdLst>
            <a:ahLst/>
            <a:cxnLst>
              <a:cxn ang="T10">
                <a:pos x="T0" y="T1"/>
              </a:cxn>
              <a:cxn ang="T11">
                <a:pos x="T2" y="T3"/>
              </a:cxn>
              <a:cxn ang="T12">
                <a:pos x="T4" y="T5"/>
              </a:cxn>
              <a:cxn ang="T13">
                <a:pos x="T6" y="T7"/>
              </a:cxn>
              <a:cxn ang="T14">
                <a:pos x="T8" y="T9"/>
              </a:cxn>
            </a:cxnLst>
            <a:rect l="T15" t="T16" r="T17" b="T18"/>
            <a:pathLst>
              <a:path w="1584" h="336">
                <a:moveTo>
                  <a:pt x="0" y="0"/>
                </a:moveTo>
                <a:lnTo>
                  <a:pt x="1584" y="0"/>
                </a:lnTo>
                <a:lnTo>
                  <a:pt x="1344" y="336"/>
                </a:lnTo>
                <a:lnTo>
                  <a:pt x="240" y="336"/>
                </a:lnTo>
                <a:lnTo>
                  <a:pt x="0" y="0"/>
                </a:lnTo>
                <a:close/>
              </a:path>
            </a:pathLst>
          </a:custGeom>
          <a:noFill/>
          <a:ln w="9525">
            <a:solidFill>
              <a:schemeClr val="tx1"/>
            </a:solidFill>
            <a:round/>
            <a:headEnd/>
            <a:tailEnd/>
          </a:ln>
        </p:spPr>
        <p:txBody>
          <a:bodyPr/>
          <a:lstStyle/>
          <a:p>
            <a:endParaRPr lang="zh-CN" altLang="en-US" b="1">
              <a:solidFill>
                <a:schemeClr val="bg1"/>
              </a:solidFill>
            </a:endParaRPr>
          </a:p>
        </p:txBody>
      </p:sp>
      <p:sp>
        <p:nvSpPr>
          <p:cNvPr id="22" name="Rectangle 7"/>
          <p:cNvSpPr>
            <a:spLocks noChangeArrowheads="1"/>
          </p:cNvSpPr>
          <p:nvPr/>
        </p:nvSpPr>
        <p:spPr bwMode="auto">
          <a:xfrm>
            <a:off x="3146425" y="2257213"/>
            <a:ext cx="2533650" cy="493712"/>
          </a:xfrm>
          <a:prstGeom prst="rect">
            <a:avLst/>
          </a:prstGeom>
          <a:gradFill rotWithShape="1">
            <a:gsLst>
              <a:gs pos="0">
                <a:srgbClr val="00005E"/>
              </a:gs>
              <a:gs pos="100000">
                <a:srgbClr val="0000CC"/>
              </a:gs>
            </a:gsLst>
            <a:lin ang="5400000" scaled="1"/>
          </a:gradFill>
          <a:ln w="9525">
            <a:solidFill>
              <a:schemeClr val="tx1"/>
            </a:solidFill>
            <a:miter lim="800000"/>
            <a:headEnd/>
            <a:tailEnd/>
          </a:ln>
        </p:spPr>
        <p:txBody>
          <a:bodyPr wrap="none" anchor="ctr"/>
          <a:lstStyle/>
          <a:p>
            <a:pPr algn="ctr">
              <a:spcBef>
                <a:spcPct val="0"/>
              </a:spcBef>
            </a:pPr>
            <a:r>
              <a:rPr kumimoji="1" lang="zh-CN" altLang="en-US" sz="2000" b="1">
                <a:solidFill>
                  <a:schemeClr val="bg1"/>
                </a:solidFill>
                <a:latin typeface="Arial" charset="0"/>
              </a:rPr>
              <a:t>因特网协会 </a:t>
            </a:r>
            <a:r>
              <a:rPr kumimoji="1" lang="en-US" altLang="zh-CN" sz="2000" b="1">
                <a:solidFill>
                  <a:schemeClr val="bg1"/>
                </a:solidFill>
                <a:latin typeface="Arial" charset="0"/>
              </a:rPr>
              <a:t>ISOC</a:t>
            </a:r>
          </a:p>
        </p:txBody>
      </p:sp>
      <p:sp>
        <p:nvSpPr>
          <p:cNvPr id="23" name="Line 8"/>
          <p:cNvSpPr>
            <a:spLocks noChangeShapeType="1"/>
          </p:cNvSpPr>
          <p:nvPr/>
        </p:nvSpPr>
        <p:spPr bwMode="auto">
          <a:xfrm>
            <a:off x="2068513" y="4722600"/>
            <a:ext cx="615950" cy="574675"/>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24" name="Line 9"/>
          <p:cNvSpPr>
            <a:spLocks noChangeShapeType="1"/>
          </p:cNvSpPr>
          <p:nvPr/>
        </p:nvSpPr>
        <p:spPr bwMode="auto">
          <a:xfrm>
            <a:off x="3146425" y="2750925"/>
            <a:ext cx="273050" cy="241300"/>
          </a:xfrm>
          <a:prstGeom prst="line">
            <a:avLst/>
          </a:prstGeom>
          <a:noFill/>
          <a:ln w="9525">
            <a:solidFill>
              <a:schemeClr val="tx1"/>
            </a:solidFill>
            <a:round/>
            <a:headEnd/>
            <a:tailEnd/>
          </a:ln>
        </p:spPr>
        <p:txBody>
          <a:bodyPr/>
          <a:lstStyle/>
          <a:p>
            <a:endParaRPr lang="zh-CN" altLang="en-US" b="1">
              <a:solidFill>
                <a:schemeClr val="bg1"/>
              </a:solidFill>
            </a:endParaRPr>
          </a:p>
        </p:txBody>
      </p:sp>
      <p:sp>
        <p:nvSpPr>
          <p:cNvPr id="25" name="Line 10"/>
          <p:cNvSpPr>
            <a:spLocks noChangeShapeType="1"/>
          </p:cNvSpPr>
          <p:nvPr/>
        </p:nvSpPr>
        <p:spPr bwMode="auto">
          <a:xfrm flipH="1">
            <a:off x="993775" y="4722600"/>
            <a:ext cx="614363" cy="574675"/>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26" name="Line 11"/>
          <p:cNvSpPr>
            <a:spLocks noChangeShapeType="1"/>
          </p:cNvSpPr>
          <p:nvPr/>
        </p:nvSpPr>
        <p:spPr bwMode="auto">
          <a:xfrm flipH="1">
            <a:off x="5364163" y="2750925"/>
            <a:ext cx="315912" cy="241300"/>
          </a:xfrm>
          <a:prstGeom prst="line">
            <a:avLst/>
          </a:prstGeom>
          <a:noFill/>
          <a:ln w="9525">
            <a:solidFill>
              <a:schemeClr val="tx1"/>
            </a:solidFill>
            <a:round/>
            <a:headEnd/>
            <a:tailEnd/>
          </a:ln>
        </p:spPr>
        <p:txBody>
          <a:bodyPr/>
          <a:lstStyle/>
          <a:p>
            <a:endParaRPr lang="zh-CN" altLang="en-US" b="1">
              <a:solidFill>
                <a:schemeClr val="bg1"/>
              </a:solidFill>
            </a:endParaRPr>
          </a:p>
        </p:txBody>
      </p:sp>
      <p:sp>
        <p:nvSpPr>
          <p:cNvPr id="27" name="Rectangle 12"/>
          <p:cNvSpPr>
            <a:spLocks noChangeArrowheads="1"/>
          </p:cNvSpPr>
          <p:nvPr/>
        </p:nvSpPr>
        <p:spPr bwMode="auto">
          <a:xfrm>
            <a:off x="539750" y="4135225"/>
            <a:ext cx="2520950" cy="657225"/>
          </a:xfrm>
          <a:prstGeom prst="rect">
            <a:avLst/>
          </a:prstGeom>
          <a:noFill/>
          <a:ln w="9525">
            <a:solidFill>
              <a:schemeClr val="tx1"/>
            </a:solidFill>
            <a:miter lim="800000"/>
            <a:headEnd/>
            <a:tailEnd/>
          </a:ln>
        </p:spPr>
        <p:txBody>
          <a:bodyPr wrap="none" anchor="ctr"/>
          <a:lstStyle/>
          <a:p>
            <a:pPr algn="ctr">
              <a:spcBef>
                <a:spcPct val="0"/>
              </a:spcBef>
            </a:pPr>
            <a:r>
              <a:rPr kumimoji="1" lang="zh-CN" altLang="en-US" sz="2000" b="1">
                <a:solidFill>
                  <a:schemeClr val="bg1"/>
                </a:solidFill>
                <a:latin typeface="Arial" charset="0"/>
              </a:rPr>
              <a:t>因特网研究指导小组</a:t>
            </a:r>
          </a:p>
          <a:p>
            <a:pPr algn="ctr">
              <a:spcBef>
                <a:spcPct val="0"/>
              </a:spcBef>
            </a:pPr>
            <a:r>
              <a:rPr kumimoji="1" lang="en-US" altLang="zh-CN" sz="2000" b="1">
                <a:solidFill>
                  <a:schemeClr val="bg1"/>
                </a:solidFill>
                <a:latin typeface="Arial" charset="0"/>
              </a:rPr>
              <a:t>IRSG </a:t>
            </a:r>
          </a:p>
        </p:txBody>
      </p:sp>
      <p:sp>
        <p:nvSpPr>
          <p:cNvPr id="28" name="Rectangle 13"/>
          <p:cNvSpPr>
            <a:spLocks noChangeArrowheads="1"/>
          </p:cNvSpPr>
          <p:nvPr/>
        </p:nvSpPr>
        <p:spPr bwMode="auto">
          <a:xfrm>
            <a:off x="5435600" y="3566900"/>
            <a:ext cx="3443288" cy="2300288"/>
          </a:xfrm>
          <a:prstGeom prst="rect">
            <a:avLst/>
          </a:prstGeom>
          <a:solidFill>
            <a:schemeClr val="accent6"/>
          </a:solidFill>
          <a:ln w="9525">
            <a:solidFill>
              <a:schemeClr val="tx1"/>
            </a:solidFill>
            <a:prstDash val="sysDot"/>
            <a:miter lim="800000"/>
            <a:headEnd/>
            <a:tailEnd/>
          </a:ln>
        </p:spPr>
        <p:txBody>
          <a:bodyPr wrap="none" anchor="ctr"/>
          <a:lstStyle/>
          <a:p>
            <a:endParaRPr lang="zh-CN" altLang="en-US" b="1">
              <a:solidFill>
                <a:schemeClr val="bg1"/>
              </a:solidFill>
            </a:endParaRPr>
          </a:p>
        </p:txBody>
      </p:sp>
      <p:sp>
        <p:nvSpPr>
          <p:cNvPr id="29" name="Text Box 14"/>
          <p:cNvSpPr txBox="1">
            <a:spLocks noChangeArrowheads="1"/>
          </p:cNvSpPr>
          <p:nvPr/>
        </p:nvSpPr>
        <p:spPr bwMode="auto">
          <a:xfrm>
            <a:off x="684213" y="3601825"/>
            <a:ext cx="2422525"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因特网研究部 </a:t>
            </a:r>
            <a:r>
              <a:rPr kumimoji="1" lang="en-US" altLang="zh-CN" sz="2000" b="1">
                <a:solidFill>
                  <a:schemeClr val="bg1"/>
                </a:solidFill>
                <a:latin typeface="Arial" charset="0"/>
              </a:rPr>
              <a:t>IRTF </a:t>
            </a:r>
          </a:p>
        </p:txBody>
      </p:sp>
      <p:sp>
        <p:nvSpPr>
          <p:cNvPr id="30" name="Text Box 15"/>
          <p:cNvSpPr txBox="1">
            <a:spLocks noChangeArrowheads="1"/>
          </p:cNvSpPr>
          <p:nvPr/>
        </p:nvSpPr>
        <p:spPr bwMode="auto">
          <a:xfrm>
            <a:off x="5986463" y="3555788"/>
            <a:ext cx="2408237" cy="396875"/>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因特网工程部 </a:t>
            </a:r>
            <a:r>
              <a:rPr kumimoji="1" lang="en-US" altLang="zh-CN" sz="2000" b="1">
                <a:solidFill>
                  <a:schemeClr val="bg1"/>
                </a:solidFill>
                <a:latin typeface="Arial" charset="0"/>
              </a:rPr>
              <a:t>IETF </a:t>
            </a:r>
          </a:p>
        </p:txBody>
      </p:sp>
      <p:sp>
        <p:nvSpPr>
          <p:cNvPr id="36" name="Line 16"/>
          <p:cNvSpPr>
            <a:spLocks noChangeShapeType="1"/>
          </p:cNvSpPr>
          <p:nvPr/>
        </p:nvSpPr>
        <p:spPr bwMode="auto">
          <a:xfrm flipV="1">
            <a:off x="1908175" y="3711363"/>
            <a:ext cx="1511300" cy="433387"/>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37" name="Line 17"/>
          <p:cNvSpPr>
            <a:spLocks noChangeShapeType="1"/>
          </p:cNvSpPr>
          <p:nvPr/>
        </p:nvSpPr>
        <p:spPr bwMode="auto">
          <a:xfrm flipH="1" flipV="1">
            <a:off x="4835525" y="3654213"/>
            <a:ext cx="2257425" cy="417512"/>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38" name="Rectangle 18"/>
          <p:cNvSpPr>
            <a:spLocks noChangeArrowheads="1"/>
          </p:cNvSpPr>
          <p:nvPr/>
        </p:nvSpPr>
        <p:spPr bwMode="auto">
          <a:xfrm>
            <a:off x="5867400" y="4065375"/>
            <a:ext cx="2665413" cy="657225"/>
          </a:xfrm>
          <a:prstGeom prst="rect">
            <a:avLst/>
          </a:prstGeom>
          <a:noFill/>
          <a:ln w="9525">
            <a:solidFill>
              <a:schemeClr val="tx1"/>
            </a:solidFill>
            <a:miter lim="800000"/>
            <a:headEnd/>
            <a:tailEnd/>
          </a:ln>
        </p:spPr>
        <p:txBody>
          <a:bodyPr wrap="none" anchor="ctr"/>
          <a:lstStyle/>
          <a:p>
            <a:pPr algn="ctr">
              <a:spcBef>
                <a:spcPct val="0"/>
              </a:spcBef>
            </a:pPr>
            <a:r>
              <a:rPr kumimoji="1" lang="zh-CN" altLang="en-US" sz="2000" b="1">
                <a:solidFill>
                  <a:schemeClr val="bg1"/>
                </a:solidFill>
                <a:latin typeface="Arial" charset="0"/>
              </a:rPr>
              <a:t>因特网工程指导小组</a:t>
            </a:r>
          </a:p>
          <a:p>
            <a:pPr algn="ctr">
              <a:spcBef>
                <a:spcPct val="0"/>
              </a:spcBef>
            </a:pPr>
            <a:r>
              <a:rPr kumimoji="1" lang="en-US" altLang="zh-CN" sz="2000" b="1">
                <a:solidFill>
                  <a:schemeClr val="bg1"/>
                </a:solidFill>
                <a:latin typeface="Arial" charset="0"/>
              </a:rPr>
              <a:t>IESG </a:t>
            </a:r>
          </a:p>
        </p:txBody>
      </p:sp>
      <p:sp>
        <p:nvSpPr>
          <p:cNvPr id="39" name="Text Box 19"/>
          <p:cNvSpPr txBox="1">
            <a:spLocks noChangeArrowheads="1"/>
          </p:cNvSpPr>
          <p:nvPr/>
        </p:nvSpPr>
        <p:spPr bwMode="auto">
          <a:xfrm>
            <a:off x="6804025" y="4749588"/>
            <a:ext cx="439738" cy="398462"/>
          </a:xfrm>
          <a:prstGeom prst="rect">
            <a:avLst/>
          </a:prstGeom>
          <a:noFill/>
          <a:ln w="9525">
            <a:noFill/>
            <a:miter lim="800000"/>
            <a:headEnd/>
            <a:tailEnd/>
          </a:ln>
        </p:spPr>
        <p:txBody>
          <a:bodyPr wrap="none">
            <a:spAutoFit/>
          </a:bodyPr>
          <a:lstStyle/>
          <a:p>
            <a:pPr>
              <a:spcBef>
                <a:spcPct val="0"/>
              </a:spcBef>
            </a:pPr>
            <a:r>
              <a:rPr kumimoji="1" lang="en-US" altLang="zh-CN" sz="2000" b="1">
                <a:solidFill>
                  <a:schemeClr val="bg1"/>
                </a:solidFill>
                <a:latin typeface="Arial" charset="0"/>
              </a:rPr>
              <a:t>…</a:t>
            </a:r>
          </a:p>
        </p:txBody>
      </p:sp>
      <p:sp>
        <p:nvSpPr>
          <p:cNvPr id="40" name="Line 20"/>
          <p:cNvSpPr>
            <a:spLocks noChangeShapeType="1"/>
          </p:cNvSpPr>
          <p:nvPr/>
        </p:nvSpPr>
        <p:spPr bwMode="auto">
          <a:xfrm flipV="1">
            <a:off x="6300788" y="4722600"/>
            <a:ext cx="146050" cy="214313"/>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41" name="Line 21"/>
          <p:cNvSpPr>
            <a:spLocks noChangeShapeType="1"/>
          </p:cNvSpPr>
          <p:nvPr/>
        </p:nvSpPr>
        <p:spPr bwMode="auto">
          <a:xfrm>
            <a:off x="7667625" y="4719425"/>
            <a:ext cx="239713" cy="168275"/>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42" name="Rectangle 22"/>
          <p:cNvSpPr>
            <a:spLocks noChangeArrowheads="1"/>
          </p:cNvSpPr>
          <p:nvPr/>
        </p:nvSpPr>
        <p:spPr bwMode="auto">
          <a:xfrm>
            <a:off x="763588" y="5297275"/>
            <a:ext cx="460375" cy="409575"/>
          </a:xfrm>
          <a:prstGeom prst="rect">
            <a:avLst/>
          </a:prstGeom>
          <a:noFill/>
          <a:ln w="9525">
            <a:solidFill>
              <a:schemeClr val="tx1"/>
            </a:solidFill>
            <a:miter lim="800000"/>
            <a:headEnd/>
            <a:tailEnd/>
          </a:ln>
        </p:spPr>
        <p:txBody>
          <a:bodyPr wrap="none" anchor="ctr"/>
          <a:lstStyle/>
          <a:p>
            <a:pPr algn="ctr">
              <a:spcBef>
                <a:spcPct val="0"/>
              </a:spcBef>
            </a:pPr>
            <a:r>
              <a:rPr kumimoji="1" lang="en-US" altLang="zh-CN" sz="2000" b="1">
                <a:solidFill>
                  <a:schemeClr val="bg1"/>
                </a:solidFill>
                <a:latin typeface="Arial" charset="0"/>
              </a:rPr>
              <a:t>RG</a:t>
            </a:r>
          </a:p>
        </p:txBody>
      </p:sp>
      <p:sp>
        <p:nvSpPr>
          <p:cNvPr id="43" name="Rectangle 23"/>
          <p:cNvSpPr>
            <a:spLocks noChangeArrowheads="1"/>
          </p:cNvSpPr>
          <p:nvPr/>
        </p:nvSpPr>
        <p:spPr bwMode="auto">
          <a:xfrm>
            <a:off x="8281988" y="5368713"/>
            <a:ext cx="538162" cy="412750"/>
          </a:xfrm>
          <a:prstGeom prst="rect">
            <a:avLst/>
          </a:prstGeom>
          <a:noFill/>
          <a:ln w="9525">
            <a:solidFill>
              <a:schemeClr val="tx1"/>
            </a:solidFill>
            <a:miter lim="800000"/>
            <a:headEnd/>
            <a:tailEnd/>
          </a:ln>
        </p:spPr>
        <p:txBody>
          <a:bodyPr wrap="none" anchor="ctr"/>
          <a:lstStyle/>
          <a:p>
            <a:pPr algn="ctr">
              <a:spcBef>
                <a:spcPct val="0"/>
              </a:spcBef>
            </a:pPr>
            <a:r>
              <a:rPr kumimoji="1" lang="en-US" altLang="zh-CN" sz="2000" b="1">
                <a:solidFill>
                  <a:schemeClr val="bg1"/>
                </a:solidFill>
                <a:latin typeface="Arial" charset="0"/>
              </a:rPr>
              <a:t>WG</a:t>
            </a:r>
          </a:p>
        </p:txBody>
      </p:sp>
      <p:sp>
        <p:nvSpPr>
          <p:cNvPr id="44" name="Text Box 24"/>
          <p:cNvSpPr txBox="1">
            <a:spLocks noChangeArrowheads="1"/>
          </p:cNvSpPr>
          <p:nvPr/>
        </p:nvSpPr>
        <p:spPr bwMode="auto">
          <a:xfrm>
            <a:off x="6056313" y="5259175"/>
            <a:ext cx="439737" cy="396875"/>
          </a:xfrm>
          <a:prstGeom prst="rect">
            <a:avLst/>
          </a:prstGeom>
          <a:noFill/>
          <a:ln w="9525">
            <a:noFill/>
            <a:miter lim="800000"/>
            <a:headEnd/>
            <a:tailEnd/>
          </a:ln>
        </p:spPr>
        <p:txBody>
          <a:bodyPr wrap="none">
            <a:spAutoFit/>
          </a:bodyPr>
          <a:lstStyle/>
          <a:p>
            <a:pPr>
              <a:spcBef>
                <a:spcPct val="0"/>
              </a:spcBef>
            </a:pPr>
            <a:r>
              <a:rPr kumimoji="1" lang="en-US" altLang="zh-CN" sz="2000" b="1">
                <a:solidFill>
                  <a:schemeClr val="bg1"/>
                </a:solidFill>
                <a:latin typeface="Arial" charset="0"/>
              </a:rPr>
              <a:t>…</a:t>
            </a:r>
          </a:p>
        </p:txBody>
      </p:sp>
      <p:sp>
        <p:nvSpPr>
          <p:cNvPr id="45" name="Text Box 25"/>
          <p:cNvSpPr txBox="1">
            <a:spLocks noChangeArrowheads="1"/>
          </p:cNvSpPr>
          <p:nvPr/>
        </p:nvSpPr>
        <p:spPr bwMode="auto">
          <a:xfrm>
            <a:off x="7805738" y="5259175"/>
            <a:ext cx="438150" cy="396875"/>
          </a:xfrm>
          <a:prstGeom prst="rect">
            <a:avLst/>
          </a:prstGeom>
          <a:noFill/>
          <a:ln w="9525">
            <a:noFill/>
            <a:miter lim="800000"/>
            <a:headEnd/>
            <a:tailEnd/>
          </a:ln>
        </p:spPr>
        <p:txBody>
          <a:bodyPr wrap="none">
            <a:spAutoFit/>
          </a:bodyPr>
          <a:lstStyle/>
          <a:p>
            <a:pPr>
              <a:spcBef>
                <a:spcPct val="0"/>
              </a:spcBef>
            </a:pPr>
            <a:r>
              <a:rPr kumimoji="1" lang="en-US" altLang="zh-CN" sz="2000" b="1">
                <a:solidFill>
                  <a:schemeClr val="bg1"/>
                </a:solidFill>
                <a:latin typeface="Arial" charset="0"/>
              </a:rPr>
              <a:t>…</a:t>
            </a:r>
          </a:p>
        </p:txBody>
      </p:sp>
      <p:sp>
        <p:nvSpPr>
          <p:cNvPr id="46" name="Line 26"/>
          <p:cNvSpPr>
            <a:spLocks noChangeShapeType="1"/>
          </p:cNvSpPr>
          <p:nvPr/>
        </p:nvSpPr>
        <p:spPr bwMode="auto">
          <a:xfrm flipH="1">
            <a:off x="5724525" y="5224250"/>
            <a:ext cx="306388" cy="163513"/>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47" name="Line 27"/>
          <p:cNvSpPr>
            <a:spLocks noChangeShapeType="1"/>
          </p:cNvSpPr>
          <p:nvPr/>
        </p:nvSpPr>
        <p:spPr bwMode="auto">
          <a:xfrm>
            <a:off x="6294438" y="5214725"/>
            <a:ext cx="461962" cy="163513"/>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48" name="Line 28"/>
          <p:cNvSpPr>
            <a:spLocks noChangeShapeType="1"/>
          </p:cNvSpPr>
          <p:nvPr/>
        </p:nvSpPr>
        <p:spPr bwMode="auto">
          <a:xfrm flipH="1">
            <a:off x="7370763" y="5214725"/>
            <a:ext cx="384175" cy="163513"/>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49" name="Line 29"/>
          <p:cNvSpPr>
            <a:spLocks noChangeShapeType="1"/>
          </p:cNvSpPr>
          <p:nvPr/>
        </p:nvSpPr>
        <p:spPr bwMode="auto">
          <a:xfrm>
            <a:off x="7985125" y="5214725"/>
            <a:ext cx="384175" cy="163513"/>
          </a:xfrm>
          <a:prstGeom prst="line">
            <a:avLst/>
          </a:prstGeom>
          <a:noFill/>
          <a:ln w="28575">
            <a:solidFill>
              <a:schemeClr val="tx1"/>
            </a:solidFill>
            <a:round/>
            <a:headEnd/>
            <a:tailEnd/>
          </a:ln>
        </p:spPr>
        <p:txBody>
          <a:bodyPr/>
          <a:lstStyle/>
          <a:p>
            <a:endParaRPr lang="zh-CN" altLang="en-US" b="1">
              <a:solidFill>
                <a:schemeClr val="bg1"/>
              </a:solidFill>
            </a:endParaRPr>
          </a:p>
        </p:txBody>
      </p:sp>
      <p:sp>
        <p:nvSpPr>
          <p:cNvPr id="50" name="Rectangle 30"/>
          <p:cNvSpPr>
            <a:spLocks noChangeArrowheads="1"/>
          </p:cNvSpPr>
          <p:nvPr/>
        </p:nvSpPr>
        <p:spPr bwMode="auto">
          <a:xfrm>
            <a:off x="2452688" y="5297275"/>
            <a:ext cx="461962" cy="409575"/>
          </a:xfrm>
          <a:prstGeom prst="rect">
            <a:avLst/>
          </a:prstGeom>
          <a:noFill/>
          <a:ln w="9525">
            <a:solidFill>
              <a:schemeClr val="tx1"/>
            </a:solidFill>
            <a:miter lim="800000"/>
            <a:headEnd/>
            <a:tailEnd/>
          </a:ln>
        </p:spPr>
        <p:txBody>
          <a:bodyPr wrap="none" anchor="ctr"/>
          <a:lstStyle/>
          <a:p>
            <a:pPr algn="ctr">
              <a:spcBef>
                <a:spcPct val="0"/>
              </a:spcBef>
            </a:pPr>
            <a:r>
              <a:rPr kumimoji="1" lang="en-US" altLang="zh-CN" sz="2000" b="1">
                <a:solidFill>
                  <a:schemeClr val="bg1"/>
                </a:solidFill>
                <a:latin typeface="Arial" charset="0"/>
              </a:rPr>
              <a:t>RG</a:t>
            </a:r>
          </a:p>
        </p:txBody>
      </p:sp>
      <p:sp>
        <p:nvSpPr>
          <p:cNvPr id="52" name="Text Box 31"/>
          <p:cNvSpPr txBox="1">
            <a:spLocks noChangeArrowheads="1"/>
          </p:cNvSpPr>
          <p:nvPr/>
        </p:nvSpPr>
        <p:spPr bwMode="auto">
          <a:xfrm>
            <a:off x="1547813" y="5259175"/>
            <a:ext cx="438150" cy="396875"/>
          </a:xfrm>
          <a:prstGeom prst="rect">
            <a:avLst/>
          </a:prstGeom>
          <a:noFill/>
          <a:ln w="9525">
            <a:noFill/>
            <a:miter lim="800000"/>
            <a:headEnd/>
            <a:tailEnd/>
          </a:ln>
        </p:spPr>
        <p:txBody>
          <a:bodyPr wrap="none">
            <a:spAutoFit/>
          </a:bodyPr>
          <a:lstStyle/>
          <a:p>
            <a:pPr>
              <a:spcBef>
                <a:spcPct val="0"/>
              </a:spcBef>
            </a:pPr>
            <a:r>
              <a:rPr kumimoji="1" lang="en-US" altLang="zh-CN" sz="2000" b="1">
                <a:solidFill>
                  <a:schemeClr val="bg1"/>
                </a:solidFill>
                <a:latin typeface="Arial" charset="0"/>
              </a:rPr>
              <a:t>…</a:t>
            </a:r>
          </a:p>
        </p:txBody>
      </p:sp>
      <p:sp>
        <p:nvSpPr>
          <p:cNvPr id="54" name="Rectangle 32"/>
          <p:cNvSpPr>
            <a:spLocks noChangeArrowheads="1"/>
          </p:cNvSpPr>
          <p:nvPr/>
        </p:nvSpPr>
        <p:spPr bwMode="auto">
          <a:xfrm>
            <a:off x="5994400" y="4887700"/>
            <a:ext cx="579438" cy="388938"/>
          </a:xfrm>
          <a:prstGeom prst="rect">
            <a:avLst/>
          </a:prstGeom>
          <a:noFill/>
          <a:ln w="9525">
            <a:solidFill>
              <a:schemeClr val="tx1"/>
            </a:solidFill>
            <a:miter lim="800000"/>
            <a:headEnd/>
            <a:tailEnd/>
          </a:ln>
        </p:spPr>
        <p:txBody>
          <a:bodyPr wrap="none" anchor="ctr"/>
          <a:lstStyle/>
          <a:p>
            <a:pPr algn="ctr">
              <a:spcBef>
                <a:spcPct val="0"/>
              </a:spcBef>
            </a:pPr>
            <a:r>
              <a:rPr kumimoji="1" lang="zh-CN" altLang="en-US" sz="2000" b="1">
                <a:solidFill>
                  <a:schemeClr val="bg1"/>
                </a:solidFill>
                <a:latin typeface="Arial" charset="0"/>
              </a:rPr>
              <a:t>领域</a:t>
            </a:r>
          </a:p>
        </p:txBody>
      </p:sp>
      <p:sp>
        <p:nvSpPr>
          <p:cNvPr id="55" name="Rectangle 33"/>
          <p:cNvSpPr>
            <a:spLocks noChangeArrowheads="1"/>
          </p:cNvSpPr>
          <p:nvPr/>
        </p:nvSpPr>
        <p:spPr bwMode="auto">
          <a:xfrm>
            <a:off x="7737475" y="4887700"/>
            <a:ext cx="579438" cy="388938"/>
          </a:xfrm>
          <a:prstGeom prst="rect">
            <a:avLst/>
          </a:prstGeom>
          <a:noFill/>
          <a:ln w="9525">
            <a:solidFill>
              <a:schemeClr val="tx1"/>
            </a:solidFill>
            <a:miter lim="800000"/>
            <a:headEnd/>
            <a:tailEnd/>
          </a:ln>
        </p:spPr>
        <p:txBody>
          <a:bodyPr wrap="none" anchor="ctr"/>
          <a:lstStyle/>
          <a:p>
            <a:pPr algn="ctr">
              <a:spcBef>
                <a:spcPct val="0"/>
              </a:spcBef>
            </a:pPr>
            <a:r>
              <a:rPr kumimoji="1" lang="zh-CN" altLang="en-US" sz="2000" b="1">
                <a:solidFill>
                  <a:schemeClr val="bg1"/>
                </a:solidFill>
                <a:latin typeface="Arial" charset="0"/>
              </a:rPr>
              <a:t>领域</a:t>
            </a:r>
          </a:p>
        </p:txBody>
      </p:sp>
      <p:sp>
        <p:nvSpPr>
          <p:cNvPr id="56" name="Rectangle 34"/>
          <p:cNvSpPr>
            <a:spLocks noChangeArrowheads="1"/>
          </p:cNvSpPr>
          <p:nvPr/>
        </p:nvSpPr>
        <p:spPr bwMode="auto">
          <a:xfrm>
            <a:off x="3419475" y="2996988"/>
            <a:ext cx="1944688" cy="752475"/>
          </a:xfrm>
          <a:prstGeom prst="rect">
            <a:avLst/>
          </a:prstGeom>
          <a:solidFill>
            <a:srgbClr val="0070C0"/>
          </a:solidFill>
          <a:ln w="9525">
            <a:solidFill>
              <a:schemeClr val="tx1"/>
            </a:solidFill>
            <a:miter lim="800000"/>
            <a:headEnd/>
            <a:tailEnd/>
          </a:ln>
        </p:spPr>
        <p:txBody>
          <a:bodyPr wrap="none" anchor="ctr"/>
          <a:lstStyle/>
          <a:p>
            <a:pPr algn="ctr">
              <a:spcBef>
                <a:spcPct val="0"/>
              </a:spcBef>
            </a:pPr>
            <a:r>
              <a:rPr kumimoji="1" lang="zh-CN" altLang="en-US" sz="2000" b="1">
                <a:solidFill>
                  <a:schemeClr val="bg1"/>
                </a:solidFill>
                <a:latin typeface="Arial" charset="0"/>
              </a:rPr>
              <a:t>因特网体系结构</a:t>
            </a:r>
          </a:p>
          <a:p>
            <a:pPr algn="ctr">
              <a:spcBef>
                <a:spcPct val="0"/>
              </a:spcBef>
            </a:pPr>
            <a:r>
              <a:rPr kumimoji="1" lang="zh-CN" altLang="en-US" sz="2000" b="1">
                <a:solidFill>
                  <a:schemeClr val="bg1"/>
                </a:solidFill>
                <a:latin typeface="Arial" charset="0"/>
              </a:rPr>
              <a:t>研究委员会 </a:t>
            </a:r>
            <a:r>
              <a:rPr kumimoji="1" lang="en-US" altLang="zh-CN" sz="2000" b="1">
                <a:solidFill>
                  <a:schemeClr val="bg1"/>
                </a:solidFill>
                <a:latin typeface="Arial" charset="0"/>
              </a:rPr>
              <a:t>IAB </a:t>
            </a:r>
          </a:p>
        </p:txBody>
      </p:sp>
      <p:sp>
        <p:nvSpPr>
          <p:cNvPr id="57" name="Rectangle 35"/>
          <p:cNvSpPr>
            <a:spLocks noChangeArrowheads="1"/>
          </p:cNvSpPr>
          <p:nvPr/>
        </p:nvSpPr>
        <p:spPr bwMode="auto">
          <a:xfrm>
            <a:off x="7202488" y="5368713"/>
            <a:ext cx="538162" cy="412750"/>
          </a:xfrm>
          <a:prstGeom prst="rect">
            <a:avLst/>
          </a:prstGeom>
          <a:noFill/>
          <a:ln w="9525">
            <a:solidFill>
              <a:schemeClr val="tx1"/>
            </a:solidFill>
            <a:miter lim="800000"/>
            <a:headEnd/>
            <a:tailEnd/>
          </a:ln>
        </p:spPr>
        <p:txBody>
          <a:bodyPr wrap="none" anchor="ctr"/>
          <a:lstStyle/>
          <a:p>
            <a:pPr algn="ctr">
              <a:spcBef>
                <a:spcPct val="0"/>
              </a:spcBef>
            </a:pPr>
            <a:r>
              <a:rPr kumimoji="1" lang="en-US" altLang="zh-CN" sz="2000" b="1">
                <a:solidFill>
                  <a:schemeClr val="bg1"/>
                </a:solidFill>
                <a:latin typeface="Arial" charset="0"/>
              </a:rPr>
              <a:t>WG</a:t>
            </a:r>
          </a:p>
        </p:txBody>
      </p:sp>
      <p:sp>
        <p:nvSpPr>
          <p:cNvPr id="58" name="Rectangle 36"/>
          <p:cNvSpPr>
            <a:spLocks noChangeArrowheads="1"/>
          </p:cNvSpPr>
          <p:nvPr/>
        </p:nvSpPr>
        <p:spPr bwMode="auto">
          <a:xfrm>
            <a:off x="6481763" y="5368713"/>
            <a:ext cx="538162" cy="412750"/>
          </a:xfrm>
          <a:prstGeom prst="rect">
            <a:avLst/>
          </a:prstGeom>
          <a:noFill/>
          <a:ln w="9525">
            <a:solidFill>
              <a:schemeClr val="tx1"/>
            </a:solidFill>
            <a:miter lim="800000"/>
            <a:headEnd/>
            <a:tailEnd/>
          </a:ln>
        </p:spPr>
        <p:txBody>
          <a:bodyPr wrap="none" anchor="ctr"/>
          <a:lstStyle/>
          <a:p>
            <a:pPr algn="ctr">
              <a:spcBef>
                <a:spcPct val="0"/>
              </a:spcBef>
            </a:pPr>
            <a:r>
              <a:rPr kumimoji="1" lang="en-US" altLang="zh-CN" sz="2000" b="1">
                <a:solidFill>
                  <a:schemeClr val="bg1"/>
                </a:solidFill>
                <a:latin typeface="Arial" charset="0"/>
              </a:rPr>
              <a:t>WG</a:t>
            </a:r>
          </a:p>
        </p:txBody>
      </p:sp>
      <p:sp>
        <p:nvSpPr>
          <p:cNvPr id="59" name="Rectangle 37"/>
          <p:cNvSpPr>
            <a:spLocks noChangeArrowheads="1"/>
          </p:cNvSpPr>
          <p:nvPr/>
        </p:nvSpPr>
        <p:spPr bwMode="auto">
          <a:xfrm>
            <a:off x="5508625" y="5368713"/>
            <a:ext cx="538163" cy="412750"/>
          </a:xfrm>
          <a:prstGeom prst="rect">
            <a:avLst/>
          </a:prstGeom>
          <a:noFill/>
          <a:ln w="9525">
            <a:solidFill>
              <a:schemeClr val="tx1"/>
            </a:solidFill>
            <a:miter lim="800000"/>
            <a:headEnd/>
            <a:tailEnd/>
          </a:ln>
        </p:spPr>
        <p:txBody>
          <a:bodyPr wrap="none" anchor="ctr"/>
          <a:lstStyle/>
          <a:p>
            <a:pPr algn="ctr">
              <a:spcBef>
                <a:spcPct val="0"/>
              </a:spcBef>
            </a:pPr>
            <a:r>
              <a:rPr kumimoji="1" lang="en-US" altLang="zh-CN" sz="2000" b="1">
                <a:solidFill>
                  <a:schemeClr val="bg1"/>
                </a:solidFill>
                <a:latin typeface="Arial" charset="0"/>
              </a:rPr>
              <a:t>WG</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2119086" y="907775"/>
            <a:ext cx="6357257"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1.4.5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网络通信标准化组织</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19" name="矩形 18"/>
          <p:cNvSpPr/>
          <p:nvPr/>
        </p:nvSpPr>
        <p:spPr>
          <a:xfrm>
            <a:off x="409084" y="1604213"/>
            <a:ext cx="7391126"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en-US" altLang="zh-CN" sz="2800" b="1" dirty="0" smtClean="0">
                <a:solidFill>
                  <a:srgbClr val="C00000"/>
                </a:solidFill>
                <a:latin typeface="Times New Roman" pitchFamily="18" charset="0"/>
                <a:ea typeface="微软雅黑" pitchFamily="34" charset="-122"/>
                <a:cs typeface="Times New Roman" pitchFamily="18" charset="0"/>
              </a:rPr>
              <a:t>RFC ( Request For Comments)</a:t>
            </a:r>
            <a:r>
              <a:rPr lang="zh-CN" altLang="en-US" sz="2800" b="1" dirty="0" smtClean="0">
                <a:solidFill>
                  <a:srgbClr val="C00000"/>
                </a:solidFill>
                <a:latin typeface="Times New Roman" pitchFamily="18" charset="0"/>
                <a:ea typeface="微软雅黑" pitchFamily="34" charset="-122"/>
                <a:cs typeface="Times New Roman" pitchFamily="18" charset="0"/>
              </a:rPr>
              <a:t>：</a:t>
            </a:r>
            <a:r>
              <a:rPr lang="en-US" altLang="zh-CN" sz="2800" b="1" dirty="0" err="1" smtClean="0">
                <a:solidFill>
                  <a:srgbClr val="C00000"/>
                </a:solidFill>
                <a:latin typeface="Times New Roman" pitchFamily="18" charset="0"/>
                <a:ea typeface="微软雅黑" pitchFamily="34" charset="-122"/>
                <a:cs typeface="Times New Roman" pitchFamily="18" charset="0"/>
              </a:rPr>
              <a:t>www.ietf.org</a:t>
            </a:r>
            <a:endParaRPr lang="en-US" altLang="zh-CN" sz="2800" b="1" dirty="0" smtClean="0">
              <a:solidFill>
                <a:srgbClr val="C00000"/>
              </a:solidFill>
              <a:latin typeface="Times New Roman" pitchFamily="18" charset="0"/>
              <a:ea typeface="微软雅黑" pitchFamily="34" charset="-122"/>
              <a:cs typeface="Times New Roman" pitchFamily="18" charset="0"/>
            </a:endParaRPr>
          </a:p>
        </p:txBody>
      </p:sp>
      <p:sp>
        <p:nvSpPr>
          <p:cNvPr id="51" name="Rectangle 5"/>
          <p:cNvSpPr>
            <a:spLocks noChangeArrowheads="1"/>
          </p:cNvSpPr>
          <p:nvPr/>
        </p:nvSpPr>
        <p:spPr bwMode="auto">
          <a:xfrm>
            <a:off x="144463" y="3071368"/>
            <a:ext cx="8820150" cy="3306762"/>
          </a:xfrm>
          <a:prstGeom prst="rect">
            <a:avLst/>
          </a:prstGeom>
          <a:noFill/>
          <a:ln w="9525">
            <a:noFill/>
            <a:miter lim="800000"/>
            <a:headEnd/>
            <a:tailEnd/>
          </a:ln>
        </p:spPr>
        <p:txBody>
          <a:bodyPr wrap="none" anchor="ctr"/>
          <a:lstStyle/>
          <a:p>
            <a:endParaRPr lang="zh-CN" altLang="en-US" b="1">
              <a:solidFill>
                <a:schemeClr val="bg1"/>
              </a:solidFill>
            </a:endParaRPr>
          </a:p>
        </p:txBody>
      </p:sp>
      <p:sp>
        <p:nvSpPr>
          <p:cNvPr id="60" name="Rectangle 6"/>
          <p:cNvSpPr>
            <a:spLocks noChangeArrowheads="1"/>
          </p:cNvSpPr>
          <p:nvPr/>
        </p:nvSpPr>
        <p:spPr bwMode="auto">
          <a:xfrm>
            <a:off x="3421063" y="3266630"/>
            <a:ext cx="1608137" cy="417513"/>
          </a:xfrm>
          <a:prstGeom prst="rect">
            <a:avLst/>
          </a:prstGeom>
          <a:gradFill rotWithShape="1">
            <a:gsLst>
              <a:gs pos="0">
                <a:srgbClr val="0000CC">
                  <a:gamma/>
                  <a:shade val="46275"/>
                  <a:invGamma/>
                </a:srgbClr>
              </a:gs>
              <a:gs pos="50000">
                <a:srgbClr val="0000CC"/>
              </a:gs>
              <a:gs pos="100000">
                <a:srgbClr val="0000CC">
                  <a:gamma/>
                  <a:shade val="46275"/>
                  <a:invGamma/>
                </a:srgb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2000" b="1">
              <a:solidFill>
                <a:schemeClr val="bg1"/>
              </a:solidFill>
              <a:latin typeface="Arial" charset="0"/>
            </a:endParaRPr>
          </a:p>
        </p:txBody>
      </p:sp>
      <p:sp>
        <p:nvSpPr>
          <p:cNvPr id="61" name="Rectangle 7"/>
          <p:cNvSpPr>
            <a:spLocks noChangeArrowheads="1"/>
          </p:cNvSpPr>
          <p:nvPr/>
        </p:nvSpPr>
        <p:spPr bwMode="auto">
          <a:xfrm>
            <a:off x="3421063" y="4101655"/>
            <a:ext cx="1608137" cy="420688"/>
          </a:xfrm>
          <a:prstGeom prst="rect">
            <a:avLst/>
          </a:prstGeom>
          <a:gradFill rotWithShape="1">
            <a:gsLst>
              <a:gs pos="0">
                <a:srgbClr val="0000CC">
                  <a:gamma/>
                  <a:shade val="46275"/>
                  <a:invGamma/>
                </a:srgbClr>
              </a:gs>
              <a:gs pos="50000">
                <a:srgbClr val="0000CC"/>
              </a:gs>
              <a:gs pos="100000">
                <a:srgbClr val="0000CC">
                  <a:gamma/>
                  <a:shade val="46275"/>
                  <a:invGamma/>
                </a:srgb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2000" b="1">
              <a:solidFill>
                <a:schemeClr val="bg1"/>
              </a:solidFill>
              <a:latin typeface="Arial" charset="0"/>
            </a:endParaRPr>
          </a:p>
        </p:txBody>
      </p:sp>
      <p:sp>
        <p:nvSpPr>
          <p:cNvPr id="62" name="Rectangle 8"/>
          <p:cNvSpPr>
            <a:spLocks noChangeArrowheads="1"/>
          </p:cNvSpPr>
          <p:nvPr/>
        </p:nvSpPr>
        <p:spPr bwMode="auto">
          <a:xfrm>
            <a:off x="3419475" y="4938268"/>
            <a:ext cx="1608138" cy="419100"/>
          </a:xfrm>
          <a:prstGeom prst="rect">
            <a:avLst/>
          </a:prstGeom>
          <a:gradFill rotWithShape="1">
            <a:gsLst>
              <a:gs pos="0">
                <a:srgbClr val="0000CC">
                  <a:gamma/>
                  <a:shade val="46275"/>
                  <a:invGamma/>
                </a:srgbClr>
              </a:gs>
              <a:gs pos="50000">
                <a:srgbClr val="0000CC"/>
              </a:gs>
              <a:gs pos="100000">
                <a:srgbClr val="0000CC">
                  <a:gamma/>
                  <a:shade val="46275"/>
                  <a:invGamma/>
                </a:srgb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2000" b="1">
              <a:solidFill>
                <a:schemeClr val="bg1"/>
              </a:solidFill>
              <a:latin typeface="Arial" charset="0"/>
            </a:endParaRPr>
          </a:p>
        </p:txBody>
      </p:sp>
      <p:sp>
        <p:nvSpPr>
          <p:cNvPr id="63" name="Rectangle 9"/>
          <p:cNvSpPr>
            <a:spLocks noChangeArrowheads="1"/>
          </p:cNvSpPr>
          <p:nvPr/>
        </p:nvSpPr>
        <p:spPr bwMode="auto">
          <a:xfrm>
            <a:off x="3421063" y="5776468"/>
            <a:ext cx="1608137" cy="419100"/>
          </a:xfrm>
          <a:prstGeom prst="rect">
            <a:avLst/>
          </a:prstGeom>
          <a:gradFill rotWithShape="1">
            <a:gsLst>
              <a:gs pos="0">
                <a:srgbClr val="0000CC">
                  <a:gamma/>
                  <a:shade val="46275"/>
                  <a:invGamma/>
                </a:srgbClr>
              </a:gs>
              <a:gs pos="50000">
                <a:srgbClr val="0000CC"/>
              </a:gs>
              <a:gs pos="100000">
                <a:srgbClr val="0000CC">
                  <a:gamma/>
                  <a:shade val="46275"/>
                  <a:invGamma/>
                </a:srgb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2000" b="1">
              <a:solidFill>
                <a:schemeClr val="bg1"/>
              </a:solidFill>
              <a:latin typeface="Arial" charset="0"/>
            </a:endParaRPr>
          </a:p>
        </p:txBody>
      </p:sp>
      <p:sp>
        <p:nvSpPr>
          <p:cNvPr id="64" name="Rectangle 10"/>
          <p:cNvSpPr>
            <a:spLocks noChangeArrowheads="1"/>
          </p:cNvSpPr>
          <p:nvPr/>
        </p:nvSpPr>
        <p:spPr bwMode="auto">
          <a:xfrm>
            <a:off x="5876925" y="3266630"/>
            <a:ext cx="1947863" cy="417513"/>
          </a:xfrm>
          <a:prstGeom prst="rect">
            <a:avLst/>
          </a:prstGeom>
          <a:gradFill rotWithShape="1">
            <a:gsLst>
              <a:gs pos="0">
                <a:srgbClr val="0000CC">
                  <a:gamma/>
                  <a:shade val="46275"/>
                  <a:invGamma/>
                </a:srgbClr>
              </a:gs>
              <a:gs pos="50000">
                <a:srgbClr val="0000CC"/>
              </a:gs>
              <a:gs pos="100000">
                <a:srgbClr val="0000CC">
                  <a:gamma/>
                  <a:shade val="46275"/>
                  <a:invGamma/>
                </a:srgb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2000" b="1">
              <a:solidFill>
                <a:schemeClr val="bg1"/>
              </a:solidFill>
              <a:latin typeface="Arial" charset="0"/>
            </a:endParaRPr>
          </a:p>
        </p:txBody>
      </p:sp>
      <p:sp>
        <p:nvSpPr>
          <p:cNvPr id="65" name="Rectangle 11"/>
          <p:cNvSpPr>
            <a:spLocks noChangeArrowheads="1"/>
          </p:cNvSpPr>
          <p:nvPr/>
        </p:nvSpPr>
        <p:spPr bwMode="auto">
          <a:xfrm>
            <a:off x="711200" y="3266630"/>
            <a:ext cx="1693863" cy="417513"/>
          </a:xfrm>
          <a:prstGeom prst="rect">
            <a:avLst/>
          </a:prstGeom>
          <a:gradFill rotWithShape="1">
            <a:gsLst>
              <a:gs pos="0">
                <a:srgbClr val="0000CC">
                  <a:gamma/>
                  <a:shade val="46275"/>
                  <a:invGamma/>
                </a:srgbClr>
              </a:gs>
              <a:gs pos="50000">
                <a:srgbClr val="0000CC"/>
              </a:gs>
              <a:gs pos="100000">
                <a:srgbClr val="0000CC">
                  <a:gamma/>
                  <a:shade val="46275"/>
                  <a:invGamma/>
                </a:srgb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2000" b="1">
              <a:solidFill>
                <a:schemeClr val="bg1"/>
              </a:solidFill>
              <a:latin typeface="Arial" charset="0"/>
            </a:endParaRPr>
          </a:p>
        </p:txBody>
      </p:sp>
      <p:sp>
        <p:nvSpPr>
          <p:cNvPr id="66" name="Oval 12"/>
          <p:cNvSpPr>
            <a:spLocks noChangeArrowheads="1"/>
          </p:cNvSpPr>
          <p:nvPr/>
        </p:nvSpPr>
        <p:spPr bwMode="auto">
          <a:xfrm>
            <a:off x="3251200" y="2345880"/>
            <a:ext cx="1947863" cy="503238"/>
          </a:xfrm>
          <a:prstGeom prst="ellipse">
            <a:avLst/>
          </a:prstGeom>
          <a:gradFill rotWithShape="1">
            <a:gsLst>
              <a:gs pos="0">
                <a:srgbClr val="0000CC">
                  <a:gamma/>
                  <a:shade val="46275"/>
                  <a:invGamma/>
                </a:srgbClr>
              </a:gs>
              <a:gs pos="50000">
                <a:srgbClr val="0000CC"/>
              </a:gs>
              <a:gs pos="100000">
                <a:srgbClr val="0000CC">
                  <a:gamma/>
                  <a:shade val="46275"/>
                  <a:invGamma/>
                </a:srgbClr>
              </a:gs>
            </a:gsLst>
            <a:lin ang="5400000" scaled="1"/>
          </a:gradFill>
          <a:ln w="9525">
            <a:solidFill>
              <a:schemeClr val="tx1"/>
            </a:solidFill>
            <a:round/>
            <a:headEnd/>
            <a:tailEnd/>
          </a:ln>
          <a:effectLst>
            <a:outerShdw dist="35921" dir="2700000" algn="ctr" rotWithShape="0">
              <a:schemeClr val="bg2"/>
            </a:outerShdw>
          </a:effectLst>
        </p:spPr>
        <p:txBody>
          <a:bodyPr wrap="none" anchor="ctr"/>
          <a:lstStyle/>
          <a:p>
            <a:pPr algn="ctr">
              <a:spcBef>
                <a:spcPct val="0"/>
              </a:spcBef>
              <a:defRPr/>
            </a:pPr>
            <a:endParaRPr kumimoji="1" lang="zh-CN" altLang="zh-CN" sz="2000" b="1">
              <a:solidFill>
                <a:schemeClr val="bg1"/>
              </a:solidFill>
              <a:latin typeface="Arial" charset="0"/>
            </a:endParaRPr>
          </a:p>
        </p:txBody>
      </p:sp>
      <p:sp>
        <p:nvSpPr>
          <p:cNvPr id="67" name="Line 13"/>
          <p:cNvSpPr>
            <a:spLocks noChangeShapeType="1"/>
          </p:cNvSpPr>
          <p:nvPr/>
        </p:nvSpPr>
        <p:spPr bwMode="auto">
          <a:xfrm>
            <a:off x="4225925" y="2849118"/>
            <a:ext cx="1588" cy="417512"/>
          </a:xfrm>
          <a:prstGeom prst="line">
            <a:avLst/>
          </a:prstGeom>
          <a:noFill/>
          <a:ln w="57150">
            <a:solidFill>
              <a:schemeClr val="tx1"/>
            </a:solidFill>
            <a:round/>
            <a:headEnd/>
            <a:tailEnd type="triangle" w="sm" len="med"/>
          </a:ln>
        </p:spPr>
        <p:txBody>
          <a:bodyPr/>
          <a:lstStyle/>
          <a:p>
            <a:endParaRPr lang="zh-CN" altLang="en-US" b="1">
              <a:solidFill>
                <a:schemeClr val="bg1"/>
              </a:solidFill>
            </a:endParaRPr>
          </a:p>
        </p:txBody>
      </p:sp>
      <p:sp>
        <p:nvSpPr>
          <p:cNvPr id="68" name="Line 14"/>
          <p:cNvSpPr>
            <a:spLocks noChangeShapeType="1"/>
          </p:cNvSpPr>
          <p:nvPr/>
        </p:nvSpPr>
        <p:spPr bwMode="auto">
          <a:xfrm>
            <a:off x="4225925" y="3684143"/>
            <a:ext cx="1588" cy="417512"/>
          </a:xfrm>
          <a:prstGeom prst="line">
            <a:avLst/>
          </a:prstGeom>
          <a:noFill/>
          <a:ln w="57150">
            <a:solidFill>
              <a:schemeClr val="tx1"/>
            </a:solidFill>
            <a:round/>
            <a:headEnd/>
            <a:tailEnd type="triangle" w="sm" len="med"/>
          </a:ln>
        </p:spPr>
        <p:txBody>
          <a:bodyPr/>
          <a:lstStyle/>
          <a:p>
            <a:endParaRPr lang="zh-CN" altLang="en-US" b="1">
              <a:solidFill>
                <a:schemeClr val="bg1"/>
              </a:solidFill>
            </a:endParaRPr>
          </a:p>
        </p:txBody>
      </p:sp>
      <p:sp>
        <p:nvSpPr>
          <p:cNvPr id="69" name="Line 15"/>
          <p:cNvSpPr>
            <a:spLocks noChangeShapeType="1"/>
          </p:cNvSpPr>
          <p:nvPr/>
        </p:nvSpPr>
        <p:spPr bwMode="auto">
          <a:xfrm>
            <a:off x="4225925" y="4522343"/>
            <a:ext cx="1588" cy="417512"/>
          </a:xfrm>
          <a:prstGeom prst="line">
            <a:avLst/>
          </a:prstGeom>
          <a:noFill/>
          <a:ln w="57150">
            <a:solidFill>
              <a:schemeClr val="tx1"/>
            </a:solidFill>
            <a:round/>
            <a:headEnd/>
            <a:tailEnd type="triangle" w="sm" len="med"/>
          </a:ln>
        </p:spPr>
        <p:txBody>
          <a:bodyPr/>
          <a:lstStyle/>
          <a:p>
            <a:endParaRPr lang="zh-CN" altLang="en-US" b="1">
              <a:solidFill>
                <a:schemeClr val="bg1"/>
              </a:solidFill>
            </a:endParaRPr>
          </a:p>
        </p:txBody>
      </p:sp>
      <p:sp>
        <p:nvSpPr>
          <p:cNvPr id="70" name="Line 16"/>
          <p:cNvSpPr>
            <a:spLocks noChangeShapeType="1"/>
          </p:cNvSpPr>
          <p:nvPr/>
        </p:nvSpPr>
        <p:spPr bwMode="auto">
          <a:xfrm>
            <a:off x="4225925" y="5358955"/>
            <a:ext cx="1588" cy="417513"/>
          </a:xfrm>
          <a:prstGeom prst="line">
            <a:avLst/>
          </a:prstGeom>
          <a:noFill/>
          <a:ln w="57150">
            <a:solidFill>
              <a:schemeClr val="tx1"/>
            </a:solidFill>
            <a:round/>
            <a:headEnd/>
            <a:tailEnd type="triangle" w="sm" len="med"/>
          </a:ln>
        </p:spPr>
        <p:txBody>
          <a:bodyPr/>
          <a:lstStyle/>
          <a:p>
            <a:endParaRPr lang="zh-CN" altLang="en-US" b="1">
              <a:solidFill>
                <a:schemeClr val="bg1"/>
              </a:solidFill>
            </a:endParaRPr>
          </a:p>
        </p:txBody>
      </p:sp>
      <p:sp>
        <p:nvSpPr>
          <p:cNvPr id="71" name="Freeform 17"/>
          <p:cNvSpPr>
            <a:spLocks/>
          </p:cNvSpPr>
          <p:nvPr/>
        </p:nvSpPr>
        <p:spPr bwMode="auto">
          <a:xfrm>
            <a:off x="5199063" y="2596705"/>
            <a:ext cx="1652587" cy="669925"/>
          </a:xfrm>
          <a:custGeom>
            <a:avLst/>
            <a:gdLst>
              <a:gd name="T0" fmla="*/ 0 w 960"/>
              <a:gd name="T1" fmla="*/ 0 h 384"/>
              <a:gd name="T2" fmla="*/ 2147483647 w 960"/>
              <a:gd name="T3" fmla="*/ 0 h 384"/>
              <a:gd name="T4" fmla="*/ 2147483647 w 960"/>
              <a:gd name="T5" fmla="*/ 2147483647 h 384"/>
              <a:gd name="T6" fmla="*/ 0 60000 65536"/>
              <a:gd name="T7" fmla="*/ 0 60000 65536"/>
              <a:gd name="T8" fmla="*/ 0 60000 65536"/>
              <a:gd name="T9" fmla="*/ 0 w 960"/>
              <a:gd name="T10" fmla="*/ 0 h 384"/>
              <a:gd name="T11" fmla="*/ 960 w 960"/>
              <a:gd name="T12" fmla="*/ 384 h 384"/>
            </a:gdLst>
            <a:ahLst/>
            <a:cxnLst>
              <a:cxn ang="T6">
                <a:pos x="T0" y="T1"/>
              </a:cxn>
              <a:cxn ang="T7">
                <a:pos x="T2" y="T3"/>
              </a:cxn>
              <a:cxn ang="T8">
                <a:pos x="T4" y="T5"/>
              </a:cxn>
            </a:cxnLst>
            <a:rect l="T9" t="T10" r="T11" b="T12"/>
            <a:pathLst>
              <a:path w="960" h="384">
                <a:moveTo>
                  <a:pt x="0" y="0"/>
                </a:moveTo>
                <a:lnTo>
                  <a:pt x="960" y="0"/>
                </a:lnTo>
                <a:lnTo>
                  <a:pt x="960" y="384"/>
                </a:lnTo>
              </a:path>
            </a:pathLst>
          </a:custGeom>
          <a:noFill/>
          <a:ln w="50800" cmpd="sng">
            <a:solidFill>
              <a:schemeClr val="tx1"/>
            </a:solidFill>
            <a:round/>
            <a:headEnd type="none" w="med" len="med"/>
            <a:tailEnd type="triangle" w="sm" len="med"/>
          </a:ln>
        </p:spPr>
        <p:txBody>
          <a:bodyPr/>
          <a:lstStyle/>
          <a:p>
            <a:endParaRPr lang="zh-CN" altLang="en-US" b="1">
              <a:solidFill>
                <a:schemeClr val="bg1"/>
              </a:solidFill>
            </a:endParaRPr>
          </a:p>
        </p:txBody>
      </p:sp>
      <p:sp>
        <p:nvSpPr>
          <p:cNvPr id="72" name="Freeform 18"/>
          <p:cNvSpPr>
            <a:spLocks/>
          </p:cNvSpPr>
          <p:nvPr/>
        </p:nvSpPr>
        <p:spPr bwMode="auto">
          <a:xfrm flipH="1">
            <a:off x="1557338" y="2596705"/>
            <a:ext cx="1651000" cy="669925"/>
          </a:xfrm>
          <a:custGeom>
            <a:avLst/>
            <a:gdLst>
              <a:gd name="T0" fmla="*/ 0 w 960"/>
              <a:gd name="T1" fmla="*/ 0 h 384"/>
              <a:gd name="T2" fmla="*/ 2147483647 w 960"/>
              <a:gd name="T3" fmla="*/ 0 h 384"/>
              <a:gd name="T4" fmla="*/ 2147483647 w 960"/>
              <a:gd name="T5" fmla="*/ 2147483647 h 384"/>
              <a:gd name="T6" fmla="*/ 0 60000 65536"/>
              <a:gd name="T7" fmla="*/ 0 60000 65536"/>
              <a:gd name="T8" fmla="*/ 0 60000 65536"/>
              <a:gd name="T9" fmla="*/ 0 w 960"/>
              <a:gd name="T10" fmla="*/ 0 h 384"/>
              <a:gd name="T11" fmla="*/ 960 w 960"/>
              <a:gd name="T12" fmla="*/ 384 h 384"/>
            </a:gdLst>
            <a:ahLst/>
            <a:cxnLst>
              <a:cxn ang="T6">
                <a:pos x="T0" y="T1"/>
              </a:cxn>
              <a:cxn ang="T7">
                <a:pos x="T2" y="T3"/>
              </a:cxn>
              <a:cxn ang="T8">
                <a:pos x="T4" y="T5"/>
              </a:cxn>
            </a:cxnLst>
            <a:rect l="T9" t="T10" r="T11" b="T12"/>
            <a:pathLst>
              <a:path w="960" h="384">
                <a:moveTo>
                  <a:pt x="0" y="0"/>
                </a:moveTo>
                <a:lnTo>
                  <a:pt x="960" y="0"/>
                </a:lnTo>
                <a:lnTo>
                  <a:pt x="960" y="384"/>
                </a:lnTo>
              </a:path>
            </a:pathLst>
          </a:custGeom>
          <a:noFill/>
          <a:ln w="63500" cmpd="sng">
            <a:solidFill>
              <a:schemeClr val="tx1"/>
            </a:solidFill>
            <a:round/>
            <a:headEnd type="none" w="med" len="med"/>
            <a:tailEnd type="triangle" w="sm" len="med"/>
          </a:ln>
        </p:spPr>
        <p:txBody>
          <a:bodyPr/>
          <a:lstStyle/>
          <a:p>
            <a:endParaRPr lang="zh-CN" altLang="en-US" b="1">
              <a:solidFill>
                <a:schemeClr val="bg1"/>
              </a:solidFill>
            </a:endParaRPr>
          </a:p>
        </p:txBody>
      </p:sp>
      <p:sp>
        <p:nvSpPr>
          <p:cNvPr id="73" name="Freeform 19"/>
          <p:cNvSpPr>
            <a:spLocks/>
          </p:cNvSpPr>
          <p:nvPr/>
        </p:nvSpPr>
        <p:spPr bwMode="auto">
          <a:xfrm rot="16200000" flipH="1">
            <a:off x="1339057" y="3945286"/>
            <a:ext cx="2300288" cy="1863725"/>
          </a:xfrm>
          <a:custGeom>
            <a:avLst/>
            <a:gdLst>
              <a:gd name="T0" fmla="*/ 0 w 960"/>
              <a:gd name="T1" fmla="*/ 0 h 384"/>
              <a:gd name="T2" fmla="*/ 2147483647 w 960"/>
              <a:gd name="T3" fmla="*/ 0 h 384"/>
              <a:gd name="T4" fmla="*/ 2147483647 w 960"/>
              <a:gd name="T5" fmla="*/ 2147483647 h 384"/>
              <a:gd name="T6" fmla="*/ 0 60000 65536"/>
              <a:gd name="T7" fmla="*/ 0 60000 65536"/>
              <a:gd name="T8" fmla="*/ 0 60000 65536"/>
              <a:gd name="T9" fmla="*/ 0 w 960"/>
              <a:gd name="T10" fmla="*/ 0 h 384"/>
              <a:gd name="T11" fmla="*/ 960 w 960"/>
              <a:gd name="T12" fmla="*/ 384 h 384"/>
            </a:gdLst>
            <a:ahLst/>
            <a:cxnLst>
              <a:cxn ang="T6">
                <a:pos x="T0" y="T1"/>
              </a:cxn>
              <a:cxn ang="T7">
                <a:pos x="T2" y="T3"/>
              </a:cxn>
              <a:cxn ang="T8">
                <a:pos x="T4" y="T5"/>
              </a:cxn>
            </a:cxnLst>
            <a:rect l="T9" t="T10" r="T11" b="T12"/>
            <a:pathLst>
              <a:path w="960" h="384">
                <a:moveTo>
                  <a:pt x="0" y="0"/>
                </a:moveTo>
                <a:lnTo>
                  <a:pt x="960" y="0"/>
                </a:lnTo>
                <a:lnTo>
                  <a:pt x="960" y="384"/>
                </a:lnTo>
              </a:path>
            </a:pathLst>
          </a:custGeom>
          <a:noFill/>
          <a:ln w="63500" cmpd="sng">
            <a:solidFill>
              <a:schemeClr val="tx1"/>
            </a:solidFill>
            <a:round/>
            <a:headEnd type="none" w="med" len="med"/>
            <a:tailEnd type="triangle" w="sm" len="med"/>
          </a:ln>
        </p:spPr>
        <p:txBody>
          <a:bodyPr/>
          <a:lstStyle/>
          <a:p>
            <a:endParaRPr lang="zh-CN" altLang="en-US" b="1">
              <a:solidFill>
                <a:schemeClr val="bg1"/>
              </a:solidFill>
            </a:endParaRPr>
          </a:p>
        </p:txBody>
      </p:sp>
      <p:sp>
        <p:nvSpPr>
          <p:cNvPr id="74" name="Freeform 20"/>
          <p:cNvSpPr>
            <a:spLocks/>
          </p:cNvSpPr>
          <p:nvPr/>
        </p:nvSpPr>
        <p:spPr bwMode="auto">
          <a:xfrm rot="5400000">
            <a:off x="4796632" y="3916711"/>
            <a:ext cx="2303462" cy="1838325"/>
          </a:xfrm>
          <a:custGeom>
            <a:avLst/>
            <a:gdLst>
              <a:gd name="T0" fmla="*/ 0 w 960"/>
              <a:gd name="T1" fmla="*/ 0 h 384"/>
              <a:gd name="T2" fmla="*/ 2147483647 w 960"/>
              <a:gd name="T3" fmla="*/ 0 h 384"/>
              <a:gd name="T4" fmla="*/ 2147483647 w 960"/>
              <a:gd name="T5" fmla="*/ 2147483647 h 384"/>
              <a:gd name="T6" fmla="*/ 0 60000 65536"/>
              <a:gd name="T7" fmla="*/ 0 60000 65536"/>
              <a:gd name="T8" fmla="*/ 0 60000 65536"/>
              <a:gd name="T9" fmla="*/ 0 w 960"/>
              <a:gd name="T10" fmla="*/ 0 h 384"/>
              <a:gd name="T11" fmla="*/ 960 w 960"/>
              <a:gd name="T12" fmla="*/ 384 h 384"/>
            </a:gdLst>
            <a:ahLst/>
            <a:cxnLst>
              <a:cxn ang="T6">
                <a:pos x="T0" y="T1"/>
              </a:cxn>
              <a:cxn ang="T7">
                <a:pos x="T2" y="T3"/>
              </a:cxn>
              <a:cxn ang="T8">
                <a:pos x="T4" y="T5"/>
              </a:cxn>
            </a:cxnLst>
            <a:rect l="T9" t="T10" r="T11" b="T12"/>
            <a:pathLst>
              <a:path w="960" h="384">
                <a:moveTo>
                  <a:pt x="0" y="0"/>
                </a:moveTo>
                <a:lnTo>
                  <a:pt x="960" y="0"/>
                </a:lnTo>
                <a:lnTo>
                  <a:pt x="960" y="384"/>
                </a:lnTo>
              </a:path>
            </a:pathLst>
          </a:custGeom>
          <a:noFill/>
          <a:ln w="63500" cmpd="sng">
            <a:solidFill>
              <a:schemeClr val="tx1"/>
            </a:solidFill>
            <a:round/>
            <a:headEnd type="none" w="med" len="med"/>
            <a:tailEnd type="triangle" w="sm" len="med"/>
          </a:ln>
        </p:spPr>
        <p:txBody>
          <a:bodyPr/>
          <a:lstStyle/>
          <a:p>
            <a:endParaRPr lang="zh-CN" altLang="en-US" b="1">
              <a:solidFill>
                <a:schemeClr val="bg1"/>
              </a:solidFill>
            </a:endParaRPr>
          </a:p>
        </p:txBody>
      </p:sp>
      <p:sp>
        <p:nvSpPr>
          <p:cNvPr id="75" name="Line 21"/>
          <p:cNvSpPr>
            <a:spLocks noChangeShapeType="1"/>
          </p:cNvSpPr>
          <p:nvPr/>
        </p:nvSpPr>
        <p:spPr bwMode="auto">
          <a:xfrm rot="16200000">
            <a:off x="2919413" y="2974530"/>
            <a:ext cx="0" cy="1003300"/>
          </a:xfrm>
          <a:prstGeom prst="line">
            <a:avLst/>
          </a:prstGeom>
          <a:noFill/>
          <a:ln w="50800">
            <a:solidFill>
              <a:schemeClr val="tx1"/>
            </a:solidFill>
            <a:prstDash val="dash"/>
            <a:round/>
            <a:headEnd/>
            <a:tailEnd type="triangle" w="sm" len="med"/>
          </a:ln>
        </p:spPr>
        <p:txBody>
          <a:bodyPr/>
          <a:lstStyle/>
          <a:p>
            <a:endParaRPr lang="zh-CN" altLang="en-US" b="1">
              <a:solidFill>
                <a:schemeClr val="bg1"/>
              </a:solidFill>
            </a:endParaRPr>
          </a:p>
        </p:txBody>
      </p:sp>
      <p:sp>
        <p:nvSpPr>
          <p:cNvPr id="76" name="Freeform 22"/>
          <p:cNvSpPr>
            <a:spLocks/>
          </p:cNvSpPr>
          <p:nvPr/>
        </p:nvSpPr>
        <p:spPr bwMode="auto">
          <a:xfrm>
            <a:off x="2757488" y="3700018"/>
            <a:ext cx="930275" cy="2076450"/>
          </a:xfrm>
          <a:custGeom>
            <a:avLst/>
            <a:gdLst>
              <a:gd name="T0" fmla="*/ 2147483647 w 528"/>
              <a:gd name="T1" fmla="*/ 0 h 1192"/>
              <a:gd name="T2" fmla="*/ 2147483647 w 528"/>
              <a:gd name="T3" fmla="*/ 2147483647 h 1192"/>
              <a:gd name="T4" fmla="*/ 0 w 528"/>
              <a:gd name="T5" fmla="*/ 2147483647 h 1192"/>
              <a:gd name="T6" fmla="*/ 0 w 528"/>
              <a:gd name="T7" fmla="*/ 2147483647 h 1192"/>
              <a:gd name="T8" fmla="*/ 2147483647 w 528"/>
              <a:gd name="T9" fmla="*/ 2147483647 h 1192"/>
              <a:gd name="T10" fmla="*/ 2147483647 w 528"/>
              <a:gd name="T11" fmla="*/ 2147483647 h 1192"/>
              <a:gd name="T12" fmla="*/ 0 60000 65536"/>
              <a:gd name="T13" fmla="*/ 0 60000 65536"/>
              <a:gd name="T14" fmla="*/ 0 60000 65536"/>
              <a:gd name="T15" fmla="*/ 0 60000 65536"/>
              <a:gd name="T16" fmla="*/ 0 60000 65536"/>
              <a:gd name="T17" fmla="*/ 0 60000 65536"/>
              <a:gd name="T18" fmla="*/ 0 w 528"/>
              <a:gd name="T19" fmla="*/ 0 h 1192"/>
              <a:gd name="T20" fmla="*/ 528 w 528"/>
              <a:gd name="T21" fmla="*/ 1192 h 1192"/>
            </a:gdLst>
            <a:ahLst/>
            <a:cxnLst>
              <a:cxn ang="T12">
                <a:pos x="T0" y="T1"/>
              </a:cxn>
              <a:cxn ang="T13">
                <a:pos x="T2" y="T3"/>
              </a:cxn>
              <a:cxn ang="T14">
                <a:pos x="T4" y="T5"/>
              </a:cxn>
              <a:cxn ang="T15">
                <a:pos x="T6" y="T7"/>
              </a:cxn>
              <a:cxn ang="T16">
                <a:pos x="T8" y="T9"/>
              </a:cxn>
              <a:cxn ang="T17">
                <a:pos x="T10" y="T11"/>
              </a:cxn>
            </a:cxnLst>
            <a:rect l="T18" t="T19" r="T20" b="T21"/>
            <a:pathLst>
              <a:path w="528" h="1192">
                <a:moveTo>
                  <a:pt x="528" y="0"/>
                </a:moveTo>
                <a:lnTo>
                  <a:pt x="528" y="124"/>
                </a:lnTo>
                <a:lnTo>
                  <a:pt x="0" y="124"/>
                </a:lnTo>
                <a:lnTo>
                  <a:pt x="0" y="1112"/>
                </a:lnTo>
                <a:lnTo>
                  <a:pt x="472" y="1111"/>
                </a:lnTo>
                <a:lnTo>
                  <a:pt x="473" y="1192"/>
                </a:lnTo>
              </a:path>
            </a:pathLst>
          </a:custGeom>
          <a:noFill/>
          <a:ln w="50800" cap="flat" cmpd="sng">
            <a:solidFill>
              <a:schemeClr val="tx1"/>
            </a:solidFill>
            <a:prstDash val="dash"/>
            <a:round/>
            <a:headEnd type="none" w="med" len="med"/>
            <a:tailEnd type="triangle" w="sm" len="med"/>
          </a:ln>
        </p:spPr>
        <p:txBody>
          <a:bodyPr/>
          <a:lstStyle/>
          <a:p>
            <a:endParaRPr lang="zh-CN" altLang="en-US" b="1">
              <a:solidFill>
                <a:schemeClr val="bg1"/>
              </a:solidFill>
            </a:endParaRPr>
          </a:p>
        </p:txBody>
      </p:sp>
      <p:sp>
        <p:nvSpPr>
          <p:cNvPr id="77" name="Freeform 23"/>
          <p:cNvSpPr>
            <a:spLocks/>
          </p:cNvSpPr>
          <p:nvPr/>
        </p:nvSpPr>
        <p:spPr bwMode="auto">
          <a:xfrm>
            <a:off x="3095625" y="4528693"/>
            <a:ext cx="835025" cy="1233487"/>
          </a:xfrm>
          <a:custGeom>
            <a:avLst/>
            <a:gdLst>
              <a:gd name="T0" fmla="*/ 2147483647 w 473"/>
              <a:gd name="T1" fmla="*/ 0 h 708"/>
              <a:gd name="T2" fmla="*/ 2147483647 w 473"/>
              <a:gd name="T3" fmla="*/ 2147483647 h 708"/>
              <a:gd name="T4" fmla="*/ 0 w 473"/>
              <a:gd name="T5" fmla="*/ 2147483647 h 708"/>
              <a:gd name="T6" fmla="*/ 0 w 473"/>
              <a:gd name="T7" fmla="*/ 2147483647 h 708"/>
              <a:gd name="T8" fmla="*/ 2147483647 w 473"/>
              <a:gd name="T9" fmla="*/ 2147483647 h 708"/>
              <a:gd name="T10" fmla="*/ 2147483647 w 473"/>
              <a:gd name="T11" fmla="*/ 2147483647 h 708"/>
              <a:gd name="T12" fmla="*/ 0 60000 65536"/>
              <a:gd name="T13" fmla="*/ 0 60000 65536"/>
              <a:gd name="T14" fmla="*/ 0 60000 65536"/>
              <a:gd name="T15" fmla="*/ 0 60000 65536"/>
              <a:gd name="T16" fmla="*/ 0 60000 65536"/>
              <a:gd name="T17" fmla="*/ 0 60000 65536"/>
              <a:gd name="T18" fmla="*/ 0 w 473"/>
              <a:gd name="T19" fmla="*/ 0 h 708"/>
              <a:gd name="T20" fmla="*/ 473 w 473"/>
              <a:gd name="T21" fmla="*/ 708 h 708"/>
            </a:gdLst>
            <a:ahLst/>
            <a:cxnLst>
              <a:cxn ang="T12">
                <a:pos x="T0" y="T1"/>
              </a:cxn>
              <a:cxn ang="T13">
                <a:pos x="T2" y="T3"/>
              </a:cxn>
              <a:cxn ang="T14">
                <a:pos x="T4" y="T5"/>
              </a:cxn>
              <a:cxn ang="T15">
                <a:pos x="T6" y="T7"/>
              </a:cxn>
              <a:cxn ang="T16">
                <a:pos x="T8" y="T9"/>
              </a:cxn>
              <a:cxn ang="T17">
                <a:pos x="T10" y="T11"/>
              </a:cxn>
            </a:cxnLst>
            <a:rect l="T18" t="T19" r="T20" b="T21"/>
            <a:pathLst>
              <a:path w="473" h="708">
                <a:moveTo>
                  <a:pt x="472" y="0"/>
                </a:moveTo>
                <a:lnTo>
                  <a:pt x="472" y="119"/>
                </a:lnTo>
                <a:lnTo>
                  <a:pt x="0" y="120"/>
                </a:lnTo>
                <a:lnTo>
                  <a:pt x="0" y="556"/>
                </a:lnTo>
                <a:lnTo>
                  <a:pt x="472" y="556"/>
                </a:lnTo>
                <a:lnTo>
                  <a:pt x="473" y="708"/>
                </a:lnTo>
              </a:path>
            </a:pathLst>
          </a:custGeom>
          <a:noFill/>
          <a:ln w="50800" cap="flat" cmpd="sng">
            <a:solidFill>
              <a:schemeClr val="tx1"/>
            </a:solidFill>
            <a:prstDash val="dash"/>
            <a:round/>
            <a:headEnd type="none" w="med" len="med"/>
            <a:tailEnd type="triangle" w="sm" len="med"/>
          </a:ln>
        </p:spPr>
        <p:txBody>
          <a:bodyPr/>
          <a:lstStyle/>
          <a:p>
            <a:endParaRPr lang="zh-CN" altLang="en-US" b="1">
              <a:solidFill>
                <a:schemeClr val="bg1"/>
              </a:solidFill>
            </a:endParaRPr>
          </a:p>
        </p:txBody>
      </p:sp>
      <p:sp>
        <p:nvSpPr>
          <p:cNvPr id="78" name="Text Box 24"/>
          <p:cNvSpPr txBox="1">
            <a:spLocks noChangeArrowheads="1"/>
          </p:cNvSpPr>
          <p:nvPr/>
        </p:nvSpPr>
        <p:spPr bwMode="auto">
          <a:xfrm>
            <a:off x="3498850" y="2414143"/>
            <a:ext cx="1475084" cy="400110"/>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因特网草案</a:t>
            </a:r>
          </a:p>
        </p:txBody>
      </p:sp>
      <p:sp>
        <p:nvSpPr>
          <p:cNvPr id="79" name="Text Box 25"/>
          <p:cNvSpPr txBox="1">
            <a:spLocks noChangeArrowheads="1"/>
          </p:cNvSpPr>
          <p:nvPr/>
        </p:nvSpPr>
        <p:spPr bwMode="auto">
          <a:xfrm>
            <a:off x="3602038" y="3299968"/>
            <a:ext cx="1217000" cy="400110"/>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建议标准</a:t>
            </a:r>
          </a:p>
        </p:txBody>
      </p:sp>
      <p:sp>
        <p:nvSpPr>
          <p:cNvPr id="80" name="Text Box 26"/>
          <p:cNvSpPr txBox="1">
            <a:spLocks noChangeArrowheads="1"/>
          </p:cNvSpPr>
          <p:nvPr/>
        </p:nvSpPr>
        <p:spPr bwMode="auto">
          <a:xfrm>
            <a:off x="3617913" y="4154043"/>
            <a:ext cx="1217000" cy="400110"/>
          </a:xfrm>
          <a:prstGeom prst="rect">
            <a:avLst/>
          </a:prstGeom>
          <a:no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草案标准</a:t>
            </a:r>
          </a:p>
        </p:txBody>
      </p:sp>
      <p:sp>
        <p:nvSpPr>
          <p:cNvPr id="81" name="Text Box 27"/>
          <p:cNvSpPr txBox="1">
            <a:spLocks noChangeArrowheads="1"/>
          </p:cNvSpPr>
          <p:nvPr/>
        </p:nvSpPr>
        <p:spPr bwMode="auto">
          <a:xfrm>
            <a:off x="3494088" y="4990655"/>
            <a:ext cx="1475084" cy="400110"/>
          </a:xfrm>
          <a:prstGeom prst="rect">
            <a:avLst/>
          </a:prstGeom>
          <a:gradFill rotWithShape="1">
            <a:gsLst>
              <a:gs pos="0">
                <a:srgbClr val="00005E"/>
              </a:gs>
              <a:gs pos="50000">
                <a:srgbClr val="0000CC"/>
              </a:gs>
              <a:gs pos="100000">
                <a:srgbClr val="00005E"/>
              </a:gs>
            </a:gsLst>
            <a:lin ang="5400000" scaled="1"/>
          </a:grad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因特网标准</a:t>
            </a:r>
          </a:p>
        </p:txBody>
      </p:sp>
      <p:sp>
        <p:nvSpPr>
          <p:cNvPr id="82" name="Text Box 28"/>
          <p:cNvSpPr txBox="1">
            <a:spLocks noChangeArrowheads="1"/>
          </p:cNvSpPr>
          <p:nvPr/>
        </p:nvSpPr>
        <p:spPr bwMode="auto">
          <a:xfrm>
            <a:off x="3462338" y="5830443"/>
            <a:ext cx="1558440" cy="400110"/>
          </a:xfrm>
          <a:prstGeom prst="rect">
            <a:avLst/>
          </a:prstGeom>
          <a:gradFill rotWithShape="1">
            <a:gsLst>
              <a:gs pos="0">
                <a:srgbClr val="00005E"/>
              </a:gs>
              <a:gs pos="50000">
                <a:srgbClr val="0000CC"/>
              </a:gs>
              <a:gs pos="100000">
                <a:srgbClr val="00005E"/>
              </a:gs>
            </a:gsLst>
            <a:lin ang="5400000" scaled="1"/>
          </a:grad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历史的 </a:t>
            </a:r>
            <a:r>
              <a:rPr kumimoji="1" lang="en-US" altLang="zh-CN" sz="2000" b="1">
                <a:solidFill>
                  <a:schemeClr val="bg1"/>
                </a:solidFill>
                <a:latin typeface="Arial" charset="0"/>
              </a:rPr>
              <a:t>RFC</a:t>
            </a:r>
          </a:p>
        </p:txBody>
      </p:sp>
      <p:sp>
        <p:nvSpPr>
          <p:cNvPr id="83" name="Text Box 29"/>
          <p:cNvSpPr txBox="1">
            <a:spLocks noChangeArrowheads="1"/>
          </p:cNvSpPr>
          <p:nvPr/>
        </p:nvSpPr>
        <p:spPr bwMode="auto">
          <a:xfrm>
            <a:off x="796925" y="3303143"/>
            <a:ext cx="1558440" cy="400110"/>
          </a:xfrm>
          <a:prstGeom prst="rect">
            <a:avLst/>
          </a:prstGeom>
          <a:gradFill rotWithShape="1">
            <a:gsLst>
              <a:gs pos="0">
                <a:srgbClr val="00005E"/>
              </a:gs>
              <a:gs pos="50000">
                <a:srgbClr val="0000CC"/>
              </a:gs>
              <a:gs pos="100000">
                <a:srgbClr val="00005E"/>
              </a:gs>
            </a:gsLst>
            <a:lin ang="5400000" scaled="1"/>
          </a:grad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实验的 </a:t>
            </a:r>
            <a:r>
              <a:rPr kumimoji="1" lang="en-US" altLang="zh-CN" sz="2000" b="1">
                <a:solidFill>
                  <a:schemeClr val="bg1"/>
                </a:solidFill>
                <a:latin typeface="Arial" charset="0"/>
              </a:rPr>
              <a:t>RFC</a:t>
            </a:r>
          </a:p>
        </p:txBody>
      </p:sp>
      <p:sp>
        <p:nvSpPr>
          <p:cNvPr id="84" name="Text Box 30"/>
          <p:cNvSpPr txBox="1">
            <a:spLocks noChangeArrowheads="1"/>
          </p:cNvSpPr>
          <p:nvPr/>
        </p:nvSpPr>
        <p:spPr bwMode="auto">
          <a:xfrm>
            <a:off x="5849938" y="3317430"/>
            <a:ext cx="2074607" cy="400110"/>
          </a:xfrm>
          <a:prstGeom prst="rect">
            <a:avLst/>
          </a:prstGeom>
          <a:gradFill rotWithShape="1">
            <a:gsLst>
              <a:gs pos="0">
                <a:srgbClr val="00005E"/>
              </a:gs>
              <a:gs pos="50000">
                <a:srgbClr val="0000CC"/>
              </a:gs>
              <a:gs pos="100000">
                <a:srgbClr val="00005E"/>
              </a:gs>
            </a:gsLst>
            <a:lin ang="5400000" scaled="1"/>
          </a:gradFill>
          <a:ln w="9525">
            <a:noFill/>
            <a:miter lim="800000"/>
            <a:headEnd/>
            <a:tailEnd/>
          </a:ln>
        </p:spPr>
        <p:txBody>
          <a:bodyPr wrap="none">
            <a:spAutoFit/>
          </a:bodyPr>
          <a:lstStyle/>
          <a:p>
            <a:pPr>
              <a:spcBef>
                <a:spcPct val="0"/>
              </a:spcBef>
            </a:pPr>
            <a:r>
              <a:rPr kumimoji="1" lang="zh-CN" altLang="en-US" sz="2000" b="1">
                <a:solidFill>
                  <a:schemeClr val="bg1"/>
                </a:solidFill>
                <a:latin typeface="Arial" charset="0"/>
              </a:rPr>
              <a:t>提供信息的 </a:t>
            </a:r>
            <a:r>
              <a:rPr kumimoji="1" lang="en-US" altLang="zh-CN" sz="2000" b="1">
                <a:solidFill>
                  <a:schemeClr val="bg1"/>
                </a:solidFill>
                <a:latin typeface="Arial" charset="0"/>
              </a:rPr>
              <a:t>RFC</a:t>
            </a:r>
          </a:p>
        </p:txBody>
      </p:sp>
      <p:sp>
        <p:nvSpPr>
          <p:cNvPr id="85" name="Line 31"/>
          <p:cNvSpPr>
            <a:spLocks noChangeShapeType="1"/>
          </p:cNvSpPr>
          <p:nvPr/>
        </p:nvSpPr>
        <p:spPr bwMode="auto">
          <a:xfrm>
            <a:off x="525463" y="3055493"/>
            <a:ext cx="7945437" cy="0"/>
          </a:xfrm>
          <a:prstGeom prst="line">
            <a:avLst/>
          </a:prstGeom>
          <a:noFill/>
          <a:ln w="9525">
            <a:solidFill>
              <a:schemeClr val="tx1"/>
            </a:solidFill>
            <a:prstDash val="dash"/>
            <a:round/>
            <a:headEnd/>
            <a:tailEnd/>
          </a:ln>
        </p:spPr>
        <p:txBody>
          <a:bodyPr/>
          <a:lstStyle/>
          <a:p>
            <a:endParaRPr lang="zh-CN" altLang="en-US" b="1">
              <a:solidFill>
                <a:schemeClr val="bg1"/>
              </a:solidFill>
            </a:endParaRPr>
          </a:p>
        </p:txBody>
      </p:sp>
      <p:sp>
        <p:nvSpPr>
          <p:cNvPr id="86" name="Line 32"/>
          <p:cNvSpPr>
            <a:spLocks noChangeShapeType="1"/>
          </p:cNvSpPr>
          <p:nvPr/>
        </p:nvSpPr>
        <p:spPr bwMode="auto">
          <a:xfrm>
            <a:off x="525463" y="6378130"/>
            <a:ext cx="7945437" cy="0"/>
          </a:xfrm>
          <a:prstGeom prst="line">
            <a:avLst/>
          </a:prstGeom>
          <a:noFill/>
          <a:ln w="9525">
            <a:solidFill>
              <a:schemeClr val="tx1"/>
            </a:solidFill>
            <a:prstDash val="dash"/>
            <a:round/>
            <a:headEnd/>
            <a:tailEnd/>
          </a:ln>
        </p:spPr>
        <p:txBody>
          <a:bodyPr/>
          <a:lstStyle/>
          <a:p>
            <a:endParaRPr lang="zh-CN" altLang="en-US" b="1">
              <a:solidFill>
                <a:schemeClr val="bg1"/>
              </a:solidFill>
            </a:endParaRPr>
          </a:p>
        </p:txBody>
      </p:sp>
      <p:sp>
        <p:nvSpPr>
          <p:cNvPr id="87" name="Line 33"/>
          <p:cNvSpPr>
            <a:spLocks noChangeShapeType="1"/>
          </p:cNvSpPr>
          <p:nvPr/>
        </p:nvSpPr>
        <p:spPr bwMode="auto">
          <a:xfrm>
            <a:off x="8102600" y="3044380"/>
            <a:ext cx="1588" cy="3333750"/>
          </a:xfrm>
          <a:prstGeom prst="line">
            <a:avLst/>
          </a:prstGeom>
          <a:noFill/>
          <a:ln w="60325">
            <a:solidFill>
              <a:schemeClr val="tx1"/>
            </a:solidFill>
            <a:round/>
            <a:headEnd type="triangle" w="sm" len="med"/>
            <a:tailEnd type="triangle" w="sm" len="med"/>
          </a:ln>
        </p:spPr>
        <p:txBody>
          <a:bodyPr/>
          <a:lstStyle/>
          <a:p>
            <a:endParaRPr lang="zh-CN" altLang="en-US" b="1">
              <a:solidFill>
                <a:schemeClr val="bg1"/>
              </a:solidFill>
            </a:endParaRPr>
          </a:p>
        </p:txBody>
      </p:sp>
      <p:sp>
        <p:nvSpPr>
          <p:cNvPr id="88" name="Text Box 34"/>
          <p:cNvSpPr txBox="1">
            <a:spLocks noChangeArrowheads="1"/>
          </p:cNvSpPr>
          <p:nvPr/>
        </p:nvSpPr>
        <p:spPr bwMode="auto">
          <a:xfrm>
            <a:off x="7558088" y="4544568"/>
            <a:ext cx="1252537" cy="406400"/>
          </a:xfrm>
          <a:prstGeom prst="rect">
            <a:avLst/>
          </a:prstGeom>
          <a:gradFill rotWithShape="1">
            <a:gsLst>
              <a:gs pos="0">
                <a:srgbClr val="00005E"/>
              </a:gs>
              <a:gs pos="50000">
                <a:srgbClr val="0000CC"/>
              </a:gs>
              <a:gs pos="100000">
                <a:srgbClr val="00005E"/>
              </a:gs>
            </a:gsLst>
            <a:lin ang="5400000" scaled="1"/>
          </a:gradFill>
          <a:ln w="9525">
            <a:solidFill>
              <a:schemeClr val="tx1"/>
            </a:solidFill>
            <a:miter lim="800000"/>
            <a:headEnd/>
            <a:tailEnd/>
          </a:ln>
        </p:spPr>
        <p:txBody>
          <a:bodyPr wrap="none">
            <a:spAutoFit/>
          </a:bodyPr>
          <a:lstStyle/>
          <a:p>
            <a:pPr>
              <a:spcBef>
                <a:spcPct val="0"/>
              </a:spcBef>
            </a:pPr>
            <a:r>
              <a:rPr kumimoji="1" lang="en-US" altLang="zh-CN" sz="2000" b="1">
                <a:solidFill>
                  <a:schemeClr val="bg1"/>
                </a:solidFill>
                <a:latin typeface="Arial" charset="0"/>
              </a:rPr>
              <a:t>6 </a:t>
            </a:r>
            <a:r>
              <a:rPr kumimoji="1" lang="zh-CN" altLang="en-US" sz="2000" b="1">
                <a:solidFill>
                  <a:schemeClr val="bg1"/>
                </a:solidFill>
                <a:latin typeface="Arial" charset="0"/>
              </a:rPr>
              <a:t>种 </a:t>
            </a:r>
            <a:r>
              <a:rPr kumimoji="1" lang="en-US" altLang="zh-CN" sz="2000" b="1">
                <a:solidFill>
                  <a:schemeClr val="bg1"/>
                </a:solidFill>
                <a:latin typeface="Arial" charset="0"/>
              </a:rPr>
              <a:t>RFC</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1"/>
          <p:cNvGrpSpPr/>
          <p:nvPr/>
        </p:nvGrpSpPr>
        <p:grpSpPr>
          <a:xfrm>
            <a:off x="8562717" y="1020517"/>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7" name="Rectangle 8"/>
          <p:cNvSpPr txBox="1">
            <a:spLocks noChangeArrowheads="1"/>
          </p:cNvSpPr>
          <p:nvPr/>
        </p:nvSpPr>
        <p:spPr>
          <a:xfrm>
            <a:off x="507995" y="2046511"/>
            <a:ext cx="8113479" cy="3847207"/>
          </a:xfrm>
          <a:prstGeom prst="rect">
            <a:avLst/>
          </a:prstGeom>
          <a:noFill/>
          <a:ln w="34925">
            <a:solidFill>
              <a:schemeClr val="accent5"/>
            </a:solidFill>
            <a:prstDash val="sysDash"/>
          </a:ln>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342900" indent="-342900" algn="l">
              <a:buClr>
                <a:srgbClr val="FF3300"/>
              </a:buClr>
              <a:buFont typeface="Wingdings" pitchFamily="2" charset="2"/>
              <a:buNone/>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a:p>
            <a:pPr marL="514350" indent="22225" algn="l">
              <a:spcBef>
                <a:spcPts val="1200"/>
              </a:spcBef>
              <a:buFont typeface="Wingdings" pitchFamily="2" charset="2"/>
              <a:buChar char="Ø"/>
              <a:defRPr/>
            </a:pPr>
            <a:endParaRPr lang="en-US" altLang="zh-CN" sz="2800" dirty="0" smtClean="0">
              <a:solidFill>
                <a:srgbClr val="213F99"/>
              </a:solidFill>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101598"/>
            <a:ext cx="657444" cy="566894"/>
          </a:xfrm>
          <a:prstGeom prst="rect">
            <a:avLst/>
          </a:prstGeom>
        </p:spPr>
      </p:pic>
      <p:sp>
        <p:nvSpPr>
          <p:cNvPr id="31" name="燕尾形 30"/>
          <p:cNvSpPr/>
          <p:nvPr/>
        </p:nvSpPr>
        <p:spPr>
          <a:xfrm>
            <a:off x="6757072" y="188686"/>
            <a:ext cx="2082128" cy="391886"/>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6647317" y="294104"/>
            <a:ext cx="2293478"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通信协议与网络体系结构</a:t>
            </a:r>
            <a:endParaRPr lang="zh-CN" altLang="en-US" sz="1200" b="1" dirty="0">
              <a:solidFill>
                <a:schemeClr val="bg1"/>
              </a:solidFill>
            </a:endParaRPr>
          </a:p>
        </p:txBody>
      </p:sp>
      <p:sp>
        <p:nvSpPr>
          <p:cNvPr id="33" name="TextBox 6"/>
          <p:cNvSpPr txBox="1"/>
          <p:nvPr/>
        </p:nvSpPr>
        <p:spPr>
          <a:xfrm>
            <a:off x="1042405" y="294104"/>
            <a:ext cx="206364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计算机通信与网络发展过程  </a:t>
            </a:r>
            <a:endParaRPr lang="zh-CN" altLang="en-US" sz="1200" b="1" dirty="0">
              <a:solidFill>
                <a:schemeClr val="tx1"/>
              </a:solidFill>
            </a:endParaRPr>
          </a:p>
        </p:txBody>
      </p:sp>
      <p:sp>
        <p:nvSpPr>
          <p:cNvPr id="34" name="TextBox 10"/>
          <p:cNvSpPr txBox="1"/>
          <p:nvPr/>
        </p:nvSpPr>
        <p:spPr>
          <a:xfrm>
            <a:off x="3409031" y="294105"/>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基本概念</a:t>
            </a:r>
            <a:endParaRPr lang="zh-CN" altLang="en-US" sz="1200" b="1" dirty="0">
              <a:solidFill>
                <a:schemeClr val="tx1"/>
              </a:solidFill>
            </a:endParaRPr>
          </a:p>
        </p:txBody>
      </p:sp>
      <p:sp>
        <p:nvSpPr>
          <p:cNvPr id="35" name="TextBox 11"/>
          <p:cNvSpPr txBox="1"/>
          <p:nvPr/>
        </p:nvSpPr>
        <p:spPr>
          <a:xfrm>
            <a:off x="4919319" y="294104"/>
            <a:ext cx="151047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tx1"/>
                </a:solidFill>
              </a:rPr>
              <a:t>网络的类型及其特征</a:t>
            </a:r>
            <a:endParaRPr lang="zh-CN" altLang="en-US" sz="1200" b="1" dirty="0">
              <a:solidFill>
                <a:schemeClr val="tx1"/>
              </a:solidFill>
            </a:endParaRPr>
          </a:p>
        </p:txBody>
      </p:sp>
      <p:sp>
        <p:nvSpPr>
          <p:cNvPr id="56" name="矩形 55"/>
          <p:cNvSpPr/>
          <p:nvPr/>
        </p:nvSpPr>
        <p:spPr>
          <a:xfrm>
            <a:off x="539715" y="1386499"/>
            <a:ext cx="2194832" cy="523220"/>
          </a:xfrm>
          <a:prstGeom prst="rect">
            <a:avLst/>
          </a:prstGeom>
        </p:spPr>
        <p:txBody>
          <a:bodyPr wrap="none">
            <a:spAutoFit/>
          </a:bodyPr>
          <a:lstStyle/>
          <a:p>
            <a:pPr marL="342900" indent="-342900">
              <a:buClr>
                <a:srgbClr val="FF3300"/>
              </a:buClr>
              <a:defRPr/>
            </a:pPr>
            <a:r>
              <a:rPr lang="en-US" altLang="zh-CN" sz="2800" b="1" dirty="0" smtClean="0">
                <a:solidFill>
                  <a:srgbClr val="C00000"/>
                </a:solidFill>
                <a:latin typeface="微软雅黑" pitchFamily="34" charset="-122"/>
                <a:ea typeface="微软雅黑" pitchFamily="34" charset="-122"/>
              </a:rPr>
              <a:t>  </a:t>
            </a:r>
            <a:r>
              <a:rPr lang="zh-CN" altLang="en-US" sz="2800" b="1" dirty="0" smtClean="0">
                <a:solidFill>
                  <a:srgbClr val="C00000"/>
                </a:solidFill>
                <a:latin typeface="微软雅黑" pitchFamily="34" charset="-122"/>
                <a:ea typeface="微软雅黑" pitchFamily="34" charset="-122"/>
              </a:rPr>
              <a:t>本章小结：</a:t>
            </a:r>
            <a:endParaRPr lang="en-US" altLang="zh-CN" sz="2800" b="1" dirty="0" smtClean="0">
              <a:solidFill>
                <a:srgbClr val="C00000"/>
              </a:solidFill>
              <a:latin typeface="微软雅黑" pitchFamily="34" charset="-122"/>
              <a:ea typeface="微软雅黑" pitchFamily="34" charset="-122"/>
            </a:endParaRPr>
          </a:p>
        </p:txBody>
      </p:sp>
      <p:sp>
        <p:nvSpPr>
          <p:cNvPr id="18" name="矩形 17"/>
          <p:cNvSpPr/>
          <p:nvPr/>
        </p:nvSpPr>
        <p:spPr>
          <a:xfrm>
            <a:off x="1233714" y="2274838"/>
            <a:ext cx="7010400" cy="3539430"/>
          </a:xfrm>
          <a:prstGeom prst="rect">
            <a:avLst/>
          </a:prstGeom>
        </p:spPr>
        <p:txBody>
          <a:bodyPr wrap="square">
            <a:spAutoFit/>
          </a:bodyPr>
          <a:lstStyle/>
          <a:p>
            <a:pPr marL="514350" indent="-514350">
              <a:buFont typeface="+mj-lt"/>
              <a:buAutoNum type="circleNumDbPlain"/>
              <a:defRPr/>
            </a:pPr>
            <a:r>
              <a:rPr kumimoji="1" lang="zh-CN" altLang="en-US" sz="2800" dirty="0" smtClean="0">
                <a:latin typeface="微软雅黑" pitchFamily="34" charset="-122"/>
                <a:ea typeface="微软雅黑" pitchFamily="34" charset="-122"/>
              </a:rPr>
              <a:t>计算机通信与网络发展的四个阶段 </a:t>
            </a:r>
          </a:p>
          <a:p>
            <a:pPr marL="514350" indent="-514350">
              <a:buFont typeface="+mj-lt"/>
              <a:buAutoNum type="circleNumDbPlain"/>
              <a:defRPr/>
            </a:pPr>
            <a:r>
              <a:rPr kumimoji="1" lang="zh-CN" altLang="en-US" sz="2800" dirty="0" smtClean="0">
                <a:latin typeface="微软雅黑" pitchFamily="34" charset="-122"/>
                <a:ea typeface="微软雅黑" pitchFamily="34" charset="-122"/>
              </a:rPr>
              <a:t>计算机网络的定义 </a:t>
            </a:r>
          </a:p>
          <a:p>
            <a:pPr marL="514350" indent="-514350">
              <a:buFont typeface="+mj-lt"/>
              <a:buAutoNum type="circleNumDbPlain"/>
              <a:defRPr/>
            </a:pPr>
            <a:r>
              <a:rPr kumimoji="1" lang="zh-CN" altLang="en-US" sz="2800" dirty="0" smtClean="0">
                <a:latin typeface="微软雅黑" pitchFamily="34" charset="-122"/>
                <a:ea typeface="微软雅黑" pitchFamily="34" charset="-122"/>
              </a:rPr>
              <a:t>计算机网络不同的分类方法</a:t>
            </a:r>
          </a:p>
          <a:p>
            <a:pPr marL="514350" indent="-514350">
              <a:buFont typeface="+mj-ea"/>
              <a:buAutoNum type="circleNumDbPlain"/>
              <a:defRPr/>
            </a:pPr>
            <a:r>
              <a:rPr kumimoji="1" lang="zh-CN" altLang="en-US" sz="2800" dirty="0" smtClean="0">
                <a:latin typeface="微软雅黑" pitchFamily="34" charset="-122"/>
                <a:ea typeface="微软雅黑" pitchFamily="34" charset="-122"/>
              </a:rPr>
              <a:t>计算机网络体系结构 </a:t>
            </a:r>
          </a:p>
          <a:p>
            <a:pPr marL="514350" indent="-514350">
              <a:buFont typeface="+mj-lt"/>
              <a:buAutoNum type="circleNumDbPlain"/>
              <a:defRPr/>
            </a:pPr>
            <a:r>
              <a:rPr kumimoji="1" lang="zh-CN" altLang="en-US" sz="2800" dirty="0" smtClean="0">
                <a:latin typeface="微软雅黑" pitchFamily="34" charset="-122"/>
                <a:ea typeface="微软雅黑" pitchFamily="34" charset="-122"/>
              </a:rPr>
              <a:t>通信网络协议 </a:t>
            </a:r>
            <a:endParaRPr kumimoji="1" lang="en-US" altLang="zh-CN" sz="2800" dirty="0" smtClean="0">
              <a:latin typeface="微软雅黑" pitchFamily="34" charset="-122"/>
              <a:ea typeface="微软雅黑" pitchFamily="34" charset="-122"/>
            </a:endParaRPr>
          </a:p>
          <a:p>
            <a:pPr marL="514350" indent="-514350">
              <a:buFont typeface="+mj-lt"/>
              <a:buAutoNum type="circleNumDbPlain"/>
              <a:defRPr/>
            </a:pPr>
            <a:r>
              <a:rPr kumimoji="1" lang="en-US" altLang="zh-CN" sz="2800" dirty="0" smtClean="0">
                <a:latin typeface="微软雅黑" pitchFamily="34" charset="-122"/>
                <a:ea typeface="微软雅黑" pitchFamily="34" charset="-122"/>
              </a:rPr>
              <a:t>OSI</a:t>
            </a:r>
            <a:r>
              <a:rPr kumimoji="1" lang="zh-CN" altLang="en-US" sz="2800" dirty="0" smtClean="0">
                <a:latin typeface="微软雅黑" pitchFamily="34" charset="-122"/>
                <a:ea typeface="微软雅黑" pitchFamily="34" charset="-122"/>
              </a:rPr>
              <a:t>七层模型 ，</a:t>
            </a:r>
            <a:r>
              <a:rPr kumimoji="1" lang="en-US" altLang="zh-CN" sz="2800" dirty="0" smtClean="0">
                <a:latin typeface="微软雅黑" pitchFamily="34" charset="-122"/>
                <a:ea typeface="微软雅黑" pitchFamily="34" charset="-122"/>
              </a:rPr>
              <a:t>TCP/IP</a:t>
            </a:r>
            <a:r>
              <a:rPr kumimoji="1" lang="zh-CN" altLang="en-US" sz="2800" dirty="0" smtClean="0">
                <a:latin typeface="微软雅黑" pitchFamily="34" charset="-122"/>
                <a:ea typeface="微软雅黑" pitchFamily="34" charset="-122"/>
              </a:rPr>
              <a:t>模型</a:t>
            </a:r>
          </a:p>
          <a:p>
            <a:pPr marL="514350" indent="-514350">
              <a:buFont typeface="+mj-lt"/>
              <a:buAutoNum type="circleNumDbPlain"/>
              <a:defRPr/>
            </a:pPr>
            <a:r>
              <a:rPr kumimoji="1" lang="zh-CN" altLang="en-US" sz="2800" dirty="0" smtClean="0">
                <a:latin typeface="微软雅黑" pitchFamily="34" charset="-122"/>
                <a:ea typeface="微软雅黑" pitchFamily="34" charset="-122"/>
              </a:rPr>
              <a:t>服务访问点 </a:t>
            </a:r>
          </a:p>
          <a:p>
            <a:pPr marL="514350" indent="-514350">
              <a:buFont typeface="+mj-lt"/>
              <a:buAutoNum type="circleNumDbPlain"/>
              <a:defRPr/>
            </a:pPr>
            <a:r>
              <a:rPr kumimoji="1" lang="zh-CN" altLang="en-US" sz="2800" dirty="0" smtClean="0">
                <a:latin typeface="微软雅黑" pitchFamily="34" charset="-122"/>
                <a:ea typeface="微软雅黑" pitchFamily="34" charset="-122"/>
              </a:rPr>
              <a:t>国际标准化组织 </a:t>
            </a: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1750</TotalTime>
  <Words>7646</Words>
  <Application>Microsoft Office PowerPoint</Application>
  <PresentationFormat>全屏显示(4:3)</PresentationFormat>
  <Paragraphs>1881</Paragraphs>
  <Slides>100</Slides>
  <Notes>71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100</vt:i4>
      </vt:variant>
    </vt:vector>
  </HeadingPairs>
  <TitlesOfParts>
    <vt:vector size="119" baseType="lpstr">
      <vt:lpstr>Adobe 宋体 Std L</vt:lpstr>
      <vt:lpstr>Arial Unicode MS</vt:lpstr>
      <vt:lpstr>方正正黑简体</vt:lpstr>
      <vt:lpstr>方正正中黑简体</vt:lpstr>
      <vt:lpstr>黑体</vt:lpstr>
      <vt:lpstr>宋体</vt:lpstr>
      <vt:lpstr>微软雅黑</vt:lpstr>
      <vt:lpstr>Agency FB</vt:lpstr>
      <vt:lpstr>Arial</vt:lpstr>
      <vt:lpstr>Broadway</vt:lpstr>
      <vt:lpstr>Calibri</vt:lpstr>
      <vt:lpstr>Calibri Light</vt:lpstr>
      <vt:lpstr>Impact</vt:lpstr>
      <vt:lpstr>Symbol</vt:lpstr>
      <vt:lpstr>Tahoma</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byLC</dc:creator>
  <cp:lastModifiedBy>admin</cp:lastModifiedBy>
  <cp:revision>77</cp:revision>
  <dcterms:created xsi:type="dcterms:W3CDTF">2016-01-19T03:03:11Z</dcterms:created>
  <dcterms:modified xsi:type="dcterms:W3CDTF">2018-02-26T02:51:52Z</dcterms:modified>
</cp:coreProperties>
</file>