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256" r:id="rId2"/>
    <p:sldId id="257" r:id="rId3"/>
    <p:sldId id="260" r:id="rId4"/>
    <p:sldId id="282" r:id="rId5"/>
    <p:sldId id="259" r:id="rId6"/>
    <p:sldId id="278" r:id="rId7"/>
    <p:sldId id="279" r:id="rId8"/>
    <p:sldId id="283" r:id="rId9"/>
    <p:sldId id="284" r:id="rId10"/>
    <p:sldId id="285" r:id="rId11"/>
    <p:sldId id="286" r:id="rId12"/>
    <p:sldId id="287" r:id="rId13"/>
    <p:sldId id="269" r:id="rId14"/>
    <p:sldId id="288" r:id="rId15"/>
    <p:sldId id="272" r:id="rId16"/>
    <p:sldId id="289" r:id="rId17"/>
    <p:sldId id="290" r:id="rId18"/>
    <p:sldId id="291" r:id="rId19"/>
    <p:sldId id="292" r:id="rId20"/>
    <p:sldId id="295" r:id="rId21"/>
    <p:sldId id="293" r:id="rId22"/>
    <p:sldId id="294" r:id="rId23"/>
    <p:sldId id="296" r:id="rId24"/>
    <p:sldId id="297" r:id="rId25"/>
    <p:sldId id="270" r:id="rId26"/>
    <p:sldId id="298" r:id="rId27"/>
    <p:sldId id="299" r:id="rId28"/>
    <p:sldId id="360" r:id="rId29"/>
    <p:sldId id="361" r:id="rId30"/>
    <p:sldId id="300" r:id="rId31"/>
    <p:sldId id="301" r:id="rId32"/>
    <p:sldId id="302" r:id="rId33"/>
    <p:sldId id="303" r:id="rId34"/>
    <p:sldId id="304" r:id="rId35"/>
    <p:sldId id="305" r:id="rId36"/>
    <p:sldId id="306" r:id="rId37"/>
    <p:sldId id="307" r:id="rId38"/>
    <p:sldId id="271" r:id="rId39"/>
    <p:sldId id="274" r:id="rId40"/>
    <p:sldId id="308" r:id="rId41"/>
    <p:sldId id="362" r:id="rId42"/>
    <p:sldId id="363" r:id="rId43"/>
    <p:sldId id="365" r:id="rId44"/>
    <p:sldId id="366" r:id="rId45"/>
    <p:sldId id="309" r:id="rId46"/>
    <p:sldId id="367" r:id="rId47"/>
    <p:sldId id="310" r:id="rId48"/>
    <p:sldId id="312" r:id="rId49"/>
    <p:sldId id="313" r:id="rId50"/>
    <p:sldId id="314" r:id="rId51"/>
    <p:sldId id="315" r:id="rId52"/>
    <p:sldId id="316" r:id="rId53"/>
    <p:sldId id="317" r:id="rId54"/>
    <p:sldId id="318" r:id="rId55"/>
    <p:sldId id="319" r:id="rId56"/>
    <p:sldId id="359" r:id="rId57"/>
    <p:sldId id="354" r:id="rId58"/>
    <p:sldId id="355" r:id="rId59"/>
    <p:sldId id="356" r:id="rId60"/>
    <p:sldId id="357" r:id="rId61"/>
    <p:sldId id="358" r:id="rId62"/>
    <p:sldId id="321" r:id="rId63"/>
    <p:sldId id="322" r:id="rId64"/>
    <p:sldId id="328" r:id="rId65"/>
    <p:sldId id="323" r:id="rId66"/>
    <p:sldId id="324" r:id="rId67"/>
    <p:sldId id="325" r:id="rId68"/>
    <p:sldId id="326" r:id="rId69"/>
    <p:sldId id="329" r:id="rId70"/>
    <p:sldId id="330" r:id="rId71"/>
    <p:sldId id="331" r:id="rId72"/>
    <p:sldId id="332" r:id="rId73"/>
    <p:sldId id="333" r:id="rId74"/>
    <p:sldId id="334" r:id="rId75"/>
    <p:sldId id="335" r:id="rId76"/>
    <p:sldId id="336" r:id="rId77"/>
    <p:sldId id="338" r:id="rId78"/>
    <p:sldId id="337" r:id="rId79"/>
    <p:sldId id="346" r:id="rId80"/>
    <p:sldId id="339" r:id="rId81"/>
    <p:sldId id="340" r:id="rId82"/>
    <p:sldId id="341" r:id="rId83"/>
    <p:sldId id="342" r:id="rId84"/>
    <p:sldId id="347" r:id="rId85"/>
    <p:sldId id="348" r:id="rId86"/>
    <p:sldId id="344" r:id="rId87"/>
    <p:sldId id="343" r:id="rId88"/>
    <p:sldId id="350" r:id="rId89"/>
    <p:sldId id="351" r:id="rId90"/>
    <p:sldId id="353" r:id="rId91"/>
    <p:sldId id="352" r:id="rId92"/>
    <p:sldId id="265"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2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6511" autoAdjust="0"/>
  </p:normalViewPr>
  <p:slideViewPr>
    <p:cSldViewPr snapToGrid="0" showGuides="1">
      <p:cViewPr varScale="1">
        <p:scale>
          <a:sx n="64" d="100"/>
          <a:sy n="64" d="100"/>
        </p:scale>
        <p:origin x="1584" y="72"/>
      </p:cViewPr>
      <p:guideLst>
        <p:guide orient="horz" pos="2132"/>
        <p:guide pos="283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779F8-A01D-4AD3-A874-3058D28569B7}"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55325-F1D7-4E3C-B80B-E220E123CAF6}" type="slidenum">
              <a:rPr lang="zh-CN" altLang="en-US" smtClean="0"/>
              <a:t>‹#›</a:t>
            </a:fld>
            <a:endParaRPr lang="zh-CN" altLang="en-US"/>
          </a:p>
        </p:txBody>
      </p:sp>
    </p:spTree>
    <p:extLst>
      <p:ext uri="{BB962C8B-B14F-4D97-AF65-F5344CB8AC3E}">
        <p14:creationId xmlns:p14="http://schemas.microsoft.com/office/powerpoint/2010/main" val="644812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55325-F1D7-4E3C-B80B-E220E123CAF6}" type="slidenum">
              <a:rPr lang="zh-CN" altLang="en-US" smtClean="0"/>
              <a:t>28</a:t>
            </a:fld>
            <a:endParaRPr lang="zh-CN" altLang="en-US"/>
          </a:p>
        </p:txBody>
      </p:sp>
    </p:spTree>
    <p:extLst>
      <p:ext uri="{BB962C8B-B14F-4D97-AF65-F5344CB8AC3E}">
        <p14:creationId xmlns:p14="http://schemas.microsoft.com/office/powerpoint/2010/main" val="146805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55325-F1D7-4E3C-B80B-E220E123CAF6}" type="slidenum">
              <a:rPr lang="zh-CN" altLang="en-US" smtClean="0"/>
              <a:t>29</a:t>
            </a:fld>
            <a:endParaRPr lang="zh-CN" altLang="en-US"/>
          </a:p>
        </p:txBody>
      </p:sp>
    </p:spTree>
    <p:extLst>
      <p:ext uri="{BB962C8B-B14F-4D97-AF65-F5344CB8AC3E}">
        <p14:creationId xmlns:p14="http://schemas.microsoft.com/office/powerpoint/2010/main" val="13147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43</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42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44</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0097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6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t>2018/6/11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a:fillRect/>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smtClean="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3111910" y="3902444"/>
            <a:ext cx="5963997" cy="584775"/>
          </a:xfrm>
          <a:prstGeom prst="rect">
            <a:avLst/>
          </a:prstGeom>
        </p:spPr>
        <p:txBody>
          <a:bodyPr wrap="square">
            <a:spAutoFit/>
          </a:bodyPr>
          <a:lstStyle/>
          <a:p>
            <a:pPr lvl="0" algn="r"/>
            <a:r>
              <a:rPr lang="zh-CN" altLang="en-US" sz="32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    </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第</a:t>
            </a:r>
            <a:r>
              <a:rPr lang="en-US" altLang="zh-CN"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6</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章 </a:t>
            </a:r>
            <a:r>
              <a:rPr lang="zh-CN" altLang="en-US" sz="2800" b="1"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传输层 </a:t>
            </a: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4948796" y="4738272"/>
            <a:ext cx="4224233" cy="369332"/>
          </a:xfrm>
          <a:prstGeom prst="rect">
            <a:avLst/>
          </a:prstGeom>
        </p:spPr>
        <p:txBody>
          <a:bodyPr wrap="none">
            <a:spAutoFit/>
          </a:bodyPr>
          <a:lstStyle/>
          <a:p>
            <a:pPr eaLnBrk="1" hangingPunct="1">
              <a:defRPr/>
            </a:pPr>
            <a:r>
              <a:rPr lang="zh-CN" altLang="en-US"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0" name="直接连接符 9"/>
          <p:cNvCxnSpPr/>
          <p:nvPr/>
        </p:nvCxnSpPr>
        <p:spPr>
          <a:xfrm flipH="1">
            <a:off x="6176181" y="5235776"/>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9"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传输层协议</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0" name="AutoShape 5"/>
          <p:cNvSpPr>
            <a:spLocks noChangeArrowheads="1"/>
          </p:cNvSpPr>
          <p:nvPr/>
        </p:nvSpPr>
        <p:spPr bwMode="auto">
          <a:xfrm>
            <a:off x="8290968" y="2246133"/>
            <a:ext cx="739775" cy="677863"/>
          </a:xfrm>
          <a:prstGeom prst="cloudCallout">
            <a:avLst>
              <a:gd name="adj1" fmla="val -45565"/>
              <a:gd name="adj2" fmla="val 111593"/>
            </a:avLst>
          </a:prstGeom>
          <a:noFill/>
          <a:ln w="9525">
            <a:solidFill>
              <a:srgbClr val="213F99"/>
            </a:solidFill>
            <a:round/>
          </a:ln>
          <a:effectLst/>
        </p:spPr>
        <p:txBody>
          <a:bodyPr wrap="none" anchor="ctr"/>
          <a:lstStyle/>
          <a:p>
            <a:pPr algn="ctr">
              <a:spcBef>
                <a:spcPct val="0"/>
              </a:spcBef>
            </a:pPr>
            <a:endParaRPr kumimoji="1" lang="zh-CN" altLang="zh-CN">
              <a:solidFill>
                <a:schemeClr val="tx1"/>
              </a:solidFill>
              <a:latin typeface="微软雅黑" panose="020B0503020204020204" charset="-122"/>
              <a:ea typeface="微软雅黑" panose="020B0503020204020204" charset="-122"/>
            </a:endParaRPr>
          </a:p>
        </p:txBody>
      </p:sp>
      <p:sp>
        <p:nvSpPr>
          <p:cNvPr id="21" name="Text Box 6"/>
          <p:cNvSpPr txBox="1">
            <a:spLocks noChangeArrowheads="1"/>
          </p:cNvSpPr>
          <p:nvPr/>
        </p:nvSpPr>
        <p:spPr bwMode="auto">
          <a:xfrm>
            <a:off x="8390981" y="2222321"/>
            <a:ext cx="388937" cy="701675"/>
          </a:xfrm>
          <a:prstGeom prst="rect">
            <a:avLst/>
          </a:prstGeom>
          <a:noFill/>
          <a:ln>
            <a:noFill/>
          </a:ln>
          <a:effectLst/>
        </p:spPr>
        <p:txBody>
          <a:bodyPr>
            <a:spAutoFit/>
          </a:bodyPr>
          <a:lstStyle/>
          <a:p>
            <a:pPr>
              <a:spcBef>
                <a:spcPct val="0"/>
              </a:spcBef>
            </a:pPr>
            <a:r>
              <a:rPr kumimoji="1" lang="zh-CN" altLang="en-US" sz="4000">
                <a:solidFill>
                  <a:schemeClr val="tx1"/>
                </a:solidFill>
                <a:latin typeface="微软雅黑" panose="020B0503020204020204" charset="-122"/>
                <a:ea typeface="微软雅黑" panose="020B0503020204020204" charset="-122"/>
              </a:rPr>
              <a:t>？</a:t>
            </a:r>
          </a:p>
        </p:txBody>
      </p:sp>
      <p:sp>
        <p:nvSpPr>
          <p:cNvPr id="22" name="Line 7"/>
          <p:cNvSpPr>
            <a:spLocks noChangeShapeType="1"/>
          </p:cNvSpPr>
          <p:nvPr/>
        </p:nvSpPr>
        <p:spPr bwMode="auto">
          <a:xfrm>
            <a:off x="820193" y="3747908"/>
            <a:ext cx="3524250" cy="3175"/>
          </a:xfrm>
          <a:prstGeom prst="line">
            <a:avLst/>
          </a:prstGeom>
          <a:noFill/>
          <a:ln w="28575">
            <a:solidFill>
              <a:srgbClr val="213F99"/>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3" name="Text Box 8"/>
          <p:cNvSpPr txBox="1">
            <a:spLocks noChangeArrowheads="1"/>
          </p:cNvSpPr>
          <p:nvPr/>
        </p:nvSpPr>
        <p:spPr bwMode="auto">
          <a:xfrm>
            <a:off x="245518" y="2252483"/>
            <a:ext cx="438150" cy="10064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应</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用</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层</a:t>
            </a:r>
          </a:p>
        </p:txBody>
      </p:sp>
      <p:sp>
        <p:nvSpPr>
          <p:cNvPr id="24" name="Text Box 9"/>
          <p:cNvSpPr txBox="1">
            <a:spLocks noChangeArrowheads="1"/>
          </p:cNvSpPr>
          <p:nvPr/>
        </p:nvSpPr>
        <p:spPr bwMode="auto">
          <a:xfrm>
            <a:off x="245518" y="3865383"/>
            <a:ext cx="441146" cy="1015663"/>
          </a:xfrm>
          <a:prstGeom prst="rect">
            <a:avLst/>
          </a:prstGeom>
          <a:noFill/>
          <a:ln>
            <a:noFill/>
          </a:ln>
          <a:effectLst/>
        </p:spPr>
        <p:txBody>
          <a:bodyPr wrap="none">
            <a:spAutoFit/>
          </a:bodyPr>
          <a:lstStyle/>
          <a:p>
            <a:pPr>
              <a:spcBef>
                <a:spcPct val="0"/>
              </a:spcBef>
            </a:pPr>
            <a:r>
              <a:rPr kumimoji="1" lang="zh-CN" altLang="en-US" sz="2000" dirty="0" smtClean="0">
                <a:solidFill>
                  <a:schemeClr val="tx1"/>
                </a:solidFill>
                <a:latin typeface="微软雅黑" panose="020B0503020204020204" charset="-122"/>
                <a:ea typeface="微软雅黑" panose="020B0503020204020204" charset="-122"/>
              </a:rPr>
              <a:t>传</a:t>
            </a:r>
            <a:endParaRPr kumimoji="1" lang="en-US" altLang="zh-CN" sz="2000" dirty="0" smtClean="0">
              <a:solidFill>
                <a:schemeClr val="tx1"/>
              </a:solidFill>
              <a:latin typeface="微软雅黑" panose="020B0503020204020204" charset="-122"/>
              <a:ea typeface="微软雅黑" panose="020B0503020204020204" charset="-122"/>
            </a:endParaRPr>
          </a:p>
          <a:p>
            <a:pPr>
              <a:spcBef>
                <a:spcPct val="0"/>
              </a:spcBef>
            </a:pPr>
            <a:r>
              <a:rPr kumimoji="1" lang="zh-CN" altLang="en-US" sz="2000" dirty="0" smtClean="0">
                <a:solidFill>
                  <a:schemeClr val="tx1"/>
                </a:solidFill>
                <a:latin typeface="微软雅黑" panose="020B0503020204020204" charset="-122"/>
                <a:ea typeface="微软雅黑" panose="020B0503020204020204" charset="-122"/>
              </a:rPr>
              <a:t>输</a:t>
            </a:r>
            <a:endParaRPr kumimoji="1" lang="zh-CN" altLang="en-US" sz="2000" dirty="0">
              <a:solidFill>
                <a:schemeClr val="tx1"/>
              </a:solidFill>
              <a:latin typeface="微软雅黑" panose="020B0503020204020204" charset="-122"/>
              <a:ea typeface="微软雅黑" panose="020B0503020204020204" charset="-122"/>
            </a:endParaRPr>
          </a:p>
          <a:p>
            <a:pPr>
              <a:spcBef>
                <a:spcPct val="0"/>
              </a:spcBef>
            </a:pPr>
            <a:r>
              <a:rPr kumimoji="1" lang="zh-CN" altLang="en-US" sz="2000" dirty="0">
                <a:solidFill>
                  <a:schemeClr val="tx1"/>
                </a:solidFill>
                <a:latin typeface="微软雅黑" panose="020B0503020204020204" charset="-122"/>
                <a:ea typeface="微软雅黑" panose="020B0503020204020204" charset="-122"/>
              </a:rPr>
              <a:t>层</a:t>
            </a:r>
          </a:p>
        </p:txBody>
      </p:sp>
      <p:sp>
        <p:nvSpPr>
          <p:cNvPr id="25" name="Text Box 10"/>
          <p:cNvSpPr txBox="1">
            <a:spLocks noChangeArrowheads="1"/>
          </p:cNvSpPr>
          <p:nvPr/>
        </p:nvSpPr>
        <p:spPr bwMode="auto">
          <a:xfrm>
            <a:off x="686412"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发</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送</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进</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程</a:t>
            </a:r>
          </a:p>
        </p:txBody>
      </p:sp>
      <p:sp>
        <p:nvSpPr>
          <p:cNvPr id="26" name="Text Box 11"/>
          <p:cNvSpPr txBox="1">
            <a:spLocks noChangeArrowheads="1"/>
          </p:cNvSpPr>
          <p:nvPr/>
        </p:nvSpPr>
        <p:spPr bwMode="auto">
          <a:xfrm>
            <a:off x="284099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接</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收</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进</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程</a:t>
            </a:r>
          </a:p>
        </p:txBody>
      </p:sp>
      <p:sp>
        <p:nvSpPr>
          <p:cNvPr id="27" name="Text Box 12"/>
          <p:cNvSpPr txBox="1">
            <a:spLocks noChangeArrowheads="1"/>
          </p:cNvSpPr>
          <p:nvPr/>
        </p:nvSpPr>
        <p:spPr bwMode="auto">
          <a:xfrm>
            <a:off x="703834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接</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收</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进</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程</a:t>
            </a:r>
          </a:p>
        </p:txBody>
      </p:sp>
      <p:sp>
        <p:nvSpPr>
          <p:cNvPr id="28" name="AutoShape 13"/>
          <p:cNvSpPr>
            <a:spLocks noChangeArrowheads="1"/>
          </p:cNvSpPr>
          <p:nvPr/>
        </p:nvSpPr>
        <p:spPr bwMode="auto">
          <a:xfrm rot="16200000">
            <a:off x="2241799" y="3864590"/>
            <a:ext cx="447675" cy="1646238"/>
          </a:xfrm>
          <a:prstGeom prst="can">
            <a:avLst>
              <a:gd name="adj" fmla="val 52844"/>
            </a:avLst>
          </a:prstGeom>
          <a:noFill/>
          <a:ln w="9525">
            <a:solidFill>
              <a:srgbClr val="213F99"/>
            </a:solidFill>
            <a:round/>
          </a:ln>
          <a:effectLst/>
        </p:spPr>
        <p:txBody>
          <a:bodyPr wrap="none" anchor="ctr"/>
          <a:lstStyle/>
          <a:p>
            <a:endParaRPr lang="zh-CN" altLang="en-US">
              <a:latin typeface="微软雅黑" panose="020B0503020204020204" charset="-122"/>
              <a:ea typeface="微软雅黑" panose="020B0503020204020204" charset="-122"/>
            </a:endParaRPr>
          </a:p>
        </p:txBody>
      </p:sp>
      <p:grpSp>
        <p:nvGrpSpPr>
          <p:cNvPr id="30" name="Group 14"/>
          <p:cNvGrpSpPr/>
          <p:nvPr/>
        </p:nvGrpSpPr>
        <p:grpSpPr bwMode="auto">
          <a:xfrm>
            <a:off x="1447256" y="3047821"/>
            <a:ext cx="2139950" cy="1639887"/>
            <a:chOff x="865" y="1467"/>
            <a:chExt cx="1348" cy="931"/>
          </a:xfrm>
          <a:noFill/>
        </p:grpSpPr>
        <p:sp>
          <p:nvSpPr>
            <p:cNvPr id="31" name="Freeform 15"/>
            <p:cNvSpPr/>
            <p:nvPr/>
          </p:nvSpPr>
          <p:spPr bwMode="auto">
            <a:xfrm>
              <a:off x="865" y="1474"/>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none" w="med"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Freeform 16"/>
            <p:cNvSpPr/>
            <p:nvPr/>
          </p:nvSpPr>
          <p:spPr bwMode="auto">
            <a:xfrm flipH="1">
              <a:off x="2025" y="1467"/>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triangle" w="sm"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grpSp>
      <p:sp>
        <p:nvSpPr>
          <p:cNvPr id="33" name="Rectangle 17"/>
          <p:cNvSpPr>
            <a:spLocks noChangeArrowheads="1"/>
          </p:cNvSpPr>
          <p:nvPr/>
        </p:nvSpPr>
        <p:spPr bwMode="auto">
          <a:xfrm>
            <a:off x="1559968" y="3300233"/>
            <a:ext cx="741363" cy="357188"/>
          </a:xfrm>
          <a:prstGeom prst="rect">
            <a:avLst/>
          </a:prstGeom>
          <a:noFill/>
          <a:ln w="9525">
            <a:noFill/>
            <a:miter lim="800000"/>
          </a:ln>
          <a:effectLst/>
        </p:spPr>
        <p:txBody>
          <a:bodyPr wrap="none" anchor="ctr"/>
          <a:lstStyle/>
          <a:p>
            <a:pPr algn="ctr">
              <a:spcBef>
                <a:spcPct val="0"/>
              </a:spcBef>
            </a:pPr>
            <a:r>
              <a:rPr kumimoji="1" lang="zh-CN" altLang="en-US" sz="2000">
                <a:solidFill>
                  <a:schemeClr val="tx1"/>
                </a:solidFill>
                <a:latin typeface="微软雅黑" panose="020B0503020204020204" charset="-122"/>
                <a:ea typeface="微软雅黑" panose="020B0503020204020204" charset="-122"/>
              </a:rPr>
              <a:t>数据</a:t>
            </a:r>
          </a:p>
        </p:txBody>
      </p:sp>
      <p:sp>
        <p:nvSpPr>
          <p:cNvPr id="34" name="Rectangle 18"/>
          <p:cNvSpPr>
            <a:spLocks noChangeArrowheads="1"/>
          </p:cNvSpPr>
          <p:nvPr/>
        </p:nvSpPr>
        <p:spPr bwMode="auto">
          <a:xfrm>
            <a:off x="3699918" y="3300233"/>
            <a:ext cx="741363" cy="357188"/>
          </a:xfrm>
          <a:prstGeom prst="rect">
            <a:avLst/>
          </a:prstGeom>
          <a:noFill/>
          <a:ln w="9525">
            <a:noFill/>
            <a:miter lim="800000"/>
          </a:ln>
          <a:effectLst/>
        </p:spPr>
        <p:txBody>
          <a:bodyPr wrap="none" anchor="ctr"/>
          <a:lstStyle/>
          <a:p>
            <a:pPr algn="ctr">
              <a:spcBef>
                <a:spcPct val="0"/>
              </a:spcBef>
            </a:pPr>
            <a:r>
              <a:rPr kumimoji="1" lang="zh-CN" altLang="en-US" sz="2000">
                <a:solidFill>
                  <a:schemeClr val="tx1"/>
                </a:solidFill>
                <a:latin typeface="微软雅黑" panose="020B0503020204020204" charset="-122"/>
                <a:ea typeface="微软雅黑" panose="020B0503020204020204" charset="-122"/>
              </a:rPr>
              <a:t>数据</a:t>
            </a:r>
          </a:p>
        </p:txBody>
      </p:sp>
      <p:sp>
        <p:nvSpPr>
          <p:cNvPr id="35" name="Text Box 19"/>
          <p:cNvSpPr txBox="1">
            <a:spLocks noChangeArrowheads="1"/>
          </p:cNvSpPr>
          <p:nvPr/>
        </p:nvSpPr>
        <p:spPr bwMode="auto">
          <a:xfrm>
            <a:off x="1636168" y="4003496"/>
            <a:ext cx="1962150" cy="396875"/>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charset="-122"/>
                <a:ea typeface="微软雅黑" panose="020B0503020204020204" charset="-122"/>
              </a:rPr>
              <a:t>全双工可靠信道</a:t>
            </a:r>
          </a:p>
        </p:txBody>
      </p:sp>
      <p:grpSp>
        <p:nvGrpSpPr>
          <p:cNvPr id="42" name="Group 20"/>
          <p:cNvGrpSpPr/>
          <p:nvPr/>
        </p:nvGrpSpPr>
        <p:grpSpPr bwMode="auto">
          <a:xfrm>
            <a:off x="5643018" y="3066871"/>
            <a:ext cx="2141538" cy="1620837"/>
            <a:chOff x="3508" y="1467"/>
            <a:chExt cx="1349" cy="931"/>
          </a:xfrm>
          <a:noFill/>
        </p:grpSpPr>
        <p:sp>
          <p:nvSpPr>
            <p:cNvPr id="43" name="Freeform 21"/>
            <p:cNvSpPr/>
            <p:nvPr/>
          </p:nvSpPr>
          <p:spPr bwMode="auto">
            <a:xfrm>
              <a:off x="3508" y="1474"/>
              <a:ext cx="189"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none" w="med"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4" name="Freeform 22"/>
            <p:cNvSpPr/>
            <p:nvPr/>
          </p:nvSpPr>
          <p:spPr bwMode="auto">
            <a:xfrm flipH="1">
              <a:off x="4669" y="1467"/>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triangle" w="sm"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grpSp>
      <p:sp>
        <p:nvSpPr>
          <p:cNvPr id="45" name="Rectangle 23"/>
          <p:cNvSpPr>
            <a:spLocks noChangeArrowheads="1"/>
          </p:cNvSpPr>
          <p:nvPr/>
        </p:nvSpPr>
        <p:spPr bwMode="auto">
          <a:xfrm>
            <a:off x="5757318" y="3300233"/>
            <a:ext cx="741363" cy="357188"/>
          </a:xfrm>
          <a:prstGeom prst="rect">
            <a:avLst/>
          </a:prstGeom>
          <a:noFill/>
          <a:ln w="9525">
            <a:noFill/>
            <a:miter lim="800000"/>
          </a:ln>
          <a:effectLst/>
        </p:spPr>
        <p:txBody>
          <a:bodyPr wrap="none" anchor="ctr"/>
          <a:lstStyle/>
          <a:p>
            <a:pPr algn="ctr">
              <a:spcBef>
                <a:spcPct val="0"/>
              </a:spcBef>
            </a:pPr>
            <a:r>
              <a:rPr kumimoji="1" lang="zh-CN" altLang="en-US" sz="2000">
                <a:solidFill>
                  <a:schemeClr val="tx1"/>
                </a:solidFill>
                <a:latin typeface="微软雅黑" panose="020B0503020204020204" charset="-122"/>
                <a:ea typeface="微软雅黑" panose="020B0503020204020204" charset="-122"/>
              </a:rPr>
              <a:t>数据</a:t>
            </a:r>
          </a:p>
        </p:txBody>
      </p:sp>
      <p:sp>
        <p:nvSpPr>
          <p:cNvPr id="46" name="Rectangle 24"/>
          <p:cNvSpPr>
            <a:spLocks noChangeArrowheads="1"/>
          </p:cNvSpPr>
          <p:nvPr/>
        </p:nvSpPr>
        <p:spPr bwMode="auto">
          <a:xfrm>
            <a:off x="7897268" y="3300233"/>
            <a:ext cx="739775" cy="357188"/>
          </a:xfrm>
          <a:prstGeom prst="rect">
            <a:avLst/>
          </a:prstGeom>
          <a:noFill/>
          <a:ln w="9525">
            <a:noFill/>
            <a:miter lim="800000"/>
          </a:ln>
          <a:effectLst/>
        </p:spPr>
        <p:txBody>
          <a:bodyPr wrap="none" anchor="ctr"/>
          <a:lstStyle/>
          <a:p>
            <a:pPr algn="ctr">
              <a:spcBef>
                <a:spcPct val="0"/>
              </a:spcBef>
            </a:pPr>
            <a:r>
              <a:rPr kumimoji="1" lang="zh-CN" altLang="en-US" sz="2000">
                <a:solidFill>
                  <a:schemeClr val="tx1"/>
                </a:solidFill>
                <a:latin typeface="微软雅黑" panose="020B0503020204020204" charset="-122"/>
                <a:ea typeface="微软雅黑" panose="020B0503020204020204" charset="-122"/>
              </a:rPr>
              <a:t>数据</a:t>
            </a:r>
          </a:p>
        </p:txBody>
      </p:sp>
      <p:sp>
        <p:nvSpPr>
          <p:cNvPr id="47" name="Line 25"/>
          <p:cNvSpPr>
            <a:spLocks noChangeShapeType="1"/>
          </p:cNvSpPr>
          <p:nvPr/>
        </p:nvSpPr>
        <p:spPr bwMode="auto">
          <a:xfrm>
            <a:off x="4981031" y="3751083"/>
            <a:ext cx="3965575" cy="3175"/>
          </a:xfrm>
          <a:prstGeom prst="line">
            <a:avLst/>
          </a:prstGeom>
          <a:noFill/>
          <a:ln w="28575">
            <a:solidFill>
              <a:srgbClr val="213F99"/>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Text Box 26"/>
          <p:cNvSpPr txBox="1">
            <a:spLocks noChangeArrowheads="1"/>
          </p:cNvSpPr>
          <p:nvPr/>
        </p:nvSpPr>
        <p:spPr bwMode="auto">
          <a:xfrm>
            <a:off x="1629818" y="4941708"/>
            <a:ext cx="1849438" cy="396875"/>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charset="-122"/>
                <a:ea typeface="微软雅黑" panose="020B0503020204020204" charset="-122"/>
              </a:rPr>
              <a:t>使用 </a:t>
            </a:r>
            <a:r>
              <a:rPr kumimoji="1" lang="en-US" altLang="zh-CN" sz="2000">
                <a:solidFill>
                  <a:schemeClr val="tx1"/>
                </a:solidFill>
                <a:latin typeface="微软雅黑" panose="020B0503020204020204" charset="-122"/>
                <a:ea typeface="微软雅黑" panose="020B0503020204020204" charset="-122"/>
              </a:rPr>
              <a:t>TCP </a:t>
            </a:r>
            <a:r>
              <a:rPr kumimoji="1" lang="zh-CN" altLang="en-US" sz="2000">
                <a:solidFill>
                  <a:schemeClr val="tx1"/>
                </a:solidFill>
                <a:latin typeface="微软雅黑" panose="020B0503020204020204" charset="-122"/>
                <a:ea typeface="微软雅黑" panose="020B0503020204020204" charset="-122"/>
              </a:rPr>
              <a:t>协议</a:t>
            </a:r>
          </a:p>
        </p:txBody>
      </p:sp>
      <p:sp>
        <p:nvSpPr>
          <p:cNvPr id="49" name="Text Box 27"/>
          <p:cNvSpPr txBox="1">
            <a:spLocks noChangeArrowheads="1"/>
          </p:cNvSpPr>
          <p:nvPr/>
        </p:nvSpPr>
        <p:spPr bwMode="auto">
          <a:xfrm>
            <a:off x="5920831" y="4994096"/>
            <a:ext cx="1904689" cy="400110"/>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charset="-122"/>
                <a:ea typeface="微软雅黑" panose="020B0503020204020204" charset="-122"/>
              </a:rPr>
              <a:t>使用 </a:t>
            </a:r>
            <a:r>
              <a:rPr kumimoji="1" lang="en-US" altLang="zh-CN" sz="2000">
                <a:solidFill>
                  <a:schemeClr val="tx1"/>
                </a:solidFill>
                <a:latin typeface="微软雅黑" panose="020B0503020204020204" charset="-122"/>
                <a:ea typeface="微软雅黑" panose="020B0503020204020204" charset="-122"/>
              </a:rPr>
              <a:t>UDP </a:t>
            </a:r>
            <a:r>
              <a:rPr kumimoji="1" lang="zh-CN" altLang="en-US" sz="2000">
                <a:solidFill>
                  <a:schemeClr val="tx1"/>
                </a:solidFill>
                <a:latin typeface="微软雅黑" panose="020B0503020204020204" charset="-122"/>
                <a:ea typeface="微软雅黑" panose="020B0503020204020204" charset="-122"/>
              </a:rPr>
              <a:t>协议</a:t>
            </a:r>
          </a:p>
        </p:txBody>
      </p:sp>
      <p:sp>
        <p:nvSpPr>
          <p:cNvPr id="50" name="Line 28"/>
          <p:cNvSpPr>
            <a:spLocks noChangeShapeType="1"/>
          </p:cNvSpPr>
          <p:nvPr/>
        </p:nvSpPr>
        <p:spPr bwMode="auto">
          <a:xfrm>
            <a:off x="1312318" y="3836808"/>
            <a:ext cx="0" cy="508000"/>
          </a:xfrm>
          <a:prstGeom prst="line">
            <a:avLst/>
          </a:prstGeom>
          <a:noFill/>
          <a:ln w="38100">
            <a:solidFill>
              <a:srgbClr val="213F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51" name="Line 29"/>
          <p:cNvSpPr>
            <a:spLocks noChangeShapeType="1"/>
          </p:cNvSpPr>
          <p:nvPr/>
        </p:nvSpPr>
        <p:spPr bwMode="auto">
          <a:xfrm flipV="1">
            <a:off x="3739606" y="3836808"/>
            <a:ext cx="0" cy="508000"/>
          </a:xfrm>
          <a:prstGeom prst="line">
            <a:avLst/>
          </a:prstGeom>
          <a:noFill/>
          <a:ln w="38100">
            <a:solidFill>
              <a:srgbClr val="213F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52" name="Line 30"/>
          <p:cNvSpPr>
            <a:spLocks noChangeShapeType="1"/>
          </p:cNvSpPr>
          <p:nvPr/>
        </p:nvSpPr>
        <p:spPr bwMode="auto">
          <a:xfrm flipV="1">
            <a:off x="7936956" y="3836808"/>
            <a:ext cx="0" cy="508000"/>
          </a:xfrm>
          <a:prstGeom prst="line">
            <a:avLst/>
          </a:prstGeom>
          <a:noFill/>
          <a:ln w="38100">
            <a:solidFill>
              <a:srgbClr val="213F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53" name="Line 31"/>
          <p:cNvSpPr>
            <a:spLocks noChangeShapeType="1"/>
          </p:cNvSpPr>
          <p:nvPr/>
        </p:nvSpPr>
        <p:spPr bwMode="auto">
          <a:xfrm>
            <a:off x="5508081" y="3836808"/>
            <a:ext cx="0" cy="508000"/>
          </a:xfrm>
          <a:prstGeom prst="line">
            <a:avLst/>
          </a:prstGeom>
          <a:noFill/>
          <a:ln w="38100">
            <a:solidFill>
              <a:srgbClr val="213F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nvGrpSpPr>
          <p:cNvPr id="54" name="Group 32"/>
          <p:cNvGrpSpPr/>
          <p:nvPr/>
        </p:nvGrpSpPr>
        <p:grpSpPr bwMode="auto">
          <a:xfrm>
            <a:off x="5938293" y="4195583"/>
            <a:ext cx="1562100" cy="819150"/>
            <a:chOff x="1776" y="2768"/>
            <a:chExt cx="1824" cy="736"/>
          </a:xfrm>
          <a:noFill/>
        </p:grpSpPr>
        <p:grpSp>
          <p:nvGrpSpPr>
            <p:cNvPr id="55" name="Group 33"/>
            <p:cNvGrpSpPr/>
            <p:nvPr/>
          </p:nvGrpSpPr>
          <p:grpSpPr bwMode="auto">
            <a:xfrm>
              <a:off x="1787" y="2783"/>
              <a:ext cx="1813" cy="721"/>
              <a:chOff x="1787" y="2783"/>
              <a:chExt cx="1813" cy="721"/>
            </a:xfrm>
            <a:grpFill/>
          </p:grpSpPr>
          <p:sp>
            <p:nvSpPr>
              <p:cNvPr id="65" name="Oval 34"/>
              <p:cNvSpPr>
                <a:spLocks noChangeArrowheads="1"/>
              </p:cNvSpPr>
              <p:nvPr/>
            </p:nvSpPr>
            <p:spPr bwMode="auto">
              <a:xfrm>
                <a:off x="2413" y="2783"/>
                <a:ext cx="780" cy="291"/>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6" name="Oval 35"/>
              <p:cNvSpPr>
                <a:spLocks noChangeArrowheads="1"/>
              </p:cNvSpPr>
              <p:nvPr/>
            </p:nvSpPr>
            <p:spPr bwMode="auto">
              <a:xfrm>
                <a:off x="1974" y="2863"/>
                <a:ext cx="593" cy="291"/>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7" name="Oval 36"/>
              <p:cNvSpPr>
                <a:spLocks noChangeArrowheads="1"/>
              </p:cNvSpPr>
              <p:nvPr/>
            </p:nvSpPr>
            <p:spPr bwMode="auto">
              <a:xfrm>
                <a:off x="1787" y="3045"/>
                <a:ext cx="396" cy="233"/>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8" name="Oval 37"/>
              <p:cNvSpPr>
                <a:spLocks noChangeArrowheads="1"/>
              </p:cNvSpPr>
              <p:nvPr/>
            </p:nvSpPr>
            <p:spPr bwMode="auto">
              <a:xfrm>
                <a:off x="1908" y="3154"/>
                <a:ext cx="604" cy="255"/>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9" name="Oval 38"/>
              <p:cNvSpPr>
                <a:spLocks noChangeArrowheads="1"/>
              </p:cNvSpPr>
              <p:nvPr/>
            </p:nvSpPr>
            <p:spPr bwMode="auto">
              <a:xfrm>
                <a:off x="2347" y="3198"/>
                <a:ext cx="912" cy="30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70" name="Oval 39"/>
              <p:cNvSpPr>
                <a:spLocks noChangeArrowheads="1"/>
              </p:cNvSpPr>
              <p:nvPr/>
            </p:nvSpPr>
            <p:spPr bwMode="auto">
              <a:xfrm>
                <a:off x="2941" y="2870"/>
                <a:ext cx="571" cy="22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71" name="Oval 40"/>
              <p:cNvSpPr>
                <a:spLocks noChangeArrowheads="1"/>
              </p:cNvSpPr>
              <p:nvPr/>
            </p:nvSpPr>
            <p:spPr bwMode="auto">
              <a:xfrm>
                <a:off x="3029" y="3023"/>
                <a:ext cx="571" cy="22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72" name="Oval 41"/>
              <p:cNvSpPr>
                <a:spLocks noChangeArrowheads="1"/>
              </p:cNvSpPr>
              <p:nvPr/>
            </p:nvSpPr>
            <p:spPr bwMode="auto">
              <a:xfrm>
                <a:off x="2974" y="3074"/>
                <a:ext cx="571" cy="379"/>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73" name="Oval 42"/>
              <p:cNvSpPr>
                <a:spLocks noChangeArrowheads="1"/>
              </p:cNvSpPr>
              <p:nvPr/>
            </p:nvSpPr>
            <p:spPr bwMode="auto">
              <a:xfrm>
                <a:off x="2117" y="2957"/>
                <a:ext cx="1175" cy="379"/>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grpSp>
        <p:sp>
          <p:nvSpPr>
            <p:cNvPr id="56" name="Oval 43"/>
            <p:cNvSpPr>
              <a:spLocks noChangeArrowheads="1"/>
            </p:cNvSpPr>
            <p:nvPr/>
          </p:nvSpPr>
          <p:spPr bwMode="auto">
            <a:xfrm>
              <a:off x="2402" y="2768"/>
              <a:ext cx="780" cy="291"/>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57" name="Oval 44"/>
            <p:cNvSpPr>
              <a:spLocks noChangeArrowheads="1"/>
            </p:cNvSpPr>
            <p:nvPr/>
          </p:nvSpPr>
          <p:spPr bwMode="auto">
            <a:xfrm>
              <a:off x="1963" y="2848"/>
              <a:ext cx="593" cy="292"/>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58" name="Oval 45"/>
            <p:cNvSpPr>
              <a:spLocks noChangeArrowheads="1"/>
            </p:cNvSpPr>
            <p:nvPr/>
          </p:nvSpPr>
          <p:spPr bwMode="auto">
            <a:xfrm>
              <a:off x="1776" y="3030"/>
              <a:ext cx="396" cy="234"/>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59" name="Oval 46"/>
            <p:cNvSpPr>
              <a:spLocks noChangeArrowheads="1"/>
            </p:cNvSpPr>
            <p:nvPr/>
          </p:nvSpPr>
          <p:spPr bwMode="auto">
            <a:xfrm>
              <a:off x="1897" y="3140"/>
              <a:ext cx="604" cy="255"/>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0" name="Oval 47"/>
            <p:cNvSpPr>
              <a:spLocks noChangeArrowheads="1"/>
            </p:cNvSpPr>
            <p:nvPr/>
          </p:nvSpPr>
          <p:spPr bwMode="auto">
            <a:xfrm>
              <a:off x="2336" y="3183"/>
              <a:ext cx="912" cy="30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1" name="Oval 48"/>
            <p:cNvSpPr>
              <a:spLocks noChangeArrowheads="1"/>
            </p:cNvSpPr>
            <p:nvPr/>
          </p:nvSpPr>
          <p:spPr bwMode="auto">
            <a:xfrm>
              <a:off x="2930" y="2855"/>
              <a:ext cx="571" cy="22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2" name="Oval 49"/>
            <p:cNvSpPr>
              <a:spLocks noChangeArrowheads="1"/>
            </p:cNvSpPr>
            <p:nvPr/>
          </p:nvSpPr>
          <p:spPr bwMode="auto">
            <a:xfrm>
              <a:off x="3018" y="3008"/>
              <a:ext cx="571" cy="226"/>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3" name="Oval 50"/>
            <p:cNvSpPr>
              <a:spLocks noChangeArrowheads="1"/>
            </p:cNvSpPr>
            <p:nvPr/>
          </p:nvSpPr>
          <p:spPr bwMode="auto">
            <a:xfrm>
              <a:off x="2963" y="3059"/>
              <a:ext cx="571" cy="379"/>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sp>
          <p:nvSpPr>
            <p:cNvPr id="64" name="Oval 51"/>
            <p:cNvSpPr>
              <a:spLocks noChangeArrowheads="1"/>
            </p:cNvSpPr>
            <p:nvPr/>
          </p:nvSpPr>
          <p:spPr bwMode="auto">
            <a:xfrm>
              <a:off x="2106" y="2943"/>
              <a:ext cx="1175" cy="379"/>
            </a:xfrm>
            <a:prstGeom prst="ellipse">
              <a:avLst/>
            </a:prstGeom>
            <a:grpFill/>
            <a:ln w="9525">
              <a:solidFill>
                <a:srgbClr val="213F99"/>
              </a:solidFill>
              <a:round/>
            </a:ln>
          </p:spPr>
          <p:txBody>
            <a:bodyPr/>
            <a:lstStyle/>
            <a:p>
              <a:endParaRPr lang="zh-CN" altLang="en-US">
                <a:latin typeface="微软雅黑" panose="020B0503020204020204" charset="-122"/>
                <a:ea typeface="微软雅黑" panose="020B0503020204020204" charset="-122"/>
              </a:endParaRPr>
            </a:p>
          </p:txBody>
        </p:sp>
      </p:grpSp>
      <p:sp>
        <p:nvSpPr>
          <p:cNvPr id="74" name="Text Box 52"/>
          <p:cNvSpPr txBox="1">
            <a:spLocks noChangeArrowheads="1"/>
          </p:cNvSpPr>
          <p:nvPr/>
        </p:nvSpPr>
        <p:spPr bwMode="auto">
          <a:xfrm>
            <a:off x="6026775" y="3849773"/>
            <a:ext cx="1454150" cy="3968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不可靠信道</a:t>
            </a:r>
          </a:p>
        </p:txBody>
      </p:sp>
      <p:sp>
        <p:nvSpPr>
          <p:cNvPr id="75" name="Line 53"/>
          <p:cNvSpPr>
            <a:spLocks noChangeShapeType="1"/>
          </p:cNvSpPr>
          <p:nvPr/>
        </p:nvSpPr>
        <p:spPr bwMode="auto">
          <a:xfrm>
            <a:off x="88356" y="3747908"/>
            <a:ext cx="823912" cy="0"/>
          </a:xfrm>
          <a:prstGeom prst="line">
            <a:avLst/>
          </a:prstGeom>
          <a:noFill/>
          <a:ln w="9525">
            <a:solidFill>
              <a:srgbClr val="213F99"/>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76" name="Text Box 54"/>
          <p:cNvSpPr txBox="1">
            <a:spLocks noChangeArrowheads="1"/>
          </p:cNvSpPr>
          <p:nvPr/>
        </p:nvSpPr>
        <p:spPr bwMode="auto">
          <a:xfrm>
            <a:off x="106625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charset="-122"/>
                <a:ea typeface="微软雅黑" panose="020B0503020204020204" charset="-122"/>
                <a:sym typeface="Wingdings" panose="05000000000000000000" pitchFamily="2" charset="2"/>
              </a:rPr>
              <a:t></a:t>
            </a:r>
            <a:endParaRPr kumimoji="1" lang="en-US" altLang="zh-CN" sz="7200">
              <a:solidFill>
                <a:schemeClr val="tx1"/>
              </a:solidFill>
              <a:latin typeface="微软雅黑" panose="020B0503020204020204" charset="-122"/>
              <a:ea typeface="微软雅黑" panose="020B0503020204020204" charset="-122"/>
            </a:endParaRPr>
          </a:p>
        </p:txBody>
      </p:sp>
      <p:sp>
        <p:nvSpPr>
          <p:cNvPr id="77" name="Text Box 55"/>
          <p:cNvSpPr txBox="1">
            <a:spLocks noChangeArrowheads="1"/>
          </p:cNvSpPr>
          <p:nvPr/>
        </p:nvSpPr>
        <p:spPr bwMode="auto">
          <a:xfrm>
            <a:off x="320620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charset="-122"/>
                <a:ea typeface="微软雅黑" panose="020B0503020204020204" charset="-122"/>
                <a:sym typeface="Wingdings" panose="05000000000000000000" pitchFamily="2" charset="2"/>
              </a:rPr>
              <a:t></a:t>
            </a:r>
            <a:endParaRPr kumimoji="1" lang="en-US" altLang="zh-CN" sz="7200">
              <a:solidFill>
                <a:schemeClr val="tx1"/>
              </a:solidFill>
              <a:latin typeface="微软雅黑" panose="020B0503020204020204" charset="-122"/>
              <a:ea typeface="微软雅黑" panose="020B0503020204020204" charset="-122"/>
            </a:endParaRPr>
          </a:p>
        </p:txBody>
      </p:sp>
      <p:sp>
        <p:nvSpPr>
          <p:cNvPr id="78" name="Text Box 56"/>
          <p:cNvSpPr txBox="1">
            <a:spLocks noChangeArrowheads="1"/>
          </p:cNvSpPr>
          <p:nvPr/>
        </p:nvSpPr>
        <p:spPr bwMode="auto">
          <a:xfrm>
            <a:off x="526360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charset="-122"/>
                <a:ea typeface="微软雅黑" panose="020B0503020204020204" charset="-122"/>
                <a:sym typeface="Wingdings" panose="05000000000000000000" pitchFamily="2" charset="2"/>
              </a:rPr>
              <a:t></a:t>
            </a:r>
            <a:endParaRPr kumimoji="1" lang="en-US" altLang="zh-CN" sz="7200">
              <a:solidFill>
                <a:schemeClr val="tx1"/>
              </a:solidFill>
              <a:latin typeface="微软雅黑" panose="020B0503020204020204" charset="-122"/>
              <a:ea typeface="微软雅黑" panose="020B0503020204020204" charset="-122"/>
            </a:endParaRPr>
          </a:p>
        </p:txBody>
      </p:sp>
      <p:sp>
        <p:nvSpPr>
          <p:cNvPr id="79" name="Text Box 57"/>
          <p:cNvSpPr txBox="1">
            <a:spLocks noChangeArrowheads="1"/>
          </p:cNvSpPr>
          <p:nvPr/>
        </p:nvSpPr>
        <p:spPr bwMode="auto">
          <a:xfrm>
            <a:off x="740355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charset="-122"/>
                <a:ea typeface="微软雅黑" panose="020B0503020204020204" charset="-122"/>
                <a:sym typeface="Wingdings" panose="05000000000000000000" pitchFamily="2" charset="2"/>
              </a:rPr>
              <a:t></a:t>
            </a:r>
            <a:endParaRPr kumimoji="1" lang="en-US" altLang="zh-CN" sz="7200">
              <a:solidFill>
                <a:schemeClr val="tx1"/>
              </a:solidFill>
              <a:latin typeface="微软雅黑" panose="020B0503020204020204" charset="-122"/>
              <a:ea typeface="微软雅黑" panose="020B0503020204020204" charset="-122"/>
            </a:endParaRPr>
          </a:p>
        </p:txBody>
      </p:sp>
      <p:sp>
        <p:nvSpPr>
          <p:cNvPr id="80" name="Text Box 58"/>
          <p:cNvSpPr txBox="1">
            <a:spLocks noChangeArrowheads="1"/>
          </p:cNvSpPr>
          <p:nvPr/>
        </p:nvSpPr>
        <p:spPr bwMode="auto">
          <a:xfrm>
            <a:off x="489839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charset="-122"/>
                <a:ea typeface="微软雅黑" panose="020B0503020204020204" charset="-122"/>
              </a:rPr>
              <a:t>发</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送</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进</a:t>
            </a:r>
          </a:p>
          <a:p>
            <a:pPr>
              <a:spcBef>
                <a:spcPct val="0"/>
              </a:spcBef>
            </a:pPr>
            <a:r>
              <a:rPr kumimoji="1" lang="zh-CN" altLang="en-US" sz="2000" dirty="0">
                <a:solidFill>
                  <a:schemeClr val="tx1"/>
                </a:solidFill>
                <a:latin typeface="微软雅黑" panose="020B0503020204020204" charset="-122"/>
                <a:ea typeface="微软雅黑" panose="020B0503020204020204" charset="-122"/>
              </a:rPr>
              <a:t>程</a:t>
            </a:r>
          </a:p>
        </p:txBody>
      </p:sp>
      <p:sp>
        <p:nvSpPr>
          <p:cNvPr id="81" name="矩形 80"/>
          <p:cNvSpPr/>
          <p:nvPr/>
        </p:nvSpPr>
        <p:spPr>
          <a:xfrm>
            <a:off x="88356" y="1627762"/>
            <a:ext cx="8942387"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4</a:t>
            </a:r>
            <a:r>
              <a:rPr lang="zh-CN" altLang="en-US" sz="2800" b="0" dirty="0">
                <a:solidFill>
                  <a:schemeClr val="tx1"/>
                </a:solidFill>
              </a:rPr>
              <a:t>）传输层的存在使得传输服务比网络服务更加合理有效 </a:t>
            </a:r>
          </a:p>
          <a:p>
            <a:pPr algn="just">
              <a:lnSpc>
                <a:spcPct val="150000"/>
              </a:lnSpc>
              <a:spcBef>
                <a:spcPts val="600"/>
              </a:spcBef>
            </a:pPr>
            <a:r>
              <a:rPr lang="zh-CN" altLang="en-US" sz="2800" b="0" dirty="0">
                <a:solidFill>
                  <a:schemeClr val="tx1"/>
                </a:solidFill>
              </a:rPr>
              <a:t>用户不能对通信子网加以控制，</a:t>
            </a:r>
            <a:r>
              <a:rPr lang="zh-CN" altLang="en-US" sz="2800" dirty="0">
                <a:solidFill>
                  <a:schemeClr val="tx1"/>
                </a:solidFill>
              </a:rPr>
              <a:t>无法解决</a:t>
            </a:r>
            <a:r>
              <a:rPr lang="zh-CN" altLang="en-US" sz="2800" b="0" dirty="0">
                <a:solidFill>
                  <a:schemeClr val="tx1"/>
                </a:solidFill>
              </a:rPr>
              <a:t>网络层的服务质量不佳</a:t>
            </a:r>
            <a:r>
              <a:rPr lang="zh-CN" altLang="en-US" sz="2800" b="0" dirty="0" smtClean="0">
                <a:solidFill>
                  <a:schemeClr val="tx1"/>
                </a:solidFill>
              </a:rPr>
              <a:t>问题。</a:t>
            </a:r>
            <a:endParaRPr lang="zh-CN" altLang="en-US" sz="2800" b="0" dirty="0">
              <a:solidFill>
                <a:schemeClr val="tx1"/>
              </a:solidFill>
            </a:endParaRPr>
          </a:p>
          <a:p>
            <a:pPr algn="just">
              <a:lnSpc>
                <a:spcPct val="150000"/>
              </a:lnSpc>
              <a:spcBef>
                <a:spcPts val="600"/>
              </a:spcBef>
            </a:pPr>
            <a:r>
              <a:rPr lang="zh-CN" altLang="en-US" sz="2800" b="0" dirty="0">
                <a:solidFill>
                  <a:schemeClr val="tx1"/>
                </a:solidFill>
              </a:rPr>
              <a:t>应用层协议如果强调数据传输的可靠性，那么选择</a:t>
            </a:r>
            <a:r>
              <a:rPr lang="en-US" altLang="zh-CN" sz="2800" b="0" dirty="0">
                <a:solidFill>
                  <a:schemeClr val="tx1"/>
                </a:solidFill>
              </a:rPr>
              <a:t>TCP</a:t>
            </a:r>
            <a:r>
              <a:rPr lang="zh-CN" altLang="en-US" sz="2800" b="0" dirty="0">
                <a:solidFill>
                  <a:schemeClr val="tx1"/>
                </a:solidFill>
              </a:rPr>
              <a:t>较好。如果应用层协议强调实时应用要求，那么选择</a:t>
            </a:r>
            <a:r>
              <a:rPr lang="en-US" altLang="zh-CN" sz="2800" b="0" dirty="0">
                <a:solidFill>
                  <a:schemeClr val="tx1"/>
                </a:solidFill>
              </a:rPr>
              <a:t>UDP</a:t>
            </a:r>
            <a:r>
              <a:rPr lang="zh-CN" altLang="en-US" sz="2800" b="0" dirty="0">
                <a:solidFill>
                  <a:schemeClr val="tx1"/>
                </a:solidFill>
              </a:rPr>
              <a:t>为宜。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合理传输服务</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205653" y="1627762"/>
            <a:ext cx="8706119" cy="463933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sp>
        <p:nvSpPr>
          <p:cNvPr id="17" name="Rectangle 8"/>
          <p:cNvSpPr txBox="1">
            <a:spLocks noChangeArrowheads="1"/>
          </p:cNvSpPr>
          <p:nvPr/>
        </p:nvSpPr>
        <p:spPr>
          <a:xfrm>
            <a:off x="326408" y="1608792"/>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5</a:t>
            </a:r>
            <a:r>
              <a:rPr lang="zh-CN" altLang="en-US" sz="2800" b="0" dirty="0">
                <a:solidFill>
                  <a:schemeClr val="tx1"/>
                </a:solidFill>
              </a:rPr>
              <a:t>）传输层采用一个标准的</a:t>
            </a:r>
            <a:r>
              <a:rPr lang="zh-CN" altLang="en-US" sz="2800" dirty="0">
                <a:solidFill>
                  <a:srgbClr val="C00000"/>
                </a:solidFill>
              </a:rPr>
              <a:t>原语集</a:t>
            </a:r>
            <a:r>
              <a:rPr lang="zh-CN" altLang="en-US" sz="2800" b="0" dirty="0">
                <a:solidFill>
                  <a:schemeClr val="tx1"/>
                </a:solidFill>
              </a:rPr>
              <a:t>提供传输服务</a:t>
            </a:r>
          </a:p>
          <a:p>
            <a:pPr algn="just">
              <a:lnSpc>
                <a:spcPct val="150000"/>
              </a:lnSpc>
              <a:spcBef>
                <a:spcPts val="600"/>
              </a:spcBef>
            </a:pPr>
            <a:r>
              <a:rPr lang="zh-CN" altLang="en-US" sz="2800" b="0" dirty="0">
                <a:solidFill>
                  <a:schemeClr val="tx1"/>
                </a:solidFill>
              </a:rPr>
              <a:t>由于传输服务独立于网络服务，故可以采用一个标准的原语集提供传输服务。</a:t>
            </a:r>
          </a:p>
          <a:p>
            <a:pPr algn="just">
              <a:lnSpc>
                <a:spcPct val="150000"/>
              </a:lnSpc>
              <a:spcBef>
                <a:spcPts val="600"/>
              </a:spcBef>
            </a:pPr>
            <a:r>
              <a:rPr lang="zh-CN" altLang="en-US" sz="2800" b="0" dirty="0">
                <a:solidFill>
                  <a:schemeClr val="tx1"/>
                </a:solidFill>
              </a:rPr>
              <a:t>为网络向高层提供了一个统一的服务界面，所以用传输服务原语编写的应用程序就可以广泛适用于各种网络。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服务原语</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205653" y="1636815"/>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93928" y="2335011"/>
            <a:ext cx="1980029" cy="523220"/>
          </a:xfrm>
          <a:prstGeom prst="rect">
            <a:avLst/>
          </a:prstGeom>
        </p:spPr>
        <p:txBody>
          <a:bodyPr wrap="none">
            <a:spAutoFit/>
          </a:bodyPr>
          <a:lstStyle/>
          <a:p>
            <a:r>
              <a:rPr lang="zh-CN" altLang="en-US" sz="2800" dirty="0" smtClean="0">
                <a:solidFill>
                  <a:schemeClr val="bg1"/>
                </a:solidFill>
                <a:latin typeface="微软雅黑" panose="020B0503020204020204" charset="-122"/>
                <a:ea typeface="微软雅黑" panose="020B0503020204020204" charset="-122"/>
              </a:rPr>
              <a:t>传输层端口</a:t>
            </a:r>
            <a:endParaRPr lang="zh-CN" altLang="en-US" sz="2800"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3717539" y="3681334"/>
            <a:ext cx="1261884" cy="523220"/>
          </a:xfrm>
          <a:prstGeom prst="rect">
            <a:avLst/>
          </a:prstGeom>
        </p:spPr>
        <p:txBody>
          <a:bodyPr wrap="none">
            <a:spAutoFit/>
          </a:bodyPr>
          <a:lstStyle/>
          <a:p>
            <a:r>
              <a:rPr lang="zh-CN" altLang="en-US" sz="2800" dirty="0" smtClean="0">
                <a:solidFill>
                  <a:schemeClr val="bg1"/>
                </a:solidFill>
                <a:latin typeface="微软雅黑" panose="020B0503020204020204" charset="-122"/>
                <a:ea typeface="微软雅黑" panose="020B0503020204020204" charset="-122"/>
              </a:rPr>
              <a:t>套接字</a:t>
            </a:r>
            <a:endParaRPr lang="zh-CN" altLang="en-US" sz="2800" dirty="0">
              <a:solidFill>
                <a:schemeClr val="bg1"/>
              </a:solidFill>
              <a:latin typeface="微软雅黑" panose="020B0503020204020204" charset="-122"/>
              <a:ea typeface="微软雅黑" panose="020B0503020204020204" charset="-122"/>
            </a:endParaRPr>
          </a:p>
        </p:txBody>
      </p:sp>
      <p:sp>
        <p:nvSpPr>
          <p:cNvPr id="9" name="五边形 8"/>
          <p:cNvSpPr/>
          <p:nvPr/>
        </p:nvSpPr>
        <p:spPr>
          <a:xfrm>
            <a:off x="3294672" y="49411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42159" y="5042739"/>
            <a:ext cx="3570208" cy="523220"/>
          </a:xfrm>
          <a:prstGeom prst="rect">
            <a:avLst/>
          </a:prstGeom>
        </p:spPr>
        <p:txBody>
          <a:bodyPr wrap="none">
            <a:spAutoFit/>
          </a:bodyPr>
          <a:lstStyle/>
          <a:p>
            <a:r>
              <a:rPr lang="zh-CN" altLang="en-US" sz="2800" dirty="0">
                <a:solidFill>
                  <a:schemeClr val="bg1"/>
                </a:solidFill>
                <a:latin typeface="微软雅黑" panose="020B0503020204020204" charset="-122"/>
                <a:ea typeface="微软雅黑" panose="020B0503020204020204" charset="-122"/>
              </a:rPr>
              <a:t>无连接</a:t>
            </a:r>
            <a:r>
              <a:rPr lang="en-US" altLang="zh-CN" sz="2800" dirty="0">
                <a:solidFill>
                  <a:schemeClr val="bg1"/>
                </a:solidFill>
                <a:latin typeface="微软雅黑" panose="020B0503020204020204" charset="-122"/>
                <a:ea typeface="微软雅黑" panose="020B0503020204020204" charset="-122"/>
              </a:rPr>
              <a:t>/</a:t>
            </a:r>
            <a:r>
              <a:rPr lang="zh-CN" altLang="en-US" sz="2800" dirty="0">
                <a:solidFill>
                  <a:schemeClr val="bg1"/>
                </a:solidFill>
                <a:latin typeface="微软雅黑" panose="020B0503020204020204" charset="-122"/>
                <a:ea typeface="微软雅黑" panose="020B0503020204020204" charset="-122"/>
              </a:rPr>
              <a:t>面向连接服务</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2163283"/>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3479179"/>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4957769"/>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24" name="燕尾形 23"/>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400" b="0" dirty="0">
                <a:solidFill>
                  <a:schemeClr val="tx1"/>
                </a:solidFill>
              </a:rPr>
              <a:t>传输层的</a:t>
            </a:r>
            <a:r>
              <a:rPr lang="en-US" altLang="zh-CN" sz="2400" b="0" dirty="0">
                <a:solidFill>
                  <a:schemeClr val="tx1"/>
                </a:solidFill>
              </a:rPr>
              <a:t>UDP</a:t>
            </a:r>
            <a:r>
              <a:rPr lang="zh-CN" altLang="en-US" sz="2400" b="0" dirty="0">
                <a:solidFill>
                  <a:schemeClr val="tx1"/>
                </a:solidFill>
              </a:rPr>
              <a:t>和</a:t>
            </a:r>
            <a:r>
              <a:rPr lang="en-US" altLang="zh-CN" sz="2400" b="0" dirty="0">
                <a:solidFill>
                  <a:schemeClr val="tx1"/>
                </a:solidFill>
              </a:rPr>
              <a:t>TCP</a:t>
            </a:r>
            <a:r>
              <a:rPr lang="zh-CN" altLang="en-US" sz="2400" b="0" dirty="0">
                <a:solidFill>
                  <a:schemeClr val="tx1"/>
                </a:solidFill>
              </a:rPr>
              <a:t>都使用了</a:t>
            </a:r>
            <a:r>
              <a:rPr lang="zh-CN" altLang="en-US" sz="2400" dirty="0">
                <a:solidFill>
                  <a:srgbClr val="C00000"/>
                </a:solidFill>
              </a:rPr>
              <a:t>端口</a:t>
            </a:r>
            <a:r>
              <a:rPr lang="zh-CN" altLang="en-US" sz="2400" b="0" dirty="0">
                <a:solidFill>
                  <a:schemeClr val="tx1"/>
                </a:solidFill>
              </a:rPr>
              <a:t>（</a:t>
            </a:r>
            <a:r>
              <a:rPr lang="en-US" altLang="zh-CN" sz="2400" b="0" dirty="0">
                <a:solidFill>
                  <a:schemeClr val="tx1"/>
                </a:solidFill>
              </a:rPr>
              <a:t>port</a:t>
            </a:r>
            <a:r>
              <a:rPr lang="zh-CN" altLang="en-US" sz="2400" b="0" dirty="0">
                <a:solidFill>
                  <a:schemeClr val="tx1"/>
                </a:solidFill>
              </a:rPr>
              <a:t>）与上层的应用进程进行通信，端口就是传输层</a:t>
            </a:r>
            <a:r>
              <a:rPr lang="zh-CN" altLang="en-US" sz="2400" dirty="0">
                <a:solidFill>
                  <a:schemeClr val="tx1"/>
                </a:solidFill>
              </a:rPr>
              <a:t>服务访问点</a:t>
            </a:r>
            <a:r>
              <a:rPr lang="zh-CN" altLang="en-US" sz="2400" b="0" dirty="0">
                <a:solidFill>
                  <a:schemeClr val="tx1"/>
                </a:solidFill>
              </a:rPr>
              <a:t> </a:t>
            </a:r>
            <a:r>
              <a:rPr lang="en-US" altLang="zh-CN" sz="2400" b="0" dirty="0">
                <a:solidFill>
                  <a:schemeClr val="tx1"/>
                </a:solidFill>
              </a:rPr>
              <a:t>TSAP</a:t>
            </a:r>
            <a:r>
              <a:rPr lang="zh-CN" altLang="en-US" sz="2400" b="0" dirty="0">
                <a:solidFill>
                  <a:schemeClr val="tx1"/>
                </a:solidFill>
              </a:rPr>
              <a:t>（也就是与应用进程的接口） </a:t>
            </a:r>
          </a:p>
          <a:p>
            <a:pPr algn="just">
              <a:lnSpc>
                <a:spcPct val="150000"/>
              </a:lnSpc>
              <a:spcBef>
                <a:spcPts val="600"/>
              </a:spcBef>
            </a:pPr>
            <a:r>
              <a:rPr lang="zh-CN" altLang="en-US" sz="2400" b="0" dirty="0">
                <a:solidFill>
                  <a:schemeClr val="tx1"/>
                </a:solidFill>
              </a:rPr>
              <a:t>端口的作用就是让应用层的各种应用进程都能将其数据通过端口向下交付给传输层，以及让传输层知道应当将其报文段中的数据向上通过端口交付给应用层相应的进程。</a:t>
            </a:r>
            <a:r>
              <a:rPr lang="zh-CN" altLang="en-US" sz="2400" dirty="0">
                <a:solidFill>
                  <a:srgbClr val="C00000"/>
                </a:solidFill>
              </a:rPr>
              <a:t>端口是应用层进程的标识</a:t>
            </a:r>
            <a:r>
              <a:rPr lang="zh-CN" altLang="en-US" sz="2400" b="0" dirty="0">
                <a:solidFill>
                  <a:schemeClr val="tx1"/>
                </a:solidFill>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复用分用</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Line 4"/>
          <p:cNvSpPr>
            <a:spLocks noChangeShapeType="1"/>
          </p:cNvSpPr>
          <p:nvPr/>
        </p:nvSpPr>
        <p:spPr bwMode="auto">
          <a:xfrm>
            <a:off x="1804080" y="3222404"/>
            <a:ext cx="0" cy="468312"/>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5" name="Line 5"/>
          <p:cNvSpPr>
            <a:spLocks noChangeShapeType="1"/>
          </p:cNvSpPr>
          <p:nvPr/>
        </p:nvSpPr>
        <p:spPr bwMode="auto">
          <a:xfrm>
            <a:off x="3129642" y="3217641"/>
            <a:ext cx="0" cy="46831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6" name="Text Box 6"/>
          <p:cNvSpPr txBox="1">
            <a:spLocks noChangeArrowheads="1"/>
          </p:cNvSpPr>
          <p:nvPr/>
        </p:nvSpPr>
        <p:spPr bwMode="auto">
          <a:xfrm>
            <a:off x="3700629" y="2271491"/>
            <a:ext cx="884238" cy="703263"/>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dirty="0">
                <a:solidFill>
                  <a:schemeClr val="tx1"/>
                </a:solidFill>
                <a:ea typeface="微软雅黑" panose="020B0503020204020204" charset="-122"/>
                <a:cs typeface="Times New Roman" panose="02020603050405020304" pitchFamily="18" charset="0"/>
              </a:rPr>
              <a:t>进程</a:t>
            </a:r>
          </a:p>
        </p:txBody>
      </p:sp>
      <p:sp>
        <p:nvSpPr>
          <p:cNvPr id="27" name="AutoShape 7"/>
          <p:cNvSpPr>
            <a:spLocks noChangeArrowheads="1"/>
          </p:cNvSpPr>
          <p:nvPr/>
        </p:nvSpPr>
        <p:spPr bwMode="auto">
          <a:xfrm>
            <a:off x="1357992" y="3685954"/>
            <a:ext cx="2209800" cy="703262"/>
          </a:xfrm>
          <a:custGeom>
            <a:avLst/>
            <a:gdLst>
              <a:gd name="T0" fmla="*/ 2070460 w 21600"/>
              <a:gd name="T1" fmla="*/ 351631 h 21600"/>
              <a:gd name="T2" fmla="*/ 1104900 w 21600"/>
              <a:gd name="T3" fmla="*/ 703262 h 21600"/>
              <a:gd name="T4" fmla="*/ 139340 w 21600"/>
              <a:gd name="T5" fmla="*/ 351631 h 21600"/>
              <a:gd name="T6" fmla="*/ 1104900 w 21600"/>
              <a:gd name="T7" fmla="*/ 0 h 21600"/>
              <a:gd name="T8" fmla="*/ 0 60000 65536"/>
              <a:gd name="T9" fmla="*/ 0 60000 65536"/>
              <a:gd name="T10" fmla="*/ 0 60000 65536"/>
              <a:gd name="T11" fmla="*/ 0 60000 65536"/>
              <a:gd name="T12" fmla="*/ 3162 w 21600"/>
              <a:gd name="T13" fmla="*/ 3162 h 21600"/>
              <a:gd name="T14" fmla="*/ 18438 w 21600"/>
              <a:gd name="T15" fmla="*/ 18438 h 21600"/>
            </a:gdLst>
            <a:ahLst/>
            <a:cxnLst>
              <a:cxn ang="T8">
                <a:pos x="T0" y="T1"/>
              </a:cxn>
              <a:cxn ang="T9">
                <a:pos x="T2" y="T3"/>
              </a:cxn>
              <a:cxn ang="T10">
                <a:pos x="T4" y="T5"/>
              </a:cxn>
              <a:cxn ang="T11">
                <a:pos x="T6" y="T7"/>
              </a:cxn>
            </a:cxnLst>
            <a:rect l="T12" t="T13" r="T14" b="T15"/>
            <a:pathLst>
              <a:path w="21600" h="21600">
                <a:moveTo>
                  <a:pt x="0" y="0"/>
                </a:moveTo>
                <a:lnTo>
                  <a:pt x="2724" y="21600"/>
                </a:lnTo>
                <a:lnTo>
                  <a:pt x="18876" y="21600"/>
                </a:lnTo>
                <a:lnTo>
                  <a:pt x="21600" y="0"/>
                </a:lnTo>
                <a:lnTo>
                  <a:pt x="0" y="0"/>
                </a:lnTo>
                <a:close/>
              </a:path>
            </a:pathLst>
          </a:custGeom>
          <a:noFill/>
          <a:ln w="9525" cmpd="sng">
            <a:solidFill>
              <a:srgbClr val="213F99"/>
            </a:solidFill>
            <a:miter lim="800000"/>
          </a:ln>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8" name="Text Box 8"/>
          <p:cNvSpPr txBox="1">
            <a:spLocks noChangeArrowheads="1"/>
          </p:cNvSpPr>
          <p:nvPr/>
        </p:nvSpPr>
        <p:spPr bwMode="auto">
          <a:xfrm>
            <a:off x="1804080" y="3685954"/>
            <a:ext cx="1546225" cy="703262"/>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dirty="0">
                <a:solidFill>
                  <a:schemeClr val="tx1"/>
                </a:solidFill>
                <a:ea typeface="微软雅黑" panose="020B0503020204020204" charset="-122"/>
                <a:cs typeface="Times New Roman" panose="02020603050405020304" pitchFamily="18" charset="0"/>
              </a:rPr>
              <a:t>传输层复用</a:t>
            </a:r>
          </a:p>
        </p:txBody>
      </p:sp>
      <p:sp>
        <p:nvSpPr>
          <p:cNvPr id="31" name="Text Box 9"/>
          <p:cNvSpPr txBox="1">
            <a:spLocks noChangeArrowheads="1"/>
          </p:cNvSpPr>
          <p:nvPr/>
        </p:nvSpPr>
        <p:spPr bwMode="auto">
          <a:xfrm>
            <a:off x="1357992" y="4857529"/>
            <a:ext cx="2209800" cy="703262"/>
          </a:xfrm>
          <a:prstGeom prst="rect">
            <a:avLst/>
          </a:prstGeom>
          <a:noFill/>
          <a:ln w="9525">
            <a:solidFill>
              <a:srgbClr val="213F99"/>
            </a:solidFill>
            <a:miter lim="800000"/>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charset="-122"/>
                <a:cs typeface="Times New Roman" panose="02020603050405020304" pitchFamily="18" charset="0"/>
              </a:rPr>
              <a:t>IP</a:t>
            </a:r>
            <a:r>
              <a:rPr lang="zh-CN" sz="2000">
                <a:solidFill>
                  <a:schemeClr val="tx1"/>
                </a:solidFill>
                <a:ea typeface="微软雅黑" panose="020B0503020204020204" charset="-122"/>
                <a:cs typeface="Times New Roman" panose="02020603050405020304" pitchFamily="18" charset="0"/>
              </a:rPr>
              <a:t>数据报</a:t>
            </a:r>
          </a:p>
        </p:txBody>
      </p:sp>
      <p:sp>
        <p:nvSpPr>
          <p:cNvPr id="32" name="Line 10"/>
          <p:cNvSpPr>
            <a:spLocks noChangeShapeType="1"/>
          </p:cNvSpPr>
          <p:nvPr/>
        </p:nvSpPr>
        <p:spPr bwMode="auto">
          <a:xfrm flipV="1">
            <a:off x="5783942" y="3222404"/>
            <a:ext cx="0" cy="468312"/>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3" name="Line 11"/>
          <p:cNvSpPr>
            <a:spLocks noChangeShapeType="1"/>
          </p:cNvSpPr>
          <p:nvPr/>
        </p:nvSpPr>
        <p:spPr bwMode="auto">
          <a:xfrm flipV="1">
            <a:off x="7109505" y="3217641"/>
            <a:ext cx="0" cy="46831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4" name="AutoShape 12"/>
          <p:cNvSpPr>
            <a:spLocks noChangeArrowheads="1"/>
          </p:cNvSpPr>
          <p:nvPr/>
        </p:nvSpPr>
        <p:spPr bwMode="auto">
          <a:xfrm rot="10800000">
            <a:off x="5337855" y="3685954"/>
            <a:ext cx="2209800" cy="703262"/>
          </a:xfrm>
          <a:custGeom>
            <a:avLst/>
            <a:gdLst>
              <a:gd name="T0" fmla="*/ 2070460 w 21600"/>
              <a:gd name="T1" fmla="*/ 351631 h 21600"/>
              <a:gd name="T2" fmla="*/ 1104900 w 21600"/>
              <a:gd name="T3" fmla="*/ 703262 h 21600"/>
              <a:gd name="T4" fmla="*/ 139340 w 21600"/>
              <a:gd name="T5" fmla="*/ 351631 h 21600"/>
              <a:gd name="T6" fmla="*/ 1104900 w 21600"/>
              <a:gd name="T7" fmla="*/ 0 h 21600"/>
              <a:gd name="T8" fmla="*/ 0 60000 65536"/>
              <a:gd name="T9" fmla="*/ 0 60000 65536"/>
              <a:gd name="T10" fmla="*/ 0 60000 65536"/>
              <a:gd name="T11" fmla="*/ 0 60000 65536"/>
              <a:gd name="T12" fmla="*/ 3162 w 21600"/>
              <a:gd name="T13" fmla="*/ 3162 h 21600"/>
              <a:gd name="T14" fmla="*/ 18438 w 21600"/>
              <a:gd name="T15" fmla="*/ 18438 h 21600"/>
            </a:gdLst>
            <a:ahLst/>
            <a:cxnLst>
              <a:cxn ang="T8">
                <a:pos x="T0" y="T1"/>
              </a:cxn>
              <a:cxn ang="T9">
                <a:pos x="T2" y="T3"/>
              </a:cxn>
              <a:cxn ang="T10">
                <a:pos x="T4" y="T5"/>
              </a:cxn>
              <a:cxn ang="T11">
                <a:pos x="T6" y="T7"/>
              </a:cxn>
            </a:cxnLst>
            <a:rect l="T12" t="T13" r="T14" b="T15"/>
            <a:pathLst>
              <a:path w="21600" h="21600">
                <a:moveTo>
                  <a:pt x="0" y="0"/>
                </a:moveTo>
                <a:lnTo>
                  <a:pt x="2724" y="21600"/>
                </a:lnTo>
                <a:lnTo>
                  <a:pt x="18876" y="21600"/>
                </a:lnTo>
                <a:lnTo>
                  <a:pt x="21600" y="0"/>
                </a:lnTo>
                <a:lnTo>
                  <a:pt x="0" y="0"/>
                </a:lnTo>
                <a:close/>
              </a:path>
            </a:pathLst>
          </a:custGeom>
          <a:noFill/>
          <a:ln w="9525" cmpd="sng">
            <a:solidFill>
              <a:srgbClr val="213F99"/>
            </a:solidFill>
            <a:miter lim="800000"/>
          </a:ln>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5" name="Text Box 13"/>
          <p:cNvSpPr txBox="1">
            <a:spLocks noChangeArrowheads="1"/>
          </p:cNvSpPr>
          <p:nvPr/>
        </p:nvSpPr>
        <p:spPr bwMode="auto">
          <a:xfrm>
            <a:off x="5783942" y="3685954"/>
            <a:ext cx="1546225" cy="703262"/>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a:solidFill>
                  <a:schemeClr val="tx1"/>
                </a:solidFill>
                <a:ea typeface="微软雅黑" panose="020B0503020204020204" charset="-122"/>
                <a:cs typeface="Times New Roman" panose="02020603050405020304" pitchFamily="18" charset="0"/>
              </a:rPr>
              <a:t>传输层分用</a:t>
            </a:r>
          </a:p>
        </p:txBody>
      </p:sp>
      <p:sp>
        <p:nvSpPr>
          <p:cNvPr id="36" name="Text Box 14"/>
          <p:cNvSpPr txBox="1">
            <a:spLocks noChangeArrowheads="1"/>
          </p:cNvSpPr>
          <p:nvPr/>
        </p:nvSpPr>
        <p:spPr bwMode="auto">
          <a:xfrm>
            <a:off x="5337855" y="4857529"/>
            <a:ext cx="2209800" cy="703262"/>
          </a:xfrm>
          <a:prstGeom prst="rect">
            <a:avLst/>
          </a:prstGeom>
          <a:noFill/>
          <a:ln w="9525">
            <a:solidFill>
              <a:srgbClr val="213F99"/>
            </a:solidFill>
            <a:miter lim="800000"/>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charset="-122"/>
                <a:cs typeface="Times New Roman" panose="02020603050405020304" pitchFamily="18" charset="0"/>
              </a:rPr>
              <a:t>IP</a:t>
            </a:r>
            <a:r>
              <a:rPr lang="zh-CN" sz="2000">
                <a:solidFill>
                  <a:schemeClr val="tx1"/>
                </a:solidFill>
                <a:ea typeface="微软雅黑" panose="020B0503020204020204" charset="-122"/>
                <a:cs typeface="Times New Roman" panose="02020603050405020304" pitchFamily="18" charset="0"/>
              </a:rPr>
              <a:t>数据报</a:t>
            </a:r>
          </a:p>
        </p:txBody>
      </p:sp>
      <p:sp>
        <p:nvSpPr>
          <p:cNvPr id="37" name="Line 15"/>
          <p:cNvSpPr>
            <a:spLocks noChangeShapeType="1"/>
          </p:cNvSpPr>
          <p:nvPr/>
        </p:nvSpPr>
        <p:spPr bwMode="auto">
          <a:xfrm>
            <a:off x="2447017" y="6011641"/>
            <a:ext cx="3976688" cy="0"/>
          </a:xfrm>
          <a:prstGeom prst="line">
            <a:avLst/>
          </a:prstGeom>
          <a:noFill/>
          <a:ln w="9525">
            <a:solidFill>
              <a:srgbClr val="213F99"/>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8" name="Line 16"/>
          <p:cNvSpPr>
            <a:spLocks noChangeShapeType="1"/>
          </p:cNvSpPr>
          <p:nvPr/>
        </p:nvSpPr>
        <p:spPr bwMode="auto">
          <a:xfrm>
            <a:off x="2466067" y="4389216"/>
            <a:ext cx="0" cy="46831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9" name="Line 17"/>
          <p:cNvSpPr>
            <a:spLocks noChangeShapeType="1"/>
          </p:cNvSpPr>
          <p:nvPr/>
        </p:nvSpPr>
        <p:spPr bwMode="auto">
          <a:xfrm flipV="1">
            <a:off x="6442755" y="4389216"/>
            <a:ext cx="0" cy="46831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0" name="Line 18"/>
          <p:cNvSpPr>
            <a:spLocks noChangeShapeType="1"/>
          </p:cNvSpPr>
          <p:nvPr/>
        </p:nvSpPr>
        <p:spPr bwMode="auto">
          <a:xfrm>
            <a:off x="2447017" y="5543329"/>
            <a:ext cx="0" cy="468312"/>
          </a:xfrm>
          <a:prstGeom prst="line">
            <a:avLst/>
          </a:prstGeom>
          <a:noFill/>
          <a:ln w="9525">
            <a:solidFill>
              <a:srgbClr val="213F99"/>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1" name="Line 19"/>
          <p:cNvSpPr>
            <a:spLocks noChangeShapeType="1"/>
          </p:cNvSpPr>
          <p:nvPr/>
        </p:nvSpPr>
        <p:spPr bwMode="auto">
          <a:xfrm flipV="1">
            <a:off x="6426880" y="5543329"/>
            <a:ext cx="0" cy="468312"/>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2" name="Text Box 20"/>
          <p:cNvSpPr txBox="1">
            <a:spLocks noChangeArrowheads="1"/>
          </p:cNvSpPr>
          <p:nvPr/>
        </p:nvSpPr>
        <p:spPr bwMode="auto">
          <a:xfrm>
            <a:off x="3794805" y="3200179"/>
            <a:ext cx="661987" cy="468312"/>
          </a:xfrm>
          <a:prstGeom prst="rect">
            <a:avLst/>
          </a:prstGeom>
          <a:noFill/>
          <a:ln>
            <a:noFill/>
          </a:ln>
        </p:spPr>
        <p:txBody>
          <a:bodyPr lIns="0" tIns="0" rIns="0" bIns="0"/>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000" dirty="0">
                <a:solidFill>
                  <a:schemeClr val="tx1"/>
                </a:solidFill>
                <a:ea typeface="微软雅黑" panose="020B0503020204020204" charset="-122"/>
                <a:cs typeface="Times New Roman" panose="02020603050405020304" pitchFamily="18" charset="0"/>
              </a:rPr>
              <a:t>TSAP</a:t>
            </a:r>
          </a:p>
        </p:txBody>
      </p:sp>
      <p:sp>
        <p:nvSpPr>
          <p:cNvPr id="43" name="Text Box 21"/>
          <p:cNvSpPr txBox="1">
            <a:spLocks noChangeArrowheads="1"/>
          </p:cNvSpPr>
          <p:nvPr/>
        </p:nvSpPr>
        <p:spPr bwMode="auto">
          <a:xfrm>
            <a:off x="3794805" y="4371754"/>
            <a:ext cx="731837" cy="468312"/>
          </a:xfrm>
          <a:prstGeom prst="rect">
            <a:avLst/>
          </a:prstGeom>
          <a:noFill/>
          <a:ln>
            <a:noFill/>
          </a:ln>
        </p:spPr>
        <p:txBody>
          <a:bodyPr lIns="0" tIns="0" rIns="0" bIns="0"/>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000" dirty="0">
                <a:solidFill>
                  <a:schemeClr val="tx1"/>
                </a:solidFill>
                <a:ea typeface="微软雅黑" panose="020B0503020204020204" charset="-122"/>
                <a:cs typeface="Times New Roman" panose="02020603050405020304" pitchFamily="18" charset="0"/>
              </a:rPr>
              <a:t>NSAP</a:t>
            </a:r>
          </a:p>
        </p:txBody>
      </p:sp>
      <p:sp>
        <p:nvSpPr>
          <p:cNvPr id="44" name="Rectangle 22"/>
          <p:cNvSpPr>
            <a:spLocks noChangeArrowheads="1"/>
          </p:cNvSpPr>
          <p:nvPr/>
        </p:nvSpPr>
        <p:spPr bwMode="auto">
          <a:xfrm>
            <a:off x="1500867" y="2154016"/>
            <a:ext cx="1781175" cy="1033463"/>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45" name="Text Box 23"/>
          <p:cNvSpPr txBox="1">
            <a:spLocks noChangeArrowheads="1"/>
          </p:cNvSpPr>
          <p:nvPr/>
        </p:nvSpPr>
        <p:spPr bwMode="auto">
          <a:xfrm>
            <a:off x="1500867"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ea typeface="微软雅黑" panose="020B0503020204020204" charset="-122"/>
                <a:cs typeface="Times New Roman" panose="02020603050405020304" pitchFamily="18" charset="0"/>
                <a:sym typeface="Wingdings" panose="05000000000000000000" pitchFamily="2" charset="2"/>
              </a:rPr>
              <a:t></a:t>
            </a:r>
            <a:endParaRPr lang="zh-CN" altLang="zh-CN" sz="7200">
              <a:solidFill>
                <a:schemeClr val="tx1"/>
              </a:solidFill>
              <a:ea typeface="微软雅黑" panose="020B0503020204020204" charset="-122"/>
              <a:cs typeface="Times New Roman" panose="02020603050405020304" pitchFamily="18" charset="0"/>
            </a:endParaRPr>
          </a:p>
        </p:txBody>
      </p:sp>
      <p:sp>
        <p:nvSpPr>
          <p:cNvPr id="46" name="Rectangle 24"/>
          <p:cNvSpPr>
            <a:spLocks noChangeArrowheads="1"/>
          </p:cNvSpPr>
          <p:nvPr/>
        </p:nvSpPr>
        <p:spPr bwMode="auto">
          <a:xfrm>
            <a:off x="2183492" y="2623916"/>
            <a:ext cx="439224"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a:solidFill>
                  <a:schemeClr val="tx1"/>
                </a:solidFill>
                <a:ea typeface="微软雅黑" panose="020B0503020204020204" charset="-122"/>
                <a:cs typeface="Times New Roman" panose="02020603050405020304" pitchFamily="18" charset="0"/>
              </a:rPr>
              <a:t>…</a:t>
            </a:r>
          </a:p>
        </p:txBody>
      </p:sp>
      <p:sp>
        <p:nvSpPr>
          <p:cNvPr id="47" name="Text Box 25"/>
          <p:cNvSpPr txBox="1">
            <a:spLocks noChangeArrowheads="1"/>
          </p:cNvSpPr>
          <p:nvPr/>
        </p:nvSpPr>
        <p:spPr bwMode="auto">
          <a:xfrm>
            <a:off x="2480355"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ea typeface="微软雅黑" panose="020B0503020204020204" charset="-122"/>
                <a:cs typeface="Times New Roman" panose="02020603050405020304" pitchFamily="18" charset="0"/>
                <a:sym typeface="Wingdings" panose="05000000000000000000" pitchFamily="2" charset="2"/>
              </a:rPr>
              <a:t></a:t>
            </a:r>
            <a:endParaRPr lang="zh-CN" altLang="zh-CN" sz="7200">
              <a:solidFill>
                <a:schemeClr val="tx1"/>
              </a:solidFill>
              <a:ea typeface="微软雅黑" panose="020B0503020204020204" charset="-122"/>
              <a:cs typeface="Times New Roman" panose="02020603050405020304" pitchFamily="18" charset="0"/>
            </a:endParaRPr>
          </a:p>
        </p:txBody>
      </p:sp>
      <p:sp>
        <p:nvSpPr>
          <p:cNvPr id="48" name="Rectangle 26"/>
          <p:cNvSpPr>
            <a:spLocks noChangeArrowheads="1"/>
          </p:cNvSpPr>
          <p:nvPr/>
        </p:nvSpPr>
        <p:spPr bwMode="auto">
          <a:xfrm>
            <a:off x="5534705" y="2154016"/>
            <a:ext cx="1781175" cy="1033463"/>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49" name="Text Box 27"/>
          <p:cNvSpPr txBox="1">
            <a:spLocks noChangeArrowheads="1"/>
          </p:cNvSpPr>
          <p:nvPr/>
        </p:nvSpPr>
        <p:spPr bwMode="auto">
          <a:xfrm>
            <a:off x="5534705"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ea typeface="微软雅黑" panose="020B0503020204020204" charset="-122"/>
                <a:cs typeface="Times New Roman" panose="02020603050405020304" pitchFamily="18" charset="0"/>
                <a:sym typeface="Wingdings" panose="05000000000000000000" pitchFamily="2" charset="2"/>
              </a:rPr>
              <a:t></a:t>
            </a:r>
            <a:endParaRPr lang="zh-CN" altLang="zh-CN" sz="7200" dirty="0">
              <a:solidFill>
                <a:schemeClr val="tx1"/>
              </a:solidFill>
              <a:ea typeface="微软雅黑" panose="020B0503020204020204" charset="-122"/>
              <a:cs typeface="Times New Roman" panose="02020603050405020304" pitchFamily="18" charset="0"/>
            </a:endParaRPr>
          </a:p>
        </p:txBody>
      </p:sp>
      <p:sp>
        <p:nvSpPr>
          <p:cNvPr id="50" name="Rectangle 28"/>
          <p:cNvSpPr>
            <a:spLocks noChangeArrowheads="1"/>
          </p:cNvSpPr>
          <p:nvPr/>
        </p:nvSpPr>
        <p:spPr bwMode="auto">
          <a:xfrm>
            <a:off x="6217330" y="2623916"/>
            <a:ext cx="439224"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ea typeface="微软雅黑" panose="020B0503020204020204" charset="-122"/>
                <a:cs typeface="Times New Roman" panose="02020603050405020304" pitchFamily="18" charset="0"/>
              </a:rPr>
              <a:t>…</a:t>
            </a:r>
          </a:p>
        </p:txBody>
      </p:sp>
      <p:sp>
        <p:nvSpPr>
          <p:cNvPr id="51" name="Text Box 29"/>
          <p:cNvSpPr txBox="1">
            <a:spLocks noChangeArrowheads="1"/>
          </p:cNvSpPr>
          <p:nvPr/>
        </p:nvSpPr>
        <p:spPr bwMode="auto">
          <a:xfrm>
            <a:off x="6514192"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ea typeface="微软雅黑" panose="020B0503020204020204" charset="-122"/>
                <a:cs typeface="Times New Roman" panose="02020603050405020304" pitchFamily="18" charset="0"/>
                <a:sym typeface="Wingdings" panose="05000000000000000000" pitchFamily="2" charset="2"/>
              </a:rPr>
              <a:t></a:t>
            </a:r>
            <a:endParaRPr lang="zh-CN" altLang="zh-CN" sz="7200" dirty="0">
              <a:solidFill>
                <a:schemeClr val="tx1"/>
              </a:solidFill>
              <a:ea typeface="微软雅黑" panose="020B0503020204020204" charset="-122"/>
              <a:cs typeface="Times New Roman" panose="02020603050405020304" pitchFamily="18" charset="0"/>
            </a:endParaRPr>
          </a:p>
        </p:txBody>
      </p:sp>
      <p:sp>
        <p:nvSpPr>
          <p:cNvPr id="52" name="矩形 51"/>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a:noFill/>
        </p:spPr>
        <p:txBody>
          <a:bodyPr/>
          <a:lstStyle/>
          <a:p>
            <a:pPr algn="ctr">
              <a:defRPr/>
            </a:pPr>
            <a:r>
              <a:rPr lang="zh-CN" altLang="en-US" sz="1800" dirty="0" smtClean="0">
                <a:solidFill>
                  <a:srgbClr val="213F99"/>
                </a:solidFill>
                <a:latin typeface="Times New Roman" panose="02020603050405020304" pitchFamily="18" charset="0"/>
                <a:ea typeface="微软雅黑" panose="020B0503020204020204" charset="-122"/>
                <a:cs typeface="Times New Roman" panose="02020603050405020304" pitchFamily="18" charset="0"/>
              </a:rPr>
              <a:t> </a:t>
            </a:r>
            <a:fld id="{2EEF1883-7A0E-4F66-9932-E581691AD397}" type="slidenum">
              <a:rPr lang="zh-CN" altLang="en-US" sz="1800" dirty="0" smtClean="0">
                <a:solidFill>
                  <a:srgbClr val="213F99"/>
                </a:solidFill>
                <a:latin typeface="Times New Roman" panose="02020603050405020304" pitchFamily="18" charset="0"/>
                <a:ea typeface="微软雅黑" panose="020B0503020204020204" charset="-122"/>
                <a:cs typeface="Times New Roman" panose="02020603050405020304" pitchFamily="18" charset="0"/>
              </a:rPr>
              <a:t>16</a:t>
            </a:fld>
            <a:r>
              <a:rPr lang="zh-CN" altLang="en-US" sz="1800" dirty="0">
                <a:solidFill>
                  <a:srgbClr val="213F99"/>
                </a:solidFill>
                <a:latin typeface="Times New Roman" panose="02020603050405020304" pitchFamily="18" charset="0"/>
                <a:ea typeface="微软雅黑" panose="020B0503020204020204" charset="-122"/>
                <a:cs typeface="Times New Roman" panose="02020603050405020304" pitchFamily="18" charset="0"/>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端口示意</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6" name="Text Box 25"/>
          <p:cNvSpPr txBox="1">
            <a:spLocks noChangeArrowheads="1"/>
          </p:cNvSpPr>
          <p:nvPr/>
        </p:nvSpPr>
        <p:spPr bwMode="auto">
          <a:xfrm>
            <a:off x="-225425" y="1944499"/>
            <a:ext cx="5027612" cy="52228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800">
                <a:solidFill>
                  <a:srgbClr val="990033"/>
                </a:solidFill>
                <a:latin typeface="Times New Roman" panose="02020603050405020304" pitchFamily="18" charset="0"/>
                <a:ea typeface="微软雅黑" panose="020B0503020204020204" charset="-122"/>
                <a:cs typeface="Times New Roman" panose="02020603050405020304" pitchFamily="18" charset="0"/>
              </a:rPr>
              <a:t>（</a:t>
            </a:r>
            <a:r>
              <a:rPr lang="en-US" altLang="zh-CN" sz="2800">
                <a:solidFill>
                  <a:srgbClr val="990033"/>
                </a:solidFill>
                <a:latin typeface="Times New Roman" panose="02020603050405020304" pitchFamily="18" charset="0"/>
                <a:ea typeface="微软雅黑" panose="020B0503020204020204" charset="-122"/>
                <a:cs typeface="Times New Roman" panose="02020603050405020304" pitchFamily="18" charset="0"/>
              </a:rPr>
              <a:t>3</a:t>
            </a:r>
            <a:r>
              <a:rPr lang="zh-CN" altLang="en-US" sz="2800">
                <a:solidFill>
                  <a:srgbClr val="990033"/>
                </a:solidFill>
                <a:latin typeface="Times New Roman" panose="02020603050405020304" pitchFamily="18" charset="0"/>
                <a:ea typeface="微软雅黑" panose="020B0503020204020204" charset="-122"/>
                <a:cs typeface="Times New Roman" panose="02020603050405020304" pitchFamily="18" charset="0"/>
              </a:rPr>
              <a:t>）端口</a:t>
            </a:r>
          </a:p>
        </p:txBody>
      </p:sp>
      <p:pic>
        <p:nvPicPr>
          <p:cNvPr id="27" name="图片 4308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2874" y="4608324"/>
            <a:ext cx="1333500" cy="1231900"/>
          </a:xfrm>
          <a:prstGeom prst="rect">
            <a:avLst/>
          </a:prstGeom>
          <a:noFill/>
          <a:ln>
            <a:noFill/>
          </a:ln>
        </p:spPr>
      </p:pic>
      <p:pic>
        <p:nvPicPr>
          <p:cNvPr id="28" name="图片 430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084199"/>
            <a:ext cx="1212850" cy="1536700"/>
          </a:xfrm>
          <a:prstGeom prst="rect">
            <a:avLst/>
          </a:prstGeom>
          <a:noFill/>
          <a:ln>
            <a:noFill/>
          </a:ln>
        </p:spPr>
      </p:pic>
      <p:graphicFrame>
        <p:nvGraphicFramePr>
          <p:cNvPr id="31" name="表格 30"/>
          <p:cNvGraphicFramePr>
            <a:graphicFrameLocks noGrp="1"/>
          </p:cNvGraphicFramePr>
          <p:nvPr/>
        </p:nvGraphicFramePr>
        <p:xfrm>
          <a:off x="0" y="1804799"/>
          <a:ext cx="3416300" cy="1323976"/>
        </p:xfrm>
        <a:graphic>
          <a:graphicData uri="http://schemas.openxmlformats.org/drawingml/2006/table">
            <a:tbl>
              <a:tblPr firstRow="1" bandRow="1">
                <a:tableStyleId>{5C22544A-7EE6-4342-B048-85BDC9FD1C3A}</a:tableStyleId>
              </a:tblPr>
              <a:tblGrid>
                <a:gridCol w="854075"/>
                <a:gridCol w="854075"/>
                <a:gridCol w="854075"/>
                <a:gridCol w="854075"/>
              </a:tblGrid>
              <a:tr h="661988">
                <a:tc>
                  <a:txBody>
                    <a:bodyPr/>
                    <a:lstStyle/>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HTTP</a:t>
                      </a:r>
                    </a:p>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80</a:t>
                      </a:r>
                      <a:endParaRPr lang="zh-CN" altLang="en-US" sz="18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FTP</a:t>
                      </a:r>
                    </a:p>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21</a:t>
                      </a:r>
                      <a:endParaRPr lang="zh-CN" altLang="en-US" sz="18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SSH</a:t>
                      </a:r>
                    </a:p>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22</a:t>
                      </a:r>
                      <a:endParaRPr lang="zh-CN" altLang="en-US" sz="18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SMTP</a:t>
                      </a:r>
                    </a:p>
                    <a:p>
                      <a:pPr algn="ctr"/>
                      <a:r>
                        <a:rPr lang="en-US" altLang="zh-CN" sz="18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25</a:t>
                      </a:r>
                      <a:endParaRPr lang="zh-CN" altLang="en-US" sz="18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T="45801" marB="45801">
                    <a:solidFill>
                      <a:srgbClr val="213F99"/>
                    </a:solidFill>
                  </a:tcPr>
                </a:tc>
              </a:tr>
              <a:tr h="661988">
                <a:tc gridSpan="4">
                  <a:txBody>
                    <a:bodyPr/>
                    <a:lstStyle/>
                    <a:p>
                      <a:pPr algn="ctr"/>
                      <a:r>
                        <a:rPr lang="zh-CN" altLang="en-US" sz="2400"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操作系统</a:t>
                      </a:r>
                      <a:endParaRPr lang="zh-CN" altLang="en-US" sz="24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T="45801" marB="45801">
                    <a:solidFill>
                      <a:srgbClr val="213F99"/>
                    </a:solidFill>
                  </a:tcP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
        <p:nvSpPr>
          <p:cNvPr id="32" name="任意多边形 43092"/>
          <p:cNvSpPr/>
          <p:nvPr/>
        </p:nvSpPr>
        <p:spPr bwMode="auto">
          <a:xfrm>
            <a:off x="3416300" y="1817499"/>
            <a:ext cx="520700" cy="1536700"/>
          </a:xfrm>
          <a:custGeom>
            <a:avLst/>
            <a:gdLst>
              <a:gd name="T0" fmla="*/ 545962 w 495300"/>
              <a:gd name="T1" fmla="*/ 628706 h 1562100"/>
              <a:gd name="T2" fmla="*/ 575475 w 495300"/>
              <a:gd name="T3" fmla="*/ 1487132 h 1562100"/>
              <a:gd name="T4" fmla="*/ 14756 w 495300"/>
              <a:gd name="T5" fmla="*/ 1257413 h 1562100"/>
              <a:gd name="T6" fmla="*/ 0 w 495300"/>
              <a:gd name="T7" fmla="*/ 0 h 1562100"/>
              <a:gd name="T8" fmla="*/ 545962 w 495300"/>
              <a:gd name="T9" fmla="*/ 628706 h 1562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300" h="1562100">
                <a:moveTo>
                  <a:pt x="469900" y="660400"/>
                </a:moveTo>
                <a:lnTo>
                  <a:pt x="495300" y="1562100"/>
                </a:lnTo>
                <a:lnTo>
                  <a:pt x="12700" y="1320800"/>
                </a:lnTo>
                <a:lnTo>
                  <a:pt x="0" y="0"/>
                </a:lnTo>
                <a:lnTo>
                  <a:pt x="469900" y="660400"/>
                </a:lnTo>
                <a:close/>
              </a:path>
            </a:pathLst>
          </a:custGeom>
          <a:noFill/>
          <a:ln w="9525" cap="flat" cmpd="sng" algn="ctr">
            <a:solidFill>
              <a:schemeClr val="tx1"/>
            </a:solidFill>
            <a:prstDash val="solid"/>
            <a:round/>
            <a:headEnd type="none" w="med" len="med"/>
            <a:tailEnd type="none" w="med" len="med"/>
          </a:ln>
          <a:effec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3" name="圆角矩形标注 32"/>
          <p:cNvSpPr/>
          <p:nvPr/>
        </p:nvSpPr>
        <p:spPr bwMode="auto">
          <a:xfrm>
            <a:off x="5219700" y="2084199"/>
            <a:ext cx="3648527" cy="876300"/>
          </a:xfrm>
          <a:prstGeom prst="wedgeRoundRectCallout">
            <a:avLst>
              <a:gd name="adj1" fmla="val -47965"/>
              <a:gd name="adj2" fmla="val 105357"/>
              <a:gd name="adj3" fmla="val 16667"/>
            </a:avLst>
          </a:prstGeom>
          <a:noFill/>
          <a:ln w="9525" cap="flat" cmpd="sng" algn="ctr">
            <a:solidFill>
              <a:schemeClr val="tx1"/>
            </a:solidFill>
            <a:prstDash val="solid"/>
            <a:round/>
            <a:headEnd type="none" w="med" len="med"/>
            <a:tailEnd type="none" w="med" len="med"/>
          </a:ln>
          <a:effectLst/>
        </p:spPr>
        <p:txBody>
          <a:bodyPr/>
          <a:lstStyle/>
          <a:p>
            <a:pPr>
              <a:buFont typeface="Arial" panose="020B0604020202020204" pitchFamily="34" charset="0"/>
              <a:buNone/>
              <a:defRPr/>
            </a:pPr>
            <a:r>
              <a:rPr lang="zh-CN" altLang="en-US" sz="2400" dirty="0">
                <a:latin typeface="Times New Roman" panose="02020603050405020304" pitchFamily="18" charset="0"/>
                <a:ea typeface="微软雅黑" panose="020B0503020204020204" charset="-122"/>
                <a:cs typeface="Times New Roman" panose="02020603050405020304" pitchFamily="18" charset="0"/>
              </a:rPr>
              <a:t>发给</a:t>
            </a:r>
            <a:r>
              <a:rPr lang="en-US" altLang="zh-CN" sz="2400" dirty="0">
                <a:latin typeface="Times New Roman" panose="02020603050405020304" pitchFamily="18" charset="0"/>
                <a:ea typeface="微软雅黑" panose="020B0503020204020204" charset="-122"/>
                <a:cs typeface="Times New Roman" panose="02020603050405020304" pitchFamily="18" charset="0"/>
              </a:rPr>
              <a:t>TCP</a:t>
            </a:r>
            <a:r>
              <a:rPr lang="zh-CN" altLang="en-US" sz="2400" dirty="0">
                <a:latin typeface="Times New Roman" panose="02020603050405020304" pitchFamily="18" charset="0"/>
                <a:ea typeface="微软雅黑" panose="020B0503020204020204" charset="-122"/>
                <a:cs typeface="Times New Roman" panose="02020603050405020304" pitchFamily="18" charset="0"/>
              </a:rPr>
              <a:t>的</a:t>
            </a:r>
            <a:r>
              <a:rPr lang="en-US" altLang="zh-CN" sz="2400" dirty="0">
                <a:latin typeface="Times New Roman" panose="02020603050405020304" pitchFamily="18" charset="0"/>
                <a:ea typeface="微软雅黑" panose="020B0503020204020204" charset="-122"/>
                <a:cs typeface="Times New Roman" panose="02020603050405020304" pitchFamily="18" charset="0"/>
              </a:rPr>
              <a:t>80</a:t>
            </a:r>
            <a:r>
              <a:rPr lang="zh-CN" altLang="en-US" sz="2400" dirty="0">
                <a:latin typeface="Times New Roman" panose="02020603050405020304" pitchFamily="18" charset="0"/>
                <a:ea typeface="微软雅黑" panose="020B0503020204020204" charset="-122"/>
                <a:cs typeface="Times New Roman" panose="02020603050405020304" pitchFamily="18" charset="0"/>
              </a:rPr>
              <a:t>端口的连接请求，转发给</a:t>
            </a:r>
            <a:r>
              <a:rPr lang="en-US" altLang="zh-CN" sz="2400" dirty="0">
                <a:latin typeface="Times New Roman" panose="02020603050405020304" pitchFamily="18" charset="0"/>
                <a:ea typeface="微软雅黑" panose="020B0503020204020204" charset="-122"/>
                <a:cs typeface="Times New Roman" panose="02020603050405020304" pitchFamily="18" charset="0"/>
              </a:rPr>
              <a:t>HTTP</a:t>
            </a:r>
            <a:r>
              <a:rPr lang="zh-CN" altLang="en-US" sz="2400" dirty="0">
                <a:latin typeface="Times New Roman" panose="02020603050405020304" pitchFamily="18" charset="0"/>
                <a:ea typeface="微软雅黑" panose="020B0503020204020204" charset="-122"/>
                <a:cs typeface="Times New Roman" panose="02020603050405020304" pitchFamily="18" charset="0"/>
              </a:rPr>
              <a:t>进程</a:t>
            </a:r>
          </a:p>
        </p:txBody>
      </p:sp>
      <p:graphicFrame>
        <p:nvGraphicFramePr>
          <p:cNvPr id="34" name="表格 33"/>
          <p:cNvGraphicFramePr>
            <a:graphicFrameLocks noGrp="1"/>
          </p:cNvGraphicFramePr>
          <p:nvPr>
            <p:extLst>
              <p:ext uri="{D42A27DB-BD31-4B8C-83A1-F6EECF244321}">
                <p14:modId xmlns:p14="http://schemas.microsoft.com/office/powerpoint/2010/main" val="2619572006"/>
              </p:ext>
            </p:extLst>
          </p:nvPr>
        </p:nvGraphicFramePr>
        <p:xfrm>
          <a:off x="114300" y="6029055"/>
          <a:ext cx="7778750" cy="368300"/>
        </p:xfrm>
        <a:graphic>
          <a:graphicData uri="http://schemas.openxmlformats.org/drawingml/2006/table">
            <a:tbl>
              <a:tblPr firstRow="1" bandRow="1">
                <a:tableStyleId>{5C22544A-7EE6-4342-B048-85BDC9FD1C3A}</a:tableStyleId>
              </a:tblPr>
              <a:tblGrid>
                <a:gridCol w="1555750"/>
                <a:gridCol w="1555750"/>
                <a:gridCol w="1555750"/>
                <a:gridCol w="1555750"/>
                <a:gridCol w="1555750"/>
              </a:tblGrid>
              <a:tr h="368300">
                <a:tc>
                  <a:txBody>
                    <a:bodyPr/>
                    <a:lstStyle/>
                    <a:p>
                      <a:pPr algn="ctr"/>
                      <a:r>
                        <a:rPr lang="zh-CN" altLang="en-US"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以太网首部</a:t>
                      </a:r>
                      <a:endParaRPr lang="zh-CN" altLang="en-US" sz="1800" b="0" dirty="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407" marB="45407">
                    <a:solidFill>
                      <a:srgbClr val="213F99"/>
                    </a:solidFill>
                  </a:tcPr>
                </a:tc>
                <a:tc>
                  <a:txBody>
                    <a:bodyPr/>
                    <a:lstStyle/>
                    <a:p>
                      <a:pPr algn="ctr"/>
                      <a:r>
                        <a:rPr lang="en-US" altLang="zh-CN"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IP</a:t>
                      </a:r>
                      <a:r>
                        <a:rPr lang="zh-CN" altLang="en-US"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首部</a:t>
                      </a:r>
                      <a:endParaRPr lang="zh-CN" altLang="en-US" sz="1800" b="0" dirty="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407" marB="45407">
                    <a:solidFill>
                      <a:srgbClr val="213F99"/>
                    </a:solidFill>
                  </a:tcPr>
                </a:tc>
                <a:tc>
                  <a:txBody>
                    <a:bodyPr/>
                    <a:lstStyle/>
                    <a:p>
                      <a:pPr algn="ctr"/>
                      <a:r>
                        <a:rPr lang="zh-CN" altLang="en-US"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源端口</a:t>
                      </a:r>
                      <a:r>
                        <a:rPr lang="en-US" altLang="zh-CN"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2000</a:t>
                      </a:r>
                      <a:endParaRPr lang="zh-CN" altLang="en-US" sz="1800" b="0" dirty="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407" marB="45407">
                    <a:solidFill>
                      <a:srgbClr val="213F99"/>
                    </a:solidFill>
                  </a:tcPr>
                </a:tc>
                <a:tc>
                  <a:txBody>
                    <a:bodyPr/>
                    <a:lstStyle/>
                    <a:p>
                      <a:pPr algn="ctr"/>
                      <a:r>
                        <a:rPr lang="zh-CN" altLang="en-US"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目的端口</a:t>
                      </a:r>
                      <a:r>
                        <a:rPr lang="en-US" altLang="zh-CN" sz="1800" b="0" dirty="0" smtClean="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rPr>
                        <a:t>80</a:t>
                      </a:r>
                      <a:endParaRPr lang="zh-CN" altLang="en-US" sz="1800" b="0" dirty="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407" marB="45407">
                    <a:solidFill>
                      <a:srgbClr val="213F99"/>
                    </a:solidFill>
                  </a:tcPr>
                </a:tc>
                <a:tc>
                  <a:txBody>
                    <a:bodyPr/>
                    <a:lstStyle/>
                    <a:p>
                      <a:pPr algn="ctr"/>
                      <a:endParaRPr lang="zh-CN" altLang="en-US" sz="1800" b="0" dirty="0">
                        <a:ln>
                          <a:solidFill>
                            <a:schemeClr val="bg1"/>
                          </a:solidFill>
                        </a:ln>
                        <a:solidFill>
                          <a:schemeClr val="bg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407" marB="45407">
                    <a:solidFill>
                      <a:srgbClr val="213F99"/>
                    </a:solidFill>
                  </a:tcPr>
                </a:tc>
              </a:tr>
            </a:tbl>
          </a:graphicData>
        </a:graphic>
      </p:graphicFrame>
      <p:sp>
        <p:nvSpPr>
          <p:cNvPr id="35" name="圆角矩形标注 34"/>
          <p:cNvSpPr/>
          <p:nvPr/>
        </p:nvSpPr>
        <p:spPr bwMode="auto">
          <a:xfrm>
            <a:off x="2895395" y="4424174"/>
            <a:ext cx="3813584" cy="1237402"/>
          </a:xfrm>
          <a:prstGeom prst="wedgeRoundRectCallout">
            <a:avLst>
              <a:gd name="adj1" fmla="val 48235"/>
              <a:gd name="adj2" fmla="val 74928"/>
              <a:gd name="adj3" fmla="val 16667"/>
            </a:avLst>
          </a:prstGeom>
          <a:noFill/>
          <a:ln w="9525" cap="flat" cmpd="sng" algn="ctr">
            <a:solidFill>
              <a:schemeClr val="tx1"/>
            </a:solidFill>
            <a:prstDash val="solid"/>
            <a:round/>
            <a:headEnd type="none" w="med" len="med"/>
            <a:tailEnd type="none" w="med" len="med"/>
          </a:ln>
          <a:effectLst/>
        </p:spPr>
        <p:txBody>
          <a:bodyPr/>
          <a:lstStyle/>
          <a:p>
            <a:pPr>
              <a:buFont typeface="Arial" panose="020B0604020202020204" pitchFamily="34" charset="0"/>
              <a:buNone/>
              <a:defRPr/>
            </a:pPr>
            <a:r>
              <a:rPr lang="zh-CN" altLang="en-US" sz="2400" dirty="0">
                <a:latin typeface="Times New Roman" panose="02020603050405020304" pitchFamily="18" charset="0"/>
                <a:ea typeface="微软雅黑" panose="020B0503020204020204" charset="-122"/>
                <a:cs typeface="Times New Roman" panose="02020603050405020304" pitchFamily="18" charset="0"/>
              </a:rPr>
              <a:t>向端口为</a:t>
            </a:r>
            <a:r>
              <a:rPr lang="en-US" altLang="zh-CN" sz="2400" dirty="0">
                <a:latin typeface="Times New Roman" panose="02020603050405020304" pitchFamily="18" charset="0"/>
                <a:ea typeface="微软雅黑" panose="020B0503020204020204" charset="-122"/>
                <a:cs typeface="Times New Roman" panose="02020603050405020304" pitchFamily="18" charset="0"/>
              </a:rPr>
              <a:t>80</a:t>
            </a:r>
            <a:r>
              <a:rPr lang="zh-CN" altLang="en-US" sz="2400" dirty="0">
                <a:latin typeface="Times New Roman" panose="02020603050405020304" pitchFamily="18" charset="0"/>
                <a:ea typeface="微软雅黑" panose="020B0503020204020204" charset="-122"/>
                <a:cs typeface="Times New Roman" panose="02020603050405020304" pitchFamily="18" charset="0"/>
              </a:rPr>
              <a:t>的服务器地址发送</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rPr>
              <a:t>TCP</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rPr>
              <a:t>连接</a:t>
            </a:r>
            <a:r>
              <a:rPr lang="zh-CN" altLang="en-US" sz="2400" dirty="0">
                <a:latin typeface="Times New Roman" panose="02020603050405020304" pitchFamily="18" charset="0"/>
                <a:ea typeface="微软雅黑" panose="020B0503020204020204" charset="-122"/>
                <a:cs typeface="Times New Roman" panose="02020603050405020304" pitchFamily="18" charset="0"/>
              </a:rPr>
              <a:t>请求报文段，源端口</a:t>
            </a:r>
            <a:r>
              <a:rPr lang="en-US" altLang="zh-CN" sz="2400" dirty="0">
                <a:latin typeface="Times New Roman" panose="02020603050405020304" pitchFamily="18" charset="0"/>
                <a:ea typeface="微软雅黑" panose="020B0503020204020204" charset="-122"/>
                <a:cs typeface="Times New Roman" panose="02020603050405020304" pitchFamily="18" charset="0"/>
              </a:rPr>
              <a:t>2000</a:t>
            </a:r>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36" name="直接连接符 43099"/>
          <p:cNvCxnSpPr>
            <a:cxnSpLocks noChangeShapeType="1"/>
          </p:cNvCxnSpPr>
          <p:nvPr/>
        </p:nvCxnSpPr>
        <p:spPr bwMode="auto">
          <a:xfrm>
            <a:off x="63500" y="4030474"/>
            <a:ext cx="9080500" cy="69817"/>
          </a:xfrm>
          <a:prstGeom prst="line">
            <a:avLst/>
          </a:prstGeom>
          <a:noFill/>
          <a:ln w="381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3101"/>
          <p:cNvCxnSpPr>
            <a:cxnSpLocks noChangeShapeType="1"/>
          </p:cNvCxnSpPr>
          <p:nvPr/>
        </p:nvCxnSpPr>
        <p:spPr bwMode="auto">
          <a:xfrm flipH="1" flipV="1">
            <a:off x="1504950" y="3176399"/>
            <a:ext cx="15875" cy="854075"/>
          </a:xfrm>
          <a:prstGeom prst="line">
            <a:avLst/>
          </a:prstGeom>
          <a:noFill/>
          <a:ln w="381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165"/>
          <p:cNvCxnSpPr>
            <a:cxnSpLocks noChangeShapeType="1"/>
          </p:cNvCxnSpPr>
          <p:nvPr/>
        </p:nvCxnSpPr>
        <p:spPr bwMode="auto">
          <a:xfrm flipH="1" flipV="1">
            <a:off x="7861551" y="4128932"/>
            <a:ext cx="5910" cy="564846"/>
          </a:xfrm>
          <a:prstGeom prst="line">
            <a:avLst/>
          </a:prstGeom>
          <a:noFill/>
          <a:ln w="381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a:xfrm>
            <a:off x="1" y="1627762"/>
            <a:ext cx="9105422" cy="512612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Bottom)">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端口分类</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Oval 4"/>
          <p:cNvSpPr>
            <a:spLocks noChangeArrowheads="1"/>
          </p:cNvSpPr>
          <p:nvPr/>
        </p:nvSpPr>
        <p:spPr bwMode="auto">
          <a:xfrm>
            <a:off x="2701925" y="3273878"/>
            <a:ext cx="3625850" cy="1863725"/>
          </a:xfrm>
          <a:prstGeom prst="ellipse">
            <a:avLst/>
          </a:prstGeom>
          <a:noFill/>
          <a:ln w="9525">
            <a:noFill/>
            <a:rou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sz="2800" b="0" kern="0" smtClean="0">
              <a:ea typeface="微软雅黑" panose="020B0503020204020204" charset="-122"/>
              <a:cs typeface="Times New Roman" panose="02020603050405020304" pitchFamily="18" charset="0"/>
            </a:endParaRPr>
          </a:p>
        </p:txBody>
      </p:sp>
      <p:sp>
        <p:nvSpPr>
          <p:cNvPr id="25" name="AutoShape 5"/>
          <p:cNvSpPr>
            <a:spLocks noChangeArrowheads="1"/>
          </p:cNvSpPr>
          <p:nvPr/>
        </p:nvSpPr>
        <p:spPr bwMode="auto">
          <a:xfrm>
            <a:off x="-51271" y="2116590"/>
            <a:ext cx="3562350" cy="3609975"/>
          </a:xfrm>
          <a:prstGeom prst="rightArrow">
            <a:avLst>
              <a:gd name="adj1" fmla="val 90630"/>
              <a:gd name="adj2" fmla="val 32264"/>
            </a:avLst>
          </a:prstGeom>
          <a:noFill/>
          <a:ln w="9525">
            <a:solidFill>
              <a:srgbClr val="000000"/>
            </a:solidFill>
            <a:miter lim="800000"/>
          </a:ln>
          <a:effectLst/>
        </p:spPr>
        <p:txBody>
          <a:bodyPr wrap="none" anchor="ctr"/>
          <a:lstStyle/>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26" name="AutoShape 6"/>
          <p:cNvSpPr>
            <a:spLocks noChangeArrowheads="1"/>
          </p:cNvSpPr>
          <p:nvPr/>
        </p:nvSpPr>
        <p:spPr bwMode="auto">
          <a:xfrm>
            <a:off x="5538787" y="2120175"/>
            <a:ext cx="3603625" cy="3638550"/>
          </a:xfrm>
          <a:prstGeom prst="leftArrow">
            <a:avLst>
              <a:gd name="adj1" fmla="val 91454"/>
              <a:gd name="adj2" fmla="val 33287"/>
            </a:avLst>
          </a:prstGeom>
          <a:noFill/>
          <a:ln w="9525">
            <a:solidFill>
              <a:srgbClr val="000000"/>
            </a:solidFill>
            <a:miter lim="800000"/>
          </a:ln>
          <a:effectLst/>
        </p:spPr>
        <p:txBody>
          <a:bodyPr wrap="none" anchor="ctr"/>
          <a:lstStyle/>
          <a:p>
            <a:pPr eaLnBrk="1" latinLnBrk="1" hangingPunct="1">
              <a:buClr>
                <a:srgbClr val="FFCC66"/>
              </a:buClr>
              <a:buFont typeface="Wingdings" panose="05000000000000000000" pitchFamily="2" charset="2"/>
              <a:buNone/>
              <a:defRPr/>
            </a:pPr>
            <a:endParaRPr lang="zh-CN" altLang="zh-CN" sz="280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27" name="AutoShape 7"/>
          <p:cNvSpPr>
            <a:spLocks noChangeArrowheads="1"/>
          </p:cNvSpPr>
          <p:nvPr/>
        </p:nvSpPr>
        <p:spPr bwMode="auto">
          <a:xfrm>
            <a:off x="2225675" y="1730828"/>
            <a:ext cx="4752975" cy="1012825"/>
          </a:xfrm>
          <a:prstGeom prst="triangle">
            <a:avLst>
              <a:gd name="adj" fmla="val 50000"/>
            </a:avLst>
          </a:prstGeom>
          <a:gradFill rotWithShape="1">
            <a:gsLst>
              <a:gs pos="0">
                <a:srgbClr val="FFFFFF">
                  <a:alpha val="79999"/>
                </a:srgbClr>
              </a:gs>
              <a:gs pos="100000">
                <a:srgbClr val="CCECFF">
                  <a:alpha val="0"/>
                </a:srgbClr>
              </a:gs>
            </a:gsLst>
            <a:lin ang="5400000" scaled="1"/>
          </a:gra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sz="2800" kern="0" smtClean="0">
              <a:ea typeface="微软雅黑" panose="020B0503020204020204" charset="-122"/>
              <a:cs typeface="Times New Roman" panose="02020603050405020304" pitchFamily="18" charset="0"/>
            </a:endParaRPr>
          </a:p>
        </p:txBody>
      </p:sp>
      <p:grpSp>
        <p:nvGrpSpPr>
          <p:cNvPr id="28" name="组合 1"/>
          <p:cNvGrpSpPr/>
          <p:nvPr/>
        </p:nvGrpSpPr>
        <p:grpSpPr bwMode="auto">
          <a:xfrm>
            <a:off x="16992" y="2264228"/>
            <a:ext cx="3300412" cy="3295650"/>
            <a:chOff x="1438275" y="3309938"/>
            <a:chExt cx="3300413" cy="3295650"/>
          </a:xfrm>
        </p:grpSpPr>
        <p:sp>
          <p:nvSpPr>
            <p:cNvPr id="31" name="AutoShape 8"/>
            <p:cNvSpPr>
              <a:spLocks noChangeArrowheads="1"/>
            </p:cNvSpPr>
            <p:nvPr/>
          </p:nvSpPr>
          <p:spPr bwMode="auto">
            <a:xfrm>
              <a:off x="1438275" y="3309938"/>
              <a:ext cx="3300413" cy="3295650"/>
            </a:xfrm>
            <a:prstGeom prst="rightArrow">
              <a:avLst>
                <a:gd name="adj1" fmla="val 90657"/>
                <a:gd name="adj2" fmla="val 30980"/>
              </a:avLst>
            </a:prstGeom>
            <a:noFill/>
            <a:ln>
              <a:solidFill>
                <a:srgbClr val="213F99"/>
              </a:solidFill>
            </a:ln>
            <a:effectLst/>
          </p:spPr>
          <p:txBody>
            <a:bodyPr wrap="none" anchor="ctr"/>
            <a:lstStyle/>
            <a:p>
              <a:pPr eaLnBrk="1" latinLnBrk="1" hangingPunct="1">
                <a:buClr>
                  <a:srgbClr val="FFCC66"/>
                </a:buClr>
                <a:buFont typeface="Wingdings" panose="05000000000000000000" pitchFamily="2" charset="2"/>
                <a:buChar char="l"/>
                <a:defRPr/>
              </a:pPr>
              <a:endParaRPr lang="ko-KR" altLang="en-US" sz="28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Char char="l"/>
                <a:defRPr/>
              </a:pPr>
              <a:endParaRPr lang="ko-KR" altLang="en-US" sz="28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charset="-122"/>
                  <a:cs typeface="Times New Roman" panose="02020603050405020304" pitchFamily="18" charset="0"/>
                </a:rPr>
                <a:t>其数值一般为</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charset="-122"/>
                  <a:cs typeface="Times New Roman" panose="02020603050405020304" pitchFamily="18" charset="0"/>
                </a:rPr>
                <a:t> 0~1023。这些端</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charset="-122"/>
                  <a:cs typeface="Times New Roman" panose="02020603050405020304" pitchFamily="18" charset="0"/>
                </a:rPr>
                <a:t>口号是TCP/IP体</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charset="-122"/>
                  <a:cs typeface="Times New Roman" panose="02020603050405020304" pitchFamily="18" charset="0"/>
                </a:rPr>
                <a:t>系确定并公布的</a:t>
              </a:r>
              <a:endParaRPr lang="ko-KR" altLang="en-US" sz="2800" dirty="0">
                <a:latin typeface="Times New Roman" panose="02020603050405020304" pitchFamily="18" charset="0"/>
                <a:cs typeface="Times New Roman" panose="02020603050405020304" pitchFamily="18" charset="0"/>
              </a:endParaRPr>
            </a:p>
          </p:txBody>
        </p:sp>
        <p:sp>
          <p:nvSpPr>
            <p:cNvPr id="32" name="Text Box 9"/>
            <p:cNvSpPr txBox="1">
              <a:spLocks noChangeArrowheads="1"/>
            </p:cNvSpPr>
            <p:nvPr/>
          </p:nvSpPr>
          <p:spPr bwMode="auto">
            <a:xfrm>
              <a:off x="1789112" y="3775075"/>
              <a:ext cx="1620838" cy="522288"/>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latinLnBrk="1" hangingPunct="1">
                <a:spcBef>
                  <a:spcPts val="0"/>
                </a:spcBef>
                <a:spcAft>
                  <a:spcPts val="0"/>
                </a:spcAft>
                <a:defRPr/>
              </a:pPr>
              <a:r>
                <a:rPr lang="zh-CN" altLang="en-US" sz="2800" b="0" kern="0" dirty="0" smtClean="0">
                  <a:solidFill>
                    <a:schemeClr val="tx1"/>
                  </a:solidFill>
                  <a:ea typeface="微软雅黑" panose="020B0503020204020204" charset="-122"/>
                  <a:cs typeface="Times New Roman" panose="02020603050405020304" pitchFamily="18" charset="0"/>
                </a:rPr>
                <a:t>熟知端口</a:t>
              </a:r>
              <a:endParaRPr lang="ko-KR" altLang="en-US" sz="2800" b="0" kern="0" dirty="0" smtClean="0">
                <a:solidFill>
                  <a:schemeClr val="tx1"/>
                </a:solidFill>
                <a:ea typeface="+mn-ea"/>
                <a:cs typeface="Times New Roman" panose="02020603050405020304" pitchFamily="18" charset="0"/>
              </a:endParaRPr>
            </a:p>
          </p:txBody>
        </p:sp>
      </p:grpSp>
      <p:grpSp>
        <p:nvGrpSpPr>
          <p:cNvPr id="33" name="组合 2"/>
          <p:cNvGrpSpPr/>
          <p:nvPr/>
        </p:nvGrpSpPr>
        <p:grpSpPr bwMode="auto">
          <a:xfrm>
            <a:off x="5719762" y="2270988"/>
            <a:ext cx="3484563" cy="3308350"/>
            <a:chOff x="7307263" y="3297238"/>
            <a:chExt cx="3484562" cy="3308350"/>
          </a:xfrm>
          <a:noFill/>
        </p:grpSpPr>
        <p:sp>
          <p:nvSpPr>
            <p:cNvPr id="34" name="AutoShape 10"/>
            <p:cNvSpPr>
              <a:spLocks noChangeArrowheads="1"/>
            </p:cNvSpPr>
            <p:nvPr/>
          </p:nvSpPr>
          <p:spPr bwMode="auto">
            <a:xfrm>
              <a:off x="7307263" y="3297238"/>
              <a:ext cx="3484562" cy="3308350"/>
            </a:xfrm>
            <a:prstGeom prst="leftArrow">
              <a:avLst>
                <a:gd name="adj1" fmla="val 92417"/>
                <a:gd name="adj2" fmla="val 32244"/>
              </a:avLst>
            </a:prstGeom>
            <a:grpFill/>
            <a:ln>
              <a:solidFill>
                <a:srgbClr val="213F99"/>
              </a:solidFill>
            </a:ln>
            <a:effectLst/>
          </p:spPr>
          <p:txBody>
            <a:bodyPr wrap="none" anchor="ctr"/>
            <a:lstStyle/>
            <a:p>
              <a:pPr eaLnBrk="1" fontAlgn="auto" latinLnBrk="1" hangingPunct="1">
                <a:spcBef>
                  <a:spcPts val="0"/>
                </a:spcBef>
                <a:spcAft>
                  <a:spcPts val="0"/>
                </a:spcAft>
                <a:buClr>
                  <a:srgbClr val="FFCC66"/>
                </a:buClr>
                <a:buFont typeface="Wingdings" panose="05000000000000000000" pitchFamily="2" charset="2"/>
                <a:buChar char="l"/>
                <a:defRPr/>
              </a:pPr>
              <a:endParaRPr lang="ko-KR" altLang="en-US" sz="2800" kern="0" dirty="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fontAlgn="auto" latinLnBrk="1" hangingPunct="1">
                <a:spcBef>
                  <a:spcPts val="0"/>
                </a:spcBef>
                <a:spcAft>
                  <a:spcPts val="0"/>
                </a:spcAft>
                <a:buClr>
                  <a:srgbClr val="FFCC66"/>
                </a:buClr>
                <a:defRPr/>
              </a:pPr>
              <a:endParaRPr lang="ko-KR" altLang="en-US" sz="2800" kern="0" dirty="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用来随时分配</a:t>
              </a: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charset="-122"/>
                  <a:cs typeface="Times New Roman" panose="02020603050405020304" pitchFamily="18" charset="0"/>
                </a:rPr>
                <a:t>给请求通信的</a:t>
              </a: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客户进程</a:t>
              </a:r>
              <a:endParaRPr lang="ko-KR"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35" name="Text Box 11"/>
            <p:cNvSpPr txBox="1">
              <a:spLocks noChangeArrowheads="1"/>
            </p:cNvSpPr>
            <p:nvPr/>
          </p:nvSpPr>
          <p:spPr bwMode="auto">
            <a:xfrm>
              <a:off x="8342313" y="3775075"/>
              <a:ext cx="1620838" cy="522288"/>
            </a:xfrm>
            <a:prstGeom prst="rect">
              <a:avLst/>
            </a:prstGeom>
            <a:grp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latinLnBrk="1" hangingPunct="1">
                <a:spcBef>
                  <a:spcPts val="0"/>
                </a:spcBef>
                <a:spcAft>
                  <a:spcPts val="0"/>
                </a:spcAft>
                <a:defRPr/>
              </a:pPr>
              <a:r>
                <a:rPr lang="zh-CN" altLang="en-US" sz="2800" b="0" kern="0" dirty="0" smtClean="0">
                  <a:solidFill>
                    <a:schemeClr val="tx1"/>
                  </a:solidFill>
                  <a:ea typeface="微软雅黑" panose="020B0503020204020204" charset="-122"/>
                  <a:cs typeface="Times New Roman" panose="02020603050405020304" pitchFamily="18" charset="0"/>
                </a:rPr>
                <a:t>一般端口</a:t>
              </a:r>
              <a:endParaRPr lang="ko-KR" altLang="en-US" sz="2800" b="0" kern="0" dirty="0" smtClean="0">
                <a:solidFill>
                  <a:schemeClr val="tx1"/>
                </a:solidFill>
                <a:ea typeface="+mn-ea"/>
                <a:cs typeface="Times New Roman" panose="02020603050405020304" pitchFamily="18" charset="0"/>
              </a:endParaRPr>
            </a:p>
          </p:txBody>
        </p:sp>
      </p:grpSp>
      <p:sp>
        <p:nvSpPr>
          <p:cNvPr id="36" name="Oval 12"/>
          <p:cNvSpPr>
            <a:spLocks noChangeArrowheads="1"/>
          </p:cNvSpPr>
          <p:nvPr/>
        </p:nvSpPr>
        <p:spPr bwMode="auto">
          <a:xfrm>
            <a:off x="3451224" y="3174174"/>
            <a:ext cx="2087563" cy="1441450"/>
          </a:xfrm>
          <a:prstGeom prst="ellipse">
            <a:avLst/>
          </a:prstGeom>
          <a:noFill/>
          <a:ln>
            <a:solidFill>
              <a:srgbClr val="213F99"/>
            </a:solidFill>
          </a:ln>
          <a:effectLst>
            <a:prstShdw prst="shdw17" dist="17961" dir="2700000">
              <a:srgbClr val="FFCC66">
                <a:gamma/>
                <a:shade val="60000"/>
                <a:invGamma/>
              </a:srgbClr>
            </a:prstShdw>
          </a:effectLst>
        </p:spPr>
        <p:txBody>
          <a:bodyPr wrap="none" anchor="ctr"/>
          <a:lstStyle/>
          <a:p>
            <a:pPr algn="ctr" eaLnBrk="1" fontAlgn="auto" latinLnBrk="1" hangingPunct="1">
              <a:lnSpc>
                <a:spcPct val="70000"/>
              </a:lnSpc>
              <a:spcBef>
                <a:spcPts val="0"/>
              </a:spcBef>
              <a:spcAft>
                <a:spcPts val="0"/>
              </a:spcAft>
              <a:buFont typeface="Arial" panose="020B0604020202020204" pitchFamily="34" charset="0"/>
              <a:buNone/>
              <a:defRPr/>
            </a:pPr>
            <a:r>
              <a:rPr lang="zh-CN" altLang="en-US" sz="2800" kern="0">
                <a:solidFill>
                  <a:srgbClr val="000000"/>
                </a:solidFill>
                <a:latin typeface="Times New Roman" panose="02020603050405020304" pitchFamily="18" charset="0"/>
                <a:ea typeface="微软雅黑" panose="020B0503020204020204" charset="-122"/>
                <a:cs typeface="Times New Roman" panose="02020603050405020304" pitchFamily="18" charset="0"/>
              </a:rPr>
              <a:t>端口</a:t>
            </a:r>
          </a:p>
          <a:p>
            <a:pPr algn="ctr" eaLnBrk="1" fontAlgn="auto" latinLnBrk="1" hangingPunct="1">
              <a:lnSpc>
                <a:spcPct val="70000"/>
              </a:lnSpc>
              <a:spcBef>
                <a:spcPts val="0"/>
              </a:spcBef>
              <a:spcAft>
                <a:spcPts val="0"/>
              </a:spcAft>
              <a:buFont typeface="Arial" panose="020B0604020202020204" pitchFamily="34" charset="0"/>
              <a:buNone/>
              <a:defRPr/>
            </a:pPr>
            <a:r>
              <a:rPr lang="zh-CN" altLang="en-US" sz="2800" kern="0">
                <a:solidFill>
                  <a:srgbClr val="000000"/>
                </a:solidFill>
                <a:latin typeface="Times New Roman" panose="02020603050405020304" pitchFamily="18" charset="0"/>
                <a:ea typeface="微软雅黑" panose="020B0503020204020204" charset="-122"/>
                <a:cs typeface="Times New Roman" panose="02020603050405020304" pitchFamily="18" charset="0"/>
              </a:rPr>
              <a:t>16bit</a:t>
            </a:r>
            <a:endParaRPr lang="zh-CN" altLang="en-US" sz="2800" kern="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7" name="矩形 36"/>
          <p:cNvSpPr/>
          <p:nvPr/>
        </p:nvSpPr>
        <p:spPr>
          <a:xfrm>
            <a:off x="-144855" y="1627762"/>
            <a:ext cx="9424657"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4861367"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常用</a:t>
            </a:r>
            <a:r>
              <a:rPr lang="zh-CN" altLang="en-US" sz="2800" dirty="0">
                <a:solidFill>
                  <a:schemeClr val="tx1">
                    <a:lumMod val="65000"/>
                    <a:lumOff val="35000"/>
                  </a:schemeClr>
                </a:solidFill>
                <a:latin typeface="微软雅黑" panose="020B0503020204020204" charset="-122"/>
                <a:ea typeface="微软雅黑" panose="020B0503020204020204" charset="-122"/>
              </a:rPr>
              <a:t>应用进程默认的</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端口</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Rectangle 4"/>
          <p:cNvSpPr txBox="1">
            <a:spLocks noChangeArrowheads="1"/>
          </p:cNvSpPr>
          <p:nvPr/>
        </p:nvSpPr>
        <p:spPr bwMode="auto">
          <a:xfrm>
            <a:off x="57150" y="4936329"/>
            <a:ext cx="8811077" cy="535685"/>
          </a:xfrm>
          <a:prstGeom prst="rect">
            <a:avLst/>
          </a:prstGeom>
          <a:noFill/>
          <a:ln>
            <a:noFill/>
          </a:ln>
        </p:spPr>
        <p:txBody>
          <a:bodyPr/>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1000"/>
              </a:spcBef>
              <a:buSzPct val="100000"/>
              <a:defRPr/>
            </a:pPr>
            <a:r>
              <a:rPr lang="en-US" altLang="zh-CN"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FTP</a:t>
            </a:r>
            <a:r>
              <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TCP/21</a:t>
            </a:r>
            <a:r>
              <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a:t>
            </a:r>
            <a:r>
              <a:rPr lang="en-US" altLang="zh-CN"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SMTP</a:t>
            </a:r>
            <a:r>
              <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TCP/25</a:t>
            </a:r>
            <a:r>
              <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Telnet</a:t>
            </a:r>
            <a:r>
              <a:rPr lang="zh-CN" altLang="en-US"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TCP/23</a:t>
            </a:r>
            <a:r>
              <a:rPr lang="zh-CN" altLang="en-US"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a:t>
            </a:r>
            <a:r>
              <a:rPr lang="en-US" altLang="zh-CN"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HTTP</a:t>
            </a:r>
            <a:r>
              <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TCP/80</a:t>
            </a:r>
            <a:r>
              <a:rPr lang="zh-CN" altLang="en-US" sz="20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a:t>
            </a:r>
            <a:endParaRPr lang="zh-CN" altLang="en-US" sz="20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endParaRPr>
          </a:p>
        </p:txBody>
      </p:sp>
      <p:pic>
        <p:nvPicPr>
          <p:cNvPr id="2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0692" y="2917048"/>
            <a:ext cx="2235707" cy="18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2097" y="2895610"/>
            <a:ext cx="2228845" cy="187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628" y="2857503"/>
            <a:ext cx="2215134"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19530" y="2890074"/>
            <a:ext cx="2221985" cy="18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椭圆 32"/>
          <p:cNvSpPr>
            <a:spLocks noChangeArrowheads="1"/>
          </p:cNvSpPr>
          <p:nvPr/>
        </p:nvSpPr>
        <p:spPr bwMode="auto">
          <a:xfrm>
            <a:off x="1181412" y="2927362"/>
            <a:ext cx="1105969" cy="366699"/>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4" name="椭圆 33"/>
          <p:cNvSpPr>
            <a:spLocks noChangeArrowheads="1"/>
          </p:cNvSpPr>
          <p:nvPr/>
        </p:nvSpPr>
        <p:spPr bwMode="auto">
          <a:xfrm>
            <a:off x="3403860" y="2898873"/>
            <a:ext cx="1137655" cy="318035"/>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5" name="椭圆 34"/>
          <p:cNvSpPr>
            <a:spLocks noChangeArrowheads="1"/>
          </p:cNvSpPr>
          <p:nvPr/>
        </p:nvSpPr>
        <p:spPr bwMode="auto">
          <a:xfrm>
            <a:off x="5660383" y="2938586"/>
            <a:ext cx="1130559" cy="332798"/>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6" name="椭圆 35"/>
          <p:cNvSpPr>
            <a:spLocks noChangeArrowheads="1"/>
          </p:cNvSpPr>
          <p:nvPr/>
        </p:nvSpPr>
        <p:spPr bwMode="auto">
          <a:xfrm>
            <a:off x="8000648" y="2917047"/>
            <a:ext cx="1055751" cy="377013"/>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6" name="矩形 25"/>
          <p:cNvSpPr/>
          <p:nvPr/>
        </p:nvSpPr>
        <p:spPr>
          <a:xfrm>
            <a:off x="1" y="2187851"/>
            <a:ext cx="9105422" cy="359731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up)">
                                      <p:cBhvr>
                                        <p:cTn id="7" dur="500"/>
                                        <p:tgtEl>
                                          <p:spTgt spid="24">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heel(1)">
                                      <p:cBhvr>
                                        <p:cTn id="11" dur="2000"/>
                                        <p:tgtEl>
                                          <p:spTgt spid="33"/>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2000"/>
                                        <p:tgtEl>
                                          <p:spTgt spid="34"/>
                                        </p:tgtEl>
                                      </p:cBhvr>
                                    </p:animEffect>
                                  </p:childTnLst>
                                </p:cTn>
                              </p:par>
                            </p:childTnLst>
                          </p:cTn>
                        </p:par>
                        <p:par>
                          <p:cTn id="16" fill="hold">
                            <p:stCondLst>
                              <p:cond delay="4500"/>
                            </p:stCondLst>
                            <p:childTnLst>
                              <p:par>
                                <p:cTn id="17" presetID="21"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childTnLst>
                          </p:cTn>
                        </p:par>
                        <p:par>
                          <p:cTn id="20" fill="hold">
                            <p:stCondLst>
                              <p:cond delay="6500"/>
                            </p:stCondLst>
                            <p:childTnLst>
                              <p:par>
                                <p:cTn id="21" presetID="21"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heel(1)">
                                      <p:cBhvr>
                                        <p:cTn id="2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3"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19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传输层端口</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Rectangle 5"/>
          <p:cNvSpPr>
            <a:spLocks noChangeArrowheads="1"/>
          </p:cNvSpPr>
          <p:nvPr/>
        </p:nvSpPr>
        <p:spPr bwMode="auto">
          <a:xfrm>
            <a:off x="0" y="843463"/>
            <a:ext cx="4861367"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常用</a:t>
            </a:r>
            <a:r>
              <a:rPr lang="zh-CN" altLang="en-US" sz="2800" dirty="0">
                <a:solidFill>
                  <a:schemeClr val="tx1">
                    <a:lumMod val="65000"/>
                    <a:lumOff val="35000"/>
                  </a:schemeClr>
                </a:solidFill>
                <a:latin typeface="微软雅黑" panose="020B0503020204020204" charset="-122"/>
                <a:ea typeface="微软雅黑" panose="020B0503020204020204" charset="-122"/>
              </a:rPr>
              <a:t>应用进程默认的</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端口</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2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4039" y="2709316"/>
            <a:ext cx="42981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474" y="2734324"/>
            <a:ext cx="4029000" cy="98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椭圆 30"/>
          <p:cNvSpPr>
            <a:spLocks noChangeArrowheads="1"/>
          </p:cNvSpPr>
          <p:nvPr/>
        </p:nvSpPr>
        <p:spPr bwMode="auto">
          <a:xfrm>
            <a:off x="2451120" y="2684864"/>
            <a:ext cx="1760537" cy="55442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2" name="椭圆 31"/>
          <p:cNvSpPr>
            <a:spLocks noChangeArrowheads="1"/>
          </p:cNvSpPr>
          <p:nvPr/>
        </p:nvSpPr>
        <p:spPr bwMode="auto">
          <a:xfrm>
            <a:off x="6603089" y="2709316"/>
            <a:ext cx="1758950" cy="55442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3" name="Rectangle 4"/>
          <p:cNvSpPr txBox="1">
            <a:spLocks noChangeArrowheads="1"/>
          </p:cNvSpPr>
          <p:nvPr/>
        </p:nvSpPr>
        <p:spPr bwMode="auto">
          <a:xfrm>
            <a:off x="509804" y="4138355"/>
            <a:ext cx="8091957" cy="554710"/>
          </a:xfrm>
          <a:prstGeom prst="rect">
            <a:avLst/>
          </a:prstGeom>
          <a:noFill/>
          <a:ln>
            <a:noFill/>
          </a:ln>
        </p:spPr>
        <p:txBody>
          <a:bodyPr/>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1000"/>
              </a:spcBef>
              <a:buSzPct val="100000"/>
              <a:defRPr/>
            </a:pPr>
            <a:r>
              <a:rPr lang="en-US" altLang="zh-CN" sz="24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DNS</a:t>
            </a:r>
            <a:r>
              <a:rPr lang="zh-CN" altLang="en-US" sz="24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协议</a:t>
            </a:r>
            <a:r>
              <a:rPr lang="en-US" altLang="zh-CN" sz="24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(UDP/53) </a:t>
            </a:r>
            <a:r>
              <a:rPr lang="en-US" altLang="zh-CN" sz="24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DHCP</a:t>
            </a:r>
            <a:r>
              <a:rPr lang="zh-CN" altLang="en-US" sz="24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协议（</a:t>
            </a:r>
            <a:r>
              <a:rPr lang="en-US" altLang="zh-CN" sz="24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UDP/67</a:t>
            </a:r>
            <a:r>
              <a:rPr lang="zh-CN" altLang="en-US" sz="2400" dirty="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rPr>
              <a:t>）	</a:t>
            </a:r>
            <a:endParaRPr lang="zh-CN" altLang="en-US" sz="2400" dirty="0" smtClean="0">
              <a:effectLst>
                <a:outerShdw blurRad="38100" dist="38100" dir="2700000" algn="tl">
                  <a:srgbClr val="C0C0C0"/>
                </a:outerShdw>
              </a:effectLst>
              <a:latin typeface="微软雅黑" panose="020B0503020204020204" charset="-122"/>
              <a:ea typeface="微软雅黑" panose="020B0503020204020204" charset="-122"/>
              <a:sym typeface="Arial" panose="020B0604020202020204" pitchFamily="34" charset="0"/>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heel(1)">
                                      <p:cBhvr>
                                        <p:cTn id="11" dur="2000"/>
                                        <p:tgtEl>
                                          <p:spTgt spid="32"/>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up)">
                                      <p:cBhvr>
                                        <p:cTn id="15"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207064" y="2185685"/>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Requirements</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43045"/>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panose="020B0503020204020204" charset="-122"/>
              </a:rPr>
              <a:t>大纲要求</a:t>
            </a:r>
            <a:endParaRPr lang="zh-CN" altLang="en-US" sz="4000" b="1" dirty="0">
              <a:solidFill>
                <a:schemeClr val="bg1"/>
              </a:solidFill>
              <a:ea typeface="微软雅黑" panose="020B0503020204020204" charset="-122"/>
            </a:endParaRPr>
          </a:p>
        </p:txBody>
      </p:sp>
      <p:sp>
        <p:nvSpPr>
          <p:cNvPr id="7" name="TextBox 6"/>
          <p:cNvSpPr txBox="1"/>
          <p:nvPr/>
        </p:nvSpPr>
        <p:spPr>
          <a:xfrm>
            <a:off x="3598606" y="913972"/>
            <a:ext cx="5058697" cy="1292662"/>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anose="020B0806030902050204" pitchFamily="34" charset="0"/>
                <a:ea typeface="微软雅黑" panose="020B0503020204020204" charset="-122"/>
              </a:rPr>
              <a:t>01    </a:t>
            </a:r>
            <a:r>
              <a:rPr lang="zh-CN" altLang="en-US" sz="2800" dirty="0" smtClean="0">
                <a:solidFill>
                  <a:schemeClr val="tx1">
                    <a:lumMod val="65000"/>
                    <a:lumOff val="35000"/>
                  </a:schemeClr>
                </a:solidFill>
                <a:latin typeface="Impact" panose="020B0806030902050204" pitchFamily="34" charset="0"/>
                <a:ea typeface="微软雅黑" panose="020B0503020204020204" charset="-122"/>
              </a:rPr>
              <a:t>掌握</a:t>
            </a:r>
            <a:r>
              <a:rPr lang="zh-CN" altLang="en-US" sz="2800" dirty="0">
                <a:solidFill>
                  <a:schemeClr val="tx1">
                    <a:lumMod val="65000"/>
                    <a:lumOff val="35000"/>
                  </a:schemeClr>
                </a:solidFill>
                <a:latin typeface="Impact" panose="020B0806030902050204" pitchFamily="34" charset="0"/>
                <a:ea typeface="微软雅黑" panose="020B0503020204020204" charset="-122"/>
              </a:rPr>
              <a:t>传输层协议的原理和功能，理解和掌握传输层端口的意义和作用</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8" name="TextBox 6"/>
          <p:cNvSpPr txBox="1"/>
          <p:nvPr/>
        </p:nvSpPr>
        <p:spPr>
          <a:xfrm>
            <a:off x="3613355" y="2611335"/>
            <a:ext cx="4921046" cy="430887"/>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anose="020B0806030902050204" pitchFamily="34" charset="0"/>
                <a:ea typeface="微软雅黑" panose="020B0503020204020204" charset="-122"/>
              </a:rPr>
              <a:t>02    </a:t>
            </a:r>
            <a:r>
              <a:rPr lang="zh-CN" altLang="en-US" sz="2800" dirty="0" smtClean="0">
                <a:solidFill>
                  <a:schemeClr val="tx1">
                    <a:lumMod val="65000"/>
                    <a:lumOff val="35000"/>
                  </a:schemeClr>
                </a:solidFill>
                <a:latin typeface="Impact" panose="020B0806030902050204" pitchFamily="34" charset="0"/>
                <a:ea typeface="微软雅黑" panose="020B0503020204020204" charset="-122"/>
              </a:rPr>
              <a:t>了解</a:t>
            </a:r>
            <a:r>
              <a:rPr lang="en-US" altLang="zh-CN" sz="2800" dirty="0">
                <a:solidFill>
                  <a:schemeClr val="tx1">
                    <a:lumMod val="65000"/>
                    <a:lumOff val="35000"/>
                  </a:schemeClr>
                </a:solidFill>
                <a:latin typeface="Impact" panose="020B0806030902050204" pitchFamily="34" charset="0"/>
                <a:ea typeface="微软雅黑" panose="020B0503020204020204" charset="-122"/>
              </a:rPr>
              <a:t>UDP</a:t>
            </a:r>
            <a:r>
              <a:rPr lang="zh-CN" altLang="en-US" sz="2800" dirty="0">
                <a:solidFill>
                  <a:schemeClr val="tx1">
                    <a:lumMod val="65000"/>
                    <a:lumOff val="35000"/>
                  </a:schemeClr>
                </a:solidFill>
                <a:latin typeface="Impact" panose="020B0806030902050204" pitchFamily="34" charset="0"/>
                <a:ea typeface="微软雅黑" panose="020B0503020204020204" charset="-122"/>
              </a:rPr>
              <a:t>的工作机制及特点</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9" name="TextBox 6"/>
          <p:cNvSpPr txBox="1"/>
          <p:nvPr/>
        </p:nvSpPr>
        <p:spPr>
          <a:xfrm>
            <a:off x="3600381" y="3491835"/>
            <a:ext cx="4921046" cy="1723549"/>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anose="020B0806030902050204" pitchFamily="34" charset="0"/>
                <a:ea typeface="微软雅黑" panose="020B0503020204020204" charset="-122"/>
              </a:rPr>
              <a:t>03  </a:t>
            </a:r>
            <a:r>
              <a:rPr lang="zh-CN" altLang="en-US" sz="2800" dirty="0" smtClean="0">
                <a:solidFill>
                  <a:schemeClr val="tx1">
                    <a:lumMod val="65000"/>
                    <a:lumOff val="35000"/>
                  </a:schemeClr>
                </a:solidFill>
                <a:latin typeface="Impact" panose="020B0806030902050204" pitchFamily="34" charset="0"/>
                <a:ea typeface="微软雅黑" panose="020B0503020204020204" charset="-122"/>
              </a:rPr>
              <a:t>掌握</a:t>
            </a:r>
            <a:r>
              <a:rPr lang="en-US" altLang="zh-CN" sz="2800" dirty="0">
                <a:solidFill>
                  <a:schemeClr val="tx1">
                    <a:lumMod val="65000"/>
                    <a:lumOff val="35000"/>
                  </a:schemeClr>
                </a:solidFill>
                <a:latin typeface="Impact" panose="020B0806030902050204" pitchFamily="34" charset="0"/>
                <a:ea typeface="微软雅黑" panose="020B0503020204020204" charset="-122"/>
              </a:rPr>
              <a:t>TCP</a:t>
            </a:r>
            <a:r>
              <a:rPr lang="zh-CN" altLang="en-US" sz="2800" dirty="0">
                <a:solidFill>
                  <a:schemeClr val="tx1">
                    <a:lumMod val="65000"/>
                    <a:lumOff val="35000"/>
                  </a:schemeClr>
                </a:solidFill>
                <a:latin typeface="Impact" panose="020B0806030902050204" pitchFamily="34" charset="0"/>
                <a:ea typeface="微软雅黑" panose="020B0503020204020204" charset="-122"/>
              </a:rPr>
              <a:t>的三次握手机制、流量控制和拥塞控制等传输控制过程，理解</a:t>
            </a:r>
            <a:r>
              <a:rPr lang="en-US" altLang="zh-CN" sz="2800" dirty="0">
                <a:solidFill>
                  <a:schemeClr val="tx1">
                    <a:lumMod val="65000"/>
                    <a:lumOff val="35000"/>
                  </a:schemeClr>
                </a:solidFill>
                <a:latin typeface="Impact" panose="020B0806030902050204" pitchFamily="34" charset="0"/>
                <a:ea typeface="微软雅黑" panose="020B0503020204020204" charset="-122"/>
              </a:rPr>
              <a:t>TCP</a:t>
            </a:r>
            <a:r>
              <a:rPr lang="zh-CN" altLang="en-US" sz="2800" dirty="0">
                <a:solidFill>
                  <a:schemeClr val="tx1">
                    <a:lumMod val="65000"/>
                    <a:lumOff val="35000"/>
                  </a:schemeClr>
                </a:solidFill>
                <a:latin typeface="Impact" panose="020B0806030902050204" pitchFamily="34" charset="0"/>
                <a:ea typeface="微软雅黑" panose="020B0503020204020204" charset="-122"/>
              </a:rPr>
              <a:t>报文段格式，确认往返时间测量等实现方法</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grpSp>
        <p:nvGrpSpPr>
          <p:cNvPr id="1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2" name="矩形 31"/>
          <p:cNvSpPr/>
          <p:nvPr/>
        </p:nvSpPr>
        <p:spPr>
          <a:xfrm>
            <a:off x="3023419" y="265471"/>
            <a:ext cx="5928852" cy="5943600"/>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7" name="Rectangle 8"/>
          <p:cNvSpPr txBox="1">
            <a:spLocks noChangeArrowheads="1"/>
          </p:cNvSpPr>
          <p:nvPr/>
        </p:nvSpPr>
        <p:spPr>
          <a:xfrm>
            <a:off x="326408" y="1608792"/>
            <a:ext cx="8345643" cy="2385268"/>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400" b="0" dirty="0">
                <a:solidFill>
                  <a:schemeClr val="tx1"/>
                </a:solidFill>
              </a:rPr>
              <a:t>UDP </a:t>
            </a:r>
            <a:r>
              <a:rPr lang="zh-CN" altLang="en-US" sz="2400" b="0" dirty="0">
                <a:solidFill>
                  <a:schemeClr val="tx1"/>
                </a:solidFill>
              </a:rPr>
              <a:t>和 </a:t>
            </a:r>
            <a:r>
              <a:rPr lang="en-US" altLang="zh-CN" sz="2400" b="0" dirty="0">
                <a:solidFill>
                  <a:schemeClr val="tx1"/>
                </a:solidFill>
              </a:rPr>
              <a:t>TCP </a:t>
            </a:r>
            <a:r>
              <a:rPr lang="zh-CN" altLang="en-US" sz="2400" b="0" dirty="0">
                <a:solidFill>
                  <a:schemeClr val="tx1"/>
                </a:solidFill>
              </a:rPr>
              <a:t>使用 “端口号”作为计算机系统中高层应用进程的标识，而</a:t>
            </a:r>
            <a:r>
              <a:rPr lang="en-US" altLang="zh-CN" sz="2400" b="0" dirty="0">
                <a:solidFill>
                  <a:schemeClr val="tx1"/>
                </a:solidFill>
              </a:rPr>
              <a:t>IP</a:t>
            </a:r>
            <a:r>
              <a:rPr lang="zh-CN" altLang="en-US" sz="2400" b="0" dirty="0">
                <a:solidFill>
                  <a:schemeClr val="tx1"/>
                </a:solidFill>
              </a:rPr>
              <a:t>地址则标识了网络中的一台主机， </a:t>
            </a:r>
            <a:r>
              <a:rPr lang="en-US" altLang="zh-CN" sz="2400" b="0" dirty="0">
                <a:solidFill>
                  <a:schemeClr val="tx1"/>
                </a:solidFill>
              </a:rPr>
              <a:t>IP</a:t>
            </a:r>
            <a:r>
              <a:rPr lang="zh-CN" altLang="en-US" sz="2400" b="0" dirty="0">
                <a:solidFill>
                  <a:schemeClr val="tx1"/>
                </a:solidFill>
              </a:rPr>
              <a:t>地址和端口号的组合称为</a:t>
            </a:r>
            <a:r>
              <a:rPr lang="zh-CN" altLang="en-US" sz="2400" dirty="0">
                <a:solidFill>
                  <a:srgbClr val="C00000"/>
                </a:solidFill>
              </a:rPr>
              <a:t>套接字</a:t>
            </a:r>
            <a:r>
              <a:rPr lang="zh-CN" altLang="en-US" sz="2400" b="0" dirty="0">
                <a:solidFill>
                  <a:schemeClr val="tx1"/>
                </a:solidFill>
              </a:rPr>
              <a:t>。</a:t>
            </a:r>
          </a:p>
          <a:p>
            <a:pPr algn="just">
              <a:lnSpc>
                <a:spcPct val="150000"/>
              </a:lnSpc>
              <a:spcBef>
                <a:spcPts val="600"/>
              </a:spcBef>
            </a:pPr>
            <a:endParaRPr lang="zh-CN" altLang="en-US" sz="24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套接字</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套接字</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835797"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基本概念示意</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grpSp>
        <p:nvGrpSpPr>
          <p:cNvPr id="24" name="Group 5"/>
          <p:cNvGrpSpPr/>
          <p:nvPr/>
        </p:nvGrpSpPr>
        <p:grpSpPr bwMode="auto">
          <a:xfrm>
            <a:off x="3052240" y="2038298"/>
            <a:ext cx="2352675" cy="887412"/>
            <a:chOff x="0" y="0"/>
            <a:chExt cx="1482" cy="559"/>
          </a:xfrm>
          <a:noFill/>
        </p:grpSpPr>
        <p:sp>
          <p:nvSpPr>
            <p:cNvPr id="25" name="Text Box 6"/>
            <p:cNvSpPr txBox="1">
              <a:spLocks noChangeArrowheads="1"/>
            </p:cNvSpPr>
            <p:nvPr/>
          </p:nvSpPr>
          <p:spPr bwMode="auto">
            <a:xfrm>
              <a:off x="374" y="0"/>
              <a:ext cx="753" cy="291"/>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buFont typeface="Arial" panose="020B0604020202020204" pitchFamily="34" charset="0"/>
                <a:buNone/>
                <a:defRPr/>
              </a:pPr>
              <a:r>
                <a:rPr lang="zh-CN" altLang="zh-CN" sz="2400" kern="0" dirty="0">
                  <a:latin typeface="Times New Roman" panose="02020603050405020304" pitchFamily="18" charset="0"/>
                  <a:ea typeface="微软雅黑" panose="020B0503020204020204" charset="-122"/>
                  <a:cs typeface="Times New Roman" panose="02020603050405020304" pitchFamily="18" charset="0"/>
                </a:rPr>
                <a:t>IP </a:t>
              </a:r>
              <a:r>
                <a:rPr lang="zh-CN" altLang="en-US" sz="2400" kern="0" dirty="0">
                  <a:latin typeface="Times New Roman" panose="02020603050405020304" pitchFamily="18" charset="0"/>
                  <a:ea typeface="微软雅黑" panose="020B0503020204020204" charset="-122"/>
                  <a:cs typeface="Times New Roman" panose="02020603050405020304" pitchFamily="18" charset="0"/>
                </a:rPr>
                <a:t>地址</a:t>
              </a:r>
            </a:p>
          </p:txBody>
        </p:sp>
        <p:sp>
          <p:nvSpPr>
            <p:cNvPr id="26" name="Rectangle 7"/>
            <p:cNvSpPr>
              <a:spLocks noChangeArrowheads="1"/>
            </p:cNvSpPr>
            <p:nvPr/>
          </p:nvSpPr>
          <p:spPr bwMode="auto">
            <a:xfrm>
              <a:off x="0" y="284"/>
              <a:ext cx="1482" cy="275"/>
            </a:xfrm>
            <a:prstGeom prst="rect">
              <a:avLst/>
            </a:prstGeom>
            <a:grpFill/>
            <a:ln w="9525" cmpd="sng">
              <a:solidFill>
                <a:srgbClr val="213F99"/>
              </a:solidFill>
              <a:miter lim="800000"/>
            </a:ln>
            <a:effectLst>
              <a:outerShdw dist="35921" dir="2700000" algn="ctr" rotWithShape="0">
                <a:srgbClr val="FFFFFF"/>
              </a:outerShdw>
            </a:effectLst>
          </p:spPr>
          <p:txBody>
            <a:bodyPr wrap="none" anchor="ctr"/>
            <a:lstStyle/>
            <a:p>
              <a:pPr algn="ctr" eaLnBrk="1" fontAlgn="auto" hangingPunct="1">
                <a:spcBef>
                  <a:spcPts val="0"/>
                </a:spcBef>
                <a:spcAft>
                  <a:spcPts val="0"/>
                </a:spcAft>
                <a:buFont typeface="Arial" panose="020B0604020202020204" pitchFamily="34" charset="0"/>
                <a:buNone/>
                <a:defRPr/>
              </a:pPr>
              <a:r>
                <a:rPr lang="en-US" altLang="zh-CN" sz="2000" dirty="0">
                  <a:latin typeface="Times New Roman" panose="02020603050405020304" pitchFamily="18" charset="0"/>
                  <a:ea typeface="微软雅黑" panose="020B0503020204020204" charset="-122"/>
                  <a:cs typeface="Times New Roman" panose="02020603050405020304" pitchFamily="18" charset="0"/>
                </a:rPr>
                <a:t>202.119.224.201</a:t>
              </a:r>
              <a:endParaRPr lang="zh-CN" altLang="zh-CN" sz="2000" kern="0" dirty="0">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27" name="Group 8"/>
          <p:cNvGrpSpPr/>
          <p:nvPr/>
        </p:nvGrpSpPr>
        <p:grpSpPr bwMode="auto">
          <a:xfrm>
            <a:off x="5933552" y="2038298"/>
            <a:ext cx="1312863" cy="868362"/>
            <a:chOff x="0" y="0"/>
            <a:chExt cx="827" cy="547"/>
          </a:xfrm>
          <a:noFill/>
        </p:grpSpPr>
        <p:sp>
          <p:nvSpPr>
            <p:cNvPr id="28" name="Text Box 9"/>
            <p:cNvSpPr txBox="1">
              <a:spLocks noChangeArrowheads="1"/>
            </p:cNvSpPr>
            <p:nvPr/>
          </p:nvSpPr>
          <p:spPr bwMode="auto">
            <a:xfrm>
              <a:off x="45" y="0"/>
              <a:ext cx="782" cy="288"/>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buFont typeface="Arial" panose="020B0604020202020204" pitchFamily="34" charset="0"/>
                <a:buNone/>
                <a:defRPr/>
              </a:pPr>
              <a:r>
                <a:rPr lang="zh-CN" altLang="en-US" sz="2400" kern="0" dirty="0">
                  <a:latin typeface="Times New Roman" panose="02020603050405020304" pitchFamily="18" charset="0"/>
                  <a:ea typeface="微软雅黑" panose="020B0503020204020204" charset="-122"/>
                  <a:cs typeface="Times New Roman" panose="02020603050405020304" pitchFamily="18" charset="0"/>
                </a:rPr>
                <a:t>端口号</a:t>
              </a:r>
            </a:p>
          </p:txBody>
        </p:sp>
        <p:sp>
          <p:nvSpPr>
            <p:cNvPr id="31" name="Rectangle 10"/>
            <p:cNvSpPr>
              <a:spLocks noChangeArrowheads="1"/>
            </p:cNvSpPr>
            <p:nvPr/>
          </p:nvSpPr>
          <p:spPr bwMode="auto">
            <a:xfrm>
              <a:off x="0" y="272"/>
              <a:ext cx="706" cy="275"/>
            </a:xfrm>
            <a:prstGeom prst="rect">
              <a:avLst/>
            </a:prstGeom>
            <a:grpFill/>
            <a:ln w="9525" cmpd="sng">
              <a:solidFill>
                <a:srgbClr val="213F99"/>
              </a:solidFill>
              <a:miter lim="800000"/>
            </a:ln>
            <a:effectLst>
              <a:outerShdw dist="35921" dir="2700000" algn="ctr" rotWithShape="0">
                <a:srgbClr val="FFFFFF"/>
              </a:outerShdw>
            </a:effectLst>
          </p:spPr>
          <p:txBody>
            <a:bodyPr wrap="none" anchor="ctr"/>
            <a:lstStyle/>
            <a:p>
              <a:pPr algn="ctr" eaLnBrk="1" fontAlgn="auto" hangingPunct="1">
                <a:spcBef>
                  <a:spcPts val="0"/>
                </a:spcBef>
                <a:spcAft>
                  <a:spcPts val="0"/>
                </a:spcAft>
                <a:buFont typeface="Arial" panose="020B0604020202020204" pitchFamily="34" charset="0"/>
                <a:buNone/>
                <a:defRPr/>
              </a:pPr>
              <a:r>
                <a:rPr lang="en-US" altLang="zh-CN" sz="2000" kern="0" dirty="0">
                  <a:latin typeface="Times New Roman" panose="02020603050405020304" pitchFamily="18" charset="0"/>
                  <a:ea typeface="微软雅黑" panose="020B0503020204020204" charset="-122"/>
                  <a:cs typeface="Times New Roman" panose="02020603050405020304" pitchFamily="18" charset="0"/>
                </a:rPr>
                <a:t>80</a:t>
              </a:r>
              <a:endParaRPr lang="zh-CN" altLang="zh-CN" sz="2000" kern="0" dirty="0">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32" name="Group 11"/>
          <p:cNvGrpSpPr/>
          <p:nvPr/>
        </p:nvGrpSpPr>
        <p:grpSpPr bwMode="auto">
          <a:xfrm>
            <a:off x="893240" y="3521023"/>
            <a:ext cx="6191250" cy="523875"/>
            <a:chOff x="0" y="0"/>
            <a:chExt cx="3900" cy="330"/>
          </a:xfrm>
          <a:noFill/>
        </p:grpSpPr>
        <p:sp>
          <p:nvSpPr>
            <p:cNvPr id="33" name="Rectangle 12"/>
            <p:cNvSpPr>
              <a:spLocks noChangeArrowheads="1"/>
            </p:cNvSpPr>
            <p:nvPr/>
          </p:nvSpPr>
          <p:spPr bwMode="auto">
            <a:xfrm>
              <a:off x="1360" y="16"/>
              <a:ext cx="2540" cy="275"/>
            </a:xfrm>
            <a:prstGeom prst="rect">
              <a:avLst/>
            </a:prstGeom>
            <a:grpFill/>
            <a:ln w="9525" cmpd="sng">
              <a:solidFill>
                <a:srgbClr val="213F99"/>
              </a:solidFill>
              <a:miter lim="800000"/>
            </a:ln>
            <a:effectLst>
              <a:outerShdw dist="35921" dir="2700000" algn="ctr" rotWithShape="0">
                <a:srgbClr val="FFFFFF"/>
              </a:outerShdw>
            </a:effectLst>
          </p:spPr>
          <p:txBody>
            <a:bodyPr wrap="none" anchor="ctr"/>
            <a:lstStyle/>
            <a:p>
              <a:pPr eaLnBrk="1" fontAlgn="auto" hangingPunct="1">
                <a:spcBef>
                  <a:spcPts val="0"/>
                </a:spcBef>
                <a:spcAft>
                  <a:spcPts val="0"/>
                </a:spcAft>
                <a:buFont typeface="Arial" panose="020B0604020202020204" pitchFamily="34" charset="0"/>
                <a:buNone/>
                <a:defRPr/>
              </a:pPr>
              <a:r>
                <a:rPr lang="zh-CN" altLang="zh-CN" sz="2000" kern="0" dirty="0">
                  <a:latin typeface="Times New Roman" panose="02020603050405020304" pitchFamily="18" charset="0"/>
                  <a:ea typeface="微软雅黑" panose="020B050302020402020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charset="-122"/>
                  <a:cs typeface="Times New Roman" panose="02020603050405020304" pitchFamily="18" charset="0"/>
                </a:rPr>
                <a:t>202.119.224.201</a:t>
              </a:r>
              <a:r>
                <a:rPr lang="zh-CN" altLang="zh-CN" sz="2000" kern="0" dirty="0">
                  <a:latin typeface="Times New Roman" panose="02020603050405020304" pitchFamily="18" charset="0"/>
                  <a:ea typeface="微软雅黑" panose="020B0503020204020204" charset="-122"/>
                  <a:cs typeface="Times New Roman" panose="02020603050405020304" pitchFamily="18" charset="0"/>
                </a:rPr>
                <a:t>, </a:t>
              </a:r>
              <a:r>
                <a:rPr lang="en-US" altLang="zh-CN" sz="2000" kern="0" dirty="0">
                  <a:latin typeface="Times New Roman" panose="02020603050405020304" pitchFamily="18" charset="0"/>
                  <a:ea typeface="微软雅黑" panose="020B0503020204020204" charset="-122"/>
                  <a:cs typeface="Times New Roman" panose="02020603050405020304" pitchFamily="18" charset="0"/>
                </a:rPr>
                <a:t>           8</a:t>
              </a:r>
              <a:r>
                <a:rPr lang="zh-CN" altLang="zh-CN" sz="2000" kern="0" dirty="0">
                  <a:latin typeface="Times New Roman" panose="02020603050405020304" pitchFamily="18" charset="0"/>
                  <a:ea typeface="微软雅黑" panose="020B0503020204020204" charset="-122"/>
                  <a:cs typeface="Times New Roman" panose="02020603050405020304" pitchFamily="18" charset="0"/>
                </a:rPr>
                <a:t>0</a:t>
              </a:r>
            </a:p>
          </p:txBody>
        </p:sp>
        <p:sp>
          <p:nvSpPr>
            <p:cNvPr id="34" name="Text Box 13"/>
            <p:cNvSpPr txBox="1">
              <a:spLocks noChangeArrowheads="1"/>
            </p:cNvSpPr>
            <p:nvPr/>
          </p:nvSpPr>
          <p:spPr bwMode="auto">
            <a:xfrm>
              <a:off x="0" y="0"/>
              <a:ext cx="844" cy="330"/>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buFont typeface="Arial" panose="020B0604020202020204" pitchFamily="34" charset="0"/>
                <a:buNone/>
                <a:defRPr/>
              </a:pPr>
              <a:r>
                <a:rPr lang="zh-CN" altLang="zh-CN" sz="2800" kern="0">
                  <a:latin typeface="Times New Roman" panose="02020603050405020304" pitchFamily="18" charset="0"/>
                  <a:ea typeface="微软雅黑" panose="020B0503020204020204" charset="-122"/>
                  <a:cs typeface="Times New Roman" panose="02020603050405020304" pitchFamily="18" charset="0"/>
                </a:rPr>
                <a:t>(socket)</a:t>
              </a:r>
            </a:p>
          </p:txBody>
        </p:sp>
      </p:grpSp>
      <p:grpSp>
        <p:nvGrpSpPr>
          <p:cNvPr id="35" name="Group 14"/>
          <p:cNvGrpSpPr/>
          <p:nvPr/>
        </p:nvGrpSpPr>
        <p:grpSpPr bwMode="auto">
          <a:xfrm>
            <a:off x="4060711" y="2981450"/>
            <a:ext cx="2651125" cy="522288"/>
            <a:chOff x="0" y="0"/>
            <a:chExt cx="1670" cy="329"/>
          </a:xfrm>
          <a:noFill/>
        </p:grpSpPr>
        <p:sp>
          <p:nvSpPr>
            <p:cNvPr id="36" name="AutoShape 15"/>
            <p:cNvSpPr>
              <a:spLocks noChangeArrowheads="1"/>
            </p:cNvSpPr>
            <p:nvPr/>
          </p:nvSpPr>
          <p:spPr bwMode="auto">
            <a:xfrm>
              <a:off x="0" y="0"/>
              <a:ext cx="211" cy="329"/>
            </a:xfrm>
            <a:prstGeom prst="downArrow">
              <a:avLst>
                <a:gd name="adj1" fmla="val 50000"/>
                <a:gd name="adj2" fmla="val 56306"/>
              </a:avLst>
            </a:prstGeom>
            <a:grpFill/>
            <a:ln w="9525" cmpd="sng">
              <a:solidFill>
                <a:srgbClr val="213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fontAlgn="auto" hangingPunct="1">
                <a:spcBef>
                  <a:spcPts val="0"/>
                </a:spcBef>
                <a:spcAft>
                  <a:spcPts val="0"/>
                </a:spcAft>
                <a:buFont typeface="Arial" panose="020B0604020202020204" pitchFamily="34" charset="0"/>
                <a:buNone/>
                <a:defRPr/>
              </a:pPr>
              <a:endParaRPr lang="zh-CN" altLang="en-US" sz="3200" kern="0">
                <a:latin typeface="Times New Roman" panose="02020603050405020304" pitchFamily="18" charset="0"/>
                <a:ea typeface="微软雅黑" panose="020B0503020204020204" charset="-122"/>
                <a:cs typeface="Times New Roman" panose="02020603050405020304" pitchFamily="18" charset="0"/>
              </a:endParaRPr>
            </a:p>
          </p:txBody>
        </p:sp>
        <p:sp>
          <p:nvSpPr>
            <p:cNvPr id="37" name="AutoShape 16"/>
            <p:cNvSpPr>
              <a:spLocks noChangeArrowheads="1"/>
            </p:cNvSpPr>
            <p:nvPr/>
          </p:nvSpPr>
          <p:spPr bwMode="auto">
            <a:xfrm>
              <a:off x="1458" y="0"/>
              <a:ext cx="212" cy="329"/>
            </a:xfrm>
            <a:prstGeom prst="downArrow">
              <a:avLst>
                <a:gd name="adj1" fmla="val 50000"/>
                <a:gd name="adj2" fmla="val 56040"/>
              </a:avLst>
            </a:prstGeom>
            <a:grpFill/>
            <a:ln w="9525" cmpd="sng">
              <a:solidFill>
                <a:srgbClr val="213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fontAlgn="auto" hangingPunct="1">
                <a:spcBef>
                  <a:spcPts val="0"/>
                </a:spcBef>
                <a:spcAft>
                  <a:spcPts val="0"/>
                </a:spcAft>
                <a:buFont typeface="Arial" panose="020B0604020202020204" pitchFamily="34" charset="0"/>
                <a:buNone/>
                <a:defRPr/>
              </a:pPr>
              <a:endParaRPr lang="zh-CN" altLang="en-US" sz="3200" kern="0">
                <a:latin typeface="Times New Roman" panose="02020603050405020304" pitchFamily="18" charset="0"/>
                <a:ea typeface="微软雅黑" panose="020B0503020204020204" charset="-122"/>
                <a:cs typeface="Times New Roman" panose="02020603050405020304" pitchFamily="18" charset="0"/>
              </a:endParaRPr>
            </a:p>
          </p:txBody>
        </p:sp>
      </p:grpSp>
      <p:sp>
        <p:nvSpPr>
          <p:cNvPr id="38" name="矩形 37"/>
          <p:cNvSpPr/>
          <p:nvPr/>
        </p:nvSpPr>
        <p:spPr>
          <a:xfrm>
            <a:off x="2514077" y="4519560"/>
            <a:ext cx="4467225" cy="522288"/>
          </a:xfrm>
          <a:prstGeom prst="rect">
            <a:avLst/>
          </a:prstGeom>
        </p:spPr>
        <p:txBody>
          <a:bodyPr>
            <a:spAutoFit/>
          </a:bodyPr>
          <a:lstStyle/>
          <a:p>
            <a:pPr>
              <a:defRPr/>
            </a:pPr>
            <a:r>
              <a:rPr lang="zh-CN" altLang="en-US" sz="2800" dirty="0">
                <a:latin typeface="Times New Roman" panose="02020603050405020304" pitchFamily="18" charset="0"/>
                <a:ea typeface="微软雅黑" panose="020B0503020204020204" charset="-122"/>
                <a:cs typeface="Times New Roman" panose="02020603050405020304" pitchFamily="18" charset="0"/>
              </a:rPr>
              <a:t>套接字</a:t>
            </a:r>
            <a:r>
              <a:rPr lang="en-US" altLang="zh-CN" sz="2800" dirty="0">
                <a:latin typeface="Times New Roman" panose="02020603050405020304" pitchFamily="18" charset="0"/>
                <a:ea typeface="微软雅黑" panose="020B0503020204020204" charset="-122"/>
                <a:cs typeface="Times New Roman" panose="02020603050405020304" pitchFamily="18" charset="0"/>
              </a:rPr>
              <a:t>= &lt;IP</a:t>
            </a:r>
            <a:r>
              <a:rPr lang="zh-CN" altLang="zh-CN" sz="2800" dirty="0">
                <a:latin typeface="Times New Roman" panose="02020603050405020304" pitchFamily="18" charset="0"/>
                <a:ea typeface="微软雅黑" panose="020B0503020204020204" charset="-122"/>
                <a:cs typeface="Times New Roman" panose="02020603050405020304" pitchFamily="18" charset="0"/>
              </a:rPr>
              <a:t>地址，端口</a:t>
            </a:r>
            <a:r>
              <a:rPr lang="en-US" altLang="zh-CN" sz="2800" dirty="0">
                <a:latin typeface="Times New Roman" panose="02020603050405020304" pitchFamily="18" charset="0"/>
                <a:ea typeface="微软雅黑" panose="020B0503020204020204" charset="-122"/>
                <a:cs typeface="Times New Roman" panose="02020603050405020304" pitchFamily="18" charset="0"/>
              </a:rPr>
              <a:t>&gt;</a:t>
            </a:r>
            <a:endParaRPr lang="zh-CN" altLang="en-US"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9" name="矩形 38"/>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1000"/>
                                        <p:tgtEl>
                                          <p:spTgt spid="35"/>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10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charset="-122"/>
                <a:ea typeface="微软雅黑" panose="020B0503020204020204" charset="-122"/>
              </a:rPr>
              <a:t>6.2.2  </a:t>
            </a:r>
            <a:r>
              <a:rPr lang="zh-CN" altLang="en-US" sz="2800" b="1" dirty="0">
                <a:solidFill>
                  <a:schemeClr val="tx1">
                    <a:lumMod val="65000"/>
                    <a:lumOff val="35000"/>
                  </a:schemeClr>
                </a:solidFill>
                <a:latin typeface="微软雅黑" panose="020B0503020204020204" charset="-122"/>
                <a:ea typeface="微软雅黑" panose="020B0503020204020204" charset="-122"/>
              </a:rPr>
              <a:t>套接字</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五元组</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6" name="矩形 25"/>
          <p:cNvSpPr/>
          <p:nvPr/>
        </p:nvSpPr>
        <p:spPr>
          <a:xfrm>
            <a:off x="948132" y="5931573"/>
            <a:ext cx="7591425" cy="400110"/>
          </a:xfrm>
          <a:prstGeom prst="rect">
            <a:avLst/>
          </a:prstGeom>
        </p:spPr>
        <p:txBody>
          <a:bodyPr wrap="square">
            <a:spAutoFit/>
          </a:bodyPr>
          <a:lstStyle/>
          <a:p>
            <a:pPr>
              <a:defRPr/>
            </a:pPr>
            <a:r>
              <a:rPr lang="zh-CN" altLang="zh-CN" sz="2000" dirty="0">
                <a:latin typeface="Times New Roman" panose="02020603050405020304" pitchFamily="18" charset="0"/>
                <a:ea typeface="微软雅黑" panose="020B0503020204020204" charset="-122"/>
                <a:cs typeface="Times New Roman" panose="02020603050405020304" pitchFamily="18" charset="0"/>
              </a:rPr>
              <a:t>五元组</a:t>
            </a:r>
            <a:r>
              <a:rPr lang="en-US" altLang="zh-CN" sz="2000" dirty="0">
                <a:latin typeface="Times New Roman" panose="02020603050405020304" pitchFamily="18" charset="0"/>
                <a:ea typeface="微软雅黑" panose="020B0503020204020204" charset="-122"/>
                <a:cs typeface="Times New Roman" panose="02020603050405020304" pitchFamily="18" charset="0"/>
              </a:rPr>
              <a:t> = &lt;</a:t>
            </a:r>
            <a:r>
              <a:rPr lang="zh-CN" altLang="zh-CN" sz="2000" dirty="0">
                <a:latin typeface="Times New Roman" panose="02020603050405020304" pitchFamily="18" charset="0"/>
                <a:ea typeface="微软雅黑" panose="020B0503020204020204" charset="-122"/>
                <a:cs typeface="Times New Roman" panose="02020603050405020304" pitchFamily="18" charset="0"/>
              </a:rPr>
              <a:t>源</a:t>
            </a:r>
            <a:r>
              <a:rPr lang="en-US" altLang="zh-CN" sz="2000" dirty="0">
                <a:latin typeface="Times New Roman" panose="02020603050405020304" pitchFamily="18" charset="0"/>
                <a:ea typeface="微软雅黑" panose="020B0503020204020204" charset="-122"/>
                <a:cs typeface="Times New Roman" panose="02020603050405020304" pitchFamily="18" charset="0"/>
              </a:rPr>
              <a:t>IP</a:t>
            </a:r>
            <a:r>
              <a:rPr lang="zh-CN" altLang="zh-CN" sz="2000" dirty="0">
                <a:latin typeface="Times New Roman" panose="02020603050405020304" pitchFamily="18" charset="0"/>
                <a:ea typeface="微软雅黑" panose="020B0503020204020204" charset="-122"/>
                <a:cs typeface="Times New Roman" panose="02020603050405020304" pitchFamily="18" charset="0"/>
              </a:rPr>
              <a:t>地址，源端口，目的</a:t>
            </a:r>
            <a:r>
              <a:rPr lang="en-US" altLang="zh-CN" sz="2000" dirty="0">
                <a:latin typeface="Times New Roman" panose="02020603050405020304" pitchFamily="18" charset="0"/>
                <a:ea typeface="微软雅黑" panose="020B0503020204020204" charset="-122"/>
                <a:cs typeface="Times New Roman" panose="02020603050405020304" pitchFamily="18" charset="0"/>
              </a:rPr>
              <a:t>IP</a:t>
            </a:r>
            <a:r>
              <a:rPr lang="zh-CN" altLang="zh-CN" sz="2000" dirty="0">
                <a:latin typeface="Times New Roman" panose="02020603050405020304" pitchFamily="18" charset="0"/>
                <a:ea typeface="微软雅黑" panose="020B0503020204020204" charset="-122"/>
                <a:cs typeface="Times New Roman" panose="02020603050405020304" pitchFamily="18" charset="0"/>
              </a:rPr>
              <a:t>地址，目的端口，传输协议</a:t>
            </a:r>
            <a:r>
              <a:rPr lang="en-US" altLang="zh-CN" sz="2000" dirty="0">
                <a:latin typeface="Times New Roman" panose="02020603050405020304" pitchFamily="18" charset="0"/>
                <a:ea typeface="微软雅黑" panose="020B0503020204020204" charset="-122"/>
                <a:cs typeface="Times New Roman" panose="02020603050405020304" pitchFamily="18" charset="0"/>
              </a:rPr>
              <a:t>&gt;</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7" name="AutoShape 4"/>
          <p:cNvSpPr>
            <a:spLocks noChangeAspect="1" noChangeArrowheads="1"/>
          </p:cNvSpPr>
          <p:nvPr/>
        </p:nvSpPr>
        <p:spPr bwMode="auto">
          <a:xfrm>
            <a:off x="598488" y="1851350"/>
            <a:ext cx="61944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fontAlgn="auto" hangingPunct="1">
              <a:spcBef>
                <a:spcPct val="0"/>
              </a:spcBef>
              <a:spcAft>
                <a:spcPts val="0"/>
              </a:spcAft>
              <a:buClrTx/>
              <a:buSzTx/>
              <a:buFontTx/>
              <a:buNone/>
              <a:defRPr/>
            </a:pPr>
            <a:endParaRPr lang="zh-CN" altLang="en-US" sz="3200" b="0" kern="0" smtClean="0">
              <a:ea typeface="微软雅黑" panose="020B0503020204020204" charset="-122"/>
              <a:cs typeface="Times New Roman" panose="02020603050405020304" pitchFamily="18" charset="0"/>
            </a:endParaRPr>
          </a:p>
        </p:txBody>
      </p:sp>
      <p:sp>
        <p:nvSpPr>
          <p:cNvPr id="28" name="Text Box 5"/>
          <p:cNvSpPr txBox="1">
            <a:spLocks noChangeArrowheads="1"/>
          </p:cNvSpPr>
          <p:nvPr/>
        </p:nvSpPr>
        <p:spPr bwMode="auto">
          <a:xfrm>
            <a:off x="1612900" y="2502225"/>
            <a:ext cx="1722438" cy="146526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smtClean="0">
                <a:ea typeface="微软雅黑" panose="020B0503020204020204" charset="-122"/>
                <a:cs typeface="Times New Roman" panose="02020603050405020304" pitchFamily="18" charset="0"/>
              </a:rPr>
              <a:t>客户端</a:t>
            </a:r>
            <a:r>
              <a:rPr lang="zh-CN" altLang="zh-CN" sz="2000" b="0" kern="0" smtClean="0">
                <a:ea typeface="微软雅黑" panose="020B0503020204020204" charset="-122"/>
                <a:cs typeface="Times New Roman" panose="02020603050405020304" pitchFamily="18" charset="0"/>
              </a:rPr>
              <a:t>A</a:t>
            </a:r>
          </a:p>
          <a:p>
            <a:pPr algn="just" eaLnBrk="1" fontAlgn="auto" hangingPunct="1">
              <a:spcBef>
                <a:spcPct val="50000"/>
              </a:spcBef>
              <a:spcAft>
                <a:spcPts val="0"/>
              </a:spcAft>
              <a:buClrTx/>
              <a:buSzTx/>
              <a:buFontTx/>
              <a:buNone/>
              <a:defRPr/>
            </a:pPr>
            <a:r>
              <a:rPr lang="zh-CN" altLang="zh-CN" sz="2000" b="0" kern="0" smtClean="0">
                <a:ea typeface="微软雅黑" panose="020B0503020204020204" charset="-122"/>
                <a:cs typeface="Times New Roman" panose="02020603050405020304" pitchFamily="18" charset="0"/>
              </a:rPr>
              <a:t>10.32.100.92</a:t>
            </a:r>
          </a:p>
          <a:p>
            <a:pPr eaLnBrk="1" fontAlgn="auto" hangingPunct="1">
              <a:spcBef>
                <a:spcPct val="50000"/>
              </a:spcBef>
              <a:spcAft>
                <a:spcPts val="0"/>
              </a:spcAft>
              <a:buClrTx/>
              <a:buSzTx/>
              <a:buFontTx/>
              <a:buNone/>
              <a:defRPr/>
            </a:pPr>
            <a:endParaRPr lang="zh-CN" altLang="zh-CN" sz="2000" b="0" kern="0" smtClean="0">
              <a:ea typeface="微软雅黑" panose="020B0503020204020204" charset="-122"/>
              <a:cs typeface="Times New Roman" panose="02020603050405020304" pitchFamily="18" charset="0"/>
            </a:endParaRPr>
          </a:p>
        </p:txBody>
      </p:sp>
      <p:pic>
        <p:nvPicPr>
          <p:cNvPr id="31" name="Picture 6" descr="整套电脑-3"/>
          <p:cNvPicPr>
            <a:picLocks noRot="1"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2225" y="2014862"/>
            <a:ext cx="7556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7"/>
          <p:cNvGrpSpPr>
            <a:grpSpLocks noChangeAspect="1"/>
          </p:cNvGrpSpPr>
          <p:nvPr/>
        </p:nvGrpSpPr>
        <p:grpSpPr bwMode="auto">
          <a:xfrm>
            <a:off x="5605463" y="2014862"/>
            <a:ext cx="1000125" cy="814388"/>
            <a:chOff x="0" y="0"/>
            <a:chExt cx="614" cy="690"/>
          </a:xfrm>
        </p:grpSpPr>
        <p:pic>
          <p:nvPicPr>
            <p:cNvPr id="33" name="Picture 8" descr="serve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 y="0"/>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9" descr="PC Blu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4"/>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 Box 10"/>
          <p:cNvSpPr txBox="1">
            <a:spLocks noChangeArrowheads="1"/>
          </p:cNvSpPr>
          <p:nvPr/>
        </p:nvSpPr>
        <p:spPr bwMode="auto">
          <a:xfrm>
            <a:off x="4305300" y="2499050"/>
            <a:ext cx="2085975" cy="146526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charset="-122"/>
                <a:cs typeface="Times New Roman" panose="02020603050405020304" pitchFamily="18" charset="0"/>
              </a:rPr>
              <a:t>服务器</a:t>
            </a:r>
            <a:r>
              <a:rPr lang="zh-CN" altLang="zh-CN" sz="2000" b="0" kern="0" dirty="0" smtClean="0">
                <a:ea typeface="微软雅黑" panose="020B0503020204020204" charset="-122"/>
                <a:cs typeface="Times New Roman" panose="02020603050405020304" pitchFamily="18" charset="0"/>
              </a:rPr>
              <a:t>C</a:t>
            </a:r>
          </a:p>
          <a:p>
            <a:pPr algn="just" eaLnBrk="1" fontAlgn="auto" hangingPunct="1">
              <a:spcBef>
                <a:spcPct val="50000"/>
              </a:spcBef>
              <a:spcAft>
                <a:spcPts val="0"/>
              </a:spcAft>
              <a:buClrTx/>
              <a:buSzTx/>
              <a:buFontTx/>
              <a:buNone/>
              <a:defRPr/>
            </a:pPr>
            <a:r>
              <a:rPr lang="zh-CN" altLang="zh-CN" sz="2000" b="0" kern="0" dirty="0" smtClean="0">
                <a:ea typeface="微软雅黑" panose="020B0503020204020204" charset="-122"/>
                <a:cs typeface="Times New Roman" panose="02020603050405020304" pitchFamily="18" charset="0"/>
              </a:rPr>
              <a:t>202.119.230.10</a:t>
            </a:r>
          </a:p>
          <a:p>
            <a:pPr eaLnBrk="1" fontAlgn="auto" hangingPunct="1">
              <a:spcBef>
                <a:spcPct val="50000"/>
              </a:spcBef>
              <a:spcAft>
                <a:spcPts val="0"/>
              </a:spcAft>
              <a:buClrTx/>
              <a:buSzTx/>
              <a:buFontTx/>
              <a:buNone/>
              <a:defRPr/>
            </a:pPr>
            <a:endParaRPr lang="zh-CN" altLang="zh-CN" sz="2000" b="0" kern="0" dirty="0" smtClean="0">
              <a:ea typeface="微软雅黑" panose="020B0503020204020204" charset="-122"/>
              <a:cs typeface="Times New Roman" panose="02020603050405020304" pitchFamily="18" charset="0"/>
            </a:endParaRPr>
          </a:p>
        </p:txBody>
      </p:sp>
      <p:sp>
        <p:nvSpPr>
          <p:cNvPr id="36" name="Text Box 11"/>
          <p:cNvSpPr txBox="1">
            <a:spLocks noChangeArrowheads="1"/>
          </p:cNvSpPr>
          <p:nvPr/>
        </p:nvSpPr>
        <p:spPr bwMode="auto">
          <a:xfrm>
            <a:off x="4276725" y="3478537"/>
            <a:ext cx="1198563" cy="325438"/>
          </a:xfrm>
          <a:prstGeom prst="rect">
            <a:avLst/>
          </a:prstGeom>
          <a:noFill/>
          <a:ln w="9525">
            <a:solidFill>
              <a:srgbClr val="213F99"/>
            </a:solidFill>
            <a:miter lim="800000"/>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zh-CN" sz="2000" b="0" kern="0" dirty="0" smtClean="0">
                <a:ea typeface="微软雅黑" panose="020B0503020204020204" charset="-122"/>
                <a:cs typeface="Times New Roman" panose="02020603050405020304" pitchFamily="18" charset="0"/>
              </a:rPr>
              <a:t>80 </a:t>
            </a:r>
            <a:r>
              <a:rPr lang="zh-CN" altLang="en-US" sz="2000" b="0" kern="0" dirty="0" smtClean="0">
                <a:ea typeface="微软雅黑" panose="020B0503020204020204" charset="-122"/>
                <a:cs typeface="Times New Roman" panose="02020603050405020304" pitchFamily="18" charset="0"/>
              </a:rPr>
              <a:t>端口</a:t>
            </a:r>
          </a:p>
        </p:txBody>
      </p:sp>
      <p:sp>
        <p:nvSpPr>
          <p:cNvPr id="37" name="Text Box 12"/>
          <p:cNvSpPr txBox="1">
            <a:spLocks noChangeArrowheads="1"/>
          </p:cNvSpPr>
          <p:nvPr/>
        </p:nvSpPr>
        <p:spPr bwMode="auto">
          <a:xfrm>
            <a:off x="1820863" y="3478537"/>
            <a:ext cx="1397000" cy="325438"/>
          </a:xfrm>
          <a:prstGeom prst="rect">
            <a:avLst/>
          </a:prstGeom>
          <a:noFill/>
          <a:ln w="9525">
            <a:solidFill>
              <a:srgbClr val="213F99"/>
            </a:solidFill>
            <a:miter lim="800000"/>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charset="-122"/>
                <a:cs typeface="Times New Roman" panose="02020603050405020304" pitchFamily="18" charset="0"/>
              </a:rPr>
              <a:t>端口 </a:t>
            </a:r>
            <a:r>
              <a:rPr lang="zh-CN" altLang="zh-CN" sz="2000" b="0" kern="0" dirty="0" smtClean="0">
                <a:ea typeface="微软雅黑" panose="020B0503020204020204" charset="-122"/>
                <a:cs typeface="Times New Roman" panose="02020603050405020304" pitchFamily="18" charset="0"/>
              </a:rPr>
              <a:t>3095</a:t>
            </a:r>
          </a:p>
        </p:txBody>
      </p:sp>
      <p:sp>
        <p:nvSpPr>
          <p:cNvPr id="38" name="Line 13"/>
          <p:cNvSpPr>
            <a:spLocks noChangeShapeType="1"/>
          </p:cNvSpPr>
          <p:nvPr/>
        </p:nvSpPr>
        <p:spPr bwMode="auto">
          <a:xfrm>
            <a:off x="3148013" y="3640462"/>
            <a:ext cx="1198562" cy="1588"/>
          </a:xfrm>
          <a:prstGeom prst="line">
            <a:avLst/>
          </a:prstGeom>
          <a:noFill/>
          <a:ln w="38100">
            <a:solidFill>
              <a:srgbClr val="213F99"/>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charset="-122"/>
              <a:cs typeface="Times New Roman" panose="02020603050405020304" pitchFamily="18" charset="0"/>
            </a:endParaRPr>
          </a:p>
        </p:txBody>
      </p:sp>
      <p:sp>
        <p:nvSpPr>
          <p:cNvPr id="39" name="Text Box 14"/>
          <p:cNvSpPr txBox="1">
            <a:spLocks noChangeArrowheads="1"/>
          </p:cNvSpPr>
          <p:nvPr/>
        </p:nvSpPr>
        <p:spPr bwMode="auto">
          <a:xfrm>
            <a:off x="1612900" y="4616775"/>
            <a:ext cx="1722438" cy="146843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smtClean="0">
                <a:ea typeface="微软雅黑" panose="020B0503020204020204" charset="-122"/>
                <a:cs typeface="Times New Roman" panose="02020603050405020304" pitchFamily="18" charset="0"/>
              </a:rPr>
              <a:t>客户端</a:t>
            </a:r>
            <a:r>
              <a:rPr lang="zh-CN" altLang="zh-CN" sz="2000" b="0" kern="0" smtClean="0">
                <a:ea typeface="微软雅黑" panose="020B0503020204020204" charset="-122"/>
                <a:cs typeface="Times New Roman" panose="02020603050405020304" pitchFamily="18" charset="0"/>
              </a:rPr>
              <a:t>B</a:t>
            </a:r>
          </a:p>
          <a:p>
            <a:pPr algn="just" eaLnBrk="1" fontAlgn="auto" hangingPunct="1">
              <a:spcBef>
                <a:spcPct val="50000"/>
              </a:spcBef>
              <a:spcAft>
                <a:spcPts val="0"/>
              </a:spcAft>
              <a:buClrTx/>
              <a:buSzTx/>
              <a:buFontTx/>
              <a:buNone/>
              <a:defRPr/>
            </a:pPr>
            <a:r>
              <a:rPr lang="zh-CN" altLang="zh-CN" sz="2000" b="0" kern="0" smtClean="0">
                <a:ea typeface="微软雅黑" panose="020B0503020204020204" charset="-122"/>
                <a:cs typeface="Times New Roman" panose="02020603050405020304" pitchFamily="18" charset="0"/>
              </a:rPr>
              <a:t>10.32.100.93</a:t>
            </a:r>
          </a:p>
          <a:p>
            <a:pPr eaLnBrk="1" fontAlgn="auto" hangingPunct="1">
              <a:spcBef>
                <a:spcPct val="50000"/>
              </a:spcBef>
              <a:spcAft>
                <a:spcPts val="0"/>
              </a:spcAft>
              <a:buClrTx/>
              <a:buSzTx/>
              <a:buFontTx/>
              <a:buNone/>
              <a:defRPr/>
            </a:pPr>
            <a:endParaRPr lang="zh-CN" altLang="zh-CN" sz="2000" b="0" kern="0" smtClean="0">
              <a:ea typeface="微软雅黑" panose="020B0503020204020204" charset="-122"/>
              <a:cs typeface="Times New Roman" panose="02020603050405020304" pitchFamily="18" charset="0"/>
            </a:endParaRPr>
          </a:p>
        </p:txBody>
      </p:sp>
      <p:pic>
        <p:nvPicPr>
          <p:cNvPr id="40" name="Picture 15"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2225" y="4129412"/>
            <a:ext cx="7556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6"/>
          <p:cNvSpPr txBox="1">
            <a:spLocks noChangeArrowheads="1"/>
          </p:cNvSpPr>
          <p:nvPr/>
        </p:nvSpPr>
        <p:spPr bwMode="auto">
          <a:xfrm>
            <a:off x="1820863" y="5429575"/>
            <a:ext cx="1397000" cy="325437"/>
          </a:xfrm>
          <a:prstGeom prst="rect">
            <a:avLst/>
          </a:prstGeom>
          <a:noFill/>
          <a:ln w="9525">
            <a:solidFill>
              <a:srgbClr val="213F99"/>
            </a:solidFill>
            <a:miter lim="800000"/>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charset="-122"/>
                <a:cs typeface="Times New Roman" panose="02020603050405020304" pitchFamily="18" charset="0"/>
              </a:rPr>
              <a:t>端口 </a:t>
            </a:r>
            <a:r>
              <a:rPr lang="zh-CN" altLang="zh-CN" sz="2000" b="0" kern="0" dirty="0" smtClean="0">
                <a:ea typeface="微软雅黑" panose="020B0503020204020204" charset="-122"/>
                <a:cs typeface="Times New Roman" panose="02020603050405020304" pitchFamily="18" charset="0"/>
              </a:rPr>
              <a:t>3095</a:t>
            </a:r>
          </a:p>
        </p:txBody>
      </p:sp>
      <p:sp>
        <p:nvSpPr>
          <p:cNvPr id="42" name="Line 17"/>
          <p:cNvSpPr>
            <a:spLocks noChangeShapeType="1"/>
          </p:cNvSpPr>
          <p:nvPr/>
        </p:nvSpPr>
        <p:spPr bwMode="auto">
          <a:xfrm>
            <a:off x="3182938" y="5596262"/>
            <a:ext cx="600075" cy="0"/>
          </a:xfrm>
          <a:prstGeom prst="line">
            <a:avLst/>
          </a:prstGeom>
          <a:noFill/>
          <a:ln w="38100">
            <a:solidFill>
              <a:srgbClr val="213F99"/>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charset="-122"/>
              <a:cs typeface="Times New Roman" panose="02020603050405020304" pitchFamily="18" charset="0"/>
            </a:endParaRPr>
          </a:p>
        </p:txBody>
      </p:sp>
      <p:sp>
        <p:nvSpPr>
          <p:cNvPr id="43" name="Line 18"/>
          <p:cNvSpPr>
            <a:spLocks noChangeShapeType="1"/>
          </p:cNvSpPr>
          <p:nvPr/>
        </p:nvSpPr>
        <p:spPr bwMode="auto">
          <a:xfrm flipV="1">
            <a:off x="3783013" y="3803975"/>
            <a:ext cx="0" cy="1792287"/>
          </a:xfrm>
          <a:prstGeom prst="line">
            <a:avLst/>
          </a:prstGeom>
          <a:noFill/>
          <a:ln w="38100">
            <a:solidFill>
              <a:srgbClr val="213F99"/>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charset="-122"/>
              <a:cs typeface="Times New Roman" panose="02020603050405020304" pitchFamily="18" charset="0"/>
            </a:endParaRPr>
          </a:p>
        </p:txBody>
      </p:sp>
      <p:sp>
        <p:nvSpPr>
          <p:cNvPr id="44" name="Line 19"/>
          <p:cNvSpPr>
            <a:spLocks noChangeShapeType="1"/>
          </p:cNvSpPr>
          <p:nvPr/>
        </p:nvSpPr>
        <p:spPr bwMode="auto">
          <a:xfrm>
            <a:off x="3748088" y="3803975"/>
            <a:ext cx="598487" cy="1587"/>
          </a:xfrm>
          <a:prstGeom prst="line">
            <a:avLst/>
          </a:prstGeom>
          <a:noFill/>
          <a:ln w="38100">
            <a:solidFill>
              <a:srgbClr val="213F99"/>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charset="-122"/>
              <a:cs typeface="Times New Roman" panose="02020603050405020304" pitchFamily="18" charset="0"/>
            </a:endParaRPr>
          </a:p>
        </p:txBody>
      </p:sp>
      <p:sp>
        <p:nvSpPr>
          <p:cNvPr id="45" name="矩形 44"/>
          <p:cNvSpPr/>
          <p:nvPr/>
        </p:nvSpPr>
        <p:spPr>
          <a:xfrm>
            <a:off x="205653" y="1678832"/>
            <a:ext cx="8706119" cy="498085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无</a:t>
            </a:r>
            <a:r>
              <a:rPr lang="zh-CN" altLang="en-US" sz="2800" b="1" dirty="0">
                <a:solidFill>
                  <a:schemeClr val="tx1">
                    <a:lumMod val="65000"/>
                    <a:lumOff val="35000"/>
                  </a:schemeClr>
                </a:solidFill>
                <a:latin typeface="微软雅黑" panose="020B0503020204020204" charset="-122"/>
                <a:ea typeface="微软雅黑" panose="020B0503020204020204" charset="-122"/>
              </a:rPr>
              <a:t>连接</a:t>
            </a:r>
            <a:r>
              <a:rPr lang="en-US" altLang="zh-CN" sz="2800" b="1" dirty="0">
                <a:solidFill>
                  <a:schemeClr val="tx1">
                    <a:lumMod val="65000"/>
                    <a:lumOff val="35000"/>
                  </a:schemeClr>
                </a:solidFill>
                <a:latin typeface="微软雅黑" panose="020B0503020204020204" charset="-122"/>
                <a:ea typeface="微软雅黑" panose="020B0503020204020204" charset="-122"/>
              </a:rPr>
              <a:t>/</a:t>
            </a:r>
            <a:r>
              <a:rPr lang="zh-CN" altLang="en-US" sz="2800" b="1" dirty="0">
                <a:solidFill>
                  <a:schemeClr val="tx1">
                    <a:lumMod val="65000"/>
                    <a:lumOff val="35000"/>
                  </a:schemeClr>
                </a:solidFill>
                <a:latin typeface="微软雅黑" panose="020B0503020204020204" charset="-122"/>
                <a:ea typeface="微软雅黑" panose="020B0503020204020204" charset="-122"/>
              </a:rPr>
              <a:t>面向连接服务</a:t>
            </a:r>
          </a:p>
        </p:txBody>
      </p:sp>
      <p:graphicFrame>
        <p:nvGraphicFramePr>
          <p:cNvPr id="25" name="Group 4"/>
          <p:cNvGraphicFramePr/>
          <p:nvPr/>
        </p:nvGraphicFramePr>
        <p:xfrm>
          <a:off x="370339" y="1705739"/>
          <a:ext cx="8497888" cy="4481514"/>
        </p:xfrm>
        <a:graphic>
          <a:graphicData uri="http://schemas.openxmlformats.org/drawingml/2006/table">
            <a:tbl>
              <a:tblPr/>
              <a:tblGrid>
                <a:gridCol w="4249738"/>
                <a:gridCol w="4248150"/>
              </a:tblGrid>
              <a:tr h="6381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无连接的服务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面向连接的服务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16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通信之前不需要建立连接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     </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数据通信之前需要建立连接，传输过程中需要保持连接，数据通信完毕之后连接释放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数据按顺序发送，但未必按顺序接收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按序接收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不可靠服务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可靠服务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协议简单，效率高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协议复杂，效率不高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6.2.3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无</a:t>
            </a:r>
            <a:r>
              <a:rPr lang="zh-CN" altLang="en-US" sz="2800" b="1" dirty="0">
                <a:solidFill>
                  <a:schemeClr val="tx1">
                    <a:lumMod val="65000"/>
                    <a:lumOff val="35000"/>
                  </a:schemeClr>
                </a:solidFill>
                <a:latin typeface="微软雅黑" panose="020B0503020204020204" charset="-122"/>
                <a:ea typeface="微软雅黑" panose="020B0503020204020204" charset="-122"/>
              </a:rPr>
              <a:t>连接</a:t>
            </a:r>
            <a:r>
              <a:rPr lang="en-US" altLang="zh-CN" sz="2800" b="1" dirty="0">
                <a:solidFill>
                  <a:schemeClr val="tx1">
                    <a:lumMod val="65000"/>
                    <a:lumOff val="35000"/>
                  </a:schemeClr>
                </a:solidFill>
                <a:latin typeface="微软雅黑" panose="020B0503020204020204" charset="-122"/>
                <a:ea typeface="微软雅黑" panose="020B0503020204020204" charset="-122"/>
              </a:rPr>
              <a:t>/</a:t>
            </a:r>
            <a:r>
              <a:rPr lang="zh-CN" altLang="en-US" sz="2800" b="1" dirty="0">
                <a:solidFill>
                  <a:schemeClr val="tx1">
                    <a:lumMod val="65000"/>
                    <a:lumOff val="35000"/>
                  </a:schemeClr>
                </a:solidFill>
                <a:latin typeface="微软雅黑" panose="020B0503020204020204" charset="-122"/>
                <a:ea typeface="微软雅黑" panose="020B0503020204020204" charset="-122"/>
              </a:rPr>
              <a:t>面向连接服务</a:t>
            </a:r>
          </a:p>
        </p:txBody>
      </p:sp>
      <p:graphicFrame>
        <p:nvGraphicFramePr>
          <p:cNvPr id="16" name="Group 3"/>
          <p:cNvGraphicFramePr/>
          <p:nvPr/>
        </p:nvGraphicFramePr>
        <p:xfrm>
          <a:off x="370339" y="1959832"/>
          <a:ext cx="8497888" cy="4321176"/>
        </p:xfrm>
        <a:graphic>
          <a:graphicData uri="http://schemas.openxmlformats.org/drawingml/2006/table">
            <a:tbl>
              <a:tblPr/>
              <a:tblGrid>
                <a:gridCol w="1709738"/>
                <a:gridCol w="3394075"/>
                <a:gridCol w="3394075"/>
              </a:tblGrid>
              <a:tr h="10810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协议层次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无连接的服务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面向连接的服务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传输层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UDP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10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网络层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X.25</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分组级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数据链路层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CSMA/CD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HDLC</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PPP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131967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2684013"/>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1478486"/>
            <a:ext cx="2382383"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UDP</a:t>
            </a:r>
            <a:r>
              <a:rPr lang="zh-CN" altLang="en-US" sz="2800" dirty="0" smtClean="0">
                <a:solidFill>
                  <a:schemeClr val="bg1"/>
                </a:solidFill>
                <a:latin typeface="微软雅黑" panose="020B0503020204020204" charset="-122"/>
                <a:ea typeface="微软雅黑" panose="020B0503020204020204" charset="-122"/>
              </a:rPr>
              <a:t>协议特点</a:t>
            </a:r>
            <a:endParaRPr lang="zh-CN" altLang="en-US" sz="2800"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3717539" y="2824809"/>
            <a:ext cx="1664238"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UDP</a:t>
            </a:r>
            <a:r>
              <a:rPr lang="zh-CN" altLang="en-US" sz="2800" dirty="0" smtClean="0">
                <a:solidFill>
                  <a:schemeClr val="bg1"/>
                </a:solidFill>
                <a:latin typeface="微软雅黑" panose="020B0503020204020204" charset="-122"/>
                <a:ea typeface="微软雅黑" panose="020B0503020204020204" charset="-122"/>
              </a:rPr>
              <a:t>格式</a:t>
            </a:r>
            <a:endParaRPr lang="zh-CN" altLang="en-US" sz="2800" dirty="0">
              <a:solidFill>
                <a:schemeClr val="bg1"/>
              </a:solidFill>
              <a:latin typeface="微软雅黑" panose="020B0503020204020204" charset="-122"/>
              <a:ea typeface="微软雅黑" panose="020B0503020204020204" charset="-122"/>
            </a:endParaRPr>
          </a:p>
        </p:txBody>
      </p:sp>
      <p:sp>
        <p:nvSpPr>
          <p:cNvPr id="9" name="五边形 8"/>
          <p:cNvSpPr/>
          <p:nvPr/>
        </p:nvSpPr>
        <p:spPr>
          <a:xfrm>
            <a:off x="3294672" y="408464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00034" y="4186214"/>
            <a:ext cx="3057247" cy="523220"/>
          </a:xfrm>
          <a:prstGeom prst="rect">
            <a:avLst/>
          </a:prstGeom>
        </p:spPr>
        <p:txBody>
          <a:bodyPr wrap="none">
            <a:spAutoFit/>
          </a:bodyPr>
          <a:lstStyle/>
          <a:p>
            <a:r>
              <a:rPr lang="zh-CN" altLang="en-US" sz="2800" dirty="0" smtClean="0">
                <a:solidFill>
                  <a:schemeClr val="bg1"/>
                </a:solidFill>
                <a:latin typeface="微软雅黑" panose="020B0503020204020204" charset="-122"/>
                <a:ea typeface="微软雅黑" panose="020B0503020204020204" charset="-122"/>
              </a:rPr>
              <a:t>传输层校验和计算</a:t>
            </a:r>
            <a:endParaRPr lang="zh-CN" altLang="en-US" sz="2800" dirty="0">
              <a:solidFill>
                <a:schemeClr val="bg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1306758"/>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2622654"/>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4101244"/>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24" name="燕尾形 23"/>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7" name="五边形 26"/>
          <p:cNvSpPr/>
          <p:nvPr/>
        </p:nvSpPr>
        <p:spPr>
          <a:xfrm>
            <a:off x="3315436" y="5336544"/>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731046" y="5477340"/>
            <a:ext cx="1664238"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UDP</a:t>
            </a:r>
            <a:r>
              <a:rPr lang="zh-CN" altLang="en-US" sz="2800" dirty="0" smtClean="0">
                <a:solidFill>
                  <a:schemeClr val="bg1"/>
                </a:solidFill>
                <a:latin typeface="微软雅黑" panose="020B0503020204020204" charset="-122"/>
                <a:ea typeface="微软雅黑" panose="020B0503020204020204" charset="-122"/>
              </a:rPr>
              <a:t>应用</a:t>
            </a:r>
            <a:endParaRPr lang="zh-CN" altLang="en-US" sz="2800" dirty="0">
              <a:solidFill>
                <a:schemeClr val="bg1"/>
              </a:solidFill>
              <a:latin typeface="微软雅黑" panose="020B0503020204020204" charset="-122"/>
              <a:ea typeface="微软雅黑" panose="020B0503020204020204" charset="-122"/>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886" y="5280019"/>
            <a:ext cx="917862" cy="91786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6.3.1  </a:t>
            </a:r>
            <a:r>
              <a:rPr lang="en-US" altLang="zh-CN" sz="2800" b="1" dirty="0">
                <a:solidFill>
                  <a:schemeClr val="tx1">
                    <a:lumMod val="65000"/>
                    <a:lumOff val="35000"/>
                  </a:schemeClr>
                </a:solidFill>
                <a:latin typeface="微软雅黑" panose="020B0503020204020204" charset="-122"/>
                <a:ea typeface="微软雅黑" panose="020B0503020204020204" charset="-122"/>
              </a:rPr>
              <a:t>UDP</a:t>
            </a:r>
            <a:r>
              <a:rPr lang="zh-CN" altLang="en-US" sz="2800" b="1" dirty="0">
                <a:solidFill>
                  <a:schemeClr val="tx1">
                    <a:lumMod val="65000"/>
                    <a:lumOff val="35000"/>
                  </a:schemeClr>
                </a:solidFill>
                <a:latin typeface="微软雅黑" panose="020B0503020204020204" charset="-122"/>
                <a:ea typeface="微软雅黑" panose="020B0503020204020204" charset="-122"/>
              </a:rPr>
              <a:t>协议</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是一个简单的面向用户数据报的传输层协议。应用进程的输出</a:t>
            </a:r>
            <a:r>
              <a:rPr lang="zh-CN" altLang="en-US" sz="2800" dirty="0">
                <a:solidFill>
                  <a:schemeClr val="tx1"/>
                </a:solidFill>
              </a:rPr>
              <a:t>正好</a:t>
            </a:r>
            <a:r>
              <a:rPr lang="zh-CN" altLang="en-US" sz="2800" b="0" dirty="0">
                <a:solidFill>
                  <a:schemeClr val="tx1"/>
                </a:solidFill>
              </a:rPr>
              <a:t>产生一个</a:t>
            </a:r>
            <a:r>
              <a:rPr lang="en-US" altLang="zh-CN" sz="2800" b="0" dirty="0">
                <a:solidFill>
                  <a:schemeClr val="tx1"/>
                </a:solidFill>
              </a:rPr>
              <a:t>UDP</a:t>
            </a:r>
            <a:r>
              <a:rPr lang="zh-CN" altLang="en-US" sz="2800" b="0" dirty="0">
                <a:solidFill>
                  <a:schemeClr val="tx1"/>
                </a:solidFill>
              </a:rPr>
              <a:t>数据报，并组装成一个待发送的</a:t>
            </a:r>
            <a:r>
              <a:rPr lang="en-US" altLang="zh-CN" sz="2800" b="0" dirty="0">
                <a:solidFill>
                  <a:schemeClr val="tx1"/>
                </a:solidFill>
              </a:rPr>
              <a:t>IP</a:t>
            </a:r>
            <a:r>
              <a:rPr lang="zh-CN" altLang="en-US" sz="2800" b="0" dirty="0">
                <a:solidFill>
                  <a:schemeClr val="tx1"/>
                </a:solidFill>
              </a:rPr>
              <a:t>数据报。</a:t>
            </a:r>
          </a:p>
          <a:p>
            <a:pPr algn="just">
              <a:lnSpc>
                <a:spcPct val="150000"/>
              </a:lnSpc>
              <a:spcBef>
                <a:spcPts val="600"/>
              </a:spcBef>
            </a:pPr>
            <a:r>
              <a:rPr lang="en-US" altLang="zh-CN" sz="2800" b="0" dirty="0">
                <a:solidFill>
                  <a:schemeClr val="tx1"/>
                </a:solidFill>
              </a:rPr>
              <a:t>UDP </a:t>
            </a:r>
            <a:r>
              <a:rPr lang="zh-CN" altLang="en-US" sz="2800" b="0" dirty="0">
                <a:solidFill>
                  <a:schemeClr val="tx1"/>
                </a:solidFill>
              </a:rPr>
              <a:t>只在 </a:t>
            </a:r>
            <a:r>
              <a:rPr lang="en-US" altLang="zh-CN" sz="2800" b="0" dirty="0">
                <a:solidFill>
                  <a:schemeClr val="tx1"/>
                </a:solidFill>
              </a:rPr>
              <a:t>IP </a:t>
            </a:r>
            <a:r>
              <a:rPr lang="zh-CN" altLang="en-US" sz="2800" b="0" dirty="0">
                <a:solidFill>
                  <a:schemeClr val="tx1"/>
                </a:solidFill>
              </a:rPr>
              <a:t>的数据报服务之上增加了很少一点的功能，即</a:t>
            </a:r>
            <a:r>
              <a:rPr lang="zh-CN" altLang="en-US" sz="2800" dirty="0">
                <a:solidFill>
                  <a:srgbClr val="C00000"/>
                </a:solidFill>
              </a:rPr>
              <a:t>端口</a:t>
            </a:r>
            <a:r>
              <a:rPr lang="zh-CN" altLang="en-US" sz="2800" b="0" dirty="0">
                <a:solidFill>
                  <a:schemeClr val="tx1"/>
                </a:solidFill>
              </a:rPr>
              <a:t>的功能和有限的</a:t>
            </a:r>
            <a:r>
              <a:rPr lang="zh-CN" altLang="en-US" sz="2800" dirty="0">
                <a:solidFill>
                  <a:srgbClr val="C00000"/>
                </a:solidFill>
              </a:rPr>
              <a:t>差错检测</a:t>
            </a:r>
            <a:r>
              <a:rPr lang="zh-CN" altLang="en-US" sz="2800" b="0" dirty="0">
                <a:solidFill>
                  <a:schemeClr val="tx1"/>
                </a:solidFill>
              </a:rPr>
              <a:t>功能。</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6.3.1  </a:t>
            </a:r>
            <a:r>
              <a:rPr lang="en-US" altLang="zh-CN" sz="2800" b="1" dirty="0">
                <a:solidFill>
                  <a:schemeClr val="tx1">
                    <a:lumMod val="65000"/>
                    <a:lumOff val="35000"/>
                  </a:schemeClr>
                </a:solidFill>
                <a:latin typeface="微软雅黑" panose="020B0503020204020204" charset="-122"/>
                <a:ea typeface="微软雅黑" panose="020B0503020204020204" charset="-122"/>
              </a:rPr>
              <a:t>UDP</a:t>
            </a:r>
            <a:r>
              <a:rPr lang="zh-CN" altLang="en-US" sz="2800" b="1" dirty="0">
                <a:solidFill>
                  <a:schemeClr val="tx1">
                    <a:lumMod val="65000"/>
                    <a:lumOff val="35000"/>
                  </a:schemeClr>
                </a:solidFill>
                <a:latin typeface="微软雅黑" panose="020B0503020204020204" charset="-122"/>
                <a:ea typeface="微软雅黑" panose="020B0503020204020204" charset="-122"/>
              </a:rPr>
              <a:t>协议</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a:t>
            </a:r>
            <a:r>
              <a:rPr lang="zh-CN" altLang="en-US" sz="2800" dirty="0">
                <a:solidFill>
                  <a:srgbClr val="C00000"/>
                </a:solidFill>
              </a:rPr>
              <a:t>无连接</a:t>
            </a:r>
            <a:r>
              <a:rPr lang="zh-CN" altLang="en-US" sz="2800" b="0" dirty="0">
                <a:solidFill>
                  <a:schemeClr val="tx1"/>
                </a:solidFill>
              </a:rPr>
              <a:t>的。</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提供</a:t>
            </a:r>
            <a:r>
              <a:rPr lang="zh-CN" altLang="en-US" sz="2800" dirty="0">
                <a:solidFill>
                  <a:srgbClr val="C00000"/>
                </a:solidFill>
              </a:rPr>
              <a:t>不可靠</a:t>
            </a:r>
            <a:r>
              <a:rPr lang="zh-CN" altLang="en-US" sz="2800" b="0" dirty="0">
                <a:solidFill>
                  <a:schemeClr val="tx1"/>
                </a:solidFill>
              </a:rPr>
              <a:t>的服务。</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同时支持</a:t>
            </a:r>
            <a:r>
              <a:rPr lang="zh-CN" altLang="en-US" sz="2800" dirty="0">
                <a:solidFill>
                  <a:srgbClr val="C00000"/>
                </a:solidFill>
              </a:rPr>
              <a:t>点到点</a:t>
            </a:r>
            <a:r>
              <a:rPr lang="zh-CN" altLang="en-US" sz="2800" b="0" dirty="0">
                <a:solidFill>
                  <a:schemeClr val="tx1"/>
                </a:solidFill>
              </a:rPr>
              <a:t>和</a:t>
            </a:r>
            <a:r>
              <a:rPr lang="zh-CN" altLang="en-US" sz="2800" dirty="0">
                <a:solidFill>
                  <a:srgbClr val="C00000"/>
                </a:solidFill>
              </a:rPr>
              <a:t>多点之间</a:t>
            </a:r>
            <a:r>
              <a:rPr lang="zh-CN" altLang="en-US" sz="2800" b="0" dirty="0">
                <a:solidFill>
                  <a:schemeClr val="tx1"/>
                </a:solidFill>
              </a:rPr>
              <a:t>的通信。</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a:t>
            </a:r>
            <a:r>
              <a:rPr lang="zh-CN" altLang="en-US" sz="2800" dirty="0">
                <a:solidFill>
                  <a:srgbClr val="C00000"/>
                </a:solidFill>
              </a:rPr>
              <a:t>面向报文</a:t>
            </a:r>
            <a:r>
              <a:rPr lang="zh-CN" altLang="en-US" sz="2800" b="0" dirty="0">
                <a:solidFill>
                  <a:schemeClr val="tx1"/>
                </a:solidFill>
              </a:rPr>
              <a:t>的。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6.3.1  </a:t>
            </a:r>
            <a:r>
              <a:rPr lang="en-US" altLang="zh-CN" sz="2800" b="1" dirty="0">
                <a:solidFill>
                  <a:schemeClr val="tx1">
                    <a:lumMod val="65000"/>
                    <a:lumOff val="35000"/>
                  </a:schemeClr>
                </a:solidFill>
                <a:latin typeface="微软雅黑" panose="020B0503020204020204" charset="-122"/>
                <a:ea typeface="微软雅黑" panose="020B0503020204020204" charset="-122"/>
              </a:rPr>
              <a:t>UDP</a:t>
            </a:r>
            <a:r>
              <a:rPr lang="zh-CN" altLang="en-US" sz="2800" b="1" dirty="0">
                <a:solidFill>
                  <a:schemeClr val="tx1">
                    <a:lumMod val="65000"/>
                    <a:lumOff val="35000"/>
                  </a:schemeClr>
                </a:solidFill>
                <a:latin typeface="微软雅黑" panose="020B0503020204020204" charset="-122"/>
                <a:ea typeface="微软雅黑" panose="020B0503020204020204" charset="-122"/>
              </a:rPr>
              <a:t>协议</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smtClean="0">
                <a:solidFill>
                  <a:srgbClr val="C00000"/>
                </a:solidFill>
              </a:rPr>
              <a:t>面向报文</a:t>
            </a:r>
            <a:r>
              <a:rPr lang="zh-CN" altLang="en-US" sz="2800" b="0" dirty="0" smtClean="0">
                <a:solidFill>
                  <a:schemeClr val="tx1"/>
                </a:solidFill>
              </a:rPr>
              <a:t>的</a:t>
            </a:r>
            <a:r>
              <a:rPr lang="en-US" altLang="zh-CN" sz="2800" b="0" dirty="0" smtClean="0">
                <a:solidFill>
                  <a:schemeClr val="tx1"/>
                </a:solidFill>
              </a:rPr>
              <a:t>UDP</a:t>
            </a:r>
            <a:r>
              <a:rPr lang="zh-CN" altLang="en-US" sz="2800" b="0" dirty="0" smtClean="0">
                <a:solidFill>
                  <a:schemeClr val="tx1"/>
                </a:solidFill>
              </a:rPr>
              <a:t>：</a:t>
            </a:r>
            <a:endParaRPr lang="en-US" altLang="zh-CN" sz="2800" b="0" dirty="0" smtClean="0">
              <a:solidFill>
                <a:schemeClr val="tx1"/>
              </a:solidFill>
            </a:endParaRPr>
          </a:p>
          <a:p>
            <a:pPr algn="just">
              <a:lnSpc>
                <a:spcPct val="150000"/>
              </a:lnSpc>
              <a:spcBef>
                <a:spcPts val="600"/>
              </a:spcBef>
            </a:pPr>
            <a:r>
              <a:rPr lang="en-US" altLang="zh-CN" sz="2800" b="0" dirty="0">
                <a:solidFill>
                  <a:schemeClr val="tx1"/>
                </a:solidFill>
              </a:rPr>
              <a:t> </a:t>
            </a:r>
            <a:r>
              <a:rPr lang="en-US" altLang="zh-CN" sz="2800" b="0" dirty="0" smtClean="0">
                <a:solidFill>
                  <a:schemeClr val="tx1"/>
                </a:solidFill>
              </a:rPr>
              <a:t>     </a:t>
            </a:r>
            <a:r>
              <a:rPr lang="zh-CN" altLang="en-US" sz="2800" b="0" dirty="0" smtClean="0">
                <a:solidFill>
                  <a:schemeClr val="tx1"/>
                </a:solidFill>
              </a:rPr>
              <a:t>发送</a:t>
            </a:r>
            <a:r>
              <a:rPr lang="zh-CN" altLang="en-US" sz="2800" b="0" dirty="0">
                <a:solidFill>
                  <a:schemeClr val="tx1"/>
                </a:solidFill>
              </a:rPr>
              <a:t>方 </a:t>
            </a:r>
            <a:r>
              <a:rPr lang="en-US" altLang="zh-CN" sz="2800" b="0" dirty="0">
                <a:solidFill>
                  <a:schemeClr val="tx1"/>
                </a:solidFill>
              </a:rPr>
              <a:t>UDP </a:t>
            </a:r>
            <a:r>
              <a:rPr lang="zh-CN" altLang="en-US" sz="2800" b="0" dirty="0">
                <a:solidFill>
                  <a:schemeClr val="tx1"/>
                </a:solidFill>
              </a:rPr>
              <a:t>对应用程序交下来的报文，在添加首部后就向下交付 </a:t>
            </a:r>
            <a:r>
              <a:rPr lang="en-US" altLang="zh-CN" sz="2800" b="0" dirty="0">
                <a:solidFill>
                  <a:schemeClr val="tx1"/>
                </a:solidFill>
              </a:rPr>
              <a:t>IP </a:t>
            </a:r>
            <a:r>
              <a:rPr lang="zh-CN" altLang="en-US" sz="2800" b="0" dirty="0">
                <a:solidFill>
                  <a:schemeClr val="tx1"/>
                </a:solidFill>
              </a:rPr>
              <a:t>层。</a:t>
            </a:r>
            <a:r>
              <a:rPr lang="en-US" altLang="zh-CN" sz="2800" b="0" dirty="0">
                <a:solidFill>
                  <a:schemeClr val="tx1"/>
                </a:solidFill>
              </a:rPr>
              <a:t>UDP </a:t>
            </a:r>
            <a:r>
              <a:rPr lang="zh-CN" altLang="en-US" sz="2800" b="0" dirty="0">
                <a:solidFill>
                  <a:schemeClr val="tx1"/>
                </a:solidFill>
              </a:rPr>
              <a:t>对应用层交下来的报文，</a:t>
            </a:r>
            <a:r>
              <a:rPr lang="zh-CN" altLang="en-US" sz="2800" b="0" dirty="0">
                <a:solidFill>
                  <a:srgbClr val="C00000"/>
                </a:solidFill>
              </a:rPr>
              <a:t>既不合并，也不拆分</a:t>
            </a:r>
            <a:r>
              <a:rPr lang="zh-CN" altLang="en-US" sz="2800" b="0" dirty="0">
                <a:solidFill>
                  <a:schemeClr val="tx1"/>
                </a:solidFill>
              </a:rPr>
              <a:t>，而是保留这些报文的边界。</a:t>
            </a:r>
          </a:p>
          <a:p>
            <a:pPr algn="just">
              <a:lnSpc>
                <a:spcPct val="150000"/>
              </a:lnSpc>
              <a:spcBef>
                <a:spcPts val="600"/>
              </a:spcBef>
            </a:pPr>
            <a:r>
              <a:rPr lang="zh-CN" altLang="en-US" sz="2800" b="0" dirty="0" smtClean="0">
                <a:solidFill>
                  <a:schemeClr val="tx1"/>
                </a:solidFill>
              </a:rPr>
              <a:t>     应用层</a:t>
            </a:r>
            <a:r>
              <a:rPr lang="zh-CN" altLang="en-US" sz="2800" b="0" dirty="0">
                <a:solidFill>
                  <a:schemeClr val="tx1"/>
                </a:solidFill>
              </a:rPr>
              <a:t>交给 </a:t>
            </a:r>
            <a:r>
              <a:rPr lang="en-US" altLang="zh-CN" sz="2800" b="0" dirty="0">
                <a:solidFill>
                  <a:schemeClr val="tx1"/>
                </a:solidFill>
              </a:rPr>
              <a:t>UDP </a:t>
            </a:r>
            <a:r>
              <a:rPr lang="zh-CN" altLang="en-US" sz="2800" b="0" dirty="0">
                <a:solidFill>
                  <a:schemeClr val="tx1"/>
                </a:solidFill>
              </a:rPr>
              <a:t>多长的报文，</a:t>
            </a:r>
            <a:r>
              <a:rPr lang="en-US" altLang="zh-CN" sz="2800" b="0" dirty="0">
                <a:solidFill>
                  <a:schemeClr val="tx1"/>
                </a:solidFill>
              </a:rPr>
              <a:t>UDP </a:t>
            </a:r>
            <a:r>
              <a:rPr lang="zh-CN" altLang="en-US" sz="2800" b="0" dirty="0">
                <a:solidFill>
                  <a:schemeClr val="tx1"/>
                </a:solidFill>
              </a:rPr>
              <a:t>就照样发送，即</a:t>
            </a:r>
            <a:r>
              <a:rPr lang="zh-CN" altLang="en-US" sz="2800" b="0" dirty="0">
                <a:solidFill>
                  <a:srgbClr val="C00000"/>
                </a:solidFill>
              </a:rPr>
              <a:t>一次发送一个报文</a:t>
            </a:r>
            <a:r>
              <a:rPr lang="zh-CN" altLang="en-US" sz="2800" b="0" dirty="0" smtClean="0">
                <a:solidFill>
                  <a:schemeClr val="tx1"/>
                </a:solidFill>
              </a:rPr>
              <a:t>。</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751567"/>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1646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29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6.3.1  </a:t>
            </a:r>
            <a:r>
              <a:rPr lang="en-US" altLang="zh-CN" sz="2800" b="1" dirty="0">
                <a:solidFill>
                  <a:schemeClr val="tx1">
                    <a:lumMod val="65000"/>
                    <a:lumOff val="35000"/>
                  </a:schemeClr>
                </a:solidFill>
                <a:latin typeface="微软雅黑" panose="020B0503020204020204" charset="-122"/>
                <a:ea typeface="微软雅黑" panose="020B0503020204020204" charset="-122"/>
              </a:rPr>
              <a:t>UDP</a:t>
            </a:r>
            <a:r>
              <a:rPr lang="zh-CN" altLang="en-US" sz="2800" b="1" dirty="0">
                <a:solidFill>
                  <a:schemeClr val="tx1">
                    <a:lumMod val="65000"/>
                    <a:lumOff val="35000"/>
                  </a:schemeClr>
                </a:solidFill>
                <a:latin typeface="微软雅黑" panose="020B0503020204020204" charset="-122"/>
                <a:ea typeface="微软雅黑" panose="020B0503020204020204" charset="-122"/>
              </a:rPr>
              <a:t>协议</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smtClean="0">
                <a:solidFill>
                  <a:srgbClr val="C00000"/>
                </a:solidFill>
              </a:rPr>
              <a:t>面向报文</a:t>
            </a:r>
            <a:r>
              <a:rPr lang="zh-CN" altLang="en-US" sz="2800" b="0" dirty="0" smtClean="0">
                <a:solidFill>
                  <a:schemeClr val="tx1"/>
                </a:solidFill>
              </a:rPr>
              <a:t>的</a:t>
            </a:r>
            <a:r>
              <a:rPr lang="en-US" altLang="zh-CN" sz="2800" b="0" dirty="0" smtClean="0">
                <a:solidFill>
                  <a:schemeClr val="tx1"/>
                </a:solidFill>
              </a:rPr>
              <a:t>UDP</a:t>
            </a:r>
            <a:r>
              <a:rPr lang="zh-CN" altLang="en-US" sz="2800" b="0" dirty="0" smtClean="0">
                <a:solidFill>
                  <a:schemeClr val="tx1"/>
                </a:solidFill>
              </a:rPr>
              <a:t>：</a:t>
            </a:r>
            <a:endParaRPr lang="en-US" altLang="zh-CN" sz="2800" b="0" dirty="0" smtClean="0">
              <a:solidFill>
                <a:schemeClr val="tx1"/>
              </a:solidFill>
            </a:endParaRPr>
          </a:p>
          <a:p>
            <a:pPr lvl="0" algn="just" fontAlgn="base">
              <a:lnSpc>
                <a:spcPct val="150000"/>
              </a:lnSpc>
              <a:spcBef>
                <a:spcPts val="600"/>
              </a:spcBef>
              <a:spcAft>
                <a:spcPct val="0"/>
              </a:spcAft>
              <a:buClr>
                <a:srgbClr val="333399"/>
              </a:buClr>
              <a:buSzPct val="75000"/>
            </a:pPr>
            <a:r>
              <a:rPr lang="zh-CN" altLang="en-US" sz="2800" b="0" dirty="0" smtClean="0">
                <a:solidFill>
                  <a:schemeClr val="tx1"/>
                </a:solidFill>
              </a:rPr>
              <a:t>    接收</a:t>
            </a:r>
            <a:r>
              <a:rPr lang="zh-CN" altLang="en-US" sz="2800" b="0" dirty="0">
                <a:solidFill>
                  <a:schemeClr val="tx1"/>
                </a:solidFill>
              </a:rPr>
              <a:t>方 </a:t>
            </a:r>
            <a:r>
              <a:rPr lang="en-US" altLang="zh-CN" sz="2800" b="0" dirty="0">
                <a:solidFill>
                  <a:schemeClr val="tx1"/>
                </a:solidFill>
              </a:rPr>
              <a:t>UDP </a:t>
            </a:r>
            <a:r>
              <a:rPr lang="zh-CN" altLang="en-US" sz="2800" b="0" dirty="0">
                <a:solidFill>
                  <a:schemeClr val="tx1"/>
                </a:solidFill>
              </a:rPr>
              <a:t>对 </a:t>
            </a:r>
            <a:r>
              <a:rPr lang="en-US" altLang="zh-CN" sz="2800" b="0" dirty="0">
                <a:solidFill>
                  <a:schemeClr val="tx1"/>
                </a:solidFill>
              </a:rPr>
              <a:t>IP </a:t>
            </a:r>
            <a:r>
              <a:rPr lang="zh-CN" altLang="en-US" sz="2800" b="0" dirty="0">
                <a:solidFill>
                  <a:schemeClr val="tx1"/>
                </a:solidFill>
              </a:rPr>
              <a:t>层交上来的 </a:t>
            </a:r>
            <a:r>
              <a:rPr lang="en-US" altLang="zh-CN" sz="2800" b="0" dirty="0">
                <a:solidFill>
                  <a:schemeClr val="tx1"/>
                </a:solidFill>
              </a:rPr>
              <a:t>UDP </a:t>
            </a:r>
            <a:r>
              <a:rPr lang="zh-CN" altLang="en-US" sz="2800" b="0" dirty="0">
                <a:solidFill>
                  <a:schemeClr val="tx1"/>
                </a:solidFill>
              </a:rPr>
              <a:t>用户数据报，在去除首部后就原封不动地交付上层的应用进程，</a:t>
            </a:r>
            <a:r>
              <a:rPr lang="zh-CN" altLang="en-US" sz="2800" b="0" dirty="0">
                <a:solidFill>
                  <a:srgbClr val="C00000"/>
                </a:solidFill>
              </a:rPr>
              <a:t>一次交付一个完整的报文</a:t>
            </a:r>
            <a:r>
              <a:rPr lang="zh-CN" altLang="en-US" sz="2800" b="0" dirty="0">
                <a:solidFill>
                  <a:schemeClr val="tx1"/>
                </a:solidFill>
              </a:rPr>
              <a:t>。</a:t>
            </a:r>
          </a:p>
          <a:p>
            <a:pPr lvl="0" algn="just" fontAlgn="base">
              <a:lnSpc>
                <a:spcPct val="150000"/>
              </a:lnSpc>
              <a:spcBef>
                <a:spcPts val="600"/>
              </a:spcBef>
              <a:spcAft>
                <a:spcPct val="0"/>
              </a:spcAft>
              <a:buClr>
                <a:srgbClr val="333399"/>
              </a:buClr>
              <a:buSzPct val="75000"/>
            </a:pPr>
            <a:r>
              <a:rPr lang="zh-CN" altLang="en-US" sz="2800" b="0" dirty="0" smtClean="0">
                <a:solidFill>
                  <a:schemeClr val="tx1"/>
                </a:solidFill>
              </a:rPr>
              <a:t>    应用程序</a:t>
            </a:r>
            <a:r>
              <a:rPr lang="zh-CN" altLang="en-US" sz="2800" b="0" dirty="0">
                <a:solidFill>
                  <a:schemeClr val="tx1"/>
                </a:solidFill>
              </a:rPr>
              <a:t>必须</a:t>
            </a:r>
            <a:r>
              <a:rPr lang="zh-CN" altLang="en-US" sz="2800" b="0" dirty="0">
                <a:solidFill>
                  <a:srgbClr val="C00000"/>
                </a:solidFill>
              </a:rPr>
              <a:t>选择合适大小</a:t>
            </a:r>
            <a:r>
              <a:rPr lang="zh-CN" altLang="en-US" sz="2800" b="0" dirty="0">
                <a:solidFill>
                  <a:schemeClr val="tx1"/>
                </a:solidFill>
              </a:rPr>
              <a:t>的报文</a:t>
            </a:r>
            <a:r>
              <a:rPr lang="zh-CN" altLang="en-US" sz="2800" b="0" dirty="0" smtClean="0">
                <a:solidFill>
                  <a:schemeClr val="tx1"/>
                </a:solidFill>
              </a:rPr>
              <a:t>。</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751567"/>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40990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panose="020B0503020204020204" charset="-122"/>
              </a:rPr>
              <a:t>内容纲要</a:t>
            </a:r>
            <a:endParaRPr lang="zh-CN" altLang="en-US" sz="4000" b="1" dirty="0">
              <a:solidFill>
                <a:schemeClr val="bg1"/>
              </a:solidFill>
              <a:ea typeface="微软雅黑" panose="020B0503020204020204" charset="-122"/>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p:cNvSpPr txBox="1"/>
          <p:nvPr/>
        </p:nvSpPr>
        <p:spPr>
          <a:xfrm>
            <a:off x="3656244" y="3458740"/>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anose="020B0806030902050204" pitchFamily="34" charset="0"/>
                <a:ea typeface="微软雅黑" panose="020B0503020204020204" charset="-122"/>
              </a:rPr>
              <a:t>04    TCP</a:t>
            </a:r>
            <a:r>
              <a:rPr lang="zh-CN" altLang="en-US" sz="2800" dirty="0" smtClean="0">
                <a:solidFill>
                  <a:srgbClr val="213F99"/>
                </a:solidFill>
                <a:latin typeface="Impact" panose="020B0806030902050204" pitchFamily="34" charset="0"/>
                <a:ea typeface="微软雅黑" panose="020B0503020204020204" charset="-122"/>
              </a:rPr>
              <a:t>协议</a:t>
            </a:r>
            <a:endParaRPr lang="zh-CN" altLang="en-US" sz="2800" dirty="0">
              <a:solidFill>
                <a:srgbClr val="213F99"/>
              </a:solidFill>
              <a:latin typeface="微软雅黑" panose="020B0503020204020204" charset="-122"/>
              <a:ea typeface="微软雅黑" panose="020B0503020204020204" charset="-122"/>
            </a:endParaRPr>
          </a:p>
        </p:txBody>
      </p:sp>
      <p:sp>
        <p:nvSpPr>
          <p:cNvPr id="43" name="TextBox 6"/>
          <p:cNvSpPr txBox="1"/>
          <p:nvPr/>
        </p:nvSpPr>
        <p:spPr>
          <a:xfrm>
            <a:off x="3656243" y="1580485"/>
            <a:ext cx="4094385"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anose="020B0806030902050204" pitchFamily="34" charset="0"/>
                <a:ea typeface="微软雅黑" panose="020B0503020204020204" charset="-122"/>
              </a:rPr>
              <a:t>01    </a:t>
            </a:r>
            <a:r>
              <a:rPr lang="zh-CN" altLang="en-US" sz="2800" dirty="0" smtClean="0">
                <a:solidFill>
                  <a:srgbClr val="213F99"/>
                </a:solidFill>
                <a:latin typeface="Impact" panose="020B0806030902050204" pitchFamily="34" charset="0"/>
                <a:ea typeface="微软雅黑" panose="020B0503020204020204" charset="-122"/>
              </a:rPr>
              <a:t>传输服务</a:t>
            </a:r>
            <a:endParaRPr lang="zh-CN" altLang="en-US" sz="2800" dirty="0">
              <a:solidFill>
                <a:srgbClr val="213F99"/>
              </a:solidFill>
              <a:latin typeface="微软雅黑" panose="020B0503020204020204" charset="-122"/>
              <a:ea typeface="微软雅黑" panose="020B0503020204020204" charset="-122"/>
            </a:endParaRPr>
          </a:p>
        </p:txBody>
      </p:sp>
      <p:sp>
        <p:nvSpPr>
          <p:cNvPr id="44" name="TextBox 10"/>
          <p:cNvSpPr txBox="1"/>
          <p:nvPr/>
        </p:nvSpPr>
        <p:spPr>
          <a:xfrm>
            <a:off x="3656244" y="2206570"/>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anose="020B0806030902050204" pitchFamily="34" charset="0"/>
                <a:ea typeface="微软雅黑" panose="020B0503020204020204" charset="-122"/>
              </a:rPr>
              <a:t>02    </a:t>
            </a:r>
            <a:r>
              <a:rPr lang="zh-CN" altLang="en-US" sz="2800" dirty="0" smtClean="0">
                <a:solidFill>
                  <a:srgbClr val="213F99"/>
                </a:solidFill>
                <a:latin typeface="微软雅黑" panose="020B0503020204020204" charset="-122"/>
                <a:ea typeface="微软雅黑" panose="020B0503020204020204" charset="-122"/>
              </a:rPr>
              <a:t>传输层编址</a:t>
            </a:r>
            <a:endParaRPr lang="zh-CN" altLang="en-US" sz="2800" dirty="0">
              <a:solidFill>
                <a:srgbClr val="213F99"/>
              </a:solidFill>
              <a:latin typeface="微软雅黑" panose="020B0503020204020204" charset="-122"/>
              <a:ea typeface="微软雅黑" panose="020B0503020204020204" charset="-122"/>
            </a:endParaRPr>
          </a:p>
        </p:txBody>
      </p:sp>
      <p:sp>
        <p:nvSpPr>
          <p:cNvPr id="45" name="TextBox 11"/>
          <p:cNvSpPr txBox="1"/>
          <p:nvPr/>
        </p:nvSpPr>
        <p:spPr>
          <a:xfrm>
            <a:off x="3656244" y="2832655"/>
            <a:ext cx="3834300" cy="430887"/>
          </a:xfrm>
          <a:prstGeom prst="rect">
            <a:avLst/>
          </a:prstGeom>
          <a:noFill/>
        </p:spPr>
        <p:txBody>
          <a:bodyPr vert="horz" wrap="square" lIns="0" tIns="0" rIns="0" bIns="0" rtlCol="0" anchor="ctr">
            <a:spAutoFit/>
          </a:bodyPr>
          <a:lstStyle/>
          <a:p>
            <a:r>
              <a:rPr lang="en-US" altLang="zh-CN" sz="2800" dirty="0" smtClean="0">
                <a:solidFill>
                  <a:srgbClr val="213F99"/>
                </a:solidFill>
                <a:latin typeface="Impact" panose="020B0806030902050204" pitchFamily="34" charset="0"/>
                <a:ea typeface="微软雅黑" panose="020B0503020204020204" charset="-122"/>
              </a:rPr>
              <a:t>03    UDP</a:t>
            </a:r>
            <a:r>
              <a:rPr lang="zh-CN" altLang="en-US" sz="2800" dirty="0" smtClean="0">
                <a:solidFill>
                  <a:srgbClr val="213F99"/>
                </a:solidFill>
                <a:latin typeface="微软雅黑" panose="020B0503020204020204" charset="-122"/>
                <a:ea typeface="微软雅黑" panose="020B0503020204020204" charset="-122"/>
              </a:rPr>
              <a:t>协议</a:t>
            </a:r>
            <a:endParaRPr lang="zh-CN" altLang="en-US" sz="2800" dirty="0">
              <a:solidFill>
                <a:srgbClr val="213F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2739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6.3.2  UDP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4979121"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err="1" smtClean="0">
                <a:solidFill>
                  <a:schemeClr val="tx1">
                    <a:lumMod val="65000"/>
                    <a:lumOff val="35000"/>
                  </a:schemeClr>
                </a:solidFill>
                <a:latin typeface="微软雅黑" panose="020B0503020204020204" charset="-122"/>
                <a:ea typeface="微软雅黑" panose="020B0503020204020204" charset="-122"/>
              </a:rPr>
              <a:t>Wireshark</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采集</a:t>
            </a:r>
            <a:r>
              <a:rPr lang="en-US" altLang="zh-CN" sz="2800" dirty="0" smtClean="0">
                <a:solidFill>
                  <a:schemeClr val="tx1">
                    <a:lumMod val="65000"/>
                    <a:lumOff val="35000"/>
                  </a:schemeClr>
                </a:solidFill>
                <a:latin typeface="微软雅黑" panose="020B0503020204020204" charset="-122"/>
                <a:ea typeface="微软雅黑" panose="020B0503020204020204" charset="-122"/>
              </a:rPr>
              <a:t>UDP</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数据报</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95" y="1596955"/>
            <a:ext cx="130683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charset="-122"/>
                <a:ea typeface="微软雅黑" panose="020B0503020204020204" charset="-122"/>
              </a:rPr>
              <a:t>6.3.2  UDP</a:t>
            </a:r>
            <a:r>
              <a:rPr lang="zh-CN" altLang="en-US" sz="2800" b="1" dirty="0">
                <a:solidFill>
                  <a:schemeClr val="tx1">
                    <a:lumMod val="65000"/>
                    <a:lumOff val="35000"/>
                  </a:schemeClr>
                </a:solidFill>
                <a:latin typeface="微软雅黑" panose="020B0503020204020204" charset="-122"/>
                <a:ea typeface="微软雅黑" panose="020B0503020204020204" charset="-122"/>
              </a:rPr>
              <a:t>格式</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4"/>
          <p:cNvSpPr>
            <a:spLocks noChangeArrowheads="1"/>
          </p:cNvSpPr>
          <p:nvPr/>
        </p:nvSpPr>
        <p:spPr bwMode="auto">
          <a:xfrm>
            <a:off x="1761724" y="4601633"/>
            <a:ext cx="1079500" cy="457200"/>
          </a:xfrm>
          <a:prstGeom prst="rect">
            <a:avLst/>
          </a:prstGeom>
          <a:noFill/>
          <a:ln w="19050"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26" name="Rectangle 6"/>
          <p:cNvSpPr>
            <a:spLocks noChangeArrowheads="1"/>
          </p:cNvSpPr>
          <p:nvPr/>
        </p:nvSpPr>
        <p:spPr bwMode="auto">
          <a:xfrm>
            <a:off x="2839636" y="3384998"/>
            <a:ext cx="1081088" cy="457200"/>
          </a:xfrm>
          <a:prstGeom prst="rect">
            <a:avLst/>
          </a:prstGeom>
          <a:noFill/>
          <a:ln w="12700"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27" name="AutoShape 7"/>
          <p:cNvSpPr>
            <a:spLocks noChangeArrowheads="1"/>
          </p:cNvSpPr>
          <p:nvPr/>
        </p:nvSpPr>
        <p:spPr bwMode="auto">
          <a:xfrm>
            <a:off x="963211" y="4692764"/>
            <a:ext cx="798513" cy="288925"/>
          </a:xfrm>
          <a:prstGeom prst="leftArrow">
            <a:avLst>
              <a:gd name="adj1" fmla="val 50000"/>
              <a:gd name="adj2" fmla="val 69093"/>
            </a:avLst>
          </a:prstGeom>
          <a:noFill/>
          <a:ln w="12700"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28" name="未知"/>
          <p:cNvSpPr/>
          <p:nvPr/>
        </p:nvSpPr>
        <p:spPr bwMode="auto">
          <a:xfrm>
            <a:off x="751574" y="2632463"/>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noFill/>
          <a:ln>
            <a:noFill/>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32" name="Rectangle 10"/>
          <p:cNvSpPr>
            <a:spLocks noChangeArrowheads="1"/>
          </p:cNvSpPr>
          <p:nvPr/>
        </p:nvSpPr>
        <p:spPr bwMode="auto">
          <a:xfrm>
            <a:off x="2841224" y="4605452"/>
            <a:ext cx="5472112" cy="457200"/>
          </a:xfrm>
          <a:prstGeom prst="rect">
            <a:avLst/>
          </a:prstGeom>
          <a:noFill/>
          <a:ln w="19050"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44" name="Text Box 22"/>
          <p:cNvSpPr txBox="1">
            <a:spLocks noChangeArrowheads="1"/>
          </p:cNvSpPr>
          <p:nvPr/>
        </p:nvSpPr>
        <p:spPr bwMode="auto">
          <a:xfrm>
            <a:off x="4922436" y="4646727"/>
            <a:ext cx="127470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数         据</a:t>
            </a:r>
          </a:p>
        </p:txBody>
      </p:sp>
      <p:sp>
        <p:nvSpPr>
          <p:cNvPr id="45" name="Text Box 23"/>
          <p:cNvSpPr txBox="1">
            <a:spLocks noChangeArrowheads="1"/>
          </p:cNvSpPr>
          <p:nvPr/>
        </p:nvSpPr>
        <p:spPr bwMode="auto">
          <a:xfrm>
            <a:off x="1866499" y="4646727"/>
            <a:ext cx="848309" cy="400110"/>
          </a:xfrm>
          <a:prstGeom prst="rect">
            <a:avLst/>
          </a:prstGeom>
          <a:noFill/>
          <a:ln>
            <a:noFill/>
          </a:ln>
          <a:effectLst/>
        </p:spPr>
        <p:txBody>
          <a:bodyPr wrap="none">
            <a:spAutoFit/>
          </a:bodyPr>
          <a:lstStyle/>
          <a:p>
            <a:r>
              <a:rPr lang="zh-CN" sz="2000" dirty="0">
                <a:solidFill>
                  <a:schemeClr val="tx1"/>
                </a:solidFill>
                <a:latin typeface="Times New Roman" panose="02020603050405020304" pitchFamily="18" charset="0"/>
                <a:ea typeface="微软雅黑" panose="020B0503020204020204" charset="-122"/>
                <a:cs typeface="Times New Roman" panose="02020603050405020304" pitchFamily="18" charset="0"/>
              </a:rPr>
              <a:t>首  部</a:t>
            </a:r>
          </a:p>
        </p:txBody>
      </p:sp>
      <p:sp>
        <p:nvSpPr>
          <p:cNvPr id="54" name="Line 32"/>
          <p:cNvSpPr>
            <a:spLocks noChangeShapeType="1"/>
          </p:cNvSpPr>
          <p:nvPr/>
        </p:nvSpPr>
        <p:spPr bwMode="auto">
          <a:xfrm>
            <a:off x="1718861" y="5291252"/>
            <a:ext cx="6594475" cy="0"/>
          </a:xfrm>
          <a:prstGeom prst="line">
            <a:avLst/>
          </a:prstGeom>
          <a:noFill/>
          <a:ln w="9525" cmpd="sng">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55" name="Rectangle 33"/>
          <p:cNvSpPr>
            <a:spLocks noChangeArrowheads="1"/>
          </p:cNvSpPr>
          <p:nvPr/>
        </p:nvSpPr>
        <p:spPr bwMode="auto">
          <a:xfrm>
            <a:off x="4303311" y="5137264"/>
            <a:ext cx="1173163" cy="292100"/>
          </a:xfrm>
          <a:prstGeom prst="rect">
            <a:avLst/>
          </a:prstGeom>
          <a:noFill/>
          <a:ln>
            <a:noFill/>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56" name="Text Box 34"/>
          <p:cNvSpPr txBox="1">
            <a:spLocks noChangeArrowheads="1"/>
          </p:cNvSpPr>
          <p:nvPr/>
        </p:nvSpPr>
        <p:spPr bwMode="auto">
          <a:xfrm>
            <a:off x="4466427" y="5271725"/>
            <a:ext cx="1262077" cy="400110"/>
          </a:xfrm>
          <a:prstGeom prst="rect">
            <a:avLst/>
          </a:prstGeom>
          <a:noFill/>
          <a:ln>
            <a:noFill/>
          </a:ln>
          <a:effectLst/>
        </p:spPr>
        <p:txBody>
          <a:bodyPr wrap="none">
            <a:spAutoFit/>
          </a:bodyPr>
          <a:lstStyle/>
          <a:p>
            <a:r>
              <a:rPr lang="zh-CN" altLang="zh-CN" sz="2000" dirty="0">
                <a:solidFill>
                  <a:schemeClr val="tx1"/>
                </a:solidFill>
                <a:latin typeface="Times New Roman" panose="02020603050405020304" pitchFamily="18" charset="0"/>
                <a:ea typeface="微软雅黑" panose="020B0503020204020204" charset="-122"/>
                <a:cs typeface="Times New Roman" panose="02020603050405020304" pitchFamily="18" charset="0"/>
              </a:rPr>
              <a:t>IP </a:t>
            </a:r>
            <a:r>
              <a:rPr lang="zh-CN" sz="2000" dirty="0">
                <a:solidFill>
                  <a:schemeClr val="tx1"/>
                </a:solidFill>
                <a:latin typeface="Times New Roman" panose="02020603050405020304" pitchFamily="18" charset="0"/>
                <a:ea typeface="微软雅黑" panose="020B0503020204020204" charset="-122"/>
                <a:cs typeface="Times New Roman" panose="02020603050405020304" pitchFamily="18" charset="0"/>
              </a:rPr>
              <a:t>数据报</a:t>
            </a:r>
          </a:p>
        </p:txBody>
      </p:sp>
      <p:sp>
        <p:nvSpPr>
          <p:cNvPr id="57" name="Text Box 35"/>
          <p:cNvSpPr txBox="1">
            <a:spLocks noChangeArrowheads="1"/>
          </p:cNvSpPr>
          <p:nvPr/>
        </p:nvSpPr>
        <p:spPr bwMode="auto">
          <a:xfrm>
            <a:off x="148324" y="1792676"/>
            <a:ext cx="697627"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字节</a:t>
            </a:r>
          </a:p>
        </p:txBody>
      </p:sp>
      <p:sp>
        <p:nvSpPr>
          <p:cNvPr id="69" name="Text Box 47"/>
          <p:cNvSpPr txBox="1">
            <a:spLocks noChangeArrowheads="1"/>
          </p:cNvSpPr>
          <p:nvPr/>
        </p:nvSpPr>
        <p:spPr bwMode="auto">
          <a:xfrm>
            <a:off x="534586" y="3943157"/>
            <a:ext cx="121058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发送在前</a:t>
            </a:r>
          </a:p>
        </p:txBody>
      </p:sp>
      <p:sp>
        <p:nvSpPr>
          <p:cNvPr id="70" name="AutoShape 48"/>
          <p:cNvSpPr>
            <a:spLocks noChangeArrowheads="1"/>
          </p:cNvSpPr>
          <p:nvPr/>
        </p:nvSpPr>
        <p:spPr bwMode="auto">
          <a:xfrm>
            <a:off x="5471711" y="4170216"/>
            <a:ext cx="277813" cy="415925"/>
          </a:xfrm>
          <a:prstGeom prst="downArrow">
            <a:avLst>
              <a:gd name="adj1" fmla="val 50000"/>
              <a:gd name="adj2" fmla="val 37429"/>
            </a:avLst>
          </a:prstGeom>
          <a:noFill/>
          <a:ln w="9525"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71" name="Rectangle 49"/>
          <p:cNvSpPr>
            <a:spLocks noChangeArrowheads="1"/>
          </p:cNvSpPr>
          <p:nvPr/>
        </p:nvSpPr>
        <p:spPr bwMode="auto">
          <a:xfrm>
            <a:off x="3920724" y="3384998"/>
            <a:ext cx="4392612" cy="457200"/>
          </a:xfrm>
          <a:prstGeom prst="rect">
            <a:avLst/>
          </a:prstGeom>
          <a:noFill/>
          <a:ln w="12700" cmpd="sng">
            <a:solidFill>
              <a:srgbClr val="213F99"/>
            </a:solidFill>
            <a:miter lim="800000"/>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72" name="Text Box 50"/>
          <p:cNvSpPr txBox="1">
            <a:spLocks noChangeArrowheads="1"/>
          </p:cNvSpPr>
          <p:nvPr/>
        </p:nvSpPr>
        <p:spPr bwMode="auto">
          <a:xfrm>
            <a:off x="5476474" y="3427860"/>
            <a:ext cx="127470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数         据</a:t>
            </a:r>
          </a:p>
        </p:txBody>
      </p:sp>
      <p:sp>
        <p:nvSpPr>
          <p:cNvPr id="73" name="Text Box 51"/>
          <p:cNvSpPr txBox="1">
            <a:spLocks noChangeArrowheads="1"/>
          </p:cNvSpPr>
          <p:nvPr/>
        </p:nvSpPr>
        <p:spPr bwMode="auto">
          <a:xfrm>
            <a:off x="2956794" y="3413890"/>
            <a:ext cx="848309"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首  部</a:t>
            </a:r>
          </a:p>
        </p:txBody>
      </p:sp>
      <p:sp>
        <p:nvSpPr>
          <p:cNvPr id="74" name="AutoShape 52"/>
          <p:cNvSpPr/>
          <p:nvPr/>
        </p:nvSpPr>
        <p:spPr bwMode="auto">
          <a:xfrm rot="16200000">
            <a:off x="5525686" y="1303145"/>
            <a:ext cx="168275" cy="5391150"/>
          </a:xfrm>
          <a:prstGeom prst="leftBrace">
            <a:avLst>
              <a:gd name="adj1" fmla="val 266981"/>
              <a:gd name="adj2" fmla="val 50000"/>
            </a:avLst>
          </a:prstGeom>
          <a:noFill/>
          <a:ln w="28575" cmpd="sng">
            <a:solidFill>
              <a:srgbClr val="213F99"/>
            </a:solidFill>
            <a:round/>
          </a:ln>
          <a:effectLst/>
        </p:spPr>
        <p:txBody>
          <a:bodyPr wrap="none" anchor="ctr"/>
          <a:lstStyle/>
          <a:p>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sp>
        <p:nvSpPr>
          <p:cNvPr id="75" name="Text Box 53"/>
          <p:cNvSpPr txBox="1">
            <a:spLocks noChangeArrowheads="1"/>
          </p:cNvSpPr>
          <p:nvPr/>
        </p:nvSpPr>
        <p:spPr bwMode="auto">
          <a:xfrm>
            <a:off x="752074" y="3384998"/>
            <a:ext cx="2076402"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UDP </a:t>
            </a:r>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用户数据报</a:t>
            </a:r>
          </a:p>
        </p:txBody>
      </p:sp>
      <p:sp>
        <p:nvSpPr>
          <p:cNvPr id="63" name="矩形 62"/>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25" name="Rectangle 5"/>
          <p:cNvSpPr>
            <a:spLocks noChangeArrowheads="1"/>
          </p:cNvSpPr>
          <p:nvPr/>
        </p:nvSpPr>
        <p:spPr bwMode="auto">
          <a:xfrm>
            <a:off x="2200134" y="2167864"/>
            <a:ext cx="4633912" cy="457200"/>
          </a:xfrm>
          <a:prstGeom prst="rect">
            <a:avLst/>
          </a:prstGeom>
          <a:noFill/>
          <a:ln w="19050" cmpd="sng">
            <a:solidFill>
              <a:schemeClr val="tx1"/>
            </a:solidFill>
            <a:miter lim="800000"/>
          </a:ln>
          <a:effec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600">
              <a:solidFill>
                <a:srgbClr val="00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 name="Line 6"/>
          <p:cNvSpPr>
            <a:spLocks noChangeShapeType="1"/>
          </p:cNvSpPr>
          <p:nvPr/>
        </p:nvSpPr>
        <p:spPr bwMode="auto">
          <a:xfrm>
            <a:off x="3359009" y="2167864"/>
            <a:ext cx="1587"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5" name="Line 7"/>
          <p:cNvSpPr>
            <a:spLocks noChangeShapeType="1"/>
          </p:cNvSpPr>
          <p:nvPr/>
        </p:nvSpPr>
        <p:spPr bwMode="auto">
          <a:xfrm>
            <a:off x="4516296" y="2167864"/>
            <a:ext cx="3175"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6" name="Line 8"/>
          <p:cNvSpPr>
            <a:spLocks noChangeShapeType="1"/>
          </p:cNvSpPr>
          <p:nvPr/>
        </p:nvSpPr>
        <p:spPr bwMode="auto">
          <a:xfrm>
            <a:off x="5675171" y="2167864"/>
            <a:ext cx="1588"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3" name="Text Box 11"/>
          <p:cNvSpPr txBox="1">
            <a:spLocks noChangeArrowheads="1"/>
          </p:cNvSpPr>
          <p:nvPr/>
        </p:nvSpPr>
        <p:spPr bwMode="auto">
          <a:xfrm>
            <a:off x="2211246" y="21646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源端口</a:t>
            </a:r>
          </a:p>
        </p:txBody>
      </p:sp>
      <p:sp>
        <p:nvSpPr>
          <p:cNvPr id="7" name="Text Box 12"/>
          <p:cNvSpPr txBox="1">
            <a:spLocks noChangeArrowheads="1"/>
          </p:cNvSpPr>
          <p:nvPr/>
        </p:nvSpPr>
        <p:spPr bwMode="auto">
          <a:xfrm>
            <a:off x="3300271" y="2164689"/>
            <a:ext cx="1206500"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目的端口</a:t>
            </a:r>
          </a:p>
        </p:txBody>
      </p:sp>
      <p:sp>
        <p:nvSpPr>
          <p:cNvPr id="8" name="Text Box 13"/>
          <p:cNvSpPr txBox="1">
            <a:spLocks noChangeArrowheads="1"/>
          </p:cNvSpPr>
          <p:nvPr/>
        </p:nvSpPr>
        <p:spPr bwMode="auto">
          <a:xfrm>
            <a:off x="4635359" y="2163102"/>
            <a:ext cx="848309"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长  度</a:t>
            </a:r>
          </a:p>
        </p:txBody>
      </p:sp>
      <p:sp>
        <p:nvSpPr>
          <p:cNvPr id="36" name="Text Box 14"/>
          <p:cNvSpPr txBox="1">
            <a:spLocks noChangeArrowheads="1"/>
          </p:cNvSpPr>
          <p:nvPr/>
        </p:nvSpPr>
        <p:spPr bwMode="auto">
          <a:xfrm>
            <a:off x="5779946" y="21646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检验和</a:t>
            </a:r>
          </a:p>
        </p:txBody>
      </p:sp>
      <p:sp>
        <p:nvSpPr>
          <p:cNvPr id="38" name="Text Box 16"/>
          <p:cNvSpPr txBox="1">
            <a:spLocks noChangeArrowheads="1"/>
          </p:cNvSpPr>
          <p:nvPr/>
        </p:nvSpPr>
        <p:spPr bwMode="auto">
          <a:xfrm>
            <a:off x="2577959" y="17948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39" name="Text Box 17"/>
          <p:cNvSpPr txBox="1">
            <a:spLocks noChangeArrowheads="1"/>
          </p:cNvSpPr>
          <p:nvPr/>
        </p:nvSpPr>
        <p:spPr bwMode="auto">
          <a:xfrm>
            <a:off x="3803509" y="17948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40" name="Text Box 18"/>
          <p:cNvSpPr txBox="1">
            <a:spLocks noChangeArrowheads="1"/>
          </p:cNvSpPr>
          <p:nvPr/>
        </p:nvSpPr>
        <p:spPr bwMode="auto">
          <a:xfrm>
            <a:off x="4873484" y="17948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41" name="Text Box 19"/>
          <p:cNvSpPr txBox="1">
            <a:spLocks noChangeArrowheads="1"/>
          </p:cNvSpPr>
          <p:nvPr/>
        </p:nvSpPr>
        <p:spPr bwMode="auto">
          <a:xfrm>
            <a:off x="6091096" y="17948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cxnSp>
        <p:nvCxnSpPr>
          <p:cNvPr id="9" name="直接连接符 8"/>
          <p:cNvCxnSpPr/>
          <p:nvPr/>
        </p:nvCxnSpPr>
        <p:spPr>
          <a:xfrm>
            <a:off x="2185035" y="2618740"/>
            <a:ext cx="710565" cy="78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909060" y="2606040"/>
            <a:ext cx="2935605" cy="7632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层校验和计算</a:t>
            </a:r>
          </a:p>
        </p:txBody>
      </p:sp>
      <p:sp>
        <p:nvSpPr>
          <p:cNvPr id="17" name="Rectangle 8"/>
          <p:cNvSpPr txBox="1">
            <a:spLocks noChangeArrowheads="1"/>
          </p:cNvSpPr>
          <p:nvPr/>
        </p:nvSpPr>
        <p:spPr>
          <a:xfrm>
            <a:off x="326408" y="1608792"/>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rPr>
              <a:t>UDP </a:t>
            </a:r>
            <a:r>
              <a:rPr lang="zh-CN" altLang="en-US" sz="2800" b="0" dirty="0">
                <a:solidFill>
                  <a:schemeClr val="tx1"/>
                </a:solidFill>
              </a:rPr>
              <a:t>用户数据报的首部中检验和用来检验</a:t>
            </a:r>
            <a:r>
              <a:rPr lang="zh-CN" altLang="en-US" sz="2800" dirty="0">
                <a:solidFill>
                  <a:srgbClr val="C00000"/>
                </a:solidFill>
              </a:rPr>
              <a:t>整个用户数据报</a:t>
            </a:r>
            <a:r>
              <a:rPr lang="zh-CN" altLang="en-US" sz="2800" b="0" dirty="0">
                <a:solidFill>
                  <a:schemeClr val="tx1"/>
                </a:solidFill>
              </a:rPr>
              <a:t>（首部加数据部分）出现的差错。</a:t>
            </a:r>
          </a:p>
          <a:p>
            <a:pPr algn="just">
              <a:lnSpc>
                <a:spcPct val="150000"/>
              </a:lnSpc>
              <a:spcBef>
                <a:spcPts val="600"/>
              </a:spcBef>
            </a:pPr>
            <a:r>
              <a:rPr lang="zh-CN" altLang="en-US" sz="2800" b="0" dirty="0">
                <a:solidFill>
                  <a:schemeClr val="tx1"/>
                </a:solidFill>
              </a:rPr>
              <a:t>在计算检验和时在 </a:t>
            </a:r>
            <a:r>
              <a:rPr lang="en-US" altLang="zh-CN" sz="2800" b="0" dirty="0">
                <a:solidFill>
                  <a:schemeClr val="tx1"/>
                </a:solidFill>
              </a:rPr>
              <a:t>UDP </a:t>
            </a:r>
            <a:r>
              <a:rPr lang="zh-CN" altLang="en-US" sz="2800" b="0" dirty="0">
                <a:solidFill>
                  <a:schemeClr val="tx1"/>
                </a:solidFill>
              </a:rPr>
              <a:t>数据报之前要增加 </a:t>
            </a:r>
            <a:r>
              <a:rPr lang="en-US" altLang="zh-CN" sz="2800" b="0" dirty="0">
                <a:solidFill>
                  <a:schemeClr val="tx1"/>
                </a:solidFill>
              </a:rPr>
              <a:t>12</a:t>
            </a:r>
            <a:r>
              <a:rPr lang="zh-CN" altLang="en-US" sz="2800" b="0" dirty="0">
                <a:solidFill>
                  <a:schemeClr val="tx1"/>
                </a:solidFill>
              </a:rPr>
              <a:t>个字节的伪首部。所谓“</a:t>
            </a:r>
            <a:r>
              <a:rPr lang="zh-CN" altLang="en-US" sz="2800" dirty="0">
                <a:solidFill>
                  <a:srgbClr val="C00000"/>
                </a:solidFill>
              </a:rPr>
              <a:t>伪首部</a:t>
            </a:r>
            <a:r>
              <a:rPr lang="zh-CN" altLang="en-US" sz="2800" b="0" dirty="0">
                <a:solidFill>
                  <a:schemeClr val="tx1"/>
                </a:solidFill>
              </a:rPr>
              <a:t>”是因为这种首部只在计算</a:t>
            </a:r>
            <a:r>
              <a:rPr lang="en-US" altLang="zh-CN" sz="2800" b="0" dirty="0">
                <a:solidFill>
                  <a:schemeClr val="tx1"/>
                </a:solidFill>
              </a:rPr>
              <a:t>UDP</a:t>
            </a:r>
            <a:r>
              <a:rPr lang="zh-CN" altLang="en-US" sz="2800" b="0" dirty="0">
                <a:solidFill>
                  <a:schemeClr val="tx1"/>
                </a:solidFill>
              </a:rPr>
              <a:t>校验和的时候使用，既不向下层传送，也不向上层递交。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伪首部概念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层校验和计算</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未知"/>
          <p:cNvSpPr/>
          <p:nvPr/>
        </p:nvSpPr>
        <p:spPr bwMode="auto">
          <a:xfrm>
            <a:off x="1636571" y="4083977"/>
            <a:ext cx="4056063"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noFill/>
          <a:ln>
            <a:noFill/>
          </a:ln>
          <a:effec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5" name="Rectangle 5"/>
          <p:cNvSpPr>
            <a:spLocks noChangeArrowheads="1"/>
          </p:cNvSpPr>
          <p:nvPr/>
        </p:nvSpPr>
        <p:spPr bwMode="auto">
          <a:xfrm>
            <a:off x="3355834" y="4923764"/>
            <a:ext cx="4633912" cy="457200"/>
          </a:xfrm>
          <a:prstGeom prst="rect">
            <a:avLst/>
          </a:prstGeom>
          <a:noFill/>
          <a:ln w="19050" cmpd="sng">
            <a:solidFill>
              <a:schemeClr val="tx1"/>
            </a:solidFill>
            <a:miter lim="800000"/>
          </a:ln>
          <a:effec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600">
              <a:solidFill>
                <a:srgbClr val="00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6" name="Line 6"/>
          <p:cNvSpPr>
            <a:spLocks noChangeShapeType="1"/>
          </p:cNvSpPr>
          <p:nvPr/>
        </p:nvSpPr>
        <p:spPr bwMode="auto">
          <a:xfrm>
            <a:off x="4514709" y="4923764"/>
            <a:ext cx="1587"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7" name="Line 7"/>
          <p:cNvSpPr>
            <a:spLocks noChangeShapeType="1"/>
          </p:cNvSpPr>
          <p:nvPr/>
        </p:nvSpPr>
        <p:spPr bwMode="auto">
          <a:xfrm>
            <a:off x="5671996" y="4923764"/>
            <a:ext cx="3175"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28" name="Line 8"/>
          <p:cNvSpPr>
            <a:spLocks noChangeShapeType="1"/>
          </p:cNvSpPr>
          <p:nvPr/>
        </p:nvSpPr>
        <p:spPr bwMode="auto">
          <a:xfrm>
            <a:off x="6830871" y="4923764"/>
            <a:ext cx="1588" cy="45720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1" name="未知"/>
          <p:cNvSpPr/>
          <p:nvPr/>
        </p:nvSpPr>
        <p:spPr bwMode="auto">
          <a:xfrm>
            <a:off x="2106471" y="4923764"/>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noFill/>
          <a:ln w="19050" cap="flat" cmpd="sng">
            <a:solidFill>
              <a:schemeClr val="tx1"/>
            </a:solidFill>
            <a:prstDash val="dash"/>
            <a:round/>
          </a:ln>
          <a:effec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2" name="Text Box 10"/>
          <p:cNvSpPr txBox="1">
            <a:spLocks noChangeArrowheads="1"/>
          </p:cNvSpPr>
          <p:nvPr/>
        </p:nvSpPr>
        <p:spPr bwMode="auto">
          <a:xfrm>
            <a:off x="22239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伪首部</a:t>
            </a:r>
          </a:p>
        </p:txBody>
      </p:sp>
      <p:sp>
        <p:nvSpPr>
          <p:cNvPr id="33" name="Text Box 11"/>
          <p:cNvSpPr txBox="1">
            <a:spLocks noChangeArrowheads="1"/>
          </p:cNvSpPr>
          <p:nvPr/>
        </p:nvSpPr>
        <p:spPr bwMode="auto">
          <a:xfrm>
            <a:off x="33669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源端口</a:t>
            </a:r>
          </a:p>
        </p:txBody>
      </p:sp>
      <p:sp>
        <p:nvSpPr>
          <p:cNvPr id="34" name="Text Box 12"/>
          <p:cNvSpPr txBox="1">
            <a:spLocks noChangeArrowheads="1"/>
          </p:cNvSpPr>
          <p:nvPr/>
        </p:nvSpPr>
        <p:spPr bwMode="auto">
          <a:xfrm>
            <a:off x="4455971" y="4920589"/>
            <a:ext cx="1206500"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目的端口</a:t>
            </a:r>
          </a:p>
        </p:txBody>
      </p:sp>
      <p:sp>
        <p:nvSpPr>
          <p:cNvPr id="35" name="Text Box 13"/>
          <p:cNvSpPr txBox="1">
            <a:spLocks noChangeArrowheads="1"/>
          </p:cNvSpPr>
          <p:nvPr/>
        </p:nvSpPr>
        <p:spPr bwMode="auto">
          <a:xfrm>
            <a:off x="5791059" y="4919002"/>
            <a:ext cx="848309"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长  度</a:t>
            </a:r>
          </a:p>
        </p:txBody>
      </p:sp>
      <p:sp>
        <p:nvSpPr>
          <p:cNvPr id="36" name="Text Box 14"/>
          <p:cNvSpPr txBox="1">
            <a:spLocks noChangeArrowheads="1"/>
          </p:cNvSpPr>
          <p:nvPr/>
        </p:nvSpPr>
        <p:spPr bwMode="auto">
          <a:xfrm>
            <a:off x="69356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检验和</a:t>
            </a:r>
          </a:p>
        </p:txBody>
      </p:sp>
      <p:sp>
        <p:nvSpPr>
          <p:cNvPr id="37" name="Text Box 15"/>
          <p:cNvSpPr txBox="1">
            <a:spLocks noChangeArrowheads="1"/>
          </p:cNvSpPr>
          <p:nvPr/>
        </p:nvSpPr>
        <p:spPr bwMode="auto">
          <a:xfrm>
            <a:off x="2463659" y="4545939"/>
            <a:ext cx="44114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12</a:t>
            </a:r>
          </a:p>
        </p:txBody>
      </p:sp>
      <p:sp>
        <p:nvSpPr>
          <p:cNvPr id="38" name="Text Box 16"/>
          <p:cNvSpPr txBox="1">
            <a:spLocks noChangeArrowheads="1"/>
          </p:cNvSpPr>
          <p:nvPr/>
        </p:nvSpPr>
        <p:spPr bwMode="auto">
          <a:xfrm>
            <a:off x="3733659"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39" name="Text Box 17"/>
          <p:cNvSpPr txBox="1">
            <a:spLocks noChangeArrowheads="1"/>
          </p:cNvSpPr>
          <p:nvPr/>
        </p:nvSpPr>
        <p:spPr bwMode="auto">
          <a:xfrm>
            <a:off x="4959209"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40" name="Text Box 18"/>
          <p:cNvSpPr txBox="1">
            <a:spLocks noChangeArrowheads="1"/>
          </p:cNvSpPr>
          <p:nvPr/>
        </p:nvSpPr>
        <p:spPr bwMode="auto">
          <a:xfrm>
            <a:off x="6029184"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41" name="Text Box 19"/>
          <p:cNvSpPr txBox="1">
            <a:spLocks noChangeArrowheads="1"/>
          </p:cNvSpPr>
          <p:nvPr/>
        </p:nvSpPr>
        <p:spPr bwMode="auto">
          <a:xfrm>
            <a:off x="7246796"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2</a:t>
            </a:r>
          </a:p>
        </p:txBody>
      </p:sp>
      <p:sp>
        <p:nvSpPr>
          <p:cNvPr id="42" name="Text Box 20"/>
          <p:cNvSpPr txBox="1">
            <a:spLocks noChangeArrowheads="1"/>
          </p:cNvSpPr>
          <p:nvPr/>
        </p:nvSpPr>
        <p:spPr bwMode="auto">
          <a:xfrm>
            <a:off x="1306371" y="4545939"/>
            <a:ext cx="695325"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charset="-122"/>
                <a:cs typeface="Times New Roman" panose="02020603050405020304" pitchFamily="18" charset="0"/>
              </a:rPr>
              <a:t>字节</a:t>
            </a:r>
          </a:p>
        </p:txBody>
      </p:sp>
      <p:sp>
        <p:nvSpPr>
          <p:cNvPr id="43" name="Rectangle 21"/>
          <p:cNvSpPr>
            <a:spLocks noChangeArrowheads="1"/>
          </p:cNvSpPr>
          <p:nvPr/>
        </p:nvSpPr>
        <p:spPr bwMode="auto">
          <a:xfrm>
            <a:off x="2096946" y="4917414"/>
            <a:ext cx="1252538" cy="461963"/>
          </a:xfrm>
          <a:prstGeom prst="rect">
            <a:avLst/>
          </a:prstGeom>
          <a:noFill/>
          <a:ln w="76200" cmpd="sng">
            <a:solidFill>
              <a:srgbClr val="213F99"/>
            </a:solidFill>
            <a:miter lim="800000"/>
          </a:ln>
          <a:effectLst/>
        </p:spPr>
        <p:txBody>
          <a:bodyPr wrap="none" anchor="ct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4" name="Group 22"/>
          <p:cNvGraphicFramePr/>
          <p:nvPr/>
        </p:nvGraphicFramePr>
        <p:xfrm>
          <a:off x="1708009" y="2139289"/>
          <a:ext cx="3455987" cy="1946276"/>
        </p:xfrm>
        <a:graphic>
          <a:graphicData uri="http://schemas.openxmlformats.org/drawingml/2006/table">
            <a:tbl>
              <a:tblPr/>
              <a:tblGrid>
                <a:gridCol w="863600"/>
                <a:gridCol w="865187"/>
                <a:gridCol w="1727200"/>
              </a:tblGrid>
              <a:tr h="649288">
                <a:tc gridSpan="3">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源</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IP</a:t>
                      </a: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647700">
                <a:tc gridSpan="3">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目的</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IP</a:t>
                      </a: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6492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 name="矩形 4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层校验和计算</a:t>
            </a:r>
          </a:p>
        </p:txBody>
      </p:sp>
      <p:sp>
        <p:nvSpPr>
          <p:cNvPr id="17" name="Rectangle 8"/>
          <p:cNvSpPr txBox="1">
            <a:spLocks noChangeArrowheads="1"/>
          </p:cNvSpPr>
          <p:nvPr/>
        </p:nvSpPr>
        <p:spPr>
          <a:xfrm>
            <a:off x="326408" y="1608792"/>
            <a:ext cx="8345643" cy="420115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网络需传输的</a:t>
            </a:r>
            <a:r>
              <a:rPr lang="en-US" altLang="zh-CN" sz="2800" b="0" dirty="0">
                <a:solidFill>
                  <a:schemeClr val="tx1"/>
                </a:solidFill>
              </a:rPr>
              <a:t>UDP</a:t>
            </a:r>
            <a:r>
              <a:rPr lang="zh-CN" altLang="en-US" sz="2800" b="0" dirty="0">
                <a:solidFill>
                  <a:schemeClr val="tx1"/>
                </a:solidFill>
              </a:rPr>
              <a:t>数据报数据如下，以</a:t>
            </a:r>
            <a:r>
              <a:rPr lang="en-US" altLang="zh-CN" sz="2800" b="0" dirty="0">
                <a:solidFill>
                  <a:schemeClr val="tx1"/>
                </a:solidFill>
              </a:rPr>
              <a:t>16</a:t>
            </a:r>
            <a:r>
              <a:rPr lang="zh-CN" altLang="en-US" sz="2800" b="0" dirty="0">
                <a:solidFill>
                  <a:schemeClr val="tx1"/>
                </a:solidFill>
              </a:rPr>
              <a:t>进制数表示，其中第一、二行数据是</a:t>
            </a:r>
            <a:r>
              <a:rPr lang="en-US" altLang="zh-CN" sz="2800" b="0" dirty="0">
                <a:solidFill>
                  <a:schemeClr val="tx1"/>
                </a:solidFill>
              </a:rPr>
              <a:t>IP</a:t>
            </a:r>
            <a:r>
              <a:rPr lang="zh-CN" altLang="en-US" sz="2800" b="0" dirty="0">
                <a:solidFill>
                  <a:schemeClr val="tx1"/>
                </a:solidFill>
              </a:rPr>
              <a:t>数据报首部的内容，第三行数据是</a:t>
            </a:r>
            <a:r>
              <a:rPr lang="en-US" altLang="zh-CN" sz="2800" b="0" dirty="0">
                <a:solidFill>
                  <a:schemeClr val="tx1"/>
                </a:solidFill>
              </a:rPr>
              <a:t>UDP</a:t>
            </a:r>
            <a:r>
              <a:rPr lang="zh-CN" altLang="en-US" sz="2800" b="0" dirty="0">
                <a:solidFill>
                  <a:schemeClr val="tx1"/>
                </a:solidFill>
              </a:rPr>
              <a:t>数据，</a:t>
            </a:r>
            <a:r>
              <a:rPr lang="zh-CN" altLang="en-US" sz="2800" dirty="0">
                <a:solidFill>
                  <a:schemeClr val="tx1"/>
                </a:solidFill>
              </a:rPr>
              <a:t>请计算其</a:t>
            </a:r>
            <a:r>
              <a:rPr lang="en-US" altLang="zh-CN" sz="2800" dirty="0">
                <a:solidFill>
                  <a:schemeClr val="tx1"/>
                </a:solidFill>
              </a:rPr>
              <a:t>UDP</a:t>
            </a:r>
            <a:r>
              <a:rPr lang="zh-CN" altLang="en-US" sz="2800" dirty="0">
                <a:solidFill>
                  <a:schemeClr val="tx1"/>
                </a:solidFill>
              </a:rPr>
              <a:t>校验和</a:t>
            </a:r>
            <a:r>
              <a:rPr lang="zh-CN" altLang="en-US" sz="2800" b="0" dirty="0">
                <a:solidFill>
                  <a:schemeClr val="tx1"/>
                </a:solidFill>
              </a:rPr>
              <a:t>。</a:t>
            </a:r>
          </a:p>
          <a:p>
            <a:pPr algn="just">
              <a:lnSpc>
                <a:spcPct val="150000"/>
              </a:lnSpc>
              <a:spcBef>
                <a:spcPts val="600"/>
              </a:spcBef>
            </a:pPr>
            <a:r>
              <a:rPr lang="zh-CN" altLang="en-US" sz="2800" b="0" dirty="0">
                <a:solidFill>
                  <a:schemeClr val="tx1"/>
                </a:solidFill>
              </a:rPr>
              <a:t>   </a:t>
            </a:r>
            <a:r>
              <a:rPr lang="en-US" altLang="zh-CN" sz="2800" b="0" dirty="0">
                <a:solidFill>
                  <a:schemeClr val="tx1"/>
                </a:solidFill>
              </a:rPr>
              <a:t>45 00 00 20 f9 12 00 00 80 11 bf 9f </a:t>
            </a:r>
          </a:p>
          <a:p>
            <a:pPr algn="just">
              <a:lnSpc>
                <a:spcPct val="150000"/>
              </a:lnSpc>
              <a:spcBef>
                <a:spcPts val="600"/>
              </a:spcBef>
            </a:pPr>
            <a:r>
              <a:rPr lang="en-US" altLang="zh-CN" sz="2800" b="0" dirty="0">
                <a:solidFill>
                  <a:schemeClr val="tx1"/>
                </a:solidFill>
              </a:rPr>
              <a:t>  </a:t>
            </a:r>
            <a:r>
              <a:rPr lang="en-US" altLang="zh-CN" sz="2800" b="0" dirty="0" smtClean="0">
                <a:solidFill>
                  <a:schemeClr val="tx1"/>
                </a:solidFill>
              </a:rPr>
              <a:t> c0 </a:t>
            </a:r>
            <a:r>
              <a:rPr lang="en-US" altLang="zh-CN" sz="2800" b="0" dirty="0">
                <a:solidFill>
                  <a:schemeClr val="tx1"/>
                </a:solidFill>
              </a:rPr>
              <a:t>a8 00 64 c0 a8 00 66 </a:t>
            </a:r>
          </a:p>
          <a:p>
            <a:pPr algn="just">
              <a:lnSpc>
                <a:spcPct val="150000"/>
              </a:lnSpc>
              <a:spcBef>
                <a:spcPts val="600"/>
              </a:spcBef>
            </a:pPr>
            <a:r>
              <a:rPr lang="en-US" altLang="zh-CN" sz="2800" b="0" dirty="0">
                <a:solidFill>
                  <a:schemeClr val="tx1"/>
                </a:solidFill>
              </a:rPr>
              <a:t>   13 61 13 89 00 0c </a:t>
            </a:r>
            <a:r>
              <a:rPr lang="en-US" altLang="zh-CN" sz="2800" dirty="0">
                <a:solidFill>
                  <a:srgbClr val="C00000"/>
                </a:solidFill>
              </a:rPr>
              <a:t>?? ??</a:t>
            </a:r>
            <a:r>
              <a:rPr lang="en-US" altLang="zh-CN" sz="2800" b="0" dirty="0">
                <a:solidFill>
                  <a:schemeClr val="tx1"/>
                </a:solidFill>
              </a:rPr>
              <a:t> 50 43 41 55 </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层校验和计算</a:t>
            </a:r>
          </a:p>
        </p:txBody>
      </p:sp>
      <p:sp>
        <p:nvSpPr>
          <p:cNvPr id="17" name="Rectangle 8"/>
          <p:cNvSpPr txBox="1">
            <a:spLocks noChangeArrowheads="1"/>
          </p:cNvSpPr>
          <p:nvPr/>
        </p:nvSpPr>
        <p:spPr>
          <a:xfrm>
            <a:off x="326408" y="1608792"/>
            <a:ext cx="8345643" cy="427809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UDP</a:t>
            </a:r>
            <a:r>
              <a:rPr lang="zh-CN" altLang="en-US" sz="2800" b="0" dirty="0">
                <a:solidFill>
                  <a:schemeClr val="tx1"/>
                </a:solidFill>
              </a:rPr>
              <a:t>首部的校验和字段设置为</a:t>
            </a:r>
            <a:r>
              <a:rPr lang="en-US" altLang="zh-CN" sz="2800" b="0" dirty="0">
                <a:solidFill>
                  <a:schemeClr val="tx1"/>
                </a:solidFill>
              </a:rPr>
              <a:t>0</a:t>
            </a:r>
            <a:r>
              <a:rPr lang="zh-CN" altLang="en-US" sz="2800" b="0" dirty="0">
                <a:solidFill>
                  <a:schemeClr val="tx1"/>
                </a:solidFill>
              </a:rPr>
              <a:t>，如果</a:t>
            </a:r>
            <a:r>
              <a:rPr lang="en-US" altLang="zh-CN" sz="2800" b="0" dirty="0">
                <a:solidFill>
                  <a:schemeClr val="tx1"/>
                </a:solidFill>
              </a:rPr>
              <a:t>UDP</a:t>
            </a:r>
            <a:r>
              <a:rPr lang="zh-CN" altLang="en-US" sz="2800" b="0" dirty="0">
                <a:solidFill>
                  <a:schemeClr val="tx1"/>
                </a:solidFill>
              </a:rPr>
              <a:t>数据域长度为奇数的话，则填充一个“</a:t>
            </a:r>
            <a:r>
              <a:rPr lang="en-US" altLang="zh-CN" sz="2800" b="0" dirty="0">
                <a:solidFill>
                  <a:schemeClr val="tx1"/>
                </a:solidFill>
              </a:rPr>
              <a:t>0”</a:t>
            </a:r>
            <a:r>
              <a:rPr lang="zh-CN" altLang="en-US" sz="2800" b="0" dirty="0">
                <a:solidFill>
                  <a:schemeClr val="tx1"/>
                </a:solidFill>
              </a:rPr>
              <a:t>字节。</a:t>
            </a:r>
          </a:p>
          <a:p>
            <a:pPr algn="just">
              <a:spcBef>
                <a:spcPts val="600"/>
              </a:spcBef>
            </a:pPr>
            <a:r>
              <a:rPr lang="zh-CN" altLang="en-US" sz="2800" b="0" dirty="0">
                <a:solidFill>
                  <a:schemeClr val="tx1"/>
                </a:solidFill>
              </a:rPr>
              <a:t>（</a:t>
            </a:r>
            <a:r>
              <a:rPr lang="en-US" altLang="zh-CN" sz="2800" b="0" dirty="0">
                <a:solidFill>
                  <a:schemeClr val="tx1"/>
                </a:solidFill>
              </a:rPr>
              <a:t>2</a:t>
            </a:r>
            <a:r>
              <a:rPr lang="zh-CN" altLang="en-US" sz="2800" b="0" dirty="0">
                <a:solidFill>
                  <a:schemeClr val="tx1"/>
                </a:solidFill>
              </a:rPr>
              <a:t>）将</a:t>
            </a:r>
            <a:r>
              <a:rPr lang="en-US" altLang="zh-CN" sz="2800" b="0" dirty="0">
                <a:solidFill>
                  <a:schemeClr val="tx1"/>
                </a:solidFill>
              </a:rPr>
              <a:t>UDP</a:t>
            </a:r>
            <a:r>
              <a:rPr lang="zh-CN" altLang="en-US" sz="2800" b="0" dirty="0">
                <a:solidFill>
                  <a:schemeClr val="tx1"/>
                </a:solidFill>
              </a:rPr>
              <a:t>首部和数据部分按照</a:t>
            </a:r>
            <a:r>
              <a:rPr lang="en-US" altLang="zh-CN" sz="2800" b="0" dirty="0">
                <a:solidFill>
                  <a:schemeClr val="tx1"/>
                </a:solidFill>
              </a:rPr>
              <a:t>16</a:t>
            </a:r>
            <a:r>
              <a:rPr lang="zh-CN" altLang="en-US" sz="2800" b="0" dirty="0">
                <a:solidFill>
                  <a:schemeClr val="tx1"/>
                </a:solidFill>
              </a:rPr>
              <a:t>位为单位划分</a:t>
            </a:r>
          </a:p>
          <a:p>
            <a:pPr algn="just">
              <a:spcBef>
                <a:spcPts val="600"/>
              </a:spcBef>
            </a:pPr>
            <a:r>
              <a:rPr lang="en-US" altLang="zh-CN" sz="2800" b="0" dirty="0">
                <a:solidFill>
                  <a:schemeClr val="tx1"/>
                </a:solidFill>
              </a:rPr>
              <a:t>1361  1389  000c  0000  5043  4155</a:t>
            </a:r>
          </a:p>
          <a:p>
            <a:pPr algn="just">
              <a:spcBef>
                <a:spcPts val="600"/>
              </a:spcBef>
            </a:pPr>
            <a:r>
              <a:rPr lang="zh-CN" altLang="en-US" sz="2800" b="0" dirty="0">
                <a:solidFill>
                  <a:schemeClr val="tx1"/>
                </a:solidFill>
              </a:rPr>
              <a:t>（</a:t>
            </a:r>
            <a:r>
              <a:rPr lang="en-US" altLang="zh-CN" sz="2800" b="0" dirty="0">
                <a:solidFill>
                  <a:schemeClr val="tx1"/>
                </a:solidFill>
              </a:rPr>
              <a:t>3</a:t>
            </a:r>
            <a:r>
              <a:rPr lang="zh-CN" altLang="en-US" sz="2800" b="0" dirty="0">
                <a:solidFill>
                  <a:schemeClr val="tx1"/>
                </a:solidFill>
              </a:rPr>
              <a:t>）伪首部部分参与校验和计算，源</a:t>
            </a:r>
            <a:r>
              <a:rPr lang="en-US" altLang="zh-CN" sz="2800" b="0" dirty="0">
                <a:solidFill>
                  <a:schemeClr val="tx1"/>
                </a:solidFill>
              </a:rPr>
              <a:t>IP</a:t>
            </a:r>
            <a:r>
              <a:rPr lang="zh-CN" altLang="en-US" sz="2800" b="0" dirty="0">
                <a:solidFill>
                  <a:schemeClr val="tx1"/>
                </a:solidFill>
              </a:rPr>
              <a:t>地址</a:t>
            </a:r>
            <a:r>
              <a:rPr lang="en-US" altLang="zh-CN" sz="2800" b="0" dirty="0">
                <a:solidFill>
                  <a:schemeClr val="tx1"/>
                </a:solidFill>
              </a:rPr>
              <a:t>c0a8  0064</a:t>
            </a:r>
            <a:r>
              <a:rPr lang="zh-CN" altLang="en-US" sz="2800" b="0" dirty="0">
                <a:solidFill>
                  <a:schemeClr val="tx1"/>
                </a:solidFill>
              </a:rPr>
              <a:t>，目的</a:t>
            </a:r>
            <a:r>
              <a:rPr lang="en-US" altLang="zh-CN" sz="2800" b="0" dirty="0">
                <a:solidFill>
                  <a:schemeClr val="tx1"/>
                </a:solidFill>
              </a:rPr>
              <a:t>IP</a:t>
            </a:r>
            <a:r>
              <a:rPr lang="zh-CN" altLang="en-US" sz="2800" b="0" dirty="0">
                <a:solidFill>
                  <a:schemeClr val="tx1"/>
                </a:solidFill>
              </a:rPr>
              <a:t>地址</a:t>
            </a:r>
            <a:r>
              <a:rPr lang="en-US" altLang="zh-CN" sz="2800" b="0" dirty="0">
                <a:solidFill>
                  <a:schemeClr val="tx1"/>
                </a:solidFill>
              </a:rPr>
              <a:t>c0a8  0066</a:t>
            </a:r>
            <a:r>
              <a:rPr lang="zh-CN" altLang="en-US" sz="2800" b="0" dirty="0">
                <a:solidFill>
                  <a:schemeClr val="tx1"/>
                </a:solidFill>
              </a:rPr>
              <a:t>，</a:t>
            </a:r>
            <a:r>
              <a:rPr lang="en-US" altLang="zh-CN" sz="2800" b="0" dirty="0">
                <a:solidFill>
                  <a:schemeClr val="tx1"/>
                </a:solidFill>
              </a:rPr>
              <a:t>IP</a:t>
            </a:r>
            <a:r>
              <a:rPr lang="zh-CN" altLang="en-US" sz="2800" b="0" dirty="0">
                <a:solidFill>
                  <a:schemeClr val="tx1"/>
                </a:solidFill>
              </a:rPr>
              <a:t>首部协议字段为</a:t>
            </a:r>
            <a:r>
              <a:rPr lang="en-US" altLang="zh-CN" sz="2800" b="0" dirty="0">
                <a:solidFill>
                  <a:schemeClr val="tx1"/>
                </a:solidFill>
              </a:rPr>
              <a:t>17</a:t>
            </a:r>
            <a:r>
              <a:rPr lang="zh-CN" altLang="en-US" sz="2800" b="0" dirty="0">
                <a:solidFill>
                  <a:schemeClr val="tx1"/>
                </a:solidFill>
              </a:rPr>
              <a:t>，</a:t>
            </a:r>
            <a:r>
              <a:rPr lang="en-US" altLang="zh-CN" sz="2800" b="0" dirty="0">
                <a:solidFill>
                  <a:schemeClr val="tx1"/>
                </a:solidFill>
              </a:rPr>
              <a:t>UDP</a:t>
            </a:r>
            <a:r>
              <a:rPr lang="zh-CN" altLang="en-US" sz="2800" b="0" dirty="0">
                <a:solidFill>
                  <a:schemeClr val="tx1"/>
                </a:solidFill>
              </a:rPr>
              <a:t>长度字段为</a:t>
            </a:r>
            <a:r>
              <a:rPr lang="en-US" altLang="zh-CN" sz="2800" b="0" dirty="0">
                <a:solidFill>
                  <a:schemeClr val="tx1"/>
                </a:solidFill>
              </a:rPr>
              <a:t>12</a:t>
            </a:r>
            <a:r>
              <a:rPr lang="zh-CN" altLang="en-US" sz="2800" b="0" dirty="0">
                <a:solidFill>
                  <a:schemeClr val="tx1"/>
                </a:solidFill>
              </a:rPr>
              <a:t>（</a:t>
            </a:r>
            <a:r>
              <a:rPr lang="en-US" altLang="zh-CN" sz="2800" b="0" dirty="0">
                <a:solidFill>
                  <a:schemeClr val="tx1"/>
                </a:solidFill>
              </a:rPr>
              <a:t>16</a:t>
            </a:r>
            <a:r>
              <a:rPr lang="zh-CN" altLang="en-US" sz="2800" b="0" dirty="0">
                <a:solidFill>
                  <a:schemeClr val="tx1"/>
                </a:solidFill>
              </a:rPr>
              <a:t>进制数为</a:t>
            </a:r>
            <a:r>
              <a:rPr lang="en-US" altLang="zh-CN" sz="2800" b="0" dirty="0">
                <a:solidFill>
                  <a:schemeClr val="tx1"/>
                </a:solidFill>
              </a:rPr>
              <a:t>0C</a:t>
            </a:r>
            <a:r>
              <a:rPr lang="zh-CN" altLang="en-US" sz="2800" b="0" dirty="0">
                <a:solidFill>
                  <a:schemeClr val="tx1"/>
                </a:solidFill>
              </a:rPr>
              <a:t>），按照</a:t>
            </a:r>
            <a:r>
              <a:rPr lang="en-US" altLang="zh-CN" sz="2800" b="0" dirty="0">
                <a:solidFill>
                  <a:schemeClr val="tx1"/>
                </a:solidFill>
              </a:rPr>
              <a:t>16</a:t>
            </a:r>
            <a:r>
              <a:rPr lang="zh-CN" altLang="en-US" sz="2800" b="0" dirty="0">
                <a:solidFill>
                  <a:schemeClr val="tx1"/>
                </a:solidFill>
              </a:rPr>
              <a:t>位为单位划分为：</a:t>
            </a:r>
          </a:p>
          <a:p>
            <a:pPr algn="just">
              <a:spcBef>
                <a:spcPts val="600"/>
              </a:spcBef>
            </a:pPr>
            <a:r>
              <a:rPr lang="en-US" altLang="zh-CN" sz="2800" b="0" dirty="0">
                <a:solidFill>
                  <a:schemeClr val="tx1"/>
                </a:solidFill>
              </a:rPr>
              <a:t>c0a8  0064  c0a8  0066  0011  000C</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6.3.3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层校验和计算</a:t>
            </a:r>
          </a:p>
        </p:txBody>
      </p:sp>
      <p:sp>
        <p:nvSpPr>
          <p:cNvPr id="17" name="Rectangle 8"/>
          <p:cNvSpPr txBox="1">
            <a:spLocks noChangeArrowheads="1"/>
          </p:cNvSpPr>
          <p:nvPr/>
        </p:nvSpPr>
        <p:spPr>
          <a:xfrm>
            <a:off x="326408" y="1608792"/>
            <a:ext cx="8345643" cy="470898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4</a:t>
            </a:r>
            <a:r>
              <a:rPr lang="zh-CN" altLang="en-US" sz="2800" b="0" dirty="0">
                <a:solidFill>
                  <a:schemeClr val="tx1"/>
                </a:solidFill>
              </a:rPr>
              <a:t>）进行反码求和运算。其规则是从低位到高位逐位进行计算。</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但要产生一个进位。如果最高位产生进位，加到末尾。</a:t>
            </a:r>
          </a:p>
          <a:p>
            <a:pPr algn="just">
              <a:spcBef>
                <a:spcPts val="600"/>
              </a:spcBef>
            </a:pPr>
            <a:r>
              <a:rPr lang="en-US" altLang="zh-CN" sz="2800" b="0" dirty="0">
                <a:solidFill>
                  <a:schemeClr val="tx1"/>
                </a:solidFill>
              </a:rPr>
              <a:t>1361 </a:t>
            </a:r>
            <a:r>
              <a:rPr lang="zh-CN" altLang="en-US" sz="2800" b="0" dirty="0">
                <a:solidFill>
                  <a:schemeClr val="tx1"/>
                </a:solidFill>
              </a:rPr>
              <a:t>＋ </a:t>
            </a:r>
            <a:r>
              <a:rPr lang="en-US" altLang="zh-CN" sz="2800" b="0" dirty="0">
                <a:solidFill>
                  <a:schemeClr val="tx1"/>
                </a:solidFill>
              </a:rPr>
              <a:t>1389 </a:t>
            </a:r>
            <a:r>
              <a:rPr lang="zh-CN" altLang="en-US" sz="2800" b="0" dirty="0">
                <a:solidFill>
                  <a:schemeClr val="tx1"/>
                </a:solidFill>
              </a:rPr>
              <a:t>＋ </a:t>
            </a:r>
            <a:r>
              <a:rPr lang="en-US" altLang="zh-CN" sz="2800" b="0" dirty="0">
                <a:solidFill>
                  <a:schemeClr val="tx1"/>
                </a:solidFill>
              </a:rPr>
              <a:t>000c </a:t>
            </a:r>
            <a:r>
              <a:rPr lang="zh-CN" altLang="en-US" sz="2800" b="0" dirty="0">
                <a:solidFill>
                  <a:schemeClr val="tx1"/>
                </a:solidFill>
              </a:rPr>
              <a:t>＋ </a:t>
            </a:r>
            <a:r>
              <a:rPr lang="en-US" altLang="zh-CN" sz="2800" b="0" dirty="0">
                <a:solidFill>
                  <a:schemeClr val="tx1"/>
                </a:solidFill>
              </a:rPr>
              <a:t>0000 </a:t>
            </a:r>
            <a:r>
              <a:rPr lang="zh-CN" altLang="en-US" sz="2800" b="0" dirty="0">
                <a:solidFill>
                  <a:schemeClr val="tx1"/>
                </a:solidFill>
              </a:rPr>
              <a:t>＋ </a:t>
            </a:r>
            <a:r>
              <a:rPr lang="en-US" altLang="zh-CN" sz="2800" b="0" dirty="0">
                <a:solidFill>
                  <a:schemeClr val="tx1"/>
                </a:solidFill>
              </a:rPr>
              <a:t>5043 </a:t>
            </a:r>
            <a:r>
              <a:rPr lang="zh-CN" altLang="en-US" sz="2800" b="0" dirty="0">
                <a:solidFill>
                  <a:schemeClr val="tx1"/>
                </a:solidFill>
              </a:rPr>
              <a:t>＋ </a:t>
            </a:r>
            <a:r>
              <a:rPr lang="en-US" altLang="zh-CN" sz="2800" b="0" dirty="0">
                <a:solidFill>
                  <a:schemeClr val="tx1"/>
                </a:solidFill>
              </a:rPr>
              <a:t>4155 </a:t>
            </a:r>
            <a:r>
              <a:rPr lang="zh-CN" altLang="en-US" sz="2800" b="0" dirty="0" smtClean="0">
                <a:solidFill>
                  <a:schemeClr val="tx1"/>
                </a:solidFill>
              </a:rPr>
              <a:t>＋</a:t>
            </a:r>
            <a:r>
              <a:rPr lang="en-US" altLang="zh-CN" sz="2800" b="0" dirty="0" smtClean="0">
                <a:solidFill>
                  <a:schemeClr val="tx1"/>
                </a:solidFill>
              </a:rPr>
              <a:t>c0a8 </a:t>
            </a:r>
            <a:r>
              <a:rPr lang="zh-CN" altLang="en-US" sz="2800" b="0" dirty="0">
                <a:solidFill>
                  <a:schemeClr val="tx1"/>
                </a:solidFill>
              </a:rPr>
              <a:t>＋ </a:t>
            </a:r>
            <a:r>
              <a:rPr lang="en-US" altLang="zh-CN" sz="2800" b="0" dirty="0">
                <a:solidFill>
                  <a:schemeClr val="tx1"/>
                </a:solidFill>
              </a:rPr>
              <a:t>0064 </a:t>
            </a:r>
            <a:r>
              <a:rPr lang="zh-CN" altLang="en-US" sz="2800" b="0" dirty="0">
                <a:solidFill>
                  <a:schemeClr val="tx1"/>
                </a:solidFill>
              </a:rPr>
              <a:t>＋ </a:t>
            </a:r>
            <a:r>
              <a:rPr lang="en-US" altLang="zh-CN" sz="2800" b="0" dirty="0">
                <a:solidFill>
                  <a:schemeClr val="tx1"/>
                </a:solidFill>
              </a:rPr>
              <a:t>c0a8 </a:t>
            </a:r>
            <a:r>
              <a:rPr lang="zh-CN" altLang="en-US" sz="2800" b="0" dirty="0">
                <a:solidFill>
                  <a:schemeClr val="tx1"/>
                </a:solidFill>
              </a:rPr>
              <a:t>＋ </a:t>
            </a:r>
            <a:r>
              <a:rPr lang="en-US" altLang="zh-CN" sz="2800" b="0" dirty="0">
                <a:solidFill>
                  <a:schemeClr val="tx1"/>
                </a:solidFill>
              </a:rPr>
              <a:t>0066 </a:t>
            </a:r>
            <a:r>
              <a:rPr lang="zh-CN" altLang="en-US" sz="2800" b="0" dirty="0">
                <a:solidFill>
                  <a:schemeClr val="tx1"/>
                </a:solidFill>
              </a:rPr>
              <a:t>＋ </a:t>
            </a:r>
            <a:r>
              <a:rPr lang="en-US" altLang="zh-CN" sz="2800" b="0" dirty="0">
                <a:solidFill>
                  <a:schemeClr val="tx1"/>
                </a:solidFill>
              </a:rPr>
              <a:t>0011 </a:t>
            </a:r>
            <a:r>
              <a:rPr lang="zh-CN" altLang="en-US" sz="2800" b="0" dirty="0">
                <a:solidFill>
                  <a:schemeClr val="tx1"/>
                </a:solidFill>
              </a:rPr>
              <a:t>＋ </a:t>
            </a:r>
            <a:r>
              <a:rPr lang="en-US" altLang="zh-CN" sz="2800" b="0" dirty="0">
                <a:solidFill>
                  <a:schemeClr val="tx1"/>
                </a:solidFill>
              </a:rPr>
              <a:t>000C </a:t>
            </a:r>
            <a:r>
              <a:rPr lang="zh-CN" altLang="en-US" sz="2800" b="0" dirty="0">
                <a:solidFill>
                  <a:schemeClr val="tx1"/>
                </a:solidFill>
              </a:rPr>
              <a:t>＝ </a:t>
            </a:r>
            <a:r>
              <a:rPr lang="en-US" altLang="zh-CN" sz="2800" b="0" dirty="0">
                <a:solidFill>
                  <a:schemeClr val="tx1"/>
                </a:solidFill>
              </a:rPr>
              <a:t>23AC5</a:t>
            </a:r>
          </a:p>
          <a:p>
            <a:pPr algn="just">
              <a:spcBef>
                <a:spcPts val="600"/>
              </a:spcBef>
            </a:pPr>
            <a:r>
              <a:rPr lang="zh-CN" altLang="en-US" sz="2800" b="0" dirty="0">
                <a:solidFill>
                  <a:schemeClr val="tx1"/>
                </a:solidFill>
              </a:rPr>
              <a:t>将高位产生进位加到末尾得</a:t>
            </a:r>
            <a:r>
              <a:rPr lang="en-US" altLang="zh-CN" sz="2800" b="0" dirty="0">
                <a:solidFill>
                  <a:schemeClr val="tx1"/>
                </a:solidFill>
              </a:rPr>
              <a:t>2 </a:t>
            </a:r>
            <a:r>
              <a:rPr lang="zh-CN" altLang="en-US" sz="2800" b="0" dirty="0">
                <a:solidFill>
                  <a:schemeClr val="tx1"/>
                </a:solidFill>
              </a:rPr>
              <a:t>＋ </a:t>
            </a:r>
            <a:r>
              <a:rPr lang="en-US" altLang="zh-CN" sz="2800" b="0" dirty="0">
                <a:solidFill>
                  <a:schemeClr val="tx1"/>
                </a:solidFill>
              </a:rPr>
              <a:t>3AC5 </a:t>
            </a:r>
            <a:r>
              <a:rPr lang="zh-CN" altLang="en-US" sz="2800" b="0" dirty="0">
                <a:solidFill>
                  <a:schemeClr val="tx1"/>
                </a:solidFill>
              </a:rPr>
              <a:t>＝ </a:t>
            </a:r>
            <a:r>
              <a:rPr lang="en-US" altLang="zh-CN" sz="2800" b="0" dirty="0">
                <a:solidFill>
                  <a:schemeClr val="tx1"/>
                </a:solidFill>
              </a:rPr>
              <a:t>3AC7</a:t>
            </a:r>
          </a:p>
          <a:p>
            <a:pPr algn="just">
              <a:spcBef>
                <a:spcPts val="600"/>
              </a:spcBef>
            </a:pPr>
            <a:r>
              <a:rPr lang="zh-CN" altLang="en-US" sz="2800" b="0" dirty="0">
                <a:solidFill>
                  <a:schemeClr val="tx1"/>
                </a:solidFill>
              </a:rPr>
              <a:t>（</a:t>
            </a:r>
            <a:r>
              <a:rPr lang="en-US" altLang="zh-CN" sz="2800" b="0" dirty="0">
                <a:solidFill>
                  <a:schemeClr val="tx1"/>
                </a:solidFill>
              </a:rPr>
              <a:t>5</a:t>
            </a:r>
            <a:r>
              <a:rPr lang="zh-CN" altLang="en-US" sz="2800" b="0" dirty="0">
                <a:solidFill>
                  <a:schemeClr val="tx1"/>
                </a:solidFill>
              </a:rPr>
              <a:t>）最后对累加的结果取反码，即得到</a:t>
            </a:r>
            <a:r>
              <a:rPr lang="en-US" altLang="zh-CN" sz="2800" b="0" dirty="0">
                <a:solidFill>
                  <a:schemeClr val="tx1"/>
                </a:solidFill>
              </a:rPr>
              <a:t>UDP</a:t>
            </a:r>
            <a:r>
              <a:rPr lang="zh-CN" altLang="en-US" sz="2800" b="0" dirty="0">
                <a:solidFill>
                  <a:schemeClr val="tx1"/>
                </a:solidFill>
              </a:rPr>
              <a:t>校验和。</a:t>
            </a:r>
          </a:p>
          <a:p>
            <a:pPr algn="just">
              <a:spcBef>
                <a:spcPts val="600"/>
              </a:spcBef>
            </a:pPr>
            <a:r>
              <a:rPr lang="zh-CN" altLang="en-US" sz="2800" b="0" dirty="0">
                <a:solidFill>
                  <a:schemeClr val="tx1"/>
                </a:solidFill>
              </a:rPr>
              <a:t>上步骤的计算结果</a:t>
            </a:r>
            <a:r>
              <a:rPr lang="en-US" altLang="zh-CN" sz="2800" b="0" dirty="0">
                <a:solidFill>
                  <a:schemeClr val="tx1"/>
                </a:solidFill>
              </a:rPr>
              <a:t>3A C7</a:t>
            </a:r>
            <a:r>
              <a:rPr lang="zh-CN" altLang="en-US" sz="2800" b="0" dirty="0">
                <a:solidFill>
                  <a:schemeClr val="tx1"/>
                </a:solidFill>
              </a:rPr>
              <a:t>取反码为</a:t>
            </a:r>
            <a:r>
              <a:rPr lang="en-US" altLang="zh-CN" sz="2800" b="0" dirty="0">
                <a:solidFill>
                  <a:schemeClr val="tx1"/>
                </a:solidFill>
              </a:rPr>
              <a:t>C5 38</a:t>
            </a:r>
            <a:r>
              <a:rPr lang="zh-CN" altLang="en-US" sz="2800" b="0" dirty="0">
                <a:solidFill>
                  <a:schemeClr val="tx1"/>
                </a:solidFill>
              </a:rPr>
              <a:t>，就是</a:t>
            </a:r>
            <a:r>
              <a:rPr lang="en-US" altLang="zh-CN" sz="2800" b="0" dirty="0">
                <a:solidFill>
                  <a:schemeClr val="tx1"/>
                </a:solidFill>
              </a:rPr>
              <a:t>UDP</a:t>
            </a:r>
            <a:r>
              <a:rPr lang="zh-CN" altLang="en-US" sz="2800" b="0" dirty="0">
                <a:solidFill>
                  <a:schemeClr val="tx1"/>
                </a:solidFill>
              </a:rPr>
              <a:t>校验和字段的值。</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69001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微软雅黑" panose="020B0503020204020204" charset="-122"/>
                <a:ea typeface="微软雅黑" panose="020B0503020204020204" charset="-122"/>
                <a:cs typeface="Arial Unicode MS" panose="020B0604020202020204" pitchFamily="34" charset="-122"/>
              </a:rPr>
              <a:t> </a:t>
            </a:r>
            <a:fld id="{2EEF1883-7A0E-4F66-9932-E581691AD397}" type="slidenum">
              <a:rPr lang="zh-CN" altLang="en-US" sz="1800" dirty="0" smtClean="0">
                <a:solidFill>
                  <a:srgbClr val="213F99"/>
                </a:solidFill>
                <a:latin typeface="微软雅黑" panose="020B0503020204020204" charset="-122"/>
                <a:ea typeface="微软雅黑" panose="020B0503020204020204" charset="-122"/>
                <a:cs typeface="Arial Unicode MS" panose="020B0604020202020204" pitchFamily="34" charset="-122"/>
              </a:rPr>
              <a:t>37</a:t>
            </a:fld>
            <a:r>
              <a:rPr lang="zh-CN" altLang="en-US" sz="1800" dirty="0">
                <a:solidFill>
                  <a:srgbClr val="213F99"/>
                </a:solidFill>
                <a:latin typeface="微软雅黑" panose="020B0503020204020204" charset="-122"/>
                <a:ea typeface="微软雅黑" panose="020B050302020402020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6.3.4 </a:t>
            </a:r>
            <a:r>
              <a:rPr lang="en-US" altLang="zh-CN" sz="2800" b="1" dirty="0">
                <a:solidFill>
                  <a:schemeClr val="tx1">
                    <a:lumMod val="65000"/>
                    <a:lumOff val="35000"/>
                  </a:schemeClr>
                </a:solidFill>
                <a:latin typeface="微软雅黑" panose="020B0503020204020204" charset="-122"/>
                <a:ea typeface="微软雅黑" panose="020B0503020204020204" charset="-122"/>
              </a:rPr>
              <a:t>UDP</a:t>
            </a:r>
            <a:r>
              <a:rPr lang="zh-CN" altLang="en-US" sz="2800" b="1" dirty="0">
                <a:solidFill>
                  <a:schemeClr val="tx1">
                    <a:lumMod val="65000"/>
                    <a:lumOff val="35000"/>
                  </a:schemeClr>
                </a:solidFill>
                <a:latin typeface="微软雅黑" panose="020B0503020204020204" charset="-122"/>
                <a:ea typeface="微软雅黑" panose="020B0503020204020204" charset="-122"/>
              </a:rPr>
              <a:t>应用</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graphicFrame>
        <p:nvGraphicFramePr>
          <p:cNvPr id="24" name="Group 4"/>
          <p:cNvGraphicFramePr/>
          <p:nvPr/>
        </p:nvGraphicFramePr>
        <p:xfrm>
          <a:off x="133309" y="1826482"/>
          <a:ext cx="8821737" cy="4454526"/>
        </p:xfrm>
        <a:graphic>
          <a:graphicData uri="http://schemas.openxmlformats.org/drawingml/2006/table">
            <a:tbl>
              <a:tblPr/>
              <a:tblGrid>
                <a:gridCol w="2243137"/>
                <a:gridCol w="1139825"/>
                <a:gridCol w="1273175"/>
                <a:gridCol w="4165600"/>
              </a:tblGrid>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默认端口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使用</a:t>
                      </a:r>
                      <a:r>
                        <a:rPr kumimoji="0" lang="zh-CN" alt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UDP</a:t>
                      </a: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协议原因说明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5699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域名系统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DNS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为了减少协议的开销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动态主机配置协议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DHCP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需要进行报文广播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简单文件传输协议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TFTP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实现简单，文件需同时向许多机器下载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简单网络管理协议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SNMP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网络上传输</a:t>
                      </a: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SNMP</a:t>
                      </a: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报文的开销小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路由选择信息协议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RIP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实现简单，路由协议开销小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05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实时传输协议</a:t>
                      </a:r>
                    </a:p>
                    <a:p>
                      <a:pPr marL="0" marR="0" lvl="0" indent="0" algn="ctr"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实时传输控制协议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RTP</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RTCP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5004</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5005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因特网的实时应用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103030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2001101"/>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1189116"/>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协议特点</a:t>
            </a:r>
            <a:endParaRPr lang="zh-CN" altLang="en-US" sz="2800"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3648089" y="2141897"/>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首部格式</a:t>
            </a:r>
            <a:endParaRPr lang="zh-CN" altLang="en-US" sz="2800" dirty="0">
              <a:solidFill>
                <a:schemeClr val="bg1"/>
              </a:solidFill>
              <a:latin typeface="微软雅黑" panose="020B0503020204020204" charset="-122"/>
              <a:ea typeface="微软雅黑" panose="020B0503020204020204" charset="-122"/>
            </a:endParaRPr>
          </a:p>
        </p:txBody>
      </p:sp>
      <p:sp>
        <p:nvSpPr>
          <p:cNvPr id="9" name="五边形 8"/>
          <p:cNvSpPr/>
          <p:nvPr/>
        </p:nvSpPr>
        <p:spPr>
          <a:xfrm>
            <a:off x="3294672" y="293874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42159" y="3040317"/>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连接管理</a:t>
            </a:r>
            <a:endParaRPr lang="zh-CN" altLang="en-US" sz="2800" dirty="0">
              <a:solidFill>
                <a:schemeClr val="bg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1017388"/>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1939742"/>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2955347"/>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24" name="燕尾形 23"/>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7" name="五边形 26"/>
          <p:cNvSpPr/>
          <p:nvPr/>
        </p:nvSpPr>
        <p:spPr>
          <a:xfrm>
            <a:off x="3301929" y="385861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五边形 36"/>
          <p:cNvSpPr/>
          <p:nvPr/>
        </p:nvSpPr>
        <p:spPr>
          <a:xfrm>
            <a:off x="3316443" y="4829411"/>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659014" y="4017426"/>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可靠传输</a:t>
            </a:r>
            <a:endParaRPr lang="zh-CN" altLang="en-US" sz="2800" dirty="0">
              <a:solidFill>
                <a:schemeClr val="bg1"/>
              </a:solidFill>
              <a:latin typeface="微软雅黑" panose="020B0503020204020204" charset="-122"/>
              <a:ea typeface="微软雅黑" panose="020B0503020204020204" charset="-122"/>
            </a:endParaRPr>
          </a:p>
        </p:txBody>
      </p:sp>
      <p:sp>
        <p:nvSpPr>
          <p:cNvPr id="39" name="矩形 38"/>
          <p:cNvSpPr/>
          <p:nvPr/>
        </p:nvSpPr>
        <p:spPr>
          <a:xfrm>
            <a:off x="3662603" y="4970207"/>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流量控制</a:t>
            </a:r>
            <a:endParaRPr lang="zh-CN" altLang="en-US" sz="2800" dirty="0">
              <a:solidFill>
                <a:schemeClr val="bg1"/>
              </a:solidFill>
              <a:latin typeface="微软雅黑" panose="020B0503020204020204" charset="-122"/>
              <a:ea typeface="微软雅黑" panose="020B0503020204020204" charset="-122"/>
            </a:endParaRPr>
          </a:p>
        </p:txBody>
      </p:sp>
      <p:sp>
        <p:nvSpPr>
          <p:cNvPr id="40" name="五边形 39"/>
          <p:cNvSpPr/>
          <p:nvPr/>
        </p:nvSpPr>
        <p:spPr>
          <a:xfrm>
            <a:off x="3309186" y="576705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656673" y="5868627"/>
            <a:ext cx="2268826" cy="523220"/>
          </a:xfrm>
          <a:prstGeom prst="rect">
            <a:avLst/>
          </a:prstGeom>
        </p:spPr>
        <p:txBody>
          <a:bodyPr wrap="none">
            <a:spAutoFit/>
          </a:bodyPr>
          <a:lstStyle/>
          <a:p>
            <a:r>
              <a:rPr lang="en-US" altLang="zh-CN" sz="2800" dirty="0" smtClean="0">
                <a:solidFill>
                  <a:schemeClr val="bg1"/>
                </a:solidFill>
                <a:latin typeface="微软雅黑" panose="020B0503020204020204" charset="-122"/>
                <a:ea typeface="微软雅黑" panose="020B0503020204020204" charset="-122"/>
              </a:rPr>
              <a:t>TCP</a:t>
            </a:r>
            <a:r>
              <a:rPr lang="zh-CN" altLang="en-US" sz="2800" dirty="0" smtClean="0">
                <a:solidFill>
                  <a:schemeClr val="bg1"/>
                </a:solidFill>
                <a:latin typeface="微软雅黑" panose="020B0503020204020204" charset="-122"/>
                <a:ea typeface="微软雅黑" panose="020B0503020204020204" charset="-122"/>
              </a:rPr>
              <a:t>拥塞控制</a:t>
            </a:r>
            <a:endParaRPr lang="zh-CN" altLang="en-US" sz="2800" dirty="0">
              <a:solidFill>
                <a:schemeClr val="bg1"/>
              </a:solidFill>
              <a:latin typeface="微软雅黑" panose="020B0503020204020204" charset="-122"/>
              <a:ea typeface="微软雅黑" panose="020B0503020204020204" charset="-122"/>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2692" y="3845698"/>
            <a:ext cx="917862" cy="917862"/>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3184" y="4768052"/>
            <a:ext cx="920238" cy="920238"/>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3814" y="5783657"/>
            <a:ext cx="717034" cy="717034"/>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39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03132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en-US" altLang="zh-CN" sz="2800" b="0" dirty="0">
                <a:solidFill>
                  <a:schemeClr val="tx1"/>
                </a:solidFill>
                <a:latin typeface="Times New Roman" panose="02020603050405020304" pitchFamily="18" charset="0"/>
                <a:cs typeface="Times New Roman" panose="02020603050405020304" pitchFamily="18" charset="0"/>
              </a:rPr>
              <a:t>Internet</a:t>
            </a:r>
            <a:r>
              <a:rPr lang="zh-CN" altLang="en-US" sz="2800" b="0" dirty="0">
                <a:solidFill>
                  <a:schemeClr val="tx1"/>
                </a:solidFill>
                <a:latin typeface="Times New Roman" panose="02020603050405020304" pitchFamily="18" charset="0"/>
                <a:cs typeface="Times New Roman" panose="02020603050405020304" pitchFamily="18" charset="0"/>
              </a:rPr>
              <a:t>的</a:t>
            </a:r>
            <a:r>
              <a:rPr lang="en-US" altLang="zh-CN" sz="2800" b="0" dirty="0">
                <a:solidFill>
                  <a:schemeClr val="tx1"/>
                </a:solidFill>
                <a:latin typeface="Times New Roman" panose="02020603050405020304" pitchFamily="18" charset="0"/>
                <a:cs typeface="Times New Roman" panose="02020603050405020304" pitchFamily="18" charset="0"/>
              </a:rPr>
              <a:t>TCP/IP</a:t>
            </a:r>
            <a:r>
              <a:rPr lang="zh-CN" altLang="en-US" sz="2800" b="0" dirty="0">
                <a:solidFill>
                  <a:schemeClr val="tx1"/>
                </a:solidFill>
                <a:latin typeface="Times New Roman" panose="02020603050405020304" pitchFamily="18" charset="0"/>
                <a:cs typeface="Times New Roman" panose="02020603050405020304" pitchFamily="18" charset="0"/>
              </a:rPr>
              <a:t>协议家族中的最重要协议之一，因特网中各种网络特性参差不齐，必须有一个功能很强的传输协议，满足互联网</a:t>
            </a:r>
            <a:r>
              <a:rPr lang="zh-CN" altLang="en-US" sz="2800" dirty="0">
                <a:solidFill>
                  <a:srgbClr val="C00000"/>
                </a:solidFill>
              </a:rPr>
              <a:t>可靠传输</a:t>
            </a:r>
            <a:r>
              <a:rPr lang="zh-CN" altLang="en-US" sz="2800" b="0" dirty="0">
                <a:solidFill>
                  <a:schemeClr val="tx1"/>
                </a:solidFill>
                <a:latin typeface="Times New Roman" panose="02020603050405020304" pitchFamily="18" charset="0"/>
                <a:cs typeface="Times New Roman" panose="02020603050405020304" pitchFamily="18" charset="0"/>
              </a:rPr>
              <a:t>的要求。</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2335011"/>
            <a:ext cx="1980029" cy="523220"/>
          </a:xfrm>
          <a:prstGeom prst="rect">
            <a:avLst/>
          </a:prstGeom>
        </p:spPr>
        <p:txBody>
          <a:bodyPr wrap="none">
            <a:spAutoFit/>
          </a:bodyPr>
          <a:lstStyle/>
          <a:p>
            <a:r>
              <a:rPr lang="zh-CN" altLang="en-US" sz="2800" dirty="0" smtClean="0">
                <a:solidFill>
                  <a:schemeClr val="bg1"/>
                </a:solidFill>
                <a:latin typeface="微软雅黑" panose="020B0503020204020204" charset="-122"/>
                <a:ea typeface="微软雅黑" panose="020B0503020204020204" charset="-122"/>
              </a:rPr>
              <a:t>传输层作用</a:t>
            </a:r>
            <a:endParaRPr lang="zh-CN" altLang="en-US" sz="2800"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3643397" y="3681334"/>
            <a:ext cx="2339102" cy="523220"/>
          </a:xfrm>
          <a:prstGeom prst="rect">
            <a:avLst/>
          </a:prstGeom>
        </p:spPr>
        <p:txBody>
          <a:bodyPr wrap="none">
            <a:spAutoFit/>
          </a:bodyPr>
          <a:lstStyle/>
          <a:p>
            <a:r>
              <a:rPr lang="zh-CN" altLang="en-US" sz="2800" dirty="0" smtClean="0">
                <a:solidFill>
                  <a:schemeClr val="bg1"/>
                </a:solidFill>
                <a:latin typeface="微软雅黑" panose="020B0503020204020204" charset="-122"/>
                <a:ea typeface="微软雅黑" panose="020B0503020204020204" charset="-122"/>
              </a:rPr>
              <a:t>传输层必要性</a:t>
            </a:r>
            <a:endParaRPr lang="zh-CN" altLang="en-US" sz="2800" dirty="0">
              <a:solidFill>
                <a:schemeClr val="bg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2163283"/>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3479179"/>
            <a:ext cx="920238" cy="920238"/>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7" name="燕尾形 2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a:t>UDP</a:t>
            </a:r>
            <a:r>
              <a:rPr lang="zh-CN" altLang="en-US" sz="1200" b="1" dirty="0"/>
              <a:t>协议</a:t>
            </a:r>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solidFill>
                  <a:schemeClr val="bg1"/>
                </a:solidFill>
              </a:rPr>
              <a:t>传输服务</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zh-CN" altLang="en-US" sz="2800" dirty="0">
                <a:solidFill>
                  <a:srgbClr val="C00000"/>
                </a:solidFill>
              </a:rPr>
              <a:t>面向连接</a:t>
            </a:r>
            <a:r>
              <a:rPr lang="zh-CN" altLang="en-US" sz="2800" b="0" dirty="0">
                <a:solidFill>
                  <a:schemeClr val="tx1"/>
                </a:solidFill>
                <a:latin typeface="Times New Roman" panose="02020603050405020304" pitchFamily="18" charset="0"/>
                <a:cs typeface="Times New Roman" panose="02020603050405020304" pitchFamily="18" charset="0"/>
              </a:rPr>
              <a:t>的</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提供</a:t>
            </a:r>
            <a:r>
              <a:rPr lang="zh-CN" altLang="en-US" sz="2800" dirty="0">
                <a:solidFill>
                  <a:srgbClr val="C00000"/>
                </a:solidFill>
              </a:rPr>
              <a:t>可靠</a:t>
            </a:r>
            <a:r>
              <a:rPr lang="zh-CN" altLang="en-US" sz="2800" b="0" dirty="0">
                <a:solidFill>
                  <a:schemeClr val="tx1"/>
                </a:solidFill>
                <a:latin typeface="Times New Roman" panose="02020603050405020304" pitchFamily="18" charset="0"/>
                <a:cs typeface="Times New Roman" panose="02020603050405020304" pitchFamily="18" charset="0"/>
              </a:rPr>
              <a:t>的服务</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只能进行</a:t>
            </a:r>
            <a:r>
              <a:rPr lang="zh-CN" altLang="en-US" sz="2800" dirty="0">
                <a:solidFill>
                  <a:srgbClr val="C00000"/>
                </a:solidFill>
              </a:rPr>
              <a:t>点到点</a:t>
            </a:r>
            <a:r>
              <a:rPr lang="zh-CN" altLang="en-US" sz="2800" b="0" dirty="0">
                <a:solidFill>
                  <a:schemeClr val="tx1"/>
                </a:solidFill>
                <a:latin typeface="Times New Roman" panose="02020603050405020304" pitchFamily="18" charset="0"/>
                <a:cs typeface="Times New Roman" panose="02020603050405020304" pitchFamily="18" charset="0"/>
              </a:rPr>
              <a:t>的通信</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zh-CN" altLang="en-US" sz="2800" dirty="0">
                <a:solidFill>
                  <a:srgbClr val="C00000"/>
                </a:solidFill>
              </a:rPr>
              <a:t>面向字节流</a:t>
            </a:r>
            <a:r>
              <a:rPr lang="zh-CN" altLang="en-US" sz="2800" b="0" dirty="0">
                <a:solidFill>
                  <a:schemeClr val="tx1"/>
                </a:solidFill>
                <a:latin typeface="Times New Roman" panose="02020603050405020304" pitchFamily="18" charset="0"/>
                <a:cs typeface="Times New Roman" panose="02020603050405020304" pitchFamily="18" charset="0"/>
              </a:rPr>
              <a:t>的</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smtClean="0">
                <a:solidFill>
                  <a:srgbClr val="C00000"/>
                </a:solidFill>
                <a:latin typeface="Times New Roman" panose="02020603050405020304" pitchFamily="18" charset="0"/>
                <a:cs typeface="Times New Roman" panose="02020603050405020304" pitchFamily="18" charset="0"/>
              </a:rPr>
              <a:t>面向</a:t>
            </a:r>
            <a:r>
              <a:rPr lang="zh-CN" altLang="en-US" sz="2800" b="0" dirty="0">
                <a:solidFill>
                  <a:srgbClr val="C00000"/>
                </a:solidFill>
                <a:latin typeface="Times New Roman" panose="02020603050405020304" pitchFamily="18" charset="0"/>
                <a:cs typeface="Times New Roman" panose="02020603050405020304" pitchFamily="18" charset="0"/>
              </a:rPr>
              <a:t>字节流</a:t>
            </a:r>
            <a:endParaRPr lang="en-US" altLang="zh-CN" sz="2800" b="0" dirty="0">
              <a:solidFill>
                <a:srgbClr val="C00000"/>
              </a:solidFill>
              <a:latin typeface="Times New Roman" panose="02020603050405020304" pitchFamily="18" charset="0"/>
              <a:cs typeface="Times New Roman" panose="02020603050405020304" pitchFamily="18" charset="0"/>
            </a:endParaRPr>
          </a:p>
          <a:p>
            <a:pPr marL="0" lvl="1" algn="just">
              <a:lnSpc>
                <a:spcPct val="150000"/>
              </a:lnSpc>
              <a:spcBef>
                <a:spcPts val="600"/>
              </a:spcBef>
            </a:pPr>
            <a:r>
              <a:rPr lang="en-US" altLang="zh-CN" sz="2800" dirty="0" smtClean="0">
                <a:latin typeface="Times New Roman" panose="02020603050405020304" pitchFamily="18" charset="0"/>
                <a:ea typeface="微软雅黑" panose="020B0503020204020204" charset="-122"/>
                <a:cs typeface="Times New Roman" panose="02020603050405020304" pitchFamily="18" charset="0"/>
              </a:rPr>
              <a:t>   TCP </a:t>
            </a:r>
            <a:r>
              <a:rPr lang="zh-CN" altLang="zh-CN" sz="2800" dirty="0">
                <a:latin typeface="Times New Roman" panose="02020603050405020304" pitchFamily="18" charset="0"/>
                <a:ea typeface="微软雅黑" panose="020B0503020204020204" charset="-122"/>
                <a:cs typeface="Times New Roman" panose="02020603050405020304" pitchFamily="18" charset="0"/>
              </a:rPr>
              <a:t>中的“流”</a:t>
            </a:r>
            <a:r>
              <a:rPr lang="en-US" altLang="zh-CN" sz="2800" dirty="0">
                <a:latin typeface="Times New Roman" panose="02020603050405020304" pitchFamily="18" charset="0"/>
                <a:ea typeface="微软雅黑" panose="020B0503020204020204" charset="-122"/>
                <a:cs typeface="Times New Roman" panose="02020603050405020304" pitchFamily="18" charset="0"/>
              </a:rPr>
              <a:t>(stream)</a:t>
            </a:r>
            <a:r>
              <a:rPr lang="zh-CN" altLang="zh-CN" sz="2800" dirty="0">
                <a:latin typeface="Times New Roman" panose="02020603050405020304" pitchFamily="18" charset="0"/>
                <a:ea typeface="微软雅黑" panose="020B0503020204020204" charset="-122"/>
                <a:cs typeface="Times New Roman" panose="02020603050405020304" pitchFamily="18" charset="0"/>
              </a:rPr>
              <a:t>指的是流入</a:t>
            </a:r>
            <a:r>
              <a:rPr lang="zh-CN" altLang="en-US" sz="2800" dirty="0">
                <a:latin typeface="Times New Roman" panose="02020603050405020304" pitchFamily="18" charset="0"/>
                <a:ea typeface="微软雅黑" panose="020B0503020204020204" charset="-122"/>
                <a:cs typeface="Times New Roman" panose="02020603050405020304" pitchFamily="18" charset="0"/>
              </a:rPr>
              <a:t>或流出</a:t>
            </a:r>
            <a:r>
              <a:rPr lang="zh-CN" altLang="zh-CN" sz="2800" dirty="0">
                <a:latin typeface="Times New Roman" panose="02020603050405020304" pitchFamily="18" charset="0"/>
                <a:ea typeface="微软雅黑" panose="020B0503020204020204" charset="-122"/>
                <a:cs typeface="Times New Roman" panose="02020603050405020304" pitchFamily="18" charset="0"/>
              </a:rPr>
              <a:t>进程的字节序列。</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a:p>
            <a:pPr marL="0" lvl="1" algn="just">
              <a:lnSpc>
                <a:spcPct val="150000"/>
              </a:lnSpc>
              <a:spcBef>
                <a:spcPts val="600"/>
              </a:spcBef>
            </a:pPr>
            <a:r>
              <a:rPr lang="en-US" altLang="zh-CN" sz="2800" dirty="0" smtClean="0">
                <a:latin typeface="Times New Roman" panose="02020603050405020304" pitchFamily="18" charset="0"/>
                <a:ea typeface="微软雅黑" panose="020B0503020204020204" charset="-122"/>
                <a:cs typeface="Times New Roman" panose="02020603050405020304" pitchFamily="18" charset="0"/>
              </a:rPr>
              <a:t>     </a:t>
            </a:r>
            <a:r>
              <a:rPr lang="zh-CN" altLang="zh-CN" sz="2800" dirty="0" smtClean="0">
                <a:latin typeface="Times New Roman" panose="02020603050405020304" pitchFamily="18" charset="0"/>
                <a:ea typeface="微软雅黑" panose="020B0503020204020204" charset="-122"/>
                <a:cs typeface="Times New Roman" panose="02020603050405020304" pitchFamily="18" charset="0"/>
              </a:rPr>
              <a:t>“面向字节流”</a:t>
            </a:r>
            <a:r>
              <a:rPr lang="zh-CN" altLang="zh-CN" sz="2800" dirty="0">
                <a:latin typeface="Times New Roman" panose="02020603050405020304" pitchFamily="18" charset="0"/>
                <a:ea typeface="微软雅黑" panose="020B0503020204020204" charset="-122"/>
                <a:cs typeface="Times New Roman" panose="02020603050405020304" pitchFamily="18" charset="0"/>
              </a:rPr>
              <a:t>的</a:t>
            </a:r>
            <a:r>
              <a:rPr lang="zh-CN"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含义</a:t>
            </a:r>
            <a:r>
              <a:rPr lang="zh-CN" altLang="zh-CN" sz="2800" dirty="0">
                <a:latin typeface="Times New Roman" panose="02020603050405020304" pitchFamily="18" charset="0"/>
                <a:ea typeface="微软雅黑" panose="020B0503020204020204" charset="-122"/>
                <a:cs typeface="Times New Roman" panose="02020603050405020304" pitchFamily="18" charset="0"/>
              </a:rPr>
              <a:t>是：虽然应用程序和</a:t>
            </a:r>
            <a:r>
              <a:rPr lang="en-US" altLang="zh-CN" sz="2800" dirty="0">
                <a:latin typeface="Times New Roman" panose="02020603050405020304" pitchFamily="18" charset="0"/>
                <a:ea typeface="微软雅黑" panose="020B0503020204020204" charset="-122"/>
                <a:cs typeface="Times New Roman" panose="02020603050405020304" pitchFamily="18" charset="0"/>
              </a:rPr>
              <a:t> TCP </a:t>
            </a:r>
            <a:r>
              <a:rPr lang="zh-CN" altLang="zh-CN" sz="2800" dirty="0">
                <a:latin typeface="Times New Roman" panose="02020603050405020304" pitchFamily="18" charset="0"/>
                <a:ea typeface="微软雅黑" panose="020B0503020204020204" charset="-122"/>
                <a:cs typeface="Times New Roman" panose="02020603050405020304" pitchFamily="18" charset="0"/>
              </a:rPr>
              <a:t>的交互是一次一个数据块，但</a:t>
            </a:r>
            <a:r>
              <a:rPr lang="en-US" altLang="zh-CN" sz="2800" dirty="0">
                <a:latin typeface="Times New Roman" panose="02020603050405020304" pitchFamily="18" charset="0"/>
                <a:ea typeface="微软雅黑" panose="020B0503020204020204" charset="-122"/>
                <a:cs typeface="Times New Roman" panose="02020603050405020304" pitchFamily="18" charset="0"/>
              </a:rPr>
              <a:t> TCP </a:t>
            </a:r>
            <a:r>
              <a:rPr lang="zh-CN" altLang="zh-CN" sz="2800" dirty="0">
                <a:latin typeface="Times New Roman" panose="02020603050405020304" pitchFamily="18" charset="0"/>
                <a:ea typeface="微软雅黑" panose="020B0503020204020204" charset="-122"/>
                <a:cs typeface="Times New Roman" panose="02020603050405020304" pitchFamily="18" charset="0"/>
              </a:rPr>
              <a:t>把应用程序交下来的数据看成仅仅是一连串无结构的字节流</a:t>
            </a:r>
            <a:r>
              <a:rPr lang="zh-CN" altLang="zh-CN" sz="2800" dirty="0" smtClean="0">
                <a:latin typeface="Times New Roman" panose="02020603050405020304" pitchFamily="18" charset="0"/>
                <a:ea typeface="微软雅黑" panose="020B0503020204020204" charset="-122"/>
                <a:cs typeface="Times New Roman" panose="02020603050405020304" pitchFamily="18" charset="0"/>
              </a:rPr>
              <a:t>。</a:t>
            </a:r>
            <a:endParaRPr lang="zh-CN" altLang="en-US"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99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smtClean="0">
                <a:solidFill>
                  <a:srgbClr val="C00000"/>
                </a:solidFill>
                <a:latin typeface="Times New Roman" panose="02020603050405020304" pitchFamily="18" charset="0"/>
                <a:cs typeface="Times New Roman" panose="02020603050405020304" pitchFamily="18" charset="0"/>
              </a:rPr>
              <a:t>面向</a:t>
            </a:r>
            <a:r>
              <a:rPr lang="zh-CN" altLang="en-US" sz="2800" b="0" dirty="0">
                <a:solidFill>
                  <a:srgbClr val="C00000"/>
                </a:solidFill>
                <a:latin typeface="Times New Roman" panose="02020603050405020304" pitchFamily="18" charset="0"/>
                <a:cs typeface="Times New Roman" panose="02020603050405020304" pitchFamily="18" charset="0"/>
              </a:rPr>
              <a:t>字节流</a:t>
            </a:r>
            <a:endParaRPr lang="en-US" altLang="zh-CN" sz="2800" b="0" dirty="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smtClean="0">
                <a:solidFill>
                  <a:schemeClr val="tx1"/>
                </a:solidFill>
                <a:latin typeface="Times New Roman" panose="02020603050405020304" pitchFamily="18" charset="0"/>
                <a:cs typeface="Times New Roman" panose="02020603050405020304" pitchFamily="18" charset="0"/>
              </a:rPr>
              <a:t>     TCP </a:t>
            </a:r>
            <a:r>
              <a:rPr lang="zh-CN" altLang="zh-CN" sz="2800" b="0" dirty="0">
                <a:solidFill>
                  <a:srgbClr val="C00000"/>
                </a:solidFill>
                <a:latin typeface="Times New Roman" panose="02020603050405020304" pitchFamily="18" charset="0"/>
                <a:cs typeface="Times New Roman" panose="02020603050405020304" pitchFamily="18" charset="0"/>
              </a:rPr>
              <a:t>不保证</a:t>
            </a:r>
            <a:r>
              <a:rPr lang="zh-CN" altLang="zh-CN" sz="2800" b="0" dirty="0">
                <a:solidFill>
                  <a:schemeClr val="tx1"/>
                </a:solidFill>
                <a:latin typeface="Times New Roman" panose="02020603050405020304" pitchFamily="18" charset="0"/>
                <a:cs typeface="Times New Roman" panose="02020603050405020304" pitchFamily="18" charset="0"/>
              </a:rPr>
              <a:t>接收方应用程序所收到的数据块和发送方应用程序所发出的数据块具有对应大小的关系</a:t>
            </a:r>
            <a:r>
              <a:rPr lang="zh-CN" altLang="en-US" sz="2800" b="0" dirty="0">
                <a:solidFill>
                  <a:schemeClr val="tx1"/>
                </a:solidFill>
                <a:latin typeface="Times New Roman" panose="02020603050405020304" pitchFamily="18" charset="0"/>
                <a:cs typeface="Times New Roman" panose="02020603050405020304" pitchFamily="18" charset="0"/>
              </a:rPr>
              <a:t>。</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smtClean="0">
                <a:solidFill>
                  <a:schemeClr val="tx1"/>
                </a:solidFill>
                <a:latin typeface="Times New Roman" panose="02020603050405020304" pitchFamily="18" charset="0"/>
                <a:cs typeface="Times New Roman" panose="02020603050405020304" pitchFamily="18" charset="0"/>
              </a:rPr>
              <a:t>      </a:t>
            </a:r>
            <a:r>
              <a:rPr lang="zh-CN" altLang="zh-CN" sz="2800" b="0" dirty="0" smtClean="0">
                <a:solidFill>
                  <a:schemeClr val="tx1"/>
                </a:solidFill>
                <a:latin typeface="Times New Roman" panose="02020603050405020304" pitchFamily="18" charset="0"/>
                <a:cs typeface="Times New Roman" panose="02020603050405020304" pitchFamily="18" charset="0"/>
              </a:rPr>
              <a:t>但</a:t>
            </a:r>
            <a:r>
              <a:rPr lang="zh-CN" altLang="zh-CN" sz="2800" b="0" dirty="0">
                <a:solidFill>
                  <a:srgbClr val="C00000"/>
                </a:solidFill>
                <a:latin typeface="Times New Roman" panose="02020603050405020304" pitchFamily="18" charset="0"/>
                <a:cs typeface="Times New Roman" panose="02020603050405020304" pitchFamily="18" charset="0"/>
              </a:rPr>
              <a:t>接收方应用程序</a:t>
            </a:r>
            <a:r>
              <a:rPr lang="zh-CN" altLang="zh-CN" sz="2800" b="0" dirty="0">
                <a:solidFill>
                  <a:schemeClr val="tx1"/>
                </a:solidFill>
                <a:latin typeface="Times New Roman" panose="02020603050405020304" pitchFamily="18" charset="0"/>
                <a:cs typeface="Times New Roman" panose="02020603050405020304" pitchFamily="18" charset="0"/>
              </a:rPr>
              <a:t>收到的字节流必须和发送方应用程序发出的字节流完全一样。</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45896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31" name="AutoShape 47"/>
          <p:cNvSpPr>
            <a:spLocks noChangeArrowheads="1"/>
          </p:cNvSpPr>
          <p:nvPr/>
        </p:nvSpPr>
        <p:spPr bwMode="auto">
          <a:xfrm>
            <a:off x="6520447" y="5335099"/>
            <a:ext cx="261937" cy="120162"/>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221291" name="Rectangle 107"/>
          <p:cNvSpPr>
            <a:spLocks noChangeArrowheads="1"/>
          </p:cNvSpPr>
          <p:nvPr/>
        </p:nvSpPr>
        <p:spPr bwMode="auto">
          <a:xfrm>
            <a:off x="3154511" y="2185778"/>
            <a:ext cx="3396457" cy="802872"/>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221264" name="Group 80"/>
          <p:cNvGrpSpPr>
            <a:grpSpLocks/>
          </p:cNvGrpSpPr>
          <p:nvPr/>
        </p:nvGrpSpPr>
        <p:grpSpPr bwMode="auto">
          <a:xfrm>
            <a:off x="5702884" y="5253038"/>
            <a:ext cx="865188" cy="265234"/>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H</a:t>
              </a:r>
            </a:p>
          </p:txBody>
        </p:sp>
      </p:grpSp>
      <p:sp>
        <p:nvSpPr>
          <p:cNvPr id="221246" name="Text Box 62"/>
          <p:cNvSpPr txBox="1">
            <a:spLocks noChangeArrowheads="1"/>
          </p:cNvSpPr>
          <p:nvPr/>
        </p:nvSpPr>
        <p:spPr bwMode="auto">
          <a:xfrm>
            <a:off x="7242757" y="2127370"/>
            <a:ext cx="731290" cy="102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092" b="1">
                <a:solidFill>
                  <a:srgbClr val="000099"/>
                </a:solidFill>
                <a:ea typeface="黑体" pitchFamily="2" charset="-122"/>
                <a:sym typeface="Wingdings" pitchFamily="2" charset="2"/>
              </a:rPr>
              <a:t></a:t>
            </a:r>
            <a:endParaRPr kumimoji="1" lang="en-US" altLang="zh-CN" sz="6092" b="1">
              <a:solidFill>
                <a:srgbClr val="000099"/>
              </a:solidFill>
              <a:ea typeface="黑体" pitchFamily="2" charset="-122"/>
            </a:endParaRPr>
          </a:p>
        </p:txBody>
      </p:sp>
      <p:sp>
        <p:nvSpPr>
          <p:cNvPr id="221228" name="Freeform 44"/>
          <p:cNvSpPr>
            <a:spLocks/>
          </p:cNvSpPr>
          <p:nvPr/>
        </p:nvSpPr>
        <p:spPr bwMode="auto">
          <a:xfrm>
            <a:off x="7217358" y="4920394"/>
            <a:ext cx="357188" cy="820615"/>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1229" name="Text Box 45"/>
          <p:cNvSpPr txBox="1">
            <a:spLocks noChangeArrowheads="1"/>
          </p:cNvSpPr>
          <p:nvPr/>
        </p:nvSpPr>
        <p:spPr bwMode="auto">
          <a:xfrm>
            <a:off x="976896" y="2127370"/>
            <a:ext cx="731290" cy="102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092" b="1">
                <a:solidFill>
                  <a:srgbClr val="000099"/>
                </a:solidFill>
                <a:ea typeface="黑体" pitchFamily="2" charset="-122"/>
                <a:sym typeface="Wingdings" pitchFamily="2" charset="2"/>
              </a:rPr>
              <a:t></a:t>
            </a:r>
            <a:endParaRPr kumimoji="1" lang="en-US" altLang="zh-CN" sz="6092" b="1">
              <a:solidFill>
                <a:srgbClr val="000099"/>
              </a:solidFill>
              <a:ea typeface="黑体" pitchFamily="2" charset="-122"/>
            </a:endParaRPr>
          </a:p>
        </p:txBody>
      </p:sp>
      <p:sp>
        <p:nvSpPr>
          <p:cNvPr id="221230" name="AutoShape 46"/>
          <p:cNvSpPr>
            <a:spLocks noChangeArrowheads="1"/>
          </p:cNvSpPr>
          <p:nvPr/>
        </p:nvSpPr>
        <p:spPr bwMode="auto">
          <a:xfrm>
            <a:off x="4513847" y="5336564"/>
            <a:ext cx="263525" cy="120162"/>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221232" name="AutoShape 48"/>
          <p:cNvSpPr>
            <a:spLocks noChangeArrowheads="1"/>
          </p:cNvSpPr>
          <p:nvPr/>
        </p:nvSpPr>
        <p:spPr bwMode="auto">
          <a:xfrm>
            <a:off x="2702509" y="5335099"/>
            <a:ext cx="263525" cy="120162"/>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221233" name="Line 49"/>
          <p:cNvSpPr>
            <a:spLocks noChangeShapeType="1"/>
          </p:cNvSpPr>
          <p:nvPr/>
        </p:nvSpPr>
        <p:spPr bwMode="auto">
          <a:xfrm>
            <a:off x="1310271" y="2927470"/>
            <a:ext cx="3175" cy="1373066"/>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1234" name="Text Box 50"/>
          <p:cNvSpPr txBox="1">
            <a:spLocks noChangeArrowheads="1"/>
          </p:cNvSpPr>
          <p:nvPr/>
        </p:nvSpPr>
        <p:spPr bwMode="auto">
          <a:xfrm>
            <a:off x="5121481" y="4898414"/>
            <a:ext cx="1673984"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2" b="1">
                <a:solidFill>
                  <a:srgbClr val="000099"/>
                </a:solidFill>
                <a:ea typeface="黑体" pitchFamily="2" charset="-122"/>
              </a:rPr>
              <a:t>发送 </a:t>
            </a:r>
            <a:r>
              <a:rPr kumimoji="1" lang="en-US" altLang="zh-CN" sz="1662" b="1">
                <a:solidFill>
                  <a:srgbClr val="000099"/>
                </a:solidFill>
                <a:ea typeface="黑体" pitchFamily="2" charset="-122"/>
              </a:rPr>
              <a:t>TCP </a:t>
            </a:r>
            <a:r>
              <a:rPr kumimoji="1" lang="zh-CN" altLang="en-US" sz="1662" b="1">
                <a:solidFill>
                  <a:srgbClr val="000099"/>
                </a:solidFill>
                <a:ea typeface="黑体" pitchFamily="2" charset="-122"/>
              </a:rPr>
              <a:t>报文段</a:t>
            </a:r>
          </a:p>
        </p:txBody>
      </p:sp>
      <p:sp>
        <p:nvSpPr>
          <p:cNvPr id="221235" name="Rectangle 51"/>
          <p:cNvSpPr>
            <a:spLocks noChangeArrowheads="1"/>
          </p:cNvSpPr>
          <p:nvPr/>
        </p:nvSpPr>
        <p:spPr bwMode="auto">
          <a:xfrm>
            <a:off x="486358" y="4290280"/>
            <a:ext cx="1663700" cy="63011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662" b="1">
              <a:solidFill>
                <a:srgbClr val="000099"/>
              </a:solidFill>
              <a:ea typeface="黑体" pitchFamily="2" charset="-122"/>
            </a:endParaRPr>
          </a:p>
          <a:p>
            <a:pPr algn="ctr"/>
            <a:endParaRPr kumimoji="1" lang="en-US" altLang="zh-CN" sz="831" b="1">
              <a:solidFill>
                <a:srgbClr val="000099"/>
              </a:solidFill>
              <a:ea typeface="黑体" pitchFamily="2" charset="-122"/>
            </a:endParaRPr>
          </a:p>
          <a:p>
            <a:pPr algn="ctr"/>
            <a:endParaRPr kumimoji="1" lang="en-US" altLang="zh-CN" sz="1662" b="1">
              <a:solidFill>
                <a:srgbClr val="000099"/>
              </a:solidFill>
              <a:ea typeface="黑体" pitchFamily="2" charset="-122"/>
            </a:endParaRPr>
          </a:p>
        </p:txBody>
      </p:sp>
      <p:sp>
        <p:nvSpPr>
          <p:cNvPr id="221236" name="Line 52"/>
          <p:cNvSpPr>
            <a:spLocks noChangeShapeType="1"/>
          </p:cNvSpPr>
          <p:nvPr/>
        </p:nvSpPr>
        <p:spPr bwMode="auto">
          <a:xfrm flipV="1">
            <a:off x="7601533" y="2927472"/>
            <a:ext cx="0" cy="136280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1237" name="Rectangle 53"/>
          <p:cNvSpPr>
            <a:spLocks noChangeArrowheads="1"/>
          </p:cNvSpPr>
          <p:nvPr/>
        </p:nvSpPr>
        <p:spPr bwMode="auto">
          <a:xfrm>
            <a:off x="6769684" y="4290280"/>
            <a:ext cx="1662113" cy="63011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662" b="1">
              <a:solidFill>
                <a:srgbClr val="000099"/>
              </a:solidFill>
              <a:ea typeface="黑体" pitchFamily="2" charset="-122"/>
            </a:endParaRPr>
          </a:p>
          <a:p>
            <a:pPr algn="ctr"/>
            <a:endParaRPr kumimoji="1" lang="en-US" altLang="zh-CN" sz="831" b="1">
              <a:solidFill>
                <a:srgbClr val="000099"/>
              </a:solidFill>
              <a:ea typeface="黑体" pitchFamily="2" charset="-122"/>
            </a:endParaRPr>
          </a:p>
          <a:p>
            <a:pPr algn="ctr"/>
            <a:endParaRPr kumimoji="1" lang="en-US" altLang="zh-CN" sz="1662" b="1">
              <a:solidFill>
                <a:srgbClr val="000099"/>
              </a:solidFill>
              <a:ea typeface="黑体" pitchFamily="2" charset="-122"/>
            </a:endParaRPr>
          </a:p>
        </p:txBody>
      </p:sp>
      <p:sp>
        <p:nvSpPr>
          <p:cNvPr id="221238" name="Text Box 54"/>
          <p:cNvSpPr txBox="1">
            <a:spLocks noChangeArrowheads="1"/>
          </p:cNvSpPr>
          <p:nvPr/>
        </p:nvSpPr>
        <p:spPr bwMode="auto">
          <a:xfrm>
            <a:off x="788348" y="1925147"/>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dirty="0">
                <a:solidFill>
                  <a:srgbClr val="000099"/>
                </a:solidFill>
                <a:ea typeface="黑体" pitchFamily="2" charset="-122"/>
              </a:rPr>
              <a:t>发送方</a:t>
            </a:r>
          </a:p>
        </p:txBody>
      </p:sp>
      <p:sp>
        <p:nvSpPr>
          <p:cNvPr id="221239" name="Text Box 55"/>
          <p:cNvSpPr txBox="1">
            <a:spLocks noChangeArrowheads="1"/>
          </p:cNvSpPr>
          <p:nvPr/>
        </p:nvSpPr>
        <p:spPr bwMode="auto">
          <a:xfrm>
            <a:off x="7065323" y="1925147"/>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a:solidFill>
                  <a:srgbClr val="000099"/>
                </a:solidFill>
                <a:ea typeface="黑体" pitchFamily="2" charset="-122"/>
              </a:rPr>
              <a:t>接收方</a:t>
            </a:r>
          </a:p>
        </p:txBody>
      </p:sp>
      <p:sp>
        <p:nvSpPr>
          <p:cNvPr id="221240" name="AutoShape 56"/>
          <p:cNvSpPr>
            <a:spLocks noChangeArrowheads="1"/>
          </p:cNvSpPr>
          <p:nvPr/>
        </p:nvSpPr>
        <p:spPr bwMode="auto">
          <a:xfrm>
            <a:off x="2029408" y="3591290"/>
            <a:ext cx="1206500" cy="562708"/>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1662" b="1">
              <a:solidFill>
                <a:srgbClr val="000099"/>
              </a:solidFill>
              <a:ea typeface="黑体" pitchFamily="2" charset="-122"/>
            </a:endParaRPr>
          </a:p>
        </p:txBody>
      </p:sp>
      <p:sp>
        <p:nvSpPr>
          <p:cNvPr id="221241" name="Text Box 57"/>
          <p:cNvSpPr txBox="1">
            <a:spLocks noChangeArrowheads="1"/>
          </p:cNvSpPr>
          <p:nvPr/>
        </p:nvSpPr>
        <p:spPr bwMode="auto">
          <a:xfrm>
            <a:off x="2027965" y="3575171"/>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2" b="1" dirty="0">
                <a:solidFill>
                  <a:srgbClr val="000099"/>
                </a:solidFill>
                <a:ea typeface="黑体" pitchFamily="2" charset="-122"/>
              </a:rPr>
              <a:t>把字节写入</a:t>
            </a:r>
          </a:p>
          <a:p>
            <a:pPr algn="ctr"/>
            <a:r>
              <a:rPr kumimoji="1" lang="zh-CN" altLang="en-US" sz="1662" b="1" dirty="0">
                <a:solidFill>
                  <a:srgbClr val="C00000"/>
                </a:solidFill>
                <a:ea typeface="黑体" pitchFamily="2" charset="-122"/>
              </a:rPr>
              <a:t>发送缓存</a:t>
            </a:r>
          </a:p>
        </p:txBody>
      </p:sp>
      <p:sp>
        <p:nvSpPr>
          <p:cNvPr id="221242" name="AutoShape 58"/>
          <p:cNvSpPr>
            <a:spLocks noChangeArrowheads="1"/>
          </p:cNvSpPr>
          <p:nvPr/>
        </p:nvSpPr>
        <p:spPr bwMode="auto">
          <a:xfrm>
            <a:off x="6134683" y="3326055"/>
            <a:ext cx="1181100" cy="562708"/>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1662" b="1">
              <a:solidFill>
                <a:srgbClr val="000099"/>
              </a:solidFill>
              <a:ea typeface="黑体" pitchFamily="2" charset="-122"/>
            </a:endParaRPr>
          </a:p>
        </p:txBody>
      </p:sp>
      <p:sp>
        <p:nvSpPr>
          <p:cNvPr id="221243" name="Text Box 59"/>
          <p:cNvSpPr txBox="1">
            <a:spLocks noChangeArrowheads="1"/>
          </p:cNvSpPr>
          <p:nvPr/>
        </p:nvSpPr>
        <p:spPr bwMode="auto">
          <a:xfrm>
            <a:off x="6101490" y="3326056"/>
            <a:ext cx="1250663"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2" b="1" dirty="0">
                <a:solidFill>
                  <a:srgbClr val="000099"/>
                </a:solidFill>
                <a:ea typeface="黑体" pitchFamily="2" charset="-122"/>
              </a:rPr>
              <a:t>从</a:t>
            </a:r>
            <a:r>
              <a:rPr kumimoji="1" lang="zh-CN" altLang="en-US" sz="1662" b="1" dirty="0">
                <a:solidFill>
                  <a:srgbClr val="C00000"/>
                </a:solidFill>
                <a:ea typeface="黑体" pitchFamily="2" charset="-122"/>
              </a:rPr>
              <a:t>接收缓存</a:t>
            </a:r>
          </a:p>
          <a:p>
            <a:pPr algn="ctr"/>
            <a:r>
              <a:rPr kumimoji="1" lang="zh-CN" altLang="en-US" sz="1662" b="1" dirty="0">
                <a:solidFill>
                  <a:srgbClr val="000099"/>
                </a:solidFill>
                <a:ea typeface="黑体" pitchFamily="2" charset="-122"/>
              </a:rPr>
              <a:t>读取字节</a:t>
            </a:r>
          </a:p>
        </p:txBody>
      </p:sp>
      <p:sp>
        <p:nvSpPr>
          <p:cNvPr id="221244" name="Text Box 60"/>
          <p:cNvSpPr txBox="1">
            <a:spLocks noChangeArrowheads="1"/>
          </p:cNvSpPr>
          <p:nvPr/>
        </p:nvSpPr>
        <p:spPr bwMode="auto">
          <a:xfrm>
            <a:off x="1526170" y="2479064"/>
            <a:ext cx="113364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应用进程</a:t>
            </a:r>
          </a:p>
        </p:txBody>
      </p:sp>
      <p:sp>
        <p:nvSpPr>
          <p:cNvPr id="221245" name="Text Box 61"/>
          <p:cNvSpPr txBox="1">
            <a:spLocks noChangeArrowheads="1"/>
          </p:cNvSpPr>
          <p:nvPr/>
        </p:nvSpPr>
        <p:spPr bwMode="auto">
          <a:xfrm>
            <a:off x="7814257" y="2427776"/>
            <a:ext cx="113364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应用进程</a:t>
            </a:r>
          </a:p>
        </p:txBody>
      </p:sp>
      <p:grpSp>
        <p:nvGrpSpPr>
          <p:cNvPr id="221247" name="Group 63"/>
          <p:cNvGrpSpPr>
            <a:grpSpLocks/>
          </p:cNvGrpSpPr>
          <p:nvPr/>
        </p:nvGrpSpPr>
        <p:grpSpPr bwMode="auto">
          <a:xfrm>
            <a:off x="7745996" y="3060821"/>
            <a:ext cx="215900" cy="1062403"/>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0</a:t>
              </a:r>
            </a:p>
          </p:txBody>
        </p:sp>
      </p:grpSp>
      <p:sp>
        <p:nvSpPr>
          <p:cNvPr id="221252" name="Rectangle 68"/>
          <p:cNvSpPr>
            <a:spLocks noChangeArrowheads="1"/>
          </p:cNvSpPr>
          <p:nvPr/>
        </p:nvSpPr>
        <p:spPr bwMode="auto">
          <a:xfrm>
            <a:off x="734008" y="4589217"/>
            <a:ext cx="215900" cy="265235"/>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18</a:t>
            </a:r>
          </a:p>
        </p:txBody>
      </p:sp>
      <p:sp>
        <p:nvSpPr>
          <p:cNvPr id="221253" name="Rectangle 69"/>
          <p:cNvSpPr>
            <a:spLocks noChangeArrowheads="1"/>
          </p:cNvSpPr>
          <p:nvPr/>
        </p:nvSpPr>
        <p:spPr bwMode="auto">
          <a:xfrm>
            <a:off x="949908" y="4589217"/>
            <a:ext cx="215900" cy="265235"/>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17</a:t>
            </a:r>
          </a:p>
        </p:txBody>
      </p:sp>
      <p:sp>
        <p:nvSpPr>
          <p:cNvPr id="221254" name="Rectangle 70"/>
          <p:cNvSpPr>
            <a:spLocks noChangeArrowheads="1"/>
          </p:cNvSpPr>
          <p:nvPr/>
        </p:nvSpPr>
        <p:spPr bwMode="auto">
          <a:xfrm>
            <a:off x="1165808" y="4589217"/>
            <a:ext cx="215900" cy="265235"/>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16</a:t>
            </a:r>
          </a:p>
        </p:txBody>
      </p:sp>
      <p:sp>
        <p:nvSpPr>
          <p:cNvPr id="221255" name="Rectangle 71"/>
          <p:cNvSpPr>
            <a:spLocks noChangeArrowheads="1"/>
          </p:cNvSpPr>
          <p:nvPr/>
        </p:nvSpPr>
        <p:spPr bwMode="auto">
          <a:xfrm>
            <a:off x="1381708" y="4589217"/>
            <a:ext cx="215900" cy="265235"/>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15</a:t>
            </a:r>
          </a:p>
        </p:txBody>
      </p:sp>
      <p:sp>
        <p:nvSpPr>
          <p:cNvPr id="221256" name="Rectangle 72"/>
          <p:cNvSpPr>
            <a:spLocks noChangeArrowheads="1"/>
          </p:cNvSpPr>
          <p:nvPr/>
        </p:nvSpPr>
        <p:spPr bwMode="auto">
          <a:xfrm>
            <a:off x="1597608" y="4589217"/>
            <a:ext cx="215900" cy="265235"/>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14</a:t>
            </a:r>
          </a:p>
        </p:txBody>
      </p:sp>
      <p:grpSp>
        <p:nvGrpSpPr>
          <p:cNvPr id="221257" name="Group 73"/>
          <p:cNvGrpSpPr>
            <a:grpSpLocks/>
          </p:cNvGrpSpPr>
          <p:nvPr/>
        </p:nvGrpSpPr>
        <p:grpSpPr bwMode="auto">
          <a:xfrm>
            <a:off x="1453146" y="3126763"/>
            <a:ext cx="215900" cy="797169"/>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21</a:t>
              </a:r>
            </a:p>
          </p:txBody>
        </p:sp>
      </p:grpSp>
      <p:grpSp>
        <p:nvGrpSpPr>
          <p:cNvPr id="221261" name="Group 77"/>
          <p:cNvGrpSpPr>
            <a:grpSpLocks/>
          </p:cNvGrpSpPr>
          <p:nvPr/>
        </p:nvGrpSpPr>
        <p:grpSpPr bwMode="auto">
          <a:xfrm>
            <a:off x="7387221" y="4587753"/>
            <a:ext cx="431800" cy="265234"/>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5</a:t>
              </a:r>
            </a:p>
          </p:txBody>
        </p:sp>
      </p:grpSp>
      <p:grpSp>
        <p:nvGrpSpPr>
          <p:cNvPr id="221270" name="Group 86"/>
          <p:cNvGrpSpPr>
            <a:grpSpLocks/>
          </p:cNvGrpSpPr>
          <p:nvPr/>
        </p:nvGrpSpPr>
        <p:grpSpPr bwMode="auto">
          <a:xfrm>
            <a:off x="1886533" y="5253038"/>
            <a:ext cx="863600" cy="265234"/>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H</a:t>
              </a:r>
            </a:p>
          </p:txBody>
        </p:sp>
      </p:grpSp>
      <p:grpSp>
        <p:nvGrpSpPr>
          <p:cNvPr id="221275" name="Group 91"/>
          <p:cNvGrpSpPr>
            <a:grpSpLocks/>
          </p:cNvGrpSpPr>
          <p:nvPr/>
        </p:nvGrpSpPr>
        <p:grpSpPr bwMode="auto">
          <a:xfrm>
            <a:off x="3902658" y="5254501"/>
            <a:ext cx="431800" cy="265235"/>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9</a:t>
              </a:r>
            </a:p>
          </p:txBody>
        </p:sp>
      </p:grpSp>
      <p:sp>
        <p:nvSpPr>
          <p:cNvPr id="221278" name="Rectangle 94"/>
          <p:cNvSpPr>
            <a:spLocks noChangeArrowheads="1"/>
          </p:cNvSpPr>
          <p:nvPr/>
        </p:nvSpPr>
        <p:spPr bwMode="auto">
          <a:xfrm>
            <a:off x="4334458" y="5254501"/>
            <a:ext cx="215900" cy="26523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H</a:t>
            </a:r>
          </a:p>
        </p:txBody>
      </p:sp>
      <p:sp>
        <p:nvSpPr>
          <p:cNvPr id="221279" name="AutoShape 95"/>
          <p:cNvSpPr>
            <a:spLocks noChangeArrowheads="1"/>
          </p:cNvSpPr>
          <p:nvPr/>
        </p:nvSpPr>
        <p:spPr bwMode="auto">
          <a:xfrm>
            <a:off x="3181933" y="4256574"/>
            <a:ext cx="1873250" cy="562708"/>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1662" b="1">
              <a:solidFill>
                <a:srgbClr val="000099"/>
              </a:solidFill>
              <a:ea typeface="黑体" pitchFamily="2" charset="-122"/>
            </a:endParaRPr>
          </a:p>
        </p:txBody>
      </p:sp>
      <p:sp>
        <p:nvSpPr>
          <p:cNvPr id="221280" name="Text Box 96"/>
          <p:cNvSpPr txBox="1">
            <a:spLocks noChangeArrowheads="1"/>
          </p:cNvSpPr>
          <p:nvPr/>
        </p:nvSpPr>
        <p:spPr bwMode="auto">
          <a:xfrm>
            <a:off x="3237118" y="4238991"/>
            <a:ext cx="1673984" cy="60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2" b="1" dirty="0">
                <a:solidFill>
                  <a:srgbClr val="000099"/>
                </a:solidFill>
                <a:ea typeface="黑体" pitchFamily="2" charset="-122"/>
              </a:rPr>
              <a:t>加上 </a:t>
            </a:r>
            <a:r>
              <a:rPr kumimoji="1" lang="en-US" altLang="zh-CN" sz="1662" b="1" dirty="0">
                <a:solidFill>
                  <a:srgbClr val="000099"/>
                </a:solidFill>
                <a:ea typeface="黑体" pitchFamily="2" charset="-122"/>
              </a:rPr>
              <a:t>TCP </a:t>
            </a:r>
            <a:r>
              <a:rPr kumimoji="1" lang="zh-CN" altLang="en-US" sz="1662" b="1" dirty="0">
                <a:solidFill>
                  <a:srgbClr val="000099"/>
                </a:solidFill>
                <a:ea typeface="黑体" pitchFamily="2" charset="-122"/>
              </a:rPr>
              <a:t>首部</a:t>
            </a:r>
          </a:p>
          <a:p>
            <a:pPr algn="ctr"/>
            <a:r>
              <a:rPr kumimoji="1" lang="zh-CN" altLang="en-US" sz="1662" b="1" dirty="0">
                <a:solidFill>
                  <a:srgbClr val="000099"/>
                </a:solidFill>
                <a:ea typeface="黑体" pitchFamily="2" charset="-122"/>
              </a:rPr>
              <a:t>构成 </a:t>
            </a:r>
            <a:r>
              <a:rPr kumimoji="1" lang="en-US" altLang="zh-CN" sz="1662" b="1" dirty="0">
                <a:solidFill>
                  <a:srgbClr val="C00000"/>
                </a:solidFill>
                <a:ea typeface="黑体" pitchFamily="2" charset="-122"/>
              </a:rPr>
              <a:t>TCP </a:t>
            </a:r>
            <a:r>
              <a:rPr kumimoji="1" lang="zh-CN" altLang="en-US" sz="1662" b="1" dirty="0">
                <a:solidFill>
                  <a:srgbClr val="C00000"/>
                </a:solidFill>
                <a:ea typeface="黑体" pitchFamily="2" charset="-122"/>
              </a:rPr>
              <a:t>报文段</a:t>
            </a:r>
          </a:p>
        </p:txBody>
      </p:sp>
      <p:sp>
        <p:nvSpPr>
          <p:cNvPr id="221281" name="Line 97"/>
          <p:cNvSpPr>
            <a:spLocks noChangeShapeType="1"/>
          </p:cNvSpPr>
          <p:nvPr/>
        </p:nvSpPr>
        <p:spPr bwMode="auto">
          <a:xfrm>
            <a:off x="1805761" y="3270371"/>
            <a:ext cx="0" cy="53193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1282" name="Line 98"/>
          <p:cNvSpPr>
            <a:spLocks noChangeShapeType="1"/>
          </p:cNvSpPr>
          <p:nvPr/>
        </p:nvSpPr>
        <p:spPr bwMode="auto">
          <a:xfrm flipV="1">
            <a:off x="8073211" y="3326055"/>
            <a:ext cx="0" cy="53193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1283" name="Text Box 99"/>
          <p:cNvSpPr txBox="1">
            <a:spLocks noChangeArrowheads="1"/>
          </p:cNvSpPr>
          <p:nvPr/>
        </p:nvSpPr>
        <p:spPr bwMode="auto">
          <a:xfrm>
            <a:off x="498742" y="4225803"/>
            <a:ext cx="51180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2" b="1">
                <a:solidFill>
                  <a:srgbClr val="000099"/>
                </a:solidFill>
                <a:ea typeface="黑体" pitchFamily="2" charset="-122"/>
              </a:rPr>
              <a:t>TCP</a:t>
            </a:r>
          </a:p>
        </p:txBody>
      </p:sp>
      <p:sp>
        <p:nvSpPr>
          <p:cNvPr id="221284" name="Text Box 100"/>
          <p:cNvSpPr txBox="1">
            <a:spLocks noChangeArrowheads="1"/>
          </p:cNvSpPr>
          <p:nvPr/>
        </p:nvSpPr>
        <p:spPr bwMode="auto">
          <a:xfrm>
            <a:off x="6780479" y="4234595"/>
            <a:ext cx="511807"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2" b="1">
                <a:solidFill>
                  <a:srgbClr val="000099"/>
                </a:solidFill>
                <a:ea typeface="黑体" pitchFamily="2" charset="-122"/>
              </a:rPr>
              <a:t>TCP</a:t>
            </a:r>
          </a:p>
        </p:txBody>
      </p:sp>
      <p:sp>
        <p:nvSpPr>
          <p:cNvPr id="221285" name="Text Box 101"/>
          <p:cNvSpPr txBox="1">
            <a:spLocks noChangeArrowheads="1"/>
          </p:cNvSpPr>
          <p:nvPr/>
        </p:nvSpPr>
        <p:spPr bwMode="auto">
          <a:xfrm>
            <a:off x="1742071" y="3034445"/>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字节流</a:t>
            </a:r>
          </a:p>
        </p:txBody>
      </p:sp>
      <p:sp>
        <p:nvSpPr>
          <p:cNvPr id="221286" name="Text Box 102"/>
          <p:cNvSpPr txBox="1">
            <a:spLocks noChangeArrowheads="1"/>
          </p:cNvSpPr>
          <p:nvPr/>
        </p:nvSpPr>
        <p:spPr bwMode="auto">
          <a:xfrm>
            <a:off x="7960308" y="3034445"/>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字节流</a:t>
            </a:r>
          </a:p>
        </p:txBody>
      </p:sp>
      <p:sp>
        <p:nvSpPr>
          <p:cNvPr id="221287" name="Rectangle 103"/>
          <p:cNvSpPr>
            <a:spLocks noChangeArrowheads="1"/>
          </p:cNvSpPr>
          <p:nvPr/>
        </p:nvSpPr>
        <p:spPr bwMode="auto">
          <a:xfrm>
            <a:off x="3297386" y="2257950"/>
            <a:ext cx="215900" cy="26523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H</a:t>
            </a:r>
          </a:p>
        </p:txBody>
      </p:sp>
      <p:sp>
        <p:nvSpPr>
          <p:cNvPr id="221288" name="Text Box 104"/>
          <p:cNvSpPr txBox="1">
            <a:spLocks noChangeArrowheads="1"/>
          </p:cNvSpPr>
          <p:nvPr/>
        </p:nvSpPr>
        <p:spPr bwMode="auto">
          <a:xfrm>
            <a:off x="3586311" y="2235969"/>
            <a:ext cx="255191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表示 </a:t>
            </a:r>
            <a:r>
              <a:rPr kumimoji="1" lang="en-US" altLang="zh-CN" sz="1846" b="1">
                <a:solidFill>
                  <a:srgbClr val="000099"/>
                </a:solidFill>
                <a:ea typeface="黑体" pitchFamily="2" charset="-122"/>
              </a:rPr>
              <a:t>TCP </a:t>
            </a:r>
            <a:r>
              <a:rPr kumimoji="1" lang="zh-CN" altLang="en-US" sz="1846" b="1">
                <a:solidFill>
                  <a:srgbClr val="000099"/>
                </a:solidFill>
                <a:ea typeface="黑体" pitchFamily="2" charset="-122"/>
              </a:rPr>
              <a:t>报文段的首部</a:t>
            </a:r>
          </a:p>
        </p:txBody>
      </p:sp>
      <p:sp>
        <p:nvSpPr>
          <p:cNvPr id="221289" name="Rectangle 105"/>
          <p:cNvSpPr>
            <a:spLocks noChangeArrowheads="1"/>
          </p:cNvSpPr>
          <p:nvPr/>
        </p:nvSpPr>
        <p:spPr bwMode="auto">
          <a:xfrm>
            <a:off x="3297386" y="2574831"/>
            <a:ext cx="215900" cy="265234"/>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dirty="0">
                <a:solidFill>
                  <a:srgbClr val="000099"/>
                </a:solidFill>
                <a:ea typeface="黑体" pitchFamily="2" charset="-122"/>
              </a:rPr>
              <a:t>x</a:t>
            </a:r>
          </a:p>
        </p:txBody>
      </p:sp>
      <p:sp>
        <p:nvSpPr>
          <p:cNvPr id="221290" name="Text Box 106"/>
          <p:cNvSpPr txBox="1">
            <a:spLocks noChangeArrowheads="1"/>
          </p:cNvSpPr>
          <p:nvPr/>
        </p:nvSpPr>
        <p:spPr bwMode="auto">
          <a:xfrm>
            <a:off x="3586311" y="2552849"/>
            <a:ext cx="277191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表示序号为 </a:t>
            </a:r>
            <a:r>
              <a:rPr kumimoji="1" lang="en-US" altLang="zh-CN" sz="1846" b="1">
                <a:solidFill>
                  <a:srgbClr val="000099"/>
                </a:solidFill>
                <a:ea typeface="黑体" pitchFamily="2" charset="-122"/>
              </a:rPr>
              <a:t>x </a:t>
            </a:r>
            <a:r>
              <a:rPr kumimoji="1" lang="zh-CN" altLang="en-US" sz="1846" b="1">
                <a:solidFill>
                  <a:srgbClr val="000099"/>
                </a:solidFill>
                <a:ea typeface="黑体" pitchFamily="2" charset="-122"/>
              </a:rPr>
              <a:t>的数据字节</a:t>
            </a:r>
          </a:p>
        </p:txBody>
      </p:sp>
      <p:sp>
        <p:nvSpPr>
          <p:cNvPr id="221292" name="AutoShape 108"/>
          <p:cNvSpPr>
            <a:spLocks noChangeArrowheads="1"/>
          </p:cNvSpPr>
          <p:nvPr/>
        </p:nvSpPr>
        <p:spPr bwMode="auto">
          <a:xfrm rot="-5400000">
            <a:off x="4311806" y="2727019"/>
            <a:ext cx="332643"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21293" name="Text Box 109"/>
          <p:cNvSpPr txBox="1">
            <a:spLocks noChangeArrowheads="1"/>
          </p:cNvSpPr>
          <p:nvPr/>
        </p:nvSpPr>
        <p:spPr bwMode="auto">
          <a:xfrm>
            <a:off x="3818852" y="5563698"/>
            <a:ext cx="103438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2" b="1" dirty="0">
                <a:solidFill>
                  <a:srgbClr val="000099"/>
                </a:solidFill>
                <a:ea typeface="黑体" pitchFamily="2" charset="-122"/>
              </a:rPr>
              <a:t>TCP </a:t>
            </a:r>
            <a:r>
              <a:rPr kumimoji="1" lang="zh-CN" altLang="en-US" sz="1846" b="1" dirty="0">
                <a:solidFill>
                  <a:srgbClr val="000099"/>
                </a:solidFill>
                <a:ea typeface="黑体" pitchFamily="2" charset="-122"/>
              </a:rPr>
              <a:t>连接</a:t>
            </a:r>
            <a:endParaRPr kumimoji="1" lang="zh-CN" altLang="en-US" sz="1662" b="1" dirty="0">
              <a:solidFill>
                <a:srgbClr val="000099"/>
              </a:solidFill>
              <a:ea typeface="黑体" pitchFamily="2" charset="-122"/>
            </a:endParaRPr>
          </a:p>
        </p:txBody>
      </p:sp>
      <p:sp>
        <p:nvSpPr>
          <p:cNvPr id="221294" name="Freeform 110"/>
          <p:cNvSpPr>
            <a:spLocks/>
          </p:cNvSpPr>
          <p:nvPr/>
        </p:nvSpPr>
        <p:spPr bwMode="auto">
          <a:xfrm>
            <a:off x="1318209" y="4920395"/>
            <a:ext cx="200025" cy="823546"/>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70" name="矩形 69"/>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8562717" y="918919"/>
            <a:ext cx="305510" cy="333991"/>
            <a:chOff x="11707415" y="1054709"/>
            <a:chExt cx="368424" cy="432048"/>
          </a:xfrm>
        </p:grpSpPr>
        <p:sp>
          <p:nvSpPr>
            <p:cNvPr id="72" name="燕尾形 71"/>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73" name="燕尾形 72"/>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74" name="文本框 7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75" name="直接连接符 74"/>
          <p:cNvCxnSpPr/>
          <p:nvPr/>
        </p:nvCxnSpPr>
        <p:spPr>
          <a:xfrm>
            <a:off x="70433" y="1466902"/>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76"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77" name="图片 7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78" name="燕尾形 77"/>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79"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80"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81"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82"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303277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3"/>
          <p:cNvGrpSpPr>
            <a:grpSpLocks/>
          </p:cNvGrpSpPr>
          <p:nvPr/>
        </p:nvGrpSpPr>
        <p:grpSpPr bwMode="auto">
          <a:xfrm>
            <a:off x="652821" y="1449177"/>
            <a:ext cx="8071338" cy="3939810"/>
            <a:chOff x="139" y="1169"/>
            <a:chExt cx="5508" cy="2665"/>
          </a:xfrm>
        </p:grpSpPr>
        <p:sp>
          <p:nvSpPr>
            <p:cNvPr id="72" name="Text Box 4"/>
            <p:cNvSpPr txBox="1">
              <a:spLocks noChangeArrowheads="1"/>
            </p:cNvSpPr>
            <p:nvPr/>
          </p:nvSpPr>
          <p:spPr bwMode="auto">
            <a:xfrm>
              <a:off x="503" y="1309"/>
              <a:ext cx="533"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46">
                  <a:latin typeface="+mn-lt"/>
                  <a:ea typeface="黑体" pitchFamily="2" charset="-122"/>
                  <a:sym typeface="Wingdings" pitchFamily="2" charset="2"/>
                </a:rPr>
                <a:t></a:t>
              </a:r>
              <a:endParaRPr lang="en-US" altLang="zh-CN" sz="6646">
                <a:latin typeface="+mn-lt"/>
                <a:ea typeface="黑体" pitchFamily="2"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76" name="Text Box 8"/>
            <p:cNvSpPr txBox="1">
              <a:spLocks noChangeArrowheads="1"/>
            </p:cNvSpPr>
            <p:nvPr/>
          </p:nvSpPr>
          <p:spPr bwMode="auto">
            <a:xfrm>
              <a:off x="255" y="2338"/>
              <a:ext cx="51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215" dirty="0">
                  <a:solidFill>
                    <a:srgbClr val="C00000"/>
                  </a:solidFill>
                  <a:latin typeface="+mn-lt"/>
                  <a:ea typeface="黑体" pitchFamily="2"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ea typeface="黑体" pitchFamily="2" charset="-122"/>
              </a:endParaRPr>
            </a:p>
          </p:txBody>
        </p:sp>
        <p:sp>
          <p:nvSpPr>
            <p:cNvPr id="78" name="Text Box 10"/>
            <p:cNvSpPr txBox="1">
              <a:spLocks noChangeArrowheads="1"/>
            </p:cNvSpPr>
            <p:nvPr/>
          </p:nvSpPr>
          <p:spPr bwMode="auto">
            <a:xfrm rot="5400000">
              <a:off x="845" y="2248"/>
              <a:ext cx="23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46">
                  <a:latin typeface="+mn-lt"/>
                  <a:ea typeface="黑体" pitchFamily="2"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585" b="1">
                  <a:ea typeface="黑体" pitchFamily="2" charset="-122"/>
                </a:rPr>
                <a:t>TCP</a:t>
              </a:r>
            </a:p>
            <a:p>
              <a:endParaRPr lang="en-US" altLang="zh-CN" sz="1108" b="1">
                <a:ea typeface="黑体" pitchFamily="2" charset="-122"/>
              </a:endParaRPr>
            </a:p>
            <a:p>
              <a:endParaRPr lang="en-US" altLang="zh-CN" sz="1662" b="1">
                <a:ea typeface="黑体" pitchFamily="2"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ea typeface="黑体" pitchFamily="2" charset="-122"/>
              </a:endParaRPr>
            </a:p>
          </p:txBody>
        </p:sp>
        <p:sp>
          <p:nvSpPr>
            <p:cNvPr id="85" name="Text Box 17"/>
            <p:cNvSpPr txBox="1">
              <a:spLocks noChangeArrowheads="1"/>
            </p:cNvSpPr>
            <p:nvPr/>
          </p:nvSpPr>
          <p:spPr bwMode="auto">
            <a:xfrm rot="5400000">
              <a:off x="5117" y="2251"/>
              <a:ext cx="23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46">
                  <a:latin typeface="+mn-lt"/>
                  <a:ea typeface="黑体" pitchFamily="2"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585" b="1">
                  <a:ea typeface="黑体" pitchFamily="2" charset="-122"/>
                </a:rPr>
                <a:t>TCP</a:t>
              </a:r>
            </a:p>
            <a:p>
              <a:endParaRPr lang="en-US" altLang="zh-CN" sz="1108" b="1">
                <a:ea typeface="黑体" pitchFamily="2" charset="-122"/>
              </a:endParaRPr>
            </a:p>
            <a:p>
              <a:endParaRPr lang="en-US" altLang="zh-CN" sz="1662" b="1">
                <a:ea typeface="黑体" pitchFamily="2"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dirty="0">
                  <a:ea typeface="黑体" pitchFamily="2"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ea typeface="黑体" pitchFamily="2"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dirty="0">
                  <a:ea typeface="黑体" pitchFamily="2"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46" b="1" dirty="0">
                  <a:ea typeface="黑体" pitchFamily="2" charset="-122"/>
                </a:rPr>
                <a:t>报文段</a:t>
              </a:r>
            </a:p>
          </p:txBody>
        </p:sp>
        <p:sp>
          <p:nvSpPr>
            <p:cNvPr id="92" name="Text Box 24"/>
            <p:cNvSpPr txBox="1">
              <a:spLocks noChangeArrowheads="1"/>
            </p:cNvSpPr>
            <p:nvPr/>
          </p:nvSpPr>
          <p:spPr bwMode="auto">
            <a:xfrm>
              <a:off x="3382" y="3436"/>
              <a:ext cx="24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46">
                  <a:latin typeface="+mn-lt"/>
                  <a:ea typeface="黑体" pitchFamily="2"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46" b="1">
                  <a:ea typeface="黑体" pitchFamily="2"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46" b="1">
                  <a:ea typeface="黑体" pitchFamily="2"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97" name="Text Box 29"/>
            <p:cNvSpPr txBox="1">
              <a:spLocks noChangeArrowheads="1"/>
            </p:cNvSpPr>
            <p:nvPr/>
          </p:nvSpPr>
          <p:spPr bwMode="auto">
            <a:xfrm>
              <a:off x="4510" y="2354"/>
              <a:ext cx="51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215" dirty="0">
                  <a:solidFill>
                    <a:srgbClr val="C00000"/>
                  </a:solidFill>
                  <a:latin typeface="+mn-lt"/>
                  <a:ea typeface="黑体" pitchFamily="2" charset="-122"/>
                </a:rPr>
                <a:t>端口</a:t>
              </a:r>
            </a:p>
          </p:txBody>
        </p:sp>
        <p:sp>
          <p:nvSpPr>
            <p:cNvPr id="98" name="Text Box 30"/>
            <p:cNvSpPr txBox="1">
              <a:spLocks noChangeArrowheads="1"/>
            </p:cNvSpPr>
            <p:nvPr/>
          </p:nvSpPr>
          <p:spPr bwMode="auto">
            <a:xfrm>
              <a:off x="401" y="1169"/>
              <a:ext cx="7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2215">
                  <a:latin typeface="+mn-lt"/>
                  <a:ea typeface="黑体" pitchFamily="2" charset="-122"/>
                </a:rPr>
                <a:t>发送端</a:t>
              </a:r>
            </a:p>
          </p:txBody>
        </p:sp>
        <p:sp>
          <p:nvSpPr>
            <p:cNvPr id="99" name="Text Box 31"/>
            <p:cNvSpPr txBox="1">
              <a:spLocks noChangeArrowheads="1"/>
            </p:cNvSpPr>
            <p:nvPr/>
          </p:nvSpPr>
          <p:spPr bwMode="auto">
            <a:xfrm>
              <a:off x="4671" y="1170"/>
              <a:ext cx="7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2215">
                  <a:latin typeface="+mn-lt"/>
                  <a:ea typeface="黑体" pitchFamily="2"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2954" b="1">
                <a:ea typeface="黑体" pitchFamily="2" charset="-122"/>
              </a:endParaRPr>
            </a:p>
          </p:txBody>
        </p:sp>
        <p:sp>
          <p:nvSpPr>
            <p:cNvPr id="101" name="Text Box 33"/>
            <p:cNvSpPr txBox="1">
              <a:spLocks noChangeArrowheads="1"/>
            </p:cNvSpPr>
            <p:nvPr/>
          </p:nvSpPr>
          <p:spPr bwMode="auto">
            <a:xfrm>
              <a:off x="1394" y="2001"/>
              <a:ext cx="110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2215">
                  <a:latin typeface="+mn-lt"/>
                  <a:ea typeface="黑体" pitchFamily="2" charset="-122"/>
                </a:rPr>
                <a:t>向发送缓存</a:t>
              </a:r>
            </a:p>
            <a:p>
              <a:pPr eaLnBrk="1" hangingPunct="1"/>
              <a:r>
                <a:rPr lang="zh-CN" altLang="en-US" sz="2215">
                  <a:latin typeface="+mn-lt"/>
                  <a:ea typeface="黑体" pitchFamily="2"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2954" b="1">
                <a:ea typeface="黑体" pitchFamily="2" charset="-122"/>
              </a:endParaRPr>
            </a:p>
          </p:txBody>
        </p:sp>
        <p:sp>
          <p:nvSpPr>
            <p:cNvPr id="103" name="Text Box 35"/>
            <p:cNvSpPr txBox="1">
              <a:spLocks noChangeArrowheads="1"/>
            </p:cNvSpPr>
            <p:nvPr/>
          </p:nvSpPr>
          <p:spPr bwMode="auto">
            <a:xfrm>
              <a:off x="3007" y="2012"/>
              <a:ext cx="110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2215">
                  <a:latin typeface="+mn-lt"/>
                  <a:ea typeface="黑体" pitchFamily="2" charset="-122"/>
                </a:rPr>
                <a:t>从接收缓存</a:t>
              </a:r>
            </a:p>
            <a:p>
              <a:pPr eaLnBrk="1" hangingPunct="1"/>
              <a:r>
                <a:rPr lang="zh-CN" altLang="en-US" sz="2215">
                  <a:latin typeface="+mn-lt"/>
                  <a:ea typeface="黑体" pitchFamily="2" charset="-122"/>
                </a:rPr>
                <a:t>读取数据块</a:t>
              </a:r>
            </a:p>
          </p:txBody>
        </p:sp>
        <p:sp>
          <p:nvSpPr>
            <p:cNvPr id="104" name="Text Box 36"/>
            <p:cNvSpPr txBox="1">
              <a:spLocks noChangeArrowheads="1"/>
            </p:cNvSpPr>
            <p:nvPr/>
          </p:nvSpPr>
          <p:spPr bwMode="auto">
            <a:xfrm>
              <a:off x="910" y="1474"/>
              <a:ext cx="90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215">
                  <a:latin typeface="+mn-lt"/>
                  <a:ea typeface="黑体" pitchFamily="2" charset="-122"/>
                </a:rPr>
                <a:t>应用进程</a:t>
              </a:r>
            </a:p>
          </p:txBody>
        </p:sp>
        <p:sp>
          <p:nvSpPr>
            <p:cNvPr id="105" name="Text Box 37"/>
            <p:cNvSpPr txBox="1">
              <a:spLocks noChangeArrowheads="1"/>
            </p:cNvSpPr>
            <p:nvPr/>
          </p:nvSpPr>
          <p:spPr bwMode="auto">
            <a:xfrm>
              <a:off x="4001" y="1475"/>
              <a:ext cx="90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215">
                  <a:latin typeface="+mn-lt"/>
                  <a:ea typeface="黑体" pitchFamily="2" charset="-122"/>
                </a:rPr>
                <a:t>应用进程</a:t>
              </a:r>
            </a:p>
          </p:txBody>
        </p:sp>
        <p:sp>
          <p:nvSpPr>
            <p:cNvPr id="106" name="Text Box 38"/>
            <p:cNvSpPr txBox="1">
              <a:spLocks noChangeArrowheads="1"/>
            </p:cNvSpPr>
            <p:nvPr/>
          </p:nvSpPr>
          <p:spPr bwMode="auto">
            <a:xfrm>
              <a:off x="4772" y="1339"/>
              <a:ext cx="533"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46">
                  <a:latin typeface="+mn-lt"/>
                  <a:ea typeface="黑体" pitchFamily="2" charset="-122"/>
                  <a:sym typeface="Wingdings" pitchFamily="2" charset="2"/>
                </a:rPr>
                <a:t></a:t>
              </a:r>
              <a:endParaRPr lang="en-US" altLang="zh-CN" sz="6646">
                <a:latin typeface="+mn-lt"/>
                <a:ea typeface="黑体" pitchFamily="2"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grpSp>
      <p:sp>
        <p:nvSpPr>
          <p:cNvPr id="109" name="Rectangle 41"/>
          <p:cNvSpPr>
            <a:spLocks noChangeArrowheads="1"/>
          </p:cNvSpPr>
          <p:nvPr/>
        </p:nvSpPr>
        <p:spPr bwMode="auto">
          <a:xfrm>
            <a:off x="700241" y="5567893"/>
            <a:ext cx="8023920" cy="842282"/>
          </a:xfrm>
          <a:prstGeom prst="rect">
            <a:avLst/>
          </a:prstGeom>
          <a:solidFill>
            <a:srgbClr val="66FF66"/>
          </a:solidFill>
          <a:ln w="12700">
            <a:solidFill>
              <a:srgbClr val="000066"/>
            </a:solidFill>
          </a:ln>
          <a:effectLst/>
          <a:extLst/>
        </p:spPr>
        <p:txBody>
          <a:bodyPr wrap="square">
            <a:spAutoFit/>
          </a:bodyPr>
          <a:lstStyle/>
          <a:p>
            <a:pPr marL="162662" indent="-162662">
              <a:lnSpc>
                <a:spcPct val="110000"/>
              </a:lnSpc>
              <a:buFontTx/>
              <a:buChar char="•"/>
            </a:pPr>
            <a:r>
              <a:rPr lang="en-US" altLang="zh-CN" sz="2215" b="1" dirty="0">
                <a:ea typeface="黑体" pitchFamily="2" charset="-122"/>
              </a:rPr>
              <a:t>TCP </a:t>
            </a:r>
            <a:r>
              <a:rPr lang="zh-CN" altLang="en-US" sz="2215" b="1" dirty="0">
                <a:solidFill>
                  <a:srgbClr val="FF0000"/>
                </a:solidFill>
                <a:ea typeface="黑体" pitchFamily="2" charset="-122"/>
              </a:rPr>
              <a:t>不关心</a:t>
            </a:r>
            <a:r>
              <a:rPr lang="zh-CN" altLang="en-US" sz="2215" b="1" dirty="0">
                <a:ea typeface="黑体" pitchFamily="2" charset="-122"/>
              </a:rPr>
              <a:t>应用进程一次把多长的报文发送到 </a:t>
            </a:r>
            <a:r>
              <a:rPr lang="en-US" altLang="zh-CN" sz="2215" b="1" dirty="0">
                <a:ea typeface="黑体" pitchFamily="2" charset="-122"/>
              </a:rPr>
              <a:t>TCP </a:t>
            </a:r>
            <a:r>
              <a:rPr lang="zh-CN" altLang="en-US" sz="2215" b="1" dirty="0">
                <a:ea typeface="黑体" pitchFamily="2" charset="-122"/>
              </a:rPr>
              <a:t>缓存。</a:t>
            </a:r>
          </a:p>
          <a:p>
            <a:pPr marL="162662" indent="-162662">
              <a:lnSpc>
                <a:spcPct val="110000"/>
              </a:lnSpc>
              <a:buFontTx/>
              <a:buChar char="•"/>
            </a:pPr>
            <a:r>
              <a:rPr lang="en-US" altLang="zh-CN" sz="2215" b="1" dirty="0">
                <a:solidFill>
                  <a:srgbClr val="C00000"/>
                </a:solidFill>
                <a:ea typeface="黑体" pitchFamily="2" charset="-122"/>
              </a:rPr>
              <a:t>TCP </a:t>
            </a:r>
            <a:r>
              <a:rPr lang="zh-CN" altLang="en-US" sz="2215" b="1" dirty="0">
                <a:solidFill>
                  <a:srgbClr val="C00000"/>
                </a:solidFill>
                <a:ea typeface="黑体" pitchFamily="2" charset="-122"/>
              </a:rPr>
              <a:t>对连续的字节流进行分段，形成 </a:t>
            </a:r>
            <a:r>
              <a:rPr lang="en-US" altLang="zh-CN" sz="2215" b="1" dirty="0">
                <a:solidFill>
                  <a:srgbClr val="C00000"/>
                </a:solidFill>
                <a:ea typeface="黑体" pitchFamily="2" charset="-122"/>
              </a:rPr>
              <a:t>TCP </a:t>
            </a:r>
            <a:r>
              <a:rPr lang="zh-CN" altLang="en-US" sz="2215" b="1" dirty="0">
                <a:solidFill>
                  <a:srgbClr val="C00000"/>
                </a:solidFill>
                <a:ea typeface="黑体" pitchFamily="2" charset="-122"/>
              </a:rPr>
              <a:t>报文段。</a:t>
            </a:r>
          </a:p>
        </p:txBody>
      </p:sp>
      <p:sp>
        <p:nvSpPr>
          <p:cNvPr id="42" name="矩形 41"/>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8562717" y="918919"/>
            <a:ext cx="305510" cy="333991"/>
            <a:chOff x="11707415" y="1054709"/>
            <a:chExt cx="368424" cy="432048"/>
          </a:xfrm>
        </p:grpSpPr>
        <p:sp>
          <p:nvSpPr>
            <p:cNvPr id="44" name="燕尾形 43"/>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5" name="燕尾形 44"/>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6" name="文本框 4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6.4.1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协议特点</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47" name="直接连接符 46"/>
          <p:cNvCxnSpPr/>
          <p:nvPr/>
        </p:nvCxnSpPr>
        <p:spPr>
          <a:xfrm>
            <a:off x="53967" y="1383356"/>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48"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pic>
        <p:nvPicPr>
          <p:cNvPr id="49" name="图片 48"/>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50" name="燕尾形 49"/>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51"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52"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53"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54"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4171121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23" y="1612457"/>
            <a:ext cx="10440988"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
          <p:cNvSpPr>
            <a:spLocks noChangeArrowheads="1"/>
          </p:cNvSpPr>
          <p:nvPr/>
        </p:nvSpPr>
        <p:spPr bwMode="auto">
          <a:xfrm>
            <a:off x="0" y="843463"/>
            <a:ext cx="4979121"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err="1" smtClean="0">
                <a:solidFill>
                  <a:schemeClr val="tx1">
                    <a:lumMod val="65000"/>
                    <a:lumOff val="35000"/>
                  </a:schemeClr>
                </a:solidFill>
                <a:latin typeface="微软雅黑" panose="020B0503020204020204" charset="-122"/>
                <a:ea typeface="微软雅黑" panose="020B0503020204020204" charset="-122"/>
              </a:rPr>
              <a:t>Wireshark</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采集</a:t>
            </a:r>
            <a:r>
              <a:rPr lang="en-US" altLang="zh-CN" sz="2800" dirty="0" smtClean="0">
                <a:solidFill>
                  <a:schemeClr val="tx1">
                    <a:lumMod val="65000"/>
                    <a:lumOff val="35000"/>
                  </a:schemeClr>
                </a:solidFill>
                <a:latin typeface="微软雅黑" panose="020B0503020204020204" charset="-122"/>
                <a:ea typeface="微软雅黑" panose="020B0503020204020204" charset="-122"/>
              </a:rPr>
              <a:t>TCP</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报文段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6.4.7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应用</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aphicFrame>
        <p:nvGraphicFramePr>
          <p:cNvPr id="24" name="Group 4"/>
          <p:cNvGraphicFramePr/>
          <p:nvPr/>
        </p:nvGraphicFramePr>
        <p:xfrm>
          <a:off x="63374" y="1886784"/>
          <a:ext cx="8678478" cy="4282758"/>
        </p:xfrm>
        <a:graphic>
          <a:graphicData uri="http://schemas.openxmlformats.org/drawingml/2006/table">
            <a:tbl>
              <a:tblPr/>
              <a:tblGrid>
                <a:gridCol w="1711105"/>
                <a:gridCol w="1460715"/>
                <a:gridCol w="1581043"/>
                <a:gridCol w="3925615"/>
              </a:tblGrid>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默认端口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使用</a:t>
                      </a:r>
                      <a:r>
                        <a:rPr kumimoji="0" lang="zh-CN" alt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TCP</a:t>
                      </a: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协议原因说明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文件传输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FTP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20</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要求保证数据传输的可靠性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远程终端接入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TELNET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要求保证字符正确传输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99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邮件传输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SMTP</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POP3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25</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要求保证邮件从发送方正确到达接收方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万维网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HTTP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要求可靠的交换超媒体信息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4162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103105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源端口和目的端口</a:t>
            </a:r>
            <a:r>
              <a:rPr lang="zh-CN" altLang="en-US" sz="2800" b="0" dirty="0" smtClean="0">
                <a:solidFill>
                  <a:schemeClr val="tx1"/>
                </a:solidFill>
                <a:latin typeface="Times New Roman" panose="02020603050405020304" pitchFamily="18" charset="0"/>
                <a:cs typeface="Times New Roman" panose="02020603050405020304" pitchFamily="18" charset="0"/>
              </a:rPr>
              <a:t>字段（</a:t>
            </a:r>
            <a:r>
              <a:rPr lang="en-US" altLang="zh-CN" sz="2800" b="0" dirty="0" smtClean="0">
                <a:solidFill>
                  <a:schemeClr val="tx1"/>
                </a:solidFill>
                <a:latin typeface="Times New Roman" panose="02020603050405020304" pitchFamily="18" charset="0"/>
                <a:cs typeface="Times New Roman" panose="02020603050405020304" pitchFamily="18" charset="0"/>
              </a:rPr>
              <a:t>2 </a:t>
            </a:r>
            <a:r>
              <a:rPr lang="zh-CN" altLang="en-US" sz="2800" b="0" dirty="0" smtClean="0">
                <a:solidFill>
                  <a:schemeClr val="tx1"/>
                </a:solidFill>
                <a:latin typeface="Times New Roman" panose="02020603050405020304" pitchFamily="18" charset="0"/>
                <a:cs typeface="Times New Roman" panose="02020603050405020304" pitchFamily="18" charset="0"/>
              </a:rPr>
              <a:t>字节</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传输</a:t>
            </a:r>
            <a:r>
              <a:rPr lang="zh-CN" altLang="en-US" sz="2800" b="0" dirty="0">
                <a:solidFill>
                  <a:schemeClr val="tx1"/>
                </a:solidFill>
                <a:latin typeface="Times New Roman" panose="02020603050405020304" pitchFamily="18" charset="0"/>
                <a:cs typeface="Times New Roman" panose="02020603050405020304" pitchFamily="18" charset="0"/>
              </a:rPr>
              <a:t>层的</a:t>
            </a:r>
            <a:r>
              <a:rPr lang="zh-CN" altLang="en-US" sz="2800" dirty="0">
                <a:solidFill>
                  <a:srgbClr val="C00000"/>
                </a:solidFill>
              </a:rPr>
              <a:t>复用和分用</a:t>
            </a:r>
            <a:r>
              <a:rPr lang="zh-CN" altLang="en-US" sz="2800" b="0" dirty="0">
                <a:solidFill>
                  <a:schemeClr val="tx1"/>
                </a:solidFill>
                <a:latin typeface="Times New Roman" panose="02020603050405020304" pitchFamily="18" charset="0"/>
                <a:cs typeface="Times New Roman" panose="02020603050405020304" pitchFamily="18" charset="0"/>
              </a:rPr>
              <a:t>功能都要通过端口才能实现。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序号字段（</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字节）。</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连接中传送的数据流中的</a:t>
            </a:r>
            <a:r>
              <a:rPr lang="zh-CN" altLang="en-US" sz="2800" dirty="0">
                <a:solidFill>
                  <a:srgbClr val="C00000"/>
                </a:solidFill>
              </a:rPr>
              <a:t>每一个字节</a:t>
            </a:r>
            <a:r>
              <a:rPr lang="zh-CN" altLang="en-US" sz="2800" b="0" dirty="0">
                <a:solidFill>
                  <a:schemeClr val="tx1"/>
                </a:solidFill>
                <a:latin typeface="Times New Roman" panose="02020603050405020304" pitchFamily="18" charset="0"/>
                <a:cs typeface="Times New Roman" panose="02020603050405020304" pitchFamily="18" charset="0"/>
              </a:rPr>
              <a:t>都编上一个序号。序号字段的值则指的是</a:t>
            </a:r>
            <a:r>
              <a:rPr lang="zh-CN" altLang="en-US" sz="2800" dirty="0">
                <a:solidFill>
                  <a:srgbClr val="C00000"/>
                </a:solidFill>
              </a:rPr>
              <a:t>本报文段所发送的数据的第一个字节</a:t>
            </a:r>
            <a:r>
              <a:rPr lang="zh-CN" altLang="en-US" sz="2800" b="0" dirty="0">
                <a:solidFill>
                  <a:schemeClr val="tx1"/>
                </a:solidFill>
                <a:latin typeface="Times New Roman" panose="02020603050405020304" pitchFamily="18" charset="0"/>
                <a:cs typeface="Times New Roman" panose="02020603050405020304" pitchFamily="18" charset="0"/>
              </a:rPr>
              <a:t>的序号。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49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确认号字段（</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字节）。期望收到对方的</a:t>
            </a:r>
            <a:r>
              <a:rPr lang="zh-CN" altLang="en-US" sz="2800" dirty="0">
                <a:solidFill>
                  <a:srgbClr val="C00000"/>
                </a:solidFill>
              </a:rPr>
              <a:t>下一个报文段的数据的第一个字节</a:t>
            </a:r>
            <a:r>
              <a:rPr lang="zh-CN" altLang="en-US" sz="2800" b="0" dirty="0">
                <a:solidFill>
                  <a:schemeClr val="tx1"/>
                </a:solidFill>
                <a:latin typeface="Times New Roman" panose="02020603050405020304" pitchFamily="18" charset="0"/>
                <a:cs typeface="Times New Roman" panose="02020603050405020304" pitchFamily="18" charset="0"/>
              </a:rPr>
              <a:t>的序号。</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传输层作用</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传输层又称为</a:t>
            </a:r>
            <a:r>
              <a:rPr lang="zh-CN" altLang="en-US" sz="2800" dirty="0">
                <a:solidFill>
                  <a:schemeClr val="tx1"/>
                </a:solidFill>
              </a:rPr>
              <a:t>运输层</a:t>
            </a:r>
            <a:r>
              <a:rPr lang="zh-CN" altLang="en-US" sz="2800" b="0" dirty="0">
                <a:solidFill>
                  <a:schemeClr val="tx1"/>
                </a:solidFill>
              </a:rPr>
              <a:t>，位于应用层和网络层之间，是分层网络体系结构的核心部分。</a:t>
            </a:r>
          </a:p>
          <a:p>
            <a:pPr algn="just">
              <a:lnSpc>
                <a:spcPct val="150000"/>
              </a:lnSpc>
              <a:spcBef>
                <a:spcPts val="600"/>
              </a:spcBef>
            </a:pPr>
            <a:r>
              <a:rPr lang="zh-CN" altLang="en-US" sz="2800" b="0" dirty="0" smtClean="0">
                <a:solidFill>
                  <a:schemeClr val="tx1"/>
                </a:solidFill>
              </a:rPr>
              <a:t>传输</a:t>
            </a:r>
            <a:r>
              <a:rPr lang="zh-CN" altLang="en-US" sz="2800" b="0" dirty="0">
                <a:solidFill>
                  <a:schemeClr val="tx1"/>
                </a:solidFill>
              </a:rPr>
              <a:t>层的作用是在</a:t>
            </a:r>
            <a:r>
              <a:rPr lang="zh-CN" altLang="en-US" sz="2800" dirty="0">
                <a:solidFill>
                  <a:srgbClr val="C00000"/>
                </a:solidFill>
              </a:rPr>
              <a:t>通信子网</a:t>
            </a:r>
            <a:r>
              <a:rPr lang="zh-CN" altLang="en-US" sz="2800" b="0" dirty="0">
                <a:solidFill>
                  <a:schemeClr val="tx1"/>
                </a:solidFill>
              </a:rPr>
              <a:t>提供的服务的基础上，为应用层提供有效的、合理的传输服务。使高层用户在相互通信时</a:t>
            </a:r>
            <a:r>
              <a:rPr lang="zh-CN" altLang="en-US" sz="2800" dirty="0">
                <a:solidFill>
                  <a:srgbClr val="C00000"/>
                </a:solidFill>
              </a:rPr>
              <a:t>不必</a:t>
            </a:r>
            <a:r>
              <a:rPr lang="zh-CN" altLang="en-US" sz="2800" b="0" dirty="0">
                <a:solidFill>
                  <a:schemeClr val="tx1"/>
                </a:solidFill>
              </a:rPr>
              <a:t>关心通信子网实现细节和具体服务质量。 </a:t>
            </a:r>
          </a:p>
          <a:p>
            <a:pPr algn="just">
              <a:lnSpc>
                <a:spcPct val="150000"/>
              </a:lnSpc>
              <a:spcBef>
                <a:spcPts val="600"/>
              </a:spcBef>
            </a:pP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矩形 17"/>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数据偏移（</a:t>
            </a:r>
            <a:r>
              <a:rPr lang="en-US" altLang="zh-CN" sz="2800" b="0" dirty="0">
                <a:solidFill>
                  <a:schemeClr val="tx1"/>
                </a:solidFill>
                <a:latin typeface="Times New Roman" panose="02020603050405020304" pitchFamily="18" charset="0"/>
                <a:cs typeface="Times New Roman" panose="02020603050405020304" pitchFamily="18" charset="0"/>
              </a:rPr>
              <a:t>4bit</a:t>
            </a:r>
            <a:r>
              <a:rPr lang="zh-CN" altLang="en-US" sz="2800" b="0" dirty="0">
                <a:solidFill>
                  <a:schemeClr val="tx1"/>
                </a:solidFill>
                <a:latin typeface="Times New Roman" panose="02020603050405020304" pitchFamily="18" charset="0"/>
                <a:cs typeface="Times New Roman" panose="02020603050405020304" pitchFamily="18" charset="0"/>
              </a:rPr>
              <a:t>）。指出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报文段的数据起始处距离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报文段的起始处有多远。</a:t>
            </a:r>
            <a:r>
              <a:rPr lang="en-US" altLang="zh-CN" sz="2800" dirty="0">
                <a:solidFill>
                  <a:srgbClr val="C00000"/>
                </a:solidFill>
              </a:rPr>
              <a:t>4</a:t>
            </a:r>
            <a:r>
              <a:rPr lang="zh-CN" altLang="en-US" sz="2800" dirty="0">
                <a:solidFill>
                  <a:srgbClr val="C00000"/>
                </a:solidFill>
              </a:rPr>
              <a:t>字节为计算单位</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aphicFrame>
        <p:nvGraphicFramePr>
          <p:cNvPr id="69" name="Group 2"/>
          <p:cNvGraphicFramePr/>
          <p:nvPr/>
        </p:nvGraphicFramePr>
        <p:xfrm>
          <a:off x="243964" y="1635456"/>
          <a:ext cx="8497888" cy="4722131"/>
        </p:xfrm>
        <a:graphic>
          <a:graphicData uri="http://schemas.openxmlformats.org/drawingml/2006/table">
            <a:tbl>
              <a:tblPr/>
              <a:tblGrid>
                <a:gridCol w="1322286"/>
                <a:gridCol w="7175602"/>
              </a:tblGrid>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标志位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含义</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628279">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URG</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表明此报文段中包含紧急数据。</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ACK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表明确认号字段有效。</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314">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PSH</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表明应尽快将此报文段交付给接收应用程序。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680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RST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表明</a:t>
                      </a: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TCP</a:t>
                      </a: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连接出现严重差错，须释放连接，然后再重新建立连接。</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SYN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在连接建立是用来同步序号。</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279">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FIN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用来释放一个连接。</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紧急指针字段（</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字节）。紧急指针指出在本报文段中的紧急数据的</a:t>
            </a:r>
            <a:r>
              <a:rPr lang="zh-CN" altLang="en-US" sz="2800" dirty="0">
                <a:solidFill>
                  <a:srgbClr val="C00000"/>
                </a:solidFill>
              </a:rPr>
              <a:t>最后一个字节</a:t>
            </a:r>
            <a:r>
              <a:rPr lang="zh-CN" altLang="en-US" sz="2800" b="0" dirty="0">
                <a:solidFill>
                  <a:schemeClr val="tx1"/>
                </a:solidFill>
                <a:latin typeface="Times New Roman" panose="02020603050405020304" pitchFamily="18" charset="0"/>
                <a:cs typeface="Times New Roman" panose="02020603050405020304" pitchFamily="18" charset="0"/>
              </a:rPr>
              <a:t>的序号。</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181588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窗口字段（</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字节）。窗口字段用来控制对方发送的数据量，</a:t>
            </a:r>
            <a:r>
              <a:rPr lang="zh-CN" altLang="en-US" sz="2800" dirty="0">
                <a:solidFill>
                  <a:srgbClr val="C00000"/>
                </a:solidFill>
              </a:rPr>
              <a:t>单位为字节</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连接的一端根据设置的缓存空间大小确定自己的接收窗口大小，然后通知对方以确定对方的发送窗口的上限。</a:t>
            </a:r>
          </a:p>
        </p:txBody>
      </p:sp>
      <p:sp>
        <p:nvSpPr>
          <p:cNvPr id="67" name="矩形 66"/>
          <p:cNvSpPr/>
          <p:nvPr/>
        </p:nvSpPr>
        <p:spPr>
          <a:xfrm>
            <a:off x="205653" y="1372690"/>
            <a:ext cx="8706119" cy="5292780"/>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检验和（</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字节）。检验和字段检验的范围包括</a:t>
            </a:r>
            <a:r>
              <a:rPr lang="zh-CN" altLang="en-US" sz="2800" dirty="0">
                <a:solidFill>
                  <a:srgbClr val="C00000"/>
                </a:solidFill>
              </a:rPr>
              <a:t>首部和数据</a:t>
            </a:r>
            <a:r>
              <a:rPr lang="zh-CN" altLang="en-US" sz="2800" b="0" dirty="0">
                <a:solidFill>
                  <a:schemeClr val="tx1"/>
                </a:solidFill>
                <a:latin typeface="Times New Roman" panose="02020603050405020304" pitchFamily="18" charset="0"/>
                <a:cs typeface="Times New Roman" panose="02020603050405020304" pitchFamily="18" charset="0"/>
              </a:rPr>
              <a:t>这两部分。在计算检验和时，要在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报文段的前面加上 </a:t>
            </a:r>
            <a:r>
              <a:rPr lang="en-US" altLang="zh-CN" sz="2800" b="0" dirty="0">
                <a:solidFill>
                  <a:schemeClr val="tx1"/>
                </a:solidFill>
                <a:latin typeface="Times New Roman" panose="02020603050405020304" pitchFamily="18" charset="0"/>
                <a:cs typeface="Times New Roman" panose="02020603050405020304" pitchFamily="18" charset="0"/>
              </a:rPr>
              <a:t>12 </a:t>
            </a:r>
            <a:r>
              <a:rPr lang="zh-CN" altLang="en-US" sz="2800" b="0" dirty="0">
                <a:solidFill>
                  <a:schemeClr val="tx1"/>
                </a:solidFill>
                <a:latin typeface="Times New Roman" panose="02020603050405020304" pitchFamily="18" charset="0"/>
                <a:cs typeface="Times New Roman" panose="02020603050405020304" pitchFamily="18" charset="0"/>
              </a:rPr>
              <a:t>字节的</a:t>
            </a:r>
            <a:r>
              <a:rPr lang="zh-CN" altLang="en-US" sz="2800" dirty="0">
                <a:solidFill>
                  <a:srgbClr val="C00000"/>
                </a:solidFill>
              </a:rPr>
              <a:t>伪首部</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55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首部格式</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charset="-122"/>
                  <a:ea typeface="微软雅黑" panose="020B0503020204020204" charset="-122"/>
                </a:rPr>
                <a:t>TCP</a:t>
              </a:r>
            </a:p>
            <a:p>
              <a:pP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charset="-122"/>
                  <a:ea typeface="微软雅黑" panose="020B0503020204020204" charset="-122"/>
                </a:rPr>
                <a:t>20</a:t>
              </a:r>
            </a:p>
            <a:p>
              <a:pPr algn="ctr">
                <a:lnSpc>
                  <a:spcPct val="90000"/>
                </a:lnSpc>
              </a:pPr>
              <a:r>
                <a:rPr lang="zh-CN" sz="2000" b="0">
                  <a:solidFill>
                    <a:schemeClr val="tx1"/>
                  </a:solidFill>
                  <a:latin typeface="微软雅黑" panose="020B0503020204020204" charset="-122"/>
                  <a:ea typeface="微软雅黑" panose="020B0503020204020204" charset="-122"/>
                </a:rPr>
                <a:t>字节</a:t>
              </a:r>
            </a:p>
            <a:p>
              <a:pPr algn="ctr">
                <a:lnSpc>
                  <a:spcPct val="90000"/>
                </a:lnSpc>
              </a:pPr>
              <a:r>
                <a:rPr lang="zh-CN" sz="2000" b="0">
                  <a:solidFill>
                    <a:schemeClr val="tx1"/>
                  </a:solidFill>
                  <a:latin typeface="微软雅黑" panose="020B0503020204020204" charset="-122"/>
                  <a:ea typeface="微软雅黑" panose="020B0503020204020204" charset="-122"/>
                </a:rPr>
                <a:t>固定</a:t>
              </a:r>
            </a:p>
            <a:p>
              <a:pPr algn="ctr">
                <a:lnSpc>
                  <a:spcPct val="90000"/>
                </a:lnSpc>
              </a:pPr>
              <a:r>
                <a:rPr lang="zh-CN" sz="2000" b="0">
                  <a:solidFill>
                    <a:schemeClr val="tx1"/>
                  </a:solidFill>
                  <a:latin typeface="微软雅黑" panose="020B0503020204020204" charset="-122"/>
                  <a:ea typeface="微软雅黑" panose="020B050302020402020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charset="-122"/>
                <a:ea typeface="微软雅黑" panose="020B050302020402020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数据</a:t>
              </a:r>
            </a:p>
            <a:p>
              <a:r>
                <a:rPr lang="zh-CN" sz="2000" b="0">
                  <a:solidFill>
                    <a:schemeClr val="tx1"/>
                  </a:solidFill>
                  <a:latin typeface="微软雅黑" panose="020B0503020204020204" charset="-122"/>
                  <a:ea typeface="微软雅黑" panose="020B050302020402020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charset="-122"/>
                  <a:ea typeface="微软雅黑" panose="020B050302020402020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charset="-122"/>
                  <a:ea typeface="微软雅黑" panose="020B0503020204020204" charset="-122"/>
                </a:rPr>
                <a:t>F</a:t>
              </a:r>
            </a:p>
            <a:p>
              <a:pPr algn="ctr">
                <a:lnSpc>
                  <a:spcPct val="75000"/>
                </a:lnSpc>
              </a:pPr>
              <a:r>
                <a:rPr lang="zh-CN" altLang="zh-CN" sz="1600" b="0">
                  <a:solidFill>
                    <a:schemeClr val="tx1"/>
                  </a:solidFill>
                  <a:latin typeface="微软雅黑" panose="020B0503020204020204" charset="-122"/>
                  <a:ea typeface="微软雅黑" panose="020B0503020204020204" charset="-122"/>
                </a:rPr>
                <a:t>I</a:t>
              </a:r>
            </a:p>
            <a:p>
              <a:pPr algn="ct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Y</a:t>
              </a:r>
            </a:p>
            <a:p>
              <a:pPr>
                <a:lnSpc>
                  <a:spcPct val="75000"/>
                </a:lnSpc>
              </a:pPr>
              <a:r>
                <a:rPr lang="zh-CN" altLang="zh-CN" sz="1600" b="0">
                  <a:solidFill>
                    <a:schemeClr val="tx1"/>
                  </a:solidFill>
                  <a:latin typeface="微软雅黑" panose="020B0503020204020204" charset="-122"/>
                  <a:ea typeface="微软雅黑" panose="020B050302020402020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P</a:t>
              </a:r>
            </a:p>
            <a:p>
              <a:pPr>
                <a:lnSpc>
                  <a:spcPct val="75000"/>
                </a:lnSpc>
              </a:pPr>
              <a:r>
                <a:rPr lang="zh-CN" altLang="zh-CN" sz="1600" b="0">
                  <a:solidFill>
                    <a:schemeClr val="tx1"/>
                  </a:solidFill>
                  <a:latin typeface="微软雅黑" panose="020B0503020204020204" charset="-122"/>
                  <a:ea typeface="微软雅黑" panose="020B0503020204020204" charset="-122"/>
                </a:rPr>
                <a:t>S</a:t>
              </a:r>
            </a:p>
            <a:p>
              <a:pPr>
                <a:lnSpc>
                  <a:spcPct val="75000"/>
                </a:lnSpc>
              </a:pPr>
              <a:r>
                <a:rPr lang="zh-CN" altLang="zh-CN" sz="1600" b="0">
                  <a:solidFill>
                    <a:schemeClr val="tx1"/>
                  </a:solidFill>
                  <a:latin typeface="微软雅黑" panose="020B0503020204020204" charset="-122"/>
                  <a:ea typeface="微软雅黑" panose="020B050302020402020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A</a:t>
              </a:r>
            </a:p>
            <a:p>
              <a:pPr>
                <a:lnSpc>
                  <a:spcPct val="75000"/>
                </a:lnSpc>
              </a:pPr>
              <a:r>
                <a:rPr lang="zh-CN" altLang="zh-CN" sz="1600" b="0">
                  <a:solidFill>
                    <a:schemeClr val="tx1"/>
                  </a:solidFill>
                  <a:latin typeface="微软雅黑" panose="020B0503020204020204" charset="-122"/>
                  <a:ea typeface="微软雅黑" panose="020B0503020204020204" charset="-122"/>
                </a:rPr>
                <a:t>C</a:t>
              </a:r>
            </a:p>
            <a:p>
              <a:pPr>
                <a:lnSpc>
                  <a:spcPct val="75000"/>
                </a:lnSpc>
              </a:pPr>
              <a:r>
                <a:rPr lang="zh-CN" altLang="zh-CN" sz="1600" b="0">
                  <a:solidFill>
                    <a:schemeClr val="tx1"/>
                  </a:solidFill>
                  <a:latin typeface="微软雅黑" panose="020B0503020204020204" charset="-122"/>
                  <a:ea typeface="微软雅黑" panose="020B050302020402020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charset="-122"/>
                  <a:ea typeface="微软雅黑" panose="020B0503020204020204" charset="-122"/>
                </a:rPr>
                <a:t>U</a:t>
              </a:r>
            </a:p>
            <a:p>
              <a:pPr>
                <a:lnSpc>
                  <a:spcPct val="75000"/>
                </a:lnSpc>
              </a:pPr>
              <a:r>
                <a:rPr lang="zh-CN" altLang="zh-CN" sz="1600" b="0">
                  <a:solidFill>
                    <a:schemeClr val="tx1"/>
                  </a:solidFill>
                  <a:latin typeface="微软雅黑" panose="020B0503020204020204" charset="-122"/>
                  <a:ea typeface="微软雅黑" panose="020B0503020204020204" charset="-122"/>
                </a:rPr>
                <a:t>R</a:t>
              </a:r>
            </a:p>
            <a:p>
              <a:pPr>
                <a:lnSpc>
                  <a:spcPct val="75000"/>
                </a:lnSpc>
              </a:pPr>
              <a:r>
                <a:rPr lang="zh-CN" altLang="zh-CN" sz="1600" b="0">
                  <a:solidFill>
                    <a:schemeClr val="tx1"/>
                  </a:solidFill>
                  <a:latin typeface="微软雅黑" panose="020B0503020204020204" charset="-122"/>
                  <a:ea typeface="微软雅黑" panose="020B050302020402020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charset="-122"/>
                  <a:ea typeface="微软雅黑" panose="020B050302020402020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grpSp>
      <p:sp>
        <p:nvSpPr>
          <p:cNvPr id="68" name="Rectangle 8"/>
          <p:cNvSpPr txBox="1">
            <a:spLocks noChangeArrowheads="1"/>
          </p:cNvSpPr>
          <p:nvPr/>
        </p:nvSpPr>
        <p:spPr>
          <a:xfrm>
            <a:off x="306075" y="4869124"/>
            <a:ext cx="8345643" cy="196977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选项字段（长度可变）。</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只规定了一种选项，即最大报文段长度 </a:t>
            </a:r>
            <a:r>
              <a:rPr lang="en-US" altLang="zh-CN" sz="2800" b="0" dirty="0">
                <a:solidFill>
                  <a:schemeClr val="tx1"/>
                </a:solidFill>
                <a:latin typeface="Times New Roman" panose="02020603050405020304" pitchFamily="18" charset="0"/>
                <a:cs typeface="Times New Roman" panose="02020603050405020304" pitchFamily="18" charset="0"/>
              </a:rPr>
              <a:t>MSS</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spcBef>
                <a:spcPts val="600"/>
              </a:spcBef>
            </a:pPr>
            <a:r>
              <a:rPr lang="en-US" altLang="zh-CN" sz="2800" dirty="0" smtClean="0">
                <a:solidFill>
                  <a:srgbClr val="C00000"/>
                </a:solidFill>
              </a:rPr>
              <a:t>MSS </a:t>
            </a:r>
            <a:r>
              <a:rPr lang="en-US" altLang="zh-CN" sz="2800" dirty="0">
                <a:solidFill>
                  <a:srgbClr val="C00000"/>
                </a:solidFill>
              </a:rPr>
              <a:t>= TCP</a:t>
            </a:r>
            <a:r>
              <a:rPr lang="zh-CN" altLang="en-US" sz="2800" dirty="0">
                <a:solidFill>
                  <a:srgbClr val="C00000"/>
                </a:solidFill>
              </a:rPr>
              <a:t>报文长度 － </a:t>
            </a:r>
            <a:r>
              <a:rPr lang="en-US" altLang="zh-CN" sz="2800" dirty="0">
                <a:solidFill>
                  <a:srgbClr val="C00000"/>
                </a:solidFill>
              </a:rPr>
              <a:t>TCP</a:t>
            </a:r>
            <a:r>
              <a:rPr lang="zh-CN" altLang="en-US" sz="2800" dirty="0">
                <a:solidFill>
                  <a:srgbClr val="C00000"/>
                </a:solidFill>
              </a:rPr>
              <a:t>首部</a:t>
            </a:r>
            <a:r>
              <a:rPr lang="zh-CN" altLang="en-US" sz="2800" dirty="0" smtClean="0">
                <a:solidFill>
                  <a:srgbClr val="C00000"/>
                </a:solidFill>
              </a:rPr>
              <a:t>长度</a:t>
            </a:r>
            <a:endParaRPr lang="en-US" altLang="zh-CN" sz="2800" dirty="0" smtClean="0">
              <a:solidFill>
                <a:srgbClr val="C00000"/>
              </a:solidFill>
            </a:endParaRPr>
          </a:p>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填充字段，为了使整个首部长度是 </a:t>
            </a:r>
            <a:r>
              <a:rPr lang="en-US" altLang="zh-CN" sz="2800" b="0" dirty="0">
                <a:solidFill>
                  <a:schemeClr val="tx1"/>
                </a:solidFill>
                <a:latin typeface="Times New Roman" panose="02020603050405020304" pitchFamily="18" charset="0"/>
                <a:cs typeface="Times New Roman" panose="02020603050405020304" pitchFamily="18" charset="0"/>
              </a:rPr>
              <a:t>4 </a:t>
            </a:r>
            <a:r>
              <a:rPr lang="zh-CN" altLang="en-US" sz="2800" b="0" dirty="0">
                <a:solidFill>
                  <a:schemeClr val="tx1"/>
                </a:solidFill>
                <a:latin typeface="Times New Roman" panose="02020603050405020304" pitchFamily="18" charset="0"/>
                <a:cs typeface="Times New Roman" panose="02020603050405020304" pitchFamily="18" charset="0"/>
              </a:rPr>
              <a:t>字节的整数倍</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sp>
        <p:nvSpPr>
          <p:cNvPr id="67" name="矩形 66"/>
          <p:cNvSpPr/>
          <p:nvPr/>
        </p:nvSpPr>
        <p:spPr>
          <a:xfrm>
            <a:off x="205653" y="1372690"/>
            <a:ext cx="8706119" cy="5466204"/>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10127" y="1547168"/>
            <a:ext cx="7886700" cy="822149"/>
          </a:xfrm>
        </p:spPr>
        <p:txBody>
          <a:bodyPr>
            <a:normAutofit/>
          </a:bodyPr>
          <a:lstStyle/>
          <a:p>
            <a:pPr indent="-228600" algn="just">
              <a:spcBef>
                <a:spcPts val="600"/>
              </a:spcBef>
              <a:buFont typeface="Arial" panose="020B0604020202020204" pitchFamily="34" charset="0"/>
              <a:buChar char="•"/>
            </a:pPr>
            <a:r>
              <a:rPr lang="zh-CN" altLang="zh-CN" sz="2800" dirty="0">
                <a:latin typeface="Times New Roman" panose="02020603050405020304" pitchFamily="18" charset="0"/>
                <a:ea typeface="微软雅黑" panose="020B0503020204020204" charset="-122"/>
                <a:cs typeface="Times New Roman" panose="02020603050405020304" pitchFamily="18" charset="0"/>
              </a:rPr>
              <a:t>运输连接</a:t>
            </a:r>
            <a:r>
              <a:rPr lang="zh-CN" altLang="en-US" sz="2800" dirty="0">
                <a:latin typeface="Times New Roman" panose="02020603050405020304" pitchFamily="18" charset="0"/>
                <a:ea typeface="微软雅黑" panose="020B0503020204020204" charset="-122"/>
                <a:cs typeface="Times New Roman" panose="02020603050405020304" pitchFamily="18" charset="0"/>
              </a:rPr>
              <a:t>的</a:t>
            </a:r>
            <a:r>
              <a:rPr lang="zh-CN" altLang="zh-CN" sz="2800" dirty="0">
                <a:latin typeface="Times New Roman" panose="02020603050405020304" pitchFamily="18" charset="0"/>
                <a:ea typeface="微软雅黑" panose="020B0503020204020204" charset="-122"/>
                <a:cs typeface="Times New Roman" panose="02020603050405020304" pitchFamily="18" charset="0"/>
              </a:rPr>
              <a:t>三个阶段</a:t>
            </a:r>
          </a:p>
        </p:txBody>
      </p:sp>
      <p:sp>
        <p:nvSpPr>
          <p:cNvPr id="931843" name="Rectangle 3"/>
          <p:cNvSpPr>
            <a:spLocks noGrp="1" noChangeArrowheads="1"/>
          </p:cNvSpPr>
          <p:nvPr>
            <p:ph idx="1"/>
          </p:nvPr>
        </p:nvSpPr>
        <p:spPr>
          <a:xfrm>
            <a:off x="410127" y="2369317"/>
            <a:ext cx="8105223" cy="3807646"/>
          </a:xfrm>
        </p:spPr>
        <p:txBody>
          <a:bodyPr>
            <a:normAutofit/>
          </a:bodyPr>
          <a:lstStyle/>
          <a:p>
            <a:pPr marL="0" indent="0" algn="just">
              <a:spcBef>
                <a:spcPts val="600"/>
              </a:spcBef>
              <a:buNone/>
            </a:pPr>
            <a:r>
              <a:rPr lang="en-US" altLang="zh-CN" dirty="0">
                <a:latin typeface="Times New Roman" panose="02020603050405020304" pitchFamily="18" charset="0"/>
                <a:ea typeface="微软雅黑" panose="020B0503020204020204" charset="-122"/>
                <a:cs typeface="Times New Roman" panose="02020603050405020304" pitchFamily="18" charset="0"/>
              </a:rPr>
              <a:t>TCP </a:t>
            </a:r>
            <a:r>
              <a:rPr lang="zh-CN" altLang="zh-CN" dirty="0">
                <a:latin typeface="Times New Roman" panose="02020603050405020304" pitchFamily="18" charset="0"/>
                <a:ea typeface="微软雅黑" panose="020B0503020204020204" charset="-122"/>
                <a:cs typeface="Times New Roman" panose="02020603050405020304" pitchFamily="18" charset="0"/>
              </a:rPr>
              <a:t>是面向连接的协议</a:t>
            </a:r>
            <a:r>
              <a:rPr lang="zh-CN" altLang="zh-CN" dirty="0" smtClean="0">
                <a:latin typeface="Times New Roman" panose="02020603050405020304" pitchFamily="18" charset="0"/>
                <a:ea typeface="微软雅黑" panose="020B0503020204020204" charset="-122"/>
                <a:cs typeface="Times New Roman" panose="02020603050405020304" pitchFamily="18" charset="0"/>
              </a:rPr>
              <a:t>。运输</a:t>
            </a:r>
            <a:r>
              <a:rPr lang="zh-CN" altLang="zh-CN" dirty="0">
                <a:latin typeface="Times New Roman" panose="02020603050405020304" pitchFamily="18" charset="0"/>
                <a:ea typeface="微软雅黑" panose="020B0503020204020204" charset="-122"/>
                <a:cs typeface="Times New Roman" panose="02020603050405020304" pitchFamily="18" charset="0"/>
              </a:rPr>
              <a:t>连接有三个阶段</a:t>
            </a:r>
            <a:r>
              <a:rPr lang="zh-CN" altLang="zh-CN" dirty="0" smtClean="0">
                <a:latin typeface="Times New Roman" panose="02020603050405020304" pitchFamily="18" charset="0"/>
                <a:ea typeface="微软雅黑" panose="020B0503020204020204" charset="-122"/>
                <a:cs typeface="Times New Roman" panose="02020603050405020304" pitchFamily="18" charset="0"/>
              </a:rPr>
              <a:t>：</a:t>
            </a:r>
            <a:endParaRPr lang="en-US" altLang="zh-CN" dirty="0" smtClean="0">
              <a:latin typeface="Times New Roman" panose="02020603050405020304" pitchFamily="18" charset="0"/>
              <a:ea typeface="微软雅黑" panose="020B0503020204020204" charset="-122"/>
              <a:cs typeface="Times New Roman" panose="02020603050405020304" pitchFamily="18" charset="0"/>
            </a:endParaRPr>
          </a:p>
          <a:p>
            <a:pPr marL="0" algn="just">
              <a:spcBef>
                <a:spcPts val="600"/>
              </a:spcBef>
            </a:pPr>
            <a:endParaRPr lang="en-US" altLang="zh-CN" dirty="0">
              <a:latin typeface="Times New Roman" panose="02020603050405020304" pitchFamily="18" charset="0"/>
              <a:ea typeface="微软雅黑" panose="020B0503020204020204" charset="-122"/>
              <a:cs typeface="Times New Roman" panose="02020603050405020304" pitchFamily="18" charset="0"/>
            </a:endParaRPr>
          </a:p>
          <a:p>
            <a:pPr marL="457200" lvl="2" algn="just">
              <a:spcBef>
                <a:spcPts val="600"/>
              </a:spcBef>
            </a:pPr>
            <a:r>
              <a:rPr lang="zh-CN"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连接建立</a:t>
            </a:r>
            <a:endParaRPr lang="en-US"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marL="457200" lvl="2" algn="just">
              <a:spcBef>
                <a:spcPts val="600"/>
              </a:spcBef>
            </a:pPr>
            <a:r>
              <a:rPr lang="zh-CN"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数据传送</a:t>
            </a:r>
            <a:endParaRPr lang="en-US"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marL="457200" lvl="2" algn="just">
              <a:spcBef>
                <a:spcPts val="600"/>
              </a:spcBef>
            </a:pPr>
            <a:r>
              <a:rPr lang="zh-CN" altLang="zh-CN" sz="2800" dirty="0" smtClean="0">
                <a:solidFill>
                  <a:srgbClr val="C00000"/>
                </a:solidFill>
                <a:latin typeface="Times New Roman" panose="02020603050405020304" pitchFamily="18" charset="0"/>
                <a:ea typeface="微软雅黑" panose="020B0503020204020204" charset="-122"/>
                <a:cs typeface="Times New Roman" panose="02020603050405020304" pitchFamily="18" charset="0"/>
              </a:rPr>
              <a:t>连接释放</a:t>
            </a:r>
            <a:endParaRPr lang="en-US" altLang="zh-CN" sz="28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 name="矩形 3"/>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8562717" y="918919"/>
            <a:ext cx="305510" cy="333991"/>
            <a:chOff x="11707415" y="1054709"/>
            <a:chExt cx="368424" cy="432048"/>
          </a:xfrm>
        </p:grpSpPr>
        <p:sp>
          <p:nvSpPr>
            <p:cNvPr id="6" name="燕尾形 5"/>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7" name="燕尾形 6"/>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8" name="文本框 7"/>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9" name="直接连接符 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1" name="燕尾形 10"/>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2"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13"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14"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15"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132773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603048" y="3284805"/>
            <a:ext cx="3921369" cy="2471418"/>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kern="0">
                <a:solidFill>
                  <a:sysClr val="windowText" lastClr="000000"/>
                </a:solidFill>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kern="0">
                <a:solidFill>
                  <a:sysClr val="windowText" lastClr="000000"/>
                </a:solidFill>
              </a:endParaRPr>
            </a:p>
          </p:txBody>
        </p:sp>
      </p:grpSp>
      <p:sp>
        <p:nvSpPr>
          <p:cNvPr id="9" name="Rectangle 5"/>
          <p:cNvSpPr txBox="1">
            <a:spLocks noChangeArrowheads="1"/>
          </p:cNvSpPr>
          <p:nvPr/>
        </p:nvSpPr>
        <p:spPr bwMode="auto">
          <a:xfrm>
            <a:off x="-124604" y="897620"/>
            <a:ext cx="81153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defTabSz="844083" eaLnBrk="1" hangingPunct="1">
              <a:defRPr/>
            </a:pPr>
            <a:r>
              <a:rPr lang="en-US" altLang="zh-CN" sz="3692" kern="0">
                <a:solidFill>
                  <a:srgbClr val="333399"/>
                </a:solidFill>
                <a:latin typeface="Tahoma"/>
                <a:ea typeface="黑体"/>
              </a:rPr>
              <a:t/>
            </a:r>
            <a:br>
              <a:rPr lang="en-US" altLang="zh-CN" sz="3692" kern="0">
                <a:solidFill>
                  <a:srgbClr val="333399"/>
                </a:solidFill>
                <a:latin typeface="Tahoma"/>
                <a:ea typeface="黑体"/>
              </a:rPr>
            </a:br>
            <a:endParaRPr lang="en-US" altLang="zh-CN" sz="3692" kern="0">
              <a:solidFill>
                <a:srgbClr val="333399"/>
              </a:solidFill>
              <a:latin typeface="Tahoma"/>
              <a:ea typeface="黑体"/>
            </a:endParaRPr>
          </a:p>
        </p:txBody>
      </p:sp>
      <p:grpSp>
        <p:nvGrpSpPr>
          <p:cNvPr id="10" name="Group 6"/>
          <p:cNvGrpSpPr>
            <a:grpSpLocks/>
          </p:cNvGrpSpPr>
          <p:nvPr/>
        </p:nvGrpSpPr>
        <p:grpSpPr bwMode="auto">
          <a:xfrm>
            <a:off x="2670456" y="3292135"/>
            <a:ext cx="3795346" cy="740020"/>
            <a:chOff x="1520" y="1893"/>
            <a:chExt cx="2590" cy="505"/>
          </a:xfrm>
        </p:grpSpPr>
        <p:sp>
          <p:nvSpPr>
            <p:cNvPr id="11" name="Rectangle 7"/>
            <p:cNvSpPr>
              <a:spLocks noChangeArrowheads="1"/>
            </p:cNvSpPr>
            <p:nvPr/>
          </p:nvSpPr>
          <p:spPr bwMode="auto">
            <a:xfrm rot="665985">
              <a:off x="2095" y="1902"/>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defRPr/>
              </a:pPr>
              <a:r>
                <a:rPr lang="en-US" altLang="zh-CN" sz="1846" b="1" kern="0" dirty="0">
                  <a:solidFill>
                    <a:srgbClr val="3333CC"/>
                  </a:solidFill>
                  <a:ea typeface="黑体" pitchFamily="2" charset="-122"/>
                </a:rPr>
                <a:t>SYN = 1, </a:t>
              </a:r>
              <a:r>
                <a:rPr lang="en-US" altLang="zh-CN" sz="1846" b="1" kern="0" dirty="0" err="1">
                  <a:solidFill>
                    <a:srgbClr val="3333CC"/>
                  </a:solidFill>
                  <a:ea typeface="黑体" pitchFamily="2" charset="-122"/>
                </a:rPr>
                <a:t>seq</a:t>
              </a:r>
              <a:r>
                <a:rPr lang="en-US" altLang="zh-CN" sz="1846" b="1" kern="0" dirty="0">
                  <a:solidFill>
                    <a:srgbClr val="3333CC"/>
                  </a:solidFill>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sp>
        <p:nvSpPr>
          <p:cNvPr id="13" name="Rectangle 9"/>
          <p:cNvSpPr>
            <a:spLocks noChangeArrowheads="1"/>
          </p:cNvSpPr>
          <p:nvPr/>
        </p:nvSpPr>
        <p:spPr bwMode="auto">
          <a:xfrm>
            <a:off x="1769245" y="2727960"/>
            <a:ext cx="892419"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4" name="Text Box 10"/>
          <p:cNvSpPr txBox="1">
            <a:spLocks noChangeArrowheads="1"/>
          </p:cNvSpPr>
          <p:nvPr/>
        </p:nvSpPr>
        <p:spPr bwMode="auto">
          <a:xfrm>
            <a:off x="1723817" y="278511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sp>
        <p:nvSpPr>
          <p:cNvPr id="15" name="Rectangle 11"/>
          <p:cNvSpPr>
            <a:spLocks noChangeArrowheads="1"/>
          </p:cNvSpPr>
          <p:nvPr/>
        </p:nvSpPr>
        <p:spPr bwMode="auto">
          <a:xfrm>
            <a:off x="6467268" y="2727960"/>
            <a:ext cx="910003"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6" name="Text Box 12"/>
          <p:cNvSpPr txBox="1">
            <a:spLocks noChangeArrowheads="1"/>
          </p:cNvSpPr>
          <p:nvPr/>
        </p:nvSpPr>
        <p:spPr bwMode="auto">
          <a:xfrm>
            <a:off x="6430632" y="278511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grpSp>
        <p:nvGrpSpPr>
          <p:cNvPr id="17" name="Group 13"/>
          <p:cNvGrpSpPr>
            <a:grpSpLocks/>
          </p:cNvGrpSpPr>
          <p:nvPr/>
        </p:nvGrpSpPr>
        <p:grpSpPr bwMode="auto">
          <a:xfrm>
            <a:off x="807952" y="2417298"/>
            <a:ext cx="1219200" cy="874835"/>
            <a:chOff x="249" y="1296"/>
            <a:chExt cx="832" cy="597"/>
          </a:xfrm>
        </p:grpSpPr>
        <p:sp>
          <p:nvSpPr>
            <p:cNvPr id="18" name="Rectangle 14"/>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20" name="Group 16"/>
          <p:cNvGrpSpPr>
            <a:grpSpLocks/>
          </p:cNvGrpSpPr>
          <p:nvPr/>
        </p:nvGrpSpPr>
        <p:grpSpPr bwMode="auto">
          <a:xfrm>
            <a:off x="7110569" y="2424625"/>
            <a:ext cx="1288073" cy="867508"/>
            <a:chOff x="4550" y="1301"/>
            <a:chExt cx="879" cy="592"/>
          </a:xfrm>
        </p:grpSpPr>
        <p:sp>
          <p:nvSpPr>
            <p:cNvPr id="21" name="Rectangle 17"/>
            <p:cNvSpPr>
              <a:spLocks noChangeArrowheads="1"/>
            </p:cNvSpPr>
            <p:nvPr/>
          </p:nvSpPr>
          <p:spPr bwMode="auto">
            <a:xfrm>
              <a:off x="4732" y="161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655" y="216085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1470" y="216085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375914" y="2160856"/>
            <a:ext cx="311353"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846" b="1" kern="0" dirty="0">
                <a:solidFill>
                  <a:srgbClr val="3333CC"/>
                </a:solidFill>
                <a:ea typeface="黑体" pitchFamily="2" charset="-122"/>
              </a:rPr>
              <a:t>A</a:t>
            </a:r>
          </a:p>
        </p:txBody>
      </p:sp>
      <p:sp>
        <p:nvSpPr>
          <p:cNvPr id="26" name="Rectangle 22"/>
          <p:cNvSpPr>
            <a:spLocks noChangeArrowheads="1"/>
          </p:cNvSpPr>
          <p:nvPr/>
        </p:nvSpPr>
        <p:spPr bwMode="auto">
          <a:xfrm>
            <a:off x="6476060" y="2160856"/>
            <a:ext cx="301735"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846" b="1" kern="0">
                <a:solidFill>
                  <a:srgbClr val="3333CC"/>
                </a:solidFill>
                <a:ea typeface="黑体" pitchFamily="2" charset="-122"/>
              </a:rPr>
              <a:t>B</a:t>
            </a:r>
          </a:p>
        </p:txBody>
      </p:sp>
      <p:sp>
        <p:nvSpPr>
          <p:cNvPr id="27" name="Rectangle 23"/>
          <p:cNvSpPr>
            <a:spLocks noChangeArrowheads="1"/>
          </p:cNvSpPr>
          <p:nvPr/>
        </p:nvSpPr>
        <p:spPr bwMode="auto">
          <a:xfrm>
            <a:off x="1909921" y="183407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dirty="0">
                <a:solidFill>
                  <a:srgbClr val="3333CC"/>
                </a:solidFill>
                <a:ea typeface="黑体" pitchFamily="2" charset="-122"/>
              </a:rPr>
              <a:t>客户</a:t>
            </a:r>
          </a:p>
        </p:txBody>
      </p:sp>
      <p:sp>
        <p:nvSpPr>
          <p:cNvPr id="28" name="Rectangle 24"/>
          <p:cNvSpPr>
            <a:spLocks noChangeArrowheads="1"/>
          </p:cNvSpPr>
          <p:nvPr/>
        </p:nvSpPr>
        <p:spPr bwMode="auto">
          <a:xfrm>
            <a:off x="6521486" y="183407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服务器</a:t>
            </a:r>
          </a:p>
        </p:txBody>
      </p:sp>
      <p:sp>
        <p:nvSpPr>
          <p:cNvPr id="30" name="Text Box 26"/>
          <p:cNvSpPr txBox="1">
            <a:spLocks noChangeArrowheads="1"/>
          </p:cNvSpPr>
          <p:nvPr/>
        </p:nvSpPr>
        <p:spPr bwMode="auto">
          <a:xfrm>
            <a:off x="963552" y="4759220"/>
            <a:ext cx="7449475" cy="1285737"/>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844083" eaLnBrk="1" hangingPunct="1">
              <a:defRPr/>
            </a:pPr>
            <a:r>
              <a:rPr kumimoji="0" lang="en-US" altLang="zh-CN" sz="2585" kern="0" dirty="0">
                <a:solidFill>
                  <a:srgbClr val="000099"/>
                </a:solidFill>
                <a:latin typeface="Arial" pitchFamily="34" charset="0"/>
                <a:ea typeface="黑体" pitchFamily="2" charset="-122"/>
              </a:rPr>
              <a:t>A </a:t>
            </a:r>
            <a:r>
              <a:rPr kumimoji="0" lang="zh-CN" altLang="en-US" sz="2585" kern="0" dirty="0">
                <a:solidFill>
                  <a:srgbClr val="000099"/>
                </a:solidFill>
                <a:latin typeface="Arial" pitchFamily="34" charset="0"/>
                <a:ea typeface="黑体" pitchFamily="2" charset="-122"/>
              </a:rPr>
              <a:t>的 </a:t>
            </a:r>
            <a:r>
              <a:rPr kumimoji="0" lang="en-US" altLang="zh-CN" sz="2585" kern="0" dirty="0">
                <a:solidFill>
                  <a:srgbClr val="000099"/>
                </a:solidFill>
                <a:latin typeface="Arial" pitchFamily="34" charset="0"/>
                <a:ea typeface="黑体" pitchFamily="2" charset="-122"/>
              </a:rPr>
              <a:t>TCP </a:t>
            </a:r>
            <a:r>
              <a:rPr kumimoji="0" lang="zh-CN" altLang="en-US" sz="2585" kern="0" dirty="0">
                <a:solidFill>
                  <a:srgbClr val="000099"/>
                </a:solidFill>
                <a:latin typeface="Arial" pitchFamily="34" charset="0"/>
                <a:ea typeface="黑体" pitchFamily="2" charset="-122"/>
              </a:rPr>
              <a:t>向 </a:t>
            </a:r>
            <a:r>
              <a:rPr kumimoji="0" lang="en-US" altLang="zh-CN" sz="2585" kern="0" dirty="0">
                <a:solidFill>
                  <a:srgbClr val="000099"/>
                </a:solidFill>
                <a:latin typeface="Arial" pitchFamily="34" charset="0"/>
                <a:ea typeface="黑体" pitchFamily="2" charset="-122"/>
              </a:rPr>
              <a:t>B </a:t>
            </a:r>
            <a:r>
              <a:rPr kumimoji="0" lang="zh-CN" altLang="en-US" sz="2585" kern="0" dirty="0">
                <a:solidFill>
                  <a:srgbClr val="000099"/>
                </a:solidFill>
                <a:latin typeface="Arial" pitchFamily="34" charset="0"/>
                <a:ea typeface="黑体" pitchFamily="2" charset="-122"/>
              </a:rPr>
              <a:t>发出连接请求报文段，其首部中的</a:t>
            </a:r>
          </a:p>
          <a:p>
            <a:pPr defTabSz="844083" eaLnBrk="1" hangingPunct="1">
              <a:defRPr/>
            </a:pPr>
            <a:r>
              <a:rPr kumimoji="0" lang="zh-CN" altLang="en-US" sz="2585" kern="0" dirty="0">
                <a:solidFill>
                  <a:srgbClr val="000099"/>
                </a:solidFill>
                <a:latin typeface="Arial" pitchFamily="34" charset="0"/>
                <a:ea typeface="黑体" pitchFamily="2" charset="-122"/>
              </a:rPr>
              <a:t>同步位 </a:t>
            </a:r>
            <a:r>
              <a:rPr kumimoji="0" lang="en-US" altLang="zh-CN" sz="2585" kern="0" dirty="0">
                <a:solidFill>
                  <a:srgbClr val="000099"/>
                </a:solidFill>
                <a:latin typeface="Arial" pitchFamily="34" charset="0"/>
                <a:ea typeface="黑体" pitchFamily="2" charset="-122"/>
              </a:rPr>
              <a:t>SYN = 1</a:t>
            </a:r>
            <a:r>
              <a:rPr kumimoji="0" lang="zh-CN" altLang="en-US" sz="2585" kern="0" dirty="0">
                <a:solidFill>
                  <a:srgbClr val="000099"/>
                </a:solidFill>
                <a:latin typeface="Arial" pitchFamily="34" charset="0"/>
                <a:ea typeface="黑体" pitchFamily="2" charset="-122"/>
              </a:rPr>
              <a:t>，并选择序号 </a:t>
            </a:r>
            <a:r>
              <a:rPr kumimoji="0" lang="en-US" altLang="zh-CN" sz="2585" kern="0" dirty="0" err="1">
                <a:solidFill>
                  <a:srgbClr val="000099"/>
                </a:solidFill>
                <a:latin typeface="Arial" pitchFamily="34" charset="0"/>
                <a:ea typeface="黑体" pitchFamily="2" charset="-122"/>
              </a:rPr>
              <a:t>seq</a:t>
            </a:r>
            <a:r>
              <a:rPr kumimoji="0" lang="en-US" altLang="zh-CN" sz="2585" kern="0" dirty="0">
                <a:solidFill>
                  <a:srgbClr val="000099"/>
                </a:solidFill>
                <a:latin typeface="Arial" pitchFamily="34" charset="0"/>
                <a:ea typeface="黑体" pitchFamily="2" charset="-122"/>
              </a:rPr>
              <a:t> = x</a:t>
            </a:r>
            <a:r>
              <a:rPr kumimoji="0" lang="zh-CN" altLang="en-US" sz="2585" kern="0" dirty="0">
                <a:solidFill>
                  <a:srgbClr val="000099"/>
                </a:solidFill>
                <a:latin typeface="Arial" pitchFamily="34" charset="0"/>
                <a:ea typeface="黑体" pitchFamily="2" charset="-122"/>
              </a:rPr>
              <a:t>，表明传送</a:t>
            </a:r>
          </a:p>
          <a:p>
            <a:pPr defTabSz="844083" eaLnBrk="1" hangingPunct="1">
              <a:defRPr/>
            </a:pPr>
            <a:r>
              <a:rPr kumimoji="0" lang="zh-CN" altLang="en-US" sz="2585" kern="0" dirty="0">
                <a:solidFill>
                  <a:srgbClr val="000099"/>
                </a:solidFill>
                <a:latin typeface="Arial" pitchFamily="34" charset="0"/>
                <a:ea typeface="黑体" pitchFamily="2" charset="-122"/>
              </a:rPr>
              <a:t>数据时的第一个数据字节的序号是 </a:t>
            </a:r>
            <a:r>
              <a:rPr kumimoji="0" lang="en-US" altLang="zh-CN" sz="2585" kern="0" dirty="0">
                <a:solidFill>
                  <a:srgbClr val="000099"/>
                </a:solidFill>
                <a:latin typeface="Arial" pitchFamily="34" charset="0"/>
                <a:ea typeface="黑体" pitchFamily="2" charset="-122"/>
              </a:rPr>
              <a:t>x</a:t>
            </a:r>
            <a:r>
              <a:rPr kumimoji="0" lang="zh-CN" altLang="en-US" sz="2585" kern="0" dirty="0">
                <a:solidFill>
                  <a:srgbClr val="000099"/>
                </a:solidFill>
                <a:latin typeface="Arial" pitchFamily="34" charset="0"/>
                <a:ea typeface="黑体" pitchFamily="2" charset="-122"/>
              </a:rPr>
              <a:t>。</a:t>
            </a:r>
          </a:p>
        </p:txBody>
      </p:sp>
      <p:sp>
        <p:nvSpPr>
          <p:cNvPr id="29" name="矩形 28"/>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562717" y="918919"/>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5" name="文本框 34"/>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36" name="直接连接符 35"/>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8" name="燕尾形 37"/>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9"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40"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41"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2"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285822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556981" y="3030415"/>
            <a:ext cx="3921369" cy="3176954"/>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kern="0">
                <a:solidFill>
                  <a:sysClr val="windowText" lastClr="000000"/>
                </a:solidFill>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kern="0">
                <a:solidFill>
                  <a:sysClr val="windowText" lastClr="000000"/>
                </a:solidFill>
              </a:endParaRPr>
            </a:p>
          </p:txBody>
        </p:sp>
      </p:grpSp>
      <p:grpSp>
        <p:nvGrpSpPr>
          <p:cNvPr id="7" name="Group 6"/>
          <p:cNvGrpSpPr>
            <a:grpSpLocks/>
          </p:cNvGrpSpPr>
          <p:nvPr/>
        </p:nvGrpSpPr>
        <p:grpSpPr bwMode="auto">
          <a:xfrm>
            <a:off x="2624389" y="3037745"/>
            <a:ext cx="3795346" cy="740020"/>
            <a:chOff x="1520" y="1893"/>
            <a:chExt cx="2590" cy="505"/>
          </a:xfrm>
        </p:grpSpPr>
        <p:sp>
          <p:nvSpPr>
            <p:cNvPr id="8" name="Rectangle 7"/>
            <p:cNvSpPr>
              <a:spLocks noChangeArrowheads="1"/>
            </p:cNvSpPr>
            <p:nvPr/>
          </p:nvSpPr>
          <p:spPr bwMode="auto">
            <a:xfrm rot="665985">
              <a:off x="2094" y="1904"/>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defRPr/>
              </a:pPr>
              <a:r>
                <a:rPr lang="en-US" altLang="zh-CN" sz="1846" b="1" kern="0" dirty="0">
                  <a:solidFill>
                    <a:srgbClr val="3333CC"/>
                  </a:solidFill>
                  <a:ea typeface="黑体" pitchFamily="2" charset="-122"/>
                </a:rPr>
                <a:t>SYN = 1, </a:t>
              </a:r>
              <a:r>
                <a:rPr lang="en-US" altLang="zh-CN" sz="1846" b="1" kern="0" dirty="0" err="1">
                  <a:solidFill>
                    <a:srgbClr val="3333CC"/>
                  </a:solidFill>
                  <a:ea typeface="黑体" pitchFamily="2" charset="-122"/>
                </a:rPr>
                <a:t>seq</a:t>
              </a:r>
              <a:r>
                <a:rPr lang="en-US" altLang="zh-CN" sz="1846" b="1" kern="0" dirty="0">
                  <a:solidFill>
                    <a:srgbClr val="3333CC"/>
                  </a:solidFill>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sp>
        <p:nvSpPr>
          <p:cNvPr id="10" name="Rectangle 9"/>
          <p:cNvSpPr>
            <a:spLocks noChangeArrowheads="1"/>
          </p:cNvSpPr>
          <p:nvPr/>
        </p:nvSpPr>
        <p:spPr bwMode="auto">
          <a:xfrm>
            <a:off x="1723178" y="2473570"/>
            <a:ext cx="892419"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1" name="Text Box 10"/>
          <p:cNvSpPr txBox="1">
            <a:spLocks noChangeArrowheads="1"/>
          </p:cNvSpPr>
          <p:nvPr/>
        </p:nvSpPr>
        <p:spPr bwMode="auto">
          <a:xfrm>
            <a:off x="1677751"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sp>
        <p:nvSpPr>
          <p:cNvPr id="12" name="Rectangle 11"/>
          <p:cNvSpPr>
            <a:spLocks noChangeArrowheads="1"/>
          </p:cNvSpPr>
          <p:nvPr/>
        </p:nvSpPr>
        <p:spPr bwMode="auto">
          <a:xfrm>
            <a:off x="6421202" y="2473570"/>
            <a:ext cx="910003"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3" name="Text Box 12"/>
          <p:cNvSpPr txBox="1">
            <a:spLocks noChangeArrowheads="1"/>
          </p:cNvSpPr>
          <p:nvPr/>
        </p:nvSpPr>
        <p:spPr bwMode="auto">
          <a:xfrm>
            <a:off x="6384566"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grpSp>
        <p:nvGrpSpPr>
          <p:cNvPr id="14" name="Group 13"/>
          <p:cNvGrpSpPr>
            <a:grpSpLocks/>
          </p:cNvGrpSpPr>
          <p:nvPr/>
        </p:nvGrpSpPr>
        <p:grpSpPr bwMode="auto">
          <a:xfrm>
            <a:off x="761886" y="2162908"/>
            <a:ext cx="1219200" cy="874835"/>
            <a:chOff x="249" y="1296"/>
            <a:chExt cx="832" cy="597"/>
          </a:xfrm>
        </p:grpSpPr>
        <p:sp>
          <p:nvSpPr>
            <p:cNvPr id="15" name="Rectangle 14"/>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17" name="Group 16"/>
          <p:cNvGrpSpPr>
            <a:grpSpLocks/>
          </p:cNvGrpSpPr>
          <p:nvPr/>
        </p:nvGrpSpPr>
        <p:grpSpPr bwMode="auto">
          <a:xfrm>
            <a:off x="7064503" y="2170235"/>
            <a:ext cx="1288073" cy="867508"/>
            <a:chOff x="4550" y="1301"/>
            <a:chExt cx="879" cy="592"/>
          </a:xfrm>
        </p:grpSpPr>
        <p:sp>
          <p:nvSpPr>
            <p:cNvPr id="18" name="Rectangle 17"/>
            <p:cNvSpPr>
              <a:spLocks noChangeArrowheads="1"/>
            </p:cNvSpPr>
            <p:nvPr/>
          </p:nvSpPr>
          <p:spPr bwMode="auto">
            <a:xfrm>
              <a:off x="4732" y="161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pic>
        <p:nvPicPr>
          <p:cNvPr id="2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589"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5404"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329847" y="1906466"/>
            <a:ext cx="2985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A</a:t>
            </a:r>
          </a:p>
        </p:txBody>
      </p:sp>
      <p:sp>
        <p:nvSpPr>
          <p:cNvPr id="23" name="Rectangle 22"/>
          <p:cNvSpPr>
            <a:spLocks noChangeArrowheads="1"/>
          </p:cNvSpPr>
          <p:nvPr/>
        </p:nvSpPr>
        <p:spPr bwMode="auto">
          <a:xfrm>
            <a:off x="6429994" y="1906466"/>
            <a:ext cx="288911"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B</a:t>
            </a:r>
          </a:p>
        </p:txBody>
      </p:sp>
      <p:sp>
        <p:nvSpPr>
          <p:cNvPr id="24" name="Rectangle 23"/>
          <p:cNvSpPr>
            <a:spLocks noChangeArrowheads="1"/>
          </p:cNvSpPr>
          <p:nvPr/>
        </p:nvSpPr>
        <p:spPr bwMode="auto">
          <a:xfrm>
            <a:off x="1863855" y="157968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客户</a:t>
            </a:r>
          </a:p>
        </p:txBody>
      </p:sp>
      <p:sp>
        <p:nvSpPr>
          <p:cNvPr id="25" name="Rectangle 24"/>
          <p:cNvSpPr>
            <a:spLocks noChangeArrowheads="1"/>
          </p:cNvSpPr>
          <p:nvPr/>
        </p:nvSpPr>
        <p:spPr bwMode="auto">
          <a:xfrm>
            <a:off x="6475420" y="157968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服务器</a:t>
            </a:r>
          </a:p>
        </p:txBody>
      </p:sp>
      <p:grpSp>
        <p:nvGrpSpPr>
          <p:cNvPr id="26" name="Group 26"/>
          <p:cNvGrpSpPr>
            <a:grpSpLocks/>
          </p:cNvGrpSpPr>
          <p:nvPr/>
        </p:nvGrpSpPr>
        <p:grpSpPr bwMode="auto">
          <a:xfrm>
            <a:off x="2309333" y="3846635"/>
            <a:ext cx="4110404" cy="740019"/>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algn="ctr" defTabSz="703402" eaLnBrk="0" hangingPunct="0">
                <a:defRPr/>
              </a:pPr>
              <a:r>
                <a:rPr lang="en-US" altLang="zh-CN" sz="1477" b="1" kern="0" dirty="0">
                  <a:solidFill>
                    <a:srgbClr val="3333CC"/>
                  </a:solidFill>
                  <a:ea typeface="黑体" pitchFamily="2" charset="-122"/>
                </a:rPr>
                <a:t>SYN = 1, ACK = 1, </a:t>
              </a:r>
              <a:r>
                <a:rPr lang="en-US" altLang="zh-CN" sz="1477" b="1" kern="0" dirty="0" err="1">
                  <a:solidFill>
                    <a:srgbClr val="3333CC"/>
                  </a:solidFill>
                  <a:ea typeface="黑体" pitchFamily="2" charset="-122"/>
                </a:rPr>
                <a:t>seq</a:t>
              </a:r>
              <a:r>
                <a:rPr lang="en-US" altLang="zh-CN" sz="1477" b="1" kern="0" dirty="0">
                  <a:solidFill>
                    <a:srgbClr val="3333CC"/>
                  </a:solidFill>
                  <a:ea typeface="黑体" pitchFamily="2" charset="-122"/>
                </a:rPr>
                <a:t> = y, </a:t>
              </a:r>
              <a:r>
                <a:rPr lang="en-US" altLang="zh-CN" sz="1477" b="1" kern="0" dirty="0" err="1">
                  <a:solidFill>
                    <a:srgbClr val="3333CC"/>
                  </a:solidFill>
                  <a:ea typeface="黑体" pitchFamily="2" charset="-122"/>
                </a:rPr>
                <a:t>ack</a:t>
              </a:r>
              <a:r>
                <a:rPr lang="en-US" altLang="zh-CN" sz="1477" b="1" kern="0" dirty="0">
                  <a:solidFill>
                    <a:srgbClr val="3333CC"/>
                  </a:solidFill>
                  <a:ea typeface="黑体" pitchFamily="2" charset="-122"/>
                </a:rPr>
                <a:t>= x </a:t>
              </a:r>
              <a:r>
                <a:rPr lang="en-US" altLang="zh-CN" sz="1477" b="1" kern="0" dirty="0">
                  <a:solidFill>
                    <a:srgbClr val="3333CC"/>
                  </a:solidFill>
                  <a:ea typeface="黑体" pitchFamily="2" charset="-122"/>
                  <a:sym typeface="Symbol" pitchFamily="18" charset="2"/>
                </a:rPr>
                <a:t> 1</a:t>
              </a:r>
              <a:endParaRPr lang="en-US" altLang="zh-CN" sz="1477" b="1" kern="0" dirty="0">
                <a:solidFill>
                  <a:srgbClr val="3333CC"/>
                </a:solidFill>
                <a:ea typeface="黑体" pitchFamily="2" charset="-122"/>
              </a:endParaRPr>
            </a:p>
          </p:txBody>
        </p:sp>
      </p:grpSp>
      <p:sp>
        <p:nvSpPr>
          <p:cNvPr id="29" name="Text Box 29"/>
          <p:cNvSpPr txBox="1">
            <a:spLocks noChangeArrowheads="1"/>
          </p:cNvSpPr>
          <p:nvPr/>
        </p:nvSpPr>
        <p:spPr bwMode="auto">
          <a:xfrm>
            <a:off x="961178" y="4816720"/>
            <a:ext cx="7680308" cy="16835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844083" eaLnBrk="1" hangingPunct="1">
              <a:buFontTx/>
              <a:buChar char="•"/>
              <a:defRPr/>
            </a:pPr>
            <a:r>
              <a:rPr kumimoji="0" lang="en-US" altLang="zh-CN" sz="2585" kern="0" dirty="0">
                <a:solidFill>
                  <a:srgbClr val="000099"/>
                </a:solidFill>
                <a:latin typeface="Arial" pitchFamily="34" charset="0"/>
                <a:ea typeface="黑体" pitchFamily="2" charset="-122"/>
              </a:rPr>
              <a:t>  B </a:t>
            </a:r>
            <a:r>
              <a:rPr kumimoji="0" lang="zh-CN" altLang="en-US" sz="2585" kern="0" dirty="0">
                <a:solidFill>
                  <a:srgbClr val="000099"/>
                </a:solidFill>
                <a:latin typeface="Arial" pitchFamily="34" charset="0"/>
                <a:ea typeface="黑体" pitchFamily="2" charset="-122"/>
              </a:rPr>
              <a:t>的 </a:t>
            </a:r>
            <a:r>
              <a:rPr kumimoji="0" lang="en-US" altLang="zh-CN" sz="2585" kern="0" dirty="0">
                <a:solidFill>
                  <a:srgbClr val="000099"/>
                </a:solidFill>
                <a:latin typeface="Arial" pitchFamily="34" charset="0"/>
                <a:ea typeface="黑体" pitchFamily="2" charset="-122"/>
              </a:rPr>
              <a:t>TCP </a:t>
            </a:r>
            <a:r>
              <a:rPr kumimoji="0" lang="zh-CN" altLang="en-US" sz="2585" kern="0" dirty="0">
                <a:solidFill>
                  <a:srgbClr val="000099"/>
                </a:solidFill>
                <a:latin typeface="Arial" pitchFamily="34" charset="0"/>
                <a:ea typeface="黑体" pitchFamily="2" charset="-122"/>
              </a:rPr>
              <a:t>收到连接请求报文段后，如同意，则</a:t>
            </a:r>
          </a:p>
          <a:p>
            <a:pPr defTabSz="844083" eaLnBrk="1" hangingPunct="1">
              <a:defRPr/>
            </a:pPr>
            <a:r>
              <a:rPr kumimoji="0" lang="zh-CN" altLang="en-US" sz="2585" kern="0" dirty="0">
                <a:solidFill>
                  <a:srgbClr val="000099"/>
                </a:solidFill>
                <a:latin typeface="Arial" pitchFamily="34" charset="0"/>
                <a:ea typeface="黑体" pitchFamily="2" charset="-122"/>
              </a:rPr>
              <a:t>   发回确认。</a:t>
            </a:r>
          </a:p>
          <a:p>
            <a:pPr defTabSz="844083" eaLnBrk="1" hangingPunct="1">
              <a:buFontTx/>
              <a:buChar char="•"/>
              <a:defRPr/>
            </a:pPr>
            <a:r>
              <a:rPr kumimoji="0" lang="zh-CN" altLang="en-US" sz="2585" kern="0" dirty="0">
                <a:solidFill>
                  <a:srgbClr val="000099"/>
                </a:solidFill>
                <a:latin typeface="Arial" pitchFamily="34" charset="0"/>
                <a:ea typeface="黑体" pitchFamily="2" charset="-122"/>
              </a:rPr>
              <a:t>  </a:t>
            </a:r>
            <a:r>
              <a:rPr kumimoji="0" lang="en-US" altLang="zh-CN" sz="2585" kern="0" dirty="0">
                <a:solidFill>
                  <a:srgbClr val="000099"/>
                </a:solidFill>
                <a:latin typeface="Arial" pitchFamily="34" charset="0"/>
                <a:ea typeface="黑体" pitchFamily="2" charset="-122"/>
              </a:rPr>
              <a:t>B </a:t>
            </a:r>
            <a:r>
              <a:rPr kumimoji="0" lang="zh-CN" altLang="en-US" sz="2585" kern="0" dirty="0">
                <a:solidFill>
                  <a:srgbClr val="000099"/>
                </a:solidFill>
                <a:latin typeface="Arial" pitchFamily="34" charset="0"/>
                <a:ea typeface="黑体" pitchFamily="2" charset="-122"/>
              </a:rPr>
              <a:t>在确认报文段中应使 </a:t>
            </a:r>
            <a:r>
              <a:rPr kumimoji="0" lang="en-US" altLang="zh-CN" sz="2585" kern="0" dirty="0">
                <a:solidFill>
                  <a:srgbClr val="000099"/>
                </a:solidFill>
                <a:latin typeface="Arial" pitchFamily="34" charset="0"/>
                <a:ea typeface="黑体" pitchFamily="2" charset="-122"/>
              </a:rPr>
              <a:t>SYN = 1</a:t>
            </a:r>
            <a:r>
              <a:rPr kumimoji="0" lang="zh-CN" altLang="en-US" sz="2585" kern="0" dirty="0">
                <a:solidFill>
                  <a:srgbClr val="000099"/>
                </a:solidFill>
                <a:latin typeface="Arial" pitchFamily="34" charset="0"/>
                <a:ea typeface="黑体" pitchFamily="2" charset="-122"/>
              </a:rPr>
              <a:t>，使 </a:t>
            </a:r>
            <a:r>
              <a:rPr kumimoji="0" lang="en-US" altLang="zh-CN" sz="2585" kern="0" dirty="0">
                <a:solidFill>
                  <a:srgbClr val="000099"/>
                </a:solidFill>
                <a:latin typeface="Arial" pitchFamily="34" charset="0"/>
                <a:ea typeface="黑体" pitchFamily="2" charset="-122"/>
              </a:rPr>
              <a:t>ACK = 1</a:t>
            </a:r>
            <a:r>
              <a:rPr kumimoji="0" lang="zh-CN" altLang="en-US" sz="2585" kern="0" dirty="0">
                <a:solidFill>
                  <a:srgbClr val="000099"/>
                </a:solidFill>
                <a:latin typeface="Arial" pitchFamily="34" charset="0"/>
                <a:ea typeface="黑体" pitchFamily="2" charset="-122"/>
              </a:rPr>
              <a:t>，</a:t>
            </a:r>
          </a:p>
          <a:p>
            <a:pPr defTabSz="844083" eaLnBrk="1" hangingPunct="1">
              <a:defRPr/>
            </a:pPr>
            <a:r>
              <a:rPr kumimoji="0" lang="zh-CN" altLang="en-US" sz="2585" kern="0" dirty="0">
                <a:solidFill>
                  <a:srgbClr val="000099"/>
                </a:solidFill>
                <a:latin typeface="Arial" pitchFamily="34" charset="0"/>
                <a:ea typeface="黑体" pitchFamily="2" charset="-122"/>
              </a:rPr>
              <a:t>   其确认号</a:t>
            </a:r>
            <a:r>
              <a:rPr kumimoji="0" lang="en-US" altLang="zh-CN" sz="2585" kern="0" dirty="0" err="1">
                <a:solidFill>
                  <a:srgbClr val="000099"/>
                </a:solidFill>
                <a:latin typeface="Arial" pitchFamily="34" charset="0"/>
                <a:ea typeface="黑体" pitchFamily="2" charset="-122"/>
              </a:rPr>
              <a:t>ack</a:t>
            </a:r>
            <a:r>
              <a:rPr kumimoji="0" lang="en-US" altLang="zh-CN" sz="2585" kern="0" dirty="0">
                <a:solidFill>
                  <a:srgbClr val="000099"/>
                </a:solidFill>
                <a:latin typeface="Arial" pitchFamily="34" charset="0"/>
                <a:ea typeface="黑体" pitchFamily="2" charset="-122"/>
              </a:rPr>
              <a:t> = x </a:t>
            </a:r>
            <a:r>
              <a:rPr kumimoji="0" lang="en-US" altLang="zh-CN" sz="2585" kern="0" dirty="0">
                <a:solidFill>
                  <a:srgbClr val="000099"/>
                </a:solidFill>
                <a:latin typeface="Arial" pitchFamily="34" charset="0"/>
                <a:ea typeface="黑体" pitchFamily="2" charset="-122"/>
                <a:sym typeface="Symbol" pitchFamily="18" charset="2"/>
              </a:rPr>
              <a:t></a:t>
            </a:r>
            <a:r>
              <a:rPr kumimoji="0" lang="en-US" altLang="zh-CN" sz="2585" kern="0" dirty="0">
                <a:solidFill>
                  <a:srgbClr val="000099"/>
                </a:solidFill>
                <a:latin typeface="Arial" pitchFamily="34" charset="0"/>
                <a:ea typeface="黑体" pitchFamily="2" charset="-122"/>
              </a:rPr>
              <a:t> 1</a:t>
            </a:r>
            <a:r>
              <a:rPr kumimoji="0" lang="zh-CN" altLang="en-US" sz="2585" kern="0" dirty="0">
                <a:solidFill>
                  <a:srgbClr val="000099"/>
                </a:solidFill>
                <a:latin typeface="Arial" pitchFamily="34" charset="0"/>
                <a:ea typeface="黑体" pitchFamily="2" charset="-122"/>
              </a:rPr>
              <a:t>，自己选择的序号 </a:t>
            </a:r>
            <a:r>
              <a:rPr kumimoji="0" lang="en-US" altLang="zh-CN" sz="2585" kern="0" dirty="0" err="1">
                <a:solidFill>
                  <a:srgbClr val="000099"/>
                </a:solidFill>
                <a:latin typeface="Arial" pitchFamily="34" charset="0"/>
                <a:ea typeface="黑体" pitchFamily="2" charset="-122"/>
              </a:rPr>
              <a:t>seq</a:t>
            </a:r>
            <a:r>
              <a:rPr kumimoji="0" lang="en-US" altLang="zh-CN" sz="2585" kern="0" dirty="0">
                <a:solidFill>
                  <a:srgbClr val="000099"/>
                </a:solidFill>
                <a:latin typeface="Arial" pitchFamily="34" charset="0"/>
                <a:ea typeface="黑体" pitchFamily="2" charset="-122"/>
              </a:rPr>
              <a:t> = y</a:t>
            </a:r>
            <a:r>
              <a:rPr kumimoji="0" lang="zh-CN" altLang="en-US" sz="2585" kern="0" dirty="0">
                <a:solidFill>
                  <a:srgbClr val="000099"/>
                </a:solidFill>
                <a:latin typeface="Arial" pitchFamily="34" charset="0"/>
                <a:ea typeface="黑体" pitchFamily="2" charset="-122"/>
              </a:rPr>
              <a:t>。</a:t>
            </a:r>
          </a:p>
        </p:txBody>
      </p:sp>
      <p:sp>
        <p:nvSpPr>
          <p:cNvPr id="30" name="Rectangle 5"/>
          <p:cNvSpPr txBox="1">
            <a:spLocks noChangeArrowheads="1"/>
          </p:cNvSpPr>
          <p:nvPr/>
        </p:nvSpPr>
        <p:spPr bwMode="auto">
          <a:xfrm>
            <a:off x="-124604" y="897620"/>
            <a:ext cx="81153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defTabSz="844083" eaLnBrk="1" hangingPunct="1">
              <a:defRPr/>
            </a:pPr>
            <a:r>
              <a:rPr lang="en-US" altLang="zh-CN" sz="3692" kern="0">
                <a:solidFill>
                  <a:srgbClr val="333399"/>
                </a:solidFill>
                <a:latin typeface="Tahoma"/>
                <a:ea typeface="黑体"/>
              </a:rPr>
              <a:t/>
            </a:r>
            <a:br>
              <a:rPr lang="en-US" altLang="zh-CN" sz="3692" kern="0">
                <a:solidFill>
                  <a:srgbClr val="333399"/>
                </a:solidFill>
                <a:latin typeface="Tahoma"/>
                <a:ea typeface="黑体"/>
              </a:rPr>
            </a:br>
            <a:endParaRPr lang="en-US" altLang="zh-CN" sz="3692" kern="0">
              <a:solidFill>
                <a:srgbClr val="333399"/>
              </a:solidFill>
              <a:latin typeface="Tahoma"/>
              <a:ea typeface="黑体"/>
            </a:endParaRPr>
          </a:p>
        </p:txBody>
      </p:sp>
      <p:sp>
        <p:nvSpPr>
          <p:cNvPr id="32" name="矩形 31"/>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8562717" y="918919"/>
            <a:ext cx="305510" cy="333991"/>
            <a:chOff x="11707415" y="1054709"/>
            <a:chExt cx="368424" cy="432048"/>
          </a:xfrm>
        </p:grpSpPr>
        <p:sp>
          <p:nvSpPr>
            <p:cNvPr id="34" name="燕尾形 33"/>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5" name="燕尾形 34"/>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6" name="文本框 3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37" name="直接连接符 36"/>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9" name="燕尾形 3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4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4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381433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569529" y="3030415"/>
            <a:ext cx="3921369" cy="3176954"/>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7" name="Group 5"/>
          <p:cNvGrpSpPr>
            <a:grpSpLocks/>
          </p:cNvGrpSpPr>
          <p:nvPr/>
        </p:nvGrpSpPr>
        <p:grpSpPr bwMode="auto">
          <a:xfrm>
            <a:off x="2636937" y="3037743"/>
            <a:ext cx="3795346" cy="740019"/>
            <a:chOff x="1520" y="1893"/>
            <a:chExt cx="2590" cy="505"/>
          </a:xfrm>
        </p:grpSpPr>
        <p:sp>
          <p:nvSpPr>
            <p:cNvPr id="8" name="Rectangle 6"/>
            <p:cNvSpPr>
              <a:spLocks noChangeArrowheads="1"/>
            </p:cNvSpPr>
            <p:nvPr/>
          </p:nvSpPr>
          <p:spPr bwMode="auto">
            <a:xfrm rot="665985">
              <a:off x="2094" y="1903"/>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defRPr/>
              </a:pPr>
              <a:r>
                <a:rPr lang="en-US" altLang="zh-CN" sz="1846" b="1" kern="0" dirty="0">
                  <a:solidFill>
                    <a:srgbClr val="3333CC"/>
                  </a:solidFill>
                  <a:ea typeface="黑体" pitchFamily="2" charset="-122"/>
                </a:rPr>
                <a:t>SYN = 1, </a:t>
              </a:r>
              <a:r>
                <a:rPr lang="en-US" altLang="zh-CN" sz="1846" b="1" kern="0" dirty="0" err="1">
                  <a:solidFill>
                    <a:srgbClr val="3333CC"/>
                  </a:solidFill>
                  <a:ea typeface="黑体" pitchFamily="2" charset="-122"/>
                </a:rPr>
                <a:t>seq</a:t>
              </a:r>
              <a:r>
                <a:rPr lang="en-US" altLang="zh-CN" sz="1846" b="1" kern="0" dirty="0">
                  <a:solidFill>
                    <a:srgbClr val="3333CC"/>
                  </a:solidFill>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grpSp>
        <p:nvGrpSpPr>
          <p:cNvPr id="10" name="Group 8"/>
          <p:cNvGrpSpPr>
            <a:grpSpLocks/>
          </p:cNvGrpSpPr>
          <p:nvPr/>
        </p:nvGrpSpPr>
        <p:grpSpPr bwMode="auto">
          <a:xfrm>
            <a:off x="2636937" y="4654061"/>
            <a:ext cx="3795346" cy="738554"/>
            <a:chOff x="1520" y="2996"/>
            <a:chExt cx="2590" cy="504"/>
          </a:xfrm>
        </p:grpSpPr>
        <p:sp>
          <p:nvSpPr>
            <p:cNvPr id="11" name="Rectangle 9"/>
            <p:cNvSpPr>
              <a:spLocks noChangeArrowheads="1"/>
            </p:cNvSpPr>
            <p:nvPr/>
          </p:nvSpPr>
          <p:spPr bwMode="auto">
            <a:xfrm rot="649536">
              <a:off x="2029" y="3064"/>
              <a:ext cx="19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dirty="0">
                  <a:solidFill>
                    <a:srgbClr val="3333CC"/>
                  </a:solidFill>
                  <a:ea typeface="黑体" pitchFamily="2" charset="-122"/>
                </a:rPr>
                <a:t>ACK = 1, </a:t>
              </a:r>
              <a:r>
                <a:rPr lang="en-US" altLang="zh-CN" sz="1662" b="1" kern="0" dirty="0" err="1">
                  <a:solidFill>
                    <a:srgbClr val="3333CC"/>
                  </a:solidFill>
                  <a:ea typeface="黑体" pitchFamily="2" charset="-122"/>
                </a:rPr>
                <a:t>seq</a:t>
              </a:r>
              <a:r>
                <a:rPr lang="en-US" altLang="zh-CN" sz="1662" b="1" kern="0" dirty="0">
                  <a:solidFill>
                    <a:srgbClr val="3333CC"/>
                  </a:solidFill>
                  <a:ea typeface="黑体" pitchFamily="2" charset="-122"/>
                </a:rPr>
                <a:t> = x + 1, </a:t>
              </a:r>
              <a:r>
                <a:rPr lang="en-US" altLang="zh-CN" sz="1662" b="1" kern="0" dirty="0" err="1">
                  <a:solidFill>
                    <a:srgbClr val="3333CC"/>
                  </a:solidFill>
                  <a:ea typeface="黑体" pitchFamily="2" charset="-122"/>
                </a:rPr>
                <a:t>ack</a:t>
              </a:r>
              <a:r>
                <a:rPr lang="en-US" altLang="zh-CN" sz="1662" b="1" kern="0" dirty="0">
                  <a:solidFill>
                    <a:srgbClr val="3333CC"/>
                  </a:solidFill>
                  <a:ea typeface="黑体" pitchFamily="2" charset="-122"/>
                </a:rPr>
                <a:t> = y </a:t>
              </a:r>
              <a:r>
                <a:rPr lang="en-US" altLang="zh-CN" sz="1662" b="1" kern="0" dirty="0">
                  <a:solidFill>
                    <a:srgbClr val="3333CC"/>
                  </a:solidFill>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sp>
        <p:nvSpPr>
          <p:cNvPr id="13" name="Rectangle 11"/>
          <p:cNvSpPr>
            <a:spLocks noChangeArrowheads="1"/>
          </p:cNvSpPr>
          <p:nvPr/>
        </p:nvSpPr>
        <p:spPr bwMode="auto">
          <a:xfrm>
            <a:off x="1735726" y="2473570"/>
            <a:ext cx="892419"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4" name="Text Box 12"/>
          <p:cNvSpPr txBox="1">
            <a:spLocks noChangeArrowheads="1"/>
          </p:cNvSpPr>
          <p:nvPr/>
        </p:nvSpPr>
        <p:spPr bwMode="auto">
          <a:xfrm>
            <a:off x="1690298"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sp>
        <p:nvSpPr>
          <p:cNvPr id="15" name="Rectangle 13"/>
          <p:cNvSpPr>
            <a:spLocks noChangeArrowheads="1"/>
          </p:cNvSpPr>
          <p:nvPr/>
        </p:nvSpPr>
        <p:spPr bwMode="auto">
          <a:xfrm>
            <a:off x="6433749" y="2473570"/>
            <a:ext cx="910003"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6" name="Text Box 14"/>
          <p:cNvSpPr txBox="1">
            <a:spLocks noChangeArrowheads="1"/>
          </p:cNvSpPr>
          <p:nvPr/>
        </p:nvSpPr>
        <p:spPr bwMode="auto">
          <a:xfrm>
            <a:off x="6397113"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grpSp>
        <p:nvGrpSpPr>
          <p:cNvPr id="17" name="Group 15"/>
          <p:cNvGrpSpPr>
            <a:grpSpLocks/>
          </p:cNvGrpSpPr>
          <p:nvPr/>
        </p:nvGrpSpPr>
        <p:grpSpPr bwMode="auto">
          <a:xfrm>
            <a:off x="774433" y="2162908"/>
            <a:ext cx="1219200" cy="874835"/>
            <a:chOff x="249" y="1296"/>
            <a:chExt cx="832" cy="597"/>
          </a:xfrm>
        </p:grpSpPr>
        <p:sp>
          <p:nvSpPr>
            <p:cNvPr id="18" name="Rectangle 16"/>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20" name="Group 18"/>
          <p:cNvGrpSpPr>
            <a:grpSpLocks/>
          </p:cNvGrpSpPr>
          <p:nvPr/>
        </p:nvGrpSpPr>
        <p:grpSpPr bwMode="auto">
          <a:xfrm>
            <a:off x="7077050" y="2170235"/>
            <a:ext cx="1288073" cy="867508"/>
            <a:chOff x="4550" y="1301"/>
            <a:chExt cx="879" cy="592"/>
          </a:xfrm>
        </p:grpSpPr>
        <p:sp>
          <p:nvSpPr>
            <p:cNvPr id="21" name="Rectangle 19"/>
            <p:cNvSpPr>
              <a:spLocks noChangeArrowheads="1"/>
            </p:cNvSpPr>
            <p:nvPr/>
          </p:nvSpPr>
          <p:spPr bwMode="auto">
            <a:xfrm>
              <a:off x="4732" y="161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pic>
        <p:nvPicPr>
          <p:cNvPr id="2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1136"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7951"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342395" y="1906466"/>
            <a:ext cx="2985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A</a:t>
            </a:r>
          </a:p>
        </p:txBody>
      </p:sp>
      <p:sp>
        <p:nvSpPr>
          <p:cNvPr id="26" name="Rectangle 24"/>
          <p:cNvSpPr>
            <a:spLocks noChangeArrowheads="1"/>
          </p:cNvSpPr>
          <p:nvPr/>
        </p:nvSpPr>
        <p:spPr bwMode="auto">
          <a:xfrm>
            <a:off x="6442541" y="1906466"/>
            <a:ext cx="288911"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B</a:t>
            </a:r>
          </a:p>
        </p:txBody>
      </p:sp>
      <p:sp>
        <p:nvSpPr>
          <p:cNvPr id="27" name="Rectangle 25"/>
          <p:cNvSpPr>
            <a:spLocks noChangeArrowheads="1"/>
          </p:cNvSpPr>
          <p:nvPr/>
        </p:nvSpPr>
        <p:spPr bwMode="auto">
          <a:xfrm>
            <a:off x="1876402" y="157968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客户</a:t>
            </a:r>
          </a:p>
        </p:txBody>
      </p:sp>
      <p:sp>
        <p:nvSpPr>
          <p:cNvPr id="28" name="Rectangle 26"/>
          <p:cNvSpPr>
            <a:spLocks noChangeArrowheads="1"/>
          </p:cNvSpPr>
          <p:nvPr/>
        </p:nvSpPr>
        <p:spPr bwMode="auto">
          <a:xfrm>
            <a:off x="6487967" y="157968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服务器</a:t>
            </a:r>
          </a:p>
        </p:txBody>
      </p:sp>
      <p:grpSp>
        <p:nvGrpSpPr>
          <p:cNvPr id="29" name="Group 27"/>
          <p:cNvGrpSpPr>
            <a:grpSpLocks/>
          </p:cNvGrpSpPr>
          <p:nvPr/>
        </p:nvGrpSpPr>
        <p:grpSpPr bwMode="auto">
          <a:xfrm>
            <a:off x="2636938" y="3846635"/>
            <a:ext cx="3795346" cy="740019"/>
            <a:chOff x="1520" y="2445"/>
            <a:chExt cx="2590"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31" name="Rectangle 29"/>
            <p:cNvSpPr>
              <a:spLocks noChangeArrowheads="1"/>
            </p:cNvSpPr>
            <p:nvPr/>
          </p:nvSpPr>
          <p:spPr bwMode="auto">
            <a:xfrm rot="20990024" flipH="1">
              <a:off x="1672" y="2483"/>
              <a:ext cx="20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477" b="1" kern="0" dirty="0">
                  <a:solidFill>
                    <a:srgbClr val="3333CC"/>
                  </a:solidFill>
                  <a:ea typeface="黑体" pitchFamily="2" charset="-122"/>
                </a:rPr>
                <a:t>SYN = 1, ACK = 1, </a:t>
              </a:r>
              <a:r>
                <a:rPr lang="en-US" altLang="zh-CN" sz="1477" b="1" kern="0" dirty="0" err="1">
                  <a:solidFill>
                    <a:srgbClr val="3333CC"/>
                  </a:solidFill>
                  <a:ea typeface="黑体" pitchFamily="2" charset="-122"/>
                </a:rPr>
                <a:t>seq</a:t>
              </a:r>
              <a:r>
                <a:rPr lang="en-US" altLang="zh-CN" sz="1477" b="1" kern="0" dirty="0">
                  <a:solidFill>
                    <a:srgbClr val="3333CC"/>
                  </a:solidFill>
                  <a:ea typeface="黑体" pitchFamily="2" charset="-122"/>
                </a:rPr>
                <a:t> = y, </a:t>
              </a:r>
              <a:r>
                <a:rPr lang="en-US" altLang="zh-CN" sz="1477" b="1" kern="0" dirty="0" err="1">
                  <a:solidFill>
                    <a:srgbClr val="3333CC"/>
                  </a:solidFill>
                  <a:ea typeface="黑体" pitchFamily="2" charset="-122"/>
                </a:rPr>
                <a:t>ack</a:t>
              </a:r>
              <a:r>
                <a:rPr lang="en-US" altLang="zh-CN" sz="1477" b="1" kern="0" dirty="0">
                  <a:solidFill>
                    <a:srgbClr val="3333CC"/>
                  </a:solidFill>
                  <a:ea typeface="黑体" pitchFamily="2" charset="-122"/>
                </a:rPr>
                <a:t>= x </a:t>
              </a:r>
              <a:r>
                <a:rPr lang="en-US" altLang="zh-CN" sz="1477" b="1" kern="0" dirty="0">
                  <a:solidFill>
                    <a:srgbClr val="3333CC"/>
                  </a:solidFill>
                  <a:ea typeface="黑体" pitchFamily="2" charset="-122"/>
                  <a:sym typeface="Symbol" pitchFamily="18" charset="2"/>
                </a:rPr>
                <a:t> 1</a:t>
              </a:r>
              <a:endParaRPr lang="en-US" altLang="zh-CN" sz="1477" b="1" kern="0" dirty="0">
                <a:solidFill>
                  <a:srgbClr val="3333CC"/>
                </a:solidFill>
                <a:ea typeface="黑体" pitchFamily="2" charset="-122"/>
              </a:endParaRPr>
            </a:p>
          </p:txBody>
        </p:sp>
      </p:grpSp>
      <p:sp>
        <p:nvSpPr>
          <p:cNvPr id="32" name="Text Box 30"/>
          <p:cNvSpPr txBox="1">
            <a:spLocks noChangeArrowheads="1"/>
          </p:cNvSpPr>
          <p:nvPr/>
        </p:nvSpPr>
        <p:spPr bwMode="auto">
          <a:xfrm>
            <a:off x="674555" y="5336655"/>
            <a:ext cx="7656634" cy="120622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just" defTabSz="844083" eaLnBrk="1" hangingPunct="1">
              <a:lnSpc>
                <a:spcPct val="90000"/>
              </a:lnSpc>
              <a:buFontTx/>
              <a:buChar char="•"/>
              <a:defRPr/>
            </a:pPr>
            <a:r>
              <a:rPr kumimoji="0" lang="en-US" altLang="zh-CN" sz="2585" kern="0">
                <a:solidFill>
                  <a:srgbClr val="000099"/>
                </a:solidFill>
                <a:latin typeface="Arial" pitchFamily="34" charset="0"/>
                <a:ea typeface="黑体" pitchFamily="2" charset="-122"/>
              </a:rPr>
              <a:t>  A </a:t>
            </a:r>
            <a:r>
              <a:rPr kumimoji="0" lang="zh-CN" altLang="en-US" sz="2585" kern="0">
                <a:solidFill>
                  <a:srgbClr val="000099"/>
                </a:solidFill>
                <a:latin typeface="Arial" pitchFamily="34" charset="0"/>
                <a:ea typeface="黑体" pitchFamily="2" charset="-122"/>
              </a:rPr>
              <a:t>收到此报文段后向 </a:t>
            </a:r>
            <a:r>
              <a:rPr kumimoji="0" lang="en-US" altLang="zh-CN" sz="2585" kern="0">
                <a:solidFill>
                  <a:srgbClr val="000099"/>
                </a:solidFill>
                <a:latin typeface="Arial" pitchFamily="34" charset="0"/>
                <a:ea typeface="黑体" pitchFamily="2" charset="-122"/>
              </a:rPr>
              <a:t>B </a:t>
            </a:r>
            <a:r>
              <a:rPr kumimoji="0" lang="zh-CN" altLang="en-US" sz="2585" kern="0">
                <a:solidFill>
                  <a:srgbClr val="000099"/>
                </a:solidFill>
                <a:latin typeface="Arial" pitchFamily="34" charset="0"/>
                <a:ea typeface="黑体" pitchFamily="2" charset="-122"/>
              </a:rPr>
              <a:t>给出确认，其 </a:t>
            </a:r>
            <a:r>
              <a:rPr kumimoji="0" lang="en-US" altLang="zh-CN" sz="2585" kern="0">
                <a:solidFill>
                  <a:srgbClr val="000099"/>
                </a:solidFill>
                <a:latin typeface="Arial" pitchFamily="34" charset="0"/>
                <a:ea typeface="黑体" pitchFamily="2" charset="-122"/>
              </a:rPr>
              <a:t>ACK = 1</a:t>
            </a:r>
            <a:r>
              <a:rPr kumimoji="0" lang="zh-CN" altLang="en-US" sz="2585" kern="0">
                <a:solidFill>
                  <a:srgbClr val="000099"/>
                </a:solidFill>
                <a:latin typeface="Arial" pitchFamily="34" charset="0"/>
                <a:ea typeface="黑体" pitchFamily="2" charset="-122"/>
              </a:rPr>
              <a:t>，</a:t>
            </a:r>
          </a:p>
          <a:p>
            <a:pPr algn="just" defTabSz="844083" eaLnBrk="1" hangingPunct="1">
              <a:lnSpc>
                <a:spcPct val="90000"/>
              </a:lnSpc>
              <a:defRPr/>
            </a:pPr>
            <a:r>
              <a:rPr kumimoji="0" lang="zh-CN" altLang="en-US" sz="2585" kern="0">
                <a:solidFill>
                  <a:srgbClr val="000099"/>
                </a:solidFill>
                <a:latin typeface="Arial" pitchFamily="34" charset="0"/>
                <a:ea typeface="黑体" pitchFamily="2" charset="-122"/>
              </a:rPr>
              <a:t>   确认号 </a:t>
            </a:r>
            <a:r>
              <a:rPr kumimoji="0" lang="en-US" altLang="zh-CN" sz="2585" kern="0">
                <a:solidFill>
                  <a:srgbClr val="000099"/>
                </a:solidFill>
                <a:latin typeface="Arial" pitchFamily="34" charset="0"/>
                <a:ea typeface="黑体" pitchFamily="2" charset="-122"/>
              </a:rPr>
              <a:t>ack = y </a:t>
            </a:r>
            <a:r>
              <a:rPr kumimoji="0" lang="en-US" altLang="zh-CN" sz="2585" kern="0">
                <a:solidFill>
                  <a:srgbClr val="000099"/>
                </a:solidFill>
                <a:latin typeface="Arial" pitchFamily="34" charset="0"/>
                <a:ea typeface="黑体" pitchFamily="2" charset="-122"/>
                <a:sym typeface="Symbol" pitchFamily="18" charset="2"/>
              </a:rPr>
              <a:t></a:t>
            </a:r>
            <a:r>
              <a:rPr kumimoji="0" lang="en-US" altLang="zh-CN" sz="2585" kern="0">
                <a:solidFill>
                  <a:srgbClr val="000099"/>
                </a:solidFill>
                <a:latin typeface="Arial" pitchFamily="34" charset="0"/>
                <a:ea typeface="黑体" pitchFamily="2" charset="-122"/>
              </a:rPr>
              <a:t> 1</a:t>
            </a:r>
            <a:r>
              <a:rPr kumimoji="0" lang="zh-CN" altLang="en-US" sz="2585" kern="0">
                <a:solidFill>
                  <a:srgbClr val="000099"/>
                </a:solidFill>
                <a:latin typeface="Arial" pitchFamily="34" charset="0"/>
                <a:ea typeface="黑体" pitchFamily="2" charset="-122"/>
              </a:rPr>
              <a:t>。</a:t>
            </a:r>
          </a:p>
          <a:p>
            <a:pPr algn="just" defTabSz="844083" eaLnBrk="1" hangingPunct="1">
              <a:buFontTx/>
              <a:buChar char="•"/>
              <a:defRPr/>
            </a:pPr>
            <a:r>
              <a:rPr kumimoji="0" lang="zh-CN" altLang="en-US" sz="2585" kern="0">
                <a:solidFill>
                  <a:srgbClr val="000099"/>
                </a:solidFill>
                <a:latin typeface="Arial" pitchFamily="34" charset="0"/>
                <a:ea typeface="黑体" pitchFamily="2" charset="-122"/>
              </a:rPr>
              <a:t>  </a:t>
            </a:r>
            <a:r>
              <a:rPr kumimoji="0" lang="en-US" altLang="zh-CN" sz="2585" kern="0">
                <a:solidFill>
                  <a:srgbClr val="000099"/>
                </a:solidFill>
                <a:latin typeface="Arial" pitchFamily="34" charset="0"/>
                <a:ea typeface="黑体" pitchFamily="2" charset="-122"/>
              </a:rPr>
              <a:t>A </a:t>
            </a:r>
            <a:r>
              <a:rPr kumimoji="0" lang="zh-CN" altLang="en-US" sz="2585" kern="0">
                <a:solidFill>
                  <a:srgbClr val="000099"/>
                </a:solidFill>
                <a:latin typeface="Arial" pitchFamily="34" charset="0"/>
                <a:ea typeface="黑体" pitchFamily="2" charset="-122"/>
              </a:rPr>
              <a:t>的 </a:t>
            </a:r>
            <a:r>
              <a:rPr kumimoji="0" lang="en-US" altLang="zh-CN" sz="2585" kern="0">
                <a:solidFill>
                  <a:srgbClr val="000099"/>
                </a:solidFill>
                <a:latin typeface="Arial" pitchFamily="34" charset="0"/>
                <a:ea typeface="黑体" pitchFamily="2" charset="-122"/>
              </a:rPr>
              <a:t>TCP </a:t>
            </a:r>
            <a:r>
              <a:rPr kumimoji="0" lang="zh-CN" altLang="en-US" sz="2585" kern="0">
                <a:solidFill>
                  <a:srgbClr val="000099"/>
                </a:solidFill>
                <a:latin typeface="Arial" pitchFamily="34" charset="0"/>
                <a:ea typeface="黑体" pitchFamily="2" charset="-122"/>
              </a:rPr>
              <a:t>通知上层应用进程，连接已经建立。   </a:t>
            </a:r>
          </a:p>
        </p:txBody>
      </p:sp>
      <p:sp>
        <p:nvSpPr>
          <p:cNvPr id="33" name="Rectangle 5"/>
          <p:cNvSpPr txBox="1">
            <a:spLocks noChangeArrowheads="1"/>
          </p:cNvSpPr>
          <p:nvPr/>
        </p:nvSpPr>
        <p:spPr bwMode="auto">
          <a:xfrm>
            <a:off x="-124604" y="897620"/>
            <a:ext cx="81153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defTabSz="844083" eaLnBrk="1" hangingPunct="1">
              <a:defRPr/>
            </a:pPr>
            <a:r>
              <a:rPr lang="en-US" altLang="zh-CN" sz="3692" kern="0">
                <a:solidFill>
                  <a:srgbClr val="333399"/>
                </a:solidFill>
                <a:latin typeface="Tahoma"/>
                <a:ea typeface="黑体"/>
              </a:rPr>
              <a:t/>
            </a:r>
            <a:br>
              <a:rPr lang="en-US" altLang="zh-CN" sz="3692" kern="0">
                <a:solidFill>
                  <a:srgbClr val="333399"/>
                </a:solidFill>
                <a:latin typeface="Tahoma"/>
                <a:ea typeface="黑体"/>
              </a:rPr>
            </a:br>
            <a:endParaRPr lang="en-US" altLang="zh-CN" sz="3692" kern="0">
              <a:solidFill>
                <a:srgbClr val="333399"/>
              </a:solidFill>
              <a:latin typeface="Tahoma"/>
              <a:ea typeface="黑体"/>
            </a:endParaRPr>
          </a:p>
        </p:txBody>
      </p:sp>
      <p:sp>
        <p:nvSpPr>
          <p:cNvPr id="34" name="矩形 33"/>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8562717" y="918919"/>
            <a:ext cx="305510" cy="333991"/>
            <a:chOff x="11707415" y="1054709"/>
            <a:chExt cx="368424" cy="432048"/>
          </a:xfrm>
        </p:grpSpPr>
        <p:sp>
          <p:nvSpPr>
            <p:cNvPr id="36" name="燕尾形 35"/>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7" name="燕尾形 36"/>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文本框 37"/>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39" name="直接连接符 3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41" name="燕尾形 40"/>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2"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43"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44"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5"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780749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9599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6.1.1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传输层作用</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grpSp>
        <p:nvGrpSpPr>
          <p:cNvPr id="2" name="组合 1"/>
          <p:cNvGrpSpPr/>
          <p:nvPr/>
        </p:nvGrpSpPr>
        <p:grpSpPr>
          <a:xfrm>
            <a:off x="559306" y="2119243"/>
            <a:ext cx="8219353" cy="3682150"/>
            <a:chOff x="735693" y="2531806"/>
            <a:chExt cx="7740650" cy="2788570"/>
          </a:xfrm>
        </p:grpSpPr>
        <p:sp>
          <p:nvSpPr>
            <p:cNvPr id="18" name="Rectangle 4"/>
            <p:cNvSpPr>
              <a:spLocks noChangeArrowheads="1"/>
            </p:cNvSpPr>
            <p:nvPr/>
          </p:nvSpPr>
          <p:spPr bwMode="auto">
            <a:xfrm>
              <a:off x="2904218" y="2531806"/>
              <a:ext cx="2049462" cy="765175"/>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19" name="Rectangle 5"/>
            <p:cNvSpPr>
              <a:spLocks noChangeArrowheads="1"/>
            </p:cNvSpPr>
            <p:nvPr/>
          </p:nvSpPr>
          <p:spPr bwMode="auto">
            <a:xfrm>
              <a:off x="2904218" y="4135181"/>
              <a:ext cx="2049462" cy="1147763"/>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20" name="Line 6"/>
            <p:cNvSpPr>
              <a:spLocks noChangeShapeType="1"/>
            </p:cNvSpPr>
            <p:nvPr/>
          </p:nvSpPr>
          <p:spPr bwMode="auto">
            <a:xfrm>
              <a:off x="2904218" y="4517769"/>
              <a:ext cx="2049462" cy="0"/>
            </a:xfrm>
            <a:prstGeom prst="line">
              <a:avLst/>
            </a:prstGeom>
            <a:noFill/>
            <a:ln w="9525">
              <a:solidFill>
                <a:srgbClr val="213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1" name="Line 7"/>
            <p:cNvSpPr>
              <a:spLocks noChangeShapeType="1"/>
            </p:cNvSpPr>
            <p:nvPr/>
          </p:nvSpPr>
          <p:spPr bwMode="auto">
            <a:xfrm>
              <a:off x="2904218" y="4900356"/>
              <a:ext cx="2049462" cy="0"/>
            </a:xfrm>
            <a:prstGeom prst="line">
              <a:avLst/>
            </a:prstGeom>
            <a:noFill/>
            <a:ln w="9525">
              <a:solidFill>
                <a:srgbClr val="213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charset="-122"/>
                <a:ea typeface="微软雅黑" panose="020B0503020204020204" charset="-122"/>
              </a:endParaRPr>
            </a:p>
          </p:txBody>
        </p:sp>
        <p:sp>
          <p:nvSpPr>
            <p:cNvPr id="22" name="Rectangle 8"/>
            <p:cNvSpPr>
              <a:spLocks noChangeArrowheads="1"/>
            </p:cNvSpPr>
            <p:nvPr/>
          </p:nvSpPr>
          <p:spPr bwMode="auto">
            <a:xfrm>
              <a:off x="2904218" y="3523994"/>
              <a:ext cx="2049462" cy="384175"/>
            </a:xfrm>
            <a:prstGeom prst="rect">
              <a:avLst/>
            </a:prstGeom>
            <a:noFill/>
            <a:ln w="19050">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23" name="Text Box 9"/>
            <p:cNvSpPr txBox="1">
              <a:spLocks noChangeArrowheads="1"/>
            </p:cNvSpPr>
            <p:nvPr/>
          </p:nvSpPr>
          <p:spPr bwMode="auto">
            <a:xfrm>
              <a:off x="3493180" y="4923501"/>
              <a:ext cx="946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charset="-122"/>
                  <a:ea typeface="微软雅黑" panose="020B0503020204020204" charset="-122"/>
                </a:rPr>
                <a:t>物理层</a:t>
              </a:r>
            </a:p>
          </p:txBody>
        </p:sp>
        <p:sp>
          <p:nvSpPr>
            <p:cNvPr id="24" name="Text Box 10"/>
            <p:cNvSpPr txBox="1">
              <a:spLocks noChangeArrowheads="1"/>
            </p:cNvSpPr>
            <p:nvPr/>
          </p:nvSpPr>
          <p:spPr bwMode="auto">
            <a:xfrm>
              <a:off x="3478893" y="4152144"/>
              <a:ext cx="946150" cy="398462"/>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charset="-122"/>
                  <a:ea typeface="微软雅黑" panose="020B0503020204020204" charset="-122"/>
                </a:rPr>
                <a:t>网络层</a:t>
              </a:r>
            </a:p>
          </p:txBody>
        </p:sp>
        <p:sp>
          <p:nvSpPr>
            <p:cNvPr id="25" name="Text Box 11"/>
            <p:cNvSpPr txBox="1">
              <a:spLocks noChangeArrowheads="1"/>
            </p:cNvSpPr>
            <p:nvPr/>
          </p:nvSpPr>
          <p:spPr bwMode="auto">
            <a:xfrm>
              <a:off x="3509055" y="3536029"/>
              <a:ext cx="947738"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dirty="0">
                  <a:solidFill>
                    <a:schemeClr val="tx1"/>
                  </a:solidFill>
                  <a:latin typeface="微软雅黑" panose="020B0503020204020204" charset="-122"/>
                  <a:ea typeface="微软雅黑" panose="020B0503020204020204" charset="-122"/>
                </a:rPr>
                <a:t>传输层</a:t>
              </a:r>
            </a:p>
          </p:txBody>
        </p:sp>
        <p:sp>
          <p:nvSpPr>
            <p:cNvPr id="26" name="Text Box 12"/>
            <p:cNvSpPr txBox="1">
              <a:spLocks noChangeArrowheads="1"/>
            </p:cNvSpPr>
            <p:nvPr/>
          </p:nvSpPr>
          <p:spPr bwMode="auto">
            <a:xfrm>
              <a:off x="3478893" y="2676269"/>
              <a:ext cx="946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charset="-122"/>
                  <a:ea typeface="微软雅黑" panose="020B0503020204020204" charset="-122"/>
                </a:rPr>
                <a:t>应用层</a:t>
              </a:r>
            </a:p>
          </p:txBody>
        </p:sp>
        <p:sp>
          <p:nvSpPr>
            <p:cNvPr id="27" name="Text Box 13"/>
            <p:cNvSpPr txBox="1">
              <a:spLocks noChangeArrowheads="1"/>
            </p:cNvSpPr>
            <p:nvPr/>
          </p:nvSpPr>
          <p:spPr bwMode="auto">
            <a:xfrm>
              <a:off x="3240768" y="4528547"/>
              <a:ext cx="1454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charset="-122"/>
                  <a:ea typeface="微软雅黑" panose="020B0503020204020204" charset="-122"/>
                </a:rPr>
                <a:t>数据链路层</a:t>
              </a:r>
            </a:p>
          </p:txBody>
        </p:sp>
        <p:sp>
          <p:nvSpPr>
            <p:cNvPr id="28" name="AutoShape 14"/>
            <p:cNvSpPr/>
            <p:nvPr/>
          </p:nvSpPr>
          <p:spPr bwMode="auto">
            <a:xfrm>
              <a:off x="5031468" y="2531806"/>
              <a:ext cx="238125" cy="1376363"/>
            </a:xfrm>
            <a:prstGeom prst="rightBrace">
              <a:avLst>
                <a:gd name="adj1" fmla="val 48167"/>
                <a:gd name="adj2" fmla="val 48958"/>
              </a:avLst>
            </a:prstGeom>
            <a:noFill/>
            <a:ln w="9525">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30" name="AutoShape 15"/>
            <p:cNvSpPr/>
            <p:nvPr/>
          </p:nvSpPr>
          <p:spPr bwMode="auto">
            <a:xfrm>
              <a:off x="5031468" y="4135181"/>
              <a:ext cx="238125" cy="1147763"/>
            </a:xfrm>
            <a:prstGeom prst="rightBrace">
              <a:avLst>
                <a:gd name="adj1" fmla="val 40167"/>
                <a:gd name="adj2" fmla="val 48958"/>
              </a:avLst>
            </a:prstGeom>
            <a:noFill/>
            <a:ln w="9525">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31" name="AutoShape 16"/>
            <p:cNvSpPr/>
            <p:nvPr/>
          </p:nvSpPr>
          <p:spPr bwMode="auto">
            <a:xfrm flipH="1">
              <a:off x="2588305" y="2531806"/>
              <a:ext cx="236538" cy="765175"/>
            </a:xfrm>
            <a:prstGeom prst="rightBrace">
              <a:avLst>
                <a:gd name="adj1" fmla="val 26957"/>
                <a:gd name="adj2" fmla="val 48958"/>
              </a:avLst>
            </a:prstGeom>
            <a:noFill/>
            <a:ln w="9525">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32" name="AutoShape 17"/>
            <p:cNvSpPr/>
            <p:nvPr/>
          </p:nvSpPr>
          <p:spPr bwMode="auto">
            <a:xfrm flipH="1">
              <a:off x="2588305" y="3600194"/>
              <a:ext cx="236538" cy="1682750"/>
            </a:xfrm>
            <a:prstGeom prst="rightBrace">
              <a:avLst>
                <a:gd name="adj1" fmla="val 59284"/>
                <a:gd name="adj2" fmla="val 48958"/>
              </a:avLst>
            </a:prstGeom>
            <a:noFill/>
            <a:ln w="9525">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33" name="Text Box 18"/>
            <p:cNvSpPr txBox="1">
              <a:spLocks noChangeArrowheads="1"/>
            </p:cNvSpPr>
            <p:nvPr/>
          </p:nvSpPr>
          <p:spPr bwMode="auto">
            <a:xfrm>
              <a:off x="735693" y="2654044"/>
              <a:ext cx="192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dirty="0">
                  <a:solidFill>
                    <a:schemeClr val="tx1"/>
                  </a:solidFill>
                  <a:latin typeface="微软雅黑" panose="020B0503020204020204" charset="-122"/>
                  <a:ea typeface="微软雅黑" panose="020B0503020204020204" charset="-122"/>
                </a:rPr>
                <a:t>面向信息处理</a:t>
              </a:r>
            </a:p>
          </p:txBody>
        </p:sp>
        <p:sp>
          <p:nvSpPr>
            <p:cNvPr id="34" name="Text Box 19"/>
            <p:cNvSpPr txBox="1">
              <a:spLocks noChangeArrowheads="1"/>
            </p:cNvSpPr>
            <p:nvPr/>
          </p:nvSpPr>
          <p:spPr bwMode="auto">
            <a:xfrm>
              <a:off x="1167493" y="4166931"/>
              <a:ext cx="141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charset="-122"/>
                  <a:ea typeface="微软雅黑" panose="020B0503020204020204" charset="-122"/>
                </a:rPr>
                <a:t>面向通信</a:t>
              </a:r>
            </a:p>
          </p:txBody>
        </p:sp>
        <p:sp>
          <p:nvSpPr>
            <p:cNvPr id="35" name="Text Box 20"/>
            <p:cNvSpPr txBox="1">
              <a:spLocks noChangeArrowheads="1"/>
            </p:cNvSpPr>
            <p:nvPr/>
          </p:nvSpPr>
          <p:spPr bwMode="auto">
            <a:xfrm>
              <a:off x="5280705" y="2973131"/>
              <a:ext cx="1431925"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charset="-122"/>
                  <a:ea typeface="微软雅黑" panose="020B0503020204020204" charset="-122"/>
                </a:rPr>
                <a:t>用户功能</a:t>
              </a:r>
            </a:p>
          </p:txBody>
        </p:sp>
        <p:sp>
          <p:nvSpPr>
            <p:cNvPr id="42" name="Text Box 21"/>
            <p:cNvSpPr txBox="1">
              <a:spLocks noChangeArrowheads="1"/>
            </p:cNvSpPr>
            <p:nvPr/>
          </p:nvSpPr>
          <p:spPr bwMode="auto">
            <a:xfrm>
              <a:off x="5272768" y="4474906"/>
              <a:ext cx="120015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charset="-122"/>
                  <a:ea typeface="微软雅黑" panose="020B0503020204020204" charset="-122"/>
                </a:rPr>
                <a:t>通信子网</a:t>
              </a:r>
            </a:p>
          </p:txBody>
        </p:sp>
        <p:sp>
          <p:nvSpPr>
            <p:cNvPr id="43" name="AutoShape 22"/>
            <p:cNvSpPr/>
            <p:nvPr/>
          </p:nvSpPr>
          <p:spPr bwMode="auto">
            <a:xfrm>
              <a:off x="6568168" y="2531806"/>
              <a:ext cx="215900" cy="2671763"/>
            </a:xfrm>
            <a:prstGeom prst="rightBrace">
              <a:avLst>
                <a:gd name="adj1" fmla="val 103125"/>
                <a:gd name="adj2" fmla="val 48958"/>
              </a:avLst>
            </a:prstGeom>
            <a:noFill/>
            <a:ln w="9525">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44" name="Text Box 23"/>
            <p:cNvSpPr txBox="1">
              <a:spLocks noChangeArrowheads="1"/>
            </p:cNvSpPr>
            <p:nvPr/>
          </p:nvSpPr>
          <p:spPr bwMode="auto">
            <a:xfrm>
              <a:off x="7044418" y="3611306"/>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en-US" sz="2000" dirty="0">
                  <a:solidFill>
                    <a:schemeClr val="tx1"/>
                  </a:solidFill>
                  <a:latin typeface="微软雅黑" panose="020B0503020204020204" charset="-122"/>
                  <a:ea typeface="微软雅黑" panose="020B0503020204020204" charset="-122"/>
                </a:rPr>
                <a:t>终端系统</a:t>
              </a:r>
            </a:p>
          </p:txBody>
        </p:sp>
      </p:grpSp>
      <p:sp>
        <p:nvSpPr>
          <p:cNvPr id="45" name="矩形 4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578780" y="3030415"/>
            <a:ext cx="3921369" cy="3176954"/>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7" name="Group 5"/>
          <p:cNvGrpSpPr>
            <a:grpSpLocks/>
          </p:cNvGrpSpPr>
          <p:nvPr/>
        </p:nvGrpSpPr>
        <p:grpSpPr bwMode="auto">
          <a:xfrm>
            <a:off x="2646188" y="3037745"/>
            <a:ext cx="3795346" cy="740020"/>
            <a:chOff x="1520" y="1893"/>
            <a:chExt cx="2590" cy="505"/>
          </a:xfrm>
        </p:grpSpPr>
        <p:sp>
          <p:nvSpPr>
            <p:cNvPr id="8" name="Rectangle 6"/>
            <p:cNvSpPr>
              <a:spLocks noChangeArrowheads="1"/>
            </p:cNvSpPr>
            <p:nvPr/>
          </p:nvSpPr>
          <p:spPr bwMode="auto">
            <a:xfrm rot="665985">
              <a:off x="2093" y="1916"/>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defRPr/>
              </a:pPr>
              <a:r>
                <a:rPr lang="en-US" altLang="zh-CN" sz="1846" b="1" kern="0" dirty="0">
                  <a:solidFill>
                    <a:srgbClr val="3333CC"/>
                  </a:solidFill>
                  <a:ea typeface="黑体" pitchFamily="2" charset="-122"/>
                </a:rPr>
                <a:t>SYN = 1, </a:t>
              </a:r>
              <a:r>
                <a:rPr lang="en-US" altLang="zh-CN" sz="1846" b="1" kern="0" dirty="0" err="1">
                  <a:solidFill>
                    <a:srgbClr val="3333CC"/>
                  </a:solidFill>
                  <a:ea typeface="黑体" pitchFamily="2" charset="-122"/>
                </a:rPr>
                <a:t>seq</a:t>
              </a:r>
              <a:r>
                <a:rPr lang="en-US" altLang="zh-CN" sz="1846" b="1" kern="0" dirty="0">
                  <a:solidFill>
                    <a:srgbClr val="3333CC"/>
                  </a:solidFill>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grpSp>
        <p:nvGrpSpPr>
          <p:cNvPr id="10" name="Group 8"/>
          <p:cNvGrpSpPr>
            <a:grpSpLocks/>
          </p:cNvGrpSpPr>
          <p:nvPr/>
        </p:nvGrpSpPr>
        <p:grpSpPr bwMode="auto">
          <a:xfrm>
            <a:off x="2646188" y="4654061"/>
            <a:ext cx="3795346" cy="738554"/>
            <a:chOff x="1520" y="2996"/>
            <a:chExt cx="2590" cy="504"/>
          </a:xfrm>
        </p:grpSpPr>
        <p:sp>
          <p:nvSpPr>
            <p:cNvPr id="11" name="Rectangle 9"/>
            <p:cNvSpPr>
              <a:spLocks noChangeArrowheads="1"/>
            </p:cNvSpPr>
            <p:nvPr/>
          </p:nvSpPr>
          <p:spPr bwMode="auto">
            <a:xfrm rot="649536">
              <a:off x="2029" y="3064"/>
              <a:ext cx="19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dirty="0">
                  <a:solidFill>
                    <a:srgbClr val="3333CC"/>
                  </a:solidFill>
                  <a:ea typeface="黑体" pitchFamily="2" charset="-122"/>
                </a:rPr>
                <a:t>ACK = 1, </a:t>
              </a:r>
              <a:r>
                <a:rPr lang="en-US" altLang="zh-CN" sz="1662" b="1" kern="0" dirty="0" err="1">
                  <a:solidFill>
                    <a:srgbClr val="3333CC"/>
                  </a:solidFill>
                  <a:ea typeface="黑体" pitchFamily="2" charset="-122"/>
                </a:rPr>
                <a:t>seq</a:t>
              </a:r>
              <a:r>
                <a:rPr lang="en-US" altLang="zh-CN" sz="1662" b="1" kern="0" dirty="0">
                  <a:solidFill>
                    <a:srgbClr val="3333CC"/>
                  </a:solidFill>
                  <a:ea typeface="黑体" pitchFamily="2" charset="-122"/>
                </a:rPr>
                <a:t> = x + 1, </a:t>
              </a:r>
              <a:r>
                <a:rPr lang="en-US" altLang="zh-CN" sz="1662" b="1" kern="0" dirty="0" err="1">
                  <a:solidFill>
                    <a:srgbClr val="3333CC"/>
                  </a:solidFill>
                  <a:ea typeface="黑体" pitchFamily="2" charset="-122"/>
                </a:rPr>
                <a:t>ack</a:t>
              </a:r>
              <a:r>
                <a:rPr lang="en-US" altLang="zh-CN" sz="1662" b="1" kern="0" dirty="0">
                  <a:solidFill>
                    <a:srgbClr val="3333CC"/>
                  </a:solidFill>
                  <a:ea typeface="黑体" pitchFamily="2" charset="-122"/>
                </a:rPr>
                <a:t> = y </a:t>
              </a:r>
              <a:r>
                <a:rPr lang="en-US" altLang="zh-CN" sz="1662" b="1" kern="0" dirty="0">
                  <a:solidFill>
                    <a:srgbClr val="3333CC"/>
                  </a:solidFill>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sp>
        <p:nvSpPr>
          <p:cNvPr id="13" name="Rectangle 11"/>
          <p:cNvSpPr>
            <a:spLocks noChangeArrowheads="1"/>
          </p:cNvSpPr>
          <p:nvPr/>
        </p:nvSpPr>
        <p:spPr bwMode="auto">
          <a:xfrm>
            <a:off x="1744977" y="2473570"/>
            <a:ext cx="892419"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4" name="Text Box 12"/>
          <p:cNvSpPr txBox="1">
            <a:spLocks noChangeArrowheads="1"/>
          </p:cNvSpPr>
          <p:nvPr/>
        </p:nvSpPr>
        <p:spPr bwMode="auto">
          <a:xfrm>
            <a:off x="1699549"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sp>
        <p:nvSpPr>
          <p:cNvPr id="15" name="Rectangle 13"/>
          <p:cNvSpPr>
            <a:spLocks noChangeArrowheads="1"/>
          </p:cNvSpPr>
          <p:nvPr/>
        </p:nvSpPr>
        <p:spPr bwMode="auto">
          <a:xfrm>
            <a:off x="6443000" y="2473570"/>
            <a:ext cx="910003"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6" name="Text Box 14"/>
          <p:cNvSpPr txBox="1">
            <a:spLocks noChangeArrowheads="1"/>
          </p:cNvSpPr>
          <p:nvPr/>
        </p:nvSpPr>
        <p:spPr bwMode="auto">
          <a:xfrm>
            <a:off x="6406364"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grpSp>
        <p:nvGrpSpPr>
          <p:cNvPr id="17" name="Group 15"/>
          <p:cNvGrpSpPr>
            <a:grpSpLocks/>
          </p:cNvGrpSpPr>
          <p:nvPr/>
        </p:nvGrpSpPr>
        <p:grpSpPr bwMode="auto">
          <a:xfrm>
            <a:off x="3478526" y="5622485"/>
            <a:ext cx="2189285" cy="366346"/>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9" name="Rectangle 17"/>
            <p:cNvSpPr>
              <a:spLocks noChangeArrowheads="1"/>
            </p:cNvSpPr>
            <p:nvPr/>
          </p:nvSpPr>
          <p:spPr bwMode="auto">
            <a:xfrm>
              <a:off x="2462" y="3679"/>
              <a:ext cx="763"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846" b="1" kern="0" dirty="0">
                  <a:solidFill>
                    <a:srgbClr val="3333CC"/>
                  </a:solidFill>
                  <a:ea typeface="黑体" pitchFamily="2" charset="-122"/>
                </a:rPr>
                <a:t>数据传送</a:t>
              </a:r>
            </a:p>
          </p:txBody>
        </p:sp>
      </p:grpSp>
      <p:grpSp>
        <p:nvGrpSpPr>
          <p:cNvPr id="20" name="Group 18"/>
          <p:cNvGrpSpPr>
            <a:grpSpLocks/>
          </p:cNvGrpSpPr>
          <p:nvPr/>
        </p:nvGrpSpPr>
        <p:grpSpPr bwMode="auto">
          <a:xfrm>
            <a:off x="783684" y="2162908"/>
            <a:ext cx="1219200" cy="874835"/>
            <a:chOff x="249" y="1296"/>
            <a:chExt cx="832" cy="597"/>
          </a:xfrm>
        </p:grpSpPr>
        <p:sp>
          <p:nvSpPr>
            <p:cNvPr id="21" name="Rectangle 19"/>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23" name="Group 21"/>
          <p:cNvGrpSpPr>
            <a:grpSpLocks/>
          </p:cNvGrpSpPr>
          <p:nvPr/>
        </p:nvGrpSpPr>
        <p:grpSpPr bwMode="auto">
          <a:xfrm>
            <a:off x="7086301" y="2170235"/>
            <a:ext cx="1288073" cy="867508"/>
            <a:chOff x="4550" y="1301"/>
            <a:chExt cx="879" cy="592"/>
          </a:xfrm>
        </p:grpSpPr>
        <p:sp>
          <p:nvSpPr>
            <p:cNvPr id="24" name="Rectangle 22"/>
            <p:cNvSpPr>
              <a:spLocks noChangeArrowheads="1"/>
            </p:cNvSpPr>
            <p:nvPr/>
          </p:nvSpPr>
          <p:spPr bwMode="auto">
            <a:xfrm>
              <a:off x="4732" y="161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0387"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203"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351646" y="1906466"/>
            <a:ext cx="2985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A</a:t>
            </a:r>
          </a:p>
        </p:txBody>
      </p:sp>
      <p:sp>
        <p:nvSpPr>
          <p:cNvPr id="29" name="Rectangle 27"/>
          <p:cNvSpPr>
            <a:spLocks noChangeArrowheads="1"/>
          </p:cNvSpPr>
          <p:nvPr/>
        </p:nvSpPr>
        <p:spPr bwMode="auto">
          <a:xfrm>
            <a:off x="6451792" y="1906466"/>
            <a:ext cx="288911"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B</a:t>
            </a:r>
          </a:p>
        </p:txBody>
      </p:sp>
      <p:sp>
        <p:nvSpPr>
          <p:cNvPr id="30" name="Rectangle 28"/>
          <p:cNvSpPr>
            <a:spLocks noChangeArrowheads="1"/>
          </p:cNvSpPr>
          <p:nvPr/>
        </p:nvSpPr>
        <p:spPr bwMode="auto">
          <a:xfrm>
            <a:off x="1885653" y="157968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客户</a:t>
            </a:r>
          </a:p>
        </p:txBody>
      </p:sp>
      <p:sp>
        <p:nvSpPr>
          <p:cNvPr id="31" name="Rectangle 29"/>
          <p:cNvSpPr>
            <a:spLocks noChangeArrowheads="1"/>
          </p:cNvSpPr>
          <p:nvPr/>
        </p:nvSpPr>
        <p:spPr bwMode="auto">
          <a:xfrm>
            <a:off x="6497218" y="157968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服务器</a:t>
            </a:r>
          </a:p>
        </p:txBody>
      </p:sp>
      <p:grpSp>
        <p:nvGrpSpPr>
          <p:cNvPr id="32" name="Group 30"/>
          <p:cNvGrpSpPr>
            <a:grpSpLocks/>
          </p:cNvGrpSpPr>
          <p:nvPr/>
        </p:nvGrpSpPr>
        <p:grpSpPr bwMode="auto">
          <a:xfrm>
            <a:off x="2646189" y="3846635"/>
            <a:ext cx="3795346" cy="740019"/>
            <a:chOff x="1520" y="2445"/>
            <a:chExt cx="2590"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34" name="Rectangle 32"/>
            <p:cNvSpPr>
              <a:spLocks noChangeArrowheads="1"/>
            </p:cNvSpPr>
            <p:nvPr/>
          </p:nvSpPr>
          <p:spPr bwMode="auto">
            <a:xfrm rot="20990024" flipH="1">
              <a:off x="1672" y="2483"/>
              <a:ext cx="20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477" b="1" kern="0" dirty="0">
                  <a:solidFill>
                    <a:srgbClr val="3333CC"/>
                  </a:solidFill>
                  <a:ea typeface="黑体" pitchFamily="2" charset="-122"/>
                </a:rPr>
                <a:t>SYN = 1, ACK = 1, </a:t>
              </a:r>
              <a:r>
                <a:rPr lang="en-US" altLang="zh-CN" sz="1477" b="1" kern="0" dirty="0" err="1">
                  <a:solidFill>
                    <a:srgbClr val="3333CC"/>
                  </a:solidFill>
                  <a:ea typeface="黑体" pitchFamily="2" charset="-122"/>
                </a:rPr>
                <a:t>seq</a:t>
              </a:r>
              <a:r>
                <a:rPr lang="en-US" altLang="zh-CN" sz="1477" b="1" kern="0" dirty="0">
                  <a:solidFill>
                    <a:srgbClr val="3333CC"/>
                  </a:solidFill>
                  <a:ea typeface="黑体" pitchFamily="2" charset="-122"/>
                </a:rPr>
                <a:t> = y, </a:t>
              </a:r>
              <a:r>
                <a:rPr lang="en-US" altLang="zh-CN" sz="1477" b="1" kern="0" dirty="0" err="1">
                  <a:solidFill>
                    <a:srgbClr val="3333CC"/>
                  </a:solidFill>
                  <a:ea typeface="黑体" pitchFamily="2" charset="-122"/>
                </a:rPr>
                <a:t>ack</a:t>
              </a:r>
              <a:r>
                <a:rPr lang="en-US" altLang="zh-CN" sz="1477" b="1" kern="0" dirty="0">
                  <a:solidFill>
                    <a:srgbClr val="3333CC"/>
                  </a:solidFill>
                  <a:ea typeface="黑体" pitchFamily="2" charset="-122"/>
                </a:rPr>
                <a:t>= x </a:t>
              </a:r>
              <a:r>
                <a:rPr lang="en-US" altLang="zh-CN" sz="1477" b="1" kern="0" dirty="0">
                  <a:solidFill>
                    <a:srgbClr val="3333CC"/>
                  </a:solidFill>
                  <a:ea typeface="黑体" pitchFamily="2" charset="-122"/>
                  <a:sym typeface="Symbol" pitchFamily="18" charset="2"/>
                </a:rPr>
                <a:t> 1</a:t>
              </a:r>
              <a:endParaRPr lang="en-US" altLang="zh-CN" sz="1477" b="1" kern="0" dirty="0">
                <a:solidFill>
                  <a:srgbClr val="3333CC"/>
                </a:solidFill>
                <a:ea typeface="黑体" pitchFamily="2" charset="-122"/>
              </a:endParaRPr>
            </a:p>
          </p:txBody>
        </p:sp>
      </p:grpSp>
      <p:sp>
        <p:nvSpPr>
          <p:cNvPr id="36" name="Rectangle 5"/>
          <p:cNvSpPr txBox="1">
            <a:spLocks noChangeArrowheads="1"/>
          </p:cNvSpPr>
          <p:nvPr/>
        </p:nvSpPr>
        <p:spPr bwMode="auto">
          <a:xfrm>
            <a:off x="-124604" y="897620"/>
            <a:ext cx="81153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defTabSz="844083" eaLnBrk="1" hangingPunct="1">
              <a:defRPr/>
            </a:pPr>
            <a:r>
              <a:rPr lang="en-US" altLang="zh-CN" sz="3692" kern="0">
                <a:solidFill>
                  <a:srgbClr val="333399"/>
                </a:solidFill>
                <a:latin typeface="Tahoma"/>
                <a:ea typeface="黑体"/>
              </a:rPr>
              <a:t/>
            </a:r>
            <a:br>
              <a:rPr lang="en-US" altLang="zh-CN" sz="3692" kern="0">
                <a:solidFill>
                  <a:srgbClr val="333399"/>
                </a:solidFill>
                <a:latin typeface="Tahoma"/>
                <a:ea typeface="黑体"/>
              </a:rPr>
            </a:br>
            <a:endParaRPr lang="en-US" altLang="zh-CN" sz="3692" kern="0">
              <a:solidFill>
                <a:srgbClr val="333399"/>
              </a:solidFill>
              <a:latin typeface="Tahoma"/>
              <a:ea typeface="黑体"/>
            </a:endParaRPr>
          </a:p>
        </p:txBody>
      </p:sp>
      <p:sp>
        <p:nvSpPr>
          <p:cNvPr id="37" name="矩形 36"/>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8562717" y="918919"/>
            <a:ext cx="305510" cy="333991"/>
            <a:chOff x="11707415" y="1054709"/>
            <a:chExt cx="368424" cy="432048"/>
          </a:xfrm>
        </p:grpSpPr>
        <p:sp>
          <p:nvSpPr>
            <p:cNvPr id="39" name="燕尾形 38"/>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0" name="燕尾形 39"/>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41" name="文本框 40"/>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42" name="直接连接符 41"/>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44" name="燕尾形 43"/>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46"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47"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8"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266127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712920" y="3037743"/>
            <a:ext cx="5618285" cy="3475892"/>
            <a:chOff x="898" y="1893"/>
            <a:chExt cx="3834"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9" name="Rectangle 5"/>
              <p:cNvSpPr>
                <a:spLocks noChangeArrowheads="1"/>
              </p:cNvSpPr>
              <p:nvPr/>
            </p:nvSpPr>
            <p:spPr bwMode="auto">
              <a:xfrm>
                <a:off x="964" y="2169"/>
                <a:ext cx="42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SYN-</a:t>
                </a:r>
              </a:p>
              <a:p>
                <a:pPr defTabSz="703402" eaLnBrk="0" hangingPunct="0">
                  <a:defRPr/>
                </a:pPr>
                <a:r>
                  <a:rPr lang="en-US" altLang="zh-CN" sz="1662" b="1" kern="0">
                    <a:solidFill>
                      <a:srgbClr val="3333CC"/>
                    </a:solidFill>
                    <a:ea typeface="黑体" pitchFamily="2" charset="-122"/>
                  </a:rPr>
                  <a:t>SENT</a:t>
                </a:r>
              </a:p>
            </p:txBody>
          </p:sp>
        </p:grpSp>
        <p:grpSp>
          <p:nvGrpSpPr>
            <p:cNvPr id="6" name="Group 6"/>
            <p:cNvGrpSpPr>
              <a:grpSpLocks/>
            </p:cNvGrpSpPr>
            <p:nvPr/>
          </p:nvGrpSpPr>
          <p:grpSpPr bwMode="auto">
            <a:xfrm>
              <a:off x="898" y="3013"/>
              <a:ext cx="616" cy="1252"/>
              <a:chOff x="898" y="3013"/>
              <a:chExt cx="61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7" name="Rectangle 8"/>
              <p:cNvSpPr>
                <a:spLocks noChangeArrowheads="1"/>
              </p:cNvSpPr>
              <p:nvPr/>
            </p:nvSpPr>
            <p:spPr bwMode="auto">
              <a:xfrm>
                <a:off x="898" y="3383"/>
                <a:ext cx="54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ESTAB-</a:t>
                </a:r>
              </a:p>
              <a:p>
                <a:pPr defTabSz="703402" eaLnBrk="0" hangingPunct="0">
                  <a:defRPr/>
                </a:pPr>
                <a:r>
                  <a:rPr lang="en-US" altLang="zh-CN" sz="1662" b="1" kern="0">
                    <a:solidFill>
                      <a:srgbClr val="3333CC"/>
                    </a:solidFill>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5" name="Rectangle 11"/>
              <p:cNvSpPr>
                <a:spLocks noChangeArrowheads="1"/>
              </p:cNvSpPr>
              <p:nvPr/>
            </p:nvSpPr>
            <p:spPr bwMode="auto">
              <a:xfrm>
                <a:off x="4156" y="2721"/>
                <a:ext cx="45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SYN-</a:t>
                </a:r>
              </a:p>
              <a:p>
                <a:pPr defTabSz="703402" eaLnBrk="0" hangingPunct="0">
                  <a:defRPr/>
                </a:pPr>
                <a:r>
                  <a:rPr lang="en-US" altLang="zh-CN" sz="1662" b="1" kern="0">
                    <a:solidFill>
                      <a:srgbClr val="3333CC"/>
                    </a:solidFill>
                    <a:ea typeface="黑体" pitchFamily="2" charset="-122"/>
                  </a:rPr>
                  <a:t>RCVD</a:t>
                </a:r>
              </a:p>
            </p:txBody>
          </p:sp>
        </p:grpSp>
        <p:grpSp>
          <p:nvGrpSpPr>
            <p:cNvPr id="8" name="Group 12"/>
            <p:cNvGrpSpPr>
              <a:grpSpLocks/>
            </p:cNvGrpSpPr>
            <p:nvPr/>
          </p:nvGrpSpPr>
          <p:grpSpPr bwMode="auto">
            <a:xfrm>
              <a:off x="4111" y="1893"/>
              <a:ext cx="621" cy="519"/>
              <a:chOff x="4111" y="1893"/>
              <a:chExt cx="621"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3" name="Rectangle 14"/>
              <p:cNvSpPr>
                <a:spLocks noChangeArrowheads="1"/>
              </p:cNvSpPr>
              <p:nvPr/>
            </p:nvSpPr>
            <p:spPr bwMode="auto">
              <a:xfrm>
                <a:off x="4118" y="2004"/>
                <a:ext cx="5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LISTEN</a:t>
                </a:r>
              </a:p>
            </p:txBody>
          </p:sp>
        </p:grpSp>
        <p:grpSp>
          <p:nvGrpSpPr>
            <p:cNvPr id="9" name="Group 15"/>
            <p:cNvGrpSpPr>
              <a:grpSpLocks/>
            </p:cNvGrpSpPr>
            <p:nvPr/>
          </p:nvGrpSpPr>
          <p:grpSpPr bwMode="auto">
            <a:xfrm>
              <a:off x="4110" y="3564"/>
              <a:ext cx="622" cy="701"/>
              <a:chOff x="4110" y="3564"/>
              <a:chExt cx="622"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11" name="Rectangle 17"/>
              <p:cNvSpPr>
                <a:spLocks noChangeArrowheads="1"/>
              </p:cNvSpPr>
              <p:nvPr/>
            </p:nvSpPr>
            <p:spPr bwMode="auto">
              <a:xfrm>
                <a:off x="4110" y="3708"/>
                <a:ext cx="54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ESTAB-</a:t>
                </a:r>
              </a:p>
              <a:p>
                <a:pPr defTabSz="703402" eaLnBrk="0" hangingPunct="0">
                  <a:defRPr/>
                </a:pPr>
                <a:r>
                  <a:rPr lang="en-US" altLang="zh-CN" sz="1662" b="1" kern="0">
                    <a:solidFill>
                      <a:srgbClr val="3333CC"/>
                    </a:solidFill>
                    <a:ea typeface="黑体" pitchFamily="2" charset="-122"/>
                  </a:rPr>
                  <a:t>LISHED</a:t>
                </a:r>
              </a:p>
            </p:txBody>
          </p:sp>
        </p:grpSp>
      </p:grpSp>
      <p:grpSp>
        <p:nvGrpSpPr>
          <p:cNvPr id="21" name="Group 19"/>
          <p:cNvGrpSpPr>
            <a:grpSpLocks/>
          </p:cNvGrpSpPr>
          <p:nvPr/>
        </p:nvGrpSpPr>
        <p:grpSpPr bwMode="auto">
          <a:xfrm>
            <a:off x="2624389" y="3037743"/>
            <a:ext cx="3795346" cy="740019"/>
            <a:chOff x="1520" y="1893"/>
            <a:chExt cx="2590" cy="505"/>
          </a:xfrm>
        </p:grpSpPr>
        <p:sp>
          <p:nvSpPr>
            <p:cNvPr id="22" name="Rectangle 20"/>
            <p:cNvSpPr>
              <a:spLocks noChangeArrowheads="1"/>
            </p:cNvSpPr>
            <p:nvPr/>
          </p:nvSpPr>
          <p:spPr bwMode="auto">
            <a:xfrm rot="665985">
              <a:off x="2093" y="1913"/>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defRPr/>
              </a:pPr>
              <a:r>
                <a:rPr lang="en-US" altLang="zh-CN" sz="1846" b="1" kern="0" dirty="0">
                  <a:solidFill>
                    <a:srgbClr val="3333CC"/>
                  </a:solidFill>
                  <a:ea typeface="黑体" pitchFamily="2" charset="-122"/>
                </a:rPr>
                <a:t>SYN = 1, </a:t>
              </a:r>
              <a:r>
                <a:rPr lang="en-US" altLang="zh-CN" sz="1846" b="1" kern="0" dirty="0" err="1">
                  <a:solidFill>
                    <a:srgbClr val="3333CC"/>
                  </a:solidFill>
                  <a:ea typeface="黑体" pitchFamily="2" charset="-122"/>
                </a:rPr>
                <a:t>seq</a:t>
              </a:r>
              <a:r>
                <a:rPr lang="en-US" altLang="zh-CN" sz="1846" b="1" kern="0" dirty="0">
                  <a:solidFill>
                    <a:srgbClr val="3333CC"/>
                  </a:solidFill>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grpSp>
        <p:nvGrpSpPr>
          <p:cNvPr id="24" name="Group 22"/>
          <p:cNvGrpSpPr>
            <a:grpSpLocks/>
          </p:cNvGrpSpPr>
          <p:nvPr/>
        </p:nvGrpSpPr>
        <p:grpSpPr bwMode="auto">
          <a:xfrm>
            <a:off x="2624389" y="4654061"/>
            <a:ext cx="3795346" cy="738554"/>
            <a:chOff x="1520" y="2996"/>
            <a:chExt cx="2590" cy="504"/>
          </a:xfrm>
        </p:grpSpPr>
        <p:sp>
          <p:nvSpPr>
            <p:cNvPr id="25" name="Rectangle 23"/>
            <p:cNvSpPr>
              <a:spLocks noChangeArrowheads="1"/>
            </p:cNvSpPr>
            <p:nvPr/>
          </p:nvSpPr>
          <p:spPr bwMode="auto">
            <a:xfrm rot="649536">
              <a:off x="2029" y="3064"/>
              <a:ext cx="19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ACK = 1, seq = x + 1, ack = y </a:t>
              </a:r>
              <a:r>
                <a:rPr lang="en-US" altLang="zh-CN" sz="1662" b="1" kern="0">
                  <a:solidFill>
                    <a:srgbClr val="3333CC"/>
                  </a:solidFill>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grpSp>
      <p:sp>
        <p:nvSpPr>
          <p:cNvPr id="27" name="Rectangle 25"/>
          <p:cNvSpPr>
            <a:spLocks noChangeArrowheads="1"/>
          </p:cNvSpPr>
          <p:nvPr/>
        </p:nvSpPr>
        <p:spPr bwMode="auto">
          <a:xfrm>
            <a:off x="1723178" y="2473570"/>
            <a:ext cx="892419"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28" name="Text Box 26"/>
          <p:cNvSpPr txBox="1">
            <a:spLocks noChangeArrowheads="1"/>
          </p:cNvSpPr>
          <p:nvPr/>
        </p:nvSpPr>
        <p:spPr bwMode="auto">
          <a:xfrm>
            <a:off x="1677751"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sp>
        <p:nvSpPr>
          <p:cNvPr id="29" name="Rectangle 27"/>
          <p:cNvSpPr>
            <a:spLocks noChangeArrowheads="1"/>
          </p:cNvSpPr>
          <p:nvPr/>
        </p:nvSpPr>
        <p:spPr bwMode="auto">
          <a:xfrm>
            <a:off x="6421202" y="2473570"/>
            <a:ext cx="910003" cy="50702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30" name="Text Box 28"/>
          <p:cNvSpPr txBox="1">
            <a:spLocks noChangeArrowheads="1"/>
          </p:cNvSpPr>
          <p:nvPr/>
        </p:nvSpPr>
        <p:spPr bwMode="auto">
          <a:xfrm>
            <a:off x="6384566" y="2530720"/>
            <a:ext cx="8670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62">
                <a:solidFill>
                  <a:srgbClr val="FFFF99"/>
                </a:solidFill>
                <a:latin typeface="+mn-lt"/>
                <a:ea typeface="黑体" pitchFamily="2" charset="-122"/>
              </a:rPr>
              <a:t>CLOSED</a:t>
            </a:r>
          </a:p>
        </p:txBody>
      </p:sp>
      <p:grpSp>
        <p:nvGrpSpPr>
          <p:cNvPr id="31" name="Group 29"/>
          <p:cNvGrpSpPr>
            <a:grpSpLocks/>
          </p:cNvGrpSpPr>
          <p:nvPr/>
        </p:nvGrpSpPr>
        <p:grpSpPr bwMode="auto">
          <a:xfrm>
            <a:off x="3456728" y="5654923"/>
            <a:ext cx="2189285" cy="366346"/>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846" b="1" kern="0">
                <a:solidFill>
                  <a:sysClr val="windowText" lastClr="000000"/>
                </a:solidFill>
                <a:ea typeface="黑体" pitchFamily="2" charset="-122"/>
              </a:endParaRPr>
            </a:p>
          </p:txBody>
        </p:sp>
        <p:sp>
          <p:nvSpPr>
            <p:cNvPr id="33" name="Rectangle 31"/>
            <p:cNvSpPr>
              <a:spLocks noChangeArrowheads="1"/>
            </p:cNvSpPr>
            <p:nvPr/>
          </p:nvSpPr>
          <p:spPr bwMode="auto">
            <a:xfrm>
              <a:off x="2462" y="3679"/>
              <a:ext cx="763"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846" b="1" kern="0" dirty="0">
                  <a:solidFill>
                    <a:srgbClr val="3333CC"/>
                  </a:solidFill>
                  <a:ea typeface="黑体" pitchFamily="2" charset="-122"/>
                </a:rPr>
                <a:t>数据传送</a:t>
              </a:r>
            </a:p>
          </p:txBody>
        </p:sp>
      </p:grpSp>
      <p:grpSp>
        <p:nvGrpSpPr>
          <p:cNvPr id="34" name="Group 32"/>
          <p:cNvGrpSpPr>
            <a:grpSpLocks/>
          </p:cNvGrpSpPr>
          <p:nvPr/>
        </p:nvGrpSpPr>
        <p:grpSpPr bwMode="auto">
          <a:xfrm>
            <a:off x="761886" y="2162908"/>
            <a:ext cx="1219200" cy="874835"/>
            <a:chOff x="249" y="1296"/>
            <a:chExt cx="832" cy="597"/>
          </a:xfrm>
        </p:grpSpPr>
        <p:sp>
          <p:nvSpPr>
            <p:cNvPr id="35" name="Rectangle 33"/>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grpSp>
        <p:nvGrpSpPr>
          <p:cNvPr id="37" name="Group 35"/>
          <p:cNvGrpSpPr>
            <a:grpSpLocks/>
          </p:cNvGrpSpPr>
          <p:nvPr/>
        </p:nvGrpSpPr>
        <p:grpSpPr bwMode="auto">
          <a:xfrm>
            <a:off x="7064503" y="2170235"/>
            <a:ext cx="1288073" cy="867508"/>
            <a:chOff x="4550" y="1301"/>
            <a:chExt cx="879" cy="592"/>
          </a:xfrm>
        </p:grpSpPr>
        <p:sp>
          <p:nvSpPr>
            <p:cNvPr id="38" name="Rectangle 36"/>
            <p:cNvSpPr>
              <a:spLocks noChangeArrowheads="1"/>
            </p:cNvSpPr>
            <p:nvPr/>
          </p:nvSpPr>
          <p:spPr bwMode="auto">
            <a:xfrm>
              <a:off x="4732" y="161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844083">
                <a:defRPr/>
              </a:pPr>
              <a:endParaRPr lang="zh-CN" altLang="en-US" sz="1662" b="1" kern="0">
                <a:solidFill>
                  <a:sysClr val="windowText" lastClr="000000"/>
                </a:solidFill>
                <a:ea typeface="黑体" pitchFamily="2" charset="-122"/>
              </a:endParaRPr>
            </a:p>
          </p:txBody>
        </p:sp>
      </p:grpSp>
      <p:pic>
        <p:nvPicPr>
          <p:cNvPr id="40"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589"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5404" y="1906467"/>
            <a:ext cx="463062" cy="4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329847" y="1906466"/>
            <a:ext cx="2985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A</a:t>
            </a:r>
          </a:p>
        </p:txBody>
      </p:sp>
      <p:sp>
        <p:nvSpPr>
          <p:cNvPr id="43" name="Rectangle 41"/>
          <p:cNvSpPr>
            <a:spLocks noChangeArrowheads="1"/>
          </p:cNvSpPr>
          <p:nvPr/>
        </p:nvSpPr>
        <p:spPr bwMode="auto">
          <a:xfrm>
            <a:off x="6429994" y="1906466"/>
            <a:ext cx="288911"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662" b="1" kern="0">
                <a:solidFill>
                  <a:srgbClr val="3333CC"/>
                </a:solidFill>
                <a:ea typeface="黑体" pitchFamily="2" charset="-122"/>
              </a:rPr>
              <a:t>B</a:t>
            </a:r>
          </a:p>
        </p:txBody>
      </p:sp>
      <p:sp>
        <p:nvSpPr>
          <p:cNvPr id="44" name="Rectangle 42"/>
          <p:cNvSpPr>
            <a:spLocks noChangeArrowheads="1"/>
          </p:cNvSpPr>
          <p:nvPr/>
        </p:nvSpPr>
        <p:spPr bwMode="auto">
          <a:xfrm>
            <a:off x="1863855" y="157968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客户</a:t>
            </a:r>
          </a:p>
        </p:txBody>
      </p:sp>
      <p:sp>
        <p:nvSpPr>
          <p:cNvPr id="45" name="Rectangle 43"/>
          <p:cNvSpPr>
            <a:spLocks noChangeArrowheads="1"/>
          </p:cNvSpPr>
          <p:nvPr/>
        </p:nvSpPr>
        <p:spPr bwMode="auto">
          <a:xfrm>
            <a:off x="6475420" y="157968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zh-CN" altLang="en-US" sz="1662" b="1" kern="0">
                <a:solidFill>
                  <a:srgbClr val="3333CC"/>
                </a:solidFill>
                <a:ea typeface="黑体" pitchFamily="2" charset="-122"/>
              </a:rPr>
              <a:t>服务器</a:t>
            </a:r>
          </a:p>
        </p:txBody>
      </p:sp>
      <p:grpSp>
        <p:nvGrpSpPr>
          <p:cNvPr id="46" name="Group 45"/>
          <p:cNvGrpSpPr>
            <a:grpSpLocks/>
          </p:cNvGrpSpPr>
          <p:nvPr/>
        </p:nvGrpSpPr>
        <p:grpSpPr bwMode="auto">
          <a:xfrm>
            <a:off x="2624390" y="3846635"/>
            <a:ext cx="3795346" cy="740019"/>
            <a:chOff x="1520" y="2445"/>
            <a:chExt cx="2590"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44083">
                <a:defRPr/>
              </a:pPr>
              <a:endParaRPr lang="zh-CN" altLang="en-US" sz="1662" b="1" kern="0">
                <a:solidFill>
                  <a:sysClr val="windowText" lastClr="000000"/>
                </a:solidFill>
                <a:ea typeface="黑体" pitchFamily="2" charset="-122"/>
              </a:endParaRPr>
            </a:p>
          </p:txBody>
        </p:sp>
        <p:sp>
          <p:nvSpPr>
            <p:cNvPr id="48" name="Rectangle 47"/>
            <p:cNvSpPr>
              <a:spLocks noChangeArrowheads="1"/>
            </p:cNvSpPr>
            <p:nvPr/>
          </p:nvSpPr>
          <p:spPr bwMode="auto">
            <a:xfrm rot="20990024" flipH="1">
              <a:off x="1672" y="2483"/>
              <a:ext cx="20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defRPr/>
              </a:pPr>
              <a:r>
                <a:rPr lang="en-US" altLang="zh-CN" sz="1477" b="1" kern="0" dirty="0">
                  <a:solidFill>
                    <a:srgbClr val="3333CC"/>
                  </a:solidFill>
                  <a:ea typeface="黑体" pitchFamily="2" charset="-122"/>
                </a:rPr>
                <a:t>SYN = 1, ACK = 1, </a:t>
              </a:r>
              <a:r>
                <a:rPr lang="en-US" altLang="zh-CN" sz="1477" b="1" kern="0" dirty="0" err="1">
                  <a:solidFill>
                    <a:srgbClr val="3333CC"/>
                  </a:solidFill>
                  <a:ea typeface="黑体" pitchFamily="2" charset="-122"/>
                </a:rPr>
                <a:t>seq</a:t>
              </a:r>
              <a:r>
                <a:rPr lang="en-US" altLang="zh-CN" sz="1477" b="1" kern="0" dirty="0">
                  <a:solidFill>
                    <a:srgbClr val="3333CC"/>
                  </a:solidFill>
                  <a:ea typeface="黑体" pitchFamily="2" charset="-122"/>
                </a:rPr>
                <a:t> = y, </a:t>
              </a:r>
              <a:r>
                <a:rPr lang="en-US" altLang="zh-CN" sz="1477" b="1" kern="0" dirty="0" err="1">
                  <a:solidFill>
                    <a:srgbClr val="3333CC"/>
                  </a:solidFill>
                  <a:ea typeface="黑体" pitchFamily="2" charset="-122"/>
                </a:rPr>
                <a:t>ack</a:t>
              </a:r>
              <a:r>
                <a:rPr lang="en-US" altLang="zh-CN" sz="1477" b="1" kern="0" dirty="0">
                  <a:solidFill>
                    <a:srgbClr val="3333CC"/>
                  </a:solidFill>
                  <a:ea typeface="黑体" pitchFamily="2" charset="-122"/>
                </a:rPr>
                <a:t>= x </a:t>
              </a:r>
              <a:r>
                <a:rPr lang="en-US" altLang="zh-CN" sz="1477" b="1" kern="0" dirty="0">
                  <a:solidFill>
                    <a:srgbClr val="3333CC"/>
                  </a:solidFill>
                  <a:ea typeface="黑体" pitchFamily="2" charset="-122"/>
                  <a:sym typeface="Symbol" pitchFamily="18" charset="2"/>
                </a:rPr>
                <a:t> 1</a:t>
              </a:r>
              <a:endParaRPr lang="en-US" altLang="zh-CN" sz="1477" b="1" kern="0" dirty="0">
                <a:solidFill>
                  <a:srgbClr val="3333CC"/>
                </a:solidFill>
                <a:ea typeface="黑体" pitchFamily="2" charset="-122"/>
              </a:endParaRPr>
            </a:p>
          </p:txBody>
        </p:sp>
      </p:grpSp>
      <p:sp>
        <p:nvSpPr>
          <p:cNvPr id="50" name="Rectangle 5"/>
          <p:cNvSpPr txBox="1">
            <a:spLocks noChangeArrowheads="1"/>
          </p:cNvSpPr>
          <p:nvPr/>
        </p:nvSpPr>
        <p:spPr bwMode="auto">
          <a:xfrm>
            <a:off x="-124604" y="897620"/>
            <a:ext cx="81153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defTabSz="844083" eaLnBrk="1" hangingPunct="1">
              <a:defRPr/>
            </a:pPr>
            <a:r>
              <a:rPr lang="en-US" altLang="zh-CN" sz="3692" kern="0">
                <a:solidFill>
                  <a:srgbClr val="333399"/>
                </a:solidFill>
                <a:latin typeface="Tahoma"/>
                <a:ea typeface="黑体"/>
              </a:rPr>
              <a:t/>
            </a:r>
            <a:br>
              <a:rPr lang="en-US" altLang="zh-CN" sz="3692" kern="0">
                <a:solidFill>
                  <a:srgbClr val="333399"/>
                </a:solidFill>
                <a:latin typeface="Tahoma"/>
                <a:ea typeface="黑体"/>
              </a:rPr>
            </a:br>
            <a:endParaRPr lang="en-US" altLang="zh-CN" sz="3692" kern="0">
              <a:solidFill>
                <a:srgbClr val="333399"/>
              </a:solidFill>
              <a:latin typeface="Tahoma"/>
              <a:ea typeface="黑体"/>
            </a:endParaRPr>
          </a:p>
        </p:txBody>
      </p:sp>
      <p:sp>
        <p:nvSpPr>
          <p:cNvPr id="51" name="矩形 5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8562717" y="918919"/>
            <a:ext cx="305510" cy="333991"/>
            <a:chOff x="11707415" y="1054709"/>
            <a:chExt cx="368424" cy="432048"/>
          </a:xfrm>
        </p:grpSpPr>
        <p:sp>
          <p:nvSpPr>
            <p:cNvPr id="53" name="燕尾形 5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54" name="燕尾形 5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55" name="文本框 54"/>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6.4.2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连接</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56" name="直接连接符 55"/>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58" name="燕尾形 57"/>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59"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60"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61"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62"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Tree>
    <p:extLst>
      <p:ext uri="{BB962C8B-B14F-4D97-AF65-F5344CB8AC3E}">
        <p14:creationId xmlns:p14="http://schemas.microsoft.com/office/powerpoint/2010/main" val="32979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6.4.3  TCP</a:t>
            </a:r>
            <a:r>
              <a:rPr lang="zh-CN" altLang="en-US" sz="2800" b="1" smtClean="0">
                <a:solidFill>
                  <a:schemeClr val="tx1">
                    <a:lumMod val="65000"/>
                    <a:lumOff val="35000"/>
                  </a:schemeClr>
                </a:solidFill>
                <a:latin typeface="微软雅黑" panose="020B0503020204020204" charset="-122"/>
                <a:ea typeface="微软雅黑" panose="020B0503020204020204" charset="-122"/>
              </a:rPr>
              <a:t>连接管理</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将连接可能处在的状态及各状态可能发生的变迁，画成状态转移图的形式，称为</a:t>
            </a:r>
            <a:r>
              <a:rPr lang="zh-CN" altLang="en-US" sz="2800" dirty="0">
                <a:solidFill>
                  <a:srgbClr val="C00000"/>
                </a:solidFill>
              </a:rPr>
              <a:t>有限状态机</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图中每一个方框即</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可能具有的状态，方框中的字是</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标准使用的状态名；状态之间的箭头表示可能发生的状态变迁，箭头旁边的字表示变迁的原因，或状态变迁后又出现的动作。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有限状态机</a:t>
            </a: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6.4.3  TCP</a:t>
            </a:r>
            <a:r>
              <a:rPr lang="zh-CN" altLang="en-US" sz="2800" b="1" smtClean="0">
                <a:solidFill>
                  <a:schemeClr val="tx1">
                    <a:lumMod val="65000"/>
                    <a:lumOff val="35000"/>
                  </a:schemeClr>
                </a:solidFill>
                <a:latin typeface="微软雅黑" panose="020B0503020204020204" charset="-122"/>
                <a:ea typeface="微软雅黑" panose="020B0503020204020204" charset="-122"/>
              </a:rPr>
              <a:t>连接管理</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有限状态机</a:t>
            </a:r>
          </a:p>
        </p:txBody>
      </p:sp>
      <p:grpSp>
        <p:nvGrpSpPr>
          <p:cNvPr id="25" name="组合 24"/>
          <p:cNvGrpSpPr/>
          <p:nvPr/>
        </p:nvGrpSpPr>
        <p:grpSpPr>
          <a:xfrm>
            <a:off x="1153318" y="1461483"/>
            <a:ext cx="6837363" cy="5297170"/>
            <a:chOff x="758825" y="236538"/>
            <a:chExt cx="6837363" cy="6621462"/>
          </a:xfrm>
          <a:noFill/>
        </p:grpSpPr>
        <p:sp>
          <p:nvSpPr>
            <p:cNvPr id="26" name="Rectangle 3"/>
            <p:cNvSpPr>
              <a:spLocks noChangeArrowheads="1"/>
            </p:cNvSpPr>
            <p:nvPr/>
          </p:nvSpPr>
          <p:spPr bwMode="auto">
            <a:xfrm>
              <a:off x="758825" y="4575175"/>
              <a:ext cx="4192588" cy="2263775"/>
            </a:xfrm>
            <a:prstGeom prst="rect">
              <a:avLst/>
            </a:prstGeom>
            <a:grp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 name="Rectangle 4"/>
            <p:cNvSpPr>
              <a:spLocks noChangeArrowheads="1"/>
            </p:cNvSpPr>
            <p:nvPr/>
          </p:nvSpPr>
          <p:spPr bwMode="auto">
            <a:xfrm>
              <a:off x="5186363" y="3632200"/>
              <a:ext cx="1454150" cy="2012950"/>
            </a:xfrm>
            <a:prstGeom prst="rect">
              <a:avLst/>
            </a:prstGeom>
            <a:grp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8" name="Line 5"/>
            <p:cNvSpPr>
              <a:spLocks noChangeShapeType="1"/>
            </p:cNvSpPr>
            <p:nvPr/>
          </p:nvSpPr>
          <p:spPr bwMode="auto">
            <a:xfrm rot="5400000" flipV="1">
              <a:off x="4795838" y="3336925"/>
              <a:ext cx="0" cy="1095375"/>
            </a:xfrm>
            <a:prstGeom prst="line">
              <a:avLst/>
            </a:prstGeom>
            <a:grpFill/>
            <a:ln w="57150">
              <a:solidFill>
                <a:schemeClr val="tx1"/>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6"/>
            <p:cNvSpPr>
              <a:spLocks noChangeArrowheads="1"/>
            </p:cNvSpPr>
            <p:nvPr/>
          </p:nvSpPr>
          <p:spPr bwMode="auto">
            <a:xfrm>
              <a:off x="3232150" y="236538"/>
              <a:ext cx="781050" cy="25241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dirty="0">
                  <a:solidFill>
                    <a:schemeClr val="tx1"/>
                  </a:solidFill>
                  <a:ea typeface="宋体" panose="02010600030101010101" pitchFamily="2" charset="-122"/>
                </a:rPr>
                <a:t>CLOSED</a:t>
              </a:r>
            </a:p>
          </p:txBody>
        </p:sp>
        <p:sp>
          <p:nvSpPr>
            <p:cNvPr id="31" name="Rectangle 7"/>
            <p:cNvSpPr>
              <a:spLocks noChangeArrowheads="1"/>
            </p:cNvSpPr>
            <p:nvPr/>
          </p:nvSpPr>
          <p:spPr bwMode="auto">
            <a:xfrm>
              <a:off x="2919413" y="3759200"/>
              <a:ext cx="1328737"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ESTABLISHED</a:t>
              </a:r>
            </a:p>
          </p:txBody>
        </p:sp>
        <p:sp>
          <p:nvSpPr>
            <p:cNvPr id="32" name="Rectangle 8"/>
            <p:cNvSpPr>
              <a:spLocks noChangeArrowheads="1"/>
            </p:cNvSpPr>
            <p:nvPr/>
          </p:nvSpPr>
          <p:spPr bwMode="auto">
            <a:xfrm>
              <a:off x="3232150" y="1243013"/>
              <a:ext cx="781050" cy="25241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LISTEN</a:t>
              </a:r>
            </a:p>
          </p:txBody>
        </p:sp>
        <p:sp>
          <p:nvSpPr>
            <p:cNvPr id="33" name="Rectangle 9"/>
            <p:cNvSpPr>
              <a:spLocks noChangeArrowheads="1"/>
            </p:cNvSpPr>
            <p:nvPr/>
          </p:nvSpPr>
          <p:spPr bwMode="auto">
            <a:xfrm>
              <a:off x="5303838" y="3759200"/>
              <a:ext cx="1250950"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CLOSE_WAIT</a:t>
              </a:r>
            </a:p>
          </p:txBody>
        </p:sp>
        <p:sp>
          <p:nvSpPr>
            <p:cNvPr id="34" name="Rectangle 10"/>
            <p:cNvSpPr>
              <a:spLocks noChangeArrowheads="1"/>
            </p:cNvSpPr>
            <p:nvPr/>
          </p:nvSpPr>
          <p:spPr bwMode="auto">
            <a:xfrm>
              <a:off x="808038" y="4891088"/>
              <a:ext cx="1093787"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FIN_WAIT_1</a:t>
              </a:r>
            </a:p>
          </p:txBody>
        </p:sp>
        <p:sp>
          <p:nvSpPr>
            <p:cNvPr id="35" name="Rectangle 11"/>
            <p:cNvSpPr>
              <a:spLocks noChangeArrowheads="1"/>
            </p:cNvSpPr>
            <p:nvPr/>
          </p:nvSpPr>
          <p:spPr bwMode="auto">
            <a:xfrm>
              <a:off x="808038" y="2312988"/>
              <a:ext cx="1093787"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SYN_RCVD</a:t>
              </a:r>
            </a:p>
          </p:txBody>
        </p:sp>
        <p:sp>
          <p:nvSpPr>
            <p:cNvPr id="36" name="Rectangle 12"/>
            <p:cNvSpPr>
              <a:spLocks noChangeArrowheads="1"/>
            </p:cNvSpPr>
            <p:nvPr/>
          </p:nvSpPr>
          <p:spPr bwMode="auto">
            <a:xfrm>
              <a:off x="808038" y="6337300"/>
              <a:ext cx="1093787"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FIN_WAIT_2</a:t>
              </a:r>
            </a:p>
          </p:txBody>
        </p:sp>
        <p:sp>
          <p:nvSpPr>
            <p:cNvPr id="37" name="Rectangle 13"/>
            <p:cNvSpPr>
              <a:spLocks noChangeArrowheads="1"/>
            </p:cNvSpPr>
            <p:nvPr/>
          </p:nvSpPr>
          <p:spPr bwMode="auto">
            <a:xfrm>
              <a:off x="3192463" y="4891088"/>
              <a:ext cx="860425"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CLOSING</a:t>
              </a:r>
            </a:p>
          </p:txBody>
        </p:sp>
        <p:sp>
          <p:nvSpPr>
            <p:cNvPr id="38" name="Rectangle 14"/>
            <p:cNvSpPr>
              <a:spLocks noChangeArrowheads="1"/>
            </p:cNvSpPr>
            <p:nvPr/>
          </p:nvSpPr>
          <p:spPr bwMode="auto">
            <a:xfrm>
              <a:off x="3074988" y="6337300"/>
              <a:ext cx="1095375"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TIME_WAIT</a:t>
              </a:r>
            </a:p>
          </p:txBody>
        </p:sp>
        <p:sp>
          <p:nvSpPr>
            <p:cNvPr id="39" name="Rectangle 15"/>
            <p:cNvSpPr>
              <a:spLocks noChangeArrowheads="1"/>
            </p:cNvSpPr>
            <p:nvPr/>
          </p:nvSpPr>
          <p:spPr bwMode="auto">
            <a:xfrm>
              <a:off x="5421313" y="2312988"/>
              <a:ext cx="1016000" cy="250825"/>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SYN_SENT</a:t>
              </a:r>
            </a:p>
          </p:txBody>
        </p:sp>
        <p:sp>
          <p:nvSpPr>
            <p:cNvPr id="40" name="Rectangle 16"/>
            <p:cNvSpPr>
              <a:spLocks noChangeArrowheads="1"/>
            </p:cNvSpPr>
            <p:nvPr/>
          </p:nvSpPr>
          <p:spPr bwMode="auto">
            <a:xfrm>
              <a:off x="5381625" y="5267325"/>
              <a:ext cx="1095375" cy="252413"/>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LAST_ACK</a:t>
              </a:r>
            </a:p>
          </p:txBody>
        </p:sp>
        <p:sp>
          <p:nvSpPr>
            <p:cNvPr id="41" name="Line 17"/>
            <p:cNvSpPr>
              <a:spLocks noChangeShapeType="1"/>
            </p:cNvSpPr>
            <p:nvPr/>
          </p:nvSpPr>
          <p:spPr bwMode="auto">
            <a:xfrm>
              <a:off x="3857625" y="488950"/>
              <a:ext cx="2071688" cy="1824038"/>
            </a:xfrm>
            <a:prstGeom prst="line">
              <a:avLst/>
            </a:prstGeom>
            <a:grp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2" name="Line 18"/>
            <p:cNvSpPr>
              <a:spLocks noChangeShapeType="1"/>
            </p:cNvSpPr>
            <p:nvPr/>
          </p:nvSpPr>
          <p:spPr bwMode="auto">
            <a:xfrm flipH="1">
              <a:off x="3935413" y="2563813"/>
              <a:ext cx="1603375" cy="1195387"/>
            </a:xfrm>
            <a:prstGeom prst="line">
              <a:avLst/>
            </a:prstGeom>
            <a:grp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3" name="Line 19"/>
            <p:cNvSpPr>
              <a:spLocks noChangeShapeType="1"/>
            </p:cNvSpPr>
            <p:nvPr/>
          </p:nvSpPr>
          <p:spPr bwMode="auto">
            <a:xfrm flipH="1">
              <a:off x="1668463" y="4010025"/>
              <a:ext cx="1563687" cy="881063"/>
            </a:xfrm>
            <a:prstGeom prst="line">
              <a:avLst/>
            </a:prstGeom>
            <a:grp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4" name="Line 20"/>
            <p:cNvSpPr>
              <a:spLocks noChangeShapeType="1"/>
            </p:cNvSpPr>
            <p:nvPr/>
          </p:nvSpPr>
          <p:spPr bwMode="auto">
            <a:xfrm flipH="1">
              <a:off x="1335088" y="5141913"/>
              <a:ext cx="0" cy="1195387"/>
            </a:xfrm>
            <a:prstGeom prst="line">
              <a:avLst/>
            </a:prstGeom>
            <a:grp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5" name="Line 21"/>
            <p:cNvSpPr>
              <a:spLocks noChangeShapeType="1"/>
            </p:cNvSpPr>
            <p:nvPr/>
          </p:nvSpPr>
          <p:spPr bwMode="auto">
            <a:xfrm>
              <a:off x="1900238" y="6462713"/>
              <a:ext cx="1179512" cy="0"/>
            </a:xfrm>
            <a:prstGeom prst="line">
              <a:avLst/>
            </a:prstGeom>
            <a:grp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6" name="Line 22"/>
            <p:cNvSpPr>
              <a:spLocks noChangeShapeType="1"/>
            </p:cNvSpPr>
            <p:nvPr/>
          </p:nvSpPr>
          <p:spPr bwMode="auto">
            <a:xfrm>
              <a:off x="3460750" y="498475"/>
              <a:ext cx="6350" cy="736600"/>
            </a:xfrm>
            <a:prstGeom prst="line">
              <a:avLst/>
            </a:prstGeom>
            <a:grpFill/>
            <a:ln w="57150">
              <a:solidFill>
                <a:srgbClr val="333399"/>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3"/>
            <p:cNvSpPr>
              <a:spLocks noChangeShapeType="1"/>
            </p:cNvSpPr>
            <p:nvPr/>
          </p:nvSpPr>
          <p:spPr bwMode="auto">
            <a:xfrm flipH="1">
              <a:off x="1158875" y="1306513"/>
              <a:ext cx="2073275" cy="1006475"/>
            </a:xfrm>
            <a:prstGeom prst="line">
              <a:avLst/>
            </a:prstGeom>
            <a:grpFill/>
            <a:ln w="57150">
              <a:solidFill>
                <a:schemeClr val="tx1"/>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4"/>
            <p:cNvSpPr>
              <a:spLocks noChangeShapeType="1"/>
            </p:cNvSpPr>
            <p:nvPr/>
          </p:nvSpPr>
          <p:spPr bwMode="auto">
            <a:xfrm>
              <a:off x="1589088" y="2563813"/>
              <a:ext cx="1720850" cy="1195387"/>
            </a:xfrm>
            <a:prstGeom prst="line">
              <a:avLst/>
            </a:prstGeom>
            <a:grpFill/>
            <a:ln w="57150">
              <a:solidFill>
                <a:schemeClr val="tx1"/>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5"/>
            <p:cNvSpPr>
              <a:spLocks noChangeShapeType="1"/>
            </p:cNvSpPr>
            <p:nvPr/>
          </p:nvSpPr>
          <p:spPr bwMode="auto">
            <a:xfrm>
              <a:off x="6046788" y="4010025"/>
              <a:ext cx="0" cy="1257300"/>
            </a:xfrm>
            <a:prstGeom prst="line">
              <a:avLst/>
            </a:prstGeom>
            <a:grpFill/>
            <a:ln w="57150">
              <a:solidFill>
                <a:schemeClr val="tx1"/>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未知"/>
            <p:cNvSpPr/>
            <p:nvPr/>
          </p:nvSpPr>
          <p:spPr bwMode="auto">
            <a:xfrm>
              <a:off x="6484938" y="5386388"/>
              <a:ext cx="1111250" cy="6350"/>
            </a:xfrm>
            <a:custGeom>
              <a:avLst/>
              <a:gdLst>
                <a:gd name="T0" fmla="*/ 0 w 682"/>
                <a:gd name="T1" fmla="*/ 6350 h 5"/>
                <a:gd name="T2" fmla="*/ 1111250 w 682"/>
                <a:gd name="T3" fmla="*/ 0 h 5"/>
                <a:gd name="T4" fmla="*/ 0 60000 65536"/>
                <a:gd name="T5" fmla="*/ 0 60000 65536"/>
              </a:gdLst>
              <a:ahLst/>
              <a:cxnLst>
                <a:cxn ang="T4">
                  <a:pos x="T0" y="T1"/>
                </a:cxn>
                <a:cxn ang="T5">
                  <a:pos x="T2" y="T3"/>
                </a:cxn>
              </a:cxnLst>
              <a:rect l="0" t="0" r="r" b="b"/>
              <a:pathLst>
                <a:path w="682" h="5">
                  <a:moveTo>
                    <a:pt x="0" y="5"/>
                  </a:moveTo>
                  <a:lnTo>
                    <a:pt x="682" y="0"/>
                  </a:lnTo>
                </a:path>
              </a:pathLst>
            </a:custGeom>
            <a:grpFill/>
            <a:ln w="57150" cmpd="sng">
              <a:solidFill>
                <a:schemeClr val="tx1"/>
              </a:solidFill>
              <a:prstDash val="sysDot"/>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7"/>
            <p:cNvSpPr>
              <a:spLocks noChangeShapeType="1"/>
            </p:cNvSpPr>
            <p:nvPr/>
          </p:nvSpPr>
          <p:spPr bwMode="auto">
            <a:xfrm>
              <a:off x="1335088" y="2563813"/>
              <a:ext cx="0" cy="2327275"/>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8"/>
            <p:cNvSpPr>
              <a:spLocks noChangeShapeType="1"/>
            </p:cNvSpPr>
            <p:nvPr/>
          </p:nvSpPr>
          <p:spPr bwMode="auto">
            <a:xfrm>
              <a:off x="3622675" y="5141913"/>
              <a:ext cx="0" cy="1195387"/>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9"/>
            <p:cNvSpPr>
              <a:spLocks noChangeShapeType="1"/>
            </p:cNvSpPr>
            <p:nvPr/>
          </p:nvSpPr>
          <p:spPr bwMode="auto">
            <a:xfrm rot="16200000">
              <a:off x="2543969" y="4372769"/>
              <a:ext cx="1587" cy="1285875"/>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未知"/>
            <p:cNvSpPr/>
            <p:nvPr/>
          </p:nvSpPr>
          <p:spPr bwMode="auto">
            <a:xfrm>
              <a:off x="6430963" y="2443163"/>
              <a:ext cx="1147762" cy="1587"/>
            </a:xfrm>
            <a:custGeom>
              <a:avLst/>
              <a:gdLst>
                <a:gd name="T0" fmla="*/ 0 w 704"/>
                <a:gd name="T1" fmla="*/ 1587 h 1"/>
                <a:gd name="T2" fmla="*/ 1147762 w 704"/>
                <a:gd name="T3" fmla="*/ 0 h 1"/>
                <a:gd name="T4" fmla="*/ 0 60000 65536"/>
                <a:gd name="T5" fmla="*/ 0 60000 65536"/>
              </a:gdLst>
              <a:ahLst/>
              <a:cxnLst>
                <a:cxn ang="T4">
                  <a:pos x="T0" y="T1"/>
                </a:cxn>
                <a:cxn ang="T5">
                  <a:pos x="T2" y="T3"/>
                </a:cxn>
              </a:cxnLst>
              <a:rect l="0" t="0" r="r" b="b"/>
              <a:pathLst>
                <a:path w="704" h="1">
                  <a:moveTo>
                    <a:pt x="0" y="1"/>
                  </a:moveTo>
                  <a:lnTo>
                    <a:pt x="704" y="0"/>
                  </a:lnTo>
                </a:path>
              </a:pathLst>
            </a:custGeom>
            <a:grpFill/>
            <a:ln w="9525" cmpd="sng">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31"/>
            <p:cNvSpPr>
              <a:spLocks noChangeShapeType="1"/>
            </p:cNvSpPr>
            <p:nvPr/>
          </p:nvSpPr>
          <p:spPr bwMode="auto">
            <a:xfrm rot="5400000" flipH="1">
              <a:off x="3681413" y="652463"/>
              <a:ext cx="0" cy="3575050"/>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32"/>
            <p:cNvSpPr>
              <a:spLocks noChangeShapeType="1"/>
            </p:cNvSpPr>
            <p:nvPr/>
          </p:nvSpPr>
          <p:spPr bwMode="auto">
            <a:xfrm rot="16200000">
              <a:off x="1882775" y="958850"/>
              <a:ext cx="876300" cy="1822450"/>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33"/>
            <p:cNvSpPr>
              <a:spLocks noChangeShapeType="1"/>
            </p:cNvSpPr>
            <p:nvPr/>
          </p:nvSpPr>
          <p:spPr bwMode="auto">
            <a:xfrm>
              <a:off x="1668463" y="5141913"/>
              <a:ext cx="1563687" cy="1195387"/>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4"/>
            <p:cNvSpPr txBox="1">
              <a:spLocks noChangeArrowheads="1"/>
            </p:cNvSpPr>
            <p:nvPr/>
          </p:nvSpPr>
          <p:spPr bwMode="auto">
            <a:xfrm>
              <a:off x="5518150" y="255428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主动打开</a:t>
              </a:r>
            </a:p>
          </p:txBody>
        </p:sp>
        <p:sp>
          <p:nvSpPr>
            <p:cNvPr id="59" name="Text Box 35"/>
            <p:cNvSpPr txBox="1">
              <a:spLocks noChangeArrowheads="1"/>
            </p:cNvSpPr>
            <p:nvPr/>
          </p:nvSpPr>
          <p:spPr bwMode="auto">
            <a:xfrm>
              <a:off x="3194050" y="1495425"/>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被动打开</a:t>
              </a:r>
            </a:p>
          </p:txBody>
        </p:sp>
        <p:sp>
          <p:nvSpPr>
            <p:cNvPr id="60" name="Text Box 36"/>
            <p:cNvSpPr txBox="1">
              <a:spLocks noChangeArrowheads="1"/>
            </p:cNvSpPr>
            <p:nvPr/>
          </p:nvSpPr>
          <p:spPr bwMode="auto">
            <a:xfrm>
              <a:off x="5421313" y="3359150"/>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被动关闭</a:t>
              </a:r>
            </a:p>
          </p:txBody>
        </p:sp>
        <p:sp>
          <p:nvSpPr>
            <p:cNvPr id="61" name="Text Box 37"/>
            <p:cNvSpPr txBox="1">
              <a:spLocks noChangeArrowheads="1"/>
            </p:cNvSpPr>
            <p:nvPr/>
          </p:nvSpPr>
          <p:spPr bwMode="auto">
            <a:xfrm>
              <a:off x="3095625" y="4260850"/>
              <a:ext cx="895350"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主动关闭</a:t>
              </a:r>
            </a:p>
          </p:txBody>
        </p:sp>
        <p:sp>
          <p:nvSpPr>
            <p:cNvPr id="62" name="Text Box 39"/>
            <p:cNvSpPr txBox="1">
              <a:spLocks noChangeArrowheads="1"/>
            </p:cNvSpPr>
            <p:nvPr/>
          </p:nvSpPr>
          <p:spPr bwMode="auto">
            <a:xfrm>
              <a:off x="2525713" y="59213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被动打开</a:t>
              </a:r>
            </a:p>
          </p:txBody>
        </p:sp>
        <p:sp>
          <p:nvSpPr>
            <p:cNvPr id="63" name="Text Box 40"/>
            <p:cNvSpPr txBox="1">
              <a:spLocks noChangeArrowheads="1"/>
            </p:cNvSpPr>
            <p:nvPr/>
          </p:nvSpPr>
          <p:spPr bwMode="auto">
            <a:xfrm>
              <a:off x="4556125" y="717550"/>
              <a:ext cx="102870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主动打开</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a:t>
              </a:r>
            </a:p>
          </p:txBody>
        </p:sp>
        <p:sp>
          <p:nvSpPr>
            <p:cNvPr id="64" name="Text Box 41"/>
            <p:cNvSpPr txBox="1">
              <a:spLocks noChangeArrowheads="1"/>
            </p:cNvSpPr>
            <p:nvPr/>
          </p:nvSpPr>
          <p:spPr bwMode="auto">
            <a:xfrm>
              <a:off x="3232150" y="2438400"/>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同时打开</a:t>
              </a:r>
            </a:p>
          </p:txBody>
        </p:sp>
        <p:sp>
          <p:nvSpPr>
            <p:cNvPr id="65" name="Text Box 42"/>
            <p:cNvSpPr txBox="1">
              <a:spLocks noChangeArrowheads="1"/>
            </p:cNvSpPr>
            <p:nvPr/>
          </p:nvSpPr>
          <p:spPr bwMode="auto">
            <a:xfrm>
              <a:off x="2517775" y="2200275"/>
              <a:ext cx="235743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 ACK</a:t>
              </a:r>
            </a:p>
          </p:txBody>
        </p:sp>
        <p:sp>
          <p:nvSpPr>
            <p:cNvPr id="66" name="Text Box 43"/>
            <p:cNvSpPr txBox="1">
              <a:spLocks noChangeArrowheads="1"/>
            </p:cNvSpPr>
            <p:nvPr/>
          </p:nvSpPr>
          <p:spPr bwMode="auto">
            <a:xfrm>
              <a:off x="2032000" y="2670175"/>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67" name="Text Box 44"/>
            <p:cNvSpPr txBox="1">
              <a:spLocks noChangeArrowheads="1"/>
            </p:cNvSpPr>
            <p:nvPr/>
          </p:nvSpPr>
          <p:spPr bwMode="auto">
            <a:xfrm>
              <a:off x="3116263" y="3338513"/>
              <a:ext cx="89535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数据传送</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阶段</a:t>
              </a:r>
            </a:p>
          </p:txBody>
        </p:sp>
        <p:sp>
          <p:nvSpPr>
            <p:cNvPr id="68" name="Text Box 45"/>
            <p:cNvSpPr txBox="1">
              <a:spLocks noChangeArrowheads="1"/>
            </p:cNvSpPr>
            <p:nvPr/>
          </p:nvSpPr>
          <p:spPr bwMode="auto">
            <a:xfrm>
              <a:off x="5164138" y="4314825"/>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69" name="Text Box 46"/>
            <p:cNvSpPr txBox="1">
              <a:spLocks noChangeArrowheads="1"/>
            </p:cNvSpPr>
            <p:nvPr/>
          </p:nvSpPr>
          <p:spPr bwMode="auto">
            <a:xfrm>
              <a:off x="1712913" y="3933825"/>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70" name="Text Box 47"/>
            <p:cNvSpPr txBox="1">
              <a:spLocks noChangeArrowheads="1"/>
            </p:cNvSpPr>
            <p:nvPr/>
          </p:nvSpPr>
          <p:spPr bwMode="auto">
            <a:xfrm>
              <a:off x="1290638" y="3429000"/>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71" name="Text Box 48"/>
            <p:cNvSpPr txBox="1">
              <a:spLocks noChangeArrowheads="1"/>
            </p:cNvSpPr>
            <p:nvPr/>
          </p:nvSpPr>
          <p:spPr bwMode="auto">
            <a:xfrm>
              <a:off x="2292350" y="1787525"/>
              <a:ext cx="930275"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RST</a:t>
              </a:r>
            </a:p>
          </p:txBody>
        </p:sp>
        <p:sp>
          <p:nvSpPr>
            <p:cNvPr id="72" name="Text Box 49"/>
            <p:cNvSpPr txBox="1">
              <a:spLocks noChangeArrowheads="1"/>
            </p:cNvSpPr>
            <p:nvPr/>
          </p:nvSpPr>
          <p:spPr bwMode="auto">
            <a:xfrm>
              <a:off x="1074738" y="1243013"/>
              <a:ext cx="14239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 ACK</a:t>
              </a:r>
            </a:p>
          </p:txBody>
        </p:sp>
        <p:sp>
          <p:nvSpPr>
            <p:cNvPr id="73" name="Text Box 50"/>
            <p:cNvSpPr txBox="1">
              <a:spLocks noChangeArrowheads="1"/>
            </p:cNvSpPr>
            <p:nvPr/>
          </p:nvSpPr>
          <p:spPr bwMode="auto">
            <a:xfrm>
              <a:off x="6567488" y="1916113"/>
              <a:ext cx="71755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或超时</a:t>
              </a:r>
            </a:p>
          </p:txBody>
        </p:sp>
        <p:sp>
          <p:nvSpPr>
            <p:cNvPr id="74" name="Text Box 51"/>
            <p:cNvSpPr txBox="1">
              <a:spLocks noChangeArrowheads="1"/>
            </p:cNvSpPr>
            <p:nvPr/>
          </p:nvSpPr>
          <p:spPr bwMode="auto">
            <a:xfrm>
              <a:off x="6591300" y="5013325"/>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5" name="Text Box 52"/>
            <p:cNvSpPr txBox="1">
              <a:spLocks noChangeArrowheads="1"/>
            </p:cNvSpPr>
            <p:nvPr/>
          </p:nvSpPr>
          <p:spPr bwMode="auto">
            <a:xfrm>
              <a:off x="4833938" y="2846388"/>
              <a:ext cx="164623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 ACK</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76" name="Text Box 53"/>
            <p:cNvSpPr txBox="1">
              <a:spLocks noChangeArrowheads="1"/>
            </p:cNvSpPr>
            <p:nvPr/>
          </p:nvSpPr>
          <p:spPr bwMode="auto">
            <a:xfrm>
              <a:off x="3592513" y="5549900"/>
              <a:ext cx="979487"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7" name="Text Box 54"/>
            <p:cNvSpPr txBox="1">
              <a:spLocks noChangeArrowheads="1"/>
            </p:cNvSpPr>
            <p:nvPr/>
          </p:nvSpPr>
          <p:spPr bwMode="auto">
            <a:xfrm>
              <a:off x="1308100" y="5624513"/>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8" name="Text Box 55"/>
            <p:cNvSpPr txBox="1">
              <a:spLocks noChangeArrowheads="1"/>
            </p:cNvSpPr>
            <p:nvPr/>
          </p:nvSpPr>
          <p:spPr bwMode="auto">
            <a:xfrm>
              <a:off x="1911350" y="5949950"/>
              <a:ext cx="979488"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79" name="Text Box 56"/>
            <p:cNvSpPr txBox="1">
              <a:spLocks noChangeArrowheads="1"/>
            </p:cNvSpPr>
            <p:nvPr/>
          </p:nvSpPr>
          <p:spPr bwMode="auto">
            <a:xfrm>
              <a:off x="2084388" y="5310188"/>
              <a:ext cx="1374775"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 ACK</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0" name="Text Box 57"/>
            <p:cNvSpPr txBox="1">
              <a:spLocks noChangeArrowheads="1"/>
            </p:cNvSpPr>
            <p:nvPr/>
          </p:nvSpPr>
          <p:spPr bwMode="auto">
            <a:xfrm>
              <a:off x="2135188" y="4581525"/>
              <a:ext cx="9794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1" name="Text Box 58"/>
            <p:cNvSpPr txBox="1">
              <a:spLocks noChangeArrowheads="1"/>
            </p:cNvSpPr>
            <p:nvPr/>
          </p:nvSpPr>
          <p:spPr bwMode="auto">
            <a:xfrm>
              <a:off x="3162300" y="463073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同时关闭</a:t>
              </a:r>
            </a:p>
          </p:txBody>
        </p:sp>
        <p:sp>
          <p:nvSpPr>
            <p:cNvPr id="82" name="Text Box 59"/>
            <p:cNvSpPr txBox="1">
              <a:spLocks noChangeArrowheads="1"/>
            </p:cNvSpPr>
            <p:nvPr/>
          </p:nvSpPr>
          <p:spPr bwMode="auto">
            <a:xfrm>
              <a:off x="4248150" y="3357563"/>
              <a:ext cx="979488"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3" name="Text Box 60"/>
            <p:cNvSpPr txBox="1">
              <a:spLocks noChangeArrowheads="1"/>
            </p:cNvSpPr>
            <p:nvPr/>
          </p:nvSpPr>
          <p:spPr bwMode="auto">
            <a:xfrm>
              <a:off x="3857625" y="1808163"/>
              <a:ext cx="93980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a:t>
              </a:r>
            </a:p>
          </p:txBody>
        </p:sp>
        <p:sp>
          <p:nvSpPr>
            <p:cNvPr id="84" name="Text Box 61"/>
            <p:cNvSpPr txBox="1">
              <a:spLocks noChangeArrowheads="1"/>
            </p:cNvSpPr>
            <p:nvPr/>
          </p:nvSpPr>
          <p:spPr bwMode="auto">
            <a:xfrm>
              <a:off x="2525713" y="6551613"/>
              <a:ext cx="23177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定时经过两倍报文段寿命后</a:t>
              </a:r>
            </a:p>
          </p:txBody>
        </p:sp>
        <p:sp>
          <p:nvSpPr>
            <p:cNvPr id="85" name="Line 62"/>
            <p:cNvSpPr>
              <a:spLocks noChangeShapeType="1"/>
            </p:cNvSpPr>
            <p:nvPr/>
          </p:nvSpPr>
          <p:spPr bwMode="auto">
            <a:xfrm flipV="1">
              <a:off x="3700463" y="488950"/>
              <a:ext cx="0" cy="758825"/>
            </a:xfrm>
            <a:prstGeom prst="line">
              <a:avLst/>
            </a:prstGeom>
            <a:grpFill/>
            <a:ln w="9525">
              <a:solidFill>
                <a:schemeClr val="tx1"/>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63"/>
            <p:cNvSpPr txBox="1">
              <a:spLocks noChangeArrowheads="1"/>
            </p:cNvSpPr>
            <p:nvPr/>
          </p:nvSpPr>
          <p:spPr bwMode="auto">
            <a:xfrm>
              <a:off x="3687763" y="846138"/>
              <a:ext cx="5397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关闭</a:t>
              </a:r>
            </a:p>
          </p:txBody>
        </p:sp>
        <p:sp>
          <p:nvSpPr>
            <p:cNvPr id="87" name="未知"/>
            <p:cNvSpPr/>
            <p:nvPr/>
          </p:nvSpPr>
          <p:spPr bwMode="auto">
            <a:xfrm>
              <a:off x="4013200" y="363538"/>
              <a:ext cx="3578225" cy="6094412"/>
            </a:xfrm>
            <a:custGeom>
              <a:avLst/>
              <a:gdLst>
                <a:gd name="T0" fmla="*/ 167831 w 2196"/>
                <a:gd name="T1" fmla="*/ 6094412 h 4653"/>
                <a:gd name="T2" fmla="*/ 2473472 w 2196"/>
                <a:gd name="T3" fmla="*/ 6090483 h 4653"/>
                <a:gd name="T4" fmla="*/ 3138279 w 2196"/>
                <a:gd name="T5" fmla="*/ 6090483 h 4653"/>
                <a:gd name="T6" fmla="*/ 3265375 w 2196"/>
                <a:gd name="T7" fmla="*/ 6051189 h 4653"/>
                <a:gd name="T8" fmla="*/ 3392470 w 2196"/>
                <a:gd name="T9" fmla="*/ 6004037 h 4653"/>
                <a:gd name="T10" fmla="*/ 3500012 w 2196"/>
                <a:gd name="T11" fmla="*/ 5894015 h 4653"/>
                <a:gd name="T12" fmla="*/ 3568448 w 2196"/>
                <a:gd name="T13" fmla="*/ 5744700 h 4653"/>
                <a:gd name="T14" fmla="*/ 3576596 w 2196"/>
                <a:gd name="T15" fmla="*/ 5632059 h 4653"/>
                <a:gd name="T16" fmla="*/ 3578225 w 2196"/>
                <a:gd name="T17" fmla="*/ 440086 h 4653"/>
                <a:gd name="T18" fmla="*/ 3558672 w 2196"/>
                <a:gd name="T19" fmla="*/ 275054 h 4653"/>
                <a:gd name="T20" fmla="*/ 3509789 w 2196"/>
                <a:gd name="T21" fmla="*/ 165032 h 4653"/>
                <a:gd name="T22" fmla="*/ 3372917 w 2196"/>
                <a:gd name="T23" fmla="*/ 70728 h 4653"/>
                <a:gd name="T24" fmla="*/ 3177386 w 2196"/>
                <a:gd name="T25" fmla="*/ 7859 h 4653"/>
                <a:gd name="T26" fmla="*/ 2942748 w 2196"/>
                <a:gd name="T27" fmla="*/ 0 h 4653"/>
                <a:gd name="T28" fmla="*/ 417134 w 2196"/>
                <a:gd name="T29" fmla="*/ 0 h 4653"/>
                <a:gd name="T30" fmla="*/ 0 w 2196"/>
                <a:gd name="T31" fmla="*/ 0 h 4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grpFill/>
            <a:ln w="57150" cmpd="sng">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grpSp>
      <p:sp>
        <p:nvSpPr>
          <p:cNvPr id="88" name="矩形 87"/>
          <p:cNvSpPr/>
          <p:nvPr/>
        </p:nvSpPr>
        <p:spPr>
          <a:xfrm>
            <a:off x="205653" y="1386478"/>
            <a:ext cx="8749393" cy="5471522"/>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55481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是可靠的传输层协议，主要通过以下三个方面来保证可靠传输：</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）序号确认机制</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）超时重传机制</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）定时器设置</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将所要传送的整个应用层报文看成是一个个字节组成的数据流，然后对每一个字节编一个序号。</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在连接建立时，双方要商定</a:t>
            </a:r>
            <a:r>
              <a:rPr lang="zh-CN" altLang="en-US" sz="2800" dirty="0">
                <a:solidFill>
                  <a:srgbClr val="C00000"/>
                </a:solidFill>
                <a:latin typeface="Times New Roman" panose="02020603050405020304" pitchFamily="18" charset="0"/>
                <a:cs typeface="Times New Roman" panose="02020603050405020304" pitchFamily="18" charset="0"/>
              </a:rPr>
              <a:t>初始序号</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就将每一次所传送的报文段中的第一个数据字节的序号，放在</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首部的</a:t>
            </a:r>
            <a:r>
              <a:rPr lang="zh-CN" altLang="en-US" sz="2800" dirty="0">
                <a:solidFill>
                  <a:srgbClr val="C00000"/>
                </a:solidFill>
                <a:latin typeface="Times New Roman" panose="02020603050405020304" pitchFamily="18" charset="0"/>
                <a:cs typeface="Times New Roman" panose="02020603050405020304" pitchFamily="18" charset="0"/>
              </a:rPr>
              <a:t>序号</a:t>
            </a:r>
            <a:r>
              <a:rPr lang="zh-CN" altLang="en-US" sz="2800" b="0" dirty="0">
                <a:solidFill>
                  <a:schemeClr val="tx1"/>
                </a:solidFill>
                <a:latin typeface="Times New Roman" panose="02020603050405020304" pitchFamily="18" charset="0"/>
                <a:cs typeface="Times New Roman" panose="02020603050405020304" pitchFamily="18" charset="0"/>
              </a:rPr>
              <a:t>字段中。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序号确认机制</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的确认是对接收到的数据的最高序号表示确认。</a:t>
            </a:r>
            <a:r>
              <a:rPr lang="zh-CN" altLang="en-US" sz="2800" dirty="0">
                <a:solidFill>
                  <a:srgbClr val="C00000"/>
                </a:solidFill>
                <a:latin typeface="Times New Roman" panose="02020603050405020304" pitchFamily="18" charset="0"/>
                <a:cs typeface="Times New Roman" panose="02020603050405020304" pitchFamily="18" charset="0"/>
              </a:rPr>
              <a:t>确认号</a:t>
            </a:r>
            <a:r>
              <a:rPr lang="zh-CN" altLang="en-US" sz="2800" b="0" dirty="0">
                <a:solidFill>
                  <a:schemeClr val="tx1"/>
                </a:solidFill>
                <a:latin typeface="Times New Roman" panose="02020603050405020304" pitchFamily="18" charset="0"/>
                <a:cs typeface="Times New Roman" panose="02020603050405020304" pitchFamily="18" charset="0"/>
              </a:rPr>
              <a:t>表示接收端期望下次收到的数据中的第一个数据字节的序号。  </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为提高效率，</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可以</a:t>
            </a:r>
            <a:r>
              <a:rPr lang="zh-CN" altLang="en-US" sz="2800" dirty="0">
                <a:solidFill>
                  <a:srgbClr val="C00000"/>
                </a:solidFill>
                <a:latin typeface="Times New Roman" panose="02020603050405020304" pitchFamily="18" charset="0"/>
                <a:cs typeface="Times New Roman" panose="02020603050405020304" pitchFamily="18" charset="0"/>
              </a:rPr>
              <a:t>累积确认</a:t>
            </a:r>
            <a:r>
              <a:rPr lang="zh-CN" altLang="en-US" sz="2800" b="0" dirty="0">
                <a:solidFill>
                  <a:schemeClr val="tx1"/>
                </a:solidFill>
                <a:latin typeface="Times New Roman" panose="02020603050405020304" pitchFamily="18" charset="0"/>
                <a:cs typeface="Times New Roman" panose="02020603050405020304" pitchFamily="18" charset="0"/>
              </a:rPr>
              <a:t>，即在接收多个报文段后，一次确认。</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序号确认机制</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由于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的下层是一个互连网环境，</a:t>
            </a:r>
            <a:r>
              <a:rPr lang="en-US" altLang="zh-CN" sz="2800" b="0" dirty="0">
                <a:solidFill>
                  <a:schemeClr val="tx1"/>
                </a:solidFill>
                <a:latin typeface="Times New Roman" panose="02020603050405020304" pitchFamily="18" charset="0"/>
                <a:cs typeface="Times New Roman" panose="02020603050405020304" pitchFamily="18" charset="0"/>
              </a:rPr>
              <a:t>IP </a:t>
            </a:r>
            <a:r>
              <a:rPr lang="zh-CN" altLang="en-US" sz="2800" b="0" dirty="0">
                <a:solidFill>
                  <a:schemeClr val="tx1"/>
                </a:solidFill>
                <a:latin typeface="Times New Roman" panose="02020603050405020304" pitchFamily="18" charset="0"/>
                <a:cs typeface="Times New Roman" panose="02020603050405020304" pitchFamily="18" charset="0"/>
              </a:rPr>
              <a:t>数据报所选择的路由变化很大</a:t>
            </a:r>
            <a:r>
              <a:rPr lang="zh-CN" altLang="en-US" sz="2800" b="0" dirty="0" smtClean="0">
                <a:solidFill>
                  <a:schemeClr val="tx1"/>
                </a:solidFill>
                <a:latin typeface="Times New Roman" panose="02020603050405020304" pitchFamily="18" charset="0"/>
                <a:cs typeface="Times New Roman" panose="02020603050405020304" pitchFamily="18" charset="0"/>
              </a:rPr>
              <a:t>。传输层</a:t>
            </a:r>
            <a:r>
              <a:rPr lang="zh-CN" altLang="en-US" sz="2800" dirty="0">
                <a:solidFill>
                  <a:srgbClr val="C00000"/>
                </a:solidFill>
                <a:latin typeface="Times New Roman" panose="02020603050405020304" pitchFamily="18" charset="0"/>
                <a:cs typeface="Times New Roman" panose="02020603050405020304" pitchFamily="18" charset="0"/>
              </a:rPr>
              <a:t>往返时延</a:t>
            </a:r>
            <a:r>
              <a:rPr lang="zh-CN" altLang="en-US" sz="2800" b="0" dirty="0">
                <a:solidFill>
                  <a:schemeClr val="tx1"/>
                </a:solidFill>
                <a:latin typeface="Times New Roman" panose="02020603050405020304" pitchFamily="18" charset="0"/>
                <a:cs typeface="Times New Roman" panose="02020603050405020304" pitchFamily="18" charset="0"/>
              </a:rPr>
              <a:t>的方差也很大。</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超时</a:t>
            </a:r>
            <a:r>
              <a:rPr lang="zh-CN" altLang="en-US" sz="2800" dirty="0">
                <a:solidFill>
                  <a:schemeClr val="tx1">
                    <a:lumMod val="65000"/>
                    <a:lumOff val="35000"/>
                  </a:schemeClr>
                </a:solidFill>
                <a:latin typeface="微软雅黑" panose="020B0503020204020204" charset="-122"/>
                <a:ea typeface="微软雅黑" panose="020B0503020204020204" charset="-122"/>
              </a:rPr>
              <a:t>重传机制</a:t>
            </a:r>
          </a:p>
        </p:txBody>
      </p:sp>
      <p:sp>
        <p:nvSpPr>
          <p:cNvPr id="25" name="Line 6"/>
          <p:cNvSpPr>
            <a:spLocks noChangeShapeType="1"/>
          </p:cNvSpPr>
          <p:nvPr/>
        </p:nvSpPr>
        <p:spPr bwMode="auto">
          <a:xfrm>
            <a:off x="578530" y="5778390"/>
            <a:ext cx="7993063" cy="0"/>
          </a:xfrm>
          <a:prstGeom prst="line">
            <a:avLst/>
          </a:prstGeom>
          <a:noFill/>
          <a:ln w="28575">
            <a:solidFill>
              <a:srgbClr val="213F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7"/>
          <p:cNvSpPr>
            <a:spLocks noChangeShapeType="1"/>
          </p:cNvSpPr>
          <p:nvPr/>
        </p:nvSpPr>
        <p:spPr bwMode="auto">
          <a:xfrm rot="5400000" flipH="1">
            <a:off x="-716870" y="4482990"/>
            <a:ext cx="2587625" cy="3175"/>
          </a:xfrm>
          <a:prstGeom prst="line">
            <a:avLst/>
          </a:prstGeom>
          <a:noFill/>
          <a:ln w="28575">
            <a:solidFill>
              <a:srgbClr val="213F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未知"/>
          <p:cNvSpPr/>
          <p:nvPr/>
        </p:nvSpPr>
        <p:spPr bwMode="auto">
          <a:xfrm>
            <a:off x="2585130" y="3160603"/>
            <a:ext cx="1851025" cy="2617787"/>
          </a:xfrm>
          <a:custGeom>
            <a:avLst/>
            <a:gdLst>
              <a:gd name="T0" fmla="*/ 0 w 360"/>
              <a:gd name="T1" fmla="*/ 2617787 h 1012"/>
              <a:gd name="T2" fmla="*/ 431906 w 360"/>
              <a:gd name="T3" fmla="*/ 2540185 h 1012"/>
              <a:gd name="T4" fmla="*/ 601583 w 360"/>
              <a:gd name="T5" fmla="*/ 2416021 h 1012"/>
              <a:gd name="T6" fmla="*/ 694134 w 360"/>
              <a:gd name="T7" fmla="*/ 2183214 h 1012"/>
              <a:gd name="T8" fmla="*/ 817536 w 360"/>
              <a:gd name="T9" fmla="*/ 941576 h 1012"/>
              <a:gd name="T10" fmla="*/ 879237 w 360"/>
              <a:gd name="T11" fmla="*/ 281955 h 1012"/>
              <a:gd name="T12" fmla="*/ 940938 w 360"/>
              <a:gd name="T13" fmla="*/ 41388 h 1012"/>
              <a:gd name="T14" fmla="*/ 1033489 w 360"/>
              <a:gd name="T15" fmla="*/ 41388 h 1012"/>
              <a:gd name="T16" fmla="*/ 1064339 w 360"/>
              <a:gd name="T17" fmla="*/ 289716 h 1012"/>
              <a:gd name="T18" fmla="*/ 1110615 w 360"/>
              <a:gd name="T19" fmla="*/ 949336 h 1012"/>
              <a:gd name="T20" fmla="*/ 1187741 w 360"/>
              <a:gd name="T21" fmla="*/ 2190974 h 1012"/>
              <a:gd name="T22" fmla="*/ 1311143 w 360"/>
              <a:gd name="T23" fmla="*/ 2485863 h 1012"/>
              <a:gd name="T24" fmla="*/ 1851025 w 360"/>
              <a:gd name="T25" fmla="*/ 2610027 h 10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213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未知"/>
          <p:cNvSpPr/>
          <p:nvPr/>
        </p:nvSpPr>
        <p:spPr bwMode="auto">
          <a:xfrm>
            <a:off x="2162855" y="5341828"/>
            <a:ext cx="5443538" cy="436562"/>
          </a:xfrm>
          <a:custGeom>
            <a:avLst/>
            <a:gdLst>
              <a:gd name="T0" fmla="*/ 0 w 1608"/>
              <a:gd name="T1" fmla="*/ 436562 h 160"/>
              <a:gd name="T2" fmla="*/ 406234 w 1608"/>
              <a:gd name="T3" fmla="*/ 256480 h 160"/>
              <a:gd name="T4" fmla="*/ 893715 w 1608"/>
              <a:gd name="T5" fmla="*/ 35471 h 160"/>
              <a:gd name="T6" fmla="*/ 1492911 w 1608"/>
              <a:gd name="T7" fmla="*/ 35471 h 160"/>
              <a:gd name="T8" fmla="*/ 2396782 w 1608"/>
              <a:gd name="T9" fmla="*/ 190996 h 160"/>
              <a:gd name="T10" fmla="*/ 2904574 w 1608"/>
              <a:gd name="T11" fmla="*/ 305593 h 160"/>
              <a:gd name="T12" fmla="*/ 3524082 w 1608"/>
              <a:gd name="T13" fmla="*/ 362892 h 160"/>
              <a:gd name="T14" fmla="*/ 4163900 w 1608"/>
              <a:gd name="T15" fmla="*/ 395634 h 160"/>
              <a:gd name="T16" fmla="*/ 5443538 w 1608"/>
              <a:gd name="T17" fmla="*/ 436562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0"/>
          <p:cNvSpPr>
            <a:spLocks noChangeShapeType="1"/>
          </p:cNvSpPr>
          <p:nvPr/>
        </p:nvSpPr>
        <p:spPr bwMode="auto">
          <a:xfrm>
            <a:off x="3564618" y="3051065"/>
            <a:ext cx="0" cy="2727325"/>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1"/>
          <p:cNvSpPr>
            <a:spLocks noChangeShapeType="1"/>
          </p:cNvSpPr>
          <p:nvPr/>
        </p:nvSpPr>
        <p:spPr bwMode="auto">
          <a:xfrm>
            <a:off x="4436155" y="3597165"/>
            <a:ext cx="0" cy="2181225"/>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2"/>
          <p:cNvSpPr>
            <a:spLocks noChangeShapeType="1"/>
          </p:cNvSpPr>
          <p:nvPr/>
        </p:nvSpPr>
        <p:spPr bwMode="auto">
          <a:xfrm>
            <a:off x="7193643" y="3597165"/>
            <a:ext cx="0" cy="2181225"/>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3"/>
          <p:cNvSpPr txBox="1">
            <a:spLocks noChangeArrowheads="1"/>
          </p:cNvSpPr>
          <p:nvPr/>
        </p:nvSpPr>
        <p:spPr bwMode="auto">
          <a:xfrm>
            <a:off x="7784193" y="5287853"/>
            <a:ext cx="69215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时间</a:t>
            </a:r>
          </a:p>
        </p:txBody>
      </p:sp>
      <p:sp>
        <p:nvSpPr>
          <p:cNvPr id="34" name="Line 14"/>
          <p:cNvSpPr>
            <a:spLocks noChangeShapeType="1"/>
          </p:cNvSpPr>
          <p:nvPr/>
        </p:nvSpPr>
        <p:spPr bwMode="auto">
          <a:xfrm>
            <a:off x="2439080" y="4760803"/>
            <a:ext cx="895350" cy="361950"/>
          </a:xfrm>
          <a:prstGeom prst="line">
            <a:avLst/>
          </a:prstGeom>
          <a:noFill/>
          <a:ln w="28575">
            <a:solidFill>
              <a:srgbClr val="213F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15"/>
          <p:cNvSpPr txBox="1">
            <a:spLocks noChangeArrowheads="1"/>
          </p:cNvSpPr>
          <p:nvPr/>
        </p:nvSpPr>
        <p:spPr bwMode="auto">
          <a:xfrm>
            <a:off x="1442130" y="4352815"/>
            <a:ext cx="145415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数据链路层</a:t>
            </a:r>
          </a:p>
        </p:txBody>
      </p:sp>
      <p:grpSp>
        <p:nvGrpSpPr>
          <p:cNvPr id="36" name="Group 16"/>
          <p:cNvGrpSpPr/>
          <p:nvPr/>
        </p:nvGrpSpPr>
        <p:grpSpPr bwMode="auto">
          <a:xfrm>
            <a:off x="4550455" y="4857640"/>
            <a:ext cx="1295400" cy="720725"/>
            <a:chOff x="0" y="0"/>
            <a:chExt cx="816" cy="454"/>
          </a:xfrm>
        </p:grpSpPr>
        <p:sp>
          <p:nvSpPr>
            <p:cNvPr id="37" name="Text Box 17"/>
            <p:cNvSpPr txBox="1">
              <a:spLocks noChangeArrowheads="1"/>
            </p:cNvSpPr>
            <p:nvPr/>
          </p:nvSpPr>
          <p:spPr bwMode="auto">
            <a:xfrm>
              <a:off x="220" y="0"/>
              <a:ext cx="596" cy="25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传输层</a:t>
              </a:r>
            </a:p>
          </p:txBody>
        </p:sp>
        <p:sp>
          <p:nvSpPr>
            <p:cNvPr id="38" name="Line 18"/>
            <p:cNvSpPr>
              <a:spLocks noChangeShapeType="1"/>
            </p:cNvSpPr>
            <p:nvPr/>
          </p:nvSpPr>
          <p:spPr bwMode="auto">
            <a:xfrm flipH="1">
              <a:off x="0" y="237"/>
              <a:ext cx="276" cy="217"/>
            </a:xfrm>
            <a:prstGeom prst="line">
              <a:avLst/>
            </a:prstGeom>
            <a:noFill/>
            <a:ln w="28575">
              <a:no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Text Box 19"/>
          <p:cNvSpPr txBox="1">
            <a:spLocks noChangeArrowheads="1"/>
          </p:cNvSpPr>
          <p:nvPr/>
        </p:nvSpPr>
        <p:spPr bwMode="auto">
          <a:xfrm>
            <a:off x="3310618" y="5754578"/>
            <a:ext cx="43180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1</a:t>
            </a:r>
            <a:endParaRPr lang="zh-CN" altLang="zh-CN" sz="2000">
              <a:solidFill>
                <a:schemeClr val="tx1"/>
              </a:solidFill>
              <a:latin typeface="Arial" panose="020B0604020202020204" pitchFamily="34" charset="0"/>
            </a:endParaRPr>
          </a:p>
        </p:txBody>
      </p:sp>
      <p:sp>
        <p:nvSpPr>
          <p:cNvPr id="40" name="Text Box 20"/>
          <p:cNvSpPr txBox="1">
            <a:spLocks noChangeArrowheads="1"/>
          </p:cNvSpPr>
          <p:nvPr/>
        </p:nvSpPr>
        <p:spPr bwMode="auto">
          <a:xfrm>
            <a:off x="4166280" y="5754578"/>
            <a:ext cx="43180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2</a:t>
            </a:r>
            <a:endParaRPr lang="zh-CN" altLang="zh-CN" sz="2000">
              <a:solidFill>
                <a:schemeClr val="tx1"/>
              </a:solidFill>
              <a:latin typeface="Arial" panose="020B0604020202020204" pitchFamily="34" charset="0"/>
            </a:endParaRPr>
          </a:p>
        </p:txBody>
      </p:sp>
      <p:sp>
        <p:nvSpPr>
          <p:cNvPr id="41" name="Text Box 21"/>
          <p:cNvSpPr txBox="1">
            <a:spLocks noChangeArrowheads="1"/>
          </p:cNvSpPr>
          <p:nvPr/>
        </p:nvSpPr>
        <p:spPr bwMode="auto">
          <a:xfrm>
            <a:off x="6923768" y="5754578"/>
            <a:ext cx="431800" cy="3968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3</a:t>
            </a:r>
            <a:endParaRPr lang="zh-CN" altLang="zh-CN" sz="2000">
              <a:solidFill>
                <a:schemeClr val="tx1"/>
              </a:solidFill>
              <a:latin typeface="Arial" panose="020B0604020202020204" pitchFamily="34" charset="0"/>
            </a:endParaRPr>
          </a:p>
        </p:txBody>
      </p:sp>
      <p:sp>
        <p:nvSpPr>
          <p:cNvPr id="42" name="Text Box 22"/>
          <p:cNvSpPr txBox="1">
            <a:spLocks noChangeArrowheads="1"/>
          </p:cNvSpPr>
          <p:nvPr/>
        </p:nvSpPr>
        <p:spPr bwMode="auto">
          <a:xfrm>
            <a:off x="794430" y="3560653"/>
            <a:ext cx="1454150" cy="7016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往返时延的</a:t>
            </a:r>
          </a:p>
          <a:p>
            <a:pPr eaLnBrk="1" hangingPunct="1"/>
            <a:r>
              <a:rPr lang="zh-CN" sz="2000">
                <a:solidFill>
                  <a:schemeClr val="tx1"/>
                </a:solidFill>
                <a:latin typeface="Arial" panose="020B0604020202020204" pitchFamily="34" charset="0"/>
              </a:rPr>
              <a:t>概率分布</a:t>
            </a:r>
          </a:p>
        </p:txBody>
      </p:sp>
      <p:sp>
        <p:nvSpPr>
          <p:cNvPr id="44" name="矩形 43"/>
          <p:cNvSpPr/>
          <p:nvPr/>
        </p:nvSpPr>
        <p:spPr>
          <a:xfrm>
            <a:off x="205653" y="1627762"/>
            <a:ext cx="8749393" cy="472973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55481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计算</a:t>
            </a:r>
            <a:r>
              <a:rPr lang="zh-CN" altLang="en-US" sz="2800" dirty="0" smtClean="0">
                <a:solidFill>
                  <a:srgbClr val="C00000"/>
                </a:solidFill>
                <a:latin typeface="Times New Roman" panose="02020603050405020304" pitchFamily="18" charset="0"/>
                <a:cs typeface="Times New Roman" panose="02020603050405020304" pitchFamily="18" charset="0"/>
              </a:rPr>
              <a:t>平均</a:t>
            </a:r>
            <a:r>
              <a:rPr lang="zh-CN" altLang="en-US" sz="2800" dirty="0">
                <a:solidFill>
                  <a:srgbClr val="C00000"/>
                </a:solidFill>
                <a:latin typeface="Times New Roman" panose="02020603050405020304" pitchFamily="18" charset="0"/>
                <a:cs typeface="Times New Roman" panose="02020603050405020304" pitchFamily="18" charset="0"/>
              </a:rPr>
              <a:t>往返时延</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（第一次测量）</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l-GR" altLang="zh-CN" sz="2800" b="0" dirty="0">
                <a:solidFill>
                  <a:schemeClr val="tx1"/>
                </a:solidFill>
                <a:latin typeface="Times New Roman" panose="02020603050405020304" pitchFamily="18" charset="0"/>
                <a:cs typeface="Times New Roman" panose="02020603050405020304" pitchFamily="18" charset="0"/>
              </a:rPr>
              <a:t>α×</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l</a:t>
            </a:r>
            <a:r>
              <a:rPr lang="zh-CN" altLang="en-US"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zh-CN" altLang="en-US" sz="2800" b="0" dirty="0">
                <a:solidFill>
                  <a:schemeClr val="tx1"/>
                </a:solidFill>
                <a:latin typeface="Times New Roman" panose="02020603050405020304" pitchFamily="18" charset="0"/>
                <a:cs typeface="Times New Roman" panose="02020603050405020304" pitchFamily="18" charset="0"/>
              </a:rPr>
              <a:t>（第二次以后的测量）</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在上式中对</a:t>
            </a:r>
            <a:r>
              <a:rPr lang="en-US" altLang="zh-CN" sz="2800" b="0" dirty="0">
                <a:solidFill>
                  <a:schemeClr val="tx1"/>
                </a:solidFill>
                <a:latin typeface="Times New Roman" panose="02020603050405020304" pitchFamily="18" charset="0"/>
                <a:cs typeface="Times New Roman" panose="02020603050405020304" pitchFamily="18" charset="0"/>
              </a:rPr>
              <a:t>0≤</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a:t>
            </a:r>
            <a:r>
              <a:rPr lang="zh-CN" altLang="el-GR" sz="2800" b="0" dirty="0">
                <a:solidFill>
                  <a:schemeClr val="tx1"/>
                </a:solidFill>
                <a:latin typeface="Times New Roman" panose="02020603050405020304" pitchFamily="18" charset="0"/>
                <a:cs typeface="Times New Roman" panose="02020603050405020304" pitchFamily="18" charset="0"/>
              </a:rPr>
              <a:t>。</a:t>
            </a:r>
            <a:r>
              <a:rPr lang="zh-CN" altLang="en-US" sz="2800" b="0" dirty="0">
                <a:solidFill>
                  <a:schemeClr val="tx1"/>
                </a:solidFill>
                <a:latin typeface="Times New Roman" panose="02020603050405020304" pitchFamily="18" charset="0"/>
                <a:cs typeface="Times New Roman" panose="02020603050405020304" pitchFamily="18" charset="0"/>
              </a:rPr>
              <a:t>典型的</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n-US" sz="2800" b="0" dirty="0">
                <a:solidFill>
                  <a:schemeClr val="tx1"/>
                </a:solidFill>
                <a:latin typeface="Times New Roman" panose="02020603050405020304" pitchFamily="18" charset="0"/>
                <a:cs typeface="Times New Roman" panose="02020603050405020304" pitchFamily="18" charset="0"/>
              </a:rPr>
              <a:t>值为</a:t>
            </a:r>
            <a:r>
              <a:rPr lang="en-US" altLang="zh-CN" sz="2800" b="0" dirty="0">
                <a:solidFill>
                  <a:schemeClr val="tx1"/>
                </a:solidFill>
                <a:latin typeface="Times New Roman" panose="02020603050405020304" pitchFamily="18" charset="0"/>
                <a:cs typeface="Times New Roman" panose="02020603050405020304" pitchFamily="18" charset="0"/>
              </a:rPr>
              <a:t>7/8</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361736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charset="-122"/>
                <a:ea typeface="微软雅黑" panose="020B0503020204020204" charset="-122"/>
              </a:rPr>
              <a:t>RTT</a:t>
            </a:r>
            <a:r>
              <a:rPr lang="zh-CN" altLang="en-US" sz="2800" dirty="0">
                <a:solidFill>
                  <a:schemeClr val="tx1">
                    <a:lumMod val="65000"/>
                    <a:lumOff val="35000"/>
                  </a:schemeClr>
                </a:solidFill>
                <a:latin typeface="微软雅黑" panose="020B0503020204020204" charset="-122"/>
                <a:ea typeface="微软雅黑" panose="020B0503020204020204" charset="-122"/>
              </a:rPr>
              <a:t>自适应算法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69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6776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已知</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的往返时延的当前值是</a:t>
            </a:r>
            <a:r>
              <a:rPr lang="en-US" altLang="zh-CN" sz="2800" b="0" dirty="0">
                <a:solidFill>
                  <a:schemeClr val="tx1"/>
                </a:solidFill>
                <a:latin typeface="Times New Roman" panose="02020603050405020304" pitchFamily="18" charset="0"/>
                <a:cs typeface="Times New Roman" panose="02020603050405020304" pitchFamily="18" charset="0"/>
              </a:rPr>
              <a:t>30 </a:t>
            </a:r>
            <a:r>
              <a:rPr lang="en-US" altLang="zh-CN" sz="2800" b="0" dirty="0" err="1">
                <a:solidFill>
                  <a:schemeClr val="tx1"/>
                </a:solidFill>
                <a:latin typeface="Times New Roman" panose="02020603050405020304" pitchFamily="18" charset="0"/>
                <a:cs typeface="Times New Roman" panose="02020603050405020304" pitchFamily="18" charset="0"/>
              </a:rPr>
              <a:t>ms</a:t>
            </a:r>
            <a:r>
              <a:rPr lang="zh-CN" altLang="en-US" sz="2800" b="0" dirty="0">
                <a:solidFill>
                  <a:schemeClr val="tx1"/>
                </a:solidFill>
                <a:latin typeface="Times New Roman" panose="02020603050405020304" pitchFamily="18" charset="0"/>
                <a:cs typeface="Times New Roman" panose="02020603050405020304" pitchFamily="18" charset="0"/>
              </a:rPr>
              <a:t>。现在收到了三个接连的确认报文段，它们比相应的数据报文段的发送时间分别滞后的时间是：</a:t>
            </a:r>
            <a:r>
              <a:rPr lang="en-US" altLang="zh-CN" sz="2800" b="0" dirty="0">
                <a:solidFill>
                  <a:schemeClr val="tx1"/>
                </a:solidFill>
                <a:latin typeface="Times New Roman" panose="02020603050405020304" pitchFamily="18" charset="0"/>
                <a:cs typeface="Times New Roman" panose="02020603050405020304" pitchFamily="18" charset="0"/>
              </a:rPr>
              <a:t>26ms</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32ms</a:t>
            </a:r>
            <a:r>
              <a:rPr lang="zh-CN" altLang="en-US" sz="2800" b="0" dirty="0">
                <a:solidFill>
                  <a:schemeClr val="tx1"/>
                </a:solidFill>
                <a:latin typeface="Times New Roman" panose="02020603050405020304" pitchFamily="18" charset="0"/>
                <a:cs typeface="Times New Roman" panose="02020603050405020304" pitchFamily="18" charset="0"/>
              </a:rPr>
              <a:t>和</a:t>
            </a:r>
            <a:r>
              <a:rPr lang="en-US" altLang="zh-CN" sz="2800" b="0" dirty="0">
                <a:solidFill>
                  <a:schemeClr val="tx1"/>
                </a:solidFill>
                <a:latin typeface="Times New Roman" panose="02020603050405020304" pitchFamily="18" charset="0"/>
                <a:cs typeface="Times New Roman" panose="02020603050405020304" pitchFamily="18" charset="0"/>
              </a:rPr>
              <a:t>24ms</a:t>
            </a:r>
            <a:r>
              <a:rPr lang="zh-CN" altLang="en-US" sz="2800" b="0" dirty="0">
                <a:solidFill>
                  <a:schemeClr val="tx1"/>
                </a:solidFill>
                <a:latin typeface="Times New Roman" panose="02020603050405020304" pitchFamily="18" charset="0"/>
                <a:cs typeface="Times New Roman" panose="02020603050405020304" pitchFamily="18" charset="0"/>
              </a:rPr>
              <a:t>。设</a:t>
            </a:r>
            <a:r>
              <a:rPr lang="en-US" altLang="zh-CN" sz="2800" b="0" dirty="0">
                <a:solidFill>
                  <a:schemeClr val="tx1"/>
                </a:solidFill>
                <a:latin typeface="Times New Roman" panose="02020603050405020304" pitchFamily="18" charset="0"/>
                <a:cs typeface="Times New Roman" panose="02020603050405020304" pitchFamily="18" charset="0"/>
              </a:rPr>
              <a:t>α=0.9</a:t>
            </a:r>
            <a:r>
              <a:rPr lang="zh-CN" altLang="en-US" sz="2800" b="0" dirty="0">
                <a:solidFill>
                  <a:schemeClr val="tx1"/>
                </a:solidFill>
                <a:latin typeface="Times New Roman" panose="02020603050405020304" pitchFamily="18" charset="0"/>
                <a:cs typeface="Times New Roman" panose="02020603050405020304" pitchFamily="18" charset="0"/>
              </a:rPr>
              <a:t>。试计算新的估计的往返时延值</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361736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charset="-122"/>
                <a:ea typeface="微软雅黑" panose="020B0503020204020204" charset="-122"/>
              </a:rPr>
              <a:t>RTT</a:t>
            </a:r>
            <a:r>
              <a:rPr lang="zh-CN" altLang="en-US" sz="2800" dirty="0">
                <a:solidFill>
                  <a:schemeClr val="tx1">
                    <a:lumMod val="65000"/>
                    <a:lumOff val="35000"/>
                  </a:schemeClr>
                </a:solidFill>
                <a:latin typeface="微软雅黑" panose="020B0503020204020204" charset="-122"/>
                <a:ea typeface="微软雅黑" panose="020B0503020204020204" charset="-122"/>
              </a:rPr>
              <a:t>自适应</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算法举例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sp>
        <p:nvSpPr>
          <p:cNvPr id="17" name="Rectangle 8"/>
          <p:cNvSpPr txBox="1">
            <a:spLocks noChangeArrowheads="1"/>
          </p:cNvSpPr>
          <p:nvPr/>
        </p:nvSpPr>
        <p:spPr>
          <a:xfrm>
            <a:off x="326408" y="1608792"/>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zh-CN" altLang="en-US" sz="2800" b="0" dirty="0" smtClean="0">
                <a:solidFill>
                  <a:schemeClr val="tx1"/>
                </a:solidFill>
              </a:rPr>
              <a:t>两台主机</a:t>
            </a:r>
            <a:r>
              <a:rPr lang="zh-CN" altLang="en-US" sz="2800" b="0" dirty="0">
                <a:solidFill>
                  <a:schemeClr val="tx1"/>
                </a:solidFill>
              </a:rPr>
              <a:t>进行通信实际上是</a:t>
            </a:r>
            <a:r>
              <a:rPr lang="zh-CN" altLang="en-US" sz="2800" b="0" dirty="0" smtClean="0">
                <a:solidFill>
                  <a:schemeClr val="tx1"/>
                </a:solidFill>
              </a:rPr>
              <a:t>两</a:t>
            </a:r>
            <a:r>
              <a:rPr lang="zh-CN" altLang="en-US" sz="2800" b="0" dirty="0">
                <a:solidFill>
                  <a:schemeClr val="tx1"/>
                </a:solidFill>
              </a:rPr>
              <a:t>台</a:t>
            </a:r>
            <a:r>
              <a:rPr lang="zh-CN" altLang="en-US" sz="2800" b="0" dirty="0" smtClean="0">
                <a:solidFill>
                  <a:schemeClr val="tx1"/>
                </a:solidFill>
              </a:rPr>
              <a:t>主机</a:t>
            </a:r>
            <a:r>
              <a:rPr lang="zh-CN" altLang="en-US" sz="2800" b="0" dirty="0">
                <a:solidFill>
                  <a:schemeClr val="tx1"/>
                </a:solidFill>
              </a:rPr>
              <a:t>中的</a:t>
            </a:r>
            <a:r>
              <a:rPr lang="zh-CN" altLang="en-US" sz="2800" dirty="0">
                <a:solidFill>
                  <a:srgbClr val="C00000"/>
                </a:solidFill>
              </a:rPr>
              <a:t>应用进程</a:t>
            </a:r>
            <a:r>
              <a:rPr lang="zh-CN" altLang="en-US" sz="2800" b="0" dirty="0">
                <a:solidFill>
                  <a:schemeClr val="tx1"/>
                </a:solidFill>
              </a:rPr>
              <a:t>互相通信</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51" name="Line 3"/>
          <p:cNvSpPr>
            <a:spLocks noChangeShapeType="1"/>
          </p:cNvSpPr>
          <p:nvPr/>
        </p:nvSpPr>
        <p:spPr bwMode="auto">
          <a:xfrm>
            <a:off x="2301910" y="4573180"/>
            <a:ext cx="4563327" cy="0"/>
          </a:xfrm>
          <a:prstGeom prst="line">
            <a:avLst/>
          </a:prstGeom>
          <a:noFill/>
          <a:ln w="38100">
            <a:solidFill>
              <a:srgbClr val="213F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52" name="Rectangle 4"/>
          <p:cNvSpPr>
            <a:spLocks noChangeArrowheads="1"/>
          </p:cNvSpPr>
          <p:nvPr/>
        </p:nvSpPr>
        <p:spPr bwMode="auto">
          <a:xfrm>
            <a:off x="1365126" y="3050813"/>
            <a:ext cx="1650033" cy="927091"/>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53" name="Rectangle 5"/>
          <p:cNvSpPr>
            <a:spLocks noChangeArrowheads="1"/>
          </p:cNvSpPr>
          <p:nvPr/>
        </p:nvSpPr>
        <p:spPr bwMode="auto">
          <a:xfrm>
            <a:off x="6085810" y="3050813"/>
            <a:ext cx="1650033" cy="927091"/>
          </a:xfrm>
          <a:prstGeom prst="rect">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54" name="Text Box 6"/>
          <p:cNvSpPr txBox="1">
            <a:spLocks noChangeArrowheads="1"/>
          </p:cNvSpPr>
          <p:nvPr/>
        </p:nvSpPr>
        <p:spPr bwMode="auto">
          <a:xfrm>
            <a:off x="1365126"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charset="-122"/>
                <a:ea typeface="微软雅黑" panose="020B0503020204020204" charset="-122"/>
                <a:sym typeface="Wingdings" panose="05000000000000000000" pitchFamily="2" charset="2"/>
              </a:rPr>
              <a:t></a:t>
            </a:r>
            <a:endParaRPr lang="zh-CN" altLang="zh-CN" sz="7200" dirty="0">
              <a:solidFill>
                <a:schemeClr val="tx1"/>
              </a:solidFill>
              <a:latin typeface="微软雅黑" panose="020B0503020204020204" charset="-122"/>
              <a:ea typeface="微软雅黑" panose="020B0503020204020204" charset="-122"/>
            </a:endParaRPr>
          </a:p>
        </p:txBody>
      </p:sp>
      <p:sp>
        <p:nvSpPr>
          <p:cNvPr id="55" name="Rectangle 7"/>
          <p:cNvSpPr>
            <a:spLocks noChangeArrowheads="1"/>
          </p:cNvSpPr>
          <p:nvPr/>
        </p:nvSpPr>
        <p:spPr bwMode="auto">
          <a:xfrm>
            <a:off x="1669544" y="2642095"/>
            <a:ext cx="1364734" cy="397545"/>
          </a:xfrm>
          <a:prstGeom prst="rect">
            <a:avLst/>
          </a:prstGeom>
          <a:noFill/>
          <a:ln>
            <a:noFill/>
          </a:ln>
          <a:effectLst/>
        </p:spPr>
        <p:txBody>
          <a:bodyPr wrap="squar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dirty="0">
                <a:solidFill>
                  <a:schemeClr val="tx1"/>
                </a:solidFill>
                <a:latin typeface="微软雅黑" panose="020B0503020204020204" charset="-122"/>
                <a:ea typeface="微软雅黑" panose="020B0503020204020204" charset="-122"/>
              </a:rPr>
              <a:t>应用进程</a:t>
            </a:r>
          </a:p>
        </p:txBody>
      </p:sp>
      <p:sp>
        <p:nvSpPr>
          <p:cNvPr id="56" name="Rectangle 8"/>
          <p:cNvSpPr>
            <a:spLocks noChangeArrowheads="1"/>
          </p:cNvSpPr>
          <p:nvPr/>
        </p:nvSpPr>
        <p:spPr bwMode="auto">
          <a:xfrm>
            <a:off x="1997492" y="3472348"/>
            <a:ext cx="429606"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latin typeface="微软雅黑" panose="020B0503020204020204" charset="-122"/>
                <a:ea typeface="微软雅黑" panose="020B0503020204020204" charset="-122"/>
              </a:rPr>
              <a:t>…</a:t>
            </a:r>
          </a:p>
        </p:txBody>
      </p:sp>
      <p:sp>
        <p:nvSpPr>
          <p:cNvPr id="57" name="Text Box 9"/>
          <p:cNvSpPr txBox="1">
            <a:spLocks noChangeArrowheads="1"/>
          </p:cNvSpPr>
          <p:nvPr/>
        </p:nvSpPr>
        <p:spPr bwMode="auto">
          <a:xfrm>
            <a:off x="2272498"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charset="-122"/>
                <a:ea typeface="微软雅黑" panose="020B0503020204020204" charset="-122"/>
                <a:sym typeface="Wingdings" panose="05000000000000000000" pitchFamily="2" charset="2"/>
              </a:rPr>
              <a:t></a:t>
            </a:r>
            <a:endParaRPr lang="zh-CN" altLang="zh-CN" sz="7200" dirty="0">
              <a:solidFill>
                <a:schemeClr val="tx1"/>
              </a:solidFill>
              <a:latin typeface="微软雅黑" panose="020B0503020204020204" charset="-122"/>
              <a:ea typeface="微软雅黑" panose="020B0503020204020204" charset="-122"/>
            </a:endParaRPr>
          </a:p>
        </p:txBody>
      </p:sp>
      <p:sp>
        <p:nvSpPr>
          <p:cNvPr id="58" name="Text Box 10"/>
          <p:cNvSpPr txBox="1">
            <a:spLocks noChangeArrowheads="1"/>
          </p:cNvSpPr>
          <p:nvPr/>
        </p:nvSpPr>
        <p:spPr bwMode="auto">
          <a:xfrm>
            <a:off x="6085810"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charset="-122"/>
                <a:ea typeface="微软雅黑" panose="020B0503020204020204" charset="-122"/>
                <a:sym typeface="Wingdings" panose="05000000000000000000" pitchFamily="2" charset="2"/>
              </a:rPr>
              <a:t></a:t>
            </a:r>
            <a:endParaRPr lang="zh-CN" altLang="zh-CN" sz="7200" dirty="0">
              <a:solidFill>
                <a:schemeClr val="tx1"/>
              </a:solidFill>
              <a:latin typeface="微软雅黑" panose="020B0503020204020204" charset="-122"/>
              <a:ea typeface="微软雅黑" panose="020B0503020204020204" charset="-122"/>
            </a:endParaRPr>
          </a:p>
        </p:txBody>
      </p:sp>
      <p:sp>
        <p:nvSpPr>
          <p:cNvPr id="59" name="Rectangle 11"/>
          <p:cNvSpPr>
            <a:spLocks noChangeArrowheads="1"/>
          </p:cNvSpPr>
          <p:nvPr/>
        </p:nvSpPr>
        <p:spPr bwMode="auto">
          <a:xfrm>
            <a:off x="6409346" y="2642095"/>
            <a:ext cx="1208848" cy="397545"/>
          </a:xfrm>
          <a:prstGeom prst="rect">
            <a:avLst/>
          </a:prstGeom>
          <a:noFill/>
          <a:ln>
            <a:noFill/>
          </a:ln>
          <a:effectLst/>
        </p:spPr>
        <p:txBody>
          <a:bodyPr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a:solidFill>
                  <a:schemeClr val="tx1"/>
                </a:solidFill>
                <a:latin typeface="微软雅黑" panose="020B0503020204020204" charset="-122"/>
                <a:ea typeface="微软雅黑" panose="020B0503020204020204" charset="-122"/>
              </a:rPr>
              <a:t>应用进程</a:t>
            </a:r>
          </a:p>
        </p:txBody>
      </p:sp>
      <p:sp>
        <p:nvSpPr>
          <p:cNvPr id="60" name="Rectangle 12"/>
          <p:cNvSpPr>
            <a:spLocks noChangeArrowheads="1"/>
          </p:cNvSpPr>
          <p:nvPr/>
        </p:nvSpPr>
        <p:spPr bwMode="auto">
          <a:xfrm>
            <a:off x="6718176" y="3472348"/>
            <a:ext cx="429606"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latin typeface="微软雅黑" panose="020B0503020204020204" charset="-122"/>
                <a:ea typeface="微软雅黑" panose="020B0503020204020204" charset="-122"/>
              </a:rPr>
              <a:t>…</a:t>
            </a:r>
          </a:p>
        </p:txBody>
      </p:sp>
      <p:sp>
        <p:nvSpPr>
          <p:cNvPr id="61" name="Text Box 13"/>
          <p:cNvSpPr txBox="1">
            <a:spLocks noChangeArrowheads="1"/>
          </p:cNvSpPr>
          <p:nvPr/>
        </p:nvSpPr>
        <p:spPr bwMode="auto">
          <a:xfrm>
            <a:off x="6993182"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latin typeface="微软雅黑" panose="020B0503020204020204" charset="-122"/>
                <a:ea typeface="微软雅黑" panose="020B0503020204020204" charset="-122"/>
                <a:sym typeface="Wingdings" panose="05000000000000000000" pitchFamily="2" charset="2"/>
              </a:rPr>
              <a:t></a:t>
            </a:r>
            <a:endParaRPr lang="zh-CN" altLang="zh-CN" sz="7200">
              <a:solidFill>
                <a:schemeClr val="tx1"/>
              </a:solidFill>
              <a:latin typeface="微软雅黑" panose="020B0503020204020204" charset="-122"/>
              <a:ea typeface="微软雅黑" panose="020B0503020204020204" charset="-122"/>
            </a:endParaRPr>
          </a:p>
        </p:txBody>
      </p:sp>
      <p:pic>
        <p:nvPicPr>
          <p:cNvPr id="62"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1021" y="4191520"/>
            <a:ext cx="494128" cy="484195"/>
          </a:xfrm>
          <a:prstGeom prst="rect">
            <a:avLst/>
          </a:prstGeom>
          <a:noFill/>
          <a:ln>
            <a:noFill/>
          </a:ln>
          <a:effectLst/>
        </p:spPr>
      </p:pic>
      <p:pic>
        <p:nvPicPr>
          <p:cNvPr id="63"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9058" y="4191520"/>
            <a:ext cx="495598" cy="484195"/>
          </a:xfrm>
          <a:prstGeom prst="rect">
            <a:avLst/>
          </a:prstGeom>
          <a:noFill/>
          <a:ln>
            <a:noFill/>
          </a:ln>
          <a:effectLst/>
        </p:spPr>
      </p:pic>
      <p:sp>
        <p:nvSpPr>
          <p:cNvPr id="64" name="AutoShape 16"/>
          <p:cNvSpPr>
            <a:spLocks noChangeArrowheads="1"/>
          </p:cNvSpPr>
          <p:nvPr/>
        </p:nvSpPr>
        <p:spPr bwMode="auto">
          <a:xfrm>
            <a:off x="6800530" y="3842615"/>
            <a:ext cx="236770" cy="514101"/>
          </a:xfrm>
          <a:prstGeom prst="upDownArrow">
            <a:avLst>
              <a:gd name="adj1" fmla="val 50000"/>
              <a:gd name="adj2" fmla="val 44845"/>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sp>
        <p:nvSpPr>
          <p:cNvPr id="65" name="Line 17"/>
          <p:cNvSpPr>
            <a:spLocks noChangeShapeType="1"/>
          </p:cNvSpPr>
          <p:nvPr/>
        </p:nvSpPr>
        <p:spPr bwMode="auto">
          <a:xfrm>
            <a:off x="2222497" y="4648658"/>
            <a:ext cx="0" cy="995448"/>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6" name="Line 18"/>
          <p:cNvSpPr>
            <a:spLocks noChangeShapeType="1"/>
          </p:cNvSpPr>
          <p:nvPr/>
        </p:nvSpPr>
        <p:spPr bwMode="auto">
          <a:xfrm>
            <a:off x="6944651" y="4648658"/>
            <a:ext cx="0" cy="995448"/>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7" name="Line 19"/>
          <p:cNvSpPr>
            <a:spLocks noChangeShapeType="1"/>
          </p:cNvSpPr>
          <p:nvPr/>
        </p:nvSpPr>
        <p:spPr bwMode="auto">
          <a:xfrm>
            <a:off x="2222497" y="5414826"/>
            <a:ext cx="4722154" cy="0"/>
          </a:xfrm>
          <a:prstGeom prst="line">
            <a:avLst/>
          </a:prstGeom>
          <a:noFill/>
          <a:ln w="28575">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68" name="Rectangle 20"/>
          <p:cNvSpPr>
            <a:spLocks noChangeArrowheads="1"/>
          </p:cNvSpPr>
          <p:nvPr/>
        </p:nvSpPr>
        <p:spPr bwMode="auto">
          <a:xfrm>
            <a:off x="2821403" y="5029398"/>
            <a:ext cx="3516990" cy="705321"/>
          </a:xfrm>
          <a:prstGeom prst="rect">
            <a:avLst/>
          </a:prstGeom>
          <a:noFill/>
          <a:ln w="12700">
            <a:noFill/>
            <a:miter lim="800000"/>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a:r>
              <a:rPr lang="zh-CN" altLang="zh-CN" sz="2000" dirty="0">
                <a:solidFill>
                  <a:schemeClr val="tx1"/>
                </a:solidFill>
                <a:latin typeface="微软雅黑" panose="020B0503020204020204" charset="-122"/>
                <a:ea typeface="微软雅黑" panose="020B0503020204020204" charset="-122"/>
              </a:rPr>
              <a:t>IP </a:t>
            </a:r>
            <a:r>
              <a:rPr lang="zh-CN" sz="2000" dirty="0">
                <a:solidFill>
                  <a:schemeClr val="tx1"/>
                </a:solidFill>
                <a:latin typeface="微软雅黑" panose="020B0503020204020204" charset="-122"/>
                <a:ea typeface="微软雅黑" panose="020B0503020204020204" charset="-122"/>
              </a:rPr>
              <a:t>协议的作用范围</a:t>
            </a:r>
          </a:p>
          <a:p>
            <a:pPr algn="ctr"/>
            <a:r>
              <a:rPr lang="zh-CN" sz="2000" dirty="0">
                <a:solidFill>
                  <a:schemeClr val="tx1"/>
                </a:solidFill>
                <a:latin typeface="微软雅黑" panose="020B0503020204020204" charset="-122"/>
                <a:ea typeface="微软雅黑" panose="020B0503020204020204" charset="-122"/>
              </a:rPr>
              <a:t>（提供主机之间的逻辑通信）</a:t>
            </a:r>
          </a:p>
        </p:txBody>
      </p:sp>
      <p:sp>
        <p:nvSpPr>
          <p:cNvPr id="69" name="Line 21"/>
          <p:cNvSpPr>
            <a:spLocks noChangeShapeType="1"/>
          </p:cNvSpPr>
          <p:nvPr/>
        </p:nvSpPr>
        <p:spPr bwMode="auto">
          <a:xfrm>
            <a:off x="1669544" y="3842615"/>
            <a:ext cx="2941" cy="2567659"/>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70" name="Line 22"/>
          <p:cNvSpPr>
            <a:spLocks noChangeShapeType="1"/>
          </p:cNvSpPr>
          <p:nvPr/>
        </p:nvSpPr>
        <p:spPr bwMode="auto">
          <a:xfrm>
            <a:off x="7472603" y="3883914"/>
            <a:ext cx="5882" cy="2485062"/>
          </a:xfrm>
          <a:prstGeom prst="line">
            <a:avLst/>
          </a:prstGeom>
          <a:noFill/>
          <a:ln w="9525">
            <a:solidFill>
              <a:srgbClr val="213F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71" name="Line 23"/>
          <p:cNvSpPr>
            <a:spLocks noChangeShapeType="1"/>
          </p:cNvSpPr>
          <p:nvPr/>
        </p:nvSpPr>
        <p:spPr bwMode="auto">
          <a:xfrm>
            <a:off x="1672486" y="6102668"/>
            <a:ext cx="5822176" cy="0"/>
          </a:xfrm>
          <a:prstGeom prst="line">
            <a:avLst/>
          </a:prstGeom>
          <a:noFill/>
          <a:ln w="28575">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charset="-122"/>
              <a:ea typeface="微软雅黑" panose="020B0503020204020204" charset="-122"/>
            </a:endParaRPr>
          </a:p>
        </p:txBody>
      </p:sp>
      <p:sp>
        <p:nvSpPr>
          <p:cNvPr id="72" name="Rectangle 24"/>
          <p:cNvSpPr>
            <a:spLocks noChangeArrowheads="1"/>
          </p:cNvSpPr>
          <p:nvPr/>
        </p:nvSpPr>
        <p:spPr bwMode="auto">
          <a:xfrm>
            <a:off x="2889516" y="5752382"/>
            <a:ext cx="3527826" cy="705321"/>
          </a:xfrm>
          <a:prstGeom prst="rect">
            <a:avLst/>
          </a:prstGeom>
          <a:noFill/>
          <a:ln w="12700">
            <a:noFill/>
            <a:miter lim="800000"/>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a:r>
              <a:rPr lang="zh-CN" altLang="zh-CN" sz="2000" dirty="0">
                <a:solidFill>
                  <a:schemeClr val="tx1"/>
                </a:solidFill>
                <a:latin typeface="微软雅黑" panose="020B0503020204020204" charset="-122"/>
                <a:ea typeface="微软雅黑" panose="020B0503020204020204" charset="-122"/>
              </a:rPr>
              <a:t>TCP </a:t>
            </a:r>
            <a:r>
              <a:rPr lang="zh-CN" sz="2000" dirty="0">
                <a:solidFill>
                  <a:schemeClr val="tx1"/>
                </a:solidFill>
                <a:latin typeface="微软雅黑" panose="020B0503020204020204" charset="-122"/>
                <a:ea typeface="微软雅黑" panose="020B0503020204020204" charset="-122"/>
              </a:rPr>
              <a:t>和 </a:t>
            </a:r>
            <a:r>
              <a:rPr lang="zh-CN" altLang="zh-CN" sz="2000" dirty="0">
                <a:solidFill>
                  <a:schemeClr val="tx1"/>
                </a:solidFill>
                <a:latin typeface="微软雅黑" panose="020B0503020204020204" charset="-122"/>
                <a:ea typeface="微软雅黑" panose="020B0503020204020204" charset="-122"/>
              </a:rPr>
              <a:t>UDP </a:t>
            </a:r>
            <a:r>
              <a:rPr lang="zh-CN" sz="2000" dirty="0">
                <a:solidFill>
                  <a:schemeClr val="tx1"/>
                </a:solidFill>
                <a:latin typeface="微软雅黑" panose="020B0503020204020204" charset="-122"/>
                <a:ea typeface="微软雅黑" panose="020B0503020204020204" charset="-122"/>
              </a:rPr>
              <a:t>协议的作用范围</a:t>
            </a:r>
          </a:p>
          <a:p>
            <a:pPr algn="ctr"/>
            <a:r>
              <a:rPr lang="zh-CN" sz="2000" dirty="0">
                <a:solidFill>
                  <a:schemeClr val="tx1"/>
                </a:solidFill>
                <a:latin typeface="微软雅黑" panose="020B0503020204020204" charset="-122"/>
                <a:ea typeface="微软雅黑" panose="020B0503020204020204" charset="-122"/>
              </a:rPr>
              <a:t>（提供进程之间的逻辑通信）</a:t>
            </a:r>
          </a:p>
        </p:txBody>
      </p:sp>
      <p:sp>
        <p:nvSpPr>
          <p:cNvPr id="73" name="AutoShape 25"/>
          <p:cNvSpPr>
            <a:spLocks noChangeArrowheads="1"/>
          </p:cNvSpPr>
          <p:nvPr/>
        </p:nvSpPr>
        <p:spPr bwMode="auto">
          <a:xfrm>
            <a:off x="2085729" y="3858280"/>
            <a:ext cx="236770" cy="514102"/>
          </a:xfrm>
          <a:prstGeom prst="upDownArrow">
            <a:avLst>
              <a:gd name="adj1" fmla="val 50000"/>
              <a:gd name="adj2" fmla="val 44845"/>
            </a:avLst>
          </a:prstGeom>
          <a:noFill/>
          <a:ln w="9525">
            <a:solidFill>
              <a:srgbClr val="213F99"/>
            </a:solidFill>
            <a:miter lim="800000"/>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charset="-122"/>
              <a:ea typeface="微软雅黑" panose="020B0503020204020204" charset="-122"/>
            </a:endParaRPr>
          </a:p>
        </p:txBody>
      </p:sp>
      <p:graphicFrame>
        <p:nvGraphicFramePr>
          <p:cNvPr id="74" name="Object 26"/>
          <p:cNvGraphicFramePr>
            <a:graphicFrameLocks noChangeAspect="1"/>
          </p:cNvGraphicFramePr>
          <p:nvPr/>
        </p:nvGraphicFramePr>
        <p:xfrm>
          <a:off x="3060749" y="3680267"/>
          <a:ext cx="2964766" cy="1368563"/>
        </p:xfrm>
        <a:graphic>
          <a:graphicData uri="http://schemas.openxmlformats.org/presentationml/2006/ole">
            <mc:AlternateContent xmlns:mc="http://schemas.openxmlformats.org/markup-compatibility/2006">
              <mc:Choice xmlns:v="urn:schemas-microsoft-com:vml" Requires="v">
                <p:oleObj spid="_x0000_s1435" r:id="rId5" imgW="1687195" imgH="964565" progId="Visio.Drawing.6">
                  <p:embed/>
                </p:oleObj>
              </mc:Choice>
              <mc:Fallback>
                <p:oleObj r:id="rId5" imgW="1687195" imgH="964565" progId="Visio.Drawing.6">
                  <p:embed/>
                  <p:pic>
                    <p:nvPicPr>
                      <p:cNvPr id="0" name="图片 14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749" y="3680267"/>
                        <a:ext cx="2964766" cy="13685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 name="Rectangle 27"/>
          <p:cNvSpPr>
            <a:spLocks noChangeArrowheads="1"/>
          </p:cNvSpPr>
          <p:nvPr/>
        </p:nvSpPr>
        <p:spPr bwMode="auto">
          <a:xfrm>
            <a:off x="3996062" y="4140252"/>
            <a:ext cx="1259961"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dirty="0">
                <a:solidFill>
                  <a:schemeClr val="tx1"/>
                </a:solidFill>
                <a:latin typeface="微软雅黑" panose="020B0503020204020204" charset="-122"/>
                <a:ea typeface="微软雅黑" panose="020B0503020204020204" charset="-122"/>
              </a:rPr>
              <a:t>因  特  网</a:t>
            </a:r>
          </a:p>
        </p:txBody>
      </p:sp>
      <p:sp>
        <p:nvSpPr>
          <p:cNvPr id="76"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应用进程通信</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43" name="矩形 42"/>
          <p:cNvSpPr/>
          <p:nvPr/>
        </p:nvSpPr>
        <p:spPr>
          <a:xfrm>
            <a:off x="259971" y="1461483"/>
            <a:ext cx="8706119" cy="527329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30 × </a:t>
            </a:r>
            <a:r>
              <a:rPr lang="el-GR" altLang="zh-CN" sz="2800" b="0" dirty="0">
                <a:solidFill>
                  <a:schemeClr val="tx1"/>
                </a:solidFill>
                <a:latin typeface="Times New Roman" panose="02020603050405020304" pitchFamily="18" charset="0"/>
                <a:cs typeface="Times New Roman" panose="02020603050405020304" pitchFamily="18" charset="0"/>
              </a:rPr>
              <a:t>α + 26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29.6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29.6 × </a:t>
            </a:r>
            <a:r>
              <a:rPr lang="el-GR" altLang="zh-CN" sz="2800" b="0" dirty="0">
                <a:solidFill>
                  <a:schemeClr val="tx1"/>
                </a:solidFill>
                <a:latin typeface="Times New Roman" panose="02020603050405020304" pitchFamily="18" charset="0"/>
                <a:cs typeface="Times New Roman" panose="02020603050405020304" pitchFamily="18" charset="0"/>
              </a:rPr>
              <a:t>α + 32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29.84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29.84 × </a:t>
            </a:r>
            <a:r>
              <a:rPr lang="el-GR" altLang="zh-CN" sz="2800" b="0" dirty="0">
                <a:solidFill>
                  <a:schemeClr val="tx1"/>
                </a:solidFill>
                <a:latin typeface="Times New Roman" panose="02020603050405020304" pitchFamily="18" charset="0"/>
                <a:cs typeface="Times New Roman" panose="02020603050405020304" pitchFamily="18" charset="0"/>
              </a:rPr>
              <a:t>α + 24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29.256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361736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charset="-122"/>
                <a:ea typeface="微软雅黑" panose="020B0503020204020204" charset="-122"/>
              </a:rPr>
              <a:t>RTT</a:t>
            </a:r>
            <a:r>
              <a:rPr lang="zh-CN" altLang="en-US" sz="2800" dirty="0">
                <a:solidFill>
                  <a:schemeClr val="tx1">
                    <a:lumMod val="65000"/>
                    <a:lumOff val="35000"/>
                  </a:schemeClr>
                </a:solidFill>
                <a:latin typeface="微软雅黑" panose="020B0503020204020204" charset="-122"/>
                <a:ea typeface="微软雅黑" panose="020B0503020204020204" charset="-122"/>
              </a:rPr>
              <a:t>自适应</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算法举例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63176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引入</a:t>
            </a:r>
            <a:r>
              <a:rPr lang="en-US" altLang="zh-CN" sz="2800" b="0" dirty="0">
                <a:solidFill>
                  <a:schemeClr val="tx1"/>
                </a:solidFill>
                <a:latin typeface="Times New Roman" panose="02020603050405020304" pitchFamily="18" charset="0"/>
                <a:cs typeface="Times New Roman" panose="02020603050405020304" pitchFamily="18" charset="0"/>
              </a:rPr>
              <a:t>RTT</a:t>
            </a:r>
            <a:r>
              <a:rPr lang="zh-CN" altLang="en-US" sz="2800" b="0" dirty="0">
                <a:solidFill>
                  <a:schemeClr val="tx1"/>
                </a:solidFill>
                <a:latin typeface="Times New Roman" panose="02020603050405020304" pitchFamily="18" charset="0"/>
                <a:cs typeface="Times New Roman" panose="02020603050405020304" pitchFamily="18" charset="0"/>
              </a:rPr>
              <a:t>的偏差的加权平均值</a:t>
            </a:r>
            <a:r>
              <a:rPr lang="en-US" altLang="zh-CN" sz="2800" b="0" dirty="0">
                <a:solidFill>
                  <a:schemeClr val="tx1"/>
                </a:solidFill>
                <a:latin typeface="Times New Roman" panose="02020603050405020304" pitchFamily="18" charset="0"/>
                <a:cs typeface="Times New Roman" panose="02020603050405020304" pitchFamily="18" charset="0"/>
              </a:rPr>
              <a:t>RTTD</a:t>
            </a:r>
            <a:r>
              <a:rPr lang="zh-CN" altLang="en-US" sz="2800" b="0" dirty="0">
                <a:solidFill>
                  <a:schemeClr val="tx1"/>
                </a:solidFill>
                <a:latin typeface="Times New Roman" panose="02020603050405020304" pitchFamily="18" charset="0"/>
                <a:cs typeface="Times New Roman" panose="02020603050405020304" pitchFamily="18" charset="0"/>
              </a:rPr>
              <a:t>，计算方法如下：</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 2</a:t>
            </a:r>
            <a:r>
              <a:rPr lang="zh-CN" altLang="en-US" sz="2800" b="0" dirty="0">
                <a:solidFill>
                  <a:schemeClr val="tx1"/>
                </a:solidFill>
                <a:latin typeface="Times New Roman" panose="02020603050405020304" pitchFamily="18" charset="0"/>
                <a:cs typeface="Times New Roman" panose="02020603050405020304" pitchFamily="18" charset="0"/>
              </a:rPr>
              <a:t>（第一次测量）</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l-GR" altLang="zh-CN" sz="2800" b="0" dirty="0">
                <a:solidFill>
                  <a:schemeClr val="tx1"/>
                </a:solidFill>
                <a:latin typeface="Times New Roman" panose="02020603050405020304" pitchFamily="18" charset="0"/>
                <a:cs typeface="Times New Roman" panose="02020603050405020304" pitchFamily="18" charset="0"/>
              </a:rPr>
              <a:t>β×</a:t>
            </a: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l</a:t>
            </a:r>
            <a:r>
              <a:rPr lang="zh-CN" altLang="en-US"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l-GR"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（第二次以后的测量）</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在上式中对 </a:t>
            </a:r>
            <a:r>
              <a:rPr lang="en-US" altLang="zh-CN" sz="2800" b="0" dirty="0">
                <a:solidFill>
                  <a:schemeClr val="tx1"/>
                </a:solidFill>
                <a:latin typeface="Times New Roman" panose="02020603050405020304" pitchFamily="18" charset="0"/>
                <a:cs typeface="Times New Roman" panose="02020603050405020304" pitchFamily="18" charset="0"/>
              </a:rPr>
              <a:t>0≤</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a:t>
            </a:r>
            <a:r>
              <a:rPr lang="zh-CN" altLang="el-GR" sz="2800" b="0" dirty="0">
                <a:solidFill>
                  <a:schemeClr val="tx1"/>
                </a:solidFill>
                <a:latin typeface="Times New Roman" panose="02020603050405020304" pitchFamily="18" charset="0"/>
                <a:cs typeface="Times New Roman" panose="02020603050405020304" pitchFamily="18" charset="0"/>
              </a:rPr>
              <a:t>。</a:t>
            </a:r>
            <a:r>
              <a:rPr lang="zh-CN" altLang="en-US" sz="2800" b="0" dirty="0">
                <a:solidFill>
                  <a:schemeClr val="tx1"/>
                </a:solidFill>
                <a:latin typeface="Times New Roman" panose="02020603050405020304" pitchFamily="18" charset="0"/>
                <a:cs typeface="Times New Roman" panose="02020603050405020304" pitchFamily="18" charset="0"/>
              </a:rPr>
              <a:t>典型的</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n-US" sz="2800" b="0" dirty="0">
                <a:solidFill>
                  <a:schemeClr val="tx1"/>
                </a:solidFill>
                <a:latin typeface="Times New Roman" panose="02020603050405020304" pitchFamily="18" charset="0"/>
                <a:cs typeface="Times New Roman" panose="02020603050405020304" pitchFamily="18" charset="0"/>
              </a:rPr>
              <a:t>值为 </a:t>
            </a:r>
            <a:r>
              <a:rPr lang="en-US" altLang="zh-CN" sz="2800" b="0" dirty="0">
                <a:solidFill>
                  <a:schemeClr val="tx1"/>
                </a:solidFill>
                <a:latin typeface="Times New Roman" panose="02020603050405020304" pitchFamily="18" charset="0"/>
                <a:cs typeface="Times New Roman" panose="02020603050405020304" pitchFamily="18" charset="0"/>
              </a:rPr>
              <a:t>3/4</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charset="-122"/>
                <a:ea typeface="微软雅黑" panose="020B0503020204020204" charset="-122"/>
              </a:rPr>
              <a:t>RTTD</a:t>
            </a:r>
            <a:r>
              <a:rPr lang="zh-CN" altLang="en-US" sz="2800" dirty="0">
                <a:solidFill>
                  <a:schemeClr val="tx1">
                    <a:lumMod val="65000"/>
                    <a:lumOff val="35000"/>
                  </a:schemeClr>
                </a:solidFill>
                <a:latin typeface="微软雅黑" panose="020B0503020204020204" charset="-122"/>
                <a:ea typeface="微软雅黑" panose="020B0503020204020204" charset="-122"/>
              </a:rPr>
              <a:t>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dirty="0">
                <a:solidFill>
                  <a:srgbClr val="C00000"/>
                </a:solidFill>
                <a:latin typeface="Times New Roman" panose="02020603050405020304" pitchFamily="18" charset="0"/>
                <a:cs typeface="Times New Roman" panose="02020603050405020304" pitchFamily="18" charset="0"/>
              </a:rPr>
              <a:t>超时重传时间</a:t>
            </a:r>
            <a:r>
              <a:rPr lang="en-US" altLang="zh-CN" sz="2800" b="0" dirty="0">
                <a:solidFill>
                  <a:schemeClr val="tx1"/>
                </a:solidFill>
                <a:latin typeface="Times New Roman" panose="02020603050405020304" pitchFamily="18" charset="0"/>
                <a:cs typeface="Times New Roman" panose="02020603050405020304" pitchFamily="18" charset="0"/>
              </a:rPr>
              <a:t>RTO</a:t>
            </a:r>
            <a:r>
              <a:rPr lang="zh-CN" altLang="en-US" sz="2800" b="0" dirty="0">
                <a:solidFill>
                  <a:schemeClr val="tx1"/>
                </a:solidFill>
                <a:latin typeface="Times New Roman" panose="02020603050405020304" pitchFamily="18" charset="0"/>
                <a:cs typeface="Times New Roman" panose="02020603050405020304" pitchFamily="18" charset="0"/>
              </a:rPr>
              <a:t>采用以下公式计算出来：</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RTO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4× </a:t>
            </a:r>
            <a:r>
              <a:rPr lang="en-US" altLang="zh-CN" sz="2800" b="0" dirty="0" err="1">
                <a:solidFill>
                  <a:schemeClr val="tx1"/>
                </a:solidFill>
                <a:latin typeface="Times New Roman" panose="02020603050405020304" pitchFamily="18" charset="0"/>
                <a:cs typeface="Times New Roman" panose="02020603050405020304" pitchFamily="18" charset="0"/>
              </a:rPr>
              <a:t>RTTDnew</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Karn</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提出了一个算法：在计算平均往返时延时，只要报文段重发了，就不采用其往返时延样本。这样得出的平均往返时延和重发时间较准确。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charset="-122"/>
                <a:ea typeface="微软雅黑" panose="020B0503020204020204" charset="-122"/>
              </a:rPr>
              <a:t>RTO</a:t>
            </a:r>
            <a:r>
              <a:rPr lang="zh-CN" altLang="en-US" sz="2800" dirty="0">
                <a:solidFill>
                  <a:schemeClr val="tx1">
                    <a:lumMod val="65000"/>
                    <a:lumOff val="35000"/>
                  </a:schemeClr>
                </a:solidFill>
                <a:latin typeface="微软雅黑" panose="020B0503020204020204" charset="-122"/>
                <a:ea typeface="微软雅黑" panose="020B0503020204020204" charset="-122"/>
              </a:rPr>
              <a:t>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6.4.4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可靠传输</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重传定时器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持续定时器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保活定时器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定时器设置</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6.4.5  </a:t>
            </a:r>
            <a:r>
              <a:rPr lang="en-US" altLang="zh-CN" sz="2800" b="1" dirty="0">
                <a:solidFill>
                  <a:schemeClr val="tx1">
                    <a:lumMod val="65000"/>
                    <a:lumOff val="35000"/>
                  </a:schemeClr>
                </a:solidFill>
                <a:latin typeface="微软雅黑" panose="020B0503020204020204" charset="-122"/>
                <a:ea typeface="微软雅黑" panose="020B0503020204020204" charset="-122"/>
              </a:rPr>
              <a:t>TCP</a:t>
            </a:r>
            <a:r>
              <a:rPr lang="zh-CN" altLang="en-US" sz="2800" b="1" dirty="0">
                <a:solidFill>
                  <a:schemeClr val="tx1">
                    <a:lumMod val="65000"/>
                    <a:lumOff val="35000"/>
                  </a:schemeClr>
                </a:solidFill>
                <a:latin typeface="微软雅黑" panose="020B0503020204020204" charset="-122"/>
                <a:ea typeface="微软雅黑" panose="020B0503020204020204" charset="-122"/>
              </a:rPr>
              <a:t>流量控制</a:t>
            </a: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采用</a:t>
            </a:r>
            <a:r>
              <a:rPr lang="zh-CN" altLang="en-US" sz="2800" dirty="0">
                <a:solidFill>
                  <a:srgbClr val="C00000"/>
                </a:solidFill>
                <a:latin typeface="Times New Roman" panose="02020603050405020304" pitchFamily="18" charset="0"/>
                <a:cs typeface="Times New Roman" panose="02020603050405020304" pitchFamily="18" charset="0"/>
              </a:rPr>
              <a:t>大小可变滑动窗口</a:t>
            </a:r>
            <a:r>
              <a:rPr lang="zh-CN" altLang="en-US" sz="2800" b="0" dirty="0">
                <a:solidFill>
                  <a:schemeClr val="tx1"/>
                </a:solidFill>
                <a:latin typeface="Times New Roman" panose="02020603050405020304" pitchFamily="18" charset="0"/>
                <a:cs typeface="Times New Roman" panose="02020603050405020304" pitchFamily="18" charset="0"/>
              </a:rPr>
              <a:t>的方式进行流量控制。窗口大小的单位是字节。</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根据接收方接收能力，通过</a:t>
            </a:r>
            <a:r>
              <a:rPr lang="zh-CN" altLang="en-US" sz="2800" dirty="0">
                <a:solidFill>
                  <a:srgbClr val="C00000"/>
                </a:solidFill>
                <a:latin typeface="Times New Roman" panose="02020603050405020304" pitchFamily="18" charset="0"/>
                <a:cs typeface="Times New Roman" panose="02020603050405020304" pitchFamily="18" charset="0"/>
              </a:rPr>
              <a:t>接收窗口</a:t>
            </a:r>
            <a:r>
              <a:rPr lang="en-US" altLang="zh-CN" sz="2800" dirty="0" err="1">
                <a:solidFill>
                  <a:srgbClr val="C00000"/>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receive window</a:t>
            </a:r>
            <a:r>
              <a:rPr lang="zh-CN" altLang="en-US" sz="2800" b="0" dirty="0">
                <a:solidFill>
                  <a:schemeClr val="tx1"/>
                </a:solidFill>
                <a:latin typeface="Times New Roman" panose="02020603050405020304" pitchFamily="18" charset="0"/>
                <a:cs typeface="Times New Roman" panose="02020603050405020304" pitchFamily="18" charset="0"/>
              </a:rPr>
              <a:t>）可以实现端到端的流量控制，接收端将接收窗口</a:t>
            </a:r>
            <a:r>
              <a:rPr lang="en-US" altLang="zh-CN" sz="2800" b="0" dirty="0" err="1">
                <a:solidFill>
                  <a:schemeClr val="tx1"/>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的值放在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报文的首部中的“窗口”字段，传送给发送端。</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6.4.5  </a:t>
            </a:r>
            <a:r>
              <a:rPr lang="en-US" altLang="zh-CN" sz="2800" b="1" dirty="0">
                <a:solidFill>
                  <a:schemeClr val="tx1">
                    <a:lumMod val="65000"/>
                    <a:lumOff val="35000"/>
                  </a:schemeClr>
                </a:solidFill>
                <a:latin typeface="微软雅黑" panose="020B0503020204020204" charset="-122"/>
                <a:ea typeface="微软雅黑" panose="020B0503020204020204" charset="-122"/>
              </a:rPr>
              <a:t>TCP</a:t>
            </a:r>
            <a:r>
              <a:rPr lang="zh-CN" altLang="en-US" sz="2800" b="1" dirty="0">
                <a:solidFill>
                  <a:schemeClr val="tx1">
                    <a:lumMod val="65000"/>
                    <a:lumOff val="35000"/>
                  </a:schemeClr>
                </a:solidFill>
                <a:latin typeface="微软雅黑" panose="020B0503020204020204" charset="-122"/>
                <a:ea typeface="微软雅黑" panose="020B0503020204020204" charset="-122"/>
              </a:rPr>
              <a:t>流量控制</a:t>
            </a: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发送窗口在连接建立时由双方商定初始值</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在</a:t>
            </a:r>
            <a:r>
              <a:rPr lang="zh-CN" altLang="en-US" sz="2800" b="0" dirty="0">
                <a:solidFill>
                  <a:schemeClr val="tx1"/>
                </a:solidFill>
                <a:latin typeface="Times New Roman" panose="02020603050405020304" pitchFamily="18" charset="0"/>
                <a:cs typeface="Times New Roman" panose="02020603050405020304" pitchFamily="18" charset="0"/>
              </a:rPr>
              <a:t>通信的过程中，接收端可根据自己的资源情况，随时动态地调整自己的接收窗口，然后告诉发送方，使发送方的发送窗口和自己的接收窗口一致。</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这种由接收端控制发送端的做法，在计算机网络中经常使用。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6.4.5  </a:t>
            </a:r>
            <a:r>
              <a:rPr lang="en-US" altLang="zh-CN" sz="2800" b="1" dirty="0">
                <a:solidFill>
                  <a:schemeClr val="tx1">
                    <a:lumMod val="65000"/>
                    <a:lumOff val="35000"/>
                  </a:schemeClr>
                </a:solidFill>
                <a:latin typeface="微软雅黑" panose="020B0503020204020204" charset="-122"/>
                <a:ea typeface="微软雅黑" panose="020B0503020204020204" charset="-122"/>
              </a:rPr>
              <a:t>TCP</a:t>
            </a:r>
            <a:r>
              <a:rPr lang="zh-CN" altLang="en-US" sz="2800" b="1" dirty="0">
                <a:solidFill>
                  <a:schemeClr val="tx1">
                    <a:lumMod val="65000"/>
                    <a:lumOff val="35000"/>
                  </a:schemeClr>
                </a:solidFill>
                <a:latin typeface="微软雅黑" panose="020B0503020204020204" charset="-122"/>
                <a:ea typeface="微软雅黑" panose="020B0503020204020204" charset="-122"/>
              </a:rPr>
              <a:t>流量控制</a:t>
            </a:r>
          </a:p>
        </p:txBody>
      </p:sp>
      <p:sp>
        <p:nvSpPr>
          <p:cNvPr id="17" name="Rectangle 8"/>
          <p:cNvSpPr txBox="1">
            <a:spLocks noChangeArrowheads="1"/>
          </p:cNvSpPr>
          <p:nvPr/>
        </p:nvSpPr>
        <p:spPr>
          <a:xfrm>
            <a:off x="326408" y="1590686"/>
            <a:ext cx="8345643" cy="332398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采用大小可变滑动窗口的方式进行流量控制。根据题图的通信情况，设主机</a:t>
            </a:r>
            <a:r>
              <a:rPr lang="en-US" altLang="zh-CN" sz="2800" b="0" dirty="0">
                <a:solidFill>
                  <a:schemeClr val="tx1"/>
                </a:solidFill>
                <a:latin typeface="Times New Roman" panose="02020603050405020304" pitchFamily="18" charset="0"/>
                <a:cs typeface="Times New Roman" panose="02020603050405020304" pitchFamily="18" charset="0"/>
              </a:rPr>
              <a:t>A</a:t>
            </a:r>
            <a:r>
              <a:rPr lang="zh-CN" altLang="en-US" sz="2800" b="0" dirty="0">
                <a:solidFill>
                  <a:schemeClr val="tx1"/>
                </a:solidFill>
                <a:latin typeface="Times New Roman" panose="02020603050405020304" pitchFamily="18" charset="0"/>
                <a:cs typeface="Times New Roman" panose="02020603050405020304" pitchFamily="18" charset="0"/>
              </a:rPr>
              <a:t>向主机</a:t>
            </a:r>
            <a:r>
              <a:rPr lang="en-US" altLang="zh-CN" sz="2800" b="0" dirty="0">
                <a:solidFill>
                  <a:schemeClr val="tx1"/>
                </a:solidFill>
                <a:latin typeface="Times New Roman" panose="02020603050405020304" pitchFamily="18" charset="0"/>
                <a:cs typeface="Times New Roman" panose="02020603050405020304" pitchFamily="18" charset="0"/>
              </a:rPr>
              <a:t>B</a:t>
            </a:r>
            <a:r>
              <a:rPr lang="zh-CN" altLang="en-US" sz="2800" b="0" dirty="0">
                <a:solidFill>
                  <a:schemeClr val="tx1"/>
                </a:solidFill>
                <a:latin typeface="Times New Roman" panose="02020603050405020304" pitchFamily="18" charset="0"/>
                <a:cs typeface="Times New Roman" panose="02020603050405020304" pitchFamily="18" charset="0"/>
              </a:rPr>
              <a:t>发送数据。双方商定的窗口值是</a:t>
            </a:r>
            <a:r>
              <a:rPr lang="en-US" altLang="zh-CN" sz="2800" b="0" dirty="0">
                <a:solidFill>
                  <a:schemeClr val="tx1"/>
                </a:solidFill>
                <a:latin typeface="Times New Roman" panose="02020603050405020304" pitchFamily="18" charset="0"/>
                <a:cs typeface="Times New Roman" panose="02020603050405020304" pitchFamily="18" charset="0"/>
              </a:rPr>
              <a:t>500</a:t>
            </a:r>
            <a:r>
              <a:rPr lang="zh-CN" altLang="en-US" sz="2800" b="0" dirty="0">
                <a:solidFill>
                  <a:schemeClr val="tx1"/>
                </a:solidFill>
                <a:latin typeface="Times New Roman" panose="02020603050405020304" pitchFamily="18" charset="0"/>
                <a:cs typeface="Times New Roman" panose="02020603050405020304" pitchFamily="18" charset="0"/>
              </a:rPr>
              <a:t>。设每一个报文段为</a:t>
            </a:r>
            <a:r>
              <a:rPr lang="en-US" altLang="zh-CN" sz="2800" b="0" dirty="0">
                <a:solidFill>
                  <a:schemeClr val="tx1"/>
                </a:solidFill>
                <a:latin typeface="Times New Roman" panose="02020603050405020304" pitchFamily="18" charset="0"/>
                <a:cs typeface="Times New Roman" panose="02020603050405020304" pitchFamily="18" charset="0"/>
              </a:rPr>
              <a:t>100</a:t>
            </a:r>
            <a:r>
              <a:rPr lang="zh-CN" altLang="en-US" sz="2800" b="0" dirty="0">
                <a:solidFill>
                  <a:schemeClr val="tx1"/>
                </a:solidFill>
                <a:latin typeface="Times New Roman" panose="02020603050405020304" pitchFamily="18" charset="0"/>
                <a:cs typeface="Times New Roman" panose="02020603050405020304" pitchFamily="18" charset="0"/>
              </a:rPr>
              <a:t>字节长，序号的初始值为</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。请问接收方对发送方进行了几次的流量控制？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6.4.5  </a:t>
            </a:r>
            <a:r>
              <a:rPr lang="en-US" altLang="zh-CN" sz="2800" b="1" dirty="0">
                <a:solidFill>
                  <a:schemeClr val="tx1">
                    <a:lumMod val="65000"/>
                    <a:lumOff val="35000"/>
                  </a:schemeClr>
                </a:solidFill>
                <a:latin typeface="微软雅黑" panose="020B0503020204020204" charset="-122"/>
                <a:ea typeface="微软雅黑" panose="020B0503020204020204" charset="-122"/>
              </a:rPr>
              <a:t>TCP</a:t>
            </a:r>
            <a:r>
              <a:rPr lang="zh-CN" altLang="en-US" sz="2800" b="1" dirty="0">
                <a:solidFill>
                  <a:schemeClr val="tx1">
                    <a:lumMod val="65000"/>
                    <a:lumOff val="35000"/>
                  </a:schemeClr>
                </a:solidFill>
                <a:latin typeface="微软雅黑" panose="020B0503020204020204" charset="-122"/>
                <a:ea typeface="微软雅黑" panose="020B0503020204020204" charset="-122"/>
              </a:rPr>
              <a:t>流量控制</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grpSp>
        <p:nvGrpSpPr>
          <p:cNvPr id="2" name="组合 1"/>
          <p:cNvGrpSpPr/>
          <p:nvPr/>
        </p:nvGrpSpPr>
        <p:grpSpPr>
          <a:xfrm>
            <a:off x="1275546" y="1461483"/>
            <a:ext cx="6397639" cy="5553226"/>
            <a:chOff x="2291453" y="1626172"/>
            <a:chExt cx="4822825" cy="4724400"/>
          </a:xfrm>
        </p:grpSpPr>
        <p:sp>
          <p:nvSpPr>
            <p:cNvPr id="26" name="Line 4"/>
            <p:cNvSpPr>
              <a:spLocks noChangeShapeType="1"/>
            </p:cNvSpPr>
            <p:nvPr/>
          </p:nvSpPr>
          <p:spPr bwMode="auto">
            <a:xfrm>
              <a:off x="2620065" y="1984947"/>
              <a:ext cx="0" cy="4365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27" name="Text Box 5"/>
            <p:cNvSpPr txBox="1">
              <a:spLocks noChangeArrowheads="1"/>
            </p:cNvSpPr>
            <p:nvPr/>
          </p:nvSpPr>
          <p:spPr bwMode="auto">
            <a:xfrm>
              <a:off x="2291453" y="1627760"/>
              <a:ext cx="13398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dirty="0">
                  <a:solidFill>
                    <a:schemeClr val="tx1"/>
                  </a:solidFill>
                  <a:ea typeface="微软雅黑" panose="020B0503020204020204" charset="-122"/>
                  <a:cs typeface="Times New Roman" panose="02020603050405020304" pitchFamily="18" charset="0"/>
                </a:rPr>
                <a:t>主机</a:t>
              </a:r>
              <a:r>
                <a:rPr lang="zh-CN" altLang="zh-CN" sz="2400" dirty="0">
                  <a:solidFill>
                    <a:schemeClr val="tx1"/>
                  </a:solidFill>
                  <a:ea typeface="微软雅黑" panose="020B0503020204020204" charset="-122"/>
                  <a:cs typeface="Times New Roman" panose="02020603050405020304" pitchFamily="18" charset="0"/>
                </a:rPr>
                <a:t>A</a:t>
              </a:r>
            </a:p>
          </p:txBody>
        </p:sp>
        <p:sp>
          <p:nvSpPr>
            <p:cNvPr id="28" name="Text Box 6"/>
            <p:cNvSpPr txBox="1">
              <a:spLocks noChangeArrowheads="1"/>
            </p:cNvSpPr>
            <p:nvPr/>
          </p:nvSpPr>
          <p:spPr bwMode="auto">
            <a:xfrm>
              <a:off x="5415653" y="1626172"/>
              <a:ext cx="13382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a:solidFill>
                    <a:schemeClr val="tx1"/>
                  </a:solidFill>
                  <a:ea typeface="微软雅黑" panose="020B0503020204020204" charset="-122"/>
                  <a:cs typeface="Times New Roman" panose="02020603050405020304" pitchFamily="18" charset="0"/>
                </a:rPr>
                <a:t>主机</a:t>
              </a:r>
              <a:r>
                <a:rPr lang="zh-CN" altLang="zh-CN" sz="2400">
                  <a:solidFill>
                    <a:schemeClr val="tx1"/>
                  </a:solidFill>
                  <a:ea typeface="微软雅黑" panose="020B0503020204020204" charset="-122"/>
                  <a:cs typeface="Times New Roman" panose="02020603050405020304" pitchFamily="18" charset="0"/>
                </a:rPr>
                <a:t>B</a:t>
              </a:r>
            </a:p>
          </p:txBody>
        </p:sp>
        <p:sp>
          <p:nvSpPr>
            <p:cNvPr id="30" name="Line 7"/>
            <p:cNvSpPr>
              <a:spLocks noChangeShapeType="1"/>
            </p:cNvSpPr>
            <p:nvPr/>
          </p:nvSpPr>
          <p:spPr bwMode="auto">
            <a:xfrm>
              <a:off x="5860153" y="1984947"/>
              <a:ext cx="0" cy="4365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31" name="Line 8"/>
            <p:cNvSpPr>
              <a:spLocks noChangeShapeType="1"/>
            </p:cNvSpPr>
            <p:nvPr/>
          </p:nvSpPr>
          <p:spPr bwMode="auto">
            <a:xfrm>
              <a:off x="2737540" y="2400872"/>
              <a:ext cx="3124200"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32" name="Text Box 9"/>
            <p:cNvSpPr txBox="1">
              <a:spLocks noChangeArrowheads="1"/>
            </p:cNvSpPr>
            <p:nvPr/>
          </p:nvSpPr>
          <p:spPr bwMode="auto">
            <a:xfrm>
              <a:off x="3185215" y="2013522"/>
              <a:ext cx="2454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1,  WIN =500</a:t>
              </a:r>
            </a:p>
          </p:txBody>
        </p:sp>
        <p:sp>
          <p:nvSpPr>
            <p:cNvPr id="33" name="Line 10"/>
            <p:cNvSpPr>
              <a:spLocks noChangeShapeType="1"/>
            </p:cNvSpPr>
            <p:nvPr/>
          </p:nvSpPr>
          <p:spPr bwMode="auto">
            <a:xfrm>
              <a:off x="2737540" y="2788222"/>
              <a:ext cx="2008188"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34" name="Text Box 11"/>
            <p:cNvSpPr txBox="1">
              <a:spLocks noChangeArrowheads="1"/>
            </p:cNvSpPr>
            <p:nvPr/>
          </p:nvSpPr>
          <p:spPr bwMode="auto">
            <a:xfrm>
              <a:off x="3185215" y="2400872"/>
              <a:ext cx="2454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101</a:t>
              </a:r>
            </a:p>
          </p:txBody>
        </p:sp>
        <p:sp>
          <p:nvSpPr>
            <p:cNvPr id="35" name="Line 12"/>
            <p:cNvSpPr>
              <a:spLocks noChangeShapeType="1"/>
            </p:cNvSpPr>
            <p:nvPr/>
          </p:nvSpPr>
          <p:spPr bwMode="auto">
            <a:xfrm flipH="1">
              <a:off x="2737540" y="3173985"/>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36" name="Text Box 13"/>
            <p:cNvSpPr txBox="1">
              <a:spLocks noChangeArrowheads="1"/>
            </p:cNvSpPr>
            <p:nvPr/>
          </p:nvSpPr>
          <p:spPr bwMode="auto">
            <a:xfrm>
              <a:off x="3185215" y="2788222"/>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ACK =101, WIN =400</a:t>
              </a:r>
            </a:p>
          </p:txBody>
        </p:sp>
        <p:sp>
          <p:nvSpPr>
            <p:cNvPr id="37" name="AutoShape 14"/>
            <p:cNvSpPr>
              <a:spLocks noChangeArrowheads="1"/>
            </p:cNvSpPr>
            <p:nvPr/>
          </p:nvSpPr>
          <p:spPr bwMode="auto">
            <a:xfrm>
              <a:off x="4745728" y="2526285"/>
              <a:ext cx="669925" cy="387350"/>
            </a:xfrm>
            <a:prstGeom prst="irregularSeal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sz="2400">
                <a:ea typeface="微软雅黑" panose="020B0503020204020204" charset="-122"/>
                <a:cs typeface="Times New Roman" panose="02020603050405020304" pitchFamily="18" charset="0"/>
              </a:endParaRPr>
            </a:p>
          </p:txBody>
        </p:sp>
        <p:sp>
          <p:nvSpPr>
            <p:cNvPr id="38" name="Line 15"/>
            <p:cNvSpPr>
              <a:spLocks noChangeShapeType="1"/>
            </p:cNvSpPr>
            <p:nvPr/>
          </p:nvSpPr>
          <p:spPr bwMode="auto">
            <a:xfrm>
              <a:off x="2737540" y="3561335"/>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39" name="Text Box 16"/>
            <p:cNvSpPr txBox="1">
              <a:spLocks noChangeArrowheads="1"/>
            </p:cNvSpPr>
            <p:nvPr/>
          </p:nvSpPr>
          <p:spPr bwMode="auto">
            <a:xfrm>
              <a:off x="3185215" y="317398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201</a:t>
              </a:r>
            </a:p>
          </p:txBody>
        </p:sp>
        <p:sp>
          <p:nvSpPr>
            <p:cNvPr id="40" name="Line 17"/>
            <p:cNvSpPr>
              <a:spLocks noChangeShapeType="1"/>
            </p:cNvSpPr>
            <p:nvPr/>
          </p:nvSpPr>
          <p:spPr bwMode="auto">
            <a:xfrm>
              <a:off x="2737540" y="3948685"/>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41" name="Text Box 18"/>
            <p:cNvSpPr txBox="1">
              <a:spLocks noChangeArrowheads="1"/>
            </p:cNvSpPr>
            <p:nvPr/>
          </p:nvSpPr>
          <p:spPr bwMode="auto">
            <a:xfrm>
              <a:off x="3185215" y="356133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301</a:t>
              </a:r>
            </a:p>
          </p:txBody>
        </p:sp>
        <p:sp>
          <p:nvSpPr>
            <p:cNvPr id="42" name="Line 19"/>
            <p:cNvSpPr>
              <a:spLocks noChangeShapeType="1"/>
            </p:cNvSpPr>
            <p:nvPr/>
          </p:nvSpPr>
          <p:spPr bwMode="auto">
            <a:xfrm>
              <a:off x="2737540" y="4336035"/>
              <a:ext cx="3124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43" name="Text Box 20"/>
            <p:cNvSpPr txBox="1">
              <a:spLocks noChangeArrowheads="1"/>
            </p:cNvSpPr>
            <p:nvPr/>
          </p:nvSpPr>
          <p:spPr bwMode="auto">
            <a:xfrm>
              <a:off x="3185215" y="3948685"/>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101</a:t>
              </a:r>
            </a:p>
          </p:txBody>
        </p:sp>
        <p:sp>
          <p:nvSpPr>
            <p:cNvPr id="44" name="Line 21"/>
            <p:cNvSpPr>
              <a:spLocks noChangeShapeType="1"/>
            </p:cNvSpPr>
            <p:nvPr/>
          </p:nvSpPr>
          <p:spPr bwMode="auto">
            <a:xfrm flipH="1">
              <a:off x="2737540" y="4720210"/>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45" name="Text Box 22"/>
            <p:cNvSpPr txBox="1">
              <a:spLocks noChangeArrowheads="1"/>
            </p:cNvSpPr>
            <p:nvPr/>
          </p:nvSpPr>
          <p:spPr bwMode="auto">
            <a:xfrm>
              <a:off x="3185215" y="4334447"/>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ACK =401, WIN =200</a:t>
              </a:r>
            </a:p>
          </p:txBody>
        </p:sp>
        <p:sp>
          <p:nvSpPr>
            <p:cNvPr id="46" name="Line 23"/>
            <p:cNvSpPr>
              <a:spLocks noChangeShapeType="1"/>
            </p:cNvSpPr>
            <p:nvPr/>
          </p:nvSpPr>
          <p:spPr bwMode="auto">
            <a:xfrm>
              <a:off x="2737540" y="5180585"/>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47" name="Text Box 24"/>
            <p:cNvSpPr txBox="1">
              <a:spLocks noChangeArrowheads="1"/>
            </p:cNvSpPr>
            <p:nvPr/>
          </p:nvSpPr>
          <p:spPr bwMode="auto">
            <a:xfrm>
              <a:off x="3185215" y="479323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SEQ = 401</a:t>
              </a:r>
            </a:p>
          </p:txBody>
        </p:sp>
        <p:sp>
          <p:nvSpPr>
            <p:cNvPr id="48" name="Line 25"/>
            <p:cNvSpPr>
              <a:spLocks noChangeShapeType="1"/>
            </p:cNvSpPr>
            <p:nvPr/>
          </p:nvSpPr>
          <p:spPr bwMode="auto">
            <a:xfrm flipH="1">
              <a:off x="2737540" y="5567935"/>
              <a:ext cx="312420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charset="-122"/>
                <a:cs typeface="Times New Roman" panose="02020603050405020304" pitchFamily="18" charset="0"/>
              </a:endParaRPr>
            </a:p>
          </p:txBody>
        </p:sp>
        <p:sp>
          <p:nvSpPr>
            <p:cNvPr id="49" name="Text Box 26"/>
            <p:cNvSpPr txBox="1">
              <a:spLocks noChangeArrowheads="1"/>
            </p:cNvSpPr>
            <p:nvPr/>
          </p:nvSpPr>
          <p:spPr bwMode="auto">
            <a:xfrm>
              <a:off x="3185215" y="518058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charset="-122"/>
                  <a:cs typeface="Times New Roman" panose="02020603050405020304" pitchFamily="18" charset="0"/>
                </a:rPr>
                <a:t>ACK =501, WIN =0</a:t>
              </a:r>
            </a:p>
          </p:txBody>
        </p:sp>
        <p:sp>
          <p:nvSpPr>
            <p:cNvPr id="50" name="Text Box 27"/>
            <p:cNvSpPr txBox="1">
              <a:spLocks noChangeArrowheads="1"/>
            </p:cNvSpPr>
            <p:nvPr/>
          </p:nvSpPr>
          <p:spPr bwMode="auto">
            <a:xfrm>
              <a:off x="6220515" y="1913510"/>
              <a:ext cx="893763"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endParaRPr lang="zh-CN" altLang="zh-CN" sz="2400">
                <a:solidFill>
                  <a:schemeClr val="tx1"/>
                </a:solidFill>
                <a:ea typeface="微软雅黑" panose="020B050302020402020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charset="-122"/>
                <a:cs typeface="Times New Roman" panose="02020603050405020304" pitchFamily="18" charset="0"/>
              </a:endParaRPr>
            </a:p>
            <a:p>
              <a:pPr algn="just" eaLnBrk="1" hangingPunct="1">
                <a:spcBef>
                  <a:spcPct val="50000"/>
                </a:spcBef>
              </a:pPr>
              <a:r>
                <a:rPr lang="zh-CN" sz="2400">
                  <a:solidFill>
                    <a:schemeClr val="tx1"/>
                  </a:solidFill>
                  <a:ea typeface="微软雅黑" panose="020B0503020204020204" charset="-122"/>
                  <a:cs typeface="Times New Roman" panose="02020603050405020304" pitchFamily="18" charset="0"/>
                </a:rPr>
                <a:t>（</a:t>
              </a:r>
              <a:r>
                <a:rPr lang="zh-CN" altLang="zh-CN" sz="2400">
                  <a:solidFill>
                    <a:schemeClr val="tx1"/>
                  </a:solidFill>
                  <a:ea typeface="微软雅黑" panose="020B0503020204020204" charset="-122"/>
                  <a:cs typeface="Times New Roman" panose="02020603050405020304" pitchFamily="18" charset="0"/>
                </a:rPr>
                <a:t>1</a:t>
              </a:r>
              <a:r>
                <a:rPr lang="zh-CN" sz="2400">
                  <a:solidFill>
                    <a:schemeClr val="tx1"/>
                  </a:solidFill>
                  <a:ea typeface="微软雅黑" panose="020B0503020204020204" charset="-122"/>
                  <a:cs typeface="Times New Roman" panose="02020603050405020304" pitchFamily="18" charset="0"/>
                </a:rPr>
                <a:t>）</a:t>
              </a:r>
            </a:p>
            <a:p>
              <a:pPr algn="just" eaLnBrk="1" hangingPunct="1">
                <a:spcBef>
                  <a:spcPct val="50000"/>
                </a:spcBef>
              </a:pPr>
              <a:endParaRPr lang="zh-CN" altLang="zh-CN" sz="2400">
                <a:solidFill>
                  <a:schemeClr val="tx1"/>
                </a:solidFill>
                <a:ea typeface="微软雅黑" panose="020B050302020402020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charset="-122"/>
                <a:cs typeface="Times New Roman" panose="02020603050405020304" pitchFamily="18" charset="0"/>
              </a:endParaRPr>
            </a:p>
            <a:p>
              <a:pPr algn="just" eaLnBrk="1" hangingPunct="1">
                <a:spcBef>
                  <a:spcPct val="50000"/>
                </a:spcBef>
              </a:pPr>
              <a:r>
                <a:rPr lang="zh-CN" sz="2400">
                  <a:solidFill>
                    <a:schemeClr val="tx1"/>
                  </a:solidFill>
                  <a:ea typeface="微软雅黑" panose="020B0503020204020204" charset="-122"/>
                  <a:cs typeface="Times New Roman" panose="02020603050405020304" pitchFamily="18" charset="0"/>
                </a:rPr>
                <a:t>（</a:t>
              </a:r>
              <a:r>
                <a:rPr lang="zh-CN" altLang="zh-CN" sz="2400">
                  <a:solidFill>
                    <a:schemeClr val="tx1"/>
                  </a:solidFill>
                  <a:ea typeface="微软雅黑" panose="020B0503020204020204" charset="-122"/>
                  <a:cs typeface="Times New Roman" panose="02020603050405020304" pitchFamily="18" charset="0"/>
                </a:rPr>
                <a:t>2</a:t>
              </a:r>
              <a:r>
                <a:rPr lang="zh-CN" sz="2400">
                  <a:solidFill>
                    <a:schemeClr val="tx1"/>
                  </a:solidFill>
                  <a:ea typeface="微软雅黑" panose="020B0503020204020204" charset="-122"/>
                  <a:cs typeface="Times New Roman" panose="02020603050405020304" pitchFamily="18" charset="0"/>
                </a:rPr>
                <a:t>）</a:t>
              </a:r>
            </a:p>
            <a:p>
              <a:pPr algn="just" eaLnBrk="1" hangingPunct="1">
                <a:spcBef>
                  <a:spcPct val="50000"/>
                </a:spcBef>
              </a:pPr>
              <a:r>
                <a:rPr lang="zh-CN" sz="2400">
                  <a:solidFill>
                    <a:schemeClr val="tx1"/>
                  </a:solidFill>
                  <a:ea typeface="微软雅黑" panose="020B0503020204020204" charset="-122"/>
                  <a:cs typeface="Times New Roman" panose="02020603050405020304" pitchFamily="18" charset="0"/>
                </a:rPr>
                <a:t>（</a:t>
              </a:r>
              <a:r>
                <a:rPr lang="zh-CN" altLang="zh-CN" sz="2400">
                  <a:solidFill>
                    <a:schemeClr val="tx1"/>
                  </a:solidFill>
                  <a:ea typeface="微软雅黑" panose="020B0503020204020204" charset="-122"/>
                  <a:cs typeface="Times New Roman" panose="02020603050405020304" pitchFamily="18" charset="0"/>
                </a:rPr>
                <a:t>3</a:t>
              </a:r>
              <a:r>
                <a:rPr lang="zh-CN" sz="2400">
                  <a:solidFill>
                    <a:schemeClr val="tx1"/>
                  </a:solidFill>
                  <a:ea typeface="微软雅黑" panose="020B0503020204020204" charset="-122"/>
                  <a:cs typeface="Times New Roman" panose="02020603050405020304" pitchFamily="18" charset="0"/>
                </a:rPr>
                <a:t>）</a:t>
              </a:r>
            </a:p>
          </p:txBody>
        </p:sp>
      </p:grpSp>
      <p:sp>
        <p:nvSpPr>
          <p:cNvPr id="51" name="AutoShape 14"/>
          <p:cNvSpPr>
            <a:spLocks noChangeArrowheads="1"/>
          </p:cNvSpPr>
          <p:nvPr/>
        </p:nvSpPr>
        <p:spPr bwMode="auto">
          <a:xfrm>
            <a:off x="4610602" y="2540542"/>
            <a:ext cx="669925" cy="387350"/>
          </a:xfrm>
          <a:prstGeom prst="irregularSeal1">
            <a:avLst/>
          </a:prstGeom>
          <a:solidFill>
            <a:srgbClr val="213F99"/>
          </a:solidFill>
          <a:ln>
            <a:noFill/>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2" name="矩形 51"/>
          <p:cNvSpPr/>
          <p:nvPr/>
        </p:nvSpPr>
        <p:spPr>
          <a:xfrm>
            <a:off x="241865" y="1427986"/>
            <a:ext cx="8706119" cy="5307792"/>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dirty="0">
                <a:solidFill>
                  <a:schemeClr val="tx1">
                    <a:lumMod val="65000"/>
                    <a:lumOff val="35000"/>
                  </a:schemeClr>
                </a:solidFill>
                <a:latin typeface="微软雅黑" panose="020B0503020204020204" charset="-122"/>
                <a:ea typeface="微软雅黑" panose="020B0503020204020204" charset="-122"/>
              </a:rPr>
              <a:t>拥塞</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75460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dirty="0">
                <a:solidFill>
                  <a:srgbClr val="C00000"/>
                </a:solidFill>
                <a:latin typeface="Times New Roman" panose="02020603050405020304" pitchFamily="18" charset="0"/>
                <a:cs typeface="Times New Roman" panose="02020603050405020304" pitchFamily="18" charset="0"/>
              </a:rPr>
              <a:t>拥塞控制</a:t>
            </a:r>
            <a:r>
              <a:rPr lang="zh-CN" altLang="en-US" sz="2800" b="0" dirty="0">
                <a:solidFill>
                  <a:schemeClr val="tx1"/>
                </a:solidFill>
                <a:latin typeface="Times New Roman" panose="02020603050405020304" pitchFamily="18" charset="0"/>
                <a:cs typeface="Times New Roman" panose="02020603050405020304" pitchFamily="18" charset="0"/>
              </a:rPr>
              <a:t>的基本功能是避免网络发生拥塞，或者缓解已经发生的拥塞。</a:t>
            </a:r>
            <a:r>
              <a:rPr lang="en-US" altLang="zh-CN" sz="2800" b="0" dirty="0">
                <a:solidFill>
                  <a:schemeClr val="tx1"/>
                </a:solidFill>
                <a:latin typeface="Times New Roman" panose="02020603050405020304" pitchFamily="18" charset="0"/>
                <a:cs typeface="Times New Roman" panose="02020603050405020304" pitchFamily="18" charset="0"/>
              </a:rPr>
              <a:t>TCP/IP</a:t>
            </a:r>
            <a:r>
              <a:rPr lang="zh-CN" altLang="en-US" sz="2800" b="0" dirty="0">
                <a:solidFill>
                  <a:schemeClr val="tx1"/>
                </a:solidFill>
                <a:latin typeface="Times New Roman" panose="02020603050405020304" pitchFamily="18" charset="0"/>
                <a:cs typeface="Times New Roman" panose="02020603050405020304" pitchFamily="18" charset="0"/>
              </a:rPr>
              <a:t>拥塞控制机制主要集中在传输层实现。</a:t>
            </a:r>
          </a:p>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 </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79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dirty="0">
                <a:solidFill>
                  <a:schemeClr val="tx1">
                    <a:lumMod val="65000"/>
                    <a:lumOff val="35000"/>
                  </a:schemeClr>
                </a:solidFill>
                <a:latin typeface="微软雅黑" panose="020B0503020204020204" charset="-122"/>
                <a:ea typeface="微软雅黑" panose="020B0503020204020204" charset="-122"/>
              </a:rPr>
              <a:t>拥塞</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smtClean="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为了进行有效的拥塞控制，需要通过拥塞窗口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congestion window</a:t>
            </a:r>
            <a:r>
              <a:rPr lang="zh-CN" altLang="en-US" sz="2800" b="0" dirty="0">
                <a:solidFill>
                  <a:schemeClr val="tx1"/>
                </a:solidFill>
                <a:latin typeface="Times New Roman" panose="02020603050405020304" pitchFamily="18" charset="0"/>
                <a:cs typeface="Times New Roman" panose="02020603050405020304" pitchFamily="18" charset="0"/>
              </a:rPr>
              <a:t>）来进行衡量网络的拥塞程度</a:t>
            </a:r>
            <a:r>
              <a:rPr lang="zh-CN" altLang="en-US" sz="2800" b="0" dirty="0" smtClean="0">
                <a:solidFill>
                  <a:schemeClr val="tx1"/>
                </a:solidFill>
                <a:latin typeface="Times New Roman" panose="02020603050405020304" pitchFamily="18" charset="0"/>
                <a:cs typeface="Times New Roman" panose="02020603050405020304" pitchFamily="18" charset="0"/>
              </a:rPr>
              <a:t>。发送</a:t>
            </a:r>
            <a:r>
              <a:rPr lang="zh-CN" altLang="en-US" sz="2800" b="0" dirty="0">
                <a:solidFill>
                  <a:schemeClr val="tx1"/>
                </a:solidFill>
                <a:latin typeface="Times New Roman" panose="02020603050405020304" pitchFamily="18" charset="0"/>
                <a:cs typeface="Times New Roman" panose="02020603050405020304" pitchFamily="18" charset="0"/>
              </a:rPr>
              <a:t>窗口的取值依据拥塞窗口和接收窗口中的较小的</a:t>
            </a:r>
            <a:r>
              <a:rPr lang="zh-CN" altLang="en-US" sz="2800" b="0" dirty="0" smtClean="0">
                <a:solidFill>
                  <a:schemeClr val="tx1"/>
                </a:solidFill>
                <a:latin typeface="Times New Roman" panose="02020603050405020304" pitchFamily="18" charset="0"/>
                <a:cs typeface="Times New Roman" panose="02020603050405020304" pitchFamily="18" charset="0"/>
              </a:rPr>
              <a:t>值，即</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dirty="0" smtClean="0">
                <a:solidFill>
                  <a:srgbClr val="C00000"/>
                </a:solidFill>
                <a:latin typeface="Times New Roman" panose="02020603050405020304" pitchFamily="18" charset="0"/>
                <a:cs typeface="Times New Roman" panose="02020603050405020304" pitchFamily="18" charset="0"/>
              </a:rPr>
              <a:t>Min</a:t>
            </a:r>
            <a:r>
              <a:rPr lang="zh-CN" altLang="en-US"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rwnd</a:t>
            </a:r>
            <a:r>
              <a:rPr lang="zh-CN" altLang="en-US"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cwnd</a:t>
            </a:r>
            <a:r>
              <a:rPr lang="zh-CN" altLang="en-US" sz="2800" dirty="0" smtClean="0">
                <a:solidFill>
                  <a:srgbClr val="C00000"/>
                </a:solidFill>
                <a:latin typeface="Times New Roman" panose="02020603050405020304" pitchFamily="18" charset="0"/>
                <a:cs typeface="Times New Roman" panose="02020603050405020304" pitchFamily="18" charset="0"/>
              </a:rPr>
              <a:t>］</a:t>
            </a:r>
            <a:endParaRPr lang="zh-CN" altLang="en-US" sz="2800" dirty="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在流量控制中已阐述，在下文中将只关注</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sp>
        <p:nvSpPr>
          <p:cNvPr id="17" name="Rectangle 8"/>
          <p:cNvSpPr txBox="1">
            <a:spLocks noChangeArrowheads="1"/>
          </p:cNvSpPr>
          <p:nvPr/>
        </p:nvSpPr>
        <p:spPr>
          <a:xfrm>
            <a:off x="326408" y="1608792"/>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2</a:t>
            </a:r>
            <a:r>
              <a:rPr lang="zh-CN" altLang="en-US" sz="2800" b="0" dirty="0">
                <a:solidFill>
                  <a:schemeClr val="tx1"/>
                </a:solidFill>
              </a:rPr>
              <a:t>）传输层对</a:t>
            </a:r>
            <a:r>
              <a:rPr lang="zh-CN" altLang="en-US" sz="2800" dirty="0">
                <a:solidFill>
                  <a:srgbClr val="C00000"/>
                </a:solidFill>
              </a:rPr>
              <a:t>整个报文段</a:t>
            </a:r>
            <a:r>
              <a:rPr lang="zh-CN" altLang="en-US" sz="2800" b="0" dirty="0">
                <a:solidFill>
                  <a:schemeClr val="tx1"/>
                </a:solidFill>
              </a:rPr>
              <a:t>进行差错校验和检测 </a:t>
            </a:r>
          </a:p>
          <a:p>
            <a:pPr algn="just">
              <a:lnSpc>
                <a:spcPct val="150000"/>
              </a:lnSpc>
              <a:spcBef>
                <a:spcPts val="600"/>
              </a:spcBef>
            </a:pPr>
            <a:r>
              <a:rPr lang="zh-CN" altLang="en-US" sz="2800" b="0" dirty="0">
                <a:solidFill>
                  <a:schemeClr val="tx1"/>
                </a:solidFill>
              </a:rPr>
              <a:t>为了提高传输效率，</a:t>
            </a:r>
            <a:r>
              <a:rPr lang="en-US" altLang="zh-CN" sz="2800" dirty="0">
                <a:solidFill>
                  <a:schemeClr val="tx1"/>
                </a:solidFill>
              </a:rPr>
              <a:t>IP</a:t>
            </a:r>
            <a:r>
              <a:rPr lang="zh-CN" altLang="en-US" sz="2800" dirty="0">
                <a:solidFill>
                  <a:schemeClr val="tx1"/>
                </a:solidFill>
              </a:rPr>
              <a:t>首部中的首部校验和字段</a:t>
            </a:r>
            <a:r>
              <a:rPr lang="zh-CN" altLang="en-US" sz="2800" b="0" dirty="0">
                <a:solidFill>
                  <a:schemeClr val="tx1"/>
                </a:solidFill>
              </a:rPr>
              <a:t>只检验</a:t>
            </a:r>
            <a:r>
              <a:rPr lang="en-US" altLang="zh-CN" sz="2800" b="0" dirty="0">
                <a:solidFill>
                  <a:schemeClr val="tx1"/>
                </a:solidFill>
              </a:rPr>
              <a:t>IP</a:t>
            </a:r>
            <a:r>
              <a:rPr lang="zh-CN" altLang="en-US" sz="2800" b="0" dirty="0">
                <a:solidFill>
                  <a:schemeClr val="tx1"/>
                </a:solidFill>
              </a:rPr>
              <a:t>数据报首部是否出现差错而</a:t>
            </a:r>
            <a:r>
              <a:rPr lang="zh-CN" altLang="en-US" sz="2800" dirty="0">
                <a:solidFill>
                  <a:schemeClr val="tx1"/>
                </a:solidFill>
              </a:rPr>
              <a:t>不检查数据部分</a:t>
            </a:r>
          </a:p>
          <a:p>
            <a:pPr algn="just">
              <a:lnSpc>
                <a:spcPct val="150000"/>
              </a:lnSpc>
              <a:spcBef>
                <a:spcPts val="600"/>
              </a:spcBef>
            </a:pPr>
            <a:r>
              <a:rPr lang="zh-CN" altLang="en-US" sz="2800" b="0" dirty="0">
                <a:solidFill>
                  <a:schemeClr val="tx1"/>
                </a:solidFill>
              </a:rPr>
              <a:t>传输层</a:t>
            </a:r>
            <a:r>
              <a:rPr lang="en-US" altLang="zh-CN" sz="2800" dirty="0">
                <a:solidFill>
                  <a:schemeClr val="tx1"/>
                </a:solidFill>
              </a:rPr>
              <a:t>TCP</a:t>
            </a:r>
            <a:r>
              <a:rPr lang="zh-CN" altLang="en-US" sz="2800" dirty="0">
                <a:solidFill>
                  <a:schemeClr val="tx1"/>
                </a:solidFill>
              </a:rPr>
              <a:t>和</a:t>
            </a:r>
            <a:r>
              <a:rPr lang="en-US" altLang="zh-CN" sz="2800" dirty="0">
                <a:solidFill>
                  <a:schemeClr val="tx1"/>
                </a:solidFill>
              </a:rPr>
              <a:t>UDP</a:t>
            </a:r>
            <a:r>
              <a:rPr lang="zh-CN" altLang="en-US" sz="2800" dirty="0">
                <a:solidFill>
                  <a:schemeClr val="tx1"/>
                </a:solidFill>
              </a:rPr>
              <a:t>的校验和</a:t>
            </a:r>
            <a:r>
              <a:rPr lang="zh-CN" altLang="en-US" sz="2800" b="0" dirty="0">
                <a:solidFill>
                  <a:schemeClr val="tx1"/>
                </a:solidFill>
              </a:rPr>
              <a:t>既要</a:t>
            </a:r>
            <a:r>
              <a:rPr lang="zh-CN" altLang="en-US" sz="2800" dirty="0">
                <a:solidFill>
                  <a:schemeClr val="tx1"/>
                </a:solidFill>
              </a:rPr>
              <a:t>校验首部也要校验数据部分</a:t>
            </a:r>
            <a:r>
              <a:rPr lang="zh-CN" altLang="en-US" sz="2800" b="0" dirty="0">
                <a:solidFill>
                  <a:schemeClr val="tx1"/>
                </a:solidFill>
              </a:rPr>
              <a:t>，并且只在发送端进行一次校验和计算，在接收端进行一次</a:t>
            </a:r>
            <a:r>
              <a:rPr lang="zh-CN" altLang="en-US" sz="2800" b="0" dirty="0" smtClean="0">
                <a:solidFill>
                  <a:schemeClr val="tx1"/>
                </a:solidFill>
              </a:rPr>
              <a:t>检测。</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差错校验</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26776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慢启动</a:t>
            </a:r>
            <a:r>
              <a:rPr lang="zh-CN" altLang="en-US" sz="2800" b="0" dirty="0">
                <a:solidFill>
                  <a:schemeClr val="tx1"/>
                </a:solidFill>
                <a:latin typeface="Times New Roman" panose="02020603050405020304" pitchFamily="18" charset="0"/>
                <a:cs typeface="Times New Roman" panose="02020603050405020304" pitchFamily="18" charset="0"/>
              </a:rPr>
              <a:t>：指在</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刚建立连接或者当网络发生拥塞超时的时候，将拥塞窗口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设置成一个报文段大小，并且当</a:t>
            </a:r>
            <a:r>
              <a:rPr lang="en-US" altLang="zh-CN" sz="2800" dirty="0" err="1">
                <a:solidFill>
                  <a:srgbClr val="C00000"/>
                </a:solidFill>
                <a:latin typeface="Times New Roman" panose="02020603050405020304" pitchFamily="18" charset="0"/>
                <a:cs typeface="Times New Roman" panose="02020603050405020304" pitchFamily="18" charset="0"/>
              </a:rPr>
              <a:t>cwnd≤ssthresh</a:t>
            </a:r>
            <a:r>
              <a:rPr lang="zh-CN" altLang="en-US" sz="2800" b="0" dirty="0">
                <a:solidFill>
                  <a:schemeClr val="tx1"/>
                </a:solidFill>
                <a:latin typeface="Times New Roman" panose="02020603050405020304" pitchFamily="18" charset="0"/>
                <a:cs typeface="Times New Roman" panose="02020603050405020304" pitchFamily="18" charset="0"/>
              </a:rPr>
              <a:t>时，</a:t>
            </a:r>
            <a:r>
              <a:rPr lang="zh-CN" altLang="en-US" sz="2800" dirty="0">
                <a:solidFill>
                  <a:srgbClr val="C00000"/>
                </a:solidFill>
                <a:latin typeface="Times New Roman" panose="02020603050405020304" pitchFamily="18" charset="0"/>
                <a:cs typeface="Times New Roman" panose="02020603050405020304" pitchFamily="18" charset="0"/>
              </a:rPr>
              <a:t>指数方式</a:t>
            </a:r>
            <a:r>
              <a:rPr lang="zh-CN" altLang="en-US" sz="2800" b="0" dirty="0">
                <a:solidFill>
                  <a:schemeClr val="tx1"/>
                </a:solidFill>
                <a:latin typeface="Times New Roman" panose="02020603050405020304" pitchFamily="18" charset="0"/>
                <a:cs typeface="Times New Roman" panose="02020603050405020304" pitchFamily="18" charset="0"/>
              </a:rPr>
              <a:t>增大</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（即每经过一个传输轮次，</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加倍）</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拥塞避免</a:t>
            </a:r>
            <a:r>
              <a:rPr lang="zh-CN" altLang="en-US" sz="2800" b="0" dirty="0">
                <a:solidFill>
                  <a:schemeClr val="tx1"/>
                </a:solidFill>
                <a:latin typeface="Times New Roman" panose="02020603050405020304" pitchFamily="18" charset="0"/>
                <a:cs typeface="Times New Roman" panose="02020603050405020304" pitchFamily="18" charset="0"/>
              </a:rPr>
              <a:t>：当</a:t>
            </a:r>
            <a:r>
              <a:rPr lang="en-US" altLang="zh-CN" sz="2800" dirty="0" err="1">
                <a:solidFill>
                  <a:srgbClr val="C00000"/>
                </a:solidFill>
                <a:latin typeface="Times New Roman" panose="02020603050405020304" pitchFamily="18" charset="0"/>
                <a:cs typeface="Times New Roman" panose="02020603050405020304" pitchFamily="18" charset="0"/>
              </a:rPr>
              <a:t>cwnd≥ssthresh</a:t>
            </a:r>
            <a:r>
              <a:rPr lang="zh-CN" altLang="en-US" sz="2800" b="0" dirty="0">
                <a:solidFill>
                  <a:schemeClr val="tx1"/>
                </a:solidFill>
                <a:latin typeface="Times New Roman" panose="02020603050405020304" pitchFamily="18" charset="0"/>
                <a:cs typeface="Times New Roman" panose="02020603050405020304" pitchFamily="18" charset="0"/>
              </a:rPr>
              <a:t>时，为避免网络发生拥塞，进入拥塞避免算法，这时候以</a:t>
            </a:r>
            <a:r>
              <a:rPr lang="zh-CN" altLang="en-US" sz="2800" dirty="0">
                <a:solidFill>
                  <a:srgbClr val="C00000"/>
                </a:solidFill>
                <a:latin typeface="Times New Roman" panose="02020603050405020304" pitchFamily="18" charset="0"/>
                <a:cs typeface="Times New Roman" panose="02020603050405020304" pitchFamily="18" charset="0"/>
              </a:rPr>
              <a:t>线性方式</a:t>
            </a:r>
            <a:r>
              <a:rPr lang="zh-CN" altLang="en-US" sz="2800" b="0" dirty="0">
                <a:solidFill>
                  <a:schemeClr val="tx1"/>
                </a:solidFill>
                <a:latin typeface="Times New Roman" panose="02020603050405020304" pitchFamily="18" charset="0"/>
                <a:cs typeface="Times New Roman" panose="02020603050405020304" pitchFamily="18" charset="0"/>
              </a:rPr>
              <a:t>增大</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（即每经过一个传输轮次，</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只增大一个报文段）。</a:t>
            </a:r>
          </a:p>
          <a:p>
            <a:pPr algn="just">
              <a:lnSpc>
                <a:spcPct val="150000"/>
              </a:lnSpc>
              <a:spcBef>
                <a:spcPts val="600"/>
              </a:spcBef>
            </a:pP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82</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快速重传</a:t>
            </a:r>
            <a:r>
              <a:rPr lang="zh-CN" altLang="en-US" sz="2800" b="0" dirty="0">
                <a:solidFill>
                  <a:schemeClr val="tx1"/>
                </a:solidFill>
                <a:latin typeface="Times New Roman" panose="02020603050405020304" pitchFamily="18" charset="0"/>
                <a:cs typeface="Times New Roman" panose="02020603050405020304" pitchFamily="18" charset="0"/>
              </a:rPr>
              <a:t>：快速重传算法是指发送方如果连续收到</a:t>
            </a:r>
            <a:r>
              <a:rPr lang="zh-CN" altLang="en-US" sz="2800" dirty="0">
                <a:solidFill>
                  <a:srgbClr val="C00000"/>
                </a:solidFill>
                <a:latin typeface="Times New Roman" panose="02020603050405020304" pitchFamily="18" charset="0"/>
                <a:cs typeface="Times New Roman" panose="02020603050405020304" pitchFamily="18" charset="0"/>
              </a:rPr>
              <a:t>三个重复确认的</a:t>
            </a:r>
            <a:r>
              <a:rPr lang="en-US" altLang="zh-CN" sz="2800" dirty="0">
                <a:solidFill>
                  <a:srgbClr val="C00000"/>
                </a:solidFill>
                <a:latin typeface="Times New Roman" panose="02020603050405020304" pitchFamily="18" charset="0"/>
                <a:cs typeface="Times New Roman" panose="02020603050405020304" pitchFamily="18" charset="0"/>
              </a:rPr>
              <a:t>ACK</a:t>
            </a:r>
            <a:r>
              <a:rPr lang="zh-CN" altLang="en-US" sz="2800" b="0" dirty="0">
                <a:solidFill>
                  <a:schemeClr val="tx1"/>
                </a:solidFill>
                <a:latin typeface="Times New Roman" panose="02020603050405020304" pitchFamily="18" charset="0"/>
                <a:cs typeface="Times New Roman" panose="02020603050405020304" pitchFamily="18" charset="0"/>
              </a:rPr>
              <a:t>，则立即重传该报文段，而不必等待重传定时器超时后再重传。</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快速恢复</a:t>
            </a:r>
            <a:r>
              <a:rPr lang="zh-CN" altLang="en-US" sz="2800" b="0" dirty="0">
                <a:solidFill>
                  <a:schemeClr val="tx1"/>
                </a:solidFill>
                <a:latin typeface="Times New Roman" panose="02020603050405020304" pitchFamily="18" charset="0"/>
                <a:cs typeface="Times New Roman" panose="02020603050405020304" pitchFamily="18" charset="0"/>
              </a:rPr>
              <a:t>：快速恢复算法是指当采用快速重传算法的时候，直接执行</a:t>
            </a:r>
            <a:r>
              <a:rPr lang="zh-CN" altLang="en-US" sz="2800" dirty="0">
                <a:solidFill>
                  <a:srgbClr val="C00000"/>
                </a:solidFill>
                <a:latin typeface="Times New Roman" panose="02020603050405020304" pitchFamily="18" charset="0"/>
                <a:cs typeface="Times New Roman" panose="02020603050405020304" pitchFamily="18" charset="0"/>
              </a:rPr>
              <a:t>拥塞避免</a:t>
            </a:r>
            <a:r>
              <a:rPr lang="zh-CN" altLang="en-US" sz="2800" b="0" dirty="0">
                <a:solidFill>
                  <a:schemeClr val="tx1"/>
                </a:solidFill>
                <a:latin typeface="Times New Roman" panose="02020603050405020304" pitchFamily="18" charset="0"/>
                <a:cs typeface="Times New Roman" panose="02020603050405020304" pitchFamily="18" charset="0"/>
              </a:rPr>
              <a:t>算法。这样可以提高传输效率。</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83</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charset="-122"/>
                <a:ea typeface="微软雅黑" panose="020B0503020204020204" charset="-122"/>
              </a:rPr>
              <a:t>基本概念</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grpSp>
        <p:nvGrpSpPr>
          <p:cNvPr id="2" name="组合 1"/>
          <p:cNvGrpSpPr/>
          <p:nvPr/>
        </p:nvGrpSpPr>
        <p:grpSpPr>
          <a:xfrm>
            <a:off x="199176" y="1683945"/>
            <a:ext cx="8363541" cy="4364818"/>
            <a:chOff x="657444" y="2049352"/>
            <a:chExt cx="7292975" cy="3644900"/>
          </a:xfrm>
        </p:grpSpPr>
        <p:sp>
          <p:nvSpPr>
            <p:cNvPr id="24" name="AutoShape 4"/>
            <p:cNvSpPr>
              <a:spLocks noChangeAspect="1" noChangeArrowheads="1"/>
            </p:cNvSpPr>
            <p:nvPr/>
          </p:nvSpPr>
          <p:spPr bwMode="auto">
            <a:xfrm>
              <a:off x="944782" y="2049352"/>
              <a:ext cx="7005637" cy="3644900"/>
            </a:xfrm>
            <a:prstGeom prst="rect">
              <a:avLst/>
            </a:prstGeom>
            <a:noFill/>
            <a:ln>
              <a:noFill/>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26" name="Text Box 5"/>
            <p:cNvSpPr txBox="1">
              <a:spLocks noChangeArrowheads="1"/>
            </p:cNvSpPr>
            <p:nvPr/>
          </p:nvSpPr>
          <p:spPr bwMode="auto">
            <a:xfrm>
              <a:off x="3705444" y="2049352"/>
              <a:ext cx="1203325" cy="520700"/>
            </a:xfrm>
            <a:prstGeom prst="rect">
              <a:avLst/>
            </a:prstGeom>
            <a:noFill/>
            <a:ln w="9525">
              <a:solidFill>
                <a:srgbClr val="213F99"/>
              </a:solidFill>
              <a:miter lim="800000"/>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charset="-122"/>
                  <a:cs typeface="Times New Roman" panose="02020603050405020304" pitchFamily="18" charset="0"/>
                </a:rPr>
                <a:t>慢启动</a:t>
              </a:r>
            </a:p>
          </p:txBody>
        </p:sp>
        <p:sp>
          <p:nvSpPr>
            <p:cNvPr id="27" name="Text Box 6"/>
            <p:cNvSpPr txBox="1">
              <a:spLocks noChangeArrowheads="1"/>
            </p:cNvSpPr>
            <p:nvPr/>
          </p:nvSpPr>
          <p:spPr bwMode="auto">
            <a:xfrm>
              <a:off x="3708619" y="5000515"/>
              <a:ext cx="1266825" cy="520700"/>
            </a:xfrm>
            <a:prstGeom prst="rect">
              <a:avLst/>
            </a:prstGeom>
            <a:noFill/>
            <a:ln w="9525">
              <a:solidFill>
                <a:srgbClr val="213F99"/>
              </a:solidFill>
              <a:miter lim="800000"/>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charset="-122"/>
                  <a:cs typeface="Times New Roman" panose="02020603050405020304" pitchFamily="18" charset="0"/>
                </a:rPr>
                <a:t>拥塞避免</a:t>
              </a:r>
            </a:p>
          </p:txBody>
        </p:sp>
        <p:sp>
          <p:nvSpPr>
            <p:cNvPr id="28" name="AutoShape 7"/>
            <p:cNvSpPr>
              <a:spLocks noChangeArrowheads="1"/>
            </p:cNvSpPr>
            <p:nvPr/>
          </p:nvSpPr>
          <p:spPr bwMode="auto">
            <a:xfrm>
              <a:off x="3206969" y="2917715"/>
              <a:ext cx="2201863" cy="693737"/>
            </a:xfrm>
            <a:prstGeom prst="flowChartDecision">
              <a:avLst/>
            </a:prstGeom>
            <a:noFill/>
            <a:ln w="9525">
              <a:solidFill>
                <a:srgbClr val="213F99"/>
              </a:solidFill>
              <a:miter lim="800000"/>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30" name="Text Box 8"/>
            <p:cNvSpPr txBox="1">
              <a:spLocks noChangeArrowheads="1"/>
            </p:cNvSpPr>
            <p:nvPr/>
          </p:nvSpPr>
          <p:spPr bwMode="auto">
            <a:xfrm>
              <a:off x="3206969" y="3090752"/>
              <a:ext cx="1981200" cy="347663"/>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dirty="0">
                  <a:solidFill>
                    <a:schemeClr val="tx1"/>
                  </a:solidFill>
                  <a:ea typeface="微软雅黑" panose="020B0503020204020204" charset="-122"/>
                  <a:cs typeface="Times New Roman" panose="02020603050405020304" pitchFamily="18" charset="0"/>
                </a:rPr>
                <a:t>cwnd≥ssthresh</a:t>
              </a:r>
            </a:p>
          </p:txBody>
        </p:sp>
        <p:sp>
          <p:nvSpPr>
            <p:cNvPr id="31" name="AutoShape 9"/>
            <p:cNvSpPr>
              <a:spLocks noChangeArrowheads="1"/>
            </p:cNvSpPr>
            <p:nvPr/>
          </p:nvSpPr>
          <p:spPr bwMode="auto">
            <a:xfrm>
              <a:off x="1467069" y="4825890"/>
              <a:ext cx="1600200" cy="695325"/>
            </a:xfrm>
            <a:prstGeom prst="flowChartDecision">
              <a:avLst/>
            </a:prstGeom>
            <a:noFill/>
            <a:ln w="9525">
              <a:solidFill>
                <a:srgbClr val="213F99"/>
              </a:solidFill>
              <a:miter lim="800000"/>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32" name="Text Box 10"/>
            <p:cNvSpPr txBox="1">
              <a:spLocks noChangeArrowheads="1"/>
            </p:cNvSpPr>
            <p:nvPr/>
          </p:nvSpPr>
          <p:spPr bwMode="auto">
            <a:xfrm>
              <a:off x="1467069" y="5000515"/>
              <a:ext cx="1439863" cy="347662"/>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charset="-122"/>
                  <a:cs typeface="Times New Roman" panose="02020603050405020304" pitchFamily="18" charset="0"/>
                </a:rPr>
                <a:t>拥塞</a:t>
              </a:r>
            </a:p>
          </p:txBody>
        </p:sp>
        <p:sp>
          <p:nvSpPr>
            <p:cNvPr id="33" name="AutoShape 11"/>
            <p:cNvSpPr>
              <a:spLocks noChangeArrowheads="1"/>
            </p:cNvSpPr>
            <p:nvPr/>
          </p:nvSpPr>
          <p:spPr bwMode="auto">
            <a:xfrm>
              <a:off x="5508844" y="4825890"/>
              <a:ext cx="1601788" cy="695325"/>
            </a:xfrm>
            <a:prstGeom prst="flowChartDecision">
              <a:avLst/>
            </a:prstGeom>
            <a:noFill/>
            <a:ln w="9525">
              <a:solidFill>
                <a:srgbClr val="213F99"/>
              </a:solidFill>
              <a:miter lim="800000"/>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charset="-122"/>
                <a:cs typeface="Times New Roman" panose="02020603050405020304" pitchFamily="18" charset="0"/>
              </a:endParaRPr>
            </a:p>
          </p:txBody>
        </p:sp>
        <p:sp>
          <p:nvSpPr>
            <p:cNvPr id="34" name="Text Box 12"/>
            <p:cNvSpPr txBox="1">
              <a:spLocks noChangeArrowheads="1"/>
            </p:cNvSpPr>
            <p:nvPr/>
          </p:nvSpPr>
          <p:spPr bwMode="auto">
            <a:xfrm>
              <a:off x="5508844" y="5000515"/>
              <a:ext cx="1441450" cy="347662"/>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charset="-122"/>
                  <a:cs typeface="Times New Roman" panose="02020603050405020304" pitchFamily="18" charset="0"/>
                </a:rPr>
                <a:t>3</a:t>
              </a:r>
              <a:r>
                <a:rPr lang="zh-CN" sz="2000">
                  <a:solidFill>
                    <a:schemeClr val="tx1"/>
                  </a:solidFill>
                  <a:ea typeface="微软雅黑" panose="020B0503020204020204" charset="-122"/>
                  <a:cs typeface="Times New Roman" panose="02020603050405020304" pitchFamily="18" charset="0"/>
                </a:rPr>
                <a:t>重复</a:t>
              </a:r>
              <a:r>
                <a:rPr lang="zh-CN" altLang="zh-CN" sz="2000">
                  <a:solidFill>
                    <a:schemeClr val="tx1"/>
                  </a:solidFill>
                  <a:ea typeface="微软雅黑" panose="020B0503020204020204" charset="-122"/>
                  <a:cs typeface="Times New Roman" panose="02020603050405020304" pitchFamily="18" charset="0"/>
                </a:rPr>
                <a:t>ACK</a:t>
              </a:r>
            </a:p>
          </p:txBody>
        </p:sp>
        <p:sp>
          <p:nvSpPr>
            <p:cNvPr id="35" name="Text Box 13"/>
            <p:cNvSpPr txBox="1">
              <a:spLocks noChangeArrowheads="1"/>
            </p:cNvSpPr>
            <p:nvPr/>
          </p:nvSpPr>
          <p:spPr bwMode="auto">
            <a:xfrm>
              <a:off x="657444" y="3263790"/>
              <a:ext cx="2449513" cy="695325"/>
            </a:xfrm>
            <a:prstGeom prst="rect">
              <a:avLst/>
            </a:prstGeom>
            <a:noFill/>
            <a:ln w="9525">
              <a:solidFill>
                <a:srgbClr val="213F99"/>
              </a:solidFill>
              <a:miter lim="800000"/>
            </a:ln>
          </p:spPr>
          <p:txBody>
            <a:bodyPr lIns="0"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2000">
                  <a:solidFill>
                    <a:schemeClr val="tx1"/>
                  </a:solidFill>
                  <a:ea typeface="微软雅黑" panose="020B0503020204020204" charset="-122"/>
                  <a:cs typeface="Times New Roman" panose="02020603050405020304" pitchFamily="18" charset="0"/>
                </a:rPr>
                <a:t>ssthresh=1/2 cwnd</a:t>
              </a:r>
            </a:p>
            <a:p>
              <a:pPr algn="ctr" eaLnBrk="1" hangingPunct="1"/>
              <a:r>
                <a:rPr lang="zh-CN" altLang="zh-CN" sz="2000">
                  <a:solidFill>
                    <a:schemeClr val="tx1"/>
                  </a:solidFill>
                  <a:ea typeface="微软雅黑" panose="020B0503020204020204" charset="-122"/>
                  <a:cs typeface="Times New Roman" panose="02020603050405020304" pitchFamily="18" charset="0"/>
                </a:rPr>
                <a:t>cwnd=1MSS</a:t>
              </a:r>
            </a:p>
          </p:txBody>
        </p:sp>
        <p:sp>
          <p:nvSpPr>
            <p:cNvPr id="36" name="Text Box 14"/>
            <p:cNvSpPr txBox="1">
              <a:spLocks noChangeArrowheads="1"/>
            </p:cNvSpPr>
            <p:nvPr/>
          </p:nvSpPr>
          <p:spPr bwMode="auto">
            <a:xfrm>
              <a:off x="5308819" y="3438415"/>
              <a:ext cx="2620963" cy="1041400"/>
            </a:xfrm>
            <a:prstGeom prst="rect">
              <a:avLst/>
            </a:prstGeom>
            <a:noFill/>
            <a:ln w="9525">
              <a:solidFill>
                <a:srgbClr val="213F99"/>
              </a:solidFill>
              <a:miter lim="800000"/>
            </a:ln>
          </p:spPr>
          <p:txBody>
            <a:bodyPr lIns="0"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2000">
                  <a:solidFill>
                    <a:schemeClr val="tx1"/>
                  </a:solidFill>
                  <a:ea typeface="微软雅黑" panose="020B0503020204020204" charset="-122"/>
                  <a:cs typeface="Times New Roman" panose="02020603050405020304" pitchFamily="18" charset="0"/>
                </a:rPr>
                <a:t>ssthresh =1/2 cwnd</a:t>
              </a:r>
            </a:p>
            <a:p>
              <a:pPr algn="ctr" eaLnBrk="1" hangingPunct="1"/>
              <a:r>
                <a:rPr lang="zh-CN" altLang="zh-CN" sz="2000">
                  <a:solidFill>
                    <a:schemeClr val="tx1"/>
                  </a:solidFill>
                  <a:ea typeface="微软雅黑" panose="020B0503020204020204" charset="-122"/>
                  <a:cs typeface="Times New Roman" panose="02020603050405020304" pitchFamily="18" charset="0"/>
                </a:rPr>
                <a:t>cwnd= ssthresh</a:t>
              </a:r>
            </a:p>
            <a:p>
              <a:pPr algn="ctr" eaLnBrk="1" hangingPunct="1"/>
              <a:r>
                <a:rPr lang="zh-CN" sz="2000">
                  <a:solidFill>
                    <a:schemeClr val="tx1"/>
                  </a:solidFill>
                  <a:ea typeface="微软雅黑" panose="020B0503020204020204" charset="-122"/>
                  <a:cs typeface="Times New Roman" panose="02020603050405020304" pitchFamily="18" charset="0"/>
                </a:rPr>
                <a:t>快速重传、快速恢复</a:t>
              </a:r>
            </a:p>
          </p:txBody>
        </p:sp>
        <p:sp>
          <p:nvSpPr>
            <p:cNvPr id="37" name="Line 15"/>
            <p:cNvSpPr>
              <a:spLocks noChangeShapeType="1"/>
            </p:cNvSpPr>
            <p:nvPr/>
          </p:nvSpPr>
          <p:spPr bwMode="auto">
            <a:xfrm>
              <a:off x="4308694" y="2570052"/>
              <a:ext cx="0" cy="34766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8" name="Line 16"/>
            <p:cNvSpPr>
              <a:spLocks noChangeShapeType="1"/>
            </p:cNvSpPr>
            <p:nvPr/>
          </p:nvSpPr>
          <p:spPr bwMode="auto">
            <a:xfrm>
              <a:off x="4308694" y="3611452"/>
              <a:ext cx="0" cy="1389063"/>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39" name="Line 17"/>
            <p:cNvSpPr>
              <a:spLocks noChangeShapeType="1"/>
            </p:cNvSpPr>
            <p:nvPr/>
          </p:nvSpPr>
          <p:spPr bwMode="auto">
            <a:xfrm>
              <a:off x="4908769" y="5173552"/>
              <a:ext cx="600075" cy="0"/>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0" name="Line 18"/>
            <p:cNvSpPr>
              <a:spLocks noChangeShapeType="1"/>
            </p:cNvSpPr>
            <p:nvPr/>
          </p:nvSpPr>
          <p:spPr bwMode="auto">
            <a:xfrm flipV="1">
              <a:off x="6310532" y="4479815"/>
              <a:ext cx="0" cy="346075"/>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1" name="Line 19"/>
            <p:cNvSpPr>
              <a:spLocks noChangeShapeType="1"/>
            </p:cNvSpPr>
            <p:nvPr/>
          </p:nvSpPr>
          <p:spPr bwMode="auto">
            <a:xfrm flipH="1">
              <a:off x="4308694" y="4132152"/>
              <a:ext cx="1000125" cy="0"/>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2" name="Line 20"/>
            <p:cNvSpPr>
              <a:spLocks noChangeShapeType="1"/>
            </p:cNvSpPr>
            <p:nvPr/>
          </p:nvSpPr>
          <p:spPr bwMode="auto">
            <a:xfrm flipH="1">
              <a:off x="3106957" y="5173552"/>
              <a:ext cx="601662" cy="0"/>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3" name="Line 21"/>
            <p:cNvSpPr>
              <a:spLocks noChangeShapeType="1"/>
            </p:cNvSpPr>
            <p:nvPr/>
          </p:nvSpPr>
          <p:spPr bwMode="auto">
            <a:xfrm flipV="1">
              <a:off x="2306857" y="3959115"/>
              <a:ext cx="0" cy="866775"/>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4" name="Line 22"/>
            <p:cNvSpPr>
              <a:spLocks noChangeShapeType="1"/>
            </p:cNvSpPr>
            <p:nvPr/>
          </p:nvSpPr>
          <p:spPr bwMode="auto">
            <a:xfrm flipV="1">
              <a:off x="2306857" y="2397015"/>
              <a:ext cx="0" cy="866775"/>
            </a:xfrm>
            <a:prstGeom prst="line">
              <a:avLst/>
            </a:prstGeom>
            <a:noFill/>
            <a:ln w="9525">
              <a:solidFill>
                <a:srgbClr val="213F99"/>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sp>
          <p:nvSpPr>
            <p:cNvPr id="45" name="Line 23"/>
            <p:cNvSpPr>
              <a:spLocks noChangeShapeType="1"/>
            </p:cNvSpPr>
            <p:nvPr/>
          </p:nvSpPr>
          <p:spPr bwMode="auto">
            <a:xfrm>
              <a:off x="2306857" y="2397015"/>
              <a:ext cx="1401762" cy="0"/>
            </a:xfrm>
            <a:prstGeom prst="line">
              <a:avLst/>
            </a:prstGeom>
            <a:noFill/>
            <a:ln w="9525">
              <a:solidFill>
                <a:srgbClr val="213F99"/>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grpSp>
      <p:sp>
        <p:nvSpPr>
          <p:cNvPr id="46" name="矩形 45"/>
          <p:cNvSpPr/>
          <p:nvPr/>
        </p:nvSpPr>
        <p:spPr>
          <a:xfrm>
            <a:off x="205653" y="1561642"/>
            <a:ext cx="8706119" cy="471936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84</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27809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的拥塞窗口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大小（以报文段个数为单位）与传输轮次</a:t>
            </a:r>
            <a:r>
              <a:rPr lang="en-US" altLang="zh-CN" sz="2800" b="0" dirty="0">
                <a:solidFill>
                  <a:schemeClr val="tx1"/>
                </a:solidFill>
                <a:latin typeface="Times New Roman" panose="02020603050405020304" pitchFamily="18" charset="0"/>
                <a:cs typeface="Times New Roman" panose="02020603050405020304" pitchFamily="18" charset="0"/>
              </a:rPr>
              <a:t>n</a:t>
            </a:r>
            <a:r>
              <a:rPr lang="zh-CN" altLang="en-US" sz="2800" b="0" dirty="0">
                <a:solidFill>
                  <a:schemeClr val="tx1"/>
                </a:solidFill>
                <a:latin typeface="Times New Roman" panose="02020603050405020304" pitchFamily="18" charset="0"/>
                <a:cs typeface="Times New Roman" panose="02020603050405020304" pitchFamily="18" charset="0"/>
              </a:rPr>
              <a:t>的关系如图所示：</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）请画出拥塞窗口和传输轮次的关系曲线图。</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）请问各个传输轮次使用的是什么拥塞控制算法？</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）各个阶段的门限值</a:t>
            </a:r>
            <a:r>
              <a:rPr lang="en-US" altLang="zh-CN" sz="2800" b="0" dirty="0" err="1">
                <a:solidFill>
                  <a:schemeClr val="tx1"/>
                </a:solidFill>
                <a:latin typeface="Times New Roman" panose="02020603050405020304" pitchFamily="18" charset="0"/>
                <a:cs typeface="Times New Roman" panose="02020603050405020304" pitchFamily="18" charset="0"/>
              </a:rPr>
              <a:t>ssthresh</a:t>
            </a:r>
            <a:r>
              <a:rPr lang="zh-CN" altLang="en-US" sz="2800" b="0" dirty="0">
                <a:solidFill>
                  <a:schemeClr val="tx1"/>
                </a:solidFill>
                <a:latin typeface="Times New Roman" panose="02020603050405020304" pitchFamily="18" charset="0"/>
                <a:cs typeface="Times New Roman" panose="02020603050405020304" pitchFamily="18" charset="0"/>
              </a:rPr>
              <a:t>各是多大？</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）第</a:t>
            </a:r>
            <a:r>
              <a:rPr lang="en-US" altLang="zh-CN" sz="2800" b="0" dirty="0">
                <a:solidFill>
                  <a:schemeClr val="tx1"/>
                </a:solidFill>
                <a:latin typeface="Times New Roman" panose="02020603050405020304" pitchFamily="18" charset="0"/>
                <a:cs typeface="Times New Roman" panose="02020603050405020304" pitchFamily="18" charset="0"/>
              </a:rPr>
              <a:t>40</a:t>
            </a:r>
            <a:r>
              <a:rPr lang="zh-CN" altLang="en-US" sz="2800" b="0" dirty="0">
                <a:solidFill>
                  <a:schemeClr val="tx1"/>
                </a:solidFill>
                <a:latin typeface="Times New Roman" panose="02020603050405020304" pitchFamily="18" charset="0"/>
                <a:cs typeface="Times New Roman" panose="02020603050405020304" pitchFamily="18" charset="0"/>
              </a:rPr>
              <a:t>个报文段在第几个传输轮次发送？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85</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graphicFrame>
        <p:nvGraphicFramePr>
          <p:cNvPr id="24" name="Group 5"/>
          <p:cNvGraphicFramePr/>
          <p:nvPr/>
        </p:nvGraphicFramePr>
        <p:xfrm>
          <a:off x="239974" y="1743932"/>
          <a:ext cx="8628253" cy="4537076"/>
        </p:xfrm>
        <a:graphic>
          <a:graphicData uri="http://schemas.openxmlformats.org/drawingml/2006/table">
            <a:tbl>
              <a:tblPr/>
              <a:tblGrid>
                <a:gridCol w="739335"/>
                <a:gridCol w="865237"/>
                <a:gridCol w="859878"/>
                <a:gridCol w="739335"/>
                <a:gridCol w="865237"/>
                <a:gridCol w="862557"/>
                <a:gridCol w="985780"/>
                <a:gridCol w="862557"/>
                <a:gridCol w="862557"/>
                <a:gridCol w="985780"/>
              </a:tblGrid>
              <a:tr h="118903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W</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N</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W</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N</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86</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pic>
        <p:nvPicPr>
          <p:cNvPr id="24" name="Picture 4" descr="Graph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7" y="1643724"/>
            <a:ext cx="7408079"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87</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217074" y="1449177"/>
            <a:ext cx="8345643" cy="54322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）拥塞窗口和传输轮次的关系曲线图如图。</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2</a:t>
            </a:r>
            <a:r>
              <a:rPr lang="zh-CN" altLang="en-US" sz="2400" b="0" dirty="0">
                <a:solidFill>
                  <a:schemeClr val="tx1"/>
                </a:solidFill>
                <a:latin typeface="Times New Roman" panose="02020603050405020304" pitchFamily="18" charset="0"/>
                <a:cs typeface="Times New Roman" panose="02020603050405020304" pitchFamily="18" charset="0"/>
              </a:rPr>
              <a:t>）慢开始算法的时间间隔</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5]</a:t>
            </a:r>
            <a:r>
              <a:rPr lang="zh-CN" altLang="en-US" sz="2400" b="0" dirty="0">
                <a:solidFill>
                  <a:schemeClr val="tx1"/>
                </a:solidFill>
                <a:latin typeface="Times New Roman" panose="02020603050405020304" pitchFamily="18" charset="0"/>
                <a:cs typeface="Times New Roman" panose="02020603050405020304" pitchFamily="18" charset="0"/>
              </a:rPr>
              <a:t>和</a:t>
            </a:r>
            <a:r>
              <a:rPr lang="en-US" altLang="zh-CN" sz="2400" b="0" dirty="0">
                <a:solidFill>
                  <a:schemeClr val="tx1"/>
                </a:solidFill>
                <a:latin typeface="Times New Roman" panose="02020603050405020304" pitchFamily="18" charset="0"/>
                <a:cs typeface="Times New Roman" panose="02020603050405020304" pitchFamily="18" charset="0"/>
              </a:rPr>
              <a:t>[10</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14]</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拥塞避免算法的时间间隔</a:t>
            </a:r>
            <a:r>
              <a:rPr lang="en-US" altLang="zh-CN" sz="2400" b="0" dirty="0">
                <a:solidFill>
                  <a:schemeClr val="tx1"/>
                </a:solidFill>
                <a:latin typeface="Times New Roman" panose="02020603050405020304" pitchFamily="18" charset="0"/>
                <a:cs typeface="Times New Roman" panose="02020603050405020304" pitchFamily="18" charset="0"/>
              </a:rPr>
              <a:t>[5</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9]</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[14</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16]</a:t>
            </a:r>
            <a:r>
              <a:rPr lang="zh-CN" altLang="en-US" sz="2400" b="0" dirty="0">
                <a:solidFill>
                  <a:schemeClr val="tx1"/>
                </a:solidFill>
                <a:latin typeface="Times New Roman" panose="02020603050405020304" pitchFamily="18" charset="0"/>
                <a:cs typeface="Times New Roman" panose="02020603050405020304" pitchFamily="18" charset="0"/>
              </a:rPr>
              <a:t>和</a:t>
            </a:r>
            <a:r>
              <a:rPr lang="en-US" altLang="zh-CN" sz="2400" b="0" dirty="0">
                <a:solidFill>
                  <a:schemeClr val="tx1"/>
                </a:solidFill>
                <a:latin typeface="Times New Roman" panose="02020603050405020304" pitchFamily="18" charset="0"/>
                <a:cs typeface="Times New Roman" panose="02020603050405020304" pitchFamily="18" charset="0"/>
              </a:rPr>
              <a:t>[17</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18]</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3</a:t>
            </a:r>
            <a:r>
              <a:rPr lang="zh-CN" altLang="en-US" sz="2400" b="0" dirty="0">
                <a:solidFill>
                  <a:schemeClr val="tx1"/>
                </a:solidFill>
                <a:latin typeface="Times New Roman" panose="02020603050405020304" pitchFamily="18" charset="0"/>
                <a:cs typeface="Times New Roman" panose="02020603050405020304" pitchFamily="18" charset="0"/>
              </a:rPr>
              <a:t>）时间间隔</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9]</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16</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时间间隔</a:t>
            </a:r>
            <a:r>
              <a:rPr lang="en-US" altLang="zh-CN" sz="2400" b="0" dirty="0">
                <a:solidFill>
                  <a:schemeClr val="tx1"/>
                </a:solidFill>
                <a:latin typeface="Times New Roman" panose="02020603050405020304" pitchFamily="18" charset="0"/>
                <a:cs typeface="Times New Roman" panose="02020603050405020304" pitchFamily="18" charset="0"/>
              </a:rPr>
              <a:t>[10</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16]</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10</a:t>
            </a:r>
            <a:r>
              <a:rPr lang="zh-CN" altLang="en-US" sz="2400" b="0" dirty="0">
                <a:solidFill>
                  <a:schemeClr val="tx1"/>
                </a:solidFill>
                <a:latin typeface="Times New Roman" panose="02020603050405020304" pitchFamily="18" charset="0"/>
                <a:cs typeface="Times New Roman" panose="02020603050405020304" pitchFamily="18" charset="0"/>
              </a:rPr>
              <a:t>，因为在</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20</a:t>
            </a:r>
            <a:r>
              <a:rPr lang="zh-CN" altLang="en-US" sz="2400" b="0" dirty="0">
                <a:solidFill>
                  <a:schemeClr val="tx1"/>
                </a:solidFill>
                <a:latin typeface="Times New Roman" panose="02020603050405020304" pitchFamily="18" charset="0"/>
                <a:cs typeface="Times New Roman" panose="02020603050405020304" pitchFamily="18" charset="0"/>
              </a:rPr>
              <a:t>的时候发生了网络的超时（其根据就是发送端没有按时收到确认），所以</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=1/2 </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20 / 2 =10</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时间间隔</a:t>
            </a:r>
            <a:r>
              <a:rPr lang="en-US" altLang="zh-CN" sz="2400" b="0" dirty="0">
                <a:solidFill>
                  <a:schemeClr val="tx1"/>
                </a:solidFill>
                <a:latin typeface="Times New Roman" panose="02020603050405020304" pitchFamily="18" charset="0"/>
                <a:cs typeface="Times New Roman" panose="02020603050405020304" pitchFamily="18" charset="0"/>
              </a:rPr>
              <a:t>[17</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18]</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6</a:t>
            </a:r>
            <a:r>
              <a:rPr lang="zh-CN" altLang="en-US" sz="2400" b="0" dirty="0">
                <a:solidFill>
                  <a:schemeClr val="tx1"/>
                </a:solidFill>
                <a:latin typeface="Times New Roman" panose="02020603050405020304" pitchFamily="18" charset="0"/>
                <a:cs typeface="Times New Roman" panose="02020603050405020304" pitchFamily="18" charset="0"/>
              </a:rPr>
              <a:t>，因为这是收到</a:t>
            </a:r>
            <a:r>
              <a:rPr lang="en-US" altLang="zh-CN" sz="2400" b="0" dirty="0">
                <a:solidFill>
                  <a:schemeClr val="tx1"/>
                </a:solidFill>
                <a:latin typeface="Times New Roman" panose="02020603050405020304" pitchFamily="18" charset="0"/>
                <a:cs typeface="Times New Roman" panose="02020603050405020304" pitchFamily="18" charset="0"/>
              </a:rPr>
              <a:t>3</a:t>
            </a:r>
            <a:r>
              <a:rPr lang="zh-CN" altLang="en-US" sz="2400" b="0" dirty="0">
                <a:solidFill>
                  <a:schemeClr val="tx1"/>
                </a:solidFill>
                <a:latin typeface="Times New Roman" panose="02020603050405020304" pitchFamily="18" charset="0"/>
                <a:cs typeface="Times New Roman" panose="02020603050405020304" pitchFamily="18" charset="0"/>
              </a:rPr>
              <a:t>个重复的</a:t>
            </a:r>
            <a:r>
              <a:rPr lang="en-US" altLang="zh-CN" sz="2400" b="0" dirty="0">
                <a:solidFill>
                  <a:schemeClr val="tx1"/>
                </a:solidFill>
                <a:latin typeface="Times New Roman" panose="02020603050405020304" pitchFamily="18" charset="0"/>
                <a:cs typeface="Times New Roman" panose="02020603050405020304" pitchFamily="18" charset="0"/>
              </a:rPr>
              <a:t>ACK</a:t>
            </a:r>
            <a:r>
              <a:rPr lang="zh-CN" altLang="en-US" sz="2400" b="0" dirty="0">
                <a:solidFill>
                  <a:schemeClr val="tx1"/>
                </a:solidFill>
                <a:latin typeface="Times New Roman" panose="02020603050405020304" pitchFamily="18" charset="0"/>
                <a:cs typeface="Times New Roman" panose="02020603050405020304" pitchFamily="18" charset="0"/>
              </a:rPr>
              <a:t>，所以进入快速重传算法，这时候</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=1/2 </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12 / 2 =6</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4</a:t>
            </a:r>
            <a:r>
              <a:rPr lang="zh-CN" altLang="en-US" sz="2400" b="0" dirty="0">
                <a:solidFill>
                  <a:schemeClr val="tx1"/>
                </a:solidFill>
                <a:latin typeface="Times New Roman" panose="02020603050405020304" pitchFamily="18" charset="0"/>
                <a:cs typeface="Times New Roman" panose="02020603050405020304" pitchFamily="18" charset="0"/>
              </a:rPr>
              <a:t>）表中传输轮次可发送的报文段个数为依据，所以第</a:t>
            </a:r>
            <a:r>
              <a:rPr lang="en-US" altLang="zh-CN" sz="2400" b="0" dirty="0">
                <a:solidFill>
                  <a:schemeClr val="tx1"/>
                </a:solidFill>
                <a:latin typeface="Times New Roman" panose="02020603050405020304" pitchFamily="18" charset="0"/>
                <a:cs typeface="Times New Roman" panose="02020603050405020304" pitchFamily="18" charset="0"/>
              </a:rPr>
              <a:t>40</a:t>
            </a:r>
            <a:r>
              <a:rPr lang="zh-CN" altLang="en-US" sz="2400" b="0" dirty="0">
                <a:solidFill>
                  <a:schemeClr val="tx1"/>
                </a:solidFill>
                <a:latin typeface="Times New Roman" panose="02020603050405020304" pitchFamily="18" charset="0"/>
                <a:cs typeface="Times New Roman" panose="02020603050405020304" pitchFamily="18" charset="0"/>
              </a:rPr>
              <a:t>个报文段在第</a:t>
            </a:r>
            <a:r>
              <a:rPr lang="en-US" altLang="zh-CN" sz="2400" b="0" dirty="0">
                <a:solidFill>
                  <a:schemeClr val="tx1"/>
                </a:solidFill>
                <a:latin typeface="Times New Roman" panose="02020603050405020304" pitchFamily="18" charset="0"/>
                <a:cs typeface="Times New Roman" panose="02020603050405020304" pitchFamily="18" charset="0"/>
              </a:rPr>
              <a:t>6</a:t>
            </a:r>
            <a:r>
              <a:rPr lang="zh-CN" altLang="en-US" sz="2400" b="0" dirty="0">
                <a:solidFill>
                  <a:schemeClr val="tx1"/>
                </a:solidFill>
                <a:latin typeface="Times New Roman" panose="02020603050405020304" pitchFamily="18" charset="0"/>
                <a:cs typeface="Times New Roman" panose="02020603050405020304" pitchFamily="18" charset="0"/>
              </a:rPr>
              <a:t>传输轮次。</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a:t>
            </a:r>
            <a:r>
              <a:rPr lang="en-US" altLang="zh-CN" sz="2400" b="0" dirty="0">
                <a:solidFill>
                  <a:schemeClr val="tx1"/>
                </a:solidFill>
                <a:latin typeface="Times New Roman" panose="02020603050405020304" pitchFamily="18" charset="0"/>
                <a:cs typeface="Times New Roman" panose="02020603050405020304" pitchFamily="18" charset="0"/>
              </a:rPr>
              <a:t>1 + 2 + 4 + 8 + 16 &lt; 40 &lt; 1 + 2 + 4 + 8 + 16 + 17 </a:t>
            </a:r>
            <a:endParaRPr lang="zh-CN" altLang="en-US" sz="24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charset="-122"/>
                <a:ea typeface="微软雅黑" panose="020B0503020204020204" charset="-122"/>
              </a:rPr>
              <a:t>举例</a:t>
            </a:r>
          </a:p>
        </p:txBody>
      </p:sp>
      <p:sp>
        <p:nvSpPr>
          <p:cNvPr id="24" name="矩形 23"/>
          <p:cNvSpPr/>
          <p:nvPr/>
        </p:nvSpPr>
        <p:spPr>
          <a:xfrm>
            <a:off x="205653" y="1498637"/>
            <a:ext cx="8706119" cy="526430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88</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dirty="0">
                <a:solidFill>
                  <a:schemeClr val="tx1">
                    <a:lumMod val="65000"/>
                    <a:lumOff val="35000"/>
                  </a:schemeClr>
                </a:solidFill>
                <a:latin typeface="微软雅黑" panose="020B0503020204020204" charset="-122"/>
                <a:ea typeface="微软雅黑" panose="020B0503020204020204" charset="-122"/>
              </a:rPr>
              <a:t>拥塞</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3970318"/>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最大长度为</a:t>
            </a:r>
            <a:r>
              <a:rPr lang="en-US" altLang="zh-CN" sz="2800" b="0" dirty="0">
                <a:solidFill>
                  <a:schemeClr val="tx1"/>
                </a:solidFill>
                <a:latin typeface="Times New Roman" panose="02020603050405020304" pitchFamily="18" charset="0"/>
                <a:cs typeface="Times New Roman" panose="02020603050405020304" pitchFamily="18" charset="0"/>
              </a:rPr>
              <a:t>1000</a:t>
            </a:r>
            <a:r>
              <a:rPr lang="zh-CN" altLang="en-US" sz="2800" b="0" dirty="0">
                <a:solidFill>
                  <a:schemeClr val="tx1"/>
                </a:solidFill>
                <a:latin typeface="Times New Roman" panose="02020603050405020304" pitchFamily="18" charset="0"/>
                <a:cs typeface="Times New Roman" panose="02020603050405020304" pitchFamily="18" charset="0"/>
              </a:rPr>
              <a:t>字节，若主机甲的当前拥塞窗口为</a:t>
            </a:r>
            <a:r>
              <a:rPr lang="en-US" altLang="zh-CN" sz="2800" b="0" dirty="0">
                <a:solidFill>
                  <a:schemeClr val="tx1"/>
                </a:solidFill>
                <a:latin typeface="Times New Roman" panose="02020603050405020304" pitchFamily="18" charset="0"/>
                <a:cs typeface="Times New Roman" panose="02020603050405020304" pitchFamily="18" charset="0"/>
              </a:rPr>
              <a:t>5000</a:t>
            </a:r>
            <a:r>
              <a:rPr lang="zh-CN" altLang="en-US" sz="2800" b="0" dirty="0">
                <a:solidFill>
                  <a:schemeClr val="tx1"/>
                </a:solidFill>
                <a:latin typeface="Times New Roman" panose="02020603050405020304" pitchFamily="18" charset="0"/>
                <a:cs typeface="Times New Roman" panose="02020603050405020304" pitchFamily="18" charset="0"/>
              </a:rPr>
              <a:t>字节（初始的接收窗口足够大），假定报文段初始的序号是</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，在主机甲向乙连续发送</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个最大段后，成功收到主机乙发送的第一段的确认段，确认段中通告的接收窗口大小为</a:t>
            </a:r>
            <a:r>
              <a:rPr lang="en-US" altLang="zh-CN" sz="2800" b="0" dirty="0">
                <a:solidFill>
                  <a:schemeClr val="tx1"/>
                </a:solidFill>
                <a:latin typeface="Times New Roman" panose="02020603050405020304" pitchFamily="18" charset="0"/>
                <a:cs typeface="Times New Roman" panose="02020603050405020304" pitchFamily="18" charset="0"/>
              </a:rPr>
              <a:t>3000</a:t>
            </a:r>
            <a:r>
              <a:rPr lang="zh-CN" altLang="en-US" sz="2800" b="0" dirty="0">
                <a:solidFill>
                  <a:schemeClr val="tx1"/>
                </a:solidFill>
                <a:latin typeface="Times New Roman" panose="02020603050405020304" pitchFamily="18" charset="0"/>
                <a:cs typeface="Times New Roman" panose="02020603050405020304" pitchFamily="18" charset="0"/>
              </a:rPr>
              <a:t>字节</a:t>
            </a:r>
            <a:r>
              <a:rPr lang="zh-CN" altLang="en-US" sz="2800" b="0" dirty="0" smtClean="0">
                <a:solidFill>
                  <a:schemeClr val="tx1"/>
                </a:solidFill>
                <a:latin typeface="Times New Roman" panose="02020603050405020304" pitchFamily="18" charset="0"/>
                <a:cs typeface="Times New Roman" panose="02020603050405020304" pitchFamily="18" charset="0"/>
              </a:rPr>
              <a:t>，此时</a:t>
            </a:r>
            <a:r>
              <a:rPr lang="zh-CN" altLang="en-US" sz="2800" b="0" dirty="0">
                <a:solidFill>
                  <a:schemeClr val="tx1"/>
                </a:solidFill>
                <a:latin typeface="Times New Roman" panose="02020603050405020304" pitchFamily="18" charset="0"/>
                <a:cs typeface="Times New Roman" panose="02020603050405020304" pitchFamily="18" charset="0"/>
              </a:rPr>
              <a:t>主机甲还可以向主机乙发送的报文段序号分别是多少？</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89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8"/>
          <p:cNvSpPr txBox="1">
            <a:spLocks noChangeArrowheads="1"/>
          </p:cNvSpPr>
          <p:nvPr/>
        </p:nvSpPr>
        <p:spPr>
          <a:xfrm>
            <a:off x="326408" y="1590686"/>
            <a:ext cx="8345643" cy="485575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发送方的发送窗口的上限值应该取接收方窗口和拥塞窗口这两个值中较小的一个，于是此时发送方的发送窗口为</a:t>
            </a:r>
            <a:r>
              <a:rPr lang="en-US" altLang="zh-CN" sz="2800" dirty="0">
                <a:solidFill>
                  <a:srgbClr val="C00000"/>
                </a:solidFill>
                <a:latin typeface="Times New Roman" panose="02020603050405020304" pitchFamily="18" charset="0"/>
                <a:cs typeface="Times New Roman" panose="02020603050405020304" pitchFamily="18" charset="0"/>
              </a:rPr>
              <a:t>MIN{5000B, 3000B}=3000B</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由于发送方还没有收到第二个最大段的确认，所以此时主机甲还可以向主机乙发送的最大字节数为</a:t>
            </a:r>
            <a:r>
              <a:rPr lang="en-US" altLang="zh-CN" sz="2800" dirty="0">
                <a:solidFill>
                  <a:srgbClr val="C00000"/>
                </a:solidFill>
                <a:latin typeface="Times New Roman" panose="02020603050405020304" pitchFamily="18" charset="0"/>
                <a:cs typeface="Times New Roman" panose="02020603050405020304" pitchFamily="18" charset="0"/>
              </a:rPr>
              <a:t>3000B-1000B=2000B</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第一个报文段的序号是</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第二个报文段的序号是</a:t>
            </a:r>
            <a:r>
              <a:rPr lang="en-US" altLang="zh-CN" sz="2800" dirty="0">
                <a:solidFill>
                  <a:srgbClr val="C00000"/>
                </a:solidFill>
                <a:latin typeface="Times New Roman" panose="02020603050405020304" pitchFamily="18" charset="0"/>
                <a:cs typeface="Times New Roman" panose="02020603050405020304" pitchFamily="18" charset="0"/>
              </a:rPr>
              <a:t>1001</a:t>
            </a:r>
            <a:r>
              <a:rPr lang="zh-CN" altLang="en-US" sz="2800" dirty="0">
                <a:solidFill>
                  <a:srgbClr val="C00000"/>
                </a:solidFill>
                <a:latin typeface="Times New Roman" panose="02020603050405020304" pitchFamily="18" charset="0"/>
                <a:cs typeface="Times New Roman" panose="02020603050405020304" pitchFamily="18" charset="0"/>
              </a:rPr>
              <a:t>（尚未收到确认）</a:t>
            </a:r>
            <a:r>
              <a:rPr lang="zh-CN" altLang="en-US" sz="2800" b="0" dirty="0">
                <a:solidFill>
                  <a:schemeClr val="tx1"/>
                </a:solidFill>
                <a:latin typeface="Times New Roman" panose="02020603050405020304" pitchFamily="18" charset="0"/>
                <a:cs typeface="Times New Roman" panose="02020603050405020304" pitchFamily="18" charset="0"/>
              </a:rPr>
              <a:t>。所以，还可以发送的两个</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报文段的序号分别是：</a:t>
            </a:r>
            <a:r>
              <a:rPr lang="en-US" altLang="zh-CN" sz="2800" dirty="0">
                <a:solidFill>
                  <a:srgbClr val="C00000"/>
                </a:solidFill>
                <a:latin typeface="Times New Roman" panose="02020603050405020304" pitchFamily="18" charset="0"/>
                <a:cs typeface="Times New Roman" panose="02020603050405020304" pitchFamily="18" charset="0"/>
              </a:rPr>
              <a:t>2001</a:t>
            </a:r>
            <a:r>
              <a:rPr lang="zh-CN" altLang="en-US" sz="2800" dirty="0">
                <a:solidFill>
                  <a:srgbClr val="C00000"/>
                </a:solidFill>
                <a:latin typeface="Times New Roman" panose="02020603050405020304" pitchFamily="18" charset="0"/>
                <a:cs typeface="Times New Roman" panose="02020603050405020304" pitchFamily="18" charset="0"/>
              </a:rPr>
              <a:t>和</a:t>
            </a:r>
            <a:r>
              <a:rPr lang="en-US" altLang="zh-CN" sz="2800" dirty="0">
                <a:solidFill>
                  <a:srgbClr val="C00000"/>
                </a:solidFill>
                <a:latin typeface="Times New Roman" panose="02020603050405020304" pitchFamily="18" charset="0"/>
                <a:cs typeface="Times New Roman" panose="02020603050405020304" pitchFamily="18" charset="0"/>
              </a:rPr>
              <a:t>3001</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205653" y="1627762"/>
            <a:ext cx="8706119" cy="502379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9</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6.1.2 </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传输</a:t>
            </a:r>
            <a:r>
              <a:rPr lang="zh-CN" altLang="en-US" sz="2800" b="1" dirty="0">
                <a:solidFill>
                  <a:schemeClr val="tx1">
                    <a:lumMod val="65000"/>
                    <a:lumOff val="35000"/>
                  </a:schemeClr>
                </a:solidFill>
                <a:latin typeface="微软雅黑" panose="020B0503020204020204" charset="-122"/>
                <a:ea typeface="微软雅黑" panose="020B0503020204020204" charset="-122"/>
              </a:rPr>
              <a:t>层必要性</a:t>
            </a: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charset="-122"/>
                <a:ea typeface="微软雅黑" panose="020B050302020402020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3</a:t>
            </a:r>
            <a:r>
              <a:rPr lang="zh-CN" altLang="en-US" sz="2800" b="0" dirty="0">
                <a:solidFill>
                  <a:schemeClr val="tx1"/>
                </a:solidFill>
              </a:rPr>
              <a:t>）根据应用的不同，传输层需要执行不同的传输协议来</a:t>
            </a:r>
            <a:r>
              <a:rPr lang="zh-CN" altLang="en-US" sz="2800" b="0" dirty="0" smtClean="0">
                <a:solidFill>
                  <a:schemeClr val="tx1"/>
                </a:solidFill>
              </a:rPr>
              <a:t>提供合理的</a:t>
            </a:r>
            <a:r>
              <a:rPr lang="zh-CN" altLang="en-US" sz="2800" b="0" dirty="0">
                <a:solidFill>
                  <a:schemeClr val="tx1"/>
                </a:solidFill>
              </a:rPr>
              <a:t>传输服务 </a:t>
            </a:r>
          </a:p>
          <a:p>
            <a:pPr algn="just">
              <a:lnSpc>
                <a:spcPct val="150000"/>
              </a:lnSpc>
              <a:spcBef>
                <a:spcPts val="600"/>
              </a:spcBef>
            </a:pPr>
            <a:r>
              <a:rPr lang="zh-CN" altLang="en-US" sz="2800" b="0" dirty="0">
                <a:solidFill>
                  <a:schemeClr val="tx1"/>
                </a:solidFill>
              </a:rPr>
              <a:t>当传输层采用面向连接的协议（如</a:t>
            </a:r>
            <a:r>
              <a:rPr lang="en-US" altLang="zh-CN" sz="2800" b="0" dirty="0">
                <a:solidFill>
                  <a:schemeClr val="tx1"/>
                </a:solidFill>
              </a:rPr>
              <a:t>TCP</a:t>
            </a:r>
            <a:r>
              <a:rPr lang="zh-CN" altLang="en-US" sz="2800" b="0" dirty="0">
                <a:solidFill>
                  <a:schemeClr val="tx1"/>
                </a:solidFill>
              </a:rPr>
              <a:t>）时，它为应用进程在传输实体间建立一条全双工的</a:t>
            </a:r>
            <a:r>
              <a:rPr lang="zh-CN" altLang="en-US" sz="2800" dirty="0">
                <a:solidFill>
                  <a:schemeClr val="tx1"/>
                </a:solidFill>
              </a:rPr>
              <a:t>可靠逻辑信道</a:t>
            </a:r>
            <a:r>
              <a:rPr lang="zh-CN" altLang="en-US" sz="2800" b="0" dirty="0">
                <a:solidFill>
                  <a:schemeClr val="tx1"/>
                </a:solidFill>
              </a:rPr>
              <a:t>，尽管下面的网络可能是不可靠的（如</a:t>
            </a:r>
            <a:r>
              <a:rPr lang="en-US" altLang="zh-CN" sz="2800" b="0" dirty="0" smtClean="0">
                <a:solidFill>
                  <a:schemeClr val="tx1"/>
                </a:solidFill>
              </a:rPr>
              <a:t>IP</a:t>
            </a:r>
            <a:r>
              <a:rPr lang="zh-CN" altLang="en-US" sz="2800" b="0" dirty="0" smtClean="0">
                <a:solidFill>
                  <a:schemeClr val="tx1"/>
                </a:solidFill>
              </a:rPr>
              <a:t>网络</a:t>
            </a:r>
            <a:r>
              <a:rPr lang="zh-CN" altLang="en-US" sz="2800" b="0" dirty="0">
                <a:solidFill>
                  <a:schemeClr val="tx1"/>
                </a:solidFill>
              </a:rPr>
              <a:t>）。</a:t>
            </a:r>
          </a:p>
          <a:p>
            <a:pPr algn="just">
              <a:lnSpc>
                <a:spcPct val="150000"/>
              </a:lnSpc>
              <a:spcBef>
                <a:spcPts val="600"/>
              </a:spcBef>
            </a:pPr>
            <a:r>
              <a:rPr lang="zh-CN" altLang="en-US" sz="2800" b="0" dirty="0">
                <a:solidFill>
                  <a:schemeClr val="tx1"/>
                </a:solidFill>
              </a:rPr>
              <a:t>当传输层采用如</a:t>
            </a:r>
            <a:r>
              <a:rPr lang="en-US" altLang="zh-CN" sz="2800" b="0" dirty="0" smtClean="0">
                <a:solidFill>
                  <a:schemeClr val="tx1"/>
                </a:solidFill>
              </a:rPr>
              <a:t>UDP</a:t>
            </a:r>
            <a:r>
              <a:rPr lang="zh-CN" altLang="en-US" sz="2800" b="0" dirty="0" smtClean="0">
                <a:solidFill>
                  <a:schemeClr val="tx1"/>
                </a:solidFill>
              </a:rPr>
              <a:t>无</a:t>
            </a:r>
            <a:r>
              <a:rPr lang="zh-CN" altLang="en-US" sz="2800" b="0" dirty="0">
                <a:solidFill>
                  <a:schemeClr val="tx1"/>
                </a:solidFill>
              </a:rPr>
              <a:t>连接协议时，这种</a:t>
            </a:r>
            <a:r>
              <a:rPr lang="zh-CN" altLang="en-US" sz="2800" dirty="0">
                <a:solidFill>
                  <a:schemeClr val="tx1"/>
                </a:solidFill>
              </a:rPr>
              <a:t>逻辑信道是不可靠的</a:t>
            </a:r>
            <a:r>
              <a:rPr lang="zh-CN" altLang="en-US" sz="2800" b="0" dirty="0">
                <a:solidFill>
                  <a:schemeClr val="tx1"/>
                </a:solidFill>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charset="-122"/>
                <a:ea typeface="微软雅黑" panose="020B0503020204020204" charset="-122"/>
              </a:rPr>
              <a:t> </a:t>
            </a:r>
            <a:r>
              <a:rPr lang="zh-CN" altLang="en-US" sz="2800" dirty="0" smtClean="0">
                <a:solidFill>
                  <a:schemeClr val="tx1">
                    <a:lumMod val="65000"/>
                    <a:lumOff val="35000"/>
                  </a:schemeClr>
                </a:solidFill>
                <a:latin typeface="微软雅黑" panose="020B0503020204020204" charset="-122"/>
                <a:ea typeface="微软雅黑" panose="020B0503020204020204" charset="-122"/>
              </a:rPr>
              <a:t>传输层协议</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205653" y="1627762"/>
            <a:ext cx="8706119" cy="465324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3396566" y="2852589"/>
            <a:ext cx="3135311" cy="1130464"/>
          </a:xfrm>
          <a:prstGeom prst="rect">
            <a:avLst/>
          </a:prstGeom>
          <a:solidFill>
            <a:srgbClr val="213F9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bg1"/>
              </a:solidFill>
            </a:endParaRPr>
          </a:p>
        </p:txBody>
      </p:sp>
      <p:sp>
        <p:nvSpPr>
          <p:cNvPr id="56" name="矩形 55"/>
          <p:cNvSpPr/>
          <p:nvPr/>
        </p:nvSpPr>
        <p:spPr>
          <a:xfrm>
            <a:off x="1859277" y="2109450"/>
            <a:ext cx="4662537" cy="2932963"/>
          </a:xfrm>
          <a:prstGeom prst="rect">
            <a:avLst/>
          </a:prstGeom>
          <a:noFill/>
          <a:ln>
            <a:solidFill>
              <a:srgbClr val="C00000"/>
            </a:solidFill>
          </a:ln>
        </p:spPr>
        <p:style>
          <a:lnRef idx="1">
            <a:schemeClr val="accent4"/>
          </a:lnRef>
          <a:fillRef idx="1001">
            <a:schemeClr val="lt1"/>
          </a:fillRef>
          <a:effectRef idx="1">
            <a:schemeClr val="accent4"/>
          </a:effectRef>
          <a:fontRef idx="minor">
            <a:schemeClr val="dk1"/>
          </a:fontRef>
        </p:style>
        <p:txBody>
          <a:bodyPr rtlCol="0" anchor="ctr"/>
          <a:lstStyle/>
          <a:p>
            <a:pPr algn="ctr"/>
            <a:endParaRPr lang="zh-CN" altLang="en-US">
              <a:solidFill>
                <a:srgbClr val="C00000"/>
              </a:solidFill>
            </a:endParaRPr>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90</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6.4.6  TCP</a:t>
            </a:r>
            <a:r>
              <a:rPr lang="zh-CN" altLang="en-US" sz="2800" b="1">
                <a:solidFill>
                  <a:schemeClr val="tx1">
                    <a:lumMod val="65000"/>
                    <a:lumOff val="35000"/>
                  </a:schemeClr>
                </a:solidFill>
                <a:latin typeface="微软雅黑" panose="020B0503020204020204" charset="-122"/>
                <a:ea typeface="微软雅黑" panose="020B0503020204020204" charset="-122"/>
              </a:rPr>
              <a:t>拥塞</a:t>
            </a:r>
            <a:r>
              <a:rPr lang="zh-CN" altLang="en-US" sz="2800" b="1" smtClean="0">
                <a:solidFill>
                  <a:schemeClr val="tx1">
                    <a:lumMod val="65000"/>
                    <a:lumOff val="35000"/>
                  </a:schemeClr>
                </a:solidFill>
                <a:latin typeface="微软雅黑" panose="020B0503020204020204" charset="-122"/>
                <a:ea typeface="微软雅黑" panose="020B0503020204020204" charset="-122"/>
              </a:rPr>
              <a:t>控制</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charset="-122"/>
                <a:ea typeface="微软雅黑" panose="020B0503020204020204" charset="-122"/>
              </a:rPr>
              <a:t>举例</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24" name="直接连接符 23"/>
          <p:cNvCxnSpPr/>
          <p:nvPr/>
        </p:nvCxnSpPr>
        <p:spPr>
          <a:xfrm>
            <a:off x="159499" y="2861784"/>
            <a:ext cx="8548737"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7617" y="3992248"/>
            <a:ext cx="8602384"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889"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847416"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86504"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915031" y="2861784"/>
            <a:ext cx="0" cy="11304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09953"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34960" y="2878704"/>
            <a:ext cx="340158"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982717" y="3565985"/>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1000</a:t>
            </a:r>
            <a:endParaRPr lang="zh-CN" altLang="en-US" sz="2400" dirty="0">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a:off x="8119961"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829616" y="284330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1001</a:t>
            </a:r>
            <a:endParaRPr lang="zh-CN" altLang="en-US" sz="24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477373" y="3530583"/>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2000</a:t>
            </a:r>
            <a:endParaRPr lang="zh-CN" altLang="en-US" sz="24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382834" y="2843302"/>
            <a:ext cx="800219"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2001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030591" y="3530583"/>
            <a:ext cx="806631"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3000</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7" name="文本框 46"/>
          <p:cNvSpPr txBox="1"/>
          <p:nvPr/>
        </p:nvSpPr>
        <p:spPr>
          <a:xfrm>
            <a:off x="4977755" y="2843302"/>
            <a:ext cx="800219"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3001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8" name="文本框 47"/>
          <p:cNvSpPr txBox="1"/>
          <p:nvPr/>
        </p:nvSpPr>
        <p:spPr>
          <a:xfrm>
            <a:off x="5625512" y="3530583"/>
            <a:ext cx="806631"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4000</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1" name="文本框 50"/>
          <p:cNvSpPr txBox="1"/>
          <p:nvPr/>
        </p:nvSpPr>
        <p:spPr>
          <a:xfrm>
            <a:off x="6602513" y="284330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4001</a:t>
            </a:r>
            <a:endParaRPr lang="zh-CN" altLang="en-US" sz="2400"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7250270" y="3530583"/>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5000</a:t>
            </a:r>
            <a:endParaRPr lang="zh-CN" altLang="en-US" sz="2400"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8113745" y="285152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5001</a:t>
            </a:r>
            <a:endParaRPr lang="zh-CN" altLang="en-US" sz="2400" dirty="0">
              <a:latin typeface="Times New Roman" panose="02020603050405020304" pitchFamily="18" charset="0"/>
              <a:cs typeface="Times New Roman" panose="02020603050405020304" pitchFamily="18" charset="0"/>
            </a:endParaRPr>
          </a:p>
        </p:txBody>
      </p:sp>
      <p:sp>
        <p:nvSpPr>
          <p:cNvPr id="55" name="矩形 54"/>
          <p:cNvSpPr/>
          <p:nvPr/>
        </p:nvSpPr>
        <p:spPr>
          <a:xfrm>
            <a:off x="315717" y="4119327"/>
            <a:ext cx="2871299" cy="461665"/>
          </a:xfrm>
          <a:prstGeom prst="rect">
            <a:avLst/>
          </a:prstGeom>
          <a:noFill/>
        </p:spPr>
        <p:txBody>
          <a:bodyPr wrap="none">
            <a:spAutoFit/>
          </a:bodyPr>
          <a:lstStyle/>
          <a:p>
            <a:r>
              <a:rPr lang="zh-CN" altLang="en-US" sz="2400" dirty="0">
                <a:latin typeface="Times New Roman" panose="02020603050405020304" pitchFamily="18" charset="0"/>
                <a:ea typeface="微软雅黑" panose="020B0503020204020204" charset="-122"/>
                <a:cs typeface="Times New Roman" panose="02020603050405020304" pitchFamily="18" charset="0"/>
              </a:rPr>
              <a:t>拥塞</a:t>
            </a:r>
            <a:r>
              <a:rPr lang="zh-CN" altLang="en-US" sz="2400" dirty="0" smtClean="0">
                <a:latin typeface="Times New Roman" panose="02020603050405020304" pitchFamily="18" charset="0"/>
                <a:ea typeface="微软雅黑" panose="020B0503020204020204" charset="-122"/>
                <a:cs typeface="Times New Roman" panose="02020603050405020304" pitchFamily="18" charset="0"/>
              </a:rPr>
              <a:t>窗口</a:t>
            </a:r>
            <a:r>
              <a:rPr lang="en-US" altLang="zh-CN" sz="2400" dirty="0" err="1" smtClean="0">
                <a:latin typeface="Times New Roman" panose="02020603050405020304" pitchFamily="18" charset="0"/>
                <a:ea typeface="微软雅黑" panose="020B0503020204020204" charset="-122"/>
                <a:cs typeface="Times New Roman" panose="02020603050405020304" pitchFamily="18" charset="0"/>
              </a:rPr>
              <a:t>cwnd</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rPr>
              <a:t>=5000</a:t>
            </a:r>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57" name="矩形 56"/>
          <p:cNvSpPr/>
          <p:nvPr/>
        </p:nvSpPr>
        <p:spPr>
          <a:xfrm>
            <a:off x="3731214" y="2232076"/>
            <a:ext cx="2837636" cy="461665"/>
          </a:xfrm>
          <a:prstGeom prst="rect">
            <a:avLst/>
          </a:prstGeom>
          <a:noFill/>
        </p:spPr>
        <p:txBody>
          <a:bodyPr wrap="none">
            <a:spAutoFit/>
          </a:bodyPr>
          <a:lstStyle/>
          <a:p>
            <a:r>
              <a:rPr lang="zh-CN" altLang="en-US" sz="2400" dirty="0" smtClean="0">
                <a:latin typeface="Times New Roman" panose="02020603050405020304" pitchFamily="18" charset="0"/>
                <a:ea typeface="微软雅黑" panose="020B0503020204020204" charset="-122"/>
                <a:cs typeface="Times New Roman" panose="02020603050405020304" pitchFamily="18" charset="0"/>
              </a:rPr>
              <a:t>接收窗口</a:t>
            </a:r>
            <a:r>
              <a:rPr lang="en-US" altLang="zh-CN" sz="2400" dirty="0" err="1">
                <a:latin typeface="Times New Roman" panose="02020603050405020304" pitchFamily="18" charset="0"/>
                <a:ea typeface="微软雅黑" panose="020B0503020204020204" charset="-122"/>
                <a:cs typeface="Times New Roman" panose="02020603050405020304" pitchFamily="18" charset="0"/>
              </a:rPr>
              <a:t>r</a:t>
            </a:r>
            <a:r>
              <a:rPr lang="en-US" altLang="zh-CN" sz="2400" dirty="0" err="1" smtClean="0">
                <a:latin typeface="Times New Roman" panose="02020603050405020304" pitchFamily="18" charset="0"/>
                <a:ea typeface="微软雅黑" panose="020B0503020204020204" charset="-122"/>
                <a:cs typeface="Times New Roman" panose="02020603050405020304" pitchFamily="18" charset="0"/>
              </a:rPr>
              <a:t>wnd</a:t>
            </a:r>
            <a:r>
              <a:rPr lang="en-US" altLang="zh-CN" sz="2400" dirty="0" smtClean="0">
                <a:latin typeface="Times New Roman" panose="02020603050405020304" pitchFamily="18" charset="0"/>
                <a:ea typeface="微软雅黑" panose="020B0503020204020204" charset="-122"/>
                <a:cs typeface="Times New Roman" panose="02020603050405020304" pitchFamily="18" charset="0"/>
              </a:rPr>
              <a:t>=3000</a:t>
            </a:r>
            <a:endParaRPr lang="zh-CN" altLang="en-US"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58" name="矩形 57"/>
          <p:cNvSpPr/>
          <p:nvPr/>
        </p:nvSpPr>
        <p:spPr>
          <a:xfrm>
            <a:off x="318888" y="2625504"/>
            <a:ext cx="7807289" cy="195548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矩形 40"/>
          <p:cNvSpPr/>
          <p:nvPr/>
        </p:nvSpPr>
        <p:spPr>
          <a:xfrm>
            <a:off x="99589" y="1627762"/>
            <a:ext cx="8812184"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800" dirty="0" smtClean="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91</a:t>
            </a:fld>
            <a:r>
              <a:rPr lang="zh-CN" altLang="en-US" sz="1800" dirty="0">
                <a:solidFill>
                  <a:srgbClr val="213F99"/>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charset="-122"/>
                <a:ea typeface="微软雅黑" panose="020B0503020204020204" charset="-122"/>
              </a:rPr>
              <a:t>6.4.7  TCP</a:t>
            </a:r>
            <a:r>
              <a:rPr lang="zh-CN" altLang="en-US" sz="2800" b="1" dirty="0" smtClean="0">
                <a:solidFill>
                  <a:schemeClr val="tx1">
                    <a:lumMod val="65000"/>
                    <a:lumOff val="35000"/>
                  </a:schemeClr>
                </a:solidFill>
                <a:latin typeface="微软雅黑" panose="020B0503020204020204" charset="-122"/>
                <a:ea typeface="微软雅黑" panose="020B0503020204020204" charset="-122"/>
              </a:rPr>
              <a:t>应用</a:t>
            </a:r>
            <a:endParaRPr lang="zh-CN" altLang="en-US" sz="2800" b="1" dirty="0">
              <a:solidFill>
                <a:schemeClr val="tx1">
                  <a:lumMod val="65000"/>
                  <a:lumOff val="35000"/>
                </a:schemeClr>
              </a:solidFill>
              <a:latin typeface="微软雅黑" panose="020B0503020204020204" charset="-122"/>
              <a:ea typeface="微软雅黑" panose="020B050302020402020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a:fillRect/>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anose="020B0806030902050204" pitchFamily="34" charset="0"/>
                <a:ea typeface="微软雅黑" panose="020B050302020402020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anose="020B0806030902050204" pitchFamily="34" charset="0"/>
                <a:ea typeface="微软雅黑" panose="020B0503020204020204" charset="-122"/>
              </a:defRPr>
            </a:lvl1pPr>
          </a:lstStyle>
          <a:p>
            <a:r>
              <a:rPr lang="en-US" altLang="zh-CN" dirty="0"/>
              <a:t>UDP</a:t>
            </a:r>
            <a:r>
              <a:rPr lang="zh-CN" altLang="en-US" dirty="0"/>
              <a:t>协议</a:t>
            </a:r>
          </a:p>
        </p:txBody>
      </p:sp>
      <p:graphicFrame>
        <p:nvGraphicFramePr>
          <p:cNvPr id="24" name="Group 4"/>
          <p:cNvGraphicFramePr/>
          <p:nvPr/>
        </p:nvGraphicFramePr>
        <p:xfrm>
          <a:off x="63374" y="1886784"/>
          <a:ext cx="8678478" cy="4282758"/>
        </p:xfrm>
        <a:graphic>
          <a:graphicData uri="http://schemas.openxmlformats.org/drawingml/2006/table">
            <a:tbl>
              <a:tblPr/>
              <a:tblGrid>
                <a:gridCol w="1711105"/>
                <a:gridCol w="1460715"/>
                <a:gridCol w="1581043"/>
                <a:gridCol w="3925615"/>
              </a:tblGrid>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默认端口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使用</a:t>
                      </a:r>
                      <a:r>
                        <a:rPr kumimoji="0" lang="zh-CN" alt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TCP</a:t>
                      </a: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charset="-122"/>
                          <a:cs typeface="Times New Roman" panose="02020603050405020304" pitchFamily="18" charset="0"/>
                        </a:rPr>
                        <a:t>协议原因说明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文件传输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FTP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20</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要求保证数据传输的可靠性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远程终端接入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TELNET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要求保证字符正确传输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99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邮件传输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SMTP</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POP3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25</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要求保证邮件从发送方正确到达接收方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万维网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HTTP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要求可靠的交换超媒体信息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chemeClr val="bg1"/>
                </a:solidFill>
                <a:effectLst>
                  <a:reflection blurRad="6350" stA="55000" endA="300" endPos="45500" dir="5400000" sy="-100000" algn="bl" rotWithShape="0"/>
                </a:effectLst>
                <a:latin typeface="Broadway" pitchFamily="82" charset="0"/>
                <a:sym typeface="Impact" panose="020B0806030902050204" pitchFamily="34" charset="0"/>
              </a:rPr>
              <a:t>Thank </a:t>
            </a:r>
            <a:r>
              <a:rPr lang="en-US" altLang="zh-CN" sz="7200" dirty="0" smtClean="0">
                <a:solidFill>
                  <a:schemeClr val="bg1"/>
                </a:solidFill>
                <a:effectLst>
                  <a:reflection blurRad="6350" stA="55000" endA="300" endPos="45500" dir="5400000" sy="-100000" algn="bl" rotWithShape="0"/>
                </a:effectLst>
                <a:latin typeface="Broadway" pitchFamily="82" charset="0"/>
                <a:sym typeface="Impact" panose="020B0806030902050204"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2731151" y="5333989"/>
            <a:ext cx="4608954" cy="400110"/>
          </a:xfrm>
          <a:prstGeom prst="rect">
            <a:avLst/>
          </a:prstGeom>
        </p:spPr>
        <p:txBody>
          <a:bodyPr wrap="none">
            <a:spAutoFit/>
          </a:bodyPr>
          <a:lstStyle/>
          <a:p>
            <a:pPr eaLnBrk="1" hangingPunct="1">
              <a:defRPr/>
            </a:pPr>
            <a:r>
              <a:rPr lang="zh-CN" altLang="en-US" sz="2000"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143</TotalTime>
  <Words>6623</Words>
  <Application>Microsoft Office PowerPoint</Application>
  <PresentationFormat>全屏显示(4:3)</PresentationFormat>
  <Paragraphs>1607</Paragraphs>
  <Slides>92</Slides>
  <Notes>5</Notes>
  <HiddenSlides>1</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12" baseType="lpstr">
      <vt:lpstr>Adobe 宋体 Std L</vt:lpstr>
      <vt:lpstr>Arial Unicode MS</vt:lpstr>
      <vt:lpstr>맑은 고딕</vt:lpstr>
      <vt:lpstr>方正正黑简体</vt:lpstr>
      <vt:lpstr>方正正中黑简体</vt:lpstr>
      <vt:lpstr>黑体</vt:lpstr>
      <vt:lpstr>宋体</vt:lpstr>
      <vt:lpstr>微软雅黑</vt:lpstr>
      <vt:lpstr>Agency FB</vt:lpstr>
      <vt:lpstr>Arial</vt:lpstr>
      <vt:lpstr>Broadway</vt:lpstr>
      <vt:lpstr>Calibri</vt:lpstr>
      <vt:lpstr>Calibri Light</vt:lpstr>
      <vt:lpstr>Impact</vt:lpstr>
      <vt:lpstr>Symbol</vt:lpstr>
      <vt:lpstr>Tahoma</vt:lpstr>
      <vt:lpstr>Times New Roman</vt:lpstr>
      <vt:lpstr>Wingdings</vt:lpstr>
      <vt:lpstr>Office 主题</vt:lpstr>
      <vt:lpstr>Microsoft Visio 2000/2002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运输连接的三个阶段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byLC</dc:creator>
  <cp:lastModifiedBy>admin</cp:lastModifiedBy>
  <cp:revision>375</cp:revision>
  <dcterms:created xsi:type="dcterms:W3CDTF">2016-01-19T03:03:00Z</dcterms:created>
  <dcterms:modified xsi:type="dcterms:W3CDTF">2018-06-11T06:45:45Z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