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876" r:id="rId4"/>
    <p:sldId id="573" r:id="rId5"/>
    <p:sldId id="590" r:id="rId6"/>
    <p:sldId id="928" r:id="rId7"/>
    <p:sldId id="942" r:id="rId8"/>
    <p:sldId id="943" r:id="rId9"/>
    <p:sldId id="861" r:id="rId10"/>
    <p:sldId id="931" r:id="rId11"/>
    <p:sldId id="862" r:id="rId12"/>
    <p:sldId id="932" r:id="rId13"/>
    <p:sldId id="926" r:id="rId14"/>
    <p:sldId id="915" r:id="rId15"/>
    <p:sldId id="863" r:id="rId16"/>
    <p:sldId id="864" r:id="rId17"/>
    <p:sldId id="927" r:id="rId18"/>
    <p:sldId id="865" r:id="rId19"/>
    <p:sldId id="877" r:id="rId20"/>
    <p:sldId id="866" r:id="rId21"/>
    <p:sldId id="903" r:id="rId22"/>
    <p:sldId id="933" r:id="rId23"/>
    <p:sldId id="919" r:id="rId24"/>
    <p:sldId id="920" r:id="rId25"/>
    <p:sldId id="867" r:id="rId26"/>
    <p:sldId id="875" r:id="rId27"/>
    <p:sldId id="922" r:id="rId28"/>
    <p:sldId id="923" r:id="rId29"/>
    <p:sldId id="924" r:id="rId30"/>
    <p:sldId id="908" r:id="rId31"/>
    <p:sldId id="940" r:id="rId32"/>
    <p:sldId id="870" r:id="rId33"/>
    <p:sldId id="871" r:id="rId34"/>
    <p:sldId id="921" r:id="rId35"/>
    <p:sldId id="912" r:id="rId36"/>
    <p:sldId id="941" r:id="rId37"/>
    <p:sldId id="872" r:id="rId38"/>
    <p:sldId id="873" r:id="rId39"/>
    <p:sldId id="939" r:id="rId40"/>
    <p:sldId id="935" r:id="rId41"/>
    <p:sldId id="900" r:id="rId42"/>
    <p:sldId id="901" r:id="rId43"/>
    <p:sldId id="945" r:id="rId44"/>
    <p:sldId id="944" r:id="rId45"/>
    <p:sldId id="874" r:id="rId46"/>
    <p:sldId id="934" r:id="rId47"/>
    <p:sldId id="288" r:id="rId4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FFFF"/>
    <a:srgbClr val="FF9933"/>
    <a:srgbClr val="FF6600"/>
    <a:srgbClr val="009900"/>
    <a:srgbClr val="CCFF3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818" y="42"/>
      </p:cViewPr>
      <p:guideLst>
        <p:guide orient="horz" pos="2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-12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79AAC2-F5DB-4A63-A8B3-81B83304165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2021/12/23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1F90C5-0828-4513-ADAD-BED64E6A1AA4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art-com.co.kr/online/ppt_gallery_1.htm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1588" y="0"/>
            <a:ext cx="9148762" cy="6851650"/>
            <a:chOff x="0" y="0"/>
            <a:chExt cx="5763" cy="4316"/>
          </a:xfrm>
        </p:grpSpPr>
        <p:sp>
          <p:nvSpPr>
            <p:cNvPr id="1039" name="未知"/>
            <p:cNvSpPr/>
            <p:nvPr/>
          </p:nvSpPr>
          <p:spPr>
            <a:xfrm>
              <a:off x="5044" y="2626"/>
              <a:ext cx="719" cy="1690"/>
            </a:xfrm>
            <a:custGeom>
              <a:avLst/>
              <a:gdLst>
                <a:gd name="txL" fmla="*/ 0 w 717"/>
                <a:gd name="txT" fmla="*/ 0 h 1690"/>
                <a:gd name="txR" fmla="*/ 717 w 717"/>
                <a:gd name="txB" fmla="*/ 1690 h 1690"/>
              </a:gdLst>
              <a:ahLst/>
              <a:cxnLst>
                <a:cxn ang="0">
                  <a:pos x="763" y="72"/>
                </a:cxn>
                <a:cxn ang="0">
                  <a:pos x="763" y="0"/>
                </a:cxn>
                <a:cxn ang="0">
                  <a:pos x="745" y="101"/>
                </a:cxn>
                <a:cxn ang="0">
                  <a:pos x="721" y="209"/>
                </a:cxn>
                <a:cxn ang="0">
                  <a:pos x="673" y="389"/>
                </a:cxn>
                <a:cxn ang="0">
                  <a:pos x="620" y="569"/>
                </a:cxn>
                <a:cxn ang="0">
                  <a:pos x="525" y="749"/>
                </a:cxn>
                <a:cxn ang="0">
                  <a:pos x="447" y="935"/>
                </a:cxn>
                <a:cxn ang="0">
                  <a:pos x="357" y="1121"/>
                </a:cxn>
                <a:cxn ang="0">
                  <a:pos x="256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68" y="1312"/>
                </a:cxn>
                <a:cxn ang="0">
                  <a:pos x="369" y="1121"/>
                </a:cxn>
                <a:cxn ang="0">
                  <a:pos x="459" y="935"/>
                </a:cxn>
                <a:cxn ang="0">
                  <a:pos x="537" y="749"/>
                </a:cxn>
                <a:cxn ang="0">
                  <a:pos x="631" y="569"/>
                </a:cxn>
                <a:cxn ang="0">
                  <a:pos x="685" y="389"/>
                </a:cxn>
                <a:cxn ang="0">
                  <a:pos x="733" y="209"/>
                </a:cxn>
                <a:cxn ang="0">
                  <a:pos x="751" y="143"/>
                </a:cxn>
                <a:cxn ang="0">
                  <a:pos x="763" y="72"/>
                </a:cxn>
                <a:cxn ang="0">
                  <a:pos x="763" y="72"/>
                </a:cxn>
              </a:cxnLst>
              <a:rect l="txL" t="txT" r="txR" b="tx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未知"/>
            <p:cNvSpPr/>
            <p:nvPr/>
          </p:nvSpPr>
          <p:spPr>
            <a:xfrm>
              <a:off x="5385" y="3794"/>
              <a:ext cx="378" cy="522"/>
            </a:xfrm>
            <a:custGeom>
              <a:avLst/>
              <a:gdLst>
                <a:gd name="txL" fmla="*/ 0 w 377"/>
                <a:gd name="txT" fmla="*/ 0 h 522"/>
                <a:gd name="txR" fmla="*/ 377 w 377"/>
                <a:gd name="txB" fmla="*/ 522 h 522"/>
              </a:gdLst>
              <a:ahLst/>
              <a:cxnLst>
                <a:cxn ang="0">
                  <a:pos x="400" y="0"/>
                </a:cxn>
                <a:cxn ang="0">
                  <a:pos x="316" y="132"/>
                </a:cxn>
                <a:cxn ang="0">
                  <a:pos x="227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27" y="282"/>
                </a:cxn>
                <a:cxn ang="0">
                  <a:pos x="400" y="24"/>
                </a:cxn>
                <a:cxn ang="0">
                  <a:pos x="400" y="0"/>
                </a:cxn>
                <a:cxn ang="0">
                  <a:pos x="400" y="0"/>
                </a:cxn>
              </a:cxnLst>
              <a:rect l="txL" t="txT" r="txR" b="tx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未知"/>
            <p:cNvSpPr/>
            <p:nvPr/>
          </p:nvSpPr>
          <p:spPr>
            <a:xfrm>
              <a:off x="5679" y="4214"/>
              <a:ext cx="84" cy="102"/>
            </a:xfrm>
            <a:custGeom>
              <a:avLst/>
              <a:gdLst>
                <a:gd name="txL" fmla="*/ 0 w 84"/>
                <a:gd name="txT" fmla="*/ 0 h 102"/>
                <a:gd name="txR" fmla="*/ 84 w 84"/>
                <a:gd name="txB" fmla="*/ 102 h 102"/>
              </a:gdLst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txL" t="txT" r="txR" b="tx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2" name="Group 6"/>
            <p:cNvGrpSpPr/>
            <p:nvPr/>
          </p:nvGrpSpPr>
          <p:grpSpPr>
            <a:xfrm>
              <a:off x="287" y="0"/>
              <a:ext cx="5098" cy="4316"/>
              <a:chOff x="0" y="0"/>
              <a:chExt cx="5098" cy="4316"/>
            </a:xfrm>
          </p:grpSpPr>
          <p:sp>
            <p:nvSpPr>
              <p:cNvPr id="1062" name="未知"/>
              <p:cNvSpPr/>
              <p:nvPr userDrawn="1"/>
            </p:nvSpPr>
            <p:spPr>
              <a:xfrm>
                <a:off x="2501" y="0"/>
                <a:ext cx="72" cy="4316"/>
              </a:xfrm>
              <a:custGeom>
                <a:avLst/>
                <a:gdLst>
                  <a:gd name="txL" fmla="*/ 0 w 72"/>
                  <a:gd name="txT" fmla="*/ 0 h 4316"/>
                  <a:gd name="txR" fmla="*/ 72 w 72"/>
                  <a:gd name="txB" fmla="*/ 4316 h 4316"/>
                </a:gdLst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未知"/>
              <p:cNvSpPr/>
              <p:nvPr userDrawn="1"/>
            </p:nvSpPr>
            <p:spPr>
              <a:xfrm>
                <a:off x="2801" y="0"/>
                <a:ext cx="174" cy="4316"/>
              </a:xfrm>
              <a:custGeom>
                <a:avLst/>
                <a:gdLst>
                  <a:gd name="txL" fmla="*/ 0 w 174"/>
                  <a:gd name="txT" fmla="*/ 0 h 4316"/>
                  <a:gd name="txR" fmla="*/ 174 w 174"/>
                  <a:gd name="txB" fmla="*/ 4316 h 4316"/>
                </a:gdLst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txL" t="txT" r="txR" b="tx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未知"/>
              <p:cNvSpPr/>
              <p:nvPr userDrawn="1"/>
            </p:nvSpPr>
            <p:spPr>
              <a:xfrm>
                <a:off x="3070" y="0"/>
                <a:ext cx="337" cy="4316"/>
              </a:xfrm>
              <a:custGeom>
                <a:avLst/>
                <a:gdLst>
                  <a:gd name="txL" fmla="*/ 0 w 335"/>
                  <a:gd name="txT" fmla="*/ 0 h 4316"/>
                  <a:gd name="txR" fmla="*/ 335 w 335"/>
                  <a:gd name="txB" fmla="*/ 4316 h 4316"/>
                </a:gdLst>
                <a:ahLst/>
                <a:cxnLst>
                  <a:cxn ang="0">
                    <a:pos x="375" y="2014"/>
                  </a:cxn>
                  <a:cxn ang="0">
                    <a:pos x="363" y="1726"/>
                  </a:cxn>
                  <a:cxn ang="0">
                    <a:pos x="339" y="1445"/>
                  </a:cxn>
                  <a:cxn ang="0">
                    <a:pos x="309" y="1175"/>
                  </a:cxn>
                  <a:cxn ang="0">
                    <a:pos x="251" y="917"/>
                  </a:cxn>
                  <a:cxn ang="0">
                    <a:pos x="209" y="665"/>
                  </a:cxn>
                  <a:cxn ang="0">
                    <a:pos x="155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43" y="432"/>
                  </a:cxn>
                  <a:cxn ang="0">
                    <a:pos x="197" y="665"/>
                  </a:cxn>
                  <a:cxn ang="0">
                    <a:pos x="239" y="917"/>
                  </a:cxn>
                  <a:cxn ang="0">
                    <a:pos x="296" y="1175"/>
                  </a:cxn>
                  <a:cxn ang="0">
                    <a:pos x="327" y="1445"/>
                  </a:cxn>
                  <a:cxn ang="0">
                    <a:pos x="351" y="1726"/>
                  </a:cxn>
                  <a:cxn ang="0">
                    <a:pos x="363" y="2014"/>
                  </a:cxn>
                  <a:cxn ang="0">
                    <a:pos x="369" y="2314"/>
                  </a:cxn>
                  <a:cxn ang="0">
                    <a:pos x="363" y="2608"/>
                  </a:cxn>
                  <a:cxn ang="0">
                    <a:pos x="351" y="2907"/>
                  </a:cxn>
                  <a:cxn ang="0">
                    <a:pos x="327" y="3201"/>
                  </a:cxn>
                  <a:cxn ang="0">
                    <a:pos x="303" y="3489"/>
                  </a:cxn>
                  <a:cxn ang="0">
                    <a:pos x="239" y="3777"/>
                  </a:cxn>
                  <a:cxn ang="0">
                    <a:pos x="197" y="4052"/>
                  </a:cxn>
                  <a:cxn ang="0">
                    <a:pos x="143" y="4316"/>
                  </a:cxn>
                  <a:cxn ang="0">
                    <a:pos x="155" y="4316"/>
                  </a:cxn>
                  <a:cxn ang="0">
                    <a:pos x="209" y="4052"/>
                  </a:cxn>
                  <a:cxn ang="0">
                    <a:pos x="251" y="3777"/>
                  </a:cxn>
                  <a:cxn ang="0">
                    <a:pos x="315" y="3489"/>
                  </a:cxn>
                  <a:cxn ang="0">
                    <a:pos x="339" y="3201"/>
                  </a:cxn>
                  <a:cxn ang="0">
                    <a:pos x="363" y="2907"/>
                  </a:cxn>
                  <a:cxn ang="0">
                    <a:pos x="375" y="2608"/>
                  </a:cxn>
                  <a:cxn ang="0">
                    <a:pos x="381" y="2314"/>
                  </a:cxn>
                  <a:cxn ang="0">
                    <a:pos x="375" y="2014"/>
                  </a:cxn>
                  <a:cxn ang="0">
                    <a:pos x="375" y="2014"/>
                  </a:cxn>
                </a:cxnLst>
                <a:rect l="txL" t="txT" r="txR" b="tx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未知"/>
              <p:cNvSpPr/>
              <p:nvPr userDrawn="1"/>
            </p:nvSpPr>
            <p:spPr>
              <a:xfrm>
                <a:off x="3388" y="0"/>
                <a:ext cx="427" cy="4316"/>
              </a:xfrm>
              <a:custGeom>
                <a:avLst/>
                <a:gdLst>
                  <a:gd name="txL" fmla="*/ 0 w 425"/>
                  <a:gd name="txT" fmla="*/ 0 h 4316"/>
                  <a:gd name="txR" fmla="*/ 425 w 425"/>
                  <a:gd name="txB" fmla="*/ 4316 h 4316"/>
                </a:gdLst>
                <a:ahLst/>
                <a:cxnLst>
                  <a:cxn ang="0">
                    <a:pos x="459" y="1924"/>
                  </a:cxn>
                  <a:cxn ang="0">
                    <a:pos x="441" y="1690"/>
                  </a:cxn>
                  <a:cxn ang="0">
                    <a:pos x="411" y="1457"/>
                  </a:cxn>
                  <a:cxn ang="0">
                    <a:pos x="375" y="1229"/>
                  </a:cxn>
                  <a:cxn ang="0">
                    <a:pos x="304" y="1001"/>
                  </a:cxn>
                  <a:cxn ang="0">
                    <a:pos x="250" y="761"/>
                  </a:cxn>
                  <a:cxn ang="0">
                    <a:pos x="185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79" y="522"/>
                  </a:cxn>
                  <a:cxn ang="0">
                    <a:pos x="239" y="767"/>
                  </a:cxn>
                  <a:cxn ang="0">
                    <a:pos x="298" y="1001"/>
                  </a:cxn>
                  <a:cxn ang="0">
                    <a:pos x="361" y="1235"/>
                  </a:cxn>
                  <a:cxn ang="0">
                    <a:pos x="399" y="1463"/>
                  </a:cxn>
                  <a:cxn ang="0">
                    <a:pos x="429" y="1690"/>
                  </a:cxn>
                  <a:cxn ang="0">
                    <a:pos x="447" y="1924"/>
                  </a:cxn>
                  <a:cxn ang="0">
                    <a:pos x="459" y="2188"/>
                  </a:cxn>
                  <a:cxn ang="0">
                    <a:pos x="453" y="2458"/>
                  </a:cxn>
                  <a:cxn ang="0">
                    <a:pos x="441" y="2733"/>
                  </a:cxn>
                  <a:cxn ang="0">
                    <a:pos x="411" y="3021"/>
                  </a:cxn>
                  <a:cxn ang="0">
                    <a:pos x="375" y="3321"/>
                  </a:cxn>
                  <a:cxn ang="0">
                    <a:pos x="298" y="3639"/>
                  </a:cxn>
                  <a:cxn ang="0">
                    <a:pos x="227" y="3968"/>
                  </a:cxn>
                  <a:cxn ang="0">
                    <a:pos x="149" y="4316"/>
                  </a:cxn>
                  <a:cxn ang="0">
                    <a:pos x="161" y="4316"/>
                  </a:cxn>
                  <a:cxn ang="0">
                    <a:pos x="239" y="3968"/>
                  </a:cxn>
                  <a:cxn ang="0">
                    <a:pos x="310" y="3639"/>
                  </a:cxn>
                  <a:cxn ang="0">
                    <a:pos x="387" y="3321"/>
                  </a:cxn>
                  <a:cxn ang="0">
                    <a:pos x="423" y="3021"/>
                  </a:cxn>
                  <a:cxn ang="0">
                    <a:pos x="453" y="2733"/>
                  </a:cxn>
                  <a:cxn ang="0">
                    <a:pos x="465" y="2458"/>
                  </a:cxn>
                  <a:cxn ang="0">
                    <a:pos x="471" y="2188"/>
                  </a:cxn>
                  <a:cxn ang="0">
                    <a:pos x="459" y="1924"/>
                  </a:cxn>
                  <a:cxn ang="0">
                    <a:pos x="459" y="1924"/>
                  </a:cxn>
                </a:cxnLst>
                <a:rect l="txL" t="txT" r="txR" b="tx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未知"/>
              <p:cNvSpPr/>
              <p:nvPr userDrawn="1"/>
            </p:nvSpPr>
            <p:spPr>
              <a:xfrm>
                <a:off x="3658" y="0"/>
                <a:ext cx="558" cy="4316"/>
              </a:xfrm>
              <a:custGeom>
                <a:avLst/>
                <a:gdLst>
                  <a:gd name="txL" fmla="*/ 0 w 556"/>
                  <a:gd name="txT" fmla="*/ 0 h 4316"/>
                  <a:gd name="txR" fmla="*/ 556 w 556"/>
                  <a:gd name="txB" fmla="*/ 4316 h 4316"/>
                </a:gdLst>
                <a:ahLst/>
                <a:cxnLst>
                  <a:cxn ang="0">
                    <a:pos x="602" y="2020"/>
                  </a:cxn>
                  <a:cxn ang="0">
                    <a:pos x="584" y="1732"/>
                  </a:cxn>
                  <a:cxn ang="0">
                    <a:pos x="549" y="1445"/>
                  </a:cxn>
                  <a:cxn ang="0">
                    <a:pos x="501" y="1175"/>
                  </a:cxn>
                  <a:cxn ang="0">
                    <a:pos x="419" y="911"/>
                  </a:cxn>
                  <a:cxn ang="0">
                    <a:pos x="340" y="659"/>
                  </a:cxn>
                  <a:cxn ang="0">
                    <a:pos x="251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39" y="426"/>
                  </a:cxn>
                  <a:cxn ang="0">
                    <a:pos x="328" y="659"/>
                  </a:cxn>
                  <a:cxn ang="0">
                    <a:pos x="406" y="911"/>
                  </a:cxn>
                  <a:cxn ang="0">
                    <a:pos x="489" y="1175"/>
                  </a:cxn>
                  <a:cxn ang="0">
                    <a:pos x="537" y="1445"/>
                  </a:cxn>
                  <a:cxn ang="0">
                    <a:pos x="572" y="1732"/>
                  </a:cxn>
                  <a:cxn ang="0">
                    <a:pos x="590" y="2020"/>
                  </a:cxn>
                  <a:cxn ang="0">
                    <a:pos x="590" y="2326"/>
                  </a:cxn>
                  <a:cxn ang="0">
                    <a:pos x="578" y="2632"/>
                  </a:cxn>
                  <a:cxn ang="0">
                    <a:pos x="549" y="2931"/>
                  </a:cxn>
                  <a:cxn ang="0">
                    <a:pos x="501" y="3225"/>
                  </a:cxn>
                  <a:cxn ang="0">
                    <a:pos x="412" y="3513"/>
                  </a:cxn>
                  <a:cxn ang="0">
                    <a:pos x="334" y="3788"/>
                  </a:cxn>
                  <a:cxn ang="0">
                    <a:pos x="239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51" y="4058"/>
                  </a:cxn>
                  <a:cxn ang="0">
                    <a:pos x="346" y="3788"/>
                  </a:cxn>
                  <a:cxn ang="0">
                    <a:pos x="431" y="3513"/>
                  </a:cxn>
                  <a:cxn ang="0">
                    <a:pos x="513" y="3225"/>
                  </a:cxn>
                  <a:cxn ang="0">
                    <a:pos x="561" y="2931"/>
                  </a:cxn>
                  <a:cxn ang="0">
                    <a:pos x="590" y="2632"/>
                  </a:cxn>
                  <a:cxn ang="0">
                    <a:pos x="602" y="2326"/>
                  </a:cxn>
                  <a:cxn ang="0">
                    <a:pos x="602" y="2020"/>
                  </a:cxn>
                  <a:cxn ang="0">
                    <a:pos x="602" y="2020"/>
                  </a:cxn>
                </a:cxnLst>
                <a:rect l="txL" t="txT" r="txR" b="tx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未知"/>
              <p:cNvSpPr/>
              <p:nvPr userDrawn="1"/>
            </p:nvSpPr>
            <p:spPr>
              <a:xfrm>
                <a:off x="3958" y="0"/>
                <a:ext cx="690" cy="4316"/>
              </a:xfrm>
              <a:custGeom>
                <a:avLst/>
                <a:gdLst>
                  <a:gd name="txL" fmla="*/ 0 w 688"/>
                  <a:gd name="txT" fmla="*/ 0 h 4316"/>
                  <a:gd name="txR" fmla="*/ 688 w 688"/>
                  <a:gd name="txB" fmla="*/ 4316 h 4316"/>
                </a:gdLst>
                <a:ahLst/>
                <a:cxnLst>
                  <a:cxn ang="0">
                    <a:pos x="734" y="2086"/>
                  </a:cxn>
                  <a:cxn ang="0">
                    <a:pos x="716" y="1810"/>
                  </a:cxn>
                  <a:cxn ang="0">
                    <a:pos x="680" y="1541"/>
                  </a:cxn>
                  <a:cxn ang="0">
                    <a:pos x="620" y="1271"/>
                  </a:cxn>
                  <a:cxn ang="0">
                    <a:pos x="524" y="1007"/>
                  </a:cxn>
                  <a:cxn ang="0">
                    <a:pos x="424" y="749"/>
                  </a:cxn>
                  <a:cxn ang="0">
                    <a:pos x="316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304" y="492"/>
                  </a:cxn>
                  <a:cxn ang="0">
                    <a:pos x="412" y="749"/>
                  </a:cxn>
                  <a:cxn ang="0">
                    <a:pos x="508" y="1007"/>
                  </a:cxn>
                  <a:cxn ang="0">
                    <a:pos x="608" y="1271"/>
                  </a:cxn>
                  <a:cxn ang="0">
                    <a:pos x="668" y="1541"/>
                  </a:cxn>
                  <a:cxn ang="0">
                    <a:pos x="704" y="1810"/>
                  </a:cxn>
                  <a:cxn ang="0">
                    <a:pos x="722" y="2086"/>
                  </a:cxn>
                  <a:cxn ang="0">
                    <a:pos x="722" y="2368"/>
                  </a:cxn>
                  <a:cxn ang="0">
                    <a:pos x="704" y="2650"/>
                  </a:cxn>
                  <a:cxn ang="0">
                    <a:pos x="662" y="2931"/>
                  </a:cxn>
                  <a:cxn ang="0">
                    <a:pos x="602" y="3213"/>
                  </a:cxn>
                  <a:cxn ang="0">
                    <a:pos x="496" y="3495"/>
                  </a:cxn>
                  <a:cxn ang="0">
                    <a:pos x="394" y="3777"/>
                  </a:cxn>
                  <a:cxn ang="0">
                    <a:pos x="274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86" y="4046"/>
                  </a:cxn>
                  <a:cxn ang="0">
                    <a:pos x="406" y="3777"/>
                  </a:cxn>
                  <a:cxn ang="0">
                    <a:pos x="508" y="3495"/>
                  </a:cxn>
                  <a:cxn ang="0">
                    <a:pos x="614" y="3219"/>
                  </a:cxn>
                  <a:cxn ang="0">
                    <a:pos x="674" y="2937"/>
                  </a:cxn>
                  <a:cxn ang="0">
                    <a:pos x="716" y="2656"/>
                  </a:cxn>
                  <a:cxn ang="0">
                    <a:pos x="734" y="2368"/>
                  </a:cxn>
                  <a:cxn ang="0">
                    <a:pos x="734" y="2086"/>
                  </a:cxn>
                  <a:cxn ang="0">
                    <a:pos x="734" y="2086"/>
                  </a:cxn>
                </a:cxnLst>
                <a:rect l="txL" t="txT" r="txR" b="tx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未知"/>
              <p:cNvSpPr/>
              <p:nvPr userDrawn="1"/>
            </p:nvSpPr>
            <p:spPr>
              <a:xfrm>
                <a:off x="4234" y="0"/>
                <a:ext cx="864" cy="4316"/>
              </a:xfrm>
              <a:custGeom>
                <a:avLst/>
                <a:gdLst>
                  <a:gd name="txL" fmla="*/ 0 w 861"/>
                  <a:gd name="txT" fmla="*/ 0 h 4316"/>
                  <a:gd name="txR" fmla="*/ 861 w 861"/>
                  <a:gd name="txB" fmla="*/ 4316 h 4316"/>
                </a:gdLst>
                <a:ahLst/>
                <a:cxnLst>
                  <a:cxn ang="0">
                    <a:pos x="924" y="2128"/>
                  </a:cxn>
                  <a:cxn ang="0">
                    <a:pos x="900" y="1834"/>
                  </a:cxn>
                  <a:cxn ang="0">
                    <a:pos x="877" y="1684"/>
                  </a:cxn>
                  <a:cxn ang="0">
                    <a:pos x="853" y="1541"/>
                  </a:cxn>
                  <a:cxn ang="0">
                    <a:pos x="817" y="1397"/>
                  </a:cxn>
                  <a:cxn ang="0">
                    <a:pos x="778" y="1253"/>
                  </a:cxn>
                  <a:cxn ang="0">
                    <a:pos x="710" y="1115"/>
                  </a:cxn>
                  <a:cxn ang="0">
                    <a:pos x="656" y="977"/>
                  </a:cxn>
                  <a:cxn ang="0">
                    <a:pos x="537" y="719"/>
                  </a:cxn>
                  <a:cxn ang="0">
                    <a:pos x="376" y="468"/>
                  </a:cxn>
                  <a:cxn ang="0">
                    <a:pos x="215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203" y="228"/>
                  </a:cxn>
                  <a:cxn ang="0">
                    <a:pos x="364" y="468"/>
                  </a:cxn>
                  <a:cxn ang="0">
                    <a:pos x="525" y="719"/>
                  </a:cxn>
                  <a:cxn ang="0">
                    <a:pos x="644" y="983"/>
                  </a:cxn>
                  <a:cxn ang="0">
                    <a:pos x="698" y="1121"/>
                  </a:cxn>
                  <a:cxn ang="0">
                    <a:pos x="760" y="1259"/>
                  </a:cxn>
                  <a:cxn ang="0">
                    <a:pos x="805" y="1403"/>
                  </a:cxn>
                  <a:cxn ang="0">
                    <a:pos x="841" y="1547"/>
                  </a:cxn>
                  <a:cxn ang="0">
                    <a:pos x="871" y="1690"/>
                  </a:cxn>
                  <a:cxn ang="0">
                    <a:pos x="888" y="1834"/>
                  </a:cxn>
                  <a:cxn ang="0">
                    <a:pos x="906" y="1984"/>
                  </a:cxn>
                  <a:cxn ang="0">
                    <a:pos x="912" y="2128"/>
                  </a:cxn>
                  <a:cxn ang="0">
                    <a:pos x="918" y="2278"/>
                  </a:cxn>
                  <a:cxn ang="0">
                    <a:pos x="912" y="2428"/>
                  </a:cxn>
                  <a:cxn ang="0">
                    <a:pos x="900" y="2572"/>
                  </a:cxn>
                  <a:cxn ang="0">
                    <a:pos x="888" y="2721"/>
                  </a:cxn>
                  <a:cxn ang="0">
                    <a:pos x="865" y="2865"/>
                  </a:cxn>
                  <a:cxn ang="0">
                    <a:pos x="835" y="3015"/>
                  </a:cxn>
                  <a:cxn ang="0">
                    <a:pos x="793" y="3159"/>
                  </a:cxn>
                  <a:cxn ang="0">
                    <a:pos x="733" y="3303"/>
                  </a:cxn>
                  <a:cxn ang="0">
                    <a:pos x="632" y="3567"/>
                  </a:cxn>
                  <a:cxn ang="0">
                    <a:pos x="519" y="3824"/>
                  </a:cxn>
                  <a:cxn ang="0">
                    <a:pos x="358" y="4076"/>
                  </a:cxn>
                  <a:cxn ang="0">
                    <a:pos x="203" y="4316"/>
                  </a:cxn>
                  <a:cxn ang="0">
                    <a:pos x="215" y="4316"/>
                  </a:cxn>
                  <a:cxn ang="0">
                    <a:pos x="370" y="4076"/>
                  </a:cxn>
                  <a:cxn ang="0">
                    <a:pos x="531" y="3824"/>
                  </a:cxn>
                  <a:cxn ang="0">
                    <a:pos x="644" y="3573"/>
                  </a:cxn>
                  <a:cxn ang="0">
                    <a:pos x="751" y="3309"/>
                  </a:cxn>
                  <a:cxn ang="0">
                    <a:pos x="805" y="3165"/>
                  </a:cxn>
                  <a:cxn ang="0">
                    <a:pos x="847" y="3021"/>
                  </a:cxn>
                  <a:cxn ang="0">
                    <a:pos x="877" y="2871"/>
                  </a:cxn>
                  <a:cxn ang="0">
                    <a:pos x="900" y="2727"/>
                  </a:cxn>
                  <a:cxn ang="0">
                    <a:pos x="912" y="2578"/>
                  </a:cxn>
                  <a:cxn ang="0">
                    <a:pos x="924" y="2428"/>
                  </a:cxn>
                  <a:cxn ang="0">
                    <a:pos x="930" y="2278"/>
                  </a:cxn>
                  <a:cxn ang="0">
                    <a:pos x="924" y="2128"/>
                  </a:cxn>
                  <a:cxn ang="0">
                    <a:pos x="924" y="2128"/>
                  </a:cxn>
                </a:cxnLst>
                <a:rect l="txL" t="txT" r="txR" b="tx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未知"/>
              <p:cNvSpPr/>
              <p:nvPr userDrawn="1"/>
            </p:nvSpPr>
            <p:spPr>
              <a:xfrm>
                <a:off x="2111" y="0"/>
                <a:ext cx="150" cy="4316"/>
              </a:xfrm>
              <a:custGeom>
                <a:avLst/>
                <a:gdLst>
                  <a:gd name="txL" fmla="*/ 0 w 149"/>
                  <a:gd name="txT" fmla="*/ 0 h 4316"/>
                  <a:gd name="txR" fmla="*/ 149 w 149"/>
                  <a:gd name="txB" fmla="*/ 4316 h 4316"/>
                </a:gdLst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100" y="791"/>
                  </a:cxn>
                  <a:cxn ang="0">
                    <a:pos x="106" y="671"/>
                  </a:cxn>
                  <a:cxn ang="0">
                    <a:pos x="118" y="557"/>
                  </a:cxn>
                  <a:cxn ang="0">
                    <a:pos x="130" y="444"/>
                  </a:cxn>
                  <a:cxn ang="0">
                    <a:pos x="136" y="342"/>
                  </a:cxn>
                  <a:cxn ang="0">
                    <a:pos x="148" y="246"/>
                  </a:cxn>
                  <a:cxn ang="0">
                    <a:pos x="154" y="156"/>
                  </a:cxn>
                  <a:cxn ang="0">
                    <a:pos x="166" y="72"/>
                  </a:cxn>
                  <a:cxn ang="0">
                    <a:pos x="172" y="0"/>
                  </a:cxn>
                  <a:cxn ang="0">
                    <a:pos x="160" y="0"/>
                  </a:cxn>
                  <a:cxn ang="0">
                    <a:pos x="154" y="72"/>
                  </a:cxn>
                  <a:cxn ang="0">
                    <a:pos x="142" y="156"/>
                  </a:cxn>
                  <a:cxn ang="0">
                    <a:pos x="136" y="246"/>
                  </a:cxn>
                  <a:cxn ang="0">
                    <a:pos x="124" y="342"/>
                  </a:cxn>
                  <a:cxn ang="0">
                    <a:pos x="118" y="444"/>
                  </a:cxn>
                  <a:cxn ang="0">
                    <a:pos x="106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112" y="4058"/>
                  </a:cxn>
                  <a:cxn ang="0">
                    <a:pos x="148" y="4316"/>
                  </a:cxn>
                  <a:cxn ang="0">
                    <a:pos x="160" y="4316"/>
                  </a:cxn>
                  <a:cxn ang="0">
                    <a:pos x="124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txL" t="txT" r="txR" b="tx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未知"/>
              <p:cNvSpPr/>
              <p:nvPr userDrawn="1"/>
            </p:nvSpPr>
            <p:spPr>
              <a:xfrm>
                <a:off x="1679" y="0"/>
                <a:ext cx="300" cy="4316"/>
              </a:xfrm>
              <a:custGeom>
                <a:avLst/>
                <a:gdLst>
                  <a:gd name="txL" fmla="*/ 0 w 299"/>
                  <a:gd name="txT" fmla="*/ 0 h 4316"/>
                  <a:gd name="txR" fmla="*/ 299 w 299"/>
                  <a:gd name="txB" fmla="*/ 4316 h 4316"/>
                </a:gdLst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85" y="641"/>
                  </a:cxn>
                  <a:cxn ang="0">
                    <a:pos x="232" y="408"/>
                  </a:cxn>
                  <a:cxn ang="0">
                    <a:pos x="274" y="192"/>
                  </a:cxn>
                  <a:cxn ang="0">
                    <a:pos x="322" y="0"/>
                  </a:cxn>
                  <a:cxn ang="0">
                    <a:pos x="310" y="0"/>
                  </a:cxn>
                  <a:cxn ang="0">
                    <a:pos x="262" y="192"/>
                  </a:cxn>
                  <a:cxn ang="0">
                    <a:pos x="221" y="408"/>
                  </a:cxn>
                  <a:cxn ang="0">
                    <a:pos x="179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26" y="4064"/>
                  </a:cxn>
                  <a:cxn ang="0">
                    <a:pos x="298" y="4316"/>
                  </a:cxn>
                  <a:cxn ang="0">
                    <a:pos x="310" y="4316"/>
                  </a:cxn>
                  <a:cxn ang="0">
                    <a:pos x="238" y="4064"/>
                  </a:cxn>
                  <a:cxn ang="0">
                    <a:pos x="179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txL" t="txT" r="txR" b="tx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未知"/>
              <p:cNvSpPr/>
              <p:nvPr userDrawn="1"/>
            </p:nvSpPr>
            <p:spPr>
              <a:xfrm>
                <a:off x="1278" y="0"/>
                <a:ext cx="425" cy="4316"/>
              </a:xfrm>
              <a:custGeom>
                <a:avLst/>
                <a:gdLst>
                  <a:gd name="txL" fmla="*/ 0 w 424"/>
                  <a:gd name="txT" fmla="*/ 0 h 4316"/>
                  <a:gd name="txR" fmla="*/ 424 w 424"/>
                  <a:gd name="txB" fmla="*/ 4316 h 4316"/>
                </a:gdLst>
                <a:ahLst/>
                <a:cxnLst>
                  <a:cxn ang="0">
                    <a:pos x="447" y="0"/>
                  </a:cxn>
                  <a:cxn ang="0">
                    <a:pos x="435" y="0"/>
                  </a:cxn>
                  <a:cxn ang="0">
                    <a:pos x="339" y="222"/>
                  </a:cxn>
                  <a:cxn ang="0">
                    <a:pos x="262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92" y="4058"/>
                  </a:cxn>
                  <a:cxn ang="0">
                    <a:pos x="369" y="4316"/>
                  </a:cxn>
                  <a:cxn ang="0">
                    <a:pos x="381" y="4316"/>
                  </a:cxn>
                  <a:cxn ang="0">
                    <a:pos x="304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68" y="462"/>
                  </a:cxn>
                  <a:cxn ang="0">
                    <a:pos x="351" y="222"/>
                  </a:cxn>
                  <a:cxn ang="0">
                    <a:pos x="447" y="0"/>
                  </a:cxn>
                  <a:cxn ang="0">
                    <a:pos x="447" y="0"/>
                  </a:cxn>
                </a:cxnLst>
                <a:rect l="txL" t="txT" r="txR" b="tx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未知"/>
              <p:cNvSpPr/>
              <p:nvPr userDrawn="1"/>
            </p:nvSpPr>
            <p:spPr>
              <a:xfrm>
                <a:off x="840" y="0"/>
                <a:ext cx="575" cy="4316"/>
              </a:xfrm>
              <a:custGeom>
                <a:avLst/>
                <a:gdLst>
                  <a:gd name="txL" fmla="*/ 0 w 574"/>
                  <a:gd name="txT" fmla="*/ 0 h 4316"/>
                  <a:gd name="txR" fmla="*/ 574 w 574"/>
                  <a:gd name="txB" fmla="*/ 4316 h 4316"/>
                </a:gdLst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58" y="480"/>
                  </a:cxn>
                  <a:cxn ang="0">
                    <a:pos x="472" y="234"/>
                  </a:cxn>
                  <a:cxn ang="0">
                    <a:pos x="597" y="0"/>
                  </a:cxn>
                  <a:cxn ang="0">
                    <a:pos x="585" y="0"/>
                  </a:cxn>
                  <a:cxn ang="0">
                    <a:pos x="460" y="234"/>
                  </a:cxn>
                  <a:cxn ang="0">
                    <a:pos x="346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94" y="4070"/>
                  </a:cxn>
                  <a:cxn ang="0">
                    <a:pos x="507" y="4316"/>
                  </a:cxn>
                  <a:cxn ang="0">
                    <a:pos x="519" y="4316"/>
                  </a:cxn>
                  <a:cxn ang="0">
                    <a:pos x="406" y="4070"/>
                  </a:cxn>
                  <a:cxn ang="0">
                    <a:pos x="310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txL" t="txT" r="txR" b="tx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未知"/>
              <p:cNvSpPr/>
              <p:nvPr userDrawn="1"/>
            </p:nvSpPr>
            <p:spPr>
              <a:xfrm>
                <a:off x="414" y="0"/>
                <a:ext cx="737" cy="4316"/>
              </a:xfrm>
              <a:custGeom>
                <a:avLst/>
                <a:gdLst>
                  <a:gd name="txL" fmla="*/ 0 w 735"/>
                  <a:gd name="txT" fmla="*/ 0 h 4316"/>
                  <a:gd name="txR" fmla="*/ 735 w 735"/>
                  <a:gd name="txB" fmla="*/ 4316 h 4316"/>
                </a:gdLst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38" y="941"/>
                  </a:cxn>
                  <a:cxn ang="0">
                    <a:pos x="339" y="689"/>
                  </a:cxn>
                  <a:cxn ang="0">
                    <a:pos x="465" y="444"/>
                  </a:cxn>
                  <a:cxn ang="0">
                    <a:pos x="626" y="216"/>
                  </a:cxn>
                  <a:cxn ang="0">
                    <a:pos x="781" y="0"/>
                  </a:cxn>
                  <a:cxn ang="0">
                    <a:pos x="769" y="0"/>
                  </a:cxn>
                  <a:cxn ang="0">
                    <a:pos x="614" y="210"/>
                  </a:cxn>
                  <a:cxn ang="0">
                    <a:pos x="453" y="438"/>
                  </a:cxn>
                  <a:cxn ang="0">
                    <a:pos x="334" y="683"/>
                  </a:cxn>
                  <a:cxn ang="0">
                    <a:pos x="232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50" y="3573"/>
                  </a:cxn>
                  <a:cxn ang="0">
                    <a:pos x="339" y="3824"/>
                  </a:cxn>
                  <a:cxn ang="0">
                    <a:pos x="447" y="4076"/>
                  </a:cxn>
                  <a:cxn ang="0">
                    <a:pos x="582" y="4316"/>
                  </a:cxn>
                  <a:cxn ang="0">
                    <a:pos x="602" y="4316"/>
                  </a:cxn>
                  <a:cxn ang="0">
                    <a:pos x="459" y="4076"/>
                  </a:cxn>
                  <a:cxn ang="0">
                    <a:pos x="351" y="3824"/>
                  </a:cxn>
                  <a:cxn ang="0">
                    <a:pos x="262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txL" t="txT" r="txR" b="tx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未知"/>
              <p:cNvSpPr/>
              <p:nvPr userDrawn="1"/>
            </p:nvSpPr>
            <p:spPr>
              <a:xfrm>
                <a:off x="0" y="0"/>
                <a:ext cx="840" cy="4316"/>
              </a:xfrm>
              <a:custGeom>
                <a:avLst/>
                <a:gdLst>
                  <a:gd name="txL" fmla="*/ 0 w 837"/>
                  <a:gd name="txT" fmla="*/ 0 h 4316"/>
                  <a:gd name="txR" fmla="*/ 837 w 837"/>
                  <a:gd name="txB" fmla="*/ 4316 h 4316"/>
                </a:gdLst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84" y="1235"/>
                  </a:cxn>
                  <a:cxn ang="0">
                    <a:pos x="274" y="995"/>
                  </a:cxn>
                  <a:cxn ang="0">
                    <a:pos x="388" y="755"/>
                  </a:cxn>
                  <a:cxn ang="0">
                    <a:pos x="542" y="510"/>
                  </a:cxn>
                  <a:cxn ang="0">
                    <a:pos x="707" y="258"/>
                  </a:cxn>
                  <a:cxn ang="0">
                    <a:pos x="810" y="132"/>
                  </a:cxn>
                  <a:cxn ang="0">
                    <a:pos x="906" y="0"/>
                  </a:cxn>
                  <a:cxn ang="0">
                    <a:pos x="894" y="0"/>
                  </a:cxn>
                  <a:cxn ang="0">
                    <a:pos x="798" y="132"/>
                  </a:cxn>
                  <a:cxn ang="0">
                    <a:pos x="686" y="258"/>
                  </a:cxn>
                  <a:cxn ang="0">
                    <a:pos x="608" y="384"/>
                  </a:cxn>
                  <a:cxn ang="0">
                    <a:pos x="530" y="510"/>
                  </a:cxn>
                  <a:cxn ang="0">
                    <a:pos x="376" y="755"/>
                  </a:cxn>
                  <a:cxn ang="0">
                    <a:pos x="262" y="995"/>
                  </a:cxn>
                  <a:cxn ang="0">
                    <a:pos x="173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73" y="3171"/>
                  </a:cxn>
                  <a:cxn ang="0">
                    <a:pos x="220" y="3321"/>
                  </a:cxn>
                  <a:cxn ang="0">
                    <a:pos x="268" y="3477"/>
                  </a:cxn>
                  <a:cxn ang="0">
                    <a:pos x="328" y="3639"/>
                  </a:cxn>
                  <a:cxn ang="0">
                    <a:pos x="388" y="3800"/>
                  </a:cxn>
                  <a:cxn ang="0">
                    <a:pos x="483" y="3968"/>
                  </a:cxn>
                  <a:cxn ang="0">
                    <a:pos x="554" y="4136"/>
                  </a:cxn>
                  <a:cxn ang="0">
                    <a:pos x="638" y="4316"/>
                  </a:cxn>
                  <a:cxn ang="0">
                    <a:pos x="650" y="4316"/>
                  </a:cxn>
                  <a:cxn ang="0">
                    <a:pos x="566" y="4136"/>
                  </a:cxn>
                  <a:cxn ang="0">
                    <a:pos x="494" y="3968"/>
                  </a:cxn>
                  <a:cxn ang="0">
                    <a:pos x="400" y="3800"/>
                  </a:cxn>
                  <a:cxn ang="0">
                    <a:pos x="340" y="3639"/>
                  </a:cxn>
                  <a:cxn ang="0">
                    <a:pos x="280" y="3477"/>
                  </a:cxn>
                  <a:cxn ang="0">
                    <a:pos x="232" y="3327"/>
                  </a:cxn>
                  <a:cxn ang="0">
                    <a:pos x="184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txL" t="txT" r="txR" b="tx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3" name="未知"/>
            <p:cNvSpPr/>
            <p:nvPr/>
          </p:nvSpPr>
          <p:spPr>
            <a:xfrm>
              <a:off x="5" y="2901"/>
              <a:ext cx="606" cy="1415"/>
            </a:xfrm>
            <a:custGeom>
              <a:avLst/>
              <a:gdLst>
                <a:gd name="txL" fmla="*/ 0 w 604"/>
                <a:gd name="txT" fmla="*/ 0 h 1415"/>
                <a:gd name="txR" fmla="*/ 604 w 604"/>
                <a:gd name="txB" fmla="*/ 1415 h 1415"/>
              </a:gdLst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84" y="576"/>
                </a:cxn>
                <a:cxn ang="0">
                  <a:pos x="250" y="744"/>
                </a:cxn>
                <a:cxn ang="0">
                  <a:pos x="328" y="917"/>
                </a:cxn>
                <a:cxn ang="0">
                  <a:pos x="412" y="1085"/>
                </a:cxn>
                <a:cxn ang="0">
                  <a:pos x="530" y="1253"/>
                </a:cxn>
                <a:cxn ang="0">
                  <a:pos x="632" y="1415"/>
                </a:cxn>
                <a:cxn ang="0">
                  <a:pos x="650" y="1415"/>
                </a:cxn>
                <a:cxn ang="0">
                  <a:pos x="542" y="1247"/>
                </a:cxn>
                <a:cxn ang="0">
                  <a:pos x="424" y="1073"/>
                </a:cxn>
                <a:cxn ang="0">
                  <a:pos x="334" y="899"/>
                </a:cxn>
                <a:cxn ang="0">
                  <a:pos x="256" y="720"/>
                </a:cxn>
                <a:cxn ang="0">
                  <a:pos x="184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txL" t="txT" r="txR" b="tx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/>
            <p:cNvSpPr/>
            <p:nvPr/>
          </p:nvSpPr>
          <p:spPr>
            <a:xfrm>
              <a:off x="5" y="3890"/>
              <a:ext cx="228" cy="426"/>
            </a:xfrm>
            <a:custGeom>
              <a:avLst/>
              <a:gdLst>
                <a:gd name="txL" fmla="*/ 0 w 227"/>
                <a:gd name="txT" fmla="*/ 0 h 426"/>
                <a:gd name="txR" fmla="*/ 227 w 227"/>
                <a:gd name="txB" fmla="*/ 426 h 426"/>
              </a:gdLst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38" y="426"/>
                </a:cxn>
                <a:cxn ang="0">
                  <a:pos x="250" y="426"/>
                </a:cxn>
                <a:cxn ang="0">
                  <a:pos x="190" y="330"/>
                </a:cxn>
                <a:cxn ang="0">
                  <a:pos x="137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txL" t="txT" r="txR" b="tx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未知"/>
            <p:cNvSpPr/>
            <p:nvPr/>
          </p:nvSpPr>
          <p:spPr>
            <a:xfrm>
              <a:off x="4775" y="0"/>
              <a:ext cx="984" cy="1786"/>
            </a:xfrm>
            <a:custGeom>
              <a:avLst/>
              <a:gdLst>
                <a:gd name="txL" fmla="*/ 0 w 981"/>
                <a:gd name="txT" fmla="*/ 0 h 1786"/>
                <a:gd name="txR" fmla="*/ 981 w 981"/>
                <a:gd name="txB" fmla="*/ 1786 h 1786"/>
              </a:gdLst>
              <a:ahLst/>
              <a:cxnLst>
                <a:cxn ang="0">
                  <a:pos x="1050" y="1786"/>
                </a:cxn>
                <a:cxn ang="0">
                  <a:pos x="1050" y="1720"/>
                </a:cxn>
                <a:cxn ang="0">
                  <a:pos x="1038" y="1666"/>
                </a:cxn>
                <a:cxn ang="0">
                  <a:pos x="1026" y="1613"/>
                </a:cxn>
                <a:cxn ang="0">
                  <a:pos x="990" y="1487"/>
                </a:cxn>
                <a:cxn ang="0">
                  <a:pos x="954" y="1361"/>
                </a:cxn>
                <a:cxn ang="0">
                  <a:pos x="854" y="1121"/>
                </a:cxn>
                <a:cxn ang="0">
                  <a:pos x="728" y="899"/>
                </a:cxn>
                <a:cxn ang="0">
                  <a:pos x="608" y="689"/>
                </a:cxn>
                <a:cxn ang="0">
                  <a:pos x="454" y="498"/>
                </a:cxn>
                <a:cxn ang="0">
                  <a:pos x="316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98" y="318"/>
                </a:cxn>
                <a:cxn ang="0">
                  <a:pos x="436" y="498"/>
                </a:cxn>
                <a:cxn ang="0">
                  <a:pos x="591" y="689"/>
                </a:cxn>
                <a:cxn ang="0">
                  <a:pos x="716" y="899"/>
                </a:cxn>
                <a:cxn ang="0">
                  <a:pos x="827" y="1121"/>
                </a:cxn>
                <a:cxn ang="0">
                  <a:pos x="942" y="1361"/>
                </a:cxn>
                <a:cxn ang="0">
                  <a:pos x="978" y="1487"/>
                </a:cxn>
                <a:cxn ang="0">
                  <a:pos x="1014" y="1619"/>
                </a:cxn>
                <a:cxn ang="0">
                  <a:pos x="1032" y="1702"/>
                </a:cxn>
                <a:cxn ang="0">
                  <a:pos x="1050" y="1786"/>
                </a:cxn>
                <a:cxn ang="0">
                  <a:pos x="1050" y="1786"/>
                </a:cxn>
              </a:cxnLst>
              <a:rect l="txL" t="txT" r="txR" b="tx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未知"/>
            <p:cNvSpPr/>
            <p:nvPr/>
          </p:nvSpPr>
          <p:spPr>
            <a:xfrm>
              <a:off x="5040" y="0"/>
              <a:ext cx="719" cy="845"/>
            </a:xfrm>
            <a:custGeom>
              <a:avLst/>
              <a:gdLst>
                <a:gd name="txL" fmla="*/ 0 w 717"/>
                <a:gd name="txT" fmla="*/ 0 h 845"/>
                <a:gd name="txR" fmla="*/ 717 w 717"/>
                <a:gd name="txB" fmla="*/ 845 h 845"/>
              </a:gdLst>
              <a:ahLst/>
              <a:cxnLst>
                <a:cxn ang="0">
                  <a:pos x="763" y="845"/>
                </a:cxn>
                <a:cxn ang="0">
                  <a:pos x="763" y="821"/>
                </a:cxn>
                <a:cxn ang="0">
                  <a:pos x="620" y="605"/>
                </a:cxn>
                <a:cxn ang="0">
                  <a:pos x="429" y="396"/>
                </a:cxn>
                <a:cxn ang="0">
                  <a:pos x="244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32" y="198"/>
                </a:cxn>
                <a:cxn ang="0">
                  <a:pos x="423" y="408"/>
                </a:cxn>
                <a:cxn ang="0">
                  <a:pos x="614" y="623"/>
                </a:cxn>
                <a:cxn ang="0">
                  <a:pos x="763" y="845"/>
                </a:cxn>
                <a:cxn ang="0">
                  <a:pos x="763" y="845"/>
                </a:cxn>
              </a:cxnLst>
              <a:rect l="txL" t="txT" r="txR" b="tx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未知"/>
            <p:cNvSpPr/>
            <p:nvPr/>
          </p:nvSpPr>
          <p:spPr>
            <a:xfrm>
              <a:off x="5351" y="0"/>
              <a:ext cx="408" cy="414"/>
            </a:xfrm>
            <a:custGeom>
              <a:avLst/>
              <a:gdLst>
                <a:gd name="txL" fmla="*/ 0 w 407"/>
                <a:gd name="txT" fmla="*/ 0 h 414"/>
                <a:gd name="txR" fmla="*/ 407 w 407"/>
                <a:gd name="txB" fmla="*/ 414 h 414"/>
              </a:gdLst>
              <a:ahLst/>
              <a:cxnLst>
                <a:cxn ang="0">
                  <a:pos x="430" y="414"/>
                </a:cxn>
                <a:cxn ang="0">
                  <a:pos x="430" y="396"/>
                </a:cxn>
                <a:cxn ang="0">
                  <a:pos x="245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39" y="204"/>
                </a:cxn>
                <a:cxn ang="0">
                  <a:pos x="430" y="414"/>
                </a:cxn>
                <a:cxn ang="0">
                  <a:pos x="430" y="414"/>
                </a:cxn>
              </a:cxnLst>
              <a:rect l="txL" t="txT" r="txR" b="tx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未知"/>
            <p:cNvSpPr/>
            <p:nvPr/>
          </p:nvSpPr>
          <p:spPr>
            <a:xfrm>
              <a:off x="5" y="0"/>
              <a:ext cx="858" cy="1409"/>
            </a:xfrm>
            <a:custGeom>
              <a:avLst/>
              <a:gdLst>
                <a:gd name="txL" fmla="*/ 0 w 855"/>
                <a:gd name="txT" fmla="*/ 0 h 1409"/>
                <a:gd name="txR" fmla="*/ 855 w 855"/>
                <a:gd name="txB" fmla="*/ 1409 h 1409"/>
              </a:gdLst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38" y="827"/>
                </a:cxn>
                <a:cxn ang="0">
                  <a:pos x="334" y="647"/>
                </a:cxn>
                <a:cxn ang="0">
                  <a:pos x="477" y="474"/>
                </a:cxn>
                <a:cxn ang="0">
                  <a:pos x="602" y="312"/>
                </a:cxn>
                <a:cxn ang="0">
                  <a:pos x="762" y="150"/>
                </a:cxn>
                <a:cxn ang="0">
                  <a:pos x="924" y="0"/>
                </a:cxn>
                <a:cxn ang="0">
                  <a:pos x="906" y="0"/>
                </a:cxn>
                <a:cxn ang="0">
                  <a:pos x="744" y="144"/>
                </a:cxn>
                <a:cxn ang="0">
                  <a:pos x="596" y="300"/>
                </a:cxn>
                <a:cxn ang="0">
                  <a:pos x="468" y="462"/>
                </a:cxn>
                <a:cxn ang="0">
                  <a:pos x="334" y="629"/>
                </a:cxn>
                <a:cxn ang="0">
                  <a:pos x="238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txL" t="txT" r="txR" b="tx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未知"/>
            <p:cNvSpPr/>
            <p:nvPr/>
          </p:nvSpPr>
          <p:spPr>
            <a:xfrm>
              <a:off x="5" y="0"/>
              <a:ext cx="588" cy="599"/>
            </a:xfrm>
            <a:custGeom>
              <a:avLst/>
              <a:gdLst>
                <a:gd name="txL" fmla="*/ 0 w 586"/>
                <a:gd name="txT" fmla="*/ 0 h 599"/>
                <a:gd name="txR" fmla="*/ 586 w 586"/>
                <a:gd name="txB" fmla="*/ 599 h 599"/>
              </a:gdLst>
              <a:ahLst/>
              <a:cxnLst>
                <a:cxn ang="0">
                  <a:pos x="632" y="0"/>
                </a:cxn>
                <a:cxn ang="0">
                  <a:pos x="614" y="0"/>
                </a:cxn>
                <a:cxn ang="0">
                  <a:pos x="430" y="132"/>
                </a:cxn>
                <a:cxn ang="0">
                  <a:pos x="280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80" y="282"/>
                </a:cxn>
                <a:cxn ang="0">
                  <a:pos x="436" y="138"/>
                </a:cxn>
                <a:cxn ang="0">
                  <a:pos x="632" y="0"/>
                </a:cxn>
                <a:cxn ang="0">
                  <a:pos x="632" y="0"/>
                </a:cxn>
              </a:cxnLst>
              <a:rect l="txL" t="txT" r="txR" b="tx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未知"/>
            <p:cNvSpPr/>
            <p:nvPr/>
          </p:nvSpPr>
          <p:spPr>
            <a:xfrm>
              <a:off x="5" y="0"/>
              <a:ext cx="270" cy="252"/>
            </a:xfrm>
            <a:custGeom>
              <a:avLst/>
              <a:gdLst>
                <a:gd name="txL" fmla="*/ 0 w 269"/>
                <a:gd name="txT" fmla="*/ 0 h 252"/>
                <a:gd name="txR" fmla="*/ 269 w 269"/>
                <a:gd name="txB" fmla="*/ 252 h 252"/>
              </a:gdLst>
              <a:ahLst/>
              <a:cxnLst>
                <a:cxn ang="0">
                  <a:pos x="292" y="0"/>
                </a:cxn>
                <a:cxn ang="0">
                  <a:pos x="274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92" y="0"/>
                </a:cxn>
                <a:cxn ang="0">
                  <a:pos x="292" y="0"/>
                </a:cxn>
              </a:cxnLst>
              <a:rect l="txL" t="txT" r="txR" b="tx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28"/>
            <p:cNvSpPr/>
            <p:nvPr/>
          </p:nvSpPr>
          <p:spPr>
            <a:xfrm>
              <a:off x="0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2" name="Line 29"/>
            <p:cNvSpPr/>
            <p:nvPr/>
          </p:nvSpPr>
          <p:spPr>
            <a:xfrm>
              <a:off x="0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3" name="Line 30"/>
            <p:cNvSpPr/>
            <p:nvPr/>
          </p:nvSpPr>
          <p:spPr>
            <a:xfrm>
              <a:off x="0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54" name="Group 31"/>
            <p:cNvGrpSpPr/>
            <p:nvPr/>
          </p:nvGrpSpPr>
          <p:grpSpPr>
            <a:xfrm>
              <a:off x="0" y="392"/>
              <a:ext cx="5758" cy="1571"/>
              <a:chOff x="0" y="0"/>
              <a:chExt cx="5758" cy="1571"/>
            </a:xfrm>
          </p:grpSpPr>
          <p:sp>
            <p:nvSpPr>
              <p:cNvPr id="1057" name="Line 32"/>
              <p:cNvSpPr/>
              <p:nvPr userDrawn="1"/>
            </p:nvSpPr>
            <p:spPr>
              <a:xfrm>
                <a:off x="0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8" name="Line 33"/>
              <p:cNvSpPr/>
              <p:nvPr userDrawn="1"/>
            </p:nvSpPr>
            <p:spPr>
              <a:xfrm>
                <a:off x="0" y="1571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9" name="Line 34"/>
              <p:cNvSpPr/>
              <p:nvPr userDrawn="1"/>
            </p:nvSpPr>
            <p:spPr>
              <a:xfrm>
                <a:off x="0" y="1178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0" name="Line 35"/>
              <p:cNvSpPr/>
              <p:nvPr userDrawn="1"/>
            </p:nvSpPr>
            <p:spPr>
              <a:xfrm>
                <a:off x="0" y="785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1" name="Line 36"/>
              <p:cNvSpPr/>
              <p:nvPr userDrawn="1"/>
            </p:nvSpPr>
            <p:spPr>
              <a:xfrm>
                <a:off x="0" y="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55" name="Line 37"/>
            <p:cNvSpPr/>
            <p:nvPr/>
          </p:nvSpPr>
          <p:spPr>
            <a:xfrm>
              <a:off x="0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6" name="Line 38"/>
            <p:cNvSpPr/>
            <p:nvPr/>
          </p:nvSpPr>
          <p:spPr>
            <a:xfrm>
              <a:off x="0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0" y="288925"/>
            <a:ext cx="9144000" cy="105251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" latinLnBrk="0" hangingPunct="1">
              <a:lnSpc>
                <a:spcPct val="13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8" name="Picture 40" descr="green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53525" cy="687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349D31"/>
          </a:soli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0" y="1052513"/>
            <a:ext cx="9153525" cy="73025"/>
          </a:xfrm>
          <a:prstGeom prst="rect">
            <a:avLst/>
          </a:prstGeom>
          <a:solidFill>
            <a:srgbClr val="A4CB5D"/>
          </a:soli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0" y="692150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 flipV="1">
            <a:off x="0" y="908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 flipV="1">
            <a:off x="-4762" y="1052513"/>
            <a:ext cx="9131300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 flipV="1">
            <a:off x="0" y="6381750"/>
            <a:ext cx="9153525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47">
            <a:hlinkClick r:id="rId14"/>
          </p:cNvPr>
          <p:cNvSpPr>
            <a:spLocks noChangeArrowheads="1"/>
          </p:cNvSpPr>
          <p:nvPr/>
        </p:nvSpPr>
        <p:spPr bwMode="auto">
          <a:xfrm>
            <a:off x="7019925" y="6524625"/>
            <a:ext cx="2114550" cy="3333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2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计算机系统与网络教学中心</a:t>
            </a:r>
          </a:p>
        </p:txBody>
      </p:sp>
      <p:sp>
        <p:nvSpPr>
          <p:cNvPr id="10" name="Text Box 48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85725" y="6615113"/>
            <a:ext cx="1993900" cy="198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Copyright 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©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 by </a:t>
            </a:r>
            <a:r>
              <a:rPr kumimoji="0" lang="zh-CN" alt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LIPENG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  All rights reserved.</a:t>
            </a:r>
          </a:p>
        </p:txBody>
      </p:sp>
      <p:sp>
        <p:nvSpPr>
          <p:cNvPr id="1037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8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een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53525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933825"/>
            <a:ext cx="9144000" cy="752475"/>
          </a:xfrm>
          <a:prstGeom prst="rect">
            <a:avLst/>
          </a:prstGeom>
          <a:solidFill>
            <a:srgbClr val="349D31"/>
          </a:soli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652963"/>
            <a:ext cx="9153525" cy="712788"/>
          </a:xfrm>
          <a:prstGeom prst="rect">
            <a:avLst/>
          </a:prstGeom>
          <a:solidFill>
            <a:srgbClr val="A4CB5D"/>
          </a:soli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364163"/>
            <a:ext cx="9153525" cy="512763"/>
          </a:xfrm>
          <a:prstGeom prst="rect">
            <a:avLst/>
          </a:prstGeom>
          <a:solidFill>
            <a:srgbClr val="D3E6B2"/>
          </a:soli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5876925"/>
            <a:ext cx="9153525" cy="981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5" name="Rectangle 7" descr="넓은 상향 대각선"/>
          <p:cNvSpPr>
            <a:spLocks noChangeArrowheads="1"/>
          </p:cNvSpPr>
          <p:nvPr/>
        </p:nvSpPr>
        <p:spPr bwMode="auto">
          <a:xfrm>
            <a:off x="0" y="2420938"/>
            <a:ext cx="9136063" cy="647700"/>
          </a:xfrm>
          <a:prstGeom prst="rect">
            <a:avLst/>
          </a:prstGeom>
          <a:blipFill dpi="0" rotWithShape="0">
            <a:blip r:embed="rId14" cstate="print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420938"/>
            <a:ext cx="9153525" cy="6477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 flipV="1">
            <a:off x="0" y="522922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 flipV="1">
            <a:off x="0" y="2852738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 flipV="1"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 flipV="1">
            <a:off x="0" y="4437063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 flipV="1">
            <a:off x="0" y="5734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 flipV="1">
            <a:off x="0" y="35004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 rot="10800000" flipV="1">
            <a:off x="0" y="30686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 flipV="1">
            <a:off x="0" y="3870325"/>
            <a:ext cx="9136063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 flipV="1">
            <a:off x="0" y="2420938"/>
            <a:ext cx="9144000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6" name="AutoShape 18" descr="9"/>
          <p:cNvSpPr>
            <a:spLocks noChangeArrowheads="1"/>
          </p:cNvSpPr>
          <p:nvPr/>
        </p:nvSpPr>
        <p:spPr bwMode="auto">
          <a:xfrm>
            <a:off x="2862263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5" cstate="print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7" name="AutoShape 19" descr="1"/>
          <p:cNvSpPr>
            <a:spLocks noChangeArrowheads="1"/>
          </p:cNvSpPr>
          <p:nvPr/>
        </p:nvSpPr>
        <p:spPr bwMode="auto">
          <a:xfrm>
            <a:off x="3736975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6" cstate="print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8" name="AutoShape 20" descr="4"/>
          <p:cNvSpPr>
            <a:spLocks noChangeArrowheads="1"/>
          </p:cNvSpPr>
          <p:nvPr/>
        </p:nvSpPr>
        <p:spPr bwMode="auto">
          <a:xfrm>
            <a:off x="4611688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7" cstate="print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9" name="AutoShape 21" descr="7"/>
          <p:cNvSpPr>
            <a:spLocks noChangeArrowheads="1"/>
          </p:cNvSpPr>
          <p:nvPr/>
        </p:nvSpPr>
        <p:spPr bwMode="auto">
          <a:xfrm>
            <a:off x="5486400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8" cstate="print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0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71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0255EA-0492-4A54-94DF-518F466810D3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333375"/>
            <a:ext cx="8785225" cy="2303463"/>
          </a:xfrm>
          <a:effectLst>
            <a:prstShdw prst="shdw17" dist="17961" dir="13500000">
              <a:srgbClr val="1F1F99"/>
            </a:prstShdw>
          </a:effectLst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计算机通信与网络</a:t>
            </a: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Computer Communication &amp; Networks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5163" y="5949950"/>
            <a:ext cx="5614988" cy="6477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南京邮电大学计算机学院</a:t>
            </a: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计算机系统与网络教学中心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63600" y="4130675"/>
            <a:ext cx="7380288" cy="1096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复习提纲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9475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对带宽为4kHz的信号，采用PCM技术数字化，每次采样用8位编码，为使数据不失真，需要的通信能力为(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A. 12kb/s      B. 8kb/s    C. 32kb/s   	D. 64kb/s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共有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个站进行码分多址通信。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个站的码片序列为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A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：（－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en-US" altLang="zh-CN" sz="2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B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：（－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C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：（－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D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：（－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若收到码片序列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：（－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），</a:t>
            </a:r>
            <a:endParaRPr lang="en-US" altLang="zh-CN" sz="2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则没有发送数据的站是（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A. A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B. B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 C. C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D. D</a:t>
            </a:r>
            <a:r>
              <a:rPr lang="zh-CN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7325" y="0"/>
            <a:ext cx="8499475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第二章 数据通信技术基础样题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9050" y="1196975"/>
            <a:ext cx="8912225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已知发送端待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传送的数据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M=10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，若采用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技术进行检错，生成多项式为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+x+1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循环冗余码是什么？实际在信道上传送的数据序列是什么？若接收端收到的数据序列是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101101010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，如何判断是否有错？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950" y="-100012"/>
            <a:ext cx="8499475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第二章 数据通信技术基础样题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9475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对带宽为4kHz的信号，采用PCM技术数字化，每次采样用8位编码，为使数据不失真，需要的通信能力为(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A. 12kb/s      B. 8kb/s    C. 32kb/s   	D. 64kb/s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共有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个站进行码分多址通信。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个站的码片序列为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A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：（－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B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：（－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C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：（－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D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：（－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若收到码片序列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：（－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），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则没有发送数据的站是（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A. A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站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B. B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站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C. C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站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D. D</a:t>
            </a:r>
            <a:r>
              <a:rPr kumimoji="0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站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7325" y="0"/>
            <a:ext cx="8499475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第二章 数据通信技术基础样题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125538"/>
            <a:ext cx="8208963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5000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15000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7325" y="0"/>
            <a:ext cx="8499475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第二章 数据通信技术基础样题</a:t>
            </a: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255588" y="2224405"/>
            <a:ext cx="4028380" cy="3581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已知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待传送的数据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M=10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，若采用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技术进行检错，生成多项式为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+x+1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，则循环冗余码为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1010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解析见右图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0" y="2420620"/>
            <a:ext cx="4326255" cy="3905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99475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理解滑动窗口的基本概念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2.掌握停止－等待协议的工作过程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3.掌握连续ARQ、选择ARQ的工作过程、发送窗口和接收窗口大小的计算。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4.理解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HDLC与PPP协议如何实现透明传输。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三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数据链路层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8823325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HDLC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“0”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比特插入法的目的是（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 差错控制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            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链路管理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 保证传输的透明性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 流量控制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数据链路层采用连续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ARQ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协议，发送方已经发送了编号为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的帧，当计时器超时，若发送方收到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0~3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号帧的确认，则发送方需要重发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个帧。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三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数据链路层样题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70000"/>
            <a:ext cx="892810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HDLC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“0”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比特插入法的目的是（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 差错控制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                 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链路管理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 保证传输的透明性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 流量控制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数据链路层采用连续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ARQ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协议，发送方已经发送了编号为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的帧，当计时器超时，若发送方收到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0~3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号帧的确认，则发送方需要重发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个帧。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三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数据链路层样题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xfrm>
            <a:off x="250825" y="1196975"/>
            <a:ext cx="8818563" cy="5110163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200" dirty="0"/>
              <a:t>1.了解IEEE 802 局域网标准，局域网的子层划分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200" dirty="0"/>
              <a:t>2. 掌握CSMA/CD协议（原理、争用期、最短帧的计算、以太网MAC帧格式、</a:t>
            </a:r>
            <a:r>
              <a:rPr lang="zh-CN" altLang="en-US" sz="3200" dirty="0">
                <a:sym typeface="+mn-ea"/>
              </a:rPr>
              <a:t>帧填充、</a:t>
            </a:r>
            <a:r>
              <a:rPr lang="zh-CN" altLang="en-US" sz="3200" dirty="0"/>
              <a:t>退避时间的决定因素）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200" dirty="0"/>
              <a:t>3.理解 10BASE-T，10BASE-F 等以太网的几个技术特性（传输技术、传输介质、拓扑结构、介质访问控制方法等）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200" dirty="0"/>
              <a:t>4.掌握集线器和网桥的工作层次、原理，以及在冲突域共享和广播域共享方面的区别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200" dirty="0"/>
              <a:t>5.掌握网桥（交换机）帧过滤和</a:t>
            </a:r>
            <a:r>
              <a:rPr lang="zh-CN" altLang="en-US" sz="3200" dirty="0">
                <a:sym typeface="+mn-ea"/>
              </a:rPr>
              <a:t>转发表更新</a:t>
            </a:r>
            <a:r>
              <a:rPr lang="zh-CN" altLang="en-US" sz="3200" dirty="0"/>
              <a:t>的算法。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局域网与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广域网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179388" y="1341438"/>
            <a:ext cx="8856662" cy="4605337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3200" dirty="0">
                <a:sym typeface="Arial" panose="020B0604020202020204" pitchFamily="34" charset="0"/>
              </a:rPr>
              <a:t>6.</a:t>
            </a:r>
            <a:r>
              <a:rPr lang="zh-CN" altLang="en-US" sz="3200" dirty="0">
                <a:solidFill>
                  <a:schemeClr val="tx1"/>
                </a:solidFill>
                <a:sym typeface="Arial" panose="020B0604020202020204" pitchFamily="34" charset="0"/>
              </a:rPr>
              <a:t>掌握</a:t>
            </a:r>
            <a:r>
              <a:rPr lang="zh-CN" altLang="en-US" sz="3200" dirty="0">
                <a:sym typeface="Arial" panose="020B0604020202020204" pitchFamily="34" charset="0"/>
              </a:rPr>
              <a:t>以太网交换机转发帧的过程，三种转发方式及其特点，</a:t>
            </a:r>
            <a:r>
              <a:rPr lang="zh-CN" altLang="en-US" sz="3200" dirty="0">
                <a:solidFill>
                  <a:schemeClr val="tx1"/>
                </a:solidFill>
                <a:sym typeface="Arial" panose="020B0604020202020204" pitchFamily="34" charset="0"/>
              </a:rPr>
              <a:t>理解</a:t>
            </a:r>
            <a:r>
              <a:rPr lang="zh-CN" altLang="en-US" sz="3200" dirty="0">
                <a:sym typeface="Arial" panose="020B0604020202020204" pitchFamily="34" charset="0"/>
              </a:rPr>
              <a:t>碎片帧</a:t>
            </a:r>
            <a:r>
              <a:rPr lang="zh-CN" altLang="en-US" sz="3200" dirty="0">
                <a:solidFill>
                  <a:schemeClr val="tx1"/>
                </a:solidFill>
                <a:sym typeface="Arial" panose="020B0604020202020204" pitchFamily="34" charset="0"/>
              </a:rPr>
              <a:t>的含义</a:t>
            </a:r>
            <a:r>
              <a:rPr lang="zh-CN" altLang="en-US" sz="3200" dirty="0">
                <a:sym typeface="Arial" panose="020B0604020202020204" pitchFamily="34" charset="0"/>
              </a:rPr>
              <a:t>。	</a:t>
            </a:r>
          </a:p>
          <a:p>
            <a:pPr marL="0" indent="0" eaLnBrk="1" hangingPunct="1">
              <a:buNone/>
            </a:pPr>
            <a:r>
              <a:rPr lang="zh-CN" altLang="en-US" sz="3200" dirty="0"/>
              <a:t>7.了解虚拟局域网VLAN的基本概念</a:t>
            </a:r>
          </a:p>
          <a:p>
            <a:pPr marL="0" indent="0" eaLnBrk="1" hangingPunct="1">
              <a:buNone/>
            </a:pPr>
            <a:r>
              <a:rPr lang="zh-CN" altLang="en-US" sz="3200" dirty="0"/>
              <a:t>8.理解无线局域网链路层协议CSMA/CA（能够区分三种帧间间隔、实现信道预约的方法等）</a:t>
            </a:r>
          </a:p>
          <a:p>
            <a:pPr marL="0" indent="0" eaLnBrk="1" hangingPunct="1">
              <a:buNone/>
            </a:pPr>
            <a:r>
              <a:rPr lang="zh-CN" altLang="en-US" sz="3200" dirty="0"/>
              <a:t>9.  理解虚电路服务和数据报服务的特点，以及在三种广域网技术（X.25、帧中继、ATM）中的应用情况。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局域网与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广域网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2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局域网与广域网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4925" y="1196975"/>
            <a:ext cx="9134475" cy="4822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100Mbps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的以太网交换机，当输出端口无排队，以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无碎片交换方式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转发一个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字节的以太网帧（不包括前导码）时，引入的转发延迟至少是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_______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μs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A. 0.48    		B. 5.12    	C. 10         D. 80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两站位于长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4km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的基带总线局域网的两端，数据传输速率为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20Mbps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，信号传播速度为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m/s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该基带总线局域网内的最短帧长。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站点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给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站点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发送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数据时，已经发生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次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冲突，则该站点在下一次重传之前可能等待的最长时间是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多少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360" y="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题型与分值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323850" y="1268413"/>
            <a:ext cx="8640763" cy="49688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单项选择题：</a:t>
            </a:r>
            <a:r>
              <a:rPr lang="en-US" altLang="zh-CN" dirty="0"/>
              <a:t>20</a:t>
            </a:r>
            <a:r>
              <a:rPr lang="zh-CN" altLang="en-US" dirty="0"/>
              <a:t>分（</a:t>
            </a:r>
            <a:r>
              <a:rPr lang="en-US" altLang="zh-CN" dirty="0"/>
              <a:t>10</a:t>
            </a:r>
            <a:r>
              <a:rPr lang="zh-CN" altLang="en-US" dirty="0"/>
              <a:t>题，每题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填空题：</a:t>
            </a:r>
            <a:r>
              <a:rPr lang="en-US" altLang="zh-CN" dirty="0"/>
              <a:t>15</a:t>
            </a:r>
            <a:r>
              <a:rPr lang="zh-CN" altLang="en-US" dirty="0"/>
              <a:t>分（</a:t>
            </a:r>
            <a:r>
              <a:rPr lang="en-US" altLang="zh-CN" dirty="0"/>
              <a:t>15</a:t>
            </a:r>
            <a:r>
              <a:rPr lang="zh-CN" altLang="en-US" dirty="0"/>
              <a:t>空，每空</a:t>
            </a:r>
            <a:r>
              <a:rPr lang="en-US" altLang="zh-CN" dirty="0"/>
              <a:t>1</a:t>
            </a:r>
            <a:r>
              <a:rPr lang="zh-CN" altLang="en-US" dirty="0"/>
              <a:t>分）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简答题：</a:t>
            </a:r>
            <a:r>
              <a:rPr lang="en-US" altLang="zh-CN" dirty="0"/>
              <a:t>20</a:t>
            </a:r>
            <a:r>
              <a:rPr lang="zh-CN" altLang="en-US" dirty="0"/>
              <a:t>分（</a:t>
            </a:r>
            <a:r>
              <a:rPr lang="en-US" altLang="zh-CN" dirty="0"/>
              <a:t>4</a:t>
            </a:r>
            <a:r>
              <a:rPr lang="zh-CN" altLang="en-US" dirty="0"/>
              <a:t>题，每题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综合应用题：</a:t>
            </a:r>
            <a:r>
              <a:rPr lang="en-US" altLang="zh-CN" dirty="0"/>
              <a:t>45</a:t>
            </a:r>
            <a:r>
              <a:rPr lang="zh-CN" altLang="en-US" dirty="0"/>
              <a:t>分（</a:t>
            </a:r>
            <a:r>
              <a:rPr lang="en-US" altLang="zh-CN" dirty="0"/>
              <a:t>5</a:t>
            </a:r>
            <a:r>
              <a:rPr lang="zh-CN" altLang="en-US" dirty="0"/>
              <a:t>题）</a:t>
            </a:r>
          </a:p>
          <a:p>
            <a:pPr eaLnBrk="1" hangingPunct="1">
              <a:spcBef>
                <a:spcPts val="1200"/>
              </a:spcBef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注</a:t>
            </a:r>
            <a:r>
              <a:rPr lang="en-US" altLang="zh-CN" sz="3200" dirty="0">
                <a:solidFill>
                  <a:srgbClr val="FFFF00"/>
                </a:solidFill>
              </a:rPr>
              <a:t>1</a:t>
            </a:r>
            <a:r>
              <a:rPr lang="zh-CN" altLang="en-US" sz="3200" dirty="0">
                <a:solidFill>
                  <a:srgbClr val="FFFF00"/>
                </a:solidFill>
              </a:rPr>
              <a:t>：试卷中包含一张附录，包括以太网</a:t>
            </a:r>
            <a:r>
              <a:rPr lang="en-US" altLang="zh-CN" sz="3200" dirty="0">
                <a:solidFill>
                  <a:srgbClr val="FFFF00"/>
                </a:solidFill>
              </a:rPr>
              <a:t>MAC</a:t>
            </a:r>
            <a:r>
              <a:rPr lang="zh-CN" altLang="en-US" sz="3200" dirty="0">
                <a:solidFill>
                  <a:srgbClr val="FFFF00"/>
                </a:solidFill>
              </a:rPr>
              <a:t>帧结构、</a:t>
            </a:r>
            <a:r>
              <a:rPr lang="en-US" altLang="zh-CN" sz="3200" dirty="0">
                <a:solidFill>
                  <a:srgbClr val="FFFF00"/>
                </a:solidFill>
              </a:rPr>
              <a:t>IP</a:t>
            </a:r>
            <a:r>
              <a:rPr lang="zh-CN" altLang="en-US" sz="3200" dirty="0">
                <a:solidFill>
                  <a:srgbClr val="FFFF00"/>
                </a:solidFill>
              </a:rPr>
              <a:t>v</a:t>
            </a:r>
            <a:r>
              <a:rPr lang="en-US" altLang="zh-CN" sz="3200" dirty="0">
                <a:solidFill>
                  <a:srgbClr val="FFFF00"/>
                </a:solidFill>
              </a:rPr>
              <a:t>4</a:t>
            </a:r>
            <a:r>
              <a:rPr lang="zh-CN" altLang="en-US" sz="3200" dirty="0">
                <a:solidFill>
                  <a:srgbClr val="FFFF00"/>
                </a:solidFill>
              </a:rPr>
              <a:t>数据报格式、</a:t>
            </a:r>
            <a:r>
              <a:rPr lang="en-US" altLang="zh-CN" sz="3200" dirty="0">
                <a:solidFill>
                  <a:srgbClr val="FFFF00"/>
                </a:solidFill>
              </a:rPr>
              <a:t>UDP</a:t>
            </a:r>
            <a:r>
              <a:rPr lang="zh-CN" altLang="en-US" sz="3200" dirty="0">
                <a:solidFill>
                  <a:srgbClr val="FFFF00"/>
                </a:solidFill>
              </a:rPr>
              <a:t>以及</a:t>
            </a:r>
            <a:r>
              <a:rPr lang="en-US" altLang="zh-CN" sz="3200" dirty="0">
                <a:solidFill>
                  <a:srgbClr val="FFFF00"/>
                </a:solidFill>
              </a:rPr>
              <a:t>TCP</a:t>
            </a:r>
            <a:r>
              <a:rPr lang="zh-CN" altLang="en-US" sz="3200" dirty="0">
                <a:solidFill>
                  <a:srgbClr val="FFFF00"/>
                </a:solidFill>
              </a:rPr>
              <a:t>报文段格式，但要求大家掌握其各个字段的含义。</a:t>
            </a:r>
            <a:r>
              <a:rPr lang="zh-CN" altLang="en-US" sz="3200" dirty="0"/>
              <a:t>注</a:t>
            </a:r>
            <a:r>
              <a:rPr lang="en-US" altLang="zh-CN" sz="3200" dirty="0"/>
              <a:t>2</a:t>
            </a:r>
            <a:r>
              <a:rPr lang="zh-CN" altLang="en-US" sz="3200" dirty="0"/>
              <a:t>：样题为期末考试的参考题型。</a:t>
            </a:r>
          </a:p>
          <a:p>
            <a:pPr eaLnBrk="1" hangingPunct="1">
              <a:spcBef>
                <a:spcPts val="1200"/>
              </a:spcBef>
              <a:buNone/>
            </a:pPr>
            <a:endParaRPr lang="en-US" altLang="zh-CN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2532" name="对象 3"/>
          <p:cNvGraphicFramePr/>
          <p:nvPr/>
        </p:nvGraphicFramePr>
        <p:xfrm>
          <a:off x="5580063" y="4121150"/>
          <a:ext cx="33004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7302500" imgH="4711700" progId="Visio.Drawing.11">
                  <p:embed/>
                </p:oleObj>
              </mc:Choice>
              <mc:Fallback>
                <p:oleObj r:id="rId3" imgW="7302500" imgH="4711700" progId="Visio.Drawing.11">
                  <p:embed/>
                  <p:pic>
                    <p:nvPicPr>
                      <p:cNvPr id="0" name="图片 1024" descr="image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063" y="4121150"/>
                        <a:ext cx="3300412" cy="2117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98438" y="1012825"/>
            <a:ext cx="6011863" cy="3108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地址如题图所示，交换机转发表为空，输出端口无排队帧，不考虑帧校验延迟。主机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局域网与广域网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268413"/>
            <a:ext cx="9145588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100Mbps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的以太网交换机，当输出端口无排队，以无碎片交换方式转发一个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字节的以太网帧（不包括前导码）时，引入的转发延迟至少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μs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A. 0.48    		B. 5.12    	C. 10         D. 80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两站位于长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4km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的基带总线局域网的两端，数据传输速率为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20Mbps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，信号传播速度为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m/s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该基带总线局域网内的最短帧长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站点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站点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发送数据时，已经发生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次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冲突，则该站点在下一次重传之前可能等待的最长时间是多少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？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67400" y="4221163"/>
            <a:ext cx="122555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800bit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8488" y="5876925"/>
            <a:ext cx="259238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120</a:t>
            </a:r>
            <a:r>
              <a:rPr lang="zh-CN" altLang="en-US" sz="2400" dirty="0">
                <a:solidFill>
                  <a:srgbClr val="FFFF00"/>
                </a:solidFill>
              </a:rPr>
              <a:t>微秒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16688" y="2044700"/>
            <a:ext cx="12239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    B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局域网与广域网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4580" name="对象 3"/>
          <p:cNvGraphicFramePr/>
          <p:nvPr/>
        </p:nvGraphicFramePr>
        <p:xfrm>
          <a:off x="5805488" y="1346200"/>
          <a:ext cx="33020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7302500" imgH="4711700" progId="Visio.Drawing.11">
                  <p:embed/>
                </p:oleObj>
              </mc:Choice>
              <mc:Fallback>
                <p:oleObj r:id="rId3" imgW="7302500" imgH="4711700" progId="Visio.Drawing.11">
                  <p:embed/>
                  <p:pic>
                    <p:nvPicPr>
                      <p:cNvPr id="0" name="图片 2048" descr="image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5488" y="1346200"/>
                        <a:ext cx="3302000" cy="2117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6513" y="981075"/>
            <a:ext cx="5327650" cy="3538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地址如题图所示，交换机转发表为空，输出端口无排队帧，不考虑帧校验延迟。主机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发送一个确认帧。写出交换机的转发端口，并更新交换机的转发表。</a:t>
            </a:r>
          </a:p>
        </p:txBody>
      </p:sp>
      <p:sp>
        <p:nvSpPr>
          <p:cNvPr id="6" name="矩形 5"/>
          <p:cNvSpPr/>
          <p:nvPr/>
        </p:nvSpPr>
        <p:spPr>
          <a:xfrm>
            <a:off x="107950" y="4652963"/>
            <a:ext cx="4751388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分析：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发送一个数据帧，交换机的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号端口收到该帧，并把该帧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转发至端口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和端口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5570538" y="4683125"/>
          <a:ext cx="3198812" cy="1339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站地址</a:t>
                      </a:r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端口号</a:t>
                      </a:r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/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b="1">
                        <a:sym typeface="Wingdings" panose="05000000000000000000" charset="0"/>
                      </a:endParaRPr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4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26163" y="3738563"/>
            <a:ext cx="2087562" cy="669925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交换机转发</a:t>
            </a:r>
            <a:r>
              <a:rPr lang="zh-CN" altLang="zh-CN" sz="2400" dirty="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5988" y="4941888"/>
            <a:ext cx="2347912" cy="66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MAC1         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sym typeface="Wingdings" panose="05000000000000000000" pitchFamily="2" charset="2"/>
              </a:rPr>
              <a:t>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局域网与广域网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5604" name="对象 3"/>
          <p:cNvGraphicFramePr/>
          <p:nvPr/>
        </p:nvGraphicFramePr>
        <p:xfrm>
          <a:off x="5805488" y="1346200"/>
          <a:ext cx="33020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7302500" imgH="4711700" progId="Visio.Drawing.11">
                  <p:embed/>
                </p:oleObj>
              </mc:Choice>
              <mc:Fallback>
                <p:oleObj r:id="rId3" imgW="7302500" imgH="4711700" progId="Visio.Drawing.11">
                  <p:embed/>
                  <p:pic>
                    <p:nvPicPr>
                      <p:cNvPr id="0" name="图片 3072" descr="image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5488" y="1346200"/>
                        <a:ext cx="3302000" cy="2117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6513" y="981075"/>
            <a:ext cx="5327650" cy="3538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地址如题图所示，交换机转发表为空，输出端口无排队帧，不考虑帧校验延迟。主机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发送一个确认帧。写出交换机的转发端口，并更新交换机的转发表。</a:t>
            </a:r>
          </a:p>
        </p:txBody>
      </p:sp>
      <p:sp>
        <p:nvSpPr>
          <p:cNvPr id="6" name="矩形 5"/>
          <p:cNvSpPr/>
          <p:nvPr/>
        </p:nvSpPr>
        <p:spPr>
          <a:xfrm>
            <a:off x="107950" y="4652963"/>
            <a:ext cx="4535488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分析：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发送的确认帧，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黑体" panose="02010609060101010101" pitchFamily="49" charset="-122"/>
                <a:cs typeface="+mn-cs"/>
              </a:rPr>
              <a:t>交换机的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黑体" panose="02010609060101010101" pitchFamily="49" charset="-122"/>
                <a:cs typeface="+mn-cs"/>
              </a:rPr>
              <a:t>号端口收到该帧后，把该帧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黑体" panose="02010609060101010101" pitchFamily="49" charset="-122"/>
                <a:cs typeface="+mn-cs"/>
              </a:rPr>
              <a:t>转发至端口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570538" y="4683125"/>
          <a:ext cx="3198812" cy="1339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站地址</a:t>
                      </a:r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端口号</a:t>
                      </a:r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/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b="1">
                        <a:sym typeface="Wingdings" panose="05000000000000000000" charset="0"/>
                      </a:endParaRPr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4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31" marR="91431" marT="45672" marB="45672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26163" y="3738563"/>
            <a:ext cx="2087562" cy="669925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交换机转发</a:t>
            </a:r>
            <a:r>
              <a:rPr lang="zh-CN" altLang="zh-CN" sz="2400" dirty="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5988" y="4941888"/>
            <a:ext cx="2347912" cy="66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400" dirty="0"/>
              <a:t>MAC1         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Wingdings" panose="05000000000000000000" pitchFamily="2" charset="2"/>
              </a:rPr>
              <a:t></a:t>
            </a: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995988" y="5446713"/>
            <a:ext cx="23479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9144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MAC3          </a:t>
            </a:r>
            <a:r>
              <a:rPr kumimoji="0" lang="zh-CN" altLang="zh-CN" sz="2400" b="0" kern="1200" cap="none" spc="0" normalizeH="0" baseline="0" noProof="0" dirty="0">
                <a:solidFill>
                  <a:srgbClr val="FFFF00"/>
                </a:solidFill>
                <a:latin typeface="+mn-lt"/>
                <a:ea typeface="黑体" panose="02010609060101010101" pitchFamily="49" charset="-122"/>
                <a:cs typeface="+mn-cs"/>
              </a:rPr>
              <a:t>③</a:t>
            </a:r>
            <a:endParaRPr kumimoji="0" lang="en-US" altLang="zh-CN" sz="2400" kern="1200" cap="none" spc="0" normalizeH="0" baseline="0" noProof="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局域网与广域网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0637" y="1268413"/>
            <a:ext cx="9037638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1.理解分类的IP地址分类，特殊的IP地址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2.掌握IP地址和硬件地址的联系与映射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3.理解IP数据报格式，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掌握对网络采集报文的解析方法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4.掌握IP数据报分片原理与计算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5.理解因特网控制报文协议ICMP及其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应用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子网的划分和地址分配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。（会计算所用的子网掩码、每个子网的子网地址、每个子网容纳的主机数、每个子网最小的IP地址、最大的IP地址及广播地址）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7.掌握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CIDR原理、地址块的分配、路由聚合技术，以及最长前缀匹配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57885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网络层与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网络互连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499475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掌握因特网路由选择协议RIP的工作原理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9.掌握直接交付和间接交付的概念。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理解路由器的组成部分和转发IP分组的原理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（包括写路由表等）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理解IP地址转换应用（VPN、NAT）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 掌握IPv6（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地址长度、地址分类、地址压缩表示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57885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网络层与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网络互连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7125"/>
            <a:ext cx="903605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IPv4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中，一个数据报总长度为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3000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字节（固定长度的首部），现在经过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MTU=1500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字节的网络传送，则该数据报被划分数据报片个数是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A.1           B.2          C.3    	D.4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、求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212.10.4.0/25, 212.10.4.128/26, 212.10.4.192/26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汇聚后的网络地址。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128.14.32.0/20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表示的地址块共有多少个地址？对应的广播地址分别是什么？可以分配给主机的最小地址是多少？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57885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7125"/>
            <a:ext cx="9036050" cy="2949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IPv4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中，一个数据报总长度为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3000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字节（固定长度的首部），现在经过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MTU=1500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字节的网络传送，则该数据报被划分数据报片个数是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C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A.1           B.2          C.3    	D.4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2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.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+mn-ea"/>
              </a:rPr>
              <a:t>212.10.4.0/25,212.10.4.128/26,212.10.4.192/26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+mn-ea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+mn-ea"/>
              </a:rPr>
              <a:t>汇聚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+mn-ea"/>
              </a:rPr>
              <a:t>后的网络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+mn-ea"/>
              </a:rPr>
              <a:t>地址是什么？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 212.10.00000100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.0XXXXXXX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 212.10.00000100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.10XXXXXX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 212.10.00000100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.11XXXXXX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sym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29700" name="文本框 1"/>
          <p:cNvSpPr txBox="1"/>
          <p:nvPr/>
        </p:nvSpPr>
        <p:spPr>
          <a:xfrm>
            <a:off x="9467850" y="3716338"/>
            <a:ext cx="185738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00FFFF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292725" y="4652963"/>
            <a:ext cx="2808288" cy="7207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212.10.4.0/24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57885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7125"/>
            <a:ext cx="8964613" cy="1077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3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128.14.32.0/20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表示的地址块共有多少个地址？对应的广播地址分别是什么？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92375"/>
            <a:ext cx="8893175" cy="187325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共有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2^(32-20)=2^12=4096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个地址。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广播地址为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Arial" panose="020B0604020202020204" pitchFamily="34" charset="0"/>
              </a:rPr>
              <a:t>128.14.47.255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最小可分配地址：</a:t>
            </a:r>
            <a:r>
              <a:rPr lang="en-US" altLang="zh-CN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Arial" panose="020B0604020202020204" pitchFamily="34" charset="0"/>
              </a:rPr>
              <a:t>128.14.32.1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0"/>
            <a:ext cx="857885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052513"/>
            <a:ext cx="9324975" cy="1584325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、已知因特网的一部分如图所示，其中路由器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口、路由器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口和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服务器的网络接口配置如图所示（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）图中的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体系结构中的哪一层？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配置的默认网关地址是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150.2.4.1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配置的默认网关地址是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150.2.5.20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地址配置正确，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是否能够访问主机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补充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路由器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路由表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五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样题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00563" y="3105150"/>
            <a:ext cx="184150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highlight>
                <a:srgbClr val="C0C0C0"/>
              </a:highligh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1749" name="对象 4"/>
          <p:cNvGraphicFramePr/>
          <p:nvPr/>
        </p:nvGraphicFramePr>
        <p:xfrm>
          <a:off x="4760913" y="3213100"/>
          <a:ext cx="4416425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3" imgW="11353800" imgH="7518400" progId="Visio.Drawing.11">
                  <p:embed/>
                </p:oleObj>
              </mc:Choice>
              <mc:Fallback>
                <p:oleObj r:id="rId3" imgW="11353800" imgH="7518400" progId="Visio.Drawing.11">
                  <p:embed/>
                  <p:pic>
                    <p:nvPicPr>
                      <p:cNvPr id="0" name="图片 4096" descr="image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0913" y="3213100"/>
                        <a:ext cx="4416425" cy="2981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107950" y="4651375"/>
          <a:ext cx="43195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目的网络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下一跳路由器</a:t>
                      </a:r>
                      <a:endParaRPr lang="en-US" altLang="zh-CN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地址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接口</a:t>
                      </a: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150.2.5.0/24</a:t>
                      </a:r>
                      <a:endParaRPr lang="zh-CN" alt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直连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150.2.4.0/30</a:t>
                      </a:r>
                      <a:endParaRPr lang="zh-CN" alt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直连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150.2.3.0/24</a:t>
                      </a:r>
                      <a:endParaRPr lang="zh-CN" alt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eaLnBrk="1" hangingPunct="1"/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</a:t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035050"/>
            <a:ext cx="8848725" cy="5184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掌握计算机网络在逻辑上的组成及其各自的作用。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2.理解网络的类型（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网络拓扑结构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、网络覆盖范围）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3.掌握网络体系结构的概念；掌握协议概念和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协议三要素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的名称、含义。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4.掌握OSI/RM体系结构中每一层的名称和主要功能、“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”的概念。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5.掌握TCP/IP体系结构各层功能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概述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052513"/>
            <a:ext cx="8964613" cy="1584325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）图中的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体系结构中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数据链路层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可以访问，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因为两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主机在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同一个物理网络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是直接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交付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配置的默认网关地址正确与否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没关系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补充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路由器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路由表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五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样题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00563" y="3105150"/>
            <a:ext cx="184150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highlight>
                <a:srgbClr val="C0C0C0"/>
              </a:highligh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2773" name="对象 4"/>
          <p:cNvGraphicFramePr/>
          <p:nvPr/>
        </p:nvGraphicFramePr>
        <p:xfrm>
          <a:off x="4714877" y="3071810"/>
          <a:ext cx="4462462" cy="312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11353800" imgH="7518400" progId="Visio.Drawing.11">
                  <p:embed/>
                </p:oleObj>
              </mc:Choice>
              <mc:Fallback>
                <p:oleObj r:id="rId3" imgW="11353800" imgH="7518400" progId="Visio.Drawing.11">
                  <p:embed/>
                  <p:pic>
                    <p:nvPicPr>
                      <p:cNvPr id="0" name="图片 5120" descr="image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4877" y="3071810"/>
                        <a:ext cx="4462462" cy="3122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179388" y="4052888"/>
          <a:ext cx="43211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目的网络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下一跳路由器</a:t>
                      </a:r>
                      <a:endParaRPr lang="en-US" altLang="zh-CN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地址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接口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150.2.5.0/24</a:t>
                      </a:r>
                      <a:endParaRPr lang="zh-CN" alt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直连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150.2.4.0/30</a:t>
                      </a:r>
                      <a:endParaRPr lang="zh-CN" alt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直连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s0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150.2.3.0/24</a:t>
                      </a:r>
                      <a:endParaRPr lang="zh-CN" alt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C00000"/>
                          </a:solidFill>
                        </a:rPr>
                        <a:t>150.2.4.2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s0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323850" y="1196975"/>
            <a:ext cx="8499475" cy="532765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1.掌握传输层的功能，作用，分类</a:t>
            </a:r>
          </a:p>
          <a:p>
            <a:pPr eaLnBrk="1" hangingPunct="1"/>
            <a:r>
              <a:rPr lang="zh-CN" altLang="en-US" dirty="0"/>
              <a:t>2.理解端口和套接字概念</a:t>
            </a:r>
          </a:p>
          <a:p>
            <a:pPr eaLnBrk="1" hangingPunct="1"/>
            <a:r>
              <a:rPr lang="zh-CN" altLang="en-US" dirty="0"/>
              <a:t>3.掌握UDP基本概念，理解其报文格式以及校验和计算（伪首部）</a:t>
            </a:r>
          </a:p>
          <a:p>
            <a:pPr eaLnBrk="1" hangingPunct="1"/>
            <a:r>
              <a:rPr lang="zh-CN" altLang="en-US" dirty="0"/>
              <a:t>4.掌握TCP（基本概念、报文格式、可靠传输、往返时延的确定、连接管理、流量控制、慢启动和拥塞控制）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传输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层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99475" cy="4751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1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、主机甲向主机乙发送一个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(SYN = 1, Seq = x)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的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TCP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段，期望与主机乙建立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TCP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连接，若主机乙接受该连接请求，则主机乙向主机甲发送的正确的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TCP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段可能是 （     ） 。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A.(SYN = 1, ACK = 0, Seq = y, Ack = x+1)  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B.(SYN = 1, ACK = 1, Seq =y , Ack = x+1)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C.(SYN = 1, ACK = 1, Seq = x+1, Ack = y)  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D.(SYN = 0, ACK = 1, Seq =x+1 , Ack = y)</a:t>
            </a:r>
            <a:endParaRPr kumimoji="0" lang="zh-CN" altLang="en-US" sz="3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8400" y="2349500"/>
            <a:ext cx="935038" cy="66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    B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传输层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9036050" cy="2376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利用数据包捕获软件捕获到的一个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数据报从首部开始的部分内容如下图所示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均用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，请写出本次通信所对应的五元组。（注意：涉及到的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地址请用点分十进制表示，端口号请用十进制表示）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注意五元组的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顺序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：源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地址、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源端口号、目的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地址、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目的端口号、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传输层的协议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(TCP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UDP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4" name="文本框 269"/>
          <p:cNvSpPr txBox="1"/>
          <p:nvPr/>
        </p:nvSpPr>
        <p:spPr>
          <a:xfrm>
            <a:off x="5076825" y="3213100"/>
            <a:ext cx="4751388" cy="2808288"/>
          </a:xfrm>
          <a:prstGeom prst="rect">
            <a:avLst/>
          </a:prstGeom>
          <a:noFill/>
          <a:ln w="9525" cap="flat" cmpd="sng">
            <a:solidFill>
              <a:srgbClr val="333399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0" u="sng" dirty="0">
                <a:latin typeface="Tahoma" panose="020B0604030504040204" pitchFamily="34" charset="0"/>
                <a:ea typeface="宋体" panose="02010600030101010101" pitchFamily="2" charset="-122"/>
              </a:rPr>
              <a:t>45 00 02 79 1C A4 40 00 </a:t>
            </a:r>
            <a:endParaRPr lang="pt-BR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0" u="sng" dirty="0">
                <a:latin typeface="Tahoma" panose="020B0604030504040204" pitchFamily="34" charset="0"/>
                <a:ea typeface="宋体" panose="02010600030101010101" pitchFamily="2" charset="-122"/>
              </a:rPr>
              <a:t>80 </a:t>
            </a:r>
            <a:r>
              <a:rPr lang="pt-BR" altLang="zh-CN" sz="2400" b="0" u="sng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06 </a:t>
            </a:r>
            <a:r>
              <a:rPr lang="pt-BR" altLang="zh-CN" sz="2400" b="0" u="sng" dirty="0">
                <a:latin typeface="Tahoma" panose="020B0604030504040204" pitchFamily="34" charset="0"/>
                <a:ea typeface="宋体" panose="02010600030101010101" pitchFamily="2" charset="-122"/>
              </a:rPr>
              <a:t>00 00 </a:t>
            </a:r>
            <a:r>
              <a:rPr lang="pt-BR" altLang="zh-CN" sz="2400" b="0" u="sng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0A 0A 01 5F </a:t>
            </a:r>
            <a:endParaRPr lang="pt-BR" altLang="zh-CN" sz="2400" b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0" u="sng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DA 1E 73 7B 07 38 00 50 </a:t>
            </a:r>
            <a:endParaRPr lang="pt-BR" altLang="zh-CN" sz="2400" b="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0" u="sng" dirty="0">
                <a:latin typeface="Tahoma" panose="020B0604030504040204" pitchFamily="34" charset="0"/>
                <a:ea typeface="宋体" panose="02010600030101010101" pitchFamily="2" charset="-122"/>
              </a:rPr>
              <a:t>19 71 85 77 7F 25 2B AA</a:t>
            </a:r>
            <a:endParaRPr lang="pt-BR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u="sng" dirty="0">
                <a:latin typeface="Tahoma" panose="020B0604030504040204" pitchFamily="34" charset="0"/>
                <a:ea typeface="宋体" panose="02010600030101010101" pitchFamily="2" charset="-122"/>
              </a:rPr>
              <a:t>50 18 FF FF 5B 6E 00 00 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u="sng" dirty="0">
                <a:latin typeface="Tahoma" panose="020B0604030504040204" pitchFamily="34" charset="0"/>
                <a:ea typeface="宋体" panose="02010600030101010101" pitchFamily="2" charset="-122"/>
              </a:rPr>
              <a:t>47 45 54 20 2F 73 2F 62 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u="sng" dirty="0">
                <a:latin typeface="Tahoma" panose="020B0604030504040204" pitchFamily="34" charset="0"/>
                <a:ea typeface="宋体" panose="02010600030101010101" pitchFamily="2" charset="-122"/>
              </a:rPr>
              <a:t>6C 6F 67 5F 34 62 63 66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u="sng" dirty="0">
                <a:latin typeface="Tahoma" panose="020B0604030504040204" pitchFamily="34" charset="0"/>
                <a:ea typeface="宋体" panose="02010600030101010101" pitchFamily="2" charset="-122"/>
              </a:rPr>
              <a:t>64 64 63 64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传输层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2988"/>
            <a:ext cx="9324975" cy="2160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利用数据包捕获软件捕获到的一个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数据报从首部开始的部分内容如下图所示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均用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，请写出本次通信所对应的五元组。（注意：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根据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分组格式、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UDP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首部格式来分析）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对应的五元组：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地址：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10.10.1.95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源端口号：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0738H=1848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目的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地址：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218.30.115.123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目的端口号：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50H=80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传输层的协议：</a:t>
            </a:r>
            <a:r>
              <a:rPr kumimoji="0" lang="en-US" altLang="zh-CN" sz="3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endParaRPr kumimoji="0" lang="zh-CN" altLang="en-US" sz="3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69"/>
          <p:cNvSpPr txBox="1"/>
          <p:nvPr/>
        </p:nvSpPr>
        <p:spPr>
          <a:xfrm>
            <a:off x="4967288" y="3213100"/>
            <a:ext cx="4176712" cy="30956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333399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0" u="sng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45 00 02 79 1C A4 40 00 </a:t>
            </a:r>
            <a:endParaRPr lang="pt-BR" altLang="zh-CN" sz="24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0" u="sng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80</a:t>
            </a:r>
            <a:r>
              <a:rPr lang="pt-BR" altLang="zh-CN" sz="2400" b="0" u="sng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pt-BR" altLang="zh-CN" sz="2400" b="0" u="sng" dirty="0">
                <a:solidFill>
                  <a:srgbClr val="3366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06</a:t>
            </a:r>
            <a:r>
              <a:rPr lang="pt-BR" altLang="zh-CN" sz="2400" b="0" u="sng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pt-BR" altLang="zh-CN" sz="2400" b="0" u="sng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00 00 </a:t>
            </a:r>
            <a:r>
              <a:rPr lang="pt-BR" altLang="zh-CN" sz="2400" b="0" u="sng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0A 0A 01 5F </a:t>
            </a:r>
            <a:endParaRPr lang="pt-BR" altLang="zh-CN" sz="2400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0" u="sng" dirty="0">
                <a:solidFill>
                  <a:srgbClr val="00B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DA 1E 73 7B </a:t>
            </a:r>
            <a:r>
              <a:rPr lang="pt-BR" altLang="zh-CN" sz="2400" b="0" u="sng" dirty="0">
                <a:solidFill>
                  <a:srgbClr val="9966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07 38 </a:t>
            </a:r>
            <a:r>
              <a:rPr lang="pt-BR" altLang="zh-CN" sz="2400" b="0" u="sng" dirty="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00 50 </a:t>
            </a:r>
            <a:endParaRPr lang="pt-BR" altLang="zh-CN" sz="2400" b="0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0" u="sng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19 71 85 77 7F 25 2B AA</a:t>
            </a:r>
            <a:endParaRPr lang="pt-BR" altLang="zh-CN" sz="24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u="sng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50 18 FF FF 5B 6E 00 00 </a:t>
            </a:r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u="sng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47 45 54 20 2F 73 2F 62 </a:t>
            </a:r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u="sng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6C 6F 67 5F 34 62 63 66</a:t>
            </a:r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2286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u="sng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64 64 63 64</a:t>
            </a:r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传输层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传输层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557338"/>
            <a:ext cx="8785225" cy="26752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一个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TCP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连接总是以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1KB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的最大段长发送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TCP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段，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假如接收窗口为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8KB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发送方有足够多的数据要发送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当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发送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窗口为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16KB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时发生了超时，如果在接下来的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RTT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内不再发生超时的情况下，拥塞窗口和发送窗口分别是多少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KB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855" y="4508500"/>
            <a:ext cx="7988300" cy="1460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    </a:t>
            </a:r>
            <a:r>
              <a:rPr lang="zh-CN" altLang="en-US" sz="2800" dirty="0">
                <a:solidFill>
                  <a:srgbClr val="FFFF00"/>
                </a:solidFill>
              </a:rPr>
              <a:t>拥塞窗口：</a:t>
            </a:r>
            <a:r>
              <a:rPr lang="en-US" altLang="zh-CN" sz="2800" dirty="0">
                <a:solidFill>
                  <a:srgbClr val="FFFF00"/>
                </a:solidFill>
              </a:rPr>
              <a:t>1KB</a:t>
            </a:r>
            <a:r>
              <a:rPr lang="zh-CN" altLang="en-US" sz="2800" dirty="0">
                <a:solidFill>
                  <a:srgbClr val="FFFF00"/>
                </a:solidFill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</a:rPr>
              <a:t>2KB</a:t>
            </a:r>
            <a:r>
              <a:rPr lang="zh-CN" altLang="en-US" sz="2800" dirty="0">
                <a:solidFill>
                  <a:srgbClr val="FFFF00"/>
                </a:solidFill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</a:rPr>
              <a:t>4KB</a:t>
            </a:r>
            <a:r>
              <a:rPr lang="zh-CN" altLang="en-US" sz="2800" dirty="0">
                <a:solidFill>
                  <a:srgbClr val="FFFF00"/>
                </a:solidFill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</a:rPr>
              <a:t>8KB</a:t>
            </a:r>
            <a:r>
              <a:rPr lang="zh-CN" altLang="en-US" sz="2800" dirty="0">
                <a:solidFill>
                  <a:srgbClr val="FFFF00"/>
                </a:solidFill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</a:rPr>
              <a:t>9KB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    </a:t>
            </a:r>
            <a:r>
              <a:rPr lang="zh-CN" altLang="en-US" sz="2800" dirty="0">
                <a:solidFill>
                  <a:srgbClr val="FFFF00"/>
                </a:solidFill>
              </a:rPr>
              <a:t>发送窗口：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1KB</a:t>
            </a:r>
            <a:r>
              <a:rPr lang="zh-CN" altLang="en-US" sz="2800" dirty="0">
                <a:solidFill>
                  <a:srgbClr val="FFFF00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2KB</a:t>
            </a:r>
            <a:r>
              <a:rPr lang="zh-CN" altLang="en-US" sz="2800" dirty="0">
                <a:solidFill>
                  <a:srgbClr val="FFFF00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4KB</a:t>
            </a:r>
            <a:r>
              <a:rPr lang="zh-CN" altLang="en-US" sz="2800" dirty="0">
                <a:solidFill>
                  <a:srgbClr val="FFFF00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8KB</a:t>
            </a:r>
            <a:r>
              <a:rPr lang="zh-CN" altLang="en-US" sz="2800" dirty="0">
                <a:solidFill>
                  <a:srgbClr val="FFFF00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8KB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499475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1.理解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因特网部分应用层协议与传输层协议的对应关系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2.理解网络应用模式、服务器工作模式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3.掌握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应用层基本协议原理与应用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（DNS、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DHCP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4.掌握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电子邮件原理与应用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（组成构件、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SMTP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、POP、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MIME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5.理解万维网技术原理与应用（URL、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、HTML、搜索引擎）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第七章 应用层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8388"/>
            <a:ext cx="8823325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UDP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作为传输层协议的应用层协议为（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(A)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(B)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Telnet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(C)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(D)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DHCP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第七章 应用层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8388"/>
            <a:ext cx="8823325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若用户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向用户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发送电子邮件的过程如下图所示，则图中①、②、③阶段分别使用的应用层协议可以是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________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A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     B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POP3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POP3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C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POP3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     D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 POP3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4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3213100"/>
            <a:ext cx="8318500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第七章 应用层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569325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使用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UDP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作为传输层协议的应用层协议为（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altLang="zh-CN" sz="26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D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）。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(A) 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FTP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                  (B) 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Telnet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(C) 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HTTP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               (D) 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DHCP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、若用户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向用户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发送电子邮件的过程如下图所示，则图中①、②、③阶段分别使用的应用层协议可以是（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D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）。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A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     B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POP3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POP3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C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POP3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     D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SMTP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 POP3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第七章 应用层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499475" cy="4751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lvl="0" indent="-685800" algn="just">
              <a:buNone/>
              <a:defRPr/>
            </a:pP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1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、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《春望》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中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“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烽火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连三月，家书抵万金。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”蕴含着协议三要素中的（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）。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  </a:t>
            </a:r>
            <a:r>
              <a:rPr 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A.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语法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　  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B.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语义        </a:t>
            </a:r>
            <a:r>
              <a:rPr 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C</a:t>
            </a: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同步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　</a:t>
            </a:r>
            <a:r>
              <a:rPr lang="zh-CN" alt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D</a:t>
            </a: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定时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2</a:t>
            </a:r>
            <a:r>
              <a:rPr lang="zh-CN" alt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、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在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OSI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参考模型中，自下而上第一个提供端到端服务的层次是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  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）</a:t>
            </a:r>
            <a:r>
              <a:rPr lang="zh-CN" alt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     A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物理层　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B.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数据链路层        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    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网络层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　　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D.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传输层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06680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概述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/>
            </a:r>
            <a:b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1750" y="981075"/>
            <a:ext cx="9144000" cy="5589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采集到一个数据帧，内容如下图所示（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目的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分别是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多少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(2)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源站和目的站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地址分别是什么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 (3)IP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数据报的协议字段是多少，表示什么协议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(4)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该报文来自什么应用层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(5)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分组中数据部分的长度是多少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字节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2060575"/>
          <a:ext cx="8785225" cy="1766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688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3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300" kern="100" dirty="0" err="1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3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 52 a7 00 19  e0 38 12 e4 08 00 45 00 </a:t>
                      </a:r>
                      <a:endParaRPr lang="zh-CN" sz="23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3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3b 06  0b 76 </a:t>
                      </a:r>
                      <a:r>
                        <a:rPr lang="en-US" sz="23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 </a:t>
                      </a:r>
                      <a:r>
                        <a:rPr lang="en-US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 e0 c9 c0 a8 </a:t>
                      </a:r>
                      <a:endParaRPr lang="zh-CN" sz="23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3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c8 64 00 50 c5 74 13 0b  52 0c 53 </a:t>
                      </a:r>
                      <a:r>
                        <a:rPr lang="en-US" sz="23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3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3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3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3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第七章 应用层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/>
            </a:r>
            <a:b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8563"/>
            <a:ext cx="925195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3.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采集到一个数据帧，内容如下图所示（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(1)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MAC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地址和目的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MAC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地址分别是多少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 (2)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源站和目的站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地址分别是什么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?</a:t>
            </a:r>
          </a:p>
          <a:p>
            <a:pPr marL="0" indent="0">
              <a:buNone/>
              <a:defRPr/>
            </a:pPr>
            <a:r>
              <a:rPr lang="en-US" altLang="zh-CN" sz="3200" noProof="0" dirty="0" smtClean="0">
                <a:solidFill>
                  <a:srgbClr val="FFFF00"/>
                </a:solidFill>
                <a:sym typeface="+mn-ea"/>
              </a:rPr>
              <a:t>   202.119.224.201</a:t>
            </a:r>
            <a:r>
              <a:rPr lang="zh-CN" altLang="en-US" sz="3200" noProof="0" dirty="0" smtClean="0">
                <a:solidFill>
                  <a:srgbClr val="FFFF00"/>
                </a:solidFill>
                <a:sym typeface="+mn-ea"/>
              </a:rPr>
              <a:t>；</a:t>
            </a:r>
            <a:r>
              <a:rPr lang="en-US" altLang="zh-CN" sz="3200" noProof="0" dirty="0" smtClean="0">
                <a:solidFill>
                  <a:srgbClr val="FFFF00"/>
                </a:solidFill>
                <a:sym typeface="+mn-ea"/>
              </a:rPr>
              <a:t>192.168.200.100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 (3)IP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数据报的协议字段是多少，表示什么协议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?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11522"/>
              </p:ext>
            </p:extLst>
          </p:nvPr>
        </p:nvGraphicFramePr>
        <p:xfrm>
          <a:off x="179388" y="2266950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</a:t>
                      </a:r>
                      <a:r>
                        <a:rPr lang="en-US" sz="2400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3b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0b 76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77 e0 c9 c0 a8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 64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 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 bwMode="auto">
          <a:xfrm>
            <a:off x="315913" y="1076325"/>
            <a:ext cx="1744663" cy="915988"/>
          </a:xfrm>
          <a:prstGeom prst="wedgeRoundRectCallout">
            <a:avLst>
              <a:gd name="adj1" fmla="val 51673"/>
              <a:gd name="adj2" fmla="val 8940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2930525" y="2210699"/>
            <a:ext cx="1695450" cy="576263"/>
          </a:xfrm>
          <a:prstGeom prst="wedgeRoundRectCallout">
            <a:avLst>
              <a:gd name="adj1" fmla="val 68846"/>
              <a:gd name="adj2" fmla="val 39096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TCP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787900" y="3411537"/>
            <a:ext cx="1871663" cy="576263"/>
          </a:xfrm>
          <a:prstGeom prst="wedgeRoundRectCallout">
            <a:avLst>
              <a:gd name="adj1" fmla="val 64503"/>
              <a:gd name="adj2" fmla="val -92185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6965950" y="3413125"/>
            <a:ext cx="2070100" cy="574675"/>
          </a:xfrm>
          <a:prstGeom prst="wedgeRoundRectCallout">
            <a:avLst>
              <a:gd name="adj1" fmla="val 22284"/>
              <a:gd name="adj2" fmla="val -95992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3" name="矩形 2"/>
          <p:cNvSpPr/>
          <p:nvPr/>
        </p:nvSpPr>
        <p:spPr>
          <a:xfrm>
            <a:off x="1403350" y="2318650"/>
            <a:ext cx="2695575" cy="36036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289300" y="1076325"/>
            <a:ext cx="1581150" cy="835025"/>
          </a:xfrm>
          <a:prstGeom prst="wedgeRoundRectCallout">
            <a:avLst>
              <a:gd name="adj1" fmla="val 64362"/>
              <a:gd name="adj2" fmla="val 104380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4191000" y="2318650"/>
            <a:ext cx="2774950" cy="36036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6638" y="2786058"/>
            <a:ext cx="1800225" cy="36036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9250" y="2786058"/>
            <a:ext cx="996950" cy="36036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57290" y="3247344"/>
            <a:ext cx="900000" cy="36036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第七章 应用层</a:t>
            </a:r>
            <a:r>
              <a:rPr kumimoji="0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7387" y="2782199"/>
            <a:ext cx="578669" cy="36036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3" grpId="0" animBg="1"/>
      <p:bldP spid="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20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/>
            </a:r>
            <a:b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8563"/>
            <a:ext cx="925195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3.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采集到一个数据帧，内容如下图所示（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(4)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该报文来自什么应用层协议？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实现什么功能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lvl="0" indent="0">
              <a:buNone/>
              <a:defRPr/>
            </a:pPr>
            <a:r>
              <a:rPr lang="en-US" altLang="zh-CN" sz="3200" dirty="0">
                <a:solidFill>
                  <a:srgbClr val="FFFF00"/>
                </a:solidFill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</a:rPr>
              <a:t>HTTP</a:t>
            </a:r>
            <a:r>
              <a:rPr lang="zh-CN" altLang="en-US" sz="3200" dirty="0" smtClean="0">
                <a:solidFill>
                  <a:srgbClr val="FFFF00"/>
                </a:solidFill>
              </a:rPr>
              <a:t>（根据熟知端口来判断），</a:t>
            </a:r>
            <a:r>
              <a:rPr lang="en-US" altLang="zh-CN" sz="3200" dirty="0" smtClean="0">
                <a:solidFill>
                  <a:srgbClr val="FFFF00"/>
                </a:solidFill>
              </a:rPr>
              <a:t>WEB</a:t>
            </a:r>
            <a:r>
              <a:rPr lang="zh-CN" altLang="en-US" sz="3200" dirty="0" smtClean="0">
                <a:solidFill>
                  <a:srgbClr val="FFFF00"/>
                </a:solidFill>
              </a:rPr>
              <a:t>响应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lvl="0" indent="0"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(5)</a:t>
            </a:r>
            <a:r>
              <a:rPr lang="en-US" altLang="zh-CN" sz="3200" dirty="0" smtClean="0"/>
              <a:t>IP</a:t>
            </a:r>
            <a:r>
              <a:rPr lang="zh-CN" altLang="zh-CN" sz="3200" dirty="0" smtClean="0"/>
              <a:t>分组中数据部分的</a:t>
            </a:r>
            <a:r>
              <a:rPr lang="zh-CN" altLang="zh-CN" sz="3200" dirty="0" smtClean="0"/>
              <a:t>长度</a:t>
            </a:r>
            <a:r>
              <a:rPr lang="zh-CN" altLang="en-US" sz="3200" dirty="0" smtClean="0"/>
              <a:t>是多少字节？</a:t>
            </a:r>
            <a:endParaRPr lang="en-US" altLang="zh-CN" sz="3200" dirty="0" smtClean="0"/>
          </a:p>
          <a:p>
            <a:pPr marL="0" lvl="0" indent="0">
              <a:buNone/>
              <a:defRPr/>
            </a:pPr>
            <a:r>
              <a:rPr lang="en-US" altLang="zh-CN" sz="3200" dirty="0" smtClean="0">
                <a:solidFill>
                  <a:srgbClr val="FFFF00"/>
                </a:solidFill>
              </a:rPr>
              <a:t>          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34H</a:t>
            </a:r>
            <a:r>
              <a:rPr lang="en-US" altLang="zh-CN" sz="3200" dirty="0" smtClean="0">
                <a:solidFill>
                  <a:srgbClr val="FFFF00"/>
                </a:solidFill>
              </a:rPr>
              <a:t>-20=32</a:t>
            </a:r>
            <a:r>
              <a:rPr lang="zh-CN" altLang="en-US" sz="3200" dirty="0" smtClean="0">
                <a:solidFill>
                  <a:srgbClr val="FFFF00"/>
                </a:solidFill>
              </a:rPr>
              <a:t>字节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44584"/>
              </p:ext>
            </p:extLst>
          </p:nvPr>
        </p:nvGraphicFramePr>
        <p:xfrm>
          <a:off x="179387" y="2232021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</a:t>
                      </a:r>
                      <a:r>
                        <a:rPr lang="en-US" sz="2400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3b 06 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0b 76 </a:t>
                      </a:r>
                      <a:r>
                        <a:rPr lang="en-US" sz="2400" kern="1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ca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77 e0 c9 c0 a8 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0020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c8 64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 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圆角矩形标注 13"/>
          <p:cNvSpPr/>
          <p:nvPr/>
        </p:nvSpPr>
        <p:spPr bwMode="auto">
          <a:xfrm>
            <a:off x="2903539" y="3898900"/>
            <a:ext cx="1311271" cy="576263"/>
          </a:xfrm>
          <a:prstGeom prst="wedgeRoundRectCallout">
            <a:avLst>
              <a:gd name="adj1" fmla="val -39171"/>
              <a:gd name="adj2" fmla="val -105396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HTTP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第七章 应用层</a:t>
            </a:r>
            <a:r>
              <a:rPr kumimoji="0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57290" y="2786058"/>
            <a:ext cx="900000" cy="36036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1142976" y="3898900"/>
            <a:ext cx="1500198" cy="576263"/>
          </a:xfrm>
          <a:prstGeom prst="wedgeRoundRectCallout">
            <a:avLst>
              <a:gd name="adj1" fmla="val -10279"/>
              <a:gd name="adj2" fmla="val -193235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总长度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9752" y="3202785"/>
            <a:ext cx="900000" cy="36036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64613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第八章 网络管理与网络安全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1340768"/>
            <a:ext cx="8499475" cy="4895850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1.掌握网络管理五大功能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2.理解简单网络管理协议SNMP的基本原理、工作机制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3.掌握网络安全威胁因素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4.理解加密算法（对称加密、非对称加密技术）及其应用场景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60524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70000"/>
            <a:ext cx="7991475" cy="4464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网络管理功能中，“对网络资源利用率及有关通信活动进行分析，以帮助网络管理人员评价网络资源及相关通信活动的情况和效率”，描述的是(   )。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(A)  计费管理    	      (B)  故障管理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(C)  性能管理		      (D)  安全管理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网络管理五大功能为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、性能管理、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配置管理 、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和计费管理。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charset="0"/>
              <a:buChar char="n"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下列攻击中，属于被动攻击的是（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zh-CN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 (A) 截获    	    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	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(B) 中断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   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(C)  篡改		     (D)  伪造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613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第八章 网络管理与网络安全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70000"/>
            <a:ext cx="7991475" cy="4464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网络管理功能中，“对网络资源利用率及有关通信活动进行分析，以帮助网络管理人员评价网络资源及相关通信活动的情况和效率”，描述的是(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)。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(A)  计费管理    	      (B)  故障管理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(C)  性能管理		      (D)  安全管理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网络管理五大功能为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安全管理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、性能管理、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配置管理 、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故障管理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和计费管理。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charset="0"/>
              <a:buChar char="n"/>
              <a:defRPr/>
            </a:pP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sym typeface="+mn-ea"/>
              </a:rPr>
              <a:t>3. 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sym typeface="+mn-ea"/>
              </a:rPr>
              <a:t>下列攻击中，属于被动攻击的是（</a:t>
            </a:r>
            <a:r>
              <a:rPr lang="en-US" altLang="zh-CN" sz="26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sym typeface="+mn-ea"/>
              </a:rPr>
              <a:t>A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sym typeface="+mn-ea"/>
              </a:rPr>
              <a:t>  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sym typeface="+mn-ea"/>
              </a:rPr>
              <a:t>）。</a:t>
            </a:r>
            <a:endParaRPr kumimoji="0" lang="zh-CN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sym typeface="+mn-ea"/>
              </a:rPr>
              <a:t>    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 (A) 截获    	    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	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(B) 中断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   </a:t>
            </a:r>
            <a:r>
              <a:rPr lang="en-US" altLang="zh-CN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zh-CN" altLang="en-US" sz="26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(C)  篡改		     (D)  伪造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613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第八章 网络管理与网络安全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5900" y="1773238"/>
            <a:ext cx="8748713" cy="22320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End!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1100" y="4437063"/>
            <a:ext cx="6781800" cy="16300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南京邮电大学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21.12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、通信双方必须遵循的控制信息交换规则的集合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       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服务访问点　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原语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　　  	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网络体系结构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下列不属于通信子网中的设备是（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网桥　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路由器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集线器　　  	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PC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机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06680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概述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70000"/>
            <a:ext cx="8499475" cy="4751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lvl="0" indent="-685800" algn="just">
              <a:buNone/>
              <a:defRPr/>
            </a:pP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1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、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《春望》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中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“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烽火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连三月，家书抵万金。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”蕴含着协议三要素中的（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B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  ）。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    </a:t>
            </a:r>
            <a:r>
              <a:rPr 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A.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语法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　  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B.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语义        </a:t>
            </a:r>
            <a:r>
              <a:rPr 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C</a:t>
            </a: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同步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　</a:t>
            </a:r>
            <a:r>
              <a:rPr lang="zh-CN" alt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</a:t>
            </a:r>
            <a:r>
              <a:rPr 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D</a:t>
            </a:r>
            <a:r>
              <a:rPr 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定时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2</a:t>
            </a:r>
            <a:r>
              <a:rPr lang="zh-CN" alt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、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在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OSI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参考模型中，自下而上第一个提供端到端服务的层次是（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D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  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）</a:t>
            </a:r>
            <a:r>
              <a:rPr lang="zh-CN" altLang="en-US" sz="32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     A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物理层　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B.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数据链路层        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    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网络层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　　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D.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传输层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06680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概述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53834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70000"/>
            <a:ext cx="9144000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、通信双方必须遵循的控制信息交换规则的集合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0" lang="zh-CN" alt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    </a:t>
            </a:r>
            <a:r>
              <a:rPr kumimoji="0" lang="en-US" altLang="zh-CN" sz="2800" b="1" i="0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C</a:t>
            </a:r>
            <a:r>
              <a:rPr kumimoji="0" lang="zh-CN" alt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  </a:t>
            </a:r>
            <a:r>
              <a:rPr kumimoji="0" lang="en-US" altLang="zh-CN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服务访问点　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原语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　　  	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网络体系结构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下列不属于通信子网中的设备是（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   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网桥　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路由器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集线器　　  	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PC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机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06680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概述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样题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1931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8823325" cy="55451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1.掌握数据通信系统技术指标的计算（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传信率、传码率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、信道带宽、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发送时延和传播时延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、误码率、信道容量，包括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香农公式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奈氏第一准则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2.了解各种传输介质的名称。</a:t>
            </a:r>
          </a:p>
          <a:p>
            <a:pPr marL="0" marR="0" lvl="0" indent="0" algn="l" defTabSz="914400" rtl="0" eaLnBrk="1" fontAlgn="base" latinLnBrk="0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3.掌握异步通信的概念和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传输效率的计算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4.掌握多路复用技术概念、分类以及码分复用中各站点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码片序列之间的关系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04812" y="-27384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二</a:t>
            </a:r>
            <a:r>
              <a:rPr kumimoji="0" 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数据通信技术基础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8823325" cy="417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51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5.理解数据交换技术的主要特点</a:t>
            </a:r>
          </a:p>
          <a:p>
            <a:pPr marL="0" marR="0" lvl="0" indent="0" algn="l" defTabSz="914400" rtl="0" eaLnBrk="1" fontAlgn="base" latinLnBrk="0" hangingPunct="1">
              <a:lnSpc>
                <a:spcPts val="51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6.掌握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汉明码的编码规则，数据位长度和校验位长度的关系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ts val="51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掌握发送方CRC校验码的计算方法以及接收方的差错检测过程（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生成多项式，CRC校验码，发送序列，接收端如何检错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）。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第二章 数据通信技术基础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390,&quot;width&quot;:9292.500787401576}"/>
</p:tagLst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1_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1_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4750</Words>
  <Application>Microsoft Office PowerPoint</Application>
  <PresentationFormat>全屏显示(4:3)</PresentationFormat>
  <Paragraphs>396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Gulim</vt:lpstr>
      <vt:lpstr>黑体</vt:lpstr>
      <vt:lpstr>宋体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Globe</vt:lpstr>
      <vt:lpstr>1_Globe</vt:lpstr>
      <vt:lpstr>Microsoft Visio 2003-2010 绘图</vt:lpstr>
      <vt:lpstr>计算机通信与网络 Computer Communication &amp; Networks</vt:lpstr>
      <vt:lpstr>考试题型与分值</vt:lpstr>
      <vt:lpstr>                                         </vt:lpstr>
      <vt:lpstr>  </vt:lpstr>
      <vt:lpstr>                                                                                                </vt:lpstr>
      <vt:lpstr>  </vt:lpstr>
      <vt:lpstr>                                                                                                </vt:lpstr>
      <vt:lpstr>PowerPoint 演示文稿</vt:lpstr>
      <vt:lpstr>PowerPoint 演示文稿</vt:lpstr>
      <vt:lpstr>PowerPoint 演示文稿</vt:lpstr>
      <vt:lpstr>                                                                                                                            </vt:lpstr>
      <vt:lpstr>PowerPoint 演示文稿</vt:lpstr>
      <vt:lpstr>                                                                                                                            </vt:lpstr>
      <vt:lpstr> </vt:lpstr>
      <vt:lpstr> </vt:lpstr>
      <vt:lpstr> </vt:lpstr>
      <vt:lpstr> </vt:lpstr>
      <vt:lpstr> </vt:lpstr>
      <vt:lpstr>第四章 局域网与广域网样题</vt:lpstr>
      <vt:lpstr>                                                                                                                         </vt:lpstr>
      <vt:lpstr> </vt:lpstr>
      <vt:lpstr>                                                                                                                         </vt:lpstr>
      <vt:lpstr>                                                                                                                         </vt:lpstr>
      <vt:lpstr> </vt:lpstr>
      <vt:lpstr> </vt:lpstr>
      <vt:lpstr>                                                                                                                         </vt:lpstr>
      <vt:lpstr>                                                                                                                         </vt:lpstr>
      <vt:lpstr>                                                                                                                         </vt:lpstr>
      <vt:lpstr>PowerPoint 演示文稿</vt:lpstr>
      <vt:lpstr>PowerPoint 演示文稿</vt:lpstr>
      <vt:lpstr> </vt:lpstr>
      <vt:lpstr> </vt:lpstr>
      <vt:lpstr>                                                                                                                         </vt:lpstr>
      <vt:lpstr>                                                                                                                         </vt:lpstr>
      <vt:lpstr>                                                                                                                         </vt:lpstr>
      <vt:lpstr> </vt:lpstr>
      <vt:lpstr> </vt:lpstr>
      <vt:lpstr> </vt:lpstr>
      <vt:lpstr> </vt:lpstr>
      <vt:lpstr>                                                </vt:lpstr>
      <vt:lpstr>                                                </vt:lpstr>
      <vt:lpstr>                                                </vt:lpstr>
      <vt:lpstr>第八章 网络管理与网络安全样题</vt:lpstr>
      <vt:lpstr>第八章 网络管理与网络安全样题</vt:lpstr>
      <vt:lpstr>第八章 网络管理与网络安全样题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计算机网络总复习-2007</dc:title>
  <dc:subject>网络总复习</dc:subject>
  <dc:creator>李鹏</dc:creator>
  <dc:description>南京邮电大学_计算机通信教研室</dc:description>
  <cp:lastModifiedBy>hh</cp:lastModifiedBy>
  <cp:revision>2510</cp:revision>
  <dcterms:created xsi:type="dcterms:W3CDTF">2005-05-22T00:52:00Z</dcterms:created>
  <dcterms:modified xsi:type="dcterms:W3CDTF">2021-12-23T01:18:05Z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EC23BD1A68B34472A1D4B701D9309F0B</vt:lpwstr>
  </property>
</Properties>
</file>