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6"/>
  </p:handoutMasterIdLst>
  <p:sldIdLst>
    <p:sldId id="300" r:id="rId3"/>
    <p:sldId id="305" r:id="rId5"/>
    <p:sldId id="382" r:id="rId6"/>
    <p:sldId id="383" r:id="rId7"/>
    <p:sldId id="430" r:id="rId8"/>
    <p:sldId id="431" r:id="rId9"/>
    <p:sldId id="432" r:id="rId10"/>
    <p:sldId id="433" r:id="rId11"/>
    <p:sldId id="434" r:id="rId12"/>
    <p:sldId id="437" r:id="rId13"/>
    <p:sldId id="435" r:id="rId14"/>
    <p:sldId id="436" r:id="rId15"/>
    <p:sldId id="524" r:id="rId16"/>
    <p:sldId id="525" r:id="rId17"/>
    <p:sldId id="526" r:id="rId18"/>
    <p:sldId id="527" r:id="rId19"/>
    <p:sldId id="438" r:id="rId20"/>
    <p:sldId id="384" r:id="rId21"/>
    <p:sldId id="440" r:id="rId22"/>
    <p:sldId id="528" r:id="rId23"/>
    <p:sldId id="529" r:id="rId24"/>
    <p:sldId id="530" r:id="rId25"/>
    <p:sldId id="531" r:id="rId26"/>
    <p:sldId id="532" r:id="rId27"/>
    <p:sldId id="533" r:id="rId28"/>
    <p:sldId id="534" r:id="rId29"/>
    <p:sldId id="535" r:id="rId30"/>
    <p:sldId id="536" r:id="rId31"/>
    <p:sldId id="537" r:id="rId32"/>
    <p:sldId id="538" r:id="rId33"/>
    <p:sldId id="439" r:id="rId34"/>
    <p:sldId id="385" r:id="rId35"/>
    <p:sldId id="386" r:id="rId36"/>
    <p:sldId id="391" r:id="rId37"/>
    <p:sldId id="392" r:id="rId38"/>
    <p:sldId id="393" r:id="rId39"/>
    <p:sldId id="441" r:id="rId40"/>
    <p:sldId id="442" r:id="rId41"/>
    <p:sldId id="443" r:id="rId42"/>
    <p:sldId id="444" r:id="rId43"/>
    <p:sldId id="445" r:id="rId44"/>
    <p:sldId id="446" r:id="rId45"/>
    <p:sldId id="447" r:id="rId46"/>
    <p:sldId id="448" r:id="rId47"/>
    <p:sldId id="449" r:id="rId48"/>
    <p:sldId id="450" r:id="rId49"/>
    <p:sldId id="451" r:id="rId50"/>
    <p:sldId id="452" r:id="rId51"/>
    <p:sldId id="453" r:id="rId52"/>
    <p:sldId id="454" r:id="rId53"/>
    <p:sldId id="455" r:id="rId54"/>
    <p:sldId id="456" r:id="rId55"/>
    <p:sldId id="461" r:id="rId56"/>
    <p:sldId id="457" r:id="rId57"/>
    <p:sldId id="458" r:id="rId58"/>
    <p:sldId id="459" r:id="rId59"/>
    <p:sldId id="460" r:id="rId60"/>
    <p:sldId id="462" r:id="rId61"/>
    <p:sldId id="463" r:id="rId62"/>
    <p:sldId id="464" r:id="rId63"/>
    <p:sldId id="465" r:id="rId64"/>
    <p:sldId id="471" r:id="rId65"/>
    <p:sldId id="472" r:id="rId66"/>
    <p:sldId id="466" r:id="rId67"/>
    <p:sldId id="467" r:id="rId68"/>
    <p:sldId id="468" r:id="rId69"/>
    <p:sldId id="473" r:id="rId70"/>
    <p:sldId id="474" r:id="rId71"/>
    <p:sldId id="475" r:id="rId72"/>
    <p:sldId id="479" r:id="rId73"/>
    <p:sldId id="469" r:id="rId74"/>
    <p:sldId id="495" r:id="rId75"/>
    <p:sldId id="476" r:id="rId76"/>
    <p:sldId id="477" r:id="rId77"/>
    <p:sldId id="478" r:id="rId78"/>
    <p:sldId id="480" r:id="rId79"/>
    <p:sldId id="481" r:id="rId80"/>
    <p:sldId id="482" r:id="rId81"/>
    <p:sldId id="483" r:id="rId82"/>
    <p:sldId id="496" r:id="rId83"/>
    <p:sldId id="497" r:id="rId84"/>
    <p:sldId id="498" r:id="rId85"/>
    <p:sldId id="499" r:id="rId86"/>
    <p:sldId id="500" r:id="rId87"/>
    <p:sldId id="501" r:id="rId88"/>
    <p:sldId id="502" r:id="rId89"/>
    <p:sldId id="503" r:id="rId90"/>
    <p:sldId id="486" r:id="rId91"/>
    <p:sldId id="487" r:id="rId92"/>
    <p:sldId id="504" r:id="rId93"/>
    <p:sldId id="505" r:id="rId94"/>
    <p:sldId id="506" r:id="rId95"/>
    <p:sldId id="507" r:id="rId96"/>
    <p:sldId id="508" r:id="rId97"/>
    <p:sldId id="509" r:id="rId98"/>
    <p:sldId id="510" r:id="rId99"/>
    <p:sldId id="511" r:id="rId100"/>
    <p:sldId id="512" r:id="rId101"/>
    <p:sldId id="513" r:id="rId102"/>
    <p:sldId id="514" r:id="rId103"/>
    <p:sldId id="515" r:id="rId104"/>
    <p:sldId id="516" r:id="rId105"/>
    <p:sldId id="517" r:id="rId106"/>
    <p:sldId id="518" r:id="rId107"/>
    <p:sldId id="519" r:id="rId108"/>
    <p:sldId id="520" r:id="rId109"/>
    <p:sldId id="521" r:id="rId110"/>
    <p:sldId id="522" r:id="rId111"/>
    <p:sldId id="523" r:id="rId112"/>
    <p:sldId id="622" r:id="rId113"/>
    <p:sldId id="623" r:id="rId114"/>
    <p:sldId id="625" r:id="rId115"/>
    <p:sldId id="624" r:id="rId116"/>
    <p:sldId id="627" r:id="rId117"/>
    <p:sldId id="629" r:id="rId118"/>
    <p:sldId id="630" r:id="rId119"/>
    <p:sldId id="632" r:id="rId120"/>
    <p:sldId id="631" r:id="rId121"/>
    <p:sldId id="633" r:id="rId122"/>
    <p:sldId id="634" r:id="rId123"/>
    <p:sldId id="635" r:id="rId124"/>
    <p:sldId id="628" r:id="rId125"/>
  </p:sldIdLst>
  <p:sldSz cx="9361170" cy="5760720"/>
  <p:notesSz cx="9942195" cy="6760845"/>
  <p:custDataLst>
    <p:tags r:id="rId130"/>
  </p:custDataLst>
  <p:defaultTextStyle>
    <a:defPPr>
      <a:defRPr lang="zh-CN"/>
    </a:defPPr>
    <a:lvl1pPr marL="0" algn="l" defTabSz="967740" rtl="0" eaLnBrk="1" latinLnBrk="0" hangingPunct="1">
      <a:defRPr sz="1900" kern="1200">
        <a:solidFill>
          <a:schemeClr val="tx1"/>
        </a:solidFill>
        <a:latin typeface="+mn-lt"/>
        <a:ea typeface="+mn-ea"/>
        <a:cs typeface="+mn-cs"/>
      </a:defRPr>
    </a:lvl1pPr>
    <a:lvl2pPr marL="483870" algn="l" defTabSz="967740" rtl="0" eaLnBrk="1" latinLnBrk="0" hangingPunct="1">
      <a:defRPr sz="1900" kern="1200">
        <a:solidFill>
          <a:schemeClr val="tx1"/>
        </a:solidFill>
        <a:latin typeface="+mn-lt"/>
        <a:ea typeface="+mn-ea"/>
        <a:cs typeface="+mn-cs"/>
      </a:defRPr>
    </a:lvl2pPr>
    <a:lvl3pPr marL="967740" algn="l" defTabSz="967740" rtl="0" eaLnBrk="1" latinLnBrk="0" hangingPunct="1">
      <a:defRPr sz="1900" kern="1200">
        <a:solidFill>
          <a:schemeClr val="tx1"/>
        </a:solidFill>
        <a:latin typeface="+mn-lt"/>
        <a:ea typeface="+mn-ea"/>
        <a:cs typeface="+mn-cs"/>
      </a:defRPr>
    </a:lvl3pPr>
    <a:lvl4pPr marL="1451610" algn="l" defTabSz="967740" rtl="0" eaLnBrk="1" latinLnBrk="0" hangingPunct="1">
      <a:defRPr sz="1900" kern="1200">
        <a:solidFill>
          <a:schemeClr val="tx1"/>
        </a:solidFill>
        <a:latin typeface="+mn-lt"/>
        <a:ea typeface="+mn-ea"/>
        <a:cs typeface="+mn-cs"/>
      </a:defRPr>
    </a:lvl4pPr>
    <a:lvl5pPr marL="1935480" algn="l" defTabSz="967740" rtl="0" eaLnBrk="1" latinLnBrk="0" hangingPunct="1">
      <a:defRPr sz="1900" kern="1200">
        <a:solidFill>
          <a:schemeClr val="tx1"/>
        </a:solidFill>
        <a:latin typeface="+mn-lt"/>
        <a:ea typeface="+mn-ea"/>
        <a:cs typeface="+mn-cs"/>
      </a:defRPr>
    </a:lvl5pPr>
    <a:lvl6pPr marL="2419350" algn="l" defTabSz="967740" rtl="0" eaLnBrk="1" latinLnBrk="0" hangingPunct="1">
      <a:defRPr sz="1900" kern="1200">
        <a:solidFill>
          <a:schemeClr val="tx1"/>
        </a:solidFill>
        <a:latin typeface="+mn-lt"/>
        <a:ea typeface="+mn-ea"/>
        <a:cs typeface="+mn-cs"/>
      </a:defRPr>
    </a:lvl6pPr>
    <a:lvl7pPr marL="2903220" algn="l" defTabSz="967740" rtl="0" eaLnBrk="1" latinLnBrk="0" hangingPunct="1">
      <a:defRPr sz="1900" kern="1200">
        <a:solidFill>
          <a:schemeClr val="tx1"/>
        </a:solidFill>
        <a:latin typeface="+mn-lt"/>
        <a:ea typeface="+mn-ea"/>
        <a:cs typeface="+mn-cs"/>
      </a:defRPr>
    </a:lvl7pPr>
    <a:lvl8pPr marL="3387090" algn="l" defTabSz="967740" rtl="0" eaLnBrk="1" latinLnBrk="0" hangingPunct="1">
      <a:defRPr sz="1900" kern="1200">
        <a:solidFill>
          <a:schemeClr val="tx1"/>
        </a:solidFill>
        <a:latin typeface="+mn-lt"/>
        <a:ea typeface="+mn-ea"/>
        <a:cs typeface="+mn-cs"/>
      </a:defRPr>
    </a:lvl8pPr>
    <a:lvl9pPr marL="3870960" algn="l" defTabSz="96774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983D5"/>
    <a:srgbClr val="21A0FF"/>
    <a:srgbClr val="FB436F"/>
    <a:srgbClr val="33CCFF"/>
    <a:srgbClr val="FFCC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56" autoAdjust="0"/>
  </p:normalViewPr>
  <p:slideViewPr>
    <p:cSldViewPr>
      <p:cViewPr varScale="1">
        <p:scale>
          <a:sx n="103" d="100"/>
          <a:sy n="103" d="100"/>
        </p:scale>
        <p:origin x="866" y="77"/>
      </p:cViewPr>
      <p:guideLst>
        <p:guide orient="horz" pos="1620"/>
        <p:guide pos="2908"/>
        <p:guide orient="horz" pos="1815"/>
        <p:guide pos="29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0" Type="http://schemas.openxmlformats.org/officeDocument/2006/relationships/tags" Target="tags/tag45.xml"/><Relationship Id="rId13" Type="http://schemas.openxmlformats.org/officeDocument/2006/relationships/slide" Target="slides/slide10.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handoutMaster" Target="handoutMasters/handoutMaster1.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0"/>
            <a:ext cx="4308422" cy="338058"/>
          </a:xfrm>
          <a:prstGeom prst="rect">
            <a:avLst/>
          </a:prstGeom>
        </p:spPr>
        <p:txBody>
          <a:bodyPr vert="horz" lIns="91440" tIns="45720" rIns="91440" bIns="45720" rtlCol="0"/>
          <a:lstStyle>
            <a:lvl1pPr algn="r">
              <a:defRPr sz="1200"/>
            </a:lvl1pPr>
          </a:lstStyle>
          <a:p>
            <a:fld id="{4FB91CA0-0B67-47BF-8831-AA3C79F5623F}" type="datetimeFigureOut">
              <a:rPr lang="zh-CN" altLang="en-US" smtClean="0"/>
            </a:fld>
            <a:endParaRPr lang="zh-CN" altLang="en-US"/>
          </a:p>
        </p:txBody>
      </p:sp>
      <p:sp>
        <p:nvSpPr>
          <p:cNvPr id="4" name="页脚占位符 3"/>
          <p:cNvSpPr>
            <a:spLocks noGrp="1"/>
          </p:cNvSpPr>
          <p:nvPr>
            <p:ph type="ftr" sz="quarter" idx="2"/>
          </p:nvPr>
        </p:nvSpPr>
        <p:spPr>
          <a:xfrm>
            <a:off x="0" y="6421932"/>
            <a:ext cx="4308422" cy="33805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8058"/>
          </a:xfrm>
          <a:prstGeom prst="rect">
            <a:avLst/>
          </a:prstGeom>
        </p:spPr>
        <p:txBody>
          <a:bodyPr vert="horz" lIns="91440" tIns="45720" rIns="91440" bIns="45720" rtlCol="0" anchor="b"/>
          <a:lstStyle>
            <a:lvl1pPr algn="r">
              <a:defRPr sz="1200"/>
            </a:lvl1pPr>
          </a:lstStyle>
          <a:p>
            <a:fld id="{DCD62696-946F-44D5-9568-E3AECC8AB2A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0"/>
            <a:ext cx="4308422" cy="338058"/>
          </a:xfrm>
          <a:prstGeom prst="rect">
            <a:avLst/>
          </a:prstGeom>
        </p:spPr>
        <p:txBody>
          <a:bodyPr vert="horz" lIns="91440" tIns="45720" rIns="91440" bIns="45720" rtlCol="0"/>
          <a:lstStyle>
            <a:lvl1pPr algn="r">
              <a:defRPr sz="1200"/>
            </a:lvl1pPr>
          </a:lstStyle>
          <a:p>
            <a:fld id="{8A7D4E0A-3E9F-45E5-930A-D061E6A077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09888" y="506413"/>
            <a:ext cx="4122737" cy="2536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421932"/>
            <a:ext cx="4308422" cy="33805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8058"/>
          </a:xfrm>
          <a:prstGeom prst="rect">
            <a:avLst/>
          </a:prstGeom>
        </p:spPr>
        <p:txBody>
          <a:bodyPr vert="horz" lIns="91440" tIns="45720" rIns="91440" bIns="45720" rtlCol="0" anchor="b"/>
          <a:lstStyle>
            <a:lvl1pPr algn="r">
              <a:defRPr sz="1200"/>
            </a:lvl1pPr>
          </a:lstStyle>
          <a:p>
            <a:fld id="{C3865324-6844-4AA0-9874-D8F982F0FEC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67740" rtl="0" eaLnBrk="1" latinLnBrk="0" hangingPunct="1">
      <a:defRPr sz="1300" kern="1200">
        <a:solidFill>
          <a:schemeClr val="tx1"/>
        </a:solidFill>
        <a:latin typeface="+mn-lt"/>
        <a:ea typeface="+mn-ea"/>
        <a:cs typeface="+mn-cs"/>
      </a:defRPr>
    </a:lvl1pPr>
    <a:lvl2pPr marL="483870" algn="l" defTabSz="967740" rtl="0" eaLnBrk="1" latinLnBrk="0" hangingPunct="1">
      <a:defRPr sz="1300" kern="1200">
        <a:solidFill>
          <a:schemeClr val="tx1"/>
        </a:solidFill>
        <a:latin typeface="+mn-lt"/>
        <a:ea typeface="+mn-ea"/>
        <a:cs typeface="+mn-cs"/>
      </a:defRPr>
    </a:lvl2pPr>
    <a:lvl3pPr marL="967740" algn="l" defTabSz="967740" rtl="0" eaLnBrk="1" latinLnBrk="0" hangingPunct="1">
      <a:defRPr sz="1300" kern="1200">
        <a:solidFill>
          <a:schemeClr val="tx1"/>
        </a:solidFill>
        <a:latin typeface="+mn-lt"/>
        <a:ea typeface="+mn-ea"/>
        <a:cs typeface="+mn-cs"/>
      </a:defRPr>
    </a:lvl3pPr>
    <a:lvl4pPr marL="1451610" algn="l" defTabSz="967740" rtl="0" eaLnBrk="1" latinLnBrk="0" hangingPunct="1">
      <a:defRPr sz="1300" kern="1200">
        <a:solidFill>
          <a:schemeClr val="tx1"/>
        </a:solidFill>
        <a:latin typeface="+mn-lt"/>
        <a:ea typeface="+mn-ea"/>
        <a:cs typeface="+mn-cs"/>
      </a:defRPr>
    </a:lvl4pPr>
    <a:lvl5pPr marL="1935480" algn="l" defTabSz="967740" rtl="0" eaLnBrk="1" latinLnBrk="0" hangingPunct="1">
      <a:defRPr sz="1300" kern="1200">
        <a:solidFill>
          <a:schemeClr val="tx1"/>
        </a:solidFill>
        <a:latin typeface="+mn-lt"/>
        <a:ea typeface="+mn-ea"/>
        <a:cs typeface="+mn-cs"/>
      </a:defRPr>
    </a:lvl5pPr>
    <a:lvl6pPr marL="2419350" algn="l" defTabSz="967740" rtl="0" eaLnBrk="1" latinLnBrk="0" hangingPunct="1">
      <a:defRPr sz="1300" kern="1200">
        <a:solidFill>
          <a:schemeClr val="tx1"/>
        </a:solidFill>
        <a:latin typeface="+mn-lt"/>
        <a:ea typeface="+mn-ea"/>
        <a:cs typeface="+mn-cs"/>
      </a:defRPr>
    </a:lvl6pPr>
    <a:lvl7pPr marL="2903220" algn="l" defTabSz="967740" rtl="0" eaLnBrk="1" latinLnBrk="0" hangingPunct="1">
      <a:defRPr sz="1300" kern="1200">
        <a:solidFill>
          <a:schemeClr val="tx1"/>
        </a:solidFill>
        <a:latin typeface="+mn-lt"/>
        <a:ea typeface="+mn-ea"/>
        <a:cs typeface="+mn-cs"/>
      </a:defRPr>
    </a:lvl7pPr>
    <a:lvl8pPr marL="3387090" algn="l" defTabSz="967740" rtl="0" eaLnBrk="1" latinLnBrk="0" hangingPunct="1">
      <a:defRPr sz="1300" kern="1200">
        <a:solidFill>
          <a:schemeClr val="tx1"/>
        </a:solidFill>
        <a:latin typeface="+mn-lt"/>
        <a:ea typeface="+mn-ea"/>
        <a:cs typeface="+mn-cs"/>
      </a:defRPr>
    </a:lvl8pPr>
    <a:lvl9pPr marL="3870960" algn="l" defTabSz="96774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767E4C-0F4E-4FD6-BA84-3E4933B6243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pPr marL="901700" indent="-901700"/>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B26375-28AA-48A0-8356-3147E50C2F52}" type="slidenum">
              <a:rPr lang="en-US" altLang="zh-CN" smtClean="0"/>
            </a:fld>
            <a:endParaRPr lang="en-US" altLang="zh-CN"/>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2708" name="灯片编号占位符 3"/>
          <p:cNvSpPr txBox="1">
            <a:spLocks noGrp="1"/>
          </p:cNvSpPr>
          <p:nvPr/>
        </p:nvSpPr>
        <p:spPr bwMode="auto">
          <a:xfrm>
            <a:off x="5634091" y="6423105"/>
            <a:ext cx="4308422" cy="33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r" eaLnBrk="1" hangingPunct="1"/>
            <a:fld id="{BB4D97EB-5828-4463-B23D-A60DCD5942D8}" type="slidenum">
              <a:rPr lang="en-US" altLang="zh-CN" b="0">
                <a:latin typeface="Arial" panose="020B0604020202020204" pitchFamily="34" charset="0"/>
                <a:ea typeface="宋体" panose="02010600030101010101" pitchFamily="2" charset="-122"/>
              </a:rPr>
            </a:fld>
            <a:endParaRPr lang="en-US" altLang="zh-CN" b="0">
              <a:latin typeface="Arial" panose="020B0604020202020204" pitchFamily="34" charset="0"/>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3732" name="灯片编号占位符 3"/>
          <p:cNvSpPr txBox="1">
            <a:spLocks noGrp="1"/>
          </p:cNvSpPr>
          <p:nvPr/>
        </p:nvSpPr>
        <p:spPr bwMode="auto">
          <a:xfrm>
            <a:off x="5634091" y="6423105"/>
            <a:ext cx="4308422" cy="33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r" eaLnBrk="1" hangingPunct="1"/>
            <a:fld id="{79C3654A-E6A1-442D-8668-843F2D6D3ED1}" type="slidenum">
              <a:rPr lang="en-US" altLang="zh-CN" b="0">
                <a:latin typeface="Arial" panose="020B0604020202020204" pitchFamily="34" charset="0"/>
                <a:ea typeface="宋体" panose="02010600030101010101" pitchFamily="2" charset="-122"/>
              </a:rPr>
            </a:fld>
            <a:endParaRPr lang="en-US" altLang="zh-CN" b="0">
              <a:latin typeface="Arial" panose="020B0604020202020204" pitchFamily="34" charset="0"/>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4756" name="灯片编号占位符 3"/>
          <p:cNvSpPr txBox="1">
            <a:spLocks noGrp="1"/>
          </p:cNvSpPr>
          <p:nvPr/>
        </p:nvSpPr>
        <p:spPr bwMode="auto">
          <a:xfrm>
            <a:off x="5634091" y="6423105"/>
            <a:ext cx="4308422" cy="33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r" eaLnBrk="1" hangingPunct="1"/>
            <a:fld id="{F66AE6C7-73E8-452D-BAC8-D4213F81584D}" type="slidenum">
              <a:rPr lang="en-US" altLang="zh-CN" b="0">
                <a:latin typeface="Arial" panose="020B0604020202020204" pitchFamily="34" charset="0"/>
                <a:ea typeface="宋体" panose="02010600030101010101" pitchFamily="2" charset="-122"/>
              </a:rPr>
            </a:fld>
            <a:endParaRPr lang="en-US" altLang="zh-CN" b="0">
              <a:latin typeface="Arial" panose="020B0604020202020204" pitchFamily="34" charset="0"/>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7828" name="灯片编号占位符 3"/>
          <p:cNvSpPr txBox="1">
            <a:spLocks noGrp="1"/>
          </p:cNvSpPr>
          <p:nvPr/>
        </p:nvSpPr>
        <p:spPr bwMode="auto">
          <a:xfrm>
            <a:off x="5634091" y="6423105"/>
            <a:ext cx="4308422" cy="33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r" eaLnBrk="1" hangingPunct="1"/>
            <a:fld id="{E22DABF6-15B6-4415-A287-14B7F5C21C2F}" type="slidenum">
              <a:rPr lang="en-US" altLang="zh-CN" b="0">
                <a:latin typeface="Arial" panose="020B0604020202020204" pitchFamily="34" charset="0"/>
                <a:ea typeface="宋体" panose="02010600030101010101" pitchFamily="2" charset="-122"/>
              </a:rPr>
            </a:fld>
            <a:endParaRPr lang="en-US" altLang="zh-CN" b="0">
              <a:latin typeface="Arial" panose="020B0604020202020204" pitchFamily="34" charset="0"/>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8852" name="灯片编号占位符 3"/>
          <p:cNvSpPr txBox="1">
            <a:spLocks noGrp="1"/>
          </p:cNvSpPr>
          <p:nvPr/>
        </p:nvSpPr>
        <p:spPr bwMode="auto">
          <a:xfrm>
            <a:off x="5634091" y="6423105"/>
            <a:ext cx="4308422" cy="33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r" eaLnBrk="1" hangingPunct="1"/>
            <a:fld id="{6612D5E0-5AAA-44BB-907D-057ECA57DB42}" type="slidenum">
              <a:rPr lang="en-US" altLang="zh-CN" b="0">
                <a:latin typeface="Arial" panose="020B0604020202020204" pitchFamily="34" charset="0"/>
                <a:ea typeface="宋体" panose="02010600030101010101" pitchFamily="2" charset="-122"/>
              </a:rPr>
            </a:fld>
            <a:endParaRPr lang="en-US" altLang="zh-CN" b="0">
              <a:latin typeface="Arial" panose="020B0604020202020204" pitchFamily="34" charset="0"/>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9888" y="506413"/>
            <a:ext cx="4122737" cy="2536825"/>
          </a:xfrm>
        </p:spPr>
      </p:sp>
      <p:sp>
        <p:nvSpPr>
          <p:cNvPr id="3" name="备注占位符 2"/>
          <p:cNvSpPr>
            <a:spLocks noGrp="1"/>
          </p:cNvSpPr>
          <p:nvPr>
            <p:ph type="body" idx="1"/>
          </p:nvPr>
        </p:nvSpPr>
        <p:spPr/>
        <p:txBody>
          <a:bodyPr/>
          <a:lstStyle/>
          <a:p>
            <a:endParaRPr lang="zh-CN" altLang="en-US" sz="1400" dirty="0"/>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02112" y="1789657"/>
            <a:ext cx="7957265" cy="123488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404223" y="3264588"/>
            <a:ext cx="6553042" cy="1472265"/>
          </a:xfrm>
        </p:spPr>
        <p:txBody>
          <a:bodyPr/>
          <a:lstStyle>
            <a:lvl1pPr marL="0" indent="0" algn="ctr">
              <a:buNone/>
              <a:defRPr>
                <a:solidFill>
                  <a:schemeClr val="tx1">
                    <a:tint val="75000"/>
                  </a:schemeClr>
                </a:solidFill>
              </a:defRPr>
            </a:lvl1pPr>
            <a:lvl2pPr marL="483870" indent="0" algn="ctr">
              <a:buNone/>
              <a:defRPr>
                <a:solidFill>
                  <a:schemeClr val="tx1">
                    <a:tint val="75000"/>
                  </a:schemeClr>
                </a:solidFill>
              </a:defRPr>
            </a:lvl2pPr>
            <a:lvl3pPr marL="967740" indent="0" algn="ctr">
              <a:buNone/>
              <a:defRPr>
                <a:solidFill>
                  <a:schemeClr val="tx1">
                    <a:tint val="75000"/>
                  </a:schemeClr>
                </a:solidFill>
              </a:defRPr>
            </a:lvl3pPr>
            <a:lvl4pPr marL="1451610" indent="0" algn="ctr">
              <a:buNone/>
              <a:defRPr>
                <a:solidFill>
                  <a:schemeClr val="tx1">
                    <a:tint val="75000"/>
                  </a:schemeClr>
                </a:solidFill>
              </a:defRPr>
            </a:lvl4pPr>
            <a:lvl5pPr marL="1935480" indent="0" algn="ctr">
              <a:buNone/>
              <a:defRPr>
                <a:solidFill>
                  <a:schemeClr val="tx1">
                    <a:tint val="75000"/>
                  </a:schemeClr>
                </a:solidFill>
              </a:defRPr>
            </a:lvl5pPr>
            <a:lvl6pPr marL="2419350" indent="0" algn="ctr">
              <a:buNone/>
              <a:defRPr>
                <a:solidFill>
                  <a:schemeClr val="tx1">
                    <a:tint val="75000"/>
                  </a:schemeClr>
                </a:solidFill>
              </a:defRPr>
            </a:lvl6pPr>
            <a:lvl7pPr marL="2903220" indent="0" algn="ctr">
              <a:buNone/>
              <a:defRPr>
                <a:solidFill>
                  <a:schemeClr val="tx1">
                    <a:tint val="75000"/>
                  </a:schemeClr>
                </a:solidFill>
              </a:defRPr>
            </a:lvl7pPr>
            <a:lvl8pPr marL="3387090" indent="0" algn="ctr">
              <a:buNone/>
              <a:defRPr>
                <a:solidFill>
                  <a:schemeClr val="tx1">
                    <a:tint val="75000"/>
                  </a:schemeClr>
                </a:solidFill>
              </a:defRPr>
            </a:lvl8pPr>
            <a:lvl9pPr marL="387096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1105822-00F2-44AF-896A-151EE5590F81}" type="datetime1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C98A3A-7209-4B12-AB9F-2FE9E7B159B2}" type="datetime1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7079" y="173364"/>
            <a:ext cx="2106335" cy="368599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074" y="173364"/>
            <a:ext cx="6162980" cy="368599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779C5F-6651-4A4B-95F2-F87A6C7B7D50}" type="datetime1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目录">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075" y="230709"/>
            <a:ext cx="8425339" cy="96017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68075" y="1344243"/>
            <a:ext cx="4134657" cy="380201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8757" y="1344243"/>
            <a:ext cx="4134657" cy="380201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68075" y="5246279"/>
            <a:ext cx="2184347" cy="400072"/>
          </a:xfrm>
        </p:spPr>
        <p:txBody>
          <a:bodyPr/>
          <a:lstStyle>
            <a:lvl1pPr>
              <a:defRPr/>
            </a:lvl1pPr>
          </a:lstStyle>
          <a:p>
            <a:pPr>
              <a:defRPr/>
            </a:pPr>
            <a:fld id="{79F40C98-CA82-4CEC-A057-D4F0E2C2DCBD}" type="datetime11">
              <a:rPr lang="zh-CN" altLang="en-US" smtClean="0"/>
            </a:fld>
            <a:endParaRPr lang="en-US" altLang="zh-CN"/>
          </a:p>
        </p:txBody>
      </p:sp>
      <p:sp>
        <p:nvSpPr>
          <p:cNvPr id="6" name="页脚占位符 5"/>
          <p:cNvSpPr>
            <a:spLocks noGrp="1"/>
          </p:cNvSpPr>
          <p:nvPr>
            <p:ph type="ftr" sz="quarter" idx="11"/>
          </p:nvPr>
        </p:nvSpPr>
        <p:spPr>
          <a:xfrm>
            <a:off x="3198509" y="5246279"/>
            <a:ext cx="2964471" cy="400072"/>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09067" y="5246279"/>
            <a:ext cx="2184347" cy="400072"/>
          </a:xfrm>
        </p:spPr>
        <p:txBody>
          <a:bodyPr/>
          <a:lstStyle>
            <a:lvl1pPr>
              <a:defRPr/>
            </a:lvl1pPr>
          </a:lstStyle>
          <a:p>
            <a:fld id="{237BB606-560B-4B05-B421-1643179D8664}"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C82AA73-5299-4D8B-9834-1A79733038BB}" type="datetime1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9493" y="3702001"/>
            <a:ext cx="7957265" cy="1144206"/>
          </a:xfrm>
        </p:spPr>
        <p:txBody>
          <a:bodyPr anchor="t"/>
          <a:lstStyle>
            <a:lvl1pPr algn="l">
              <a:defRPr sz="42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39493" y="2441774"/>
            <a:ext cx="7957265" cy="1260226"/>
          </a:xfrm>
        </p:spPr>
        <p:txBody>
          <a:bodyPr anchor="b"/>
          <a:lstStyle>
            <a:lvl1pPr marL="0" indent="0">
              <a:buNone/>
              <a:defRPr sz="2100">
                <a:solidFill>
                  <a:schemeClr val="tx1">
                    <a:tint val="75000"/>
                  </a:schemeClr>
                </a:solidFill>
              </a:defRPr>
            </a:lvl1pPr>
            <a:lvl2pPr marL="483870" indent="0">
              <a:buNone/>
              <a:defRPr sz="1900">
                <a:solidFill>
                  <a:schemeClr val="tx1">
                    <a:tint val="75000"/>
                  </a:schemeClr>
                </a:solidFill>
              </a:defRPr>
            </a:lvl2pPr>
            <a:lvl3pPr marL="967740" indent="0">
              <a:buNone/>
              <a:defRPr sz="1700">
                <a:solidFill>
                  <a:schemeClr val="tx1">
                    <a:tint val="75000"/>
                  </a:schemeClr>
                </a:solidFill>
              </a:defRPr>
            </a:lvl3pPr>
            <a:lvl4pPr marL="1451610" indent="0">
              <a:buNone/>
              <a:defRPr sz="1500">
                <a:solidFill>
                  <a:schemeClr val="tx1">
                    <a:tint val="75000"/>
                  </a:schemeClr>
                </a:solidFill>
              </a:defRPr>
            </a:lvl4pPr>
            <a:lvl5pPr marL="1935480" indent="0">
              <a:buNone/>
              <a:defRPr sz="1500">
                <a:solidFill>
                  <a:schemeClr val="tx1">
                    <a:tint val="75000"/>
                  </a:schemeClr>
                </a:solidFill>
              </a:defRPr>
            </a:lvl5pPr>
            <a:lvl6pPr marL="2419350" indent="0">
              <a:buNone/>
              <a:defRPr sz="1500">
                <a:solidFill>
                  <a:schemeClr val="tx1">
                    <a:tint val="75000"/>
                  </a:schemeClr>
                </a:solidFill>
              </a:defRPr>
            </a:lvl6pPr>
            <a:lvl7pPr marL="2903220" indent="0">
              <a:buNone/>
              <a:defRPr sz="1500">
                <a:solidFill>
                  <a:schemeClr val="tx1">
                    <a:tint val="75000"/>
                  </a:schemeClr>
                </a:solidFill>
              </a:defRPr>
            </a:lvl7pPr>
            <a:lvl8pPr marL="3387090" indent="0">
              <a:buNone/>
              <a:defRPr sz="1500">
                <a:solidFill>
                  <a:schemeClr val="tx1">
                    <a:tint val="75000"/>
                  </a:schemeClr>
                </a:solidFill>
              </a:defRPr>
            </a:lvl8pPr>
            <a:lvl9pPr marL="3870960" indent="0">
              <a:buNone/>
              <a:defRPr sz="15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21F109D-B5D9-4FBB-A9AE-CCD3AC129581}" type="datetime1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075" y="1008182"/>
            <a:ext cx="4134657" cy="2851180"/>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8757" y="1008182"/>
            <a:ext cx="4134657" cy="2851180"/>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4007277-29A1-4CC0-BFF5-6F80E6FC38AD}" type="datetime1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8075" y="230709"/>
            <a:ext cx="8425339" cy="960173"/>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68074" y="1289567"/>
            <a:ext cx="4136283" cy="537430"/>
          </a:xfrm>
        </p:spPr>
        <p:txBody>
          <a:bodyPr anchor="b"/>
          <a:lstStyle>
            <a:lvl1pPr marL="0" indent="0">
              <a:buNone/>
              <a:defRPr sz="2500" b="1"/>
            </a:lvl1pPr>
            <a:lvl2pPr marL="483870" indent="0">
              <a:buNone/>
              <a:defRPr sz="2100" b="1"/>
            </a:lvl2pPr>
            <a:lvl3pPr marL="967740" indent="0">
              <a:buNone/>
              <a:defRPr sz="1900" b="1"/>
            </a:lvl3pPr>
            <a:lvl4pPr marL="1451610" indent="0">
              <a:buNone/>
              <a:defRPr sz="1700" b="1"/>
            </a:lvl4pPr>
            <a:lvl5pPr marL="1935480" indent="0">
              <a:buNone/>
              <a:defRPr sz="1700" b="1"/>
            </a:lvl5pPr>
            <a:lvl6pPr marL="2419350" indent="0">
              <a:buNone/>
              <a:defRPr sz="1700" b="1"/>
            </a:lvl6pPr>
            <a:lvl7pPr marL="2903220" indent="0">
              <a:buNone/>
              <a:defRPr sz="1700" b="1"/>
            </a:lvl7pPr>
            <a:lvl8pPr marL="3387090" indent="0">
              <a:buNone/>
              <a:defRPr sz="1700" b="1"/>
            </a:lvl8pPr>
            <a:lvl9pPr marL="3870960" indent="0">
              <a:buNone/>
              <a:defRPr sz="17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68074" y="1826996"/>
            <a:ext cx="4136283" cy="331926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755507" y="1289567"/>
            <a:ext cx="4137908" cy="537430"/>
          </a:xfrm>
        </p:spPr>
        <p:txBody>
          <a:bodyPr anchor="b"/>
          <a:lstStyle>
            <a:lvl1pPr marL="0" indent="0">
              <a:buNone/>
              <a:defRPr sz="2500" b="1"/>
            </a:lvl1pPr>
            <a:lvl2pPr marL="483870" indent="0">
              <a:buNone/>
              <a:defRPr sz="2100" b="1"/>
            </a:lvl2pPr>
            <a:lvl3pPr marL="967740" indent="0">
              <a:buNone/>
              <a:defRPr sz="1900" b="1"/>
            </a:lvl3pPr>
            <a:lvl4pPr marL="1451610" indent="0">
              <a:buNone/>
              <a:defRPr sz="1700" b="1"/>
            </a:lvl4pPr>
            <a:lvl5pPr marL="1935480" indent="0">
              <a:buNone/>
              <a:defRPr sz="1700" b="1"/>
            </a:lvl5pPr>
            <a:lvl6pPr marL="2419350" indent="0">
              <a:buNone/>
              <a:defRPr sz="1700" b="1"/>
            </a:lvl6pPr>
            <a:lvl7pPr marL="2903220" indent="0">
              <a:buNone/>
              <a:defRPr sz="1700" b="1"/>
            </a:lvl7pPr>
            <a:lvl8pPr marL="3387090" indent="0">
              <a:buNone/>
              <a:defRPr sz="1700" b="1"/>
            </a:lvl8pPr>
            <a:lvl9pPr marL="3870960" indent="0">
              <a:buNone/>
              <a:defRPr sz="17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755507" y="1826996"/>
            <a:ext cx="4137908" cy="331926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501A243-FDC5-4E2E-AA1A-D89A9C1EFEAE}" type="datetime1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C34A0FE-FF96-4CEB-8D75-0A29C67D7EB1}" type="datetime1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C17D3F-B14B-4559-9100-26FA6CCC539D}" type="datetime1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8076" y="229374"/>
            <a:ext cx="3079865" cy="976176"/>
          </a:xfrm>
        </p:spPr>
        <p:txBody>
          <a:bodyPr anchor="b"/>
          <a:lstStyle>
            <a:lvl1pPr algn="l">
              <a:defRPr sz="2100" b="1"/>
            </a:lvl1pPr>
          </a:lstStyle>
          <a:p>
            <a:r>
              <a:rPr lang="zh-CN" altLang="en-US"/>
              <a:t>单击此处编辑母版标题样式</a:t>
            </a:r>
            <a:endParaRPr lang="zh-CN" altLang="en-US"/>
          </a:p>
        </p:txBody>
      </p:sp>
      <p:sp>
        <p:nvSpPr>
          <p:cNvPr id="3" name="内容占位符 2"/>
          <p:cNvSpPr>
            <a:spLocks noGrp="1"/>
          </p:cNvSpPr>
          <p:nvPr>
            <p:ph idx="1"/>
          </p:nvPr>
        </p:nvSpPr>
        <p:spPr>
          <a:xfrm>
            <a:off x="3660082" y="229376"/>
            <a:ext cx="5233332" cy="4916887"/>
          </a:xfrm>
        </p:spPr>
        <p:txBody>
          <a:bodyPr/>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68076" y="1205552"/>
            <a:ext cx="3079865" cy="3940710"/>
          </a:xfrm>
        </p:spPr>
        <p:txBody>
          <a:bodyPr/>
          <a:lstStyle>
            <a:lvl1pPr marL="0" indent="0">
              <a:buNone/>
              <a:defRPr sz="1500"/>
            </a:lvl1pPr>
            <a:lvl2pPr marL="483870" indent="0">
              <a:buNone/>
              <a:defRPr sz="1300"/>
            </a:lvl2pPr>
            <a:lvl3pPr marL="967740" indent="0">
              <a:buNone/>
              <a:defRPr sz="1100"/>
            </a:lvl3pPr>
            <a:lvl4pPr marL="1451610" indent="0">
              <a:buNone/>
              <a:defRPr sz="1000"/>
            </a:lvl4pPr>
            <a:lvl5pPr marL="1935480" indent="0">
              <a:buNone/>
              <a:defRPr sz="1000"/>
            </a:lvl5pPr>
            <a:lvl6pPr marL="2419350" indent="0">
              <a:buNone/>
              <a:defRPr sz="1000"/>
            </a:lvl6pPr>
            <a:lvl7pPr marL="2903220" indent="0">
              <a:buNone/>
              <a:defRPr sz="1000"/>
            </a:lvl7pPr>
            <a:lvl8pPr marL="3387090" indent="0">
              <a:buNone/>
              <a:defRPr sz="1000"/>
            </a:lvl8pPr>
            <a:lvl9pPr marL="387096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F1E680D-F24B-446D-8BEC-A3C311483E52}" type="datetime1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34917" y="4032726"/>
            <a:ext cx="5616893" cy="476087"/>
          </a:xfrm>
        </p:spPr>
        <p:txBody>
          <a:bodyPr anchor="b"/>
          <a:lstStyle>
            <a:lvl1pPr algn="l">
              <a:defRPr sz="21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834917" y="514759"/>
            <a:ext cx="5616893" cy="3456623"/>
          </a:xfrm>
        </p:spPr>
        <p:txBody>
          <a:bodyPr/>
          <a:lstStyle>
            <a:lvl1pPr marL="0" indent="0">
              <a:buNone/>
              <a:defRPr sz="3400"/>
            </a:lvl1pPr>
            <a:lvl2pPr marL="483870" indent="0">
              <a:buNone/>
              <a:defRPr sz="3000"/>
            </a:lvl2pPr>
            <a:lvl3pPr marL="967740" indent="0">
              <a:buNone/>
              <a:defRPr sz="2500"/>
            </a:lvl3pPr>
            <a:lvl4pPr marL="1451610" indent="0">
              <a:buNone/>
              <a:defRPr sz="2100"/>
            </a:lvl4pPr>
            <a:lvl5pPr marL="1935480" indent="0">
              <a:buNone/>
              <a:defRPr sz="2100"/>
            </a:lvl5pPr>
            <a:lvl6pPr marL="2419350" indent="0">
              <a:buNone/>
              <a:defRPr sz="2100"/>
            </a:lvl6pPr>
            <a:lvl7pPr marL="2903220" indent="0">
              <a:buNone/>
              <a:defRPr sz="2100"/>
            </a:lvl7pPr>
            <a:lvl8pPr marL="3387090" indent="0">
              <a:buNone/>
              <a:defRPr sz="2100"/>
            </a:lvl8pPr>
            <a:lvl9pPr marL="3870960" indent="0">
              <a:buNone/>
              <a:defRPr sz="2100"/>
            </a:lvl9pPr>
          </a:lstStyle>
          <a:p>
            <a:endParaRPr lang="zh-CN" altLang="en-US"/>
          </a:p>
        </p:txBody>
      </p:sp>
      <p:sp>
        <p:nvSpPr>
          <p:cNvPr id="4" name="文本占位符 3"/>
          <p:cNvSpPr>
            <a:spLocks noGrp="1"/>
          </p:cNvSpPr>
          <p:nvPr>
            <p:ph type="body" sz="half" idx="2"/>
          </p:nvPr>
        </p:nvSpPr>
        <p:spPr>
          <a:xfrm>
            <a:off x="1834917" y="4508813"/>
            <a:ext cx="5616893" cy="676122"/>
          </a:xfrm>
        </p:spPr>
        <p:txBody>
          <a:bodyPr/>
          <a:lstStyle>
            <a:lvl1pPr marL="0" indent="0">
              <a:buNone/>
              <a:defRPr sz="1500"/>
            </a:lvl1pPr>
            <a:lvl2pPr marL="483870" indent="0">
              <a:buNone/>
              <a:defRPr sz="1300"/>
            </a:lvl2pPr>
            <a:lvl3pPr marL="967740" indent="0">
              <a:buNone/>
              <a:defRPr sz="1100"/>
            </a:lvl3pPr>
            <a:lvl4pPr marL="1451610" indent="0">
              <a:buNone/>
              <a:defRPr sz="1000"/>
            </a:lvl4pPr>
            <a:lvl5pPr marL="1935480" indent="0">
              <a:buNone/>
              <a:defRPr sz="1000"/>
            </a:lvl5pPr>
            <a:lvl6pPr marL="2419350" indent="0">
              <a:buNone/>
              <a:defRPr sz="1000"/>
            </a:lvl6pPr>
            <a:lvl7pPr marL="2903220" indent="0">
              <a:buNone/>
              <a:defRPr sz="1000"/>
            </a:lvl7pPr>
            <a:lvl8pPr marL="3387090" indent="0">
              <a:buNone/>
              <a:defRPr sz="1000"/>
            </a:lvl8pPr>
            <a:lvl9pPr marL="387096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4BFC8E9-3AC0-4D4F-A5BE-4C760757EBB1}" type="datetime1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8075" y="230709"/>
            <a:ext cx="8425339" cy="960173"/>
          </a:xfrm>
          <a:prstGeom prst="rect">
            <a:avLst/>
          </a:prstGeom>
        </p:spPr>
        <p:txBody>
          <a:bodyPr vert="horz" lIns="96780" tIns="48390" rIns="96780" bIns="483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68075" y="1344243"/>
            <a:ext cx="8425339" cy="3802019"/>
          </a:xfrm>
          <a:prstGeom prst="rect">
            <a:avLst/>
          </a:prstGeom>
        </p:spPr>
        <p:txBody>
          <a:bodyPr vert="horz" lIns="96780" tIns="48390" rIns="96780" bIns="483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68075" y="5339629"/>
            <a:ext cx="2184347" cy="306722"/>
          </a:xfrm>
          <a:prstGeom prst="rect">
            <a:avLst/>
          </a:prstGeom>
        </p:spPr>
        <p:txBody>
          <a:bodyPr vert="horz" lIns="96780" tIns="48390" rIns="96780" bIns="48390" rtlCol="0" anchor="ctr"/>
          <a:lstStyle>
            <a:lvl1pPr algn="l">
              <a:defRPr sz="1300">
                <a:solidFill>
                  <a:schemeClr val="tx1">
                    <a:tint val="75000"/>
                  </a:schemeClr>
                </a:solidFill>
              </a:defRPr>
            </a:lvl1pPr>
          </a:lstStyle>
          <a:p>
            <a:fld id="{9FBF2147-C086-49F9-84D0-3D126AC5CBF6}" type="datetime11">
              <a:rPr lang="zh-CN" altLang="en-US" smtClean="0"/>
            </a:fld>
            <a:endParaRPr lang="zh-CN" altLang="en-US"/>
          </a:p>
        </p:txBody>
      </p:sp>
      <p:sp>
        <p:nvSpPr>
          <p:cNvPr id="5" name="页脚占位符 4"/>
          <p:cNvSpPr>
            <a:spLocks noGrp="1"/>
          </p:cNvSpPr>
          <p:nvPr>
            <p:ph type="ftr" sz="quarter" idx="3"/>
          </p:nvPr>
        </p:nvSpPr>
        <p:spPr>
          <a:xfrm>
            <a:off x="3198509" y="5339629"/>
            <a:ext cx="2964471" cy="306722"/>
          </a:xfrm>
          <a:prstGeom prst="rect">
            <a:avLst/>
          </a:prstGeom>
        </p:spPr>
        <p:txBody>
          <a:bodyPr vert="horz" lIns="96780" tIns="48390" rIns="96780" bIns="48390" rtlCol="0" anchor="ctr"/>
          <a:lstStyle>
            <a:lvl1pPr algn="ctr">
              <a:defRPr sz="13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709067" y="5339629"/>
            <a:ext cx="2184347" cy="306722"/>
          </a:xfrm>
          <a:prstGeom prst="rect">
            <a:avLst/>
          </a:prstGeom>
        </p:spPr>
        <p:txBody>
          <a:bodyPr vert="horz" lIns="96780" tIns="48390" rIns="96780" bIns="48390" rtlCol="0" anchor="ctr"/>
          <a:lstStyle>
            <a:lvl1pPr algn="r">
              <a:defRPr sz="1300">
                <a:solidFill>
                  <a:schemeClr val="tx1">
                    <a:tint val="75000"/>
                  </a:schemeClr>
                </a:solidFill>
              </a:defRPr>
            </a:lvl1pPr>
          </a:lstStyle>
          <a:p>
            <a:fld id="{EBBACC46-F094-4483-8078-01747B98C2C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hf hdr="0" ftr="0"/>
  <p:txStyles>
    <p:titleStyle>
      <a:lvl1pPr algn="ctr" defTabSz="967740" rtl="0" eaLnBrk="1" latinLnBrk="0" hangingPunct="1">
        <a:spcBef>
          <a:spcPct val="0"/>
        </a:spcBef>
        <a:buNone/>
        <a:defRPr sz="4700" kern="1200">
          <a:solidFill>
            <a:schemeClr val="tx1"/>
          </a:solidFill>
          <a:latin typeface="+mj-lt"/>
          <a:ea typeface="+mj-ea"/>
          <a:cs typeface="+mj-cs"/>
        </a:defRPr>
      </a:lvl1pPr>
    </p:titleStyle>
    <p:bodyStyle>
      <a:lvl1pPr marL="363220" indent="-363220" algn="l" defTabSz="96774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1pPr>
      <a:lvl2pPr marL="786130" indent="-302260" algn="l" defTabSz="96774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09675" indent="-241935" algn="l" defTabSz="96774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9354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17741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66128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4515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62902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11289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967740" rtl="0" eaLnBrk="1" latinLnBrk="0" hangingPunct="1">
        <a:defRPr sz="1900" kern="1200">
          <a:solidFill>
            <a:schemeClr val="tx1"/>
          </a:solidFill>
          <a:latin typeface="+mn-lt"/>
          <a:ea typeface="+mn-ea"/>
          <a:cs typeface="+mn-cs"/>
        </a:defRPr>
      </a:lvl1pPr>
      <a:lvl2pPr marL="483870" algn="l" defTabSz="967740" rtl="0" eaLnBrk="1" latinLnBrk="0" hangingPunct="1">
        <a:defRPr sz="1900" kern="1200">
          <a:solidFill>
            <a:schemeClr val="tx1"/>
          </a:solidFill>
          <a:latin typeface="+mn-lt"/>
          <a:ea typeface="+mn-ea"/>
          <a:cs typeface="+mn-cs"/>
        </a:defRPr>
      </a:lvl2pPr>
      <a:lvl3pPr marL="967740" algn="l" defTabSz="967740" rtl="0" eaLnBrk="1" latinLnBrk="0" hangingPunct="1">
        <a:defRPr sz="1900" kern="1200">
          <a:solidFill>
            <a:schemeClr val="tx1"/>
          </a:solidFill>
          <a:latin typeface="+mn-lt"/>
          <a:ea typeface="+mn-ea"/>
          <a:cs typeface="+mn-cs"/>
        </a:defRPr>
      </a:lvl3pPr>
      <a:lvl4pPr marL="1451610" algn="l" defTabSz="967740" rtl="0" eaLnBrk="1" latinLnBrk="0" hangingPunct="1">
        <a:defRPr sz="1900" kern="1200">
          <a:solidFill>
            <a:schemeClr val="tx1"/>
          </a:solidFill>
          <a:latin typeface="+mn-lt"/>
          <a:ea typeface="+mn-ea"/>
          <a:cs typeface="+mn-cs"/>
        </a:defRPr>
      </a:lvl4pPr>
      <a:lvl5pPr marL="1935480" algn="l" defTabSz="967740" rtl="0" eaLnBrk="1" latinLnBrk="0" hangingPunct="1">
        <a:defRPr sz="1900" kern="1200">
          <a:solidFill>
            <a:schemeClr val="tx1"/>
          </a:solidFill>
          <a:latin typeface="+mn-lt"/>
          <a:ea typeface="+mn-ea"/>
          <a:cs typeface="+mn-cs"/>
        </a:defRPr>
      </a:lvl5pPr>
      <a:lvl6pPr marL="2419350" algn="l" defTabSz="967740" rtl="0" eaLnBrk="1" latinLnBrk="0" hangingPunct="1">
        <a:defRPr sz="1900" kern="1200">
          <a:solidFill>
            <a:schemeClr val="tx1"/>
          </a:solidFill>
          <a:latin typeface="+mn-lt"/>
          <a:ea typeface="+mn-ea"/>
          <a:cs typeface="+mn-cs"/>
        </a:defRPr>
      </a:lvl6pPr>
      <a:lvl7pPr marL="2903220" algn="l" defTabSz="967740" rtl="0" eaLnBrk="1" latinLnBrk="0" hangingPunct="1">
        <a:defRPr sz="1900" kern="1200">
          <a:solidFill>
            <a:schemeClr val="tx1"/>
          </a:solidFill>
          <a:latin typeface="+mn-lt"/>
          <a:ea typeface="+mn-ea"/>
          <a:cs typeface="+mn-cs"/>
        </a:defRPr>
      </a:lvl7pPr>
      <a:lvl8pPr marL="3387090" algn="l" defTabSz="967740" rtl="0" eaLnBrk="1" latinLnBrk="0" hangingPunct="1">
        <a:defRPr sz="1900" kern="1200">
          <a:solidFill>
            <a:schemeClr val="tx1"/>
          </a:solidFill>
          <a:latin typeface="+mn-lt"/>
          <a:ea typeface="+mn-ea"/>
          <a:cs typeface="+mn-cs"/>
        </a:defRPr>
      </a:lvl8pPr>
      <a:lvl9pPr marL="3870960" algn="l" defTabSz="96774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2.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3.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oleObject" Target="../embeddings/oleObject5.bin"/><Relationship Id="rId7" Type="http://schemas.openxmlformats.org/officeDocument/2006/relationships/oleObject" Target="../embeddings/oleObject4.bin"/><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oleObject" Target="../embeddings/oleObject2.bin"/><Relationship Id="rId3" Type="http://schemas.openxmlformats.org/officeDocument/2006/relationships/image" Target="../media/image12.png"/><Relationship Id="rId2" Type="http://schemas.openxmlformats.org/officeDocument/2006/relationships/oleObject" Target="../embeddings/oleObject1.bin"/><Relationship Id="rId12" Type="http://schemas.openxmlformats.org/officeDocument/2006/relationships/notesSlide" Target="../notesSlides/notesSlide55.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image" Target="../media/image11.jpe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image" Target="../media/image14.jpeg"/></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15.wmf"/><Relationship Id="rId2" Type="http://schemas.openxmlformats.org/officeDocument/2006/relationships/image" Target="../media/image13.wmf"/><Relationship Id="rId1" Type="http://schemas.openxmlformats.org/officeDocument/2006/relationships/image" Target="../media/image14.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17.png"/><Relationship Id="rId1" Type="http://schemas.openxmlformats.org/officeDocument/2006/relationships/oleObject" Target="../embeddings/oleObject6.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oleObject" Target="../embeddings/oleObject10.bin"/><Relationship Id="rId7" Type="http://schemas.openxmlformats.org/officeDocument/2006/relationships/oleObject" Target="../embeddings/oleObject9.bin"/><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oleObject" Target="../embeddings/oleObject8.bin"/><Relationship Id="rId3" Type="http://schemas.openxmlformats.org/officeDocument/2006/relationships/image" Target="../media/image19.emf"/><Relationship Id="rId21" Type="http://schemas.openxmlformats.org/officeDocument/2006/relationships/notesSlide" Target="../notesSlides/notesSlide61.xml"/><Relationship Id="rId20" Type="http://schemas.openxmlformats.org/officeDocument/2006/relationships/vmlDrawing" Target="../drawings/vmlDrawing3.vml"/><Relationship Id="rId2" Type="http://schemas.openxmlformats.org/officeDocument/2006/relationships/oleObject" Target="../embeddings/oleObject7.bin"/><Relationship Id="rId19" Type="http://schemas.openxmlformats.org/officeDocument/2006/relationships/slideLayout" Target="../slideLayouts/slideLayout2.xml"/><Relationship Id="rId18" Type="http://schemas.openxmlformats.org/officeDocument/2006/relationships/tags" Target="../tags/tag35.xml"/><Relationship Id="rId17" Type="http://schemas.openxmlformats.org/officeDocument/2006/relationships/oleObject" Target="../embeddings/oleObject19.bin"/><Relationship Id="rId16" Type="http://schemas.openxmlformats.org/officeDocument/2006/relationships/oleObject" Target="../embeddings/oleObject18.bin"/><Relationship Id="rId15" Type="http://schemas.openxmlformats.org/officeDocument/2006/relationships/oleObject" Target="../embeddings/oleObject17.bin"/><Relationship Id="rId14" Type="http://schemas.openxmlformats.org/officeDocument/2006/relationships/oleObject" Target="../embeddings/oleObject16.bin"/><Relationship Id="rId13" Type="http://schemas.openxmlformats.org/officeDocument/2006/relationships/oleObject" Target="../embeddings/oleObject15.bin"/><Relationship Id="rId12" Type="http://schemas.openxmlformats.org/officeDocument/2006/relationships/oleObject" Target="../embeddings/oleObject14.bin"/><Relationship Id="rId11" Type="http://schemas.openxmlformats.org/officeDocument/2006/relationships/oleObject" Target="../embeddings/oleObject13.bin"/><Relationship Id="rId10" Type="http://schemas.openxmlformats.org/officeDocument/2006/relationships/oleObject" Target="../embeddings/oleObject12.bin"/><Relationship Id="rId1" Type="http://schemas.openxmlformats.org/officeDocument/2006/relationships/image" Target="../media/image18.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23.jpeg"/><Relationship Id="rId1" Type="http://schemas.openxmlformats.org/officeDocument/2006/relationships/image" Target="../media/image22.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image" Target="../media/image23.jpeg"/><Relationship Id="rId1" Type="http://schemas.openxmlformats.org/officeDocument/2006/relationships/image" Target="../media/image22.jpeg"/></Relationships>
</file>

<file path=ppt/slides/_rels/slide68.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image" Target="../media/image24.wmf"/><Relationship Id="rId7" Type="http://schemas.openxmlformats.org/officeDocument/2006/relationships/oleObject" Target="../embeddings/oleObject25.bin"/><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 Id="rId3" Type="http://schemas.openxmlformats.org/officeDocument/2006/relationships/oleObject" Target="../embeddings/oleObject21.bin"/><Relationship Id="rId2" Type="http://schemas.openxmlformats.org/officeDocument/2006/relationships/image" Target="../media/image19.emf"/><Relationship Id="rId12" Type="http://schemas.openxmlformats.org/officeDocument/2006/relationships/notesSlide" Target="../notesSlides/notesSlide66.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oleObject" Target="../embeddings/oleObject20.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image" Target="../media/image26.wmf"/></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7.xml"/><Relationship Id="rId3" Type="http://schemas.openxmlformats.org/officeDocument/2006/relationships/image" Target="../media/image26.wmf"/><Relationship Id="rId2" Type="http://schemas.openxmlformats.org/officeDocument/2006/relationships/image" Target="../media/image28.png"/><Relationship Id="rId1" Type="http://schemas.openxmlformats.org/officeDocument/2006/relationships/image" Target="../media/image2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图片 344" descr="C:\Users\book pro\Desktop\图片\32.png32"/>
          <p:cNvPicPr>
            <a:picLocks noChangeAspect="1"/>
          </p:cNvPicPr>
          <p:nvPr/>
        </p:nvPicPr>
        <p:blipFill>
          <a:blip r:embed="rId1"/>
          <a:srcRect t="9822" b="9994"/>
          <a:stretch>
            <a:fillRect/>
          </a:stretch>
        </p:blipFill>
        <p:spPr>
          <a:xfrm>
            <a:off x="1152353" y="-215825"/>
            <a:ext cx="7416824" cy="6169569"/>
          </a:xfrm>
          <a:prstGeom prst="rect">
            <a:avLst/>
          </a:prstGeom>
        </p:spPr>
      </p:pic>
      <p:sp>
        <p:nvSpPr>
          <p:cNvPr id="346" name="椭圆 345"/>
          <p:cNvSpPr/>
          <p:nvPr/>
        </p:nvSpPr>
        <p:spPr>
          <a:xfrm>
            <a:off x="2714048" y="694079"/>
            <a:ext cx="3863014" cy="3705392"/>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348" name="椭圆 347"/>
          <p:cNvSpPr/>
          <p:nvPr/>
        </p:nvSpPr>
        <p:spPr>
          <a:xfrm>
            <a:off x="2893465" y="846985"/>
            <a:ext cx="3511831" cy="3368539"/>
          </a:xfrm>
          <a:prstGeom prst="ellipse">
            <a:avLst/>
          </a:prstGeom>
          <a:noFill/>
          <a:ln w="28575">
            <a:solidFill>
              <a:srgbClr val="215758"/>
            </a:solidFill>
          </a:ln>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349" name="矩形 259"/>
          <p:cNvSpPr>
            <a:spLocks noChangeArrowheads="1"/>
          </p:cNvSpPr>
          <p:nvPr/>
        </p:nvSpPr>
        <p:spPr bwMode="auto">
          <a:xfrm>
            <a:off x="3000330" y="1786434"/>
            <a:ext cx="3290450" cy="148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spcAft>
                <a:spcPct val="0"/>
              </a:spcAft>
              <a:buFont typeface="Arial" panose="020B0604020202020204" pitchFamily="34" charset="0"/>
              <a:buNone/>
            </a:pPr>
            <a:r>
              <a:rPr lang="en-US" altLang="zh-CN" sz="4400" dirty="0">
                <a:solidFill>
                  <a:srgbClr val="55663C"/>
                </a:solidFill>
                <a:latin typeface="Embassy BT" panose="03030602040507090C03" pitchFamily="66" charset="0"/>
                <a:cs typeface="Arial" panose="020B0604020202020204" pitchFamily="34" charset="0"/>
              </a:rPr>
              <a:t>  </a:t>
            </a:r>
            <a:r>
              <a:rPr lang="zh-CN" altLang="en-US" sz="4400" dirty="0">
                <a:solidFill>
                  <a:srgbClr val="55663C"/>
                </a:solidFill>
                <a:latin typeface="Embassy BT" panose="03030602040507090C03" pitchFamily="66" charset="0"/>
                <a:cs typeface="Arial" panose="020B0604020202020204" pitchFamily="34" charset="0"/>
              </a:rPr>
              <a:t>网络交换机</a:t>
            </a:r>
            <a:endParaRPr lang="en-US" altLang="zh-CN" sz="4400" dirty="0">
              <a:solidFill>
                <a:srgbClr val="55663C"/>
              </a:solidFill>
              <a:latin typeface="Embassy BT" panose="03030602040507090C03" pitchFamily="66" charset="0"/>
              <a:cs typeface="Arial" panose="020B0604020202020204" pitchFamily="34" charset="0"/>
            </a:endParaRPr>
          </a:p>
          <a:p>
            <a:pPr algn="ctr" fontAlgn="base">
              <a:spcAft>
                <a:spcPct val="0"/>
              </a:spcAft>
              <a:buFont typeface="Arial" panose="020B0604020202020204" pitchFamily="34" charset="0"/>
              <a:buNone/>
            </a:pPr>
            <a:r>
              <a:rPr lang="zh-CN" altLang="en-US" sz="4400" dirty="0">
                <a:solidFill>
                  <a:srgbClr val="55663C"/>
                </a:solidFill>
                <a:latin typeface="Embassy BT" panose="03030602040507090C03" pitchFamily="66" charset="0"/>
                <a:cs typeface="Arial" panose="020B0604020202020204" pitchFamily="34" charset="0"/>
              </a:rPr>
              <a:t>互连与配置</a:t>
            </a:r>
            <a:endParaRPr lang="zh-CN" altLang="en-US" sz="4400" dirty="0">
              <a:solidFill>
                <a:srgbClr val="55663C"/>
              </a:solidFill>
              <a:latin typeface="Embassy BT" panose="03030602040507090C03" pitchFamily="66"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361">
        <p14:prism isInverted="1"/>
      </p:transition>
    </mc:Choice>
    <mc:Fallback>
      <p:transition spd="slow" advTm="36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000"/>
                                        <p:tgtEl>
                                          <p:spTgt spid="346"/>
                                        </p:tgtEl>
                                      </p:cBhvr>
                                    </p:animEffect>
                                    <p:anim calcmode="lin" valueType="num">
                                      <p:cBhvr>
                                        <p:cTn id="8" dur="1000" fill="hold"/>
                                        <p:tgtEl>
                                          <p:spTgt spid="346"/>
                                        </p:tgtEl>
                                        <p:attrNameLst>
                                          <p:attrName>ppt_x</p:attrName>
                                        </p:attrNameLst>
                                      </p:cBhvr>
                                      <p:tavLst>
                                        <p:tav tm="0">
                                          <p:val>
                                            <p:strVal val="#ppt_x"/>
                                          </p:val>
                                        </p:tav>
                                        <p:tav tm="100000">
                                          <p:val>
                                            <p:strVal val="#ppt_x"/>
                                          </p:val>
                                        </p:tav>
                                      </p:tavLst>
                                    </p:anim>
                                    <p:anim calcmode="lin" valueType="num">
                                      <p:cBhvr>
                                        <p:cTn id="9" dur="1000" fill="hold"/>
                                        <p:tgtEl>
                                          <p:spTgt spid="3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8"/>
                                        </p:tgtEl>
                                        <p:attrNameLst>
                                          <p:attrName>style.visibility</p:attrName>
                                        </p:attrNameLst>
                                      </p:cBhvr>
                                      <p:to>
                                        <p:strVal val="visible"/>
                                      </p:to>
                                    </p:set>
                                    <p:animEffect transition="in" filter="fade">
                                      <p:cBhvr>
                                        <p:cTn id="12" dur="1000"/>
                                        <p:tgtEl>
                                          <p:spTgt spid="348"/>
                                        </p:tgtEl>
                                      </p:cBhvr>
                                    </p:animEffect>
                                    <p:anim calcmode="lin" valueType="num">
                                      <p:cBhvr>
                                        <p:cTn id="13" dur="1000" fill="hold"/>
                                        <p:tgtEl>
                                          <p:spTgt spid="348"/>
                                        </p:tgtEl>
                                        <p:attrNameLst>
                                          <p:attrName>ppt_x</p:attrName>
                                        </p:attrNameLst>
                                      </p:cBhvr>
                                      <p:tavLst>
                                        <p:tav tm="0">
                                          <p:val>
                                            <p:strVal val="#ppt_x"/>
                                          </p:val>
                                        </p:tav>
                                        <p:tav tm="100000">
                                          <p:val>
                                            <p:strVal val="#ppt_x"/>
                                          </p:val>
                                        </p:tav>
                                      </p:tavLst>
                                    </p:anim>
                                    <p:anim calcmode="lin" valueType="num">
                                      <p:cBhvr>
                                        <p:cTn id="14" dur="1000" fill="hold"/>
                                        <p:tgtEl>
                                          <p:spTgt spid="34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45"/>
                                        </p:tgtEl>
                                        <p:attrNameLst>
                                          <p:attrName>style.visibility</p:attrName>
                                        </p:attrNameLst>
                                      </p:cBhvr>
                                      <p:to>
                                        <p:strVal val="visible"/>
                                      </p:to>
                                    </p:set>
                                    <p:animEffect transition="in" filter="wipe(down)">
                                      <p:cBhvr>
                                        <p:cTn id="18" dur="500"/>
                                        <p:tgtEl>
                                          <p:spTgt spid="345"/>
                                        </p:tgtEl>
                                      </p:cBhvr>
                                    </p:animEffect>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49"/>
                                        </p:tgtEl>
                                        <p:attrNameLst>
                                          <p:attrName>style.visibility</p:attrName>
                                        </p:attrNameLst>
                                      </p:cBhvr>
                                      <p:to>
                                        <p:strVal val="visible"/>
                                      </p:to>
                                    </p:set>
                                    <p:anim calcmode="lin" valueType="num">
                                      <p:cBhvr>
                                        <p:cTn id="22" dur="500" fill="hold"/>
                                        <p:tgtEl>
                                          <p:spTgt spid="349"/>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9"/>
                                        </p:tgtEl>
                                        <p:attrNameLst>
                                          <p:attrName>ppt_y</p:attrName>
                                        </p:attrNameLst>
                                      </p:cBhvr>
                                      <p:tavLst>
                                        <p:tav tm="0">
                                          <p:val>
                                            <p:strVal val="#ppt_y"/>
                                          </p:val>
                                        </p:tav>
                                        <p:tav tm="100000">
                                          <p:val>
                                            <p:strVal val="#ppt_y"/>
                                          </p:val>
                                        </p:tav>
                                      </p:tavLst>
                                    </p:anim>
                                    <p:anim calcmode="lin" valueType="num">
                                      <p:cBhvr>
                                        <p:cTn id="24" dur="500" fill="hold"/>
                                        <p:tgtEl>
                                          <p:spTgt spid="349"/>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9"/>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9"/>
                                        </p:tgtEl>
                                      </p:cBhvr>
                                    </p:animEffect>
                                  </p:childTnLst>
                                </p:cTn>
                              </p:par>
                            </p:childTnLst>
                          </p:cTn>
                        </p:par>
                        <p:par>
                          <p:cTn id="27" fill="hold">
                            <p:stCondLst>
                              <p:cond delay="1549"/>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349"/>
                                        </p:tgtEl>
                                      </p:cBhvr>
                                    </p:animEffect>
                                    <p:animScale>
                                      <p:cBhvr>
                                        <p:cTn id="30" dur="250" autoRev="1" fill="hold"/>
                                        <p:tgtEl>
                                          <p:spTgt spid="3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p:bldP spid="348" grpId="0" animBg="1"/>
      <p:bldP spid="349" grpId="0"/>
      <p:bldP spid="34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C:\Users\book pro\Desktop\图片\32.png32"/>
          <p:cNvPicPr>
            <a:picLocks noChangeAspect="1"/>
          </p:cNvPicPr>
          <p:nvPr/>
        </p:nvPicPr>
        <p:blipFill>
          <a:blip r:embed="rId1"/>
          <a:srcRect t="9822" b="9994"/>
          <a:stretch>
            <a:fillRect/>
          </a:stretch>
        </p:blipFill>
        <p:spPr>
          <a:xfrm>
            <a:off x="-143792" y="576263"/>
            <a:ext cx="4234275" cy="3395493"/>
          </a:xfrm>
          <a:prstGeom prst="rect">
            <a:avLst/>
          </a:prstGeom>
        </p:spPr>
      </p:pic>
      <p:sp>
        <p:nvSpPr>
          <p:cNvPr id="42" name="椭圆 41"/>
          <p:cNvSpPr/>
          <p:nvPr/>
        </p:nvSpPr>
        <p:spPr>
          <a:xfrm>
            <a:off x="1000891" y="1363677"/>
            <a:ext cx="1898829" cy="1898829"/>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43" name="矩形 42"/>
          <p:cNvSpPr/>
          <p:nvPr/>
        </p:nvSpPr>
        <p:spPr>
          <a:xfrm>
            <a:off x="977339" y="1520259"/>
            <a:ext cx="1922367" cy="1600369"/>
          </a:xfrm>
          <a:prstGeom prst="rect">
            <a:avLst/>
          </a:prstGeom>
        </p:spPr>
        <p:txBody>
          <a:bodyPr vert="horz" wrap="square" lIns="121610" tIns="60805" rIns="121610" bIns="60805">
            <a:spAutoFit/>
          </a:bodyPr>
          <a:lstStyle/>
          <a:p>
            <a:pPr algn="ctr" defTabSz="1215390"/>
            <a:r>
              <a:rPr lang="en-US" altLang="zh-CN" sz="9600" b="1" dirty="0">
                <a:solidFill>
                  <a:srgbClr val="2F5B50"/>
                </a:solidFill>
                <a:latin typeface="Agency FB" panose="020B0503020202020204" pitchFamily="34" charset="0"/>
                <a:cs typeface="+mn-ea"/>
                <a:sym typeface="+mn-lt"/>
              </a:rPr>
              <a:t>01</a:t>
            </a:r>
            <a:endParaRPr lang="en-US" altLang="zh-CN" sz="9600" b="1" dirty="0">
              <a:solidFill>
                <a:srgbClr val="2F5B50"/>
              </a:solidFill>
              <a:latin typeface="Agency FB" panose="020B0503020202020204" pitchFamily="34" charset="0"/>
              <a:cs typeface="+mn-ea"/>
              <a:sym typeface="+mn-lt"/>
            </a:endParaRPr>
          </a:p>
        </p:txBody>
      </p:sp>
      <p:sp>
        <p:nvSpPr>
          <p:cNvPr id="44" name="原创设计师QQ598969553          _4"/>
          <p:cNvSpPr txBox="1">
            <a:spLocks noChangeArrowheads="1"/>
          </p:cNvSpPr>
          <p:nvPr/>
        </p:nvSpPr>
        <p:spPr bwMode="auto">
          <a:xfrm>
            <a:off x="3866247" y="621221"/>
            <a:ext cx="5629652" cy="92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0590" fontAlgn="base">
              <a:lnSpc>
                <a:spcPct val="100000"/>
              </a:lnSpc>
              <a:spcBef>
                <a:spcPct val="0"/>
              </a:spcBef>
              <a:spcAft>
                <a:spcPct val="0"/>
              </a:spcAft>
              <a:buNone/>
            </a:pPr>
            <a:r>
              <a:rPr lang="zh-CN" altLang="en-US" sz="5400" dirty="0">
                <a:solidFill>
                  <a:srgbClr val="2F5B50"/>
                </a:solidFill>
                <a:latin typeface="微软雅黑" panose="020B0503020204020204" pitchFamily="34" charset="-122"/>
                <a:ea typeface="微软雅黑" panose="020B0503020204020204" pitchFamily="34" charset="-122"/>
              </a:rPr>
              <a:t>交换机工作原理</a:t>
            </a:r>
            <a:endParaRPr lang="zh-CN" altLang="en-US" sz="5400" dirty="0">
              <a:solidFill>
                <a:srgbClr val="2F5B5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866247" y="2274009"/>
            <a:ext cx="5086109" cy="2672569"/>
          </a:xfrm>
          <a:prstGeom prst="rect">
            <a:avLst/>
          </a:prstGeom>
          <a:noFill/>
        </p:spPr>
        <p:txBody>
          <a:bodyPr wrap="none" lIns="86410" tIns="43201" rIns="86410" bIns="43201" rtlCol="0">
            <a:spAutoFit/>
          </a:bodyPr>
          <a:lstStyle/>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共享式与交换式以太网</a:t>
            </a:r>
            <a:endParaRPr lang="zh-CN" altLang="en-US" sz="2800" dirty="0">
              <a:solidFill>
                <a:srgbClr val="003466"/>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交换机的</a:t>
            </a:r>
            <a:r>
              <a:rPr lang="en-US" altLang="zh-CN" sz="2800" dirty="0">
                <a:solidFill>
                  <a:srgbClr val="003466"/>
                </a:solidFill>
                <a:latin typeface="Arial" panose="020B0604020202020204" pitchFamily="34" charset="0"/>
                <a:cs typeface="+mn-ea"/>
                <a:sym typeface="Arial" panose="020B0604020202020204" pitchFamily="34" charset="0"/>
              </a:rPr>
              <a:t>MAC</a:t>
            </a:r>
            <a:r>
              <a:rPr lang="zh-CN" altLang="en-US" sz="2800" dirty="0">
                <a:solidFill>
                  <a:srgbClr val="003466"/>
                </a:solidFill>
                <a:latin typeface="Arial" panose="020B0604020202020204" pitchFamily="34" charset="0"/>
                <a:cs typeface="+mn-ea"/>
                <a:sym typeface="Arial" panose="020B0604020202020204" pitchFamily="34" charset="0"/>
              </a:rPr>
              <a:t>地址表学习过程</a:t>
            </a:r>
            <a:endParaRPr lang="zh-CN" altLang="en-US" sz="2800" dirty="0">
              <a:solidFill>
                <a:srgbClr val="003466"/>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b="1" dirty="0">
                <a:solidFill>
                  <a:srgbClr val="FF0000"/>
                </a:solidFill>
                <a:latin typeface="Arial" panose="020B0604020202020204" pitchFamily="34" charset="0"/>
                <a:cs typeface="+mn-ea"/>
                <a:sym typeface="Arial" panose="020B0604020202020204" pitchFamily="34" charset="0"/>
              </a:rPr>
              <a:t>交换机对数据帧的过滤与转发</a:t>
            </a:r>
            <a:endParaRPr lang="zh-CN" altLang="en-US" sz="2800" b="1" dirty="0">
              <a:solidFill>
                <a:srgbClr val="FF0000"/>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广播域</a:t>
            </a:r>
            <a:endParaRPr lang="zh-CN" altLang="en-US" sz="2800" dirty="0">
              <a:solidFill>
                <a:srgbClr val="003466"/>
              </a:solidFill>
              <a:latin typeface="Arial" panose="020B0604020202020204" pitchFamily="34" charset="0"/>
              <a:cs typeface="+mn-ea"/>
              <a:sym typeface="Arial" panose="020B0604020202020204" pitchFamily="34" charset="0"/>
            </a:endParaRPr>
          </a:p>
        </p:txBody>
      </p:sp>
      <p:sp>
        <p:nvSpPr>
          <p:cNvPr id="50" name="直接连接符 11"/>
          <p:cNvSpPr>
            <a:spLocks noChangeShapeType="1"/>
          </p:cNvSpPr>
          <p:nvPr/>
        </p:nvSpPr>
        <p:spPr bwMode="auto">
          <a:xfrm>
            <a:off x="4046447" y="1721113"/>
            <a:ext cx="3168160" cy="1588"/>
          </a:xfrm>
          <a:prstGeom prst="line">
            <a:avLst/>
          </a:prstGeom>
          <a:noFill/>
          <a:ln w="6350" cap="flat" cmpd="sng">
            <a:solidFill>
              <a:srgbClr val="2F5B50"/>
            </a:solidFill>
            <a:prstDash val="dash"/>
            <a:bevel/>
          </a:ln>
          <a:extLst>
            <a:ext uri="{909E8E84-426E-40DD-AFC4-6F175D3DCCD1}">
              <a14:hiddenFill xmlns:a14="http://schemas.microsoft.com/office/drawing/2010/main">
                <a:noFill/>
              </a14:hiddenFill>
            </a:ext>
          </a:extLst>
        </p:spPr>
        <p:txBody>
          <a:bodyPr lIns="86479" tIns="43238" rIns="86479" bIns="43238"/>
          <a:lstStyle/>
          <a:p>
            <a:pPr defTabSz="864235" fontAlgn="base">
              <a:spcBef>
                <a:spcPct val="0"/>
              </a:spcBef>
              <a:spcAft>
                <a:spcPct val="0"/>
              </a:spcAft>
            </a:pPr>
            <a:endParaRPr lang="zh-CN" altLang="en-US" sz="1900">
              <a:solidFill>
                <a:srgbClr val="003466"/>
              </a:solidFill>
              <a:latin typeface="Arial" panose="020B0604020202020204" pitchFamily="34" charset="0"/>
              <a:sym typeface="Arial" panose="020B0604020202020204" pitchFamily="34" charset="0"/>
            </a:endParaRPr>
          </a:p>
        </p:txBody>
      </p:sp>
      <p:sp>
        <p:nvSpPr>
          <p:cNvPr id="2" name="日期占位符 1"/>
          <p:cNvSpPr>
            <a:spLocks noGrp="1"/>
          </p:cNvSpPr>
          <p:nvPr>
            <p:ph type="dt" sz="half" idx="10"/>
          </p:nvPr>
        </p:nvSpPr>
        <p:spPr/>
        <p:txBody>
          <a:bodyPr/>
          <a:lstStyle/>
          <a:p>
            <a:fld id="{C9134B13-1271-498D-B1E6-017C488757FF}"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630">
        <p14:prism isInverted="1"/>
      </p:transition>
    </mc:Choice>
    <mc:Fallback>
      <p:transition spd="slow" advTm="6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p:tgtEl>
                                          <p:spTgt spid="46"/>
                                        </p:tgtEl>
                                        <p:attrNameLst>
                                          <p:attrName>ppt_x</p:attrName>
                                        </p:attrNameLst>
                                      </p:cBhvr>
                                      <p:tavLst>
                                        <p:tav tm="0">
                                          <p:val>
                                            <p:strVal val="#ppt_x-#ppt_w*1.125000"/>
                                          </p:val>
                                        </p:tav>
                                        <p:tav tm="100000">
                                          <p:val>
                                            <p:strVal val="#ppt_x"/>
                                          </p:val>
                                        </p:tav>
                                      </p:tavLst>
                                    </p:anim>
                                    <p:animEffect transition="in" filter="wipe(right)">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4" grpId="0"/>
      <p:bldP spid="46" grpId="0"/>
      <p:bldP spid="5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39939" name="Rectangle 3"/>
          <p:cNvSpPr>
            <a:spLocks noGrp="1" noChangeArrowheads="1"/>
          </p:cNvSpPr>
          <p:nvPr>
            <p:ph type="body" idx="1"/>
          </p:nvPr>
        </p:nvSpPr>
        <p:spPr/>
        <p:txBody>
          <a:bodyPr>
            <a:normAutofit lnSpcReduction="10000"/>
          </a:bodyPr>
          <a:lstStyle/>
          <a:p>
            <a:pPr>
              <a:lnSpc>
                <a:spcPct val="80000"/>
              </a:lnSpc>
            </a:pPr>
            <a:r>
              <a:rPr lang="zh-CN" altLang="en-US" dirty="0"/>
              <a:t>在</a:t>
            </a:r>
            <a:r>
              <a:rPr lang="en-US" altLang="zh-CN" dirty="0" err="1"/>
              <a:t>SwB</a:t>
            </a:r>
            <a:r>
              <a:rPr lang="zh-CN" altLang="en-US" dirty="0"/>
              <a:t>上查看</a:t>
            </a:r>
            <a:r>
              <a:rPr lang="en-US" altLang="zh-CN" dirty="0"/>
              <a:t>VTP</a:t>
            </a:r>
            <a:r>
              <a:rPr lang="zh-CN" altLang="en-US" dirty="0"/>
              <a:t>信息</a:t>
            </a:r>
            <a:endParaRPr lang="zh-CN" altLang="en-US" dirty="0"/>
          </a:p>
          <a:p>
            <a:pPr>
              <a:lnSpc>
                <a:spcPct val="80000"/>
              </a:lnSpc>
              <a:buFontTx/>
              <a:buNone/>
            </a:pPr>
            <a:r>
              <a:rPr lang="en-US" altLang="zh-CN" sz="2350" dirty="0" err="1"/>
              <a:t>SwB#show</a:t>
            </a:r>
            <a:r>
              <a:rPr lang="en-US" altLang="zh-CN" sz="2350" dirty="0"/>
              <a:t> </a:t>
            </a:r>
            <a:r>
              <a:rPr lang="en-US" altLang="zh-CN" sz="2350" dirty="0" err="1"/>
              <a:t>vtp</a:t>
            </a:r>
            <a:r>
              <a:rPr lang="en-US" altLang="zh-CN" sz="2350" dirty="0"/>
              <a:t> status</a:t>
            </a:r>
            <a:endParaRPr lang="en-US" altLang="zh-CN" sz="2350" dirty="0"/>
          </a:p>
          <a:p>
            <a:pPr>
              <a:lnSpc>
                <a:spcPct val="80000"/>
              </a:lnSpc>
              <a:buFontTx/>
              <a:buNone/>
            </a:pPr>
            <a:endParaRPr lang="en-US" altLang="zh-CN" sz="1680" i="1" dirty="0"/>
          </a:p>
          <a:p>
            <a:pPr>
              <a:lnSpc>
                <a:spcPct val="80000"/>
              </a:lnSpc>
              <a:buFontTx/>
              <a:buNone/>
            </a:pPr>
            <a:r>
              <a:rPr lang="en-US" altLang="zh-CN" sz="1680" i="1" dirty="0"/>
              <a:t>VTP Version                                           : 2</a:t>
            </a:r>
            <a:endParaRPr lang="en-US" altLang="zh-CN" sz="1680" i="1" dirty="0"/>
          </a:p>
          <a:p>
            <a:pPr>
              <a:lnSpc>
                <a:spcPct val="80000"/>
              </a:lnSpc>
              <a:buFontTx/>
              <a:buNone/>
            </a:pPr>
            <a:r>
              <a:rPr lang="en-US" altLang="zh-CN" sz="1680" i="1" dirty="0"/>
              <a:t>Configuration Revision                        : 2</a:t>
            </a:r>
            <a:endParaRPr lang="en-US" altLang="zh-CN" sz="1680" i="1" dirty="0"/>
          </a:p>
          <a:p>
            <a:pPr>
              <a:lnSpc>
                <a:spcPct val="80000"/>
              </a:lnSpc>
              <a:buFontTx/>
              <a:buNone/>
            </a:pPr>
            <a:r>
              <a:rPr lang="en-US" altLang="zh-CN" sz="1680" i="1" dirty="0"/>
              <a:t>Maximum VLANs supported locally    : 64</a:t>
            </a:r>
            <a:endParaRPr lang="en-US" altLang="zh-CN" sz="1680" i="1" dirty="0"/>
          </a:p>
          <a:p>
            <a:pPr>
              <a:lnSpc>
                <a:spcPct val="80000"/>
              </a:lnSpc>
              <a:buFontTx/>
              <a:buNone/>
            </a:pPr>
            <a:r>
              <a:rPr lang="en-US" altLang="zh-CN" sz="1680" i="1" dirty="0"/>
              <a:t>Number of existing VLANs                   : 7</a:t>
            </a:r>
            <a:endParaRPr lang="en-US" altLang="zh-CN" sz="1680" i="1" dirty="0"/>
          </a:p>
          <a:p>
            <a:pPr>
              <a:lnSpc>
                <a:spcPct val="80000"/>
              </a:lnSpc>
              <a:buFontTx/>
              <a:buNone/>
            </a:pPr>
            <a:r>
              <a:rPr lang="en-US" altLang="zh-CN" sz="1680" i="1" dirty="0"/>
              <a:t>VTP Operating Mode                             : Client</a:t>
            </a:r>
            <a:endParaRPr lang="en-US" altLang="zh-CN" sz="1680" i="1" dirty="0"/>
          </a:p>
          <a:p>
            <a:pPr>
              <a:lnSpc>
                <a:spcPct val="80000"/>
              </a:lnSpc>
              <a:buFontTx/>
              <a:buNone/>
            </a:pPr>
            <a:r>
              <a:rPr lang="en-US" altLang="zh-CN" sz="1680" i="1" dirty="0"/>
              <a:t>VTP Domain Name                                : test</a:t>
            </a:r>
            <a:endParaRPr lang="en-US" altLang="zh-CN" sz="1680" i="1" dirty="0"/>
          </a:p>
          <a:p>
            <a:pPr>
              <a:lnSpc>
                <a:spcPct val="80000"/>
              </a:lnSpc>
              <a:buFontTx/>
              <a:buNone/>
            </a:pPr>
            <a:r>
              <a:rPr lang="en-US" altLang="zh-CN" sz="1680" i="1" dirty="0"/>
              <a:t>VTP Pruning Mode                                : Disabled</a:t>
            </a:r>
            <a:endParaRPr lang="en-US" altLang="zh-CN" sz="1680" i="1" dirty="0"/>
          </a:p>
          <a:p>
            <a:pPr>
              <a:lnSpc>
                <a:spcPct val="80000"/>
              </a:lnSpc>
              <a:buFontTx/>
              <a:buNone/>
            </a:pPr>
            <a:r>
              <a:rPr lang="en-US" altLang="zh-CN" sz="1680" i="1" dirty="0"/>
              <a:t>VTP Traps Generation                          : Disabled</a:t>
            </a:r>
            <a:endParaRPr lang="en-US" altLang="zh-CN" sz="1680" i="1" dirty="0"/>
          </a:p>
          <a:p>
            <a:pPr>
              <a:lnSpc>
                <a:spcPct val="80000"/>
              </a:lnSpc>
              <a:buFontTx/>
              <a:buNone/>
            </a:pPr>
            <a:r>
              <a:rPr lang="en-US" altLang="zh-CN" sz="1680" i="1" dirty="0"/>
              <a:t>MD5 digest                                            : 0x34 0x9D 0xE1 0x18 0x50 0x4C                                     </a:t>
            </a:r>
            <a:endParaRPr lang="en-US" altLang="zh-CN" sz="1680" i="1" dirty="0"/>
          </a:p>
          <a:p>
            <a:pPr>
              <a:lnSpc>
                <a:spcPct val="80000"/>
              </a:lnSpc>
              <a:buFontTx/>
              <a:buNone/>
            </a:pPr>
            <a:r>
              <a:rPr lang="en-US" altLang="zh-CN" sz="1680" i="1" dirty="0"/>
              <a:t>                                                                  0xC1 0xD0 </a:t>
            </a:r>
            <a:endParaRPr lang="en-US" altLang="zh-CN" sz="1680" i="1" dirty="0"/>
          </a:p>
          <a:p>
            <a:pPr>
              <a:lnSpc>
                <a:spcPct val="80000"/>
              </a:lnSpc>
              <a:buFontTx/>
              <a:buNone/>
            </a:pPr>
            <a:r>
              <a:rPr lang="en-US" altLang="zh-CN" sz="1680" i="1" dirty="0"/>
              <a:t>Configuration last modified by 192.168.1.1 at 7-27-18 11:27:16</a:t>
            </a:r>
            <a:endParaRPr lang="en-US" altLang="zh-CN" sz="1680" i="1" dirty="0"/>
          </a:p>
        </p:txBody>
      </p:sp>
      <p:sp>
        <p:nvSpPr>
          <p:cNvPr id="2" name="日期占位符 1"/>
          <p:cNvSpPr>
            <a:spLocks noGrp="1"/>
          </p:cNvSpPr>
          <p:nvPr>
            <p:ph type="dt" sz="half" idx="10"/>
          </p:nvPr>
        </p:nvSpPr>
        <p:spPr/>
        <p:txBody>
          <a:bodyPr/>
          <a:lstStyle/>
          <a:p>
            <a:fld id="{ECBCB20E-0A89-4031-A62B-DB2C2AD78072}"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pic>
        <p:nvPicPr>
          <p:cNvPr id="4096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0276" y="2699153"/>
            <a:ext cx="1148207" cy="52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4" name="Line 4"/>
          <p:cNvSpPr>
            <a:spLocks noChangeShapeType="1"/>
          </p:cNvSpPr>
          <p:nvPr/>
        </p:nvSpPr>
        <p:spPr bwMode="auto">
          <a:xfrm>
            <a:off x="3108461" y="2941863"/>
            <a:ext cx="1088196" cy="0"/>
          </a:xfrm>
          <a:prstGeom prst="line">
            <a:avLst/>
          </a:prstGeom>
          <a:noFill/>
          <a:ln w="38100">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pic>
        <p:nvPicPr>
          <p:cNvPr id="40965"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36646" y="2699153"/>
            <a:ext cx="1148207" cy="52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6" name="Line 6"/>
          <p:cNvSpPr>
            <a:spLocks noChangeShapeType="1"/>
          </p:cNvSpPr>
          <p:nvPr/>
        </p:nvSpPr>
        <p:spPr bwMode="auto">
          <a:xfrm>
            <a:off x="5164832" y="2941863"/>
            <a:ext cx="1088196" cy="0"/>
          </a:xfrm>
          <a:prstGeom prst="line">
            <a:avLst/>
          </a:prstGeom>
          <a:noFill/>
          <a:ln w="38100">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pic>
        <p:nvPicPr>
          <p:cNvPr id="4096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94351" y="2699153"/>
            <a:ext cx="1148206" cy="52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8" name="Line 8"/>
          <p:cNvSpPr>
            <a:spLocks noChangeShapeType="1"/>
          </p:cNvSpPr>
          <p:nvPr/>
        </p:nvSpPr>
        <p:spPr bwMode="auto">
          <a:xfrm>
            <a:off x="2261642"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40969" name="Line 9"/>
          <p:cNvSpPr>
            <a:spLocks noChangeShapeType="1"/>
          </p:cNvSpPr>
          <p:nvPr/>
        </p:nvSpPr>
        <p:spPr bwMode="auto">
          <a:xfrm>
            <a:off x="2745729"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40970" name="Line 10"/>
          <p:cNvSpPr>
            <a:spLocks noChangeShapeType="1"/>
          </p:cNvSpPr>
          <p:nvPr/>
        </p:nvSpPr>
        <p:spPr bwMode="auto">
          <a:xfrm>
            <a:off x="4378023"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40971" name="Line 11"/>
          <p:cNvSpPr>
            <a:spLocks noChangeShapeType="1"/>
          </p:cNvSpPr>
          <p:nvPr/>
        </p:nvSpPr>
        <p:spPr bwMode="auto">
          <a:xfrm>
            <a:off x="4802100"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40972" name="Line 12"/>
          <p:cNvSpPr>
            <a:spLocks noChangeShapeType="1"/>
          </p:cNvSpPr>
          <p:nvPr/>
        </p:nvSpPr>
        <p:spPr bwMode="auto">
          <a:xfrm>
            <a:off x="6434394" y="3243251"/>
            <a:ext cx="0" cy="545432"/>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40973" name="Line 13"/>
          <p:cNvSpPr>
            <a:spLocks noChangeShapeType="1"/>
          </p:cNvSpPr>
          <p:nvPr/>
        </p:nvSpPr>
        <p:spPr bwMode="auto">
          <a:xfrm>
            <a:off x="6918480" y="3243251"/>
            <a:ext cx="0" cy="545432"/>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40974" name="Text Box 14"/>
          <p:cNvSpPr txBox="1">
            <a:spLocks noChangeArrowheads="1"/>
          </p:cNvSpPr>
          <p:nvPr/>
        </p:nvSpPr>
        <p:spPr bwMode="auto">
          <a:xfrm>
            <a:off x="2381664" y="2940530"/>
            <a:ext cx="846820"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chemeClr val="bg1"/>
                </a:solidFill>
                <a:ea typeface="楷体_GB2312" pitchFamily="49" charset="-122"/>
              </a:rPr>
              <a:t>A</a:t>
            </a:r>
            <a:endParaRPr lang="en-US" altLang="zh-CN" sz="1595" b="1">
              <a:solidFill>
                <a:schemeClr val="bg1"/>
              </a:solidFill>
              <a:ea typeface="楷体_GB2312" pitchFamily="49" charset="-122"/>
            </a:endParaRPr>
          </a:p>
        </p:txBody>
      </p:sp>
      <p:sp>
        <p:nvSpPr>
          <p:cNvPr id="40975" name="Text Box 15"/>
          <p:cNvSpPr txBox="1">
            <a:spLocks noChangeArrowheads="1"/>
          </p:cNvSpPr>
          <p:nvPr/>
        </p:nvSpPr>
        <p:spPr bwMode="auto">
          <a:xfrm>
            <a:off x="4439367" y="2940530"/>
            <a:ext cx="846819"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chemeClr val="bg1"/>
                </a:solidFill>
                <a:ea typeface="楷体_GB2312" pitchFamily="49" charset="-122"/>
              </a:rPr>
              <a:t>B</a:t>
            </a:r>
            <a:endParaRPr lang="en-US" altLang="zh-CN" sz="1595" b="1">
              <a:solidFill>
                <a:schemeClr val="bg1"/>
              </a:solidFill>
              <a:ea typeface="楷体_GB2312" pitchFamily="49" charset="-122"/>
            </a:endParaRPr>
          </a:p>
        </p:txBody>
      </p:sp>
      <p:sp>
        <p:nvSpPr>
          <p:cNvPr id="40976" name="Text Box 16"/>
          <p:cNvSpPr txBox="1">
            <a:spLocks noChangeArrowheads="1"/>
          </p:cNvSpPr>
          <p:nvPr/>
        </p:nvSpPr>
        <p:spPr bwMode="auto">
          <a:xfrm>
            <a:off x="6495738" y="2940530"/>
            <a:ext cx="846819"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chemeClr val="bg1"/>
                </a:solidFill>
                <a:ea typeface="楷体_GB2312" pitchFamily="49" charset="-122"/>
              </a:rPr>
              <a:t>C</a:t>
            </a:r>
            <a:endParaRPr lang="en-US" altLang="zh-CN" sz="1595" b="1">
              <a:solidFill>
                <a:schemeClr val="bg1"/>
              </a:solidFill>
              <a:ea typeface="楷体_GB2312" pitchFamily="49" charset="-122"/>
            </a:endParaRPr>
          </a:p>
        </p:txBody>
      </p:sp>
      <p:sp>
        <p:nvSpPr>
          <p:cNvPr id="40977" name="AutoShape 17"/>
          <p:cNvSpPr>
            <a:spLocks noChangeArrowheads="1"/>
          </p:cNvSpPr>
          <p:nvPr/>
        </p:nvSpPr>
        <p:spPr bwMode="auto">
          <a:xfrm rot="5400000">
            <a:off x="6374383" y="1792324"/>
            <a:ext cx="846819" cy="60410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C499FD"/>
              </a:gs>
            </a:gsLst>
            <a:lin ang="5400000" scaled="1"/>
          </a:gradFill>
          <a:ln>
            <a:noFill/>
          </a:ln>
          <a:effectLst>
            <a:prstShdw prst="shdw17" dist="17961" dir="2700000">
              <a:srgbClr val="C499FD">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595"/>
          </a:p>
        </p:txBody>
      </p:sp>
      <p:sp>
        <p:nvSpPr>
          <p:cNvPr id="40978" name="Text Box 18"/>
          <p:cNvSpPr txBox="1">
            <a:spLocks noChangeArrowheads="1"/>
          </p:cNvSpPr>
          <p:nvPr/>
        </p:nvSpPr>
        <p:spPr bwMode="auto">
          <a:xfrm>
            <a:off x="3228483" y="2572464"/>
            <a:ext cx="726797"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f0/23</a:t>
            </a:r>
            <a:endParaRPr lang="en-US" altLang="zh-CN" sz="1595" b="1">
              <a:ea typeface="楷体_GB2312" pitchFamily="49" charset="-122"/>
            </a:endParaRPr>
          </a:p>
        </p:txBody>
      </p:sp>
      <p:sp>
        <p:nvSpPr>
          <p:cNvPr id="40979" name="Text Box 19"/>
          <p:cNvSpPr txBox="1">
            <a:spLocks noChangeArrowheads="1"/>
          </p:cNvSpPr>
          <p:nvPr/>
        </p:nvSpPr>
        <p:spPr bwMode="auto">
          <a:xfrm>
            <a:off x="3529871" y="3001875"/>
            <a:ext cx="726797"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f0/23</a:t>
            </a:r>
            <a:endParaRPr lang="en-US" altLang="zh-CN" sz="1595" b="1">
              <a:ea typeface="楷体_GB2312" pitchFamily="49" charset="-122"/>
            </a:endParaRPr>
          </a:p>
        </p:txBody>
      </p:sp>
      <p:sp>
        <p:nvSpPr>
          <p:cNvPr id="40980" name="Text Box 20"/>
          <p:cNvSpPr txBox="1">
            <a:spLocks noChangeArrowheads="1"/>
          </p:cNvSpPr>
          <p:nvPr/>
        </p:nvSpPr>
        <p:spPr bwMode="auto">
          <a:xfrm>
            <a:off x="5284854" y="2572464"/>
            <a:ext cx="726797"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f0/22</a:t>
            </a:r>
            <a:endParaRPr lang="en-US" altLang="zh-CN" sz="1595" b="1">
              <a:ea typeface="楷体_GB2312" pitchFamily="49" charset="-122"/>
            </a:endParaRPr>
          </a:p>
        </p:txBody>
      </p:sp>
      <p:sp>
        <p:nvSpPr>
          <p:cNvPr id="40981" name="Text Box 21"/>
          <p:cNvSpPr txBox="1">
            <a:spLocks noChangeArrowheads="1"/>
          </p:cNvSpPr>
          <p:nvPr/>
        </p:nvSpPr>
        <p:spPr bwMode="auto">
          <a:xfrm>
            <a:off x="5648918" y="3001875"/>
            <a:ext cx="726798"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f0/22</a:t>
            </a:r>
            <a:endParaRPr lang="en-US" altLang="zh-CN" sz="1595" b="1">
              <a:ea typeface="楷体_GB2312" pitchFamily="49" charset="-122"/>
            </a:endParaRPr>
          </a:p>
        </p:txBody>
      </p:sp>
      <p:sp>
        <p:nvSpPr>
          <p:cNvPr id="40982" name="Text Box 22"/>
          <p:cNvSpPr txBox="1">
            <a:spLocks noChangeArrowheads="1"/>
          </p:cNvSpPr>
          <p:nvPr/>
        </p:nvSpPr>
        <p:spPr bwMode="auto">
          <a:xfrm>
            <a:off x="1656200" y="3848694"/>
            <a:ext cx="120955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2</a:t>
            </a:r>
            <a:endParaRPr lang="en-US" altLang="zh-CN" sz="1595" b="1">
              <a:ea typeface="楷体_GB2312" pitchFamily="49" charset="-122"/>
            </a:endParaRPr>
          </a:p>
        </p:txBody>
      </p:sp>
      <p:sp>
        <p:nvSpPr>
          <p:cNvPr id="40983" name="Text Box 23"/>
          <p:cNvSpPr txBox="1">
            <a:spLocks noChangeArrowheads="1"/>
          </p:cNvSpPr>
          <p:nvPr/>
        </p:nvSpPr>
        <p:spPr bwMode="auto">
          <a:xfrm>
            <a:off x="2563029" y="3848694"/>
            <a:ext cx="120955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40984" name="Text Box 24"/>
          <p:cNvSpPr txBox="1">
            <a:spLocks noChangeArrowheads="1"/>
          </p:cNvSpPr>
          <p:nvPr/>
        </p:nvSpPr>
        <p:spPr bwMode="auto">
          <a:xfrm>
            <a:off x="5830285" y="3843359"/>
            <a:ext cx="120955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2</a:t>
            </a:r>
            <a:endParaRPr lang="en-US" altLang="zh-CN" sz="1595" b="1">
              <a:ea typeface="楷体_GB2312" pitchFamily="49" charset="-122"/>
            </a:endParaRPr>
          </a:p>
        </p:txBody>
      </p:sp>
      <p:sp>
        <p:nvSpPr>
          <p:cNvPr id="40985" name="Text Box 25"/>
          <p:cNvSpPr txBox="1">
            <a:spLocks noChangeArrowheads="1"/>
          </p:cNvSpPr>
          <p:nvPr/>
        </p:nvSpPr>
        <p:spPr bwMode="auto">
          <a:xfrm>
            <a:off x="6677104" y="3843359"/>
            <a:ext cx="1209551"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40986" name="Text Box 26"/>
          <p:cNvSpPr txBox="1">
            <a:spLocks noChangeArrowheads="1"/>
          </p:cNvSpPr>
          <p:nvPr/>
        </p:nvSpPr>
        <p:spPr bwMode="auto">
          <a:xfrm>
            <a:off x="3713904" y="3848694"/>
            <a:ext cx="1209551"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2</a:t>
            </a:r>
            <a:endParaRPr lang="en-US" altLang="zh-CN" sz="1595" b="1">
              <a:ea typeface="楷体_GB2312" pitchFamily="49" charset="-122"/>
            </a:endParaRPr>
          </a:p>
        </p:txBody>
      </p:sp>
      <p:sp>
        <p:nvSpPr>
          <p:cNvPr id="40987" name="Text Box 27"/>
          <p:cNvSpPr txBox="1">
            <a:spLocks noChangeArrowheads="1"/>
          </p:cNvSpPr>
          <p:nvPr/>
        </p:nvSpPr>
        <p:spPr bwMode="auto">
          <a:xfrm>
            <a:off x="4620733" y="3848694"/>
            <a:ext cx="1209551"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40988" name="Text Box 28"/>
          <p:cNvSpPr txBox="1">
            <a:spLocks noChangeArrowheads="1"/>
          </p:cNvSpPr>
          <p:nvPr/>
        </p:nvSpPr>
        <p:spPr bwMode="auto">
          <a:xfrm>
            <a:off x="1353479" y="3183241"/>
            <a:ext cx="1089529"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rgbClr val="FF6600"/>
                </a:solidFill>
                <a:ea typeface="楷体_GB2312" pitchFamily="49" charset="-122"/>
              </a:rPr>
              <a:t>Port 2-3</a:t>
            </a:r>
            <a:endParaRPr lang="en-US" altLang="zh-CN" sz="1595" b="1">
              <a:solidFill>
                <a:srgbClr val="FF6600"/>
              </a:solidFill>
              <a:ea typeface="楷体_GB2312" pitchFamily="49" charset="-122"/>
            </a:endParaRPr>
          </a:p>
        </p:txBody>
      </p:sp>
      <p:sp>
        <p:nvSpPr>
          <p:cNvPr id="40989" name="Text Box 29"/>
          <p:cNvSpPr txBox="1">
            <a:spLocks noChangeArrowheads="1"/>
          </p:cNvSpPr>
          <p:nvPr/>
        </p:nvSpPr>
        <p:spPr bwMode="auto">
          <a:xfrm>
            <a:off x="2744395" y="3183241"/>
            <a:ext cx="1089530"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rgbClr val="FF6600"/>
                </a:solidFill>
                <a:ea typeface="楷体_GB2312" pitchFamily="49" charset="-122"/>
              </a:rPr>
              <a:t>Port 4-5</a:t>
            </a:r>
            <a:endParaRPr lang="en-US" altLang="zh-CN" sz="1595" b="1">
              <a:solidFill>
                <a:srgbClr val="FF6600"/>
              </a:solidFill>
              <a:ea typeface="楷体_GB2312" pitchFamily="49" charset="-122"/>
            </a:endParaRPr>
          </a:p>
        </p:txBody>
      </p:sp>
      <p:sp>
        <p:nvSpPr>
          <p:cNvPr id="40990" name="Text Box 30"/>
          <p:cNvSpPr txBox="1">
            <a:spLocks noChangeArrowheads="1"/>
          </p:cNvSpPr>
          <p:nvPr/>
        </p:nvSpPr>
        <p:spPr bwMode="auto">
          <a:xfrm>
            <a:off x="6138167" y="1645747"/>
            <a:ext cx="1633628" cy="830997"/>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4800" b="1" dirty="0">
                <a:solidFill>
                  <a:srgbClr val="FF6600"/>
                </a:solidFill>
                <a:ea typeface="楷体_GB2312" pitchFamily="49" charset="-122"/>
              </a:rPr>
              <a:t>？</a:t>
            </a:r>
            <a:endParaRPr lang="zh-CN" altLang="en-US" sz="4800" b="1" dirty="0">
              <a:solidFill>
                <a:srgbClr val="FF6600"/>
              </a:solidFill>
              <a:ea typeface="楷体_GB2312" pitchFamily="49" charset="-122"/>
            </a:endParaRPr>
          </a:p>
        </p:txBody>
      </p:sp>
      <p:sp>
        <p:nvSpPr>
          <p:cNvPr id="40991" name="Text Box 31"/>
          <p:cNvSpPr txBox="1">
            <a:spLocks noChangeArrowheads="1"/>
          </p:cNvSpPr>
          <p:nvPr/>
        </p:nvSpPr>
        <p:spPr bwMode="auto">
          <a:xfrm>
            <a:off x="5768940" y="4332781"/>
            <a:ext cx="1996360" cy="706284"/>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域名：</a:t>
            </a:r>
            <a:r>
              <a:rPr lang="en-US" altLang="zh-CN" sz="1595" b="1">
                <a:solidFill>
                  <a:srgbClr val="FF6600"/>
                </a:solidFill>
                <a:ea typeface="楷体_GB2312" pitchFamily="49" charset="-122"/>
              </a:rPr>
              <a:t>test</a:t>
            </a:r>
            <a:endParaRPr lang="en-US" altLang="zh-CN" sz="1595" b="1">
              <a:solidFill>
                <a:srgbClr val="FF6600"/>
              </a:solidFill>
              <a:ea typeface="楷体_GB2312" pitchFamily="49" charset="-122"/>
            </a:endParaRPr>
          </a:p>
          <a:p>
            <a:pPr>
              <a:spcBef>
                <a:spcPct val="50000"/>
              </a:spcBef>
            </a:pPr>
            <a:r>
              <a:rPr lang="en-US" altLang="zh-CN" sz="1595" b="1">
                <a:ea typeface="楷体_GB2312" pitchFamily="49" charset="-122"/>
              </a:rPr>
              <a:t>VTP</a:t>
            </a:r>
            <a:r>
              <a:rPr lang="zh-CN" altLang="en-US" sz="1595" b="1">
                <a:ea typeface="楷体_GB2312" pitchFamily="49" charset="-122"/>
              </a:rPr>
              <a:t>模式：</a:t>
            </a:r>
            <a:r>
              <a:rPr lang="en-US" altLang="zh-CN" sz="1595" b="1">
                <a:solidFill>
                  <a:srgbClr val="FF6600"/>
                </a:solidFill>
                <a:ea typeface="楷体_GB2312" pitchFamily="49" charset="-122"/>
              </a:rPr>
              <a:t>Client</a:t>
            </a:r>
            <a:endParaRPr lang="en-US" altLang="zh-CN" sz="1595" b="1">
              <a:solidFill>
                <a:srgbClr val="FF6600"/>
              </a:solidFill>
              <a:ea typeface="楷体_GB2312" pitchFamily="49" charset="-122"/>
            </a:endParaRPr>
          </a:p>
        </p:txBody>
      </p:sp>
      <p:sp>
        <p:nvSpPr>
          <p:cNvPr id="2" name="日期占位符 1"/>
          <p:cNvSpPr>
            <a:spLocks noGrp="1"/>
          </p:cNvSpPr>
          <p:nvPr>
            <p:ph type="dt" sz="half" idx="10"/>
          </p:nvPr>
        </p:nvSpPr>
        <p:spPr/>
        <p:txBody>
          <a:bodyPr/>
          <a:lstStyle/>
          <a:p>
            <a:fld id="{5B813E33-F895-4893-B947-8AF72C83D85E}"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977"/>
                                        </p:tgtEl>
                                        <p:attrNameLst>
                                          <p:attrName>style.visibility</p:attrName>
                                        </p:attrNameLst>
                                      </p:cBhvr>
                                      <p:to>
                                        <p:strVal val="visible"/>
                                      </p:to>
                                    </p:set>
                                    <p:anim calcmode="lin" valueType="num">
                                      <p:cBhvr additive="base">
                                        <p:cTn id="7" dur="500" fill="hold"/>
                                        <p:tgtEl>
                                          <p:spTgt spid="40977"/>
                                        </p:tgtEl>
                                        <p:attrNameLst>
                                          <p:attrName>ppt_x</p:attrName>
                                        </p:attrNameLst>
                                      </p:cBhvr>
                                      <p:tavLst>
                                        <p:tav tm="0">
                                          <p:val>
                                            <p:strVal val="#ppt_x"/>
                                          </p:val>
                                        </p:tav>
                                        <p:tav tm="100000">
                                          <p:val>
                                            <p:strVal val="#ppt_x"/>
                                          </p:val>
                                        </p:tav>
                                      </p:tavLst>
                                    </p:anim>
                                    <p:anim calcmode="lin" valueType="num">
                                      <p:cBhvr additive="base">
                                        <p:cTn id="8" dur="500" fill="hold"/>
                                        <p:tgtEl>
                                          <p:spTgt spid="4097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0990"/>
                                        </p:tgtEl>
                                        <p:attrNameLst>
                                          <p:attrName>style.visibility</p:attrName>
                                        </p:attrNameLst>
                                      </p:cBhvr>
                                      <p:to>
                                        <p:strVal val="visible"/>
                                      </p:to>
                                    </p:set>
                                    <p:animEffect transition="in" filter="blinds(horizontal)">
                                      <p:cBhvr>
                                        <p:cTn id="13" dur="500"/>
                                        <p:tgtEl>
                                          <p:spTgt spid="4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dirty="0"/>
          </a:p>
        </p:txBody>
      </p:sp>
      <p:sp>
        <p:nvSpPr>
          <p:cNvPr id="41987" name="Rectangle 3"/>
          <p:cNvSpPr>
            <a:spLocks noGrp="1" noChangeArrowheads="1"/>
          </p:cNvSpPr>
          <p:nvPr>
            <p:ph type="body" idx="1"/>
          </p:nvPr>
        </p:nvSpPr>
        <p:spPr/>
        <p:txBody>
          <a:bodyPr>
            <a:normAutofit fontScale="92500" lnSpcReduction="10000"/>
          </a:bodyPr>
          <a:lstStyle/>
          <a:p>
            <a:r>
              <a:rPr lang="zh-CN" altLang="en-US"/>
              <a:t>配置</a:t>
            </a:r>
            <a:r>
              <a:rPr lang="en-US" altLang="zh-CN"/>
              <a:t>SwA</a:t>
            </a:r>
            <a:r>
              <a:rPr lang="zh-CN" altLang="en-US"/>
              <a:t>的</a:t>
            </a:r>
            <a:r>
              <a:rPr lang="en-US" altLang="zh-CN"/>
              <a:t>VTP</a:t>
            </a:r>
            <a:r>
              <a:rPr lang="zh-CN" altLang="en-US"/>
              <a:t>口令</a:t>
            </a:r>
            <a:endParaRPr lang="zh-CN" altLang="en-US"/>
          </a:p>
          <a:p>
            <a:pPr>
              <a:buFontTx/>
              <a:buNone/>
            </a:pPr>
            <a:r>
              <a:rPr lang="en-US" altLang="zh-CN" sz="2350"/>
              <a:t>SwA(config)#</a:t>
            </a:r>
            <a:r>
              <a:rPr lang="en-US" altLang="zh-CN" sz="2350">
                <a:solidFill>
                  <a:schemeClr val="tx2"/>
                </a:solidFill>
              </a:rPr>
              <a:t>vtp password cisco</a:t>
            </a:r>
            <a:endParaRPr lang="en-US" altLang="zh-CN" sz="2350">
              <a:solidFill>
                <a:schemeClr val="tx2"/>
              </a:solidFill>
            </a:endParaRPr>
          </a:p>
          <a:p>
            <a:pPr>
              <a:buFontTx/>
              <a:buNone/>
            </a:pPr>
            <a:r>
              <a:rPr lang="en-US" altLang="zh-CN" sz="1680" i="1"/>
              <a:t>Setting device VLAN database password to cisco</a:t>
            </a:r>
            <a:endParaRPr lang="en-US" altLang="zh-CN" sz="1680" i="1"/>
          </a:p>
          <a:p>
            <a:pPr>
              <a:buFontTx/>
              <a:buNone/>
            </a:pPr>
            <a:endParaRPr lang="en-US" altLang="zh-CN" sz="1680" i="1"/>
          </a:p>
          <a:p>
            <a:r>
              <a:rPr lang="zh-CN" altLang="en-US"/>
              <a:t>修改</a:t>
            </a:r>
            <a:r>
              <a:rPr lang="en-US" altLang="zh-CN"/>
              <a:t>SwA</a:t>
            </a:r>
            <a:r>
              <a:rPr lang="zh-CN" altLang="en-US"/>
              <a:t>的</a:t>
            </a:r>
            <a:r>
              <a:rPr lang="en-US" altLang="zh-CN"/>
              <a:t>VLAN</a:t>
            </a:r>
            <a:r>
              <a:rPr lang="zh-CN" altLang="en-US"/>
              <a:t>配置，添加</a:t>
            </a:r>
            <a:r>
              <a:rPr lang="en-US" altLang="zh-CN"/>
              <a:t>VLAN 4</a:t>
            </a:r>
            <a:endParaRPr lang="en-US" altLang="zh-CN"/>
          </a:p>
          <a:p>
            <a:pPr>
              <a:buFontTx/>
              <a:buNone/>
            </a:pPr>
            <a:r>
              <a:rPr lang="en-US" altLang="zh-CN" sz="2350"/>
              <a:t>SwA#vlan database</a:t>
            </a:r>
            <a:endParaRPr lang="en-US" altLang="zh-CN" sz="2350"/>
          </a:p>
          <a:p>
            <a:pPr>
              <a:buFontTx/>
              <a:buNone/>
            </a:pPr>
            <a:r>
              <a:rPr lang="en-US" altLang="zh-CN" sz="2350"/>
              <a:t>SwA(vlan)#vlan 4 name market</a:t>
            </a:r>
            <a:endParaRPr lang="en-US" altLang="zh-CN" sz="2350"/>
          </a:p>
          <a:p>
            <a:pPr>
              <a:buFontTx/>
              <a:buNone/>
            </a:pPr>
            <a:r>
              <a:rPr lang="en-US" altLang="zh-CN" sz="1680" i="1"/>
              <a:t>VLAN 4 added:</a:t>
            </a:r>
            <a:endParaRPr lang="en-US" altLang="zh-CN" sz="1680" i="1"/>
          </a:p>
          <a:p>
            <a:pPr>
              <a:buFontTx/>
              <a:buNone/>
            </a:pPr>
            <a:r>
              <a:rPr lang="en-US" altLang="zh-CN" sz="1680" i="1"/>
              <a:t>    Name: market</a:t>
            </a:r>
            <a:endParaRPr lang="en-US" altLang="zh-CN" sz="1680" i="1"/>
          </a:p>
          <a:p>
            <a:pPr>
              <a:buFontTx/>
              <a:buNone/>
            </a:pPr>
            <a:r>
              <a:rPr lang="en-US" altLang="zh-CN" sz="2350"/>
              <a:t>SwA(vlan)#exit</a:t>
            </a:r>
            <a:endParaRPr lang="en-US" altLang="zh-CN" sz="2350"/>
          </a:p>
        </p:txBody>
      </p:sp>
      <p:sp>
        <p:nvSpPr>
          <p:cNvPr id="2" name="日期占位符 1"/>
          <p:cNvSpPr>
            <a:spLocks noGrp="1"/>
          </p:cNvSpPr>
          <p:nvPr>
            <p:ph type="dt" sz="half" idx="10"/>
          </p:nvPr>
        </p:nvSpPr>
        <p:spPr/>
        <p:txBody>
          <a:bodyPr/>
          <a:lstStyle/>
          <a:p>
            <a:fld id="{6B1637A9-869C-48D2-BC3A-991E360CC1B6}"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dirty="0"/>
          </a:p>
        </p:txBody>
      </p:sp>
      <p:sp>
        <p:nvSpPr>
          <p:cNvPr id="43011" name="Rectangle 3"/>
          <p:cNvSpPr>
            <a:spLocks noGrp="1" noChangeArrowheads="1"/>
          </p:cNvSpPr>
          <p:nvPr>
            <p:ph type="body" idx="1"/>
          </p:nvPr>
        </p:nvSpPr>
        <p:spPr>
          <a:xfrm>
            <a:off x="1224122" y="1536277"/>
            <a:ext cx="6913245" cy="4066066"/>
          </a:xfrm>
        </p:spPr>
        <p:txBody>
          <a:bodyPr>
            <a:normAutofit fontScale="92500" lnSpcReduction="10000"/>
          </a:bodyPr>
          <a:lstStyle/>
          <a:p>
            <a:pPr>
              <a:lnSpc>
                <a:spcPct val="80000"/>
              </a:lnSpc>
            </a:pPr>
            <a:r>
              <a:rPr lang="zh-CN" altLang="en-US" dirty="0"/>
              <a:t>查看</a:t>
            </a:r>
            <a:r>
              <a:rPr lang="en-US" altLang="zh-CN" dirty="0" err="1"/>
              <a:t>SwA</a:t>
            </a:r>
            <a:r>
              <a:rPr lang="zh-CN" altLang="en-US" dirty="0"/>
              <a:t>的</a:t>
            </a:r>
            <a:r>
              <a:rPr lang="en-US" altLang="zh-CN" dirty="0"/>
              <a:t>VTP</a:t>
            </a:r>
            <a:r>
              <a:rPr lang="zh-CN" altLang="en-US" dirty="0"/>
              <a:t>信息</a:t>
            </a:r>
            <a:endParaRPr lang="zh-CN" altLang="en-US" dirty="0"/>
          </a:p>
          <a:p>
            <a:pPr>
              <a:lnSpc>
                <a:spcPct val="80000"/>
              </a:lnSpc>
              <a:buFontTx/>
              <a:buNone/>
            </a:pPr>
            <a:r>
              <a:rPr lang="en-US" altLang="zh-CN" sz="2015" dirty="0" err="1"/>
              <a:t>SwA#show</a:t>
            </a:r>
            <a:r>
              <a:rPr lang="en-US" altLang="zh-CN" sz="2015" dirty="0"/>
              <a:t> </a:t>
            </a:r>
            <a:r>
              <a:rPr lang="en-US" altLang="zh-CN" sz="2015" dirty="0" err="1"/>
              <a:t>vtp</a:t>
            </a:r>
            <a:r>
              <a:rPr lang="en-US" altLang="zh-CN" sz="2015" dirty="0"/>
              <a:t> status</a:t>
            </a:r>
            <a:endParaRPr lang="en-US" altLang="zh-CN" sz="2015" dirty="0"/>
          </a:p>
          <a:p>
            <a:pPr>
              <a:lnSpc>
                <a:spcPct val="80000"/>
              </a:lnSpc>
              <a:buFontTx/>
              <a:buNone/>
            </a:pPr>
            <a:endParaRPr lang="en-US" altLang="zh-CN" sz="2015" dirty="0"/>
          </a:p>
          <a:p>
            <a:pPr>
              <a:lnSpc>
                <a:spcPct val="80000"/>
              </a:lnSpc>
              <a:buFontTx/>
              <a:buNone/>
            </a:pPr>
            <a:r>
              <a:rPr lang="en-US" altLang="zh-CN" sz="1680" dirty="0"/>
              <a:t>VTP Version                                          : 2</a:t>
            </a:r>
            <a:endParaRPr lang="en-US" altLang="zh-CN" sz="1680" dirty="0"/>
          </a:p>
          <a:p>
            <a:pPr>
              <a:lnSpc>
                <a:spcPct val="80000"/>
              </a:lnSpc>
              <a:buFontTx/>
              <a:buNone/>
            </a:pPr>
            <a:r>
              <a:rPr lang="en-US" altLang="zh-CN" sz="1680" dirty="0"/>
              <a:t>Configuration Revision                        : 3</a:t>
            </a:r>
            <a:endParaRPr lang="en-US" altLang="zh-CN" sz="1680" dirty="0"/>
          </a:p>
          <a:p>
            <a:pPr>
              <a:lnSpc>
                <a:spcPct val="80000"/>
              </a:lnSpc>
              <a:buFontTx/>
              <a:buNone/>
            </a:pPr>
            <a:r>
              <a:rPr lang="en-US" altLang="zh-CN" sz="1680" dirty="0"/>
              <a:t>Maximum VLANs supported locally   : 64</a:t>
            </a:r>
            <a:endParaRPr lang="en-US" altLang="zh-CN" sz="1680" dirty="0"/>
          </a:p>
          <a:p>
            <a:pPr>
              <a:lnSpc>
                <a:spcPct val="80000"/>
              </a:lnSpc>
              <a:buFontTx/>
              <a:buNone/>
            </a:pPr>
            <a:r>
              <a:rPr lang="en-US" altLang="zh-CN" sz="1680" dirty="0"/>
              <a:t>Number of existing VLANs                  : 8</a:t>
            </a:r>
            <a:endParaRPr lang="en-US" altLang="zh-CN" sz="1680" dirty="0"/>
          </a:p>
          <a:p>
            <a:pPr>
              <a:lnSpc>
                <a:spcPct val="80000"/>
              </a:lnSpc>
              <a:buFontTx/>
              <a:buNone/>
            </a:pPr>
            <a:r>
              <a:rPr lang="en-US" altLang="zh-CN" sz="1680" dirty="0"/>
              <a:t>VTP Operating Mode                            : Server</a:t>
            </a:r>
            <a:endParaRPr lang="en-US" altLang="zh-CN" sz="1680" dirty="0"/>
          </a:p>
          <a:p>
            <a:pPr>
              <a:lnSpc>
                <a:spcPct val="80000"/>
              </a:lnSpc>
              <a:buFontTx/>
              <a:buNone/>
            </a:pPr>
            <a:r>
              <a:rPr lang="en-US" altLang="zh-CN" sz="1680" dirty="0"/>
              <a:t>VTP Domain Name                               : test</a:t>
            </a:r>
            <a:endParaRPr lang="en-US" altLang="zh-CN" sz="1680" dirty="0"/>
          </a:p>
          <a:p>
            <a:pPr>
              <a:lnSpc>
                <a:spcPct val="80000"/>
              </a:lnSpc>
              <a:buFontTx/>
              <a:buNone/>
            </a:pPr>
            <a:r>
              <a:rPr lang="en-US" altLang="zh-CN" sz="1680" dirty="0"/>
              <a:t>VTP Pruning Mode                               : Disabled</a:t>
            </a:r>
            <a:endParaRPr lang="en-US" altLang="zh-CN" sz="1680" dirty="0"/>
          </a:p>
          <a:p>
            <a:pPr>
              <a:lnSpc>
                <a:spcPct val="80000"/>
              </a:lnSpc>
              <a:buFontTx/>
              <a:buNone/>
            </a:pPr>
            <a:r>
              <a:rPr lang="en-US" altLang="zh-CN" sz="1680" dirty="0"/>
              <a:t>VTP V2 Mode                                        : Disabled</a:t>
            </a:r>
            <a:endParaRPr lang="en-US" altLang="zh-CN" sz="1680" dirty="0"/>
          </a:p>
          <a:p>
            <a:pPr>
              <a:lnSpc>
                <a:spcPct val="80000"/>
              </a:lnSpc>
              <a:buFontTx/>
              <a:buNone/>
            </a:pPr>
            <a:r>
              <a:rPr lang="en-US" altLang="zh-CN" sz="1680" dirty="0"/>
              <a:t>VTP Traps Generation                         : Disabled</a:t>
            </a:r>
            <a:endParaRPr lang="en-US" altLang="zh-CN" sz="1680" dirty="0"/>
          </a:p>
          <a:p>
            <a:pPr>
              <a:lnSpc>
                <a:spcPct val="80000"/>
              </a:lnSpc>
              <a:buFontTx/>
              <a:buNone/>
            </a:pPr>
            <a:r>
              <a:rPr lang="en-US" altLang="zh-CN" sz="1680" dirty="0"/>
              <a:t>MD5 digest                                            : 0xBE 0x93 0x37 0xDD 0xE5 0x27 </a:t>
            </a:r>
            <a:endParaRPr lang="en-US" altLang="zh-CN" sz="1680" dirty="0"/>
          </a:p>
          <a:p>
            <a:pPr>
              <a:lnSpc>
                <a:spcPct val="80000"/>
              </a:lnSpc>
              <a:buFontTx/>
              <a:buNone/>
            </a:pPr>
            <a:r>
              <a:rPr lang="en-US" altLang="zh-CN" sz="1680" dirty="0"/>
              <a:t>                                                                  0x30 0x9D </a:t>
            </a:r>
            <a:endParaRPr lang="en-US" altLang="zh-CN" sz="1680" dirty="0"/>
          </a:p>
          <a:p>
            <a:pPr>
              <a:lnSpc>
                <a:spcPct val="80000"/>
              </a:lnSpc>
              <a:buFontTx/>
              <a:buNone/>
            </a:pPr>
            <a:r>
              <a:rPr lang="en-US" altLang="zh-CN" sz="1680" dirty="0"/>
              <a:t>Configuration last modified by 192.168.1.1 at 7-27-18 13:42:38</a:t>
            </a:r>
            <a:endParaRPr lang="en-US" altLang="zh-CN" sz="1680" dirty="0"/>
          </a:p>
          <a:p>
            <a:pPr>
              <a:lnSpc>
                <a:spcPct val="80000"/>
              </a:lnSpc>
              <a:buFontTx/>
              <a:buNone/>
            </a:pPr>
            <a:r>
              <a:rPr lang="en-US" altLang="zh-CN" sz="1680" dirty="0"/>
              <a:t>Local updater ID is 192.168.1.1 on interface Vl1 (lowest numbered VLAN interface found)</a:t>
            </a:r>
            <a:endParaRPr lang="en-US" altLang="zh-CN" sz="1680" dirty="0"/>
          </a:p>
        </p:txBody>
      </p:sp>
      <p:sp>
        <p:nvSpPr>
          <p:cNvPr id="43012" name="AutoShape 4"/>
          <p:cNvSpPr>
            <a:spLocks noChangeArrowheads="1"/>
          </p:cNvSpPr>
          <p:nvPr/>
        </p:nvSpPr>
        <p:spPr bwMode="auto">
          <a:xfrm>
            <a:off x="4922121" y="1670969"/>
            <a:ext cx="2117715" cy="726797"/>
          </a:xfrm>
          <a:prstGeom prst="wedgeRoundRectCallout">
            <a:avLst>
              <a:gd name="adj1" fmla="val -48426"/>
              <a:gd name="adj2" fmla="val 87981"/>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配置修订号增加</a:t>
            </a:r>
            <a:r>
              <a:rPr lang="en-US" altLang="zh-CN" sz="1595" b="1">
                <a:ea typeface="楷体_GB2312" pitchFamily="49" charset="-122"/>
              </a:rPr>
              <a:t>1</a:t>
            </a:r>
            <a:endParaRPr lang="en-US" altLang="zh-CN" sz="1595" b="1">
              <a:ea typeface="楷体_GB2312" pitchFamily="49" charset="-122"/>
            </a:endParaRPr>
          </a:p>
        </p:txBody>
      </p:sp>
      <p:sp>
        <p:nvSpPr>
          <p:cNvPr id="2" name="日期占位符 1"/>
          <p:cNvSpPr>
            <a:spLocks noGrp="1"/>
          </p:cNvSpPr>
          <p:nvPr>
            <p:ph type="dt" sz="half" idx="10"/>
          </p:nvPr>
        </p:nvSpPr>
        <p:spPr/>
        <p:txBody>
          <a:bodyPr/>
          <a:lstStyle/>
          <a:p>
            <a:fld id="{05BD5769-FE27-4CAB-816D-D29614899718}"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childTnLst>
                                    <p:set>
                                      <p:cBhvr override="childStyle">
                                        <p:cTn id="6" dur="500" fill="hold"/>
                                        <p:tgtEl>
                                          <p:spTgt spid="43011">
                                            <p:txEl>
                                              <p:pRg st="4" end="4"/>
                                            </p:txEl>
                                          </p:spTgt>
                                        </p:tgtEl>
                                        <p:attrNameLst>
                                          <p:attrName>style.color</p:attrName>
                                        </p:attrNameLst>
                                      </p:cBhvr>
                                      <p:to>
                                        <p:clrVal>
                                          <a:srgbClr val="FF0000"/>
                                        </p:clrVal>
                                      </p:to>
                                    </p:set>
                                    <p:set>
                                      <p:cBhvr>
                                        <p:cTn id="7" dur="500" fill="hold"/>
                                        <p:tgtEl>
                                          <p:spTgt spid="43011">
                                            <p:txEl>
                                              <p:pRg st="4" end="4"/>
                                            </p:txEl>
                                          </p:spTgt>
                                        </p:tgtEl>
                                        <p:attrNameLst>
                                          <p:attrName>fillcolor</p:attrName>
                                        </p:attrNameLst>
                                      </p:cBhvr>
                                      <p:to>
                                        <p:clrVal>
                                          <a:srgbClr val="FF0000"/>
                                        </p:clrVal>
                                      </p:to>
                                    </p:set>
                                    <p:set>
                                      <p:cBhvr>
                                        <p:cTn id="8" dur="500" fill="hold"/>
                                        <p:tgtEl>
                                          <p:spTgt spid="43011">
                                            <p:txEl>
                                              <p:pRg st="4" end="4"/>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3012"/>
                                        </p:tgtEl>
                                        <p:attrNameLst>
                                          <p:attrName>style.visibility</p:attrName>
                                        </p:attrNameLst>
                                      </p:cBhvr>
                                      <p:to>
                                        <p:strVal val="visible"/>
                                      </p:to>
                                    </p:set>
                                    <p:animEffect transition="in" filter="blinds(horizontal)">
                                      <p:cBhvr>
                                        <p:cTn id="13" dur="500"/>
                                        <p:tgtEl>
                                          <p:spTgt spid="430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3012"/>
                                        </p:tgtEl>
                                      </p:cBhvr>
                                    </p:animEffect>
                                    <p:set>
                                      <p:cBhvr>
                                        <p:cTn id="18" dur="1" fill="hold">
                                          <p:stCondLst>
                                            <p:cond delay="499"/>
                                          </p:stCondLst>
                                        </p:cTn>
                                        <p:tgtEl>
                                          <p:spTgt spid="430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P spid="43012" grpId="1"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 </a:t>
            </a:r>
            <a:endParaRPr lang="en-US" altLang="zh-CN" dirty="0"/>
          </a:p>
        </p:txBody>
      </p:sp>
      <p:sp>
        <p:nvSpPr>
          <p:cNvPr id="44035" name="Rectangle 3"/>
          <p:cNvSpPr>
            <a:spLocks noGrp="1" noChangeArrowheads="1"/>
          </p:cNvSpPr>
          <p:nvPr>
            <p:ph type="body" idx="1"/>
          </p:nvPr>
        </p:nvSpPr>
        <p:spPr/>
        <p:txBody>
          <a:bodyPr>
            <a:normAutofit fontScale="92500" lnSpcReduction="10000"/>
          </a:bodyPr>
          <a:lstStyle/>
          <a:p>
            <a:pPr>
              <a:lnSpc>
                <a:spcPct val="80000"/>
              </a:lnSpc>
            </a:pPr>
            <a:r>
              <a:rPr lang="zh-CN" altLang="en-US" sz="2600" dirty="0"/>
              <a:t>在</a:t>
            </a:r>
            <a:r>
              <a:rPr lang="en-US" altLang="zh-CN" sz="2600" dirty="0" err="1"/>
              <a:t>SwB</a:t>
            </a:r>
            <a:r>
              <a:rPr lang="zh-CN" altLang="en-US" sz="2600" dirty="0"/>
              <a:t>没有配置</a:t>
            </a:r>
            <a:r>
              <a:rPr lang="en-US" altLang="zh-CN" sz="2600" dirty="0"/>
              <a:t>VTP</a:t>
            </a:r>
            <a:r>
              <a:rPr lang="zh-CN" altLang="en-US" sz="2600" dirty="0"/>
              <a:t>口令的情况下查看</a:t>
            </a:r>
            <a:r>
              <a:rPr lang="en-US" altLang="zh-CN" sz="2600" dirty="0"/>
              <a:t>VTP</a:t>
            </a:r>
            <a:r>
              <a:rPr lang="zh-CN" altLang="en-US" sz="2600" dirty="0"/>
              <a:t>信息</a:t>
            </a:r>
            <a:endParaRPr lang="zh-CN" altLang="en-US" sz="2600" dirty="0"/>
          </a:p>
          <a:p>
            <a:pPr>
              <a:lnSpc>
                <a:spcPct val="80000"/>
              </a:lnSpc>
              <a:buFontTx/>
              <a:buNone/>
            </a:pPr>
            <a:r>
              <a:rPr lang="en-US" altLang="zh-CN" sz="2350" dirty="0" err="1"/>
              <a:t>SwB#show</a:t>
            </a:r>
            <a:r>
              <a:rPr lang="en-US" altLang="zh-CN" sz="2350" dirty="0"/>
              <a:t> </a:t>
            </a:r>
            <a:r>
              <a:rPr lang="en-US" altLang="zh-CN" sz="2350" dirty="0" err="1"/>
              <a:t>vtp</a:t>
            </a:r>
            <a:r>
              <a:rPr lang="en-US" altLang="zh-CN" sz="2350" dirty="0"/>
              <a:t> status</a:t>
            </a:r>
            <a:endParaRPr lang="en-US" altLang="zh-CN" sz="2350" dirty="0"/>
          </a:p>
          <a:p>
            <a:pPr>
              <a:lnSpc>
                <a:spcPct val="80000"/>
              </a:lnSpc>
              <a:buFontTx/>
              <a:buNone/>
            </a:pPr>
            <a:endParaRPr lang="en-US" altLang="zh-CN" sz="2350" dirty="0"/>
          </a:p>
          <a:p>
            <a:pPr>
              <a:lnSpc>
                <a:spcPct val="80000"/>
              </a:lnSpc>
              <a:buFontTx/>
              <a:buNone/>
            </a:pPr>
            <a:r>
              <a:rPr lang="en-US" altLang="zh-CN" sz="1680" dirty="0"/>
              <a:t>VTP Version                                           : 2</a:t>
            </a:r>
            <a:endParaRPr lang="en-US" altLang="zh-CN" sz="1680" dirty="0"/>
          </a:p>
          <a:p>
            <a:pPr>
              <a:lnSpc>
                <a:spcPct val="80000"/>
              </a:lnSpc>
              <a:buFontTx/>
              <a:buNone/>
            </a:pPr>
            <a:r>
              <a:rPr lang="en-US" altLang="zh-CN" sz="1680" dirty="0"/>
              <a:t>Configuration Revision                        : 2</a:t>
            </a:r>
            <a:endParaRPr lang="en-US" altLang="zh-CN" sz="1680" dirty="0"/>
          </a:p>
          <a:p>
            <a:pPr>
              <a:lnSpc>
                <a:spcPct val="80000"/>
              </a:lnSpc>
              <a:buFontTx/>
              <a:buNone/>
            </a:pPr>
            <a:r>
              <a:rPr lang="en-US" altLang="zh-CN" sz="1680" dirty="0"/>
              <a:t>Maximum VLANs supported locally   : 64</a:t>
            </a:r>
            <a:endParaRPr lang="en-US" altLang="zh-CN" sz="1680" dirty="0"/>
          </a:p>
          <a:p>
            <a:pPr>
              <a:lnSpc>
                <a:spcPct val="80000"/>
              </a:lnSpc>
              <a:buFontTx/>
              <a:buNone/>
            </a:pPr>
            <a:r>
              <a:rPr lang="en-US" altLang="zh-CN" sz="1680" dirty="0"/>
              <a:t>Number of existing VLANs                  : 7</a:t>
            </a:r>
            <a:endParaRPr lang="en-US" altLang="zh-CN" sz="1680" dirty="0"/>
          </a:p>
          <a:p>
            <a:pPr>
              <a:lnSpc>
                <a:spcPct val="80000"/>
              </a:lnSpc>
              <a:buFontTx/>
              <a:buNone/>
            </a:pPr>
            <a:r>
              <a:rPr lang="en-US" altLang="zh-CN" sz="1680" dirty="0"/>
              <a:t>VTP Operating Mode                            : Client</a:t>
            </a:r>
            <a:endParaRPr lang="en-US" altLang="zh-CN" sz="1680" dirty="0"/>
          </a:p>
          <a:p>
            <a:pPr>
              <a:lnSpc>
                <a:spcPct val="80000"/>
              </a:lnSpc>
              <a:buFontTx/>
              <a:buNone/>
            </a:pPr>
            <a:r>
              <a:rPr lang="en-US" altLang="zh-CN" sz="1680" dirty="0"/>
              <a:t>VTP Domain Name                               : test</a:t>
            </a:r>
            <a:endParaRPr lang="en-US" altLang="zh-CN" sz="1680" dirty="0"/>
          </a:p>
          <a:p>
            <a:pPr>
              <a:lnSpc>
                <a:spcPct val="80000"/>
              </a:lnSpc>
              <a:buFontTx/>
              <a:buNone/>
            </a:pPr>
            <a:r>
              <a:rPr lang="en-US" altLang="zh-CN" sz="1680" dirty="0"/>
              <a:t>VTP Pruning Mode                               : Disabled</a:t>
            </a:r>
            <a:endParaRPr lang="en-US" altLang="zh-CN" sz="1680" dirty="0"/>
          </a:p>
          <a:p>
            <a:pPr>
              <a:lnSpc>
                <a:spcPct val="80000"/>
              </a:lnSpc>
              <a:buFontTx/>
              <a:buNone/>
            </a:pPr>
            <a:r>
              <a:rPr lang="en-US" altLang="zh-CN" sz="1680" dirty="0"/>
              <a:t>VTP V2 Mode                                        : Disabled</a:t>
            </a:r>
            <a:endParaRPr lang="en-US" altLang="zh-CN" sz="1680" dirty="0"/>
          </a:p>
          <a:p>
            <a:pPr>
              <a:lnSpc>
                <a:spcPct val="80000"/>
              </a:lnSpc>
              <a:buFontTx/>
              <a:buNone/>
            </a:pPr>
            <a:r>
              <a:rPr lang="en-US" altLang="zh-CN" sz="1680" dirty="0"/>
              <a:t>VTP Traps Generation                         : Disabled</a:t>
            </a:r>
            <a:endParaRPr lang="en-US" altLang="zh-CN" sz="1680" dirty="0"/>
          </a:p>
          <a:p>
            <a:pPr>
              <a:lnSpc>
                <a:spcPct val="80000"/>
              </a:lnSpc>
              <a:buFontTx/>
              <a:buNone/>
            </a:pPr>
            <a:r>
              <a:rPr lang="en-US" altLang="zh-CN" sz="1680" dirty="0"/>
              <a:t>MD5 digest                                            : 0x34 0x9D 0xE1 0x18 0x50 0x4C </a:t>
            </a:r>
            <a:endParaRPr lang="en-US" altLang="zh-CN" sz="1680" dirty="0"/>
          </a:p>
          <a:p>
            <a:pPr>
              <a:lnSpc>
                <a:spcPct val="80000"/>
              </a:lnSpc>
              <a:buFontTx/>
              <a:buNone/>
            </a:pPr>
            <a:r>
              <a:rPr lang="en-US" altLang="zh-CN" sz="1680" dirty="0"/>
              <a:t>                                                                  0xC1 0xD0 </a:t>
            </a:r>
            <a:endParaRPr lang="en-US" altLang="zh-CN" sz="1680" dirty="0"/>
          </a:p>
          <a:p>
            <a:pPr>
              <a:lnSpc>
                <a:spcPct val="80000"/>
              </a:lnSpc>
              <a:buFontTx/>
              <a:buNone/>
            </a:pPr>
            <a:r>
              <a:rPr lang="en-US" altLang="zh-CN" sz="1680" dirty="0"/>
              <a:t>Configuration last modified by 192.168.1.1 at 7-27-18 11:27:16</a:t>
            </a:r>
            <a:endParaRPr lang="en-US" altLang="zh-CN" sz="1680" dirty="0"/>
          </a:p>
        </p:txBody>
      </p:sp>
      <p:sp>
        <p:nvSpPr>
          <p:cNvPr id="44036" name="AutoShape 4"/>
          <p:cNvSpPr>
            <a:spLocks noChangeArrowheads="1"/>
          </p:cNvSpPr>
          <p:nvPr/>
        </p:nvSpPr>
        <p:spPr bwMode="auto">
          <a:xfrm>
            <a:off x="5224842" y="1973689"/>
            <a:ext cx="2117715" cy="726798"/>
          </a:xfrm>
          <a:prstGeom prst="wedgeRoundRectCallout">
            <a:avLst>
              <a:gd name="adj1" fmla="val -59949"/>
              <a:gd name="adj2" fmla="val 64495"/>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配置修订号没变</a:t>
            </a:r>
            <a:endParaRPr lang="zh-CN" altLang="en-US" sz="1595" b="1">
              <a:ea typeface="楷体_GB2312" pitchFamily="49" charset="-122"/>
            </a:endParaRPr>
          </a:p>
        </p:txBody>
      </p:sp>
      <p:sp>
        <p:nvSpPr>
          <p:cNvPr id="2" name="日期占位符 1"/>
          <p:cNvSpPr>
            <a:spLocks noGrp="1"/>
          </p:cNvSpPr>
          <p:nvPr>
            <p:ph type="dt" sz="half" idx="10"/>
          </p:nvPr>
        </p:nvSpPr>
        <p:spPr/>
        <p:txBody>
          <a:bodyPr/>
          <a:lstStyle/>
          <a:p>
            <a:fld id="{F40E5A50-6E7A-4ADD-86EA-36E2BFFA0DD5}"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4036"/>
                                        </p:tgtEl>
                                      </p:cBhvr>
                                    </p:animEffect>
                                    <p:set>
                                      <p:cBhvr>
                                        <p:cTn id="12" dur="1" fill="hold">
                                          <p:stCondLst>
                                            <p:cond delay="499"/>
                                          </p:stCondLst>
                                        </p:cTn>
                                        <p:tgtEl>
                                          <p:spTgt spid="440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 </a:t>
            </a:r>
            <a:endParaRPr lang="en-US" altLang="zh-CN" dirty="0"/>
          </a:p>
        </p:txBody>
      </p:sp>
      <p:sp>
        <p:nvSpPr>
          <p:cNvPr id="45059" name="Rectangle 3"/>
          <p:cNvSpPr>
            <a:spLocks noGrp="1" noChangeArrowheads="1"/>
          </p:cNvSpPr>
          <p:nvPr>
            <p:ph type="body" idx="1"/>
          </p:nvPr>
        </p:nvSpPr>
        <p:spPr/>
        <p:txBody>
          <a:bodyPr>
            <a:normAutofit fontScale="92500" lnSpcReduction="10000"/>
          </a:bodyPr>
          <a:lstStyle/>
          <a:p>
            <a:pPr>
              <a:lnSpc>
                <a:spcPct val="80000"/>
              </a:lnSpc>
            </a:pPr>
            <a:r>
              <a:rPr lang="zh-CN" altLang="en-US"/>
              <a:t>查看</a:t>
            </a:r>
            <a:r>
              <a:rPr lang="en-US" altLang="zh-CN"/>
              <a:t>VLAN</a:t>
            </a:r>
            <a:r>
              <a:rPr lang="zh-CN" altLang="en-US"/>
              <a:t>信息</a:t>
            </a:r>
            <a:endParaRPr lang="zh-CN" altLang="en-US"/>
          </a:p>
          <a:p>
            <a:pPr>
              <a:lnSpc>
                <a:spcPct val="80000"/>
              </a:lnSpc>
              <a:buFontTx/>
              <a:buNone/>
            </a:pPr>
            <a:r>
              <a:rPr lang="en-US" altLang="zh-CN" sz="2015"/>
              <a:t>SwB#show vlan brief </a:t>
            </a:r>
            <a:endParaRPr lang="en-US" altLang="zh-CN" sz="2015"/>
          </a:p>
          <a:p>
            <a:pPr>
              <a:lnSpc>
                <a:spcPct val="80000"/>
              </a:lnSpc>
              <a:buFontTx/>
              <a:buNone/>
            </a:pPr>
            <a:endParaRPr lang="en-US" altLang="zh-CN" sz="2015"/>
          </a:p>
          <a:p>
            <a:pPr>
              <a:lnSpc>
                <a:spcPct val="80000"/>
              </a:lnSpc>
              <a:buFontTx/>
              <a:buNone/>
            </a:pPr>
            <a:r>
              <a:rPr lang="en-US" altLang="zh-CN" sz="1510"/>
              <a:t>VLAN Name                             Status    Ports</a:t>
            </a:r>
            <a:endParaRPr lang="en-US" altLang="zh-CN" sz="1510"/>
          </a:p>
          <a:p>
            <a:pPr>
              <a:lnSpc>
                <a:spcPct val="80000"/>
              </a:lnSpc>
              <a:buFontTx/>
              <a:buNone/>
            </a:pPr>
            <a:r>
              <a:rPr lang="en-US" altLang="zh-CN" sz="1510"/>
              <a:t>---- -------------------------------- --------- -------------------------------</a:t>
            </a:r>
            <a:endParaRPr lang="en-US" altLang="zh-CN" sz="1510"/>
          </a:p>
          <a:p>
            <a:pPr>
              <a:lnSpc>
                <a:spcPct val="80000"/>
              </a:lnSpc>
              <a:buFontTx/>
              <a:buNone/>
            </a:pPr>
            <a:r>
              <a:rPr lang="en-US" altLang="zh-CN" sz="1510"/>
              <a:t>1    default                                active    Fa0/1, Fa0/2, Fa0/3, Fa0/4</a:t>
            </a:r>
            <a:endParaRPr lang="en-US" altLang="zh-CN" sz="1510"/>
          </a:p>
          <a:p>
            <a:pPr>
              <a:lnSpc>
                <a:spcPct val="80000"/>
              </a:lnSpc>
              <a:buFontTx/>
              <a:buNone/>
            </a:pPr>
            <a:r>
              <a:rPr lang="en-US" altLang="zh-CN" sz="1510"/>
              <a:t>                                                                Fa0/5, Fa0/6, Fa0/7, Fa0/8 </a:t>
            </a:r>
            <a:endParaRPr lang="en-US" altLang="zh-CN" sz="1510"/>
          </a:p>
          <a:p>
            <a:pPr>
              <a:lnSpc>
                <a:spcPct val="80000"/>
              </a:lnSpc>
              <a:buFontTx/>
              <a:buNone/>
            </a:pPr>
            <a:r>
              <a:rPr lang="en-US" altLang="zh-CN" sz="1510"/>
              <a:t>                                                                Fa0/9, Fa0/10, Fa0/11, Fa0/12</a:t>
            </a:r>
            <a:endParaRPr lang="en-US" altLang="zh-CN" sz="1510"/>
          </a:p>
          <a:p>
            <a:pPr>
              <a:lnSpc>
                <a:spcPct val="80000"/>
              </a:lnSpc>
              <a:buFontTx/>
              <a:buNone/>
            </a:pPr>
            <a:r>
              <a:rPr lang="en-US" altLang="zh-CN" sz="1510"/>
              <a:t>                                                                Fa0/13, Fa0/14, Fa0/15, Fa0/16 </a:t>
            </a:r>
            <a:endParaRPr lang="en-US" altLang="zh-CN" sz="1510"/>
          </a:p>
          <a:p>
            <a:pPr>
              <a:lnSpc>
                <a:spcPct val="80000"/>
              </a:lnSpc>
              <a:buFontTx/>
              <a:buNone/>
            </a:pPr>
            <a:r>
              <a:rPr lang="en-US" altLang="zh-CN" sz="1510"/>
              <a:t>                                                                Fa0/17, Fa0/18, Fa0/19, Fa0/20</a:t>
            </a:r>
            <a:endParaRPr lang="en-US" altLang="zh-CN" sz="1510"/>
          </a:p>
          <a:p>
            <a:pPr>
              <a:lnSpc>
                <a:spcPct val="80000"/>
              </a:lnSpc>
              <a:buFontTx/>
              <a:buNone/>
            </a:pPr>
            <a:r>
              <a:rPr lang="en-US" altLang="zh-CN" sz="1510"/>
              <a:t>                                                                Fa0/21, Fa0/24</a:t>
            </a:r>
            <a:endParaRPr lang="en-US" altLang="zh-CN" sz="1510"/>
          </a:p>
          <a:p>
            <a:pPr>
              <a:lnSpc>
                <a:spcPct val="80000"/>
              </a:lnSpc>
              <a:buFontTx/>
              <a:buNone/>
            </a:pPr>
            <a:r>
              <a:rPr lang="en-US" altLang="zh-CN" sz="1510"/>
              <a:t>2    sales                                   active    </a:t>
            </a:r>
            <a:endParaRPr lang="en-US" altLang="zh-CN" sz="1510"/>
          </a:p>
          <a:p>
            <a:pPr>
              <a:lnSpc>
                <a:spcPct val="80000"/>
              </a:lnSpc>
              <a:buFontTx/>
              <a:buNone/>
            </a:pPr>
            <a:r>
              <a:rPr lang="en-US" altLang="zh-CN" sz="1510"/>
              <a:t>3    develop                              active    </a:t>
            </a:r>
            <a:endParaRPr lang="en-US" altLang="zh-CN" sz="1510"/>
          </a:p>
          <a:p>
            <a:pPr>
              <a:lnSpc>
                <a:spcPct val="80000"/>
              </a:lnSpc>
              <a:buFontTx/>
              <a:buNone/>
            </a:pPr>
            <a:r>
              <a:rPr lang="en-US" altLang="zh-CN" sz="1510"/>
              <a:t>1002 fddi-default                     act/unsup </a:t>
            </a:r>
            <a:endParaRPr lang="en-US" altLang="zh-CN" sz="1510"/>
          </a:p>
          <a:p>
            <a:pPr>
              <a:lnSpc>
                <a:spcPct val="80000"/>
              </a:lnSpc>
              <a:buFontTx/>
              <a:buNone/>
            </a:pPr>
            <a:r>
              <a:rPr lang="en-US" altLang="zh-CN" sz="1510"/>
              <a:t>1003 token-ring-default          act/unsup </a:t>
            </a:r>
            <a:endParaRPr lang="en-US" altLang="zh-CN" sz="1510"/>
          </a:p>
          <a:p>
            <a:pPr>
              <a:lnSpc>
                <a:spcPct val="80000"/>
              </a:lnSpc>
              <a:buFontTx/>
              <a:buNone/>
            </a:pPr>
            <a:r>
              <a:rPr lang="en-US" altLang="zh-CN" sz="1510"/>
              <a:t>1004 fddinet-default               act/unsup </a:t>
            </a:r>
            <a:endParaRPr lang="en-US" altLang="zh-CN" sz="1510"/>
          </a:p>
          <a:p>
            <a:pPr>
              <a:lnSpc>
                <a:spcPct val="80000"/>
              </a:lnSpc>
              <a:buFontTx/>
              <a:buNone/>
            </a:pPr>
            <a:r>
              <a:rPr lang="en-US" altLang="zh-CN" sz="1510"/>
              <a:t>1005 trnet-default                   act/unsup </a:t>
            </a:r>
            <a:endParaRPr lang="en-US" altLang="zh-CN" sz="1510"/>
          </a:p>
        </p:txBody>
      </p:sp>
      <p:sp>
        <p:nvSpPr>
          <p:cNvPr id="45060" name="AutoShape 4"/>
          <p:cNvSpPr>
            <a:spLocks noChangeArrowheads="1"/>
          </p:cNvSpPr>
          <p:nvPr/>
        </p:nvSpPr>
        <p:spPr bwMode="auto">
          <a:xfrm>
            <a:off x="5648918" y="4211425"/>
            <a:ext cx="2117715" cy="726798"/>
          </a:xfrm>
          <a:prstGeom prst="wedgeRoundRectCallout">
            <a:avLst>
              <a:gd name="adj1" fmla="val -69019"/>
              <a:gd name="adj2" fmla="val -52204"/>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新的</a:t>
            </a:r>
            <a:r>
              <a:rPr lang="en-US" altLang="zh-CN" sz="1595" b="1">
                <a:ea typeface="楷体_GB2312" pitchFamily="49" charset="-122"/>
              </a:rPr>
              <a:t>VLAN</a:t>
            </a:r>
            <a:r>
              <a:rPr lang="zh-CN" altLang="en-US" sz="1595" b="1">
                <a:ea typeface="楷体_GB2312" pitchFamily="49" charset="-122"/>
              </a:rPr>
              <a:t>信息也没有学到</a:t>
            </a:r>
            <a:endParaRPr lang="zh-CN" altLang="en-US" sz="1595" b="1">
              <a:ea typeface="楷体_GB2312" pitchFamily="49" charset="-122"/>
            </a:endParaRPr>
          </a:p>
        </p:txBody>
      </p:sp>
      <p:sp>
        <p:nvSpPr>
          <p:cNvPr id="2" name="日期占位符 1"/>
          <p:cNvSpPr>
            <a:spLocks noGrp="1"/>
          </p:cNvSpPr>
          <p:nvPr>
            <p:ph type="dt" sz="half" idx="10"/>
          </p:nvPr>
        </p:nvSpPr>
        <p:spPr/>
        <p:txBody>
          <a:bodyPr/>
          <a:lstStyle/>
          <a:p>
            <a:fld id="{8060A0AB-219B-457A-BD30-4311F5F3AD88}"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5060"/>
                                        </p:tgtEl>
                                      </p:cBhvr>
                                    </p:animEffect>
                                    <p:set>
                                      <p:cBhvr>
                                        <p:cTn id="12" dur="1" fill="hold">
                                          <p:stCondLst>
                                            <p:cond delay="499"/>
                                          </p:stCondLst>
                                        </p:cTn>
                                        <p:tgtEl>
                                          <p:spTgt spid="450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nimBg="1"/>
      <p:bldP spid="45060" grpI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 </a:t>
            </a:r>
            <a:endParaRPr lang="en-US" altLang="zh-CN" dirty="0"/>
          </a:p>
        </p:txBody>
      </p:sp>
      <p:sp>
        <p:nvSpPr>
          <p:cNvPr id="46083" name="Rectangle 3"/>
          <p:cNvSpPr>
            <a:spLocks noGrp="1" noChangeArrowheads="1"/>
          </p:cNvSpPr>
          <p:nvPr>
            <p:ph type="body" idx="1"/>
          </p:nvPr>
        </p:nvSpPr>
        <p:spPr/>
        <p:txBody>
          <a:bodyPr/>
          <a:lstStyle/>
          <a:p>
            <a:r>
              <a:rPr lang="zh-CN" altLang="en-US"/>
              <a:t>配置</a:t>
            </a:r>
            <a:r>
              <a:rPr lang="en-US" altLang="zh-CN"/>
              <a:t>SwB</a:t>
            </a:r>
            <a:r>
              <a:rPr lang="zh-CN" altLang="en-US"/>
              <a:t>的</a:t>
            </a:r>
            <a:r>
              <a:rPr lang="en-US" altLang="zh-CN"/>
              <a:t>VTP</a:t>
            </a:r>
            <a:r>
              <a:rPr lang="zh-CN" altLang="en-US"/>
              <a:t>密码</a:t>
            </a:r>
            <a:endParaRPr lang="zh-CN" altLang="en-US"/>
          </a:p>
          <a:p>
            <a:pPr>
              <a:buFontTx/>
              <a:buNone/>
            </a:pPr>
            <a:endParaRPr lang="zh-CN" altLang="en-US" sz="2350"/>
          </a:p>
          <a:p>
            <a:pPr>
              <a:buFontTx/>
              <a:buNone/>
            </a:pPr>
            <a:r>
              <a:rPr lang="en-US" altLang="zh-CN" sz="2350"/>
              <a:t>SwB(config)#vtp password cisco</a:t>
            </a:r>
            <a:endParaRPr lang="en-US" altLang="zh-CN" sz="2350"/>
          </a:p>
          <a:p>
            <a:pPr>
              <a:buFontTx/>
              <a:buNone/>
            </a:pPr>
            <a:r>
              <a:rPr lang="en-US" altLang="zh-CN" sz="1680" i="1"/>
              <a:t>Setting device VLAN database password to cisco</a:t>
            </a:r>
            <a:endParaRPr lang="en-US" altLang="zh-CN" sz="1680" i="1"/>
          </a:p>
        </p:txBody>
      </p:sp>
      <p:sp>
        <p:nvSpPr>
          <p:cNvPr id="2" name="日期占位符 1"/>
          <p:cNvSpPr>
            <a:spLocks noGrp="1"/>
          </p:cNvSpPr>
          <p:nvPr>
            <p:ph type="dt" sz="half" idx="10"/>
          </p:nvPr>
        </p:nvSpPr>
        <p:spPr/>
        <p:txBody>
          <a:bodyPr/>
          <a:lstStyle/>
          <a:p>
            <a:fld id="{27D88884-12C5-4173-847F-D401056D104A}"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dirty="0"/>
          </a:p>
        </p:txBody>
      </p:sp>
      <p:sp>
        <p:nvSpPr>
          <p:cNvPr id="47107" name="Rectangle 3"/>
          <p:cNvSpPr>
            <a:spLocks noGrp="1" noChangeArrowheads="1"/>
          </p:cNvSpPr>
          <p:nvPr>
            <p:ph type="body" idx="1"/>
          </p:nvPr>
        </p:nvSpPr>
        <p:spPr/>
        <p:txBody>
          <a:bodyPr>
            <a:normAutofit fontScale="92500" lnSpcReduction="10000"/>
          </a:bodyPr>
          <a:lstStyle/>
          <a:p>
            <a:r>
              <a:rPr lang="zh-CN" altLang="en-US" dirty="0"/>
              <a:t>查看</a:t>
            </a:r>
            <a:r>
              <a:rPr lang="en-US" altLang="zh-CN" dirty="0" err="1"/>
              <a:t>SwB</a:t>
            </a:r>
            <a:r>
              <a:rPr lang="zh-CN" altLang="en-US" dirty="0"/>
              <a:t>的</a:t>
            </a:r>
            <a:r>
              <a:rPr lang="en-US" altLang="zh-CN" dirty="0"/>
              <a:t>VTP</a:t>
            </a:r>
            <a:r>
              <a:rPr lang="zh-CN" altLang="en-US" dirty="0"/>
              <a:t>信息</a:t>
            </a:r>
            <a:endParaRPr lang="zh-CN" altLang="en-US" dirty="0"/>
          </a:p>
          <a:p>
            <a:pPr>
              <a:buFontTx/>
              <a:buNone/>
            </a:pPr>
            <a:r>
              <a:rPr lang="en-US" altLang="zh-CN" sz="2350" dirty="0" err="1"/>
              <a:t>SwB#show</a:t>
            </a:r>
            <a:r>
              <a:rPr lang="en-US" altLang="zh-CN" sz="2350" dirty="0"/>
              <a:t> </a:t>
            </a:r>
            <a:r>
              <a:rPr lang="en-US" altLang="zh-CN" sz="2350" dirty="0" err="1"/>
              <a:t>vtp</a:t>
            </a:r>
            <a:r>
              <a:rPr lang="en-US" altLang="zh-CN" sz="2350" dirty="0"/>
              <a:t> status</a:t>
            </a:r>
            <a:endParaRPr lang="en-US" altLang="zh-CN" sz="2350" dirty="0"/>
          </a:p>
          <a:p>
            <a:pPr>
              <a:buFontTx/>
              <a:buNone/>
            </a:pPr>
            <a:r>
              <a:rPr lang="en-US" altLang="zh-CN" sz="1510" dirty="0"/>
              <a:t>VTP Version                       </a:t>
            </a:r>
            <a:r>
              <a:rPr lang="en-US" altLang="zh-CN" sz="1510" b="1" dirty="0"/>
              <a:t>                 </a:t>
            </a:r>
            <a:r>
              <a:rPr lang="en-US" altLang="zh-CN" sz="1510" dirty="0"/>
              <a:t>   : 2</a:t>
            </a:r>
            <a:endParaRPr lang="en-US" altLang="zh-CN" sz="1510" dirty="0"/>
          </a:p>
          <a:p>
            <a:pPr>
              <a:buFontTx/>
              <a:buNone/>
            </a:pPr>
            <a:r>
              <a:rPr lang="en-US" altLang="zh-CN" sz="1510" dirty="0"/>
              <a:t>Configuration Revision                         : 3</a:t>
            </a:r>
            <a:endParaRPr lang="en-US" altLang="zh-CN" sz="1510" dirty="0"/>
          </a:p>
          <a:p>
            <a:pPr>
              <a:buFontTx/>
              <a:buNone/>
            </a:pPr>
            <a:r>
              <a:rPr lang="en-US" altLang="zh-CN" sz="1510" dirty="0"/>
              <a:t>Maximum VLANs supported locally    : 64</a:t>
            </a:r>
            <a:endParaRPr lang="en-US" altLang="zh-CN" sz="1510" dirty="0"/>
          </a:p>
          <a:p>
            <a:pPr>
              <a:buFontTx/>
              <a:buNone/>
            </a:pPr>
            <a:r>
              <a:rPr lang="en-US" altLang="zh-CN" sz="1510" dirty="0"/>
              <a:t>Number of existing VLANs                   : 8</a:t>
            </a:r>
            <a:endParaRPr lang="en-US" altLang="zh-CN" sz="1510" dirty="0"/>
          </a:p>
          <a:p>
            <a:pPr>
              <a:buFontTx/>
              <a:buNone/>
            </a:pPr>
            <a:r>
              <a:rPr lang="en-US" altLang="zh-CN" sz="1510" dirty="0"/>
              <a:t>VTP Operating Mode                             : Client</a:t>
            </a:r>
            <a:endParaRPr lang="en-US" altLang="zh-CN" sz="1510" dirty="0"/>
          </a:p>
          <a:p>
            <a:pPr>
              <a:buFontTx/>
              <a:buNone/>
            </a:pPr>
            <a:r>
              <a:rPr lang="en-US" altLang="zh-CN" sz="1510" dirty="0"/>
              <a:t>VTP Domain Name                                 : test</a:t>
            </a:r>
            <a:endParaRPr lang="en-US" altLang="zh-CN" sz="1510" dirty="0"/>
          </a:p>
          <a:p>
            <a:pPr>
              <a:buFontTx/>
              <a:buNone/>
            </a:pPr>
            <a:r>
              <a:rPr lang="en-US" altLang="zh-CN" sz="1510" dirty="0"/>
              <a:t>VTP Pruning Mode                                 : Disabled</a:t>
            </a:r>
            <a:endParaRPr lang="en-US" altLang="zh-CN" sz="1510" dirty="0"/>
          </a:p>
          <a:p>
            <a:pPr>
              <a:buFontTx/>
              <a:buNone/>
            </a:pPr>
            <a:r>
              <a:rPr lang="en-US" altLang="zh-CN" sz="1510" dirty="0"/>
              <a:t>VTP V2 Mode                                          : Disabled</a:t>
            </a:r>
            <a:endParaRPr lang="en-US" altLang="zh-CN" sz="1510" dirty="0"/>
          </a:p>
          <a:p>
            <a:pPr>
              <a:buFontTx/>
              <a:buNone/>
            </a:pPr>
            <a:r>
              <a:rPr lang="en-US" altLang="zh-CN" sz="1510" dirty="0"/>
              <a:t>VTP Traps Generation                           : Disabled</a:t>
            </a:r>
            <a:endParaRPr lang="en-US" altLang="zh-CN" sz="1510" dirty="0"/>
          </a:p>
          <a:p>
            <a:pPr>
              <a:buFontTx/>
              <a:buNone/>
            </a:pPr>
            <a:r>
              <a:rPr lang="en-US" altLang="zh-CN" sz="1510" dirty="0"/>
              <a:t>MD5 digest                                              : 0xBE 0x93 0x37 0xDD 0xE5 0x27 </a:t>
            </a:r>
            <a:endParaRPr lang="en-US" altLang="zh-CN" sz="1510" dirty="0"/>
          </a:p>
          <a:p>
            <a:pPr>
              <a:buFontTx/>
              <a:buNone/>
            </a:pPr>
            <a:r>
              <a:rPr lang="en-US" altLang="zh-CN" sz="1510" dirty="0"/>
              <a:t>                                                                     0x30 0x9D </a:t>
            </a:r>
            <a:endParaRPr lang="en-US" altLang="zh-CN" sz="1510" dirty="0"/>
          </a:p>
          <a:p>
            <a:pPr>
              <a:buFontTx/>
              <a:buNone/>
            </a:pPr>
            <a:r>
              <a:rPr lang="en-US" altLang="zh-CN" sz="1510" dirty="0"/>
              <a:t>Configuration last modified by 192.168.1.1 at 7-27-18 13:42:38</a:t>
            </a:r>
            <a:endParaRPr lang="en-US" altLang="zh-CN" sz="1510" dirty="0"/>
          </a:p>
        </p:txBody>
      </p:sp>
      <p:sp>
        <p:nvSpPr>
          <p:cNvPr id="47108" name="AutoShape 4"/>
          <p:cNvSpPr>
            <a:spLocks noChangeArrowheads="1"/>
          </p:cNvSpPr>
          <p:nvPr/>
        </p:nvSpPr>
        <p:spPr bwMode="auto">
          <a:xfrm>
            <a:off x="4983466" y="2517787"/>
            <a:ext cx="2540457" cy="1633628"/>
          </a:xfrm>
          <a:prstGeom prst="wedgeRoundRectCallout">
            <a:avLst>
              <a:gd name="adj1" fmla="val -62912"/>
              <a:gd name="adj2" fmla="val -38245"/>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等到</a:t>
            </a:r>
            <a:r>
              <a:rPr lang="en-US" altLang="zh-CN" sz="1595" b="1">
                <a:ea typeface="楷体_GB2312" pitchFamily="49" charset="-122"/>
              </a:rPr>
              <a:t>SwA</a:t>
            </a:r>
            <a:r>
              <a:rPr lang="zh-CN" altLang="en-US" sz="1595" b="1">
                <a:ea typeface="楷体_GB2312" pitchFamily="49" charset="-122"/>
              </a:rPr>
              <a:t>发送汇总通告时，</a:t>
            </a:r>
            <a:r>
              <a:rPr lang="en-US" altLang="zh-CN" sz="1595" b="1">
                <a:ea typeface="楷体_GB2312" pitchFamily="49" charset="-122"/>
              </a:rPr>
              <a:t>SwB</a:t>
            </a:r>
            <a:r>
              <a:rPr lang="zh-CN" altLang="en-US" sz="1595" b="1">
                <a:ea typeface="楷体_GB2312" pitchFamily="49" charset="-122"/>
              </a:rPr>
              <a:t>发现配置修订号发生了变更，会发送通告请求，</a:t>
            </a:r>
            <a:r>
              <a:rPr lang="en-US" altLang="zh-CN" sz="1595" b="1">
                <a:ea typeface="楷体_GB2312" pitchFamily="49" charset="-122"/>
              </a:rPr>
              <a:t>SwA</a:t>
            </a:r>
            <a:r>
              <a:rPr lang="zh-CN" altLang="en-US" sz="1595" b="1">
                <a:ea typeface="楷体_GB2312" pitchFamily="49" charset="-122"/>
              </a:rPr>
              <a:t>会发送携带</a:t>
            </a:r>
            <a:r>
              <a:rPr lang="en-US" altLang="zh-CN" sz="1595" b="1">
                <a:ea typeface="楷体_GB2312" pitchFamily="49" charset="-122"/>
              </a:rPr>
              <a:t>VLAN</a:t>
            </a:r>
            <a:r>
              <a:rPr lang="zh-CN" altLang="en-US" sz="1595" b="1">
                <a:ea typeface="楷体_GB2312" pitchFamily="49" charset="-122"/>
              </a:rPr>
              <a:t>信息的子集通告</a:t>
            </a:r>
            <a:endParaRPr lang="zh-CN" altLang="en-US" sz="1595" b="1">
              <a:ea typeface="楷体_GB2312" pitchFamily="49" charset="-122"/>
            </a:endParaRPr>
          </a:p>
        </p:txBody>
      </p:sp>
      <p:sp>
        <p:nvSpPr>
          <p:cNvPr id="2" name="日期占位符 1"/>
          <p:cNvSpPr>
            <a:spLocks noGrp="1"/>
          </p:cNvSpPr>
          <p:nvPr>
            <p:ph type="dt" sz="half" idx="10"/>
          </p:nvPr>
        </p:nvSpPr>
        <p:spPr/>
        <p:txBody>
          <a:bodyPr/>
          <a:lstStyle/>
          <a:p>
            <a:fld id="{6E44FC3B-9AC2-4C16-8214-AFEE1355EC99}"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childTnLst>
                                    <p:set>
                                      <p:cBhvr override="childStyle">
                                        <p:cTn id="6" dur="500" fill="hold"/>
                                        <p:tgtEl>
                                          <p:spTgt spid="47107">
                                            <p:txEl>
                                              <p:pRg st="3" end="3"/>
                                            </p:txEl>
                                          </p:spTgt>
                                        </p:tgtEl>
                                        <p:attrNameLst>
                                          <p:attrName>style.color</p:attrName>
                                        </p:attrNameLst>
                                      </p:cBhvr>
                                      <p:to>
                                        <p:clrVal>
                                          <a:srgbClr val="FF0000"/>
                                        </p:clrVal>
                                      </p:to>
                                    </p:set>
                                    <p:set>
                                      <p:cBhvr>
                                        <p:cTn id="7" dur="500" fill="hold"/>
                                        <p:tgtEl>
                                          <p:spTgt spid="47107">
                                            <p:txEl>
                                              <p:pRg st="3" end="3"/>
                                            </p:txEl>
                                          </p:spTgt>
                                        </p:tgtEl>
                                        <p:attrNameLst>
                                          <p:attrName>fillcolor</p:attrName>
                                        </p:attrNameLst>
                                      </p:cBhvr>
                                      <p:to>
                                        <p:clrVal>
                                          <a:srgbClr val="FF0000"/>
                                        </p:clrVal>
                                      </p:to>
                                    </p:set>
                                    <p:set>
                                      <p:cBhvr>
                                        <p:cTn id="8" dur="500" fill="hold"/>
                                        <p:tgtEl>
                                          <p:spTgt spid="47107">
                                            <p:txEl>
                                              <p:pRg st="3" end="3"/>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7108"/>
                                        </p:tgtEl>
                                        <p:attrNameLst>
                                          <p:attrName>style.visibility</p:attrName>
                                        </p:attrNameLst>
                                      </p:cBhvr>
                                      <p:to>
                                        <p:strVal val="visible"/>
                                      </p:to>
                                    </p:set>
                                    <p:animEffect transition="in" filter="blinds(horizontal)">
                                      <p:cBhvr>
                                        <p:cTn id="13" dur="500"/>
                                        <p:tgtEl>
                                          <p:spTgt spid="4710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7108"/>
                                        </p:tgtEl>
                                      </p:cBhvr>
                                    </p:animEffect>
                                    <p:set>
                                      <p:cBhvr>
                                        <p:cTn id="18" dur="1" fill="hold">
                                          <p:stCondLst>
                                            <p:cond delay="499"/>
                                          </p:stCondLst>
                                        </p:cTn>
                                        <p:tgtEl>
                                          <p:spTgt spid="47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8" grpId="1"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dirty="0"/>
          </a:p>
        </p:txBody>
      </p:sp>
      <p:sp>
        <p:nvSpPr>
          <p:cNvPr id="48131" name="Rectangle 3"/>
          <p:cNvSpPr>
            <a:spLocks noGrp="1" noChangeArrowheads="1"/>
          </p:cNvSpPr>
          <p:nvPr>
            <p:ph type="body" idx="1"/>
          </p:nvPr>
        </p:nvSpPr>
        <p:spPr>
          <a:xfrm>
            <a:off x="1224122" y="1536277"/>
            <a:ext cx="6913245" cy="4006055"/>
          </a:xfrm>
        </p:spPr>
        <p:txBody>
          <a:bodyPr>
            <a:normAutofit fontScale="92500" lnSpcReduction="10000"/>
          </a:bodyPr>
          <a:lstStyle/>
          <a:p>
            <a:pPr>
              <a:lnSpc>
                <a:spcPct val="80000"/>
              </a:lnSpc>
            </a:pPr>
            <a:r>
              <a:rPr lang="zh-CN" altLang="en-US"/>
              <a:t>查看</a:t>
            </a:r>
            <a:r>
              <a:rPr lang="en-US" altLang="zh-CN"/>
              <a:t>SwB</a:t>
            </a:r>
            <a:r>
              <a:rPr lang="zh-CN" altLang="en-US"/>
              <a:t>的</a:t>
            </a:r>
            <a:r>
              <a:rPr lang="en-US" altLang="zh-CN"/>
              <a:t>VLAN</a:t>
            </a:r>
            <a:r>
              <a:rPr lang="zh-CN" altLang="en-US"/>
              <a:t>信息</a:t>
            </a:r>
            <a:endParaRPr lang="zh-CN" altLang="en-US"/>
          </a:p>
          <a:p>
            <a:pPr>
              <a:lnSpc>
                <a:spcPct val="80000"/>
              </a:lnSpc>
              <a:buFontTx/>
              <a:buNone/>
            </a:pPr>
            <a:r>
              <a:rPr lang="en-US" altLang="zh-CN" sz="2015"/>
              <a:t>SwB#show vlan brief </a:t>
            </a:r>
            <a:endParaRPr lang="en-US" altLang="zh-CN" sz="2015"/>
          </a:p>
          <a:p>
            <a:pPr>
              <a:lnSpc>
                <a:spcPct val="80000"/>
              </a:lnSpc>
              <a:buFontTx/>
              <a:buNone/>
            </a:pPr>
            <a:endParaRPr lang="en-US" altLang="zh-CN" sz="1345"/>
          </a:p>
          <a:p>
            <a:pPr>
              <a:lnSpc>
                <a:spcPct val="80000"/>
              </a:lnSpc>
              <a:buFontTx/>
              <a:buNone/>
            </a:pPr>
            <a:r>
              <a:rPr lang="en-US" altLang="zh-CN" sz="1510"/>
              <a:t>VLAN Name                             Status    Ports</a:t>
            </a:r>
            <a:endParaRPr lang="en-US" altLang="zh-CN" sz="1510"/>
          </a:p>
          <a:p>
            <a:pPr>
              <a:lnSpc>
                <a:spcPct val="80000"/>
              </a:lnSpc>
              <a:buFontTx/>
              <a:buNone/>
            </a:pPr>
            <a:r>
              <a:rPr lang="en-US" altLang="zh-CN" sz="1510"/>
              <a:t>---- -------------------------------- --------- -------------------------------</a:t>
            </a:r>
            <a:endParaRPr lang="en-US" altLang="zh-CN" sz="1510"/>
          </a:p>
          <a:p>
            <a:pPr>
              <a:lnSpc>
                <a:spcPct val="80000"/>
              </a:lnSpc>
              <a:buFontTx/>
              <a:buNone/>
            </a:pPr>
            <a:r>
              <a:rPr lang="en-US" altLang="zh-CN" sz="1510"/>
              <a:t>1    default                                active    Fa0/1, Fa0/2, Fa0/3, Fa0/4</a:t>
            </a:r>
            <a:endParaRPr lang="en-US" altLang="zh-CN" sz="1510"/>
          </a:p>
          <a:p>
            <a:pPr>
              <a:lnSpc>
                <a:spcPct val="80000"/>
              </a:lnSpc>
              <a:buFontTx/>
              <a:buNone/>
            </a:pPr>
            <a:r>
              <a:rPr lang="en-US" altLang="zh-CN" sz="1510"/>
              <a:t>                                                                Fa0/5, Fa0/6, Fa0/7, Fa0/8 </a:t>
            </a:r>
            <a:endParaRPr lang="en-US" altLang="zh-CN" sz="1510"/>
          </a:p>
          <a:p>
            <a:pPr>
              <a:lnSpc>
                <a:spcPct val="80000"/>
              </a:lnSpc>
              <a:buFontTx/>
              <a:buNone/>
            </a:pPr>
            <a:r>
              <a:rPr lang="en-US" altLang="zh-CN" sz="1510"/>
              <a:t>                                                                Fa0/9, Fa0/10, Fa0/11, Fa0/12</a:t>
            </a:r>
            <a:endParaRPr lang="en-US" altLang="zh-CN" sz="1510"/>
          </a:p>
          <a:p>
            <a:pPr>
              <a:lnSpc>
                <a:spcPct val="80000"/>
              </a:lnSpc>
              <a:buFontTx/>
              <a:buNone/>
            </a:pPr>
            <a:r>
              <a:rPr lang="en-US" altLang="zh-CN" sz="1510"/>
              <a:t>                                                                Fa0/13, Fa0/14, Fa0/15, Fa0/16</a:t>
            </a:r>
            <a:endParaRPr lang="en-US" altLang="zh-CN" sz="1510"/>
          </a:p>
          <a:p>
            <a:pPr>
              <a:lnSpc>
                <a:spcPct val="80000"/>
              </a:lnSpc>
              <a:buFontTx/>
              <a:buNone/>
            </a:pPr>
            <a:r>
              <a:rPr lang="en-US" altLang="zh-CN" sz="1510"/>
              <a:t>                                                                Fa0/17, Fa0/18, Fa0/19, Fa0/20</a:t>
            </a:r>
            <a:endParaRPr lang="en-US" altLang="zh-CN" sz="1510"/>
          </a:p>
          <a:p>
            <a:pPr>
              <a:lnSpc>
                <a:spcPct val="80000"/>
              </a:lnSpc>
              <a:buFontTx/>
              <a:buNone/>
            </a:pPr>
            <a:r>
              <a:rPr lang="en-US" altLang="zh-CN" sz="1510"/>
              <a:t>                                                                Fa0/21, Fa0/22, Fa0/24</a:t>
            </a:r>
            <a:endParaRPr lang="en-US" altLang="zh-CN" sz="1510"/>
          </a:p>
          <a:p>
            <a:pPr>
              <a:lnSpc>
                <a:spcPct val="80000"/>
              </a:lnSpc>
              <a:buFontTx/>
              <a:buNone/>
            </a:pPr>
            <a:r>
              <a:rPr lang="en-US" altLang="zh-CN" sz="1510"/>
              <a:t>2    sales                                    active    </a:t>
            </a:r>
            <a:endParaRPr lang="en-US" altLang="zh-CN" sz="1510"/>
          </a:p>
          <a:p>
            <a:pPr>
              <a:lnSpc>
                <a:spcPct val="80000"/>
              </a:lnSpc>
              <a:buFontTx/>
              <a:buNone/>
            </a:pPr>
            <a:r>
              <a:rPr lang="en-US" altLang="zh-CN" sz="1510"/>
              <a:t>3    develop                                active    </a:t>
            </a:r>
            <a:endParaRPr lang="en-US" altLang="zh-CN" sz="1510"/>
          </a:p>
          <a:p>
            <a:pPr>
              <a:lnSpc>
                <a:spcPct val="80000"/>
              </a:lnSpc>
              <a:buFontTx/>
              <a:buNone/>
            </a:pPr>
            <a:r>
              <a:rPr lang="en-US" altLang="zh-CN" sz="1510"/>
              <a:t>4    market                                  active    </a:t>
            </a:r>
            <a:endParaRPr lang="en-US" altLang="zh-CN" sz="1510"/>
          </a:p>
          <a:p>
            <a:pPr>
              <a:lnSpc>
                <a:spcPct val="80000"/>
              </a:lnSpc>
              <a:buFontTx/>
              <a:buNone/>
            </a:pPr>
            <a:r>
              <a:rPr lang="en-US" altLang="zh-CN" sz="1510"/>
              <a:t>1002 fddi-default                       act/unsup </a:t>
            </a:r>
            <a:endParaRPr lang="en-US" altLang="zh-CN" sz="1510"/>
          </a:p>
          <a:p>
            <a:pPr>
              <a:lnSpc>
                <a:spcPct val="80000"/>
              </a:lnSpc>
              <a:buFontTx/>
              <a:buNone/>
            </a:pPr>
            <a:r>
              <a:rPr lang="en-US" altLang="zh-CN" sz="1510"/>
              <a:t>1003 token-ring-default            act/unsup </a:t>
            </a:r>
            <a:endParaRPr lang="en-US" altLang="zh-CN" sz="1510"/>
          </a:p>
          <a:p>
            <a:pPr>
              <a:lnSpc>
                <a:spcPct val="80000"/>
              </a:lnSpc>
              <a:buFontTx/>
              <a:buNone/>
            </a:pPr>
            <a:r>
              <a:rPr lang="en-US" altLang="zh-CN" sz="1510"/>
              <a:t>1004 fddinet-default                  act/unsup </a:t>
            </a:r>
            <a:endParaRPr lang="en-US" altLang="zh-CN" sz="1510"/>
          </a:p>
          <a:p>
            <a:pPr>
              <a:lnSpc>
                <a:spcPct val="80000"/>
              </a:lnSpc>
              <a:buFontTx/>
              <a:buNone/>
            </a:pPr>
            <a:r>
              <a:rPr lang="en-US" altLang="zh-CN" sz="1510"/>
              <a:t>1005 trnet-default                      act/unsup</a:t>
            </a:r>
            <a:endParaRPr lang="en-US" altLang="zh-CN" sz="1510"/>
          </a:p>
        </p:txBody>
      </p:sp>
      <p:sp>
        <p:nvSpPr>
          <p:cNvPr id="2" name="日期占位符 1"/>
          <p:cNvSpPr>
            <a:spLocks noGrp="1"/>
          </p:cNvSpPr>
          <p:nvPr>
            <p:ph type="dt" sz="half" idx="10"/>
          </p:nvPr>
        </p:nvSpPr>
        <p:spPr/>
        <p:txBody>
          <a:bodyPr/>
          <a:lstStyle/>
          <a:p>
            <a:fld id="{A4D8799B-3B3C-4D7A-92DB-DEEA9BB00ABD}"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childTnLst>
                                    <p:set>
                                      <p:cBhvr override="childStyle">
                                        <p:cTn id="6" dur="500" fill="hold"/>
                                        <p:tgtEl>
                                          <p:spTgt spid="48131">
                                            <p:txEl>
                                              <p:pRg st="13" end="13"/>
                                            </p:txEl>
                                          </p:spTgt>
                                        </p:tgtEl>
                                        <p:attrNameLst>
                                          <p:attrName>style.color</p:attrName>
                                        </p:attrNameLst>
                                      </p:cBhvr>
                                      <p:to>
                                        <p:clrVal>
                                          <a:srgbClr val="FF0000"/>
                                        </p:clrVal>
                                      </p:to>
                                    </p:set>
                                    <p:set>
                                      <p:cBhvr>
                                        <p:cTn id="7" dur="500" fill="hold"/>
                                        <p:tgtEl>
                                          <p:spTgt spid="48131">
                                            <p:txEl>
                                              <p:pRg st="13" end="13"/>
                                            </p:txEl>
                                          </p:spTgt>
                                        </p:tgtEl>
                                        <p:attrNameLst>
                                          <p:attrName>fillcolor</p:attrName>
                                        </p:attrNameLst>
                                      </p:cBhvr>
                                      <p:to>
                                        <p:clrVal>
                                          <a:srgbClr val="FF0000"/>
                                        </p:clrVal>
                                      </p:to>
                                    </p:set>
                                    <p:set>
                                      <p:cBhvr>
                                        <p:cTn id="8" dur="500" fill="hold"/>
                                        <p:tgtEl>
                                          <p:spTgt spid="48131">
                                            <p:txEl>
                                              <p:pRg st="13" end="1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dirty="0"/>
          </a:p>
        </p:txBody>
      </p:sp>
      <p:sp>
        <p:nvSpPr>
          <p:cNvPr id="49155" name="Rectangle 3"/>
          <p:cNvSpPr>
            <a:spLocks noGrp="1" noChangeArrowheads="1"/>
          </p:cNvSpPr>
          <p:nvPr>
            <p:ph type="body" sz="half" idx="1"/>
          </p:nvPr>
        </p:nvSpPr>
        <p:spPr>
          <a:xfrm>
            <a:off x="1224122" y="1536277"/>
            <a:ext cx="6783889" cy="3884700"/>
          </a:xfrm>
        </p:spPr>
        <p:txBody>
          <a:bodyPr>
            <a:normAutofit fontScale="92500" lnSpcReduction="10000"/>
          </a:bodyPr>
          <a:lstStyle/>
          <a:p>
            <a:pPr>
              <a:lnSpc>
                <a:spcPct val="80000"/>
              </a:lnSpc>
            </a:pPr>
            <a:r>
              <a:rPr lang="zh-CN" altLang="en-US" dirty="0"/>
              <a:t>在</a:t>
            </a:r>
            <a:r>
              <a:rPr lang="en-US" altLang="zh-CN" dirty="0" err="1"/>
              <a:t>SwA</a:t>
            </a:r>
            <a:r>
              <a:rPr lang="zh-CN" altLang="en-US" dirty="0"/>
              <a:t>上配置</a:t>
            </a:r>
            <a:r>
              <a:rPr lang="en-US" altLang="zh-CN" dirty="0"/>
              <a:t>VTP</a:t>
            </a:r>
            <a:r>
              <a:rPr lang="zh-CN" altLang="en-US" dirty="0"/>
              <a:t>修剪</a:t>
            </a:r>
            <a:endParaRPr lang="zh-CN" altLang="en-US" dirty="0"/>
          </a:p>
          <a:p>
            <a:pPr>
              <a:lnSpc>
                <a:spcPct val="80000"/>
              </a:lnSpc>
              <a:buFontTx/>
              <a:buNone/>
            </a:pPr>
            <a:r>
              <a:rPr lang="en-US" altLang="zh-CN" sz="2350" dirty="0" err="1"/>
              <a:t>SwA</a:t>
            </a:r>
            <a:r>
              <a:rPr lang="en-US" altLang="zh-CN" sz="2350" dirty="0"/>
              <a:t>(</a:t>
            </a:r>
            <a:r>
              <a:rPr lang="en-US" altLang="zh-CN" sz="2350" dirty="0" err="1"/>
              <a:t>config</a:t>
            </a:r>
            <a:r>
              <a:rPr lang="en-US" altLang="zh-CN" sz="2350" dirty="0"/>
              <a:t>)#</a:t>
            </a:r>
            <a:r>
              <a:rPr lang="en-US" altLang="zh-CN" sz="2350" dirty="0" err="1"/>
              <a:t>vtp</a:t>
            </a:r>
            <a:r>
              <a:rPr lang="en-US" altLang="zh-CN" sz="2350" dirty="0"/>
              <a:t> pruning </a:t>
            </a:r>
            <a:endParaRPr lang="en-US" altLang="zh-CN" sz="2350" dirty="0"/>
          </a:p>
          <a:p>
            <a:pPr>
              <a:lnSpc>
                <a:spcPct val="80000"/>
              </a:lnSpc>
              <a:buFontTx/>
              <a:buNone/>
            </a:pPr>
            <a:r>
              <a:rPr lang="en-US" altLang="zh-CN" sz="2015" i="1" dirty="0"/>
              <a:t>Pruning switched on</a:t>
            </a:r>
            <a:endParaRPr lang="en-US" altLang="zh-CN" sz="2015" i="1" dirty="0"/>
          </a:p>
          <a:p>
            <a:pPr>
              <a:lnSpc>
                <a:spcPct val="80000"/>
              </a:lnSpc>
              <a:buFontTx/>
              <a:buNone/>
            </a:pPr>
            <a:endParaRPr lang="en-US" altLang="zh-CN" sz="2015" i="1" dirty="0"/>
          </a:p>
          <a:p>
            <a:pPr>
              <a:lnSpc>
                <a:spcPct val="80000"/>
              </a:lnSpc>
            </a:pPr>
            <a:r>
              <a:rPr lang="zh-CN" altLang="en-US" dirty="0"/>
              <a:t>查看</a:t>
            </a:r>
            <a:r>
              <a:rPr lang="en-US" altLang="zh-CN" dirty="0"/>
              <a:t>VTP</a:t>
            </a:r>
            <a:r>
              <a:rPr lang="zh-CN" altLang="en-US" dirty="0"/>
              <a:t>状态</a:t>
            </a:r>
            <a:endParaRPr lang="zh-CN" altLang="en-US" dirty="0"/>
          </a:p>
          <a:p>
            <a:pPr>
              <a:lnSpc>
                <a:spcPct val="80000"/>
              </a:lnSpc>
              <a:buFontTx/>
              <a:buNone/>
            </a:pPr>
            <a:r>
              <a:rPr lang="en-US" altLang="zh-CN" sz="2350" dirty="0" err="1"/>
              <a:t>SwA#show</a:t>
            </a:r>
            <a:r>
              <a:rPr lang="en-US" altLang="zh-CN" sz="2350" dirty="0"/>
              <a:t> </a:t>
            </a:r>
            <a:r>
              <a:rPr lang="en-US" altLang="zh-CN" sz="2350" dirty="0" err="1"/>
              <a:t>vtp</a:t>
            </a:r>
            <a:r>
              <a:rPr lang="en-US" altLang="zh-CN" sz="2350" dirty="0"/>
              <a:t> status</a:t>
            </a:r>
            <a:endParaRPr lang="en-US" altLang="zh-CN" sz="2350" dirty="0"/>
          </a:p>
          <a:p>
            <a:pPr>
              <a:lnSpc>
                <a:spcPct val="80000"/>
              </a:lnSpc>
              <a:buFontTx/>
              <a:buNone/>
            </a:pPr>
            <a:r>
              <a:rPr lang="en-US" altLang="zh-CN" sz="1680" dirty="0"/>
              <a:t>VTP Version                                           : 2</a:t>
            </a:r>
            <a:endParaRPr lang="en-US" altLang="zh-CN" sz="1680" dirty="0"/>
          </a:p>
          <a:p>
            <a:pPr>
              <a:lnSpc>
                <a:spcPct val="80000"/>
              </a:lnSpc>
              <a:buFontTx/>
              <a:buNone/>
            </a:pPr>
            <a:r>
              <a:rPr lang="en-US" altLang="zh-CN" sz="1680" dirty="0"/>
              <a:t>Configuration Revision                         : 4</a:t>
            </a:r>
            <a:endParaRPr lang="en-US" altLang="zh-CN" sz="1680" dirty="0"/>
          </a:p>
          <a:p>
            <a:pPr>
              <a:lnSpc>
                <a:spcPct val="80000"/>
              </a:lnSpc>
              <a:buFontTx/>
              <a:buNone/>
            </a:pPr>
            <a:r>
              <a:rPr lang="en-US" altLang="zh-CN" sz="1680" dirty="0"/>
              <a:t>Maximum VLANs supported locally    : 64</a:t>
            </a:r>
            <a:endParaRPr lang="en-US" altLang="zh-CN" sz="1680" dirty="0"/>
          </a:p>
          <a:p>
            <a:pPr>
              <a:lnSpc>
                <a:spcPct val="80000"/>
              </a:lnSpc>
              <a:buFontTx/>
              <a:buNone/>
            </a:pPr>
            <a:r>
              <a:rPr lang="en-US" altLang="zh-CN" sz="1680" dirty="0"/>
              <a:t>Number of existing VLANs                   : 8</a:t>
            </a:r>
            <a:endParaRPr lang="en-US" altLang="zh-CN" sz="1680" dirty="0"/>
          </a:p>
          <a:p>
            <a:pPr>
              <a:lnSpc>
                <a:spcPct val="80000"/>
              </a:lnSpc>
              <a:buFontTx/>
              <a:buNone/>
            </a:pPr>
            <a:r>
              <a:rPr lang="en-US" altLang="zh-CN" sz="1680" dirty="0"/>
              <a:t>VTP Operating Mode                             : Server</a:t>
            </a:r>
            <a:endParaRPr lang="en-US" altLang="zh-CN" sz="1680" dirty="0"/>
          </a:p>
          <a:p>
            <a:pPr>
              <a:lnSpc>
                <a:spcPct val="80000"/>
              </a:lnSpc>
              <a:buFontTx/>
              <a:buNone/>
            </a:pPr>
            <a:r>
              <a:rPr lang="en-US" altLang="zh-CN" sz="1680" dirty="0"/>
              <a:t>VTP Domain Name                                 : test</a:t>
            </a:r>
            <a:endParaRPr lang="en-US" altLang="zh-CN" sz="1680" dirty="0"/>
          </a:p>
          <a:p>
            <a:pPr>
              <a:lnSpc>
                <a:spcPct val="80000"/>
              </a:lnSpc>
              <a:buFontTx/>
              <a:buNone/>
            </a:pPr>
            <a:r>
              <a:rPr lang="en-US" altLang="zh-CN" sz="1680" dirty="0"/>
              <a:t>VTP Pruning Mode                                 : Enabled</a:t>
            </a:r>
            <a:endParaRPr lang="en-US" altLang="zh-CN" sz="1680" dirty="0"/>
          </a:p>
        </p:txBody>
      </p:sp>
      <p:sp>
        <p:nvSpPr>
          <p:cNvPr id="3" name="日期占位符 2"/>
          <p:cNvSpPr>
            <a:spLocks noGrp="1"/>
          </p:cNvSpPr>
          <p:nvPr>
            <p:ph type="dt" sz="half" idx="10"/>
          </p:nvPr>
        </p:nvSpPr>
        <p:spPr/>
        <p:txBody>
          <a:bodyPr/>
          <a:lstStyle/>
          <a:p>
            <a:pPr>
              <a:defRPr/>
            </a:pPr>
            <a:fld id="{35C96AB5-DFFC-4B3E-A161-72DFED67D1C2}" type="datetime11">
              <a:rPr lang="zh-CN" altLang="en-US" smtClean="0"/>
            </a:fld>
            <a:endParaRPr lang="en-US" altLang="zh-CN"/>
          </a:p>
        </p:txBody>
      </p:sp>
      <p:sp>
        <p:nvSpPr>
          <p:cNvPr id="4" name="灯片编号占位符 3"/>
          <p:cNvSpPr>
            <a:spLocks noGrp="1"/>
          </p:cNvSpPr>
          <p:nvPr>
            <p:ph type="sldNum" sz="quarter" idx="12"/>
          </p:nvPr>
        </p:nvSpPr>
        <p:spPr/>
        <p:txBody>
          <a:bodyPr/>
          <a:lstStyle/>
          <a:p>
            <a:fld id="{237BB606-560B-4B05-B421-1643179D8664}"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iterate type="lt">
                                    <p:tmAbs val="0"/>
                                  </p:iterate>
                                  <p:childTnLst>
                                    <p:set>
                                      <p:cBhvr>
                                        <p:cTn id="22" dur="1" fill="hold">
                                          <p:stCondLst>
                                            <p:cond delay="0"/>
                                          </p:stCondLst>
                                        </p:cTn>
                                        <p:tgtEl>
                                          <p:spTgt spid="49155">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49155">
                                            <p:txEl>
                                              <p:pRg st="12" end="12"/>
                                            </p:txEl>
                                          </p:spTgt>
                                        </p:tgtEl>
                                        <p:attrNameLst>
                                          <p:attrName>style.color</p:attrName>
                                        </p:attrNameLst>
                                      </p:cBhvr>
                                      <p:to>
                                        <p:clrVal>
                                          <a:srgbClr val="FF0000"/>
                                        </p:clrVal>
                                      </p:to>
                                    </p:set>
                                    <p:set>
                                      <p:cBhvr>
                                        <p:cTn id="27" dur="500" fill="hold"/>
                                        <p:tgtEl>
                                          <p:spTgt spid="49155">
                                            <p:txEl>
                                              <p:pRg st="12" end="12"/>
                                            </p:txEl>
                                          </p:spTgt>
                                        </p:tgtEl>
                                        <p:attrNameLst>
                                          <p:attrName>fillcolor</p:attrName>
                                        </p:attrNameLst>
                                      </p:cBhvr>
                                      <p:to>
                                        <p:clrVal>
                                          <a:srgbClr val="FF0000"/>
                                        </p:clrVal>
                                      </p:to>
                                    </p:set>
                                    <p:set>
                                      <p:cBhvr>
                                        <p:cTn id="28" dur="500" fill="hold"/>
                                        <p:tgtEl>
                                          <p:spTgt spid="49155">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41094D16-DEFF-495A-8359-FAF52BF08EA2}" type="datetime11">
              <a:rPr lang="zh-CN" altLang="en-US" smtClean="0"/>
            </a:fld>
            <a:endParaRPr lang="zh-CN" altLang="en-US"/>
          </a:p>
        </p:txBody>
      </p:sp>
      <p:sp>
        <p:nvSpPr>
          <p:cNvPr id="9" name="TextBox 18"/>
          <p:cNvSpPr>
            <a:spLocks noChangeArrowheads="1"/>
          </p:cNvSpPr>
          <p:nvPr/>
        </p:nvSpPr>
        <p:spPr bwMode="auto">
          <a:xfrm>
            <a:off x="69323" y="260677"/>
            <a:ext cx="299358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cs typeface="Arial" panose="020B0604020202020204" pitchFamily="34" charset="0"/>
              </a:rPr>
              <a:t>单播帧的转发</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Line 3"/>
          <p:cNvSpPr>
            <a:spLocks noChangeShapeType="1"/>
          </p:cNvSpPr>
          <p:nvPr/>
        </p:nvSpPr>
        <p:spPr bwMode="auto">
          <a:xfrm>
            <a:off x="1547813" y="2904877"/>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Line 4"/>
          <p:cNvSpPr>
            <a:spLocks noChangeShapeType="1"/>
          </p:cNvSpPr>
          <p:nvPr/>
        </p:nvSpPr>
        <p:spPr bwMode="auto">
          <a:xfrm>
            <a:off x="1547813" y="4273302"/>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5"/>
          <p:cNvSpPr>
            <a:spLocks noChangeShapeType="1"/>
          </p:cNvSpPr>
          <p:nvPr/>
        </p:nvSpPr>
        <p:spPr bwMode="auto">
          <a:xfrm>
            <a:off x="6877050" y="2831852"/>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6"/>
          <p:cNvSpPr>
            <a:spLocks noChangeShapeType="1"/>
          </p:cNvSpPr>
          <p:nvPr/>
        </p:nvSpPr>
        <p:spPr bwMode="auto">
          <a:xfrm>
            <a:off x="6877050" y="4273302"/>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7"/>
          <p:cNvSpPr>
            <a:spLocks noChangeShapeType="1"/>
          </p:cNvSpPr>
          <p:nvPr/>
        </p:nvSpPr>
        <p:spPr bwMode="auto">
          <a:xfrm>
            <a:off x="4932363" y="3914527"/>
            <a:ext cx="19431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Line 8"/>
          <p:cNvSpPr>
            <a:spLocks noChangeShapeType="1"/>
          </p:cNvSpPr>
          <p:nvPr/>
        </p:nvSpPr>
        <p:spPr bwMode="auto">
          <a:xfrm>
            <a:off x="5076825" y="3625602"/>
            <a:ext cx="18002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9"/>
          <p:cNvSpPr>
            <a:spLocks noChangeShapeType="1"/>
          </p:cNvSpPr>
          <p:nvPr/>
        </p:nvSpPr>
        <p:spPr bwMode="auto">
          <a:xfrm>
            <a:off x="2124075" y="3914527"/>
            <a:ext cx="17287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10"/>
          <p:cNvSpPr>
            <a:spLocks noChangeShapeType="1"/>
          </p:cNvSpPr>
          <p:nvPr/>
        </p:nvSpPr>
        <p:spPr bwMode="auto">
          <a:xfrm>
            <a:off x="2124075" y="3625602"/>
            <a:ext cx="172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1"/>
          <p:cNvSpPr>
            <a:spLocks noChangeShapeType="1"/>
          </p:cNvSpPr>
          <p:nvPr/>
        </p:nvSpPr>
        <p:spPr bwMode="auto">
          <a:xfrm flipV="1">
            <a:off x="2124075" y="3914527"/>
            <a:ext cx="0" cy="3587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2"/>
          <p:cNvSpPr>
            <a:spLocks noChangeShapeType="1"/>
          </p:cNvSpPr>
          <p:nvPr/>
        </p:nvSpPr>
        <p:spPr bwMode="auto">
          <a:xfrm>
            <a:off x="2124075" y="2904877"/>
            <a:ext cx="0"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3"/>
          <p:cNvSpPr>
            <a:spLocks noChangeShapeType="1"/>
          </p:cNvSpPr>
          <p:nvPr/>
        </p:nvSpPr>
        <p:spPr bwMode="auto">
          <a:xfrm flipV="1">
            <a:off x="6877050" y="2831852"/>
            <a:ext cx="0" cy="7937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14"/>
          <p:cNvSpPr>
            <a:spLocks noChangeShapeType="1"/>
          </p:cNvSpPr>
          <p:nvPr/>
        </p:nvSpPr>
        <p:spPr bwMode="auto">
          <a:xfrm>
            <a:off x="6877050" y="3914527"/>
            <a:ext cx="0" cy="3587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5" name="Group 15"/>
          <p:cNvGrpSpPr/>
          <p:nvPr/>
        </p:nvGrpSpPr>
        <p:grpSpPr bwMode="auto">
          <a:xfrm>
            <a:off x="3708400" y="3250952"/>
            <a:ext cx="1511300" cy="1095375"/>
            <a:chOff x="0" y="0"/>
            <a:chExt cx="576" cy="417"/>
          </a:xfrm>
        </p:grpSpPr>
        <p:sp>
          <p:nvSpPr>
            <p:cNvPr id="56" name="AutoShape 16"/>
            <p:cNvSpPr>
              <a:spLocks noChangeAspect="1" noChangeArrowheads="1" noTextEdit="1"/>
            </p:cNvSpPr>
            <p:nvPr/>
          </p:nvSpPr>
          <p:spPr bwMode="auto">
            <a:xfrm>
              <a:off x="0" y="0"/>
              <a:ext cx="57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未知"/>
            <p:cNvSpPr/>
            <p:nvPr/>
          </p:nvSpPr>
          <p:spPr bwMode="auto">
            <a:xfrm>
              <a:off x="289" y="166"/>
              <a:ext cx="286" cy="252"/>
            </a:xfrm>
            <a:custGeom>
              <a:avLst/>
              <a:gdLst>
                <a:gd name="T0" fmla="*/ 286 w 286"/>
                <a:gd name="T1" fmla="*/ 0 h 252"/>
                <a:gd name="T2" fmla="*/ 286 w 286"/>
                <a:gd name="T3" fmla="*/ 85 h 252"/>
                <a:gd name="T4" fmla="*/ 0 w 286"/>
                <a:gd name="T5" fmla="*/ 252 h 252"/>
                <a:gd name="T6" fmla="*/ 0 w 286"/>
                <a:gd name="T7" fmla="*/ 166 h 252"/>
                <a:gd name="T8" fmla="*/ 286 w 286"/>
                <a:gd name="T9" fmla="*/ 0 h 252"/>
                <a:gd name="T10" fmla="*/ 286 w 286"/>
                <a:gd name="T11" fmla="*/ 0 h 252"/>
                <a:gd name="T12" fmla="*/ 286 w 286"/>
                <a:gd name="T13" fmla="*/ 0 h 252"/>
                <a:gd name="T14" fmla="*/ 286 w 286"/>
                <a:gd name="T15" fmla="*/ 0 h 252"/>
                <a:gd name="T16" fmla="*/ 286 w 286"/>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252"/>
                <a:gd name="T29" fmla="*/ 286 w 286"/>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252">
                  <a:moveTo>
                    <a:pt x="286" y="0"/>
                  </a:moveTo>
                  <a:lnTo>
                    <a:pt x="286" y="85"/>
                  </a:lnTo>
                  <a:lnTo>
                    <a:pt x="0" y="252"/>
                  </a:lnTo>
                  <a:lnTo>
                    <a:pt x="0" y="166"/>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未知"/>
            <p:cNvSpPr/>
            <p:nvPr/>
          </p:nvSpPr>
          <p:spPr bwMode="auto">
            <a:xfrm>
              <a:off x="1" y="166"/>
              <a:ext cx="288" cy="252"/>
            </a:xfrm>
            <a:custGeom>
              <a:avLst/>
              <a:gdLst>
                <a:gd name="T0" fmla="*/ 288 w 288"/>
                <a:gd name="T1" fmla="*/ 166 h 252"/>
                <a:gd name="T2" fmla="*/ 288 w 288"/>
                <a:gd name="T3" fmla="*/ 252 h 252"/>
                <a:gd name="T4" fmla="*/ 0 w 288"/>
                <a:gd name="T5" fmla="*/ 85 h 252"/>
                <a:gd name="T6" fmla="*/ 0 w 288"/>
                <a:gd name="T7" fmla="*/ 0 h 252"/>
                <a:gd name="T8" fmla="*/ 288 w 288"/>
                <a:gd name="T9" fmla="*/ 166 h 252"/>
                <a:gd name="T10" fmla="*/ 288 w 288"/>
                <a:gd name="T11" fmla="*/ 166 h 252"/>
                <a:gd name="T12" fmla="*/ 288 w 288"/>
                <a:gd name="T13" fmla="*/ 166 h 252"/>
                <a:gd name="T14" fmla="*/ 288 w 288"/>
                <a:gd name="T15" fmla="*/ 166 h 252"/>
                <a:gd name="T16" fmla="*/ 288 w 288"/>
                <a:gd name="T17" fmla="*/ 166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52"/>
                <a:gd name="T29" fmla="*/ 288 w 288"/>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52">
                  <a:moveTo>
                    <a:pt x="288" y="166"/>
                  </a:moveTo>
                  <a:lnTo>
                    <a:pt x="288" y="252"/>
                  </a:lnTo>
                  <a:lnTo>
                    <a:pt x="0" y="85"/>
                  </a:lnTo>
                  <a:lnTo>
                    <a:pt x="0" y="0"/>
                  </a:lnTo>
                  <a:lnTo>
                    <a:pt x="288" y="166"/>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未知"/>
            <p:cNvSpPr/>
            <p:nvPr/>
          </p:nvSpPr>
          <p:spPr bwMode="auto">
            <a:xfrm>
              <a:off x="1" y="0"/>
              <a:ext cx="574" cy="332"/>
            </a:xfrm>
            <a:custGeom>
              <a:avLst/>
              <a:gdLst>
                <a:gd name="T0" fmla="*/ 574 w 574"/>
                <a:gd name="T1" fmla="*/ 166 h 332"/>
                <a:gd name="T2" fmla="*/ 288 w 574"/>
                <a:gd name="T3" fmla="*/ 332 h 332"/>
                <a:gd name="T4" fmla="*/ 0 w 574"/>
                <a:gd name="T5" fmla="*/ 166 h 332"/>
                <a:gd name="T6" fmla="*/ 286 w 574"/>
                <a:gd name="T7" fmla="*/ 0 h 332"/>
                <a:gd name="T8" fmla="*/ 574 w 574"/>
                <a:gd name="T9" fmla="*/ 166 h 332"/>
                <a:gd name="T10" fmla="*/ 574 w 574"/>
                <a:gd name="T11" fmla="*/ 166 h 332"/>
                <a:gd name="T12" fmla="*/ 574 w 574"/>
                <a:gd name="T13" fmla="*/ 166 h 332"/>
                <a:gd name="T14" fmla="*/ 574 w 574"/>
                <a:gd name="T15" fmla="*/ 166 h 332"/>
                <a:gd name="T16" fmla="*/ 574 w 574"/>
                <a:gd name="T17" fmla="*/ 166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4"/>
                <a:gd name="T28" fmla="*/ 0 h 332"/>
                <a:gd name="T29" fmla="*/ 574 w 574"/>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4" h="332">
                  <a:moveTo>
                    <a:pt x="574" y="166"/>
                  </a:moveTo>
                  <a:lnTo>
                    <a:pt x="288" y="332"/>
                  </a:lnTo>
                  <a:lnTo>
                    <a:pt x="0" y="166"/>
                  </a:lnTo>
                  <a:lnTo>
                    <a:pt x="286" y="0"/>
                  </a:lnTo>
                  <a:lnTo>
                    <a:pt x="574" y="166"/>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未知"/>
            <p:cNvSpPr>
              <a:spLocks noEditPoints="1"/>
            </p:cNvSpPr>
            <p:nvPr/>
          </p:nvSpPr>
          <p:spPr bwMode="auto">
            <a:xfrm>
              <a:off x="80" y="48"/>
              <a:ext cx="416" cy="241"/>
            </a:xfrm>
            <a:custGeom>
              <a:avLst/>
              <a:gdLst>
                <a:gd name="T0" fmla="*/ 483 w 785"/>
                <a:gd name="T1" fmla="*/ 356 h 457"/>
                <a:gd name="T2" fmla="*/ 523 w 785"/>
                <a:gd name="T3" fmla="*/ 379 h 457"/>
                <a:gd name="T4" fmla="*/ 389 w 785"/>
                <a:gd name="T5" fmla="*/ 457 h 457"/>
                <a:gd name="T6" fmla="*/ 255 w 785"/>
                <a:gd name="T7" fmla="*/ 379 h 457"/>
                <a:gd name="T8" fmla="*/ 295 w 785"/>
                <a:gd name="T9" fmla="*/ 356 h 457"/>
                <a:gd name="T10" fmla="*/ 356 w 785"/>
                <a:gd name="T11" fmla="*/ 391 h 457"/>
                <a:gd name="T12" fmla="*/ 356 w 785"/>
                <a:gd name="T13" fmla="*/ 313 h 457"/>
                <a:gd name="T14" fmla="*/ 286 w 785"/>
                <a:gd name="T15" fmla="*/ 290 h 457"/>
                <a:gd name="T16" fmla="*/ 246 w 785"/>
                <a:gd name="T17" fmla="*/ 249 h 457"/>
                <a:gd name="T18" fmla="*/ 113 w 785"/>
                <a:gd name="T19" fmla="*/ 249 h 457"/>
                <a:gd name="T20" fmla="*/ 174 w 785"/>
                <a:gd name="T21" fmla="*/ 285 h 457"/>
                <a:gd name="T22" fmla="*/ 134 w 785"/>
                <a:gd name="T23" fmla="*/ 308 h 457"/>
                <a:gd name="T24" fmla="*/ 0 w 785"/>
                <a:gd name="T25" fmla="*/ 230 h 457"/>
                <a:gd name="T26" fmla="*/ 134 w 785"/>
                <a:gd name="T27" fmla="*/ 153 h 457"/>
                <a:gd name="T28" fmla="*/ 174 w 785"/>
                <a:gd name="T29" fmla="*/ 176 h 457"/>
                <a:gd name="T30" fmla="*/ 113 w 785"/>
                <a:gd name="T31" fmla="*/ 211 h 457"/>
                <a:gd name="T32" fmla="*/ 244 w 785"/>
                <a:gd name="T33" fmla="*/ 211 h 457"/>
                <a:gd name="T34" fmla="*/ 286 w 785"/>
                <a:gd name="T35" fmla="*/ 165 h 457"/>
                <a:gd name="T36" fmla="*/ 369 w 785"/>
                <a:gd name="T37" fmla="*/ 140 h 457"/>
                <a:gd name="T38" fmla="*/ 369 w 785"/>
                <a:gd name="T39" fmla="*/ 66 h 457"/>
                <a:gd name="T40" fmla="*/ 308 w 785"/>
                <a:gd name="T41" fmla="*/ 101 h 457"/>
                <a:gd name="T42" fmla="*/ 268 w 785"/>
                <a:gd name="T43" fmla="*/ 78 h 457"/>
                <a:gd name="T44" fmla="*/ 402 w 785"/>
                <a:gd name="T45" fmla="*/ 0 h 457"/>
                <a:gd name="T46" fmla="*/ 536 w 785"/>
                <a:gd name="T47" fmla="*/ 78 h 457"/>
                <a:gd name="T48" fmla="*/ 496 w 785"/>
                <a:gd name="T49" fmla="*/ 101 h 457"/>
                <a:gd name="T50" fmla="*/ 435 w 785"/>
                <a:gd name="T51" fmla="*/ 66 h 457"/>
                <a:gd name="T52" fmla="*/ 435 w 785"/>
                <a:gd name="T53" fmla="*/ 142 h 457"/>
                <a:gd name="T54" fmla="*/ 502 w 785"/>
                <a:gd name="T55" fmla="*/ 165 h 457"/>
                <a:gd name="T56" fmla="*/ 541 w 785"/>
                <a:gd name="T57" fmla="*/ 204 h 457"/>
                <a:gd name="T58" fmla="*/ 672 w 785"/>
                <a:gd name="T59" fmla="*/ 204 h 457"/>
                <a:gd name="T60" fmla="*/ 611 w 785"/>
                <a:gd name="T61" fmla="*/ 169 h 457"/>
                <a:gd name="T62" fmla="*/ 650 w 785"/>
                <a:gd name="T63" fmla="*/ 145 h 457"/>
                <a:gd name="T64" fmla="*/ 785 w 785"/>
                <a:gd name="T65" fmla="*/ 223 h 457"/>
                <a:gd name="T66" fmla="*/ 651 w 785"/>
                <a:gd name="T67" fmla="*/ 301 h 457"/>
                <a:gd name="T68" fmla="*/ 611 w 785"/>
                <a:gd name="T69" fmla="*/ 278 h 457"/>
                <a:gd name="T70" fmla="*/ 672 w 785"/>
                <a:gd name="T71" fmla="*/ 242 h 457"/>
                <a:gd name="T72" fmla="*/ 545 w 785"/>
                <a:gd name="T73" fmla="*/ 242 h 457"/>
                <a:gd name="T74" fmla="*/ 502 w 785"/>
                <a:gd name="T75" fmla="*/ 290 h 457"/>
                <a:gd name="T76" fmla="*/ 422 w 785"/>
                <a:gd name="T77" fmla="*/ 315 h 457"/>
                <a:gd name="T78" fmla="*/ 422 w 785"/>
                <a:gd name="T79" fmla="*/ 391 h 457"/>
                <a:gd name="T80" fmla="*/ 483 w 785"/>
                <a:gd name="T81" fmla="*/ 356 h 457"/>
                <a:gd name="T82" fmla="*/ 483 w 785"/>
                <a:gd name="T83" fmla="*/ 356 h 457"/>
                <a:gd name="T84" fmla="*/ 483 w 785"/>
                <a:gd name="T85" fmla="*/ 356 h 457"/>
                <a:gd name="T86" fmla="*/ 338 w 785"/>
                <a:gd name="T87" fmla="*/ 260 h 457"/>
                <a:gd name="T88" fmla="*/ 450 w 785"/>
                <a:gd name="T89" fmla="*/ 260 h 457"/>
                <a:gd name="T90" fmla="*/ 450 w 785"/>
                <a:gd name="T91" fmla="*/ 195 h 457"/>
                <a:gd name="T92" fmla="*/ 338 w 785"/>
                <a:gd name="T93" fmla="*/ 195 h 457"/>
                <a:gd name="T94" fmla="*/ 338 w 785"/>
                <a:gd name="T95" fmla="*/ 260 h 4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7"/>
                <a:gd name="T146" fmla="*/ 785 w 785"/>
                <a:gd name="T147" fmla="*/ 457 h 4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7">
                  <a:moveTo>
                    <a:pt x="483" y="356"/>
                  </a:moveTo>
                  <a:cubicBezTo>
                    <a:pt x="523" y="379"/>
                    <a:pt x="523" y="379"/>
                    <a:pt x="523" y="379"/>
                  </a:cubicBezTo>
                  <a:cubicBezTo>
                    <a:pt x="389" y="457"/>
                    <a:pt x="389" y="457"/>
                    <a:pt x="389" y="457"/>
                  </a:cubicBezTo>
                  <a:cubicBezTo>
                    <a:pt x="255" y="379"/>
                    <a:pt x="255" y="379"/>
                    <a:pt x="255" y="379"/>
                  </a:cubicBezTo>
                  <a:cubicBezTo>
                    <a:pt x="295" y="356"/>
                    <a:pt x="295" y="356"/>
                    <a:pt x="295" y="356"/>
                  </a:cubicBezTo>
                  <a:cubicBezTo>
                    <a:pt x="356" y="391"/>
                    <a:pt x="356" y="391"/>
                    <a:pt x="356" y="391"/>
                  </a:cubicBezTo>
                  <a:cubicBezTo>
                    <a:pt x="356" y="313"/>
                    <a:pt x="356" y="313"/>
                    <a:pt x="356" y="313"/>
                  </a:cubicBezTo>
                  <a:cubicBezTo>
                    <a:pt x="330" y="309"/>
                    <a:pt x="306" y="302"/>
                    <a:pt x="286" y="290"/>
                  </a:cubicBezTo>
                  <a:cubicBezTo>
                    <a:pt x="266" y="279"/>
                    <a:pt x="253" y="264"/>
                    <a:pt x="246" y="249"/>
                  </a:cubicBezTo>
                  <a:cubicBezTo>
                    <a:pt x="113" y="249"/>
                    <a:pt x="113" y="249"/>
                    <a:pt x="113" y="249"/>
                  </a:cubicBezTo>
                  <a:cubicBezTo>
                    <a:pt x="174" y="285"/>
                    <a:pt x="174" y="285"/>
                    <a:pt x="174" y="285"/>
                  </a:cubicBezTo>
                  <a:cubicBezTo>
                    <a:pt x="134" y="308"/>
                    <a:pt x="134" y="308"/>
                    <a:pt x="134" y="308"/>
                  </a:cubicBezTo>
                  <a:cubicBezTo>
                    <a:pt x="0" y="230"/>
                    <a:pt x="0" y="230"/>
                    <a:pt x="0" y="230"/>
                  </a:cubicBezTo>
                  <a:cubicBezTo>
                    <a:pt x="134" y="153"/>
                    <a:pt x="134" y="153"/>
                    <a:pt x="134" y="153"/>
                  </a:cubicBezTo>
                  <a:cubicBezTo>
                    <a:pt x="174" y="176"/>
                    <a:pt x="174" y="176"/>
                    <a:pt x="174" y="176"/>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6"/>
                    <a:pt x="369" y="66"/>
                    <a:pt x="369" y="66"/>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6"/>
                    <a:pt x="435" y="66"/>
                    <a:pt x="435" y="66"/>
                  </a:cubicBezTo>
                  <a:cubicBezTo>
                    <a:pt x="435" y="87"/>
                    <a:pt x="435" y="117"/>
                    <a:pt x="435" y="142"/>
                  </a:cubicBezTo>
                  <a:cubicBezTo>
                    <a:pt x="460" y="146"/>
                    <a:pt x="483" y="154"/>
                    <a:pt x="502" y="165"/>
                  </a:cubicBezTo>
                  <a:cubicBezTo>
                    <a:pt x="521" y="176"/>
                    <a:pt x="534" y="190"/>
                    <a:pt x="541" y="204"/>
                  </a:cubicBezTo>
                  <a:cubicBezTo>
                    <a:pt x="672" y="204"/>
                    <a:pt x="672" y="204"/>
                    <a:pt x="672" y="204"/>
                  </a:cubicBezTo>
                  <a:cubicBezTo>
                    <a:pt x="611" y="169"/>
                    <a:pt x="611" y="169"/>
                    <a:pt x="611" y="169"/>
                  </a:cubicBezTo>
                  <a:cubicBezTo>
                    <a:pt x="650" y="145"/>
                    <a:pt x="650" y="145"/>
                    <a:pt x="650" y="145"/>
                  </a:cubicBezTo>
                  <a:cubicBezTo>
                    <a:pt x="785" y="223"/>
                    <a:pt x="785" y="223"/>
                    <a:pt x="785" y="223"/>
                  </a:cubicBezTo>
                  <a:cubicBezTo>
                    <a:pt x="651" y="301"/>
                    <a:pt x="651" y="301"/>
                    <a:pt x="651" y="301"/>
                  </a:cubicBezTo>
                  <a:cubicBezTo>
                    <a:pt x="611" y="278"/>
                    <a:pt x="611" y="278"/>
                    <a:pt x="611" y="278"/>
                  </a:cubicBezTo>
                  <a:cubicBezTo>
                    <a:pt x="672" y="242"/>
                    <a:pt x="672" y="242"/>
                    <a:pt x="672" y="242"/>
                  </a:cubicBezTo>
                  <a:cubicBezTo>
                    <a:pt x="637" y="242"/>
                    <a:pt x="587" y="242"/>
                    <a:pt x="545" y="242"/>
                  </a:cubicBezTo>
                  <a:cubicBezTo>
                    <a:pt x="540" y="260"/>
                    <a:pt x="526" y="277"/>
                    <a:pt x="502" y="290"/>
                  </a:cubicBezTo>
                  <a:cubicBezTo>
                    <a:pt x="480" y="303"/>
                    <a:pt x="451" y="312"/>
                    <a:pt x="422" y="315"/>
                  </a:cubicBezTo>
                  <a:cubicBezTo>
                    <a:pt x="422" y="391"/>
                    <a:pt x="422" y="391"/>
                    <a:pt x="422" y="391"/>
                  </a:cubicBezTo>
                  <a:cubicBezTo>
                    <a:pt x="483" y="356"/>
                    <a:pt x="483" y="356"/>
                    <a:pt x="483" y="356"/>
                  </a:cubicBezTo>
                  <a:cubicBezTo>
                    <a:pt x="483" y="356"/>
                    <a:pt x="483" y="356"/>
                    <a:pt x="483" y="356"/>
                  </a:cubicBezTo>
                  <a:cubicBezTo>
                    <a:pt x="483" y="356"/>
                    <a:pt x="483" y="356"/>
                    <a:pt x="483" y="356"/>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未知"/>
            <p:cNvSpPr>
              <a:spLocks noEditPoints="1"/>
            </p:cNvSpPr>
            <p:nvPr/>
          </p:nvSpPr>
          <p:spPr bwMode="auto">
            <a:xfrm>
              <a:off x="80" y="42"/>
              <a:ext cx="416" cy="241"/>
            </a:xfrm>
            <a:custGeom>
              <a:avLst/>
              <a:gdLst>
                <a:gd name="T0" fmla="*/ 483 w 785"/>
                <a:gd name="T1" fmla="*/ 355 h 456"/>
                <a:gd name="T2" fmla="*/ 523 w 785"/>
                <a:gd name="T3" fmla="*/ 379 h 456"/>
                <a:gd name="T4" fmla="*/ 389 w 785"/>
                <a:gd name="T5" fmla="*/ 456 h 456"/>
                <a:gd name="T6" fmla="*/ 255 w 785"/>
                <a:gd name="T7" fmla="*/ 379 h 456"/>
                <a:gd name="T8" fmla="*/ 295 w 785"/>
                <a:gd name="T9" fmla="*/ 355 h 456"/>
                <a:gd name="T10" fmla="*/ 356 w 785"/>
                <a:gd name="T11" fmla="*/ 391 h 456"/>
                <a:gd name="T12" fmla="*/ 356 w 785"/>
                <a:gd name="T13" fmla="*/ 313 h 456"/>
                <a:gd name="T14" fmla="*/ 286 w 785"/>
                <a:gd name="T15" fmla="*/ 290 h 456"/>
                <a:gd name="T16" fmla="*/ 246 w 785"/>
                <a:gd name="T17" fmla="*/ 249 h 456"/>
                <a:gd name="T18" fmla="*/ 113 w 785"/>
                <a:gd name="T19" fmla="*/ 249 h 456"/>
                <a:gd name="T20" fmla="*/ 174 w 785"/>
                <a:gd name="T21" fmla="*/ 284 h 456"/>
                <a:gd name="T22" fmla="*/ 134 w 785"/>
                <a:gd name="T23" fmla="*/ 308 h 456"/>
                <a:gd name="T24" fmla="*/ 0 w 785"/>
                <a:gd name="T25" fmla="*/ 230 h 456"/>
                <a:gd name="T26" fmla="*/ 134 w 785"/>
                <a:gd name="T27" fmla="*/ 152 h 456"/>
                <a:gd name="T28" fmla="*/ 174 w 785"/>
                <a:gd name="T29" fmla="*/ 175 h 456"/>
                <a:gd name="T30" fmla="*/ 113 w 785"/>
                <a:gd name="T31" fmla="*/ 211 h 456"/>
                <a:gd name="T32" fmla="*/ 244 w 785"/>
                <a:gd name="T33" fmla="*/ 211 h 456"/>
                <a:gd name="T34" fmla="*/ 286 w 785"/>
                <a:gd name="T35" fmla="*/ 165 h 456"/>
                <a:gd name="T36" fmla="*/ 369 w 785"/>
                <a:gd name="T37" fmla="*/ 140 h 456"/>
                <a:gd name="T38" fmla="*/ 369 w 785"/>
                <a:gd name="T39" fmla="*/ 65 h 456"/>
                <a:gd name="T40" fmla="*/ 308 w 785"/>
                <a:gd name="T41" fmla="*/ 101 h 456"/>
                <a:gd name="T42" fmla="*/ 268 w 785"/>
                <a:gd name="T43" fmla="*/ 78 h 456"/>
                <a:gd name="T44" fmla="*/ 402 w 785"/>
                <a:gd name="T45" fmla="*/ 0 h 456"/>
                <a:gd name="T46" fmla="*/ 536 w 785"/>
                <a:gd name="T47" fmla="*/ 78 h 456"/>
                <a:gd name="T48" fmla="*/ 496 w 785"/>
                <a:gd name="T49" fmla="*/ 101 h 456"/>
                <a:gd name="T50" fmla="*/ 435 w 785"/>
                <a:gd name="T51" fmla="*/ 65 h 456"/>
                <a:gd name="T52" fmla="*/ 435 w 785"/>
                <a:gd name="T53" fmla="*/ 142 h 456"/>
                <a:gd name="T54" fmla="*/ 502 w 785"/>
                <a:gd name="T55" fmla="*/ 165 h 456"/>
                <a:gd name="T56" fmla="*/ 541 w 785"/>
                <a:gd name="T57" fmla="*/ 204 h 456"/>
                <a:gd name="T58" fmla="*/ 672 w 785"/>
                <a:gd name="T59" fmla="*/ 204 h 456"/>
                <a:gd name="T60" fmla="*/ 611 w 785"/>
                <a:gd name="T61" fmla="*/ 168 h 456"/>
                <a:gd name="T62" fmla="*/ 650 w 785"/>
                <a:gd name="T63" fmla="*/ 145 h 456"/>
                <a:gd name="T64" fmla="*/ 785 w 785"/>
                <a:gd name="T65" fmla="*/ 223 h 456"/>
                <a:gd name="T66" fmla="*/ 651 w 785"/>
                <a:gd name="T67" fmla="*/ 300 h 456"/>
                <a:gd name="T68" fmla="*/ 611 w 785"/>
                <a:gd name="T69" fmla="*/ 277 h 456"/>
                <a:gd name="T70" fmla="*/ 672 w 785"/>
                <a:gd name="T71" fmla="*/ 242 h 456"/>
                <a:gd name="T72" fmla="*/ 545 w 785"/>
                <a:gd name="T73" fmla="*/ 242 h 456"/>
                <a:gd name="T74" fmla="*/ 502 w 785"/>
                <a:gd name="T75" fmla="*/ 290 h 456"/>
                <a:gd name="T76" fmla="*/ 422 w 785"/>
                <a:gd name="T77" fmla="*/ 314 h 456"/>
                <a:gd name="T78" fmla="*/ 422 w 785"/>
                <a:gd name="T79" fmla="*/ 391 h 456"/>
                <a:gd name="T80" fmla="*/ 483 w 785"/>
                <a:gd name="T81" fmla="*/ 355 h 456"/>
                <a:gd name="T82" fmla="*/ 483 w 785"/>
                <a:gd name="T83" fmla="*/ 355 h 456"/>
                <a:gd name="T84" fmla="*/ 483 w 785"/>
                <a:gd name="T85" fmla="*/ 355 h 456"/>
                <a:gd name="T86" fmla="*/ 338 w 785"/>
                <a:gd name="T87" fmla="*/ 260 h 456"/>
                <a:gd name="T88" fmla="*/ 450 w 785"/>
                <a:gd name="T89" fmla="*/ 260 h 456"/>
                <a:gd name="T90" fmla="*/ 450 w 785"/>
                <a:gd name="T91" fmla="*/ 195 h 456"/>
                <a:gd name="T92" fmla="*/ 338 w 785"/>
                <a:gd name="T93" fmla="*/ 195 h 456"/>
                <a:gd name="T94" fmla="*/ 338 w 785"/>
                <a:gd name="T95" fmla="*/ 26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6"/>
                <a:gd name="T146" fmla="*/ 785 w 785"/>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6">
                  <a:moveTo>
                    <a:pt x="483" y="355"/>
                  </a:moveTo>
                  <a:cubicBezTo>
                    <a:pt x="523" y="379"/>
                    <a:pt x="523" y="379"/>
                    <a:pt x="523" y="379"/>
                  </a:cubicBezTo>
                  <a:cubicBezTo>
                    <a:pt x="389" y="456"/>
                    <a:pt x="389" y="456"/>
                    <a:pt x="389" y="456"/>
                  </a:cubicBezTo>
                  <a:cubicBezTo>
                    <a:pt x="255" y="379"/>
                    <a:pt x="255" y="379"/>
                    <a:pt x="255" y="379"/>
                  </a:cubicBezTo>
                  <a:cubicBezTo>
                    <a:pt x="295" y="355"/>
                    <a:pt x="295" y="355"/>
                    <a:pt x="295" y="355"/>
                  </a:cubicBezTo>
                  <a:cubicBezTo>
                    <a:pt x="356" y="391"/>
                    <a:pt x="356" y="391"/>
                    <a:pt x="356" y="391"/>
                  </a:cubicBezTo>
                  <a:cubicBezTo>
                    <a:pt x="356" y="313"/>
                    <a:pt x="356" y="313"/>
                    <a:pt x="356" y="313"/>
                  </a:cubicBezTo>
                  <a:cubicBezTo>
                    <a:pt x="330" y="309"/>
                    <a:pt x="306" y="301"/>
                    <a:pt x="286" y="290"/>
                  </a:cubicBezTo>
                  <a:cubicBezTo>
                    <a:pt x="266" y="278"/>
                    <a:pt x="253" y="264"/>
                    <a:pt x="246" y="249"/>
                  </a:cubicBezTo>
                  <a:cubicBezTo>
                    <a:pt x="113" y="249"/>
                    <a:pt x="113" y="249"/>
                    <a:pt x="113" y="249"/>
                  </a:cubicBezTo>
                  <a:cubicBezTo>
                    <a:pt x="174" y="284"/>
                    <a:pt x="174" y="284"/>
                    <a:pt x="174" y="284"/>
                  </a:cubicBezTo>
                  <a:cubicBezTo>
                    <a:pt x="134" y="308"/>
                    <a:pt x="134" y="308"/>
                    <a:pt x="134" y="308"/>
                  </a:cubicBezTo>
                  <a:cubicBezTo>
                    <a:pt x="0" y="230"/>
                    <a:pt x="0" y="230"/>
                    <a:pt x="0" y="230"/>
                  </a:cubicBezTo>
                  <a:cubicBezTo>
                    <a:pt x="134" y="152"/>
                    <a:pt x="134" y="152"/>
                    <a:pt x="134" y="152"/>
                  </a:cubicBezTo>
                  <a:cubicBezTo>
                    <a:pt x="174" y="175"/>
                    <a:pt x="174" y="175"/>
                    <a:pt x="174" y="175"/>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5"/>
                    <a:pt x="369" y="65"/>
                    <a:pt x="369" y="65"/>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5"/>
                    <a:pt x="435" y="65"/>
                    <a:pt x="435" y="65"/>
                  </a:cubicBezTo>
                  <a:cubicBezTo>
                    <a:pt x="435" y="87"/>
                    <a:pt x="435" y="117"/>
                    <a:pt x="435" y="142"/>
                  </a:cubicBezTo>
                  <a:cubicBezTo>
                    <a:pt x="460" y="146"/>
                    <a:pt x="483" y="154"/>
                    <a:pt x="502" y="165"/>
                  </a:cubicBezTo>
                  <a:cubicBezTo>
                    <a:pt x="521" y="176"/>
                    <a:pt x="534" y="189"/>
                    <a:pt x="541" y="204"/>
                  </a:cubicBezTo>
                  <a:cubicBezTo>
                    <a:pt x="672" y="204"/>
                    <a:pt x="672" y="204"/>
                    <a:pt x="672" y="204"/>
                  </a:cubicBezTo>
                  <a:cubicBezTo>
                    <a:pt x="611" y="168"/>
                    <a:pt x="611" y="168"/>
                    <a:pt x="611" y="168"/>
                  </a:cubicBezTo>
                  <a:cubicBezTo>
                    <a:pt x="650" y="145"/>
                    <a:pt x="650" y="145"/>
                    <a:pt x="650" y="145"/>
                  </a:cubicBezTo>
                  <a:cubicBezTo>
                    <a:pt x="785" y="223"/>
                    <a:pt x="785" y="223"/>
                    <a:pt x="785" y="223"/>
                  </a:cubicBezTo>
                  <a:cubicBezTo>
                    <a:pt x="651" y="300"/>
                    <a:pt x="651" y="300"/>
                    <a:pt x="651" y="300"/>
                  </a:cubicBezTo>
                  <a:cubicBezTo>
                    <a:pt x="611" y="277"/>
                    <a:pt x="611" y="277"/>
                    <a:pt x="611" y="277"/>
                  </a:cubicBezTo>
                  <a:cubicBezTo>
                    <a:pt x="672" y="242"/>
                    <a:pt x="672" y="242"/>
                    <a:pt x="672" y="242"/>
                  </a:cubicBezTo>
                  <a:cubicBezTo>
                    <a:pt x="637" y="242"/>
                    <a:pt x="587" y="242"/>
                    <a:pt x="545" y="242"/>
                  </a:cubicBezTo>
                  <a:cubicBezTo>
                    <a:pt x="540" y="259"/>
                    <a:pt x="526" y="276"/>
                    <a:pt x="502" y="290"/>
                  </a:cubicBezTo>
                  <a:cubicBezTo>
                    <a:pt x="480" y="303"/>
                    <a:pt x="451" y="311"/>
                    <a:pt x="422" y="314"/>
                  </a:cubicBezTo>
                  <a:cubicBezTo>
                    <a:pt x="422" y="391"/>
                    <a:pt x="422" y="391"/>
                    <a:pt x="422" y="391"/>
                  </a:cubicBezTo>
                  <a:cubicBezTo>
                    <a:pt x="483" y="355"/>
                    <a:pt x="483" y="355"/>
                    <a:pt x="483" y="355"/>
                  </a:cubicBezTo>
                  <a:cubicBezTo>
                    <a:pt x="483" y="355"/>
                    <a:pt x="483" y="355"/>
                    <a:pt x="483" y="355"/>
                  </a:cubicBezTo>
                  <a:cubicBezTo>
                    <a:pt x="483" y="355"/>
                    <a:pt x="483" y="355"/>
                    <a:pt x="483" y="355"/>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未知"/>
            <p:cNvSpPr/>
            <p:nvPr/>
          </p:nvSpPr>
          <p:spPr bwMode="auto">
            <a:xfrm>
              <a:off x="49" y="226"/>
              <a:ext cx="30" cy="48"/>
            </a:xfrm>
            <a:custGeom>
              <a:avLst/>
              <a:gdLst>
                <a:gd name="T0" fmla="*/ 27 w 56"/>
                <a:gd name="T1" fmla="*/ 5 h 92"/>
                <a:gd name="T2" fmla="*/ 46 w 56"/>
                <a:gd name="T3" fmla="*/ 21 h 92"/>
                <a:gd name="T4" fmla="*/ 54 w 56"/>
                <a:gd name="T5" fmla="*/ 45 h 92"/>
                <a:gd name="T6" fmla="*/ 40 w 56"/>
                <a:gd name="T7" fmla="*/ 36 h 92"/>
                <a:gd name="T8" fmla="*/ 27 w 56"/>
                <a:gd name="T9" fmla="*/ 17 h 92"/>
                <a:gd name="T10" fmla="*/ 20 w 56"/>
                <a:gd name="T11" fmla="*/ 15 h 92"/>
                <a:gd name="T12" fmla="*/ 17 w 56"/>
                <a:gd name="T13" fmla="*/ 20 h 92"/>
                <a:gd name="T14" fmla="*/ 20 w 56"/>
                <a:gd name="T15" fmla="*/ 28 h 92"/>
                <a:gd name="T16" fmla="*/ 36 w 56"/>
                <a:gd name="T17" fmla="*/ 43 h 92"/>
                <a:gd name="T18" fmla="*/ 48 w 56"/>
                <a:gd name="T19" fmla="*/ 55 h 92"/>
                <a:gd name="T20" fmla="*/ 56 w 56"/>
                <a:gd name="T21" fmla="*/ 77 h 92"/>
                <a:gd name="T22" fmla="*/ 49 w 56"/>
                <a:gd name="T23" fmla="*/ 90 h 92"/>
                <a:gd name="T24" fmla="*/ 28 w 56"/>
                <a:gd name="T25" fmla="*/ 85 h 92"/>
                <a:gd name="T26" fmla="*/ 9 w 56"/>
                <a:gd name="T27" fmla="*/ 67 h 92"/>
                <a:gd name="T28" fmla="*/ 0 w 56"/>
                <a:gd name="T29" fmla="*/ 42 h 92"/>
                <a:gd name="T30" fmla="*/ 14 w 56"/>
                <a:gd name="T31" fmla="*/ 50 h 92"/>
                <a:gd name="T32" fmla="*/ 19 w 56"/>
                <a:gd name="T33" fmla="*/ 63 h 92"/>
                <a:gd name="T34" fmla="*/ 29 w 56"/>
                <a:gd name="T35" fmla="*/ 72 h 92"/>
                <a:gd name="T36" fmla="*/ 37 w 56"/>
                <a:gd name="T37" fmla="*/ 75 h 92"/>
                <a:gd name="T38" fmla="*/ 42 w 56"/>
                <a:gd name="T39" fmla="*/ 70 h 92"/>
                <a:gd name="T40" fmla="*/ 32 w 56"/>
                <a:gd name="T41" fmla="*/ 55 h 92"/>
                <a:gd name="T42" fmla="*/ 13 w 56"/>
                <a:gd name="T43" fmla="*/ 37 h 92"/>
                <a:gd name="T44" fmla="*/ 2 w 56"/>
                <a:gd name="T45" fmla="*/ 13 h 92"/>
                <a:gd name="T46" fmla="*/ 10 w 56"/>
                <a:gd name="T47" fmla="*/ 1 h 92"/>
                <a:gd name="T48" fmla="*/ 27 w 56"/>
                <a:gd name="T49" fmla="*/ 5 h 92"/>
                <a:gd name="T50" fmla="*/ 27 w 56"/>
                <a:gd name="T51" fmla="*/ 5 h 92"/>
                <a:gd name="T52" fmla="*/ 27 w 56"/>
                <a:gd name="T53" fmla="*/ 5 h 92"/>
                <a:gd name="T54" fmla="*/ 27 w 56"/>
                <a:gd name="T55" fmla="*/ 5 h 92"/>
                <a:gd name="T56" fmla="*/ 27 w 56"/>
                <a:gd name="T57" fmla="*/ 5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2"/>
                <a:gd name="T89" fmla="*/ 56 w 56"/>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2">
                  <a:moveTo>
                    <a:pt x="27" y="5"/>
                  </a:moveTo>
                  <a:cubicBezTo>
                    <a:pt x="35" y="9"/>
                    <a:pt x="41" y="15"/>
                    <a:pt x="46" y="21"/>
                  </a:cubicBezTo>
                  <a:cubicBezTo>
                    <a:pt x="51" y="28"/>
                    <a:pt x="54" y="36"/>
                    <a:pt x="54" y="45"/>
                  </a:cubicBezTo>
                  <a:cubicBezTo>
                    <a:pt x="40" y="36"/>
                    <a:pt x="40" y="36"/>
                    <a:pt x="40" y="36"/>
                  </a:cubicBezTo>
                  <a:cubicBezTo>
                    <a:pt x="39" y="29"/>
                    <a:pt x="35" y="22"/>
                    <a:pt x="27" y="17"/>
                  </a:cubicBezTo>
                  <a:cubicBezTo>
                    <a:pt x="24" y="16"/>
                    <a:pt x="22" y="15"/>
                    <a:pt x="20" y="15"/>
                  </a:cubicBezTo>
                  <a:cubicBezTo>
                    <a:pt x="18" y="16"/>
                    <a:pt x="17" y="17"/>
                    <a:pt x="17" y="20"/>
                  </a:cubicBezTo>
                  <a:cubicBezTo>
                    <a:pt x="17" y="23"/>
                    <a:pt x="18" y="26"/>
                    <a:pt x="20" y="28"/>
                  </a:cubicBezTo>
                  <a:cubicBezTo>
                    <a:pt x="22" y="30"/>
                    <a:pt x="27" y="35"/>
                    <a:pt x="36" y="43"/>
                  </a:cubicBezTo>
                  <a:cubicBezTo>
                    <a:pt x="42" y="48"/>
                    <a:pt x="45" y="52"/>
                    <a:pt x="48" y="55"/>
                  </a:cubicBezTo>
                  <a:cubicBezTo>
                    <a:pt x="53" y="62"/>
                    <a:pt x="56" y="69"/>
                    <a:pt x="56" y="77"/>
                  </a:cubicBezTo>
                  <a:cubicBezTo>
                    <a:pt x="56" y="84"/>
                    <a:pt x="54" y="88"/>
                    <a:pt x="49" y="90"/>
                  </a:cubicBezTo>
                  <a:cubicBezTo>
                    <a:pt x="44" y="92"/>
                    <a:pt x="37" y="90"/>
                    <a:pt x="28" y="85"/>
                  </a:cubicBezTo>
                  <a:cubicBezTo>
                    <a:pt x="20" y="81"/>
                    <a:pt x="14" y="75"/>
                    <a:pt x="9" y="67"/>
                  </a:cubicBezTo>
                  <a:cubicBezTo>
                    <a:pt x="3" y="59"/>
                    <a:pt x="0" y="51"/>
                    <a:pt x="0" y="42"/>
                  </a:cubicBezTo>
                  <a:cubicBezTo>
                    <a:pt x="14" y="50"/>
                    <a:pt x="14" y="50"/>
                    <a:pt x="14" y="50"/>
                  </a:cubicBezTo>
                  <a:cubicBezTo>
                    <a:pt x="14" y="55"/>
                    <a:pt x="16" y="59"/>
                    <a:pt x="19" y="63"/>
                  </a:cubicBezTo>
                  <a:cubicBezTo>
                    <a:pt x="21" y="67"/>
                    <a:pt x="25" y="70"/>
                    <a:pt x="29" y="72"/>
                  </a:cubicBezTo>
                  <a:cubicBezTo>
                    <a:pt x="32" y="74"/>
                    <a:pt x="35" y="75"/>
                    <a:pt x="37" y="75"/>
                  </a:cubicBezTo>
                  <a:cubicBezTo>
                    <a:pt x="40" y="76"/>
                    <a:pt x="42" y="74"/>
                    <a:pt x="42" y="70"/>
                  </a:cubicBezTo>
                  <a:cubicBezTo>
                    <a:pt x="42" y="66"/>
                    <a:pt x="38" y="61"/>
                    <a:pt x="32" y="55"/>
                  </a:cubicBezTo>
                  <a:cubicBezTo>
                    <a:pt x="20" y="44"/>
                    <a:pt x="14" y="38"/>
                    <a:pt x="13" y="37"/>
                  </a:cubicBezTo>
                  <a:cubicBezTo>
                    <a:pt x="6" y="29"/>
                    <a:pt x="2" y="22"/>
                    <a:pt x="2" y="13"/>
                  </a:cubicBezTo>
                  <a:cubicBezTo>
                    <a:pt x="2" y="6"/>
                    <a:pt x="5" y="2"/>
                    <a:pt x="10" y="1"/>
                  </a:cubicBezTo>
                  <a:cubicBezTo>
                    <a:pt x="15" y="0"/>
                    <a:pt x="21" y="1"/>
                    <a:pt x="27" y="5"/>
                  </a:cubicBezTo>
                  <a:cubicBezTo>
                    <a:pt x="27" y="5"/>
                    <a:pt x="27" y="5"/>
                    <a:pt x="27" y="5"/>
                  </a:cubicBezTo>
                  <a:cubicBezTo>
                    <a:pt x="27" y="5"/>
                    <a:pt x="27" y="5"/>
                    <a:pt x="27" y="5"/>
                  </a:cubicBezTo>
                  <a:cubicBezTo>
                    <a:pt x="27" y="5"/>
                    <a:pt x="27" y="5"/>
                    <a:pt x="27" y="5"/>
                  </a:cubicBezTo>
                  <a:cubicBezTo>
                    <a:pt x="27" y="5"/>
                    <a:pt x="27" y="5"/>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未知"/>
            <p:cNvSpPr/>
            <p:nvPr/>
          </p:nvSpPr>
          <p:spPr bwMode="auto">
            <a:xfrm>
              <a:off x="80" y="238"/>
              <a:ext cx="46" cy="62"/>
            </a:xfrm>
            <a:custGeom>
              <a:avLst/>
              <a:gdLst>
                <a:gd name="T0" fmla="*/ 46 w 46"/>
                <a:gd name="T1" fmla="*/ 27 h 62"/>
                <a:gd name="T2" fmla="*/ 36 w 46"/>
                <a:gd name="T3" fmla="*/ 62 h 62"/>
                <a:gd name="T4" fmla="*/ 29 w 46"/>
                <a:gd name="T5" fmla="*/ 57 h 62"/>
                <a:gd name="T6" fmla="*/ 23 w 46"/>
                <a:gd name="T7" fmla="*/ 27 h 62"/>
                <a:gd name="T8" fmla="*/ 17 w 46"/>
                <a:gd name="T9" fmla="*/ 51 h 62"/>
                <a:gd name="T10" fmla="*/ 9 w 46"/>
                <a:gd name="T11" fmla="*/ 46 h 62"/>
                <a:gd name="T12" fmla="*/ 0 w 46"/>
                <a:gd name="T13" fmla="*/ 0 h 62"/>
                <a:gd name="T14" fmla="*/ 8 w 46"/>
                <a:gd name="T15" fmla="*/ 5 h 62"/>
                <a:gd name="T16" fmla="*/ 13 w 46"/>
                <a:gd name="T17" fmla="*/ 36 h 62"/>
                <a:gd name="T18" fmla="*/ 19 w 46"/>
                <a:gd name="T19" fmla="*/ 12 h 62"/>
                <a:gd name="T20" fmla="*/ 27 w 46"/>
                <a:gd name="T21" fmla="*/ 16 h 62"/>
                <a:gd name="T22" fmla="*/ 33 w 46"/>
                <a:gd name="T23" fmla="*/ 47 h 62"/>
                <a:gd name="T24" fmla="*/ 38 w 46"/>
                <a:gd name="T25" fmla="*/ 23 h 62"/>
                <a:gd name="T26" fmla="*/ 46 w 46"/>
                <a:gd name="T27" fmla="*/ 27 h 62"/>
                <a:gd name="T28" fmla="*/ 46 w 46"/>
                <a:gd name="T29" fmla="*/ 27 h 62"/>
                <a:gd name="T30" fmla="*/ 46 w 46"/>
                <a:gd name="T31" fmla="*/ 27 h 62"/>
                <a:gd name="T32" fmla="*/ 46 w 46"/>
                <a:gd name="T33" fmla="*/ 27 h 62"/>
                <a:gd name="T34" fmla="*/ 46 w 46"/>
                <a:gd name="T35" fmla="*/ 27 h 62"/>
                <a:gd name="T36" fmla="*/ 46 w 46"/>
                <a:gd name="T37" fmla="*/ 2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62"/>
                <a:gd name="T59" fmla="*/ 46 w 4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62">
                  <a:moveTo>
                    <a:pt x="46" y="27"/>
                  </a:moveTo>
                  <a:lnTo>
                    <a:pt x="36" y="62"/>
                  </a:lnTo>
                  <a:lnTo>
                    <a:pt x="29" y="57"/>
                  </a:lnTo>
                  <a:lnTo>
                    <a:pt x="23" y="27"/>
                  </a:lnTo>
                  <a:lnTo>
                    <a:pt x="17" y="51"/>
                  </a:lnTo>
                  <a:lnTo>
                    <a:pt x="9" y="46"/>
                  </a:lnTo>
                  <a:lnTo>
                    <a:pt x="0" y="0"/>
                  </a:lnTo>
                  <a:lnTo>
                    <a:pt x="8" y="5"/>
                  </a:lnTo>
                  <a:lnTo>
                    <a:pt x="13" y="36"/>
                  </a:lnTo>
                  <a:lnTo>
                    <a:pt x="19" y="12"/>
                  </a:lnTo>
                  <a:lnTo>
                    <a:pt x="27" y="16"/>
                  </a:lnTo>
                  <a:lnTo>
                    <a:pt x="33" y="47"/>
                  </a:lnTo>
                  <a:lnTo>
                    <a:pt x="38" y="23"/>
                  </a:lnTo>
                  <a:lnTo>
                    <a:pt x="46"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未知"/>
            <p:cNvSpPr/>
            <p:nvPr/>
          </p:nvSpPr>
          <p:spPr bwMode="auto">
            <a:xfrm>
              <a:off x="130" y="267"/>
              <a:ext cx="7" cy="45"/>
            </a:xfrm>
            <a:custGeom>
              <a:avLst/>
              <a:gdLst>
                <a:gd name="T0" fmla="*/ 7 w 7"/>
                <a:gd name="T1" fmla="*/ 5 h 45"/>
                <a:gd name="T2" fmla="*/ 7 w 7"/>
                <a:gd name="T3" fmla="*/ 45 h 45"/>
                <a:gd name="T4" fmla="*/ 0 w 7"/>
                <a:gd name="T5" fmla="*/ 41 h 45"/>
                <a:gd name="T6" fmla="*/ 0 w 7"/>
                <a:gd name="T7" fmla="*/ 0 h 45"/>
                <a:gd name="T8" fmla="*/ 7 w 7"/>
                <a:gd name="T9" fmla="*/ 5 h 45"/>
                <a:gd name="T10" fmla="*/ 7 w 7"/>
                <a:gd name="T11" fmla="*/ 5 h 45"/>
                <a:gd name="T12" fmla="*/ 7 w 7"/>
                <a:gd name="T13" fmla="*/ 5 h 45"/>
                <a:gd name="T14" fmla="*/ 7 w 7"/>
                <a:gd name="T15" fmla="*/ 5 h 45"/>
                <a:gd name="T16" fmla="*/ 7 w 7"/>
                <a:gd name="T17" fmla="*/ 5 h 45"/>
                <a:gd name="T18" fmla="*/ 7 w 7"/>
                <a:gd name="T19" fmla="*/ 5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45"/>
                <a:gd name="T32" fmla="*/ 7 w 7"/>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45">
                  <a:moveTo>
                    <a:pt x="7" y="5"/>
                  </a:moveTo>
                  <a:lnTo>
                    <a:pt x="7" y="45"/>
                  </a:lnTo>
                  <a:lnTo>
                    <a:pt x="0" y="41"/>
                  </a:lnTo>
                  <a:lnTo>
                    <a:pt x="0" y="0"/>
                  </a:ln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未知"/>
            <p:cNvSpPr/>
            <p:nvPr/>
          </p:nvSpPr>
          <p:spPr bwMode="auto">
            <a:xfrm>
              <a:off x="141" y="274"/>
              <a:ext cx="29" cy="51"/>
            </a:xfrm>
            <a:custGeom>
              <a:avLst/>
              <a:gdLst>
                <a:gd name="T0" fmla="*/ 29 w 29"/>
                <a:gd name="T1" fmla="*/ 17 h 51"/>
                <a:gd name="T2" fmla="*/ 29 w 29"/>
                <a:gd name="T3" fmla="*/ 24 h 51"/>
                <a:gd name="T4" fmla="*/ 19 w 29"/>
                <a:gd name="T5" fmla="*/ 18 h 51"/>
                <a:gd name="T6" fmla="*/ 19 w 29"/>
                <a:gd name="T7" fmla="*/ 51 h 51"/>
                <a:gd name="T8" fmla="*/ 11 w 29"/>
                <a:gd name="T9" fmla="*/ 46 h 51"/>
                <a:gd name="T10" fmla="*/ 11 w 29"/>
                <a:gd name="T11" fmla="*/ 14 h 51"/>
                <a:gd name="T12" fmla="*/ 0 w 29"/>
                <a:gd name="T13" fmla="*/ 7 h 51"/>
                <a:gd name="T14" fmla="*/ 0 w 29"/>
                <a:gd name="T15" fmla="*/ 0 h 51"/>
                <a:gd name="T16" fmla="*/ 29 w 29"/>
                <a:gd name="T17" fmla="*/ 17 h 51"/>
                <a:gd name="T18" fmla="*/ 29 w 29"/>
                <a:gd name="T19" fmla="*/ 17 h 51"/>
                <a:gd name="T20" fmla="*/ 29 w 29"/>
                <a:gd name="T21" fmla="*/ 17 h 51"/>
                <a:gd name="T22" fmla="*/ 29 w 29"/>
                <a:gd name="T23" fmla="*/ 17 h 51"/>
                <a:gd name="T24" fmla="*/ 29 w 29"/>
                <a:gd name="T25" fmla="*/ 17 h 51"/>
                <a:gd name="T26" fmla="*/ 29 w 29"/>
                <a:gd name="T27" fmla="*/ 17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1"/>
                <a:gd name="T44" fmla="*/ 29 w 29"/>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1">
                  <a:moveTo>
                    <a:pt x="29" y="17"/>
                  </a:moveTo>
                  <a:lnTo>
                    <a:pt x="29" y="24"/>
                  </a:lnTo>
                  <a:lnTo>
                    <a:pt x="19" y="18"/>
                  </a:lnTo>
                  <a:lnTo>
                    <a:pt x="19" y="51"/>
                  </a:lnTo>
                  <a:lnTo>
                    <a:pt x="11" y="46"/>
                  </a:lnTo>
                  <a:lnTo>
                    <a:pt x="11" y="14"/>
                  </a:lnTo>
                  <a:lnTo>
                    <a:pt x="0" y="7"/>
                  </a:lnTo>
                  <a:lnTo>
                    <a:pt x="0" y="0"/>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未知"/>
            <p:cNvSpPr/>
            <p:nvPr/>
          </p:nvSpPr>
          <p:spPr bwMode="auto">
            <a:xfrm>
              <a:off x="172" y="298"/>
              <a:ext cx="33" cy="48"/>
            </a:xfrm>
            <a:custGeom>
              <a:avLst/>
              <a:gdLst>
                <a:gd name="T0" fmla="*/ 33 w 62"/>
                <a:gd name="T1" fmla="*/ 7 h 92"/>
                <a:gd name="T2" fmla="*/ 52 w 62"/>
                <a:gd name="T3" fmla="*/ 25 h 92"/>
                <a:gd name="T4" fmla="*/ 62 w 62"/>
                <a:gd name="T5" fmla="*/ 50 h 92"/>
                <a:gd name="T6" fmla="*/ 48 w 62"/>
                <a:gd name="T7" fmla="*/ 42 h 92"/>
                <a:gd name="T8" fmla="*/ 43 w 62"/>
                <a:gd name="T9" fmla="*/ 30 h 92"/>
                <a:gd name="T10" fmla="*/ 33 w 62"/>
                <a:gd name="T11" fmla="*/ 21 h 92"/>
                <a:gd name="T12" fmla="*/ 19 w 62"/>
                <a:gd name="T13" fmla="*/ 21 h 92"/>
                <a:gd name="T14" fmla="*/ 15 w 62"/>
                <a:gd name="T15" fmla="*/ 36 h 92"/>
                <a:gd name="T16" fmla="*/ 19 w 62"/>
                <a:gd name="T17" fmla="*/ 56 h 92"/>
                <a:gd name="T18" fmla="*/ 33 w 62"/>
                <a:gd name="T19" fmla="*/ 72 h 92"/>
                <a:gd name="T20" fmla="*/ 43 w 62"/>
                <a:gd name="T21" fmla="*/ 74 h 92"/>
                <a:gd name="T22" fmla="*/ 48 w 62"/>
                <a:gd name="T23" fmla="*/ 64 h 92"/>
                <a:gd name="T24" fmla="*/ 62 w 62"/>
                <a:gd name="T25" fmla="*/ 72 h 92"/>
                <a:gd name="T26" fmla="*/ 53 w 62"/>
                <a:gd name="T27" fmla="*/ 90 h 92"/>
                <a:gd name="T28" fmla="*/ 33 w 62"/>
                <a:gd name="T29" fmla="*/ 86 h 92"/>
                <a:gd name="T30" fmla="*/ 9 w 62"/>
                <a:gd name="T31" fmla="*/ 61 h 92"/>
                <a:gd name="T32" fmla="*/ 0 w 62"/>
                <a:gd name="T33" fmla="*/ 28 h 92"/>
                <a:gd name="T34" fmla="*/ 9 w 62"/>
                <a:gd name="T35" fmla="*/ 4 h 92"/>
                <a:gd name="T36" fmla="*/ 33 w 62"/>
                <a:gd name="T37" fmla="*/ 7 h 92"/>
                <a:gd name="T38" fmla="*/ 33 w 62"/>
                <a:gd name="T39" fmla="*/ 7 h 92"/>
                <a:gd name="T40" fmla="*/ 33 w 62"/>
                <a:gd name="T41" fmla="*/ 7 h 92"/>
                <a:gd name="T42" fmla="*/ 33 w 62"/>
                <a:gd name="T43" fmla="*/ 7 h 92"/>
                <a:gd name="T44" fmla="*/ 33 w 62"/>
                <a:gd name="T45" fmla="*/ 7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92"/>
                <a:gd name="T71" fmla="*/ 62 w 62"/>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92">
                  <a:moveTo>
                    <a:pt x="33" y="7"/>
                  </a:moveTo>
                  <a:cubicBezTo>
                    <a:pt x="41" y="11"/>
                    <a:pt x="47" y="17"/>
                    <a:pt x="52" y="25"/>
                  </a:cubicBezTo>
                  <a:cubicBezTo>
                    <a:pt x="58" y="33"/>
                    <a:pt x="61" y="41"/>
                    <a:pt x="62" y="50"/>
                  </a:cubicBezTo>
                  <a:cubicBezTo>
                    <a:pt x="48" y="42"/>
                    <a:pt x="48" y="42"/>
                    <a:pt x="48" y="42"/>
                  </a:cubicBezTo>
                  <a:cubicBezTo>
                    <a:pt x="47" y="38"/>
                    <a:pt x="46" y="34"/>
                    <a:pt x="43" y="30"/>
                  </a:cubicBezTo>
                  <a:cubicBezTo>
                    <a:pt x="40" y="26"/>
                    <a:pt x="37" y="23"/>
                    <a:pt x="33" y="21"/>
                  </a:cubicBezTo>
                  <a:cubicBezTo>
                    <a:pt x="27" y="17"/>
                    <a:pt x="22" y="17"/>
                    <a:pt x="19" y="21"/>
                  </a:cubicBezTo>
                  <a:cubicBezTo>
                    <a:pt x="16" y="24"/>
                    <a:pt x="15" y="29"/>
                    <a:pt x="15" y="36"/>
                  </a:cubicBezTo>
                  <a:cubicBezTo>
                    <a:pt x="15" y="44"/>
                    <a:pt x="16" y="50"/>
                    <a:pt x="19" y="56"/>
                  </a:cubicBezTo>
                  <a:cubicBezTo>
                    <a:pt x="22" y="63"/>
                    <a:pt x="27" y="69"/>
                    <a:pt x="33" y="72"/>
                  </a:cubicBezTo>
                  <a:cubicBezTo>
                    <a:pt x="37" y="75"/>
                    <a:pt x="41" y="75"/>
                    <a:pt x="43" y="74"/>
                  </a:cubicBezTo>
                  <a:cubicBezTo>
                    <a:pt x="46" y="72"/>
                    <a:pt x="47" y="69"/>
                    <a:pt x="48" y="64"/>
                  </a:cubicBezTo>
                  <a:cubicBezTo>
                    <a:pt x="62" y="72"/>
                    <a:pt x="62" y="72"/>
                    <a:pt x="62" y="72"/>
                  </a:cubicBezTo>
                  <a:cubicBezTo>
                    <a:pt x="61" y="81"/>
                    <a:pt x="58" y="87"/>
                    <a:pt x="53" y="90"/>
                  </a:cubicBezTo>
                  <a:cubicBezTo>
                    <a:pt x="48" y="92"/>
                    <a:pt x="41" y="91"/>
                    <a:pt x="33" y="86"/>
                  </a:cubicBezTo>
                  <a:cubicBezTo>
                    <a:pt x="23" y="81"/>
                    <a:pt x="15" y="72"/>
                    <a:pt x="9" y="61"/>
                  </a:cubicBezTo>
                  <a:cubicBezTo>
                    <a:pt x="3" y="50"/>
                    <a:pt x="0" y="39"/>
                    <a:pt x="0" y="28"/>
                  </a:cubicBezTo>
                  <a:cubicBezTo>
                    <a:pt x="0" y="16"/>
                    <a:pt x="3" y="8"/>
                    <a:pt x="9" y="4"/>
                  </a:cubicBezTo>
                  <a:cubicBezTo>
                    <a:pt x="15" y="0"/>
                    <a:pt x="23" y="1"/>
                    <a:pt x="33" y="7"/>
                  </a:cubicBezTo>
                  <a:cubicBezTo>
                    <a:pt x="33" y="7"/>
                    <a:pt x="33" y="7"/>
                    <a:pt x="33" y="7"/>
                  </a:cubicBezTo>
                  <a:cubicBezTo>
                    <a:pt x="33" y="7"/>
                    <a:pt x="33" y="7"/>
                    <a:pt x="33" y="7"/>
                  </a:cubicBezTo>
                  <a:cubicBezTo>
                    <a:pt x="33" y="7"/>
                    <a:pt x="33" y="7"/>
                    <a:pt x="33" y="7"/>
                  </a:cubicBezTo>
                  <a:cubicBezTo>
                    <a:pt x="33" y="7"/>
                    <a:pt x="33"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未知"/>
            <p:cNvSpPr/>
            <p:nvPr/>
          </p:nvSpPr>
          <p:spPr bwMode="auto">
            <a:xfrm>
              <a:off x="210" y="314"/>
              <a:ext cx="30" cy="57"/>
            </a:xfrm>
            <a:custGeom>
              <a:avLst/>
              <a:gdLst>
                <a:gd name="T0" fmla="*/ 30 w 30"/>
                <a:gd name="T1" fmla="*/ 17 h 57"/>
                <a:gd name="T2" fmla="*/ 30 w 30"/>
                <a:gd name="T3" fmla="*/ 57 h 57"/>
                <a:gd name="T4" fmla="*/ 22 w 30"/>
                <a:gd name="T5" fmla="*/ 53 h 57"/>
                <a:gd name="T6" fmla="*/ 22 w 30"/>
                <a:gd name="T7" fmla="*/ 35 h 57"/>
                <a:gd name="T8" fmla="*/ 8 w 30"/>
                <a:gd name="T9" fmla="*/ 27 h 57"/>
                <a:gd name="T10" fmla="*/ 8 w 30"/>
                <a:gd name="T11" fmla="*/ 45 h 57"/>
                <a:gd name="T12" fmla="*/ 0 w 30"/>
                <a:gd name="T13" fmla="*/ 40 h 57"/>
                <a:gd name="T14" fmla="*/ 0 w 30"/>
                <a:gd name="T15" fmla="*/ 0 h 57"/>
                <a:gd name="T16" fmla="*/ 8 w 30"/>
                <a:gd name="T17" fmla="*/ 4 h 57"/>
                <a:gd name="T18" fmla="*/ 8 w 30"/>
                <a:gd name="T19" fmla="*/ 20 h 57"/>
                <a:gd name="T20" fmla="*/ 22 w 30"/>
                <a:gd name="T21" fmla="*/ 28 h 57"/>
                <a:gd name="T22" fmla="*/ 23 w 30"/>
                <a:gd name="T23" fmla="*/ 13 h 57"/>
                <a:gd name="T24" fmla="*/ 30 w 30"/>
                <a:gd name="T25" fmla="*/ 17 h 57"/>
                <a:gd name="T26" fmla="*/ 30 w 30"/>
                <a:gd name="T27" fmla="*/ 17 h 57"/>
                <a:gd name="T28" fmla="*/ 30 w 30"/>
                <a:gd name="T29" fmla="*/ 17 h 57"/>
                <a:gd name="T30" fmla="*/ 30 w 30"/>
                <a:gd name="T31" fmla="*/ 17 h 57"/>
                <a:gd name="T32" fmla="*/ 30 w 30"/>
                <a:gd name="T33" fmla="*/ 17 h 57"/>
                <a:gd name="T34" fmla="*/ 30 w 30"/>
                <a:gd name="T35" fmla="*/ 17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7"/>
                <a:gd name="T56" fmla="*/ 30 w 30"/>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7">
                  <a:moveTo>
                    <a:pt x="30" y="17"/>
                  </a:moveTo>
                  <a:lnTo>
                    <a:pt x="30" y="57"/>
                  </a:lnTo>
                  <a:lnTo>
                    <a:pt x="22" y="53"/>
                  </a:lnTo>
                  <a:lnTo>
                    <a:pt x="22" y="35"/>
                  </a:lnTo>
                  <a:lnTo>
                    <a:pt x="8" y="27"/>
                  </a:lnTo>
                  <a:lnTo>
                    <a:pt x="8" y="45"/>
                  </a:lnTo>
                  <a:lnTo>
                    <a:pt x="0" y="40"/>
                  </a:lnTo>
                  <a:lnTo>
                    <a:pt x="0" y="0"/>
                  </a:lnTo>
                  <a:lnTo>
                    <a:pt x="8" y="4"/>
                  </a:lnTo>
                  <a:lnTo>
                    <a:pt x="8" y="20"/>
                  </a:lnTo>
                  <a:lnTo>
                    <a:pt x="22" y="28"/>
                  </a:lnTo>
                  <a:lnTo>
                    <a:pt x="23" y="13"/>
                  </a:lnTo>
                  <a:lnTo>
                    <a:pt x="30"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68" name="Picture 28"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2400052"/>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29"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3768477"/>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30"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0288" y="2400052"/>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3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1875" y="3768477"/>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 Box 32"/>
          <p:cNvSpPr txBox="1">
            <a:spLocks noChangeArrowheads="1"/>
          </p:cNvSpPr>
          <p:nvPr/>
        </p:nvSpPr>
        <p:spPr bwMode="auto">
          <a:xfrm>
            <a:off x="3059113" y="3336677"/>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E1/0/1</a:t>
            </a:r>
            <a:endParaRPr lang="en-US" altLang="zh-CN" sz="1600" b="0">
              <a:latin typeface="Arial" panose="020B0604020202020204" pitchFamily="34" charset="0"/>
            </a:endParaRPr>
          </a:p>
        </p:txBody>
      </p:sp>
      <p:sp>
        <p:nvSpPr>
          <p:cNvPr id="73" name="Text Box 33"/>
          <p:cNvSpPr txBox="1">
            <a:spLocks noChangeArrowheads="1"/>
          </p:cNvSpPr>
          <p:nvPr/>
        </p:nvSpPr>
        <p:spPr bwMode="auto">
          <a:xfrm>
            <a:off x="3059113" y="3863727"/>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E1/0/2</a:t>
            </a:r>
            <a:endParaRPr lang="en-US" altLang="zh-CN" sz="1600" b="0">
              <a:latin typeface="Arial" panose="020B0604020202020204" pitchFamily="34" charset="0"/>
            </a:endParaRPr>
          </a:p>
        </p:txBody>
      </p:sp>
      <p:sp>
        <p:nvSpPr>
          <p:cNvPr id="74" name="Text Box 34"/>
          <p:cNvSpPr txBox="1">
            <a:spLocks noChangeArrowheads="1"/>
          </p:cNvSpPr>
          <p:nvPr/>
        </p:nvSpPr>
        <p:spPr bwMode="auto">
          <a:xfrm>
            <a:off x="5076825" y="3336677"/>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E1/0/3</a:t>
            </a:r>
            <a:endParaRPr lang="en-US" altLang="zh-CN" sz="1600" b="0">
              <a:latin typeface="Arial" panose="020B0604020202020204" pitchFamily="34" charset="0"/>
            </a:endParaRPr>
          </a:p>
        </p:txBody>
      </p:sp>
      <p:sp>
        <p:nvSpPr>
          <p:cNvPr id="75" name="Text Box 35"/>
          <p:cNvSpPr txBox="1">
            <a:spLocks noChangeArrowheads="1"/>
          </p:cNvSpPr>
          <p:nvPr/>
        </p:nvSpPr>
        <p:spPr bwMode="auto">
          <a:xfrm>
            <a:off x="5076825" y="3863727"/>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E1/0/4</a:t>
            </a:r>
            <a:endParaRPr lang="en-US" altLang="zh-CN" sz="1600" b="0">
              <a:latin typeface="Arial" panose="020B0604020202020204" pitchFamily="34" charset="0"/>
            </a:endParaRPr>
          </a:p>
        </p:txBody>
      </p:sp>
      <p:graphicFrame>
        <p:nvGraphicFramePr>
          <p:cNvPr id="76" name="Group 36"/>
          <p:cNvGraphicFramePr>
            <a:graphicFrameLocks noGrp="1"/>
          </p:cNvGraphicFramePr>
          <p:nvPr/>
        </p:nvGraphicFramePr>
        <p:xfrm>
          <a:off x="3059113" y="1104652"/>
          <a:ext cx="2879725" cy="1914528"/>
        </p:xfrm>
        <a:graphic>
          <a:graphicData uri="http://schemas.openxmlformats.org/drawingml/2006/table">
            <a:tbl>
              <a:tblPr/>
              <a:tblGrid>
                <a:gridCol w="1606550"/>
                <a:gridCol w="1273175"/>
              </a:tblGrid>
              <a:tr h="319088">
                <a:tc gridSpan="2">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 Table</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Port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MAC_A</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MAC_B</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MAC_C</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E1/0/3</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MAC_D</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E1/0/4</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r>
            </a:tbl>
          </a:graphicData>
        </a:graphic>
      </p:graphicFrame>
      <p:sp>
        <p:nvSpPr>
          <p:cNvPr id="77" name="Line 59"/>
          <p:cNvSpPr>
            <a:spLocks noChangeShapeType="1"/>
          </p:cNvSpPr>
          <p:nvPr/>
        </p:nvSpPr>
        <p:spPr bwMode="auto">
          <a:xfrm>
            <a:off x="1763713" y="2688977"/>
            <a:ext cx="576262"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 name="Line 60"/>
          <p:cNvSpPr>
            <a:spLocks noChangeShapeType="1"/>
          </p:cNvSpPr>
          <p:nvPr/>
        </p:nvSpPr>
        <p:spPr bwMode="auto">
          <a:xfrm>
            <a:off x="2339975" y="3409702"/>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9" name="Line 61"/>
          <p:cNvSpPr>
            <a:spLocks noChangeShapeType="1"/>
          </p:cNvSpPr>
          <p:nvPr/>
        </p:nvSpPr>
        <p:spPr bwMode="auto">
          <a:xfrm>
            <a:off x="2339975" y="2688977"/>
            <a:ext cx="0" cy="720725"/>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 name="Line 62"/>
          <p:cNvSpPr>
            <a:spLocks noChangeShapeType="1"/>
          </p:cNvSpPr>
          <p:nvPr/>
        </p:nvSpPr>
        <p:spPr bwMode="auto">
          <a:xfrm>
            <a:off x="5940425" y="4057402"/>
            <a:ext cx="720725" cy="3175"/>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 name="Line 63"/>
          <p:cNvSpPr>
            <a:spLocks noChangeShapeType="1"/>
          </p:cNvSpPr>
          <p:nvPr/>
        </p:nvSpPr>
        <p:spPr bwMode="auto">
          <a:xfrm>
            <a:off x="6661150" y="4489202"/>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 name="Line 64"/>
          <p:cNvSpPr>
            <a:spLocks noChangeShapeType="1"/>
          </p:cNvSpPr>
          <p:nvPr/>
        </p:nvSpPr>
        <p:spPr bwMode="auto">
          <a:xfrm flipH="1">
            <a:off x="6659563" y="4057402"/>
            <a:ext cx="0" cy="43180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 name="Rectangle 65"/>
          <p:cNvSpPr>
            <a:spLocks noChangeArrowheads="1"/>
          </p:cNvSpPr>
          <p:nvPr/>
        </p:nvSpPr>
        <p:spPr bwMode="auto">
          <a:xfrm>
            <a:off x="3298825" y="2784227"/>
            <a:ext cx="2447925" cy="215900"/>
          </a:xfrm>
          <a:prstGeom prst="rect">
            <a:avLst/>
          </a:prstGeom>
          <a:noFill/>
          <a:ln w="2540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 name="AutoShape 66"/>
          <p:cNvSpPr>
            <a:spLocks noChangeAspect="1" noChangeArrowheads="1"/>
          </p:cNvSpPr>
          <p:nvPr/>
        </p:nvSpPr>
        <p:spPr bwMode="auto">
          <a:xfrm>
            <a:off x="2846388" y="3768477"/>
            <a:ext cx="285750" cy="288925"/>
          </a:xfrm>
          <a:custGeom>
            <a:avLst/>
            <a:gdLst>
              <a:gd name="T0" fmla="*/ 142875 w 21600"/>
              <a:gd name="T1" fmla="*/ 0 h 21600"/>
              <a:gd name="T2" fmla="*/ 41844 w 21600"/>
              <a:gd name="T3" fmla="*/ 42309 h 21600"/>
              <a:gd name="T4" fmla="*/ 0 w 21600"/>
              <a:gd name="T5" fmla="*/ 144463 h 21600"/>
              <a:gd name="T6" fmla="*/ 41844 w 21600"/>
              <a:gd name="T7" fmla="*/ 246616 h 21600"/>
              <a:gd name="T8" fmla="*/ 142875 w 21600"/>
              <a:gd name="T9" fmla="*/ 288925 h 21600"/>
              <a:gd name="T10" fmla="*/ 243906 w 21600"/>
              <a:gd name="T11" fmla="*/ 246616 h 21600"/>
              <a:gd name="T12" fmla="*/ 285750 w 21600"/>
              <a:gd name="T13" fmla="*/ 144463 h 21600"/>
              <a:gd name="T14" fmla="*/ 243906 w 21600"/>
              <a:gd name="T15" fmla="*/ 4230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5" name="AutoShape 67"/>
          <p:cNvSpPr>
            <a:spLocks noChangeAspect="1" noChangeArrowheads="1"/>
          </p:cNvSpPr>
          <p:nvPr/>
        </p:nvSpPr>
        <p:spPr bwMode="auto">
          <a:xfrm>
            <a:off x="5799138" y="3482727"/>
            <a:ext cx="285750" cy="285750"/>
          </a:xfrm>
          <a:custGeom>
            <a:avLst/>
            <a:gdLst>
              <a:gd name="T0" fmla="*/ 142875 w 21600"/>
              <a:gd name="T1" fmla="*/ 0 h 21600"/>
              <a:gd name="T2" fmla="*/ 41844 w 21600"/>
              <a:gd name="T3" fmla="*/ 41844 h 21600"/>
              <a:gd name="T4" fmla="*/ 0 w 21600"/>
              <a:gd name="T5" fmla="*/ 142875 h 21600"/>
              <a:gd name="T6" fmla="*/ 41844 w 21600"/>
              <a:gd name="T7" fmla="*/ 243906 h 21600"/>
              <a:gd name="T8" fmla="*/ 142875 w 21600"/>
              <a:gd name="T9" fmla="*/ 285750 h 21600"/>
              <a:gd name="T10" fmla="*/ 243906 w 21600"/>
              <a:gd name="T11" fmla="*/ 243906 h 21600"/>
              <a:gd name="T12" fmla="*/ 285750 w 21600"/>
              <a:gd name="T13" fmla="*/ 142875 h 21600"/>
              <a:gd name="T14" fmla="*/ 243906 w 21600"/>
              <a:gd name="T15" fmla="*/ 4184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6" name="Text Box 68"/>
          <p:cNvSpPr txBox="1">
            <a:spLocks noChangeArrowheads="1"/>
          </p:cNvSpPr>
          <p:nvPr/>
        </p:nvSpPr>
        <p:spPr bwMode="auto">
          <a:xfrm>
            <a:off x="971550" y="3050927"/>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PCA</a:t>
            </a:r>
            <a:endParaRPr lang="en-US" altLang="zh-CN" sz="1600" b="0">
              <a:latin typeface="Arial" panose="020B0604020202020204" pitchFamily="34" charset="0"/>
            </a:endParaRPr>
          </a:p>
        </p:txBody>
      </p:sp>
      <p:sp>
        <p:nvSpPr>
          <p:cNvPr id="87" name="Text Box 69"/>
          <p:cNvSpPr txBox="1">
            <a:spLocks noChangeArrowheads="1"/>
          </p:cNvSpPr>
          <p:nvPr/>
        </p:nvSpPr>
        <p:spPr bwMode="auto">
          <a:xfrm>
            <a:off x="971550" y="4416177"/>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PCB</a:t>
            </a:r>
            <a:endParaRPr lang="en-US" altLang="zh-CN" sz="1600" b="0">
              <a:latin typeface="Arial" panose="020B0604020202020204" pitchFamily="34" charset="0"/>
            </a:endParaRPr>
          </a:p>
        </p:txBody>
      </p:sp>
      <p:sp>
        <p:nvSpPr>
          <p:cNvPr id="88" name="Text Box 70"/>
          <p:cNvSpPr txBox="1">
            <a:spLocks noChangeArrowheads="1"/>
          </p:cNvSpPr>
          <p:nvPr/>
        </p:nvSpPr>
        <p:spPr bwMode="auto">
          <a:xfrm>
            <a:off x="7380288" y="3050927"/>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PCC</a:t>
            </a:r>
            <a:endParaRPr lang="en-US" altLang="zh-CN" sz="1600" b="0">
              <a:latin typeface="Arial" panose="020B0604020202020204" pitchFamily="34" charset="0"/>
            </a:endParaRPr>
          </a:p>
        </p:txBody>
      </p:sp>
      <p:sp>
        <p:nvSpPr>
          <p:cNvPr id="89" name="Text Box 71"/>
          <p:cNvSpPr txBox="1">
            <a:spLocks noChangeArrowheads="1"/>
          </p:cNvSpPr>
          <p:nvPr/>
        </p:nvSpPr>
        <p:spPr bwMode="auto">
          <a:xfrm>
            <a:off x="7453313" y="4416177"/>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PCD</a:t>
            </a:r>
            <a:endParaRPr lang="en-US" altLang="zh-CN" sz="1600" b="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443">
        <p14:prism isInverted="1"/>
      </p:transition>
    </mc:Choice>
    <mc:Fallback>
      <p:transition spd="slow" advTm="44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sz="4000" b="1" dirty="0">
                <a:solidFill>
                  <a:srgbClr val="2F5B50"/>
                </a:solidFill>
                <a:latin typeface="微软雅黑" panose="020B0503020204020204" pitchFamily="34" charset="-122"/>
                <a:ea typeface="微软雅黑" panose="020B0503020204020204" pitchFamily="34" charset="-122"/>
                <a:cs typeface="+mn-cs"/>
              </a:rPr>
              <a:t>单一交换机配置VLAN</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pic>
        <p:nvPicPr>
          <p:cNvPr id="5" name="内容占位符 -2147482624"/>
          <p:cNvPicPr>
            <a:picLocks noChangeAspect="1"/>
          </p:cNvPicPr>
          <p:nvPr>
            <p:ph idx="1"/>
          </p:nvPr>
        </p:nvPicPr>
        <p:blipFill>
          <a:blip r:embed="rId1"/>
          <a:srcRect b="24353"/>
          <a:stretch>
            <a:fillRect/>
          </a:stretch>
        </p:blipFill>
        <p:spPr>
          <a:xfrm>
            <a:off x="2388870" y="1344295"/>
            <a:ext cx="4582795" cy="38017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跨交换机配置VLAN</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pic>
        <p:nvPicPr>
          <p:cNvPr id="44" name="图片 44" descr="https://pic002.cnblogs.com/images/2012/370046/2012071412010478.jpg"/>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189480" y="1630045"/>
            <a:ext cx="4981575" cy="32289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单臂路由配置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sp>
        <p:nvSpPr>
          <p:cNvPr id="5" name="内容占位符 4"/>
          <p:cNvSpPr/>
          <p:nvPr>
            <p:ph idx="1"/>
          </p:nvPr>
        </p:nvSpPr>
        <p:spPr/>
        <p:txBody>
          <a:bodyPr>
            <a:normAutofit fontScale="60000"/>
          </a:bodyPr>
          <a:p>
            <a:r>
              <a:rPr lang="zh-CN" altLang="en-US"/>
              <a:t>单臂路由的原理：</a:t>
            </a:r>
            <a:endParaRPr lang="zh-CN" altLang="en-US"/>
          </a:p>
          <a:p>
            <a:endParaRPr lang="zh-CN" altLang="en-US"/>
          </a:p>
          <a:p>
            <a:r>
              <a:rPr lang="zh-CN" altLang="en-US"/>
              <a:t>默认情况下，不同网段之间是不能相互通信的。但是在实际中，不同网段之间又是需要相互通信，这时就需要三层设备进行路由转发，现在通用的路由转发的三层设备是三层交换机和路由器，这个实验主要讲了路由器的路由转发。在路由器的路由转发中，可以用物理端口进行，但是由于路由器的物理端口较少并且为了防止路由器端口的频繁损坏，以及为了路由器端口速率的充分利用，可以用路由器上的单臂路由技术实现不同网段的通信。单臂路由的原理是在路由器的物理端口上创建逻辑端口，以逻辑端口来充当物理端口实现不同网段的通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单臂路由配置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pic>
        <p:nvPicPr>
          <p:cNvPr id="131" name="图片 131"/>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31800" y="791845"/>
            <a:ext cx="2385695" cy="4523105"/>
          </a:xfrm>
          <a:prstGeom prst="rect">
            <a:avLst/>
          </a:prstGeom>
          <a:noFill/>
          <a:ln>
            <a:noFill/>
          </a:ln>
        </p:spPr>
      </p:pic>
      <p:sp>
        <p:nvSpPr>
          <p:cNvPr id="100" name="文本框 99"/>
          <p:cNvSpPr txBox="1"/>
          <p:nvPr/>
        </p:nvSpPr>
        <p:spPr>
          <a:xfrm>
            <a:off x="3384550" y="1295718"/>
            <a:ext cx="5080000" cy="3476625"/>
          </a:xfrm>
          <a:prstGeom prst="rect">
            <a:avLst/>
          </a:prstGeom>
          <a:noFill/>
          <a:ln w="9525">
            <a:noFill/>
          </a:ln>
        </p:spPr>
        <p:txBody>
          <a:bodyPr wrap="square">
            <a:spAutoFit/>
          </a:bodyPr>
          <a:p>
            <a:pPr indent="266700"/>
            <a:r>
              <a:rPr lang="zh-CN" sz="2000" b="0">
                <a:ea typeface="宋体" panose="02010600030101010101" pitchFamily="2" charset="-122"/>
              </a:rPr>
              <a:t>本实验接上一个实验，计算机和交换机的</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IP </a:t>
            </a:r>
            <a:r>
              <a:rPr lang="zh-CN" sz="2000" b="0">
                <a:ea typeface="宋体" panose="02010600030101010101" pitchFamily="2" charset="-122"/>
              </a:rPr>
              <a:t>地址和网关不变，但要求交换机工作在两个</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VLAN </a:t>
            </a:r>
            <a:r>
              <a:rPr lang="zh-CN" sz="2000" b="0">
                <a:ea typeface="宋体" panose="02010600030101010101" pitchFamily="2" charset="-122"/>
              </a:rPr>
              <a:t>的情况下，新创建的</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vlan</a:t>
            </a:r>
            <a:r>
              <a:rPr lang="zh-CN" sz="2000" b="0">
                <a:ea typeface="宋体" panose="02010600030101010101" pitchFamily="2" charset="-122"/>
              </a:rPr>
              <a:t>，一个是</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vlan 2</a:t>
            </a:r>
            <a:r>
              <a:rPr lang="zh-CN" sz="2000" b="0">
                <a:ea typeface="宋体" panose="02010600030101010101" pitchFamily="2" charset="-122"/>
              </a:rPr>
              <a:t>，另一个是</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vlan 3.</a:t>
            </a:r>
            <a:r>
              <a:rPr lang="zh-CN" sz="2000" b="0">
                <a:ea typeface="宋体" panose="02010600030101010101" pitchFamily="2" charset="-122"/>
              </a:rPr>
              <a:t>当交换机设置成两个</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vlan </a:t>
            </a:r>
            <a:r>
              <a:rPr lang="zh-CN" sz="2000" b="0">
                <a:ea typeface="宋体" panose="02010600030101010101" pitchFamily="2" charset="-122"/>
              </a:rPr>
              <a:t>时，逻辑上已经成为两个网络，广播被隔离了。两个</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vlan </a:t>
            </a:r>
            <a:r>
              <a:rPr lang="zh-CN" sz="2000" b="0">
                <a:ea typeface="宋体" panose="02010600030101010101" pitchFamily="2" charset="-122"/>
              </a:rPr>
              <a:t>的网络要通信，必须通过路由器，如果接入路由器的一个物理端口，则必须有两个子接口分别与两个</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vlan </a:t>
            </a:r>
            <a:r>
              <a:rPr lang="zh-CN" sz="2000" b="0">
                <a:ea typeface="宋体" panose="02010600030101010101" pitchFamily="2" charset="-122"/>
              </a:rPr>
              <a:t>对应，同时还要求与路由器相联的交换机的端口</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f0/1 </a:t>
            </a:r>
            <a:r>
              <a:rPr lang="zh-CN" sz="2000" b="0">
                <a:ea typeface="宋体" panose="02010600030101010101" pitchFamily="2" charset="-122"/>
              </a:rPr>
              <a:t>要设置为</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trunk</a:t>
            </a:r>
            <a:r>
              <a:rPr lang="zh-CN" sz="2000" b="0">
                <a:ea typeface="宋体" panose="02010600030101010101" pitchFamily="2" charset="-122"/>
              </a:rPr>
              <a:t>，因为这个口要通过两个</a:t>
            </a:r>
            <a:r>
              <a:rPr lang="en-US" sz="2000" b="0">
                <a:latin typeface="SimSun-Identity-H" charset="0"/>
                <a:ea typeface="宋体" panose="02010600030101010101" pitchFamily="2" charset="-122"/>
              </a:rPr>
              <a:t> </a:t>
            </a:r>
            <a:r>
              <a:rPr lang="en-US" sz="2000" b="1">
                <a:latin typeface="TimesNewRomanPS-BoldMT-Identity" charset="0"/>
                <a:ea typeface="宋体" panose="02010600030101010101" pitchFamily="2" charset="-122"/>
              </a:rPr>
              <a:t>vlan </a:t>
            </a:r>
            <a:r>
              <a:rPr lang="zh-CN" sz="2000" b="0">
                <a:ea typeface="宋体" panose="02010600030101010101" pitchFamily="2" charset="-122"/>
              </a:rPr>
              <a:t>的数据包。</a:t>
            </a:r>
            <a:endParaRPr lang="zh-CN" altLang="en-US" sz="20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单臂路由配置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pic>
        <p:nvPicPr>
          <p:cNvPr id="131" name="图片 131"/>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31800" y="791845"/>
            <a:ext cx="2385695" cy="4523105"/>
          </a:xfrm>
          <a:prstGeom prst="rect">
            <a:avLst/>
          </a:prstGeom>
          <a:noFill/>
          <a:ln>
            <a:noFill/>
          </a:ln>
        </p:spPr>
      </p:pic>
      <p:sp>
        <p:nvSpPr>
          <p:cNvPr id="100" name="文本框 99"/>
          <p:cNvSpPr txBox="1"/>
          <p:nvPr/>
        </p:nvSpPr>
        <p:spPr>
          <a:xfrm>
            <a:off x="3096260" y="1080135"/>
            <a:ext cx="5877560" cy="3169285"/>
          </a:xfrm>
          <a:prstGeom prst="rect">
            <a:avLst/>
          </a:prstGeom>
          <a:noFill/>
          <a:ln w="9525">
            <a:noFill/>
          </a:ln>
        </p:spPr>
        <p:txBody>
          <a:bodyPr wrap="square">
            <a:spAutoFit/>
          </a:bodyPr>
          <a:p>
            <a:pPr indent="266700"/>
            <a:r>
              <a:rPr sz="2000">
                <a:ea typeface="宋体" panose="02010600030101010101" pitchFamily="2" charset="-122"/>
              </a:rPr>
              <a:t>单臂路由是为了节约接口而实现不同vlan间通信的一种技术，关键在于子接口的配置。由于数据流经过trunk口的时候是不会解封数据的vlan标签的，而路由器的物理接口又不识别携带了vlan标签的数据帧，因此使用逻辑子接口，封装dot1Q协议，比如：encapsulation dot1q  2，这样，子接口便能识别携带了vlan2标签的数据帧，然后路由器可以查路由表，从封装了相应dot1q标签的子接口将数据转发出去，从而实现了不同vlan间的通信，但子接口共用一个物理接口限制了带宽。</a:t>
            </a:r>
            <a:endParaRPr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路由器的NAT---PAT 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sp>
        <p:nvSpPr>
          <p:cNvPr id="5" name="内容占位符 4"/>
          <p:cNvSpPr/>
          <p:nvPr>
            <p:ph idx="1"/>
          </p:nvPr>
        </p:nvSpPr>
        <p:spPr/>
        <p:txBody>
          <a:bodyPr/>
          <a:p>
            <a:r>
              <a:rPr lang="zh-CN" altLang="en-US" sz="2000"/>
              <a:t>静态NAT：它实现私网地址和公网地址的一对一转换，有多少个私网地址就需要配置多少个公网地址，静态NAT不能节约公网地址，但可以起到隐藏内部网络的作用。</a:t>
            </a:r>
            <a:endParaRPr lang="zh-CN" altLang="en-US" sz="2000"/>
          </a:p>
        </p:txBody>
      </p:sp>
      <p:pic>
        <p:nvPicPr>
          <p:cNvPr id="67" name="图片 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16125" y="2591753"/>
            <a:ext cx="5274310" cy="2362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路由器的NAT---PAT 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sp>
        <p:nvSpPr>
          <p:cNvPr id="5" name="内容占位符 4"/>
          <p:cNvSpPr/>
          <p:nvPr>
            <p:ph idx="1"/>
          </p:nvPr>
        </p:nvSpPr>
        <p:spPr/>
        <p:txBody>
          <a:bodyPr>
            <a:normAutofit lnSpcReduction="20000"/>
          </a:bodyPr>
          <a:p>
            <a:r>
              <a:rPr lang="zh-CN" altLang="en-US" sz="2000"/>
              <a:t>①配置IP地址</a:t>
            </a:r>
            <a:endParaRPr lang="zh-CN" altLang="en-US" sz="2000"/>
          </a:p>
          <a:p>
            <a:r>
              <a:rPr lang="zh-CN" altLang="en-US" sz="2000"/>
              <a:t>②在路由器上配置路由协议，保证R1可以ping通pc6</a:t>
            </a:r>
            <a:endParaRPr lang="zh-CN" altLang="en-US" sz="2000"/>
          </a:p>
          <a:p>
            <a:r>
              <a:rPr lang="zh-CN" altLang="en-US" sz="2000"/>
              <a:t>③静态NAT</a:t>
            </a:r>
            <a:endParaRPr lang="zh-CN" altLang="en-US" sz="2000"/>
          </a:p>
          <a:p>
            <a:r>
              <a:rPr lang="zh-CN" altLang="en-US" sz="2000"/>
              <a:t>1）定义内外部接口</a:t>
            </a:r>
            <a:endParaRPr lang="zh-CN" altLang="en-US" sz="2000"/>
          </a:p>
          <a:p>
            <a:r>
              <a:rPr lang="zh-CN" altLang="en-US" sz="2000"/>
              <a:t>R1(config)#interface e0/0</a:t>
            </a:r>
            <a:endParaRPr lang="zh-CN" altLang="en-US" sz="2000"/>
          </a:p>
          <a:p>
            <a:r>
              <a:rPr lang="zh-CN" altLang="en-US" sz="2000"/>
              <a:t>R1(config-if)#ip nat inside</a:t>
            </a:r>
            <a:endParaRPr lang="zh-CN" altLang="en-US" sz="2000"/>
          </a:p>
          <a:p>
            <a:r>
              <a:rPr lang="zh-CN" altLang="en-US" sz="2000"/>
              <a:t>R1(config-if)#interface e0/1</a:t>
            </a:r>
            <a:endParaRPr lang="zh-CN" altLang="en-US" sz="2000"/>
          </a:p>
          <a:p>
            <a:r>
              <a:rPr lang="zh-CN" altLang="en-US" sz="2000"/>
              <a:t>R1(config-if)#ip nat outside</a:t>
            </a:r>
            <a:endParaRPr lang="zh-CN" altLang="en-US" sz="2000"/>
          </a:p>
          <a:p>
            <a:r>
              <a:rPr lang="zh-CN" altLang="en-US" sz="2000"/>
              <a:t>2）手动配置NAT的转换表项</a:t>
            </a:r>
            <a:endParaRPr lang="zh-CN" altLang="en-US" sz="2000"/>
          </a:p>
          <a:p>
            <a:r>
              <a:rPr lang="zh-CN" altLang="en-US" sz="2000"/>
              <a:t>R1(config)# ip nat inside source static 192.168.1.1 12.1.1.11</a:t>
            </a:r>
            <a:endParaRPr lang="zh-CN" altLang="en-US" sz="2000"/>
          </a:p>
          <a:p>
            <a:r>
              <a:rPr lang="zh-CN" altLang="en-US" sz="2000"/>
              <a:t>R1(config)# ip nat inside source static 192.168.1.2 12.1.1.12</a:t>
            </a:r>
            <a:endParaRPr lang="zh-CN" altLang="en-US" sz="2000"/>
          </a:p>
          <a:p>
            <a:r>
              <a:rPr lang="zh-CN" altLang="en-US" sz="2000"/>
              <a:t>后面映射的IP比如12.1.1.11，只要不和出口地址重复即可。</a:t>
            </a:r>
            <a:endParaRPr lang="zh-CN" altLang="en-US" sz="2000"/>
          </a:p>
        </p:txBody>
      </p:sp>
      <p:pic>
        <p:nvPicPr>
          <p:cNvPr id="67" name="图片 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80585" y="1943735"/>
            <a:ext cx="4738370" cy="2122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路由器的NAT---PAT 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sp>
        <p:nvSpPr>
          <p:cNvPr id="5" name="内容占位符 4"/>
          <p:cNvSpPr/>
          <p:nvPr>
            <p:ph idx="1"/>
          </p:nvPr>
        </p:nvSpPr>
        <p:spPr/>
        <p:txBody>
          <a:bodyPr/>
          <a:p>
            <a:r>
              <a:rPr lang="zh-CN" altLang="en-US" sz="2000"/>
              <a:t>动态NAT：多个私网IP地址对应多个公网IP地址，基于地址池一对一映射。</a:t>
            </a:r>
            <a:endParaRPr lang="zh-CN" altLang="en-US" sz="2000"/>
          </a:p>
        </p:txBody>
      </p:sp>
      <p:pic>
        <p:nvPicPr>
          <p:cNvPr id="67" name="图片 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16125" y="2591753"/>
            <a:ext cx="5274310" cy="2362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路由器的NAT---PAT 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sp>
        <p:nvSpPr>
          <p:cNvPr id="5" name="内容占位符 4"/>
          <p:cNvSpPr/>
          <p:nvPr>
            <p:ph idx="1"/>
          </p:nvPr>
        </p:nvSpPr>
        <p:spPr/>
        <p:txBody>
          <a:bodyPr>
            <a:normAutofit fontScale="70000"/>
          </a:bodyPr>
          <a:p>
            <a:r>
              <a:rPr lang="zh-CN" altLang="en-US" sz="2000"/>
              <a:t>①配置IP地址</a:t>
            </a:r>
            <a:endParaRPr lang="zh-CN" altLang="en-US" sz="2000"/>
          </a:p>
          <a:p>
            <a:r>
              <a:rPr lang="zh-CN" altLang="en-US" sz="2000"/>
              <a:t>②在路由器上配置路由协议，保证R1可以ping通pc6</a:t>
            </a:r>
            <a:endParaRPr lang="zh-CN" altLang="en-US" sz="2000"/>
          </a:p>
          <a:p>
            <a:r>
              <a:rPr lang="zh-CN" altLang="en-US" sz="2000"/>
              <a:t>③配置NAT地址池===NAT的地址池配置的是公网地址 12网段</a:t>
            </a:r>
            <a:endParaRPr lang="zh-CN" altLang="en-US" sz="2000"/>
          </a:p>
          <a:p>
            <a:r>
              <a:rPr lang="zh-CN" altLang="en-US" sz="2000"/>
              <a:t>R1(config)#ip nat pool yyds 12.1.1.1</a:t>
            </a:r>
            <a:r>
              <a:rPr lang="en-US" altLang="zh-CN" sz="2000"/>
              <a:t>1</a:t>
            </a:r>
            <a:r>
              <a:rPr lang="zh-CN" altLang="en-US" sz="2000"/>
              <a:t> 12.1.1.</a:t>
            </a:r>
            <a:r>
              <a:rPr lang="en-US" altLang="zh-CN" sz="2000"/>
              <a:t>31</a:t>
            </a:r>
            <a:r>
              <a:rPr lang="zh-CN" altLang="en-US" sz="2000"/>
              <a:t> netmask 255.255.255.0</a:t>
            </a:r>
            <a:endParaRPr lang="zh-CN" altLang="en-US" sz="2000"/>
          </a:p>
          <a:p>
            <a:r>
              <a:rPr lang="zh-CN" altLang="en-US" sz="2000"/>
              <a:t>④配置访问控制列表匹配出局域网当中可以做</a:t>
            </a:r>
            <a:r>
              <a:rPr lang="en-US" altLang="zh-CN" sz="2000"/>
              <a:t>NAT</a:t>
            </a:r>
            <a:r>
              <a:rPr lang="zh-CN" altLang="en-US" sz="2000"/>
              <a:t>的地址</a:t>
            </a:r>
            <a:endParaRPr lang="zh-CN" altLang="en-US" sz="2000"/>
          </a:p>
          <a:p>
            <a:r>
              <a:rPr lang="zh-CN" altLang="en-US" sz="2000"/>
              <a:t>R1(config)#access-list 1 permit 192.168.1.0 0.0.0.255</a:t>
            </a:r>
            <a:endParaRPr lang="zh-CN" altLang="en-US" sz="2000"/>
          </a:p>
          <a:p>
            <a:r>
              <a:rPr lang="zh-CN" altLang="en-US" sz="2000"/>
              <a:t>⑤定义内外部接口</a:t>
            </a:r>
            <a:endParaRPr lang="zh-CN" altLang="en-US" sz="2000"/>
          </a:p>
          <a:p>
            <a:r>
              <a:rPr lang="zh-CN" altLang="en-US" sz="2000"/>
              <a:t>R1(config)#interface e0/1</a:t>
            </a:r>
            <a:endParaRPr lang="zh-CN" altLang="en-US" sz="2000"/>
          </a:p>
          <a:p>
            <a:r>
              <a:rPr lang="zh-CN" altLang="en-US" sz="2000"/>
              <a:t>R1(config-if)#ip nat outside</a:t>
            </a:r>
            <a:endParaRPr lang="zh-CN" altLang="en-US" sz="2000"/>
          </a:p>
          <a:p>
            <a:r>
              <a:rPr lang="zh-CN" altLang="en-US" sz="2000"/>
              <a:t>R1(config-if)#interface e0/0</a:t>
            </a:r>
            <a:endParaRPr lang="zh-CN" altLang="en-US" sz="2000"/>
          </a:p>
          <a:p>
            <a:r>
              <a:rPr lang="zh-CN" altLang="en-US" sz="2000"/>
              <a:t>R1(config-if)#ip nat inside</a:t>
            </a:r>
            <a:endParaRPr lang="zh-CN" altLang="en-US" sz="2000"/>
          </a:p>
          <a:p>
            <a:r>
              <a:rPr lang="zh-CN" altLang="en-US" sz="2000"/>
              <a:t>⑥将列表匹配出的内网地址关联到地址池中去</a:t>
            </a:r>
            <a:endParaRPr lang="zh-CN" altLang="en-US" sz="2000"/>
          </a:p>
          <a:p>
            <a:r>
              <a:rPr lang="zh-CN" altLang="en-US" sz="2000"/>
              <a:t>R1(config)#ip nat inside source list 1 pool yyds</a:t>
            </a:r>
            <a:endParaRPr lang="zh-CN" altLang="en-US" sz="2000"/>
          </a:p>
        </p:txBody>
      </p:sp>
      <p:pic>
        <p:nvPicPr>
          <p:cNvPr id="67" name="图片 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52340" y="2952750"/>
            <a:ext cx="4560570" cy="2043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路由器的NAT---PAT 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sp>
        <p:nvSpPr>
          <p:cNvPr id="5" name="内容占位符 4"/>
          <p:cNvSpPr/>
          <p:nvPr>
            <p:ph idx="1"/>
          </p:nvPr>
        </p:nvSpPr>
        <p:spPr>
          <a:xfrm>
            <a:off x="431880" y="1152473"/>
            <a:ext cx="8425339" cy="3802019"/>
          </a:xfrm>
        </p:spPr>
        <p:txBody>
          <a:bodyPr/>
          <a:p>
            <a:r>
              <a:rPr lang="zh-CN" altLang="en-US" sz="2000"/>
              <a:t>PAT端口多路复用：PAT又称为NAPT,他实现一个公网地址和多个私网地址之间的映射，因此可以节省公网地址。PAT的基本原理是将不同私网地址的报文的源IP地址转换为同一公网地址，但他们被转换为该地址的不同端口号，因而仍然能够共享同一地址。</a:t>
            </a:r>
            <a:endParaRPr lang="zh-CN" altLang="en-US" sz="2000"/>
          </a:p>
        </p:txBody>
      </p:sp>
      <p:pic>
        <p:nvPicPr>
          <p:cNvPr id="67" name="图片 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88515" y="2782888"/>
            <a:ext cx="5274310" cy="2362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6A0207F9-1148-4B28-8D6E-CB82AC75D188}"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广播、组播和未知单播帧的转发</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Line 3"/>
          <p:cNvSpPr>
            <a:spLocks noChangeShapeType="1"/>
          </p:cNvSpPr>
          <p:nvPr/>
        </p:nvSpPr>
        <p:spPr bwMode="auto">
          <a:xfrm>
            <a:off x="1547813" y="2762448"/>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4"/>
          <p:cNvSpPr>
            <a:spLocks noChangeShapeType="1"/>
          </p:cNvSpPr>
          <p:nvPr/>
        </p:nvSpPr>
        <p:spPr bwMode="auto">
          <a:xfrm>
            <a:off x="1547813" y="4130873"/>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5"/>
          <p:cNvSpPr>
            <a:spLocks noChangeShapeType="1"/>
          </p:cNvSpPr>
          <p:nvPr/>
        </p:nvSpPr>
        <p:spPr bwMode="auto">
          <a:xfrm>
            <a:off x="6877050" y="2689423"/>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6"/>
          <p:cNvSpPr>
            <a:spLocks noChangeShapeType="1"/>
          </p:cNvSpPr>
          <p:nvPr/>
        </p:nvSpPr>
        <p:spPr bwMode="auto">
          <a:xfrm>
            <a:off x="6877050" y="4130873"/>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Line 7"/>
          <p:cNvSpPr>
            <a:spLocks noChangeShapeType="1"/>
          </p:cNvSpPr>
          <p:nvPr/>
        </p:nvSpPr>
        <p:spPr bwMode="auto">
          <a:xfrm>
            <a:off x="4932363" y="3770511"/>
            <a:ext cx="19431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8"/>
          <p:cNvSpPr>
            <a:spLocks noChangeShapeType="1"/>
          </p:cNvSpPr>
          <p:nvPr/>
        </p:nvSpPr>
        <p:spPr bwMode="auto">
          <a:xfrm>
            <a:off x="5076825" y="3481586"/>
            <a:ext cx="18002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9"/>
          <p:cNvSpPr>
            <a:spLocks noChangeShapeType="1"/>
          </p:cNvSpPr>
          <p:nvPr/>
        </p:nvSpPr>
        <p:spPr bwMode="auto">
          <a:xfrm>
            <a:off x="2124075" y="3770511"/>
            <a:ext cx="17287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0"/>
          <p:cNvSpPr>
            <a:spLocks noChangeShapeType="1"/>
          </p:cNvSpPr>
          <p:nvPr/>
        </p:nvSpPr>
        <p:spPr bwMode="auto">
          <a:xfrm>
            <a:off x="2124075" y="3481586"/>
            <a:ext cx="172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1"/>
          <p:cNvSpPr>
            <a:spLocks noChangeShapeType="1"/>
          </p:cNvSpPr>
          <p:nvPr/>
        </p:nvSpPr>
        <p:spPr bwMode="auto">
          <a:xfrm flipV="1">
            <a:off x="2124075" y="3770511"/>
            <a:ext cx="0" cy="3603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2"/>
          <p:cNvSpPr>
            <a:spLocks noChangeShapeType="1"/>
          </p:cNvSpPr>
          <p:nvPr/>
        </p:nvSpPr>
        <p:spPr bwMode="auto">
          <a:xfrm>
            <a:off x="2124075" y="2762448"/>
            <a:ext cx="0" cy="71913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13"/>
          <p:cNvSpPr>
            <a:spLocks noChangeShapeType="1"/>
          </p:cNvSpPr>
          <p:nvPr/>
        </p:nvSpPr>
        <p:spPr bwMode="auto">
          <a:xfrm flipV="1">
            <a:off x="6877050" y="2689423"/>
            <a:ext cx="0" cy="7921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14"/>
          <p:cNvSpPr>
            <a:spLocks noChangeShapeType="1"/>
          </p:cNvSpPr>
          <p:nvPr/>
        </p:nvSpPr>
        <p:spPr bwMode="auto">
          <a:xfrm>
            <a:off x="6877050" y="3770511"/>
            <a:ext cx="0" cy="3603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6" name="Group 15"/>
          <p:cNvGrpSpPr/>
          <p:nvPr/>
        </p:nvGrpSpPr>
        <p:grpSpPr bwMode="auto">
          <a:xfrm>
            <a:off x="3708400" y="3108523"/>
            <a:ext cx="1511300" cy="1093788"/>
            <a:chOff x="0" y="0"/>
            <a:chExt cx="576" cy="417"/>
          </a:xfrm>
        </p:grpSpPr>
        <p:sp>
          <p:nvSpPr>
            <p:cNvPr id="57" name="AutoShape 16"/>
            <p:cNvSpPr>
              <a:spLocks noChangeAspect="1" noChangeArrowheads="1" noTextEdit="1"/>
            </p:cNvSpPr>
            <p:nvPr/>
          </p:nvSpPr>
          <p:spPr bwMode="auto">
            <a:xfrm>
              <a:off x="0" y="0"/>
              <a:ext cx="57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 name="未知"/>
            <p:cNvSpPr/>
            <p:nvPr/>
          </p:nvSpPr>
          <p:spPr bwMode="auto">
            <a:xfrm>
              <a:off x="289" y="166"/>
              <a:ext cx="286" cy="252"/>
            </a:xfrm>
            <a:custGeom>
              <a:avLst/>
              <a:gdLst>
                <a:gd name="T0" fmla="*/ 286 w 286"/>
                <a:gd name="T1" fmla="*/ 0 h 252"/>
                <a:gd name="T2" fmla="*/ 286 w 286"/>
                <a:gd name="T3" fmla="*/ 85 h 252"/>
                <a:gd name="T4" fmla="*/ 0 w 286"/>
                <a:gd name="T5" fmla="*/ 252 h 252"/>
                <a:gd name="T6" fmla="*/ 0 w 286"/>
                <a:gd name="T7" fmla="*/ 166 h 252"/>
                <a:gd name="T8" fmla="*/ 286 w 286"/>
                <a:gd name="T9" fmla="*/ 0 h 252"/>
                <a:gd name="T10" fmla="*/ 286 w 286"/>
                <a:gd name="T11" fmla="*/ 0 h 252"/>
                <a:gd name="T12" fmla="*/ 286 w 286"/>
                <a:gd name="T13" fmla="*/ 0 h 252"/>
                <a:gd name="T14" fmla="*/ 286 w 286"/>
                <a:gd name="T15" fmla="*/ 0 h 252"/>
                <a:gd name="T16" fmla="*/ 286 w 286"/>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252"/>
                <a:gd name="T29" fmla="*/ 286 w 286"/>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252">
                  <a:moveTo>
                    <a:pt x="286" y="0"/>
                  </a:moveTo>
                  <a:lnTo>
                    <a:pt x="286" y="85"/>
                  </a:lnTo>
                  <a:lnTo>
                    <a:pt x="0" y="252"/>
                  </a:lnTo>
                  <a:lnTo>
                    <a:pt x="0" y="166"/>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未知"/>
            <p:cNvSpPr/>
            <p:nvPr/>
          </p:nvSpPr>
          <p:spPr bwMode="auto">
            <a:xfrm>
              <a:off x="1" y="166"/>
              <a:ext cx="288" cy="252"/>
            </a:xfrm>
            <a:custGeom>
              <a:avLst/>
              <a:gdLst>
                <a:gd name="T0" fmla="*/ 288 w 288"/>
                <a:gd name="T1" fmla="*/ 166 h 252"/>
                <a:gd name="T2" fmla="*/ 288 w 288"/>
                <a:gd name="T3" fmla="*/ 252 h 252"/>
                <a:gd name="T4" fmla="*/ 0 w 288"/>
                <a:gd name="T5" fmla="*/ 85 h 252"/>
                <a:gd name="T6" fmla="*/ 0 w 288"/>
                <a:gd name="T7" fmla="*/ 0 h 252"/>
                <a:gd name="T8" fmla="*/ 288 w 288"/>
                <a:gd name="T9" fmla="*/ 166 h 252"/>
                <a:gd name="T10" fmla="*/ 288 w 288"/>
                <a:gd name="T11" fmla="*/ 166 h 252"/>
                <a:gd name="T12" fmla="*/ 288 w 288"/>
                <a:gd name="T13" fmla="*/ 166 h 252"/>
                <a:gd name="T14" fmla="*/ 288 w 288"/>
                <a:gd name="T15" fmla="*/ 166 h 252"/>
                <a:gd name="T16" fmla="*/ 288 w 288"/>
                <a:gd name="T17" fmla="*/ 166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52"/>
                <a:gd name="T29" fmla="*/ 288 w 288"/>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52">
                  <a:moveTo>
                    <a:pt x="288" y="166"/>
                  </a:moveTo>
                  <a:lnTo>
                    <a:pt x="288" y="252"/>
                  </a:lnTo>
                  <a:lnTo>
                    <a:pt x="0" y="85"/>
                  </a:lnTo>
                  <a:lnTo>
                    <a:pt x="0" y="0"/>
                  </a:lnTo>
                  <a:lnTo>
                    <a:pt x="288" y="166"/>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未知"/>
            <p:cNvSpPr/>
            <p:nvPr/>
          </p:nvSpPr>
          <p:spPr bwMode="auto">
            <a:xfrm>
              <a:off x="1" y="0"/>
              <a:ext cx="574" cy="332"/>
            </a:xfrm>
            <a:custGeom>
              <a:avLst/>
              <a:gdLst>
                <a:gd name="T0" fmla="*/ 574 w 574"/>
                <a:gd name="T1" fmla="*/ 166 h 332"/>
                <a:gd name="T2" fmla="*/ 288 w 574"/>
                <a:gd name="T3" fmla="*/ 332 h 332"/>
                <a:gd name="T4" fmla="*/ 0 w 574"/>
                <a:gd name="T5" fmla="*/ 166 h 332"/>
                <a:gd name="T6" fmla="*/ 286 w 574"/>
                <a:gd name="T7" fmla="*/ 0 h 332"/>
                <a:gd name="T8" fmla="*/ 574 w 574"/>
                <a:gd name="T9" fmla="*/ 166 h 332"/>
                <a:gd name="T10" fmla="*/ 574 w 574"/>
                <a:gd name="T11" fmla="*/ 166 h 332"/>
                <a:gd name="T12" fmla="*/ 574 w 574"/>
                <a:gd name="T13" fmla="*/ 166 h 332"/>
                <a:gd name="T14" fmla="*/ 574 w 574"/>
                <a:gd name="T15" fmla="*/ 166 h 332"/>
                <a:gd name="T16" fmla="*/ 574 w 574"/>
                <a:gd name="T17" fmla="*/ 166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4"/>
                <a:gd name="T28" fmla="*/ 0 h 332"/>
                <a:gd name="T29" fmla="*/ 574 w 574"/>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4" h="332">
                  <a:moveTo>
                    <a:pt x="574" y="166"/>
                  </a:moveTo>
                  <a:lnTo>
                    <a:pt x="288" y="332"/>
                  </a:lnTo>
                  <a:lnTo>
                    <a:pt x="0" y="166"/>
                  </a:lnTo>
                  <a:lnTo>
                    <a:pt x="286" y="0"/>
                  </a:lnTo>
                  <a:lnTo>
                    <a:pt x="574" y="166"/>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未知"/>
            <p:cNvSpPr>
              <a:spLocks noEditPoints="1"/>
            </p:cNvSpPr>
            <p:nvPr/>
          </p:nvSpPr>
          <p:spPr bwMode="auto">
            <a:xfrm>
              <a:off x="80" y="48"/>
              <a:ext cx="416" cy="241"/>
            </a:xfrm>
            <a:custGeom>
              <a:avLst/>
              <a:gdLst>
                <a:gd name="T0" fmla="*/ 483 w 785"/>
                <a:gd name="T1" fmla="*/ 356 h 457"/>
                <a:gd name="T2" fmla="*/ 523 w 785"/>
                <a:gd name="T3" fmla="*/ 379 h 457"/>
                <a:gd name="T4" fmla="*/ 389 w 785"/>
                <a:gd name="T5" fmla="*/ 457 h 457"/>
                <a:gd name="T6" fmla="*/ 255 w 785"/>
                <a:gd name="T7" fmla="*/ 379 h 457"/>
                <a:gd name="T8" fmla="*/ 295 w 785"/>
                <a:gd name="T9" fmla="*/ 356 h 457"/>
                <a:gd name="T10" fmla="*/ 356 w 785"/>
                <a:gd name="T11" fmla="*/ 391 h 457"/>
                <a:gd name="T12" fmla="*/ 356 w 785"/>
                <a:gd name="T13" fmla="*/ 313 h 457"/>
                <a:gd name="T14" fmla="*/ 286 w 785"/>
                <a:gd name="T15" fmla="*/ 290 h 457"/>
                <a:gd name="T16" fmla="*/ 246 w 785"/>
                <a:gd name="T17" fmla="*/ 249 h 457"/>
                <a:gd name="T18" fmla="*/ 113 w 785"/>
                <a:gd name="T19" fmla="*/ 249 h 457"/>
                <a:gd name="T20" fmla="*/ 174 w 785"/>
                <a:gd name="T21" fmla="*/ 285 h 457"/>
                <a:gd name="T22" fmla="*/ 134 w 785"/>
                <a:gd name="T23" fmla="*/ 308 h 457"/>
                <a:gd name="T24" fmla="*/ 0 w 785"/>
                <a:gd name="T25" fmla="*/ 230 h 457"/>
                <a:gd name="T26" fmla="*/ 134 w 785"/>
                <a:gd name="T27" fmla="*/ 153 h 457"/>
                <a:gd name="T28" fmla="*/ 174 w 785"/>
                <a:gd name="T29" fmla="*/ 176 h 457"/>
                <a:gd name="T30" fmla="*/ 113 w 785"/>
                <a:gd name="T31" fmla="*/ 211 h 457"/>
                <a:gd name="T32" fmla="*/ 244 w 785"/>
                <a:gd name="T33" fmla="*/ 211 h 457"/>
                <a:gd name="T34" fmla="*/ 286 w 785"/>
                <a:gd name="T35" fmla="*/ 165 h 457"/>
                <a:gd name="T36" fmla="*/ 369 w 785"/>
                <a:gd name="T37" fmla="*/ 140 h 457"/>
                <a:gd name="T38" fmla="*/ 369 w 785"/>
                <a:gd name="T39" fmla="*/ 66 h 457"/>
                <a:gd name="T40" fmla="*/ 308 w 785"/>
                <a:gd name="T41" fmla="*/ 101 h 457"/>
                <a:gd name="T42" fmla="*/ 268 w 785"/>
                <a:gd name="T43" fmla="*/ 78 h 457"/>
                <a:gd name="T44" fmla="*/ 402 w 785"/>
                <a:gd name="T45" fmla="*/ 0 h 457"/>
                <a:gd name="T46" fmla="*/ 536 w 785"/>
                <a:gd name="T47" fmla="*/ 78 h 457"/>
                <a:gd name="T48" fmla="*/ 496 w 785"/>
                <a:gd name="T49" fmla="*/ 101 h 457"/>
                <a:gd name="T50" fmla="*/ 435 w 785"/>
                <a:gd name="T51" fmla="*/ 66 h 457"/>
                <a:gd name="T52" fmla="*/ 435 w 785"/>
                <a:gd name="T53" fmla="*/ 142 h 457"/>
                <a:gd name="T54" fmla="*/ 502 w 785"/>
                <a:gd name="T55" fmla="*/ 165 h 457"/>
                <a:gd name="T56" fmla="*/ 541 w 785"/>
                <a:gd name="T57" fmla="*/ 204 h 457"/>
                <a:gd name="T58" fmla="*/ 672 w 785"/>
                <a:gd name="T59" fmla="*/ 204 h 457"/>
                <a:gd name="T60" fmla="*/ 611 w 785"/>
                <a:gd name="T61" fmla="*/ 169 h 457"/>
                <a:gd name="T62" fmla="*/ 650 w 785"/>
                <a:gd name="T63" fmla="*/ 145 h 457"/>
                <a:gd name="T64" fmla="*/ 785 w 785"/>
                <a:gd name="T65" fmla="*/ 223 h 457"/>
                <a:gd name="T66" fmla="*/ 651 w 785"/>
                <a:gd name="T67" fmla="*/ 301 h 457"/>
                <a:gd name="T68" fmla="*/ 611 w 785"/>
                <a:gd name="T69" fmla="*/ 278 h 457"/>
                <a:gd name="T70" fmla="*/ 672 w 785"/>
                <a:gd name="T71" fmla="*/ 242 h 457"/>
                <a:gd name="T72" fmla="*/ 545 w 785"/>
                <a:gd name="T73" fmla="*/ 242 h 457"/>
                <a:gd name="T74" fmla="*/ 502 w 785"/>
                <a:gd name="T75" fmla="*/ 290 h 457"/>
                <a:gd name="T76" fmla="*/ 422 w 785"/>
                <a:gd name="T77" fmla="*/ 315 h 457"/>
                <a:gd name="T78" fmla="*/ 422 w 785"/>
                <a:gd name="T79" fmla="*/ 391 h 457"/>
                <a:gd name="T80" fmla="*/ 483 w 785"/>
                <a:gd name="T81" fmla="*/ 356 h 457"/>
                <a:gd name="T82" fmla="*/ 483 w 785"/>
                <a:gd name="T83" fmla="*/ 356 h 457"/>
                <a:gd name="T84" fmla="*/ 483 w 785"/>
                <a:gd name="T85" fmla="*/ 356 h 457"/>
                <a:gd name="T86" fmla="*/ 338 w 785"/>
                <a:gd name="T87" fmla="*/ 260 h 457"/>
                <a:gd name="T88" fmla="*/ 450 w 785"/>
                <a:gd name="T89" fmla="*/ 260 h 457"/>
                <a:gd name="T90" fmla="*/ 450 w 785"/>
                <a:gd name="T91" fmla="*/ 195 h 457"/>
                <a:gd name="T92" fmla="*/ 338 w 785"/>
                <a:gd name="T93" fmla="*/ 195 h 457"/>
                <a:gd name="T94" fmla="*/ 338 w 785"/>
                <a:gd name="T95" fmla="*/ 260 h 4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7"/>
                <a:gd name="T146" fmla="*/ 785 w 785"/>
                <a:gd name="T147" fmla="*/ 457 h 4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7">
                  <a:moveTo>
                    <a:pt x="483" y="356"/>
                  </a:moveTo>
                  <a:cubicBezTo>
                    <a:pt x="523" y="379"/>
                    <a:pt x="523" y="379"/>
                    <a:pt x="523" y="379"/>
                  </a:cubicBezTo>
                  <a:cubicBezTo>
                    <a:pt x="389" y="457"/>
                    <a:pt x="389" y="457"/>
                    <a:pt x="389" y="457"/>
                  </a:cubicBezTo>
                  <a:cubicBezTo>
                    <a:pt x="255" y="379"/>
                    <a:pt x="255" y="379"/>
                    <a:pt x="255" y="379"/>
                  </a:cubicBezTo>
                  <a:cubicBezTo>
                    <a:pt x="295" y="356"/>
                    <a:pt x="295" y="356"/>
                    <a:pt x="295" y="356"/>
                  </a:cubicBezTo>
                  <a:cubicBezTo>
                    <a:pt x="356" y="391"/>
                    <a:pt x="356" y="391"/>
                    <a:pt x="356" y="391"/>
                  </a:cubicBezTo>
                  <a:cubicBezTo>
                    <a:pt x="356" y="313"/>
                    <a:pt x="356" y="313"/>
                    <a:pt x="356" y="313"/>
                  </a:cubicBezTo>
                  <a:cubicBezTo>
                    <a:pt x="330" y="309"/>
                    <a:pt x="306" y="302"/>
                    <a:pt x="286" y="290"/>
                  </a:cubicBezTo>
                  <a:cubicBezTo>
                    <a:pt x="266" y="279"/>
                    <a:pt x="253" y="264"/>
                    <a:pt x="246" y="249"/>
                  </a:cubicBezTo>
                  <a:cubicBezTo>
                    <a:pt x="113" y="249"/>
                    <a:pt x="113" y="249"/>
                    <a:pt x="113" y="249"/>
                  </a:cubicBezTo>
                  <a:cubicBezTo>
                    <a:pt x="174" y="285"/>
                    <a:pt x="174" y="285"/>
                    <a:pt x="174" y="285"/>
                  </a:cubicBezTo>
                  <a:cubicBezTo>
                    <a:pt x="134" y="308"/>
                    <a:pt x="134" y="308"/>
                    <a:pt x="134" y="308"/>
                  </a:cubicBezTo>
                  <a:cubicBezTo>
                    <a:pt x="0" y="230"/>
                    <a:pt x="0" y="230"/>
                    <a:pt x="0" y="230"/>
                  </a:cubicBezTo>
                  <a:cubicBezTo>
                    <a:pt x="134" y="153"/>
                    <a:pt x="134" y="153"/>
                    <a:pt x="134" y="153"/>
                  </a:cubicBezTo>
                  <a:cubicBezTo>
                    <a:pt x="174" y="176"/>
                    <a:pt x="174" y="176"/>
                    <a:pt x="174" y="176"/>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6"/>
                    <a:pt x="369" y="66"/>
                    <a:pt x="369" y="66"/>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6"/>
                    <a:pt x="435" y="66"/>
                    <a:pt x="435" y="66"/>
                  </a:cubicBezTo>
                  <a:cubicBezTo>
                    <a:pt x="435" y="87"/>
                    <a:pt x="435" y="117"/>
                    <a:pt x="435" y="142"/>
                  </a:cubicBezTo>
                  <a:cubicBezTo>
                    <a:pt x="460" y="146"/>
                    <a:pt x="483" y="154"/>
                    <a:pt x="502" y="165"/>
                  </a:cubicBezTo>
                  <a:cubicBezTo>
                    <a:pt x="521" y="176"/>
                    <a:pt x="534" y="190"/>
                    <a:pt x="541" y="204"/>
                  </a:cubicBezTo>
                  <a:cubicBezTo>
                    <a:pt x="672" y="204"/>
                    <a:pt x="672" y="204"/>
                    <a:pt x="672" y="204"/>
                  </a:cubicBezTo>
                  <a:cubicBezTo>
                    <a:pt x="611" y="169"/>
                    <a:pt x="611" y="169"/>
                    <a:pt x="611" y="169"/>
                  </a:cubicBezTo>
                  <a:cubicBezTo>
                    <a:pt x="650" y="145"/>
                    <a:pt x="650" y="145"/>
                    <a:pt x="650" y="145"/>
                  </a:cubicBezTo>
                  <a:cubicBezTo>
                    <a:pt x="785" y="223"/>
                    <a:pt x="785" y="223"/>
                    <a:pt x="785" y="223"/>
                  </a:cubicBezTo>
                  <a:cubicBezTo>
                    <a:pt x="651" y="301"/>
                    <a:pt x="651" y="301"/>
                    <a:pt x="651" y="301"/>
                  </a:cubicBezTo>
                  <a:cubicBezTo>
                    <a:pt x="611" y="278"/>
                    <a:pt x="611" y="278"/>
                    <a:pt x="611" y="278"/>
                  </a:cubicBezTo>
                  <a:cubicBezTo>
                    <a:pt x="672" y="242"/>
                    <a:pt x="672" y="242"/>
                    <a:pt x="672" y="242"/>
                  </a:cubicBezTo>
                  <a:cubicBezTo>
                    <a:pt x="637" y="242"/>
                    <a:pt x="587" y="242"/>
                    <a:pt x="545" y="242"/>
                  </a:cubicBezTo>
                  <a:cubicBezTo>
                    <a:pt x="540" y="260"/>
                    <a:pt x="526" y="277"/>
                    <a:pt x="502" y="290"/>
                  </a:cubicBezTo>
                  <a:cubicBezTo>
                    <a:pt x="480" y="303"/>
                    <a:pt x="451" y="312"/>
                    <a:pt x="422" y="315"/>
                  </a:cubicBezTo>
                  <a:cubicBezTo>
                    <a:pt x="422" y="391"/>
                    <a:pt x="422" y="391"/>
                    <a:pt x="422" y="391"/>
                  </a:cubicBezTo>
                  <a:cubicBezTo>
                    <a:pt x="483" y="356"/>
                    <a:pt x="483" y="356"/>
                    <a:pt x="483" y="356"/>
                  </a:cubicBezTo>
                  <a:cubicBezTo>
                    <a:pt x="483" y="356"/>
                    <a:pt x="483" y="356"/>
                    <a:pt x="483" y="356"/>
                  </a:cubicBezTo>
                  <a:cubicBezTo>
                    <a:pt x="483" y="356"/>
                    <a:pt x="483" y="356"/>
                    <a:pt x="483" y="356"/>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未知"/>
            <p:cNvSpPr>
              <a:spLocks noEditPoints="1"/>
            </p:cNvSpPr>
            <p:nvPr/>
          </p:nvSpPr>
          <p:spPr bwMode="auto">
            <a:xfrm>
              <a:off x="80" y="42"/>
              <a:ext cx="416" cy="241"/>
            </a:xfrm>
            <a:custGeom>
              <a:avLst/>
              <a:gdLst>
                <a:gd name="T0" fmla="*/ 483 w 785"/>
                <a:gd name="T1" fmla="*/ 355 h 456"/>
                <a:gd name="T2" fmla="*/ 523 w 785"/>
                <a:gd name="T3" fmla="*/ 379 h 456"/>
                <a:gd name="T4" fmla="*/ 389 w 785"/>
                <a:gd name="T5" fmla="*/ 456 h 456"/>
                <a:gd name="T6" fmla="*/ 255 w 785"/>
                <a:gd name="T7" fmla="*/ 379 h 456"/>
                <a:gd name="T8" fmla="*/ 295 w 785"/>
                <a:gd name="T9" fmla="*/ 355 h 456"/>
                <a:gd name="T10" fmla="*/ 356 w 785"/>
                <a:gd name="T11" fmla="*/ 391 h 456"/>
                <a:gd name="T12" fmla="*/ 356 w 785"/>
                <a:gd name="T13" fmla="*/ 313 h 456"/>
                <a:gd name="T14" fmla="*/ 286 w 785"/>
                <a:gd name="T15" fmla="*/ 290 h 456"/>
                <a:gd name="T16" fmla="*/ 246 w 785"/>
                <a:gd name="T17" fmla="*/ 249 h 456"/>
                <a:gd name="T18" fmla="*/ 113 w 785"/>
                <a:gd name="T19" fmla="*/ 249 h 456"/>
                <a:gd name="T20" fmla="*/ 174 w 785"/>
                <a:gd name="T21" fmla="*/ 284 h 456"/>
                <a:gd name="T22" fmla="*/ 134 w 785"/>
                <a:gd name="T23" fmla="*/ 308 h 456"/>
                <a:gd name="T24" fmla="*/ 0 w 785"/>
                <a:gd name="T25" fmla="*/ 230 h 456"/>
                <a:gd name="T26" fmla="*/ 134 w 785"/>
                <a:gd name="T27" fmla="*/ 152 h 456"/>
                <a:gd name="T28" fmla="*/ 174 w 785"/>
                <a:gd name="T29" fmla="*/ 175 h 456"/>
                <a:gd name="T30" fmla="*/ 113 w 785"/>
                <a:gd name="T31" fmla="*/ 211 h 456"/>
                <a:gd name="T32" fmla="*/ 244 w 785"/>
                <a:gd name="T33" fmla="*/ 211 h 456"/>
                <a:gd name="T34" fmla="*/ 286 w 785"/>
                <a:gd name="T35" fmla="*/ 165 h 456"/>
                <a:gd name="T36" fmla="*/ 369 w 785"/>
                <a:gd name="T37" fmla="*/ 140 h 456"/>
                <a:gd name="T38" fmla="*/ 369 w 785"/>
                <a:gd name="T39" fmla="*/ 65 h 456"/>
                <a:gd name="T40" fmla="*/ 308 w 785"/>
                <a:gd name="T41" fmla="*/ 101 h 456"/>
                <a:gd name="T42" fmla="*/ 268 w 785"/>
                <a:gd name="T43" fmla="*/ 78 h 456"/>
                <a:gd name="T44" fmla="*/ 402 w 785"/>
                <a:gd name="T45" fmla="*/ 0 h 456"/>
                <a:gd name="T46" fmla="*/ 536 w 785"/>
                <a:gd name="T47" fmla="*/ 78 h 456"/>
                <a:gd name="T48" fmla="*/ 496 w 785"/>
                <a:gd name="T49" fmla="*/ 101 h 456"/>
                <a:gd name="T50" fmla="*/ 435 w 785"/>
                <a:gd name="T51" fmla="*/ 65 h 456"/>
                <a:gd name="T52" fmla="*/ 435 w 785"/>
                <a:gd name="T53" fmla="*/ 142 h 456"/>
                <a:gd name="T54" fmla="*/ 502 w 785"/>
                <a:gd name="T55" fmla="*/ 165 h 456"/>
                <a:gd name="T56" fmla="*/ 541 w 785"/>
                <a:gd name="T57" fmla="*/ 204 h 456"/>
                <a:gd name="T58" fmla="*/ 672 w 785"/>
                <a:gd name="T59" fmla="*/ 204 h 456"/>
                <a:gd name="T60" fmla="*/ 611 w 785"/>
                <a:gd name="T61" fmla="*/ 168 h 456"/>
                <a:gd name="T62" fmla="*/ 650 w 785"/>
                <a:gd name="T63" fmla="*/ 145 h 456"/>
                <a:gd name="T64" fmla="*/ 785 w 785"/>
                <a:gd name="T65" fmla="*/ 223 h 456"/>
                <a:gd name="T66" fmla="*/ 651 w 785"/>
                <a:gd name="T67" fmla="*/ 300 h 456"/>
                <a:gd name="T68" fmla="*/ 611 w 785"/>
                <a:gd name="T69" fmla="*/ 277 h 456"/>
                <a:gd name="T70" fmla="*/ 672 w 785"/>
                <a:gd name="T71" fmla="*/ 242 h 456"/>
                <a:gd name="T72" fmla="*/ 545 w 785"/>
                <a:gd name="T73" fmla="*/ 242 h 456"/>
                <a:gd name="T74" fmla="*/ 502 w 785"/>
                <a:gd name="T75" fmla="*/ 290 h 456"/>
                <a:gd name="T76" fmla="*/ 422 w 785"/>
                <a:gd name="T77" fmla="*/ 314 h 456"/>
                <a:gd name="T78" fmla="*/ 422 w 785"/>
                <a:gd name="T79" fmla="*/ 391 h 456"/>
                <a:gd name="T80" fmla="*/ 483 w 785"/>
                <a:gd name="T81" fmla="*/ 355 h 456"/>
                <a:gd name="T82" fmla="*/ 483 w 785"/>
                <a:gd name="T83" fmla="*/ 355 h 456"/>
                <a:gd name="T84" fmla="*/ 483 w 785"/>
                <a:gd name="T85" fmla="*/ 355 h 456"/>
                <a:gd name="T86" fmla="*/ 338 w 785"/>
                <a:gd name="T87" fmla="*/ 260 h 456"/>
                <a:gd name="T88" fmla="*/ 450 w 785"/>
                <a:gd name="T89" fmla="*/ 260 h 456"/>
                <a:gd name="T90" fmla="*/ 450 w 785"/>
                <a:gd name="T91" fmla="*/ 195 h 456"/>
                <a:gd name="T92" fmla="*/ 338 w 785"/>
                <a:gd name="T93" fmla="*/ 195 h 456"/>
                <a:gd name="T94" fmla="*/ 338 w 785"/>
                <a:gd name="T95" fmla="*/ 26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6"/>
                <a:gd name="T146" fmla="*/ 785 w 785"/>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6">
                  <a:moveTo>
                    <a:pt x="483" y="355"/>
                  </a:moveTo>
                  <a:cubicBezTo>
                    <a:pt x="523" y="379"/>
                    <a:pt x="523" y="379"/>
                    <a:pt x="523" y="379"/>
                  </a:cubicBezTo>
                  <a:cubicBezTo>
                    <a:pt x="389" y="456"/>
                    <a:pt x="389" y="456"/>
                    <a:pt x="389" y="456"/>
                  </a:cubicBezTo>
                  <a:cubicBezTo>
                    <a:pt x="255" y="379"/>
                    <a:pt x="255" y="379"/>
                    <a:pt x="255" y="379"/>
                  </a:cubicBezTo>
                  <a:cubicBezTo>
                    <a:pt x="295" y="355"/>
                    <a:pt x="295" y="355"/>
                    <a:pt x="295" y="355"/>
                  </a:cubicBezTo>
                  <a:cubicBezTo>
                    <a:pt x="356" y="391"/>
                    <a:pt x="356" y="391"/>
                    <a:pt x="356" y="391"/>
                  </a:cubicBezTo>
                  <a:cubicBezTo>
                    <a:pt x="356" y="313"/>
                    <a:pt x="356" y="313"/>
                    <a:pt x="356" y="313"/>
                  </a:cubicBezTo>
                  <a:cubicBezTo>
                    <a:pt x="330" y="309"/>
                    <a:pt x="306" y="301"/>
                    <a:pt x="286" y="290"/>
                  </a:cubicBezTo>
                  <a:cubicBezTo>
                    <a:pt x="266" y="278"/>
                    <a:pt x="253" y="264"/>
                    <a:pt x="246" y="249"/>
                  </a:cubicBezTo>
                  <a:cubicBezTo>
                    <a:pt x="113" y="249"/>
                    <a:pt x="113" y="249"/>
                    <a:pt x="113" y="249"/>
                  </a:cubicBezTo>
                  <a:cubicBezTo>
                    <a:pt x="174" y="284"/>
                    <a:pt x="174" y="284"/>
                    <a:pt x="174" y="284"/>
                  </a:cubicBezTo>
                  <a:cubicBezTo>
                    <a:pt x="134" y="308"/>
                    <a:pt x="134" y="308"/>
                    <a:pt x="134" y="308"/>
                  </a:cubicBezTo>
                  <a:cubicBezTo>
                    <a:pt x="0" y="230"/>
                    <a:pt x="0" y="230"/>
                    <a:pt x="0" y="230"/>
                  </a:cubicBezTo>
                  <a:cubicBezTo>
                    <a:pt x="134" y="152"/>
                    <a:pt x="134" y="152"/>
                    <a:pt x="134" y="152"/>
                  </a:cubicBezTo>
                  <a:cubicBezTo>
                    <a:pt x="174" y="175"/>
                    <a:pt x="174" y="175"/>
                    <a:pt x="174" y="175"/>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5"/>
                    <a:pt x="369" y="65"/>
                    <a:pt x="369" y="65"/>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5"/>
                    <a:pt x="435" y="65"/>
                    <a:pt x="435" y="65"/>
                  </a:cubicBezTo>
                  <a:cubicBezTo>
                    <a:pt x="435" y="87"/>
                    <a:pt x="435" y="117"/>
                    <a:pt x="435" y="142"/>
                  </a:cubicBezTo>
                  <a:cubicBezTo>
                    <a:pt x="460" y="146"/>
                    <a:pt x="483" y="154"/>
                    <a:pt x="502" y="165"/>
                  </a:cubicBezTo>
                  <a:cubicBezTo>
                    <a:pt x="521" y="176"/>
                    <a:pt x="534" y="189"/>
                    <a:pt x="541" y="204"/>
                  </a:cubicBezTo>
                  <a:cubicBezTo>
                    <a:pt x="672" y="204"/>
                    <a:pt x="672" y="204"/>
                    <a:pt x="672" y="204"/>
                  </a:cubicBezTo>
                  <a:cubicBezTo>
                    <a:pt x="611" y="168"/>
                    <a:pt x="611" y="168"/>
                    <a:pt x="611" y="168"/>
                  </a:cubicBezTo>
                  <a:cubicBezTo>
                    <a:pt x="650" y="145"/>
                    <a:pt x="650" y="145"/>
                    <a:pt x="650" y="145"/>
                  </a:cubicBezTo>
                  <a:cubicBezTo>
                    <a:pt x="785" y="223"/>
                    <a:pt x="785" y="223"/>
                    <a:pt x="785" y="223"/>
                  </a:cubicBezTo>
                  <a:cubicBezTo>
                    <a:pt x="651" y="300"/>
                    <a:pt x="651" y="300"/>
                    <a:pt x="651" y="300"/>
                  </a:cubicBezTo>
                  <a:cubicBezTo>
                    <a:pt x="611" y="277"/>
                    <a:pt x="611" y="277"/>
                    <a:pt x="611" y="277"/>
                  </a:cubicBezTo>
                  <a:cubicBezTo>
                    <a:pt x="672" y="242"/>
                    <a:pt x="672" y="242"/>
                    <a:pt x="672" y="242"/>
                  </a:cubicBezTo>
                  <a:cubicBezTo>
                    <a:pt x="637" y="242"/>
                    <a:pt x="587" y="242"/>
                    <a:pt x="545" y="242"/>
                  </a:cubicBezTo>
                  <a:cubicBezTo>
                    <a:pt x="540" y="259"/>
                    <a:pt x="526" y="276"/>
                    <a:pt x="502" y="290"/>
                  </a:cubicBezTo>
                  <a:cubicBezTo>
                    <a:pt x="480" y="303"/>
                    <a:pt x="451" y="311"/>
                    <a:pt x="422" y="314"/>
                  </a:cubicBezTo>
                  <a:cubicBezTo>
                    <a:pt x="422" y="391"/>
                    <a:pt x="422" y="391"/>
                    <a:pt x="422" y="391"/>
                  </a:cubicBezTo>
                  <a:cubicBezTo>
                    <a:pt x="483" y="355"/>
                    <a:pt x="483" y="355"/>
                    <a:pt x="483" y="355"/>
                  </a:cubicBezTo>
                  <a:cubicBezTo>
                    <a:pt x="483" y="355"/>
                    <a:pt x="483" y="355"/>
                    <a:pt x="483" y="355"/>
                  </a:cubicBezTo>
                  <a:cubicBezTo>
                    <a:pt x="483" y="355"/>
                    <a:pt x="483" y="355"/>
                    <a:pt x="483" y="355"/>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未知"/>
            <p:cNvSpPr/>
            <p:nvPr/>
          </p:nvSpPr>
          <p:spPr bwMode="auto">
            <a:xfrm>
              <a:off x="49" y="226"/>
              <a:ext cx="30" cy="48"/>
            </a:xfrm>
            <a:custGeom>
              <a:avLst/>
              <a:gdLst>
                <a:gd name="T0" fmla="*/ 27 w 56"/>
                <a:gd name="T1" fmla="*/ 5 h 92"/>
                <a:gd name="T2" fmla="*/ 46 w 56"/>
                <a:gd name="T3" fmla="*/ 21 h 92"/>
                <a:gd name="T4" fmla="*/ 54 w 56"/>
                <a:gd name="T5" fmla="*/ 45 h 92"/>
                <a:gd name="T6" fmla="*/ 40 w 56"/>
                <a:gd name="T7" fmla="*/ 36 h 92"/>
                <a:gd name="T8" fmla="*/ 27 w 56"/>
                <a:gd name="T9" fmla="*/ 17 h 92"/>
                <a:gd name="T10" fmla="*/ 20 w 56"/>
                <a:gd name="T11" fmla="*/ 15 h 92"/>
                <a:gd name="T12" fmla="*/ 17 w 56"/>
                <a:gd name="T13" fmla="*/ 20 h 92"/>
                <a:gd name="T14" fmla="*/ 20 w 56"/>
                <a:gd name="T15" fmla="*/ 28 h 92"/>
                <a:gd name="T16" fmla="*/ 36 w 56"/>
                <a:gd name="T17" fmla="*/ 43 h 92"/>
                <a:gd name="T18" fmla="*/ 48 w 56"/>
                <a:gd name="T19" fmla="*/ 55 h 92"/>
                <a:gd name="T20" fmla="*/ 56 w 56"/>
                <a:gd name="T21" fmla="*/ 77 h 92"/>
                <a:gd name="T22" fmla="*/ 49 w 56"/>
                <a:gd name="T23" fmla="*/ 90 h 92"/>
                <a:gd name="T24" fmla="*/ 28 w 56"/>
                <a:gd name="T25" fmla="*/ 85 h 92"/>
                <a:gd name="T26" fmla="*/ 9 w 56"/>
                <a:gd name="T27" fmla="*/ 67 h 92"/>
                <a:gd name="T28" fmla="*/ 0 w 56"/>
                <a:gd name="T29" fmla="*/ 42 h 92"/>
                <a:gd name="T30" fmla="*/ 14 w 56"/>
                <a:gd name="T31" fmla="*/ 50 h 92"/>
                <a:gd name="T32" fmla="*/ 19 w 56"/>
                <a:gd name="T33" fmla="*/ 63 h 92"/>
                <a:gd name="T34" fmla="*/ 29 w 56"/>
                <a:gd name="T35" fmla="*/ 72 h 92"/>
                <a:gd name="T36" fmla="*/ 37 w 56"/>
                <a:gd name="T37" fmla="*/ 75 h 92"/>
                <a:gd name="T38" fmla="*/ 42 w 56"/>
                <a:gd name="T39" fmla="*/ 70 h 92"/>
                <a:gd name="T40" fmla="*/ 32 w 56"/>
                <a:gd name="T41" fmla="*/ 55 h 92"/>
                <a:gd name="T42" fmla="*/ 13 w 56"/>
                <a:gd name="T43" fmla="*/ 37 h 92"/>
                <a:gd name="T44" fmla="*/ 2 w 56"/>
                <a:gd name="T45" fmla="*/ 13 h 92"/>
                <a:gd name="T46" fmla="*/ 10 w 56"/>
                <a:gd name="T47" fmla="*/ 1 h 92"/>
                <a:gd name="T48" fmla="*/ 27 w 56"/>
                <a:gd name="T49" fmla="*/ 5 h 92"/>
                <a:gd name="T50" fmla="*/ 27 w 56"/>
                <a:gd name="T51" fmla="*/ 5 h 92"/>
                <a:gd name="T52" fmla="*/ 27 w 56"/>
                <a:gd name="T53" fmla="*/ 5 h 92"/>
                <a:gd name="T54" fmla="*/ 27 w 56"/>
                <a:gd name="T55" fmla="*/ 5 h 92"/>
                <a:gd name="T56" fmla="*/ 27 w 56"/>
                <a:gd name="T57" fmla="*/ 5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2"/>
                <a:gd name="T89" fmla="*/ 56 w 56"/>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2">
                  <a:moveTo>
                    <a:pt x="27" y="5"/>
                  </a:moveTo>
                  <a:cubicBezTo>
                    <a:pt x="35" y="9"/>
                    <a:pt x="41" y="15"/>
                    <a:pt x="46" y="21"/>
                  </a:cubicBezTo>
                  <a:cubicBezTo>
                    <a:pt x="51" y="28"/>
                    <a:pt x="54" y="36"/>
                    <a:pt x="54" y="45"/>
                  </a:cubicBezTo>
                  <a:cubicBezTo>
                    <a:pt x="40" y="36"/>
                    <a:pt x="40" y="36"/>
                    <a:pt x="40" y="36"/>
                  </a:cubicBezTo>
                  <a:cubicBezTo>
                    <a:pt x="39" y="29"/>
                    <a:pt x="35" y="22"/>
                    <a:pt x="27" y="17"/>
                  </a:cubicBezTo>
                  <a:cubicBezTo>
                    <a:pt x="24" y="16"/>
                    <a:pt x="22" y="15"/>
                    <a:pt x="20" y="15"/>
                  </a:cubicBezTo>
                  <a:cubicBezTo>
                    <a:pt x="18" y="16"/>
                    <a:pt x="17" y="17"/>
                    <a:pt x="17" y="20"/>
                  </a:cubicBezTo>
                  <a:cubicBezTo>
                    <a:pt x="17" y="23"/>
                    <a:pt x="18" y="26"/>
                    <a:pt x="20" y="28"/>
                  </a:cubicBezTo>
                  <a:cubicBezTo>
                    <a:pt x="22" y="30"/>
                    <a:pt x="27" y="35"/>
                    <a:pt x="36" y="43"/>
                  </a:cubicBezTo>
                  <a:cubicBezTo>
                    <a:pt x="42" y="48"/>
                    <a:pt x="45" y="52"/>
                    <a:pt x="48" y="55"/>
                  </a:cubicBezTo>
                  <a:cubicBezTo>
                    <a:pt x="53" y="62"/>
                    <a:pt x="56" y="69"/>
                    <a:pt x="56" y="77"/>
                  </a:cubicBezTo>
                  <a:cubicBezTo>
                    <a:pt x="56" y="84"/>
                    <a:pt x="54" y="88"/>
                    <a:pt x="49" y="90"/>
                  </a:cubicBezTo>
                  <a:cubicBezTo>
                    <a:pt x="44" y="92"/>
                    <a:pt x="37" y="90"/>
                    <a:pt x="28" y="85"/>
                  </a:cubicBezTo>
                  <a:cubicBezTo>
                    <a:pt x="20" y="81"/>
                    <a:pt x="14" y="75"/>
                    <a:pt x="9" y="67"/>
                  </a:cubicBezTo>
                  <a:cubicBezTo>
                    <a:pt x="3" y="59"/>
                    <a:pt x="0" y="51"/>
                    <a:pt x="0" y="42"/>
                  </a:cubicBezTo>
                  <a:cubicBezTo>
                    <a:pt x="14" y="50"/>
                    <a:pt x="14" y="50"/>
                    <a:pt x="14" y="50"/>
                  </a:cubicBezTo>
                  <a:cubicBezTo>
                    <a:pt x="14" y="55"/>
                    <a:pt x="16" y="59"/>
                    <a:pt x="19" y="63"/>
                  </a:cubicBezTo>
                  <a:cubicBezTo>
                    <a:pt x="21" y="67"/>
                    <a:pt x="25" y="70"/>
                    <a:pt x="29" y="72"/>
                  </a:cubicBezTo>
                  <a:cubicBezTo>
                    <a:pt x="32" y="74"/>
                    <a:pt x="35" y="75"/>
                    <a:pt x="37" y="75"/>
                  </a:cubicBezTo>
                  <a:cubicBezTo>
                    <a:pt x="40" y="76"/>
                    <a:pt x="42" y="74"/>
                    <a:pt x="42" y="70"/>
                  </a:cubicBezTo>
                  <a:cubicBezTo>
                    <a:pt x="42" y="66"/>
                    <a:pt x="38" y="61"/>
                    <a:pt x="32" y="55"/>
                  </a:cubicBezTo>
                  <a:cubicBezTo>
                    <a:pt x="20" y="44"/>
                    <a:pt x="14" y="38"/>
                    <a:pt x="13" y="37"/>
                  </a:cubicBezTo>
                  <a:cubicBezTo>
                    <a:pt x="6" y="29"/>
                    <a:pt x="2" y="22"/>
                    <a:pt x="2" y="13"/>
                  </a:cubicBezTo>
                  <a:cubicBezTo>
                    <a:pt x="2" y="6"/>
                    <a:pt x="5" y="2"/>
                    <a:pt x="10" y="1"/>
                  </a:cubicBezTo>
                  <a:cubicBezTo>
                    <a:pt x="15" y="0"/>
                    <a:pt x="21" y="1"/>
                    <a:pt x="27" y="5"/>
                  </a:cubicBezTo>
                  <a:cubicBezTo>
                    <a:pt x="27" y="5"/>
                    <a:pt x="27" y="5"/>
                    <a:pt x="27" y="5"/>
                  </a:cubicBezTo>
                  <a:cubicBezTo>
                    <a:pt x="27" y="5"/>
                    <a:pt x="27" y="5"/>
                    <a:pt x="27" y="5"/>
                  </a:cubicBezTo>
                  <a:cubicBezTo>
                    <a:pt x="27" y="5"/>
                    <a:pt x="27" y="5"/>
                    <a:pt x="27" y="5"/>
                  </a:cubicBezTo>
                  <a:cubicBezTo>
                    <a:pt x="27" y="5"/>
                    <a:pt x="27" y="5"/>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未知"/>
            <p:cNvSpPr/>
            <p:nvPr/>
          </p:nvSpPr>
          <p:spPr bwMode="auto">
            <a:xfrm>
              <a:off x="80" y="238"/>
              <a:ext cx="46" cy="62"/>
            </a:xfrm>
            <a:custGeom>
              <a:avLst/>
              <a:gdLst>
                <a:gd name="T0" fmla="*/ 46 w 46"/>
                <a:gd name="T1" fmla="*/ 27 h 62"/>
                <a:gd name="T2" fmla="*/ 36 w 46"/>
                <a:gd name="T3" fmla="*/ 62 h 62"/>
                <a:gd name="T4" fmla="*/ 29 w 46"/>
                <a:gd name="T5" fmla="*/ 57 h 62"/>
                <a:gd name="T6" fmla="*/ 23 w 46"/>
                <a:gd name="T7" fmla="*/ 27 h 62"/>
                <a:gd name="T8" fmla="*/ 17 w 46"/>
                <a:gd name="T9" fmla="*/ 51 h 62"/>
                <a:gd name="T10" fmla="*/ 9 w 46"/>
                <a:gd name="T11" fmla="*/ 46 h 62"/>
                <a:gd name="T12" fmla="*/ 0 w 46"/>
                <a:gd name="T13" fmla="*/ 0 h 62"/>
                <a:gd name="T14" fmla="*/ 8 w 46"/>
                <a:gd name="T15" fmla="*/ 5 h 62"/>
                <a:gd name="T16" fmla="*/ 13 w 46"/>
                <a:gd name="T17" fmla="*/ 36 h 62"/>
                <a:gd name="T18" fmla="*/ 19 w 46"/>
                <a:gd name="T19" fmla="*/ 12 h 62"/>
                <a:gd name="T20" fmla="*/ 27 w 46"/>
                <a:gd name="T21" fmla="*/ 16 h 62"/>
                <a:gd name="T22" fmla="*/ 33 w 46"/>
                <a:gd name="T23" fmla="*/ 47 h 62"/>
                <a:gd name="T24" fmla="*/ 38 w 46"/>
                <a:gd name="T25" fmla="*/ 23 h 62"/>
                <a:gd name="T26" fmla="*/ 46 w 46"/>
                <a:gd name="T27" fmla="*/ 27 h 62"/>
                <a:gd name="T28" fmla="*/ 46 w 46"/>
                <a:gd name="T29" fmla="*/ 27 h 62"/>
                <a:gd name="T30" fmla="*/ 46 w 46"/>
                <a:gd name="T31" fmla="*/ 27 h 62"/>
                <a:gd name="T32" fmla="*/ 46 w 46"/>
                <a:gd name="T33" fmla="*/ 27 h 62"/>
                <a:gd name="T34" fmla="*/ 46 w 46"/>
                <a:gd name="T35" fmla="*/ 27 h 62"/>
                <a:gd name="T36" fmla="*/ 46 w 46"/>
                <a:gd name="T37" fmla="*/ 2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62"/>
                <a:gd name="T59" fmla="*/ 46 w 4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62">
                  <a:moveTo>
                    <a:pt x="46" y="27"/>
                  </a:moveTo>
                  <a:lnTo>
                    <a:pt x="36" y="62"/>
                  </a:lnTo>
                  <a:lnTo>
                    <a:pt x="29" y="57"/>
                  </a:lnTo>
                  <a:lnTo>
                    <a:pt x="23" y="27"/>
                  </a:lnTo>
                  <a:lnTo>
                    <a:pt x="17" y="51"/>
                  </a:lnTo>
                  <a:lnTo>
                    <a:pt x="9" y="46"/>
                  </a:lnTo>
                  <a:lnTo>
                    <a:pt x="0" y="0"/>
                  </a:lnTo>
                  <a:lnTo>
                    <a:pt x="8" y="5"/>
                  </a:lnTo>
                  <a:lnTo>
                    <a:pt x="13" y="36"/>
                  </a:lnTo>
                  <a:lnTo>
                    <a:pt x="19" y="12"/>
                  </a:lnTo>
                  <a:lnTo>
                    <a:pt x="27" y="16"/>
                  </a:lnTo>
                  <a:lnTo>
                    <a:pt x="33" y="47"/>
                  </a:lnTo>
                  <a:lnTo>
                    <a:pt x="38" y="23"/>
                  </a:lnTo>
                  <a:lnTo>
                    <a:pt x="46"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未知"/>
            <p:cNvSpPr/>
            <p:nvPr/>
          </p:nvSpPr>
          <p:spPr bwMode="auto">
            <a:xfrm>
              <a:off x="130" y="267"/>
              <a:ext cx="7" cy="45"/>
            </a:xfrm>
            <a:custGeom>
              <a:avLst/>
              <a:gdLst>
                <a:gd name="T0" fmla="*/ 7 w 7"/>
                <a:gd name="T1" fmla="*/ 5 h 45"/>
                <a:gd name="T2" fmla="*/ 7 w 7"/>
                <a:gd name="T3" fmla="*/ 45 h 45"/>
                <a:gd name="T4" fmla="*/ 0 w 7"/>
                <a:gd name="T5" fmla="*/ 41 h 45"/>
                <a:gd name="T6" fmla="*/ 0 w 7"/>
                <a:gd name="T7" fmla="*/ 0 h 45"/>
                <a:gd name="T8" fmla="*/ 7 w 7"/>
                <a:gd name="T9" fmla="*/ 5 h 45"/>
                <a:gd name="T10" fmla="*/ 7 w 7"/>
                <a:gd name="T11" fmla="*/ 5 h 45"/>
                <a:gd name="T12" fmla="*/ 7 w 7"/>
                <a:gd name="T13" fmla="*/ 5 h 45"/>
                <a:gd name="T14" fmla="*/ 7 w 7"/>
                <a:gd name="T15" fmla="*/ 5 h 45"/>
                <a:gd name="T16" fmla="*/ 7 w 7"/>
                <a:gd name="T17" fmla="*/ 5 h 45"/>
                <a:gd name="T18" fmla="*/ 7 w 7"/>
                <a:gd name="T19" fmla="*/ 5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45"/>
                <a:gd name="T32" fmla="*/ 7 w 7"/>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45">
                  <a:moveTo>
                    <a:pt x="7" y="5"/>
                  </a:moveTo>
                  <a:lnTo>
                    <a:pt x="7" y="45"/>
                  </a:lnTo>
                  <a:lnTo>
                    <a:pt x="0" y="41"/>
                  </a:lnTo>
                  <a:lnTo>
                    <a:pt x="0" y="0"/>
                  </a:ln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未知"/>
            <p:cNvSpPr/>
            <p:nvPr/>
          </p:nvSpPr>
          <p:spPr bwMode="auto">
            <a:xfrm>
              <a:off x="141" y="274"/>
              <a:ext cx="29" cy="51"/>
            </a:xfrm>
            <a:custGeom>
              <a:avLst/>
              <a:gdLst>
                <a:gd name="T0" fmla="*/ 29 w 29"/>
                <a:gd name="T1" fmla="*/ 17 h 51"/>
                <a:gd name="T2" fmla="*/ 29 w 29"/>
                <a:gd name="T3" fmla="*/ 24 h 51"/>
                <a:gd name="T4" fmla="*/ 19 w 29"/>
                <a:gd name="T5" fmla="*/ 18 h 51"/>
                <a:gd name="T6" fmla="*/ 19 w 29"/>
                <a:gd name="T7" fmla="*/ 51 h 51"/>
                <a:gd name="T8" fmla="*/ 11 w 29"/>
                <a:gd name="T9" fmla="*/ 46 h 51"/>
                <a:gd name="T10" fmla="*/ 11 w 29"/>
                <a:gd name="T11" fmla="*/ 14 h 51"/>
                <a:gd name="T12" fmla="*/ 0 w 29"/>
                <a:gd name="T13" fmla="*/ 7 h 51"/>
                <a:gd name="T14" fmla="*/ 0 w 29"/>
                <a:gd name="T15" fmla="*/ 0 h 51"/>
                <a:gd name="T16" fmla="*/ 29 w 29"/>
                <a:gd name="T17" fmla="*/ 17 h 51"/>
                <a:gd name="T18" fmla="*/ 29 w 29"/>
                <a:gd name="T19" fmla="*/ 17 h 51"/>
                <a:gd name="T20" fmla="*/ 29 w 29"/>
                <a:gd name="T21" fmla="*/ 17 h 51"/>
                <a:gd name="T22" fmla="*/ 29 w 29"/>
                <a:gd name="T23" fmla="*/ 17 h 51"/>
                <a:gd name="T24" fmla="*/ 29 w 29"/>
                <a:gd name="T25" fmla="*/ 17 h 51"/>
                <a:gd name="T26" fmla="*/ 29 w 29"/>
                <a:gd name="T27" fmla="*/ 17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1"/>
                <a:gd name="T44" fmla="*/ 29 w 29"/>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1">
                  <a:moveTo>
                    <a:pt x="29" y="17"/>
                  </a:moveTo>
                  <a:lnTo>
                    <a:pt x="29" y="24"/>
                  </a:lnTo>
                  <a:lnTo>
                    <a:pt x="19" y="18"/>
                  </a:lnTo>
                  <a:lnTo>
                    <a:pt x="19" y="51"/>
                  </a:lnTo>
                  <a:lnTo>
                    <a:pt x="11" y="46"/>
                  </a:lnTo>
                  <a:lnTo>
                    <a:pt x="11" y="14"/>
                  </a:lnTo>
                  <a:lnTo>
                    <a:pt x="0" y="7"/>
                  </a:lnTo>
                  <a:lnTo>
                    <a:pt x="0" y="0"/>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未知"/>
            <p:cNvSpPr/>
            <p:nvPr/>
          </p:nvSpPr>
          <p:spPr bwMode="auto">
            <a:xfrm>
              <a:off x="172" y="298"/>
              <a:ext cx="33" cy="48"/>
            </a:xfrm>
            <a:custGeom>
              <a:avLst/>
              <a:gdLst>
                <a:gd name="T0" fmla="*/ 33 w 62"/>
                <a:gd name="T1" fmla="*/ 7 h 92"/>
                <a:gd name="T2" fmla="*/ 52 w 62"/>
                <a:gd name="T3" fmla="*/ 25 h 92"/>
                <a:gd name="T4" fmla="*/ 62 w 62"/>
                <a:gd name="T5" fmla="*/ 50 h 92"/>
                <a:gd name="T6" fmla="*/ 48 w 62"/>
                <a:gd name="T7" fmla="*/ 42 h 92"/>
                <a:gd name="T8" fmla="*/ 43 w 62"/>
                <a:gd name="T9" fmla="*/ 30 h 92"/>
                <a:gd name="T10" fmla="*/ 33 w 62"/>
                <a:gd name="T11" fmla="*/ 21 h 92"/>
                <a:gd name="T12" fmla="*/ 19 w 62"/>
                <a:gd name="T13" fmla="*/ 21 h 92"/>
                <a:gd name="T14" fmla="*/ 15 w 62"/>
                <a:gd name="T15" fmla="*/ 36 h 92"/>
                <a:gd name="T16" fmla="*/ 19 w 62"/>
                <a:gd name="T17" fmla="*/ 56 h 92"/>
                <a:gd name="T18" fmla="*/ 33 w 62"/>
                <a:gd name="T19" fmla="*/ 72 h 92"/>
                <a:gd name="T20" fmla="*/ 43 w 62"/>
                <a:gd name="T21" fmla="*/ 74 h 92"/>
                <a:gd name="T22" fmla="*/ 48 w 62"/>
                <a:gd name="T23" fmla="*/ 64 h 92"/>
                <a:gd name="T24" fmla="*/ 62 w 62"/>
                <a:gd name="T25" fmla="*/ 72 h 92"/>
                <a:gd name="T26" fmla="*/ 53 w 62"/>
                <a:gd name="T27" fmla="*/ 90 h 92"/>
                <a:gd name="T28" fmla="*/ 33 w 62"/>
                <a:gd name="T29" fmla="*/ 86 h 92"/>
                <a:gd name="T30" fmla="*/ 9 w 62"/>
                <a:gd name="T31" fmla="*/ 61 h 92"/>
                <a:gd name="T32" fmla="*/ 0 w 62"/>
                <a:gd name="T33" fmla="*/ 28 h 92"/>
                <a:gd name="T34" fmla="*/ 9 w 62"/>
                <a:gd name="T35" fmla="*/ 4 h 92"/>
                <a:gd name="T36" fmla="*/ 33 w 62"/>
                <a:gd name="T37" fmla="*/ 7 h 92"/>
                <a:gd name="T38" fmla="*/ 33 w 62"/>
                <a:gd name="T39" fmla="*/ 7 h 92"/>
                <a:gd name="T40" fmla="*/ 33 w 62"/>
                <a:gd name="T41" fmla="*/ 7 h 92"/>
                <a:gd name="T42" fmla="*/ 33 w 62"/>
                <a:gd name="T43" fmla="*/ 7 h 92"/>
                <a:gd name="T44" fmla="*/ 33 w 62"/>
                <a:gd name="T45" fmla="*/ 7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92"/>
                <a:gd name="T71" fmla="*/ 62 w 62"/>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92">
                  <a:moveTo>
                    <a:pt x="33" y="7"/>
                  </a:moveTo>
                  <a:cubicBezTo>
                    <a:pt x="41" y="11"/>
                    <a:pt x="47" y="17"/>
                    <a:pt x="52" y="25"/>
                  </a:cubicBezTo>
                  <a:cubicBezTo>
                    <a:pt x="58" y="33"/>
                    <a:pt x="61" y="41"/>
                    <a:pt x="62" y="50"/>
                  </a:cubicBezTo>
                  <a:cubicBezTo>
                    <a:pt x="48" y="42"/>
                    <a:pt x="48" y="42"/>
                    <a:pt x="48" y="42"/>
                  </a:cubicBezTo>
                  <a:cubicBezTo>
                    <a:pt x="47" y="38"/>
                    <a:pt x="46" y="34"/>
                    <a:pt x="43" y="30"/>
                  </a:cubicBezTo>
                  <a:cubicBezTo>
                    <a:pt x="40" y="26"/>
                    <a:pt x="37" y="23"/>
                    <a:pt x="33" y="21"/>
                  </a:cubicBezTo>
                  <a:cubicBezTo>
                    <a:pt x="27" y="17"/>
                    <a:pt x="22" y="17"/>
                    <a:pt x="19" y="21"/>
                  </a:cubicBezTo>
                  <a:cubicBezTo>
                    <a:pt x="16" y="24"/>
                    <a:pt x="15" y="29"/>
                    <a:pt x="15" y="36"/>
                  </a:cubicBezTo>
                  <a:cubicBezTo>
                    <a:pt x="15" y="44"/>
                    <a:pt x="16" y="50"/>
                    <a:pt x="19" y="56"/>
                  </a:cubicBezTo>
                  <a:cubicBezTo>
                    <a:pt x="22" y="63"/>
                    <a:pt x="27" y="69"/>
                    <a:pt x="33" y="72"/>
                  </a:cubicBezTo>
                  <a:cubicBezTo>
                    <a:pt x="37" y="75"/>
                    <a:pt x="41" y="75"/>
                    <a:pt x="43" y="74"/>
                  </a:cubicBezTo>
                  <a:cubicBezTo>
                    <a:pt x="46" y="72"/>
                    <a:pt x="47" y="69"/>
                    <a:pt x="48" y="64"/>
                  </a:cubicBezTo>
                  <a:cubicBezTo>
                    <a:pt x="62" y="72"/>
                    <a:pt x="62" y="72"/>
                    <a:pt x="62" y="72"/>
                  </a:cubicBezTo>
                  <a:cubicBezTo>
                    <a:pt x="61" y="81"/>
                    <a:pt x="58" y="87"/>
                    <a:pt x="53" y="90"/>
                  </a:cubicBezTo>
                  <a:cubicBezTo>
                    <a:pt x="48" y="92"/>
                    <a:pt x="41" y="91"/>
                    <a:pt x="33" y="86"/>
                  </a:cubicBezTo>
                  <a:cubicBezTo>
                    <a:pt x="23" y="81"/>
                    <a:pt x="15" y="72"/>
                    <a:pt x="9" y="61"/>
                  </a:cubicBezTo>
                  <a:cubicBezTo>
                    <a:pt x="3" y="50"/>
                    <a:pt x="0" y="39"/>
                    <a:pt x="0" y="28"/>
                  </a:cubicBezTo>
                  <a:cubicBezTo>
                    <a:pt x="0" y="16"/>
                    <a:pt x="3" y="8"/>
                    <a:pt x="9" y="4"/>
                  </a:cubicBezTo>
                  <a:cubicBezTo>
                    <a:pt x="15" y="0"/>
                    <a:pt x="23" y="1"/>
                    <a:pt x="33" y="7"/>
                  </a:cubicBezTo>
                  <a:cubicBezTo>
                    <a:pt x="33" y="7"/>
                    <a:pt x="33" y="7"/>
                    <a:pt x="33" y="7"/>
                  </a:cubicBezTo>
                  <a:cubicBezTo>
                    <a:pt x="33" y="7"/>
                    <a:pt x="33" y="7"/>
                    <a:pt x="33" y="7"/>
                  </a:cubicBezTo>
                  <a:cubicBezTo>
                    <a:pt x="33" y="7"/>
                    <a:pt x="33" y="7"/>
                    <a:pt x="33" y="7"/>
                  </a:cubicBezTo>
                  <a:cubicBezTo>
                    <a:pt x="33" y="7"/>
                    <a:pt x="33"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未知"/>
            <p:cNvSpPr/>
            <p:nvPr/>
          </p:nvSpPr>
          <p:spPr bwMode="auto">
            <a:xfrm>
              <a:off x="210" y="314"/>
              <a:ext cx="30" cy="57"/>
            </a:xfrm>
            <a:custGeom>
              <a:avLst/>
              <a:gdLst>
                <a:gd name="T0" fmla="*/ 30 w 30"/>
                <a:gd name="T1" fmla="*/ 17 h 57"/>
                <a:gd name="T2" fmla="*/ 30 w 30"/>
                <a:gd name="T3" fmla="*/ 57 h 57"/>
                <a:gd name="T4" fmla="*/ 22 w 30"/>
                <a:gd name="T5" fmla="*/ 53 h 57"/>
                <a:gd name="T6" fmla="*/ 22 w 30"/>
                <a:gd name="T7" fmla="*/ 35 h 57"/>
                <a:gd name="T8" fmla="*/ 8 w 30"/>
                <a:gd name="T9" fmla="*/ 27 h 57"/>
                <a:gd name="T10" fmla="*/ 8 w 30"/>
                <a:gd name="T11" fmla="*/ 45 h 57"/>
                <a:gd name="T12" fmla="*/ 0 w 30"/>
                <a:gd name="T13" fmla="*/ 40 h 57"/>
                <a:gd name="T14" fmla="*/ 0 w 30"/>
                <a:gd name="T15" fmla="*/ 0 h 57"/>
                <a:gd name="T16" fmla="*/ 8 w 30"/>
                <a:gd name="T17" fmla="*/ 4 h 57"/>
                <a:gd name="T18" fmla="*/ 8 w 30"/>
                <a:gd name="T19" fmla="*/ 20 h 57"/>
                <a:gd name="T20" fmla="*/ 22 w 30"/>
                <a:gd name="T21" fmla="*/ 28 h 57"/>
                <a:gd name="T22" fmla="*/ 23 w 30"/>
                <a:gd name="T23" fmla="*/ 13 h 57"/>
                <a:gd name="T24" fmla="*/ 30 w 30"/>
                <a:gd name="T25" fmla="*/ 17 h 57"/>
                <a:gd name="T26" fmla="*/ 30 w 30"/>
                <a:gd name="T27" fmla="*/ 17 h 57"/>
                <a:gd name="T28" fmla="*/ 30 w 30"/>
                <a:gd name="T29" fmla="*/ 17 h 57"/>
                <a:gd name="T30" fmla="*/ 30 w 30"/>
                <a:gd name="T31" fmla="*/ 17 h 57"/>
                <a:gd name="T32" fmla="*/ 30 w 30"/>
                <a:gd name="T33" fmla="*/ 17 h 57"/>
                <a:gd name="T34" fmla="*/ 30 w 30"/>
                <a:gd name="T35" fmla="*/ 17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7"/>
                <a:gd name="T56" fmla="*/ 30 w 30"/>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7">
                  <a:moveTo>
                    <a:pt x="30" y="17"/>
                  </a:moveTo>
                  <a:lnTo>
                    <a:pt x="30" y="57"/>
                  </a:lnTo>
                  <a:lnTo>
                    <a:pt x="22" y="53"/>
                  </a:lnTo>
                  <a:lnTo>
                    <a:pt x="22" y="35"/>
                  </a:lnTo>
                  <a:lnTo>
                    <a:pt x="8" y="27"/>
                  </a:lnTo>
                  <a:lnTo>
                    <a:pt x="8" y="45"/>
                  </a:lnTo>
                  <a:lnTo>
                    <a:pt x="0" y="40"/>
                  </a:lnTo>
                  <a:lnTo>
                    <a:pt x="0" y="0"/>
                  </a:lnTo>
                  <a:lnTo>
                    <a:pt x="8" y="4"/>
                  </a:lnTo>
                  <a:lnTo>
                    <a:pt x="8" y="20"/>
                  </a:lnTo>
                  <a:lnTo>
                    <a:pt x="22" y="28"/>
                  </a:lnTo>
                  <a:lnTo>
                    <a:pt x="23" y="13"/>
                  </a:lnTo>
                  <a:lnTo>
                    <a:pt x="30"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69" name="Picture 28"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2257623"/>
            <a:ext cx="72072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29"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3626048"/>
            <a:ext cx="72072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30"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0288" y="2257623"/>
            <a:ext cx="72072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3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1875" y="3626048"/>
            <a:ext cx="72072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ext Box 32"/>
          <p:cNvSpPr txBox="1">
            <a:spLocks noChangeArrowheads="1"/>
          </p:cNvSpPr>
          <p:nvPr/>
        </p:nvSpPr>
        <p:spPr bwMode="auto">
          <a:xfrm>
            <a:off x="3059113" y="3194248"/>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E1/0/1</a:t>
            </a:r>
            <a:endParaRPr lang="en-US" altLang="zh-CN" sz="1600" b="0">
              <a:latin typeface="Arial" panose="020B0604020202020204" pitchFamily="34" charset="0"/>
            </a:endParaRPr>
          </a:p>
        </p:txBody>
      </p:sp>
      <p:sp>
        <p:nvSpPr>
          <p:cNvPr id="74" name="Text Box 33"/>
          <p:cNvSpPr txBox="1">
            <a:spLocks noChangeArrowheads="1"/>
          </p:cNvSpPr>
          <p:nvPr/>
        </p:nvSpPr>
        <p:spPr bwMode="auto">
          <a:xfrm>
            <a:off x="3059113" y="3721298"/>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E1/0/2</a:t>
            </a:r>
            <a:endParaRPr lang="en-US" altLang="zh-CN" sz="1600" b="0">
              <a:latin typeface="Arial" panose="020B0604020202020204" pitchFamily="34" charset="0"/>
            </a:endParaRPr>
          </a:p>
        </p:txBody>
      </p:sp>
      <p:sp>
        <p:nvSpPr>
          <p:cNvPr id="75" name="Text Box 34"/>
          <p:cNvSpPr txBox="1">
            <a:spLocks noChangeArrowheads="1"/>
          </p:cNvSpPr>
          <p:nvPr/>
        </p:nvSpPr>
        <p:spPr bwMode="auto">
          <a:xfrm>
            <a:off x="5076825" y="3194248"/>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E1/0/3</a:t>
            </a:r>
            <a:endParaRPr lang="en-US" altLang="zh-CN" sz="1600" b="0">
              <a:latin typeface="Arial" panose="020B0604020202020204" pitchFamily="34" charset="0"/>
            </a:endParaRPr>
          </a:p>
        </p:txBody>
      </p:sp>
      <p:sp>
        <p:nvSpPr>
          <p:cNvPr id="76" name="Text Box 35"/>
          <p:cNvSpPr txBox="1">
            <a:spLocks noChangeArrowheads="1"/>
          </p:cNvSpPr>
          <p:nvPr/>
        </p:nvSpPr>
        <p:spPr bwMode="auto">
          <a:xfrm>
            <a:off x="5076825" y="3721298"/>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E1/0/4</a:t>
            </a:r>
            <a:endParaRPr lang="en-US" altLang="zh-CN" sz="1600" b="0">
              <a:latin typeface="Arial" panose="020B0604020202020204" pitchFamily="34" charset="0"/>
            </a:endParaRPr>
          </a:p>
        </p:txBody>
      </p:sp>
      <p:sp>
        <p:nvSpPr>
          <p:cNvPr id="77" name="Line 37"/>
          <p:cNvSpPr>
            <a:spLocks noChangeShapeType="1"/>
          </p:cNvSpPr>
          <p:nvPr/>
        </p:nvSpPr>
        <p:spPr bwMode="auto">
          <a:xfrm>
            <a:off x="1763713" y="2546548"/>
            <a:ext cx="576262"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 name="Line 38"/>
          <p:cNvSpPr>
            <a:spLocks noChangeShapeType="1"/>
          </p:cNvSpPr>
          <p:nvPr/>
        </p:nvSpPr>
        <p:spPr bwMode="auto">
          <a:xfrm>
            <a:off x="2339975" y="3265686"/>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9" name="Line 39"/>
          <p:cNvSpPr>
            <a:spLocks noChangeShapeType="1"/>
          </p:cNvSpPr>
          <p:nvPr/>
        </p:nvSpPr>
        <p:spPr bwMode="auto">
          <a:xfrm>
            <a:off x="2339975" y="2546548"/>
            <a:ext cx="0" cy="719138"/>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 name="Line 40"/>
          <p:cNvSpPr>
            <a:spLocks noChangeShapeType="1"/>
          </p:cNvSpPr>
          <p:nvPr/>
        </p:nvSpPr>
        <p:spPr bwMode="auto">
          <a:xfrm>
            <a:off x="1763713" y="4346773"/>
            <a:ext cx="576262" cy="0"/>
          </a:xfrm>
          <a:prstGeom prst="line">
            <a:avLst/>
          </a:prstGeom>
          <a:noFill/>
          <a:ln w="25400">
            <a:solidFill>
              <a:srgbClr val="0000FF"/>
            </a:solidFill>
            <a:round/>
            <a:head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1" name="Line 41"/>
          <p:cNvSpPr>
            <a:spLocks noChangeShapeType="1"/>
          </p:cNvSpPr>
          <p:nvPr/>
        </p:nvSpPr>
        <p:spPr bwMode="auto">
          <a:xfrm>
            <a:off x="2339975" y="3914973"/>
            <a:ext cx="71913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 name="Line 42"/>
          <p:cNvSpPr>
            <a:spLocks noChangeShapeType="1"/>
          </p:cNvSpPr>
          <p:nvPr/>
        </p:nvSpPr>
        <p:spPr bwMode="auto">
          <a:xfrm>
            <a:off x="2339975" y="3914973"/>
            <a:ext cx="0" cy="43180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 name="Line 43"/>
          <p:cNvSpPr>
            <a:spLocks noChangeShapeType="1"/>
          </p:cNvSpPr>
          <p:nvPr/>
        </p:nvSpPr>
        <p:spPr bwMode="auto">
          <a:xfrm>
            <a:off x="6659563" y="2546548"/>
            <a:ext cx="576262"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4" name="Line 44"/>
          <p:cNvSpPr>
            <a:spLocks noChangeShapeType="1"/>
          </p:cNvSpPr>
          <p:nvPr/>
        </p:nvSpPr>
        <p:spPr bwMode="auto">
          <a:xfrm flipH="1">
            <a:off x="5940425" y="3265686"/>
            <a:ext cx="71913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 name="Line 45"/>
          <p:cNvSpPr>
            <a:spLocks noChangeShapeType="1"/>
          </p:cNvSpPr>
          <p:nvPr/>
        </p:nvSpPr>
        <p:spPr bwMode="auto">
          <a:xfrm>
            <a:off x="6659563" y="2546548"/>
            <a:ext cx="0" cy="719138"/>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Line 46"/>
          <p:cNvSpPr>
            <a:spLocks noChangeShapeType="1"/>
          </p:cNvSpPr>
          <p:nvPr/>
        </p:nvSpPr>
        <p:spPr bwMode="auto">
          <a:xfrm>
            <a:off x="5940425" y="3914973"/>
            <a:ext cx="720725" cy="1588"/>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 name="Line 47"/>
          <p:cNvSpPr>
            <a:spLocks noChangeShapeType="1"/>
          </p:cNvSpPr>
          <p:nvPr/>
        </p:nvSpPr>
        <p:spPr bwMode="auto">
          <a:xfrm>
            <a:off x="6661150" y="4346773"/>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8" name="Line 48"/>
          <p:cNvSpPr>
            <a:spLocks noChangeShapeType="1"/>
          </p:cNvSpPr>
          <p:nvPr/>
        </p:nvSpPr>
        <p:spPr bwMode="auto">
          <a:xfrm flipH="1">
            <a:off x="6659563" y="3914973"/>
            <a:ext cx="0" cy="43180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 name="Group 49"/>
          <p:cNvGraphicFramePr>
            <a:graphicFrameLocks noGrp="1"/>
          </p:cNvGraphicFramePr>
          <p:nvPr/>
        </p:nvGraphicFramePr>
        <p:xfrm>
          <a:off x="3059113" y="962223"/>
          <a:ext cx="2879725" cy="1914528"/>
        </p:xfrm>
        <a:graphic>
          <a:graphicData uri="http://schemas.openxmlformats.org/drawingml/2006/table">
            <a:tbl>
              <a:tblPr/>
              <a:tblGrid>
                <a:gridCol w="1606550"/>
                <a:gridCol w="1273175"/>
              </a:tblGrid>
              <a:tr h="319088">
                <a:tc gridSpan="2">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 Table</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Port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MAC_A</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MAC_B</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MAC_C</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E1/0/3</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MAC_D</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E1/0/4</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r>
            </a:tbl>
          </a:graphicData>
        </a:graphic>
      </p:graphicFrame>
      <p:sp>
        <p:nvSpPr>
          <p:cNvPr id="128" name="Text Box 71"/>
          <p:cNvSpPr txBox="1">
            <a:spLocks noChangeArrowheads="1"/>
          </p:cNvSpPr>
          <p:nvPr/>
        </p:nvSpPr>
        <p:spPr bwMode="auto">
          <a:xfrm>
            <a:off x="971550" y="2906911"/>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PCA</a:t>
            </a:r>
            <a:endParaRPr lang="en-US" altLang="zh-CN" sz="1600" b="0">
              <a:latin typeface="Arial" panose="020B0604020202020204" pitchFamily="34" charset="0"/>
            </a:endParaRPr>
          </a:p>
        </p:txBody>
      </p:sp>
      <p:sp>
        <p:nvSpPr>
          <p:cNvPr id="129" name="Text Box 72"/>
          <p:cNvSpPr txBox="1">
            <a:spLocks noChangeArrowheads="1"/>
          </p:cNvSpPr>
          <p:nvPr/>
        </p:nvSpPr>
        <p:spPr bwMode="auto">
          <a:xfrm>
            <a:off x="971550" y="4273748"/>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PCB</a:t>
            </a:r>
            <a:endParaRPr lang="en-US" altLang="zh-CN" sz="1600" b="0">
              <a:latin typeface="Arial" panose="020B0604020202020204" pitchFamily="34" charset="0"/>
            </a:endParaRPr>
          </a:p>
        </p:txBody>
      </p:sp>
      <p:sp>
        <p:nvSpPr>
          <p:cNvPr id="130" name="Text Box 73"/>
          <p:cNvSpPr txBox="1">
            <a:spLocks noChangeArrowheads="1"/>
          </p:cNvSpPr>
          <p:nvPr/>
        </p:nvSpPr>
        <p:spPr bwMode="auto">
          <a:xfrm>
            <a:off x="7380288" y="2906911"/>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PCC</a:t>
            </a:r>
            <a:endParaRPr lang="en-US" altLang="zh-CN" sz="1600" b="0">
              <a:latin typeface="Arial" panose="020B0604020202020204" pitchFamily="34" charset="0"/>
            </a:endParaRPr>
          </a:p>
        </p:txBody>
      </p:sp>
      <p:sp>
        <p:nvSpPr>
          <p:cNvPr id="131" name="Text Box 74"/>
          <p:cNvSpPr txBox="1">
            <a:spLocks noChangeArrowheads="1"/>
          </p:cNvSpPr>
          <p:nvPr/>
        </p:nvSpPr>
        <p:spPr bwMode="auto">
          <a:xfrm>
            <a:off x="7453313" y="4273748"/>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PCD</a:t>
            </a:r>
            <a:endParaRPr lang="en-US" altLang="zh-CN" sz="1600" b="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433">
        <p14:prism isInverted="1"/>
      </p:transition>
    </mc:Choice>
    <mc:Fallback>
      <p:transition spd="slow" advTm="43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路由器的NAT---PAT 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sp>
        <p:nvSpPr>
          <p:cNvPr id="5" name="内容占位符 4"/>
          <p:cNvSpPr/>
          <p:nvPr>
            <p:ph idx="1"/>
          </p:nvPr>
        </p:nvSpPr>
        <p:spPr/>
        <p:txBody>
          <a:bodyPr>
            <a:normAutofit/>
          </a:bodyPr>
          <a:p>
            <a:r>
              <a:rPr lang="zh-CN" altLang="en-US" sz="2000"/>
              <a:t>PAT配置步骤：端口地址转换</a:t>
            </a:r>
            <a:endParaRPr lang="zh-CN" altLang="en-US" sz="2000"/>
          </a:p>
          <a:p>
            <a:r>
              <a:rPr lang="zh-CN" altLang="en-US" sz="2000"/>
              <a:t>第一种配置方法和动态相同:</a:t>
            </a:r>
            <a:endParaRPr lang="zh-CN" altLang="en-US" sz="2000"/>
          </a:p>
          <a:p>
            <a:r>
              <a:rPr lang="zh-CN" altLang="en-US" sz="2000"/>
              <a:t>R1(config)#ip nat inside source list 1 pool yyds overload</a:t>
            </a:r>
            <a:endParaRPr lang="zh-CN" altLang="en-US" sz="2000"/>
          </a:p>
          <a:p>
            <a:r>
              <a:rPr lang="zh-CN" altLang="en-US" sz="2000"/>
              <a:t>如果配置命令报错，请输入：clear ip nat translation</a:t>
            </a:r>
            <a:endParaRPr lang="zh-CN" altLang="en-US" sz="2000"/>
          </a:p>
        </p:txBody>
      </p:sp>
      <p:pic>
        <p:nvPicPr>
          <p:cNvPr id="67" name="图片 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00300" y="3096895"/>
            <a:ext cx="4560570" cy="2043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buClrTx/>
              <a:buSzTx/>
              <a:buFontTx/>
            </a:pPr>
            <a:r>
              <a:rPr lang="en-US" altLang="zh-CN" sz="4000" b="1" dirty="0">
                <a:solidFill>
                  <a:srgbClr val="2F5B50"/>
                </a:solidFill>
                <a:latin typeface="微软雅黑" panose="020B0503020204020204" pitchFamily="34" charset="-122"/>
                <a:ea typeface="微软雅黑" panose="020B0503020204020204" pitchFamily="34" charset="-122"/>
                <a:cs typeface="+mn-cs"/>
              </a:rPr>
              <a:t>路由器的NAT---PAT 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sp>
        <p:nvSpPr>
          <p:cNvPr id="5" name="内容占位符 4"/>
          <p:cNvSpPr/>
          <p:nvPr>
            <p:ph idx="1"/>
          </p:nvPr>
        </p:nvSpPr>
        <p:spPr/>
        <p:txBody>
          <a:bodyPr>
            <a:normAutofit fontScale="90000" lnSpcReduction="10000"/>
          </a:bodyPr>
          <a:p>
            <a:r>
              <a:rPr lang="zh-CN" altLang="en-US" sz="2000"/>
              <a:t>第二种配置方法：</a:t>
            </a:r>
            <a:endParaRPr lang="zh-CN" altLang="en-US" sz="2000"/>
          </a:p>
          <a:p>
            <a:r>
              <a:rPr lang="zh-CN" altLang="en-US" sz="2000"/>
              <a:t>①配置IP地址</a:t>
            </a:r>
            <a:endParaRPr lang="zh-CN" altLang="en-US" sz="2000"/>
          </a:p>
          <a:p>
            <a:r>
              <a:rPr lang="zh-CN" altLang="en-US" sz="2000"/>
              <a:t>②在路由器上配置路由协议，保证R1可以ping通pc6</a:t>
            </a:r>
            <a:endParaRPr lang="zh-CN" altLang="en-US" sz="2000"/>
          </a:p>
          <a:p>
            <a:r>
              <a:rPr lang="zh-CN" altLang="en-US" sz="2000"/>
              <a:t>③配置访问控制列表匹配出局域网当中的地址（此处使用的是标准ACL列表）</a:t>
            </a:r>
            <a:endParaRPr lang="zh-CN" altLang="en-US" sz="2000"/>
          </a:p>
          <a:p>
            <a:r>
              <a:rPr lang="zh-CN" altLang="en-US" sz="2000"/>
              <a:t>R1(config)#access-list 1 permit 192.168.1.0 0.0.0.255</a:t>
            </a:r>
            <a:endParaRPr lang="zh-CN" altLang="en-US" sz="2000"/>
          </a:p>
          <a:p>
            <a:r>
              <a:rPr lang="zh-CN" altLang="en-US" sz="2000"/>
              <a:t>④定义内外部接口</a:t>
            </a:r>
            <a:endParaRPr lang="zh-CN" altLang="en-US" sz="2000"/>
          </a:p>
          <a:p>
            <a:r>
              <a:rPr lang="zh-CN" altLang="en-US" sz="2000"/>
              <a:t>R1(config)#interface e0/1</a:t>
            </a:r>
            <a:endParaRPr lang="zh-CN" altLang="en-US" sz="2000"/>
          </a:p>
          <a:p>
            <a:r>
              <a:rPr lang="zh-CN" altLang="en-US" sz="2000"/>
              <a:t>R1(config-if)#ip nat outside</a:t>
            </a:r>
            <a:endParaRPr lang="zh-CN" altLang="en-US" sz="2000"/>
          </a:p>
          <a:p>
            <a:r>
              <a:rPr lang="zh-CN" altLang="en-US" sz="2000"/>
              <a:t>R1(config-if)#interface e0/0</a:t>
            </a:r>
            <a:endParaRPr lang="zh-CN" altLang="en-US" sz="2000"/>
          </a:p>
          <a:p>
            <a:r>
              <a:rPr lang="zh-CN" altLang="en-US" sz="2000"/>
              <a:t>R1(config-if)#ip nat inside</a:t>
            </a:r>
            <a:endParaRPr lang="zh-CN" altLang="en-US" sz="2000"/>
          </a:p>
          <a:p>
            <a:r>
              <a:rPr lang="zh-CN" altLang="en-US" sz="2000"/>
              <a:t>⑤将列表匹配出来的地址转换到外部接口地址</a:t>
            </a:r>
            <a:endParaRPr lang="zh-CN" altLang="en-US" sz="2000"/>
          </a:p>
          <a:p>
            <a:r>
              <a:rPr lang="zh-CN" altLang="en-US" sz="2000"/>
              <a:t>R1(config)#ip nat inside source list 1 interface e0/1 overload</a:t>
            </a:r>
            <a:endParaRPr lang="zh-CN" altLang="en-US" sz="2000"/>
          </a:p>
        </p:txBody>
      </p:sp>
      <p:pic>
        <p:nvPicPr>
          <p:cNvPr id="67" name="图片 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24505" y="-71755"/>
            <a:ext cx="4560570" cy="2043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68075" y="204"/>
            <a:ext cx="8425339" cy="960173"/>
          </a:xfrm>
        </p:spPr>
        <p:txBody>
          <a:bodyPr/>
          <a:p>
            <a:r>
              <a:rPr lang="en-US" altLang="zh-CN" sz="4000" b="1" dirty="0">
                <a:solidFill>
                  <a:srgbClr val="2F5B50"/>
                </a:solidFill>
                <a:latin typeface="微软雅黑" panose="020B0503020204020204" pitchFamily="34" charset="-122"/>
                <a:ea typeface="微软雅黑" panose="020B0503020204020204" pitchFamily="34" charset="-122"/>
                <a:cs typeface="+mn-cs"/>
              </a:rPr>
              <a:t>路由器的NAT---PAT 配置</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p>
            <a:fld id="{68C17D3F-B14B-4559-9100-26FA6CCC539D}" type="datetime11">
              <a:rPr lang="zh-CN" altLang="en-US" smtClean="0"/>
            </a:fld>
            <a:endParaRPr lang="zh-CN" altLang="en-US"/>
          </a:p>
        </p:txBody>
      </p:sp>
      <p:sp>
        <p:nvSpPr>
          <p:cNvPr id="3" name="灯片编号占位符 2"/>
          <p:cNvSpPr>
            <a:spLocks noGrp="1"/>
          </p:cNvSpPr>
          <p:nvPr>
            <p:ph type="sldNum" sz="quarter" idx="12"/>
          </p:nvPr>
        </p:nvSpPr>
        <p:spPr/>
        <p:txBody>
          <a:bodyPr/>
          <a:p>
            <a:fld id="{EBBACC46-F094-4483-8078-01747B98C2C9}" type="slidenum">
              <a:rPr lang="zh-CN" altLang="en-US" smtClean="0"/>
            </a:fld>
            <a:endParaRPr lang="zh-CN" altLang="en-US"/>
          </a:p>
        </p:txBody>
      </p:sp>
      <p:pic>
        <p:nvPicPr>
          <p:cNvPr id="135" name="图片 135"/>
          <p:cNvPicPr>
            <a:picLocks noChangeAspect="1" noChangeArrowheads="1"/>
          </p:cNvPicPr>
          <p:nvPr>
            <p:ph idx="1"/>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144145" y="926465"/>
            <a:ext cx="3032125" cy="4834255"/>
          </a:xfrm>
          <a:prstGeom prst="rect">
            <a:avLst/>
          </a:prstGeom>
          <a:noFill/>
          <a:ln>
            <a:noFill/>
          </a:ln>
        </p:spPr>
      </p:pic>
      <p:pic>
        <p:nvPicPr>
          <p:cNvPr id="139" name="图片 1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384550" y="769938"/>
            <a:ext cx="5274310" cy="51466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6A0207F9-1148-4B28-8D6E-CB82AC75D188}"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交换机的交换模式</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576288" y="1584375"/>
            <a:ext cx="6768752" cy="1422441"/>
          </a:xfrm>
          <a:prstGeom prst="rect">
            <a:avLst/>
          </a:prstGeom>
        </p:spPr>
        <p:txBody>
          <a:bodyPr wrap="square">
            <a:spAutoFit/>
          </a:bodyPr>
          <a:lstStyle/>
          <a:p>
            <a:pPr lvl="1">
              <a:lnSpc>
                <a:spcPct val="150000"/>
              </a:lnSpc>
              <a:buFontTx/>
              <a:buChar char="•"/>
            </a:pPr>
            <a:r>
              <a:rPr lang="zh-CN" altLang="en-US" sz="2000" dirty="0">
                <a:solidFill>
                  <a:srgbClr val="0070C0"/>
                </a:solidFill>
              </a:rPr>
              <a:t>存储转发</a:t>
            </a:r>
            <a:r>
              <a:rPr lang="en-US" altLang="en-US" sz="2000" dirty="0">
                <a:solidFill>
                  <a:srgbClr val="0070C0"/>
                </a:solidFill>
              </a:rPr>
              <a:t>（</a:t>
            </a:r>
            <a:r>
              <a:rPr lang="en-US" altLang="zh-CN" sz="2000" dirty="0">
                <a:solidFill>
                  <a:srgbClr val="0070C0"/>
                </a:solidFill>
              </a:rPr>
              <a:t>Store and Forward </a:t>
            </a:r>
            <a:r>
              <a:rPr lang="zh-CN" altLang="en-US" sz="2000" dirty="0">
                <a:solidFill>
                  <a:srgbClr val="0070C0"/>
                </a:solidFill>
              </a:rPr>
              <a:t>）</a:t>
            </a:r>
            <a:endParaRPr lang="zh-CN" altLang="en-US" sz="2000" dirty="0">
              <a:solidFill>
                <a:srgbClr val="0070C0"/>
              </a:solidFill>
            </a:endParaRPr>
          </a:p>
          <a:p>
            <a:pPr lvl="1">
              <a:lnSpc>
                <a:spcPct val="150000"/>
              </a:lnSpc>
              <a:buFontTx/>
              <a:buChar char="•"/>
            </a:pPr>
            <a:r>
              <a:rPr lang="zh-CN" altLang="en-US" sz="2000" dirty="0">
                <a:solidFill>
                  <a:srgbClr val="0070C0"/>
                </a:solidFill>
              </a:rPr>
              <a:t>直通交换</a:t>
            </a:r>
            <a:r>
              <a:rPr lang="en-US" altLang="en-US" sz="2000" dirty="0">
                <a:solidFill>
                  <a:srgbClr val="0070C0"/>
                </a:solidFill>
              </a:rPr>
              <a:t>（</a:t>
            </a:r>
            <a:r>
              <a:rPr lang="en-US" altLang="zh-CN" sz="2000" dirty="0">
                <a:solidFill>
                  <a:srgbClr val="0070C0"/>
                </a:solidFill>
              </a:rPr>
              <a:t>Cut—Through </a:t>
            </a:r>
            <a:r>
              <a:rPr lang="zh-CN" altLang="en-US" sz="2000" dirty="0">
                <a:solidFill>
                  <a:srgbClr val="0070C0"/>
                </a:solidFill>
              </a:rPr>
              <a:t>）</a:t>
            </a:r>
            <a:endParaRPr lang="zh-CN" altLang="en-US" sz="2000" dirty="0">
              <a:solidFill>
                <a:srgbClr val="0070C0"/>
              </a:solidFill>
            </a:endParaRPr>
          </a:p>
          <a:p>
            <a:pPr lvl="1">
              <a:lnSpc>
                <a:spcPct val="150000"/>
              </a:lnSpc>
              <a:buFontTx/>
              <a:buChar char="•"/>
            </a:pPr>
            <a:r>
              <a:rPr lang="zh-CN" altLang="en-US" sz="2000" dirty="0">
                <a:solidFill>
                  <a:srgbClr val="0070C0"/>
                </a:solidFill>
              </a:rPr>
              <a:t>碎片丢弃（</a:t>
            </a:r>
            <a:r>
              <a:rPr lang="en-US" altLang="zh-CN" sz="2000" dirty="0" err="1">
                <a:solidFill>
                  <a:srgbClr val="0070C0"/>
                </a:solidFill>
              </a:rPr>
              <a:t>Fragmentfree</a:t>
            </a:r>
            <a:r>
              <a:rPr lang="zh-CN" altLang="en-US" sz="2000" dirty="0">
                <a:solidFill>
                  <a:srgbClr val="0070C0"/>
                </a:solidFill>
              </a:rPr>
              <a:t>）</a:t>
            </a: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433">
        <p14:prism isInverted="1"/>
      </p:transition>
    </mc:Choice>
    <mc:Fallback>
      <p:transition spd="slow" advTm="43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6A0207F9-1148-4B28-8D6E-CB82AC75D188}"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存储转发</a:t>
            </a:r>
            <a:r>
              <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(Store and Forward)</a:t>
            </a:r>
            <a:endPar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36026" y="1224335"/>
            <a:ext cx="9109214" cy="1422441"/>
          </a:xfrm>
          <a:prstGeom prst="rect">
            <a:avLst/>
          </a:prstGeom>
        </p:spPr>
        <p:txBody>
          <a:bodyPr wrap="square">
            <a:spAutoFit/>
          </a:bodyPr>
          <a:lstStyle/>
          <a:p>
            <a:pPr lvl="1" indent="-457200">
              <a:lnSpc>
                <a:spcPct val="150000"/>
              </a:lnSpc>
              <a:buFontTx/>
              <a:buChar char="•"/>
            </a:pPr>
            <a:r>
              <a:rPr lang="zh-CN" altLang="en-US" sz="2000" dirty="0">
                <a:solidFill>
                  <a:srgbClr val="0070C0"/>
                </a:solidFill>
              </a:rPr>
              <a:t>交换机接收到数据包后，首先将数据包存储到缓冲器中，进行</a:t>
            </a:r>
            <a:r>
              <a:rPr lang="en-US" altLang="zh-CN" sz="2000" dirty="0">
                <a:solidFill>
                  <a:srgbClr val="0070C0"/>
                </a:solidFill>
              </a:rPr>
              <a:t>CRC</a:t>
            </a:r>
            <a:r>
              <a:rPr lang="zh-CN" altLang="en-US" sz="2000" dirty="0">
                <a:solidFill>
                  <a:srgbClr val="0070C0"/>
                </a:solidFill>
              </a:rPr>
              <a:t>循环冗余校验</a:t>
            </a:r>
            <a:r>
              <a:rPr lang="en-US" altLang="zh-CN" sz="2000" dirty="0">
                <a:solidFill>
                  <a:srgbClr val="0070C0"/>
                </a:solidFill>
              </a:rPr>
              <a:t>,</a:t>
            </a:r>
            <a:r>
              <a:rPr lang="zh-CN" altLang="en-US" sz="2000" dirty="0">
                <a:solidFill>
                  <a:srgbClr val="0070C0"/>
                </a:solidFill>
              </a:rPr>
              <a:t>如果这个数据包有</a:t>
            </a:r>
            <a:r>
              <a:rPr lang="en-US" altLang="zh-CN" sz="2000" dirty="0">
                <a:solidFill>
                  <a:srgbClr val="0070C0"/>
                </a:solidFill>
              </a:rPr>
              <a:t>CRC</a:t>
            </a:r>
            <a:r>
              <a:rPr lang="zh-CN" altLang="en-US" sz="2000" dirty="0">
                <a:solidFill>
                  <a:srgbClr val="0070C0"/>
                </a:solidFill>
              </a:rPr>
              <a:t>错误，则该包将被丢弃；如果数据包完整，交换机查询地址映射表将其转发至相应的端口。</a:t>
            </a: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433">
        <p14:prism isInverted="1"/>
      </p:transition>
    </mc:Choice>
    <mc:Fallback>
      <p:transition spd="slow" advTm="43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6A0207F9-1148-4B28-8D6E-CB82AC75D188}"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直通交换</a:t>
            </a:r>
            <a:r>
              <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(Cut—Through)</a:t>
            </a:r>
            <a:endPar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69323" y="1584375"/>
            <a:ext cx="9147925" cy="1422441"/>
          </a:xfrm>
          <a:prstGeom prst="rect">
            <a:avLst/>
          </a:prstGeom>
        </p:spPr>
        <p:txBody>
          <a:bodyPr wrap="square">
            <a:spAutoFit/>
          </a:bodyPr>
          <a:lstStyle/>
          <a:p>
            <a:pPr lvl="1" indent="-457200">
              <a:lnSpc>
                <a:spcPct val="150000"/>
              </a:lnSpc>
              <a:buFontTx/>
              <a:buChar char="•"/>
            </a:pPr>
            <a:r>
              <a:rPr lang="zh-CN" altLang="en-US" sz="2000" dirty="0">
                <a:solidFill>
                  <a:srgbClr val="0070C0"/>
                </a:solidFill>
              </a:rPr>
              <a:t>交换机只读出数据帧的前</a:t>
            </a:r>
            <a:r>
              <a:rPr lang="en-US" altLang="zh-CN" sz="2000" dirty="0">
                <a:solidFill>
                  <a:srgbClr val="0070C0"/>
                </a:solidFill>
              </a:rPr>
              <a:t>6</a:t>
            </a:r>
            <a:r>
              <a:rPr lang="zh-CN" altLang="en-US" sz="2000" dirty="0">
                <a:solidFill>
                  <a:srgbClr val="0070C0"/>
                </a:solidFill>
              </a:rPr>
              <a:t>个字节，即通过地址映射表中查找目标地址，将数据帧传送到相应的端口上。直通交换能够实现较少的延迟，因为在数据帧的目的地址被读出，确定了转发端口后马上开始转发这个数据帧。</a:t>
            </a: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433">
        <p14:prism isInverted="1"/>
      </p:transition>
    </mc:Choice>
    <mc:Fallback>
      <p:transition spd="slow" advTm="43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6A0207F9-1148-4B28-8D6E-CB82AC75D188}"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碎片丢弃（</a:t>
            </a:r>
            <a:r>
              <a:rPr lang="en-US" altLang="zh-CN" sz="2400" dirty="0" err="1">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Fragmentfree</a:t>
            </a: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0" y="1584375"/>
            <a:ext cx="9361488" cy="1422441"/>
          </a:xfrm>
          <a:prstGeom prst="rect">
            <a:avLst/>
          </a:prstGeom>
        </p:spPr>
        <p:txBody>
          <a:bodyPr wrap="square">
            <a:spAutoFit/>
          </a:bodyPr>
          <a:lstStyle/>
          <a:p>
            <a:pPr lvl="1" indent="-457200">
              <a:lnSpc>
                <a:spcPct val="150000"/>
              </a:lnSpc>
              <a:buFontTx/>
              <a:buChar char="•"/>
            </a:pPr>
            <a:r>
              <a:rPr lang="zh-CN" altLang="en-US" sz="2000" dirty="0">
                <a:solidFill>
                  <a:srgbClr val="0070C0"/>
                </a:solidFill>
              </a:rPr>
              <a:t>这是介于前两者之间的一种解决方案。它检查数据包的长度是否够</a:t>
            </a:r>
            <a:r>
              <a:rPr lang="en-US" altLang="zh-CN" sz="2000" dirty="0">
                <a:solidFill>
                  <a:srgbClr val="0070C0"/>
                </a:solidFill>
              </a:rPr>
              <a:t>64</a:t>
            </a:r>
            <a:r>
              <a:rPr lang="zh-CN" altLang="en-US" sz="2000" dirty="0">
                <a:solidFill>
                  <a:srgbClr val="0070C0"/>
                </a:solidFill>
              </a:rPr>
              <a:t>个字节，如果小于</a:t>
            </a:r>
            <a:r>
              <a:rPr lang="en-US" altLang="zh-CN" sz="2000" dirty="0">
                <a:solidFill>
                  <a:srgbClr val="0070C0"/>
                </a:solidFill>
              </a:rPr>
              <a:t>64</a:t>
            </a:r>
            <a:r>
              <a:rPr lang="zh-CN" altLang="en-US" sz="2000" dirty="0">
                <a:solidFill>
                  <a:srgbClr val="0070C0"/>
                </a:solidFill>
              </a:rPr>
              <a:t>字节，说明是假包，则丢弃该包；如果大于等于</a:t>
            </a:r>
            <a:r>
              <a:rPr lang="en-US" altLang="zh-CN" sz="2000" dirty="0">
                <a:solidFill>
                  <a:srgbClr val="0070C0"/>
                </a:solidFill>
              </a:rPr>
              <a:t>64</a:t>
            </a:r>
            <a:r>
              <a:rPr lang="zh-CN" altLang="en-US" sz="2000" dirty="0">
                <a:solidFill>
                  <a:srgbClr val="0070C0"/>
                </a:solidFill>
              </a:rPr>
              <a:t>字节，则发送该包。</a:t>
            </a: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433">
        <p14:prism isInverted="1"/>
      </p:transition>
    </mc:Choice>
    <mc:Fallback>
      <p:transition spd="slow" advTm="43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C:\Users\book pro\Desktop\图片\32.png32"/>
          <p:cNvPicPr>
            <a:picLocks noChangeAspect="1"/>
          </p:cNvPicPr>
          <p:nvPr/>
        </p:nvPicPr>
        <p:blipFill>
          <a:blip r:embed="rId1"/>
          <a:srcRect t="9822" b="9994"/>
          <a:stretch>
            <a:fillRect/>
          </a:stretch>
        </p:blipFill>
        <p:spPr>
          <a:xfrm>
            <a:off x="-143792" y="576263"/>
            <a:ext cx="4234275" cy="3395493"/>
          </a:xfrm>
          <a:prstGeom prst="rect">
            <a:avLst/>
          </a:prstGeom>
        </p:spPr>
      </p:pic>
      <p:sp>
        <p:nvSpPr>
          <p:cNvPr id="42" name="椭圆 41"/>
          <p:cNvSpPr/>
          <p:nvPr/>
        </p:nvSpPr>
        <p:spPr>
          <a:xfrm>
            <a:off x="1000891" y="1363677"/>
            <a:ext cx="1898829" cy="1898829"/>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43" name="矩形 42"/>
          <p:cNvSpPr/>
          <p:nvPr/>
        </p:nvSpPr>
        <p:spPr>
          <a:xfrm>
            <a:off x="977339" y="1520259"/>
            <a:ext cx="1922367" cy="1600369"/>
          </a:xfrm>
          <a:prstGeom prst="rect">
            <a:avLst/>
          </a:prstGeom>
        </p:spPr>
        <p:txBody>
          <a:bodyPr vert="horz" wrap="square" lIns="121610" tIns="60805" rIns="121610" bIns="60805">
            <a:spAutoFit/>
          </a:bodyPr>
          <a:lstStyle/>
          <a:p>
            <a:pPr algn="ctr" defTabSz="1215390"/>
            <a:r>
              <a:rPr lang="en-US" altLang="zh-CN" sz="9600" b="1" dirty="0">
                <a:solidFill>
                  <a:srgbClr val="2F5B50"/>
                </a:solidFill>
                <a:latin typeface="Agency FB" panose="020B0503020202020204" pitchFamily="34" charset="0"/>
                <a:cs typeface="+mn-ea"/>
                <a:sym typeface="+mn-lt"/>
              </a:rPr>
              <a:t>01</a:t>
            </a:r>
            <a:endParaRPr lang="en-US" altLang="zh-CN" sz="9600" b="1" dirty="0">
              <a:solidFill>
                <a:srgbClr val="2F5B50"/>
              </a:solidFill>
              <a:latin typeface="Agency FB" panose="020B0503020202020204" pitchFamily="34" charset="0"/>
              <a:cs typeface="+mn-ea"/>
              <a:sym typeface="+mn-lt"/>
            </a:endParaRPr>
          </a:p>
        </p:txBody>
      </p:sp>
      <p:sp>
        <p:nvSpPr>
          <p:cNvPr id="44" name="原创设计师QQ598969553          _4"/>
          <p:cNvSpPr txBox="1">
            <a:spLocks noChangeArrowheads="1"/>
          </p:cNvSpPr>
          <p:nvPr/>
        </p:nvSpPr>
        <p:spPr bwMode="auto">
          <a:xfrm>
            <a:off x="3866247" y="621221"/>
            <a:ext cx="5629652" cy="92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0590" fontAlgn="base">
              <a:lnSpc>
                <a:spcPct val="100000"/>
              </a:lnSpc>
              <a:spcBef>
                <a:spcPct val="0"/>
              </a:spcBef>
              <a:spcAft>
                <a:spcPct val="0"/>
              </a:spcAft>
              <a:buNone/>
            </a:pPr>
            <a:r>
              <a:rPr lang="zh-CN" altLang="en-US" sz="5400" dirty="0">
                <a:solidFill>
                  <a:srgbClr val="2F5B50"/>
                </a:solidFill>
                <a:latin typeface="微软雅黑" panose="020B0503020204020204" pitchFamily="34" charset="-122"/>
                <a:ea typeface="微软雅黑" panose="020B0503020204020204" pitchFamily="34" charset="-122"/>
              </a:rPr>
              <a:t>交换机工作原理</a:t>
            </a:r>
            <a:endParaRPr lang="zh-CN" altLang="en-US" sz="5400" dirty="0">
              <a:solidFill>
                <a:srgbClr val="2F5B5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866247" y="2274009"/>
            <a:ext cx="5086109" cy="2672569"/>
          </a:xfrm>
          <a:prstGeom prst="rect">
            <a:avLst/>
          </a:prstGeom>
          <a:noFill/>
        </p:spPr>
        <p:txBody>
          <a:bodyPr wrap="none" lIns="86410" tIns="43201" rIns="86410" bIns="43201" rtlCol="0">
            <a:spAutoFit/>
          </a:bodyPr>
          <a:lstStyle/>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共享式与交换式以太网</a:t>
            </a:r>
            <a:endParaRPr lang="zh-CN" altLang="en-US" sz="2800" dirty="0">
              <a:solidFill>
                <a:srgbClr val="003466"/>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交换机的</a:t>
            </a:r>
            <a:r>
              <a:rPr lang="en-US" altLang="zh-CN" sz="2800" dirty="0">
                <a:solidFill>
                  <a:srgbClr val="003466"/>
                </a:solidFill>
                <a:latin typeface="Arial" panose="020B0604020202020204" pitchFamily="34" charset="0"/>
                <a:cs typeface="+mn-ea"/>
                <a:sym typeface="Arial" panose="020B0604020202020204" pitchFamily="34" charset="0"/>
              </a:rPr>
              <a:t>MAC</a:t>
            </a:r>
            <a:r>
              <a:rPr lang="zh-CN" altLang="en-US" sz="2800" dirty="0">
                <a:solidFill>
                  <a:srgbClr val="003466"/>
                </a:solidFill>
                <a:latin typeface="Arial" panose="020B0604020202020204" pitchFamily="34" charset="0"/>
                <a:cs typeface="+mn-ea"/>
                <a:sym typeface="Arial" panose="020B0604020202020204" pitchFamily="34" charset="0"/>
              </a:rPr>
              <a:t>地址表学习过程</a:t>
            </a:r>
            <a:endParaRPr lang="zh-CN" altLang="en-US" sz="2800" dirty="0">
              <a:solidFill>
                <a:srgbClr val="003466"/>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交换机对数据帧的过滤与转发</a:t>
            </a:r>
            <a:endParaRPr lang="zh-CN" altLang="en-US" sz="2800" dirty="0">
              <a:solidFill>
                <a:srgbClr val="003466"/>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b="1" dirty="0">
                <a:solidFill>
                  <a:srgbClr val="FF0000"/>
                </a:solidFill>
                <a:latin typeface="Arial" panose="020B0604020202020204" pitchFamily="34" charset="0"/>
                <a:cs typeface="+mn-ea"/>
                <a:sym typeface="Arial" panose="020B0604020202020204" pitchFamily="34" charset="0"/>
              </a:rPr>
              <a:t>广播域</a:t>
            </a:r>
            <a:endParaRPr lang="zh-CN" altLang="en-US" sz="2800" b="1" dirty="0">
              <a:solidFill>
                <a:srgbClr val="FF0000"/>
              </a:solidFill>
              <a:latin typeface="Arial" panose="020B0604020202020204" pitchFamily="34" charset="0"/>
              <a:cs typeface="+mn-ea"/>
              <a:sym typeface="Arial" panose="020B0604020202020204" pitchFamily="34" charset="0"/>
            </a:endParaRPr>
          </a:p>
        </p:txBody>
      </p:sp>
      <p:sp>
        <p:nvSpPr>
          <p:cNvPr id="50" name="直接连接符 11"/>
          <p:cNvSpPr>
            <a:spLocks noChangeShapeType="1"/>
          </p:cNvSpPr>
          <p:nvPr/>
        </p:nvSpPr>
        <p:spPr bwMode="auto">
          <a:xfrm>
            <a:off x="4046447" y="1721113"/>
            <a:ext cx="3168160" cy="1588"/>
          </a:xfrm>
          <a:prstGeom prst="line">
            <a:avLst/>
          </a:prstGeom>
          <a:noFill/>
          <a:ln w="6350" cap="flat" cmpd="sng">
            <a:solidFill>
              <a:srgbClr val="2F5B50"/>
            </a:solidFill>
            <a:prstDash val="dash"/>
            <a:bevel/>
          </a:ln>
          <a:extLst>
            <a:ext uri="{909E8E84-426E-40DD-AFC4-6F175D3DCCD1}">
              <a14:hiddenFill xmlns:a14="http://schemas.microsoft.com/office/drawing/2010/main">
                <a:noFill/>
              </a14:hiddenFill>
            </a:ext>
          </a:extLst>
        </p:spPr>
        <p:txBody>
          <a:bodyPr lIns="86479" tIns="43238" rIns="86479" bIns="43238"/>
          <a:lstStyle/>
          <a:p>
            <a:pPr defTabSz="864235" fontAlgn="base">
              <a:spcBef>
                <a:spcPct val="0"/>
              </a:spcBef>
              <a:spcAft>
                <a:spcPct val="0"/>
              </a:spcAft>
            </a:pPr>
            <a:endParaRPr lang="zh-CN" altLang="en-US" sz="1900">
              <a:solidFill>
                <a:srgbClr val="003466"/>
              </a:solidFill>
              <a:latin typeface="Arial" panose="020B0604020202020204" pitchFamily="34" charset="0"/>
              <a:sym typeface="Arial" panose="020B0604020202020204" pitchFamily="34" charset="0"/>
            </a:endParaRPr>
          </a:p>
        </p:txBody>
      </p:sp>
      <p:sp>
        <p:nvSpPr>
          <p:cNvPr id="2" name="日期占位符 1"/>
          <p:cNvSpPr>
            <a:spLocks noGrp="1"/>
          </p:cNvSpPr>
          <p:nvPr>
            <p:ph type="dt" sz="half" idx="10"/>
          </p:nvPr>
        </p:nvSpPr>
        <p:spPr/>
        <p:txBody>
          <a:bodyPr/>
          <a:lstStyle/>
          <a:p>
            <a:fld id="{3A3EE924-E037-4798-AE54-5A096AB49460}"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718">
        <p14:prism isInverted="1"/>
      </p:transition>
    </mc:Choice>
    <mc:Fallback>
      <p:transition spd="slow" advTm="71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p:tgtEl>
                                          <p:spTgt spid="46"/>
                                        </p:tgtEl>
                                        <p:attrNameLst>
                                          <p:attrName>ppt_x</p:attrName>
                                        </p:attrNameLst>
                                      </p:cBhvr>
                                      <p:tavLst>
                                        <p:tav tm="0">
                                          <p:val>
                                            <p:strVal val="#ppt_x-#ppt_w*1.125000"/>
                                          </p:val>
                                        </p:tav>
                                        <p:tav tm="100000">
                                          <p:val>
                                            <p:strVal val="#ppt_x"/>
                                          </p:val>
                                        </p:tav>
                                      </p:tavLst>
                                    </p:anim>
                                    <p:animEffect transition="in" filter="wipe(right)">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4" grpId="0"/>
      <p:bldP spid="46" grpId="0"/>
      <p:bldP spid="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7854239-4BAF-49C6-9BC7-49521A5178EC}" type="datetime11">
              <a:rPr lang="zh-CN" altLang="en-US" smtClean="0"/>
            </a:fld>
            <a:endParaRPr lang="zh-CN" altLang="en-US"/>
          </a:p>
        </p:txBody>
      </p:sp>
      <p:sp>
        <p:nvSpPr>
          <p:cNvPr id="10" name="Text Box 3"/>
          <p:cNvSpPr txBox="1">
            <a:spLocks noChangeArrowheads="1"/>
          </p:cNvSpPr>
          <p:nvPr/>
        </p:nvSpPr>
        <p:spPr bwMode="auto">
          <a:xfrm>
            <a:off x="4572000" y="2176336"/>
            <a:ext cx="72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sz="1600" b="0">
                <a:latin typeface="Arial" panose="020B0604020202020204" pitchFamily="34" charset="0"/>
                <a:ea typeface="黑体" panose="02010609060101010101" pitchFamily="49" charset="-122"/>
              </a:rPr>
              <a:t>二层交换机</a:t>
            </a:r>
            <a:endParaRPr lang="zh-CN" altLang="en-US" sz="1600" b="0">
              <a:latin typeface="Arial" panose="020B0604020202020204" pitchFamily="34" charset="0"/>
              <a:ea typeface="黑体" panose="02010609060101010101" pitchFamily="49" charset="-122"/>
            </a:endParaRPr>
          </a:p>
        </p:txBody>
      </p:sp>
      <p:sp>
        <p:nvSpPr>
          <p:cNvPr id="11" name="Text Box 4"/>
          <p:cNvSpPr txBox="1">
            <a:spLocks noChangeArrowheads="1"/>
          </p:cNvSpPr>
          <p:nvPr/>
        </p:nvSpPr>
        <p:spPr bwMode="auto">
          <a:xfrm>
            <a:off x="2843213" y="1744536"/>
            <a:ext cx="7191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sz="1400" b="0">
                <a:latin typeface="Arial" panose="020B0604020202020204" pitchFamily="34" charset="0"/>
                <a:ea typeface="黑体" panose="02010609060101010101" pitchFamily="49" charset="-122"/>
              </a:rPr>
              <a:t>广播域</a:t>
            </a:r>
            <a:endParaRPr lang="zh-CN" altLang="en-US" sz="1400" b="0">
              <a:latin typeface="Arial" panose="020B0604020202020204" pitchFamily="34" charset="0"/>
              <a:ea typeface="黑体" panose="02010609060101010101" pitchFamily="49" charset="-122"/>
            </a:endParaRPr>
          </a:p>
        </p:txBody>
      </p:sp>
      <p:sp>
        <p:nvSpPr>
          <p:cNvPr id="12" name="Line 6"/>
          <p:cNvSpPr>
            <a:spLocks noChangeShapeType="1"/>
          </p:cNvSpPr>
          <p:nvPr/>
        </p:nvSpPr>
        <p:spPr bwMode="auto">
          <a:xfrm flipH="1" flipV="1">
            <a:off x="4787900" y="1096836"/>
            <a:ext cx="136842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7"/>
          <p:cNvSpPr>
            <a:spLocks noChangeShapeType="1"/>
          </p:cNvSpPr>
          <p:nvPr/>
        </p:nvSpPr>
        <p:spPr bwMode="auto">
          <a:xfrm>
            <a:off x="5653088" y="2465261"/>
            <a:ext cx="792162" cy="115252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8"/>
          <p:cNvSpPr>
            <a:spLocks noChangeShapeType="1"/>
          </p:cNvSpPr>
          <p:nvPr/>
        </p:nvSpPr>
        <p:spPr bwMode="auto">
          <a:xfrm flipH="1">
            <a:off x="5364163" y="2465261"/>
            <a:ext cx="287337" cy="12239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15" name="Picture 9"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27763" y="3473324"/>
            <a:ext cx="576262"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8263" y="3473324"/>
            <a:ext cx="576262"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1"/>
          <p:cNvGrpSpPr>
            <a:grpSpLocks noChangeAspect="1"/>
          </p:cNvGrpSpPr>
          <p:nvPr/>
        </p:nvGrpSpPr>
        <p:grpSpPr bwMode="auto">
          <a:xfrm>
            <a:off x="6083300" y="809499"/>
            <a:ext cx="792163" cy="552450"/>
            <a:chOff x="0" y="0"/>
            <a:chExt cx="747" cy="546"/>
          </a:xfrm>
        </p:grpSpPr>
        <p:sp>
          <p:nvSpPr>
            <p:cNvPr id="18" name="AutoShape 12"/>
            <p:cNvSpPr>
              <a:spLocks noChangeAspect="1" noChangeArrowheads="1" noTextEdit="1"/>
            </p:cNvSpPr>
            <p:nvPr/>
          </p:nvSpPr>
          <p:spPr bwMode="auto">
            <a:xfrm>
              <a:off x="33" y="20"/>
              <a:ext cx="681"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 name="未知"/>
            <p:cNvSpPr>
              <a:spLocks noChangeAspect="1"/>
            </p:cNvSpPr>
            <p:nvPr/>
          </p:nvSpPr>
          <p:spPr bwMode="auto">
            <a:xfrm>
              <a:off x="33" y="208"/>
              <a:ext cx="679" cy="338"/>
            </a:xfrm>
            <a:custGeom>
              <a:avLst/>
              <a:gdLst>
                <a:gd name="T0" fmla="*/ 356 w 416"/>
                <a:gd name="T1" fmla="*/ 84 h 207"/>
                <a:gd name="T2" fmla="*/ 62 w 416"/>
                <a:gd name="T3" fmla="*/ 84 h 207"/>
                <a:gd name="T4" fmla="*/ 1 w 416"/>
                <a:gd name="T5" fmla="*/ 1 h 207"/>
                <a:gd name="T6" fmla="*/ 0 w 416"/>
                <a:gd name="T7" fmla="*/ 1 h 207"/>
                <a:gd name="T8" fmla="*/ 0 w 416"/>
                <a:gd name="T9" fmla="*/ 80 h 207"/>
                <a:gd name="T10" fmla="*/ 1 w 416"/>
                <a:gd name="T11" fmla="*/ 80 h 207"/>
                <a:gd name="T12" fmla="*/ 62 w 416"/>
                <a:gd name="T13" fmla="*/ 160 h 207"/>
                <a:gd name="T14" fmla="*/ 356 w 416"/>
                <a:gd name="T15" fmla="*/ 160 h 207"/>
                <a:gd name="T16" fmla="*/ 416 w 416"/>
                <a:gd name="T17" fmla="*/ 80 h 207"/>
                <a:gd name="T18" fmla="*/ 416 w 416"/>
                <a:gd name="T19" fmla="*/ 80 h 207"/>
                <a:gd name="T20" fmla="*/ 416 w 416"/>
                <a:gd name="T21" fmla="*/ 0 h 207"/>
                <a:gd name="T22" fmla="*/ 356 w 416"/>
                <a:gd name="T23" fmla="*/ 84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207"/>
                <a:gd name="T38" fmla="*/ 416 w 416"/>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207">
                  <a:moveTo>
                    <a:pt x="356" y="84"/>
                  </a:moveTo>
                  <a:cubicBezTo>
                    <a:pt x="275" y="131"/>
                    <a:pt x="143" y="131"/>
                    <a:pt x="62" y="84"/>
                  </a:cubicBezTo>
                  <a:cubicBezTo>
                    <a:pt x="18" y="59"/>
                    <a:pt x="1" y="33"/>
                    <a:pt x="1" y="1"/>
                  </a:cubicBezTo>
                  <a:cubicBezTo>
                    <a:pt x="0" y="1"/>
                    <a:pt x="0" y="1"/>
                    <a:pt x="0" y="1"/>
                  </a:cubicBezTo>
                  <a:cubicBezTo>
                    <a:pt x="0" y="80"/>
                    <a:pt x="0" y="80"/>
                    <a:pt x="0" y="80"/>
                  </a:cubicBezTo>
                  <a:cubicBezTo>
                    <a:pt x="1" y="80"/>
                    <a:pt x="1" y="80"/>
                    <a:pt x="1" y="80"/>
                  </a:cubicBezTo>
                  <a:cubicBezTo>
                    <a:pt x="3" y="109"/>
                    <a:pt x="23" y="138"/>
                    <a:pt x="62" y="160"/>
                  </a:cubicBezTo>
                  <a:cubicBezTo>
                    <a:pt x="143" y="207"/>
                    <a:pt x="275" y="207"/>
                    <a:pt x="356" y="160"/>
                  </a:cubicBezTo>
                  <a:cubicBezTo>
                    <a:pt x="394" y="138"/>
                    <a:pt x="414" y="109"/>
                    <a:pt x="416" y="80"/>
                  </a:cubicBezTo>
                  <a:cubicBezTo>
                    <a:pt x="416" y="80"/>
                    <a:pt x="416" y="80"/>
                    <a:pt x="416" y="80"/>
                  </a:cubicBezTo>
                  <a:cubicBezTo>
                    <a:pt x="416" y="0"/>
                    <a:pt x="416" y="0"/>
                    <a:pt x="416" y="0"/>
                  </a:cubicBezTo>
                  <a:cubicBezTo>
                    <a:pt x="416" y="31"/>
                    <a:pt x="396" y="61"/>
                    <a:pt x="356" y="84"/>
                  </a:cubicBezTo>
                  <a:close/>
                </a:path>
              </a:pathLst>
            </a:custGeom>
            <a:solidFill>
              <a:srgbClr val="113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未知"/>
            <p:cNvSpPr>
              <a:spLocks noChangeAspect="1"/>
            </p:cNvSpPr>
            <p:nvPr/>
          </p:nvSpPr>
          <p:spPr bwMode="auto">
            <a:xfrm>
              <a:off x="0" y="0"/>
              <a:ext cx="747" cy="432"/>
            </a:xfrm>
            <a:custGeom>
              <a:avLst/>
              <a:gdLst>
                <a:gd name="T0" fmla="*/ 375 w 457"/>
                <a:gd name="T1" fmla="*/ 47 h 264"/>
                <a:gd name="T2" fmla="*/ 376 w 457"/>
                <a:gd name="T3" fmla="*/ 217 h 264"/>
                <a:gd name="T4" fmla="*/ 82 w 457"/>
                <a:gd name="T5" fmla="*/ 217 h 264"/>
                <a:gd name="T6" fmla="*/ 81 w 457"/>
                <a:gd name="T7" fmla="*/ 47 h 264"/>
                <a:gd name="T8" fmla="*/ 375 w 457"/>
                <a:gd name="T9" fmla="*/ 47 h 264"/>
                <a:gd name="T10" fmla="*/ 0 60000 65536"/>
                <a:gd name="T11" fmla="*/ 0 60000 65536"/>
                <a:gd name="T12" fmla="*/ 0 60000 65536"/>
                <a:gd name="T13" fmla="*/ 0 60000 65536"/>
                <a:gd name="T14" fmla="*/ 0 60000 65536"/>
                <a:gd name="T15" fmla="*/ 0 w 457"/>
                <a:gd name="T16" fmla="*/ 0 h 264"/>
                <a:gd name="T17" fmla="*/ 457 w 457"/>
                <a:gd name="T18" fmla="*/ 264 h 264"/>
              </a:gdLst>
              <a:ahLst/>
              <a:cxnLst>
                <a:cxn ang="T10">
                  <a:pos x="T0" y="T1"/>
                </a:cxn>
                <a:cxn ang="T11">
                  <a:pos x="T2" y="T3"/>
                </a:cxn>
                <a:cxn ang="T12">
                  <a:pos x="T4" y="T5"/>
                </a:cxn>
                <a:cxn ang="T13">
                  <a:pos x="T6" y="T7"/>
                </a:cxn>
                <a:cxn ang="T14">
                  <a:pos x="T8" y="T9"/>
                </a:cxn>
              </a:cxnLst>
              <a:rect l="T15" t="T16" r="T17" b="T18"/>
              <a:pathLst>
                <a:path w="457" h="264">
                  <a:moveTo>
                    <a:pt x="375" y="47"/>
                  </a:moveTo>
                  <a:cubicBezTo>
                    <a:pt x="456" y="94"/>
                    <a:pt x="457" y="170"/>
                    <a:pt x="376" y="217"/>
                  </a:cubicBezTo>
                  <a:cubicBezTo>
                    <a:pt x="295" y="264"/>
                    <a:pt x="163" y="264"/>
                    <a:pt x="82" y="217"/>
                  </a:cubicBezTo>
                  <a:cubicBezTo>
                    <a:pt x="0" y="170"/>
                    <a:pt x="0" y="94"/>
                    <a:pt x="81" y="47"/>
                  </a:cubicBezTo>
                  <a:cubicBezTo>
                    <a:pt x="162" y="0"/>
                    <a:pt x="293" y="0"/>
                    <a:pt x="375" y="47"/>
                  </a:cubicBezTo>
                </a:path>
              </a:pathLst>
            </a:custGeom>
            <a:solidFill>
              <a:srgbClr val="4A67B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未知"/>
            <p:cNvSpPr>
              <a:spLocks noChangeAspect="1" noEditPoints="1"/>
            </p:cNvSpPr>
            <p:nvPr/>
          </p:nvSpPr>
          <p:spPr bwMode="auto">
            <a:xfrm>
              <a:off x="247" y="434"/>
              <a:ext cx="39" cy="53"/>
            </a:xfrm>
            <a:custGeom>
              <a:avLst/>
              <a:gdLst>
                <a:gd name="T0" fmla="*/ 7 w 24"/>
                <a:gd name="T1" fmla="*/ 5 h 33"/>
                <a:gd name="T2" fmla="*/ 7 w 24"/>
                <a:gd name="T3" fmla="*/ 14 h 33"/>
                <a:gd name="T4" fmla="*/ 10 w 24"/>
                <a:gd name="T5" fmla="*/ 14 h 33"/>
                <a:gd name="T6" fmla="*/ 13 w 24"/>
                <a:gd name="T7" fmla="*/ 13 h 33"/>
                <a:gd name="T8" fmla="*/ 14 w 24"/>
                <a:gd name="T9" fmla="*/ 10 h 33"/>
                <a:gd name="T10" fmla="*/ 10 w 24"/>
                <a:gd name="T11" fmla="*/ 5 h 33"/>
                <a:gd name="T12" fmla="*/ 7 w 24"/>
                <a:gd name="T13" fmla="*/ 5 h 33"/>
                <a:gd name="T14" fmla="*/ 0 w 24"/>
                <a:gd name="T15" fmla="*/ 33 h 33"/>
                <a:gd name="T16" fmla="*/ 0 w 24"/>
                <a:gd name="T17" fmla="*/ 0 h 33"/>
                <a:gd name="T18" fmla="*/ 12 w 24"/>
                <a:gd name="T19" fmla="*/ 0 h 33"/>
                <a:gd name="T20" fmla="*/ 19 w 24"/>
                <a:gd name="T21" fmla="*/ 2 h 33"/>
                <a:gd name="T22" fmla="*/ 22 w 24"/>
                <a:gd name="T23" fmla="*/ 8 h 33"/>
                <a:gd name="T24" fmla="*/ 15 w 24"/>
                <a:gd name="T25" fmla="*/ 17 h 33"/>
                <a:gd name="T26" fmla="*/ 15 w 24"/>
                <a:gd name="T27" fmla="*/ 17 h 33"/>
                <a:gd name="T28" fmla="*/ 19 w 24"/>
                <a:gd name="T29" fmla="*/ 19 h 33"/>
                <a:gd name="T30" fmla="*/ 20 w 24"/>
                <a:gd name="T31" fmla="*/ 22 h 33"/>
                <a:gd name="T32" fmla="*/ 24 w 24"/>
                <a:gd name="T33" fmla="*/ 33 h 33"/>
                <a:gd name="T34" fmla="*/ 15 w 24"/>
                <a:gd name="T35" fmla="*/ 33 h 33"/>
                <a:gd name="T36" fmla="*/ 13 w 24"/>
                <a:gd name="T37" fmla="*/ 24 h 33"/>
                <a:gd name="T38" fmla="*/ 11 w 24"/>
                <a:gd name="T39" fmla="*/ 20 h 33"/>
                <a:gd name="T40" fmla="*/ 7 w 24"/>
                <a:gd name="T41" fmla="*/ 20 h 33"/>
                <a:gd name="T42" fmla="*/ 7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7" y="5"/>
                  </a:moveTo>
                  <a:cubicBezTo>
                    <a:pt x="7" y="14"/>
                    <a:pt x="7" y="14"/>
                    <a:pt x="7" y="14"/>
                  </a:cubicBezTo>
                  <a:cubicBezTo>
                    <a:pt x="10" y="14"/>
                    <a:pt x="10" y="14"/>
                    <a:pt x="10" y="14"/>
                  </a:cubicBezTo>
                  <a:cubicBezTo>
                    <a:pt x="11" y="14"/>
                    <a:pt x="12" y="14"/>
                    <a:pt x="13" y="13"/>
                  </a:cubicBezTo>
                  <a:cubicBezTo>
                    <a:pt x="14" y="12"/>
                    <a:pt x="14" y="11"/>
                    <a:pt x="14" y="10"/>
                  </a:cubicBezTo>
                  <a:cubicBezTo>
                    <a:pt x="14" y="7"/>
                    <a:pt x="13" y="5"/>
                    <a:pt x="10" y="5"/>
                  </a:cubicBezTo>
                  <a:cubicBezTo>
                    <a:pt x="7" y="5"/>
                    <a:pt x="7" y="5"/>
                    <a:pt x="7" y="5"/>
                  </a:cubicBezTo>
                  <a:close/>
                  <a:moveTo>
                    <a:pt x="0" y="33"/>
                  </a:moveTo>
                  <a:cubicBezTo>
                    <a:pt x="0" y="0"/>
                    <a:pt x="0" y="0"/>
                    <a:pt x="0" y="0"/>
                  </a:cubicBezTo>
                  <a:cubicBezTo>
                    <a:pt x="12" y="0"/>
                    <a:pt x="12" y="0"/>
                    <a:pt x="12" y="0"/>
                  </a:cubicBezTo>
                  <a:cubicBezTo>
                    <a:pt x="15" y="0"/>
                    <a:pt x="17" y="0"/>
                    <a:pt x="19" y="2"/>
                  </a:cubicBezTo>
                  <a:cubicBezTo>
                    <a:pt x="21" y="3"/>
                    <a:pt x="22" y="5"/>
                    <a:pt x="22" y="8"/>
                  </a:cubicBezTo>
                  <a:cubicBezTo>
                    <a:pt x="22" y="13"/>
                    <a:pt x="20" y="16"/>
                    <a:pt x="15" y="17"/>
                  </a:cubicBezTo>
                  <a:cubicBezTo>
                    <a:pt x="15" y="17"/>
                    <a:pt x="15" y="17"/>
                    <a:pt x="15" y="17"/>
                  </a:cubicBezTo>
                  <a:cubicBezTo>
                    <a:pt x="17" y="17"/>
                    <a:pt x="18" y="17"/>
                    <a:pt x="19" y="19"/>
                  </a:cubicBezTo>
                  <a:cubicBezTo>
                    <a:pt x="19" y="19"/>
                    <a:pt x="20" y="20"/>
                    <a:pt x="20" y="22"/>
                  </a:cubicBezTo>
                  <a:cubicBezTo>
                    <a:pt x="24" y="33"/>
                    <a:pt x="24" y="33"/>
                    <a:pt x="24" y="33"/>
                  </a:cubicBezTo>
                  <a:cubicBezTo>
                    <a:pt x="15" y="33"/>
                    <a:pt x="15" y="33"/>
                    <a:pt x="15" y="33"/>
                  </a:cubicBezTo>
                  <a:cubicBezTo>
                    <a:pt x="13" y="24"/>
                    <a:pt x="13" y="24"/>
                    <a:pt x="13" y="24"/>
                  </a:cubicBezTo>
                  <a:cubicBezTo>
                    <a:pt x="12" y="22"/>
                    <a:pt x="11" y="21"/>
                    <a:pt x="11" y="20"/>
                  </a:cubicBezTo>
                  <a:cubicBezTo>
                    <a:pt x="10" y="20"/>
                    <a:pt x="9" y="20"/>
                    <a:pt x="7" y="20"/>
                  </a:cubicBezTo>
                  <a:cubicBezTo>
                    <a:pt x="7" y="33"/>
                    <a:pt x="7" y="33"/>
                    <a:pt x="7"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未知"/>
            <p:cNvSpPr>
              <a:spLocks noChangeAspect="1" noEditPoints="1"/>
            </p:cNvSpPr>
            <p:nvPr/>
          </p:nvSpPr>
          <p:spPr bwMode="auto">
            <a:xfrm>
              <a:off x="291" y="432"/>
              <a:ext cx="47" cy="57"/>
            </a:xfrm>
            <a:custGeom>
              <a:avLst/>
              <a:gdLst>
                <a:gd name="T0" fmla="*/ 8 w 29"/>
                <a:gd name="T1" fmla="*/ 17 h 35"/>
                <a:gd name="T2" fmla="*/ 14 w 29"/>
                <a:gd name="T3" fmla="*/ 29 h 35"/>
                <a:gd name="T4" fmla="*/ 20 w 29"/>
                <a:gd name="T5" fmla="*/ 17 h 35"/>
                <a:gd name="T6" fmla="*/ 14 w 29"/>
                <a:gd name="T7" fmla="*/ 6 h 35"/>
                <a:gd name="T8" fmla="*/ 8 w 29"/>
                <a:gd name="T9" fmla="*/ 17 h 35"/>
                <a:gd name="T10" fmla="*/ 0 w 29"/>
                <a:gd name="T11" fmla="*/ 17 h 35"/>
                <a:gd name="T12" fmla="*/ 3 w 29"/>
                <a:gd name="T13" fmla="*/ 5 h 35"/>
                <a:gd name="T14" fmla="*/ 14 w 29"/>
                <a:gd name="T15" fmla="*/ 0 h 35"/>
                <a:gd name="T16" fmla="*/ 25 w 29"/>
                <a:gd name="T17" fmla="*/ 5 h 35"/>
                <a:gd name="T18" fmla="*/ 29 w 29"/>
                <a:gd name="T19" fmla="*/ 17 h 35"/>
                <a:gd name="T20" fmla="*/ 25 w 29"/>
                <a:gd name="T21" fmla="*/ 30 h 35"/>
                <a:gd name="T22" fmla="*/ 14 w 29"/>
                <a:gd name="T23" fmla="*/ 35 h 35"/>
                <a:gd name="T24" fmla="*/ 3 w 29"/>
                <a:gd name="T25" fmla="*/ 29 h 35"/>
                <a:gd name="T26" fmla="*/ 0 w 29"/>
                <a:gd name="T27" fmla="*/ 17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35"/>
                <a:gd name="T44" fmla="*/ 29 w 2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35">
                  <a:moveTo>
                    <a:pt x="8" y="17"/>
                  </a:moveTo>
                  <a:cubicBezTo>
                    <a:pt x="8" y="25"/>
                    <a:pt x="10" y="29"/>
                    <a:pt x="14" y="29"/>
                  </a:cubicBezTo>
                  <a:cubicBezTo>
                    <a:pt x="18" y="29"/>
                    <a:pt x="20" y="25"/>
                    <a:pt x="20" y="17"/>
                  </a:cubicBezTo>
                  <a:cubicBezTo>
                    <a:pt x="20" y="10"/>
                    <a:pt x="18" y="6"/>
                    <a:pt x="14" y="6"/>
                  </a:cubicBezTo>
                  <a:cubicBezTo>
                    <a:pt x="10" y="6"/>
                    <a:pt x="8" y="10"/>
                    <a:pt x="8" y="17"/>
                  </a:cubicBezTo>
                  <a:close/>
                  <a:moveTo>
                    <a:pt x="0" y="17"/>
                  </a:moveTo>
                  <a:cubicBezTo>
                    <a:pt x="0" y="12"/>
                    <a:pt x="1" y="8"/>
                    <a:pt x="3" y="5"/>
                  </a:cubicBezTo>
                  <a:cubicBezTo>
                    <a:pt x="6" y="2"/>
                    <a:pt x="10" y="0"/>
                    <a:pt x="14" y="0"/>
                  </a:cubicBezTo>
                  <a:cubicBezTo>
                    <a:pt x="19" y="0"/>
                    <a:pt x="23" y="2"/>
                    <a:pt x="25" y="5"/>
                  </a:cubicBezTo>
                  <a:cubicBezTo>
                    <a:pt x="27" y="8"/>
                    <a:pt x="29" y="12"/>
                    <a:pt x="29" y="17"/>
                  </a:cubicBezTo>
                  <a:cubicBezTo>
                    <a:pt x="29" y="22"/>
                    <a:pt x="27" y="26"/>
                    <a:pt x="25" y="30"/>
                  </a:cubicBezTo>
                  <a:cubicBezTo>
                    <a:pt x="23" y="33"/>
                    <a:pt x="19" y="35"/>
                    <a:pt x="14" y="35"/>
                  </a:cubicBezTo>
                  <a:cubicBezTo>
                    <a:pt x="10" y="35"/>
                    <a:pt x="6" y="33"/>
                    <a:pt x="3" y="29"/>
                  </a:cubicBezTo>
                  <a:cubicBezTo>
                    <a:pt x="1" y="26"/>
                    <a:pt x="0" y="22"/>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未知"/>
            <p:cNvSpPr>
              <a:spLocks noChangeAspect="1"/>
            </p:cNvSpPr>
            <p:nvPr/>
          </p:nvSpPr>
          <p:spPr bwMode="auto">
            <a:xfrm>
              <a:off x="347" y="434"/>
              <a:ext cx="39" cy="55"/>
            </a:xfrm>
            <a:custGeom>
              <a:avLst/>
              <a:gdLst>
                <a:gd name="T0" fmla="*/ 0 w 24"/>
                <a:gd name="T1" fmla="*/ 21 h 34"/>
                <a:gd name="T2" fmla="*/ 0 w 24"/>
                <a:gd name="T3" fmla="*/ 0 h 34"/>
                <a:gd name="T4" fmla="*/ 7 w 24"/>
                <a:gd name="T5" fmla="*/ 0 h 34"/>
                <a:gd name="T6" fmla="*/ 7 w 24"/>
                <a:gd name="T7" fmla="*/ 22 h 34"/>
                <a:gd name="T8" fmla="*/ 12 w 24"/>
                <a:gd name="T9" fmla="*/ 28 h 34"/>
                <a:gd name="T10" fmla="*/ 16 w 24"/>
                <a:gd name="T11" fmla="*/ 22 h 34"/>
                <a:gd name="T12" fmla="*/ 16 w 24"/>
                <a:gd name="T13" fmla="*/ 0 h 34"/>
                <a:gd name="T14" fmla="*/ 24 w 24"/>
                <a:gd name="T15" fmla="*/ 0 h 34"/>
                <a:gd name="T16" fmla="*/ 24 w 24"/>
                <a:gd name="T17" fmla="*/ 21 h 34"/>
                <a:gd name="T18" fmla="*/ 21 w 24"/>
                <a:gd name="T19" fmla="*/ 30 h 34"/>
                <a:gd name="T20" fmla="*/ 12 w 24"/>
                <a:gd name="T21" fmla="*/ 34 h 34"/>
                <a:gd name="T22" fmla="*/ 3 w 24"/>
                <a:gd name="T23" fmla="*/ 30 h 34"/>
                <a:gd name="T24" fmla="*/ 0 w 24"/>
                <a:gd name="T25" fmla="*/ 2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34"/>
                <a:gd name="T41" fmla="*/ 24 w 2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34">
                  <a:moveTo>
                    <a:pt x="0" y="21"/>
                  </a:moveTo>
                  <a:cubicBezTo>
                    <a:pt x="0" y="0"/>
                    <a:pt x="0" y="0"/>
                    <a:pt x="0" y="0"/>
                  </a:cubicBezTo>
                  <a:cubicBezTo>
                    <a:pt x="7" y="0"/>
                    <a:pt x="7" y="0"/>
                    <a:pt x="7" y="0"/>
                  </a:cubicBezTo>
                  <a:cubicBezTo>
                    <a:pt x="7" y="22"/>
                    <a:pt x="7" y="22"/>
                    <a:pt x="7" y="22"/>
                  </a:cubicBezTo>
                  <a:cubicBezTo>
                    <a:pt x="7" y="26"/>
                    <a:pt x="9" y="28"/>
                    <a:pt x="12" y="28"/>
                  </a:cubicBezTo>
                  <a:cubicBezTo>
                    <a:pt x="15" y="28"/>
                    <a:pt x="16" y="26"/>
                    <a:pt x="16" y="22"/>
                  </a:cubicBezTo>
                  <a:cubicBezTo>
                    <a:pt x="16" y="0"/>
                    <a:pt x="16" y="0"/>
                    <a:pt x="16" y="0"/>
                  </a:cubicBezTo>
                  <a:cubicBezTo>
                    <a:pt x="24" y="0"/>
                    <a:pt x="24" y="0"/>
                    <a:pt x="24" y="0"/>
                  </a:cubicBezTo>
                  <a:cubicBezTo>
                    <a:pt x="24" y="21"/>
                    <a:pt x="24" y="21"/>
                    <a:pt x="24" y="21"/>
                  </a:cubicBezTo>
                  <a:cubicBezTo>
                    <a:pt x="24" y="25"/>
                    <a:pt x="23" y="28"/>
                    <a:pt x="21" y="30"/>
                  </a:cubicBezTo>
                  <a:cubicBezTo>
                    <a:pt x="19" y="33"/>
                    <a:pt x="16" y="34"/>
                    <a:pt x="12" y="34"/>
                  </a:cubicBezTo>
                  <a:cubicBezTo>
                    <a:pt x="8" y="34"/>
                    <a:pt x="5" y="33"/>
                    <a:pt x="3" y="30"/>
                  </a:cubicBezTo>
                  <a:cubicBezTo>
                    <a:pt x="1" y="28"/>
                    <a:pt x="0" y="25"/>
                    <a:pt x="0"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未知"/>
            <p:cNvSpPr>
              <a:spLocks noChangeAspect="1"/>
            </p:cNvSpPr>
            <p:nvPr/>
          </p:nvSpPr>
          <p:spPr bwMode="auto">
            <a:xfrm>
              <a:off x="392" y="434"/>
              <a:ext cx="36" cy="53"/>
            </a:xfrm>
            <a:custGeom>
              <a:avLst/>
              <a:gdLst>
                <a:gd name="T0" fmla="*/ 12 w 36"/>
                <a:gd name="T1" fmla="*/ 53 h 53"/>
                <a:gd name="T2" fmla="*/ 12 w 36"/>
                <a:gd name="T3" fmla="*/ 9 h 53"/>
                <a:gd name="T4" fmla="*/ 0 w 36"/>
                <a:gd name="T5" fmla="*/ 9 h 53"/>
                <a:gd name="T6" fmla="*/ 0 w 36"/>
                <a:gd name="T7" fmla="*/ 0 h 53"/>
                <a:gd name="T8" fmla="*/ 36 w 36"/>
                <a:gd name="T9" fmla="*/ 0 h 53"/>
                <a:gd name="T10" fmla="*/ 36 w 36"/>
                <a:gd name="T11" fmla="*/ 9 h 53"/>
                <a:gd name="T12" fmla="*/ 25 w 36"/>
                <a:gd name="T13" fmla="*/ 9 h 53"/>
                <a:gd name="T14" fmla="*/ 25 w 36"/>
                <a:gd name="T15" fmla="*/ 53 h 53"/>
                <a:gd name="T16" fmla="*/ 12 w 36"/>
                <a:gd name="T17" fmla="*/ 53 h 53"/>
                <a:gd name="T18" fmla="*/ 12 w 36"/>
                <a:gd name="T19" fmla="*/ 53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53"/>
                <a:gd name="T32" fmla="*/ 36 w 36"/>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53">
                  <a:moveTo>
                    <a:pt x="12" y="53"/>
                  </a:moveTo>
                  <a:lnTo>
                    <a:pt x="12" y="9"/>
                  </a:lnTo>
                  <a:lnTo>
                    <a:pt x="0" y="9"/>
                  </a:lnTo>
                  <a:lnTo>
                    <a:pt x="0" y="0"/>
                  </a:lnTo>
                  <a:lnTo>
                    <a:pt x="36" y="0"/>
                  </a:lnTo>
                  <a:lnTo>
                    <a:pt x="36" y="9"/>
                  </a:lnTo>
                  <a:lnTo>
                    <a:pt x="25" y="9"/>
                  </a:lnTo>
                  <a:lnTo>
                    <a:pt x="25" y="53"/>
                  </a:lnTo>
                  <a:lnTo>
                    <a:pt x="12" y="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未知"/>
            <p:cNvSpPr>
              <a:spLocks noChangeAspect="1"/>
            </p:cNvSpPr>
            <p:nvPr/>
          </p:nvSpPr>
          <p:spPr bwMode="auto">
            <a:xfrm>
              <a:off x="435" y="434"/>
              <a:ext cx="32" cy="53"/>
            </a:xfrm>
            <a:custGeom>
              <a:avLst/>
              <a:gdLst>
                <a:gd name="T0" fmla="*/ 0 w 32"/>
                <a:gd name="T1" fmla="*/ 53 h 53"/>
                <a:gd name="T2" fmla="*/ 0 w 32"/>
                <a:gd name="T3" fmla="*/ 0 h 53"/>
                <a:gd name="T4" fmla="*/ 32 w 32"/>
                <a:gd name="T5" fmla="*/ 0 h 53"/>
                <a:gd name="T6" fmla="*/ 32 w 32"/>
                <a:gd name="T7" fmla="*/ 9 h 53"/>
                <a:gd name="T8" fmla="*/ 13 w 32"/>
                <a:gd name="T9" fmla="*/ 9 h 53"/>
                <a:gd name="T10" fmla="*/ 13 w 32"/>
                <a:gd name="T11" fmla="*/ 21 h 53"/>
                <a:gd name="T12" fmla="*/ 31 w 32"/>
                <a:gd name="T13" fmla="*/ 21 h 53"/>
                <a:gd name="T14" fmla="*/ 31 w 32"/>
                <a:gd name="T15" fmla="*/ 31 h 53"/>
                <a:gd name="T16" fmla="*/ 13 w 32"/>
                <a:gd name="T17" fmla="*/ 31 h 53"/>
                <a:gd name="T18" fmla="*/ 13 w 32"/>
                <a:gd name="T19" fmla="*/ 44 h 53"/>
                <a:gd name="T20" fmla="*/ 32 w 32"/>
                <a:gd name="T21" fmla="*/ 44 h 53"/>
                <a:gd name="T22" fmla="*/ 32 w 32"/>
                <a:gd name="T23" fmla="*/ 53 h 53"/>
                <a:gd name="T24" fmla="*/ 0 w 32"/>
                <a:gd name="T25" fmla="*/ 53 h 53"/>
                <a:gd name="T26" fmla="*/ 0 w 32"/>
                <a:gd name="T27" fmla="*/ 53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53"/>
                <a:gd name="T44" fmla="*/ 32 w 32"/>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53">
                  <a:moveTo>
                    <a:pt x="0" y="53"/>
                  </a:moveTo>
                  <a:lnTo>
                    <a:pt x="0" y="0"/>
                  </a:lnTo>
                  <a:lnTo>
                    <a:pt x="32" y="0"/>
                  </a:lnTo>
                  <a:lnTo>
                    <a:pt x="32" y="9"/>
                  </a:lnTo>
                  <a:lnTo>
                    <a:pt x="13" y="9"/>
                  </a:lnTo>
                  <a:lnTo>
                    <a:pt x="13" y="21"/>
                  </a:lnTo>
                  <a:lnTo>
                    <a:pt x="31" y="21"/>
                  </a:lnTo>
                  <a:lnTo>
                    <a:pt x="31" y="31"/>
                  </a:lnTo>
                  <a:lnTo>
                    <a:pt x="13" y="31"/>
                  </a:lnTo>
                  <a:lnTo>
                    <a:pt x="13" y="44"/>
                  </a:lnTo>
                  <a:lnTo>
                    <a:pt x="32" y="44"/>
                  </a:lnTo>
                  <a:lnTo>
                    <a:pt x="32" y="53"/>
                  </a:lnTo>
                  <a:lnTo>
                    <a:pt x="0" y="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未知"/>
            <p:cNvSpPr>
              <a:spLocks noChangeAspect="1" noEditPoints="1"/>
            </p:cNvSpPr>
            <p:nvPr/>
          </p:nvSpPr>
          <p:spPr bwMode="auto">
            <a:xfrm>
              <a:off x="476" y="434"/>
              <a:ext cx="39" cy="53"/>
            </a:xfrm>
            <a:custGeom>
              <a:avLst/>
              <a:gdLst>
                <a:gd name="T0" fmla="*/ 8 w 24"/>
                <a:gd name="T1" fmla="*/ 5 h 33"/>
                <a:gd name="T2" fmla="*/ 8 w 24"/>
                <a:gd name="T3" fmla="*/ 14 h 33"/>
                <a:gd name="T4" fmla="*/ 10 w 24"/>
                <a:gd name="T5" fmla="*/ 14 h 33"/>
                <a:gd name="T6" fmla="*/ 13 w 24"/>
                <a:gd name="T7" fmla="*/ 13 h 33"/>
                <a:gd name="T8" fmla="*/ 15 w 24"/>
                <a:gd name="T9" fmla="*/ 10 h 33"/>
                <a:gd name="T10" fmla="*/ 10 w 24"/>
                <a:gd name="T11" fmla="*/ 5 h 33"/>
                <a:gd name="T12" fmla="*/ 8 w 24"/>
                <a:gd name="T13" fmla="*/ 5 h 33"/>
                <a:gd name="T14" fmla="*/ 0 w 24"/>
                <a:gd name="T15" fmla="*/ 33 h 33"/>
                <a:gd name="T16" fmla="*/ 0 w 24"/>
                <a:gd name="T17" fmla="*/ 0 h 33"/>
                <a:gd name="T18" fmla="*/ 12 w 24"/>
                <a:gd name="T19" fmla="*/ 0 h 33"/>
                <a:gd name="T20" fmla="*/ 20 w 24"/>
                <a:gd name="T21" fmla="*/ 2 h 33"/>
                <a:gd name="T22" fmla="*/ 23 w 24"/>
                <a:gd name="T23" fmla="*/ 8 h 33"/>
                <a:gd name="T24" fmla="*/ 16 w 24"/>
                <a:gd name="T25" fmla="*/ 17 h 33"/>
                <a:gd name="T26" fmla="*/ 16 w 24"/>
                <a:gd name="T27" fmla="*/ 17 h 33"/>
                <a:gd name="T28" fmla="*/ 19 w 24"/>
                <a:gd name="T29" fmla="*/ 19 h 33"/>
                <a:gd name="T30" fmla="*/ 21 w 24"/>
                <a:gd name="T31" fmla="*/ 22 h 33"/>
                <a:gd name="T32" fmla="*/ 24 w 24"/>
                <a:gd name="T33" fmla="*/ 33 h 33"/>
                <a:gd name="T34" fmla="*/ 16 w 24"/>
                <a:gd name="T35" fmla="*/ 33 h 33"/>
                <a:gd name="T36" fmla="*/ 13 w 24"/>
                <a:gd name="T37" fmla="*/ 24 h 33"/>
                <a:gd name="T38" fmla="*/ 11 w 24"/>
                <a:gd name="T39" fmla="*/ 20 h 33"/>
                <a:gd name="T40" fmla="*/ 8 w 24"/>
                <a:gd name="T41" fmla="*/ 20 h 33"/>
                <a:gd name="T42" fmla="*/ 8 w 24"/>
                <a:gd name="T43" fmla="*/ 33 h 33"/>
                <a:gd name="T44" fmla="*/ 0 w 24"/>
                <a:gd name="T45" fmla="*/ 33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
                <a:gd name="T70" fmla="*/ 0 h 33"/>
                <a:gd name="T71" fmla="*/ 24 w 24"/>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 h="33">
                  <a:moveTo>
                    <a:pt x="8" y="5"/>
                  </a:moveTo>
                  <a:cubicBezTo>
                    <a:pt x="8" y="14"/>
                    <a:pt x="8" y="14"/>
                    <a:pt x="8" y="14"/>
                  </a:cubicBezTo>
                  <a:cubicBezTo>
                    <a:pt x="10" y="14"/>
                    <a:pt x="10" y="14"/>
                    <a:pt x="10" y="14"/>
                  </a:cubicBezTo>
                  <a:cubicBezTo>
                    <a:pt x="11" y="14"/>
                    <a:pt x="13" y="14"/>
                    <a:pt x="13" y="13"/>
                  </a:cubicBezTo>
                  <a:cubicBezTo>
                    <a:pt x="14" y="12"/>
                    <a:pt x="15" y="11"/>
                    <a:pt x="15" y="10"/>
                  </a:cubicBezTo>
                  <a:cubicBezTo>
                    <a:pt x="15" y="7"/>
                    <a:pt x="13" y="5"/>
                    <a:pt x="10" y="5"/>
                  </a:cubicBezTo>
                  <a:cubicBezTo>
                    <a:pt x="8" y="5"/>
                    <a:pt x="8" y="5"/>
                    <a:pt x="8" y="5"/>
                  </a:cubicBezTo>
                  <a:close/>
                  <a:moveTo>
                    <a:pt x="0" y="33"/>
                  </a:moveTo>
                  <a:cubicBezTo>
                    <a:pt x="0" y="0"/>
                    <a:pt x="0" y="0"/>
                    <a:pt x="0" y="0"/>
                  </a:cubicBezTo>
                  <a:cubicBezTo>
                    <a:pt x="12" y="0"/>
                    <a:pt x="12" y="0"/>
                    <a:pt x="12" y="0"/>
                  </a:cubicBezTo>
                  <a:cubicBezTo>
                    <a:pt x="15" y="0"/>
                    <a:pt x="18" y="0"/>
                    <a:pt x="20" y="2"/>
                  </a:cubicBezTo>
                  <a:cubicBezTo>
                    <a:pt x="22" y="3"/>
                    <a:pt x="23" y="5"/>
                    <a:pt x="23" y="8"/>
                  </a:cubicBezTo>
                  <a:cubicBezTo>
                    <a:pt x="23" y="13"/>
                    <a:pt x="20" y="16"/>
                    <a:pt x="16" y="17"/>
                  </a:cubicBezTo>
                  <a:cubicBezTo>
                    <a:pt x="16" y="17"/>
                    <a:pt x="16" y="17"/>
                    <a:pt x="16" y="17"/>
                  </a:cubicBezTo>
                  <a:cubicBezTo>
                    <a:pt x="17" y="17"/>
                    <a:pt x="18" y="17"/>
                    <a:pt x="19" y="19"/>
                  </a:cubicBezTo>
                  <a:cubicBezTo>
                    <a:pt x="20" y="19"/>
                    <a:pt x="20" y="20"/>
                    <a:pt x="21" y="22"/>
                  </a:cubicBezTo>
                  <a:cubicBezTo>
                    <a:pt x="24" y="33"/>
                    <a:pt x="24" y="33"/>
                    <a:pt x="24" y="33"/>
                  </a:cubicBezTo>
                  <a:cubicBezTo>
                    <a:pt x="16" y="33"/>
                    <a:pt x="16" y="33"/>
                    <a:pt x="16" y="33"/>
                  </a:cubicBezTo>
                  <a:cubicBezTo>
                    <a:pt x="13" y="24"/>
                    <a:pt x="13" y="24"/>
                    <a:pt x="13" y="24"/>
                  </a:cubicBezTo>
                  <a:cubicBezTo>
                    <a:pt x="13" y="22"/>
                    <a:pt x="12" y="21"/>
                    <a:pt x="11" y="20"/>
                  </a:cubicBezTo>
                  <a:cubicBezTo>
                    <a:pt x="11" y="20"/>
                    <a:pt x="10" y="20"/>
                    <a:pt x="8" y="20"/>
                  </a:cubicBezTo>
                  <a:cubicBezTo>
                    <a:pt x="8" y="33"/>
                    <a:pt x="8" y="33"/>
                    <a:pt x="8" y="33"/>
                  </a:cubicBezTo>
                  <a:cubicBezTo>
                    <a:pt x="0" y="33"/>
                    <a:pt x="0" y="33"/>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未知"/>
            <p:cNvSpPr>
              <a:spLocks noChangeAspect="1"/>
            </p:cNvSpPr>
            <p:nvPr/>
          </p:nvSpPr>
          <p:spPr bwMode="auto">
            <a:xfrm>
              <a:off x="343" y="92"/>
              <a:ext cx="265" cy="98"/>
            </a:xfrm>
            <a:custGeom>
              <a:avLst/>
              <a:gdLst>
                <a:gd name="T0" fmla="*/ 30 w 162"/>
                <a:gd name="T1" fmla="*/ 53 h 60"/>
                <a:gd name="T2" fmla="*/ 29 w 162"/>
                <a:gd name="T3" fmla="*/ 52 h 60"/>
                <a:gd name="T4" fmla="*/ 0 w 162"/>
                <a:gd name="T5" fmla="*/ 35 h 60"/>
                <a:gd name="T6" fmla="*/ 22 w 162"/>
                <a:gd name="T7" fmla="*/ 22 h 60"/>
                <a:gd name="T8" fmla="*/ 52 w 162"/>
                <a:gd name="T9" fmla="*/ 40 h 60"/>
                <a:gd name="T10" fmla="*/ 74 w 162"/>
                <a:gd name="T11" fmla="*/ 38 h 60"/>
                <a:gd name="T12" fmla="*/ 112 w 162"/>
                <a:gd name="T13" fmla="*/ 16 h 60"/>
                <a:gd name="T14" fmla="*/ 70 w 162"/>
                <a:gd name="T15" fmla="*/ 16 h 60"/>
                <a:gd name="T16" fmla="*/ 70 w 162"/>
                <a:gd name="T17" fmla="*/ 0 h 60"/>
                <a:gd name="T18" fmla="*/ 162 w 162"/>
                <a:gd name="T19" fmla="*/ 0 h 60"/>
                <a:gd name="T20" fmla="*/ 162 w 162"/>
                <a:gd name="T21" fmla="*/ 53 h 60"/>
                <a:gd name="T22" fmla="*/ 135 w 162"/>
                <a:gd name="T23" fmla="*/ 53 h 60"/>
                <a:gd name="T24" fmla="*/ 134 w 162"/>
                <a:gd name="T25" fmla="*/ 29 h 60"/>
                <a:gd name="T26" fmla="*/ 97 w 162"/>
                <a:gd name="T27" fmla="*/ 51 h 60"/>
                <a:gd name="T28" fmla="*/ 60 w 162"/>
                <a:gd name="T29" fmla="*/ 60 h 60"/>
                <a:gd name="T30" fmla="*/ 30 w 162"/>
                <a:gd name="T31" fmla="*/ 53 h 60"/>
                <a:gd name="T32" fmla="*/ 30 w 162"/>
                <a:gd name="T33" fmla="*/ 53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0"/>
                <a:gd name="T53" fmla="*/ 162 w 16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0">
                  <a:moveTo>
                    <a:pt x="30" y="53"/>
                  </a:moveTo>
                  <a:cubicBezTo>
                    <a:pt x="30" y="53"/>
                    <a:pt x="29" y="52"/>
                    <a:pt x="29" y="52"/>
                  </a:cubicBezTo>
                  <a:cubicBezTo>
                    <a:pt x="0" y="35"/>
                    <a:pt x="0" y="35"/>
                    <a:pt x="0" y="35"/>
                  </a:cubicBezTo>
                  <a:cubicBezTo>
                    <a:pt x="22" y="22"/>
                    <a:pt x="22" y="22"/>
                    <a:pt x="22" y="22"/>
                  </a:cubicBezTo>
                  <a:cubicBezTo>
                    <a:pt x="52" y="40"/>
                    <a:pt x="52" y="40"/>
                    <a:pt x="52" y="40"/>
                  </a:cubicBezTo>
                  <a:cubicBezTo>
                    <a:pt x="58" y="43"/>
                    <a:pt x="66" y="42"/>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3"/>
                    <a:pt x="162" y="53"/>
                    <a:pt x="162" y="53"/>
                  </a:cubicBezTo>
                  <a:cubicBezTo>
                    <a:pt x="135" y="53"/>
                    <a:pt x="135" y="53"/>
                    <a:pt x="135" y="53"/>
                  </a:cubicBezTo>
                  <a:cubicBezTo>
                    <a:pt x="134" y="29"/>
                    <a:pt x="134" y="29"/>
                    <a:pt x="134" y="29"/>
                  </a:cubicBezTo>
                  <a:cubicBezTo>
                    <a:pt x="97" y="51"/>
                    <a:pt x="97" y="51"/>
                    <a:pt x="97" y="51"/>
                  </a:cubicBezTo>
                  <a:cubicBezTo>
                    <a:pt x="83" y="59"/>
                    <a:pt x="69" y="60"/>
                    <a:pt x="60" y="60"/>
                  </a:cubicBezTo>
                  <a:cubicBezTo>
                    <a:pt x="44" y="60"/>
                    <a:pt x="33" y="54"/>
                    <a:pt x="30" y="53"/>
                  </a:cubicBezTo>
                  <a:cubicBezTo>
                    <a:pt x="30" y="53"/>
                    <a:pt x="30" y="53"/>
                    <a:pt x="30" y="53"/>
                  </a:cubicBezTo>
                  <a:close/>
                </a:path>
              </a:pathLst>
            </a:custGeom>
            <a:solidFill>
              <a:srgbClr val="202D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未知"/>
            <p:cNvSpPr>
              <a:spLocks noChangeAspect="1"/>
            </p:cNvSpPr>
            <p:nvPr/>
          </p:nvSpPr>
          <p:spPr bwMode="auto">
            <a:xfrm>
              <a:off x="162" y="89"/>
              <a:ext cx="171" cy="152"/>
            </a:xfrm>
            <a:custGeom>
              <a:avLst/>
              <a:gdLst>
                <a:gd name="T0" fmla="*/ 39 w 105"/>
                <a:gd name="T1" fmla="*/ 80 h 93"/>
                <a:gd name="T2" fmla="*/ 69 w 105"/>
                <a:gd name="T3" fmla="*/ 63 h 93"/>
                <a:gd name="T4" fmla="*/ 66 w 105"/>
                <a:gd name="T5" fmla="*/ 50 h 93"/>
                <a:gd name="T6" fmla="*/ 28 w 105"/>
                <a:gd name="T7" fmla="*/ 29 h 93"/>
                <a:gd name="T8" fmla="*/ 28 w 105"/>
                <a:gd name="T9" fmla="*/ 53 h 93"/>
                <a:gd name="T10" fmla="*/ 0 w 105"/>
                <a:gd name="T11" fmla="*/ 53 h 93"/>
                <a:gd name="T12" fmla="*/ 0 w 105"/>
                <a:gd name="T13" fmla="*/ 0 h 93"/>
                <a:gd name="T14" fmla="*/ 92 w 105"/>
                <a:gd name="T15" fmla="*/ 0 h 93"/>
                <a:gd name="T16" fmla="*/ 92 w 105"/>
                <a:gd name="T17" fmla="*/ 15 h 93"/>
                <a:gd name="T18" fmla="*/ 50 w 105"/>
                <a:gd name="T19" fmla="*/ 15 h 93"/>
                <a:gd name="T20" fmla="*/ 88 w 105"/>
                <a:gd name="T21" fmla="*/ 37 h 93"/>
                <a:gd name="T22" fmla="*/ 105 w 105"/>
                <a:gd name="T23" fmla="*/ 58 h 93"/>
                <a:gd name="T24" fmla="*/ 91 w 105"/>
                <a:gd name="T25" fmla="*/ 76 h 93"/>
                <a:gd name="T26" fmla="*/ 62 w 105"/>
                <a:gd name="T27" fmla="*/ 93 h 93"/>
                <a:gd name="T28" fmla="*/ 39 w 105"/>
                <a:gd name="T29" fmla="*/ 80 h 93"/>
                <a:gd name="T30" fmla="*/ 39 w 105"/>
                <a:gd name="T31" fmla="*/ 80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3"/>
                <a:gd name="T50" fmla="*/ 105 w 105"/>
                <a:gd name="T51" fmla="*/ 93 h 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3">
                  <a:moveTo>
                    <a:pt x="39" y="80"/>
                  </a:moveTo>
                  <a:cubicBezTo>
                    <a:pt x="69" y="63"/>
                    <a:pt x="69" y="63"/>
                    <a:pt x="69" y="63"/>
                  </a:cubicBezTo>
                  <a:cubicBezTo>
                    <a:pt x="75" y="60"/>
                    <a:pt x="74" y="55"/>
                    <a:pt x="66" y="50"/>
                  </a:cubicBezTo>
                  <a:cubicBezTo>
                    <a:pt x="28" y="29"/>
                    <a:pt x="28" y="29"/>
                    <a:pt x="28" y="29"/>
                  </a:cubicBezTo>
                  <a:cubicBezTo>
                    <a:pt x="28" y="53"/>
                    <a:pt x="28" y="53"/>
                    <a:pt x="28" y="53"/>
                  </a:cubicBezTo>
                  <a:cubicBezTo>
                    <a:pt x="0" y="53"/>
                    <a:pt x="0" y="53"/>
                    <a:pt x="0" y="53"/>
                  </a:cubicBezTo>
                  <a:cubicBezTo>
                    <a:pt x="0" y="0"/>
                    <a:pt x="0" y="0"/>
                    <a:pt x="0" y="0"/>
                  </a:cubicBezTo>
                  <a:cubicBezTo>
                    <a:pt x="92" y="0"/>
                    <a:pt x="92" y="0"/>
                    <a:pt x="92" y="0"/>
                  </a:cubicBezTo>
                  <a:cubicBezTo>
                    <a:pt x="92" y="15"/>
                    <a:pt x="92" y="15"/>
                    <a:pt x="92" y="15"/>
                  </a:cubicBezTo>
                  <a:cubicBezTo>
                    <a:pt x="50" y="15"/>
                    <a:pt x="50" y="15"/>
                    <a:pt x="50" y="15"/>
                  </a:cubicBezTo>
                  <a:cubicBezTo>
                    <a:pt x="88" y="37"/>
                    <a:pt x="88" y="37"/>
                    <a:pt x="88" y="37"/>
                  </a:cubicBezTo>
                  <a:cubicBezTo>
                    <a:pt x="102" y="45"/>
                    <a:pt x="105" y="53"/>
                    <a:pt x="105" y="58"/>
                  </a:cubicBezTo>
                  <a:cubicBezTo>
                    <a:pt x="104" y="68"/>
                    <a:pt x="94" y="75"/>
                    <a:pt x="91" y="76"/>
                  </a:cubicBezTo>
                  <a:cubicBezTo>
                    <a:pt x="62" y="93"/>
                    <a:pt x="62" y="93"/>
                    <a:pt x="62" y="93"/>
                  </a:cubicBezTo>
                  <a:cubicBezTo>
                    <a:pt x="39" y="80"/>
                    <a:pt x="39" y="80"/>
                    <a:pt x="39" y="80"/>
                  </a:cubicBezTo>
                  <a:cubicBezTo>
                    <a:pt x="39" y="80"/>
                    <a:pt x="39" y="80"/>
                    <a:pt x="39" y="80"/>
                  </a:cubicBezTo>
                  <a:close/>
                </a:path>
              </a:pathLst>
            </a:custGeom>
            <a:solidFill>
              <a:srgbClr val="202D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未知"/>
            <p:cNvSpPr>
              <a:spLocks noChangeAspect="1"/>
            </p:cNvSpPr>
            <p:nvPr/>
          </p:nvSpPr>
          <p:spPr bwMode="auto">
            <a:xfrm>
              <a:off x="157" y="247"/>
              <a:ext cx="265" cy="98"/>
            </a:xfrm>
            <a:custGeom>
              <a:avLst/>
              <a:gdLst>
                <a:gd name="T0" fmla="*/ 132 w 162"/>
                <a:gd name="T1" fmla="*/ 8 h 60"/>
                <a:gd name="T2" fmla="*/ 162 w 162"/>
                <a:gd name="T3" fmla="*/ 25 h 60"/>
                <a:gd name="T4" fmla="*/ 139 w 162"/>
                <a:gd name="T5" fmla="*/ 38 h 60"/>
                <a:gd name="T6" fmla="*/ 109 w 162"/>
                <a:gd name="T7" fmla="*/ 21 h 60"/>
                <a:gd name="T8" fmla="*/ 88 w 162"/>
                <a:gd name="T9" fmla="*/ 23 h 60"/>
                <a:gd name="T10" fmla="*/ 50 w 162"/>
                <a:gd name="T11" fmla="*/ 45 h 60"/>
                <a:gd name="T12" fmla="*/ 92 w 162"/>
                <a:gd name="T13" fmla="*/ 45 h 60"/>
                <a:gd name="T14" fmla="*/ 92 w 162"/>
                <a:gd name="T15" fmla="*/ 60 h 60"/>
                <a:gd name="T16" fmla="*/ 0 w 162"/>
                <a:gd name="T17" fmla="*/ 60 h 60"/>
                <a:gd name="T18" fmla="*/ 0 w 162"/>
                <a:gd name="T19" fmla="*/ 7 h 60"/>
                <a:gd name="T20" fmla="*/ 27 w 162"/>
                <a:gd name="T21" fmla="*/ 7 h 60"/>
                <a:gd name="T22" fmla="*/ 27 w 162"/>
                <a:gd name="T23" fmla="*/ 31 h 60"/>
                <a:gd name="T24" fmla="*/ 65 w 162"/>
                <a:gd name="T25" fmla="*/ 10 h 60"/>
                <a:gd name="T26" fmla="*/ 101 w 162"/>
                <a:gd name="T27" fmla="*/ 0 h 60"/>
                <a:gd name="T28" fmla="*/ 132 w 162"/>
                <a:gd name="T29" fmla="*/ 8 h 60"/>
                <a:gd name="T30" fmla="*/ 132 w 162"/>
                <a:gd name="T31" fmla="*/ 8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0"/>
                <a:gd name="T50" fmla="*/ 162 w 162"/>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0">
                  <a:moveTo>
                    <a:pt x="132" y="8"/>
                  </a:moveTo>
                  <a:cubicBezTo>
                    <a:pt x="162" y="25"/>
                    <a:pt x="162" y="25"/>
                    <a:pt x="162" y="25"/>
                  </a:cubicBezTo>
                  <a:cubicBezTo>
                    <a:pt x="139" y="38"/>
                    <a:pt x="139" y="38"/>
                    <a:pt x="139" y="38"/>
                  </a:cubicBezTo>
                  <a:cubicBezTo>
                    <a:pt x="109" y="21"/>
                    <a:pt x="109" y="21"/>
                    <a:pt x="109" y="21"/>
                  </a:cubicBezTo>
                  <a:cubicBezTo>
                    <a:pt x="103" y="17"/>
                    <a:pt x="96" y="18"/>
                    <a:pt x="88" y="23"/>
                  </a:cubicBezTo>
                  <a:cubicBezTo>
                    <a:pt x="50" y="45"/>
                    <a:pt x="50" y="45"/>
                    <a:pt x="50" y="45"/>
                  </a:cubicBezTo>
                  <a:cubicBezTo>
                    <a:pt x="92" y="45"/>
                    <a:pt x="92" y="45"/>
                    <a:pt x="92" y="45"/>
                  </a:cubicBezTo>
                  <a:cubicBezTo>
                    <a:pt x="92" y="60"/>
                    <a:pt x="92" y="60"/>
                    <a:pt x="92" y="60"/>
                  </a:cubicBezTo>
                  <a:cubicBezTo>
                    <a:pt x="0" y="60"/>
                    <a:pt x="0" y="60"/>
                    <a:pt x="0" y="60"/>
                  </a:cubicBezTo>
                  <a:cubicBezTo>
                    <a:pt x="0" y="7"/>
                    <a:pt x="0" y="7"/>
                    <a:pt x="0" y="7"/>
                  </a:cubicBezTo>
                  <a:cubicBezTo>
                    <a:pt x="27" y="7"/>
                    <a:pt x="27" y="7"/>
                    <a:pt x="27" y="7"/>
                  </a:cubicBezTo>
                  <a:cubicBezTo>
                    <a:pt x="27" y="31"/>
                    <a:pt x="27" y="31"/>
                    <a:pt x="27" y="31"/>
                  </a:cubicBezTo>
                  <a:cubicBezTo>
                    <a:pt x="65" y="10"/>
                    <a:pt x="65" y="10"/>
                    <a:pt x="65" y="10"/>
                  </a:cubicBezTo>
                  <a:cubicBezTo>
                    <a:pt x="79" y="2"/>
                    <a:pt x="92" y="0"/>
                    <a:pt x="101" y="0"/>
                  </a:cubicBezTo>
                  <a:cubicBezTo>
                    <a:pt x="118" y="0"/>
                    <a:pt x="129" y="6"/>
                    <a:pt x="132" y="8"/>
                  </a:cubicBezTo>
                  <a:cubicBezTo>
                    <a:pt x="132" y="8"/>
                    <a:pt x="132" y="8"/>
                    <a:pt x="132" y="8"/>
                  </a:cubicBezTo>
                  <a:close/>
                </a:path>
              </a:pathLst>
            </a:custGeom>
            <a:solidFill>
              <a:srgbClr val="202D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未知"/>
            <p:cNvSpPr>
              <a:spLocks noChangeAspect="1"/>
            </p:cNvSpPr>
            <p:nvPr/>
          </p:nvSpPr>
          <p:spPr bwMode="auto">
            <a:xfrm>
              <a:off x="431" y="197"/>
              <a:ext cx="170" cy="153"/>
            </a:xfrm>
            <a:custGeom>
              <a:avLst/>
              <a:gdLst>
                <a:gd name="T0" fmla="*/ 104 w 104"/>
                <a:gd name="T1" fmla="*/ 40 h 94"/>
                <a:gd name="T2" fmla="*/ 104 w 104"/>
                <a:gd name="T3" fmla="*/ 94 h 94"/>
                <a:gd name="T4" fmla="*/ 13 w 104"/>
                <a:gd name="T5" fmla="*/ 94 h 94"/>
                <a:gd name="T6" fmla="*/ 12 w 104"/>
                <a:gd name="T7" fmla="*/ 78 h 94"/>
                <a:gd name="T8" fmla="*/ 54 w 104"/>
                <a:gd name="T9" fmla="*/ 78 h 94"/>
                <a:gd name="T10" fmla="*/ 16 w 104"/>
                <a:gd name="T11" fmla="*/ 56 h 94"/>
                <a:gd name="T12" fmla="*/ 0 w 104"/>
                <a:gd name="T13" fmla="*/ 35 h 94"/>
                <a:gd name="T14" fmla="*/ 13 w 104"/>
                <a:gd name="T15" fmla="*/ 17 h 94"/>
                <a:gd name="T16" fmla="*/ 43 w 104"/>
                <a:gd name="T17" fmla="*/ 0 h 94"/>
                <a:gd name="T18" fmla="*/ 65 w 104"/>
                <a:gd name="T19" fmla="*/ 13 h 94"/>
                <a:gd name="T20" fmla="*/ 36 w 104"/>
                <a:gd name="T21" fmla="*/ 30 h 94"/>
                <a:gd name="T22" fmla="*/ 39 w 104"/>
                <a:gd name="T23" fmla="*/ 43 h 94"/>
                <a:gd name="T24" fmla="*/ 77 w 104"/>
                <a:gd name="T25" fmla="*/ 65 h 94"/>
                <a:gd name="T26" fmla="*/ 77 w 104"/>
                <a:gd name="T27" fmla="*/ 40 h 94"/>
                <a:gd name="T28" fmla="*/ 104 w 104"/>
                <a:gd name="T29" fmla="*/ 40 h 94"/>
                <a:gd name="T30" fmla="*/ 104 w 104"/>
                <a:gd name="T31" fmla="*/ 40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94"/>
                <a:gd name="T50" fmla="*/ 104 w 10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94">
                  <a:moveTo>
                    <a:pt x="104" y="40"/>
                  </a:moveTo>
                  <a:cubicBezTo>
                    <a:pt x="104" y="94"/>
                    <a:pt x="104" y="94"/>
                    <a:pt x="104" y="94"/>
                  </a:cubicBezTo>
                  <a:cubicBezTo>
                    <a:pt x="13" y="94"/>
                    <a:pt x="13" y="94"/>
                    <a:pt x="13" y="94"/>
                  </a:cubicBezTo>
                  <a:cubicBezTo>
                    <a:pt x="12" y="78"/>
                    <a:pt x="12" y="78"/>
                    <a:pt x="12" y="78"/>
                  </a:cubicBezTo>
                  <a:cubicBezTo>
                    <a:pt x="54" y="78"/>
                    <a:pt x="54" y="78"/>
                    <a:pt x="54" y="78"/>
                  </a:cubicBezTo>
                  <a:cubicBezTo>
                    <a:pt x="16" y="56"/>
                    <a:pt x="16" y="56"/>
                    <a:pt x="16" y="56"/>
                  </a:cubicBezTo>
                  <a:cubicBezTo>
                    <a:pt x="3" y="48"/>
                    <a:pt x="0" y="40"/>
                    <a:pt x="0" y="35"/>
                  </a:cubicBezTo>
                  <a:cubicBezTo>
                    <a:pt x="0" y="25"/>
                    <a:pt x="11" y="18"/>
                    <a:pt x="13" y="17"/>
                  </a:cubicBezTo>
                  <a:cubicBezTo>
                    <a:pt x="43" y="0"/>
                    <a:pt x="43" y="0"/>
                    <a:pt x="43" y="0"/>
                  </a:cubicBezTo>
                  <a:cubicBezTo>
                    <a:pt x="65" y="13"/>
                    <a:pt x="65" y="13"/>
                    <a:pt x="65" y="13"/>
                  </a:cubicBezTo>
                  <a:cubicBezTo>
                    <a:pt x="36" y="30"/>
                    <a:pt x="36" y="30"/>
                    <a:pt x="36" y="30"/>
                  </a:cubicBezTo>
                  <a:cubicBezTo>
                    <a:pt x="30" y="34"/>
                    <a:pt x="31" y="38"/>
                    <a:pt x="39" y="43"/>
                  </a:cubicBezTo>
                  <a:cubicBezTo>
                    <a:pt x="77" y="65"/>
                    <a:pt x="77" y="65"/>
                    <a:pt x="77" y="65"/>
                  </a:cubicBezTo>
                  <a:cubicBezTo>
                    <a:pt x="77" y="40"/>
                    <a:pt x="77" y="40"/>
                    <a:pt x="77" y="40"/>
                  </a:cubicBezTo>
                  <a:cubicBezTo>
                    <a:pt x="104" y="40"/>
                    <a:pt x="104" y="40"/>
                    <a:pt x="104" y="40"/>
                  </a:cubicBezTo>
                  <a:cubicBezTo>
                    <a:pt x="104" y="40"/>
                    <a:pt x="104" y="40"/>
                    <a:pt x="104" y="40"/>
                  </a:cubicBezTo>
                  <a:close/>
                </a:path>
              </a:pathLst>
            </a:custGeom>
            <a:solidFill>
              <a:srgbClr val="202D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未知"/>
            <p:cNvSpPr>
              <a:spLocks noChangeAspect="1"/>
            </p:cNvSpPr>
            <p:nvPr/>
          </p:nvSpPr>
          <p:spPr bwMode="auto">
            <a:xfrm>
              <a:off x="337" y="85"/>
              <a:ext cx="264" cy="100"/>
            </a:xfrm>
            <a:custGeom>
              <a:avLst/>
              <a:gdLst>
                <a:gd name="T0" fmla="*/ 30 w 162"/>
                <a:gd name="T1" fmla="*/ 53 h 61"/>
                <a:gd name="T2" fmla="*/ 30 w 162"/>
                <a:gd name="T3" fmla="*/ 53 h 61"/>
                <a:gd name="T4" fmla="*/ 0 w 162"/>
                <a:gd name="T5" fmla="*/ 36 h 61"/>
                <a:gd name="T6" fmla="*/ 23 w 162"/>
                <a:gd name="T7" fmla="*/ 23 h 61"/>
                <a:gd name="T8" fmla="*/ 53 w 162"/>
                <a:gd name="T9" fmla="*/ 40 h 61"/>
                <a:gd name="T10" fmla="*/ 74 w 162"/>
                <a:gd name="T11" fmla="*/ 38 h 61"/>
                <a:gd name="T12" fmla="*/ 112 w 162"/>
                <a:gd name="T13" fmla="*/ 16 h 61"/>
                <a:gd name="T14" fmla="*/ 70 w 162"/>
                <a:gd name="T15" fmla="*/ 16 h 61"/>
                <a:gd name="T16" fmla="*/ 70 w 162"/>
                <a:gd name="T17" fmla="*/ 0 h 61"/>
                <a:gd name="T18" fmla="*/ 162 w 162"/>
                <a:gd name="T19" fmla="*/ 0 h 61"/>
                <a:gd name="T20" fmla="*/ 162 w 162"/>
                <a:gd name="T21" fmla="*/ 54 h 61"/>
                <a:gd name="T22" fmla="*/ 135 w 162"/>
                <a:gd name="T23" fmla="*/ 54 h 61"/>
                <a:gd name="T24" fmla="*/ 135 w 162"/>
                <a:gd name="T25" fmla="*/ 29 h 61"/>
                <a:gd name="T26" fmla="*/ 97 w 162"/>
                <a:gd name="T27" fmla="*/ 51 h 61"/>
                <a:gd name="T28" fmla="*/ 61 w 162"/>
                <a:gd name="T29" fmla="*/ 61 h 61"/>
                <a:gd name="T30" fmla="*/ 30 w 162"/>
                <a:gd name="T31" fmla="*/ 53 h 61"/>
                <a:gd name="T32" fmla="*/ 30 w 162"/>
                <a:gd name="T33" fmla="*/ 53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2"/>
                <a:gd name="T52" fmla="*/ 0 h 61"/>
                <a:gd name="T53" fmla="*/ 162 w 16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2" h="61">
                  <a:moveTo>
                    <a:pt x="30" y="53"/>
                  </a:moveTo>
                  <a:cubicBezTo>
                    <a:pt x="30" y="53"/>
                    <a:pt x="30" y="53"/>
                    <a:pt x="30" y="53"/>
                  </a:cubicBezTo>
                  <a:cubicBezTo>
                    <a:pt x="0" y="36"/>
                    <a:pt x="0" y="36"/>
                    <a:pt x="0" y="36"/>
                  </a:cubicBezTo>
                  <a:cubicBezTo>
                    <a:pt x="23" y="23"/>
                    <a:pt x="23" y="23"/>
                    <a:pt x="23" y="23"/>
                  </a:cubicBezTo>
                  <a:cubicBezTo>
                    <a:pt x="53" y="40"/>
                    <a:pt x="53" y="40"/>
                    <a:pt x="53" y="40"/>
                  </a:cubicBezTo>
                  <a:cubicBezTo>
                    <a:pt x="59" y="43"/>
                    <a:pt x="66" y="43"/>
                    <a:pt x="74" y="38"/>
                  </a:cubicBezTo>
                  <a:cubicBezTo>
                    <a:pt x="112" y="16"/>
                    <a:pt x="112" y="16"/>
                    <a:pt x="112" y="16"/>
                  </a:cubicBezTo>
                  <a:cubicBezTo>
                    <a:pt x="70" y="16"/>
                    <a:pt x="70" y="16"/>
                    <a:pt x="70" y="16"/>
                  </a:cubicBezTo>
                  <a:cubicBezTo>
                    <a:pt x="70" y="0"/>
                    <a:pt x="70" y="0"/>
                    <a:pt x="70" y="0"/>
                  </a:cubicBezTo>
                  <a:cubicBezTo>
                    <a:pt x="162" y="0"/>
                    <a:pt x="162" y="0"/>
                    <a:pt x="162" y="0"/>
                  </a:cubicBezTo>
                  <a:cubicBezTo>
                    <a:pt x="162" y="54"/>
                    <a:pt x="162" y="54"/>
                    <a:pt x="162" y="54"/>
                  </a:cubicBezTo>
                  <a:cubicBezTo>
                    <a:pt x="135" y="54"/>
                    <a:pt x="135" y="54"/>
                    <a:pt x="135" y="54"/>
                  </a:cubicBezTo>
                  <a:cubicBezTo>
                    <a:pt x="135" y="29"/>
                    <a:pt x="135" y="29"/>
                    <a:pt x="135" y="29"/>
                  </a:cubicBezTo>
                  <a:cubicBezTo>
                    <a:pt x="97" y="51"/>
                    <a:pt x="97" y="51"/>
                    <a:pt x="97" y="51"/>
                  </a:cubicBezTo>
                  <a:cubicBezTo>
                    <a:pt x="83" y="59"/>
                    <a:pt x="70" y="61"/>
                    <a:pt x="61" y="61"/>
                  </a:cubicBezTo>
                  <a:cubicBezTo>
                    <a:pt x="44" y="60"/>
                    <a:pt x="33" y="55"/>
                    <a:pt x="30" y="53"/>
                  </a:cubicBezTo>
                  <a:cubicBezTo>
                    <a:pt x="30" y="53"/>
                    <a:pt x="30" y="53"/>
                    <a:pt x="30"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未知"/>
            <p:cNvSpPr>
              <a:spLocks noChangeAspect="1"/>
            </p:cNvSpPr>
            <p:nvPr/>
          </p:nvSpPr>
          <p:spPr bwMode="auto">
            <a:xfrm>
              <a:off x="155" y="82"/>
              <a:ext cx="172" cy="154"/>
            </a:xfrm>
            <a:custGeom>
              <a:avLst/>
              <a:gdLst>
                <a:gd name="T0" fmla="*/ 40 w 105"/>
                <a:gd name="T1" fmla="*/ 81 h 94"/>
                <a:gd name="T2" fmla="*/ 69 w 105"/>
                <a:gd name="T3" fmla="*/ 63 h 94"/>
                <a:gd name="T4" fmla="*/ 66 w 105"/>
                <a:gd name="T5" fmla="*/ 51 h 94"/>
                <a:gd name="T6" fmla="*/ 28 w 105"/>
                <a:gd name="T7" fmla="*/ 29 h 94"/>
                <a:gd name="T8" fmla="*/ 28 w 105"/>
                <a:gd name="T9" fmla="*/ 53 h 94"/>
                <a:gd name="T10" fmla="*/ 1 w 105"/>
                <a:gd name="T11" fmla="*/ 53 h 94"/>
                <a:gd name="T12" fmla="*/ 0 w 105"/>
                <a:gd name="T13" fmla="*/ 0 h 94"/>
                <a:gd name="T14" fmla="*/ 92 w 105"/>
                <a:gd name="T15" fmla="*/ 0 h 94"/>
                <a:gd name="T16" fmla="*/ 93 w 105"/>
                <a:gd name="T17" fmla="*/ 16 h 94"/>
                <a:gd name="T18" fmla="*/ 51 w 105"/>
                <a:gd name="T19" fmla="*/ 16 h 94"/>
                <a:gd name="T20" fmla="*/ 89 w 105"/>
                <a:gd name="T21" fmla="*/ 38 h 94"/>
                <a:gd name="T22" fmla="*/ 105 w 105"/>
                <a:gd name="T23" fmla="*/ 59 h 94"/>
                <a:gd name="T24" fmla="*/ 92 w 105"/>
                <a:gd name="T25" fmla="*/ 77 h 94"/>
                <a:gd name="T26" fmla="*/ 62 w 105"/>
                <a:gd name="T27" fmla="*/ 94 h 94"/>
                <a:gd name="T28" fmla="*/ 40 w 105"/>
                <a:gd name="T29" fmla="*/ 81 h 94"/>
                <a:gd name="T30" fmla="*/ 40 w 105"/>
                <a:gd name="T31" fmla="*/ 8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40" y="81"/>
                  </a:moveTo>
                  <a:cubicBezTo>
                    <a:pt x="69" y="63"/>
                    <a:pt x="69" y="63"/>
                    <a:pt x="69" y="63"/>
                  </a:cubicBezTo>
                  <a:cubicBezTo>
                    <a:pt x="75" y="60"/>
                    <a:pt x="74" y="56"/>
                    <a:pt x="66" y="51"/>
                  </a:cubicBezTo>
                  <a:cubicBezTo>
                    <a:pt x="28" y="29"/>
                    <a:pt x="28" y="29"/>
                    <a:pt x="28" y="29"/>
                  </a:cubicBezTo>
                  <a:cubicBezTo>
                    <a:pt x="28" y="53"/>
                    <a:pt x="28" y="53"/>
                    <a:pt x="28" y="53"/>
                  </a:cubicBezTo>
                  <a:cubicBezTo>
                    <a:pt x="1" y="53"/>
                    <a:pt x="1" y="53"/>
                    <a:pt x="1" y="53"/>
                  </a:cubicBezTo>
                  <a:cubicBezTo>
                    <a:pt x="0" y="0"/>
                    <a:pt x="0" y="0"/>
                    <a:pt x="0" y="0"/>
                  </a:cubicBezTo>
                  <a:cubicBezTo>
                    <a:pt x="92" y="0"/>
                    <a:pt x="92" y="0"/>
                    <a:pt x="92" y="0"/>
                  </a:cubicBezTo>
                  <a:cubicBezTo>
                    <a:pt x="93" y="16"/>
                    <a:pt x="93" y="16"/>
                    <a:pt x="93" y="16"/>
                  </a:cubicBezTo>
                  <a:cubicBezTo>
                    <a:pt x="51" y="16"/>
                    <a:pt x="51" y="16"/>
                    <a:pt x="51" y="16"/>
                  </a:cubicBezTo>
                  <a:cubicBezTo>
                    <a:pt x="89" y="38"/>
                    <a:pt x="89" y="38"/>
                    <a:pt x="89" y="38"/>
                  </a:cubicBezTo>
                  <a:cubicBezTo>
                    <a:pt x="102" y="46"/>
                    <a:pt x="105" y="54"/>
                    <a:pt x="105" y="59"/>
                  </a:cubicBezTo>
                  <a:cubicBezTo>
                    <a:pt x="105" y="69"/>
                    <a:pt x="94" y="75"/>
                    <a:pt x="92" y="77"/>
                  </a:cubicBezTo>
                  <a:cubicBezTo>
                    <a:pt x="62" y="94"/>
                    <a:pt x="62" y="94"/>
                    <a:pt x="62" y="94"/>
                  </a:cubicBezTo>
                  <a:cubicBezTo>
                    <a:pt x="40" y="81"/>
                    <a:pt x="40" y="81"/>
                    <a:pt x="40" y="81"/>
                  </a:cubicBezTo>
                  <a:cubicBezTo>
                    <a:pt x="40" y="81"/>
                    <a:pt x="40"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未知"/>
            <p:cNvSpPr>
              <a:spLocks noChangeAspect="1"/>
            </p:cNvSpPr>
            <p:nvPr/>
          </p:nvSpPr>
          <p:spPr bwMode="auto">
            <a:xfrm>
              <a:off x="151" y="241"/>
              <a:ext cx="264" cy="99"/>
            </a:xfrm>
            <a:custGeom>
              <a:avLst/>
              <a:gdLst>
                <a:gd name="T0" fmla="*/ 132 w 162"/>
                <a:gd name="T1" fmla="*/ 8 h 61"/>
                <a:gd name="T2" fmla="*/ 162 w 162"/>
                <a:gd name="T3" fmla="*/ 25 h 61"/>
                <a:gd name="T4" fmla="*/ 140 w 162"/>
                <a:gd name="T5" fmla="*/ 38 h 61"/>
                <a:gd name="T6" fmla="*/ 110 w 162"/>
                <a:gd name="T7" fmla="*/ 21 h 61"/>
                <a:gd name="T8" fmla="*/ 88 w 162"/>
                <a:gd name="T9" fmla="*/ 23 h 61"/>
                <a:gd name="T10" fmla="*/ 50 w 162"/>
                <a:gd name="T11" fmla="*/ 45 h 61"/>
                <a:gd name="T12" fmla="*/ 92 w 162"/>
                <a:gd name="T13" fmla="*/ 45 h 61"/>
                <a:gd name="T14" fmla="*/ 92 w 162"/>
                <a:gd name="T15" fmla="*/ 61 h 61"/>
                <a:gd name="T16" fmla="*/ 0 w 162"/>
                <a:gd name="T17" fmla="*/ 61 h 61"/>
                <a:gd name="T18" fmla="*/ 0 w 162"/>
                <a:gd name="T19" fmla="*/ 7 h 61"/>
                <a:gd name="T20" fmla="*/ 27 w 162"/>
                <a:gd name="T21" fmla="*/ 7 h 61"/>
                <a:gd name="T22" fmla="*/ 28 w 162"/>
                <a:gd name="T23" fmla="*/ 32 h 61"/>
                <a:gd name="T24" fmla="*/ 65 w 162"/>
                <a:gd name="T25" fmla="*/ 10 h 61"/>
                <a:gd name="T26" fmla="*/ 101 w 162"/>
                <a:gd name="T27" fmla="*/ 0 h 61"/>
                <a:gd name="T28" fmla="*/ 132 w 162"/>
                <a:gd name="T29" fmla="*/ 8 h 61"/>
                <a:gd name="T30" fmla="*/ 132 w 162"/>
                <a:gd name="T31" fmla="*/ 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2"/>
                <a:gd name="T49" fmla="*/ 0 h 61"/>
                <a:gd name="T50" fmla="*/ 162 w 162"/>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2" h="61">
                  <a:moveTo>
                    <a:pt x="132" y="8"/>
                  </a:moveTo>
                  <a:cubicBezTo>
                    <a:pt x="162" y="25"/>
                    <a:pt x="162" y="25"/>
                    <a:pt x="162" y="25"/>
                  </a:cubicBezTo>
                  <a:cubicBezTo>
                    <a:pt x="140" y="38"/>
                    <a:pt x="140" y="38"/>
                    <a:pt x="140" y="38"/>
                  </a:cubicBezTo>
                  <a:cubicBezTo>
                    <a:pt x="110" y="21"/>
                    <a:pt x="110" y="21"/>
                    <a:pt x="110" y="21"/>
                  </a:cubicBezTo>
                  <a:cubicBezTo>
                    <a:pt x="104" y="18"/>
                    <a:pt x="96" y="18"/>
                    <a:pt x="88" y="23"/>
                  </a:cubicBezTo>
                  <a:cubicBezTo>
                    <a:pt x="50" y="45"/>
                    <a:pt x="50" y="45"/>
                    <a:pt x="50" y="45"/>
                  </a:cubicBezTo>
                  <a:cubicBezTo>
                    <a:pt x="92" y="45"/>
                    <a:pt x="92" y="45"/>
                    <a:pt x="92" y="45"/>
                  </a:cubicBezTo>
                  <a:cubicBezTo>
                    <a:pt x="92" y="61"/>
                    <a:pt x="92" y="61"/>
                    <a:pt x="92" y="61"/>
                  </a:cubicBezTo>
                  <a:cubicBezTo>
                    <a:pt x="0" y="61"/>
                    <a:pt x="0" y="61"/>
                    <a:pt x="0" y="61"/>
                  </a:cubicBezTo>
                  <a:cubicBezTo>
                    <a:pt x="0" y="7"/>
                    <a:pt x="0" y="7"/>
                    <a:pt x="0" y="7"/>
                  </a:cubicBezTo>
                  <a:cubicBezTo>
                    <a:pt x="27" y="7"/>
                    <a:pt x="27" y="7"/>
                    <a:pt x="27" y="7"/>
                  </a:cubicBezTo>
                  <a:cubicBezTo>
                    <a:pt x="28" y="32"/>
                    <a:pt x="28" y="32"/>
                    <a:pt x="28" y="32"/>
                  </a:cubicBezTo>
                  <a:cubicBezTo>
                    <a:pt x="65" y="10"/>
                    <a:pt x="65" y="10"/>
                    <a:pt x="65" y="10"/>
                  </a:cubicBezTo>
                  <a:cubicBezTo>
                    <a:pt x="79" y="2"/>
                    <a:pt x="93" y="0"/>
                    <a:pt x="101" y="0"/>
                  </a:cubicBezTo>
                  <a:cubicBezTo>
                    <a:pt x="118" y="1"/>
                    <a:pt x="130" y="7"/>
                    <a:pt x="132" y="8"/>
                  </a:cubicBezTo>
                  <a:cubicBezTo>
                    <a:pt x="132" y="8"/>
                    <a:pt x="132" y="8"/>
                    <a:pt x="13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未知"/>
            <p:cNvSpPr>
              <a:spLocks noChangeAspect="1"/>
            </p:cNvSpPr>
            <p:nvPr/>
          </p:nvSpPr>
          <p:spPr bwMode="auto">
            <a:xfrm>
              <a:off x="425" y="190"/>
              <a:ext cx="171" cy="154"/>
            </a:xfrm>
            <a:custGeom>
              <a:avLst/>
              <a:gdLst>
                <a:gd name="T0" fmla="*/ 105 w 105"/>
                <a:gd name="T1" fmla="*/ 41 h 94"/>
                <a:gd name="T2" fmla="*/ 105 w 105"/>
                <a:gd name="T3" fmla="*/ 94 h 94"/>
                <a:gd name="T4" fmla="*/ 13 w 105"/>
                <a:gd name="T5" fmla="*/ 94 h 94"/>
                <a:gd name="T6" fmla="*/ 13 w 105"/>
                <a:gd name="T7" fmla="*/ 78 h 94"/>
                <a:gd name="T8" fmla="*/ 55 w 105"/>
                <a:gd name="T9" fmla="*/ 78 h 94"/>
                <a:gd name="T10" fmla="*/ 17 w 105"/>
                <a:gd name="T11" fmla="*/ 56 h 94"/>
                <a:gd name="T12" fmla="*/ 0 w 105"/>
                <a:gd name="T13" fmla="*/ 35 h 94"/>
                <a:gd name="T14" fmla="*/ 14 w 105"/>
                <a:gd name="T15" fmla="*/ 17 h 94"/>
                <a:gd name="T16" fmla="*/ 43 w 105"/>
                <a:gd name="T17" fmla="*/ 0 h 94"/>
                <a:gd name="T18" fmla="*/ 66 w 105"/>
                <a:gd name="T19" fmla="*/ 13 h 94"/>
                <a:gd name="T20" fmla="*/ 36 w 105"/>
                <a:gd name="T21" fmla="*/ 31 h 94"/>
                <a:gd name="T22" fmla="*/ 39 w 105"/>
                <a:gd name="T23" fmla="*/ 43 h 94"/>
                <a:gd name="T24" fmla="*/ 77 w 105"/>
                <a:gd name="T25" fmla="*/ 65 h 94"/>
                <a:gd name="T26" fmla="*/ 77 w 105"/>
                <a:gd name="T27" fmla="*/ 41 h 94"/>
                <a:gd name="T28" fmla="*/ 105 w 105"/>
                <a:gd name="T29" fmla="*/ 41 h 94"/>
                <a:gd name="T30" fmla="*/ 105 w 105"/>
                <a:gd name="T31" fmla="*/ 41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94"/>
                <a:gd name="T50" fmla="*/ 105 w 105"/>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94">
                  <a:moveTo>
                    <a:pt x="105" y="41"/>
                  </a:moveTo>
                  <a:cubicBezTo>
                    <a:pt x="105" y="94"/>
                    <a:pt x="105" y="94"/>
                    <a:pt x="105" y="94"/>
                  </a:cubicBezTo>
                  <a:cubicBezTo>
                    <a:pt x="13" y="94"/>
                    <a:pt x="13" y="94"/>
                    <a:pt x="13" y="94"/>
                  </a:cubicBezTo>
                  <a:cubicBezTo>
                    <a:pt x="13" y="78"/>
                    <a:pt x="13" y="78"/>
                    <a:pt x="13" y="78"/>
                  </a:cubicBezTo>
                  <a:cubicBezTo>
                    <a:pt x="55" y="78"/>
                    <a:pt x="55" y="78"/>
                    <a:pt x="55" y="78"/>
                  </a:cubicBezTo>
                  <a:cubicBezTo>
                    <a:pt x="17" y="56"/>
                    <a:pt x="17" y="56"/>
                    <a:pt x="17" y="56"/>
                  </a:cubicBezTo>
                  <a:cubicBezTo>
                    <a:pt x="3" y="48"/>
                    <a:pt x="0" y="40"/>
                    <a:pt x="0" y="35"/>
                  </a:cubicBezTo>
                  <a:cubicBezTo>
                    <a:pt x="1" y="25"/>
                    <a:pt x="11" y="19"/>
                    <a:pt x="14" y="17"/>
                  </a:cubicBezTo>
                  <a:cubicBezTo>
                    <a:pt x="43" y="0"/>
                    <a:pt x="43" y="0"/>
                    <a:pt x="43" y="0"/>
                  </a:cubicBezTo>
                  <a:cubicBezTo>
                    <a:pt x="66" y="13"/>
                    <a:pt x="66" y="13"/>
                    <a:pt x="66" y="13"/>
                  </a:cubicBezTo>
                  <a:cubicBezTo>
                    <a:pt x="36" y="31"/>
                    <a:pt x="36" y="31"/>
                    <a:pt x="36" y="31"/>
                  </a:cubicBezTo>
                  <a:cubicBezTo>
                    <a:pt x="30" y="34"/>
                    <a:pt x="31" y="38"/>
                    <a:pt x="39" y="43"/>
                  </a:cubicBezTo>
                  <a:cubicBezTo>
                    <a:pt x="77" y="65"/>
                    <a:pt x="77" y="65"/>
                    <a:pt x="77" y="65"/>
                  </a:cubicBezTo>
                  <a:cubicBezTo>
                    <a:pt x="77" y="41"/>
                    <a:pt x="77" y="41"/>
                    <a:pt x="77" y="41"/>
                  </a:cubicBezTo>
                  <a:cubicBezTo>
                    <a:pt x="105" y="41"/>
                    <a:pt x="105" y="41"/>
                    <a:pt x="105" y="41"/>
                  </a:cubicBezTo>
                  <a:cubicBezTo>
                    <a:pt x="105" y="41"/>
                    <a:pt x="105" y="41"/>
                    <a:pt x="105"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5" name="Line 29"/>
          <p:cNvSpPr>
            <a:spLocks noChangeShapeType="1"/>
          </p:cNvSpPr>
          <p:nvPr/>
        </p:nvSpPr>
        <p:spPr bwMode="auto">
          <a:xfrm flipH="1">
            <a:off x="2124075" y="2609724"/>
            <a:ext cx="719138" cy="115252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30"/>
          <p:cNvSpPr>
            <a:spLocks noChangeShapeType="1"/>
          </p:cNvSpPr>
          <p:nvPr/>
        </p:nvSpPr>
        <p:spPr bwMode="auto">
          <a:xfrm>
            <a:off x="2987675" y="2536699"/>
            <a:ext cx="288925" cy="10810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Text Box 31"/>
          <p:cNvSpPr txBox="1">
            <a:spLocks noChangeArrowheads="1"/>
          </p:cNvSpPr>
          <p:nvPr/>
        </p:nvSpPr>
        <p:spPr bwMode="auto">
          <a:xfrm>
            <a:off x="3563938" y="520574"/>
            <a:ext cx="1295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sz="1600" b="0">
                <a:latin typeface="Arial" panose="020B0604020202020204" pitchFamily="34" charset="0"/>
                <a:ea typeface="黑体" panose="02010609060101010101" pitchFamily="49" charset="-122"/>
              </a:rPr>
              <a:t>三层交换机</a:t>
            </a:r>
            <a:endParaRPr lang="zh-CN" altLang="en-US" sz="1600" b="0">
              <a:latin typeface="Arial" panose="020B0604020202020204" pitchFamily="34" charset="0"/>
              <a:ea typeface="黑体" panose="02010609060101010101" pitchFamily="49" charset="-122"/>
            </a:endParaRPr>
          </a:p>
        </p:txBody>
      </p:sp>
      <p:sp>
        <p:nvSpPr>
          <p:cNvPr id="38" name="Text Box 32"/>
          <p:cNvSpPr txBox="1">
            <a:spLocks noChangeArrowheads="1"/>
          </p:cNvSpPr>
          <p:nvPr/>
        </p:nvSpPr>
        <p:spPr bwMode="auto">
          <a:xfrm>
            <a:off x="3492500" y="2320799"/>
            <a:ext cx="89058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en-US" altLang="zh-CN" sz="1800" b="0">
                <a:latin typeface="Arial" panose="020B0604020202020204" pitchFamily="34" charset="0"/>
                <a:ea typeface="宋体" panose="02010600030101010101" pitchFamily="2" charset="-122"/>
                <a:cs typeface="Arial" panose="020B0604020202020204" pitchFamily="34" charset="0"/>
              </a:rPr>
              <a:t>Hub</a:t>
            </a:r>
            <a:endParaRPr lang="en-US" altLang="zh-CN" sz="1800" b="0">
              <a:latin typeface="Arial" panose="020B0604020202020204" pitchFamily="34" charset="0"/>
              <a:ea typeface="宋体" panose="02010600030101010101" pitchFamily="2" charset="-122"/>
              <a:cs typeface="Arial" panose="020B0604020202020204" pitchFamily="34" charset="0"/>
            </a:endParaRPr>
          </a:p>
        </p:txBody>
      </p:sp>
      <p:sp>
        <p:nvSpPr>
          <p:cNvPr id="39" name="Line 33"/>
          <p:cNvSpPr>
            <a:spLocks noChangeShapeType="1"/>
          </p:cNvSpPr>
          <p:nvPr/>
        </p:nvSpPr>
        <p:spPr bwMode="auto">
          <a:xfrm flipH="1">
            <a:off x="3203575" y="1312736"/>
            <a:ext cx="1008063" cy="10080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Line 34"/>
          <p:cNvSpPr>
            <a:spLocks noChangeShapeType="1"/>
          </p:cNvSpPr>
          <p:nvPr/>
        </p:nvSpPr>
        <p:spPr bwMode="auto">
          <a:xfrm>
            <a:off x="4572000" y="1312736"/>
            <a:ext cx="1008063" cy="93662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1" name="Group 35"/>
          <p:cNvGrpSpPr/>
          <p:nvPr/>
        </p:nvGrpSpPr>
        <p:grpSpPr bwMode="auto">
          <a:xfrm>
            <a:off x="3924300" y="809499"/>
            <a:ext cx="914400" cy="663575"/>
            <a:chOff x="0" y="0"/>
            <a:chExt cx="576" cy="418"/>
          </a:xfrm>
        </p:grpSpPr>
        <p:sp>
          <p:nvSpPr>
            <p:cNvPr id="42" name="AutoShape 36"/>
            <p:cNvSpPr>
              <a:spLocks noChangeAspect="1" noChangeArrowheads="1" noTextEdit="1"/>
            </p:cNvSpPr>
            <p:nvPr/>
          </p:nvSpPr>
          <p:spPr bwMode="auto">
            <a:xfrm>
              <a:off x="0" y="0"/>
              <a:ext cx="576"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未知"/>
            <p:cNvSpPr/>
            <p:nvPr/>
          </p:nvSpPr>
          <p:spPr bwMode="auto">
            <a:xfrm>
              <a:off x="290" y="166"/>
              <a:ext cx="287" cy="251"/>
            </a:xfrm>
            <a:custGeom>
              <a:avLst/>
              <a:gdLst>
                <a:gd name="T0" fmla="*/ 287 w 287"/>
                <a:gd name="T1" fmla="*/ 0 h 251"/>
                <a:gd name="T2" fmla="*/ 287 w 287"/>
                <a:gd name="T3" fmla="*/ 85 h 251"/>
                <a:gd name="T4" fmla="*/ 0 w 287"/>
                <a:gd name="T5" fmla="*/ 251 h 251"/>
                <a:gd name="T6" fmla="*/ 0 w 287"/>
                <a:gd name="T7" fmla="*/ 167 h 251"/>
                <a:gd name="T8" fmla="*/ 287 w 287"/>
                <a:gd name="T9" fmla="*/ 0 h 251"/>
                <a:gd name="T10" fmla="*/ 287 w 287"/>
                <a:gd name="T11" fmla="*/ 0 h 251"/>
                <a:gd name="T12" fmla="*/ 287 w 287"/>
                <a:gd name="T13" fmla="*/ 0 h 251"/>
                <a:gd name="T14" fmla="*/ 287 w 287"/>
                <a:gd name="T15" fmla="*/ 0 h 251"/>
                <a:gd name="T16" fmla="*/ 287 w 287"/>
                <a:gd name="T17" fmla="*/ 0 h 2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51"/>
                <a:gd name="T29" fmla="*/ 287 w 287"/>
                <a:gd name="T30" fmla="*/ 251 h 2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51">
                  <a:moveTo>
                    <a:pt x="287" y="0"/>
                  </a:moveTo>
                  <a:lnTo>
                    <a:pt x="287" y="85"/>
                  </a:lnTo>
                  <a:lnTo>
                    <a:pt x="0" y="251"/>
                  </a:lnTo>
                  <a:lnTo>
                    <a:pt x="0" y="167"/>
                  </a:lnTo>
                  <a:lnTo>
                    <a:pt x="287"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 name="未知"/>
            <p:cNvSpPr/>
            <p:nvPr/>
          </p:nvSpPr>
          <p:spPr bwMode="auto">
            <a:xfrm>
              <a:off x="1" y="166"/>
              <a:ext cx="289" cy="251"/>
            </a:xfrm>
            <a:custGeom>
              <a:avLst/>
              <a:gdLst>
                <a:gd name="T0" fmla="*/ 289 w 289"/>
                <a:gd name="T1" fmla="*/ 167 h 251"/>
                <a:gd name="T2" fmla="*/ 289 w 289"/>
                <a:gd name="T3" fmla="*/ 251 h 251"/>
                <a:gd name="T4" fmla="*/ 0 w 289"/>
                <a:gd name="T5" fmla="*/ 85 h 251"/>
                <a:gd name="T6" fmla="*/ 0 w 289"/>
                <a:gd name="T7" fmla="*/ 0 h 251"/>
                <a:gd name="T8" fmla="*/ 289 w 289"/>
                <a:gd name="T9" fmla="*/ 167 h 251"/>
                <a:gd name="T10" fmla="*/ 289 w 289"/>
                <a:gd name="T11" fmla="*/ 167 h 251"/>
                <a:gd name="T12" fmla="*/ 289 w 289"/>
                <a:gd name="T13" fmla="*/ 167 h 251"/>
                <a:gd name="T14" fmla="*/ 289 w 289"/>
                <a:gd name="T15" fmla="*/ 167 h 251"/>
                <a:gd name="T16" fmla="*/ 289 w 289"/>
                <a:gd name="T17" fmla="*/ 167 h 2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9"/>
                <a:gd name="T28" fmla="*/ 0 h 251"/>
                <a:gd name="T29" fmla="*/ 289 w 289"/>
                <a:gd name="T30" fmla="*/ 251 h 2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9" h="251">
                  <a:moveTo>
                    <a:pt x="289" y="167"/>
                  </a:moveTo>
                  <a:lnTo>
                    <a:pt x="289" y="251"/>
                  </a:lnTo>
                  <a:lnTo>
                    <a:pt x="0" y="85"/>
                  </a:lnTo>
                  <a:lnTo>
                    <a:pt x="0" y="0"/>
                  </a:lnTo>
                  <a:lnTo>
                    <a:pt x="289" y="167"/>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未知"/>
            <p:cNvSpPr/>
            <p:nvPr/>
          </p:nvSpPr>
          <p:spPr bwMode="auto">
            <a:xfrm>
              <a:off x="1" y="0"/>
              <a:ext cx="576" cy="333"/>
            </a:xfrm>
            <a:custGeom>
              <a:avLst/>
              <a:gdLst>
                <a:gd name="T0" fmla="*/ 576 w 576"/>
                <a:gd name="T1" fmla="*/ 166 h 333"/>
                <a:gd name="T2" fmla="*/ 289 w 576"/>
                <a:gd name="T3" fmla="*/ 333 h 333"/>
                <a:gd name="T4" fmla="*/ 0 w 576"/>
                <a:gd name="T5" fmla="*/ 166 h 333"/>
                <a:gd name="T6" fmla="*/ 287 w 576"/>
                <a:gd name="T7" fmla="*/ 0 h 333"/>
                <a:gd name="T8" fmla="*/ 576 w 576"/>
                <a:gd name="T9" fmla="*/ 166 h 333"/>
                <a:gd name="T10" fmla="*/ 576 w 576"/>
                <a:gd name="T11" fmla="*/ 166 h 333"/>
                <a:gd name="T12" fmla="*/ 576 w 576"/>
                <a:gd name="T13" fmla="*/ 166 h 333"/>
                <a:gd name="T14" fmla="*/ 576 w 576"/>
                <a:gd name="T15" fmla="*/ 166 h 333"/>
                <a:gd name="T16" fmla="*/ 576 w 576"/>
                <a:gd name="T17" fmla="*/ 166 h 3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
                <a:gd name="T28" fmla="*/ 0 h 333"/>
                <a:gd name="T29" fmla="*/ 576 w 576"/>
                <a:gd name="T30" fmla="*/ 333 h 3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 h="333">
                  <a:moveTo>
                    <a:pt x="576" y="166"/>
                  </a:moveTo>
                  <a:lnTo>
                    <a:pt x="289" y="333"/>
                  </a:lnTo>
                  <a:lnTo>
                    <a:pt x="0" y="166"/>
                  </a:lnTo>
                  <a:lnTo>
                    <a:pt x="287" y="0"/>
                  </a:lnTo>
                  <a:lnTo>
                    <a:pt x="576" y="166"/>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未知"/>
            <p:cNvSpPr>
              <a:spLocks noEditPoints="1"/>
            </p:cNvSpPr>
            <p:nvPr/>
          </p:nvSpPr>
          <p:spPr bwMode="auto">
            <a:xfrm>
              <a:off x="158" y="94"/>
              <a:ext cx="260" cy="149"/>
            </a:xfrm>
            <a:custGeom>
              <a:avLst/>
              <a:gdLst>
                <a:gd name="T0" fmla="*/ 407 w 408"/>
                <a:gd name="T1" fmla="*/ 171 h 235"/>
                <a:gd name="T2" fmla="*/ 408 w 408"/>
                <a:gd name="T3" fmla="*/ 235 h 235"/>
                <a:gd name="T4" fmla="*/ 297 w 408"/>
                <a:gd name="T5" fmla="*/ 235 h 235"/>
                <a:gd name="T6" fmla="*/ 297 w 408"/>
                <a:gd name="T7" fmla="*/ 216 h 235"/>
                <a:gd name="T8" fmla="*/ 347 w 408"/>
                <a:gd name="T9" fmla="*/ 216 h 235"/>
                <a:gd name="T10" fmla="*/ 289 w 408"/>
                <a:gd name="T11" fmla="*/ 182 h 235"/>
                <a:gd name="T12" fmla="*/ 118 w 408"/>
                <a:gd name="T13" fmla="*/ 182 h 235"/>
                <a:gd name="T14" fmla="*/ 61 w 408"/>
                <a:gd name="T15" fmla="*/ 215 h 235"/>
                <a:gd name="T16" fmla="*/ 111 w 408"/>
                <a:gd name="T17" fmla="*/ 215 h 235"/>
                <a:gd name="T18" fmla="*/ 111 w 408"/>
                <a:gd name="T19" fmla="*/ 235 h 235"/>
                <a:gd name="T20" fmla="*/ 1 w 408"/>
                <a:gd name="T21" fmla="*/ 235 h 235"/>
                <a:gd name="T22" fmla="*/ 0 w 408"/>
                <a:gd name="T23" fmla="*/ 170 h 235"/>
                <a:gd name="T24" fmla="*/ 33 w 408"/>
                <a:gd name="T25" fmla="*/ 170 h 235"/>
                <a:gd name="T26" fmla="*/ 34 w 408"/>
                <a:gd name="T27" fmla="*/ 200 h 235"/>
                <a:gd name="T28" fmla="*/ 91 w 408"/>
                <a:gd name="T29" fmla="*/ 166 h 235"/>
                <a:gd name="T30" fmla="*/ 90 w 408"/>
                <a:gd name="T31" fmla="*/ 67 h 235"/>
                <a:gd name="T32" fmla="*/ 34 w 408"/>
                <a:gd name="T33" fmla="*/ 35 h 235"/>
                <a:gd name="T34" fmla="*/ 34 w 408"/>
                <a:gd name="T35" fmla="*/ 64 h 235"/>
                <a:gd name="T36" fmla="*/ 1 w 408"/>
                <a:gd name="T37" fmla="*/ 64 h 235"/>
                <a:gd name="T38" fmla="*/ 1 w 408"/>
                <a:gd name="T39" fmla="*/ 0 h 235"/>
                <a:gd name="T40" fmla="*/ 112 w 408"/>
                <a:gd name="T41" fmla="*/ 0 h 235"/>
                <a:gd name="T42" fmla="*/ 112 w 408"/>
                <a:gd name="T43" fmla="*/ 19 h 235"/>
                <a:gd name="T44" fmla="*/ 61 w 408"/>
                <a:gd name="T45" fmla="*/ 19 h 235"/>
                <a:gd name="T46" fmla="*/ 117 w 408"/>
                <a:gd name="T47" fmla="*/ 52 h 235"/>
                <a:gd name="T48" fmla="*/ 288 w 408"/>
                <a:gd name="T49" fmla="*/ 52 h 235"/>
                <a:gd name="T50" fmla="*/ 345 w 408"/>
                <a:gd name="T51" fmla="*/ 19 h 235"/>
                <a:gd name="T52" fmla="*/ 294 w 408"/>
                <a:gd name="T53" fmla="*/ 19 h 235"/>
                <a:gd name="T54" fmla="*/ 294 w 408"/>
                <a:gd name="T55" fmla="*/ 0 h 235"/>
                <a:gd name="T56" fmla="*/ 405 w 408"/>
                <a:gd name="T57" fmla="*/ 0 h 235"/>
                <a:gd name="T58" fmla="*/ 405 w 408"/>
                <a:gd name="T59" fmla="*/ 64 h 235"/>
                <a:gd name="T60" fmla="*/ 372 w 408"/>
                <a:gd name="T61" fmla="*/ 64 h 235"/>
                <a:gd name="T62" fmla="*/ 372 w 408"/>
                <a:gd name="T63" fmla="*/ 35 h 235"/>
                <a:gd name="T64" fmla="*/ 316 w 408"/>
                <a:gd name="T65" fmla="*/ 67 h 235"/>
                <a:gd name="T66" fmla="*/ 316 w 408"/>
                <a:gd name="T67" fmla="*/ 166 h 235"/>
                <a:gd name="T68" fmla="*/ 375 w 408"/>
                <a:gd name="T69" fmla="*/ 200 h 235"/>
                <a:gd name="T70" fmla="*/ 374 w 408"/>
                <a:gd name="T71" fmla="*/ 171 h 235"/>
                <a:gd name="T72" fmla="*/ 407 w 408"/>
                <a:gd name="T73" fmla="*/ 171 h 235"/>
                <a:gd name="T74" fmla="*/ 407 w 408"/>
                <a:gd name="T75" fmla="*/ 171 h 235"/>
                <a:gd name="T76" fmla="*/ 407 w 408"/>
                <a:gd name="T77" fmla="*/ 171 h 235"/>
                <a:gd name="T78" fmla="*/ 130 w 408"/>
                <a:gd name="T79" fmla="*/ 159 h 235"/>
                <a:gd name="T80" fmla="*/ 277 w 408"/>
                <a:gd name="T81" fmla="*/ 159 h 235"/>
                <a:gd name="T82" fmla="*/ 276 w 408"/>
                <a:gd name="T83" fmla="*/ 75 h 235"/>
                <a:gd name="T84" fmla="*/ 130 w 408"/>
                <a:gd name="T85" fmla="*/ 74 h 235"/>
                <a:gd name="T86" fmla="*/ 130 w 408"/>
                <a:gd name="T87" fmla="*/ 159 h 2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235"/>
                <a:gd name="T134" fmla="*/ 408 w 408"/>
                <a:gd name="T135" fmla="*/ 235 h 2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235">
                  <a:moveTo>
                    <a:pt x="407" y="171"/>
                  </a:moveTo>
                  <a:cubicBezTo>
                    <a:pt x="408" y="235"/>
                    <a:pt x="408" y="235"/>
                    <a:pt x="408" y="235"/>
                  </a:cubicBezTo>
                  <a:cubicBezTo>
                    <a:pt x="297" y="235"/>
                    <a:pt x="297" y="235"/>
                    <a:pt x="297" y="235"/>
                  </a:cubicBezTo>
                  <a:cubicBezTo>
                    <a:pt x="297" y="216"/>
                    <a:pt x="297" y="216"/>
                    <a:pt x="297" y="216"/>
                  </a:cubicBezTo>
                  <a:cubicBezTo>
                    <a:pt x="347" y="216"/>
                    <a:pt x="347" y="216"/>
                    <a:pt x="347" y="216"/>
                  </a:cubicBezTo>
                  <a:cubicBezTo>
                    <a:pt x="289" y="182"/>
                    <a:pt x="289" y="182"/>
                    <a:pt x="289" y="182"/>
                  </a:cubicBezTo>
                  <a:cubicBezTo>
                    <a:pt x="239" y="204"/>
                    <a:pt x="168" y="204"/>
                    <a:pt x="118" y="182"/>
                  </a:cubicBezTo>
                  <a:cubicBezTo>
                    <a:pt x="61" y="215"/>
                    <a:pt x="61" y="215"/>
                    <a:pt x="61" y="215"/>
                  </a:cubicBezTo>
                  <a:cubicBezTo>
                    <a:pt x="111" y="215"/>
                    <a:pt x="111" y="215"/>
                    <a:pt x="111" y="215"/>
                  </a:cubicBezTo>
                  <a:cubicBezTo>
                    <a:pt x="111" y="235"/>
                    <a:pt x="111" y="235"/>
                    <a:pt x="111" y="235"/>
                  </a:cubicBezTo>
                  <a:cubicBezTo>
                    <a:pt x="1" y="235"/>
                    <a:pt x="1" y="235"/>
                    <a:pt x="1" y="235"/>
                  </a:cubicBezTo>
                  <a:cubicBezTo>
                    <a:pt x="0" y="170"/>
                    <a:pt x="0" y="170"/>
                    <a:pt x="0" y="170"/>
                  </a:cubicBezTo>
                  <a:cubicBezTo>
                    <a:pt x="33" y="170"/>
                    <a:pt x="33" y="170"/>
                    <a:pt x="33" y="170"/>
                  </a:cubicBezTo>
                  <a:cubicBezTo>
                    <a:pt x="34" y="200"/>
                    <a:pt x="34" y="200"/>
                    <a:pt x="34" y="200"/>
                  </a:cubicBezTo>
                  <a:cubicBezTo>
                    <a:pt x="91" y="166"/>
                    <a:pt x="91" y="166"/>
                    <a:pt x="91" y="166"/>
                  </a:cubicBezTo>
                  <a:cubicBezTo>
                    <a:pt x="52" y="137"/>
                    <a:pt x="52" y="97"/>
                    <a:pt x="90" y="67"/>
                  </a:cubicBezTo>
                  <a:cubicBezTo>
                    <a:pt x="34" y="35"/>
                    <a:pt x="34" y="35"/>
                    <a:pt x="34" y="35"/>
                  </a:cubicBezTo>
                  <a:cubicBezTo>
                    <a:pt x="34" y="64"/>
                    <a:pt x="34" y="64"/>
                    <a:pt x="34" y="64"/>
                  </a:cubicBezTo>
                  <a:cubicBezTo>
                    <a:pt x="1" y="64"/>
                    <a:pt x="1" y="64"/>
                    <a:pt x="1" y="64"/>
                  </a:cubicBezTo>
                  <a:cubicBezTo>
                    <a:pt x="1" y="0"/>
                    <a:pt x="1" y="0"/>
                    <a:pt x="1" y="0"/>
                  </a:cubicBezTo>
                  <a:cubicBezTo>
                    <a:pt x="112" y="0"/>
                    <a:pt x="112" y="0"/>
                    <a:pt x="112" y="0"/>
                  </a:cubicBezTo>
                  <a:cubicBezTo>
                    <a:pt x="112" y="19"/>
                    <a:pt x="112" y="19"/>
                    <a:pt x="112" y="19"/>
                  </a:cubicBezTo>
                  <a:cubicBezTo>
                    <a:pt x="61" y="19"/>
                    <a:pt x="61" y="19"/>
                    <a:pt x="61" y="19"/>
                  </a:cubicBezTo>
                  <a:cubicBezTo>
                    <a:pt x="117" y="52"/>
                    <a:pt x="117" y="52"/>
                    <a:pt x="117" y="52"/>
                  </a:cubicBezTo>
                  <a:cubicBezTo>
                    <a:pt x="167" y="29"/>
                    <a:pt x="238" y="29"/>
                    <a:pt x="288" y="52"/>
                  </a:cubicBezTo>
                  <a:cubicBezTo>
                    <a:pt x="345" y="19"/>
                    <a:pt x="345" y="19"/>
                    <a:pt x="345" y="19"/>
                  </a:cubicBezTo>
                  <a:cubicBezTo>
                    <a:pt x="294" y="19"/>
                    <a:pt x="294" y="19"/>
                    <a:pt x="294" y="19"/>
                  </a:cubicBezTo>
                  <a:cubicBezTo>
                    <a:pt x="294" y="0"/>
                    <a:pt x="294" y="0"/>
                    <a:pt x="294" y="0"/>
                  </a:cubicBezTo>
                  <a:cubicBezTo>
                    <a:pt x="405" y="0"/>
                    <a:pt x="405" y="0"/>
                    <a:pt x="405" y="0"/>
                  </a:cubicBezTo>
                  <a:cubicBezTo>
                    <a:pt x="405" y="64"/>
                    <a:pt x="405" y="64"/>
                    <a:pt x="405" y="64"/>
                  </a:cubicBezTo>
                  <a:cubicBezTo>
                    <a:pt x="372" y="64"/>
                    <a:pt x="372" y="64"/>
                    <a:pt x="372" y="64"/>
                  </a:cubicBezTo>
                  <a:cubicBezTo>
                    <a:pt x="372" y="35"/>
                    <a:pt x="372" y="35"/>
                    <a:pt x="372" y="35"/>
                  </a:cubicBezTo>
                  <a:cubicBezTo>
                    <a:pt x="316" y="67"/>
                    <a:pt x="316" y="67"/>
                    <a:pt x="316" y="67"/>
                  </a:cubicBezTo>
                  <a:cubicBezTo>
                    <a:pt x="354" y="97"/>
                    <a:pt x="354" y="137"/>
                    <a:pt x="316" y="166"/>
                  </a:cubicBezTo>
                  <a:cubicBezTo>
                    <a:pt x="375" y="200"/>
                    <a:pt x="375" y="200"/>
                    <a:pt x="375" y="200"/>
                  </a:cubicBezTo>
                  <a:cubicBezTo>
                    <a:pt x="374" y="171"/>
                    <a:pt x="374" y="171"/>
                    <a:pt x="374" y="171"/>
                  </a:cubicBezTo>
                  <a:cubicBezTo>
                    <a:pt x="407" y="171"/>
                    <a:pt x="407" y="171"/>
                    <a:pt x="407" y="171"/>
                  </a:cubicBezTo>
                  <a:cubicBezTo>
                    <a:pt x="407" y="171"/>
                    <a:pt x="407" y="171"/>
                    <a:pt x="407" y="171"/>
                  </a:cubicBezTo>
                  <a:cubicBezTo>
                    <a:pt x="407" y="171"/>
                    <a:pt x="407" y="171"/>
                    <a:pt x="407" y="171"/>
                  </a:cubicBezTo>
                  <a:close/>
                  <a:moveTo>
                    <a:pt x="130" y="159"/>
                  </a:moveTo>
                  <a:cubicBezTo>
                    <a:pt x="171" y="183"/>
                    <a:pt x="236" y="183"/>
                    <a:pt x="277" y="159"/>
                  </a:cubicBezTo>
                  <a:cubicBezTo>
                    <a:pt x="317" y="136"/>
                    <a:pt x="316" y="98"/>
                    <a:pt x="276" y="75"/>
                  </a:cubicBezTo>
                  <a:cubicBezTo>
                    <a:pt x="236" y="51"/>
                    <a:pt x="170" y="51"/>
                    <a:pt x="130" y="74"/>
                  </a:cubicBezTo>
                  <a:cubicBezTo>
                    <a:pt x="89" y="98"/>
                    <a:pt x="90" y="136"/>
                    <a:pt x="130" y="159"/>
                  </a:cubicBezTo>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未知"/>
            <p:cNvSpPr/>
            <p:nvPr/>
          </p:nvSpPr>
          <p:spPr bwMode="auto">
            <a:xfrm>
              <a:off x="228" y="132"/>
              <a:ext cx="66" cy="49"/>
            </a:xfrm>
            <a:custGeom>
              <a:avLst/>
              <a:gdLst>
                <a:gd name="T0" fmla="*/ 66 w 66"/>
                <a:gd name="T1" fmla="*/ 7 h 49"/>
                <a:gd name="T2" fmla="*/ 23 w 66"/>
                <a:gd name="T3" fmla="*/ 33 h 49"/>
                <a:gd name="T4" fmla="*/ 40 w 66"/>
                <a:gd name="T5" fmla="*/ 43 h 49"/>
                <a:gd name="T6" fmla="*/ 30 w 66"/>
                <a:gd name="T7" fmla="*/ 49 h 49"/>
                <a:gd name="T8" fmla="*/ 0 w 66"/>
                <a:gd name="T9" fmla="*/ 31 h 49"/>
                <a:gd name="T10" fmla="*/ 53 w 66"/>
                <a:gd name="T11" fmla="*/ 0 h 49"/>
                <a:gd name="T12" fmla="*/ 66 w 66"/>
                <a:gd name="T13" fmla="*/ 7 h 49"/>
                <a:gd name="T14" fmla="*/ 66 w 66"/>
                <a:gd name="T15" fmla="*/ 7 h 49"/>
                <a:gd name="T16" fmla="*/ 66 w 66"/>
                <a:gd name="T17" fmla="*/ 7 h 49"/>
                <a:gd name="T18" fmla="*/ 66 w 66"/>
                <a:gd name="T19" fmla="*/ 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49"/>
                <a:gd name="T32" fmla="*/ 66 w 66"/>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49">
                  <a:moveTo>
                    <a:pt x="66" y="7"/>
                  </a:moveTo>
                  <a:lnTo>
                    <a:pt x="23" y="33"/>
                  </a:lnTo>
                  <a:lnTo>
                    <a:pt x="40" y="43"/>
                  </a:lnTo>
                  <a:lnTo>
                    <a:pt x="30" y="49"/>
                  </a:lnTo>
                  <a:lnTo>
                    <a:pt x="0" y="31"/>
                  </a:lnTo>
                  <a:lnTo>
                    <a:pt x="53" y="0"/>
                  </a:lnTo>
                  <a:lnTo>
                    <a:pt x="66" y="7"/>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 name="未知"/>
            <p:cNvSpPr/>
            <p:nvPr/>
          </p:nvSpPr>
          <p:spPr bwMode="auto">
            <a:xfrm>
              <a:off x="265" y="154"/>
              <a:ext cx="76" cy="43"/>
            </a:xfrm>
            <a:custGeom>
              <a:avLst/>
              <a:gdLst>
                <a:gd name="T0" fmla="*/ 109 w 120"/>
                <a:gd name="T1" fmla="*/ 12 h 68"/>
                <a:gd name="T2" fmla="*/ 120 w 120"/>
                <a:gd name="T3" fmla="*/ 25 h 68"/>
                <a:gd name="T4" fmla="*/ 110 w 120"/>
                <a:gd name="T5" fmla="*/ 39 h 68"/>
                <a:gd name="T6" fmla="*/ 75 w 120"/>
                <a:gd name="T7" fmla="*/ 40 h 68"/>
                <a:gd name="T8" fmla="*/ 81 w 120"/>
                <a:gd name="T9" fmla="*/ 51 h 68"/>
                <a:gd name="T10" fmla="*/ 72 w 120"/>
                <a:gd name="T11" fmla="*/ 62 h 68"/>
                <a:gd name="T12" fmla="*/ 42 w 120"/>
                <a:gd name="T13" fmla="*/ 67 h 68"/>
                <a:gd name="T14" fmla="*/ 15 w 120"/>
                <a:gd name="T15" fmla="*/ 57 h 68"/>
                <a:gd name="T16" fmla="*/ 6 w 120"/>
                <a:gd name="T17" fmla="*/ 51 h 68"/>
                <a:gd name="T18" fmla="*/ 0 w 120"/>
                <a:gd name="T19" fmla="*/ 44 h 68"/>
                <a:gd name="T20" fmla="*/ 16 w 120"/>
                <a:gd name="T21" fmla="*/ 36 h 68"/>
                <a:gd name="T22" fmla="*/ 28 w 120"/>
                <a:gd name="T23" fmla="*/ 48 h 68"/>
                <a:gd name="T24" fmla="*/ 40 w 120"/>
                <a:gd name="T25" fmla="*/ 52 h 68"/>
                <a:gd name="T26" fmla="*/ 54 w 120"/>
                <a:gd name="T27" fmla="*/ 50 h 68"/>
                <a:gd name="T28" fmla="*/ 59 w 120"/>
                <a:gd name="T29" fmla="*/ 42 h 68"/>
                <a:gd name="T30" fmla="*/ 50 w 120"/>
                <a:gd name="T31" fmla="*/ 35 h 68"/>
                <a:gd name="T32" fmla="*/ 44 w 120"/>
                <a:gd name="T33" fmla="*/ 31 h 68"/>
                <a:gd name="T34" fmla="*/ 58 w 120"/>
                <a:gd name="T35" fmla="*/ 23 h 68"/>
                <a:gd name="T36" fmla="*/ 72 w 120"/>
                <a:gd name="T37" fmla="*/ 30 h 68"/>
                <a:gd name="T38" fmla="*/ 89 w 120"/>
                <a:gd name="T39" fmla="*/ 29 h 68"/>
                <a:gd name="T40" fmla="*/ 93 w 120"/>
                <a:gd name="T41" fmla="*/ 23 h 68"/>
                <a:gd name="T42" fmla="*/ 87 w 120"/>
                <a:gd name="T43" fmla="*/ 16 h 68"/>
                <a:gd name="T44" fmla="*/ 66 w 120"/>
                <a:gd name="T45" fmla="*/ 9 h 68"/>
                <a:gd name="T46" fmla="*/ 80 w 120"/>
                <a:gd name="T47" fmla="*/ 0 h 68"/>
                <a:gd name="T48" fmla="*/ 109 w 120"/>
                <a:gd name="T49" fmla="*/ 12 h 68"/>
                <a:gd name="T50" fmla="*/ 109 w 120"/>
                <a:gd name="T51" fmla="*/ 12 h 68"/>
                <a:gd name="T52" fmla="*/ 109 w 120"/>
                <a:gd name="T53" fmla="*/ 12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0"/>
                <a:gd name="T82" fmla="*/ 0 h 68"/>
                <a:gd name="T83" fmla="*/ 120 w 120"/>
                <a:gd name="T84" fmla="*/ 68 h 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0" h="68">
                  <a:moveTo>
                    <a:pt x="109" y="12"/>
                  </a:moveTo>
                  <a:cubicBezTo>
                    <a:pt x="115" y="16"/>
                    <a:pt x="119" y="20"/>
                    <a:pt x="120" y="25"/>
                  </a:cubicBezTo>
                  <a:cubicBezTo>
                    <a:pt x="120" y="30"/>
                    <a:pt x="117" y="35"/>
                    <a:pt x="110" y="39"/>
                  </a:cubicBezTo>
                  <a:cubicBezTo>
                    <a:pt x="102" y="44"/>
                    <a:pt x="90" y="44"/>
                    <a:pt x="75" y="40"/>
                  </a:cubicBezTo>
                  <a:cubicBezTo>
                    <a:pt x="80" y="44"/>
                    <a:pt x="82" y="48"/>
                    <a:pt x="81" y="51"/>
                  </a:cubicBezTo>
                  <a:cubicBezTo>
                    <a:pt x="81" y="55"/>
                    <a:pt x="77" y="59"/>
                    <a:pt x="72" y="62"/>
                  </a:cubicBezTo>
                  <a:cubicBezTo>
                    <a:pt x="63" y="67"/>
                    <a:pt x="54" y="68"/>
                    <a:pt x="42" y="67"/>
                  </a:cubicBezTo>
                  <a:cubicBezTo>
                    <a:pt x="33" y="66"/>
                    <a:pt x="24" y="62"/>
                    <a:pt x="15" y="57"/>
                  </a:cubicBezTo>
                  <a:cubicBezTo>
                    <a:pt x="13" y="56"/>
                    <a:pt x="10" y="54"/>
                    <a:pt x="6" y="51"/>
                  </a:cubicBezTo>
                  <a:cubicBezTo>
                    <a:pt x="3" y="48"/>
                    <a:pt x="1" y="46"/>
                    <a:pt x="0" y="44"/>
                  </a:cubicBezTo>
                  <a:cubicBezTo>
                    <a:pt x="16" y="36"/>
                    <a:pt x="16" y="36"/>
                    <a:pt x="16" y="36"/>
                  </a:cubicBezTo>
                  <a:cubicBezTo>
                    <a:pt x="21" y="42"/>
                    <a:pt x="25" y="46"/>
                    <a:pt x="28" y="48"/>
                  </a:cubicBezTo>
                  <a:cubicBezTo>
                    <a:pt x="32" y="50"/>
                    <a:pt x="36" y="52"/>
                    <a:pt x="40" y="52"/>
                  </a:cubicBezTo>
                  <a:cubicBezTo>
                    <a:pt x="46" y="53"/>
                    <a:pt x="50" y="52"/>
                    <a:pt x="54" y="50"/>
                  </a:cubicBezTo>
                  <a:cubicBezTo>
                    <a:pt x="58" y="47"/>
                    <a:pt x="60" y="44"/>
                    <a:pt x="59" y="42"/>
                  </a:cubicBezTo>
                  <a:cubicBezTo>
                    <a:pt x="58" y="40"/>
                    <a:pt x="55" y="37"/>
                    <a:pt x="50" y="35"/>
                  </a:cubicBezTo>
                  <a:cubicBezTo>
                    <a:pt x="44" y="31"/>
                    <a:pt x="44" y="31"/>
                    <a:pt x="44" y="31"/>
                  </a:cubicBezTo>
                  <a:cubicBezTo>
                    <a:pt x="58" y="23"/>
                    <a:pt x="58" y="23"/>
                    <a:pt x="58" y="23"/>
                  </a:cubicBezTo>
                  <a:cubicBezTo>
                    <a:pt x="64" y="27"/>
                    <a:pt x="68" y="29"/>
                    <a:pt x="72" y="30"/>
                  </a:cubicBezTo>
                  <a:cubicBezTo>
                    <a:pt x="79" y="32"/>
                    <a:pt x="84" y="32"/>
                    <a:pt x="89" y="29"/>
                  </a:cubicBezTo>
                  <a:cubicBezTo>
                    <a:pt x="92" y="28"/>
                    <a:pt x="93" y="25"/>
                    <a:pt x="93" y="23"/>
                  </a:cubicBezTo>
                  <a:cubicBezTo>
                    <a:pt x="92" y="20"/>
                    <a:pt x="90" y="18"/>
                    <a:pt x="87" y="16"/>
                  </a:cubicBezTo>
                  <a:cubicBezTo>
                    <a:pt x="84" y="15"/>
                    <a:pt x="77" y="12"/>
                    <a:pt x="66" y="9"/>
                  </a:cubicBezTo>
                  <a:cubicBezTo>
                    <a:pt x="80" y="0"/>
                    <a:pt x="80" y="0"/>
                    <a:pt x="80" y="0"/>
                  </a:cubicBezTo>
                  <a:cubicBezTo>
                    <a:pt x="92" y="4"/>
                    <a:pt x="101" y="8"/>
                    <a:pt x="109" y="12"/>
                  </a:cubicBezTo>
                  <a:cubicBezTo>
                    <a:pt x="109" y="12"/>
                    <a:pt x="109" y="12"/>
                    <a:pt x="109" y="12"/>
                  </a:cubicBezTo>
                  <a:cubicBezTo>
                    <a:pt x="109" y="12"/>
                    <a:pt x="109" y="12"/>
                    <a:pt x="109" y="12"/>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未知"/>
            <p:cNvSpPr>
              <a:spLocks noEditPoints="1"/>
            </p:cNvSpPr>
            <p:nvPr/>
          </p:nvSpPr>
          <p:spPr bwMode="auto">
            <a:xfrm>
              <a:off x="158" y="88"/>
              <a:ext cx="260" cy="149"/>
            </a:xfrm>
            <a:custGeom>
              <a:avLst/>
              <a:gdLst>
                <a:gd name="T0" fmla="*/ 407 w 408"/>
                <a:gd name="T1" fmla="*/ 171 h 235"/>
                <a:gd name="T2" fmla="*/ 408 w 408"/>
                <a:gd name="T3" fmla="*/ 235 h 235"/>
                <a:gd name="T4" fmla="*/ 297 w 408"/>
                <a:gd name="T5" fmla="*/ 235 h 235"/>
                <a:gd name="T6" fmla="*/ 297 w 408"/>
                <a:gd name="T7" fmla="*/ 216 h 235"/>
                <a:gd name="T8" fmla="*/ 347 w 408"/>
                <a:gd name="T9" fmla="*/ 216 h 235"/>
                <a:gd name="T10" fmla="*/ 289 w 408"/>
                <a:gd name="T11" fmla="*/ 182 h 235"/>
                <a:gd name="T12" fmla="*/ 118 w 408"/>
                <a:gd name="T13" fmla="*/ 182 h 235"/>
                <a:gd name="T14" fmla="*/ 61 w 408"/>
                <a:gd name="T15" fmla="*/ 216 h 235"/>
                <a:gd name="T16" fmla="*/ 111 w 408"/>
                <a:gd name="T17" fmla="*/ 216 h 235"/>
                <a:gd name="T18" fmla="*/ 111 w 408"/>
                <a:gd name="T19" fmla="*/ 235 h 235"/>
                <a:gd name="T20" fmla="*/ 1 w 408"/>
                <a:gd name="T21" fmla="*/ 235 h 235"/>
                <a:gd name="T22" fmla="*/ 0 w 408"/>
                <a:gd name="T23" fmla="*/ 171 h 235"/>
                <a:gd name="T24" fmla="*/ 33 w 408"/>
                <a:gd name="T25" fmla="*/ 171 h 235"/>
                <a:gd name="T26" fmla="*/ 34 w 408"/>
                <a:gd name="T27" fmla="*/ 200 h 235"/>
                <a:gd name="T28" fmla="*/ 91 w 408"/>
                <a:gd name="T29" fmla="*/ 167 h 235"/>
                <a:gd name="T30" fmla="*/ 90 w 408"/>
                <a:gd name="T31" fmla="*/ 68 h 235"/>
                <a:gd name="T32" fmla="*/ 34 w 408"/>
                <a:gd name="T33" fmla="*/ 35 h 235"/>
                <a:gd name="T34" fmla="*/ 34 w 408"/>
                <a:gd name="T35" fmla="*/ 65 h 235"/>
                <a:gd name="T36" fmla="*/ 1 w 408"/>
                <a:gd name="T37" fmla="*/ 65 h 235"/>
                <a:gd name="T38" fmla="*/ 1 w 408"/>
                <a:gd name="T39" fmla="*/ 0 h 235"/>
                <a:gd name="T40" fmla="*/ 112 w 408"/>
                <a:gd name="T41" fmla="*/ 0 h 235"/>
                <a:gd name="T42" fmla="*/ 112 w 408"/>
                <a:gd name="T43" fmla="*/ 20 h 235"/>
                <a:gd name="T44" fmla="*/ 61 w 408"/>
                <a:gd name="T45" fmla="*/ 20 h 235"/>
                <a:gd name="T46" fmla="*/ 117 w 408"/>
                <a:gd name="T47" fmla="*/ 52 h 235"/>
                <a:gd name="T48" fmla="*/ 288 w 408"/>
                <a:gd name="T49" fmla="*/ 52 h 235"/>
                <a:gd name="T50" fmla="*/ 345 w 408"/>
                <a:gd name="T51" fmla="*/ 19 h 235"/>
                <a:gd name="T52" fmla="*/ 294 w 408"/>
                <a:gd name="T53" fmla="*/ 19 h 235"/>
                <a:gd name="T54" fmla="*/ 294 w 408"/>
                <a:gd name="T55" fmla="*/ 0 h 235"/>
                <a:gd name="T56" fmla="*/ 405 w 408"/>
                <a:gd name="T57" fmla="*/ 0 h 235"/>
                <a:gd name="T58" fmla="*/ 405 w 408"/>
                <a:gd name="T59" fmla="*/ 64 h 235"/>
                <a:gd name="T60" fmla="*/ 372 w 408"/>
                <a:gd name="T61" fmla="*/ 64 h 235"/>
                <a:gd name="T62" fmla="*/ 372 w 408"/>
                <a:gd name="T63" fmla="*/ 35 h 235"/>
                <a:gd name="T64" fmla="*/ 316 w 408"/>
                <a:gd name="T65" fmla="*/ 68 h 235"/>
                <a:gd name="T66" fmla="*/ 316 w 408"/>
                <a:gd name="T67" fmla="*/ 167 h 235"/>
                <a:gd name="T68" fmla="*/ 375 w 408"/>
                <a:gd name="T69" fmla="*/ 200 h 235"/>
                <a:gd name="T70" fmla="*/ 374 w 408"/>
                <a:gd name="T71" fmla="*/ 171 h 235"/>
                <a:gd name="T72" fmla="*/ 407 w 408"/>
                <a:gd name="T73" fmla="*/ 171 h 235"/>
                <a:gd name="T74" fmla="*/ 407 w 408"/>
                <a:gd name="T75" fmla="*/ 171 h 235"/>
                <a:gd name="T76" fmla="*/ 407 w 408"/>
                <a:gd name="T77" fmla="*/ 171 h 235"/>
                <a:gd name="T78" fmla="*/ 130 w 408"/>
                <a:gd name="T79" fmla="*/ 159 h 235"/>
                <a:gd name="T80" fmla="*/ 277 w 408"/>
                <a:gd name="T81" fmla="*/ 159 h 235"/>
                <a:gd name="T82" fmla="*/ 276 w 408"/>
                <a:gd name="T83" fmla="*/ 75 h 235"/>
                <a:gd name="T84" fmla="*/ 130 w 408"/>
                <a:gd name="T85" fmla="*/ 75 h 235"/>
                <a:gd name="T86" fmla="*/ 130 w 408"/>
                <a:gd name="T87" fmla="*/ 159 h 2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235"/>
                <a:gd name="T134" fmla="*/ 408 w 408"/>
                <a:gd name="T135" fmla="*/ 235 h 2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235">
                  <a:moveTo>
                    <a:pt x="407" y="171"/>
                  </a:moveTo>
                  <a:cubicBezTo>
                    <a:pt x="408" y="235"/>
                    <a:pt x="408" y="235"/>
                    <a:pt x="408" y="235"/>
                  </a:cubicBezTo>
                  <a:cubicBezTo>
                    <a:pt x="297" y="235"/>
                    <a:pt x="297" y="235"/>
                    <a:pt x="297" y="235"/>
                  </a:cubicBezTo>
                  <a:cubicBezTo>
                    <a:pt x="297" y="216"/>
                    <a:pt x="297" y="216"/>
                    <a:pt x="297" y="216"/>
                  </a:cubicBezTo>
                  <a:cubicBezTo>
                    <a:pt x="347" y="216"/>
                    <a:pt x="347" y="216"/>
                    <a:pt x="347" y="216"/>
                  </a:cubicBezTo>
                  <a:cubicBezTo>
                    <a:pt x="289" y="182"/>
                    <a:pt x="289" y="182"/>
                    <a:pt x="289" y="182"/>
                  </a:cubicBezTo>
                  <a:cubicBezTo>
                    <a:pt x="239" y="205"/>
                    <a:pt x="168" y="205"/>
                    <a:pt x="118" y="182"/>
                  </a:cubicBezTo>
                  <a:cubicBezTo>
                    <a:pt x="61" y="216"/>
                    <a:pt x="61" y="216"/>
                    <a:pt x="61" y="216"/>
                  </a:cubicBezTo>
                  <a:cubicBezTo>
                    <a:pt x="111" y="216"/>
                    <a:pt x="111" y="216"/>
                    <a:pt x="111" y="216"/>
                  </a:cubicBezTo>
                  <a:cubicBezTo>
                    <a:pt x="111" y="235"/>
                    <a:pt x="111" y="235"/>
                    <a:pt x="111" y="235"/>
                  </a:cubicBezTo>
                  <a:cubicBezTo>
                    <a:pt x="1" y="235"/>
                    <a:pt x="1" y="235"/>
                    <a:pt x="1" y="235"/>
                  </a:cubicBezTo>
                  <a:cubicBezTo>
                    <a:pt x="0" y="171"/>
                    <a:pt x="0" y="171"/>
                    <a:pt x="0" y="171"/>
                  </a:cubicBezTo>
                  <a:cubicBezTo>
                    <a:pt x="33" y="171"/>
                    <a:pt x="33" y="171"/>
                    <a:pt x="33" y="171"/>
                  </a:cubicBezTo>
                  <a:cubicBezTo>
                    <a:pt x="34" y="200"/>
                    <a:pt x="34" y="200"/>
                    <a:pt x="34" y="200"/>
                  </a:cubicBezTo>
                  <a:cubicBezTo>
                    <a:pt x="91" y="167"/>
                    <a:pt x="91" y="167"/>
                    <a:pt x="91" y="167"/>
                  </a:cubicBezTo>
                  <a:cubicBezTo>
                    <a:pt x="52" y="137"/>
                    <a:pt x="52" y="97"/>
                    <a:pt x="90" y="68"/>
                  </a:cubicBezTo>
                  <a:cubicBezTo>
                    <a:pt x="34" y="35"/>
                    <a:pt x="34" y="35"/>
                    <a:pt x="34" y="35"/>
                  </a:cubicBezTo>
                  <a:cubicBezTo>
                    <a:pt x="34" y="65"/>
                    <a:pt x="34" y="65"/>
                    <a:pt x="34" y="65"/>
                  </a:cubicBezTo>
                  <a:cubicBezTo>
                    <a:pt x="1" y="65"/>
                    <a:pt x="1" y="65"/>
                    <a:pt x="1" y="65"/>
                  </a:cubicBezTo>
                  <a:cubicBezTo>
                    <a:pt x="1" y="0"/>
                    <a:pt x="1" y="0"/>
                    <a:pt x="1" y="0"/>
                  </a:cubicBezTo>
                  <a:cubicBezTo>
                    <a:pt x="112" y="0"/>
                    <a:pt x="112" y="0"/>
                    <a:pt x="112" y="0"/>
                  </a:cubicBezTo>
                  <a:cubicBezTo>
                    <a:pt x="112" y="20"/>
                    <a:pt x="112" y="20"/>
                    <a:pt x="112" y="20"/>
                  </a:cubicBezTo>
                  <a:cubicBezTo>
                    <a:pt x="61" y="20"/>
                    <a:pt x="61" y="20"/>
                    <a:pt x="61" y="20"/>
                  </a:cubicBezTo>
                  <a:cubicBezTo>
                    <a:pt x="117" y="52"/>
                    <a:pt x="117" y="52"/>
                    <a:pt x="117" y="52"/>
                  </a:cubicBezTo>
                  <a:cubicBezTo>
                    <a:pt x="167" y="30"/>
                    <a:pt x="238" y="30"/>
                    <a:pt x="288" y="52"/>
                  </a:cubicBezTo>
                  <a:cubicBezTo>
                    <a:pt x="345" y="19"/>
                    <a:pt x="345" y="19"/>
                    <a:pt x="345" y="19"/>
                  </a:cubicBezTo>
                  <a:cubicBezTo>
                    <a:pt x="294" y="19"/>
                    <a:pt x="294" y="19"/>
                    <a:pt x="294" y="19"/>
                  </a:cubicBezTo>
                  <a:cubicBezTo>
                    <a:pt x="294" y="0"/>
                    <a:pt x="294" y="0"/>
                    <a:pt x="294" y="0"/>
                  </a:cubicBezTo>
                  <a:cubicBezTo>
                    <a:pt x="405" y="0"/>
                    <a:pt x="405" y="0"/>
                    <a:pt x="405" y="0"/>
                  </a:cubicBezTo>
                  <a:cubicBezTo>
                    <a:pt x="405" y="64"/>
                    <a:pt x="405" y="64"/>
                    <a:pt x="405" y="64"/>
                  </a:cubicBezTo>
                  <a:cubicBezTo>
                    <a:pt x="372" y="64"/>
                    <a:pt x="372" y="64"/>
                    <a:pt x="372" y="64"/>
                  </a:cubicBezTo>
                  <a:cubicBezTo>
                    <a:pt x="372" y="35"/>
                    <a:pt x="372" y="35"/>
                    <a:pt x="372" y="35"/>
                  </a:cubicBezTo>
                  <a:cubicBezTo>
                    <a:pt x="316" y="68"/>
                    <a:pt x="316" y="68"/>
                    <a:pt x="316" y="68"/>
                  </a:cubicBezTo>
                  <a:cubicBezTo>
                    <a:pt x="354" y="97"/>
                    <a:pt x="354" y="137"/>
                    <a:pt x="316" y="167"/>
                  </a:cubicBezTo>
                  <a:cubicBezTo>
                    <a:pt x="375" y="200"/>
                    <a:pt x="375" y="200"/>
                    <a:pt x="375" y="200"/>
                  </a:cubicBezTo>
                  <a:cubicBezTo>
                    <a:pt x="374" y="171"/>
                    <a:pt x="374" y="171"/>
                    <a:pt x="374" y="171"/>
                  </a:cubicBezTo>
                  <a:cubicBezTo>
                    <a:pt x="407" y="171"/>
                    <a:pt x="407" y="171"/>
                    <a:pt x="407" y="171"/>
                  </a:cubicBezTo>
                  <a:cubicBezTo>
                    <a:pt x="407" y="171"/>
                    <a:pt x="407" y="171"/>
                    <a:pt x="407" y="171"/>
                  </a:cubicBezTo>
                  <a:cubicBezTo>
                    <a:pt x="407" y="171"/>
                    <a:pt x="407" y="171"/>
                    <a:pt x="407" y="171"/>
                  </a:cubicBezTo>
                  <a:close/>
                  <a:moveTo>
                    <a:pt x="130" y="159"/>
                  </a:moveTo>
                  <a:cubicBezTo>
                    <a:pt x="171" y="183"/>
                    <a:pt x="236" y="183"/>
                    <a:pt x="277" y="159"/>
                  </a:cubicBezTo>
                  <a:cubicBezTo>
                    <a:pt x="317" y="136"/>
                    <a:pt x="316" y="98"/>
                    <a:pt x="276" y="75"/>
                  </a:cubicBezTo>
                  <a:cubicBezTo>
                    <a:pt x="236" y="51"/>
                    <a:pt x="170" y="51"/>
                    <a:pt x="130" y="75"/>
                  </a:cubicBezTo>
                  <a:cubicBezTo>
                    <a:pt x="89" y="98"/>
                    <a:pt x="90" y="136"/>
                    <a:pt x="130" y="15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未知"/>
            <p:cNvSpPr/>
            <p:nvPr/>
          </p:nvSpPr>
          <p:spPr bwMode="auto">
            <a:xfrm>
              <a:off x="228" y="127"/>
              <a:ext cx="66" cy="48"/>
            </a:xfrm>
            <a:custGeom>
              <a:avLst/>
              <a:gdLst>
                <a:gd name="T0" fmla="*/ 66 w 66"/>
                <a:gd name="T1" fmla="*/ 7 h 48"/>
                <a:gd name="T2" fmla="*/ 23 w 66"/>
                <a:gd name="T3" fmla="*/ 32 h 48"/>
                <a:gd name="T4" fmla="*/ 40 w 66"/>
                <a:gd name="T5" fmla="*/ 42 h 48"/>
                <a:gd name="T6" fmla="*/ 30 w 66"/>
                <a:gd name="T7" fmla="*/ 48 h 48"/>
                <a:gd name="T8" fmla="*/ 0 w 66"/>
                <a:gd name="T9" fmla="*/ 30 h 48"/>
                <a:gd name="T10" fmla="*/ 53 w 66"/>
                <a:gd name="T11" fmla="*/ 0 h 48"/>
                <a:gd name="T12" fmla="*/ 66 w 66"/>
                <a:gd name="T13" fmla="*/ 7 h 48"/>
                <a:gd name="T14" fmla="*/ 66 w 66"/>
                <a:gd name="T15" fmla="*/ 7 h 48"/>
                <a:gd name="T16" fmla="*/ 66 w 66"/>
                <a:gd name="T17" fmla="*/ 7 h 48"/>
                <a:gd name="T18" fmla="*/ 66 w 66"/>
                <a:gd name="T19" fmla="*/ 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48"/>
                <a:gd name="T32" fmla="*/ 66 w 6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48">
                  <a:moveTo>
                    <a:pt x="66" y="7"/>
                  </a:moveTo>
                  <a:lnTo>
                    <a:pt x="23" y="32"/>
                  </a:lnTo>
                  <a:lnTo>
                    <a:pt x="40" y="42"/>
                  </a:lnTo>
                  <a:lnTo>
                    <a:pt x="30" y="48"/>
                  </a:lnTo>
                  <a:lnTo>
                    <a:pt x="0" y="30"/>
                  </a:lnTo>
                  <a:lnTo>
                    <a:pt x="53" y="0"/>
                  </a:lnTo>
                  <a:lnTo>
                    <a:pt x="66"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未知"/>
            <p:cNvSpPr/>
            <p:nvPr/>
          </p:nvSpPr>
          <p:spPr bwMode="auto">
            <a:xfrm>
              <a:off x="265" y="148"/>
              <a:ext cx="76" cy="44"/>
            </a:xfrm>
            <a:custGeom>
              <a:avLst/>
              <a:gdLst>
                <a:gd name="T0" fmla="*/ 109 w 120"/>
                <a:gd name="T1" fmla="*/ 12 h 69"/>
                <a:gd name="T2" fmla="*/ 120 w 120"/>
                <a:gd name="T3" fmla="*/ 25 h 69"/>
                <a:gd name="T4" fmla="*/ 110 w 120"/>
                <a:gd name="T5" fmla="*/ 39 h 69"/>
                <a:gd name="T6" fmla="*/ 75 w 120"/>
                <a:gd name="T7" fmla="*/ 40 h 69"/>
                <a:gd name="T8" fmla="*/ 81 w 120"/>
                <a:gd name="T9" fmla="*/ 52 h 69"/>
                <a:gd name="T10" fmla="*/ 72 w 120"/>
                <a:gd name="T11" fmla="*/ 62 h 69"/>
                <a:gd name="T12" fmla="*/ 42 w 120"/>
                <a:gd name="T13" fmla="*/ 67 h 69"/>
                <a:gd name="T14" fmla="*/ 15 w 120"/>
                <a:gd name="T15" fmla="*/ 58 h 69"/>
                <a:gd name="T16" fmla="*/ 6 w 120"/>
                <a:gd name="T17" fmla="*/ 51 h 69"/>
                <a:gd name="T18" fmla="*/ 0 w 120"/>
                <a:gd name="T19" fmla="*/ 45 h 69"/>
                <a:gd name="T20" fmla="*/ 16 w 120"/>
                <a:gd name="T21" fmla="*/ 36 h 69"/>
                <a:gd name="T22" fmla="*/ 28 w 120"/>
                <a:gd name="T23" fmla="*/ 48 h 69"/>
                <a:gd name="T24" fmla="*/ 40 w 120"/>
                <a:gd name="T25" fmla="*/ 52 h 69"/>
                <a:gd name="T26" fmla="*/ 54 w 120"/>
                <a:gd name="T27" fmla="*/ 50 h 69"/>
                <a:gd name="T28" fmla="*/ 59 w 120"/>
                <a:gd name="T29" fmla="*/ 42 h 69"/>
                <a:gd name="T30" fmla="*/ 50 w 120"/>
                <a:gd name="T31" fmla="*/ 35 h 69"/>
                <a:gd name="T32" fmla="*/ 44 w 120"/>
                <a:gd name="T33" fmla="*/ 32 h 69"/>
                <a:gd name="T34" fmla="*/ 58 w 120"/>
                <a:gd name="T35" fmla="*/ 24 h 69"/>
                <a:gd name="T36" fmla="*/ 72 w 120"/>
                <a:gd name="T37" fmla="*/ 30 h 69"/>
                <a:gd name="T38" fmla="*/ 89 w 120"/>
                <a:gd name="T39" fmla="*/ 30 h 69"/>
                <a:gd name="T40" fmla="*/ 93 w 120"/>
                <a:gd name="T41" fmla="*/ 23 h 69"/>
                <a:gd name="T42" fmla="*/ 87 w 120"/>
                <a:gd name="T43" fmla="*/ 16 h 69"/>
                <a:gd name="T44" fmla="*/ 66 w 120"/>
                <a:gd name="T45" fmla="*/ 9 h 69"/>
                <a:gd name="T46" fmla="*/ 80 w 120"/>
                <a:gd name="T47" fmla="*/ 0 h 69"/>
                <a:gd name="T48" fmla="*/ 109 w 120"/>
                <a:gd name="T49" fmla="*/ 12 h 69"/>
                <a:gd name="T50" fmla="*/ 109 w 120"/>
                <a:gd name="T51" fmla="*/ 12 h 69"/>
                <a:gd name="T52" fmla="*/ 109 w 120"/>
                <a:gd name="T53" fmla="*/ 12 h 6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0"/>
                <a:gd name="T82" fmla="*/ 0 h 69"/>
                <a:gd name="T83" fmla="*/ 120 w 120"/>
                <a:gd name="T84" fmla="*/ 69 h 6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0" h="69">
                  <a:moveTo>
                    <a:pt x="109" y="12"/>
                  </a:moveTo>
                  <a:cubicBezTo>
                    <a:pt x="115" y="16"/>
                    <a:pt x="119" y="21"/>
                    <a:pt x="120" y="25"/>
                  </a:cubicBezTo>
                  <a:cubicBezTo>
                    <a:pt x="120" y="31"/>
                    <a:pt x="117" y="35"/>
                    <a:pt x="110" y="39"/>
                  </a:cubicBezTo>
                  <a:cubicBezTo>
                    <a:pt x="102" y="44"/>
                    <a:pt x="90" y="44"/>
                    <a:pt x="75" y="40"/>
                  </a:cubicBezTo>
                  <a:cubicBezTo>
                    <a:pt x="80" y="44"/>
                    <a:pt x="82" y="48"/>
                    <a:pt x="81" y="52"/>
                  </a:cubicBezTo>
                  <a:cubicBezTo>
                    <a:pt x="81" y="56"/>
                    <a:pt x="77" y="59"/>
                    <a:pt x="72" y="62"/>
                  </a:cubicBezTo>
                  <a:cubicBezTo>
                    <a:pt x="63" y="67"/>
                    <a:pt x="54" y="69"/>
                    <a:pt x="42" y="67"/>
                  </a:cubicBezTo>
                  <a:cubicBezTo>
                    <a:pt x="33" y="66"/>
                    <a:pt x="24" y="63"/>
                    <a:pt x="15" y="58"/>
                  </a:cubicBezTo>
                  <a:cubicBezTo>
                    <a:pt x="13" y="56"/>
                    <a:pt x="10" y="54"/>
                    <a:pt x="6" y="51"/>
                  </a:cubicBezTo>
                  <a:cubicBezTo>
                    <a:pt x="3" y="48"/>
                    <a:pt x="1" y="46"/>
                    <a:pt x="0" y="45"/>
                  </a:cubicBezTo>
                  <a:cubicBezTo>
                    <a:pt x="16" y="36"/>
                    <a:pt x="16" y="36"/>
                    <a:pt x="16" y="36"/>
                  </a:cubicBezTo>
                  <a:cubicBezTo>
                    <a:pt x="21" y="42"/>
                    <a:pt x="25" y="46"/>
                    <a:pt x="28" y="48"/>
                  </a:cubicBezTo>
                  <a:cubicBezTo>
                    <a:pt x="32" y="50"/>
                    <a:pt x="36" y="52"/>
                    <a:pt x="40" y="52"/>
                  </a:cubicBezTo>
                  <a:cubicBezTo>
                    <a:pt x="46" y="53"/>
                    <a:pt x="50" y="52"/>
                    <a:pt x="54" y="50"/>
                  </a:cubicBezTo>
                  <a:cubicBezTo>
                    <a:pt x="58" y="47"/>
                    <a:pt x="60" y="45"/>
                    <a:pt x="59" y="42"/>
                  </a:cubicBezTo>
                  <a:cubicBezTo>
                    <a:pt x="58" y="40"/>
                    <a:pt x="55" y="38"/>
                    <a:pt x="50" y="35"/>
                  </a:cubicBezTo>
                  <a:cubicBezTo>
                    <a:pt x="44" y="32"/>
                    <a:pt x="44" y="32"/>
                    <a:pt x="44" y="32"/>
                  </a:cubicBezTo>
                  <a:cubicBezTo>
                    <a:pt x="58" y="24"/>
                    <a:pt x="58" y="24"/>
                    <a:pt x="58" y="24"/>
                  </a:cubicBezTo>
                  <a:cubicBezTo>
                    <a:pt x="64" y="27"/>
                    <a:pt x="68" y="29"/>
                    <a:pt x="72" y="30"/>
                  </a:cubicBezTo>
                  <a:cubicBezTo>
                    <a:pt x="79" y="32"/>
                    <a:pt x="84" y="32"/>
                    <a:pt x="89" y="30"/>
                  </a:cubicBezTo>
                  <a:cubicBezTo>
                    <a:pt x="92" y="28"/>
                    <a:pt x="93" y="25"/>
                    <a:pt x="93" y="23"/>
                  </a:cubicBezTo>
                  <a:cubicBezTo>
                    <a:pt x="92" y="21"/>
                    <a:pt x="90" y="18"/>
                    <a:pt x="87" y="16"/>
                  </a:cubicBezTo>
                  <a:cubicBezTo>
                    <a:pt x="84" y="15"/>
                    <a:pt x="77" y="12"/>
                    <a:pt x="66" y="9"/>
                  </a:cubicBezTo>
                  <a:cubicBezTo>
                    <a:pt x="80" y="0"/>
                    <a:pt x="80" y="0"/>
                    <a:pt x="80" y="0"/>
                  </a:cubicBezTo>
                  <a:cubicBezTo>
                    <a:pt x="92" y="4"/>
                    <a:pt x="101" y="8"/>
                    <a:pt x="109" y="12"/>
                  </a:cubicBezTo>
                  <a:cubicBezTo>
                    <a:pt x="109" y="12"/>
                    <a:pt x="109" y="12"/>
                    <a:pt x="109" y="12"/>
                  </a:cubicBezTo>
                  <a:cubicBezTo>
                    <a:pt x="109" y="12"/>
                    <a:pt x="109" y="12"/>
                    <a:pt x="10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2" name="Group 46"/>
          <p:cNvGrpSpPr/>
          <p:nvPr/>
        </p:nvGrpSpPr>
        <p:grpSpPr bwMode="auto">
          <a:xfrm>
            <a:off x="2555875" y="2127124"/>
            <a:ext cx="863600" cy="627062"/>
            <a:chOff x="0" y="0"/>
            <a:chExt cx="576" cy="419"/>
          </a:xfrm>
        </p:grpSpPr>
        <p:sp>
          <p:nvSpPr>
            <p:cNvPr id="53" name="AutoShape 47"/>
            <p:cNvSpPr>
              <a:spLocks noChangeAspect="1" noChangeArrowheads="1" noTextEdit="1"/>
            </p:cNvSpPr>
            <p:nvPr/>
          </p:nvSpPr>
          <p:spPr bwMode="auto">
            <a:xfrm>
              <a:off x="0" y="0"/>
              <a:ext cx="576"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未知"/>
            <p:cNvSpPr/>
            <p:nvPr/>
          </p:nvSpPr>
          <p:spPr bwMode="auto">
            <a:xfrm>
              <a:off x="289" y="167"/>
              <a:ext cx="286" cy="251"/>
            </a:xfrm>
            <a:custGeom>
              <a:avLst/>
              <a:gdLst>
                <a:gd name="T0" fmla="*/ 286 w 286"/>
                <a:gd name="T1" fmla="*/ 0 h 251"/>
                <a:gd name="T2" fmla="*/ 286 w 286"/>
                <a:gd name="T3" fmla="*/ 85 h 251"/>
                <a:gd name="T4" fmla="*/ 0 w 286"/>
                <a:gd name="T5" fmla="*/ 251 h 251"/>
                <a:gd name="T6" fmla="*/ 0 w 286"/>
                <a:gd name="T7" fmla="*/ 167 h 251"/>
                <a:gd name="T8" fmla="*/ 286 w 286"/>
                <a:gd name="T9" fmla="*/ 0 h 251"/>
                <a:gd name="T10" fmla="*/ 286 w 286"/>
                <a:gd name="T11" fmla="*/ 0 h 251"/>
                <a:gd name="T12" fmla="*/ 286 w 286"/>
                <a:gd name="T13" fmla="*/ 0 h 251"/>
                <a:gd name="T14" fmla="*/ 286 w 286"/>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251"/>
                <a:gd name="T26" fmla="*/ 286 w 286"/>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251">
                  <a:moveTo>
                    <a:pt x="286" y="0"/>
                  </a:moveTo>
                  <a:lnTo>
                    <a:pt x="286" y="85"/>
                  </a:lnTo>
                  <a:lnTo>
                    <a:pt x="0" y="251"/>
                  </a:lnTo>
                  <a:lnTo>
                    <a:pt x="0" y="167"/>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未知"/>
            <p:cNvSpPr/>
            <p:nvPr/>
          </p:nvSpPr>
          <p:spPr bwMode="auto">
            <a:xfrm>
              <a:off x="0" y="167"/>
              <a:ext cx="289" cy="251"/>
            </a:xfrm>
            <a:custGeom>
              <a:avLst/>
              <a:gdLst>
                <a:gd name="T0" fmla="*/ 289 w 289"/>
                <a:gd name="T1" fmla="*/ 167 h 251"/>
                <a:gd name="T2" fmla="*/ 289 w 289"/>
                <a:gd name="T3" fmla="*/ 251 h 251"/>
                <a:gd name="T4" fmla="*/ 0 w 289"/>
                <a:gd name="T5" fmla="*/ 85 h 251"/>
                <a:gd name="T6" fmla="*/ 1 w 289"/>
                <a:gd name="T7" fmla="*/ 0 h 251"/>
                <a:gd name="T8" fmla="*/ 289 w 289"/>
                <a:gd name="T9" fmla="*/ 167 h 251"/>
                <a:gd name="T10" fmla="*/ 289 w 289"/>
                <a:gd name="T11" fmla="*/ 167 h 251"/>
                <a:gd name="T12" fmla="*/ 289 w 289"/>
                <a:gd name="T13" fmla="*/ 167 h 251"/>
                <a:gd name="T14" fmla="*/ 289 w 289"/>
                <a:gd name="T15" fmla="*/ 167 h 251"/>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251"/>
                <a:gd name="T26" fmla="*/ 289 w 289"/>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251">
                  <a:moveTo>
                    <a:pt x="289" y="167"/>
                  </a:moveTo>
                  <a:lnTo>
                    <a:pt x="289" y="251"/>
                  </a:lnTo>
                  <a:lnTo>
                    <a:pt x="0" y="85"/>
                  </a:lnTo>
                  <a:lnTo>
                    <a:pt x="1" y="0"/>
                  </a:lnTo>
                  <a:lnTo>
                    <a:pt x="289" y="167"/>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 name="未知"/>
            <p:cNvSpPr/>
            <p:nvPr/>
          </p:nvSpPr>
          <p:spPr bwMode="auto">
            <a:xfrm>
              <a:off x="1" y="0"/>
              <a:ext cx="574" cy="334"/>
            </a:xfrm>
            <a:custGeom>
              <a:avLst/>
              <a:gdLst>
                <a:gd name="T0" fmla="*/ 574 w 574"/>
                <a:gd name="T1" fmla="*/ 167 h 334"/>
                <a:gd name="T2" fmla="*/ 288 w 574"/>
                <a:gd name="T3" fmla="*/ 334 h 334"/>
                <a:gd name="T4" fmla="*/ 0 w 574"/>
                <a:gd name="T5" fmla="*/ 167 h 334"/>
                <a:gd name="T6" fmla="*/ 286 w 574"/>
                <a:gd name="T7" fmla="*/ 0 h 334"/>
                <a:gd name="T8" fmla="*/ 574 w 574"/>
                <a:gd name="T9" fmla="*/ 167 h 334"/>
                <a:gd name="T10" fmla="*/ 574 w 574"/>
                <a:gd name="T11" fmla="*/ 167 h 334"/>
                <a:gd name="T12" fmla="*/ 574 w 574"/>
                <a:gd name="T13" fmla="*/ 167 h 334"/>
                <a:gd name="T14" fmla="*/ 574 w 574"/>
                <a:gd name="T15" fmla="*/ 167 h 334"/>
                <a:gd name="T16" fmla="*/ 0 60000 65536"/>
                <a:gd name="T17" fmla="*/ 0 60000 65536"/>
                <a:gd name="T18" fmla="*/ 0 60000 65536"/>
                <a:gd name="T19" fmla="*/ 0 60000 65536"/>
                <a:gd name="T20" fmla="*/ 0 60000 65536"/>
                <a:gd name="T21" fmla="*/ 0 60000 65536"/>
                <a:gd name="T22" fmla="*/ 0 60000 65536"/>
                <a:gd name="T23" fmla="*/ 0 60000 65536"/>
                <a:gd name="T24" fmla="*/ 0 w 574"/>
                <a:gd name="T25" fmla="*/ 0 h 334"/>
                <a:gd name="T26" fmla="*/ 574 w 574"/>
                <a:gd name="T27" fmla="*/ 334 h 3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4" h="334">
                  <a:moveTo>
                    <a:pt x="574" y="167"/>
                  </a:moveTo>
                  <a:lnTo>
                    <a:pt x="288" y="334"/>
                  </a:lnTo>
                  <a:lnTo>
                    <a:pt x="0" y="167"/>
                  </a:lnTo>
                  <a:lnTo>
                    <a:pt x="286" y="0"/>
                  </a:lnTo>
                  <a:lnTo>
                    <a:pt x="574" y="167"/>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未知"/>
            <p:cNvSpPr/>
            <p:nvPr/>
          </p:nvSpPr>
          <p:spPr bwMode="auto">
            <a:xfrm>
              <a:off x="208" y="29"/>
              <a:ext cx="166" cy="101"/>
            </a:xfrm>
            <a:custGeom>
              <a:avLst/>
              <a:gdLst>
                <a:gd name="T0" fmla="*/ 120 w 319"/>
                <a:gd name="T1" fmla="*/ 78 h 194"/>
                <a:gd name="T2" fmla="*/ 48 w 319"/>
                <a:gd name="T3" fmla="*/ 120 h 194"/>
                <a:gd name="T4" fmla="*/ 0 w 319"/>
                <a:gd name="T5" fmla="*/ 93 h 194"/>
                <a:gd name="T6" fmla="*/ 159 w 319"/>
                <a:gd name="T7" fmla="*/ 0 h 194"/>
                <a:gd name="T8" fmla="*/ 319 w 319"/>
                <a:gd name="T9" fmla="*/ 93 h 194"/>
                <a:gd name="T10" fmla="*/ 272 w 319"/>
                <a:gd name="T11" fmla="*/ 120 h 194"/>
                <a:gd name="T12" fmla="*/ 199 w 319"/>
                <a:gd name="T13" fmla="*/ 78 h 194"/>
                <a:gd name="T14" fmla="*/ 199 w 319"/>
                <a:gd name="T15" fmla="*/ 194 h 194"/>
                <a:gd name="T16" fmla="*/ 121 w 319"/>
                <a:gd name="T17" fmla="*/ 193 h 194"/>
                <a:gd name="T18" fmla="*/ 120 w 319"/>
                <a:gd name="T19" fmla="*/ 78 h 194"/>
                <a:gd name="T20" fmla="*/ 120 w 319"/>
                <a:gd name="T21" fmla="*/ 78 h 194"/>
                <a:gd name="T22" fmla="*/ 120 w 319"/>
                <a:gd name="T23" fmla="*/ 78 h 1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194"/>
                <a:gd name="T38" fmla="*/ 319 w 319"/>
                <a:gd name="T39" fmla="*/ 194 h 1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194">
                  <a:moveTo>
                    <a:pt x="120" y="78"/>
                  </a:moveTo>
                  <a:cubicBezTo>
                    <a:pt x="48" y="120"/>
                    <a:pt x="48" y="120"/>
                    <a:pt x="48" y="120"/>
                  </a:cubicBezTo>
                  <a:cubicBezTo>
                    <a:pt x="0" y="93"/>
                    <a:pt x="0" y="93"/>
                    <a:pt x="0" y="93"/>
                  </a:cubicBezTo>
                  <a:cubicBezTo>
                    <a:pt x="159" y="0"/>
                    <a:pt x="159" y="0"/>
                    <a:pt x="159" y="0"/>
                  </a:cubicBezTo>
                  <a:cubicBezTo>
                    <a:pt x="319" y="93"/>
                    <a:pt x="319" y="93"/>
                    <a:pt x="319" y="93"/>
                  </a:cubicBezTo>
                  <a:cubicBezTo>
                    <a:pt x="272" y="120"/>
                    <a:pt x="272" y="120"/>
                    <a:pt x="272" y="120"/>
                  </a:cubicBezTo>
                  <a:cubicBezTo>
                    <a:pt x="199" y="78"/>
                    <a:pt x="199" y="78"/>
                    <a:pt x="199" y="78"/>
                  </a:cubicBezTo>
                  <a:cubicBezTo>
                    <a:pt x="199" y="111"/>
                    <a:pt x="199" y="162"/>
                    <a:pt x="199" y="194"/>
                  </a:cubicBezTo>
                  <a:cubicBezTo>
                    <a:pt x="174" y="189"/>
                    <a:pt x="147" y="189"/>
                    <a:pt x="121" y="193"/>
                  </a:cubicBezTo>
                  <a:cubicBezTo>
                    <a:pt x="120" y="78"/>
                    <a:pt x="120" y="78"/>
                    <a:pt x="120" y="78"/>
                  </a:cubicBezTo>
                  <a:cubicBezTo>
                    <a:pt x="120" y="78"/>
                    <a:pt x="120" y="78"/>
                    <a:pt x="120" y="78"/>
                  </a:cubicBezTo>
                  <a:cubicBezTo>
                    <a:pt x="120" y="78"/>
                    <a:pt x="120" y="78"/>
                    <a:pt x="120" y="78"/>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未知"/>
            <p:cNvSpPr/>
            <p:nvPr/>
          </p:nvSpPr>
          <p:spPr bwMode="auto">
            <a:xfrm>
              <a:off x="251" y="146"/>
              <a:ext cx="76" cy="44"/>
            </a:xfrm>
            <a:custGeom>
              <a:avLst/>
              <a:gdLst>
                <a:gd name="T0" fmla="*/ 120 w 146"/>
                <a:gd name="T1" fmla="*/ 15 h 84"/>
                <a:gd name="T2" fmla="*/ 120 w 146"/>
                <a:gd name="T3" fmla="*/ 69 h 84"/>
                <a:gd name="T4" fmla="*/ 27 w 146"/>
                <a:gd name="T5" fmla="*/ 69 h 84"/>
                <a:gd name="T6" fmla="*/ 26 w 146"/>
                <a:gd name="T7" fmla="*/ 15 h 84"/>
                <a:gd name="T8" fmla="*/ 120 w 146"/>
                <a:gd name="T9" fmla="*/ 15 h 84"/>
                <a:gd name="T10" fmla="*/ 120 w 146"/>
                <a:gd name="T11" fmla="*/ 15 h 84"/>
                <a:gd name="T12" fmla="*/ 120 w 146"/>
                <a:gd name="T13" fmla="*/ 15 h 84"/>
                <a:gd name="T14" fmla="*/ 0 60000 65536"/>
                <a:gd name="T15" fmla="*/ 0 60000 65536"/>
                <a:gd name="T16" fmla="*/ 0 60000 65536"/>
                <a:gd name="T17" fmla="*/ 0 60000 65536"/>
                <a:gd name="T18" fmla="*/ 0 60000 65536"/>
                <a:gd name="T19" fmla="*/ 0 60000 65536"/>
                <a:gd name="T20" fmla="*/ 0 60000 65536"/>
                <a:gd name="T21" fmla="*/ 0 w 146"/>
                <a:gd name="T22" fmla="*/ 0 h 84"/>
                <a:gd name="T23" fmla="*/ 146 w 146"/>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84">
                  <a:moveTo>
                    <a:pt x="120" y="15"/>
                  </a:moveTo>
                  <a:cubicBezTo>
                    <a:pt x="146" y="30"/>
                    <a:pt x="146" y="54"/>
                    <a:pt x="120" y="69"/>
                  </a:cubicBezTo>
                  <a:cubicBezTo>
                    <a:pt x="94" y="84"/>
                    <a:pt x="53" y="84"/>
                    <a:pt x="27" y="69"/>
                  </a:cubicBezTo>
                  <a:cubicBezTo>
                    <a:pt x="1" y="54"/>
                    <a:pt x="0" y="30"/>
                    <a:pt x="26" y="15"/>
                  </a:cubicBezTo>
                  <a:cubicBezTo>
                    <a:pt x="52" y="0"/>
                    <a:pt x="94" y="0"/>
                    <a:pt x="120" y="15"/>
                  </a:cubicBezTo>
                  <a:cubicBezTo>
                    <a:pt x="120" y="15"/>
                    <a:pt x="120" y="15"/>
                    <a:pt x="120" y="15"/>
                  </a:cubicBezTo>
                  <a:cubicBezTo>
                    <a:pt x="120" y="15"/>
                    <a:pt x="120" y="15"/>
                    <a:pt x="120" y="15"/>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未知"/>
            <p:cNvSpPr/>
            <p:nvPr/>
          </p:nvSpPr>
          <p:spPr bwMode="auto">
            <a:xfrm>
              <a:off x="355" y="119"/>
              <a:ext cx="173" cy="96"/>
            </a:xfrm>
            <a:custGeom>
              <a:avLst/>
              <a:gdLst>
                <a:gd name="T0" fmla="*/ 2 w 333"/>
                <a:gd name="T1" fmla="*/ 115 h 185"/>
                <a:gd name="T2" fmla="*/ 0 w 333"/>
                <a:gd name="T3" fmla="*/ 69 h 185"/>
                <a:gd name="T4" fmla="*/ 199 w 333"/>
                <a:gd name="T5" fmla="*/ 70 h 185"/>
                <a:gd name="T6" fmla="*/ 126 w 333"/>
                <a:gd name="T7" fmla="*/ 27 h 185"/>
                <a:gd name="T8" fmla="*/ 173 w 333"/>
                <a:gd name="T9" fmla="*/ 0 h 185"/>
                <a:gd name="T10" fmla="*/ 333 w 333"/>
                <a:gd name="T11" fmla="*/ 92 h 185"/>
                <a:gd name="T12" fmla="*/ 174 w 333"/>
                <a:gd name="T13" fmla="*/ 185 h 185"/>
                <a:gd name="T14" fmla="*/ 126 w 333"/>
                <a:gd name="T15" fmla="*/ 157 h 185"/>
                <a:gd name="T16" fmla="*/ 199 w 333"/>
                <a:gd name="T17" fmla="*/ 115 h 185"/>
                <a:gd name="T18" fmla="*/ 2 w 333"/>
                <a:gd name="T19" fmla="*/ 115 h 185"/>
                <a:gd name="T20" fmla="*/ 2 w 333"/>
                <a:gd name="T21" fmla="*/ 115 h 185"/>
                <a:gd name="T22" fmla="*/ 2 w 333"/>
                <a:gd name="T23" fmla="*/ 11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3"/>
                <a:gd name="T37" fmla="*/ 0 h 185"/>
                <a:gd name="T38" fmla="*/ 333 w 333"/>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3" h="185">
                  <a:moveTo>
                    <a:pt x="2" y="115"/>
                  </a:moveTo>
                  <a:cubicBezTo>
                    <a:pt x="9" y="100"/>
                    <a:pt x="8" y="84"/>
                    <a:pt x="0" y="69"/>
                  </a:cubicBezTo>
                  <a:cubicBezTo>
                    <a:pt x="199" y="70"/>
                    <a:pt x="199" y="70"/>
                    <a:pt x="199" y="70"/>
                  </a:cubicBezTo>
                  <a:cubicBezTo>
                    <a:pt x="126" y="27"/>
                    <a:pt x="126" y="27"/>
                    <a:pt x="126" y="27"/>
                  </a:cubicBezTo>
                  <a:cubicBezTo>
                    <a:pt x="173" y="0"/>
                    <a:pt x="173" y="0"/>
                    <a:pt x="173" y="0"/>
                  </a:cubicBezTo>
                  <a:cubicBezTo>
                    <a:pt x="333" y="92"/>
                    <a:pt x="333" y="92"/>
                    <a:pt x="333" y="92"/>
                  </a:cubicBezTo>
                  <a:cubicBezTo>
                    <a:pt x="174" y="185"/>
                    <a:pt x="174" y="185"/>
                    <a:pt x="174" y="185"/>
                  </a:cubicBezTo>
                  <a:cubicBezTo>
                    <a:pt x="126" y="157"/>
                    <a:pt x="126" y="157"/>
                    <a:pt x="126" y="157"/>
                  </a:cubicBezTo>
                  <a:cubicBezTo>
                    <a:pt x="199" y="115"/>
                    <a:pt x="199" y="115"/>
                    <a:pt x="199" y="115"/>
                  </a:cubicBezTo>
                  <a:cubicBezTo>
                    <a:pt x="144" y="115"/>
                    <a:pt x="58" y="115"/>
                    <a:pt x="2" y="115"/>
                  </a:cubicBezTo>
                  <a:cubicBezTo>
                    <a:pt x="2" y="115"/>
                    <a:pt x="2" y="115"/>
                    <a:pt x="2" y="115"/>
                  </a:cubicBezTo>
                  <a:cubicBezTo>
                    <a:pt x="2" y="115"/>
                    <a:pt x="2" y="115"/>
                    <a:pt x="2" y="115"/>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未知"/>
            <p:cNvSpPr/>
            <p:nvPr/>
          </p:nvSpPr>
          <p:spPr bwMode="auto">
            <a:xfrm>
              <a:off x="43" y="123"/>
              <a:ext cx="183" cy="96"/>
            </a:xfrm>
            <a:custGeom>
              <a:avLst/>
              <a:gdLst>
                <a:gd name="T0" fmla="*/ 345 w 352"/>
                <a:gd name="T1" fmla="*/ 70 h 185"/>
                <a:gd name="T2" fmla="*/ 352 w 352"/>
                <a:gd name="T3" fmla="*/ 115 h 185"/>
                <a:gd name="T4" fmla="*/ 134 w 352"/>
                <a:gd name="T5" fmla="*/ 115 h 185"/>
                <a:gd name="T6" fmla="*/ 207 w 352"/>
                <a:gd name="T7" fmla="*/ 157 h 185"/>
                <a:gd name="T8" fmla="*/ 159 w 352"/>
                <a:gd name="T9" fmla="*/ 185 h 185"/>
                <a:gd name="T10" fmla="*/ 0 w 352"/>
                <a:gd name="T11" fmla="*/ 93 h 185"/>
                <a:gd name="T12" fmla="*/ 158 w 352"/>
                <a:gd name="T13" fmla="*/ 0 h 185"/>
                <a:gd name="T14" fmla="*/ 206 w 352"/>
                <a:gd name="T15" fmla="*/ 28 h 185"/>
                <a:gd name="T16" fmla="*/ 134 w 352"/>
                <a:gd name="T17" fmla="*/ 70 h 185"/>
                <a:gd name="T18" fmla="*/ 345 w 352"/>
                <a:gd name="T19" fmla="*/ 70 h 185"/>
                <a:gd name="T20" fmla="*/ 345 w 352"/>
                <a:gd name="T21" fmla="*/ 70 h 185"/>
                <a:gd name="T22" fmla="*/ 345 w 352"/>
                <a:gd name="T23" fmla="*/ 70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2"/>
                <a:gd name="T37" fmla="*/ 0 h 185"/>
                <a:gd name="T38" fmla="*/ 352 w 352"/>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2" h="185">
                  <a:moveTo>
                    <a:pt x="345" y="70"/>
                  </a:moveTo>
                  <a:cubicBezTo>
                    <a:pt x="339" y="85"/>
                    <a:pt x="342" y="101"/>
                    <a:pt x="352" y="115"/>
                  </a:cubicBezTo>
                  <a:cubicBezTo>
                    <a:pt x="134" y="115"/>
                    <a:pt x="134" y="115"/>
                    <a:pt x="134" y="115"/>
                  </a:cubicBezTo>
                  <a:cubicBezTo>
                    <a:pt x="207" y="157"/>
                    <a:pt x="207" y="157"/>
                    <a:pt x="207" y="157"/>
                  </a:cubicBezTo>
                  <a:cubicBezTo>
                    <a:pt x="159" y="185"/>
                    <a:pt x="159" y="185"/>
                    <a:pt x="159" y="185"/>
                  </a:cubicBezTo>
                  <a:cubicBezTo>
                    <a:pt x="0" y="93"/>
                    <a:pt x="0" y="93"/>
                    <a:pt x="0" y="93"/>
                  </a:cubicBezTo>
                  <a:cubicBezTo>
                    <a:pt x="158" y="0"/>
                    <a:pt x="158" y="0"/>
                    <a:pt x="158" y="0"/>
                  </a:cubicBezTo>
                  <a:cubicBezTo>
                    <a:pt x="206" y="28"/>
                    <a:pt x="206" y="28"/>
                    <a:pt x="206" y="28"/>
                  </a:cubicBezTo>
                  <a:cubicBezTo>
                    <a:pt x="134" y="70"/>
                    <a:pt x="134" y="70"/>
                    <a:pt x="134" y="70"/>
                  </a:cubicBezTo>
                  <a:cubicBezTo>
                    <a:pt x="345" y="70"/>
                    <a:pt x="345" y="70"/>
                    <a:pt x="345" y="70"/>
                  </a:cubicBezTo>
                  <a:cubicBezTo>
                    <a:pt x="345" y="70"/>
                    <a:pt x="345" y="70"/>
                    <a:pt x="345" y="70"/>
                  </a:cubicBezTo>
                  <a:cubicBezTo>
                    <a:pt x="345" y="70"/>
                    <a:pt x="345" y="70"/>
                    <a:pt x="345" y="70"/>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未知"/>
            <p:cNvSpPr/>
            <p:nvPr/>
          </p:nvSpPr>
          <p:spPr bwMode="auto">
            <a:xfrm>
              <a:off x="200" y="204"/>
              <a:ext cx="166" cy="108"/>
            </a:xfrm>
            <a:custGeom>
              <a:avLst/>
              <a:gdLst>
                <a:gd name="T0" fmla="*/ 271 w 319"/>
                <a:gd name="T1" fmla="*/ 86 h 206"/>
                <a:gd name="T2" fmla="*/ 319 w 319"/>
                <a:gd name="T3" fmla="*/ 113 h 206"/>
                <a:gd name="T4" fmla="*/ 160 w 319"/>
                <a:gd name="T5" fmla="*/ 206 h 206"/>
                <a:gd name="T6" fmla="*/ 0 w 319"/>
                <a:gd name="T7" fmla="*/ 113 h 206"/>
                <a:gd name="T8" fmla="*/ 47 w 319"/>
                <a:gd name="T9" fmla="*/ 86 h 206"/>
                <a:gd name="T10" fmla="*/ 120 w 319"/>
                <a:gd name="T11" fmla="*/ 128 h 206"/>
                <a:gd name="T12" fmla="*/ 119 w 319"/>
                <a:gd name="T13" fmla="*/ 0 h 206"/>
                <a:gd name="T14" fmla="*/ 198 w 319"/>
                <a:gd name="T15" fmla="*/ 5 h 206"/>
                <a:gd name="T16" fmla="*/ 198 w 319"/>
                <a:gd name="T17" fmla="*/ 128 h 206"/>
                <a:gd name="T18" fmla="*/ 271 w 319"/>
                <a:gd name="T19" fmla="*/ 86 h 206"/>
                <a:gd name="T20" fmla="*/ 271 w 319"/>
                <a:gd name="T21" fmla="*/ 86 h 206"/>
                <a:gd name="T22" fmla="*/ 271 w 319"/>
                <a:gd name="T23" fmla="*/ 86 h 2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206"/>
                <a:gd name="T38" fmla="*/ 319 w 319"/>
                <a:gd name="T39" fmla="*/ 206 h 2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206">
                  <a:moveTo>
                    <a:pt x="271" y="86"/>
                  </a:moveTo>
                  <a:cubicBezTo>
                    <a:pt x="319" y="113"/>
                    <a:pt x="319" y="113"/>
                    <a:pt x="319" y="113"/>
                  </a:cubicBezTo>
                  <a:cubicBezTo>
                    <a:pt x="160" y="206"/>
                    <a:pt x="160" y="206"/>
                    <a:pt x="160" y="206"/>
                  </a:cubicBezTo>
                  <a:cubicBezTo>
                    <a:pt x="0" y="113"/>
                    <a:pt x="0" y="113"/>
                    <a:pt x="0" y="113"/>
                  </a:cubicBezTo>
                  <a:cubicBezTo>
                    <a:pt x="47" y="86"/>
                    <a:pt x="47" y="86"/>
                    <a:pt x="47" y="86"/>
                  </a:cubicBezTo>
                  <a:cubicBezTo>
                    <a:pt x="120" y="128"/>
                    <a:pt x="120" y="128"/>
                    <a:pt x="120" y="128"/>
                  </a:cubicBezTo>
                  <a:cubicBezTo>
                    <a:pt x="119" y="0"/>
                    <a:pt x="119" y="0"/>
                    <a:pt x="119" y="0"/>
                  </a:cubicBezTo>
                  <a:cubicBezTo>
                    <a:pt x="144" y="6"/>
                    <a:pt x="172" y="8"/>
                    <a:pt x="198" y="5"/>
                  </a:cubicBezTo>
                  <a:cubicBezTo>
                    <a:pt x="198" y="128"/>
                    <a:pt x="198" y="128"/>
                    <a:pt x="198" y="128"/>
                  </a:cubicBezTo>
                  <a:cubicBezTo>
                    <a:pt x="271" y="86"/>
                    <a:pt x="271" y="86"/>
                    <a:pt x="271" y="86"/>
                  </a:cubicBezTo>
                  <a:cubicBezTo>
                    <a:pt x="271" y="86"/>
                    <a:pt x="271" y="86"/>
                    <a:pt x="271" y="86"/>
                  </a:cubicBezTo>
                  <a:cubicBezTo>
                    <a:pt x="271" y="86"/>
                    <a:pt x="271" y="86"/>
                    <a:pt x="271" y="86"/>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未知"/>
            <p:cNvSpPr/>
            <p:nvPr/>
          </p:nvSpPr>
          <p:spPr bwMode="auto">
            <a:xfrm>
              <a:off x="208" y="23"/>
              <a:ext cx="166" cy="102"/>
            </a:xfrm>
            <a:custGeom>
              <a:avLst/>
              <a:gdLst>
                <a:gd name="T0" fmla="*/ 120 w 319"/>
                <a:gd name="T1" fmla="*/ 78 h 194"/>
                <a:gd name="T2" fmla="*/ 48 w 319"/>
                <a:gd name="T3" fmla="*/ 120 h 194"/>
                <a:gd name="T4" fmla="*/ 0 w 319"/>
                <a:gd name="T5" fmla="*/ 92 h 194"/>
                <a:gd name="T6" fmla="*/ 159 w 319"/>
                <a:gd name="T7" fmla="*/ 0 h 194"/>
                <a:gd name="T8" fmla="*/ 319 w 319"/>
                <a:gd name="T9" fmla="*/ 92 h 194"/>
                <a:gd name="T10" fmla="*/ 272 w 319"/>
                <a:gd name="T11" fmla="*/ 120 h 194"/>
                <a:gd name="T12" fmla="*/ 199 w 319"/>
                <a:gd name="T13" fmla="*/ 78 h 194"/>
                <a:gd name="T14" fmla="*/ 199 w 319"/>
                <a:gd name="T15" fmla="*/ 194 h 194"/>
                <a:gd name="T16" fmla="*/ 121 w 319"/>
                <a:gd name="T17" fmla="*/ 192 h 194"/>
                <a:gd name="T18" fmla="*/ 120 w 319"/>
                <a:gd name="T19" fmla="*/ 78 h 194"/>
                <a:gd name="T20" fmla="*/ 120 w 319"/>
                <a:gd name="T21" fmla="*/ 78 h 194"/>
                <a:gd name="T22" fmla="*/ 120 w 319"/>
                <a:gd name="T23" fmla="*/ 78 h 1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194"/>
                <a:gd name="T38" fmla="*/ 319 w 319"/>
                <a:gd name="T39" fmla="*/ 194 h 1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194">
                  <a:moveTo>
                    <a:pt x="120" y="78"/>
                  </a:moveTo>
                  <a:cubicBezTo>
                    <a:pt x="48" y="120"/>
                    <a:pt x="48" y="120"/>
                    <a:pt x="48" y="120"/>
                  </a:cubicBezTo>
                  <a:cubicBezTo>
                    <a:pt x="0" y="92"/>
                    <a:pt x="0" y="92"/>
                    <a:pt x="0" y="92"/>
                  </a:cubicBezTo>
                  <a:cubicBezTo>
                    <a:pt x="159" y="0"/>
                    <a:pt x="159" y="0"/>
                    <a:pt x="159" y="0"/>
                  </a:cubicBezTo>
                  <a:cubicBezTo>
                    <a:pt x="319" y="92"/>
                    <a:pt x="319" y="92"/>
                    <a:pt x="319" y="92"/>
                  </a:cubicBezTo>
                  <a:cubicBezTo>
                    <a:pt x="272" y="120"/>
                    <a:pt x="272" y="120"/>
                    <a:pt x="272" y="120"/>
                  </a:cubicBezTo>
                  <a:cubicBezTo>
                    <a:pt x="199" y="78"/>
                    <a:pt x="199" y="78"/>
                    <a:pt x="199" y="78"/>
                  </a:cubicBezTo>
                  <a:cubicBezTo>
                    <a:pt x="199" y="110"/>
                    <a:pt x="199" y="161"/>
                    <a:pt x="199" y="194"/>
                  </a:cubicBezTo>
                  <a:cubicBezTo>
                    <a:pt x="174" y="189"/>
                    <a:pt x="147" y="188"/>
                    <a:pt x="121" y="192"/>
                  </a:cubicBezTo>
                  <a:cubicBezTo>
                    <a:pt x="120" y="78"/>
                    <a:pt x="120" y="78"/>
                    <a:pt x="120" y="78"/>
                  </a:cubicBezTo>
                  <a:cubicBezTo>
                    <a:pt x="120" y="78"/>
                    <a:pt x="120" y="78"/>
                    <a:pt x="120" y="78"/>
                  </a:cubicBezTo>
                  <a:cubicBezTo>
                    <a:pt x="120" y="78"/>
                    <a:pt x="120" y="78"/>
                    <a:pt x="120" y="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未知"/>
            <p:cNvSpPr/>
            <p:nvPr/>
          </p:nvSpPr>
          <p:spPr bwMode="auto">
            <a:xfrm>
              <a:off x="251" y="140"/>
              <a:ext cx="76" cy="44"/>
            </a:xfrm>
            <a:custGeom>
              <a:avLst/>
              <a:gdLst>
                <a:gd name="T0" fmla="*/ 120 w 146"/>
                <a:gd name="T1" fmla="*/ 15 h 84"/>
                <a:gd name="T2" fmla="*/ 120 w 146"/>
                <a:gd name="T3" fmla="*/ 69 h 84"/>
                <a:gd name="T4" fmla="*/ 27 w 146"/>
                <a:gd name="T5" fmla="*/ 69 h 84"/>
                <a:gd name="T6" fmla="*/ 26 w 146"/>
                <a:gd name="T7" fmla="*/ 15 h 84"/>
                <a:gd name="T8" fmla="*/ 120 w 146"/>
                <a:gd name="T9" fmla="*/ 15 h 84"/>
                <a:gd name="T10" fmla="*/ 120 w 146"/>
                <a:gd name="T11" fmla="*/ 15 h 84"/>
                <a:gd name="T12" fmla="*/ 120 w 146"/>
                <a:gd name="T13" fmla="*/ 15 h 84"/>
                <a:gd name="T14" fmla="*/ 0 60000 65536"/>
                <a:gd name="T15" fmla="*/ 0 60000 65536"/>
                <a:gd name="T16" fmla="*/ 0 60000 65536"/>
                <a:gd name="T17" fmla="*/ 0 60000 65536"/>
                <a:gd name="T18" fmla="*/ 0 60000 65536"/>
                <a:gd name="T19" fmla="*/ 0 60000 65536"/>
                <a:gd name="T20" fmla="*/ 0 60000 65536"/>
                <a:gd name="T21" fmla="*/ 0 w 146"/>
                <a:gd name="T22" fmla="*/ 0 h 84"/>
                <a:gd name="T23" fmla="*/ 146 w 146"/>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84">
                  <a:moveTo>
                    <a:pt x="120" y="15"/>
                  </a:moveTo>
                  <a:cubicBezTo>
                    <a:pt x="146" y="30"/>
                    <a:pt x="146" y="54"/>
                    <a:pt x="120" y="69"/>
                  </a:cubicBezTo>
                  <a:cubicBezTo>
                    <a:pt x="94" y="84"/>
                    <a:pt x="53" y="84"/>
                    <a:pt x="27" y="69"/>
                  </a:cubicBezTo>
                  <a:cubicBezTo>
                    <a:pt x="1" y="54"/>
                    <a:pt x="0" y="30"/>
                    <a:pt x="26" y="15"/>
                  </a:cubicBezTo>
                  <a:cubicBezTo>
                    <a:pt x="52" y="0"/>
                    <a:pt x="94" y="0"/>
                    <a:pt x="120" y="15"/>
                  </a:cubicBezTo>
                  <a:cubicBezTo>
                    <a:pt x="120" y="15"/>
                    <a:pt x="120" y="15"/>
                    <a:pt x="120" y="15"/>
                  </a:cubicBezTo>
                  <a:cubicBezTo>
                    <a:pt x="120" y="15"/>
                    <a:pt x="120" y="15"/>
                    <a:pt x="120"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未知"/>
            <p:cNvSpPr/>
            <p:nvPr/>
          </p:nvSpPr>
          <p:spPr bwMode="auto">
            <a:xfrm>
              <a:off x="355" y="113"/>
              <a:ext cx="173" cy="96"/>
            </a:xfrm>
            <a:custGeom>
              <a:avLst/>
              <a:gdLst>
                <a:gd name="T0" fmla="*/ 2 w 333"/>
                <a:gd name="T1" fmla="*/ 115 h 185"/>
                <a:gd name="T2" fmla="*/ 0 w 333"/>
                <a:gd name="T3" fmla="*/ 70 h 185"/>
                <a:gd name="T4" fmla="*/ 199 w 333"/>
                <a:gd name="T5" fmla="*/ 70 h 185"/>
                <a:gd name="T6" fmla="*/ 126 w 333"/>
                <a:gd name="T7" fmla="*/ 28 h 185"/>
                <a:gd name="T8" fmla="*/ 173 w 333"/>
                <a:gd name="T9" fmla="*/ 0 h 185"/>
                <a:gd name="T10" fmla="*/ 333 w 333"/>
                <a:gd name="T11" fmla="*/ 93 h 185"/>
                <a:gd name="T12" fmla="*/ 174 w 333"/>
                <a:gd name="T13" fmla="*/ 185 h 185"/>
                <a:gd name="T14" fmla="*/ 126 w 333"/>
                <a:gd name="T15" fmla="*/ 158 h 185"/>
                <a:gd name="T16" fmla="*/ 199 w 333"/>
                <a:gd name="T17" fmla="*/ 115 h 185"/>
                <a:gd name="T18" fmla="*/ 2 w 333"/>
                <a:gd name="T19" fmla="*/ 115 h 185"/>
                <a:gd name="T20" fmla="*/ 2 w 333"/>
                <a:gd name="T21" fmla="*/ 115 h 185"/>
                <a:gd name="T22" fmla="*/ 2 w 333"/>
                <a:gd name="T23" fmla="*/ 11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3"/>
                <a:gd name="T37" fmla="*/ 0 h 185"/>
                <a:gd name="T38" fmla="*/ 333 w 333"/>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3" h="185">
                  <a:moveTo>
                    <a:pt x="2" y="115"/>
                  </a:moveTo>
                  <a:cubicBezTo>
                    <a:pt x="9" y="101"/>
                    <a:pt x="8" y="85"/>
                    <a:pt x="0" y="70"/>
                  </a:cubicBezTo>
                  <a:cubicBezTo>
                    <a:pt x="199" y="70"/>
                    <a:pt x="199" y="70"/>
                    <a:pt x="199" y="70"/>
                  </a:cubicBezTo>
                  <a:cubicBezTo>
                    <a:pt x="126" y="28"/>
                    <a:pt x="126" y="28"/>
                    <a:pt x="126" y="28"/>
                  </a:cubicBezTo>
                  <a:cubicBezTo>
                    <a:pt x="173" y="0"/>
                    <a:pt x="173" y="0"/>
                    <a:pt x="173" y="0"/>
                  </a:cubicBezTo>
                  <a:cubicBezTo>
                    <a:pt x="333" y="93"/>
                    <a:pt x="333" y="93"/>
                    <a:pt x="333" y="93"/>
                  </a:cubicBezTo>
                  <a:cubicBezTo>
                    <a:pt x="174" y="185"/>
                    <a:pt x="174" y="185"/>
                    <a:pt x="174" y="185"/>
                  </a:cubicBezTo>
                  <a:cubicBezTo>
                    <a:pt x="126" y="158"/>
                    <a:pt x="126" y="158"/>
                    <a:pt x="126" y="158"/>
                  </a:cubicBezTo>
                  <a:cubicBezTo>
                    <a:pt x="199" y="115"/>
                    <a:pt x="199" y="115"/>
                    <a:pt x="199" y="115"/>
                  </a:cubicBezTo>
                  <a:cubicBezTo>
                    <a:pt x="144" y="115"/>
                    <a:pt x="58" y="115"/>
                    <a:pt x="2" y="115"/>
                  </a:cubicBezTo>
                  <a:cubicBezTo>
                    <a:pt x="2" y="115"/>
                    <a:pt x="2" y="115"/>
                    <a:pt x="2" y="115"/>
                  </a:cubicBezTo>
                  <a:cubicBezTo>
                    <a:pt x="2" y="115"/>
                    <a:pt x="2" y="115"/>
                    <a:pt x="2"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未知"/>
            <p:cNvSpPr/>
            <p:nvPr/>
          </p:nvSpPr>
          <p:spPr bwMode="auto">
            <a:xfrm>
              <a:off x="43" y="118"/>
              <a:ext cx="183" cy="96"/>
            </a:xfrm>
            <a:custGeom>
              <a:avLst/>
              <a:gdLst>
                <a:gd name="T0" fmla="*/ 345 w 352"/>
                <a:gd name="T1" fmla="*/ 69 h 184"/>
                <a:gd name="T2" fmla="*/ 352 w 352"/>
                <a:gd name="T3" fmla="*/ 115 h 184"/>
                <a:gd name="T4" fmla="*/ 134 w 352"/>
                <a:gd name="T5" fmla="*/ 115 h 184"/>
                <a:gd name="T6" fmla="*/ 207 w 352"/>
                <a:gd name="T7" fmla="*/ 157 h 184"/>
                <a:gd name="T8" fmla="*/ 159 w 352"/>
                <a:gd name="T9" fmla="*/ 184 h 184"/>
                <a:gd name="T10" fmla="*/ 0 w 352"/>
                <a:gd name="T11" fmla="*/ 92 h 184"/>
                <a:gd name="T12" fmla="*/ 158 w 352"/>
                <a:gd name="T13" fmla="*/ 0 h 184"/>
                <a:gd name="T14" fmla="*/ 206 w 352"/>
                <a:gd name="T15" fmla="*/ 27 h 184"/>
                <a:gd name="T16" fmla="*/ 134 w 352"/>
                <a:gd name="T17" fmla="*/ 69 h 184"/>
                <a:gd name="T18" fmla="*/ 345 w 352"/>
                <a:gd name="T19" fmla="*/ 69 h 184"/>
                <a:gd name="T20" fmla="*/ 345 w 352"/>
                <a:gd name="T21" fmla="*/ 69 h 184"/>
                <a:gd name="T22" fmla="*/ 345 w 352"/>
                <a:gd name="T23" fmla="*/ 69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2"/>
                <a:gd name="T37" fmla="*/ 0 h 184"/>
                <a:gd name="T38" fmla="*/ 352 w 352"/>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2" h="184">
                  <a:moveTo>
                    <a:pt x="345" y="69"/>
                  </a:moveTo>
                  <a:cubicBezTo>
                    <a:pt x="339" y="85"/>
                    <a:pt x="342" y="100"/>
                    <a:pt x="352" y="115"/>
                  </a:cubicBezTo>
                  <a:cubicBezTo>
                    <a:pt x="134" y="115"/>
                    <a:pt x="134" y="115"/>
                    <a:pt x="134" y="115"/>
                  </a:cubicBezTo>
                  <a:cubicBezTo>
                    <a:pt x="207" y="157"/>
                    <a:pt x="207" y="157"/>
                    <a:pt x="207" y="157"/>
                  </a:cubicBezTo>
                  <a:cubicBezTo>
                    <a:pt x="159" y="184"/>
                    <a:pt x="159" y="184"/>
                    <a:pt x="159" y="184"/>
                  </a:cubicBezTo>
                  <a:cubicBezTo>
                    <a:pt x="0" y="92"/>
                    <a:pt x="0" y="92"/>
                    <a:pt x="0" y="92"/>
                  </a:cubicBezTo>
                  <a:cubicBezTo>
                    <a:pt x="158" y="0"/>
                    <a:pt x="158" y="0"/>
                    <a:pt x="158" y="0"/>
                  </a:cubicBezTo>
                  <a:cubicBezTo>
                    <a:pt x="206" y="27"/>
                    <a:pt x="206" y="27"/>
                    <a:pt x="206" y="27"/>
                  </a:cubicBezTo>
                  <a:cubicBezTo>
                    <a:pt x="134" y="69"/>
                    <a:pt x="134" y="69"/>
                    <a:pt x="134" y="69"/>
                  </a:cubicBezTo>
                  <a:cubicBezTo>
                    <a:pt x="345" y="69"/>
                    <a:pt x="345" y="69"/>
                    <a:pt x="345" y="69"/>
                  </a:cubicBezTo>
                  <a:cubicBezTo>
                    <a:pt x="345" y="69"/>
                    <a:pt x="345" y="69"/>
                    <a:pt x="345" y="69"/>
                  </a:cubicBezTo>
                  <a:cubicBezTo>
                    <a:pt x="345" y="69"/>
                    <a:pt x="345" y="69"/>
                    <a:pt x="345"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未知"/>
            <p:cNvSpPr/>
            <p:nvPr/>
          </p:nvSpPr>
          <p:spPr bwMode="auto">
            <a:xfrm>
              <a:off x="200" y="199"/>
              <a:ext cx="166" cy="107"/>
            </a:xfrm>
            <a:custGeom>
              <a:avLst/>
              <a:gdLst>
                <a:gd name="T0" fmla="*/ 271 w 319"/>
                <a:gd name="T1" fmla="*/ 85 h 205"/>
                <a:gd name="T2" fmla="*/ 319 w 319"/>
                <a:gd name="T3" fmla="*/ 113 h 205"/>
                <a:gd name="T4" fmla="*/ 160 w 319"/>
                <a:gd name="T5" fmla="*/ 205 h 205"/>
                <a:gd name="T6" fmla="*/ 0 w 319"/>
                <a:gd name="T7" fmla="*/ 113 h 205"/>
                <a:gd name="T8" fmla="*/ 47 w 319"/>
                <a:gd name="T9" fmla="*/ 85 h 205"/>
                <a:gd name="T10" fmla="*/ 120 w 319"/>
                <a:gd name="T11" fmla="*/ 127 h 205"/>
                <a:gd name="T12" fmla="*/ 119 w 319"/>
                <a:gd name="T13" fmla="*/ 0 h 205"/>
                <a:gd name="T14" fmla="*/ 198 w 319"/>
                <a:gd name="T15" fmla="*/ 5 h 205"/>
                <a:gd name="T16" fmla="*/ 198 w 319"/>
                <a:gd name="T17" fmla="*/ 127 h 205"/>
                <a:gd name="T18" fmla="*/ 271 w 319"/>
                <a:gd name="T19" fmla="*/ 85 h 205"/>
                <a:gd name="T20" fmla="*/ 271 w 319"/>
                <a:gd name="T21" fmla="*/ 85 h 205"/>
                <a:gd name="T22" fmla="*/ 271 w 319"/>
                <a:gd name="T23" fmla="*/ 85 h 2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205"/>
                <a:gd name="T38" fmla="*/ 319 w 319"/>
                <a:gd name="T39" fmla="*/ 205 h 2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205">
                  <a:moveTo>
                    <a:pt x="271" y="85"/>
                  </a:moveTo>
                  <a:cubicBezTo>
                    <a:pt x="319" y="113"/>
                    <a:pt x="319" y="113"/>
                    <a:pt x="319" y="113"/>
                  </a:cubicBezTo>
                  <a:cubicBezTo>
                    <a:pt x="160" y="205"/>
                    <a:pt x="160" y="205"/>
                    <a:pt x="160" y="205"/>
                  </a:cubicBezTo>
                  <a:cubicBezTo>
                    <a:pt x="0" y="113"/>
                    <a:pt x="0" y="113"/>
                    <a:pt x="0" y="113"/>
                  </a:cubicBezTo>
                  <a:cubicBezTo>
                    <a:pt x="47" y="85"/>
                    <a:pt x="47" y="85"/>
                    <a:pt x="47" y="85"/>
                  </a:cubicBezTo>
                  <a:cubicBezTo>
                    <a:pt x="120" y="127"/>
                    <a:pt x="120" y="127"/>
                    <a:pt x="120" y="127"/>
                  </a:cubicBezTo>
                  <a:cubicBezTo>
                    <a:pt x="119" y="0"/>
                    <a:pt x="119" y="0"/>
                    <a:pt x="119" y="0"/>
                  </a:cubicBezTo>
                  <a:cubicBezTo>
                    <a:pt x="144" y="6"/>
                    <a:pt x="172" y="8"/>
                    <a:pt x="198" y="5"/>
                  </a:cubicBezTo>
                  <a:cubicBezTo>
                    <a:pt x="198" y="127"/>
                    <a:pt x="198" y="127"/>
                    <a:pt x="198" y="127"/>
                  </a:cubicBezTo>
                  <a:cubicBezTo>
                    <a:pt x="271" y="85"/>
                    <a:pt x="271" y="85"/>
                    <a:pt x="271" y="85"/>
                  </a:cubicBezTo>
                  <a:cubicBezTo>
                    <a:pt x="271" y="85"/>
                    <a:pt x="271" y="85"/>
                    <a:pt x="271" y="85"/>
                  </a:cubicBezTo>
                  <a:cubicBezTo>
                    <a:pt x="271" y="85"/>
                    <a:pt x="271" y="85"/>
                    <a:pt x="271" y="8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7" name="Group 61"/>
          <p:cNvGrpSpPr/>
          <p:nvPr/>
        </p:nvGrpSpPr>
        <p:grpSpPr bwMode="auto">
          <a:xfrm>
            <a:off x="5221288" y="2104899"/>
            <a:ext cx="914400" cy="666750"/>
            <a:chOff x="0" y="0"/>
            <a:chExt cx="576" cy="420"/>
          </a:xfrm>
        </p:grpSpPr>
        <p:sp>
          <p:nvSpPr>
            <p:cNvPr id="68" name="AutoShape 62"/>
            <p:cNvSpPr>
              <a:spLocks noChangeAspect="1" noChangeArrowheads="1" noTextEdit="1"/>
            </p:cNvSpPr>
            <p:nvPr/>
          </p:nvSpPr>
          <p:spPr bwMode="auto">
            <a:xfrm>
              <a:off x="0" y="0"/>
              <a:ext cx="57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 name="未知"/>
            <p:cNvSpPr/>
            <p:nvPr/>
          </p:nvSpPr>
          <p:spPr bwMode="auto">
            <a:xfrm>
              <a:off x="290" y="168"/>
              <a:ext cx="287" cy="252"/>
            </a:xfrm>
            <a:custGeom>
              <a:avLst/>
              <a:gdLst>
                <a:gd name="T0" fmla="*/ 287 w 287"/>
                <a:gd name="T1" fmla="*/ 0 h 252"/>
                <a:gd name="T2" fmla="*/ 287 w 287"/>
                <a:gd name="T3" fmla="*/ 85 h 252"/>
                <a:gd name="T4" fmla="*/ 0 w 287"/>
                <a:gd name="T5" fmla="*/ 252 h 252"/>
                <a:gd name="T6" fmla="*/ 0 w 287"/>
                <a:gd name="T7" fmla="*/ 167 h 252"/>
                <a:gd name="T8" fmla="*/ 287 w 287"/>
                <a:gd name="T9" fmla="*/ 0 h 252"/>
                <a:gd name="T10" fmla="*/ 287 w 287"/>
                <a:gd name="T11" fmla="*/ 0 h 252"/>
                <a:gd name="T12" fmla="*/ 287 w 287"/>
                <a:gd name="T13" fmla="*/ 0 h 252"/>
                <a:gd name="T14" fmla="*/ 287 w 287"/>
                <a:gd name="T15" fmla="*/ 0 h 252"/>
                <a:gd name="T16" fmla="*/ 287 w 287"/>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52"/>
                <a:gd name="T29" fmla="*/ 287 w 287"/>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52">
                  <a:moveTo>
                    <a:pt x="287" y="0"/>
                  </a:moveTo>
                  <a:lnTo>
                    <a:pt x="287" y="85"/>
                  </a:lnTo>
                  <a:lnTo>
                    <a:pt x="0" y="252"/>
                  </a:lnTo>
                  <a:lnTo>
                    <a:pt x="0" y="167"/>
                  </a:lnTo>
                  <a:lnTo>
                    <a:pt x="287"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未知"/>
            <p:cNvSpPr/>
            <p:nvPr/>
          </p:nvSpPr>
          <p:spPr bwMode="auto">
            <a:xfrm>
              <a:off x="0" y="168"/>
              <a:ext cx="290" cy="252"/>
            </a:xfrm>
            <a:custGeom>
              <a:avLst/>
              <a:gdLst>
                <a:gd name="T0" fmla="*/ 290 w 290"/>
                <a:gd name="T1" fmla="*/ 167 h 252"/>
                <a:gd name="T2" fmla="*/ 290 w 290"/>
                <a:gd name="T3" fmla="*/ 252 h 252"/>
                <a:gd name="T4" fmla="*/ 0 w 290"/>
                <a:gd name="T5" fmla="*/ 85 h 252"/>
                <a:gd name="T6" fmla="*/ 1 w 290"/>
                <a:gd name="T7" fmla="*/ 0 h 252"/>
                <a:gd name="T8" fmla="*/ 290 w 290"/>
                <a:gd name="T9" fmla="*/ 167 h 252"/>
                <a:gd name="T10" fmla="*/ 290 w 290"/>
                <a:gd name="T11" fmla="*/ 167 h 252"/>
                <a:gd name="T12" fmla="*/ 290 w 290"/>
                <a:gd name="T13" fmla="*/ 167 h 252"/>
                <a:gd name="T14" fmla="*/ 290 w 290"/>
                <a:gd name="T15" fmla="*/ 167 h 252"/>
                <a:gd name="T16" fmla="*/ 290 w 290"/>
                <a:gd name="T17" fmla="*/ 167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0"/>
                <a:gd name="T28" fmla="*/ 0 h 252"/>
                <a:gd name="T29" fmla="*/ 290 w 290"/>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0" h="252">
                  <a:moveTo>
                    <a:pt x="290" y="167"/>
                  </a:moveTo>
                  <a:lnTo>
                    <a:pt x="290" y="252"/>
                  </a:lnTo>
                  <a:lnTo>
                    <a:pt x="0" y="85"/>
                  </a:lnTo>
                  <a:lnTo>
                    <a:pt x="1" y="0"/>
                  </a:lnTo>
                  <a:lnTo>
                    <a:pt x="290" y="167"/>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未知"/>
            <p:cNvSpPr/>
            <p:nvPr/>
          </p:nvSpPr>
          <p:spPr bwMode="auto">
            <a:xfrm>
              <a:off x="1" y="1"/>
              <a:ext cx="576" cy="334"/>
            </a:xfrm>
            <a:custGeom>
              <a:avLst/>
              <a:gdLst>
                <a:gd name="T0" fmla="*/ 576 w 576"/>
                <a:gd name="T1" fmla="*/ 167 h 334"/>
                <a:gd name="T2" fmla="*/ 289 w 576"/>
                <a:gd name="T3" fmla="*/ 334 h 334"/>
                <a:gd name="T4" fmla="*/ 0 w 576"/>
                <a:gd name="T5" fmla="*/ 167 h 334"/>
                <a:gd name="T6" fmla="*/ 287 w 576"/>
                <a:gd name="T7" fmla="*/ 0 h 334"/>
                <a:gd name="T8" fmla="*/ 576 w 576"/>
                <a:gd name="T9" fmla="*/ 167 h 334"/>
                <a:gd name="T10" fmla="*/ 576 w 576"/>
                <a:gd name="T11" fmla="*/ 167 h 334"/>
                <a:gd name="T12" fmla="*/ 576 w 576"/>
                <a:gd name="T13" fmla="*/ 167 h 334"/>
                <a:gd name="T14" fmla="*/ 576 w 576"/>
                <a:gd name="T15" fmla="*/ 167 h 334"/>
                <a:gd name="T16" fmla="*/ 576 w 576"/>
                <a:gd name="T17" fmla="*/ 167 h 3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
                <a:gd name="T28" fmla="*/ 0 h 334"/>
                <a:gd name="T29" fmla="*/ 576 w 576"/>
                <a:gd name="T30" fmla="*/ 334 h 3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 h="334">
                  <a:moveTo>
                    <a:pt x="576" y="167"/>
                  </a:moveTo>
                  <a:lnTo>
                    <a:pt x="289" y="334"/>
                  </a:lnTo>
                  <a:lnTo>
                    <a:pt x="0" y="167"/>
                  </a:lnTo>
                  <a:lnTo>
                    <a:pt x="287" y="0"/>
                  </a:lnTo>
                  <a:lnTo>
                    <a:pt x="576" y="167"/>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 name="未知"/>
            <p:cNvSpPr/>
            <p:nvPr/>
          </p:nvSpPr>
          <p:spPr bwMode="auto">
            <a:xfrm>
              <a:off x="226" y="130"/>
              <a:ext cx="70" cy="52"/>
            </a:xfrm>
            <a:custGeom>
              <a:avLst/>
              <a:gdLst>
                <a:gd name="T0" fmla="*/ 70 w 70"/>
                <a:gd name="T1" fmla="*/ 8 h 52"/>
                <a:gd name="T2" fmla="*/ 24 w 70"/>
                <a:gd name="T3" fmla="*/ 35 h 52"/>
                <a:gd name="T4" fmla="*/ 43 w 70"/>
                <a:gd name="T5" fmla="*/ 46 h 52"/>
                <a:gd name="T6" fmla="*/ 32 w 70"/>
                <a:gd name="T7" fmla="*/ 52 h 52"/>
                <a:gd name="T8" fmla="*/ 0 w 70"/>
                <a:gd name="T9" fmla="*/ 33 h 52"/>
                <a:gd name="T10" fmla="*/ 57 w 70"/>
                <a:gd name="T11" fmla="*/ 0 h 52"/>
                <a:gd name="T12" fmla="*/ 70 w 70"/>
                <a:gd name="T13" fmla="*/ 8 h 52"/>
                <a:gd name="T14" fmla="*/ 70 w 70"/>
                <a:gd name="T15" fmla="*/ 8 h 52"/>
                <a:gd name="T16" fmla="*/ 70 w 70"/>
                <a:gd name="T17" fmla="*/ 8 h 52"/>
                <a:gd name="T18" fmla="*/ 70 w 70"/>
                <a:gd name="T19" fmla="*/ 8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52"/>
                <a:gd name="T32" fmla="*/ 70 w 70"/>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52">
                  <a:moveTo>
                    <a:pt x="70" y="8"/>
                  </a:moveTo>
                  <a:lnTo>
                    <a:pt x="24" y="35"/>
                  </a:lnTo>
                  <a:lnTo>
                    <a:pt x="43" y="46"/>
                  </a:lnTo>
                  <a:lnTo>
                    <a:pt x="32" y="52"/>
                  </a:lnTo>
                  <a:lnTo>
                    <a:pt x="0" y="33"/>
                  </a:lnTo>
                  <a:lnTo>
                    <a:pt x="57" y="0"/>
                  </a:lnTo>
                  <a:lnTo>
                    <a:pt x="70" y="8"/>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 name="未知"/>
            <p:cNvSpPr>
              <a:spLocks noEditPoints="1"/>
            </p:cNvSpPr>
            <p:nvPr/>
          </p:nvSpPr>
          <p:spPr bwMode="auto">
            <a:xfrm>
              <a:off x="161" y="92"/>
              <a:ext cx="260" cy="151"/>
            </a:xfrm>
            <a:custGeom>
              <a:avLst/>
              <a:gdLst>
                <a:gd name="T0" fmla="*/ 424 w 424"/>
                <a:gd name="T1" fmla="*/ 178 h 245"/>
                <a:gd name="T2" fmla="*/ 424 w 424"/>
                <a:gd name="T3" fmla="*/ 245 h 245"/>
                <a:gd name="T4" fmla="*/ 309 w 424"/>
                <a:gd name="T5" fmla="*/ 245 h 245"/>
                <a:gd name="T6" fmla="*/ 309 w 424"/>
                <a:gd name="T7" fmla="*/ 225 h 245"/>
                <a:gd name="T8" fmla="*/ 362 w 424"/>
                <a:gd name="T9" fmla="*/ 225 h 245"/>
                <a:gd name="T10" fmla="*/ 301 w 424"/>
                <a:gd name="T11" fmla="*/ 190 h 245"/>
                <a:gd name="T12" fmla="*/ 122 w 424"/>
                <a:gd name="T13" fmla="*/ 190 h 245"/>
                <a:gd name="T14" fmla="*/ 63 w 424"/>
                <a:gd name="T15" fmla="*/ 224 h 245"/>
                <a:gd name="T16" fmla="*/ 116 w 424"/>
                <a:gd name="T17" fmla="*/ 224 h 245"/>
                <a:gd name="T18" fmla="*/ 116 w 424"/>
                <a:gd name="T19" fmla="*/ 244 h 245"/>
                <a:gd name="T20" fmla="*/ 0 w 424"/>
                <a:gd name="T21" fmla="*/ 244 h 245"/>
                <a:gd name="T22" fmla="*/ 0 w 424"/>
                <a:gd name="T23" fmla="*/ 178 h 245"/>
                <a:gd name="T24" fmla="*/ 34 w 424"/>
                <a:gd name="T25" fmla="*/ 178 h 245"/>
                <a:gd name="T26" fmla="*/ 35 w 424"/>
                <a:gd name="T27" fmla="*/ 208 h 245"/>
                <a:gd name="T28" fmla="*/ 94 w 424"/>
                <a:gd name="T29" fmla="*/ 174 h 245"/>
                <a:gd name="T30" fmla="*/ 93 w 424"/>
                <a:gd name="T31" fmla="*/ 70 h 245"/>
                <a:gd name="T32" fmla="*/ 35 w 424"/>
                <a:gd name="T33" fmla="*/ 37 h 245"/>
                <a:gd name="T34" fmla="*/ 35 w 424"/>
                <a:gd name="T35" fmla="*/ 67 h 245"/>
                <a:gd name="T36" fmla="*/ 1 w 424"/>
                <a:gd name="T37" fmla="*/ 67 h 245"/>
                <a:gd name="T38" fmla="*/ 1 w 424"/>
                <a:gd name="T39" fmla="*/ 0 h 245"/>
                <a:gd name="T40" fmla="*/ 116 w 424"/>
                <a:gd name="T41" fmla="*/ 0 h 245"/>
                <a:gd name="T42" fmla="*/ 116 w 424"/>
                <a:gd name="T43" fmla="*/ 20 h 245"/>
                <a:gd name="T44" fmla="*/ 64 w 424"/>
                <a:gd name="T45" fmla="*/ 20 h 245"/>
                <a:gd name="T46" fmla="*/ 122 w 424"/>
                <a:gd name="T47" fmla="*/ 54 h 245"/>
                <a:gd name="T48" fmla="*/ 300 w 424"/>
                <a:gd name="T49" fmla="*/ 54 h 245"/>
                <a:gd name="T50" fmla="*/ 359 w 424"/>
                <a:gd name="T51" fmla="*/ 20 h 245"/>
                <a:gd name="T52" fmla="*/ 306 w 424"/>
                <a:gd name="T53" fmla="*/ 20 h 245"/>
                <a:gd name="T54" fmla="*/ 306 w 424"/>
                <a:gd name="T55" fmla="*/ 0 h 245"/>
                <a:gd name="T56" fmla="*/ 421 w 424"/>
                <a:gd name="T57" fmla="*/ 0 h 245"/>
                <a:gd name="T58" fmla="*/ 422 w 424"/>
                <a:gd name="T59" fmla="*/ 67 h 245"/>
                <a:gd name="T60" fmla="*/ 387 w 424"/>
                <a:gd name="T61" fmla="*/ 67 h 245"/>
                <a:gd name="T62" fmla="*/ 387 w 424"/>
                <a:gd name="T63" fmla="*/ 36 h 245"/>
                <a:gd name="T64" fmla="*/ 328 w 424"/>
                <a:gd name="T65" fmla="*/ 70 h 245"/>
                <a:gd name="T66" fmla="*/ 329 w 424"/>
                <a:gd name="T67" fmla="*/ 174 h 245"/>
                <a:gd name="T68" fmla="*/ 390 w 424"/>
                <a:gd name="T69" fmla="*/ 209 h 245"/>
                <a:gd name="T70" fmla="*/ 390 w 424"/>
                <a:gd name="T71" fmla="*/ 178 h 245"/>
                <a:gd name="T72" fmla="*/ 424 w 424"/>
                <a:gd name="T73" fmla="*/ 178 h 245"/>
                <a:gd name="T74" fmla="*/ 424 w 424"/>
                <a:gd name="T75" fmla="*/ 178 h 245"/>
                <a:gd name="T76" fmla="*/ 424 w 424"/>
                <a:gd name="T77" fmla="*/ 178 h 245"/>
                <a:gd name="T78" fmla="*/ 225 w 424"/>
                <a:gd name="T79" fmla="*/ 184 h 245"/>
                <a:gd name="T80" fmla="*/ 288 w 424"/>
                <a:gd name="T81" fmla="*/ 166 h 245"/>
                <a:gd name="T82" fmla="*/ 287 w 424"/>
                <a:gd name="T83" fmla="*/ 78 h 245"/>
                <a:gd name="T84" fmla="*/ 135 w 424"/>
                <a:gd name="T85" fmla="*/ 78 h 245"/>
                <a:gd name="T86" fmla="*/ 135 w 424"/>
                <a:gd name="T87" fmla="*/ 166 h 245"/>
                <a:gd name="T88" fmla="*/ 225 w 424"/>
                <a:gd name="T89" fmla="*/ 184 h 245"/>
                <a:gd name="T90" fmla="*/ 168 w 424"/>
                <a:gd name="T91" fmla="*/ 151 h 245"/>
                <a:gd name="T92" fmla="*/ 184 w 424"/>
                <a:gd name="T93" fmla="*/ 142 h 245"/>
                <a:gd name="T94" fmla="*/ 234 w 424"/>
                <a:gd name="T95" fmla="*/ 140 h 245"/>
                <a:gd name="T96" fmla="*/ 266 w 424"/>
                <a:gd name="T97" fmla="*/ 133 h 245"/>
                <a:gd name="T98" fmla="*/ 271 w 424"/>
                <a:gd name="T99" fmla="*/ 126 h 245"/>
                <a:gd name="T100" fmla="*/ 266 w 424"/>
                <a:gd name="T101" fmla="*/ 119 h 245"/>
                <a:gd name="T102" fmla="*/ 240 w 424"/>
                <a:gd name="T103" fmla="*/ 113 h 245"/>
                <a:gd name="T104" fmla="*/ 258 w 424"/>
                <a:gd name="T105" fmla="*/ 101 h 245"/>
                <a:gd name="T106" fmla="*/ 291 w 424"/>
                <a:gd name="T107" fmla="*/ 114 h 245"/>
                <a:gd name="T108" fmla="*/ 302 w 424"/>
                <a:gd name="T109" fmla="*/ 129 h 245"/>
                <a:gd name="T110" fmla="*/ 291 w 424"/>
                <a:gd name="T111" fmla="*/ 144 h 245"/>
                <a:gd name="T112" fmla="*/ 214 w 424"/>
                <a:gd name="T113" fmla="*/ 155 h 245"/>
                <a:gd name="T114" fmla="*/ 208 w 424"/>
                <a:gd name="T115" fmla="*/ 155 h 245"/>
                <a:gd name="T116" fmla="*/ 241 w 424"/>
                <a:gd name="T117" fmla="*/ 174 h 245"/>
                <a:gd name="T118" fmla="*/ 225 w 424"/>
                <a:gd name="T119" fmla="*/ 184 h 24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4"/>
                <a:gd name="T181" fmla="*/ 0 h 245"/>
                <a:gd name="T182" fmla="*/ 424 w 424"/>
                <a:gd name="T183" fmla="*/ 245 h 24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4" h="245">
                  <a:moveTo>
                    <a:pt x="424" y="178"/>
                  </a:moveTo>
                  <a:cubicBezTo>
                    <a:pt x="424" y="245"/>
                    <a:pt x="424" y="245"/>
                    <a:pt x="424" y="245"/>
                  </a:cubicBezTo>
                  <a:cubicBezTo>
                    <a:pt x="309" y="245"/>
                    <a:pt x="309" y="245"/>
                    <a:pt x="309" y="245"/>
                  </a:cubicBezTo>
                  <a:cubicBezTo>
                    <a:pt x="309" y="225"/>
                    <a:pt x="309" y="225"/>
                    <a:pt x="309" y="225"/>
                  </a:cubicBezTo>
                  <a:cubicBezTo>
                    <a:pt x="362" y="225"/>
                    <a:pt x="362" y="225"/>
                    <a:pt x="362" y="225"/>
                  </a:cubicBezTo>
                  <a:cubicBezTo>
                    <a:pt x="301" y="190"/>
                    <a:pt x="301" y="190"/>
                    <a:pt x="301" y="190"/>
                  </a:cubicBezTo>
                  <a:cubicBezTo>
                    <a:pt x="248" y="213"/>
                    <a:pt x="175" y="213"/>
                    <a:pt x="122" y="190"/>
                  </a:cubicBezTo>
                  <a:cubicBezTo>
                    <a:pt x="63" y="224"/>
                    <a:pt x="63" y="224"/>
                    <a:pt x="63" y="224"/>
                  </a:cubicBezTo>
                  <a:cubicBezTo>
                    <a:pt x="116" y="224"/>
                    <a:pt x="116" y="224"/>
                    <a:pt x="116" y="224"/>
                  </a:cubicBezTo>
                  <a:cubicBezTo>
                    <a:pt x="116" y="244"/>
                    <a:pt x="116" y="244"/>
                    <a:pt x="116" y="244"/>
                  </a:cubicBezTo>
                  <a:cubicBezTo>
                    <a:pt x="0" y="244"/>
                    <a:pt x="0" y="244"/>
                    <a:pt x="0" y="244"/>
                  </a:cubicBezTo>
                  <a:cubicBezTo>
                    <a:pt x="0" y="178"/>
                    <a:pt x="0" y="178"/>
                    <a:pt x="0" y="178"/>
                  </a:cubicBezTo>
                  <a:cubicBezTo>
                    <a:pt x="34" y="178"/>
                    <a:pt x="34" y="178"/>
                    <a:pt x="34" y="178"/>
                  </a:cubicBezTo>
                  <a:cubicBezTo>
                    <a:pt x="35" y="208"/>
                    <a:pt x="35" y="208"/>
                    <a:pt x="35" y="208"/>
                  </a:cubicBezTo>
                  <a:cubicBezTo>
                    <a:pt x="94" y="174"/>
                    <a:pt x="94" y="174"/>
                    <a:pt x="94" y="174"/>
                  </a:cubicBezTo>
                  <a:cubicBezTo>
                    <a:pt x="54" y="143"/>
                    <a:pt x="54" y="101"/>
                    <a:pt x="93" y="70"/>
                  </a:cubicBezTo>
                  <a:cubicBezTo>
                    <a:pt x="35" y="37"/>
                    <a:pt x="35" y="37"/>
                    <a:pt x="35" y="37"/>
                  </a:cubicBezTo>
                  <a:cubicBezTo>
                    <a:pt x="35" y="67"/>
                    <a:pt x="35" y="67"/>
                    <a:pt x="35" y="67"/>
                  </a:cubicBezTo>
                  <a:cubicBezTo>
                    <a:pt x="1" y="67"/>
                    <a:pt x="1" y="67"/>
                    <a:pt x="1" y="67"/>
                  </a:cubicBezTo>
                  <a:cubicBezTo>
                    <a:pt x="1" y="0"/>
                    <a:pt x="1" y="0"/>
                    <a:pt x="1" y="0"/>
                  </a:cubicBezTo>
                  <a:cubicBezTo>
                    <a:pt x="116" y="0"/>
                    <a:pt x="116" y="0"/>
                    <a:pt x="116" y="0"/>
                  </a:cubicBezTo>
                  <a:cubicBezTo>
                    <a:pt x="116" y="20"/>
                    <a:pt x="116" y="20"/>
                    <a:pt x="116" y="20"/>
                  </a:cubicBezTo>
                  <a:cubicBezTo>
                    <a:pt x="64" y="20"/>
                    <a:pt x="64" y="20"/>
                    <a:pt x="64" y="20"/>
                  </a:cubicBezTo>
                  <a:cubicBezTo>
                    <a:pt x="122" y="54"/>
                    <a:pt x="122" y="54"/>
                    <a:pt x="122" y="54"/>
                  </a:cubicBezTo>
                  <a:cubicBezTo>
                    <a:pt x="174" y="31"/>
                    <a:pt x="247" y="31"/>
                    <a:pt x="300" y="54"/>
                  </a:cubicBezTo>
                  <a:cubicBezTo>
                    <a:pt x="359" y="20"/>
                    <a:pt x="359" y="20"/>
                    <a:pt x="359" y="20"/>
                  </a:cubicBezTo>
                  <a:cubicBezTo>
                    <a:pt x="306" y="20"/>
                    <a:pt x="306" y="20"/>
                    <a:pt x="306" y="20"/>
                  </a:cubicBezTo>
                  <a:cubicBezTo>
                    <a:pt x="306" y="0"/>
                    <a:pt x="306" y="0"/>
                    <a:pt x="306" y="0"/>
                  </a:cubicBezTo>
                  <a:cubicBezTo>
                    <a:pt x="421" y="0"/>
                    <a:pt x="421" y="0"/>
                    <a:pt x="421" y="0"/>
                  </a:cubicBezTo>
                  <a:cubicBezTo>
                    <a:pt x="422" y="67"/>
                    <a:pt x="422" y="67"/>
                    <a:pt x="422" y="67"/>
                  </a:cubicBezTo>
                  <a:cubicBezTo>
                    <a:pt x="387" y="67"/>
                    <a:pt x="387" y="67"/>
                    <a:pt x="387" y="67"/>
                  </a:cubicBezTo>
                  <a:cubicBezTo>
                    <a:pt x="387" y="36"/>
                    <a:pt x="387" y="36"/>
                    <a:pt x="387" y="36"/>
                  </a:cubicBezTo>
                  <a:cubicBezTo>
                    <a:pt x="328" y="70"/>
                    <a:pt x="328" y="70"/>
                    <a:pt x="328" y="70"/>
                  </a:cubicBezTo>
                  <a:cubicBezTo>
                    <a:pt x="368" y="101"/>
                    <a:pt x="369" y="143"/>
                    <a:pt x="329" y="174"/>
                  </a:cubicBezTo>
                  <a:cubicBezTo>
                    <a:pt x="390" y="209"/>
                    <a:pt x="390" y="209"/>
                    <a:pt x="390" y="209"/>
                  </a:cubicBezTo>
                  <a:cubicBezTo>
                    <a:pt x="390" y="178"/>
                    <a:pt x="390" y="178"/>
                    <a:pt x="390" y="178"/>
                  </a:cubicBezTo>
                  <a:cubicBezTo>
                    <a:pt x="424" y="178"/>
                    <a:pt x="424" y="178"/>
                    <a:pt x="424" y="178"/>
                  </a:cubicBezTo>
                  <a:cubicBezTo>
                    <a:pt x="424" y="178"/>
                    <a:pt x="424" y="178"/>
                    <a:pt x="424" y="178"/>
                  </a:cubicBezTo>
                  <a:cubicBezTo>
                    <a:pt x="424" y="178"/>
                    <a:pt x="424" y="178"/>
                    <a:pt x="424" y="178"/>
                  </a:cubicBezTo>
                  <a:close/>
                  <a:moveTo>
                    <a:pt x="225" y="184"/>
                  </a:moveTo>
                  <a:cubicBezTo>
                    <a:pt x="248" y="182"/>
                    <a:pt x="270" y="176"/>
                    <a:pt x="288" y="166"/>
                  </a:cubicBezTo>
                  <a:cubicBezTo>
                    <a:pt x="329" y="142"/>
                    <a:pt x="329" y="102"/>
                    <a:pt x="287" y="78"/>
                  </a:cubicBezTo>
                  <a:cubicBezTo>
                    <a:pt x="245" y="53"/>
                    <a:pt x="177" y="53"/>
                    <a:pt x="135" y="78"/>
                  </a:cubicBezTo>
                  <a:cubicBezTo>
                    <a:pt x="93" y="102"/>
                    <a:pt x="93" y="142"/>
                    <a:pt x="135" y="166"/>
                  </a:cubicBezTo>
                  <a:cubicBezTo>
                    <a:pt x="160" y="180"/>
                    <a:pt x="193" y="186"/>
                    <a:pt x="225" y="184"/>
                  </a:cubicBezTo>
                  <a:cubicBezTo>
                    <a:pt x="168" y="151"/>
                    <a:pt x="168" y="151"/>
                    <a:pt x="168" y="151"/>
                  </a:cubicBezTo>
                  <a:cubicBezTo>
                    <a:pt x="184" y="142"/>
                    <a:pt x="184" y="142"/>
                    <a:pt x="184" y="142"/>
                  </a:cubicBezTo>
                  <a:cubicBezTo>
                    <a:pt x="234" y="140"/>
                    <a:pt x="234" y="140"/>
                    <a:pt x="234" y="140"/>
                  </a:cubicBezTo>
                  <a:cubicBezTo>
                    <a:pt x="250" y="139"/>
                    <a:pt x="260" y="137"/>
                    <a:pt x="266" y="133"/>
                  </a:cubicBezTo>
                  <a:cubicBezTo>
                    <a:pt x="270" y="131"/>
                    <a:pt x="271" y="129"/>
                    <a:pt x="271" y="126"/>
                  </a:cubicBezTo>
                  <a:cubicBezTo>
                    <a:pt x="271" y="124"/>
                    <a:pt x="270" y="121"/>
                    <a:pt x="266" y="119"/>
                  </a:cubicBezTo>
                  <a:cubicBezTo>
                    <a:pt x="260" y="116"/>
                    <a:pt x="252" y="114"/>
                    <a:pt x="240" y="113"/>
                  </a:cubicBezTo>
                  <a:cubicBezTo>
                    <a:pt x="258" y="101"/>
                    <a:pt x="258" y="101"/>
                    <a:pt x="258" y="101"/>
                  </a:cubicBezTo>
                  <a:cubicBezTo>
                    <a:pt x="273" y="106"/>
                    <a:pt x="284" y="110"/>
                    <a:pt x="291" y="114"/>
                  </a:cubicBezTo>
                  <a:cubicBezTo>
                    <a:pt x="298" y="118"/>
                    <a:pt x="302" y="123"/>
                    <a:pt x="302" y="129"/>
                  </a:cubicBezTo>
                  <a:cubicBezTo>
                    <a:pt x="303" y="135"/>
                    <a:pt x="299" y="140"/>
                    <a:pt x="291" y="144"/>
                  </a:cubicBezTo>
                  <a:cubicBezTo>
                    <a:pt x="277" y="152"/>
                    <a:pt x="252" y="156"/>
                    <a:pt x="214" y="155"/>
                  </a:cubicBezTo>
                  <a:cubicBezTo>
                    <a:pt x="208" y="155"/>
                    <a:pt x="208" y="155"/>
                    <a:pt x="208" y="155"/>
                  </a:cubicBezTo>
                  <a:cubicBezTo>
                    <a:pt x="241" y="174"/>
                    <a:pt x="241" y="174"/>
                    <a:pt x="241" y="174"/>
                  </a:cubicBezTo>
                  <a:cubicBezTo>
                    <a:pt x="225" y="184"/>
                    <a:pt x="225" y="184"/>
                    <a:pt x="225" y="184"/>
                  </a:cubicBezTo>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 name="未知"/>
            <p:cNvSpPr/>
            <p:nvPr/>
          </p:nvSpPr>
          <p:spPr bwMode="auto">
            <a:xfrm>
              <a:off x="226" y="125"/>
              <a:ext cx="70" cy="51"/>
            </a:xfrm>
            <a:custGeom>
              <a:avLst/>
              <a:gdLst>
                <a:gd name="T0" fmla="*/ 70 w 70"/>
                <a:gd name="T1" fmla="*/ 8 h 51"/>
                <a:gd name="T2" fmla="*/ 24 w 70"/>
                <a:gd name="T3" fmla="*/ 35 h 51"/>
                <a:gd name="T4" fmla="*/ 43 w 70"/>
                <a:gd name="T5" fmla="*/ 45 h 51"/>
                <a:gd name="T6" fmla="*/ 32 w 70"/>
                <a:gd name="T7" fmla="*/ 51 h 51"/>
                <a:gd name="T8" fmla="*/ 0 w 70"/>
                <a:gd name="T9" fmla="*/ 33 h 51"/>
                <a:gd name="T10" fmla="*/ 57 w 70"/>
                <a:gd name="T11" fmla="*/ 0 h 51"/>
                <a:gd name="T12" fmla="*/ 70 w 70"/>
                <a:gd name="T13" fmla="*/ 8 h 51"/>
                <a:gd name="T14" fmla="*/ 70 w 70"/>
                <a:gd name="T15" fmla="*/ 8 h 51"/>
                <a:gd name="T16" fmla="*/ 70 w 70"/>
                <a:gd name="T17" fmla="*/ 8 h 51"/>
                <a:gd name="T18" fmla="*/ 70 w 70"/>
                <a:gd name="T19" fmla="*/ 8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51"/>
                <a:gd name="T32" fmla="*/ 70 w 70"/>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51">
                  <a:moveTo>
                    <a:pt x="70" y="8"/>
                  </a:moveTo>
                  <a:lnTo>
                    <a:pt x="24" y="35"/>
                  </a:lnTo>
                  <a:lnTo>
                    <a:pt x="43" y="45"/>
                  </a:lnTo>
                  <a:lnTo>
                    <a:pt x="32" y="51"/>
                  </a:lnTo>
                  <a:lnTo>
                    <a:pt x="0" y="33"/>
                  </a:lnTo>
                  <a:lnTo>
                    <a:pt x="57" y="0"/>
                  </a:lnTo>
                  <a:lnTo>
                    <a:pt x="7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 name="未知"/>
            <p:cNvSpPr>
              <a:spLocks noEditPoints="1"/>
            </p:cNvSpPr>
            <p:nvPr/>
          </p:nvSpPr>
          <p:spPr bwMode="auto">
            <a:xfrm>
              <a:off x="161" y="87"/>
              <a:ext cx="260" cy="150"/>
            </a:xfrm>
            <a:custGeom>
              <a:avLst/>
              <a:gdLst>
                <a:gd name="T0" fmla="*/ 424 w 424"/>
                <a:gd name="T1" fmla="*/ 178 h 245"/>
                <a:gd name="T2" fmla="*/ 424 w 424"/>
                <a:gd name="T3" fmla="*/ 245 h 245"/>
                <a:gd name="T4" fmla="*/ 309 w 424"/>
                <a:gd name="T5" fmla="*/ 245 h 245"/>
                <a:gd name="T6" fmla="*/ 309 w 424"/>
                <a:gd name="T7" fmla="*/ 225 h 245"/>
                <a:gd name="T8" fmla="*/ 362 w 424"/>
                <a:gd name="T9" fmla="*/ 225 h 245"/>
                <a:gd name="T10" fmla="*/ 301 w 424"/>
                <a:gd name="T11" fmla="*/ 190 h 245"/>
                <a:gd name="T12" fmla="*/ 122 w 424"/>
                <a:gd name="T13" fmla="*/ 190 h 245"/>
                <a:gd name="T14" fmla="*/ 63 w 424"/>
                <a:gd name="T15" fmla="*/ 225 h 245"/>
                <a:gd name="T16" fmla="*/ 116 w 424"/>
                <a:gd name="T17" fmla="*/ 225 h 245"/>
                <a:gd name="T18" fmla="*/ 116 w 424"/>
                <a:gd name="T19" fmla="*/ 244 h 245"/>
                <a:gd name="T20" fmla="*/ 0 w 424"/>
                <a:gd name="T21" fmla="*/ 244 h 245"/>
                <a:gd name="T22" fmla="*/ 0 w 424"/>
                <a:gd name="T23" fmla="*/ 178 h 245"/>
                <a:gd name="T24" fmla="*/ 34 w 424"/>
                <a:gd name="T25" fmla="*/ 178 h 245"/>
                <a:gd name="T26" fmla="*/ 35 w 424"/>
                <a:gd name="T27" fmla="*/ 208 h 245"/>
                <a:gd name="T28" fmla="*/ 94 w 424"/>
                <a:gd name="T29" fmla="*/ 174 h 245"/>
                <a:gd name="T30" fmla="*/ 93 w 424"/>
                <a:gd name="T31" fmla="*/ 70 h 245"/>
                <a:gd name="T32" fmla="*/ 35 w 424"/>
                <a:gd name="T33" fmla="*/ 37 h 245"/>
                <a:gd name="T34" fmla="*/ 35 w 424"/>
                <a:gd name="T35" fmla="*/ 67 h 245"/>
                <a:gd name="T36" fmla="*/ 1 w 424"/>
                <a:gd name="T37" fmla="*/ 67 h 245"/>
                <a:gd name="T38" fmla="*/ 1 w 424"/>
                <a:gd name="T39" fmla="*/ 0 h 245"/>
                <a:gd name="T40" fmla="*/ 116 w 424"/>
                <a:gd name="T41" fmla="*/ 0 h 245"/>
                <a:gd name="T42" fmla="*/ 116 w 424"/>
                <a:gd name="T43" fmla="*/ 20 h 245"/>
                <a:gd name="T44" fmla="*/ 64 w 424"/>
                <a:gd name="T45" fmla="*/ 20 h 245"/>
                <a:gd name="T46" fmla="*/ 122 w 424"/>
                <a:gd name="T47" fmla="*/ 54 h 245"/>
                <a:gd name="T48" fmla="*/ 300 w 424"/>
                <a:gd name="T49" fmla="*/ 54 h 245"/>
                <a:gd name="T50" fmla="*/ 359 w 424"/>
                <a:gd name="T51" fmla="*/ 20 h 245"/>
                <a:gd name="T52" fmla="*/ 306 w 424"/>
                <a:gd name="T53" fmla="*/ 20 h 245"/>
                <a:gd name="T54" fmla="*/ 306 w 424"/>
                <a:gd name="T55" fmla="*/ 0 h 245"/>
                <a:gd name="T56" fmla="*/ 421 w 424"/>
                <a:gd name="T57" fmla="*/ 0 h 245"/>
                <a:gd name="T58" fmla="*/ 422 w 424"/>
                <a:gd name="T59" fmla="*/ 67 h 245"/>
                <a:gd name="T60" fmla="*/ 387 w 424"/>
                <a:gd name="T61" fmla="*/ 67 h 245"/>
                <a:gd name="T62" fmla="*/ 387 w 424"/>
                <a:gd name="T63" fmla="*/ 36 h 245"/>
                <a:gd name="T64" fmla="*/ 328 w 424"/>
                <a:gd name="T65" fmla="*/ 70 h 245"/>
                <a:gd name="T66" fmla="*/ 329 w 424"/>
                <a:gd name="T67" fmla="*/ 174 h 245"/>
                <a:gd name="T68" fmla="*/ 390 w 424"/>
                <a:gd name="T69" fmla="*/ 209 h 245"/>
                <a:gd name="T70" fmla="*/ 390 w 424"/>
                <a:gd name="T71" fmla="*/ 178 h 245"/>
                <a:gd name="T72" fmla="*/ 424 w 424"/>
                <a:gd name="T73" fmla="*/ 178 h 245"/>
                <a:gd name="T74" fmla="*/ 424 w 424"/>
                <a:gd name="T75" fmla="*/ 178 h 245"/>
                <a:gd name="T76" fmla="*/ 424 w 424"/>
                <a:gd name="T77" fmla="*/ 178 h 245"/>
                <a:gd name="T78" fmla="*/ 225 w 424"/>
                <a:gd name="T79" fmla="*/ 184 h 245"/>
                <a:gd name="T80" fmla="*/ 288 w 424"/>
                <a:gd name="T81" fmla="*/ 166 h 245"/>
                <a:gd name="T82" fmla="*/ 287 w 424"/>
                <a:gd name="T83" fmla="*/ 78 h 245"/>
                <a:gd name="T84" fmla="*/ 135 w 424"/>
                <a:gd name="T85" fmla="*/ 78 h 245"/>
                <a:gd name="T86" fmla="*/ 135 w 424"/>
                <a:gd name="T87" fmla="*/ 166 h 245"/>
                <a:gd name="T88" fmla="*/ 225 w 424"/>
                <a:gd name="T89" fmla="*/ 184 h 245"/>
                <a:gd name="T90" fmla="*/ 168 w 424"/>
                <a:gd name="T91" fmla="*/ 151 h 245"/>
                <a:gd name="T92" fmla="*/ 184 w 424"/>
                <a:gd name="T93" fmla="*/ 142 h 245"/>
                <a:gd name="T94" fmla="*/ 234 w 424"/>
                <a:gd name="T95" fmla="*/ 140 h 245"/>
                <a:gd name="T96" fmla="*/ 266 w 424"/>
                <a:gd name="T97" fmla="*/ 133 h 245"/>
                <a:gd name="T98" fmla="*/ 271 w 424"/>
                <a:gd name="T99" fmla="*/ 126 h 245"/>
                <a:gd name="T100" fmla="*/ 266 w 424"/>
                <a:gd name="T101" fmla="*/ 119 h 245"/>
                <a:gd name="T102" fmla="*/ 240 w 424"/>
                <a:gd name="T103" fmla="*/ 113 h 245"/>
                <a:gd name="T104" fmla="*/ 258 w 424"/>
                <a:gd name="T105" fmla="*/ 101 h 245"/>
                <a:gd name="T106" fmla="*/ 291 w 424"/>
                <a:gd name="T107" fmla="*/ 114 h 245"/>
                <a:gd name="T108" fmla="*/ 302 w 424"/>
                <a:gd name="T109" fmla="*/ 129 h 245"/>
                <a:gd name="T110" fmla="*/ 291 w 424"/>
                <a:gd name="T111" fmla="*/ 144 h 245"/>
                <a:gd name="T112" fmla="*/ 214 w 424"/>
                <a:gd name="T113" fmla="*/ 155 h 245"/>
                <a:gd name="T114" fmla="*/ 208 w 424"/>
                <a:gd name="T115" fmla="*/ 155 h 245"/>
                <a:gd name="T116" fmla="*/ 241 w 424"/>
                <a:gd name="T117" fmla="*/ 174 h 245"/>
                <a:gd name="T118" fmla="*/ 225 w 424"/>
                <a:gd name="T119" fmla="*/ 184 h 24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4"/>
                <a:gd name="T181" fmla="*/ 0 h 245"/>
                <a:gd name="T182" fmla="*/ 424 w 424"/>
                <a:gd name="T183" fmla="*/ 245 h 24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4" h="245">
                  <a:moveTo>
                    <a:pt x="424" y="178"/>
                  </a:moveTo>
                  <a:cubicBezTo>
                    <a:pt x="424" y="245"/>
                    <a:pt x="424" y="245"/>
                    <a:pt x="424" y="245"/>
                  </a:cubicBezTo>
                  <a:cubicBezTo>
                    <a:pt x="309" y="245"/>
                    <a:pt x="309" y="245"/>
                    <a:pt x="309" y="245"/>
                  </a:cubicBezTo>
                  <a:cubicBezTo>
                    <a:pt x="309" y="225"/>
                    <a:pt x="309" y="225"/>
                    <a:pt x="309" y="225"/>
                  </a:cubicBezTo>
                  <a:cubicBezTo>
                    <a:pt x="362" y="225"/>
                    <a:pt x="362" y="225"/>
                    <a:pt x="362" y="225"/>
                  </a:cubicBezTo>
                  <a:cubicBezTo>
                    <a:pt x="301" y="190"/>
                    <a:pt x="301" y="190"/>
                    <a:pt x="301" y="190"/>
                  </a:cubicBezTo>
                  <a:cubicBezTo>
                    <a:pt x="248" y="213"/>
                    <a:pt x="175" y="213"/>
                    <a:pt x="122" y="190"/>
                  </a:cubicBezTo>
                  <a:cubicBezTo>
                    <a:pt x="63" y="225"/>
                    <a:pt x="63" y="225"/>
                    <a:pt x="63" y="225"/>
                  </a:cubicBezTo>
                  <a:cubicBezTo>
                    <a:pt x="116" y="225"/>
                    <a:pt x="116" y="225"/>
                    <a:pt x="116" y="225"/>
                  </a:cubicBezTo>
                  <a:cubicBezTo>
                    <a:pt x="116" y="244"/>
                    <a:pt x="116" y="244"/>
                    <a:pt x="116" y="244"/>
                  </a:cubicBezTo>
                  <a:cubicBezTo>
                    <a:pt x="0" y="244"/>
                    <a:pt x="0" y="244"/>
                    <a:pt x="0" y="244"/>
                  </a:cubicBezTo>
                  <a:cubicBezTo>
                    <a:pt x="0" y="178"/>
                    <a:pt x="0" y="178"/>
                    <a:pt x="0" y="178"/>
                  </a:cubicBezTo>
                  <a:cubicBezTo>
                    <a:pt x="34" y="178"/>
                    <a:pt x="34" y="178"/>
                    <a:pt x="34" y="178"/>
                  </a:cubicBezTo>
                  <a:cubicBezTo>
                    <a:pt x="35" y="208"/>
                    <a:pt x="35" y="208"/>
                    <a:pt x="35" y="208"/>
                  </a:cubicBezTo>
                  <a:cubicBezTo>
                    <a:pt x="94" y="174"/>
                    <a:pt x="94" y="174"/>
                    <a:pt x="94" y="174"/>
                  </a:cubicBezTo>
                  <a:cubicBezTo>
                    <a:pt x="54" y="143"/>
                    <a:pt x="54" y="101"/>
                    <a:pt x="93" y="70"/>
                  </a:cubicBezTo>
                  <a:cubicBezTo>
                    <a:pt x="35" y="37"/>
                    <a:pt x="35" y="37"/>
                    <a:pt x="35" y="37"/>
                  </a:cubicBezTo>
                  <a:cubicBezTo>
                    <a:pt x="35" y="67"/>
                    <a:pt x="35" y="67"/>
                    <a:pt x="35" y="67"/>
                  </a:cubicBezTo>
                  <a:cubicBezTo>
                    <a:pt x="1" y="67"/>
                    <a:pt x="1" y="67"/>
                    <a:pt x="1" y="67"/>
                  </a:cubicBezTo>
                  <a:cubicBezTo>
                    <a:pt x="1" y="0"/>
                    <a:pt x="1" y="0"/>
                    <a:pt x="1" y="0"/>
                  </a:cubicBezTo>
                  <a:cubicBezTo>
                    <a:pt x="116" y="0"/>
                    <a:pt x="116" y="0"/>
                    <a:pt x="116" y="0"/>
                  </a:cubicBezTo>
                  <a:cubicBezTo>
                    <a:pt x="116" y="20"/>
                    <a:pt x="116" y="20"/>
                    <a:pt x="116" y="20"/>
                  </a:cubicBezTo>
                  <a:cubicBezTo>
                    <a:pt x="64" y="20"/>
                    <a:pt x="64" y="20"/>
                    <a:pt x="64" y="20"/>
                  </a:cubicBezTo>
                  <a:cubicBezTo>
                    <a:pt x="122" y="54"/>
                    <a:pt x="122" y="54"/>
                    <a:pt x="122" y="54"/>
                  </a:cubicBezTo>
                  <a:cubicBezTo>
                    <a:pt x="174" y="31"/>
                    <a:pt x="247" y="31"/>
                    <a:pt x="300" y="54"/>
                  </a:cubicBezTo>
                  <a:cubicBezTo>
                    <a:pt x="359" y="20"/>
                    <a:pt x="359" y="20"/>
                    <a:pt x="359" y="20"/>
                  </a:cubicBezTo>
                  <a:cubicBezTo>
                    <a:pt x="306" y="20"/>
                    <a:pt x="306" y="20"/>
                    <a:pt x="306" y="20"/>
                  </a:cubicBezTo>
                  <a:cubicBezTo>
                    <a:pt x="306" y="0"/>
                    <a:pt x="306" y="0"/>
                    <a:pt x="306" y="0"/>
                  </a:cubicBezTo>
                  <a:cubicBezTo>
                    <a:pt x="421" y="0"/>
                    <a:pt x="421" y="0"/>
                    <a:pt x="421" y="0"/>
                  </a:cubicBezTo>
                  <a:cubicBezTo>
                    <a:pt x="422" y="67"/>
                    <a:pt x="422" y="67"/>
                    <a:pt x="422" y="67"/>
                  </a:cubicBezTo>
                  <a:cubicBezTo>
                    <a:pt x="387" y="67"/>
                    <a:pt x="387" y="67"/>
                    <a:pt x="387" y="67"/>
                  </a:cubicBezTo>
                  <a:cubicBezTo>
                    <a:pt x="387" y="36"/>
                    <a:pt x="387" y="36"/>
                    <a:pt x="387" y="36"/>
                  </a:cubicBezTo>
                  <a:cubicBezTo>
                    <a:pt x="328" y="70"/>
                    <a:pt x="328" y="70"/>
                    <a:pt x="328" y="70"/>
                  </a:cubicBezTo>
                  <a:cubicBezTo>
                    <a:pt x="368" y="101"/>
                    <a:pt x="369" y="143"/>
                    <a:pt x="329" y="174"/>
                  </a:cubicBezTo>
                  <a:cubicBezTo>
                    <a:pt x="390" y="209"/>
                    <a:pt x="390" y="209"/>
                    <a:pt x="390" y="209"/>
                  </a:cubicBezTo>
                  <a:cubicBezTo>
                    <a:pt x="390" y="178"/>
                    <a:pt x="390" y="178"/>
                    <a:pt x="390" y="178"/>
                  </a:cubicBezTo>
                  <a:cubicBezTo>
                    <a:pt x="424" y="178"/>
                    <a:pt x="424" y="178"/>
                    <a:pt x="424" y="178"/>
                  </a:cubicBezTo>
                  <a:cubicBezTo>
                    <a:pt x="424" y="178"/>
                    <a:pt x="424" y="178"/>
                    <a:pt x="424" y="178"/>
                  </a:cubicBezTo>
                  <a:cubicBezTo>
                    <a:pt x="424" y="178"/>
                    <a:pt x="424" y="178"/>
                    <a:pt x="424" y="178"/>
                  </a:cubicBezTo>
                  <a:close/>
                  <a:moveTo>
                    <a:pt x="225" y="184"/>
                  </a:moveTo>
                  <a:cubicBezTo>
                    <a:pt x="248" y="182"/>
                    <a:pt x="270" y="176"/>
                    <a:pt x="288" y="166"/>
                  </a:cubicBezTo>
                  <a:cubicBezTo>
                    <a:pt x="329" y="142"/>
                    <a:pt x="329" y="102"/>
                    <a:pt x="287" y="78"/>
                  </a:cubicBezTo>
                  <a:cubicBezTo>
                    <a:pt x="245" y="53"/>
                    <a:pt x="177" y="53"/>
                    <a:pt x="135" y="78"/>
                  </a:cubicBezTo>
                  <a:cubicBezTo>
                    <a:pt x="93" y="102"/>
                    <a:pt x="93" y="142"/>
                    <a:pt x="135" y="166"/>
                  </a:cubicBezTo>
                  <a:cubicBezTo>
                    <a:pt x="160" y="180"/>
                    <a:pt x="193" y="186"/>
                    <a:pt x="225" y="184"/>
                  </a:cubicBezTo>
                  <a:cubicBezTo>
                    <a:pt x="168" y="151"/>
                    <a:pt x="168" y="151"/>
                    <a:pt x="168" y="151"/>
                  </a:cubicBezTo>
                  <a:cubicBezTo>
                    <a:pt x="184" y="142"/>
                    <a:pt x="184" y="142"/>
                    <a:pt x="184" y="142"/>
                  </a:cubicBezTo>
                  <a:cubicBezTo>
                    <a:pt x="234" y="140"/>
                    <a:pt x="234" y="140"/>
                    <a:pt x="234" y="140"/>
                  </a:cubicBezTo>
                  <a:cubicBezTo>
                    <a:pt x="250" y="139"/>
                    <a:pt x="260" y="137"/>
                    <a:pt x="266" y="133"/>
                  </a:cubicBezTo>
                  <a:cubicBezTo>
                    <a:pt x="270" y="131"/>
                    <a:pt x="271" y="129"/>
                    <a:pt x="271" y="126"/>
                  </a:cubicBezTo>
                  <a:cubicBezTo>
                    <a:pt x="271" y="124"/>
                    <a:pt x="270" y="121"/>
                    <a:pt x="266" y="119"/>
                  </a:cubicBezTo>
                  <a:cubicBezTo>
                    <a:pt x="260" y="116"/>
                    <a:pt x="252" y="114"/>
                    <a:pt x="240" y="113"/>
                  </a:cubicBezTo>
                  <a:cubicBezTo>
                    <a:pt x="258" y="101"/>
                    <a:pt x="258" y="101"/>
                    <a:pt x="258" y="101"/>
                  </a:cubicBezTo>
                  <a:cubicBezTo>
                    <a:pt x="273" y="106"/>
                    <a:pt x="284" y="110"/>
                    <a:pt x="291" y="114"/>
                  </a:cubicBezTo>
                  <a:cubicBezTo>
                    <a:pt x="298" y="118"/>
                    <a:pt x="302" y="123"/>
                    <a:pt x="302" y="129"/>
                  </a:cubicBezTo>
                  <a:cubicBezTo>
                    <a:pt x="303" y="135"/>
                    <a:pt x="299" y="140"/>
                    <a:pt x="291" y="144"/>
                  </a:cubicBezTo>
                  <a:cubicBezTo>
                    <a:pt x="277" y="152"/>
                    <a:pt x="252" y="156"/>
                    <a:pt x="214" y="155"/>
                  </a:cubicBezTo>
                  <a:cubicBezTo>
                    <a:pt x="208" y="155"/>
                    <a:pt x="208" y="155"/>
                    <a:pt x="208" y="155"/>
                  </a:cubicBezTo>
                  <a:cubicBezTo>
                    <a:pt x="241" y="174"/>
                    <a:pt x="241" y="174"/>
                    <a:pt x="241" y="174"/>
                  </a:cubicBezTo>
                  <a:cubicBezTo>
                    <a:pt x="225" y="184"/>
                    <a:pt x="225" y="184"/>
                    <a:pt x="225" y="18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76" name="Picture 70"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8175" y="3401886"/>
            <a:ext cx="57626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6238" y="3401886"/>
            <a:ext cx="5762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Oval 72"/>
          <p:cNvSpPr>
            <a:spLocks noChangeArrowheads="1"/>
          </p:cNvSpPr>
          <p:nvPr/>
        </p:nvSpPr>
        <p:spPr bwMode="auto">
          <a:xfrm rot="1952855">
            <a:off x="1771650" y="1147636"/>
            <a:ext cx="2290763" cy="3673475"/>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 name="Oval 73"/>
          <p:cNvSpPr>
            <a:spLocks noChangeArrowheads="1"/>
          </p:cNvSpPr>
          <p:nvPr/>
        </p:nvSpPr>
        <p:spPr bwMode="auto">
          <a:xfrm rot="19557869">
            <a:off x="4500563" y="1236536"/>
            <a:ext cx="2425700" cy="3654425"/>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 name="Text Box 74"/>
          <p:cNvSpPr txBox="1">
            <a:spLocks noChangeArrowheads="1"/>
          </p:cNvSpPr>
          <p:nvPr/>
        </p:nvSpPr>
        <p:spPr bwMode="auto">
          <a:xfrm>
            <a:off x="5148263" y="809499"/>
            <a:ext cx="7191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sz="1400" b="0">
                <a:latin typeface="Arial" panose="020B0604020202020204" pitchFamily="34" charset="0"/>
                <a:ea typeface="黑体" panose="02010609060101010101" pitchFamily="49" charset="-122"/>
              </a:rPr>
              <a:t>广播域</a:t>
            </a:r>
            <a:endParaRPr lang="zh-CN" altLang="en-US" sz="1400" b="0">
              <a:latin typeface="Arial" panose="020B0604020202020204" pitchFamily="34" charset="0"/>
              <a:ea typeface="黑体" panose="02010609060101010101" pitchFamily="49" charset="-122"/>
            </a:endParaRPr>
          </a:p>
        </p:txBody>
      </p:sp>
      <p:sp>
        <p:nvSpPr>
          <p:cNvPr id="81" name="Oval 75"/>
          <p:cNvSpPr>
            <a:spLocks noChangeArrowheads="1"/>
          </p:cNvSpPr>
          <p:nvPr/>
        </p:nvSpPr>
        <p:spPr bwMode="auto">
          <a:xfrm rot="16200000">
            <a:off x="5036344" y="335630"/>
            <a:ext cx="800100" cy="1296988"/>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Text Box 76"/>
          <p:cNvSpPr txBox="1">
            <a:spLocks noChangeArrowheads="1"/>
          </p:cNvSpPr>
          <p:nvPr/>
        </p:nvSpPr>
        <p:spPr bwMode="auto">
          <a:xfrm>
            <a:off x="6084888" y="2752599"/>
            <a:ext cx="7191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sz="1400" b="0">
                <a:latin typeface="Arial" panose="020B0604020202020204" pitchFamily="34" charset="0"/>
                <a:ea typeface="黑体" panose="02010609060101010101" pitchFamily="49" charset="-122"/>
              </a:rPr>
              <a:t>广播域</a:t>
            </a:r>
            <a:endParaRPr lang="zh-CN" altLang="en-US" sz="1400" b="0">
              <a:latin typeface="Arial" panose="020B0604020202020204" pitchFamily="34" charset="0"/>
              <a:ea typeface="黑体" panose="02010609060101010101" pitchFamily="49" charset="-122"/>
            </a:endParaRPr>
          </a:p>
        </p:txBody>
      </p:sp>
      <p:sp>
        <p:nvSpPr>
          <p:cNvPr id="83" name="Text Box 77"/>
          <p:cNvSpPr txBox="1">
            <a:spLocks noChangeArrowheads="1"/>
          </p:cNvSpPr>
          <p:nvPr/>
        </p:nvSpPr>
        <p:spPr bwMode="auto">
          <a:xfrm>
            <a:off x="1835150" y="3905124"/>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PCA</a:t>
            </a:r>
            <a:endParaRPr lang="en-US" altLang="zh-CN" sz="1600" b="0">
              <a:latin typeface="Arial" panose="020B0604020202020204" pitchFamily="34" charset="0"/>
            </a:endParaRPr>
          </a:p>
        </p:txBody>
      </p:sp>
      <p:sp>
        <p:nvSpPr>
          <p:cNvPr id="85" name="Text Box 78"/>
          <p:cNvSpPr txBox="1">
            <a:spLocks noChangeArrowheads="1"/>
          </p:cNvSpPr>
          <p:nvPr/>
        </p:nvSpPr>
        <p:spPr bwMode="auto">
          <a:xfrm>
            <a:off x="2916238" y="3905124"/>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PCB</a:t>
            </a:r>
            <a:endParaRPr lang="en-US" altLang="zh-CN" sz="1600" b="0">
              <a:latin typeface="Arial" panose="020B0604020202020204" pitchFamily="34" charset="0"/>
            </a:endParaRPr>
          </a:p>
        </p:txBody>
      </p:sp>
      <p:sp>
        <p:nvSpPr>
          <p:cNvPr id="86" name="Text Box 79"/>
          <p:cNvSpPr txBox="1">
            <a:spLocks noChangeArrowheads="1"/>
          </p:cNvSpPr>
          <p:nvPr/>
        </p:nvSpPr>
        <p:spPr bwMode="auto">
          <a:xfrm>
            <a:off x="5148263" y="3976561"/>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PCC</a:t>
            </a:r>
            <a:endParaRPr lang="en-US" altLang="zh-CN" sz="1600" b="0">
              <a:latin typeface="Arial" panose="020B0604020202020204" pitchFamily="34" charset="0"/>
            </a:endParaRPr>
          </a:p>
        </p:txBody>
      </p:sp>
      <p:sp>
        <p:nvSpPr>
          <p:cNvPr id="87" name="Text Box 80"/>
          <p:cNvSpPr txBox="1">
            <a:spLocks noChangeArrowheads="1"/>
          </p:cNvSpPr>
          <p:nvPr/>
        </p:nvSpPr>
        <p:spPr bwMode="auto">
          <a:xfrm>
            <a:off x="6300788" y="3976561"/>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PCD</a:t>
            </a:r>
            <a:endParaRPr lang="en-US" altLang="zh-CN" sz="1600" b="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89">
        <p14:prism isInverted="1"/>
      </p:transition>
    </mc:Choice>
    <mc:Fallback>
      <p:transition spd="slow" advTm="28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交换机工作原理总结</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576288" y="1296343"/>
            <a:ext cx="8496944" cy="2400657"/>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zh-CN" sz="2000" dirty="0">
                <a:solidFill>
                  <a:srgbClr val="0070C0"/>
                </a:solidFill>
              </a:rPr>
              <a:t>共享式以太网中所有终端</a:t>
            </a:r>
            <a:r>
              <a:rPr lang="zh-CN" altLang="zh-CN" sz="2000" b="1" dirty="0">
                <a:solidFill>
                  <a:srgbClr val="FF0000"/>
                </a:solidFill>
              </a:rPr>
              <a:t>共享总线带宽</a:t>
            </a:r>
            <a:r>
              <a:rPr lang="zh-CN" altLang="zh-CN" sz="2000" dirty="0">
                <a:solidFill>
                  <a:srgbClr val="0070C0"/>
                </a:solidFill>
              </a:rPr>
              <a:t>，交换式以太网中每个终端处于</a:t>
            </a:r>
            <a:r>
              <a:rPr lang="zh-CN" altLang="zh-CN" sz="2000" b="1" dirty="0">
                <a:solidFill>
                  <a:srgbClr val="FF0000"/>
                </a:solidFill>
              </a:rPr>
              <a:t>独立的冲突域</a:t>
            </a:r>
            <a:endParaRPr lang="en-US" altLang="zh-CN" sz="2000" b="1" dirty="0">
              <a:solidFill>
                <a:srgbClr val="FF000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zh-CN" sz="2000" dirty="0">
                <a:solidFill>
                  <a:srgbClr val="0070C0"/>
                </a:solidFill>
              </a:rPr>
              <a:t>交换机根据接收到的</a:t>
            </a:r>
            <a:r>
              <a:rPr lang="zh-CN" altLang="zh-CN" sz="2000" b="1" dirty="0">
                <a:solidFill>
                  <a:srgbClr val="FF0000"/>
                </a:solidFill>
              </a:rPr>
              <a:t>数据帧的源地址进行MAC地址表的学习</a:t>
            </a:r>
            <a:endParaRPr lang="en-US" altLang="zh-CN" sz="2000" b="1" dirty="0">
              <a:solidFill>
                <a:srgbClr val="FF000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en-US" altLang="zh-CN" sz="2000" dirty="0" err="1">
                <a:solidFill>
                  <a:srgbClr val="0070C0"/>
                </a:solidFill>
              </a:rPr>
              <a:t>交换机根据</a:t>
            </a:r>
            <a:r>
              <a:rPr lang="zh-CN" altLang="zh-CN" sz="2000" dirty="0">
                <a:solidFill>
                  <a:srgbClr val="0070C0"/>
                </a:solidFill>
              </a:rPr>
              <a:t>MAC地址表对数据帧进行转发</a:t>
            </a:r>
            <a:endParaRPr lang="en-US" altLang="zh-CN"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zh-CN" sz="2000" dirty="0">
                <a:solidFill>
                  <a:srgbClr val="0070C0"/>
                </a:solidFill>
              </a:rPr>
              <a:t>路由器或三层交换机的</a:t>
            </a:r>
            <a:r>
              <a:rPr lang="zh-CN" altLang="zh-CN" sz="2000" b="1" dirty="0">
                <a:solidFill>
                  <a:srgbClr val="FF0000"/>
                </a:solidFill>
              </a:rPr>
              <a:t>三层接口属于独立的广播域</a:t>
            </a:r>
            <a:endParaRPr lang="zh-CN" altLang="zh-CN" sz="20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EBBACC46-F094-4483-8078-01747B98C2C9}" type="slidenum">
              <a:rPr lang="zh-CN" altLang="en-US" smtClean="0"/>
            </a:fld>
            <a:endParaRPr lang="zh-CN" altLang="en-US"/>
          </a:p>
        </p:txBody>
      </p:sp>
      <p:sp>
        <p:nvSpPr>
          <p:cNvPr id="3" name="日期占位符 2"/>
          <p:cNvSpPr>
            <a:spLocks noGrp="1"/>
          </p:cNvSpPr>
          <p:nvPr>
            <p:ph type="dt" sz="half" idx="10"/>
          </p:nvPr>
        </p:nvSpPr>
        <p:spPr/>
        <p:txBody>
          <a:bodyPr/>
          <a:lstStyle/>
          <a:p>
            <a:fld id="{66142F2C-7951-4897-A78E-D8686982436F}" type="datetime11">
              <a:rPr lang="zh-CN" altLang="en-US" smtClean="0"/>
            </a:fld>
            <a:endParaRPr lang="zh-CN" altLang="en-US"/>
          </a:p>
        </p:txBody>
      </p:sp>
      <p:pic>
        <p:nvPicPr>
          <p:cNvPr id="71" name="图片 70" descr="C:\Users\book pro\Desktop\图片\32.png32"/>
          <p:cNvPicPr>
            <a:picLocks noChangeAspect="1"/>
          </p:cNvPicPr>
          <p:nvPr/>
        </p:nvPicPr>
        <p:blipFill>
          <a:blip r:embed="rId1"/>
          <a:srcRect t="9822" b="9994"/>
          <a:stretch>
            <a:fillRect/>
          </a:stretch>
        </p:blipFill>
        <p:spPr>
          <a:xfrm>
            <a:off x="-575840" y="-287833"/>
            <a:ext cx="4234275" cy="3395493"/>
          </a:xfrm>
          <a:prstGeom prst="rect">
            <a:avLst/>
          </a:prstGeom>
        </p:spPr>
      </p:pic>
      <p:sp>
        <p:nvSpPr>
          <p:cNvPr id="72" name="椭圆 71"/>
          <p:cNvSpPr/>
          <p:nvPr/>
        </p:nvSpPr>
        <p:spPr>
          <a:xfrm>
            <a:off x="568843" y="499579"/>
            <a:ext cx="1898829" cy="1898829"/>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73" name="矩形 72"/>
          <p:cNvSpPr/>
          <p:nvPr/>
        </p:nvSpPr>
        <p:spPr>
          <a:xfrm>
            <a:off x="545291" y="911639"/>
            <a:ext cx="1922367" cy="1025860"/>
          </a:xfrm>
          <a:prstGeom prst="rect">
            <a:avLst/>
          </a:prstGeom>
        </p:spPr>
        <p:txBody>
          <a:bodyPr vert="horz" wrap="square" lIns="121610" tIns="60805" rIns="121610" bIns="60805">
            <a:spAutoFit/>
          </a:bodyPr>
          <a:lstStyle/>
          <a:p>
            <a:pPr algn="ctr" defTabSz="1215390"/>
            <a:r>
              <a:rPr lang="zh-CN" altLang="en-US" sz="5700" b="1" dirty="0">
                <a:solidFill>
                  <a:srgbClr val="2F5B50"/>
                </a:solidFill>
                <a:cs typeface="+mn-ea"/>
                <a:sym typeface="+mn-lt"/>
              </a:rPr>
              <a:t>目录</a:t>
            </a:r>
            <a:endParaRPr lang="en-US" altLang="zh-CN" sz="5700" b="1" dirty="0">
              <a:solidFill>
                <a:srgbClr val="2F5B50"/>
              </a:solidFill>
              <a:cs typeface="+mn-ea"/>
              <a:sym typeface="+mn-lt"/>
            </a:endParaRPr>
          </a:p>
        </p:txBody>
      </p:sp>
      <p:sp>
        <p:nvSpPr>
          <p:cNvPr id="74" name="TextBox 73"/>
          <p:cNvSpPr txBox="1"/>
          <p:nvPr/>
        </p:nvSpPr>
        <p:spPr>
          <a:xfrm>
            <a:off x="3134056" y="1764338"/>
            <a:ext cx="2860176" cy="1107990"/>
          </a:xfrm>
          <a:prstGeom prst="rect">
            <a:avLst/>
          </a:prstGeom>
          <a:effectLst/>
        </p:spPr>
        <p:txBody>
          <a:bodyPr wrap="square" lIns="121670" tIns="60834" rIns="121670" bIns="60834">
            <a:spAutoFit/>
          </a:bodyPr>
          <a:lstStyle>
            <a:defPPr>
              <a:defRPr lang="zh-CN"/>
            </a:defPPr>
            <a:lvl1pPr algn="just" fontAlgn="auto">
              <a:spcBef>
                <a:spcPts val="0"/>
              </a:spcBef>
              <a:spcAft>
                <a:spcPts val="0"/>
              </a:spcAft>
              <a:defRPr sz="2400" b="0">
                <a:solidFill>
                  <a:schemeClr val="tx2">
                    <a:alpha val="91000"/>
                  </a:schemeClr>
                </a:solidFill>
                <a:latin typeface="Impact" panose="020B0806030902050204" pitchFamily="34" charset="0"/>
                <a:ea typeface="微软雅黑" panose="020B0503020204020204" pitchFamily="34" charset="-122"/>
                <a:cs typeface="方正豪体简体" panose="03000509000000000000" pitchFamily="65" charset="-122"/>
              </a:defRPr>
            </a:lvl1pPr>
          </a:lstStyle>
          <a:p>
            <a:pPr defTabSz="1216660"/>
            <a:r>
              <a:rPr lang="en-US" altLang="zh-CN" sz="3200" dirty="0">
                <a:solidFill>
                  <a:schemeClr val="accent1">
                    <a:lumMod val="50000"/>
                  </a:schemeClr>
                </a:solidFill>
                <a:latin typeface="微软雅黑" panose="020B0503020204020204" pitchFamily="34" charset="-122"/>
              </a:rPr>
              <a:t>CONTENTS</a:t>
            </a:r>
            <a:endParaRPr lang="en-US" altLang="zh-CN" sz="3200" dirty="0">
              <a:solidFill>
                <a:schemeClr val="accent1">
                  <a:lumMod val="50000"/>
                </a:schemeClr>
              </a:solidFill>
              <a:latin typeface="微软雅黑" panose="020B0503020204020204" pitchFamily="34" charset="-122"/>
            </a:endParaRPr>
          </a:p>
          <a:p>
            <a:pPr defTabSz="1216660"/>
            <a:endParaRPr lang="en-US" altLang="zh-CN" sz="3200" dirty="0">
              <a:solidFill>
                <a:schemeClr val="accent1">
                  <a:lumMod val="50000"/>
                </a:schemeClr>
              </a:solidFill>
              <a:latin typeface="微软雅黑" panose="020B0503020204020204" pitchFamily="34" charset="-122"/>
            </a:endParaRPr>
          </a:p>
        </p:txBody>
      </p:sp>
      <p:cxnSp>
        <p:nvCxnSpPr>
          <p:cNvPr id="75" name="直接连接符 74"/>
          <p:cNvCxnSpPr/>
          <p:nvPr/>
        </p:nvCxnSpPr>
        <p:spPr>
          <a:xfrm flipH="1" flipV="1">
            <a:off x="1763479" y="2379668"/>
            <a:ext cx="7229253" cy="18731"/>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6" name="标题层"/>
          <p:cNvSpPr txBox="1"/>
          <p:nvPr/>
        </p:nvSpPr>
        <p:spPr bwMode="auto">
          <a:xfrm>
            <a:off x="2435537" y="2729760"/>
            <a:ext cx="799280" cy="697627"/>
          </a:xfrm>
          <a:prstGeom prst="rect">
            <a:avLst/>
          </a:prstGeom>
          <a:noFill/>
          <a:effectLst/>
        </p:spPr>
        <p:txBody>
          <a:bodyPr wrap="square" lIns="121670" tIns="60834" rIns="121670" bIns="60834">
            <a:spAutoFit/>
          </a:bodyPr>
          <a:lstStyle/>
          <a:p>
            <a:pPr algn="ctr" defTabSz="1216660">
              <a:defRPr/>
            </a:pPr>
            <a:r>
              <a:rPr lang="en-US" altLang="zh-CN" sz="3700" kern="0" dirty="0">
                <a:solidFill>
                  <a:srgbClr val="2F5B50"/>
                </a:solidFill>
                <a:latin typeface="Impact" panose="020B0806030902050204" pitchFamily="34" charset="0"/>
                <a:cs typeface="Arial" panose="020B0604020202020204" pitchFamily="34" charset="0"/>
              </a:rPr>
              <a:t>01</a:t>
            </a:r>
            <a:endParaRPr lang="zh-CN" altLang="en-US" sz="3700" kern="0" dirty="0">
              <a:solidFill>
                <a:srgbClr val="2F5B50"/>
              </a:solidFill>
              <a:latin typeface="Impact" panose="020B0806030902050204" pitchFamily="34" charset="0"/>
              <a:cs typeface="Arial" panose="020B0604020202020204" pitchFamily="34" charset="0"/>
            </a:endParaRPr>
          </a:p>
        </p:txBody>
      </p:sp>
      <p:cxnSp>
        <p:nvCxnSpPr>
          <p:cNvPr id="77" name="直接连接符 76"/>
          <p:cNvCxnSpPr/>
          <p:nvPr/>
        </p:nvCxnSpPr>
        <p:spPr>
          <a:xfrm>
            <a:off x="3314624" y="2828702"/>
            <a:ext cx="0" cy="556457"/>
          </a:xfrm>
          <a:prstGeom prst="line">
            <a:avLst/>
          </a:prstGeom>
          <a:noFill/>
          <a:ln w="9525" cap="flat" cmpd="sng" algn="ctr">
            <a:solidFill>
              <a:schemeClr val="tx1">
                <a:lumMod val="65000"/>
                <a:lumOff val="35000"/>
              </a:schemeClr>
            </a:solidFill>
            <a:prstDash val="solid"/>
          </a:ln>
          <a:effectLst/>
        </p:spPr>
      </p:cxnSp>
      <p:sp>
        <p:nvSpPr>
          <p:cNvPr id="78" name="标题层"/>
          <p:cNvSpPr txBox="1"/>
          <p:nvPr/>
        </p:nvSpPr>
        <p:spPr bwMode="auto">
          <a:xfrm>
            <a:off x="3500031" y="2758131"/>
            <a:ext cx="3360252" cy="584769"/>
          </a:xfrm>
          <a:prstGeom prst="rect">
            <a:avLst/>
          </a:prstGeom>
          <a:noFill/>
          <a:effectLst/>
        </p:spPr>
        <p:txBody>
          <a:bodyPr wrap="square" lIns="121670" tIns="60834" rIns="121670" bIns="60834">
            <a:spAutoFit/>
          </a:bodyPr>
          <a:lstStyle/>
          <a:p>
            <a:pPr defTabSz="1216660">
              <a:defRPr/>
            </a:pPr>
            <a:r>
              <a:rPr lang="zh-CN" altLang="en-US" sz="3000" dirty="0">
                <a:solidFill>
                  <a:schemeClr val="tx1">
                    <a:lumMod val="75000"/>
                    <a:lumOff val="25000"/>
                  </a:schemeClr>
                </a:solidFill>
                <a:latin typeface="微软雅黑" panose="020B0503020204020204" pitchFamily="34" charset="-122"/>
                <a:ea typeface="微软雅黑" panose="020B0503020204020204" pitchFamily="34" charset="-122"/>
              </a:rPr>
              <a:t>交换机工作原理</a:t>
            </a:r>
            <a:endParaRPr lang="zh-CN" altLang="en-US" sz="3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标题层"/>
          <p:cNvSpPr txBox="1"/>
          <p:nvPr/>
        </p:nvSpPr>
        <p:spPr bwMode="auto">
          <a:xfrm>
            <a:off x="2435537" y="3439699"/>
            <a:ext cx="799280" cy="697627"/>
          </a:xfrm>
          <a:prstGeom prst="rect">
            <a:avLst/>
          </a:prstGeom>
          <a:noFill/>
          <a:effectLst/>
        </p:spPr>
        <p:txBody>
          <a:bodyPr wrap="square" lIns="121670" tIns="60834" rIns="121670" bIns="60834">
            <a:spAutoFit/>
          </a:bodyPr>
          <a:lstStyle/>
          <a:p>
            <a:pPr algn="ctr" defTabSz="1216660">
              <a:defRPr/>
            </a:pPr>
            <a:r>
              <a:rPr lang="en-US" altLang="zh-CN" sz="3700" kern="0" dirty="0">
                <a:solidFill>
                  <a:srgbClr val="2F5B50"/>
                </a:solidFill>
                <a:latin typeface="Impact" panose="020B0806030902050204" pitchFamily="34" charset="0"/>
                <a:cs typeface="Arial" panose="020B0604020202020204" pitchFamily="34" charset="0"/>
              </a:rPr>
              <a:t>02</a:t>
            </a:r>
            <a:endParaRPr lang="zh-CN" altLang="en-US" sz="3700" kern="0" dirty="0">
              <a:solidFill>
                <a:srgbClr val="2F5B50"/>
              </a:solidFill>
              <a:latin typeface="Impact" panose="020B0806030902050204" pitchFamily="34" charset="0"/>
              <a:cs typeface="Arial" panose="020B0604020202020204" pitchFamily="34" charset="0"/>
            </a:endParaRPr>
          </a:p>
        </p:txBody>
      </p:sp>
      <p:cxnSp>
        <p:nvCxnSpPr>
          <p:cNvPr id="82" name="直接连接符 81"/>
          <p:cNvCxnSpPr/>
          <p:nvPr/>
        </p:nvCxnSpPr>
        <p:spPr>
          <a:xfrm>
            <a:off x="3314624" y="3552812"/>
            <a:ext cx="0" cy="556457"/>
          </a:xfrm>
          <a:prstGeom prst="line">
            <a:avLst/>
          </a:prstGeom>
          <a:noFill/>
          <a:ln w="9525" cap="flat" cmpd="sng" algn="ctr">
            <a:solidFill>
              <a:schemeClr val="tx1">
                <a:lumMod val="65000"/>
                <a:lumOff val="35000"/>
              </a:schemeClr>
            </a:solidFill>
            <a:prstDash val="solid"/>
          </a:ln>
          <a:effectLst/>
        </p:spPr>
      </p:cxnSp>
      <p:sp>
        <p:nvSpPr>
          <p:cNvPr id="83" name="标题层"/>
          <p:cNvSpPr txBox="1"/>
          <p:nvPr/>
        </p:nvSpPr>
        <p:spPr bwMode="auto">
          <a:xfrm>
            <a:off x="3500030" y="3482239"/>
            <a:ext cx="5141154" cy="584521"/>
          </a:xfrm>
          <a:prstGeom prst="rect">
            <a:avLst/>
          </a:prstGeom>
          <a:noFill/>
          <a:effectLst/>
        </p:spPr>
        <p:txBody>
          <a:bodyPr wrap="square" lIns="121670" tIns="60834" rIns="121670" bIns="60834">
            <a:spAutoFit/>
          </a:bodyPr>
          <a:lstStyle/>
          <a:p>
            <a:pPr defTabSz="1216660">
              <a:defRPr/>
            </a:pPr>
            <a:r>
              <a:rPr lang="en-US" altLang="zh-CN" sz="3000" dirty="0">
                <a:solidFill>
                  <a:schemeClr val="tx1">
                    <a:lumMod val="75000"/>
                    <a:lumOff val="25000"/>
                  </a:schemeClr>
                </a:solidFill>
                <a:latin typeface="微软雅黑" panose="020B0503020204020204" pitchFamily="34" charset="-122"/>
                <a:ea typeface="微软雅黑" panose="020B0503020204020204" pitchFamily="34" charset="-122"/>
              </a:rPr>
              <a:t>Cisco</a:t>
            </a:r>
            <a:r>
              <a:rPr lang="zh-CN" altLang="en-US" sz="3000" dirty="0">
                <a:solidFill>
                  <a:schemeClr val="tx1">
                    <a:lumMod val="75000"/>
                    <a:lumOff val="25000"/>
                  </a:schemeClr>
                </a:solidFill>
                <a:latin typeface="微软雅黑" panose="020B0503020204020204" pitchFamily="34" charset="-122"/>
                <a:ea typeface="微软雅黑" panose="020B0503020204020204" pitchFamily="34" charset="-122"/>
              </a:rPr>
              <a:t>交换机初始化配置</a:t>
            </a:r>
            <a:endParaRPr lang="zh-CN" altLang="en-US" sz="3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6" name="标题层"/>
          <p:cNvSpPr txBox="1"/>
          <p:nvPr/>
        </p:nvSpPr>
        <p:spPr bwMode="auto">
          <a:xfrm>
            <a:off x="2435537" y="4149625"/>
            <a:ext cx="799280" cy="697627"/>
          </a:xfrm>
          <a:prstGeom prst="rect">
            <a:avLst/>
          </a:prstGeom>
          <a:noFill/>
          <a:effectLst/>
        </p:spPr>
        <p:txBody>
          <a:bodyPr wrap="square" lIns="121670" tIns="60834" rIns="121670" bIns="60834">
            <a:spAutoFit/>
          </a:bodyPr>
          <a:lstStyle/>
          <a:p>
            <a:pPr algn="ctr" defTabSz="1216660">
              <a:defRPr/>
            </a:pPr>
            <a:r>
              <a:rPr lang="en-US" altLang="zh-CN" sz="3700" kern="0" dirty="0">
                <a:solidFill>
                  <a:srgbClr val="2F5B50"/>
                </a:solidFill>
                <a:latin typeface="Impact" panose="020B0806030902050204" pitchFamily="34" charset="0"/>
                <a:cs typeface="Arial" panose="020B0604020202020204" pitchFamily="34" charset="0"/>
              </a:rPr>
              <a:t>03</a:t>
            </a:r>
            <a:endParaRPr lang="zh-CN" altLang="en-US" sz="3700" kern="0" dirty="0">
              <a:solidFill>
                <a:srgbClr val="2F5B50"/>
              </a:solidFill>
              <a:latin typeface="Impact" panose="020B0806030902050204" pitchFamily="34" charset="0"/>
              <a:cs typeface="Arial" panose="020B0604020202020204" pitchFamily="34" charset="0"/>
            </a:endParaRPr>
          </a:p>
        </p:txBody>
      </p:sp>
      <p:cxnSp>
        <p:nvCxnSpPr>
          <p:cNvPr id="87" name="直接连接符 86"/>
          <p:cNvCxnSpPr/>
          <p:nvPr/>
        </p:nvCxnSpPr>
        <p:spPr>
          <a:xfrm>
            <a:off x="3314624" y="4262751"/>
            <a:ext cx="0" cy="556457"/>
          </a:xfrm>
          <a:prstGeom prst="line">
            <a:avLst/>
          </a:prstGeom>
          <a:noFill/>
          <a:ln w="9525" cap="flat" cmpd="sng" algn="ctr">
            <a:solidFill>
              <a:schemeClr val="tx1">
                <a:lumMod val="65000"/>
                <a:lumOff val="35000"/>
              </a:schemeClr>
            </a:solidFill>
            <a:prstDash val="solid"/>
          </a:ln>
          <a:effectLst/>
        </p:spPr>
      </p:cxnSp>
      <p:sp>
        <p:nvSpPr>
          <p:cNvPr id="88" name="标题层"/>
          <p:cNvSpPr txBox="1"/>
          <p:nvPr/>
        </p:nvSpPr>
        <p:spPr bwMode="auto">
          <a:xfrm>
            <a:off x="3500031" y="4206349"/>
            <a:ext cx="3360252" cy="584769"/>
          </a:xfrm>
          <a:prstGeom prst="rect">
            <a:avLst/>
          </a:prstGeom>
          <a:noFill/>
          <a:effectLst/>
        </p:spPr>
        <p:txBody>
          <a:bodyPr wrap="square" lIns="121670" tIns="60834" rIns="121670" bIns="60834">
            <a:spAutoFit/>
          </a:bodyPr>
          <a:lstStyle/>
          <a:p>
            <a:pPr defTabSz="1216660">
              <a:defRPr/>
            </a:pPr>
            <a:r>
              <a:rPr lang="en-US" altLang="zh-CN" sz="3000" dirty="0">
                <a:solidFill>
                  <a:schemeClr val="tx1">
                    <a:lumMod val="75000"/>
                    <a:lumOff val="25000"/>
                  </a:schemeClr>
                </a:solidFill>
                <a:latin typeface="微软雅黑" panose="020B0503020204020204" pitchFamily="34" charset="-122"/>
                <a:ea typeface="微软雅黑" panose="020B0503020204020204" pitchFamily="34" charset="-122"/>
              </a:rPr>
              <a:t>VLAN</a:t>
            </a:r>
            <a:r>
              <a:rPr lang="zh-CN" altLang="en-US" sz="3000" dirty="0">
                <a:solidFill>
                  <a:schemeClr val="tx1">
                    <a:lumMod val="75000"/>
                    <a:lumOff val="25000"/>
                  </a:schemeClr>
                </a:solidFill>
                <a:latin typeface="微软雅黑" panose="020B0503020204020204" pitchFamily="34" charset="-122"/>
                <a:ea typeface="微软雅黑" panose="020B0503020204020204" pitchFamily="34" charset="-122"/>
              </a:rPr>
              <a:t>配置</a:t>
            </a:r>
            <a:endParaRPr lang="zh-CN" altLang="en-US" sz="3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标题层"/>
          <p:cNvSpPr txBox="1"/>
          <p:nvPr/>
        </p:nvSpPr>
        <p:spPr bwMode="auto">
          <a:xfrm>
            <a:off x="2435537" y="4873738"/>
            <a:ext cx="799280" cy="697627"/>
          </a:xfrm>
          <a:prstGeom prst="rect">
            <a:avLst/>
          </a:prstGeom>
          <a:noFill/>
          <a:effectLst/>
        </p:spPr>
        <p:txBody>
          <a:bodyPr wrap="square" lIns="121670" tIns="60834" rIns="121670" bIns="60834">
            <a:spAutoFit/>
          </a:bodyPr>
          <a:lstStyle/>
          <a:p>
            <a:pPr algn="ctr" defTabSz="1216660">
              <a:defRPr/>
            </a:pPr>
            <a:r>
              <a:rPr lang="en-US" altLang="zh-CN" sz="3700" kern="0" dirty="0">
                <a:solidFill>
                  <a:srgbClr val="2F5B50"/>
                </a:solidFill>
                <a:latin typeface="Impact" panose="020B0806030902050204" pitchFamily="34" charset="0"/>
                <a:cs typeface="Arial" panose="020B0604020202020204" pitchFamily="34" charset="0"/>
              </a:rPr>
              <a:t>04</a:t>
            </a:r>
            <a:endParaRPr lang="zh-CN" altLang="en-US" sz="3700" kern="0" dirty="0">
              <a:solidFill>
                <a:srgbClr val="2F5B50"/>
              </a:solidFill>
              <a:latin typeface="Impact" panose="020B0806030902050204" pitchFamily="34" charset="0"/>
              <a:cs typeface="Arial" panose="020B0604020202020204" pitchFamily="34" charset="0"/>
            </a:endParaRPr>
          </a:p>
        </p:txBody>
      </p:sp>
      <p:cxnSp>
        <p:nvCxnSpPr>
          <p:cNvPr id="92" name="直接连接符 91"/>
          <p:cNvCxnSpPr/>
          <p:nvPr/>
        </p:nvCxnSpPr>
        <p:spPr>
          <a:xfrm>
            <a:off x="3314624" y="4972677"/>
            <a:ext cx="0" cy="556457"/>
          </a:xfrm>
          <a:prstGeom prst="line">
            <a:avLst/>
          </a:prstGeom>
          <a:noFill/>
          <a:ln w="9525" cap="flat" cmpd="sng" algn="ctr">
            <a:solidFill>
              <a:schemeClr val="tx1">
                <a:lumMod val="65000"/>
                <a:lumOff val="35000"/>
              </a:schemeClr>
            </a:solidFill>
            <a:prstDash val="solid"/>
          </a:ln>
          <a:effectLst/>
        </p:spPr>
      </p:cxnSp>
      <p:sp>
        <p:nvSpPr>
          <p:cNvPr id="93" name="标题层"/>
          <p:cNvSpPr txBox="1"/>
          <p:nvPr/>
        </p:nvSpPr>
        <p:spPr bwMode="auto">
          <a:xfrm>
            <a:off x="3500031" y="4930459"/>
            <a:ext cx="3360252" cy="584769"/>
          </a:xfrm>
          <a:prstGeom prst="rect">
            <a:avLst/>
          </a:prstGeom>
          <a:noFill/>
          <a:effectLst/>
        </p:spPr>
        <p:txBody>
          <a:bodyPr wrap="square" lIns="121670" tIns="60834" rIns="121670" bIns="60834">
            <a:spAutoFit/>
          </a:bodyPr>
          <a:lstStyle/>
          <a:p>
            <a:pPr defTabSz="1216660">
              <a:defRPr/>
            </a:pPr>
            <a:r>
              <a:rPr lang="en-US" altLang="zh-CN" sz="3000" dirty="0">
                <a:solidFill>
                  <a:schemeClr val="tx1">
                    <a:lumMod val="75000"/>
                    <a:lumOff val="25000"/>
                  </a:schemeClr>
                </a:solidFill>
                <a:latin typeface="微软雅黑" panose="020B0503020204020204" pitchFamily="34" charset="-122"/>
                <a:ea typeface="微软雅黑" panose="020B0503020204020204" pitchFamily="34" charset="-122"/>
              </a:rPr>
              <a:t>VTP</a:t>
            </a:r>
            <a:endParaRPr lang="zh-CN" altLang="en-US" sz="3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500">
        <p14:prism isInverted="1"/>
      </p:transition>
    </mc:Choice>
    <mc:Fallback>
      <p:transition spd="slow" advTm="5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wipe(down)">
                                      <p:cBhvr>
                                        <p:cTn id="18" dur="500"/>
                                        <p:tgtEl>
                                          <p:spTgt spid="71"/>
                                        </p:tgtEl>
                                      </p:cBhvr>
                                    </p:animEffect>
                                  </p:childTnLst>
                                </p:cTn>
                              </p:par>
                              <p:par>
                                <p:cTn id="19" presetID="47" presetClass="entr" presetSubtype="0" fill="hold" grpId="0" nodeType="withEffect">
                                  <p:stCondLst>
                                    <p:cond delay="80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anim calcmode="lin" valueType="num">
                                      <p:cBhvr>
                                        <p:cTn id="22" dur="500" fill="hold"/>
                                        <p:tgtEl>
                                          <p:spTgt spid="74"/>
                                        </p:tgtEl>
                                        <p:attrNameLst>
                                          <p:attrName>ppt_x</p:attrName>
                                        </p:attrNameLst>
                                      </p:cBhvr>
                                      <p:tavLst>
                                        <p:tav tm="0">
                                          <p:val>
                                            <p:strVal val="#ppt_x"/>
                                          </p:val>
                                        </p:tav>
                                        <p:tav tm="100000">
                                          <p:val>
                                            <p:strVal val="#ppt_x"/>
                                          </p:val>
                                        </p:tav>
                                      </p:tavLst>
                                    </p:anim>
                                    <p:anim calcmode="lin" valueType="num">
                                      <p:cBhvr>
                                        <p:cTn id="23" dur="500" fill="hold"/>
                                        <p:tgtEl>
                                          <p:spTgt spid="74"/>
                                        </p:tgtEl>
                                        <p:attrNameLst>
                                          <p:attrName>ppt_y</p:attrName>
                                        </p:attrNameLst>
                                      </p:cBhvr>
                                      <p:tavLst>
                                        <p:tav tm="0">
                                          <p:val>
                                            <p:strVal val="#ppt_y-.1"/>
                                          </p:val>
                                        </p:tav>
                                        <p:tav tm="100000">
                                          <p:val>
                                            <p:strVal val="#ppt_y"/>
                                          </p:val>
                                        </p:tav>
                                      </p:tavLst>
                                    </p:anim>
                                  </p:childTnLst>
                                </p:cTn>
                              </p:par>
                              <p:par>
                                <p:cTn id="24" presetID="22" presetClass="entr" presetSubtype="2" fill="hold" nodeType="withEffect">
                                  <p:stCondLst>
                                    <p:cond delay="1200"/>
                                  </p:stCondLst>
                                  <p:childTnLst>
                                    <p:set>
                                      <p:cBhvr>
                                        <p:cTn id="25" dur="1" fill="hold">
                                          <p:stCondLst>
                                            <p:cond delay="0"/>
                                          </p:stCondLst>
                                        </p:cTn>
                                        <p:tgtEl>
                                          <p:spTgt spid="75"/>
                                        </p:tgtEl>
                                        <p:attrNameLst>
                                          <p:attrName>style.visibility</p:attrName>
                                        </p:attrNameLst>
                                      </p:cBhvr>
                                      <p:to>
                                        <p:strVal val="visible"/>
                                      </p:to>
                                    </p:set>
                                    <p:animEffect transition="in" filter="wipe(right)">
                                      <p:cBhvr>
                                        <p:cTn id="26" dur="500"/>
                                        <p:tgtEl>
                                          <p:spTgt spid="75"/>
                                        </p:tgtEl>
                                      </p:cBhvr>
                                    </p:animEffect>
                                  </p:childTnLst>
                                </p:cTn>
                              </p:par>
                            </p:childTnLst>
                          </p:cTn>
                        </p:par>
                        <p:par>
                          <p:cTn id="27" fill="hold">
                            <p:stCondLst>
                              <p:cond delay="1500"/>
                            </p:stCondLst>
                            <p:childTnLst>
                              <p:par>
                                <p:cTn id="28" presetID="47" presetClass="entr" presetSubtype="0" fill="hold" nodeType="after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600"/>
                                        <p:tgtEl>
                                          <p:spTgt spid="77"/>
                                        </p:tgtEl>
                                      </p:cBhvr>
                                    </p:animEffect>
                                    <p:anim calcmode="lin" valueType="num">
                                      <p:cBhvr>
                                        <p:cTn id="31" dur="600" fill="hold"/>
                                        <p:tgtEl>
                                          <p:spTgt spid="77"/>
                                        </p:tgtEl>
                                        <p:attrNameLst>
                                          <p:attrName>ppt_x</p:attrName>
                                        </p:attrNameLst>
                                      </p:cBhvr>
                                      <p:tavLst>
                                        <p:tav tm="0">
                                          <p:val>
                                            <p:strVal val="#ppt_x"/>
                                          </p:val>
                                        </p:tav>
                                        <p:tav tm="100000">
                                          <p:val>
                                            <p:strVal val="#ppt_x"/>
                                          </p:val>
                                        </p:tav>
                                      </p:tavLst>
                                    </p:anim>
                                    <p:anim calcmode="lin" valueType="num">
                                      <p:cBhvr>
                                        <p:cTn id="32" dur="600" fill="hold"/>
                                        <p:tgtEl>
                                          <p:spTgt spid="77"/>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2" presetClass="entr" presetSubtype="8" decel="52500" fill="hold" grpId="0" nodeType="afterEffect">
                                  <p:stCondLst>
                                    <p:cond delay="0"/>
                                  </p:stCondLst>
                                  <p:childTnLst>
                                    <p:set>
                                      <p:cBhvr>
                                        <p:cTn id="35" dur="1" fill="hold">
                                          <p:stCondLst>
                                            <p:cond delay="0"/>
                                          </p:stCondLst>
                                        </p:cTn>
                                        <p:tgtEl>
                                          <p:spTgt spid="76"/>
                                        </p:tgtEl>
                                        <p:attrNameLst>
                                          <p:attrName>style.visibility</p:attrName>
                                        </p:attrNameLst>
                                      </p:cBhvr>
                                      <p:to>
                                        <p:strVal val="visible"/>
                                      </p:to>
                                    </p:set>
                                    <p:anim calcmode="lin" valueType="num">
                                      <p:cBhvr additive="base">
                                        <p:cTn id="36" dur="400" fill="hold"/>
                                        <p:tgtEl>
                                          <p:spTgt spid="76"/>
                                        </p:tgtEl>
                                        <p:attrNameLst>
                                          <p:attrName>ppt_x</p:attrName>
                                        </p:attrNameLst>
                                      </p:cBhvr>
                                      <p:tavLst>
                                        <p:tav tm="0">
                                          <p:val>
                                            <p:strVal val="0-#ppt_w/2"/>
                                          </p:val>
                                        </p:tav>
                                        <p:tav tm="100000">
                                          <p:val>
                                            <p:strVal val="#ppt_x"/>
                                          </p:val>
                                        </p:tav>
                                      </p:tavLst>
                                    </p:anim>
                                    <p:anim calcmode="lin" valueType="num">
                                      <p:cBhvr additive="base">
                                        <p:cTn id="37" dur="400" fill="hold"/>
                                        <p:tgtEl>
                                          <p:spTgt spid="76"/>
                                        </p:tgtEl>
                                        <p:attrNameLst>
                                          <p:attrName>ppt_y</p:attrName>
                                        </p:attrNameLst>
                                      </p:cBhvr>
                                      <p:tavLst>
                                        <p:tav tm="0">
                                          <p:val>
                                            <p:strVal val="#ppt_y"/>
                                          </p:val>
                                        </p:tav>
                                        <p:tav tm="100000">
                                          <p:val>
                                            <p:strVal val="#ppt_y"/>
                                          </p:val>
                                        </p:tav>
                                      </p:tavLst>
                                    </p:anim>
                                  </p:childTnLst>
                                </p:cTn>
                              </p:par>
                              <p:par>
                                <p:cTn id="38" presetID="2" presetClass="entr" presetSubtype="2" decel="52500" fill="hold" grpId="0" nodeType="withEffect">
                                  <p:stCondLst>
                                    <p:cond delay="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400" fill="hold"/>
                                        <p:tgtEl>
                                          <p:spTgt spid="78"/>
                                        </p:tgtEl>
                                        <p:attrNameLst>
                                          <p:attrName>ppt_x</p:attrName>
                                        </p:attrNameLst>
                                      </p:cBhvr>
                                      <p:tavLst>
                                        <p:tav tm="0">
                                          <p:val>
                                            <p:strVal val="1+#ppt_w/2"/>
                                          </p:val>
                                        </p:tav>
                                        <p:tav tm="100000">
                                          <p:val>
                                            <p:strVal val="#ppt_x"/>
                                          </p:val>
                                        </p:tav>
                                      </p:tavLst>
                                    </p:anim>
                                    <p:anim calcmode="lin" valueType="num">
                                      <p:cBhvr additive="base">
                                        <p:cTn id="41" dur="400" fill="hold"/>
                                        <p:tgtEl>
                                          <p:spTgt spid="78"/>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47"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600"/>
                                        <p:tgtEl>
                                          <p:spTgt spid="82"/>
                                        </p:tgtEl>
                                      </p:cBhvr>
                                    </p:animEffect>
                                    <p:anim calcmode="lin" valueType="num">
                                      <p:cBhvr>
                                        <p:cTn id="46" dur="600" fill="hold"/>
                                        <p:tgtEl>
                                          <p:spTgt spid="82"/>
                                        </p:tgtEl>
                                        <p:attrNameLst>
                                          <p:attrName>ppt_x</p:attrName>
                                        </p:attrNameLst>
                                      </p:cBhvr>
                                      <p:tavLst>
                                        <p:tav tm="0">
                                          <p:val>
                                            <p:strVal val="#ppt_x"/>
                                          </p:val>
                                        </p:tav>
                                        <p:tav tm="100000">
                                          <p:val>
                                            <p:strVal val="#ppt_x"/>
                                          </p:val>
                                        </p:tav>
                                      </p:tavLst>
                                    </p:anim>
                                    <p:anim calcmode="lin" valueType="num">
                                      <p:cBhvr>
                                        <p:cTn id="47" dur="600" fill="hold"/>
                                        <p:tgtEl>
                                          <p:spTgt spid="82"/>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 presetClass="entr" presetSubtype="8" decel="52500" fill="hold" grpId="0" nodeType="afterEffect">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cBhvr additive="base">
                                        <p:cTn id="51" dur="400" fill="hold"/>
                                        <p:tgtEl>
                                          <p:spTgt spid="81"/>
                                        </p:tgtEl>
                                        <p:attrNameLst>
                                          <p:attrName>ppt_x</p:attrName>
                                        </p:attrNameLst>
                                      </p:cBhvr>
                                      <p:tavLst>
                                        <p:tav tm="0">
                                          <p:val>
                                            <p:strVal val="0-#ppt_w/2"/>
                                          </p:val>
                                        </p:tav>
                                        <p:tav tm="100000">
                                          <p:val>
                                            <p:strVal val="#ppt_x"/>
                                          </p:val>
                                        </p:tav>
                                      </p:tavLst>
                                    </p:anim>
                                    <p:anim calcmode="lin" valueType="num">
                                      <p:cBhvr additive="base">
                                        <p:cTn id="52" dur="400" fill="hold"/>
                                        <p:tgtEl>
                                          <p:spTgt spid="81"/>
                                        </p:tgtEl>
                                        <p:attrNameLst>
                                          <p:attrName>ppt_y</p:attrName>
                                        </p:attrNameLst>
                                      </p:cBhvr>
                                      <p:tavLst>
                                        <p:tav tm="0">
                                          <p:val>
                                            <p:strVal val="#ppt_y"/>
                                          </p:val>
                                        </p:tav>
                                        <p:tav tm="100000">
                                          <p:val>
                                            <p:strVal val="#ppt_y"/>
                                          </p:val>
                                        </p:tav>
                                      </p:tavLst>
                                    </p:anim>
                                  </p:childTnLst>
                                </p:cTn>
                              </p:par>
                              <p:par>
                                <p:cTn id="53" presetID="2" presetClass="entr" presetSubtype="2" decel="5250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400" fill="hold"/>
                                        <p:tgtEl>
                                          <p:spTgt spid="83"/>
                                        </p:tgtEl>
                                        <p:attrNameLst>
                                          <p:attrName>ppt_x</p:attrName>
                                        </p:attrNameLst>
                                      </p:cBhvr>
                                      <p:tavLst>
                                        <p:tav tm="0">
                                          <p:val>
                                            <p:strVal val="1+#ppt_w/2"/>
                                          </p:val>
                                        </p:tav>
                                        <p:tav tm="100000">
                                          <p:val>
                                            <p:strVal val="#ppt_x"/>
                                          </p:val>
                                        </p:tav>
                                      </p:tavLst>
                                    </p:anim>
                                    <p:anim calcmode="lin" valueType="num">
                                      <p:cBhvr additive="base">
                                        <p:cTn id="56" dur="400" fill="hold"/>
                                        <p:tgtEl>
                                          <p:spTgt spid="83"/>
                                        </p:tgtEl>
                                        <p:attrNameLst>
                                          <p:attrName>ppt_y</p:attrName>
                                        </p:attrNameLst>
                                      </p:cBhvr>
                                      <p:tavLst>
                                        <p:tav tm="0">
                                          <p:val>
                                            <p:strVal val="#ppt_y"/>
                                          </p:val>
                                        </p:tav>
                                        <p:tav tm="100000">
                                          <p:val>
                                            <p:strVal val="#ppt_y"/>
                                          </p:val>
                                        </p:tav>
                                      </p:tavLst>
                                    </p:anim>
                                  </p:childTnLst>
                                </p:cTn>
                              </p:par>
                            </p:childTnLst>
                          </p:cTn>
                        </p:par>
                        <p:par>
                          <p:cTn id="57" fill="hold">
                            <p:stCondLst>
                              <p:cond delay="4500"/>
                            </p:stCondLst>
                            <p:childTnLst>
                              <p:par>
                                <p:cTn id="58" presetID="47" presetClass="entr" presetSubtype="0" fill="hold" nodeType="after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600"/>
                                        <p:tgtEl>
                                          <p:spTgt spid="87"/>
                                        </p:tgtEl>
                                      </p:cBhvr>
                                    </p:animEffect>
                                    <p:anim calcmode="lin" valueType="num">
                                      <p:cBhvr>
                                        <p:cTn id="61" dur="600" fill="hold"/>
                                        <p:tgtEl>
                                          <p:spTgt spid="87"/>
                                        </p:tgtEl>
                                        <p:attrNameLst>
                                          <p:attrName>ppt_x</p:attrName>
                                        </p:attrNameLst>
                                      </p:cBhvr>
                                      <p:tavLst>
                                        <p:tav tm="0">
                                          <p:val>
                                            <p:strVal val="#ppt_x"/>
                                          </p:val>
                                        </p:tav>
                                        <p:tav tm="100000">
                                          <p:val>
                                            <p:strVal val="#ppt_x"/>
                                          </p:val>
                                        </p:tav>
                                      </p:tavLst>
                                    </p:anim>
                                    <p:anim calcmode="lin" valueType="num">
                                      <p:cBhvr>
                                        <p:cTn id="62" dur="600" fill="hold"/>
                                        <p:tgtEl>
                                          <p:spTgt spid="87"/>
                                        </p:tgtEl>
                                        <p:attrNameLst>
                                          <p:attrName>ppt_y</p:attrName>
                                        </p:attrNameLst>
                                      </p:cBhvr>
                                      <p:tavLst>
                                        <p:tav tm="0">
                                          <p:val>
                                            <p:strVal val="#ppt_y-.1"/>
                                          </p:val>
                                        </p:tav>
                                        <p:tav tm="100000">
                                          <p:val>
                                            <p:strVal val="#ppt_y"/>
                                          </p:val>
                                        </p:tav>
                                      </p:tavLst>
                                    </p:anim>
                                  </p:childTnLst>
                                </p:cTn>
                              </p:par>
                            </p:childTnLst>
                          </p:cTn>
                        </p:par>
                        <p:par>
                          <p:cTn id="63" fill="hold">
                            <p:stCondLst>
                              <p:cond delay="5500"/>
                            </p:stCondLst>
                            <p:childTnLst>
                              <p:par>
                                <p:cTn id="64" presetID="2" presetClass="entr" presetSubtype="8" decel="52500" fill="hold" grpId="0" nodeType="afterEffect">
                                  <p:stCondLst>
                                    <p:cond delay="0"/>
                                  </p:stCondLst>
                                  <p:childTnLst>
                                    <p:set>
                                      <p:cBhvr>
                                        <p:cTn id="65" dur="1" fill="hold">
                                          <p:stCondLst>
                                            <p:cond delay="0"/>
                                          </p:stCondLst>
                                        </p:cTn>
                                        <p:tgtEl>
                                          <p:spTgt spid="86"/>
                                        </p:tgtEl>
                                        <p:attrNameLst>
                                          <p:attrName>style.visibility</p:attrName>
                                        </p:attrNameLst>
                                      </p:cBhvr>
                                      <p:to>
                                        <p:strVal val="visible"/>
                                      </p:to>
                                    </p:set>
                                    <p:anim calcmode="lin" valueType="num">
                                      <p:cBhvr additive="base">
                                        <p:cTn id="66" dur="400" fill="hold"/>
                                        <p:tgtEl>
                                          <p:spTgt spid="86"/>
                                        </p:tgtEl>
                                        <p:attrNameLst>
                                          <p:attrName>ppt_x</p:attrName>
                                        </p:attrNameLst>
                                      </p:cBhvr>
                                      <p:tavLst>
                                        <p:tav tm="0">
                                          <p:val>
                                            <p:strVal val="0-#ppt_w/2"/>
                                          </p:val>
                                        </p:tav>
                                        <p:tav tm="100000">
                                          <p:val>
                                            <p:strVal val="#ppt_x"/>
                                          </p:val>
                                        </p:tav>
                                      </p:tavLst>
                                    </p:anim>
                                    <p:anim calcmode="lin" valueType="num">
                                      <p:cBhvr additive="base">
                                        <p:cTn id="67" dur="400" fill="hold"/>
                                        <p:tgtEl>
                                          <p:spTgt spid="86"/>
                                        </p:tgtEl>
                                        <p:attrNameLst>
                                          <p:attrName>ppt_y</p:attrName>
                                        </p:attrNameLst>
                                      </p:cBhvr>
                                      <p:tavLst>
                                        <p:tav tm="0">
                                          <p:val>
                                            <p:strVal val="#ppt_y"/>
                                          </p:val>
                                        </p:tav>
                                        <p:tav tm="100000">
                                          <p:val>
                                            <p:strVal val="#ppt_y"/>
                                          </p:val>
                                        </p:tav>
                                      </p:tavLst>
                                    </p:anim>
                                  </p:childTnLst>
                                </p:cTn>
                              </p:par>
                              <p:par>
                                <p:cTn id="68" presetID="2" presetClass="entr" presetSubtype="2" decel="52500" fill="hold" grpId="0" nodeType="withEffect">
                                  <p:stCondLst>
                                    <p:cond delay="0"/>
                                  </p:stCondLst>
                                  <p:childTnLst>
                                    <p:set>
                                      <p:cBhvr>
                                        <p:cTn id="69" dur="1" fill="hold">
                                          <p:stCondLst>
                                            <p:cond delay="0"/>
                                          </p:stCondLst>
                                        </p:cTn>
                                        <p:tgtEl>
                                          <p:spTgt spid="88"/>
                                        </p:tgtEl>
                                        <p:attrNameLst>
                                          <p:attrName>style.visibility</p:attrName>
                                        </p:attrNameLst>
                                      </p:cBhvr>
                                      <p:to>
                                        <p:strVal val="visible"/>
                                      </p:to>
                                    </p:set>
                                    <p:anim calcmode="lin" valueType="num">
                                      <p:cBhvr additive="base">
                                        <p:cTn id="70" dur="400" fill="hold"/>
                                        <p:tgtEl>
                                          <p:spTgt spid="88"/>
                                        </p:tgtEl>
                                        <p:attrNameLst>
                                          <p:attrName>ppt_x</p:attrName>
                                        </p:attrNameLst>
                                      </p:cBhvr>
                                      <p:tavLst>
                                        <p:tav tm="0">
                                          <p:val>
                                            <p:strVal val="1+#ppt_w/2"/>
                                          </p:val>
                                        </p:tav>
                                        <p:tav tm="100000">
                                          <p:val>
                                            <p:strVal val="#ppt_x"/>
                                          </p:val>
                                        </p:tav>
                                      </p:tavLst>
                                    </p:anim>
                                    <p:anim calcmode="lin" valueType="num">
                                      <p:cBhvr additive="base">
                                        <p:cTn id="71" dur="400" fill="hold"/>
                                        <p:tgtEl>
                                          <p:spTgt spid="88"/>
                                        </p:tgtEl>
                                        <p:attrNameLst>
                                          <p:attrName>ppt_y</p:attrName>
                                        </p:attrNameLst>
                                      </p:cBhvr>
                                      <p:tavLst>
                                        <p:tav tm="0">
                                          <p:val>
                                            <p:strVal val="#ppt_y"/>
                                          </p:val>
                                        </p:tav>
                                        <p:tav tm="100000">
                                          <p:val>
                                            <p:strVal val="#ppt_y"/>
                                          </p:val>
                                        </p:tav>
                                      </p:tavLst>
                                    </p:anim>
                                  </p:childTnLst>
                                </p:cTn>
                              </p:par>
                            </p:childTnLst>
                          </p:cTn>
                        </p:par>
                        <p:par>
                          <p:cTn id="72" fill="hold">
                            <p:stCondLst>
                              <p:cond delay="6000"/>
                            </p:stCondLst>
                            <p:childTnLst>
                              <p:par>
                                <p:cTn id="73" presetID="47" presetClass="entr" presetSubtype="0" fill="hold"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fade">
                                      <p:cBhvr>
                                        <p:cTn id="75" dur="600"/>
                                        <p:tgtEl>
                                          <p:spTgt spid="92"/>
                                        </p:tgtEl>
                                      </p:cBhvr>
                                    </p:animEffect>
                                    <p:anim calcmode="lin" valueType="num">
                                      <p:cBhvr>
                                        <p:cTn id="76" dur="600" fill="hold"/>
                                        <p:tgtEl>
                                          <p:spTgt spid="92"/>
                                        </p:tgtEl>
                                        <p:attrNameLst>
                                          <p:attrName>ppt_x</p:attrName>
                                        </p:attrNameLst>
                                      </p:cBhvr>
                                      <p:tavLst>
                                        <p:tav tm="0">
                                          <p:val>
                                            <p:strVal val="#ppt_x"/>
                                          </p:val>
                                        </p:tav>
                                        <p:tav tm="100000">
                                          <p:val>
                                            <p:strVal val="#ppt_x"/>
                                          </p:val>
                                        </p:tav>
                                      </p:tavLst>
                                    </p:anim>
                                    <p:anim calcmode="lin" valueType="num">
                                      <p:cBhvr>
                                        <p:cTn id="77" dur="600" fill="hold"/>
                                        <p:tgtEl>
                                          <p:spTgt spid="92"/>
                                        </p:tgtEl>
                                        <p:attrNameLst>
                                          <p:attrName>ppt_y</p:attrName>
                                        </p:attrNameLst>
                                      </p:cBhvr>
                                      <p:tavLst>
                                        <p:tav tm="0">
                                          <p:val>
                                            <p:strVal val="#ppt_y-.1"/>
                                          </p:val>
                                        </p:tav>
                                        <p:tav tm="100000">
                                          <p:val>
                                            <p:strVal val="#ppt_y"/>
                                          </p:val>
                                        </p:tav>
                                      </p:tavLst>
                                    </p:anim>
                                  </p:childTnLst>
                                </p:cTn>
                              </p:par>
                            </p:childTnLst>
                          </p:cTn>
                        </p:par>
                        <p:par>
                          <p:cTn id="78" fill="hold">
                            <p:stCondLst>
                              <p:cond delay="7000"/>
                            </p:stCondLst>
                            <p:childTnLst>
                              <p:par>
                                <p:cTn id="79" presetID="2" presetClass="entr" presetSubtype="8" decel="52500" fill="hold" grpId="0" nodeType="afterEffect">
                                  <p:stCondLst>
                                    <p:cond delay="0"/>
                                  </p:stCondLst>
                                  <p:childTnLst>
                                    <p:set>
                                      <p:cBhvr>
                                        <p:cTn id="80" dur="1" fill="hold">
                                          <p:stCondLst>
                                            <p:cond delay="0"/>
                                          </p:stCondLst>
                                        </p:cTn>
                                        <p:tgtEl>
                                          <p:spTgt spid="91"/>
                                        </p:tgtEl>
                                        <p:attrNameLst>
                                          <p:attrName>style.visibility</p:attrName>
                                        </p:attrNameLst>
                                      </p:cBhvr>
                                      <p:to>
                                        <p:strVal val="visible"/>
                                      </p:to>
                                    </p:set>
                                    <p:anim calcmode="lin" valueType="num">
                                      <p:cBhvr additive="base">
                                        <p:cTn id="81" dur="400" fill="hold"/>
                                        <p:tgtEl>
                                          <p:spTgt spid="91"/>
                                        </p:tgtEl>
                                        <p:attrNameLst>
                                          <p:attrName>ppt_x</p:attrName>
                                        </p:attrNameLst>
                                      </p:cBhvr>
                                      <p:tavLst>
                                        <p:tav tm="0">
                                          <p:val>
                                            <p:strVal val="0-#ppt_w/2"/>
                                          </p:val>
                                        </p:tav>
                                        <p:tav tm="100000">
                                          <p:val>
                                            <p:strVal val="#ppt_x"/>
                                          </p:val>
                                        </p:tav>
                                      </p:tavLst>
                                    </p:anim>
                                    <p:anim calcmode="lin" valueType="num">
                                      <p:cBhvr additive="base">
                                        <p:cTn id="82" dur="400" fill="hold"/>
                                        <p:tgtEl>
                                          <p:spTgt spid="91"/>
                                        </p:tgtEl>
                                        <p:attrNameLst>
                                          <p:attrName>ppt_y</p:attrName>
                                        </p:attrNameLst>
                                      </p:cBhvr>
                                      <p:tavLst>
                                        <p:tav tm="0">
                                          <p:val>
                                            <p:strVal val="#ppt_y"/>
                                          </p:val>
                                        </p:tav>
                                        <p:tav tm="100000">
                                          <p:val>
                                            <p:strVal val="#ppt_y"/>
                                          </p:val>
                                        </p:tav>
                                      </p:tavLst>
                                    </p:anim>
                                  </p:childTnLst>
                                </p:cTn>
                              </p:par>
                              <p:par>
                                <p:cTn id="83" presetID="2" presetClass="entr" presetSubtype="2" decel="52500" fill="hold" grpId="0" nodeType="withEffect">
                                  <p:stCondLst>
                                    <p:cond delay="0"/>
                                  </p:stCondLst>
                                  <p:childTnLst>
                                    <p:set>
                                      <p:cBhvr>
                                        <p:cTn id="84" dur="1" fill="hold">
                                          <p:stCondLst>
                                            <p:cond delay="0"/>
                                          </p:stCondLst>
                                        </p:cTn>
                                        <p:tgtEl>
                                          <p:spTgt spid="93"/>
                                        </p:tgtEl>
                                        <p:attrNameLst>
                                          <p:attrName>style.visibility</p:attrName>
                                        </p:attrNameLst>
                                      </p:cBhvr>
                                      <p:to>
                                        <p:strVal val="visible"/>
                                      </p:to>
                                    </p:set>
                                    <p:anim calcmode="lin" valueType="num">
                                      <p:cBhvr additive="base">
                                        <p:cTn id="85" dur="400" fill="hold"/>
                                        <p:tgtEl>
                                          <p:spTgt spid="93"/>
                                        </p:tgtEl>
                                        <p:attrNameLst>
                                          <p:attrName>ppt_x</p:attrName>
                                        </p:attrNameLst>
                                      </p:cBhvr>
                                      <p:tavLst>
                                        <p:tav tm="0">
                                          <p:val>
                                            <p:strVal val="1+#ppt_w/2"/>
                                          </p:val>
                                        </p:tav>
                                        <p:tav tm="100000">
                                          <p:val>
                                            <p:strVal val="#ppt_x"/>
                                          </p:val>
                                        </p:tav>
                                      </p:tavLst>
                                    </p:anim>
                                    <p:anim calcmode="lin" valueType="num">
                                      <p:cBhvr additive="base">
                                        <p:cTn id="86" dur="4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P spid="74" grpId="0"/>
      <p:bldP spid="76" grpId="0"/>
      <p:bldP spid="78" grpId="0"/>
      <p:bldP spid="81" grpId="0"/>
      <p:bldP spid="83" grpId="0"/>
      <p:bldP spid="86" grpId="0"/>
      <p:bldP spid="88" grpId="0"/>
      <p:bldP spid="91" grpId="0"/>
      <p:bldP spid="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交换机的分类</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576288" y="1296343"/>
            <a:ext cx="8496944" cy="1884106"/>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按组建园区网的网络拓扑结构层次，可划分为：</a:t>
            </a:r>
            <a:endParaRPr lang="en-US" altLang="zh-CN"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接入层交换机</a:t>
            </a:r>
            <a:endParaRPr lang="en-US" altLang="zh-CN"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汇聚层交换机</a:t>
            </a:r>
            <a:endParaRPr lang="en-US" altLang="zh-CN"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核心层交换机</a:t>
            </a: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核心层（</a:t>
            </a:r>
            <a:r>
              <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core layer</a:t>
            </a: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8928992" cy="2343655"/>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核心层交换机是整个网络的中心交换机，具有</a:t>
            </a:r>
            <a:r>
              <a:rPr lang="zh-CN" altLang="en-US" sz="2000" b="1" dirty="0">
                <a:solidFill>
                  <a:srgbClr val="FF0000"/>
                </a:solidFill>
              </a:rPr>
              <a:t>最高</a:t>
            </a:r>
            <a:r>
              <a:rPr lang="zh-CN" altLang="en-US" sz="2000" dirty="0">
                <a:solidFill>
                  <a:srgbClr val="0070C0"/>
                </a:solidFill>
              </a:rPr>
              <a:t>的交换性能，用于连接和汇聚各汇聚层交换机的流量。核心层交换机一般</a:t>
            </a:r>
            <a:r>
              <a:rPr lang="zh-CN" altLang="en-US" sz="2000" b="1" dirty="0">
                <a:solidFill>
                  <a:srgbClr val="FF0000"/>
                </a:solidFill>
              </a:rPr>
              <a:t>采用高档的</a:t>
            </a:r>
            <a:r>
              <a:rPr lang="en-US" altLang="zh-CN" sz="2000" b="1" dirty="0">
                <a:solidFill>
                  <a:srgbClr val="FF0000"/>
                </a:solidFill>
              </a:rPr>
              <a:t>3</a:t>
            </a:r>
            <a:r>
              <a:rPr lang="zh-CN" altLang="en-US" sz="2000" b="1" dirty="0">
                <a:solidFill>
                  <a:srgbClr val="FF0000"/>
                </a:solidFill>
              </a:rPr>
              <a:t>层交换机</a:t>
            </a:r>
            <a:r>
              <a:rPr lang="zh-CN" altLang="en-US" sz="2000" dirty="0">
                <a:solidFill>
                  <a:srgbClr val="0070C0"/>
                </a:solidFill>
              </a:rPr>
              <a:t>，这类交换机具有</a:t>
            </a:r>
            <a:r>
              <a:rPr lang="zh-CN" altLang="en-US" sz="2000" b="1" dirty="0">
                <a:solidFill>
                  <a:srgbClr val="FF0000"/>
                </a:solidFill>
              </a:rPr>
              <a:t>很高的交换背板带宽和较多的高速以太网端口或光纤端口</a:t>
            </a:r>
            <a:r>
              <a:rPr lang="zh-CN" altLang="en-US" sz="2000" dirty="0">
                <a:solidFill>
                  <a:srgbClr val="0070C0"/>
                </a:solidFill>
              </a:rPr>
              <a:t>。比如</a:t>
            </a:r>
            <a:r>
              <a:rPr lang="en-US" altLang="zh-CN" sz="2000" dirty="0">
                <a:solidFill>
                  <a:srgbClr val="0070C0"/>
                </a:solidFill>
              </a:rPr>
              <a:t>Cisco 4000</a:t>
            </a:r>
            <a:r>
              <a:rPr lang="zh-CN" altLang="en-US" sz="2000" dirty="0">
                <a:solidFill>
                  <a:srgbClr val="0070C0"/>
                </a:solidFill>
              </a:rPr>
              <a:t>、</a:t>
            </a:r>
            <a:r>
              <a:rPr lang="en-US" altLang="zh-CN" sz="2000" dirty="0">
                <a:solidFill>
                  <a:srgbClr val="0070C0"/>
                </a:solidFill>
              </a:rPr>
              <a:t>4500</a:t>
            </a:r>
            <a:r>
              <a:rPr lang="zh-CN" altLang="en-US" sz="2000" dirty="0">
                <a:solidFill>
                  <a:srgbClr val="0070C0"/>
                </a:solidFill>
              </a:rPr>
              <a:t>、</a:t>
            </a:r>
            <a:r>
              <a:rPr lang="en-US" altLang="zh-CN" sz="2000" dirty="0">
                <a:solidFill>
                  <a:srgbClr val="0070C0"/>
                </a:solidFill>
              </a:rPr>
              <a:t>5000</a:t>
            </a:r>
            <a:r>
              <a:rPr lang="zh-CN" altLang="en-US" sz="2000" dirty="0">
                <a:solidFill>
                  <a:srgbClr val="0070C0"/>
                </a:solidFill>
              </a:rPr>
              <a:t>和</a:t>
            </a:r>
            <a:r>
              <a:rPr lang="en-US" altLang="zh-CN" sz="2000" dirty="0">
                <a:solidFill>
                  <a:srgbClr val="0070C0"/>
                </a:solidFill>
              </a:rPr>
              <a:t>6500</a:t>
            </a:r>
            <a:r>
              <a:rPr lang="zh-CN" altLang="en-US" sz="2000" dirty="0">
                <a:solidFill>
                  <a:srgbClr val="0070C0"/>
                </a:solidFill>
              </a:rPr>
              <a:t>系列等。</a:t>
            </a:r>
            <a:endParaRPr lang="zh-CN" altLang="en-US"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汇聚层（</a:t>
            </a:r>
            <a:r>
              <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distribution layer</a:t>
            </a: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8928992" cy="1881990"/>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汇聚层交换机用于汇聚接入层交换机的流量，并上连至核心层交换机。一般采用</a:t>
            </a:r>
            <a:r>
              <a:rPr lang="en-US" altLang="zh-CN" sz="2000" b="1" dirty="0">
                <a:solidFill>
                  <a:srgbClr val="FF0000"/>
                </a:solidFill>
              </a:rPr>
              <a:t>3</a:t>
            </a:r>
            <a:r>
              <a:rPr lang="zh-CN" altLang="en-US" sz="2000" b="1" dirty="0">
                <a:solidFill>
                  <a:srgbClr val="FF0000"/>
                </a:solidFill>
              </a:rPr>
              <a:t>层交换机</a:t>
            </a:r>
            <a:r>
              <a:rPr lang="zh-CN" altLang="en-US" sz="2000" dirty="0">
                <a:solidFill>
                  <a:srgbClr val="0070C0"/>
                </a:solidFill>
              </a:rPr>
              <a:t>，比如</a:t>
            </a:r>
            <a:r>
              <a:rPr lang="en-US" altLang="zh-CN" sz="2000" dirty="0">
                <a:solidFill>
                  <a:srgbClr val="0070C0"/>
                </a:solidFill>
              </a:rPr>
              <a:t>Cisco 3550</a:t>
            </a:r>
            <a:r>
              <a:rPr lang="zh-CN" altLang="en-US" sz="2000" dirty="0">
                <a:solidFill>
                  <a:srgbClr val="0070C0"/>
                </a:solidFill>
              </a:rPr>
              <a:t>系列、华为的</a:t>
            </a:r>
            <a:r>
              <a:rPr lang="en-US" altLang="zh-CN" sz="2000" dirty="0" err="1">
                <a:solidFill>
                  <a:srgbClr val="0070C0"/>
                </a:solidFill>
              </a:rPr>
              <a:t>Quidway</a:t>
            </a:r>
            <a:r>
              <a:rPr lang="en-US" altLang="zh-CN" sz="2000" dirty="0">
                <a:solidFill>
                  <a:srgbClr val="0070C0"/>
                </a:solidFill>
              </a:rPr>
              <a:t> S3526E</a:t>
            </a:r>
            <a:r>
              <a:rPr lang="zh-CN" altLang="en-US" sz="2000" dirty="0">
                <a:solidFill>
                  <a:srgbClr val="0070C0"/>
                </a:solidFill>
              </a:rPr>
              <a:t>等。这类交换机一般具有一定数量的高速端口，以</a:t>
            </a:r>
            <a:r>
              <a:rPr lang="zh-CN" altLang="en-US" sz="2000" b="1" dirty="0">
                <a:solidFill>
                  <a:srgbClr val="FF0000"/>
                </a:solidFill>
              </a:rPr>
              <a:t>提供较高的数据吞吐能力</a:t>
            </a:r>
            <a:r>
              <a:rPr lang="zh-CN" altLang="en-US" sz="2000" dirty="0">
                <a:solidFill>
                  <a:srgbClr val="0070C0"/>
                </a:solidFill>
              </a:rPr>
              <a:t>。</a:t>
            </a:r>
            <a:endParaRPr lang="zh-CN" altLang="en-US"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接入层交换机</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8928992" cy="960776"/>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一般是固定配置的交换机，端口密度较大，具有较高的接入能力，以</a:t>
            </a:r>
            <a:r>
              <a:rPr lang="en-US" altLang="zh-CN" sz="2000" dirty="0">
                <a:solidFill>
                  <a:srgbClr val="0070C0"/>
                </a:solidFill>
              </a:rPr>
              <a:t>10/100M</a:t>
            </a:r>
            <a:r>
              <a:rPr lang="zh-CN" altLang="en-US" sz="2000" dirty="0">
                <a:solidFill>
                  <a:srgbClr val="0070C0"/>
                </a:solidFill>
              </a:rPr>
              <a:t>端口为主，以固定端口或扩展槽方式提供</a:t>
            </a:r>
            <a:r>
              <a:rPr lang="en-US" altLang="zh-CN" sz="2000" dirty="0">
                <a:solidFill>
                  <a:srgbClr val="0070C0"/>
                </a:solidFill>
              </a:rPr>
              <a:t>1000Mbps</a:t>
            </a:r>
            <a:r>
              <a:rPr lang="zh-CN" altLang="en-US" sz="2000" dirty="0">
                <a:solidFill>
                  <a:srgbClr val="0070C0"/>
                </a:solidFill>
              </a:rPr>
              <a:t>的上联端口。</a:t>
            </a:r>
            <a:endParaRPr lang="zh-CN" altLang="en-US" sz="2000" dirty="0">
              <a:solidFill>
                <a:srgbClr val="0070C0"/>
              </a:solidFill>
            </a:endParaRPr>
          </a:p>
        </p:txBody>
      </p:sp>
      <p:pic>
        <p:nvPicPr>
          <p:cNvPr id="6" name="Picture 3" descr="pic1-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2432" y="752808"/>
            <a:ext cx="525780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pic1-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91369" y="1290132"/>
            <a:ext cx="7019925" cy="35560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6"/>
                                        </p:tgtEl>
                                        <p:attrNameLst>
                                          <p:attrName>ppt_x</p:attrName>
                                        </p:attrNameLst>
                                      </p:cBhvr>
                                      <p:tavLst>
                                        <p:tav tm="0">
                                          <p:val>
                                            <p:strVal val="ppt_x"/>
                                          </p:val>
                                        </p:tav>
                                        <p:tav tm="100000">
                                          <p:val>
                                            <p:strVal val="ppt_x"/>
                                          </p:val>
                                        </p:tav>
                                      </p:tavLst>
                                    </p:anim>
                                    <p:anim calcmode="lin" valueType="num">
                                      <p:cBhvr additive="base">
                                        <p:cTn id="20" dur="500"/>
                                        <p:tgtEl>
                                          <p:spTgt spid="6"/>
                                        </p:tgtEl>
                                        <p:attrNameLst>
                                          <p:attrName>ppt_y</p:attrName>
                                        </p:attrNameLst>
                                      </p:cBhvr>
                                      <p:tavLst>
                                        <p:tav tm="0">
                                          <p:val>
                                            <p:strVal val="ppt_y"/>
                                          </p:val>
                                        </p:tav>
                                        <p:tav tm="100000">
                                          <p:val>
                                            <p:strVal val="1+ppt_h/2"/>
                                          </p:val>
                                        </p:tav>
                                      </p:tavLst>
                                    </p:anim>
                                    <p:set>
                                      <p:cBhvr>
                                        <p:cTn id="21" dur="1" fill="hold">
                                          <p:stCondLst>
                                            <p:cond delay="499"/>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交换机的连接方式</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8928992" cy="2807435"/>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我们常见的网络都是多台网络设备连接在一起，我们来看交换机之间有哪些连接方式：</a:t>
            </a:r>
            <a:endParaRPr lang="zh-CN" altLang="en-US"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endParaRPr lang="zh-CN" altLang="en-US" sz="2000" dirty="0">
              <a:solidFill>
                <a:srgbClr val="0070C0"/>
              </a:solidFill>
            </a:endParaRPr>
          </a:p>
          <a:p>
            <a:pPr marL="2278380" lvl="4"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级联</a:t>
            </a:r>
            <a:endParaRPr lang="zh-CN" altLang="en-US" sz="2000" dirty="0">
              <a:solidFill>
                <a:srgbClr val="0070C0"/>
              </a:solidFill>
            </a:endParaRPr>
          </a:p>
          <a:p>
            <a:pPr marL="2278380" lvl="4"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冗余</a:t>
            </a:r>
            <a:endParaRPr lang="zh-CN" altLang="en-US" sz="2000" dirty="0">
              <a:solidFill>
                <a:srgbClr val="0070C0"/>
              </a:solidFill>
            </a:endParaRPr>
          </a:p>
          <a:p>
            <a:pPr marL="2278380" lvl="4"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堆叠</a:t>
            </a: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交换机的连接方式</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8928992" cy="1881990"/>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b="1" dirty="0">
                <a:solidFill>
                  <a:srgbClr val="0070C0"/>
                </a:solidFill>
              </a:rPr>
              <a:t>级联</a:t>
            </a:r>
            <a:endParaRPr lang="zh-CN" altLang="en-US" sz="2000" b="1"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 是最常见的连接方式，即使用网线将两个交换机连接起来。有使用光纤介质连接和双绞线介质连接两种情况。</a:t>
            </a:r>
            <a:endParaRPr lang="zh-CN" altLang="en-US" sz="2000" dirty="0">
              <a:solidFill>
                <a:srgbClr val="0070C0"/>
              </a:solidFill>
            </a:endParaRPr>
          </a:p>
          <a:p>
            <a:pPr marL="2278380" lvl="4" indent="-342900" defTabSz="1216025" fontAlgn="base">
              <a:lnSpc>
                <a:spcPct val="150000"/>
              </a:lnSpc>
              <a:spcBef>
                <a:spcPct val="0"/>
              </a:spcBef>
              <a:spcAft>
                <a:spcPct val="0"/>
              </a:spcAft>
              <a:buClr>
                <a:schemeClr val="tx1"/>
              </a:buClr>
              <a:buFont typeface="Arial" panose="020B0604020202020204" pitchFamily="34" charset="0"/>
              <a:buChar char="•"/>
            </a:pP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交换机的连接方式</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8928992" cy="2805320"/>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b="1" dirty="0">
                <a:solidFill>
                  <a:srgbClr val="0070C0"/>
                </a:solidFill>
              </a:rPr>
              <a:t>冗余</a:t>
            </a:r>
            <a:endParaRPr lang="zh-CN" altLang="en-US" sz="2000" b="1"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en-US" altLang="zh-CN" sz="2000" b="1" dirty="0" err="1">
                <a:solidFill>
                  <a:srgbClr val="0070C0"/>
                </a:solidFill>
              </a:rPr>
              <a:t>SpanningTree</a:t>
            </a:r>
            <a:r>
              <a:rPr lang="zh-CN" altLang="en-US" sz="2000" b="1" dirty="0">
                <a:solidFill>
                  <a:srgbClr val="0070C0"/>
                </a:solidFill>
              </a:rPr>
              <a:t>冗余连接</a:t>
            </a:r>
            <a:r>
              <a:rPr lang="zh-CN" altLang="en-US" sz="2000" dirty="0">
                <a:solidFill>
                  <a:srgbClr val="0070C0"/>
                </a:solidFill>
              </a:rPr>
              <a:t>：工作方式是</a:t>
            </a:r>
            <a:r>
              <a:rPr lang="en-US" altLang="zh-CN" sz="2000" dirty="0" err="1">
                <a:solidFill>
                  <a:srgbClr val="0070C0"/>
                </a:solidFill>
              </a:rPr>
              <a:t>StandBy</a:t>
            </a:r>
            <a:r>
              <a:rPr lang="zh-CN" altLang="en-US" sz="2000" dirty="0">
                <a:solidFill>
                  <a:srgbClr val="0070C0"/>
                </a:solidFill>
              </a:rPr>
              <a:t>，一条链路在工作，其余链路处于待机</a:t>
            </a:r>
            <a:r>
              <a:rPr lang="en-US" altLang="zh-CN" sz="2000" dirty="0">
                <a:solidFill>
                  <a:srgbClr val="0070C0"/>
                </a:solidFill>
              </a:rPr>
              <a:t>(</a:t>
            </a:r>
            <a:r>
              <a:rPr lang="en-US" altLang="zh-CN" sz="2000" dirty="0" err="1">
                <a:solidFill>
                  <a:srgbClr val="0070C0"/>
                </a:solidFill>
              </a:rPr>
              <a:t>StandBy</a:t>
            </a:r>
            <a:r>
              <a:rPr lang="en-US" altLang="zh-CN" sz="2000" dirty="0">
                <a:solidFill>
                  <a:srgbClr val="0070C0"/>
                </a:solidFill>
              </a:rPr>
              <a:t>)</a:t>
            </a:r>
            <a:r>
              <a:rPr lang="zh-CN" altLang="en-US" sz="2000" dirty="0">
                <a:solidFill>
                  <a:srgbClr val="0070C0"/>
                </a:solidFill>
              </a:rPr>
              <a:t>状态，效率没有提高，可靠性提高。</a:t>
            </a:r>
            <a:endParaRPr lang="zh-CN" altLang="en-US"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en-US" altLang="zh-CN" sz="2000" b="1" dirty="0" err="1">
                <a:solidFill>
                  <a:srgbClr val="0070C0"/>
                </a:solidFill>
              </a:rPr>
              <a:t>PortTrunking</a:t>
            </a:r>
            <a:r>
              <a:rPr lang="zh-CN" altLang="en-US" sz="2000" b="1" dirty="0">
                <a:solidFill>
                  <a:srgbClr val="0070C0"/>
                </a:solidFill>
              </a:rPr>
              <a:t>连接</a:t>
            </a:r>
            <a:r>
              <a:rPr lang="zh-CN" altLang="en-US" sz="2000" dirty="0">
                <a:solidFill>
                  <a:srgbClr val="0070C0"/>
                </a:solidFill>
              </a:rPr>
              <a:t>：多条冗余连接链路实现负载分担。交换机之间联结带宽成倍提高，可靠性已得到增强。</a:t>
            </a:r>
            <a:endParaRPr lang="zh-CN" altLang="en-US" sz="2000" dirty="0">
              <a:solidFill>
                <a:srgbClr val="0070C0"/>
              </a:solidFill>
            </a:endParaRPr>
          </a:p>
          <a:p>
            <a:pPr marL="2278380" lvl="4" indent="-342900" defTabSz="1216025" fontAlgn="base">
              <a:lnSpc>
                <a:spcPct val="150000"/>
              </a:lnSpc>
              <a:spcBef>
                <a:spcPct val="0"/>
              </a:spcBef>
              <a:spcAft>
                <a:spcPct val="0"/>
              </a:spcAft>
              <a:buClr>
                <a:schemeClr val="tx1"/>
              </a:buClr>
              <a:buFont typeface="Arial" panose="020B0604020202020204" pitchFamily="34" charset="0"/>
              <a:buChar char="•"/>
            </a:pP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交换机的连接方式</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8928992" cy="2805320"/>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b="1" dirty="0">
                <a:solidFill>
                  <a:srgbClr val="0070C0"/>
                </a:solidFill>
              </a:rPr>
              <a:t>堆叠 </a:t>
            </a:r>
            <a:endParaRPr lang="zh-CN" altLang="en-US" sz="2000" b="1"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只有支持堆叠的交换之间才可进行堆叠，使用专用的堆叠线通过交换机上提供的堆叠接口使用一定的连接方式连接起来。</a:t>
            </a:r>
            <a:endParaRPr lang="zh-CN" altLang="en-US"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多台交换机的堆叠是靠一个提供背板总线带宽的多口堆叠母模块与单口的堆叠子模块相连实现的，并插入不同的交换机实现交换机的堆叠。</a:t>
            </a:r>
            <a:endParaRPr lang="zh-CN" altLang="en-US" sz="2000" dirty="0">
              <a:solidFill>
                <a:srgbClr val="0070C0"/>
              </a:solidFill>
            </a:endParaRPr>
          </a:p>
          <a:p>
            <a:pPr marL="2278380" lvl="4" indent="-342900" defTabSz="1216025" fontAlgn="base">
              <a:lnSpc>
                <a:spcPct val="150000"/>
              </a:lnSpc>
              <a:spcBef>
                <a:spcPct val="0"/>
              </a:spcBef>
              <a:spcAft>
                <a:spcPct val="0"/>
              </a:spcAft>
              <a:buClr>
                <a:schemeClr val="tx1"/>
              </a:buClr>
              <a:buFont typeface="Arial" panose="020B0604020202020204" pitchFamily="34" charset="0"/>
              <a:buChar char="•"/>
            </a:pP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交换机的连接方式</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8928992" cy="2805320"/>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b="1" dirty="0">
                <a:solidFill>
                  <a:srgbClr val="0070C0"/>
                </a:solidFill>
              </a:rPr>
              <a:t>堆叠 </a:t>
            </a:r>
            <a:endParaRPr lang="zh-CN" altLang="en-US" sz="2000" b="1"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只有支持堆叠的交换之间才可进行堆叠，使用专用的堆叠线通过交换机上提供的堆叠接口使用一定的连接方式连接起来。</a:t>
            </a:r>
            <a:endParaRPr lang="zh-CN" altLang="en-US" sz="2000"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多台交换机的堆叠是靠一个提供背板总线带宽的多口堆叠母模块与单口的堆叠子模块相连实现的，并插入不同的交换机实现交换机的堆叠。</a:t>
            </a:r>
            <a:endParaRPr lang="zh-CN" altLang="en-US" sz="2000" dirty="0">
              <a:solidFill>
                <a:srgbClr val="0070C0"/>
              </a:solidFill>
            </a:endParaRPr>
          </a:p>
          <a:p>
            <a:pPr marL="2278380" lvl="4" indent="-342900" defTabSz="1216025" fontAlgn="base">
              <a:lnSpc>
                <a:spcPct val="150000"/>
              </a:lnSpc>
              <a:spcBef>
                <a:spcPct val="0"/>
              </a:spcBef>
              <a:spcAft>
                <a:spcPct val="0"/>
              </a:spcAft>
              <a:buClr>
                <a:schemeClr val="tx1"/>
              </a:buClr>
              <a:buFont typeface="Arial" panose="020B0604020202020204" pitchFamily="34" charset="0"/>
              <a:buChar char="•"/>
            </a:pPr>
            <a:endParaRPr lang="zh-CN"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交换机的连接方式</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4176464" cy="3728649"/>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b="1" dirty="0">
                <a:solidFill>
                  <a:srgbClr val="0070C0"/>
                </a:solidFill>
              </a:rPr>
              <a:t>菊花型</a:t>
            </a:r>
            <a:endParaRPr lang="zh-CN" altLang="en-US" sz="2000" b="1"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菊花型堆叠要求堆叠交换机通过堆叠</a:t>
            </a:r>
            <a:r>
              <a:rPr lang="zh-CN" altLang="en-US" sz="2000" b="1" dirty="0">
                <a:solidFill>
                  <a:srgbClr val="FF0000"/>
                </a:solidFill>
              </a:rPr>
              <a:t>接口或模块首尾相连</a:t>
            </a:r>
            <a:r>
              <a:rPr lang="zh-CN" altLang="en-US" sz="2000" dirty="0">
                <a:solidFill>
                  <a:srgbClr val="0070C0"/>
                </a:solidFill>
              </a:rPr>
              <a:t>，是一种类似于普通的交换机之间级联连接，通过相对高速的端口串接和软件的支持，最终实现构建一个多交换机的层叠结构。</a:t>
            </a:r>
            <a:endParaRPr lang="zh-CN" altLang="en-US" sz="2000" dirty="0">
              <a:solidFill>
                <a:srgbClr val="0070C0"/>
              </a:solidFill>
            </a:endParaRPr>
          </a:p>
          <a:p>
            <a:pPr marL="2278380" lvl="4" indent="-342900" defTabSz="1216025" fontAlgn="base">
              <a:lnSpc>
                <a:spcPct val="150000"/>
              </a:lnSpc>
              <a:spcBef>
                <a:spcPct val="0"/>
              </a:spcBef>
              <a:spcAft>
                <a:spcPct val="0"/>
              </a:spcAft>
              <a:buClr>
                <a:schemeClr val="tx1"/>
              </a:buClr>
              <a:buFont typeface="Arial" panose="020B0604020202020204" pitchFamily="34" charset="0"/>
              <a:buChar char="•"/>
            </a:pPr>
            <a:endParaRPr lang="zh-CN" altLang="en-US" sz="2000" dirty="0">
              <a:solidFill>
                <a:srgbClr val="0070C0"/>
              </a:solidFill>
            </a:endParaRPr>
          </a:p>
        </p:txBody>
      </p:sp>
      <p:pic>
        <p:nvPicPr>
          <p:cNvPr id="6" name="Picture 4" descr="堆叠菊花"/>
          <p:cNvPicPr>
            <a:picLocks noChangeAspect="1" noChangeArrowheads="1"/>
          </p:cNvPicPr>
          <p:nvPr/>
        </p:nvPicPr>
        <p:blipFill rotWithShape="1">
          <a:blip r:embed="rId1">
            <a:extLst>
              <a:ext uri="{28A0092B-C50C-407E-A947-70E740481C1C}">
                <a14:useLocalDpi xmlns:a14="http://schemas.microsoft.com/office/drawing/2010/main" val="0"/>
              </a:ext>
            </a:extLst>
          </a:blip>
          <a:srcRect r="38525"/>
          <a:stretch>
            <a:fillRect/>
          </a:stretch>
        </p:blipFill>
        <p:spPr>
          <a:xfrm>
            <a:off x="5167608" y="590550"/>
            <a:ext cx="3082917" cy="4579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C:\Users\book pro\Desktop\图片\32.png32"/>
          <p:cNvPicPr>
            <a:picLocks noChangeAspect="1"/>
          </p:cNvPicPr>
          <p:nvPr/>
        </p:nvPicPr>
        <p:blipFill>
          <a:blip r:embed="rId1"/>
          <a:srcRect t="9822" b="9994"/>
          <a:stretch>
            <a:fillRect/>
          </a:stretch>
        </p:blipFill>
        <p:spPr>
          <a:xfrm>
            <a:off x="-143792" y="576263"/>
            <a:ext cx="4234275" cy="3395493"/>
          </a:xfrm>
          <a:prstGeom prst="rect">
            <a:avLst/>
          </a:prstGeom>
        </p:spPr>
      </p:pic>
      <p:sp>
        <p:nvSpPr>
          <p:cNvPr id="42" name="椭圆 41"/>
          <p:cNvSpPr/>
          <p:nvPr/>
        </p:nvSpPr>
        <p:spPr>
          <a:xfrm>
            <a:off x="1000891" y="1363677"/>
            <a:ext cx="1898829" cy="1898829"/>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43" name="矩形 42"/>
          <p:cNvSpPr/>
          <p:nvPr/>
        </p:nvSpPr>
        <p:spPr>
          <a:xfrm>
            <a:off x="977339" y="1520259"/>
            <a:ext cx="1922367" cy="1600369"/>
          </a:xfrm>
          <a:prstGeom prst="rect">
            <a:avLst/>
          </a:prstGeom>
        </p:spPr>
        <p:txBody>
          <a:bodyPr vert="horz" wrap="square" lIns="121610" tIns="60805" rIns="121610" bIns="60805">
            <a:spAutoFit/>
          </a:bodyPr>
          <a:lstStyle/>
          <a:p>
            <a:pPr algn="ctr" defTabSz="1215390"/>
            <a:r>
              <a:rPr lang="en-US" altLang="zh-CN" sz="9600" b="1" dirty="0">
                <a:solidFill>
                  <a:srgbClr val="2F5B50"/>
                </a:solidFill>
                <a:latin typeface="Agency FB" panose="020B0503020202020204" pitchFamily="34" charset="0"/>
                <a:cs typeface="+mn-ea"/>
                <a:sym typeface="+mn-lt"/>
              </a:rPr>
              <a:t>01</a:t>
            </a:r>
            <a:endParaRPr lang="en-US" altLang="zh-CN" sz="9600" b="1" dirty="0">
              <a:solidFill>
                <a:srgbClr val="2F5B50"/>
              </a:solidFill>
              <a:latin typeface="Agency FB" panose="020B0503020202020204" pitchFamily="34" charset="0"/>
              <a:cs typeface="+mn-ea"/>
              <a:sym typeface="+mn-lt"/>
            </a:endParaRPr>
          </a:p>
        </p:txBody>
      </p:sp>
      <p:sp>
        <p:nvSpPr>
          <p:cNvPr id="44" name="原创设计师QQ598969553          _4"/>
          <p:cNvSpPr txBox="1">
            <a:spLocks noChangeArrowheads="1"/>
          </p:cNvSpPr>
          <p:nvPr/>
        </p:nvSpPr>
        <p:spPr bwMode="auto">
          <a:xfrm>
            <a:off x="3866247" y="621221"/>
            <a:ext cx="5629652" cy="92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0590" fontAlgn="base">
              <a:lnSpc>
                <a:spcPct val="100000"/>
              </a:lnSpc>
              <a:spcBef>
                <a:spcPct val="0"/>
              </a:spcBef>
              <a:spcAft>
                <a:spcPct val="0"/>
              </a:spcAft>
              <a:buNone/>
            </a:pPr>
            <a:r>
              <a:rPr lang="zh-CN" altLang="en-US" sz="5400" dirty="0">
                <a:solidFill>
                  <a:srgbClr val="2F5B50"/>
                </a:solidFill>
                <a:latin typeface="微软雅黑" panose="020B0503020204020204" pitchFamily="34" charset="-122"/>
                <a:ea typeface="微软雅黑" panose="020B0503020204020204" pitchFamily="34" charset="-122"/>
              </a:rPr>
              <a:t>交换机工作原理</a:t>
            </a:r>
            <a:endParaRPr lang="zh-CN" altLang="en-US" sz="5400" dirty="0">
              <a:solidFill>
                <a:srgbClr val="2F5B5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866247" y="2274009"/>
            <a:ext cx="5086109" cy="2672569"/>
          </a:xfrm>
          <a:prstGeom prst="rect">
            <a:avLst/>
          </a:prstGeom>
          <a:noFill/>
        </p:spPr>
        <p:txBody>
          <a:bodyPr wrap="none" lIns="86410" tIns="43201" rIns="86410" bIns="43201" rtlCol="0">
            <a:spAutoFit/>
          </a:bodyPr>
          <a:lstStyle/>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b="1" dirty="0">
                <a:solidFill>
                  <a:srgbClr val="FF0000"/>
                </a:solidFill>
                <a:latin typeface="Arial" panose="020B0604020202020204" pitchFamily="34" charset="0"/>
                <a:cs typeface="+mn-ea"/>
                <a:sym typeface="Arial" panose="020B0604020202020204" pitchFamily="34" charset="0"/>
              </a:rPr>
              <a:t>共享式与交换式以太网</a:t>
            </a:r>
            <a:endParaRPr lang="zh-CN" altLang="en-US" sz="2800" b="1" dirty="0">
              <a:solidFill>
                <a:srgbClr val="FF0000"/>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交换机的</a:t>
            </a:r>
            <a:r>
              <a:rPr lang="en-US" altLang="zh-CN" sz="2800" dirty="0">
                <a:solidFill>
                  <a:srgbClr val="003466"/>
                </a:solidFill>
                <a:latin typeface="Arial" panose="020B0604020202020204" pitchFamily="34" charset="0"/>
                <a:cs typeface="+mn-ea"/>
                <a:sym typeface="Arial" panose="020B0604020202020204" pitchFamily="34" charset="0"/>
              </a:rPr>
              <a:t>MAC</a:t>
            </a:r>
            <a:r>
              <a:rPr lang="zh-CN" altLang="en-US" sz="2800" dirty="0">
                <a:solidFill>
                  <a:srgbClr val="003466"/>
                </a:solidFill>
                <a:latin typeface="Arial" panose="020B0604020202020204" pitchFamily="34" charset="0"/>
                <a:cs typeface="+mn-ea"/>
                <a:sym typeface="Arial" panose="020B0604020202020204" pitchFamily="34" charset="0"/>
              </a:rPr>
              <a:t>地址表学习过程</a:t>
            </a:r>
            <a:endParaRPr lang="zh-CN" altLang="en-US" sz="2800" dirty="0">
              <a:solidFill>
                <a:srgbClr val="003466"/>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交换机对数据帧的过滤与转发</a:t>
            </a:r>
            <a:endParaRPr lang="zh-CN" altLang="en-US" sz="2800" dirty="0">
              <a:solidFill>
                <a:srgbClr val="003466"/>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广播域</a:t>
            </a:r>
            <a:endParaRPr lang="zh-CN" altLang="en-US" sz="2800" dirty="0">
              <a:solidFill>
                <a:srgbClr val="003466"/>
              </a:solidFill>
              <a:latin typeface="Arial" panose="020B0604020202020204" pitchFamily="34" charset="0"/>
              <a:cs typeface="+mn-ea"/>
              <a:sym typeface="Arial" panose="020B0604020202020204" pitchFamily="34" charset="0"/>
            </a:endParaRPr>
          </a:p>
        </p:txBody>
      </p:sp>
      <p:sp>
        <p:nvSpPr>
          <p:cNvPr id="50" name="直接连接符 11"/>
          <p:cNvSpPr>
            <a:spLocks noChangeShapeType="1"/>
          </p:cNvSpPr>
          <p:nvPr/>
        </p:nvSpPr>
        <p:spPr bwMode="auto">
          <a:xfrm>
            <a:off x="4046447" y="1721113"/>
            <a:ext cx="3168160" cy="1588"/>
          </a:xfrm>
          <a:prstGeom prst="line">
            <a:avLst/>
          </a:prstGeom>
          <a:noFill/>
          <a:ln w="6350" cap="flat" cmpd="sng">
            <a:solidFill>
              <a:srgbClr val="2F5B50"/>
            </a:solidFill>
            <a:prstDash val="dash"/>
            <a:bevel/>
          </a:ln>
          <a:extLst>
            <a:ext uri="{909E8E84-426E-40DD-AFC4-6F175D3DCCD1}">
              <a14:hiddenFill xmlns:a14="http://schemas.microsoft.com/office/drawing/2010/main">
                <a:noFill/>
              </a14:hiddenFill>
            </a:ext>
          </a:extLst>
        </p:spPr>
        <p:txBody>
          <a:bodyPr lIns="86479" tIns="43238" rIns="86479" bIns="43238"/>
          <a:lstStyle/>
          <a:p>
            <a:pPr defTabSz="864235" fontAlgn="base">
              <a:spcBef>
                <a:spcPct val="0"/>
              </a:spcBef>
              <a:spcAft>
                <a:spcPct val="0"/>
              </a:spcAft>
            </a:pPr>
            <a:endParaRPr lang="zh-CN" altLang="en-US" sz="1900">
              <a:solidFill>
                <a:srgbClr val="003466"/>
              </a:solidFill>
              <a:latin typeface="Arial" panose="020B0604020202020204" pitchFamily="34" charset="0"/>
              <a:sym typeface="Arial" panose="020B0604020202020204" pitchFamily="34" charset="0"/>
            </a:endParaRPr>
          </a:p>
        </p:txBody>
      </p:sp>
      <p:sp>
        <p:nvSpPr>
          <p:cNvPr id="2" name="日期占位符 1"/>
          <p:cNvSpPr>
            <a:spLocks noGrp="1"/>
          </p:cNvSpPr>
          <p:nvPr>
            <p:ph type="dt" sz="half" idx="10"/>
          </p:nvPr>
        </p:nvSpPr>
        <p:spPr/>
        <p:txBody>
          <a:bodyPr/>
          <a:lstStyle/>
          <a:p>
            <a:fld id="{50812A22-45B0-4AD7-AEAC-FC9269681E48}"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552">
        <p14:prism isInverted="1"/>
      </p:transition>
    </mc:Choice>
    <mc:Fallback>
      <p:transition spd="slow" advTm="5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p:tgtEl>
                                          <p:spTgt spid="46"/>
                                        </p:tgtEl>
                                        <p:attrNameLst>
                                          <p:attrName>ppt_x</p:attrName>
                                        </p:attrNameLst>
                                      </p:cBhvr>
                                      <p:tavLst>
                                        <p:tav tm="0">
                                          <p:val>
                                            <p:strVal val="#ppt_x-#ppt_w*1.125000"/>
                                          </p:val>
                                        </p:tav>
                                        <p:tav tm="100000">
                                          <p:val>
                                            <p:strVal val="#ppt_x"/>
                                          </p:val>
                                        </p:tav>
                                      </p:tavLst>
                                    </p:anim>
                                    <p:animEffect transition="in" filter="wipe(right)">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4" grpId="0"/>
      <p:bldP spid="46" grpId="0"/>
      <p:bldP spid="5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FD4A5AFA-837E-499A-8DF2-FB4A5BF3B56C}" type="datetime11">
              <a:rPr lang="zh-CN" altLang="en-US" smtClean="0"/>
            </a:fld>
            <a:endParaRPr lang="zh-CN" altLang="en-US"/>
          </a:p>
        </p:txBody>
      </p:sp>
      <p:sp>
        <p:nvSpPr>
          <p:cNvPr id="9" name="TextBox 18"/>
          <p:cNvSpPr>
            <a:spLocks noChangeArrowheads="1"/>
          </p:cNvSpPr>
          <p:nvPr/>
        </p:nvSpPr>
        <p:spPr bwMode="auto">
          <a:xfrm>
            <a:off x="69323" y="260677"/>
            <a:ext cx="475543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交换机的连接方式</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44240" y="1296343"/>
            <a:ext cx="4176464" cy="3728649"/>
          </a:xfrm>
          <a:prstGeom prst="rect">
            <a:avLst/>
          </a:prstGeom>
        </p:spPr>
        <p:txBody>
          <a:bodyPr wrap="square">
            <a:spAutoFit/>
          </a:bodyPr>
          <a:lstStyle/>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b="1" dirty="0">
                <a:solidFill>
                  <a:srgbClr val="0070C0"/>
                </a:solidFill>
              </a:rPr>
              <a:t>星型 </a:t>
            </a:r>
            <a:endParaRPr lang="zh-CN" altLang="en-US" sz="2000" b="1" dirty="0">
              <a:solidFill>
                <a:srgbClr val="0070C0"/>
              </a:solidFill>
            </a:endParaRPr>
          </a:p>
          <a:p>
            <a:pPr marL="342900" indent="-342900" defTabSz="1216025" fontAlgn="base">
              <a:lnSpc>
                <a:spcPct val="150000"/>
              </a:lnSpc>
              <a:spcBef>
                <a:spcPct val="0"/>
              </a:spcBef>
              <a:spcAft>
                <a:spcPct val="0"/>
              </a:spcAft>
              <a:buClr>
                <a:schemeClr val="tx1"/>
              </a:buClr>
              <a:buFont typeface="Arial" panose="020B0604020202020204" pitchFamily="34" charset="0"/>
              <a:buChar char="•"/>
            </a:pPr>
            <a:r>
              <a:rPr lang="zh-CN" altLang="en-US" sz="2000" dirty="0">
                <a:solidFill>
                  <a:srgbClr val="0070C0"/>
                </a:solidFill>
              </a:rPr>
              <a:t>星型堆叠是需要一个</a:t>
            </a:r>
            <a:r>
              <a:rPr lang="zh-CN" altLang="en-US" sz="2000" b="1" dirty="0">
                <a:solidFill>
                  <a:srgbClr val="FF0000"/>
                </a:solidFill>
              </a:rPr>
              <a:t>主交换机</a:t>
            </a:r>
            <a:r>
              <a:rPr lang="zh-CN" altLang="en-US" sz="2000" dirty="0">
                <a:solidFill>
                  <a:srgbClr val="0070C0"/>
                </a:solidFill>
              </a:rPr>
              <a:t>，其它是从交换机，每台从交换机都通过堆叠接口或模块与主交换机相连。这种方式要求主交换机的交换容量（背板带宽）要比从交换机的要大。</a:t>
            </a:r>
            <a:endParaRPr lang="zh-CN" altLang="en-US" sz="2000" dirty="0">
              <a:solidFill>
                <a:srgbClr val="0070C0"/>
              </a:solidFill>
            </a:endParaRPr>
          </a:p>
          <a:p>
            <a:pPr marL="2278380" lvl="4" indent="-342900" defTabSz="1216025" fontAlgn="base">
              <a:lnSpc>
                <a:spcPct val="150000"/>
              </a:lnSpc>
              <a:spcBef>
                <a:spcPct val="0"/>
              </a:spcBef>
              <a:spcAft>
                <a:spcPct val="0"/>
              </a:spcAft>
              <a:buClr>
                <a:schemeClr val="tx1"/>
              </a:buClr>
              <a:buFont typeface="Arial" panose="020B0604020202020204" pitchFamily="34" charset="0"/>
              <a:buChar char="•"/>
            </a:pPr>
            <a:endParaRPr lang="zh-CN" altLang="en-US" sz="2000" dirty="0">
              <a:solidFill>
                <a:srgbClr val="0070C0"/>
              </a:solidFill>
            </a:endParaRPr>
          </a:p>
        </p:txBody>
      </p:sp>
      <p:pic>
        <p:nvPicPr>
          <p:cNvPr id="7" name="Picture 4" descr="堆叠星型"/>
          <p:cNvPicPr>
            <a:picLocks noChangeAspect="1" noChangeArrowheads="1"/>
          </p:cNvPicPr>
          <p:nvPr/>
        </p:nvPicPr>
        <p:blipFill rotWithShape="1">
          <a:blip r:embed="rId1">
            <a:extLst>
              <a:ext uri="{28A0092B-C50C-407E-A947-70E740481C1C}">
                <a14:useLocalDpi xmlns:a14="http://schemas.microsoft.com/office/drawing/2010/main" val="0"/>
              </a:ext>
            </a:extLst>
          </a:blip>
          <a:srcRect t="5170"/>
          <a:stretch>
            <a:fillRect/>
          </a:stretch>
        </p:blipFill>
        <p:spPr>
          <a:xfrm>
            <a:off x="4680744" y="752808"/>
            <a:ext cx="3752850" cy="39653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600" advTm="811">
        <p14:prism isInverted="1"/>
      </p:transition>
    </mc:Choice>
    <mc:Fallback>
      <p:transition spd="slow" advTm="8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C:\Users\book pro\Desktop\图片\32.png32"/>
          <p:cNvPicPr>
            <a:picLocks noChangeAspect="1"/>
          </p:cNvPicPr>
          <p:nvPr/>
        </p:nvPicPr>
        <p:blipFill>
          <a:blip r:embed="rId1"/>
          <a:srcRect t="9822" b="9994"/>
          <a:stretch>
            <a:fillRect/>
          </a:stretch>
        </p:blipFill>
        <p:spPr>
          <a:xfrm>
            <a:off x="-143792" y="576263"/>
            <a:ext cx="4234275" cy="3395493"/>
          </a:xfrm>
          <a:prstGeom prst="rect">
            <a:avLst/>
          </a:prstGeom>
        </p:spPr>
      </p:pic>
      <p:sp>
        <p:nvSpPr>
          <p:cNvPr id="42" name="椭圆 41"/>
          <p:cNvSpPr/>
          <p:nvPr/>
        </p:nvSpPr>
        <p:spPr>
          <a:xfrm>
            <a:off x="1000891" y="1363677"/>
            <a:ext cx="1898829" cy="1898829"/>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43" name="矩形 42"/>
          <p:cNvSpPr/>
          <p:nvPr/>
        </p:nvSpPr>
        <p:spPr>
          <a:xfrm>
            <a:off x="977339" y="1520259"/>
            <a:ext cx="1922367" cy="1600369"/>
          </a:xfrm>
          <a:prstGeom prst="rect">
            <a:avLst/>
          </a:prstGeom>
        </p:spPr>
        <p:txBody>
          <a:bodyPr vert="horz" wrap="square" lIns="121610" tIns="60805" rIns="121610" bIns="60805">
            <a:spAutoFit/>
          </a:bodyPr>
          <a:lstStyle/>
          <a:p>
            <a:pPr algn="ctr" defTabSz="1215390"/>
            <a:r>
              <a:rPr lang="en-US" altLang="zh-CN" sz="9600" b="1" dirty="0">
                <a:solidFill>
                  <a:srgbClr val="2F5B50"/>
                </a:solidFill>
                <a:latin typeface="Agency FB" panose="020B0503020202020204" pitchFamily="34" charset="0"/>
                <a:cs typeface="+mn-ea"/>
                <a:sym typeface="+mn-lt"/>
              </a:rPr>
              <a:t>02</a:t>
            </a:r>
            <a:endParaRPr lang="en-US" altLang="zh-CN" sz="9600" b="1" dirty="0">
              <a:solidFill>
                <a:srgbClr val="2F5B50"/>
              </a:solidFill>
              <a:latin typeface="Agency FB" panose="020B0503020202020204" pitchFamily="34" charset="0"/>
              <a:cs typeface="+mn-ea"/>
              <a:sym typeface="+mn-lt"/>
            </a:endParaRPr>
          </a:p>
        </p:txBody>
      </p:sp>
      <p:sp>
        <p:nvSpPr>
          <p:cNvPr id="44" name="原创设计师QQ598969553          _4"/>
          <p:cNvSpPr txBox="1">
            <a:spLocks noChangeArrowheads="1"/>
          </p:cNvSpPr>
          <p:nvPr/>
        </p:nvSpPr>
        <p:spPr bwMode="auto">
          <a:xfrm>
            <a:off x="3594475" y="1920226"/>
            <a:ext cx="5629652" cy="70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0590" fontAlgn="base">
              <a:lnSpc>
                <a:spcPct val="100000"/>
              </a:lnSpc>
              <a:spcBef>
                <a:spcPct val="0"/>
              </a:spcBef>
              <a:spcAft>
                <a:spcPct val="0"/>
              </a:spcAft>
              <a:buNone/>
            </a:pPr>
            <a:r>
              <a:rPr lang="en-US" altLang="zh-CN" sz="4000" b="1" dirty="0">
                <a:solidFill>
                  <a:srgbClr val="2F5B50"/>
                </a:solidFill>
                <a:latin typeface="微软雅黑" panose="020B0503020204020204" pitchFamily="34" charset="-122"/>
                <a:ea typeface="微软雅黑" panose="020B0503020204020204" pitchFamily="34" charset="-122"/>
              </a:rPr>
              <a:t>Cisco</a:t>
            </a:r>
            <a:r>
              <a:rPr lang="zh-CN" altLang="en-US" sz="4000" b="1" dirty="0">
                <a:solidFill>
                  <a:srgbClr val="2F5B50"/>
                </a:solidFill>
                <a:latin typeface="微软雅黑" panose="020B0503020204020204" pitchFamily="34" charset="-122"/>
                <a:ea typeface="微软雅黑" panose="020B0503020204020204" pitchFamily="34" charset="-122"/>
              </a:rPr>
              <a:t>交换机初始化配置</a:t>
            </a:r>
            <a:endParaRPr lang="zh-CN" altLang="en-US" sz="4000" b="1" dirty="0">
              <a:solidFill>
                <a:srgbClr val="2F5B5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9DC39793-6431-4412-88FF-D32910A71762}"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658">
        <p14:prism isInverted="1"/>
      </p:transition>
    </mc:Choice>
    <mc:Fallback>
      <p:transition spd="slow" advTm="65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randombar(horizontal)">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BB00365F-EDFB-4AF2-BBA1-9D6B41B4E167}" type="datetime11">
              <a:rPr lang="zh-CN" altLang="en-US" smtClean="0"/>
            </a:fld>
            <a:endParaRPr lang="zh-CN" altLang="en-US"/>
          </a:p>
        </p:txBody>
      </p:sp>
      <p:sp>
        <p:nvSpPr>
          <p:cNvPr id="6" name="Rectangle 2"/>
          <p:cNvSpPr>
            <a:spLocks noGrp="1" noChangeArrowheads="1"/>
          </p:cNvSpPr>
          <p:nvPr>
            <p:ph type="title"/>
          </p:nvPr>
        </p:nvSpPr>
        <p:spPr>
          <a:xfrm>
            <a:off x="1512392" y="648271"/>
            <a:ext cx="6506124" cy="209892"/>
          </a:xfrm>
        </p:spPr>
        <p:txBody>
          <a:bodyPr>
            <a:noAutofit/>
          </a:bodyPr>
          <a:lstStyle/>
          <a:p>
            <a:pPr>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运行在数据链路层的设备</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0424" y="1905001"/>
            <a:ext cx="6451600" cy="311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advTm="230">
        <p14:prism isInverted="1"/>
      </p:transition>
    </mc:Choice>
    <mc:Fallback>
      <p:transition spd="slow" advTm="23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E212E4A3-8790-49EE-8754-9BC9C909BE2D}" type="datetime11">
              <a:rPr lang="zh-CN" altLang="en-US" smtClean="0"/>
            </a:fld>
            <a:endParaRPr lang="zh-CN" altLang="en-US"/>
          </a:p>
        </p:txBody>
      </p:sp>
      <p:sp>
        <p:nvSpPr>
          <p:cNvPr id="5" name="内容占位符 4"/>
          <p:cNvSpPr>
            <a:spLocks noGrp="1"/>
          </p:cNvSpPr>
          <p:nvPr>
            <p:ph idx="1"/>
          </p:nvPr>
        </p:nvSpPr>
        <p:spPr/>
        <p:txBody>
          <a:bodyPr/>
          <a:lstStyle/>
          <a:p>
            <a:endParaRPr lang="zh-CN" altLang="en-US"/>
          </a:p>
        </p:txBody>
      </p:sp>
      <p:sp>
        <p:nvSpPr>
          <p:cNvPr id="8" name="Rectangle 2"/>
          <p:cNvSpPr>
            <a:spLocks noGrp="1" noChangeArrowheads="1"/>
          </p:cNvSpPr>
          <p:nvPr>
            <p:ph type="title"/>
          </p:nvPr>
        </p:nvSpPr>
        <p:spPr>
          <a:xfrm>
            <a:off x="1414414" y="319014"/>
            <a:ext cx="6854689" cy="638880"/>
          </a:xfrm>
        </p:spPr>
        <p:txBody>
          <a:bodyPr>
            <a:noAutofit/>
          </a:bodyPr>
          <a:lstStyle/>
          <a:p>
            <a:pPr>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交换机的特点</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8376" y="1368351"/>
            <a:ext cx="6925494" cy="4168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advTm="210">
        <p14:prism isInverted="1"/>
      </p:transition>
    </mc:Choice>
    <mc:Fallback>
      <p:transition spd="slow" advTm="21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391012" y="216223"/>
            <a:ext cx="2536272"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Cisco IOS</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简介</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2862322"/>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altLang="zh-CN" sz="2000" dirty="0">
                <a:solidFill>
                  <a:srgbClr val="0070C0"/>
                </a:solidFill>
              </a:rPr>
              <a:t>Cisco IOS</a:t>
            </a:r>
            <a:r>
              <a:rPr lang="zh-CN" altLang="en-US" sz="2000" dirty="0">
                <a:solidFill>
                  <a:srgbClr val="0070C0"/>
                </a:solidFill>
              </a:rPr>
              <a:t>简介</a:t>
            </a:r>
            <a:endParaRPr lang="zh-CN" altLang="en-US" sz="2000" dirty="0">
              <a:solidFill>
                <a:srgbClr val="0070C0"/>
              </a:solidFill>
            </a:endParaRPr>
          </a:p>
          <a:p>
            <a:pPr marL="342900" indent="-342900">
              <a:lnSpc>
                <a:spcPct val="150000"/>
              </a:lnSpc>
              <a:buFont typeface="Arial" panose="020B0604020202020204" pitchFamily="34" charset="0"/>
              <a:buChar char="•"/>
            </a:pPr>
            <a:r>
              <a:rPr lang="en-US" altLang="zh-CN" sz="2000" dirty="0">
                <a:solidFill>
                  <a:srgbClr val="0070C0"/>
                </a:solidFill>
              </a:rPr>
              <a:t>Cisco</a:t>
            </a:r>
            <a:r>
              <a:rPr lang="zh-CN" altLang="en-US" sz="2000" dirty="0">
                <a:solidFill>
                  <a:srgbClr val="0070C0"/>
                </a:solidFill>
              </a:rPr>
              <a:t>交换机或路由器所使用的网络操作系统主要是</a:t>
            </a:r>
            <a:r>
              <a:rPr lang="en-US" altLang="zh-CN" sz="2000" dirty="0">
                <a:solidFill>
                  <a:srgbClr val="0070C0"/>
                </a:solidFill>
              </a:rPr>
              <a:t>IOS</a:t>
            </a:r>
            <a:r>
              <a:rPr lang="zh-CN" altLang="en-US" sz="2000" dirty="0">
                <a:solidFill>
                  <a:srgbClr val="0070C0"/>
                </a:solidFill>
              </a:rPr>
              <a:t>。</a:t>
            </a:r>
            <a:endParaRPr lang="zh-CN" altLang="en-US" sz="2000" dirty="0">
              <a:solidFill>
                <a:srgbClr val="0070C0"/>
              </a:solidFill>
            </a:endParaRPr>
          </a:p>
          <a:p>
            <a:pPr marL="342900" indent="-342900">
              <a:lnSpc>
                <a:spcPct val="150000"/>
              </a:lnSpc>
              <a:buFont typeface="Arial" panose="020B0604020202020204" pitchFamily="34" charset="0"/>
              <a:buChar char="•"/>
            </a:pPr>
            <a:r>
              <a:rPr lang="en-US" altLang="zh-CN" sz="2000" dirty="0">
                <a:solidFill>
                  <a:srgbClr val="0070C0"/>
                </a:solidFill>
              </a:rPr>
              <a:t>IOS</a:t>
            </a:r>
            <a:r>
              <a:rPr lang="zh-CN" altLang="en-US" sz="2000" dirty="0">
                <a:solidFill>
                  <a:srgbClr val="0070C0"/>
                </a:solidFill>
              </a:rPr>
              <a:t>文件扩展名为通常为</a:t>
            </a:r>
            <a:r>
              <a:rPr lang="en-US" altLang="zh-CN" sz="2000" dirty="0">
                <a:solidFill>
                  <a:srgbClr val="0070C0"/>
                </a:solidFill>
              </a:rPr>
              <a:t>.bin</a:t>
            </a:r>
            <a:r>
              <a:rPr lang="zh-CN" altLang="en-US" sz="2000" dirty="0">
                <a:solidFill>
                  <a:srgbClr val="0070C0"/>
                </a:solidFill>
              </a:rPr>
              <a:t>，是一个压缩的二进制文件，存贮在设备的</a:t>
            </a:r>
            <a:r>
              <a:rPr lang="en-US" altLang="zh-CN" sz="2000" dirty="0">
                <a:solidFill>
                  <a:srgbClr val="0070C0"/>
                </a:solidFill>
              </a:rPr>
              <a:t>Flash</a:t>
            </a:r>
            <a:r>
              <a:rPr lang="zh-CN" altLang="en-US" sz="2000" dirty="0">
                <a:solidFill>
                  <a:srgbClr val="0070C0"/>
                </a:solidFill>
              </a:rPr>
              <a:t>存储器中。</a:t>
            </a:r>
            <a:endParaRPr lang="zh-CN" altLang="en-US" sz="2000" dirty="0">
              <a:solidFill>
                <a:srgbClr val="0070C0"/>
              </a:solidFill>
            </a:endParaRPr>
          </a:p>
          <a:p>
            <a:pPr marL="342900" indent="-342900">
              <a:lnSpc>
                <a:spcPct val="150000"/>
              </a:lnSpc>
              <a:buFont typeface="Arial" panose="020B0604020202020204" pitchFamily="34" charset="0"/>
              <a:buChar char="•"/>
            </a:pPr>
            <a:r>
              <a:rPr lang="zh-CN" altLang="en-US" sz="2000" dirty="0">
                <a:solidFill>
                  <a:srgbClr val="0070C0"/>
                </a:solidFill>
              </a:rPr>
              <a:t>设备加电启动时，解压加载到</a:t>
            </a:r>
            <a:r>
              <a:rPr lang="en-US" altLang="zh-CN" sz="2000" dirty="0">
                <a:solidFill>
                  <a:srgbClr val="0070C0"/>
                </a:solidFill>
              </a:rPr>
              <a:t>DRAM</a:t>
            </a:r>
            <a:r>
              <a:rPr lang="zh-CN" altLang="en-US" sz="2000" dirty="0">
                <a:solidFill>
                  <a:srgbClr val="0070C0"/>
                </a:solidFill>
              </a:rPr>
              <a:t>存贮器（内存）中。</a:t>
            </a: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BE75018F-5119-4CD4-A9EE-40BF35F02DAD}"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1764">
        <p14:prism isInverted="1"/>
      </p:transition>
    </mc:Choice>
    <mc:Fallback>
      <p:transition spd="slow" advTm="17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2489322" y="216223"/>
            <a:ext cx="4339651"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Cisco IOS</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操作系统的特点</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2862322"/>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dirty="0">
                <a:solidFill>
                  <a:srgbClr val="0070C0"/>
                </a:solidFill>
              </a:rPr>
              <a:t>Cisco IOS</a:t>
            </a:r>
            <a:r>
              <a:rPr lang="zh-CN" altLang="en-US" sz="2000" dirty="0">
                <a:solidFill>
                  <a:srgbClr val="0070C0"/>
                </a:solidFill>
              </a:rPr>
              <a:t>操作系统的特点</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1</a:t>
            </a:r>
            <a:r>
              <a:rPr lang="zh-CN" altLang="en-US" sz="2000" dirty="0">
                <a:solidFill>
                  <a:srgbClr val="0070C0"/>
                </a:solidFill>
              </a:rPr>
              <a:t>）支持命令行（</a:t>
            </a:r>
            <a:r>
              <a:rPr lang="en-US" altLang="zh-CN" sz="2000" dirty="0">
                <a:solidFill>
                  <a:srgbClr val="0070C0"/>
                </a:solidFill>
              </a:rPr>
              <a:t>CLI</a:t>
            </a:r>
            <a:r>
              <a:rPr lang="zh-CN" altLang="en-US" sz="2000" dirty="0">
                <a:solidFill>
                  <a:srgbClr val="0070C0"/>
                </a:solidFill>
              </a:rPr>
              <a:t>）配置和</a:t>
            </a:r>
            <a:r>
              <a:rPr lang="en-US" altLang="zh-CN" sz="2000" dirty="0">
                <a:solidFill>
                  <a:srgbClr val="0070C0"/>
                </a:solidFill>
              </a:rPr>
              <a:t>Web</a:t>
            </a:r>
            <a:r>
              <a:rPr lang="zh-CN" altLang="en-US" sz="2000" dirty="0">
                <a:solidFill>
                  <a:srgbClr val="0070C0"/>
                </a:solidFill>
              </a:rPr>
              <a:t>界面配置。</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2</a:t>
            </a:r>
            <a:r>
              <a:rPr lang="zh-CN" altLang="en-US" sz="2000" dirty="0">
                <a:solidFill>
                  <a:srgbClr val="0070C0"/>
                </a:solidFill>
              </a:rPr>
              <a:t>）支持通过控制口（</a:t>
            </a:r>
            <a:r>
              <a:rPr lang="en-US" altLang="zh-CN" sz="2000" dirty="0">
                <a:solidFill>
                  <a:srgbClr val="0070C0"/>
                </a:solidFill>
              </a:rPr>
              <a:t>Console</a:t>
            </a:r>
            <a:r>
              <a:rPr lang="zh-CN" altLang="en-US" sz="2000" dirty="0">
                <a:solidFill>
                  <a:srgbClr val="0070C0"/>
                </a:solidFill>
              </a:rPr>
              <a:t>）或通过超级终端（</a:t>
            </a:r>
            <a:r>
              <a:rPr lang="en-US" altLang="zh-CN" sz="2000" dirty="0">
                <a:solidFill>
                  <a:srgbClr val="0070C0"/>
                </a:solidFill>
              </a:rPr>
              <a:t>Telnet</a:t>
            </a:r>
            <a:r>
              <a:rPr lang="zh-CN" altLang="en-US" sz="2000" dirty="0">
                <a:solidFill>
                  <a:srgbClr val="0070C0"/>
                </a:solidFill>
              </a:rPr>
              <a:t>）配置。</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3</a:t>
            </a:r>
            <a:r>
              <a:rPr lang="zh-CN" altLang="en-US" sz="2000" dirty="0">
                <a:solidFill>
                  <a:srgbClr val="0070C0"/>
                </a:solidFill>
              </a:rPr>
              <a:t>）通过运行模式来区分配置权限。</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4</a:t>
            </a:r>
            <a:r>
              <a:rPr lang="zh-CN" altLang="en-US" sz="2000" dirty="0">
                <a:solidFill>
                  <a:srgbClr val="0070C0"/>
                </a:solidFill>
              </a:rPr>
              <a:t>）</a:t>
            </a:r>
            <a:r>
              <a:rPr lang="en-US" altLang="zh-CN" sz="2000" dirty="0">
                <a:solidFill>
                  <a:srgbClr val="0070C0"/>
                </a:solidFill>
              </a:rPr>
              <a:t>IOS</a:t>
            </a:r>
            <a:r>
              <a:rPr lang="zh-CN" altLang="en-US" sz="2000" dirty="0">
                <a:solidFill>
                  <a:srgbClr val="0070C0"/>
                </a:solidFill>
              </a:rPr>
              <a:t>命令不区分大小写，命令支持简写。</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5</a:t>
            </a:r>
            <a:r>
              <a:rPr lang="zh-CN" altLang="en-US" sz="2000" dirty="0">
                <a:solidFill>
                  <a:srgbClr val="0070C0"/>
                </a:solidFill>
              </a:rPr>
              <a:t>）支持</a:t>
            </a:r>
            <a:r>
              <a:rPr lang="en-US" altLang="zh-CN" sz="2000" dirty="0">
                <a:solidFill>
                  <a:srgbClr val="0070C0"/>
                </a:solidFill>
              </a:rPr>
              <a:t>Tab</a:t>
            </a:r>
            <a:r>
              <a:rPr lang="zh-CN" altLang="en-US" sz="2000" dirty="0">
                <a:solidFill>
                  <a:srgbClr val="0070C0"/>
                </a:solidFill>
              </a:rPr>
              <a:t>键命令自动补全。支持用“？”获得帮助。</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C610647A-5785-422F-A1D4-8F38FDC37AFD}"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2455">
        <p14:prism isInverted="1"/>
      </p:transition>
    </mc:Choice>
    <mc:Fallback>
      <p:transition spd="slow" advTm="24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2850800" y="216223"/>
            <a:ext cx="3616696"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通过</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Console</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端口配置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4247317"/>
          </a:xfrm>
          <a:prstGeom prst="rect">
            <a:avLst/>
          </a:prstGeom>
        </p:spPr>
        <p:txBody>
          <a:bodyPr wrap="square">
            <a:spAutoFit/>
          </a:bodyPr>
          <a:lstStyle/>
          <a:p>
            <a:pPr>
              <a:lnSpc>
                <a:spcPct val="150000"/>
              </a:lnSpc>
            </a:pPr>
            <a:r>
              <a:rPr lang="en-US" altLang="zh-CN" sz="2000" dirty="0">
                <a:solidFill>
                  <a:srgbClr val="0070C0"/>
                </a:solidFill>
              </a:rPr>
              <a:t>1</a:t>
            </a:r>
            <a:r>
              <a:rPr lang="zh-CN" altLang="en-US" sz="2000" dirty="0">
                <a:solidFill>
                  <a:srgbClr val="0070C0"/>
                </a:solidFill>
              </a:rPr>
              <a:t>．</a:t>
            </a:r>
            <a:r>
              <a:rPr lang="en-US" altLang="zh-CN" sz="2000" dirty="0">
                <a:solidFill>
                  <a:srgbClr val="0070C0"/>
                </a:solidFill>
              </a:rPr>
              <a:t>Console</a:t>
            </a:r>
            <a:r>
              <a:rPr lang="zh-CN" altLang="en-US" sz="2000" dirty="0">
                <a:solidFill>
                  <a:srgbClr val="0070C0"/>
                </a:solidFill>
              </a:rPr>
              <a:t>简介</a:t>
            </a:r>
            <a:endParaRPr lang="zh-CN" altLang="en-US" sz="2000" dirty="0">
              <a:solidFill>
                <a:srgbClr val="0070C0"/>
              </a:solidFill>
            </a:endParaRPr>
          </a:p>
          <a:p>
            <a:pPr>
              <a:lnSpc>
                <a:spcPct val="150000"/>
              </a:lnSpc>
            </a:pPr>
            <a:r>
              <a:rPr lang="zh-CN" altLang="en-US" sz="2000" dirty="0">
                <a:solidFill>
                  <a:srgbClr val="0070C0"/>
                </a:solidFill>
              </a:rPr>
              <a:t>　交换机和路由器一般都提供有</a:t>
            </a:r>
            <a:r>
              <a:rPr lang="en-US" altLang="zh-CN" sz="2000" dirty="0">
                <a:solidFill>
                  <a:srgbClr val="0070C0"/>
                </a:solidFill>
              </a:rPr>
              <a:t>Console</a:t>
            </a:r>
            <a:r>
              <a:rPr lang="zh-CN" altLang="en-US" sz="2000" dirty="0">
                <a:solidFill>
                  <a:srgbClr val="0070C0"/>
                </a:solidFill>
              </a:rPr>
              <a:t>配置接口。</a:t>
            </a:r>
            <a:endParaRPr lang="zh-CN" altLang="en-US" sz="2000" dirty="0">
              <a:solidFill>
                <a:srgbClr val="0070C0"/>
              </a:solidFill>
            </a:endParaRPr>
          </a:p>
          <a:p>
            <a:pPr>
              <a:lnSpc>
                <a:spcPct val="150000"/>
              </a:lnSpc>
            </a:pPr>
            <a:r>
              <a:rPr lang="en-US" altLang="zh-CN" sz="2000" dirty="0">
                <a:solidFill>
                  <a:srgbClr val="0070C0"/>
                </a:solidFill>
              </a:rPr>
              <a:t>2</a:t>
            </a:r>
            <a:r>
              <a:rPr lang="zh-CN" altLang="en-US" sz="2000" dirty="0">
                <a:solidFill>
                  <a:srgbClr val="0070C0"/>
                </a:solidFill>
              </a:rPr>
              <a:t>．配置前的准备工作</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1</a:t>
            </a:r>
            <a:r>
              <a:rPr lang="zh-CN" altLang="en-US" sz="2000" dirty="0">
                <a:solidFill>
                  <a:srgbClr val="0070C0"/>
                </a:solidFill>
              </a:rPr>
              <a:t>）一台配置用的电脑。（</a:t>
            </a:r>
            <a:r>
              <a:rPr lang="en-US" altLang="zh-CN" sz="2000" dirty="0">
                <a:solidFill>
                  <a:srgbClr val="0070C0"/>
                </a:solidFill>
              </a:rPr>
              <a:t>2</a:t>
            </a:r>
            <a:r>
              <a:rPr lang="zh-CN" altLang="en-US" sz="2000" dirty="0">
                <a:solidFill>
                  <a:srgbClr val="0070C0"/>
                </a:solidFill>
              </a:rPr>
              <a:t>）一根配置线缆。</a:t>
            </a:r>
            <a:endParaRPr lang="zh-CN" altLang="en-US" sz="2000" dirty="0">
              <a:solidFill>
                <a:srgbClr val="0070C0"/>
              </a:solidFill>
            </a:endParaRPr>
          </a:p>
          <a:p>
            <a:pPr>
              <a:lnSpc>
                <a:spcPct val="150000"/>
              </a:lnSpc>
            </a:pPr>
            <a:r>
              <a:rPr lang="en-US" altLang="zh-CN" sz="2000" dirty="0">
                <a:solidFill>
                  <a:srgbClr val="0070C0"/>
                </a:solidFill>
              </a:rPr>
              <a:t>3</a:t>
            </a:r>
            <a:r>
              <a:rPr lang="zh-CN" altLang="en-US" sz="2000" dirty="0">
                <a:solidFill>
                  <a:srgbClr val="0070C0"/>
                </a:solidFill>
              </a:rPr>
              <a:t>．通过</a:t>
            </a:r>
            <a:r>
              <a:rPr lang="en-US" altLang="zh-CN" sz="2000" dirty="0">
                <a:solidFill>
                  <a:srgbClr val="0070C0"/>
                </a:solidFill>
              </a:rPr>
              <a:t>Console</a:t>
            </a:r>
            <a:r>
              <a:rPr lang="zh-CN" altLang="en-US" sz="2000" dirty="0">
                <a:solidFill>
                  <a:srgbClr val="0070C0"/>
                </a:solidFill>
              </a:rPr>
              <a:t>登录配置交换机或路由器</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1</a:t>
            </a:r>
            <a:r>
              <a:rPr lang="zh-CN" altLang="en-US" sz="2000" dirty="0">
                <a:solidFill>
                  <a:srgbClr val="0070C0"/>
                </a:solidFill>
              </a:rPr>
              <a:t>）用配置线缆将电脑与交换机或路由器互联。</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2</a:t>
            </a:r>
            <a:r>
              <a:rPr lang="zh-CN" altLang="en-US" sz="2000" dirty="0">
                <a:solidFill>
                  <a:srgbClr val="0070C0"/>
                </a:solidFill>
              </a:rPr>
              <a:t>）在电脑中，配置超级终端程序，之后即可进入配置命令行（</a:t>
            </a:r>
            <a:r>
              <a:rPr lang="en-US" altLang="zh-CN" sz="2000" dirty="0">
                <a:solidFill>
                  <a:srgbClr val="0070C0"/>
                </a:solidFill>
              </a:rPr>
              <a:t>CLI</a:t>
            </a:r>
            <a:r>
              <a:rPr lang="zh-CN" altLang="en-US" sz="2000" dirty="0">
                <a:solidFill>
                  <a:srgbClr val="0070C0"/>
                </a:solidFill>
              </a:rPr>
              <a:t>）。</a:t>
            </a:r>
            <a:endParaRPr lang="zh-CN" altLang="en-US" sz="2000" dirty="0">
              <a:solidFill>
                <a:srgbClr val="0070C0"/>
              </a:solidFill>
            </a:endParaRPr>
          </a:p>
          <a:p>
            <a:pPr>
              <a:lnSpc>
                <a:spcPct val="150000"/>
              </a:lnSpc>
            </a:pP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480CF16A-EB73-46D6-AA82-90921E24C2EA}"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5035">
        <p14:prism isInverted="1"/>
      </p:transition>
    </mc:Choice>
    <mc:Fallback>
      <p:transition spd="slow" advTm="503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2580694" y="216223"/>
            <a:ext cx="4156908"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利用</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Telnet</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虚拟终端配置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3728649"/>
          </a:xfrm>
          <a:prstGeom prst="rect">
            <a:avLst/>
          </a:prstGeom>
        </p:spPr>
        <p:txBody>
          <a:bodyPr wrap="square">
            <a:spAutoFit/>
          </a:bodyPr>
          <a:lstStyle/>
          <a:p>
            <a:pPr>
              <a:lnSpc>
                <a:spcPct val="150000"/>
              </a:lnSpc>
            </a:pPr>
            <a:r>
              <a:rPr lang="en-US" altLang="zh-CN" sz="2000" dirty="0">
                <a:solidFill>
                  <a:srgbClr val="0070C0"/>
                </a:solidFill>
              </a:rPr>
              <a:t>1</a:t>
            </a:r>
            <a:r>
              <a:rPr lang="zh-CN" altLang="en-US" sz="2000" dirty="0">
                <a:solidFill>
                  <a:srgbClr val="0070C0"/>
                </a:solidFill>
              </a:rPr>
              <a:t>．</a:t>
            </a:r>
            <a:r>
              <a:rPr lang="en-US" altLang="zh-CN" sz="2000" dirty="0">
                <a:solidFill>
                  <a:srgbClr val="0070C0"/>
                </a:solidFill>
              </a:rPr>
              <a:t>Telnet</a:t>
            </a:r>
            <a:r>
              <a:rPr lang="zh-CN" altLang="en-US" sz="2000" dirty="0">
                <a:solidFill>
                  <a:srgbClr val="0070C0"/>
                </a:solidFill>
              </a:rPr>
              <a:t>登录的必备条件</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1</a:t>
            </a:r>
            <a:r>
              <a:rPr lang="zh-CN" altLang="en-US" sz="2000" dirty="0">
                <a:solidFill>
                  <a:srgbClr val="0070C0"/>
                </a:solidFill>
              </a:rPr>
              <a:t>）要登录配置的交换机必须配置了</a:t>
            </a:r>
            <a:r>
              <a:rPr lang="en-US" altLang="zh-CN" sz="2000" dirty="0">
                <a:solidFill>
                  <a:srgbClr val="0070C0"/>
                </a:solidFill>
              </a:rPr>
              <a:t>IP</a:t>
            </a:r>
            <a:r>
              <a:rPr lang="zh-CN" altLang="en-US" sz="2000" dirty="0">
                <a:solidFill>
                  <a:srgbClr val="0070C0"/>
                </a:solidFill>
              </a:rPr>
              <a:t>地址。</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2</a:t>
            </a:r>
            <a:r>
              <a:rPr lang="zh-CN" altLang="en-US" sz="2000" dirty="0">
                <a:solidFill>
                  <a:srgbClr val="0070C0"/>
                </a:solidFill>
              </a:rPr>
              <a:t>）必须设置了虚拟终端（</a:t>
            </a:r>
            <a:r>
              <a:rPr lang="en-US" altLang="zh-CN" sz="2000" dirty="0">
                <a:solidFill>
                  <a:srgbClr val="0070C0"/>
                </a:solidFill>
              </a:rPr>
              <a:t>VTY</a:t>
            </a:r>
            <a:r>
              <a:rPr lang="zh-CN" altLang="en-US" sz="2000" dirty="0">
                <a:solidFill>
                  <a:srgbClr val="0070C0"/>
                </a:solidFill>
              </a:rPr>
              <a:t>）的登录密码。</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3</a:t>
            </a:r>
            <a:r>
              <a:rPr lang="zh-CN" altLang="en-US" sz="2000" dirty="0">
                <a:solidFill>
                  <a:srgbClr val="0070C0"/>
                </a:solidFill>
              </a:rPr>
              <a:t>）必须设置了进入交换机特权模式的密码。</a:t>
            </a:r>
            <a:endParaRPr lang="zh-CN" altLang="en-US" sz="2000" dirty="0">
              <a:solidFill>
                <a:srgbClr val="0070C0"/>
              </a:solidFill>
            </a:endParaRPr>
          </a:p>
          <a:p>
            <a:pPr>
              <a:lnSpc>
                <a:spcPct val="150000"/>
              </a:lnSpc>
            </a:pPr>
            <a:r>
              <a:rPr lang="en-US" altLang="zh-CN" sz="2000" dirty="0">
                <a:solidFill>
                  <a:srgbClr val="0070C0"/>
                </a:solidFill>
              </a:rPr>
              <a:t>2</a:t>
            </a:r>
            <a:r>
              <a:rPr lang="zh-CN" altLang="en-US" sz="2000" dirty="0">
                <a:solidFill>
                  <a:srgbClr val="0070C0"/>
                </a:solidFill>
              </a:rPr>
              <a:t>．使用</a:t>
            </a:r>
            <a:r>
              <a:rPr lang="en-US" altLang="zh-CN" sz="2000" dirty="0">
                <a:solidFill>
                  <a:srgbClr val="0070C0"/>
                </a:solidFill>
              </a:rPr>
              <a:t>Telnet</a:t>
            </a:r>
            <a:r>
              <a:rPr lang="zh-CN" altLang="en-US" sz="2000" dirty="0">
                <a:solidFill>
                  <a:srgbClr val="0070C0"/>
                </a:solidFill>
              </a:rPr>
              <a:t>命令登录</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1</a:t>
            </a:r>
            <a:r>
              <a:rPr lang="zh-CN" altLang="en-US" sz="2000" dirty="0">
                <a:solidFill>
                  <a:srgbClr val="0070C0"/>
                </a:solidFill>
              </a:rPr>
              <a:t>）在配置用的电脑的命令行，执行以下命令登录。</a:t>
            </a:r>
            <a:endParaRPr lang="zh-CN" altLang="en-US" sz="2000" dirty="0">
              <a:solidFill>
                <a:srgbClr val="0070C0"/>
              </a:solidFill>
            </a:endParaRPr>
          </a:p>
          <a:p>
            <a:pPr>
              <a:lnSpc>
                <a:spcPct val="150000"/>
              </a:lnSpc>
            </a:pPr>
            <a:r>
              <a:rPr lang="en-US" altLang="zh-CN" sz="2000" dirty="0">
                <a:solidFill>
                  <a:srgbClr val="0070C0"/>
                </a:solidFill>
              </a:rPr>
              <a:t>C:\&gt;Telnet </a:t>
            </a:r>
            <a:r>
              <a:rPr lang="zh-CN" altLang="en-US" sz="2000" dirty="0">
                <a:solidFill>
                  <a:srgbClr val="0070C0"/>
                </a:solidFill>
              </a:rPr>
              <a:t>交换机的</a:t>
            </a:r>
            <a:r>
              <a:rPr lang="en-US" altLang="zh-CN" sz="2000" dirty="0">
                <a:solidFill>
                  <a:srgbClr val="0070C0"/>
                </a:solidFill>
              </a:rPr>
              <a:t>IP</a:t>
            </a:r>
            <a:r>
              <a:rPr lang="zh-CN" altLang="en-US" sz="2000" dirty="0">
                <a:solidFill>
                  <a:srgbClr val="0070C0"/>
                </a:solidFill>
              </a:rPr>
              <a:t>地址</a:t>
            </a: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BB450E7C-3BE0-4FAF-9471-3FAC7305EA68}"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25563">
        <p14:prism isInverted="1"/>
      </p:transition>
    </mc:Choice>
    <mc:Fallback>
      <p:transition spd="slow" advTm="2556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030337" y="216223"/>
            <a:ext cx="3257622"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Cisco IOS</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命令模式</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960776"/>
          </a:xfrm>
          <a:prstGeom prst="rect">
            <a:avLst/>
          </a:prstGeom>
        </p:spPr>
        <p:txBody>
          <a:bodyPr wrap="square">
            <a:spAutoFit/>
          </a:bodyPr>
          <a:lstStyle/>
          <a:p>
            <a:pPr>
              <a:lnSpc>
                <a:spcPct val="150000"/>
              </a:lnSpc>
            </a:pPr>
            <a:r>
              <a:rPr lang="en-US" altLang="zh-CN" sz="2000" dirty="0">
                <a:solidFill>
                  <a:srgbClr val="0070C0"/>
                </a:solidFill>
              </a:rPr>
              <a:t>1</a:t>
            </a:r>
            <a:r>
              <a:rPr lang="zh-CN" altLang="en-US" sz="2000" dirty="0">
                <a:solidFill>
                  <a:srgbClr val="0070C0"/>
                </a:solidFill>
              </a:rPr>
              <a:t>．</a:t>
            </a:r>
            <a:r>
              <a:rPr lang="en-US" altLang="zh-CN" sz="2000" dirty="0">
                <a:solidFill>
                  <a:srgbClr val="0070C0"/>
                </a:solidFill>
              </a:rPr>
              <a:t>Cisco IOS</a:t>
            </a:r>
            <a:r>
              <a:rPr lang="zh-CN" altLang="en-US" sz="2000" dirty="0">
                <a:solidFill>
                  <a:srgbClr val="0070C0"/>
                </a:solidFill>
              </a:rPr>
              <a:t>命令模式简介</a:t>
            </a:r>
            <a:endParaRPr lang="zh-CN" altLang="en-US" sz="2000" dirty="0">
              <a:solidFill>
                <a:srgbClr val="0070C0"/>
              </a:solidFill>
            </a:endParaRPr>
          </a:p>
          <a:p>
            <a:pPr>
              <a:lnSpc>
                <a:spcPct val="150000"/>
              </a:lnSpc>
            </a:pPr>
            <a:r>
              <a:rPr lang="zh-CN" altLang="en-US" sz="2000" dirty="0">
                <a:solidFill>
                  <a:srgbClr val="0070C0"/>
                </a:solidFill>
              </a:rPr>
              <a:t>　</a:t>
            </a:r>
            <a:r>
              <a:rPr lang="en-US" altLang="zh-CN" sz="2000" dirty="0">
                <a:solidFill>
                  <a:srgbClr val="0070C0"/>
                </a:solidFill>
              </a:rPr>
              <a:t>Cisco IOS</a:t>
            </a:r>
            <a:r>
              <a:rPr lang="zh-CN" altLang="en-US" sz="2000" dirty="0">
                <a:solidFill>
                  <a:srgbClr val="0070C0"/>
                </a:solidFill>
              </a:rPr>
              <a:t>提供了</a:t>
            </a:r>
            <a:r>
              <a:rPr lang="en-US" altLang="zh-CN" sz="2000" dirty="0">
                <a:solidFill>
                  <a:srgbClr val="0070C0"/>
                </a:solidFill>
              </a:rPr>
              <a:t>6</a:t>
            </a:r>
            <a:r>
              <a:rPr lang="zh-CN" altLang="en-US" sz="2000" dirty="0">
                <a:solidFill>
                  <a:srgbClr val="0070C0"/>
                </a:solidFill>
              </a:rPr>
              <a:t>种命令执行模式。</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1A570109-361D-4EAD-A89B-AA1DAB63260F}" type="datetime11">
              <a:rPr lang="zh-CN" altLang="en-US" smtClean="0"/>
            </a:fld>
            <a:endParaRPr lang="zh-CN" altLang="en-US"/>
          </a:p>
        </p:txBody>
      </p:sp>
      <p:pic>
        <p:nvPicPr>
          <p:cNvPr id="6" name="图片 5" descr="pic3-12.t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20304" y="2376463"/>
            <a:ext cx="84169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47519">
        <p14:prism isInverted="1"/>
      </p:transition>
    </mc:Choice>
    <mc:Fallback>
      <p:transition spd="slow" advTm="4751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5"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030337" y="216223"/>
            <a:ext cx="3257622"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Cisco IOS</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命令模式</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4247317"/>
          </a:xfrm>
          <a:prstGeom prst="rect">
            <a:avLst/>
          </a:prstGeom>
        </p:spPr>
        <p:txBody>
          <a:bodyPr wrap="square">
            <a:spAutoFit/>
          </a:bodyPr>
          <a:lstStyle/>
          <a:p>
            <a:pPr>
              <a:lnSpc>
                <a:spcPct val="150000"/>
              </a:lnSpc>
            </a:pPr>
            <a:r>
              <a:rPr lang="en-US" altLang="zh-CN" sz="2000" dirty="0">
                <a:solidFill>
                  <a:srgbClr val="0070C0"/>
                </a:solidFill>
              </a:rPr>
              <a:t>2</a:t>
            </a:r>
            <a:r>
              <a:rPr lang="zh-CN" altLang="en-US" sz="2000" dirty="0">
                <a:solidFill>
                  <a:srgbClr val="0070C0"/>
                </a:solidFill>
              </a:rPr>
              <a:t>．</a:t>
            </a:r>
            <a:r>
              <a:rPr lang="en-US" altLang="zh-CN" sz="2000" dirty="0">
                <a:solidFill>
                  <a:srgbClr val="0070C0"/>
                </a:solidFill>
              </a:rPr>
              <a:t>Cisco IOS</a:t>
            </a:r>
            <a:r>
              <a:rPr lang="zh-CN" altLang="en-US" sz="2000" dirty="0">
                <a:solidFill>
                  <a:srgbClr val="0070C0"/>
                </a:solidFill>
              </a:rPr>
              <a:t>命令模式与切换方法</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1</a:t>
            </a:r>
            <a:r>
              <a:rPr lang="zh-CN" altLang="en-US" sz="2000" dirty="0">
                <a:solidFill>
                  <a:srgbClr val="0070C0"/>
                </a:solidFill>
              </a:rPr>
              <a:t>）用户</a:t>
            </a:r>
            <a:r>
              <a:rPr lang="en-US" altLang="zh-CN" sz="2000" dirty="0">
                <a:solidFill>
                  <a:srgbClr val="0070C0"/>
                </a:solidFill>
              </a:rPr>
              <a:t>EXEC</a:t>
            </a:r>
            <a:r>
              <a:rPr lang="zh-CN" altLang="en-US" sz="2000" dirty="0">
                <a:solidFill>
                  <a:srgbClr val="0070C0"/>
                </a:solidFill>
              </a:rPr>
              <a:t>模式</a:t>
            </a:r>
            <a:endParaRPr lang="zh-CN" altLang="en-US" sz="2000" dirty="0">
              <a:solidFill>
                <a:srgbClr val="0070C0"/>
              </a:solidFill>
            </a:endParaRPr>
          </a:p>
          <a:p>
            <a:pPr>
              <a:lnSpc>
                <a:spcPct val="150000"/>
              </a:lnSpc>
            </a:pPr>
            <a:r>
              <a:rPr lang="zh-CN" altLang="en-US" sz="2000" dirty="0">
                <a:solidFill>
                  <a:srgbClr val="0070C0"/>
                </a:solidFill>
              </a:rPr>
              <a:t>交换机或路由器的最低运行模式，登录连接成功后，所处的模式，就是用户</a:t>
            </a:r>
            <a:r>
              <a:rPr lang="en-US" altLang="zh-CN" sz="2000" dirty="0">
                <a:solidFill>
                  <a:srgbClr val="0070C0"/>
                </a:solidFill>
              </a:rPr>
              <a:t>EXEC</a:t>
            </a:r>
            <a:r>
              <a:rPr lang="zh-CN" altLang="en-US" sz="2000" dirty="0">
                <a:solidFill>
                  <a:srgbClr val="0070C0"/>
                </a:solidFill>
              </a:rPr>
              <a:t>模式，命令行提示符为“</a:t>
            </a:r>
            <a:r>
              <a:rPr lang="en-US" altLang="zh-CN" sz="2000" dirty="0">
                <a:solidFill>
                  <a:srgbClr val="0070C0"/>
                </a:solidFill>
              </a:rPr>
              <a:t>&gt;”</a:t>
            </a:r>
            <a:endParaRPr lang="en-US" altLang="zh-CN" sz="2000" dirty="0">
              <a:solidFill>
                <a:srgbClr val="0070C0"/>
              </a:solidFill>
            </a:endParaRPr>
          </a:p>
          <a:p>
            <a:pPr>
              <a:lnSpc>
                <a:spcPct val="150000"/>
              </a:lnSpc>
            </a:pPr>
            <a:r>
              <a:rPr lang="zh-CN" altLang="en-US" sz="2000" dirty="0">
                <a:solidFill>
                  <a:srgbClr val="0070C0"/>
                </a:solidFill>
              </a:rPr>
              <a:t>例如：</a:t>
            </a:r>
            <a:r>
              <a:rPr lang="en-US" altLang="zh-CN" sz="2000" dirty="0">
                <a:solidFill>
                  <a:srgbClr val="0070C0"/>
                </a:solidFill>
              </a:rPr>
              <a:t>Switch&gt;</a:t>
            </a:r>
            <a:endParaRPr lang="en-US" altLang="zh-CN"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2</a:t>
            </a:r>
            <a:r>
              <a:rPr lang="zh-CN" altLang="en-US" sz="2000" dirty="0">
                <a:solidFill>
                  <a:srgbClr val="0070C0"/>
                </a:solidFill>
              </a:rPr>
              <a:t>）特权</a:t>
            </a:r>
            <a:r>
              <a:rPr lang="en-US" altLang="zh-CN" sz="2000" dirty="0">
                <a:solidFill>
                  <a:srgbClr val="0070C0"/>
                </a:solidFill>
              </a:rPr>
              <a:t>EXEC</a:t>
            </a:r>
            <a:r>
              <a:rPr lang="zh-CN" altLang="en-US" sz="2000" dirty="0">
                <a:solidFill>
                  <a:srgbClr val="0070C0"/>
                </a:solidFill>
              </a:rPr>
              <a:t>模式</a:t>
            </a:r>
            <a:endParaRPr lang="zh-CN" altLang="en-US" sz="2000" dirty="0">
              <a:solidFill>
                <a:srgbClr val="0070C0"/>
              </a:solidFill>
            </a:endParaRPr>
          </a:p>
          <a:p>
            <a:pPr>
              <a:lnSpc>
                <a:spcPct val="150000"/>
              </a:lnSpc>
            </a:pPr>
            <a:r>
              <a:rPr lang="zh-CN" altLang="en-US" sz="2000" dirty="0">
                <a:solidFill>
                  <a:srgbClr val="0070C0"/>
                </a:solidFill>
              </a:rPr>
              <a:t>通常简称特权模式，在用户</a:t>
            </a:r>
            <a:r>
              <a:rPr lang="en-US" altLang="zh-CN" sz="2000" dirty="0">
                <a:solidFill>
                  <a:srgbClr val="0070C0"/>
                </a:solidFill>
              </a:rPr>
              <a:t>EXEC</a:t>
            </a:r>
            <a:r>
              <a:rPr lang="zh-CN" altLang="en-US" sz="2000" dirty="0">
                <a:solidFill>
                  <a:srgbClr val="0070C0"/>
                </a:solidFill>
              </a:rPr>
              <a:t>模式下，执行</a:t>
            </a:r>
            <a:r>
              <a:rPr lang="en-US" altLang="zh-CN" sz="2000" dirty="0">
                <a:solidFill>
                  <a:srgbClr val="0070C0"/>
                </a:solidFill>
              </a:rPr>
              <a:t>enable</a:t>
            </a:r>
            <a:r>
              <a:rPr lang="zh-CN" altLang="en-US" sz="2000" dirty="0">
                <a:solidFill>
                  <a:srgbClr val="0070C0"/>
                </a:solidFill>
              </a:rPr>
              <a:t>命令进入该模式。</a:t>
            </a:r>
            <a:endParaRPr lang="zh-CN" altLang="en-US" sz="2000" dirty="0">
              <a:solidFill>
                <a:srgbClr val="0070C0"/>
              </a:solidFill>
            </a:endParaRPr>
          </a:p>
          <a:p>
            <a:pPr>
              <a:lnSpc>
                <a:spcPct val="150000"/>
              </a:lnSpc>
            </a:pP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77134FAE-3481-4220-AED2-63AF46C969A5}"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19874">
        <p14:prism isInverted="1"/>
      </p:transition>
    </mc:Choice>
    <mc:Fallback>
      <p:transition spd="slow" advTm="198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4493D2E3-8788-4E3A-8B89-9C8A62E1AF97}" type="datetime11">
              <a:rPr lang="zh-CN" altLang="en-US" smtClean="0"/>
            </a:fld>
            <a:endParaRPr lang="zh-CN" altLang="en-US"/>
          </a:p>
        </p:txBody>
      </p:sp>
      <p:sp>
        <p:nvSpPr>
          <p:cNvPr id="6" name="直接连接符 4"/>
          <p:cNvSpPr>
            <a:spLocks noChangeShapeType="1"/>
          </p:cNvSpPr>
          <p:nvPr/>
        </p:nvSpPr>
        <p:spPr bwMode="auto">
          <a:xfrm flipV="1">
            <a:off x="-1" y="-1"/>
            <a:ext cx="2952553" cy="2736504"/>
          </a:xfrm>
          <a:prstGeom prst="line">
            <a:avLst/>
          </a:prstGeom>
          <a:noFill/>
          <a:ln w="19050">
            <a:solidFill>
              <a:schemeClr val="tx1"/>
            </a:solidFill>
            <a:bevel/>
          </a:ln>
          <a:extLst>
            <a:ext uri="{909E8E84-426E-40DD-AFC4-6F175D3DCCD1}">
              <a14:hiddenFill xmlns:a14="http://schemas.microsoft.com/office/drawing/2010/main">
                <a:noFill/>
              </a14:hiddenFill>
            </a:ext>
          </a:extLst>
        </p:spPr>
        <p:txBody>
          <a:bodyPr lIns="121612" tIns="60806" rIns="121612" bIns="60806"/>
          <a:lstStyle/>
          <a:p>
            <a:pPr defTabSz="1216025" fontAlgn="base">
              <a:spcBef>
                <a:spcPct val="0"/>
              </a:spcBef>
              <a:spcAft>
                <a:spcPct val="0"/>
              </a:spcAft>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9" name="TextBox 18"/>
          <p:cNvSpPr>
            <a:spLocks noChangeArrowheads="1"/>
          </p:cNvSpPr>
          <p:nvPr/>
        </p:nvSpPr>
        <p:spPr bwMode="auto">
          <a:xfrm rot="-2643001">
            <a:off x="-120923" y="812492"/>
            <a:ext cx="2785533"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12" tIns="60806" rIns="121612" bIns="60806">
            <a:spAutoFit/>
          </a:bodyPr>
          <a:lstStyle/>
          <a:p>
            <a:pPr defTabSz="1216025" fontAlgn="base">
              <a:spcBef>
                <a:spcPct val="0"/>
              </a:spcBef>
              <a:spcAft>
                <a:spcPct val="0"/>
              </a:spcAft>
            </a:pPr>
            <a:r>
              <a:rPr lang="zh-CN" altLang="en-US" sz="32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共享式以太网</a:t>
            </a:r>
            <a:endParaRPr lang="zh-CN" altLang="en-US" sz="32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 Box 2"/>
          <p:cNvSpPr txBox="1">
            <a:spLocks noChangeArrowheads="1"/>
          </p:cNvSpPr>
          <p:nvPr/>
        </p:nvSpPr>
        <p:spPr bwMode="auto">
          <a:xfrm>
            <a:off x="7019925" y="3095625"/>
            <a:ext cx="8921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spcBef>
                <a:spcPct val="50000"/>
              </a:spcBef>
            </a:pPr>
            <a:r>
              <a:rPr lang="en-US" altLang="zh-CN" sz="1600" b="0">
                <a:latin typeface="Arial" panose="020B0604020202020204" pitchFamily="34" charset="0"/>
                <a:ea typeface="黑体" panose="02010609060101010101" pitchFamily="49" charset="-122"/>
              </a:rPr>
              <a:t>Hub</a:t>
            </a:r>
            <a:endParaRPr lang="en-US" altLang="zh-CN" sz="1600" b="0">
              <a:latin typeface="Arial" panose="020B0604020202020204" pitchFamily="34" charset="0"/>
              <a:ea typeface="黑体" panose="02010609060101010101" pitchFamily="49" charset="-122"/>
            </a:endParaRPr>
          </a:p>
        </p:txBody>
      </p:sp>
      <p:sp>
        <p:nvSpPr>
          <p:cNvPr id="11" name="Line 3"/>
          <p:cNvSpPr>
            <a:spLocks noChangeShapeType="1"/>
          </p:cNvSpPr>
          <p:nvPr/>
        </p:nvSpPr>
        <p:spPr bwMode="auto">
          <a:xfrm flipV="1">
            <a:off x="2555875" y="2103438"/>
            <a:ext cx="7938" cy="10795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4"/>
          <p:cNvSpPr>
            <a:spLocks noChangeShapeType="1"/>
          </p:cNvSpPr>
          <p:nvPr/>
        </p:nvSpPr>
        <p:spPr bwMode="auto">
          <a:xfrm flipH="1" flipV="1">
            <a:off x="1333500" y="3182938"/>
            <a:ext cx="2519363"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5"/>
          <p:cNvSpPr>
            <a:spLocks noChangeShapeType="1"/>
          </p:cNvSpPr>
          <p:nvPr/>
        </p:nvSpPr>
        <p:spPr bwMode="auto">
          <a:xfrm>
            <a:off x="1476375" y="3182938"/>
            <a:ext cx="0" cy="8636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6"/>
          <p:cNvSpPr>
            <a:spLocks noChangeShapeType="1"/>
          </p:cNvSpPr>
          <p:nvPr/>
        </p:nvSpPr>
        <p:spPr bwMode="auto">
          <a:xfrm>
            <a:off x="3635375" y="3182938"/>
            <a:ext cx="0" cy="8636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Text Box 7"/>
          <p:cNvSpPr txBox="1">
            <a:spLocks noChangeArrowheads="1"/>
          </p:cNvSpPr>
          <p:nvPr/>
        </p:nvSpPr>
        <p:spPr bwMode="auto">
          <a:xfrm>
            <a:off x="2339975" y="2822575"/>
            <a:ext cx="1800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spcBef>
                <a:spcPct val="50000"/>
              </a:spcBef>
            </a:pPr>
            <a:r>
              <a:rPr lang="zh-CN" altLang="en-US" sz="1600" b="0">
                <a:latin typeface="Arial" panose="020B0604020202020204" pitchFamily="34" charset="0"/>
                <a:ea typeface="黑体" panose="02010609060101010101" pitchFamily="49" charset="-122"/>
              </a:rPr>
              <a:t>同轴电缆</a:t>
            </a:r>
            <a:endParaRPr lang="zh-CN" altLang="en-US" sz="1600" b="0">
              <a:latin typeface="Arial" panose="020B0604020202020204" pitchFamily="34" charset="0"/>
              <a:ea typeface="黑体" panose="02010609060101010101" pitchFamily="49" charset="-122"/>
            </a:endParaRPr>
          </a:p>
        </p:txBody>
      </p:sp>
      <p:pic>
        <p:nvPicPr>
          <p:cNvPr id="16" name="Picture 9"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49625" y="3700463"/>
            <a:ext cx="5762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0"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89038" y="3629025"/>
            <a:ext cx="5762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8538" y="2001838"/>
            <a:ext cx="576262"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12"/>
          <p:cNvSpPr>
            <a:spLocks noChangeShapeType="1"/>
          </p:cNvSpPr>
          <p:nvPr/>
        </p:nvSpPr>
        <p:spPr bwMode="auto">
          <a:xfrm flipV="1">
            <a:off x="6672263" y="2087563"/>
            <a:ext cx="7937" cy="10795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13"/>
          <p:cNvSpPr>
            <a:spLocks noChangeShapeType="1"/>
          </p:cNvSpPr>
          <p:nvPr/>
        </p:nvSpPr>
        <p:spPr bwMode="auto">
          <a:xfrm flipV="1">
            <a:off x="5781675" y="3384550"/>
            <a:ext cx="727075" cy="10795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14"/>
          <p:cNvSpPr>
            <a:spLocks noChangeShapeType="1"/>
          </p:cNvSpPr>
          <p:nvPr/>
        </p:nvSpPr>
        <p:spPr bwMode="auto">
          <a:xfrm flipH="1" flipV="1">
            <a:off x="6869113" y="3455988"/>
            <a:ext cx="712787" cy="93503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2" name="Group 15"/>
          <p:cNvGrpSpPr/>
          <p:nvPr/>
        </p:nvGrpSpPr>
        <p:grpSpPr bwMode="auto">
          <a:xfrm>
            <a:off x="6213475" y="2951163"/>
            <a:ext cx="914400" cy="665162"/>
            <a:chOff x="0" y="0"/>
            <a:chExt cx="576" cy="419"/>
          </a:xfrm>
        </p:grpSpPr>
        <p:sp>
          <p:nvSpPr>
            <p:cNvPr id="23" name="AutoShape 16"/>
            <p:cNvSpPr>
              <a:spLocks noChangeAspect="1" noChangeArrowheads="1" noTextEdit="1"/>
            </p:cNvSpPr>
            <p:nvPr/>
          </p:nvSpPr>
          <p:spPr bwMode="auto">
            <a:xfrm>
              <a:off x="0" y="0"/>
              <a:ext cx="576"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未知"/>
            <p:cNvSpPr/>
            <p:nvPr/>
          </p:nvSpPr>
          <p:spPr bwMode="auto">
            <a:xfrm>
              <a:off x="289" y="167"/>
              <a:ext cx="286" cy="251"/>
            </a:xfrm>
            <a:custGeom>
              <a:avLst/>
              <a:gdLst>
                <a:gd name="T0" fmla="*/ 286 w 286"/>
                <a:gd name="T1" fmla="*/ 0 h 251"/>
                <a:gd name="T2" fmla="*/ 286 w 286"/>
                <a:gd name="T3" fmla="*/ 85 h 251"/>
                <a:gd name="T4" fmla="*/ 0 w 286"/>
                <a:gd name="T5" fmla="*/ 251 h 251"/>
                <a:gd name="T6" fmla="*/ 0 w 286"/>
                <a:gd name="T7" fmla="*/ 167 h 251"/>
                <a:gd name="T8" fmla="*/ 286 w 286"/>
                <a:gd name="T9" fmla="*/ 0 h 251"/>
                <a:gd name="T10" fmla="*/ 286 w 286"/>
                <a:gd name="T11" fmla="*/ 0 h 251"/>
                <a:gd name="T12" fmla="*/ 286 w 286"/>
                <a:gd name="T13" fmla="*/ 0 h 251"/>
                <a:gd name="T14" fmla="*/ 286 w 286"/>
                <a:gd name="T15" fmla="*/ 0 h 251"/>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251"/>
                <a:gd name="T26" fmla="*/ 286 w 286"/>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251">
                  <a:moveTo>
                    <a:pt x="286" y="0"/>
                  </a:moveTo>
                  <a:lnTo>
                    <a:pt x="286" y="85"/>
                  </a:lnTo>
                  <a:lnTo>
                    <a:pt x="0" y="251"/>
                  </a:lnTo>
                  <a:lnTo>
                    <a:pt x="0" y="167"/>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未知"/>
            <p:cNvSpPr/>
            <p:nvPr/>
          </p:nvSpPr>
          <p:spPr bwMode="auto">
            <a:xfrm>
              <a:off x="0" y="167"/>
              <a:ext cx="289" cy="251"/>
            </a:xfrm>
            <a:custGeom>
              <a:avLst/>
              <a:gdLst>
                <a:gd name="T0" fmla="*/ 289 w 289"/>
                <a:gd name="T1" fmla="*/ 167 h 251"/>
                <a:gd name="T2" fmla="*/ 289 w 289"/>
                <a:gd name="T3" fmla="*/ 251 h 251"/>
                <a:gd name="T4" fmla="*/ 0 w 289"/>
                <a:gd name="T5" fmla="*/ 85 h 251"/>
                <a:gd name="T6" fmla="*/ 1 w 289"/>
                <a:gd name="T7" fmla="*/ 0 h 251"/>
                <a:gd name="T8" fmla="*/ 289 w 289"/>
                <a:gd name="T9" fmla="*/ 167 h 251"/>
                <a:gd name="T10" fmla="*/ 289 w 289"/>
                <a:gd name="T11" fmla="*/ 167 h 251"/>
                <a:gd name="T12" fmla="*/ 289 w 289"/>
                <a:gd name="T13" fmla="*/ 167 h 251"/>
                <a:gd name="T14" fmla="*/ 289 w 289"/>
                <a:gd name="T15" fmla="*/ 167 h 251"/>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251"/>
                <a:gd name="T26" fmla="*/ 289 w 289"/>
                <a:gd name="T27" fmla="*/ 251 h 2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251">
                  <a:moveTo>
                    <a:pt x="289" y="167"/>
                  </a:moveTo>
                  <a:lnTo>
                    <a:pt x="289" y="251"/>
                  </a:lnTo>
                  <a:lnTo>
                    <a:pt x="0" y="85"/>
                  </a:lnTo>
                  <a:lnTo>
                    <a:pt x="1" y="0"/>
                  </a:lnTo>
                  <a:lnTo>
                    <a:pt x="289" y="167"/>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未知"/>
            <p:cNvSpPr/>
            <p:nvPr/>
          </p:nvSpPr>
          <p:spPr bwMode="auto">
            <a:xfrm>
              <a:off x="1" y="0"/>
              <a:ext cx="574" cy="334"/>
            </a:xfrm>
            <a:custGeom>
              <a:avLst/>
              <a:gdLst>
                <a:gd name="T0" fmla="*/ 574 w 574"/>
                <a:gd name="T1" fmla="*/ 167 h 334"/>
                <a:gd name="T2" fmla="*/ 288 w 574"/>
                <a:gd name="T3" fmla="*/ 334 h 334"/>
                <a:gd name="T4" fmla="*/ 0 w 574"/>
                <a:gd name="T5" fmla="*/ 167 h 334"/>
                <a:gd name="T6" fmla="*/ 286 w 574"/>
                <a:gd name="T7" fmla="*/ 0 h 334"/>
                <a:gd name="T8" fmla="*/ 574 w 574"/>
                <a:gd name="T9" fmla="*/ 167 h 334"/>
                <a:gd name="T10" fmla="*/ 574 w 574"/>
                <a:gd name="T11" fmla="*/ 167 h 334"/>
                <a:gd name="T12" fmla="*/ 574 w 574"/>
                <a:gd name="T13" fmla="*/ 167 h 334"/>
                <a:gd name="T14" fmla="*/ 574 w 574"/>
                <a:gd name="T15" fmla="*/ 167 h 334"/>
                <a:gd name="T16" fmla="*/ 0 60000 65536"/>
                <a:gd name="T17" fmla="*/ 0 60000 65536"/>
                <a:gd name="T18" fmla="*/ 0 60000 65536"/>
                <a:gd name="T19" fmla="*/ 0 60000 65536"/>
                <a:gd name="T20" fmla="*/ 0 60000 65536"/>
                <a:gd name="T21" fmla="*/ 0 60000 65536"/>
                <a:gd name="T22" fmla="*/ 0 60000 65536"/>
                <a:gd name="T23" fmla="*/ 0 60000 65536"/>
                <a:gd name="T24" fmla="*/ 0 w 574"/>
                <a:gd name="T25" fmla="*/ 0 h 334"/>
                <a:gd name="T26" fmla="*/ 574 w 574"/>
                <a:gd name="T27" fmla="*/ 334 h 3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4" h="334">
                  <a:moveTo>
                    <a:pt x="574" y="167"/>
                  </a:moveTo>
                  <a:lnTo>
                    <a:pt x="288" y="334"/>
                  </a:lnTo>
                  <a:lnTo>
                    <a:pt x="0" y="167"/>
                  </a:lnTo>
                  <a:lnTo>
                    <a:pt x="286" y="0"/>
                  </a:lnTo>
                  <a:lnTo>
                    <a:pt x="574" y="167"/>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未知"/>
            <p:cNvSpPr/>
            <p:nvPr/>
          </p:nvSpPr>
          <p:spPr bwMode="auto">
            <a:xfrm>
              <a:off x="208" y="29"/>
              <a:ext cx="166" cy="101"/>
            </a:xfrm>
            <a:custGeom>
              <a:avLst/>
              <a:gdLst>
                <a:gd name="T0" fmla="*/ 120 w 319"/>
                <a:gd name="T1" fmla="*/ 78 h 194"/>
                <a:gd name="T2" fmla="*/ 48 w 319"/>
                <a:gd name="T3" fmla="*/ 120 h 194"/>
                <a:gd name="T4" fmla="*/ 0 w 319"/>
                <a:gd name="T5" fmla="*/ 93 h 194"/>
                <a:gd name="T6" fmla="*/ 159 w 319"/>
                <a:gd name="T7" fmla="*/ 0 h 194"/>
                <a:gd name="T8" fmla="*/ 319 w 319"/>
                <a:gd name="T9" fmla="*/ 93 h 194"/>
                <a:gd name="T10" fmla="*/ 272 w 319"/>
                <a:gd name="T11" fmla="*/ 120 h 194"/>
                <a:gd name="T12" fmla="*/ 199 w 319"/>
                <a:gd name="T13" fmla="*/ 78 h 194"/>
                <a:gd name="T14" fmla="*/ 199 w 319"/>
                <a:gd name="T15" fmla="*/ 194 h 194"/>
                <a:gd name="T16" fmla="*/ 121 w 319"/>
                <a:gd name="T17" fmla="*/ 193 h 194"/>
                <a:gd name="T18" fmla="*/ 120 w 319"/>
                <a:gd name="T19" fmla="*/ 78 h 194"/>
                <a:gd name="T20" fmla="*/ 120 w 319"/>
                <a:gd name="T21" fmla="*/ 78 h 194"/>
                <a:gd name="T22" fmla="*/ 120 w 319"/>
                <a:gd name="T23" fmla="*/ 78 h 1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194"/>
                <a:gd name="T38" fmla="*/ 319 w 319"/>
                <a:gd name="T39" fmla="*/ 194 h 1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194">
                  <a:moveTo>
                    <a:pt x="120" y="78"/>
                  </a:moveTo>
                  <a:cubicBezTo>
                    <a:pt x="48" y="120"/>
                    <a:pt x="48" y="120"/>
                    <a:pt x="48" y="120"/>
                  </a:cubicBezTo>
                  <a:cubicBezTo>
                    <a:pt x="0" y="93"/>
                    <a:pt x="0" y="93"/>
                    <a:pt x="0" y="93"/>
                  </a:cubicBezTo>
                  <a:cubicBezTo>
                    <a:pt x="159" y="0"/>
                    <a:pt x="159" y="0"/>
                    <a:pt x="159" y="0"/>
                  </a:cubicBezTo>
                  <a:cubicBezTo>
                    <a:pt x="319" y="93"/>
                    <a:pt x="319" y="93"/>
                    <a:pt x="319" y="93"/>
                  </a:cubicBezTo>
                  <a:cubicBezTo>
                    <a:pt x="272" y="120"/>
                    <a:pt x="272" y="120"/>
                    <a:pt x="272" y="120"/>
                  </a:cubicBezTo>
                  <a:cubicBezTo>
                    <a:pt x="199" y="78"/>
                    <a:pt x="199" y="78"/>
                    <a:pt x="199" y="78"/>
                  </a:cubicBezTo>
                  <a:cubicBezTo>
                    <a:pt x="199" y="111"/>
                    <a:pt x="199" y="162"/>
                    <a:pt x="199" y="194"/>
                  </a:cubicBezTo>
                  <a:cubicBezTo>
                    <a:pt x="174" y="189"/>
                    <a:pt x="147" y="189"/>
                    <a:pt x="121" y="193"/>
                  </a:cubicBezTo>
                  <a:cubicBezTo>
                    <a:pt x="120" y="78"/>
                    <a:pt x="120" y="78"/>
                    <a:pt x="120" y="78"/>
                  </a:cubicBezTo>
                  <a:cubicBezTo>
                    <a:pt x="120" y="78"/>
                    <a:pt x="120" y="78"/>
                    <a:pt x="120" y="78"/>
                  </a:cubicBezTo>
                  <a:cubicBezTo>
                    <a:pt x="120" y="78"/>
                    <a:pt x="120" y="78"/>
                    <a:pt x="120" y="78"/>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未知"/>
            <p:cNvSpPr/>
            <p:nvPr/>
          </p:nvSpPr>
          <p:spPr bwMode="auto">
            <a:xfrm>
              <a:off x="251" y="146"/>
              <a:ext cx="76" cy="44"/>
            </a:xfrm>
            <a:custGeom>
              <a:avLst/>
              <a:gdLst>
                <a:gd name="T0" fmla="*/ 120 w 146"/>
                <a:gd name="T1" fmla="*/ 15 h 84"/>
                <a:gd name="T2" fmla="*/ 120 w 146"/>
                <a:gd name="T3" fmla="*/ 69 h 84"/>
                <a:gd name="T4" fmla="*/ 27 w 146"/>
                <a:gd name="T5" fmla="*/ 69 h 84"/>
                <a:gd name="T6" fmla="*/ 26 w 146"/>
                <a:gd name="T7" fmla="*/ 15 h 84"/>
                <a:gd name="T8" fmla="*/ 120 w 146"/>
                <a:gd name="T9" fmla="*/ 15 h 84"/>
                <a:gd name="T10" fmla="*/ 120 w 146"/>
                <a:gd name="T11" fmla="*/ 15 h 84"/>
                <a:gd name="T12" fmla="*/ 120 w 146"/>
                <a:gd name="T13" fmla="*/ 15 h 84"/>
                <a:gd name="T14" fmla="*/ 0 60000 65536"/>
                <a:gd name="T15" fmla="*/ 0 60000 65536"/>
                <a:gd name="T16" fmla="*/ 0 60000 65536"/>
                <a:gd name="T17" fmla="*/ 0 60000 65536"/>
                <a:gd name="T18" fmla="*/ 0 60000 65536"/>
                <a:gd name="T19" fmla="*/ 0 60000 65536"/>
                <a:gd name="T20" fmla="*/ 0 60000 65536"/>
                <a:gd name="T21" fmla="*/ 0 w 146"/>
                <a:gd name="T22" fmla="*/ 0 h 84"/>
                <a:gd name="T23" fmla="*/ 146 w 146"/>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84">
                  <a:moveTo>
                    <a:pt x="120" y="15"/>
                  </a:moveTo>
                  <a:cubicBezTo>
                    <a:pt x="146" y="30"/>
                    <a:pt x="146" y="54"/>
                    <a:pt x="120" y="69"/>
                  </a:cubicBezTo>
                  <a:cubicBezTo>
                    <a:pt x="94" y="84"/>
                    <a:pt x="53" y="84"/>
                    <a:pt x="27" y="69"/>
                  </a:cubicBezTo>
                  <a:cubicBezTo>
                    <a:pt x="1" y="54"/>
                    <a:pt x="0" y="30"/>
                    <a:pt x="26" y="15"/>
                  </a:cubicBezTo>
                  <a:cubicBezTo>
                    <a:pt x="52" y="0"/>
                    <a:pt x="94" y="0"/>
                    <a:pt x="120" y="15"/>
                  </a:cubicBezTo>
                  <a:cubicBezTo>
                    <a:pt x="120" y="15"/>
                    <a:pt x="120" y="15"/>
                    <a:pt x="120" y="15"/>
                  </a:cubicBezTo>
                  <a:cubicBezTo>
                    <a:pt x="120" y="15"/>
                    <a:pt x="120" y="15"/>
                    <a:pt x="120" y="15"/>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未知"/>
            <p:cNvSpPr/>
            <p:nvPr/>
          </p:nvSpPr>
          <p:spPr bwMode="auto">
            <a:xfrm>
              <a:off x="355" y="119"/>
              <a:ext cx="173" cy="96"/>
            </a:xfrm>
            <a:custGeom>
              <a:avLst/>
              <a:gdLst>
                <a:gd name="T0" fmla="*/ 2 w 333"/>
                <a:gd name="T1" fmla="*/ 115 h 185"/>
                <a:gd name="T2" fmla="*/ 0 w 333"/>
                <a:gd name="T3" fmla="*/ 69 h 185"/>
                <a:gd name="T4" fmla="*/ 199 w 333"/>
                <a:gd name="T5" fmla="*/ 70 h 185"/>
                <a:gd name="T6" fmla="*/ 126 w 333"/>
                <a:gd name="T7" fmla="*/ 27 h 185"/>
                <a:gd name="T8" fmla="*/ 173 w 333"/>
                <a:gd name="T9" fmla="*/ 0 h 185"/>
                <a:gd name="T10" fmla="*/ 333 w 333"/>
                <a:gd name="T11" fmla="*/ 92 h 185"/>
                <a:gd name="T12" fmla="*/ 174 w 333"/>
                <a:gd name="T13" fmla="*/ 185 h 185"/>
                <a:gd name="T14" fmla="*/ 126 w 333"/>
                <a:gd name="T15" fmla="*/ 157 h 185"/>
                <a:gd name="T16" fmla="*/ 199 w 333"/>
                <a:gd name="T17" fmla="*/ 115 h 185"/>
                <a:gd name="T18" fmla="*/ 2 w 333"/>
                <a:gd name="T19" fmla="*/ 115 h 185"/>
                <a:gd name="T20" fmla="*/ 2 w 333"/>
                <a:gd name="T21" fmla="*/ 115 h 185"/>
                <a:gd name="T22" fmla="*/ 2 w 333"/>
                <a:gd name="T23" fmla="*/ 11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3"/>
                <a:gd name="T37" fmla="*/ 0 h 185"/>
                <a:gd name="T38" fmla="*/ 333 w 333"/>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3" h="185">
                  <a:moveTo>
                    <a:pt x="2" y="115"/>
                  </a:moveTo>
                  <a:cubicBezTo>
                    <a:pt x="9" y="100"/>
                    <a:pt x="8" y="84"/>
                    <a:pt x="0" y="69"/>
                  </a:cubicBezTo>
                  <a:cubicBezTo>
                    <a:pt x="199" y="70"/>
                    <a:pt x="199" y="70"/>
                    <a:pt x="199" y="70"/>
                  </a:cubicBezTo>
                  <a:cubicBezTo>
                    <a:pt x="126" y="27"/>
                    <a:pt x="126" y="27"/>
                    <a:pt x="126" y="27"/>
                  </a:cubicBezTo>
                  <a:cubicBezTo>
                    <a:pt x="173" y="0"/>
                    <a:pt x="173" y="0"/>
                    <a:pt x="173" y="0"/>
                  </a:cubicBezTo>
                  <a:cubicBezTo>
                    <a:pt x="333" y="92"/>
                    <a:pt x="333" y="92"/>
                    <a:pt x="333" y="92"/>
                  </a:cubicBezTo>
                  <a:cubicBezTo>
                    <a:pt x="174" y="185"/>
                    <a:pt x="174" y="185"/>
                    <a:pt x="174" y="185"/>
                  </a:cubicBezTo>
                  <a:cubicBezTo>
                    <a:pt x="126" y="157"/>
                    <a:pt x="126" y="157"/>
                    <a:pt x="126" y="157"/>
                  </a:cubicBezTo>
                  <a:cubicBezTo>
                    <a:pt x="199" y="115"/>
                    <a:pt x="199" y="115"/>
                    <a:pt x="199" y="115"/>
                  </a:cubicBezTo>
                  <a:cubicBezTo>
                    <a:pt x="144" y="115"/>
                    <a:pt x="58" y="115"/>
                    <a:pt x="2" y="115"/>
                  </a:cubicBezTo>
                  <a:cubicBezTo>
                    <a:pt x="2" y="115"/>
                    <a:pt x="2" y="115"/>
                    <a:pt x="2" y="115"/>
                  </a:cubicBezTo>
                  <a:cubicBezTo>
                    <a:pt x="2" y="115"/>
                    <a:pt x="2" y="115"/>
                    <a:pt x="2" y="115"/>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未知"/>
            <p:cNvSpPr/>
            <p:nvPr/>
          </p:nvSpPr>
          <p:spPr bwMode="auto">
            <a:xfrm>
              <a:off x="43" y="123"/>
              <a:ext cx="183" cy="96"/>
            </a:xfrm>
            <a:custGeom>
              <a:avLst/>
              <a:gdLst>
                <a:gd name="T0" fmla="*/ 345 w 352"/>
                <a:gd name="T1" fmla="*/ 70 h 185"/>
                <a:gd name="T2" fmla="*/ 352 w 352"/>
                <a:gd name="T3" fmla="*/ 115 h 185"/>
                <a:gd name="T4" fmla="*/ 134 w 352"/>
                <a:gd name="T5" fmla="*/ 115 h 185"/>
                <a:gd name="T6" fmla="*/ 207 w 352"/>
                <a:gd name="T7" fmla="*/ 157 h 185"/>
                <a:gd name="T8" fmla="*/ 159 w 352"/>
                <a:gd name="T9" fmla="*/ 185 h 185"/>
                <a:gd name="T10" fmla="*/ 0 w 352"/>
                <a:gd name="T11" fmla="*/ 93 h 185"/>
                <a:gd name="T12" fmla="*/ 158 w 352"/>
                <a:gd name="T13" fmla="*/ 0 h 185"/>
                <a:gd name="T14" fmla="*/ 206 w 352"/>
                <a:gd name="T15" fmla="*/ 28 h 185"/>
                <a:gd name="T16" fmla="*/ 134 w 352"/>
                <a:gd name="T17" fmla="*/ 70 h 185"/>
                <a:gd name="T18" fmla="*/ 345 w 352"/>
                <a:gd name="T19" fmla="*/ 70 h 185"/>
                <a:gd name="T20" fmla="*/ 345 w 352"/>
                <a:gd name="T21" fmla="*/ 70 h 185"/>
                <a:gd name="T22" fmla="*/ 345 w 352"/>
                <a:gd name="T23" fmla="*/ 70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2"/>
                <a:gd name="T37" fmla="*/ 0 h 185"/>
                <a:gd name="T38" fmla="*/ 352 w 352"/>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2" h="185">
                  <a:moveTo>
                    <a:pt x="345" y="70"/>
                  </a:moveTo>
                  <a:cubicBezTo>
                    <a:pt x="339" y="85"/>
                    <a:pt x="342" y="101"/>
                    <a:pt x="352" y="115"/>
                  </a:cubicBezTo>
                  <a:cubicBezTo>
                    <a:pt x="134" y="115"/>
                    <a:pt x="134" y="115"/>
                    <a:pt x="134" y="115"/>
                  </a:cubicBezTo>
                  <a:cubicBezTo>
                    <a:pt x="207" y="157"/>
                    <a:pt x="207" y="157"/>
                    <a:pt x="207" y="157"/>
                  </a:cubicBezTo>
                  <a:cubicBezTo>
                    <a:pt x="159" y="185"/>
                    <a:pt x="159" y="185"/>
                    <a:pt x="159" y="185"/>
                  </a:cubicBezTo>
                  <a:cubicBezTo>
                    <a:pt x="0" y="93"/>
                    <a:pt x="0" y="93"/>
                    <a:pt x="0" y="93"/>
                  </a:cubicBezTo>
                  <a:cubicBezTo>
                    <a:pt x="158" y="0"/>
                    <a:pt x="158" y="0"/>
                    <a:pt x="158" y="0"/>
                  </a:cubicBezTo>
                  <a:cubicBezTo>
                    <a:pt x="206" y="28"/>
                    <a:pt x="206" y="28"/>
                    <a:pt x="206" y="28"/>
                  </a:cubicBezTo>
                  <a:cubicBezTo>
                    <a:pt x="134" y="70"/>
                    <a:pt x="134" y="70"/>
                    <a:pt x="134" y="70"/>
                  </a:cubicBezTo>
                  <a:cubicBezTo>
                    <a:pt x="345" y="70"/>
                    <a:pt x="345" y="70"/>
                    <a:pt x="345" y="70"/>
                  </a:cubicBezTo>
                  <a:cubicBezTo>
                    <a:pt x="345" y="70"/>
                    <a:pt x="345" y="70"/>
                    <a:pt x="345" y="70"/>
                  </a:cubicBezTo>
                  <a:cubicBezTo>
                    <a:pt x="345" y="70"/>
                    <a:pt x="345" y="70"/>
                    <a:pt x="345" y="70"/>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未知"/>
            <p:cNvSpPr/>
            <p:nvPr/>
          </p:nvSpPr>
          <p:spPr bwMode="auto">
            <a:xfrm>
              <a:off x="200" y="204"/>
              <a:ext cx="166" cy="108"/>
            </a:xfrm>
            <a:custGeom>
              <a:avLst/>
              <a:gdLst>
                <a:gd name="T0" fmla="*/ 271 w 319"/>
                <a:gd name="T1" fmla="*/ 86 h 206"/>
                <a:gd name="T2" fmla="*/ 319 w 319"/>
                <a:gd name="T3" fmla="*/ 113 h 206"/>
                <a:gd name="T4" fmla="*/ 160 w 319"/>
                <a:gd name="T5" fmla="*/ 206 h 206"/>
                <a:gd name="T6" fmla="*/ 0 w 319"/>
                <a:gd name="T7" fmla="*/ 113 h 206"/>
                <a:gd name="T8" fmla="*/ 47 w 319"/>
                <a:gd name="T9" fmla="*/ 86 h 206"/>
                <a:gd name="T10" fmla="*/ 120 w 319"/>
                <a:gd name="T11" fmla="*/ 128 h 206"/>
                <a:gd name="T12" fmla="*/ 119 w 319"/>
                <a:gd name="T13" fmla="*/ 0 h 206"/>
                <a:gd name="T14" fmla="*/ 198 w 319"/>
                <a:gd name="T15" fmla="*/ 5 h 206"/>
                <a:gd name="T16" fmla="*/ 198 w 319"/>
                <a:gd name="T17" fmla="*/ 128 h 206"/>
                <a:gd name="T18" fmla="*/ 271 w 319"/>
                <a:gd name="T19" fmla="*/ 86 h 206"/>
                <a:gd name="T20" fmla="*/ 271 w 319"/>
                <a:gd name="T21" fmla="*/ 86 h 206"/>
                <a:gd name="T22" fmla="*/ 271 w 319"/>
                <a:gd name="T23" fmla="*/ 86 h 2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206"/>
                <a:gd name="T38" fmla="*/ 319 w 319"/>
                <a:gd name="T39" fmla="*/ 206 h 2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206">
                  <a:moveTo>
                    <a:pt x="271" y="86"/>
                  </a:moveTo>
                  <a:cubicBezTo>
                    <a:pt x="319" y="113"/>
                    <a:pt x="319" y="113"/>
                    <a:pt x="319" y="113"/>
                  </a:cubicBezTo>
                  <a:cubicBezTo>
                    <a:pt x="160" y="206"/>
                    <a:pt x="160" y="206"/>
                    <a:pt x="160" y="206"/>
                  </a:cubicBezTo>
                  <a:cubicBezTo>
                    <a:pt x="0" y="113"/>
                    <a:pt x="0" y="113"/>
                    <a:pt x="0" y="113"/>
                  </a:cubicBezTo>
                  <a:cubicBezTo>
                    <a:pt x="47" y="86"/>
                    <a:pt x="47" y="86"/>
                    <a:pt x="47" y="86"/>
                  </a:cubicBezTo>
                  <a:cubicBezTo>
                    <a:pt x="120" y="128"/>
                    <a:pt x="120" y="128"/>
                    <a:pt x="120" y="128"/>
                  </a:cubicBezTo>
                  <a:cubicBezTo>
                    <a:pt x="119" y="0"/>
                    <a:pt x="119" y="0"/>
                    <a:pt x="119" y="0"/>
                  </a:cubicBezTo>
                  <a:cubicBezTo>
                    <a:pt x="144" y="6"/>
                    <a:pt x="172" y="8"/>
                    <a:pt x="198" y="5"/>
                  </a:cubicBezTo>
                  <a:cubicBezTo>
                    <a:pt x="198" y="128"/>
                    <a:pt x="198" y="128"/>
                    <a:pt x="198" y="128"/>
                  </a:cubicBezTo>
                  <a:cubicBezTo>
                    <a:pt x="271" y="86"/>
                    <a:pt x="271" y="86"/>
                    <a:pt x="271" y="86"/>
                  </a:cubicBezTo>
                  <a:cubicBezTo>
                    <a:pt x="271" y="86"/>
                    <a:pt x="271" y="86"/>
                    <a:pt x="271" y="86"/>
                  </a:cubicBezTo>
                  <a:cubicBezTo>
                    <a:pt x="271" y="86"/>
                    <a:pt x="271" y="86"/>
                    <a:pt x="271" y="86"/>
                  </a:cubicBez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未知"/>
            <p:cNvSpPr/>
            <p:nvPr/>
          </p:nvSpPr>
          <p:spPr bwMode="auto">
            <a:xfrm>
              <a:off x="208" y="23"/>
              <a:ext cx="166" cy="102"/>
            </a:xfrm>
            <a:custGeom>
              <a:avLst/>
              <a:gdLst>
                <a:gd name="T0" fmla="*/ 120 w 319"/>
                <a:gd name="T1" fmla="*/ 78 h 194"/>
                <a:gd name="T2" fmla="*/ 48 w 319"/>
                <a:gd name="T3" fmla="*/ 120 h 194"/>
                <a:gd name="T4" fmla="*/ 0 w 319"/>
                <a:gd name="T5" fmla="*/ 92 h 194"/>
                <a:gd name="T6" fmla="*/ 159 w 319"/>
                <a:gd name="T7" fmla="*/ 0 h 194"/>
                <a:gd name="T8" fmla="*/ 319 w 319"/>
                <a:gd name="T9" fmla="*/ 92 h 194"/>
                <a:gd name="T10" fmla="*/ 272 w 319"/>
                <a:gd name="T11" fmla="*/ 120 h 194"/>
                <a:gd name="T12" fmla="*/ 199 w 319"/>
                <a:gd name="T13" fmla="*/ 78 h 194"/>
                <a:gd name="T14" fmla="*/ 199 w 319"/>
                <a:gd name="T15" fmla="*/ 194 h 194"/>
                <a:gd name="T16" fmla="*/ 121 w 319"/>
                <a:gd name="T17" fmla="*/ 192 h 194"/>
                <a:gd name="T18" fmla="*/ 120 w 319"/>
                <a:gd name="T19" fmla="*/ 78 h 194"/>
                <a:gd name="T20" fmla="*/ 120 w 319"/>
                <a:gd name="T21" fmla="*/ 78 h 194"/>
                <a:gd name="T22" fmla="*/ 120 w 319"/>
                <a:gd name="T23" fmla="*/ 78 h 1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194"/>
                <a:gd name="T38" fmla="*/ 319 w 319"/>
                <a:gd name="T39" fmla="*/ 194 h 1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194">
                  <a:moveTo>
                    <a:pt x="120" y="78"/>
                  </a:moveTo>
                  <a:cubicBezTo>
                    <a:pt x="48" y="120"/>
                    <a:pt x="48" y="120"/>
                    <a:pt x="48" y="120"/>
                  </a:cubicBezTo>
                  <a:cubicBezTo>
                    <a:pt x="0" y="92"/>
                    <a:pt x="0" y="92"/>
                    <a:pt x="0" y="92"/>
                  </a:cubicBezTo>
                  <a:cubicBezTo>
                    <a:pt x="159" y="0"/>
                    <a:pt x="159" y="0"/>
                    <a:pt x="159" y="0"/>
                  </a:cubicBezTo>
                  <a:cubicBezTo>
                    <a:pt x="319" y="92"/>
                    <a:pt x="319" y="92"/>
                    <a:pt x="319" y="92"/>
                  </a:cubicBezTo>
                  <a:cubicBezTo>
                    <a:pt x="272" y="120"/>
                    <a:pt x="272" y="120"/>
                    <a:pt x="272" y="120"/>
                  </a:cubicBezTo>
                  <a:cubicBezTo>
                    <a:pt x="199" y="78"/>
                    <a:pt x="199" y="78"/>
                    <a:pt x="199" y="78"/>
                  </a:cubicBezTo>
                  <a:cubicBezTo>
                    <a:pt x="199" y="110"/>
                    <a:pt x="199" y="161"/>
                    <a:pt x="199" y="194"/>
                  </a:cubicBezTo>
                  <a:cubicBezTo>
                    <a:pt x="174" y="189"/>
                    <a:pt x="147" y="188"/>
                    <a:pt x="121" y="192"/>
                  </a:cubicBezTo>
                  <a:cubicBezTo>
                    <a:pt x="120" y="78"/>
                    <a:pt x="120" y="78"/>
                    <a:pt x="120" y="78"/>
                  </a:cubicBezTo>
                  <a:cubicBezTo>
                    <a:pt x="120" y="78"/>
                    <a:pt x="120" y="78"/>
                    <a:pt x="120" y="78"/>
                  </a:cubicBezTo>
                  <a:cubicBezTo>
                    <a:pt x="120" y="78"/>
                    <a:pt x="120" y="78"/>
                    <a:pt x="120" y="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未知"/>
            <p:cNvSpPr/>
            <p:nvPr/>
          </p:nvSpPr>
          <p:spPr bwMode="auto">
            <a:xfrm>
              <a:off x="251" y="140"/>
              <a:ext cx="76" cy="44"/>
            </a:xfrm>
            <a:custGeom>
              <a:avLst/>
              <a:gdLst>
                <a:gd name="T0" fmla="*/ 120 w 146"/>
                <a:gd name="T1" fmla="*/ 15 h 84"/>
                <a:gd name="T2" fmla="*/ 120 w 146"/>
                <a:gd name="T3" fmla="*/ 69 h 84"/>
                <a:gd name="T4" fmla="*/ 27 w 146"/>
                <a:gd name="T5" fmla="*/ 69 h 84"/>
                <a:gd name="T6" fmla="*/ 26 w 146"/>
                <a:gd name="T7" fmla="*/ 15 h 84"/>
                <a:gd name="T8" fmla="*/ 120 w 146"/>
                <a:gd name="T9" fmla="*/ 15 h 84"/>
                <a:gd name="T10" fmla="*/ 120 w 146"/>
                <a:gd name="T11" fmla="*/ 15 h 84"/>
                <a:gd name="T12" fmla="*/ 120 w 146"/>
                <a:gd name="T13" fmla="*/ 15 h 84"/>
                <a:gd name="T14" fmla="*/ 0 60000 65536"/>
                <a:gd name="T15" fmla="*/ 0 60000 65536"/>
                <a:gd name="T16" fmla="*/ 0 60000 65536"/>
                <a:gd name="T17" fmla="*/ 0 60000 65536"/>
                <a:gd name="T18" fmla="*/ 0 60000 65536"/>
                <a:gd name="T19" fmla="*/ 0 60000 65536"/>
                <a:gd name="T20" fmla="*/ 0 60000 65536"/>
                <a:gd name="T21" fmla="*/ 0 w 146"/>
                <a:gd name="T22" fmla="*/ 0 h 84"/>
                <a:gd name="T23" fmla="*/ 146 w 146"/>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84">
                  <a:moveTo>
                    <a:pt x="120" y="15"/>
                  </a:moveTo>
                  <a:cubicBezTo>
                    <a:pt x="146" y="30"/>
                    <a:pt x="146" y="54"/>
                    <a:pt x="120" y="69"/>
                  </a:cubicBezTo>
                  <a:cubicBezTo>
                    <a:pt x="94" y="84"/>
                    <a:pt x="53" y="84"/>
                    <a:pt x="27" y="69"/>
                  </a:cubicBezTo>
                  <a:cubicBezTo>
                    <a:pt x="1" y="54"/>
                    <a:pt x="0" y="30"/>
                    <a:pt x="26" y="15"/>
                  </a:cubicBezTo>
                  <a:cubicBezTo>
                    <a:pt x="52" y="0"/>
                    <a:pt x="94" y="0"/>
                    <a:pt x="120" y="15"/>
                  </a:cubicBezTo>
                  <a:cubicBezTo>
                    <a:pt x="120" y="15"/>
                    <a:pt x="120" y="15"/>
                    <a:pt x="120" y="15"/>
                  </a:cubicBezTo>
                  <a:cubicBezTo>
                    <a:pt x="120" y="15"/>
                    <a:pt x="120" y="15"/>
                    <a:pt x="120"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未知"/>
            <p:cNvSpPr/>
            <p:nvPr/>
          </p:nvSpPr>
          <p:spPr bwMode="auto">
            <a:xfrm>
              <a:off x="355" y="113"/>
              <a:ext cx="173" cy="96"/>
            </a:xfrm>
            <a:custGeom>
              <a:avLst/>
              <a:gdLst>
                <a:gd name="T0" fmla="*/ 2 w 333"/>
                <a:gd name="T1" fmla="*/ 115 h 185"/>
                <a:gd name="T2" fmla="*/ 0 w 333"/>
                <a:gd name="T3" fmla="*/ 70 h 185"/>
                <a:gd name="T4" fmla="*/ 199 w 333"/>
                <a:gd name="T5" fmla="*/ 70 h 185"/>
                <a:gd name="T6" fmla="*/ 126 w 333"/>
                <a:gd name="T7" fmla="*/ 28 h 185"/>
                <a:gd name="T8" fmla="*/ 173 w 333"/>
                <a:gd name="T9" fmla="*/ 0 h 185"/>
                <a:gd name="T10" fmla="*/ 333 w 333"/>
                <a:gd name="T11" fmla="*/ 93 h 185"/>
                <a:gd name="T12" fmla="*/ 174 w 333"/>
                <a:gd name="T13" fmla="*/ 185 h 185"/>
                <a:gd name="T14" fmla="*/ 126 w 333"/>
                <a:gd name="T15" fmla="*/ 158 h 185"/>
                <a:gd name="T16" fmla="*/ 199 w 333"/>
                <a:gd name="T17" fmla="*/ 115 h 185"/>
                <a:gd name="T18" fmla="*/ 2 w 333"/>
                <a:gd name="T19" fmla="*/ 115 h 185"/>
                <a:gd name="T20" fmla="*/ 2 w 333"/>
                <a:gd name="T21" fmla="*/ 115 h 185"/>
                <a:gd name="T22" fmla="*/ 2 w 333"/>
                <a:gd name="T23" fmla="*/ 11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3"/>
                <a:gd name="T37" fmla="*/ 0 h 185"/>
                <a:gd name="T38" fmla="*/ 333 w 333"/>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3" h="185">
                  <a:moveTo>
                    <a:pt x="2" y="115"/>
                  </a:moveTo>
                  <a:cubicBezTo>
                    <a:pt x="9" y="101"/>
                    <a:pt x="8" y="85"/>
                    <a:pt x="0" y="70"/>
                  </a:cubicBezTo>
                  <a:cubicBezTo>
                    <a:pt x="199" y="70"/>
                    <a:pt x="199" y="70"/>
                    <a:pt x="199" y="70"/>
                  </a:cubicBezTo>
                  <a:cubicBezTo>
                    <a:pt x="126" y="28"/>
                    <a:pt x="126" y="28"/>
                    <a:pt x="126" y="28"/>
                  </a:cubicBezTo>
                  <a:cubicBezTo>
                    <a:pt x="173" y="0"/>
                    <a:pt x="173" y="0"/>
                    <a:pt x="173" y="0"/>
                  </a:cubicBezTo>
                  <a:cubicBezTo>
                    <a:pt x="333" y="93"/>
                    <a:pt x="333" y="93"/>
                    <a:pt x="333" y="93"/>
                  </a:cubicBezTo>
                  <a:cubicBezTo>
                    <a:pt x="174" y="185"/>
                    <a:pt x="174" y="185"/>
                    <a:pt x="174" y="185"/>
                  </a:cubicBezTo>
                  <a:cubicBezTo>
                    <a:pt x="126" y="158"/>
                    <a:pt x="126" y="158"/>
                    <a:pt x="126" y="158"/>
                  </a:cubicBezTo>
                  <a:cubicBezTo>
                    <a:pt x="199" y="115"/>
                    <a:pt x="199" y="115"/>
                    <a:pt x="199" y="115"/>
                  </a:cubicBezTo>
                  <a:cubicBezTo>
                    <a:pt x="144" y="115"/>
                    <a:pt x="58" y="115"/>
                    <a:pt x="2" y="115"/>
                  </a:cubicBezTo>
                  <a:cubicBezTo>
                    <a:pt x="2" y="115"/>
                    <a:pt x="2" y="115"/>
                    <a:pt x="2" y="115"/>
                  </a:cubicBezTo>
                  <a:cubicBezTo>
                    <a:pt x="2" y="115"/>
                    <a:pt x="2" y="115"/>
                    <a:pt x="2"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未知"/>
            <p:cNvSpPr/>
            <p:nvPr/>
          </p:nvSpPr>
          <p:spPr bwMode="auto">
            <a:xfrm>
              <a:off x="43" y="118"/>
              <a:ext cx="183" cy="96"/>
            </a:xfrm>
            <a:custGeom>
              <a:avLst/>
              <a:gdLst>
                <a:gd name="T0" fmla="*/ 345 w 352"/>
                <a:gd name="T1" fmla="*/ 69 h 184"/>
                <a:gd name="T2" fmla="*/ 352 w 352"/>
                <a:gd name="T3" fmla="*/ 115 h 184"/>
                <a:gd name="T4" fmla="*/ 134 w 352"/>
                <a:gd name="T5" fmla="*/ 115 h 184"/>
                <a:gd name="T6" fmla="*/ 207 w 352"/>
                <a:gd name="T7" fmla="*/ 157 h 184"/>
                <a:gd name="T8" fmla="*/ 159 w 352"/>
                <a:gd name="T9" fmla="*/ 184 h 184"/>
                <a:gd name="T10" fmla="*/ 0 w 352"/>
                <a:gd name="T11" fmla="*/ 92 h 184"/>
                <a:gd name="T12" fmla="*/ 158 w 352"/>
                <a:gd name="T13" fmla="*/ 0 h 184"/>
                <a:gd name="T14" fmla="*/ 206 w 352"/>
                <a:gd name="T15" fmla="*/ 27 h 184"/>
                <a:gd name="T16" fmla="*/ 134 w 352"/>
                <a:gd name="T17" fmla="*/ 69 h 184"/>
                <a:gd name="T18" fmla="*/ 345 w 352"/>
                <a:gd name="T19" fmla="*/ 69 h 184"/>
                <a:gd name="T20" fmla="*/ 345 w 352"/>
                <a:gd name="T21" fmla="*/ 69 h 184"/>
                <a:gd name="T22" fmla="*/ 345 w 352"/>
                <a:gd name="T23" fmla="*/ 69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2"/>
                <a:gd name="T37" fmla="*/ 0 h 184"/>
                <a:gd name="T38" fmla="*/ 352 w 352"/>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2" h="184">
                  <a:moveTo>
                    <a:pt x="345" y="69"/>
                  </a:moveTo>
                  <a:cubicBezTo>
                    <a:pt x="339" y="85"/>
                    <a:pt x="342" y="100"/>
                    <a:pt x="352" y="115"/>
                  </a:cubicBezTo>
                  <a:cubicBezTo>
                    <a:pt x="134" y="115"/>
                    <a:pt x="134" y="115"/>
                    <a:pt x="134" y="115"/>
                  </a:cubicBezTo>
                  <a:cubicBezTo>
                    <a:pt x="207" y="157"/>
                    <a:pt x="207" y="157"/>
                    <a:pt x="207" y="157"/>
                  </a:cubicBezTo>
                  <a:cubicBezTo>
                    <a:pt x="159" y="184"/>
                    <a:pt x="159" y="184"/>
                    <a:pt x="159" y="184"/>
                  </a:cubicBezTo>
                  <a:cubicBezTo>
                    <a:pt x="0" y="92"/>
                    <a:pt x="0" y="92"/>
                    <a:pt x="0" y="92"/>
                  </a:cubicBezTo>
                  <a:cubicBezTo>
                    <a:pt x="158" y="0"/>
                    <a:pt x="158" y="0"/>
                    <a:pt x="158" y="0"/>
                  </a:cubicBezTo>
                  <a:cubicBezTo>
                    <a:pt x="206" y="27"/>
                    <a:pt x="206" y="27"/>
                    <a:pt x="206" y="27"/>
                  </a:cubicBezTo>
                  <a:cubicBezTo>
                    <a:pt x="134" y="69"/>
                    <a:pt x="134" y="69"/>
                    <a:pt x="134" y="69"/>
                  </a:cubicBezTo>
                  <a:cubicBezTo>
                    <a:pt x="345" y="69"/>
                    <a:pt x="345" y="69"/>
                    <a:pt x="345" y="69"/>
                  </a:cubicBezTo>
                  <a:cubicBezTo>
                    <a:pt x="345" y="69"/>
                    <a:pt x="345" y="69"/>
                    <a:pt x="345" y="69"/>
                  </a:cubicBezTo>
                  <a:cubicBezTo>
                    <a:pt x="345" y="69"/>
                    <a:pt x="345" y="69"/>
                    <a:pt x="345"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未知"/>
            <p:cNvSpPr/>
            <p:nvPr/>
          </p:nvSpPr>
          <p:spPr bwMode="auto">
            <a:xfrm>
              <a:off x="200" y="199"/>
              <a:ext cx="166" cy="107"/>
            </a:xfrm>
            <a:custGeom>
              <a:avLst/>
              <a:gdLst>
                <a:gd name="T0" fmla="*/ 271 w 319"/>
                <a:gd name="T1" fmla="*/ 85 h 205"/>
                <a:gd name="T2" fmla="*/ 319 w 319"/>
                <a:gd name="T3" fmla="*/ 113 h 205"/>
                <a:gd name="T4" fmla="*/ 160 w 319"/>
                <a:gd name="T5" fmla="*/ 205 h 205"/>
                <a:gd name="T6" fmla="*/ 0 w 319"/>
                <a:gd name="T7" fmla="*/ 113 h 205"/>
                <a:gd name="T8" fmla="*/ 47 w 319"/>
                <a:gd name="T9" fmla="*/ 85 h 205"/>
                <a:gd name="T10" fmla="*/ 120 w 319"/>
                <a:gd name="T11" fmla="*/ 127 h 205"/>
                <a:gd name="T12" fmla="*/ 119 w 319"/>
                <a:gd name="T13" fmla="*/ 0 h 205"/>
                <a:gd name="T14" fmla="*/ 198 w 319"/>
                <a:gd name="T15" fmla="*/ 5 h 205"/>
                <a:gd name="T16" fmla="*/ 198 w 319"/>
                <a:gd name="T17" fmla="*/ 127 h 205"/>
                <a:gd name="T18" fmla="*/ 271 w 319"/>
                <a:gd name="T19" fmla="*/ 85 h 205"/>
                <a:gd name="T20" fmla="*/ 271 w 319"/>
                <a:gd name="T21" fmla="*/ 85 h 205"/>
                <a:gd name="T22" fmla="*/ 271 w 319"/>
                <a:gd name="T23" fmla="*/ 85 h 2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9"/>
                <a:gd name="T37" fmla="*/ 0 h 205"/>
                <a:gd name="T38" fmla="*/ 319 w 319"/>
                <a:gd name="T39" fmla="*/ 205 h 2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9" h="205">
                  <a:moveTo>
                    <a:pt x="271" y="85"/>
                  </a:moveTo>
                  <a:cubicBezTo>
                    <a:pt x="319" y="113"/>
                    <a:pt x="319" y="113"/>
                    <a:pt x="319" y="113"/>
                  </a:cubicBezTo>
                  <a:cubicBezTo>
                    <a:pt x="160" y="205"/>
                    <a:pt x="160" y="205"/>
                    <a:pt x="160" y="205"/>
                  </a:cubicBezTo>
                  <a:cubicBezTo>
                    <a:pt x="0" y="113"/>
                    <a:pt x="0" y="113"/>
                    <a:pt x="0" y="113"/>
                  </a:cubicBezTo>
                  <a:cubicBezTo>
                    <a:pt x="47" y="85"/>
                    <a:pt x="47" y="85"/>
                    <a:pt x="47" y="85"/>
                  </a:cubicBezTo>
                  <a:cubicBezTo>
                    <a:pt x="120" y="127"/>
                    <a:pt x="120" y="127"/>
                    <a:pt x="120" y="127"/>
                  </a:cubicBezTo>
                  <a:cubicBezTo>
                    <a:pt x="119" y="0"/>
                    <a:pt x="119" y="0"/>
                    <a:pt x="119" y="0"/>
                  </a:cubicBezTo>
                  <a:cubicBezTo>
                    <a:pt x="144" y="6"/>
                    <a:pt x="172" y="8"/>
                    <a:pt x="198" y="5"/>
                  </a:cubicBezTo>
                  <a:cubicBezTo>
                    <a:pt x="198" y="127"/>
                    <a:pt x="198" y="127"/>
                    <a:pt x="198" y="127"/>
                  </a:cubicBezTo>
                  <a:cubicBezTo>
                    <a:pt x="271" y="85"/>
                    <a:pt x="271" y="85"/>
                    <a:pt x="271" y="85"/>
                  </a:cubicBezTo>
                  <a:cubicBezTo>
                    <a:pt x="271" y="85"/>
                    <a:pt x="271" y="85"/>
                    <a:pt x="271" y="85"/>
                  </a:cubicBezTo>
                  <a:cubicBezTo>
                    <a:pt x="271" y="85"/>
                    <a:pt x="271" y="85"/>
                    <a:pt x="271" y="8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7" name="Picture 30"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83338" y="2001838"/>
            <a:ext cx="576262"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19738" y="3989388"/>
            <a:ext cx="576262"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2"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64413" y="3989388"/>
            <a:ext cx="576262"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Oval 33"/>
          <p:cNvSpPr>
            <a:spLocks noChangeArrowheads="1"/>
          </p:cNvSpPr>
          <p:nvPr/>
        </p:nvSpPr>
        <p:spPr bwMode="auto">
          <a:xfrm rot="2260987">
            <a:off x="889000" y="1700213"/>
            <a:ext cx="3322638" cy="3368675"/>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 name="Oval 34"/>
          <p:cNvSpPr>
            <a:spLocks noChangeArrowheads="1"/>
          </p:cNvSpPr>
          <p:nvPr/>
        </p:nvSpPr>
        <p:spPr bwMode="auto">
          <a:xfrm rot="2260987">
            <a:off x="5076825" y="1716088"/>
            <a:ext cx="3322638" cy="3368675"/>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 name="Text Box 35"/>
          <p:cNvSpPr txBox="1">
            <a:spLocks noChangeArrowheads="1"/>
          </p:cNvSpPr>
          <p:nvPr/>
        </p:nvSpPr>
        <p:spPr bwMode="auto">
          <a:xfrm>
            <a:off x="2124075" y="3916363"/>
            <a:ext cx="10080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spcBef>
                <a:spcPct val="50000"/>
              </a:spcBef>
            </a:pPr>
            <a:r>
              <a:rPr lang="zh-CN" altLang="en-US" sz="1600" b="0">
                <a:latin typeface="Arial" panose="020B0604020202020204" pitchFamily="34" charset="0"/>
                <a:ea typeface="黑体" panose="02010609060101010101" pitchFamily="49" charset="-122"/>
              </a:rPr>
              <a:t>冲突域</a:t>
            </a:r>
            <a:endParaRPr lang="zh-CN" altLang="en-US" sz="1600" b="0">
              <a:latin typeface="Arial" panose="020B0604020202020204" pitchFamily="34" charset="0"/>
              <a:ea typeface="黑体" panose="02010609060101010101" pitchFamily="49" charset="-122"/>
            </a:endParaRPr>
          </a:p>
        </p:txBody>
      </p:sp>
      <p:sp>
        <p:nvSpPr>
          <p:cNvPr id="43" name="Text Box 36"/>
          <p:cNvSpPr txBox="1">
            <a:spLocks noChangeArrowheads="1"/>
          </p:cNvSpPr>
          <p:nvPr/>
        </p:nvSpPr>
        <p:spPr bwMode="auto">
          <a:xfrm>
            <a:off x="6227763" y="3916363"/>
            <a:ext cx="9350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spcBef>
                <a:spcPct val="50000"/>
              </a:spcBef>
            </a:pPr>
            <a:r>
              <a:rPr lang="zh-CN" altLang="en-US" sz="1600" b="0">
                <a:latin typeface="Arial" panose="020B0604020202020204" pitchFamily="34" charset="0"/>
                <a:ea typeface="黑体" panose="02010609060101010101" pitchFamily="49" charset="-122"/>
              </a:rPr>
              <a:t>冲突域</a:t>
            </a:r>
            <a:endParaRPr lang="zh-CN" altLang="en-US" sz="1600" b="0">
              <a:latin typeface="Arial" panose="020B0604020202020204" pitchFamily="34" charset="0"/>
              <a:ea typeface="黑体" panose="02010609060101010101" pitchFamily="49"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578">
        <p14:prism isInverted="1"/>
      </p:transition>
    </mc:Choice>
    <mc:Fallback>
      <p:transition spd="slow" advTm="57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030337" y="216223"/>
            <a:ext cx="3257622"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Cisco IOS</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命令模式</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3266985"/>
          </a:xfrm>
          <a:prstGeom prst="rect">
            <a:avLst/>
          </a:prstGeom>
        </p:spPr>
        <p:txBody>
          <a:bodyPr wrap="square">
            <a:spAutoFit/>
          </a:bodyPr>
          <a:lstStyle/>
          <a:p>
            <a:pPr>
              <a:lnSpc>
                <a:spcPct val="150000"/>
              </a:lnSpc>
            </a:pPr>
            <a:r>
              <a:rPr lang="zh-CN" altLang="en-US" sz="2000" dirty="0">
                <a:solidFill>
                  <a:srgbClr val="0070C0"/>
                </a:solidFill>
              </a:rPr>
              <a:t>设置进入特权模式的密码，命令格式：</a:t>
            </a:r>
            <a:endParaRPr lang="zh-CN" altLang="en-US" sz="2000" dirty="0">
              <a:solidFill>
                <a:srgbClr val="0070C0"/>
              </a:solidFill>
            </a:endParaRPr>
          </a:p>
          <a:p>
            <a:pPr>
              <a:lnSpc>
                <a:spcPct val="150000"/>
              </a:lnSpc>
            </a:pPr>
            <a:r>
              <a:rPr lang="en-US" altLang="zh-CN" sz="2000" dirty="0">
                <a:solidFill>
                  <a:srgbClr val="0070C0"/>
                </a:solidFill>
              </a:rPr>
              <a:t>enable </a:t>
            </a:r>
            <a:r>
              <a:rPr lang="en-US" altLang="zh-CN" sz="2000" dirty="0" err="1">
                <a:solidFill>
                  <a:srgbClr val="0070C0"/>
                </a:solidFill>
              </a:rPr>
              <a:t>secret|password</a:t>
            </a:r>
            <a:r>
              <a:rPr lang="en-US" altLang="zh-CN" sz="2000" dirty="0">
                <a:solidFill>
                  <a:srgbClr val="0070C0"/>
                </a:solidFill>
              </a:rPr>
              <a:t> </a:t>
            </a:r>
            <a:r>
              <a:rPr lang="zh-CN" altLang="en-US" sz="2000" dirty="0">
                <a:solidFill>
                  <a:srgbClr val="0070C0"/>
                </a:solidFill>
              </a:rPr>
              <a:t>密码值</a:t>
            </a:r>
            <a:endParaRPr lang="zh-CN" altLang="en-US" sz="2000" dirty="0">
              <a:solidFill>
                <a:srgbClr val="0070C0"/>
              </a:solidFill>
            </a:endParaRPr>
          </a:p>
          <a:p>
            <a:pPr>
              <a:lnSpc>
                <a:spcPct val="150000"/>
              </a:lnSpc>
            </a:pPr>
            <a:r>
              <a:rPr lang="en-US" altLang="zh-CN" sz="2000" dirty="0">
                <a:solidFill>
                  <a:srgbClr val="0070C0"/>
                </a:solidFill>
              </a:rPr>
              <a:t>secret</a:t>
            </a:r>
            <a:r>
              <a:rPr lang="zh-CN" altLang="en-US" sz="2000" dirty="0">
                <a:solidFill>
                  <a:srgbClr val="0070C0"/>
                </a:solidFill>
              </a:rPr>
              <a:t>和</a:t>
            </a:r>
            <a:r>
              <a:rPr lang="en-US" altLang="zh-CN" sz="2000" dirty="0">
                <a:solidFill>
                  <a:srgbClr val="0070C0"/>
                </a:solidFill>
              </a:rPr>
              <a:t>password</a:t>
            </a:r>
            <a:r>
              <a:rPr lang="zh-CN" altLang="en-US" sz="2000" dirty="0">
                <a:solidFill>
                  <a:srgbClr val="0070C0"/>
                </a:solidFill>
              </a:rPr>
              <a:t>任选其一，使用</a:t>
            </a:r>
            <a:r>
              <a:rPr lang="en-US" altLang="zh-CN" sz="2000" dirty="0">
                <a:solidFill>
                  <a:srgbClr val="0070C0"/>
                </a:solidFill>
              </a:rPr>
              <a:t>secret</a:t>
            </a:r>
            <a:r>
              <a:rPr lang="zh-CN" altLang="en-US" sz="2000" dirty="0">
                <a:solidFill>
                  <a:srgbClr val="0070C0"/>
                </a:solidFill>
              </a:rPr>
              <a:t>时，密码加密存贮和显示。</a:t>
            </a:r>
            <a:endParaRPr lang="zh-CN" altLang="en-US" sz="2000" dirty="0">
              <a:solidFill>
                <a:srgbClr val="0070C0"/>
              </a:solidFill>
            </a:endParaRPr>
          </a:p>
          <a:p>
            <a:pPr>
              <a:lnSpc>
                <a:spcPct val="150000"/>
              </a:lnSpc>
            </a:pPr>
            <a:r>
              <a:rPr lang="zh-CN" altLang="en-US" sz="2000" dirty="0">
                <a:solidFill>
                  <a:srgbClr val="0070C0"/>
                </a:solidFill>
              </a:rPr>
              <a:t>例如，若设置进入特权模式的密码为</a:t>
            </a:r>
            <a:r>
              <a:rPr lang="en-US" altLang="zh-CN" sz="2000" dirty="0" err="1">
                <a:solidFill>
                  <a:srgbClr val="0070C0"/>
                </a:solidFill>
              </a:rPr>
              <a:t>letmein</a:t>
            </a:r>
            <a:r>
              <a:rPr lang="zh-CN" altLang="en-US" sz="2000" dirty="0">
                <a:solidFill>
                  <a:srgbClr val="0070C0"/>
                </a:solidFill>
              </a:rPr>
              <a:t>，则命令为：</a:t>
            </a:r>
            <a:r>
              <a:rPr lang="en-US" altLang="zh-CN" sz="2000" dirty="0">
                <a:solidFill>
                  <a:srgbClr val="0070C0"/>
                </a:solidFill>
              </a:rPr>
              <a:t>enable secret </a:t>
            </a:r>
            <a:r>
              <a:rPr lang="en-US" altLang="zh-CN" sz="2000" dirty="0" err="1">
                <a:solidFill>
                  <a:srgbClr val="0070C0"/>
                </a:solidFill>
              </a:rPr>
              <a:t>letmein</a:t>
            </a:r>
            <a:endParaRPr lang="en-US" altLang="zh-CN" sz="2000" dirty="0">
              <a:solidFill>
                <a:srgbClr val="0070C0"/>
              </a:solidFill>
            </a:endParaRPr>
          </a:p>
          <a:p>
            <a:pPr>
              <a:lnSpc>
                <a:spcPct val="150000"/>
              </a:lnSpc>
            </a:pPr>
            <a:r>
              <a:rPr lang="zh-CN" altLang="en-US" sz="2000" dirty="0">
                <a:solidFill>
                  <a:srgbClr val="0070C0"/>
                </a:solidFill>
              </a:rPr>
              <a:t>注：该命令只能在全局配置模式下执行。</a:t>
            </a: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E9059CD9-8886-4458-A06C-948B49301A23}"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5711">
        <p14:prism isInverted="1"/>
      </p:transition>
    </mc:Choice>
    <mc:Fallback>
      <p:transition spd="slow" advTm="357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030337" y="216223"/>
            <a:ext cx="3257622"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Cisco IOS</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命令模式</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3266985"/>
          </a:xfrm>
          <a:prstGeom prst="rect">
            <a:avLst/>
          </a:prstGeom>
        </p:spPr>
        <p:txBody>
          <a:bodyPr wrap="square">
            <a:spAutoFit/>
          </a:bodyPr>
          <a:lstStyle/>
          <a:p>
            <a:pPr>
              <a:lnSpc>
                <a:spcPct val="150000"/>
              </a:lnSpc>
            </a:pPr>
            <a:r>
              <a:rPr lang="zh-CN" altLang="en-US" sz="2000" dirty="0">
                <a:solidFill>
                  <a:srgbClr val="0070C0"/>
                </a:solidFill>
              </a:rPr>
              <a:t>（</a:t>
            </a:r>
            <a:r>
              <a:rPr lang="en-US" altLang="zh-CN" sz="2000" dirty="0">
                <a:solidFill>
                  <a:srgbClr val="0070C0"/>
                </a:solidFill>
              </a:rPr>
              <a:t>3</a:t>
            </a:r>
            <a:r>
              <a:rPr lang="zh-CN" altLang="en-US" sz="2000" dirty="0">
                <a:solidFill>
                  <a:srgbClr val="0070C0"/>
                </a:solidFill>
              </a:rPr>
              <a:t>）全局配置模式</a:t>
            </a:r>
            <a:endParaRPr lang="zh-CN" altLang="en-US" sz="2000" dirty="0">
              <a:solidFill>
                <a:srgbClr val="0070C0"/>
              </a:solidFill>
            </a:endParaRPr>
          </a:p>
          <a:p>
            <a:pPr>
              <a:lnSpc>
                <a:spcPct val="150000"/>
              </a:lnSpc>
            </a:pPr>
            <a:r>
              <a:rPr lang="zh-CN" altLang="en-US" sz="2000" dirty="0">
                <a:solidFill>
                  <a:srgbClr val="0070C0"/>
                </a:solidFill>
              </a:rPr>
              <a:t>　在特权模式下执行</a:t>
            </a:r>
            <a:r>
              <a:rPr lang="en-US" altLang="zh-CN" sz="2000" dirty="0">
                <a:solidFill>
                  <a:srgbClr val="0070C0"/>
                </a:solidFill>
              </a:rPr>
              <a:t>configure terminal</a:t>
            </a:r>
            <a:r>
              <a:rPr lang="zh-CN" altLang="en-US" sz="2000" dirty="0">
                <a:solidFill>
                  <a:srgbClr val="0070C0"/>
                </a:solidFill>
              </a:rPr>
              <a:t>命令即可进入全局配置模式。</a:t>
            </a:r>
            <a:endParaRPr lang="zh-CN" altLang="en-US" sz="2000" dirty="0">
              <a:solidFill>
                <a:srgbClr val="0070C0"/>
              </a:solidFill>
            </a:endParaRPr>
          </a:p>
          <a:p>
            <a:pPr>
              <a:lnSpc>
                <a:spcPct val="150000"/>
              </a:lnSpc>
            </a:pPr>
            <a:r>
              <a:rPr lang="zh-CN" altLang="en-US" sz="2000" dirty="0">
                <a:solidFill>
                  <a:srgbClr val="0070C0"/>
                </a:solidFill>
              </a:rPr>
              <a:t>　对交换机或路由器的配置修改，都要进入配置模式。</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4</a:t>
            </a:r>
            <a:r>
              <a:rPr lang="zh-CN" altLang="en-US" sz="2000" dirty="0">
                <a:solidFill>
                  <a:srgbClr val="0070C0"/>
                </a:solidFill>
              </a:rPr>
              <a:t>）接口配置模式</a:t>
            </a:r>
            <a:endParaRPr lang="zh-CN" altLang="en-US" sz="2000" dirty="0">
              <a:solidFill>
                <a:srgbClr val="0070C0"/>
              </a:solidFill>
            </a:endParaRPr>
          </a:p>
          <a:p>
            <a:pPr>
              <a:lnSpc>
                <a:spcPct val="150000"/>
              </a:lnSpc>
            </a:pPr>
            <a:r>
              <a:rPr lang="zh-CN" altLang="en-US" sz="2000" dirty="0">
                <a:solidFill>
                  <a:srgbClr val="0070C0"/>
                </a:solidFill>
              </a:rPr>
              <a:t>　在全局配置模式下，执行选择接口的命令，此时就会进入接口配置模式，以实现对所选中的接口进行相关的配置修改。</a:t>
            </a: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34FB7FFE-1EF4-4C2D-BA9B-494256C4F9C6}"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0713">
        <p14:prism isInverted="1"/>
      </p:transition>
    </mc:Choice>
    <mc:Fallback>
      <p:transition spd="slow" advTm="3071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030337" y="216223"/>
            <a:ext cx="3257622"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Cisco IOS</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命令模式</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2345770"/>
          </a:xfrm>
          <a:prstGeom prst="rect">
            <a:avLst/>
          </a:prstGeom>
        </p:spPr>
        <p:txBody>
          <a:bodyPr wrap="square">
            <a:spAutoFit/>
          </a:bodyPr>
          <a:lstStyle/>
          <a:p>
            <a:pPr>
              <a:lnSpc>
                <a:spcPct val="150000"/>
              </a:lnSpc>
            </a:pPr>
            <a:r>
              <a:rPr lang="zh-CN" altLang="en-US" sz="2000" dirty="0">
                <a:solidFill>
                  <a:srgbClr val="0070C0"/>
                </a:solidFill>
              </a:rPr>
              <a:t>（</a:t>
            </a:r>
            <a:r>
              <a:rPr lang="en-US" altLang="zh-CN" sz="2000" dirty="0">
                <a:solidFill>
                  <a:srgbClr val="0070C0"/>
                </a:solidFill>
              </a:rPr>
              <a:t>5</a:t>
            </a:r>
            <a:r>
              <a:rPr lang="zh-CN" altLang="en-US" sz="2000" dirty="0">
                <a:solidFill>
                  <a:srgbClr val="0070C0"/>
                </a:solidFill>
              </a:rPr>
              <a:t>）线路配置模式</a:t>
            </a:r>
            <a:endParaRPr lang="zh-CN" altLang="en-US" sz="2000" dirty="0">
              <a:solidFill>
                <a:srgbClr val="0070C0"/>
              </a:solidFill>
            </a:endParaRPr>
          </a:p>
          <a:p>
            <a:pPr>
              <a:lnSpc>
                <a:spcPct val="150000"/>
              </a:lnSpc>
            </a:pPr>
            <a:r>
              <a:rPr lang="zh-CN" altLang="en-US" sz="2000" dirty="0">
                <a:solidFill>
                  <a:srgbClr val="0070C0"/>
                </a:solidFill>
              </a:rPr>
              <a:t>　在全局模式下，执行</a:t>
            </a:r>
            <a:r>
              <a:rPr lang="en-US" altLang="zh-CN" sz="2000" dirty="0">
                <a:solidFill>
                  <a:srgbClr val="0070C0"/>
                </a:solidFill>
              </a:rPr>
              <a:t>line </a:t>
            </a:r>
            <a:r>
              <a:rPr lang="en-US" altLang="zh-CN" sz="2000" dirty="0" err="1">
                <a:solidFill>
                  <a:srgbClr val="0070C0"/>
                </a:solidFill>
              </a:rPr>
              <a:t>vty</a:t>
            </a:r>
            <a:r>
              <a:rPr lang="zh-CN" altLang="en-US" sz="2000" dirty="0">
                <a:solidFill>
                  <a:srgbClr val="0070C0"/>
                </a:solidFill>
              </a:rPr>
              <a:t>或</a:t>
            </a:r>
            <a:r>
              <a:rPr lang="en-US" altLang="zh-CN" sz="2000" dirty="0">
                <a:solidFill>
                  <a:srgbClr val="0070C0"/>
                </a:solidFill>
              </a:rPr>
              <a:t>line console</a:t>
            </a:r>
            <a:r>
              <a:rPr lang="zh-CN" altLang="en-US" sz="2000" dirty="0">
                <a:solidFill>
                  <a:srgbClr val="0070C0"/>
                </a:solidFill>
              </a:rPr>
              <a:t>命令，即可进入线路配置模式。</a:t>
            </a:r>
            <a:endParaRPr lang="zh-CN" altLang="en-US" sz="2000" dirty="0">
              <a:solidFill>
                <a:srgbClr val="0070C0"/>
              </a:solidFill>
            </a:endParaRPr>
          </a:p>
          <a:p>
            <a:pPr>
              <a:lnSpc>
                <a:spcPct val="150000"/>
              </a:lnSpc>
            </a:pPr>
            <a:r>
              <a:rPr lang="zh-CN" altLang="en-US" sz="2000" dirty="0">
                <a:solidFill>
                  <a:srgbClr val="0070C0"/>
                </a:solidFill>
              </a:rPr>
              <a:t>　在该模式下，常用于配置用于</a:t>
            </a:r>
            <a:r>
              <a:rPr lang="en-US" altLang="zh-CN" sz="2000" dirty="0">
                <a:solidFill>
                  <a:srgbClr val="0070C0"/>
                </a:solidFill>
              </a:rPr>
              <a:t>telnet</a:t>
            </a:r>
            <a:r>
              <a:rPr lang="zh-CN" altLang="en-US" sz="2000" dirty="0">
                <a:solidFill>
                  <a:srgbClr val="0070C0"/>
                </a:solidFill>
              </a:rPr>
              <a:t>登录的</a:t>
            </a:r>
            <a:r>
              <a:rPr lang="en-US" altLang="zh-CN" sz="2000" dirty="0">
                <a:solidFill>
                  <a:srgbClr val="0070C0"/>
                </a:solidFill>
              </a:rPr>
              <a:t>VTY</a:t>
            </a:r>
            <a:r>
              <a:rPr lang="zh-CN" altLang="en-US" sz="2000" dirty="0">
                <a:solidFill>
                  <a:srgbClr val="0070C0"/>
                </a:solidFill>
              </a:rPr>
              <a:t>或</a:t>
            </a:r>
            <a:r>
              <a:rPr lang="en-US" altLang="zh-CN" sz="2000" dirty="0">
                <a:solidFill>
                  <a:srgbClr val="0070C0"/>
                </a:solidFill>
              </a:rPr>
              <a:t>Console</a:t>
            </a:r>
            <a:r>
              <a:rPr lang="zh-CN" altLang="en-US" sz="2000" dirty="0">
                <a:solidFill>
                  <a:srgbClr val="0070C0"/>
                </a:solidFill>
              </a:rPr>
              <a:t>接口的登录密码和登录限制。</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4D354E0F-D184-4412-BF17-4B05DBFE3CDA}"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13160">
        <p14:prism isInverted="1"/>
      </p:transition>
    </mc:Choice>
    <mc:Fallback>
      <p:transition spd="slow" advTm="131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030337" y="216223"/>
            <a:ext cx="3257622"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Cisco IOS</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命令模式</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3323987"/>
          </a:xfrm>
          <a:prstGeom prst="rect">
            <a:avLst/>
          </a:prstGeom>
        </p:spPr>
        <p:txBody>
          <a:bodyPr wrap="square">
            <a:spAutoFit/>
          </a:bodyPr>
          <a:lstStyle/>
          <a:p>
            <a:pPr>
              <a:lnSpc>
                <a:spcPct val="150000"/>
              </a:lnSpc>
            </a:pPr>
            <a:r>
              <a:rPr lang="zh-CN" altLang="en-US" sz="2000" dirty="0">
                <a:solidFill>
                  <a:srgbClr val="0070C0"/>
                </a:solidFill>
              </a:rPr>
              <a:t>（</a:t>
            </a:r>
            <a:r>
              <a:rPr lang="en-US" altLang="zh-CN" sz="2000" dirty="0">
                <a:solidFill>
                  <a:srgbClr val="0070C0"/>
                </a:solidFill>
              </a:rPr>
              <a:t>6</a:t>
            </a:r>
            <a:r>
              <a:rPr lang="zh-CN" altLang="en-US" sz="2000" dirty="0">
                <a:solidFill>
                  <a:srgbClr val="0070C0"/>
                </a:solidFill>
              </a:rPr>
              <a:t>）</a:t>
            </a:r>
            <a:r>
              <a:rPr lang="en-US" altLang="zh-CN" sz="2000" dirty="0">
                <a:solidFill>
                  <a:srgbClr val="0070C0"/>
                </a:solidFill>
              </a:rPr>
              <a:t>VLAN</a:t>
            </a:r>
            <a:r>
              <a:rPr lang="zh-CN" altLang="en-US" sz="2000" dirty="0">
                <a:solidFill>
                  <a:srgbClr val="0070C0"/>
                </a:solidFill>
              </a:rPr>
              <a:t>数据库配置模式</a:t>
            </a:r>
            <a:endParaRPr lang="zh-CN" altLang="en-US" sz="2000" dirty="0">
              <a:solidFill>
                <a:srgbClr val="0070C0"/>
              </a:solidFill>
            </a:endParaRPr>
          </a:p>
          <a:p>
            <a:pPr>
              <a:lnSpc>
                <a:spcPct val="150000"/>
              </a:lnSpc>
            </a:pPr>
            <a:r>
              <a:rPr lang="zh-CN" altLang="en-US" sz="2000" dirty="0">
                <a:solidFill>
                  <a:srgbClr val="0070C0"/>
                </a:solidFill>
              </a:rPr>
              <a:t>　在特权模式下，执行</a:t>
            </a:r>
            <a:r>
              <a:rPr lang="en-US" altLang="zh-CN" sz="2000" dirty="0" err="1">
                <a:solidFill>
                  <a:srgbClr val="0070C0"/>
                </a:solidFill>
              </a:rPr>
              <a:t>vlan</a:t>
            </a:r>
            <a:r>
              <a:rPr lang="en-US" altLang="zh-CN" sz="2000" dirty="0">
                <a:solidFill>
                  <a:srgbClr val="0070C0"/>
                </a:solidFill>
              </a:rPr>
              <a:t> database</a:t>
            </a:r>
            <a:r>
              <a:rPr lang="zh-CN" altLang="en-US" sz="2000" dirty="0">
                <a:solidFill>
                  <a:srgbClr val="0070C0"/>
                </a:solidFill>
              </a:rPr>
              <a:t>命令，即可进入</a:t>
            </a:r>
            <a:r>
              <a:rPr lang="en-US" altLang="zh-CN" sz="2000" dirty="0" err="1">
                <a:solidFill>
                  <a:srgbClr val="0070C0"/>
                </a:solidFill>
              </a:rPr>
              <a:t>vlan</a:t>
            </a:r>
            <a:r>
              <a:rPr lang="zh-CN" altLang="en-US" sz="2000" dirty="0">
                <a:solidFill>
                  <a:srgbClr val="0070C0"/>
                </a:solidFill>
              </a:rPr>
              <a:t>数据库配置模式。该模式可创建、修改和删除</a:t>
            </a:r>
            <a:r>
              <a:rPr lang="en-US" altLang="zh-CN" sz="2000" dirty="0">
                <a:solidFill>
                  <a:srgbClr val="0070C0"/>
                </a:solidFill>
              </a:rPr>
              <a:t>VLAN</a:t>
            </a:r>
            <a:r>
              <a:rPr lang="zh-CN" altLang="en-US" sz="2000" dirty="0">
                <a:solidFill>
                  <a:srgbClr val="0070C0"/>
                </a:solidFill>
              </a:rPr>
              <a:t>配置。</a:t>
            </a:r>
            <a:endParaRPr lang="zh-CN" altLang="en-US" sz="2000" dirty="0">
              <a:solidFill>
                <a:srgbClr val="0070C0"/>
              </a:solidFill>
            </a:endParaRPr>
          </a:p>
          <a:p>
            <a:pPr>
              <a:lnSpc>
                <a:spcPct val="150000"/>
              </a:lnSpc>
            </a:pPr>
            <a:r>
              <a:rPr lang="zh-CN" altLang="en-US" sz="2000" dirty="0">
                <a:solidFill>
                  <a:srgbClr val="0070C0"/>
                </a:solidFill>
              </a:rPr>
              <a:t>　在全局配置模式下，直接执行</a:t>
            </a:r>
            <a:r>
              <a:rPr lang="en-US" altLang="zh-CN" sz="2000" dirty="0" err="1">
                <a:solidFill>
                  <a:srgbClr val="0070C0"/>
                </a:solidFill>
              </a:rPr>
              <a:t>vlan</a:t>
            </a:r>
            <a:r>
              <a:rPr lang="zh-CN" altLang="en-US" sz="2000" dirty="0">
                <a:solidFill>
                  <a:srgbClr val="0070C0"/>
                </a:solidFill>
              </a:rPr>
              <a:t>创建命令，即可进入</a:t>
            </a:r>
            <a:r>
              <a:rPr lang="en-US" altLang="zh-CN" sz="2000" dirty="0" err="1">
                <a:solidFill>
                  <a:srgbClr val="0070C0"/>
                </a:solidFill>
              </a:rPr>
              <a:t>vlan</a:t>
            </a:r>
            <a:r>
              <a:rPr lang="zh-CN" altLang="en-US" sz="2000" dirty="0">
                <a:solidFill>
                  <a:srgbClr val="0070C0"/>
                </a:solidFill>
              </a:rPr>
              <a:t>配置模式。该模式常用于创建</a:t>
            </a:r>
            <a:r>
              <a:rPr lang="en-US" altLang="zh-CN" sz="2000" dirty="0">
                <a:solidFill>
                  <a:srgbClr val="0070C0"/>
                </a:solidFill>
              </a:rPr>
              <a:t>VLAN</a:t>
            </a:r>
            <a:r>
              <a:rPr lang="zh-CN" altLang="en-US" sz="2000" dirty="0">
                <a:solidFill>
                  <a:srgbClr val="0070C0"/>
                </a:solidFill>
              </a:rPr>
              <a:t>。</a:t>
            </a:r>
            <a:endParaRPr lang="zh-CN" altLang="en-US" sz="2000" dirty="0">
              <a:solidFill>
                <a:srgbClr val="0070C0"/>
              </a:solidFill>
            </a:endParaRPr>
          </a:p>
          <a:p>
            <a:pPr>
              <a:lnSpc>
                <a:spcPct val="150000"/>
              </a:lnSpc>
            </a:pPr>
            <a:r>
              <a:rPr lang="en-US" altLang="zh-CN" sz="2000" dirty="0">
                <a:solidFill>
                  <a:srgbClr val="0070C0"/>
                </a:solidFill>
              </a:rPr>
              <a:t>3</a:t>
            </a:r>
            <a:r>
              <a:rPr lang="zh-CN" altLang="en-US" sz="2000" dirty="0">
                <a:solidFill>
                  <a:srgbClr val="0070C0"/>
                </a:solidFill>
              </a:rPr>
              <a:t>．命令级间的切换</a:t>
            </a:r>
            <a:endParaRPr lang="zh-CN" altLang="en-US" sz="2000" dirty="0">
              <a:solidFill>
                <a:srgbClr val="0070C0"/>
              </a:solidFill>
            </a:endParaRPr>
          </a:p>
          <a:p>
            <a:pPr>
              <a:lnSpc>
                <a:spcPct val="150000"/>
              </a:lnSpc>
            </a:pPr>
            <a:r>
              <a:rPr lang="zh-CN" altLang="en-US" sz="2000" dirty="0">
                <a:solidFill>
                  <a:srgbClr val="0070C0"/>
                </a:solidFill>
              </a:rPr>
              <a:t>     由较高的运行级别，退回到较低的运行级别，执行</a:t>
            </a:r>
            <a:r>
              <a:rPr lang="en-US" altLang="zh-CN" sz="2000" dirty="0">
                <a:solidFill>
                  <a:srgbClr val="0070C0"/>
                </a:solidFill>
              </a:rPr>
              <a:t>exit</a:t>
            </a:r>
            <a:r>
              <a:rPr lang="zh-CN" altLang="en-US" sz="2000" dirty="0">
                <a:solidFill>
                  <a:srgbClr val="0070C0"/>
                </a:solidFill>
              </a:rPr>
              <a:t>命令。</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A31D1AFA-A520-45C7-A4E9-A7E20FC05AF6}"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1502">
        <p14:prism isInverted="1"/>
      </p:transition>
    </mc:Choice>
    <mc:Fallback>
      <p:transition spd="slow" advTm="3150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304450" y="216223"/>
            <a:ext cx="2709396"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查看交换机信息</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4651979"/>
          </a:xfrm>
          <a:prstGeom prst="rect">
            <a:avLst/>
          </a:prstGeom>
        </p:spPr>
        <p:txBody>
          <a:bodyPr wrap="square">
            <a:spAutoFit/>
          </a:bodyPr>
          <a:lstStyle/>
          <a:p>
            <a:pPr>
              <a:lnSpc>
                <a:spcPct val="150000"/>
              </a:lnSpc>
            </a:pPr>
            <a:r>
              <a:rPr lang="en-US" altLang="zh-CN" sz="2000" dirty="0">
                <a:solidFill>
                  <a:srgbClr val="0070C0"/>
                </a:solidFill>
              </a:rPr>
              <a:t>1</a:t>
            </a:r>
            <a:r>
              <a:rPr lang="zh-CN" altLang="en-US" sz="2000" dirty="0">
                <a:solidFill>
                  <a:srgbClr val="0070C0"/>
                </a:solidFill>
              </a:rPr>
              <a:t>．查看</a:t>
            </a:r>
            <a:r>
              <a:rPr lang="en-US" altLang="zh-CN" sz="2000" dirty="0">
                <a:solidFill>
                  <a:srgbClr val="0070C0"/>
                </a:solidFill>
              </a:rPr>
              <a:t>IOS</a:t>
            </a:r>
            <a:r>
              <a:rPr lang="zh-CN" altLang="en-US" sz="2000" dirty="0">
                <a:solidFill>
                  <a:srgbClr val="0070C0"/>
                </a:solidFill>
              </a:rPr>
              <a:t>版本</a:t>
            </a:r>
            <a:r>
              <a:rPr lang="en-US" altLang="zh-CN" sz="2000" dirty="0">
                <a:solidFill>
                  <a:srgbClr val="0070C0"/>
                </a:solidFill>
              </a:rPr>
              <a:t>(</a:t>
            </a:r>
            <a:r>
              <a:rPr lang="en-US" altLang="zh-CN" sz="2000" dirty="0" err="1">
                <a:solidFill>
                  <a:srgbClr val="0070C0"/>
                </a:solidFill>
              </a:rPr>
              <a:t>sh</a:t>
            </a:r>
            <a:r>
              <a:rPr lang="en-US" altLang="zh-CN" sz="2000" dirty="0">
                <a:solidFill>
                  <a:srgbClr val="0070C0"/>
                </a:solidFill>
              </a:rPr>
              <a:t> </a:t>
            </a:r>
            <a:r>
              <a:rPr lang="en-US" altLang="zh-CN" sz="2000" dirty="0" err="1">
                <a:solidFill>
                  <a:srgbClr val="0070C0"/>
                </a:solidFill>
              </a:rPr>
              <a:t>ver</a:t>
            </a:r>
            <a:r>
              <a:rPr lang="en-US" altLang="zh-CN" sz="2000" dirty="0">
                <a:solidFill>
                  <a:srgbClr val="0070C0"/>
                </a:solidFill>
              </a:rPr>
              <a:t>)</a:t>
            </a:r>
            <a:endParaRPr lang="en-US" altLang="zh-CN" sz="2000" dirty="0">
              <a:solidFill>
                <a:srgbClr val="0070C0"/>
              </a:solidFill>
            </a:endParaRPr>
          </a:p>
          <a:p>
            <a:pPr>
              <a:lnSpc>
                <a:spcPct val="150000"/>
              </a:lnSpc>
            </a:pPr>
            <a:r>
              <a:rPr lang="en-US" altLang="zh-CN" sz="2000" dirty="0">
                <a:solidFill>
                  <a:srgbClr val="0070C0"/>
                </a:solidFill>
              </a:rPr>
              <a:t>2</a:t>
            </a:r>
            <a:r>
              <a:rPr lang="zh-CN" altLang="en-US" sz="2000" dirty="0">
                <a:solidFill>
                  <a:srgbClr val="0070C0"/>
                </a:solidFill>
              </a:rPr>
              <a:t>．查看系统时钟</a:t>
            </a:r>
            <a:r>
              <a:rPr lang="en-US" altLang="zh-CN" sz="2000" dirty="0">
                <a:solidFill>
                  <a:srgbClr val="0070C0"/>
                </a:solidFill>
              </a:rPr>
              <a:t>(</a:t>
            </a:r>
            <a:r>
              <a:rPr lang="en-US" altLang="zh-CN" sz="2000" dirty="0" err="1">
                <a:solidFill>
                  <a:srgbClr val="0070C0"/>
                </a:solidFill>
              </a:rPr>
              <a:t>sh</a:t>
            </a:r>
            <a:r>
              <a:rPr lang="en-US" altLang="zh-CN" sz="2000" dirty="0">
                <a:solidFill>
                  <a:srgbClr val="0070C0"/>
                </a:solidFill>
              </a:rPr>
              <a:t> clock)</a:t>
            </a:r>
            <a:endParaRPr lang="en-US" altLang="zh-CN" sz="2000" dirty="0">
              <a:solidFill>
                <a:srgbClr val="0070C0"/>
              </a:solidFill>
            </a:endParaRPr>
          </a:p>
          <a:p>
            <a:pPr>
              <a:lnSpc>
                <a:spcPct val="150000"/>
              </a:lnSpc>
            </a:pPr>
            <a:r>
              <a:rPr lang="en-US" altLang="zh-CN" sz="2000" dirty="0">
                <a:solidFill>
                  <a:srgbClr val="0070C0"/>
                </a:solidFill>
              </a:rPr>
              <a:t>3</a:t>
            </a:r>
            <a:r>
              <a:rPr lang="zh-CN" altLang="en-US" sz="2000" dirty="0">
                <a:solidFill>
                  <a:srgbClr val="0070C0"/>
                </a:solidFill>
              </a:rPr>
              <a:t>．查看配置文件</a:t>
            </a:r>
            <a:r>
              <a:rPr lang="en-US" altLang="zh-CN" sz="2000" dirty="0">
                <a:solidFill>
                  <a:srgbClr val="0070C0"/>
                </a:solidFill>
              </a:rPr>
              <a:t>(</a:t>
            </a:r>
            <a:r>
              <a:rPr lang="en-US" altLang="zh-CN" sz="2000" dirty="0" err="1">
                <a:solidFill>
                  <a:srgbClr val="0070C0"/>
                </a:solidFill>
              </a:rPr>
              <a:t>sh</a:t>
            </a:r>
            <a:r>
              <a:rPr lang="en-US" altLang="zh-CN" sz="2000" dirty="0">
                <a:solidFill>
                  <a:srgbClr val="0070C0"/>
                </a:solidFill>
              </a:rPr>
              <a:t> run)</a:t>
            </a:r>
            <a:endParaRPr lang="en-US" altLang="zh-CN" sz="2000" dirty="0">
              <a:solidFill>
                <a:srgbClr val="0070C0"/>
              </a:solidFill>
            </a:endParaRPr>
          </a:p>
          <a:p>
            <a:pPr>
              <a:lnSpc>
                <a:spcPct val="150000"/>
              </a:lnSpc>
            </a:pPr>
            <a:r>
              <a:rPr lang="en-US" altLang="zh-CN" sz="2000" dirty="0">
                <a:solidFill>
                  <a:srgbClr val="0070C0"/>
                </a:solidFill>
              </a:rPr>
              <a:t>4</a:t>
            </a:r>
            <a:r>
              <a:rPr lang="zh-CN" altLang="en-US" sz="2000" dirty="0">
                <a:solidFill>
                  <a:srgbClr val="0070C0"/>
                </a:solidFill>
              </a:rPr>
              <a:t>．查看</a:t>
            </a:r>
            <a:r>
              <a:rPr lang="en-US" altLang="zh-CN" sz="2000" dirty="0">
                <a:solidFill>
                  <a:srgbClr val="0070C0"/>
                </a:solidFill>
              </a:rPr>
              <a:t>ARP</a:t>
            </a:r>
            <a:r>
              <a:rPr lang="zh-CN" altLang="en-US" sz="2000" dirty="0">
                <a:solidFill>
                  <a:srgbClr val="0070C0"/>
                </a:solidFill>
              </a:rPr>
              <a:t>地址表</a:t>
            </a:r>
            <a:r>
              <a:rPr lang="en-US" altLang="zh-CN" sz="2000" dirty="0">
                <a:solidFill>
                  <a:srgbClr val="0070C0"/>
                </a:solidFill>
              </a:rPr>
              <a:t>(</a:t>
            </a:r>
            <a:r>
              <a:rPr lang="en-US" altLang="zh-CN" sz="2000" dirty="0" err="1">
                <a:solidFill>
                  <a:srgbClr val="0070C0"/>
                </a:solidFill>
              </a:rPr>
              <a:t>sh</a:t>
            </a:r>
            <a:r>
              <a:rPr lang="en-US" altLang="zh-CN" sz="2000" dirty="0">
                <a:solidFill>
                  <a:srgbClr val="0070C0"/>
                </a:solidFill>
              </a:rPr>
              <a:t> </a:t>
            </a:r>
            <a:r>
              <a:rPr lang="en-US" altLang="zh-CN" sz="2000" dirty="0" err="1">
                <a:solidFill>
                  <a:srgbClr val="0070C0"/>
                </a:solidFill>
              </a:rPr>
              <a:t>arp</a:t>
            </a:r>
            <a:r>
              <a:rPr lang="en-US" altLang="zh-CN" sz="2000" dirty="0">
                <a:solidFill>
                  <a:srgbClr val="0070C0"/>
                </a:solidFill>
              </a:rPr>
              <a:t>)</a:t>
            </a:r>
            <a:endParaRPr lang="en-US" altLang="zh-CN" sz="2000" dirty="0">
              <a:solidFill>
                <a:srgbClr val="0070C0"/>
              </a:solidFill>
            </a:endParaRPr>
          </a:p>
          <a:p>
            <a:pPr>
              <a:lnSpc>
                <a:spcPct val="150000"/>
              </a:lnSpc>
            </a:pPr>
            <a:r>
              <a:rPr lang="en-US" altLang="zh-CN" sz="2000" dirty="0">
                <a:solidFill>
                  <a:srgbClr val="0070C0"/>
                </a:solidFill>
              </a:rPr>
              <a:t>5</a:t>
            </a:r>
            <a:r>
              <a:rPr lang="zh-CN" altLang="en-US" sz="2000" dirty="0">
                <a:solidFill>
                  <a:srgbClr val="0070C0"/>
                </a:solidFill>
              </a:rPr>
              <a:t>．查看</a:t>
            </a:r>
            <a:r>
              <a:rPr lang="en-US" altLang="zh-CN" sz="2000" dirty="0">
                <a:solidFill>
                  <a:srgbClr val="0070C0"/>
                </a:solidFill>
              </a:rPr>
              <a:t>MAC</a:t>
            </a:r>
            <a:r>
              <a:rPr lang="zh-CN" altLang="en-US" sz="2000" dirty="0">
                <a:solidFill>
                  <a:srgbClr val="0070C0"/>
                </a:solidFill>
              </a:rPr>
              <a:t>地址表</a:t>
            </a:r>
            <a:r>
              <a:rPr lang="en-US" altLang="zh-CN" sz="2000" dirty="0">
                <a:solidFill>
                  <a:srgbClr val="0070C0"/>
                </a:solidFill>
              </a:rPr>
              <a:t>(</a:t>
            </a:r>
            <a:r>
              <a:rPr lang="en-US" altLang="zh-CN" sz="2000" dirty="0" err="1">
                <a:solidFill>
                  <a:srgbClr val="0070C0"/>
                </a:solidFill>
              </a:rPr>
              <a:t>sh</a:t>
            </a:r>
            <a:r>
              <a:rPr lang="en-US" altLang="zh-CN" sz="2000" dirty="0">
                <a:solidFill>
                  <a:srgbClr val="0070C0"/>
                </a:solidFill>
              </a:rPr>
              <a:t> mac)</a:t>
            </a:r>
            <a:endParaRPr lang="en-US" altLang="zh-CN" sz="2000" dirty="0">
              <a:solidFill>
                <a:srgbClr val="0070C0"/>
              </a:solidFill>
            </a:endParaRPr>
          </a:p>
          <a:p>
            <a:pPr>
              <a:lnSpc>
                <a:spcPct val="150000"/>
              </a:lnSpc>
            </a:pPr>
            <a:r>
              <a:rPr lang="en-US" altLang="zh-CN" sz="2000" dirty="0">
                <a:solidFill>
                  <a:srgbClr val="0070C0"/>
                </a:solidFill>
              </a:rPr>
              <a:t>6</a:t>
            </a:r>
            <a:r>
              <a:rPr lang="zh-CN" altLang="en-US" sz="2000" dirty="0">
                <a:solidFill>
                  <a:srgbClr val="0070C0"/>
                </a:solidFill>
              </a:rPr>
              <a:t>．查看</a:t>
            </a:r>
            <a:r>
              <a:rPr lang="en-US" altLang="zh-CN" sz="2000" dirty="0">
                <a:solidFill>
                  <a:srgbClr val="0070C0"/>
                </a:solidFill>
              </a:rPr>
              <a:t>IP</a:t>
            </a:r>
            <a:r>
              <a:rPr lang="zh-CN" altLang="en-US" sz="2000" dirty="0">
                <a:solidFill>
                  <a:srgbClr val="0070C0"/>
                </a:solidFill>
              </a:rPr>
              <a:t>路由表</a:t>
            </a:r>
            <a:r>
              <a:rPr lang="en-US" altLang="zh-CN" sz="2000" dirty="0">
                <a:solidFill>
                  <a:srgbClr val="0070C0"/>
                </a:solidFill>
              </a:rPr>
              <a:t>(</a:t>
            </a:r>
            <a:r>
              <a:rPr lang="en-US" altLang="zh-CN" sz="2000" dirty="0" err="1">
                <a:solidFill>
                  <a:srgbClr val="0070C0"/>
                </a:solidFill>
              </a:rPr>
              <a:t>sh</a:t>
            </a:r>
            <a:r>
              <a:rPr lang="en-US" altLang="zh-CN" sz="2000" dirty="0">
                <a:solidFill>
                  <a:srgbClr val="0070C0"/>
                </a:solidFill>
              </a:rPr>
              <a:t> </a:t>
            </a:r>
            <a:r>
              <a:rPr lang="en-US" altLang="zh-CN" sz="2000" dirty="0" err="1">
                <a:solidFill>
                  <a:srgbClr val="0070C0"/>
                </a:solidFill>
              </a:rPr>
              <a:t>ip</a:t>
            </a:r>
            <a:r>
              <a:rPr lang="en-US" altLang="zh-CN" sz="2000" dirty="0">
                <a:solidFill>
                  <a:srgbClr val="0070C0"/>
                </a:solidFill>
              </a:rPr>
              <a:t> routing)</a:t>
            </a:r>
            <a:endParaRPr lang="en-US" altLang="zh-CN" sz="2000" dirty="0">
              <a:solidFill>
                <a:srgbClr val="0070C0"/>
              </a:solidFill>
            </a:endParaRPr>
          </a:p>
          <a:p>
            <a:pPr>
              <a:lnSpc>
                <a:spcPct val="150000"/>
              </a:lnSpc>
            </a:pPr>
            <a:r>
              <a:rPr lang="en-US" altLang="zh-CN" sz="2000" dirty="0">
                <a:solidFill>
                  <a:srgbClr val="0070C0"/>
                </a:solidFill>
              </a:rPr>
              <a:t>7</a:t>
            </a:r>
            <a:r>
              <a:rPr lang="zh-CN" altLang="en-US" sz="2000" dirty="0">
                <a:solidFill>
                  <a:srgbClr val="0070C0"/>
                </a:solidFill>
              </a:rPr>
              <a:t>．查看</a:t>
            </a:r>
            <a:r>
              <a:rPr lang="en-US" altLang="zh-CN" sz="2000" dirty="0">
                <a:solidFill>
                  <a:srgbClr val="0070C0"/>
                </a:solidFill>
              </a:rPr>
              <a:t>CPU</a:t>
            </a:r>
            <a:r>
              <a:rPr lang="zh-CN" altLang="en-US" sz="2000" dirty="0">
                <a:solidFill>
                  <a:srgbClr val="0070C0"/>
                </a:solidFill>
              </a:rPr>
              <a:t>负荷与内存使用情况</a:t>
            </a:r>
            <a:r>
              <a:rPr lang="en-US" altLang="zh-CN" sz="2000" dirty="0">
                <a:solidFill>
                  <a:srgbClr val="0070C0"/>
                </a:solidFill>
              </a:rPr>
              <a:t>(</a:t>
            </a:r>
            <a:r>
              <a:rPr lang="en-US" altLang="zh-CN" sz="2000" dirty="0" err="1">
                <a:solidFill>
                  <a:srgbClr val="0070C0"/>
                </a:solidFill>
              </a:rPr>
              <a:t>sh</a:t>
            </a:r>
            <a:r>
              <a:rPr lang="en-US" altLang="zh-CN" sz="2000" dirty="0">
                <a:solidFill>
                  <a:srgbClr val="0070C0"/>
                </a:solidFill>
              </a:rPr>
              <a:t> </a:t>
            </a:r>
            <a:r>
              <a:rPr lang="en-US" altLang="zh-CN" sz="2000" dirty="0" err="1">
                <a:solidFill>
                  <a:srgbClr val="0070C0"/>
                </a:solidFill>
              </a:rPr>
              <a:t>cpu</a:t>
            </a:r>
            <a:r>
              <a:rPr lang="en-US" altLang="zh-CN" sz="2000" dirty="0">
                <a:solidFill>
                  <a:srgbClr val="0070C0"/>
                </a:solidFill>
              </a:rPr>
              <a:t> process)</a:t>
            </a:r>
            <a:endParaRPr lang="en-US" altLang="zh-CN" sz="2000" dirty="0">
              <a:solidFill>
                <a:srgbClr val="0070C0"/>
              </a:solidFill>
            </a:endParaRPr>
          </a:p>
          <a:p>
            <a:pPr>
              <a:lnSpc>
                <a:spcPct val="150000"/>
              </a:lnSpc>
            </a:pPr>
            <a:r>
              <a:rPr lang="en-US" altLang="zh-CN" sz="2000" dirty="0">
                <a:solidFill>
                  <a:srgbClr val="0070C0"/>
                </a:solidFill>
              </a:rPr>
              <a:t>8</a:t>
            </a:r>
            <a:r>
              <a:rPr lang="zh-CN" altLang="en-US" sz="2000" dirty="0">
                <a:solidFill>
                  <a:srgbClr val="0070C0"/>
                </a:solidFill>
              </a:rPr>
              <a:t>．查看</a:t>
            </a:r>
            <a:r>
              <a:rPr lang="en-US" altLang="zh-CN" sz="2000" dirty="0">
                <a:solidFill>
                  <a:srgbClr val="0070C0"/>
                </a:solidFill>
              </a:rPr>
              <a:t>VLAN</a:t>
            </a:r>
            <a:r>
              <a:rPr lang="zh-CN" altLang="en-US" sz="2000" dirty="0">
                <a:solidFill>
                  <a:srgbClr val="0070C0"/>
                </a:solidFill>
              </a:rPr>
              <a:t>配置信息</a:t>
            </a:r>
            <a:r>
              <a:rPr lang="en-US" altLang="zh-CN" sz="2000" dirty="0">
                <a:solidFill>
                  <a:srgbClr val="0070C0"/>
                </a:solidFill>
              </a:rPr>
              <a:t>(</a:t>
            </a:r>
            <a:r>
              <a:rPr lang="en-US" altLang="zh-CN" sz="2000" dirty="0" err="1">
                <a:solidFill>
                  <a:srgbClr val="0070C0"/>
                </a:solidFill>
              </a:rPr>
              <a:t>sh</a:t>
            </a:r>
            <a:r>
              <a:rPr lang="en-US" altLang="zh-CN" sz="2000" dirty="0">
                <a:solidFill>
                  <a:srgbClr val="0070C0"/>
                </a:solidFill>
              </a:rPr>
              <a:t> </a:t>
            </a:r>
            <a:r>
              <a:rPr lang="en-US" altLang="zh-CN" sz="2000" dirty="0" err="1">
                <a:solidFill>
                  <a:srgbClr val="0070C0"/>
                </a:solidFill>
              </a:rPr>
              <a:t>vlan</a:t>
            </a:r>
            <a:r>
              <a:rPr lang="en-US" altLang="zh-CN" sz="2000" dirty="0">
                <a:solidFill>
                  <a:srgbClr val="0070C0"/>
                </a:solidFill>
              </a:rPr>
              <a:t>)</a:t>
            </a:r>
            <a:endParaRPr lang="en-US" altLang="zh-CN" sz="2000" dirty="0">
              <a:solidFill>
                <a:srgbClr val="0070C0"/>
              </a:solidFill>
            </a:endParaRPr>
          </a:p>
          <a:p>
            <a:pPr>
              <a:lnSpc>
                <a:spcPct val="150000"/>
              </a:lnSpc>
            </a:pPr>
            <a:r>
              <a:rPr lang="en-US" altLang="zh-CN" sz="2000" dirty="0">
                <a:solidFill>
                  <a:srgbClr val="0070C0"/>
                </a:solidFill>
              </a:rPr>
              <a:t>9</a:t>
            </a:r>
            <a:r>
              <a:rPr lang="zh-CN" altLang="en-US" sz="2000" dirty="0">
                <a:solidFill>
                  <a:srgbClr val="0070C0"/>
                </a:solidFill>
              </a:rPr>
              <a:t>．查看端口状态</a:t>
            </a:r>
            <a:r>
              <a:rPr lang="en-US" altLang="zh-CN" sz="2000" dirty="0">
                <a:solidFill>
                  <a:srgbClr val="0070C0"/>
                </a:solidFill>
              </a:rPr>
              <a:t>(</a:t>
            </a:r>
            <a:r>
              <a:rPr lang="en-US" altLang="zh-CN" sz="2000" dirty="0" err="1">
                <a:solidFill>
                  <a:srgbClr val="0070C0"/>
                </a:solidFill>
              </a:rPr>
              <a:t>sh</a:t>
            </a:r>
            <a:r>
              <a:rPr lang="en-US" altLang="zh-CN" sz="2000" dirty="0">
                <a:solidFill>
                  <a:srgbClr val="0070C0"/>
                </a:solidFill>
              </a:rPr>
              <a:t> </a:t>
            </a:r>
            <a:r>
              <a:rPr lang="en-US" altLang="zh-CN" sz="2000" dirty="0" err="1">
                <a:solidFill>
                  <a:srgbClr val="0070C0"/>
                </a:solidFill>
              </a:rPr>
              <a:t>int</a:t>
            </a:r>
            <a:r>
              <a:rPr lang="en-US" altLang="zh-CN" sz="2000" dirty="0">
                <a:solidFill>
                  <a:srgbClr val="0070C0"/>
                </a:solidFill>
              </a:rPr>
              <a:t> </a:t>
            </a:r>
            <a:r>
              <a:rPr lang="zh-CN" altLang="en-US" sz="2000" dirty="0">
                <a:solidFill>
                  <a:srgbClr val="0070C0"/>
                </a:solidFill>
              </a:rPr>
              <a:t>端口</a:t>
            </a:r>
            <a:r>
              <a:rPr lang="en-US" altLang="zh-CN" sz="2000" dirty="0">
                <a:solidFill>
                  <a:srgbClr val="0070C0"/>
                </a:solidFill>
              </a:rPr>
              <a:t>)</a:t>
            </a:r>
            <a:endParaRPr lang="en-US" altLang="zh-CN"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090A41E9-5680-4261-B7F6-1DA189807B5A}"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28200">
        <p14:prism isInverted="1"/>
      </p:transition>
    </mc:Choice>
    <mc:Fallback>
      <p:transition spd="slow" advTm="282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4112" y="216223"/>
            <a:ext cx="3070071"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交换机的基本配置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1938992"/>
          </a:xfrm>
          <a:prstGeom prst="rect">
            <a:avLst/>
          </a:prstGeom>
        </p:spPr>
        <p:txBody>
          <a:bodyPr wrap="square">
            <a:spAutoFit/>
          </a:bodyPr>
          <a:lstStyle/>
          <a:p>
            <a:pPr marL="457200" indent="-457200">
              <a:lnSpc>
                <a:spcPct val="150000"/>
              </a:lnSpc>
              <a:buAutoNum type="arabicPeriod"/>
            </a:pPr>
            <a:r>
              <a:rPr lang="zh-CN" altLang="en-US" sz="2000" dirty="0">
                <a:solidFill>
                  <a:srgbClr val="0070C0"/>
                </a:solidFill>
              </a:rPr>
              <a:t>设置主机名</a:t>
            </a:r>
            <a:endParaRPr lang="en-US" altLang="zh-CN" sz="2000" dirty="0">
              <a:solidFill>
                <a:srgbClr val="0070C0"/>
              </a:solidFill>
            </a:endParaRPr>
          </a:p>
          <a:p>
            <a:pPr>
              <a:lnSpc>
                <a:spcPct val="150000"/>
              </a:lnSpc>
            </a:pPr>
            <a:r>
              <a:rPr lang="zh-CN" altLang="en-US" sz="2000" dirty="0">
                <a:solidFill>
                  <a:srgbClr val="0070C0"/>
                </a:solidFill>
              </a:rPr>
              <a:t>在全局配置模式，使用</a:t>
            </a:r>
            <a:r>
              <a:rPr lang="en-US" altLang="zh-CN" sz="2000" dirty="0">
                <a:solidFill>
                  <a:srgbClr val="0070C0"/>
                </a:solidFill>
              </a:rPr>
              <a:t>hostname</a:t>
            </a:r>
            <a:r>
              <a:rPr lang="zh-CN" altLang="en-US" sz="2000" dirty="0">
                <a:solidFill>
                  <a:srgbClr val="0070C0"/>
                </a:solidFill>
              </a:rPr>
              <a:t>命令进行设置。例如：</a:t>
            </a:r>
            <a:endParaRPr lang="zh-CN" altLang="en-US" sz="2000" dirty="0">
              <a:solidFill>
                <a:srgbClr val="0070C0"/>
              </a:solidFill>
            </a:endParaRPr>
          </a:p>
          <a:p>
            <a:pPr>
              <a:lnSpc>
                <a:spcPct val="150000"/>
              </a:lnSpc>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)#hostname student1</a:t>
            </a:r>
            <a:endParaRPr lang="en-US" altLang="zh-CN" sz="2000" dirty="0">
              <a:solidFill>
                <a:srgbClr val="0070C0"/>
              </a:solidFill>
            </a:endParaRPr>
          </a:p>
          <a:p>
            <a:pPr>
              <a:lnSpc>
                <a:spcPct val="150000"/>
              </a:lnSpc>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687F236D-EE18-45F6-BF4E-DAE44E91627D}"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7692">
        <p14:prism isInverted="1"/>
      </p:transition>
    </mc:Choice>
    <mc:Fallback>
      <p:transition spd="slow" advTm="769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4112" y="216223"/>
            <a:ext cx="3070071"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交换机的基本配置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958660"/>
          </a:xfrm>
          <a:prstGeom prst="rect">
            <a:avLst/>
          </a:prstGeom>
        </p:spPr>
        <p:txBody>
          <a:bodyPr wrap="square">
            <a:spAutoFit/>
          </a:bodyPr>
          <a:lstStyle/>
          <a:p>
            <a:pPr>
              <a:lnSpc>
                <a:spcPct val="150000"/>
              </a:lnSpc>
              <a:spcBef>
                <a:spcPct val="50000"/>
              </a:spcBef>
            </a:pPr>
            <a:r>
              <a:rPr lang="en-US" altLang="zh-CN" sz="2000" dirty="0">
                <a:solidFill>
                  <a:srgbClr val="0070C0"/>
                </a:solidFill>
              </a:rPr>
              <a:t>2. </a:t>
            </a:r>
            <a:r>
              <a:rPr lang="zh-CN" altLang="en-US" sz="2000" dirty="0">
                <a:solidFill>
                  <a:srgbClr val="0070C0"/>
                </a:solidFill>
              </a:rPr>
              <a:t>配置交换机的管理地址</a:t>
            </a:r>
            <a:endParaRPr lang="zh-CN" altLang="en-US" sz="2000" dirty="0">
              <a:solidFill>
                <a:srgbClr val="0070C0"/>
              </a:solidFill>
            </a:endParaRPr>
          </a:p>
          <a:p>
            <a:pPr marL="457200" indent="-457200">
              <a:lnSpc>
                <a:spcPct val="150000"/>
              </a:lnSpc>
              <a:buFont typeface="Wingdings" panose="05000000000000000000" pitchFamily="2" charset="2"/>
              <a:buAutoNum type="arabicPeriod"/>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CC92E128-D07D-4C76-BD8B-ECF382596138}" type="datetime11">
              <a:rPr lang="zh-CN" altLang="en-US" smtClean="0"/>
            </a:fld>
            <a:endParaRPr lang="zh-CN" altLang="en-US"/>
          </a:p>
        </p:txBody>
      </p:sp>
      <p:sp>
        <p:nvSpPr>
          <p:cNvPr id="6" name="Text Box 7"/>
          <p:cNvSpPr txBox="1">
            <a:spLocks noChangeArrowheads="1"/>
          </p:cNvSpPr>
          <p:nvPr/>
        </p:nvSpPr>
        <p:spPr bwMode="auto">
          <a:xfrm>
            <a:off x="375278" y="1584375"/>
            <a:ext cx="8567738" cy="331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pPr>
            <a:r>
              <a:rPr lang="zh-CN" altLang="en-US" sz="2200" dirty="0"/>
              <a:t>　</a:t>
            </a:r>
            <a:r>
              <a:rPr lang="zh-CN" altLang="en-US" sz="2000" dirty="0">
                <a:solidFill>
                  <a:srgbClr val="0070C0"/>
                </a:solidFill>
                <a:latin typeface="+mn-lt"/>
                <a:ea typeface="+mn-ea"/>
              </a:rPr>
              <a:t>对于二层交换机，可使用默认的</a:t>
            </a:r>
            <a:r>
              <a:rPr lang="en-US" altLang="zh-CN" sz="2000" dirty="0">
                <a:solidFill>
                  <a:srgbClr val="0070C0"/>
                </a:solidFill>
                <a:latin typeface="+mn-lt"/>
                <a:ea typeface="+mn-ea"/>
              </a:rPr>
              <a:t>VLAN1</a:t>
            </a:r>
            <a:r>
              <a:rPr lang="zh-CN" altLang="en-US" sz="2000" dirty="0">
                <a:solidFill>
                  <a:srgbClr val="0070C0"/>
                </a:solidFill>
                <a:latin typeface="+mn-lt"/>
                <a:ea typeface="+mn-ea"/>
              </a:rPr>
              <a:t>的地址来作为管理地址；对于三层交换机，可使用任意的一个接口的地址，来作为管理地址使用。</a:t>
            </a:r>
            <a:endParaRPr lang="en-US" altLang="zh-CN" sz="2000" dirty="0">
              <a:solidFill>
                <a:srgbClr val="0070C0"/>
              </a:solidFill>
              <a:latin typeface="+mn-lt"/>
              <a:ea typeface="+mn-ea"/>
            </a:endParaRPr>
          </a:p>
          <a:p>
            <a:pPr>
              <a:lnSpc>
                <a:spcPct val="150000"/>
              </a:lnSpc>
            </a:pPr>
            <a:r>
              <a:rPr lang="zh-CN" altLang="en-US" sz="2000" dirty="0">
                <a:solidFill>
                  <a:srgbClr val="0070C0"/>
                </a:solidFill>
                <a:latin typeface="+mn-lt"/>
                <a:ea typeface="+mn-ea"/>
              </a:rPr>
              <a:t>　配置示例：</a:t>
            </a:r>
            <a:endParaRPr lang="en-US" altLang="zh-CN" sz="2000" dirty="0">
              <a:solidFill>
                <a:srgbClr val="0070C0"/>
              </a:solidFill>
              <a:latin typeface="+mn-lt"/>
              <a:ea typeface="+mn-ea"/>
            </a:endParaRPr>
          </a:p>
          <a:p>
            <a:pPr>
              <a:lnSpc>
                <a:spcPct val="150000"/>
              </a:lnSpc>
            </a:pPr>
            <a:r>
              <a:rPr lang="zh-CN" altLang="en-US" sz="2000" dirty="0">
                <a:solidFill>
                  <a:srgbClr val="0070C0"/>
                </a:solidFill>
                <a:latin typeface="+mn-lt"/>
                <a:ea typeface="+mn-ea"/>
              </a:rPr>
              <a:t>　</a:t>
            </a:r>
            <a:r>
              <a:rPr lang="en-US" altLang="zh-CN" sz="2000" dirty="0">
                <a:solidFill>
                  <a:srgbClr val="0070C0"/>
                </a:solidFill>
                <a:latin typeface="+mn-lt"/>
                <a:ea typeface="+mn-ea"/>
              </a:rPr>
              <a:t>Switch(</a:t>
            </a:r>
            <a:r>
              <a:rPr lang="en-US" altLang="zh-CN" sz="2000" dirty="0" err="1">
                <a:solidFill>
                  <a:srgbClr val="0070C0"/>
                </a:solidFill>
                <a:latin typeface="+mn-lt"/>
                <a:ea typeface="+mn-ea"/>
              </a:rPr>
              <a:t>config</a:t>
            </a:r>
            <a:r>
              <a:rPr lang="en-US" altLang="zh-CN" sz="2000" dirty="0">
                <a:solidFill>
                  <a:srgbClr val="0070C0"/>
                </a:solidFill>
                <a:latin typeface="+mn-lt"/>
                <a:ea typeface="+mn-ea"/>
              </a:rPr>
              <a:t>)#interface </a:t>
            </a:r>
            <a:r>
              <a:rPr lang="en-US" altLang="zh-CN" sz="2000" dirty="0" err="1">
                <a:solidFill>
                  <a:srgbClr val="0070C0"/>
                </a:solidFill>
                <a:latin typeface="+mn-lt"/>
                <a:ea typeface="+mn-ea"/>
              </a:rPr>
              <a:t>vlan</a:t>
            </a:r>
            <a:r>
              <a:rPr lang="en-US" altLang="zh-CN" sz="2000" dirty="0">
                <a:solidFill>
                  <a:srgbClr val="0070C0"/>
                </a:solidFill>
                <a:latin typeface="+mn-lt"/>
                <a:ea typeface="+mn-ea"/>
              </a:rPr>
              <a:t> 1</a:t>
            </a:r>
            <a:endParaRPr lang="en-US" altLang="zh-CN" sz="2000" dirty="0">
              <a:solidFill>
                <a:srgbClr val="0070C0"/>
              </a:solidFill>
              <a:latin typeface="+mn-lt"/>
              <a:ea typeface="+mn-ea"/>
            </a:endParaRPr>
          </a:p>
          <a:p>
            <a:pPr>
              <a:lnSpc>
                <a:spcPct val="150000"/>
              </a:lnSpc>
            </a:pPr>
            <a:r>
              <a:rPr lang="zh-CN" altLang="en-US" sz="2000" dirty="0">
                <a:solidFill>
                  <a:srgbClr val="0070C0"/>
                </a:solidFill>
                <a:latin typeface="+mn-lt"/>
                <a:ea typeface="+mn-ea"/>
              </a:rPr>
              <a:t>　</a:t>
            </a:r>
            <a:r>
              <a:rPr lang="en-US" altLang="zh-CN" sz="2000" dirty="0">
                <a:solidFill>
                  <a:srgbClr val="0070C0"/>
                </a:solidFill>
                <a:latin typeface="+mn-lt"/>
                <a:ea typeface="+mn-ea"/>
              </a:rPr>
              <a:t>Switch(</a:t>
            </a:r>
            <a:r>
              <a:rPr lang="en-US" altLang="zh-CN" sz="2000" dirty="0" err="1">
                <a:solidFill>
                  <a:srgbClr val="0070C0"/>
                </a:solidFill>
                <a:latin typeface="+mn-lt"/>
                <a:ea typeface="+mn-ea"/>
              </a:rPr>
              <a:t>config</a:t>
            </a:r>
            <a:r>
              <a:rPr lang="en-US" altLang="zh-CN" sz="2000" dirty="0">
                <a:solidFill>
                  <a:srgbClr val="0070C0"/>
                </a:solidFill>
                <a:latin typeface="+mn-lt"/>
                <a:ea typeface="+mn-ea"/>
              </a:rPr>
              <a:t>-if)#</a:t>
            </a:r>
            <a:r>
              <a:rPr lang="en-US" altLang="zh-CN" sz="2000" dirty="0" err="1">
                <a:solidFill>
                  <a:srgbClr val="0070C0"/>
                </a:solidFill>
                <a:latin typeface="+mn-lt"/>
                <a:ea typeface="+mn-ea"/>
              </a:rPr>
              <a:t>ip</a:t>
            </a:r>
            <a:r>
              <a:rPr lang="en-US" altLang="zh-CN" sz="2000" dirty="0">
                <a:solidFill>
                  <a:srgbClr val="0070C0"/>
                </a:solidFill>
                <a:latin typeface="+mn-lt"/>
                <a:ea typeface="+mn-ea"/>
              </a:rPr>
              <a:t> address 192.168.1.254 255.255.255.0</a:t>
            </a:r>
            <a:endParaRPr lang="en-US" altLang="zh-CN" sz="2000" dirty="0">
              <a:solidFill>
                <a:srgbClr val="0070C0"/>
              </a:solidFill>
              <a:latin typeface="+mn-lt"/>
              <a:ea typeface="+mn-ea"/>
            </a:endParaRPr>
          </a:p>
          <a:p>
            <a:pPr>
              <a:lnSpc>
                <a:spcPct val="150000"/>
              </a:lnSpc>
            </a:pPr>
            <a:r>
              <a:rPr lang="zh-CN" altLang="en-US" sz="2000" dirty="0">
                <a:solidFill>
                  <a:srgbClr val="0070C0"/>
                </a:solidFill>
                <a:latin typeface="+mn-lt"/>
                <a:ea typeface="+mn-ea"/>
              </a:rPr>
              <a:t>　</a:t>
            </a:r>
            <a:r>
              <a:rPr lang="en-US" altLang="zh-CN" sz="2000" dirty="0">
                <a:solidFill>
                  <a:srgbClr val="0070C0"/>
                </a:solidFill>
                <a:latin typeface="+mn-lt"/>
                <a:ea typeface="+mn-ea"/>
              </a:rPr>
              <a:t>Switch(</a:t>
            </a:r>
            <a:r>
              <a:rPr lang="en-US" altLang="zh-CN" sz="2000" dirty="0" err="1">
                <a:solidFill>
                  <a:srgbClr val="0070C0"/>
                </a:solidFill>
                <a:latin typeface="+mn-lt"/>
                <a:ea typeface="+mn-ea"/>
              </a:rPr>
              <a:t>config</a:t>
            </a:r>
            <a:r>
              <a:rPr lang="en-US" altLang="zh-CN" sz="2000" dirty="0">
                <a:solidFill>
                  <a:srgbClr val="0070C0"/>
                </a:solidFill>
                <a:latin typeface="+mn-lt"/>
                <a:ea typeface="+mn-ea"/>
              </a:rPr>
              <a:t>-if)#no shutdown</a:t>
            </a:r>
            <a:endParaRPr lang="en-US" altLang="zh-CN" sz="2000" dirty="0">
              <a:solidFill>
                <a:srgbClr val="0070C0"/>
              </a:solidFill>
              <a:latin typeface="+mn-lt"/>
              <a:ea typeface="+mn-ea"/>
            </a:endParaRPr>
          </a:p>
          <a:p>
            <a:pPr>
              <a:lnSpc>
                <a:spcPct val="150000"/>
              </a:lnSpc>
            </a:pPr>
            <a:r>
              <a:rPr lang="zh-CN" altLang="en-US" sz="2000" dirty="0">
                <a:solidFill>
                  <a:srgbClr val="0070C0"/>
                </a:solidFill>
                <a:latin typeface="+mn-lt"/>
                <a:ea typeface="+mn-ea"/>
              </a:rPr>
              <a:t>　</a:t>
            </a:r>
            <a:r>
              <a:rPr lang="en-US" altLang="zh-CN" sz="2000" dirty="0">
                <a:solidFill>
                  <a:srgbClr val="0070C0"/>
                </a:solidFill>
                <a:latin typeface="+mn-lt"/>
                <a:ea typeface="+mn-ea"/>
              </a:rPr>
              <a:t>Switch(</a:t>
            </a:r>
            <a:r>
              <a:rPr lang="en-US" altLang="zh-CN" sz="2000" dirty="0" err="1">
                <a:solidFill>
                  <a:srgbClr val="0070C0"/>
                </a:solidFill>
                <a:latin typeface="+mn-lt"/>
                <a:ea typeface="+mn-ea"/>
              </a:rPr>
              <a:t>config</a:t>
            </a:r>
            <a:r>
              <a:rPr lang="en-US" altLang="zh-CN" sz="2000" dirty="0">
                <a:solidFill>
                  <a:srgbClr val="0070C0"/>
                </a:solidFill>
                <a:latin typeface="+mn-lt"/>
                <a:ea typeface="+mn-ea"/>
              </a:rPr>
              <a:t>-if)#exit</a:t>
            </a:r>
            <a:endParaRPr lang="en-US" altLang="zh-CN" sz="2000" dirty="0">
              <a:solidFill>
                <a:srgbClr val="0070C0"/>
              </a:solidFill>
              <a:latin typeface="+mn-lt"/>
              <a:ea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6456">
        <p14:prism isInverted="1"/>
      </p:transition>
    </mc:Choice>
    <mc:Fallback>
      <p:transition spd="slow" advTm="3645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up)">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up)">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up)">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wipe(up)">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wipe(up)">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wipe(up)">
                                      <p:cBhvr>
                                        <p:cTn id="3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6" grpId="0"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4112" y="216223"/>
            <a:ext cx="3070071"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交换机的基本配置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958660"/>
          </a:xfrm>
          <a:prstGeom prst="rect">
            <a:avLst/>
          </a:prstGeom>
        </p:spPr>
        <p:txBody>
          <a:bodyPr wrap="square">
            <a:spAutoFit/>
          </a:bodyPr>
          <a:lstStyle/>
          <a:p>
            <a:pPr>
              <a:lnSpc>
                <a:spcPct val="150000"/>
              </a:lnSpc>
            </a:pPr>
            <a:r>
              <a:rPr lang="en-US" altLang="zh-CN" sz="2000" dirty="0">
                <a:solidFill>
                  <a:srgbClr val="0070C0"/>
                </a:solidFill>
              </a:rPr>
              <a:t>3. </a:t>
            </a:r>
            <a:r>
              <a:rPr lang="zh-CN" altLang="en-US" sz="2000" dirty="0">
                <a:solidFill>
                  <a:srgbClr val="0070C0"/>
                </a:solidFill>
              </a:rPr>
              <a:t>配置默认网关地址</a:t>
            </a: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DBC66151-C3BC-4A1C-A741-5F9F9054CDC3}" type="datetime11">
              <a:rPr lang="zh-CN" altLang="en-US" smtClean="0"/>
            </a:fld>
            <a:endParaRPr lang="zh-CN" altLang="en-US"/>
          </a:p>
        </p:txBody>
      </p:sp>
      <p:sp>
        <p:nvSpPr>
          <p:cNvPr id="6" name="Text Box 7"/>
          <p:cNvSpPr txBox="1">
            <a:spLocks noChangeArrowheads="1"/>
          </p:cNvSpPr>
          <p:nvPr/>
        </p:nvSpPr>
        <p:spPr bwMode="auto">
          <a:xfrm>
            <a:off x="1008125" y="1728391"/>
            <a:ext cx="7561262" cy="188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defPPr>
              <a:defRPr lang="zh-CN"/>
            </a:defPPr>
            <a:lvl1pPr>
              <a:lnSpc>
                <a:spcPct val="150000"/>
              </a:lnSpc>
              <a:defRPr sz="2200" b="1">
                <a:latin typeface="华文细黑" panose="02010600040101010101" pitchFamily="2" charset="-122"/>
                <a:ea typeface="华文细黑" panose="02010600040101010101" pitchFamily="2" charset="-122"/>
              </a:defRPr>
            </a:lvl1pPr>
            <a:lvl2pPr marL="742950" indent="-285750">
              <a:defRPr sz="1200" b="1">
                <a:latin typeface="华文细黑" panose="02010600040101010101" pitchFamily="2" charset="-122"/>
                <a:ea typeface="华文细黑" panose="02010600040101010101" pitchFamily="2" charset="-122"/>
              </a:defRPr>
            </a:lvl2pPr>
            <a:lvl3pPr marL="1143000" indent="-228600">
              <a:defRPr sz="1200" b="1">
                <a:latin typeface="华文细黑" panose="02010600040101010101" pitchFamily="2" charset="-122"/>
                <a:ea typeface="华文细黑" panose="02010600040101010101" pitchFamily="2" charset="-122"/>
              </a:defRPr>
            </a:lvl3pPr>
            <a:lvl4pPr marL="1600200" indent="-228600">
              <a:defRPr sz="1200" b="1">
                <a:latin typeface="华文细黑" panose="02010600040101010101" pitchFamily="2" charset="-122"/>
                <a:ea typeface="华文细黑" panose="02010600040101010101" pitchFamily="2" charset="-122"/>
              </a:defRPr>
            </a:lvl4pPr>
            <a:lvl5pPr marL="2057400" indent="-228600">
              <a:defRPr sz="1200" b="1">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latin typeface="华文细黑" panose="02010600040101010101" pitchFamily="2" charset="-122"/>
                <a:ea typeface="华文细黑" panose="02010600040101010101" pitchFamily="2" charset="-122"/>
              </a:defRPr>
            </a:lvl9pPr>
          </a:lstStyle>
          <a:p>
            <a:r>
              <a:rPr lang="zh-CN" altLang="en-US" sz="2000" dirty="0">
                <a:solidFill>
                  <a:srgbClr val="0070C0"/>
                </a:solidFill>
                <a:latin typeface="+mn-lt"/>
                <a:ea typeface="+mn-ea"/>
              </a:rPr>
              <a:t>配置示例：</a:t>
            </a:r>
            <a:endParaRPr lang="en-US" altLang="zh-CN" sz="2000" dirty="0">
              <a:solidFill>
                <a:srgbClr val="0070C0"/>
              </a:solidFill>
              <a:latin typeface="+mn-lt"/>
              <a:ea typeface="+mn-ea"/>
            </a:endParaRPr>
          </a:p>
          <a:p>
            <a:r>
              <a:rPr lang="zh-CN" altLang="en-US" sz="2000" dirty="0">
                <a:solidFill>
                  <a:srgbClr val="0070C0"/>
                </a:solidFill>
                <a:latin typeface="+mn-lt"/>
                <a:ea typeface="+mn-ea"/>
              </a:rPr>
              <a:t>　</a:t>
            </a:r>
            <a:r>
              <a:rPr lang="en-US" altLang="zh-CN" sz="2000" dirty="0">
                <a:solidFill>
                  <a:srgbClr val="0070C0"/>
                </a:solidFill>
                <a:latin typeface="+mn-lt"/>
                <a:ea typeface="+mn-ea"/>
              </a:rPr>
              <a:t>Switch(</a:t>
            </a:r>
            <a:r>
              <a:rPr lang="en-US" altLang="zh-CN" sz="2000" dirty="0" err="1">
                <a:solidFill>
                  <a:srgbClr val="0070C0"/>
                </a:solidFill>
                <a:latin typeface="+mn-lt"/>
                <a:ea typeface="+mn-ea"/>
              </a:rPr>
              <a:t>config</a:t>
            </a:r>
            <a:r>
              <a:rPr lang="en-US" altLang="zh-CN" sz="2000" dirty="0">
                <a:solidFill>
                  <a:srgbClr val="0070C0"/>
                </a:solidFill>
                <a:latin typeface="+mn-lt"/>
                <a:ea typeface="+mn-ea"/>
              </a:rPr>
              <a:t>)#</a:t>
            </a:r>
            <a:r>
              <a:rPr lang="en-US" altLang="zh-CN" sz="2000" dirty="0" err="1">
                <a:solidFill>
                  <a:srgbClr val="0070C0"/>
                </a:solidFill>
                <a:latin typeface="+mn-lt"/>
                <a:ea typeface="+mn-ea"/>
              </a:rPr>
              <a:t>ip</a:t>
            </a:r>
            <a:r>
              <a:rPr lang="en-US" altLang="zh-CN" sz="2000" dirty="0">
                <a:solidFill>
                  <a:srgbClr val="0070C0"/>
                </a:solidFill>
                <a:latin typeface="+mn-lt"/>
                <a:ea typeface="+mn-ea"/>
              </a:rPr>
              <a:t> default-gateway 192.168.1.1</a:t>
            </a:r>
            <a:endParaRPr lang="en-US" altLang="zh-CN" sz="2000" dirty="0">
              <a:solidFill>
                <a:srgbClr val="0070C0"/>
              </a:solidFill>
              <a:latin typeface="+mn-lt"/>
              <a:ea typeface="+mn-ea"/>
            </a:endParaRPr>
          </a:p>
          <a:p>
            <a:r>
              <a:rPr lang="en-US" altLang="zh-CN" sz="2000" dirty="0">
                <a:solidFill>
                  <a:srgbClr val="0070C0"/>
                </a:solidFill>
                <a:latin typeface="+mn-lt"/>
                <a:ea typeface="+mn-ea"/>
              </a:rPr>
              <a:t>　Switch(</a:t>
            </a:r>
            <a:r>
              <a:rPr lang="en-US" altLang="zh-CN" sz="2000" dirty="0" err="1">
                <a:solidFill>
                  <a:srgbClr val="0070C0"/>
                </a:solidFill>
                <a:latin typeface="+mn-lt"/>
                <a:ea typeface="+mn-ea"/>
              </a:rPr>
              <a:t>config</a:t>
            </a:r>
            <a:r>
              <a:rPr lang="en-US" altLang="zh-CN" sz="2000" dirty="0">
                <a:solidFill>
                  <a:srgbClr val="0070C0"/>
                </a:solidFill>
                <a:latin typeface="+mn-lt"/>
                <a:ea typeface="+mn-ea"/>
              </a:rPr>
              <a:t>)#exit</a:t>
            </a:r>
            <a:endParaRPr lang="en-US" altLang="zh-CN" sz="2000" dirty="0">
              <a:solidFill>
                <a:srgbClr val="0070C0"/>
              </a:solidFill>
              <a:latin typeface="+mn-lt"/>
              <a:ea typeface="+mn-ea"/>
            </a:endParaRPr>
          </a:p>
          <a:p>
            <a:r>
              <a:rPr lang="en-US" altLang="zh-CN" sz="2000" dirty="0">
                <a:solidFill>
                  <a:srgbClr val="0070C0"/>
                </a:solidFill>
                <a:latin typeface="+mn-lt"/>
                <a:ea typeface="+mn-ea"/>
              </a:rPr>
              <a:t>　</a:t>
            </a:r>
            <a:r>
              <a:rPr lang="en-US" altLang="zh-CN" sz="2000" dirty="0" err="1">
                <a:solidFill>
                  <a:srgbClr val="0070C0"/>
                </a:solidFill>
                <a:latin typeface="+mn-lt"/>
                <a:ea typeface="+mn-ea"/>
              </a:rPr>
              <a:t>Switch#write</a:t>
            </a:r>
            <a:endParaRPr lang="en-US" altLang="zh-CN" sz="2000" dirty="0">
              <a:solidFill>
                <a:srgbClr val="0070C0"/>
              </a:solidFill>
              <a:latin typeface="+mn-lt"/>
              <a:ea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8093">
        <p14:prism isInverted="1"/>
      </p:transition>
    </mc:Choice>
    <mc:Fallback>
      <p:transition spd="slow" advTm="80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up)">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up)">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up)">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wipe(up)">
                                      <p:cBhvr>
                                        <p:cTn id="2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6" grpId="0" autoUpdateAnimBg="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4112" y="216223"/>
            <a:ext cx="3070071"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交换机的基本配置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4708981"/>
          </a:xfrm>
          <a:prstGeom prst="rect">
            <a:avLst/>
          </a:prstGeom>
        </p:spPr>
        <p:txBody>
          <a:bodyPr wrap="square">
            <a:spAutoFit/>
          </a:bodyPr>
          <a:lstStyle/>
          <a:p>
            <a:pPr>
              <a:lnSpc>
                <a:spcPct val="150000"/>
              </a:lnSpc>
            </a:pPr>
            <a:r>
              <a:rPr lang="en-US" altLang="zh-CN" sz="2000" dirty="0">
                <a:solidFill>
                  <a:srgbClr val="0070C0"/>
                </a:solidFill>
              </a:rPr>
              <a:t>4. </a:t>
            </a:r>
            <a:r>
              <a:rPr lang="zh-CN" altLang="en-US" sz="2000" dirty="0">
                <a:solidFill>
                  <a:srgbClr val="0070C0"/>
                </a:solidFill>
              </a:rPr>
              <a:t>配置</a:t>
            </a:r>
            <a:r>
              <a:rPr lang="en-US" altLang="zh-CN" sz="2000" dirty="0">
                <a:solidFill>
                  <a:srgbClr val="0070C0"/>
                </a:solidFill>
              </a:rPr>
              <a:t>DNS</a:t>
            </a:r>
            <a:r>
              <a:rPr lang="zh-CN" altLang="en-US" sz="2000" dirty="0">
                <a:solidFill>
                  <a:srgbClr val="0070C0"/>
                </a:solidFill>
              </a:rPr>
              <a:t>服务器</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1</a:t>
            </a:r>
            <a:r>
              <a:rPr lang="zh-CN" altLang="en-US" sz="2000" dirty="0">
                <a:solidFill>
                  <a:srgbClr val="0070C0"/>
                </a:solidFill>
              </a:rPr>
              <a:t>）启用与禁用</a:t>
            </a:r>
            <a:r>
              <a:rPr lang="en-US" altLang="zh-CN" sz="2000" dirty="0">
                <a:solidFill>
                  <a:srgbClr val="0070C0"/>
                </a:solidFill>
              </a:rPr>
              <a:t>DNS</a:t>
            </a:r>
            <a:r>
              <a:rPr lang="zh-CN" altLang="en-US" sz="2000" dirty="0">
                <a:solidFill>
                  <a:srgbClr val="0070C0"/>
                </a:solidFill>
              </a:rPr>
              <a:t>解析</a:t>
            </a:r>
            <a:endParaRPr lang="zh-CN" altLang="en-US" sz="2000" dirty="0">
              <a:solidFill>
                <a:srgbClr val="0070C0"/>
              </a:solidFill>
            </a:endParaRPr>
          </a:p>
          <a:p>
            <a:pPr>
              <a:lnSpc>
                <a:spcPct val="150000"/>
              </a:lnSpc>
            </a:pPr>
            <a:r>
              <a:rPr lang="zh-CN" altLang="en-US" sz="2000" dirty="0">
                <a:solidFill>
                  <a:srgbClr val="0070C0"/>
                </a:solidFill>
              </a:rPr>
              <a:t>　启用</a:t>
            </a:r>
            <a:r>
              <a:rPr lang="en-US" altLang="zh-CN" sz="2000" dirty="0">
                <a:solidFill>
                  <a:srgbClr val="0070C0"/>
                </a:solidFill>
              </a:rPr>
              <a:t>DNS</a:t>
            </a:r>
            <a:r>
              <a:rPr lang="zh-CN" altLang="en-US" sz="2000" dirty="0">
                <a:solidFill>
                  <a:srgbClr val="0070C0"/>
                </a:solidFill>
              </a:rPr>
              <a:t>解析：</a:t>
            </a:r>
            <a:r>
              <a:rPr lang="en-US" altLang="zh-CN" sz="2000" dirty="0" err="1">
                <a:solidFill>
                  <a:srgbClr val="0070C0"/>
                </a:solidFill>
              </a:rPr>
              <a:t>ip</a:t>
            </a:r>
            <a:r>
              <a:rPr lang="en-US" altLang="zh-CN" sz="2000" dirty="0">
                <a:solidFill>
                  <a:srgbClr val="0070C0"/>
                </a:solidFill>
              </a:rPr>
              <a:t> domain-lookup</a:t>
            </a:r>
            <a:endParaRPr lang="en-US" altLang="zh-CN" sz="2000" dirty="0">
              <a:solidFill>
                <a:srgbClr val="0070C0"/>
              </a:solidFill>
            </a:endParaRPr>
          </a:p>
          <a:p>
            <a:pPr>
              <a:lnSpc>
                <a:spcPct val="150000"/>
              </a:lnSpc>
            </a:pPr>
            <a:r>
              <a:rPr lang="zh-CN" altLang="en-US" sz="2000" dirty="0">
                <a:solidFill>
                  <a:srgbClr val="0070C0"/>
                </a:solidFill>
              </a:rPr>
              <a:t>　禁用</a:t>
            </a:r>
            <a:r>
              <a:rPr lang="en-US" altLang="zh-CN" sz="2000" dirty="0">
                <a:solidFill>
                  <a:srgbClr val="0070C0"/>
                </a:solidFill>
              </a:rPr>
              <a:t>DNS</a:t>
            </a:r>
            <a:r>
              <a:rPr lang="zh-CN" altLang="en-US" sz="2000" dirty="0">
                <a:solidFill>
                  <a:srgbClr val="0070C0"/>
                </a:solidFill>
              </a:rPr>
              <a:t>解析：</a:t>
            </a:r>
            <a:r>
              <a:rPr lang="en-US" altLang="zh-CN" sz="2000" dirty="0">
                <a:solidFill>
                  <a:srgbClr val="0070C0"/>
                </a:solidFill>
              </a:rPr>
              <a:t>no </a:t>
            </a:r>
            <a:r>
              <a:rPr lang="en-US" altLang="zh-CN" sz="2000" dirty="0" err="1">
                <a:solidFill>
                  <a:srgbClr val="0070C0"/>
                </a:solidFill>
              </a:rPr>
              <a:t>ip</a:t>
            </a:r>
            <a:r>
              <a:rPr lang="en-US" altLang="zh-CN" sz="2000" dirty="0">
                <a:solidFill>
                  <a:srgbClr val="0070C0"/>
                </a:solidFill>
              </a:rPr>
              <a:t> domain-lookup</a:t>
            </a:r>
            <a:endParaRPr lang="en-US" altLang="zh-CN"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2</a:t>
            </a:r>
            <a:r>
              <a:rPr lang="zh-CN" altLang="en-US" sz="2000" dirty="0">
                <a:solidFill>
                  <a:srgbClr val="0070C0"/>
                </a:solidFill>
              </a:rPr>
              <a:t>）指定</a:t>
            </a:r>
            <a:r>
              <a:rPr lang="en-US" altLang="zh-CN" sz="2000" dirty="0">
                <a:solidFill>
                  <a:srgbClr val="0070C0"/>
                </a:solidFill>
              </a:rPr>
              <a:t>DNS</a:t>
            </a:r>
            <a:r>
              <a:rPr lang="zh-CN" altLang="en-US" sz="2000" dirty="0">
                <a:solidFill>
                  <a:srgbClr val="0070C0"/>
                </a:solidFill>
              </a:rPr>
              <a:t>服务器地址</a:t>
            </a:r>
            <a:endParaRPr lang="zh-CN" altLang="en-US" sz="2000" dirty="0">
              <a:solidFill>
                <a:srgbClr val="0070C0"/>
              </a:solidFill>
            </a:endParaRPr>
          </a:p>
          <a:p>
            <a:pPr>
              <a:lnSpc>
                <a:spcPct val="150000"/>
              </a:lnSpc>
            </a:pPr>
            <a:r>
              <a:rPr lang="zh-CN" altLang="en-US" sz="2000" dirty="0">
                <a:solidFill>
                  <a:srgbClr val="0070C0"/>
                </a:solidFill>
              </a:rPr>
              <a:t>　</a:t>
            </a:r>
            <a:r>
              <a:rPr lang="en-US" altLang="zh-CN" sz="2000" dirty="0" err="1">
                <a:solidFill>
                  <a:srgbClr val="0070C0"/>
                </a:solidFill>
              </a:rPr>
              <a:t>ip</a:t>
            </a:r>
            <a:r>
              <a:rPr lang="en-US" altLang="zh-CN" sz="2000" dirty="0">
                <a:solidFill>
                  <a:srgbClr val="0070C0"/>
                </a:solidFill>
              </a:rPr>
              <a:t> name-server </a:t>
            </a:r>
            <a:r>
              <a:rPr lang="en-US" altLang="zh-CN" sz="2000" dirty="0" err="1">
                <a:solidFill>
                  <a:srgbClr val="0070C0"/>
                </a:solidFill>
              </a:rPr>
              <a:t>dns_server_address_list</a:t>
            </a:r>
            <a:endParaRPr lang="en-US" altLang="zh-CN" sz="2000" dirty="0">
              <a:solidFill>
                <a:srgbClr val="0070C0"/>
              </a:solidFill>
            </a:endParaRPr>
          </a:p>
          <a:p>
            <a:pPr>
              <a:lnSpc>
                <a:spcPct val="150000"/>
              </a:lnSpc>
            </a:pPr>
            <a:r>
              <a:rPr lang="zh-CN" altLang="en-US" sz="2000" dirty="0">
                <a:solidFill>
                  <a:srgbClr val="0070C0"/>
                </a:solidFill>
              </a:rPr>
              <a:t>　示例：</a:t>
            </a:r>
            <a:endParaRPr lang="zh-CN" altLang="en-US" sz="2000" dirty="0">
              <a:solidFill>
                <a:srgbClr val="0070C0"/>
              </a:solidFill>
            </a:endParaRPr>
          </a:p>
          <a:p>
            <a:pPr>
              <a:lnSpc>
                <a:spcPct val="150000"/>
              </a:lnSpc>
            </a:pPr>
            <a:r>
              <a:rPr lang="zh-CN" altLang="en-US" sz="2000" dirty="0">
                <a:solidFill>
                  <a:srgbClr val="0070C0"/>
                </a:solidFill>
              </a:rPr>
              <a:t>　</a:t>
            </a: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a:t>
            </a:r>
            <a:r>
              <a:rPr lang="en-US" altLang="zh-CN" sz="2000" dirty="0" err="1">
                <a:solidFill>
                  <a:srgbClr val="0070C0"/>
                </a:solidFill>
              </a:rPr>
              <a:t>ip</a:t>
            </a:r>
            <a:r>
              <a:rPr lang="en-US" altLang="zh-CN" sz="2000" dirty="0">
                <a:solidFill>
                  <a:srgbClr val="0070C0"/>
                </a:solidFill>
              </a:rPr>
              <a:t> name-server 192.168.201.86</a:t>
            </a:r>
            <a:endParaRPr lang="en-US" altLang="zh-CN" sz="2000" dirty="0">
              <a:solidFill>
                <a:srgbClr val="0070C0"/>
              </a:solidFill>
            </a:endParaRPr>
          </a:p>
          <a:p>
            <a:pPr>
              <a:lnSpc>
                <a:spcPct val="150000"/>
              </a:lnSpc>
            </a:pP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57644FFB-256D-4527-8056-BD6405F64E00}"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22026">
        <p14:prism isInverted="1"/>
      </p:transition>
    </mc:Choice>
    <mc:Fallback>
      <p:transition spd="slow" advTm="2202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4112" y="216223"/>
            <a:ext cx="3070071"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交换机的基本配置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2400657"/>
          </a:xfrm>
          <a:prstGeom prst="rect">
            <a:avLst/>
          </a:prstGeom>
        </p:spPr>
        <p:txBody>
          <a:bodyPr wrap="square">
            <a:spAutoFit/>
          </a:bodyPr>
          <a:lstStyle/>
          <a:p>
            <a:pPr>
              <a:lnSpc>
                <a:spcPct val="150000"/>
              </a:lnSpc>
            </a:pPr>
            <a:r>
              <a:rPr lang="en-US" altLang="zh-CN" sz="2000" dirty="0">
                <a:solidFill>
                  <a:srgbClr val="0070C0"/>
                </a:solidFill>
              </a:rPr>
              <a:t>5. </a:t>
            </a:r>
            <a:r>
              <a:rPr lang="zh-CN" altLang="en-US" sz="2000" dirty="0">
                <a:solidFill>
                  <a:srgbClr val="0070C0"/>
                </a:solidFill>
              </a:rPr>
              <a:t>配置</a:t>
            </a:r>
            <a:r>
              <a:rPr lang="en-US" altLang="zh-CN" sz="2000" dirty="0">
                <a:solidFill>
                  <a:srgbClr val="0070C0"/>
                </a:solidFill>
              </a:rPr>
              <a:t>HTTP</a:t>
            </a:r>
            <a:r>
              <a:rPr lang="zh-CN" altLang="en-US" sz="2000" dirty="0">
                <a:solidFill>
                  <a:srgbClr val="0070C0"/>
                </a:solidFill>
              </a:rPr>
              <a:t>服务器</a:t>
            </a:r>
            <a:endParaRPr lang="zh-CN" altLang="en-US" sz="2000" dirty="0">
              <a:solidFill>
                <a:srgbClr val="0070C0"/>
              </a:solidFill>
            </a:endParaRPr>
          </a:p>
          <a:p>
            <a:pPr>
              <a:lnSpc>
                <a:spcPct val="150000"/>
              </a:lnSpc>
            </a:pPr>
            <a:r>
              <a:rPr lang="zh-CN" altLang="en-US" sz="2000" dirty="0">
                <a:solidFill>
                  <a:srgbClr val="0070C0"/>
                </a:solidFill>
              </a:rPr>
              <a:t>    启用：</a:t>
            </a:r>
            <a:r>
              <a:rPr lang="en-US" altLang="zh-CN" sz="2000" dirty="0" err="1">
                <a:solidFill>
                  <a:srgbClr val="0070C0"/>
                </a:solidFill>
              </a:rPr>
              <a:t>ip</a:t>
            </a:r>
            <a:r>
              <a:rPr lang="en-US" altLang="zh-CN" sz="2000" dirty="0">
                <a:solidFill>
                  <a:srgbClr val="0070C0"/>
                </a:solidFill>
              </a:rPr>
              <a:t> http server</a:t>
            </a:r>
            <a:endParaRPr lang="en-US" altLang="zh-CN" sz="2000" dirty="0">
              <a:solidFill>
                <a:srgbClr val="0070C0"/>
              </a:solidFill>
            </a:endParaRPr>
          </a:p>
          <a:p>
            <a:pPr>
              <a:lnSpc>
                <a:spcPct val="150000"/>
              </a:lnSpc>
            </a:pPr>
            <a:r>
              <a:rPr lang="zh-CN" altLang="en-US" sz="2000" dirty="0">
                <a:solidFill>
                  <a:srgbClr val="0070C0"/>
                </a:solidFill>
              </a:rPr>
              <a:t>　禁用：</a:t>
            </a:r>
            <a:r>
              <a:rPr lang="en-US" altLang="zh-CN" sz="2000" dirty="0">
                <a:solidFill>
                  <a:srgbClr val="0070C0"/>
                </a:solidFill>
              </a:rPr>
              <a:t>no </a:t>
            </a:r>
            <a:r>
              <a:rPr lang="en-US" altLang="zh-CN" sz="2000" dirty="0" err="1">
                <a:solidFill>
                  <a:srgbClr val="0070C0"/>
                </a:solidFill>
              </a:rPr>
              <a:t>ip</a:t>
            </a:r>
            <a:r>
              <a:rPr lang="en-US" altLang="zh-CN" sz="2000" dirty="0">
                <a:solidFill>
                  <a:srgbClr val="0070C0"/>
                </a:solidFill>
              </a:rPr>
              <a:t> http server</a:t>
            </a:r>
            <a:endParaRPr lang="en-US" altLang="zh-CN" sz="2000" dirty="0">
              <a:solidFill>
                <a:srgbClr val="0070C0"/>
              </a:solidFill>
            </a:endParaRPr>
          </a:p>
          <a:p>
            <a:pPr>
              <a:lnSpc>
                <a:spcPct val="150000"/>
              </a:lnSpc>
            </a:pP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A2010278-B794-40D5-8673-8661E6893B44}"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889">
        <p14:prism isInverted="1"/>
      </p:transition>
    </mc:Choice>
    <mc:Fallback>
      <p:transition spd="slow" advTm="388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915FAECA-234E-4A27-B896-2C28E8BCE27C}" type="datetime11">
              <a:rPr lang="zh-CN" altLang="en-US" smtClean="0"/>
            </a:fld>
            <a:endParaRPr lang="zh-CN" altLang="en-US"/>
          </a:p>
        </p:txBody>
      </p:sp>
      <p:sp>
        <p:nvSpPr>
          <p:cNvPr id="6" name="直接连接符 4"/>
          <p:cNvSpPr>
            <a:spLocks noChangeShapeType="1"/>
          </p:cNvSpPr>
          <p:nvPr/>
        </p:nvSpPr>
        <p:spPr bwMode="auto">
          <a:xfrm flipV="1">
            <a:off x="-1" y="-1"/>
            <a:ext cx="2952553" cy="2736504"/>
          </a:xfrm>
          <a:prstGeom prst="line">
            <a:avLst/>
          </a:prstGeom>
          <a:noFill/>
          <a:ln w="19050">
            <a:solidFill>
              <a:schemeClr val="tx1"/>
            </a:solidFill>
            <a:bevel/>
          </a:ln>
          <a:extLst>
            <a:ext uri="{909E8E84-426E-40DD-AFC4-6F175D3DCCD1}">
              <a14:hiddenFill xmlns:a14="http://schemas.microsoft.com/office/drawing/2010/main">
                <a:noFill/>
              </a14:hiddenFill>
            </a:ext>
          </a:extLst>
        </p:spPr>
        <p:txBody>
          <a:bodyPr lIns="121612" tIns="60806" rIns="121612" bIns="60806"/>
          <a:lstStyle/>
          <a:p>
            <a:pPr defTabSz="1216025" fontAlgn="base">
              <a:spcBef>
                <a:spcPct val="0"/>
              </a:spcBef>
              <a:spcAft>
                <a:spcPct val="0"/>
              </a:spcAft>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9" name="TextBox 18"/>
          <p:cNvSpPr>
            <a:spLocks noChangeArrowheads="1"/>
          </p:cNvSpPr>
          <p:nvPr/>
        </p:nvSpPr>
        <p:spPr bwMode="auto">
          <a:xfrm rot="-2643001">
            <a:off x="-120923" y="812492"/>
            <a:ext cx="2785533"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12" tIns="60806" rIns="121612" bIns="60806">
            <a:spAutoFit/>
          </a:bodyPr>
          <a:lstStyle/>
          <a:p>
            <a:pPr defTabSz="1216025" fontAlgn="base">
              <a:spcBef>
                <a:spcPct val="0"/>
              </a:spcBef>
              <a:spcAft>
                <a:spcPct val="0"/>
              </a:spcAft>
            </a:pPr>
            <a:r>
              <a:rPr lang="zh-CN" altLang="en-US" sz="32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交换式以太网</a:t>
            </a:r>
            <a:endParaRPr lang="zh-CN" altLang="en-US" sz="32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Text Box 3"/>
          <p:cNvSpPr txBox="1">
            <a:spLocks noChangeArrowheads="1"/>
          </p:cNvSpPr>
          <p:nvPr/>
        </p:nvSpPr>
        <p:spPr bwMode="auto">
          <a:xfrm>
            <a:off x="7168185" y="2952552"/>
            <a:ext cx="935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b="0">
                <a:latin typeface="Arial" panose="020B0604020202020204" pitchFamily="34" charset="0"/>
                <a:ea typeface="黑体" panose="02010609060101010101" pitchFamily="49" charset="-122"/>
              </a:rPr>
              <a:t>二层交换机</a:t>
            </a:r>
            <a:endParaRPr lang="zh-CN" altLang="en-US" b="0">
              <a:latin typeface="Arial" panose="020B0604020202020204" pitchFamily="34" charset="0"/>
              <a:ea typeface="黑体" panose="02010609060101010101" pitchFamily="49" charset="-122"/>
            </a:endParaRPr>
          </a:p>
        </p:txBody>
      </p:sp>
      <p:sp>
        <p:nvSpPr>
          <p:cNvPr id="45" name="Text Box 4"/>
          <p:cNvSpPr txBox="1">
            <a:spLocks noChangeArrowheads="1"/>
          </p:cNvSpPr>
          <p:nvPr/>
        </p:nvSpPr>
        <p:spPr bwMode="auto">
          <a:xfrm>
            <a:off x="5944223" y="4032052"/>
            <a:ext cx="7191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b="0">
                <a:latin typeface="Arial" panose="020B0604020202020204" pitchFamily="34" charset="0"/>
                <a:ea typeface="黑体" panose="02010609060101010101" pitchFamily="49" charset="-122"/>
              </a:rPr>
              <a:t>冲突域</a:t>
            </a:r>
            <a:endParaRPr lang="zh-CN" altLang="en-US" b="0">
              <a:latin typeface="Arial" panose="020B0604020202020204" pitchFamily="34" charset="0"/>
              <a:ea typeface="黑体" panose="02010609060101010101" pitchFamily="49" charset="-122"/>
            </a:endParaRPr>
          </a:p>
        </p:txBody>
      </p:sp>
      <p:sp>
        <p:nvSpPr>
          <p:cNvPr id="46" name="Text Box 5"/>
          <p:cNvSpPr txBox="1">
            <a:spLocks noChangeArrowheads="1"/>
          </p:cNvSpPr>
          <p:nvPr/>
        </p:nvSpPr>
        <p:spPr bwMode="auto">
          <a:xfrm>
            <a:off x="7311060" y="3673277"/>
            <a:ext cx="719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b="0">
                <a:latin typeface="Arial" panose="020B0604020202020204" pitchFamily="34" charset="0"/>
                <a:ea typeface="黑体" panose="02010609060101010101" pitchFamily="49" charset="-122"/>
              </a:rPr>
              <a:t>冲突域</a:t>
            </a:r>
            <a:endParaRPr lang="zh-CN" altLang="en-US" b="0">
              <a:latin typeface="Arial" panose="020B0604020202020204" pitchFamily="34" charset="0"/>
              <a:ea typeface="黑体" panose="02010609060101010101" pitchFamily="49" charset="-122"/>
            </a:endParaRPr>
          </a:p>
        </p:txBody>
      </p:sp>
      <p:sp>
        <p:nvSpPr>
          <p:cNvPr id="47" name="Text Box 6"/>
          <p:cNvSpPr txBox="1">
            <a:spLocks noChangeArrowheads="1"/>
          </p:cNvSpPr>
          <p:nvPr/>
        </p:nvSpPr>
        <p:spPr bwMode="auto">
          <a:xfrm>
            <a:off x="6736385" y="1946077"/>
            <a:ext cx="719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b="0">
                <a:latin typeface="Arial" panose="020B0604020202020204" pitchFamily="34" charset="0"/>
                <a:ea typeface="黑体" panose="02010609060101010101" pitchFamily="49" charset="-122"/>
              </a:rPr>
              <a:t>冲突域</a:t>
            </a:r>
            <a:endParaRPr lang="zh-CN" altLang="en-US" b="0">
              <a:latin typeface="Arial" panose="020B0604020202020204" pitchFamily="34" charset="0"/>
              <a:ea typeface="黑体" panose="02010609060101010101" pitchFamily="49" charset="-122"/>
            </a:endParaRPr>
          </a:p>
        </p:txBody>
      </p:sp>
      <p:sp>
        <p:nvSpPr>
          <p:cNvPr id="48" name="Line 8"/>
          <p:cNvSpPr>
            <a:spLocks noChangeShapeType="1"/>
          </p:cNvSpPr>
          <p:nvPr/>
        </p:nvSpPr>
        <p:spPr bwMode="auto">
          <a:xfrm flipV="1">
            <a:off x="6664948" y="1873052"/>
            <a:ext cx="0" cy="100647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9"/>
          <p:cNvSpPr>
            <a:spLocks noChangeShapeType="1"/>
          </p:cNvSpPr>
          <p:nvPr/>
        </p:nvSpPr>
        <p:spPr bwMode="auto">
          <a:xfrm>
            <a:off x="6880848" y="3241477"/>
            <a:ext cx="792162" cy="115252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10"/>
          <p:cNvSpPr>
            <a:spLocks noChangeShapeType="1"/>
          </p:cNvSpPr>
          <p:nvPr/>
        </p:nvSpPr>
        <p:spPr bwMode="auto">
          <a:xfrm flipH="1">
            <a:off x="5656885" y="3168452"/>
            <a:ext cx="863600" cy="12255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51" name="Picture 1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76023" y="1469827"/>
            <a:ext cx="5762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12"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57110" y="4105077"/>
            <a:ext cx="576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3"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67960" y="4133652"/>
            <a:ext cx="5762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 Box 14"/>
          <p:cNvSpPr txBox="1">
            <a:spLocks noChangeArrowheads="1"/>
          </p:cNvSpPr>
          <p:nvPr/>
        </p:nvSpPr>
        <p:spPr bwMode="auto">
          <a:xfrm>
            <a:off x="3423273" y="2952552"/>
            <a:ext cx="9350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b="0">
                <a:latin typeface="Arial" panose="020B0604020202020204" pitchFamily="34" charset="0"/>
                <a:ea typeface="黑体" panose="02010609060101010101" pitchFamily="49" charset="-122"/>
              </a:rPr>
              <a:t>网桥</a:t>
            </a:r>
            <a:endParaRPr lang="zh-CN" altLang="en-US" b="0">
              <a:latin typeface="Arial" panose="020B0604020202020204" pitchFamily="34" charset="0"/>
              <a:ea typeface="黑体" panose="02010609060101010101" pitchFamily="49" charset="-122"/>
            </a:endParaRPr>
          </a:p>
        </p:txBody>
      </p:sp>
      <p:sp>
        <p:nvSpPr>
          <p:cNvPr id="55" name="Text Box 15"/>
          <p:cNvSpPr txBox="1">
            <a:spLocks noChangeArrowheads="1"/>
          </p:cNvSpPr>
          <p:nvPr/>
        </p:nvSpPr>
        <p:spPr bwMode="auto">
          <a:xfrm>
            <a:off x="1696073" y="3746302"/>
            <a:ext cx="7191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b="0">
                <a:latin typeface="Arial" panose="020B0604020202020204" pitchFamily="34" charset="0"/>
                <a:ea typeface="黑体" panose="02010609060101010101" pitchFamily="49" charset="-122"/>
              </a:rPr>
              <a:t>冲突域</a:t>
            </a:r>
            <a:endParaRPr lang="zh-CN" altLang="en-US" b="0">
              <a:latin typeface="Arial" panose="020B0604020202020204" pitchFamily="34" charset="0"/>
              <a:ea typeface="黑体" panose="02010609060101010101" pitchFamily="49" charset="-122"/>
            </a:endParaRPr>
          </a:p>
        </p:txBody>
      </p:sp>
      <p:sp>
        <p:nvSpPr>
          <p:cNvPr id="56" name="Text Box 16"/>
          <p:cNvSpPr txBox="1">
            <a:spLocks noChangeArrowheads="1"/>
          </p:cNvSpPr>
          <p:nvPr/>
        </p:nvSpPr>
        <p:spPr bwMode="auto">
          <a:xfrm>
            <a:off x="3423273" y="3673277"/>
            <a:ext cx="7191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b="0">
                <a:latin typeface="Arial" panose="020B0604020202020204" pitchFamily="34" charset="0"/>
                <a:ea typeface="黑体" panose="02010609060101010101" pitchFamily="49" charset="-122"/>
              </a:rPr>
              <a:t>冲突域</a:t>
            </a:r>
            <a:endParaRPr lang="zh-CN" altLang="en-US" b="0">
              <a:latin typeface="Arial" panose="020B0604020202020204" pitchFamily="34" charset="0"/>
              <a:ea typeface="黑体" panose="02010609060101010101" pitchFamily="49" charset="-122"/>
            </a:endParaRPr>
          </a:p>
        </p:txBody>
      </p:sp>
      <p:sp>
        <p:nvSpPr>
          <p:cNvPr id="57" name="Text Box 17"/>
          <p:cNvSpPr txBox="1">
            <a:spLocks noChangeArrowheads="1"/>
          </p:cNvSpPr>
          <p:nvPr/>
        </p:nvSpPr>
        <p:spPr bwMode="auto">
          <a:xfrm>
            <a:off x="2920035" y="1873052"/>
            <a:ext cx="719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b="0">
                <a:latin typeface="Arial" panose="020B0604020202020204" pitchFamily="34" charset="0"/>
                <a:ea typeface="黑体" panose="02010609060101010101" pitchFamily="49" charset="-122"/>
              </a:rPr>
              <a:t>冲突域</a:t>
            </a:r>
            <a:endParaRPr lang="zh-CN" altLang="en-US" b="0">
              <a:latin typeface="Arial" panose="020B0604020202020204" pitchFamily="34" charset="0"/>
              <a:ea typeface="黑体" panose="02010609060101010101" pitchFamily="49" charset="-122"/>
            </a:endParaRPr>
          </a:p>
        </p:txBody>
      </p:sp>
      <p:sp>
        <p:nvSpPr>
          <p:cNvPr id="58" name="Line 18"/>
          <p:cNvSpPr>
            <a:spLocks noChangeShapeType="1"/>
          </p:cNvSpPr>
          <p:nvPr/>
        </p:nvSpPr>
        <p:spPr bwMode="auto">
          <a:xfrm flipV="1">
            <a:off x="2847010" y="1800027"/>
            <a:ext cx="0" cy="10096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19"/>
          <p:cNvSpPr>
            <a:spLocks noChangeShapeType="1"/>
          </p:cNvSpPr>
          <p:nvPr/>
        </p:nvSpPr>
        <p:spPr bwMode="auto">
          <a:xfrm>
            <a:off x="3062910" y="3241477"/>
            <a:ext cx="792163" cy="115252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 name="Line 20"/>
          <p:cNvSpPr>
            <a:spLocks noChangeShapeType="1"/>
          </p:cNvSpPr>
          <p:nvPr/>
        </p:nvSpPr>
        <p:spPr bwMode="auto">
          <a:xfrm flipH="1">
            <a:off x="1838948" y="3168452"/>
            <a:ext cx="863600" cy="12255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 name="Picture 2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58085" y="1396802"/>
            <a:ext cx="576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2"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7735" y="4032052"/>
            <a:ext cx="576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3"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50023" y="4032052"/>
            <a:ext cx="576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oup 24"/>
          <p:cNvGrpSpPr/>
          <p:nvPr/>
        </p:nvGrpSpPr>
        <p:grpSpPr bwMode="auto">
          <a:xfrm>
            <a:off x="2415210" y="2717602"/>
            <a:ext cx="914400" cy="666750"/>
            <a:chOff x="0" y="0"/>
            <a:chExt cx="576" cy="420"/>
          </a:xfrm>
        </p:grpSpPr>
        <p:sp>
          <p:nvSpPr>
            <p:cNvPr id="65" name="AutoShape 25"/>
            <p:cNvSpPr>
              <a:spLocks noChangeAspect="1" noChangeArrowheads="1" noTextEdit="1"/>
            </p:cNvSpPr>
            <p:nvPr/>
          </p:nvSpPr>
          <p:spPr bwMode="auto">
            <a:xfrm>
              <a:off x="0" y="0"/>
              <a:ext cx="57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 name="未知"/>
            <p:cNvSpPr/>
            <p:nvPr/>
          </p:nvSpPr>
          <p:spPr bwMode="auto">
            <a:xfrm>
              <a:off x="289" y="168"/>
              <a:ext cx="287" cy="252"/>
            </a:xfrm>
            <a:custGeom>
              <a:avLst/>
              <a:gdLst>
                <a:gd name="T0" fmla="*/ 287 w 287"/>
                <a:gd name="T1" fmla="*/ 0 h 252"/>
                <a:gd name="T2" fmla="*/ 287 w 287"/>
                <a:gd name="T3" fmla="*/ 85 h 252"/>
                <a:gd name="T4" fmla="*/ 0 w 287"/>
                <a:gd name="T5" fmla="*/ 252 h 252"/>
                <a:gd name="T6" fmla="*/ 0 w 287"/>
                <a:gd name="T7" fmla="*/ 167 h 252"/>
                <a:gd name="T8" fmla="*/ 287 w 287"/>
                <a:gd name="T9" fmla="*/ 0 h 252"/>
                <a:gd name="T10" fmla="*/ 287 w 287"/>
                <a:gd name="T11" fmla="*/ 0 h 252"/>
                <a:gd name="T12" fmla="*/ 287 w 287"/>
                <a:gd name="T13" fmla="*/ 0 h 252"/>
                <a:gd name="T14" fmla="*/ 287 w 287"/>
                <a:gd name="T15" fmla="*/ 0 h 252"/>
                <a:gd name="T16" fmla="*/ 287 w 287"/>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52"/>
                <a:gd name="T29" fmla="*/ 287 w 287"/>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52">
                  <a:moveTo>
                    <a:pt x="287" y="0"/>
                  </a:moveTo>
                  <a:lnTo>
                    <a:pt x="287" y="85"/>
                  </a:lnTo>
                  <a:lnTo>
                    <a:pt x="0" y="252"/>
                  </a:lnTo>
                  <a:lnTo>
                    <a:pt x="0" y="167"/>
                  </a:lnTo>
                  <a:lnTo>
                    <a:pt x="287"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未知"/>
            <p:cNvSpPr/>
            <p:nvPr/>
          </p:nvSpPr>
          <p:spPr bwMode="auto">
            <a:xfrm>
              <a:off x="0" y="168"/>
              <a:ext cx="289" cy="252"/>
            </a:xfrm>
            <a:custGeom>
              <a:avLst/>
              <a:gdLst>
                <a:gd name="T0" fmla="*/ 289 w 289"/>
                <a:gd name="T1" fmla="*/ 167 h 252"/>
                <a:gd name="T2" fmla="*/ 289 w 289"/>
                <a:gd name="T3" fmla="*/ 252 h 252"/>
                <a:gd name="T4" fmla="*/ 0 w 289"/>
                <a:gd name="T5" fmla="*/ 85 h 252"/>
                <a:gd name="T6" fmla="*/ 0 w 289"/>
                <a:gd name="T7" fmla="*/ 0 h 252"/>
                <a:gd name="T8" fmla="*/ 289 w 289"/>
                <a:gd name="T9" fmla="*/ 167 h 252"/>
                <a:gd name="T10" fmla="*/ 289 w 289"/>
                <a:gd name="T11" fmla="*/ 167 h 252"/>
                <a:gd name="T12" fmla="*/ 289 w 289"/>
                <a:gd name="T13" fmla="*/ 167 h 252"/>
                <a:gd name="T14" fmla="*/ 289 w 289"/>
                <a:gd name="T15" fmla="*/ 167 h 252"/>
                <a:gd name="T16" fmla="*/ 289 w 289"/>
                <a:gd name="T17" fmla="*/ 167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9"/>
                <a:gd name="T28" fmla="*/ 0 h 252"/>
                <a:gd name="T29" fmla="*/ 289 w 289"/>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9" h="252">
                  <a:moveTo>
                    <a:pt x="289" y="167"/>
                  </a:moveTo>
                  <a:lnTo>
                    <a:pt x="289" y="252"/>
                  </a:lnTo>
                  <a:lnTo>
                    <a:pt x="0" y="85"/>
                  </a:lnTo>
                  <a:lnTo>
                    <a:pt x="0" y="0"/>
                  </a:lnTo>
                  <a:lnTo>
                    <a:pt x="289" y="167"/>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未知"/>
            <p:cNvSpPr/>
            <p:nvPr/>
          </p:nvSpPr>
          <p:spPr bwMode="auto">
            <a:xfrm>
              <a:off x="0" y="0"/>
              <a:ext cx="576" cy="335"/>
            </a:xfrm>
            <a:custGeom>
              <a:avLst/>
              <a:gdLst>
                <a:gd name="T0" fmla="*/ 576 w 576"/>
                <a:gd name="T1" fmla="*/ 168 h 335"/>
                <a:gd name="T2" fmla="*/ 289 w 576"/>
                <a:gd name="T3" fmla="*/ 335 h 335"/>
                <a:gd name="T4" fmla="*/ 0 w 576"/>
                <a:gd name="T5" fmla="*/ 168 h 335"/>
                <a:gd name="T6" fmla="*/ 287 w 576"/>
                <a:gd name="T7" fmla="*/ 0 h 335"/>
                <a:gd name="T8" fmla="*/ 576 w 576"/>
                <a:gd name="T9" fmla="*/ 168 h 335"/>
                <a:gd name="T10" fmla="*/ 576 w 576"/>
                <a:gd name="T11" fmla="*/ 168 h 335"/>
                <a:gd name="T12" fmla="*/ 576 w 576"/>
                <a:gd name="T13" fmla="*/ 168 h 335"/>
                <a:gd name="T14" fmla="*/ 576 w 576"/>
                <a:gd name="T15" fmla="*/ 168 h 335"/>
                <a:gd name="T16" fmla="*/ 576 w 576"/>
                <a:gd name="T17" fmla="*/ 168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
                <a:gd name="T28" fmla="*/ 0 h 335"/>
                <a:gd name="T29" fmla="*/ 576 w 576"/>
                <a:gd name="T30" fmla="*/ 335 h 3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 h="335">
                  <a:moveTo>
                    <a:pt x="576" y="168"/>
                  </a:moveTo>
                  <a:lnTo>
                    <a:pt x="289" y="335"/>
                  </a:lnTo>
                  <a:lnTo>
                    <a:pt x="0" y="168"/>
                  </a:lnTo>
                  <a:lnTo>
                    <a:pt x="287" y="0"/>
                  </a:lnTo>
                  <a:lnTo>
                    <a:pt x="576" y="168"/>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未知"/>
            <p:cNvSpPr/>
            <p:nvPr/>
          </p:nvSpPr>
          <p:spPr bwMode="auto">
            <a:xfrm>
              <a:off x="84" y="50"/>
              <a:ext cx="407" cy="237"/>
            </a:xfrm>
            <a:custGeom>
              <a:avLst/>
              <a:gdLst>
                <a:gd name="T0" fmla="*/ 407 w 407"/>
                <a:gd name="T1" fmla="*/ 90 h 237"/>
                <a:gd name="T2" fmla="*/ 374 w 407"/>
                <a:gd name="T3" fmla="*/ 90 h 237"/>
                <a:gd name="T4" fmla="*/ 375 w 407"/>
                <a:gd name="T5" fmla="*/ 119 h 237"/>
                <a:gd name="T6" fmla="*/ 332 w 407"/>
                <a:gd name="T7" fmla="*/ 95 h 237"/>
                <a:gd name="T8" fmla="*/ 325 w 407"/>
                <a:gd name="T9" fmla="*/ 91 h 237"/>
                <a:gd name="T10" fmla="*/ 315 w 407"/>
                <a:gd name="T11" fmla="*/ 92 h 237"/>
                <a:gd name="T12" fmla="*/ 229 w 407"/>
                <a:gd name="T13" fmla="*/ 104 h 237"/>
                <a:gd name="T14" fmla="*/ 248 w 407"/>
                <a:gd name="T15" fmla="*/ 54 h 237"/>
                <a:gd name="T16" fmla="*/ 250 w 407"/>
                <a:gd name="T17" fmla="*/ 48 h 237"/>
                <a:gd name="T18" fmla="*/ 243 w 407"/>
                <a:gd name="T19" fmla="*/ 43 h 237"/>
                <a:gd name="T20" fmla="*/ 201 w 407"/>
                <a:gd name="T21" fmla="*/ 19 h 237"/>
                <a:gd name="T22" fmla="*/ 251 w 407"/>
                <a:gd name="T23" fmla="*/ 19 h 237"/>
                <a:gd name="T24" fmla="*/ 251 w 407"/>
                <a:gd name="T25" fmla="*/ 0 h 237"/>
                <a:gd name="T26" fmla="*/ 141 w 407"/>
                <a:gd name="T27" fmla="*/ 0 h 237"/>
                <a:gd name="T28" fmla="*/ 141 w 407"/>
                <a:gd name="T29" fmla="*/ 64 h 237"/>
                <a:gd name="T30" fmla="*/ 174 w 407"/>
                <a:gd name="T31" fmla="*/ 64 h 237"/>
                <a:gd name="T32" fmla="*/ 174 w 407"/>
                <a:gd name="T33" fmla="*/ 35 h 237"/>
                <a:gd name="T34" fmla="*/ 209 w 407"/>
                <a:gd name="T35" fmla="*/ 55 h 237"/>
                <a:gd name="T36" fmla="*/ 187 w 407"/>
                <a:gd name="T37" fmla="*/ 109 h 237"/>
                <a:gd name="T38" fmla="*/ 94 w 407"/>
                <a:gd name="T39" fmla="*/ 122 h 237"/>
                <a:gd name="T40" fmla="*/ 59 w 407"/>
                <a:gd name="T41" fmla="*/ 101 h 237"/>
                <a:gd name="T42" fmla="*/ 109 w 407"/>
                <a:gd name="T43" fmla="*/ 101 h 237"/>
                <a:gd name="T44" fmla="*/ 109 w 407"/>
                <a:gd name="T45" fmla="*/ 83 h 237"/>
                <a:gd name="T46" fmla="*/ 0 w 407"/>
                <a:gd name="T47" fmla="*/ 83 h 237"/>
                <a:gd name="T48" fmla="*/ 0 w 407"/>
                <a:gd name="T49" fmla="*/ 146 h 237"/>
                <a:gd name="T50" fmla="*/ 33 w 407"/>
                <a:gd name="T51" fmla="*/ 146 h 237"/>
                <a:gd name="T52" fmla="*/ 33 w 407"/>
                <a:gd name="T53" fmla="*/ 117 h 237"/>
                <a:gd name="T54" fmla="*/ 75 w 407"/>
                <a:gd name="T55" fmla="*/ 142 h 237"/>
                <a:gd name="T56" fmla="*/ 82 w 407"/>
                <a:gd name="T57" fmla="*/ 146 h 237"/>
                <a:gd name="T58" fmla="*/ 93 w 407"/>
                <a:gd name="T59" fmla="*/ 144 h 237"/>
                <a:gd name="T60" fmla="*/ 178 w 407"/>
                <a:gd name="T61" fmla="*/ 133 h 237"/>
                <a:gd name="T62" fmla="*/ 158 w 407"/>
                <a:gd name="T63" fmla="*/ 183 h 237"/>
                <a:gd name="T64" fmla="*/ 156 w 407"/>
                <a:gd name="T65" fmla="*/ 189 h 237"/>
                <a:gd name="T66" fmla="*/ 164 w 407"/>
                <a:gd name="T67" fmla="*/ 193 h 237"/>
                <a:gd name="T68" fmla="*/ 206 w 407"/>
                <a:gd name="T69" fmla="*/ 217 h 237"/>
                <a:gd name="T70" fmla="*/ 156 w 407"/>
                <a:gd name="T71" fmla="*/ 217 h 237"/>
                <a:gd name="T72" fmla="*/ 156 w 407"/>
                <a:gd name="T73" fmla="*/ 237 h 237"/>
                <a:gd name="T74" fmla="*/ 266 w 407"/>
                <a:gd name="T75" fmla="*/ 237 h 237"/>
                <a:gd name="T76" fmla="*/ 265 w 407"/>
                <a:gd name="T77" fmla="*/ 173 h 237"/>
                <a:gd name="T78" fmla="*/ 233 w 407"/>
                <a:gd name="T79" fmla="*/ 173 h 237"/>
                <a:gd name="T80" fmla="*/ 233 w 407"/>
                <a:gd name="T81" fmla="*/ 202 h 237"/>
                <a:gd name="T82" fmla="*/ 198 w 407"/>
                <a:gd name="T83" fmla="*/ 182 h 237"/>
                <a:gd name="T84" fmla="*/ 219 w 407"/>
                <a:gd name="T85" fmla="*/ 128 h 237"/>
                <a:gd name="T86" fmla="*/ 313 w 407"/>
                <a:gd name="T87" fmla="*/ 115 h 237"/>
                <a:gd name="T88" fmla="*/ 347 w 407"/>
                <a:gd name="T89" fmla="*/ 135 h 237"/>
                <a:gd name="T90" fmla="*/ 297 w 407"/>
                <a:gd name="T91" fmla="*/ 135 h 237"/>
                <a:gd name="T92" fmla="*/ 297 w 407"/>
                <a:gd name="T93" fmla="*/ 154 h 237"/>
                <a:gd name="T94" fmla="*/ 407 w 407"/>
                <a:gd name="T95" fmla="*/ 154 h 237"/>
                <a:gd name="T96" fmla="*/ 407 w 407"/>
                <a:gd name="T97" fmla="*/ 90 h 237"/>
                <a:gd name="T98" fmla="*/ 407 w 407"/>
                <a:gd name="T99" fmla="*/ 90 h 237"/>
                <a:gd name="T100" fmla="*/ 407 w 407"/>
                <a:gd name="T101" fmla="*/ 90 h 237"/>
                <a:gd name="T102" fmla="*/ 407 w 407"/>
                <a:gd name="T103" fmla="*/ 90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7"/>
                <a:gd name="T157" fmla="*/ 0 h 237"/>
                <a:gd name="T158" fmla="*/ 407 w 407"/>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7" h="237">
                  <a:moveTo>
                    <a:pt x="407" y="90"/>
                  </a:moveTo>
                  <a:lnTo>
                    <a:pt x="374" y="90"/>
                  </a:lnTo>
                  <a:lnTo>
                    <a:pt x="375" y="119"/>
                  </a:lnTo>
                  <a:lnTo>
                    <a:pt x="332" y="95"/>
                  </a:lnTo>
                  <a:lnTo>
                    <a:pt x="325" y="91"/>
                  </a:lnTo>
                  <a:lnTo>
                    <a:pt x="315" y="92"/>
                  </a:lnTo>
                  <a:lnTo>
                    <a:pt x="229" y="104"/>
                  </a:lnTo>
                  <a:lnTo>
                    <a:pt x="248" y="54"/>
                  </a:lnTo>
                  <a:lnTo>
                    <a:pt x="250" y="48"/>
                  </a:lnTo>
                  <a:lnTo>
                    <a:pt x="243" y="43"/>
                  </a:lnTo>
                  <a:lnTo>
                    <a:pt x="201" y="19"/>
                  </a:lnTo>
                  <a:lnTo>
                    <a:pt x="251" y="19"/>
                  </a:lnTo>
                  <a:lnTo>
                    <a:pt x="251" y="0"/>
                  </a:lnTo>
                  <a:lnTo>
                    <a:pt x="141" y="0"/>
                  </a:lnTo>
                  <a:lnTo>
                    <a:pt x="141" y="64"/>
                  </a:lnTo>
                  <a:lnTo>
                    <a:pt x="174" y="64"/>
                  </a:lnTo>
                  <a:lnTo>
                    <a:pt x="174" y="35"/>
                  </a:lnTo>
                  <a:lnTo>
                    <a:pt x="209" y="55"/>
                  </a:lnTo>
                  <a:lnTo>
                    <a:pt x="187" y="109"/>
                  </a:lnTo>
                  <a:lnTo>
                    <a:pt x="94" y="122"/>
                  </a:lnTo>
                  <a:lnTo>
                    <a:pt x="59" y="101"/>
                  </a:lnTo>
                  <a:lnTo>
                    <a:pt x="109" y="101"/>
                  </a:lnTo>
                  <a:lnTo>
                    <a:pt x="109" y="83"/>
                  </a:lnTo>
                  <a:lnTo>
                    <a:pt x="0" y="83"/>
                  </a:lnTo>
                  <a:lnTo>
                    <a:pt x="0" y="146"/>
                  </a:lnTo>
                  <a:lnTo>
                    <a:pt x="33" y="146"/>
                  </a:lnTo>
                  <a:lnTo>
                    <a:pt x="33" y="117"/>
                  </a:lnTo>
                  <a:lnTo>
                    <a:pt x="75" y="142"/>
                  </a:lnTo>
                  <a:lnTo>
                    <a:pt x="82" y="146"/>
                  </a:lnTo>
                  <a:lnTo>
                    <a:pt x="93" y="144"/>
                  </a:lnTo>
                  <a:lnTo>
                    <a:pt x="178" y="133"/>
                  </a:lnTo>
                  <a:lnTo>
                    <a:pt x="158" y="183"/>
                  </a:lnTo>
                  <a:lnTo>
                    <a:pt x="156" y="189"/>
                  </a:lnTo>
                  <a:lnTo>
                    <a:pt x="164" y="193"/>
                  </a:lnTo>
                  <a:lnTo>
                    <a:pt x="206" y="217"/>
                  </a:lnTo>
                  <a:lnTo>
                    <a:pt x="156" y="217"/>
                  </a:lnTo>
                  <a:lnTo>
                    <a:pt x="156" y="237"/>
                  </a:lnTo>
                  <a:lnTo>
                    <a:pt x="266" y="237"/>
                  </a:lnTo>
                  <a:lnTo>
                    <a:pt x="265" y="173"/>
                  </a:lnTo>
                  <a:lnTo>
                    <a:pt x="233" y="173"/>
                  </a:lnTo>
                  <a:lnTo>
                    <a:pt x="233" y="202"/>
                  </a:lnTo>
                  <a:lnTo>
                    <a:pt x="198" y="182"/>
                  </a:lnTo>
                  <a:lnTo>
                    <a:pt x="219" y="128"/>
                  </a:lnTo>
                  <a:lnTo>
                    <a:pt x="313" y="115"/>
                  </a:lnTo>
                  <a:lnTo>
                    <a:pt x="347" y="135"/>
                  </a:lnTo>
                  <a:lnTo>
                    <a:pt x="297" y="135"/>
                  </a:lnTo>
                  <a:lnTo>
                    <a:pt x="297" y="154"/>
                  </a:lnTo>
                  <a:lnTo>
                    <a:pt x="407" y="154"/>
                  </a:lnTo>
                  <a:lnTo>
                    <a:pt x="407" y="9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未知"/>
            <p:cNvSpPr/>
            <p:nvPr/>
          </p:nvSpPr>
          <p:spPr bwMode="auto">
            <a:xfrm>
              <a:off x="84" y="45"/>
              <a:ext cx="407" cy="236"/>
            </a:xfrm>
            <a:custGeom>
              <a:avLst/>
              <a:gdLst>
                <a:gd name="T0" fmla="*/ 407 w 407"/>
                <a:gd name="T1" fmla="*/ 90 h 236"/>
                <a:gd name="T2" fmla="*/ 374 w 407"/>
                <a:gd name="T3" fmla="*/ 90 h 236"/>
                <a:gd name="T4" fmla="*/ 375 w 407"/>
                <a:gd name="T5" fmla="*/ 119 h 236"/>
                <a:gd name="T6" fmla="*/ 332 w 407"/>
                <a:gd name="T7" fmla="*/ 95 h 236"/>
                <a:gd name="T8" fmla="*/ 325 w 407"/>
                <a:gd name="T9" fmla="*/ 90 h 236"/>
                <a:gd name="T10" fmla="*/ 315 w 407"/>
                <a:gd name="T11" fmla="*/ 91 h 236"/>
                <a:gd name="T12" fmla="*/ 229 w 407"/>
                <a:gd name="T13" fmla="*/ 103 h 236"/>
                <a:gd name="T14" fmla="*/ 248 w 407"/>
                <a:gd name="T15" fmla="*/ 53 h 236"/>
                <a:gd name="T16" fmla="*/ 250 w 407"/>
                <a:gd name="T17" fmla="*/ 48 h 236"/>
                <a:gd name="T18" fmla="*/ 243 w 407"/>
                <a:gd name="T19" fmla="*/ 43 h 236"/>
                <a:gd name="T20" fmla="*/ 201 w 407"/>
                <a:gd name="T21" fmla="*/ 19 h 236"/>
                <a:gd name="T22" fmla="*/ 251 w 407"/>
                <a:gd name="T23" fmla="*/ 19 h 236"/>
                <a:gd name="T24" fmla="*/ 251 w 407"/>
                <a:gd name="T25" fmla="*/ 0 h 236"/>
                <a:gd name="T26" fmla="*/ 141 w 407"/>
                <a:gd name="T27" fmla="*/ 0 h 236"/>
                <a:gd name="T28" fmla="*/ 141 w 407"/>
                <a:gd name="T29" fmla="*/ 63 h 236"/>
                <a:gd name="T30" fmla="*/ 174 w 407"/>
                <a:gd name="T31" fmla="*/ 63 h 236"/>
                <a:gd name="T32" fmla="*/ 174 w 407"/>
                <a:gd name="T33" fmla="*/ 34 h 236"/>
                <a:gd name="T34" fmla="*/ 209 w 407"/>
                <a:gd name="T35" fmla="*/ 55 h 236"/>
                <a:gd name="T36" fmla="*/ 187 w 407"/>
                <a:gd name="T37" fmla="*/ 109 h 236"/>
                <a:gd name="T38" fmla="*/ 94 w 407"/>
                <a:gd name="T39" fmla="*/ 121 h 236"/>
                <a:gd name="T40" fmla="*/ 59 w 407"/>
                <a:gd name="T41" fmla="*/ 101 h 236"/>
                <a:gd name="T42" fmla="*/ 109 w 407"/>
                <a:gd name="T43" fmla="*/ 101 h 236"/>
                <a:gd name="T44" fmla="*/ 109 w 407"/>
                <a:gd name="T45" fmla="*/ 82 h 236"/>
                <a:gd name="T46" fmla="*/ 0 w 407"/>
                <a:gd name="T47" fmla="*/ 82 h 236"/>
                <a:gd name="T48" fmla="*/ 0 w 407"/>
                <a:gd name="T49" fmla="*/ 146 h 236"/>
                <a:gd name="T50" fmla="*/ 33 w 407"/>
                <a:gd name="T51" fmla="*/ 146 h 236"/>
                <a:gd name="T52" fmla="*/ 33 w 407"/>
                <a:gd name="T53" fmla="*/ 117 h 236"/>
                <a:gd name="T54" fmla="*/ 75 w 407"/>
                <a:gd name="T55" fmla="*/ 141 h 236"/>
                <a:gd name="T56" fmla="*/ 82 w 407"/>
                <a:gd name="T57" fmla="*/ 145 h 236"/>
                <a:gd name="T58" fmla="*/ 93 w 407"/>
                <a:gd name="T59" fmla="*/ 144 h 236"/>
                <a:gd name="T60" fmla="*/ 178 w 407"/>
                <a:gd name="T61" fmla="*/ 133 h 236"/>
                <a:gd name="T62" fmla="*/ 158 w 407"/>
                <a:gd name="T63" fmla="*/ 182 h 236"/>
                <a:gd name="T64" fmla="*/ 156 w 407"/>
                <a:gd name="T65" fmla="*/ 188 h 236"/>
                <a:gd name="T66" fmla="*/ 164 w 407"/>
                <a:gd name="T67" fmla="*/ 192 h 236"/>
                <a:gd name="T68" fmla="*/ 206 w 407"/>
                <a:gd name="T69" fmla="*/ 217 h 236"/>
                <a:gd name="T70" fmla="*/ 156 w 407"/>
                <a:gd name="T71" fmla="*/ 217 h 236"/>
                <a:gd name="T72" fmla="*/ 156 w 407"/>
                <a:gd name="T73" fmla="*/ 236 h 236"/>
                <a:gd name="T74" fmla="*/ 266 w 407"/>
                <a:gd name="T75" fmla="*/ 236 h 236"/>
                <a:gd name="T76" fmla="*/ 265 w 407"/>
                <a:gd name="T77" fmla="*/ 172 h 236"/>
                <a:gd name="T78" fmla="*/ 233 w 407"/>
                <a:gd name="T79" fmla="*/ 172 h 236"/>
                <a:gd name="T80" fmla="*/ 233 w 407"/>
                <a:gd name="T81" fmla="*/ 201 h 236"/>
                <a:gd name="T82" fmla="*/ 198 w 407"/>
                <a:gd name="T83" fmla="*/ 181 h 236"/>
                <a:gd name="T84" fmla="*/ 219 w 407"/>
                <a:gd name="T85" fmla="*/ 127 h 236"/>
                <a:gd name="T86" fmla="*/ 313 w 407"/>
                <a:gd name="T87" fmla="*/ 115 h 236"/>
                <a:gd name="T88" fmla="*/ 347 w 407"/>
                <a:gd name="T89" fmla="*/ 134 h 236"/>
                <a:gd name="T90" fmla="*/ 297 w 407"/>
                <a:gd name="T91" fmla="*/ 134 h 236"/>
                <a:gd name="T92" fmla="*/ 297 w 407"/>
                <a:gd name="T93" fmla="*/ 153 h 236"/>
                <a:gd name="T94" fmla="*/ 407 w 407"/>
                <a:gd name="T95" fmla="*/ 153 h 236"/>
                <a:gd name="T96" fmla="*/ 407 w 407"/>
                <a:gd name="T97" fmla="*/ 90 h 236"/>
                <a:gd name="T98" fmla="*/ 407 w 407"/>
                <a:gd name="T99" fmla="*/ 90 h 236"/>
                <a:gd name="T100" fmla="*/ 407 w 407"/>
                <a:gd name="T101" fmla="*/ 90 h 236"/>
                <a:gd name="T102" fmla="*/ 407 w 407"/>
                <a:gd name="T103" fmla="*/ 90 h 2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7"/>
                <a:gd name="T157" fmla="*/ 0 h 236"/>
                <a:gd name="T158" fmla="*/ 407 w 407"/>
                <a:gd name="T159" fmla="*/ 236 h 2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7" h="236">
                  <a:moveTo>
                    <a:pt x="407" y="90"/>
                  </a:moveTo>
                  <a:lnTo>
                    <a:pt x="374" y="90"/>
                  </a:lnTo>
                  <a:lnTo>
                    <a:pt x="375" y="119"/>
                  </a:lnTo>
                  <a:lnTo>
                    <a:pt x="332" y="95"/>
                  </a:lnTo>
                  <a:lnTo>
                    <a:pt x="325" y="90"/>
                  </a:lnTo>
                  <a:lnTo>
                    <a:pt x="315" y="91"/>
                  </a:lnTo>
                  <a:lnTo>
                    <a:pt x="229" y="103"/>
                  </a:lnTo>
                  <a:lnTo>
                    <a:pt x="248" y="53"/>
                  </a:lnTo>
                  <a:lnTo>
                    <a:pt x="250" y="48"/>
                  </a:lnTo>
                  <a:lnTo>
                    <a:pt x="243" y="43"/>
                  </a:lnTo>
                  <a:lnTo>
                    <a:pt x="201" y="19"/>
                  </a:lnTo>
                  <a:lnTo>
                    <a:pt x="251" y="19"/>
                  </a:lnTo>
                  <a:lnTo>
                    <a:pt x="251" y="0"/>
                  </a:lnTo>
                  <a:lnTo>
                    <a:pt x="141" y="0"/>
                  </a:lnTo>
                  <a:lnTo>
                    <a:pt x="141" y="63"/>
                  </a:lnTo>
                  <a:lnTo>
                    <a:pt x="174" y="63"/>
                  </a:lnTo>
                  <a:lnTo>
                    <a:pt x="174" y="34"/>
                  </a:lnTo>
                  <a:lnTo>
                    <a:pt x="209" y="55"/>
                  </a:lnTo>
                  <a:lnTo>
                    <a:pt x="187" y="109"/>
                  </a:lnTo>
                  <a:lnTo>
                    <a:pt x="94" y="121"/>
                  </a:lnTo>
                  <a:lnTo>
                    <a:pt x="59" y="101"/>
                  </a:lnTo>
                  <a:lnTo>
                    <a:pt x="109" y="101"/>
                  </a:lnTo>
                  <a:lnTo>
                    <a:pt x="109" y="82"/>
                  </a:lnTo>
                  <a:lnTo>
                    <a:pt x="0" y="82"/>
                  </a:lnTo>
                  <a:lnTo>
                    <a:pt x="0" y="146"/>
                  </a:lnTo>
                  <a:lnTo>
                    <a:pt x="33" y="146"/>
                  </a:lnTo>
                  <a:lnTo>
                    <a:pt x="33" y="117"/>
                  </a:lnTo>
                  <a:lnTo>
                    <a:pt x="75" y="141"/>
                  </a:lnTo>
                  <a:lnTo>
                    <a:pt x="82" y="145"/>
                  </a:lnTo>
                  <a:lnTo>
                    <a:pt x="93" y="144"/>
                  </a:lnTo>
                  <a:lnTo>
                    <a:pt x="178" y="133"/>
                  </a:lnTo>
                  <a:lnTo>
                    <a:pt x="158" y="182"/>
                  </a:lnTo>
                  <a:lnTo>
                    <a:pt x="156" y="188"/>
                  </a:lnTo>
                  <a:lnTo>
                    <a:pt x="164" y="192"/>
                  </a:lnTo>
                  <a:lnTo>
                    <a:pt x="206" y="217"/>
                  </a:lnTo>
                  <a:lnTo>
                    <a:pt x="156" y="217"/>
                  </a:lnTo>
                  <a:lnTo>
                    <a:pt x="156" y="236"/>
                  </a:lnTo>
                  <a:lnTo>
                    <a:pt x="266" y="236"/>
                  </a:lnTo>
                  <a:lnTo>
                    <a:pt x="265" y="172"/>
                  </a:lnTo>
                  <a:lnTo>
                    <a:pt x="233" y="172"/>
                  </a:lnTo>
                  <a:lnTo>
                    <a:pt x="233" y="201"/>
                  </a:lnTo>
                  <a:lnTo>
                    <a:pt x="198" y="181"/>
                  </a:lnTo>
                  <a:lnTo>
                    <a:pt x="219" y="127"/>
                  </a:lnTo>
                  <a:lnTo>
                    <a:pt x="313" y="115"/>
                  </a:lnTo>
                  <a:lnTo>
                    <a:pt x="347" y="134"/>
                  </a:lnTo>
                  <a:lnTo>
                    <a:pt x="297" y="134"/>
                  </a:lnTo>
                  <a:lnTo>
                    <a:pt x="297" y="153"/>
                  </a:lnTo>
                  <a:lnTo>
                    <a:pt x="407" y="153"/>
                  </a:lnTo>
                  <a:lnTo>
                    <a:pt x="407" y="9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1" name="Oval 31"/>
          <p:cNvSpPr>
            <a:spLocks noChangeArrowheads="1"/>
          </p:cNvSpPr>
          <p:nvPr/>
        </p:nvSpPr>
        <p:spPr bwMode="auto">
          <a:xfrm>
            <a:off x="2342185" y="1152327"/>
            <a:ext cx="1081088" cy="1584325"/>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 name="Oval 32"/>
          <p:cNvSpPr>
            <a:spLocks noChangeArrowheads="1"/>
          </p:cNvSpPr>
          <p:nvPr/>
        </p:nvSpPr>
        <p:spPr bwMode="auto">
          <a:xfrm rot="2018010">
            <a:off x="1556373" y="3082727"/>
            <a:ext cx="928687" cy="1946275"/>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 name="Oval 33"/>
          <p:cNvSpPr>
            <a:spLocks noChangeArrowheads="1"/>
          </p:cNvSpPr>
          <p:nvPr/>
        </p:nvSpPr>
        <p:spPr bwMode="auto">
          <a:xfrm rot="2018010">
            <a:off x="5409235" y="3162102"/>
            <a:ext cx="1022350" cy="1873250"/>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Oval 34"/>
          <p:cNvSpPr>
            <a:spLocks noChangeArrowheads="1"/>
          </p:cNvSpPr>
          <p:nvPr/>
        </p:nvSpPr>
        <p:spPr bwMode="auto">
          <a:xfrm>
            <a:off x="6160123" y="1225352"/>
            <a:ext cx="1150937" cy="1511300"/>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Oval 35"/>
          <p:cNvSpPr>
            <a:spLocks noChangeArrowheads="1"/>
          </p:cNvSpPr>
          <p:nvPr/>
        </p:nvSpPr>
        <p:spPr bwMode="auto">
          <a:xfrm rot="19544185">
            <a:off x="3134348" y="3098602"/>
            <a:ext cx="928687" cy="1943100"/>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Oval 36"/>
          <p:cNvSpPr>
            <a:spLocks noChangeArrowheads="1"/>
          </p:cNvSpPr>
          <p:nvPr/>
        </p:nvSpPr>
        <p:spPr bwMode="auto">
          <a:xfrm rot="19544185">
            <a:off x="7030073" y="3098602"/>
            <a:ext cx="928687" cy="1943100"/>
          </a:xfrm>
          <a:prstGeom prst="ellipse">
            <a:avLst/>
          </a:prstGeom>
          <a:noFill/>
          <a:ln w="25400">
            <a:solidFill>
              <a:schemeClr val="tx1"/>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7" name="Group 37"/>
          <p:cNvGrpSpPr/>
          <p:nvPr/>
        </p:nvGrpSpPr>
        <p:grpSpPr bwMode="auto">
          <a:xfrm>
            <a:off x="6201398" y="2736652"/>
            <a:ext cx="935037" cy="679450"/>
            <a:chOff x="0" y="0"/>
            <a:chExt cx="576" cy="417"/>
          </a:xfrm>
        </p:grpSpPr>
        <p:sp>
          <p:nvSpPr>
            <p:cNvPr id="78" name="AutoShape 38"/>
            <p:cNvSpPr>
              <a:spLocks noChangeAspect="1" noChangeArrowheads="1" noTextEdit="1"/>
            </p:cNvSpPr>
            <p:nvPr/>
          </p:nvSpPr>
          <p:spPr bwMode="auto">
            <a:xfrm>
              <a:off x="0" y="0"/>
              <a:ext cx="57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 name="未知"/>
            <p:cNvSpPr/>
            <p:nvPr/>
          </p:nvSpPr>
          <p:spPr bwMode="auto">
            <a:xfrm>
              <a:off x="289" y="166"/>
              <a:ext cx="286" cy="252"/>
            </a:xfrm>
            <a:custGeom>
              <a:avLst/>
              <a:gdLst>
                <a:gd name="T0" fmla="*/ 286 w 286"/>
                <a:gd name="T1" fmla="*/ 0 h 252"/>
                <a:gd name="T2" fmla="*/ 286 w 286"/>
                <a:gd name="T3" fmla="*/ 85 h 252"/>
                <a:gd name="T4" fmla="*/ 0 w 286"/>
                <a:gd name="T5" fmla="*/ 252 h 252"/>
                <a:gd name="T6" fmla="*/ 0 w 286"/>
                <a:gd name="T7" fmla="*/ 166 h 252"/>
                <a:gd name="T8" fmla="*/ 286 w 286"/>
                <a:gd name="T9" fmla="*/ 0 h 252"/>
                <a:gd name="T10" fmla="*/ 286 w 286"/>
                <a:gd name="T11" fmla="*/ 0 h 252"/>
                <a:gd name="T12" fmla="*/ 286 w 286"/>
                <a:gd name="T13" fmla="*/ 0 h 252"/>
                <a:gd name="T14" fmla="*/ 286 w 286"/>
                <a:gd name="T15" fmla="*/ 0 h 252"/>
                <a:gd name="T16" fmla="*/ 286 w 286"/>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252"/>
                <a:gd name="T29" fmla="*/ 286 w 286"/>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252">
                  <a:moveTo>
                    <a:pt x="286" y="0"/>
                  </a:moveTo>
                  <a:lnTo>
                    <a:pt x="286" y="85"/>
                  </a:lnTo>
                  <a:lnTo>
                    <a:pt x="0" y="252"/>
                  </a:lnTo>
                  <a:lnTo>
                    <a:pt x="0" y="166"/>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0" name="未知"/>
            <p:cNvSpPr/>
            <p:nvPr/>
          </p:nvSpPr>
          <p:spPr bwMode="auto">
            <a:xfrm>
              <a:off x="1" y="166"/>
              <a:ext cx="288" cy="252"/>
            </a:xfrm>
            <a:custGeom>
              <a:avLst/>
              <a:gdLst>
                <a:gd name="T0" fmla="*/ 288 w 288"/>
                <a:gd name="T1" fmla="*/ 166 h 252"/>
                <a:gd name="T2" fmla="*/ 288 w 288"/>
                <a:gd name="T3" fmla="*/ 252 h 252"/>
                <a:gd name="T4" fmla="*/ 0 w 288"/>
                <a:gd name="T5" fmla="*/ 85 h 252"/>
                <a:gd name="T6" fmla="*/ 0 w 288"/>
                <a:gd name="T7" fmla="*/ 0 h 252"/>
                <a:gd name="T8" fmla="*/ 288 w 288"/>
                <a:gd name="T9" fmla="*/ 166 h 252"/>
                <a:gd name="T10" fmla="*/ 288 w 288"/>
                <a:gd name="T11" fmla="*/ 166 h 252"/>
                <a:gd name="T12" fmla="*/ 288 w 288"/>
                <a:gd name="T13" fmla="*/ 166 h 252"/>
                <a:gd name="T14" fmla="*/ 288 w 288"/>
                <a:gd name="T15" fmla="*/ 166 h 252"/>
                <a:gd name="T16" fmla="*/ 288 w 288"/>
                <a:gd name="T17" fmla="*/ 166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52"/>
                <a:gd name="T29" fmla="*/ 288 w 288"/>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52">
                  <a:moveTo>
                    <a:pt x="288" y="166"/>
                  </a:moveTo>
                  <a:lnTo>
                    <a:pt x="288" y="252"/>
                  </a:lnTo>
                  <a:lnTo>
                    <a:pt x="0" y="85"/>
                  </a:lnTo>
                  <a:lnTo>
                    <a:pt x="0" y="0"/>
                  </a:lnTo>
                  <a:lnTo>
                    <a:pt x="288" y="166"/>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1" name="未知"/>
            <p:cNvSpPr/>
            <p:nvPr/>
          </p:nvSpPr>
          <p:spPr bwMode="auto">
            <a:xfrm>
              <a:off x="1" y="0"/>
              <a:ext cx="574" cy="332"/>
            </a:xfrm>
            <a:custGeom>
              <a:avLst/>
              <a:gdLst>
                <a:gd name="T0" fmla="*/ 574 w 574"/>
                <a:gd name="T1" fmla="*/ 166 h 332"/>
                <a:gd name="T2" fmla="*/ 288 w 574"/>
                <a:gd name="T3" fmla="*/ 332 h 332"/>
                <a:gd name="T4" fmla="*/ 0 w 574"/>
                <a:gd name="T5" fmla="*/ 166 h 332"/>
                <a:gd name="T6" fmla="*/ 286 w 574"/>
                <a:gd name="T7" fmla="*/ 0 h 332"/>
                <a:gd name="T8" fmla="*/ 574 w 574"/>
                <a:gd name="T9" fmla="*/ 166 h 332"/>
                <a:gd name="T10" fmla="*/ 574 w 574"/>
                <a:gd name="T11" fmla="*/ 166 h 332"/>
                <a:gd name="T12" fmla="*/ 574 w 574"/>
                <a:gd name="T13" fmla="*/ 166 h 332"/>
                <a:gd name="T14" fmla="*/ 574 w 574"/>
                <a:gd name="T15" fmla="*/ 166 h 332"/>
                <a:gd name="T16" fmla="*/ 574 w 574"/>
                <a:gd name="T17" fmla="*/ 166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4"/>
                <a:gd name="T28" fmla="*/ 0 h 332"/>
                <a:gd name="T29" fmla="*/ 574 w 574"/>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4" h="332">
                  <a:moveTo>
                    <a:pt x="574" y="166"/>
                  </a:moveTo>
                  <a:lnTo>
                    <a:pt x="288" y="332"/>
                  </a:lnTo>
                  <a:lnTo>
                    <a:pt x="0" y="166"/>
                  </a:lnTo>
                  <a:lnTo>
                    <a:pt x="286" y="0"/>
                  </a:lnTo>
                  <a:lnTo>
                    <a:pt x="574" y="166"/>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 name="未知"/>
            <p:cNvSpPr>
              <a:spLocks noEditPoints="1"/>
            </p:cNvSpPr>
            <p:nvPr/>
          </p:nvSpPr>
          <p:spPr bwMode="auto">
            <a:xfrm>
              <a:off x="80" y="48"/>
              <a:ext cx="416" cy="241"/>
            </a:xfrm>
            <a:custGeom>
              <a:avLst/>
              <a:gdLst>
                <a:gd name="T0" fmla="*/ 483 w 785"/>
                <a:gd name="T1" fmla="*/ 356 h 457"/>
                <a:gd name="T2" fmla="*/ 523 w 785"/>
                <a:gd name="T3" fmla="*/ 379 h 457"/>
                <a:gd name="T4" fmla="*/ 389 w 785"/>
                <a:gd name="T5" fmla="*/ 457 h 457"/>
                <a:gd name="T6" fmla="*/ 255 w 785"/>
                <a:gd name="T7" fmla="*/ 379 h 457"/>
                <a:gd name="T8" fmla="*/ 295 w 785"/>
                <a:gd name="T9" fmla="*/ 356 h 457"/>
                <a:gd name="T10" fmla="*/ 356 w 785"/>
                <a:gd name="T11" fmla="*/ 391 h 457"/>
                <a:gd name="T12" fmla="*/ 356 w 785"/>
                <a:gd name="T13" fmla="*/ 313 h 457"/>
                <a:gd name="T14" fmla="*/ 286 w 785"/>
                <a:gd name="T15" fmla="*/ 290 h 457"/>
                <a:gd name="T16" fmla="*/ 246 w 785"/>
                <a:gd name="T17" fmla="*/ 249 h 457"/>
                <a:gd name="T18" fmla="*/ 113 w 785"/>
                <a:gd name="T19" fmla="*/ 249 h 457"/>
                <a:gd name="T20" fmla="*/ 174 w 785"/>
                <a:gd name="T21" fmla="*/ 285 h 457"/>
                <a:gd name="T22" fmla="*/ 134 w 785"/>
                <a:gd name="T23" fmla="*/ 308 h 457"/>
                <a:gd name="T24" fmla="*/ 0 w 785"/>
                <a:gd name="T25" fmla="*/ 230 h 457"/>
                <a:gd name="T26" fmla="*/ 134 w 785"/>
                <a:gd name="T27" fmla="*/ 153 h 457"/>
                <a:gd name="T28" fmla="*/ 174 w 785"/>
                <a:gd name="T29" fmla="*/ 176 h 457"/>
                <a:gd name="T30" fmla="*/ 113 w 785"/>
                <a:gd name="T31" fmla="*/ 211 h 457"/>
                <a:gd name="T32" fmla="*/ 244 w 785"/>
                <a:gd name="T33" fmla="*/ 211 h 457"/>
                <a:gd name="T34" fmla="*/ 286 w 785"/>
                <a:gd name="T35" fmla="*/ 165 h 457"/>
                <a:gd name="T36" fmla="*/ 369 w 785"/>
                <a:gd name="T37" fmla="*/ 140 h 457"/>
                <a:gd name="T38" fmla="*/ 369 w 785"/>
                <a:gd name="T39" fmla="*/ 66 h 457"/>
                <a:gd name="T40" fmla="*/ 308 w 785"/>
                <a:gd name="T41" fmla="*/ 101 h 457"/>
                <a:gd name="T42" fmla="*/ 268 w 785"/>
                <a:gd name="T43" fmla="*/ 78 h 457"/>
                <a:gd name="T44" fmla="*/ 402 w 785"/>
                <a:gd name="T45" fmla="*/ 0 h 457"/>
                <a:gd name="T46" fmla="*/ 536 w 785"/>
                <a:gd name="T47" fmla="*/ 78 h 457"/>
                <a:gd name="T48" fmla="*/ 496 w 785"/>
                <a:gd name="T49" fmla="*/ 101 h 457"/>
                <a:gd name="T50" fmla="*/ 435 w 785"/>
                <a:gd name="T51" fmla="*/ 66 h 457"/>
                <a:gd name="T52" fmla="*/ 435 w 785"/>
                <a:gd name="T53" fmla="*/ 142 h 457"/>
                <a:gd name="T54" fmla="*/ 502 w 785"/>
                <a:gd name="T55" fmla="*/ 165 h 457"/>
                <a:gd name="T56" fmla="*/ 541 w 785"/>
                <a:gd name="T57" fmla="*/ 204 h 457"/>
                <a:gd name="T58" fmla="*/ 672 w 785"/>
                <a:gd name="T59" fmla="*/ 204 h 457"/>
                <a:gd name="T60" fmla="*/ 611 w 785"/>
                <a:gd name="T61" fmla="*/ 169 h 457"/>
                <a:gd name="T62" fmla="*/ 650 w 785"/>
                <a:gd name="T63" fmla="*/ 145 h 457"/>
                <a:gd name="T64" fmla="*/ 785 w 785"/>
                <a:gd name="T65" fmla="*/ 223 h 457"/>
                <a:gd name="T66" fmla="*/ 651 w 785"/>
                <a:gd name="T67" fmla="*/ 301 h 457"/>
                <a:gd name="T68" fmla="*/ 611 w 785"/>
                <a:gd name="T69" fmla="*/ 278 h 457"/>
                <a:gd name="T70" fmla="*/ 672 w 785"/>
                <a:gd name="T71" fmla="*/ 242 h 457"/>
                <a:gd name="T72" fmla="*/ 545 w 785"/>
                <a:gd name="T73" fmla="*/ 242 h 457"/>
                <a:gd name="T74" fmla="*/ 502 w 785"/>
                <a:gd name="T75" fmla="*/ 290 h 457"/>
                <a:gd name="T76" fmla="*/ 422 w 785"/>
                <a:gd name="T77" fmla="*/ 315 h 457"/>
                <a:gd name="T78" fmla="*/ 422 w 785"/>
                <a:gd name="T79" fmla="*/ 391 h 457"/>
                <a:gd name="T80" fmla="*/ 483 w 785"/>
                <a:gd name="T81" fmla="*/ 356 h 457"/>
                <a:gd name="T82" fmla="*/ 483 w 785"/>
                <a:gd name="T83" fmla="*/ 356 h 457"/>
                <a:gd name="T84" fmla="*/ 483 w 785"/>
                <a:gd name="T85" fmla="*/ 356 h 457"/>
                <a:gd name="T86" fmla="*/ 338 w 785"/>
                <a:gd name="T87" fmla="*/ 260 h 457"/>
                <a:gd name="T88" fmla="*/ 450 w 785"/>
                <a:gd name="T89" fmla="*/ 260 h 457"/>
                <a:gd name="T90" fmla="*/ 450 w 785"/>
                <a:gd name="T91" fmla="*/ 195 h 457"/>
                <a:gd name="T92" fmla="*/ 338 w 785"/>
                <a:gd name="T93" fmla="*/ 195 h 457"/>
                <a:gd name="T94" fmla="*/ 338 w 785"/>
                <a:gd name="T95" fmla="*/ 260 h 4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7"/>
                <a:gd name="T146" fmla="*/ 785 w 785"/>
                <a:gd name="T147" fmla="*/ 457 h 4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7">
                  <a:moveTo>
                    <a:pt x="483" y="356"/>
                  </a:moveTo>
                  <a:cubicBezTo>
                    <a:pt x="523" y="379"/>
                    <a:pt x="523" y="379"/>
                    <a:pt x="523" y="379"/>
                  </a:cubicBezTo>
                  <a:cubicBezTo>
                    <a:pt x="389" y="457"/>
                    <a:pt x="389" y="457"/>
                    <a:pt x="389" y="457"/>
                  </a:cubicBezTo>
                  <a:cubicBezTo>
                    <a:pt x="255" y="379"/>
                    <a:pt x="255" y="379"/>
                    <a:pt x="255" y="379"/>
                  </a:cubicBezTo>
                  <a:cubicBezTo>
                    <a:pt x="295" y="356"/>
                    <a:pt x="295" y="356"/>
                    <a:pt x="295" y="356"/>
                  </a:cubicBezTo>
                  <a:cubicBezTo>
                    <a:pt x="356" y="391"/>
                    <a:pt x="356" y="391"/>
                    <a:pt x="356" y="391"/>
                  </a:cubicBezTo>
                  <a:cubicBezTo>
                    <a:pt x="356" y="313"/>
                    <a:pt x="356" y="313"/>
                    <a:pt x="356" y="313"/>
                  </a:cubicBezTo>
                  <a:cubicBezTo>
                    <a:pt x="330" y="309"/>
                    <a:pt x="306" y="302"/>
                    <a:pt x="286" y="290"/>
                  </a:cubicBezTo>
                  <a:cubicBezTo>
                    <a:pt x="266" y="279"/>
                    <a:pt x="253" y="264"/>
                    <a:pt x="246" y="249"/>
                  </a:cubicBezTo>
                  <a:cubicBezTo>
                    <a:pt x="113" y="249"/>
                    <a:pt x="113" y="249"/>
                    <a:pt x="113" y="249"/>
                  </a:cubicBezTo>
                  <a:cubicBezTo>
                    <a:pt x="174" y="285"/>
                    <a:pt x="174" y="285"/>
                    <a:pt x="174" y="285"/>
                  </a:cubicBezTo>
                  <a:cubicBezTo>
                    <a:pt x="134" y="308"/>
                    <a:pt x="134" y="308"/>
                    <a:pt x="134" y="308"/>
                  </a:cubicBezTo>
                  <a:cubicBezTo>
                    <a:pt x="0" y="230"/>
                    <a:pt x="0" y="230"/>
                    <a:pt x="0" y="230"/>
                  </a:cubicBezTo>
                  <a:cubicBezTo>
                    <a:pt x="134" y="153"/>
                    <a:pt x="134" y="153"/>
                    <a:pt x="134" y="153"/>
                  </a:cubicBezTo>
                  <a:cubicBezTo>
                    <a:pt x="174" y="176"/>
                    <a:pt x="174" y="176"/>
                    <a:pt x="174" y="176"/>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6"/>
                    <a:pt x="369" y="66"/>
                    <a:pt x="369" y="66"/>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6"/>
                    <a:pt x="435" y="66"/>
                    <a:pt x="435" y="66"/>
                  </a:cubicBezTo>
                  <a:cubicBezTo>
                    <a:pt x="435" y="87"/>
                    <a:pt x="435" y="117"/>
                    <a:pt x="435" y="142"/>
                  </a:cubicBezTo>
                  <a:cubicBezTo>
                    <a:pt x="460" y="146"/>
                    <a:pt x="483" y="154"/>
                    <a:pt x="502" y="165"/>
                  </a:cubicBezTo>
                  <a:cubicBezTo>
                    <a:pt x="521" y="176"/>
                    <a:pt x="534" y="190"/>
                    <a:pt x="541" y="204"/>
                  </a:cubicBezTo>
                  <a:cubicBezTo>
                    <a:pt x="672" y="204"/>
                    <a:pt x="672" y="204"/>
                    <a:pt x="672" y="204"/>
                  </a:cubicBezTo>
                  <a:cubicBezTo>
                    <a:pt x="611" y="169"/>
                    <a:pt x="611" y="169"/>
                    <a:pt x="611" y="169"/>
                  </a:cubicBezTo>
                  <a:cubicBezTo>
                    <a:pt x="650" y="145"/>
                    <a:pt x="650" y="145"/>
                    <a:pt x="650" y="145"/>
                  </a:cubicBezTo>
                  <a:cubicBezTo>
                    <a:pt x="785" y="223"/>
                    <a:pt x="785" y="223"/>
                    <a:pt x="785" y="223"/>
                  </a:cubicBezTo>
                  <a:cubicBezTo>
                    <a:pt x="651" y="301"/>
                    <a:pt x="651" y="301"/>
                    <a:pt x="651" y="301"/>
                  </a:cubicBezTo>
                  <a:cubicBezTo>
                    <a:pt x="611" y="278"/>
                    <a:pt x="611" y="278"/>
                    <a:pt x="611" y="278"/>
                  </a:cubicBezTo>
                  <a:cubicBezTo>
                    <a:pt x="672" y="242"/>
                    <a:pt x="672" y="242"/>
                    <a:pt x="672" y="242"/>
                  </a:cubicBezTo>
                  <a:cubicBezTo>
                    <a:pt x="637" y="242"/>
                    <a:pt x="587" y="242"/>
                    <a:pt x="545" y="242"/>
                  </a:cubicBezTo>
                  <a:cubicBezTo>
                    <a:pt x="540" y="260"/>
                    <a:pt x="526" y="277"/>
                    <a:pt x="502" y="290"/>
                  </a:cubicBezTo>
                  <a:cubicBezTo>
                    <a:pt x="480" y="303"/>
                    <a:pt x="451" y="312"/>
                    <a:pt x="422" y="315"/>
                  </a:cubicBezTo>
                  <a:cubicBezTo>
                    <a:pt x="422" y="391"/>
                    <a:pt x="422" y="391"/>
                    <a:pt x="422" y="391"/>
                  </a:cubicBezTo>
                  <a:cubicBezTo>
                    <a:pt x="483" y="356"/>
                    <a:pt x="483" y="356"/>
                    <a:pt x="483" y="356"/>
                  </a:cubicBezTo>
                  <a:cubicBezTo>
                    <a:pt x="483" y="356"/>
                    <a:pt x="483" y="356"/>
                    <a:pt x="483" y="356"/>
                  </a:cubicBezTo>
                  <a:cubicBezTo>
                    <a:pt x="483" y="356"/>
                    <a:pt x="483" y="356"/>
                    <a:pt x="483" y="356"/>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 name="未知"/>
            <p:cNvSpPr>
              <a:spLocks noEditPoints="1"/>
            </p:cNvSpPr>
            <p:nvPr/>
          </p:nvSpPr>
          <p:spPr bwMode="auto">
            <a:xfrm>
              <a:off x="80" y="42"/>
              <a:ext cx="416" cy="241"/>
            </a:xfrm>
            <a:custGeom>
              <a:avLst/>
              <a:gdLst>
                <a:gd name="T0" fmla="*/ 483 w 785"/>
                <a:gd name="T1" fmla="*/ 355 h 456"/>
                <a:gd name="T2" fmla="*/ 523 w 785"/>
                <a:gd name="T3" fmla="*/ 379 h 456"/>
                <a:gd name="T4" fmla="*/ 389 w 785"/>
                <a:gd name="T5" fmla="*/ 456 h 456"/>
                <a:gd name="T6" fmla="*/ 255 w 785"/>
                <a:gd name="T7" fmla="*/ 379 h 456"/>
                <a:gd name="T8" fmla="*/ 295 w 785"/>
                <a:gd name="T9" fmla="*/ 355 h 456"/>
                <a:gd name="T10" fmla="*/ 356 w 785"/>
                <a:gd name="T11" fmla="*/ 391 h 456"/>
                <a:gd name="T12" fmla="*/ 356 w 785"/>
                <a:gd name="T13" fmla="*/ 313 h 456"/>
                <a:gd name="T14" fmla="*/ 286 w 785"/>
                <a:gd name="T15" fmla="*/ 290 h 456"/>
                <a:gd name="T16" fmla="*/ 246 w 785"/>
                <a:gd name="T17" fmla="*/ 249 h 456"/>
                <a:gd name="T18" fmla="*/ 113 w 785"/>
                <a:gd name="T19" fmla="*/ 249 h 456"/>
                <a:gd name="T20" fmla="*/ 174 w 785"/>
                <a:gd name="T21" fmla="*/ 284 h 456"/>
                <a:gd name="T22" fmla="*/ 134 w 785"/>
                <a:gd name="T23" fmla="*/ 308 h 456"/>
                <a:gd name="T24" fmla="*/ 0 w 785"/>
                <a:gd name="T25" fmla="*/ 230 h 456"/>
                <a:gd name="T26" fmla="*/ 134 w 785"/>
                <a:gd name="T27" fmla="*/ 152 h 456"/>
                <a:gd name="T28" fmla="*/ 174 w 785"/>
                <a:gd name="T29" fmla="*/ 175 h 456"/>
                <a:gd name="T30" fmla="*/ 113 w 785"/>
                <a:gd name="T31" fmla="*/ 211 h 456"/>
                <a:gd name="T32" fmla="*/ 244 w 785"/>
                <a:gd name="T33" fmla="*/ 211 h 456"/>
                <a:gd name="T34" fmla="*/ 286 w 785"/>
                <a:gd name="T35" fmla="*/ 165 h 456"/>
                <a:gd name="T36" fmla="*/ 369 w 785"/>
                <a:gd name="T37" fmla="*/ 140 h 456"/>
                <a:gd name="T38" fmla="*/ 369 w 785"/>
                <a:gd name="T39" fmla="*/ 65 h 456"/>
                <a:gd name="T40" fmla="*/ 308 w 785"/>
                <a:gd name="T41" fmla="*/ 101 h 456"/>
                <a:gd name="T42" fmla="*/ 268 w 785"/>
                <a:gd name="T43" fmla="*/ 78 h 456"/>
                <a:gd name="T44" fmla="*/ 402 w 785"/>
                <a:gd name="T45" fmla="*/ 0 h 456"/>
                <a:gd name="T46" fmla="*/ 536 w 785"/>
                <a:gd name="T47" fmla="*/ 78 h 456"/>
                <a:gd name="T48" fmla="*/ 496 w 785"/>
                <a:gd name="T49" fmla="*/ 101 h 456"/>
                <a:gd name="T50" fmla="*/ 435 w 785"/>
                <a:gd name="T51" fmla="*/ 65 h 456"/>
                <a:gd name="T52" fmla="*/ 435 w 785"/>
                <a:gd name="T53" fmla="*/ 142 h 456"/>
                <a:gd name="T54" fmla="*/ 502 w 785"/>
                <a:gd name="T55" fmla="*/ 165 h 456"/>
                <a:gd name="T56" fmla="*/ 541 w 785"/>
                <a:gd name="T57" fmla="*/ 204 h 456"/>
                <a:gd name="T58" fmla="*/ 672 w 785"/>
                <a:gd name="T59" fmla="*/ 204 h 456"/>
                <a:gd name="T60" fmla="*/ 611 w 785"/>
                <a:gd name="T61" fmla="*/ 168 h 456"/>
                <a:gd name="T62" fmla="*/ 650 w 785"/>
                <a:gd name="T63" fmla="*/ 145 h 456"/>
                <a:gd name="T64" fmla="*/ 785 w 785"/>
                <a:gd name="T65" fmla="*/ 223 h 456"/>
                <a:gd name="T66" fmla="*/ 651 w 785"/>
                <a:gd name="T67" fmla="*/ 300 h 456"/>
                <a:gd name="T68" fmla="*/ 611 w 785"/>
                <a:gd name="T69" fmla="*/ 277 h 456"/>
                <a:gd name="T70" fmla="*/ 672 w 785"/>
                <a:gd name="T71" fmla="*/ 242 h 456"/>
                <a:gd name="T72" fmla="*/ 545 w 785"/>
                <a:gd name="T73" fmla="*/ 242 h 456"/>
                <a:gd name="T74" fmla="*/ 502 w 785"/>
                <a:gd name="T75" fmla="*/ 290 h 456"/>
                <a:gd name="T76" fmla="*/ 422 w 785"/>
                <a:gd name="T77" fmla="*/ 314 h 456"/>
                <a:gd name="T78" fmla="*/ 422 w 785"/>
                <a:gd name="T79" fmla="*/ 391 h 456"/>
                <a:gd name="T80" fmla="*/ 483 w 785"/>
                <a:gd name="T81" fmla="*/ 355 h 456"/>
                <a:gd name="T82" fmla="*/ 483 w 785"/>
                <a:gd name="T83" fmla="*/ 355 h 456"/>
                <a:gd name="T84" fmla="*/ 483 w 785"/>
                <a:gd name="T85" fmla="*/ 355 h 456"/>
                <a:gd name="T86" fmla="*/ 338 w 785"/>
                <a:gd name="T87" fmla="*/ 260 h 456"/>
                <a:gd name="T88" fmla="*/ 450 w 785"/>
                <a:gd name="T89" fmla="*/ 260 h 456"/>
                <a:gd name="T90" fmla="*/ 450 w 785"/>
                <a:gd name="T91" fmla="*/ 195 h 456"/>
                <a:gd name="T92" fmla="*/ 338 w 785"/>
                <a:gd name="T93" fmla="*/ 195 h 456"/>
                <a:gd name="T94" fmla="*/ 338 w 785"/>
                <a:gd name="T95" fmla="*/ 26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6"/>
                <a:gd name="T146" fmla="*/ 785 w 785"/>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6">
                  <a:moveTo>
                    <a:pt x="483" y="355"/>
                  </a:moveTo>
                  <a:cubicBezTo>
                    <a:pt x="523" y="379"/>
                    <a:pt x="523" y="379"/>
                    <a:pt x="523" y="379"/>
                  </a:cubicBezTo>
                  <a:cubicBezTo>
                    <a:pt x="389" y="456"/>
                    <a:pt x="389" y="456"/>
                    <a:pt x="389" y="456"/>
                  </a:cubicBezTo>
                  <a:cubicBezTo>
                    <a:pt x="255" y="379"/>
                    <a:pt x="255" y="379"/>
                    <a:pt x="255" y="379"/>
                  </a:cubicBezTo>
                  <a:cubicBezTo>
                    <a:pt x="295" y="355"/>
                    <a:pt x="295" y="355"/>
                    <a:pt x="295" y="355"/>
                  </a:cubicBezTo>
                  <a:cubicBezTo>
                    <a:pt x="356" y="391"/>
                    <a:pt x="356" y="391"/>
                    <a:pt x="356" y="391"/>
                  </a:cubicBezTo>
                  <a:cubicBezTo>
                    <a:pt x="356" y="313"/>
                    <a:pt x="356" y="313"/>
                    <a:pt x="356" y="313"/>
                  </a:cubicBezTo>
                  <a:cubicBezTo>
                    <a:pt x="330" y="309"/>
                    <a:pt x="306" y="301"/>
                    <a:pt x="286" y="290"/>
                  </a:cubicBezTo>
                  <a:cubicBezTo>
                    <a:pt x="266" y="278"/>
                    <a:pt x="253" y="264"/>
                    <a:pt x="246" y="249"/>
                  </a:cubicBezTo>
                  <a:cubicBezTo>
                    <a:pt x="113" y="249"/>
                    <a:pt x="113" y="249"/>
                    <a:pt x="113" y="249"/>
                  </a:cubicBezTo>
                  <a:cubicBezTo>
                    <a:pt x="174" y="284"/>
                    <a:pt x="174" y="284"/>
                    <a:pt x="174" y="284"/>
                  </a:cubicBezTo>
                  <a:cubicBezTo>
                    <a:pt x="134" y="308"/>
                    <a:pt x="134" y="308"/>
                    <a:pt x="134" y="308"/>
                  </a:cubicBezTo>
                  <a:cubicBezTo>
                    <a:pt x="0" y="230"/>
                    <a:pt x="0" y="230"/>
                    <a:pt x="0" y="230"/>
                  </a:cubicBezTo>
                  <a:cubicBezTo>
                    <a:pt x="134" y="152"/>
                    <a:pt x="134" y="152"/>
                    <a:pt x="134" y="152"/>
                  </a:cubicBezTo>
                  <a:cubicBezTo>
                    <a:pt x="174" y="175"/>
                    <a:pt x="174" y="175"/>
                    <a:pt x="174" y="175"/>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5"/>
                    <a:pt x="369" y="65"/>
                    <a:pt x="369" y="65"/>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5"/>
                    <a:pt x="435" y="65"/>
                    <a:pt x="435" y="65"/>
                  </a:cubicBezTo>
                  <a:cubicBezTo>
                    <a:pt x="435" y="87"/>
                    <a:pt x="435" y="117"/>
                    <a:pt x="435" y="142"/>
                  </a:cubicBezTo>
                  <a:cubicBezTo>
                    <a:pt x="460" y="146"/>
                    <a:pt x="483" y="154"/>
                    <a:pt x="502" y="165"/>
                  </a:cubicBezTo>
                  <a:cubicBezTo>
                    <a:pt x="521" y="176"/>
                    <a:pt x="534" y="189"/>
                    <a:pt x="541" y="204"/>
                  </a:cubicBezTo>
                  <a:cubicBezTo>
                    <a:pt x="672" y="204"/>
                    <a:pt x="672" y="204"/>
                    <a:pt x="672" y="204"/>
                  </a:cubicBezTo>
                  <a:cubicBezTo>
                    <a:pt x="611" y="168"/>
                    <a:pt x="611" y="168"/>
                    <a:pt x="611" y="168"/>
                  </a:cubicBezTo>
                  <a:cubicBezTo>
                    <a:pt x="650" y="145"/>
                    <a:pt x="650" y="145"/>
                    <a:pt x="650" y="145"/>
                  </a:cubicBezTo>
                  <a:cubicBezTo>
                    <a:pt x="785" y="223"/>
                    <a:pt x="785" y="223"/>
                    <a:pt x="785" y="223"/>
                  </a:cubicBezTo>
                  <a:cubicBezTo>
                    <a:pt x="651" y="300"/>
                    <a:pt x="651" y="300"/>
                    <a:pt x="651" y="300"/>
                  </a:cubicBezTo>
                  <a:cubicBezTo>
                    <a:pt x="611" y="277"/>
                    <a:pt x="611" y="277"/>
                    <a:pt x="611" y="277"/>
                  </a:cubicBezTo>
                  <a:cubicBezTo>
                    <a:pt x="672" y="242"/>
                    <a:pt x="672" y="242"/>
                    <a:pt x="672" y="242"/>
                  </a:cubicBezTo>
                  <a:cubicBezTo>
                    <a:pt x="637" y="242"/>
                    <a:pt x="587" y="242"/>
                    <a:pt x="545" y="242"/>
                  </a:cubicBezTo>
                  <a:cubicBezTo>
                    <a:pt x="540" y="259"/>
                    <a:pt x="526" y="276"/>
                    <a:pt x="502" y="290"/>
                  </a:cubicBezTo>
                  <a:cubicBezTo>
                    <a:pt x="480" y="303"/>
                    <a:pt x="451" y="311"/>
                    <a:pt x="422" y="314"/>
                  </a:cubicBezTo>
                  <a:cubicBezTo>
                    <a:pt x="422" y="391"/>
                    <a:pt x="422" y="391"/>
                    <a:pt x="422" y="391"/>
                  </a:cubicBezTo>
                  <a:cubicBezTo>
                    <a:pt x="483" y="355"/>
                    <a:pt x="483" y="355"/>
                    <a:pt x="483" y="355"/>
                  </a:cubicBezTo>
                  <a:cubicBezTo>
                    <a:pt x="483" y="355"/>
                    <a:pt x="483" y="355"/>
                    <a:pt x="483" y="355"/>
                  </a:cubicBezTo>
                  <a:cubicBezTo>
                    <a:pt x="483" y="355"/>
                    <a:pt x="483" y="355"/>
                    <a:pt x="483" y="355"/>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4" name="未知"/>
            <p:cNvSpPr/>
            <p:nvPr/>
          </p:nvSpPr>
          <p:spPr bwMode="auto">
            <a:xfrm>
              <a:off x="49" y="226"/>
              <a:ext cx="30" cy="48"/>
            </a:xfrm>
            <a:custGeom>
              <a:avLst/>
              <a:gdLst>
                <a:gd name="T0" fmla="*/ 27 w 56"/>
                <a:gd name="T1" fmla="*/ 5 h 92"/>
                <a:gd name="T2" fmla="*/ 46 w 56"/>
                <a:gd name="T3" fmla="*/ 21 h 92"/>
                <a:gd name="T4" fmla="*/ 54 w 56"/>
                <a:gd name="T5" fmla="*/ 45 h 92"/>
                <a:gd name="T6" fmla="*/ 40 w 56"/>
                <a:gd name="T7" fmla="*/ 36 h 92"/>
                <a:gd name="T8" fmla="*/ 27 w 56"/>
                <a:gd name="T9" fmla="*/ 17 h 92"/>
                <a:gd name="T10" fmla="*/ 20 w 56"/>
                <a:gd name="T11" fmla="*/ 15 h 92"/>
                <a:gd name="T12" fmla="*/ 17 w 56"/>
                <a:gd name="T13" fmla="*/ 20 h 92"/>
                <a:gd name="T14" fmla="*/ 20 w 56"/>
                <a:gd name="T15" fmla="*/ 28 h 92"/>
                <a:gd name="T16" fmla="*/ 36 w 56"/>
                <a:gd name="T17" fmla="*/ 43 h 92"/>
                <a:gd name="T18" fmla="*/ 48 w 56"/>
                <a:gd name="T19" fmla="*/ 55 h 92"/>
                <a:gd name="T20" fmla="*/ 56 w 56"/>
                <a:gd name="T21" fmla="*/ 77 h 92"/>
                <a:gd name="T22" fmla="*/ 49 w 56"/>
                <a:gd name="T23" fmla="*/ 90 h 92"/>
                <a:gd name="T24" fmla="*/ 28 w 56"/>
                <a:gd name="T25" fmla="*/ 85 h 92"/>
                <a:gd name="T26" fmla="*/ 9 w 56"/>
                <a:gd name="T27" fmla="*/ 67 h 92"/>
                <a:gd name="T28" fmla="*/ 0 w 56"/>
                <a:gd name="T29" fmla="*/ 42 h 92"/>
                <a:gd name="T30" fmla="*/ 14 w 56"/>
                <a:gd name="T31" fmla="*/ 50 h 92"/>
                <a:gd name="T32" fmla="*/ 19 w 56"/>
                <a:gd name="T33" fmla="*/ 63 h 92"/>
                <a:gd name="T34" fmla="*/ 29 w 56"/>
                <a:gd name="T35" fmla="*/ 72 h 92"/>
                <a:gd name="T36" fmla="*/ 37 w 56"/>
                <a:gd name="T37" fmla="*/ 75 h 92"/>
                <a:gd name="T38" fmla="*/ 42 w 56"/>
                <a:gd name="T39" fmla="*/ 70 h 92"/>
                <a:gd name="T40" fmla="*/ 32 w 56"/>
                <a:gd name="T41" fmla="*/ 55 h 92"/>
                <a:gd name="T42" fmla="*/ 13 w 56"/>
                <a:gd name="T43" fmla="*/ 37 h 92"/>
                <a:gd name="T44" fmla="*/ 2 w 56"/>
                <a:gd name="T45" fmla="*/ 13 h 92"/>
                <a:gd name="T46" fmla="*/ 10 w 56"/>
                <a:gd name="T47" fmla="*/ 1 h 92"/>
                <a:gd name="T48" fmla="*/ 27 w 56"/>
                <a:gd name="T49" fmla="*/ 5 h 92"/>
                <a:gd name="T50" fmla="*/ 27 w 56"/>
                <a:gd name="T51" fmla="*/ 5 h 92"/>
                <a:gd name="T52" fmla="*/ 27 w 56"/>
                <a:gd name="T53" fmla="*/ 5 h 92"/>
                <a:gd name="T54" fmla="*/ 27 w 56"/>
                <a:gd name="T55" fmla="*/ 5 h 92"/>
                <a:gd name="T56" fmla="*/ 27 w 56"/>
                <a:gd name="T57" fmla="*/ 5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2"/>
                <a:gd name="T89" fmla="*/ 56 w 56"/>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2">
                  <a:moveTo>
                    <a:pt x="27" y="5"/>
                  </a:moveTo>
                  <a:cubicBezTo>
                    <a:pt x="35" y="9"/>
                    <a:pt x="41" y="15"/>
                    <a:pt x="46" y="21"/>
                  </a:cubicBezTo>
                  <a:cubicBezTo>
                    <a:pt x="51" y="28"/>
                    <a:pt x="54" y="36"/>
                    <a:pt x="54" y="45"/>
                  </a:cubicBezTo>
                  <a:cubicBezTo>
                    <a:pt x="40" y="36"/>
                    <a:pt x="40" y="36"/>
                    <a:pt x="40" y="36"/>
                  </a:cubicBezTo>
                  <a:cubicBezTo>
                    <a:pt x="39" y="29"/>
                    <a:pt x="35" y="22"/>
                    <a:pt x="27" y="17"/>
                  </a:cubicBezTo>
                  <a:cubicBezTo>
                    <a:pt x="24" y="16"/>
                    <a:pt x="22" y="15"/>
                    <a:pt x="20" y="15"/>
                  </a:cubicBezTo>
                  <a:cubicBezTo>
                    <a:pt x="18" y="16"/>
                    <a:pt x="17" y="17"/>
                    <a:pt x="17" y="20"/>
                  </a:cubicBezTo>
                  <a:cubicBezTo>
                    <a:pt x="17" y="23"/>
                    <a:pt x="18" y="26"/>
                    <a:pt x="20" y="28"/>
                  </a:cubicBezTo>
                  <a:cubicBezTo>
                    <a:pt x="22" y="30"/>
                    <a:pt x="27" y="35"/>
                    <a:pt x="36" y="43"/>
                  </a:cubicBezTo>
                  <a:cubicBezTo>
                    <a:pt x="42" y="48"/>
                    <a:pt x="45" y="52"/>
                    <a:pt x="48" y="55"/>
                  </a:cubicBezTo>
                  <a:cubicBezTo>
                    <a:pt x="53" y="62"/>
                    <a:pt x="56" y="69"/>
                    <a:pt x="56" y="77"/>
                  </a:cubicBezTo>
                  <a:cubicBezTo>
                    <a:pt x="56" y="84"/>
                    <a:pt x="54" y="88"/>
                    <a:pt x="49" y="90"/>
                  </a:cubicBezTo>
                  <a:cubicBezTo>
                    <a:pt x="44" y="92"/>
                    <a:pt x="37" y="90"/>
                    <a:pt x="28" y="85"/>
                  </a:cubicBezTo>
                  <a:cubicBezTo>
                    <a:pt x="20" y="81"/>
                    <a:pt x="14" y="75"/>
                    <a:pt x="9" y="67"/>
                  </a:cubicBezTo>
                  <a:cubicBezTo>
                    <a:pt x="3" y="59"/>
                    <a:pt x="0" y="51"/>
                    <a:pt x="0" y="42"/>
                  </a:cubicBezTo>
                  <a:cubicBezTo>
                    <a:pt x="14" y="50"/>
                    <a:pt x="14" y="50"/>
                    <a:pt x="14" y="50"/>
                  </a:cubicBezTo>
                  <a:cubicBezTo>
                    <a:pt x="14" y="55"/>
                    <a:pt x="16" y="59"/>
                    <a:pt x="19" y="63"/>
                  </a:cubicBezTo>
                  <a:cubicBezTo>
                    <a:pt x="21" y="67"/>
                    <a:pt x="25" y="70"/>
                    <a:pt x="29" y="72"/>
                  </a:cubicBezTo>
                  <a:cubicBezTo>
                    <a:pt x="32" y="74"/>
                    <a:pt x="35" y="75"/>
                    <a:pt x="37" y="75"/>
                  </a:cubicBezTo>
                  <a:cubicBezTo>
                    <a:pt x="40" y="76"/>
                    <a:pt x="42" y="74"/>
                    <a:pt x="42" y="70"/>
                  </a:cubicBezTo>
                  <a:cubicBezTo>
                    <a:pt x="42" y="66"/>
                    <a:pt x="38" y="61"/>
                    <a:pt x="32" y="55"/>
                  </a:cubicBezTo>
                  <a:cubicBezTo>
                    <a:pt x="20" y="44"/>
                    <a:pt x="14" y="38"/>
                    <a:pt x="13" y="37"/>
                  </a:cubicBezTo>
                  <a:cubicBezTo>
                    <a:pt x="6" y="29"/>
                    <a:pt x="2" y="22"/>
                    <a:pt x="2" y="13"/>
                  </a:cubicBezTo>
                  <a:cubicBezTo>
                    <a:pt x="2" y="6"/>
                    <a:pt x="5" y="2"/>
                    <a:pt x="10" y="1"/>
                  </a:cubicBezTo>
                  <a:cubicBezTo>
                    <a:pt x="15" y="0"/>
                    <a:pt x="21" y="1"/>
                    <a:pt x="27" y="5"/>
                  </a:cubicBezTo>
                  <a:cubicBezTo>
                    <a:pt x="27" y="5"/>
                    <a:pt x="27" y="5"/>
                    <a:pt x="27" y="5"/>
                  </a:cubicBezTo>
                  <a:cubicBezTo>
                    <a:pt x="27" y="5"/>
                    <a:pt x="27" y="5"/>
                    <a:pt x="27" y="5"/>
                  </a:cubicBezTo>
                  <a:cubicBezTo>
                    <a:pt x="27" y="5"/>
                    <a:pt x="27" y="5"/>
                    <a:pt x="27" y="5"/>
                  </a:cubicBezTo>
                  <a:cubicBezTo>
                    <a:pt x="27" y="5"/>
                    <a:pt x="27" y="5"/>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5" name="未知"/>
            <p:cNvSpPr/>
            <p:nvPr/>
          </p:nvSpPr>
          <p:spPr bwMode="auto">
            <a:xfrm>
              <a:off x="80" y="238"/>
              <a:ext cx="46" cy="62"/>
            </a:xfrm>
            <a:custGeom>
              <a:avLst/>
              <a:gdLst>
                <a:gd name="T0" fmla="*/ 46 w 46"/>
                <a:gd name="T1" fmla="*/ 27 h 62"/>
                <a:gd name="T2" fmla="*/ 36 w 46"/>
                <a:gd name="T3" fmla="*/ 62 h 62"/>
                <a:gd name="T4" fmla="*/ 29 w 46"/>
                <a:gd name="T5" fmla="*/ 57 h 62"/>
                <a:gd name="T6" fmla="*/ 23 w 46"/>
                <a:gd name="T7" fmla="*/ 27 h 62"/>
                <a:gd name="T8" fmla="*/ 17 w 46"/>
                <a:gd name="T9" fmla="*/ 51 h 62"/>
                <a:gd name="T10" fmla="*/ 9 w 46"/>
                <a:gd name="T11" fmla="*/ 46 h 62"/>
                <a:gd name="T12" fmla="*/ 0 w 46"/>
                <a:gd name="T13" fmla="*/ 0 h 62"/>
                <a:gd name="T14" fmla="*/ 8 w 46"/>
                <a:gd name="T15" fmla="*/ 5 h 62"/>
                <a:gd name="T16" fmla="*/ 13 w 46"/>
                <a:gd name="T17" fmla="*/ 36 h 62"/>
                <a:gd name="T18" fmla="*/ 19 w 46"/>
                <a:gd name="T19" fmla="*/ 12 h 62"/>
                <a:gd name="T20" fmla="*/ 27 w 46"/>
                <a:gd name="T21" fmla="*/ 16 h 62"/>
                <a:gd name="T22" fmla="*/ 33 w 46"/>
                <a:gd name="T23" fmla="*/ 47 h 62"/>
                <a:gd name="T24" fmla="*/ 38 w 46"/>
                <a:gd name="T25" fmla="*/ 23 h 62"/>
                <a:gd name="T26" fmla="*/ 46 w 46"/>
                <a:gd name="T27" fmla="*/ 27 h 62"/>
                <a:gd name="T28" fmla="*/ 46 w 46"/>
                <a:gd name="T29" fmla="*/ 27 h 62"/>
                <a:gd name="T30" fmla="*/ 46 w 46"/>
                <a:gd name="T31" fmla="*/ 27 h 62"/>
                <a:gd name="T32" fmla="*/ 46 w 46"/>
                <a:gd name="T33" fmla="*/ 27 h 62"/>
                <a:gd name="T34" fmla="*/ 46 w 46"/>
                <a:gd name="T35" fmla="*/ 27 h 62"/>
                <a:gd name="T36" fmla="*/ 46 w 46"/>
                <a:gd name="T37" fmla="*/ 2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62"/>
                <a:gd name="T59" fmla="*/ 46 w 4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62">
                  <a:moveTo>
                    <a:pt x="46" y="27"/>
                  </a:moveTo>
                  <a:lnTo>
                    <a:pt x="36" y="62"/>
                  </a:lnTo>
                  <a:lnTo>
                    <a:pt x="29" y="57"/>
                  </a:lnTo>
                  <a:lnTo>
                    <a:pt x="23" y="27"/>
                  </a:lnTo>
                  <a:lnTo>
                    <a:pt x="17" y="51"/>
                  </a:lnTo>
                  <a:lnTo>
                    <a:pt x="9" y="46"/>
                  </a:lnTo>
                  <a:lnTo>
                    <a:pt x="0" y="0"/>
                  </a:lnTo>
                  <a:lnTo>
                    <a:pt x="8" y="5"/>
                  </a:lnTo>
                  <a:lnTo>
                    <a:pt x="13" y="36"/>
                  </a:lnTo>
                  <a:lnTo>
                    <a:pt x="19" y="12"/>
                  </a:lnTo>
                  <a:lnTo>
                    <a:pt x="27" y="16"/>
                  </a:lnTo>
                  <a:lnTo>
                    <a:pt x="33" y="47"/>
                  </a:lnTo>
                  <a:lnTo>
                    <a:pt x="38" y="23"/>
                  </a:lnTo>
                  <a:lnTo>
                    <a:pt x="46"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6" name="未知"/>
            <p:cNvSpPr/>
            <p:nvPr/>
          </p:nvSpPr>
          <p:spPr bwMode="auto">
            <a:xfrm>
              <a:off x="130" y="267"/>
              <a:ext cx="7" cy="45"/>
            </a:xfrm>
            <a:custGeom>
              <a:avLst/>
              <a:gdLst>
                <a:gd name="T0" fmla="*/ 7 w 7"/>
                <a:gd name="T1" fmla="*/ 5 h 45"/>
                <a:gd name="T2" fmla="*/ 7 w 7"/>
                <a:gd name="T3" fmla="*/ 45 h 45"/>
                <a:gd name="T4" fmla="*/ 0 w 7"/>
                <a:gd name="T5" fmla="*/ 41 h 45"/>
                <a:gd name="T6" fmla="*/ 0 w 7"/>
                <a:gd name="T7" fmla="*/ 0 h 45"/>
                <a:gd name="T8" fmla="*/ 7 w 7"/>
                <a:gd name="T9" fmla="*/ 5 h 45"/>
                <a:gd name="T10" fmla="*/ 7 w 7"/>
                <a:gd name="T11" fmla="*/ 5 h 45"/>
                <a:gd name="T12" fmla="*/ 7 w 7"/>
                <a:gd name="T13" fmla="*/ 5 h 45"/>
                <a:gd name="T14" fmla="*/ 7 w 7"/>
                <a:gd name="T15" fmla="*/ 5 h 45"/>
                <a:gd name="T16" fmla="*/ 7 w 7"/>
                <a:gd name="T17" fmla="*/ 5 h 45"/>
                <a:gd name="T18" fmla="*/ 7 w 7"/>
                <a:gd name="T19" fmla="*/ 5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45"/>
                <a:gd name="T32" fmla="*/ 7 w 7"/>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45">
                  <a:moveTo>
                    <a:pt x="7" y="5"/>
                  </a:moveTo>
                  <a:lnTo>
                    <a:pt x="7" y="45"/>
                  </a:lnTo>
                  <a:lnTo>
                    <a:pt x="0" y="41"/>
                  </a:lnTo>
                  <a:lnTo>
                    <a:pt x="0" y="0"/>
                  </a:ln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7" name="未知"/>
            <p:cNvSpPr/>
            <p:nvPr/>
          </p:nvSpPr>
          <p:spPr bwMode="auto">
            <a:xfrm>
              <a:off x="141" y="274"/>
              <a:ext cx="29" cy="51"/>
            </a:xfrm>
            <a:custGeom>
              <a:avLst/>
              <a:gdLst>
                <a:gd name="T0" fmla="*/ 29 w 29"/>
                <a:gd name="T1" fmla="*/ 17 h 51"/>
                <a:gd name="T2" fmla="*/ 29 w 29"/>
                <a:gd name="T3" fmla="*/ 24 h 51"/>
                <a:gd name="T4" fmla="*/ 19 w 29"/>
                <a:gd name="T5" fmla="*/ 18 h 51"/>
                <a:gd name="T6" fmla="*/ 19 w 29"/>
                <a:gd name="T7" fmla="*/ 51 h 51"/>
                <a:gd name="T8" fmla="*/ 11 w 29"/>
                <a:gd name="T9" fmla="*/ 46 h 51"/>
                <a:gd name="T10" fmla="*/ 11 w 29"/>
                <a:gd name="T11" fmla="*/ 14 h 51"/>
                <a:gd name="T12" fmla="*/ 0 w 29"/>
                <a:gd name="T13" fmla="*/ 7 h 51"/>
                <a:gd name="T14" fmla="*/ 0 w 29"/>
                <a:gd name="T15" fmla="*/ 0 h 51"/>
                <a:gd name="T16" fmla="*/ 29 w 29"/>
                <a:gd name="T17" fmla="*/ 17 h 51"/>
                <a:gd name="T18" fmla="*/ 29 w 29"/>
                <a:gd name="T19" fmla="*/ 17 h 51"/>
                <a:gd name="T20" fmla="*/ 29 w 29"/>
                <a:gd name="T21" fmla="*/ 17 h 51"/>
                <a:gd name="T22" fmla="*/ 29 w 29"/>
                <a:gd name="T23" fmla="*/ 17 h 51"/>
                <a:gd name="T24" fmla="*/ 29 w 29"/>
                <a:gd name="T25" fmla="*/ 17 h 51"/>
                <a:gd name="T26" fmla="*/ 29 w 29"/>
                <a:gd name="T27" fmla="*/ 17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1"/>
                <a:gd name="T44" fmla="*/ 29 w 29"/>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1">
                  <a:moveTo>
                    <a:pt x="29" y="17"/>
                  </a:moveTo>
                  <a:lnTo>
                    <a:pt x="29" y="24"/>
                  </a:lnTo>
                  <a:lnTo>
                    <a:pt x="19" y="18"/>
                  </a:lnTo>
                  <a:lnTo>
                    <a:pt x="19" y="51"/>
                  </a:lnTo>
                  <a:lnTo>
                    <a:pt x="11" y="46"/>
                  </a:lnTo>
                  <a:lnTo>
                    <a:pt x="11" y="14"/>
                  </a:lnTo>
                  <a:lnTo>
                    <a:pt x="0" y="7"/>
                  </a:lnTo>
                  <a:lnTo>
                    <a:pt x="0" y="0"/>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8" name="未知"/>
            <p:cNvSpPr/>
            <p:nvPr/>
          </p:nvSpPr>
          <p:spPr bwMode="auto">
            <a:xfrm>
              <a:off x="172" y="298"/>
              <a:ext cx="33" cy="48"/>
            </a:xfrm>
            <a:custGeom>
              <a:avLst/>
              <a:gdLst>
                <a:gd name="T0" fmla="*/ 33 w 62"/>
                <a:gd name="T1" fmla="*/ 7 h 92"/>
                <a:gd name="T2" fmla="*/ 52 w 62"/>
                <a:gd name="T3" fmla="*/ 25 h 92"/>
                <a:gd name="T4" fmla="*/ 62 w 62"/>
                <a:gd name="T5" fmla="*/ 50 h 92"/>
                <a:gd name="T6" fmla="*/ 48 w 62"/>
                <a:gd name="T7" fmla="*/ 42 h 92"/>
                <a:gd name="T8" fmla="*/ 43 w 62"/>
                <a:gd name="T9" fmla="*/ 30 h 92"/>
                <a:gd name="T10" fmla="*/ 33 w 62"/>
                <a:gd name="T11" fmla="*/ 21 h 92"/>
                <a:gd name="T12" fmla="*/ 19 w 62"/>
                <a:gd name="T13" fmla="*/ 21 h 92"/>
                <a:gd name="T14" fmla="*/ 15 w 62"/>
                <a:gd name="T15" fmla="*/ 36 h 92"/>
                <a:gd name="T16" fmla="*/ 19 w 62"/>
                <a:gd name="T17" fmla="*/ 56 h 92"/>
                <a:gd name="T18" fmla="*/ 33 w 62"/>
                <a:gd name="T19" fmla="*/ 72 h 92"/>
                <a:gd name="T20" fmla="*/ 43 w 62"/>
                <a:gd name="T21" fmla="*/ 74 h 92"/>
                <a:gd name="T22" fmla="*/ 48 w 62"/>
                <a:gd name="T23" fmla="*/ 64 h 92"/>
                <a:gd name="T24" fmla="*/ 62 w 62"/>
                <a:gd name="T25" fmla="*/ 72 h 92"/>
                <a:gd name="T26" fmla="*/ 53 w 62"/>
                <a:gd name="T27" fmla="*/ 90 h 92"/>
                <a:gd name="T28" fmla="*/ 33 w 62"/>
                <a:gd name="T29" fmla="*/ 86 h 92"/>
                <a:gd name="T30" fmla="*/ 9 w 62"/>
                <a:gd name="T31" fmla="*/ 61 h 92"/>
                <a:gd name="T32" fmla="*/ 0 w 62"/>
                <a:gd name="T33" fmla="*/ 28 h 92"/>
                <a:gd name="T34" fmla="*/ 9 w 62"/>
                <a:gd name="T35" fmla="*/ 4 h 92"/>
                <a:gd name="T36" fmla="*/ 33 w 62"/>
                <a:gd name="T37" fmla="*/ 7 h 92"/>
                <a:gd name="T38" fmla="*/ 33 w 62"/>
                <a:gd name="T39" fmla="*/ 7 h 92"/>
                <a:gd name="T40" fmla="*/ 33 w 62"/>
                <a:gd name="T41" fmla="*/ 7 h 92"/>
                <a:gd name="T42" fmla="*/ 33 w 62"/>
                <a:gd name="T43" fmla="*/ 7 h 92"/>
                <a:gd name="T44" fmla="*/ 33 w 62"/>
                <a:gd name="T45" fmla="*/ 7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92"/>
                <a:gd name="T71" fmla="*/ 62 w 62"/>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92">
                  <a:moveTo>
                    <a:pt x="33" y="7"/>
                  </a:moveTo>
                  <a:cubicBezTo>
                    <a:pt x="41" y="11"/>
                    <a:pt x="47" y="17"/>
                    <a:pt x="52" y="25"/>
                  </a:cubicBezTo>
                  <a:cubicBezTo>
                    <a:pt x="58" y="33"/>
                    <a:pt x="61" y="41"/>
                    <a:pt x="62" y="50"/>
                  </a:cubicBezTo>
                  <a:cubicBezTo>
                    <a:pt x="48" y="42"/>
                    <a:pt x="48" y="42"/>
                    <a:pt x="48" y="42"/>
                  </a:cubicBezTo>
                  <a:cubicBezTo>
                    <a:pt x="47" y="38"/>
                    <a:pt x="46" y="34"/>
                    <a:pt x="43" y="30"/>
                  </a:cubicBezTo>
                  <a:cubicBezTo>
                    <a:pt x="40" y="26"/>
                    <a:pt x="37" y="23"/>
                    <a:pt x="33" y="21"/>
                  </a:cubicBezTo>
                  <a:cubicBezTo>
                    <a:pt x="27" y="17"/>
                    <a:pt x="22" y="17"/>
                    <a:pt x="19" y="21"/>
                  </a:cubicBezTo>
                  <a:cubicBezTo>
                    <a:pt x="16" y="24"/>
                    <a:pt x="15" y="29"/>
                    <a:pt x="15" y="36"/>
                  </a:cubicBezTo>
                  <a:cubicBezTo>
                    <a:pt x="15" y="44"/>
                    <a:pt x="16" y="50"/>
                    <a:pt x="19" y="56"/>
                  </a:cubicBezTo>
                  <a:cubicBezTo>
                    <a:pt x="22" y="63"/>
                    <a:pt x="27" y="69"/>
                    <a:pt x="33" y="72"/>
                  </a:cubicBezTo>
                  <a:cubicBezTo>
                    <a:pt x="37" y="75"/>
                    <a:pt x="41" y="75"/>
                    <a:pt x="43" y="74"/>
                  </a:cubicBezTo>
                  <a:cubicBezTo>
                    <a:pt x="46" y="72"/>
                    <a:pt x="47" y="69"/>
                    <a:pt x="48" y="64"/>
                  </a:cubicBezTo>
                  <a:cubicBezTo>
                    <a:pt x="62" y="72"/>
                    <a:pt x="62" y="72"/>
                    <a:pt x="62" y="72"/>
                  </a:cubicBezTo>
                  <a:cubicBezTo>
                    <a:pt x="61" y="81"/>
                    <a:pt x="58" y="87"/>
                    <a:pt x="53" y="90"/>
                  </a:cubicBezTo>
                  <a:cubicBezTo>
                    <a:pt x="48" y="92"/>
                    <a:pt x="41" y="91"/>
                    <a:pt x="33" y="86"/>
                  </a:cubicBezTo>
                  <a:cubicBezTo>
                    <a:pt x="23" y="81"/>
                    <a:pt x="15" y="72"/>
                    <a:pt x="9" y="61"/>
                  </a:cubicBezTo>
                  <a:cubicBezTo>
                    <a:pt x="3" y="50"/>
                    <a:pt x="0" y="39"/>
                    <a:pt x="0" y="28"/>
                  </a:cubicBezTo>
                  <a:cubicBezTo>
                    <a:pt x="0" y="16"/>
                    <a:pt x="3" y="8"/>
                    <a:pt x="9" y="4"/>
                  </a:cubicBezTo>
                  <a:cubicBezTo>
                    <a:pt x="15" y="0"/>
                    <a:pt x="23" y="1"/>
                    <a:pt x="33" y="7"/>
                  </a:cubicBezTo>
                  <a:cubicBezTo>
                    <a:pt x="33" y="7"/>
                    <a:pt x="33" y="7"/>
                    <a:pt x="33" y="7"/>
                  </a:cubicBezTo>
                  <a:cubicBezTo>
                    <a:pt x="33" y="7"/>
                    <a:pt x="33" y="7"/>
                    <a:pt x="33" y="7"/>
                  </a:cubicBezTo>
                  <a:cubicBezTo>
                    <a:pt x="33" y="7"/>
                    <a:pt x="33" y="7"/>
                    <a:pt x="33" y="7"/>
                  </a:cubicBezTo>
                  <a:cubicBezTo>
                    <a:pt x="33" y="7"/>
                    <a:pt x="33"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 name="未知"/>
            <p:cNvSpPr/>
            <p:nvPr/>
          </p:nvSpPr>
          <p:spPr bwMode="auto">
            <a:xfrm>
              <a:off x="210" y="314"/>
              <a:ext cx="30" cy="57"/>
            </a:xfrm>
            <a:custGeom>
              <a:avLst/>
              <a:gdLst>
                <a:gd name="T0" fmla="*/ 30 w 30"/>
                <a:gd name="T1" fmla="*/ 17 h 57"/>
                <a:gd name="T2" fmla="*/ 30 w 30"/>
                <a:gd name="T3" fmla="*/ 57 h 57"/>
                <a:gd name="T4" fmla="*/ 22 w 30"/>
                <a:gd name="T5" fmla="*/ 53 h 57"/>
                <a:gd name="T6" fmla="*/ 22 w 30"/>
                <a:gd name="T7" fmla="*/ 35 h 57"/>
                <a:gd name="T8" fmla="*/ 8 w 30"/>
                <a:gd name="T9" fmla="*/ 27 h 57"/>
                <a:gd name="T10" fmla="*/ 8 w 30"/>
                <a:gd name="T11" fmla="*/ 45 h 57"/>
                <a:gd name="T12" fmla="*/ 0 w 30"/>
                <a:gd name="T13" fmla="*/ 40 h 57"/>
                <a:gd name="T14" fmla="*/ 0 w 30"/>
                <a:gd name="T15" fmla="*/ 0 h 57"/>
                <a:gd name="T16" fmla="*/ 8 w 30"/>
                <a:gd name="T17" fmla="*/ 4 h 57"/>
                <a:gd name="T18" fmla="*/ 8 w 30"/>
                <a:gd name="T19" fmla="*/ 20 h 57"/>
                <a:gd name="T20" fmla="*/ 22 w 30"/>
                <a:gd name="T21" fmla="*/ 28 h 57"/>
                <a:gd name="T22" fmla="*/ 23 w 30"/>
                <a:gd name="T23" fmla="*/ 13 h 57"/>
                <a:gd name="T24" fmla="*/ 30 w 30"/>
                <a:gd name="T25" fmla="*/ 17 h 57"/>
                <a:gd name="T26" fmla="*/ 30 w 30"/>
                <a:gd name="T27" fmla="*/ 17 h 57"/>
                <a:gd name="T28" fmla="*/ 30 w 30"/>
                <a:gd name="T29" fmla="*/ 17 h 57"/>
                <a:gd name="T30" fmla="*/ 30 w 30"/>
                <a:gd name="T31" fmla="*/ 17 h 57"/>
                <a:gd name="T32" fmla="*/ 30 w 30"/>
                <a:gd name="T33" fmla="*/ 17 h 57"/>
                <a:gd name="T34" fmla="*/ 30 w 30"/>
                <a:gd name="T35" fmla="*/ 17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7"/>
                <a:gd name="T56" fmla="*/ 30 w 30"/>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7">
                  <a:moveTo>
                    <a:pt x="30" y="17"/>
                  </a:moveTo>
                  <a:lnTo>
                    <a:pt x="30" y="57"/>
                  </a:lnTo>
                  <a:lnTo>
                    <a:pt x="22" y="53"/>
                  </a:lnTo>
                  <a:lnTo>
                    <a:pt x="22" y="35"/>
                  </a:lnTo>
                  <a:lnTo>
                    <a:pt x="8" y="27"/>
                  </a:lnTo>
                  <a:lnTo>
                    <a:pt x="8" y="45"/>
                  </a:lnTo>
                  <a:lnTo>
                    <a:pt x="0" y="40"/>
                  </a:lnTo>
                  <a:lnTo>
                    <a:pt x="0" y="0"/>
                  </a:lnTo>
                  <a:lnTo>
                    <a:pt x="8" y="4"/>
                  </a:lnTo>
                  <a:lnTo>
                    <a:pt x="8" y="20"/>
                  </a:lnTo>
                  <a:lnTo>
                    <a:pt x="22" y="28"/>
                  </a:lnTo>
                  <a:lnTo>
                    <a:pt x="23" y="13"/>
                  </a:lnTo>
                  <a:lnTo>
                    <a:pt x="30"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730">
        <p14:prism isInverted="1"/>
      </p:transition>
    </mc:Choice>
    <mc:Fallback>
      <p:transition spd="slow" advTm="7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4112" y="216223"/>
            <a:ext cx="3070071"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交换机的基本配置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3785652"/>
          </a:xfrm>
          <a:prstGeom prst="rect">
            <a:avLst/>
          </a:prstGeom>
        </p:spPr>
        <p:txBody>
          <a:bodyPr wrap="square">
            <a:spAutoFit/>
          </a:bodyPr>
          <a:lstStyle/>
          <a:p>
            <a:pPr>
              <a:lnSpc>
                <a:spcPct val="150000"/>
              </a:lnSpc>
            </a:pPr>
            <a:r>
              <a:rPr lang="en-US" altLang="zh-CN" sz="2000" dirty="0">
                <a:solidFill>
                  <a:srgbClr val="0070C0"/>
                </a:solidFill>
              </a:rPr>
              <a:t>6. </a:t>
            </a:r>
            <a:r>
              <a:rPr lang="zh-CN" altLang="en-US" sz="2000" dirty="0">
                <a:solidFill>
                  <a:srgbClr val="0070C0"/>
                </a:solidFill>
              </a:rPr>
              <a:t>选择端口</a:t>
            </a:r>
            <a:endParaRPr lang="zh-CN" altLang="en-US"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1</a:t>
            </a:r>
            <a:r>
              <a:rPr lang="zh-CN" altLang="en-US" sz="2000" dirty="0">
                <a:solidFill>
                  <a:srgbClr val="0070C0"/>
                </a:solidFill>
              </a:rPr>
              <a:t>）．选择单个端口</a:t>
            </a:r>
            <a:endParaRPr lang="zh-CN" altLang="en-US" sz="2000" dirty="0">
              <a:solidFill>
                <a:srgbClr val="0070C0"/>
              </a:solidFill>
            </a:endParaRPr>
          </a:p>
          <a:p>
            <a:pPr>
              <a:lnSpc>
                <a:spcPct val="150000"/>
              </a:lnSpc>
            </a:pPr>
            <a:r>
              <a:rPr lang="zh-CN" altLang="en-US" sz="2000" dirty="0">
                <a:solidFill>
                  <a:srgbClr val="0070C0"/>
                </a:solidFill>
              </a:rPr>
              <a:t>　命令：</a:t>
            </a:r>
            <a:r>
              <a:rPr lang="en-US" altLang="zh-CN" sz="2000" dirty="0">
                <a:solidFill>
                  <a:srgbClr val="0070C0"/>
                </a:solidFill>
              </a:rPr>
              <a:t>interface interface-type interface-number</a:t>
            </a:r>
            <a:endParaRPr lang="en-US" altLang="zh-CN" sz="2000" dirty="0">
              <a:solidFill>
                <a:srgbClr val="0070C0"/>
              </a:solidFill>
            </a:endParaRPr>
          </a:p>
          <a:p>
            <a:pPr>
              <a:lnSpc>
                <a:spcPct val="150000"/>
              </a:lnSpc>
            </a:pPr>
            <a:r>
              <a:rPr lang="zh-CN" altLang="en-US" sz="2000" dirty="0">
                <a:solidFill>
                  <a:srgbClr val="0070C0"/>
                </a:solidFill>
              </a:rPr>
              <a:t>　示例：</a:t>
            </a: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a:t>
            </a:r>
            <a:r>
              <a:rPr lang="en-US" altLang="zh-CN" sz="2000" dirty="0" err="1">
                <a:solidFill>
                  <a:srgbClr val="0070C0"/>
                </a:solidFill>
              </a:rPr>
              <a:t>int</a:t>
            </a:r>
            <a:r>
              <a:rPr lang="en-US" altLang="zh-CN" sz="2000" dirty="0">
                <a:solidFill>
                  <a:srgbClr val="0070C0"/>
                </a:solidFill>
              </a:rPr>
              <a:t> fa0/1</a:t>
            </a:r>
            <a:endParaRPr lang="en-US" altLang="zh-CN" sz="2000" dirty="0">
              <a:solidFill>
                <a:srgbClr val="0070C0"/>
              </a:solidFill>
            </a:endParaRPr>
          </a:p>
          <a:p>
            <a:pPr>
              <a:lnSpc>
                <a:spcPct val="150000"/>
              </a:lnSpc>
            </a:pPr>
            <a:r>
              <a:rPr lang="zh-CN" altLang="en-US" sz="2000" dirty="0">
                <a:solidFill>
                  <a:srgbClr val="0070C0"/>
                </a:solidFill>
              </a:rPr>
              <a:t>（</a:t>
            </a:r>
            <a:r>
              <a:rPr lang="en-US" altLang="zh-CN" sz="2000" dirty="0">
                <a:solidFill>
                  <a:srgbClr val="0070C0"/>
                </a:solidFill>
              </a:rPr>
              <a:t>2</a:t>
            </a:r>
            <a:r>
              <a:rPr lang="zh-CN" altLang="en-US" sz="2000" dirty="0">
                <a:solidFill>
                  <a:srgbClr val="0070C0"/>
                </a:solidFill>
              </a:rPr>
              <a:t>）．选择多个连续的端口</a:t>
            </a:r>
            <a:endParaRPr lang="zh-CN" altLang="en-US" sz="2000" dirty="0">
              <a:solidFill>
                <a:srgbClr val="0070C0"/>
              </a:solidFill>
            </a:endParaRPr>
          </a:p>
          <a:p>
            <a:pPr>
              <a:lnSpc>
                <a:spcPct val="150000"/>
              </a:lnSpc>
            </a:pPr>
            <a:r>
              <a:rPr lang="zh-CN" altLang="en-US" sz="2000" dirty="0">
                <a:solidFill>
                  <a:srgbClr val="0070C0"/>
                </a:solidFill>
              </a:rPr>
              <a:t>　命令：</a:t>
            </a:r>
            <a:r>
              <a:rPr lang="en-US" altLang="zh-CN" sz="2000" dirty="0">
                <a:solidFill>
                  <a:srgbClr val="0070C0"/>
                </a:solidFill>
              </a:rPr>
              <a:t>interface range </a:t>
            </a:r>
            <a:r>
              <a:rPr lang="en-US" altLang="zh-CN" sz="2000" dirty="0" err="1">
                <a:solidFill>
                  <a:srgbClr val="0070C0"/>
                </a:solidFill>
              </a:rPr>
              <a:t>int</a:t>
            </a:r>
            <a:r>
              <a:rPr lang="en-US" altLang="zh-CN" sz="2000" dirty="0">
                <a:solidFill>
                  <a:srgbClr val="0070C0"/>
                </a:solidFill>
              </a:rPr>
              <a:t>-type slot/</a:t>
            </a:r>
            <a:r>
              <a:rPr lang="en-US" altLang="zh-CN" sz="2000" dirty="0" err="1">
                <a:solidFill>
                  <a:srgbClr val="0070C0"/>
                </a:solidFill>
              </a:rPr>
              <a:t>startport</a:t>
            </a:r>
            <a:r>
              <a:rPr lang="en-US" altLang="zh-CN" sz="2000" dirty="0">
                <a:solidFill>
                  <a:srgbClr val="0070C0"/>
                </a:solidFill>
              </a:rPr>
              <a:t> – </a:t>
            </a:r>
            <a:r>
              <a:rPr lang="en-US" altLang="zh-CN" sz="2000" dirty="0" err="1">
                <a:solidFill>
                  <a:srgbClr val="0070C0"/>
                </a:solidFill>
              </a:rPr>
              <a:t>endport</a:t>
            </a:r>
            <a:endParaRPr lang="en-US" altLang="zh-CN" sz="2000" dirty="0">
              <a:solidFill>
                <a:srgbClr val="0070C0"/>
              </a:solidFill>
            </a:endParaRPr>
          </a:p>
          <a:p>
            <a:pPr>
              <a:lnSpc>
                <a:spcPct val="150000"/>
              </a:lnSpc>
            </a:pPr>
            <a:r>
              <a:rPr lang="zh-CN" altLang="en-US" sz="2000" dirty="0">
                <a:solidFill>
                  <a:srgbClr val="0070C0"/>
                </a:solidFill>
              </a:rPr>
              <a:t>　示例：</a:t>
            </a: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a:t>
            </a:r>
            <a:r>
              <a:rPr lang="en-US" altLang="zh-CN" sz="2000" dirty="0" err="1">
                <a:solidFill>
                  <a:srgbClr val="0070C0"/>
                </a:solidFill>
              </a:rPr>
              <a:t>int</a:t>
            </a:r>
            <a:r>
              <a:rPr lang="en-US" altLang="zh-CN" sz="2000" dirty="0">
                <a:solidFill>
                  <a:srgbClr val="0070C0"/>
                </a:solidFill>
              </a:rPr>
              <a:t> range fa0/1 - 12</a:t>
            </a:r>
            <a:endParaRPr lang="en-US" altLang="zh-CN" sz="2000" dirty="0">
              <a:solidFill>
                <a:srgbClr val="0070C0"/>
              </a:solidFill>
            </a:endParaRPr>
          </a:p>
          <a:p>
            <a:pPr>
              <a:lnSpc>
                <a:spcPct val="150000"/>
              </a:lnSpc>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9BBE64B6-DBC7-420E-BB39-22CCC0B02FFB}"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17235">
        <p14:prism isInverted="1"/>
      </p:transition>
    </mc:Choice>
    <mc:Fallback>
      <p:transition spd="slow" advTm="1723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4112" y="216223"/>
            <a:ext cx="3070071"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交换机的基本配置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1477328"/>
          </a:xfrm>
          <a:prstGeom prst="rect">
            <a:avLst/>
          </a:prstGeom>
        </p:spPr>
        <p:txBody>
          <a:bodyPr wrap="square">
            <a:spAutoFit/>
          </a:bodyPr>
          <a:lstStyle/>
          <a:p>
            <a:pPr>
              <a:lnSpc>
                <a:spcPct val="150000"/>
              </a:lnSpc>
            </a:pPr>
            <a:r>
              <a:rPr lang="en-US" altLang="zh-CN" sz="2000" dirty="0">
                <a:solidFill>
                  <a:srgbClr val="0070C0"/>
                </a:solidFill>
              </a:rPr>
              <a:t>7. </a:t>
            </a:r>
            <a:r>
              <a:rPr lang="zh-CN" altLang="en-US" sz="2000" dirty="0">
                <a:solidFill>
                  <a:srgbClr val="0070C0"/>
                </a:solidFill>
              </a:rPr>
              <a:t>端口的基本配置</a:t>
            </a:r>
            <a:endParaRPr lang="zh-CN" altLang="en-US" sz="2000" dirty="0">
              <a:solidFill>
                <a:srgbClr val="0070C0"/>
              </a:solidFill>
            </a:endParaRPr>
          </a:p>
          <a:p>
            <a:pPr>
              <a:lnSpc>
                <a:spcPct val="150000"/>
              </a:lnSpc>
            </a:pP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D3F4D67A-105F-4FE3-829D-3D8A23DA9C63}" type="datetime11">
              <a:rPr lang="zh-CN" altLang="en-US" smtClean="0"/>
            </a:fld>
            <a:endParaRPr lang="zh-CN" altLang="en-US"/>
          </a:p>
        </p:txBody>
      </p:sp>
      <p:sp>
        <p:nvSpPr>
          <p:cNvPr id="6" name="Text Box 7"/>
          <p:cNvSpPr txBox="1">
            <a:spLocks noChangeArrowheads="1"/>
          </p:cNvSpPr>
          <p:nvPr/>
        </p:nvSpPr>
        <p:spPr bwMode="auto">
          <a:xfrm>
            <a:off x="686833" y="1576871"/>
            <a:ext cx="8567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pPr>
            <a:r>
              <a:rPr lang="zh-CN" altLang="en-US" sz="2000" dirty="0">
                <a:solidFill>
                  <a:srgbClr val="0070C0"/>
                </a:solidFill>
                <a:latin typeface="+mn-lt"/>
                <a:ea typeface="+mn-ea"/>
              </a:rPr>
              <a:t>（</a:t>
            </a:r>
            <a:r>
              <a:rPr lang="en-US" altLang="zh-CN" sz="2000" dirty="0">
                <a:solidFill>
                  <a:srgbClr val="0070C0"/>
                </a:solidFill>
                <a:latin typeface="+mn-lt"/>
                <a:ea typeface="+mn-ea"/>
              </a:rPr>
              <a:t>1</a:t>
            </a:r>
            <a:r>
              <a:rPr lang="zh-CN" altLang="en-US" sz="2000" dirty="0">
                <a:solidFill>
                  <a:srgbClr val="0070C0"/>
                </a:solidFill>
                <a:latin typeface="+mn-lt"/>
                <a:ea typeface="+mn-ea"/>
              </a:rPr>
              <a:t>）为端口指定描述性文字</a:t>
            </a:r>
            <a:endParaRPr lang="en-US" altLang="zh-CN" sz="2000" dirty="0">
              <a:solidFill>
                <a:srgbClr val="0070C0"/>
              </a:solidFill>
              <a:latin typeface="+mn-lt"/>
              <a:ea typeface="+mn-ea"/>
            </a:endParaRPr>
          </a:p>
        </p:txBody>
      </p:sp>
      <p:sp>
        <p:nvSpPr>
          <p:cNvPr id="7" name="Text Box 7"/>
          <p:cNvSpPr txBox="1">
            <a:spLocks noChangeArrowheads="1"/>
          </p:cNvSpPr>
          <p:nvPr/>
        </p:nvSpPr>
        <p:spPr bwMode="auto">
          <a:xfrm>
            <a:off x="721519" y="3182852"/>
            <a:ext cx="8567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pPr>
            <a:r>
              <a:rPr lang="zh-CN" altLang="en-US" sz="2000" dirty="0">
                <a:solidFill>
                  <a:srgbClr val="0070C0"/>
                </a:solidFill>
                <a:latin typeface="+mn-lt"/>
                <a:ea typeface="+mn-ea"/>
              </a:rPr>
              <a:t>（</a:t>
            </a:r>
            <a:r>
              <a:rPr lang="en-US" altLang="zh-CN" sz="2000" dirty="0">
                <a:solidFill>
                  <a:srgbClr val="0070C0"/>
                </a:solidFill>
                <a:latin typeface="+mn-lt"/>
                <a:ea typeface="+mn-ea"/>
              </a:rPr>
              <a:t>2</a:t>
            </a:r>
            <a:r>
              <a:rPr lang="zh-CN" altLang="en-US" sz="2000" dirty="0">
                <a:solidFill>
                  <a:srgbClr val="0070C0"/>
                </a:solidFill>
                <a:latin typeface="+mn-lt"/>
                <a:ea typeface="+mn-ea"/>
              </a:rPr>
              <a:t>）设置端口通信速率</a:t>
            </a:r>
            <a:endParaRPr lang="en-US" altLang="zh-CN" sz="2000" dirty="0">
              <a:solidFill>
                <a:srgbClr val="0070C0"/>
              </a:solidFill>
              <a:latin typeface="+mn-lt"/>
              <a:ea typeface="+mn-ea"/>
            </a:endParaRPr>
          </a:p>
        </p:txBody>
      </p:sp>
      <p:sp>
        <p:nvSpPr>
          <p:cNvPr id="8" name="Rectangle 9"/>
          <p:cNvSpPr>
            <a:spLocks noChangeArrowheads="1"/>
          </p:cNvSpPr>
          <p:nvPr/>
        </p:nvSpPr>
        <p:spPr bwMode="auto">
          <a:xfrm>
            <a:off x="1094820" y="2036651"/>
            <a:ext cx="6445250" cy="960776"/>
          </a:xfrm>
          <a:prstGeom prst="rect">
            <a:avLst/>
          </a:prstGeom>
          <a:noFill/>
          <a:ln w="9525">
            <a:noFill/>
            <a:miter lim="800000"/>
          </a:ln>
          <a:effectLst>
            <a:prstShdw prst="shdw17" dist="17961" dir="2700000">
              <a:schemeClr val="accent1">
                <a:gamma/>
                <a:shade val="60000"/>
                <a:invGamma/>
              </a:schemeClr>
            </a:prstShdw>
          </a:effectLst>
        </p:spPr>
        <p:txBody>
          <a:bodyPr>
            <a:spAutoFit/>
          </a:bodyPr>
          <a:lstStyle/>
          <a:p>
            <a:pPr>
              <a:lnSpc>
                <a:spcPct val="150000"/>
              </a:lnSpc>
              <a:defRPr/>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)#interface f0/1</a:t>
            </a:r>
            <a:endParaRPr lang="en-US" altLang="zh-CN" sz="2000" dirty="0">
              <a:solidFill>
                <a:srgbClr val="0070C0"/>
              </a:solidFill>
            </a:endParaRPr>
          </a:p>
          <a:p>
            <a:pPr>
              <a:lnSpc>
                <a:spcPct val="150000"/>
              </a:lnSpc>
              <a:defRPr/>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-if)#description </a:t>
            </a:r>
            <a:r>
              <a:rPr lang="zh-CN" altLang="en-US" sz="2000" dirty="0">
                <a:solidFill>
                  <a:srgbClr val="0070C0"/>
                </a:solidFill>
              </a:rPr>
              <a:t>描述文字</a:t>
            </a:r>
            <a:endParaRPr lang="zh-CN" altLang="en-US" sz="2000" dirty="0">
              <a:solidFill>
                <a:srgbClr val="0070C0"/>
              </a:solidFill>
            </a:endParaRPr>
          </a:p>
        </p:txBody>
      </p:sp>
      <p:sp>
        <p:nvSpPr>
          <p:cNvPr id="9" name="Rectangle 10"/>
          <p:cNvSpPr>
            <a:spLocks noChangeArrowheads="1"/>
          </p:cNvSpPr>
          <p:nvPr/>
        </p:nvSpPr>
        <p:spPr bwMode="auto">
          <a:xfrm>
            <a:off x="1094819" y="3650051"/>
            <a:ext cx="7019925" cy="958660"/>
          </a:xfrm>
          <a:prstGeom prst="rect">
            <a:avLst/>
          </a:prstGeom>
          <a:noFill/>
          <a:ln w="9525">
            <a:noFill/>
            <a:miter lim="800000"/>
          </a:ln>
          <a:effectLst>
            <a:prstShdw prst="shdw17" dist="17961" dir="2700000">
              <a:schemeClr val="accent1">
                <a:gamma/>
                <a:shade val="60000"/>
                <a:invGamma/>
              </a:schemeClr>
            </a:prstShdw>
          </a:effectLst>
        </p:spPr>
        <p:txBody>
          <a:bodyPr>
            <a:spAutoFit/>
          </a:bodyPr>
          <a:lstStyle/>
          <a:p>
            <a:pPr>
              <a:lnSpc>
                <a:spcPct val="150000"/>
              </a:lnSpc>
              <a:defRPr/>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)#interface f0/1</a:t>
            </a:r>
            <a:endParaRPr lang="en-US" altLang="zh-CN" sz="2000" dirty="0">
              <a:solidFill>
                <a:srgbClr val="0070C0"/>
              </a:solidFill>
            </a:endParaRPr>
          </a:p>
          <a:p>
            <a:pPr>
              <a:lnSpc>
                <a:spcPct val="150000"/>
              </a:lnSpc>
              <a:defRPr/>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-if)#speed 10/100/auto</a:t>
            </a:r>
            <a:endParaRPr lang="zh-CN" altLang="en-US" sz="2000" dirty="0">
              <a:solidFill>
                <a:srgbClr val="0070C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3605">
        <p14:prism isInverted="1"/>
      </p:transition>
    </mc:Choice>
    <mc:Fallback>
      <p:transition spd="slow" advTm="336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up)">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up)">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6" grpId="0" autoUpdateAnimBg="0" build="p"/>
      <p:bldP spid="7" grpId="0" autoUpdateAnimBg="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4112" y="216223"/>
            <a:ext cx="3070071"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交换机的基本配置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4" name="日期占位符 3"/>
          <p:cNvSpPr>
            <a:spLocks noGrp="1"/>
          </p:cNvSpPr>
          <p:nvPr>
            <p:ph type="dt" sz="half" idx="10"/>
          </p:nvPr>
        </p:nvSpPr>
        <p:spPr/>
        <p:txBody>
          <a:bodyPr/>
          <a:lstStyle/>
          <a:p>
            <a:fld id="{38AD85FF-70E6-4C58-AC90-145A2F36C361}" type="datetime11">
              <a:rPr lang="zh-CN" altLang="en-US" smtClean="0"/>
            </a:fld>
            <a:endParaRPr lang="zh-CN" altLang="en-US"/>
          </a:p>
        </p:txBody>
      </p:sp>
      <p:sp>
        <p:nvSpPr>
          <p:cNvPr id="10" name="Text Box 7"/>
          <p:cNvSpPr txBox="1">
            <a:spLocks noChangeArrowheads="1"/>
          </p:cNvSpPr>
          <p:nvPr/>
        </p:nvSpPr>
        <p:spPr bwMode="auto">
          <a:xfrm>
            <a:off x="442603" y="1152327"/>
            <a:ext cx="8567737"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pPr>
            <a:r>
              <a:rPr lang="zh-CN" altLang="en-US" sz="2000" dirty="0">
                <a:solidFill>
                  <a:srgbClr val="0070C0"/>
                </a:solidFill>
                <a:latin typeface="+mn-lt"/>
                <a:ea typeface="+mn-ea"/>
              </a:rPr>
              <a:t>（</a:t>
            </a:r>
            <a:r>
              <a:rPr lang="en-US" altLang="zh-CN" sz="2000" dirty="0">
                <a:solidFill>
                  <a:srgbClr val="0070C0"/>
                </a:solidFill>
                <a:latin typeface="+mn-lt"/>
                <a:ea typeface="+mn-ea"/>
              </a:rPr>
              <a:t>3</a:t>
            </a:r>
            <a:r>
              <a:rPr lang="zh-CN" altLang="en-US" sz="2000" dirty="0">
                <a:solidFill>
                  <a:srgbClr val="0070C0"/>
                </a:solidFill>
                <a:latin typeface="+mn-lt"/>
                <a:ea typeface="+mn-ea"/>
              </a:rPr>
              <a:t>）．配置端口的单双工通信模式</a:t>
            </a:r>
            <a:endParaRPr lang="en-US" altLang="zh-CN" sz="2000" dirty="0">
              <a:solidFill>
                <a:srgbClr val="0070C0"/>
              </a:solidFill>
              <a:latin typeface="+mn-lt"/>
              <a:ea typeface="+mn-ea"/>
            </a:endParaRPr>
          </a:p>
        </p:txBody>
      </p:sp>
      <p:sp>
        <p:nvSpPr>
          <p:cNvPr id="11" name="Text Box 7"/>
          <p:cNvSpPr txBox="1">
            <a:spLocks noChangeArrowheads="1"/>
          </p:cNvSpPr>
          <p:nvPr/>
        </p:nvSpPr>
        <p:spPr bwMode="auto">
          <a:xfrm>
            <a:off x="371165" y="2808090"/>
            <a:ext cx="8567738" cy="48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just" eaLnBrk="1" hangingPunct="1">
              <a:lnSpc>
                <a:spcPct val="145000"/>
              </a:lnSpc>
            </a:pPr>
            <a:r>
              <a:rPr lang="zh-CN" altLang="en-US" sz="2000" dirty="0">
                <a:solidFill>
                  <a:srgbClr val="0070C0"/>
                </a:solidFill>
                <a:latin typeface="+mn-lt"/>
                <a:ea typeface="+mn-ea"/>
              </a:rPr>
              <a:t>（</a:t>
            </a:r>
            <a:r>
              <a:rPr lang="en-US" altLang="zh-CN" sz="2000" dirty="0">
                <a:solidFill>
                  <a:srgbClr val="0070C0"/>
                </a:solidFill>
                <a:latin typeface="+mn-lt"/>
                <a:ea typeface="+mn-ea"/>
              </a:rPr>
              <a:t>4</a:t>
            </a:r>
            <a:r>
              <a:rPr lang="zh-CN" altLang="en-US" sz="2000" dirty="0">
                <a:solidFill>
                  <a:srgbClr val="0070C0"/>
                </a:solidFill>
                <a:latin typeface="+mn-lt"/>
                <a:ea typeface="+mn-ea"/>
              </a:rPr>
              <a:t>）．启用与禁用端口</a:t>
            </a:r>
            <a:endParaRPr lang="en-US" altLang="zh-CN" sz="2000" dirty="0">
              <a:solidFill>
                <a:srgbClr val="0070C0"/>
              </a:solidFill>
              <a:latin typeface="+mn-lt"/>
              <a:ea typeface="+mn-ea"/>
            </a:endParaRPr>
          </a:p>
        </p:txBody>
      </p:sp>
      <p:sp>
        <p:nvSpPr>
          <p:cNvPr id="12" name="Rectangle 9"/>
          <p:cNvSpPr>
            <a:spLocks noChangeArrowheads="1"/>
          </p:cNvSpPr>
          <p:nvPr/>
        </p:nvSpPr>
        <p:spPr bwMode="auto">
          <a:xfrm>
            <a:off x="770358" y="1873051"/>
            <a:ext cx="6445250" cy="707886"/>
          </a:xfrm>
          <a:prstGeom prst="rect">
            <a:avLst/>
          </a:prstGeom>
          <a:noFill/>
          <a:ln w="9525">
            <a:noFill/>
            <a:miter lim="800000"/>
          </a:ln>
          <a:effectLst>
            <a:prstShdw prst="shdw17" dist="17961" dir="2700000">
              <a:schemeClr val="accent1">
                <a:gamma/>
                <a:shade val="60000"/>
                <a:invGamma/>
              </a:schemeClr>
            </a:prstShdw>
          </a:effectLst>
        </p:spPr>
        <p:txBody>
          <a:bodyPr>
            <a:spAutoFit/>
          </a:bodyPr>
          <a:lstStyle/>
          <a:p>
            <a:pPr>
              <a:defRPr/>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)#interface f0/1</a:t>
            </a:r>
            <a:endParaRPr lang="en-US" altLang="zh-CN" sz="2000" dirty="0">
              <a:solidFill>
                <a:srgbClr val="0070C0"/>
              </a:solidFill>
            </a:endParaRPr>
          </a:p>
          <a:p>
            <a:pPr>
              <a:defRPr/>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a:t>
            </a:r>
            <a:r>
              <a:rPr lang="en-US" altLang="en-US" sz="2000" dirty="0">
                <a:solidFill>
                  <a:srgbClr val="0070C0"/>
                </a:solidFill>
              </a:rPr>
              <a:t>half-duplex</a:t>
            </a:r>
            <a:r>
              <a:rPr lang="en-US" altLang="zh-CN" sz="2000" dirty="0">
                <a:solidFill>
                  <a:srgbClr val="0070C0"/>
                </a:solidFill>
              </a:rPr>
              <a:t>/full-duplex</a:t>
            </a:r>
            <a:endParaRPr lang="zh-CN" altLang="en-US" sz="2000" dirty="0">
              <a:solidFill>
                <a:srgbClr val="0070C0"/>
              </a:solidFill>
            </a:endParaRPr>
          </a:p>
        </p:txBody>
      </p:sp>
      <p:sp>
        <p:nvSpPr>
          <p:cNvPr id="13" name="Rectangle 10"/>
          <p:cNvSpPr>
            <a:spLocks noChangeArrowheads="1"/>
          </p:cNvSpPr>
          <p:nvPr/>
        </p:nvSpPr>
        <p:spPr bwMode="auto">
          <a:xfrm>
            <a:off x="874403" y="3600252"/>
            <a:ext cx="6445250" cy="707886"/>
          </a:xfrm>
          <a:prstGeom prst="rect">
            <a:avLst/>
          </a:prstGeom>
          <a:noFill/>
          <a:ln w="9525">
            <a:noFill/>
            <a:miter lim="800000"/>
          </a:ln>
          <a:effectLst>
            <a:prstShdw prst="shdw17" dist="17961" dir="2700000">
              <a:schemeClr val="accent1">
                <a:gamma/>
                <a:shade val="60000"/>
                <a:invGamma/>
              </a:schemeClr>
            </a:prstShdw>
          </a:effectLst>
        </p:spPr>
        <p:txBody>
          <a:bodyPr>
            <a:spAutoFit/>
          </a:bodyPr>
          <a:lstStyle/>
          <a:p>
            <a:pPr>
              <a:defRPr/>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)#interface f0/1</a:t>
            </a:r>
            <a:endParaRPr lang="en-US" altLang="zh-CN" sz="2000" dirty="0">
              <a:solidFill>
                <a:srgbClr val="0070C0"/>
              </a:solidFill>
            </a:endParaRPr>
          </a:p>
          <a:p>
            <a:pPr>
              <a:defRPr/>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-if)#shutdown/no shutdown</a:t>
            </a:r>
            <a:endParaRPr lang="zh-CN" altLang="en-US" sz="2000" dirty="0">
              <a:solidFill>
                <a:srgbClr val="0070C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9396">
        <p14:prism isInverted="1"/>
      </p:transition>
    </mc:Choice>
    <mc:Fallback>
      <p:transition spd="slow" advTm="939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wipe(up)">
                                      <p:cBhvr>
                                        <p:cTn id="14" dur="50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up)">
                                      <p:cBhvr>
                                        <p:cTn id="1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 grpId="0" autoUpdateAnimBg="0" build="p"/>
      <p:bldP spid="11" grpId="0" autoUpdateAnimBg="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C:\Users\book pro\Desktop\图片\32.png32"/>
          <p:cNvPicPr>
            <a:picLocks noChangeAspect="1"/>
          </p:cNvPicPr>
          <p:nvPr/>
        </p:nvPicPr>
        <p:blipFill>
          <a:blip r:embed="rId1"/>
          <a:srcRect t="9822" b="9994"/>
          <a:stretch>
            <a:fillRect/>
          </a:stretch>
        </p:blipFill>
        <p:spPr>
          <a:xfrm>
            <a:off x="-143792" y="576263"/>
            <a:ext cx="4234275" cy="3395493"/>
          </a:xfrm>
          <a:prstGeom prst="rect">
            <a:avLst/>
          </a:prstGeom>
        </p:spPr>
      </p:pic>
      <p:sp>
        <p:nvSpPr>
          <p:cNvPr id="42" name="椭圆 41"/>
          <p:cNvSpPr/>
          <p:nvPr/>
        </p:nvSpPr>
        <p:spPr>
          <a:xfrm>
            <a:off x="1000891" y="1363677"/>
            <a:ext cx="1898829" cy="1898829"/>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43" name="矩形 42"/>
          <p:cNvSpPr/>
          <p:nvPr/>
        </p:nvSpPr>
        <p:spPr>
          <a:xfrm>
            <a:off x="977339" y="1520259"/>
            <a:ext cx="1922367" cy="1600369"/>
          </a:xfrm>
          <a:prstGeom prst="rect">
            <a:avLst/>
          </a:prstGeom>
        </p:spPr>
        <p:txBody>
          <a:bodyPr vert="horz" wrap="square" lIns="121610" tIns="60805" rIns="121610" bIns="60805">
            <a:spAutoFit/>
          </a:bodyPr>
          <a:lstStyle/>
          <a:p>
            <a:pPr algn="ctr" defTabSz="1215390"/>
            <a:r>
              <a:rPr lang="en-US" altLang="zh-CN" sz="9600" b="1" dirty="0">
                <a:solidFill>
                  <a:srgbClr val="2F5B50"/>
                </a:solidFill>
                <a:latin typeface="Agency FB" panose="020B0503020202020204" pitchFamily="34" charset="0"/>
                <a:cs typeface="+mn-ea"/>
                <a:sym typeface="+mn-lt"/>
              </a:rPr>
              <a:t>03</a:t>
            </a:r>
            <a:endParaRPr lang="en-US" altLang="zh-CN" sz="9600" b="1" dirty="0">
              <a:solidFill>
                <a:srgbClr val="2F5B50"/>
              </a:solidFill>
              <a:latin typeface="Agency FB" panose="020B0503020202020204" pitchFamily="34" charset="0"/>
              <a:cs typeface="+mn-ea"/>
              <a:sym typeface="+mn-lt"/>
            </a:endParaRPr>
          </a:p>
        </p:txBody>
      </p:sp>
      <p:sp>
        <p:nvSpPr>
          <p:cNvPr id="44" name="原创设计师QQ598969553          _4"/>
          <p:cNvSpPr txBox="1">
            <a:spLocks noChangeArrowheads="1"/>
          </p:cNvSpPr>
          <p:nvPr/>
        </p:nvSpPr>
        <p:spPr bwMode="auto">
          <a:xfrm>
            <a:off x="3594475" y="1920226"/>
            <a:ext cx="5629652" cy="70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910590" fontAlgn="base">
              <a:lnSpc>
                <a:spcPct val="100000"/>
              </a:lnSpc>
              <a:spcBef>
                <a:spcPct val="0"/>
              </a:spcBef>
              <a:spcAft>
                <a:spcPct val="0"/>
              </a:spcAft>
              <a:buNone/>
            </a:pPr>
            <a:r>
              <a:rPr lang="en-US" altLang="zh-CN" sz="4000" b="1" dirty="0">
                <a:solidFill>
                  <a:srgbClr val="2F5B50"/>
                </a:solidFill>
                <a:latin typeface="微软雅黑" panose="020B0503020204020204" pitchFamily="34" charset="-122"/>
                <a:ea typeface="微软雅黑" panose="020B0503020204020204" pitchFamily="34" charset="-122"/>
              </a:rPr>
              <a:t>VLAN</a:t>
            </a:r>
            <a:r>
              <a:rPr lang="zh-CN" altLang="en-US" sz="4000" b="1" dirty="0">
                <a:solidFill>
                  <a:srgbClr val="2F5B50"/>
                </a:solidFill>
                <a:latin typeface="微软雅黑" panose="020B0503020204020204" pitchFamily="34" charset="-122"/>
                <a:ea typeface="微软雅黑" panose="020B0503020204020204" pitchFamily="34" charset="-122"/>
              </a:rPr>
              <a:t>配置</a:t>
            </a:r>
            <a:endParaRPr lang="zh-CN" altLang="en-US" sz="4000" b="1" dirty="0">
              <a:solidFill>
                <a:srgbClr val="2F5B5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4CEC76B5-F58A-4974-9D2B-94C2555CD2C2}"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1678">
        <p14:prism isInverted="1"/>
      </p:transition>
    </mc:Choice>
    <mc:Fallback>
      <p:transition spd="slow" advTm="167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randombar(horizontal)">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4206139" y="216223"/>
            <a:ext cx="906017"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回顾</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2343655"/>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0C0"/>
                </a:solidFill>
              </a:rPr>
              <a:t>广播域：接收同样广播消息的节点的集合。</a:t>
            </a:r>
            <a:endParaRPr lang="zh-CN" altLang="en-US" sz="2000" dirty="0">
              <a:solidFill>
                <a:srgbClr val="0070C0"/>
              </a:solidFill>
            </a:endParaRPr>
          </a:p>
          <a:p>
            <a:pPr marL="342900" indent="-342900">
              <a:lnSpc>
                <a:spcPct val="150000"/>
              </a:lnSpc>
              <a:buFont typeface="Arial" panose="020B0604020202020204" pitchFamily="34" charset="0"/>
              <a:buChar char="•"/>
            </a:pPr>
            <a:r>
              <a:rPr lang="zh-CN" altLang="en-US" sz="2000" dirty="0">
                <a:solidFill>
                  <a:srgbClr val="0070C0"/>
                </a:solidFill>
              </a:rPr>
              <a:t>冲突域：以太网上竟争同一带宽的节点的集合。</a:t>
            </a:r>
            <a:endParaRPr lang="zh-CN" altLang="en-US" sz="2000" dirty="0">
              <a:solidFill>
                <a:srgbClr val="0070C0"/>
              </a:solidFill>
            </a:endParaRPr>
          </a:p>
          <a:p>
            <a:pPr marL="342900" indent="-342900">
              <a:lnSpc>
                <a:spcPct val="150000"/>
              </a:lnSpc>
              <a:buFont typeface="Arial" panose="020B0604020202020204" pitchFamily="34" charset="0"/>
              <a:buChar char="•"/>
            </a:pPr>
            <a:r>
              <a:rPr lang="zh-CN" altLang="en-US" sz="2000" dirty="0">
                <a:solidFill>
                  <a:srgbClr val="0070C0"/>
                </a:solidFill>
              </a:rPr>
              <a:t>交换机</a:t>
            </a:r>
            <a:r>
              <a:rPr lang="en-US" altLang="zh-CN" sz="2000" dirty="0">
                <a:solidFill>
                  <a:srgbClr val="0070C0"/>
                </a:solidFill>
              </a:rPr>
              <a:t>——</a:t>
            </a:r>
            <a:r>
              <a:rPr lang="zh-CN" altLang="en-US" sz="2000" dirty="0">
                <a:solidFill>
                  <a:srgbClr val="0070C0"/>
                </a:solidFill>
              </a:rPr>
              <a:t>一个广播域，一个接口一个冲突域。</a:t>
            </a:r>
            <a:endParaRPr lang="zh-CN" altLang="en-US" sz="2000" dirty="0">
              <a:solidFill>
                <a:srgbClr val="0070C0"/>
              </a:solidFill>
            </a:endParaRPr>
          </a:p>
          <a:p>
            <a:pPr>
              <a:lnSpc>
                <a:spcPct val="150000"/>
              </a:lnSpc>
            </a:pP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AE14C002-0A01-4FED-B02F-FE8C30D8D4BB}"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49419">
        <p14:prism isInverted="1"/>
      </p:transition>
    </mc:Choice>
    <mc:Fallback>
      <p:transition spd="slow" advTm="4941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304450" y="216223"/>
            <a:ext cx="2709396"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冲突域和广播域</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4" name="日期占位符 3"/>
          <p:cNvSpPr>
            <a:spLocks noGrp="1"/>
          </p:cNvSpPr>
          <p:nvPr>
            <p:ph type="dt" sz="half" idx="10"/>
          </p:nvPr>
        </p:nvSpPr>
        <p:spPr/>
        <p:txBody>
          <a:bodyPr/>
          <a:lstStyle/>
          <a:p>
            <a:fld id="{52E132E6-519F-4194-9A52-94B0C3D86679}" type="datetime11">
              <a:rPr lang="zh-CN" altLang="en-US" smtClean="0"/>
            </a:fld>
            <a:endParaRPr lang="zh-CN" altLang="en-US"/>
          </a:p>
        </p:txBody>
      </p:sp>
      <p:sp>
        <p:nvSpPr>
          <p:cNvPr id="7" name="Line 3"/>
          <p:cNvSpPr>
            <a:spLocks noChangeShapeType="1"/>
          </p:cNvSpPr>
          <p:nvPr/>
        </p:nvSpPr>
        <p:spPr bwMode="auto">
          <a:xfrm flipH="1" flipV="1">
            <a:off x="2270125" y="2536825"/>
            <a:ext cx="34925" cy="11064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4"/>
          <p:cNvSpPr>
            <a:spLocks noChangeShapeType="1"/>
          </p:cNvSpPr>
          <p:nvPr/>
        </p:nvSpPr>
        <p:spPr bwMode="auto">
          <a:xfrm flipV="1">
            <a:off x="1531938" y="2552700"/>
            <a:ext cx="576262" cy="109061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5"/>
          <p:cNvSpPr>
            <a:spLocks noChangeShapeType="1"/>
          </p:cNvSpPr>
          <p:nvPr/>
        </p:nvSpPr>
        <p:spPr bwMode="auto">
          <a:xfrm flipH="1" flipV="1">
            <a:off x="2597150" y="2579688"/>
            <a:ext cx="541338" cy="112553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Text Box 6"/>
          <p:cNvSpPr txBox="1">
            <a:spLocks noChangeArrowheads="1"/>
          </p:cNvSpPr>
          <p:nvPr/>
        </p:nvSpPr>
        <p:spPr bwMode="auto">
          <a:xfrm>
            <a:off x="457200" y="1676400"/>
            <a:ext cx="9334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en-US" altLang="zh-CN" sz="2800" b="0">
                <a:latin typeface="Arial" panose="020B0604020202020204" pitchFamily="34" charset="0"/>
                <a:ea typeface="宋体" panose="02010600030101010101" pitchFamily="2" charset="-122"/>
                <a:cs typeface="Arial" panose="020B0604020202020204" pitchFamily="34" charset="0"/>
              </a:rPr>
              <a:t>Hub</a:t>
            </a:r>
            <a:endParaRPr lang="en-US" altLang="zh-CN" sz="1600" b="0">
              <a:latin typeface="Arial" panose="020B0604020202020204" pitchFamily="34" charset="0"/>
              <a:ea typeface="宋体" panose="02010600030101010101" pitchFamily="2" charset="-122"/>
              <a:cs typeface="Arial" panose="020B0604020202020204" pitchFamily="34" charset="0"/>
            </a:endParaRPr>
          </a:p>
        </p:txBody>
      </p:sp>
      <p:sp>
        <p:nvSpPr>
          <p:cNvPr id="11" name="Oval 7"/>
          <p:cNvSpPr>
            <a:spLocks noChangeArrowheads="1"/>
          </p:cNvSpPr>
          <p:nvPr/>
        </p:nvSpPr>
        <p:spPr bwMode="auto">
          <a:xfrm>
            <a:off x="755650" y="2144713"/>
            <a:ext cx="3095625" cy="2940050"/>
          </a:xfrm>
          <a:prstGeom prst="ellipse">
            <a:avLst/>
          </a:prstGeom>
          <a:noFill/>
          <a:ln w="1848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Text Box 8"/>
          <p:cNvSpPr txBox="1">
            <a:spLocks noChangeArrowheads="1"/>
          </p:cNvSpPr>
          <p:nvPr/>
        </p:nvSpPr>
        <p:spPr bwMode="auto">
          <a:xfrm>
            <a:off x="1371600" y="4648200"/>
            <a:ext cx="21383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sz="1800" b="0">
                <a:latin typeface="Arial" panose="020B0604020202020204" pitchFamily="34" charset="0"/>
                <a:ea typeface="宋体" panose="02010600030101010101" pitchFamily="2" charset="-122"/>
                <a:cs typeface="Arial" panose="020B0604020202020204" pitchFamily="34" charset="0"/>
              </a:rPr>
              <a:t>冲突域    </a:t>
            </a:r>
            <a:r>
              <a:rPr lang="zh-CN" altLang="en-US" sz="1800">
                <a:latin typeface="Arial" panose="020B0604020202020204" pitchFamily="34" charset="0"/>
                <a:ea typeface="宋体" panose="02010600030101010101" pitchFamily="2" charset="-122"/>
                <a:cs typeface="Arial" panose="020B0604020202020204" pitchFamily="34" charset="0"/>
              </a:rPr>
              <a:t>广播域</a:t>
            </a:r>
            <a:endParaRPr lang="zh-CN" altLang="en-US" sz="1400">
              <a:latin typeface="Arial" panose="020B0604020202020204" pitchFamily="34" charset="0"/>
              <a:ea typeface="宋体" panose="02010600030101010101" pitchFamily="2" charset="-122"/>
              <a:cs typeface="Arial" panose="020B0604020202020204" pitchFamily="34" charset="0"/>
            </a:endParaRPr>
          </a:p>
        </p:txBody>
      </p:sp>
      <p:sp>
        <p:nvSpPr>
          <p:cNvPr id="13" name="Text Box 9"/>
          <p:cNvSpPr txBox="1">
            <a:spLocks noChangeArrowheads="1"/>
          </p:cNvSpPr>
          <p:nvPr/>
        </p:nvSpPr>
        <p:spPr bwMode="auto">
          <a:xfrm>
            <a:off x="7289416" y="1186656"/>
            <a:ext cx="1428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en-US" altLang="zh-CN" sz="2800" b="0" dirty="0">
                <a:latin typeface="Arial" panose="020B0604020202020204" pitchFamily="34" charset="0"/>
                <a:ea typeface="宋体" panose="02010600030101010101" pitchFamily="2" charset="-122"/>
                <a:cs typeface="Arial" panose="020B0604020202020204" pitchFamily="34" charset="0"/>
              </a:rPr>
              <a:t>Switch</a:t>
            </a:r>
            <a:endParaRPr lang="en-US" altLang="zh-CN" sz="1600" b="0" dirty="0">
              <a:latin typeface="Arial" panose="020B0604020202020204" pitchFamily="34" charset="0"/>
              <a:ea typeface="宋体" panose="02010600030101010101" pitchFamily="2" charset="-122"/>
              <a:cs typeface="Arial" panose="020B0604020202020204" pitchFamily="34" charset="0"/>
            </a:endParaRPr>
          </a:p>
        </p:txBody>
      </p:sp>
      <p:sp>
        <p:nvSpPr>
          <p:cNvPr id="14" name="Line 10"/>
          <p:cNvSpPr>
            <a:spLocks noChangeShapeType="1"/>
          </p:cNvSpPr>
          <p:nvPr/>
        </p:nvSpPr>
        <p:spPr bwMode="auto">
          <a:xfrm flipH="1" flipV="1">
            <a:off x="6781800" y="2438400"/>
            <a:ext cx="1066800" cy="8382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Oval 11"/>
          <p:cNvSpPr>
            <a:spLocks noChangeArrowheads="1"/>
          </p:cNvSpPr>
          <p:nvPr/>
        </p:nvSpPr>
        <p:spPr bwMode="auto">
          <a:xfrm>
            <a:off x="4343400" y="2438400"/>
            <a:ext cx="1828800" cy="1905000"/>
          </a:xfrm>
          <a:prstGeom prst="ellipse">
            <a:avLst/>
          </a:prstGeom>
          <a:noFill/>
          <a:ln w="1848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Oval 12"/>
          <p:cNvSpPr>
            <a:spLocks noChangeArrowheads="1"/>
          </p:cNvSpPr>
          <p:nvPr/>
        </p:nvSpPr>
        <p:spPr bwMode="auto">
          <a:xfrm>
            <a:off x="6477000" y="2362200"/>
            <a:ext cx="1700213" cy="2057400"/>
          </a:xfrm>
          <a:prstGeom prst="ellipse">
            <a:avLst/>
          </a:prstGeom>
          <a:noFill/>
          <a:ln w="1848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Text Box 13"/>
          <p:cNvSpPr txBox="1">
            <a:spLocks noChangeArrowheads="1"/>
          </p:cNvSpPr>
          <p:nvPr/>
        </p:nvSpPr>
        <p:spPr bwMode="auto">
          <a:xfrm>
            <a:off x="4648200" y="2895600"/>
            <a:ext cx="14398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sz="1900" b="0">
                <a:latin typeface="Arial" panose="020B0604020202020204" pitchFamily="34" charset="0"/>
                <a:ea typeface="宋体" panose="02010600030101010101" pitchFamily="2" charset="-122"/>
                <a:cs typeface="Arial" panose="020B0604020202020204" pitchFamily="34" charset="0"/>
              </a:rPr>
              <a:t>冲突域</a:t>
            </a:r>
            <a:r>
              <a:rPr lang="en-US" altLang="zh-CN" sz="1900" b="0">
                <a:latin typeface="Arial" panose="020B0604020202020204" pitchFamily="34" charset="0"/>
                <a:ea typeface="宋体" panose="02010600030101010101" pitchFamily="2" charset="-122"/>
                <a:cs typeface="Arial" panose="020B0604020202020204" pitchFamily="34" charset="0"/>
              </a:rPr>
              <a:t>1</a:t>
            </a:r>
            <a:endParaRPr lang="en-US" altLang="zh-CN" sz="1900" b="0">
              <a:latin typeface="Arial" panose="020B0604020202020204" pitchFamily="34" charset="0"/>
              <a:ea typeface="宋体" panose="02010600030101010101" pitchFamily="2" charset="-122"/>
              <a:cs typeface="Arial" panose="020B0604020202020204" pitchFamily="34" charset="0"/>
            </a:endParaRPr>
          </a:p>
        </p:txBody>
      </p:sp>
      <p:sp>
        <p:nvSpPr>
          <p:cNvPr id="18" name="Text Box 14"/>
          <p:cNvSpPr txBox="1">
            <a:spLocks noChangeArrowheads="1"/>
          </p:cNvSpPr>
          <p:nvPr/>
        </p:nvSpPr>
        <p:spPr bwMode="auto">
          <a:xfrm>
            <a:off x="6477000" y="3276600"/>
            <a:ext cx="15208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3230">
              <a:defRPr sz="1200" b="1">
                <a:solidFill>
                  <a:schemeClr val="tx1"/>
                </a:solidFill>
                <a:latin typeface="华文细黑" panose="02010600040101010101" pitchFamily="2" charset="-122"/>
                <a:ea typeface="华文细黑" panose="02010600040101010101" pitchFamily="2" charset="-122"/>
              </a:defRPr>
            </a:lvl1pPr>
            <a:lvl2pPr marL="742950" indent="-285750" defTabSz="443230">
              <a:defRPr sz="1200" b="1">
                <a:solidFill>
                  <a:schemeClr val="tx1"/>
                </a:solidFill>
                <a:latin typeface="华文细黑" panose="02010600040101010101" pitchFamily="2" charset="-122"/>
                <a:ea typeface="华文细黑" panose="02010600040101010101" pitchFamily="2" charset="-122"/>
              </a:defRPr>
            </a:lvl2pPr>
            <a:lvl3pPr marL="1143000" indent="-228600" defTabSz="443230">
              <a:defRPr sz="1200" b="1">
                <a:solidFill>
                  <a:schemeClr val="tx1"/>
                </a:solidFill>
                <a:latin typeface="华文细黑" panose="02010600040101010101" pitchFamily="2" charset="-122"/>
                <a:ea typeface="华文细黑" panose="02010600040101010101" pitchFamily="2" charset="-122"/>
              </a:defRPr>
            </a:lvl3pPr>
            <a:lvl4pPr marL="1600200" indent="-228600" defTabSz="443230">
              <a:defRPr sz="1200" b="1">
                <a:solidFill>
                  <a:schemeClr val="tx1"/>
                </a:solidFill>
                <a:latin typeface="华文细黑" panose="02010600040101010101" pitchFamily="2" charset="-122"/>
                <a:ea typeface="华文细黑" panose="02010600040101010101" pitchFamily="2" charset="-122"/>
              </a:defRPr>
            </a:lvl4pPr>
            <a:lvl5pPr marL="2057400" indent="-228600" defTabSz="443230">
              <a:defRPr sz="1200" b="1">
                <a:solidFill>
                  <a:schemeClr val="tx1"/>
                </a:solidFill>
                <a:latin typeface="华文细黑" panose="02010600040101010101" pitchFamily="2" charset="-122"/>
                <a:ea typeface="华文细黑" panose="02010600040101010101" pitchFamily="2" charset="-122"/>
              </a:defRPr>
            </a:lvl5pPr>
            <a:lvl6pPr marL="25146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defTabSz="44323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buClr>
                <a:srgbClr val="808080"/>
              </a:buClr>
              <a:buSzPct val="90000"/>
              <a:buFont typeface="Monotype Sorts" pitchFamily="2" charset="2"/>
              <a:buNone/>
            </a:pPr>
            <a:r>
              <a:rPr lang="zh-CN" altLang="en-US" sz="1900" b="0">
                <a:latin typeface="Arial" panose="020B0604020202020204" pitchFamily="34" charset="0"/>
                <a:ea typeface="宋体" panose="02010600030101010101" pitchFamily="2" charset="-122"/>
                <a:cs typeface="Arial" panose="020B0604020202020204" pitchFamily="34" charset="0"/>
              </a:rPr>
              <a:t>冲突域 </a:t>
            </a:r>
            <a:r>
              <a:rPr lang="en-US" altLang="zh-CN" sz="1900" b="0">
                <a:latin typeface="Arial" panose="020B0604020202020204" pitchFamily="34" charset="0"/>
                <a:ea typeface="宋体" panose="02010600030101010101" pitchFamily="2" charset="-122"/>
                <a:cs typeface="Arial" panose="020B0604020202020204" pitchFamily="34" charset="0"/>
              </a:rPr>
              <a:t>2</a:t>
            </a:r>
            <a:endParaRPr lang="en-US" altLang="zh-CN" sz="1800" b="0">
              <a:latin typeface="Arial" panose="020B0604020202020204" pitchFamily="34" charset="0"/>
              <a:ea typeface="宋体" panose="02010600030101010101" pitchFamily="2" charset="-122"/>
              <a:cs typeface="Arial" panose="020B0604020202020204" pitchFamily="34" charset="0"/>
            </a:endParaRPr>
          </a:p>
        </p:txBody>
      </p:sp>
      <p:grpSp>
        <p:nvGrpSpPr>
          <p:cNvPr id="19" name="Group 15"/>
          <p:cNvGrpSpPr/>
          <p:nvPr/>
        </p:nvGrpSpPr>
        <p:grpSpPr bwMode="auto">
          <a:xfrm>
            <a:off x="1189038" y="3500438"/>
            <a:ext cx="647700" cy="720725"/>
            <a:chOff x="4896" y="1968"/>
            <a:chExt cx="672" cy="651"/>
          </a:xfrm>
        </p:grpSpPr>
        <p:pic>
          <p:nvPicPr>
            <p:cNvPr id="20" name="Picture 16" descr="整套电脑-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7"/>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3" name="BMP 图象" r:id="rId2" imgW="5715000" imgH="3933825" progId="Paint.Picture">
                    <p:embed/>
                  </p:oleObj>
                </mc:Choice>
                <mc:Fallback>
                  <p:oleObj name="BMP 图象" r:id="rId2" imgW="5715000" imgH="3933825" progId="Paint.Picture">
                    <p:embed/>
                    <p:pic>
                      <p:nvPicPr>
                        <p:cNvPr id="0"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18"/>
          <p:cNvGrpSpPr/>
          <p:nvPr/>
        </p:nvGrpSpPr>
        <p:grpSpPr bwMode="auto">
          <a:xfrm>
            <a:off x="2052638" y="3500438"/>
            <a:ext cx="647700" cy="720725"/>
            <a:chOff x="4896" y="1968"/>
            <a:chExt cx="672" cy="651"/>
          </a:xfrm>
        </p:grpSpPr>
        <p:pic>
          <p:nvPicPr>
            <p:cNvPr id="23" name="Picture 19" descr="整套电脑-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 name="Object 20"/>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5" name="BMP 图象" r:id="rId4" imgW="5715000" imgH="3933825" progId="Paint.Picture">
                    <p:embed/>
                  </p:oleObj>
                </mc:Choice>
                <mc:Fallback>
                  <p:oleObj name="BMP 图象" r:id="rId4" imgW="5715000" imgH="3933825" progId="Paint.Picture">
                    <p:embed/>
                    <p:pic>
                      <p:nvPicPr>
                        <p:cNvPr id="0"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21"/>
          <p:cNvGrpSpPr/>
          <p:nvPr/>
        </p:nvGrpSpPr>
        <p:grpSpPr bwMode="auto">
          <a:xfrm>
            <a:off x="2844800" y="3500438"/>
            <a:ext cx="647700" cy="720725"/>
            <a:chOff x="4896" y="1968"/>
            <a:chExt cx="672" cy="651"/>
          </a:xfrm>
        </p:grpSpPr>
        <p:pic>
          <p:nvPicPr>
            <p:cNvPr id="26" name="Picture 22" descr="整套电脑-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ct 23"/>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6" name="BMP 图象" r:id="rId5" imgW="5715000" imgH="3933825" progId="Paint.Picture">
                    <p:embed/>
                  </p:oleObj>
                </mc:Choice>
                <mc:Fallback>
                  <p:oleObj name="BMP 图象" r:id="rId5" imgW="5715000" imgH="3933825" progId="Paint.Picture">
                    <p:embed/>
                    <p:pic>
                      <p:nvPicPr>
                        <p:cNvPr id="0"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28" name="Picture 24" descr="4"/>
          <p:cNvPicPr>
            <a:picLocks noGrp="1" noChangeAspect="1" noChangeArrowheads="1"/>
          </p:cNvPicPr>
          <p:nvPr>
            <p:ph sz="half" idx="4294967295"/>
          </p:nvPr>
        </p:nvPicPr>
        <p:blipFill>
          <a:blip r:embed="rId6" cstate="print">
            <a:extLst>
              <a:ext uri="{28A0092B-C50C-407E-A947-70E740481C1C}">
                <a14:useLocalDpi xmlns:a14="http://schemas.microsoft.com/office/drawing/2010/main" val="0"/>
              </a:ext>
            </a:extLst>
          </a:blip>
          <a:srcRect/>
          <a:stretch>
            <a:fillRect/>
          </a:stretch>
        </p:blipFill>
        <p:spPr>
          <a:xfrm>
            <a:off x="5486400" y="1447800"/>
            <a:ext cx="1536700" cy="1370013"/>
          </a:xfrm>
          <a:prstGeom prst="rect">
            <a:avLst/>
          </a:prstGeom>
          <a:noFill/>
        </p:spPr>
      </p:pic>
      <p:pic>
        <p:nvPicPr>
          <p:cNvPr id="29" name="Picture 25" descr="4"/>
          <p:cNvPicPr>
            <a:picLocks noGrp="1" noChangeAspect="1" noChangeArrowheads="1"/>
          </p:cNvPicPr>
          <p:nvPr>
            <p:ph sz="half" idx="1"/>
          </p:nvPr>
        </p:nvPicPr>
        <p:blipFill>
          <a:blip r:embed="rId6" cstate="print">
            <a:extLst>
              <a:ext uri="{28A0092B-C50C-407E-A947-70E740481C1C}">
                <a14:useLocalDpi xmlns:a14="http://schemas.microsoft.com/office/drawing/2010/main" val="0"/>
              </a:ext>
            </a:extLst>
          </a:blip>
          <a:srcRect/>
          <a:stretch>
            <a:fillRect/>
          </a:stretch>
        </p:blipFill>
        <p:spPr>
          <a:xfrm>
            <a:off x="1676400" y="1295400"/>
            <a:ext cx="1281113" cy="1362075"/>
          </a:xfrm>
          <a:noFill/>
        </p:spPr>
      </p:pic>
      <p:sp>
        <p:nvSpPr>
          <p:cNvPr id="30" name="Oval 26"/>
          <p:cNvSpPr>
            <a:spLocks noChangeArrowheads="1"/>
          </p:cNvSpPr>
          <p:nvPr/>
        </p:nvSpPr>
        <p:spPr bwMode="auto">
          <a:xfrm>
            <a:off x="3886200" y="1447800"/>
            <a:ext cx="4419600" cy="4191000"/>
          </a:xfrm>
          <a:prstGeom prst="ellipse">
            <a:avLst/>
          </a:prstGeom>
          <a:noFill/>
          <a:ln w="1848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Text Box 27"/>
          <p:cNvSpPr txBox="1">
            <a:spLocks noChangeArrowheads="1"/>
          </p:cNvSpPr>
          <p:nvPr/>
        </p:nvSpPr>
        <p:spPr bwMode="auto">
          <a:xfrm>
            <a:off x="5638800" y="44958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sz="2000">
                <a:latin typeface="Times New Roman" panose="02020603050405020304" pitchFamily="18" charset="0"/>
                <a:ea typeface="宋体" panose="02010600030101010101" pitchFamily="2" charset="-122"/>
              </a:rPr>
              <a:t>广播域</a:t>
            </a:r>
            <a:endParaRPr kumimoji="1" lang="zh-CN" altLang="en-US" sz="2000">
              <a:latin typeface="Times New Roman" panose="02020603050405020304" pitchFamily="18" charset="0"/>
              <a:ea typeface="宋体" panose="02010600030101010101" pitchFamily="2" charset="-122"/>
            </a:endParaRPr>
          </a:p>
        </p:txBody>
      </p:sp>
      <p:sp>
        <p:nvSpPr>
          <p:cNvPr id="32" name="Text Box 28"/>
          <p:cNvSpPr txBox="1">
            <a:spLocks noChangeArrowheads="1"/>
          </p:cNvSpPr>
          <p:nvPr/>
        </p:nvSpPr>
        <p:spPr bwMode="auto">
          <a:xfrm>
            <a:off x="1219200" y="41148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en-US" altLang="zh-CN" sz="1800" b="0">
                <a:latin typeface="Times New Roman" panose="02020603050405020304" pitchFamily="18" charset="0"/>
                <a:ea typeface="宋体" panose="02010600030101010101" pitchFamily="2" charset="-122"/>
              </a:rPr>
              <a:t>pc1        pc2       pc3</a:t>
            </a:r>
            <a:endParaRPr kumimoji="1" lang="en-US" altLang="zh-CN" sz="1800" b="0">
              <a:latin typeface="Times New Roman" panose="02020603050405020304" pitchFamily="18" charset="0"/>
              <a:ea typeface="宋体" panose="02010600030101010101" pitchFamily="2" charset="-122"/>
            </a:endParaRPr>
          </a:p>
        </p:txBody>
      </p:sp>
      <p:grpSp>
        <p:nvGrpSpPr>
          <p:cNvPr id="33" name="Group 29"/>
          <p:cNvGrpSpPr/>
          <p:nvPr/>
        </p:nvGrpSpPr>
        <p:grpSpPr bwMode="auto">
          <a:xfrm>
            <a:off x="4724400" y="3276600"/>
            <a:ext cx="647700" cy="720725"/>
            <a:chOff x="4896" y="1968"/>
            <a:chExt cx="672" cy="651"/>
          </a:xfrm>
        </p:grpSpPr>
        <p:pic>
          <p:nvPicPr>
            <p:cNvPr id="34" name="Picture 30" descr="整套电脑-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 name="Object 31"/>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36" name="BMP 图象" r:id="rId7" imgW="5715000" imgH="3933825" progId="Paint.Picture">
                    <p:embed/>
                  </p:oleObj>
                </mc:Choice>
                <mc:Fallback>
                  <p:oleObj name="BMP 图象" r:id="rId7" imgW="5715000" imgH="3933825" progId="Paint.Picture">
                    <p:embed/>
                    <p:pic>
                      <p:nvPicPr>
                        <p:cNvPr id="0" name="图片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 name="Group 32"/>
          <p:cNvGrpSpPr/>
          <p:nvPr/>
        </p:nvGrpSpPr>
        <p:grpSpPr bwMode="auto">
          <a:xfrm>
            <a:off x="7467600" y="3124200"/>
            <a:ext cx="647700" cy="720725"/>
            <a:chOff x="4896" y="1968"/>
            <a:chExt cx="672" cy="651"/>
          </a:xfrm>
        </p:grpSpPr>
        <p:pic>
          <p:nvPicPr>
            <p:cNvPr id="38" name="Picture 33" descr="整套电脑-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 name="Object 34"/>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40" name="BMP 图象" r:id="rId8" imgW="5715000" imgH="3933825" progId="Paint.Picture">
                    <p:embed/>
                  </p:oleObj>
                </mc:Choice>
                <mc:Fallback>
                  <p:oleObj name="BMP 图象" r:id="rId8" imgW="5715000" imgH="3933825" progId="Paint.Picture">
                    <p:embed/>
                    <p:pic>
                      <p:nvPicPr>
                        <p:cNvPr id="0"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 name="Line 35"/>
          <p:cNvSpPr>
            <a:spLocks noChangeShapeType="1"/>
          </p:cNvSpPr>
          <p:nvPr/>
        </p:nvSpPr>
        <p:spPr bwMode="auto">
          <a:xfrm flipV="1">
            <a:off x="5257800" y="2667000"/>
            <a:ext cx="511175" cy="6667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1600" advTm="141088">
        <p14:prism isInverted="1"/>
      </p:transition>
    </mc:Choice>
    <mc:Fallback>
      <p:transition spd="slow" advTm="14108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0ECA20EE-B50A-41DD-9BA2-FC7B6648E7D4}" type="datetime11">
              <a:rPr lang="zh-CN" altLang="en-US" smtClean="0"/>
            </a:fld>
            <a:endParaRPr lang="zh-CN" altLang="en-US"/>
          </a:p>
        </p:txBody>
      </p:sp>
      <p:sp>
        <p:nvSpPr>
          <p:cNvPr id="6" name="Line 2"/>
          <p:cNvSpPr>
            <a:spLocks noChangeShapeType="1"/>
          </p:cNvSpPr>
          <p:nvPr/>
        </p:nvSpPr>
        <p:spPr bwMode="auto">
          <a:xfrm flipH="1" flipV="1">
            <a:off x="5581427" y="3960565"/>
            <a:ext cx="215900" cy="936625"/>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Line 3"/>
          <p:cNvSpPr>
            <a:spLocks noChangeShapeType="1"/>
          </p:cNvSpPr>
          <p:nvPr/>
        </p:nvSpPr>
        <p:spPr bwMode="auto">
          <a:xfrm flipV="1">
            <a:off x="4862289" y="3960565"/>
            <a:ext cx="503238" cy="1008063"/>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4"/>
          <p:cNvSpPr>
            <a:spLocks noChangeShapeType="1"/>
          </p:cNvSpPr>
          <p:nvPr/>
        </p:nvSpPr>
        <p:spPr bwMode="auto">
          <a:xfrm flipH="1" flipV="1">
            <a:off x="3133502" y="3960565"/>
            <a:ext cx="215900" cy="936625"/>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5"/>
          <p:cNvSpPr>
            <a:spLocks noChangeShapeType="1"/>
          </p:cNvSpPr>
          <p:nvPr/>
        </p:nvSpPr>
        <p:spPr bwMode="auto">
          <a:xfrm flipV="1">
            <a:off x="2414364" y="3960565"/>
            <a:ext cx="503238" cy="1008063"/>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6"/>
          <p:cNvSpPr>
            <a:spLocks noChangeShapeType="1"/>
          </p:cNvSpPr>
          <p:nvPr/>
        </p:nvSpPr>
        <p:spPr bwMode="auto">
          <a:xfrm flipV="1">
            <a:off x="1188814" y="3960565"/>
            <a:ext cx="431800" cy="1008063"/>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Line 7"/>
          <p:cNvSpPr>
            <a:spLocks noChangeShapeType="1"/>
          </p:cNvSpPr>
          <p:nvPr/>
        </p:nvSpPr>
        <p:spPr bwMode="auto">
          <a:xfrm>
            <a:off x="5005164" y="1512640"/>
            <a:ext cx="1223963" cy="792163"/>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8"/>
          <p:cNvSpPr>
            <a:spLocks noChangeShapeType="1"/>
          </p:cNvSpPr>
          <p:nvPr/>
        </p:nvSpPr>
        <p:spPr bwMode="auto">
          <a:xfrm flipV="1">
            <a:off x="3204939" y="1441203"/>
            <a:ext cx="1223963" cy="792162"/>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9"/>
          <p:cNvSpPr>
            <a:spLocks noGrp="1" noChangeArrowheads="1"/>
          </p:cNvSpPr>
          <p:nvPr>
            <p:ph type="title" sz="quarter"/>
          </p:nvPr>
        </p:nvSpPr>
        <p:spPr>
          <a:xfrm>
            <a:off x="3767707" y="223113"/>
            <a:ext cx="1813720" cy="685800"/>
          </a:xfrm>
        </p:spPr>
        <p:txBody>
          <a:bodyPr>
            <a:normAutofit/>
          </a:bodyPr>
          <a:lstStyle/>
          <a:p>
            <a:pPr>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广播域</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14" name="Line 10"/>
          <p:cNvSpPr>
            <a:spLocks noChangeShapeType="1"/>
          </p:cNvSpPr>
          <p:nvPr/>
        </p:nvSpPr>
        <p:spPr bwMode="auto">
          <a:xfrm flipH="1" flipV="1">
            <a:off x="2916014" y="2520703"/>
            <a:ext cx="360363" cy="1008062"/>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flipV="1">
            <a:off x="1765077" y="2520703"/>
            <a:ext cx="935037" cy="1152525"/>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2"/>
          <p:cNvSpPr txBox="1">
            <a:spLocks noChangeArrowheads="1"/>
          </p:cNvSpPr>
          <p:nvPr/>
        </p:nvSpPr>
        <p:spPr bwMode="auto">
          <a:xfrm>
            <a:off x="2655664" y="4849565"/>
            <a:ext cx="590550" cy="579438"/>
          </a:xfrm>
          <a:prstGeom prst="rect">
            <a:avLst/>
          </a:prstGeom>
          <a:noFill/>
          <a:ln w="9525" algn="ctr">
            <a:noFill/>
            <a:miter lim="800000"/>
          </a:ln>
          <a:effectLst/>
        </p:spPr>
        <p:txBody>
          <a:bodyPr wrap="none">
            <a:spAutoFit/>
          </a:bodyPr>
          <a:lstStyle/>
          <a:p>
            <a:pPr algn="ctr" eaLnBrk="1" hangingPunct="1">
              <a:defRPr/>
            </a:pPr>
            <a:r>
              <a:rPr kumimoji="1" lang="en-US" altLang="zh-CN" sz="3200" b="0">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3200" b="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7" name="Line 13"/>
          <p:cNvSpPr>
            <a:spLocks noChangeShapeType="1"/>
          </p:cNvSpPr>
          <p:nvPr/>
        </p:nvSpPr>
        <p:spPr bwMode="auto">
          <a:xfrm flipH="1" flipV="1">
            <a:off x="7381652" y="3960565"/>
            <a:ext cx="215900" cy="936625"/>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14"/>
          <p:cNvSpPr>
            <a:spLocks noChangeShapeType="1"/>
          </p:cNvSpPr>
          <p:nvPr/>
        </p:nvSpPr>
        <p:spPr bwMode="auto">
          <a:xfrm flipV="1">
            <a:off x="6662514" y="3960565"/>
            <a:ext cx="503238" cy="1008063"/>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5"/>
          <p:cNvSpPr>
            <a:spLocks noChangeShapeType="1"/>
          </p:cNvSpPr>
          <p:nvPr/>
        </p:nvSpPr>
        <p:spPr bwMode="auto">
          <a:xfrm flipH="1" flipV="1">
            <a:off x="6518052" y="2520703"/>
            <a:ext cx="576262" cy="1081087"/>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6"/>
          <p:cNvSpPr>
            <a:spLocks noChangeShapeType="1"/>
          </p:cNvSpPr>
          <p:nvPr/>
        </p:nvSpPr>
        <p:spPr bwMode="auto">
          <a:xfrm flipV="1">
            <a:off x="5581427" y="2520703"/>
            <a:ext cx="720725" cy="1081087"/>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7"/>
          <p:cNvSpPr>
            <a:spLocks noChangeShapeType="1"/>
          </p:cNvSpPr>
          <p:nvPr/>
        </p:nvSpPr>
        <p:spPr bwMode="auto">
          <a:xfrm flipV="1">
            <a:off x="1117377" y="4105028"/>
            <a:ext cx="287337" cy="647700"/>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8"/>
          <p:cNvSpPr>
            <a:spLocks noChangeShapeType="1"/>
          </p:cNvSpPr>
          <p:nvPr/>
        </p:nvSpPr>
        <p:spPr bwMode="auto">
          <a:xfrm flipV="1">
            <a:off x="1838102" y="2665165"/>
            <a:ext cx="574675" cy="720725"/>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9"/>
          <p:cNvSpPr>
            <a:spLocks noChangeShapeType="1"/>
          </p:cNvSpPr>
          <p:nvPr/>
        </p:nvSpPr>
        <p:spPr bwMode="auto">
          <a:xfrm flipV="1">
            <a:off x="3276377" y="1584078"/>
            <a:ext cx="720725" cy="433387"/>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0"/>
          <p:cNvSpPr>
            <a:spLocks noChangeShapeType="1"/>
          </p:cNvSpPr>
          <p:nvPr/>
        </p:nvSpPr>
        <p:spPr bwMode="auto">
          <a:xfrm>
            <a:off x="3060477" y="2665165"/>
            <a:ext cx="288925" cy="7191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1"/>
          <p:cNvSpPr>
            <a:spLocks noChangeShapeType="1"/>
          </p:cNvSpPr>
          <p:nvPr/>
        </p:nvSpPr>
        <p:spPr bwMode="auto">
          <a:xfrm>
            <a:off x="3276377" y="4033590"/>
            <a:ext cx="217487" cy="7191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flipH="1">
            <a:off x="2412777" y="4033590"/>
            <a:ext cx="360362" cy="7191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a:off x="5292502" y="1512640"/>
            <a:ext cx="720725" cy="5032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4"/>
          <p:cNvSpPr>
            <a:spLocks noChangeShapeType="1"/>
          </p:cNvSpPr>
          <p:nvPr/>
        </p:nvSpPr>
        <p:spPr bwMode="auto">
          <a:xfrm flipH="1">
            <a:off x="5581427" y="2665165"/>
            <a:ext cx="503237" cy="7191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5"/>
          <p:cNvSpPr>
            <a:spLocks noChangeShapeType="1"/>
          </p:cNvSpPr>
          <p:nvPr/>
        </p:nvSpPr>
        <p:spPr bwMode="auto">
          <a:xfrm>
            <a:off x="6732364" y="2665165"/>
            <a:ext cx="433388" cy="7191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26"/>
          <p:cNvSpPr txBox="1">
            <a:spLocks noChangeArrowheads="1"/>
          </p:cNvSpPr>
          <p:nvPr/>
        </p:nvSpPr>
        <p:spPr bwMode="auto">
          <a:xfrm>
            <a:off x="64864" y="4163765"/>
            <a:ext cx="1350963" cy="581025"/>
          </a:xfrm>
          <a:prstGeom prst="rect">
            <a:avLst/>
          </a:prstGeom>
          <a:noFill/>
          <a:ln w="9525" algn="ctr">
            <a:noFill/>
            <a:miter lim="800000"/>
          </a:ln>
          <a:effectLst/>
        </p:spPr>
        <p:txBody>
          <a:bodyPr wrap="none">
            <a:spAutoFit/>
          </a:bodyPr>
          <a:lstStyle/>
          <a:p>
            <a:pPr algn="ctr" eaLnBrk="1" hangingPunct="1">
              <a:defRPr/>
            </a:pPr>
            <a:r>
              <a:rPr kumimoji="1" lang="en-US" altLang="zh-CN" sz="1600">
                <a:solidFill>
                  <a:srgbClr val="800080"/>
                </a:solidFill>
                <a:effectLst>
                  <a:outerShdw blurRad="38100" dist="38100" dir="2700000" algn="tl">
                    <a:srgbClr val="C0C0C0"/>
                  </a:outerShdw>
                </a:effectLst>
                <a:latin typeface="Times New Roman" panose="02020603050405020304" pitchFamily="18" charset="0"/>
                <a:ea typeface="宋体" panose="02010600030101010101" pitchFamily="2" charset="-122"/>
              </a:rPr>
              <a:t>ARP Request</a:t>
            </a:r>
            <a:endParaRPr kumimoji="1" lang="en-US" altLang="zh-CN" sz="1600">
              <a:solidFill>
                <a:srgbClr val="80008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lgn="ctr" eaLnBrk="1" hangingPunct="1">
              <a:defRPr/>
            </a:pPr>
            <a:r>
              <a:rPr kumimoji="1" lang="en-US" altLang="zh-CN" sz="1600">
                <a:solidFill>
                  <a:srgbClr val="800080"/>
                </a:solidFill>
                <a:effectLst>
                  <a:outerShdw blurRad="38100" dist="38100" dir="2700000" algn="tl">
                    <a:srgbClr val="C0C0C0"/>
                  </a:outerShdw>
                </a:effectLst>
                <a:latin typeface="Times New Roman" panose="02020603050405020304" pitchFamily="18" charset="0"/>
                <a:ea typeface="宋体" panose="02010600030101010101" pitchFamily="2" charset="-122"/>
              </a:rPr>
              <a:t>Broadcast</a:t>
            </a:r>
            <a:endParaRPr kumimoji="1" lang="en-US" altLang="zh-CN" sz="1600">
              <a:solidFill>
                <a:srgbClr val="80008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31" name="Line 27"/>
          <p:cNvSpPr>
            <a:spLocks noChangeShapeType="1"/>
          </p:cNvSpPr>
          <p:nvPr/>
        </p:nvSpPr>
        <p:spPr bwMode="auto">
          <a:xfrm flipH="1">
            <a:off x="4860702" y="4033590"/>
            <a:ext cx="360362" cy="720725"/>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8"/>
          <p:cNvSpPr>
            <a:spLocks noChangeShapeType="1"/>
          </p:cNvSpPr>
          <p:nvPr/>
        </p:nvSpPr>
        <p:spPr bwMode="auto">
          <a:xfrm>
            <a:off x="5725889" y="4033590"/>
            <a:ext cx="142875" cy="7191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29"/>
          <p:cNvSpPr>
            <a:spLocks noChangeShapeType="1"/>
          </p:cNvSpPr>
          <p:nvPr/>
        </p:nvSpPr>
        <p:spPr bwMode="auto">
          <a:xfrm flipH="1">
            <a:off x="6733952" y="4033590"/>
            <a:ext cx="287337" cy="647700"/>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0"/>
          <p:cNvSpPr>
            <a:spLocks noChangeShapeType="1"/>
          </p:cNvSpPr>
          <p:nvPr/>
        </p:nvSpPr>
        <p:spPr bwMode="auto">
          <a:xfrm>
            <a:off x="7524527" y="4033590"/>
            <a:ext cx="144462" cy="647700"/>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35" name="Picture 31"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901477" y="4752728"/>
            <a:ext cx="7318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2"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2046064" y="4773365"/>
            <a:ext cx="7318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3"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112864" y="4697165"/>
            <a:ext cx="7318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4"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4705127" y="4754315"/>
            <a:ext cx="7318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5"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5497289" y="4752728"/>
            <a:ext cx="7318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6"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6505352" y="4752728"/>
            <a:ext cx="7318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7"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7310214" y="4752728"/>
            <a:ext cx="7318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38"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252" y="3457328"/>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39"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1702" y="3457328"/>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0"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927" y="3457328"/>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1"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602" y="3457328"/>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2"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5889" y="2088903"/>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3"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5802" y="2017465"/>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4"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9989" y="939553"/>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 Box 45"/>
          <p:cNvSpPr txBox="1">
            <a:spLocks noChangeArrowheads="1"/>
          </p:cNvSpPr>
          <p:nvPr/>
        </p:nvSpPr>
        <p:spPr bwMode="auto">
          <a:xfrm>
            <a:off x="1512664" y="408756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latin typeface="Times New Roman" panose="02020603050405020304" pitchFamily="18" charset="0"/>
                <a:ea typeface="宋体" panose="02010600030101010101" pitchFamily="2" charset="-122"/>
              </a:rPr>
              <a:t>交换机</a:t>
            </a:r>
            <a:r>
              <a:rPr kumimoji="1" lang="en-US" altLang="zh-CN">
                <a:latin typeface="Times New Roman" panose="02020603050405020304" pitchFamily="18" charset="0"/>
                <a:ea typeface="宋体" panose="02010600030101010101" pitchFamily="2" charset="-122"/>
              </a:rPr>
              <a:t>1</a:t>
            </a:r>
            <a:endParaRPr kumimoji="1" lang="en-US" altLang="zh-CN">
              <a:latin typeface="Times New Roman" panose="02020603050405020304" pitchFamily="18" charset="0"/>
              <a:ea typeface="宋体" panose="02010600030101010101" pitchFamily="2" charset="-122"/>
            </a:endParaRPr>
          </a:p>
        </p:txBody>
      </p:sp>
      <p:sp>
        <p:nvSpPr>
          <p:cNvPr id="50" name="Text Box 46"/>
          <p:cNvSpPr txBox="1">
            <a:spLocks noChangeArrowheads="1"/>
          </p:cNvSpPr>
          <p:nvPr/>
        </p:nvSpPr>
        <p:spPr bwMode="auto">
          <a:xfrm>
            <a:off x="2350864" y="263976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latin typeface="Times New Roman" panose="02020603050405020304" pitchFamily="18" charset="0"/>
                <a:ea typeface="宋体" panose="02010600030101010101" pitchFamily="2" charset="-122"/>
              </a:rPr>
              <a:t>交换机</a:t>
            </a:r>
            <a:r>
              <a:rPr kumimoji="1" lang="en-US" altLang="zh-CN">
                <a:latin typeface="Times New Roman" panose="02020603050405020304" pitchFamily="18" charset="0"/>
                <a:ea typeface="宋体" panose="02010600030101010101" pitchFamily="2" charset="-122"/>
              </a:rPr>
              <a:t>2</a:t>
            </a:r>
            <a:endParaRPr kumimoji="1" lang="en-US" altLang="zh-CN">
              <a:latin typeface="Times New Roman" panose="02020603050405020304" pitchFamily="18" charset="0"/>
              <a:ea typeface="宋体" panose="02010600030101010101" pitchFamily="2" charset="-122"/>
            </a:endParaRPr>
          </a:p>
        </p:txBody>
      </p:sp>
      <p:sp>
        <p:nvSpPr>
          <p:cNvPr id="51" name="Text Box 47"/>
          <p:cNvSpPr txBox="1">
            <a:spLocks noChangeArrowheads="1"/>
          </p:cNvSpPr>
          <p:nvPr/>
        </p:nvSpPr>
        <p:spPr bwMode="auto">
          <a:xfrm>
            <a:off x="4255864" y="157296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latin typeface="Times New Roman" panose="02020603050405020304" pitchFamily="18" charset="0"/>
                <a:ea typeface="宋体" panose="02010600030101010101" pitchFamily="2" charset="-122"/>
              </a:rPr>
              <a:t>交换机</a:t>
            </a:r>
            <a:r>
              <a:rPr kumimoji="1" lang="en-US" altLang="zh-CN">
                <a:latin typeface="Times New Roman" panose="02020603050405020304" pitchFamily="18" charset="0"/>
                <a:ea typeface="宋体" panose="02010600030101010101" pitchFamily="2" charset="-122"/>
              </a:rPr>
              <a:t>3</a:t>
            </a:r>
            <a:endParaRPr kumimoji="1" lang="en-US" altLang="zh-CN">
              <a:latin typeface="Times New Roman" panose="02020603050405020304" pitchFamily="18" charset="0"/>
              <a:ea typeface="宋体" panose="02010600030101010101" pitchFamily="2" charset="-122"/>
            </a:endParaRPr>
          </a:p>
        </p:txBody>
      </p:sp>
      <p:sp>
        <p:nvSpPr>
          <p:cNvPr id="52" name="Text Box 48"/>
          <p:cNvSpPr txBox="1">
            <a:spLocks noChangeArrowheads="1"/>
          </p:cNvSpPr>
          <p:nvPr/>
        </p:nvSpPr>
        <p:spPr bwMode="auto">
          <a:xfrm>
            <a:off x="6694264" y="218256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latin typeface="Times New Roman" panose="02020603050405020304" pitchFamily="18" charset="0"/>
                <a:ea typeface="宋体" panose="02010600030101010101" pitchFamily="2" charset="-122"/>
              </a:rPr>
              <a:t>交换机</a:t>
            </a:r>
            <a:r>
              <a:rPr kumimoji="1" lang="en-US" altLang="zh-CN">
                <a:latin typeface="Times New Roman" panose="02020603050405020304" pitchFamily="18" charset="0"/>
                <a:ea typeface="宋体" panose="02010600030101010101" pitchFamily="2" charset="-122"/>
              </a:rPr>
              <a:t>4</a:t>
            </a:r>
            <a:endParaRPr kumimoji="1" lang="en-US" altLang="zh-CN">
              <a:latin typeface="Times New Roman" panose="02020603050405020304" pitchFamily="18" charset="0"/>
              <a:ea typeface="宋体" panose="02010600030101010101" pitchFamily="2" charset="-122"/>
            </a:endParaRPr>
          </a:p>
        </p:txBody>
      </p:sp>
      <p:sp>
        <p:nvSpPr>
          <p:cNvPr id="53" name="Text Box 49"/>
          <p:cNvSpPr txBox="1">
            <a:spLocks noChangeArrowheads="1"/>
          </p:cNvSpPr>
          <p:nvPr/>
        </p:nvSpPr>
        <p:spPr bwMode="auto">
          <a:xfrm>
            <a:off x="3417664" y="401136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latin typeface="Times New Roman" panose="02020603050405020304" pitchFamily="18" charset="0"/>
                <a:ea typeface="宋体" panose="02010600030101010101" pitchFamily="2" charset="-122"/>
              </a:rPr>
              <a:t>交换机</a:t>
            </a:r>
            <a:r>
              <a:rPr kumimoji="1" lang="en-US" altLang="zh-CN">
                <a:latin typeface="Times New Roman" panose="02020603050405020304" pitchFamily="18" charset="0"/>
                <a:ea typeface="宋体" panose="02010600030101010101" pitchFamily="2" charset="-122"/>
              </a:rPr>
              <a:t>5</a:t>
            </a:r>
            <a:endParaRPr kumimoji="1" lang="en-US" altLang="zh-CN">
              <a:latin typeface="Times New Roman" panose="02020603050405020304" pitchFamily="18" charset="0"/>
              <a:ea typeface="宋体" panose="02010600030101010101" pitchFamily="2" charset="-122"/>
            </a:endParaRPr>
          </a:p>
        </p:txBody>
      </p:sp>
      <p:sp>
        <p:nvSpPr>
          <p:cNvPr id="54" name="Text Box 50"/>
          <p:cNvSpPr txBox="1">
            <a:spLocks noChangeArrowheads="1"/>
          </p:cNvSpPr>
          <p:nvPr/>
        </p:nvSpPr>
        <p:spPr bwMode="auto">
          <a:xfrm>
            <a:off x="5703664" y="393516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latin typeface="Times New Roman" panose="02020603050405020304" pitchFamily="18" charset="0"/>
                <a:ea typeface="宋体" panose="02010600030101010101" pitchFamily="2" charset="-122"/>
              </a:rPr>
              <a:t>交换机</a:t>
            </a:r>
            <a:r>
              <a:rPr kumimoji="1" lang="en-US" altLang="zh-CN">
                <a:latin typeface="Times New Roman" panose="02020603050405020304" pitchFamily="18" charset="0"/>
                <a:ea typeface="宋体" panose="02010600030101010101" pitchFamily="2" charset="-122"/>
              </a:rPr>
              <a:t>6</a:t>
            </a:r>
            <a:endParaRPr kumimoji="1" lang="en-US" altLang="zh-CN">
              <a:latin typeface="Times New Roman" panose="02020603050405020304" pitchFamily="18" charset="0"/>
              <a:ea typeface="宋体" panose="02010600030101010101" pitchFamily="2" charset="-122"/>
            </a:endParaRPr>
          </a:p>
        </p:txBody>
      </p:sp>
      <p:sp>
        <p:nvSpPr>
          <p:cNvPr id="55" name="Text Box 51"/>
          <p:cNvSpPr txBox="1">
            <a:spLocks noChangeArrowheads="1"/>
          </p:cNvSpPr>
          <p:nvPr/>
        </p:nvSpPr>
        <p:spPr bwMode="auto">
          <a:xfrm>
            <a:off x="7532464" y="385896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latin typeface="Times New Roman" panose="02020603050405020304" pitchFamily="18" charset="0"/>
                <a:ea typeface="宋体" panose="02010600030101010101" pitchFamily="2" charset="-122"/>
              </a:rPr>
              <a:t>交换机</a:t>
            </a:r>
            <a:r>
              <a:rPr kumimoji="1" lang="en-US" altLang="zh-CN">
                <a:latin typeface="Times New Roman" panose="02020603050405020304" pitchFamily="18" charset="0"/>
                <a:ea typeface="宋体" panose="02010600030101010101" pitchFamily="2" charset="-122"/>
              </a:rPr>
              <a:t>7</a:t>
            </a:r>
            <a:endParaRPr kumimoji="1" lang="en-US" altLang="zh-CN">
              <a:latin typeface="Times New Roman" panose="02020603050405020304" pitchFamily="18" charset="0"/>
              <a:ea typeface="宋体" panose="02010600030101010101" pitchFamily="2" charset="-122"/>
            </a:endParaRPr>
          </a:p>
        </p:txBody>
      </p:sp>
      <p:sp>
        <p:nvSpPr>
          <p:cNvPr id="56" name="Text Box 52"/>
          <p:cNvSpPr txBox="1">
            <a:spLocks noChangeArrowheads="1"/>
          </p:cNvSpPr>
          <p:nvPr/>
        </p:nvSpPr>
        <p:spPr bwMode="auto">
          <a:xfrm>
            <a:off x="5246464" y="4925765"/>
            <a:ext cx="590550" cy="579438"/>
          </a:xfrm>
          <a:prstGeom prst="rect">
            <a:avLst/>
          </a:prstGeom>
          <a:noFill/>
          <a:ln w="9525" algn="ctr">
            <a:noFill/>
            <a:miter lim="800000"/>
          </a:ln>
          <a:effectLst/>
        </p:spPr>
        <p:txBody>
          <a:bodyPr wrap="none">
            <a:spAutoFit/>
          </a:bodyPr>
          <a:lstStyle/>
          <a:p>
            <a:pPr algn="ctr" eaLnBrk="1" hangingPunct="1">
              <a:defRPr/>
            </a:pPr>
            <a:r>
              <a:rPr kumimoji="1" lang="en-US" altLang="zh-CN" sz="3200" b="0">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3200" b="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57" name="Text Box 53"/>
          <p:cNvSpPr txBox="1">
            <a:spLocks noChangeArrowheads="1"/>
          </p:cNvSpPr>
          <p:nvPr/>
        </p:nvSpPr>
        <p:spPr bwMode="auto">
          <a:xfrm>
            <a:off x="7075264" y="4925765"/>
            <a:ext cx="590550" cy="579438"/>
          </a:xfrm>
          <a:prstGeom prst="rect">
            <a:avLst/>
          </a:prstGeom>
          <a:noFill/>
          <a:ln w="9525" algn="ctr">
            <a:noFill/>
            <a:miter lim="800000"/>
          </a:ln>
          <a:effectLst/>
        </p:spPr>
        <p:txBody>
          <a:bodyPr wrap="none">
            <a:spAutoFit/>
          </a:bodyPr>
          <a:lstStyle/>
          <a:p>
            <a:pPr algn="ctr" eaLnBrk="1" hangingPunct="1">
              <a:defRPr/>
            </a:pPr>
            <a:r>
              <a:rPr kumimoji="1" lang="en-US" altLang="zh-CN" sz="3200" b="0">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3200" b="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58" name="Text Box 54"/>
          <p:cNvSpPr txBox="1">
            <a:spLocks noChangeArrowheads="1"/>
          </p:cNvSpPr>
          <p:nvPr/>
        </p:nvSpPr>
        <p:spPr bwMode="auto">
          <a:xfrm>
            <a:off x="1360264" y="523056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en-US" altLang="zh-CN" sz="2400" b="0">
                <a:latin typeface="Times New Roman" panose="02020603050405020304" pitchFamily="18" charset="0"/>
                <a:ea typeface="宋体" panose="02010600030101010101" pitchFamily="2" charset="-122"/>
              </a:rPr>
              <a:t>A</a:t>
            </a:r>
            <a:endParaRPr kumimoji="1" lang="en-US" altLang="zh-CN" sz="2400" b="0">
              <a:latin typeface="Times New Roman" panose="02020603050405020304" pitchFamily="18" charset="0"/>
              <a:ea typeface="宋体" panose="02010600030101010101" pitchFamily="2" charset="-122"/>
            </a:endParaRPr>
          </a:p>
        </p:txBody>
      </p:sp>
      <p:sp>
        <p:nvSpPr>
          <p:cNvPr id="59" name="Text Box 55"/>
          <p:cNvSpPr txBox="1">
            <a:spLocks noChangeArrowheads="1"/>
          </p:cNvSpPr>
          <p:nvPr/>
        </p:nvSpPr>
        <p:spPr bwMode="auto">
          <a:xfrm>
            <a:off x="2350864" y="523056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en-US" altLang="zh-CN" sz="2400" b="0">
                <a:latin typeface="Times New Roman" panose="02020603050405020304" pitchFamily="18" charset="0"/>
                <a:ea typeface="宋体" panose="02010600030101010101" pitchFamily="2" charset="-122"/>
              </a:rPr>
              <a:t>B</a:t>
            </a:r>
            <a:endParaRPr kumimoji="1" lang="en-US" altLang="zh-CN" sz="2400" b="0">
              <a:latin typeface="Times New Roman" panose="02020603050405020304" pitchFamily="18" charset="0"/>
              <a:ea typeface="宋体" panose="02010600030101010101" pitchFamily="2" charset="-122"/>
            </a:endParaRPr>
          </a:p>
        </p:txBody>
      </p:sp>
      <p:sp>
        <p:nvSpPr>
          <p:cNvPr id="60" name="Text Box 56"/>
          <p:cNvSpPr txBox="1">
            <a:spLocks noChangeArrowheads="1"/>
          </p:cNvSpPr>
          <p:nvPr/>
        </p:nvSpPr>
        <p:spPr bwMode="auto">
          <a:xfrm>
            <a:off x="7456264" y="897642"/>
            <a:ext cx="1905000" cy="296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marL="342900" indent="-342900">
              <a:lnSpc>
                <a:spcPct val="150000"/>
              </a:lnSpc>
              <a:spcBef>
                <a:spcPct val="50000"/>
              </a:spcBef>
              <a:buFont typeface="Arial" panose="020B0604020202020204" pitchFamily="34" charset="0"/>
              <a:buChar char="•"/>
            </a:pPr>
            <a:r>
              <a:rPr lang="zh-CN" altLang="en-US" sz="2000" dirty="0">
                <a:solidFill>
                  <a:srgbClr val="0070C0"/>
                </a:solidFill>
                <a:latin typeface="+mn-lt"/>
                <a:ea typeface="+mn-ea"/>
              </a:rPr>
              <a:t>广播信息消耗了网络整体的带宽。</a:t>
            </a:r>
            <a:endParaRPr lang="zh-CN" altLang="en-US" sz="2000" dirty="0">
              <a:solidFill>
                <a:srgbClr val="0070C0"/>
              </a:solidFill>
              <a:latin typeface="+mn-lt"/>
              <a:ea typeface="+mn-ea"/>
            </a:endParaRPr>
          </a:p>
          <a:p>
            <a:pPr marL="342900" indent="-342900">
              <a:lnSpc>
                <a:spcPct val="150000"/>
              </a:lnSpc>
              <a:spcBef>
                <a:spcPct val="50000"/>
              </a:spcBef>
              <a:buFont typeface="Arial" panose="020B0604020202020204" pitchFamily="34" charset="0"/>
              <a:buChar char="•"/>
            </a:pPr>
            <a:r>
              <a:rPr lang="zh-CN" altLang="en-US" sz="2000" dirty="0">
                <a:solidFill>
                  <a:srgbClr val="0070C0"/>
                </a:solidFill>
                <a:latin typeface="+mn-lt"/>
                <a:ea typeface="+mn-ea"/>
              </a:rPr>
              <a:t>每一台计算机的</a:t>
            </a:r>
            <a:r>
              <a:rPr lang="en-US" altLang="zh-CN" sz="2000" dirty="0">
                <a:solidFill>
                  <a:srgbClr val="0070C0"/>
                </a:solidFill>
                <a:latin typeface="+mn-lt"/>
                <a:ea typeface="+mn-ea"/>
              </a:rPr>
              <a:t>CPU</a:t>
            </a:r>
            <a:r>
              <a:rPr lang="zh-CN" altLang="en-US" sz="2000" dirty="0">
                <a:solidFill>
                  <a:srgbClr val="0070C0"/>
                </a:solidFill>
                <a:latin typeface="+mn-lt"/>
                <a:ea typeface="+mn-ea"/>
              </a:rPr>
              <a:t>造成负担。</a:t>
            </a:r>
            <a:endParaRPr lang="zh-CN" altLang="en-US" sz="2000" dirty="0">
              <a:solidFill>
                <a:srgbClr val="0070C0"/>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Tm="9838">
        <p14:prism isInverted="1"/>
      </p:transition>
    </mc:Choice>
    <mc:Fallback>
      <p:transition spd="slow" advTm="9838">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2943775" y="216223"/>
            <a:ext cx="3430746"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解决方法一：路由器</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1015663"/>
          </a:xfrm>
          <a:prstGeom prst="rect">
            <a:avLst/>
          </a:prstGeom>
        </p:spPr>
        <p:txBody>
          <a:bodyPr wrap="square">
            <a:spAutoFit/>
          </a:bodyPr>
          <a:lstStyle/>
          <a:p>
            <a:pPr>
              <a:lnSpc>
                <a:spcPct val="150000"/>
              </a:lnSpc>
            </a:pPr>
            <a:endParaRPr lang="zh-CN" altLang="en-US" sz="2000" dirty="0">
              <a:solidFill>
                <a:srgbClr val="0070C0"/>
              </a:solidFill>
            </a:endParaRPr>
          </a:p>
          <a:p>
            <a:pPr marL="342900" indent="-342900">
              <a:lnSpc>
                <a:spcPct val="150000"/>
              </a:lnSpc>
              <a:buFont typeface="Wingdings" panose="05000000000000000000" pitchFamily="2" charset="2"/>
              <a:buChar char="l"/>
            </a:pP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142E5668-D607-4FBB-8878-BBF89D30E431}" type="datetime11">
              <a:rPr lang="zh-CN" altLang="en-US" smtClean="0"/>
            </a:fld>
            <a:endParaRPr lang="zh-CN" altLang="en-US"/>
          </a:p>
        </p:txBody>
      </p:sp>
      <p:sp>
        <p:nvSpPr>
          <p:cNvPr id="6" name="Line 2"/>
          <p:cNvSpPr>
            <a:spLocks noChangeShapeType="1"/>
          </p:cNvSpPr>
          <p:nvPr/>
        </p:nvSpPr>
        <p:spPr bwMode="auto">
          <a:xfrm flipH="1" flipV="1">
            <a:off x="5820519" y="3816474"/>
            <a:ext cx="215900" cy="936625"/>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Line 3"/>
          <p:cNvSpPr>
            <a:spLocks noChangeShapeType="1"/>
          </p:cNvSpPr>
          <p:nvPr/>
        </p:nvSpPr>
        <p:spPr bwMode="auto">
          <a:xfrm flipV="1">
            <a:off x="5101381" y="3816474"/>
            <a:ext cx="503238" cy="1008063"/>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4"/>
          <p:cNvSpPr>
            <a:spLocks noChangeShapeType="1"/>
          </p:cNvSpPr>
          <p:nvPr/>
        </p:nvSpPr>
        <p:spPr bwMode="auto">
          <a:xfrm flipH="1" flipV="1">
            <a:off x="3372594" y="3816474"/>
            <a:ext cx="215900" cy="936625"/>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5"/>
          <p:cNvSpPr>
            <a:spLocks noChangeShapeType="1"/>
          </p:cNvSpPr>
          <p:nvPr/>
        </p:nvSpPr>
        <p:spPr bwMode="auto">
          <a:xfrm flipV="1">
            <a:off x="2653456" y="3816474"/>
            <a:ext cx="503238" cy="1008063"/>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6"/>
          <p:cNvSpPr>
            <a:spLocks noChangeShapeType="1"/>
          </p:cNvSpPr>
          <p:nvPr/>
        </p:nvSpPr>
        <p:spPr bwMode="auto">
          <a:xfrm flipV="1">
            <a:off x="1427906" y="3816474"/>
            <a:ext cx="431800" cy="1008063"/>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Line 7"/>
          <p:cNvSpPr>
            <a:spLocks noChangeShapeType="1"/>
          </p:cNvSpPr>
          <p:nvPr/>
        </p:nvSpPr>
        <p:spPr bwMode="auto">
          <a:xfrm>
            <a:off x="5244256" y="1368549"/>
            <a:ext cx="1223963" cy="792163"/>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8"/>
          <p:cNvSpPr>
            <a:spLocks noChangeShapeType="1"/>
          </p:cNvSpPr>
          <p:nvPr/>
        </p:nvSpPr>
        <p:spPr bwMode="auto">
          <a:xfrm flipV="1">
            <a:off x="3444031" y="1297112"/>
            <a:ext cx="1223963" cy="792162"/>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
          <p:cNvSpPr>
            <a:spLocks noChangeShapeType="1"/>
          </p:cNvSpPr>
          <p:nvPr/>
        </p:nvSpPr>
        <p:spPr bwMode="auto">
          <a:xfrm flipH="1" flipV="1">
            <a:off x="3155106" y="2376612"/>
            <a:ext cx="360363" cy="1008062"/>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1"/>
          <p:cNvSpPr>
            <a:spLocks noChangeShapeType="1"/>
          </p:cNvSpPr>
          <p:nvPr/>
        </p:nvSpPr>
        <p:spPr bwMode="auto">
          <a:xfrm flipV="1">
            <a:off x="2004169" y="2376612"/>
            <a:ext cx="935037" cy="1152525"/>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12"/>
          <p:cNvSpPr txBox="1">
            <a:spLocks noChangeArrowheads="1"/>
          </p:cNvSpPr>
          <p:nvPr/>
        </p:nvSpPr>
        <p:spPr bwMode="auto">
          <a:xfrm>
            <a:off x="3959969" y="3889499"/>
            <a:ext cx="996950" cy="579438"/>
          </a:xfrm>
          <a:prstGeom prst="rect">
            <a:avLst/>
          </a:prstGeom>
          <a:noFill/>
          <a:ln w="9525" algn="ctr">
            <a:noFill/>
            <a:miter lim="800000"/>
          </a:ln>
          <a:effectLst/>
        </p:spPr>
        <p:txBody>
          <a:bodyPr wrap="none">
            <a:spAutoFit/>
          </a:bodyPr>
          <a:lstStyle/>
          <a:p>
            <a:pPr algn="ctr" eaLnBrk="1" hangingPunct="1">
              <a:defRPr/>
            </a:pPr>
            <a:r>
              <a:rPr kumimoji="1" lang="en-US" altLang="zh-CN" sz="3200" b="0">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3200" b="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6" name="Line 13"/>
          <p:cNvSpPr>
            <a:spLocks noChangeShapeType="1"/>
          </p:cNvSpPr>
          <p:nvPr/>
        </p:nvSpPr>
        <p:spPr bwMode="auto">
          <a:xfrm flipH="1" flipV="1">
            <a:off x="7620744" y="3816474"/>
            <a:ext cx="215900" cy="936625"/>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4"/>
          <p:cNvSpPr>
            <a:spLocks noChangeShapeType="1"/>
          </p:cNvSpPr>
          <p:nvPr/>
        </p:nvSpPr>
        <p:spPr bwMode="auto">
          <a:xfrm flipV="1">
            <a:off x="6901606" y="3816474"/>
            <a:ext cx="503238" cy="1008063"/>
          </a:xfrm>
          <a:prstGeom prst="line">
            <a:avLst/>
          </a:prstGeom>
          <a:noFill/>
          <a:ln w="25400">
            <a:solidFill>
              <a:srgbClr val="0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15"/>
          <p:cNvSpPr>
            <a:spLocks noChangeShapeType="1"/>
          </p:cNvSpPr>
          <p:nvPr/>
        </p:nvSpPr>
        <p:spPr bwMode="auto">
          <a:xfrm flipH="1" flipV="1">
            <a:off x="6757144" y="2376612"/>
            <a:ext cx="576262" cy="1081087"/>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6"/>
          <p:cNvSpPr>
            <a:spLocks noChangeShapeType="1"/>
          </p:cNvSpPr>
          <p:nvPr/>
        </p:nvSpPr>
        <p:spPr bwMode="auto">
          <a:xfrm flipV="1">
            <a:off x="5820519" y="2376612"/>
            <a:ext cx="720725" cy="1081087"/>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7"/>
          <p:cNvSpPr>
            <a:spLocks noChangeShapeType="1"/>
          </p:cNvSpPr>
          <p:nvPr/>
        </p:nvSpPr>
        <p:spPr bwMode="auto">
          <a:xfrm flipV="1">
            <a:off x="1356469" y="3960937"/>
            <a:ext cx="287337" cy="647700"/>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8"/>
          <p:cNvSpPr>
            <a:spLocks noChangeShapeType="1"/>
          </p:cNvSpPr>
          <p:nvPr/>
        </p:nvSpPr>
        <p:spPr bwMode="auto">
          <a:xfrm flipV="1">
            <a:off x="2077194" y="2521074"/>
            <a:ext cx="574675" cy="720725"/>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9"/>
          <p:cNvSpPr>
            <a:spLocks noChangeShapeType="1"/>
          </p:cNvSpPr>
          <p:nvPr/>
        </p:nvSpPr>
        <p:spPr bwMode="auto">
          <a:xfrm flipV="1">
            <a:off x="3515469" y="1439987"/>
            <a:ext cx="720725" cy="433387"/>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0"/>
          <p:cNvSpPr>
            <a:spLocks noChangeShapeType="1"/>
          </p:cNvSpPr>
          <p:nvPr/>
        </p:nvSpPr>
        <p:spPr bwMode="auto">
          <a:xfrm>
            <a:off x="3299569" y="2521074"/>
            <a:ext cx="288925" cy="7191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1"/>
          <p:cNvSpPr>
            <a:spLocks noChangeShapeType="1"/>
          </p:cNvSpPr>
          <p:nvPr/>
        </p:nvSpPr>
        <p:spPr bwMode="auto">
          <a:xfrm>
            <a:off x="3515469" y="3889499"/>
            <a:ext cx="217487" cy="7191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2"/>
          <p:cNvSpPr>
            <a:spLocks noChangeShapeType="1"/>
          </p:cNvSpPr>
          <p:nvPr/>
        </p:nvSpPr>
        <p:spPr bwMode="auto">
          <a:xfrm flipH="1">
            <a:off x="2651869" y="3889499"/>
            <a:ext cx="360362" cy="719138"/>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Text Box 23"/>
          <p:cNvSpPr txBox="1">
            <a:spLocks noChangeArrowheads="1"/>
          </p:cNvSpPr>
          <p:nvPr/>
        </p:nvSpPr>
        <p:spPr bwMode="auto">
          <a:xfrm>
            <a:off x="996106" y="4105399"/>
            <a:ext cx="590550" cy="336550"/>
          </a:xfrm>
          <a:prstGeom prst="rect">
            <a:avLst/>
          </a:prstGeom>
          <a:noFill/>
          <a:ln w="9525" algn="ctr">
            <a:noFill/>
            <a:miter lim="800000"/>
          </a:ln>
          <a:effectLst/>
        </p:spPr>
        <p:txBody>
          <a:bodyPr wrap="none">
            <a:spAutoFit/>
          </a:bodyPr>
          <a:lstStyle/>
          <a:p>
            <a:pPr algn="ctr" eaLnBrk="1" hangingPunct="1">
              <a:defRPr/>
            </a:pPr>
            <a:r>
              <a:rPr kumimoji="1" lang="zh-CN" altLang="en-US" sz="1600">
                <a:solidFill>
                  <a:srgbClr val="800080"/>
                </a:solidFill>
                <a:effectLst>
                  <a:outerShdw blurRad="38100" dist="38100" dir="2700000" algn="tl">
                    <a:srgbClr val="C0C0C0"/>
                  </a:outerShdw>
                </a:effectLst>
                <a:latin typeface="Times New Roman" panose="02020603050405020304" pitchFamily="18" charset="0"/>
                <a:ea typeface="宋体" panose="02010600030101010101" pitchFamily="2" charset="-122"/>
              </a:rPr>
              <a:t>广播</a:t>
            </a:r>
            <a:endParaRPr kumimoji="1" lang="zh-CN" altLang="en-US" sz="1600">
              <a:solidFill>
                <a:srgbClr val="80008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pic>
        <p:nvPicPr>
          <p:cNvPr id="27" name="Picture 24"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1140569" y="4608637"/>
            <a:ext cx="7318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5"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2424856" y="4610224"/>
            <a:ext cx="7318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6"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228131" y="4608637"/>
            <a:ext cx="7318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4944219" y="4610224"/>
            <a:ext cx="7318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8"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5736381" y="4608637"/>
            <a:ext cx="7318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9"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6744444" y="4608637"/>
            <a:ext cx="7318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descr="显示屏-2"/>
          <p:cNvPicPr>
            <a:picLocks noChangeAspect="1" noChangeArrowheads="1"/>
          </p:cNvPicPr>
          <p:nvPr/>
        </p:nvPicPr>
        <p:blipFill>
          <a:blip r:embed="rId1">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7549306" y="4608637"/>
            <a:ext cx="7318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31"/>
          <p:cNvSpPr txBox="1">
            <a:spLocks noChangeArrowheads="1"/>
          </p:cNvSpPr>
          <p:nvPr/>
        </p:nvSpPr>
        <p:spPr bwMode="auto">
          <a:xfrm>
            <a:off x="3655169" y="792287"/>
            <a:ext cx="2668587" cy="336550"/>
          </a:xfrm>
          <a:prstGeom prst="rect">
            <a:avLst/>
          </a:prstGeom>
          <a:noFill/>
          <a:ln w="9525" algn="ctr">
            <a:noFill/>
            <a:miter lim="800000"/>
          </a:ln>
          <a:effectLst/>
        </p:spPr>
        <p:txBody>
          <a:bodyPr>
            <a:spAutoFit/>
          </a:bodyPr>
          <a:lstStyle/>
          <a:p>
            <a:pPr algn="ctr" eaLnBrk="1" hangingPunct="1">
              <a:defRPr/>
            </a:pPr>
            <a:r>
              <a:rPr kumimoji="1" lang="zh-CN" altLang="en-US" sz="1600">
                <a:solidFill>
                  <a:srgbClr val="800080"/>
                </a:solidFill>
                <a:effectLst>
                  <a:outerShdw blurRad="38100" dist="38100" dir="2700000" algn="tl">
                    <a:srgbClr val="C0C0C0"/>
                  </a:outerShdw>
                </a:effectLst>
                <a:latin typeface="Times New Roman" panose="02020603050405020304" pitchFamily="18" charset="0"/>
                <a:ea typeface="宋体" panose="02010600030101010101" pitchFamily="2" charset="-122"/>
              </a:rPr>
              <a:t>路由器</a:t>
            </a:r>
            <a:endParaRPr kumimoji="1" lang="zh-CN" altLang="en-US" sz="1600">
              <a:solidFill>
                <a:srgbClr val="80008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pic>
        <p:nvPicPr>
          <p:cNvPr id="35" name="Picture 32"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9344" y="3240212"/>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231" y="3240212"/>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4"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044" y="3313237"/>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5"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4256" y="3313237"/>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6"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7856" y="1944812"/>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7"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4894" y="1873374"/>
            <a:ext cx="981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8" descr="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523531" y="1008187"/>
            <a:ext cx="782638" cy="685800"/>
          </a:xfrm>
          <a:noFill/>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advTm="18732">
        <p14:prism isInverted="1"/>
      </p:transition>
    </mc:Choice>
    <mc:Fallback>
      <p:transition spd="slow" advTm="187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439668" y="230452"/>
            <a:ext cx="2698175" cy="523220"/>
          </a:xfrm>
          <a:prstGeom prst="rect">
            <a:avLst/>
          </a:prstGeom>
        </p:spPr>
        <p:txBody>
          <a:bodyPr wrap="none">
            <a:spAutoFit/>
          </a:bodyPr>
          <a:lstStyle/>
          <a:p>
            <a:pPr algn="ctr">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使用路由器缺点</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1884106"/>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rgbClr val="0070C0"/>
                </a:solidFill>
              </a:rPr>
              <a:t>传统路由器路由算法复杂，成本高，维护和配置困难。</a:t>
            </a:r>
            <a:endParaRPr lang="zh-CN" altLang="en-US" sz="2000" dirty="0">
              <a:solidFill>
                <a:srgbClr val="0070C0"/>
              </a:solidFill>
            </a:endParaRPr>
          </a:p>
          <a:p>
            <a:pPr marL="342900" indent="-342900">
              <a:lnSpc>
                <a:spcPct val="150000"/>
              </a:lnSpc>
              <a:buFont typeface="Wingdings" panose="05000000000000000000" pitchFamily="2" charset="2"/>
              <a:buChar char="l"/>
            </a:pPr>
            <a:r>
              <a:rPr lang="zh-CN" altLang="en-US" sz="2000" dirty="0">
                <a:solidFill>
                  <a:srgbClr val="0070C0"/>
                </a:solidFill>
              </a:rPr>
              <a:t>路由器对任何数据包都要有一个“拆打”过程，导致其不可能具有很高的吞吐量。</a:t>
            </a:r>
            <a:endParaRPr lang="zh-CN" altLang="en-US" sz="2000" dirty="0">
              <a:solidFill>
                <a:srgbClr val="0070C0"/>
              </a:solidFill>
            </a:endParaRPr>
          </a:p>
          <a:p>
            <a:pPr marL="342900" indent="-342900">
              <a:lnSpc>
                <a:spcPct val="150000"/>
              </a:lnSpc>
              <a:buFont typeface="Wingdings" panose="05000000000000000000" pitchFamily="2" charset="2"/>
              <a:buChar char="l"/>
            </a:pPr>
            <a:r>
              <a:rPr lang="zh-CN" altLang="en-US" sz="2000" dirty="0">
                <a:solidFill>
                  <a:srgbClr val="0070C0"/>
                </a:solidFill>
              </a:rPr>
              <a:t>路由器不会有太多的网络接口，其数目在</a:t>
            </a:r>
            <a:r>
              <a:rPr lang="en-US" altLang="zh-CN" sz="2000" dirty="0">
                <a:solidFill>
                  <a:srgbClr val="0070C0"/>
                </a:solidFill>
              </a:rPr>
              <a:t>1~4</a:t>
            </a:r>
            <a:r>
              <a:rPr lang="zh-CN" altLang="en-US" sz="2000" dirty="0">
                <a:solidFill>
                  <a:srgbClr val="0070C0"/>
                </a:solidFill>
              </a:rPr>
              <a:t>个左右。</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3106C1A7-5F98-49D1-8D56-A94F9CF86DD7}"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21743">
        <p14:prism isInverted="1"/>
      </p:transition>
    </mc:Choice>
    <mc:Fallback>
      <p:transition spd="slow" advTm="2174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2509" y="216223"/>
            <a:ext cx="3073278"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解决方法二：</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a:t>
            </a:r>
            <a:endPar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504280" y="739443"/>
            <a:ext cx="8346256" cy="470898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dirty="0">
                <a:solidFill>
                  <a:srgbClr val="0070C0"/>
                </a:solidFill>
              </a:rPr>
              <a:t>VLAN (Virtual LAN)</a:t>
            </a:r>
            <a:endParaRPr lang="en-US" altLang="zh-CN" sz="20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  VLAN</a:t>
            </a:r>
            <a:r>
              <a:rPr lang="zh-CN" altLang="en-US" sz="2000" dirty="0">
                <a:solidFill>
                  <a:srgbClr val="0070C0"/>
                </a:solidFill>
              </a:rPr>
              <a:t>（</a:t>
            </a:r>
            <a:r>
              <a:rPr lang="en-US" altLang="zh-CN" sz="2000" dirty="0">
                <a:solidFill>
                  <a:srgbClr val="0070C0"/>
                </a:solidFill>
              </a:rPr>
              <a:t>Virtual Local Area Network</a:t>
            </a:r>
            <a:r>
              <a:rPr lang="zh-CN" altLang="en-US" sz="2000" dirty="0">
                <a:solidFill>
                  <a:srgbClr val="0070C0"/>
                </a:solidFill>
              </a:rPr>
              <a:t>），是一种通过将局域网内的设备逻辑地址而不是物理地址划分成一个个网段，从而实现虚拟工作组的技术。</a:t>
            </a:r>
            <a:r>
              <a:rPr lang="en-US" altLang="zh-CN" sz="2000" dirty="0">
                <a:solidFill>
                  <a:srgbClr val="0070C0"/>
                </a:solidFill>
              </a:rPr>
              <a:t>VLAN</a:t>
            </a:r>
            <a:r>
              <a:rPr lang="zh-CN" altLang="en-US" sz="2000" dirty="0">
                <a:solidFill>
                  <a:srgbClr val="0070C0"/>
                </a:solidFill>
              </a:rPr>
              <a:t>技术允许网络管理者将一个物理的</a:t>
            </a:r>
            <a:r>
              <a:rPr lang="en-US" altLang="zh-CN" sz="2000" dirty="0">
                <a:solidFill>
                  <a:srgbClr val="0070C0"/>
                </a:solidFill>
              </a:rPr>
              <a:t>LAN</a:t>
            </a:r>
            <a:r>
              <a:rPr lang="zh-CN" altLang="en-US" sz="2000" dirty="0">
                <a:solidFill>
                  <a:srgbClr val="0070C0"/>
                </a:solidFill>
              </a:rPr>
              <a:t>逻辑地址划分成不同的广播域（或称虚拟</a:t>
            </a:r>
            <a:r>
              <a:rPr lang="en-US" altLang="zh-CN" sz="2000" dirty="0">
                <a:solidFill>
                  <a:srgbClr val="0070C0"/>
                </a:solidFill>
              </a:rPr>
              <a:t>LAN</a:t>
            </a:r>
            <a:r>
              <a:rPr lang="zh-CN" altLang="en-US" sz="2000" dirty="0">
                <a:solidFill>
                  <a:srgbClr val="0070C0"/>
                </a:solidFill>
              </a:rPr>
              <a:t>，即</a:t>
            </a:r>
            <a:r>
              <a:rPr lang="en-US" altLang="zh-CN" sz="2000" dirty="0">
                <a:solidFill>
                  <a:srgbClr val="0070C0"/>
                </a:solidFill>
              </a:rPr>
              <a:t>VLAN</a:t>
            </a:r>
            <a:r>
              <a:rPr lang="zh-CN" altLang="en-US" sz="2000" dirty="0">
                <a:solidFill>
                  <a:srgbClr val="0070C0"/>
                </a:solidFill>
              </a:rPr>
              <a:t>），每一个</a:t>
            </a:r>
            <a:r>
              <a:rPr lang="en-US" altLang="zh-CN" sz="2000" dirty="0">
                <a:solidFill>
                  <a:srgbClr val="0070C0"/>
                </a:solidFill>
              </a:rPr>
              <a:t>VLAN</a:t>
            </a:r>
            <a:r>
              <a:rPr lang="zh-CN" altLang="en-US" sz="2000" dirty="0">
                <a:solidFill>
                  <a:srgbClr val="0070C0"/>
                </a:solidFill>
              </a:rPr>
              <a:t>都包含一组有着相同需求的计算机。</a:t>
            </a:r>
            <a:endParaRPr lang="zh-CN" altLang="en-US" sz="2000" dirty="0">
              <a:solidFill>
                <a:srgbClr val="0070C0"/>
              </a:solidFill>
            </a:endParaRPr>
          </a:p>
          <a:p>
            <a:pPr marL="342900" indent="-342900">
              <a:lnSpc>
                <a:spcPct val="150000"/>
              </a:lnSpc>
              <a:buFont typeface="Wingdings" panose="05000000000000000000" pitchFamily="2" charset="2"/>
              <a:buChar char="Ø"/>
            </a:pPr>
            <a:r>
              <a:rPr lang="zh-CN" altLang="en-US" sz="2000" dirty="0">
                <a:solidFill>
                  <a:srgbClr val="0070C0"/>
                </a:solidFill>
              </a:rPr>
              <a:t>特点：</a:t>
            </a:r>
            <a:endParaRPr lang="zh-CN" altLang="en-US" sz="20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1</a:t>
            </a:r>
            <a:r>
              <a:rPr lang="zh-CN" altLang="en-US" sz="2000" dirty="0">
                <a:solidFill>
                  <a:srgbClr val="0070C0"/>
                </a:solidFill>
              </a:rPr>
              <a:t>、</a:t>
            </a:r>
            <a:r>
              <a:rPr lang="en-US" altLang="zh-CN" sz="2000" dirty="0">
                <a:solidFill>
                  <a:srgbClr val="0070C0"/>
                </a:solidFill>
              </a:rPr>
              <a:t>1</a:t>
            </a:r>
            <a:r>
              <a:rPr lang="zh-CN" altLang="en-US" sz="2000" dirty="0">
                <a:solidFill>
                  <a:srgbClr val="0070C0"/>
                </a:solidFill>
              </a:rPr>
              <a:t>个</a:t>
            </a:r>
            <a:r>
              <a:rPr lang="en-US" altLang="zh-CN" sz="2000" dirty="0">
                <a:solidFill>
                  <a:srgbClr val="0070C0"/>
                </a:solidFill>
              </a:rPr>
              <a:t>VLAN</a:t>
            </a:r>
            <a:r>
              <a:rPr lang="zh-CN" altLang="en-US" sz="2000" dirty="0">
                <a:solidFill>
                  <a:srgbClr val="0070C0"/>
                </a:solidFill>
              </a:rPr>
              <a:t>就是一个独立的</a:t>
            </a:r>
            <a:r>
              <a:rPr lang="en-US" altLang="zh-CN" sz="2000" dirty="0">
                <a:solidFill>
                  <a:srgbClr val="0070C0"/>
                </a:solidFill>
              </a:rPr>
              <a:t>LAN</a:t>
            </a:r>
            <a:r>
              <a:rPr lang="zh-CN" altLang="en-US" sz="2000" dirty="0">
                <a:solidFill>
                  <a:srgbClr val="0070C0"/>
                </a:solidFill>
              </a:rPr>
              <a:t>网络或者说独立的逻辑</a:t>
            </a:r>
            <a:r>
              <a:rPr lang="en-US" altLang="zh-CN" sz="2000" dirty="0">
                <a:solidFill>
                  <a:srgbClr val="0070C0"/>
                </a:solidFill>
              </a:rPr>
              <a:t>IP</a:t>
            </a:r>
            <a:r>
              <a:rPr lang="zh-CN" altLang="en-US" sz="2000" dirty="0">
                <a:solidFill>
                  <a:srgbClr val="0070C0"/>
                </a:solidFill>
              </a:rPr>
              <a:t>子网；</a:t>
            </a:r>
            <a:endParaRPr lang="zh-CN" altLang="en-US" sz="20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2</a:t>
            </a:r>
            <a:r>
              <a:rPr lang="zh-CN" altLang="en-US" sz="2000" dirty="0">
                <a:solidFill>
                  <a:srgbClr val="0070C0"/>
                </a:solidFill>
              </a:rPr>
              <a:t>、</a:t>
            </a:r>
            <a:r>
              <a:rPr lang="en-US" altLang="zh-CN" sz="2000" dirty="0">
                <a:solidFill>
                  <a:srgbClr val="0070C0"/>
                </a:solidFill>
              </a:rPr>
              <a:t>VLAN </a:t>
            </a:r>
            <a:r>
              <a:rPr lang="zh-CN" altLang="en-US" sz="2000" dirty="0">
                <a:solidFill>
                  <a:srgbClr val="0070C0"/>
                </a:solidFill>
              </a:rPr>
              <a:t>可以分开不同的工作区域，尽管它们都工作在同一个设备上；</a:t>
            </a:r>
            <a:endParaRPr lang="zh-CN" altLang="en-US" sz="20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3</a:t>
            </a:r>
            <a:r>
              <a:rPr lang="zh-CN" altLang="en-US" sz="2000" dirty="0">
                <a:solidFill>
                  <a:srgbClr val="0070C0"/>
                </a:solidFill>
              </a:rPr>
              <a:t>、每个</a:t>
            </a:r>
            <a:r>
              <a:rPr lang="en-US" altLang="zh-CN" sz="2000" dirty="0">
                <a:solidFill>
                  <a:srgbClr val="0070C0"/>
                </a:solidFill>
              </a:rPr>
              <a:t>VLAN</a:t>
            </a:r>
            <a:r>
              <a:rPr lang="zh-CN" altLang="en-US" sz="2000" dirty="0">
                <a:solidFill>
                  <a:srgbClr val="0070C0"/>
                </a:solidFill>
              </a:rPr>
              <a:t>都可以指定一个描述性的名字。</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031494A5-C27A-4C0F-9B8E-445481F2B87F}" type="datetime11">
              <a:rPr lang="zh-CN" altLang="en-US" smtClean="0"/>
            </a:fld>
            <a:endParaRPr lang="zh-CN" altLang="en-US"/>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2352" y="1539881"/>
            <a:ext cx="7511984" cy="26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83830">
        <p14:prism isInverted="1"/>
      </p:transition>
    </mc:Choice>
    <mc:Fallback>
      <p:transition spd="slow" advTm="838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C:\Users\book pro\Desktop\图片\32.png32"/>
          <p:cNvPicPr>
            <a:picLocks noChangeAspect="1"/>
          </p:cNvPicPr>
          <p:nvPr/>
        </p:nvPicPr>
        <p:blipFill>
          <a:blip r:embed="rId1"/>
          <a:srcRect t="9822" b="9994"/>
          <a:stretch>
            <a:fillRect/>
          </a:stretch>
        </p:blipFill>
        <p:spPr>
          <a:xfrm>
            <a:off x="-143792" y="576263"/>
            <a:ext cx="4234275" cy="3395493"/>
          </a:xfrm>
          <a:prstGeom prst="rect">
            <a:avLst/>
          </a:prstGeom>
        </p:spPr>
      </p:pic>
      <p:sp>
        <p:nvSpPr>
          <p:cNvPr id="42" name="椭圆 41"/>
          <p:cNvSpPr/>
          <p:nvPr/>
        </p:nvSpPr>
        <p:spPr>
          <a:xfrm>
            <a:off x="1000891" y="1363677"/>
            <a:ext cx="1898829" cy="1898829"/>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43" name="矩形 42"/>
          <p:cNvSpPr/>
          <p:nvPr/>
        </p:nvSpPr>
        <p:spPr>
          <a:xfrm>
            <a:off x="977339" y="1520259"/>
            <a:ext cx="1922367" cy="1600369"/>
          </a:xfrm>
          <a:prstGeom prst="rect">
            <a:avLst/>
          </a:prstGeom>
        </p:spPr>
        <p:txBody>
          <a:bodyPr vert="horz" wrap="square" lIns="121610" tIns="60805" rIns="121610" bIns="60805">
            <a:spAutoFit/>
          </a:bodyPr>
          <a:lstStyle/>
          <a:p>
            <a:pPr algn="ctr" defTabSz="1215390"/>
            <a:r>
              <a:rPr lang="en-US" altLang="zh-CN" sz="9600" b="1" dirty="0">
                <a:solidFill>
                  <a:srgbClr val="2F5B50"/>
                </a:solidFill>
                <a:latin typeface="Agency FB" panose="020B0503020202020204" pitchFamily="34" charset="0"/>
                <a:cs typeface="+mn-ea"/>
                <a:sym typeface="+mn-lt"/>
              </a:rPr>
              <a:t>01</a:t>
            </a:r>
            <a:endParaRPr lang="en-US" altLang="zh-CN" sz="9600" b="1" dirty="0">
              <a:solidFill>
                <a:srgbClr val="2F5B50"/>
              </a:solidFill>
              <a:latin typeface="Agency FB" panose="020B0503020202020204" pitchFamily="34" charset="0"/>
              <a:cs typeface="+mn-ea"/>
              <a:sym typeface="+mn-lt"/>
            </a:endParaRPr>
          </a:p>
        </p:txBody>
      </p:sp>
      <p:sp>
        <p:nvSpPr>
          <p:cNvPr id="44" name="原创设计师QQ598969553          _4"/>
          <p:cNvSpPr txBox="1">
            <a:spLocks noChangeArrowheads="1"/>
          </p:cNvSpPr>
          <p:nvPr/>
        </p:nvSpPr>
        <p:spPr bwMode="auto">
          <a:xfrm>
            <a:off x="3866247" y="621221"/>
            <a:ext cx="5629652" cy="92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910590" fontAlgn="base">
              <a:lnSpc>
                <a:spcPct val="100000"/>
              </a:lnSpc>
              <a:spcBef>
                <a:spcPct val="0"/>
              </a:spcBef>
              <a:spcAft>
                <a:spcPct val="0"/>
              </a:spcAft>
              <a:buNone/>
            </a:pPr>
            <a:r>
              <a:rPr lang="zh-CN" altLang="en-US" sz="5400" dirty="0">
                <a:solidFill>
                  <a:srgbClr val="2F5B50"/>
                </a:solidFill>
                <a:latin typeface="微软雅黑" panose="020B0503020204020204" pitchFamily="34" charset="-122"/>
                <a:ea typeface="微软雅黑" panose="020B0503020204020204" pitchFamily="34" charset="-122"/>
              </a:rPr>
              <a:t>交换机工作原理</a:t>
            </a:r>
            <a:endParaRPr lang="zh-CN" altLang="en-US" sz="5400" dirty="0">
              <a:solidFill>
                <a:srgbClr val="2F5B5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866247" y="2274009"/>
            <a:ext cx="5086109" cy="2672569"/>
          </a:xfrm>
          <a:prstGeom prst="rect">
            <a:avLst/>
          </a:prstGeom>
          <a:noFill/>
        </p:spPr>
        <p:txBody>
          <a:bodyPr wrap="none" lIns="86410" tIns="43201" rIns="86410" bIns="43201" rtlCol="0">
            <a:spAutoFit/>
          </a:bodyPr>
          <a:lstStyle/>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共享式与交换式以太网</a:t>
            </a:r>
            <a:endParaRPr lang="zh-CN" altLang="en-US" sz="2800" dirty="0">
              <a:solidFill>
                <a:srgbClr val="003466"/>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b="1" dirty="0">
                <a:solidFill>
                  <a:srgbClr val="FF0000"/>
                </a:solidFill>
                <a:latin typeface="Arial" panose="020B0604020202020204" pitchFamily="34" charset="0"/>
                <a:cs typeface="+mn-ea"/>
                <a:sym typeface="Arial" panose="020B0604020202020204" pitchFamily="34" charset="0"/>
              </a:rPr>
              <a:t>交换机的</a:t>
            </a:r>
            <a:r>
              <a:rPr lang="en-US" altLang="zh-CN" sz="2800" b="1" dirty="0">
                <a:solidFill>
                  <a:srgbClr val="FF0000"/>
                </a:solidFill>
                <a:latin typeface="Arial" panose="020B0604020202020204" pitchFamily="34" charset="0"/>
                <a:cs typeface="+mn-ea"/>
                <a:sym typeface="Arial" panose="020B0604020202020204" pitchFamily="34" charset="0"/>
              </a:rPr>
              <a:t>MAC</a:t>
            </a:r>
            <a:r>
              <a:rPr lang="zh-CN" altLang="en-US" sz="2800" b="1" dirty="0">
                <a:solidFill>
                  <a:srgbClr val="FF0000"/>
                </a:solidFill>
                <a:latin typeface="Arial" panose="020B0604020202020204" pitchFamily="34" charset="0"/>
                <a:cs typeface="+mn-ea"/>
                <a:sym typeface="Arial" panose="020B0604020202020204" pitchFamily="34" charset="0"/>
              </a:rPr>
              <a:t>地址表学习过程</a:t>
            </a:r>
            <a:endParaRPr lang="zh-CN" altLang="en-US" sz="2800" b="1" dirty="0">
              <a:solidFill>
                <a:srgbClr val="FF0000"/>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交换机对数据帧的过滤与转发</a:t>
            </a:r>
            <a:endParaRPr lang="zh-CN" altLang="en-US" sz="2800" dirty="0">
              <a:solidFill>
                <a:srgbClr val="003466"/>
              </a:solidFill>
              <a:latin typeface="Arial" panose="020B0604020202020204" pitchFamily="34" charset="0"/>
              <a:cs typeface="+mn-ea"/>
              <a:sym typeface="Arial" panose="020B0604020202020204" pitchFamily="34" charset="0"/>
            </a:endParaRPr>
          </a:p>
          <a:p>
            <a:pPr marL="161925" lvl="1" indent="-161925" defTabSz="864235" fontAlgn="base">
              <a:lnSpc>
                <a:spcPct val="150000"/>
              </a:lnSpc>
              <a:spcBef>
                <a:spcPct val="0"/>
              </a:spcBef>
              <a:spcAft>
                <a:spcPct val="0"/>
              </a:spcAft>
              <a:buFont typeface="Arial" panose="020B0604020202020204" pitchFamily="34" charset="0"/>
              <a:buChar char="•"/>
            </a:pPr>
            <a:r>
              <a:rPr lang="zh-CN" altLang="en-US" sz="2800" dirty="0">
                <a:solidFill>
                  <a:srgbClr val="003466"/>
                </a:solidFill>
                <a:latin typeface="Arial" panose="020B0604020202020204" pitchFamily="34" charset="0"/>
                <a:cs typeface="+mn-ea"/>
                <a:sym typeface="Arial" panose="020B0604020202020204" pitchFamily="34" charset="0"/>
              </a:rPr>
              <a:t>广播域</a:t>
            </a:r>
            <a:endParaRPr lang="zh-CN" altLang="en-US" sz="2800" dirty="0">
              <a:solidFill>
                <a:srgbClr val="003466"/>
              </a:solidFill>
              <a:latin typeface="Arial" panose="020B0604020202020204" pitchFamily="34" charset="0"/>
              <a:cs typeface="+mn-ea"/>
              <a:sym typeface="Arial" panose="020B0604020202020204" pitchFamily="34" charset="0"/>
            </a:endParaRPr>
          </a:p>
        </p:txBody>
      </p:sp>
      <p:sp>
        <p:nvSpPr>
          <p:cNvPr id="50" name="直接连接符 11"/>
          <p:cNvSpPr>
            <a:spLocks noChangeShapeType="1"/>
          </p:cNvSpPr>
          <p:nvPr/>
        </p:nvSpPr>
        <p:spPr bwMode="auto">
          <a:xfrm>
            <a:off x="4046447" y="1721113"/>
            <a:ext cx="3168160" cy="1588"/>
          </a:xfrm>
          <a:prstGeom prst="line">
            <a:avLst/>
          </a:prstGeom>
          <a:noFill/>
          <a:ln w="6350" cap="flat" cmpd="sng">
            <a:solidFill>
              <a:srgbClr val="2F5B50"/>
            </a:solidFill>
            <a:prstDash val="dash"/>
            <a:bevel/>
          </a:ln>
          <a:extLst>
            <a:ext uri="{909E8E84-426E-40DD-AFC4-6F175D3DCCD1}">
              <a14:hiddenFill xmlns:a14="http://schemas.microsoft.com/office/drawing/2010/main">
                <a:noFill/>
              </a14:hiddenFill>
            </a:ext>
          </a:extLst>
        </p:spPr>
        <p:txBody>
          <a:bodyPr lIns="86479" tIns="43238" rIns="86479" bIns="43238"/>
          <a:lstStyle/>
          <a:p>
            <a:pPr defTabSz="864235" fontAlgn="base">
              <a:spcBef>
                <a:spcPct val="0"/>
              </a:spcBef>
              <a:spcAft>
                <a:spcPct val="0"/>
              </a:spcAft>
            </a:pPr>
            <a:endParaRPr lang="zh-CN" altLang="en-US" sz="1900">
              <a:solidFill>
                <a:srgbClr val="003466"/>
              </a:solidFill>
              <a:latin typeface="Arial" panose="020B0604020202020204" pitchFamily="34" charset="0"/>
              <a:sym typeface="Arial" panose="020B0604020202020204" pitchFamily="34" charset="0"/>
            </a:endParaRPr>
          </a:p>
        </p:txBody>
      </p:sp>
      <p:sp>
        <p:nvSpPr>
          <p:cNvPr id="2" name="日期占位符 1"/>
          <p:cNvSpPr>
            <a:spLocks noGrp="1"/>
          </p:cNvSpPr>
          <p:nvPr>
            <p:ph type="dt" sz="half" idx="10"/>
          </p:nvPr>
        </p:nvSpPr>
        <p:spPr/>
        <p:txBody>
          <a:bodyPr/>
          <a:lstStyle/>
          <a:p>
            <a:fld id="{82EE6BFC-629C-4457-B260-6781A806547F}"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Tm="582">
        <p14:prism isInverted="1"/>
      </p:transition>
    </mc:Choice>
    <mc:Fallback>
      <p:transition spd="slow" advTm="5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p:tgtEl>
                                          <p:spTgt spid="46"/>
                                        </p:tgtEl>
                                        <p:attrNameLst>
                                          <p:attrName>ppt_x</p:attrName>
                                        </p:attrNameLst>
                                      </p:cBhvr>
                                      <p:tavLst>
                                        <p:tav tm="0">
                                          <p:val>
                                            <p:strVal val="#ppt_x-#ppt_w*1.125000"/>
                                          </p:val>
                                        </p:tav>
                                        <p:tav tm="100000">
                                          <p:val>
                                            <p:strVal val="#ppt_x"/>
                                          </p:val>
                                        </p:tav>
                                      </p:tavLst>
                                    </p:anim>
                                    <p:animEffect transition="in" filter="wipe(right)">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4" grpId="0"/>
      <p:bldP spid="46" grpId="0"/>
      <p:bldP spid="5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2509" y="216223"/>
            <a:ext cx="3073277"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解决方法二：</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a:t>
            </a:r>
            <a:endPar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01284" y="739443"/>
            <a:ext cx="8136904" cy="4893647"/>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800" dirty="0">
                <a:solidFill>
                  <a:srgbClr val="0070C0"/>
                </a:solidFill>
              </a:rPr>
              <a:t>VLAN </a:t>
            </a:r>
            <a:r>
              <a:rPr lang="zh-CN" altLang="en-US" sz="2800" dirty="0">
                <a:solidFill>
                  <a:srgbClr val="0070C0"/>
                </a:solidFill>
              </a:rPr>
              <a:t>有以下优点：</a:t>
            </a:r>
            <a:endParaRPr lang="zh-CN" altLang="en-US" sz="28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(1) </a:t>
            </a:r>
            <a:r>
              <a:rPr lang="zh-CN" altLang="en-US" sz="2000" dirty="0">
                <a:solidFill>
                  <a:srgbClr val="0070C0"/>
                </a:solidFill>
              </a:rPr>
              <a:t>控制网络的广播问题：每一个</a:t>
            </a:r>
            <a:r>
              <a:rPr lang="en-US" altLang="zh-CN" sz="2000" dirty="0">
                <a:solidFill>
                  <a:srgbClr val="0070C0"/>
                </a:solidFill>
              </a:rPr>
              <a:t>VLAN</a:t>
            </a:r>
            <a:r>
              <a:rPr lang="zh-CN" altLang="en-US" sz="2000" dirty="0">
                <a:solidFill>
                  <a:srgbClr val="0070C0"/>
                </a:solidFill>
              </a:rPr>
              <a:t>是一个广播域，一个</a:t>
            </a:r>
            <a:r>
              <a:rPr lang="en-US" altLang="zh-CN" sz="2000" dirty="0">
                <a:solidFill>
                  <a:srgbClr val="0070C0"/>
                </a:solidFill>
              </a:rPr>
              <a:t>VLAN</a:t>
            </a:r>
            <a:r>
              <a:rPr lang="zh-CN" altLang="en-US" sz="2000" dirty="0">
                <a:solidFill>
                  <a:srgbClr val="0070C0"/>
                </a:solidFill>
              </a:rPr>
              <a:t>上的广播不会扩散到另一</a:t>
            </a:r>
            <a:r>
              <a:rPr lang="en-US" altLang="zh-CN" sz="2000" dirty="0">
                <a:solidFill>
                  <a:srgbClr val="0070C0"/>
                </a:solidFill>
              </a:rPr>
              <a:t>VLAN</a:t>
            </a:r>
            <a:r>
              <a:rPr lang="zh-CN" altLang="en-US" sz="2000" dirty="0">
                <a:solidFill>
                  <a:srgbClr val="0070C0"/>
                </a:solidFill>
              </a:rPr>
              <a:t>；</a:t>
            </a:r>
            <a:endParaRPr lang="zh-CN" altLang="en-US" sz="20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(2) </a:t>
            </a:r>
            <a:r>
              <a:rPr lang="zh-CN" altLang="en-US" sz="2000" dirty="0">
                <a:solidFill>
                  <a:srgbClr val="0070C0"/>
                </a:solidFill>
              </a:rPr>
              <a:t>简化网络管理：当</a:t>
            </a:r>
            <a:r>
              <a:rPr lang="en-US" altLang="zh-CN" sz="2000" dirty="0">
                <a:solidFill>
                  <a:srgbClr val="0070C0"/>
                </a:solidFill>
              </a:rPr>
              <a:t>VLAN</a:t>
            </a:r>
            <a:r>
              <a:rPr lang="zh-CN" altLang="en-US" sz="2000" dirty="0">
                <a:solidFill>
                  <a:srgbClr val="0070C0"/>
                </a:solidFill>
              </a:rPr>
              <a:t>中的用户位置移动时，网络管理员只需设置几条命令即可；</a:t>
            </a:r>
            <a:endParaRPr lang="zh-CN" altLang="en-US" sz="20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(3) </a:t>
            </a:r>
            <a:r>
              <a:rPr lang="zh-CN" altLang="en-US" sz="2000" dirty="0">
                <a:solidFill>
                  <a:srgbClr val="0070C0"/>
                </a:solidFill>
              </a:rPr>
              <a:t>提高网络的安全性：</a:t>
            </a:r>
            <a:r>
              <a:rPr lang="en-US" altLang="zh-CN" sz="2000" dirty="0">
                <a:solidFill>
                  <a:srgbClr val="0070C0"/>
                </a:solidFill>
              </a:rPr>
              <a:t>VLAN </a:t>
            </a:r>
            <a:r>
              <a:rPr lang="zh-CN" altLang="en-US" sz="2000" dirty="0">
                <a:solidFill>
                  <a:srgbClr val="0070C0"/>
                </a:solidFill>
              </a:rPr>
              <a:t>能控制广播；</a:t>
            </a:r>
            <a:r>
              <a:rPr lang="en-US" altLang="zh-CN" sz="2000" dirty="0">
                <a:solidFill>
                  <a:srgbClr val="0070C0"/>
                </a:solidFill>
              </a:rPr>
              <a:t>VLAN </a:t>
            </a:r>
            <a:r>
              <a:rPr lang="zh-CN" altLang="en-US" sz="2000" dirty="0">
                <a:solidFill>
                  <a:srgbClr val="0070C0"/>
                </a:solidFill>
              </a:rPr>
              <a:t>之间不能直接通信。</a:t>
            </a:r>
            <a:endParaRPr lang="zh-CN" altLang="en-US" sz="20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(4)</a:t>
            </a:r>
            <a:r>
              <a:rPr lang="zh-CN" altLang="en-US" sz="2000" dirty="0">
                <a:solidFill>
                  <a:srgbClr val="0070C0"/>
                </a:solidFill>
              </a:rPr>
              <a:t>成本降低</a:t>
            </a:r>
            <a:endParaRPr lang="zh-CN" altLang="en-US" sz="20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(5)</a:t>
            </a:r>
            <a:r>
              <a:rPr lang="zh-CN" altLang="en-US" sz="2000" dirty="0">
                <a:solidFill>
                  <a:srgbClr val="0070C0"/>
                </a:solidFill>
              </a:rPr>
              <a:t>性能提高</a:t>
            </a:r>
            <a:endParaRPr lang="zh-CN" altLang="en-US" sz="2000" dirty="0">
              <a:solidFill>
                <a:srgbClr val="0070C0"/>
              </a:solidFill>
            </a:endParaRPr>
          </a:p>
          <a:p>
            <a:pPr marL="342900" indent="-342900">
              <a:lnSpc>
                <a:spcPct val="150000"/>
              </a:lnSpc>
              <a:buFont typeface="Wingdings" panose="05000000000000000000" pitchFamily="2" charset="2"/>
              <a:buChar char="l"/>
            </a:pPr>
            <a:r>
              <a:rPr lang="en-US" altLang="zh-CN" sz="2000" dirty="0">
                <a:solidFill>
                  <a:srgbClr val="0070C0"/>
                </a:solidFill>
              </a:rPr>
              <a:t>(6)</a:t>
            </a:r>
            <a:r>
              <a:rPr lang="zh-CN" altLang="en-US" sz="2000" dirty="0">
                <a:solidFill>
                  <a:srgbClr val="0070C0"/>
                </a:solidFill>
              </a:rPr>
              <a:t>提高</a:t>
            </a:r>
            <a:r>
              <a:rPr lang="en-US" altLang="zh-CN" sz="2000" dirty="0">
                <a:solidFill>
                  <a:srgbClr val="0070C0"/>
                </a:solidFill>
              </a:rPr>
              <a:t>IT</a:t>
            </a:r>
            <a:r>
              <a:rPr lang="zh-CN" altLang="en-US" sz="2000" dirty="0">
                <a:solidFill>
                  <a:srgbClr val="0070C0"/>
                </a:solidFill>
              </a:rPr>
              <a:t>员工效率</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D36A62B6-39DE-42E6-8745-7EAD9DD2DF85}" type="datetime11">
              <a:rPr lang="zh-CN" altLang="en-US" smtClean="0"/>
            </a:fld>
            <a:endParaRPr lang="zh-CN" altLang="en-US"/>
          </a:p>
        </p:txBody>
      </p:sp>
      <p:graphicFrame>
        <p:nvGraphicFramePr>
          <p:cNvPr id="6" name="Object 4"/>
          <p:cNvGraphicFramePr>
            <a:graphicFrameLocks noChangeAspect="1"/>
          </p:cNvGraphicFramePr>
          <p:nvPr/>
        </p:nvGraphicFramePr>
        <p:xfrm>
          <a:off x="410675" y="1939335"/>
          <a:ext cx="8496944" cy="2200402"/>
        </p:xfrm>
        <a:graphic>
          <a:graphicData uri="http://schemas.openxmlformats.org/presentationml/2006/ole">
            <mc:AlternateContent xmlns:mc="http://schemas.openxmlformats.org/markup-compatibility/2006">
              <mc:Choice xmlns:v="urn:schemas-microsoft-com:vml" Requires="v">
                <p:oleObj spid="_x0000_s5" name="Image" r:id="rId1" imgW="11671300" imgH="3022600" progId="Photoshop.Image.9">
                  <p:embed/>
                </p:oleObj>
              </mc:Choice>
              <mc:Fallback>
                <p:oleObj name="Image" r:id="rId1" imgW="11671300" imgH="3022600" progId="Photoshop.Image.9">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75" y="1939335"/>
                        <a:ext cx="8496944" cy="2200402"/>
                      </a:xfrm>
                      <a:prstGeom prst="rect">
                        <a:avLst/>
                      </a:prstGeom>
                      <a:noFill/>
                      <a:ln>
                        <a:noFill/>
                      </a:ln>
                      <a:effectLst/>
                    </p:spPr>
                  </p:pic>
                </p:oleObj>
              </mc:Fallback>
            </mc:AlternateContent>
          </a:graphicData>
        </a:graphic>
      </p:graphicFrame>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advTm="36360">
        <p14:prism isInverted="1"/>
      </p:transition>
    </mc:Choice>
    <mc:Fallback>
      <p:transition spd="slow" advTm="363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122509" y="216223"/>
            <a:ext cx="3073278"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解决方法二：</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a:t>
            </a:r>
            <a:endPar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737343"/>
            <a:ext cx="8136904" cy="499111"/>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a:solidFill>
                  <a:srgbClr val="0070C0"/>
                </a:solidFill>
              </a:rPr>
              <a:t>VLAN</a:t>
            </a:r>
            <a:r>
              <a:rPr lang="zh-CN" altLang="en-US" sz="2000" dirty="0">
                <a:solidFill>
                  <a:srgbClr val="0070C0"/>
                </a:solidFill>
              </a:rPr>
              <a:t>的引入，为解决广播报文的泛滥提供了新的方法</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1BC1D048-1C7F-4360-AB58-0128C8258C9A}" type="datetime11">
              <a:rPr lang="zh-CN" altLang="en-US" smtClean="0"/>
            </a:fld>
            <a:endParaRPr lang="zh-CN" altLang="en-US"/>
          </a:p>
        </p:txBody>
      </p:sp>
      <p:grpSp>
        <p:nvGrpSpPr>
          <p:cNvPr id="6" name="Group 7"/>
          <p:cNvGrpSpPr/>
          <p:nvPr/>
        </p:nvGrpSpPr>
        <p:grpSpPr bwMode="auto">
          <a:xfrm>
            <a:off x="1581696" y="2930327"/>
            <a:ext cx="2484437" cy="2208212"/>
            <a:chOff x="2832" y="2832"/>
            <a:chExt cx="1680" cy="917"/>
          </a:xfrm>
        </p:grpSpPr>
        <p:sp>
          <p:nvSpPr>
            <p:cNvPr id="7" name="Oval 8"/>
            <p:cNvSpPr>
              <a:spLocks noChangeArrowheads="1"/>
            </p:cNvSpPr>
            <p:nvPr/>
          </p:nvSpPr>
          <p:spPr bwMode="auto">
            <a:xfrm>
              <a:off x="2832" y="2976"/>
              <a:ext cx="1680" cy="773"/>
            </a:xfrm>
            <a:prstGeom prst="ellipse">
              <a:avLst/>
            </a:prstGeom>
            <a:gradFill rotWithShape="0">
              <a:gsLst>
                <a:gs pos="0">
                  <a:srgbClr val="336699"/>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pic>
          <p:nvPicPr>
            <p:cNvPr id="8" name="Picture 9" descr="图形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0" y="2832"/>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10"/>
          <p:cNvGrpSpPr/>
          <p:nvPr/>
        </p:nvGrpSpPr>
        <p:grpSpPr bwMode="auto">
          <a:xfrm>
            <a:off x="3735933" y="2930327"/>
            <a:ext cx="2484438" cy="2208212"/>
            <a:chOff x="2832" y="2832"/>
            <a:chExt cx="1680" cy="917"/>
          </a:xfrm>
        </p:grpSpPr>
        <p:sp>
          <p:nvSpPr>
            <p:cNvPr id="10" name="Oval 11"/>
            <p:cNvSpPr>
              <a:spLocks noChangeArrowheads="1"/>
            </p:cNvSpPr>
            <p:nvPr/>
          </p:nvSpPr>
          <p:spPr bwMode="auto">
            <a:xfrm>
              <a:off x="2832" y="2976"/>
              <a:ext cx="1680" cy="773"/>
            </a:xfrm>
            <a:prstGeom prst="ellipse">
              <a:avLst/>
            </a:prstGeom>
            <a:gradFill rotWithShape="0">
              <a:gsLst>
                <a:gs pos="0">
                  <a:srgbClr val="336699"/>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pic>
          <p:nvPicPr>
            <p:cNvPr id="11" name="Picture 12" descr="图形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0" y="2832"/>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Oval 13"/>
          <p:cNvSpPr>
            <a:spLocks noChangeArrowheads="1"/>
          </p:cNvSpPr>
          <p:nvPr/>
        </p:nvSpPr>
        <p:spPr bwMode="auto">
          <a:xfrm>
            <a:off x="5723483" y="3309739"/>
            <a:ext cx="2484438" cy="1860550"/>
          </a:xfrm>
          <a:prstGeom prst="ellipse">
            <a:avLst/>
          </a:prstGeom>
          <a:gradFill rotWithShape="0">
            <a:gsLst>
              <a:gs pos="0">
                <a:srgbClr val="336699"/>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pic>
        <p:nvPicPr>
          <p:cNvPr id="13" name="Picture 14" descr="图形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58408" y="2863652"/>
            <a:ext cx="20208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5"/>
          <p:cNvGrpSpPr/>
          <p:nvPr/>
        </p:nvGrpSpPr>
        <p:grpSpPr bwMode="auto">
          <a:xfrm>
            <a:off x="1999208" y="3252589"/>
            <a:ext cx="1217613" cy="1885950"/>
            <a:chOff x="908" y="2202"/>
            <a:chExt cx="627" cy="1008"/>
          </a:xfrm>
        </p:grpSpPr>
        <p:sp>
          <p:nvSpPr>
            <p:cNvPr id="15" name="Line 16"/>
            <p:cNvSpPr>
              <a:spLocks noChangeShapeType="1"/>
            </p:cNvSpPr>
            <p:nvPr/>
          </p:nvSpPr>
          <p:spPr bwMode="auto">
            <a:xfrm flipH="1">
              <a:off x="960" y="2334"/>
              <a:ext cx="334" cy="25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7"/>
            <p:cNvSpPr>
              <a:spLocks noChangeShapeType="1"/>
            </p:cNvSpPr>
            <p:nvPr/>
          </p:nvSpPr>
          <p:spPr bwMode="auto">
            <a:xfrm>
              <a:off x="1340" y="2346"/>
              <a:ext cx="0" cy="28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8"/>
            <p:cNvGraphicFramePr>
              <a:graphicFrameLocks noChangeAspect="1"/>
            </p:cNvGraphicFramePr>
            <p:nvPr/>
          </p:nvGraphicFramePr>
          <p:xfrm>
            <a:off x="1148" y="2202"/>
            <a:ext cx="339" cy="147"/>
          </p:xfrm>
          <a:graphic>
            <a:graphicData uri="http://schemas.openxmlformats.org/presentationml/2006/ole">
              <mc:AlternateContent xmlns:mc="http://schemas.openxmlformats.org/markup-compatibility/2006">
                <mc:Choice xmlns:v="urn:schemas-microsoft-com:vml" Requires="v">
                  <p:oleObj spid="_x0000_s5" name="CorelDRAW" r:id="rId2" imgW="3134995" imgH="1366520" progId="CorelDRAW.Graphic.9">
                    <p:embed/>
                  </p:oleObj>
                </mc:Choice>
                <mc:Fallback>
                  <p:oleObj name="CorelDRAW" r:id="rId2" imgW="3134995" imgH="1366520" progId="CorelDRAW.Graphic.9">
                    <p:embed/>
                    <p:pic>
                      <p:nvPicPr>
                        <p:cNvPr id="0"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 y="2202"/>
                          <a:ext cx="339"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Line 19"/>
            <p:cNvSpPr>
              <a:spLocks noChangeShapeType="1"/>
            </p:cNvSpPr>
            <p:nvPr/>
          </p:nvSpPr>
          <p:spPr bwMode="auto">
            <a:xfrm flipH="1">
              <a:off x="1004" y="2784"/>
              <a:ext cx="4" cy="138"/>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 name="Object 20"/>
            <p:cNvGraphicFramePr>
              <a:graphicFrameLocks noChangeAspect="1"/>
            </p:cNvGraphicFramePr>
            <p:nvPr/>
          </p:nvGraphicFramePr>
          <p:xfrm>
            <a:off x="1196" y="2586"/>
            <a:ext cx="339" cy="147"/>
          </p:xfrm>
          <a:graphic>
            <a:graphicData uri="http://schemas.openxmlformats.org/presentationml/2006/ole">
              <mc:AlternateContent xmlns:mc="http://schemas.openxmlformats.org/markup-compatibility/2006">
                <mc:Choice xmlns:v="urn:schemas-microsoft-com:vml" Requires="v">
                  <p:oleObj spid="_x0000_s20" name="CorelDRAW" r:id="rId4" imgW="3134995" imgH="1366520" progId="CorelDRAW.Graphic.9">
                    <p:embed/>
                  </p:oleObj>
                </mc:Choice>
                <mc:Fallback>
                  <p:oleObj name="CorelDRAW" r:id="rId4" imgW="3134995" imgH="1366520" progId="CorelDRAW.Graphic.9">
                    <p:embed/>
                    <p:pic>
                      <p:nvPicPr>
                        <p:cNvPr id="0" name="图片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 y="2586"/>
                          <a:ext cx="339"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Line 21"/>
            <p:cNvSpPr>
              <a:spLocks noChangeShapeType="1"/>
            </p:cNvSpPr>
            <p:nvPr/>
          </p:nvSpPr>
          <p:spPr bwMode="auto">
            <a:xfrm>
              <a:off x="1340" y="2730"/>
              <a:ext cx="0" cy="24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22"/>
            <p:cNvSpPr txBox="1">
              <a:spLocks noChangeArrowheads="1"/>
            </p:cNvSpPr>
            <p:nvPr/>
          </p:nvSpPr>
          <p:spPr bwMode="auto">
            <a:xfrm>
              <a:off x="1100" y="2442"/>
              <a:ext cx="23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spcBef>
                  <a:spcPct val="50000"/>
                </a:spcBef>
              </a:pPr>
              <a:r>
                <a:rPr kumimoji="1" lang="en-US" altLang="zh-CN">
                  <a:latin typeface="幼圆" panose="02010509060101010101" pitchFamily="49" charset="-122"/>
                  <a:ea typeface="幼圆" panose="02010509060101010101" pitchFamily="49" charset="-122"/>
                </a:rPr>
                <a:t>L2</a:t>
              </a:r>
              <a:endParaRPr kumimoji="1" lang="en-US" altLang="zh-CN">
                <a:latin typeface="幼圆" panose="02010509060101010101" pitchFamily="49" charset="-122"/>
                <a:ea typeface="幼圆" panose="02010509060101010101" pitchFamily="49" charset="-122"/>
              </a:endParaRPr>
            </a:p>
          </p:txBody>
        </p:sp>
        <p:grpSp>
          <p:nvGrpSpPr>
            <p:cNvPr id="23" name="Group 23"/>
            <p:cNvGrpSpPr/>
            <p:nvPr/>
          </p:nvGrpSpPr>
          <p:grpSpPr bwMode="auto">
            <a:xfrm>
              <a:off x="908" y="2922"/>
              <a:ext cx="288" cy="288"/>
              <a:chOff x="323" y="2780"/>
              <a:chExt cx="176" cy="230"/>
            </a:xfrm>
          </p:grpSpPr>
          <p:pic>
            <p:nvPicPr>
              <p:cNvPr id="26" name="Picture 2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 y="2781"/>
                <a:ext cx="10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 y="2780"/>
                <a:ext cx="1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6"/>
            <p:cNvGrpSpPr/>
            <p:nvPr/>
          </p:nvGrpSpPr>
          <p:grpSpPr bwMode="auto">
            <a:xfrm>
              <a:off x="1244" y="2922"/>
              <a:ext cx="288" cy="288"/>
              <a:chOff x="323" y="2780"/>
              <a:chExt cx="176" cy="230"/>
            </a:xfrm>
          </p:grpSpPr>
          <p:pic>
            <p:nvPicPr>
              <p:cNvPr id="25" name="Picture 2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 y="2781"/>
                <a:ext cx="10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 y="2780"/>
                <a:ext cx="1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9" name="Line 29"/>
          <p:cNvSpPr>
            <a:spLocks noChangeShapeType="1"/>
          </p:cNvSpPr>
          <p:nvPr/>
        </p:nvSpPr>
        <p:spPr bwMode="auto">
          <a:xfrm flipV="1">
            <a:off x="2996158" y="1847652"/>
            <a:ext cx="1401763" cy="1011237"/>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0"/>
          <p:cNvGraphicFramePr>
            <a:graphicFrameLocks noChangeAspect="1"/>
          </p:cNvGraphicFramePr>
          <p:nvPr/>
        </p:nvGraphicFramePr>
        <p:xfrm>
          <a:off x="4494758" y="2689027"/>
          <a:ext cx="746125" cy="241300"/>
        </p:xfrm>
        <a:graphic>
          <a:graphicData uri="http://schemas.openxmlformats.org/presentationml/2006/ole">
            <mc:AlternateContent xmlns:mc="http://schemas.openxmlformats.org/markup-compatibility/2006">
              <mc:Choice xmlns:v="urn:schemas-microsoft-com:vml" Requires="v">
                <p:oleObj spid="_x0000_s31" name="CorelDRAW" r:id="rId7" imgW="3134995" imgH="1366520" progId="CorelDRAW.Graphic.9">
                  <p:embed/>
                </p:oleObj>
              </mc:Choice>
              <mc:Fallback>
                <p:oleObj name="CorelDRAW" r:id="rId7" imgW="3134995" imgH="1366520" progId="CorelDRAW.Graphic.9">
                  <p:embed/>
                  <p:pic>
                    <p:nvPicPr>
                      <p:cNvPr id="0" name="图片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758" y="2689027"/>
                        <a:ext cx="7461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Line 31"/>
          <p:cNvSpPr>
            <a:spLocks noChangeShapeType="1"/>
          </p:cNvSpPr>
          <p:nvPr/>
        </p:nvSpPr>
        <p:spPr bwMode="auto">
          <a:xfrm flipH="1" flipV="1">
            <a:off x="4863058" y="1847652"/>
            <a:ext cx="4763" cy="841375"/>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3" name="Object 32"/>
          <p:cNvGraphicFramePr>
            <a:graphicFrameLocks noChangeAspect="1"/>
          </p:cNvGraphicFramePr>
          <p:nvPr/>
        </p:nvGraphicFramePr>
        <p:xfrm>
          <a:off x="2456408" y="2642989"/>
          <a:ext cx="747713" cy="268288"/>
        </p:xfrm>
        <a:graphic>
          <a:graphicData uri="http://schemas.openxmlformats.org/presentationml/2006/ole">
            <mc:AlternateContent xmlns:mc="http://schemas.openxmlformats.org/markup-compatibility/2006">
              <mc:Choice xmlns:v="urn:schemas-microsoft-com:vml" Requires="v">
                <p:oleObj spid="_x0000_s34" name="CorelDRAW" r:id="rId8" imgW="3134995" imgH="1366520" progId="CorelDRAW.Graphic.9">
                  <p:embed/>
                </p:oleObj>
              </mc:Choice>
              <mc:Fallback>
                <p:oleObj name="CorelDRAW" r:id="rId8" imgW="3134995" imgH="1366520" progId="CorelDRAW.Graphic.9">
                  <p:embed/>
                  <p:pic>
                    <p:nvPicPr>
                      <p:cNvPr id="0" name="图片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408" y="2642989"/>
                        <a:ext cx="747713"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33"/>
          <p:cNvGraphicFramePr>
            <a:graphicFrameLocks noChangeAspect="1"/>
          </p:cNvGraphicFramePr>
          <p:nvPr/>
        </p:nvGraphicFramePr>
        <p:xfrm>
          <a:off x="6360071" y="2689027"/>
          <a:ext cx="746125" cy="271462"/>
        </p:xfrm>
        <a:graphic>
          <a:graphicData uri="http://schemas.openxmlformats.org/presentationml/2006/ole">
            <mc:AlternateContent xmlns:mc="http://schemas.openxmlformats.org/markup-compatibility/2006">
              <mc:Choice xmlns:v="urn:schemas-microsoft-com:vml" Requires="v">
                <p:oleObj spid="_x0000_s36" name="CorelDRAW" r:id="rId9" imgW="3134995" imgH="1366520" progId="CorelDRAW.Graphic.9">
                  <p:embed/>
                </p:oleObj>
              </mc:Choice>
              <mc:Fallback>
                <p:oleObj name="CorelDRAW" r:id="rId9" imgW="3134995" imgH="1366520" progId="CorelDRAW.Graphic.9">
                  <p:embed/>
                  <p:pic>
                    <p:nvPicPr>
                      <p:cNvPr id="0" name="图片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071" y="2689027"/>
                        <a:ext cx="7461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Line 34"/>
          <p:cNvSpPr>
            <a:spLocks noChangeShapeType="1"/>
          </p:cNvSpPr>
          <p:nvPr/>
        </p:nvSpPr>
        <p:spPr bwMode="auto">
          <a:xfrm flipH="1" flipV="1">
            <a:off x="5423446" y="1757164"/>
            <a:ext cx="1216025" cy="931863"/>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 name="Object 35"/>
          <p:cNvGraphicFramePr>
            <a:graphicFrameLocks noChangeAspect="1"/>
          </p:cNvGraphicFramePr>
          <p:nvPr/>
        </p:nvGraphicFramePr>
        <p:xfrm>
          <a:off x="1697583" y="3949502"/>
          <a:ext cx="657225" cy="274637"/>
        </p:xfrm>
        <a:graphic>
          <a:graphicData uri="http://schemas.openxmlformats.org/presentationml/2006/ole">
            <mc:AlternateContent xmlns:mc="http://schemas.openxmlformats.org/markup-compatibility/2006">
              <mc:Choice xmlns:v="urn:schemas-microsoft-com:vml" Requires="v">
                <p:oleObj spid="_x0000_s39" name="CorelDRAW" r:id="rId10" imgW="3134995" imgH="1366520" progId="CorelDRAW.Graphic.9">
                  <p:embed/>
                </p:oleObj>
              </mc:Choice>
              <mc:Fallback>
                <p:oleObj name="CorelDRAW" r:id="rId10" imgW="3134995" imgH="1366520" progId="CorelDRAW.Graphic.9">
                  <p:embed/>
                  <p:pic>
                    <p:nvPicPr>
                      <p:cNvPr id="0" name="图片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583" y="3949502"/>
                        <a:ext cx="6572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Line 36"/>
          <p:cNvSpPr>
            <a:spLocks noChangeShapeType="1"/>
          </p:cNvSpPr>
          <p:nvPr/>
        </p:nvSpPr>
        <p:spPr bwMode="auto">
          <a:xfrm>
            <a:off x="2808833" y="2930327"/>
            <a:ext cx="0" cy="539750"/>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7"/>
          <p:cNvSpPr>
            <a:spLocks noChangeShapeType="1"/>
          </p:cNvSpPr>
          <p:nvPr/>
        </p:nvSpPr>
        <p:spPr bwMode="auto">
          <a:xfrm>
            <a:off x="4867821" y="2868414"/>
            <a:ext cx="0" cy="541338"/>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8"/>
          <p:cNvSpPr>
            <a:spLocks noChangeShapeType="1"/>
          </p:cNvSpPr>
          <p:nvPr/>
        </p:nvSpPr>
        <p:spPr bwMode="auto">
          <a:xfrm flipH="1">
            <a:off x="4494758" y="3500239"/>
            <a:ext cx="373063" cy="538163"/>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39"/>
          <p:cNvGraphicFramePr>
            <a:graphicFrameLocks noChangeAspect="1"/>
          </p:cNvGraphicFramePr>
          <p:nvPr/>
        </p:nvGraphicFramePr>
        <p:xfrm>
          <a:off x="4121696" y="4038402"/>
          <a:ext cx="658812" cy="274637"/>
        </p:xfrm>
        <a:graphic>
          <a:graphicData uri="http://schemas.openxmlformats.org/presentationml/2006/ole">
            <mc:AlternateContent xmlns:mc="http://schemas.openxmlformats.org/markup-compatibility/2006">
              <mc:Choice xmlns:v="urn:schemas-microsoft-com:vml" Requires="v">
                <p:oleObj spid="_x0000_s44" name="CorelDRAW" r:id="rId11" imgW="3134995" imgH="1366520" progId="CorelDRAW.Graphic.9">
                  <p:embed/>
                </p:oleObj>
              </mc:Choice>
              <mc:Fallback>
                <p:oleObj name="CorelDRAW" r:id="rId11" imgW="3134995" imgH="1366520" progId="CorelDRAW.Graphic.9">
                  <p:embed/>
                  <p:pic>
                    <p:nvPicPr>
                      <p:cNvPr id="0" name="图片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696" y="4038402"/>
                        <a:ext cx="658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40"/>
          <p:cNvGraphicFramePr>
            <a:graphicFrameLocks noChangeAspect="1"/>
          </p:cNvGraphicFramePr>
          <p:nvPr/>
        </p:nvGraphicFramePr>
        <p:xfrm>
          <a:off x="4494758" y="3230364"/>
          <a:ext cx="658813" cy="274638"/>
        </p:xfrm>
        <a:graphic>
          <a:graphicData uri="http://schemas.openxmlformats.org/presentationml/2006/ole">
            <mc:AlternateContent xmlns:mc="http://schemas.openxmlformats.org/markup-compatibility/2006">
              <mc:Choice xmlns:v="urn:schemas-microsoft-com:vml" Requires="v">
                <p:oleObj spid="_x0000_s46" name="CorelDRAW" r:id="rId12" imgW="3134995" imgH="1366520" progId="CorelDRAW.Graphic.9">
                  <p:embed/>
                </p:oleObj>
              </mc:Choice>
              <mc:Fallback>
                <p:oleObj name="CorelDRAW" r:id="rId12" imgW="3134995" imgH="1366520" progId="CorelDRAW.Graphic.9">
                  <p:embed/>
                  <p:pic>
                    <p:nvPicPr>
                      <p:cNvPr id="0" name="图片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758" y="3230364"/>
                        <a:ext cx="6588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41"/>
          <p:cNvGraphicFramePr>
            <a:graphicFrameLocks noChangeAspect="1"/>
          </p:cNvGraphicFramePr>
          <p:nvPr/>
        </p:nvGraphicFramePr>
        <p:xfrm>
          <a:off x="5053558" y="4038402"/>
          <a:ext cx="658813" cy="274637"/>
        </p:xfrm>
        <a:graphic>
          <a:graphicData uri="http://schemas.openxmlformats.org/presentationml/2006/ole">
            <mc:AlternateContent xmlns:mc="http://schemas.openxmlformats.org/markup-compatibility/2006">
              <mc:Choice xmlns:v="urn:schemas-microsoft-com:vml" Requires="v">
                <p:oleObj spid="_x0000_s48" name="CorelDRAW" r:id="rId13" imgW="3134995" imgH="1366520" progId="CorelDRAW.Graphic.9">
                  <p:embed/>
                </p:oleObj>
              </mc:Choice>
              <mc:Fallback>
                <p:oleObj name="CorelDRAW" r:id="rId13" imgW="3134995" imgH="1366520" progId="CorelDRAW.Graphic.9">
                  <p:embed/>
                  <p:pic>
                    <p:nvPicPr>
                      <p:cNvPr id="0" name="图片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558" y="4038402"/>
                        <a:ext cx="658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Line 42"/>
          <p:cNvSpPr>
            <a:spLocks noChangeShapeType="1"/>
          </p:cNvSpPr>
          <p:nvPr/>
        </p:nvSpPr>
        <p:spPr bwMode="auto">
          <a:xfrm flipH="1">
            <a:off x="4307433" y="4308277"/>
            <a:ext cx="187325" cy="360362"/>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3"/>
          <p:cNvSpPr>
            <a:spLocks noChangeShapeType="1"/>
          </p:cNvSpPr>
          <p:nvPr/>
        </p:nvSpPr>
        <p:spPr bwMode="auto">
          <a:xfrm>
            <a:off x="5334546" y="4308277"/>
            <a:ext cx="84137" cy="347662"/>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4"/>
          <p:cNvSpPr>
            <a:spLocks noChangeShapeType="1"/>
          </p:cNvSpPr>
          <p:nvPr/>
        </p:nvSpPr>
        <p:spPr bwMode="auto">
          <a:xfrm>
            <a:off x="4959896" y="3500239"/>
            <a:ext cx="280987" cy="538163"/>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45"/>
          <p:cNvSpPr>
            <a:spLocks noChangeShapeType="1"/>
          </p:cNvSpPr>
          <p:nvPr/>
        </p:nvSpPr>
        <p:spPr bwMode="auto">
          <a:xfrm>
            <a:off x="6733133" y="2960489"/>
            <a:ext cx="0" cy="449263"/>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Text Box 46"/>
          <p:cNvSpPr txBox="1">
            <a:spLocks noChangeArrowheads="1"/>
          </p:cNvSpPr>
          <p:nvPr/>
        </p:nvSpPr>
        <p:spPr bwMode="auto">
          <a:xfrm>
            <a:off x="5418683" y="3759002"/>
            <a:ext cx="466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spcBef>
                <a:spcPct val="50000"/>
              </a:spcBef>
            </a:pPr>
            <a:r>
              <a:rPr kumimoji="1" lang="en-US" altLang="zh-CN">
                <a:latin typeface="幼圆" panose="02010509060101010101" pitchFamily="49" charset="-122"/>
                <a:ea typeface="幼圆" panose="02010509060101010101" pitchFamily="49" charset="-122"/>
              </a:rPr>
              <a:t>L2</a:t>
            </a:r>
            <a:endParaRPr kumimoji="1" lang="en-US" altLang="zh-CN">
              <a:latin typeface="幼圆" panose="02010509060101010101" pitchFamily="49" charset="-122"/>
              <a:ea typeface="幼圆" panose="02010509060101010101" pitchFamily="49" charset="-122"/>
            </a:endParaRPr>
          </a:p>
        </p:txBody>
      </p:sp>
      <p:sp>
        <p:nvSpPr>
          <p:cNvPr id="54" name="Text Box 47"/>
          <p:cNvSpPr txBox="1">
            <a:spLocks noChangeArrowheads="1"/>
          </p:cNvSpPr>
          <p:nvPr/>
        </p:nvSpPr>
        <p:spPr bwMode="auto">
          <a:xfrm>
            <a:off x="5979071" y="3128764"/>
            <a:ext cx="466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spcBef>
                <a:spcPct val="50000"/>
              </a:spcBef>
            </a:pPr>
            <a:r>
              <a:rPr kumimoji="1" lang="en-US" altLang="zh-CN">
                <a:latin typeface="幼圆" panose="02010509060101010101" pitchFamily="49" charset="-122"/>
                <a:ea typeface="幼圆" panose="02010509060101010101" pitchFamily="49" charset="-122"/>
              </a:rPr>
              <a:t>L2</a:t>
            </a:r>
            <a:endParaRPr kumimoji="1" lang="en-US" altLang="zh-CN">
              <a:latin typeface="幼圆" panose="02010509060101010101" pitchFamily="49" charset="-122"/>
              <a:ea typeface="幼圆" panose="02010509060101010101" pitchFamily="49" charset="-122"/>
            </a:endParaRPr>
          </a:p>
        </p:txBody>
      </p:sp>
      <p:sp>
        <p:nvSpPr>
          <p:cNvPr id="55" name="Text Box 48"/>
          <p:cNvSpPr txBox="1">
            <a:spLocks noChangeArrowheads="1"/>
          </p:cNvSpPr>
          <p:nvPr/>
        </p:nvSpPr>
        <p:spPr bwMode="auto">
          <a:xfrm>
            <a:off x="3181896" y="3128764"/>
            <a:ext cx="465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spcBef>
                <a:spcPct val="50000"/>
              </a:spcBef>
            </a:pPr>
            <a:r>
              <a:rPr kumimoji="1" lang="en-US" altLang="zh-CN">
                <a:latin typeface="幼圆" panose="02010509060101010101" pitchFamily="49" charset="-122"/>
                <a:ea typeface="幼圆" panose="02010509060101010101" pitchFamily="49" charset="-122"/>
              </a:rPr>
              <a:t>L2</a:t>
            </a:r>
            <a:endParaRPr kumimoji="1" lang="en-US" altLang="zh-CN">
              <a:latin typeface="幼圆" panose="02010509060101010101" pitchFamily="49" charset="-122"/>
              <a:ea typeface="幼圆" panose="02010509060101010101" pitchFamily="49" charset="-122"/>
            </a:endParaRPr>
          </a:p>
        </p:txBody>
      </p:sp>
      <p:grpSp>
        <p:nvGrpSpPr>
          <p:cNvPr id="56" name="Group 49"/>
          <p:cNvGrpSpPr/>
          <p:nvPr/>
        </p:nvGrpSpPr>
        <p:grpSpPr bwMode="auto">
          <a:xfrm>
            <a:off x="4121696" y="4578152"/>
            <a:ext cx="558800" cy="539750"/>
            <a:chOff x="323" y="2780"/>
            <a:chExt cx="176" cy="230"/>
          </a:xfrm>
        </p:grpSpPr>
        <p:pic>
          <p:nvPicPr>
            <p:cNvPr id="57" name="Picture 5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 y="2781"/>
              <a:ext cx="10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 y="2780"/>
              <a:ext cx="1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 name="Group 52"/>
          <p:cNvGrpSpPr/>
          <p:nvPr/>
        </p:nvGrpSpPr>
        <p:grpSpPr bwMode="auto">
          <a:xfrm>
            <a:off x="5139283" y="4567039"/>
            <a:ext cx="560388" cy="538163"/>
            <a:chOff x="323" y="2780"/>
            <a:chExt cx="176" cy="230"/>
          </a:xfrm>
        </p:grpSpPr>
        <p:pic>
          <p:nvPicPr>
            <p:cNvPr id="60" name="Picture 5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 y="2781"/>
              <a:ext cx="10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5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 y="2780"/>
              <a:ext cx="1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2" name="Object 55"/>
          <p:cNvGraphicFramePr>
            <a:graphicFrameLocks noChangeAspect="1"/>
          </p:cNvGraphicFramePr>
          <p:nvPr/>
        </p:nvGraphicFramePr>
        <p:xfrm>
          <a:off x="4285208" y="1271389"/>
          <a:ext cx="1295400" cy="685800"/>
        </p:xfrm>
        <a:graphic>
          <a:graphicData uri="http://schemas.openxmlformats.org/presentationml/2006/ole">
            <mc:AlternateContent xmlns:mc="http://schemas.openxmlformats.org/markup-compatibility/2006">
              <mc:Choice xmlns:v="urn:schemas-microsoft-com:vml" Requires="v">
                <p:oleObj spid="_x0000_s63" name="CorelDRAW" r:id="rId14" imgW="3134995" imgH="1366520" progId="CorelDRAW.Graphic.9">
                  <p:embed/>
                </p:oleObj>
              </mc:Choice>
              <mc:Fallback>
                <p:oleObj name="CorelDRAW" r:id="rId14" imgW="3134995" imgH="1366520" progId="CorelDRAW.Graphic.9">
                  <p:embed/>
                  <p:pic>
                    <p:nvPicPr>
                      <p:cNvPr id="0" name="图片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208" y="1271389"/>
                        <a:ext cx="1295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 name="Line 56"/>
          <p:cNvSpPr>
            <a:spLocks noChangeShapeType="1"/>
          </p:cNvSpPr>
          <p:nvPr/>
        </p:nvSpPr>
        <p:spPr bwMode="auto">
          <a:xfrm flipH="1">
            <a:off x="6733133" y="3655814"/>
            <a:ext cx="4763" cy="473075"/>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57"/>
          <p:cNvSpPr>
            <a:spLocks noChangeShapeType="1"/>
          </p:cNvSpPr>
          <p:nvPr/>
        </p:nvSpPr>
        <p:spPr bwMode="auto">
          <a:xfrm>
            <a:off x="6825208" y="3679627"/>
            <a:ext cx="468313" cy="449262"/>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6" name="Object 58"/>
          <p:cNvGraphicFramePr>
            <a:graphicFrameLocks noChangeAspect="1"/>
          </p:cNvGraphicFramePr>
          <p:nvPr/>
        </p:nvGraphicFramePr>
        <p:xfrm>
          <a:off x="6453733" y="3409752"/>
          <a:ext cx="658813" cy="274637"/>
        </p:xfrm>
        <a:graphic>
          <a:graphicData uri="http://schemas.openxmlformats.org/presentationml/2006/ole">
            <mc:AlternateContent xmlns:mc="http://schemas.openxmlformats.org/markup-compatibility/2006">
              <mc:Choice xmlns:v="urn:schemas-microsoft-com:vml" Requires="v">
                <p:oleObj spid="_x0000_s67" name="CorelDRAW" r:id="rId15" imgW="3134995" imgH="1366520" progId="CorelDRAW.Graphic.9">
                  <p:embed/>
                </p:oleObj>
              </mc:Choice>
              <mc:Fallback>
                <p:oleObj name="CorelDRAW" r:id="rId15" imgW="3134995" imgH="1366520" progId="CorelDRAW.Graphic.9">
                  <p:embed/>
                  <p:pic>
                    <p:nvPicPr>
                      <p:cNvPr id="0" name="图片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733" y="3409752"/>
                        <a:ext cx="658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 name="Line 59"/>
          <p:cNvSpPr>
            <a:spLocks noChangeShapeType="1"/>
          </p:cNvSpPr>
          <p:nvPr/>
        </p:nvSpPr>
        <p:spPr bwMode="auto">
          <a:xfrm flipH="1">
            <a:off x="6733133" y="4398764"/>
            <a:ext cx="7938" cy="257175"/>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9" name="Object 60"/>
          <p:cNvGraphicFramePr>
            <a:graphicFrameLocks noChangeAspect="1"/>
          </p:cNvGraphicFramePr>
          <p:nvPr/>
        </p:nvGraphicFramePr>
        <p:xfrm>
          <a:off x="7012533" y="4128889"/>
          <a:ext cx="658813" cy="274638"/>
        </p:xfrm>
        <a:graphic>
          <a:graphicData uri="http://schemas.openxmlformats.org/presentationml/2006/ole">
            <mc:AlternateContent xmlns:mc="http://schemas.openxmlformats.org/markup-compatibility/2006">
              <mc:Choice xmlns:v="urn:schemas-microsoft-com:vml" Requires="v">
                <p:oleObj spid="_x0000_s70" name="CorelDRAW" r:id="rId16" imgW="3134995" imgH="1366520" progId="CorelDRAW.Graphic.9">
                  <p:embed/>
                </p:oleObj>
              </mc:Choice>
              <mc:Fallback>
                <p:oleObj name="CorelDRAW" r:id="rId16" imgW="3134995" imgH="1366520" progId="CorelDRAW.Graphic.9">
                  <p:embed/>
                  <p:pic>
                    <p:nvPicPr>
                      <p:cNvPr id="0" name="图片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533" y="4128889"/>
                        <a:ext cx="6588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 name="Line 61"/>
          <p:cNvSpPr>
            <a:spLocks noChangeShapeType="1"/>
          </p:cNvSpPr>
          <p:nvPr/>
        </p:nvSpPr>
        <p:spPr bwMode="auto">
          <a:xfrm>
            <a:off x="7387183" y="4398764"/>
            <a:ext cx="0" cy="449263"/>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Text Box 62"/>
          <p:cNvSpPr txBox="1">
            <a:spLocks noChangeArrowheads="1"/>
          </p:cNvSpPr>
          <p:nvPr/>
        </p:nvSpPr>
        <p:spPr bwMode="auto">
          <a:xfrm>
            <a:off x="6453733" y="3859014"/>
            <a:ext cx="4651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spcBef>
                <a:spcPct val="50000"/>
              </a:spcBef>
            </a:pPr>
            <a:r>
              <a:rPr kumimoji="1" lang="en-US" altLang="zh-CN">
                <a:latin typeface="幼圆" panose="02010509060101010101" pitchFamily="49" charset="-122"/>
                <a:ea typeface="幼圆" panose="02010509060101010101" pitchFamily="49" charset="-122"/>
              </a:rPr>
              <a:t>L2</a:t>
            </a:r>
            <a:endParaRPr kumimoji="1" lang="en-US" altLang="zh-CN">
              <a:latin typeface="幼圆" panose="02010509060101010101" pitchFamily="49" charset="-122"/>
              <a:ea typeface="幼圆" panose="02010509060101010101" pitchFamily="49" charset="-122"/>
            </a:endParaRPr>
          </a:p>
        </p:txBody>
      </p:sp>
      <p:grpSp>
        <p:nvGrpSpPr>
          <p:cNvPr id="73" name="Group 63"/>
          <p:cNvGrpSpPr/>
          <p:nvPr/>
        </p:nvGrpSpPr>
        <p:grpSpPr bwMode="auto">
          <a:xfrm>
            <a:off x="6453733" y="4668639"/>
            <a:ext cx="558800" cy="538163"/>
            <a:chOff x="323" y="2780"/>
            <a:chExt cx="176" cy="230"/>
          </a:xfrm>
        </p:grpSpPr>
        <p:pic>
          <p:nvPicPr>
            <p:cNvPr id="74" name="Picture 6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 y="2781"/>
              <a:ext cx="10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6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 y="2780"/>
              <a:ext cx="1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6" name="Group 66"/>
          <p:cNvGrpSpPr/>
          <p:nvPr/>
        </p:nvGrpSpPr>
        <p:grpSpPr bwMode="auto">
          <a:xfrm>
            <a:off x="7199858" y="4757539"/>
            <a:ext cx="558800" cy="539750"/>
            <a:chOff x="323" y="2780"/>
            <a:chExt cx="176" cy="230"/>
          </a:xfrm>
        </p:grpSpPr>
        <p:pic>
          <p:nvPicPr>
            <p:cNvPr id="77" name="Picture 6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 y="2781"/>
              <a:ext cx="10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6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 y="2780"/>
              <a:ext cx="1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79" name="Object 69"/>
          <p:cNvGraphicFramePr>
            <a:graphicFrameLocks noChangeAspect="1"/>
          </p:cNvGraphicFramePr>
          <p:nvPr/>
        </p:nvGraphicFramePr>
        <p:xfrm>
          <a:off x="6360071" y="4128889"/>
          <a:ext cx="658812" cy="274638"/>
        </p:xfrm>
        <a:graphic>
          <a:graphicData uri="http://schemas.openxmlformats.org/presentationml/2006/ole">
            <mc:AlternateContent xmlns:mc="http://schemas.openxmlformats.org/markup-compatibility/2006">
              <mc:Choice xmlns:v="urn:schemas-microsoft-com:vml" Requires="v">
                <p:oleObj spid="_x0000_s80" name="CorelDRAW" r:id="rId17" imgW="3134995" imgH="1366520" progId="CorelDRAW.Graphic.9">
                  <p:embed/>
                </p:oleObj>
              </mc:Choice>
              <mc:Fallback>
                <p:oleObj name="CorelDRAW" r:id="rId17" imgW="3134995" imgH="1366520" progId="CorelDRAW.Graphic.9">
                  <p:embed/>
                  <p:pic>
                    <p:nvPicPr>
                      <p:cNvPr id="0" name="图片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071" y="4128889"/>
                        <a:ext cx="6588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Text Box 70"/>
          <p:cNvSpPr txBox="1">
            <a:spLocks noChangeArrowheads="1"/>
          </p:cNvSpPr>
          <p:nvPr/>
        </p:nvSpPr>
        <p:spPr bwMode="auto">
          <a:xfrm>
            <a:off x="1084808" y="3759002"/>
            <a:ext cx="5794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spcBef>
                <a:spcPct val="50000"/>
              </a:spcBef>
              <a:buClr>
                <a:srgbClr val="FF0000"/>
              </a:buClr>
              <a:buFont typeface="Webdings" panose="05030102010509060703" pitchFamily="18" charset="2"/>
              <a:buNone/>
            </a:pPr>
            <a:r>
              <a:rPr kumimoji="1" lang="zh-CN" altLang="en-US">
                <a:solidFill>
                  <a:srgbClr val="000066"/>
                </a:solidFill>
                <a:latin typeface="Times New Roman" panose="02020603050405020304" pitchFamily="18" charset="0"/>
                <a:ea typeface="宋体" panose="02010600030101010101" pitchFamily="2" charset="-122"/>
              </a:rPr>
              <a:t>广播</a:t>
            </a:r>
            <a:endParaRPr kumimoji="1" lang="zh-CN" altLang="en-US">
              <a:solidFill>
                <a:srgbClr val="000066"/>
              </a:solidFill>
              <a:latin typeface="Times New Roman" panose="02020603050405020304" pitchFamily="18" charset="0"/>
              <a:ea typeface="宋体" panose="02010600030101010101" pitchFamily="2" charset="-122"/>
            </a:endParaRPr>
          </a:p>
          <a:p>
            <a:pPr>
              <a:lnSpc>
                <a:spcPct val="150000"/>
              </a:lnSpc>
              <a:spcBef>
                <a:spcPct val="50000"/>
              </a:spcBef>
              <a:buClr>
                <a:srgbClr val="FF0000"/>
              </a:buClr>
              <a:buFont typeface="Webdings" panose="05030102010509060703" pitchFamily="18" charset="2"/>
              <a:buNone/>
            </a:pPr>
            <a:r>
              <a:rPr kumimoji="1" lang="zh-CN" altLang="en-US">
                <a:solidFill>
                  <a:srgbClr val="000066"/>
                </a:solidFill>
                <a:latin typeface="Times New Roman" panose="02020603050405020304" pitchFamily="18" charset="0"/>
                <a:ea typeface="宋体" panose="02010600030101010101" pitchFamily="2" charset="-122"/>
              </a:rPr>
              <a:t>报文</a:t>
            </a:r>
            <a:endParaRPr kumimoji="1" lang="zh-CN" altLang="en-US" sz="2000">
              <a:solidFill>
                <a:srgbClr val="000066"/>
              </a:solidFill>
              <a:latin typeface="Times New Roman" panose="02020603050405020304" pitchFamily="18" charset="0"/>
              <a:ea typeface="宋体" panose="02010600030101010101" pitchFamily="2" charset="-122"/>
            </a:endParaRPr>
          </a:p>
        </p:txBody>
      </p:sp>
      <p:sp>
        <p:nvSpPr>
          <p:cNvPr id="82" name="AutoShape 72"/>
          <p:cNvSpPr>
            <a:spLocks noChangeArrowheads="1"/>
          </p:cNvSpPr>
          <p:nvPr/>
        </p:nvSpPr>
        <p:spPr bwMode="auto">
          <a:xfrm>
            <a:off x="3229521" y="2687439"/>
            <a:ext cx="868362" cy="468313"/>
          </a:xfrm>
          <a:prstGeom prst="wedgeRectCallout">
            <a:avLst>
              <a:gd name="adj1" fmla="val -43750"/>
              <a:gd name="adj2" fmla="val 70000"/>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pPr algn="ctr">
              <a:lnSpc>
                <a:spcPct val="150000"/>
              </a:lnSpc>
              <a:spcBef>
                <a:spcPct val="50000"/>
              </a:spcBef>
              <a:buClr>
                <a:srgbClr val="FF0000"/>
              </a:buClr>
              <a:buFont typeface="Webdings" panose="05030102010509060703" pitchFamily="18" charset="2"/>
              <a:buNone/>
            </a:pPr>
            <a:r>
              <a:rPr kumimoji="1" lang="en-US" altLang="zh-CN" sz="1600">
                <a:solidFill>
                  <a:schemeClr val="accent2"/>
                </a:solidFill>
                <a:latin typeface="Times New Roman" panose="02020603050405020304" pitchFamily="18" charset="0"/>
                <a:ea typeface="宋体" panose="02010600030101010101" pitchFamily="2" charset="-122"/>
              </a:rPr>
              <a:t>VLAN2</a:t>
            </a:r>
            <a:endParaRPr kumimoji="1" lang="en-US" altLang="zh-CN" sz="2000">
              <a:solidFill>
                <a:schemeClr val="accent2"/>
              </a:solidFill>
              <a:latin typeface="Times New Roman" panose="02020603050405020304" pitchFamily="18" charset="0"/>
              <a:ea typeface="宋体" panose="02010600030101010101" pitchFamily="2" charset="-122"/>
            </a:endParaRPr>
          </a:p>
        </p:txBody>
      </p:sp>
      <p:sp>
        <p:nvSpPr>
          <p:cNvPr id="83" name="AutoShape 73"/>
          <p:cNvSpPr>
            <a:spLocks noChangeArrowheads="1"/>
          </p:cNvSpPr>
          <p:nvPr/>
        </p:nvSpPr>
        <p:spPr bwMode="auto">
          <a:xfrm>
            <a:off x="5398046" y="2708077"/>
            <a:ext cx="868362" cy="468312"/>
          </a:xfrm>
          <a:prstGeom prst="wedgeRectCallout">
            <a:avLst>
              <a:gd name="adj1" fmla="val -43750"/>
              <a:gd name="adj2" fmla="val 70000"/>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pPr algn="ctr">
              <a:lnSpc>
                <a:spcPct val="150000"/>
              </a:lnSpc>
              <a:spcBef>
                <a:spcPct val="50000"/>
              </a:spcBef>
              <a:buClr>
                <a:srgbClr val="FF0000"/>
              </a:buClr>
              <a:buFont typeface="Webdings" panose="05030102010509060703" pitchFamily="18" charset="2"/>
              <a:buNone/>
            </a:pPr>
            <a:r>
              <a:rPr kumimoji="1" lang="en-US" altLang="zh-CN" sz="1600">
                <a:solidFill>
                  <a:schemeClr val="accent2"/>
                </a:solidFill>
                <a:latin typeface="Times New Roman" panose="02020603050405020304" pitchFamily="18" charset="0"/>
                <a:ea typeface="宋体" panose="02010600030101010101" pitchFamily="2" charset="-122"/>
              </a:rPr>
              <a:t>VLAN3</a:t>
            </a:r>
            <a:endParaRPr kumimoji="1" lang="en-US" altLang="zh-CN" sz="2000">
              <a:solidFill>
                <a:schemeClr val="accent2"/>
              </a:solidFill>
              <a:latin typeface="Times New Roman" panose="02020603050405020304" pitchFamily="18" charset="0"/>
              <a:ea typeface="宋体" panose="02010600030101010101" pitchFamily="2" charset="-122"/>
            </a:endParaRPr>
          </a:p>
        </p:txBody>
      </p:sp>
      <p:sp>
        <p:nvSpPr>
          <p:cNvPr id="85" name="AutoShape 74"/>
          <p:cNvSpPr>
            <a:spLocks noChangeArrowheads="1"/>
          </p:cNvSpPr>
          <p:nvPr/>
        </p:nvSpPr>
        <p:spPr bwMode="auto">
          <a:xfrm>
            <a:off x="7607846" y="2708077"/>
            <a:ext cx="868362" cy="468312"/>
          </a:xfrm>
          <a:prstGeom prst="wedgeRectCallout">
            <a:avLst>
              <a:gd name="adj1" fmla="val -43750"/>
              <a:gd name="adj2" fmla="val 70000"/>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pPr algn="ctr">
              <a:lnSpc>
                <a:spcPct val="150000"/>
              </a:lnSpc>
              <a:spcBef>
                <a:spcPct val="50000"/>
              </a:spcBef>
              <a:buClr>
                <a:srgbClr val="FF0000"/>
              </a:buClr>
              <a:buFont typeface="Webdings" panose="05030102010509060703" pitchFamily="18" charset="2"/>
              <a:buNone/>
            </a:pPr>
            <a:r>
              <a:rPr kumimoji="1" lang="en-US" altLang="zh-CN" sz="1600">
                <a:solidFill>
                  <a:schemeClr val="accent2"/>
                </a:solidFill>
                <a:latin typeface="Times New Roman" panose="02020603050405020304" pitchFamily="18" charset="0"/>
                <a:ea typeface="宋体" panose="02010600030101010101" pitchFamily="2" charset="-122"/>
              </a:rPr>
              <a:t>VLAN4</a:t>
            </a:r>
            <a:endParaRPr kumimoji="1" lang="en-US" altLang="zh-CN" sz="2000">
              <a:solidFill>
                <a:schemeClr val="accent2"/>
              </a:solidFill>
              <a:latin typeface="Times New Roman" panose="02020603050405020304" pitchFamily="18" charset="0"/>
              <a:ea typeface="宋体" panose="02010600030101010101" pitchFamily="2" charset="-122"/>
            </a:endParaRPr>
          </a:p>
        </p:txBody>
      </p:sp>
      <p:sp>
        <p:nvSpPr>
          <p:cNvPr id="86" name="AutoShape 75"/>
          <p:cNvSpPr>
            <a:spLocks noChangeArrowheads="1"/>
          </p:cNvSpPr>
          <p:nvPr/>
        </p:nvSpPr>
        <p:spPr bwMode="auto">
          <a:xfrm>
            <a:off x="6342608" y="1152327"/>
            <a:ext cx="2514600" cy="468312"/>
          </a:xfrm>
          <a:prstGeom prst="wedgeRectCallout">
            <a:avLst>
              <a:gd name="adj1" fmla="val -27843"/>
              <a:gd name="adj2" fmla="val 22051"/>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lnSpc>
                <a:spcPct val="150000"/>
              </a:lnSpc>
              <a:spcBef>
                <a:spcPct val="50000"/>
              </a:spcBef>
              <a:buClr>
                <a:srgbClr val="FF0000"/>
              </a:buClr>
              <a:buFont typeface="Webdings" panose="05030102010509060703" pitchFamily="18" charset="2"/>
              <a:buNone/>
            </a:pPr>
            <a:r>
              <a:rPr kumimoji="1" lang="zh-CN" altLang="en-US" sz="1600" dirty="0">
                <a:solidFill>
                  <a:schemeClr val="accent2"/>
                </a:solidFill>
                <a:latin typeface="Times New Roman" panose="02020603050405020304" pitchFamily="18" charset="0"/>
                <a:ea typeface="宋体" panose="02010600030101010101" pitchFamily="2" charset="-122"/>
              </a:rPr>
              <a:t>一个</a:t>
            </a:r>
            <a:r>
              <a:rPr kumimoji="1" lang="en-US" altLang="zh-CN" sz="1600" dirty="0">
                <a:solidFill>
                  <a:schemeClr val="accent2"/>
                </a:solidFill>
                <a:latin typeface="Times New Roman" panose="02020603050405020304" pitchFamily="18" charset="0"/>
                <a:ea typeface="宋体" panose="02010600030101010101" pitchFamily="2" charset="-122"/>
              </a:rPr>
              <a:t>VLAN</a:t>
            </a:r>
            <a:r>
              <a:rPr kumimoji="1" lang="zh-CN" altLang="en-US" sz="1600" dirty="0">
                <a:solidFill>
                  <a:schemeClr val="accent2"/>
                </a:solidFill>
                <a:latin typeface="Times New Roman" panose="02020603050405020304" pitchFamily="18" charset="0"/>
                <a:ea typeface="宋体" panose="02010600030101010101" pitchFamily="2" charset="-122"/>
              </a:rPr>
              <a:t>，一个广播域</a:t>
            </a:r>
            <a:endParaRPr kumimoji="1" lang="zh-CN" altLang="en-US" sz="2000" dirty="0">
              <a:solidFill>
                <a:schemeClr val="accent2"/>
              </a:solidFill>
              <a:latin typeface="Times New Roman" panose="02020603050405020304" pitchFamily="18" charset="0"/>
              <a:ea typeface="宋体" panose="02010600030101010101" pitchFamily="2" charset="-122"/>
            </a:endParaRPr>
          </a:p>
        </p:txBody>
      </p:sp>
      <p:sp>
        <p:nvSpPr>
          <p:cNvPr id="87" name="Text Box 77"/>
          <p:cNvSpPr txBox="1">
            <a:spLocks noChangeArrowheads="1"/>
          </p:cNvSpPr>
          <p:nvPr/>
        </p:nvSpPr>
        <p:spPr bwMode="auto">
          <a:xfrm>
            <a:off x="1999208" y="5233789"/>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ea typeface="宋体" panose="02010600030101010101" pitchFamily="2" charset="-122"/>
              </a:rPr>
              <a:t>财务部</a:t>
            </a:r>
            <a:endParaRPr kumimoji="1" lang="zh-CN" altLang="en-US">
              <a:solidFill>
                <a:srgbClr val="000066"/>
              </a:solidFill>
              <a:latin typeface="Times New Roman" panose="02020603050405020304" pitchFamily="18" charset="0"/>
              <a:ea typeface="宋体" panose="02010600030101010101" pitchFamily="2" charset="-122"/>
            </a:endParaRPr>
          </a:p>
        </p:txBody>
      </p:sp>
      <p:sp>
        <p:nvSpPr>
          <p:cNvPr id="88" name="Text Box 78"/>
          <p:cNvSpPr txBox="1">
            <a:spLocks noChangeArrowheads="1"/>
          </p:cNvSpPr>
          <p:nvPr/>
        </p:nvSpPr>
        <p:spPr bwMode="auto">
          <a:xfrm>
            <a:off x="4209008" y="5233789"/>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ea typeface="宋体" panose="02010600030101010101" pitchFamily="2" charset="-122"/>
              </a:rPr>
              <a:t>人事部</a:t>
            </a:r>
            <a:endParaRPr kumimoji="1" lang="zh-CN" altLang="en-US">
              <a:solidFill>
                <a:srgbClr val="000066"/>
              </a:solidFill>
              <a:latin typeface="Times New Roman" panose="02020603050405020304" pitchFamily="18" charset="0"/>
              <a:ea typeface="宋体" panose="02010600030101010101" pitchFamily="2" charset="-122"/>
            </a:endParaRPr>
          </a:p>
        </p:txBody>
      </p:sp>
      <p:sp>
        <p:nvSpPr>
          <p:cNvPr id="89" name="Text Box 79"/>
          <p:cNvSpPr txBox="1">
            <a:spLocks noChangeArrowheads="1"/>
          </p:cNvSpPr>
          <p:nvPr/>
        </p:nvSpPr>
        <p:spPr bwMode="auto">
          <a:xfrm>
            <a:off x="6418808" y="5309989"/>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ea typeface="宋体" panose="02010600030101010101" pitchFamily="2" charset="-122"/>
              </a:rPr>
              <a:t>销售部</a:t>
            </a:r>
            <a:endParaRPr kumimoji="1" lang="zh-CN" altLang="en-US">
              <a:solidFill>
                <a:srgbClr val="000066"/>
              </a:solidFill>
              <a:latin typeface="Times New Roman" panose="02020603050405020304" pitchFamily="18" charset="0"/>
              <a:ea typeface="宋体" panose="02010600030101010101" pitchFamily="2" charset="-122"/>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spd="slow" p14:dur="1600" advTm="51842">
        <p14:prism isInverted="1"/>
      </p:transition>
    </mc:Choice>
    <mc:Fallback>
      <p:transition spd="slow" advTm="5184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0-#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8"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0-#ppt_w/2"/>
                                          </p:val>
                                        </p:tav>
                                        <p:tav tm="100000">
                                          <p:val>
                                            <p:strVal val="#ppt_x"/>
                                          </p:val>
                                        </p:tav>
                                      </p:tavLst>
                                    </p:anim>
                                    <p:anim calcmode="lin" valueType="num">
                                      <p:cBhvr additive="base">
                                        <p:cTn id="28" dur="500" fill="hold"/>
                                        <p:tgtEl>
                                          <p:spTgt spid="7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4" presetClass="entr" presetSubtype="32" fill="hold" grpId="0"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box(out)">
                                      <p:cBhvr>
                                        <p:cTn id="3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71" grpId="0" animBg="1" autoUpdateAnimBg="0"/>
      <p:bldP spid="72" grpId="0" animBg="1" autoUpdateAnimBg="0"/>
      <p:bldP spid="73"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384600" y="216223"/>
            <a:ext cx="2664297" cy="777602"/>
          </a:xfrm>
        </p:spPr>
        <p:txBody>
          <a:bodyPr>
            <a:normAutofit/>
          </a:bodyPr>
          <a:lstStyle/>
          <a:p>
            <a:pPr fontAlgn="auto">
              <a:spcAft>
                <a:spcPts val="0"/>
              </a:spcAft>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  </a:t>
            </a:r>
            <a:r>
              <a:rPr lang="en-US" altLang="zh-CN" sz="2800" b="1" dirty="0" err="1">
                <a:solidFill>
                  <a:srgbClr val="0070C0"/>
                </a:solidFill>
                <a:latin typeface="隶书" panose="02010509060101010101" pitchFamily="49" charset="-122"/>
                <a:ea typeface="隶书" panose="02010509060101010101" pitchFamily="49" charset="-122"/>
                <a:cs typeface="Estrangelo Edessa" pitchFamily="66" charset="0"/>
              </a:rPr>
              <a:t>ID</a:t>
            </a:r>
            <a:r>
              <a:rPr sz="2800" b="1" dirty="0" err="1">
                <a:solidFill>
                  <a:srgbClr val="0070C0"/>
                </a:solidFill>
                <a:latin typeface="隶书" panose="02010509060101010101" pitchFamily="49" charset="-122"/>
                <a:ea typeface="隶书" panose="02010509060101010101" pitchFamily="49" charset="-122"/>
                <a:cs typeface="Estrangelo Edessa" pitchFamily="66" charset="0"/>
              </a:rPr>
              <a:t>范围</a:t>
            </a:r>
            <a:endParaRPr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19459" name="Rectangle 3"/>
          <p:cNvSpPr>
            <a:spLocks noGrp="1" noChangeArrowheads="1"/>
          </p:cNvSpPr>
          <p:nvPr>
            <p:ph idx="1"/>
          </p:nvPr>
        </p:nvSpPr>
        <p:spPr>
          <a:xfrm>
            <a:off x="432272" y="936303"/>
            <a:ext cx="8425339" cy="4160750"/>
          </a:xfrm>
        </p:spPr>
        <p:txBody>
          <a:bodyPr>
            <a:normAutofit fontScale="85000" lnSpcReduction="10000"/>
          </a:bodyPr>
          <a:lstStyle/>
          <a:p>
            <a:pPr marL="609600" indent="-609600" eaLnBrk="1" hangingPunct="1">
              <a:lnSpc>
                <a:spcPct val="120000"/>
              </a:lnSpc>
              <a:buFontTx/>
              <a:buNone/>
            </a:pPr>
            <a:r>
              <a:rPr lang="en-US" altLang="zh-CN" sz="2800" b="1" dirty="0" err="1">
                <a:solidFill>
                  <a:srgbClr val="0070C0"/>
                </a:solidFill>
              </a:rPr>
              <a:t>Vlan</a:t>
            </a:r>
            <a:r>
              <a:rPr lang="en-US" altLang="zh-CN" sz="2800" b="1" dirty="0">
                <a:solidFill>
                  <a:srgbClr val="0070C0"/>
                </a:solidFill>
              </a:rPr>
              <a:t> ID</a:t>
            </a:r>
            <a:endParaRPr lang="en-US" altLang="zh-CN" sz="2800" b="1" dirty="0">
              <a:solidFill>
                <a:srgbClr val="0070C0"/>
              </a:solidFill>
            </a:endParaRPr>
          </a:p>
          <a:p>
            <a:pPr marL="609600" indent="-609600">
              <a:lnSpc>
                <a:spcPct val="120000"/>
              </a:lnSpc>
              <a:buNone/>
            </a:pPr>
            <a:r>
              <a:rPr lang="en-US" altLang="zh-CN" sz="2800" b="1" dirty="0">
                <a:solidFill>
                  <a:srgbClr val="0070C0"/>
                </a:solidFill>
              </a:rPr>
              <a:t>-</a:t>
            </a:r>
            <a:r>
              <a:rPr lang="zh-CN" altLang="en-US" sz="2800" b="1" dirty="0">
                <a:solidFill>
                  <a:srgbClr val="0070C0"/>
                </a:solidFill>
              </a:rPr>
              <a:t>普通范围</a:t>
            </a:r>
            <a:endParaRPr lang="zh-CN" altLang="en-US" sz="2800" b="1" dirty="0">
              <a:solidFill>
                <a:srgbClr val="0070C0"/>
              </a:solidFill>
            </a:endParaRPr>
          </a:p>
          <a:p>
            <a:pPr marL="609600" indent="-609600" eaLnBrk="1" hangingPunct="1">
              <a:lnSpc>
                <a:spcPct val="90000"/>
              </a:lnSpc>
            </a:pPr>
            <a:r>
              <a:rPr lang="en-US" altLang="zh-CN" sz="2800" b="1" dirty="0" err="1">
                <a:solidFill>
                  <a:srgbClr val="FF0000"/>
                </a:solidFill>
              </a:rPr>
              <a:t>Vlan</a:t>
            </a:r>
            <a:r>
              <a:rPr lang="en-US" altLang="zh-CN" sz="2800" b="1" dirty="0">
                <a:solidFill>
                  <a:srgbClr val="FF0000"/>
                </a:solidFill>
              </a:rPr>
              <a:t> ID 1—1005</a:t>
            </a:r>
            <a:r>
              <a:rPr lang="zh-CN" altLang="en-US" sz="2800" b="1" dirty="0">
                <a:solidFill>
                  <a:srgbClr val="FF0000"/>
                </a:solidFill>
              </a:rPr>
              <a:t>；</a:t>
            </a:r>
            <a:endParaRPr lang="zh-CN" altLang="en-US" sz="2800" b="1" dirty="0">
              <a:solidFill>
                <a:srgbClr val="FF0000"/>
              </a:solidFill>
            </a:endParaRPr>
          </a:p>
          <a:p>
            <a:pPr marL="342900" indent="-342900">
              <a:lnSpc>
                <a:spcPct val="160000"/>
              </a:lnSpc>
              <a:buFont typeface="Wingdings" panose="05000000000000000000" pitchFamily="2" charset="2"/>
              <a:buChar char="l"/>
            </a:pPr>
            <a:r>
              <a:rPr lang="zh-CN" altLang="en-US" sz="2000" dirty="0">
                <a:solidFill>
                  <a:srgbClr val="0070C0"/>
                </a:solidFill>
              </a:rPr>
              <a:t>从</a:t>
            </a:r>
            <a:r>
              <a:rPr lang="en-US" altLang="zh-CN" sz="2000" dirty="0">
                <a:solidFill>
                  <a:srgbClr val="0070C0"/>
                </a:solidFill>
              </a:rPr>
              <a:t>1002—1005</a:t>
            </a:r>
            <a:r>
              <a:rPr lang="zh-CN" altLang="en-US" sz="2000" dirty="0">
                <a:solidFill>
                  <a:srgbClr val="0070C0"/>
                </a:solidFill>
              </a:rPr>
              <a:t>的</a:t>
            </a:r>
            <a:r>
              <a:rPr lang="en-US" altLang="zh-CN" sz="2000" dirty="0">
                <a:solidFill>
                  <a:srgbClr val="0070C0"/>
                </a:solidFill>
              </a:rPr>
              <a:t>ID</a:t>
            </a:r>
            <a:r>
              <a:rPr lang="zh-CN" altLang="en-US" sz="2000" dirty="0">
                <a:solidFill>
                  <a:srgbClr val="0070C0"/>
                </a:solidFill>
              </a:rPr>
              <a:t>保留供令牌环</a:t>
            </a:r>
            <a:r>
              <a:rPr lang="en-US" altLang="zh-CN" sz="2000" dirty="0">
                <a:solidFill>
                  <a:srgbClr val="0070C0"/>
                </a:solidFill>
              </a:rPr>
              <a:t>VLAN</a:t>
            </a:r>
            <a:r>
              <a:rPr lang="zh-CN" altLang="en-US" sz="2000" dirty="0">
                <a:solidFill>
                  <a:srgbClr val="0070C0"/>
                </a:solidFill>
              </a:rPr>
              <a:t>和</a:t>
            </a:r>
            <a:r>
              <a:rPr lang="en-US" altLang="zh-CN" sz="2000" dirty="0">
                <a:solidFill>
                  <a:srgbClr val="0070C0"/>
                </a:solidFill>
              </a:rPr>
              <a:t>FDDIVLAN(</a:t>
            </a:r>
            <a:r>
              <a:rPr lang="zh-CN" altLang="en-US" sz="2000" dirty="0">
                <a:solidFill>
                  <a:srgbClr val="0070C0"/>
                </a:solidFill>
              </a:rPr>
              <a:t>光纤分布数据接口</a:t>
            </a:r>
            <a:r>
              <a:rPr lang="en-US" altLang="zh-CN" sz="2000" dirty="0">
                <a:solidFill>
                  <a:srgbClr val="0070C0"/>
                </a:solidFill>
              </a:rPr>
              <a:t>)</a:t>
            </a:r>
            <a:r>
              <a:rPr lang="zh-CN" altLang="en-US" sz="2000" dirty="0">
                <a:solidFill>
                  <a:srgbClr val="0070C0"/>
                </a:solidFill>
              </a:rPr>
              <a:t>使用；</a:t>
            </a:r>
            <a:endParaRPr lang="zh-CN" altLang="en-US" sz="2000" dirty="0">
              <a:solidFill>
                <a:srgbClr val="0070C0"/>
              </a:solidFill>
            </a:endParaRPr>
          </a:p>
          <a:p>
            <a:pPr marL="342900" indent="-342900">
              <a:lnSpc>
                <a:spcPct val="160000"/>
              </a:lnSpc>
              <a:buFont typeface="Wingdings" panose="05000000000000000000" pitchFamily="2" charset="2"/>
              <a:buChar char="l"/>
            </a:pPr>
            <a:r>
              <a:rPr lang="en-US" altLang="zh-CN" sz="2000" dirty="0">
                <a:solidFill>
                  <a:srgbClr val="0070C0"/>
                </a:solidFill>
              </a:rPr>
              <a:t>ID 1</a:t>
            </a:r>
            <a:r>
              <a:rPr lang="zh-CN" altLang="en-US" sz="2000" dirty="0">
                <a:solidFill>
                  <a:srgbClr val="0070C0"/>
                </a:solidFill>
              </a:rPr>
              <a:t>是</a:t>
            </a:r>
            <a:r>
              <a:rPr lang="en-US" altLang="zh-CN" sz="2000" dirty="0">
                <a:solidFill>
                  <a:srgbClr val="0070C0"/>
                </a:solidFill>
              </a:rPr>
              <a:t>cisco</a:t>
            </a:r>
            <a:r>
              <a:rPr lang="zh-CN" altLang="en-US" sz="2000" dirty="0">
                <a:solidFill>
                  <a:srgbClr val="0070C0"/>
                </a:solidFill>
              </a:rPr>
              <a:t>交换机的默认</a:t>
            </a:r>
            <a:r>
              <a:rPr lang="en-US" altLang="zh-CN" sz="2000" dirty="0" err="1">
                <a:solidFill>
                  <a:srgbClr val="0070C0"/>
                </a:solidFill>
              </a:rPr>
              <a:t>vlan</a:t>
            </a:r>
            <a:r>
              <a:rPr lang="zh-CN" altLang="en-US" sz="2000" dirty="0">
                <a:solidFill>
                  <a:srgbClr val="0070C0"/>
                </a:solidFill>
              </a:rPr>
              <a:t>，它具有</a:t>
            </a:r>
            <a:r>
              <a:rPr lang="en-US" altLang="zh-CN" sz="2000" dirty="0" err="1">
                <a:solidFill>
                  <a:srgbClr val="0070C0"/>
                </a:solidFill>
              </a:rPr>
              <a:t>vlan</a:t>
            </a:r>
            <a:r>
              <a:rPr lang="zh-CN" altLang="en-US" sz="2000" dirty="0">
                <a:solidFill>
                  <a:srgbClr val="0070C0"/>
                </a:solidFill>
              </a:rPr>
              <a:t>的所有功能，</a:t>
            </a:r>
            <a:r>
              <a:rPr lang="zh-CN" altLang="en-US" sz="2800" b="1" dirty="0">
                <a:solidFill>
                  <a:srgbClr val="FF0000"/>
                </a:solidFill>
              </a:rPr>
              <a:t>但是不能重命名和删除。</a:t>
            </a:r>
            <a:endParaRPr lang="zh-CN" altLang="en-US" sz="2800" b="1" dirty="0">
              <a:solidFill>
                <a:srgbClr val="FF0000"/>
              </a:solidFill>
            </a:endParaRPr>
          </a:p>
          <a:p>
            <a:pPr marL="342900" indent="-342900">
              <a:lnSpc>
                <a:spcPct val="160000"/>
              </a:lnSpc>
              <a:buFont typeface="Wingdings" panose="05000000000000000000" pitchFamily="2" charset="2"/>
              <a:buChar char="l"/>
            </a:pPr>
            <a:r>
              <a:rPr lang="en-US" altLang="zh-CN" sz="2100" dirty="0">
                <a:solidFill>
                  <a:srgbClr val="0070C0"/>
                </a:solidFill>
              </a:rPr>
              <a:t>ID1002—1005</a:t>
            </a:r>
            <a:r>
              <a:rPr lang="zh-CN" altLang="en-US" sz="2100" dirty="0">
                <a:solidFill>
                  <a:srgbClr val="0070C0"/>
                </a:solidFill>
              </a:rPr>
              <a:t>是自动创建的，不能删除；</a:t>
            </a:r>
            <a:endParaRPr lang="zh-CN" altLang="en-US" sz="2100" dirty="0">
              <a:solidFill>
                <a:srgbClr val="0070C0"/>
              </a:solidFill>
            </a:endParaRPr>
          </a:p>
          <a:p>
            <a:pPr marL="342900" indent="-342900">
              <a:lnSpc>
                <a:spcPct val="160000"/>
              </a:lnSpc>
              <a:buFont typeface="Wingdings" panose="05000000000000000000" pitchFamily="2" charset="2"/>
              <a:buChar char="l"/>
            </a:pPr>
            <a:r>
              <a:rPr lang="zh-CN" altLang="en-US" sz="2100" dirty="0">
                <a:solidFill>
                  <a:srgbClr val="0070C0"/>
                </a:solidFill>
              </a:rPr>
              <a:t>配置保存在闪存中，名为</a:t>
            </a:r>
            <a:r>
              <a:rPr lang="en-US" altLang="zh-CN" sz="2100" dirty="0">
                <a:solidFill>
                  <a:srgbClr val="0070C0"/>
                </a:solidFill>
              </a:rPr>
              <a:t>vlan.dat</a:t>
            </a:r>
            <a:r>
              <a:rPr lang="zh-CN" altLang="en-US" sz="2100" dirty="0">
                <a:solidFill>
                  <a:srgbClr val="0070C0"/>
                </a:solidFill>
              </a:rPr>
              <a:t>的</a:t>
            </a:r>
            <a:r>
              <a:rPr lang="en-US" altLang="zh-CN" sz="2100" dirty="0">
                <a:solidFill>
                  <a:srgbClr val="0070C0"/>
                </a:solidFill>
              </a:rPr>
              <a:t>VLAN</a:t>
            </a:r>
            <a:r>
              <a:rPr lang="zh-CN" altLang="en-US" sz="2100" dirty="0">
                <a:solidFill>
                  <a:srgbClr val="0070C0"/>
                </a:solidFill>
              </a:rPr>
              <a:t>数据库文件中。</a:t>
            </a:r>
            <a:endParaRPr lang="zh-CN" altLang="en-US" sz="2100" dirty="0">
              <a:solidFill>
                <a:srgbClr val="0070C0"/>
              </a:solidFill>
            </a:endParaRPr>
          </a:p>
        </p:txBody>
      </p:sp>
      <p:sp>
        <p:nvSpPr>
          <p:cNvPr id="2" name="日期占位符 1"/>
          <p:cNvSpPr>
            <a:spLocks noGrp="1"/>
          </p:cNvSpPr>
          <p:nvPr>
            <p:ph type="dt" sz="half" idx="10"/>
          </p:nvPr>
        </p:nvSpPr>
        <p:spPr/>
        <p:txBody>
          <a:bodyPr/>
          <a:lstStyle/>
          <a:p>
            <a:fld id="{00280367-C63F-468B-9725-8F8AF58212D9}"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469">
        <p14:prism isInverted="1"/>
      </p:transition>
    </mc:Choice>
    <mc:Fallback>
      <p:transition spd="slow" advTm="46469">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075" y="230709"/>
            <a:ext cx="7960950" cy="960173"/>
          </a:xfrm>
        </p:spPr>
        <p:txBody>
          <a:bodyPr>
            <a:normAutofit/>
          </a:bodyPr>
          <a:lstStyle/>
          <a:p>
            <a:pPr>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  </a:t>
            </a:r>
            <a:r>
              <a:rPr lang="en-US" altLang="zh-CN" sz="2800" b="1" dirty="0" err="1">
                <a:solidFill>
                  <a:srgbClr val="0070C0"/>
                </a:solidFill>
                <a:latin typeface="隶书" panose="02010509060101010101" pitchFamily="49" charset="-122"/>
                <a:ea typeface="隶书" panose="02010509060101010101" pitchFamily="49" charset="-122"/>
                <a:cs typeface="Estrangelo Edessa" pitchFamily="66" charset="0"/>
              </a:rPr>
              <a:t>ID</a:t>
            </a:r>
            <a:r>
              <a:rPr sz="2800" b="1" dirty="0" err="1">
                <a:solidFill>
                  <a:srgbClr val="0070C0"/>
                </a:solidFill>
                <a:latin typeface="隶书" panose="02010509060101010101" pitchFamily="49" charset="-122"/>
                <a:ea typeface="隶书" panose="02010509060101010101" pitchFamily="49" charset="-122"/>
                <a:cs typeface="Estrangelo Edessa" pitchFamily="66" charset="0"/>
              </a:rPr>
              <a:t>范围</a:t>
            </a:r>
            <a:endParaRPr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20483" name="Rectangle 3"/>
          <p:cNvSpPr>
            <a:spLocks noGrp="1" noChangeArrowheads="1"/>
          </p:cNvSpPr>
          <p:nvPr>
            <p:ph idx="1"/>
          </p:nvPr>
        </p:nvSpPr>
        <p:spPr/>
        <p:txBody>
          <a:bodyPr/>
          <a:lstStyle/>
          <a:p>
            <a:pPr marL="609600" indent="-609600">
              <a:lnSpc>
                <a:spcPct val="110000"/>
              </a:lnSpc>
              <a:buNone/>
            </a:pPr>
            <a:r>
              <a:rPr lang="en-US" altLang="zh-CN" dirty="0"/>
              <a:t>-</a:t>
            </a:r>
            <a:r>
              <a:rPr lang="zh-CN" altLang="en-US" sz="2400" b="1" dirty="0">
                <a:solidFill>
                  <a:srgbClr val="0070C0"/>
                </a:solidFill>
              </a:rPr>
              <a:t>扩展范围</a:t>
            </a:r>
            <a:endParaRPr lang="zh-CN" altLang="en-US" sz="2400" b="1" dirty="0">
              <a:solidFill>
                <a:srgbClr val="0070C0"/>
              </a:solidFill>
            </a:endParaRPr>
          </a:p>
          <a:p>
            <a:pPr eaLnBrk="1" hangingPunct="1"/>
            <a:r>
              <a:rPr lang="en-US" altLang="zh-CN" b="1" dirty="0">
                <a:solidFill>
                  <a:srgbClr val="FF0000"/>
                </a:solidFill>
              </a:rPr>
              <a:t>VLAN ID 1006—4096</a:t>
            </a:r>
            <a:r>
              <a:rPr lang="zh-CN" altLang="en-US" b="1" dirty="0">
                <a:solidFill>
                  <a:srgbClr val="FF0000"/>
                </a:solidFill>
              </a:rPr>
              <a:t>；</a:t>
            </a:r>
            <a:endParaRPr lang="zh-CN" altLang="en-US" b="1" dirty="0">
              <a:solidFill>
                <a:srgbClr val="FF0000"/>
              </a:solidFill>
            </a:endParaRPr>
          </a:p>
          <a:p>
            <a:pPr marL="342900" indent="-342900">
              <a:lnSpc>
                <a:spcPct val="150000"/>
              </a:lnSpc>
              <a:buFont typeface="Wingdings" panose="05000000000000000000" pitchFamily="2" charset="2"/>
              <a:buChar char="l"/>
            </a:pPr>
            <a:r>
              <a:rPr lang="zh-CN" altLang="en-US" sz="1700" dirty="0">
                <a:solidFill>
                  <a:srgbClr val="0070C0"/>
                </a:solidFill>
              </a:rPr>
              <a:t>为服务提供商设计；</a:t>
            </a:r>
            <a:endParaRPr lang="zh-CN" altLang="en-US" sz="1700" dirty="0">
              <a:solidFill>
                <a:srgbClr val="0070C0"/>
              </a:solidFill>
            </a:endParaRPr>
          </a:p>
          <a:p>
            <a:pPr marL="342900" indent="-342900">
              <a:lnSpc>
                <a:spcPct val="150000"/>
              </a:lnSpc>
              <a:buFont typeface="Wingdings" panose="05000000000000000000" pitchFamily="2" charset="2"/>
              <a:buChar char="l"/>
            </a:pPr>
            <a:r>
              <a:rPr lang="zh-CN" altLang="en-US" sz="1700" dirty="0">
                <a:solidFill>
                  <a:srgbClr val="0070C0"/>
                </a:solidFill>
              </a:rPr>
              <a:t>支持的</a:t>
            </a:r>
            <a:r>
              <a:rPr lang="en-US" altLang="zh-CN" sz="1700" dirty="0">
                <a:solidFill>
                  <a:srgbClr val="0070C0"/>
                </a:solidFill>
              </a:rPr>
              <a:t>VLAN</a:t>
            </a:r>
            <a:r>
              <a:rPr lang="zh-CN" altLang="en-US" sz="1700" dirty="0">
                <a:solidFill>
                  <a:srgbClr val="0070C0"/>
                </a:solidFill>
              </a:rPr>
              <a:t>功能比普通范围的</a:t>
            </a:r>
            <a:r>
              <a:rPr lang="en-US" altLang="zh-CN" sz="1700" dirty="0">
                <a:solidFill>
                  <a:srgbClr val="0070C0"/>
                </a:solidFill>
              </a:rPr>
              <a:t>VLAN</a:t>
            </a:r>
            <a:r>
              <a:rPr lang="zh-CN" altLang="en-US" sz="1700" dirty="0">
                <a:solidFill>
                  <a:srgbClr val="0070C0"/>
                </a:solidFill>
              </a:rPr>
              <a:t>更少；</a:t>
            </a:r>
            <a:endParaRPr lang="zh-CN" altLang="en-US" sz="1700" dirty="0">
              <a:solidFill>
                <a:srgbClr val="0070C0"/>
              </a:solidFill>
            </a:endParaRPr>
          </a:p>
          <a:p>
            <a:pPr marL="342900" indent="-342900">
              <a:lnSpc>
                <a:spcPct val="150000"/>
              </a:lnSpc>
              <a:buFont typeface="Wingdings" panose="05000000000000000000" pitchFamily="2" charset="2"/>
              <a:buChar char="l"/>
            </a:pPr>
            <a:r>
              <a:rPr lang="zh-CN" altLang="en-US" sz="1700" dirty="0">
                <a:solidFill>
                  <a:srgbClr val="0070C0"/>
                </a:solidFill>
              </a:rPr>
              <a:t>保存在运行配置文件中；</a:t>
            </a:r>
            <a:endParaRPr lang="zh-CN" altLang="en-US" sz="1700" dirty="0">
              <a:solidFill>
                <a:srgbClr val="0070C0"/>
              </a:solidFill>
            </a:endParaRPr>
          </a:p>
          <a:p>
            <a:pPr marL="342900" indent="-342900">
              <a:lnSpc>
                <a:spcPct val="150000"/>
              </a:lnSpc>
              <a:buFont typeface="Wingdings" panose="05000000000000000000" pitchFamily="2" charset="2"/>
              <a:buChar char="l"/>
            </a:pPr>
            <a:r>
              <a:rPr lang="en-US" altLang="zh-CN" sz="1700" dirty="0">
                <a:solidFill>
                  <a:srgbClr val="0070C0"/>
                </a:solidFill>
              </a:rPr>
              <a:t>VTP</a:t>
            </a:r>
            <a:r>
              <a:rPr lang="zh-CN" altLang="en-US" sz="1700" dirty="0">
                <a:solidFill>
                  <a:srgbClr val="0070C0"/>
                </a:solidFill>
              </a:rPr>
              <a:t>无法识别扩展范围的</a:t>
            </a:r>
            <a:r>
              <a:rPr lang="en-US" altLang="zh-CN" sz="1700" dirty="0">
                <a:solidFill>
                  <a:srgbClr val="0070C0"/>
                </a:solidFill>
              </a:rPr>
              <a:t>VLAN</a:t>
            </a:r>
            <a:r>
              <a:rPr lang="zh-CN" altLang="en-US" sz="1700" dirty="0">
                <a:solidFill>
                  <a:srgbClr val="0070C0"/>
                </a:solidFill>
              </a:rPr>
              <a:t>。</a:t>
            </a:r>
            <a:endParaRPr lang="zh-CN" altLang="en-US" sz="1700" dirty="0">
              <a:solidFill>
                <a:srgbClr val="0070C0"/>
              </a:solidFill>
            </a:endParaRPr>
          </a:p>
        </p:txBody>
      </p:sp>
      <p:sp>
        <p:nvSpPr>
          <p:cNvPr id="2" name="日期占位符 1"/>
          <p:cNvSpPr>
            <a:spLocks noGrp="1"/>
          </p:cNvSpPr>
          <p:nvPr>
            <p:ph type="dt" sz="half" idx="10"/>
          </p:nvPr>
        </p:nvSpPr>
        <p:spPr/>
        <p:txBody>
          <a:bodyPr/>
          <a:lstStyle/>
          <a:p>
            <a:fld id="{4F51FD2C-7F73-4F82-8CF0-AD5CDC24DBA8}"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20854">
        <p14:prism isInverted="1"/>
      </p:transition>
    </mc:Choice>
    <mc:Fallback>
      <p:transition spd="slow" advTm="20854">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1679806" y="216223"/>
            <a:ext cx="5958684"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实例</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基于交换机端口的</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划分</a:t>
            </a:r>
            <a:endPar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4" name="日期占位符 3"/>
          <p:cNvSpPr>
            <a:spLocks noGrp="1"/>
          </p:cNvSpPr>
          <p:nvPr>
            <p:ph type="dt" sz="half" idx="10"/>
          </p:nvPr>
        </p:nvSpPr>
        <p:spPr/>
        <p:txBody>
          <a:bodyPr/>
          <a:lstStyle/>
          <a:p>
            <a:fld id="{D687A4EB-E93D-49BF-A65C-5F0417016F16}" type="datetime11">
              <a:rPr lang="zh-CN" altLang="en-US" smtClean="0"/>
            </a:fld>
            <a:endParaRPr lang="zh-CN" altLang="en-US"/>
          </a:p>
        </p:txBody>
      </p:sp>
      <p:pic>
        <p:nvPicPr>
          <p:cNvPr id="6" name="Picture 2" descr="S3016正面"/>
          <p:cNvPicPr>
            <a:picLocks noChangeAspect="1" noChangeArrowheads="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768078" y="1361591"/>
            <a:ext cx="63690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C Blu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0478" y="3631716"/>
            <a:ext cx="7921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PC Blu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9678" y="3631716"/>
            <a:ext cx="7921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PC Blu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3678" y="3555516"/>
            <a:ext cx="7921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PC Blu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35278" y="3555516"/>
            <a:ext cx="7921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7"/>
          <p:cNvSpPr>
            <a:spLocks noChangeShapeType="1"/>
          </p:cNvSpPr>
          <p:nvPr/>
        </p:nvSpPr>
        <p:spPr bwMode="auto">
          <a:xfrm flipH="1">
            <a:off x="2377678" y="1955316"/>
            <a:ext cx="152400" cy="1752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8"/>
          <p:cNvSpPr>
            <a:spLocks noChangeShapeType="1"/>
          </p:cNvSpPr>
          <p:nvPr/>
        </p:nvSpPr>
        <p:spPr bwMode="auto">
          <a:xfrm>
            <a:off x="3596878" y="1955316"/>
            <a:ext cx="0" cy="1752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9"/>
          <p:cNvSpPr>
            <a:spLocks noChangeShapeType="1"/>
          </p:cNvSpPr>
          <p:nvPr/>
        </p:nvSpPr>
        <p:spPr bwMode="auto">
          <a:xfrm>
            <a:off x="5120878" y="1955316"/>
            <a:ext cx="0" cy="17526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0"/>
          <p:cNvSpPr>
            <a:spLocks noChangeShapeType="1"/>
          </p:cNvSpPr>
          <p:nvPr/>
        </p:nvSpPr>
        <p:spPr bwMode="auto">
          <a:xfrm>
            <a:off x="6111478" y="1955316"/>
            <a:ext cx="381000" cy="1676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1"/>
          <p:cNvSpPr>
            <a:spLocks noChangeShapeType="1"/>
          </p:cNvSpPr>
          <p:nvPr/>
        </p:nvSpPr>
        <p:spPr bwMode="auto">
          <a:xfrm flipV="1">
            <a:off x="1996678" y="2488716"/>
            <a:ext cx="152400" cy="914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2"/>
          <p:cNvSpPr>
            <a:spLocks noChangeShapeType="1"/>
          </p:cNvSpPr>
          <p:nvPr/>
        </p:nvSpPr>
        <p:spPr bwMode="auto">
          <a:xfrm>
            <a:off x="3444478" y="2488716"/>
            <a:ext cx="0" cy="838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13"/>
          <p:cNvSpPr txBox="1">
            <a:spLocks noChangeArrowheads="1"/>
          </p:cNvSpPr>
          <p:nvPr/>
        </p:nvSpPr>
        <p:spPr bwMode="auto">
          <a:xfrm>
            <a:off x="2072878" y="4469916"/>
            <a:ext cx="441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en-US" altLang="zh-CN" sz="1600" b="0">
                <a:latin typeface="Times New Roman" panose="02020603050405020304" pitchFamily="18" charset="0"/>
                <a:ea typeface="宋体" panose="02010600030101010101" pitchFamily="2" charset="-122"/>
              </a:rPr>
              <a:t>A                      B                             C                    D</a:t>
            </a:r>
            <a:endParaRPr kumimoji="1" lang="en-US" altLang="zh-CN" sz="1600" b="0">
              <a:latin typeface="Times New Roman" panose="02020603050405020304" pitchFamily="18" charset="0"/>
              <a:ea typeface="宋体" panose="02010600030101010101" pitchFamily="2" charset="-122"/>
            </a:endParaRPr>
          </a:p>
        </p:txBody>
      </p:sp>
      <p:sp>
        <p:nvSpPr>
          <p:cNvPr id="18" name="Line 15"/>
          <p:cNvSpPr>
            <a:spLocks noChangeShapeType="1"/>
          </p:cNvSpPr>
          <p:nvPr/>
        </p:nvSpPr>
        <p:spPr bwMode="auto">
          <a:xfrm>
            <a:off x="4816078" y="2428391"/>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6"/>
          <p:cNvSpPr>
            <a:spLocks noChangeShapeType="1"/>
          </p:cNvSpPr>
          <p:nvPr/>
        </p:nvSpPr>
        <p:spPr bwMode="auto">
          <a:xfrm>
            <a:off x="5959078" y="2352191"/>
            <a:ext cx="228600" cy="838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17"/>
          <p:cNvSpPr txBox="1">
            <a:spLocks noChangeArrowheads="1"/>
          </p:cNvSpPr>
          <p:nvPr/>
        </p:nvSpPr>
        <p:spPr bwMode="auto">
          <a:xfrm>
            <a:off x="1006078" y="2733191"/>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sz="1600" b="0">
                <a:latin typeface="Times New Roman" panose="02020603050405020304" pitchFamily="18" charset="0"/>
                <a:ea typeface="宋体" panose="02010600030101010101" pitchFamily="2" charset="-122"/>
              </a:rPr>
              <a:t>广播帧</a:t>
            </a:r>
            <a:endParaRPr kumimoji="1" lang="zh-CN" altLang="en-US" sz="1600" b="0">
              <a:latin typeface="Times New Roman" panose="02020603050405020304" pitchFamily="18" charset="0"/>
              <a:ea typeface="宋体" panose="02010600030101010101" pitchFamily="2" charset="-122"/>
            </a:endParaRPr>
          </a:p>
        </p:txBody>
      </p:sp>
      <p:sp>
        <p:nvSpPr>
          <p:cNvPr id="21" name="Oval 18"/>
          <p:cNvSpPr>
            <a:spLocks noChangeArrowheads="1"/>
          </p:cNvSpPr>
          <p:nvPr/>
        </p:nvSpPr>
        <p:spPr bwMode="auto">
          <a:xfrm rot="1133326">
            <a:off x="1747441" y="1436204"/>
            <a:ext cx="2362200" cy="3657600"/>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Oval 19"/>
          <p:cNvSpPr>
            <a:spLocks noChangeArrowheads="1"/>
          </p:cNvSpPr>
          <p:nvPr/>
        </p:nvSpPr>
        <p:spPr bwMode="auto">
          <a:xfrm rot="20497066">
            <a:off x="4587478" y="1437791"/>
            <a:ext cx="2362200" cy="3657600"/>
          </a:xfrm>
          <a:prstGeom prst="ellipse">
            <a:avLst/>
          </a:pr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Text Box 20"/>
          <p:cNvSpPr txBox="1">
            <a:spLocks noChangeArrowheads="1"/>
          </p:cNvSpPr>
          <p:nvPr/>
        </p:nvSpPr>
        <p:spPr bwMode="auto">
          <a:xfrm>
            <a:off x="4662091" y="2199791"/>
            <a:ext cx="3063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endParaRPr kumimoji="1" lang="zh-CN" altLang="en-US" sz="800" b="0">
              <a:latin typeface="Times New Roman" panose="02020603050405020304" pitchFamily="18" charset="0"/>
              <a:ea typeface="宋体" panose="02010600030101010101" pitchFamily="2" charset="-122"/>
            </a:endParaRPr>
          </a:p>
        </p:txBody>
      </p:sp>
      <p:sp>
        <p:nvSpPr>
          <p:cNvPr id="24" name="Rectangle 21"/>
          <p:cNvSpPr>
            <a:spLocks noChangeArrowheads="1"/>
          </p:cNvSpPr>
          <p:nvPr/>
        </p:nvSpPr>
        <p:spPr bwMode="auto">
          <a:xfrm>
            <a:off x="4663678" y="2352191"/>
            <a:ext cx="304800" cy="762000"/>
          </a:xfrm>
          <a:prstGeom prst="rect">
            <a:avLst/>
          </a:prstGeom>
          <a:solidFill>
            <a:schemeClr val="bg1"/>
          </a:solidFill>
          <a:ln w="9525">
            <a:solidFill>
              <a:schemeClr val="bg1"/>
            </a:solidFill>
            <a:miter lim="800000"/>
          </a:ln>
        </p:spPr>
        <p:txBody>
          <a:bodyPr wrap="none" anchor="ctr"/>
          <a:lstStyle/>
          <a:p>
            <a:endParaRPr lang="zh-CN" altLang="en-US"/>
          </a:p>
        </p:txBody>
      </p:sp>
      <p:sp>
        <p:nvSpPr>
          <p:cNvPr id="25" name="Rectangle 22"/>
          <p:cNvSpPr>
            <a:spLocks noChangeArrowheads="1"/>
          </p:cNvSpPr>
          <p:nvPr/>
        </p:nvSpPr>
        <p:spPr bwMode="auto">
          <a:xfrm rot="20964165">
            <a:off x="5736828" y="2350604"/>
            <a:ext cx="457200" cy="914400"/>
          </a:xfrm>
          <a:prstGeom prst="rect">
            <a:avLst/>
          </a:prstGeom>
          <a:solidFill>
            <a:schemeClr val="bg1"/>
          </a:solidFill>
          <a:ln w="9525">
            <a:solidFill>
              <a:schemeClr val="bg1"/>
            </a:solidFill>
            <a:miter lim="800000"/>
          </a:ln>
        </p:spPr>
        <p:txBody>
          <a:bodyPr wrap="none" anchor="ctr"/>
          <a:lstStyle/>
          <a:p>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advTm="1796">
        <p14:prism isInverted="1"/>
      </p:transition>
    </mc:Choice>
    <mc:Fallback>
      <p:transition spd="slow" advTm="179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1" grpId="0" animBg="1"/>
      <p:bldP spid="22" grpId="0" animBg="1"/>
      <p:bldP spid="24" grpId="0" animBg="1"/>
      <p:bldP spid="2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663522" y="216223"/>
            <a:ext cx="1991251"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的配置</a:t>
            </a:r>
            <a:endPar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4651979"/>
          </a:xfrm>
          <a:prstGeom prst="rect">
            <a:avLst/>
          </a:prstGeom>
        </p:spPr>
        <p:txBody>
          <a:bodyPr wrap="square">
            <a:spAutoFit/>
          </a:bodyPr>
          <a:lstStyle/>
          <a:p>
            <a:pPr>
              <a:lnSpc>
                <a:spcPct val="150000"/>
              </a:lnSpc>
            </a:pPr>
            <a:r>
              <a:rPr lang="zh-CN" altLang="en-US" sz="2000" dirty="0">
                <a:solidFill>
                  <a:srgbClr val="0070C0"/>
                </a:solidFill>
              </a:rPr>
              <a:t>一、创建</a:t>
            </a:r>
            <a:r>
              <a:rPr lang="en-US" altLang="zh-CN" sz="2000" dirty="0">
                <a:solidFill>
                  <a:srgbClr val="0070C0"/>
                </a:solidFill>
              </a:rPr>
              <a:t>VLAN</a:t>
            </a:r>
            <a:endParaRPr lang="en-US" altLang="zh-CN" sz="2000" dirty="0">
              <a:solidFill>
                <a:srgbClr val="0070C0"/>
              </a:solidFill>
            </a:endParaRPr>
          </a:p>
          <a:p>
            <a:pPr>
              <a:lnSpc>
                <a:spcPct val="150000"/>
              </a:lnSpc>
            </a:pPr>
            <a:r>
              <a:rPr lang="zh-CN" altLang="en-US" sz="2000" dirty="0">
                <a:solidFill>
                  <a:srgbClr val="0070C0"/>
                </a:solidFill>
              </a:rPr>
              <a:t>方法一：</a:t>
            </a: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a:t>
            </a:r>
            <a:r>
              <a:rPr lang="en-US" altLang="zh-CN" sz="2000" dirty="0" err="1">
                <a:solidFill>
                  <a:srgbClr val="0070C0"/>
                </a:solidFill>
              </a:rPr>
              <a:t>vlan</a:t>
            </a:r>
            <a:r>
              <a:rPr lang="en-US" altLang="zh-CN" sz="2000" dirty="0">
                <a:solidFill>
                  <a:srgbClr val="0070C0"/>
                </a:solidFill>
              </a:rPr>
              <a:t>  2</a:t>
            </a:r>
            <a:endParaRPr lang="en-US" altLang="zh-CN" sz="2000" dirty="0">
              <a:solidFill>
                <a:srgbClr val="0070C0"/>
              </a:solidFill>
            </a:endParaRPr>
          </a:p>
          <a:p>
            <a:pPr>
              <a:lnSpc>
                <a:spcPct val="150000"/>
              </a:lnSpc>
            </a:pPr>
            <a:r>
              <a:rPr lang="en-US" altLang="zh-CN" sz="2000" dirty="0">
                <a:solidFill>
                  <a:srgbClr val="0070C0"/>
                </a:solidFill>
              </a:rPr>
              <a:t>Switch(</a:t>
            </a:r>
            <a:r>
              <a:rPr lang="en-US" altLang="zh-CN" sz="2000" dirty="0" err="1">
                <a:solidFill>
                  <a:srgbClr val="0070C0"/>
                </a:solidFill>
              </a:rPr>
              <a:t>config-vlan</a:t>
            </a:r>
            <a:r>
              <a:rPr lang="en-US" altLang="zh-CN" sz="2000" dirty="0">
                <a:solidFill>
                  <a:srgbClr val="0070C0"/>
                </a:solidFill>
              </a:rPr>
              <a:t>)#name </a:t>
            </a:r>
            <a:r>
              <a:rPr lang="en-US" altLang="zh-CN" sz="2000" dirty="0" err="1">
                <a:solidFill>
                  <a:srgbClr val="0070C0"/>
                </a:solidFill>
              </a:rPr>
              <a:t>aa</a:t>
            </a:r>
            <a:endParaRPr lang="en-US" altLang="zh-CN" sz="2000" dirty="0">
              <a:solidFill>
                <a:srgbClr val="0070C0"/>
              </a:solidFill>
            </a:endParaRPr>
          </a:p>
          <a:p>
            <a:pPr>
              <a:lnSpc>
                <a:spcPct val="150000"/>
              </a:lnSpc>
            </a:pPr>
            <a:r>
              <a:rPr lang="zh-CN" altLang="en-US" sz="2000" dirty="0">
                <a:solidFill>
                  <a:srgbClr val="0070C0"/>
                </a:solidFill>
              </a:rPr>
              <a:t>方法二：</a:t>
            </a:r>
            <a:endParaRPr lang="zh-CN" altLang="en-US" sz="2000" dirty="0">
              <a:solidFill>
                <a:srgbClr val="0070C0"/>
              </a:solidFill>
            </a:endParaRPr>
          </a:p>
          <a:p>
            <a:pPr>
              <a:lnSpc>
                <a:spcPct val="150000"/>
              </a:lnSpc>
            </a:pPr>
            <a:r>
              <a:rPr lang="en-US" altLang="zh-CN" sz="2000" dirty="0" err="1">
                <a:solidFill>
                  <a:srgbClr val="0070C0"/>
                </a:solidFill>
              </a:rPr>
              <a:t>Switcht#vlan</a:t>
            </a:r>
            <a:r>
              <a:rPr lang="en-US" altLang="zh-CN" sz="2000" dirty="0">
                <a:solidFill>
                  <a:srgbClr val="0070C0"/>
                </a:solidFill>
              </a:rPr>
              <a:t> database </a:t>
            </a:r>
            <a:endParaRPr lang="en-US" altLang="zh-CN" sz="2000" dirty="0">
              <a:solidFill>
                <a:srgbClr val="0070C0"/>
              </a:solidFill>
            </a:endParaRPr>
          </a:p>
          <a:p>
            <a:pPr>
              <a:lnSpc>
                <a:spcPct val="150000"/>
              </a:lnSpc>
            </a:pPr>
            <a:r>
              <a:rPr lang="en-US" altLang="zh-CN" sz="2000" dirty="0">
                <a:solidFill>
                  <a:srgbClr val="0070C0"/>
                </a:solidFill>
              </a:rPr>
              <a:t>Switch(</a:t>
            </a:r>
            <a:r>
              <a:rPr lang="en-US" altLang="zh-CN" sz="2000" dirty="0" err="1">
                <a:solidFill>
                  <a:srgbClr val="0070C0"/>
                </a:solidFill>
              </a:rPr>
              <a:t>vlan</a:t>
            </a:r>
            <a:r>
              <a:rPr lang="en-US" altLang="zh-CN" sz="2000" dirty="0">
                <a:solidFill>
                  <a:srgbClr val="0070C0"/>
                </a:solidFill>
              </a:rPr>
              <a:t>)#</a:t>
            </a:r>
            <a:r>
              <a:rPr lang="en-US" altLang="zh-CN" sz="2000" dirty="0" err="1">
                <a:solidFill>
                  <a:srgbClr val="0070C0"/>
                </a:solidFill>
              </a:rPr>
              <a:t>vlan</a:t>
            </a:r>
            <a:r>
              <a:rPr lang="en-US" altLang="zh-CN" sz="2000" dirty="0">
                <a:solidFill>
                  <a:srgbClr val="0070C0"/>
                </a:solidFill>
              </a:rPr>
              <a:t> 3 name bb</a:t>
            </a:r>
            <a:endParaRPr lang="en-US" altLang="zh-CN" sz="2000" dirty="0">
              <a:solidFill>
                <a:srgbClr val="0070C0"/>
              </a:solidFill>
            </a:endParaRPr>
          </a:p>
          <a:p>
            <a:pPr>
              <a:lnSpc>
                <a:spcPct val="150000"/>
              </a:lnSpc>
            </a:pPr>
            <a:r>
              <a:rPr lang="en-US" altLang="zh-CN" sz="2000" dirty="0">
                <a:solidFill>
                  <a:srgbClr val="0070C0"/>
                </a:solidFill>
              </a:rPr>
              <a:t>VLAN 3 added:</a:t>
            </a:r>
            <a:endParaRPr lang="en-US" altLang="zh-CN" sz="2000" dirty="0">
              <a:solidFill>
                <a:srgbClr val="0070C0"/>
              </a:solidFill>
            </a:endParaRPr>
          </a:p>
          <a:p>
            <a:pPr>
              <a:lnSpc>
                <a:spcPct val="150000"/>
              </a:lnSpc>
            </a:pPr>
            <a:r>
              <a:rPr lang="en-US" altLang="zh-CN" sz="2000" dirty="0" err="1">
                <a:solidFill>
                  <a:srgbClr val="0070C0"/>
                </a:solidFill>
              </a:rPr>
              <a:t>Name:bb</a:t>
            </a:r>
            <a:endParaRPr lang="en-US" altLang="zh-CN" sz="2000" dirty="0">
              <a:solidFill>
                <a:srgbClr val="0070C0"/>
              </a:solidFill>
            </a:endParaRPr>
          </a:p>
          <a:p>
            <a:pPr>
              <a:lnSpc>
                <a:spcPct val="150000"/>
              </a:lnSpc>
            </a:pPr>
            <a:r>
              <a:rPr lang="en-US" altLang="zh-CN" sz="2000" dirty="0">
                <a:solidFill>
                  <a:srgbClr val="0070C0"/>
                </a:solidFill>
              </a:rPr>
              <a:t>Switch(</a:t>
            </a:r>
            <a:r>
              <a:rPr lang="en-US" altLang="zh-CN" sz="2000" dirty="0" err="1">
                <a:solidFill>
                  <a:srgbClr val="0070C0"/>
                </a:solidFill>
              </a:rPr>
              <a:t>vlan</a:t>
            </a:r>
            <a:r>
              <a:rPr lang="en-US" altLang="zh-CN" sz="2000" dirty="0">
                <a:solidFill>
                  <a:srgbClr val="0070C0"/>
                </a:solidFill>
              </a:rPr>
              <a:t>)#</a:t>
            </a:r>
            <a:r>
              <a:rPr lang="en-US" altLang="zh-CN" sz="2000" dirty="0" err="1">
                <a:solidFill>
                  <a:srgbClr val="0070C0"/>
                </a:solidFill>
              </a:rPr>
              <a:t>vlan</a:t>
            </a:r>
            <a:r>
              <a:rPr lang="en-US" altLang="zh-CN" sz="2000" dirty="0">
                <a:solidFill>
                  <a:srgbClr val="0070C0"/>
                </a:solidFill>
              </a:rPr>
              <a:t> 4 name cc</a:t>
            </a:r>
            <a:endParaRPr lang="en-US" altLang="zh-CN" sz="2000" dirty="0">
              <a:solidFill>
                <a:srgbClr val="0070C0"/>
              </a:solidFill>
            </a:endParaRPr>
          </a:p>
          <a:p>
            <a:pPr marL="342900" indent="-342900">
              <a:lnSpc>
                <a:spcPct val="150000"/>
              </a:lnSpc>
              <a:buFont typeface="Wingdings" panose="05000000000000000000" pitchFamily="2" charset="2"/>
              <a:buChar char="l"/>
            </a:pPr>
            <a:endParaRPr lang="en-US" altLang="zh-CN" sz="2000" dirty="0">
              <a:solidFill>
                <a:srgbClr val="0070C0"/>
              </a:solidFill>
            </a:endParaRPr>
          </a:p>
        </p:txBody>
      </p:sp>
      <p:sp>
        <p:nvSpPr>
          <p:cNvPr id="4" name="日期占位符 3"/>
          <p:cNvSpPr>
            <a:spLocks noGrp="1"/>
          </p:cNvSpPr>
          <p:nvPr>
            <p:ph type="dt" sz="half" idx="10"/>
          </p:nvPr>
        </p:nvSpPr>
        <p:spPr/>
        <p:txBody>
          <a:bodyPr/>
          <a:lstStyle/>
          <a:p>
            <a:fld id="{68588815-F42D-48C6-BE4F-F228E1A5B6B2}"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4916">
        <p14:prism isInverted="1"/>
      </p:transition>
    </mc:Choice>
    <mc:Fallback>
      <p:transition spd="slow" advTm="3491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663522" y="216223"/>
            <a:ext cx="1991251"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的配置</a:t>
            </a:r>
            <a:endPar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590695" y="739443"/>
            <a:ext cx="8136904" cy="4671215"/>
          </a:xfrm>
          <a:prstGeom prst="rect">
            <a:avLst/>
          </a:prstGeom>
        </p:spPr>
        <p:txBody>
          <a:bodyPr wrap="square">
            <a:spAutoFit/>
          </a:bodyPr>
          <a:lstStyle/>
          <a:p>
            <a:pPr>
              <a:lnSpc>
                <a:spcPct val="125000"/>
              </a:lnSpc>
            </a:pPr>
            <a:r>
              <a:rPr lang="zh-CN" altLang="en-US" sz="2000" dirty="0">
                <a:solidFill>
                  <a:srgbClr val="0070C0"/>
                </a:solidFill>
              </a:rPr>
              <a:t>二、将端口加入到</a:t>
            </a:r>
            <a:r>
              <a:rPr lang="en-US" altLang="zh-CN" sz="2000" dirty="0">
                <a:solidFill>
                  <a:srgbClr val="0070C0"/>
                </a:solidFill>
              </a:rPr>
              <a:t>VLAN</a:t>
            </a:r>
            <a:r>
              <a:rPr lang="zh-CN" altLang="en-US" sz="2000" dirty="0">
                <a:solidFill>
                  <a:srgbClr val="0070C0"/>
                </a:solidFill>
              </a:rPr>
              <a:t>中</a:t>
            </a:r>
            <a:endParaRPr lang="zh-CN" altLang="en-US" sz="2000" dirty="0">
              <a:solidFill>
                <a:srgbClr val="0070C0"/>
              </a:solidFill>
            </a:endParaRPr>
          </a:p>
          <a:p>
            <a:pPr>
              <a:lnSpc>
                <a:spcPct val="125000"/>
              </a:lnSpc>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)#interface fastethernet0/1     </a:t>
            </a:r>
            <a:r>
              <a:rPr lang="zh-CN" altLang="en-US" sz="2000" dirty="0">
                <a:solidFill>
                  <a:srgbClr val="0070C0"/>
                </a:solidFill>
              </a:rPr>
              <a:t>进入端口配置模式</a:t>
            </a:r>
            <a:endParaRPr lang="zh-CN" altLang="en-US" sz="2000" dirty="0">
              <a:solidFill>
                <a:srgbClr val="0070C0"/>
              </a:solidFill>
            </a:endParaRPr>
          </a:p>
          <a:p>
            <a:pPr>
              <a:lnSpc>
                <a:spcPct val="125000"/>
              </a:lnSpc>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a:t>
            </a:r>
            <a:r>
              <a:rPr lang="en-US" altLang="zh-CN" sz="2000" dirty="0" err="1">
                <a:solidFill>
                  <a:srgbClr val="0070C0"/>
                </a:solidFill>
              </a:rPr>
              <a:t>switchport</a:t>
            </a:r>
            <a:r>
              <a:rPr lang="en-US" altLang="zh-CN" sz="2000" dirty="0">
                <a:solidFill>
                  <a:srgbClr val="0070C0"/>
                </a:solidFill>
              </a:rPr>
              <a:t> mode access   </a:t>
            </a:r>
            <a:r>
              <a:rPr lang="zh-CN" altLang="en-US" sz="2000" dirty="0">
                <a:solidFill>
                  <a:srgbClr val="0070C0"/>
                </a:solidFill>
              </a:rPr>
              <a:t>配置端口为</a:t>
            </a:r>
            <a:r>
              <a:rPr lang="en-US" altLang="zh-CN" sz="2000" dirty="0">
                <a:solidFill>
                  <a:srgbClr val="0070C0"/>
                </a:solidFill>
              </a:rPr>
              <a:t>access</a:t>
            </a:r>
            <a:r>
              <a:rPr lang="zh-CN" altLang="en-US" sz="2000" dirty="0">
                <a:solidFill>
                  <a:srgbClr val="0070C0"/>
                </a:solidFill>
              </a:rPr>
              <a:t>模式</a:t>
            </a:r>
            <a:endParaRPr lang="zh-CN" altLang="en-US" sz="2000" dirty="0">
              <a:solidFill>
                <a:srgbClr val="0070C0"/>
              </a:solidFill>
            </a:endParaRPr>
          </a:p>
          <a:p>
            <a:pPr>
              <a:lnSpc>
                <a:spcPct val="125000"/>
              </a:lnSpc>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a:t>
            </a:r>
            <a:r>
              <a:rPr lang="en-US" altLang="zh-CN" sz="2000" dirty="0" err="1">
                <a:solidFill>
                  <a:srgbClr val="0070C0"/>
                </a:solidFill>
              </a:rPr>
              <a:t>switchport</a:t>
            </a:r>
            <a:r>
              <a:rPr lang="en-US" altLang="zh-CN" sz="2000" dirty="0">
                <a:solidFill>
                  <a:srgbClr val="0070C0"/>
                </a:solidFill>
              </a:rPr>
              <a:t> access </a:t>
            </a:r>
            <a:r>
              <a:rPr lang="en-US" altLang="zh-CN" sz="2000" dirty="0" err="1">
                <a:solidFill>
                  <a:srgbClr val="0070C0"/>
                </a:solidFill>
              </a:rPr>
              <a:t>vlan</a:t>
            </a:r>
            <a:r>
              <a:rPr lang="en-US" altLang="zh-CN" sz="2000" dirty="0">
                <a:solidFill>
                  <a:srgbClr val="0070C0"/>
                </a:solidFill>
              </a:rPr>
              <a:t> 2  </a:t>
            </a:r>
            <a:r>
              <a:rPr lang="zh-CN" altLang="en-US" sz="2000" dirty="0">
                <a:solidFill>
                  <a:srgbClr val="0070C0"/>
                </a:solidFill>
              </a:rPr>
              <a:t>将端口划分到</a:t>
            </a:r>
            <a:r>
              <a:rPr lang="en-US" altLang="zh-CN" sz="2000" dirty="0" err="1">
                <a:solidFill>
                  <a:srgbClr val="0070C0"/>
                </a:solidFill>
              </a:rPr>
              <a:t>vlan</a:t>
            </a:r>
            <a:r>
              <a:rPr lang="en-US" altLang="zh-CN" sz="2000" dirty="0">
                <a:solidFill>
                  <a:srgbClr val="0070C0"/>
                </a:solidFill>
              </a:rPr>
              <a:t> 2</a:t>
            </a:r>
            <a:endParaRPr lang="en-US" altLang="zh-CN" sz="2000" dirty="0">
              <a:solidFill>
                <a:srgbClr val="0070C0"/>
              </a:solidFill>
            </a:endParaRPr>
          </a:p>
          <a:p>
            <a:pPr>
              <a:lnSpc>
                <a:spcPct val="125000"/>
              </a:lnSpc>
            </a:pPr>
            <a:r>
              <a:rPr lang="zh-CN" altLang="en-US" sz="2000" dirty="0">
                <a:solidFill>
                  <a:srgbClr val="0070C0"/>
                </a:solidFill>
              </a:rPr>
              <a:t>一组端口加入到</a:t>
            </a:r>
            <a:r>
              <a:rPr lang="en-US" altLang="zh-CN" sz="2000" dirty="0">
                <a:solidFill>
                  <a:srgbClr val="0070C0"/>
                </a:solidFill>
              </a:rPr>
              <a:t>VLAN</a:t>
            </a:r>
            <a:r>
              <a:rPr lang="zh-CN" altLang="en-US" sz="2000" dirty="0">
                <a:solidFill>
                  <a:srgbClr val="0070C0"/>
                </a:solidFill>
              </a:rPr>
              <a:t>中：</a:t>
            </a:r>
            <a:endParaRPr lang="zh-CN" altLang="en-US" sz="2000" dirty="0">
              <a:solidFill>
                <a:srgbClr val="0070C0"/>
              </a:solidFill>
            </a:endParaRPr>
          </a:p>
          <a:p>
            <a:pPr>
              <a:lnSpc>
                <a:spcPct val="125000"/>
              </a:lnSpc>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)#interface range fa0/3 - 4</a:t>
            </a:r>
            <a:endParaRPr lang="en-US" altLang="zh-CN" sz="2000" dirty="0">
              <a:solidFill>
                <a:srgbClr val="0070C0"/>
              </a:solidFill>
            </a:endParaRPr>
          </a:p>
          <a:p>
            <a:pPr>
              <a:lnSpc>
                <a:spcPct val="125000"/>
              </a:lnSpc>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-If-range)#</a:t>
            </a:r>
            <a:r>
              <a:rPr lang="en-US" altLang="zh-CN" sz="2000" dirty="0" err="1">
                <a:solidFill>
                  <a:srgbClr val="0070C0"/>
                </a:solidFill>
              </a:rPr>
              <a:t>switchport</a:t>
            </a:r>
            <a:r>
              <a:rPr lang="en-US" altLang="zh-CN" sz="2000" dirty="0">
                <a:solidFill>
                  <a:srgbClr val="0070C0"/>
                </a:solidFill>
              </a:rPr>
              <a:t> mode access</a:t>
            </a:r>
            <a:endParaRPr lang="en-US" altLang="zh-CN" sz="2000" dirty="0">
              <a:solidFill>
                <a:srgbClr val="0070C0"/>
              </a:solidFill>
            </a:endParaRPr>
          </a:p>
          <a:p>
            <a:pPr>
              <a:lnSpc>
                <a:spcPct val="125000"/>
              </a:lnSpc>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-if-range)#</a:t>
            </a:r>
            <a:r>
              <a:rPr lang="en-US" altLang="zh-CN" sz="2000" dirty="0" err="1">
                <a:solidFill>
                  <a:srgbClr val="0070C0"/>
                </a:solidFill>
              </a:rPr>
              <a:t>switchport</a:t>
            </a:r>
            <a:r>
              <a:rPr lang="en-US" altLang="zh-CN" sz="2000" dirty="0">
                <a:solidFill>
                  <a:srgbClr val="0070C0"/>
                </a:solidFill>
              </a:rPr>
              <a:t> access </a:t>
            </a:r>
            <a:r>
              <a:rPr lang="en-US" altLang="zh-CN" sz="2000" dirty="0" err="1">
                <a:solidFill>
                  <a:srgbClr val="0070C0"/>
                </a:solidFill>
              </a:rPr>
              <a:t>vlan</a:t>
            </a:r>
            <a:r>
              <a:rPr lang="en-US" altLang="zh-CN" sz="2000" dirty="0">
                <a:solidFill>
                  <a:srgbClr val="0070C0"/>
                </a:solidFill>
              </a:rPr>
              <a:t> 3</a:t>
            </a:r>
            <a:endParaRPr lang="en-US" altLang="zh-CN" sz="2000" dirty="0">
              <a:solidFill>
                <a:srgbClr val="0070C0"/>
              </a:solidFill>
            </a:endParaRPr>
          </a:p>
          <a:p>
            <a:pPr>
              <a:lnSpc>
                <a:spcPct val="125000"/>
              </a:lnSpc>
            </a:pPr>
            <a:r>
              <a:rPr lang="zh-CN" altLang="en-US" sz="2000" dirty="0">
                <a:solidFill>
                  <a:srgbClr val="0070C0"/>
                </a:solidFill>
              </a:rPr>
              <a:t>查看</a:t>
            </a:r>
            <a:r>
              <a:rPr lang="en-US" altLang="zh-CN" sz="2000" dirty="0">
                <a:solidFill>
                  <a:srgbClr val="0070C0"/>
                </a:solidFill>
              </a:rPr>
              <a:t>VLAN</a:t>
            </a:r>
            <a:r>
              <a:rPr lang="zh-CN" altLang="en-US" sz="2000" dirty="0">
                <a:solidFill>
                  <a:srgbClr val="0070C0"/>
                </a:solidFill>
              </a:rPr>
              <a:t>信息：</a:t>
            </a:r>
            <a:r>
              <a:rPr lang="en-US" altLang="zh-CN" sz="2000" dirty="0">
                <a:solidFill>
                  <a:srgbClr val="0070C0"/>
                </a:solidFill>
              </a:rPr>
              <a:t>show </a:t>
            </a:r>
            <a:r>
              <a:rPr lang="en-US" altLang="zh-CN" sz="2000" dirty="0" err="1">
                <a:solidFill>
                  <a:srgbClr val="0070C0"/>
                </a:solidFill>
              </a:rPr>
              <a:t>vlan</a:t>
            </a:r>
            <a:endParaRPr lang="en-US" altLang="zh-CN" sz="2000" dirty="0">
              <a:solidFill>
                <a:srgbClr val="0070C0"/>
              </a:solidFill>
            </a:endParaRPr>
          </a:p>
          <a:p>
            <a:pPr>
              <a:lnSpc>
                <a:spcPct val="125000"/>
              </a:lnSpc>
            </a:pPr>
            <a:r>
              <a:rPr lang="zh-CN" altLang="en-US" sz="2000" dirty="0">
                <a:solidFill>
                  <a:srgbClr val="0070C0"/>
                </a:solidFill>
              </a:rPr>
              <a:t>三、删除配置</a:t>
            </a:r>
            <a:endParaRPr lang="zh-CN" altLang="en-US" sz="2000" dirty="0">
              <a:solidFill>
                <a:srgbClr val="0070C0"/>
              </a:solidFill>
            </a:endParaRPr>
          </a:p>
          <a:p>
            <a:pPr>
              <a:lnSpc>
                <a:spcPct val="125000"/>
              </a:lnSpc>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)#interface fastethernet0/1</a:t>
            </a:r>
            <a:endParaRPr lang="en-US" altLang="zh-CN" sz="2000" dirty="0">
              <a:solidFill>
                <a:srgbClr val="0070C0"/>
              </a:solidFill>
            </a:endParaRPr>
          </a:p>
          <a:p>
            <a:pPr>
              <a:lnSpc>
                <a:spcPct val="125000"/>
              </a:lnSpc>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-if)#no </a:t>
            </a:r>
            <a:r>
              <a:rPr lang="en-US" altLang="zh-CN" sz="2000" dirty="0" err="1">
                <a:solidFill>
                  <a:srgbClr val="0070C0"/>
                </a:solidFill>
              </a:rPr>
              <a:t>switchport</a:t>
            </a:r>
            <a:r>
              <a:rPr lang="en-US" altLang="zh-CN" sz="2000" dirty="0">
                <a:solidFill>
                  <a:srgbClr val="0070C0"/>
                </a:solidFill>
              </a:rPr>
              <a:t> access </a:t>
            </a:r>
            <a:r>
              <a:rPr lang="en-US" altLang="zh-CN" sz="2000" dirty="0" err="1">
                <a:solidFill>
                  <a:srgbClr val="0070C0"/>
                </a:solidFill>
              </a:rPr>
              <a:t>vlan</a:t>
            </a:r>
            <a:r>
              <a:rPr lang="en-US" altLang="zh-CN" sz="2000" dirty="0">
                <a:solidFill>
                  <a:srgbClr val="0070C0"/>
                </a:solidFill>
              </a:rPr>
              <a:t> 2</a:t>
            </a:r>
            <a:endParaRPr lang="en-US" altLang="zh-CN" sz="2000" dirty="0">
              <a:solidFill>
                <a:srgbClr val="0070C0"/>
              </a:solidFill>
            </a:endParaRPr>
          </a:p>
        </p:txBody>
      </p:sp>
      <p:sp>
        <p:nvSpPr>
          <p:cNvPr id="4" name="日期占位符 3"/>
          <p:cNvSpPr>
            <a:spLocks noGrp="1"/>
          </p:cNvSpPr>
          <p:nvPr>
            <p:ph type="dt" sz="half" idx="10"/>
          </p:nvPr>
        </p:nvSpPr>
        <p:spPr/>
        <p:txBody>
          <a:bodyPr/>
          <a:lstStyle/>
          <a:p>
            <a:fld id="{8F675FE3-600B-4E61-9DED-AEF4CEE0FE5B}"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53792">
        <p14:prism isInverted="1"/>
      </p:transition>
    </mc:Choice>
    <mc:Fallback>
      <p:transition spd="slow" advTm="5379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2401158" y="216223"/>
            <a:ext cx="4515980"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跨越交换机的</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报文转发</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4" name="日期占位符 3"/>
          <p:cNvSpPr>
            <a:spLocks noGrp="1"/>
          </p:cNvSpPr>
          <p:nvPr>
            <p:ph type="dt" sz="half" idx="10"/>
          </p:nvPr>
        </p:nvSpPr>
        <p:spPr/>
        <p:txBody>
          <a:bodyPr/>
          <a:lstStyle/>
          <a:p>
            <a:fld id="{E03992DF-3A2D-48A1-AEA5-E778427F6B18}" type="datetime11">
              <a:rPr lang="zh-CN" altLang="en-US" smtClean="0"/>
            </a:fld>
            <a:endParaRPr lang="zh-CN" altLang="en-US"/>
          </a:p>
        </p:txBody>
      </p:sp>
      <p:sp>
        <p:nvSpPr>
          <p:cNvPr id="6" name="Text Box 3"/>
          <p:cNvSpPr txBox="1">
            <a:spLocks noChangeArrowheads="1"/>
          </p:cNvSpPr>
          <p:nvPr/>
        </p:nvSpPr>
        <p:spPr bwMode="auto">
          <a:xfrm>
            <a:off x="2895600" y="5523855"/>
            <a:ext cx="4783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en-US" altLang="zh-CN" sz="1600" b="0">
                <a:latin typeface="Times New Roman" panose="02020603050405020304" pitchFamily="18" charset="0"/>
                <a:ea typeface="宋体" panose="02010600030101010101" pitchFamily="2" charset="-122"/>
              </a:rPr>
              <a:t>A                      B</a:t>
            </a:r>
            <a:endParaRPr kumimoji="1" lang="en-US" altLang="zh-CN" sz="1600" b="0">
              <a:latin typeface="Times New Roman" panose="02020603050405020304" pitchFamily="18" charset="0"/>
              <a:ea typeface="宋体" panose="02010600030101010101" pitchFamily="2" charset="-122"/>
            </a:endParaRPr>
          </a:p>
        </p:txBody>
      </p:sp>
      <p:sp>
        <p:nvSpPr>
          <p:cNvPr id="7" name="Text Box 4"/>
          <p:cNvSpPr txBox="1">
            <a:spLocks noChangeArrowheads="1"/>
          </p:cNvSpPr>
          <p:nvPr/>
        </p:nvSpPr>
        <p:spPr bwMode="auto">
          <a:xfrm>
            <a:off x="1644650" y="2769543"/>
            <a:ext cx="429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zh-CN" altLang="en-US" sz="1600" b="0">
                <a:latin typeface="Times New Roman" panose="02020603050405020304" pitchFamily="18" charset="0"/>
                <a:ea typeface="宋体" panose="02010600030101010101" pitchFamily="2" charset="-122"/>
              </a:rPr>
              <a:t>                          </a:t>
            </a:r>
            <a:r>
              <a:rPr kumimoji="1" lang="en-US" altLang="zh-CN" sz="1600" b="0">
                <a:latin typeface="Times New Roman" panose="02020603050405020304" pitchFamily="18" charset="0"/>
                <a:ea typeface="宋体" panose="02010600030101010101" pitchFamily="2" charset="-122"/>
              </a:rPr>
              <a:t>C                  D</a:t>
            </a:r>
            <a:endParaRPr kumimoji="1" lang="en-US" altLang="zh-CN" sz="1600" b="0">
              <a:latin typeface="Times New Roman" panose="02020603050405020304" pitchFamily="18" charset="0"/>
              <a:ea typeface="宋体" panose="02010600030101010101" pitchFamily="2" charset="-122"/>
            </a:endParaRPr>
          </a:p>
        </p:txBody>
      </p:sp>
      <p:sp>
        <p:nvSpPr>
          <p:cNvPr id="8" name="Line 5"/>
          <p:cNvSpPr>
            <a:spLocks noChangeShapeType="1"/>
          </p:cNvSpPr>
          <p:nvPr/>
        </p:nvSpPr>
        <p:spPr bwMode="auto">
          <a:xfrm>
            <a:off x="228600" y="3237855"/>
            <a:ext cx="8763000" cy="0"/>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6"/>
          <p:cNvGrpSpPr/>
          <p:nvPr/>
        </p:nvGrpSpPr>
        <p:grpSpPr bwMode="auto">
          <a:xfrm>
            <a:off x="1371600" y="723255"/>
            <a:ext cx="5378450" cy="5181600"/>
            <a:chOff x="864" y="912"/>
            <a:chExt cx="3388" cy="3264"/>
          </a:xfrm>
        </p:grpSpPr>
        <p:pic>
          <p:nvPicPr>
            <p:cNvPr id="10" name="Picture 7" descr="S3016正面"/>
            <p:cNvPicPr>
              <a:picLocks noChangeAspect="1" noChangeArrowheads="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64" y="912"/>
              <a:ext cx="331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PC Blu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 y="1854"/>
              <a:ext cx="44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PC Blu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1" y="1822"/>
              <a:ext cx="44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0"/>
            <p:cNvSpPr>
              <a:spLocks noChangeShapeType="1"/>
            </p:cNvSpPr>
            <p:nvPr/>
          </p:nvSpPr>
          <p:spPr bwMode="auto">
            <a:xfrm>
              <a:off x="1898" y="1158"/>
              <a:ext cx="0" cy="72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1"/>
            <p:cNvSpPr>
              <a:spLocks noChangeShapeType="1"/>
            </p:cNvSpPr>
            <p:nvPr/>
          </p:nvSpPr>
          <p:spPr bwMode="auto">
            <a:xfrm>
              <a:off x="2759" y="1158"/>
              <a:ext cx="0" cy="72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15" name="Picture 12" descr="S3016正面"/>
            <p:cNvPicPr>
              <a:picLocks noChangeAspect="1" noChangeArrowheads="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64" y="2592"/>
              <a:ext cx="3388"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descr="PC Blu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5" y="3642"/>
              <a:ext cx="40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4" descr="PC Blu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1" y="3607"/>
              <a:ext cx="40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5"/>
            <p:cNvSpPr>
              <a:spLocks noChangeShapeType="1"/>
            </p:cNvSpPr>
            <p:nvPr/>
          </p:nvSpPr>
          <p:spPr bwMode="auto">
            <a:xfrm>
              <a:off x="1987" y="2867"/>
              <a:ext cx="0" cy="81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6"/>
            <p:cNvSpPr>
              <a:spLocks noChangeShapeType="1"/>
            </p:cNvSpPr>
            <p:nvPr/>
          </p:nvSpPr>
          <p:spPr bwMode="auto">
            <a:xfrm>
              <a:off x="2764" y="2867"/>
              <a:ext cx="0" cy="81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Oval 17"/>
            <p:cNvSpPr>
              <a:spLocks noChangeArrowheads="1"/>
            </p:cNvSpPr>
            <p:nvPr/>
          </p:nvSpPr>
          <p:spPr bwMode="auto">
            <a:xfrm>
              <a:off x="1488" y="1680"/>
              <a:ext cx="912" cy="2448"/>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Oval 18"/>
            <p:cNvSpPr>
              <a:spLocks noChangeArrowheads="1"/>
            </p:cNvSpPr>
            <p:nvPr/>
          </p:nvSpPr>
          <p:spPr bwMode="auto">
            <a:xfrm>
              <a:off x="2400" y="1584"/>
              <a:ext cx="768" cy="2592"/>
            </a:xfrm>
            <a:prstGeom prst="ellipse">
              <a:avLst/>
            </a:prstGeom>
            <a:noFill/>
            <a:ln w="952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2" name="Line 19"/>
          <p:cNvSpPr>
            <a:spLocks noChangeShapeType="1"/>
          </p:cNvSpPr>
          <p:nvPr/>
        </p:nvSpPr>
        <p:spPr bwMode="auto">
          <a:xfrm>
            <a:off x="1828800" y="1104255"/>
            <a:ext cx="0" cy="27432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Rectangle 20"/>
          <p:cNvSpPr>
            <a:spLocks noChangeArrowheads="1"/>
          </p:cNvSpPr>
          <p:nvPr/>
        </p:nvSpPr>
        <p:spPr bwMode="auto">
          <a:xfrm>
            <a:off x="2738438" y="132809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advTm="6101">
        <p14:prism isInverted="1"/>
      </p:transition>
    </mc:Choice>
    <mc:Fallback>
      <p:transition spd="slow" advTm="61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860471" y="373"/>
            <a:ext cx="1627369" cy="523220"/>
          </a:xfrm>
          <a:prstGeom prst="rect">
            <a:avLst/>
          </a:prstGeom>
        </p:spPr>
        <p:txBody>
          <a:bodyPr wrap="none">
            <a:spAutoFit/>
          </a:bodyPr>
          <a:lstStyle/>
          <a:p>
            <a:pPr lvl="0" algn="ctr">
              <a:lnSpc>
                <a:spcPct val="100000"/>
              </a:lnSpc>
              <a:defRPr sz="1800">
                <a:solidFill>
                  <a:srgbClr val="000000"/>
                </a:solidFill>
              </a:defRPr>
            </a:pP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端口</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670719" y="523593"/>
            <a:ext cx="8136904" cy="1210844"/>
          </a:xfrm>
          <a:prstGeom prst="rect">
            <a:avLst/>
          </a:prstGeom>
        </p:spPr>
        <p:txBody>
          <a:bodyPr wrap="square">
            <a:spAutoFit/>
          </a:bodyPr>
          <a:lstStyle/>
          <a:p>
            <a:pPr marL="342900" indent="-342900">
              <a:lnSpc>
                <a:spcPct val="125000"/>
              </a:lnSpc>
              <a:buFont typeface="Wingdings" panose="05000000000000000000" pitchFamily="2" charset="2"/>
              <a:buChar char="l"/>
            </a:pPr>
            <a:r>
              <a:rPr lang="en-US" altLang="zh-CN" sz="2000" dirty="0">
                <a:solidFill>
                  <a:srgbClr val="0070C0"/>
                </a:solidFill>
              </a:rPr>
              <a:t>Access</a:t>
            </a:r>
            <a:r>
              <a:rPr lang="zh-CN" altLang="en-US" sz="2000" dirty="0">
                <a:solidFill>
                  <a:srgbClr val="0070C0"/>
                </a:solidFill>
              </a:rPr>
              <a:t>端口：只能传送标准以太网帧的端口。</a:t>
            </a:r>
            <a:endParaRPr lang="zh-CN" altLang="en-US" sz="2000" dirty="0">
              <a:solidFill>
                <a:srgbClr val="0070C0"/>
              </a:solidFill>
            </a:endParaRPr>
          </a:p>
          <a:p>
            <a:pPr marL="342900" indent="-342900">
              <a:lnSpc>
                <a:spcPct val="125000"/>
              </a:lnSpc>
              <a:buFont typeface="Wingdings" panose="05000000000000000000" pitchFamily="2" charset="2"/>
              <a:buChar char="l"/>
            </a:pPr>
            <a:r>
              <a:rPr lang="en-US" altLang="zh-CN" sz="2000" dirty="0">
                <a:solidFill>
                  <a:srgbClr val="0070C0"/>
                </a:solidFill>
              </a:rPr>
              <a:t>Trunk</a:t>
            </a:r>
            <a:r>
              <a:rPr lang="zh-CN" altLang="en-US" sz="2000" dirty="0">
                <a:solidFill>
                  <a:srgbClr val="0070C0"/>
                </a:solidFill>
              </a:rPr>
              <a:t>端口：既可以传送有</a:t>
            </a:r>
            <a:r>
              <a:rPr lang="en-US" altLang="zh-CN" sz="2000" dirty="0">
                <a:solidFill>
                  <a:srgbClr val="0070C0"/>
                </a:solidFill>
              </a:rPr>
              <a:t>VLAN</a:t>
            </a:r>
            <a:r>
              <a:rPr lang="zh-CN" altLang="en-US" sz="2000" dirty="0">
                <a:solidFill>
                  <a:srgbClr val="0070C0"/>
                </a:solidFill>
              </a:rPr>
              <a:t>标签的数据帧也可以传送标准以太网帧的端口。</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278D713E-4E10-461A-8438-535384E40372}" type="datetime11">
              <a:rPr lang="zh-CN" altLang="en-US" smtClean="0"/>
            </a:fld>
            <a:endParaRPr lang="zh-CN" altLang="en-US"/>
          </a:p>
        </p:txBody>
      </p:sp>
      <p:sp>
        <p:nvSpPr>
          <p:cNvPr id="6" name="Oval 3"/>
          <p:cNvSpPr>
            <a:spLocks noChangeArrowheads="1"/>
          </p:cNvSpPr>
          <p:nvPr/>
        </p:nvSpPr>
        <p:spPr bwMode="auto">
          <a:xfrm>
            <a:off x="323850" y="4032871"/>
            <a:ext cx="2286000" cy="1295400"/>
          </a:xfrm>
          <a:prstGeom prst="ellipse">
            <a:avLst/>
          </a:prstGeom>
          <a:solidFill>
            <a:srgbClr val="FFFF99"/>
          </a:solidFill>
          <a:ln w="9525" algn="ctr">
            <a:solidFill>
              <a:schemeClr val="tx1"/>
            </a:solidFill>
            <a:round/>
          </a:ln>
        </p:spPr>
        <p:txBody>
          <a:bodyPr wrap="none" anchor="ctr"/>
          <a:lstStyle/>
          <a:p>
            <a:endParaRPr lang="zh-CN" altLang="en-US"/>
          </a:p>
        </p:txBody>
      </p:sp>
      <p:grpSp>
        <p:nvGrpSpPr>
          <p:cNvPr id="7" name="Group 4"/>
          <p:cNvGrpSpPr/>
          <p:nvPr/>
        </p:nvGrpSpPr>
        <p:grpSpPr bwMode="auto">
          <a:xfrm>
            <a:off x="762000" y="1656383"/>
            <a:ext cx="8382000" cy="4130675"/>
            <a:chOff x="240" y="1584"/>
            <a:chExt cx="5280" cy="2602"/>
          </a:xfrm>
        </p:grpSpPr>
        <p:sp>
          <p:nvSpPr>
            <p:cNvPr id="8" name="Text Box 5"/>
            <p:cNvSpPr txBox="1">
              <a:spLocks noChangeArrowheads="1"/>
            </p:cNvSpPr>
            <p:nvPr/>
          </p:nvSpPr>
          <p:spPr bwMode="auto">
            <a:xfrm>
              <a:off x="4656" y="3840"/>
              <a:ext cx="8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spcBef>
                  <a:spcPct val="50000"/>
                </a:spcBef>
                <a:buClr>
                  <a:srgbClr val="FF0000"/>
                </a:buClr>
                <a:buFont typeface="Webdings" panose="05030102010509060703" pitchFamily="18" charset="2"/>
                <a:buNone/>
              </a:pPr>
              <a:r>
                <a:rPr kumimoji="1" lang="zh-CN" altLang="en-US" sz="2000" dirty="0">
                  <a:solidFill>
                    <a:srgbClr val="000066"/>
                  </a:solidFill>
                  <a:latin typeface="Times New Roman" panose="02020603050405020304" pitchFamily="18" charset="0"/>
                  <a:ea typeface="宋体" panose="02010600030101010101" pitchFamily="2" charset="-122"/>
                </a:rPr>
                <a:t>接入链路</a:t>
              </a:r>
              <a:endParaRPr kumimoji="1" lang="zh-CN" altLang="en-US" sz="2000" dirty="0">
                <a:solidFill>
                  <a:schemeClr val="accent2"/>
                </a:solidFill>
                <a:latin typeface="Times New Roman" panose="02020603050405020304" pitchFamily="18" charset="0"/>
                <a:ea typeface="宋体" panose="02010600030101010101" pitchFamily="2" charset="-122"/>
              </a:endParaRPr>
            </a:p>
          </p:txBody>
        </p:sp>
        <p:sp>
          <p:nvSpPr>
            <p:cNvPr id="9" name="Text Box 6"/>
            <p:cNvSpPr txBox="1">
              <a:spLocks noChangeArrowheads="1"/>
            </p:cNvSpPr>
            <p:nvPr/>
          </p:nvSpPr>
          <p:spPr bwMode="auto">
            <a:xfrm>
              <a:off x="4704" y="3648"/>
              <a:ext cx="8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spcBef>
                  <a:spcPct val="50000"/>
                </a:spcBef>
                <a:buClr>
                  <a:srgbClr val="FF0000"/>
                </a:buClr>
                <a:buFont typeface="Webdings" panose="05030102010509060703" pitchFamily="18" charset="2"/>
                <a:buNone/>
              </a:pPr>
              <a:r>
                <a:rPr kumimoji="1" lang="zh-CN" altLang="en-US" sz="2000">
                  <a:solidFill>
                    <a:srgbClr val="000066"/>
                  </a:solidFill>
                  <a:latin typeface="Times New Roman" panose="02020603050405020304" pitchFamily="18" charset="0"/>
                  <a:ea typeface="宋体" panose="02010600030101010101" pitchFamily="2" charset="-122"/>
                </a:rPr>
                <a:t>干道链路</a:t>
              </a:r>
              <a:endParaRPr kumimoji="1" lang="zh-CN" altLang="en-US" sz="2000">
                <a:solidFill>
                  <a:schemeClr val="accent2"/>
                </a:solidFill>
                <a:latin typeface="Times New Roman" panose="02020603050405020304" pitchFamily="18" charset="0"/>
                <a:ea typeface="宋体" panose="02010600030101010101" pitchFamily="2" charset="-122"/>
              </a:endParaRPr>
            </a:p>
          </p:txBody>
        </p:sp>
        <p:grpSp>
          <p:nvGrpSpPr>
            <p:cNvPr id="10" name="Group 7"/>
            <p:cNvGrpSpPr/>
            <p:nvPr/>
          </p:nvGrpSpPr>
          <p:grpSpPr bwMode="auto">
            <a:xfrm>
              <a:off x="240" y="1584"/>
              <a:ext cx="5136" cy="2544"/>
              <a:chOff x="240" y="1584"/>
              <a:chExt cx="5136" cy="2544"/>
            </a:xfrm>
          </p:grpSpPr>
          <p:sp>
            <p:nvSpPr>
              <p:cNvPr id="11" name="Text Box 8"/>
              <p:cNvSpPr txBox="1">
                <a:spLocks noChangeArrowheads="1"/>
              </p:cNvSpPr>
              <p:nvPr/>
            </p:nvSpPr>
            <p:spPr bwMode="auto">
              <a:xfrm>
                <a:off x="4080" y="2784"/>
                <a:ext cx="129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spcBef>
                    <a:spcPct val="50000"/>
                  </a:spcBef>
                  <a:buClr>
                    <a:srgbClr val="FF0000"/>
                  </a:buClr>
                  <a:buFont typeface="Webdings" panose="05030102010509060703" pitchFamily="18" charset="2"/>
                  <a:buNone/>
                </a:pPr>
                <a:r>
                  <a:rPr kumimoji="1" lang="en-US" altLang="zh-CN" sz="1600">
                    <a:solidFill>
                      <a:srgbClr val="000066"/>
                    </a:solidFill>
                    <a:latin typeface="Times New Roman" panose="02020603050405020304" pitchFamily="18" charset="0"/>
                    <a:ea typeface="宋体" panose="02010600030101010101" pitchFamily="2" charset="-122"/>
                  </a:rPr>
                  <a:t>Access</a:t>
                </a:r>
                <a:r>
                  <a:rPr kumimoji="1" lang="zh-CN" altLang="en-US" sz="1600">
                    <a:solidFill>
                      <a:srgbClr val="000066"/>
                    </a:solidFill>
                    <a:latin typeface="Times New Roman" panose="02020603050405020304" pitchFamily="18" charset="0"/>
                    <a:ea typeface="宋体" panose="02010600030101010101" pitchFamily="2" charset="-122"/>
                  </a:rPr>
                  <a:t>端口</a:t>
                </a:r>
                <a:endParaRPr kumimoji="1" lang="zh-CN" altLang="en-US" sz="1600">
                  <a:solidFill>
                    <a:srgbClr val="000066"/>
                  </a:solidFill>
                  <a:latin typeface="Times New Roman" panose="02020603050405020304" pitchFamily="18" charset="0"/>
                  <a:ea typeface="宋体" panose="02010600030101010101" pitchFamily="2" charset="-122"/>
                </a:endParaRPr>
              </a:p>
            </p:txBody>
          </p:sp>
          <p:graphicFrame>
            <p:nvGraphicFramePr>
              <p:cNvPr id="12" name="Object 9"/>
              <p:cNvGraphicFramePr>
                <a:graphicFrameLocks noChangeAspect="1"/>
              </p:cNvGraphicFramePr>
              <p:nvPr/>
            </p:nvGraphicFramePr>
            <p:xfrm>
              <a:off x="240" y="2496"/>
              <a:ext cx="912" cy="288"/>
            </p:xfrm>
            <a:graphic>
              <a:graphicData uri="http://schemas.openxmlformats.org/presentationml/2006/ole">
                <mc:AlternateContent xmlns:mc="http://schemas.openxmlformats.org/markup-compatibility/2006">
                  <mc:Choice xmlns:v="urn:schemas-microsoft-com:vml" Requires="v">
                    <p:oleObj spid="_x0000_s5" name="CorelDRAW" r:id="rId1" imgW="3134995" imgH="1366520" progId="CorelDRAW.Graphic.9">
                      <p:embed/>
                    </p:oleObj>
                  </mc:Choice>
                  <mc:Fallback>
                    <p:oleObj name="CorelDRAW" r:id="rId1" imgW="3134995" imgH="1366520" progId="CorelDRAW.Graphic.9">
                      <p:embed/>
                      <p:pic>
                        <p:nvPicPr>
                          <p:cNvPr id="0"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249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0"/>
              <p:cNvSpPr txBox="1">
                <a:spLocks noChangeArrowheads="1"/>
              </p:cNvSpPr>
              <p:nvPr/>
            </p:nvSpPr>
            <p:spPr bwMode="auto">
              <a:xfrm>
                <a:off x="624" y="3504"/>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en-US" altLang="zh-CN" sz="1600" b="0">
                    <a:latin typeface="Times New Roman" panose="02020603050405020304" pitchFamily="18" charset="0"/>
                    <a:ea typeface="宋体" panose="02010600030101010101" pitchFamily="2" charset="-122"/>
                  </a:rPr>
                  <a:t>VLAN1</a:t>
                </a:r>
                <a:endParaRPr kumimoji="1" lang="en-US" altLang="zh-CN" sz="1600" b="0">
                  <a:latin typeface="Times New Roman" panose="02020603050405020304" pitchFamily="18" charset="0"/>
                  <a:ea typeface="宋体" panose="02010600030101010101" pitchFamily="2" charset="-122"/>
                </a:endParaRPr>
              </a:p>
            </p:txBody>
          </p:sp>
          <p:grpSp>
            <p:nvGrpSpPr>
              <p:cNvPr id="14" name="Group 11"/>
              <p:cNvGrpSpPr/>
              <p:nvPr/>
            </p:nvGrpSpPr>
            <p:grpSpPr bwMode="auto">
              <a:xfrm>
                <a:off x="480" y="1584"/>
                <a:ext cx="4320" cy="2544"/>
                <a:chOff x="480" y="1056"/>
                <a:chExt cx="4464" cy="2976"/>
              </a:xfrm>
            </p:grpSpPr>
            <p:sp>
              <p:nvSpPr>
                <p:cNvPr id="15" name="Oval 12"/>
                <p:cNvSpPr>
                  <a:spLocks noChangeArrowheads="1"/>
                </p:cNvSpPr>
                <p:nvPr/>
              </p:nvSpPr>
              <p:spPr bwMode="auto">
                <a:xfrm>
                  <a:off x="1152" y="2928"/>
                  <a:ext cx="1377" cy="683"/>
                </a:xfrm>
                <a:prstGeom prst="ellipse">
                  <a:avLst/>
                </a:prstGeom>
                <a:solidFill>
                  <a:srgbClr val="CCFFFF"/>
                </a:solidFill>
                <a:ln w="9525" algn="ctr">
                  <a:solidFill>
                    <a:schemeClr val="tx1"/>
                  </a:solidFill>
                  <a:round/>
                </a:ln>
              </p:spPr>
              <p:txBody>
                <a:bodyPr wrap="none" anchor="ctr"/>
                <a:lstStyle/>
                <a:p>
                  <a:endParaRPr lang="zh-CN" altLang="en-US"/>
                </a:p>
              </p:txBody>
            </p:sp>
            <p:sp>
              <p:nvSpPr>
                <p:cNvPr id="16" name="Oval 13"/>
                <p:cNvSpPr>
                  <a:spLocks noChangeArrowheads="1"/>
                </p:cNvSpPr>
                <p:nvPr/>
              </p:nvSpPr>
              <p:spPr bwMode="auto">
                <a:xfrm>
                  <a:off x="2304" y="2880"/>
                  <a:ext cx="1440" cy="816"/>
                </a:xfrm>
                <a:prstGeom prst="ellipse">
                  <a:avLst/>
                </a:prstGeom>
                <a:solidFill>
                  <a:srgbClr val="FFFF99"/>
                </a:solidFill>
                <a:ln w="9525" algn="ctr">
                  <a:solidFill>
                    <a:schemeClr val="tx1"/>
                  </a:solidFill>
                  <a:round/>
                </a:ln>
              </p:spPr>
              <p:txBody>
                <a:bodyPr wrap="none" anchor="ctr"/>
                <a:lstStyle/>
                <a:p>
                  <a:endParaRPr lang="zh-CN" altLang="en-US"/>
                </a:p>
              </p:txBody>
            </p:sp>
            <p:sp>
              <p:nvSpPr>
                <p:cNvPr id="17" name="Oval 14"/>
                <p:cNvSpPr>
                  <a:spLocks noChangeArrowheads="1"/>
                </p:cNvSpPr>
                <p:nvPr/>
              </p:nvSpPr>
              <p:spPr bwMode="auto">
                <a:xfrm>
                  <a:off x="3552" y="2880"/>
                  <a:ext cx="1392" cy="816"/>
                </a:xfrm>
                <a:prstGeom prst="ellipse">
                  <a:avLst/>
                </a:prstGeom>
                <a:solidFill>
                  <a:srgbClr val="CCFFFF"/>
                </a:solidFill>
                <a:ln w="9525" algn="ctr">
                  <a:solidFill>
                    <a:schemeClr val="tx1"/>
                  </a:solidFill>
                  <a:round/>
                </a:ln>
              </p:spPr>
              <p:txBody>
                <a:bodyPr wrap="none" anchor="ctr"/>
                <a:lstStyle/>
                <a:p>
                  <a:endParaRPr lang="zh-CN" altLang="en-US"/>
                </a:p>
              </p:txBody>
            </p:sp>
            <p:graphicFrame>
              <p:nvGraphicFramePr>
                <p:cNvPr id="18" name="Object 15"/>
                <p:cNvGraphicFramePr>
                  <a:graphicFrameLocks noChangeAspect="1"/>
                </p:cNvGraphicFramePr>
                <p:nvPr/>
              </p:nvGraphicFramePr>
              <p:xfrm>
                <a:off x="2832" y="1056"/>
                <a:ext cx="1584" cy="480"/>
              </p:xfrm>
              <a:graphic>
                <a:graphicData uri="http://schemas.openxmlformats.org/presentationml/2006/ole">
                  <mc:AlternateContent xmlns:mc="http://schemas.openxmlformats.org/markup-compatibility/2006">
                    <mc:Choice xmlns:v="urn:schemas-microsoft-com:vml" Requires="v">
                      <p:oleObj spid="_x0000_s19" name="CorelDRAW" r:id="rId3" imgW="3134995" imgH="1366520" progId="CorelDRAW.Graphic.9">
                        <p:embed/>
                      </p:oleObj>
                    </mc:Choice>
                    <mc:Fallback>
                      <p:oleObj name="CorelDRAW" r:id="rId3" imgW="3134995" imgH="1366520" progId="CorelDRAW.Graphic.9">
                        <p:embed/>
                        <p:pic>
                          <p:nvPicPr>
                            <p:cNvPr id="0"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 y="1056"/>
                              <a:ext cx="158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6"/>
                <p:cNvGraphicFramePr>
                  <a:graphicFrameLocks noChangeAspect="1"/>
                </p:cNvGraphicFramePr>
                <p:nvPr/>
              </p:nvGraphicFramePr>
              <p:xfrm>
                <a:off x="768" y="1104"/>
                <a:ext cx="1584" cy="480"/>
              </p:xfrm>
              <a:graphic>
                <a:graphicData uri="http://schemas.openxmlformats.org/presentationml/2006/ole">
                  <mc:AlternateContent xmlns:mc="http://schemas.openxmlformats.org/markup-compatibility/2006">
                    <mc:Choice xmlns:v="urn:schemas-microsoft-com:vml" Requires="v">
                      <p:oleObj spid="_x0000_s21" name="CorelDRAW" r:id="rId4" imgW="3134995" imgH="1366520" progId="CorelDRAW.Graphic.9">
                        <p:embed/>
                      </p:oleObj>
                    </mc:Choice>
                    <mc:Fallback>
                      <p:oleObj name="CorelDRAW" r:id="rId4" imgW="3134995" imgH="1366520" progId="CorelDRAW.Graphic.9">
                        <p:embed/>
                        <p:pic>
                          <p:nvPicPr>
                            <p:cNvPr id="0"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104"/>
                              <a:ext cx="158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7"/>
                <p:cNvGraphicFramePr>
                  <a:graphicFrameLocks noChangeAspect="1"/>
                </p:cNvGraphicFramePr>
                <p:nvPr/>
              </p:nvGraphicFramePr>
              <p:xfrm>
                <a:off x="1392" y="2208"/>
                <a:ext cx="912" cy="288"/>
              </p:xfrm>
              <a:graphic>
                <a:graphicData uri="http://schemas.openxmlformats.org/presentationml/2006/ole">
                  <mc:AlternateContent xmlns:mc="http://schemas.openxmlformats.org/markup-compatibility/2006">
                    <mc:Choice xmlns:v="urn:schemas-microsoft-com:vml" Requires="v">
                      <p:oleObj spid="_x0000_s23" name="CorelDRAW" r:id="rId5" imgW="3134995" imgH="1366520" progId="CorelDRAW.Graphic.9">
                        <p:embed/>
                      </p:oleObj>
                    </mc:Choice>
                    <mc:Fallback>
                      <p:oleObj name="CorelDRAW" r:id="rId5" imgW="3134995" imgH="1366520" progId="CorelDRAW.Graphic.9">
                        <p:embed/>
                        <p:pic>
                          <p:nvPicPr>
                            <p:cNvPr id="0" name="图片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22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8"/>
                <p:cNvGraphicFramePr>
                  <a:graphicFrameLocks noChangeAspect="1"/>
                </p:cNvGraphicFramePr>
                <p:nvPr/>
              </p:nvGraphicFramePr>
              <p:xfrm>
                <a:off x="3744" y="2208"/>
                <a:ext cx="912" cy="288"/>
              </p:xfrm>
              <a:graphic>
                <a:graphicData uri="http://schemas.openxmlformats.org/presentationml/2006/ole">
                  <mc:AlternateContent xmlns:mc="http://schemas.openxmlformats.org/markup-compatibility/2006">
                    <mc:Choice xmlns:v="urn:schemas-microsoft-com:vml" Requires="v">
                      <p:oleObj spid="_x0000_s25" name="CorelDRAW" r:id="rId6" imgW="3134995" imgH="1366520" progId="CorelDRAW.Graphic.9">
                        <p:embed/>
                      </p:oleObj>
                    </mc:Choice>
                    <mc:Fallback>
                      <p:oleObj name="CorelDRAW" r:id="rId6" imgW="3134995" imgH="1366520" progId="CorelDRAW.Graphic.9">
                        <p:embed/>
                        <p:pic>
                          <p:nvPicPr>
                            <p:cNvPr id="0" name="图片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 y="22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9"/>
                <p:cNvGraphicFramePr>
                  <a:graphicFrameLocks noChangeAspect="1"/>
                </p:cNvGraphicFramePr>
                <p:nvPr/>
              </p:nvGraphicFramePr>
              <p:xfrm>
                <a:off x="2544" y="2208"/>
                <a:ext cx="912" cy="288"/>
              </p:xfrm>
              <a:graphic>
                <a:graphicData uri="http://schemas.openxmlformats.org/presentationml/2006/ole">
                  <mc:AlternateContent xmlns:mc="http://schemas.openxmlformats.org/markup-compatibility/2006">
                    <mc:Choice xmlns:v="urn:schemas-microsoft-com:vml" Requires="v">
                      <p:oleObj spid="_x0000_s27" name="CorelDRAW" r:id="rId7" imgW="3134995" imgH="1366520" progId="CorelDRAW.Graphic.9">
                        <p:embed/>
                      </p:oleObj>
                    </mc:Choice>
                    <mc:Fallback>
                      <p:oleObj name="CorelDRAW" r:id="rId7" imgW="3134995" imgH="1366520" progId="CorelDRAW.Graphic.9">
                        <p:embed/>
                        <p:pic>
                          <p:nvPicPr>
                            <p:cNvPr id="0" name="图片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 y="22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Line 20"/>
                <p:cNvSpPr>
                  <a:spLocks noChangeShapeType="1"/>
                </p:cNvSpPr>
                <p:nvPr/>
              </p:nvSpPr>
              <p:spPr bwMode="auto">
                <a:xfrm flipH="1">
                  <a:off x="768" y="1584"/>
                  <a:ext cx="432" cy="624"/>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9" name="Line 21"/>
                <p:cNvSpPr>
                  <a:spLocks noChangeShapeType="1"/>
                </p:cNvSpPr>
                <p:nvPr/>
              </p:nvSpPr>
              <p:spPr bwMode="auto">
                <a:xfrm>
                  <a:off x="1584" y="1584"/>
                  <a:ext cx="240" cy="672"/>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 name="Line 22"/>
                <p:cNvSpPr>
                  <a:spLocks noChangeShapeType="1"/>
                </p:cNvSpPr>
                <p:nvPr/>
              </p:nvSpPr>
              <p:spPr bwMode="auto">
                <a:xfrm flipH="1">
                  <a:off x="2880" y="1536"/>
                  <a:ext cx="384" cy="672"/>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 name="Line 23"/>
                <p:cNvSpPr>
                  <a:spLocks noChangeShapeType="1"/>
                </p:cNvSpPr>
                <p:nvPr/>
              </p:nvSpPr>
              <p:spPr bwMode="auto">
                <a:xfrm>
                  <a:off x="3840" y="1536"/>
                  <a:ext cx="240" cy="672"/>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 name="Line 24"/>
                <p:cNvSpPr>
                  <a:spLocks noChangeShapeType="1"/>
                </p:cNvSpPr>
                <p:nvPr/>
              </p:nvSpPr>
              <p:spPr bwMode="auto">
                <a:xfrm>
                  <a:off x="2112" y="1440"/>
                  <a:ext cx="720" cy="0"/>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33" name="Picture 2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0" y="2928"/>
                  <a:ext cx="48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Line 26"/>
                <p:cNvSpPr>
                  <a:spLocks noChangeShapeType="1"/>
                </p:cNvSpPr>
                <p:nvPr/>
              </p:nvSpPr>
              <p:spPr bwMode="auto">
                <a:xfrm>
                  <a:off x="720" y="2496"/>
                  <a:ext cx="0" cy="48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 name="Line 27"/>
                <p:cNvSpPr>
                  <a:spLocks noChangeShapeType="1"/>
                </p:cNvSpPr>
                <p:nvPr/>
              </p:nvSpPr>
              <p:spPr bwMode="auto">
                <a:xfrm>
                  <a:off x="1824" y="2496"/>
                  <a:ext cx="0" cy="48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36" name="Picture 28"/>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4" y="2976"/>
                  <a:ext cx="48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88" y="2976"/>
                  <a:ext cx="48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Line 30"/>
                <p:cNvSpPr>
                  <a:spLocks noChangeShapeType="1"/>
                </p:cNvSpPr>
                <p:nvPr/>
              </p:nvSpPr>
              <p:spPr bwMode="auto">
                <a:xfrm>
                  <a:off x="2928" y="2496"/>
                  <a:ext cx="0" cy="48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 name="Line 31"/>
                <p:cNvSpPr>
                  <a:spLocks noChangeShapeType="1"/>
                </p:cNvSpPr>
                <p:nvPr/>
              </p:nvSpPr>
              <p:spPr bwMode="auto">
                <a:xfrm>
                  <a:off x="4176" y="2496"/>
                  <a:ext cx="0" cy="48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40" name="Picture 3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36" y="2976"/>
                  <a:ext cx="48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Line 33"/>
                <p:cNvSpPr>
                  <a:spLocks noChangeShapeType="1"/>
                </p:cNvSpPr>
                <p:nvPr/>
              </p:nvSpPr>
              <p:spPr bwMode="auto">
                <a:xfrm>
                  <a:off x="4224" y="3792"/>
                  <a:ext cx="624" cy="0"/>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 name="Line 34"/>
                <p:cNvSpPr>
                  <a:spLocks noChangeShapeType="1"/>
                </p:cNvSpPr>
                <p:nvPr/>
              </p:nvSpPr>
              <p:spPr bwMode="auto">
                <a:xfrm>
                  <a:off x="4224" y="4032"/>
                  <a:ext cx="62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 name="Text Box 35"/>
                <p:cNvSpPr txBox="1">
                  <a:spLocks noChangeArrowheads="1"/>
                </p:cNvSpPr>
                <p:nvPr/>
              </p:nvSpPr>
              <p:spPr bwMode="auto">
                <a:xfrm>
                  <a:off x="1728" y="1440"/>
                  <a:ext cx="129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spcBef>
                      <a:spcPct val="50000"/>
                    </a:spcBef>
                    <a:buClr>
                      <a:srgbClr val="FF0000"/>
                    </a:buClr>
                    <a:buFont typeface="Webdings" panose="05030102010509060703" pitchFamily="18" charset="2"/>
                    <a:buNone/>
                  </a:pPr>
                  <a:r>
                    <a:rPr kumimoji="1" lang="en-US" altLang="zh-CN" sz="1600">
                      <a:solidFill>
                        <a:srgbClr val="000066"/>
                      </a:solidFill>
                      <a:latin typeface="Times New Roman" panose="02020603050405020304" pitchFamily="18" charset="0"/>
                      <a:ea typeface="宋体" panose="02010600030101010101" pitchFamily="2" charset="-122"/>
                    </a:rPr>
                    <a:t>Trunk </a:t>
                  </a:r>
                  <a:r>
                    <a:rPr kumimoji="1" lang="zh-CN" altLang="en-US" sz="1600">
                      <a:solidFill>
                        <a:srgbClr val="000066"/>
                      </a:solidFill>
                      <a:latin typeface="Times New Roman" panose="02020603050405020304" pitchFamily="18" charset="0"/>
                      <a:ea typeface="宋体" panose="02010600030101010101" pitchFamily="2" charset="-122"/>
                    </a:rPr>
                    <a:t>端口</a:t>
                  </a:r>
                  <a:endParaRPr kumimoji="1" lang="zh-CN" altLang="en-US" sz="1600">
                    <a:solidFill>
                      <a:srgbClr val="000066"/>
                    </a:solidFill>
                    <a:latin typeface="Times New Roman" panose="02020603050405020304" pitchFamily="18" charset="0"/>
                    <a:ea typeface="宋体" panose="02010600030101010101" pitchFamily="2" charset="-122"/>
                  </a:endParaRPr>
                </a:p>
              </p:txBody>
            </p:sp>
            <p:sp>
              <p:nvSpPr>
                <p:cNvPr id="44" name="Text Box 36"/>
                <p:cNvSpPr txBox="1">
                  <a:spLocks noChangeArrowheads="1"/>
                </p:cNvSpPr>
                <p:nvPr/>
              </p:nvSpPr>
              <p:spPr bwMode="auto">
                <a:xfrm>
                  <a:off x="2688" y="1440"/>
                  <a:ext cx="129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spcBef>
                      <a:spcPct val="50000"/>
                    </a:spcBef>
                    <a:buClr>
                      <a:srgbClr val="FF0000"/>
                    </a:buClr>
                    <a:buFont typeface="Webdings" panose="05030102010509060703" pitchFamily="18" charset="2"/>
                    <a:buNone/>
                  </a:pPr>
                  <a:r>
                    <a:rPr kumimoji="1" lang="en-US" altLang="zh-CN" sz="1600" dirty="0">
                      <a:solidFill>
                        <a:srgbClr val="000066"/>
                      </a:solidFill>
                      <a:latin typeface="Times New Roman" panose="02020603050405020304" pitchFamily="18" charset="0"/>
                      <a:ea typeface="宋体" panose="02010600030101010101" pitchFamily="2" charset="-122"/>
                    </a:rPr>
                    <a:t>Trunk </a:t>
                  </a:r>
                  <a:r>
                    <a:rPr kumimoji="1" lang="zh-CN" altLang="en-US" sz="1600" dirty="0">
                      <a:solidFill>
                        <a:srgbClr val="000066"/>
                      </a:solidFill>
                      <a:latin typeface="Times New Roman" panose="02020603050405020304" pitchFamily="18" charset="0"/>
                      <a:ea typeface="宋体" panose="02010600030101010101" pitchFamily="2" charset="-122"/>
                    </a:rPr>
                    <a:t>端口</a:t>
                  </a:r>
                  <a:endParaRPr kumimoji="1" lang="zh-CN" altLang="en-US" sz="1600" dirty="0">
                    <a:solidFill>
                      <a:srgbClr val="000066"/>
                    </a:solidFill>
                    <a:latin typeface="Times New Roman" panose="02020603050405020304" pitchFamily="18" charset="0"/>
                    <a:ea typeface="宋体" panose="02010600030101010101" pitchFamily="2" charset="-122"/>
                  </a:endParaRPr>
                </a:p>
              </p:txBody>
            </p:sp>
            <p:sp>
              <p:nvSpPr>
                <p:cNvPr id="45" name="Text Box 37"/>
                <p:cNvSpPr txBox="1">
                  <a:spLocks noChangeArrowheads="1"/>
                </p:cNvSpPr>
                <p:nvPr/>
              </p:nvSpPr>
              <p:spPr bwMode="auto">
                <a:xfrm>
                  <a:off x="672" y="2400"/>
                  <a:ext cx="129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nSpc>
                      <a:spcPct val="150000"/>
                    </a:lnSpc>
                    <a:spcBef>
                      <a:spcPct val="50000"/>
                    </a:spcBef>
                    <a:buClr>
                      <a:srgbClr val="FF0000"/>
                    </a:buClr>
                    <a:buFont typeface="Webdings" panose="05030102010509060703" pitchFamily="18" charset="2"/>
                    <a:buNone/>
                  </a:pPr>
                  <a:r>
                    <a:rPr kumimoji="1" lang="en-US" altLang="zh-CN" sz="1600">
                      <a:solidFill>
                        <a:srgbClr val="000066"/>
                      </a:solidFill>
                      <a:latin typeface="Times New Roman" panose="02020603050405020304" pitchFamily="18" charset="0"/>
                      <a:ea typeface="宋体" panose="02010600030101010101" pitchFamily="2" charset="-122"/>
                    </a:rPr>
                    <a:t>Access</a:t>
                  </a:r>
                  <a:r>
                    <a:rPr kumimoji="1" lang="zh-CN" altLang="en-US" sz="1600">
                      <a:solidFill>
                        <a:srgbClr val="000066"/>
                      </a:solidFill>
                      <a:latin typeface="Times New Roman" panose="02020603050405020304" pitchFamily="18" charset="0"/>
                      <a:ea typeface="宋体" panose="02010600030101010101" pitchFamily="2" charset="-122"/>
                    </a:rPr>
                    <a:t>端口</a:t>
                  </a:r>
                  <a:endParaRPr kumimoji="1" lang="zh-CN" altLang="en-US" sz="1600">
                    <a:solidFill>
                      <a:srgbClr val="000066"/>
                    </a:solidFill>
                    <a:latin typeface="Times New Roman" panose="02020603050405020304" pitchFamily="18" charset="0"/>
                    <a:ea typeface="宋体" panose="02010600030101010101" pitchFamily="2" charset="-122"/>
                  </a:endParaRPr>
                </a:p>
              </p:txBody>
            </p:sp>
            <p:sp>
              <p:nvSpPr>
                <p:cNvPr id="46" name="Text Box 38"/>
                <p:cNvSpPr txBox="1">
                  <a:spLocks noChangeArrowheads="1"/>
                </p:cNvSpPr>
                <p:nvPr/>
              </p:nvSpPr>
              <p:spPr bwMode="auto">
                <a:xfrm>
                  <a:off x="2052" y="1775"/>
                  <a:ext cx="796" cy="248"/>
                </a:xfrm>
                <a:prstGeom prst="rect">
                  <a:avLst/>
                </a:prstGeom>
                <a:noFill/>
                <a:ln w="9525" algn="ctr">
                  <a:noFill/>
                  <a:miter lim="800000"/>
                </a:ln>
                <a:effectLst/>
              </p:spPr>
              <p:txBody>
                <a:bodyPr wrap="none">
                  <a:spAutoFit/>
                </a:bodyPr>
                <a:lstStyle/>
                <a:p>
                  <a:pPr algn="ctr" eaLnBrk="1" hangingPunct="1">
                    <a:defRPr/>
                  </a:pPr>
                  <a:r>
                    <a:rPr kumimoji="1" lang="en-US" altLang="zh-CN" sz="1600">
                      <a:solidFill>
                        <a:srgbClr val="800080"/>
                      </a:solidFill>
                      <a:effectLst>
                        <a:outerShdw blurRad="38100" dist="38100" dir="2700000" algn="tl">
                          <a:srgbClr val="C0C0C0"/>
                        </a:outerShdw>
                      </a:effectLst>
                      <a:latin typeface="Arial" panose="020B0604020202020204" pitchFamily="34" charset="0"/>
                      <a:ea typeface="宋体" panose="02010600030101010101" pitchFamily="2" charset="-122"/>
                    </a:rPr>
                    <a:t>Trunk Link</a:t>
                  </a:r>
                  <a:endParaRPr kumimoji="1" lang="en-US" altLang="zh-CN" sz="1600">
                    <a:solidFill>
                      <a:srgbClr val="800080"/>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47" name="Line 39"/>
                <p:cNvSpPr>
                  <a:spLocks noChangeShapeType="1"/>
                </p:cNvSpPr>
                <p:nvPr/>
              </p:nvSpPr>
              <p:spPr bwMode="auto">
                <a:xfrm flipH="1">
                  <a:off x="1776" y="1872"/>
                  <a:ext cx="363" cy="227"/>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0"/>
                <p:cNvSpPr>
                  <a:spLocks noChangeShapeType="1"/>
                </p:cNvSpPr>
                <p:nvPr/>
              </p:nvSpPr>
              <p:spPr bwMode="auto">
                <a:xfrm flipH="1" flipV="1">
                  <a:off x="2352" y="1440"/>
                  <a:ext cx="0" cy="384"/>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1"/>
                <p:cNvSpPr>
                  <a:spLocks noChangeShapeType="1"/>
                </p:cNvSpPr>
                <p:nvPr/>
              </p:nvSpPr>
              <p:spPr bwMode="auto">
                <a:xfrm>
                  <a:off x="2736" y="1872"/>
                  <a:ext cx="280" cy="78"/>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2"/>
                <p:cNvSpPr>
                  <a:spLocks noChangeShapeType="1"/>
                </p:cNvSpPr>
                <p:nvPr/>
              </p:nvSpPr>
              <p:spPr bwMode="auto">
                <a:xfrm flipH="1">
                  <a:off x="960" y="1824"/>
                  <a:ext cx="1179" cy="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3"/>
                <p:cNvSpPr>
                  <a:spLocks noChangeShapeType="1"/>
                </p:cNvSpPr>
                <p:nvPr/>
              </p:nvSpPr>
              <p:spPr bwMode="auto">
                <a:xfrm flipV="1">
                  <a:off x="2744" y="1632"/>
                  <a:ext cx="1096" cy="21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Text Box 44"/>
                <p:cNvSpPr txBox="1">
                  <a:spLocks noChangeArrowheads="1"/>
                </p:cNvSpPr>
                <p:nvPr/>
              </p:nvSpPr>
              <p:spPr bwMode="auto">
                <a:xfrm>
                  <a:off x="2736" y="3408"/>
                  <a:ext cx="5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en-US" altLang="zh-CN" sz="1600" b="0">
                      <a:latin typeface="Times New Roman" panose="02020603050405020304" pitchFamily="18" charset="0"/>
                      <a:ea typeface="宋体" panose="02010600030101010101" pitchFamily="2" charset="-122"/>
                    </a:rPr>
                    <a:t>VLAN1</a:t>
                  </a:r>
                  <a:endParaRPr kumimoji="1" lang="en-US" altLang="zh-CN" sz="1600" b="0">
                    <a:latin typeface="Times New Roman" panose="02020603050405020304" pitchFamily="18" charset="0"/>
                    <a:ea typeface="宋体" panose="02010600030101010101" pitchFamily="2" charset="-122"/>
                  </a:endParaRPr>
                </a:p>
              </p:txBody>
            </p:sp>
            <p:sp>
              <p:nvSpPr>
                <p:cNvPr id="53" name="Text Box 45"/>
                <p:cNvSpPr txBox="1">
                  <a:spLocks noChangeArrowheads="1"/>
                </p:cNvSpPr>
                <p:nvPr/>
              </p:nvSpPr>
              <p:spPr bwMode="auto">
                <a:xfrm>
                  <a:off x="1584" y="3361"/>
                  <a:ext cx="5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en-US" altLang="zh-CN" sz="1600" b="0">
                      <a:latin typeface="Times New Roman" panose="02020603050405020304" pitchFamily="18" charset="0"/>
                      <a:ea typeface="宋体" panose="02010600030101010101" pitchFamily="2" charset="-122"/>
                    </a:rPr>
                    <a:t>VLAN2</a:t>
                  </a:r>
                  <a:endParaRPr kumimoji="1" lang="en-US" altLang="zh-CN" sz="1600" b="0">
                    <a:latin typeface="Times New Roman" panose="02020603050405020304" pitchFamily="18" charset="0"/>
                    <a:ea typeface="宋体" panose="02010600030101010101" pitchFamily="2" charset="-122"/>
                  </a:endParaRPr>
                </a:p>
              </p:txBody>
            </p:sp>
            <p:sp>
              <p:nvSpPr>
                <p:cNvPr id="54" name="Text Box 46"/>
                <p:cNvSpPr txBox="1">
                  <a:spLocks noChangeArrowheads="1"/>
                </p:cNvSpPr>
                <p:nvPr/>
              </p:nvSpPr>
              <p:spPr bwMode="auto">
                <a:xfrm>
                  <a:off x="3984" y="3408"/>
                  <a:ext cx="5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kumimoji="1" lang="en-US" altLang="zh-CN" sz="1600" b="0">
                      <a:latin typeface="Times New Roman" panose="02020603050405020304" pitchFamily="18" charset="0"/>
                      <a:ea typeface="宋体" panose="02010600030101010101" pitchFamily="2" charset="-122"/>
                    </a:rPr>
                    <a:t>VLAN2</a:t>
                  </a:r>
                  <a:endParaRPr kumimoji="1" lang="en-US" altLang="zh-CN" sz="1600" b="0">
                    <a:latin typeface="Times New Roman" panose="02020603050405020304" pitchFamily="18" charset="0"/>
                    <a:ea typeface="宋体" panose="02010600030101010101" pitchFamily="2" charset="-122"/>
                  </a:endParaRPr>
                </a:p>
              </p:txBody>
            </p:sp>
          </p:grpSp>
        </p:grpSp>
      </p:grpSp>
    </p:spTree>
    <p:custDataLst>
      <p:tags r:id="rId9"/>
    </p:custDataLst>
  </p:cSld>
  <p:clrMapOvr>
    <a:masterClrMapping/>
  </p:clrMapOvr>
  <mc:AlternateContent xmlns:mc="http://schemas.openxmlformats.org/markup-compatibility/2006">
    <mc:Choice xmlns:p14="http://schemas.microsoft.com/office/powerpoint/2010/main" Requires="p14">
      <p:transition spd="slow" p14:dur="1600" advTm="12363">
        <p14:prism isInverted="1"/>
      </p:transition>
    </mc:Choice>
    <mc:Fallback>
      <p:transition spd="slow" advTm="1236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2401158" y="216223"/>
            <a:ext cx="4515980"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跨越多个交换机的</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VLAN</a:t>
            </a: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配置</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739443"/>
            <a:ext cx="8136904" cy="2749727"/>
          </a:xfrm>
          <a:prstGeom prst="rect">
            <a:avLst/>
          </a:prstGeom>
        </p:spPr>
        <p:txBody>
          <a:bodyPr wrap="square">
            <a:spAutoFit/>
          </a:bodyPr>
          <a:lstStyle/>
          <a:p>
            <a:pPr marL="342900" indent="-342900">
              <a:lnSpc>
                <a:spcPct val="125000"/>
              </a:lnSpc>
              <a:buFont typeface="Wingdings" panose="05000000000000000000" pitchFamily="2" charset="2"/>
              <a:buChar char="l"/>
            </a:pPr>
            <a:r>
              <a:rPr lang="zh-CN" altLang="en-US" sz="2000" dirty="0">
                <a:solidFill>
                  <a:srgbClr val="0070C0"/>
                </a:solidFill>
              </a:rPr>
              <a:t>假如</a:t>
            </a:r>
            <a:r>
              <a:rPr lang="en-US" altLang="zh-CN" sz="2000" dirty="0">
                <a:solidFill>
                  <a:srgbClr val="0070C0"/>
                </a:solidFill>
              </a:rPr>
              <a:t>1</a:t>
            </a:r>
            <a:r>
              <a:rPr lang="zh-CN" altLang="en-US" sz="2000" dirty="0">
                <a:solidFill>
                  <a:srgbClr val="0070C0"/>
                </a:solidFill>
              </a:rPr>
              <a:t>号端口为两个交换机之间连接的端口</a:t>
            </a:r>
            <a:endParaRPr lang="zh-CN" altLang="en-US" sz="2000" dirty="0">
              <a:solidFill>
                <a:srgbClr val="0070C0"/>
              </a:solidFill>
            </a:endParaRPr>
          </a:p>
          <a:p>
            <a:pPr marL="342900" indent="-342900">
              <a:lnSpc>
                <a:spcPct val="125000"/>
              </a:lnSpc>
              <a:buFont typeface="Wingdings" panose="05000000000000000000" pitchFamily="2" charset="2"/>
              <a:buChar char="l"/>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)#interface fastethernet0/1     </a:t>
            </a:r>
            <a:r>
              <a:rPr lang="zh-CN" altLang="en-US" sz="2000" dirty="0">
                <a:solidFill>
                  <a:srgbClr val="0070C0"/>
                </a:solidFill>
              </a:rPr>
              <a:t>进入端口配置模式</a:t>
            </a:r>
            <a:endParaRPr lang="zh-CN" altLang="en-US" sz="2000" dirty="0">
              <a:solidFill>
                <a:srgbClr val="0070C0"/>
              </a:solidFill>
            </a:endParaRPr>
          </a:p>
          <a:p>
            <a:pPr marL="342900" indent="-342900">
              <a:lnSpc>
                <a:spcPct val="125000"/>
              </a:lnSpc>
              <a:buFont typeface="Wingdings" panose="05000000000000000000" pitchFamily="2" charset="2"/>
              <a:buChar char="l"/>
            </a:pPr>
            <a:r>
              <a:rPr lang="en-US" altLang="zh-CN" sz="2000" dirty="0">
                <a:solidFill>
                  <a:srgbClr val="0070C0"/>
                </a:solidFill>
              </a:rPr>
              <a:t>Switch(config-if)#switchport mode trunk   </a:t>
            </a:r>
            <a:r>
              <a:rPr lang="zh-CN" altLang="en-US" sz="2000" dirty="0">
                <a:solidFill>
                  <a:srgbClr val="0070C0"/>
                </a:solidFill>
              </a:rPr>
              <a:t>配置端口为</a:t>
            </a:r>
            <a:r>
              <a:rPr lang="en-US" altLang="zh-CN" sz="2000" dirty="0">
                <a:solidFill>
                  <a:srgbClr val="0070C0"/>
                </a:solidFill>
              </a:rPr>
              <a:t>trunk</a:t>
            </a:r>
            <a:r>
              <a:rPr lang="zh-CN" altLang="en-US" sz="2000" dirty="0">
                <a:solidFill>
                  <a:srgbClr val="0070C0"/>
                </a:solidFill>
              </a:rPr>
              <a:t>模式</a:t>
            </a:r>
            <a:endParaRPr lang="zh-CN" altLang="en-US" sz="2000" dirty="0">
              <a:solidFill>
                <a:srgbClr val="0070C0"/>
              </a:solidFill>
            </a:endParaRPr>
          </a:p>
          <a:p>
            <a:pPr marL="342900" indent="-342900">
              <a:lnSpc>
                <a:spcPct val="125000"/>
              </a:lnSpc>
              <a:buFont typeface="Wingdings" panose="05000000000000000000" pitchFamily="2" charset="2"/>
              <a:buChar char="l"/>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 #</a:t>
            </a:r>
            <a:r>
              <a:rPr lang="en-US" altLang="zh-CN" sz="2000" dirty="0" err="1">
                <a:solidFill>
                  <a:srgbClr val="0070C0"/>
                </a:solidFill>
              </a:rPr>
              <a:t>switchport</a:t>
            </a:r>
            <a:r>
              <a:rPr lang="en-US" altLang="zh-CN" sz="2000" dirty="0">
                <a:solidFill>
                  <a:srgbClr val="0070C0"/>
                </a:solidFill>
              </a:rPr>
              <a:t> trunk allowed </a:t>
            </a:r>
            <a:r>
              <a:rPr lang="en-US" altLang="zh-CN" sz="2000" dirty="0" err="1">
                <a:solidFill>
                  <a:srgbClr val="0070C0"/>
                </a:solidFill>
              </a:rPr>
              <a:t>vlan</a:t>
            </a:r>
            <a:r>
              <a:rPr lang="en-US" altLang="zh-CN" sz="2000" dirty="0">
                <a:solidFill>
                  <a:srgbClr val="0070C0"/>
                </a:solidFill>
              </a:rPr>
              <a:t> all  </a:t>
            </a:r>
            <a:r>
              <a:rPr lang="zh-CN" altLang="en-US" sz="2000" dirty="0">
                <a:solidFill>
                  <a:srgbClr val="0070C0"/>
                </a:solidFill>
              </a:rPr>
              <a:t>允许所有的</a:t>
            </a:r>
            <a:r>
              <a:rPr lang="en-US" altLang="zh-CN" sz="2000" dirty="0">
                <a:solidFill>
                  <a:srgbClr val="0070C0"/>
                </a:solidFill>
              </a:rPr>
              <a:t>VLAN</a:t>
            </a:r>
            <a:r>
              <a:rPr lang="zh-CN" altLang="en-US" sz="2000" dirty="0">
                <a:solidFill>
                  <a:srgbClr val="0070C0"/>
                </a:solidFill>
              </a:rPr>
              <a:t>都通过</a:t>
            </a:r>
            <a:endParaRPr lang="zh-CN" altLang="en-US" sz="2000" dirty="0">
              <a:solidFill>
                <a:srgbClr val="0070C0"/>
              </a:solidFill>
            </a:endParaRPr>
          </a:p>
          <a:p>
            <a:pPr marL="342900" indent="-342900">
              <a:lnSpc>
                <a:spcPct val="125000"/>
              </a:lnSpc>
              <a:buFont typeface="Wingdings" panose="05000000000000000000" pitchFamily="2" charset="2"/>
              <a:buChar char="l"/>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-if) #</a:t>
            </a:r>
            <a:r>
              <a:rPr lang="en-US" altLang="zh-CN" sz="2000" dirty="0" err="1">
                <a:solidFill>
                  <a:srgbClr val="0070C0"/>
                </a:solidFill>
              </a:rPr>
              <a:t>switchport</a:t>
            </a:r>
            <a:r>
              <a:rPr lang="en-US" altLang="zh-CN" sz="2000" dirty="0">
                <a:solidFill>
                  <a:srgbClr val="0070C0"/>
                </a:solidFill>
              </a:rPr>
              <a:t> trunk allowed </a:t>
            </a:r>
            <a:r>
              <a:rPr lang="en-US" altLang="zh-CN" sz="2000" dirty="0" err="1">
                <a:solidFill>
                  <a:srgbClr val="0070C0"/>
                </a:solidFill>
              </a:rPr>
              <a:t>vlan</a:t>
            </a:r>
            <a:r>
              <a:rPr lang="en-US" altLang="zh-CN" sz="2000" dirty="0">
                <a:solidFill>
                  <a:srgbClr val="0070C0"/>
                </a:solidFill>
              </a:rPr>
              <a:t> 2  </a:t>
            </a:r>
            <a:r>
              <a:rPr lang="zh-CN" altLang="en-US" sz="2000" dirty="0">
                <a:solidFill>
                  <a:srgbClr val="0070C0"/>
                </a:solidFill>
              </a:rPr>
              <a:t>允许所属</a:t>
            </a:r>
            <a:r>
              <a:rPr lang="en-US" altLang="zh-CN" sz="2000" dirty="0">
                <a:solidFill>
                  <a:srgbClr val="0070C0"/>
                </a:solidFill>
              </a:rPr>
              <a:t>VLAN2</a:t>
            </a:r>
            <a:r>
              <a:rPr lang="zh-CN" altLang="en-US" sz="2000" dirty="0">
                <a:solidFill>
                  <a:srgbClr val="0070C0"/>
                </a:solidFill>
              </a:rPr>
              <a:t>中的帧通过</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2A05D618-D0F7-4301-B20E-F44406549537}"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27037">
        <p14:prism isInverted="1"/>
      </p:transition>
    </mc:Choice>
    <mc:Fallback>
      <p:transition spd="slow" advTm="270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7B4A8D8F-53A5-41A4-AB7B-E19338ACA5A6}" type="datetime11">
              <a:rPr lang="zh-CN" altLang="en-US" smtClean="0"/>
            </a:fld>
            <a:endParaRPr lang="zh-CN" altLang="en-US"/>
          </a:p>
        </p:txBody>
      </p:sp>
      <p:sp>
        <p:nvSpPr>
          <p:cNvPr id="9" name="TextBox 18"/>
          <p:cNvSpPr>
            <a:spLocks noChangeArrowheads="1"/>
          </p:cNvSpPr>
          <p:nvPr/>
        </p:nvSpPr>
        <p:spPr bwMode="auto">
          <a:xfrm>
            <a:off x="69323" y="260677"/>
            <a:ext cx="2993587"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MAC</a:t>
            </a: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地址表初始化</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Line 3"/>
          <p:cNvSpPr>
            <a:spLocks noChangeShapeType="1"/>
          </p:cNvSpPr>
          <p:nvPr/>
        </p:nvSpPr>
        <p:spPr bwMode="auto">
          <a:xfrm>
            <a:off x="1547813" y="2978473"/>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 name="Line 4"/>
          <p:cNvSpPr>
            <a:spLocks noChangeShapeType="1"/>
          </p:cNvSpPr>
          <p:nvPr/>
        </p:nvSpPr>
        <p:spPr bwMode="auto">
          <a:xfrm>
            <a:off x="1547813" y="4346898"/>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 name="Line 5"/>
          <p:cNvSpPr>
            <a:spLocks noChangeShapeType="1"/>
          </p:cNvSpPr>
          <p:nvPr/>
        </p:nvSpPr>
        <p:spPr bwMode="auto">
          <a:xfrm>
            <a:off x="6877050" y="2905448"/>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3" name="Line 6"/>
          <p:cNvSpPr>
            <a:spLocks noChangeShapeType="1"/>
          </p:cNvSpPr>
          <p:nvPr/>
        </p:nvSpPr>
        <p:spPr bwMode="auto">
          <a:xfrm>
            <a:off x="6877050" y="4346898"/>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Line 7"/>
          <p:cNvSpPr>
            <a:spLocks noChangeShapeType="1"/>
          </p:cNvSpPr>
          <p:nvPr/>
        </p:nvSpPr>
        <p:spPr bwMode="auto">
          <a:xfrm>
            <a:off x="4932363" y="3986535"/>
            <a:ext cx="19431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 name="Line 8"/>
          <p:cNvSpPr>
            <a:spLocks noChangeShapeType="1"/>
          </p:cNvSpPr>
          <p:nvPr/>
        </p:nvSpPr>
        <p:spPr bwMode="auto">
          <a:xfrm>
            <a:off x="5076825" y="3697610"/>
            <a:ext cx="18002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6" name="Line 9"/>
          <p:cNvSpPr>
            <a:spLocks noChangeShapeType="1"/>
          </p:cNvSpPr>
          <p:nvPr/>
        </p:nvSpPr>
        <p:spPr bwMode="auto">
          <a:xfrm>
            <a:off x="2124075" y="3986535"/>
            <a:ext cx="17287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7" name="Line 10"/>
          <p:cNvSpPr>
            <a:spLocks noChangeShapeType="1"/>
          </p:cNvSpPr>
          <p:nvPr/>
        </p:nvSpPr>
        <p:spPr bwMode="auto">
          <a:xfrm>
            <a:off x="2124075" y="3697610"/>
            <a:ext cx="172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8" name="Line 11"/>
          <p:cNvSpPr>
            <a:spLocks noChangeShapeType="1"/>
          </p:cNvSpPr>
          <p:nvPr/>
        </p:nvSpPr>
        <p:spPr bwMode="auto">
          <a:xfrm flipV="1">
            <a:off x="2124075" y="3986535"/>
            <a:ext cx="0" cy="3603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 name="Line 12"/>
          <p:cNvSpPr>
            <a:spLocks noChangeShapeType="1"/>
          </p:cNvSpPr>
          <p:nvPr/>
        </p:nvSpPr>
        <p:spPr bwMode="auto">
          <a:xfrm>
            <a:off x="2124075" y="2978473"/>
            <a:ext cx="0" cy="71913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0" name="Line 13"/>
          <p:cNvSpPr>
            <a:spLocks noChangeShapeType="1"/>
          </p:cNvSpPr>
          <p:nvPr/>
        </p:nvSpPr>
        <p:spPr bwMode="auto">
          <a:xfrm flipV="1">
            <a:off x="6877050" y="2905448"/>
            <a:ext cx="0" cy="7921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6877050" y="3986535"/>
            <a:ext cx="0" cy="3603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2" name="Group 15"/>
          <p:cNvGrpSpPr/>
          <p:nvPr/>
        </p:nvGrpSpPr>
        <p:grpSpPr bwMode="auto">
          <a:xfrm>
            <a:off x="3708400" y="3324548"/>
            <a:ext cx="1511300" cy="1093787"/>
            <a:chOff x="0" y="0"/>
            <a:chExt cx="576" cy="417"/>
          </a:xfrm>
        </p:grpSpPr>
        <p:sp>
          <p:nvSpPr>
            <p:cNvPr id="103" name="AutoShape 16"/>
            <p:cNvSpPr>
              <a:spLocks noChangeAspect="1" noChangeArrowheads="1" noTextEdit="1"/>
            </p:cNvSpPr>
            <p:nvPr/>
          </p:nvSpPr>
          <p:spPr bwMode="auto">
            <a:xfrm>
              <a:off x="0" y="0"/>
              <a:ext cx="57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 name="未知"/>
            <p:cNvSpPr/>
            <p:nvPr/>
          </p:nvSpPr>
          <p:spPr bwMode="auto">
            <a:xfrm>
              <a:off x="289" y="166"/>
              <a:ext cx="286" cy="252"/>
            </a:xfrm>
            <a:custGeom>
              <a:avLst/>
              <a:gdLst>
                <a:gd name="T0" fmla="*/ 286 w 286"/>
                <a:gd name="T1" fmla="*/ 0 h 252"/>
                <a:gd name="T2" fmla="*/ 286 w 286"/>
                <a:gd name="T3" fmla="*/ 85 h 252"/>
                <a:gd name="T4" fmla="*/ 0 w 286"/>
                <a:gd name="T5" fmla="*/ 252 h 252"/>
                <a:gd name="T6" fmla="*/ 0 w 286"/>
                <a:gd name="T7" fmla="*/ 166 h 252"/>
                <a:gd name="T8" fmla="*/ 286 w 286"/>
                <a:gd name="T9" fmla="*/ 0 h 252"/>
                <a:gd name="T10" fmla="*/ 286 w 286"/>
                <a:gd name="T11" fmla="*/ 0 h 252"/>
                <a:gd name="T12" fmla="*/ 286 w 286"/>
                <a:gd name="T13" fmla="*/ 0 h 252"/>
                <a:gd name="T14" fmla="*/ 286 w 286"/>
                <a:gd name="T15" fmla="*/ 0 h 252"/>
                <a:gd name="T16" fmla="*/ 286 w 286"/>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252"/>
                <a:gd name="T29" fmla="*/ 286 w 286"/>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252">
                  <a:moveTo>
                    <a:pt x="286" y="0"/>
                  </a:moveTo>
                  <a:lnTo>
                    <a:pt x="286" y="85"/>
                  </a:lnTo>
                  <a:lnTo>
                    <a:pt x="0" y="252"/>
                  </a:lnTo>
                  <a:lnTo>
                    <a:pt x="0" y="166"/>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 name="未知"/>
            <p:cNvSpPr/>
            <p:nvPr/>
          </p:nvSpPr>
          <p:spPr bwMode="auto">
            <a:xfrm>
              <a:off x="1" y="166"/>
              <a:ext cx="288" cy="252"/>
            </a:xfrm>
            <a:custGeom>
              <a:avLst/>
              <a:gdLst>
                <a:gd name="T0" fmla="*/ 288 w 288"/>
                <a:gd name="T1" fmla="*/ 166 h 252"/>
                <a:gd name="T2" fmla="*/ 288 w 288"/>
                <a:gd name="T3" fmla="*/ 252 h 252"/>
                <a:gd name="T4" fmla="*/ 0 w 288"/>
                <a:gd name="T5" fmla="*/ 85 h 252"/>
                <a:gd name="T6" fmla="*/ 0 w 288"/>
                <a:gd name="T7" fmla="*/ 0 h 252"/>
                <a:gd name="T8" fmla="*/ 288 w 288"/>
                <a:gd name="T9" fmla="*/ 166 h 252"/>
                <a:gd name="T10" fmla="*/ 288 w 288"/>
                <a:gd name="T11" fmla="*/ 166 h 252"/>
                <a:gd name="T12" fmla="*/ 288 w 288"/>
                <a:gd name="T13" fmla="*/ 166 h 252"/>
                <a:gd name="T14" fmla="*/ 288 w 288"/>
                <a:gd name="T15" fmla="*/ 166 h 252"/>
                <a:gd name="T16" fmla="*/ 288 w 288"/>
                <a:gd name="T17" fmla="*/ 166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52"/>
                <a:gd name="T29" fmla="*/ 288 w 288"/>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52">
                  <a:moveTo>
                    <a:pt x="288" y="166"/>
                  </a:moveTo>
                  <a:lnTo>
                    <a:pt x="288" y="252"/>
                  </a:lnTo>
                  <a:lnTo>
                    <a:pt x="0" y="85"/>
                  </a:lnTo>
                  <a:lnTo>
                    <a:pt x="0" y="0"/>
                  </a:lnTo>
                  <a:lnTo>
                    <a:pt x="288" y="166"/>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 name="未知"/>
            <p:cNvSpPr/>
            <p:nvPr/>
          </p:nvSpPr>
          <p:spPr bwMode="auto">
            <a:xfrm>
              <a:off x="1" y="0"/>
              <a:ext cx="574" cy="332"/>
            </a:xfrm>
            <a:custGeom>
              <a:avLst/>
              <a:gdLst>
                <a:gd name="T0" fmla="*/ 574 w 574"/>
                <a:gd name="T1" fmla="*/ 166 h 332"/>
                <a:gd name="T2" fmla="*/ 288 w 574"/>
                <a:gd name="T3" fmla="*/ 332 h 332"/>
                <a:gd name="T4" fmla="*/ 0 w 574"/>
                <a:gd name="T5" fmla="*/ 166 h 332"/>
                <a:gd name="T6" fmla="*/ 286 w 574"/>
                <a:gd name="T7" fmla="*/ 0 h 332"/>
                <a:gd name="T8" fmla="*/ 574 w 574"/>
                <a:gd name="T9" fmla="*/ 166 h 332"/>
                <a:gd name="T10" fmla="*/ 574 w 574"/>
                <a:gd name="T11" fmla="*/ 166 h 332"/>
                <a:gd name="T12" fmla="*/ 574 w 574"/>
                <a:gd name="T13" fmla="*/ 166 h 332"/>
                <a:gd name="T14" fmla="*/ 574 w 574"/>
                <a:gd name="T15" fmla="*/ 166 h 332"/>
                <a:gd name="T16" fmla="*/ 574 w 574"/>
                <a:gd name="T17" fmla="*/ 166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4"/>
                <a:gd name="T28" fmla="*/ 0 h 332"/>
                <a:gd name="T29" fmla="*/ 574 w 574"/>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4" h="332">
                  <a:moveTo>
                    <a:pt x="574" y="166"/>
                  </a:moveTo>
                  <a:lnTo>
                    <a:pt x="288" y="332"/>
                  </a:lnTo>
                  <a:lnTo>
                    <a:pt x="0" y="166"/>
                  </a:lnTo>
                  <a:lnTo>
                    <a:pt x="286" y="0"/>
                  </a:lnTo>
                  <a:lnTo>
                    <a:pt x="574" y="166"/>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 name="未知"/>
            <p:cNvSpPr>
              <a:spLocks noEditPoints="1"/>
            </p:cNvSpPr>
            <p:nvPr/>
          </p:nvSpPr>
          <p:spPr bwMode="auto">
            <a:xfrm>
              <a:off x="80" y="48"/>
              <a:ext cx="416" cy="241"/>
            </a:xfrm>
            <a:custGeom>
              <a:avLst/>
              <a:gdLst>
                <a:gd name="T0" fmla="*/ 483 w 785"/>
                <a:gd name="T1" fmla="*/ 356 h 457"/>
                <a:gd name="T2" fmla="*/ 523 w 785"/>
                <a:gd name="T3" fmla="*/ 379 h 457"/>
                <a:gd name="T4" fmla="*/ 389 w 785"/>
                <a:gd name="T5" fmla="*/ 457 h 457"/>
                <a:gd name="T6" fmla="*/ 255 w 785"/>
                <a:gd name="T7" fmla="*/ 379 h 457"/>
                <a:gd name="T8" fmla="*/ 295 w 785"/>
                <a:gd name="T9" fmla="*/ 356 h 457"/>
                <a:gd name="T10" fmla="*/ 356 w 785"/>
                <a:gd name="T11" fmla="*/ 391 h 457"/>
                <a:gd name="T12" fmla="*/ 356 w 785"/>
                <a:gd name="T13" fmla="*/ 313 h 457"/>
                <a:gd name="T14" fmla="*/ 286 w 785"/>
                <a:gd name="T15" fmla="*/ 290 h 457"/>
                <a:gd name="T16" fmla="*/ 246 w 785"/>
                <a:gd name="T17" fmla="*/ 249 h 457"/>
                <a:gd name="T18" fmla="*/ 113 w 785"/>
                <a:gd name="T19" fmla="*/ 249 h 457"/>
                <a:gd name="T20" fmla="*/ 174 w 785"/>
                <a:gd name="T21" fmla="*/ 285 h 457"/>
                <a:gd name="T22" fmla="*/ 134 w 785"/>
                <a:gd name="T23" fmla="*/ 308 h 457"/>
                <a:gd name="T24" fmla="*/ 0 w 785"/>
                <a:gd name="T25" fmla="*/ 230 h 457"/>
                <a:gd name="T26" fmla="*/ 134 w 785"/>
                <a:gd name="T27" fmla="*/ 153 h 457"/>
                <a:gd name="T28" fmla="*/ 174 w 785"/>
                <a:gd name="T29" fmla="*/ 176 h 457"/>
                <a:gd name="T30" fmla="*/ 113 w 785"/>
                <a:gd name="T31" fmla="*/ 211 h 457"/>
                <a:gd name="T32" fmla="*/ 244 w 785"/>
                <a:gd name="T33" fmla="*/ 211 h 457"/>
                <a:gd name="T34" fmla="*/ 286 w 785"/>
                <a:gd name="T35" fmla="*/ 165 h 457"/>
                <a:gd name="T36" fmla="*/ 369 w 785"/>
                <a:gd name="T37" fmla="*/ 140 h 457"/>
                <a:gd name="T38" fmla="*/ 369 w 785"/>
                <a:gd name="T39" fmla="*/ 66 h 457"/>
                <a:gd name="T40" fmla="*/ 308 w 785"/>
                <a:gd name="T41" fmla="*/ 101 h 457"/>
                <a:gd name="T42" fmla="*/ 268 w 785"/>
                <a:gd name="T43" fmla="*/ 78 h 457"/>
                <a:gd name="T44" fmla="*/ 402 w 785"/>
                <a:gd name="T45" fmla="*/ 0 h 457"/>
                <a:gd name="T46" fmla="*/ 536 w 785"/>
                <a:gd name="T47" fmla="*/ 78 h 457"/>
                <a:gd name="T48" fmla="*/ 496 w 785"/>
                <a:gd name="T49" fmla="*/ 101 h 457"/>
                <a:gd name="T50" fmla="*/ 435 w 785"/>
                <a:gd name="T51" fmla="*/ 66 h 457"/>
                <a:gd name="T52" fmla="*/ 435 w 785"/>
                <a:gd name="T53" fmla="*/ 142 h 457"/>
                <a:gd name="T54" fmla="*/ 502 w 785"/>
                <a:gd name="T55" fmla="*/ 165 h 457"/>
                <a:gd name="T56" fmla="*/ 541 w 785"/>
                <a:gd name="T57" fmla="*/ 204 h 457"/>
                <a:gd name="T58" fmla="*/ 672 w 785"/>
                <a:gd name="T59" fmla="*/ 204 h 457"/>
                <a:gd name="T60" fmla="*/ 611 w 785"/>
                <a:gd name="T61" fmla="*/ 169 h 457"/>
                <a:gd name="T62" fmla="*/ 650 w 785"/>
                <a:gd name="T63" fmla="*/ 145 h 457"/>
                <a:gd name="T64" fmla="*/ 785 w 785"/>
                <a:gd name="T65" fmla="*/ 223 h 457"/>
                <a:gd name="T66" fmla="*/ 651 w 785"/>
                <a:gd name="T67" fmla="*/ 301 h 457"/>
                <a:gd name="T68" fmla="*/ 611 w 785"/>
                <a:gd name="T69" fmla="*/ 278 h 457"/>
                <a:gd name="T70" fmla="*/ 672 w 785"/>
                <a:gd name="T71" fmla="*/ 242 h 457"/>
                <a:gd name="T72" fmla="*/ 545 w 785"/>
                <a:gd name="T73" fmla="*/ 242 h 457"/>
                <a:gd name="T74" fmla="*/ 502 w 785"/>
                <a:gd name="T75" fmla="*/ 290 h 457"/>
                <a:gd name="T76" fmla="*/ 422 w 785"/>
                <a:gd name="T77" fmla="*/ 315 h 457"/>
                <a:gd name="T78" fmla="*/ 422 w 785"/>
                <a:gd name="T79" fmla="*/ 391 h 457"/>
                <a:gd name="T80" fmla="*/ 483 w 785"/>
                <a:gd name="T81" fmla="*/ 356 h 457"/>
                <a:gd name="T82" fmla="*/ 483 w 785"/>
                <a:gd name="T83" fmla="*/ 356 h 457"/>
                <a:gd name="T84" fmla="*/ 483 w 785"/>
                <a:gd name="T85" fmla="*/ 356 h 457"/>
                <a:gd name="T86" fmla="*/ 338 w 785"/>
                <a:gd name="T87" fmla="*/ 260 h 457"/>
                <a:gd name="T88" fmla="*/ 450 w 785"/>
                <a:gd name="T89" fmla="*/ 260 h 457"/>
                <a:gd name="T90" fmla="*/ 450 w 785"/>
                <a:gd name="T91" fmla="*/ 195 h 457"/>
                <a:gd name="T92" fmla="*/ 338 w 785"/>
                <a:gd name="T93" fmla="*/ 195 h 457"/>
                <a:gd name="T94" fmla="*/ 338 w 785"/>
                <a:gd name="T95" fmla="*/ 260 h 4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7"/>
                <a:gd name="T146" fmla="*/ 785 w 785"/>
                <a:gd name="T147" fmla="*/ 457 h 4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7">
                  <a:moveTo>
                    <a:pt x="483" y="356"/>
                  </a:moveTo>
                  <a:cubicBezTo>
                    <a:pt x="523" y="379"/>
                    <a:pt x="523" y="379"/>
                    <a:pt x="523" y="379"/>
                  </a:cubicBezTo>
                  <a:cubicBezTo>
                    <a:pt x="389" y="457"/>
                    <a:pt x="389" y="457"/>
                    <a:pt x="389" y="457"/>
                  </a:cubicBezTo>
                  <a:cubicBezTo>
                    <a:pt x="255" y="379"/>
                    <a:pt x="255" y="379"/>
                    <a:pt x="255" y="379"/>
                  </a:cubicBezTo>
                  <a:cubicBezTo>
                    <a:pt x="295" y="356"/>
                    <a:pt x="295" y="356"/>
                    <a:pt x="295" y="356"/>
                  </a:cubicBezTo>
                  <a:cubicBezTo>
                    <a:pt x="356" y="391"/>
                    <a:pt x="356" y="391"/>
                    <a:pt x="356" y="391"/>
                  </a:cubicBezTo>
                  <a:cubicBezTo>
                    <a:pt x="356" y="313"/>
                    <a:pt x="356" y="313"/>
                    <a:pt x="356" y="313"/>
                  </a:cubicBezTo>
                  <a:cubicBezTo>
                    <a:pt x="330" y="309"/>
                    <a:pt x="306" y="302"/>
                    <a:pt x="286" y="290"/>
                  </a:cubicBezTo>
                  <a:cubicBezTo>
                    <a:pt x="266" y="279"/>
                    <a:pt x="253" y="264"/>
                    <a:pt x="246" y="249"/>
                  </a:cubicBezTo>
                  <a:cubicBezTo>
                    <a:pt x="113" y="249"/>
                    <a:pt x="113" y="249"/>
                    <a:pt x="113" y="249"/>
                  </a:cubicBezTo>
                  <a:cubicBezTo>
                    <a:pt x="174" y="285"/>
                    <a:pt x="174" y="285"/>
                    <a:pt x="174" y="285"/>
                  </a:cubicBezTo>
                  <a:cubicBezTo>
                    <a:pt x="134" y="308"/>
                    <a:pt x="134" y="308"/>
                    <a:pt x="134" y="308"/>
                  </a:cubicBezTo>
                  <a:cubicBezTo>
                    <a:pt x="0" y="230"/>
                    <a:pt x="0" y="230"/>
                    <a:pt x="0" y="230"/>
                  </a:cubicBezTo>
                  <a:cubicBezTo>
                    <a:pt x="134" y="153"/>
                    <a:pt x="134" y="153"/>
                    <a:pt x="134" y="153"/>
                  </a:cubicBezTo>
                  <a:cubicBezTo>
                    <a:pt x="174" y="176"/>
                    <a:pt x="174" y="176"/>
                    <a:pt x="174" y="176"/>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6"/>
                    <a:pt x="369" y="66"/>
                    <a:pt x="369" y="66"/>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6"/>
                    <a:pt x="435" y="66"/>
                    <a:pt x="435" y="66"/>
                  </a:cubicBezTo>
                  <a:cubicBezTo>
                    <a:pt x="435" y="87"/>
                    <a:pt x="435" y="117"/>
                    <a:pt x="435" y="142"/>
                  </a:cubicBezTo>
                  <a:cubicBezTo>
                    <a:pt x="460" y="146"/>
                    <a:pt x="483" y="154"/>
                    <a:pt x="502" y="165"/>
                  </a:cubicBezTo>
                  <a:cubicBezTo>
                    <a:pt x="521" y="176"/>
                    <a:pt x="534" y="190"/>
                    <a:pt x="541" y="204"/>
                  </a:cubicBezTo>
                  <a:cubicBezTo>
                    <a:pt x="672" y="204"/>
                    <a:pt x="672" y="204"/>
                    <a:pt x="672" y="204"/>
                  </a:cubicBezTo>
                  <a:cubicBezTo>
                    <a:pt x="611" y="169"/>
                    <a:pt x="611" y="169"/>
                    <a:pt x="611" y="169"/>
                  </a:cubicBezTo>
                  <a:cubicBezTo>
                    <a:pt x="650" y="145"/>
                    <a:pt x="650" y="145"/>
                    <a:pt x="650" y="145"/>
                  </a:cubicBezTo>
                  <a:cubicBezTo>
                    <a:pt x="785" y="223"/>
                    <a:pt x="785" y="223"/>
                    <a:pt x="785" y="223"/>
                  </a:cubicBezTo>
                  <a:cubicBezTo>
                    <a:pt x="651" y="301"/>
                    <a:pt x="651" y="301"/>
                    <a:pt x="651" y="301"/>
                  </a:cubicBezTo>
                  <a:cubicBezTo>
                    <a:pt x="611" y="278"/>
                    <a:pt x="611" y="278"/>
                    <a:pt x="611" y="278"/>
                  </a:cubicBezTo>
                  <a:cubicBezTo>
                    <a:pt x="672" y="242"/>
                    <a:pt x="672" y="242"/>
                    <a:pt x="672" y="242"/>
                  </a:cubicBezTo>
                  <a:cubicBezTo>
                    <a:pt x="637" y="242"/>
                    <a:pt x="587" y="242"/>
                    <a:pt x="545" y="242"/>
                  </a:cubicBezTo>
                  <a:cubicBezTo>
                    <a:pt x="540" y="260"/>
                    <a:pt x="526" y="277"/>
                    <a:pt x="502" y="290"/>
                  </a:cubicBezTo>
                  <a:cubicBezTo>
                    <a:pt x="480" y="303"/>
                    <a:pt x="451" y="312"/>
                    <a:pt x="422" y="315"/>
                  </a:cubicBezTo>
                  <a:cubicBezTo>
                    <a:pt x="422" y="391"/>
                    <a:pt x="422" y="391"/>
                    <a:pt x="422" y="391"/>
                  </a:cubicBezTo>
                  <a:cubicBezTo>
                    <a:pt x="483" y="356"/>
                    <a:pt x="483" y="356"/>
                    <a:pt x="483" y="356"/>
                  </a:cubicBezTo>
                  <a:cubicBezTo>
                    <a:pt x="483" y="356"/>
                    <a:pt x="483" y="356"/>
                    <a:pt x="483" y="356"/>
                  </a:cubicBezTo>
                  <a:cubicBezTo>
                    <a:pt x="483" y="356"/>
                    <a:pt x="483" y="356"/>
                    <a:pt x="483" y="356"/>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 name="未知"/>
            <p:cNvSpPr>
              <a:spLocks noEditPoints="1"/>
            </p:cNvSpPr>
            <p:nvPr/>
          </p:nvSpPr>
          <p:spPr bwMode="auto">
            <a:xfrm>
              <a:off x="80" y="42"/>
              <a:ext cx="416" cy="241"/>
            </a:xfrm>
            <a:custGeom>
              <a:avLst/>
              <a:gdLst>
                <a:gd name="T0" fmla="*/ 483 w 785"/>
                <a:gd name="T1" fmla="*/ 355 h 456"/>
                <a:gd name="T2" fmla="*/ 523 w 785"/>
                <a:gd name="T3" fmla="*/ 379 h 456"/>
                <a:gd name="T4" fmla="*/ 389 w 785"/>
                <a:gd name="T5" fmla="*/ 456 h 456"/>
                <a:gd name="T6" fmla="*/ 255 w 785"/>
                <a:gd name="T7" fmla="*/ 379 h 456"/>
                <a:gd name="T8" fmla="*/ 295 w 785"/>
                <a:gd name="T9" fmla="*/ 355 h 456"/>
                <a:gd name="T10" fmla="*/ 356 w 785"/>
                <a:gd name="T11" fmla="*/ 391 h 456"/>
                <a:gd name="T12" fmla="*/ 356 w 785"/>
                <a:gd name="T13" fmla="*/ 313 h 456"/>
                <a:gd name="T14" fmla="*/ 286 w 785"/>
                <a:gd name="T15" fmla="*/ 290 h 456"/>
                <a:gd name="T16" fmla="*/ 246 w 785"/>
                <a:gd name="T17" fmla="*/ 249 h 456"/>
                <a:gd name="T18" fmla="*/ 113 w 785"/>
                <a:gd name="T19" fmla="*/ 249 h 456"/>
                <a:gd name="T20" fmla="*/ 174 w 785"/>
                <a:gd name="T21" fmla="*/ 284 h 456"/>
                <a:gd name="T22" fmla="*/ 134 w 785"/>
                <a:gd name="T23" fmla="*/ 308 h 456"/>
                <a:gd name="T24" fmla="*/ 0 w 785"/>
                <a:gd name="T25" fmla="*/ 230 h 456"/>
                <a:gd name="T26" fmla="*/ 134 w 785"/>
                <a:gd name="T27" fmla="*/ 152 h 456"/>
                <a:gd name="T28" fmla="*/ 174 w 785"/>
                <a:gd name="T29" fmla="*/ 175 h 456"/>
                <a:gd name="T30" fmla="*/ 113 w 785"/>
                <a:gd name="T31" fmla="*/ 211 h 456"/>
                <a:gd name="T32" fmla="*/ 244 w 785"/>
                <a:gd name="T33" fmla="*/ 211 h 456"/>
                <a:gd name="T34" fmla="*/ 286 w 785"/>
                <a:gd name="T35" fmla="*/ 165 h 456"/>
                <a:gd name="T36" fmla="*/ 369 w 785"/>
                <a:gd name="T37" fmla="*/ 140 h 456"/>
                <a:gd name="T38" fmla="*/ 369 w 785"/>
                <a:gd name="T39" fmla="*/ 65 h 456"/>
                <a:gd name="T40" fmla="*/ 308 w 785"/>
                <a:gd name="T41" fmla="*/ 101 h 456"/>
                <a:gd name="T42" fmla="*/ 268 w 785"/>
                <a:gd name="T43" fmla="*/ 78 h 456"/>
                <a:gd name="T44" fmla="*/ 402 w 785"/>
                <a:gd name="T45" fmla="*/ 0 h 456"/>
                <a:gd name="T46" fmla="*/ 536 w 785"/>
                <a:gd name="T47" fmla="*/ 78 h 456"/>
                <a:gd name="T48" fmla="*/ 496 w 785"/>
                <a:gd name="T49" fmla="*/ 101 h 456"/>
                <a:gd name="T50" fmla="*/ 435 w 785"/>
                <a:gd name="T51" fmla="*/ 65 h 456"/>
                <a:gd name="T52" fmla="*/ 435 w 785"/>
                <a:gd name="T53" fmla="*/ 142 h 456"/>
                <a:gd name="T54" fmla="*/ 502 w 785"/>
                <a:gd name="T55" fmla="*/ 165 h 456"/>
                <a:gd name="T56" fmla="*/ 541 w 785"/>
                <a:gd name="T57" fmla="*/ 204 h 456"/>
                <a:gd name="T58" fmla="*/ 672 w 785"/>
                <a:gd name="T59" fmla="*/ 204 h 456"/>
                <a:gd name="T60" fmla="*/ 611 w 785"/>
                <a:gd name="T61" fmla="*/ 168 h 456"/>
                <a:gd name="T62" fmla="*/ 650 w 785"/>
                <a:gd name="T63" fmla="*/ 145 h 456"/>
                <a:gd name="T64" fmla="*/ 785 w 785"/>
                <a:gd name="T65" fmla="*/ 223 h 456"/>
                <a:gd name="T66" fmla="*/ 651 w 785"/>
                <a:gd name="T67" fmla="*/ 300 h 456"/>
                <a:gd name="T68" fmla="*/ 611 w 785"/>
                <a:gd name="T69" fmla="*/ 277 h 456"/>
                <a:gd name="T70" fmla="*/ 672 w 785"/>
                <a:gd name="T71" fmla="*/ 242 h 456"/>
                <a:gd name="T72" fmla="*/ 545 w 785"/>
                <a:gd name="T73" fmla="*/ 242 h 456"/>
                <a:gd name="T74" fmla="*/ 502 w 785"/>
                <a:gd name="T75" fmla="*/ 290 h 456"/>
                <a:gd name="T76" fmla="*/ 422 w 785"/>
                <a:gd name="T77" fmla="*/ 314 h 456"/>
                <a:gd name="T78" fmla="*/ 422 w 785"/>
                <a:gd name="T79" fmla="*/ 391 h 456"/>
                <a:gd name="T80" fmla="*/ 483 w 785"/>
                <a:gd name="T81" fmla="*/ 355 h 456"/>
                <a:gd name="T82" fmla="*/ 483 w 785"/>
                <a:gd name="T83" fmla="*/ 355 h 456"/>
                <a:gd name="T84" fmla="*/ 483 w 785"/>
                <a:gd name="T85" fmla="*/ 355 h 456"/>
                <a:gd name="T86" fmla="*/ 338 w 785"/>
                <a:gd name="T87" fmla="*/ 260 h 456"/>
                <a:gd name="T88" fmla="*/ 450 w 785"/>
                <a:gd name="T89" fmla="*/ 260 h 456"/>
                <a:gd name="T90" fmla="*/ 450 w 785"/>
                <a:gd name="T91" fmla="*/ 195 h 456"/>
                <a:gd name="T92" fmla="*/ 338 w 785"/>
                <a:gd name="T93" fmla="*/ 195 h 456"/>
                <a:gd name="T94" fmla="*/ 338 w 785"/>
                <a:gd name="T95" fmla="*/ 26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6"/>
                <a:gd name="T146" fmla="*/ 785 w 785"/>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6">
                  <a:moveTo>
                    <a:pt x="483" y="355"/>
                  </a:moveTo>
                  <a:cubicBezTo>
                    <a:pt x="523" y="379"/>
                    <a:pt x="523" y="379"/>
                    <a:pt x="523" y="379"/>
                  </a:cubicBezTo>
                  <a:cubicBezTo>
                    <a:pt x="389" y="456"/>
                    <a:pt x="389" y="456"/>
                    <a:pt x="389" y="456"/>
                  </a:cubicBezTo>
                  <a:cubicBezTo>
                    <a:pt x="255" y="379"/>
                    <a:pt x="255" y="379"/>
                    <a:pt x="255" y="379"/>
                  </a:cubicBezTo>
                  <a:cubicBezTo>
                    <a:pt x="295" y="355"/>
                    <a:pt x="295" y="355"/>
                    <a:pt x="295" y="355"/>
                  </a:cubicBezTo>
                  <a:cubicBezTo>
                    <a:pt x="356" y="391"/>
                    <a:pt x="356" y="391"/>
                    <a:pt x="356" y="391"/>
                  </a:cubicBezTo>
                  <a:cubicBezTo>
                    <a:pt x="356" y="313"/>
                    <a:pt x="356" y="313"/>
                    <a:pt x="356" y="313"/>
                  </a:cubicBezTo>
                  <a:cubicBezTo>
                    <a:pt x="330" y="309"/>
                    <a:pt x="306" y="301"/>
                    <a:pt x="286" y="290"/>
                  </a:cubicBezTo>
                  <a:cubicBezTo>
                    <a:pt x="266" y="278"/>
                    <a:pt x="253" y="264"/>
                    <a:pt x="246" y="249"/>
                  </a:cubicBezTo>
                  <a:cubicBezTo>
                    <a:pt x="113" y="249"/>
                    <a:pt x="113" y="249"/>
                    <a:pt x="113" y="249"/>
                  </a:cubicBezTo>
                  <a:cubicBezTo>
                    <a:pt x="174" y="284"/>
                    <a:pt x="174" y="284"/>
                    <a:pt x="174" y="284"/>
                  </a:cubicBezTo>
                  <a:cubicBezTo>
                    <a:pt x="134" y="308"/>
                    <a:pt x="134" y="308"/>
                    <a:pt x="134" y="308"/>
                  </a:cubicBezTo>
                  <a:cubicBezTo>
                    <a:pt x="0" y="230"/>
                    <a:pt x="0" y="230"/>
                    <a:pt x="0" y="230"/>
                  </a:cubicBezTo>
                  <a:cubicBezTo>
                    <a:pt x="134" y="152"/>
                    <a:pt x="134" y="152"/>
                    <a:pt x="134" y="152"/>
                  </a:cubicBezTo>
                  <a:cubicBezTo>
                    <a:pt x="174" y="175"/>
                    <a:pt x="174" y="175"/>
                    <a:pt x="174" y="175"/>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5"/>
                    <a:pt x="369" y="65"/>
                    <a:pt x="369" y="65"/>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5"/>
                    <a:pt x="435" y="65"/>
                    <a:pt x="435" y="65"/>
                  </a:cubicBezTo>
                  <a:cubicBezTo>
                    <a:pt x="435" y="87"/>
                    <a:pt x="435" y="117"/>
                    <a:pt x="435" y="142"/>
                  </a:cubicBezTo>
                  <a:cubicBezTo>
                    <a:pt x="460" y="146"/>
                    <a:pt x="483" y="154"/>
                    <a:pt x="502" y="165"/>
                  </a:cubicBezTo>
                  <a:cubicBezTo>
                    <a:pt x="521" y="176"/>
                    <a:pt x="534" y="189"/>
                    <a:pt x="541" y="204"/>
                  </a:cubicBezTo>
                  <a:cubicBezTo>
                    <a:pt x="672" y="204"/>
                    <a:pt x="672" y="204"/>
                    <a:pt x="672" y="204"/>
                  </a:cubicBezTo>
                  <a:cubicBezTo>
                    <a:pt x="611" y="168"/>
                    <a:pt x="611" y="168"/>
                    <a:pt x="611" y="168"/>
                  </a:cubicBezTo>
                  <a:cubicBezTo>
                    <a:pt x="650" y="145"/>
                    <a:pt x="650" y="145"/>
                    <a:pt x="650" y="145"/>
                  </a:cubicBezTo>
                  <a:cubicBezTo>
                    <a:pt x="785" y="223"/>
                    <a:pt x="785" y="223"/>
                    <a:pt x="785" y="223"/>
                  </a:cubicBezTo>
                  <a:cubicBezTo>
                    <a:pt x="651" y="300"/>
                    <a:pt x="651" y="300"/>
                    <a:pt x="651" y="300"/>
                  </a:cubicBezTo>
                  <a:cubicBezTo>
                    <a:pt x="611" y="277"/>
                    <a:pt x="611" y="277"/>
                    <a:pt x="611" y="277"/>
                  </a:cubicBezTo>
                  <a:cubicBezTo>
                    <a:pt x="672" y="242"/>
                    <a:pt x="672" y="242"/>
                    <a:pt x="672" y="242"/>
                  </a:cubicBezTo>
                  <a:cubicBezTo>
                    <a:pt x="637" y="242"/>
                    <a:pt x="587" y="242"/>
                    <a:pt x="545" y="242"/>
                  </a:cubicBezTo>
                  <a:cubicBezTo>
                    <a:pt x="540" y="259"/>
                    <a:pt x="526" y="276"/>
                    <a:pt x="502" y="290"/>
                  </a:cubicBezTo>
                  <a:cubicBezTo>
                    <a:pt x="480" y="303"/>
                    <a:pt x="451" y="311"/>
                    <a:pt x="422" y="314"/>
                  </a:cubicBezTo>
                  <a:cubicBezTo>
                    <a:pt x="422" y="391"/>
                    <a:pt x="422" y="391"/>
                    <a:pt x="422" y="391"/>
                  </a:cubicBezTo>
                  <a:cubicBezTo>
                    <a:pt x="483" y="355"/>
                    <a:pt x="483" y="355"/>
                    <a:pt x="483" y="355"/>
                  </a:cubicBezTo>
                  <a:cubicBezTo>
                    <a:pt x="483" y="355"/>
                    <a:pt x="483" y="355"/>
                    <a:pt x="483" y="355"/>
                  </a:cubicBezTo>
                  <a:cubicBezTo>
                    <a:pt x="483" y="355"/>
                    <a:pt x="483" y="355"/>
                    <a:pt x="483" y="355"/>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 name="未知"/>
            <p:cNvSpPr/>
            <p:nvPr/>
          </p:nvSpPr>
          <p:spPr bwMode="auto">
            <a:xfrm>
              <a:off x="49" y="226"/>
              <a:ext cx="30" cy="48"/>
            </a:xfrm>
            <a:custGeom>
              <a:avLst/>
              <a:gdLst>
                <a:gd name="T0" fmla="*/ 27 w 56"/>
                <a:gd name="T1" fmla="*/ 5 h 92"/>
                <a:gd name="T2" fmla="*/ 46 w 56"/>
                <a:gd name="T3" fmla="*/ 21 h 92"/>
                <a:gd name="T4" fmla="*/ 54 w 56"/>
                <a:gd name="T5" fmla="*/ 45 h 92"/>
                <a:gd name="T6" fmla="*/ 40 w 56"/>
                <a:gd name="T7" fmla="*/ 36 h 92"/>
                <a:gd name="T8" fmla="*/ 27 w 56"/>
                <a:gd name="T9" fmla="*/ 17 h 92"/>
                <a:gd name="T10" fmla="*/ 20 w 56"/>
                <a:gd name="T11" fmla="*/ 15 h 92"/>
                <a:gd name="T12" fmla="*/ 17 w 56"/>
                <a:gd name="T13" fmla="*/ 20 h 92"/>
                <a:gd name="T14" fmla="*/ 20 w 56"/>
                <a:gd name="T15" fmla="*/ 28 h 92"/>
                <a:gd name="T16" fmla="*/ 36 w 56"/>
                <a:gd name="T17" fmla="*/ 43 h 92"/>
                <a:gd name="T18" fmla="*/ 48 w 56"/>
                <a:gd name="T19" fmla="*/ 55 h 92"/>
                <a:gd name="T20" fmla="*/ 56 w 56"/>
                <a:gd name="T21" fmla="*/ 77 h 92"/>
                <a:gd name="T22" fmla="*/ 49 w 56"/>
                <a:gd name="T23" fmla="*/ 90 h 92"/>
                <a:gd name="T24" fmla="*/ 28 w 56"/>
                <a:gd name="T25" fmla="*/ 85 h 92"/>
                <a:gd name="T26" fmla="*/ 9 w 56"/>
                <a:gd name="T27" fmla="*/ 67 h 92"/>
                <a:gd name="T28" fmla="*/ 0 w 56"/>
                <a:gd name="T29" fmla="*/ 42 h 92"/>
                <a:gd name="T30" fmla="*/ 14 w 56"/>
                <a:gd name="T31" fmla="*/ 50 h 92"/>
                <a:gd name="T32" fmla="*/ 19 w 56"/>
                <a:gd name="T33" fmla="*/ 63 h 92"/>
                <a:gd name="T34" fmla="*/ 29 w 56"/>
                <a:gd name="T35" fmla="*/ 72 h 92"/>
                <a:gd name="T36" fmla="*/ 37 w 56"/>
                <a:gd name="T37" fmla="*/ 75 h 92"/>
                <a:gd name="T38" fmla="*/ 42 w 56"/>
                <a:gd name="T39" fmla="*/ 70 h 92"/>
                <a:gd name="T40" fmla="*/ 32 w 56"/>
                <a:gd name="T41" fmla="*/ 55 h 92"/>
                <a:gd name="T42" fmla="*/ 13 w 56"/>
                <a:gd name="T43" fmla="*/ 37 h 92"/>
                <a:gd name="T44" fmla="*/ 2 w 56"/>
                <a:gd name="T45" fmla="*/ 13 h 92"/>
                <a:gd name="T46" fmla="*/ 10 w 56"/>
                <a:gd name="T47" fmla="*/ 1 h 92"/>
                <a:gd name="T48" fmla="*/ 27 w 56"/>
                <a:gd name="T49" fmla="*/ 5 h 92"/>
                <a:gd name="T50" fmla="*/ 27 w 56"/>
                <a:gd name="T51" fmla="*/ 5 h 92"/>
                <a:gd name="T52" fmla="*/ 27 w 56"/>
                <a:gd name="T53" fmla="*/ 5 h 92"/>
                <a:gd name="T54" fmla="*/ 27 w 56"/>
                <a:gd name="T55" fmla="*/ 5 h 92"/>
                <a:gd name="T56" fmla="*/ 27 w 56"/>
                <a:gd name="T57" fmla="*/ 5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2"/>
                <a:gd name="T89" fmla="*/ 56 w 56"/>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2">
                  <a:moveTo>
                    <a:pt x="27" y="5"/>
                  </a:moveTo>
                  <a:cubicBezTo>
                    <a:pt x="35" y="9"/>
                    <a:pt x="41" y="15"/>
                    <a:pt x="46" y="21"/>
                  </a:cubicBezTo>
                  <a:cubicBezTo>
                    <a:pt x="51" y="28"/>
                    <a:pt x="54" y="36"/>
                    <a:pt x="54" y="45"/>
                  </a:cubicBezTo>
                  <a:cubicBezTo>
                    <a:pt x="40" y="36"/>
                    <a:pt x="40" y="36"/>
                    <a:pt x="40" y="36"/>
                  </a:cubicBezTo>
                  <a:cubicBezTo>
                    <a:pt x="39" y="29"/>
                    <a:pt x="35" y="22"/>
                    <a:pt x="27" y="17"/>
                  </a:cubicBezTo>
                  <a:cubicBezTo>
                    <a:pt x="24" y="16"/>
                    <a:pt x="22" y="15"/>
                    <a:pt x="20" y="15"/>
                  </a:cubicBezTo>
                  <a:cubicBezTo>
                    <a:pt x="18" y="16"/>
                    <a:pt x="17" y="17"/>
                    <a:pt x="17" y="20"/>
                  </a:cubicBezTo>
                  <a:cubicBezTo>
                    <a:pt x="17" y="23"/>
                    <a:pt x="18" y="26"/>
                    <a:pt x="20" y="28"/>
                  </a:cubicBezTo>
                  <a:cubicBezTo>
                    <a:pt x="22" y="30"/>
                    <a:pt x="27" y="35"/>
                    <a:pt x="36" y="43"/>
                  </a:cubicBezTo>
                  <a:cubicBezTo>
                    <a:pt x="42" y="48"/>
                    <a:pt x="45" y="52"/>
                    <a:pt x="48" y="55"/>
                  </a:cubicBezTo>
                  <a:cubicBezTo>
                    <a:pt x="53" y="62"/>
                    <a:pt x="56" y="69"/>
                    <a:pt x="56" y="77"/>
                  </a:cubicBezTo>
                  <a:cubicBezTo>
                    <a:pt x="56" y="84"/>
                    <a:pt x="54" y="88"/>
                    <a:pt x="49" y="90"/>
                  </a:cubicBezTo>
                  <a:cubicBezTo>
                    <a:pt x="44" y="92"/>
                    <a:pt x="37" y="90"/>
                    <a:pt x="28" y="85"/>
                  </a:cubicBezTo>
                  <a:cubicBezTo>
                    <a:pt x="20" y="81"/>
                    <a:pt x="14" y="75"/>
                    <a:pt x="9" y="67"/>
                  </a:cubicBezTo>
                  <a:cubicBezTo>
                    <a:pt x="3" y="59"/>
                    <a:pt x="0" y="51"/>
                    <a:pt x="0" y="42"/>
                  </a:cubicBezTo>
                  <a:cubicBezTo>
                    <a:pt x="14" y="50"/>
                    <a:pt x="14" y="50"/>
                    <a:pt x="14" y="50"/>
                  </a:cubicBezTo>
                  <a:cubicBezTo>
                    <a:pt x="14" y="55"/>
                    <a:pt x="16" y="59"/>
                    <a:pt x="19" y="63"/>
                  </a:cubicBezTo>
                  <a:cubicBezTo>
                    <a:pt x="21" y="67"/>
                    <a:pt x="25" y="70"/>
                    <a:pt x="29" y="72"/>
                  </a:cubicBezTo>
                  <a:cubicBezTo>
                    <a:pt x="32" y="74"/>
                    <a:pt x="35" y="75"/>
                    <a:pt x="37" y="75"/>
                  </a:cubicBezTo>
                  <a:cubicBezTo>
                    <a:pt x="40" y="76"/>
                    <a:pt x="42" y="74"/>
                    <a:pt x="42" y="70"/>
                  </a:cubicBezTo>
                  <a:cubicBezTo>
                    <a:pt x="42" y="66"/>
                    <a:pt x="38" y="61"/>
                    <a:pt x="32" y="55"/>
                  </a:cubicBezTo>
                  <a:cubicBezTo>
                    <a:pt x="20" y="44"/>
                    <a:pt x="14" y="38"/>
                    <a:pt x="13" y="37"/>
                  </a:cubicBezTo>
                  <a:cubicBezTo>
                    <a:pt x="6" y="29"/>
                    <a:pt x="2" y="22"/>
                    <a:pt x="2" y="13"/>
                  </a:cubicBezTo>
                  <a:cubicBezTo>
                    <a:pt x="2" y="6"/>
                    <a:pt x="5" y="2"/>
                    <a:pt x="10" y="1"/>
                  </a:cubicBezTo>
                  <a:cubicBezTo>
                    <a:pt x="15" y="0"/>
                    <a:pt x="21" y="1"/>
                    <a:pt x="27" y="5"/>
                  </a:cubicBezTo>
                  <a:cubicBezTo>
                    <a:pt x="27" y="5"/>
                    <a:pt x="27" y="5"/>
                    <a:pt x="27" y="5"/>
                  </a:cubicBezTo>
                  <a:cubicBezTo>
                    <a:pt x="27" y="5"/>
                    <a:pt x="27" y="5"/>
                    <a:pt x="27" y="5"/>
                  </a:cubicBezTo>
                  <a:cubicBezTo>
                    <a:pt x="27" y="5"/>
                    <a:pt x="27" y="5"/>
                    <a:pt x="27" y="5"/>
                  </a:cubicBezTo>
                  <a:cubicBezTo>
                    <a:pt x="27" y="5"/>
                    <a:pt x="27" y="5"/>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 name="未知"/>
            <p:cNvSpPr/>
            <p:nvPr/>
          </p:nvSpPr>
          <p:spPr bwMode="auto">
            <a:xfrm>
              <a:off x="80" y="238"/>
              <a:ext cx="46" cy="62"/>
            </a:xfrm>
            <a:custGeom>
              <a:avLst/>
              <a:gdLst>
                <a:gd name="T0" fmla="*/ 46 w 46"/>
                <a:gd name="T1" fmla="*/ 27 h 62"/>
                <a:gd name="T2" fmla="*/ 36 w 46"/>
                <a:gd name="T3" fmla="*/ 62 h 62"/>
                <a:gd name="T4" fmla="*/ 29 w 46"/>
                <a:gd name="T5" fmla="*/ 57 h 62"/>
                <a:gd name="T6" fmla="*/ 23 w 46"/>
                <a:gd name="T7" fmla="*/ 27 h 62"/>
                <a:gd name="T8" fmla="*/ 17 w 46"/>
                <a:gd name="T9" fmla="*/ 51 h 62"/>
                <a:gd name="T10" fmla="*/ 9 w 46"/>
                <a:gd name="T11" fmla="*/ 46 h 62"/>
                <a:gd name="T12" fmla="*/ 0 w 46"/>
                <a:gd name="T13" fmla="*/ 0 h 62"/>
                <a:gd name="T14" fmla="*/ 8 w 46"/>
                <a:gd name="T15" fmla="*/ 5 h 62"/>
                <a:gd name="T16" fmla="*/ 13 w 46"/>
                <a:gd name="T17" fmla="*/ 36 h 62"/>
                <a:gd name="T18" fmla="*/ 19 w 46"/>
                <a:gd name="T19" fmla="*/ 12 h 62"/>
                <a:gd name="T20" fmla="*/ 27 w 46"/>
                <a:gd name="T21" fmla="*/ 16 h 62"/>
                <a:gd name="T22" fmla="*/ 33 w 46"/>
                <a:gd name="T23" fmla="*/ 47 h 62"/>
                <a:gd name="T24" fmla="*/ 38 w 46"/>
                <a:gd name="T25" fmla="*/ 23 h 62"/>
                <a:gd name="T26" fmla="*/ 46 w 46"/>
                <a:gd name="T27" fmla="*/ 27 h 62"/>
                <a:gd name="T28" fmla="*/ 46 w 46"/>
                <a:gd name="T29" fmla="*/ 27 h 62"/>
                <a:gd name="T30" fmla="*/ 46 w 46"/>
                <a:gd name="T31" fmla="*/ 27 h 62"/>
                <a:gd name="T32" fmla="*/ 46 w 46"/>
                <a:gd name="T33" fmla="*/ 27 h 62"/>
                <a:gd name="T34" fmla="*/ 46 w 46"/>
                <a:gd name="T35" fmla="*/ 27 h 62"/>
                <a:gd name="T36" fmla="*/ 46 w 46"/>
                <a:gd name="T37" fmla="*/ 2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62"/>
                <a:gd name="T59" fmla="*/ 46 w 4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62">
                  <a:moveTo>
                    <a:pt x="46" y="27"/>
                  </a:moveTo>
                  <a:lnTo>
                    <a:pt x="36" y="62"/>
                  </a:lnTo>
                  <a:lnTo>
                    <a:pt x="29" y="57"/>
                  </a:lnTo>
                  <a:lnTo>
                    <a:pt x="23" y="27"/>
                  </a:lnTo>
                  <a:lnTo>
                    <a:pt x="17" y="51"/>
                  </a:lnTo>
                  <a:lnTo>
                    <a:pt x="9" y="46"/>
                  </a:lnTo>
                  <a:lnTo>
                    <a:pt x="0" y="0"/>
                  </a:lnTo>
                  <a:lnTo>
                    <a:pt x="8" y="5"/>
                  </a:lnTo>
                  <a:lnTo>
                    <a:pt x="13" y="36"/>
                  </a:lnTo>
                  <a:lnTo>
                    <a:pt x="19" y="12"/>
                  </a:lnTo>
                  <a:lnTo>
                    <a:pt x="27" y="16"/>
                  </a:lnTo>
                  <a:lnTo>
                    <a:pt x="33" y="47"/>
                  </a:lnTo>
                  <a:lnTo>
                    <a:pt x="38" y="23"/>
                  </a:lnTo>
                  <a:lnTo>
                    <a:pt x="46"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 name="未知"/>
            <p:cNvSpPr/>
            <p:nvPr/>
          </p:nvSpPr>
          <p:spPr bwMode="auto">
            <a:xfrm>
              <a:off x="130" y="267"/>
              <a:ext cx="7" cy="45"/>
            </a:xfrm>
            <a:custGeom>
              <a:avLst/>
              <a:gdLst>
                <a:gd name="T0" fmla="*/ 7 w 7"/>
                <a:gd name="T1" fmla="*/ 5 h 45"/>
                <a:gd name="T2" fmla="*/ 7 w 7"/>
                <a:gd name="T3" fmla="*/ 45 h 45"/>
                <a:gd name="T4" fmla="*/ 0 w 7"/>
                <a:gd name="T5" fmla="*/ 41 h 45"/>
                <a:gd name="T6" fmla="*/ 0 w 7"/>
                <a:gd name="T7" fmla="*/ 0 h 45"/>
                <a:gd name="T8" fmla="*/ 7 w 7"/>
                <a:gd name="T9" fmla="*/ 5 h 45"/>
                <a:gd name="T10" fmla="*/ 7 w 7"/>
                <a:gd name="T11" fmla="*/ 5 h 45"/>
                <a:gd name="T12" fmla="*/ 7 w 7"/>
                <a:gd name="T13" fmla="*/ 5 h 45"/>
                <a:gd name="T14" fmla="*/ 7 w 7"/>
                <a:gd name="T15" fmla="*/ 5 h 45"/>
                <a:gd name="T16" fmla="*/ 7 w 7"/>
                <a:gd name="T17" fmla="*/ 5 h 45"/>
                <a:gd name="T18" fmla="*/ 7 w 7"/>
                <a:gd name="T19" fmla="*/ 5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45"/>
                <a:gd name="T32" fmla="*/ 7 w 7"/>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45">
                  <a:moveTo>
                    <a:pt x="7" y="5"/>
                  </a:moveTo>
                  <a:lnTo>
                    <a:pt x="7" y="45"/>
                  </a:lnTo>
                  <a:lnTo>
                    <a:pt x="0" y="41"/>
                  </a:lnTo>
                  <a:lnTo>
                    <a:pt x="0" y="0"/>
                  </a:ln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 name="未知"/>
            <p:cNvSpPr/>
            <p:nvPr/>
          </p:nvSpPr>
          <p:spPr bwMode="auto">
            <a:xfrm>
              <a:off x="141" y="274"/>
              <a:ext cx="29" cy="51"/>
            </a:xfrm>
            <a:custGeom>
              <a:avLst/>
              <a:gdLst>
                <a:gd name="T0" fmla="*/ 29 w 29"/>
                <a:gd name="T1" fmla="*/ 17 h 51"/>
                <a:gd name="T2" fmla="*/ 29 w 29"/>
                <a:gd name="T3" fmla="*/ 24 h 51"/>
                <a:gd name="T4" fmla="*/ 19 w 29"/>
                <a:gd name="T5" fmla="*/ 18 h 51"/>
                <a:gd name="T6" fmla="*/ 19 w 29"/>
                <a:gd name="T7" fmla="*/ 51 h 51"/>
                <a:gd name="T8" fmla="*/ 11 w 29"/>
                <a:gd name="T9" fmla="*/ 46 h 51"/>
                <a:gd name="T10" fmla="*/ 11 w 29"/>
                <a:gd name="T11" fmla="*/ 14 h 51"/>
                <a:gd name="T12" fmla="*/ 0 w 29"/>
                <a:gd name="T13" fmla="*/ 7 h 51"/>
                <a:gd name="T14" fmla="*/ 0 w 29"/>
                <a:gd name="T15" fmla="*/ 0 h 51"/>
                <a:gd name="T16" fmla="*/ 29 w 29"/>
                <a:gd name="T17" fmla="*/ 17 h 51"/>
                <a:gd name="T18" fmla="*/ 29 w 29"/>
                <a:gd name="T19" fmla="*/ 17 h 51"/>
                <a:gd name="T20" fmla="*/ 29 w 29"/>
                <a:gd name="T21" fmla="*/ 17 h 51"/>
                <a:gd name="T22" fmla="*/ 29 w 29"/>
                <a:gd name="T23" fmla="*/ 17 h 51"/>
                <a:gd name="T24" fmla="*/ 29 w 29"/>
                <a:gd name="T25" fmla="*/ 17 h 51"/>
                <a:gd name="T26" fmla="*/ 29 w 29"/>
                <a:gd name="T27" fmla="*/ 17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1"/>
                <a:gd name="T44" fmla="*/ 29 w 29"/>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1">
                  <a:moveTo>
                    <a:pt x="29" y="17"/>
                  </a:moveTo>
                  <a:lnTo>
                    <a:pt x="29" y="24"/>
                  </a:lnTo>
                  <a:lnTo>
                    <a:pt x="19" y="18"/>
                  </a:lnTo>
                  <a:lnTo>
                    <a:pt x="19" y="51"/>
                  </a:lnTo>
                  <a:lnTo>
                    <a:pt x="11" y="46"/>
                  </a:lnTo>
                  <a:lnTo>
                    <a:pt x="11" y="14"/>
                  </a:lnTo>
                  <a:lnTo>
                    <a:pt x="0" y="7"/>
                  </a:lnTo>
                  <a:lnTo>
                    <a:pt x="0" y="0"/>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 name="未知"/>
            <p:cNvSpPr/>
            <p:nvPr/>
          </p:nvSpPr>
          <p:spPr bwMode="auto">
            <a:xfrm>
              <a:off x="172" y="298"/>
              <a:ext cx="33" cy="48"/>
            </a:xfrm>
            <a:custGeom>
              <a:avLst/>
              <a:gdLst>
                <a:gd name="T0" fmla="*/ 33 w 62"/>
                <a:gd name="T1" fmla="*/ 7 h 92"/>
                <a:gd name="T2" fmla="*/ 52 w 62"/>
                <a:gd name="T3" fmla="*/ 25 h 92"/>
                <a:gd name="T4" fmla="*/ 62 w 62"/>
                <a:gd name="T5" fmla="*/ 50 h 92"/>
                <a:gd name="T6" fmla="*/ 48 w 62"/>
                <a:gd name="T7" fmla="*/ 42 h 92"/>
                <a:gd name="T8" fmla="*/ 43 w 62"/>
                <a:gd name="T9" fmla="*/ 30 h 92"/>
                <a:gd name="T10" fmla="*/ 33 w 62"/>
                <a:gd name="T11" fmla="*/ 21 h 92"/>
                <a:gd name="T12" fmla="*/ 19 w 62"/>
                <a:gd name="T13" fmla="*/ 21 h 92"/>
                <a:gd name="T14" fmla="*/ 15 w 62"/>
                <a:gd name="T15" fmla="*/ 36 h 92"/>
                <a:gd name="T16" fmla="*/ 19 w 62"/>
                <a:gd name="T17" fmla="*/ 56 h 92"/>
                <a:gd name="T18" fmla="*/ 33 w 62"/>
                <a:gd name="T19" fmla="*/ 72 h 92"/>
                <a:gd name="T20" fmla="*/ 43 w 62"/>
                <a:gd name="T21" fmla="*/ 74 h 92"/>
                <a:gd name="T22" fmla="*/ 48 w 62"/>
                <a:gd name="T23" fmla="*/ 64 h 92"/>
                <a:gd name="T24" fmla="*/ 62 w 62"/>
                <a:gd name="T25" fmla="*/ 72 h 92"/>
                <a:gd name="T26" fmla="*/ 53 w 62"/>
                <a:gd name="T27" fmla="*/ 90 h 92"/>
                <a:gd name="T28" fmla="*/ 33 w 62"/>
                <a:gd name="T29" fmla="*/ 86 h 92"/>
                <a:gd name="T30" fmla="*/ 9 w 62"/>
                <a:gd name="T31" fmla="*/ 61 h 92"/>
                <a:gd name="T32" fmla="*/ 0 w 62"/>
                <a:gd name="T33" fmla="*/ 28 h 92"/>
                <a:gd name="T34" fmla="*/ 9 w 62"/>
                <a:gd name="T35" fmla="*/ 4 h 92"/>
                <a:gd name="T36" fmla="*/ 33 w 62"/>
                <a:gd name="T37" fmla="*/ 7 h 92"/>
                <a:gd name="T38" fmla="*/ 33 w 62"/>
                <a:gd name="T39" fmla="*/ 7 h 92"/>
                <a:gd name="T40" fmla="*/ 33 w 62"/>
                <a:gd name="T41" fmla="*/ 7 h 92"/>
                <a:gd name="T42" fmla="*/ 33 w 62"/>
                <a:gd name="T43" fmla="*/ 7 h 92"/>
                <a:gd name="T44" fmla="*/ 33 w 62"/>
                <a:gd name="T45" fmla="*/ 7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92"/>
                <a:gd name="T71" fmla="*/ 62 w 62"/>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92">
                  <a:moveTo>
                    <a:pt x="33" y="7"/>
                  </a:moveTo>
                  <a:cubicBezTo>
                    <a:pt x="41" y="11"/>
                    <a:pt x="47" y="17"/>
                    <a:pt x="52" y="25"/>
                  </a:cubicBezTo>
                  <a:cubicBezTo>
                    <a:pt x="58" y="33"/>
                    <a:pt x="61" y="41"/>
                    <a:pt x="62" y="50"/>
                  </a:cubicBezTo>
                  <a:cubicBezTo>
                    <a:pt x="48" y="42"/>
                    <a:pt x="48" y="42"/>
                    <a:pt x="48" y="42"/>
                  </a:cubicBezTo>
                  <a:cubicBezTo>
                    <a:pt x="47" y="38"/>
                    <a:pt x="46" y="34"/>
                    <a:pt x="43" y="30"/>
                  </a:cubicBezTo>
                  <a:cubicBezTo>
                    <a:pt x="40" y="26"/>
                    <a:pt x="37" y="23"/>
                    <a:pt x="33" y="21"/>
                  </a:cubicBezTo>
                  <a:cubicBezTo>
                    <a:pt x="27" y="17"/>
                    <a:pt x="22" y="17"/>
                    <a:pt x="19" y="21"/>
                  </a:cubicBezTo>
                  <a:cubicBezTo>
                    <a:pt x="16" y="24"/>
                    <a:pt x="15" y="29"/>
                    <a:pt x="15" y="36"/>
                  </a:cubicBezTo>
                  <a:cubicBezTo>
                    <a:pt x="15" y="44"/>
                    <a:pt x="16" y="50"/>
                    <a:pt x="19" y="56"/>
                  </a:cubicBezTo>
                  <a:cubicBezTo>
                    <a:pt x="22" y="63"/>
                    <a:pt x="27" y="69"/>
                    <a:pt x="33" y="72"/>
                  </a:cubicBezTo>
                  <a:cubicBezTo>
                    <a:pt x="37" y="75"/>
                    <a:pt x="41" y="75"/>
                    <a:pt x="43" y="74"/>
                  </a:cubicBezTo>
                  <a:cubicBezTo>
                    <a:pt x="46" y="72"/>
                    <a:pt x="47" y="69"/>
                    <a:pt x="48" y="64"/>
                  </a:cubicBezTo>
                  <a:cubicBezTo>
                    <a:pt x="62" y="72"/>
                    <a:pt x="62" y="72"/>
                    <a:pt x="62" y="72"/>
                  </a:cubicBezTo>
                  <a:cubicBezTo>
                    <a:pt x="61" y="81"/>
                    <a:pt x="58" y="87"/>
                    <a:pt x="53" y="90"/>
                  </a:cubicBezTo>
                  <a:cubicBezTo>
                    <a:pt x="48" y="92"/>
                    <a:pt x="41" y="91"/>
                    <a:pt x="33" y="86"/>
                  </a:cubicBezTo>
                  <a:cubicBezTo>
                    <a:pt x="23" y="81"/>
                    <a:pt x="15" y="72"/>
                    <a:pt x="9" y="61"/>
                  </a:cubicBezTo>
                  <a:cubicBezTo>
                    <a:pt x="3" y="50"/>
                    <a:pt x="0" y="39"/>
                    <a:pt x="0" y="28"/>
                  </a:cubicBezTo>
                  <a:cubicBezTo>
                    <a:pt x="0" y="16"/>
                    <a:pt x="3" y="8"/>
                    <a:pt x="9" y="4"/>
                  </a:cubicBezTo>
                  <a:cubicBezTo>
                    <a:pt x="15" y="0"/>
                    <a:pt x="23" y="1"/>
                    <a:pt x="33" y="7"/>
                  </a:cubicBezTo>
                  <a:cubicBezTo>
                    <a:pt x="33" y="7"/>
                    <a:pt x="33" y="7"/>
                    <a:pt x="33" y="7"/>
                  </a:cubicBezTo>
                  <a:cubicBezTo>
                    <a:pt x="33" y="7"/>
                    <a:pt x="33" y="7"/>
                    <a:pt x="33" y="7"/>
                  </a:cubicBezTo>
                  <a:cubicBezTo>
                    <a:pt x="33" y="7"/>
                    <a:pt x="33" y="7"/>
                    <a:pt x="33" y="7"/>
                  </a:cubicBezTo>
                  <a:cubicBezTo>
                    <a:pt x="33" y="7"/>
                    <a:pt x="33"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 name="未知"/>
            <p:cNvSpPr/>
            <p:nvPr/>
          </p:nvSpPr>
          <p:spPr bwMode="auto">
            <a:xfrm>
              <a:off x="210" y="314"/>
              <a:ext cx="30" cy="57"/>
            </a:xfrm>
            <a:custGeom>
              <a:avLst/>
              <a:gdLst>
                <a:gd name="T0" fmla="*/ 30 w 30"/>
                <a:gd name="T1" fmla="*/ 17 h 57"/>
                <a:gd name="T2" fmla="*/ 30 w 30"/>
                <a:gd name="T3" fmla="*/ 57 h 57"/>
                <a:gd name="T4" fmla="*/ 22 w 30"/>
                <a:gd name="T5" fmla="*/ 53 h 57"/>
                <a:gd name="T6" fmla="*/ 22 w 30"/>
                <a:gd name="T7" fmla="*/ 35 h 57"/>
                <a:gd name="T8" fmla="*/ 8 w 30"/>
                <a:gd name="T9" fmla="*/ 27 h 57"/>
                <a:gd name="T10" fmla="*/ 8 w 30"/>
                <a:gd name="T11" fmla="*/ 45 h 57"/>
                <a:gd name="T12" fmla="*/ 0 w 30"/>
                <a:gd name="T13" fmla="*/ 40 h 57"/>
                <a:gd name="T14" fmla="*/ 0 w 30"/>
                <a:gd name="T15" fmla="*/ 0 h 57"/>
                <a:gd name="T16" fmla="*/ 8 w 30"/>
                <a:gd name="T17" fmla="*/ 4 h 57"/>
                <a:gd name="T18" fmla="*/ 8 w 30"/>
                <a:gd name="T19" fmla="*/ 20 h 57"/>
                <a:gd name="T20" fmla="*/ 22 w 30"/>
                <a:gd name="T21" fmla="*/ 28 h 57"/>
                <a:gd name="T22" fmla="*/ 23 w 30"/>
                <a:gd name="T23" fmla="*/ 13 h 57"/>
                <a:gd name="T24" fmla="*/ 30 w 30"/>
                <a:gd name="T25" fmla="*/ 17 h 57"/>
                <a:gd name="T26" fmla="*/ 30 w 30"/>
                <a:gd name="T27" fmla="*/ 17 h 57"/>
                <a:gd name="T28" fmla="*/ 30 w 30"/>
                <a:gd name="T29" fmla="*/ 17 h 57"/>
                <a:gd name="T30" fmla="*/ 30 w 30"/>
                <a:gd name="T31" fmla="*/ 17 h 57"/>
                <a:gd name="T32" fmla="*/ 30 w 30"/>
                <a:gd name="T33" fmla="*/ 17 h 57"/>
                <a:gd name="T34" fmla="*/ 30 w 30"/>
                <a:gd name="T35" fmla="*/ 17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7"/>
                <a:gd name="T56" fmla="*/ 30 w 30"/>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7">
                  <a:moveTo>
                    <a:pt x="30" y="17"/>
                  </a:moveTo>
                  <a:lnTo>
                    <a:pt x="30" y="57"/>
                  </a:lnTo>
                  <a:lnTo>
                    <a:pt x="22" y="53"/>
                  </a:lnTo>
                  <a:lnTo>
                    <a:pt x="22" y="35"/>
                  </a:lnTo>
                  <a:lnTo>
                    <a:pt x="8" y="27"/>
                  </a:lnTo>
                  <a:lnTo>
                    <a:pt x="8" y="45"/>
                  </a:lnTo>
                  <a:lnTo>
                    <a:pt x="0" y="40"/>
                  </a:lnTo>
                  <a:lnTo>
                    <a:pt x="0" y="0"/>
                  </a:lnTo>
                  <a:lnTo>
                    <a:pt x="8" y="4"/>
                  </a:lnTo>
                  <a:lnTo>
                    <a:pt x="8" y="20"/>
                  </a:lnTo>
                  <a:lnTo>
                    <a:pt x="22" y="28"/>
                  </a:lnTo>
                  <a:lnTo>
                    <a:pt x="23" y="13"/>
                  </a:lnTo>
                  <a:lnTo>
                    <a:pt x="30"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115" name="Picture 28"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2473648"/>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29"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3842073"/>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30"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0288" y="2473648"/>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3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1875" y="3842073"/>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 Box 32"/>
          <p:cNvSpPr txBox="1">
            <a:spLocks noChangeArrowheads="1"/>
          </p:cNvSpPr>
          <p:nvPr/>
        </p:nvSpPr>
        <p:spPr bwMode="auto">
          <a:xfrm>
            <a:off x="3059113" y="3410273"/>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dirty="0">
                <a:latin typeface="Arial" panose="020B0604020202020204" pitchFamily="34" charset="0"/>
              </a:rPr>
              <a:t>E1/0/1</a:t>
            </a:r>
            <a:endParaRPr lang="en-US" altLang="zh-CN" sz="1600" b="0" dirty="0">
              <a:latin typeface="Arial" panose="020B0604020202020204" pitchFamily="34" charset="0"/>
            </a:endParaRPr>
          </a:p>
        </p:txBody>
      </p:sp>
      <p:sp>
        <p:nvSpPr>
          <p:cNvPr id="120" name="Text Box 33"/>
          <p:cNvSpPr txBox="1">
            <a:spLocks noChangeArrowheads="1"/>
          </p:cNvSpPr>
          <p:nvPr/>
        </p:nvSpPr>
        <p:spPr bwMode="auto">
          <a:xfrm>
            <a:off x="3059113" y="3937323"/>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dirty="0">
                <a:latin typeface="Arial" panose="020B0604020202020204" pitchFamily="34" charset="0"/>
              </a:rPr>
              <a:t>E1/0/2</a:t>
            </a:r>
            <a:endParaRPr lang="en-US" altLang="zh-CN" sz="1600" b="0" dirty="0">
              <a:latin typeface="Arial" panose="020B0604020202020204" pitchFamily="34" charset="0"/>
            </a:endParaRPr>
          </a:p>
        </p:txBody>
      </p:sp>
      <p:sp>
        <p:nvSpPr>
          <p:cNvPr id="121" name="Text Box 34"/>
          <p:cNvSpPr txBox="1">
            <a:spLocks noChangeArrowheads="1"/>
          </p:cNvSpPr>
          <p:nvPr/>
        </p:nvSpPr>
        <p:spPr bwMode="auto">
          <a:xfrm>
            <a:off x="5076825" y="3410273"/>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dirty="0">
                <a:latin typeface="Arial" panose="020B0604020202020204" pitchFamily="34" charset="0"/>
              </a:rPr>
              <a:t>E1/0/3</a:t>
            </a:r>
            <a:endParaRPr lang="en-US" altLang="zh-CN" sz="1600" b="0" dirty="0">
              <a:latin typeface="Arial" panose="020B0604020202020204" pitchFamily="34" charset="0"/>
            </a:endParaRPr>
          </a:p>
        </p:txBody>
      </p:sp>
      <p:sp>
        <p:nvSpPr>
          <p:cNvPr id="122" name="Text Box 35"/>
          <p:cNvSpPr txBox="1">
            <a:spLocks noChangeArrowheads="1"/>
          </p:cNvSpPr>
          <p:nvPr/>
        </p:nvSpPr>
        <p:spPr bwMode="auto">
          <a:xfrm>
            <a:off x="5076825" y="3937323"/>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dirty="0">
                <a:latin typeface="Arial" panose="020B0604020202020204" pitchFamily="34" charset="0"/>
              </a:rPr>
              <a:t>E1/0/4</a:t>
            </a:r>
            <a:endParaRPr lang="en-US" altLang="zh-CN" sz="1600" b="0" dirty="0">
              <a:latin typeface="Arial" panose="020B0604020202020204" pitchFamily="34" charset="0"/>
            </a:endParaRPr>
          </a:p>
        </p:txBody>
      </p:sp>
      <p:sp>
        <p:nvSpPr>
          <p:cNvPr id="123" name="Text Box 36"/>
          <p:cNvSpPr txBox="1">
            <a:spLocks noChangeArrowheads="1"/>
          </p:cNvSpPr>
          <p:nvPr/>
        </p:nvSpPr>
        <p:spPr bwMode="auto">
          <a:xfrm>
            <a:off x="971550" y="3122935"/>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dirty="0">
                <a:latin typeface="Arial" panose="020B0604020202020204" pitchFamily="34" charset="0"/>
              </a:rPr>
              <a:t>PCA</a:t>
            </a:r>
            <a:endParaRPr lang="en-US" altLang="zh-CN" sz="1600" b="0" dirty="0">
              <a:latin typeface="Arial" panose="020B0604020202020204" pitchFamily="34" charset="0"/>
            </a:endParaRPr>
          </a:p>
        </p:txBody>
      </p:sp>
      <p:sp>
        <p:nvSpPr>
          <p:cNvPr id="124" name="Text Box 37"/>
          <p:cNvSpPr txBox="1">
            <a:spLocks noChangeArrowheads="1"/>
          </p:cNvSpPr>
          <p:nvPr/>
        </p:nvSpPr>
        <p:spPr bwMode="auto">
          <a:xfrm>
            <a:off x="971550" y="4489773"/>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dirty="0">
                <a:latin typeface="Arial" panose="020B0604020202020204" pitchFamily="34" charset="0"/>
              </a:rPr>
              <a:t>PCB</a:t>
            </a:r>
            <a:endParaRPr lang="en-US" altLang="zh-CN" sz="1600" b="0" dirty="0">
              <a:latin typeface="Arial" panose="020B0604020202020204" pitchFamily="34" charset="0"/>
            </a:endParaRPr>
          </a:p>
        </p:txBody>
      </p:sp>
      <p:sp>
        <p:nvSpPr>
          <p:cNvPr id="125" name="Text Box 38"/>
          <p:cNvSpPr txBox="1">
            <a:spLocks noChangeArrowheads="1"/>
          </p:cNvSpPr>
          <p:nvPr/>
        </p:nvSpPr>
        <p:spPr bwMode="auto">
          <a:xfrm>
            <a:off x="7380288" y="3122935"/>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PCC</a:t>
            </a:r>
            <a:endParaRPr lang="en-US" altLang="zh-CN" sz="1600" b="0">
              <a:latin typeface="Arial" panose="020B0604020202020204" pitchFamily="34" charset="0"/>
            </a:endParaRPr>
          </a:p>
        </p:txBody>
      </p:sp>
      <p:sp>
        <p:nvSpPr>
          <p:cNvPr id="126" name="Text Box 39"/>
          <p:cNvSpPr txBox="1">
            <a:spLocks noChangeArrowheads="1"/>
          </p:cNvSpPr>
          <p:nvPr/>
        </p:nvSpPr>
        <p:spPr bwMode="auto">
          <a:xfrm>
            <a:off x="7453313" y="4489773"/>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dirty="0">
                <a:latin typeface="Arial" panose="020B0604020202020204" pitchFamily="34" charset="0"/>
              </a:rPr>
              <a:t>PCD</a:t>
            </a:r>
            <a:endParaRPr lang="en-US" altLang="zh-CN" sz="1600" b="0" dirty="0">
              <a:latin typeface="Arial" panose="020B0604020202020204" pitchFamily="34" charset="0"/>
            </a:endParaRPr>
          </a:p>
        </p:txBody>
      </p:sp>
      <p:graphicFrame>
        <p:nvGraphicFramePr>
          <p:cNvPr id="127" name="Group 40"/>
          <p:cNvGraphicFramePr>
            <a:graphicFrameLocks noGrp="1"/>
          </p:cNvGraphicFramePr>
          <p:nvPr/>
        </p:nvGraphicFramePr>
        <p:xfrm>
          <a:off x="3059113" y="1178248"/>
          <a:ext cx="2879725" cy="1914528"/>
        </p:xfrm>
        <a:graphic>
          <a:graphicData uri="http://schemas.openxmlformats.org/drawingml/2006/table">
            <a:tbl>
              <a:tblPr/>
              <a:tblGrid>
                <a:gridCol w="1606550"/>
                <a:gridCol w="1273175"/>
              </a:tblGrid>
              <a:tr h="319088">
                <a:tc gridSpan="2">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 Table</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Port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Tm="407">
        <p14:prism isInverted="1"/>
      </p:transition>
    </mc:Choice>
    <mc:Fallback>
      <p:transition spd="slow" advTm="4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572952" y="216223"/>
            <a:ext cx="2172391"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什么是</a:t>
            </a:r>
            <a:r>
              <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rPr>
              <a:t>Trunk</a:t>
            </a:r>
            <a:endParaRPr lang="en-US" altLang="zh-CN"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4247317"/>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rgbClr val="0070C0"/>
                </a:solidFill>
              </a:rPr>
              <a:t>当一个</a:t>
            </a:r>
            <a:r>
              <a:rPr lang="en-US" altLang="zh-CN" sz="2000" dirty="0">
                <a:solidFill>
                  <a:srgbClr val="0070C0"/>
                </a:solidFill>
              </a:rPr>
              <a:t>VLAN</a:t>
            </a:r>
            <a:r>
              <a:rPr lang="zh-CN" altLang="en-US" sz="2000" dirty="0">
                <a:solidFill>
                  <a:srgbClr val="0070C0"/>
                </a:solidFill>
              </a:rPr>
              <a:t>跨越不同的交换机时，在同一个</a:t>
            </a:r>
            <a:r>
              <a:rPr lang="en-US" altLang="zh-CN" sz="2000" dirty="0">
                <a:solidFill>
                  <a:srgbClr val="0070C0"/>
                </a:solidFill>
              </a:rPr>
              <a:t>VLAN</a:t>
            </a:r>
            <a:r>
              <a:rPr lang="zh-CN" altLang="en-US" sz="2000" dirty="0">
                <a:solidFill>
                  <a:srgbClr val="0070C0"/>
                </a:solidFill>
              </a:rPr>
              <a:t>上但是接在不同的交换机上的计算机间需要通信，是如何实现呢？</a:t>
            </a:r>
            <a:endParaRPr lang="en-US" altLang="zh-CN" sz="2000" dirty="0">
              <a:solidFill>
                <a:srgbClr val="0070C0"/>
              </a:solidFill>
            </a:endParaRPr>
          </a:p>
          <a:p>
            <a:pPr marL="342900" indent="-342900">
              <a:lnSpc>
                <a:spcPct val="150000"/>
              </a:lnSpc>
              <a:buFont typeface="Wingdings" panose="05000000000000000000" pitchFamily="2" charset="2"/>
              <a:buChar char="l"/>
            </a:pPr>
            <a:r>
              <a:rPr lang="zh-CN" altLang="en-US" sz="2000" dirty="0">
                <a:solidFill>
                  <a:srgbClr val="0070C0"/>
                </a:solidFill>
              </a:rPr>
              <a:t>可以在交换机之间为每一个</a:t>
            </a:r>
            <a:r>
              <a:rPr lang="en-US" altLang="zh-CN" sz="2000" dirty="0">
                <a:solidFill>
                  <a:srgbClr val="0070C0"/>
                </a:solidFill>
              </a:rPr>
              <a:t>VLAN</a:t>
            </a:r>
            <a:r>
              <a:rPr lang="zh-CN" altLang="en-US" sz="2000" dirty="0">
                <a:solidFill>
                  <a:srgbClr val="0070C0"/>
                </a:solidFill>
              </a:rPr>
              <a:t>都增加连线，然而这样方法在有多个</a:t>
            </a:r>
            <a:r>
              <a:rPr lang="en-US" altLang="zh-CN" sz="2000" dirty="0">
                <a:solidFill>
                  <a:srgbClr val="0070C0"/>
                </a:solidFill>
              </a:rPr>
              <a:t>VLAN</a:t>
            </a:r>
            <a:r>
              <a:rPr lang="zh-CN" altLang="en-US" sz="2000" dirty="0">
                <a:solidFill>
                  <a:srgbClr val="0070C0"/>
                </a:solidFill>
              </a:rPr>
              <a:t>时会占用太多的以太网口。</a:t>
            </a:r>
            <a:endParaRPr lang="en-US" altLang="zh-CN" sz="2000" dirty="0">
              <a:solidFill>
                <a:srgbClr val="0070C0"/>
              </a:solidFill>
            </a:endParaRPr>
          </a:p>
          <a:p>
            <a:pPr marL="342900" indent="-342900">
              <a:lnSpc>
                <a:spcPct val="150000"/>
              </a:lnSpc>
              <a:buFont typeface="Wingdings" panose="05000000000000000000" pitchFamily="2" charset="2"/>
              <a:buChar char="l"/>
            </a:pPr>
            <a:r>
              <a:rPr lang="zh-CN" altLang="en-US" sz="2000" dirty="0">
                <a:solidFill>
                  <a:srgbClr val="0070C0"/>
                </a:solidFill>
              </a:rPr>
              <a:t>这时就可以采用</a:t>
            </a:r>
            <a:r>
              <a:rPr lang="en-US" altLang="zh-CN" sz="2000" dirty="0">
                <a:solidFill>
                  <a:srgbClr val="0070C0"/>
                </a:solidFill>
              </a:rPr>
              <a:t>Trunk</a:t>
            </a:r>
            <a:r>
              <a:rPr lang="zh-CN" altLang="en-US" sz="2000" dirty="0">
                <a:solidFill>
                  <a:srgbClr val="0070C0"/>
                </a:solidFill>
              </a:rPr>
              <a:t>技术实现跨交换机的</a:t>
            </a:r>
            <a:r>
              <a:rPr lang="en-US" altLang="zh-CN" sz="2000" dirty="0">
                <a:solidFill>
                  <a:srgbClr val="0070C0"/>
                </a:solidFill>
              </a:rPr>
              <a:t>VLAN</a:t>
            </a:r>
            <a:r>
              <a:rPr lang="zh-CN" altLang="en-US" sz="2000" dirty="0">
                <a:solidFill>
                  <a:srgbClr val="0070C0"/>
                </a:solidFill>
              </a:rPr>
              <a:t>内通信，</a:t>
            </a:r>
            <a:r>
              <a:rPr lang="en-US" altLang="zh-CN" sz="2000" dirty="0">
                <a:solidFill>
                  <a:srgbClr val="0070C0"/>
                </a:solidFill>
              </a:rPr>
              <a:t>Trunk</a:t>
            </a:r>
            <a:r>
              <a:rPr lang="zh-CN" altLang="en-US" sz="2000" dirty="0">
                <a:solidFill>
                  <a:srgbClr val="0070C0"/>
                </a:solidFill>
              </a:rPr>
              <a:t>技术使得在一条物理线路上可以传送多个</a:t>
            </a:r>
            <a:r>
              <a:rPr lang="en-US" altLang="zh-CN" sz="2000" dirty="0">
                <a:solidFill>
                  <a:srgbClr val="0070C0"/>
                </a:solidFill>
              </a:rPr>
              <a:t>VLAN</a:t>
            </a:r>
            <a:r>
              <a:rPr lang="zh-CN" altLang="en-US" sz="2000" dirty="0">
                <a:solidFill>
                  <a:srgbClr val="0070C0"/>
                </a:solidFill>
              </a:rPr>
              <a:t>数据，交换机从属于某一</a:t>
            </a:r>
            <a:r>
              <a:rPr lang="en-US" altLang="zh-CN" sz="2000" dirty="0">
                <a:solidFill>
                  <a:srgbClr val="0070C0"/>
                </a:solidFill>
              </a:rPr>
              <a:t>VLAN</a:t>
            </a:r>
            <a:r>
              <a:rPr lang="zh-CN" altLang="en-US" sz="2000" dirty="0">
                <a:solidFill>
                  <a:srgbClr val="0070C0"/>
                </a:solidFill>
              </a:rPr>
              <a:t>（如</a:t>
            </a:r>
            <a:r>
              <a:rPr lang="en-US" altLang="zh-CN" sz="2000" dirty="0">
                <a:solidFill>
                  <a:srgbClr val="0070C0"/>
                </a:solidFill>
              </a:rPr>
              <a:t>VLAN3</a:t>
            </a:r>
            <a:r>
              <a:rPr lang="zh-CN" altLang="en-US" sz="2000" dirty="0">
                <a:solidFill>
                  <a:srgbClr val="0070C0"/>
                </a:solidFill>
              </a:rPr>
              <a:t>）的端口接收数据，在</a:t>
            </a:r>
            <a:r>
              <a:rPr lang="en-US" altLang="zh-CN" sz="2000" dirty="0">
                <a:solidFill>
                  <a:srgbClr val="0070C0"/>
                </a:solidFill>
              </a:rPr>
              <a:t>Trunk</a:t>
            </a:r>
            <a:r>
              <a:rPr lang="zh-CN" altLang="en-US" sz="2000" dirty="0">
                <a:solidFill>
                  <a:srgbClr val="0070C0"/>
                </a:solidFill>
              </a:rPr>
              <a:t>链路上进行传输前，会加上一个标记，表明该数据是</a:t>
            </a:r>
            <a:r>
              <a:rPr lang="en-US" altLang="zh-CN" sz="2000" dirty="0">
                <a:solidFill>
                  <a:srgbClr val="0070C0"/>
                </a:solidFill>
              </a:rPr>
              <a:t>VLAN3</a:t>
            </a:r>
            <a:r>
              <a:rPr lang="zh-CN" altLang="en-US" sz="2000" dirty="0">
                <a:solidFill>
                  <a:srgbClr val="0070C0"/>
                </a:solidFill>
              </a:rPr>
              <a:t>的，到了对方交换机，交换机会把标记去掉，直发送到属于</a:t>
            </a:r>
            <a:r>
              <a:rPr lang="en-US" altLang="zh-CN" sz="2000" dirty="0">
                <a:solidFill>
                  <a:srgbClr val="0070C0"/>
                </a:solidFill>
              </a:rPr>
              <a:t>VLAN3</a:t>
            </a:r>
            <a:r>
              <a:rPr lang="zh-CN" altLang="en-US" sz="2000" dirty="0">
                <a:solidFill>
                  <a:srgbClr val="0070C0"/>
                </a:solidFill>
              </a:rPr>
              <a:t>的端口上。</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2F0A085F-CED2-48C0-B5C0-EC706856454B}"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62710">
        <p14:prism isInverted="1"/>
      </p:transition>
    </mc:Choice>
    <mc:Fallback>
      <p:transition spd="slow" advTm="6271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84" name="矩形 83"/>
          <p:cNvSpPr/>
          <p:nvPr/>
        </p:nvSpPr>
        <p:spPr>
          <a:xfrm>
            <a:off x="3845463" y="216223"/>
            <a:ext cx="1627369" cy="523220"/>
          </a:xfrm>
          <a:prstGeom prst="rect">
            <a:avLst/>
          </a:prstGeom>
        </p:spPr>
        <p:txBody>
          <a:bodyPr wrap="none">
            <a:spAutoFit/>
          </a:bodyPr>
          <a:lstStyle/>
          <a:p>
            <a:pPr lvl="0" algn="ctr">
              <a:lnSpc>
                <a:spcPct val="100000"/>
              </a:lnSpc>
              <a:defRPr sz="1800">
                <a:solidFill>
                  <a:srgbClr val="000000"/>
                </a:solidFill>
              </a:defRPr>
            </a:pPr>
            <a:r>
              <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rPr>
              <a:t>实验背景</a:t>
            </a:r>
            <a:endParaRPr lang="zh-CN" altLang="en-US" sz="2800" b="1" dirty="0">
              <a:solidFill>
                <a:srgbClr val="0070C0"/>
              </a:solidFill>
              <a:latin typeface="隶书" panose="02010509060101010101" pitchFamily="49" charset="-122"/>
              <a:ea typeface="隶书" panose="02010509060101010101" pitchFamily="49" charset="-122"/>
              <a:cs typeface="Estrangelo Edessa" pitchFamily="66" charset="0"/>
            </a:endParaRPr>
          </a:p>
        </p:txBody>
      </p:sp>
      <p:sp>
        <p:nvSpPr>
          <p:cNvPr id="3" name="矩形 2"/>
          <p:cNvSpPr/>
          <p:nvPr/>
        </p:nvSpPr>
        <p:spPr>
          <a:xfrm>
            <a:off x="720304" y="986899"/>
            <a:ext cx="8136904" cy="1422441"/>
          </a:xfrm>
          <a:prstGeom prst="rect">
            <a:avLst/>
          </a:prstGeom>
        </p:spPr>
        <p:txBody>
          <a:bodyPr wrap="square">
            <a:spAutoFit/>
          </a:bodyPr>
          <a:lstStyle/>
          <a:p>
            <a:pPr>
              <a:lnSpc>
                <a:spcPct val="150000"/>
              </a:lnSpc>
            </a:pPr>
            <a:r>
              <a:rPr lang="zh-CN" altLang="en-US" sz="2000" dirty="0">
                <a:solidFill>
                  <a:srgbClr val="0070C0"/>
                </a:solidFill>
              </a:rPr>
              <a:t> 某一公司内财务部、销售部的</a:t>
            </a:r>
            <a:r>
              <a:rPr lang="en-US" altLang="zh-CN" sz="2000" dirty="0">
                <a:solidFill>
                  <a:srgbClr val="0070C0"/>
                </a:solidFill>
              </a:rPr>
              <a:t>PC</a:t>
            </a:r>
            <a:r>
              <a:rPr lang="zh-CN" altLang="en-US" sz="2000" dirty="0">
                <a:solidFill>
                  <a:srgbClr val="0070C0"/>
                </a:solidFill>
              </a:rPr>
              <a:t>通过</a:t>
            </a:r>
            <a:r>
              <a:rPr lang="en-US" altLang="zh-CN" sz="2000" dirty="0">
                <a:solidFill>
                  <a:srgbClr val="0070C0"/>
                </a:solidFill>
              </a:rPr>
              <a:t>2</a:t>
            </a:r>
            <a:r>
              <a:rPr lang="zh-CN" altLang="en-US" sz="2000" dirty="0">
                <a:solidFill>
                  <a:srgbClr val="0070C0"/>
                </a:solidFill>
              </a:rPr>
              <a:t>台交换机实现通信。要求财务部和销售部内的</a:t>
            </a:r>
            <a:r>
              <a:rPr lang="en-US" altLang="zh-CN" sz="2000" dirty="0">
                <a:solidFill>
                  <a:srgbClr val="0070C0"/>
                </a:solidFill>
              </a:rPr>
              <a:t>PC</a:t>
            </a:r>
            <a:r>
              <a:rPr lang="zh-CN" altLang="en-US" sz="2000" dirty="0">
                <a:solidFill>
                  <a:srgbClr val="0070C0"/>
                </a:solidFill>
              </a:rPr>
              <a:t>可以互通，但为了数据安全起见，销售部和财务部需进行互相隔离，现要在交换机上做适当配置来实现这一目的。</a:t>
            </a:r>
            <a:endParaRPr lang="zh-CN" altLang="en-US" sz="2000" dirty="0">
              <a:solidFill>
                <a:srgbClr val="0070C0"/>
              </a:solidFill>
            </a:endParaRPr>
          </a:p>
        </p:txBody>
      </p:sp>
      <p:sp>
        <p:nvSpPr>
          <p:cNvPr id="4" name="日期占位符 3"/>
          <p:cNvSpPr>
            <a:spLocks noGrp="1"/>
          </p:cNvSpPr>
          <p:nvPr>
            <p:ph type="dt" sz="half" idx="10"/>
          </p:nvPr>
        </p:nvSpPr>
        <p:spPr/>
        <p:txBody>
          <a:bodyPr/>
          <a:lstStyle/>
          <a:p>
            <a:fld id="{6ED7EBF9-A2B1-498C-88C5-292626DA8E78}" type="datetime11">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17157">
        <p14:prism isInverted="1"/>
      </p:transition>
    </mc:Choice>
    <mc:Fallback>
      <p:transition spd="slow" advTm="171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eaLnBrk="1" hangingPunct="1"/>
            <a:endParaRPr lang="zh-CN" altLang="zh-CN"/>
          </a:p>
        </p:txBody>
      </p:sp>
      <p:pic>
        <p:nvPicPr>
          <p:cNvPr id="27651" name="Picture 4" descr="LNCKKN7ZTG1Q_4)IH(KHWA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0053" y="704127"/>
            <a:ext cx="7681383" cy="444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94FDCECE-57FD-4CF2-AAB1-AC133D49917F}"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468075" y="448081"/>
            <a:ext cx="8425339" cy="4672842"/>
          </a:xfrm>
        </p:spPr>
        <p:txBody>
          <a:bodyPr>
            <a:normAutofit fontScale="92500" lnSpcReduction="20000"/>
          </a:bodyPr>
          <a:lstStyle/>
          <a:p>
            <a:pPr eaLnBrk="1" hangingPunct="1">
              <a:lnSpc>
                <a:spcPct val="90000"/>
              </a:lnSpc>
              <a:buFontTx/>
              <a:buNone/>
            </a:pPr>
            <a:r>
              <a:rPr lang="zh-CN" altLang="en-US" sz="3000" b="1" dirty="0">
                <a:solidFill>
                  <a:srgbClr val="0070C0"/>
                </a:solidFill>
              </a:rPr>
              <a:t>步骤：</a:t>
            </a:r>
            <a:endParaRPr lang="zh-CN" altLang="en-US" sz="3000" b="1" dirty="0">
              <a:solidFill>
                <a:srgbClr val="0070C0"/>
              </a:solidFill>
            </a:endParaRPr>
          </a:p>
          <a:p>
            <a:pPr marL="0" indent="0">
              <a:lnSpc>
                <a:spcPct val="125000"/>
              </a:lnSpc>
              <a:buNone/>
            </a:pPr>
            <a:r>
              <a:rPr lang="en-US" altLang="zh-CN" sz="2200" dirty="0">
                <a:solidFill>
                  <a:srgbClr val="0070C0"/>
                </a:solidFill>
              </a:rPr>
              <a:t>1</a:t>
            </a:r>
            <a:r>
              <a:rPr lang="zh-CN" altLang="en-US" sz="2200" dirty="0">
                <a:solidFill>
                  <a:srgbClr val="0070C0"/>
                </a:solidFill>
              </a:rPr>
              <a:t>、打开</a:t>
            </a:r>
            <a:r>
              <a:rPr lang="en-US" altLang="zh-CN" sz="2200" dirty="0">
                <a:solidFill>
                  <a:srgbClr val="0070C0"/>
                </a:solidFill>
              </a:rPr>
              <a:t>Packet Tracer</a:t>
            </a:r>
            <a:r>
              <a:rPr lang="zh-CN" altLang="en-US" sz="2200" dirty="0">
                <a:solidFill>
                  <a:srgbClr val="0070C0"/>
                </a:solidFill>
              </a:rPr>
              <a:t>软件，了解学习其基本功能及用法。</a:t>
            </a:r>
            <a:endParaRPr lang="zh-CN" altLang="en-US" sz="2200" dirty="0">
              <a:solidFill>
                <a:srgbClr val="0070C0"/>
              </a:solidFill>
            </a:endParaRPr>
          </a:p>
          <a:p>
            <a:pPr marL="0" indent="0">
              <a:lnSpc>
                <a:spcPct val="125000"/>
              </a:lnSpc>
              <a:buNone/>
            </a:pPr>
            <a:r>
              <a:rPr lang="en-US" altLang="zh-CN" sz="2200" dirty="0">
                <a:solidFill>
                  <a:srgbClr val="0070C0"/>
                </a:solidFill>
              </a:rPr>
              <a:t>2</a:t>
            </a:r>
            <a:r>
              <a:rPr lang="zh-CN" altLang="en-US" sz="2200" dirty="0">
                <a:solidFill>
                  <a:srgbClr val="0070C0"/>
                </a:solidFill>
              </a:rPr>
              <a:t>、在</a:t>
            </a:r>
            <a:r>
              <a:rPr lang="en-US" altLang="zh-CN" sz="2200" dirty="0">
                <a:solidFill>
                  <a:srgbClr val="0070C0"/>
                </a:solidFill>
              </a:rPr>
              <a:t>Packet Tracer</a:t>
            </a:r>
            <a:r>
              <a:rPr lang="zh-CN" altLang="en-US" sz="2200" dirty="0">
                <a:solidFill>
                  <a:srgbClr val="0070C0"/>
                </a:solidFill>
              </a:rPr>
              <a:t>软件中，按上图完成建立拓扑</a:t>
            </a:r>
            <a:endParaRPr lang="zh-CN" altLang="en-US" sz="2200" dirty="0">
              <a:solidFill>
                <a:srgbClr val="0070C0"/>
              </a:solidFill>
            </a:endParaRPr>
          </a:p>
          <a:p>
            <a:pPr marL="0" indent="0">
              <a:lnSpc>
                <a:spcPct val="125000"/>
              </a:lnSpc>
              <a:buNone/>
            </a:pPr>
            <a:r>
              <a:rPr lang="en-US" altLang="zh-CN" sz="2200" dirty="0">
                <a:solidFill>
                  <a:srgbClr val="0070C0"/>
                </a:solidFill>
              </a:rPr>
              <a:t>3</a:t>
            </a:r>
            <a:r>
              <a:rPr lang="zh-CN" altLang="en-US" sz="2200" dirty="0">
                <a:solidFill>
                  <a:srgbClr val="0070C0"/>
                </a:solidFill>
              </a:rPr>
              <a:t>、对</a:t>
            </a:r>
            <a:r>
              <a:rPr lang="en-US" altLang="zh-CN" sz="2200" dirty="0">
                <a:solidFill>
                  <a:srgbClr val="0070C0"/>
                </a:solidFill>
              </a:rPr>
              <a:t>PC</a:t>
            </a:r>
            <a:r>
              <a:rPr lang="zh-CN" altLang="en-US" sz="2200" dirty="0">
                <a:solidFill>
                  <a:srgbClr val="0070C0"/>
                </a:solidFill>
              </a:rPr>
              <a:t>（</a:t>
            </a:r>
            <a:r>
              <a:rPr lang="en-US" altLang="zh-CN" sz="2200" dirty="0">
                <a:solidFill>
                  <a:srgbClr val="0070C0"/>
                </a:solidFill>
              </a:rPr>
              <a:t>0-3</a:t>
            </a:r>
            <a:r>
              <a:rPr lang="zh-CN" altLang="en-US" sz="2200" dirty="0">
                <a:solidFill>
                  <a:srgbClr val="0070C0"/>
                </a:solidFill>
              </a:rPr>
              <a:t>）进行</a:t>
            </a:r>
            <a:r>
              <a:rPr lang="en-US" altLang="zh-CN" sz="2200" dirty="0">
                <a:solidFill>
                  <a:srgbClr val="0070C0"/>
                </a:solidFill>
              </a:rPr>
              <a:t>IP</a:t>
            </a:r>
            <a:r>
              <a:rPr lang="zh-CN" altLang="en-US" sz="2200" dirty="0">
                <a:solidFill>
                  <a:srgbClr val="0070C0"/>
                </a:solidFill>
              </a:rPr>
              <a:t>地址、子网掩码的设置：</a:t>
            </a:r>
            <a:endParaRPr lang="zh-CN" altLang="en-US" sz="2200" dirty="0">
              <a:solidFill>
                <a:srgbClr val="0070C0"/>
              </a:solidFill>
            </a:endParaRPr>
          </a:p>
          <a:p>
            <a:pPr marL="0" indent="0">
              <a:lnSpc>
                <a:spcPct val="125000"/>
              </a:lnSpc>
              <a:buNone/>
            </a:pPr>
            <a:r>
              <a:rPr lang="zh-CN" altLang="en-US" sz="2200" dirty="0">
                <a:solidFill>
                  <a:srgbClr val="0070C0"/>
                </a:solidFill>
              </a:rPr>
              <a:t>      </a:t>
            </a:r>
            <a:r>
              <a:rPr lang="en-US" altLang="zh-CN" sz="2200" dirty="0">
                <a:solidFill>
                  <a:srgbClr val="0070C0"/>
                </a:solidFill>
              </a:rPr>
              <a:t>PC0</a:t>
            </a:r>
            <a:r>
              <a:rPr lang="zh-CN" altLang="en-US" sz="2200" dirty="0">
                <a:solidFill>
                  <a:srgbClr val="0070C0"/>
                </a:solidFill>
              </a:rPr>
              <a:t>（</a:t>
            </a:r>
            <a:r>
              <a:rPr lang="en-US" altLang="zh-CN" sz="2200" dirty="0">
                <a:solidFill>
                  <a:srgbClr val="0070C0"/>
                </a:solidFill>
              </a:rPr>
              <a:t>192.168.1.2</a:t>
            </a:r>
            <a:r>
              <a:rPr lang="zh-CN" altLang="en-US" sz="2200" dirty="0">
                <a:solidFill>
                  <a:srgbClr val="0070C0"/>
                </a:solidFill>
              </a:rPr>
              <a:t>、</a:t>
            </a:r>
            <a:r>
              <a:rPr lang="en-US" altLang="zh-CN" sz="2200" dirty="0">
                <a:solidFill>
                  <a:srgbClr val="0070C0"/>
                </a:solidFill>
              </a:rPr>
              <a:t>255.255.255.0</a:t>
            </a:r>
            <a:r>
              <a:rPr lang="zh-CN" altLang="en-US" sz="2200" dirty="0">
                <a:solidFill>
                  <a:srgbClr val="0070C0"/>
                </a:solidFill>
              </a:rPr>
              <a:t>）</a:t>
            </a:r>
            <a:endParaRPr lang="zh-CN" altLang="en-US" sz="2200" dirty="0">
              <a:solidFill>
                <a:srgbClr val="0070C0"/>
              </a:solidFill>
            </a:endParaRPr>
          </a:p>
          <a:p>
            <a:pPr marL="0" indent="0">
              <a:lnSpc>
                <a:spcPct val="125000"/>
              </a:lnSpc>
              <a:buNone/>
            </a:pPr>
            <a:r>
              <a:rPr lang="zh-CN" altLang="en-US" sz="2200" dirty="0">
                <a:solidFill>
                  <a:srgbClr val="0070C0"/>
                </a:solidFill>
              </a:rPr>
              <a:t>      </a:t>
            </a:r>
            <a:r>
              <a:rPr lang="en-US" altLang="zh-CN" sz="2200" dirty="0">
                <a:solidFill>
                  <a:srgbClr val="0070C0"/>
                </a:solidFill>
              </a:rPr>
              <a:t>PC1</a:t>
            </a:r>
            <a:r>
              <a:rPr lang="zh-CN" altLang="en-US" sz="2200" dirty="0">
                <a:solidFill>
                  <a:srgbClr val="0070C0"/>
                </a:solidFill>
              </a:rPr>
              <a:t>（</a:t>
            </a:r>
            <a:r>
              <a:rPr lang="en-US" altLang="zh-CN" sz="2200" dirty="0">
                <a:solidFill>
                  <a:srgbClr val="0070C0"/>
                </a:solidFill>
              </a:rPr>
              <a:t>192.168.1.3</a:t>
            </a:r>
            <a:r>
              <a:rPr lang="zh-CN" altLang="en-US" sz="2200" dirty="0">
                <a:solidFill>
                  <a:srgbClr val="0070C0"/>
                </a:solidFill>
              </a:rPr>
              <a:t>、</a:t>
            </a:r>
            <a:r>
              <a:rPr lang="en-US" altLang="zh-CN" sz="2200" dirty="0">
                <a:solidFill>
                  <a:srgbClr val="0070C0"/>
                </a:solidFill>
              </a:rPr>
              <a:t>255.255.255.0</a:t>
            </a:r>
            <a:r>
              <a:rPr lang="zh-CN" altLang="en-US" sz="2200" dirty="0">
                <a:solidFill>
                  <a:srgbClr val="0070C0"/>
                </a:solidFill>
              </a:rPr>
              <a:t>）</a:t>
            </a:r>
            <a:endParaRPr lang="zh-CN" altLang="en-US" sz="2200" dirty="0">
              <a:solidFill>
                <a:srgbClr val="0070C0"/>
              </a:solidFill>
            </a:endParaRPr>
          </a:p>
          <a:p>
            <a:pPr marL="0" indent="0">
              <a:lnSpc>
                <a:spcPct val="125000"/>
              </a:lnSpc>
              <a:buNone/>
            </a:pPr>
            <a:r>
              <a:rPr lang="zh-CN" altLang="en-US" sz="2200" dirty="0">
                <a:solidFill>
                  <a:srgbClr val="0070C0"/>
                </a:solidFill>
              </a:rPr>
              <a:t>      </a:t>
            </a:r>
            <a:r>
              <a:rPr lang="en-US" altLang="zh-CN" sz="2200" dirty="0">
                <a:solidFill>
                  <a:srgbClr val="0070C0"/>
                </a:solidFill>
              </a:rPr>
              <a:t>PC2</a:t>
            </a:r>
            <a:r>
              <a:rPr lang="zh-CN" altLang="en-US" sz="2200" dirty="0">
                <a:solidFill>
                  <a:srgbClr val="0070C0"/>
                </a:solidFill>
              </a:rPr>
              <a:t>（</a:t>
            </a:r>
            <a:r>
              <a:rPr lang="en-US" altLang="zh-CN" sz="2200" dirty="0">
                <a:solidFill>
                  <a:srgbClr val="0070C0"/>
                </a:solidFill>
              </a:rPr>
              <a:t>192.168.1.4</a:t>
            </a:r>
            <a:r>
              <a:rPr lang="zh-CN" altLang="en-US" sz="2200" dirty="0">
                <a:solidFill>
                  <a:srgbClr val="0070C0"/>
                </a:solidFill>
              </a:rPr>
              <a:t>、</a:t>
            </a:r>
            <a:r>
              <a:rPr lang="en-US" altLang="zh-CN" sz="2200" dirty="0">
                <a:solidFill>
                  <a:srgbClr val="0070C0"/>
                </a:solidFill>
              </a:rPr>
              <a:t>255.255.255.0</a:t>
            </a:r>
            <a:r>
              <a:rPr lang="zh-CN" altLang="en-US" sz="2200" dirty="0">
                <a:solidFill>
                  <a:srgbClr val="0070C0"/>
                </a:solidFill>
              </a:rPr>
              <a:t>）</a:t>
            </a:r>
            <a:endParaRPr lang="zh-CN" altLang="en-US" sz="2200" dirty="0">
              <a:solidFill>
                <a:srgbClr val="0070C0"/>
              </a:solidFill>
            </a:endParaRPr>
          </a:p>
          <a:p>
            <a:pPr marL="0" indent="0">
              <a:lnSpc>
                <a:spcPct val="125000"/>
              </a:lnSpc>
              <a:buNone/>
            </a:pPr>
            <a:r>
              <a:rPr lang="zh-CN" altLang="en-US" sz="2200" dirty="0">
                <a:solidFill>
                  <a:srgbClr val="0070C0"/>
                </a:solidFill>
              </a:rPr>
              <a:t>      </a:t>
            </a:r>
            <a:r>
              <a:rPr lang="en-US" altLang="zh-CN" sz="2200" dirty="0">
                <a:solidFill>
                  <a:srgbClr val="0070C0"/>
                </a:solidFill>
              </a:rPr>
              <a:t>PC3</a:t>
            </a:r>
            <a:r>
              <a:rPr lang="zh-CN" altLang="en-US" sz="2200" dirty="0">
                <a:solidFill>
                  <a:srgbClr val="0070C0"/>
                </a:solidFill>
              </a:rPr>
              <a:t>（</a:t>
            </a:r>
            <a:r>
              <a:rPr lang="en-US" altLang="zh-CN" sz="2200" dirty="0">
                <a:solidFill>
                  <a:srgbClr val="0070C0"/>
                </a:solidFill>
              </a:rPr>
              <a:t>192.168.1.5</a:t>
            </a:r>
            <a:r>
              <a:rPr lang="zh-CN" altLang="en-US" sz="2200" dirty="0">
                <a:solidFill>
                  <a:srgbClr val="0070C0"/>
                </a:solidFill>
              </a:rPr>
              <a:t>、</a:t>
            </a:r>
            <a:r>
              <a:rPr lang="en-US" altLang="zh-CN" sz="2200" dirty="0">
                <a:solidFill>
                  <a:srgbClr val="0070C0"/>
                </a:solidFill>
              </a:rPr>
              <a:t>255.255.255.0</a:t>
            </a:r>
            <a:r>
              <a:rPr lang="zh-CN" altLang="en-US" sz="2200" dirty="0">
                <a:solidFill>
                  <a:srgbClr val="0070C0"/>
                </a:solidFill>
              </a:rPr>
              <a:t>）</a:t>
            </a:r>
            <a:endParaRPr lang="zh-CN" altLang="en-US" sz="2200" dirty="0">
              <a:solidFill>
                <a:srgbClr val="0070C0"/>
              </a:solidFill>
            </a:endParaRPr>
          </a:p>
          <a:p>
            <a:pPr marL="0" indent="0">
              <a:lnSpc>
                <a:spcPct val="125000"/>
              </a:lnSpc>
              <a:buNone/>
            </a:pPr>
            <a:r>
              <a:rPr lang="en-US" altLang="zh-CN" sz="2200" dirty="0">
                <a:solidFill>
                  <a:srgbClr val="0070C0"/>
                </a:solidFill>
              </a:rPr>
              <a:t>4</a:t>
            </a:r>
            <a:r>
              <a:rPr lang="zh-CN" altLang="en-US" sz="2200" dirty="0">
                <a:solidFill>
                  <a:srgbClr val="0070C0"/>
                </a:solidFill>
              </a:rPr>
              <a:t>、掌握</a:t>
            </a:r>
            <a:r>
              <a:rPr lang="en-US" altLang="zh-CN" sz="2200" dirty="0">
                <a:solidFill>
                  <a:srgbClr val="0070C0"/>
                </a:solidFill>
              </a:rPr>
              <a:t>IP</a:t>
            </a:r>
            <a:r>
              <a:rPr lang="zh-CN" altLang="en-US" sz="2200" dirty="0">
                <a:solidFill>
                  <a:srgbClr val="0070C0"/>
                </a:solidFill>
              </a:rPr>
              <a:t>地址与子网掩码的关系（两者相与</a:t>
            </a:r>
            <a:r>
              <a:rPr lang="en-US" altLang="zh-CN" sz="2200" dirty="0">
                <a:solidFill>
                  <a:srgbClr val="0070C0"/>
                </a:solidFill>
              </a:rPr>
              <a:t>=</a:t>
            </a:r>
            <a:r>
              <a:rPr lang="zh-CN" altLang="en-US" sz="2200" dirty="0">
                <a:solidFill>
                  <a:srgbClr val="0070C0"/>
                </a:solidFill>
              </a:rPr>
              <a:t>网络号）</a:t>
            </a:r>
            <a:endParaRPr lang="zh-CN" altLang="en-US" sz="2200" dirty="0">
              <a:solidFill>
                <a:srgbClr val="0070C0"/>
              </a:solidFill>
            </a:endParaRPr>
          </a:p>
          <a:p>
            <a:pPr marL="0" indent="0">
              <a:lnSpc>
                <a:spcPct val="125000"/>
              </a:lnSpc>
              <a:buNone/>
            </a:pPr>
            <a:r>
              <a:rPr lang="en-US" altLang="zh-CN" sz="2200" dirty="0">
                <a:solidFill>
                  <a:srgbClr val="0070C0"/>
                </a:solidFill>
              </a:rPr>
              <a:t>5</a:t>
            </a:r>
            <a:r>
              <a:rPr lang="zh-CN" altLang="en-US" sz="2200" dirty="0">
                <a:solidFill>
                  <a:srgbClr val="0070C0"/>
                </a:solidFill>
              </a:rPr>
              <a:t>、测试</a:t>
            </a:r>
            <a:r>
              <a:rPr lang="en-US" altLang="zh-CN" sz="2200" dirty="0">
                <a:solidFill>
                  <a:srgbClr val="0070C0"/>
                </a:solidFill>
              </a:rPr>
              <a:t>4</a:t>
            </a:r>
            <a:r>
              <a:rPr lang="zh-CN" altLang="en-US" sz="2200" dirty="0">
                <a:solidFill>
                  <a:srgbClr val="0070C0"/>
                </a:solidFill>
              </a:rPr>
              <a:t>台</a:t>
            </a:r>
            <a:r>
              <a:rPr lang="en-US" altLang="zh-CN" sz="2200" dirty="0">
                <a:solidFill>
                  <a:srgbClr val="0070C0"/>
                </a:solidFill>
              </a:rPr>
              <a:t>PC</a:t>
            </a:r>
            <a:r>
              <a:rPr lang="zh-CN" altLang="en-US" sz="2200" dirty="0">
                <a:solidFill>
                  <a:srgbClr val="0070C0"/>
                </a:solidFill>
              </a:rPr>
              <a:t>通信（相互间可达）   </a:t>
            </a:r>
            <a:r>
              <a:rPr lang="en-US" altLang="zh-CN" sz="2200" dirty="0">
                <a:solidFill>
                  <a:srgbClr val="0070C0"/>
                </a:solidFill>
              </a:rPr>
              <a:t>ping 192.168.1.3</a:t>
            </a:r>
            <a:r>
              <a:rPr lang="zh-CN" altLang="en-US" sz="2200" dirty="0">
                <a:solidFill>
                  <a:srgbClr val="0070C0"/>
                </a:solidFill>
              </a:rPr>
              <a:t>（</a:t>
            </a:r>
            <a:r>
              <a:rPr lang="en-US" altLang="zh-CN" sz="2200" dirty="0">
                <a:solidFill>
                  <a:srgbClr val="0070C0"/>
                </a:solidFill>
              </a:rPr>
              <a:t>IP</a:t>
            </a:r>
            <a:r>
              <a:rPr lang="zh-CN" altLang="en-US" sz="2200" dirty="0">
                <a:solidFill>
                  <a:srgbClr val="0070C0"/>
                </a:solidFill>
              </a:rPr>
              <a:t>地址）</a:t>
            </a:r>
            <a:endParaRPr lang="zh-CN" altLang="en-US" sz="2200" dirty="0">
              <a:solidFill>
                <a:srgbClr val="0070C0"/>
              </a:solidFill>
            </a:endParaRPr>
          </a:p>
          <a:p>
            <a:pPr marL="0" indent="0">
              <a:lnSpc>
                <a:spcPct val="90000"/>
              </a:lnSpc>
              <a:buNone/>
            </a:pPr>
            <a:r>
              <a:rPr lang="en-US" altLang="zh-CN" sz="2400" b="1" dirty="0">
                <a:solidFill>
                  <a:srgbClr val="FF3300"/>
                </a:solidFill>
              </a:rPr>
              <a:t>6</a:t>
            </a:r>
            <a:r>
              <a:rPr lang="zh-CN" altLang="en-US" sz="2400" b="1" dirty="0">
                <a:solidFill>
                  <a:srgbClr val="FF3300"/>
                </a:solidFill>
              </a:rPr>
              <a:t>、在二层交换机</a:t>
            </a:r>
            <a:r>
              <a:rPr lang="en-US" altLang="zh-CN" sz="2400" b="1" dirty="0">
                <a:solidFill>
                  <a:srgbClr val="FF3300"/>
                </a:solidFill>
              </a:rPr>
              <a:t>SW1</a:t>
            </a:r>
            <a:r>
              <a:rPr lang="zh-CN" altLang="en-US" sz="2400" b="1" dirty="0">
                <a:solidFill>
                  <a:srgbClr val="FF3300"/>
                </a:solidFill>
              </a:rPr>
              <a:t>和</a:t>
            </a:r>
            <a:r>
              <a:rPr lang="en-US" altLang="zh-CN" sz="2400" b="1" dirty="0">
                <a:solidFill>
                  <a:srgbClr val="FF3300"/>
                </a:solidFill>
              </a:rPr>
              <a:t>SW2</a:t>
            </a:r>
            <a:r>
              <a:rPr lang="zh-CN" altLang="en-US" sz="2400" b="1" dirty="0">
                <a:solidFill>
                  <a:srgbClr val="FF3300"/>
                </a:solidFill>
              </a:rPr>
              <a:t>上配置</a:t>
            </a:r>
            <a:r>
              <a:rPr lang="en-US" altLang="zh-CN" sz="2400" b="1" dirty="0">
                <a:solidFill>
                  <a:srgbClr val="FF3300"/>
                </a:solidFill>
              </a:rPr>
              <a:t>VLAN</a:t>
            </a:r>
            <a:r>
              <a:rPr lang="en-US" altLang="zh-CN" sz="2400" b="1" dirty="0"/>
              <a:t> </a:t>
            </a:r>
            <a:endParaRPr lang="en-US" altLang="zh-CN" sz="2400" b="1" dirty="0"/>
          </a:p>
          <a:p>
            <a:pPr marL="0" indent="0">
              <a:lnSpc>
                <a:spcPct val="90000"/>
              </a:lnSpc>
              <a:buNone/>
            </a:pPr>
            <a:r>
              <a:rPr lang="en-US" altLang="zh-CN" sz="2200" dirty="0">
                <a:solidFill>
                  <a:srgbClr val="0070C0"/>
                </a:solidFill>
              </a:rPr>
              <a:t>7</a:t>
            </a:r>
            <a:r>
              <a:rPr lang="zh-CN" altLang="en-US" sz="2200" dirty="0">
                <a:solidFill>
                  <a:srgbClr val="0070C0"/>
                </a:solidFill>
              </a:rPr>
              <a:t>、</a:t>
            </a:r>
            <a:r>
              <a:rPr lang="en-US" altLang="zh-CN" sz="2200" dirty="0">
                <a:solidFill>
                  <a:srgbClr val="0070C0"/>
                </a:solidFill>
              </a:rPr>
              <a:t>VLAN</a:t>
            </a:r>
            <a:r>
              <a:rPr lang="zh-CN" altLang="en-US" sz="2200" dirty="0">
                <a:solidFill>
                  <a:srgbClr val="0070C0"/>
                </a:solidFill>
              </a:rPr>
              <a:t>间</a:t>
            </a:r>
            <a:r>
              <a:rPr lang="en-US" altLang="zh-CN" sz="2200" dirty="0">
                <a:solidFill>
                  <a:srgbClr val="0070C0"/>
                </a:solidFill>
              </a:rPr>
              <a:t>4 </a:t>
            </a:r>
            <a:r>
              <a:rPr lang="zh-CN" altLang="en-US" sz="2200" dirty="0">
                <a:solidFill>
                  <a:srgbClr val="0070C0"/>
                </a:solidFill>
              </a:rPr>
              <a:t>台</a:t>
            </a:r>
            <a:r>
              <a:rPr lang="en-US" altLang="zh-CN" sz="2200" dirty="0">
                <a:solidFill>
                  <a:srgbClr val="0070C0"/>
                </a:solidFill>
              </a:rPr>
              <a:t>PC</a:t>
            </a:r>
            <a:r>
              <a:rPr lang="zh-CN" altLang="en-US" sz="2200" dirty="0">
                <a:solidFill>
                  <a:srgbClr val="0070C0"/>
                </a:solidFill>
              </a:rPr>
              <a:t>通信测试。（相同</a:t>
            </a:r>
            <a:r>
              <a:rPr lang="en-US" altLang="zh-CN" sz="2200" dirty="0">
                <a:solidFill>
                  <a:srgbClr val="0070C0"/>
                </a:solidFill>
              </a:rPr>
              <a:t>VLAN</a:t>
            </a:r>
            <a:r>
              <a:rPr lang="zh-CN" altLang="en-US" sz="2200" dirty="0">
                <a:solidFill>
                  <a:srgbClr val="0070C0"/>
                </a:solidFill>
              </a:rPr>
              <a:t>可互相访问）</a:t>
            </a:r>
            <a:endParaRPr lang="zh-CN" altLang="en-US" sz="2200" dirty="0">
              <a:solidFill>
                <a:srgbClr val="0070C0"/>
              </a:solidFill>
            </a:endParaRPr>
          </a:p>
        </p:txBody>
      </p:sp>
      <p:sp>
        <p:nvSpPr>
          <p:cNvPr id="2" name="日期占位符 1"/>
          <p:cNvSpPr>
            <a:spLocks noGrp="1"/>
          </p:cNvSpPr>
          <p:nvPr>
            <p:ph type="dt" sz="half" idx="10"/>
          </p:nvPr>
        </p:nvSpPr>
        <p:spPr/>
        <p:txBody>
          <a:bodyPr/>
          <a:lstStyle/>
          <a:p>
            <a:fld id="{E2F87172-DE5E-450B-BF6F-BEAE84B9B4AA}"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8139">
        <p14:prism isInverted="1"/>
      </p:transition>
    </mc:Choice>
    <mc:Fallback>
      <p:transition spd="slow" advTm="38139">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468075" y="384069"/>
            <a:ext cx="8425339" cy="4800865"/>
          </a:xfrm>
        </p:spPr>
        <p:txBody>
          <a:bodyPr>
            <a:normAutofit/>
          </a:bodyPr>
          <a:lstStyle/>
          <a:p>
            <a:pPr eaLnBrk="1" hangingPunct="1">
              <a:lnSpc>
                <a:spcPct val="150000"/>
              </a:lnSpc>
              <a:buFontTx/>
              <a:buNone/>
            </a:pPr>
            <a:r>
              <a:rPr lang="en-US" altLang="zh-CN" sz="2000" dirty="0">
                <a:solidFill>
                  <a:srgbClr val="0070C0"/>
                </a:solidFill>
              </a:rPr>
              <a:t>Switch&gt;en</a:t>
            </a:r>
            <a:endParaRPr lang="en-US" altLang="zh-CN" sz="2000" dirty="0">
              <a:solidFill>
                <a:srgbClr val="0070C0"/>
              </a:solidFill>
            </a:endParaRPr>
          </a:p>
          <a:p>
            <a:pPr eaLnBrk="1" hangingPunct="1">
              <a:lnSpc>
                <a:spcPct val="150000"/>
              </a:lnSpc>
              <a:buFontTx/>
              <a:buNone/>
            </a:pPr>
            <a:r>
              <a:rPr lang="en-US" altLang="zh-CN" sz="2000" dirty="0" err="1">
                <a:solidFill>
                  <a:srgbClr val="0070C0"/>
                </a:solidFill>
              </a:rPr>
              <a:t>Switch#conf</a:t>
            </a:r>
            <a:r>
              <a:rPr lang="en-US" altLang="zh-CN" sz="2000" dirty="0">
                <a:solidFill>
                  <a:srgbClr val="0070C0"/>
                </a:solidFill>
              </a:rPr>
              <a:t> t</a:t>
            </a:r>
            <a:endParaRPr lang="en-US" altLang="zh-CN" sz="2000" dirty="0">
              <a:solidFill>
                <a:srgbClr val="0070C0"/>
              </a:solidFill>
            </a:endParaRPr>
          </a:p>
          <a:p>
            <a:pPr eaLnBrk="1" hangingPunct="1">
              <a:lnSpc>
                <a:spcPct val="150000"/>
              </a:lnSpc>
              <a:buFontTx/>
              <a:buNone/>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a:t>
            </a:r>
            <a:r>
              <a:rPr lang="en-US" altLang="zh-CN" sz="2000" dirty="0" err="1">
                <a:solidFill>
                  <a:srgbClr val="0070C0"/>
                </a:solidFill>
              </a:rPr>
              <a:t>vlan</a:t>
            </a:r>
            <a:r>
              <a:rPr lang="en-US" altLang="zh-CN" sz="2000" dirty="0">
                <a:solidFill>
                  <a:srgbClr val="0070C0"/>
                </a:solidFill>
              </a:rPr>
              <a:t> 2</a:t>
            </a:r>
            <a:endParaRPr lang="en-US" altLang="zh-CN" sz="2000" dirty="0">
              <a:solidFill>
                <a:srgbClr val="0070C0"/>
              </a:solidFill>
            </a:endParaRPr>
          </a:p>
          <a:p>
            <a:pPr eaLnBrk="1" hangingPunct="1">
              <a:lnSpc>
                <a:spcPct val="150000"/>
              </a:lnSpc>
              <a:buFontTx/>
              <a:buNone/>
            </a:pPr>
            <a:r>
              <a:rPr lang="en-US" altLang="zh-CN" sz="2000" dirty="0">
                <a:solidFill>
                  <a:srgbClr val="0070C0"/>
                </a:solidFill>
              </a:rPr>
              <a:t>Switch(</a:t>
            </a:r>
            <a:r>
              <a:rPr lang="en-US" altLang="zh-CN" sz="2000" dirty="0" err="1">
                <a:solidFill>
                  <a:srgbClr val="0070C0"/>
                </a:solidFill>
              </a:rPr>
              <a:t>config-vlan</a:t>
            </a:r>
            <a:r>
              <a:rPr lang="en-US" altLang="zh-CN" sz="2000" dirty="0">
                <a:solidFill>
                  <a:srgbClr val="0070C0"/>
                </a:solidFill>
              </a:rPr>
              <a:t>)#name vlan2</a:t>
            </a:r>
            <a:endParaRPr lang="en-US" altLang="zh-CN" sz="2000" dirty="0">
              <a:solidFill>
                <a:srgbClr val="0070C0"/>
              </a:solidFill>
            </a:endParaRPr>
          </a:p>
          <a:p>
            <a:pPr eaLnBrk="1" hangingPunct="1">
              <a:lnSpc>
                <a:spcPct val="150000"/>
              </a:lnSpc>
              <a:buFontTx/>
              <a:buNone/>
            </a:pPr>
            <a:r>
              <a:rPr lang="en-US" altLang="zh-CN" sz="2000" dirty="0">
                <a:solidFill>
                  <a:srgbClr val="0070C0"/>
                </a:solidFill>
              </a:rPr>
              <a:t>Switch(</a:t>
            </a:r>
            <a:r>
              <a:rPr lang="en-US" altLang="zh-CN" sz="2000" dirty="0" err="1">
                <a:solidFill>
                  <a:srgbClr val="0070C0"/>
                </a:solidFill>
              </a:rPr>
              <a:t>config-vlan</a:t>
            </a:r>
            <a:r>
              <a:rPr lang="en-US" altLang="zh-CN" sz="2000" dirty="0">
                <a:solidFill>
                  <a:srgbClr val="0070C0"/>
                </a:solidFill>
              </a:rPr>
              <a:t>)#exit</a:t>
            </a:r>
            <a:endParaRPr lang="en-US" altLang="zh-CN" sz="2000" dirty="0">
              <a:solidFill>
                <a:srgbClr val="0070C0"/>
              </a:solidFill>
            </a:endParaRPr>
          </a:p>
          <a:p>
            <a:pPr eaLnBrk="1" hangingPunct="1">
              <a:lnSpc>
                <a:spcPct val="150000"/>
              </a:lnSpc>
              <a:buFontTx/>
              <a:buNone/>
            </a:pPr>
            <a:r>
              <a:rPr lang="en-US" altLang="zh-CN" sz="2000" dirty="0">
                <a:solidFill>
                  <a:srgbClr val="0070C0"/>
                </a:solidFill>
              </a:rPr>
              <a:t>Switch(</a:t>
            </a:r>
            <a:r>
              <a:rPr lang="en-US" altLang="zh-CN" sz="2000" dirty="0" err="1">
                <a:solidFill>
                  <a:srgbClr val="0070C0"/>
                </a:solidFill>
              </a:rPr>
              <a:t>config</a:t>
            </a:r>
            <a:r>
              <a:rPr lang="en-US" altLang="zh-CN" sz="2000" dirty="0">
                <a:solidFill>
                  <a:srgbClr val="0070C0"/>
                </a:solidFill>
              </a:rPr>
              <a:t>)#</a:t>
            </a:r>
            <a:r>
              <a:rPr lang="en-US" altLang="zh-CN" sz="2000" dirty="0" err="1">
                <a:solidFill>
                  <a:srgbClr val="0070C0"/>
                </a:solidFill>
              </a:rPr>
              <a:t>vlan</a:t>
            </a:r>
            <a:r>
              <a:rPr lang="en-US" altLang="zh-CN" sz="2000" dirty="0">
                <a:solidFill>
                  <a:srgbClr val="0070C0"/>
                </a:solidFill>
              </a:rPr>
              <a:t> 3</a:t>
            </a:r>
            <a:endParaRPr lang="en-US" altLang="zh-CN" sz="2000" dirty="0">
              <a:solidFill>
                <a:srgbClr val="0070C0"/>
              </a:solidFill>
            </a:endParaRPr>
          </a:p>
          <a:p>
            <a:pPr eaLnBrk="1" hangingPunct="1">
              <a:lnSpc>
                <a:spcPct val="150000"/>
              </a:lnSpc>
              <a:buFontTx/>
              <a:buNone/>
            </a:pPr>
            <a:r>
              <a:rPr lang="en-US" altLang="zh-CN" sz="2000" dirty="0">
                <a:solidFill>
                  <a:srgbClr val="0070C0"/>
                </a:solidFill>
              </a:rPr>
              <a:t>Switch(</a:t>
            </a:r>
            <a:r>
              <a:rPr lang="en-US" altLang="zh-CN" sz="2000" dirty="0" err="1">
                <a:solidFill>
                  <a:srgbClr val="0070C0"/>
                </a:solidFill>
              </a:rPr>
              <a:t>config-vlan</a:t>
            </a:r>
            <a:r>
              <a:rPr lang="en-US" altLang="zh-CN" sz="2000" dirty="0">
                <a:solidFill>
                  <a:srgbClr val="0070C0"/>
                </a:solidFill>
              </a:rPr>
              <a:t>)#name vlan3</a:t>
            </a:r>
            <a:endParaRPr lang="en-US" altLang="zh-CN" sz="2000" dirty="0">
              <a:solidFill>
                <a:srgbClr val="0070C0"/>
              </a:solidFill>
            </a:endParaRPr>
          </a:p>
          <a:p>
            <a:pPr eaLnBrk="1" hangingPunct="1">
              <a:lnSpc>
                <a:spcPct val="150000"/>
              </a:lnSpc>
              <a:buFontTx/>
              <a:buNone/>
            </a:pPr>
            <a:r>
              <a:rPr lang="en-US" altLang="zh-CN" sz="2000" dirty="0">
                <a:solidFill>
                  <a:srgbClr val="0070C0"/>
                </a:solidFill>
              </a:rPr>
              <a:t>Switch(</a:t>
            </a:r>
            <a:r>
              <a:rPr lang="en-US" altLang="zh-CN" sz="2000" dirty="0" err="1">
                <a:solidFill>
                  <a:srgbClr val="0070C0"/>
                </a:solidFill>
              </a:rPr>
              <a:t>config-vlan</a:t>
            </a:r>
            <a:r>
              <a:rPr lang="en-US" altLang="zh-CN" sz="2000" dirty="0">
                <a:solidFill>
                  <a:srgbClr val="0070C0"/>
                </a:solidFill>
              </a:rPr>
              <a:t>)#exit</a:t>
            </a:r>
            <a:endParaRPr lang="en-US" altLang="zh-CN" sz="2000" dirty="0">
              <a:solidFill>
                <a:srgbClr val="0070C0"/>
              </a:solidFill>
            </a:endParaRPr>
          </a:p>
        </p:txBody>
      </p:sp>
      <p:sp>
        <p:nvSpPr>
          <p:cNvPr id="2" name="日期占位符 1"/>
          <p:cNvSpPr>
            <a:spLocks noGrp="1"/>
          </p:cNvSpPr>
          <p:nvPr>
            <p:ph type="dt" sz="half" idx="10"/>
          </p:nvPr>
        </p:nvSpPr>
        <p:spPr/>
        <p:txBody>
          <a:bodyPr/>
          <a:lstStyle/>
          <a:p>
            <a:fld id="{E90E850F-FBD1-4CF5-9944-145E10567937}"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712">
        <p14:prism isInverted="1"/>
      </p:transition>
    </mc:Choice>
    <mc:Fallback>
      <p:transition spd="slow" advTm="712">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32272" y="288231"/>
            <a:ext cx="8425339" cy="4826203"/>
          </a:xfrm>
        </p:spPr>
        <p:txBody>
          <a:bodyPr rtlCol="0">
            <a:normAutofit/>
          </a:bodyPr>
          <a:lstStyle/>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a:t>
            </a:r>
            <a:r>
              <a:rPr lang="en-US" altLang="zh-CN" sz="1700" dirty="0" err="1">
                <a:solidFill>
                  <a:srgbClr val="0070C0"/>
                </a:solidFill>
              </a:rPr>
              <a:t>int</a:t>
            </a:r>
            <a:r>
              <a:rPr lang="en-US" altLang="zh-CN" sz="1700" dirty="0">
                <a:solidFill>
                  <a:srgbClr val="0070C0"/>
                </a:solidFill>
              </a:rPr>
              <a:t> f0/2</a:t>
            </a:r>
            <a:endParaRPr lang="en-US" altLang="zh-CN" sz="1700" dirty="0">
              <a:solidFill>
                <a:srgbClr val="0070C0"/>
              </a:solidFill>
            </a:endParaRPr>
          </a:p>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-if)#</a:t>
            </a:r>
            <a:r>
              <a:rPr lang="en-US" altLang="zh-CN" sz="1700" dirty="0" err="1">
                <a:solidFill>
                  <a:srgbClr val="0070C0"/>
                </a:solidFill>
              </a:rPr>
              <a:t>switchport</a:t>
            </a:r>
            <a:r>
              <a:rPr lang="en-US" altLang="zh-CN" sz="1700" dirty="0">
                <a:solidFill>
                  <a:srgbClr val="0070C0"/>
                </a:solidFill>
              </a:rPr>
              <a:t> mode access</a:t>
            </a:r>
            <a:endParaRPr lang="en-US" altLang="zh-CN" sz="1700" dirty="0">
              <a:solidFill>
                <a:srgbClr val="0070C0"/>
              </a:solidFill>
            </a:endParaRPr>
          </a:p>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-if)# </a:t>
            </a:r>
            <a:r>
              <a:rPr lang="en-US" altLang="zh-CN" sz="1700" dirty="0" err="1">
                <a:solidFill>
                  <a:srgbClr val="0070C0"/>
                </a:solidFill>
              </a:rPr>
              <a:t>switchport</a:t>
            </a:r>
            <a:r>
              <a:rPr lang="en-US" altLang="zh-CN" sz="1700" dirty="0">
                <a:solidFill>
                  <a:srgbClr val="0070C0"/>
                </a:solidFill>
              </a:rPr>
              <a:t>  access </a:t>
            </a:r>
            <a:r>
              <a:rPr lang="en-US" altLang="zh-CN" sz="1700" dirty="0" err="1">
                <a:solidFill>
                  <a:srgbClr val="0070C0"/>
                </a:solidFill>
              </a:rPr>
              <a:t>vlan</a:t>
            </a:r>
            <a:r>
              <a:rPr lang="en-US" altLang="zh-CN" sz="1700" dirty="0">
                <a:solidFill>
                  <a:srgbClr val="0070C0"/>
                </a:solidFill>
              </a:rPr>
              <a:t> 2</a:t>
            </a:r>
            <a:endParaRPr lang="en-US" altLang="zh-CN" sz="1700" dirty="0">
              <a:solidFill>
                <a:srgbClr val="0070C0"/>
              </a:solidFill>
            </a:endParaRPr>
          </a:p>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-if)#exit</a:t>
            </a:r>
            <a:endParaRPr lang="en-US" altLang="zh-CN" sz="1700" dirty="0">
              <a:solidFill>
                <a:srgbClr val="0070C0"/>
              </a:solidFill>
            </a:endParaRPr>
          </a:p>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a:t>
            </a:r>
            <a:r>
              <a:rPr lang="en-US" altLang="zh-CN" sz="1700" dirty="0" err="1">
                <a:solidFill>
                  <a:srgbClr val="0070C0"/>
                </a:solidFill>
              </a:rPr>
              <a:t>int</a:t>
            </a:r>
            <a:r>
              <a:rPr lang="en-US" altLang="zh-CN" sz="1700" dirty="0">
                <a:solidFill>
                  <a:srgbClr val="0070C0"/>
                </a:solidFill>
              </a:rPr>
              <a:t> f0/3</a:t>
            </a:r>
            <a:endParaRPr lang="en-US" altLang="zh-CN" sz="1700" dirty="0">
              <a:solidFill>
                <a:srgbClr val="0070C0"/>
              </a:solidFill>
            </a:endParaRPr>
          </a:p>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-if)#</a:t>
            </a:r>
            <a:r>
              <a:rPr lang="en-US" altLang="zh-CN" sz="1700" dirty="0" err="1">
                <a:solidFill>
                  <a:srgbClr val="0070C0"/>
                </a:solidFill>
              </a:rPr>
              <a:t>switchport</a:t>
            </a:r>
            <a:r>
              <a:rPr lang="en-US" altLang="zh-CN" sz="1700" dirty="0">
                <a:solidFill>
                  <a:srgbClr val="0070C0"/>
                </a:solidFill>
              </a:rPr>
              <a:t> mode access</a:t>
            </a:r>
            <a:endParaRPr lang="en-US" altLang="zh-CN" sz="1700" dirty="0">
              <a:solidFill>
                <a:srgbClr val="0070C0"/>
              </a:solidFill>
            </a:endParaRPr>
          </a:p>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-if)# </a:t>
            </a:r>
            <a:r>
              <a:rPr lang="en-US" altLang="zh-CN" sz="1700" dirty="0" err="1">
                <a:solidFill>
                  <a:srgbClr val="0070C0"/>
                </a:solidFill>
              </a:rPr>
              <a:t>switchport</a:t>
            </a:r>
            <a:r>
              <a:rPr lang="en-US" altLang="zh-CN" sz="1700" dirty="0">
                <a:solidFill>
                  <a:srgbClr val="0070C0"/>
                </a:solidFill>
              </a:rPr>
              <a:t>  access </a:t>
            </a:r>
            <a:r>
              <a:rPr lang="en-US" altLang="zh-CN" sz="1700" dirty="0" err="1">
                <a:solidFill>
                  <a:srgbClr val="0070C0"/>
                </a:solidFill>
              </a:rPr>
              <a:t>vlan</a:t>
            </a:r>
            <a:r>
              <a:rPr lang="en-US" altLang="zh-CN" sz="1700" dirty="0">
                <a:solidFill>
                  <a:srgbClr val="0070C0"/>
                </a:solidFill>
              </a:rPr>
              <a:t> 3</a:t>
            </a:r>
            <a:endParaRPr lang="en-US" altLang="zh-CN" sz="1700" dirty="0">
              <a:solidFill>
                <a:srgbClr val="0070C0"/>
              </a:solidFill>
            </a:endParaRPr>
          </a:p>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-if)#exit</a:t>
            </a:r>
            <a:endParaRPr lang="en-US" altLang="zh-CN" sz="1700" dirty="0">
              <a:solidFill>
                <a:srgbClr val="0070C0"/>
              </a:solidFill>
            </a:endParaRPr>
          </a:p>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a:t>
            </a:r>
            <a:r>
              <a:rPr lang="en-US" altLang="zh-CN" sz="1700" dirty="0" err="1">
                <a:solidFill>
                  <a:srgbClr val="0070C0"/>
                </a:solidFill>
              </a:rPr>
              <a:t>int</a:t>
            </a:r>
            <a:r>
              <a:rPr lang="en-US" altLang="zh-CN" sz="1700" dirty="0">
                <a:solidFill>
                  <a:srgbClr val="0070C0"/>
                </a:solidFill>
              </a:rPr>
              <a:t> f0/24</a:t>
            </a:r>
            <a:endParaRPr lang="en-US" altLang="zh-CN" sz="1700" dirty="0">
              <a:solidFill>
                <a:srgbClr val="0070C0"/>
              </a:solidFill>
            </a:endParaRPr>
          </a:p>
          <a:p>
            <a:pPr fontAlgn="auto">
              <a:lnSpc>
                <a:spcPct val="140000"/>
              </a:lnSpc>
              <a:spcAft>
                <a:spcPts val="0"/>
              </a:spcAft>
              <a:buNone/>
              <a:defRPr/>
            </a:pPr>
            <a:r>
              <a:rPr lang="en-US" altLang="zh-CN" sz="1700" dirty="0">
                <a:solidFill>
                  <a:srgbClr val="0070C0"/>
                </a:solidFill>
              </a:rPr>
              <a:t>Switch(</a:t>
            </a:r>
            <a:r>
              <a:rPr lang="en-US" altLang="zh-CN" sz="1700" dirty="0" err="1">
                <a:solidFill>
                  <a:srgbClr val="0070C0"/>
                </a:solidFill>
              </a:rPr>
              <a:t>config</a:t>
            </a:r>
            <a:r>
              <a:rPr lang="en-US" altLang="zh-CN" sz="1700" dirty="0">
                <a:solidFill>
                  <a:srgbClr val="0070C0"/>
                </a:solidFill>
              </a:rPr>
              <a:t>-if)#</a:t>
            </a:r>
            <a:r>
              <a:rPr lang="en-US" altLang="zh-CN" sz="1700" dirty="0" err="1">
                <a:solidFill>
                  <a:srgbClr val="0070C0"/>
                </a:solidFill>
              </a:rPr>
              <a:t>switchport</a:t>
            </a:r>
            <a:r>
              <a:rPr lang="en-US" altLang="zh-CN" sz="1700" dirty="0">
                <a:solidFill>
                  <a:srgbClr val="0070C0"/>
                </a:solidFill>
              </a:rPr>
              <a:t> mode  trunk</a:t>
            </a:r>
            <a:endParaRPr lang="en-US" altLang="zh-CN" sz="1700" dirty="0">
              <a:solidFill>
                <a:srgbClr val="0070C0"/>
              </a:solidFill>
            </a:endParaRPr>
          </a:p>
          <a:p>
            <a:pPr eaLnBrk="1" fontAlgn="auto" hangingPunct="1">
              <a:spcAft>
                <a:spcPts val="0"/>
              </a:spcAft>
              <a:buFontTx/>
              <a:buNone/>
              <a:defRPr/>
            </a:pPr>
            <a:endParaRPr lang="en-US" altLang="zh-CN" sz="2000" dirty="0"/>
          </a:p>
          <a:p>
            <a:pPr eaLnBrk="1" fontAlgn="auto" hangingPunct="1">
              <a:spcAft>
                <a:spcPts val="0"/>
              </a:spcAft>
              <a:buFont typeface="Wingdings 2" panose="05020102010507070707"/>
              <a:buChar char=""/>
              <a:defRPr/>
            </a:pPr>
            <a:endParaRPr lang="en-US" altLang="zh-CN" sz="2000" dirty="0"/>
          </a:p>
        </p:txBody>
      </p:sp>
      <p:sp>
        <p:nvSpPr>
          <p:cNvPr id="2" name="日期占位符 1"/>
          <p:cNvSpPr>
            <a:spLocks noGrp="1"/>
          </p:cNvSpPr>
          <p:nvPr>
            <p:ph type="dt" sz="half" idx="10"/>
          </p:nvPr>
        </p:nvSpPr>
        <p:spPr/>
        <p:txBody>
          <a:bodyPr/>
          <a:lstStyle/>
          <a:p>
            <a:fld id="{5F357795-95E0-4FA9-A53E-16BF16F1FCAA}"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descr="C:\Users\book pro\Desktop\图片\32.png32"/>
          <p:cNvPicPr>
            <a:picLocks noChangeAspect="1"/>
          </p:cNvPicPr>
          <p:nvPr/>
        </p:nvPicPr>
        <p:blipFill>
          <a:blip r:embed="rId1"/>
          <a:srcRect t="9822" b="9994"/>
          <a:stretch>
            <a:fillRect/>
          </a:stretch>
        </p:blipFill>
        <p:spPr>
          <a:xfrm>
            <a:off x="-143792" y="576263"/>
            <a:ext cx="4234275" cy="3395493"/>
          </a:xfrm>
          <a:prstGeom prst="rect">
            <a:avLst/>
          </a:prstGeom>
        </p:spPr>
      </p:pic>
      <p:sp>
        <p:nvSpPr>
          <p:cNvPr id="42" name="椭圆 41"/>
          <p:cNvSpPr/>
          <p:nvPr/>
        </p:nvSpPr>
        <p:spPr>
          <a:xfrm>
            <a:off x="1000891" y="1363677"/>
            <a:ext cx="1898829" cy="1898829"/>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09" tIns="45606" rIns="91209" bIns="45606" rtlCol="0" anchor="ctr"/>
          <a:lstStyle/>
          <a:p>
            <a:pPr algn="ctr" defTabSz="911860"/>
            <a:endParaRPr lang="zh-CN" altLang="en-US" sz="4800" dirty="0">
              <a:solidFill>
                <a:srgbClr val="1C83AA"/>
              </a:solidFill>
            </a:endParaRPr>
          </a:p>
        </p:txBody>
      </p:sp>
      <p:sp>
        <p:nvSpPr>
          <p:cNvPr id="43" name="矩形 42"/>
          <p:cNvSpPr/>
          <p:nvPr/>
        </p:nvSpPr>
        <p:spPr>
          <a:xfrm>
            <a:off x="977339" y="1520259"/>
            <a:ext cx="1922367" cy="1600369"/>
          </a:xfrm>
          <a:prstGeom prst="rect">
            <a:avLst/>
          </a:prstGeom>
        </p:spPr>
        <p:txBody>
          <a:bodyPr vert="horz" wrap="square" lIns="121610" tIns="60805" rIns="121610" bIns="60805">
            <a:spAutoFit/>
          </a:bodyPr>
          <a:lstStyle/>
          <a:p>
            <a:pPr algn="ctr" defTabSz="1215390"/>
            <a:r>
              <a:rPr lang="en-US" altLang="zh-CN" sz="9600" b="1" dirty="0">
                <a:solidFill>
                  <a:srgbClr val="2F5B50"/>
                </a:solidFill>
                <a:latin typeface="Agency FB" panose="020B0503020202020204" pitchFamily="34" charset="0"/>
                <a:cs typeface="+mn-ea"/>
                <a:sym typeface="+mn-lt"/>
              </a:rPr>
              <a:t>04</a:t>
            </a:r>
            <a:endParaRPr lang="en-US" altLang="zh-CN" sz="9600" b="1" dirty="0">
              <a:solidFill>
                <a:srgbClr val="2F5B50"/>
              </a:solidFill>
              <a:latin typeface="Agency FB" panose="020B0503020202020204" pitchFamily="34" charset="0"/>
              <a:cs typeface="+mn-ea"/>
              <a:sym typeface="+mn-lt"/>
            </a:endParaRPr>
          </a:p>
        </p:txBody>
      </p:sp>
      <p:sp>
        <p:nvSpPr>
          <p:cNvPr id="44" name="原创设计师QQ598969553          _4"/>
          <p:cNvSpPr txBox="1">
            <a:spLocks noChangeArrowheads="1"/>
          </p:cNvSpPr>
          <p:nvPr/>
        </p:nvSpPr>
        <p:spPr bwMode="auto">
          <a:xfrm>
            <a:off x="3594475" y="1920226"/>
            <a:ext cx="5629652" cy="70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910590" fontAlgn="base">
              <a:lnSpc>
                <a:spcPct val="100000"/>
              </a:lnSpc>
              <a:spcBef>
                <a:spcPct val="0"/>
              </a:spcBef>
              <a:spcAft>
                <a:spcPct val="0"/>
              </a:spcAft>
              <a:buNone/>
            </a:pPr>
            <a:r>
              <a:rPr lang="en-US" altLang="zh-CN" sz="4000" b="1" dirty="0">
                <a:solidFill>
                  <a:srgbClr val="2F5B50"/>
                </a:solidFill>
                <a:latin typeface="微软雅黑" panose="020B0503020204020204" pitchFamily="34" charset="-122"/>
                <a:ea typeface="微软雅黑" panose="020B0503020204020204" pitchFamily="34" charset="-122"/>
              </a:rPr>
              <a:t>VTP</a:t>
            </a:r>
            <a:endParaRPr lang="zh-CN" altLang="en-US" sz="4000" b="1" dirty="0">
              <a:solidFill>
                <a:srgbClr val="2F5B5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442EBECD-F9C6-405C-993E-7359569AED54}"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randombar(horizontal)">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椭圆 54"/>
          <p:cNvSpPr>
            <a:spLocks noChangeArrowheads="1"/>
          </p:cNvSpPr>
          <p:nvPr/>
        </p:nvSpPr>
        <p:spPr bwMode="auto">
          <a:xfrm>
            <a:off x="2475269" y="3498593"/>
            <a:ext cx="4373570" cy="1533610"/>
          </a:xfrm>
          <a:prstGeom prst="ellipse">
            <a:avLst/>
          </a:prstGeom>
          <a:gradFill rotWithShape="1">
            <a:gsLst>
              <a:gs pos="0">
                <a:srgbClr val="CCECFF"/>
              </a:gs>
              <a:gs pos="100000">
                <a:schemeClr val="bg1"/>
              </a:gs>
            </a:gsLst>
            <a:lin ang="5400000" scaled="1"/>
          </a:gradFill>
          <a:ln w="9525" algn="ctr">
            <a:solidFill>
              <a:srgbClr val="CCECFF"/>
            </a:solidFill>
            <a:round/>
          </a:ln>
        </p:spPr>
        <p:txBody>
          <a:bodyPr wrap="none" anchor="ctr" anchorCtr="1"/>
          <a:lstStyle/>
          <a:p>
            <a:pPr algn="ctr" eaLnBrk="1" hangingPunct="1"/>
            <a:endParaRPr lang="zh-CN" altLang="en-US" sz="3600" b="0">
              <a:solidFill>
                <a:srgbClr val="000000"/>
              </a:solidFill>
              <a:latin typeface="Arial" panose="020B0604020202020204" pitchFamily="34" charset="0"/>
              <a:ea typeface="黑体" panose="02010609060101010101" pitchFamily="49" charset="-122"/>
            </a:endParaRPr>
          </a:p>
        </p:txBody>
      </p:sp>
      <p:cxnSp>
        <p:nvCxnSpPr>
          <p:cNvPr id="54275" name="直接连接符 61"/>
          <p:cNvCxnSpPr>
            <a:cxnSpLocks noChangeShapeType="1"/>
          </p:cNvCxnSpPr>
          <p:nvPr/>
        </p:nvCxnSpPr>
        <p:spPr bwMode="auto">
          <a:xfrm>
            <a:off x="3970507" y="4305405"/>
            <a:ext cx="1457856" cy="1334"/>
          </a:xfrm>
          <a:prstGeom prst="line">
            <a:avLst/>
          </a:prstGeom>
          <a:noFill/>
          <a:ln w="31750" algn="ctr">
            <a:solidFill>
              <a:schemeClr val="tx2"/>
            </a:solidFill>
            <a:round/>
          </a:ln>
          <a:extLst>
            <a:ext uri="{909E8E84-426E-40DD-AFC4-6F175D3DCCD1}">
              <a14:hiddenFill xmlns:a14="http://schemas.microsoft.com/office/drawing/2010/main">
                <a:noFill/>
              </a14:hiddenFill>
            </a:ext>
          </a:extLst>
        </p:spPr>
      </p:cxnSp>
      <p:sp>
        <p:nvSpPr>
          <p:cNvPr id="54276" name="标题 1"/>
          <p:cNvSpPr>
            <a:spLocks noGrp="1"/>
          </p:cNvSpPr>
          <p:nvPr>
            <p:ph type="title" idx="4294967295"/>
          </p:nvPr>
        </p:nvSpPr>
        <p:spPr/>
        <p:txBody>
          <a:bodyPr>
            <a:normAutofit/>
          </a:bodyPr>
          <a:lstStyle/>
          <a:p>
            <a:pPr defTabSz="910590" fontAlgn="base">
              <a:spcAft>
                <a:spcPct val="0"/>
              </a:spcAft>
            </a:pPr>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协议</a:t>
            </a:r>
            <a:endParaRPr lang="zh-CN" altLang="en-US"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54277" name="内容占位符 2"/>
          <p:cNvSpPr>
            <a:spLocks noGrp="1"/>
          </p:cNvSpPr>
          <p:nvPr>
            <p:ph idx="4294967295"/>
          </p:nvPr>
        </p:nvSpPr>
        <p:spPr>
          <a:xfrm>
            <a:off x="625725" y="1489602"/>
            <a:ext cx="7957265" cy="3456623"/>
          </a:xfrm>
        </p:spPr>
        <p:txBody>
          <a:bodyPr>
            <a:normAutofit/>
          </a:bodyPr>
          <a:lstStyle/>
          <a:p>
            <a:r>
              <a:rPr lang="en-US" altLang="zh-CN" sz="2000" dirty="0"/>
              <a:t>VTP</a:t>
            </a:r>
            <a:r>
              <a:rPr lang="zh-CN" altLang="en-US" sz="2000" dirty="0"/>
              <a:t>（</a:t>
            </a:r>
            <a:r>
              <a:rPr lang="en-US" altLang="zh-CN" sz="2000" dirty="0"/>
              <a:t>VLAN </a:t>
            </a:r>
            <a:r>
              <a:rPr lang="en-US" altLang="zh-CN" sz="2000" dirty="0" err="1"/>
              <a:t>Trunking</a:t>
            </a:r>
            <a:r>
              <a:rPr lang="en-US" altLang="zh-CN" sz="2000" dirty="0"/>
              <a:t> Protocol</a:t>
            </a:r>
            <a:r>
              <a:rPr lang="zh-CN" altLang="en-US" sz="2000" dirty="0"/>
              <a:t>）</a:t>
            </a:r>
            <a:endParaRPr lang="en-US" altLang="zh-CN" sz="2000" dirty="0"/>
          </a:p>
          <a:p>
            <a:pPr lvl="1"/>
            <a:r>
              <a:rPr lang="zh-CN" altLang="en-US" sz="1800" dirty="0"/>
              <a:t>虚拟局域网中继协议</a:t>
            </a:r>
            <a:endParaRPr lang="en-US" altLang="zh-CN" sz="1800" dirty="0"/>
          </a:p>
          <a:p>
            <a:pPr lvl="1"/>
            <a:r>
              <a:rPr lang="zh-CN" altLang="en-US" sz="1800" dirty="0"/>
              <a:t>从一个控制点，维护整个企业网上</a:t>
            </a:r>
            <a:r>
              <a:rPr lang="en-US" altLang="zh-CN" sz="1800" dirty="0"/>
              <a:t>VLAN</a:t>
            </a:r>
            <a:r>
              <a:rPr lang="zh-CN" altLang="en-US" sz="1800" dirty="0"/>
              <a:t>的添加、删除和重命名工作</a:t>
            </a:r>
            <a:endParaRPr lang="zh-CN" altLang="en-US" sz="1800" dirty="0"/>
          </a:p>
        </p:txBody>
      </p:sp>
      <p:pic>
        <p:nvPicPr>
          <p:cNvPr id="5427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23840" y="4112037"/>
            <a:ext cx="1196190" cy="42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53601" y="4112037"/>
            <a:ext cx="1196190" cy="42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AutoShape 166"/>
          <p:cNvSpPr>
            <a:spLocks noChangeArrowheads="1"/>
          </p:cNvSpPr>
          <p:nvPr/>
        </p:nvSpPr>
        <p:spPr bwMode="auto">
          <a:xfrm>
            <a:off x="5989078" y="2880519"/>
            <a:ext cx="1379844" cy="442674"/>
          </a:xfrm>
          <a:prstGeom prst="wedgeRoundRectCallout">
            <a:avLst>
              <a:gd name="adj1" fmla="val -47468"/>
              <a:gd name="adj2" fmla="val 148426"/>
              <a:gd name="adj3" fmla="val 16667"/>
            </a:avLst>
          </a:prstGeom>
          <a:gradFill rotWithShape="1">
            <a:gsLst>
              <a:gs pos="0">
                <a:schemeClr val="bg1"/>
              </a:gs>
              <a:gs pos="100000">
                <a:srgbClr val="FFFF99"/>
              </a:gs>
            </a:gsLst>
            <a:lin ang="5400000" scaled="1"/>
          </a:gradFill>
          <a:ln w="9525" algn="ctr">
            <a:solidFill>
              <a:srgbClr val="FFC000"/>
            </a:solidFill>
            <a:round/>
          </a:ln>
        </p:spPr>
        <p:txBody>
          <a:bodyPr anchor="ctr" anchorCtr="1">
            <a:spAutoFit/>
          </a:bodyPr>
          <a:lstStyle/>
          <a:p>
            <a:pPr algn="ctr" eaLnBrk="1" hangingPunct="1"/>
            <a:r>
              <a:rPr lang="en-US" altLang="zh-CN" sz="2000">
                <a:solidFill>
                  <a:srgbClr val="000000"/>
                </a:solidFill>
                <a:latin typeface="楷体_GB2312" pitchFamily="49" charset="-122"/>
                <a:ea typeface="楷体_GB2312" pitchFamily="49" charset="-122"/>
              </a:rPr>
              <a:t>VTP</a:t>
            </a:r>
            <a:r>
              <a:rPr lang="zh-CN" altLang="en-US" sz="2000">
                <a:solidFill>
                  <a:srgbClr val="000000"/>
                </a:solidFill>
                <a:latin typeface="楷体_GB2312" pitchFamily="49" charset="-122"/>
                <a:ea typeface="楷体_GB2312" pitchFamily="49" charset="-122"/>
              </a:rPr>
              <a:t>域</a:t>
            </a:r>
            <a:endParaRPr lang="zh-CN" altLang="en-US" sz="2000">
              <a:solidFill>
                <a:srgbClr val="000000"/>
              </a:solidFill>
              <a:latin typeface="楷体_GB2312" pitchFamily="49" charset="-122"/>
              <a:ea typeface="楷体_GB2312" pitchFamily="49" charset="-122"/>
            </a:endParaRPr>
          </a:p>
        </p:txBody>
      </p:sp>
      <p:sp>
        <p:nvSpPr>
          <p:cNvPr id="54281" name="Line 10"/>
          <p:cNvSpPr>
            <a:spLocks noChangeShapeType="1"/>
          </p:cNvSpPr>
          <p:nvPr/>
        </p:nvSpPr>
        <p:spPr bwMode="auto">
          <a:xfrm>
            <a:off x="4306935" y="4449431"/>
            <a:ext cx="811004" cy="0"/>
          </a:xfrm>
          <a:prstGeom prst="line">
            <a:avLst/>
          </a:prstGeom>
          <a:noFill/>
          <a:ln w="28575">
            <a:solidFill>
              <a:srgbClr val="0066FF"/>
            </a:solidFill>
            <a:round/>
            <a:tailEnd type="triangle" w="lg" len="lg"/>
          </a:ln>
          <a:extLst>
            <a:ext uri="{909E8E84-426E-40DD-AFC4-6F175D3DCCD1}">
              <a14:hiddenFill xmlns:a14="http://schemas.microsoft.com/office/drawing/2010/main">
                <a:noFill/>
              </a14:hiddenFill>
            </a:ext>
          </a:extLst>
        </p:spPr>
        <p:txBody>
          <a:bodyPr anchor="b"/>
          <a:lstStyle/>
          <a:p>
            <a:endParaRPr lang="zh-CN" altLang="en-US"/>
          </a:p>
        </p:txBody>
      </p:sp>
      <p:sp>
        <p:nvSpPr>
          <p:cNvPr id="54282" name="AutoShape 80"/>
          <p:cNvSpPr>
            <a:spLocks noChangeArrowheads="1"/>
          </p:cNvSpPr>
          <p:nvPr/>
        </p:nvSpPr>
        <p:spPr bwMode="auto">
          <a:xfrm>
            <a:off x="4959706" y="4966228"/>
            <a:ext cx="1124218" cy="442674"/>
          </a:xfrm>
          <a:prstGeom prst="wedgeRoundRectCallout">
            <a:avLst>
              <a:gd name="adj1" fmla="val -62093"/>
              <a:gd name="adj2" fmla="val -183213"/>
              <a:gd name="adj3" fmla="val 16667"/>
            </a:avLst>
          </a:prstGeom>
          <a:gradFill rotWithShape="1">
            <a:gsLst>
              <a:gs pos="0">
                <a:srgbClr val="FFFF99"/>
              </a:gs>
              <a:gs pos="100000">
                <a:schemeClr val="bg1"/>
              </a:gs>
            </a:gsLst>
            <a:lin ang="5400000" scaled="1"/>
          </a:gradFill>
          <a:ln w="9525" algn="ctr">
            <a:solidFill>
              <a:srgbClr val="FFC000"/>
            </a:solidFill>
            <a:round/>
          </a:ln>
        </p:spPr>
        <p:txBody>
          <a:bodyPr wrap="none" anchor="ctr" anchorCtr="1">
            <a:spAutoFit/>
          </a:bodyPr>
          <a:lstStyle/>
          <a:p>
            <a:pPr algn="ctr" eaLnBrk="1" hangingPunct="1"/>
            <a:r>
              <a:rPr lang="en-US" altLang="zh-CN" sz="2000">
                <a:solidFill>
                  <a:srgbClr val="000000"/>
                </a:solidFill>
                <a:latin typeface="楷体_GB2312" pitchFamily="49" charset="-122"/>
                <a:ea typeface="楷体_GB2312" pitchFamily="49" charset="-122"/>
              </a:rPr>
              <a:t>VTP</a:t>
            </a:r>
            <a:r>
              <a:rPr lang="zh-CN" altLang="en-US" sz="2000">
                <a:solidFill>
                  <a:srgbClr val="000000"/>
                </a:solidFill>
                <a:latin typeface="楷体_GB2312" pitchFamily="49" charset="-122"/>
                <a:ea typeface="楷体_GB2312" pitchFamily="49" charset="-122"/>
              </a:rPr>
              <a:t>通告</a:t>
            </a:r>
            <a:endParaRPr lang="zh-CN" altLang="en-US" sz="2000">
              <a:solidFill>
                <a:srgbClr val="000000"/>
              </a:solidFill>
              <a:latin typeface="楷体_GB2312" pitchFamily="49" charset="-122"/>
              <a:ea typeface="楷体_GB2312" pitchFamily="49" charset="-122"/>
            </a:endParaRPr>
          </a:p>
        </p:txBody>
      </p:sp>
      <p:sp>
        <p:nvSpPr>
          <p:cNvPr id="54283" name="Text Box 9"/>
          <p:cNvSpPr txBox="1">
            <a:spLocks noChangeArrowheads="1"/>
          </p:cNvSpPr>
          <p:nvPr/>
        </p:nvSpPr>
        <p:spPr bwMode="auto">
          <a:xfrm>
            <a:off x="2106335" y="4456954"/>
            <a:ext cx="2387505" cy="723275"/>
          </a:xfrm>
          <a:prstGeom prst="rect">
            <a:avLst/>
          </a:prstGeom>
          <a:solidFill>
            <a:schemeClr val="bg1"/>
          </a:solidFill>
          <a:ln w="9525" algn="ctr">
            <a:solidFill>
              <a:schemeClr val="tx2"/>
            </a:solidFill>
            <a:miter lim="800000"/>
          </a:ln>
        </p:spPr>
        <p:txBody>
          <a:bodyPr anchor="b">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spcBef>
                <a:spcPts val="600"/>
              </a:spcBef>
            </a:pPr>
            <a:r>
              <a:rPr lang="en-US" altLang="zh-CN" sz="1800">
                <a:solidFill>
                  <a:srgbClr val="000000"/>
                </a:solidFill>
                <a:latin typeface="Arial" panose="020B0604020202020204" pitchFamily="34" charset="0"/>
                <a:ea typeface="黑体" panose="02010609060101010101" pitchFamily="49" charset="-122"/>
              </a:rPr>
              <a:t>VLAN 2 name abc</a:t>
            </a:r>
            <a:endParaRPr lang="en-US" altLang="zh-CN" sz="1800">
              <a:solidFill>
                <a:srgbClr val="000000"/>
              </a:solidFill>
              <a:latin typeface="Arial" panose="020B0604020202020204" pitchFamily="34" charset="0"/>
              <a:ea typeface="黑体" panose="02010609060101010101" pitchFamily="49" charset="-122"/>
            </a:endParaRPr>
          </a:p>
          <a:p>
            <a:pPr algn="ctr" eaLnBrk="1" hangingPunct="1">
              <a:spcBef>
                <a:spcPts val="600"/>
              </a:spcBef>
            </a:pPr>
            <a:r>
              <a:rPr lang="en-US" altLang="zh-CN" sz="1800">
                <a:solidFill>
                  <a:srgbClr val="000000"/>
                </a:solidFill>
                <a:latin typeface="Arial" panose="020B0604020202020204" pitchFamily="34" charset="0"/>
                <a:ea typeface="黑体" panose="02010609060101010101" pitchFamily="49" charset="-122"/>
              </a:rPr>
              <a:t>VLAN 3 name def</a:t>
            </a:r>
            <a:endParaRPr lang="en-US" altLang="zh-CN" sz="1800">
              <a:solidFill>
                <a:srgbClr val="000000"/>
              </a:solidFill>
              <a:latin typeface="Arial" panose="020B0604020202020204" pitchFamily="34" charset="0"/>
              <a:ea typeface="黑体" panose="02010609060101010101" pitchFamily="49" charset="-122"/>
            </a:endParaRPr>
          </a:p>
        </p:txBody>
      </p:sp>
      <p:sp>
        <p:nvSpPr>
          <p:cNvPr id="54284" name="灯片编号占位符 11"/>
          <p:cNvSpPr txBox="1">
            <a:spLocks noGrp="1"/>
          </p:cNvSpPr>
          <p:nvPr/>
        </p:nvSpPr>
        <p:spPr bwMode="auto">
          <a:xfrm>
            <a:off x="8652876" y="5444982"/>
            <a:ext cx="672857" cy="3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fld id="{C54855AE-C79B-4E1A-AAA6-C82AA6A335FA}" type="slidenum">
              <a:rPr kumimoji="1" lang="zh-CN" altLang="en-US" sz="1400">
                <a:solidFill>
                  <a:schemeClr val="bg1"/>
                </a:solidFill>
                <a:latin typeface="Arial" panose="020B0604020202020204" pitchFamily="34" charset="0"/>
                <a:ea typeface="宋体" panose="02010600030101010101" pitchFamily="2" charset="-122"/>
              </a:rPr>
            </a:fld>
            <a:endParaRPr kumimoji="1" lang="en-US" altLang="zh-CN" sz="1400">
              <a:solidFill>
                <a:schemeClr val="bg1"/>
              </a:solidFill>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fld id="{B61A75B5-A74E-4202-83DF-EAE6B33E5BE9}"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椭圆 44"/>
          <p:cNvSpPr>
            <a:spLocks noChangeArrowheads="1"/>
          </p:cNvSpPr>
          <p:nvPr/>
        </p:nvSpPr>
        <p:spPr bwMode="auto">
          <a:xfrm>
            <a:off x="1511491" y="3183241"/>
            <a:ext cx="5985827" cy="1533610"/>
          </a:xfrm>
          <a:prstGeom prst="ellipse">
            <a:avLst/>
          </a:prstGeom>
          <a:gradFill rotWithShape="1">
            <a:gsLst>
              <a:gs pos="0">
                <a:srgbClr val="CCECFF"/>
              </a:gs>
              <a:gs pos="100000">
                <a:schemeClr val="bg1"/>
              </a:gs>
            </a:gsLst>
            <a:lin ang="5400000" scaled="1"/>
          </a:gradFill>
          <a:ln w="9525" algn="ctr">
            <a:solidFill>
              <a:srgbClr val="CCECFF"/>
            </a:solidFill>
            <a:round/>
          </a:ln>
        </p:spPr>
        <p:txBody>
          <a:bodyPr wrap="none" anchor="ctr" anchorCtr="1"/>
          <a:lstStyle/>
          <a:p>
            <a:pPr algn="ctr" eaLnBrk="1" hangingPunct="1"/>
            <a:endParaRPr lang="zh-CN" altLang="en-US" sz="3600" b="0">
              <a:solidFill>
                <a:srgbClr val="000000"/>
              </a:solidFill>
              <a:latin typeface="Arial" panose="020B0604020202020204" pitchFamily="34" charset="0"/>
              <a:ea typeface="黑体" panose="02010609060101010101" pitchFamily="49" charset="-122"/>
            </a:endParaRPr>
          </a:p>
        </p:txBody>
      </p:sp>
      <p:cxnSp>
        <p:nvCxnSpPr>
          <p:cNvPr id="55299" name="直接连接符 57"/>
          <p:cNvCxnSpPr>
            <a:cxnSpLocks noChangeShapeType="1"/>
          </p:cNvCxnSpPr>
          <p:nvPr/>
        </p:nvCxnSpPr>
        <p:spPr bwMode="auto">
          <a:xfrm>
            <a:off x="5017174" y="3718003"/>
            <a:ext cx="1457856" cy="1334"/>
          </a:xfrm>
          <a:prstGeom prst="line">
            <a:avLst/>
          </a:prstGeom>
          <a:noFill/>
          <a:ln w="31750" algn="ctr">
            <a:solidFill>
              <a:schemeClr val="tx2"/>
            </a:solidFill>
            <a:round/>
          </a:ln>
          <a:extLst>
            <a:ext uri="{909E8E84-426E-40DD-AFC4-6F175D3DCCD1}">
              <a14:hiddenFill xmlns:a14="http://schemas.microsoft.com/office/drawing/2010/main">
                <a:noFill/>
              </a14:hiddenFill>
            </a:ext>
          </a:extLst>
        </p:spPr>
      </p:cxnSp>
      <p:sp>
        <p:nvSpPr>
          <p:cNvPr id="55300" name="标题 1"/>
          <p:cNvSpPr>
            <a:spLocks noGrp="1"/>
          </p:cNvSpPr>
          <p:nvPr>
            <p:ph type="title" idx="4294967295"/>
          </p:nvPr>
        </p:nvSpPr>
        <p:spPr/>
        <p:txBody>
          <a:bodyPr>
            <a:normAutofit/>
          </a:bodyPr>
          <a:lstStyle/>
          <a:p>
            <a:pPr defTabSz="910590" fontAlgn="base">
              <a:spcAft>
                <a:spcPct val="0"/>
              </a:spcAft>
            </a:pPr>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域</a:t>
            </a:r>
            <a:endParaRPr lang="zh-CN" altLang="en-US"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55301" name="内容占位符 2"/>
          <p:cNvSpPr txBox="1"/>
          <p:nvPr/>
        </p:nvSpPr>
        <p:spPr bwMode="auto">
          <a:xfrm>
            <a:off x="552588" y="1549613"/>
            <a:ext cx="8425339" cy="86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spcBef>
                <a:spcPct val="20000"/>
              </a:spcBef>
              <a:buClr>
                <a:schemeClr val="tx1"/>
              </a:buClr>
              <a:buFont typeface="Wingdings" panose="05000000000000000000" pitchFamily="2" charset="2"/>
              <a:buBlip>
                <a:blip r:embed="rId1"/>
              </a:buBlip>
            </a:pPr>
            <a:r>
              <a:rPr lang="en-US" altLang="zh-CN" sz="2800" dirty="0">
                <a:solidFill>
                  <a:srgbClr val="000000"/>
                </a:solidFill>
                <a:latin typeface="Arial" panose="020B0604020202020204" pitchFamily="34" charset="0"/>
                <a:ea typeface="黑体" panose="02010609060101010101" pitchFamily="49" charset="-122"/>
              </a:rPr>
              <a:t>VTP</a:t>
            </a:r>
            <a:r>
              <a:rPr lang="zh-CN" altLang="en-US" sz="2800" dirty="0">
                <a:solidFill>
                  <a:srgbClr val="000000"/>
                </a:solidFill>
                <a:latin typeface="Arial" panose="020B0604020202020204" pitchFamily="34" charset="0"/>
                <a:ea typeface="黑体" panose="02010609060101010101" pitchFamily="49" charset="-122"/>
              </a:rPr>
              <a:t>域的组成</a:t>
            </a:r>
            <a:endParaRPr lang="en-US" altLang="zh-CN" sz="2800" dirty="0">
              <a:solidFill>
                <a:srgbClr val="000000"/>
              </a:solidFill>
              <a:latin typeface="Arial" panose="020B0604020202020204" pitchFamily="34" charset="0"/>
              <a:ea typeface="黑体" panose="02010609060101010101" pitchFamily="49" charset="-122"/>
            </a:endParaRPr>
          </a:p>
          <a:p>
            <a:pPr lvl="1">
              <a:spcBef>
                <a:spcPct val="20000"/>
              </a:spcBef>
              <a:buClr>
                <a:schemeClr val="tx1"/>
              </a:buClr>
              <a:buFontTx/>
              <a:buBlip>
                <a:blip r:embed="rId2"/>
              </a:buBlip>
            </a:pPr>
            <a:r>
              <a:rPr lang="zh-CN" altLang="en-US" sz="2400" dirty="0">
                <a:solidFill>
                  <a:srgbClr val="003366"/>
                </a:solidFill>
                <a:latin typeface="Arial" panose="020B0604020202020204" pitchFamily="34" charset="0"/>
                <a:ea typeface="黑体" panose="02010609060101010101" pitchFamily="49" charset="-122"/>
              </a:rPr>
              <a:t>具有相同域名，通过</a:t>
            </a:r>
            <a:r>
              <a:rPr lang="en-US" altLang="zh-CN" sz="2400" dirty="0">
                <a:solidFill>
                  <a:srgbClr val="003366"/>
                </a:solidFill>
                <a:latin typeface="Arial" panose="020B0604020202020204" pitchFamily="34" charset="0"/>
                <a:ea typeface="黑体" panose="02010609060101010101" pitchFamily="49" charset="-122"/>
              </a:rPr>
              <a:t>Trunk</a:t>
            </a:r>
            <a:r>
              <a:rPr lang="zh-CN" altLang="en-US" sz="2400" dirty="0">
                <a:solidFill>
                  <a:srgbClr val="003366"/>
                </a:solidFill>
                <a:latin typeface="黑体" panose="02010609060101010101" pitchFamily="49" charset="-122"/>
                <a:ea typeface="黑体" panose="02010609060101010101" pitchFamily="49" charset="-122"/>
              </a:rPr>
              <a:t>相连的一组交换机</a:t>
            </a:r>
            <a:endParaRPr lang="en-US" altLang="zh-CN" sz="2400" dirty="0">
              <a:solidFill>
                <a:srgbClr val="003366"/>
              </a:solidFill>
              <a:latin typeface="黑体" panose="02010609060101010101" pitchFamily="49" charset="-122"/>
              <a:ea typeface="黑体" panose="02010609060101010101" pitchFamily="49" charset="-122"/>
            </a:endParaRPr>
          </a:p>
        </p:txBody>
      </p:sp>
      <p:cxnSp>
        <p:nvCxnSpPr>
          <p:cNvPr id="55302" name="直接连接符 45"/>
          <p:cNvCxnSpPr>
            <a:cxnSpLocks noChangeShapeType="1"/>
          </p:cNvCxnSpPr>
          <p:nvPr/>
        </p:nvCxnSpPr>
        <p:spPr bwMode="auto">
          <a:xfrm>
            <a:off x="3143250" y="3718003"/>
            <a:ext cx="1457857" cy="1334"/>
          </a:xfrm>
          <a:prstGeom prst="line">
            <a:avLst/>
          </a:prstGeom>
          <a:noFill/>
          <a:ln w="31750" algn="ctr">
            <a:solidFill>
              <a:schemeClr val="tx2"/>
            </a:solidFill>
            <a:round/>
          </a:ln>
          <a:extLst>
            <a:ext uri="{909E8E84-426E-40DD-AFC4-6F175D3DCCD1}">
              <a14:hiddenFill xmlns:a14="http://schemas.microsoft.com/office/drawing/2010/main">
                <a:noFill/>
              </a14:hiddenFill>
            </a:ext>
          </a:extLst>
        </p:spPr>
      </p:cxnSp>
      <p:pic>
        <p:nvPicPr>
          <p:cNvPr id="5530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6583" y="3524636"/>
            <a:ext cx="1196190" cy="42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7298" y="3524636"/>
            <a:ext cx="1196190" cy="42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3249" y="3524636"/>
            <a:ext cx="1196190" cy="42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6" name="AutoShape 10"/>
          <p:cNvSpPr>
            <a:spLocks noChangeArrowheads="1"/>
          </p:cNvSpPr>
          <p:nvPr/>
        </p:nvSpPr>
        <p:spPr bwMode="auto">
          <a:xfrm>
            <a:off x="5418611" y="2779871"/>
            <a:ext cx="1990942" cy="442674"/>
          </a:xfrm>
          <a:prstGeom prst="wedgeRoundRectCallout">
            <a:avLst>
              <a:gd name="adj1" fmla="val -37671"/>
              <a:gd name="adj2" fmla="val 97231"/>
              <a:gd name="adj3" fmla="val 16667"/>
            </a:avLst>
          </a:prstGeom>
          <a:gradFill rotWithShape="1">
            <a:gsLst>
              <a:gs pos="0">
                <a:schemeClr val="bg1"/>
              </a:gs>
              <a:gs pos="100000">
                <a:srgbClr val="FFFF99"/>
              </a:gs>
            </a:gsLst>
            <a:lin ang="5400000" scaled="1"/>
          </a:gradFill>
          <a:ln w="9525" algn="ctr">
            <a:solidFill>
              <a:srgbClr val="FFC000"/>
            </a:solidFill>
            <a:round/>
          </a:ln>
        </p:spPr>
        <p:txBody>
          <a:bodyPr anchor="ctr" anchorCtr="1">
            <a:spAutoFit/>
          </a:bodyPr>
          <a:lstStyle/>
          <a:p>
            <a:pPr algn="ctr" eaLnBrk="1" hangingPunct="1"/>
            <a:r>
              <a:rPr lang="zh-CN" altLang="en-US" sz="2000">
                <a:solidFill>
                  <a:srgbClr val="000000"/>
                </a:solidFill>
                <a:latin typeface="楷体_GB2312" pitchFamily="49" charset="-122"/>
                <a:ea typeface="楷体_GB2312" pitchFamily="49" charset="-122"/>
              </a:rPr>
              <a:t>域名：</a:t>
            </a:r>
            <a:r>
              <a:rPr lang="en-US" altLang="zh-CN" sz="2000">
                <a:solidFill>
                  <a:srgbClr val="000000"/>
                </a:solidFill>
                <a:latin typeface="楷体_GB2312" pitchFamily="49" charset="-122"/>
                <a:ea typeface="楷体_GB2312" pitchFamily="49" charset="-122"/>
              </a:rPr>
              <a:t>abc</a:t>
            </a:r>
            <a:endParaRPr lang="en-US" altLang="zh-CN" sz="2000">
              <a:solidFill>
                <a:srgbClr val="000000"/>
              </a:solidFill>
              <a:latin typeface="楷体_GB2312" pitchFamily="49" charset="-122"/>
              <a:ea typeface="楷体_GB2312" pitchFamily="49" charset="-122"/>
            </a:endParaRPr>
          </a:p>
        </p:txBody>
      </p:sp>
      <p:sp>
        <p:nvSpPr>
          <p:cNvPr id="55307" name="AutoShape 12"/>
          <p:cNvSpPr>
            <a:spLocks noChangeArrowheads="1"/>
          </p:cNvSpPr>
          <p:nvPr/>
        </p:nvSpPr>
        <p:spPr bwMode="auto">
          <a:xfrm>
            <a:off x="2131186" y="3949416"/>
            <a:ext cx="1887607" cy="442674"/>
          </a:xfrm>
          <a:prstGeom prst="wedgeRoundRectCallout">
            <a:avLst>
              <a:gd name="adj1" fmla="val 26620"/>
              <a:gd name="adj2" fmla="val -104819"/>
              <a:gd name="adj3" fmla="val 16667"/>
            </a:avLst>
          </a:prstGeom>
          <a:gradFill rotWithShape="1">
            <a:gsLst>
              <a:gs pos="0">
                <a:srgbClr val="FFFF99"/>
              </a:gs>
              <a:gs pos="100000">
                <a:schemeClr val="bg1"/>
              </a:gs>
            </a:gsLst>
            <a:lin ang="5400000" scaled="1"/>
          </a:gradFill>
          <a:ln w="9525" algn="ctr">
            <a:solidFill>
              <a:srgbClr val="FFC000"/>
            </a:solidFill>
            <a:round/>
          </a:ln>
        </p:spPr>
        <p:txBody>
          <a:bodyPr wrap="none" anchor="ctr" anchorCtr="1">
            <a:spAutoFit/>
          </a:bodyPr>
          <a:lstStyle/>
          <a:p>
            <a:pPr algn="ctr" eaLnBrk="1" hangingPunct="1"/>
            <a:r>
              <a:rPr lang="zh-CN" altLang="en-US" sz="2000">
                <a:solidFill>
                  <a:srgbClr val="000000"/>
                </a:solidFill>
                <a:latin typeface="楷体_GB2312" pitchFamily="49" charset="-122"/>
                <a:ea typeface="楷体_GB2312" pitchFamily="49" charset="-122"/>
              </a:rPr>
              <a:t>使用</a:t>
            </a:r>
            <a:r>
              <a:rPr lang="en-US" altLang="zh-CN" sz="2000">
                <a:solidFill>
                  <a:srgbClr val="000000"/>
                </a:solidFill>
                <a:latin typeface="楷体_GB2312" pitchFamily="49" charset="-122"/>
                <a:ea typeface="楷体_GB2312" pitchFamily="49" charset="-122"/>
              </a:rPr>
              <a:t>Trunk</a:t>
            </a:r>
            <a:r>
              <a:rPr lang="zh-CN" altLang="en-US" sz="2000">
                <a:solidFill>
                  <a:srgbClr val="000000"/>
                </a:solidFill>
                <a:latin typeface="楷体_GB2312" pitchFamily="49" charset="-122"/>
                <a:ea typeface="楷体_GB2312" pitchFamily="49" charset="-122"/>
              </a:rPr>
              <a:t>连接</a:t>
            </a:r>
            <a:endParaRPr lang="zh-CN" altLang="en-US" sz="2000">
              <a:solidFill>
                <a:srgbClr val="000000"/>
              </a:solidFill>
              <a:latin typeface="楷体_GB2312" pitchFamily="49" charset="-122"/>
              <a:ea typeface="楷体_GB2312" pitchFamily="49" charset="-122"/>
            </a:endParaRPr>
          </a:p>
        </p:txBody>
      </p:sp>
      <p:sp>
        <p:nvSpPr>
          <p:cNvPr id="55308" name="灯片编号占位符 11"/>
          <p:cNvSpPr txBox="1">
            <a:spLocks noGrp="1"/>
          </p:cNvSpPr>
          <p:nvPr/>
        </p:nvSpPr>
        <p:spPr bwMode="auto">
          <a:xfrm>
            <a:off x="8652876" y="5444982"/>
            <a:ext cx="672857" cy="3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fld id="{77A6E7ED-BE2B-4B9F-ADC5-1081E3200B0B}" type="slidenum">
              <a:rPr kumimoji="1" lang="zh-CN" altLang="en-US" sz="1400">
                <a:solidFill>
                  <a:schemeClr val="bg1"/>
                </a:solidFill>
                <a:latin typeface="Arial" panose="020B0604020202020204" pitchFamily="34" charset="0"/>
                <a:ea typeface="宋体" panose="02010600030101010101" pitchFamily="2" charset="-122"/>
              </a:rPr>
            </a:fld>
            <a:endParaRPr kumimoji="1" lang="en-US" altLang="zh-CN" sz="1400">
              <a:solidFill>
                <a:schemeClr val="bg1"/>
              </a:solidFill>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fld id="{013F2EE8-8670-4DC1-A562-F36F2F94C2DE}"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normAutofit/>
          </a:bodyPr>
          <a:lstStyle/>
          <a:p>
            <a:pPr defTabSz="910590" fontAlgn="base">
              <a:spcAft>
                <a:spcPct val="0"/>
              </a:spcAft>
            </a:pPr>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的运行模式</a:t>
            </a:r>
            <a:endParaRPr lang="zh-CN" altLang="en-US"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56323" name="内容占位符 76"/>
          <p:cNvSpPr>
            <a:spLocks noGrp="1"/>
          </p:cNvSpPr>
          <p:nvPr>
            <p:ph idx="4294967295"/>
          </p:nvPr>
        </p:nvSpPr>
        <p:spPr>
          <a:xfrm>
            <a:off x="720029" y="1080319"/>
            <a:ext cx="7957265" cy="3456623"/>
          </a:xfrm>
        </p:spPr>
        <p:txBody>
          <a:bodyPr>
            <a:noAutofit/>
          </a:bodyPr>
          <a:lstStyle/>
          <a:p>
            <a:pPr>
              <a:lnSpc>
                <a:spcPct val="145000"/>
              </a:lnSpc>
            </a:pPr>
            <a:r>
              <a:rPr lang="zh-CN" altLang="en-US" sz="1800" b="1" dirty="0"/>
              <a:t>服务器模式（</a:t>
            </a:r>
            <a:r>
              <a:rPr lang="en-US" altLang="zh-CN" sz="1800" b="1" dirty="0"/>
              <a:t>Server</a:t>
            </a:r>
            <a:r>
              <a:rPr lang="zh-CN" altLang="en-US" sz="1800" b="1" dirty="0"/>
              <a:t>）</a:t>
            </a:r>
            <a:endParaRPr lang="en-US" altLang="zh-CN" sz="1800" b="1" dirty="0"/>
          </a:p>
          <a:p>
            <a:pPr lvl="1">
              <a:lnSpc>
                <a:spcPct val="145000"/>
              </a:lnSpc>
            </a:pPr>
            <a:r>
              <a:rPr lang="zh-CN" altLang="en-US" sz="1600" dirty="0"/>
              <a:t>可以创建、删除和修改</a:t>
            </a:r>
            <a:r>
              <a:rPr lang="en-US" altLang="zh-CN" sz="1600" dirty="0"/>
              <a:t>VLAN</a:t>
            </a:r>
            <a:endParaRPr lang="en-US" altLang="zh-CN" sz="1600" dirty="0"/>
          </a:p>
          <a:p>
            <a:pPr lvl="1">
              <a:lnSpc>
                <a:spcPct val="145000"/>
              </a:lnSpc>
            </a:pPr>
            <a:r>
              <a:rPr lang="zh-CN" altLang="en-US" sz="1600" dirty="0"/>
              <a:t>学习、转发相同域名的</a:t>
            </a:r>
            <a:r>
              <a:rPr lang="en-US" altLang="zh-CN" sz="1600" dirty="0"/>
              <a:t>VTP</a:t>
            </a:r>
            <a:r>
              <a:rPr lang="zh-CN" altLang="en-US" sz="1600" dirty="0"/>
              <a:t>通告</a:t>
            </a:r>
            <a:endParaRPr lang="en-US" altLang="zh-CN" sz="1600" dirty="0"/>
          </a:p>
          <a:p>
            <a:pPr>
              <a:lnSpc>
                <a:spcPct val="145000"/>
              </a:lnSpc>
            </a:pPr>
            <a:r>
              <a:rPr lang="zh-CN" altLang="en-US" sz="1800" b="1" dirty="0"/>
              <a:t>客户机模式（</a:t>
            </a:r>
            <a:r>
              <a:rPr lang="en-US" altLang="zh-CN" sz="1800" b="1" dirty="0"/>
              <a:t>Client</a:t>
            </a:r>
            <a:r>
              <a:rPr lang="zh-CN" altLang="en-US" sz="1800" b="1" dirty="0"/>
              <a:t>）</a:t>
            </a:r>
            <a:endParaRPr lang="en-US" altLang="zh-CN" sz="1800" b="1" dirty="0"/>
          </a:p>
          <a:p>
            <a:pPr lvl="1">
              <a:lnSpc>
                <a:spcPct val="145000"/>
              </a:lnSpc>
            </a:pPr>
            <a:r>
              <a:rPr lang="zh-CN" altLang="en-US" sz="1600" dirty="0"/>
              <a:t>学习、转发相同域名的</a:t>
            </a:r>
            <a:r>
              <a:rPr lang="en-US" altLang="zh-CN" sz="1600" dirty="0"/>
              <a:t>VTP</a:t>
            </a:r>
            <a:r>
              <a:rPr lang="zh-CN" altLang="en-US" sz="1600" dirty="0"/>
              <a:t>通告</a:t>
            </a:r>
            <a:endParaRPr lang="en-US" altLang="zh-CN" sz="1600" dirty="0"/>
          </a:p>
          <a:p>
            <a:pPr lvl="1">
              <a:lnSpc>
                <a:spcPct val="145000"/>
              </a:lnSpc>
            </a:pPr>
            <a:r>
              <a:rPr lang="zh-CN" altLang="en-US" sz="1600" dirty="0"/>
              <a:t>不可以创建、删除和修改</a:t>
            </a:r>
            <a:r>
              <a:rPr lang="en-US" altLang="zh-CN" sz="1600" dirty="0"/>
              <a:t>VLAN</a:t>
            </a:r>
            <a:endParaRPr lang="en-US" altLang="zh-CN" sz="1600" dirty="0"/>
          </a:p>
          <a:p>
            <a:pPr>
              <a:lnSpc>
                <a:spcPct val="145000"/>
              </a:lnSpc>
            </a:pPr>
            <a:r>
              <a:rPr lang="zh-CN" altLang="en-US" sz="1800" b="1" dirty="0"/>
              <a:t>透明模式（</a:t>
            </a:r>
            <a:r>
              <a:rPr lang="en-US" altLang="zh-CN" sz="1800" b="1" dirty="0"/>
              <a:t>Transparent</a:t>
            </a:r>
            <a:r>
              <a:rPr lang="zh-CN" altLang="en-US" sz="1800" b="1" dirty="0"/>
              <a:t>）</a:t>
            </a:r>
            <a:endParaRPr lang="en-US" altLang="zh-CN" sz="1800" b="1" dirty="0"/>
          </a:p>
          <a:p>
            <a:pPr lvl="1">
              <a:lnSpc>
                <a:spcPct val="145000"/>
              </a:lnSpc>
            </a:pPr>
            <a:r>
              <a:rPr lang="zh-CN" altLang="en-US" sz="1600" dirty="0"/>
              <a:t>可以创建、删除和修改</a:t>
            </a:r>
            <a:r>
              <a:rPr lang="en-US" altLang="zh-CN" sz="1600" dirty="0"/>
              <a:t>VLAN</a:t>
            </a:r>
            <a:r>
              <a:rPr lang="zh-CN" altLang="en-US" sz="1600" dirty="0"/>
              <a:t>，但只在本地有效</a:t>
            </a:r>
            <a:endParaRPr lang="en-US" altLang="zh-CN" sz="1600" dirty="0"/>
          </a:p>
          <a:p>
            <a:pPr lvl="1">
              <a:lnSpc>
                <a:spcPct val="145000"/>
              </a:lnSpc>
            </a:pPr>
            <a:r>
              <a:rPr lang="zh-CN" altLang="en-US" sz="1600" dirty="0"/>
              <a:t>转发但不学习</a:t>
            </a:r>
            <a:r>
              <a:rPr lang="en-US" altLang="zh-CN" sz="1600" dirty="0"/>
              <a:t>VTP</a:t>
            </a:r>
            <a:r>
              <a:rPr lang="zh-CN" altLang="en-US" sz="1600" dirty="0"/>
              <a:t>通告</a:t>
            </a:r>
            <a:endParaRPr lang="zh-CN" altLang="en-US" sz="1600" dirty="0"/>
          </a:p>
        </p:txBody>
      </p:sp>
      <p:sp>
        <p:nvSpPr>
          <p:cNvPr id="56324" name="灯片编号占位符 3"/>
          <p:cNvSpPr txBox="1">
            <a:spLocks noGrp="1"/>
          </p:cNvSpPr>
          <p:nvPr/>
        </p:nvSpPr>
        <p:spPr bwMode="auto">
          <a:xfrm>
            <a:off x="8652876" y="5444982"/>
            <a:ext cx="672857" cy="3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fld id="{D32A27A8-5B3E-479A-B9D2-C5E00DEF6A1D}" type="slidenum">
              <a:rPr kumimoji="1" lang="zh-CN" altLang="en-US" sz="1400">
                <a:solidFill>
                  <a:schemeClr val="bg1"/>
                </a:solidFill>
                <a:latin typeface="Arial" panose="020B0604020202020204" pitchFamily="34" charset="0"/>
                <a:ea typeface="宋体" panose="02010600030101010101" pitchFamily="2" charset="-122"/>
              </a:rPr>
            </a:fld>
            <a:endParaRPr kumimoji="1" lang="en-US" altLang="zh-CN" sz="1400">
              <a:solidFill>
                <a:schemeClr val="bg1"/>
              </a:solidFill>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fld id="{59A198A1-775C-42DB-BF7E-86812191CAF8}"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719914" y="5328791"/>
            <a:ext cx="2184347" cy="306722"/>
          </a:xfrm>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3953A26F-12C6-4F0A-BE7E-5A3F764CEBB3}" type="datetime11">
              <a:rPr lang="zh-CN" altLang="en-US" smtClean="0"/>
            </a:fld>
            <a:endParaRPr lang="zh-CN" altLang="en-US"/>
          </a:p>
        </p:txBody>
      </p:sp>
      <p:sp>
        <p:nvSpPr>
          <p:cNvPr id="9" name="TextBox 18"/>
          <p:cNvSpPr>
            <a:spLocks noChangeArrowheads="1"/>
          </p:cNvSpPr>
          <p:nvPr/>
        </p:nvSpPr>
        <p:spPr bwMode="auto">
          <a:xfrm>
            <a:off x="69322" y="260677"/>
            <a:ext cx="3641701"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MAC</a:t>
            </a: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地址表学习过程（</a:t>
            </a:r>
            <a:r>
              <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Line 3"/>
          <p:cNvSpPr>
            <a:spLocks noChangeShapeType="1"/>
          </p:cNvSpPr>
          <p:nvPr/>
        </p:nvSpPr>
        <p:spPr bwMode="auto">
          <a:xfrm>
            <a:off x="1547813" y="2881238"/>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Line 4"/>
          <p:cNvSpPr>
            <a:spLocks noChangeShapeType="1"/>
          </p:cNvSpPr>
          <p:nvPr/>
        </p:nvSpPr>
        <p:spPr bwMode="auto">
          <a:xfrm>
            <a:off x="1547813" y="4249663"/>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5"/>
          <p:cNvSpPr>
            <a:spLocks noChangeShapeType="1"/>
          </p:cNvSpPr>
          <p:nvPr/>
        </p:nvSpPr>
        <p:spPr bwMode="auto">
          <a:xfrm>
            <a:off x="6877050" y="2808213"/>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6"/>
          <p:cNvSpPr>
            <a:spLocks noChangeShapeType="1"/>
          </p:cNvSpPr>
          <p:nvPr/>
        </p:nvSpPr>
        <p:spPr bwMode="auto">
          <a:xfrm>
            <a:off x="6877050" y="4249663"/>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7"/>
          <p:cNvSpPr>
            <a:spLocks noChangeShapeType="1"/>
          </p:cNvSpPr>
          <p:nvPr/>
        </p:nvSpPr>
        <p:spPr bwMode="auto">
          <a:xfrm>
            <a:off x="4932363" y="3889300"/>
            <a:ext cx="19431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Line 8"/>
          <p:cNvSpPr>
            <a:spLocks noChangeShapeType="1"/>
          </p:cNvSpPr>
          <p:nvPr/>
        </p:nvSpPr>
        <p:spPr bwMode="auto">
          <a:xfrm>
            <a:off x="5076825" y="3600375"/>
            <a:ext cx="18002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9"/>
          <p:cNvSpPr>
            <a:spLocks noChangeShapeType="1"/>
          </p:cNvSpPr>
          <p:nvPr/>
        </p:nvSpPr>
        <p:spPr bwMode="auto">
          <a:xfrm>
            <a:off x="2124075" y="3889300"/>
            <a:ext cx="17287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10"/>
          <p:cNvSpPr>
            <a:spLocks noChangeShapeType="1"/>
          </p:cNvSpPr>
          <p:nvPr/>
        </p:nvSpPr>
        <p:spPr bwMode="auto">
          <a:xfrm>
            <a:off x="2124075" y="3600375"/>
            <a:ext cx="172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1"/>
          <p:cNvSpPr>
            <a:spLocks noChangeShapeType="1"/>
          </p:cNvSpPr>
          <p:nvPr/>
        </p:nvSpPr>
        <p:spPr bwMode="auto">
          <a:xfrm flipV="1">
            <a:off x="2124075" y="3889300"/>
            <a:ext cx="0" cy="3603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2"/>
          <p:cNvSpPr>
            <a:spLocks noChangeShapeType="1"/>
          </p:cNvSpPr>
          <p:nvPr/>
        </p:nvSpPr>
        <p:spPr bwMode="auto">
          <a:xfrm>
            <a:off x="2124075" y="2881238"/>
            <a:ext cx="0" cy="71913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3"/>
          <p:cNvSpPr>
            <a:spLocks noChangeShapeType="1"/>
          </p:cNvSpPr>
          <p:nvPr/>
        </p:nvSpPr>
        <p:spPr bwMode="auto">
          <a:xfrm flipV="1">
            <a:off x="6877050" y="2808213"/>
            <a:ext cx="0" cy="7921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14"/>
          <p:cNvSpPr>
            <a:spLocks noChangeShapeType="1"/>
          </p:cNvSpPr>
          <p:nvPr/>
        </p:nvSpPr>
        <p:spPr bwMode="auto">
          <a:xfrm>
            <a:off x="6877050" y="3889300"/>
            <a:ext cx="0" cy="3603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5" name="Group 15"/>
          <p:cNvGrpSpPr/>
          <p:nvPr/>
        </p:nvGrpSpPr>
        <p:grpSpPr bwMode="auto">
          <a:xfrm>
            <a:off x="3708400" y="3227313"/>
            <a:ext cx="1511300" cy="1093787"/>
            <a:chOff x="0" y="0"/>
            <a:chExt cx="576" cy="417"/>
          </a:xfrm>
        </p:grpSpPr>
        <p:sp>
          <p:nvSpPr>
            <p:cNvPr id="56" name="AutoShape 16"/>
            <p:cNvSpPr>
              <a:spLocks noChangeAspect="1" noChangeArrowheads="1" noTextEdit="1"/>
            </p:cNvSpPr>
            <p:nvPr/>
          </p:nvSpPr>
          <p:spPr bwMode="auto">
            <a:xfrm>
              <a:off x="0" y="0"/>
              <a:ext cx="57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未知"/>
            <p:cNvSpPr/>
            <p:nvPr/>
          </p:nvSpPr>
          <p:spPr bwMode="auto">
            <a:xfrm>
              <a:off x="289" y="166"/>
              <a:ext cx="286" cy="252"/>
            </a:xfrm>
            <a:custGeom>
              <a:avLst/>
              <a:gdLst>
                <a:gd name="T0" fmla="*/ 286 w 286"/>
                <a:gd name="T1" fmla="*/ 0 h 252"/>
                <a:gd name="T2" fmla="*/ 286 w 286"/>
                <a:gd name="T3" fmla="*/ 85 h 252"/>
                <a:gd name="T4" fmla="*/ 0 w 286"/>
                <a:gd name="T5" fmla="*/ 252 h 252"/>
                <a:gd name="T6" fmla="*/ 0 w 286"/>
                <a:gd name="T7" fmla="*/ 166 h 252"/>
                <a:gd name="T8" fmla="*/ 286 w 286"/>
                <a:gd name="T9" fmla="*/ 0 h 252"/>
                <a:gd name="T10" fmla="*/ 286 w 286"/>
                <a:gd name="T11" fmla="*/ 0 h 252"/>
                <a:gd name="T12" fmla="*/ 286 w 286"/>
                <a:gd name="T13" fmla="*/ 0 h 252"/>
                <a:gd name="T14" fmla="*/ 286 w 286"/>
                <a:gd name="T15" fmla="*/ 0 h 252"/>
                <a:gd name="T16" fmla="*/ 286 w 286"/>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252"/>
                <a:gd name="T29" fmla="*/ 286 w 286"/>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252">
                  <a:moveTo>
                    <a:pt x="286" y="0"/>
                  </a:moveTo>
                  <a:lnTo>
                    <a:pt x="286" y="85"/>
                  </a:lnTo>
                  <a:lnTo>
                    <a:pt x="0" y="252"/>
                  </a:lnTo>
                  <a:lnTo>
                    <a:pt x="0" y="166"/>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未知"/>
            <p:cNvSpPr/>
            <p:nvPr/>
          </p:nvSpPr>
          <p:spPr bwMode="auto">
            <a:xfrm>
              <a:off x="1" y="166"/>
              <a:ext cx="288" cy="252"/>
            </a:xfrm>
            <a:custGeom>
              <a:avLst/>
              <a:gdLst>
                <a:gd name="T0" fmla="*/ 288 w 288"/>
                <a:gd name="T1" fmla="*/ 166 h 252"/>
                <a:gd name="T2" fmla="*/ 288 w 288"/>
                <a:gd name="T3" fmla="*/ 252 h 252"/>
                <a:gd name="T4" fmla="*/ 0 w 288"/>
                <a:gd name="T5" fmla="*/ 85 h 252"/>
                <a:gd name="T6" fmla="*/ 0 w 288"/>
                <a:gd name="T7" fmla="*/ 0 h 252"/>
                <a:gd name="T8" fmla="*/ 288 w 288"/>
                <a:gd name="T9" fmla="*/ 166 h 252"/>
                <a:gd name="T10" fmla="*/ 288 w 288"/>
                <a:gd name="T11" fmla="*/ 166 h 252"/>
                <a:gd name="T12" fmla="*/ 288 w 288"/>
                <a:gd name="T13" fmla="*/ 166 h 252"/>
                <a:gd name="T14" fmla="*/ 288 w 288"/>
                <a:gd name="T15" fmla="*/ 166 h 252"/>
                <a:gd name="T16" fmla="*/ 288 w 288"/>
                <a:gd name="T17" fmla="*/ 166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52"/>
                <a:gd name="T29" fmla="*/ 288 w 288"/>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52">
                  <a:moveTo>
                    <a:pt x="288" y="166"/>
                  </a:moveTo>
                  <a:lnTo>
                    <a:pt x="288" y="252"/>
                  </a:lnTo>
                  <a:lnTo>
                    <a:pt x="0" y="85"/>
                  </a:lnTo>
                  <a:lnTo>
                    <a:pt x="0" y="0"/>
                  </a:lnTo>
                  <a:lnTo>
                    <a:pt x="288" y="166"/>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未知"/>
            <p:cNvSpPr/>
            <p:nvPr/>
          </p:nvSpPr>
          <p:spPr bwMode="auto">
            <a:xfrm>
              <a:off x="1" y="0"/>
              <a:ext cx="574" cy="332"/>
            </a:xfrm>
            <a:custGeom>
              <a:avLst/>
              <a:gdLst>
                <a:gd name="T0" fmla="*/ 574 w 574"/>
                <a:gd name="T1" fmla="*/ 166 h 332"/>
                <a:gd name="T2" fmla="*/ 288 w 574"/>
                <a:gd name="T3" fmla="*/ 332 h 332"/>
                <a:gd name="T4" fmla="*/ 0 w 574"/>
                <a:gd name="T5" fmla="*/ 166 h 332"/>
                <a:gd name="T6" fmla="*/ 286 w 574"/>
                <a:gd name="T7" fmla="*/ 0 h 332"/>
                <a:gd name="T8" fmla="*/ 574 w 574"/>
                <a:gd name="T9" fmla="*/ 166 h 332"/>
                <a:gd name="T10" fmla="*/ 574 w 574"/>
                <a:gd name="T11" fmla="*/ 166 h 332"/>
                <a:gd name="T12" fmla="*/ 574 w 574"/>
                <a:gd name="T13" fmla="*/ 166 h 332"/>
                <a:gd name="T14" fmla="*/ 574 w 574"/>
                <a:gd name="T15" fmla="*/ 166 h 332"/>
                <a:gd name="T16" fmla="*/ 574 w 574"/>
                <a:gd name="T17" fmla="*/ 166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4"/>
                <a:gd name="T28" fmla="*/ 0 h 332"/>
                <a:gd name="T29" fmla="*/ 574 w 574"/>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4" h="332">
                  <a:moveTo>
                    <a:pt x="574" y="166"/>
                  </a:moveTo>
                  <a:lnTo>
                    <a:pt x="288" y="332"/>
                  </a:lnTo>
                  <a:lnTo>
                    <a:pt x="0" y="166"/>
                  </a:lnTo>
                  <a:lnTo>
                    <a:pt x="286" y="0"/>
                  </a:lnTo>
                  <a:lnTo>
                    <a:pt x="574" y="166"/>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未知"/>
            <p:cNvSpPr>
              <a:spLocks noEditPoints="1"/>
            </p:cNvSpPr>
            <p:nvPr/>
          </p:nvSpPr>
          <p:spPr bwMode="auto">
            <a:xfrm>
              <a:off x="80" y="48"/>
              <a:ext cx="416" cy="241"/>
            </a:xfrm>
            <a:custGeom>
              <a:avLst/>
              <a:gdLst>
                <a:gd name="T0" fmla="*/ 483 w 785"/>
                <a:gd name="T1" fmla="*/ 356 h 457"/>
                <a:gd name="T2" fmla="*/ 523 w 785"/>
                <a:gd name="T3" fmla="*/ 379 h 457"/>
                <a:gd name="T4" fmla="*/ 389 w 785"/>
                <a:gd name="T5" fmla="*/ 457 h 457"/>
                <a:gd name="T6" fmla="*/ 255 w 785"/>
                <a:gd name="T7" fmla="*/ 379 h 457"/>
                <a:gd name="T8" fmla="*/ 295 w 785"/>
                <a:gd name="T9" fmla="*/ 356 h 457"/>
                <a:gd name="T10" fmla="*/ 356 w 785"/>
                <a:gd name="T11" fmla="*/ 391 h 457"/>
                <a:gd name="T12" fmla="*/ 356 w 785"/>
                <a:gd name="T13" fmla="*/ 313 h 457"/>
                <a:gd name="T14" fmla="*/ 286 w 785"/>
                <a:gd name="T15" fmla="*/ 290 h 457"/>
                <a:gd name="T16" fmla="*/ 246 w 785"/>
                <a:gd name="T17" fmla="*/ 249 h 457"/>
                <a:gd name="T18" fmla="*/ 113 w 785"/>
                <a:gd name="T19" fmla="*/ 249 h 457"/>
                <a:gd name="T20" fmla="*/ 174 w 785"/>
                <a:gd name="T21" fmla="*/ 285 h 457"/>
                <a:gd name="T22" fmla="*/ 134 w 785"/>
                <a:gd name="T23" fmla="*/ 308 h 457"/>
                <a:gd name="T24" fmla="*/ 0 w 785"/>
                <a:gd name="T25" fmla="*/ 230 h 457"/>
                <a:gd name="T26" fmla="*/ 134 w 785"/>
                <a:gd name="T27" fmla="*/ 153 h 457"/>
                <a:gd name="T28" fmla="*/ 174 w 785"/>
                <a:gd name="T29" fmla="*/ 176 h 457"/>
                <a:gd name="T30" fmla="*/ 113 w 785"/>
                <a:gd name="T31" fmla="*/ 211 h 457"/>
                <a:gd name="T32" fmla="*/ 244 w 785"/>
                <a:gd name="T33" fmla="*/ 211 h 457"/>
                <a:gd name="T34" fmla="*/ 286 w 785"/>
                <a:gd name="T35" fmla="*/ 165 h 457"/>
                <a:gd name="T36" fmla="*/ 369 w 785"/>
                <a:gd name="T37" fmla="*/ 140 h 457"/>
                <a:gd name="T38" fmla="*/ 369 w 785"/>
                <a:gd name="T39" fmla="*/ 66 h 457"/>
                <a:gd name="T40" fmla="*/ 308 w 785"/>
                <a:gd name="T41" fmla="*/ 101 h 457"/>
                <a:gd name="T42" fmla="*/ 268 w 785"/>
                <a:gd name="T43" fmla="*/ 78 h 457"/>
                <a:gd name="T44" fmla="*/ 402 w 785"/>
                <a:gd name="T45" fmla="*/ 0 h 457"/>
                <a:gd name="T46" fmla="*/ 536 w 785"/>
                <a:gd name="T47" fmla="*/ 78 h 457"/>
                <a:gd name="T48" fmla="*/ 496 w 785"/>
                <a:gd name="T49" fmla="*/ 101 h 457"/>
                <a:gd name="T50" fmla="*/ 435 w 785"/>
                <a:gd name="T51" fmla="*/ 66 h 457"/>
                <a:gd name="T52" fmla="*/ 435 w 785"/>
                <a:gd name="T53" fmla="*/ 142 h 457"/>
                <a:gd name="T54" fmla="*/ 502 w 785"/>
                <a:gd name="T55" fmla="*/ 165 h 457"/>
                <a:gd name="T56" fmla="*/ 541 w 785"/>
                <a:gd name="T57" fmla="*/ 204 h 457"/>
                <a:gd name="T58" fmla="*/ 672 w 785"/>
                <a:gd name="T59" fmla="*/ 204 h 457"/>
                <a:gd name="T60" fmla="*/ 611 w 785"/>
                <a:gd name="T61" fmla="*/ 169 h 457"/>
                <a:gd name="T62" fmla="*/ 650 w 785"/>
                <a:gd name="T63" fmla="*/ 145 h 457"/>
                <a:gd name="T64" fmla="*/ 785 w 785"/>
                <a:gd name="T65" fmla="*/ 223 h 457"/>
                <a:gd name="T66" fmla="*/ 651 w 785"/>
                <a:gd name="T67" fmla="*/ 301 h 457"/>
                <a:gd name="T68" fmla="*/ 611 w 785"/>
                <a:gd name="T69" fmla="*/ 278 h 457"/>
                <a:gd name="T70" fmla="*/ 672 w 785"/>
                <a:gd name="T71" fmla="*/ 242 h 457"/>
                <a:gd name="T72" fmla="*/ 545 w 785"/>
                <a:gd name="T73" fmla="*/ 242 h 457"/>
                <a:gd name="T74" fmla="*/ 502 w 785"/>
                <a:gd name="T75" fmla="*/ 290 h 457"/>
                <a:gd name="T76" fmla="*/ 422 w 785"/>
                <a:gd name="T77" fmla="*/ 315 h 457"/>
                <a:gd name="T78" fmla="*/ 422 w 785"/>
                <a:gd name="T79" fmla="*/ 391 h 457"/>
                <a:gd name="T80" fmla="*/ 483 w 785"/>
                <a:gd name="T81" fmla="*/ 356 h 457"/>
                <a:gd name="T82" fmla="*/ 483 w 785"/>
                <a:gd name="T83" fmla="*/ 356 h 457"/>
                <a:gd name="T84" fmla="*/ 483 w 785"/>
                <a:gd name="T85" fmla="*/ 356 h 457"/>
                <a:gd name="T86" fmla="*/ 338 w 785"/>
                <a:gd name="T87" fmla="*/ 260 h 457"/>
                <a:gd name="T88" fmla="*/ 450 w 785"/>
                <a:gd name="T89" fmla="*/ 260 h 457"/>
                <a:gd name="T90" fmla="*/ 450 w 785"/>
                <a:gd name="T91" fmla="*/ 195 h 457"/>
                <a:gd name="T92" fmla="*/ 338 w 785"/>
                <a:gd name="T93" fmla="*/ 195 h 457"/>
                <a:gd name="T94" fmla="*/ 338 w 785"/>
                <a:gd name="T95" fmla="*/ 260 h 4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7"/>
                <a:gd name="T146" fmla="*/ 785 w 785"/>
                <a:gd name="T147" fmla="*/ 457 h 4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7">
                  <a:moveTo>
                    <a:pt x="483" y="356"/>
                  </a:moveTo>
                  <a:cubicBezTo>
                    <a:pt x="523" y="379"/>
                    <a:pt x="523" y="379"/>
                    <a:pt x="523" y="379"/>
                  </a:cubicBezTo>
                  <a:cubicBezTo>
                    <a:pt x="389" y="457"/>
                    <a:pt x="389" y="457"/>
                    <a:pt x="389" y="457"/>
                  </a:cubicBezTo>
                  <a:cubicBezTo>
                    <a:pt x="255" y="379"/>
                    <a:pt x="255" y="379"/>
                    <a:pt x="255" y="379"/>
                  </a:cubicBezTo>
                  <a:cubicBezTo>
                    <a:pt x="295" y="356"/>
                    <a:pt x="295" y="356"/>
                    <a:pt x="295" y="356"/>
                  </a:cubicBezTo>
                  <a:cubicBezTo>
                    <a:pt x="356" y="391"/>
                    <a:pt x="356" y="391"/>
                    <a:pt x="356" y="391"/>
                  </a:cubicBezTo>
                  <a:cubicBezTo>
                    <a:pt x="356" y="313"/>
                    <a:pt x="356" y="313"/>
                    <a:pt x="356" y="313"/>
                  </a:cubicBezTo>
                  <a:cubicBezTo>
                    <a:pt x="330" y="309"/>
                    <a:pt x="306" y="302"/>
                    <a:pt x="286" y="290"/>
                  </a:cubicBezTo>
                  <a:cubicBezTo>
                    <a:pt x="266" y="279"/>
                    <a:pt x="253" y="264"/>
                    <a:pt x="246" y="249"/>
                  </a:cubicBezTo>
                  <a:cubicBezTo>
                    <a:pt x="113" y="249"/>
                    <a:pt x="113" y="249"/>
                    <a:pt x="113" y="249"/>
                  </a:cubicBezTo>
                  <a:cubicBezTo>
                    <a:pt x="174" y="285"/>
                    <a:pt x="174" y="285"/>
                    <a:pt x="174" y="285"/>
                  </a:cubicBezTo>
                  <a:cubicBezTo>
                    <a:pt x="134" y="308"/>
                    <a:pt x="134" y="308"/>
                    <a:pt x="134" y="308"/>
                  </a:cubicBezTo>
                  <a:cubicBezTo>
                    <a:pt x="0" y="230"/>
                    <a:pt x="0" y="230"/>
                    <a:pt x="0" y="230"/>
                  </a:cubicBezTo>
                  <a:cubicBezTo>
                    <a:pt x="134" y="153"/>
                    <a:pt x="134" y="153"/>
                    <a:pt x="134" y="153"/>
                  </a:cubicBezTo>
                  <a:cubicBezTo>
                    <a:pt x="174" y="176"/>
                    <a:pt x="174" y="176"/>
                    <a:pt x="174" y="176"/>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6"/>
                    <a:pt x="369" y="66"/>
                    <a:pt x="369" y="66"/>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6"/>
                    <a:pt x="435" y="66"/>
                    <a:pt x="435" y="66"/>
                  </a:cubicBezTo>
                  <a:cubicBezTo>
                    <a:pt x="435" y="87"/>
                    <a:pt x="435" y="117"/>
                    <a:pt x="435" y="142"/>
                  </a:cubicBezTo>
                  <a:cubicBezTo>
                    <a:pt x="460" y="146"/>
                    <a:pt x="483" y="154"/>
                    <a:pt x="502" y="165"/>
                  </a:cubicBezTo>
                  <a:cubicBezTo>
                    <a:pt x="521" y="176"/>
                    <a:pt x="534" y="190"/>
                    <a:pt x="541" y="204"/>
                  </a:cubicBezTo>
                  <a:cubicBezTo>
                    <a:pt x="672" y="204"/>
                    <a:pt x="672" y="204"/>
                    <a:pt x="672" y="204"/>
                  </a:cubicBezTo>
                  <a:cubicBezTo>
                    <a:pt x="611" y="169"/>
                    <a:pt x="611" y="169"/>
                    <a:pt x="611" y="169"/>
                  </a:cubicBezTo>
                  <a:cubicBezTo>
                    <a:pt x="650" y="145"/>
                    <a:pt x="650" y="145"/>
                    <a:pt x="650" y="145"/>
                  </a:cubicBezTo>
                  <a:cubicBezTo>
                    <a:pt x="785" y="223"/>
                    <a:pt x="785" y="223"/>
                    <a:pt x="785" y="223"/>
                  </a:cubicBezTo>
                  <a:cubicBezTo>
                    <a:pt x="651" y="301"/>
                    <a:pt x="651" y="301"/>
                    <a:pt x="651" y="301"/>
                  </a:cubicBezTo>
                  <a:cubicBezTo>
                    <a:pt x="611" y="278"/>
                    <a:pt x="611" y="278"/>
                    <a:pt x="611" y="278"/>
                  </a:cubicBezTo>
                  <a:cubicBezTo>
                    <a:pt x="672" y="242"/>
                    <a:pt x="672" y="242"/>
                    <a:pt x="672" y="242"/>
                  </a:cubicBezTo>
                  <a:cubicBezTo>
                    <a:pt x="637" y="242"/>
                    <a:pt x="587" y="242"/>
                    <a:pt x="545" y="242"/>
                  </a:cubicBezTo>
                  <a:cubicBezTo>
                    <a:pt x="540" y="260"/>
                    <a:pt x="526" y="277"/>
                    <a:pt x="502" y="290"/>
                  </a:cubicBezTo>
                  <a:cubicBezTo>
                    <a:pt x="480" y="303"/>
                    <a:pt x="451" y="312"/>
                    <a:pt x="422" y="315"/>
                  </a:cubicBezTo>
                  <a:cubicBezTo>
                    <a:pt x="422" y="391"/>
                    <a:pt x="422" y="391"/>
                    <a:pt x="422" y="391"/>
                  </a:cubicBezTo>
                  <a:cubicBezTo>
                    <a:pt x="483" y="356"/>
                    <a:pt x="483" y="356"/>
                    <a:pt x="483" y="356"/>
                  </a:cubicBezTo>
                  <a:cubicBezTo>
                    <a:pt x="483" y="356"/>
                    <a:pt x="483" y="356"/>
                    <a:pt x="483" y="356"/>
                  </a:cubicBezTo>
                  <a:cubicBezTo>
                    <a:pt x="483" y="356"/>
                    <a:pt x="483" y="356"/>
                    <a:pt x="483" y="356"/>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未知"/>
            <p:cNvSpPr>
              <a:spLocks noEditPoints="1"/>
            </p:cNvSpPr>
            <p:nvPr/>
          </p:nvSpPr>
          <p:spPr bwMode="auto">
            <a:xfrm>
              <a:off x="80" y="42"/>
              <a:ext cx="416" cy="241"/>
            </a:xfrm>
            <a:custGeom>
              <a:avLst/>
              <a:gdLst>
                <a:gd name="T0" fmla="*/ 483 w 785"/>
                <a:gd name="T1" fmla="*/ 355 h 456"/>
                <a:gd name="T2" fmla="*/ 523 w 785"/>
                <a:gd name="T3" fmla="*/ 379 h 456"/>
                <a:gd name="T4" fmla="*/ 389 w 785"/>
                <a:gd name="T5" fmla="*/ 456 h 456"/>
                <a:gd name="T6" fmla="*/ 255 w 785"/>
                <a:gd name="T7" fmla="*/ 379 h 456"/>
                <a:gd name="T8" fmla="*/ 295 w 785"/>
                <a:gd name="T9" fmla="*/ 355 h 456"/>
                <a:gd name="T10" fmla="*/ 356 w 785"/>
                <a:gd name="T11" fmla="*/ 391 h 456"/>
                <a:gd name="T12" fmla="*/ 356 w 785"/>
                <a:gd name="T13" fmla="*/ 313 h 456"/>
                <a:gd name="T14" fmla="*/ 286 w 785"/>
                <a:gd name="T15" fmla="*/ 290 h 456"/>
                <a:gd name="T16" fmla="*/ 246 w 785"/>
                <a:gd name="T17" fmla="*/ 249 h 456"/>
                <a:gd name="T18" fmla="*/ 113 w 785"/>
                <a:gd name="T19" fmla="*/ 249 h 456"/>
                <a:gd name="T20" fmla="*/ 174 w 785"/>
                <a:gd name="T21" fmla="*/ 284 h 456"/>
                <a:gd name="T22" fmla="*/ 134 w 785"/>
                <a:gd name="T23" fmla="*/ 308 h 456"/>
                <a:gd name="T24" fmla="*/ 0 w 785"/>
                <a:gd name="T25" fmla="*/ 230 h 456"/>
                <a:gd name="T26" fmla="*/ 134 w 785"/>
                <a:gd name="T27" fmla="*/ 152 h 456"/>
                <a:gd name="T28" fmla="*/ 174 w 785"/>
                <a:gd name="T29" fmla="*/ 175 h 456"/>
                <a:gd name="T30" fmla="*/ 113 w 785"/>
                <a:gd name="T31" fmla="*/ 211 h 456"/>
                <a:gd name="T32" fmla="*/ 244 w 785"/>
                <a:gd name="T33" fmla="*/ 211 h 456"/>
                <a:gd name="T34" fmla="*/ 286 w 785"/>
                <a:gd name="T35" fmla="*/ 165 h 456"/>
                <a:gd name="T36" fmla="*/ 369 w 785"/>
                <a:gd name="T37" fmla="*/ 140 h 456"/>
                <a:gd name="T38" fmla="*/ 369 w 785"/>
                <a:gd name="T39" fmla="*/ 65 h 456"/>
                <a:gd name="T40" fmla="*/ 308 w 785"/>
                <a:gd name="T41" fmla="*/ 101 h 456"/>
                <a:gd name="T42" fmla="*/ 268 w 785"/>
                <a:gd name="T43" fmla="*/ 78 h 456"/>
                <a:gd name="T44" fmla="*/ 402 w 785"/>
                <a:gd name="T45" fmla="*/ 0 h 456"/>
                <a:gd name="T46" fmla="*/ 536 w 785"/>
                <a:gd name="T47" fmla="*/ 78 h 456"/>
                <a:gd name="T48" fmla="*/ 496 w 785"/>
                <a:gd name="T49" fmla="*/ 101 h 456"/>
                <a:gd name="T50" fmla="*/ 435 w 785"/>
                <a:gd name="T51" fmla="*/ 65 h 456"/>
                <a:gd name="T52" fmla="*/ 435 w 785"/>
                <a:gd name="T53" fmla="*/ 142 h 456"/>
                <a:gd name="T54" fmla="*/ 502 w 785"/>
                <a:gd name="T55" fmla="*/ 165 h 456"/>
                <a:gd name="T56" fmla="*/ 541 w 785"/>
                <a:gd name="T57" fmla="*/ 204 h 456"/>
                <a:gd name="T58" fmla="*/ 672 w 785"/>
                <a:gd name="T59" fmla="*/ 204 h 456"/>
                <a:gd name="T60" fmla="*/ 611 w 785"/>
                <a:gd name="T61" fmla="*/ 168 h 456"/>
                <a:gd name="T62" fmla="*/ 650 w 785"/>
                <a:gd name="T63" fmla="*/ 145 h 456"/>
                <a:gd name="T64" fmla="*/ 785 w 785"/>
                <a:gd name="T65" fmla="*/ 223 h 456"/>
                <a:gd name="T66" fmla="*/ 651 w 785"/>
                <a:gd name="T67" fmla="*/ 300 h 456"/>
                <a:gd name="T68" fmla="*/ 611 w 785"/>
                <a:gd name="T69" fmla="*/ 277 h 456"/>
                <a:gd name="T70" fmla="*/ 672 w 785"/>
                <a:gd name="T71" fmla="*/ 242 h 456"/>
                <a:gd name="T72" fmla="*/ 545 w 785"/>
                <a:gd name="T73" fmla="*/ 242 h 456"/>
                <a:gd name="T74" fmla="*/ 502 w 785"/>
                <a:gd name="T75" fmla="*/ 290 h 456"/>
                <a:gd name="T76" fmla="*/ 422 w 785"/>
                <a:gd name="T77" fmla="*/ 314 h 456"/>
                <a:gd name="T78" fmla="*/ 422 w 785"/>
                <a:gd name="T79" fmla="*/ 391 h 456"/>
                <a:gd name="T80" fmla="*/ 483 w 785"/>
                <a:gd name="T81" fmla="*/ 355 h 456"/>
                <a:gd name="T82" fmla="*/ 483 w 785"/>
                <a:gd name="T83" fmla="*/ 355 h 456"/>
                <a:gd name="T84" fmla="*/ 483 w 785"/>
                <a:gd name="T85" fmla="*/ 355 h 456"/>
                <a:gd name="T86" fmla="*/ 338 w 785"/>
                <a:gd name="T87" fmla="*/ 260 h 456"/>
                <a:gd name="T88" fmla="*/ 450 w 785"/>
                <a:gd name="T89" fmla="*/ 260 h 456"/>
                <a:gd name="T90" fmla="*/ 450 w 785"/>
                <a:gd name="T91" fmla="*/ 195 h 456"/>
                <a:gd name="T92" fmla="*/ 338 w 785"/>
                <a:gd name="T93" fmla="*/ 195 h 456"/>
                <a:gd name="T94" fmla="*/ 338 w 785"/>
                <a:gd name="T95" fmla="*/ 26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6"/>
                <a:gd name="T146" fmla="*/ 785 w 785"/>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6">
                  <a:moveTo>
                    <a:pt x="483" y="355"/>
                  </a:moveTo>
                  <a:cubicBezTo>
                    <a:pt x="523" y="379"/>
                    <a:pt x="523" y="379"/>
                    <a:pt x="523" y="379"/>
                  </a:cubicBezTo>
                  <a:cubicBezTo>
                    <a:pt x="389" y="456"/>
                    <a:pt x="389" y="456"/>
                    <a:pt x="389" y="456"/>
                  </a:cubicBezTo>
                  <a:cubicBezTo>
                    <a:pt x="255" y="379"/>
                    <a:pt x="255" y="379"/>
                    <a:pt x="255" y="379"/>
                  </a:cubicBezTo>
                  <a:cubicBezTo>
                    <a:pt x="295" y="355"/>
                    <a:pt x="295" y="355"/>
                    <a:pt x="295" y="355"/>
                  </a:cubicBezTo>
                  <a:cubicBezTo>
                    <a:pt x="356" y="391"/>
                    <a:pt x="356" y="391"/>
                    <a:pt x="356" y="391"/>
                  </a:cubicBezTo>
                  <a:cubicBezTo>
                    <a:pt x="356" y="313"/>
                    <a:pt x="356" y="313"/>
                    <a:pt x="356" y="313"/>
                  </a:cubicBezTo>
                  <a:cubicBezTo>
                    <a:pt x="330" y="309"/>
                    <a:pt x="306" y="301"/>
                    <a:pt x="286" y="290"/>
                  </a:cubicBezTo>
                  <a:cubicBezTo>
                    <a:pt x="266" y="278"/>
                    <a:pt x="253" y="264"/>
                    <a:pt x="246" y="249"/>
                  </a:cubicBezTo>
                  <a:cubicBezTo>
                    <a:pt x="113" y="249"/>
                    <a:pt x="113" y="249"/>
                    <a:pt x="113" y="249"/>
                  </a:cubicBezTo>
                  <a:cubicBezTo>
                    <a:pt x="174" y="284"/>
                    <a:pt x="174" y="284"/>
                    <a:pt x="174" y="284"/>
                  </a:cubicBezTo>
                  <a:cubicBezTo>
                    <a:pt x="134" y="308"/>
                    <a:pt x="134" y="308"/>
                    <a:pt x="134" y="308"/>
                  </a:cubicBezTo>
                  <a:cubicBezTo>
                    <a:pt x="0" y="230"/>
                    <a:pt x="0" y="230"/>
                    <a:pt x="0" y="230"/>
                  </a:cubicBezTo>
                  <a:cubicBezTo>
                    <a:pt x="134" y="152"/>
                    <a:pt x="134" y="152"/>
                    <a:pt x="134" y="152"/>
                  </a:cubicBezTo>
                  <a:cubicBezTo>
                    <a:pt x="174" y="175"/>
                    <a:pt x="174" y="175"/>
                    <a:pt x="174" y="175"/>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5"/>
                    <a:pt x="369" y="65"/>
                    <a:pt x="369" y="65"/>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5"/>
                    <a:pt x="435" y="65"/>
                    <a:pt x="435" y="65"/>
                  </a:cubicBezTo>
                  <a:cubicBezTo>
                    <a:pt x="435" y="87"/>
                    <a:pt x="435" y="117"/>
                    <a:pt x="435" y="142"/>
                  </a:cubicBezTo>
                  <a:cubicBezTo>
                    <a:pt x="460" y="146"/>
                    <a:pt x="483" y="154"/>
                    <a:pt x="502" y="165"/>
                  </a:cubicBezTo>
                  <a:cubicBezTo>
                    <a:pt x="521" y="176"/>
                    <a:pt x="534" y="189"/>
                    <a:pt x="541" y="204"/>
                  </a:cubicBezTo>
                  <a:cubicBezTo>
                    <a:pt x="672" y="204"/>
                    <a:pt x="672" y="204"/>
                    <a:pt x="672" y="204"/>
                  </a:cubicBezTo>
                  <a:cubicBezTo>
                    <a:pt x="611" y="168"/>
                    <a:pt x="611" y="168"/>
                    <a:pt x="611" y="168"/>
                  </a:cubicBezTo>
                  <a:cubicBezTo>
                    <a:pt x="650" y="145"/>
                    <a:pt x="650" y="145"/>
                    <a:pt x="650" y="145"/>
                  </a:cubicBezTo>
                  <a:cubicBezTo>
                    <a:pt x="785" y="223"/>
                    <a:pt x="785" y="223"/>
                    <a:pt x="785" y="223"/>
                  </a:cubicBezTo>
                  <a:cubicBezTo>
                    <a:pt x="651" y="300"/>
                    <a:pt x="651" y="300"/>
                    <a:pt x="651" y="300"/>
                  </a:cubicBezTo>
                  <a:cubicBezTo>
                    <a:pt x="611" y="277"/>
                    <a:pt x="611" y="277"/>
                    <a:pt x="611" y="277"/>
                  </a:cubicBezTo>
                  <a:cubicBezTo>
                    <a:pt x="672" y="242"/>
                    <a:pt x="672" y="242"/>
                    <a:pt x="672" y="242"/>
                  </a:cubicBezTo>
                  <a:cubicBezTo>
                    <a:pt x="637" y="242"/>
                    <a:pt x="587" y="242"/>
                    <a:pt x="545" y="242"/>
                  </a:cubicBezTo>
                  <a:cubicBezTo>
                    <a:pt x="540" y="259"/>
                    <a:pt x="526" y="276"/>
                    <a:pt x="502" y="290"/>
                  </a:cubicBezTo>
                  <a:cubicBezTo>
                    <a:pt x="480" y="303"/>
                    <a:pt x="451" y="311"/>
                    <a:pt x="422" y="314"/>
                  </a:cubicBezTo>
                  <a:cubicBezTo>
                    <a:pt x="422" y="391"/>
                    <a:pt x="422" y="391"/>
                    <a:pt x="422" y="391"/>
                  </a:cubicBezTo>
                  <a:cubicBezTo>
                    <a:pt x="483" y="355"/>
                    <a:pt x="483" y="355"/>
                    <a:pt x="483" y="355"/>
                  </a:cubicBezTo>
                  <a:cubicBezTo>
                    <a:pt x="483" y="355"/>
                    <a:pt x="483" y="355"/>
                    <a:pt x="483" y="355"/>
                  </a:cubicBezTo>
                  <a:cubicBezTo>
                    <a:pt x="483" y="355"/>
                    <a:pt x="483" y="355"/>
                    <a:pt x="483" y="355"/>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未知"/>
            <p:cNvSpPr/>
            <p:nvPr/>
          </p:nvSpPr>
          <p:spPr bwMode="auto">
            <a:xfrm>
              <a:off x="49" y="226"/>
              <a:ext cx="30" cy="48"/>
            </a:xfrm>
            <a:custGeom>
              <a:avLst/>
              <a:gdLst>
                <a:gd name="T0" fmla="*/ 27 w 56"/>
                <a:gd name="T1" fmla="*/ 5 h 92"/>
                <a:gd name="T2" fmla="*/ 46 w 56"/>
                <a:gd name="T3" fmla="*/ 21 h 92"/>
                <a:gd name="T4" fmla="*/ 54 w 56"/>
                <a:gd name="T5" fmla="*/ 45 h 92"/>
                <a:gd name="T6" fmla="*/ 40 w 56"/>
                <a:gd name="T7" fmla="*/ 36 h 92"/>
                <a:gd name="T8" fmla="*/ 27 w 56"/>
                <a:gd name="T9" fmla="*/ 17 h 92"/>
                <a:gd name="T10" fmla="*/ 20 w 56"/>
                <a:gd name="T11" fmla="*/ 15 h 92"/>
                <a:gd name="T12" fmla="*/ 17 w 56"/>
                <a:gd name="T13" fmla="*/ 20 h 92"/>
                <a:gd name="T14" fmla="*/ 20 w 56"/>
                <a:gd name="T15" fmla="*/ 28 h 92"/>
                <a:gd name="T16" fmla="*/ 36 w 56"/>
                <a:gd name="T17" fmla="*/ 43 h 92"/>
                <a:gd name="T18" fmla="*/ 48 w 56"/>
                <a:gd name="T19" fmla="*/ 55 h 92"/>
                <a:gd name="T20" fmla="*/ 56 w 56"/>
                <a:gd name="T21" fmla="*/ 77 h 92"/>
                <a:gd name="T22" fmla="*/ 49 w 56"/>
                <a:gd name="T23" fmla="*/ 90 h 92"/>
                <a:gd name="T24" fmla="*/ 28 w 56"/>
                <a:gd name="T25" fmla="*/ 85 h 92"/>
                <a:gd name="T26" fmla="*/ 9 w 56"/>
                <a:gd name="T27" fmla="*/ 67 h 92"/>
                <a:gd name="T28" fmla="*/ 0 w 56"/>
                <a:gd name="T29" fmla="*/ 42 h 92"/>
                <a:gd name="T30" fmla="*/ 14 w 56"/>
                <a:gd name="T31" fmla="*/ 50 h 92"/>
                <a:gd name="T32" fmla="*/ 19 w 56"/>
                <a:gd name="T33" fmla="*/ 63 h 92"/>
                <a:gd name="T34" fmla="*/ 29 w 56"/>
                <a:gd name="T35" fmla="*/ 72 h 92"/>
                <a:gd name="T36" fmla="*/ 37 w 56"/>
                <a:gd name="T37" fmla="*/ 75 h 92"/>
                <a:gd name="T38" fmla="*/ 42 w 56"/>
                <a:gd name="T39" fmla="*/ 70 h 92"/>
                <a:gd name="T40" fmla="*/ 32 w 56"/>
                <a:gd name="T41" fmla="*/ 55 h 92"/>
                <a:gd name="T42" fmla="*/ 13 w 56"/>
                <a:gd name="T43" fmla="*/ 37 h 92"/>
                <a:gd name="T44" fmla="*/ 2 w 56"/>
                <a:gd name="T45" fmla="*/ 13 h 92"/>
                <a:gd name="T46" fmla="*/ 10 w 56"/>
                <a:gd name="T47" fmla="*/ 1 h 92"/>
                <a:gd name="T48" fmla="*/ 27 w 56"/>
                <a:gd name="T49" fmla="*/ 5 h 92"/>
                <a:gd name="T50" fmla="*/ 27 w 56"/>
                <a:gd name="T51" fmla="*/ 5 h 92"/>
                <a:gd name="T52" fmla="*/ 27 w 56"/>
                <a:gd name="T53" fmla="*/ 5 h 92"/>
                <a:gd name="T54" fmla="*/ 27 w 56"/>
                <a:gd name="T55" fmla="*/ 5 h 92"/>
                <a:gd name="T56" fmla="*/ 27 w 56"/>
                <a:gd name="T57" fmla="*/ 5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2"/>
                <a:gd name="T89" fmla="*/ 56 w 56"/>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2">
                  <a:moveTo>
                    <a:pt x="27" y="5"/>
                  </a:moveTo>
                  <a:cubicBezTo>
                    <a:pt x="35" y="9"/>
                    <a:pt x="41" y="15"/>
                    <a:pt x="46" y="21"/>
                  </a:cubicBezTo>
                  <a:cubicBezTo>
                    <a:pt x="51" y="28"/>
                    <a:pt x="54" y="36"/>
                    <a:pt x="54" y="45"/>
                  </a:cubicBezTo>
                  <a:cubicBezTo>
                    <a:pt x="40" y="36"/>
                    <a:pt x="40" y="36"/>
                    <a:pt x="40" y="36"/>
                  </a:cubicBezTo>
                  <a:cubicBezTo>
                    <a:pt x="39" y="29"/>
                    <a:pt x="35" y="22"/>
                    <a:pt x="27" y="17"/>
                  </a:cubicBezTo>
                  <a:cubicBezTo>
                    <a:pt x="24" y="16"/>
                    <a:pt x="22" y="15"/>
                    <a:pt x="20" y="15"/>
                  </a:cubicBezTo>
                  <a:cubicBezTo>
                    <a:pt x="18" y="16"/>
                    <a:pt x="17" y="17"/>
                    <a:pt x="17" y="20"/>
                  </a:cubicBezTo>
                  <a:cubicBezTo>
                    <a:pt x="17" y="23"/>
                    <a:pt x="18" y="26"/>
                    <a:pt x="20" y="28"/>
                  </a:cubicBezTo>
                  <a:cubicBezTo>
                    <a:pt x="22" y="30"/>
                    <a:pt x="27" y="35"/>
                    <a:pt x="36" y="43"/>
                  </a:cubicBezTo>
                  <a:cubicBezTo>
                    <a:pt x="42" y="48"/>
                    <a:pt x="45" y="52"/>
                    <a:pt x="48" y="55"/>
                  </a:cubicBezTo>
                  <a:cubicBezTo>
                    <a:pt x="53" y="62"/>
                    <a:pt x="56" y="69"/>
                    <a:pt x="56" y="77"/>
                  </a:cubicBezTo>
                  <a:cubicBezTo>
                    <a:pt x="56" y="84"/>
                    <a:pt x="54" y="88"/>
                    <a:pt x="49" y="90"/>
                  </a:cubicBezTo>
                  <a:cubicBezTo>
                    <a:pt x="44" y="92"/>
                    <a:pt x="37" y="90"/>
                    <a:pt x="28" y="85"/>
                  </a:cubicBezTo>
                  <a:cubicBezTo>
                    <a:pt x="20" y="81"/>
                    <a:pt x="14" y="75"/>
                    <a:pt x="9" y="67"/>
                  </a:cubicBezTo>
                  <a:cubicBezTo>
                    <a:pt x="3" y="59"/>
                    <a:pt x="0" y="51"/>
                    <a:pt x="0" y="42"/>
                  </a:cubicBezTo>
                  <a:cubicBezTo>
                    <a:pt x="14" y="50"/>
                    <a:pt x="14" y="50"/>
                    <a:pt x="14" y="50"/>
                  </a:cubicBezTo>
                  <a:cubicBezTo>
                    <a:pt x="14" y="55"/>
                    <a:pt x="16" y="59"/>
                    <a:pt x="19" y="63"/>
                  </a:cubicBezTo>
                  <a:cubicBezTo>
                    <a:pt x="21" y="67"/>
                    <a:pt x="25" y="70"/>
                    <a:pt x="29" y="72"/>
                  </a:cubicBezTo>
                  <a:cubicBezTo>
                    <a:pt x="32" y="74"/>
                    <a:pt x="35" y="75"/>
                    <a:pt x="37" y="75"/>
                  </a:cubicBezTo>
                  <a:cubicBezTo>
                    <a:pt x="40" y="76"/>
                    <a:pt x="42" y="74"/>
                    <a:pt x="42" y="70"/>
                  </a:cubicBezTo>
                  <a:cubicBezTo>
                    <a:pt x="42" y="66"/>
                    <a:pt x="38" y="61"/>
                    <a:pt x="32" y="55"/>
                  </a:cubicBezTo>
                  <a:cubicBezTo>
                    <a:pt x="20" y="44"/>
                    <a:pt x="14" y="38"/>
                    <a:pt x="13" y="37"/>
                  </a:cubicBezTo>
                  <a:cubicBezTo>
                    <a:pt x="6" y="29"/>
                    <a:pt x="2" y="22"/>
                    <a:pt x="2" y="13"/>
                  </a:cubicBezTo>
                  <a:cubicBezTo>
                    <a:pt x="2" y="6"/>
                    <a:pt x="5" y="2"/>
                    <a:pt x="10" y="1"/>
                  </a:cubicBezTo>
                  <a:cubicBezTo>
                    <a:pt x="15" y="0"/>
                    <a:pt x="21" y="1"/>
                    <a:pt x="27" y="5"/>
                  </a:cubicBezTo>
                  <a:cubicBezTo>
                    <a:pt x="27" y="5"/>
                    <a:pt x="27" y="5"/>
                    <a:pt x="27" y="5"/>
                  </a:cubicBezTo>
                  <a:cubicBezTo>
                    <a:pt x="27" y="5"/>
                    <a:pt x="27" y="5"/>
                    <a:pt x="27" y="5"/>
                  </a:cubicBezTo>
                  <a:cubicBezTo>
                    <a:pt x="27" y="5"/>
                    <a:pt x="27" y="5"/>
                    <a:pt x="27" y="5"/>
                  </a:cubicBezTo>
                  <a:cubicBezTo>
                    <a:pt x="27" y="5"/>
                    <a:pt x="27" y="5"/>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未知"/>
            <p:cNvSpPr/>
            <p:nvPr/>
          </p:nvSpPr>
          <p:spPr bwMode="auto">
            <a:xfrm>
              <a:off x="80" y="238"/>
              <a:ext cx="46" cy="62"/>
            </a:xfrm>
            <a:custGeom>
              <a:avLst/>
              <a:gdLst>
                <a:gd name="T0" fmla="*/ 46 w 46"/>
                <a:gd name="T1" fmla="*/ 27 h 62"/>
                <a:gd name="T2" fmla="*/ 36 w 46"/>
                <a:gd name="T3" fmla="*/ 62 h 62"/>
                <a:gd name="T4" fmla="*/ 29 w 46"/>
                <a:gd name="T5" fmla="*/ 57 h 62"/>
                <a:gd name="T6" fmla="*/ 23 w 46"/>
                <a:gd name="T7" fmla="*/ 27 h 62"/>
                <a:gd name="T8" fmla="*/ 17 w 46"/>
                <a:gd name="T9" fmla="*/ 51 h 62"/>
                <a:gd name="T10" fmla="*/ 9 w 46"/>
                <a:gd name="T11" fmla="*/ 46 h 62"/>
                <a:gd name="T12" fmla="*/ 0 w 46"/>
                <a:gd name="T13" fmla="*/ 0 h 62"/>
                <a:gd name="T14" fmla="*/ 8 w 46"/>
                <a:gd name="T15" fmla="*/ 5 h 62"/>
                <a:gd name="T16" fmla="*/ 13 w 46"/>
                <a:gd name="T17" fmla="*/ 36 h 62"/>
                <a:gd name="T18" fmla="*/ 19 w 46"/>
                <a:gd name="T19" fmla="*/ 12 h 62"/>
                <a:gd name="T20" fmla="*/ 27 w 46"/>
                <a:gd name="T21" fmla="*/ 16 h 62"/>
                <a:gd name="T22" fmla="*/ 33 w 46"/>
                <a:gd name="T23" fmla="*/ 47 h 62"/>
                <a:gd name="T24" fmla="*/ 38 w 46"/>
                <a:gd name="T25" fmla="*/ 23 h 62"/>
                <a:gd name="T26" fmla="*/ 46 w 46"/>
                <a:gd name="T27" fmla="*/ 27 h 62"/>
                <a:gd name="T28" fmla="*/ 46 w 46"/>
                <a:gd name="T29" fmla="*/ 27 h 62"/>
                <a:gd name="T30" fmla="*/ 46 w 46"/>
                <a:gd name="T31" fmla="*/ 27 h 62"/>
                <a:gd name="T32" fmla="*/ 46 w 46"/>
                <a:gd name="T33" fmla="*/ 27 h 62"/>
                <a:gd name="T34" fmla="*/ 46 w 46"/>
                <a:gd name="T35" fmla="*/ 27 h 62"/>
                <a:gd name="T36" fmla="*/ 46 w 46"/>
                <a:gd name="T37" fmla="*/ 2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62"/>
                <a:gd name="T59" fmla="*/ 46 w 4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62">
                  <a:moveTo>
                    <a:pt x="46" y="27"/>
                  </a:moveTo>
                  <a:lnTo>
                    <a:pt x="36" y="62"/>
                  </a:lnTo>
                  <a:lnTo>
                    <a:pt x="29" y="57"/>
                  </a:lnTo>
                  <a:lnTo>
                    <a:pt x="23" y="27"/>
                  </a:lnTo>
                  <a:lnTo>
                    <a:pt x="17" y="51"/>
                  </a:lnTo>
                  <a:lnTo>
                    <a:pt x="9" y="46"/>
                  </a:lnTo>
                  <a:lnTo>
                    <a:pt x="0" y="0"/>
                  </a:lnTo>
                  <a:lnTo>
                    <a:pt x="8" y="5"/>
                  </a:lnTo>
                  <a:lnTo>
                    <a:pt x="13" y="36"/>
                  </a:lnTo>
                  <a:lnTo>
                    <a:pt x="19" y="12"/>
                  </a:lnTo>
                  <a:lnTo>
                    <a:pt x="27" y="16"/>
                  </a:lnTo>
                  <a:lnTo>
                    <a:pt x="33" y="47"/>
                  </a:lnTo>
                  <a:lnTo>
                    <a:pt x="38" y="23"/>
                  </a:lnTo>
                  <a:lnTo>
                    <a:pt x="46"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未知"/>
            <p:cNvSpPr/>
            <p:nvPr/>
          </p:nvSpPr>
          <p:spPr bwMode="auto">
            <a:xfrm>
              <a:off x="130" y="267"/>
              <a:ext cx="7" cy="45"/>
            </a:xfrm>
            <a:custGeom>
              <a:avLst/>
              <a:gdLst>
                <a:gd name="T0" fmla="*/ 7 w 7"/>
                <a:gd name="T1" fmla="*/ 5 h 45"/>
                <a:gd name="T2" fmla="*/ 7 w 7"/>
                <a:gd name="T3" fmla="*/ 45 h 45"/>
                <a:gd name="T4" fmla="*/ 0 w 7"/>
                <a:gd name="T5" fmla="*/ 41 h 45"/>
                <a:gd name="T6" fmla="*/ 0 w 7"/>
                <a:gd name="T7" fmla="*/ 0 h 45"/>
                <a:gd name="T8" fmla="*/ 7 w 7"/>
                <a:gd name="T9" fmla="*/ 5 h 45"/>
                <a:gd name="T10" fmla="*/ 7 w 7"/>
                <a:gd name="T11" fmla="*/ 5 h 45"/>
                <a:gd name="T12" fmla="*/ 7 w 7"/>
                <a:gd name="T13" fmla="*/ 5 h 45"/>
                <a:gd name="T14" fmla="*/ 7 w 7"/>
                <a:gd name="T15" fmla="*/ 5 h 45"/>
                <a:gd name="T16" fmla="*/ 7 w 7"/>
                <a:gd name="T17" fmla="*/ 5 h 45"/>
                <a:gd name="T18" fmla="*/ 7 w 7"/>
                <a:gd name="T19" fmla="*/ 5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45"/>
                <a:gd name="T32" fmla="*/ 7 w 7"/>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45">
                  <a:moveTo>
                    <a:pt x="7" y="5"/>
                  </a:moveTo>
                  <a:lnTo>
                    <a:pt x="7" y="45"/>
                  </a:lnTo>
                  <a:lnTo>
                    <a:pt x="0" y="41"/>
                  </a:lnTo>
                  <a:lnTo>
                    <a:pt x="0" y="0"/>
                  </a:ln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未知"/>
            <p:cNvSpPr/>
            <p:nvPr/>
          </p:nvSpPr>
          <p:spPr bwMode="auto">
            <a:xfrm>
              <a:off x="141" y="274"/>
              <a:ext cx="29" cy="51"/>
            </a:xfrm>
            <a:custGeom>
              <a:avLst/>
              <a:gdLst>
                <a:gd name="T0" fmla="*/ 29 w 29"/>
                <a:gd name="T1" fmla="*/ 17 h 51"/>
                <a:gd name="T2" fmla="*/ 29 w 29"/>
                <a:gd name="T3" fmla="*/ 24 h 51"/>
                <a:gd name="T4" fmla="*/ 19 w 29"/>
                <a:gd name="T5" fmla="*/ 18 h 51"/>
                <a:gd name="T6" fmla="*/ 19 w 29"/>
                <a:gd name="T7" fmla="*/ 51 h 51"/>
                <a:gd name="T8" fmla="*/ 11 w 29"/>
                <a:gd name="T9" fmla="*/ 46 h 51"/>
                <a:gd name="T10" fmla="*/ 11 w 29"/>
                <a:gd name="T11" fmla="*/ 14 h 51"/>
                <a:gd name="T12" fmla="*/ 0 w 29"/>
                <a:gd name="T13" fmla="*/ 7 h 51"/>
                <a:gd name="T14" fmla="*/ 0 w 29"/>
                <a:gd name="T15" fmla="*/ 0 h 51"/>
                <a:gd name="T16" fmla="*/ 29 w 29"/>
                <a:gd name="T17" fmla="*/ 17 h 51"/>
                <a:gd name="T18" fmla="*/ 29 w 29"/>
                <a:gd name="T19" fmla="*/ 17 h 51"/>
                <a:gd name="T20" fmla="*/ 29 w 29"/>
                <a:gd name="T21" fmla="*/ 17 h 51"/>
                <a:gd name="T22" fmla="*/ 29 w 29"/>
                <a:gd name="T23" fmla="*/ 17 h 51"/>
                <a:gd name="T24" fmla="*/ 29 w 29"/>
                <a:gd name="T25" fmla="*/ 17 h 51"/>
                <a:gd name="T26" fmla="*/ 29 w 29"/>
                <a:gd name="T27" fmla="*/ 17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1"/>
                <a:gd name="T44" fmla="*/ 29 w 29"/>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1">
                  <a:moveTo>
                    <a:pt x="29" y="17"/>
                  </a:moveTo>
                  <a:lnTo>
                    <a:pt x="29" y="24"/>
                  </a:lnTo>
                  <a:lnTo>
                    <a:pt x="19" y="18"/>
                  </a:lnTo>
                  <a:lnTo>
                    <a:pt x="19" y="51"/>
                  </a:lnTo>
                  <a:lnTo>
                    <a:pt x="11" y="46"/>
                  </a:lnTo>
                  <a:lnTo>
                    <a:pt x="11" y="14"/>
                  </a:lnTo>
                  <a:lnTo>
                    <a:pt x="0" y="7"/>
                  </a:lnTo>
                  <a:lnTo>
                    <a:pt x="0" y="0"/>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未知"/>
            <p:cNvSpPr/>
            <p:nvPr/>
          </p:nvSpPr>
          <p:spPr bwMode="auto">
            <a:xfrm>
              <a:off x="172" y="298"/>
              <a:ext cx="33" cy="48"/>
            </a:xfrm>
            <a:custGeom>
              <a:avLst/>
              <a:gdLst>
                <a:gd name="T0" fmla="*/ 33 w 62"/>
                <a:gd name="T1" fmla="*/ 7 h 92"/>
                <a:gd name="T2" fmla="*/ 52 w 62"/>
                <a:gd name="T3" fmla="*/ 25 h 92"/>
                <a:gd name="T4" fmla="*/ 62 w 62"/>
                <a:gd name="T5" fmla="*/ 50 h 92"/>
                <a:gd name="T6" fmla="*/ 48 w 62"/>
                <a:gd name="T7" fmla="*/ 42 h 92"/>
                <a:gd name="T8" fmla="*/ 43 w 62"/>
                <a:gd name="T9" fmla="*/ 30 h 92"/>
                <a:gd name="T10" fmla="*/ 33 w 62"/>
                <a:gd name="T11" fmla="*/ 21 h 92"/>
                <a:gd name="T12" fmla="*/ 19 w 62"/>
                <a:gd name="T13" fmla="*/ 21 h 92"/>
                <a:gd name="T14" fmla="*/ 15 w 62"/>
                <a:gd name="T15" fmla="*/ 36 h 92"/>
                <a:gd name="T16" fmla="*/ 19 w 62"/>
                <a:gd name="T17" fmla="*/ 56 h 92"/>
                <a:gd name="T18" fmla="*/ 33 w 62"/>
                <a:gd name="T19" fmla="*/ 72 h 92"/>
                <a:gd name="T20" fmla="*/ 43 w 62"/>
                <a:gd name="T21" fmla="*/ 74 h 92"/>
                <a:gd name="T22" fmla="*/ 48 w 62"/>
                <a:gd name="T23" fmla="*/ 64 h 92"/>
                <a:gd name="T24" fmla="*/ 62 w 62"/>
                <a:gd name="T25" fmla="*/ 72 h 92"/>
                <a:gd name="T26" fmla="*/ 53 w 62"/>
                <a:gd name="T27" fmla="*/ 90 h 92"/>
                <a:gd name="T28" fmla="*/ 33 w 62"/>
                <a:gd name="T29" fmla="*/ 86 h 92"/>
                <a:gd name="T30" fmla="*/ 9 w 62"/>
                <a:gd name="T31" fmla="*/ 61 h 92"/>
                <a:gd name="T32" fmla="*/ 0 w 62"/>
                <a:gd name="T33" fmla="*/ 28 h 92"/>
                <a:gd name="T34" fmla="*/ 9 w 62"/>
                <a:gd name="T35" fmla="*/ 4 h 92"/>
                <a:gd name="T36" fmla="*/ 33 w 62"/>
                <a:gd name="T37" fmla="*/ 7 h 92"/>
                <a:gd name="T38" fmla="*/ 33 w 62"/>
                <a:gd name="T39" fmla="*/ 7 h 92"/>
                <a:gd name="T40" fmla="*/ 33 w 62"/>
                <a:gd name="T41" fmla="*/ 7 h 92"/>
                <a:gd name="T42" fmla="*/ 33 w 62"/>
                <a:gd name="T43" fmla="*/ 7 h 92"/>
                <a:gd name="T44" fmla="*/ 33 w 62"/>
                <a:gd name="T45" fmla="*/ 7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92"/>
                <a:gd name="T71" fmla="*/ 62 w 62"/>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92">
                  <a:moveTo>
                    <a:pt x="33" y="7"/>
                  </a:moveTo>
                  <a:cubicBezTo>
                    <a:pt x="41" y="11"/>
                    <a:pt x="47" y="17"/>
                    <a:pt x="52" y="25"/>
                  </a:cubicBezTo>
                  <a:cubicBezTo>
                    <a:pt x="58" y="33"/>
                    <a:pt x="61" y="41"/>
                    <a:pt x="62" y="50"/>
                  </a:cubicBezTo>
                  <a:cubicBezTo>
                    <a:pt x="48" y="42"/>
                    <a:pt x="48" y="42"/>
                    <a:pt x="48" y="42"/>
                  </a:cubicBezTo>
                  <a:cubicBezTo>
                    <a:pt x="47" y="38"/>
                    <a:pt x="46" y="34"/>
                    <a:pt x="43" y="30"/>
                  </a:cubicBezTo>
                  <a:cubicBezTo>
                    <a:pt x="40" y="26"/>
                    <a:pt x="37" y="23"/>
                    <a:pt x="33" y="21"/>
                  </a:cubicBezTo>
                  <a:cubicBezTo>
                    <a:pt x="27" y="17"/>
                    <a:pt x="22" y="17"/>
                    <a:pt x="19" y="21"/>
                  </a:cubicBezTo>
                  <a:cubicBezTo>
                    <a:pt x="16" y="24"/>
                    <a:pt x="15" y="29"/>
                    <a:pt x="15" y="36"/>
                  </a:cubicBezTo>
                  <a:cubicBezTo>
                    <a:pt x="15" y="44"/>
                    <a:pt x="16" y="50"/>
                    <a:pt x="19" y="56"/>
                  </a:cubicBezTo>
                  <a:cubicBezTo>
                    <a:pt x="22" y="63"/>
                    <a:pt x="27" y="69"/>
                    <a:pt x="33" y="72"/>
                  </a:cubicBezTo>
                  <a:cubicBezTo>
                    <a:pt x="37" y="75"/>
                    <a:pt x="41" y="75"/>
                    <a:pt x="43" y="74"/>
                  </a:cubicBezTo>
                  <a:cubicBezTo>
                    <a:pt x="46" y="72"/>
                    <a:pt x="47" y="69"/>
                    <a:pt x="48" y="64"/>
                  </a:cubicBezTo>
                  <a:cubicBezTo>
                    <a:pt x="62" y="72"/>
                    <a:pt x="62" y="72"/>
                    <a:pt x="62" y="72"/>
                  </a:cubicBezTo>
                  <a:cubicBezTo>
                    <a:pt x="61" y="81"/>
                    <a:pt x="58" y="87"/>
                    <a:pt x="53" y="90"/>
                  </a:cubicBezTo>
                  <a:cubicBezTo>
                    <a:pt x="48" y="92"/>
                    <a:pt x="41" y="91"/>
                    <a:pt x="33" y="86"/>
                  </a:cubicBezTo>
                  <a:cubicBezTo>
                    <a:pt x="23" y="81"/>
                    <a:pt x="15" y="72"/>
                    <a:pt x="9" y="61"/>
                  </a:cubicBezTo>
                  <a:cubicBezTo>
                    <a:pt x="3" y="50"/>
                    <a:pt x="0" y="39"/>
                    <a:pt x="0" y="28"/>
                  </a:cubicBezTo>
                  <a:cubicBezTo>
                    <a:pt x="0" y="16"/>
                    <a:pt x="3" y="8"/>
                    <a:pt x="9" y="4"/>
                  </a:cubicBezTo>
                  <a:cubicBezTo>
                    <a:pt x="15" y="0"/>
                    <a:pt x="23" y="1"/>
                    <a:pt x="33" y="7"/>
                  </a:cubicBezTo>
                  <a:cubicBezTo>
                    <a:pt x="33" y="7"/>
                    <a:pt x="33" y="7"/>
                    <a:pt x="33" y="7"/>
                  </a:cubicBezTo>
                  <a:cubicBezTo>
                    <a:pt x="33" y="7"/>
                    <a:pt x="33" y="7"/>
                    <a:pt x="33" y="7"/>
                  </a:cubicBezTo>
                  <a:cubicBezTo>
                    <a:pt x="33" y="7"/>
                    <a:pt x="33" y="7"/>
                    <a:pt x="33" y="7"/>
                  </a:cubicBezTo>
                  <a:cubicBezTo>
                    <a:pt x="33" y="7"/>
                    <a:pt x="33"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未知"/>
            <p:cNvSpPr/>
            <p:nvPr/>
          </p:nvSpPr>
          <p:spPr bwMode="auto">
            <a:xfrm>
              <a:off x="210" y="314"/>
              <a:ext cx="30" cy="57"/>
            </a:xfrm>
            <a:custGeom>
              <a:avLst/>
              <a:gdLst>
                <a:gd name="T0" fmla="*/ 30 w 30"/>
                <a:gd name="T1" fmla="*/ 17 h 57"/>
                <a:gd name="T2" fmla="*/ 30 w 30"/>
                <a:gd name="T3" fmla="*/ 57 h 57"/>
                <a:gd name="T4" fmla="*/ 22 w 30"/>
                <a:gd name="T5" fmla="*/ 53 h 57"/>
                <a:gd name="T6" fmla="*/ 22 w 30"/>
                <a:gd name="T7" fmla="*/ 35 h 57"/>
                <a:gd name="T8" fmla="*/ 8 w 30"/>
                <a:gd name="T9" fmla="*/ 27 h 57"/>
                <a:gd name="T10" fmla="*/ 8 w 30"/>
                <a:gd name="T11" fmla="*/ 45 h 57"/>
                <a:gd name="T12" fmla="*/ 0 w 30"/>
                <a:gd name="T13" fmla="*/ 40 h 57"/>
                <a:gd name="T14" fmla="*/ 0 w 30"/>
                <a:gd name="T15" fmla="*/ 0 h 57"/>
                <a:gd name="T16" fmla="*/ 8 w 30"/>
                <a:gd name="T17" fmla="*/ 4 h 57"/>
                <a:gd name="T18" fmla="*/ 8 w 30"/>
                <a:gd name="T19" fmla="*/ 20 h 57"/>
                <a:gd name="T20" fmla="*/ 22 w 30"/>
                <a:gd name="T21" fmla="*/ 28 h 57"/>
                <a:gd name="T22" fmla="*/ 23 w 30"/>
                <a:gd name="T23" fmla="*/ 13 h 57"/>
                <a:gd name="T24" fmla="*/ 30 w 30"/>
                <a:gd name="T25" fmla="*/ 17 h 57"/>
                <a:gd name="T26" fmla="*/ 30 w 30"/>
                <a:gd name="T27" fmla="*/ 17 h 57"/>
                <a:gd name="T28" fmla="*/ 30 w 30"/>
                <a:gd name="T29" fmla="*/ 17 h 57"/>
                <a:gd name="T30" fmla="*/ 30 w 30"/>
                <a:gd name="T31" fmla="*/ 17 h 57"/>
                <a:gd name="T32" fmla="*/ 30 w 30"/>
                <a:gd name="T33" fmla="*/ 17 h 57"/>
                <a:gd name="T34" fmla="*/ 30 w 30"/>
                <a:gd name="T35" fmla="*/ 17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7"/>
                <a:gd name="T56" fmla="*/ 30 w 30"/>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7">
                  <a:moveTo>
                    <a:pt x="30" y="17"/>
                  </a:moveTo>
                  <a:lnTo>
                    <a:pt x="30" y="57"/>
                  </a:lnTo>
                  <a:lnTo>
                    <a:pt x="22" y="53"/>
                  </a:lnTo>
                  <a:lnTo>
                    <a:pt x="22" y="35"/>
                  </a:lnTo>
                  <a:lnTo>
                    <a:pt x="8" y="27"/>
                  </a:lnTo>
                  <a:lnTo>
                    <a:pt x="8" y="45"/>
                  </a:lnTo>
                  <a:lnTo>
                    <a:pt x="0" y="40"/>
                  </a:lnTo>
                  <a:lnTo>
                    <a:pt x="0" y="0"/>
                  </a:lnTo>
                  <a:lnTo>
                    <a:pt x="8" y="4"/>
                  </a:lnTo>
                  <a:lnTo>
                    <a:pt x="8" y="20"/>
                  </a:lnTo>
                  <a:lnTo>
                    <a:pt x="22" y="28"/>
                  </a:lnTo>
                  <a:lnTo>
                    <a:pt x="23" y="13"/>
                  </a:lnTo>
                  <a:lnTo>
                    <a:pt x="30"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68" name="Picture 28"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2376413"/>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29"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3744838"/>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30"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0288" y="2376413"/>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3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1875" y="3744838"/>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 Box 32"/>
          <p:cNvSpPr txBox="1">
            <a:spLocks noChangeArrowheads="1"/>
          </p:cNvSpPr>
          <p:nvPr/>
        </p:nvSpPr>
        <p:spPr bwMode="auto">
          <a:xfrm>
            <a:off x="3059113" y="3313038"/>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E1/0/1</a:t>
            </a:r>
            <a:endParaRPr lang="en-US" altLang="zh-CN" sz="1600" b="0">
              <a:latin typeface="Arial" panose="020B0604020202020204" pitchFamily="34" charset="0"/>
            </a:endParaRPr>
          </a:p>
        </p:txBody>
      </p:sp>
      <p:sp>
        <p:nvSpPr>
          <p:cNvPr id="73" name="Text Box 33"/>
          <p:cNvSpPr txBox="1">
            <a:spLocks noChangeArrowheads="1"/>
          </p:cNvSpPr>
          <p:nvPr/>
        </p:nvSpPr>
        <p:spPr bwMode="auto">
          <a:xfrm>
            <a:off x="3059113" y="3840088"/>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E1/0/2</a:t>
            </a:r>
            <a:endParaRPr lang="en-US" altLang="zh-CN" sz="1600" b="0">
              <a:latin typeface="Arial" panose="020B0604020202020204" pitchFamily="34" charset="0"/>
            </a:endParaRPr>
          </a:p>
        </p:txBody>
      </p:sp>
      <p:sp>
        <p:nvSpPr>
          <p:cNvPr id="74" name="Text Box 34"/>
          <p:cNvSpPr txBox="1">
            <a:spLocks noChangeArrowheads="1"/>
          </p:cNvSpPr>
          <p:nvPr/>
        </p:nvSpPr>
        <p:spPr bwMode="auto">
          <a:xfrm>
            <a:off x="5076825" y="3313038"/>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E1/0/3</a:t>
            </a:r>
            <a:endParaRPr lang="en-US" altLang="zh-CN" sz="1600" b="0">
              <a:latin typeface="Arial" panose="020B0604020202020204" pitchFamily="34" charset="0"/>
            </a:endParaRPr>
          </a:p>
        </p:txBody>
      </p:sp>
      <p:sp>
        <p:nvSpPr>
          <p:cNvPr id="75" name="Text Box 35"/>
          <p:cNvSpPr txBox="1">
            <a:spLocks noChangeArrowheads="1"/>
          </p:cNvSpPr>
          <p:nvPr/>
        </p:nvSpPr>
        <p:spPr bwMode="auto">
          <a:xfrm>
            <a:off x="5076825" y="3840088"/>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E1/0/4</a:t>
            </a:r>
            <a:endParaRPr lang="en-US" altLang="zh-CN" sz="1600" b="0">
              <a:latin typeface="Arial" panose="020B0604020202020204" pitchFamily="34" charset="0"/>
            </a:endParaRPr>
          </a:p>
        </p:txBody>
      </p:sp>
      <p:graphicFrame>
        <p:nvGraphicFramePr>
          <p:cNvPr id="76" name="Group 36"/>
          <p:cNvGraphicFramePr>
            <a:graphicFrameLocks noGrp="1"/>
          </p:cNvGraphicFramePr>
          <p:nvPr/>
        </p:nvGraphicFramePr>
        <p:xfrm>
          <a:off x="3059113" y="1081013"/>
          <a:ext cx="2879725" cy="1914528"/>
        </p:xfrm>
        <a:graphic>
          <a:graphicData uri="http://schemas.openxmlformats.org/drawingml/2006/table">
            <a:tbl>
              <a:tblPr/>
              <a:tblGrid>
                <a:gridCol w="1606550"/>
                <a:gridCol w="1273175"/>
              </a:tblGrid>
              <a:tr h="319088">
                <a:tc gridSpan="2">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 Table</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Port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MAC_A</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r>
            </a:tbl>
          </a:graphicData>
        </a:graphic>
      </p:graphicFrame>
      <p:sp>
        <p:nvSpPr>
          <p:cNvPr id="77" name="Rectangle 58"/>
          <p:cNvSpPr txBox="1">
            <a:spLocks noChangeArrowheads="1"/>
          </p:cNvSpPr>
          <p:nvPr/>
        </p:nvSpPr>
        <p:spPr>
          <a:xfrm>
            <a:off x="901700" y="4752900"/>
            <a:ext cx="7704138" cy="1223963"/>
          </a:xfrm>
          <a:prstGeom prst="rect">
            <a:avLst/>
          </a:prstGeom>
          <a:noFill/>
        </p:spPr>
        <p:txBody>
          <a:bodyPr vert="horz" lIns="96780" tIns="48390" rIns="96780" bIns="48390" rtlCol="0">
            <a:normAutofit/>
          </a:bodyPr>
          <a:lstStyle>
            <a:lvl1pPr marL="363220" indent="-363220" algn="l" defTabSz="96774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1pPr>
            <a:lvl2pPr marL="786130" indent="-302260" algn="l" defTabSz="96774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09675" indent="-241935" algn="l" defTabSz="96774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9354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17741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66128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4515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62902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112895" indent="-241935" algn="l" defTabSz="96774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a:lnSpc>
                <a:spcPct val="95000"/>
              </a:lnSpc>
            </a:pPr>
            <a:endParaRPr lang="zh-CN" altLang="en-US" sz="1100" dirty="0"/>
          </a:p>
        </p:txBody>
      </p:sp>
      <p:sp>
        <p:nvSpPr>
          <p:cNvPr id="78" name="Line 59"/>
          <p:cNvSpPr>
            <a:spLocks noChangeShapeType="1"/>
          </p:cNvSpPr>
          <p:nvPr/>
        </p:nvSpPr>
        <p:spPr bwMode="auto">
          <a:xfrm>
            <a:off x="1763713" y="2665338"/>
            <a:ext cx="576262"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 name="Line 60"/>
          <p:cNvSpPr>
            <a:spLocks noChangeShapeType="1"/>
          </p:cNvSpPr>
          <p:nvPr/>
        </p:nvSpPr>
        <p:spPr bwMode="auto">
          <a:xfrm>
            <a:off x="2339975" y="3384475"/>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61"/>
          <p:cNvSpPr>
            <a:spLocks noChangeShapeType="1"/>
          </p:cNvSpPr>
          <p:nvPr/>
        </p:nvSpPr>
        <p:spPr bwMode="auto">
          <a:xfrm>
            <a:off x="2339975" y="2665338"/>
            <a:ext cx="0" cy="719137"/>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 name="Line 62"/>
          <p:cNvSpPr>
            <a:spLocks noChangeShapeType="1"/>
          </p:cNvSpPr>
          <p:nvPr/>
        </p:nvSpPr>
        <p:spPr bwMode="auto">
          <a:xfrm>
            <a:off x="1763713" y="4465563"/>
            <a:ext cx="576262" cy="0"/>
          </a:xfrm>
          <a:prstGeom prst="line">
            <a:avLst/>
          </a:prstGeom>
          <a:noFill/>
          <a:ln w="25400">
            <a:solidFill>
              <a:srgbClr val="0000FF"/>
            </a:solidFill>
            <a:round/>
            <a:head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 name="Line 63"/>
          <p:cNvSpPr>
            <a:spLocks noChangeShapeType="1"/>
          </p:cNvSpPr>
          <p:nvPr/>
        </p:nvSpPr>
        <p:spPr bwMode="auto">
          <a:xfrm>
            <a:off x="2339975" y="4033763"/>
            <a:ext cx="71913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 name="Line 64"/>
          <p:cNvSpPr>
            <a:spLocks noChangeShapeType="1"/>
          </p:cNvSpPr>
          <p:nvPr/>
        </p:nvSpPr>
        <p:spPr bwMode="auto">
          <a:xfrm>
            <a:off x="2339975" y="4033763"/>
            <a:ext cx="0" cy="43180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 name="Line 65"/>
          <p:cNvSpPr>
            <a:spLocks noChangeShapeType="1"/>
          </p:cNvSpPr>
          <p:nvPr/>
        </p:nvSpPr>
        <p:spPr bwMode="auto">
          <a:xfrm>
            <a:off x="6659563" y="2665338"/>
            <a:ext cx="576262"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5" name="Line 66"/>
          <p:cNvSpPr>
            <a:spLocks noChangeShapeType="1"/>
          </p:cNvSpPr>
          <p:nvPr/>
        </p:nvSpPr>
        <p:spPr bwMode="auto">
          <a:xfrm flipH="1">
            <a:off x="5940425" y="3384475"/>
            <a:ext cx="71913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Line 67"/>
          <p:cNvSpPr>
            <a:spLocks noChangeShapeType="1"/>
          </p:cNvSpPr>
          <p:nvPr/>
        </p:nvSpPr>
        <p:spPr bwMode="auto">
          <a:xfrm>
            <a:off x="6659563" y="2665338"/>
            <a:ext cx="0" cy="719137"/>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 name="Line 68"/>
          <p:cNvSpPr>
            <a:spLocks noChangeShapeType="1"/>
          </p:cNvSpPr>
          <p:nvPr/>
        </p:nvSpPr>
        <p:spPr bwMode="auto">
          <a:xfrm>
            <a:off x="5940425" y="4033763"/>
            <a:ext cx="720725" cy="1587"/>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 name="Line 69"/>
          <p:cNvSpPr>
            <a:spLocks noChangeShapeType="1"/>
          </p:cNvSpPr>
          <p:nvPr/>
        </p:nvSpPr>
        <p:spPr bwMode="auto">
          <a:xfrm>
            <a:off x="6661150" y="4465563"/>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 name="Line 70"/>
          <p:cNvSpPr>
            <a:spLocks noChangeShapeType="1"/>
          </p:cNvSpPr>
          <p:nvPr/>
        </p:nvSpPr>
        <p:spPr bwMode="auto">
          <a:xfrm flipH="1">
            <a:off x="6659563" y="4033763"/>
            <a:ext cx="0" cy="43180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 name="Text Box 71"/>
          <p:cNvSpPr txBox="1">
            <a:spLocks noChangeArrowheads="1"/>
          </p:cNvSpPr>
          <p:nvPr/>
        </p:nvSpPr>
        <p:spPr bwMode="auto">
          <a:xfrm>
            <a:off x="971550" y="3025700"/>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PCA</a:t>
            </a:r>
            <a:endParaRPr lang="en-US" altLang="zh-CN" sz="1600" b="0">
              <a:latin typeface="Arial" panose="020B0604020202020204" pitchFamily="34" charset="0"/>
            </a:endParaRPr>
          </a:p>
        </p:txBody>
      </p:sp>
      <p:sp>
        <p:nvSpPr>
          <p:cNvPr id="129" name="Text Box 72"/>
          <p:cNvSpPr txBox="1">
            <a:spLocks noChangeArrowheads="1"/>
          </p:cNvSpPr>
          <p:nvPr/>
        </p:nvSpPr>
        <p:spPr bwMode="auto">
          <a:xfrm>
            <a:off x="971550" y="4392538"/>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PCB</a:t>
            </a:r>
            <a:endParaRPr lang="en-US" altLang="zh-CN" sz="1600" b="0">
              <a:latin typeface="Arial" panose="020B0604020202020204" pitchFamily="34" charset="0"/>
            </a:endParaRPr>
          </a:p>
        </p:txBody>
      </p:sp>
      <p:sp>
        <p:nvSpPr>
          <p:cNvPr id="130" name="Text Box 73"/>
          <p:cNvSpPr txBox="1">
            <a:spLocks noChangeArrowheads="1"/>
          </p:cNvSpPr>
          <p:nvPr/>
        </p:nvSpPr>
        <p:spPr bwMode="auto">
          <a:xfrm>
            <a:off x="7380288" y="3025700"/>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PCC</a:t>
            </a:r>
            <a:endParaRPr lang="en-US" altLang="zh-CN" sz="1600" b="0">
              <a:latin typeface="Arial" panose="020B0604020202020204" pitchFamily="34" charset="0"/>
            </a:endParaRPr>
          </a:p>
        </p:txBody>
      </p:sp>
      <p:sp>
        <p:nvSpPr>
          <p:cNvPr id="131" name="Text Box 74"/>
          <p:cNvSpPr txBox="1">
            <a:spLocks noChangeArrowheads="1"/>
          </p:cNvSpPr>
          <p:nvPr/>
        </p:nvSpPr>
        <p:spPr bwMode="auto">
          <a:xfrm>
            <a:off x="7453313" y="4392538"/>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PCD</a:t>
            </a:r>
            <a:endParaRPr lang="en-US" altLang="zh-CN" sz="1600" b="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390">
        <p14:prism isInverted="1"/>
      </p:transition>
    </mc:Choice>
    <mc:Fallback>
      <p:transition spd="slow" advTm="39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
          <p:cNvSpPr>
            <a:spLocks noChangeArrowheads="1"/>
          </p:cNvSpPr>
          <p:nvPr/>
        </p:nvSpPr>
        <p:spPr bwMode="auto">
          <a:xfrm>
            <a:off x="2381663" y="2456443"/>
            <a:ext cx="4839539" cy="1633628"/>
          </a:xfrm>
          <a:prstGeom prst="ellipse">
            <a:avLst/>
          </a:prstGeom>
          <a:gradFill rotWithShape="1">
            <a:gsLst>
              <a:gs pos="0">
                <a:srgbClr val="A3A3FF"/>
              </a:gs>
              <a:gs pos="100000">
                <a:srgbClr val="F3F3FF"/>
              </a:gs>
            </a:gsLst>
            <a:path path="shape">
              <a:fillToRect l="50000" t="50000" r="50000" b="50000"/>
            </a:path>
          </a:gradFill>
          <a:ln>
            <a:noFill/>
          </a:ln>
          <a:effectLst>
            <a:prstShdw prst="shdw17" dist="35921" dir="2700000">
              <a:srgbClr val="A3A3FF">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sz="1595"/>
          </a:p>
        </p:txBody>
      </p:sp>
      <p:sp>
        <p:nvSpPr>
          <p:cNvPr id="17411" name="Oval 3"/>
          <p:cNvSpPr>
            <a:spLocks noChangeArrowheads="1"/>
          </p:cNvSpPr>
          <p:nvPr/>
        </p:nvSpPr>
        <p:spPr bwMode="auto">
          <a:xfrm>
            <a:off x="3893936" y="2639143"/>
            <a:ext cx="1814994" cy="1270895"/>
          </a:xfrm>
          <a:prstGeom prst="ellipse">
            <a:avLst/>
          </a:prstGeom>
          <a:gradFill rotWithShape="1">
            <a:gsLst>
              <a:gs pos="0">
                <a:srgbClr val="FF99FF"/>
              </a:gs>
              <a:gs pos="100000">
                <a:srgbClr val="FFF3FD"/>
              </a:gs>
            </a:gsLst>
            <a:path path="shape">
              <a:fillToRect l="50000" t="50000" r="50000" b="50000"/>
            </a:path>
          </a:gradFill>
          <a:ln>
            <a:noFill/>
          </a:ln>
          <a:effectLst>
            <a:prstShdw prst="shdw17" dist="17961" dir="2700000">
              <a:srgbClr val="FF99FF">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sz="1595"/>
          </a:p>
        </p:txBody>
      </p:sp>
      <p:sp>
        <p:nvSpPr>
          <p:cNvPr id="17412" name="Oval 4"/>
          <p:cNvSpPr>
            <a:spLocks noChangeArrowheads="1"/>
          </p:cNvSpPr>
          <p:nvPr/>
        </p:nvSpPr>
        <p:spPr bwMode="auto">
          <a:xfrm>
            <a:off x="2140287" y="2639143"/>
            <a:ext cx="1814993" cy="1270895"/>
          </a:xfrm>
          <a:prstGeom prst="ellipse">
            <a:avLst/>
          </a:prstGeom>
          <a:gradFill rotWithShape="1">
            <a:gsLst>
              <a:gs pos="0">
                <a:srgbClr val="A3A3FF"/>
              </a:gs>
              <a:gs pos="100000">
                <a:srgbClr val="F3F3FF"/>
              </a:gs>
            </a:gsLst>
            <a:path path="shape">
              <a:fillToRect l="50000" t="50000" r="50000" b="50000"/>
            </a:path>
          </a:gradFill>
          <a:ln>
            <a:noFill/>
          </a:ln>
          <a:effectLst>
            <a:prstShdw prst="shdw17" dist="35921" dir="2700000">
              <a:srgbClr val="A3A3FF">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sz="1595"/>
          </a:p>
        </p:txBody>
      </p:sp>
      <p:sp>
        <p:nvSpPr>
          <p:cNvPr id="17413" name="Rectangle 5"/>
          <p:cNvSpPr>
            <a:spLocks noGrp="1" noChangeArrowheads="1"/>
          </p:cNvSpPr>
          <p:nvPr>
            <p:ph type="title"/>
          </p:nvPr>
        </p:nvSpPr>
        <p:spPr/>
        <p:txBody>
          <a:bodyPr>
            <a:normAutofit/>
          </a:bodyPr>
          <a:lstStyle/>
          <a:p>
            <a:pPr defTabSz="910590" fontAlgn="base">
              <a:spcAft>
                <a:spcPct val="0"/>
              </a:spcAft>
            </a:pPr>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的运行模式</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17414" name="Rectangle 6"/>
          <p:cNvSpPr>
            <a:spLocks noGrp="1" noChangeArrowheads="1"/>
          </p:cNvSpPr>
          <p:nvPr>
            <p:ph type="body" idx="1"/>
          </p:nvPr>
        </p:nvSpPr>
        <p:spPr/>
        <p:txBody>
          <a:bodyPr/>
          <a:lstStyle/>
          <a:p>
            <a:r>
              <a:rPr lang="en-US" altLang="zh-CN"/>
              <a:t>Server</a:t>
            </a:r>
            <a:r>
              <a:rPr lang="zh-CN" altLang="en-US"/>
              <a:t>模式</a:t>
            </a:r>
            <a:endParaRPr lang="zh-CN" altLang="en-US"/>
          </a:p>
        </p:txBody>
      </p:sp>
      <p:pic>
        <p:nvPicPr>
          <p:cNvPr id="17415"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4374" y="3063219"/>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6" name="Line 8"/>
          <p:cNvSpPr>
            <a:spLocks noChangeShapeType="1"/>
          </p:cNvSpPr>
          <p:nvPr/>
        </p:nvSpPr>
        <p:spPr bwMode="auto">
          <a:xfrm>
            <a:off x="3531204" y="3244585"/>
            <a:ext cx="846820" cy="0"/>
          </a:xfrm>
          <a:prstGeom prst="line">
            <a:avLst/>
          </a:prstGeom>
          <a:noFill/>
          <a:ln w="28575">
            <a:solidFill>
              <a:schemeClr val="accent1"/>
            </a:solidFill>
            <a:rou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595"/>
          </a:p>
        </p:txBody>
      </p:sp>
      <p:sp>
        <p:nvSpPr>
          <p:cNvPr id="17417" name="Oval 9"/>
          <p:cNvSpPr>
            <a:spLocks noChangeArrowheads="1"/>
          </p:cNvSpPr>
          <p:nvPr/>
        </p:nvSpPr>
        <p:spPr bwMode="auto">
          <a:xfrm>
            <a:off x="5708930" y="2639143"/>
            <a:ext cx="1814993" cy="1270895"/>
          </a:xfrm>
          <a:prstGeom prst="ellipse">
            <a:avLst/>
          </a:prstGeom>
          <a:gradFill rotWithShape="1">
            <a:gsLst>
              <a:gs pos="0">
                <a:srgbClr val="A3A3FF"/>
              </a:gs>
              <a:gs pos="100000">
                <a:srgbClr val="F3F3FF"/>
              </a:gs>
            </a:gsLst>
            <a:path path="shape">
              <a:fillToRect l="50000" t="50000" r="50000" b="50000"/>
            </a:path>
          </a:gradFill>
          <a:ln>
            <a:noFill/>
          </a:ln>
          <a:effectLst>
            <a:prstShdw prst="shdw17" dist="35921" dir="2700000">
              <a:srgbClr val="A3A3FF">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sz="1595"/>
          </a:p>
        </p:txBody>
      </p:sp>
      <p:sp>
        <p:nvSpPr>
          <p:cNvPr id="17418" name="Line 10"/>
          <p:cNvSpPr>
            <a:spLocks noChangeShapeType="1"/>
          </p:cNvSpPr>
          <p:nvPr/>
        </p:nvSpPr>
        <p:spPr bwMode="auto">
          <a:xfrm>
            <a:off x="5224842" y="3244585"/>
            <a:ext cx="846820" cy="0"/>
          </a:xfrm>
          <a:prstGeom prst="line">
            <a:avLst/>
          </a:prstGeom>
          <a:noFill/>
          <a:ln w="28575">
            <a:solidFill>
              <a:schemeClr val="accent1"/>
            </a:solidFill>
            <a:rou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595"/>
          </a:p>
        </p:txBody>
      </p:sp>
      <p:pic>
        <p:nvPicPr>
          <p:cNvPr id="17419"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1651" y="3063219"/>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0" name="Picture 1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18012" y="3063219"/>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21" name="Text Box 13"/>
          <p:cNvSpPr txBox="1">
            <a:spLocks noChangeArrowheads="1"/>
          </p:cNvSpPr>
          <p:nvPr/>
        </p:nvSpPr>
        <p:spPr bwMode="auto">
          <a:xfrm>
            <a:off x="2261642" y="3625304"/>
            <a:ext cx="1632294" cy="815496"/>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lIns="136088" tIns="99798" rIns="136088" bIns="99798" anchor="b">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a:t>
            </a:r>
            <a:r>
              <a:rPr lang="en-US" altLang="zh-CN" sz="1595" b="1">
                <a:ea typeface="楷体_GB2312" pitchFamily="49" charset="-122"/>
              </a:rPr>
              <a:t>test</a:t>
            </a:r>
            <a:endParaRPr lang="en-US" altLang="zh-CN" sz="1595" b="1">
              <a:ea typeface="楷体_GB2312" pitchFamily="49" charset="-122"/>
            </a:endParaRPr>
          </a:p>
          <a:p>
            <a:pPr>
              <a:spcBef>
                <a:spcPct val="50000"/>
              </a:spcBef>
            </a:pPr>
            <a:r>
              <a:rPr lang="zh-CN" altLang="en-US" sz="1595" b="1">
                <a:ea typeface="楷体_GB2312" pitchFamily="49" charset="-122"/>
              </a:rPr>
              <a:t>模式：</a:t>
            </a:r>
            <a:r>
              <a:rPr lang="en-US" altLang="zh-CN" sz="1595" b="1">
                <a:ea typeface="楷体_GB2312" pitchFamily="49" charset="-122"/>
              </a:rPr>
              <a:t>Server</a:t>
            </a:r>
            <a:endParaRPr lang="en-US" altLang="zh-CN" sz="1595" b="1">
              <a:ea typeface="楷体_GB2312" pitchFamily="49" charset="-122"/>
            </a:endParaRPr>
          </a:p>
        </p:txBody>
      </p:sp>
      <p:sp>
        <p:nvSpPr>
          <p:cNvPr id="17422" name="AutoShape 14"/>
          <p:cNvSpPr>
            <a:spLocks noChangeArrowheads="1"/>
          </p:cNvSpPr>
          <p:nvPr/>
        </p:nvSpPr>
        <p:spPr bwMode="auto">
          <a:xfrm>
            <a:off x="3349837" y="1609624"/>
            <a:ext cx="4295441" cy="1512272"/>
          </a:xfrm>
          <a:prstGeom prst="wedgeRoundRectCallout">
            <a:avLst>
              <a:gd name="adj1" fmla="val -53694"/>
              <a:gd name="adj2" fmla="val 41005"/>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b"/>
          <a:lstStyle/>
          <a:p>
            <a:r>
              <a:rPr lang="zh-CN" altLang="en-US" sz="1595" b="1">
                <a:solidFill>
                  <a:srgbClr val="FF0000"/>
                </a:solidFill>
                <a:ea typeface="楷体_GB2312" pitchFamily="49" charset="-122"/>
              </a:rPr>
              <a:t>提供</a:t>
            </a:r>
            <a:r>
              <a:rPr lang="en-US" altLang="zh-CN" sz="1595" b="1">
                <a:ea typeface="楷体_GB2312" pitchFamily="49" charset="-122"/>
              </a:rPr>
              <a:t>VTP</a:t>
            </a:r>
            <a:r>
              <a:rPr lang="zh-CN" altLang="en-US" sz="1595" b="1">
                <a:ea typeface="楷体_GB2312" pitchFamily="49" charset="-122"/>
              </a:rPr>
              <a:t>消息：包括</a:t>
            </a:r>
            <a:r>
              <a:rPr lang="en-US" altLang="zh-CN" sz="1595" b="1">
                <a:ea typeface="楷体_GB2312" pitchFamily="49" charset="-122"/>
              </a:rPr>
              <a:t>VLAN ID</a:t>
            </a:r>
            <a:r>
              <a:rPr lang="zh-CN" altLang="en-US" sz="1595" b="1">
                <a:ea typeface="楷体_GB2312" pitchFamily="49" charset="-122"/>
              </a:rPr>
              <a:t>和名字信息</a:t>
            </a:r>
            <a:endParaRPr lang="zh-CN" altLang="en-US" sz="1595" b="1">
              <a:ea typeface="楷体_GB2312" pitchFamily="49" charset="-122"/>
            </a:endParaRPr>
          </a:p>
          <a:p>
            <a:r>
              <a:rPr lang="zh-CN" altLang="en-US" sz="1595" b="1">
                <a:solidFill>
                  <a:srgbClr val="FF0000"/>
                </a:solidFill>
                <a:ea typeface="楷体_GB2312" pitchFamily="49" charset="-122"/>
              </a:rPr>
              <a:t>学习</a:t>
            </a:r>
            <a:r>
              <a:rPr lang="zh-CN" altLang="en-US" sz="1595" b="1">
                <a:ea typeface="楷体_GB2312" pitchFamily="49" charset="-122"/>
              </a:rPr>
              <a:t>相同域名的</a:t>
            </a:r>
            <a:r>
              <a:rPr lang="en-US" altLang="zh-CN" sz="1595" b="1">
                <a:ea typeface="楷体_GB2312" pitchFamily="49" charset="-122"/>
              </a:rPr>
              <a:t>VTP</a:t>
            </a:r>
            <a:r>
              <a:rPr lang="zh-CN" altLang="en-US" sz="1595" b="1">
                <a:ea typeface="楷体_GB2312" pitchFamily="49" charset="-122"/>
              </a:rPr>
              <a:t>消息</a:t>
            </a:r>
            <a:endParaRPr lang="zh-CN" altLang="en-US" sz="1595" b="1">
              <a:ea typeface="楷体_GB2312" pitchFamily="49" charset="-122"/>
            </a:endParaRPr>
          </a:p>
          <a:p>
            <a:r>
              <a:rPr lang="zh-CN" altLang="en-US" sz="1595" b="1">
                <a:solidFill>
                  <a:srgbClr val="FF0000"/>
                </a:solidFill>
                <a:ea typeface="楷体_GB2312" pitchFamily="49" charset="-122"/>
              </a:rPr>
              <a:t>转发</a:t>
            </a:r>
            <a:r>
              <a:rPr lang="zh-CN" altLang="en-US" sz="1595" b="1">
                <a:ea typeface="楷体_GB2312" pitchFamily="49" charset="-122"/>
              </a:rPr>
              <a:t>相同域名的</a:t>
            </a:r>
            <a:r>
              <a:rPr lang="en-US" altLang="zh-CN" sz="1595" b="1">
                <a:ea typeface="楷体_GB2312" pitchFamily="49" charset="-122"/>
              </a:rPr>
              <a:t>VTP</a:t>
            </a:r>
            <a:r>
              <a:rPr lang="zh-CN" altLang="en-US" sz="1595" b="1">
                <a:ea typeface="楷体_GB2312" pitchFamily="49" charset="-122"/>
              </a:rPr>
              <a:t>消息</a:t>
            </a:r>
            <a:endParaRPr lang="zh-CN" altLang="en-US" sz="1595" b="1">
              <a:ea typeface="楷体_GB2312" pitchFamily="49" charset="-122"/>
            </a:endParaRPr>
          </a:p>
          <a:p>
            <a:r>
              <a:rPr lang="zh-CN" altLang="en-US" sz="1595" b="1">
                <a:ea typeface="楷体_GB2312" pitchFamily="49" charset="-122"/>
              </a:rPr>
              <a:t>可以</a:t>
            </a:r>
            <a:r>
              <a:rPr lang="zh-CN" altLang="en-US" sz="1595" b="1">
                <a:solidFill>
                  <a:srgbClr val="FF0000"/>
                </a:solidFill>
                <a:ea typeface="楷体_GB2312" pitchFamily="49" charset="-122"/>
              </a:rPr>
              <a:t>添加、删除和更改</a:t>
            </a:r>
            <a:r>
              <a:rPr lang="en-US" altLang="zh-CN" sz="1595" b="1">
                <a:ea typeface="楷体_GB2312" pitchFamily="49" charset="-122"/>
              </a:rPr>
              <a:t>VLAN</a:t>
            </a:r>
            <a:endParaRPr lang="en-US" altLang="zh-CN" sz="1595" b="1">
              <a:ea typeface="楷体_GB2312" pitchFamily="49" charset="-122"/>
            </a:endParaRPr>
          </a:p>
          <a:p>
            <a:endParaRPr lang="en-US" altLang="zh-CN" sz="1595" b="1">
              <a:ea typeface="楷体_GB2312" pitchFamily="49" charset="-122"/>
            </a:endParaRPr>
          </a:p>
        </p:txBody>
      </p:sp>
      <p:sp>
        <p:nvSpPr>
          <p:cNvPr id="17423" name="Text Box 15"/>
          <p:cNvSpPr txBox="1">
            <a:spLocks noChangeArrowheads="1"/>
          </p:cNvSpPr>
          <p:nvPr/>
        </p:nvSpPr>
        <p:spPr bwMode="auto">
          <a:xfrm>
            <a:off x="5951641" y="3391727"/>
            <a:ext cx="1510938" cy="1061076"/>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lIns="136088" tIns="99798" rIns="136088" bIns="99798" anchor="b">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a:t>
            </a:r>
            <a:r>
              <a:rPr lang="en-US" altLang="zh-CN" sz="1595" b="1">
                <a:ea typeface="楷体_GB2312" pitchFamily="49" charset="-122"/>
              </a:rPr>
              <a:t>test</a:t>
            </a:r>
            <a:endParaRPr lang="en-US" altLang="zh-CN" sz="1595" b="1">
              <a:ea typeface="楷体_GB2312" pitchFamily="49" charset="-122"/>
            </a:endParaRPr>
          </a:p>
          <a:p>
            <a:pPr>
              <a:spcBef>
                <a:spcPct val="50000"/>
              </a:spcBef>
            </a:pPr>
            <a:r>
              <a:rPr lang="zh-CN" altLang="en-US" sz="1595" b="1">
                <a:ea typeface="楷体_GB2312" pitchFamily="49" charset="-122"/>
              </a:rPr>
              <a:t>模式：</a:t>
            </a:r>
            <a:r>
              <a:rPr lang="en-US" altLang="zh-CN" sz="1595" b="1">
                <a:ea typeface="楷体_GB2312" pitchFamily="49" charset="-122"/>
              </a:rPr>
              <a:t>Server</a:t>
            </a:r>
            <a:endParaRPr lang="en-US" altLang="zh-CN" sz="1595" b="1">
              <a:ea typeface="楷体_GB2312" pitchFamily="49" charset="-122"/>
            </a:endParaRPr>
          </a:p>
        </p:txBody>
      </p:sp>
      <p:sp>
        <p:nvSpPr>
          <p:cNvPr id="17424" name="Text Box 16"/>
          <p:cNvSpPr txBox="1">
            <a:spLocks noChangeArrowheads="1"/>
          </p:cNvSpPr>
          <p:nvPr/>
        </p:nvSpPr>
        <p:spPr bwMode="auto">
          <a:xfrm>
            <a:off x="4135313" y="3637307"/>
            <a:ext cx="1573617" cy="815496"/>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lIns="136088" tIns="99798" rIns="136088" bIns="99798" anchor="b">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a:t>
            </a:r>
            <a:r>
              <a:rPr lang="en-US" altLang="zh-CN" sz="1595" b="1">
                <a:solidFill>
                  <a:srgbClr val="FF0000"/>
                </a:solidFill>
                <a:ea typeface="楷体_GB2312" pitchFamily="49" charset="-122"/>
              </a:rPr>
              <a:t>abc</a:t>
            </a:r>
            <a:endParaRPr lang="en-US" altLang="zh-CN" sz="1595" b="1">
              <a:solidFill>
                <a:srgbClr val="FF0000"/>
              </a:solidFill>
              <a:ea typeface="楷体_GB2312" pitchFamily="49" charset="-122"/>
            </a:endParaRPr>
          </a:p>
          <a:p>
            <a:pPr>
              <a:spcBef>
                <a:spcPct val="50000"/>
              </a:spcBef>
            </a:pPr>
            <a:r>
              <a:rPr lang="zh-CN" altLang="en-US" sz="1595" b="1">
                <a:ea typeface="楷体_GB2312" pitchFamily="49" charset="-122"/>
              </a:rPr>
              <a:t>模式：</a:t>
            </a:r>
            <a:r>
              <a:rPr lang="en-US" altLang="zh-CN" sz="1595" b="1">
                <a:ea typeface="楷体_GB2312" pitchFamily="49" charset="-122"/>
              </a:rPr>
              <a:t>Server</a:t>
            </a:r>
            <a:endParaRPr lang="en-US" altLang="zh-CN" sz="1595" b="1">
              <a:ea typeface="楷体_GB2312" pitchFamily="49" charset="-122"/>
            </a:endParaRPr>
          </a:p>
        </p:txBody>
      </p:sp>
      <p:sp>
        <p:nvSpPr>
          <p:cNvPr id="17425" name="AutoShape 17"/>
          <p:cNvSpPr>
            <a:spLocks noChangeArrowheads="1"/>
          </p:cNvSpPr>
          <p:nvPr/>
        </p:nvSpPr>
        <p:spPr bwMode="auto">
          <a:xfrm>
            <a:off x="4983466" y="1912345"/>
            <a:ext cx="1814993" cy="1028186"/>
          </a:xfrm>
          <a:prstGeom prst="wedgeRoundRectCallout">
            <a:avLst>
              <a:gd name="adj1" fmla="val -40667"/>
              <a:gd name="adj2" fmla="val 6426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b"/>
          <a:lstStyle/>
          <a:p>
            <a:r>
              <a:rPr lang="zh-CN" altLang="en-US" sz="1595" b="1">
                <a:ea typeface="楷体_GB2312" pitchFamily="49" charset="-122"/>
              </a:rPr>
              <a:t>不同域名：</a:t>
            </a:r>
            <a:endParaRPr lang="zh-CN" altLang="en-US" sz="1595" b="1">
              <a:ea typeface="楷体_GB2312" pitchFamily="49" charset="-122"/>
            </a:endParaRPr>
          </a:p>
          <a:p>
            <a:r>
              <a:rPr lang="zh-CN" altLang="en-US" sz="1595" b="1">
                <a:ea typeface="楷体_GB2312" pitchFamily="49" charset="-122"/>
              </a:rPr>
              <a:t>         不学习</a:t>
            </a:r>
            <a:endParaRPr lang="zh-CN" altLang="en-US" sz="1595" b="1">
              <a:ea typeface="楷体_GB2312" pitchFamily="49" charset="-122"/>
            </a:endParaRPr>
          </a:p>
          <a:p>
            <a:r>
              <a:rPr lang="zh-CN" altLang="en-US" sz="1595" b="1">
                <a:ea typeface="楷体_GB2312" pitchFamily="49" charset="-122"/>
              </a:rPr>
              <a:t>         不转发</a:t>
            </a:r>
            <a:endParaRPr lang="zh-CN" altLang="en-US" sz="1595" b="1">
              <a:ea typeface="楷体_GB2312" pitchFamily="49" charset="-122"/>
            </a:endParaRPr>
          </a:p>
        </p:txBody>
      </p:sp>
      <p:sp>
        <p:nvSpPr>
          <p:cNvPr id="17426" name="Text Box 18"/>
          <p:cNvSpPr txBox="1">
            <a:spLocks noChangeArrowheads="1"/>
          </p:cNvSpPr>
          <p:nvPr/>
        </p:nvSpPr>
        <p:spPr bwMode="auto">
          <a:xfrm>
            <a:off x="1777555" y="4557777"/>
            <a:ext cx="1996359"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solidFill>
                  <a:srgbClr val="009999"/>
                </a:solidFill>
                <a:ea typeface="楷体_GB2312" pitchFamily="49" charset="-122"/>
              </a:rPr>
              <a:t>VLAN 2 name AA</a:t>
            </a:r>
            <a:endParaRPr lang="en-US" altLang="zh-CN" sz="1595" b="1">
              <a:solidFill>
                <a:srgbClr val="009999"/>
              </a:solidFill>
              <a:ea typeface="楷体_GB2312" pitchFamily="49" charset="-122"/>
            </a:endParaRPr>
          </a:p>
        </p:txBody>
      </p:sp>
      <p:sp>
        <p:nvSpPr>
          <p:cNvPr id="17427" name="Line 19"/>
          <p:cNvSpPr>
            <a:spLocks noChangeShapeType="1"/>
          </p:cNvSpPr>
          <p:nvPr/>
        </p:nvSpPr>
        <p:spPr bwMode="auto">
          <a:xfrm>
            <a:off x="3591215" y="4755523"/>
            <a:ext cx="362732" cy="0"/>
          </a:xfrm>
          <a:prstGeom prst="line">
            <a:avLst/>
          </a:prstGeom>
          <a:noFill/>
          <a:ln w="28575">
            <a:solidFill>
              <a:srgbClr val="009999"/>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endParaRPr lang="zh-CN" altLang="en-US" sz="1595"/>
          </a:p>
        </p:txBody>
      </p:sp>
      <p:sp>
        <p:nvSpPr>
          <p:cNvPr id="17428" name="Text Box 20"/>
          <p:cNvSpPr txBox="1">
            <a:spLocks noChangeArrowheads="1"/>
          </p:cNvSpPr>
          <p:nvPr/>
        </p:nvSpPr>
        <p:spPr bwMode="auto">
          <a:xfrm>
            <a:off x="3893936" y="4557777"/>
            <a:ext cx="1996360"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solidFill>
                  <a:srgbClr val="009999"/>
                </a:solidFill>
                <a:ea typeface="楷体_GB2312" pitchFamily="49" charset="-122"/>
              </a:rPr>
              <a:t>VLAN 2 name AA</a:t>
            </a:r>
            <a:endParaRPr lang="en-US" altLang="zh-CN" sz="1595" b="1">
              <a:solidFill>
                <a:srgbClr val="009999"/>
              </a:solidFill>
              <a:ea typeface="楷体_GB2312" pitchFamily="49" charset="-122"/>
            </a:endParaRPr>
          </a:p>
        </p:txBody>
      </p:sp>
      <p:sp>
        <p:nvSpPr>
          <p:cNvPr id="17429" name="Line 21"/>
          <p:cNvSpPr>
            <a:spLocks noChangeShapeType="1"/>
          </p:cNvSpPr>
          <p:nvPr/>
        </p:nvSpPr>
        <p:spPr bwMode="auto">
          <a:xfrm>
            <a:off x="5708930" y="4755523"/>
            <a:ext cx="362732" cy="0"/>
          </a:xfrm>
          <a:prstGeom prst="line">
            <a:avLst/>
          </a:prstGeom>
          <a:noFill/>
          <a:ln w="28575">
            <a:solidFill>
              <a:srgbClr val="009999"/>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endParaRPr lang="zh-CN" altLang="en-US" sz="1595"/>
          </a:p>
        </p:txBody>
      </p:sp>
      <p:sp>
        <p:nvSpPr>
          <p:cNvPr id="17430" name="Text Box 22"/>
          <p:cNvSpPr txBox="1">
            <a:spLocks noChangeArrowheads="1"/>
          </p:cNvSpPr>
          <p:nvPr/>
        </p:nvSpPr>
        <p:spPr bwMode="auto">
          <a:xfrm>
            <a:off x="6011650" y="4557777"/>
            <a:ext cx="1996360"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solidFill>
                  <a:srgbClr val="009999"/>
                </a:solidFill>
                <a:ea typeface="楷体_GB2312" pitchFamily="49" charset="-122"/>
              </a:rPr>
              <a:t>VLAN 2 name AA</a:t>
            </a:r>
            <a:endParaRPr lang="en-US" altLang="zh-CN" sz="1595" b="1">
              <a:solidFill>
                <a:srgbClr val="009999"/>
              </a:solidFill>
              <a:ea typeface="楷体_GB2312" pitchFamily="49" charset="-122"/>
            </a:endParaRPr>
          </a:p>
        </p:txBody>
      </p:sp>
      <p:sp>
        <p:nvSpPr>
          <p:cNvPr id="17431" name="Text Box 23"/>
          <p:cNvSpPr txBox="1">
            <a:spLocks noChangeArrowheads="1"/>
          </p:cNvSpPr>
          <p:nvPr/>
        </p:nvSpPr>
        <p:spPr bwMode="auto">
          <a:xfrm>
            <a:off x="1777555" y="4739143"/>
            <a:ext cx="1996359"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solidFill>
                  <a:srgbClr val="009999"/>
                </a:solidFill>
                <a:ea typeface="楷体_GB2312" pitchFamily="49" charset="-122"/>
              </a:rPr>
              <a:t>VLAN 2 name AA</a:t>
            </a:r>
            <a:endParaRPr lang="en-US" altLang="zh-CN" sz="1595" b="1">
              <a:solidFill>
                <a:srgbClr val="009999"/>
              </a:solidFill>
              <a:ea typeface="楷体_GB2312" pitchFamily="49" charset="-122"/>
            </a:endParaRPr>
          </a:p>
        </p:txBody>
      </p:sp>
      <p:sp>
        <p:nvSpPr>
          <p:cNvPr id="17432" name="Line 24"/>
          <p:cNvSpPr>
            <a:spLocks noChangeShapeType="1"/>
          </p:cNvSpPr>
          <p:nvPr/>
        </p:nvSpPr>
        <p:spPr bwMode="auto">
          <a:xfrm>
            <a:off x="3591215" y="4936889"/>
            <a:ext cx="362732" cy="0"/>
          </a:xfrm>
          <a:prstGeom prst="line">
            <a:avLst/>
          </a:prstGeom>
          <a:noFill/>
          <a:ln w="28575">
            <a:solidFill>
              <a:srgbClr val="009999"/>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endParaRPr lang="zh-CN" altLang="en-US" sz="1595"/>
          </a:p>
        </p:txBody>
      </p:sp>
      <p:grpSp>
        <p:nvGrpSpPr>
          <p:cNvPr id="17433" name="Group 25"/>
          <p:cNvGrpSpPr/>
          <p:nvPr/>
        </p:nvGrpSpPr>
        <p:grpSpPr bwMode="auto">
          <a:xfrm>
            <a:off x="3893936" y="4755523"/>
            <a:ext cx="362732" cy="422743"/>
            <a:chOff x="2336" y="3748"/>
            <a:chExt cx="272" cy="226"/>
          </a:xfrm>
        </p:grpSpPr>
        <p:sp>
          <p:nvSpPr>
            <p:cNvPr id="17434" name="Line 26"/>
            <p:cNvSpPr>
              <a:spLocks noChangeShapeType="1"/>
            </p:cNvSpPr>
            <p:nvPr/>
          </p:nvSpPr>
          <p:spPr bwMode="auto">
            <a:xfrm flipH="1">
              <a:off x="2336" y="3748"/>
              <a:ext cx="226" cy="226"/>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endParaRPr lang="zh-CN" altLang="en-US" sz="1595"/>
            </a:p>
          </p:txBody>
        </p:sp>
        <p:sp>
          <p:nvSpPr>
            <p:cNvPr id="17435" name="Line 27"/>
            <p:cNvSpPr>
              <a:spLocks noChangeShapeType="1"/>
            </p:cNvSpPr>
            <p:nvPr/>
          </p:nvSpPr>
          <p:spPr bwMode="auto">
            <a:xfrm>
              <a:off x="2336" y="3748"/>
              <a:ext cx="272" cy="226"/>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endParaRPr lang="zh-CN" altLang="en-US" sz="1595"/>
            </a:p>
          </p:txBody>
        </p:sp>
      </p:grpSp>
      <p:sp>
        <p:nvSpPr>
          <p:cNvPr id="2" name="日期占位符 1"/>
          <p:cNvSpPr>
            <a:spLocks noGrp="1"/>
          </p:cNvSpPr>
          <p:nvPr>
            <p:ph type="dt" sz="half" idx="10"/>
          </p:nvPr>
        </p:nvSpPr>
        <p:spPr/>
        <p:txBody>
          <a:bodyPr/>
          <a:lstStyle/>
          <a:p>
            <a:fld id="{EABFA902-4ADF-42F8-9183-BCD5AE14C6A1}"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22"/>
                                        </p:tgtEl>
                                        <p:attrNameLst>
                                          <p:attrName>style.visibility</p:attrName>
                                        </p:attrNameLst>
                                      </p:cBhvr>
                                      <p:to>
                                        <p:strVal val="visible"/>
                                      </p:to>
                                    </p:set>
                                    <p:animEffect transition="in" filter="blinds(horizontal)">
                                      <p:cBhvr>
                                        <p:cTn id="7" dur="500"/>
                                        <p:tgtEl>
                                          <p:spTgt spid="174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26"/>
                                        </p:tgtEl>
                                        <p:attrNameLst>
                                          <p:attrName>style.visibility</p:attrName>
                                        </p:attrNameLst>
                                      </p:cBhvr>
                                      <p:to>
                                        <p:strVal val="visible"/>
                                      </p:to>
                                    </p:set>
                                    <p:animEffect transition="in" filter="blinds(horizontal)">
                                      <p:cBhvr>
                                        <p:cTn id="12" dur="500"/>
                                        <p:tgtEl>
                                          <p:spTgt spid="174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27"/>
                                        </p:tgtEl>
                                        <p:attrNameLst>
                                          <p:attrName>style.visibility</p:attrName>
                                        </p:attrNameLst>
                                      </p:cBhvr>
                                      <p:to>
                                        <p:strVal val="visible"/>
                                      </p:to>
                                    </p:set>
                                    <p:animEffect transition="in" filter="blinds(horizontal)">
                                      <p:cBhvr>
                                        <p:cTn id="17" dur="500"/>
                                        <p:tgtEl>
                                          <p:spTgt spid="174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28"/>
                                        </p:tgtEl>
                                        <p:attrNameLst>
                                          <p:attrName>style.visibility</p:attrName>
                                        </p:attrNameLst>
                                      </p:cBhvr>
                                      <p:to>
                                        <p:strVal val="visible"/>
                                      </p:to>
                                    </p:set>
                                    <p:animEffect transition="in" filter="blinds(horizontal)">
                                      <p:cBhvr>
                                        <p:cTn id="22" dur="500"/>
                                        <p:tgtEl>
                                          <p:spTgt spid="174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29"/>
                                        </p:tgtEl>
                                        <p:attrNameLst>
                                          <p:attrName>style.visibility</p:attrName>
                                        </p:attrNameLst>
                                      </p:cBhvr>
                                      <p:to>
                                        <p:strVal val="visible"/>
                                      </p:to>
                                    </p:set>
                                    <p:animEffect transition="in" filter="blinds(horizontal)">
                                      <p:cBhvr>
                                        <p:cTn id="27" dur="500"/>
                                        <p:tgtEl>
                                          <p:spTgt spid="174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430"/>
                                        </p:tgtEl>
                                        <p:attrNameLst>
                                          <p:attrName>style.visibility</p:attrName>
                                        </p:attrNameLst>
                                      </p:cBhvr>
                                      <p:to>
                                        <p:strVal val="visible"/>
                                      </p:to>
                                    </p:set>
                                    <p:animEffect transition="in" filter="blinds(horizontal)">
                                      <p:cBhvr>
                                        <p:cTn id="32" dur="500"/>
                                        <p:tgtEl>
                                          <p:spTgt spid="174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7422"/>
                                        </p:tgtEl>
                                      </p:cBhvr>
                                    </p:animEffect>
                                    <p:set>
                                      <p:cBhvr>
                                        <p:cTn id="37" dur="1" fill="hold">
                                          <p:stCondLst>
                                            <p:cond delay="499"/>
                                          </p:stCondLst>
                                        </p:cTn>
                                        <p:tgtEl>
                                          <p:spTgt spid="1742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7427"/>
                                        </p:tgtEl>
                                      </p:cBhvr>
                                    </p:animEffect>
                                    <p:set>
                                      <p:cBhvr>
                                        <p:cTn id="40" dur="1" fill="hold">
                                          <p:stCondLst>
                                            <p:cond delay="499"/>
                                          </p:stCondLst>
                                        </p:cTn>
                                        <p:tgtEl>
                                          <p:spTgt spid="1742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7428"/>
                                        </p:tgtEl>
                                      </p:cBhvr>
                                    </p:animEffect>
                                    <p:set>
                                      <p:cBhvr>
                                        <p:cTn id="43" dur="1" fill="hold">
                                          <p:stCondLst>
                                            <p:cond delay="499"/>
                                          </p:stCondLst>
                                        </p:cTn>
                                        <p:tgtEl>
                                          <p:spTgt spid="1742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7430"/>
                                        </p:tgtEl>
                                      </p:cBhvr>
                                    </p:animEffect>
                                    <p:set>
                                      <p:cBhvr>
                                        <p:cTn id="46" dur="1" fill="hold">
                                          <p:stCondLst>
                                            <p:cond delay="499"/>
                                          </p:stCondLst>
                                        </p:cTn>
                                        <p:tgtEl>
                                          <p:spTgt spid="17430"/>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7429"/>
                                        </p:tgtEl>
                                      </p:cBhvr>
                                    </p:animEffect>
                                    <p:set>
                                      <p:cBhvr>
                                        <p:cTn id="49" dur="1" fill="hold">
                                          <p:stCondLst>
                                            <p:cond delay="499"/>
                                          </p:stCondLst>
                                        </p:cTn>
                                        <p:tgtEl>
                                          <p:spTgt spid="1742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7426"/>
                                        </p:tgtEl>
                                      </p:cBhvr>
                                    </p:animEffect>
                                    <p:set>
                                      <p:cBhvr>
                                        <p:cTn id="52" dur="1" fill="hold">
                                          <p:stCondLst>
                                            <p:cond delay="499"/>
                                          </p:stCondLst>
                                        </p:cTn>
                                        <p:tgtEl>
                                          <p:spTgt spid="174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412"/>
                                        </p:tgtEl>
                                        <p:attrNameLst>
                                          <p:attrName>style.visibility</p:attrName>
                                        </p:attrNameLst>
                                      </p:cBhvr>
                                      <p:to>
                                        <p:strVal val="visible"/>
                                      </p:to>
                                    </p:set>
                                    <p:animEffect transition="in" filter="blinds(horizontal)">
                                      <p:cBhvr>
                                        <p:cTn id="57" dur="500"/>
                                        <p:tgtEl>
                                          <p:spTgt spid="17412"/>
                                        </p:tgtEl>
                                      </p:cBhvr>
                                    </p:animEffect>
                                  </p:childTnLst>
                                </p:cTn>
                              </p:par>
                              <p:par>
                                <p:cTn id="58" presetID="3" presetClass="entr" presetSubtype="10" fill="hold" nodeType="withEffect">
                                  <p:stCondLst>
                                    <p:cond delay="0"/>
                                  </p:stCondLst>
                                  <p:childTnLst>
                                    <p:set>
                                      <p:cBhvr>
                                        <p:cTn id="59" dur="1" fill="hold">
                                          <p:stCondLst>
                                            <p:cond delay="0"/>
                                          </p:stCondLst>
                                        </p:cTn>
                                        <p:tgtEl>
                                          <p:spTgt spid="17417"/>
                                        </p:tgtEl>
                                        <p:attrNameLst>
                                          <p:attrName>style.visibility</p:attrName>
                                        </p:attrNameLst>
                                      </p:cBhvr>
                                      <p:to>
                                        <p:strVal val="visible"/>
                                      </p:to>
                                    </p:set>
                                    <p:animEffect transition="in" filter="blinds(horizontal)">
                                      <p:cBhvr>
                                        <p:cTn id="60" dur="500"/>
                                        <p:tgtEl>
                                          <p:spTgt spid="17417"/>
                                        </p:tgtEl>
                                      </p:cBhvr>
                                    </p:animEffect>
                                  </p:childTnLst>
                                </p:cTn>
                              </p:par>
                              <p:par>
                                <p:cTn id="61" presetID="3" presetClass="entr" presetSubtype="10" fill="hold" nodeType="withEffect">
                                  <p:stCondLst>
                                    <p:cond delay="0"/>
                                  </p:stCondLst>
                                  <p:childTnLst>
                                    <p:set>
                                      <p:cBhvr>
                                        <p:cTn id="62" dur="1" fill="hold">
                                          <p:stCondLst>
                                            <p:cond delay="0"/>
                                          </p:stCondLst>
                                        </p:cTn>
                                        <p:tgtEl>
                                          <p:spTgt spid="17411"/>
                                        </p:tgtEl>
                                        <p:attrNameLst>
                                          <p:attrName>style.visibility</p:attrName>
                                        </p:attrNameLst>
                                      </p:cBhvr>
                                      <p:to>
                                        <p:strVal val="visible"/>
                                      </p:to>
                                    </p:set>
                                    <p:animEffect transition="in" filter="blinds(horizontal)">
                                      <p:cBhvr>
                                        <p:cTn id="63" dur="500"/>
                                        <p:tgtEl>
                                          <p:spTgt spid="17411"/>
                                        </p:tgtEl>
                                      </p:cBhvr>
                                    </p:animEffect>
                                  </p:childTnLst>
                                </p:cTn>
                              </p:par>
                              <p:par>
                                <p:cTn id="64" presetID="10" presetClass="exit" presetSubtype="0" fill="hold" nodeType="withEffect">
                                  <p:stCondLst>
                                    <p:cond delay="0"/>
                                  </p:stCondLst>
                                  <p:childTnLst>
                                    <p:animEffect transition="out" filter="fade">
                                      <p:cBhvr>
                                        <p:cTn id="65" dur="500"/>
                                        <p:tgtEl>
                                          <p:spTgt spid="17410"/>
                                        </p:tgtEl>
                                      </p:cBhvr>
                                    </p:animEffect>
                                    <p:set>
                                      <p:cBhvr>
                                        <p:cTn id="66" dur="1" fill="hold">
                                          <p:stCondLst>
                                            <p:cond delay="499"/>
                                          </p:stCondLst>
                                        </p:cTn>
                                        <p:tgtEl>
                                          <p:spTgt spid="1741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7424"/>
                                        </p:tgtEl>
                                        <p:attrNameLst>
                                          <p:attrName>style.visibility</p:attrName>
                                        </p:attrNameLst>
                                      </p:cBhvr>
                                      <p:to>
                                        <p:strVal val="visible"/>
                                      </p:to>
                                    </p:set>
                                    <p:animEffect transition="in" filter="blinds(horizontal)">
                                      <p:cBhvr>
                                        <p:cTn id="71" dur="500"/>
                                        <p:tgtEl>
                                          <p:spTgt spid="17424"/>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7423"/>
                                        </p:tgtEl>
                                        <p:attrNameLst>
                                          <p:attrName>style.visibility</p:attrName>
                                        </p:attrNameLst>
                                      </p:cBhvr>
                                      <p:to>
                                        <p:strVal val="visible"/>
                                      </p:to>
                                    </p:set>
                                    <p:animEffect transition="in" filter="blinds(horizontal)">
                                      <p:cBhvr>
                                        <p:cTn id="74" dur="500"/>
                                        <p:tgtEl>
                                          <p:spTgt spid="1742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7425"/>
                                        </p:tgtEl>
                                        <p:attrNameLst>
                                          <p:attrName>style.visibility</p:attrName>
                                        </p:attrNameLst>
                                      </p:cBhvr>
                                      <p:to>
                                        <p:strVal val="visible"/>
                                      </p:to>
                                    </p:set>
                                    <p:animEffect transition="in" filter="blinds(horizontal)">
                                      <p:cBhvr>
                                        <p:cTn id="79" dur="500"/>
                                        <p:tgtEl>
                                          <p:spTgt spid="1742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7431"/>
                                        </p:tgtEl>
                                        <p:attrNameLst>
                                          <p:attrName>style.visibility</p:attrName>
                                        </p:attrNameLst>
                                      </p:cBhvr>
                                      <p:to>
                                        <p:strVal val="visible"/>
                                      </p:to>
                                    </p:set>
                                    <p:animEffect transition="in" filter="blinds(horizontal)">
                                      <p:cBhvr>
                                        <p:cTn id="84" dur="500"/>
                                        <p:tgtEl>
                                          <p:spTgt spid="17431"/>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7432"/>
                                        </p:tgtEl>
                                        <p:attrNameLst>
                                          <p:attrName>style.visibility</p:attrName>
                                        </p:attrNameLst>
                                      </p:cBhvr>
                                      <p:to>
                                        <p:strVal val="visible"/>
                                      </p:to>
                                    </p:set>
                                    <p:animEffect transition="in" filter="blinds(horizontal)">
                                      <p:cBhvr>
                                        <p:cTn id="89" dur="500"/>
                                        <p:tgtEl>
                                          <p:spTgt spid="17432"/>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7433"/>
                                        </p:tgtEl>
                                        <p:attrNameLst>
                                          <p:attrName>style.visibility</p:attrName>
                                        </p:attrNameLst>
                                      </p:cBhvr>
                                      <p:to>
                                        <p:strVal val="visible"/>
                                      </p:to>
                                    </p:set>
                                    <p:animEffect transition="in" filter="blinds(horizontal)">
                                      <p:cBhvr>
                                        <p:cTn id="94" dur="500"/>
                                        <p:tgtEl>
                                          <p:spTgt spid="174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nodeType="clickEffect">
                                  <p:stCondLst>
                                    <p:cond delay="0"/>
                                  </p:stCondLst>
                                  <p:childTnLst>
                                    <p:animEffect transition="out" filter="fade">
                                      <p:cBhvr>
                                        <p:cTn id="98" dur="500"/>
                                        <p:tgtEl>
                                          <p:spTgt spid="17432"/>
                                        </p:tgtEl>
                                      </p:cBhvr>
                                    </p:animEffect>
                                    <p:set>
                                      <p:cBhvr>
                                        <p:cTn id="99" dur="1" fill="hold">
                                          <p:stCondLst>
                                            <p:cond delay="499"/>
                                          </p:stCondLst>
                                        </p:cTn>
                                        <p:tgtEl>
                                          <p:spTgt spid="17432"/>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7431"/>
                                        </p:tgtEl>
                                      </p:cBhvr>
                                    </p:animEffect>
                                    <p:set>
                                      <p:cBhvr>
                                        <p:cTn id="102" dur="1" fill="hold">
                                          <p:stCondLst>
                                            <p:cond delay="499"/>
                                          </p:stCondLst>
                                        </p:cTn>
                                        <p:tgtEl>
                                          <p:spTgt spid="17431"/>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425"/>
                                        </p:tgtEl>
                                      </p:cBhvr>
                                    </p:animEffect>
                                    <p:set>
                                      <p:cBhvr>
                                        <p:cTn id="105" dur="1" fill="hold">
                                          <p:stCondLst>
                                            <p:cond delay="499"/>
                                          </p:stCondLst>
                                        </p:cTn>
                                        <p:tgtEl>
                                          <p:spTgt spid="17425"/>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7433"/>
                                        </p:tgtEl>
                                      </p:cBhvr>
                                    </p:animEffect>
                                    <p:set>
                                      <p:cBhvr>
                                        <p:cTn id="108" dur="1" fill="hold">
                                          <p:stCondLst>
                                            <p:cond delay="499"/>
                                          </p:stCondLst>
                                        </p:cTn>
                                        <p:tgtEl>
                                          <p:spTgt spid="174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2" grpId="0" animBg="1"/>
      <p:bldP spid="17422" grpId="1" animBg="1"/>
      <p:bldP spid="17423" grpId="0" animBg="1"/>
      <p:bldP spid="17424" grpId="0" animBg="1"/>
      <p:bldP spid="17425" grpId="0" animBg="1"/>
      <p:bldP spid="17425" grpId="1" animBg="1"/>
      <p:bldP spid="17426" grpId="0"/>
      <p:bldP spid="17426" grpId="1"/>
      <p:bldP spid="17428" grpId="0"/>
      <p:bldP spid="17428" grpId="1"/>
      <p:bldP spid="17430" grpId="0"/>
      <p:bldP spid="17430" grpId="1"/>
      <p:bldP spid="17431" grpId="0"/>
      <p:bldP spid="17431"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的运行模式</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18435" name="Rectangle 3"/>
          <p:cNvSpPr>
            <a:spLocks noGrp="1" noChangeArrowheads="1"/>
          </p:cNvSpPr>
          <p:nvPr>
            <p:ph type="body" idx="1"/>
          </p:nvPr>
        </p:nvSpPr>
        <p:spPr/>
        <p:txBody>
          <a:bodyPr/>
          <a:lstStyle/>
          <a:p>
            <a:r>
              <a:rPr lang="en-US" altLang="zh-CN"/>
              <a:t>Client</a:t>
            </a:r>
            <a:r>
              <a:rPr lang="zh-CN" altLang="en-US"/>
              <a:t>模式</a:t>
            </a:r>
            <a:endParaRPr lang="zh-CN" altLang="en-US"/>
          </a:p>
        </p:txBody>
      </p:sp>
      <p:sp>
        <p:nvSpPr>
          <p:cNvPr id="18436" name="Oval 4"/>
          <p:cNvSpPr>
            <a:spLocks noChangeArrowheads="1"/>
          </p:cNvSpPr>
          <p:nvPr/>
        </p:nvSpPr>
        <p:spPr bwMode="auto">
          <a:xfrm>
            <a:off x="2381663" y="2456443"/>
            <a:ext cx="4839539" cy="1633628"/>
          </a:xfrm>
          <a:prstGeom prst="ellipse">
            <a:avLst/>
          </a:prstGeom>
          <a:gradFill rotWithShape="1">
            <a:gsLst>
              <a:gs pos="0">
                <a:srgbClr val="A3A3FF"/>
              </a:gs>
              <a:gs pos="100000">
                <a:srgbClr val="F3F3FF"/>
              </a:gs>
            </a:gsLst>
            <a:path path="shape">
              <a:fillToRect l="50000" t="50000" r="50000" b="50000"/>
            </a:path>
          </a:gradFill>
          <a:ln>
            <a:noFill/>
          </a:ln>
          <a:effectLst>
            <a:prstShdw prst="shdw17" dist="35921" dir="2700000">
              <a:srgbClr val="A3A3FF">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sz="1595"/>
          </a:p>
        </p:txBody>
      </p:sp>
      <p:pic>
        <p:nvPicPr>
          <p:cNvPr id="1843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4374" y="3063219"/>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8" name="Line 6"/>
          <p:cNvSpPr>
            <a:spLocks noChangeShapeType="1"/>
          </p:cNvSpPr>
          <p:nvPr/>
        </p:nvSpPr>
        <p:spPr bwMode="auto">
          <a:xfrm>
            <a:off x="3531204" y="3244585"/>
            <a:ext cx="846820" cy="0"/>
          </a:xfrm>
          <a:prstGeom prst="line">
            <a:avLst/>
          </a:prstGeom>
          <a:noFill/>
          <a:ln w="28575">
            <a:solidFill>
              <a:schemeClr val="accent1"/>
            </a:solidFill>
            <a:rou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595"/>
          </a:p>
        </p:txBody>
      </p:sp>
      <p:sp>
        <p:nvSpPr>
          <p:cNvPr id="18439" name="Line 7"/>
          <p:cNvSpPr>
            <a:spLocks noChangeShapeType="1"/>
          </p:cNvSpPr>
          <p:nvPr/>
        </p:nvSpPr>
        <p:spPr bwMode="auto">
          <a:xfrm>
            <a:off x="5224842" y="3244585"/>
            <a:ext cx="846820" cy="0"/>
          </a:xfrm>
          <a:prstGeom prst="line">
            <a:avLst/>
          </a:prstGeom>
          <a:noFill/>
          <a:ln w="28575">
            <a:solidFill>
              <a:schemeClr val="accent1"/>
            </a:solidFill>
            <a:rou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595"/>
          </a:p>
        </p:txBody>
      </p:sp>
      <p:pic>
        <p:nvPicPr>
          <p:cNvPr id="18440"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1651" y="3063219"/>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18012" y="3063219"/>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2" name="Text Box 10"/>
          <p:cNvSpPr txBox="1">
            <a:spLocks noChangeArrowheads="1"/>
          </p:cNvSpPr>
          <p:nvPr/>
        </p:nvSpPr>
        <p:spPr bwMode="auto">
          <a:xfrm>
            <a:off x="2261642" y="3625304"/>
            <a:ext cx="1632294" cy="815496"/>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lIns="136088" tIns="99798" rIns="136088" bIns="99798" anchor="b">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a:t>
            </a:r>
            <a:r>
              <a:rPr lang="en-US" altLang="zh-CN" sz="1595" b="1">
                <a:ea typeface="楷体_GB2312" pitchFamily="49" charset="-122"/>
              </a:rPr>
              <a:t>test</a:t>
            </a:r>
            <a:endParaRPr lang="en-US" altLang="zh-CN" sz="1595" b="1">
              <a:ea typeface="楷体_GB2312" pitchFamily="49" charset="-122"/>
            </a:endParaRPr>
          </a:p>
          <a:p>
            <a:pPr>
              <a:spcBef>
                <a:spcPct val="50000"/>
              </a:spcBef>
            </a:pPr>
            <a:r>
              <a:rPr lang="zh-CN" altLang="en-US" sz="1595" b="1">
                <a:ea typeface="楷体_GB2312" pitchFamily="49" charset="-122"/>
              </a:rPr>
              <a:t>模式：</a:t>
            </a:r>
            <a:r>
              <a:rPr lang="en-US" altLang="zh-CN" sz="1595" b="1">
                <a:ea typeface="楷体_GB2312" pitchFamily="49" charset="-122"/>
              </a:rPr>
              <a:t>Server</a:t>
            </a:r>
            <a:endParaRPr lang="en-US" altLang="zh-CN" sz="1595" b="1">
              <a:ea typeface="楷体_GB2312" pitchFamily="49" charset="-122"/>
            </a:endParaRPr>
          </a:p>
        </p:txBody>
      </p:sp>
      <p:sp>
        <p:nvSpPr>
          <p:cNvPr id="18443" name="Text Box 11"/>
          <p:cNvSpPr txBox="1">
            <a:spLocks noChangeArrowheads="1"/>
          </p:cNvSpPr>
          <p:nvPr/>
        </p:nvSpPr>
        <p:spPr bwMode="auto">
          <a:xfrm>
            <a:off x="4135313" y="3637307"/>
            <a:ext cx="1573617" cy="815496"/>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lIns="136088" tIns="99798" rIns="136088" bIns="99798" anchor="b">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a:t>
            </a:r>
            <a:r>
              <a:rPr lang="en-US" altLang="zh-CN" sz="1595" b="1">
                <a:ea typeface="楷体_GB2312" pitchFamily="49" charset="-122"/>
              </a:rPr>
              <a:t>test</a:t>
            </a:r>
            <a:endParaRPr lang="en-US" altLang="zh-CN" sz="1595" b="1">
              <a:ea typeface="楷体_GB2312" pitchFamily="49" charset="-122"/>
            </a:endParaRPr>
          </a:p>
          <a:p>
            <a:pPr>
              <a:spcBef>
                <a:spcPct val="50000"/>
              </a:spcBef>
            </a:pPr>
            <a:r>
              <a:rPr lang="zh-CN" altLang="en-US" sz="1595" b="1">
                <a:ea typeface="楷体_GB2312" pitchFamily="49" charset="-122"/>
              </a:rPr>
              <a:t>模式：</a:t>
            </a:r>
            <a:r>
              <a:rPr lang="en-US" altLang="zh-CN" sz="1595" b="1">
                <a:ea typeface="楷体_GB2312" pitchFamily="49" charset="-122"/>
              </a:rPr>
              <a:t>Client</a:t>
            </a:r>
            <a:endParaRPr lang="en-US" altLang="zh-CN" sz="1595" b="1">
              <a:ea typeface="楷体_GB2312" pitchFamily="49" charset="-122"/>
            </a:endParaRPr>
          </a:p>
        </p:txBody>
      </p:sp>
      <p:sp>
        <p:nvSpPr>
          <p:cNvPr id="18444" name="AutoShape 12"/>
          <p:cNvSpPr>
            <a:spLocks noChangeArrowheads="1"/>
          </p:cNvSpPr>
          <p:nvPr/>
        </p:nvSpPr>
        <p:spPr bwMode="auto">
          <a:xfrm>
            <a:off x="3289828" y="1428258"/>
            <a:ext cx="4295440" cy="1392251"/>
          </a:xfrm>
          <a:prstGeom prst="wedgeRoundRectCallout">
            <a:avLst>
              <a:gd name="adj1" fmla="val -11690"/>
              <a:gd name="adj2" fmla="val 66282"/>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solidFill>
                  <a:srgbClr val="FF0000"/>
                </a:solidFill>
                <a:ea typeface="楷体_GB2312" pitchFamily="49" charset="-122"/>
              </a:rPr>
              <a:t>请求</a:t>
            </a:r>
            <a:r>
              <a:rPr lang="en-US" altLang="zh-CN" sz="1595" b="1">
                <a:ea typeface="楷体_GB2312" pitchFamily="49" charset="-122"/>
              </a:rPr>
              <a:t>VTP</a:t>
            </a:r>
            <a:r>
              <a:rPr lang="zh-CN" altLang="en-US" sz="1595" b="1">
                <a:ea typeface="楷体_GB2312" pitchFamily="49" charset="-122"/>
              </a:rPr>
              <a:t>消息</a:t>
            </a:r>
            <a:endParaRPr lang="zh-CN" altLang="en-US" sz="1595" b="1">
              <a:ea typeface="楷体_GB2312" pitchFamily="49" charset="-122"/>
            </a:endParaRPr>
          </a:p>
          <a:p>
            <a:r>
              <a:rPr lang="zh-CN" altLang="en-US" sz="1595" b="1">
                <a:solidFill>
                  <a:srgbClr val="FF0000"/>
                </a:solidFill>
                <a:ea typeface="楷体_GB2312" pitchFamily="49" charset="-122"/>
              </a:rPr>
              <a:t>学习</a:t>
            </a:r>
            <a:r>
              <a:rPr lang="zh-CN" altLang="en-US" sz="1595" b="1">
                <a:ea typeface="楷体_GB2312" pitchFamily="49" charset="-122"/>
              </a:rPr>
              <a:t>相同域名的</a:t>
            </a:r>
            <a:r>
              <a:rPr lang="en-US" altLang="zh-CN" sz="1595" b="1">
                <a:ea typeface="楷体_GB2312" pitchFamily="49" charset="-122"/>
              </a:rPr>
              <a:t>VTP</a:t>
            </a:r>
            <a:r>
              <a:rPr lang="zh-CN" altLang="en-US" sz="1595" b="1">
                <a:ea typeface="楷体_GB2312" pitchFamily="49" charset="-122"/>
              </a:rPr>
              <a:t>消息</a:t>
            </a:r>
            <a:endParaRPr lang="zh-CN" altLang="en-US" sz="1595" b="1">
              <a:ea typeface="楷体_GB2312" pitchFamily="49" charset="-122"/>
            </a:endParaRPr>
          </a:p>
          <a:p>
            <a:r>
              <a:rPr lang="zh-CN" altLang="en-US" sz="1595" b="1">
                <a:solidFill>
                  <a:srgbClr val="FF0000"/>
                </a:solidFill>
                <a:ea typeface="楷体_GB2312" pitchFamily="49" charset="-122"/>
              </a:rPr>
              <a:t>转发</a:t>
            </a:r>
            <a:r>
              <a:rPr lang="zh-CN" altLang="en-US" sz="1595" b="1">
                <a:ea typeface="楷体_GB2312" pitchFamily="49" charset="-122"/>
              </a:rPr>
              <a:t>相同域名的</a:t>
            </a:r>
            <a:r>
              <a:rPr lang="en-US" altLang="zh-CN" sz="1595" b="1">
                <a:ea typeface="楷体_GB2312" pitchFamily="49" charset="-122"/>
              </a:rPr>
              <a:t>VTP</a:t>
            </a:r>
            <a:r>
              <a:rPr lang="zh-CN" altLang="en-US" sz="1595" b="1">
                <a:ea typeface="楷体_GB2312" pitchFamily="49" charset="-122"/>
              </a:rPr>
              <a:t>消息</a:t>
            </a:r>
            <a:endParaRPr lang="zh-CN" altLang="en-US" sz="1595" b="1">
              <a:ea typeface="楷体_GB2312" pitchFamily="49" charset="-122"/>
            </a:endParaRPr>
          </a:p>
          <a:p>
            <a:r>
              <a:rPr lang="zh-CN" altLang="en-US" sz="1595" b="1">
                <a:ea typeface="楷体_GB2312" pitchFamily="49" charset="-122"/>
              </a:rPr>
              <a:t>不可以</a:t>
            </a:r>
            <a:r>
              <a:rPr lang="zh-CN" altLang="en-US" sz="1595" b="1">
                <a:solidFill>
                  <a:srgbClr val="FF0000"/>
                </a:solidFill>
                <a:ea typeface="楷体_GB2312" pitchFamily="49" charset="-122"/>
              </a:rPr>
              <a:t>添加、删除和更改</a:t>
            </a:r>
            <a:r>
              <a:rPr lang="en-US" altLang="zh-CN" sz="1595" b="1">
                <a:ea typeface="楷体_GB2312" pitchFamily="49" charset="-122"/>
              </a:rPr>
              <a:t>VLAN</a:t>
            </a:r>
            <a:endParaRPr lang="en-US" altLang="zh-CN" sz="1595" b="1">
              <a:ea typeface="楷体_GB2312" pitchFamily="49" charset="-122"/>
            </a:endParaRPr>
          </a:p>
        </p:txBody>
      </p:sp>
      <p:sp>
        <p:nvSpPr>
          <p:cNvPr id="18445" name="Text Box 13"/>
          <p:cNvSpPr txBox="1">
            <a:spLocks noChangeArrowheads="1"/>
          </p:cNvSpPr>
          <p:nvPr/>
        </p:nvSpPr>
        <p:spPr bwMode="auto">
          <a:xfrm>
            <a:off x="5890295" y="3637307"/>
            <a:ext cx="1573617" cy="815496"/>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lIns="136088" tIns="99798" rIns="136088" bIns="99798" anchor="b">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a:t>
            </a:r>
            <a:r>
              <a:rPr lang="en-US" altLang="zh-CN" sz="1595" b="1">
                <a:ea typeface="楷体_GB2312" pitchFamily="49" charset="-122"/>
              </a:rPr>
              <a:t>test</a:t>
            </a:r>
            <a:endParaRPr lang="en-US" altLang="zh-CN" sz="1595" b="1">
              <a:ea typeface="楷体_GB2312" pitchFamily="49" charset="-122"/>
            </a:endParaRPr>
          </a:p>
          <a:p>
            <a:pPr>
              <a:spcBef>
                <a:spcPct val="50000"/>
              </a:spcBef>
            </a:pPr>
            <a:r>
              <a:rPr lang="zh-CN" altLang="en-US" sz="1595" b="1">
                <a:ea typeface="楷体_GB2312" pitchFamily="49" charset="-122"/>
              </a:rPr>
              <a:t>模式：</a:t>
            </a:r>
            <a:r>
              <a:rPr lang="en-US" altLang="zh-CN" sz="1595" b="1">
                <a:ea typeface="楷体_GB2312" pitchFamily="49" charset="-122"/>
              </a:rPr>
              <a:t>Client</a:t>
            </a:r>
            <a:endParaRPr lang="en-US" altLang="zh-CN" sz="1595" b="1">
              <a:ea typeface="楷体_GB2312" pitchFamily="49" charset="-122"/>
            </a:endParaRPr>
          </a:p>
        </p:txBody>
      </p:sp>
      <p:sp>
        <p:nvSpPr>
          <p:cNvPr id="18446" name="Text Box 14"/>
          <p:cNvSpPr txBox="1">
            <a:spLocks noChangeArrowheads="1"/>
          </p:cNvSpPr>
          <p:nvPr/>
        </p:nvSpPr>
        <p:spPr bwMode="auto">
          <a:xfrm>
            <a:off x="1777555" y="4557777"/>
            <a:ext cx="1996359"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solidFill>
                  <a:srgbClr val="009999"/>
                </a:solidFill>
                <a:ea typeface="楷体_GB2312" pitchFamily="49" charset="-122"/>
              </a:rPr>
              <a:t>VLAN 2 name AA</a:t>
            </a:r>
            <a:endParaRPr lang="en-US" altLang="zh-CN" sz="1595" b="1">
              <a:solidFill>
                <a:srgbClr val="009999"/>
              </a:solidFill>
              <a:ea typeface="楷体_GB2312" pitchFamily="49" charset="-122"/>
            </a:endParaRPr>
          </a:p>
        </p:txBody>
      </p:sp>
      <p:sp>
        <p:nvSpPr>
          <p:cNvPr id="18447" name="Line 15"/>
          <p:cNvSpPr>
            <a:spLocks noChangeShapeType="1"/>
          </p:cNvSpPr>
          <p:nvPr/>
        </p:nvSpPr>
        <p:spPr bwMode="auto">
          <a:xfrm>
            <a:off x="3591215" y="4755523"/>
            <a:ext cx="362732" cy="0"/>
          </a:xfrm>
          <a:prstGeom prst="line">
            <a:avLst/>
          </a:prstGeom>
          <a:noFill/>
          <a:ln w="28575">
            <a:solidFill>
              <a:srgbClr val="009999"/>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endParaRPr lang="zh-CN" altLang="en-US" sz="1595"/>
          </a:p>
        </p:txBody>
      </p:sp>
      <p:sp>
        <p:nvSpPr>
          <p:cNvPr id="18448" name="Text Box 16"/>
          <p:cNvSpPr txBox="1">
            <a:spLocks noChangeArrowheads="1"/>
          </p:cNvSpPr>
          <p:nvPr/>
        </p:nvSpPr>
        <p:spPr bwMode="auto">
          <a:xfrm>
            <a:off x="3893936" y="4557777"/>
            <a:ext cx="1996360"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solidFill>
                  <a:srgbClr val="009999"/>
                </a:solidFill>
                <a:ea typeface="楷体_GB2312" pitchFamily="49" charset="-122"/>
              </a:rPr>
              <a:t>VLAN 2 name AA</a:t>
            </a:r>
            <a:endParaRPr lang="en-US" altLang="zh-CN" sz="1595" b="1">
              <a:solidFill>
                <a:srgbClr val="009999"/>
              </a:solidFill>
              <a:ea typeface="楷体_GB2312" pitchFamily="49" charset="-122"/>
            </a:endParaRPr>
          </a:p>
        </p:txBody>
      </p:sp>
      <p:sp>
        <p:nvSpPr>
          <p:cNvPr id="18449" name="Line 17"/>
          <p:cNvSpPr>
            <a:spLocks noChangeShapeType="1"/>
          </p:cNvSpPr>
          <p:nvPr/>
        </p:nvSpPr>
        <p:spPr bwMode="auto">
          <a:xfrm>
            <a:off x="5708930" y="4755523"/>
            <a:ext cx="362732" cy="0"/>
          </a:xfrm>
          <a:prstGeom prst="line">
            <a:avLst/>
          </a:prstGeom>
          <a:noFill/>
          <a:ln w="28575">
            <a:solidFill>
              <a:srgbClr val="009999"/>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endParaRPr lang="zh-CN" altLang="en-US" sz="1595"/>
          </a:p>
        </p:txBody>
      </p:sp>
      <p:sp>
        <p:nvSpPr>
          <p:cNvPr id="18450" name="Text Box 18"/>
          <p:cNvSpPr txBox="1">
            <a:spLocks noChangeArrowheads="1"/>
          </p:cNvSpPr>
          <p:nvPr/>
        </p:nvSpPr>
        <p:spPr bwMode="auto">
          <a:xfrm>
            <a:off x="6011650" y="4557777"/>
            <a:ext cx="1996360"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solidFill>
                  <a:srgbClr val="009999"/>
                </a:solidFill>
                <a:ea typeface="楷体_GB2312" pitchFamily="49" charset="-122"/>
              </a:rPr>
              <a:t>VLAN 2 name AA</a:t>
            </a:r>
            <a:endParaRPr lang="en-US" altLang="zh-CN" sz="1595" b="1">
              <a:solidFill>
                <a:srgbClr val="009999"/>
              </a:solidFill>
              <a:ea typeface="楷体_GB2312" pitchFamily="49" charset="-122"/>
            </a:endParaRPr>
          </a:p>
        </p:txBody>
      </p:sp>
      <p:sp>
        <p:nvSpPr>
          <p:cNvPr id="18451" name="Text Box 19"/>
          <p:cNvSpPr txBox="1">
            <a:spLocks noChangeArrowheads="1"/>
          </p:cNvSpPr>
          <p:nvPr/>
        </p:nvSpPr>
        <p:spPr bwMode="auto">
          <a:xfrm>
            <a:off x="3893936" y="4740476"/>
            <a:ext cx="1996360"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ea typeface="楷体_GB2312" pitchFamily="49" charset="-122"/>
              </a:rPr>
              <a:t>VLAN 3 name BB</a:t>
            </a:r>
            <a:endParaRPr lang="en-US" altLang="zh-CN" sz="1595" b="1">
              <a:ea typeface="楷体_GB2312" pitchFamily="49" charset="-122"/>
            </a:endParaRPr>
          </a:p>
        </p:txBody>
      </p:sp>
      <p:sp>
        <p:nvSpPr>
          <p:cNvPr id="18452" name="AutoShape 20"/>
          <p:cNvSpPr>
            <a:spLocks noChangeArrowheads="1"/>
          </p:cNvSpPr>
          <p:nvPr/>
        </p:nvSpPr>
        <p:spPr bwMode="auto">
          <a:xfrm>
            <a:off x="5951640" y="4332781"/>
            <a:ext cx="1572283" cy="544098"/>
          </a:xfrm>
          <a:prstGeom prst="wedgeRoundRectCallout">
            <a:avLst>
              <a:gd name="adj1" fmla="val -67810"/>
              <a:gd name="adj2" fmla="val 63236"/>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不生效</a:t>
            </a:r>
            <a:endParaRPr lang="zh-CN" altLang="en-US" sz="1595" b="1">
              <a:ea typeface="楷体_GB2312" pitchFamily="49" charset="-122"/>
            </a:endParaRPr>
          </a:p>
        </p:txBody>
      </p:sp>
      <p:sp>
        <p:nvSpPr>
          <p:cNvPr id="18453" name="Line 21"/>
          <p:cNvSpPr>
            <a:spLocks noChangeShapeType="1"/>
          </p:cNvSpPr>
          <p:nvPr/>
        </p:nvSpPr>
        <p:spPr bwMode="auto">
          <a:xfrm flipV="1">
            <a:off x="4802100" y="4514147"/>
            <a:ext cx="0" cy="302721"/>
          </a:xfrm>
          <a:prstGeom prst="line">
            <a:avLst/>
          </a:prstGeom>
          <a:noFill/>
          <a:ln w="38100">
            <a:solidFill>
              <a:schemeClr val="tx1"/>
            </a:solidFill>
            <a:round/>
            <a:tailEnd type="triangle" w="med" len="med"/>
          </a:ln>
          <a:effectLst>
            <a:outerShdw dist="107763" dir="2700000" algn="ctr" rotWithShape="0">
              <a:srgbClr val="808080">
                <a:alpha val="50000"/>
              </a:srgbClr>
            </a:outerShdw>
          </a:effectLst>
          <a:extLst>
            <a:ext uri="{909E8E84-426E-40DD-AFC4-6F175D3DCCD1}">
              <a14:hiddenFill xmlns:a14="http://schemas.microsoft.com/office/drawing/2010/main">
                <a:noFill/>
              </a14:hiddenFill>
            </a:ext>
          </a:extLst>
        </p:spPr>
        <p:txBody>
          <a:bodyPr lIns="136088" tIns="99798" rIns="136088" bIns="99798" anchor="b">
            <a:spAutoFit/>
          </a:bodyPr>
          <a:lstStyle/>
          <a:p>
            <a:endParaRPr lang="zh-CN" altLang="en-US" sz="1595"/>
          </a:p>
        </p:txBody>
      </p:sp>
      <p:sp>
        <p:nvSpPr>
          <p:cNvPr id="18454" name="AutoShape 22"/>
          <p:cNvSpPr>
            <a:spLocks noChangeArrowheads="1"/>
          </p:cNvSpPr>
          <p:nvPr/>
        </p:nvSpPr>
        <p:spPr bwMode="auto">
          <a:xfrm>
            <a:off x="4983466" y="1852334"/>
            <a:ext cx="1814993" cy="1028185"/>
          </a:xfrm>
          <a:prstGeom prst="wedgeRoundRectCallout">
            <a:avLst>
              <a:gd name="adj1" fmla="val -40667"/>
              <a:gd name="adj2" fmla="val 6426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b"/>
          <a:lstStyle/>
          <a:p>
            <a:r>
              <a:rPr lang="zh-CN" altLang="en-US" sz="1595" b="1">
                <a:ea typeface="楷体_GB2312" pitchFamily="49" charset="-122"/>
              </a:rPr>
              <a:t>不同域名：</a:t>
            </a:r>
            <a:endParaRPr lang="zh-CN" altLang="en-US" sz="1595" b="1">
              <a:ea typeface="楷体_GB2312" pitchFamily="49" charset="-122"/>
            </a:endParaRPr>
          </a:p>
          <a:p>
            <a:r>
              <a:rPr lang="zh-CN" altLang="en-US" sz="1595" b="1">
                <a:ea typeface="楷体_GB2312" pitchFamily="49" charset="-122"/>
              </a:rPr>
              <a:t>         不学习</a:t>
            </a:r>
            <a:endParaRPr lang="zh-CN" altLang="en-US" sz="1595" b="1">
              <a:ea typeface="楷体_GB2312" pitchFamily="49" charset="-122"/>
            </a:endParaRPr>
          </a:p>
          <a:p>
            <a:r>
              <a:rPr lang="zh-CN" altLang="en-US" sz="1595" b="1">
                <a:ea typeface="楷体_GB2312" pitchFamily="49" charset="-122"/>
              </a:rPr>
              <a:t>         不转发</a:t>
            </a:r>
            <a:endParaRPr lang="zh-CN" altLang="en-US" sz="1595" b="1">
              <a:ea typeface="楷体_GB2312" pitchFamily="49" charset="-122"/>
            </a:endParaRPr>
          </a:p>
        </p:txBody>
      </p:sp>
      <p:sp>
        <p:nvSpPr>
          <p:cNvPr id="2" name="日期占位符 1"/>
          <p:cNvSpPr>
            <a:spLocks noGrp="1"/>
          </p:cNvSpPr>
          <p:nvPr>
            <p:ph type="dt" sz="half" idx="10"/>
          </p:nvPr>
        </p:nvSpPr>
        <p:spPr/>
        <p:txBody>
          <a:bodyPr/>
          <a:lstStyle/>
          <a:p>
            <a:fld id="{A463A0AF-406A-4489-B148-91750AE221DF}"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44"/>
                                        </p:tgtEl>
                                        <p:attrNameLst>
                                          <p:attrName>style.visibility</p:attrName>
                                        </p:attrNameLst>
                                      </p:cBhvr>
                                      <p:to>
                                        <p:strVal val="visible"/>
                                      </p:to>
                                    </p:set>
                                    <p:animEffect transition="in" filter="blinds(horizontal)">
                                      <p:cBhvr>
                                        <p:cTn id="7" dur="500"/>
                                        <p:tgtEl>
                                          <p:spTgt spid="18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46"/>
                                        </p:tgtEl>
                                        <p:attrNameLst>
                                          <p:attrName>style.visibility</p:attrName>
                                        </p:attrNameLst>
                                      </p:cBhvr>
                                      <p:to>
                                        <p:strVal val="visible"/>
                                      </p:to>
                                    </p:set>
                                    <p:animEffect transition="in" filter="blinds(horizontal)">
                                      <p:cBhvr>
                                        <p:cTn id="12" dur="500"/>
                                        <p:tgtEl>
                                          <p:spTgt spid="184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47"/>
                                        </p:tgtEl>
                                        <p:attrNameLst>
                                          <p:attrName>style.visibility</p:attrName>
                                        </p:attrNameLst>
                                      </p:cBhvr>
                                      <p:to>
                                        <p:strVal val="visible"/>
                                      </p:to>
                                    </p:set>
                                    <p:animEffect transition="in" filter="blinds(horizontal)">
                                      <p:cBhvr>
                                        <p:cTn id="17" dur="500"/>
                                        <p:tgtEl>
                                          <p:spTgt spid="184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48"/>
                                        </p:tgtEl>
                                        <p:attrNameLst>
                                          <p:attrName>style.visibility</p:attrName>
                                        </p:attrNameLst>
                                      </p:cBhvr>
                                      <p:to>
                                        <p:strVal val="visible"/>
                                      </p:to>
                                    </p:set>
                                    <p:animEffect transition="in" filter="blinds(horizontal)">
                                      <p:cBhvr>
                                        <p:cTn id="22" dur="500"/>
                                        <p:tgtEl>
                                          <p:spTgt spid="184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49"/>
                                        </p:tgtEl>
                                        <p:attrNameLst>
                                          <p:attrName>style.visibility</p:attrName>
                                        </p:attrNameLst>
                                      </p:cBhvr>
                                      <p:to>
                                        <p:strVal val="visible"/>
                                      </p:to>
                                    </p:set>
                                    <p:animEffect transition="in" filter="blinds(horizontal)">
                                      <p:cBhvr>
                                        <p:cTn id="27" dur="500"/>
                                        <p:tgtEl>
                                          <p:spTgt spid="1844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50"/>
                                        </p:tgtEl>
                                        <p:attrNameLst>
                                          <p:attrName>style.visibility</p:attrName>
                                        </p:attrNameLst>
                                      </p:cBhvr>
                                      <p:to>
                                        <p:strVal val="visible"/>
                                      </p:to>
                                    </p:set>
                                    <p:animEffect transition="in" filter="blinds(horizontal)">
                                      <p:cBhvr>
                                        <p:cTn id="32" dur="500"/>
                                        <p:tgtEl>
                                          <p:spTgt spid="1845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8447"/>
                                        </p:tgtEl>
                                      </p:cBhvr>
                                    </p:animEffect>
                                    <p:set>
                                      <p:cBhvr>
                                        <p:cTn id="37" dur="1" fill="hold">
                                          <p:stCondLst>
                                            <p:cond delay="499"/>
                                          </p:stCondLst>
                                        </p:cTn>
                                        <p:tgtEl>
                                          <p:spTgt spid="1844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8448"/>
                                        </p:tgtEl>
                                      </p:cBhvr>
                                    </p:animEffect>
                                    <p:set>
                                      <p:cBhvr>
                                        <p:cTn id="40" dur="1" fill="hold">
                                          <p:stCondLst>
                                            <p:cond delay="499"/>
                                          </p:stCondLst>
                                        </p:cTn>
                                        <p:tgtEl>
                                          <p:spTgt spid="1844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8450"/>
                                        </p:tgtEl>
                                      </p:cBhvr>
                                    </p:animEffect>
                                    <p:set>
                                      <p:cBhvr>
                                        <p:cTn id="43" dur="1" fill="hold">
                                          <p:stCondLst>
                                            <p:cond delay="499"/>
                                          </p:stCondLst>
                                        </p:cTn>
                                        <p:tgtEl>
                                          <p:spTgt spid="18450"/>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8449"/>
                                        </p:tgtEl>
                                      </p:cBhvr>
                                    </p:animEffect>
                                    <p:set>
                                      <p:cBhvr>
                                        <p:cTn id="46" dur="1" fill="hold">
                                          <p:stCondLst>
                                            <p:cond delay="499"/>
                                          </p:stCondLst>
                                        </p:cTn>
                                        <p:tgtEl>
                                          <p:spTgt spid="1844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8446"/>
                                        </p:tgtEl>
                                      </p:cBhvr>
                                    </p:animEffect>
                                    <p:set>
                                      <p:cBhvr>
                                        <p:cTn id="49" dur="1" fill="hold">
                                          <p:stCondLst>
                                            <p:cond delay="499"/>
                                          </p:stCondLst>
                                        </p:cTn>
                                        <p:tgtEl>
                                          <p:spTgt spid="1844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18451"/>
                                        </p:tgtEl>
                                        <p:attrNameLst>
                                          <p:attrName>style.visibility</p:attrName>
                                        </p:attrNameLst>
                                      </p:cBhvr>
                                      <p:to>
                                        <p:strVal val="visible"/>
                                      </p:to>
                                    </p:set>
                                    <p:anim calcmode="discrete" valueType="clr">
                                      <p:cBhvr override="childStyle">
                                        <p:cTn id="54" dur="80"/>
                                        <p:tgtEl>
                                          <p:spTgt spid="18451"/>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18451"/>
                                        </p:tgtEl>
                                        <p:attrNameLst>
                                          <p:attrName>fillcolor</p:attrName>
                                        </p:attrNameLst>
                                      </p:cBhvr>
                                      <p:tavLst>
                                        <p:tav tm="0">
                                          <p:val>
                                            <p:clrVal>
                                              <a:schemeClr val="accent2"/>
                                            </p:clrVal>
                                          </p:val>
                                        </p:tav>
                                        <p:tav tm="50000">
                                          <p:val>
                                            <p:clrVal>
                                              <a:schemeClr val="hlink"/>
                                            </p:clrVal>
                                          </p:val>
                                        </p:tav>
                                      </p:tavLst>
                                    </p:anim>
                                    <p:set>
                                      <p:cBhvr>
                                        <p:cTn id="56" dur="80"/>
                                        <p:tgtEl>
                                          <p:spTgt spid="18451"/>
                                        </p:tgtEl>
                                        <p:attrNameLst>
                                          <p:attrName>fill.type</p:attrName>
                                        </p:attrNameLst>
                                      </p:cBhvr>
                                      <p:to>
                                        <p:strVal val="solid"/>
                                      </p:to>
                                    </p:set>
                                  </p:childTnLst>
                                </p:cTn>
                              </p:par>
                              <p:par>
                                <p:cTn id="57" presetID="3" presetClass="entr" presetSubtype="10" fill="hold" nodeType="withEffect">
                                  <p:stCondLst>
                                    <p:cond delay="0"/>
                                  </p:stCondLst>
                                  <p:childTnLst>
                                    <p:set>
                                      <p:cBhvr>
                                        <p:cTn id="58" dur="1" fill="hold">
                                          <p:stCondLst>
                                            <p:cond delay="0"/>
                                          </p:stCondLst>
                                        </p:cTn>
                                        <p:tgtEl>
                                          <p:spTgt spid="18453"/>
                                        </p:tgtEl>
                                        <p:attrNameLst>
                                          <p:attrName>style.visibility</p:attrName>
                                        </p:attrNameLst>
                                      </p:cBhvr>
                                      <p:to>
                                        <p:strVal val="visible"/>
                                      </p:to>
                                    </p:set>
                                    <p:animEffect transition="in" filter="blinds(horizontal)">
                                      <p:cBhvr>
                                        <p:cTn id="59" dur="500"/>
                                        <p:tgtEl>
                                          <p:spTgt spid="1845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8452"/>
                                        </p:tgtEl>
                                        <p:attrNameLst>
                                          <p:attrName>style.visibility</p:attrName>
                                        </p:attrNameLst>
                                      </p:cBhvr>
                                      <p:to>
                                        <p:strVal val="visible"/>
                                      </p:to>
                                    </p:set>
                                    <p:animEffect transition="in" filter="blinds(horizontal)">
                                      <p:cBhvr>
                                        <p:cTn id="64" dur="500"/>
                                        <p:tgtEl>
                                          <p:spTgt spid="1845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8452"/>
                                        </p:tgtEl>
                                      </p:cBhvr>
                                    </p:animEffect>
                                    <p:set>
                                      <p:cBhvr>
                                        <p:cTn id="69" dur="1" fill="hold">
                                          <p:stCondLst>
                                            <p:cond delay="499"/>
                                          </p:stCondLst>
                                        </p:cTn>
                                        <p:tgtEl>
                                          <p:spTgt spid="18452"/>
                                        </p:tgtEl>
                                        <p:attrNameLst>
                                          <p:attrName>style.visibility</p:attrName>
                                        </p:attrNameLst>
                                      </p:cBhvr>
                                      <p:to>
                                        <p:strVal val="hidden"/>
                                      </p:to>
                                    </p:set>
                                  </p:childTnLst>
                                </p:cTn>
                              </p:par>
                              <p:par>
                                <p:cTn id="70" presetID="10" presetClass="exit" presetSubtype="0" fill="hold" grpId="1" nodeType="withEffect">
                                  <p:stCondLst>
                                    <p:cond delay="0"/>
                                  </p:stCondLst>
                                  <p:iterate type="lt">
                                    <p:tmPct val="0"/>
                                  </p:iterate>
                                  <p:childTnLst>
                                    <p:animEffect transition="out" filter="fade">
                                      <p:cBhvr>
                                        <p:cTn id="71" dur="500"/>
                                        <p:tgtEl>
                                          <p:spTgt spid="18451"/>
                                        </p:tgtEl>
                                      </p:cBhvr>
                                    </p:animEffect>
                                    <p:set>
                                      <p:cBhvr>
                                        <p:cTn id="72" dur="1" fill="hold">
                                          <p:stCondLst>
                                            <p:cond delay="499"/>
                                          </p:stCondLst>
                                        </p:cTn>
                                        <p:tgtEl>
                                          <p:spTgt spid="18451"/>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444"/>
                                        </p:tgtEl>
                                      </p:cBhvr>
                                    </p:animEffect>
                                    <p:set>
                                      <p:cBhvr>
                                        <p:cTn id="75" dur="1" fill="hold">
                                          <p:stCondLst>
                                            <p:cond delay="499"/>
                                          </p:stCondLst>
                                        </p:cTn>
                                        <p:tgtEl>
                                          <p:spTgt spid="1844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8453"/>
                                        </p:tgtEl>
                                      </p:cBhvr>
                                    </p:animEffect>
                                    <p:set>
                                      <p:cBhvr>
                                        <p:cTn id="78" dur="1" fill="hold">
                                          <p:stCondLst>
                                            <p:cond delay="499"/>
                                          </p:stCondLst>
                                        </p:cTn>
                                        <p:tgtEl>
                                          <p:spTgt spid="1845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8454"/>
                                        </p:tgtEl>
                                        <p:attrNameLst>
                                          <p:attrName>style.visibility</p:attrName>
                                        </p:attrNameLst>
                                      </p:cBhvr>
                                      <p:to>
                                        <p:strVal val="visible"/>
                                      </p:to>
                                    </p:set>
                                    <p:animEffect transition="in" filter="blinds(horizontal)">
                                      <p:cBhvr>
                                        <p:cTn id="83" dur="500"/>
                                        <p:tgtEl>
                                          <p:spTgt spid="1845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1" nodeType="clickEffect">
                                  <p:stCondLst>
                                    <p:cond delay="0"/>
                                  </p:stCondLst>
                                  <p:childTnLst>
                                    <p:animEffect transition="out" filter="fade">
                                      <p:cBhvr>
                                        <p:cTn id="87" dur="500"/>
                                        <p:tgtEl>
                                          <p:spTgt spid="18454"/>
                                        </p:tgtEl>
                                      </p:cBhvr>
                                    </p:animEffect>
                                    <p:set>
                                      <p:cBhvr>
                                        <p:cTn id="88" dur="1" fill="hold">
                                          <p:stCondLst>
                                            <p:cond delay="499"/>
                                          </p:stCondLst>
                                        </p:cTn>
                                        <p:tgtEl>
                                          <p:spTgt spid="184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animBg="1"/>
      <p:bldP spid="18444" grpId="1" animBg="1"/>
      <p:bldP spid="18446" grpId="0"/>
      <p:bldP spid="18446" grpId="1"/>
      <p:bldP spid="18448" grpId="0"/>
      <p:bldP spid="18448" grpId="1"/>
      <p:bldP spid="18450" grpId="0"/>
      <p:bldP spid="18450" grpId="1"/>
      <p:bldP spid="18451" grpId="0"/>
      <p:bldP spid="18451" grpId="1"/>
      <p:bldP spid="18452" grpId="0" animBg="1"/>
      <p:bldP spid="18452" grpId="1" animBg="1"/>
      <p:bldP spid="18454" grpId="0" animBg="1"/>
      <p:bldP spid="18454"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2"/>
          <p:cNvSpPr>
            <a:spLocks noChangeArrowheads="1"/>
          </p:cNvSpPr>
          <p:nvPr/>
        </p:nvSpPr>
        <p:spPr bwMode="auto">
          <a:xfrm>
            <a:off x="2381663" y="2456443"/>
            <a:ext cx="4839539" cy="1633628"/>
          </a:xfrm>
          <a:prstGeom prst="ellipse">
            <a:avLst/>
          </a:prstGeom>
          <a:gradFill rotWithShape="1">
            <a:gsLst>
              <a:gs pos="0">
                <a:srgbClr val="A3A3FF"/>
              </a:gs>
              <a:gs pos="100000">
                <a:srgbClr val="F3F3FF"/>
              </a:gs>
            </a:gsLst>
            <a:path path="shape">
              <a:fillToRect l="50000" t="50000" r="50000" b="50000"/>
            </a:path>
          </a:gradFill>
          <a:ln>
            <a:noFill/>
          </a:ln>
          <a:effectLst>
            <a:prstShdw prst="shdw17" dist="35921" dir="2700000">
              <a:srgbClr val="A3A3FF">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sz="1595"/>
          </a:p>
        </p:txBody>
      </p:sp>
      <p:sp>
        <p:nvSpPr>
          <p:cNvPr id="19459" name="Rectangle 3"/>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的运行模式</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19460" name="Rectangle 4"/>
          <p:cNvSpPr>
            <a:spLocks noGrp="1" noChangeArrowheads="1"/>
          </p:cNvSpPr>
          <p:nvPr>
            <p:ph type="body" idx="1"/>
          </p:nvPr>
        </p:nvSpPr>
        <p:spPr/>
        <p:txBody>
          <a:bodyPr/>
          <a:lstStyle/>
          <a:p>
            <a:r>
              <a:rPr lang="en-US" altLang="zh-CN"/>
              <a:t>Transparent</a:t>
            </a:r>
            <a:r>
              <a:rPr lang="zh-CN" altLang="en-US"/>
              <a:t>模式</a:t>
            </a:r>
            <a:endParaRPr lang="zh-CN" altLang="en-US"/>
          </a:p>
        </p:txBody>
      </p:sp>
      <p:pic>
        <p:nvPicPr>
          <p:cNvPr id="1946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4374" y="3063219"/>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Line 6"/>
          <p:cNvSpPr>
            <a:spLocks noChangeShapeType="1"/>
          </p:cNvSpPr>
          <p:nvPr/>
        </p:nvSpPr>
        <p:spPr bwMode="auto">
          <a:xfrm>
            <a:off x="3531204" y="3244585"/>
            <a:ext cx="846820" cy="0"/>
          </a:xfrm>
          <a:prstGeom prst="line">
            <a:avLst/>
          </a:prstGeom>
          <a:noFill/>
          <a:ln w="28575">
            <a:solidFill>
              <a:schemeClr val="accent1"/>
            </a:solidFill>
            <a:rou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595"/>
          </a:p>
        </p:txBody>
      </p:sp>
      <p:sp>
        <p:nvSpPr>
          <p:cNvPr id="19463" name="Line 7"/>
          <p:cNvSpPr>
            <a:spLocks noChangeShapeType="1"/>
          </p:cNvSpPr>
          <p:nvPr/>
        </p:nvSpPr>
        <p:spPr bwMode="auto">
          <a:xfrm>
            <a:off x="5224842" y="3244585"/>
            <a:ext cx="846820" cy="0"/>
          </a:xfrm>
          <a:prstGeom prst="line">
            <a:avLst/>
          </a:prstGeom>
          <a:noFill/>
          <a:ln w="28575">
            <a:solidFill>
              <a:schemeClr val="accent1"/>
            </a:solidFill>
            <a:rou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595"/>
          </a:p>
        </p:txBody>
      </p:sp>
      <p:pic>
        <p:nvPicPr>
          <p:cNvPr id="19464"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1651" y="3063219"/>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5"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18012" y="3063219"/>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6" name="Text Box 10"/>
          <p:cNvSpPr txBox="1">
            <a:spLocks noChangeArrowheads="1"/>
          </p:cNvSpPr>
          <p:nvPr/>
        </p:nvSpPr>
        <p:spPr bwMode="auto">
          <a:xfrm>
            <a:off x="2261642" y="3625304"/>
            <a:ext cx="1632294" cy="815496"/>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lIns="136088" tIns="99798" rIns="136088" bIns="99798" anchor="b">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a:t>
            </a:r>
            <a:r>
              <a:rPr lang="en-US" altLang="zh-CN" sz="1595" b="1">
                <a:ea typeface="楷体_GB2312" pitchFamily="49" charset="-122"/>
              </a:rPr>
              <a:t>test</a:t>
            </a:r>
            <a:endParaRPr lang="en-US" altLang="zh-CN" sz="1595" b="1">
              <a:ea typeface="楷体_GB2312" pitchFamily="49" charset="-122"/>
            </a:endParaRPr>
          </a:p>
          <a:p>
            <a:pPr>
              <a:spcBef>
                <a:spcPct val="50000"/>
              </a:spcBef>
            </a:pPr>
            <a:r>
              <a:rPr lang="zh-CN" altLang="en-US" sz="1595" b="1">
                <a:ea typeface="楷体_GB2312" pitchFamily="49" charset="-122"/>
              </a:rPr>
              <a:t>模式：</a:t>
            </a:r>
            <a:r>
              <a:rPr lang="en-US" altLang="zh-CN" sz="1595" b="1">
                <a:ea typeface="楷体_GB2312" pitchFamily="49" charset="-122"/>
              </a:rPr>
              <a:t>Server</a:t>
            </a:r>
            <a:endParaRPr lang="en-US" altLang="zh-CN" sz="1595" b="1">
              <a:ea typeface="楷体_GB2312" pitchFamily="49" charset="-122"/>
            </a:endParaRPr>
          </a:p>
        </p:txBody>
      </p:sp>
      <p:sp>
        <p:nvSpPr>
          <p:cNvPr id="19467" name="Text Box 11"/>
          <p:cNvSpPr txBox="1">
            <a:spLocks noChangeArrowheads="1"/>
          </p:cNvSpPr>
          <p:nvPr/>
        </p:nvSpPr>
        <p:spPr bwMode="auto">
          <a:xfrm>
            <a:off x="4015292" y="3379724"/>
            <a:ext cx="1996359" cy="1061076"/>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lIns="136088" tIns="99798" rIns="136088" bIns="99798" anchor="b">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a:t>
            </a:r>
            <a:r>
              <a:rPr lang="en-US" altLang="zh-CN" sz="1595" b="1">
                <a:ea typeface="楷体_GB2312" pitchFamily="49" charset="-122"/>
              </a:rPr>
              <a:t>test</a:t>
            </a:r>
            <a:endParaRPr lang="en-US" altLang="zh-CN" sz="1595" b="1">
              <a:ea typeface="楷体_GB2312" pitchFamily="49" charset="-122"/>
            </a:endParaRPr>
          </a:p>
          <a:p>
            <a:pPr>
              <a:spcBef>
                <a:spcPct val="50000"/>
              </a:spcBef>
            </a:pPr>
            <a:r>
              <a:rPr lang="zh-CN" altLang="en-US" sz="1595" b="1">
                <a:ea typeface="楷体_GB2312" pitchFamily="49" charset="-122"/>
              </a:rPr>
              <a:t>模式：</a:t>
            </a:r>
            <a:r>
              <a:rPr lang="en-US" altLang="zh-CN" sz="1595" b="1">
                <a:ea typeface="楷体_GB2312" pitchFamily="49" charset="-122"/>
              </a:rPr>
              <a:t>Transparent</a:t>
            </a:r>
            <a:endParaRPr lang="en-US" altLang="zh-CN" sz="1595" b="1">
              <a:ea typeface="楷体_GB2312" pitchFamily="49" charset="-122"/>
            </a:endParaRPr>
          </a:p>
        </p:txBody>
      </p:sp>
      <p:sp>
        <p:nvSpPr>
          <p:cNvPr id="19468" name="Text Box 12"/>
          <p:cNvSpPr txBox="1">
            <a:spLocks noChangeArrowheads="1"/>
          </p:cNvSpPr>
          <p:nvPr/>
        </p:nvSpPr>
        <p:spPr bwMode="auto">
          <a:xfrm>
            <a:off x="6133006" y="3637307"/>
            <a:ext cx="1573617" cy="815496"/>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lIns="136088" tIns="99798" rIns="136088" bIns="99798" anchor="b">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a:t>
            </a:r>
            <a:r>
              <a:rPr lang="en-US" altLang="zh-CN" sz="1595" b="1">
                <a:ea typeface="楷体_GB2312" pitchFamily="49" charset="-122"/>
              </a:rPr>
              <a:t>test</a:t>
            </a:r>
            <a:endParaRPr lang="en-US" altLang="zh-CN" sz="1595" b="1">
              <a:ea typeface="楷体_GB2312" pitchFamily="49" charset="-122"/>
            </a:endParaRPr>
          </a:p>
          <a:p>
            <a:pPr>
              <a:spcBef>
                <a:spcPct val="50000"/>
              </a:spcBef>
            </a:pPr>
            <a:r>
              <a:rPr lang="zh-CN" altLang="en-US" sz="1595" b="1">
                <a:ea typeface="楷体_GB2312" pitchFamily="49" charset="-122"/>
              </a:rPr>
              <a:t>模式：</a:t>
            </a:r>
            <a:r>
              <a:rPr lang="en-US" altLang="zh-CN" sz="1595" b="1">
                <a:ea typeface="楷体_GB2312" pitchFamily="49" charset="-122"/>
              </a:rPr>
              <a:t>Client</a:t>
            </a:r>
            <a:endParaRPr lang="en-US" altLang="zh-CN" sz="1595" b="1">
              <a:ea typeface="楷体_GB2312" pitchFamily="49" charset="-122"/>
            </a:endParaRPr>
          </a:p>
        </p:txBody>
      </p:sp>
      <p:sp>
        <p:nvSpPr>
          <p:cNvPr id="19469" name="AutoShape 13"/>
          <p:cNvSpPr>
            <a:spLocks noChangeArrowheads="1"/>
          </p:cNvSpPr>
          <p:nvPr/>
        </p:nvSpPr>
        <p:spPr bwMode="auto">
          <a:xfrm>
            <a:off x="4015292" y="1428258"/>
            <a:ext cx="4295440" cy="1392251"/>
          </a:xfrm>
          <a:prstGeom prst="wedgeRoundRectCallout">
            <a:avLst>
              <a:gd name="adj1" fmla="val -31528"/>
              <a:gd name="adj2" fmla="val 64560"/>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solidFill>
                  <a:srgbClr val="FF0000"/>
                </a:solidFill>
                <a:ea typeface="楷体_GB2312" pitchFamily="49" charset="-122"/>
              </a:rPr>
              <a:t>不提供</a:t>
            </a:r>
            <a:r>
              <a:rPr lang="en-US" altLang="zh-CN" sz="1595" b="1">
                <a:ea typeface="楷体_GB2312" pitchFamily="49" charset="-122"/>
              </a:rPr>
              <a:t>VTP</a:t>
            </a:r>
            <a:r>
              <a:rPr lang="zh-CN" altLang="en-US" sz="1595" b="1">
                <a:ea typeface="楷体_GB2312" pitchFamily="49" charset="-122"/>
              </a:rPr>
              <a:t>消息</a:t>
            </a:r>
            <a:endParaRPr lang="zh-CN" altLang="en-US" sz="1595" b="1">
              <a:ea typeface="楷体_GB2312" pitchFamily="49" charset="-122"/>
            </a:endParaRPr>
          </a:p>
          <a:p>
            <a:r>
              <a:rPr lang="zh-CN" altLang="en-US" sz="1595" b="1">
                <a:solidFill>
                  <a:srgbClr val="FF0000"/>
                </a:solidFill>
                <a:ea typeface="楷体_GB2312" pitchFamily="49" charset="-122"/>
              </a:rPr>
              <a:t>不学习</a:t>
            </a:r>
            <a:r>
              <a:rPr lang="en-US" altLang="zh-CN" sz="1595" b="1">
                <a:ea typeface="楷体_GB2312" pitchFamily="49" charset="-122"/>
              </a:rPr>
              <a:t>VTP</a:t>
            </a:r>
            <a:r>
              <a:rPr lang="zh-CN" altLang="en-US" sz="1595" b="1">
                <a:ea typeface="楷体_GB2312" pitchFamily="49" charset="-122"/>
              </a:rPr>
              <a:t>消息</a:t>
            </a:r>
            <a:endParaRPr lang="zh-CN" altLang="en-US" sz="1595" b="1">
              <a:ea typeface="楷体_GB2312" pitchFamily="49" charset="-122"/>
            </a:endParaRPr>
          </a:p>
          <a:p>
            <a:r>
              <a:rPr lang="zh-CN" altLang="en-US" sz="1595" b="1">
                <a:solidFill>
                  <a:srgbClr val="FF0000"/>
                </a:solidFill>
                <a:ea typeface="楷体_GB2312" pitchFamily="49" charset="-122"/>
              </a:rPr>
              <a:t>转发</a:t>
            </a:r>
            <a:r>
              <a:rPr lang="en-US" altLang="zh-CN" sz="1595" b="1">
                <a:ea typeface="楷体_GB2312" pitchFamily="49" charset="-122"/>
              </a:rPr>
              <a:t>VTP</a:t>
            </a:r>
            <a:r>
              <a:rPr lang="zh-CN" altLang="en-US" sz="1595" b="1">
                <a:ea typeface="楷体_GB2312" pitchFamily="49" charset="-122"/>
              </a:rPr>
              <a:t>消息</a:t>
            </a:r>
            <a:endParaRPr lang="zh-CN" altLang="en-US" sz="1595" b="1">
              <a:ea typeface="楷体_GB2312" pitchFamily="49" charset="-122"/>
            </a:endParaRPr>
          </a:p>
          <a:p>
            <a:r>
              <a:rPr lang="zh-CN" altLang="en-US" sz="1595" b="1">
                <a:ea typeface="楷体_GB2312" pitchFamily="49" charset="-122"/>
              </a:rPr>
              <a:t>可以</a:t>
            </a:r>
            <a:r>
              <a:rPr lang="zh-CN" altLang="en-US" sz="1595" b="1">
                <a:solidFill>
                  <a:srgbClr val="FF0000"/>
                </a:solidFill>
                <a:ea typeface="楷体_GB2312" pitchFamily="49" charset="-122"/>
              </a:rPr>
              <a:t>添加、删除和更改</a:t>
            </a:r>
            <a:r>
              <a:rPr lang="en-US" altLang="zh-CN" sz="1595" b="1">
                <a:ea typeface="楷体_GB2312" pitchFamily="49" charset="-122"/>
              </a:rPr>
              <a:t>VLAN</a:t>
            </a:r>
            <a:r>
              <a:rPr lang="zh-CN" altLang="en-US" sz="1595" b="1">
                <a:ea typeface="楷体_GB2312" pitchFamily="49" charset="-122"/>
              </a:rPr>
              <a:t>，只在本地有效</a:t>
            </a:r>
            <a:endParaRPr lang="zh-CN" altLang="en-US" sz="1595" b="1">
              <a:ea typeface="楷体_GB2312" pitchFamily="49" charset="-122"/>
            </a:endParaRPr>
          </a:p>
        </p:txBody>
      </p:sp>
      <p:sp>
        <p:nvSpPr>
          <p:cNvPr id="19470" name="Text Box 14"/>
          <p:cNvSpPr txBox="1">
            <a:spLocks noChangeArrowheads="1"/>
          </p:cNvSpPr>
          <p:nvPr/>
        </p:nvSpPr>
        <p:spPr bwMode="auto">
          <a:xfrm>
            <a:off x="1777555" y="4557777"/>
            <a:ext cx="1996359"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solidFill>
                  <a:srgbClr val="009999"/>
                </a:solidFill>
                <a:ea typeface="楷体_GB2312" pitchFamily="49" charset="-122"/>
              </a:rPr>
              <a:t>VLAN 2 name AA</a:t>
            </a:r>
            <a:endParaRPr lang="en-US" altLang="zh-CN" sz="1595" b="1">
              <a:solidFill>
                <a:srgbClr val="009999"/>
              </a:solidFill>
              <a:ea typeface="楷体_GB2312" pitchFamily="49" charset="-122"/>
            </a:endParaRPr>
          </a:p>
        </p:txBody>
      </p:sp>
      <p:sp>
        <p:nvSpPr>
          <p:cNvPr id="19471" name="Line 15"/>
          <p:cNvSpPr>
            <a:spLocks noChangeShapeType="1"/>
          </p:cNvSpPr>
          <p:nvPr/>
        </p:nvSpPr>
        <p:spPr bwMode="auto">
          <a:xfrm>
            <a:off x="3591215" y="4755523"/>
            <a:ext cx="362732" cy="0"/>
          </a:xfrm>
          <a:prstGeom prst="line">
            <a:avLst/>
          </a:prstGeom>
          <a:noFill/>
          <a:ln w="28575">
            <a:solidFill>
              <a:srgbClr val="009999"/>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endParaRPr lang="zh-CN" altLang="en-US" sz="1595"/>
          </a:p>
        </p:txBody>
      </p:sp>
      <p:sp>
        <p:nvSpPr>
          <p:cNvPr id="19472" name="Line 16"/>
          <p:cNvSpPr>
            <a:spLocks noChangeShapeType="1"/>
          </p:cNvSpPr>
          <p:nvPr/>
        </p:nvSpPr>
        <p:spPr bwMode="auto">
          <a:xfrm>
            <a:off x="5708930" y="4755523"/>
            <a:ext cx="362732" cy="0"/>
          </a:xfrm>
          <a:prstGeom prst="line">
            <a:avLst/>
          </a:prstGeom>
          <a:noFill/>
          <a:ln w="28575">
            <a:solidFill>
              <a:srgbClr val="009999"/>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endParaRPr lang="zh-CN" altLang="en-US" sz="1595"/>
          </a:p>
        </p:txBody>
      </p:sp>
      <p:sp>
        <p:nvSpPr>
          <p:cNvPr id="19473" name="Text Box 17"/>
          <p:cNvSpPr txBox="1">
            <a:spLocks noChangeArrowheads="1"/>
          </p:cNvSpPr>
          <p:nvPr/>
        </p:nvSpPr>
        <p:spPr bwMode="auto">
          <a:xfrm>
            <a:off x="6011650" y="4557777"/>
            <a:ext cx="1996360"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solidFill>
                  <a:srgbClr val="009999"/>
                </a:solidFill>
                <a:ea typeface="楷体_GB2312" pitchFamily="49" charset="-122"/>
              </a:rPr>
              <a:t>VLAN 2 name AA</a:t>
            </a:r>
            <a:endParaRPr lang="en-US" altLang="zh-CN" sz="1595" b="1">
              <a:solidFill>
                <a:srgbClr val="009999"/>
              </a:solidFill>
              <a:ea typeface="楷体_GB2312" pitchFamily="49" charset="-122"/>
            </a:endParaRPr>
          </a:p>
        </p:txBody>
      </p:sp>
      <p:sp>
        <p:nvSpPr>
          <p:cNvPr id="19474" name="Text Box 18"/>
          <p:cNvSpPr txBox="1">
            <a:spLocks noChangeArrowheads="1"/>
          </p:cNvSpPr>
          <p:nvPr/>
        </p:nvSpPr>
        <p:spPr bwMode="auto">
          <a:xfrm>
            <a:off x="3955280" y="4852496"/>
            <a:ext cx="1996360" cy="447125"/>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EEDD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136088" tIns="99798" rIns="136088" bIns="99798" anchor="b">
            <a:spAutoFit/>
          </a:bodyPr>
          <a:lstStyle/>
          <a:p>
            <a:pPr>
              <a:spcBef>
                <a:spcPct val="50000"/>
              </a:spcBef>
            </a:pPr>
            <a:r>
              <a:rPr lang="en-US" altLang="zh-CN" sz="1595" b="1">
                <a:ea typeface="楷体_GB2312" pitchFamily="49" charset="-122"/>
              </a:rPr>
              <a:t>VLAN 3 name BB</a:t>
            </a:r>
            <a:endParaRPr lang="en-US" altLang="zh-CN" sz="1595" b="1">
              <a:ea typeface="楷体_GB2312" pitchFamily="49" charset="-122"/>
            </a:endParaRPr>
          </a:p>
        </p:txBody>
      </p:sp>
      <p:sp>
        <p:nvSpPr>
          <p:cNvPr id="19475" name="AutoShape 19"/>
          <p:cNvSpPr>
            <a:spLocks noChangeArrowheads="1"/>
          </p:cNvSpPr>
          <p:nvPr/>
        </p:nvSpPr>
        <p:spPr bwMode="auto">
          <a:xfrm>
            <a:off x="5951640" y="4332781"/>
            <a:ext cx="1572283" cy="544098"/>
          </a:xfrm>
          <a:prstGeom prst="wedgeRoundRectCallout">
            <a:avLst>
              <a:gd name="adj1" fmla="val -67810"/>
              <a:gd name="adj2" fmla="val 63236"/>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只在本地生效</a:t>
            </a:r>
            <a:endParaRPr lang="zh-CN" altLang="en-US" sz="1595" b="1">
              <a:ea typeface="楷体_GB2312" pitchFamily="49" charset="-122"/>
            </a:endParaRPr>
          </a:p>
        </p:txBody>
      </p:sp>
      <p:sp>
        <p:nvSpPr>
          <p:cNvPr id="19476" name="Line 20"/>
          <p:cNvSpPr>
            <a:spLocks noChangeShapeType="1"/>
          </p:cNvSpPr>
          <p:nvPr/>
        </p:nvSpPr>
        <p:spPr bwMode="auto">
          <a:xfrm flipV="1">
            <a:off x="4863444" y="4574158"/>
            <a:ext cx="0" cy="302722"/>
          </a:xfrm>
          <a:prstGeom prst="line">
            <a:avLst/>
          </a:prstGeom>
          <a:noFill/>
          <a:ln w="38100">
            <a:solidFill>
              <a:schemeClr val="tx1"/>
            </a:solidFill>
            <a:round/>
            <a:tailEnd type="triangle" w="med" len="med"/>
          </a:ln>
          <a:effectLst>
            <a:outerShdw dist="107763" dir="2700000" algn="ctr" rotWithShape="0">
              <a:srgbClr val="808080">
                <a:alpha val="50000"/>
              </a:srgbClr>
            </a:outerShdw>
          </a:effectLst>
          <a:extLst>
            <a:ext uri="{909E8E84-426E-40DD-AFC4-6F175D3DCCD1}">
              <a14:hiddenFill xmlns:a14="http://schemas.microsoft.com/office/drawing/2010/main">
                <a:noFill/>
              </a14:hiddenFill>
            </a:ext>
          </a:extLst>
        </p:spPr>
        <p:txBody>
          <a:bodyPr lIns="136088" tIns="99798" rIns="136088" bIns="99798" anchor="b">
            <a:spAutoFit/>
          </a:bodyPr>
          <a:lstStyle/>
          <a:p>
            <a:endParaRPr lang="zh-CN" altLang="en-US" sz="1595"/>
          </a:p>
        </p:txBody>
      </p:sp>
      <p:sp>
        <p:nvSpPr>
          <p:cNvPr id="2" name="日期占位符 1"/>
          <p:cNvSpPr>
            <a:spLocks noGrp="1"/>
          </p:cNvSpPr>
          <p:nvPr>
            <p:ph type="dt" sz="half" idx="10"/>
          </p:nvPr>
        </p:nvSpPr>
        <p:spPr/>
        <p:txBody>
          <a:bodyPr/>
          <a:lstStyle/>
          <a:p>
            <a:fld id="{B13FF34A-0125-47BF-B3A5-C02BCCCD1E33}"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9"/>
                                        </p:tgtEl>
                                        <p:attrNameLst>
                                          <p:attrName>style.visibility</p:attrName>
                                        </p:attrNameLst>
                                      </p:cBhvr>
                                      <p:to>
                                        <p:strVal val="visible"/>
                                      </p:to>
                                    </p:set>
                                    <p:animEffect transition="in" filter="blinds(horizontal)">
                                      <p:cBhvr>
                                        <p:cTn id="7" dur="500"/>
                                        <p:tgtEl>
                                          <p:spTgt spid="194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70"/>
                                        </p:tgtEl>
                                        <p:attrNameLst>
                                          <p:attrName>style.visibility</p:attrName>
                                        </p:attrNameLst>
                                      </p:cBhvr>
                                      <p:to>
                                        <p:strVal val="visible"/>
                                      </p:to>
                                    </p:set>
                                    <p:animEffect transition="in" filter="blinds(horizontal)">
                                      <p:cBhvr>
                                        <p:cTn id="12" dur="500"/>
                                        <p:tgtEl>
                                          <p:spTgt spid="194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71"/>
                                        </p:tgtEl>
                                        <p:attrNameLst>
                                          <p:attrName>style.visibility</p:attrName>
                                        </p:attrNameLst>
                                      </p:cBhvr>
                                      <p:to>
                                        <p:strVal val="visible"/>
                                      </p:to>
                                    </p:set>
                                    <p:animEffect transition="in" filter="blinds(horizontal)">
                                      <p:cBhvr>
                                        <p:cTn id="17" dur="500"/>
                                        <p:tgtEl>
                                          <p:spTgt spid="194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72"/>
                                        </p:tgtEl>
                                        <p:attrNameLst>
                                          <p:attrName>style.visibility</p:attrName>
                                        </p:attrNameLst>
                                      </p:cBhvr>
                                      <p:to>
                                        <p:strVal val="visible"/>
                                      </p:to>
                                    </p:set>
                                    <p:animEffect transition="in" filter="blinds(horizontal)">
                                      <p:cBhvr>
                                        <p:cTn id="22" dur="500"/>
                                        <p:tgtEl>
                                          <p:spTgt spid="194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animEffect transition="in" filter="blinds(horizontal)">
                                      <p:cBhvr>
                                        <p:cTn id="27" dur="500"/>
                                        <p:tgtEl>
                                          <p:spTgt spid="194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9471"/>
                                        </p:tgtEl>
                                      </p:cBhvr>
                                    </p:animEffect>
                                    <p:set>
                                      <p:cBhvr>
                                        <p:cTn id="32" dur="1" fill="hold">
                                          <p:stCondLst>
                                            <p:cond delay="499"/>
                                          </p:stCondLst>
                                        </p:cTn>
                                        <p:tgtEl>
                                          <p:spTgt spid="1947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9473"/>
                                        </p:tgtEl>
                                      </p:cBhvr>
                                    </p:animEffect>
                                    <p:set>
                                      <p:cBhvr>
                                        <p:cTn id="35" dur="1" fill="hold">
                                          <p:stCondLst>
                                            <p:cond delay="499"/>
                                          </p:stCondLst>
                                        </p:cTn>
                                        <p:tgtEl>
                                          <p:spTgt spid="19473"/>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9472"/>
                                        </p:tgtEl>
                                      </p:cBhvr>
                                    </p:animEffect>
                                    <p:set>
                                      <p:cBhvr>
                                        <p:cTn id="38" dur="1" fill="hold">
                                          <p:stCondLst>
                                            <p:cond delay="499"/>
                                          </p:stCondLst>
                                        </p:cTn>
                                        <p:tgtEl>
                                          <p:spTgt spid="1947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9470"/>
                                        </p:tgtEl>
                                      </p:cBhvr>
                                    </p:animEffect>
                                    <p:set>
                                      <p:cBhvr>
                                        <p:cTn id="41" dur="1" fill="hold">
                                          <p:stCondLst>
                                            <p:cond delay="499"/>
                                          </p:stCondLst>
                                        </p:cTn>
                                        <p:tgtEl>
                                          <p:spTgt spid="1947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19474"/>
                                        </p:tgtEl>
                                        <p:attrNameLst>
                                          <p:attrName>style.visibility</p:attrName>
                                        </p:attrNameLst>
                                      </p:cBhvr>
                                      <p:to>
                                        <p:strVal val="visible"/>
                                      </p:to>
                                    </p:set>
                                    <p:anim calcmode="discrete" valueType="clr">
                                      <p:cBhvr override="childStyle">
                                        <p:cTn id="46" dur="80"/>
                                        <p:tgtEl>
                                          <p:spTgt spid="19474"/>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19474"/>
                                        </p:tgtEl>
                                        <p:attrNameLst>
                                          <p:attrName>fillcolor</p:attrName>
                                        </p:attrNameLst>
                                      </p:cBhvr>
                                      <p:tavLst>
                                        <p:tav tm="0">
                                          <p:val>
                                            <p:clrVal>
                                              <a:schemeClr val="accent2"/>
                                            </p:clrVal>
                                          </p:val>
                                        </p:tav>
                                        <p:tav tm="50000">
                                          <p:val>
                                            <p:clrVal>
                                              <a:schemeClr val="hlink"/>
                                            </p:clrVal>
                                          </p:val>
                                        </p:tav>
                                      </p:tavLst>
                                    </p:anim>
                                    <p:set>
                                      <p:cBhvr>
                                        <p:cTn id="48" dur="80"/>
                                        <p:tgtEl>
                                          <p:spTgt spid="19474"/>
                                        </p:tgtEl>
                                        <p:attrNameLst>
                                          <p:attrName>fill.type</p:attrName>
                                        </p:attrNameLst>
                                      </p:cBhvr>
                                      <p:to>
                                        <p:strVal val="solid"/>
                                      </p:to>
                                    </p:set>
                                  </p:childTnLst>
                                </p:cTn>
                              </p:par>
                              <p:par>
                                <p:cTn id="49" presetID="3" presetClass="entr" presetSubtype="10" fill="hold" nodeType="withEffect">
                                  <p:stCondLst>
                                    <p:cond delay="0"/>
                                  </p:stCondLst>
                                  <p:childTnLst>
                                    <p:set>
                                      <p:cBhvr>
                                        <p:cTn id="50" dur="1" fill="hold">
                                          <p:stCondLst>
                                            <p:cond delay="0"/>
                                          </p:stCondLst>
                                        </p:cTn>
                                        <p:tgtEl>
                                          <p:spTgt spid="19476"/>
                                        </p:tgtEl>
                                        <p:attrNameLst>
                                          <p:attrName>style.visibility</p:attrName>
                                        </p:attrNameLst>
                                      </p:cBhvr>
                                      <p:to>
                                        <p:strVal val="visible"/>
                                      </p:to>
                                    </p:set>
                                    <p:animEffect transition="in" filter="blinds(horizontal)">
                                      <p:cBhvr>
                                        <p:cTn id="51" dur="500"/>
                                        <p:tgtEl>
                                          <p:spTgt spid="1947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9475"/>
                                        </p:tgtEl>
                                        <p:attrNameLst>
                                          <p:attrName>style.visibility</p:attrName>
                                        </p:attrNameLst>
                                      </p:cBhvr>
                                      <p:to>
                                        <p:strVal val="visible"/>
                                      </p:to>
                                    </p:set>
                                    <p:animEffect transition="in" filter="blinds(horizontal)">
                                      <p:cBhvr>
                                        <p:cTn id="56" dur="500"/>
                                        <p:tgtEl>
                                          <p:spTgt spid="1947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9475"/>
                                        </p:tgtEl>
                                      </p:cBhvr>
                                    </p:animEffect>
                                    <p:set>
                                      <p:cBhvr>
                                        <p:cTn id="61" dur="1" fill="hold">
                                          <p:stCondLst>
                                            <p:cond delay="499"/>
                                          </p:stCondLst>
                                        </p:cTn>
                                        <p:tgtEl>
                                          <p:spTgt spid="19475"/>
                                        </p:tgtEl>
                                        <p:attrNameLst>
                                          <p:attrName>style.visibility</p:attrName>
                                        </p:attrNameLst>
                                      </p:cBhvr>
                                      <p:to>
                                        <p:strVal val="hidden"/>
                                      </p:to>
                                    </p:set>
                                  </p:childTnLst>
                                </p:cTn>
                              </p:par>
                              <p:par>
                                <p:cTn id="62" presetID="10" presetClass="exit" presetSubtype="0" fill="hold" grpId="1" nodeType="withEffect">
                                  <p:stCondLst>
                                    <p:cond delay="0"/>
                                  </p:stCondLst>
                                  <p:iterate type="lt">
                                    <p:tmPct val="0"/>
                                  </p:iterate>
                                  <p:childTnLst>
                                    <p:animEffect transition="out" filter="fade">
                                      <p:cBhvr>
                                        <p:cTn id="63" dur="500"/>
                                        <p:tgtEl>
                                          <p:spTgt spid="19474"/>
                                        </p:tgtEl>
                                      </p:cBhvr>
                                    </p:animEffect>
                                    <p:set>
                                      <p:cBhvr>
                                        <p:cTn id="64" dur="1" fill="hold">
                                          <p:stCondLst>
                                            <p:cond delay="499"/>
                                          </p:stCondLst>
                                        </p:cTn>
                                        <p:tgtEl>
                                          <p:spTgt spid="19474"/>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9476"/>
                                        </p:tgtEl>
                                      </p:cBhvr>
                                    </p:animEffect>
                                    <p:set>
                                      <p:cBhvr>
                                        <p:cTn id="67" dur="1" fill="hold">
                                          <p:stCondLst>
                                            <p:cond delay="499"/>
                                          </p:stCondLst>
                                        </p:cTn>
                                        <p:tgtEl>
                                          <p:spTgt spid="1947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9469"/>
                                        </p:tgtEl>
                                      </p:cBhvr>
                                    </p:animEffect>
                                    <p:set>
                                      <p:cBhvr>
                                        <p:cTn id="70" dur="1" fill="hold">
                                          <p:stCondLst>
                                            <p:cond delay="499"/>
                                          </p:stCondLst>
                                        </p:cTn>
                                        <p:tgtEl>
                                          <p:spTgt spid="194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animBg="1"/>
      <p:bldP spid="19469" grpId="1" animBg="1"/>
      <p:bldP spid="19470" grpId="0"/>
      <p:bldP spid="19470" grpId="1"/>
      <p:bldP spid="19473" grpId="0"/>
      <p:bldP spid="19473" grpId="1"/>
      <p:bldP spid="19474" grpId="0"/>
      <p:bldP spid="19474" grpId="1"/>
      <p:bldP spid="19475" grpId="0" animBg="1"/>
      <p:bldP spid="19475"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通告</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0483" name="Rectangle 3"/>
          <p:cNvSpPr>
            <a:spLocks noGrp="1" noChangeArrowheads="1"/>
          </p:cNvSpPr>
          <p:nvPr>
            <p:ph type="body" idx="1"/>
          </p:nvPr>
        </p:nvSpPr>
        <p:spPr>
          <a:xfrm>
            <a:off x="468075" y="1166425"/>
            <a:ext cx="8425339" cy="3802019"/>
          </a:xfrm>
        </p:spPr>
        <p:txBody>
          <a:bodyPr>
            <a:noAutofit/>
          </a:bodyPr>
          <a:lstStyle/>
          <a:p>
            <a:pPr>
              <a:lnSpc>
                <a:spcPct val="90000"/>
              </a:lnSpc>
            </a:pPr>
            <a:r>
              <a:rPr lang="en-US" altLang="zh-CN" sz="2800" dirty="0">
                <a:solidFill>
                  <a:srgbClr val="0070C0"/>
                </a:solidFill>
              </a:rPr>
              <a:t>VTP</a:t>
            </a:r>
            <a:r>
              <a:rPr lang="zh-CN" altLang="en-US" sz="2800" dirty="0">
                <a:solidFill>
                  <a:srgbClr val="0070C0"/>
                </a:solidFill>
              </a:rPr>
              <a:t>通告</a:t>
            </a:r>
            <a:endParaRPr lang="zh-CN" altLang="en-US" sz="2800" dirty="0">
              <a:solidFill>
                <a:srgbClr val="0070C0"/>
              </a:solidFill>
            </a:endParaRPr>
          </a:p>
          <a:p>
            <a:pPr lvl="1">
              <a:lnSpc>
                <a:spcPct val="90000"/>
              </a:lnSpc>
            </a:pPr>
            <a:r>
              <a:rPr lang="zh-CN" altLang="en-US" sz="2400" dirty="0">
                <a:solidFill>
                  <a:srgbClr val="0070C0"/>
                </a:solidFill>
              </a:rPr>
              <a:t>客户机的通告请求－获取</a:t>
            </a:r>
            <a:r>
              <a:rPr lang="en-US" altLang="zh-CN" sz="2400" dirty="0">
                <a:solidFill>
                  <a:srgbClr val="0070C0"/>
                </a:solidFill>
              </a:rPr>
              <a:t>VLAN</a:t>
            </a:r>
            <a:r>
              <a:rPr lang="zh-CN" altLang="en-US" sz="2400" dirty="0">
                <a:solidFill>
                  <a:srgbClr val="0070C0"/>
                </a:solidFill>
              </a:rPr>
              <a:t>信息</a:t>
            </a:r>
            <a:endParaRPr lang="zh-CN" altLang="en-US" sz="2400" dirty="0">
              <a:solidFill>
                <a:srgbClr val="0070C0"/>
              </a:solidFill>
            </a:endParaRPr>
          </a:p>
          <a:p>
            <a:pPr lvl="2">
              <a:lnSpc>
                <a:spcPct val="90000"/>
              </a:lnSpc>
              <a:buClr>
                <a:schemeClr val="tx2"/>
              </a:buClr>
            </a:pPr>
            <a:r>
              <a:rPr lang="zh-CN" altLang="en-US" sz="2000" dirty="0">
                <a:solidFill>
                  <a:srgbClr val="0070C0"/>
                </a:solidFill>
              </a:rPr>
              <a:t>交换机重新启动后 </a:t>
            </a:r>
            <a:endParaRPr lang="zh-CN" altLang="en-US" sz="2000" dirty="0">
              <a:solidFill>
                <a:srgbClr val="0070C0"/>
              </a:solidFill>
            </a:endParaRPr>
          </a:p>
          <a:p>
            <a:pPr lvl="2">
              <a:lnSpc>
                <a:spcPct val="90000"/>
              </a:lnSpc>
              <a:buClr>
                <a:schemeClr val="tx2"/>
              </a:buClr>
            </a:pPr>
            <a:r>
              <a:rPr lang="zh-CN" altLang="en-US" sz="2000" dirty="0">
                <a:solidFill>
                  <a:srgbClr val="0070C0"/>
                </a:solidFill>
              </a:rPr>
              <a:t> </a:t>
            </a:r>
            <a:r>
              <a:rPr lang="en-US" altLang="zh-CN" sz="2000" dirty="0">
                <a:solidFill>
                  <a:srgbClr val="0070C0"/>
                </a:solidFill>
              </a:rPr>
              <a:t>VTP</a:t>
            </a:r>
            <a:r>
              <a:rPr lang="zh-CN" altLang="en-US" sz="2000" dirty="0">
                <a:solidFill>
                  <a:srgbClr val="0070C0"/>
                </a:solidFill>
              </a:rPr>
              <a:t>域名变更后</a:t>
            </a:r>
            <a:endParaRPr lang="zh-CN" altLang="en-US" sz="2000" dirty="0">
              <a:solidFill>
                <a:srgbClr val="0070C0"/>
              </a:solidFill>
            </a:endParaRPr>
          </a:p>
          <a:p>
            <a:pPr lvl="2">
              <a:lnSpc>
                <a:spcPct val="90000"/>
              </a:lnSpc>
              <a:buClr>
                <a:schemeClr val="tx2"/>
              </a:buClr>
            </a:pPr>
            <a:r>
              <a:rPr lang="zh-CN" altLang="en-US" sz="2000" dirty="0">
                <a:solidFill>
                  <a:srgbClr val="0070C0"/>
                </a:solidFill>
              </a:rPr>
              <a:t> 交换机接收到了配置修订号大的汇总通告</a:t>
            </a:r>
            <a:endParaRPr lang="zh-CN" altLang="en-US" sz="2000" dirty="0">
              <a:solidFill>
                <a:srgbClr val="0070C0"/>
              </a:solidFill>
            </a:endParaRPr>
          </a:p>
          <a:p>
            <a:pPr lvl="1">
              <a:lnSpc>
                <a:spcPct val="90000"/>
              </a:lnSpc>
            </a:pPr>
            <a:r>
              <a:rPr lang="zh-CN" altLang="en-US" sz="2400" dirty="0">
                <a:solidFill>
                  <a:srgbClr val="0070C0"/>
                </a:solidFill>
              </a:rPr>
              <a:t>服务器的通告响应－发送</a:t>
            </a:r>
            <a:r>
              <a:rPr lang="en-US" altLang="zh-CN" sz="2400" dirty="0">
                <a:solidFill>
                  <a:srgbClr val="0070C0"/>
                </a:solidFill>
              </a:rPr>
              <a:t>VLAN</a:t>
            </a:r>
            <a:r>
              <a:rPr lang="zh-CN" altLang="en-US" sz="2400" dirty="0">
                <a:solidFill>
                  <a:srgbClr val="0070C0"/>
                </a:solidFill>
              </a:rPr>
              <a:t>信息</a:t>
            </a:r>
            <a:endParaRPr lang="zh-CN" altLang="en-US" sz="2400" dirty="0">
              <a:solidFill>
                <a:srgbClr val="0070C0"/>
              </a:solidFill>
            </a:endParaRPr>
          </a:p>
          <a:p>
            <a:pPr lvl="2">
              <a:lnSpc>
                <a:spcPct val="90000"/>
              </a:lnSpc>
              <a:buClr>
                <a:schemeClr val="tx2"/>
              </a:buClr>
            </a:pPr>
            <a:r>
              <a:rPr lang="zh-CN" altLang="en-US" sz="2000" dirty="0">
                <a:solidFill>
                  <a:srgbClr val="0070C0"/>
                </a:solidFill>
              </a:rPr>
              <a:t>汇总通告</a:t>
            </a:r>
            <a:endParaRPr lang="zh-CN" altLang="en-US" sz="2000" dirty="0">
              <a:solidFill>
                <a:srgbClr val="0070C0"/>
              </a:solidFill>
            </a:endParaRPr>
          </a:p>
          <a:p>
            <a:pPr lvl="2">
              <a:lnSpc>
                <a:spcPct val="90000"/>
              </a:lnSpc>
              <a:buFontTx/>
              <a:buNone/>
            </a:pPr>
            <a:r>
              <a:rPr lang="zh-CN" altLang="en-US" sz="2000" dirty="0">
                <a:solidFill>
                  <a:srgbClr val="0070C0"/>
                </a:solidFill>
              </a:rPr>
              <a:t>   －用于通知邻接的</a:t>
            </a:r>
            <a:r>
              <a:rPr lang="en-US" altLang="zh-CN" sz="2000" dirty="0">
                <a:solidFill>
                  <a:srgbClr val="0070C0"/>
                </a:solidFill>
              </a:rPr>
              <a:t>Catalyst</a:t>
            </a:r>
            <a:r>
              <a:rPr lang="zh-CN" altLang="en-US" sz="2000" dirty="0">
                <a:solidFill>
                  <a:srgbClr val="0070C0"/>
                </a:solidFill>
              </a:rPr>
              <a:t>交换机目前的</a:t>
            </a:r>
            <a:r>
              <a:rPr lang="en-US" altLang="zh-CN" sz="2000" dirty="0">
                <a:solidFill>
                  <a:srgbClr val="0070C0"/>
                </a:solidFill>
              </a:rPr>
              <a:t>VTP</a:t>
            </a:r>
            <a:r>
              <a:rPr lang="zh-CN" altLang="en-US" sz="2000" dirty="0">
                <a:solidFill>
                  <a:srgbClr val="0070C0"/>
                </a:solidFill>
              </a:rPr>
              <a:t>域名和 配置修订编号；每隔</a:t>
            </a:r>
            <a:r>
              <a:rPr lang="en-US" altLang="zh-CN" sz="2000" dirty="0">
                <a:solidFill>
                  <a:srgbClr val="0070C0"/>
                </a:solidFill>
              </a:rPr>
              <a:t>300</a:t>
            </a:r>
            <a:r>
              <a:rPr lang="zh-CN" altLang="en-US" sz="2000" dirty="0">
                <a:solidFill>
                  <a:srgbClr val="0070C0"/>
                </a:solidFill>
              </a:rPr>
              <a:t>秒一次，或配置改变的时候发送通告</a:t>
            </a:r>
            <a:endParaRPr lang="zh-CN" altLang="en-US" sz="2000" dirty="0">
              <a:solidFill>
                <a:srgbClr val="0070C0"/>
              </a:solidFill>
            </a:endParaRPr>
          </a:p>
          <a:p>
            <a:pPr lvl="2">
              <a:lnSpc>
                <a:spcPct val="90000"/>
              </a:lnSpc>
              <a:buClr>
                <a:schemeClr val="tx2"/>
              </a:buClr>
            </a:pPr>
            <a:r>
              <a:rPr lang="zh-CN" altLang="en-US" sz="2000" dirty="0">
                <a:solidFill>
                  <a:srgbClr val="0070C0"/>
                </a:solidFill>
              </a:rPr>
              <a:t>子集通告</a:t>
            </a:r>
            <a:endParaRPr lang="zh-CN" altLang="en-US" sz="2000" dirty="0">
              <a:solidFill>
                <a:srgbClr val="0070C0"/>
              </a:solidFill>
            </a:endParaRPr>
          </a:p>
          <a:p>
            <a:pPr lvl="2">
              <a:lnSpc>
                <a:spcPct val="90000"/>
              </a:lnSpc>
              <a:buFontTx/>
              <a:buNone/>
            </a:pPr>
            <a:r>
              <a:rPr lang="zh-CN" altLang="en-US" sz="2000" dirty="0">
                <a:solidFill>
                  <a:srgbClr val="0070C0"/>
                </a:solidFill>
              </a:rPr>
              <a:t>   －包含</a:t>
            </a:r>
            <a:r>
              <a:rPr lang="en-US" altLang="zh-CN" sz="2000" dirty="0">
                <a:solidFill>
                  <a:srgbClr val="0070C0"/>
                </a:solidFill>
              </a:rPr>
              <a:t>VLAN</a:t>
            </a:r>
            <a:r>
              <a:rPr lang="zh-CN" altLang="en-US" sz="2000" dirty="0">
                <a:solidFill>
                  <a:srgbClr val="0070C0"/>
                </a:solidFill>
              </a:rPr>
              <a:t>的详细信息</a:t>
            </a:r>
            <a:endParaRPr lang="zh-CN" altLang="en-US" sz="2000" dirty="0">
              <a:solidFill>
                <a:srgbClr val="0070C0"/>
              </a:solidFill>
            </a:endParaRPr>
          </a:p>
        </p:txBody>
      </p:sp>
      <p:sp>
        <p:nvSpPr>
          <p:cNvPr id="20484" name="AutoShape 4"/>
          <p:cNvSpPr>
            <a:spLocks noChangeArrowheads="1"/>
          </p:cNvSpPr>
          <p:nvPr/>
        </p:nvSpPr>
        <p:spPr bwMode="auto">
          <a:xfrm>
            <a:off x="1958921" y="2155055"/>
            <a:ext cx="5262281" cy="1572284"/>
          </a:xfrm>
          <a:prstGeom prst="roundRect">
            <a:avLst>
              <a:gd name="adj"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en-US" altLang="zh-CN" sz="1595" b="1">
                <a:ea typeface="楷体_GB2312" pitchFamily="49" charset="-122"/>
              </a:rPr>
              <a:t>  VTP</a:t>
            </a:r>
            <a:r>
              <a:rPr lang="zh-CN" altLang="en-US" sz="1595" b="1">
                <a:ea typeface="楷体_GB2312" pitchFamily="49" charset="-122"/>
              </a:rPr>
              <a:t>通告： </a:t>
            </a:r>
            <a:endParaRPr lang="zh-CN" altLang="en-US" sz="1595" b="1">
              <a:ea typeface="楷体_GB2312" pitchFamily="49" charset="-122"/>
            </a:endParaRPr>
          </a:p>
          <a:p>
            <a:pPr lvl="1">
              <a:buFontTx/>
              <a:buChar char="•"/>
            </a:pPr>
            <a:r>
              <a:rPr lang="zh-CN" altLang="en-US" sz="1595" b="1">
                <a:ea typeface="楷体_GB2312" pitchFamily="49" charset="-122"/>
              </a:rPr>
              <a:t> 使用组播发送，地址为</a:t>
            </a:r>
            <a:r>
              <a:rPr lang="en-US" altLang="zh-CN" sz="1595" b="1">
                <a:solidFill>
                  <a:srgbClr val="FF0000"/>
                </a:solidFill>
                <a:ea typeface="楷体_GB2312" pitchFamily="49" charset="-122"/>
              </a:rPr>
              <a:t>01-00-0c-cc-cc-cc</a:t>
            </a:r>
            <a:endParaRPr lang="en-US" altLang="zh-CN" sz="1595" b="1">
              <a:solidFill>
                <a:srgbClr val="FF0000"/>
              </a:solidFill>
              <a:ea typeface="楷体_GB2312" pitchFamily="49" charset="-122"/>
            </a:endParaRPr>
          </a:p>
          <a:p>
            <a:pPr lvl="1">
              <a:buFontTx/>
              <a:buChar char="•"/>
            </a:pPr>
            <a:r>
              <a:rPr lang="en-US" altLang="zh-CN" sz="1595" b="1">
                <a:ea typeface="楷体_GB2312" pitchFamily="49" charset="-122"/>
              </a:rPr>
              <a:t> </a:t>
            </a:r>
            <a:r>
              <a:rPr lang="zh-CN" altLang="en-US" sz="1595" b="1">
                <a:ea typeface="楷体_GB2312" pitchFamily="49" charset="-122"/>
              </a:rPr>
              <a:t>只通过</a:t>
            </a:r>
            <a:r>
              <a:rPr lang="zh-CN" altLang="en-US" sz="1595" b="1">
                <a:solidFill>
                  <a:srgbClr val="FF0000"/>
                </a:solidFill>
                <a:ea typeface="楷体_GB2312" pitchFamily="49" charset="-122"/>
              </a:rPr>
              <a:t>中继端口</a:t>
            </a:r>
            <a:r>
              <a:rPr lang="zh-CN" altLang="en-US" sz="1595" b="1">
                <a:ea typeface="楷体_GB2312" pitchFamily="49" charset="-122"/>
              </a:rPr>
              <a:t>传递</a:t>
            </a:r>
            <a:endParaRPr lang="zh-CN" altLang="en-US" sz="1595" b="1">
              <a:ea typeface="楷体_GB2312" pitchFamily="49" charset="-122"/>
            </a:endParaRPr>
          </a:p>
          <a:p>
            <a:pPr lvl="1">
              <a:buFontTx/>
              <a:buChar char="•"/>
            </a:pPr>
            <a:r>
              <a:rPr lang="zh-CN" altLang="en-US" sz="1595" b="1">
                <a:ea typeface="楷体_GB2312" pitchFamily="49" charset="-122"/>
              </a:rPr>
              <a:t> </a:t>
            </a:r>
            <a:r>
              <a:rPr lang="en-US" altLang="zh-CN" sz="1595" b="1">
                <a:ea typeface="楷体_GB2312" pitchFamily="49" charset="-122"/>
              </a:rPr>
              <a:t>VTP</a:t>
            </a:r>
            <a:r>
              <a:rPr lang="zh-CN" altLang="en-US" sz="1595" b="1">
                <a:ea typeface="楷体_GB2312" pitchFamily="49" charset="-122"/>
              </a:rPr>
              <a:t>消息通过</a:t>
            </a:r>
            <a:r>
              <a:rPr lang="en-US" altLang="zh-CN" sz="1595" b="1">
                <a:solidFill>
                  <a:srgbClr val="FF0000"/>
                </a:solidFill>
                <a:ea typeface="楷体_GB2312" pitchFamily="49" charset="-122"/>
              </a:rPr>
              <a:t>VLAN 1</a:t>
            </a:r>
            <a:r>
              <a:rPr lang="zh-CN" altLang="en-US" sz="1595" b="1">
                <a:ea typeface="楷体_GB2312" pitchFamily="49" charset="-122"/>
              </a:rPr>
              <a:t>传送</a:t>
            </a:r>
            <a:endParaRPr lang="zh-CN" altLang="en-US" sz="1595" b="1">
              <a:ea typeface="楷体_GB2312" pitchFamily="49" charset="-122"/>
            </a:endParaRPr>
          </a:p>
        </p:txBody>
      </p:sp>
      <p:sp>
        <p:nvSpPr>
          <p:cNvPr id="2" name="日期占位符 1"/>
          <p:cNvSpPr>
            <a:spLocks noGrp="1"/>
          </p:cNvSpPr>
          <p:nvPr>
            <p:ph type="dt" sz="half" idx="10"/>
          </p:nvPr>
        </p:nvSpPr>
        <p:spPr/>
        <p:txBody>
          <a:bodyPr/>
          <a:lstStyle/>
          <a:p>
            <a:fld id="{C24EFB90-6CC9-498B-967A-AE6E76050AF9}"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0" dur="500"/>
                                        <p:tgtEl>
                                          <p:spTgt spid="2048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3" dur="500"/>
                                        <p:tgtEl>
                                          <p:spTgt spid="2048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18" dur="500"/>
                                        <p:tgtEl>
                                          <p:spTgt spid="2048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23" dur="500"/>
                                        <p:tgtEl>
                                          <p:spTgt spid="2048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0484"/>
                                        </p:tgtEl>
                                        <p:attrNameLst>
                                          <p:attrName>style.visibility</p:attrName>
                                        </p:attrNameLst>
                                      </p:cBhvr>
                                      <p:to>
                                        <p:strVal val="visible"/>
                                      </p:to>
                                    </p:set>
                                    <p:animEffect transition="in" filter="blinds(horizontal)">
                                      <p:cBhvr>
                                        <p:cTn id="28"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通告</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1507" name="Rectangle 3"/>
          <p:cNvSpPr>
            <a:spLocks noGrp="1" noChangeArrowheads="1"/>
          </p:cNvSpPr>
          <p:nvPr>
            <p:ph type="body" sz="half" idx="1"/>
          </p:nvPr>
        </p:nvSpPr>
        <p:spPr/>
        <p:txBody>
          <a:bodyPr/>
          <a:lstStyle/>
          <a:p>
            <a:r>
              <a:rPr lang="zh-CN" altLang="en-US"/>
              <a:t>汇总通告</a:t>
            </a:r>
            <a:endParaRPr lang="zh-CN" altLang="en-US"/>
          </a:p>
          <a:p>
            <a:pPr lvl="1"/>
            <a:endParaRPr lang="zh-CN" altLang="en-US" sz="2015"/>
          </a:p>
          <a:p>
            <a:pPr lvl="1"/>
            <a:endParaRPr lang="en-US" altLang="zh-CN" sz="2015"/>
          </a:p>
        </p:txBody>
      </p:sp>
      <p:graphicFrame>
        <p:nvGraphicFramePr>
          <p:cNvPr id="21508" name="Group 4"/>
          <p:cNvGraphicFramePr>
            <a:graphicFrameLocks noGrp="1"/>
          </p:cNvGraphicFramePr>
          <p:nvPr>
            <p:ph sz="half" idx="2"/>
          </p:nvPr>
        </p:nvGraphicFramePr>
        <p:xfrm>
          <a:off x="1596189" y="2155055"/>
          <a:ext cx="6593188" cy="3596352"/>
        </p:xfrm>
        <a:graphic>
          <a:graphicData uri="http://schemas.openxmlformats.org/drawingml/2006/table">
            <a:tbl>
              <a:tblPr/>
              <a:tblGrid>
                <a:gridCol w="1648297"/>
                <a:gridCol w="1648297"/>
                <a:gridCol w="1758983"/>
                <a:gridCol w="1537611"/>
              </a:tblGrid>
              <a:tr h="7628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版本</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编码</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后续通告数</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管理域名长度（</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管理域名（</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32</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配置修改编号（</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更新者标识（</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更新时间戳（</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MD5</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摘要（</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16</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5F5F5F"/>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bl>
          </a:graphicData>
        </a:graphic>
      </p:graphicFrame>
      <p:sp>
        <p:nvSpPr>
          <p:cNvPr id="21530" name="AutoShape 26"/>
          <p:cNvSpPr>
            <a:spLocks noChangeArrowheads="1"/>
          </p:cNvSpPr>
          <p:nvPr/>
        </p:nvSpPr>
        <p:spPr bwMode="auto">
          <a:xfrm>
            <a:off x="2563029" y="2880519"/>
            <a:ext cx="2661813" cy="1210885"/>
          </a:xfrm>
          <a:prstGeom prst="wedgeRoundRectCallout">
            <a:avLst>
              <a:gd name="adj1" fmla="val -38329"/>
              <a:gd name="adj2" fmla="val -62884"/>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1595" b="1">
                <a:ea typeface="楷体_GB2312" pitchFamily="49" charset="-122"/>
              </a:rPr>
              <a:t>VTP</a:t>
            </a:r>
            <a:r>
              <a:rPr lang="zh-CN" altLang="en-US" sz="1595" b="1">
                <a:ea typeface="楷体_GB2312" pitchFamily="49" charset="-122"/>
              </a:rPr>
              <a:t>有</a:t>
            </a:r>
            <a:r>
              <a:rPr lang="en-US" altLang="zh-CN" sz="1595" b="1">
                <a:ea typeface="楷体_GB2312" pitchFamily="49" charset="-122"/>
              </a:rPr>
              <a:t>2</a:t>
            </a:r>
            <a:r>
              <a:rPr lang="zh-CN" altLang="en-US" sz="1595" b="1">
                <a:ea typeface="楷体_GB2312" pitchFamily="49" charset="-122"/>
              </a:rPr>
              <a:t>个版本，之间的区别是版本</a:t>
            </a:r>
            <a:r>
              <a:rPr lang="en-US" altLang="zh-CN" sz="1595" b="1">
                <a:ea typeface="楷体_GB2312" pitchFamily="49" charset="-122"/>
              </a:rPr>
              <a:t>1</a:t>
            </a:r>
            <a:r>
              <a:rPr lang="zh-CN" altLang="en-US" sz="1595" b="1">
                <a:ea typeface="楷体_GB2312" pitchFamily="49" charset="-122"/>
              </a:rPr>
              <a:t>的透明模式的交换机只转发相同域名的</a:t>
            </a:r>
            <a:r>
              <a:rPr lang="en-US" altLang="zh-CN" sz="1595" b="1">
                <a:ea typeface="楷体_GB2312" pitchFamily="49" charset="-122"/>
              </a:rPr>
              <a:t>VTP</a:t>
            </a:r>
            <a:r>
              <a:rPr lang="zh-CN" altLang="en-US" sz="1595" b="1">
                <a:ea typeface="楷体_GB2312" pitchFamily="49" charset="-122"/>
              </a:rPr>
              <a:t>信息，而版本</a:t>
            </a:r>
            <a:r>
              <a:rPr lang="en-US" altLang="zh-CN" sz="1595" b="1">
                <a:ea typeface="楷体_GB2312" pitchFamily="49" charset="-122"/>
              </a:rPr>
              <a:t>2</a:t>
            </a:r>
            <a:r>
              <a:rPr lang="zh-CN" altLang="en-US" sz="1595" b="1">
                <a:ea typeface="楷体_GB2312" pitchFamily="49" charset="-122"/>
              </a:rPr>
              <a:t>的都转发</a:t>
            </a:r>
            <a:endParaRPr lang="zh-CN" altLang="en-US" sz="1595" b="1">
              <a:ea typeface="楷体_GB2312" pitchFamily="49" charset="-122"/>
            </a:endParaRPr>
          </a:p>
        </p:txBody>
      </p:sp>
      <p:sp>
        <p:nvSpPr>
          <p:cNvPr id="21531" name="AutoShape 27"/>
          <p:cNvSpPr>
            <a:spLocks noChangeArrowheads="1"/>
          </p:cNvSpPr>
          <p:nvPr/>
        </p:nvSpPr>
        <p:spPr bwMode="auto">
          <a:xfrm>
            <a:off x="4256668" y="2940530"/>
            <a:ext cx="1875004" cy="846819"/>
          </a:xfrm>
          <a:prstGeom prst="wedgeRoundRectCallout">
            <a:avLst>
              <a:gd name="adj1" fmla="val -43102"/>
              <a:gd name="adj2" fmla="val -68426"/>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表明消息类型是汇总通告还是子集</a:t>
            </a:r>
            <a:endParaRPr lang="zh-CN" altLang="en-US" sz="1595" b="1">
              <a:ea typeface="楷体_GB2312" pitchFamily="49" charset="-122"/>
            </a:endParaRPr>
          </a:p>
        </p:txBody>
      </p:sp>
      <p:sp>
        <p:nvSpPr>
          <p:cNvPr id="21532" name="AutoShape 28"/>
          <p:cNvSpPr>
            <a:spLocks noChangeArrowheads="1"/>
          </p:cNvSpPr>
          <p:nvPr/>
        </p:nvSpPr>
        <p:spPr bwMode="auto">
          <a:xfrm>
            <a:off x="6011651" y="3001875"/>
            <a:ext cx="1935016" cy="966840"/>
          </a:xfrm>
          <a:prstGeom prst="wedgeRoundRectCallout">
            <a:avLst>
              <a:gd name="adj1" fmla="val -38282"/>
              <a:gd name="adj2" fmla="val -71241"/>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表明</a:t>
            </a:r>
            <a:r>
              <a:rPr lang="en-US" altLang="zh-CN" sz="1595" b="1">
                <a:ea typeface="楷体_GB2312" pitchFamily="49" charset="-122"/>
              </a:rPr>
              <a:t>VTP</a:t>
            </a:r>
            <a:r>
              <a:rPr lang="zh-CN" altLang="en-US" sz="1595" b="1">
                <a:ea typeface="楷体_GB2312" pitchFamily="49" charset="-122"/>
              </a:rPr>
              <a:t>汇总通告后面跟着多少个子集通告</a:t>
            </a:r>
            <a:endParaRPr lang="zh-CN" altLang="en-US" sz="1595" b="1">
              <a:ea typeface="楷体_GB2312" pitchFamily="49" charset="-122"/>
            </a:endParaRPr>
          </a:p>
        </p:txBody>
      </p:sp>
      <p:sp>
        <p:nvSpPr>
          <p:cNvPr id="21533" name="AutoShape 29"/>
          <p:cNvSpPr>
            <a:spLocks noChangeArrowheads="1"/>
          </p:cNvSpPr>
          <p:nvPr/>
        </p:nvSpPr>
        <p:spPr bwMode="auto">
          <a:xfrm>
            <a:off x="6193017" y="3001874"/>
            <a:ext cx="1935016" cy="665453"/>
          </a:xfrm>
          <a:prstGeom prst="wedgeRoundRectCallout">
            <a:avLst>
              <a:gd name="adj1" fmla="val 9616"/>
              <a:gd name="adj2" fmla="val -9007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标识域名的长度</a:t>
            </a:r>
            <a:endParaRPr lang="zh-CN" altLang="en-US" sz="1595" b="1">
              <a:ea typeface="楷体_GB2312" pitchFamily="49" charset="-122"/>
            </a:endParaRPr>
          </a:p>
        </p:txBody>
      </p:sp>
      <p:sp>
        <p:nvSpPr>
          <p:cNvPr id="21534" name="AutoShape 30"/>
          <p:cNvSpPr>
            <a:spLocks noChangeArrowheads="1"/>
          </p:cNvSpPr>
          <p:nvPr/>
        </p:nvSpPr>
        <p:spPr bwMode="auto">
          <a:xfrm>
            <a:off x="4983465" y="3424617"/>
            <a:ext cx="1935015" cy="544098"/>
          </a:xfrm>
          <a:prstGeom prst="wedgeRoundRectCallout">
            <a:avLst>
              <a:gd name="adj1" fmla="val -33875"/>
              <a:gd name="adj2" fmla="val -79657"/>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指出</a:t>
            </a:r>
            <a:r>
              <a:rPr lang="en-US" altLang="zh-CN" sz="1595" b="1">
                <a:ea typeface="楷体_GB2312" pitchFamily="49" charset="-122"/>
              </a:rPr>
              <a:t>VTP</a:t>
            </a:r>
            <a:r>
              <a:rPr lang="zh-CN" altLang="en-US" sz="1595" b="1">
                <a:ea typeface="楷体_GB2312" pitchFamily="49" charset="-122"/>
              </a:rPr>
              <a:t>域名</a:t>
            </a:r>
            <a:endParaRPr lang="zh-CN" altLang="en-US" sz="1595" b="1">
              <a:ea typeface="楷体_GB2312" pitchFamily="49" charset="-122"/>
            </a:endParaRPr>
          </a:p>
        </p:txBody>
      </p:sp>
      <p:sp>
        <p:nvSpPr>
          <p:cNvPr id="21535" name="AutoShape 31"/>
          <p:cNvSpPr>
            <a:spLocks noChangeArrowheads="1"/>
          </p:cNvSpPr>
          <p:nvPr/>
        </p:nvSpPr>
        <p:spPr bwMode="auto">
          <a:xfrm>
            <a:off x="5043476" y="3908705"/>
            <a:ext cx="3024545" cy="1452261"/>
          </a:xfrm>
          <a:prstGeom prst="wedgeRoundRectCallout">
            <a:avLst>
              <a:gd name="adj1" fmla="val -32407"/>
              <a:gd name="adj2" fmla="val -63593"/>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从</a:t>
            </a:r>
            <a:r>
              <a:rPr lang="en-US" altLang="zh-CN" sz="1595" b="1">
                <a:ea typeface="楷体_GB2312" pitchFamily="49" charset="-122"/>
              </a:rPr>
              <a:t>0</a:t>
            </a:r>
            <a:r>
              <a:rPr lang="zh-CN" altLang="en-US" sz="1595" b="1">
                <a:ea typeface="楷体_GB2312" pitchFamily="49" charset="-122"/>
              </a:rPr>
              <a:t>开始，当配置更新时，向外发送的</a:t>
            </a:r>
            <a:r>
              <a:rPr lang="en-US" altLang="zh-CN" sz="1595" b="1">
                <a:ea typeface="楷体_GB2312" pitchFamily="49" charset="-122"/>
              </a:rPr>
              <a:t>VTP</a:t>
            </a:r>
            <a:r>
              <a:rPr lang="zh-CN" altLang="en-US" sz="1595" b="1">
                <a:ea typeface="楷体_GB2312" pitchFamily="49" charset="-122"/>
              </a:rPr>
              <a:t>通告修订号加</a:t>
            </a:r>
            <a:r>
              <a:rPr lang="en-US" altLang="zh-CN" sz="1595" b="1">
                <a:ea typeface="楷体_GB2312" pitchFamily="49" charset="-122"/>
              </a:rPr>
              <a:t>1</a:t>
            </a:r>
            <a:r>
              <a:rPr lang="zh-CN" altLang="en-US" sz="1595" b="1">
                <a:ea typeface="楷体_GB2312" pitchFamily="49" charset="-122"/>
              </a:rPr>
              <a:t>，接收通告的交换机看到比原有的配置修订号更大的通告，就用新的配置覆盖已有的</a:t>
            </a:r>
            <a:r>
              <a:rPr lang="en-US" altLang="zh-CN" sz="1595" b="1">
                <a:ea typeface="楷体_GB2312" pitchFamily="49" charset="-122"/>
              </a:rPr>
              <a:t>VLAN</a:t>
            </a:r>
            <a:r>
              <a:rPr lang="zh-CN" altLang="en-US" sz="1595" b="1">
                <a:ea typeface="楷体_GB2312" pitchFamily="49" charset="-122"/>
              </a:rPr>
              <a:t>信息</a:t>
            </a:r>
            <a:endParaRPr lang="zh-CN" altLang="en-US" sz="1595" b="1">
              <a:ea typeface="楷体_GB2312" pitchFamily="49" charset="-122"/>
            </a:endParaRPr>
          </a:p>
        </p:txBody>
      </p:sp>
      <p:sp>
        <p:nvSpPr>
          <p:cNvPr id="21536" name="AutoShape 32"/>
          <p:cNvSpPr>
            <a:spLocks noChangeArrowheads="1"/>
          </p:cNvSpPr>
          <p:nvPr/>
        </p:nvSpPr>
        <p:spPr bwMode="auto">
          <a:xfrm>
            <a:off x="2927096" y="4392792"/>
            <a:ext cx="2721823" cy="665454"/>
          </a:xfrm>
          <a:prstGeom prst="wedgeRoundRectCallout">
            <a:avLst>
              <a:gd name="adj1" fmla="val 22856"/>
              <a:gd name="adj2" fmla="val -79657"/>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发送更新的交换机的管理</a:t>
            </a:r>
            <a:r>
              <a:rPr lang="en-US" altLang="zh-CN" sz="1595" b="1">
                <a:ea typeface="楷体_GB2312" pitchFamily="49" charset="-122"/>
              </a:rPr>
              <a:t>IP</a:t>
            </a:r>
            <a:r>
              <a:rPr lang="zh-CN" altLang="en-US" sz="1595" b="1">
                <a:ea typeface="楷体_GB2312" pitchFamily="49" charset="-122"/>
              </a:rPr>
              <a:t>地址</a:t>
            </a:r>
            <a:endParaRPr lang="zh-CN" altLang="en-US" sz="1595" b="1">
              <a:ea typeface="楷体_GB2312" pitchFamily="49" charset="-122"/>
            </a:endParaRPr>
          </a:p>
        </p:txBody>
      </p:sp>
      <p:sp>
        <p:nvSpPr>
          <p:cNvPr id="21537" name="AutoShape 33"/>
          <p:cNvSpPr>
            <a:spLocks noChangeArrowheads="1"/>
          </p:cNvSpPr>
          <p:nvPr/>
        </p:nvSpPr>
        <p:spPr bwMode="auto">
          <a:xfrm>
            <a:off x="2150675" y="4002721"/>
            <a:ext cx="1935016" cy="484088"/>
          </a:xfrm>
          <a:prstGeom prst="wedgeRoundRectCallout">
            <a:avLst>
              <a:gd name="adj1" fmla="val 2861"/>
              <a:gd name="adj2" fmla="val 116667"/>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更新的时间</a:t>
            </a:r>
            <a:endParaRPr lang="zh-CN" altLang="en-US" sz="1595" b="1">
              <a:ea typeface="楷体_GB2312" pitchFamily="49" charset="-122"/>
            </a:endParaRPr>
          </a:p>
        </p:txBody>
      </p:sp>
      <p:sp>
        <p:nvSpPr>
          <p:cNvPr id="21538" name="AutoShape 34"/>
          <p:cNvSpPr>
            <a:spLocks noChangeArrowheads="1"/>
          </p:cNvSpPr>
          <p:nvPr/>
        </p:nvSpPr>
        <p:spPr bwMode="auto">
          <a:xfrm>
            <a:off x="4451627" y="3603688"/>
            <a:ext cx="2903190" cy="1512272"/>
          </a:xfrm>
          <a:prstGeom prst="wedgeRoundRectCallout">
            <a:avLst>
              <a:gd name="adj1" fmla="val 18579"/>
              <a:gd name="adj2" fmla="val 71343"/>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1595" b="1">
                <a:ea typeface="楷体_GB2312" pitchFamily="49" charset="-122"/>
              </a:rPr>
              <a:t>VTP</a:t>
            </a:r>
            <a:r>
              <a:rPr lang="zh-CN" altLang="en-US" sz="1595" b="1">
                <a:ea typeface="楷体_GB2312" pitchFamily="49" charset="-122"/>
              </a:rPr>
              <a:t>口令和</a:t>
            </a:r>
            <a:r>
              <a:rPr lang="en-US" altLang="zh-CN" sz="1595" b="1">
                <a:ea typeface="楷体_GB2312" pitchFamily="49" charset="-122"/>
              </a:rPr>
              <a:t>VTP</a:t>
            </a:r>
            <a:r>
              <a:rPr lang="zh-CN" altLang="en-US" sz="1595" b="1">
                <a:ea typeface="楷体_GB2312" pitchFamily="49" charset="-122"/>
              </a:rPr>
              <a:t>首部的哈希值，如果口令不匹配，更新将被忽略；在交换机上配置</a:t>
            </a:r>
            <a:r>
              <a:rPr lang="en-US" altLang="zh-CN" sz="1595" b="1">
                <a:ea typeface="楷体_GB2312" pitchFamily="49" charset="-122"/>
              </a:rPr>
              <a:t>VTP</a:t>
            </a:r>
            <a:r>
              <a:rPr lang="zh-CN" altLang="en-US" sz="1595" b="1">
                <a:ea typeface="楷体_GB2312" pitchFamily="49" charset="-122"/>
              </a:rPr>
              <a:t>口令，用于保证交换网络</a:t>
            </a:r>
            <a:r>
              <a:rPr lang="en-US" altLang="zh-CN" sz="1595" b="1">
                <a:ea typeface="楷体_GB2312" pitchFamily="49" charset="-122"/>
              </a:rPr>
              <a:t>VLAN</a:t>
            </a:r>
            <a:r>
              <a:rPr lang="zh-CN" altLang="en-US" sz="1595" b="1">
                <a:ea typeface="楷体_GB2312" pitchFamily="49" charset="-122"/>
              </a:rPr>
              <a:t>配置的安全性</a:t>
            </a:r>
            <a:endParaRPr lang="zh-CN" altLang="en-US" sz="1595" b="1">
              <a:ea typeface="楷体_GB2312" pitchFamily="49" charset="-122"/>
            </a:endParaRPr>
          </a:p>
        </p:txBody>
      </p:sp>
      <p:sp>
        <p:nvSpPr>
          <p:cNvPr id="2" name="日期占位符 1"/>
          <p:cNvSpPr>
            <a:spLocks noGrp="1"/>
          </p:cNvSpPr>
          <p:nvPr>
            <p:ph type="dt" sz="half" idx="10"/>
          </p:nvPr>
        </p:nvSpPr>
        <p:spPr/>
        <p:txBody>
          <a:bodyPr/>
          <a:lstStyle/>
          <a:p>
            <a:pPr>
              <a:defRPr/>
            </a:pPr>
            <a:fld id="{32B45073-AB60-4C69-B79B-4F0A036581E6}" type="datetime11">
              <a:rPr lang="zh-CN" altLang="en-US" smtClean="0"/>
            </a:fld>
            <a:endParaRPr lang="en-US" altLang="zh-CN"/>
          </a:p>
        </p:txBody>
      </p:sp>
      <p:sp>
        <p:nvSpPr>
          <p:cNvPr id="3" name="灯片编号占位符 2"/>
          <p:cNvSpPr>
            <a:spLocks noGrp="1"/>
          </p:cNvSpPr>
          <p:nvPr>
            <p:ph type="sldNum" sz="quarter" idx="12"/>
          </p:nvPr>
        </p:nvSpPr>
        <p:spPr/>
        <p:txBody>
          <a:bodyPr/>
          <a:lstStyle/>
          <a:p>
            <a:fld id="{237BB606-560B-4B05-B421-1643179D8664}"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30"/>
                                        </p:tgtEl>
                                        <p:attrNameLst>
                                          <p:attrName>style.visibility</p:attrName>
                                        </p:attrNameLst>
                                      </p:cBhvr>
                                      <p:to>
                                        <p:strVal val="visible"/>
                                      </p:to>
                                    </p:set>
                                    <p:animEffect transition="in" filter="blinds(horizontal)">
                                      <p:cBhvr>
                                        <p:cTn id="7" dur="500"/>
                                        <p:tgtEl>
                                          <p:spTgt spid="215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530"/>
                                        </p:tgtEl>
                                      </p:cBhvr>
                                    </p:animEffect>
                                    <p:set>
                                      <p:cBhvr>
                                        <p:cTn id="12" dur="1" fill="hold">
                                          <p:stCondLst>
                                            <p:cond delay="499"/>
                                          </p:stCondLst>
                                        </p:cTn>
                                        <p:tgtEl>
                                          <p:spTgt spid="215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31"/>
                                        </p:tgtEl>
                                        <p:attrNameLst>
                                          <p:attrName>style.visibility</p:attrName>
                                        </p:attrNameLst>
                                      </p:cBhvr>
                                      <p:to>
                                        <p:strVal val="visible"/>
                                      </p:to>
                                    </p:set>
                                    <p:animEffect transition="in" filter="blinds(horizontal)">
                                      <p:cBhvr>
                                        <p:cTn id="17" dur="500"/>
                                        <p:tgtEl>
                                          <p:spTgt spid="215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531"/>
                                        </p:tgtEl>
                                      </p:cBhvr>
                                    </p:animEffect>
                                    <p:set>
                                      <p:cBhvr>
                                        <p:cTn id="22" dur="1" fill="hold">
                                          <p:stCondLst>
                                            <p:cond delay="499"/>
                                          </p:stCondLst>
                                        </p:cTn>
                                        <p:tgtEl>
                                          <p:spTgt spid="215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32"/>
                                        </p:tgtEl>
                                        <p:attrNameLst>
                                          <p:attrName>style.visibility</p:attrName>
                                        </p:attrNameLst>
                                      </p:cBhvr>
                                      <p:to>
                                        <p:strVal val="visible"/>
                                      </p:to>
                                    </p:set>
                                    <p:animEffect transition="in" filter="blinds(horizontal)">
                                      <p:cBhvr>
                                        <p:cTn id="27" dur="500"/>
                                        <p:tgtEl>
                                          <p:spTgt spid="215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1532"/>
                                        </p:tgtEl>
                                      </p:cBhvr>
                                    </p:animEffect>
                                    <p:set>
                                      <p:cBhvr>
                                        <p:cTn id="32" dur="1" fill="hold">
                                          <p:stCondLst>
                                            <p:cond delay="499"/>
                                          </p:stCondLst>
                                        </p:cTn>
                                        <p:tgtEl>
                                          <p:spTgt spid="215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533"/>
                                        </p:tgtEl>
                                        <p:attrNameLst>
                                          <p:attrName>style.visibility</p:attrName>
                                        </p:attrNameLst>
                                      </p:cBhvr>
                                      <p:to>
                                        <p:strVal val="visible"/>
                                      </p:to>
                                    </p:set>
                                    <p:animEffect transition="in" filter="blinds(horizontal)">
                                      <p:cBhvr>
                                        <p:cTn id="37" dur="500"/>
                                        <p:tgtEl>
                                          <p:spTgt spid="215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1533"/>
                                        </p:tgtEl>
                                      </p:cBhvr>
                                    </p:animEffect>
                                    <p:set>
                                      <p:cBhvr>
                                        <p:cTn id="42" dur="1" fill="hold">
                                          <p:stCondLst>
                                            <p:cond delay="499"/>
                                          </p:stCondLst>
                                        </p:cTn>
                                        <p:tgtEl>
                                          <p:spTgt spid="2153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534"/>
                                        </p:tgtEl>
                                        <p:attrNameLst>
                                          <p:attrName>style.visibility</p:attrName>
                                        </p:attrNameLst>
                                      </p:cBhvr>
                                      <p:to>
                                        <p:strVal val="visible"/>
                                      </p:to>
                                    </p:set>
                                    <p:animEffect transition="in" filter="blinds(horizontal)">
                                      <p:cBhvr>
                                        <p:cTn id="47" dur="500"/>
                                        <p:tgtEl>
                                          <p:spTgt spid="215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1534"/>
                                        </p:tgtEl>
                                      </p:cBhvr>
                                    </p:animEffect>
                                    <p:set>
                                      <p:cBhvr>
                                        <p:cTn id="52" dur="1" fill="hold">
                                          <p:stCondLst>
                                            <p:cond delay="499"/>
                                          </p:stCondLst>
                                        </p:cTn>
                                        <p:tgtEl>
                                          <p:spTgt spid="2153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535"/>
                                        </p:tgtEl>
                                        <p:attrNameLst>
                                          <p:attrName>style.visibility</p:attrName>
                                        </p:attrNameLst>
                                      </p:cBhvr>
                                      <p:to>
                                        <p:strVal val="visible"/>
                                      </p:to>
                                    </p:set>
                                    <p:animEffect transition="in" filter="blinds(horizontal)">
                                      <p:cBhvr>
                                        <p:cTn id="57" dur="500"/>
                                        <p:tgtEl>
                                          <p:spTgt spid="2153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1535"/>
                                        </p:tgtEl>
                                      </p:cBhvr>
                                    </p:animEffect>
                                    <p:set>
                                      <p:cBhvr>
                                        <p:cTn id="62" dur="1" fill="hold">
                                          <p:stCondLst>
                                            <p:cond delay="499"/>
                                          </p:stCondLst>
                                        </p:cTn>
                                        <p:tgtEl>
                                          <p:spTgt spid="2153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1536"/>
                                        </p:tgtEl>
                                        <p:attrNameLst>
                                          <p:attrName>style.visibility</p:attrName>
                                        </p:attrNameLst>
                                      </p:cBhvr>
                                      <p:to>
                                        <p:strVal val="visible"/>
                                      </p:to>
                                    </p:set>
                                    <p:animEffect transition="in" filter="blinds(horizontal)">
                                      <p:cBhvr>
                                        <p:cTn id="67" dur="500"/>
                                        <p:tgtEl>
                                          <p:spTgt spid="215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21536"/>
                                        </p:tgtEl>
                                      </p:cBhvr>
                                    </p:animEffect>
                                    <p:set>
                                      <p:cBhvr>
                                        <p:cTn id="72" dur="1" fill="hold">
                                          <p:stCondLst>
                                            <p:cond delay="499"/>
                                          </p:stCondLst>
                                        </p:cTn>
                                        <p:tgtEl>
                                          <p:spTgt spid="2153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1537"/>
                                        </p:tgtEl>
                                        <p:attrNameLst>
                                          <p:attrName>style.visibility</p:attrName>
                                        </p:attrNameLst>
                                      </p:cBhvr>
                                      <p:to>
                                        <p:strVal val="visible"/>
                                      </p:to>
                                    </p:set>
                                    <p:animEffect transition="in" filter="blinds(horizontal)">
                                      <p:cBhvr>
                                        <p:cTn id="77" dur="500"/>
                                        <p:tgtEl>
                                          <p:spTgt spid="2153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21537"/>
                                        </p:tgtEl>
                                      </p:cBhvr>
                                    </p:animEffect>
                                    <p:set>
                                      <p:cBhvr>
                                        <p:cTn id="82" dur="1" fill="hold">
                                          <p:stCondLst>
                                            <p:cond delay="499"/>
                                          </p:stCondLst>
                                        </p:cTn>
                                        <p:tgtEl>
                                          <p:spTgt spid="2153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538"/>
                                        </p:tgtEl>
                                        <p:attrNameLst>
                                          <p:attrName>style.visibility</p:attrName>
                                        </p:attrNameLst>
                                      </p:cBhvr>
                                      <p:to>
                                        <p:strVal val="visible"/>
                                      </p:to>
                                    </p:set>
                                    <p:animEffect transition="in" filter="blinds(horizontal)">
                                      <p:cBhvr>
                                        <p:cTn id="87" dur="500"/>
                                        <p:tgtEl>
                                          <p:spTgt spid="2153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21538"/>
                                        </p:tgtEl>
                                      </p:cBhvr>
                                    </p:animEffect>
                                    <p:set>
                                      <p:cBhvr>
                                        <p:cTn id="92" dur="1" fill="hold">
                                          <p:stCondLst>
                                            <p:cond delay="499"/>
                                          </p:stCondLst>
                                        </p:cTn>
                                        <p:tgtEl>
                                          <p:spTgt spid="215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0" grpId="0" animBg="1"/>
      <p:bldP spid="21530" grpId="1" animBg="1"/>
      <p:bldP spid="21531" grpId="0" animBg="1"/>
      <p:bldP spid="21531" grpId="1" animBg="1"/>
      <p:bldP spid="21532" grpId="0" animBg="1"/>
      <p:bldP spid="21532" grpId="1" animBg="1"/>
      <p:bldP spid="21533" grpId="0" animBg="1"/>
      <p:bldP spid="21533" grpId="1" animBg="1"/>
      <p:bldP spid="21534" grpId="0" animBg="1"/>
      <p:bldP spid="21534" grpId="1" animBg="1"/>
      <p:bldP spid="21535" grpId="0" animBg="1"/>
      <p:bldP spid="21535" grpId="1" animBg="1"/>
      <p:bldP spid="21536" grpId="0" animBg="1"/>
      <p:bldP spid="21536" grpId="1" animBg="1"/>
      <p:bldP spid="21537" grpId="0" animBg="1"/>
      <p:bldP spid="21537" grpId="1" animBg="1"/>
      <p:bldP spid="21538" grpId="0" animBg="1"/>
      <p:bldP spid="21538"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通告</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2531" name="Rectangle 3"/>
          <p:cNvSpPr>
            <a:spLocks noGrp="1" noChangeArrowheads="1"/>
          </p:cNvSpPr>
          <p:nvPr>
            <p:ph type="body" sz="half" idx="1"/>
          </p:nvPr>
        </p:nvSpPr>
        <p:spPr>
          <a:xfrm>
            <a:off x="1224122" y="1344243"/>
            <a:ext cx="6903910" cy="3802018"/>
          </a:xfrm>
        </p:spPr>
        <p:txBody>
          <a:bodyPr/>
          <a:lstStyle/>
          <a:p>
            <a:r>
              <a:rPr lang="zh-CN" altLang="en-US"/>
              <a:t>子集通告</a:t>
            </a:r>
            <a:endParaRPr lang="zh-CN" altLang="en-US"/>
          </a:p>
        </p:txBody>
      </p:sp>
      <p:graphicFrame>
        <p:nvGraphicFramePr>
          <p:cNvPr id="22532" name="Group 4"/>
          <p:cNvGraphicFramePr>
            <a:graphicFrameLocks noGrp="1"/>
          </p:cNvGraphicFramePr>
          <p:nvPr>
            <p:ph sz="half" idx="2"/>
          </p:nvPr>
        </p:nvGraphicFramePr>
        <p:xfrm>
          <a:off x="1596189" y="2093711"/>
          <a:ext cx="6350477" cy="3596352"/>
        </p:xfrm>
        <a:graphic>
          <a:graphicData uri="http://schemas.openxmlformats.org/drawingml/2006/table">
            <a:tbl>
              <a:tblPr/>
              <a:tblGrid>
                <a:gridCol w="1588286"/>
                <a:gridCol w="1586952"/>
                <a:gridCol w="1694972"/>
                <a:gridCol w="1480267"/>
              </a:tblGrid>
              <a:tr h="7628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版本</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编码</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序号</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管理域名长度（</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管理域名（</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32</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配置修改编号（</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VLAN</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信息字段</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VLAN</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信息字段</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n</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5F5F5F"/>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bl>
          </a:graphicData>
        </a:graphic>
      </p:graphicFrame>
      <p:sp>
        <p:nvSpPr>
          <p:cNvPr id="2" name="日期占位符 1"/>
          <p:cNvSpPr>
            <a:spLocks noGrp="1"/>
          </p:cNvSpPr>
          <p:nvPr>
            <p:ph type="dt" sz="half" idx="10"/>
          </p:nvPr>
        </p:nvSpPr>
        <p:spPr/>
        <p:txBody>
          <a:bodyPr/>
          <a:lstStyle/>
          <a:p>
            <a:pPr>
              <a:defRPr/>
            </a:pPr>
            <a:fld id="{6129D27A-ED45-4BC4-B97A-5BA52E3B555E}" type="datetime11">
              <a:rPr lang="zh-CN" altLang="en-US" smtClean="0"/>
            </a:fld>
            <a:endParaRPr lang="en-US" altLang="zh-CN"/>
          </a:p>
        </p:txBody>
      </p:sp>
      <p:sp>
        <p:nvSpPr>
          <p:cNvPr id="3" name="灯片编号占位符 2"/>
          <p:cNvSpPr>
            <a:spLocks noGrp="1"/>
          </p:cNvSpPr>
          <p:nvPr>
            <p:ph type="sldNum" sz="quarter" idx="12"/>
          </p:nvPr>
        </p:nvSpPr>
        <p:spPr/>
        <p:txBody>
          <a:bodyPr/>
          <a:lstStyle/>
          <a:p>
            <a:fld id="{237BB606-560B-4B05-B421-1643179D8664}"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通告</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3555" name="Rectangle 3"/>
          <p:cNvSpPr>
            <a:spLocks noGrp="1" noChangeArrowheads="1"/>
          </p:cNvSpPr>
          <p:nvPr>
            <p:ph type="body" sz="half" idx="1"/>
          </p:nvPr>
        </p:nvSpPr>
        <p:spPr>
          <a:xfrm>
            <a:off x="1224122" y="1344243"/>
            <a:ext cx="6903910" cy="3802018"/>
          </a:xfrm>
          <a:noFill/>
        </p:spPr>
        <p:txBody>
          <a:bodyPr/>
          <a:lstStyle/>
          <a:p>
            <a:r>
              <a:rPr lang="zh-CN" altLang="en-US"/>
              <a:t>通告请求</a:t>
            </a:r>
            <a:endParaRPr lang="zh-CN" altLang="en-US"/>
          </a:p>
          <a:p>
            <a:pPr lvl="1"/>
            <a:endParaRPr lang="en-US" altLang="zh-CN" sz="2015"/>
          </a:p>
        </p:txBody>
      </p:sp>
      <p:graphicFrame>
        <p:nvGraphicFramePr>
          <p:cNvPr id="23556" name="Group 4"/>
          <p:cNvGraphicFramePr>
            <a:graphicFrameLocks noGrp="1"/>
          </p:cNvGraphicFramePr>
          <p:nvPr/>
        </p:nvGraphicFramePr>
        <p:xfrm>
          <a:off x="1596189" y="2516454"/>
          <a:ext cx="6350477" cy="1900284"/>
        </p:xfrm>
        <a:graphic>
          <a:graphicData uri="http://schemas.openxmlformats.org/drawingml/2006/table">
            <a:tbl>
              <a:tblPr/>
              <a:tblGrid>
                <a:gridCol w="1588286"/>
                <a:gridCol w="1586952"/>
                <a:gridCol w="1694972"/>
                <a:gridCol w="1480267"/>
              </a:tblGrid>
              <a:tr h="7628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版本</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编码</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Rsvd</a:t>
                      </a:r>
                      <a:endPar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管理域名长度（</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管理域名（</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32</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r h="55806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起始值（</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字节）</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36088" marR="136088" marT="99798" marB="99798" horzOverflow="overflow">
                    <a:lnL w="12700" cap="flat" cmpd="sng" algn="ctr">
                      <a:solidFill>
                        <a:schemeClr val="tx1"/>
                      </a:solidFill>
                      <a:prstDash val="solid"/>
                      <a:round/>
                      <a:headEnd type="none" w="med" len="med"/>
                      <a:tailEnd type="none" w="med" len="med"/>
                    </a:lnL>
                    <a:lnR w="38100" cap="flat" cmpd="sng" algn="ctr">
                      <a:solidFill>
                        <a:srgbClr val="5F5F5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5F5F5F"/>
                      </a:solidFill>
                      <a:prstDash val="solid"/>
                      <a:round/>
                      <a:headEnd type="none" w="med" len="med"/>
                      <a:tailEnd type="none" w="med" len="med"/>
                    </a:lnB>
                    <a:lnTlToBr>
                      <a:noFill/>
                    </a:lnTlToBr>
                    <a:lnBlToTr>
                      <a:noFill/>
                    </a:lnBlToTr>
                    <a:solidFill>
                      <a:schemeClr val="bg1"/>
                    </a:solidFill>
                  </a:tcPr>
                </a:tc>
                <a:tc hMerge="1">
                  <a:tcPr/>
                </a:tc>
                <a:tc hMerge="1">
                  <a:tcPr/>
                </a:tc>
                <a:tc hMerge="1">
                  <a:tcPr/>
                </a:tc>
              </a:tr>
            </a:tbl>
          </a:graphicData>
        </a:graphic>
      </p:graphicFrame>
      <p:sp>
        <p:nvSpPr>
          <p:cNvPr id="23572" name="AutoShape 20"/>
          <p:cNvSpPr>
            <a:spLocks noChangeArrowheads="1"/>
          </p:cNvSpPr>
          <p:nvPr/>
        </p:nvSpPr>
        <p:spPr bwMode="auto">
          <a:xfrm>
            <a:off x="1596189" y="1812993"/>
            <a:ext cx="4718183" cy="1452262"/>
          </a:xfrm>
          <a:prstGeom prst="wedgeRoundRectCallout">
            <a:avLst>
              <a:gd name="adj1" fmla="val -18176"/>
              <a:gd name="adj2" fmla="val 65977"/>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在有多个子集通告的情况下，如果从第</a:t>
            </a:r>
            <a:r>
              <a:rPr lang="en-US" altLang="zh-CN" sz="1595" b="1">
                <a:ea typeface="楷体_GB2312" pitchFamily="49" charset="-122"/>
              </a:rPr>
              <a:t>n</a:t>
            </a:r>
            <a:r>
              <a:rPr lang="zh-CN" altLang="en-US" sz="1595" b="1">
                <a:ea typeface="楷体_GB2312" pitchFamily="49" charset="-122"/>
              </a:rPr>
              <a:t>个子集通告没有收到，则起始值为</a:t>
            </a:r>
            <a:r>
              <a:rPr lang="en-US" altLang="zh-CN" sz="1595" b="1">
                <a:ea typeface="楷体_GB2312" pitchFamily="49" charset="-122"/>
              </a:rPr>
              <a:t>n</a:t>
            </a:r>
            <a:r>
              <a:rPr lang="zh-CN" altLang="en-US" sz="1595" b="1">
                <a:ea typeface="楷体_GB2312" pitchFamily="49" charset="-122"/>
              </a:rPr>
              <a:t>，表示请求发送从</a:t>
            </a:r>
            <a:r>
              <a:rPr lang="en-US" altLang="zh-CN" sz="1595" b="1">
                <a:ea typeface="楷体_GB2312" pitchFamily="49" charset="-122"/>
              </a:rPr>
              <a:t>n</a:t>
            </a:r>
            <a:r>
              <a:rPr lang="zh-CN" altLang="en-US" sz="1595" b="1">
                <a:ea typeface="楷体_GB2312" pitchFamily="49" charset="-122"/>
              </a:rPr>
              <a:t>开始的所有子集通告；如果起始值为</a:t>
            </a:r>
            <a:r>
              <a:rPr lang="en-US" altLang="zh-CN" sz="1595" b="1">
                <a:ea typeface="楷体_GB2312" pitchFamily="49" charset="-122"/>
              </a:rPr>
              <a:t>0</a:t>
            </a:r>
            <a:r>
              <a:rPr lang="zh-CN" altLang="en-US" sz="1595" b="1">
                <a:ea typeface="楷体_GB2312" pitchFamily="49" charset="-122"/>
              </a:rPr>
              <a:t>，表示请求所有子集通告</a:t>
            </a:r>
            <a:endParaRPr lang="zh-CN" altLang="en-US" sz="1595" b="1">
              <a:ea typeface="楷体_GB2312" pitchFamily="49" charset="-122"/>
            </a:endParaRPr>
          </a:p>
        </p:txBody>
      </p:sp>
      <p:sp>
        <p:nvSpPr>
          <p:cNvPr id="2" name="日期占位符 1"/>
          <p:cNvSpPr>
            <a:spLocks noGrp="1"/>
          </p:cNvSpPr>
          <p:nvPr>
            <p:ph type="dt" sz="half" idx="10"/>
          </p:nvPr>
        </p:nvSpPr>
        <p:spPr/>
        <p:txBody>
          <a:bodyPr/>
          <a:lstStyle/>
          <a:p>
            <a:fld id="{C8D7A143-BA3C-4B3E-BD20-8E47DE8D5CD2}"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72"/>
                                        </p:tgtEl>
                                        <p:attrNameLst>
                                          <p:attrName>style.visibility</p:attrName>
                                        </p:attrNameLst>
                                      </p:cBhvr>
                                      <p:to>
                                        <p:strVal val="visible"/>
                                      </p:to>
                                    </p:set>
                                    <p:animEffect transition="in" filter="blinds(horizontal)">
                                      <p:cBhvr>
                                        <p:cTn id="7" dur="500"/>
                                        <p:tgtEl>
                                          <p:spTgt spid="235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3572"/>
                                        </p:tgtEl>
                                      </p:cBhvr>
                                    </p:animEffect>
                                    <p:set>
                                      <p:cBhvr>
                                        <p:cTn id="12" dur="1" fill="hold">
                                          <p:stCondLst>
                                            <p:cond delay="499"/>
                                          </p:stCondLst>
                                        </p:cTn>
                                        <p:tgtEl>
                                          <p:spTgt spid="235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2" grpId="0" animBg="1"/>
      <p:bldP spid="23572"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修剪</a:t>
            </a:r>
            <a:endParaRPr lang="zh-CN" altLang="en-US"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24579" name="Rectangle 3"/>
          <p:cNvSpPr>
            <a:spLocks noGrp="1" noChangeArrowheads="1"/>
          </p:cNvSpPr>
          <p:nvPr>
            <p:ph type="body" idx="1"/>
          </p:nvPr>
        </p:nvSpPr>
        <p:spPr/>
        <p:txBody>
          <a:bodyPr/>
          <a:lstStyle/>
          <a:p>
            <a:r>
              <a:rPr lang="zh-CN" altLang="en-US" dirty="0"/>
              <a:t>减少中继链路上的不必要的广播信息</a:t>
            </a:r>
            <a:endParaRPr lang="zh-CN" altLang="en-US" dirty="0"/>
          </a:p>
        </p:txBody>
      </p:sp>
      <p:pic>
        <p:nvPicPr>
          <p:cNvPr id="2458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8919" y="3379276"/>
            <a:ext cx="1028186" cy="40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0276" y="3377943"/>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2" name="Line 6"/>
          <p:cNvSpPr>
            <a:spLocks noChangeShapeType="1"/>
          </p:cNvSpPr>
          <p:nvPr/>
        </p:nvSpPr>
        <p:spPr bwMode="auto">
          <a:xfrm>
            <a:off x="4439368" y="2693819"/>
            <a:ext cx="0" cy="665454"/>
          </a:xfrm>
          <a:prstGeom prst="line">
            <a:avLst/>
          </a:prstGeom>
          <a:noFill/>
          <a:ln w="28575">
            <a:solidFill>
              <a:schemeClr val="accent1"/>
            </a:solidFill>
            <a:rou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83" name="Line 7"/>
          <p:cNvSpPr>
            <a:spLocks noChangeShapeType="1"/>
          </p:cNvSpPr>
          <p:nvPr/>
        </p:nvSpPr>
        <p:spPr bwMode="auto">
          <a:xfrm flipH="1">
            <a:off x="2745730" y="2693819"/>
            <a:ext cx="1510938" cy="665454"/>
          </a:xfrm>
          <a:prstGeom prst="line">
            <a:avLst/>
          </a:prstGeom>
          <a:noFill/>
          <a:ln w="28575">
            <a:solidFill>
              <a:schemeClr val="accent1"/>
            </a:solidFill>
            <a:rou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84" name="Line 8"/>
          <p:cNvSpPr>
            <a:spLocks noChangeShapeType="1"/>
          </p:cNvSpPr>
          <p:nvPr/>
        </p:nvSpPr>
        <p:spPr bwMode="auto">
          <a:xfrm>
            <a:off x="4620733" y="2693819"/>
            <a:ext cx="1572283" cy="665454"/>
          </a:xfrm>
          <a:prstGeom prst="line">
            <a:avLst/>
          </a:prstGeom>
          <a:noFill/>
          <a:ln w="28575">
            <a:solidFill>
              <a:schemeClr val="accent1"/>
            </a:solidFill>
            <a:rou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pic>
        <p:nvPicPr>
          <p:cNvPr id="24585"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15291" y="2349757"/>
            <a:ext cx="1028185" cy="40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6" name="Picture 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93936" y="3359272"/>
            <a:ext cx="1028186" cy="40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7" name="Line 11"/>
          <p:cNvSpPr>
            <a:spLocks noChangeShapeType="1"/>
          </p:cNvSpPr>
          <p:nvPr/>
        </p:nvSpPr>
        <p:spPr bwMode="auto">
          <a:xfrm>
            <a:off x="2261642" y="3782015"/>
            <a:ext cx="0" cy="362732"/>
          </a:xfrm>
          <a:prstGeom prst="line">
            <a:avLst/>
          </a:prstGeom>
          <a:noFill/>
          <a:ln w="28575">
            <a:solidFill>
              <a:schemeClr val="tx2"/>
            </a:solidFill>
            <a:round/>
          </a:ln>
          <a:effectLst>
            <a:prstShdw prst="shdw17" dist="17961" dir="2700000">
              <a:schemeClr val="tx2">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88" name="Line 12"/>
          <p:cNvSpPr>
            <a:spLocks noChangeShapeType="1"/>
          </p:cNvSpPr>
          <p:nvPr/>
        </p:nvSpPr>
        <p:spPr bwMode="auto">
          <a:xfrm>
            <a:off x="2443008" y="3782015"/>
            <a:ext cx="0" cy="362732"/>
          </a:xfrm>
          <a:prstGeom prst="line">
            <a:avLst/>
          </a:prstGeom>
          <a:noFill/>
          <a:ln w="28575">
            <a:solidFill>
              <a:schemeClr val="tx2"/>
            </a:solidFill>
            <a:round/>
          </a:ln>
          <a:effectLst>
            <a:prstShdw prst="shdw17" dist="17961" dir="2700000">
              <a:schemeClr val="tx2">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89" name="Line 13"/>
          <p:cNvSpPr>
            <a:spLocks noChangeShapeType="1"/>
          </p:cNvSpPr>
          <p:nvPr/>
        </p:nvSpPr>
        <p:spPr bwMode="auto">
          <a:xfrm>
            <a:off x="2624374" y="3782015"/>
            <a:ext cx="0" cy="362732"/>
          </a:xfrm>
          <a:prstGeom prst="line">
            <a:avLst/>
          </a:prstGeom>
          <a:noFill/>
          <a:ln w="28575">
            <a:solidFill>
              <a:schemeClr val="tx2"/>
            </a:solidFill>
            <a:round/>
          </a:ln>
          <a:effectLst>
            <a:prstShdw prst="shdw17" dist="17961" dir="2700000">
              <a:schemeClr val="tx2">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90" name="Line 14"/>
          <p:cNvSpPr>
            <a:spLocks noChangeShapeType="1"/>
          </p:cNvSpPr>
          <p:nvPr/>
        </p:nvSpPr>
        <p:spPr bwMode="auto">
          <a:xfrm>
            <a:off x="4136646" y="3782015"/>
            <a:ext cx="0" cy="362732"/>
          </a:xfrm>
          <a:prstGeom prst="line">
            <a:avLst/>
          </a:prstGeom>
          <a:noFill/>
          <a:ln w="28575">
            <a:solidFill>
              <a:srgbClr val="208C3A"/>
            </a:solidFill>
            <a:round/>
          </a:ln>
          <a:effectLst>
            <a:prstShdw prst="shdw17" dist="17961" dir="2700000">
              <a:srgbClr val="208C3A">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91" name="Line 15"/>
          <p:cNvSpPr>
            <a:spLocks noChangeShapeType="1"/>
          </p:cNvSpPr>
          <p:nvPr/>
        </p:nvSpPr>
        <p:spPr bwMode="auto">
          <a:xfrm>
            <a:off x="4378023" y="3782015"/>
            <a:ext cx="0" cy="362732"/>
          </a:xfrm>
          <a:prstGeom prst="line">
            <a:avLst/>
          </a:prstGeom>
          <a:noFill/>
          <a:ln w="28575">
            <a:solidFill>
              <a:srgbClr val="208C3A"/>
            </a:solidFill>
            <a:round/>
          </a:ln>
          <a:effectLst>
            <a:prstShdw prst="shdw17" dist="17961" dir="2700000">
              <a:srgbClr val="208C3A">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92" name="Line 16"/>
          <p:cNvSpPr>
            <a:spLocks noChangeShapeType="1"/>
          </p:cNvSpPr>
          <p:nvPr/>
        </p:nvSpPr>
        <p:spPr bwMode="auto">
          <a:xfrm>
            <a:off x="4620734" y="3782015"/>
            <a:ext cx="0" cy="362732"/>
          </a:xfrm>
          <a:prstGeom prst="line">
            <a:avLst/>
          </a:prstGeom>
          <a:noFill/>
          <a:ln w="28575">
            <a:solidFill>
              <a:srgbClr val="FF0000"/>
            </a:solidFill>
            <a:round/>
          </a:ln>
          <a:effectLst>
            <a:prstShdw prst="shdw17" dist="17961" dir="2700000">
              <a:srgbClr val="FF0000">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93" name="Line 17"/>
          <p:cNvSpPr>
            <a:spLocks noChangeShapeType="1"/>
          </p:cNvSpPr>
          <p:nvPr/>
        </p:nvSpPr>
        <p:spPr bwMode="auto">
          <a:xfrm>
            <a:off x="5890296" y="3782015"/>
            <a:ext cx="0" cy="362732"/>
          </a:xfrm>
          <a:prstGeom prst="line">
            <a:avLst/>
          </a:prstGeom>
          <a:noFill/>
          <a:ln w="28575">
            <a:solidFill>
              <a:srgbClr val="FF0000"/>
            </a:solidFill>
            <a:round/>
          </a:ln>
          <a:effectLst>
            <a:prstShdw prst="shdw17" dist="17961" dir="2700000">
              <a:srgbClr val="FF0000">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94" name="Line 18"/>
          <p:cNvSpPr>
            <a:spLocks noChangeShapeType="1"/>
          </p:cNvSpPr>
          <p:nvPr/>
        </p:nvSpPr>
        <p:spPr bwMode="auto">
          <a:xfrm>
            <a:off x="6071662" y="3782015"/>
            <a:ext cx="0" cy="362732"/>
          </a:xfrm>
          <a:prstGeom prst="line">
            <a:avLst/>
          </a:prstGeom>
          <a:noFill/>
          <a:ln w="28575">
            <a:solidFill>
              <a:srgbClr val="FF0000"/>
            </a:solidFill>
            <a:round/>
          </a:ln>
          <a:effectLst>
            <a:prstShdw prst="shdw17" dist="17961" dir="2700000">
              <a:srgbClr val="FF0000">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95" name="Line 19"/>
          <p:cNvSpPr>
            <a:spLocks noChangeShapeType="1"/>
          </p:cNvSpPr>
          <p:nvPr/>
        </p:nvSpPr>
        <p:spPr bwMode="auto">
          <a:xfrm>
            <a:off x="6314372" y="3782015"/>
            <a:ext cx="0" cy="362732"/>
          </a:xfrm>
          <a:prstGeom prst="line">
            <a:avLst/>
          </a:prstGeom>
          <a:noFill/>
          <a:ln w="28575">
            <a:solidFill>
              <a:srgbClr val="208C3A"/>
            </a:solidFill>
            <a:round/>
          </a:ln>
          <a:effectLst>
            <a:prstShdw prst="shdw17" dist="17961" dir="2700000">
              <a:srgbClr val="208C3A">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596" name="Text Box 20"/>
          <p:cNvSpPr txBox="1">
            <a:spLocks noChangeArrowheads="1"/>
          </p:cNvSpPr>
          <p:nvPr/>
        </p:nvSpPr>
        <p:spPr bwMode="auto">
          <a:xfrm>
            <a:off x="2018931" y="4266102"/>
            <a:ext cx="908164"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1</a:t>
            </a:r>
            <a:endParaRPr lang="en-US" altLang="zh-CN" sz="1595" b="1">
              <a:ea typeface="楷体_GB2312" pitchFamily="49" charset="-122"/>
            </a:endParaRPr>
          </a:p>
        </p:txBody>
      </p:sp>
      <p:grpSp>
        <p:nvGrpSpPr>
          <p:cNvPr id="24597" name="Group 21"/>
          <p:cNvGrpSpPr/>
          <p:nvPr/>
        </p:nvGrpSpPr>
        <p:grpSpPr bwMode="auto">
          <a:xfrm>
            <a:off x="4378024" y="4144748"/>
            <a:ext cx="604108" cy="759278"/>
            <a:chOff x="2967" y="2733"/>
            <a:chExt cx="789" cy="977"/>
          </a:xfrm>
        </p:grpSpPr>
        <p:grpSp>
          <p:nvGrpSpPr>
            <p:cNvPr id="24598" name="Group 22"/>
            <p:cNvGrpSpPr/>
            <p:nvPr/>
          </p:nvGrpSpPr>
          <p:grpSpPr bwMode="auto">
            <a:xfrm>
              <a:off x="2967" y="3191"/>
              <a:ext cx="763" cy="519"/>
              <a:chOff x="1929" y="1343"/>
              <a:chExt cx="763" cy="519"/>
            </a:xfrm>
          </p:grpSpPr>
          <p:sp>
            <p:nvSpPr>
              <p:cNvPr id="24599" name="Freeform 23"/>
              <p:cNvSpPr>
                <a:spLocks noChangeAspect="1"/>
              </p:cNvSpPr>
              <p:nvPr/>
            </p:nvSpPr>
            <p:spPr bwMode="auto">
              <a:xfrm>
                <a:off x="2428" y="1450"/>
                <a:ext cx="263" cy="305"/>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a:noFill/>
              </a:ln>
              <a:effectLst>
                <a:prstShdw prst="shdw17" dist="17961" dir="2700000">
                  <a:srgbClr val="B2B2B2">
                    <a:gamma/>
                    <a:shade val="60000"/>
                    <a:invGamma/>
                  </a:srgbClr>
                </a:prstShdw>
              </a:effectLst>
              <a:extLst>
                <a:ext uri="{91240B29-F687-4F45-9708-019B960494DF}">
                  <a14:hiddenLine xmlns:a14="http://schemas.microsoft.com/office/drawing/2010/main" w="3175">
                    <a:solidFill>
                      <a:schemeClr val="tx1"/>
                    </a:solidFill>
                    <a:prstDash val="solid"/>
                    <a:round/>
                    <a:headEnd type="none" w="med" len="med"/>
                    <a:tailEnd type="none" w="med" len="med"/>
                  </a14:hiddenLine>
                </a:ext>
              </a:extLst>
            </p:spPr>
            <p:txBody>
              <a:bodyPr/>
              <a:lstStyle/>
              <a:p>
                <a:endParaRPr lang="zh-CN" altLang="en-US" sz="1595"/>
              </a:p>
            </p:txBody>
          </p:sp>
          <p:sp>
            <p:nvSpPr>
              <p:cNvPr id="24600" name="Freeform 24"/>
              <p:cNvSpPr>
                <a:spLocks noChangeAspect="1"/>
              </p:cNvSpPr>
              <p:nvPr/>
            </p:nvSpPr>
            <p:spPr bwMode="auto">
              <a:xfrm>
                <a:off x="1929" y="1343"/>
                <a:ext cx="763" cy="264"/>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a:noFill/>
              </a:ln>
              <a:effectLst>
                <a:prstShdw prst="shdw17" dist="17961" dir="2700000">
                  <a:srgbClr val="B2B2B2">
                    <a:gamma/>
                    <a:shade val="60000"/>
                    <a:invGamma/>
                  </a:srgbClr>
                </a:prstShdw>
              </a:effectLst>
              <a:extLst>
                <a:ext uri="{91240B29-F687-4F45-9708-019B960494DF}">
                  <a14:hiddenLine xmlns:a14="http://schemas.microsoft.com/office/drawing/2010/main" w="3175">
                    <a:solidFill>
                      <a:schemeClr val="tx1"/>
                    </a:solidFill>
                    <a:prstDash val="solid"/>
                    <a:round/>
                    <a:headEnd type="none" w="med" len="med"/>
                    <a:tailEnd type="none" w="med" len="med"/>
                  </a14:hiddenLine>
                </a:ext>
              </a:extLst>
            </p:spPr>
            <p:txBody>
              <a:bodyPr/>
              <a:lstStyle/>
              <a:p>
                <a:endParaRPr lang="zh-CN" altLang="en-US" sz="1595"/>
              </a:p>
            </p:txBody>
          </p:sp>
          <p:sp>
            <p:nvSpPr>
              <p:cNvPr id="24601" name="Freeform 25"/>
              <p:cNvSpPr>
                <a:spLocks noChangeAspect="1"/>
              </p:cNvSpPr>
              <p:nvPr/>
            </p:nvSpPr>
            <p:spPr bwMode="auto">
              <a:xfrm>
                <a:off x="1929" y="1473"/>
                <a:ext cx="499" cy="282"/>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a:noFill/>
              </a:ln>
              <a:effectLst>
                <a:prstShdw prst="shdw17" dist="17961" dir="2700000">
                  <a:srgbClr val="B2B2B2">
                    <a:gamma/>
                    <a:shade val="60000"/>
                    <a:invGamma/>
                  </a:srgbClr>
                </a:prstShdw>
              </a:effectLst>
              <a:extLst>
                <a:ext uri="{91240B29-F687-4F45-9708-019B960494DF}">
                  <a14:hiddenLine xmlns:a14="http://schemas.microsoft.com/office/drawing/2010/main" w="3175">
                    <a:solidFill>
                      <a:schemeClr val="tx1"/>
                    </a:solidFill>
                    <a:prstDash val="solid"/>
                    <a:round/>
                    <a:headEnd type="none" w="med" len="med"/>
                    <a:tailEnd type="none" w="med" len="med"/>
                  </a14:hiddenLine>
                </a:ext>
              </a:extLst>
            </p:spPr>
            <p:txBody>
              <a:bodyPr/>
              <a:lstStyle/>
              <a:p>
                <a:endParaRPr lang="zh-CN" altLang="en-US" sz="1595"/>
              </a:p>
            </p:txBody>
          </p:sp>
          <p:sp>
            <p:nvSpPr>
              <p:cNvPr id="24602" name="Freeform 26"/>
              <p:cNvSpPr>
                <a:spLocks noChangeAspect="1"/>
              </p:cNvSpPr>
              <p:nvPr/>
            </p:nvSpPr>
            <p:spPr bwMode="auto">
              <a:xfrm>
                <a:off x="2190" y="1573"/>
                <a:ext cx="196" cy="137"/>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prstShdw prst="shdw17" dist="17961" dir="2700000">
                  <a:srgbClr val="B2B2B2">
                    <a:gamma/>
                    <a:shade val="60000"/>
                    <a:invGamma/>
                  </a:srgbClr>
                </a:prstShdw>
              </a:effectLst>
              <a:extLst>
                <a:ext uri="{91240B29-F687-4F45-9708-019B960494DF}">
                  <a14:hiddenLine xmlns:a14="http://schemas.microsoft.com/office/drawing/2010/main" w="6350">
                    <a:solidFill>
                      <a:srgbClr val="A9A9A9"/>
                    </a:solidFill>
                    <a:prstDash val="solid"/>
                    <a:round/>
                    <a:headEnd type="none" w="med" len="med"/>
                    <a:tailEnd type="none" w="med" len="med"/>
                  </a14:hiddenLine>
                </a:ext>
              </a:extLst>
            </p:spPr>
            <p:txBody>
              <a:bodyPr/>
              <a:lstStyle/>
              <a:p>
                <a:endParaRPr lang="zh-CN" altLang="en-US" sz="1595"/>
              </a:p>
            </p:txBody>
          </p:sp>
          <p:sp>
            <p:nvSpPr>
              <p:cNvPr id="24603" name="Freeform 27"/>
              <p:cNvSpPr>
                <a:spLocks noChangeAspect="1" noChangeArrowheads="1"/>
              </p:cNvSpPr>
              <p:nvPr/>
            </p:nvSpPr>
            <p:spPr bwMode="auto">
              <a:xfrm>
                <a:off x="2194" y="1624"/>
                <a:ext cx="189" cy="49"/>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ln>
              <a:effectLst>
                <a:prstShdw prst="shdw17" dist="17961" dir="2700000">
                  <a:srgbClr val="777777">
                    <a:gamma/>
                    <a:shade val="60000"/>
                    <a:invGamma/>
                  </a:srgbClr>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sz="1595"/>
              </a:p>
            </p:txBody>
          </p:sp>
          <p:sp>
            <p:nvSpPr>
              <p:cNvPr id="24604" name="Freeform 28"/>
              <p:cNvSpPr/>
              <p:nvPr/>
            </p:nvSpPr>
            <p:spPr bwMode="auto">
              <a:xfrm>
                <a:off x="2190" y="1426"/>
                <a:ext cx="241" cy="376"/>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777777">
                    <a:gamma/>
                    <a:shade val="60000"/>
                    <a:invGamma/>
                  </a:srgbClr>
                </a:prstShdw>
              </a:effectLst>
              <a:extLst>
                <a:ext uri="{909E8E84-426E-40DD-AFC4-6F175D3DCCD1}">
                  <a14:hiddenFill xmlns:a14="http://schemas.microsoft.com/office/drawing/2010/main">
                    <a:solidFill>
                      <a:schemeClr val="bg1"/>
                    </a:solidFill>
                  </a14:hiddenFill>
                </a:ext>
              </a:extLst>
            </p:spPr>
            <p:txBody>
              <a:bodyPr wrap="none" tIns="23044" bIns="23044" anchor="ctr">
                <a:spAutoFit/>
              </a:bodyPr>
              <a:lstStyle/>
              <a:p>
                <a:endParaRPr lang="zh-CN" altLang="en-US" sz="1595"/>
              </a:p>
            </p:txBody>
          </p:sp>
          <p:sp>
            <p:nvSpPr>
              <p:cNvPr id="24605" name="Line 29"/>
              <p:cNvSpPr>
                <a:spLocks noChangeShapeType="1"/>
              </p:cNvSpPr>
              <p:nvPr/>
            </p:nvSpPr>
            <p:spPr bwMode="auto">
              <a:xfrm>
                <a:off x="2207" y="1600"/>
                <a:ext cx="153" cy="38"/>
              </a:xfrm>
              <a:prstGeom prst="line">
                <a:avLst/>
              </a:prstGeom>
              <a:noFill/>
              <a:ln w="3175">
                <a:solidFill>
                  <a:srgbClr val="777777"/>
                </a:solidFill>
                <a:round/>
              </a:ln>
              <a:effectLst>
                <a:prstShdw prst="shdw17" dist="17961" dir="2700000">
                  <a:srgbClr val="777777">
                    <a:gamma/>
                    <a:shade val="60000"/>
                    <a:invGamma/>
                  </a:srgbClr>
                </a:prstShdw>
              </a:effectLst>
              <a:extLst>
                <a:ext uri="{909E8E84-426E-40DD-AFC4-6F175D3DCCD1}">
                  <a14:hiddenFill xmlns:a14="http://schemas.microsoft.com/office/drawing/2010/main">
                    <a:noFill/>
                  </a14:hiddenFill>
                </a:ext>
              </a:extLst>
            </p:spPr>
            <p:txBody>
              <a:bodyPr wrap="none" tIns="23044" bIns="23044" anchor="ctr">
                <a:spAutoFit/>
              </a:bodyPr>
              <a:lstStyle/>
              <a:p>
                <a:endParaRPr lang="zh-CN" altLang="en-US" sz="1595"/>
              </a:p>
            </p:txBody>
          </p:sp>
          <p:sp>
            <p:nvSpPr>
              <p:cNvPr id="24606" name="Line 30"/>
              <p:cNvSpPr>
                <a:spLocks noChangeShapeType="1"/>
              </p:cNvSpPr>
              <p:nvPr/>
            </p:nvSpPr>
            <p:spPr bwMode="auto">
              <a:xfrm>
                <a:off x="2337" y="1678"/>
                <a:ext cx="29" cy="6"/>
              </a:xfrm>
              <a:prstGeom prst="line">
                <a:avLst/>
              </a:prstGeom>
              <a:noFill/>
              <a:ln w="19050">
                <a:solidFill>
                  <a:srgbClr val="D60093"/>
                </a:solidFill>
                <a:round/>
              </a:ln>
              <a:effectLst>
                <a:prstShdw prst="shdw17" dist="17961" dir="2700000">
                  <a:srgbClr val="D60093">
                    <a:gamma/>
                    <a:shade val="60000"/>
                    <a:invGamma/>
                  </a:srgbClr>
                </a:prstShdw>
              </a:effectLst>
              <a:extLst>
                <a:ext uri="{909E8E84-426E-40DD-AFC4-6F175D3DCCD1}">
                  <a14:hiddenFill xmlns:a14="http://schemas.microsoft.com/office/drawing/2010/main">
                    <a:noFill/>
                  </a14:hiddenFill>
                </a:ext>
              </a:extLst>
            </p:spPr>
            <p:txBody>
              <a:bodyPr wrap="none" tIns="23044" bIns="23044" anchor="ctr">
                <a:spAutoFit/>
              </a:bodyPr>
              <a:lstStyle/>
              <a:p>
                <a:endParaRPr lang="zh-CN" altLang="en-US" sz="1595"/>
              </a:p>
            </p:txBody>
          </p:sp>
          <p:sp>
            <p:nvSpPr>
              <p:cNvPr id="24607" name="Freeform 31"/>
              <p:cNvSpPr/>
              <p:nvPr/>
            </p:nvSpPr>
            <p:spPr bwMode="auto">
              <a:xfrm>
                <a:off x="2255" y="1435"/>
                <a:ext cx="47" cy="376"/>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777777">
                    <a:gamma/>
                    <a:shade val="60000"/>
                    <a:invGamma/>
                  </a:srgbClr>
                </a:prstShdw>
              </a:effectLst>
              <a:extLst>
                <a:ext uri="{91240B29-F687-4F45-9708-019B960494DF}">
                  <a14:hiddenLine xmlns:a14="http://schemas.microsoft.com/office/drawing/2010/main" w="19050">
                    <a:solidFill>
                      <a:schemeClr val="tx2"/>
                    </a:solidFill>
                    <a:prstDash val="solid"/>
                    <a:round/>
                    <a:headEnd type="none" w="med" len="med"/>
                    <a:tailEnd type="none" w="med" len="med"/>
                  </a14:hiddenLine>
                </a:ext>
              </a:extLst>
            </p:spPr>
            <p:txBody>
              <a:bodyPr tIns="23044" bIns="23044" anchor="ctr">
                <a:spAutoFit/>
              </a:bodyPr>
              <a:lstStyle/>
              <a:p>
                <a:endParaRPr lang="zh-CN" altLang="en-US" sz="1595"/>
              </a:p>
            </p:txBody>
          </p:sp>
          <p:sp>
            <p:nvSpPr>
              <p:cNvPr id="24608" name="Line 32"/>
              <p:cNvSpPr>
                <a:spLocks noChangeShapeType="1"/>
              </p:cNvSpPr>
              <p:nvPr/>
            </p:nvSpPr>
            <p:spPr bwMode="auto">
              <a:xfrm>
                <a:off x="1942" y="1503"/>
                <a:ext cx="202" cy="57"/>
              </a:xfrm>
              <a:prstGeom prst="line">
                <a:avLst/>
              </a:prstGeom>
              <a:noFill/>
              <a:ln w="6350">
                <a:solidFill>
                  <a:srgbClr val="777777"/>
                </a:solidFill>
                <a:round/>
              </a:ln>
              <a:effectLst>
                <a:prstShdw prst="shdw17" dist="17961" dir="2700000">
                  <a:srgbClr val="777777">
                    <a:gamma/>
                    <a:shade val="60000"/>
                    <a:invGamma/>
                  </a:srgbClr>
                </a:prstShdw>
              </a:effectLst>
              <a:extLst>
                <a:ext uri="{909E8E84-426E-40DD-AFC4-6F175D3DCCD1}">
                  <a14:hiddenFill xmlns:a14="http://schemas.microsoft.com/office/drawing/2010/main">
                    <a:noFill/>
                  </a14:hiddenFill>
                </a:ext>
              </a:extLst>
            </p:spPr>
            <p:txBody>
              <a:bodyPr tIns="23044" bIns="23044" anchor="ctr">
                <a:spAutoFit/>
              </a:bodyPr>
              <a:lstStyle/>
              <a:p>
                <a:endParaRPr lang="zh-CN" altLang="en-US" sz="1595"/>
              </a:p>
            </p:txBody>
          </p:sp>
          <p:sp>
            <p:nvSpPr>
              <p:cNvPr id="24609" name="Line 33"/>
              <p:cNvSpPr>
                <a:spLocks noChangeShapeType="1"/>
              </p:cNvSpPr>
              <p:nvPr/>
            </p:nvSpPr>
            <p:spPr bwMode="auto">
              <a:xfrm>
                <a:off x="1942" y="1525"/>
                <a:ext cx="202" cy="56"/>
              </a:xfrm>
              <a:prstGeom prst="line">
                <a:avLst/>
              </a:prstGeom>
              <a:noFill/>
              <a:ln w="6350">
                <a:solidFill>
                  <a:srgbClr val="777777"/>
                </a:solidFill>
                <a:round/>
              </a:ln>
              <a:effectLst>
                <a:prstShdw prst="shdw17" dist="17961" dir="2700000">
                  <a:srgbClr val="777777">
                    <a:gamma/>
                    <a:shade val="60000"/>
                    <a:invGamma/>
                  </a:srgbClr>
                </a:prstShdw>
              </a:effectLst>
              <a:extLst>
                <a:ext uri="{909E8E84-426E-40DD-AFC4-6F175D3DCCD1}">
                  <a14:hiddenFill xmlns:a14="http://schemas.microsoft.com/office/drawing/2010/main">
                    <a:noFill/>
                  </a14:hiddenFill>
                </a:ext>
              </a:extLst>
            </p:spPr>
            <p:txBody>
              <a:bodyPr tIns="23044" bIns="23044" anchor="ctr">
                <a:spAutoFit/>
              </a:bodyPr>
              <a:lstStyle/>
              <a:p>
                <a:endParaRPr lang="zh-CN" altLang="en-US" sz="1595"/>
              </a:p>
            </p:txBody>
          </p:sp>
          <p:sp>
            <p:nvSpPr>
              <p:cNvPr id="24610" name="Line 34"/>
              <p:cNvSpPr>
                <a:spLocks noChangeShapeType="1"/>
              </p:cNvSpPr>
              <p:nvPr/>
            </p:nvSpPr>
            <p:spPr bwMode="auto">
              <a:xfrm>
                <a:off x="1942" y="1548"/>
                <a:ext cx="202" cy="57"/>
              </a:xfrm>
              <a:prstGeom prst="line">
                <a:avLst/>
              </a:prstGeom>
              <a:noFill/>
              <a:ln w="6350">
                <a:solidFill>
                  <a:srgbClr val="777777"/>
                </a:solidFill>
                <a:round/>
              </a:ln>
              <a:effectLst>
                <a:prstShdw prst="shdw17" dist="17961" dir="2700000">
                  <a:srgbClr val="777777">
                    <a:gamma/>
                    <a:shade val="60000"/>
                    <a:invGamma/>
                  </a:srgbClr>
                </a:prstShdw>
              </a:effectLst>
              <a:extLst>
                <a:ext uri="{909E8E84-426E-40DD-AFC4-6F175D3DCCD1}">
                  <a14:hiddenFill xmlns:a14="http://schemas.microsoft.com/office/drawing/2010/main">
                    <a:noFill/>
                  </a14:hiddenFill>
                </a:ext>
              </a:extLst>
            </p:spPr>
            <p:txBody>
              <a:bodyPr tIns="23044" bIns="23044" anchor="ctr">
                <a:spAutoFit/>
              </a:bodyPr>
              <a:lstStyle/>
              <a:p>
                <a:endParaRPr lang="zh-CN" altLang="en-US" sz="1595"/>
              </a:p>
            </p:txBody>
          </p:sp>
          <p:sp>
            <p:nvSpPr>
              <p:cNvPr id="24611" name="Line 35"/>
              <p:cNvSpPr>
                <a:spLocks noChangeShapeType="1"/>
              </p:cNvSpPr>
              <p:nvPr/>
            </p:nvSpPr>
            <p:spPr bwMode="auto">
              <a:xfrm>
                <a:off x="1942" y="1570"/>
                <a:ext cx="202" cy="56"/>
              </a:xfrm>
              <a:prstGeom prst="line">
                <a:avLst/>
              </a:prstGeom>
              <a:noFill/>
              <a:ln w="6350">
                <a:solidFill>
                  <a:srgbClr val="777777"/>
                </a:solidFill>
                <a:round/>
              </a:ln>
              <a:effectLst>
                <a:prstShdw prst="shdw17" dist="17961" dir="2700000">
                  <a:srgbClr val="777777">
                    <a:gamma/>
                    <a:shade val="60000"/>
                    <a:invGamma/>
                  </a:srgbClr>
                </a:prstShdw>
              </a:effectLst>
              <a:extLst>
                <a:ext uri="{909E8E84-426E-40DD-AFC4-6F175D3DCCD1}">
                  <a14:hiddenFill xmlns:a14="http://schemas.microsoft.com/office/drawing/2010/main">
                    <a:noFill/>
                  </a14:hiddenFill>
                </a:ext>
              </a:extLst>
            </p:spPr>
            <p:txBody>
              <a:bodyPr tIns="23044" bIns="23044" anchor="ctr">
                <a:spAutoFit/>
              </a:bodyPr>
              <a:lstStyle/>
              <a:p>
                <a:endParaRPr lang="zh-CN" altLang="en-US" sz="1595"/>
              </a:p>
            </p:txBody>
          </p:sp>
          <p:sp>
            <p:nvSpPr>
              <p:cNvPr id="24612" name="Freeform 36"/>
              <p:cNvSpPr/>
              <p:nvPr/>
            </p:nvSpPr>
            <p:spPr bwMode="auto">
              <a:xfrm>
                <a:off x="2192" y="1486"/>
                <a:ext cx="241" cy="376"/>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3044" bIns="23044" anchor="ctr">
                <a:spAutoFit/>
              </a:bodyPr>
              <a:lstStyle/>
              <a:p>
                <a:endParaRPr lang="zh-CN" altLang="en-US" sz="1595"/>
              </a:p>
            </p:txBody>
          </p:sp>
        </p:grpSp>
        <p:grpSp>
          <p:nvGrpSpPr>
            <p:cNvPr id="24613" name="Group 37"/>
            <p:cNvGrpSpPr/>
            <p:nvPr/>
          </p:nvGrpSpPr>
          <p:grpSpPr bwMode="auto">
            <a:xfrm>
              <a:off x="3042" y="2733"/>
              <a:ext cx="714" cy="672"/>
              <a:chOff x="2004" y="885"/>
              <a:chExt cx="714" cy="672"/>
            </a:xfrm>
          </p:grpSpPr>
          <p:sp>
            <p:nvSpPr>
              <p:cNvPr id="24614" name="Freeform 38"/>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3175">
                    <a:solidFill>
                      <a:srgbClr val="000000"/>
                    </a:solidFill>
                    <a:prstDash val="solid"/>
                    <a:round/>
                    <a:headEnd type="none" w="med" len="med"/>
                    <a:tailEnd type="none" w="med" len="med"/>
                  </a14:hiddenLine>
                </a:ext>
              </a:extLst>
            </p:spPr>
            <p:txBody>
              <a:bodyPr/>
              <a:lstStyle/>
              <a:p>
                <a:endParaRPr lang="zh-CN" altLang="en-US" sz="1595"/>
              </a:p>
            </p:txBody>
          </p:sp>
          <p:sp>
            <p:nvSpPr>
              <p:cNvPr id="24615" name="Freeform 39"/>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B2B2B2">
                    <a:gamma/>
                    <a:shade val="60000"/>
                    <a:invGamma/>
                  </a:srgbClr>
                </a:prstShdw>
              </a:effectLst>
              <a:extLst>
                <a:ext uri="{91240B29-F687-4F45-9708-019B960494DF}">
                  <a14:hiddenLine xmlns:a14="http://schemas.microsoft.com/office/drawing/2010/main" w="6350">
                    <a:solidFill>
                      <a:schemeClr val="folHlink"/>
                    </a:solidFill>
                    <a:prstDash val="solid"/>
                    <a:round/>
                    <a:headEnd type="none" w="med" len="med"/>
                    <a:tailEnd type="none" w="med" len="med"/>
                  </a14:hiddenLine>
                </a:ext>
              </a:extLst>
            </p:spPr>
            <p:txBody>
              <a:bodyPr/>
              <a:lstStyle/>
              <a:p>
                <a:endParaRPr lang="zh-CN" altLang="en-US" sz="1595"/>
              </a:p>
            </p:txBody>
          </p:sp>
          <p:sp>
            <p:nvSpPr>
              <p:cNvPr id="24616" name="Oval 40"/>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B2B2B2">
                    <a:gamma/>
                    <a:shade val="60000"/>
                    <a:invGamma/>
                  </a:srgbClr>
                </a:prstShdw>
              </a:effectLst>
              <a:extLst>
                <a:ext uri="{91240B29-F687-4F45-9708-019B960494DF}">
                  <a14:hiddenLine xmlns:a14="http://schemas.microsoft.com/office/drawing/2010/main" w="3175">
                    <a:solidFill>
                      <a:schemeClr val="tx1"/>
                    </a:solidFill>
                    <a:round/>
                  </a14:hiddenLine>
                </a:ext>
              </a:extLst>
            </p:spPr>
            <p:txBody>
              <a:bodyPr/>
              <a:lstStyle/>
              <a:p>
                <a:endParaRPr lang="zh-CN" altLang="en-US" sz="1595"/>
              </a:p>
            </p:txBody>
          </p:sp>
          <p:sp>
            <p:nvSpPr>
              <p:cNvPr id="24617" name="Freeform 41"/>
              <p:cNvSpPr/>
              <p:nvPr/>
            </p:nvSpPr>
            <p:spPr bwMode="auto">
              <a:xfrm>
                <a:off x="2046" y="1382"/>
                <a:ext cx="452" cy="126"/>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B2B2B2">
                    <a:gamma/>
                    <a:shade val="60000"/>
                    <a:invGamma/>
                  </a:srgbClr>
                </a:prstShdw>
              </a:effectLst>
              <a:extLst>
                <a:ext uri="{91240B29-F687-4F45-9708-019B960494DF}">
                  <a14:hiddenLine xmlns:a14="http://schemas.microsoft.com/office/drawing/2010/main" w="3175">
                    <a:solidFill>
                      <a:schemeClr val="tx1"/>
                    </a:solidFill>
                    <a:prstDash val="solid"/>
                    <a:round/>
                    <a:headEnd type="none" w="med" len="med"/>
                    <a:tailEnd type="none" w="med" len="med"/>
                  </a14:hiddenLine>
                </a:ext>
              </a:extLst>
            </p:spPr>
            <p:txBody>
              <a:bodyPr/>
              <a:lstStyle/>
              <a:p>
                <a:endParaRPr lang="zh-CN" altLang="en-US" sz="1595"/>
              </a:p>
            </p:txBody>
          </p:sp>
          <p:sp>
            <p:nvSpPr>
              <p:cNvPr id="24618" name="Freeform 42"/>
              <p:cNvSpPr>
                <a:spLocks noChangeAspect="1"/>
              </p:cNvSpPr>
              <p:nvPr/>
            </p:nvSpPr>
            <p:spPr bwMode="auto">
              <a:xfrm>
                <a:off x="2154" y="885"/>
                <a:ext cx="564" cy="52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a:noFill/>
              </a:ln>
              <a:effectLst>
                <a:prstShdw prst="shdw17" dist="17961" dir="2700000">
                  <a:srgbClr val="B2B2B2">
                    <a:gamma/>
                    <a:shade val="60000"/>
                    <a:invGamma/>
                  </a:srgbClr>
                </a:prstShdw>
              </a:effectLst>
              <a:extLst>
                <a:ext uri="{91240B29-F687-4F45-9708-019B960494DF}">
                  <a14:hiddenLine xmlns:a14="http://schemas.microsoft.com/office/drawing/2010/main" w="3175">
                    <a:solidFill>
                      <a:schemeClr val="tx1"/>
                    </a:solidFill>
                    <a:prstDash val="solid"/>
                    <a:round/>
                    <a:headEnd type="none" w="med" len="med"/>
                    <a:tailEnd type="none" w="med" len="med"/>
                  </a14:hiddenLine>
                </a:ext>
              </a:extLst>
            </p:spPr>
            <p:txBody>
              <a:bodyPr/>
              <a:lstStyle/>
              <a:p>
                <a:endParaRPr lang="zh-CN" altLang="en-US" sz="1595"/>
              </a:p>
            </p:txBody>
          </p:sp>
          <p:sp>
            <p:nvSpPr>
              <p:cNvPr id="24619" name="Freeform 43"/>
              <p:cNvSpPr>
                <a:spLocks noChangeAspect="1"/>
              </p:cNvSpPr>
              <p:nvPr/>
            </p:nvSpPr>
            <p:spPr bwMode="auto">
              <a:xfrm>
                <a:off x="2506" y="1000"/>
                <a:ext cx="113" cy="506"/>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a:noFill/>
              </a:ln>
              <a:effectLst>
                <a:prstShdw prst="shdw17" dist="17961" dir="2700000">
                  <a:srgbClr val="B2B2B2">
                    <a:gamma/>
                    <a:shade val="60000"/>
                    <a:invGamma/>
                  </a:srgbClr>
                </a:prstShdw>
              </a:effectLst>
              <a:extLst>
                <a:ext uri="{91240B29-F687-4F45-9708-019B960494DF}">
                  <a14:hiddenLine xmlns:a14="http://schemas.microsoft.com/office/drawing/2010/main" w="3175">
                    <a:solidFill>
                      <a:schemeClr val="tx1"/>
                    </a:solidFill>
                    <a:prstDash val="solid"/>
                    <a:round/>
                    <a:headEnd type="none" w="med" len="med"/>
                    <a:tailEnd type="none" w="med" len="med"/>
                  </a14:hiddenLine>
                </a:ext>
              </a:extLst>
            </p:spPr>
            <p:txBody>
              <a:bodyPr/>
              <a:lstStyle/>
              <a:p>
                <a:endParaRPr lang="zh-CN" altLang="en-US" sz="1595"/>
              </a:p>
            </p:txBody>
          </p:sp>
          <p:sp>
            <p:nvSpPr>
              <p:cNvPr id="24620" name="Freeform 44"/>
              <p:cNvSpPr>
                <a:spLocks noChangeAspect="1"/>
              </p:cNvSpPr>
              <p:nvPr/>
            </p:nvSpPr>
            <p:spPr bwMode="auto">
              <a:xfrm>
                <a:off x="2004" y="891"/>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a:solidFill>
                      <a:schemeClr val="tx1"/>
                    </a:solidFill>
                    <a:prstDash val="solid"/>
                    <a:round/>
                    <a:headEnd type="none" w="med" len="med"/>
                    <a:tailEnd type="none" w="med" len="med"/>
                  </a14:hiddenLine>
                </a:ext>
              </a:extLst>
            </p:spPr>
            <p:txBody>
              <a:bodyPr/>
              <a:lstStyle/>
              <a:p>
                <a:endParaRPr lang="zh-CN" altLang="en-US" sz="1595"/>
              </a:p>
            </p:txBody>
          </p:sp>
          <p:sp>
            <p:nvSpPr>
              <p:cNvPr id="24621" name="Freeform 45"/>
              <p:cNvSpPr>
                <a:spLocks noChangeAspect="1"/>
              </p:cNvSpPr>
              <p:nvPr/>
            </p:nvSpPr>
            <p:spPr bwMode="auto">
              <a:xfrm>
                <a:off x="2004" y="942"/>
                <a:ext cx="502" cy="566"/>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a:noFill/>
              </a:ln>
              <a:effectLst>
                <a:prstShdw prst="shdw17" dist="17961" dir="2700000">
                  <a:srgbClr val="B2B2B2">
                    <a:gamma/>
                    <a:shade val="60000"/>
                    <a:invGamma/>
                  </a:srgbClr>
                </a:prstShdw>
              </a:effectLst>
              <a:extLst>
                <a:ext uri="{91240B29-F687-4F45-9708-019B960494DF}">
                  <a14:hiddenLine xmlns:a14="http://schemas.microsoft.com/office/drawing/2010/main" w="3175">
                    <a:solidFill>
                      <a:schemeClr val="tx1"/>
                    </a:solidFill>
                    <a:prstDash val="solid"/>
                    <a:round/>
                    <a:headEnd type="none" w="med" len="med"/>
                    <a:tailEnd type="none" w="med" len="med"/>
                  </a14:hiddenLine>
                </a:ext>
              </a:extLst>
            </p:spPr>
            <p:txBody>
              <a:bodyPr/>
              <a:lstStyle/>
              <a:p>
                <a:endParaRPr lang="zh-CN" altLang="en-US" sz="1595"/>
              </a:p>
            </p:txBody>
          </p:sp>
          <p:sp>
            <p:nvSpPr>
              <p:cNvPr id="24622" name="Freeform 46"/>
              <p:cNvSpPr>
                <a:spLocks noChangeAspect="1"/>
              </p:cNvSpPr>
              <p:nvPr/>
            </p:nvSpPr>
            <p:spPr bwMode="auto">
              <a:xfrm>
                <a:off x="2043" y="992"/>
                <a:ext cx="425" cy="464"/>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CECECE">
                    <a:gamma/>
                    <a:shade val="60000"/>
                    <a:invGamma/>
                  </a:srgbClr>
                </a:prstShdw>
              </a:effectLst>
              <a:extLst>
                <a:ext uri="{91240B29-F687-4F45-9708-019B960494DF}">
                  <a14:hiddenLine xmlns:a14="http://schemas.microsoft.com/office/drawing/2010/main" w="6350">
                    <a:solidFill>
                      <a:srgbClr val="808080"/>
                    </a:solidFill>
                    <a:prstDash val="solid"/>
                    <a:round/>
                    <a:headEnd type="none" w="med" len="med"/>
                    <a:tailEnd type="none" w="med" len="med"/>
                  </a14:hiddenLine>
                </a:ext>
              </a:extLst>
            </p:spPr>
            <p:txBody>
              <a:bodyPr/>
              <a:lstStyle/>
              <a:p>
                <a:endParaRPr lang="zh-CN" altLang="en-US" sz="1595"/>
              </a:p>
            </p:txBody>
          </p:sp>
          <p:sp>
            <p:nvSpPr>
              <p:cNvPr id="24623" name="Freeform 47"/>
              <p:cNvSpPr/>
              <p:nvPr/>
            </p:nvSpPr>
            <p:spPr bwMode="auto">
              <a:xfrm>
                <a:off x="2069" y="1023"/>
                <a:ext cx="372" cy="400"/>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a:noFill/>
              </a:ln>
              <a:effectLst>
                <a:prstShdw prst="shdw17" dist="17961" dir="2700000">
                  <a:srgbClr val="618FFD">
                    <a:gamma/>
                    <a:shade val="60000"/>
                    <a:invGamma/>
                  </a:srgbClr>
                </a:prstShdw>
              </a:effectLst>
              <a:extLst>
                <a:ext uri="{91240B29-F687-4F45-9708-019B960494DF}">
                  <a14:hiddenLine xmlns:a14="http://schemas.microsoft.com/office/drawing/2010/main" w="6350">
                    <a:solidFill>
                      <a:srgbClr val="777777"/>
                    </a:solidFill>
                    <a:prstDash val="solid"/>
                    <a:round/>
                    <a:headEnd type="none" w="med" len="med"/>
                    <a:tailEnd type="none" w="med" len="med"/>
                  </a14:hiddenLine>
                </a:ext>
              </a:extLst>
            </p:spPr>
            <p:txBody>
              <a:bodyPr wrap="none" anchor="ctr"/>
              <a:lstStyle/>
              <a:p>
                <a:endParaRPr lang="zh-CN" altLang="en-US" sz="1595"/>
              </a:p>
            </p:txBody>
          </p:sp>
          <p:sp>
            <p:nvSpPr>
              <p:cNvPr id="24624" name="Line 48"/>
              <p:cNvSpPr>
                <a:spLocks noChangeShapeType="1"/>
              </p:cNvSpPr>
              <p:nvPr/>
            </p:nvSpPr>
            <p:spPr bwMode="auto">
              <a:xfrm>
                <a:off x="2102" y="1056"/>
                <a:ext cx="0" cy="61"/>
              </a:xfrm>
              <a:prstGeom prst="line">
                <a:avLst/>
              </a:prstGeom>
              <a:noFill/>
              <a:ln w="25400">
                <a:solidFill>
                  <a:schemeClr val="bg1"/>
                </a:solidFill>
                <a:rou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sz="1595"/>
              </a:p>
            </p:txBody>
          </p:sp>
        </p:grpSp>
      </p:grpSp>
      <p:sp>
        <p:nvSpPr>
          <p:cNvPr id="24625" name="Text Box 49"/>
          <p:cNvSpPr txBox="1">
            <a:spLocks noChangeArrowheads="1"/>
          </p:cNvSpPr>
          <p:nvPr/>
        </p:nvSpPr>
        <p:spPr bwMode="auto">
          <a:xfrm>
            <a:off x="4256668" y="4871545"/>
            <a:ext cx="908164"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24626" name="Text Box 50"/>
          <p:cNvSpPr txBox="1">
            <a:spLocks noChangeArrowheads="1"/>
          </p:cNvSpPr>
          <p:nvPr/>
        </p:nvSpPr>
        <p:spPr bwMode="auto">
          <a:xfrm>
            <a:off x="5286186" y="4144747"/>
            <a:ext cx="908164"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24627" name="Text Box 51"/>
          <p:cNvSpPr txBox="1">
            <a:spLocks noChangeArrowheads="1"/>
          </p:cNvSpPr>
          <p:nvPr/>
        </p:nvSpPr>
        <p:spPr bwMode="auto">
          <a:xfrm>
            <a:off x="6133006" y="4144747"/>
            <a:ext cx="908163"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4</a:t>
            </a:r>
            <a:endParaRPr lang="en-US" altLang="zh-CN" sz="1595" b="1">
              <a:ea typeface="楷体_GB2312" pitchFamily="49" charset="-122"/>
            </a:endParaRPr>
          </a:p>
        </p:txBody>
      </p:sp>
      <p:sp>
        <p:nvSpPr>
          <p:cNvPr id="24628" name="Text Box 52"/>
          <p:cNvSpPr txBox="1">
            <a:spLocks noChangeArrowheads="1"/>
          </p:cNvSpPr>
          <p:nvPr/>
        </p:nvSpPr>
        <p:spPr bwMode="auto">
          <a:xfrm>
            <a:off x="4318012" y="2511120"/>
            <a:ext cx="665454" cy="299184"/>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345" b="1">
                <a:solidFill>
                  <a:schemeClr val="bg1"/>
                </a:solidFill>
                <a:ea typeface="楷体_GB2312" pitchFamily="49" charset="-122"/>
              </a:rPr>
              <a:t>A</a:t>
            </a:r>
            <a:endParaRPr lang="en-US" altLang="zh-CN" sz="1345" b="1">
              <a:solidFill>
                <a:schemeClr val="bg1"/>
              </a:solidFill>
              <a:ea typeface="楷体_GB2312" pitchFamily="49" charset="-122"/>
            </a:endParaRPr>
          </a:p>
        </p:txBody>
      </p:sp>
      <p:sp>
        <p:nvSpPr>
          <p:cNvPr id="24629" name="Text Box 53"/>
          <p:cNvSpPr txBox="1">
            <a:spLocks noChangeArrowheads="1"/>
          </p:cNvSpPr>
          <p:nvPr/>
        </p:nvSpPr>
        <p:spPr bwMode="auto">
          <a:xfrm>
            <a:off x="2321653" y="3540639"/>
            <a:ext cx="665453" cy="299184"/>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345" b="1">
                <a:solidFill>
                  <a:schemeClr val="bg1"/>
                </a:solidFill>
                <a:ea typeface="楷体_GB2312" pitchFamily="49" charset="-122"/>
              </a:rPr>
              <a:t>B</a:t>
            </a:r>
            <a:endParaRPr lang="en-US" altLang="zh-CN" sz="1345" b="1">
              <a:solidFill>
                <a:schemeClr val="bg1"/>
              </a:solidFill>
              <a:ea typeface="楷体_GB2312" pitchFamily="49" charset="-122"/>
            </a:endParaRPr>
          </a:p>
        </p:txBody>
      </p:sp>
      <p:sp>
        <p:nvSpPr>
          <p:cNvPr id="24630" name="Text Box 54"/>
          <p:cNvSpPr txBox="1">
            <a:spLocks noChangeArrowheads="1"/>
          </p:cNvSpPr>
          <p:nvPr/>
        </p:nvSpPr>
        <p:spPr bwMode="auto">
          <a:xfrm>
            <a:off x="4136646" y="3533970"/>
            <a:ext cx="665454" cy="299184"/>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345" b="1">
                <a:solidFill>
                  <a:schemeClr val="bg1"/>
                </a:solidFill>
                <a:ea typeface="楷体_GB2312" pitchFamily="49" charset="-122"/>
              </a:rPr>
              <a:t>C</a:t>
            </a:r>
            <a:endParaRPr lang="en-US" altLang="zh-CN" sz="1345" b="1">
              <a:solidFill>
                <a:schemeClr val="bg1"/>
              </a:solidFill>
              <a:ea typeface="楷体_GB2312" pitchFamily="49" charset="-122"/>
            </a:endParaRPr>
          </a:p>
        </p:txBody>
      </p:sp>
      <p:sp>
        <p:nvSpPr>
          <p:cNvPr id="24631" name="Text Box 55"/>
          <p:cNvSpPr txBox="1">
            <a:spLocks noChangeArrowheads="1"/>
          </p:cNvSpPr>
          <p:nvPr/>
        </p:nvSpPr>
        <p:spPr bwMode="auto">
          <a:xfrm>
            <a:off x="5890295" y="3540639"/>
            <a:ext cx="665453" cy="299184"/>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345" b="1">
                <a:solidFill>
                  <a:schemeClr val="bg1"/>
                </a:solidFill>
                <a:ea typeface="楷体_GB2312" pitchFamily="49" charset="-122"/>
              </a:rPr>
              <a:t>D</a:t>
            </a:r>
            <a:endParaRPr lang="en-US" altLang="zh-CN" sz="1345" b="1">
              <a:solidFill>
                <a:schemeClr val="bg1"/>
              </a:solidFill>
              <a:ea typeface="楷体_GB2312" pitchFamily="49" charset="-122"/>
            </a:endParaRPr>
          </a:p>
        </p:txBody>
      </p:sp>
      <p:sp>
        <p:nvSpPr>
          <p:cNvPr id="24632" name="Line 56"/>
          <p:cNvSpPr>
            <a:spLocks noChangeShapeType="1"/>
          </p:cNvSpPr>
          <p:nvPr/>
        </p:nvSpPr>
        <p:spPr bwMode="auto">
          <a:xfrm flipV="1">
            <a:off x="4862110" y="3605984"/>
            <a:ext cx="0" cy="424076"/>
          </a:xfrm>
          <a:prstGeom prst="line">
            <a:avLst/>
          </a:prstGeom>
          <a:noFill/>
          <a:ln w="38100">
            <a:solidFill>
              <a:srgbClr val="FF6600"/>
            </a:solidFill>
            <a:round/>
            <a:tailEnd type="triangle" w="lg" len="lg"/>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633" name="Text Box 57"/>
          <p:cNvSpPr txBox="1">
            <a:spLocks noChangeArrowheads="1"/>
          </p:cNvSpPr>
          <p:nvPr/>
        </p:nvSpPr>
        <p:spPr bwMode="auto">
          <a:xfrm>
            <a:off x="4922121" y="3667328"/>
            <a:ext cx="665453"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1595" b="1">
                <a:ea typeface="楷体_GB2312" pitchFamily="49" charset="-122"/>
              </a:rPr>
              <a:t>广播</a:t>
            </a:r>
            <a:endParaRPr lang="zh-CN" altLang="en-US" sz="1595" b="1">
              <a:ea typeface="楷体_GB2312" pitchFamily="49" charset="-122"/>
            </a:endParaRPr>
          </a:p>
        </p:txBody>
      </p:sp>
      <p:sp>
        <p:nvSpPr>
          <p:cNvPr id="24634" name="Line 58"/>
          <p:cNvSpPr>
            <a:spLocks noChangeShapeType="1"/>
          </p:cNvSpPr>
          <p:nvPr/>
        </p:nvSpPr>
        <p:spPr bwMode="auto">
          <a:xfrm flipV="1">
            <a:off x="4620734" y="2820509"/>
            <a:ext cx="0" cy="424076"/>
          </a:xfrm>
          <a:prstGeom prst="line">
            <a:avLst/>
          </a:prstGeom>
          <a:noFill/>
          <a:ln w="38100">
            <a:solidFill>
              <a:srgbClr val="FF6600"/>
            </a:solidFill>
            <a:round/>
            <a:tailEnd type="triangle" w="lg" len="lg"/>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635" name="Line 59"/>
          <p:cNvSpPr>
            <a:spLocks noChangeShapeType="1"/>
          </p:cNvSpPr>
          <p:nvPr/>
        </p:nvSpPr>
        <p:spPr bwMode="auto">
          <a:xfrm>
            <a:off x="5164832" y="2699153"/>
            <a:ext cx="544098" cy="241377"/>
          </a:xfrm>
          <a:prstGeom prst="line">
            <a:avLst/>
          </a:prstGeom>
          <a:noFill/>
          <a:ln w="38100">
            <a:solidFill>
              <a:srgbClr val="FF6600"/>
            </a:solidFill>
            <a:round/>
            <a:tailEnd type="triangle" w="lg" len="lg"/>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636" name="Line 60"/>
          <p:cNvSpPr>
            <a:spLocks noChangeShapeType="1"/>
          </p:cNvSpPr>
          <p:nvPr/>
        </p:nvSpPr>
        <p:spPr bwMode="auto">
          <a:xfrm flipH="1">
            <a:off x="3228483" y="2699153"/>
            <a:ext cx="484087" cy="241377"/>
          </a:xfrm>
          <a:prstGeom prst="line">
            <a:avLst/>
          </a:prstGeom>
          <a:noFill/>
          <a:ln w="38100">
            <a:solidFill>
              <a:srgbClr val="FF6600"/>
            </a:solidFill>
            <a:round/>
            <a:tailEnd type="triangle" w="lg" len="lg"/>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637" name="Text Box 61"/>
          <p:cNvSpPr txBox="1">
            <a:spLocks noChangeArrowheads="1"/>
          </p:cNvSpPr>
          <p:nvPr/>
        </p:nvSpPr>
        <p:spPr bwMode="auto">
          <a:xfrm>
            <a:off x="2140287" y="3056551"/>
            <a:ext cx="1028185"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Trunk</a:t>
            </a:r>
            <a:endParaRPr lang="en-US" altLang="zh-CN" sz="1595" b="1">
              <a:ea typeface="楷体_GB2312" pitchFamily="49" charset="-122"/>
            </a:endParaRPr>
          </a:p>
        </p:txBody>
      </p:sp>
      <p:sp>
        <p:nvSpPr>
          <p:cNvPr id="24638" name="Text Box 62"/>
          <p:cNvSpPr txBox="1">
            <a:spLocks noChangeArrowheads="1"/>
          </p:cNvSpPr>
          <p:nvPr/>
        </p:nvSpPr>
        <p:spPr bwMode="auto">
          <a:xfrm>
            <a:off x="5951640" y="3001875"/>
            <a:ext cx="1028185"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Trunk</a:t>
            </a:r>
            <a:endParaRPr lang="en-US" altLang="zh-CN" sz="1595" b="1">
              <a:ea typeface="楷体_GB2312" pitchFamily="49" charset="-122"/>
            </a:endParaRPr>
          </a:p>
        </p:txBody>
      </p:sp>
      <p:sp>
        <p:nvSpPr>
          <p:cNvPr id="24639" name="Text Box 63"/>
          <p:cNvSpPr txBox="1">
            <a:spLocks noChangeArrowheads="1"/>
          </p:cNvSpPr>
          <p:nvPr/>
        </p:nvSpPr>
        <p:spPr bwMode="auto">
          <a:xfrm>
            <a:off x="3712570" y="3061885"/>
            <a:ext cx="1028186"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Trunk</a:t>
            </a:r>
            <a:endParaRPr lang="en-US" altLang="zh-CN" sz="1595" b="1">
              <a:ea typeface="楷体_GB2312" pitchFamily="49" charset="-122"/>
            </a:endParaRPr>
          </a:p>
        </p:txBody>
      </p:sp>
      <p:sp>
        <p:nvSpPr>
          <p:cNvPr id="24640" name="AutoShape 64"/>
          <p:cNvSpPr>
            <a:spLocks noChangeArrowheads="1"/>
          </p:cNvSpPr>
          <p:nvPr/>
        </p:nvSpPr>
        <p:spPr bwMode="auto">
          <a:xfrm>
            <a:off x="2443008" y="4030060"/>
            <a:ext cx="2963200" cy="1149540"/>
          </a:xfrm>
          <a:prstGeom prst="wedgeRoundRectCallout">
            <a:avLst>
              <a:gd name="adj1" fmla="val -33306"/>
              <a:gd name="adj2" fmla="val -81208"/>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交换机</a:t>
            </a:r>
            <a:r>
              <a:rPr lang="en-US" altLang="zh-CN" sz="1595" b="1">
                <a:ea typeface="楷体_GB2312" pitchFamily="49" charset="-122"/>
              </a:rPr>
              <a:t>B</a:t>
            </a:r>
            <a:r>
              <a:rPr lang="zh-CN" altLang="en-US" sz="1595" b="1">
                <a:ea typeface="楷体_GB2312" pitchFamily="49" charset="-122"/>
              </a:rPr>
              <a:t>上没有</a:t>
            </a:r>
            <a:r>
              <a:rPr lang="en-US" altLang="zh-CN" sz="1595" b="1">
                <a:ea typeface="楷体_GB2312" pitchFamily="49" charset="-122"/>
              </a:rPr>
              <a:t>VLAN 3</a:t>
            </a:r>
            <a:r>
              <a:rPr lang="zh-CN" altLang="en-US" sz="1595" b="1">
                <a:ea typeface="楷体_GB2312" pitchFamily="49" charset="-122"/>
              </a:rPr>
              <a:t>的端口，交换机</a:t>
            </a:r>
            <a:r>
              <a:rPr lang="en-US" altLang="zh-CN" sz="1595" b="1">
                <a:ea typeface="楷体_GB2312" pitchFamily="49" charset="-122"/>
              </a:rPr>
              <a:t>B</a:t>
            </a:r>
            <a:r>
              <a:rPr lang="zh-CN" altLang="en-US" sz="1595" b="1">
                <a:ea typeface="楷体_GB2312" pitchFamily="49" charset="-122"/>
              </a:rPr>
              <a:t>丢弃这个广播包；浪费中继链路的带宽和交换机的处理资源</a:t>
            </a:r>
            <a:endParaRPr lang="zh-CN" altLang="en-US" sz="1595" b="1">
              <a:ea typeface="楷体_GB2312" pitchFamily="49" charset="-122"/>
            </a:endParaRPr>
          </a:p>
        </p:txBody>
      </p:sp>
      <p:sp>
        <p:nvSpPr>
          <p:cNvPr id="24641" name="Line 65"/>
          <p:cNvSpPr>
            <a:spLocks noChangeShapeType="1"/>
          </p:cNvSpPr>
          <p:nvPr/>
        </p:nvSpPr>
        <p:spPr bwMode="auto">
          <a:xfrm>
            <a:off x="5708930" y="3848693"/>
            <a:ext cx="0" cy="241377"/>
          </a:xfrm>
          <a:prstGeom prst="line">
            <a:avLst/>
          </a:prstGeom>
          <a:noFill/>
          <a:ln w="38100">
            <a:solidFill>
              <a:srgbClr val="FF6600"/>
            </a:solidFill>
            <a:round/>
            <a:tailEnd type="triangle" w="lg" len="lg"/>
          </a:ln>
          <a:effectLst>
            <a:prstShdw prst="shdw17" dist="17961" dir="2700000">
              <a:srgbClr val="FF6600">
                <a:gamma/>
                <a:shade val="60000"/>
                <a:invGamma/>
              </a:srgb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4642" name="Oval 66"/>
          <p:cNvSpPr>
            <a:spLocks noChangeArrowheads="1"/>
          </p:cNvSpPr>
          <p:nvPr/>
        </p:nvSpPr>
        <p:spPr bwMode="auto">
          <a:xfrm>
            <a:off x="2080276" y="3121897"/>
            <a:ext cx="906830" cy="422742"/>
          </a:xfrm>
          <a:prstGeom prst="ellipse">
            <a:avLst/>
          </a:prstGeom>
          <a:solidFill>
            <a:schemeClr val="bg1"/>
          </a:solidFill>
          <a:ln w="28575" algn="ctr">
            <a:solidFill>
              <a:srgbClr val="FF6600"/>
            </a:solidFill>
            <a:round/>
          </a:ln>
          <a:effectLst>
            <a:prstShdw prst="shdw17" dist="17961" dir="2700000">
              <a:srgbClr val="FF6600">
                <a:gamma/>
                <a:shade val="60000"/>
                <a:invGamma/>
              </a:srgbClr>
            </a:prstShdw>
          </a:effectLst>
        </p:spPr>
        <p:txBody>
          <a:bodyPr wrap="none" anchor="ctr"/>
          <a:lstStyle/>
          <a:p>
            <a:pPr algn="ctr"/>
            <a:r>
              <a:rPr lang="zh-CN" altLang="en-US" sz="1595" b="1">
                <a:ea typeface="楷体_GB2312" pitchFamily="49" charset="-122"/>
              </a:rPr>
              <a:t>丢弃</a:t>
            </a:r>
            <a:endParaRPr lang="zh-CN" altLang="en-US" sz="1595" b="1">
              <a:ea typeface="楷体_GB2312" pitchFamily="49" charset="-122"/>
            </a:endParaRPr>
          </a:p>
        </p:txBody>
      </p:sp>
      <p:sp>
        <p:nvSpPr>
          <p:cNvPr id="24643" name="AutoShape 67"/>
          <p:cNvSpPr>
            <a:spLocks noChangeArrowheads="1"/>
          </p:cNvSpPr>
          <p:nvPr/>
        </p:nvSpPr>
        <p:spPr bwMode="auto">
          <a:xfrm>
            <a:off x="3773915" y="3304596"/>
            <a:ext cx="2963200" cy="1149540"/>
          </a:xfrm>
          <a:prstGeom prst="wedgeRoundRectCallout">
            <a:avLst>
              <a:gd name="adj1" fmla="val -46130"/>
              <a:gd name="adj2" fmla="val -81787"/>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采用</a:t>
            </a:r>
            <a:r>
              <a:rPr lang="en-US" altLang="zh-CN" sz="1595" b="1">
                <a:ea typeface="楷体_GB2312" pitchFamily="49" charset="-122"/>
              </a:rPr>
              <a:t>VTP</a:t>
            </a:r>
            <a:r>
              <a:rPr lang="zh-CN" altLang="en-US" sz="1595" b="1">
                <a:ea typeface="楷体_GB2312" pitchFamily="49" charset="-122"/>
              </a:rPr>
              <a:t>修剪后，只有交换机</a:t>
            </a:r>
            <a:r>
              <a:rPr lang="en-US" altLang="zh-CN" sz="1595" b="1">
                <a:ea typeface="楷体_GB2312" pitchFamily="49" charset="-122"/>
              </a:rPr>
              <a:t>B</a:t>
            </a:r>
            <a:r>
              <a:rPr lang="zh-CN" altLang="en-US" sz="1595" b="1">
                <a:ea typeface="楷体_GB2312" pitchFamily="49" charset="-122"/>
              </a:rPr>
              <a:t>通告了它使用</a:t>
            </a:r>
            <a:r>
              <a:rPr lang="en-US" altLang="zh-CN" sz="1595" b="1">
                <a:ea typeface="楷体_GB2312" pitchFamily="49" charset="-122"/>
              </a:rPr>
              <a:t>VLAN 3</a:t>
            </a:r>
            <a:r>
              <a:rPr lang="zh-CN" altLang="en-US" sz="1595" b="1">
                <a:ea typeface="楷体_GB2312" pitchFamily="49" charset="-122"/>
              </a:rPr>
              <a:t>的接口后，</a:t>
            </a:r>
            <a:r>
              <a:rPr lang="en-US" altLang="zh-CN" sz="1595" b="1">
                <a:ea typeface="楷体_GB2312" pitchFamily="49" charset="-122"/>
              </a:rPr>
              <a:t>A</a:t>
            </a:r>
            <a:r>
              <a:rPr lang="zh-CN" altLang="en-US" sz="1595" b="1">
                <a:ea typeface="楷体_GB2312" pitchFamily="49" charset="-122"/>
              </a:rPr>
              <a:t>才把</a:t>
            </a:r>
            <a:r>
              <a:rPr lang="en-US" altLang="zh-CN" sz="1595" b="1">
                <a:ea typeface="楷体_GB2312" pitchFamily="49" charset="-122"/>
              </a:rPr>
              <a:t>VLAN 3</a:t>
            </a:r>
            <a:r>
              <a:rPr lang="zh-CN" altLang="en-US" sz="1595" b="1">
                <a:ea typeface="楷体_GB2312" pitchFamily="49" charset="-122"/>
              </a:rPr>
              <a:t>的广播转发到</a:t>
            </a:r>
            <a:r>
              <a:rPr lang="en-US" altLang="zh-CN" sz="1595" b="1">
                <a:ea typeface="楷体_GB2312" pitchFamily="49" charset="-122"/>
              </a:rPr>
              <a:t>B</a:t>
            </a:r>
            <a:r>
              <a:rPr lang="zh-CN" altLang="en-US" sz="1595" b="1">
                <a:ea typeface="楷体_GB2312" pitchFamily="49" charset="-122"/>
              </a:rPr>
              <a:t>，否则不会转发广播</a:t>
            </a:r>
            <a:endParaRPr lang="zh-CN" altLang="en-US" sz="1595" b="1">
              <a:ea typeface="楷体_GB2312" pitchFamily="49" charset="-122"/>
            </a:endParaRPr>
          </a:p>
        </p:txBody>
      </p:sp>
      <p:sp>
        <p:nvSpPr>
          <p:cNvPr id="2" name="日期占位符 1"/>
          <p:cNvSpPr>
            <a:spLocks noGrp="1"/>
          </p:cNvSpPr>
          <p:nvPr>
            <p:ph type="dt" sz="half" idx="10"/>
          </p:nvPr>
        </p:nvSpPr>
        <p:spPr/>
        <p:txBody>
          <a:bodyPr/>
          <a:lstStyle/>
          <a:p>
            <a:fld id="{1CF9C676-AA4F-4378-9502-429200BC0807}"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632"/>
                                        </p:tgtEl>
                                        <p:attrNameLst>
                                          <p:attrName>style.visibility</p:attrName>
                                        </p:attrNameLst>
                                      </p:cBhvr>
                                      <p:to>
                                        <p:strVal val="visible"/>
                                      </p:to>
                                    </p:set>
                                    <p:animEffect transition="in" filter="blinds(horizontal)">
                                      <p:cBhvr>
                                        <p:cTn id="7" dur="500"/>
                                        <p:tgtEl>
                                          <p:spTgt spid="246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633"/>
                                        </p:tgtEl>
                                        <p:attrNameLst>
                                          <p:attrName>style.visibility</p:attrName>
                                        </p:attrNameLst>
                                      </p:cBhvr>
                                      <p:to>
                                        <p:strVal val="visible"/>
                                      </p:to>
                                    </p:set>
                                    <p:animEffect transition="in" filter="blinds(horizontal)">
                                      <p:cBhvr>
                                        <p:cTn id="10" dur="500"/>
                                        <p:tgtEl>
                                          <p:spTgt spid="246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4632"/>
                                        </p:tgtEl>
                                      </p:cBhvr>
                                    </p:animEffect>
                                    <p:set>
                                      <p:cBhvr>
                                        <p:cTn id="15" dur="1" fill="hold">
                                          <p:stCondLst>
                                            <p:cond delay="499"/>
                                          </p:stCondLst>
                                        </p:cTn>
                                        <p:tgtEl>
                                          <p:spTgt spid="2463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4633"/>
                                        </p:tgtEl>
                                      </p:cBhvr>
                                    </p:animEffect>
                                    <p:set>
                                      <p:cBhvr>
                                        <p:cTn id="18" dur="1" fill="hold">
                                          <p:stCondLst>
                                            <p:cond delay="499"/>
                                          </p:stCondLst>
                                        </p:cTn>
                                        <p:tgtEl>
                                          <p:spTgt spid="24633"/>
                                        </p:tgtEl>
                                        <p:attrNameLst>
                                          <p:attrName>style.visibility</p:attrName>
                                        </p:attrNameLst>
                                      </p:cBhvr>
                                      <p:to>
                                        <p:strVal val="hidden"/>
                                      </p:to>
                                    </p:set>
                                  </p:childTnLst>
                                </p:cTn>
                              </p:par>
                              <p:par>
                                <p:cTn id="19" presetID="3" presetClass="entr" presetSubtype="10" fill="hold" nodeType="withEffect">
                                  <p:stCondLst>
                                    <p:cond delay="0"/>
                                  </p:stCondLst>
                                  <p:childTnLst>
                                    <p:set>
                                      <p:cBhvr>
                                        <p:cTn id="20" dur="1" fill="hold">
                                          <p:stCondLst>
                                            <p:cond delay="0"/>
                                          </p:stCondLst>
                                        </p:cTn>
                                        <p:tgtEl>
                                          <p:spTgt spid="24634"/>
                                        </p:tgtEl>
                                        <p:attrNameLst>
                                          <p:attrName>style.visibility</p:attrName>
                                        </p:attrNameLst>
                                      </p:cBhvr>
                                      <p:to>
                                        <p:strVal val="visible"/>
                                      </p:to>
                                    </p:set>
                                    <p:animEffect transition="in" filter="blinds(horizontal)">
                                      <p:cBhvr>
                                        <p:cTn id="21" dur="500"/>
                                        <p:tgtEl>
                                          <p:spTgt spid="246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4634"/>
                                        </p:tgtEl>
                                      </p:cBhvr>
                                    </p:animEffect>
                                    <p:set>
                                      <p:cBhvr>
                                        <p:cTn id="26" dur="1" fill="hold">
                                          <p:stCondLst>
                                            <p:cond delay="499"/>
                                          </p:stCondLst>
                                        </p:cTn>
                                        <p:tgtEl>
                                          <p:spTgt spid="24634"/>
                                        </p:tgtEl>
                                        <p:attrNameLst>
                                          <p:attrName>style.visibility</p:attrName>
                                        </p:attrNameLst>
                                      </p:cBhvr>
                                      <p:to>
                                        <p:strVal val="hidden"/>
                                      </p:to>
                                    </p:set>
                                  </p:childTnLst>
                                </p:cTn>
                              </p:par>
                              <p:par>
                                <p:cTn id="27" presetID="3" presetClass="entr" presetSubtype="10" fill="hold" nodeType="withEffect">
                                  <p:stCondLst>
                                    <p:cond delay="0"/>
                                  </p:stCondLst>
                                  <p:childTnLst>
                                    <p:set>
                                      <p:cBhvr>
                                        <p:cTn id="28" dur="1" fill="hold">
                                          <p:stCondLst>
                                            <p:cond delay="0"/>
                                          </p:stCondLst>
                                        </p:cTn>
                                        <p:tgtEl>
                                          <p:spTgt spid="24636"/>
                                        </p:tgtEl>
                                        <p:attrNameLst>
                                          <p:attrName>style.visibility</p:attrName>
                                        </p:attrNameLst>
                                      </p:cBhvr>
                                      <p:to>
                                        <p:strVal val="visible"/>
                                      </p:to>
                                    </p:set>
                                    <p:animEffect transition="in" filter="blinds(horizontal)">
                                      <p:cBhvr>
                                        <p:cTn id="29" dur="500"/>
                                        <p:tgtEl>
                                          <p:spTgt spid="24636"/>
                                        </p:tgtEl>
                                      </p:cBhvr>
                                    </p:animEffect>
                                  </p:childTnLst>
                                </p:cTn>
                              </p:par>
                              <p:par>
                                <p:cTn id="30" presetID="3" presetClass="entr" presetSubtype="10" fill="hold" nodeType="withEffect">
                                  <p:stCondLst>
                                    <p:cond delay="0"/>
                                  </p:stCondLst>
                                  <p:childTnLst>
                                    <p:set>
                                      <p:cBhvr>
                                        <p:cTn id="31" dur="1" fill="hold">
                                          <p:stCondLst>
                                            <p:cond delay="0"/>
                                          </p:stCondLst>
                                        </p:cTn>
                                        <p:tgtEl>
                                          <p:spTgt spid="24635"/>
                                        </p:tgtEl>
                                        <p:attrNameLst>
                                          <p:attrName>style.visibility</p:attrName>
                                        </p:attrNameLst>
                                      </p:cBhvr>
                                      <p:to>
                                        <p:strVal val="visible"/>
                                      </p:to>
                                    </p:set>
                                    <p:animEffect transition="in" filter="blinds(horizontal)">
                                      <p:cBhvr>
                                        <p:cTn id="32" dur="500"/>
                                        <p:tgtEl>
                                          <p:spTgt spid="246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641"/>
                                        </p:tgtEl>
                                        <p:attrNameLst>
                                          <p:attrName>style.visibility</p:attrName>
                                        </p:attrNameLst>
                                      </p:cBhvr>
                                      <p:to>
                                        <p:strVal val="visible"/>
                                      </p:to>
                                    </p:set>
                                    <p:animEffect transition="in" filter="blinds(horizontal)">
                                      <p:cBhvr>
                                        <p:cTn id="37" dur="500"/>
                                        <p:tgtEl>
                                          <p:spTgt spid="24641"/>
                                        </p:tgtEl>
                                      </p:cBhvr>
                                    </p:animEffect>
                                  </p:childTnLst>
                                </p:cTn>
                              </p:par>
                              <p:par>
                                <p:cTn id="38" presetID="10" presetClass="exit" presetSubtype="0" fill="hold" nodeType="withEffect">
                                  <p:stCondLst>
                                    <p:cond delay="0"/>
                                  </p:stCondLst>
                                  <p:childTnLst>
                                    <p:animEffect transition="out" filter="fade">
                                      <p:cBhvr>
                                        <p:cTn id="39" dur="500"/>
                                        <p:tgtEl>
                                          <p:spTgt spid="24635"/>
                                        </p:tgtEl>
                                      </p:cBhvr>
                                    </p:animEffect>
                                    <p:set>
                                      <p:cBhvr>
                                        <p:cTn id="40" dur="1" fill="hold">
                                          <p:stCondLst>
                                            <p:cond delay="499"/>
                                          </p:stCondLst>
                                        </p:cTn>
                                        <p:tgtEl>
                                          <p:spTgt spid="24635"/>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4636"/>
                                        </p:tgtEl>
                                      </p:cBhvr>
                                    </p:animEffect>
                                    <p:set>
                                      <p:cBhvr>
                                        <p:cTn id="43" dur="1" fill="hold">
                                          <p:stCondLst>
                                            <p:cond delay="499"/>
                                          </p:stCondLst>
                                        </p:cTn>
                                        <p:tgtEl>
                                          <p:spTgt spid="24636"/>
                                        </p:tgtEl>
                                        <p:attrNameLst>
                                          <p:attrName>style.visibility</p:attrName>
                                        </p:attrNameLst>
                                      </p:cBhvr>
                                      <p:to>
                                        <p:strVal val="hidden"/>
                                      </p:to>
                                    </p:set>
                                  </p:childTnLst>
                                </p:cTn>
                              </p:par>
                              <p:par>
                                <p:cTn id="44" presetID="3" presetClass="entr" presetSubtype="10" fill="hold" grpId="0" nodeType="withEffect">
                                  <p:stCondLst>
                                    <p:cond delay="0"/>
                                  </p:stCondLst>
                                  <p:childTnLst>
                                    <p:set>
                                      <p:cBhvr>
                                        <p:cTn id="45" dur="1" fill="hold">
                                          <p:stCondLst>
                                            <p:cond delay="0"/>
                                          </p:stCondLst>
                                        </p:cTn>
                                        <p:tgtEl>
                                          <p:spTgt spid="24642"/>
                                        </p:tgtEl>
                                        <p:attrNameLst>
                                          <p:attrName>style.visibility</p:attrName>
                                        </p:attrNameLst>
                                      </p:cBhvr>
                                      <p:to>
                                        <p:strVal val="visible"/>
                                      </p:to>
                                    </p:set>
                                    <p:animEffect transition="in" filter="blinds(horizontal)">
                                      <p:cBhvr>
                                        <p:cTn id="46" dur="500"/>
                                        <p:tgtEl>
                                          <p:spTgt spid="2464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4640"/>
                                        </p:tgtEl>
                                        <p:attrNameLst>
                                          <p:attrName>style.visibility</p:attrName>
                                        </p:attrNameLst>
                                      </p:cBhvr>
                                      <p:to>
                                        <p:strVal val="visible"/>
                                      </p:to>
                                    </p:set>
                                    <p:animEffect transition="in" filter="blinds(horizontal)">
                                      <p:cBhvr>
                                        <p:cTn id="51" dur="500"/>
                                        <p:tgtEl>
                                          <p:spTgt spid="2464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24640"/>
                                        </p:tgtEl>
                                      </p:cBhvr>
                                    </p:animEffect>
                                    <p:set>
                                      <p:cBhvr>
                                        <p:cTn id="56" dur="1" fill="hold">
                                          <p:stCondLst>
                                            <p:cond delay="499"/>
                                          </p:stCondLst>
                                        </p:cTn>
                                        <p:tgtEl>
                                          <p:spTgt spid="24640"/>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4642"/>
                                        </p:tgtEl>
                                      </p:cBhvr>
                                    </p:animEffect>
                                    <p:set>
                                      <p:cBhvr>
                                        <p:cTn id="59" dur="1" fill="hold">
                                          <p:stCondLst>
                                            <p:cond delay="499"/>
                                          </p:stCondLst>
                                        </p:cTn>
                                        <p:tgtEl>
                                          <p:spTgt spid="24642"/>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4641"/>
                                        </p:tgtEl>
                                      </p:cBhvr>
                                    </p:animEffect>
                                    <p:set>
                                      <p:cBhvr>
                                        <p:cTn id="62" dur="1" fill="hold">
                                          <p:stCondLst>
                                            <p:cond delay="499"/>
                                          </p:stCondLst>
                                        </p:cTn>
                                        <p:tgtEl>
                                          <p:spTgt spid="246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643"/>
                                        </p:tgtEl>
                                        <p:attrNameLst>
                                          <p:attrName>style.visibility</p:attrName>
                                        </p:attrNameLst>
                                      </p:cBhvr>
                                      <p:to>
                                        <p:strVal val="visible"/>
                                      </p:to>
                                    </p:set>
                                    <p:animEffect transition="in" filter="blinds(horizontal)">
                                      <p:cBhvr>
                                        <p:cTn id="67" dur="500"/>
                                        <p:tgtEl>
                                          <p:spTgt spid="2464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4632"/>
                                        </p:tgtEl>
                                        <p:attrNameLst>
                                          <p:attrName>style.visibility</p:attrName>
                                        </p:attrNameLst>
                                      </p:cBhvr>
                                      <p:to>
                                        <p:strVal val="visible"/>
                                      </p:to>
                                    </p:set>
                                    <p:animEffect transition="in" filter="blinds(horizontal)">
                                      <p:cBhvr>
                                        <p:cTn id="72" dur="500"/>
                                        <p:tgtEl>
                                          <p:spTgt spid="24632"/>
                                        </p:tgtEl>
                                      </p:cBhvr>
                                    </p:animEffect>
                                  </p:childTnLst>
                                </p:cTn>
                              </p:par>
                              <p:par>
                                <p:cTn id="73" presetID="3" presetClass="entr" presetSubtype="10" fill="hold" grpId="2" nodeType="withEffect">
                                  <p:stCondLst>
                                    <p:cond delay="0"/>
                                  </p:stCondLst>
                                  <p:childTnLst>
                                    <p:set>
                                      <p:cBhvr>
                                        <p:cTn id="74" dur="1" fill="hold">
                                          <p:stCondLst>
                                            <p:cond delay="0"/>
                                          </p:stCondLst>
                                        </p:cTn>
                                        <p:tgtEl>
                                          <p:spTgt spid="24633"/>
                                        </p:tgtEl>
                                        <p:attrNameLst>
                                          <p:attrName>style.visibility</p:attrName>
                                        </p:attrNameLst>
                                      </p:cBhvr>
                                      <p:to>
                                        <p:strVal val="visible"/>
                                      </p:to>
                                    </p:set>
                                    <p:animEffect transition="in" filter="blinds(horizontal)">
                                      <p:cBhvr>
                                        <p:cTn id="75" dur="500"/>
                                        <p:tgtEl>
                                          <p:spTgt spid="24633"/>
                                        </p:tgtEl>
                                      </p:cBhvr>
                                    </p:animEffect>
                                  </p:childTnLst>
                                </p:cTn>
                              </p:par>
                              <p:par>
                                <p:cTn id="76" presetID="10" presetClass="exit" presetSubtype="0" fill="hold" grpId="1" nodeType="withEffect">
                                  <p:stCondLst>
                                    <p:cond delay="0"/>
                                  </p:stCondLst>
                                  <p:childTnLst>
                                    <p:animEffect transition="out" filter="fade">
                                      <p:cBhvr>
                                        <p:cTn id="77" dur="500"/>
                                        <p:tgtEl>
                                          <p:spTgt spid="24643"/>
                                        </p:tgtEl>
                                      </p:cBhvr>
                                    </p:animEffect>
                                    <p:set>
                                      <p:cBhvr>
                                        <p:cTn id="78" dur="1" fill="hold">
                                          <p:stCondLst>
                                            <p:cond delay="499"/>
                                          </p:stCondLst>
                                        </p:cTn>
                                        <p:tgtEl>
                                          <p:spTgt spid="2464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4634"/>
                                        </p:tgtEl>
                                        <p:attrNameLst>
                                          <p:attrName>style.visibility</p:attrName>
                                        </p:attrNameLst>
                                      </p:cBhvr>
                                      <p:to>
                                        <p:strVal val="visible"/>
                                      </p:to>
                                    </p:set>
                                    <p:animEffect transition="in" filter="blinds(horizontal)">
                                      <p:cBhvr>
                                        <p:cTn id="83" dur="500"/>
                                        <p:tgtEl>
                                          <p:spTgt spid="24634"/>
                                        </p:tgtEl>
                                      </p:cBhvr>
                                    </p:animEffect>
                                  </p:childTnLst>
                                </p:cTn>
                              </p:par>
                              <p:par>
                                <p:cTn id="84" presetID="3" presetClass="entr" presetSubtype="10" fill="hold" nodeType="withEffect">
                                  <p:stCondLst>
                                    <p:cond delay="0"/>
                                  </p:stCondLst>
                                  <p:childTnLst>
                                    <p:set>
                                      <p:cBhvr>
                                        <p:cTn id="85" dur="1" fill="hold">
                                          <p:stCondLst>
                                            <p:cond delay="0"/>
                                          </p:stCondLst>
                                        </p:cTn>
                                        <p:tgtEl>
                                          <p:spTgt spid="24635"/>
                                        </p:tgtEl>
                                        <p:attrNameLst>
                                          <p:attrName>style.visibility</p:attrName>
                                        </p:attrNameLst>
                                      </p:cBhvr>
                                      <p:to>
                                        <p:strVal val="visible"/>
                                      </p:to>
                                    </p:set>
                                    <p:animEffect transition="in" filter="blinds(horizontal)">
                                      <p:cBhvr>
                                        <p:cTn id="86" dur="500"/>
                                        <p:tgtEl>
                                          <p:spTgt spid="24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3" grpId="0"/>
      <p:bldP spid="24633" grpId="1"/>
      <p:bldP spid="24633" grpId="2"/>
      <p:bldP spid="24640" grpId="0" animBg="1"/>
      <p:bldP spid="24640" grpId="1" animBg="1"/>
      <p:bldP spid="24642" grpId="0" animBg="1"/>
      <p:bldP spid="24642" grpId="1" animBg="1"/>
      <p:bldP spid="24643" grpId="0" animBg="1"/>
      <p:bldP spid="24643"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8"/>
          <p:cNvSpPr>
            <a:spLocks noChangeArrowheads="1"/>
          </p:cNvSpPr>
          <p:nvPr/>
        </p:nvSpPr>
        <p:spPr bwMode="auto">
          <a:xfrm>
            <a:off x="702608" y="3908705"/>
            <a:ext cx="8145795" cy="362732"/>
          </a:xfrm>
          <a:prstGeom prst="roundRect">
            <a:avLst>
              <a:gd name="adj" fmla="val 8491"/>
            </a:avLst>
          </a:prstGeom>
          <a:gradFill rotWithShape="1">
            <a:gsLst>
              <a:gs pos="0">
                <a:srgbClr val="CCFFFF"/>
              </a:gs>
              <a:gs pos="100000">
                <a:schemeClr val="bg1"/>
              </a:gs>
            </a:gsLst>
            <a:lin ang="5400000" scaled="1"/>
          </a:gradFill>
          <a:ln w="9525" algn="ctr">
            <a:solidFill>
              <a:srgbClr val="006666"/>
            </a:solidFill>
            <a:round/>
          </a:ln>
        </p:spPr>
        <p:txBody>
          <a:bodyPr/>
          <a:lstStyle/>
          <a:p>
            <a:pPr algn="ctr" eaLnBrk="1" hangingPunct="1"/>
            <a:endParaRPr lang="zh-CN" altLang="zh-CN" sz="3600" b="0">
              <a:solidFill>
                <a:srgbClr val="000000"/>
              </a:solidFill>
              <a:latin typeface="Arial" panose="020B0604020202020204" pitchFamily="34" charset="0"/>
              <a:ea typeface="黑体" panose="02010609060101010101" pitchFamily="49" charset="-122"/>
            </a:endParaRPr>
          </a:p>
        </p:txBody>
      </p:sp>
      <p:sp>
        <p:nvSpPr>
          <p:cNvPr id="59395" name="AutoShape 8"/>
          <p:cNvSpPr>
            <a:spLocks noChangeArrowheads="1"/>
          </p:cNvSpPr>
          <p:nvPr/>
        </p:nvSpPr>
        <p:spPr bwMode="auto">
          <a:xfrm>
            <a:off x="663105" y="2907845"/>
            <a:ext cx="8145795" cy="362732"/>
          </a:xfrm>
          <a:prstGeom prst="roundRect">
            <a:avLst>
              <a:gd name="adj" fmla="val 8491"/>
            </a:avLst>
          </a:prstGeom>
          <a:gradFill rotWithShape="1">
            <a:gsLst>
              <a:gs pos="0">
                <a:srgbClr val="CCFFFF"/>
              </a:gs>
              <a:gs pos="100000">
                <a:schemeClr val="bg1"/>
              </a:gs>
            </a:gsLst>
            <a:lin ang="5400000" scaled="1"/>
          </a:gradFill>
          <a:ln w="9525" algn="ctr">
            <a:solidFill>
              <a:srgbClr val="006666"/>
            </a:solidFill>
            <a:round/>
          </a:ln>
        </p:spPr>
        <p:txBody>
          <a:bodyPr/>
          <a:lstStyle/>
          <a:p>
            <a:pPr algn="ctr" eaLnBrk="1" hangingPunct="1"/>
            <a:endParaRPr lang="zh-CN" altLang="zh-CN" sz="3600" b="0">
              <a:solidFill>
                <a:srgbClr val="000000"/>
              </a:solidFill>
              <a:latin typeface="Arial" panose="020B0604020202020204" pitchFamily="34" charset="0"/>
              <a:ea typeface="黑体" panose="02010609060101010101" pitchFamily="49" charset="-122"/>
            </a:endParaRPr>
          </a:p>
        </p:txBody>
      </p:sp>
      <p:sp>
        <p:nvSpPr>
          <p:cNvPr id="59396" name="标题 1"/>
          <p:cNvSpPr>
            <a:spLocks noGrp="1"/>
          </p:cNvSpPr>
          <p:nvPr>
            <p:ph type="title" idx="4294967295"/>
          </p:nvPr>
        </p:nvSpPr>
        <p:spPr/>
        <p:txBody>
          <a:bodyPr>
            <a:normAutofit/>
          </a:bodyPr>
          <a:lstStyle/>
          <a:p>
            <a:pPr defTabSz="910590" fontAlgn="base">
              <a:spcAft>
                <a:spcPct val="0"/>
              </a:spcAft>
            </a:pPr>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a:t>
            </a:r>
            <a:endParaRPr lang="zh-CN" altLang="en-US"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59398" name="灯片编号占位符 6"/>
          <p:cNvSpPr txBox="1">
            <a:spLocks noGrp="1"/>
          </p:cNvSpPr>
          <p:nvPr/>
        </p:nvSpPr>
        <p:spPr bwMode="auto">
          <a:xfrm>
            <a:off x="8652876" y="5444982"/>
            <a:ext cx="672857" cy="3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fld id="{7B5E2952-5434-413C-A6C8-C0631AB0B3AD}" type="slidenum">
              <a:rPr kumimoji="1" lang="zh-CN" altLang="en-US" sz="1400">
                <a:solidFill>
                  <a:schemeClr val="bg1"/>
                </a:solidFill>
                <a:latin typeface="Arial" panose="020B0604020202020204" pitchFamily="34" charset="0"/>
                <a:ea typeface="宋体" panose="02010600030101010101" pitchFamily="2" charset="-122"/>
              </a:rPr>
            </a:fld>
            <a:endParaRPr kumimoji="1" lang="en-US" altLang="zh-CN" sz="1400">
              <a:solidFill>
                <a:schemeClr val="bg1"/>
              </a:solidFill>
              <a:latin typeface="Arial" panose="020B0604020202020204" pitchFamily="34" charset="0"/>
              <a:ea typeface="宋体" panose="02010600030101010101" pitchFamily="2" charset="-122"/>
            </a:endParaRPr>
          </a:p>
        </p:txBody>
      </p:sp>
      <p:sp>
        <p:nvSpPr>
          <p:cNvPr id="59399" name="AutoShape 8"/>
          <p:cNvSpPr>
            <a:spLocks noChangeArrowheads="1"/>
          </p:cNvSpPr>
          <p:nvPr/>
        </p:nvSpPr>
        <p:spPr bwMode="auto">
          <a:xfrm>
            <a:off x="625725" y="1912345"/>
            <a:ext cx="8145795" cy="362732"/>
          </a:xfrm>
          <a:prstGeom prst="roundRect">
            <a:avLst>
              <a:gd name="adj" fmla="val 8491"/>
            </a:avLst>
          </a:prstGeom>
          <a:gradFill rotWithShape="1">
            <a:gsLst>
              <a:gs pos="0">
                <a:srgbClr val="CCFFFF"/>
              </a:gs>
              <a:gs pos="100000">
                <a:schemeClr val="bg1"/>
              </a:gs>
            </a:gsLst>
            <a:lin ang="5400000" scaled="1"/>
          </a:gradFill>
          <a:ln w="9525" algn="ctr">
            <a:solidFill>
              <a:srgbClr val="006666"/>
            </a:solidFill>
            <a:round/>
          </a:ln>
        </p:spPr>
        <p:txBody>
          <a:bodyPr/>
          <a:lstStyle/>
          <a:p>
            <a:pPr algn="ctr" eaLnBrk="1" hangingPunct="1"/>
            <a:endParaRPr lang="zh-CN" altLang="zh-CN" sz="3600" b="0">
              <a:solidFill>
                <a:srgbClr val="000000"/>
              </a:solidFill>
              <a:latin typeface="Arial" panose="020B0604020202020204" pitchFamily="34" charset="0"/>
              <a:ea typeface="黑体" panose="02010609060101010101" pitchFamily="49" charset="-122"/>
            </a:endParaRPr>
          </a:p>
        </p:txBody>
      </p:sp>
      <p:sp>
        <p:nvSpPr>
          <p:cNvPr id="59400" name="内容占位符 106"/>
          <p:cNvSpPr/>
          <p:nvPr/>
        </p:nvSpPr>
        <p:spPr bwMode="auto">
          <a:xfrm>
            <a:off x="700487" y="1512128"/>
            <a:ext cx="7156012" cy="3456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kumimoji="1" lang="zh-CN" altLang="en-US" sz="2000" dirty="0">
                <a:latin typeface="Times New Roman" panose="02020603050405020304" pitchFamily="18" charset="0"/>
                <a:ea typeface="楷体_GB2312" pitchFamily="49" charset="-122"/>
              </a:rPr>
              <a:t>创建</a:t>
            </a:r>
            <a:r>
              <a:rPr kumimoji="1" lang="en-US" altLang="zh-CN" sz="2000" dirty="0">
                <a:latin typeface="Times New Roman" panose="02020603050405020304" pitchFamily="18" charset="0"/>
                <a:ea typeface="楷体_GB2312" pitchFamily="49" charset="-122"/>
              </a:rPr>
              <a:t>VTP</a:t>
            </a:r>
            <a:r>
              <a:rPr kumimoji="1" lang="zh-CN" altLang="en-US" sz="2000" dirty="0">
                <a:latin typeface="Times New Roman" panose="02020603050405020304" pitchFamily="18" charset="0"/>
                <a:ea typeface="楷体_GB2312" pitchFamily="49" charset="-122"/>
              </a:rPr>
              <a:t>域</a:t>
            </a:r>
            <a:endParaRPr kumimoji="1" lang="en-US" altLang="zh-CN" sz="2000" dirty="0">
              <a:latin typeface="Times New Roman" panose="02020603050405020304" pitchFamily="18" charset="0"/>
              <a:ea typeface="楷体_GB2312" pitchFamily="49" charset="-122"/>
            </a:endParaRPr>
          </a:p>
          <a:p>
            <a:pPr marL="742950" lvl="1" indent="-285750">
              <a:spcBef>
                <a:spcPct val="20000"/>
              </a:spcBef>
            </a:pPr>
            <a:r>
              <a:rPr kumimoji="1" lang="en-US" altLang="zh-CN" sz="1800" dirty="0">
                <a:latin typeface="Times New Roman" panose="02020603050405020304" pitchFamily="18" charset="0"/>
                <a:ea typeface="楷体_GB2312" pitchFamily="49" charset="-122"/>
              </a:rPr>
              <a:t>Switch(</a:t>
            </a:r>
            <a:r>
              <a:rPr kumimoji="1" lang="en-US" altLang="zh-CN" sz="1800" dirty="0" err="1">
                <a:latin typeface="Times New Roman" panose="02020603050405020304" pitchFamily="18" charset="0"/>
                <a:ea typeface="楷体_GB2312" pitchFamily="49" charset="-122"/>
              </a:rPr>
              <a:t>config</a:t>
            </a:r>
            <a:r>
              <a:rPr kumimoji="1" lang="en-US" altLang="zh-CN" sz="1800" dirty="0">
                <a:latin typeface="Times New Roman" panose="02020603050405020304" pitchFamily="18" charset="0"/>
                <a:ea typeface="楷体_GB2312" pitchFamily="49" charset="-122"/>
              </a:rPr>
              <a:t>)# </a:t>
            </a:r>
            <a:r>
              <a:rPr kumimoji="1" lang="en-US" altLang="zh-CN" sz="1800" dirty="0" err="1">
                <a:latin typeface="Times New Roman" panose="02020603050405020304" pitchFamily="18" charset="0"/>
                <a:ea typeface="楷体_GB2312" pitchFamily="49" charset="-122"/>
              </a:rPr>
              <a:t>vtp</a:t>
            </a:r>
            <a:r>
              <a:rPr kumimoji="1" lang="en-US" altLang="zh-CN" sz="1800" dirty="0">
                <a:latin typeface="Times New Roman" panose="02020603050405020304" pitchFamily="18" charset="0"/>
                <a:ea typeface="楷体_GB2312" pitchFamily="49" charset="-122"/>
              </a:rPr>
              <a:t> domain </a:t>
            </a:r>
            <a:r>
              <a:rPr kumimoji="1" lang="en-US" altLang="zh-CN" sz="1800" i="1" dirty="0" err="1">
                <a:latin typeface="Times New Roman" panose="02020603050405020304" pitchFamily="18" charset="0"/>
                <a:ea typeface="楷体_GB2312" pitchFamily="49" charset="-122"/>
              </a:rPr>
              <a:t>domain_name</a:t>
            </a:r>
            <a:endParaRPr kumimoji="1" lang="en-US" altLang="zh-CN" sz="1800" i="1" dirty="0">
              <a:latin typeface="Times New Roman" panose="02020603050405020304" pitchFamily="18" charset="0"/>
              <a:ea typeface="楷体_GB2312" pitchFamily="49" charset="-122"/>
            </a:endParaRPr>
          </a:p>
          <a:p>
            <a:pPr marL="742950" lvl="1" indent="-285750">
              <a:spcBef>
                <a:spcPct val="20000"/>
              </a:spcBef>
            </a:pPr>
            <a:endParaRPr kumimoji="1" lang="en-US" altLang="zh-CN" sz="1800" dirty="0">
              <a:latin typeface="Times New Roman" panose="02020603050405020304" pitchFamily="18" charset="0"/>
              <a:ea typeface="楷体_GB2312" pitchFamily="49" charset="-122"/>
            </a:endParaRPr>
          </a:p>
          <a:p>
            <a:pPr marL="342900" indent="-342900">
              <a:spcBef>
                <a:spcPct val="20000"/>
              </a:spcBef>
              <a:buFontTx/>
              <a:buChar char="•"/>
            </a:pPr>
            <a:r>
              <a:rPr kumimoji="1" lang="zh-CN" altLang="en-US" sz="2000" dirty="0">
                <a:latin typeface="Times New Roman" panose="02020603050405020304" pitchFamily="18" charset="0"/>
                <a:ea typeface="楷体_GB2312" pitchFamily="49" charset="-122"/>
              </a:rPr>
              <a:t>配置交换机的</a:t>
            </a:r>
            <a:r>
              <a:rPr kumimoji="1" lang="en-US" altLang="zh-CN" sz="2000" dirty="0">
                <a:latin typeface="Times New Roman" panose="02020603050405020304" pitchFamily="18" charset="0"/>
                <a:ea typeface="楷体_GB2312" pitchFamily="49" charset="-122"/>
              </a:rPr>
              <a:t>VTP</a:t>
            </a:r>
            <a:r>
              <a:rPr kumimoji="1" lang="zh-CN" altLang="en-US" sz="2000" dirty="0">
                <a:latin typeface="Times New Roman" panose="02020603050405020304" pitchFamily="18" charset="0"/>
                <a:ea typeface="楷体_GB2312" pitchFamily="49" charset="-122"/>
              </a:rPr>
              <a:t>模式</a:t>
            </a:r>
            <a:endParaRPr kumimoji="1" lang="en-US" altLang="zh-CN" sz="2000" dirty="0">
              <a:latin typeface="Times New Roman" panose="02020603050405020304" pitchFamily="18" charset="0"/>
              <a:ea typeface="楷体_GB2312" pitchFamily="49" charset="-122"/>
            </a:endParaRPr>
          </a:p>
          <a:p>
            <a:pPr marL="742950" lvl="1" indent="-285750">
              <a:spcBef>
                <a:spcPct val="20000"/>
              </a:spcBef>
            </a:pPr>
            <a:r>
              <a:rPr kumimoji="1" lang="en-US" altLang="zh-CN" sz="1800" dirty="0">
                <a:latin typeface="Times New Roman" panose="02020603050405020304" pitchFamily="18" charset="0"/>
                <a:ea typeface="楷体_GB2312" pitchFamily="49" charset="-122"/>
              </a:rPr>
              <a:t>Switch(</a:t>
            </a:r>
            <a:r>
              <a:rPr kumimoji="1" lang="en-US" altLang="zh-CN" sz="1800" dirty="0" err="1">
                <a:latin typeface="Times New Roman" panose="02020603050405020304" pitchFamily="18" charset="0"/>
                <a:ea typeface="楷体_GB2312" pitchFamily="49" charset="-122"/>
              </a:rPr>
              <a:t>config</a:t>
            </a:r>
            <a:r>
              <a:rPr kumimoji="1" lang="en-US" altLang="zh-CN" sz="1800" dirty="0">
                <a:latin typeface="Times New Roman" panose="02020603050405020304" pitchFamily="18" charset="0"/>
                <a:ea typeface="楷体_GB2312" pitchFamily="49" charset="-122"/>
              </a:rPr>
              <a:t>)# </a:t>
            </a:r>
            <a:r>
              <a:rPr kumimoji="1" lang="en-US" altLang="zh-CN" sz="1800" dirty="0" err="1">
                <a:latin typeface="Times New Roman" panose="02020603050405020304" pitchFamily="18" charset="0"/>
                <a:ea typeface="楷体_GB2312" pitchFamily="49" charset="-122"/>
              </a:rPr>
              <a:t>vtp</a:t>
            </a:r>
            <a:r>
              <a:rPr kumimoji="1" lang="en-US" altLang="zh-CN" sz="1800" dirty="0">
                <a:latin typeface="Times New Roman" panose="02020603050405020304" pitchFamily="18" charset="0"/>
                <a:ea typeface="楷体_GB2312" pitchFamily="49" charset="-122"/>
              </a:rPr>
              <a:t> mode {server | client | transparent}</a:t>
            </a:r>
            <a:endParaRPr kumimoji="1" lang="en-US" altLang="zh-CN" sz="1800" dirty="0">
              <a:latin typeface="Times New Roman" panose="02020603050405020304" pitchFamily="18" charset="0"/>
              <a:ea typeface="楷体_GB2312" pitchFamily="49" charset="-122"/>
            </a:endParaRPr>
          </a:p>
          <a:p>
            <a:pPr marL="742950" lvl="1" indent="-285750">
              <a:spcBef>
                <a:spcPct val="20000"/>
              </a:spcBef>
            </a:pPr>
            <a:endParaRPr kumimoji="1" lang="zh-CN" altLang="en-US" sz="1800" dirty="0">
              <a:latin typeface="Times New Roman" panose="02020603050405020304" pitchFamily="18" charset="0"/>
              <a:ea typeface="楷体_GB2312" pitchFamily="49" charset="-122"/>
            </a:endParaRPr>
          </a:p>
          <a:p>
            <a:pPr marL="342900" indent="-342900">
              <a:spcBef>
                <a:spcPct val="20000"/>
              </a:spcBef>
              <a:buFontTx/>
              <a:buChar char="•"/>
            </a:pPr>
            <a:r>
              <a:rPr kumimoji="1" lang="zh-CN" altLang="en-US" sz="2000" dirty="0">
                <a:latin typeface="Times New Roman" panose="02020603050405020304" pitchFamily="18" charset="0"/>
                <a:ea typeface="楷体_GB2312" pitchFamily="49" charset="-122"/>
              </a:rPr>
              <a:t>配置</a:t>
            </a:r>
            <a:r>
              <a:rPr kumimoji="1" lang="en-US" altLang="zh-CN" sz="2000" dirty="0">
                <a:latin typeface="Times New Roman" panose="02020603050405020304" pitchFamily="18" charset="0"/>
                <a:ea typeface="楷体_GB2312" pitchFamily="49" charset="-122"/>
              </a:rPr>
              <a:t>VTP</a:t>
            </a:r>
            <a:r>
              <a:rPr kumimoji="1" lang="zh-CN" altLang="en-US" sz="2000" dirty="0">
                <a:latin typeface="Times New Roman" panose="02020603050405020304" pitchFamily="18" charset="0"/>
                <a:ea typeface="楷体_GB2312" pitchFamily="49" charset="-122"/>
              </a:rPr>
              <a:t>口令</a:t>
            </a:r>
            <a:endParaRPr kumimoji="1" lang="en-US" altLang="zh-CN" sz="2000" dirty="0">
              <a:latin typeface="Times New Roman" panose="02020603050405020304" pitchFamily="18" charset="0"/>
              <a:ea typeface="楷体_GB2312" pitchFamily="49" charset="-122"/>
            </a:endParaRPr>
          </a:p>
          <a:p>
            <a:pPr marL="742950" lvl="1" indent="-285750">
              <a:spcBef>
                <a:spcPct val="20000"/>
              </a:spcBef>
            </a:pPr>
            <a:r>
              <a:rPr kumimoji="1" lang="en-US" altLang="zh-CN" sz="1800" dirty="0">
                <a:latin typeface="Times New Roman" panose="02020603050405020304" pitchFamily="18" charset="0"/>
                <a:ea typeface="楷体_GB2312" pitchFamily="49" charset="-122"/>
              </a:rPr>
              <a:t>Switch(</a:t>
            </a:r>
            <a:r>
              <a:rPr kumimoji="1" lang="en-US" altLang="zh-CN" sz="1800" dirty="0" err="1">
                <a:latin typeface="Times New Roman" panose="02020603050405020304" pitchFamily="18" charset="0"/>
                <a:ea typeface="楷体_GB2312" pitchFamily="49" charset="-122"/>
              </a:rPr>
              <a:t>config</a:t>
            </a:r>
            <a:r>
              <a:rPr kumimoji="1" lang="en-US" altLang="zh-CN" sz="1800" dirty="0">
                <a:latin typeface="Times New Roman" panose="02020603050405020304" pitchFamily="18" charset="0"/>
                <a:ea typeface="楷体_GB2312" pitchFamily="49" charset="-122"/>
              </a:rPr>
              <a:t>)# </a:t>
            </a:r>
            <a:r>
              <a:rPr kumimoji="1" lang="en-US" altLang="zh-CN" sz="1800" dirty="0" err="1">
                <a:latin typeface="Times New Roman" panose="02020603050405020304" pitchFamily="18" charset="0"/>
                <a:ea typeface="楷体_GB2312" pitchFamily="49" charset="-122"/>
              </a:rPr>
              <a:t>vtp</a:t>
            </a:r>
            <a:r>
              <a:rPr kumimoji="1" lang="en-US" altLang="zh-CN" sz="1800" dirty="0">
                <a:latin typeface="Times New Roman" panose="02020603050405020304" pitchFamily="18" charset="0"/>
                <a:ea typeface="楷体_GB2312" pitchFamily="49" charset="-122"/>
              </a:rPr>
              <a:t> password </a:t>
            </a:r>
            <a:r>
              <a:rPr kumimoji="1" lang="en-US" altLang="zh-CN" sz="1800" i="1" dirty="0" err="1">
                <a:latin typeface="Times New Roman" panose="02020603050405020304" pitchFamily="18" charset="0"/>
                <a:ea typeface="楷体_GB2312" pitchFamily="49" charset="-122"/>
              </a:rPr>
              <a:t>password</a:t>
            </a:r>
            <a:endParaRPr kumimoji="1" lang="en-US" altLang="zh-CN" sz="1800" i="1" dirty="0">
              <a:latin typeface="Times New Roman" panose="02020603050405020304" pitchFamily="18" charset="0"/>
              <a:ea typeface="楷体_GB2312" pitchFamily="49" charset="-122"/>
            </a:endParaRPr>
          </a:p>
          <a:p>
            <a:pPr marL="742950" lvl="1" indent="-285750">
              <a:spcBef>
                <a:spcPct val="20000"/>
              </a:spcBef>
            </a:pPr>
            <a:endParaRPr kumimoji="1" lang="en-US" altLang="zh-CN" sz="2000" dirty="0">
              <a:latin typeface="Times New Roman" panose="02020603050405020304" pitchFamily="18" charset="0"/>
              <a:ea typeface="楷体_GB2312" pitchFamily="49" charset="-122"/>
            </a:endParaRPr>
          </a:p>
          <a:p>
            <a:pPr marL="742950" lvl="1" indent="-285750">
              <a:spcBef>
                <a:spcPct val="20000"/>
              </a:spcBef>
            </a:pPr>
            <a:endParaRPr kumimoji="1" lang="zh-CN" altLang="en-US" sz="2000" dirty="0">
              <a:latin typeface="Times New Roman" panose="02020603050405020304" pitchFamily="18" charset="0"/>
              <a:ea typeface="楷体_GB2312" pitchFamily="49" charset="-122"/>
            </a:endParaRPr>
          </a:p>
        </p:txBody>
      </p:sp>
      <p:sp>
        <p:nvSpPr>
          <p:cNvPr id="2" name="日期占位符 1"/>
          <p:cNvSpPr>
            <a:spLocks noGrp="1"/>
          </p:cNvSpPr>
          <p:nvPr>
            <p:ph type="dt" sz="half" idx="10"/>
          </p:nvPr>
        </p:nvSpPr>
        <p:spPr/>
        <p:txBody>
          <a:bodyPr/>
          <a:lstStyle/>
          <a:p>
            <a:fld id="{50886372-B21A-4FFF-9A39-73C454A1F20C}"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8"/>
          <p:cNvSpPr>
            <a:spLocks noChangeArrowheads="1"/>
          </p:cNvSpPr>
          <p:nvPr/>
        </p:nvSpPr>
        <p:spPr bwMode="auto">
          <a:xfrm>
            <a:off x="625724" y="4248671"/>
            <a:ext cx="8145795" cy="362732"/>
          </a:xfrm>
          <a:prstGeom prst="roundRect">
            <a:avLst>
              <a:gd name="adj" fmla="val 8491"/>
            </a:avLst>
          </a:prstGeom>
          <a:gradFill rotWithShape="1">
            <a:gsLst>
              <a:gs pos="0">
                <a:srgbClr val="CCFFFF"/>
              </a:gs>
              <a:gs pos="100000">
                <a:schemeClr val="bg1"/>
              </a:gs>
            </a:gsLst>
            <a:lin ang="5400000" scaled="1"/>
          </a:gradFill>
          <a:ln w="9525" algn="ctr">
            <a:solidFill>
              <a:srgbClr val="006666"/>
            </a:solidFill>
            <a:round/>
          </a:ln>
        </p:spPr>
        <p:txBody>
          <a:bodyPr/>
          <a:lstStyle/>
          <a:p>
            <a:pPr algn="ctr" eaLnBrk="1" hangingPunct="1"/>
            <a:endParaRPr lang="zh-CN" altLang="zh-CN" sz="3600" b="0">
              <a:solidFill>
                <a:srgbClr val="000000"/>
              </a:solidFill>
              <a:latin typeface="Arial" panose="020B0604020202020204" pitchFamily="34" charset="0"/>
              <a:ea typeface="黑体" panose="02010609060101010101" pitchFamily="49" charset="-122"/>
            </a:endParaRPr>
          </a:p>
        </p:txBody>
      </p:sp>
      <p:sp>
        <p:nvSpPr>
          <p:cNvPr id="60419" name="AutoShape 8"/>
          <p:cNvSpPr>
            <a:spLocks noChangeArrowheads="1"/>
          </p:cNvSpPr>
          <p:nvPr/>
        </p:nvSpPr>
        <p:spPr bwMode="auto">
          <a:xfrm>
            <a:off x="616409" y="3079309"/>
            <a:ext cx="8145795" cy="362732"/>
          </a:xfrm>
          <a:prstGeom prst="roundRect">
            <a:avLst>
              <a:gd name="adj" fmla="val 8491"/>
            </a:avLst>
          </a:prstGeom>
          <a:gradFill rotWithShape="1">
            <a:gsLst>
              <a:gs pos="0">
                <a:srgbClr val="CCFFFF"/>
              </a:gs>
              <a:gs pos="100000">
                <a:schemeClr val="bg1"/>
              </a:gs>
            </a:gsLst>
            <a:lin ang="5400000" scaled="1"/>
          </a:gradFill>
          <a:ln w="9525" algn="ctr">
            <a:solidFill>
              <a:srgbClr val="006666"/>
            </a:solidFill>
            <a:round/>
          </a:ln>
        </p:spPr>
        <p:txBody>
          <a:bodyPr/>
          <a:lstStyle/>
          <a:p>
            <a:pPr algn="ctr" eaLnBrk="1" hangingPunct="1"/>
            <a:endParaRPr lang="zh-CN" altLang="zh-CN" sz="3600" b="0">
              <a:solidFill>
                <a:srgbClr val="000000"/>
              </a:solidFill>
              <a:latin typeface="Arial" panose="020B0604020202020204" pitchFamily="34" charset="0"/>
              <a:ea typeface="黑体" panose="02010609060101010101" pitchFamily="49" charset="-122"/>
            </a:endParaRPr>
          </a:p>
        </p:txBody>
      </p:sp>
      <p:sp>
        <p:nvSpPr>
          <p:cNvPr id="60420" name="AutoShape 8"/>
          <p:cNvSpPr>
            <a:spLocks noChangeArrowheads="1"/>
          </p:cNvSpPr>
          <p:nvPr/>
        </p:nvSpPr>
        <p:spPr bwMode="auto">
          <a:xfrm>
            <a:off x="625725" y="1973689"/>
            <a:ext cx="8145795" cy="362732"/>
          </a:xfrm>
          <a:prstGeom prst="roundRect">
            <a:avLst>
              <a:gd name="adj" fmla="val 8491"/>
            </a:avLst>
          </a:prstGeom>
          <a:gradFill rotWithShape="1">
            <a:gsLst>
              <a:gs pos="0">
                <a:srgbClr val="CCFFFF"/>
              </a:gs>
              <a:gs pos="100000">
                <a:schemeClr val="bg1"/>
              </a:gs>
            </a:gsLst>
            <a:lin ang="5400000" scaled="1"/>
          </a:gradFill>
          <a:ln w="9525" algn="ctr">
            <a:solidFill>
              <a:srgbClr val="006666"/>
            </a:solidFill>
            <a:round/>
          </a:ln>
        </p:spPr>
        <p:txBody>
          <a:bodyPr/>
          <a:lstStyle/>
          <a:p>
            <a:pPr algn="ctr" eaLnBrk="1" hangingPunct="1"/>
            <a:endParaRPr lang="zh-CN" altLang="zh-CN" sz="3600" b="0">
              <a:solidFill>
                <a:srgbClr val="000000"/>
              </a:solidFill>
              <a:latin typeface="Arial" panose="020B0604020202020204" pitchFamily="34" charset="0"/>
              <a:ea typeface="黑体" panose="02010609060101010101" pitchFamily="49" charset="-122"/>
            </a:endParaRPr>
          </a:p>
        </p:txBody>
      </p:sp>
      <p:sp>
        <p:nvSpPr>
          <p:cNvPr id="60421" name="标题 1"/>
          <p:cNvSpPr>
            <a:spLocks noGrp="1"/>
          </p:cNvSpPr>
          <p:nvPr>
            <p:ph type="title" idx="4294967295"/>
          </p:nvPr>
        </p:nvSpPr>
        <p:spPr/>
        <p:txBody>
          <a:bodyPr>
            <a:normAutofit/>
          </a:bodyPr>
          <a:lstStyle/>
          <a:p>
            <a:pPr defTabSz="910590" fontAlgn="base">
              <a:spcAft>
                <a:spcPct val="0"/>
              </a:spcAft>
            </a:pPr>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a:t>
            </a:r>
            <a:endParaRPr lang="en-US" altLang="en-US"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60422" name="内容占位符 54"/>
          <p:cNvSpPr>
            <a:spLocks noGrp="1"/>
          </p:cNvSpPr>
          <p:nvPr>
            <p:ph idx="4294967295"/>
          </p:nvPr>
        </p:nvSpPr>
        <p:spPr>
          <a:xfrm>
            <a:off x="703823" y="1454929"/>
            <a:ext cx="7957265" cy="3456623"/>
          </a:xfrm>
        </p:spPr>
        <p:txBody>
          <a:bodyPr>
            <a:normAutofit/>
          </a:bodyPr>
          <a:lstStyle/>
          <a:p>
            <a:r>
              <a:rPr lang="zh-CN" altLang="en-US" sz="2800" dirty="0"/>
              <a:t>配置</a:t>
            </a:r>
            <a:r>
              <a:rPr lang="en-US" altLang="zh-CN" sz="2800" dirty="0"/>
              <a:t>VTP</a:t>
            </a:r>
            <a:r>
              <a:rPr lang="zh-CN" altLang="en-US" sz="2800" dirty="0"/>
              <a:t>修剪</a:t>
            </a:r>
            <a:endParaRPr lang="en-US" altLang="zh-CN" sz="2800" dirty="0"/>
          </a:p>
          <a:p>
            <a:pPr lvl="1">
              <a:buFontTx/>
              <a:buNone/>
            </a:pPr>
            <a:r>
              <a:rPr lang="en-US" altLang="zh-CN" sz="1800" dirty="0"/>
              <a:t>Switch(</a:t>
            </a:r>
            <a:r>
              <a:rPr lang="en-US" altLang="zh-CN" sz="1800" dirty="0" err="1"/>
              <a:t>config</a:t>
            </a:r>
            <a:r>
              <a:rPr lang="en-US" altLang="zh-CN" sz="1800" dirty="0"/>
              <a:t>)# </a:t>
            </a:r>
            <a:r>
              <a:rPr lang="en-US" altLang="zh-CN" sz="1800" dirty="0" err="1"/>
              <a:t>vtp</a:t>
            </a:r>
            <a:r>
              <a:rPr lang="en-US" altLang="zh-CN" sz="1800" dirty="0"/>
              <a:t> pruning</a:t>
            </a:r>
            <a:endParaRPr lang="en-US" altLang="zh-CN" sz="1800" dirty="0"/>
          </a:p>
          <a:p>
            <a:pPr lvl="1">
              <a:buFontTx/>
              <a:buNone/>
            </a:pPr>
            <a:endParaRPr lang="zh-CN" altLang="en-US" sz="1800" dirty="0"/>
          </a:p>
          <a:p>
            <a:r>
              <a:rPr lang="zh-CN" altLang="en-US" sz="2800" dirty="0"/>
              <a:t>配置</a:t>
            </a:r>
            <a:r>
              <a:rPr lang="en-US" altLang="zh-CN" sz="2800" dirty="0"/>
              <a:t>VTP</a:t>
            </a:r>
            <a:r>
              <a:rPr lang="zh-CN" altLang="en-US" sz="2800" dirty="0"/>
              <a:t>版本</a:t>
            </a:r>
            <a:endParaRPr lang="en-US" altLang="zh-CN" sz="2800" dirty="0"/>
          </a:p>
          <a:p>
            <a:pPr lvl="1">
              <a:buFontTx/>
              <a:buNone/>
            </a:pPr>
            <a:r>
              <a:rPr lang="en-US" altLang="zh-CN" sz="1800" dirty="0"/>
              <a:t>Switch(</a:t>
            </a:r>
            <a:r>
              <a:rPr lang="en-US" altLang="zh-CN" sz="1800" dirty="0" err="1"/>
              <a:t>config</a:t>
            </a:r>
            <a:r>
              <a:rPr lang="en-US" altLang="zh-CN" sz="1800" dirty="0"/>
              <a:t>)# </a:t>
            </a:r>
            <a:r>
              <a:rPr lang="en-US" altLang="zh-CN" sz="1800" dirty="0" err="1"/>
              <a:t>vtp</a:t>
            </a:r>
            <a:r>
              <a:rPr lang="en-US" altLang="zh-CN" sz="1800" dirty="0"/>
              <a:t> version 2</a:t>
            </a:r>
            <a:endParaRPr lang="en-US" altLang="zh-CN" sz="1800" dirty="0"/>
          </a:p>
          <a:p>
            <a:pPr lvl="1">
              <a:buFontTx/>
              <a:buNone/>
            </a:pPr>
            <a:endParaRPr lang="en-US" altLang="zh-CN" sz="1800" dirty="0"/>
          </a:p>
          <a:p>
            <a:r>
              <a:rPr lang="zh-CN" altLang="en-US" sz="2800" dirty="0"/>
              <a:t>查看</a:t>
            </a:r>
            <a:r>
              <a:rPr lang="en-US" altLang="zh-CN" sz="2800" dirty="0"/>
              <a:t>VTP</a:t>
            </a:r>
            <a:r>
              <a:rPr lang="zh-CN" altLang="en-US" sz="2800" dirty="0"/>
              <a:t>配置信息</a:t>
            </a:r>
            <a:endParaRPr lang="en-US" altLang="zh-CN" sz="2800" dirty="0"/>
          </a:p>
          <a:p>
            <a:pPr lvl="1">
              <a:buFontTx/>
              <a:buNone/>
            </a:pPr>
            <a:r>
              <a:rPr lang="en-US" altLang="zh-CN" sz="1800" dirty="0"/>
              <a:t>Switch# show </a:t>
            </a:r>
            <a:r>
              <a:rPr lang="en-US" altLang="zh-CN" sz="1800" dirty="0" err="1"/>
              <a:t>vtp</a:t>
            </a:r>
            <a:r>
              <a:rPr lang="en-US" altLang="zh-CN" sz="1800" dirty="0"/>
              <a:t> status</a:t>
            </a:r>
            <a:endParaRPr lang="zh-CN" altLang="en-US" sz="1800" dirty="0"/>
          </a:p>
          <a:p>
            <a:endParaRPr lang="zh-CN" altLang="en-US" dirty="0"/>
          </a:p>
        </p:txBody>
      </p:sp>
      <p:sp>
        <p:nvSpPr>
          <p:cNvPr id="60423" name="灯片编号占位符 6"/>
          <p:cNvSpPr txBox="1">
            <a:spLocks noGrp="1"/>
          </p:cNvSpPr>
          <p:nvPr/>
        </p:nvSpPr>
        <p:spPr bwMode="auto">
          <a:xfrm>
            <a:off x="8652876" y="5444982"/>
            <a:ext cx="672857" cy="3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algn="ctr" eaLnBrk="1" hangingPunct="1"/>
            <a:fld id="{6DE955E8-ECE1-4B81-9537-53236D2C321F}" type="slidenum">
              <a:rPr kumimoji="1" lang="zh-CN" altLang="en-US" sz="1400">
                <a:solidFill>
                  <a:schemeClr val="bg1"/>
                </a:solidFill>
                <a:latin typeface="Arial" panose="020B0604020202020204" pitchFamily="34" charset="0"/>
                <a:ea typeface="宋体" panose="02010600030101010101" pitchFamily="2" charset="-122"/>
              </a:rPr>
            </a:fld>
            <a:endParaRPr kumimoji="1" lang="en-US" altLang="zh-CN" sz="1400">
              <a:solidFill>
                <a:schemeClr val="bg1"/>
              </a:solidFill>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fld id="{0C82CFFA-511B-49C9-B509-ABCC60889D99}"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dirty="0"/>
              <a:t> </a:t>
            </a:r>
            <a:fld id="{EBBACC46-F094-4483-8078-01747B98C2C9}" type="slidenum">
              <a:rPr lang="zh-CN" altLang="en-US" smtClean="0"/>
            </a:fld>
            <a:endParaRPr lang="zh-CN" altLang="en-US" dirty="0"/>
          </a:p>
        </p:txBody>
      </p:sp>
      <p:sp>
        <p:nvSpPr>
          <p:cNvPr id="4" name="日期占位符 3"/>
          <p:cNvSpPr>
            <a:spLocks noGrp="1"/>
          </p:cNvSpPr>
          <p:nvPr>
            <p:ph type="dt" sz="half" idx="10"/>
          </p:nvPr>
        </p:nvSpPr>
        <p:spPr/>
        <p:txBody>
          <a:bodyPr/>
          <a:lstStyle/>
          <a:p>
            <a:fld id="{3327C244-9087-44CB-B726-8EC0CEC62E81}" type="datetime11">
              <a:rPr lang="zh-CN" altLang="en-US" smtClean="0"/>
            </a:fld>
            <a:endParaRPr lang="zh-CN" altLang="en-US"/>
          </a:p>
        </p:txBody>
      </p:sp>
      <p:sp>
        <p:nvSpPr>
          <p:cNvPr id="9" name="TextBox 18"/>
          <p:cNvSpPr>
            <a:spLocks noChangeArrowheads="1"/>
          </p:cNvSpPr>
          <p:nvPr/>
        </p:nvSpPr>
        <p:spPr bwMode="auto">
          <a:xfrm>
            <a:off x="69323" y="260677"/>
            <a:ext cx="4940474" cy="49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612" tIns="60806" rIns="121612" bIns="60806">
            <a:spAutoFit/>
          </a:bodyPr>
          <a:lstStyle/>
          <a:p>
            <a:pPr defTabSz="1216025" fontAlgn="base">
              <a:spcBef>
                <a:spcPct val="0"/>
              </a:spcBef>
              <a:spcAft>
                <a:spcPct val="0"/>
              </a:spcAft>
            </a:pPr>
            <a:r>
              <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MAC</a:t>
            </a: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地址表学习过程（</a:t>
            </a:r>
            <a:r>
              <a:rPr lang="en-US" altLang="zh-CN"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dirty="0">
              <a:solidFill>
                <a:srgbClr val="215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Line 3"/>
          <p:cNvSpPr>
            <a:spLocks noChangeShapeType="1"/>
          </p:cNvSpPr>
          <p:nvPr/>
        </p:nvSpPr>
        <p:spPr bwMode="auto">
          <a:xfrm>
            <a:off x="1547813" y="2906465"/>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Line 4"/>
          <p:cNvSpPr>
            <a:spLocks noChangeShapeType="1"/>
          </p:cNvSpPr>
          <p:nvPr/>
        </p:nvSpPr>
        <p:spPr bwMode="auto">
          <a:xfrm>
            <a:off x="1547813" y="4274890"/>
            <a:ext cx="5762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5"/>
          <p:cNvSpPr>
            <a:spLocks noChangeShapeType="1"/>
          </p:cNvSpPr>
          <p:nvPr/>
        </p:nvSpPr>
        <p:spPr bwMode="auto">
          <a:xfrm>
            <a:off x="6877050" y="2833440"/>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6"/>
          <p:cNvSpPr>
            <a:spLocks noChangeShapeType="1"/>
          </p:cNvSpPr>
          <p:nvPr/>
        </p:nvSpPr>
        <p:spPr bwMode="auto">
          <a:xfrm>
            <a:off x="6877050" y="4274890"/>
            <a:ext cx="5762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7"/>
          <p:cNvSpPr>
            <a:spLocks noChangeShapeType="1"/>
          </p:cNvSpPr>
          <p:nvPr/>
        </p:nvSpPr>
        <p:spPr bwMode="auto">
          <a:xfrm>
            <a:off x="4932363" y="3914527"/>
            <a:ext cx="19431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Line 8"/>
          <p:cNvSpPr>
            <a:spLocks noChangeShapeType="1"/>
          </p:cNvSpPr>
          <p:nvPr/>
        </p:nvSpPr>
        <p:spPr bwMode="auto">
          <a:xfrm>
            <a:off x="5076825" y="3625602"/>
            <a:ext cx="18002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9"/>
          <p:cNvSpPr>
            <a:spLocks noChangeShapeType="1"/>
          </p:cNvSpPr>
          <p:nvPr/>
        </p:nvSpPr>
        <p:spPr bwMode="auto">
          <a:xfrm>
            <a:off x="2124075" y="3914527"/>
            <a:ext cx="17287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10"/>
          <p:cNvSpPr>
            <a:spLocks noChangeShapeType="1"/>
          </p:cNvSpPr>
          <p:nvPr/>
        </p:nvSpPr>
        <p:spPr bwMode="auto">
          <a:xfrm>
            <a:off x="2124075" y="3625602"/>
            <a:ext cx="172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1"/>
          <p:cNvSpPr>
            <a:spLocks noChangeShapeType="1"/>
          </p:cNvSpPr>
          <p:nvPr/>
        </p:nvSpPr>
        <p:spPr bwMode="auto">
          <a:xfrm flipV="1">
            <a:off x="2124075" y="3914527"/>
            <a:ext cx="0" cy="3603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2"/>
          <p:cNvSpPr>
            <a:spLocks noChangeShapeType="1"/>
          </p:cNvSpPr>
          <p:nvPr/>
        </p:nvSpPr>
        <p:spPr bwMode="auto">
          <a:xfrm>
            <a:off x="2124075" y="2906465"/>
            <a:ext cx="0" cy="71913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3"/>
          <p:cNvSpPr>
            <a:spLocks noChangeShapeType="1"/>
          </p:cNvSpPr>
          <p:nvPr/>
        </p:nvSpPr>
        <p:spPr bwMode="auto">
          <a:xfrm flipV="1">
            <a:off x="6877050" y="2833440"/>
            <a:ext cx="0" cy="7921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14"/>
          <p:cNvSpPr>
            <a:spLocks noChangeShapeType="1"/>
          </p:cNvSpPr>
          <p:nvPr/>
        </p:nvSpPr>
        <p:spPr bwMode="auto">
          <a:xfrm>
            <a:off x="6877050" y="3914527"/>
            <a:ext cx="0" cy="3603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5" name="Group 15"/>
          <p:cNvGrpSpPr/>
          <p:nvPr/>
        </p:nvGrpSpPr>
        <p:grpSpPr bwMode="auto">
          <a:xfrm>
            <a:off x="3708400" y="3252540"/>
            <a:ext cx="1511300" cy="1093787"/>
            <a:chOff x="0" y="0"/>
            <a:chExt cx="576" cy="417"/>
          </a:xfrm>
        </p:grpSpPr>
        <p:sp>
          <p:nvSpPr>
            <p:cNvPr id="56" name="AutoShape 16"/>
            <p:cNvSpPr>
              <a:spLocks noChangeAspect="1" noChangeArrowheads="1" noTextEdit="1"/>
            </p:cNvSpPr>
            <p:nvPr/>
          </p:nvSpPr>
          <p:spPr bwMode="auto">
            <a:xfrm>
              <a:off x="0" y="0"/>
              <a:ext cx="57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未知"/>
            <p:cNvSpPr/>
            <p:nvPr/>
          </p:nvSpPr>
          <p:spPr bwMode="auto">
            <a:xfrm>
              <a:off x="289" y="166"/>
              <a:ext cx="286" cy="252"/>
            </a:xfrm>
            <a:custGeom>
              <a:avLst/>
              <a:gdLst>
                <a:gd name="T0" fmla="*/ 286 w 286"/>
                <a:gd name="T1" fmla="*/ 0 h 252"/>
                <a:gd name="T2" fmla="*/ 286 w 286"/>
                <a:gd name="T3" fmla="*/ 85 h 252"/>
                <a:gd name="T4" fmla="*/ 0 w 286"/>
                <a:gd name="T5" fmla="*/ 252 h 252"/>
                <a:gd name="T6" fmla="*/ 0 w 286"/>
                <a:gd name="T7" fmla="*/ 166 h 252"/>
                <a:gd name="T8" fmla="*/ 286 w 286"/>
                <a:gd name="T9" fmla="*/ 0 h 252"/>
                <a:gd name="T10" fmla="*/ 286 w 286"/>
                <a:gd name="T11" fmla="*/ 0 h 252"/>
                <a:gd name="T12" fmla="*/ 286 w 286"/>
                <a:gd name="T13" fmla="*/ 0 h 252"/>
                <a:gd name="T14" fmla="*/ 286 w 286"/>
                <a:gd name="T15" fmla="*/ 0 h 252"/>
                <a:gd name="T16" fmla="*/ 286 w 286"/>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6"/>
                <a:gd name="T28" fmla="*/ 0 h 252"/>
                <a:gd name="T29" fmla="*/ 286 w 286"/>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6" h="252">
                  <a:moveTo>
                    <a:pt x="286" y="0"/>
                  </a:moveTo>
                  <a:lnTo>
                    <a:pt x="286" y="85"/>
                  </a:lnTo>
                  <a:lnTo>
                    <a:pt x="0" y="252"/>
                  </a:lnTo>
                  <a:lnTo>
                    <a:pt x="0" y="166"/>
                  </a:lnTo>
                  <a:lnTo>
                    <a:pt x="286" y="0"/>
                  </a:lnTo>
                  <a:close/>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未知"/>
            <p:cNvSpPr/>
            <p:nvPr/>
          </p:nvSpPr>
          <p:spPr bwMode="auto">
            <a:xfrm>
              <a:off x="1" y="166"/>
              <a:ext cx="288" cy="252"/>
            </a:xfrm>
            <a:custGeom>
              <a:avLst/>
              <a:gdLst>
                <a:gd name="T0" fmla="*/ 288 w 288"/>
                <a:gd name="T1" fmla="*/ 166 h 252"/>
                <a:gd name="T2" fmla="*/ 288 w 288"/>
                <a:gd name="T3" fmla="*/ 252 h 252"/>
                <a:gd name="T4" fmla="*/ 0 w 288"/>
                <a:gd name="T5" fmla="*/ 85 h 252"/>
                <a:gd name="T6" fmla="*/ 0 w 288"/>
                <a:gd name="T7" fmla="*/ 0 h 252"/>
                <a:gd name="T8" fmla="*/ 288 w 288"/>
                <a:gd name="T9" fmla="*/ 166 h 252"/>
                <a:gd name="T10" fmla="*/ 288 w 288"/>
                <a:gd name="T11" fmla="*/ 166 h 252"/>
                <a:gd name="T12" fmla="*/ 288 w 288"/>
                <a:gd name="T13" fmla="*/ 166 h 252"/>
                <a:gd name="T14" fmla="*/ 288 w 288"/>
                <a:gd name="T15" fmla="*/ 166 h 252"/>
                <a:gd name="T16" fmla="*/ 288 w 288"/>
                <a:gd name="T17" fmla="*/ 166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52"/>
                <a:gd name="T29" fmla="*/ 288 w 288"/>
                <a:gd name="T30" fmla="*/ 252 h 2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52">
                  <a:moveTo>
                    <a:pt x="288" y="166"/>
                  </a:moveTo>
                  <a:lnTo>
                    <a:pt x="288" y="252"/>
                  </a:lnTo>
                  <a:lnTo>
                    <a:pt x="0" y="85"/>
                  </a:lnTo>
                  <a:lnTo>
                    <a:pt x="0" y="0"/>
                  </a:lnTo>
                  <a:lnTo>
                    <a:pt x="288" y="166"/>
                  </a:lnTo>
                  <a:close/>
                </a:path>
              </a:pathLst>
            </a:custGeom>
            <a:solidFill>
              <a:srgbClr val="3645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未知"/>
            <p:cNvSpPr/>
            <p:nvPr/>
          </p:nvSpPr>
          <p:spPr bwMode="auto">
            <a:xfrm>
              <a:off x="1" y="0"/>
              <a:ext cx="574" cy="332"/>
            </a:xfrm>
            <a:custGeom>
              <a:avLst/>
              <a:gdLst>
                <a:gd name="T0" fmla="*/ 574 w 574"/>
                <a:gd name="T1" fmla="*/ 166 h 332"/>
                <a:gd name="T2" fmla="*/ 288 w 574"/>
                <a:gd name="T3" fmla="*/ 332 h 332"/>
                <a:gd name="T4" fmla="*/ 0 w 574"/>
                <a:gd name="T5" fmla="*/ 166 h 332"/>
                <a:gd name="T6" fmla="*/ 286 w 574"/>
                <a:gd name="T7" fmla="*/ 0 h 332"/>
                <a:gd name="T8" fmla="*/ 574 w 574"/>
                <a:gd name="T9" fmla="*/ 166 h 332"/>
                <a:gd name="T10" fmla="*/ 574 w 574"/>
                <a:gd name="T11" fmla="*/ 166 h 332"/>
                <a:gd name="T12" fmla="*/ 574 w 574"/>
                <a:gd name="T13" fmla="*/ 166 h 332"/>
                <a:gd name="T14" fmla="*/ 574 w 574"/>
                <a:gd name="T15" fmla="*/ 166 h 332"/>
                <a:gd name="T16" fmla="*/ 574 w 574"/>
                <a:gd name="T17" fmla="*/ 166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4"/>
                <a:gd name="T28" fmla="*/ 0 h 332"/>
                <a:gd name="T29" fmla="*/ 574 w 574"/>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4" h="332">
                  <a:moveTo>
                    <a:pt x="574" y="166"/>
                  </a:moveTo>
                  <a:lnTo>
                    <a:pt x="288" y="332"/>
                  </a:lnTo>
                  <a:lnTo>
                    <a:pt x="0" y="166"/>
                  </a:lnTo>
                  <a:lnTo>
                    <a:pt x="286" y="0"/>
                  </a:lnTo>
                  <a:lnTo>
                    <a:pt x="574" y="166"/>
                  </a:lnTo>
                  <a:close/>
                </a:path>
              </a:pathLst>
            </a:custGeom>
            <a:solidFill>
              <a:srgbClr val="4D61A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未知"/>
            <p:cNvSpPr>
              <a:spLocks noEditPoints="1"/>
            </p:cNvSpPr>
            <p:nvPr/>
          </p:nvSpPr>
          <p:spPr bwMode="auto">
            <a:xfrm>
              <a:off x="80" y="48"/>
              <a:ext cx="416" cy="241"/>
            </a:xfrm>
            <a:custGeom>
              <a:avLst/>
              <a:gdLst>
                <a:gd name="T0" fmla="*/ 483 w 785"/>
                <a:gd name="T1" fmla="*/ 356 h 457"/>
                <a:gd name="T2" fmla="*/ 523 w 785"/>
                <a:gd name="T3" fmla="*/ 379 h 457"/>
                <a:gd name="T4" fmla="*/ 389 w 785"/>
                <a:gd name="T5" fmla="*/ 457 h 457"/>
                <a:gd name="T6" fmla="*/ 255 w 785"/>
                <a:gd name="T7" fmla="*/ 379 h 457"/>
                <a:gd name="T8" fmla="*/ 295 w 785"/>
                <a:gd name="T9" fmla="*/ 356 h 457"/>
                <a:gd name="T10" fmla="*/ 356 w 785"/>
                <a:gd name="T11" fmla="*/ 391 h 457"/>
                <a:gd name="T12" fmla="*/ 356 w 785"/>
                <a:gd name="T13" fmla="*/ 313 h 457"/>
                <a:gd name="T14" fmla="*/ 286 w 785"/>
                <a:gd name="T15" fmla="*/ 290 h 457"/>
                <a:gd name="T16" fmla="*/ 246 w 785"/>
                <a:gd name="T17" fmla="*/ 249 h 457"/>
                <a:gd name="T18" fmla="*/ 113 w 785"/>
                <a:gd name="T19" fmla="*/ 249 h 457"/>
                <a:gd name="T20" fmla="*/ 174 w 785"/>
                <a:gd name="T21" fmla="*/ 285 h 457"/>
                <a:gd name="T22" fmla="*/ 134 w 785"/>
                <a:gd name="T23" fmla="*/ 308 h 457"/>
                <a:gd name="T24" fmla="*/ 0 w 785"/>
                <a:gd name="T25" fmla="*/ 230 h 457"/>
                <a:gd name="T26" fmla="*/ 134 w 785"/>
                <a:gd name="T27" fmla="*/ 153 h 457"/>
                <a:gd name="T28" fmla="*/ 174 w 785"/>
                <a:gd name="T29" fmla="*/ 176 h 457"/>
                <a:gd name="T30" fmla="*/ 113 w 785"/>
                <a:gd name="T31" fmla="*/ 211 h 457"/>
                <a:gd name="T32" fmla="*/ 244 w 785"/>
                <a:gd name="T33" fmla="*/ 211 h 457"/>
                <a:gd name="T34" fmla="*/ 286 w 785"/>
                <a:gd name="T35" fmla="*/ 165 h 457"/>
                <a:gd name="T36" fmla="*/ 369 w 785"/>
                <a:gd name="T37" fmla="*/ 140 h 457"/>
                <a:gd name="T38" fmla="*/ 369 w 785"/>
                <a:gd name="T39" fmla="*/ 66 h 457"/>
                <a:gd name="T40" fmla="*/ 308 w 785"/>
                <a:gd name="T41" fmla="*/ 101 h 457"/>
                <a:gd name="T42" fmla="*/ 268 w 785"/>
                <a:gd name="T43" fmla="*/ 78 h 457"/>
                <a:gd name="T44" fmla="*/ 402 w 785"/>
                <a:gd name="T45" fmla="*/ 0 h 457"/>
                <a:gd name="T46" fmla="*/ 536 w 785"/>
                <a:gd name="T47" fmla="*/ 78 h 457"/>
                <a:gd name="T48" fmla="*/ 496 w 785"/>
                <a:gd name="T49" fmla="*/ 101 h 457"/>
                <a:gd name="T50" fmla="*/ 435 w 785"/>
                <a:gd name="T51" fmla="*/ 66 h 457"/>
                <a:gd name="T52" fmla="*/ 435 w 785"/>
                <a:gd name="T53" fmla="*/ 142 h 457"/>
                <a:gd name="T54" fmla="*/ 502 w 785"/>
                <a:gd name="T55" fmla="*/ 165 h 457"/>
                <a:gd name="T56" fmla="*/ 541 w 785"/>
                <a:gd name="T57" fmla="*/ 204 h 457"/>
                <a:gd name="T58" fmla="*/ 672 w 785"/>
                <a:gd name="T59" fmla="*/ 204 h 457"/>
                <a:gd name="T60" fmla="*/ 611 w 785"/>
                <a:gd name="T61" fmla="*/ 169 h 457"/>
                <a:gd name="T62" fmla="*/ 650 w 785"/>
                <a:gd name="T63" fmla="*/ 145 h 457"/>
                <a:gd name="T64" fmla="*/ 785 w 785"/>
                <a:gd name="T65" fmla="*/ 223 h 457"/>
                <a:gd name="T66" fmla="*/ 651 w 785"/>
                <a:gd name="T67" fmla="*/ 301 h 457"/>
                <a:gd name="T68" fmla="*/ 611 w 785"/>
                <a:gd name="T69" fmla="*/ 278 h 457"/>
                <a:gd name="T70" fmla="*/ 672 w 785"/>
                <a:gd name="T71" fmla="*/ 242 h 457"/>
                <a:gd name="T72" fmla="*/ 545 w 785"/>
                <a:gd name="T73" fmla="*/ 242 h 457"/>
                <a:gd name="T74" fmla="*/ 502 w 785"/>
                <a:gd name="T75" fmla="*/ 290 h 457"/>
                <a:gd name="T76" fmla="*/ 422 w 785"/>
                <a:gd name="T77" fmla="*/ 315 h 457"/>
                <a:gd name="T78" fmla="*/ 422 w 785"/>
                <a:gd name="T79" fmla="*/ 391 h 457"/>
                <a:gd name="T80" fmla="*/ 483 w 785"/>
                <a:gd name="T81" fmla="*/ 356 h 457"/>
                <a:gd name="T82" fmla="*/ 483 w 785"/>
                <a:gd name="T83" fmla="*/ 356 h 457"/>
                <a:gd name="T84" fmla="*/ 483 w 785"/>
                <a:gd name="T85" fmla="*/ 356 h 457"/>
                <a:gd name="T86" fmla="*/ 338 w 785"/>
                <a:gd name="T87" fmla="*/ 260 h 457"/>
                <a:gd name="T88" fmla="*/ 450 w 785"/>
                <a:gd name="T89" fmla="*/ 260 h 457"/>
                <a:gd name="T90" fmla="*/ 450 w 785"/>
                <a:gd name="T91" fmla="*/ 195 h 457"/>
                <a:gd name="T92" fmla="*/ 338 w 785"/>
                <a:gd name="T93" fmla="*/ 195 h 457"/>
                <a:gd name="T94" fmla="*/ 338 w 785"/>
                <a:gd name="T95" fmla="*/ 260 h 4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7"/>
                <a:gd name="T146" fmla="*/ 785 w 785"/>
                <a:gd name="T147" fmla="*/ 457 h 4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7">
                  <a:moveTo>
                    <a:pt x="483" y="356"/>
                  </a:moveTo>
                  <a:cubicBezTo>
                    <a:pt x="523" y="379"/>
                    <a:pt x="523" y="379"/>
                    <a:pt x="523" y="379"/>
                  </a:cubicBezTo>
                  <a:cubicBezTo>
                    <a:pt x="389" y="457"/>
                    <a:pt x="389" y="457"/>
                    <a:pt x="389" y="457"/>
                  </a:cubicBezTo>
                  <a:cubicBezTo>
                    <a:pt x="255" y="379"/>
                    <a:pt x="255" y="379"/>
                    <a:pt x="255" y="379"/>
                  </a:cubicBezTo>
                  <a:cubicBezTo>
                    <a:pt x="295" y="356"/>
                    <a:pt x="295" y="356"/>
                    <a:pt x="295" y="356"/>
                  </a:cubicBezTo>
                  <a:cubicBezTo>
                    <a:pt x="356" y="391"/>
                    <a:pt x="356" y="391"/>
                    <a:pt x="356" y="391"/>
                  </a:cubicBezTo>
                  <a:cubicBezTo>
                    <a:pt x="356" y="313"/>
                    <a:pt x="356" y="313"/>
                    <a:pt x="356" y="313"/>
                  </a:cubicBezTo>
                  <a:cubicBezTo>
                    <a:pt x="330" y="309"/>
                    <a:pt x="306" y="302"/>
                    <a:pt x="286" y="290"/>
                  </a:cubicBezTo>
                  <a:cubicBezTo>
                    <a:pt x="266" y="279"/>
                    <a:pt x="253" y="264"/>
                    <a:pt x="246" y="249"/>
                  </a:cubicBezTo>
                  <a:cubicBezTo>
                    <a:pt x="113" y="249"/>
                    <a:pt x="113" y="249"/>
                    <a:pt x="113" y="249"/>
                  </a:cubicBezTo>
                  <a:cubicBezTo>
                    <a:pt x="174" y="285"/>
                    <a:pt x="174" y="285"/>
                    <a:pt x="174" y="285"/>
                  </a:cubicBezTo>
                  <a:cubicBezTo>
                    <a:pt x="134" y="308"/>
                    <a:pt x="134" y="308"/>
                    <a:pt x="134" y="308"/>
                  </a:cubicBezTo>
                  <a:cubicBezTo>
                    <a:pt x="0" y="230"/>
                    <a:pt x="0" y="230"/>
                    <a:pt x="0" y="230"/>
                  </a:cubicBezTo>
                  <a:cubicBezTo>
                    <a:pt x="134" y="153"/>
                    <a:pt x="134" y="153"/>
                    <a:pt x="134" y="153"/>
                  </a:cubicBezTo>
                  <a:cubicBezTo>
                    <a:pt x="174" y="176"/>
                    <a:pt x="174" y="176"/>
                    <a:pt x="174" y="176"/>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6"/>
                    <a:pt x="369" y="66"/>
                    <a:pt x="369" y="66"/>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6"/>
                    <a:pt x="435" y="66"/>
                    <a:pt x="435" y="66"/>
                  </a:cubicBezTo>
                  <a:cubicBezTo>
                    <a:pt x="435" y="87"/>
                    <a:pt x="435" y="117"/>
                    <a:pt x="435" y="142"/>
                  </a:cubicBezTo>
                  <a:cubicBezTo>
                    <a:pt x="460" y="146"/>
                    <a:pt x="483" y="154"/>
                    <a:pt x="502" y="165"/>
                  </a:cubicBezTo>
                  <a:cubicBezTo>
                    <a:pt x="521" y="176"/>
                    <a:pt x="534" y="190"/>
                    <a:pt x="541" y="204"/>
                  </a:cubicBezTo>
                  <a:cubicBezTo>
                    <a:pt x="672" y="204"/>
                    <a:pt x="672" y="204"/>
                    <a:pt x="672" y="204"/>
                  </a:cubicBezTo>
                  <a:cubicBezTo>
                    <a:pt x="611" y="169"/>
                    <a:pt x="611" y="169"/>
                    <a:pt x="611" y="169"/>
                  </a:cubicBezTo>
                  <a:cubicBezTo>
                    <a:pt x="650" y="145"/>
                    <a:pt x="650" y="145"/>
                    <a:pt x="650" y="145"/>
                  </a:cubicBezTo>
                  <a:cubicBezTo>
                    <a:pt x="785" y="223"/>
                    <a:pt x="785" y="223"/>
                    <a:pt x="785" y="223"/>
                  </a:cubicBezTo>
                  <a:cubicBezTo>
                    <a:pt x="651" y="301"/>
                    <a:pt x="651" y="301"/>
                    <a:pt x="651" y="301"/>
                  </a:cubicBezTo>
                  <a:cubicBezTo>
                    <a:pt x="611" y="278"/>
                    <a:pt x="611" y="278"/>
                    <a:pt x="611" y="278"/>
                  </a:cubicBezTo>
                  <a:cubicBezTo>
                    <a:pt x="672" y="242"/>
                    <a:pt x="672" y="242"/>
                    <a:pt x="672" y="242"/>
                  </a:cubicBezTo>
                  <a:cubicBezTo>
                    <a:pt x="637" y="242"/>
                    <a:pt x="587" y="242"/>
                    <a:pt x="545" y="242"/>
                  </a:cubicBezTo>
                  <a:cubicBezTo>
                    <a:pt x="540" y="260"/>
                    <a:pt x="526" y="277"/>
                    <a:pt x="502" y="290"/>
                  </a:cubicBezTo>
                  <a:cubicBezTo>
                    <a:pt x="480" y="303"/>
                    <a:pt x="451" y="312"/>
                    <a:pt x="422" y="315"/>
                  </a:cubicBezTo>
                  <a:cubicBezTo>
                    <a:pt x="422" y="391"/>
                    <a:pt x="422" y="391"/>
                    <a:pt x="422" y="391"/>
                  </a:cubicBezTo>
                  <a:cubicBezTo>
                    <a:pt x="483" y="356"/>
                    <a:pt x="483" y="356"/>
                    <a:pt x="483" y="356"/>
                  </a:cubicBezTo>
                  <a:cubicBezTo>
                    <a:pt x="483" y="356"/>
                    <a:pt x="483" y="356"/>
                    <a:pt x="483" y="356"/>
                  </a:cubicBezTo>
                  <a:cubicBezTo>
                    <a:pt x="483" y="356"/>
                    <a:pt x="483" y="356"/>
                    <a:pt x="483" y="356"/>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1D29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未知"/>
            <p:cNvSpPr>
              <a:spLocks noEditPoints="1"/>
            </p:cNvSpPr>
            <p:nvPr/>
          </p:nvSpPr>
          <p:spPr bwMode="auto">
            <a:xfrm>
              <a:off x="80" y="42"/>
              <a:ext cx="416" cy="241"/>
            </a:xfrm>
            <a:custGeom>
              <a:avLst/>
              <a:gdLst>
                <a:gd name="T0" fmla="*/ 483 w 785"/>
                <a:gd name="T1" fmla="*/ 355 h 456"/>
                <a:gd name="T2" fmla="*/ 523 w 785"/>
                <a:gd name="T3" fmla="*/ 379 h 456"/>
                <a:gd name="T4" fmla="*/ 389 w 785"/>
                <a:gd name="T5" fmla="*/ 456 h 456"/>
                <a:gd name="T6" fmla="*/ 255 w 785"/>
                <a:gd name="T7" fmla="*/ 379 h 456"/>
                <a:gd name="T8" fmla="*/ 295 w 785"/>
                <a:gd name="T9" fmla="*/ 355 h 456"/>
                <a:gd name="T10" fmla="*/ 356 w 785"/>
                <a:gd name="T11" fmla="*/ 391 h 456"/>
                <a:gd name="T12" fmla="*/ 356 w 785"/>
                <a:gd name="T13" fmla="*/ 313 h 456"/>
                <a:gd name="T14" fmla="*/ 286 w 785"/>
                <a:gd name="T15" fmla="*/ 290 h 456"/>
                <a:gd name="T16" fmla="*/ 246 w 785"/>
                <a:gd name="T17" fmla="*/ 249 h 456"/>
                <a:gd name="T18" fmla="*/ 113 w 785"/>
                <a:gd name="T19" fmla="*/ 249 h 456"/>
                <a:gd name="T20" fmla="*/ 174 w 785"/>
                <a:gd name="T21" fmla="*/ 284 h 456"/>
                <a:gd name="T22" fmla="*/ 134 w 785"/>
                <a:gd name="T23" fmla="*/ 308 h 456"/>
                <a:gd name="T24" fmla="*/ 0 w 785"/>
                <a:gd name="T25" fmla="*/ 230 h 456"/>
                <a:gd name="T26" fmla="*/ 134 w 785"/>
                <a:gd name="T27" fmla="*/ 152 h 456"/>
                <a:gd name="T28" fmla="*/ 174 w 785"/>
                <a:gd name="T29" fmla="*/ 175 h 456"/>
                <a:gd name="T30" fmla="*/ 113 w 785"/>
                <a:gd name="T31" fmla="*/ 211 h 456"/>
                <a:gd name="T32" fmla="*/ 244 w 785"/>
                <a:gd name="T33" fmla="*/ 211 h 456"/>
                <a:gd name="T34" fmla="*/ 286 w 785"/>
                <a:gd name="T35" fmla="*/ 165 h 456"/>
                <a:gd name="T36" fmla="*/ 369 w 785"/>
                <a:gd name="T37" fmla="*/ 140 h 456"/>
                <a:gd name="T38" fmla="*/ 369 w 785"/>
                <a:gd name="T39" fmla="*/ 65 h 456"/>
                <a:gd name="T40" fmla="*/ 308 w 785"/>
                <a:gd name="T41" fmla="*/ 101 h 456"/>
                <a:gd name="T42" fmla="*/ 268 w 785"/>
                <a:gd name="T43" fmla="*/ 78 h 456"/>
                <a:gd name="T44" fmla="*/ 402 w 785"/>
                <a:gd name="T45" fmla="*/ 0 h 456"/>
                <a:gd name="T46" fmla="*/ 536 w 785"/>
                <a:gd name="T47" fmla="*/ 78 h 456"/>
                <a:gd name="T48" fmla="*/ 496 w 785"/>
                <a:gd name="T49" fmla="*/ 101 h 456"/>
                <a:gd name="T50" fmla="*/ 435 w 785"/>
                <a:gd name="T51" fmla="*/ 65 h 456"/>
                <a:gd name="T52" fmla="*/ 435 w 785"/>
                <a:gd name="T53" fmla="*/ 142 h 456"/>
                <a:gd name="T54" fmla="*/ 502 w 785"/>
                <a:gd name="T55" fmla="*/ 165 h 456"/>
                <a:gd name="T56" fmla="*/ 541 w 785"/>
                <a:gd name="T57" fmla="*/ 204 h 456"/>
                <a:gd name="T58" fmla="*/ 672 w 785"/>
                <a:gd name="T59" fmla="*/ 204 h 456"/>
                <a:gd name="T60" fmla="*/ 611 w 785"/>
                <a:gd name="T61" fmla="*/ 168 h 456"/>
                <a:gd name="T62" fmla="*/ 650 w 785"/>
                <a:gd name="T63" fmla="*/ 145 h 456"/>
                <a:gd name="T64" fmla="*/ 785 w 785"/>
                <a:gd name="T65" fmla="*/ 223 h 456"/>
                <a:gd name="T66" fmla="*/ 651 w 785"/>
                <a:gd name="T67" fmla="*/ 300 h 456"/>
                <a:gd name="T68" fmla="*/ 611 w 785"/>
                <a:gd name="T69" fmla="*/ 277 h 456"/>
                <a:gd name="T70" fmla="*/ 672 w 785"/>
                <a:gd name="T71" fmla="*/ 242 h 456"/>
                <a:gd name="T72" fmla="*/ 545 w 785"/>
                <a:gd name="T73" fmla="*/ 242 h 456"/>
                <a:gd name="T74" fmla="*/ 502 w 785"/>
                <a:gd name="T75" fmla="*/ 290 h 456"/>
                <a:gd name="T76" fmla="*/ 422 w 785"/>
                <a:gd name="T77" fmla="*/ 314 h 456"/>
                <a:gd name="T78" fmla="*/ 422 w 785"/>
                <a:gd name="T79" fmla="*/ 391 h 456"/>
                <a:gd name="T80" fmla="*/ 483 w 785"/>
                <a:gd name="T81" fmla="*/ 355 h 456"/>
                <a:gd name="T82" fmla="*/ 483 w 785"/>
                <a:gd name="T83" fmla="*/ 355 h 456"/>
                <a:gd name="T84" fmla="*/ 483 w 785"/>
                <a:gd name="T85" fmla="*/ 355 h 456"/>
                <a:gd name="T86" fmla="*/ 338 w 785"/>
                <a:gd name="T87" fmla="*/ 260 h 456"/>
                <a:gd name="T88" fmla="*/ 450 w 785"/>
                <a:gd name="T89" fmla="*/ 260 h 456"/>
                <a:gd name="T90" fmla="*/ 450 w 785"/>
                <a:gd name="T91" fmla="*/ 195 h 456"/>
                <a:gd name="T92" fmla="*/ 338 w 785"/>
                <a:gd name="T93" fmla="*/ 195 h 456"/>
                <a:gd name="T94" fmla="*/ 338 w 785"/>
                <a:gd name="T95" fmla="*/ 26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85"/>
                <a:gd name="T145" fmla="*/ 0 h 456"/>
                <a:gd name="T146" fmla="*/ 785 w 785"/>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85" h="456">
                  <a:moveTo>
                    <a:pt x="483" y="355"/>
                  </a:moveTo>
                  <a:cubicBezTo>
                    <a:pt x="523" y="379"/>
                    <a:pt x="523" y="379"/>
                    <a:pt x="523" y="379"/>
                  </a:cubicBezTo>
                  <a:cubicBezTo>
                    <a:pt x="389" y="456"/>
                    <a:pt x="389" y="456"/>
                    <a:pt x="389" y="456"/>
                  </a:cubicBezTo>
                  <a:cubicBezTo>
                    <a:pt x="255" y="379"/>
                    <a:pt x="255" y="379"/>
                    <a:pt x="255" y="379"/>
                  </a:cubicBezTo>
                  <a:cubicBezTo>
                    <a:pt x="295" y="355"/>
                    <a:pt x="295" y="355"/>
                    <a:pt x="295" y="355"/>
                  </a:cubicBezTo>
                  <a:cubicBezTo>
                    <a:pt x="356" y="391"/>
                    <a:pt x="356" y="391"/>
                    <a:pt x="356" y="391"/>
                  </a:cubicBezTo>
                  <a:cubicBezTo>
                    <a:pt x="356" y="313"/>
                    <a:pt x="356" y="313"/>
                    <a:pt x="356" y="313"/>
                  </a:cubicBezTo>
                  <a:cubicBezTo>
                    <a:pt x="330" y="309"/>
                    <a:pt x="306" y="301"/>
                    <a:pt x="286" y="290"/>
                  </a:cubicBezTo>
                  <a:cubicBezTo>
                    <a:pt x="266" y="278"/>
                    <a:pt x="253" y="264"/>
                    <a:pt x="246" y="249"/>
                  </a:cubicBezTo>
                  <a:cubicBezTo>
                    <a:pt x="113" y="249"/>
                    <a:pt x="113" y="249"/>
                    <a:pt x="113" y="249"/>
                  </a:cubicBezTo>
                  <a:cubicBezTo>
                    <a:pt x="174" y="284"/>
                    <a:pt x="174" y="284"/>
                    <a:pt x="174" y="284"/>
                  </a:cubicBezTo>
                  <a:cubicBezTo>
                    <a:pt x="134" y="308"/>
                    <a:pt x="134" y="308"/>
                    <a:pt x="134" y="308"/>
                  </a:cubicBezTo>
                  <a:cubicBezTo>
                    <a:pt x="0" y="230"/>
                    <a:pt x="0" y="230"/>
                    <a:pt x="0" y="230"/>
                  </a:cubicBezTo>
                  <a:cubicBezTo>
                    <a:pt x="134" y="152"/>
                    <a:pt x="134" y="152"/>
                    <a:pt x="134" y="152"/>
                  </a:cubicBezTo>
                  <a:cubicBezTo>
                    <a:pt x="174" y="175"/>
                    <a:pt x="174" y="175"/>
                    <a:pt x="174" y="175"/>
                  </a:cubicBezTo>
                  <a:cubicBezTo>
                    <a:pt x="113" y="211"/>
                    <a:pt x="113" y="211"/>
                    <a:pt x="113" y="211"/>
                  </a:cubicBezTo>
                  <a:cubicBezTo>
                    <a:pt x="244" y="211"/>
                    <a:pt x="244" y="211"/>
                    <a:pt x="244" y="211"/>
                  </a:cubicBezTo>
                  <a:cubicBezTo>
                    <a:pt x="249" y="194"/>
                    <a:pt x="263" y="178"/>
                    <a:pt x="286" y="165"/>
                  </a:cubicBezTo>
                  <a:cubicBezTo>
                    <a:pt x="309" y="151"/>
                    <a:pt x="339" y="143"/>
                    <a:pt x="369" y="140"/>
                  </a:cubicBezTo>
                  <a:cubicBezTo>
                    <a:pt x="369" y="65"/>
                    <a:pt x="369" y="65"/>
                    <a:pt x="369" y="65"/>
                  </a:cubicBezTo>
                  <a:cubicBezTo>
                    <a:pt x="308" y="101"/>
                    <a:pt x="308" y="101"/>
                    <a:pt x="308" y="101"/>
                  </a:cubicBezTo>
                  <a:cubicBezTo>
                    <a:pt x="268" y="78"/>
                    <a:pt x="268" y="78"/>
                    <a:pt x="268" y="78"/>
                  </a:cubicBezTo>
                  <a:cubicBezTo>
                    <a:pt x="402" y="0"/>
                    <a:pt x="402" y="0"/>
                    <a:pt x="402" y="0"/>
                  </a:cubicBezTo>
                  <a:cubicBezTo>
                    <a:pt x="536" y="78"/>
                    <a:pt x="536" y="78"/>
                    <a:pt x="536" y="78"/>
                  </a:cubicBezTo>
                  <a:cubicBezTo>
                    <a:pt x="496" y="101"/>
                    <a:pt x="496" y="101"/>
                    <a:pt x="496" y="101"/>
                  </a:cubicBezTo>
                  <a:cubicBezTo>
                    <a:pt x="435" y="65"/>
                    <a:pt x="435" y="65"/>
                    <a:pt x="435" y="65"/>
                  </a:cubicBezTo>
                  <a:cubicBezTo>
                    <a:pt x="435" y="87"/>
                    <a:pt x="435" y="117"/>
                    <a:pt x="435" y="142"/>
                  </a:cubicBezTo>
                  <a:cubicBezTo>
                    <a:pt x="460" y="146"/>
                    <a:pt x="483" y="154"/>
                    <a:pt x="502" y="165"/>
                  </a:cubicBezTo>
                  <a:cubicBezTo>
                    <a:pt x="521" y="176"/>
                    <a:pt x="534" y="189"/>
                    <a:pt x="541" y="204"/>
                  </a:cubicBezTo>
                  <a:cubicBezTo>
                    <a:pt x="672" y="204"/>
                    <a:pt x="672" y="204"/>
                    <a:pt x="672" y="204"/>
                  </a:cubicBezTo>
                  <a:cubicBezTo>
                    <a:pt x="611" y="168"/>
                    <a:pt x="611" y="168"/>
                    <a:pt x="611" y="168"/>
                  </a:cubicBezTo>
                  <a:cubicBezTo>
                    <a:pt x="650" y="145"/>
                    <a:pt x="650" y="145"/>
                    <a:pt x="650" y="145"/>
                  </a:cubicBezTo>
                  <a:cubicBezTo>
                    <a:pt x="785" y="223"/>
                    <a:pt x="785" y="223"/>
                    <a:pt x="785" y="223"/>
                  </a:cubicBezTo>
                  <a:cubicBezTo>
                    <a:pt x="651" y="300"/>
                    <a:pt x="651" y="300"/>
                    <a:pt x="651" y="300"/>
                  </a:cubicBezTo>
                  <a:cubicBezTo>
                    <a:pt x="611" y="277"/>
                    <a:pt x="611" y="277"/>
                    <a:pt x="611" y="277"/>
                  </a:cubicBezTo>
                  <a:cubicBezTo>
                    <a:pt x="672" y="242"/>
                    <a:pt x="672" y="242"/>
                    <a:pt x="672" y="242"/>
                  </a:cubicBezTo>
                  <a:cubicBezTo>
                    <a:pt x="637" y="242"/>
                    <a:pt x="587" y="242"/>
                    <a:pt x="545" y="242"/>
                  </a:cubicBezTo>
                  <a:cubicBezTo>
                    <a:pt x="540" y="259"/>
                    <a:pt x="526" y="276"/>
                    <a:pt x="502" y="290"/>
                  </a:cubicBezTo>
                  <a:cubicBezTo>
                    <a:pt x="480" y="303"/>
                    <a:pt x="451" y="311"/>
                    <a:pt x="422" y="314"/>
                  </a:cubicBezTo>
                  <a:cubicBezTo>
                    <a:pt x="422" y="391"/>
                    <a:pt x="422" y="391"/>
                    <a:pt x="422" y="391"/>
                  </a:cubicBezTo>
                  <a:cubicBezTo>
                    <a:pt x="483" y="355"/>
                    <a:pt x="483" y="355"/>
                    <a:pt x="483" y="355"/>
                  </a:cubicBezTo>
                  <a:cubicBezTo>
                    <a:pt x="483" y="355"/>
                    <a:pt x="483" y="355"/>
                    <a:pt x="483" y="355"/>
                  </a:cubicBezTo>
                  <a:cubicBezTo>
                    <a:pt x="483" y="355"/>
                    <a:pt x="483" y="355"/>
                    <a:pt x="483" y="355"/>
                  </a:cubicBezTo>
                  <a:close/>
                  <a:moveTo>
                    <a:pt x="338" y="260"/>
                  </a:moveTo>
                  <a:cubicBezTo>
                    <a:pt x="369" y="278"/>
                    <a:pt x="419" y="278"/>
                    <a:pt x="450" y="260"/>
                  </a:cubicBezTo>
                  <a:cubicBezTo>
                    <a:pt x="481" y="242"/>
                    <a:pt x="481" y="213"/>
                    <a:pt x="450" y="195"/>
                  </a:cubicBezTo>
                  <a:cubicBezTo>
                    <a:pt x="419" y="177"/>
                    <a:pt x="368" y="177"/>
                    <a:pt x="338" y="195"/>
                  </a:cubicBezTo>
                  <a:cubicBezTo>
                    <a:pt x="307" y="213"/>
                    <a:pt x="307" y="242"/>
                    <a:pt x="338" y="2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未知"/>
            <p:cNvSpPr/>
            <p:nvPr/>
          </p:nvSpPr>
          <p:spPr bwMode="auto">
            <a:xfrm>
              <a:off x="49" y="226"/>
              <a:ext cx="30" cy="48"/>
            </a:xfrm>
            <a:custGeom>
              <a:avLst/>
              <a:gdLst>
                <a:gd name="T0" fmla="*/ 27 w 56"/>
                <a:gd name="T1" fmla="*/ 5 h 92"/>
                <a:gd name="T2" fmla="*/ 46 w 56"/>
                <a:gd name="T3" fmla="*/ 21 h 92"/>
                <a:gd name="T4" fmla="*/ 54 w 56"/>
                <a:gd name="T5" fmla="*/ 45 h 92"/>
                <a:gd name="T6" fmla="*/ 40 w 56"/>
                <a:gd name="T7" fmla="*/ 36 h 92"/>
                <a:gd name="T8" fmla="*/ 27 w 56"/>
                <a:gd name="T9" fmla="*/ 17 h 92"/>
                <a:gd name="T10" fmla="*/ 20 w 56"/>
                <a:gd name="T11" fmla="*/ 15 h 92"/>
                <a:gd name="T12" fmla="*/ 17 w 56"/>
                <a:gd name="T13" fmla="*/ 20 h 92"/>
                <a:gd name="T14" fmla="*/ 20 w 56"/>
                <a:gd name="T15" fmla="*/ 28 h 92"/>
                <a:gd name="T16" fmla="*/ 36 w 56"/>
                <a:gd name="T17" fmla="*/ 43 h 92"/>
                <a:gd name="T18" fmla="*/ 48 w 56"/>
                <a:gd name="T19" fmla="*/ 55 h 92"/>
                <a:gd name="T20" fmla="*/ 56 w 56"/>
                <a:gd name="T21" fmla="*/ 77 h 92"/>
                <a:gd name="T22" fmla="*/ 49 w 56"/>
                <a:gd name="T23" fmla="*/ 90 h 92"/>
                <a:gd name="T24" fmla="*/ 28 w 56"/>
                <a:gd name="T25" fmla="*/ 85 h 92"/>
                <a:gd name="T26" fmla="*/ 9 w 56"/>
                <a:gd name="T27" fmla="*/ 67 h 92"/>
                <a:gd name="T28" fmla="*/ 0 w 56"/>
                <a:gd name="T29" fmla="*/ 42 h 92"/>
                <a:gd name="T30" fmla="*/ 14 w 56"/>
                <a:gd name="T31" fmla="*/ 50 h 92"/>
                <a:gd name="T32" fmla="*/ 19 w 56"/>
                <a:gd name="T33" fmla="*/ 63 h 92"/>
                <a:gd name="T34" fmla="*/ 29 w 56"/>
                <a:gd name="T35" fmla="*/ 72 h 92"/>
                <a:gd name="T36" fmla="*/ 37 w 56"/>
                <a:gd name="T37" fmla="*/ 75 h 92"/>
                <a:gd name="T38" fmla="*/ 42 w 56"/>
                <a:gd name="T39" fmla="*/ 70 h 92"/>
                <a:gd name="T40" fmla="*/ 32 w 56"/>
                <a:gd name="T41" fmla="*/ 55 h 92"/>
                <a:gd name="T42" fmla="*/ 13 w 56"/>
                <a:gd name="T43" fmla="*/ 37 h 92"/>
                <a:gd name="T44" fmla="*/ 2 w 56"/>
                <a:gd name="T45" fmla="*/ 13 h 92"/>
                <a:gd name="T46" fmla="*/ 10 w 56"/>
                <a:gd name="T47" fmla="*/ 1 h 92"/>
                <a:gd name="T48" fmla="*/ 27 w 56"/>
                <a:gd name="T49" fmla="*/ 5 h 92"/>
                <a:gd name="T50" fmla="*/ 27 w 56"/>
                <a:gd name="T51" fmla="*/ 5 h 92"/>
                <a:gd name="T52" fmla="*/ 27 w 56"/>
                <a:gd name="T53" fmla="*/ 5 h 92"/>
                <a:gd name="T54" fmla="*/ 27 w 56"/>
                <a:gd name="T55" fmla="*/ 5 h 92"/>
                <a:gd name="T56" fmla="*/ 27 w 56"/>
                <a:gd name="T57" fmla="*/ 5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2"/>
                <a:gd name="T89" fmla="*/ 56 w 56"/>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2">
                  <a:moveTo>
                    <a:pt x="27" y="5"/>
                  </a:moveTo>
                  <a:cubicBezTo>
                    <a:pt x="35" y="9"/>
                    <a:pt x="41" y="15"/>
                    <a:pt x="46" y="21"/>
                  </a:cubicBezTo>
                  <a:cubicBezTo>
                    <a:pt x="51" y="28"/>
                    <a:pt x="54" y="36"/>
                    <a:pt x="54" y="45"/>
                  </a:cubicBezTo>
                  <a:cubicBezTo>
                    <a:pt x="40" y="36"/>
                    <a:pt x="40" y="36"/>
                    <a:pt x="40" y="36"/>
                  </a:cubicBezTo>
                  <a:cubicBezTo>
                    <a:pt x="39" y="29"/>
                    <a:pt x="35" y="22"/>
                    <a:pt x="27" y="17"/>
                  </a:cubicBezTo>
                  <a:cubicBezTo>
                    <a:pt x="24" y="16"/>
                    <a:pt x="22" y="15"/>
                    <a:pt x="20" y="15"/>
                  </a:cubicBezTo>
                  <a:cubicBezTo>
                    <a:pt x="18" y="16"/>
                    <a:pt x="17" y="17"/>
                    <a:pt x="17" y="20"/>
                  </a:cubicBezTo>
                  <a:cubicBezTo>
                    <a:pt x="17" y="23"/>
                    <a:pt x="18" y="26"/>
                    <a:pt x="20" y="28"/>
                  </a:cubicBezTo>
                  <a:cubicBezTo>
                    <a:pt x="22" y="30"/>
                    <a:pt x="27" y="35"/>
                    <a:pt x="36" y="43"/>
                  </a:cubicBezTo>
                  <a:cubicBezTo>
                    <a:pt x="42" y="48"/>
                    <a:pt x="45" y="52"/>
                    <a:pt x="48" y="55"/>
                  </a:cubicBezTo>
                  <a:cubicBezTo>
                    <a:pt x="53" y="62"/>
                    <a:pt x="56" y="69"/>
                    <a:pt x="56" y="77"/>
                  </a:cubicBezTo>
                  <a:cubicBezTo>
                    <a:pt x="56" y="84"/>
                    <a:pt x="54" y="88"/>
                    <a:pt x="49" y="90"/>
                  </a:cubicBezTo>
                  <a:cubicBezTo>
                    <a:pt x="44" y="92"/>
                    <a:pt x="37" y="90"/>
                    <a:pt x="28" y="85"/>
                  </a:cubicBezTo>
                  <a:cubicBezTo>
                    <a:pt x="20" y="81"/>
                    <a:pt x="14" y="75"/>
                    <a:pt x="9" y="67"/>
                  </a:cubicBezTo>
                  <a:cubicBezTo>
                    <a:pt x="3" y="59"/>
                    <a:pt x="0" y="51"/>
                    <a:pt x="0" y="42"/>
                  </a:cubicBezTo>
                  <a:cubicBezTo>
                    <a:pt x="14" y="50"/>
                    <a:pt x="14" y="50"/>
                    <a:pt x="14" y="50"/>
                  </a:cubicBezTo>
                  <a:cubicBezTo>
                    <a:pt x="14" y="55"/>
                    <a:pt x="16" y="59"/>
                    <a:pt x="19" y="63"/>
                  </a:cubicBezTo>
                  <a:cubicBezTo>
                    <a:pt x="21" y="67"/>
                    <a:pt x="25" y="70"/>
                    <a:pt x="29" y="72"/>
                  </a:cubicBezTo>
                  <a:cubicBezTo>
                    <a:pt x="32" y="74"/>
                    <a:pt x="35" y="75"/>
                    <a:pt x="37" y="75"/>
                  </a:cubicBezTo>
                  <a:cubicBezTo>
                    <a:pt x="40" y="76"/>
                    <a:pt x="42" y="74"/>
                    <a:pt x="42" y="70"/>
                  </a:cubicBezTo>
                  <a:cubicBezTo>
                    <a:pt x="42" y="66"/>
                    <a:pt x="38" y="61"/>
                    <a:pt x="32" y="55"/>
                  </a:cubicBezTo>
                  <a:cubicBezTo>
                    <a:pt x="20" y="44"/>
                    <a:pt x="14" y="38"/>
                    <a:pt x="13" y="37"/>
                  </a:cubicBezTo>
                  <a:cubicBezTo>
                    <a:pt x="6" y="29"/>
                    <a:pt x="2" y="22"/>
                    <a:pt x="2" y="13"/>
                  </a:cubicBezTo>
                  <a:cubicBezTo>
                    <a:pt x="2" y="6"/>
                    <a:pt x="5" y="2"/>
                    <a:pt x="10" y="1"/>
                  </a:cubicBezTo>
                  <a:cubicBezTo>
                    <a:pt x="15" y="0"/>
                    <a:pt x="21" y="1"/>
                    <a:pt x="27" y="5"/>
                  </a:cubicBezTo>
                  <a:cubicBezTo>
                    <a:pt x="27" y="5"/>
                    <a:pt x="27" y="5"/>
                    <a:pt x="27" y="5"/>
                  </a:cubicBezTo>
                  <a:cubicBezTo>
                    <a:pt x="27" y="5"/>
                    <a:pt x="27" y="5"/>
                    <a:pt x="27" y="5"/>
                  </a:cubicBezTo>
                  <a:cubicBezTo>
                    <a:pt x="27" y="5"/>
                    <a:pt x="27" y="5"/>
                    <a:pt x="27" y="5"/>
                  </a:cubicBezTo>
                  <a:cubicBezTo>
                    <a:pt x="27" y="5"/>
                    <a:pt x="27" y="5"/>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未知"/>
            <p:cNvSpPr/>
            <p:nvPr/>
          </p:nvSpPr>
          <p:spPr bwMode="auto">
            <a:xfrm>
              <a:off x="80" y="238"/>
              <a:ext cx="46" cy="62"/>
            </a:xfrm>
            <a:custGeom>
              <a:avLst/>
              <a:gdLst>
                <a:gd name="T0" fmla="*/ 46 w 46"/>
                <a:gd name="T1" fmla="*/ 27 h 62"/>
                <a:gd name="T2" fmla="*/ 36 w 46"/>
                <a:gd name="T3" fmla="*/ 62 h 62"/>
                <a:gd name="T4" fmla="*/ 29 w 46"/>
                <a:gd name="T5" fmla="*/ 57 h 62"/>
                <a:gd name="T6" fmla="*/ 23 w 46"/>
                <a:gd name="T7" fmla="*/ 27 h 62"/>
                <a:gd name="T8" fmla="*/ 17 w 46"/>
                <a:gd name="T9" fmla="*/ 51 h 62"/>
                <a:gd name="T10" fmla="*/ 9 w 46"/>
                <a:gd name="T11" fmla="*/ 46 h 62"/>
                <a:gd name="T12" fmla="*/ 0 w 46"/>
                <a:gd name="T13" fmla="*/ 0 h 62"/>
                <a:gd name="T14" fmla="*/ 8 w 46"/>
                <a:gd name="T15" fmla="*/ 5 h 62"/>
                <a:gd name="T16" fmla="*/ 13 w 46"/>
                <a:gd name="T17" fmla="*/ 36 h 62"/>
                <a:gd name="T18" fmla="*/ 19 w 46"/>
                <a:gd name="T19" fmla="*/ 12 h 62"/>
                <a:gd name="T20" fmla="*/ 27 w 46"/>
                <a:gd name="T21" fmla="*/ 16 h 62"/>
                <a:gd name="T22" fmla="*/ 33 w 46"/>
                <a:gd name="T23" fmla="*/ 47 h 62"/>
                <a:gd name="T24" fmla="*/ 38 w 46"/>
                <a:gd name="T25" fmla="*/ 23 h 62"/>
                <a:gd name="T26" fmla="*/ 46 w 46"/>
                <a:gd name="T27" fmla="*/ 27 h 62"/>
                <a:gd name="T28" fmla="*/ 46 w 46"/>
                <a:gd name="T29" fmla="*/ 27 h 62"/>
                <a:gd name="T30" fmla="*/ 46 w 46"/>
                <a:gd name="T31" fmla="*/ 27 h 62"/>
                <a:gd name="T32" fmla="*/ 46 w 46"/>
                <a:gd name="T33" fmla="*/ 27 h 62"/>
                <a:gd name="T34" fmla="*/ 46 w 46"/>
                <a:gd name="T35" fmla="*/ 27 h 62"/>
                <a:gd name="T36" fmla="*/ 46 w 46"/>
                <a:gd name="T37" fmla="*/ 2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62"/>
                <a:gd name="T59" fmla="*/ 46 w 4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62">
                  <a:moveTo>
                    <a:pt x="46" y="27"/>
                  </a:moveTo>
                  <a:lnTo>
                    <a:pt x="36" y="62"/>
                  </a:lnTo>
                  <a:lnTo>
                    <a:pt x="29" y="57"/>
                  </a:lnTo>
                  <a:lnTo>
                    <a:pt x="23" y="27"/>
                  </a:lnTo>
                  <a:lnTo>
                    <a:pt x="17" y="51"/>
                  </a:lnTo>
                  <a:lnTo>
                    <a:pt x="9" y="46"/>
                  </a:lnTo>
                  <a:lnTo>
                    <a:pt x="0" y="0"/>
                  </a:lnTo>
                  <a:lnTo>
                    <a:pt x="8" y="5"/>
                  </a:lnTo>
                  <a:lnTo>
                    <a:pt x="13" y="36"/>
                  </a:lnTo>
                  <a:lnTo>
                    <a:pt x="19" y="12"/>
                  </a:lnTo>
                  <a:lnTo>
                    <a:pt x="27" y="16"/>
                  </a:lnTo>
                  <a:lnTo>
                    <a:pt x="33" y="47"/>
                  </a:lnTo>
                  <a:lnTo>
                    <a:pt x="38" y="23"/>
                  </a:lnTo>
                  <a:lnTo>
                    <a:pt x="46"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未知"/>
            <p:cNvSpPr/>
            <p:nvPr/>
          </p:nvSpPr>
          <p:spPr bwMode="auto">
            <a:xfrm>
              <a:off x="130" y="267"/>
              <a:ext cx="7" cy="45"/>
            </a:xfrm>
            <a:custGeom>
              <a:avLst/>
              <a:gdLst>
                <a:gd name="T0" fmla="*/ 7 w 7"/>
                <a:gd name="T1" fmla="*/ 5 h 45"/>
                <a:gd name="T2" fmla="*/ 7 w 7"/>
                <a:gd name="T3" fmla="*/ 45 h 45"/>
                <a:gd name="T4" fmla="*/ 0 w 7"/>
                <a:gd name="T5" fmla="*/ 41 h 45"/>
                <a:gd name="T6" fmla="*/ 0 w 7"/>
                <a:gd name="T7" fmla="*/ 0 h 45"/>
                <a:gd name="T8" fmla="*/ 7 w 7"/>
                <a:gd name="T9" fmla="*/ 5 h 45"/>
                <a:gd name="T10" fmla="*/ 7 w 7"/>
                <a:gd name="T11" fmla="*/ 5 h 45"/>
                <a:gd name="T12" fmla="*/ 7 w 7"/>
                <a:gd name="T13" fmla="*/ 5 h 45"/>
                <a:gd name="T14" fmla="*/ 7 w 7"/>
                <a:gd name="T15" fmla="*/ 5 h 45"/>
                <a:gd name="T16" fmla="*/ 7 w 7"/>
                <a:gd name="T17" fmla="*/ 5 h 45"/>
                <a:gd name="T18" fmla="*/ 7 w 7"/>
                <a:gd name="T19" fmla="*/ 5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45"/>
                <a:gd name="T32" fmla="*/ 7 w 7"/>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45">
                  <a:moveTo>
                    <a:pt x="7" y="5"/>
                  </a:moveTo>
                  <a:lnTo>
                    <a:pt x="7" y="45"/>
                  </a:lnTo>
                  <a:lnTo>
                    <a:pt x="0" y="41"/>
                  </a:lnTo>
                  <a:lnTo>
                    <a:pt x="0" y="0"/>
                  </a:lnTo>
                  <a:lnTo>
                    <a:pt x="7"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未知"/>
            <p:cNvSpPr/>
            <p:nvPr/>
          </p:nvSpPr>
          <p:spPr bwMode="auto">
            <a:xfrm>
              <a:off x="141" y="274"/>
              <a:ext cx="29" cy="51"/>
            </a:xfrm>
            <a:custGeom>
              <a:avLst/>
              <a:gdLst>
                <a:gd name="T0" fmla="*/ 29 w 29"/>
                <a:gd name="T1" fmla="*/ 17 h 51"/>
                <a:gd name="T2" fmla="*/ 29 w 29"/>
                <a:gd name="T3" fmla="*/ 24 h 51"/>
                <a:gd name="T4" fmla="*/ 19 w 29"/>
                <a:gd name="T5" fmla="*/ 18 h 51"/>
                <a:gd name="T6" fmla="*/ 19 w 29"/>
                <a:gd name="T7" fmla="*/ 51 h 51"/>
                <a:gd name="T8" fmla="*/ 11 w 29"/>
                <a:gd name="T9" fmla="*/ 46 h 51"/>
                <a:gd name="T10" fmla="*/ 11 w 29"/>
                <a:gd name="T11" fmla="*/ 14 h 51"/>
                <a:gd name="T12" fmla="*/ 0 w 29"/>
                <a:gd name="T13" fmla="*/ 7 h 51"/>
                <a:gd name="T14" fmla="*/ 0 w 29"/>
                <a:gd name="T15" fmla="*/ 0 h 51"/>
                <a:gd name="T16" fmla="*/ 29 w 29"/>
                <a:gd name="T17" fmla="*/ 17 h 51"/>
                <a:gd name="T18" fmla="*/ 29 w 29"/>
                <a:gd name="T19" fmla="*/ 17 h 51"/>
                <a:gd name="T20" fmla="*/ 29 w 29"/>
                <a:gd name="T21" fmla="*/ 17 h 51"/>
                <a:gd name="T22" fmla="*/ 29 w 29"/>
                <a:gd name="T23" fmla="*/ 17 h 51"/>
                <a:gd name="T24" fmla="*/ 29 w 29"/>
                <a:gd name="T25" fmla="*/ 17 h 51"/>
                <a:gd name="T26" fmla="*/ 29 w 29"/>
                <a:gd name="T27" fmla="*/ 17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1"/>
                <a:gd name="T44" fmla="*/ 29 w 29"/>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1">
                  <a:moveTo>
                    <a:pt x="29" y="17"/>
                  </a:moveTo>
                  <a:lnTo>
                    <a:pt x="29" y="24"/>
                  </a:lnTo>
                  <a:lnTo>
                    <a:pt x="19" y="18"/>
                  </a:lnTo>
                  <a:lnTo>
                    <a:pt x="19" y="51"/>
                  </a:lnTo>
                  <a:lnTo>
                    <a:pt x="11" y="46"/>
                  </a:lnTo>
                  <a:lnTo>
                    <a:pt x="11" y="14"/>
                  </a:lnTo>
                  <a:lnTo>
                    <a:pt x="0" y="7"/>
                  </a:lnTo>
                  <a:lnTo>
                    <a:pt x="0" y="0"/>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未知"/>
            <p:cNvSpPr/>
            <p:nvPr/>
          </p:nvSpPr>
          <p:spPr bwMode="auto">
            <a:xfrm>
              <a:off x="172" y="298"/>
              <a:ext cx="33" cy="48"/>
            </a:xfrm>
            <a:custGeom>
              <a:avLst/>
              <a:gdLst>
                <a:gd name="T0" fmla="*/ 33 w 62"/>
                <a:gd name="T1" fmla="*/ 7 h 92"/>
                <a:gd name="T2" fmla="*/ 52 w 62"/>
                <a:gd name="T3" fmla="*/ 25 h 92"/>
                <a:gd name="T4" fmla="*/ 62 w 62"/>
                <a:gd name="T5" fmla="*/ 50 h 92"/>
                <a:gd name="T6" fmla="*/ 48 w 62"/>
                <a:gd name="T7" fmla="*/ 42 h 92"/>
                <a:gd name="T8" fmla="*/ 43 w 62"/>
                <a:gd name="T9" fmla="*/ 30 h 92"/>
                <a:gd name="T10" fmla="*/ 33 w 62"/>
                <a:gd name="T11" fmla="*/ 21 h 92"/>
                <a:gd name="T12" fmla="*/ 19 w 62"/>
                <a:gd name="T13" fmla="*/ 21 h 92"/>
                <a:gd name="T14" fmla="*/ 15 w 62"/>
                <a:gd name="T15" fmla="*/ 36 h 92"/>
                <a:gd name="T16" fmla="*/ 19 w 62"/>
                <a:gd name="T17" fmla="*/ 56 h 92"/>
                <a:gd name="T18" fmla="*/ 33 w 62"/>
                <a:gd name="T19" fmla="*/ 72 h 92"/>
                <a:gd name="T20" fmla="*/ 43 w 62"/>
                <a:gd name="T21" fmla="*/ 74 h 92"/>
                <a:gd name="T22" fmla="*/ 48 w 62"/>
                <a:gd name="T23" fmla="*/ 64 h 92"/>
                <a:gd name="T24" fmla="*/ 62 w 62"/>
                <a:gd name="T25" fmla="*/ 72 h 92"/>
                <a:gd name="T26" fmla="*/ 53 w 62"/>
                <a:gd name="T27" fmla="*/ 90 h 92"/>
                <a:gd name="T28" fmla="*/ 33 w 62"/>
                <a:gd name="T29" fmla="*/ 86 h 92"/>
                <a:gd name="T30" fmla="*/ 9 w 62"/>
                <a:gd name="T31" fmla="*/ 61 h 92"/>
                <a:gd name="T32" fmla="*/ 0 w 62"/>
                <a:gd name="T33" fmla="*/ 28 h 92"/>
                <a:gd name="T34" fmla="*/ 9 w 62"/>
                <a:gd name="T35" fmla="*/ 4 h 92"/>
                <a:gd name="T36" fmla="*/ 33 w 62"/>
                <a:gd name="T37" fmla="*/ 7 h 92"/>
                <a:gd name="T38" fmla="*/ 33 w 62"/>
                <a:gd name="T39" fmla="*/ 7 h 92"/>
                <a:gd name="T40" fmla="*/ 33 w 62"/>
                <a:gd name="T41" fmla="*/ 7 h 92"/>
                <a:gd name="T42" fmla="*/ 33 w 62"/>
                <a:gd name="T43" fmla="*/ 7 h 92"/>
                <a:gd name="T44" fmla="*/ 33 w 62"/>
                <a:gd name="T45" fmla="*/ 7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92"/>
                <a:gd name="T71" fmla="*/ 62 w 62"/>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92">
                  <a:moveTo>
                    <a:pt x="33" y="7"/>
                  </a:moveTo>
                  <a:cubicBezTo>
                    <a:pt x="41" y="11"/>
                    <a:pt x="47" y="17"/>
                    <a:pt x="52" y="25"/>
                  </a:cubicBezTo>
                  <a:cubicBezTo>
                    <a:pt x="58" y="33"/>
                    <a:pt x="61" y="41"/>
                    <a:pt x="62" y="50"/>
                  </a:cubicBezTo>
                  <a:cubicBezTo>
                    <a:pt x="48" y="42"/>
                    <a:pt x="48" y="42"/>
                    <a:pt x="48" y="42"/>
                  </a:cubicBezTo>
                  <a:cubicBezTo>
                    <a:pt x="47" y="38"/>
                    <a:pt x="46" y="34"/>
                    <a:pt x="43" y="30"/>
                  </a:cubicBezTo>
                  <a:cubicBezTo>
                    <a:pt x="40" y="26"/>
                    <a:pt x="37" y="23"/>
                    <a:pt x="33" y="21"/>
                  </a:cubicBezTo>
                  <a:cubicBezTo>
                    <a:pt x="27" y="17"/>
                    <a:pt x="22" y="17"/>
                    <a:pt x="19" y="21"/>
                  </a:cubicBezTo>
                  <a:cubicBezTo>
                    <a:pt x="16" y="24"/>
                    <a:pt x="15" y="29"/>
                    <a:pt x="15" y="36"/>
                  </a:cubicBezTo>
                  <a:cubicBezTo>
                    <a:pt x="15" y="44"/>
                    <a:pt x="16" y="50"/>
                    <a:pt x="19" y="56"/>
                  </a:cubicBezTo>
                  <a:cubicBezTo>
                    <a:pt x="22" y="63"/>
                    <a:pt x="27" y="69"/>
                    <a:pt x="33" y="72"/>
                  </a:cubicBezTo>
                  <a:cubicBezTo>
                    <a:pt x="37" y="75"/>
                    <a:pt x="41" y="75"/>
                    <a:pt x="43" y="74"/>
                  </a:cubicBezTo>
                  <a:cubicBezTo>
                    <a:pt x="46" y="72"/>
                    <a:pt x="47" y="69"/>
                    <a:pt x="48" y="64"/>
                  </a:cubicBezTo>
                  <a:cubicBezTo>
                    <a:pt x="62" y="72"/>
                    <a:pt x="62" y="72"/>
                    <a:pt x="62" y="72"/>
                  </a:cubicBezTo>
                  <a:cubicBezTo>
                    <a:pt x="61" y="81"/>
                    <a:pt x="58" y="87"/>
                    <a:pt x="53" y="90"/>
                  </a:cubicBezTo>
                  <a:cubicBezTo>
                    <a:pt x="48" y="92"/>
                    <a:pt x="41" y="91"/>
                    <a:pt x="33" y="86"/>
                  </a:cubicBezTo>
                  <a:cubicBezTo>
                    <a:pt x="23" y="81"/>
                    <a:pt x="15" y="72"/>
                    <a:pt x="9" y="61"/>
                  </a:cubicBezTo>
                  <a:cubicBezTo>
                    <a:pt x="3" y="50"/>
                    <a:pt x="0" y="39"/>
                    <a:pt x="0" y="28"/>
                  </a:cubicBezTo>
                  <a:cubicBezTo>
                    <a:pt x="0" y="16"/>
                    <a:pt x="3" y="8"/>
                    <a:pt x="9" y="4"/>
                  </a:cubicBezTo>
                  <a:cubicBezTo>
                    <a:pt x="15" y="0"/>
                    <a:pt x="23" y="1"/>
                    <a:pt x="33" y="7"/>
                  </a:cubicBezTo>
                  <a:cubicBezTo>
                    <a:pt x="33" y="7"/>
                    <a:pt x="33" y="7"/>
                    <a:pt x="33" y="7"/>
                  </a:cubicBezTo>
                  <a:cubicBezTo>
                    <a:pt x="33" y="7"/>
                    <a:pt x="33" y="7"/>
                    <a:pt x="33" y="7"/>
                  </a:cubicBezTo>
                  <a:cubicBezTo>
                    <a:pt x="33" y="7"/>
                    <a:pt x="33" y="7"/>
                    <a:pt x="33" y="7"/>
                  </a:cubicBezTo>
                  <a:cubicBezTo>
                    <a:pt x="33" y="7"/>
                    <a:pt x="33"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未知"/>
            <p:cNvSpPr/>
            <p:nvPr/>
          </p:nvSpPr>
          <p:spPr bwMode="auto">
            <a:xfrm>
              <a:off x="210" y="314"/>
              <a:ext cx="30" cy="57"/>
            </a:xfrm>
            <a:custGeom>
              <a:avLst/>
              <a:gdLst>
                <a:gd name="T0" fmla="*/ 30 w 30"/>
                <a:gd name="T1" fmla="*/ 17 h 57"/>
                <a:gd name="T2" fmla="*/ 30 w 30"/>
                <a:gd name="T3" fmla="*/ 57 h 57"/>
                <a:gd name="T4" fmla="*/ 22 w 30"/>
                <a:gd name="T5" fmla="*/ 53 h 57"/>
                <a:gd name="T6" fmla="*/ 22 w 30"/>
                <a:gd name="T7" fmla="*/ 35 h 57"/>
                <a:gd name="T8" fmla="*/ 8 w 30"/>
                <a:gd name="T9" fmla="*/ 27 h 57"/>
                <a:gd name="T10" fmla="*/ 8 w 30"/>
                <a:gd name="T11" fmla="*/ 45 h 57"/>
                <a:gd name="T12" fmla="*/ 0 w 30"/>
                <a:gd name="T13" fmla="*/ 40 h 57"/>
                <a:gd name="T14" fmla="*/ 0 w 30"/>
                <a:gd name="T15" fmla="*/ 0 h 57"/>
                <a:gd name="T16" fmla="*/ 8 w 30"/>
                <a:gd name="T17" fmla="*/ 4 h 57"/>
                <a:gd name="T18" fmla="*/ 8 w 30"/>
                <a:gd name="T19" fmla="*/ 20 h 57"/>
                <a:gd name="T20" fmla="*/ 22 w 30"/>
                <a:gd name="T21" fmla="*/ 28 h 57"/>
                <a:gd name="T22" fmla="*/ 23 w 30"/>
                <a:gd name="T23" fmla="*/ 13 h 57"/>
                <a:gd name="T24" fmla="*/ 30 w 30"/>
                <a:gd name="T25" fmla="*/ 17 h 57"/>
                <a:gd name="T26" fmla="*/ 30 w 30"/>
                <a:gd name="T27" fmla="*/ 17 h 57"/>
                <a:gd name="T28" fmla="*/ 30 w 30"/>
                <a:gd name="T29" fmla="*/ 17 h 57"/>
                <a:gd name="T30" fmla="*/ 30 w 30"/>
                <a:gd name="T31" fmla="*/ 17 h 57"/>
                <a:gd name="T32" fmla="*/ 30 w 30"/>
                <a:gd name="T33" fmla="*/ 17 h 57"/>
                <a:gd name="T34" fmla="*/ 30 w 30"/>
                <a:gd name="T35" fmla="*/ 17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7"/>
                <a:gd name="T56" fmla="*/ 30 w 30"/>
                <a:gd name="T57" fmla="*/ 57 h 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7">
                  <a:moveTo>
                    <a:pt x="30" y="17"/>
                  </a:moveTo>
                  <a:lnTo>
                    <a:pt x="30" y="57"/>
                  </a:lnTo>
                  <a:lnTo>
                    <a:pt x="22" y="53"/>
                  </a:lnTo>
                  <a:lnTo>
                    <a:pt x="22" y="35"/>
                  </a:lnTo>
                  <a:lnTo>
                    <a:pt x="8" y="27"/>
                  </a:lnTo>
                  <a:lnTo>
                    <a:pt x="8" y="45"/>
                  </a:lnTo>
                  <a:lnTo>
                    <a:pt x="0" y="40"/>
                  </a:lnTo>
                  <a:lnTo>
                    <a:pt x="0" y="0"/>
                  </a:lnTo>
                  <a:lnTo>
                    <a:pt x="8" y="4"/>
                  </a:lnTo>
                  <a:lnTo>
                    <a:pt x="8" y="20"/>
                  </a:lnTo>
                  <a:lnTo>
                    <a:pt x="22" y="28"/>
                  </a:lnTo>
                  <a:lnTo>
                    <a:pt x="23" y="13"/>
                  </a:lnTo>
                  <a:lnTo>
                    <a:pt x="30"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68" name="Picture 28"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2401640"/>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29"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3770065"/>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30"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0288" y="2401640"/>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31" descr="comp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1875" y="3770065"/>
            <a:ext cx="7207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 Box 32"/>
          <p:cNvSpPr txBox="1">
            <a:spLocks noChangeArrowheads="1"/>
          </p:cNvSpPr>
          <p:nvPr/>
        </p:nvSpPr>
        <p:spPr bwMode="auto">
          <a:xfrm>
            <a:off x="3059113" y="3338265"/>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E1/0/1</a:t>
            </a:r>
            <a:endParaRPr lang="en-US" altLang="zh-CN" sz="1600" b="0">
              <a:latin typeface="Arial" panose="020B0604020202020204" pitchFamily="34" charset="0"/>
            </a:endParaRPr>
          </a:p>
        </p:txBody>
      </p:sp>
      <p:sp>
        <p:nvSpPr>
          <p:cNvPr id="73" name="Text Box 33"/>
          <p:cNvSpPr txBox="1">
            <a:spLocks noChangeArrowheads="1"/>
          </p:cNvSpPr>
          <p:nvPr/>
        </p:nvSpPr>
        <p:spPr bwMode="auto">
          <a:xfrm>
            <a:off x="3059113" y="3865315"/>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E1/0/2</a:t>
            </a:r>
            <a:endParaRPr lang="en-US" altLang="zh-CN" sz="1600" b="0">
              <a:latin typeface="Arial" panose="020B0604020202020204" pitchFamily="34" charset="0"/>
            </a:endParaRPr>
          </a:p>
        </p:txBody>
      </p:sp>
      <p:sp>
        <p:nvSpPr>
          <p:cNvPr id="74" name="Text Box 34"/>
          <p:cNvSpPr txBox="1">
            <a:spLocks noChangeArrowheads="1"/>
          </p:cNvSpPr>
          <p:nvPr/>
        </p:nvSpPr>
        <p:spPr bwMode="auto">
          <a:xfrm>
            <a:off x="5076825" y="3338265"/>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E1/0/3</a:t>
            </a:r>
            <a:endParaRPr lang="en-US" altLang="zh-CN" sz="1600" b="0">
              <a:latin typeface="Arial" panose="020B0604020202020204" pitchFamily="34" charset="0"/>
            </a:endParaRPr>
          </a:p>
        </p:txBody>
      </p:sp>
      <p:sp>
        <p:nvSpPr>
          <p:cNvPr id="75" name="Text Box 35"/>
          <p:cNvSpPr txBox="1">
            <a:spLocks noChangeArrowheads="1"/>
          </p:cNvSpPr>
          <p:nvPr/>
        </p:nvSpPr>
        <p:spPr bwMode="auto">
          <a:xfrm>
            <a:off x="5076825" y="3865315"/>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E1/0/4</a:t>
            </a:r>
            <a:endParaRPr lang="en-US" altLang="zh-CN" sz="1600" b="0">
              <a:latin typeface="Arial" panose="020B0604020202020204" pitchFamily="34" charset="0"/>
            </a:endParaRPr>
          </a:p>
        </p:txBody>
      </p:sp>
      <p:graphicFrame>
        <p:nvGraphicFramePr>
          <p:cNvPr id="76" name="Group 36"/>
          <p:cNvGraphicFramePr>
            <a:graphicFrameLocks noGrp="1"/>
          </p:cNvGraphicFramePr>
          <p:nvPr/>
        </p:nvGraphicFramePr>
        <p:xfrm>
          <a:off x="3059113" y="1106240"/>
          <a:ext cx="2879725" cy="1914528"/>
        </p:xfrm>
        <a:graphic>
          <a:graphicData uri="http://schemas.openxmlformats.org/drawingml/2006/table">
            <a:tbl>
              <a:tblPr/>
              <a:tblGrid>
                <a:gridCol w="1606550"/>
                <a:gridCol w="1273175"/>
              </a:tblGrid>
              <a:tr h="319088">
                <a:tc gridSpan="2">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 Table</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 Address</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Port</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MAC_A</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E1/0/1</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MAC_B</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E1/0/2</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MAC_C</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E1/0/3</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8FC"/>
                    </a:solidFill>
                  </a:tcPr>
                </a:tc>
              </a:tr>
              <a:tr h="319088">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MAC_D</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c>
                  <a:txBody>
                    <a:bodyPr/>
                    <a:lstStyle/>
                    <a:p>
                      <a:pPr marL="0" marR="0" lvl="0" indent="0" algn="ctr" defTabSz="916305" rtl="0" eaLnBrk="0" fontAlgn="base" latinLnBrk="0" hangingPunct="0">
                        <a:lnSpc>
                          <a:spcPct val="100000"/>
                        </a:lnSpc>
                        <a:spcBef>
                          <a:spcPct val="20000"/>
                        </a:spcBef>
                        <a:spcAft>
                          <a:spcPct val="0"/>
                        </a:spcAft>
                        <a:buClrTx/>
                        <a:buSzTx/>
                        <a:buFontTx/>
                        <a:buNone/>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E1/0/4</a:t>
                      </a: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A8FC"/>
                    </a:solidFill>
                  </a:tcPr>
                </a:tc>
              </a:tr>
            </a:tbl>
          </a:graphicData>
        </a:graphic>
      </p:graphicFrame>
      <p:sp>
        <p:nvSpPr>
          <p:cNvPr id="77" name="Line 59"/>
          <p:cNvSpPr>
            <a:spLocks noChangeShapeType="1"/>
          </p:cNvSpPr>
          <p:nvPr/>
        </p:nvSpPr>
        <p:spPr bwMode="auto">
          <a:xfrm>
            <a:off x="1763713" y="4490790"/>
            <a:ext cx="576262"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 name="Line 60"/>
          <p:cNvSpPr>
            <a:spLocks noChangeShapeType="1"/>
          </p:cNvSpPr>
          <p:nvPr/>
        </p:nvSpPr>
        <p:spPr bwMode="auto">
          <a:xfrm>
            <a:off x="2339975" y="4058990"/>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9" name="Line 61"/>
          <p:cNvSpPr>
            <a:spLocks noChangeShapeType="1"/>
          </p:cNvSpPr>
          <p:nvPr/>
        </p:nvSpPr>
        <p:spPr bwMode="auto">
          <a:xfrm>
            <a:off x="2339975" y="4058990"/>
            <a:ext cx="0" cy="43180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 name="Line 62"/>
          <p:cNvSpPr>
            <a:spLocks noChangeShapeType="1"/>
          </p:cNvSpPr>
          <p:nvPr/>
        </p:nvSpPr>
        <p:spPr bwMode="auto">
          <a:xfrm>
            <a:off x="6659563" y="2690565"/>
            <a:ext cx="576262"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 name="Line 63"/>
          <p:cNvSpPr>
            <a:spLocks noChangeShapeType="1"/>
          </p:cNvSpPr>
          <p:nvPr/>
        </p:nvSpPr>
        <p:spPr bwMode="auto">
          <a:xfrm flipH="1">
            <a:off x="5940425" y="3409702"/>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 name="Line 64"/>
          <p:cNvSpPr>
            <a:spLocks noChangeShapeType="1"/>
          </p:cNvSpPr>
          <p:nvPr/>
        </p:nvSpPr>
        <p:spPr bwMode="auto">
          <a:xfrm>
            <a:off x="6659563" y="2690565"/>
            <a:ext cx="0" cy="719137"/>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 name="Line 65"/>
          <p:cNvSpPr>
            <a:spLocks noChangeShapeType="1"/>
          </p:cNvSpPr>
          <p:nvPr/>
        </p:nvSpPr>
        <p:spPr bwMode="auto">
          <a:xfrm>
            <a:off x="5940425" y="4058990"/>
            <a:ext cx="720725" cy="1587"/>
          </a:xfrm>
          <a:prstGeom prst="line">
            <a:avLst/>
          </a:prstGeom>
          <a:noFill/>
          <a:ln w="25400">
            <a:solidFill>
              <a:srgbClr val="0000FF"/>
            </a:solidFill>
            <a:round/>
            <a:head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4" name="Line 66"/>
          <p:cNvSpPr>
            <a:spLocks noChangeShapeType="1"/>
          </p:cNvSpPr>
          <p:nvPr/>
        </p:nvSpPr>
        <p:spPr bwMode="auto">
          <a:xfrm>
            <a:off x="6661150" y="4490790"/>
            <a:ext cx="71913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 name="Line 67"/>
          <p:cNvSpPr>
            <a:spLocks noChangeShapeType="1"/>
          </p:cNvSpPr>
          <p:nvPr/>
        </p:nvSpPr>
        <p:spPr bwMode="auto">
          <a:xfrm flipH="1">
            <a:off x="6659563" y="4058990"/>
            <a:ext cx="0" cy="43180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Line 68"/>
          <p:cNvSpPr>
            <a:spLocks noChangeShapeType="1"/>
          </p:cNvSpPr>
          <p:nvPr/>
        </p:nvSpPr>
        <p:spPr bwMode="auto">
          <a:xfrm flipH="1">
            <a:off x="2339975" y="3409702"/>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7" name="Line 69"/>
          <p:cNvSpPr>
            <a:spLocks noChangeShapeType="1"/>
          </p:cNvSpPr>
          <p:nvPr/>
        </p:nvSpPr>
        <p:spPr bwMode="auto">
          <a:xfrm flipH="1">
            <a:off x="2484438" y="4274890"/>
            <a:ext cx="719137"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8" name="Line 70"/>
          <p:cNvSpPr>
            <a:spLocks noChangeShapeType="1"/>
          </p:cNvSpPr>
          <p:nvPr/>
        </p:nvSpPr>
        <p:spPr bwMode="auto">
          <a:xfrm>
            <a:off x="5724525" y="4274890"/>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 name="Line 71"/>
          <p:cNvSpPr>
            <a:spLocks noChangeShapeType="1"/>
          </p:cNvSpPr>
          <p:nvPr/>
        </p:nvSpPr>
        <p:spPr bwMode="auto">
          <a:xfrm>
            <a:off x="5724525" y="3193802"/>
            <a:ext cx="719138" cy="0"/>
          </a:xfrm>
          <a:prstGeom prst="line">
            <a:avLst/>
          </a:prstGeom>
          <a:noFill/>
          <a:ln w="25400">
            <a:solidFill>
              <a:srgbClr val="0000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8" name="Text Box 72"/>
          <p:cNvSpPr txBox="1">
            <a:spLocks noChangeArrowheads="1"/>
          </p:cNvSpPr>
          <p:nvPr/>
        </p:nvSpPr>
        <p:spPr bwMode="auto">
          <a:xfrm>
            <a:off x="971550" y="3050927"/>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PCA</a:t>
            </a:r>
            <a:endParaRPr lang="en-US" altLang="zh-CN" sz="1600" b="0">
              <a:latin typeface="Arial" panose="020B0604020202020204" pitchFamily="34" charset="0"/>
            </a:endParaRPr>
          </a:p>
        </p:txBody>
      </p:sp>
      <p:sp>
        <p:nvSpPr>
          <p:cNvPr id="129" name="Text Box 73"/>
          <p:cNvSpPr txBox="1">
            <a:spLocks noChangeArrowheads="1"/>
          </p:cNvSpPr>
          <p:nvPr/>
        </p:nvSpPr>
        <p:spPr bwMode="auto">
          <a:xfrm>
            <a:off x="971550" y="4417765"/>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PCB</a:t>
            </a:r>
            <a:endParaRPr lang="en-US" altLang="zh-CN" sz="1600" b="0">
              <a:latin typeface="Arial" panose="020B0604020202020204" pitchFamily="34" charset="0"/>
            </a:endParaRPr>
          </a:p>
        </p:txBody>
      </p:sp>
      <p:sp>
        <p:nvSpPr>
          <p:cNvPr id="130" name="Text Box 74"/>
          <p:cNvSpPr txBox="1">
            <a:spLocks noChangeArrowheads="1"/>
          </p:cNvSpPr>
          <p:nvPr/>
        </p:nvSpPr>
        <p:spPr bwMode="auto">
          <a:xfrm>
            <a:off x="7380288" y="3050927"/>
            <a:ext cx="863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PCC</a:t>
            </a:r>
            <a:endParaRPr lang="en-US" altLang="zh-CN" sz="1600" b="0">
              <a:latin typeface="Arial" panose="020B0604020202020204" pitchFamily="34" charset="0"/>
            </a:endParaRPr>
          </a:p>
        </p:txBody>
      </p:sp>
      <p:sp>
        <p:nvSpPr>
          <p:cNvPr id="131" name="Text Box 75"/>
          <p:cNvSpPr txBox="1">
            <a:spLocks noChangeArrowheads="1"/>
          </p:cNvSpPr>
          <p:nvPr/>
        </p:nvSpPr>
        <p:spPr bwMode="auto">
          <a:xfrm>
            <a:off x="7453313" y="4417765"/>
            <a:ext cx="863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华文细黑" panose="02010600040101010101" pitchFamily="2" charset="-122"/>
                <a:ea typeface="华文细黑" panose="02010600040101010101" pitchFamily="2" charset="-122"/>
              </a:defRPr>
            </a:lvl1pPr>
            <a:lvl2pPr marL="742950" indent="-285750">
              <a:defRPr sz="1200" b="1">
                <a:solidFill>
                  <a:schemeClr val="tx1"/>
                </a:solidFill>
                <a:latin typeface="华文细黑" panose="02010600040101010101" pitchFamily="2" charset="-122"/>
                <a:ea typeface="华文细黑" panose="02010600040101010101" pitchFamily="2" charset="-122"/>
              </a:defRPr>
            </a:lvl2pPr>
            <a:lvl3pPr marL="1143000" indent="-228600">
              <a:defRPr sz="1200" b="1">
                <a:solidFill>
                  <a:schemeClr val="tx1"/>
                </a:solidFill>
                <a:latin typeface="华文细黑" panose="02010600040101010101" pitchFamily="2" charset="-122"/>
                <a:ea typeface="华文细黑" panose="02010600040101010101" pitchFamily="2" charset="-122"/>
              </a:defRPr>
            </a:lvl3pPr>
            <a:lvl4pPr marL="1600200" indent="-228600">
              <a:defRPr sz="1200" b="1">
                <a:solidFill>
                  <a:schemeClr val="tx1"/>
                </a:solidFill>
                <a:latin typeface="华文细黑" panose="02010600040101010101" pitchFamily="2" charset="-122"/>
                <a:ea typeface="华文细黑" panose="02010600040101010101" pitchFamily="2" charset="-122"/>
              </a:defRPr>
            </a:lvl4pPr>
            <a:lvl5pPr marL="2057400" indent="-228600">
              <a:defRPr sz="12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sz="1200" b="1">
                <a:solidFill>
                  <a:schemeClr val="tx1"/>
                </a:solidFill>
                <a:latin typeface="华文细黑" panose="02010600040101010101" pitchFamily="2" charset="-122"/>
                <a:ea typeface="华文细黑" panose="02010600040101010101" pitchFamily="2" charset="-122"/>
              </a:defRPr>
            </a:lvl9pPr>
          </a:lstStyle>
          <a:p>
            <a:pPr eaLnBrk="1" hangingPunct="1">
              <a:spcBef>
                <a:spcPct val="50000"/>
              </a:spcBef>
            </a:pPr>
            <a:r>
              <a:rPr lang="en-US" altLang="zh-CN" sz="1600" b="0">
                <a:latin typeface="Arial" panose="020B0604020202020204" pitchFamily="34" charset="0"/>
              </a:rPr>
              <a:t>PCD</a:t>
            </a:r>
            <a:endParaRPr lang="en-US" altLang="zh-CN" sz="1600" b="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406">
        <p14:prism isInverted="1"/>
      </p:transition>
    </mc:Choice>
    <mc:Fallback>
      <p:transition spd="slow" advTm="40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defTabSz="910590" fontAlgn="base">
              <a:spcAft>
                <a:spcPct val="0"/>
              </a:spcAft>
            </a:pPr>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pic>
        <p:nvPicPr>
          <p:cNvPr id="29699"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0276" y="2699153"/>
            <a:ext cx="1148207" cy="52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Line 4"/>
          <p:cNvSpPr>
            <a:spLocks noChangeShapeType="1"/>
          </p:cNvSpPr>
          <p:nvPr/>
        </p:nvSpPr>
        <p:spPr bwMode="auto">
          <a:xfrm>
            <a:off x="3108461" y="2941863"/>
            <a:ext cx="1088196" cy="0"/>
          </a:xfrm>
          <a:prstGeom prst="line">
            <a:avLst/>
          </a:prstGeom>
          <a:noFill/>
          <a:ln w="38100">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pic>
        <p:nvPicPr>
          <p:cNvPr id="2970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36646" y="2699153"/>
            <a:ext cx="1148207" cy="52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Line 6"/>
          <p:cNvSpPr>
            <a:spLocks noChangeShapeType="1"/>
          </p:cNvSpPr>
          <p:nvPr/>
        </p:nvSpPr>
        <p:spPr bwMode="auto">
          <a:xfrm>
            <a:off x="5164832" y="2941863"/>
            <a:ext cx="1088196" cy="0"/>
          </a:xfrm>
          <a:prstGeom prst="line">
            <a:avLst/>
          </a:prstGeom>
          <a:noFill/>
          <a:ln w="38100">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pic>
        <p:nvPicPr>
          <p:cNvPr id="29703"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94351" y="2699153"/>
            <a:ext cx="1148206" cy="52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4" name="Line 8"/>
          <p:cNvSpPr>
            <a:spLocks noChangeShapeType="1"/>
          </p:cNvSpPr>
          <p:nvPr/>
        </p:nvSpPr>
        <p:spPr bwMode="auto">
          <a:xfrm>
            <a:off x="2261642"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9705" name="Line 9"/>
          <p:cNvSpPr>
            <a:spLocks noChangeShapeType="1"/>
          </p:cNvSpPr>
          <p:nvPr/>
        </p:nvSpPr>
        <p:spPr bwMode="auto">
          <a:xfrm>
            <a:off x="2745729"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9706" name="Line 10"/>
          <p:cNvSpPr>
            <a:spLocks noChangeShapeType="1"/>
          </p:cNvSpPr>
          <p:nvPr/>
        </p:nvSpPr>
        <p:spPr bwMode="auto">
          <a:xfrm>
            <a:off x="4378023"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9707" name="Line 11"/>
          <p:cNvSpPr>
            <a:spLocks noChangeShapeType="1"/>
          </p:cNvSpPr>
          <p:nvPr/>
        </p:nvSpPr>
        <p:spPr bwMode="auto">
          <a:xfrm>
            <a:off x="4802100"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9708" name="Line 12"/>
          <p:cNvSpPr>
            <a:spLocks noChangeShapeType="1"/>
          </p:cNvSpPr>
          <p:nvPr/>
        </p:nvSpPr>
        <p:spPr bwMode="auto">
          <a:xfrm>
            <a:off x="6434394" y="3243251"/>
            <a:ext cx="0" cy="545432"/>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9709" name="Line 13"/>
          <p:cNvSpPr>
            <a:spLocks noChangeShapeType="1"/>
          </p:cNvSpPr>
          <p:nvPr/>
        </p:nvSpPr>
        <p:spPr bwMode="auto">
          <a:xfrm>
            <a:off x="6918480" y="3243251"/>
            <a:ext cx="0" cy="545432"/>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29710" name="Text Box 14"/>
          <p:cNvSpPr txBox="1">
            <a:spLocks noChangeArrowheads="1"/>
          </p:cNvSpPr>
          <p:nvPr/>
        </p:nvSpPr>
        <p:spPr bwMode="auto">
          <a:xfrm>
            <a:off x="2381664" y="2940530"/>
            <a:ext cx="846820"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chemeClr val="bg1"/>
                </a:solidFill>
                <a:ea typeface="楷体_GB2312" pitchFamily="49" charset="-122"/>
              </a:rPr>
              <a:t>A</a:t>
            </a:r>
            <a:endParaRPr lang="en-US" altLang="zh-CN" sz="1595" b="1">
              <a:solidFill>
                <a:schemeClr val="bg1"/>
              </a:solidFill>
              <a:ea typeface="楷体_GB2312" pitchFamily="49" charset="-122"/>
            </a:endParaRPr>
          </a:p>
        </p:txBody>
      </p:sp>
      <p:sp>
        <p:nvSpPr>
          <p:cNvPr id="29711" name="Text Box 15"/>
          <p:cNvSpPr txBox="1">
            <a:spLocks noChangeArrowheads="1"/>
          </p:cNvSpPr>
          <p:nvPr/>
        </p:nvSpPr>
        <p:spPr bwMode="auto">
          <a:xfrm>
            <a:off x="4439367" y="2940530"/>
            <a:ext cx="846819"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chemeClr val="bg1"/>
                </a:solidFill>
                <a:ea typeface="楷体_GB2312" pitchFamily="49" charset="-122"/>
              </a:rPr>
              <a:t>B</a:t>
            </a:r>
            <a:endParaRPr lang="en-US" altLang="zh-CN" sz="1595" b="1">
              <a:solidFill>
                <a:schemeClr val="bg1"/>
              </a:solidFill>
              <a:ea typeface="楷体_GB2312" pitchFamily="49" charset="-122"/>
            </a:endParaRPr>
          </a:p>
        </p:txBody>
      </p:sp>
      <p:sp>
        <p:nvSpPr>
          <p:cNvPr id="29712" name="Text Box 16"/>
          <p:cNvSpPr txBox="1">
            <a:spLocks noChangeArrowheads="1"/>
          </p:cNvSpPr>
          <p:nvPr/>
        </p:nvSpPr>
        <p:spPr bwMode="auto">
          <a:xfrm>
            <a:off x="6495738" y="2940530"/>
            <a:ext cx="846819"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chemeClr val="bg1"/>
                </a:solidFill>
                <a:ea typeface="楷体_GB2312" pitchFamily="49" charset="-122"/>
              </a:rPr>
              <a:t>C</a:t>
            </a:r>
            <a:endParaRPr lang="en-US" altLang="zh-CN" sz="1595" b="1">
              <a:solidFill>
                <a:schemeClr val="bg1"/>
              </a:solidFill>
              <a:ea typeface="楷体_GB2312" pitchFamily="49" charset="-122"/>
            </a:endParaRPr>
          </a:p>
        </p:txBody>
      </p:sp>
      <p:sp>
        <p:nvSpPr>
          <p:cNvPr id="29713" name="AutoShape 17"/>
          <p:cNvSpPr>
            <a:spLocks noChangeArrowheads="1"/>
          </p:cNvSpPr>
          <p:nvPr/>
        </p:nvSpPr>
        <p:spPr bwMode="auto">
          <a:xfrm rot="5400000">
            <a:off x="2260308" y="1730979"/>
            <a:ext cx="846819" cy="60410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C499FD"/>
              </a:gs>
            </a:gsLst>
            <a:lin ang="5400000" scaled="1"/>
          </a:gradFill>
          <a:ln>
            <a:noFill/>
          </a:ln>
          <a:effectLst>
            <a:prstShdw prst="shdw17" dist="17961" dir="2700000">
              <a:srgbClr val="C499FD">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595"/>
          </a:p>
        </p:txBody>
      </p:sp>
      <p:sp>
        <p:nvSpPr>
          <p:cNvPr id="29714" name="Text Box 18"/>
          <p:cNvSpPr txBox="1">
            <a:spLocks noChangeArrowheads="1"/>
          </p:cNvSpPr>
          <p:nvPr/>
        </p:nvSpPr>
        <p:spPr bwMode="auto">
          <a:xfrm>
            <a:off x="3228483" y="2572464"/>
            <a:ext cx="726797"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f0/23</a:t>
            </a:r>
            <a:endParaRPr lang="en-US" altLang="zh-CN" sz="1595" b="1">
              <a:ea typeface="楷体_GB2312" pitchFamily="49" charset="-122"/>
            </a:endParaRPr>
          </a:p>
        </p:txBody>
      </p:sp>
      <p:sp>
        <p:nvSpPr>
          <p:cNvPr id="29715" name="Text Box 19"/>
          <p:cNvSpPr txBox="1">
            <a:spLocks noChangeArrowheads="1"/>
          </p:cNvSpPr>
          <p:nvPr/>
        </p:nvSpPr>
        <p:spPr bwMode="auto">
          <a:xfrm>
            <a:off x="3529871" y="3001875"/>
            <a:ext cx="726797"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f0/23</a:t>
            </a:r>
            <a:endParaRPr lang="en-US" altLang="zh-CN" sz="1595" b="1">
              <a:ea typeface="楷体_GB2312" pitchFamily="49" charset="-122"/>
            </a:endParaRPr>
          </a:p>
        </p:txBody>
      </p:sp>
      <p:sp>
        <p:nvSpPr>
          <p:cNvPr id="29716" name="Text Box 20"/>
          <p:cNvSpPr txBox="1">
            <a:spLocks noChangeArrowheads="1"/>
          </p:cNvSpPr>
          <p:nvPr/>
        </p:nvSpPr>
        <p:spPr bwMode="auto">
          <a:xfrm>
            <a:off x="5284854" y="2572464"/>
            <a:ext cx="726797"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f0/22</a:t>
            </a:r>
            <a:endParaRPr lang="en-US" altLang="zh-CN" sz="1595" b="1">
              <a:ea typeface="楷体_GB2312" pitchFamily="49" charset="-122"/>
            </a:endParaRPr>
          </a:p>
        </p:txBody>
      </p:sp>
      <p:sp>
        <p:nvSpPr>
          <p:cNvPr id="29717" name="Text Box 21"/>
          <p:cNvSpPr txBox="1">
            <a:spLocks noChangeArrowheads="1"/>
          </p:cNvSpPr>
          <p:nvPr/>
        </p:nvSpPr>
        <p:spPr bwMode="auto">
          <a:xfrm>
            <a:off x="5648918" y="3001875"/>
            <a:ext cx="726798"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f0/22</a:t>
            </a:r>
            <a:endParaRPr lang="en-US" altLang="zh-CN" sz="1595" b="1">
              <a:ea typeface="楷体_GB2312" pitchFamily="49" charset="-122"/>
            </a:endParaRPr>
          </a:p>
        </p:txBody>
      </p:sp>
      <p:sp>
        <p:nvSpPr>
          <p:cNvPr id="29718" name="Text Box 22"/>
          <p:cNvSpPr txBox="1">
            <a:spLocks noChangeArrowheads="1"/>
          </p:cNvSpPr>
          <p:nvPr/>
        </p:nvSpPr>
        <p:spPr bwMode="auto">
          <a:xfrm>
            <a:off x="1656200" y="3848694"/>
            <a:ext cx="120955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2</a:t>
            </a:r>
            <a:endParaRPr lang="en-US" altLang="zh-CN" sz="1595" b="1">
              <a:ea typeface="楷体_GB2312" pitchFamily="49" charset="-122"/>
            </a:endParaRPr>
          </a:p>
        </p:txBody>
      </p:sp>
      <p:sp>
        <p:nvSpPr>
          <p:cNvPr id="29719" name="Text Box 23"/>
          <p:cNvSpPr txBox="1">
            <a:spLocks noChangeArrowheads="1"/>
          </p:cNvSpPr>
          <p:nvPr/>
        </p:nvSpPr>
        <p:spPr bwMode="auto">
          <a:xfrm>
            <a:off x="2563029" y="3848694"/>
            <a:ext cx="120955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29720" name="Text Box 24"/>
          <p:cNvSpPr txBox="1">
            <a:spLocks noChangeArrowheads="1"/>
          </p:cNvSpPr>
          <p:nvPr/>
        </p:nvSpPr>
        <p:spPr bwMode="auto">
          <a:xfrm>
            <a:off x="5830285" y="3843359"/>
            <a:ext cx="120955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2</a:t>
            </a:r>
            <a:endParaRPr lang="en-US" altLang="zh-CN" sz="1595" b="1">
              <a:ea typeface="楷体_GB2312" pitchFamily="49" charset="-122"/>
            </a:endParaRPr>
          </a:p>
        </p:txBody>
      </p:sp>
      <p:sp>
        <p:nvSpPr>
          <p:cNvPr id="29721" name="Text Box 25"/>
          <p:cNvSpPr txBox="1">
            <a:spLocks noChangeArrowheads="1"/>
          </p:cNvSpPr>
          <p:nvPr/>
        </p:nvSpPr>
        <p:spPr bwMode="auto">
          <a:xfrm>
            <a:off x="6677104" y="3843359"/>
            <a:ext cx="1209551"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29722" name="Text Box 26"/>
          <p:cNvSpPr txBox="1">
            <a:spLocks noChangeArrowheads="1"/>
          </p:cNvSpPr>
          <p:nvPr/>
        </p:nvSpPr>
        <p:spPr bwMode="auto">
          <a:xfrm>
            <a:off x="3713904" y="3848694"/>
            <a:ext cx="1209551"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2</a:t>
            </a:r>
            <a:endParaRPr lang="en-US" altLang="zh-CN" sz="1595" b="1">
              <a:ea typeface="楷体_GB2312" pitchFamily="49" charset="-122"/>
            </a:endParaRPr>
          </a:p>
        </p:txBody>
      </p:sp>
      <p:sp>
        <p:nvSpPr>
          <p:cNvPr id="29723" name="Text Box 27"/>
          <p:cNvSpPr txBox="1">
            <a:spLocks noChangeArrowheads="1"/>
          </p:cNvSpPr>
          <p:nvPr/>
        </p:nvSpPr>
        <p:spPr bwMode="auto">
          <a:xfrm>
            <a:off x="4620733" y="3848694"/>
            <a:ext cx="1209551"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29724" name="Text Box 28"/>
          <p:cNvSpPr txBox="1">
            <a:spLocks noChangeArrowheads="1"/>
          </p:cNvSpPr>
          <p:nvPr/>
        </p:nvSpPr>
        <p:spPr bwMode="auto">
          <a:xfrm>
            <a:off x="1353479" y="3183241"/>
            <a:ext cx="1089529"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rgbClr val="FF6600"/>
                </a:solidFill>
                <a:ea typeface="楷体_GB2312" pitchFamily="49" charset="-122"/>
              </a:rPr>
              <a:t>Port 2-3</a:t>
            </a:r>
            <a:endParaRPr lang="en-US" altLang="zh-CN" sz="1595" b="1">
              <a:solidFill>
                <a:srgbClr val="FF6600"/>
              </a:solidFill>
              <a:ea typeface="楷体_GB2312" pitchFamily="49" charset="-122"/>
            </a:endParaRPr>
          </a:p>
        </p:txBody>
      </p:sp>
      <p:sp>
        <p:nvSpPr>
          <p:cNvPr id="29725" name="Text Box 29"/>
          <p:cNvSpPr txBox="1">
            <a:spLocks noChangeArrowheads="1"/>
          </p:cNvSpPr>
          <p:nvPr/>
        </p:nvSpPr>
        <p:spPr bwMode="auto">
          <a:xfrm>
            <a:off x="2744395" y="3183241"/>
            <a:ext cx="1089530"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rgbClr val="FF6600"/>
                </a:solidFill>
                <a:ea typeface="楷体_GB2312" pitchFamily="49" charset="-122"/>
              </a:rPr>
              <a:t>Port 4-5</a:t>
            </a:r>
            <a:endParaRPr lang="en-US" altLang="zh-CN" sz="1595" b="1">
              <a:solidFill>
                <a:srgbClr val="FF6600"/>
              </a:solidFill>
              <a:ea typeface="楷体_GB2312" pitchFamily="49" charset="-122"/>
            </a:endParaRPr>
          </a:p>
        </p:txBody>
      </p:sp>
      <p:sp>
        <p:nvSpPr>
          <p:cNvPr id="29726" name="Text Box 30"/>
          <p:cNvSpPr txBox="1">
            <a:spLocks noChangeArrowheads="1"/>
          </p:cNvSpPr>
          <p:nvPr/>
        </p:nvSpPr>
        <p:spPr bwMode="auto">
          <a:xfrm>
            <a:off x="1596189" y="4332781"/>
            <a:ext cx="1996359" cy="706284"/>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域名：</a:t>
            </a:r>
            <a:r>
              <a:rPr lang="en-US" altLang="zh-CN" sz="1595" b="1">
                <a:solidFill>
                  <a:srgbClr val="FF6600"/>
                </a:solidFill>
                <a:ea typeface="楷体_GB2312" pitchFamily="49" charset="-122"/>
              </a:rPr>
              <a:t>test</a:t>
            </a:r>
            <a:endParaRPr lang="en-US" altLang="zh-CN" sz="1595" b="1">
              <a:solidFill>
                <a:srgbClr val="FF6600"/>
              </a:solidFill>
              <a:ea typeface="楷体_GB2312" pitchFamily="49" charset="-122"/>
            </a:endParaRPr>
          </a:p>
          <a:p>
            <a:pPr>
              <a:spcBef>
                <a:spcPct val="50000"/>
              </a:spcBef>
            </a:pPr>
            <a:r>
              <a:rPr lang="en-US" altLang="zh-CN" sz="1595" b="1">
                <a:ea typeface="楷体_GB2312" pitchFamily="49" charset="-122"/>
              </a:rPr>
              <a:t>VTP</a:t>
            </a:r>
            <a:r>
              <a:rPr lang="zh-CN" altLang="en-US" sz="1595" b="1">
                <a:ea typeface="楷体_GB2312" pitchFamily="49" charset="-122"/>
              </a:rPr>
              <a:t>模式：</a:t>
            </a:r>
            <a:r>
              <a:rPr lang="en-US" altLang="zh-CN" sz="1595" b="1">
                <a:solidFill>
                  <a:srgbClr val="FF6600"/>
                </a:solidFill>
                <a:ea typeface="楷体_GB2312" pitchFamily="49" charset="-122"/>
              </a:rPr>
              <a:t>Server</a:t>
            </a:r>
            <a:endParaRPr lang="en-US" altLang="zh-CN" sz="1595" b="1">
              <a:solidFill>
                <a:srgbClr val="FF6600"/>
              </a:solidFill>
              <a:ea typeface="楷体_GB2312" pitchFamily="49" charset="-122"/>
            </a:endParaRPr>
          </a:p>
        </p:txBody>
      </p:sp>
      <p:sp>
        <p:nvSpPr>
          <p:cNvPr id="29727" name="Text Box 31"/>
          <p:cNvSpPr txBox="1">
            <a:spLocks noChangeArrowheads="1"/>
          </p:cNvSpPr>
          <p:nvPr/>
        </p:nvSpPr>
        <p:spPr bwMode="auto">
          <a:xfrm>
            <a:off x="1474834" y="5058245"/>
            <a:ext cx="241910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1:192.168.1.1/24</a:t>
            </a:r>
            <a:endParaRPr lang="en-US" altLang="zh-CN" sz="1595" b="1">
              <a:ea typeface="楷体_GB2312" pitchFamily="49" charset="-122"/>
            </a:endParaRPr>
          </a:p>
        </p:txBody>
      </p:sp>
      <p:sp>
        <p:nvSpPr>
          <p:cNvPr id="2" name="日期占位符 1"/>
          <p:cNvSpPr>
            <a:spLocks noGrp="1"/>
          </p:cNvSpPr>
          <p:nvPr>
            <p:ph type="dt" sz="half" idx="10"/>
          </p:nvPr>
        </p:nvSpPr>
        <p:spPr/>
        <p:txBody>
          <a:bodyPr/>
          <a:lstStyle/>
          <a:p>
            <a:fld id="{02CBAB89-38BF-4EC4-A8A5-D85B8FFFD4D4}"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713"/>
                                        </p:tgtEl>
                                        <p:attrNameLst>
                                          <p:attrName>style.visibility</p:attrName>
                                        </p:attrNameLst>
                                      </p:cBhvr>
                                      <p:to>
                                        <p:strVal val="visible"/>
                                      </p:to>
                                    </p:set>
                                    <p:anim calcmode="lin" valueType="num">
                                      <p:cBhvr additive="base">
                                        <p:cTn id="7" dur="500" fill="hold"/>
                                        <p:tgtEl>
                                          <p:spTgt spid="29713"/>
                                        </p:tgtEl>
                                        <p:attrNameLst>
                                          <p:attrName>ppt_x</p:attrName>
                                        </p:attrNameLst>
                                      </p:cBhvr>
                                      <p:tavLst>
                                        <p:tav tm="0">
                                          <p:val>
                                            <p:strVal val="#ppt_x"/>
                                          </p:val>
                                        </p:tav>
                                        <p:tav tm="100000">
                                          <p:val>
                                            <p:strVal val="#ppt_x"/>
                                          </p:val>
                                        </p:tav>
                                      </p:tavLst>
                                    </p:anim>
                                    <p:anim calcmode="lin" valueType="num">
                                      <p:cBhvr additive="base">
                                        <p:cTn id="8" dur="500" fill="hold"/>
                                        <p:tgtEl>
                                          <p:spTgt spid="297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defTabSz="910590" fontAlgn="base">
              <a:spcAft>
                <a:spcPct val="0"/>
              </a:spcAft>
            </a:pPr>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30723" name="Rectangle 3"/>
          <p:cNvSpPr>
            <a:spLocks noGrp="1" noChangeArrowheads="1"/>
          </p:cNvSpPr>
          <p:nvPr>
            <p:ph type="body" idx="1"/>
          </p:nvPr>
        </p:nvSpPr>
        <p:spPr/>
        <p:txBody>
          <a:bodyPr/>
          <a:lstStyle/>
          <a:p>
            <a:r>
              <a:rPr lang="zh-CN" altLang="en-US"/>
              <a:t>在</a:t>
            </a:r>
            <a:r>
              <a:rPr lang="en-US" altLang="zh-CN"/>
              <a:t>SwA</a:t>
            </a:r>
            <a:r>
              <a:rPr lang="zh-CN" altLang="en-US"/>
              <a:t>上配置</a:t>
            </a:r>
            <a:r>
              <a:rPr lang="en-US" altLang="zh-CN"/>
              <a:t>VTP</a:t>
            </a:r>
            <a:endParaRPr lang="en-US" altLang="zh-CN"/>
          </a:p>
          <a:p>
            <a:pPr>
              <a:buFontTx/>
              <a:buNone/>
            </a:pPr>
            <a:r>
              <a:rPr lang="en-US" altLang="zh-CN" sz="2350"/>
              <a:t>SwA(config)# </a:t>
            </a:r>
            <a:r>
              <a:rPr lang="en-US" altLang="zh-CN" sz="2350">
                <a:solidFill>
                  <a:schemeClr val="tx2"/>
                </a:solidFill>
              </a:rPr>
              <a:t>vtp domain test</a:t>
            </a:r>
            <a:endParaRPr lang="en-US" altLang="zh-CN" sz="2350">
              <a:solidFill>
                <a:schemeClr val="tx2"/>
              </a:solidFill>
            </a:endParaRPr>
          </a:p>
          <a:p>
            <a:pPr>
              <a:buFontTx/>
              <a:buNone/>
            </a:pPr>
            <a:r>
              <a:rPr lang="en-US" altLang="zh-CN" sz="1680" i="1"/>
              <a:t>Changing VTP domain name from null to test</a:t>
            </a:r>
            <a:endParaRPr lang="en-US" altLang="zh-CN" sz="1680" i="1"/>
          </a:p>
          <a:p>
            <a:pPr>
              <a:buFontTx/>
              <a:buNone/>
            </a:pPr>
            <a:endParaRPr lang="en-US" altLang="zh-CN" sz="1680" i="1"/>
          </a:p>
          <a:p>
            <a:pPr>
              <a:buFontTx/>
              <a:buNone/>
            </a:pPr>
            <a:r>
              <a:rPr lang="en-US" altLang="zh-CN" sz="2350"/>
              <a:t>SwA(config)# </a:t>
            </a:r>
            <a:r>
              <a:rPr lang="en-US" altLang="zh-CN" sz="2350">
                <a:solidFill>
                  <a:schemeClr val="tx2"/>
                </a:solidFill>
              </a:rPr>
              <a:t>vtp mode server</a:t>
            </a:r>
            <a:endParaRPr lang="en-US" altLang="zh-CN" sz="2350">
              <a:solidFill>
                <a:schemeClr val="tx2"/>
              </a:solidFill>
            </a:endParaRPr>
          </a:p>
          <a:p>
            <a:pPr>
              <a:buFontTx/>
              <a:buNone/>
            </a:pPr>
            <a:r>
              <a:rPr lang="en-US" altLang="zh-CN" sz="1680" i="1"/>
              <a:t>Device mode already VTP SERVER.</a:t>
            </a:r>
            <a:endParaRPr lang="en-US" altLang="zh-CN" sz="1680" i="1"/>
          </a:p>
          <a:p>
            <a:pPr>
              <a:buFontTx/>
              <a:buNone/>
            </a:pPr>
            <a:endParaRPr lang="en-US" altLang="zh-CN" sz="1680" i="1"/>
          </a:p>
          <a:p>
            <a:pPr>
              <a:buFontTx/>
              <a:buNone/>
            </a:pPr>
            <a:r>
              <a:rPr lang="en-US" altLang="zh-CN" sz="2350"/>
              <a:t>SwA(config)#</a:t>
            </a:r>
            <a:r>
              <a:rPr lang="en-US" altLang="zh-CN" sz="2350">
                <a:solidFill>
                  <a:schemeClr val="tx2"/>
                </a:solidFill>
              </a:rPr>
              <a:t>interface fastEthernet 0/23</a:t>
            </a:r>
            <a:endParaRPr lang="en-US" altLang="zh-CN" sz="2350">
              <a:solidFill>
                <a:schemeClr val="tx2"/>
              </a:solidFill>
            </a:endParaRPr>
          </a:p>
          <a:p>
            <a:pPr>
              <a:buFontTx/>
              <a:buNone/>
            </a:pPr>
            <a:r>
              <a:rPr lang="en-US" altLang="zh-CN" sz="2350"/>
              <a:t>SwA(config-if)#</a:t>
            </a:r>
            <a:r>
              <a:rPr lang="en-US" altLang="zh-CN" sz="2350">
                <a:solidFill>
                  <a:schemeClr val="tx2"/>
                </a:solidFill>
              </a:rPr>
              <a:t>switchport mode trunk </a:t>
            </a:r>
            <a:endParaRPr lang="en-US" altLang="zh-CN" sz="2350">
              <a:solidFill>
                <a:schemeClr val="tx2"/>
              </a:solidFill>
            </a:endParaRPr>
          </a:p>
          <a:p>
            <a:pPr>
              <a:buFontTx/>
              <a:buNone/>
            </a:pPr>
            <a:endParaRPr lang="en-US" altLang="zh-CN" sz="2350">
              <a:solidFill>
                <a:schemeClr val="tx2"/>
              </a:solidFill>
            </a:endParaRPr>
          </a:p>
          <a:p>
            <a:pPr>
              <a:buFontTx/>
              <a:buNone/>
            </a:pPr>
            <a:endParaRPr lang="en-US" altLang="zh-CN" sz="2350"/>
          </a:p>
          <a:p>
            <a:endParaRPr lang="en-US" altLang="zh-CN"/>
          </a:p>
        </p:txBody>
      </p:sp>
      <p:sp>
        <p:nvSpPr>
          <p:cNvPr id="30724" name="AutoShape 4"/>
          <p:cNvSpPr>
            <a:spLocks noChangeArrowheads="1"/>
          </p:cNvSpPr>
          <p:nvPr/>
        </p:nvSpPr>
        <p:spPr bwMode="auto">
          <a:xfrm>
            <a:off x="5406209" y="2155055"/>
            <a:ext cx="2056370" cy="785475"/>
          </a:xfrm>
          <a:prstGeom prst="wedgeRoundRectCallout">
            <a:avLst>
              <a:gd name="adj1" fmla="val -68741"/>
              <a:gd name="adj2" fmla="val -43546"/>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配置交换机的</a:t>
            </a:r>
            <a:r>
              <a:rPr lang="en-US" altLang="zh-CN" sz="1595" b="1">
                <a:ea typeface="楷体_GB2312" pitchFamily="49" charset="-122"/>
              </a:rPr>
              <a:t>VTP</a:t>
            </a:r>
            <a:r>
              <a:rPr lang="zh-CN" altLang="en-US" sz="1595" b="1">
                <a:ea typeface="楷体_GB2312" pitchFamily="49" charset="-122"/>
              </a:rPr>
              <a:t>域名为</a:t>
            </a:r>
            <a:r>
              <a:rPr lang="en-US" altLang="zh-CN" sz="1595" b="1">
                <a:ea typeface="楷体_GB2312" pitchFamily="49" charset="-122"/>
              </a:rPr>
              <a:t>test</a:t>
            </a:r>
            <a:endParaRPr lang="en-US" altLang="zh-CN" sz="1595" b="1">
              <a:ea typeface="楷体_GB2312" pitchFamily="49" charset="-122"/>
            </a:endParaRPr>
          </a:p>
        </p:txBody>
      </p:sp>
      <p:sp>
        <p:nvSpPr>
          <p:cNvPr id="30725" name="AutoShape 5"/>
          <p:cNvSpPr>
            <a:spLocks noChangeArrowheads="1"/>
          </p:cNvSpPr>
          <p:nvPr/>
        </p:nvSpPr>
        <p:spPr bwMode="auto">
          <a:xfrm>
            <a:off x="5406209" y="3061885"/>
            <a:ext cx="2056370" cy="785475"/>
          </a:xfrm>
          <a:prstGeom prst="wedgeRoundRectCallout">
            <a:avLst>
              <a:gd name="adj1" fmla="val -68741"/>
              <a:gd name="adj2" fmla="val -43546"/>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配置交换机的</a:t>
            </a:r>
            <a:r>
              <a:rPr lang="en-US" altLang="zh-CN" sz="1595" b="1">
                <a:ea typeface="楷体_GB2312" pitchFamily="49" charset="-122"/>
              </a:rPr>
              <a:t>VTP</a:t>
            </a:r>
            <a:r>
              <a:rPr lang="zh-CN" altLang="en-US" sz="1595" b="1">
                <a:ea typeface="楷体_GB2312" pitchFamily="49" charset="-122"/>
              </a:rPr>
              <a:t>运行模式为服务器模式</a:t>
            </a:r>
            <a:endParaRPr lang="zh-CN" altLang="en-US" sz="1595" b="1">
              <a:ea typeface="楷体_GB2312" pitchFamily="49" charset="-122"/>
            </a:endParaRPr>
          </a:p>
        </p:txBody>
      </p:sp>
      <p:sp>
        <p:nvSpPr>
          <p:cNvPr id="30726" name="AutoShape 6"/>
          <p:cNvSpPr>
            <a:spLocks noChangeArrowheads="1"/>
          </p:cNvSpPr>
          <p:nvPr/>
        </p:nvSpPr>
        <p:spPr bwMode="auto">
          <a:xfrm>
            <a:off x="6133007" y="4090071"/>
            <a:ext cx="2056370" cy="785474"/>
          </a:xfrm>
          <a:prstGeom prst="wedgeRoundRectCallout">
            <a:avLst>
              <a:gd name="adj1" fmla="val -68741"/>
              <a:gd name="adj2" fmla="val -43546"/>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配置交换机之间连接的端口为</a:t>
            </a:r>
            <a:r>
              <a:rPr lang="en-US" altLang="zh-CN" sz="1595" b="1">
                <a:ea typeface="楷体_GB2312" pitchFamily="49" charset="-122"/>
              </a:rPr>
              <a:t>trunk</a:t>
            </a:r>
            <a:endParaRPr lang="en-US" altLang="zh-CN" sz="1595" b="1">
              <a:ea typeface="楷体_GB2312" pitchFamily="49" charset="-122"/>
            </a:endParaRPr>
          </a:p>
        </p:txBody>
      </p:sp>
      <p:sp>
        <p:nvSpPr>
          <p:cNvPr id="2" name="日期占位符 1"/>
          <p:cNvSpPr>
            <a:spLocks noGrp="1"/>
          </p:cNvSpPr>
          <p:nvPr>
            <p:ph type="dt" sz="half" idx="10"/>
          </p:nvPr>
        </p:nvSpPr>
        <p:spPr/>
        <p:txBody>
          <a:bodyPr/>
          <a:lstStyle/>
          <a:p>
            <a:fld id="{3A910ED5-FC53-4C69-A0BF-79E5B2E9C031}"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0724"/>
                                        </p:tgtEl>
                                      </p:cBhvr>
                                    </p:animEffect>
                                    <p:set>
                                      <p:cBhvr>
                                        <p:cTn id="12" dur="1" fill="hold">
                                          <p:stCondLst>
                                            <p:cond delay="499"/>
                                          </p:stCondLst>
                                        </p:cTn>
                                        <p:tgtEl>
                                          <p:spTgt spid="307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blinds(horizontal)">
                                      <p:cBhvr>
                                        <p:cTn id="17" dur="500"/>
                                        <p:tgtEl>
                                          <p:spTgt spid="307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0725"/>
                                        </p:tgtEl>
                                      </p:cBhvr>
                                    </p:animEffect>
                                    <p:set>
                                      <p:cBhvr>
                                        <p:cTn id="22" dur="1" fill="hold">
                                          <p:stCondLst>
                                            <p:cond delay="499"/>
                                          </p:stCondLst>
                                        </p:cTn>
                                        <p:tgtEl>
                                          <p:spTgt spid="307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6"/>
                                        </p:tgtEl>
                                        <p:attrNameLst>
                                          <p:attrName>style.visibility</p:attrName>
                                        </p:attrNameLst>
                                      </p:cBhvr>
                                      <p:to>
                                        <p:strVal val="visible"/>
                                      </p:to>
                                    </p:set>
                                    <p:animEffect transition="in" filter="blinds(horizontal)">
                                      <p:cBhvr>
                                        <p:cTn id="27" dur="500"/>
                                        <p:tgtEl>
                                          <p:spTgt spid="307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0726"/>
                                        </p:tgtEl>
                                      </p:cBhvr>
                                    </p:animEffect>
                                    <p:set>
                                      <p:cBhvr>
                                        <p:cTn id="32" dur="1" fill="hold">
                                          <p:stCondLst>
                                            <p:cond delay="499"/>
                                          </p:stCondLst>
                                        </p:cTn>
                                        <p:tgtEl>
                                          <p:spTgt spid="307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4" grpId="1" animBg="1"/>
      <p:bldP spid="30725" grpId="0" animBg="1"/>
      <p:bldP spid="30725" grpId="1" animBg="1"/>
      <p:bldP spid="30726" grpId="0" animBg="1"/>
      <p:bldP spid="30726"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 </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pic>
        <p:nvPicPr>
          <p:cNvPr id="3174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0276" y="2699153"/>
            <a:ext cx="1148207" cy="52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8" name="Line 4"/>
          <p:cNvSpPr>
            <a:spLocks noChangeShapeType="1"/>
          </p:cNvSpPr>
          <p:nvPr/>
        </p:nvSpPr>
        <p:spPr bwMode="auto">
          <a:xfrm>
            <a:off x="3108461" y="2941863"/>
            <a:ext cx="1088196" cy="0"/>
          </a:xfrm>
          <a:prstGeom prst="line">
            <a:avLst/>
          </a:prstGeom>
          <a:noFill/>
          <a:ln w="38100">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pic>
        <p:nvPicPr>
          <p:cNvPr id="31749"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36646" y="2699153"/>
            <a:ext cx="1148207" cy="52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0" name="Line 6"/>
          <p:cNvSpPr>
            <a:spLocks noChangeShapeType="1"/>
          </p:cNvSpPr>
          <p:nvPr/>
        </p:nvSpPr>
        <p:spPr bwMode="auto">
          <a:xfrm>
            <a:off x="5164832" y="2941863"/>
            <a:ext cx="1088196" cy="0"/>
          </a:xfrm>
          <a:prstGeom prst="line">
            <a:avLst/>
          </a:prstGeom>
          <a:noFill/>
          <a:ln w="38100">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pic>
        <p:nvPicPr>
          <p:cNvPr id="31751"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94351" y="2699153"/>
            <a:ext cx="1148206" cy="52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2" name="Line 8"/>
          <p:cNvSpPr>
            <a:spLocks noChangeShapeType="1"/>
          </p:cNvSpPr>
          <p:nvPr/>
        </p:nvSpPr>
        <p:spPr bwMode="auto">
          <a:xfrm>
            <a:off x="2261642"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31753" name="Line 9"/>
          <p:cNvSpPr>
            <a:spLocks noChangeShapeType="1"/>
          </p:cNvSpPr>
          <p:nvPr/>
        </p:nvSpPr>
        <p:spPr bwMode="auto">
          <a:xfrm>
            <a:off x="2745729"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31754" name="Line 10"/>
          <p:cNvSpPr>
            <a:spLocks noChangeShapeType="1"/>
          </p:cNvSpPr>
          <p:nvPr/>
        </p:nvSpPr>
        <p:spPr bwMode="auto">
          <a:xfrm>
            <a:off x="4378023"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31755" name="Line 11"/>
          <p:cNvSpPr>
            <a:spLocks noChangeShapeType="1"/>
          </p:cNvSpPr>
          <p:nvPr/>
        </p:nvSpPr>
        <p:spPr bwMode="auto">
          <a:xfrm>
            <a:off x="4802100" y="3241918"/>
            <a:ext cx="0" cy="545431"/>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31756" name="Line 12"/>
          <p:cNvSpPr>
            <a:spLocks noChangeShapeType="1"/>
          </p:cNvSpPr>
          <p:nvPr/>
        </p:nvSpPr>
        <p:spPr bwMode="auto">
          <a:xfrm>
            <a:off x="6434394" y="3243251"/>
            <a:ext cx="0" cy="545432"/>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31757" name="Line 13"/>
          <p:cNvSpPr>
            <a:spLocks noChangeShapeType="1"/>
          </p:cNvSpPr>
          <p:nvPr/>
        </p:nvSpPr>
        <p:spPr bwMode="auto">
          <a:xfrm>
            <a:off x="6918480" y="3243251"/>
            <a:ext cx="0" cy="545432"/>
          </a:xfrm>
          <a:prstGeom prst="line">
            <a:avLst/>
          </a:prstGeom>
          <a:noFill/>
          <a:ln w="2857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anchor="ctr"/>
          <a:lstStyle/>
          <a:p>
            <a:endParaRPr lang="zh-CN" altLang="en-US" sz="1595"/>
          </a:p>
        </p:txBody>
      </p:sp>
      <p:sp>
        <p:nvSpPr>
          <p:cNvPr id="31758" name="Text Box 14"/>
          <p:cNvSpPr txBox="1">
            <a:spLocks noChangeArrowheads="1"/>
          </p:cNvSpPr>
          <p:nvPr/>
        </p:nvSpPr>
        <p:spPr bwMode="auto">
          <a:xfrm>
            <a:off x="2381664" y="2940530"/>
            <a:ext cx="846820"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chemeClr val="bg1"/>
                </a:solidFill>
                <a:ea typeface="楷体_GB2312" pitchFamily="49" charset="-122"/>
              </a:rPr>
              <a:t>A</a:t>
            </a:r>
            <a:endParaRPr lang="en-US" altLang="zh-CN" sz="1595" b="1">
              <a:solidFill>
                <a:schemeClr val="bg1"/>
              </a:solidFill>
              <a:ea typeface="楷体_GB2312" pitchFamily="49" charset="-122"/>
            </a:endParaRPr>
          </a:p>
        </p:txBody>
      </p:sp>
      <p:sp>
        <p:nvSpPr>
          <p:cNvPr id="31759" name="Text Box 15"/>
          <p:cNvSpPr txBox="1">
            <a:spLocks noChangeArrowheads="1"/>
          </p:cNvSpPr>
          <p:nvPr/>
        </p:nvSpPr>
        <p:spPr bwMode="auto">
          <a:xfrm>
            <a:off x="4439367" y="2940530"/>
            <a:ext cx="846819"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chemeClr val="bg1"/>
                </a:solidFill>
                <a:ea typeface="楷体_GB2312" pitchFamily="49" charset="-122"/>
              </a:rPr>
              <a:t>B</a:t>
            </a:r>
            <a:endParaRPr lang="en-US" altLang="zh-CN" sz="1595" b="1">
              <a:solidFill>
                <a:schemeClr val="bg1"/>
              </a:solidFill>
              <a:ea typeface="楷体_GB2312" pitchFamily="49" charset="-122"/>
            </a:endParaRPr>
          </a:p>
        </p:txBody>
      </p:sp>
      <p:sp>
        <p:nvSpPr>
          <p:cNvPr id="31760" name="Text Box 16"/>
          <p:cNvSpPr txBox="1">
            <a:spLocks noChangeArrowheads="1"/>
          </p:cNvSpPr>
          <p:nvPr/>
        </p:nvSpPr>
        <p:spPr bwMode="auto">
          <a:xfrm>
            <a:off x="6495738" y="2940530"/>
            <a:ext cx="846819"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chemeClr val="bg1"/>
                </a:solidFill>
                <a:ea typeface="楷体_GB2312" pitchFamily="49" charset="-122"/>
              </a:rPr>
              <a:t>C</a:t>
            </a:r>
            <a:endParaRPr lang="en-US" altLang="zh-CN" sz="1595" b="1">
              <a:solidFill>
                <a:schemeClr val="bg1"/>
              </a:solidFill>
              <a:ea typeface="楷体_GB2312" pitchFamily="49" charset="-122"/>
            </a:endParaRPr>
          </a:p>
        </p:txBody>
      </p:sp>
      <p:sp>
        <p:nvSpPr>
          <p:cNvPr id="31761" name="AutoShape 17"/>
          <p:cNvSpPr>
            <a:spLocks noChangeArrowheads="1"/>
          </p:cNvSpPr>
          <p:nvPr/>
        </p:nvSpPr>
        <p:spPr bwMode="auto">
          <a:xfrm rot="5400000">
            <a:off x="4318013" y="1792324"/>
            <a:ext cx="846819" cy="60410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C499FD"/>
              </a:gs>
            </a:gsLst>
            <a:lin ang="5400000" scaled="1"/>
          </a:gradFill>
          <a:ln>
            <a:noFill/>
          </a:ln>
          <a:effectLst>
            <a:prstShdw prst="shdw17" dist="17961" dir="2700000">
              <a:srgbClr val="C499FD">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595"/>
          </a:p>
        </p:txBody>
      </p:sp>
      <p:sp>
        <p:nvSpPr>
          <p:cNvPr id="31762" name="Text Box 18"/>
          <p:cNvSpPr txBox="1">
            <a:spLocks noChangeArrowheads="1"/>
          </p:cNvSpPr>
          <p:nvPr/>
        </p:nvSpPr>
        <p:spPr bwMode="auto">
          <a:xfrm>
            <a:off x="3228483" y="2572464"/>
            <a:ext cx="726797"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f0/23</a:t>
            </a:r>
            <a:endParaRPr lang="en-US" altLang="zh-CN" sz="1595" b="1">
              <a:ea typeface="楷体_GB2312" pitchFamily="49" charset="-122"/>
            </a:endParaRPr>
          </a:p>
        </p:txBody>
      </p:sp>
      <p:sp>
        <p:nvSpPr>
          <p:cNvPr id="31763" name="Text Box 19"/>
          <p:cNvSpPr txBox="1">
            <a:spLocks noChangeArrowheads="1"/>
          </p:cNvSpPr>
          <p:nvPr/>
        </p:nvSpPr>
        <p:spPr bwMode="auto">
          <a:xfrm>
            <a:off x="3529871" y="3001875"/>
            <a:ext cx="726797"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f0/23</a:t>
            </a:r>
            <a:endParaRPr lang="en-US" altLang="zh-CN" sz="1595" b="1">
              <a:ea typeface="楷体_GB2312" pitchFamily="49" charset="-122"/>
            </a:endParaRPr>
          </a:p>
        </p:txBody>
      </p:sp>
      <p:sp>
        <p:nvSpPr>
          <p:cNvPr id="31764" name="Text Box 20"/>
          <p:cNvSpPr txBox="1">
            <a:spLocks noChangeArrowheads="1"/>
          </p:cNvSpPr>
          <p:nvPr/>
        </p:nvSpPr>
        <p:spPr bwMode="auto">
          <a:xfrm>
            <a:off x="5284854" y="2572464"/>
            <a:ext cx="726797"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f0/22</a:t>
            </a:r>
            <a:endParaRPr lang="en-US" altLang="zh-CN" sz="1595" b="1">
              <a:ea typeface="楷体_GB2312" pitchFamily="49" charset="-122"/>
            </a:endParaRPr>
          </a:p>
        </p:txBody>
      </p:sp>
      <p:sp>
        <p:nvSpPr>
          <p:cNvPr id="31765" name="Text Box 21"/>
          <p:cNvSpPr txBox="1">
            <a:spLocks noChangeArrowheads="1"/>
          </p:cNvSpPr>
          <p:nvPr/>
        </p:nvSpPr>
        <p:spPr bwMode="auto">
          <a:xfrm>
            <a:off x="5648918" y="3001875"/>
            <a:ext cx="726798"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f0/22</a:t>
            </a:r>
            <a:endParaRPr lang="en-US" altLang="zh-CN" sz="1595" b="1">
              <a:ea typeface="楷体_GB2312" pitchFamily="49" charset="-122"/>
            </a:endParaRPr>
          </a:p>
        </p:txBody>
      </p:sp>
      <p:sp>
        <p:nvSpPr>
          <p:cNvPr id="31766" name="Text Box 22"/>
          <p:cNvSpPr txBox="1">
            <a:spLocks noChangeArrowheads="1"/>
          </p:cNvSpPr>
          <p:nvPr/>
        </p:nvSpPr>
        <p:spPr bwMode="auto">
          <a:xfrm>
            <a:off x="1656200" y="3848694"/>
            <a:ext cx="120955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2</a:t>
            </a:r>
            <a:endParaRPr lang="en-US" altLang="zh-CN" sz="1595" b="1">
              <a:ea typeface="楷体_GB2312" pitchFamily="49" charset="-122"/>
            </a:endParaRPr>
          </a:p>
        </p:txBody>
      </p:sp>
      <p:sp>
        <p:nvSpPr>
          <p:cNvPr id="31767" name="Text Box 23"/>
          <p:cNvSpPr txBox="1">
            <a:spLocks noChangeArrowheads="1"/>
          </p:cNvSpPr>
          <p:nvPr/>
        </p:nvSpPr>
        <p:spPr bwMode="auto">
          <a:xfrm>
            <a:off x="2563029" y="3848694"/>
            <a:ext cx="120955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31768" name="Text Box 24"/>
          <p:cNvSpPr txBox="1">
            <a:spLocks noChangeArrowheads="1"/>
          </p:cNvSpPr>
          <p:nvPr/>
        </p:nvSpPr>
        <p:spPr bwMode="auto">
          <a:xfrm>
            <a:off x="5830285" y="3843359"/>
            <a:ext cx="1209552"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2</a:t>
            </a:r>
            <a:endParaRPr lang="en-US" altLang="zh-CN" sz="1595" b="1">
              <a:ea typeface="楷体_GB2312" pitchFamily="49" charset="-122"/>
            </a:endParaRPr>
          </a:p>
        </p:txBody>
      </p:sp>
      <p:sp>
        <p:nvSpPr>
          <p:cNvPr id="31769" name="Text Box 25"/>
          <p:cNvSpPr txBox="1">
            <a:spLocks noChangeArrowheads="1"/>
          </p:cNvSpPr>
          <p:nvPr/>
        </p:nvSpPr>
        <p:spPr bwMode="auto">
          <a:xfrm>
            <a:off x="6677104" y="3843359"/>
            <a:ext cx="1209551"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31770" name="Text Box 26"/>
          <p:cNvSpPr txBox="1">
            <a:spLocks noChangeArrowheads="1"/>
          </p:cNvSpPr>
          <p:nvPr/>
        </p:nvSpPr>
        <p:spPr bwMode="auto">
          <a:xfrm>
            <a:off x="3713904" y="3848694"/>
            <a:ext cx="1209551"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2</a:t>
            </a:r>
            <a:endParaRPr lang="en-US" altLang="zh-CN" sz="1595" b="1">
              <a:ea typeface="楷体_GB2312" pitchFamily="49" charset="-122"/>
            </a:endParaRPr>
          </a:p>
        </p:txBody>
      </p:sp>
      <p:sp>
        <p:nvSpPr>
          <p:cNvPr id="31771" name="Text Box 27"/>
          <p:cNvSpPr txBox="1">
            <a:spLocks noChangeArrowheads="1"/>
          </p:cNvSpPr>
          <p:nvPr/>
        </p:nvSpPr>
        <p:spPr bwMode="auto">
          <a:xfrm>
            <a:off x="4620733" y="3848694"/>
            <a:ext cx="1209551"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ea typeface="楷体_GB2312" pitchFamily="49" charset="-122"/>
              </a:rPr>
              <a:t>VLAN 3</a:t>
            </a:r>
            <a:endParaRPr lang="en-US" altLang="zh-CN" sz="1595" b="1">
              <a:ea typeface="楷体_GB2312" pitchFamily="49" charset="-122"/>
            </a:endParaRPr>
          </a:p>
        </p:txBody>
      </p:sp>
      <p:sp>
        <p:nvSpPr>
          <p:cNvPr id="31772" name="Text Box 28"/>
          <p:cNvSpPr txBox="1">
            <a:spLocks noChangeArrowheads="1"/>
          </p:cNvSpPr>
          <p:nvPr/>
        </p:nvSpPr>
        <p:spPr bwMode="auto">
          <a:xfrm>
            <a:off x="1353479" y="3183241"/>
            <a:ext cx="1089529"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rgbClr val="FF6600"/>
                </a:solidFill>
                <a:ea typeface="楷体_GB2312" pitchFamily="49" charset="-122"/>
              </a:rPr>
              <a:t>Port 2-3</a:t>
            </a:r>
            <a:endParaRPr lang="en-US" altLang="zh-CN" sz="1595" b="1">
              <a:solidFill>
                <a:srgbClr val="FF6600"/>
              </a:solidFill>
              <a:ea typeface="楷体_GB2312" pitchFamily="49" charset="-122"/>
            </a:endParaRPr>
          </a:p>
        </p:txBody>
      </p:sp>
      <p:sp>
        <p:nvSpPr>
          <p:cNvPr id="31773" name="Text Box 29"/>
          <p:cNvSpPr txBox="1">
            <a:spLocks noChangeArrowheads="1"/>
          </p:cNvSpPr>
          <p:nvPr/>
        </p:nvSpPr>
        <p:spPr bwMode="auto">
          <a:xfrm>
            <a:off x="2744395" y="3183241"/>
            <a:ext cx="1089530" cy="337913"/>
          </a:xfrm>
          <a:prstGeom prst="rect">
            <a:avLst/>
          </a:prstGeom>
          <a:noFill/>
          <a:ln>
            <a:noFill/>
          </a:ln>
          <a:effectLst>
            <a:prstShdw prst="shdw17" dist="17961" dir="2700000">
              <a:srgbClr val="E3CEFE">
                <a:gamma/>
                <a:shade val="60000"/>
                <a:invGamma/>
              </a:srgbClr>
            </a:prstShdw>
          </a:effectLst>
          <a:extLst>
            <a:ext uri="{909E8E84-426E-40DD-AFC4-6F175D3DCCD1}">
              <a14:hiddenFill xmlns:a14="http://schemas.microsoft.com/office/drawing/2010/main">
                <a:gradFill rotWithShape="1">
                  <a:gsLst>
                    <a:gs pos="0">
                      <a:schemeClr val="bg1"/>
                    </a:gs>
                    <a:gs pos="100000">
                      <a:srgbClr val="E3CEFE"/>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1595" b="1">
                <a:solidFill>
                  <a:srgbClr val="FF6600"/>
                </a:solidFill>
                <a:ea typeface="楷体_GB2312" pitchFamily="49" charset="-122"/>
              </a:rPr>
              <a:t>Port 4-5</a:t>
            </a:r>
            <a:endParaRPr lang="en-US" altLang="zh-CN" sz="1595" b="1">
              <a:solidFill>
                <a:srgbClr val="FF6600"/>
              </a:solidFill>
              <a:ea typeface="楷体_GB2312" pitchFamily="49" charset="-122"/>
            </a:endParaRPr>
          </a:p>
        </p:txBody>
      </p:sp>
      <p:sp>
        <p:nvSpPr>
          <p:cNvPr id="31774" name="Text Box 30"/>
          <p:cNvSpPr txBox="1">
            <a:spLocks noChangeArrowheads="1"/>
          </p:cNvSpPr>
          <p:nvPr/>
        </p:nvSpPr>
        <p:spPr bwMode="auto">
          <a:xfrm>
            <a:off x="3833926" y="4332781"/>
            <a:ext cx="1996359" cy="706284"/>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a:spAutoFit/>
          </a:bodyPr>
          <a:lstStyle/>
          <a:p>
            <a:pPr>
              <a:spcBef>
                <a:spcPct val="50000"/>
              </a:spcBef>
            </a:pPr>
            <a:r>
              <a:rPr lang="en-US" altLang="zh-CN" sz="1595" b="1">
                <a:ea typeface="楷体_GB2312" pitchFamily="49" charset="-122"/>
              </a:rPr>
              <a:t>VTP</a:t>
            </a:r>
            <a:r>
              <a:rPr lang="zh-CN" altLang="en-US" sz="1595" b="1">
                <a:ea typeface="楷体_GB2312" pitchFamily="49" charset="-122"/>
              </a:rPr>
              <a:t>域名：</a:t>
            </a:r>
            <a:r>
              <a:rPr lang="en-US" altLang="zh-CN" sz="1595" b="1">
                <a:solidFill>
                  <a:srgbClr val="FF6600"/>
                </a:solidFill>
                <a:ea typeface="楷体_GB2312" pitchFamily="49" charset="-122"/>
              </a:rPr>
              <a:t>test</a:t>
            </a:r>
            <a:endParaRPr lang="en-US" altLang="zh-CN" sz="1595" b="1">
              <a:solidFill>
                <a:srgbClr val="FF6600"/>
              </a:solidFill>
              <a:ea typeface="楷体_GB2312" pitchFamily="49" charset="-122"/>
            </a:endParaRPr>
          </a:p>
          <a:p>
            <a:pPr>
              <a:spcBef>
                <a:spcPct val="50000"/>
              </a:spcBef>
            </a:pPr>
            <a:r>
              <a:rPr lang="en-US" altLang="zh-CN" sz="1595" b="1">
                <a:ea typeface="楷体_GB2312" pitchFamily="49" charset="-122"/>
              </a:rPr>
              <a:t>VTP</a:t>
            </a:r>
            <a:r>
              <a:rPr lang="zh-CN" altLang="en-US" sz="1595" b="1">
                <a:ea typeface="楷体_GB2312" pitchFamily="49" charset="-122"/>
              </a:rPr>
              <a:t>模式：</a:t>
            </a:r>
            <a:r>
              <a:rPr lang="en-US" altLang="zh-CN" sz="1595" b="1">
                <a:solidFill>
                  <a:srgbClr val="FF6600"/>
                </a:solidFill>
                <a:ea typeface="楷体_GB2312" pitchFamily="49" charset="-122"/>
              </a:rPr>
              <a:t>Client</a:t>
            </a:r>
            <a:endParaRPr lang="en-US" altLang="zh-CN" sz="1595" b="1">
              <a:solidFill>
                <a:srgbClr val="FF6600"/>
              </a:solidFill>
              <a:ea typeface="楷体_GB2312" pitchFamily="49" charset="-122"/>
            </a:endParaRPr>
          </a:p>
        </p:txBody>
      </p:sp>
      <p:sp>
        <p:nvSpPr>
          <p:cNvPr id="2" name="日期占位符 1"/>
          <p:cNvSpPr>
            <a:spLocks noGrp="1"/>
          </p:cNvSpPr>
          <p:nvPr>
            <p:ph type="dt" sz="half" idx="10"/>
          </p:nvPr>
        </p:nvSpPr>
        <p:spPr/>
        <p:txBody>
          <a:bodyPr/>
          <a:lstStyle/>
          <a:p>
            <a:fld id="{ABA29C38-AEF2-4FB8-A10E-AA5761FB5313}"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761"/>
                                        </p:tgtEl>
                                        <p:attrNameLst>
                                          <p:attrName>style.visibility</p:attrName>
                                        </p:attrNameLst>
                                      </p:cBhvr>
                                      <p:to>
                                        <p:strVal val="visible"/>
                                      </p:to>
                                    </p:set>
                                    <p:anim calcmode="lin" valueType="num">
                                      <p:cBhvr additive="base">
                                        <p:cTn id="7" dur="500" fill="hold"/>
                                        <p:tgtEl>
                                          <p:spTgt spid="31761"/>
                                        </p:tgtEl>
                                        <p:attrNameLst>
                                          <p:attrName>ppt_x</p:attrName>
                                        </p:attrNameLst>
                                      </p:cBhvr>
                                      <p:tavLst>
                                        <p:tav tm="0">
                                          <p:val>
                                            <p:strVal val="#ppt_x"/>
                                          </p:val>
                                        </p:tav>
                                        <p:tav tm="100000">
                                          <p:val>
                                            <p:strVal val="#ppt_x"/>
                                          </p:val>
                                        </p:tav>
                                      </p:tavLst>
                                    </p:anim>
                                    <p:anim calcmode="lin" valueType="num">
                                      <p:cBhvr additive="base">
                                        <p:cTn id="8" dur="500" fill="hold"/>
                                        <p:tgtEl>
                                          <p:spTgt spid="317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 </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32771" name="Rectangle 3"/>
          <p:cNvSpPr>
            <a:spLocks noGrp="1" noChangeArrowheads="1"/>
          </p:cNvSpPr>
          <p:nvPr>
            <p:ph type="body" idx="1"/>
          </p:nvPr>
        </p:nvSpPr>
        <p:spPr/>
        <p:txBody>
          <a:bodyPr>
            <a:normAutofit fontScale="92500" lnSpcReduction="10000"/>
          </a:bodyPr>
          <a:lstStyle/>
          <a:p>
            <a:pPr>
              <a:lnSpc>
                <a:spcPct val="90000"/>
              </a:lnSpc>
            </a:pPr>
            <a:r>
              <a:rPr lang="zh-CN" altLang="en-US"/>
              <a:t>在</a:t>
            </a:r>
            <a:r>
              <a:rPr lang="en-US" altLang="zh-CN"/>
              <a:t>SwB</a:t>
            </a:r>
            <a:r>
              <a:rPr lang="zh-CN" altLang="en-US"/>
              <a:t>上配置</a:t>
            </a:r>
            <a:r>
              <a:rPr lang="en-US" altLang="zh-CN"/>
              <a:t>VTP</a:t>
            </a:r>
            <a:endParaRPr lang="en-US" altLang="zh-CN"/>
          </a:p>
          <a:p>
            <a:pPr>
              <a:lnSpc>
                <a:spcPct val="90000"/>
              </a:lnSpc>
              <a:buFontTx/>
              <a:buNone/>
            </a:pPr>
            <a:r>
              <a:rPr lang="en-US" altLang="zh-CN" sz="2350"/>
              <a:t>SwB(config)# </a:t>
            </a:r>
            <a:r>
              <a:rPr lang="en-US" altLang="zh-CN" sz="2350">
                <a:solidFill>
                  <a:schemeClr val="tx2"/>
                </a:solidFill>
              </a:rPr>
              <a:t>vtp domain test</a:t>
            </a:r>
            <a:endParaRPr lang="en-US" altLang="zh-CN" sz="2350">
              <a:solidFill>
                <a:schemeClr val="tx2"/>
              </a:solidFill>
            </a:endParaRPr>
          </a:p>
          <a:p>
            <a:pPr>
              <a:lnSpc>
                <a:spcPct val="90000"/>
              </a:lnSpc>
              <a:buFontTx/>
              <a:buNone/>
            </a:pPr>
            <a:r>
              <a:rPr lang="en-US" altLang="zh-CN" sz="1680" i="1"/>
              <a:t>Changing VTP domain name from null to test</a:t>
            </a:r>
            <a:endParaRPr lang="en-US" altLang="zh-CN" sz="1680" i="1"/>
          </a:p>
          <a:p>
            <a:pPr>
              <a:lnSpc>
                <a:spcPct val="90000"/>
              </a:lnSpc>
              <a:buFontTx/>
              <a:buNone/>
            </a:pPr>
            <a:endParaRPr lang="en-US" altLang="zh-CN" sz="1680" i="1"/>
          </a:p>
          <a:p>
            <a:pPr>
              <a:lnSpc>
                <a:spcPct val="90000"/>
              </a:lnSpc>
              <a:buFontTx/>
              <a:buNone/>
            </a:pPr>
            <a:r>
              <a:rPr lang="en-US" altLang="zh-CN" sz="2350"/>
              <a:t>SwB(config)# </a:t>
            </a:r>
            <a:r>
              <a:rPr lang="en-US" altLang="zh-CN" sz="2350">
                <a:solidFill>
                  <a:schemeClr val="tx2"/>
                </a:solidFill>
              </a:rPr>
              <a:t>vtp mode client</a:t>
            </a:r>
            <a:endParaRPr lang="en-US" altLang="zh-CN" sz="2350">
              <a:solidFill>
                <a:schemeClr val="tx2"/>
              </a:solidFill>
            </a:endParaRPr>
          </a:p>
          <a:p>
            <a:pPr>
              <a:lnSpc>
                <a:spcPct val="90000"/>
              </a:lnSpc>
              <a:buFontTx/>
              <a:buNone/>
            </a:pPr>
            <a:r>
              <a:rPr lang="en-US" altLang="zh-CN" sz="1680" i="1"/>
              <a:t>Device mode already VTP CLIENT mode.</a:t>
            </a:r>
            <a:endParaRPr lang="en-US" altLang="zh-CN" sz="1680" i="1"/>
          </a:p>
          <a:p>
            <a:pPr>
              <a:lnSpc>
                <a:spcPct val="90000"/>
              </a:lnSpc>
              <a:buFontTx/>
              <a:buNone/>
            </a:pPr>
            <a:endParaRPr lang="en-US" altLang="zh-CN" sz="1680" i="1"/>
          </a:p>
          <a:p>
            <a:pPr>
              <a:lnSpc>
                <a:spcPct val="90000"/>
              </a:lnSpc>
              <a:buFontTx/>
              <a:buNone/>
            </a:pPr>
            <a:r>
              <a:rPr lang="en-US" altLang="zh-CN" sz="2350"/>
              <a:t>SwB(config)#</a:t>
            </a:r>
            <a:r>
              <a:rPr lang="en-US" altLang="zh-CN" sz="2350">
                <a:solidFill>
                  <a:schemeClr val="tx2"/>
                </a:solidFill>
              </a:rPr>
              <a:t>interface fastEthernet 0/22</a:t>
            </a:r>
            <a:endParaRPr lang="en-US" altLang="zh-CN" sz="2350">
              <a:solidFill>
                <a:schemeClr val="tx2"/>
              </a:solidFill>
            </a:endParaRPr>
          </a:p>
          <a:p>
            <a:pPr>
              <a:lnSpc>
                <a:spcPct val="90000"/>
              </a:lnSpc>
              <a:buFontTx/>
              <a:buNone/>
            </a:pPr>
            <a:r>
              <a:rPr lang="en-US" altLang="zh-CN" sz="2350"/>
              <a:t>SwB(config-if)#</a:t>
            </a:r>
            <a:r>
              <a:rPr lang="en-US" altLang="zh-CN" sz="2350">
                <a:solidFill>
                  <a:schemeClr val="tx2"/>
                </a:solidFill>
              </a:rPr>
              <a:t>switchport mode trunk</a:t>
            </a:r>
            <a:endParaRPr lang="en-US" altLang="zh-CN" sz="2350">
              <a:solidFill>
                <a:schemeClr val="tx2"/>
              </a:solidFill>
            </a:endParaRPr>
          </a:p>
          <a:p>
            <a:pPr>
              <a:lnSpc>
                <a:spcPct val="90000"/>
              </a:lnSpc>
              <a:buFontTx/>
              <a:buNone/>
            </a:pPr>
            <a:endParaRPr lang="en-US" altLang="zh-CN" sz="1680" i="1">
              <a:solidFill>
                <a:schemeClr val="tx2"/>
              </a:solidFill>
            </a:endParaRPr>
          </a:p>
          <a:p>
            <a:pPr>
              <a:lnSpc>
                <a:spcPct val="90000"/>
              </a:lnSpc>
              <a:buFontTx/>
              <a:buNone/>
            </a:pPr>
            <a:r>
              <a:rPr lang="en-US" altLang="zh-CN" sz="2350"/>
              <a:t>SwB(config)#</a:t>
            </a:r>
            <a:r>
              <a:rPr lang="en-US" altLang="zh-CN" sz="2350">
                <a:solidFill>
                  <a:schemeClr val="tx2"/>
                </a:solidFill>
              </a:rPr>
              <a:t>interface fastEthernet 0/23</a:t>
            </a:r>
            <a:endParaRPr lang="en-US" altLang="zh-CN" sz="2350">
              <a:solidFill>
                <a:schemeClr val="tx2"/>
              </a:solidFill>
            </a:endParaRPr>
          </a:p>
          <a:p>
            <a:pPr>
              <a:lnSpc>
                <a:spcPct val="90000"/>
              </a:lnSpc>
              <a:buFontTx/>
              <a:buNone/>
            </a:pPr>
            <a:r>
              <a:rPr lang="en-US" altLang="zh-CN" sz="2350"/>
              <a:t>SwB(config-if)#</a:t>
            </a:r>
            <a:r>
              <a:rPr lang="en-US" altLang="zh-CN" sz="2350">
                <a:solidFill>
                  <a:schemeClr val="tx2"/>
                </a:solidFill>
              </a:rPr>
              <a:t>switchport mode trunk</a:t>
            </a:r>
            <a:endParaRPr lang="en-US" altLang="zh-CN" sz="1680" i="1">
              <a:solidFill>
                <a:schemeClr val="tx2"/>
              </a:solidFill>
            </a:endParaRPr>
          </a:p>
          <a:p>
            <a:pPr>
              <a:lnSpc>
                <a:spcPct val="90000"/>
              </a:lnSpc>
              <a:buFontTx/>
              <a:buNone/>
            </a:pPr>
            <a:endParaRPr lang="en-US" altLang="zh-CN">
              <a:solidFill>
                <a:schemeClr val="tx2"/>
              </a:solidFill>
            </a:endParaRPr>
          </a:p>
        </p:txBody>
      </p:sp>
      <p:sp>
        <p:nvSpPr>
          <p:cNvPr id="2" name="日期占位符 1"/>
          <p:cNvSpPr>
            <a:spLocks noGrp="1"/>
          </p:cNvSpPr>
          <p:nvPr>
            <p:ph type="dt" sz="half" idx="10"/>
          </p:nvPr>
        </p:nvSpPr>
        <p:spPr/>
        <p:txBody>
          <a:bodyPr/>
          <a:lstStyle/>
          <a:p>
            <a:fld id="{F64E35C1-7086-47C3-8EC2-F82D5E68A50B}"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 </a:t>
            </a:r>
            <a:endParaRPr lang="en-US" altLang="zh-CN" dirty="0"/>
          </a:p>
        </p:txBody>
      </p:sp>
      <p:sp>
        <p:nvSpPr>
          <p:cNvPr id="33795" name="Rectangle 3"/>
          <p:cNvSpPr>
            <a:spLocks noGrp="1" noChangeArrowheads="1"/>
          </p:cNvSpPr>
          <p:nvPr>
            <p:ph type="body" idx="1"/>
          </p:nvPr>
        </p:nvSpPr>
        <p:spPr/>
        <p:txBody>
          <a:bodyPr>
            <a:normAutofit lnSpcReduction="10000"/>
          </a:bodyPr>
          <a:lstStyle/>
          <a:p>
            <a:pPr>
              <a:lnSpc>
                <a:spcPct val="90000"/>
              </a:lnSpc>
            </a:pPr>
            <a:r>
              <a:rPr lang="zh-CN" altLang="en-US" sz="3025"/>
              <a:t>在</a:t>
            </a:r>
            <a:r>
              <a:rPr lang="en-US" altLang="zh-CN" sz="3025"/>
              <a:t>SwA</a:t>
            </a:r>
            <a:r>
              <a:rPr lang="zh-CN" altLang="en-US" sz="3025"/>
              <a:t>上添加</a:t>
            </a:r>
            <a:r>
              <a:rPr lang="en-US" altLang="zh-CN" sz="3025"/>
              <a:t>VLAN</a:t>
            </a:r>
            <a:endParaRPr lang="en-US" altLang="zh-CN" sz="3025"/>
          </a:p>
          <a:p>
            <a:pPr>
              <a:lnSpc>
                <a:spcPct val="90000"/>
              </a:lnSpc>
              <a:buFontTx/>
              <a:buNone/>
            </a:pPr>
            <a:r>
              <a:rPr lang="en-US" altLang="zh-CN" sz="2350"/>
              <a:t>SwA#vlan database </a:t>
            </a:r>
            <a:endParaRPr lang="en-US" altLang="zh-CN" sz="2350"/>
          </a:p>
          <a:p>
            <a:pPr>
              <a:lnSpc>
                <a:spcPct val="90000"/>
              </a:lnSpc>
              <a:buFontTx/>
              <a:buNone/>
            </a:pPr>
            <a:r>
              <a:rPr lang="en-US" altLang="zh-CN" sz="2350"/>
              <a:t>SwA(vlan)#vlan 2 name sales</a:t>
            </a:r>
            <a:endParaRPr lang="en-US" altLang="zh-CN" sz="2350"/>
          </a:p>
          <a:p>
            <a:pPr>
              <a:lnSpc>
                <a:spcPct val="90000"/>
              </a:lnSpc>
              <a:buFontTx/>
              <a:buNone/>
            </a:pPr>
            <a:r>
              <a:rPr lang="en-US" altLang="zh-CN" sz="2015" i="1"/>
              <a:t>VLAN 2 added:</a:t>
            </a:r>
            <a:endParaRPr lang="en-US" altLang="zh-CN" sz="2015" i="1"/>
          </a:p>
          <a:p>
            <a:pPr>
              <a:lnSpc>
                <a:spcPct val="90000"/>
              </a:lnSpc>
              <a:buFontTx/>
              <a:buNone/>
            </a:pPr>
            <a:r>
              <a:rPr lang="en-US" altLang="zh-CN" sz="2015" i="1"/>
              <a:t>    Name: sales</a:t>
            </a:r>
            <a:endParaRPr lang="en-US" altLang="zh-CN" sz="2015" i="1"/>
          </a:p>
          <a:p>
            <a:pPr>
              <a:lnSpc>
                <a:spcPct val="90000"/>
              </a:lnSpc>
              <a:buFontTx/>
              <a:buNone/>
            </a:pPr>
            <a:r>
              <a:rPr lang="en-US" altLang="zh-CN" sz="2350"/>
              <a:t>SwA(vlan)#vlan 3 name develop</a:t>
            </a:r>
            <a:endParaRPr lang="en-US" altLang="zh-CN" sz="2350"/>
          </a:p>
          <a:p>
            <a:pPr>
              <a:lnSpc>
                <a:spcPct val="90000"/>
              </a:lnSpc>
              <a:buFontTx/>
              <a:buNone/>
            </a:pPr>
            <a:r>
              <a:rPr lang="en-US" altLang="zh-CN" sz="2015" i="1"/>
              <a:t>VLAN 3 added:</a:t>
            </a:r>
            <a:endParaRPr lang="en-US" altLang="zh-CN" sz="2015" i="1"/>
          </a:p>
          <a:p>
            <a:pPr>
              <a:lnSpc>
                <a:spcPct val="90000"/>
              </a:lnSpc>
              <a:buFontTx/>
              <a:buNone/>
            </a:pPr>
            <a:r>
              <a:rPr lang="en-US" altLang="zh-CN" sz="2015" i="1"/>
              <a:t>    Name: develop</a:t>
            </a:r>
            <a:endParaRPr lang="en-US" altLang="zh-CN" sz="2015" i="1"/>
          </a:p>
          <a:p>
            <a:pPr>
              <a:lnSpc>
                <a:spcPct val="90000"/>
              </a:lnSpc>
              <a:buFontTx/>
              <a:buNone/>
            </a:pPr>
            <a:r>
              <a:rPr lang="en-US" altLang="zh-CN" sz="2350"/>
              <a:t>SwA(vlan)#exit</a:t>
            </a:r>
            <a:endParaRPr lang="en-US" altLang="zh-CN" sz="2350"/>
          </a:p>
          <a:p>
            <a:pPr>
              <a:lnSpc>
                <a:spcPct val="90000"/>
              </a:lnSpc>
              <a:buFontTx/>
              <a:buNone/>
            </a:pPr>
            <a:r>
              <a:rPr lang="en-US" altLang="zh-CN" sz="2015" i="1"/>
              <a:t>APPLY completed.</a:t>
            </a:r>
            <a:endParaRPr lang="en-US" altLang="zh-CN" sz="2015" i="1"/>
          </a:p>
          <a:p>
            <a:pPr>
              <a:lnSpc>
                <a:spcPct val="90000"/>
              </a:lnSpc>
              <a:buFontTx/>
              <a:buNone/>
            </a:pPr>
            <a:r>
              <a:rPr lang="en-US" altLang="zh-CN" sz="2015" i="1"/>
              <a:t>Exiting....</a:t>
            </a:r>
            <a:endParaRPr lang="en-US" altLang="zh-CN" sz="2015" i="1"/>
          </a:p>
        </p:txBody>
      </p:sp>
      <p:sp>
        <p:nvSpPr>
          <p:cNvPr id="2" name="日期占位符 1"/>
          <p:cNvSpPr>
            <a:spLocks noGrp="1"/>
          </p:cNvSpPr>
          <p:nvPr>
            <p:ph type="dt" sz="half" idx="10"/>
          </p:nvPr>
        </p:nvSpPr>
        <p:spPr/>
        <p:txBody>
          <a:bodyPr/>
          <a:lstStyle/>
          <a:p>
            <a:fld id="{DC09AB06-15A1-41EA-9DF0-356AB2144AC1}"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 </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34819" name="Rectangle 3"/>
          <p:cNvSpPr>
            <a:spLocks noGrp="1" noChangeArrowheads="1"/>
          </p:cNvSpPr>
          <p:nvPr>
            <p:ph type="body" idx="1"/>
          </p:nvPr>
        </p:nvSpPr>
        <p:spPr/>
        <p:txBody>
          <a:bodyPr/>
          <a:lstStyle/>
          <a:p>
            <a:r>
              <a:rPr lang="zh-CN" altLang="en-US"/>
              <a:t>在</a:t>
            </a:r>
            <a:r>
              <a:rPr lang="en-US" altLang="zh-CN"/>
              <a:t>SwA</a:t>
            </a:r>
            <a:r>
              <a:rPr lang="zh-CN" altLang="en-US"/>
              <a:t>的</a:t>
            </a:r>
            <a:r>
              <a:rPr lang="en-US" altLang="zh-CN"/>
              <a:t>VLAN</a:t>
            </a:r>
            <a:r>
              <a:rPr lang="zh-CN" altLang="en-US"/>
              <a:t>中添加端口</a:t>
            </a:r>
            <a:endParaRPr lang="zh-CN" altLang="en-US"/>
          </a:p>
          <a:p>
            <a:pPr>
              <a:buFontTx/>
              <a:buNone/>
            </a:pPr>
            <a:r>
              <a:rPr lang="en-US" altLang="zh-CN" sz="2350"/>
              <a:t>SwA(config)#interface range fastEthernet 0/2 - 3</a:t>
            </a:r>
            <a:endParaRPr lang="en-US" altLang="zh-CN" sz="2350"/>
          </a:p>
          <a:p>
            <a:pPr>
              <a:buFontTx/>
              <a:buNone/>
            </a:pPr>
            <a:r>
              <a:rPr lang="en-US" altLang="zh-CN" sz="2350"/>
              <a:t>SwA(config-if-range)#switchport access vlan 2</a:t>
            </a:r>
            <a:endParaRPr lang="en-US" altLang="zh-CN" sz="2350"/>
          </a:p>
          <a:p>
            <a:pPr>
              <a:buFontTx/>
              <a:buNone/>
            </a:pPr>
            <a:endParaRPr lang="en-US" altLang="zh-CN" sz="2350"/>
          </a:p>
          <a:p>
            <a:pPr>
              <a:buFontTx/>
              <a:buNone/>
            </a:pPr>
            <a:r>
              <a:rPr lang="en-US" altLang="zh-CN" sz="2350"/>
              <a:t>SwA(config)#interface range fastEthernet 0/4 - 5</a:t>
            </a:r>
            <a:endParaRPr lang="en-US" altLang="zh-CN" sz="2350"/>
          </a:p>
          <a:p>
            <a:pPr>
              <a:buFontTx/>
              <a:buNone/>
            </a:pPr>
            <a:r>
              <a:rPr lang="en-US" altLang="zh-CN" sz="2350"/>
              <a:t>SwA(config-if-range)#switchport access vlan 3</a:t>
            </a:r>
            <a:endParaRPr lang="en-US" altLang="zh-CN" sz="2350"/>
          </a:p>
          <a:p>
            <a:pPr>
              <a:buFontTx/>
              <a:buNone/>
            </a:pPr>
            <a:endParaRPr lang="en-US" altLang="zh-CN" sz="2350"/>
          </a:p>
        </p:txBody>
      </p:sp>
      <p:sp>
        <p:nvSpPr>
          <p:cNvPr id="2" name="日期占位符 1"/>
          <p:cNvSpPr>
            <a:spLocks noGrp="1"/>
          </p:cNvSpPr>
          <p:nvPr>
            <p:ph type="dt" sz="half" idx="10"/>
          </p:nvPr>
        </p:nvSpPr>
        <p:spPr/>
        <p:txBody>
          <a:bodyPr/>
          <a:lstStyle/>
          <a:p>
            <a:fld id="{346BCB1D-4F9C-465D-ABDE-468D13BDB8CF}"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 </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35843" name="Rectangle 3"/>
          <p:cNvSpPr>
            <a:spLocks noGrp="1" noChangeArrowheads="1"/>
          </p:cNvSpPr>
          <p:nvPr>
            <p:ph type="body" idx="1"/>
          </p:nvPr>
        </p:nvSpPr>
        <p:spPr/>
        <p:txBody>
          <a:bodyPr/>
          <a:lstStyle/>
          <a:p>
            <a:r>
              <a:rPr lang="zh-CN" altLang="en-US"/>
              <a:t>配置</a:t>
            </a:r>
            <a:r>
              <a:rPr lang="en-US" altLang="zh-CN"/>
              <a:t>SwA</a:t>
            </a:r>
            <a:r>
              <a:rPr lang="zh-CN" altLang="en-US"/>
              <a:t>的管理</a:t>
            </a:r>
            <a:r>
              <a:rPr lang="en-US" altLang="zh-CN"/>
              <a:t>IP</a:t>
            </a:r>
            <a:r>
              <a:rPr lang="zh-CN" altLang="en-US"/>
              <a:t>地址</a:t>
            </a:r>
            <a:endParaRPr lang="zh-CN" altLang="en-US"/>
          </a:p>
          <a:p>
            <a:pPr>
              <a:buFontTx/>
              <a:buNone/>
            </a:pPr>
            <a:r>
              <a:rPr lang="en-US" altLang="zh-CN" sz="2350"/>
              <a:t>SwA(config)#interface vlan 1</a:t>
            </a:r>
            <a:endParaRPr lang="en-US" altLang="zh-CN" sz="2350"/>
          </a:p>
          <a:p>
            <a:pPr>
              <a:buFontTx/>
              <a:buNone/>
            </a:pPr>
            <a:r>
              <a:rPr lang="en-US" altLang="zh-CN" sz="2350"/>
              <a:t>SwA(config-if)#ip address 192.168.1.1 255.255.255.0</a:t>
            </a:r>
            <a:endParaRPr lang="en-US" altLang="zh-CN" sz="2350"/>
          </a:p>
          <a:p>
            <a:pPr>
              <a:buFontTx/>
              <a:buNone/>
            </a:pPr>
            <a:r>
              <a:rPr lang="en-US" altLang="zh-CN" sz="2350"/>
              <a:t>SwA(config-if)#no shutdown</a:t>
            </a:r>
            <a:endParaRPr lang="en-US" altLang="zh-CN" sz="2350"/>
          </a:p>
          <a:p>
            <a:pPr>
              <a:buFontTx/>
              <a:buNone/>
            </a:pPr>
            <a:endParaRPr lang="en-US" altLang="zh-CN" sz="2350"/>
          </a:p>
        </p:txBody>
      </p:sp>
      <p:sp>
        <p:nvSpPr>
          <p:cNvPr id="35844" name="AutoShape 4"/>
          <p:cNvSpPr>
            <a:spLocks noChangeArrowheads="1"/>
          </p:cNvSpPr>
          <p:nvPr/>
        </p:nvSpPr>
        <p:spPr bwMode="auto">
          <a:xfrm>
            <a:off x="3955280" y="3364607"/>
            <a:ext cx="3024545" cy="1149540"/>
          </a:xfrm>
          <a:prstGeom prst="wedgeRoundRectCallout">
            <a:avLst>
              <a:gd name="adj1" fmla="val -28238"/>
              <a:gd name="adj2" fmla="val -111248"/>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为了查看方便，为</a:t>
            </a:r>
            <a:r>
              <a:rPr lang="en-US" altLang="zh-CN" sz="1595" b="1">
                <a:ea typeface="楷体_GB2312" pitchFamily="49" charset="-122"/>
              </a:rPr>
              <a:t>SwA</a:t>
            </a:r>
            <a:r>
              <a:rPr lang="zh-CN" altLang="en-US" sz="1595" b="1">
                <a:ea typeface="楷体_GB2312" pitchFamily="49" charset="-122"/>
              </a:rPr>
              <a:t>配置管理</a:t>
            </a:r>
            <a:r>
              <a:rPr lang="en-US" altLang="zh-CN" sz="1595" b="1">
                <a:ea typeface="楷体_GB2312" pitchFamily="49" charset="-122"/>
              </a:rPr>
              <a:t>IP</a:t>
            </a:r>
            <a:r>
              <a:rPr lang="zh-CN" altLang="en-US" sz="1595" b="1">
                <a:ea typeface="楷体_GB2312" pitchFamily="49" charset="-122"/>
              </a:rPr>
              <a:t>地址，否则显示的更新者标识中的地址为</a:t>
            </a:r>
            <a:r>
              <a:rPr lang="en-US" altLang="zh-CN" sz="1595" b="1">
                <a:ea typeface="楷体_GB2312" pitchFamily="49" charset="-122"/>
              </a:rPr>
              <a:t>0.0.0.0</a:t>
            </a:r>
            <a:endParaRPr lang="en-US" altLang="zh-CN" sz="1595" b="1">
              <a:ea typeface="楷体_GB2312" pitchFamily="49" charset="-122"/>
            </a:endParaRPr>
          </a:p>
        </p:txBody>
      </p:sp>
      <p:sp>
        <p:nvSpPr>
          <p:cNvPr id="2" name="日期占位符 1"/>
          <p:cNvSpPr>
            <a:spLocks noGrp="1"/>
          </p:cNvSpPr>
          <p:nvPr>
            <p:ph type="dt" sz="half" idx="10"/>
          </p:nvPr>
        </p:nvSpPr>
        <p:spPr/>
        <p:txBody>
          <a:bodyPr/>
          <a:lstStyle/>
          <a:p>
            <a:fld id="{CF6FED48-FE20-4C96-B2B3-8C548041A188}"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5844"/>
                                        </p:tgtEl>
                                      </p:cBhvr>
                                    </p:animEffect>
                                    <p:set>
                                      <p:cBhvr>
                                        <p:cTn id="12" dur="1" fill="hold">
                                          <p:stCondLst>
                                            <p:cond delay="499"/>
                                          </p:stCondLst>
                                        </p:cTn>
                                        <p:tgtEl>
                                          <p:spTgt spid="358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4" grpId="1"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sz="3360" dirty="0"/>
          </a:p>
        </p:txBody>
      </p:sp>
      <p:sp>
        <p:nvSpPr>
          <p:cNvPr id="36867" name="Rectangle 3"/>
          <p:cNvSpPr>
            <a:spLocks noGrp="1" noChangeArrowheads="1"/>
          </p:cNvSpPr>
          <p:nvPr>
            <p:ph type="body" idx="1"/>
          </p:nvPr>
        </p:nvSpPr>
        <p:spPr/>
        <p:txBody>
          <a:bodyPr>
            <a:normAutofit fontScale="92500" lnSpcReduction="10000"/>
          </a:bodyPr>
          <a:lstStyle/>
          <a:p>
            <a:pPr>
              <a:lnSpc>
                <a:spcPct val="80000"/>
              </a:lnSpc>
            </a:pPr>
            <a:r>
              <a:rPr lang="zh-CN" altLang="en-US"/>
              <a:t>在</a:t>
            </a:r>
            <a:r>
              <a:rPr lang="en-US" altLang="zh-CN"/>
              <a:t>SwA</a:t>
            </a:r>
            <a:r>
              <a:rPr lang="zh-CN" altLang="en-US"/>
              <a:t>上查看</a:t>
            </a:r>
            <a:r>
              <a:rPr lang="en-US" altLang="zh-CN"/>
              <a:t>VLAN</a:t>
            </a:r>
            <a:r>
              <a:rPr lang="zh-CN" altLang="en-US"/>
              <a:t>信息</a:t>
            </a:r>
            <a:endParaRPr lang="zh-CN" altLang="en-US"/>
          </a:p>
          <a:p>
            <a:pPr>
              <a:lnSpc>
                <a:spcPct val="80000"/>
              </a:lnSpc>
              <a:buFontTx/>
              <a:buNone/>
            </a:pPr>
            <a:r>
              <a:rPr lang="en-US" altLang="zh-CN" sz="2350"/>
              <a:t>SwA#show vlan brief</a:t>
            </a:r>
            <a:endParaRPr lang="en-US" altLang="zh-CN" sz="2350"/>
          </a:p>
          <a:p>
            <a:pPr>
              <a:lnSpc>
                <a:spcPct val="80000"/>
              </a:lnSpc>
              <a:buFontTx/>
              <a:buNone/>
            </a:pPr>
            <a:endParaRPr lang="en-US" altLang="zh-CN" sz="2350"/>
          </a:p>
          <a:p>
            <a:pPr>
              <a:lnSpc>
                <a:spcPct val="80000"/>
              </a:lnSpc>
              <a:buFontTx/>
              <a:buNone/>
            </a:pPr>
            <a:r>
              <a:rPr lang="en-US" altLang="zh-CN" sz="1510" i="1"/>
              <a:t>VLAN Name                             Status    Ports</a:t>
            </a:r>
            <a:endParaRPr lang="en-US" altLang="zh-CN" sz="1510" i="1"/>
          </a:p>
          <a:p>
            <a:pPr>
              <a:lnSpc>
                <a:spcPct val="80000"/>
              </a:lnSpc>
              <a:buFontTx/>
              <a:buNone/>
            </a:pPr>
            <a:r>
              <a:rPr lang="en-US" altLang="zh-CN" sz="1510" i="1"/>
              <a:t>---- -------------------------------- --------- -------------------------------</a:t>
            </a:r>
            <a:endParaRPr lang="en-US" altLang="zh-CN" sz="1510" i="1"/>
          </a:p>
          <a:p>
            <a:pPr>
              <a:lnSpc>
                <a:spcPct val="80000"/>
              </a:lnSpc>
              <a:buFontTx/>
              <a:buNone/>
            </a:pPr>
            <a:r>
              <a:rPr lang="en-US" altLang="zh-CN" sz="1510" i="1"/>
              <a:t>1    default                                 active    Fa0/1, Fa0/6, Fa0/7, Fa0/8</a:t>
            </a:r>
            <a:endParaRPr lang="en-US" altLang="zh-CN" sz="1510" i="1"/>
          </a:p>
          <a:p>
            <a:pPr>
              <a:lnSpc>
                <a:spcPct val="80000"/>
              </a:lnSpc>
              <a:buFontTx/>
              <a:buNone/>
            </a:pPr>
            <a:r>
              <a:rPr lang="en-US" altLang="zh-CN" sz="1510" i="1"/>
              <a:t>                                                                 Fa0/9, Fa0/10, Fa0/11, Fa0/12</a:t>
            </a:r>
            <a:endParaRPr lang="en-US" altLang="zh-CN" sz="1510" i="1"/>
          </a:p>
          <a:p>
            <a:pPr>
              <a:lnSpc>
                <a:spcPct val="80000"/>
              </a:lnSpc>
              <a:buFontTx/>
              <a:buNone/>
            </a:pPr>
            <a:r>
              <a:rPr lang="en-US" altLang="zh-CN" sz="1510" i="1"/>
              <a:t>                                                                 Fa0/13, Fa0/14, Fa0/15, Fa0/16</a:t>
            </a:r>
            <a:endParaRPr lang="en-US" altLang="zh-CN" sz="1510" i="1"/>
          </a:p>
          <a:p>
            <a:pPr>
              <a:lnSpc>
                <a:spcPct val="80000"/>
              </a:lnSpc>
              <a:buFontTx/>
              <a:buNone/>
            </a:pPr>
            <a:r>
              <a:rPr lang="en-US" altLang="zh-CN" sz="1510" i="1"/>
              <a:t>                                                                 Fa0/17, Fa0/18, Fa0/19, Fa0/20</a:t>
            </a:r>
            <a:endParaRPr lang="en-US" altLang="zh-CN" sz="1510" i="1"/>
          </a:p>
          <a:p>
            <a:pPr>
              <a:lnSpc>
                <a:spcPct val="80000"/>
              </a:lnSpc>
              <a:buFontTx/>
              <a:buNone/>
            </a:pPr>
            <a:r>
              <a:rPr lang="en-US" altLang="zh-CN" sz="1510" i="1"/>
              <a:t>                                                                 Fa0/21, Fa0/22, Fa0/24</a:t>
            </a:r>
            <a:endParaRPr lang="en-US" altLang="zh-CN" sz="1510" i="1"/>
          </a:p>
          <a:p>
            <a:pPr>
              <a:lnSpc>
                <a:spcPct val="80000"/>
              </a:lnSpc>
              <a:buFontTx/>
              <a:buNone/>
            </a:pPr>
            <a:r>
              <a:rPr lang="en-US" altLang="zh-CN" sz="1510" i="1"/>
              <a:t>2    sales                                    active    Fa0/2, Fa0/3</a:t>
            </a:r>
            <a:endParaRPr lang="en-US" altLang="zh-CN" sz="1510" i="1"/>
          </a:p>
          <a:p>
            <a:pPr>
              <a:lnSpc>
                <a:spcPct val="80000"/>
              </a:lnSpc>
              <a:buFontTx/>
              <a:buNone/>
            </a:pPr>
            <a:r>
              <a:rPr lang="en-US" altLang="zh-CN" sz="1510" i="1"/>
              <a:t>3    develop                               active    Fa0/4, Fa0/5</a:t>
            </a:r>
            <a:endParaRPr lang="en-US" altLang="zh-CN" sz="1510" i="1"/>
          </a:p>
          <a:p>
            <a:pPr>
              <a:lnSpc>
                <a:spcPct val="80000"/>
              </a:lnSpc>
              <a:buFontTx/>
              <a:buNone/>
            </a:pPr>
            <a:r>
              <a:rPr lang="en-US" altLang="zh-CN" sz="1510" i="1"/>
              <a:t>1002 fddi-default                      active    </a:t>
            </a:r>
            <a:endParaRPr lang="en-US" altLang="zh-CN" sz="1510" i="1"/>
          </a:p>
          <a:p>
            <a:pPr>
              <a:lnSpc>
                <a:spcPct val="80000"/>
              </a:lnSpc>
              <a:buFontTx/>
              <a:buNone/>
            </a:pPr>
            <a:r>
              <a:rPr lang="en-US" altLang="zh-CN" sz="1510" i="1"/>
              <a:t>1003 token-ring-default           active    </a:t>
            </a:r>
            <a:endParaRPr lang="en-US" altLang="zh-CN" sz="1510" i="1"/>
          </a:p>
          <a:p>
            <a:pPr>
              <a:lnSpc>
                <a:spcPct val="80000"/>
              </a:lnSpc>
              <a:buFontTx/>
              <a:buNone/>
            </a:pPr>
            <a:r>
              <a:rPr lang="en-US" altLang="zh-CN" sz="1510" i="1"/>
              <a:t>1004 fddinet-default                 active    </a:t>
            </a:r>
            <a:endParaRPr lang="en-US" altLang="zh-CN" sz="1510" i="1"/>
          </a:p>
          <a:p>
            <a:pPr>
              <a:lnSpc>
                <a:spcPct val="80000"/>
              </a:lnSpc>
              <a:buFontTx/>
              <a:buNone/>
            </a:pPr>
            <a:r>
              <a:rPr lang="en-US" altLang="zh-CN" sz="1510" i="1"/>
              <a:t>1005 trnet-default                     active</a:t>
            </a:r>
            <a:endParaRPr lang="en-US" altLang="zh-CN" sz="1510" i="1"/>
          </a:p>
        </p:txBody>
      </p:sp>
      <p:sp>
        <p:nvSpPr>
          <p:cNvPr id="2" name="日期占位符 1"/>
          <p:cNvSpPr>
            <a:spLocks noGrp="1"/>
          </p:cNvSpPr>
          <p:nvPr>
            <p:ph type="dt" sz="half" idx="10"/>
          </p:nvPr>
        </p:nvSpPr>
        <p:spPr/>
        <p:txBody>
          <a:bodyPr/>
          <a:lstStyle/>
          <a:p>
            <a:fld id="{0A20A6FD-9CE7-4457-93CF-BFAA6629C6BC}"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 </a:t>
            </a:r>
            <a:endParaRPr lang="en-US" altLang="zh-CN" dirty="0"/>
          </a:p>
        </p:txBody>
      </p:sp>
      <p:sp>
        <p:nvSpPr>
          <p:cNvPr id="37891" name="Rectangle 3"/>
          <p:cNvSpPr>
            <a:spLocks noGrp="1" noChangeArrowheads="1"/>
          </p:cNvSpPr>
          <p:nvPr>
            <p:ph type="body" idx="1"/>
          </p:nvPr>
        </p:nvSpPr>
        <p:spPr>
          <a:xfrm>
            <a:off x="1224122" y="1536277"/>
            <a:ext cx="6913245" cy="4006055"/>
          </a:xfrm>
        </p:spPr>
        <p:txBody>
          <a:bodyPr>
            <a:normAutofit lnSpcReduction="10000"/>
          </a:bodyPr>
          <a:lstStyle/>
          <a:p>
            <a:pPr>
              <a:lnSpc>
                <a:spcPct val="80000"/>
              </a:lnSpc>
            </a:pPr>
            <a:r>
              <a:rPr lang="zh-CN" altLang="en-US" sz="2350" dirty="0"/>
              <a:t>在</a:t>
            </a:r>
            <a:r>
              <a:rPr lang="en-US" altLang="zh-CN" sz="2350" dirty="0" err="1"/>
              <a:t>SwA</a:t>
            </a:r>
            <a:r>
              <a:rPr lang="zh-CN" altLang="en-US" sz="2350" dirty="0"/>
              <a:t>上查看</a:t>
            </a:r>
            <a:r>
              <a:rPr lang="en-US" altLang="zh-CN" sz="2350" dirty="0"/>
              <a:t>VTP</a:t>
            </a:r>
            <a:r>
              <a:rPr lang="zh-CN" altLang="en-US" sz="2350" dirty="0"/>
              <a:t>状态信息</a:t>
            </a:r>
            <a:endParaRPr lang="zh-CN" altLang="en-US" sz="2350" dirty="0"/>
          </a:p>
          <a:p>
            <a:pPr>
              <a:lnSpc>
                <a:spcPct val="80000"/>
              </a:lnSpc>
              <a:buFontTx/>
              <a:buNone/>
            </a:pPr>
            <a:r>
              <a:rPr lang="en-US" altLang="zh-CN" sz="2015" dirty="0" err="1"/>
              <a:t>SwA#show</a:t>
            </a:r>
            <a:r>
              <a:rPr lang="en-US" altLang="zh-CN" sz="2015" dirty="0"/>
              <a:t> </a:t>
            </a:r>
            <a:r>
              <a:rPr lang="en-US" altLang="zh-CN" sz="2015" dirty="0" err="1"/>
              <a:t>vtp</a:t>
            </a:r>
            <a:r>
              <a:rPr lang="en-US" altLang="zh-CN" sz="2015" dirty="0"/>
              <a:t> status </a:t>
            </a:r>
            <a:endParaRPr lang="en-US" altLang="zh-CN" sz="2015" dirty="0"/>
          </a:p>
          <a:p>
            <a:pPr>
              <a:lnSpc>
                <a:spcPct val="80000"/>
              </a:lnSpc>
              <a:buFontTx/>
              <a:buNone/>
            </a:pPr>
            <a:endParaRPr lang="en-US" altLang="zh-CN" sz="1345" dirty="0"/>
          </a:p>
          <a:p>
            <a:pPr>
              <a:lnSpc>
                <a:spcPct val="80000"/>
              </a:lnSpc>
              <a:buFontTx/>
              <a:buNone/>
            </a:pPr>
            <a:r>
              <a:rPr lang="en-US" altLang="zh-CN" sz="1680" i="1" dirty="0"/>
              <a:t>VTP Version                                         : 2</a:t>
            </a:r>
            <a:endParaRPr lang="en-US" altLang="zh-CN" sz="1680" i="1" dirty="0"/>
          </a:p>
          <a:p>
            <a:pPr>
              <a:lnSpc>
                <a:spcPct val="80000"/>
              </a:lnSpc>
              <a:buFontTx/>
              <a:buNone/>
            </a:pPr>
            <a:r>
              <a:rPr lang="en-US" altLang="zh-CN" sz="1680" i="1" dirty="0"/>
              <a:t>Configuration Revision                       : 2</a:t>
            </a:r>
            <a:endParaRPr lang="en-US" altLang="zh-CN" sz="1680" i="1" dirty="0"/>
          </a:p>
          <a:p>
            <a:pPr>
              <a:lnSpc>
                <a:spcPct val="80000"/>
              </a:lnSpc>
              <a:buFontTx/>
              <a:buNone/>
            </a:pPr>
            <a:r>
              <a:rPr lang="en-US" altLang="zh-CN" sz="1680" i="1" dirty="0"/>
              <a:t>Maximum VLANs supported locally  : 64</a:t>
            </a:r>
            <a:endParaRPr lang="en-US" altLang="zh-CN" sz="1680" i="1" dirty="0"/>
          </a:p>
          <a:p>
            <a:pPr>
              <a:lnSpc>
                <a:spcPct val="80000"/>
              </a:lnSpc>
              <a:buFontTx/>
              <a:buNone/>
            </a:pPr>
            <a:r>
              <a:rPr lang="en-US" altLang="zh-CN" sz="1680" i="1" dirty="0"/>
              <a:t>Number of existing VLANs                 : 7</a:t>
            </a:r>
            <a:endParaRPr lang="en-US" altLang="zh-CN" sz="1680" i="1" dirty="0"/>
          </a:p>
          <a:p>
            <a:pPr>
              <a:lnSpc>
                <a:spcPct val="80000"/>
              </a:lnSpc>
              <a:buFontTx/>
              <a:buNone/>
            </a:pPr>
            <a:r>
              <a:rPr lang="en-US" altLang="zh-CN" sz="1680" i="1" dirty="0"/>
              <a:t>VTP Operating Mode                           : Server</a:t>
            </a:r>
            <a:endParaRPr lang="en-US" altLang="zh-CN" sz="1680" i="1" dirty="0"/>
          </a:p>
          <a:p>
            <a:pPr>
              <a:lnSpc>
                <a:spcPct val="80000"/>
              </a:lnSpc>
              <a:buFontTx/>
              <a:buNone/>
            </a:pPr>
            <a:r>
              <a:rPr lang="en-US" altLang="zh-CN" sz="1680" i="1" dirty="0"/>
              <a:t>VTP Domain Name                              : test</a:t>
            </a:r>
            <a:endParaRPr lang="en-US" altLang="zh-CN" sz="1680" i="1" dirty="0"/>
          </a:p>
          <a:p>
            <a:pPr>
              <a:lnSpc>
                <a:spcPct val="80000"/>
              </a:lnSpc>
              <a:buFontTx/>
              <a:buNone/>
            </a:pPr>
            <a:r>
              <a:rPr lang="en-US" altLang="zh-CN" sz="1680" i="1" dirty="0"/>
              <a:t>VTP Pruning Mode                              : Disabled</a:t>
            </a:r>
            <a:endParaRPr lang="en-US" altLang="zh-CN" sz="1680" i="1" dirty="0"/>
          </a:p>
          <a:p>
            <a:pPr>
              <a:lnSpc>
                <a:spcPct val="80000"/>
              </a:lnSpc>
              <a:buFontTx/>
              <a:buNone/>
            </a:pPr>
            <a:r>
              <a:rPr lang="en-US" altLang="zh-CN" sz="1680" i="1" dirty="0"/>
              <a:t>VTP Traps Generation                        : Disabled</a:t>
            </a:r>
            <a:endParaRPr lang="en-US" altLang="zh-CN" sz="1680" i="1" dirty="0"/>
          </a:p>
          <a:p>
            <a:pPr>
              <a:lnSpc>
                <a:spcPct val="80000"/>
              </a:lnSpc>
              <a:buFontTx/>
              <a:buNone/>
            </a:pPr>
            <a:r>
              <a:rPr lang="en-US" altLang="zh-CN" sz="1680" i="1" dirty="0"/>
              <a:t>MD5 digest                                          : 0x34 0x9D 0xE1 0x18 0x50 0x4C </a:t>
            </a:r>
            <a:endParaRPr lang="en-US" altLang="zh-CN" sz="1680" i="1" dirty="0"/>
          </a:p>
          <a:p>
            <a:pPr>
              <a:lnSpc>
                <a:spcPct val="80000"/>
              </a:lnSpc>
              <a:buFontTx/>
              <a:buNone/>
            </a:pPr>
            <a:r>
              <a:rPr lang="en-US" altLang="zh-CN" sz="1680" i="1" dirty="0"/>
              <a:t>                                                               0xC1 0xD0 </a:t>
            </a:r>
            <a:endParaRPr lang="en-US" altLang="zh-CN" sz="1680" i="1" dirty="0"/>
          </a:p>
          <a:p>
            <a:pPr>
              <a:lnSpc>
                <a:spcPct val="80000"/>
              </a:lnSpc>
              <a:buFontTx/>
              <a:buNone/>
            </a:pPr>
            <a:r>
              <a:rPr lang="en-US" altLang="zh-CN" sz="1680" i="1" dirty="0"/>
              <a:t>Configuration last modified by 192.168.1.1 at 7-27-18 11:27:16</a:t>
            </a:r>
            <a:endParaRPr lang="en-US" altLang="zh-CN" sz="1680" i="1" dirty="0"/>
          </a:p>
          <a:p>
            <a:pPr>
              <a:lnSpc>
                <a:spcPct val="80000"/>
              </a:lnSpc>
              <a:buFontTx/>
              <a:buNone/>
            </a:pPr>
            <a:r>
              <a:rPr lang="en-US" altLang="zh-CN" sz="1680" i="1" dirty="0"/>
              <a:t>Local updater ID is 192.168.1.1</a:t>
            </a:r>
            <a:r>
              <a:rPr lang="en-US" altLang="zh-CN" sz="1510" i="1" dirty="0"/>
              <a:t> on interface Vl1 (lowest numbered VLAN interface found)</a:t>
            </a:r>
            <a:endParaRPr lang="en-US" altLang="zh-CN" sz="1510" i="1" dirty="0"/>
          </a:p>
        </p:txBody>
      </p:sp>
      <p:sp>
        <p:nvSpPr>
          <p:cNvPr id="37892" name="AutoShape 4"/>
          <p:cNvSpPr>
            <a:spLocks noChangeArrowheads="1"/>
          </p:cNvSpPr>
          <p:nvPr/>
        </p:nvSpPr>
        <p:spPr bwMode="auto">
          <a:xfrm>
            <a:off x="5406208" y="1730979"/>
            <a:ext cx="1452262" cy="786808"/>
          </a:xfrm>
          <a:prstGeom prst="wedgeRoundRectCallout">
            <a:avLst>
              <a:gd name="adj1" fmla="val -76537"/>
              <a:gd name="adj2" fmla="val 3101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可以支持</a:t>
            </a:r>
            <a:r>
              <a:rPr lang="en-US" altLang="zh-CN" sz="1595" b="1">
                <a:ea typeface="楷体_GB2312" pitchFamily="49" charset="-122"/>
              </a:rPr>
              <a:t>VTP</a:t>
            </a:r>
            <a:r>
              <a:rPr lang="zh-CN" altLang="en-US" sz="1595" b="1">
                <a:ea typeface="楷体_GB2312" pitchFamily="49" charset="-122"/>
              </a:rPr>
              <a:t>版本</a:t>
            </a:r>
            <a:r>
              <a:rPr lang="en-US" altLang="zh-CN" sz="1595" b="1">
                <a:ea typeface="楷体_GB2312" pitchFamily="49" charset="-122"/>
              </a:rPr>
              <a:t>2</a:t>
            </a:r>
            <a:endParaRPr lang="en-US" altLang="zh-CN" sz="1595" b="1">
              <a:ea typeface="楷体_GB2312" pitchFamily="49" charset="-122"/>
            </a:endParaRPr>
          </a:p>
        </p:txBody>
      </p:sp>
      <p:sp>
        <p:nvSpPr>
          <p:cNvPr id="37893" name="AutoShape 5"/>
          <p:cNvSpPr>
            <a:spLocks noChangeArrowheads="1"/>
          </p:cNvSpPr>
          <p:nvPr/>
        </p:nvSpPr>
        <p:spPr bwMode="auto">
          <a:xfrm>
            <a:off x="5466220" y="1972356"/>
            <a:ext cx="1452261" cy="786808"/>
          </a:xfrm>
          <a:prstGeom prst="wedgeRoundRectCallout">
            <a:avLst>
              <a:gd name="adj1" fmla="val -76537"/>
              <a:gd name="adj2" fmla="val 3101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zh-CN" sz="1595" b="1">
                <a:ea typeface="楷体_GB2312" pitchFamily="49" charset="-122"/>
              </a:rPr>
              <a:t>VTP</a:t>
            </a:r>
            <a:r>
              <a:rPr lang="zh-CN" altLang="en-US" sz="1595" b="1">
                <a:ea typeface="楷体_GB2312" pitchFamily="49" charset="-122"/>
              </a:rPr>
              <a:t>的配置修订号</a:t>
            </a:r>
            <a:endParaRPr lang="zh-CN" altLang="en-US" sz="1595" b="1">
              <a:ea typeface="楷体_GB2312" pitchFamily="49" charset="-122"/>
            </a:endParaRPr>
          </a:p>
        </p:txBody>
      </p:sp>
      <p:sp>
        <p:nvSpPr>
          <p:cNvPr id="37895" name="AutoShape 7"/>
          <p:cNvSpPr>
            <a:spLocks noChangeArrowheads="1"/>
          </p:cNvSpPr>
          <p:nvPr/>
        </p:nvSpPr>
        <p:spPr bwMode="auto">
          <a:xfrm>
            <a:off x="6858470" y="3605984"/>
            <a:ext cx="1452261" cy="605442"/>
          </a:xfrm>
          <a:prstGeom prst="wedgeRoundRectCallout">
            <a:avLst>
              <a:gd name="adj1" fmla="val -45500"/>
              <a:gd name="adj2" fmla="val 73787"/>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zh-CN" sz="1595" b="1">
                <a:ea typeface="楷体_GB2312" pitchFamily="49" charset="-122"/>
              </a:rPr>
              <a:t>MD5</a:t>
            </a:r>
            <a:r>
              <a:rPr lang="zh-CN" altLang="en-US" sz="1595" b="1">
                <a:ea typeface="楷体_GB2312" pitchFamily="49" charset="-122"/>
              </a:rPr>
              <a:t>摘要信息</a:t>
            </a:r>
            <a:endParaRPr lang="zh-CN" altLang="en-US" sz="1595" b="1">
              <a:ea typeface="楷体_GB2312" pitchFamily="49" charset="-122"/>
            </a:endParaRPr>
          </a:p>
        </p:txBody>
      </p:sp>
      <p:sp>
        <p:nvSpPr>
          <p:cNvPr id="37896" name="AutoShape 8"/>
          <p:cNvSpPr>
            <a:spLocks noChangeArrowheads="1"/>
          </p:cNvSpPr>
          <p:nvPr/>
        </p:nvSpPr>
        <p:spPr bwMode="auto">
          <a:xfrm>
            <a:off x="5043476" y="4090071"/>
            <a:ext cx="1452262" cy="605442"/>
          </a:xfrm>
          <a:prstGeom prst="wedgeRoundRectCallout">
            <a:avLst>
              <a:gd name="adj1" fmla="val -48806"/>
              <a:gd name="adj2" fmla="val 71806"/>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更新者信息</a:t>
            </a:r>
            <a:endParaRPr lang="zh-CN" altLang="en-US" sz="1595" b="1">
              <a:ea typeface="楷体_GB2312" pitchFamily="49" charset="-122"/>
            </a:endParaRPr>
          </a:p>
        </p:txBody>
      </p:sp>
      <p:sp>
        <p:nvSpPr>
          <p:cNvPr id="37897" name="AutoShape 9"/>
          <p:cNvSpPr>
            <a:spLocks noChangeArrowheads="1"/>
          </p:cNvSpPr>
          <p:nvPr/>
        </p:nvSpPr>
        <p:spPr bwMode="auto">
          <a:xfrm>
            <a:off x="5950306" y="2637809"/>
            <a:ext cx="1452262" cy="786808"/>
          </a:xfrm>
          <a:prstGeom prst="wedgeRoundRectCallout">
            <a:avLst>
              <a:gd name="adj1" fmla="val -76537"/>
              <a:gd name="adj2" fmla="val 3101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zh-CN" sz="1595" b="1">
                <a:ea typeface="楷体_GB2312" pitchFamily="49" charset="-122"/>
              </a:rPr>
              <a:t>VTP</a:t>
            </a:r>
            <a:r>
              <a:rPr lang="zh-CN" altLang="en-US" sz="1595" b="1">
                <a:ea typeface="楷体_GB2312" pitchFamily="49" charset="-122"/>
              </a:rPr>
              <a:t>的运行模式是</a:t>
            </a:r>
            <a:r>
              <a:rPr lang="en-US" altLang="zh-CN" sz="1595" b="1">
                <a:ea typeface="楷体_GB2312" pitchFamily="49" charset="-122"/>
              </a:rPr>
              <a:t>Server</a:t>
            </a:r>
            <a:endParaRPr lang="en-US" altLang="zh-CN" sz="1595" b="1">
              <a:ea typeface="楷体_GB2312" pitchFamily="49" charset="-122"/>
            </a:endParaRPr>
          </a:p>
        </p:txBody>
      </p:sp>
      <p:sp>
        <p:nvSpPr>
          <p:cNvPr id="37898" name="AutoShape 10"/>
          <p:cNvSpPr>
            <a:spLocks noChangeArrowheads="1"/>
          </p:cNvSpPr>
          <p:nvPr/>
        </p:nvSpPr>
        <p:spPr bwMode="auto">
          <a:xfrm>
            <a:off x="5647586" y="2880520"/>
            <a:ext cx="1452261" cy="786808"/>
          </a:xfrm>
          <a:prstGeom prst="wedgeRoundRectCallout">
            <a:avLst>
              <a:gd name="adj1" fmla="val -76537"/>
              <a:gd name="adj2" fmla="val 3101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zh-CN" sz="1595" b="1">
                <a:ea typeface="楷体_GB2312" pitchFamily="49" charset="-122"/>
              </a:rPr>
              <a:t>VTP</a:t>
            </a:r>
            <a:r>
              <a:rPr lang="zh-CN" altLang="en-US" sz="1595" b="1">
                <a:ea typeface="楷体_GB2312" pitchFamily="49" charset="-122"/>
              </a:rPr>
              <a:t>域名为</a:t>
            </a:r>
            <a:r>
              <a:rPr lang="en-US" altLang="zh-CN" sz="1595" b="1">
                <a:ea typeface="楷体_GB2312" pitchFamily="49" charset="-122"/>
              </a:rPr>
              <a:t>test</a:t>
            </a:r>
            <a:endParaRPr lang="en-US" altLang="zh-CN" sz="1595" b="1">
              <a:ea typeface="楷体_GB2312" pitchFamily="49" charset="-122"/>
            </a:endParaRPr>
          </a:p>
        </p:txBody>
      </p:sp>
      <p:sp>
        <p:nvSpPr>
          <p:cNvPr id="37899" name="AutoShape 11"/>
          <p:cNvSpPr>
            <a:spLocks noChangeArrowheads="1"/>
          </p:cNvSpPr>
          <p:nvPr/>
        </p:nvSpPr>
        <p:spPr bwMode="auto">
          <a:xfrm>
            <a:off x="6011650" y="3121897"/>
            <a:ext cx="1452262" cy="786808"/>
          </a:xfrm>
          <a:prstGeom prst="wedgeRoundRectCallout">
            <a:avLst>
              <a:gd name="adj1" fmla="val -76537"/>
              <a:gd name="adj2" fmla="val 3101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没有启用</a:t>
            </a:r>
            <a:r>
              <a:rPr lang="en-US" altLang="zh-CN" sz="1595" b="1">
                <a:ea typeface="楷体_GB2312" pitchFamily="49" charset="-122"/>
              </a:rPr>
              <a:t>VTP</a:t>
            </a:r>
            <a:r>
              <a:rPr lang="zh-CN" altLang="en-US" sz="1595" b="1">
                <a:ea typeface="楷体_GB2312" pitchFamily="49" charset="-122"/>
              </a:rPr>
              <a:t>修剪</a:t>
            </a:r>
            <a:endParaRPr lang="zh-CN" altLang="en-US" sz="1595" b="1">
              <a:ea typeface="楷体_GB2312" pitchFamily="49" charset="-122"/>
            </a:endParaRPr>
          </a:p>
        </p:txBody>
      </p:sp>
      <p:sp>
        <p:nvSpPr>
          <p:cNvPr id="37900" name="AutoShape 12"/>
          <p:cNvSpPr>
            <a:spLocks noChangeArrowheads="1"/>
          </p:cNvSpPr>
          <p:nvPr/>
        </p:nvSpPr>
        <p:spPr bwMode="auto">
          <a:xfrm>
            <a:off x="5467552" y="2155056"/>
            <a:ext cx="1452262" cy="786808"/>
          </a:xfrm>
          <a:prstGeom prst="wedgeRoundRectCallout">
            <a:avLst>
              <a:gd name="adj1" fmla="val -76537"/>
              <a:gd name="adj2" fmla="val 3101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1595" b="1">
                <a:ea typeface="楷体_GB2312" pitchFamily="49" charset="-122"/>
              </a:rPr>
              <a:t>共支持</a:t>
            </a:r>
            <a:r>
              <a:rPr lang="en-US" altLang="zh-CN" sz="1595" b="1">
                <a:ea typeface="楷体_GB2312" pitchFamily="49" charset="-122"/>
              </a:rPr>
              <a:t>64</a:t>
            </a:r>
            <a:r>
              <a:rPr lang="zh-CN" altLang="en-US" sz="1595" b="1">
                <a:ea typeface="楷体_GB2312" pitchFamily="49" charset="-122"/>
              </a:rPr>
              <a:t>个</a:t>
            </a:r>
            <a:r>
              <a:rPr lang="en-US" altLang="zh-CN" sz="1595" b="1">
                <a:ea typeface="楷体_GB2312" pitchFamily="49" charset="-122"/>
              </a:rPr>
              <a:t>VLAN</a:t>
            </a:r>
            <a:endParaRPr lang="en-US" altLang="zh-CN" sz="1595" b="1">
              <a:ea typeface="楷体_GB2312" pitchFamily="49" charset="-122"/>
            </a:endParaRPr>
          </a:p>
        </p:txBody>
      </p:sp>
      <p:sp>
        <p:nvSpPr>
          <p:cNvPr id="2" name="日期占位符 1"/>
          <p:cNvSpPr>
            <a:spLocks noGrp="1"/>
          </p:cNvSpPr>
          <p:nvPr>
            <p:ph type="dt" sz="half" idx="10"/>
          </p:nvPr>
        </p:nvSpPr>
        <p:spPr/>
        <p:txBody>
          <a:bodyPr/>
          <a:lstStyle/>
          <a:p>
            <a:fld id="{5C19903E-761E-4B95-8816-EA3E601D57CF}"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childTnLst>
                                    <p:set>
                                      <p:cBhvr override="childStyle">
                                        <p:cTn id="6" dur="500" fill="hold"/>
                                        <p:tgtEl>
                                          <p:spTgt spid="37891">
                                            <p:txEl>
                                              <p:pRg st="3" end="3"/>
                                            </p:txEl>
                                          </p:spTgt>
                                        </p:tgtEl>
                                        <p:attrNameLst>
                                          <p:attrName>style.color</p:attrName>
                                        </p:attrNameLst>
                                      </p:cBhvr>
                                      <p:to>
                                        <p:clrVal>
                                          <a:srgbClr val="FF0000"/>
                                        </p:clrVal>
                                      </p:to>
                                    </p:set>
                                    <p:set>
                                      <p:cBhvr>
                                        <p:cTn id="7" dur="500" fill="hold"/>
                                        <p:tgtEl>
                                          <p:spTgt spid="37891">
                                            <p:txEl>
                                              <p:pRg st="3" end="3"/>
                                            </p:txEl>
                                          </p:spTgt>
                                        </p:tgtEl>
                                        <p:attrNameLst>
                                          <p:attrName>fillcolor</p:attrName>
                                        </p:attrNameLst>
                                      </p:cBhvr>
                                      <p:to>
                                        <p:clrVal>
                                          <a:srgbClr val="FF0000"/>
                                        </p:clrVal>
                                      </p:to>
                                    </p:set>
                                    <p:set>
                                      <p:cBhvr>
                                        <p:cTn id="8" dur="500" fill="hold"/>
                                        <p:tgtEl>
                                          <p:spTgt spid="37891">
                                            <p:txEl>
                                              <p:pRg st="3" end="3"/>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892"/>
                                        </p:tgtEl>
                                        <p:attrNameLst>
                                          <p:attrName>style.visibility</p:attrName>
                                        </p:attrNameLst>
                                      </p:cBhvr>
                                      <p:to>
                                        <p:strVal val="visible"/>
                                      </p:to>
                                    </p:set>
                                    <p:animEffect transition="in" filter="blinds(horizontal)">
                                      <p:cBhvr>
                                        <p:cTn id="13" dur="500"/>
                                        <p:tgtEl>
                                          <p:spTgt spid="3789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7892"/>
                                        </p:tgtEl>
                                      </p:cBhvr>
                                    </p:animEffect>
                                    <p:set>
                                      <p:cBhvr>
                                        <p:cTn id="18" dur="1" fill="hold">
                                          <p:stCondLst>
                                            <p:cond delay="499"/>
                                          </p:stCondLst>
                                        </p:cTn>
                                        <p:tgtEl>
                                          <p:spTgt spid="3789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mph" presetSubtype="0" fill="hold" nodeType="clickEffect">
                                  <p:stCondLst>
                                    <p:cond delay="0"/>
                                  </p:stCondLst>
                                  <p:childTnLst>
                                    <p:set>
                                      <p:cBhvr override="childStyle">
                                        <p:cTn id="22" dur="500" fill="hold"/>
                                        <p:tgtEl>
                                          <p:spTgt spid="37891">
                                            <p:txEl>
                                              <p:pRg st="4" end="4"/>
                                            </p:txEl>
                                          </p:spTgt>
                                        </p:tgtEl>
                                        <p:attrNameLst>
                                          <p:attrName>style.color</p:attrName>
                                        </p:attrNameLst>
                                      </p:cBhvr>
                                      <p:to>
                                        <p:clrVal>
                                          <a:srgbClr val="FF0000"/>
                                        </p:clrVal>
                                      </p:to>
                                    </p:set>
                                    <p:set>
                                      <p:cBhvr>
                                        <p:cTn id="23" dur="500" fill="hold"/>
                                        <p:tgtEl>
                                          <p:spTgt spid="37891">
                                            <p:txEl>
                                              <p:pRg st="4" end="4"/>
                                            </p:txEl>
                                          </p:spTgt>
                                        </p:tgtEl>
                                        <p:attrNameLst>
                                          <p:attrName>fillcolor</p:attrName>
                                        </p:attrNameLst>
                                      </p:cBhvr>
                                      <p:to>
                                        <p:clrVal>
                                          <a:srgbClr val="FF0000"/>
                                        </p:clrVal>
                                      </p:to>
                                    </p:set>
                                    <p:set>
                                      <p:cBhvr>
                                        <p:cTn id="24" dur="500" fill="hold"/>
                                        <p:tgtEl>
                                          <p:spTgt spid="37891">
                                            <p:txEl>
                                              <p:pRg st="4" end="4"/>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7893"/>
                                        </p:tgtEl>
                                        <p:attrNameLst>
                                          <p:attrName>style.visibility</p:attrName>
                                        </p:attrNameLst>
                                      </p:cBhvr>
                                      <p:to>
                                        <p:strVal val="visible"/>
                                      </p:to>
                                    </p:set>
                                    <p:animEffect transition="in" filter="blinds(horizontal)">
                                      <p:cBhvr>
                                        <p:cTn id="29" dur="500"/>
                                        <p:tgtEl>
                                          <p:spTgt spid="378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1000"/>
                                        <p:tgtEl>
                                          <p:spTgt spid="37893"/>
                                        </p:tgtEl>
                                      </p:cBhvr>
                                    </p:animEffect>
                                    <p:set>
                                      <p:cBhvr>
                                        <p:cTn id="34" dur="1" fill="hold">
                                          <p:stCondLst>
                                            <p:cond delay="999"/>
                                          </p:stCondLst>
                                        </p:cTn>
                                        <p:tgtEl>
                                          <p:spTgt spid="3789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mph" presetSubtype="0" fill="hold" nodeType="clickEffect">
                                  <p:stCondLst>
                                    <p:cond delay="0"/>
                                  </p:stCondLst>
                                  <p:childTnLst>
                                    <p:set>
                                      <p:cBhvr override="childStyle">
                                        <p:cTn id="38" dur="500" fill="hold"/>
                                        <p:tgtEl>
                                          <p:spTgt spid="37891">
                                            <p:txEl>
                                              <p:pRg st="5" end="5"/>
                                            </p:txEl>
                                          </p:spTgt>
                                        </p:tgtEl>
                                        <p:attrNameLst>
                                          <p:attrName>style.color</p:attrName>
                                        </p:attrNameLst>
                                      </p:cBhvr>
                                      <p:to>
                                        <p:clrVal>
                                          <a:srgbClr val="FF0000"/>
                                        </p:clrVal>
                                      </p:to>
                                    </p:set>
                                    <p:set>
                                      <p:cBhvr>
                                        <p:cTn id="39" dur="500" fill="hold"/>
                                        <p:tgtEl>
                                          <p:spTgt spid="37891">
                                            <p:txEl>
                                              <p:pRg st="5" end="5"/>
                                            </p:txEl>
                                          </p:spTgt>
                                        </p:tgtEl>
                                        <p:attrNameLst>
                                          <p:attrName>fillcolor</p:attrName>
                                        </p:attrNameLst>
                                      </p:cBhvr>
                                      <p:to>
                                        <p:clrVal>
                                          <a:srgbClr val="FF0000"/>
                                        </p:clrVal>
                                      </p:to>
                                    </p:set>
                                    <p:set>
                                      <p:cBhvr>
                                        <p:cTn id="40" dur="500" fill="hold"/>
                                        <p:tgtEl>
                                          <p:spTgt spid="37891">
                                            <p:txEl>
                                              <p:pRg st="5" end="5"/>
                                            </p:tx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7900"/>
                                        </p:tgtEl>
                                        <p:attrNameLst>
                                          <p:attrName>style.visibility</p:attrName>
                                        </p:attrNameLst>
                                      </p:cBhvr>
                                      <p:to>
                                        <p:strVal val="visible"/>
                                      </p:to>
                                    </p:set>
                                    <p:animEffect transition="in" filter="blinds(horizontal)">
                                      <p:cBhvr>
                                        <p:cTn id="45" dur="500"/>
                                        <p:tgtEl>
                                          <p:spTgt spid="3790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1000"/>
                                        <p:tgtEl>
                                          <p:spTgt spid="37900"/>
                                        </p:tgtEl>
                                      </p:cBhvr>
                                    </p:animEffect>
                                    <p:set>
                                      <p:cBhvr>
                                        <p:cTn id="50" dur="1" fill="hold">
                                          <p:stCondLst>
                                            <p:cond delay="999"/>
                                          </p:stCondLst>
                                        </p:cTn>
                                        <p:tgtEl>
                                          <p:spTgt spid="3790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nodeType="clickEffect">
                                  <p:stCondLst>
                                    <p:cond delay="0"/>
                                  </p:stCondLst>
                                  <p:childTnLst>
                                    <p:set>
                                      <p:cBhvr override="childStyle">
                                        <p:cTn id="54" dur="500" fill="hold"/>
                                        <p:tgtEl>
                                          <p:spTgt spid="37891">
                                            <p:txEl>
                                              <p:pRg st="7" end="7"/>
                                            </p:txEl>
                                          </p:spTgt>
                                        </p:tgtEl>
                                        <p:attrNameLst>
                                          <p:attrName>style.color</p:attrName>
                                        </p:attrNameLst>
                                      </p:cBhvr>
                                      <p:to>
                                        <p:clrVal>
                                          <a:srgbClr val="FF0000"/>
                                        </p:clrVal>
                                      </p:to>
                                    </p:set>
                                    <p:set>
                                      <p:cBhvr>
                                        <p:cTn id="55" dur="500" fill="hold"/>
                                        <p:tgtEl>
                                          <p:spTgt spid="37891">
                                            <p:txEl>
                                              <p:pRg st="7" end="7"/>
                                            </p:txEl>
                                          </p:spTgt>
                                        </p:tgtEl>
                                        <p:attrNameLst>
                                          <p:attrName>fillcolor</p:attrName>
                                        </p:attrNameLst>
                                      </p:cBhvr>
                                      <p:to>
                                        <p:clrVal>
                                          <a:srgbClr val="FF0000"/>
                                        </p:clrVal>
                                      </p:to>
                                    </p:set>
                                    <p:set>
                                      <p:cBhvr>
                                        <p:cTn id="56" dur="500" fill="hold"/>
                                        <p:tgtEl>
                                          <p:spTgt spid="37891">
                                            <p:txEl>
                                              <p:pRg st="7" end="7"/>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7897"/>
                                        </p:tgtEl>
                                        <p:attrNameLst>
                                          <p:attrName>style.visibility</p:attrName>
                                        </p:attrNameLst>
                                      </p:cBhvr>
                                      <p:to>
                                        <p:strVal val="visible"/>
                                      </p:to>
                                    </p:set>
                                    <p:animEffect transition="in" filter="blinds(horizontal)">
                                      <p:cBhvr>
                                        <p:cTn id="61" dur="500"/>
                                        <p:tgtEl>
                                          <p:spTgt spid="3789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1000"/>
                                        <p:tgtEl>
                                          <p:spTgt spid="37897"/>
                                        </p:tgtEl>
                                      </p:cBhvr>
                                    </p:animEffect>
                                    <p:set>
                                      <p:cBhvr>
                                        <p:cTn id="66" dur="1" fill="hold">
                                          <p:stCondLst>
                                            <p:cond delay="999"/>
                                          </p:stCondLst>
                                        </p:cTn>
                                        <p:tgtEl>
                                          <p:spTgt spid="3789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6" presetClass="emph" presetSubtype="0" fill="hold" nodeType="clickEffect">
                                  <p:stCondLst>
                                    <p:cond delay="0"/>
                                  </p:stCondLst>
                                  <p:childTnLst>
                                    <p:set>
                                      <p:cBhvr override="childStyle">
                                        <p:cTn id="70" dur="500" fill="hold"/>
                                        <p:tgtEl>
                                          <p:spTgt spid="37891">
                                            <p:txEl>
                                              <p:pRg st="8" end="8"/>
                                            </p:txEl>
                                          </p:spTgt>
                                        </p:tgtEl>
                                        <p:attrNameLst>
                                          <p:attrName>style.color</p:attrName>
                                        </p:attrNameLst>
                                      </p:cBhvr>
                                      <p:to>
                                        <p:clrVal>
                                          <a:srgbClr val="FF0000"/>
                                        </p:clrVal>
                                      </p:to>
                                    </p:set>
                                    <p:set>
                                      <p:cBhvr>
                                        <p:cTn id="71" dur="500" fill="hold"/>
                                        <p:tgtEl>
                                          <p:spTgt spid="37891">
                                            <p:txEl>
                                              <p:pRg st="8" end="8"/>
                                            </p:txEl>
                                          </p:spTgt>
                                        </p:tgtEl>
                                        <p:attrNameLst>
                                          <p:attrName>fillcolor</p:attrName>
                                        </p:attrNameLst>
                                      </p:cBhvr>
                                      <p:to>
                                        <p:clrVal>
                                          <a:srgbClr val="FF0000"/>
                                        </p:clrVal>
                                      </p:to>
                                    </p:set>
                                    <p:set>
                                      <p:cBhvr>
                                        <p:cTn id="72" dur="500" fill="hold"/>
                                        <p:tgtEl>
                                          <p:spTgt spid="37891">
                                            <p:txEl>
                                              <p:pRg st="8" end="8"/>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7898"/>
                                        </p:tgtEl>
                                        <p:attrNameLst>
                                          <p:attrName>style.visibility</p:attrName>
                                        </p:attrNameLst>
                                      </p:cBhvr>
                                      <p:to>
                                        <p:strVal val="visible"/>
                                      </p:to>
                                    </p:set>
                                    <p:animEffect transition="in" filter="blinds(horizontal)">
                                      <p:cBhvr>
                                        <p:cTn id="77" dur="500"/>
                                        <p:tgtEl>
                                          <p:spTgt spid="3789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1000"/>
                                        <p:tgtEl>
                                          <p:spTgt spid="37898"/>
                                        </p:tgtEl>
                                      </p:cBhvr>
                                    </p:animEffect>
                                    <p:set>
                                      <p:cBhvr>
                                        <p:cTn id="82" dur="1" fill="hold">
                                          <p:stCondLst>
                                            <p:cond delay="999"/>
                                          </p:stCondLst>
                                        </p:cTn>
                                        <p:tgtEl>
                                          <p:spTgt spid="3789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6" presetClass="emph" presetSubtype="0" fill="hold" nodeType="clickEffect">
                                  <p:stCondLst>
                                    <p:cond delay="0"/>
                                  </p:stCondLst>
                                  <p:childTnLst>
                                    <p:set>
                                      <p:cBhvr override="childStyle">
                                        <p:cTn id="86" dur="500" fill="hold"/>
                                        <p:tgtEl>
                                          <p:spTgt spid="37891">
                                            <p:txEl>
                                              <p:pRg st="9" end="9"/>
                                            </p:txEl>
                                          </p:spTgt>
                                        </p:tgtEl>
                                        <p:attrNameLst>
                                          <p:attrName>style.color</p:attrName>
                                        </p:attrNameLst>
                                      </p:cBhvr>
                                      <p:to>
                                        <p:clrVal>
                                          <a:srgbClr val="FF0000"/>
                                        </p:clrVal>
                                      </p:to>
                                    </p:set>
                                    <p:set>
                                      <p:cBhvr>
                                        <p:cTn id="87" dur="500" fill="hold"/>
                                        <p:tgtEl>
                                          <p:spTgt spid="37891">
                                            <p:txEl>
                                              <p:pRg st="9" end="9"/>
                                            </p:txEl>
                                          </p:spTgt>
                                        </p:tgtEl>
                                        <p:attrNameLst>
                                          <p:attrName>fillcolor</p:attrName>
                                        </p:attrNameLst>
                                      </p:cBhvr>
                                      <p:to>
                                        <p:clrVal>
                                          <a:srgbClr val="FF0000"/>
                                        </p:clrVal>
                                      </p:to>
                                    </p:set>
                                    <p:set>
                                      <p:cBhvr>
                                        <p:cTn id="88" dur="500" fill="hold"/>
                                        <p:tgtEl>
                                          <p:spTgt spid="37891">
                                            <p:txEl>
                                              <p:pRg st="9" end="9"/>
                                            </p:txEl>
                                          </p:spTgt>
                                        </p:tgtEl>
                                        <p:attrNameLst>
                                          <p:attrName>fill.type</p:attrName>
                                        </p:attrNameLst>
                                      </p:cBhvr>
                                      <p:to>
                                        <p:strVal val="solid"/>
                                      </p:to>
                                    </p:se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7899"/>
                                        </p:tgtEl>
                                        <p:attrNameLst>
                                          <p:attrName>style.visibility</p:attrName>
                                        </p:attrNameLst>
                                      </p:cBhvr>
                                      <p:to>
                                        <p:strVal val="visible"/>
                                      </p:to>
                                    </p:set>
                                    <p:animEffect transition="in" filter="blinds(horizontal)">
                                      <p:cBhvr>
                                        <p:cTn id="93" dur="500"/>
                                        <p:tgtEl>
                                          <p:spTgt spid="3789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1000"/>
                                        <p:tgtEl>
                                          <p:spTgt spid="37899"/>
                                        </p:tgtEl>
                                      </p:cBhvr>
                                    </p:animEffect>
                                    <p:set>
                                      <p:cBhvr>
                                        <p:cTn id="98" dur="1" fill="hold">
                                          <p:stCondLst>
                                            <p:cond delay="999"/>
                                          </p:stCondLst>
                                        </p:cTn>
                                        <p:tgtEl>
                                          <p:spTgt spid="3789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6" presetClass="emph" presetSubtype="0" fill="hold" nodeType="clickEffect">
                                  <p:stCondLst>
                                    <p:cond delay="0"/>
                                  </p:stCondLst>
                                  <p:childTnLst>
                                    <p:set>
                                      <p:cBhvr override="childStyle">
                                        <p:cTn id="102" dur="500" fill="hold"/>
                                        <p:tgtEl>
                                          <p:spTgt spid="37891">
                                            <p:txEl>
                                              <p:pRg st="11" end="11"/>
                                            </p:txEl>
                                          </p:spTgt>
                                        </p:tgtEl>
                                        <p:attrNameLst>
                                          <p:attrName>style.color</p:attrName>
                                        </p:attrNameLst>
                                      </p:cBhvr>
                                      <p:to>
                                        <p:clrVal>
                                          <a:srgbClr val="FF0000"/>
                                        </p:clrVal>
                                      </p:to>
                                    </p:set>
                                    <p:set>
                                      <p:cBhvr>
                                        <p:cTn id="103" dur="500" fill="hold"/>
                                        <p:tgtEl>
                                          <p:spTgt spid="37891">
                                            <p:txEl>
                                              <p:pRg st="11" end="11"/>
                                            </p:txEl>
                                          </p:spTgt>
                                        </p:tgtEl>
                                        <p:attrNameLst>
                                          <p:attrName>fillcolor</p:attrName>
                                        </p:attrNameLst>
                                      </p:cBhvr>
                                      <p:to>
                                        <p:clrVal>
                                          <a:srgbClr val="FF0000"/>
                                        </p:clrVal>
                                      </p:to>
                                    </p:set>
                                    <p:set>
                                      <p:cBhvr>
                                        <p:cTn id="104" dur="500" fill="hold"/>
                                        <p:tgtEl>
                                          <p:spTgt spid="37891">
                                            <p:txEl>
                                              <p:pRg st="11" end="11"/>
                                            </p:txEl>
                                          </p:spTgt>
                                        </p:tgtEl>
                                        <p:attrNameLst>
                                          <p:attrName>fill.type</p:attrName>
                                        </p:attrNameLst>
                                      </p:cBhvr>
                                      <p:to>
                                        <p:strVal val="solid"/>
                                      </p:to>
                                    </p:set>
                                  </p:childTnLst>
                                </p:cTn>
                              </p:par>
                              <p:par>
                                <p:cTn id="105" presetID="16" presetClass="emph" presetSubtype="0" fill="hold" nodeType="withEffect">
                                  <p:stCondLst>
                                    <p:cond delay="0"/>
                                  </p:stCondLst>
                                  <p:childTnLst>
                                    <p:set>
                                      <p:cBhvr override="childStyle">
                                        <p:cTn id="106" dur="500" fill="hold"/>
                                        <p:tgtEl>
                                          <p:spTgt spid="37891">
                                            <p:txEl>
                                              <p:pRg st="12" end="12"/>
                                            </p:txEl>
                                          </p:spTgt>
                                        </p:tgtEl>
                                        <p:attrNameLst>
                                          <p:attrName>style.color</p:attrName>
                                        </p:attrNameLst>
                                      </p:cBhvr>
                                      <p:to>
                                        <p:clrVal>
                                          <a:srgbClr val="FF0000"/>
                                        </p:clrVal>
                                      </p:to>
                                    </p:set>
                                    <p:set>
                                      <p:cBhvr>
                                        <p:cTn id="107" dur="500" fill="hold"/>
                                        <p:tgtEl>
                                          <p:spTgt spid="37891">
                                            <p:txEl>
                                              <p:pRg st="12" end="12"/>
                                            </p:txEl>
                                          </p:spTgt>
                                        </p:tgtEl>
                                        <p:attrNameLst>
                                          <p:attrName>fillcolor</p:attrName>
                                        </p:attrNameLst>
                                      </p:cBhvr>
                                      <p:to>
                                        <p:clrVal>
                                          <a:srgbClr val="FF0000"/>
                                        </p:clrVal>
                                      </p:to>
                                    </p:set>
                                    <p:set>
                                      <p:cBhvr>
                                        <p:cTn id="108" dur="500" fill="hold"/>
                                        <p:tgtEl>
                                          <p:spTgt spid="37891">
                                            <p:txEl>
                                              <p:pRg st="12" end="12"/>
                                            </p:txEl>
                                          </p:spTgt>
                                        </p:tgtEl>
                                        <p:attrNameLst>
                                          <p:attrName>fill.type</p:attrName>
                                        </p:attrNameLst>
                                      </p:cBhvr>
                                      <p:to>
                                        <p:strVal val="solid"/>
                                      </p:to>
                                    </p:se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37895"/>
                                        </p:tgtEl>
                                        <p:attrNameLst>
                                          <p:attrName>style.visibility</p:attrName>
                                        </p:attrNameLst>
                                      </p:cBhvr>
                                      <p:to>
                                        <p:strVal val="visible"/>
                                      </p:to>
                                    </p:set>
                                    <p:animEffect transition="in" filter="blinds(horizontal)">
                                      <p:cBhvr>
                                        <p:cTn id="113" dur="500"/>
                                        <p:tgtEl>
                                          <p:spTgt spid="3789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1000"/>
                                        <p:tgtEl>
                                          <p:spTgt spid="37895"/>
                                        </p:tgtEl>
                                      </p:cBhvr>
                                    </p:animEffect>
                                    <p:set>
                                      <p:cBhvr>
                                        <p:cTn id="118" dur="1" fill="hold">
                                          <p:stCondLst>
                                            <p:cond delay="999"/>
                                          </p:stCondLst>
                                        </p:cTn>
                                        <p:tgtEl>
                                          <p:spTgt spid="378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6" presetClass="emph" presetSubtype="0" fill="hold" nodeType="clickEffect">
                                  <p:stCondLst>
                                    <p:cond delay="0"/>
                                  </p:stCondLst>
                                  <p:childTnLst>
                                    <p:set>
                                      <p:cBhvr override="childStyle">
                                        <p:cTn id="122" dur="500" fill="hold"/>
                                        <p:tgtEl>
                                          <p:spTgt spid="37891">
                                            <p:txEl>
                                              <p:pRg st="13" end="13"/>
                                            </p:txEl>
                                          </p:spTgt>
                                        </p:tgtEl>
                                        <p:attrNameLst>
                                          <p:attrName>style.color</p:attrName>
                                        </p:attrNameLst>
                                      </p:cBhvr>
                                      <p:to>
                                        <p:clrVal>
                                          <a:srgbClr val="FF0000"/>
                                        </p:clrVal>
                                      </p:to>
                                    </p:set>
                                    <p:set>
                                      <p:cBhvr>
                                        <p:cTn id="123" dur="500" fill="hold"/>
                                        <p:tgtEl>
                                          <p:spTgt spid="37891">
                                            <p:txEl>
                                              <p:pRg st="13" end="13"/>
                                            </p:txEl>
                                          </p:spTgt>
                                        </p:tgtEl>
                                        <p:attrNameLst>
                                          <p:attrName>fillcolor</p:attrName>
                                        </p:attrNameLst>
                                      </p:cBhvr>
                                      <p:to>
                                        <p:clrVal>
                                          <a:srgbClr val="FF0000"/>
                                        </p:clrVal>
                                      </p:to>
                                    </p:set>
                                    <p:set>
                                      <p:cBhvr>
                                        <p:cTn id="124" dur="500" fill="hold"/>
                                        <p:tgtEl>
                                          <p:spTgt spid="37891">
                                            <p:txEl>
                                              <p:pRg st="13" end="13"/>
                                            </p:txEl>
                                          </p:spTgt>
                                        </p:tgtEl>
                                        <p:attrNameLst>
                                          <p:attrName>fill.type</p:attrName>
                                        </p:attrNameLst>
                                      </p:cBhvr>
                                      <p:to>
                                        <p:strVal val="solid"/>
                                      </p:to>
                                    </p:se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37896"/>
                                        </p:tgtEl>
                                        <p:attrNameLst>
                                          <p:attrName>style.visibility</p:attrName>
                                        </p:attrNameLst>
                                      </p:cBhvr>
                                      <p:to>
                                        <p:strVal val="visible"/>
                                      </p:to>
                                    </p:set>
                                    <p:animEffect transition="in" filter="blinds(horizontal)">
                                      <p:cBhvr>
                                        <p:cTn id="129" dur="500"/>
                                        <p:tgtEl>
                                          <p:spTgt spid="37896"/>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1" nodeType="clickEffect">
                                  <p:stCondLst>
                                    <p:cond delay="0"/>
                                  </p:stCondLst>
                                  <p:childTnLst>
                                    <p:animEffect transition="out" filter="fade">
                                      <p:cBhvr>
                                        <p:cTn id="133" dur="1000"/>
                                        <p:tgtEl>
                                          <p:spTgt spid="37896"/>
                                        </p:tgtEl>
                                      </p:cBhvr>
                                    </p:animEffect>
                                    <p:set>
                                      <p:cBhvr>
                                        <p:cTn id="134" dur="1" fill="hold">
                                          <p:stCondLst>
                                            <p:cond delay="999"/>
                                          </p:stCondLst>
                                        </p:cTn>
                                        <p:tgtEl>
                                          <p:spTgt spid="378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892" grpId="1" animBg="1"/>
      <p:bldP spid="37893" grpId="0" animBg="1"/>
      <p:bldP spid="37893" grpId="1" animBg="1"/>
      <p:bldP spid="37895" grpId="0" animBg="1"/>
      <p:bldP spid="37895" grpId="1" animBg="1"/>
      <p:bldP spid="37896" grpId="0" animBg="1"/>
      <p:bldP spid="37896" grpId="1" animBg="1"/>
      <p:bldP spid="37897" grpId="0" animBg="1"/>
      <p:bldP spid="37897" grpId="1" animBg="1"/>
      <p:bldP spid="37898" grpId="0" animBg="1"/>
      <p:bldP spid="37898" grpId="1" animBg="1"/>
      <p:bldP spid="37899" grpId="0" animBg="1"/>
      <p:bldP spid="37899" grpId="1" animBg="1"/>
      <p:bldP spid="37900" grpId="0" animBg="1"/>
      <p:bldP spid="37900"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zh-CN" sz="4000" b="1" dirty="0">
                <a:solidFill>
                  <a:srgbClr val="2F5B50"/>
                </a:solidFill>
                <a:latin typeface="微软雅黑" panose="020B0503020204020204" pitchFamily="34" charset="-122"/>
                <a:ea typeface="微软雅黑" panose="020B0503020204020204" pitchFamily="34" charset="-122"/>
                <a:cs typeface="+mn-cs"/>
              </a:rPr>
              <a:t>VTP</a:t>
            </a:r>
            <a:r>
              <a:rPr lang="zh-CN" altLang="en-US" sz="4000" b="1" dirty="0">
                <a:solidFill>
                  <a:srgbClr val="2F5B50"/>
                </a:solidFill>
                <a:latin typeface="微软雅黑" panose="020B0503020204020204" pitchFamily="34" charset="-122"/>
                <a:ea typeface="微软雅黑" panose="020B0503020204020204" pitchFamily="34" charset="-122"/>
                <a:cs typeface="+mn-cs"/>
              </a:rPr>
              <a:t>配置实例</a:t>
            </a:r>
            <a:endParaRPr lang="en-US" altLang="zh-CN" sz="4000" b="1" dirty="0">
              <a:solidFill>
                <a:srgbClr val="2F5B50"/>
              </a:solidFill>
              <a:latin typeface="微软雅黑" panose="020B0503020204020204" pitchFamily="34" charset="-122"/>
              <a:ea typeface="微软雅黑" panose="020B0503020204020204" pitchFamily="34" charset="-122"/>
              <a:cs typeface="+mn-cs"/>
            </a:endParaRPr>
          </a:p>
        </p:txBody>
      </p:sp>
      <p:sp>
        <p:nvSpPr>
          <p:cNvPr id="38915" name="Rectangle 3"/>
          <p:cNvSpPr>
            <a:spLocks noGrp="1" noChangeArrowheads="1"/>
          </p:cNvSpPr>
          <p:nvPr>
            <p:ph type="body" idx="1"/>
          </p:nvPr>
        </p:nvSpPr>
        <p:spPr/>
        <p:txBody>
          <a:bodyPr>
            <a:normAutofit lnSpcReduction="10000"/>
          </a:bodyPr>
          <a:lstStyle/>
          <a:p>
            <a:pPr>
              <a:lnSpc>
                <a:spcPct val="80000"/>
              </a:lnSpc>
            </a:pPr>
            <a:r>
              <a:rPr lang="zh-CN" altLang="en-US"/>
              <a:t>在</a:t>
            </a:r>
            <a:r>
              <a:rPr lang="en-US" altLang="zh-CN"/>
              <a:t>SwB</a:t>
            </a:r>
            <a:r>
              <a:rPr lang="zh-CN" altLang="en-US"/>
              <a:t>上查看</a:t>
            </a:r>
            <a:r>
              <a:rPr lang="en-US" altLang="zh-CN"/>
              <a:t>VLAN</a:t>
            </a:r>
            <a:r>
              <a:rPr lang="zh-CN" altLang="en-US"/>
              <a:t>信息</a:t>
            </a:r>
            <a:endParaRPr lang="zh-CN" altLang="en-US"/>
          </a:p>
          <a:p>
            <a:pPr>
              <a:lnSpc>
                <a:spcPct val="80000"/>
              </a:lnSpc>
              <a:buFontTx/>
              <a:buNone/>
            </a:pPr>
            <a:r>
              <a:rPr lang="en-US" altLang="zh-CN" sz="2350"/>
              <a:t>SwB#show vlan brief</a:t>
            </a:r>
            <a:endParaRPr lang="en-US" altLang="zh-CN" sz="2350"/>
          </a:p>
          <a:p>
            <a:pPr>
              <a:lnSpc>
                <a:spcPct val="80000"/>
              </a:lnSpc>
              <a:buFontTx/>
              <a:buNone/>
            </a:pPr>
            <a:endParaRPr lang="en-US" altLang="zh-CN" sz="2350"/>
          </a:p>
          <a:p>
            <a:pPr>
              <a:lnSpc>
                <a:spcPct val="80000"/>
              </a:lnSpc>
              <a:buFontTx/>
              <a:buNone/>
            </a:pPr>
            <a:r>
              <a:rPr lang="en-US" altLang="zh-CN" sz="1345" i="1"/>
              <a:t>VLAN Name                             Status    Ports</a:t>
            </a:r>
            <a:endParaRPr lang="en-US" altLang="zh-CN" sz="1345" i="1"/>
          </a:p>
          <a:p>
            <a:pPr>
              <a:lnSpc>
                <a:spcPct val="80000"/>
              </a:lnSpc>
              <a:buFontTx/>
              <a:buNone/>
            </a:pPr>
            <a:r>
              <a:rPr lang="en-US" altLang="zh-CN" sz="1345" i="1"/>
              <a:t>---- -------------------------------- --------- -------------------------------</a:t>
            </a:r>
            <a:endParaRPr lang="en-US" altLang="zh-CN" sz="1345" i="1"/>
          </a:p>
          <a:p>
            <a:pPr>
              <a:lnSpc>
                <a:spcPct val="80000"/>
              </a:lnSpc>
              <a:buFontTx/>
              <a:buNone/>
            </a:pPr>
            <a:r>
              <a:rPr lang="en-US" altLang="zh-CN" sz="1345" i="1"/>
              <a:t>1    default                                active    Fa0/1, Fa0/2, Fa0/3, Fa0/4</a:t>
            </a:r>
            <a:endParaRPr lang="en-US" altLang="zh-CN" sz="1345" i="1"/>
          </a:p>
          <a:p>
            <a:pPr>
              <a:lnSpc>
                <a:spcPct val="80000"/>
              </a:lnSpc>
              <a:buFontTx/>
              <a:buNone/>
            </a:pPr>
            <a:r>
              <a:rPr lang="en-US" altLang="zh-CN" sz="1345" i="1"/>
              <a:t>                                                                Fa0/5, Fa0/6, Fa0/7, Fa0/8</a:t>
            </a:r>
            <a:endParaRPr lang="en-US" altLang="zh-CN" sz="1345" i="1"/>
          </a:p>
          <a:p>
            <a:pPr>
              <a:lnSpc>
                <a:spcPct val="80000"/>
              </a:lnSpc>
              <a:buFontTx/>
              <a:buNone/>
            </a:pPr>
            <a:r>
              <a:rPr lang="en-US" altLang="zh-CN" sz="1345" i="1"/>
              <a:t>                                                                Fa0/9, Fa0/10, Fa0/11, Fa0/12</a:t>
            </a:r>
            <a:endParaRPr lang="en-US" altLang="zh-CN" sz="1345" i="1"/>
          </a:p>
          <a:p>
            <a:pPr>
              <a:lnSpc>
                <a:spcPct val="80000"/>
              </a:lnSpc>
              <a:buFontTx/>
              <a:buNone/>
            </a:pPr>
            <a:r>
              <a:rPr lang="en-US" altLang="zh-CN" sz="1345" i="1"/>
              <a:t>                                                                Fa0/13, Fa0/14, Fa0/15, Fa0/16  </a:t>
            </a:r>
            <a:endParaRPr lang="en-US" altLang="zh-CN" sz="1345" i="1"/>
          </a:p>
          <a:p>
            <a:pPr>
              <a:lnSpc>
                <a:spcPct val="80000"/>
              </a:lnSpc>
              <a:buFontTx/>
              <a:buNone/>
            </a:pPr>
            <a:r>
              <a:rPr lang="en-US" altLang="zh-CN" sz="1345" i="1"/>
              <a:t>                                                                Fa0/17, Fa0/18, Fa0/19, Fa0/20</a:t>
            </a:r>
            <a:endParaRPr lang="en-US" altLang="zh-CN" sz="1345" i="1"/>
          </a:p>
          <a:p>
            <a:pPr>
              <a:lnSpc>
                <a:spcPct val="80000"/>
              </a:lnSpc>
              <a:buFontTx/>
              <a:buNone/>
            </a:pPr>
            <a:r>
              <a:rPr lang="en-US" altLang="zh-CN" sz="1345" i="1"/>
              <a:t>                                                                Fa0/21, Fa0/24</a:t>
            </a:r>
            <a:endParaRPr lang="en-US" altLang="zh-CN" sz="1345" i="1"/>
          </a:p>
          <a:p>
            <a:pPr>
              <a:lnSpc>
                <a:spcPct val="80000"/>
              </a:lnSpc>
              <a:buFontTx/>
              <a:buNone/>
            </a:pPr>
            <a:r>
              <a:rPr lang="en-US" altLang="zh-CN" sz="1345" i="1"/>
              <a:t>2    sales                                   active    </a:t>
            </a:r>
            <a:endParaRPr lang="en-US" altLang="zh-CN" sz="1345" i="1"/>
          </a:p>
          <a:p>
            <a:pPr>
              <a:lnSpc>
                <a:spcPct val="80000"/>
              </a:lnSpc>
              <a:buFontTx/>
              <a:buNone/>
            </a:pPr>
            <a:r>
              <a:rPr lang="en-US" altLang="zh-CN" sz="1345" i="1"/>
              <a:t>3    develop                              active    </a:t>
            </a:r>
            <a:endParaRPr lang="en-US" altLang="zh-CN" sz="1345" i="1"/>
          </a:p>
          <a:p>
            <a:pPr>
              <a:lnSpc>
                <a:spcPct val="80000"/>
              </a:lnSpc>
              <a:buFontTx/>
              <a:buNone/>
            </a:pPr>
            <a:r>
              <a:rPr lang="en-US" altLang="zh-CN" sz="1345" i="1"/>
              <a:t>1002 fddi-default                     act/unsup </a:t>
            </a:r>
            <a:endParaRPr lang="en-US" altLang="zh-CN" sz="1345" i="1"/>
          </a:p>
          <a:p>
            <a:pPr>
              <a:lnSpc>
                <a:spcPct val="80000"/>
              </a:lnSpc>
              <a:buFontTx/>
              <a:buNone/>
            </a:pPr>
            <a:r>
              <a:rPr lang="en-US" altLang="zh-CN" sz="1345" i="1"/>
              <a:t>1003 token-ring-default          act/unsup </a:t>
            </a:r>
            <a:endParaRPr lang="en-US" altLang="zh-CN" sz="1345" i="1"/>
          </a:p>
          <a:p>
            <a:pPr>
              <a:lnSpc>
                <a:spcPct val="80000"/>
              </a:lnSpc>
              <a:buFontTx/>
              <a:buNone/>
            </a:pPr>
            <a:r>
              <a:rPr lang="en-US" altLang="zh-CN" sz="1345" i="1"/>
              <a:t>1004 fddinet-default               act/unsup </a:t>
            </a:r>
            <a:endParaRPr lang="en-US" altLang="zh-CN" sz="1345" i="1"/>
          </a:p>
          <a:p>
            <a:pPr>
              <a:lnSpc>
                <a:spcPct val="80000"/>
              </a:lnSpc>
              <a:buFontTx/>
              <a:buNone/>
            </a:pPr>
            <a:r>
              <a:rPr lang="en-US" altLang="zh-CN" sz="1345" i="1"/>
              <a:t>1005 trnet-default                   act/unsup</a:t>
            </a:r>
            <a:endParaRPr lang="en-US" altLang="zh-CN" sz="1345" i="1"/>
          </a:p>
        </p:txBody>
      </p:sp>
      <p:sp>
        <p:nvSpPr>
          <p:cNvPr id="38916" name="AutoShape 4"/>
          <p:cNvSpPr>
            <a:spLocks noChangeArrowheads="1"/>
          </p:cNvSpPr>
          <p:nvPr/>
        </p:nvSpPr>
        <p:spPr bwMode="auto">
          <a:xfrm>
            <a:off x="4680744" y="3968715"/>
            <a:ext cx="2299081" cy="1210885"/>
          </a:xfrm>
          <a:prstGeom prst="wedgeRoundRectCallout">
            <a:avLst>
              <a:gd name="adj1" fmla="val -67056"/>
              <a:gd name="adj2" fmla="val -39759"/>
              <a:gd name="adj3" fmla="val 16667"/>
            </a:avLst>
          </a:prstGeom>
          <a:gradFill rotWithShape="1">
            <a:gsLst>
              <a:gs pos="0">
                <a:schemeClr val="bg1"/>
              </a:gs>
              <a:gs pos="100000">
                <a:srgbClr val="E3CEFE"/>
              </a:gs>
            </a:gsLst>
            <a:lin ang="5400000" scaled="1"/>
          </a:gradFill>
          <a:ln>
            <a:noFill/>
          </a:ln>
          <a:effectLst>
            <a:prstShdw prst="shdw17" dist="17961" dir="2700000">
              <a:srgbClr val="E3CEFE">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1595" b="1">
                <a:ea typeface="楷体_GB2312" pitchFamily="49" charset="-122"/>
              </a:rPr>
              <a:t>已经通过</a:t>
            </a:r>
            <a:r>
              <a:rPr lang="en-US" altLang="zh-CN" sz="1595" b="1">
                <a:ea typeface="楷体_GB2312" pitchFamily="49" charset="-122"/>
              </a:rPr>
              <a:t>VTP</a:t>
            </a:r>
            <a:r>
              <a:rPr lang="zh-CN" altLang="en-US" sz="1595" b="1">
                <a:ea typeface="楷体_GB2312" pitchFamily="49" charset="-122"/>
              </a:rPr>
              <a:t>协议学习到了</a:t>
            </a:r>
            <a:r>
              <a:rPr lang="en-US" altLang="zh-CN" sz="1595" b="1">
                <a:ea typeface="楷体_GB2312" pitchFamily="49" charset="-122"/>
              </a:rPr>
              <a:t>VLAN</a:t>
            </a:r>
            <a:r>
              <a:rPr lang="zh-CN" altLang="en-US" sz="1595" b="1">
                <a:ea typeface="楷体_GB2312" pitchFamily="49" charset="-122"/>
              </a:rPr>
              <a:t>的信息，但是不学习</a:t>
            </a:r>
            <a:r>
              <a:rPr lang="en-US" altLang="zh-CN" sz="1595" b="1">
                <a:ea typeface="楷体_GB2312" pitchFamily="49" charset="-122"/>
              </a:rPr>
              <a:t>VLAN</a:t>
            </a:r>
            <a:r>
              <a:rPr lang="zh-CN" altLang="en-US" sz="1595" b="1">
                <a:ea typeface="楷体_GB2312" pitchFamily="49" charset="-122"/>
              </a:rPr>
              <a:t>中添加的端口</a:t>
            </a:r>
            <a:endParaRPr lang="zh-CN" altLang="en-US" sz="1595" b="1">
              <a:ea typeface="楷体_GB2312" pitchFamily="49" charset="-122"/>
            </a:endParaRPr>
          </a:p>
        </p:txBody>
      </p:sp>
      <p:sp>
        <p:nvSpPr>
          <p:cNvPr id="2" name="日期占位符 1"/>
          <p:cNvSpPr>
            <a:spLocks noGrp="1"/>
          </p:cNvSpPr>
          <p:nvPr>
            <p:ph type="dt" sz="half" idx="10"/>
          </p:nvPr>
        </p:nvSpPr>
        <p:spPr/>
        <p:txBody>
          <a:bodyPr/>
          <a:lstStyle/>
          <a:p>
            <a:fld id="{C37C4366-62AD-46B7-99DA-87BF03899283}" type="datetime11">
              <a:rPr lang="zh-CN" altLang="en-US" smtClean="0"/>
            </a:fld>
            <a:endParaRPr lang="zh-CN" altLang="en-US"/>
          </a:p>
        </p:txBody>
      </p:sp>
      <p:sp>
        <p:nvSpPr>
          <p:cNvPr id="3" name="灯片编号占位符 2"/>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8916"/>
                                        </p:tgtEl>
                                      </p:cBhvr>
                                    </p:animEffect>
                                    <p:set>
                                      <p:cBhvr>
                                        <p:cTn id="12" dur="1" fill="hold">
                                          <p:stCondLst>
                                            <p:cond delay="499"/>
                                          </p:stCondLst>
                                        </p:cTn>
                                        <p:tgtEl>
                                          <p:spTgt spid="389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6" grpId="1" animBg="1"/>
    </p:bldLst>
  </p:timing>
</p:sld>
</file>

<file path=ppt/tags/tag1.xml><?xml version="1.0" encoding="utf-8"?>
<p:tagLst xmlns:p="http://schemas.openxmlformats.org/presentationml/2006/main">
  <p:tag name="TIMING" val="|0.1"/>
</p:tagLst>
</file>

<file path=ppt/tags/tag10.xml><?xml version="1.0" encoding="utf-8"?>
<p:tagLst xmlns:p="http://schemas.openxmlformats.org/presentationml/2006/main">
  <p:tag name="TIMING" val="|1.8"/>
</p:tagLst>
</file>

<file path=ppt/tags/tag11.xml><?xml version="1.0" encoding="utf-8"?>
<p:tagLst xmlns:p="http://schemas.openxmlformats.org/presentationml/2006/main">
  <p:tag name="TIMING" val="|3.2"/>
</p:tagLst>
</file>

<file path=ppt/tags/tag12.xml><?xml version="1.0" encoding="utf-8"?>
<p:tagLst xmlns:p="http://schemas.openxmlformats.org/presentationml/2006/main">
  <p:tag name="TIMING" val="|0.1"/>
</p:tagLst>
</file>

<file path=ppt/tags/tag13.xml><?xml version="1.0" encoding="utf-8"?>
<p:tagLst xmlns:p="http://schemas.openxmlformats.org/presentationml/2006/main">
  <p:tag name="TIMING" val="|0.4"/>
</p:tagLst>
</file>

<file path=ppt/tags/tag14.xml><?xml version="1.0" encoding="utf-8"?>
<p:tagLst xmlns:p="http://schemas.openxmlformats.org/presentationml/2006/main">
  <p:tag name="TIMING" val="|0.8"/>
</p:tagLst>
</file>

<file path=ppt/tags/tag15.xml><?xml version="1.0" encoding="utf-8"?>
<p:tagLst xmlns:p="http://schemas.openxmlformats.org/presentationml/2006/main">
  <p:tag name="TIMING" val="|1.6"/>
</p:tagLst>
</file>

<file path=ppt/tags/tag16.xml><?xml version="1.0" encoding="utf-8"?>
<p:tagLst xmlns:p="http://schemas.openxmlformats.org/presentationml/2006/main">
  <p:tag name="TIMING" val="|0.5"/>
</p:tagLst>
</file>

<file path=ppt/tags/tag17.xml><?xml version="1.0" encoding="utf-8"?>
<p:tagLst xmlns:p="http://schemas.openxmlformats.org/presentationml/2006/main">
  <p:tag name="TIMING" val="|11.9"/>
</p:tagLst>
</file>

<file path=ppt/tags/tag18.xml><?xml version="1.0" encoding="utf-8"?>
<p:tagLst xmlns:p="http://schemas.openxmlformats.org/presentationml/2006/main">
  <p:tag name="TIMING" val="|26.4"/>
</p:tagLst>
</file>

<file path=ppt/tags/tag19.xml><?xml version="1.0" encoding="utf-8"?>
<p:tagLst xmlns:p="http://schemas.openxmlformats.org/presentationml/2006/main">
  <p:tag name="TIMING" val="|0.5"/>
</p:tagLst>
</file>

<file path=ppt/tags/tag2.xml><?xml version="1.0" encoding="utf-8"?>
<p:tagLst xmlns:p="http://schemas.openxmlformats.org/presentationml/2006/main">
  <p:tag name="TIMING" val="|0.1"/>
</p:tagLst>
</file>

<file path=ppt/tags/tag20.xml><?xml version="1.0" encoding="utf-8"?>
<p:tagLst xmlns:p="http://schemas.openxmlformats.org/presentationml/2006/main">
  <p:tag name="TIMING" val="|0.6"/>
</p:tagLst>
</file>

<file path=ppt/tags/tag21.xml><?xml version="1.0" encoding="utf-8"?>
<p:tagLst xmlns:p="http://schemas.openxmlformats.org/presentationml/2006/main">
  <p:tag name="TIMING" val="|0.4|0.6|8.1|0.8|4.5|19.5|1.2"/>
</p:tagLst>
</file>

<file path=ppt/tags/tag22.xml><?xml version="1.0" encoding="utf-8"?>
<p:tagLst xmlns:p="http://schemas.openxmlformats.org/presentationml/2006/main">
  <p:tag name="TIMING" val="|0.4|0.6|0.9|3.6|0.8"/>
</p:tagLst>
</file>

<file path=ppt/tags/tag23.xml><?xml version="1.0" encoding="utf-8"?>
<p:tagLst xmlns:p="http://schemas.openxmlformats.org/presentationml/2006/main">
  <p:tag name="TIMING" val="|0.2"/>
</p:tagLst>
</file>

<file path=ppt/tags/tag24.xml><?xml version="1.0" encoding="utf-8"?>
<p:tagLst xmlns:p="http://schemas.openxmlformats.org/presentationml/2006/main">
  <p:tag name="TIMING" val="|2.5"/>
</p:tagLst>
</file>

<file path=ppt/tags/tag25.xml><?xml version="1.0" encoding="utf-8"?>
<p:tagLst xmlns:p="http://schemas.openxmlformats.org/presentationml/2006/main">
  <p:tag name="TIMING" val="|16"/>
</p:tagLst>
</file>

<file path=ppt/tags/tag26.xml><?xml version="1.0" encoding="utf-8"?>
<p:tagLst xmlns:p="http://schemas.openxmlformats.org/presentationml/2006/main">
  <p:tag name="TIMING" val="|0.4|15.9|3.7"/>
</p:tagLst>
</file>

<file path=ppt/tags/tag27.xml><?xml version="1.0" encoding="utf-8"?>
<p:tagLst xmlns:p="http://schemas.openxmlformats.org/presentationml/2006/main">
  <p:tag name="TIMING" val="|0.7|1.9|3.8"/>
</p:tagLst>
</file>

<file path=ppt/tags/tag28.xml><?xml version="1.0" encoding="utf-8"?>
<p:tagLst xmlns:p="http://schemas.openxmlformats.org/presentationml/2006/main">
  <p:tag name="TIMING" val="|0.3"/>
</p:tagLst>
</file>

<file path=ppt/tags/tag29.xml><?xml version="1.0" encoding="utf-8"?>
<p:tagLst xmlns:p="http://schemas.openxmlformats.org/presentationml/2006/main">
  <p:tag name="TIMING" val="|48.1"/>
</p:tagLst>
</file>

<file path=ppt/tags/tag3.xml><?xml version="1.0" encoding="utf-8"?>
<p:tagLst xmlns:p="http://schemas.openxmlformats.org/presentationml/2006/main">
  <p:tag name="TIMING" val="|0.1"/>
</p:tagLst>
</file>

<file path=ppt/tags/tag30.xml><?xml version="1.0" encoding="utf-8"?>
<p:tagLst xmlns:p="http://schemas.openxmlformats.org/presentationml/2006/main">
  <p:tag name="TIMING" val="|0.9"/>
</p:tagLst>
</file>

<file path=ppt/tags/tag31.xml><?xml version="1.0" encoding="utf-8"?>
<p:tagLst xmlns:p="http://schemas.openxmlformats.org/presentationml/2006/main">
  <p:tag name="TIMING" val="|17.2"/>
</p:tagLst>
</file>

<file path=ppt/tags/tag32.xml><?xml version="1.0" encoding="utf-8"?>
<p:tagLst xmlns:p="http://schemas.openxmlformats.org/presentationml/2006/main">
  <p:tag name="TIMING" val="|1.2"/>
</p:tagLst>
</file>

<file path=ppt/tags/tag33.xml><?xml version="1.0" encoding="utf-8"?>
<p:tagLst xmlns:p="http://schemas.openxmlformats.org/presentationml/2006/main">
  <p:tag name="TIMING" val="|1.9"/>
</p:tagLst>
</file>

<file path=ppt/tags/tag34.xml><?xml version="1.0" encoding="utf-8"?>
<p:tagLst xmlns:p="http://schemas.openxmlformats.org/presentationml/2006/main">
  <p:tag name="TIMING" val="|1.4"/>
</p:tagLst>
</file>

<file path=ppt/tags/tag35.xml><?xml version="1.0" encoding="utf-8"?>
<p:tagLst xmlns:p="http://schemas.openxmlformats.org/presentationml/2006/main">
  <p:tag name="TIMING" val="|13.7|1|34.2"/>
</p:tagLst>
</file>

<file path=ppt/tags/tag36.xml><?xml version="1.0" encoding="utf-8"?>
<p:tagLst xmlns:p="http://schemas.openxmlformats.org/presentationml/2006/main">
  <p:tag name="TIMING" val="|0.1|0.4|0|0.6|0"/>
</p:tagLst>
</file>

<file path=ppt/tags/tag37.xml><?xml version="1.0" encoding="utf-8"?>
<p:tagLst xmlns:p="http://schemas.openxmlformats.org/presentationml/2006/main">
  <p:tag name="TIMING" val="|0.8"/>
</p:tagLst>
</file>

<file path=ppt/tags/tag38.xml><?xml version="1.0" encoding="utf-8"?>
<p:tagLst xmlns:p="http://schemas.openxmlformats.org/presentationml/2006/main">
  <p:tag name="TIMING" val="|48.1"/>
</p:tagLst>
</file>

<file path=ppt/tags/tag39.xml><?xml version="1.0" encoding="utf-8"?>
<p:tagLst xmlns:p="http://schemas.openxmlformats.org/presentationml/2006/main">
  <p:tag name="TIMING" val="|4.5"/>
</p:tagLst>
</file>

<file path=ppt/tags/tag4.xml><?xml version="1.0" encoding="utf-8"?>
<p:tagLst xmlns:p="http://schemas.openxmlformats.org/presentationml/2006/main">
  <p:tag name="TIMING" val="|0.1"/>
</p:tagLst>
</file>

<file path=ppt/tags/tag40.xml><?xml version="1.0" encoding="utf-8"?>
<p:tagLst xmlns:p="http://schemas.openxmlformats.org/presentationml/2006/main">
  <p:tag name="TIMING" val="|10.8"/>
</p:tagLst>
</file>

<file path=ppt/tags/tag41.xml><?xml version="1.0" encoding="utf-8"?>
<p:tagLst xmlns:p="http://schemas.openxmlformats.org/presentationml/2006/main">
  <p:tag name="TIMING" val="|25.9"/>
</p:tagLst>
</file>

<file path=ppt/tags/tag42.xml><?xml version="1.0" encoding="utf-8"?>
<p:tagLst xmlns:p="http://schemas.openxmlformats.org/presentationml/2006/main">
  <p:tag name="TIMING" val="|0.5"/>
</p:tagLst>
</file>

<file path=ppt/tags/tag43.xml><?xml version="1.0" encoding="utf-8"?>
<p:tagLst xmlns:p="http://schemas.openxmlformats.org/presentationml/2006/main">
  <p:tag name="TIMING" val="|1.3"/>
</p:tagLst>
</file>

<file path=ppt/tags/tag44.xml><?xml version="1.0" encoding="utf-8"?>
<p:tagLst xmlns:p="http://schemas.openxmlformats.org/presentationml/2006/main">
  <p:tag name="KSO_WM_UNIT_PLACING_PICTURE_USER_VIEWPORT" val="{&quot;height&quot;:5987,&quot;width&quot;:3755}"/>
</p:tagLst>
</file>

<file path=ppt/tags/tag45.xml><?xml version="1.0" encoding="utf-8"?>
<p:tagLst xmlns:p="http://schemas.openxmlformats.org/presentationml/2006/main">
  <p:tag name="ISPRING_PRESENTATION_TITLE" val="PowerPoint 演示文稿"/>
  <p:tag name="ISPRING_ULTRA_SCORM_COURSE_ID" val="BDCDD1E2-A7E3-4241-811A-31228E51ED69"/>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ULTRA_SCORM_SLIDE_COUNT" val="1"/>
  <p:tag name="COMMONDATA" val="eyJoZGlkIjoiY2FmNWQ3YjIyNGQ2NzI5ZDkxOTViYTZmMWU2ZmE0NzkifQ=="/>
</p:tagLst>
</file>

<file path=ppt/tags/tag5.xml><?xml version="1.0" encoding="utf-8"?>
<p:tagLst xmlns:p="http://schemas.openxmlformats.org/presentationml/2006/main">
  <p:tag name="TIMING" val="|0.1"/>
</p:tagLst>
</file>

<file path=ppt/tags/tag6.xml><?xml version="1.0" encoding="utf-8"?>
<p:tagLst xmlns:p="http://schemas.openxmlformats.org/presentationml/2006/main">
  <p:tag name="TIMING" val="|0.1"/>
</p:tagLst>
</file>

<file path=ppt/tags/tag7.xml><?xml version="1.0" encoding="utf-8"?>
<p:tagLst xmlns:p="http://schemas.openxmlformats.org/presentationml/2006/main">
  <p:tag name="TIMING" val="|0.2"/>
</p:tagLst>
</file>

<file path=ppt/tags/tag8.xml><?xml version="1.0" encoding="utf-8"?>
<p:tagLst xmlns:p="http://schemas.openxmlformats.org/presentationml/2006/main">
  <p:tag name="TIMING" val="|0.2"/>
</p:tagLst>
</file>

<file path=ppt/tags/tag9.xml><?xml version="1.0" encoding="utf-8"?>
<p:tagLst xmlns:p="http://schemas.openxmlformats.org/presentationml/2006/main">
  <p:tag name="TIMING"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24131</Words>
  <Application>WPS 演示</Application>
  <PresentationFormat>自定义</PresentationFormat>
  <Paragraphs>2204</Paragraphs>
  <Slides>122</Slides>
  <Notes>78</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25</vt:i4>
      </vt:variant>
      <vt:variant>
        <vt:lpstr>幻灯片标题</vt:lpstr>
      </vt:variant>
      <vt:variant>
        <vt:i4>122</vt:i4>
      </vt:variant>
    </vt:vector>
  </HeadingPairs>
  <TitlesOfParts>
    <vt:vector size="174" baseType="lpstr">
      <vt:lpstr>Arial</vt:lpstr>
      <vt:lpstr>宋体</vt:lpstr>
      <vt:lpstr>Wingdings</vt:lpstr>
      <vt:lpstr>微软雅黑</vt:lpstr>
      <vt:lpstr>Calibri</vt:lpstr>
      <vt:lpstr>Embassy BT</vt:lpstr>
      <vt:lpstr>Mongolian Baiti</vt:lpstr>
      <vt:lpstr>Impact</vt:lpstr>
      <vt:lpstr>方正豪体简体</vt:lpstr>
      <vt:lpstr>Agency FB</vt:lpstr>
      <vt:lpstr>华文细黑</vt:lpstr>
      <vt:lpstr>黑体</vt:lpstr>
      <vt:lpstr>Monotype Sorts</vt:lpstr>
      <vt:lpstr>Wingdings</vt:lpstr>
      <vt:lpstr>Times New Roman</vt:lpstr>
      <vt:lpstr>Arial Unicode MS</vt:lpstr>
      <vt:lpstr>隶书</vt:lpstr>
      <vt:lpstr>Estrangelo Edessa</vt:lpstr>
      <vt:lpstr>Segoe Print</vt:lpstr>
      <vt:lpstr>幼圆</vt:lpstr>
      <vt:lpstr>Webdings</vt:lpstr>
      <vt:lpstr>Wingdings 2</vt:lpstr>
      <vt:lpstr>楷体_GB2312</vt:lpstr>
      <vt:lpstr>新宋体</vt:lpstr>
      <vt:lpstr>SimSun-Identity-H</vt:lpstr>
      <vt:lpstr>TimesNewRomanPS-BoldMT-Identity</vt:lpstr>
      <vt:lpstr>Office 主题​​</vt:lpstr>
      <vt:lpstr>Paint.Picture</vt:lpstr>
      <vt:lpstr>CorelDRAW.Graphic.9</vt:lpstr>
      <vt:lpstr>CorelDRAW.Graphic.9</vt:lpstr>
      <vt:lpstr>CorelDRAW.Graphic.9</vt:lpstr>
      <vt:lpstr>CorelDRAW.Graphic.9</vt:lpstr>
      <vt:lpstr>CorelDRAW.Graphic.9</vt:lpstr>
      <vt:lpstr>CorelDRAW.Graphic.9</vt:lpstr>
      <vt:lpstr>CorelDRAW.Graphic.9</vt:lpstr>
      <vt:lpstr>CorelDRAW.Graphic.9</vt:lpstr>
      <vt:lpstr>CorelDRAW.Graphic.9</vt:lpstr>
      <vt:lpstr>CorelDRAW.Graphic.9</vt:lpstr>
      <vt:lpstr>Paint.Picture</vt:lpstr>
      <vt:lpstr>CorelDRAW.Graphic.9</vt:lpstr>
      <vt:lpstr>CorelDRAW.Graphic.9</vt:lpstr>
      <vt:lpstr>CorelDRAW.Graphic.9</vt:lpstr>
      <vt:lpstr>CorelDRAW.Graphic.9</vt:lpstr>
      <vt:lpstr>CorelDRAW.Graphic.9</vt:lpstr>
      <vt:lpstr>CorelDRAW.Graphic.9</vt:lpstr>
      <vt:lpstr>Paint.Picture</vt:lpstr>
      <vt:lpstr>Paint.Picture</vt:lpstr>
      <vt:lpstr>Paint.Picture</vt:lpstr>
      <vt:lpstr>Photoshop.Image.9</vt:lpstr>
      <vt:lpstr>CorelDRAW.Graphic.9</vt:lpstr>
      <vt:lpstr>CorelDRAW.Graphic.9</vt:lpstr>
      <vt:lpstr>CorelDRAW.Graphic.9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运行在数据链路层的设备</vt:lpstr>
      <vt:lpstr>交换机的特点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广播域</vt:lpstr>
      <vt:lpstr>PowerPoint 演示文稿</vt:lpstr>
      <vt:lpstr>PowerPoint 演示文稿</vt:lpstr>
      <vt:lpstr>PowerPoint 演示文稿</vt:lpstr>
      <vt:lpstr>PowerPoint 演示文稿</vt:lpstr>
      <vt:lpstr>PowerPoint 演示文稿</vt:lpstr>
      <vt:lpstr>VLAN  ID范围</vt:lpstr>
      <vt:lpstr>VLAN  ID范围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VTP协议</vt:lpstr>
      <vt:lpstr>VTP域</vt:lpstr>
      <vt:lpstr>VTP的运行模式</vt:lpstr>
      <vt:lpstr>VTP的运行模式</vt:lpstr>
      <vt:lpstr>VTP的运行模式</vt:lpstr>
      <vt:lpstr>VTP的运行模式</vt:lpstr>
      <vt:lpstr>VTP通告</vt:lpstr>
      <vt:lpstr>VTP通告</vt:lpstr>
      <vt:lpstr>VTP通告</vt:lpstr>
      <vt:lpstr>VTP通告</vt:lpstr>
      <vt:lpstr>VTP修剪</vt:lpstr>
      <vt:lpstr>VTP配置</vt:lpstr>
      <vt:lpstr>VTP配置</vt:lpstr>
      <vt:lpstr>VTP配置实例</vt:lpstr>
      <vt:lpstr>VTP配置实例</vt:lpstr>
      <vt:lpstr>VTP配置实例 </vt:lpstr>
      <vt:lpstr>VTP配置实例 </vt:lpstr>
      <vt:lpstr>VTP配置实例 </vt:lpstr>
      <vt:lpstr>VTP配置实例 </vt:lpstr>
      <vt:lpstr>VTP配置实例 </vt:lpstr>
      <vt:lpstr>VTP配置实例</vt:lpstr>
      <vt:lpstr>VTP配置实例 </vt:lpstr>
      <vt:lpstr>VTP配置实例</vt:lpstr>
      <vt:lpstr>VTP配置实例</vt:lpstr>
      <vt:lpstr>VTP配置实例</vt:lpstr>
      <vt:lpstr>VTP配置实例</vt:lpstr>
      <vt:lpstr>VTP配置实例</vt:lpstr>
      <vt:lpstr>VTP配置实例 </vt:lpstr>
      <vt:lpstr>VTP配置实例 </vt:lpstr>
      <vt:lpstr>VTP配置实例 </vt:lpstr>
      <vt:lpstr>VTP配置实例</vt:lpstr>
      <vt:lpstr>VTP配置实例</vt:lpstr>
      <vt:lpstr>VTP配置实例</vt:lpstr>
      <vt:lpstr>单一交换机配置VLAN</vt:lpstr>
      <vt:lpstr>跨交换机配置VLAN</vt:lpstr>
      <vt:lpstr>单臂路由配置</vt:lpstr>
      <vt:lpstr>单臂路由配置</vt:lpstr>
      <vt:lpstr>单臂路由配置</vt:lpstr>
      <vt:lpstr>路由器的NAT---PAT 配置</vt:lpstr>
      <vt:lpstr>路由器的NAT---PAT 配置</vt:lpstr>
      <vt:lpstr>路由器的NAT---PAT 配置</vt:lpstr>
      <vt:lpstr>路由器的NAT---PAT 配置</vt:lpstr>
      <vt:lpstr>路由器的NAT---PAT 配置</vt:lpstr>
      <vt:lpstr>路由器的NAT---PAT 配置</vt:lpstr>
      <vt:lpstr>路由器的NAT---PAT 配置</vt:lpstr>
      <vt:lpstr>单臂路由配置</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Brenda</cp:lastModifiedBy>
  <cp:revision>313</cp:revision>
  <cp:lastPrinted>2017-09-18T02:49:00Z</cp:lastPrinted>
  <dcterms:created xsi:type="dcterms:W3CDTF">2016-05-27T01:57:00Z</dcterms:created>
  <dcterms:modified xsi:type="dcterms:W3CDTF">2022-10-04T02:04:44Z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67787A1069C04B2BB5072846E4555642</vt:lpwstr>
  </property>
  <property fmtid="{D5CDD505-2E9C-101B-9397-08002B2CF9AE}" pid="3" name="KSOProductBuildVer">
    <vt:lpwstr>2052-11.1.0.11875</vt:lpwstr>
  </property>
</Properties>
</file>