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412" r:id="rId3"/>
    <p:sldId id="437" r:id="rId4"/>
    <p:sldId id="460" r:id="rId5"/>
    <p:sldId id="441" r:id="rId6"/>
    <p:sldId id="445" r:id="rId7"/>
    <p:sldId id="443" r:id="rId8"/>
    <p:sldId id="461" r:id="rId9"/>
    <p:sldId id="454" r:id="rId10"/>
    <p:sldId id="462" r:id="rId11"/>
    <p:sldId id="463" r:id="rId12"/>
    <p:sldId id="455" r:id="rId13"/>
    <p:sldId id="464" r:id="rId14"/>
    <p:sldId id="466" r:id="rId15"/>
    <p:sldId id="467" r:id="rId16"/>
    <p:sldId id="468" r:id="rId17"/>
    <p:sldId id="465" r:id="rId18"/>
    <p:sldId id="469" r:id="rId19"/>
    <p:sldId id="470" r:id="rId20"/>
    <p:sldId id="472" r:id="rId21"/>
    <p:sldId id="473" r:id="rId22"/>
    <p:sldId id="487" r:id="rId23"/>
    <p:sldId id="488" r:id="rId24"/>
    <p:sldId id="474" r:id="rId25"/>
    <p:sldId id="476" r:id="rId26"/>
    <p:sldId id="477" r:id="rId27"/>
    <p:sldId id="478" r:id="rId28"/>
    <p:sldId id="475" r:id="rId29"/>
    <p:sldId id="479" r:id="rId30"/>
    <p:sldId id="482" r:id="rId31"/>
    <p:sldId id="480" r:id="rId32"/>
    <p:sldId id="483" r:id="rId33"/>
    <p:sldId id="484" r:id="rId34"/>
    <p:sldId id="485" r:id="rId35"/>
    <p:sldId id="486" r:id="rId36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82147" autoAdjust="0"/>
  </p:normalViewPr>
  <p:slideViewPr>
    <p:cSldViewPr>
      <p:cViewPr varScale="1">
        <p:scale>
          <a:sx n="71" d="100"/>
          <a:sy n="71" d="100"/>
        </p:scale>
        <p:origin x="104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042DDFC-F4E8-478C-A35D-8BC08AA8E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D65A7-335D-4B2A-9D50-B3107282E6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399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Tomcat</a:t>
            </a:r>
            <a:r>
              <a:rPr lang="zh-CN" altLang="en-US" sz="1200" dirty="0"/>
              <a:t>这种集成只需要修改一下</a:t>
            </a:r>
            <a:r>
              <a:rPr lang="en-US" altLang="zh-CN" sz="1200" dirty="0"/>
              <a:t>Apache</a:t>
            </a:r>
            <a:r>
              <a:rPr lang="zh-CN" altLang="en-US" sz="1200" dirty="0"/>
              <a:t>和</a:t>
            </a:r>
            <a:r>
              <a:rPr lang="en-US" altLang="zh-CN" sz="1200" dirty="0"/>
              <a:t>Tomcat</a:t>
            </a:r>
            <a:r>
              <a:rPr lang="zh-CN" altLang="en-US" sz="1200" dirty="0"/>
              <a:t>的配置文件即可。基于</a:t>
            </a:r>
            <a:r>
              <a:rPr lang="en-US" altLang="zh-CN" sz="1200" dirty="0"/>
              <a:t>Tomcat</a:t>
            </a:r>
            <a:r>
              <a:rPr lang="zh-CN" altLang="en-US" sz="1200" dirty="0"/>
              <a:t>的开发其实主要是</a:t>
            </a:r>
            <a:r>
              <a:rPr lang="en-US" altLang="zh-CN" sz="1200" dirty="0"/>
              <a:t>JSP</a:t>
            </a:r>
            <a:r>
              <a:rPr lang="zh-CN" altLang="en-US" sz="1200" dirty="0"/>
              <a:t>和</a:t>
            </a:r>
            <a:r>
              <a:rPr lang="en-US" altLang="zh-CN" sz="1200" dirty="0"/>
              <a:t>Servlet</a:t>
            </a:r>
            <a:r>
              <a:rPr lang="zh-CN" altLang="en-US" sz="1200" dirty="0"/>
              <a:t>的开发，开发</a:t>
            </a:r>
            <a:r>
              <a:rPr lang="en-US" altLang="zh-CN" sz="1200" dirty="0"/>
              <a:t>JSP</a:t>
            </a:r>
            <a:r>
              <a:rPr lang="zh-CN" altLang="en-US" sz="1200" dirty="0"/>
              <a:t>和</a:t>
            </a:r>
            <a:r>
              <a:rPr lang="en-US" altLang="zh-CN" sz="1200" dirty="0"/>
              <a:t>Servlet</a:t>
            </a:r>
            <a:r>
              <a:rPr lang="zh-CN" altLang="en-US" sz="1200" dirty="0"/>
              <a:t>非常简单，可以使用普通文本编辑器或者</a:t>
            </a:r>
            <a:r>
              <a:rPr lang="en-US" altLang="zh-CN" sz="1200" dirty="0"/>
              <a:t>IDE</a:t>
            </a:r>
            <a:r>
              <a:rPr lang="zh-CN" altLang="en-US" sz="1200" dirty="0"/>
              <a:t>，然后将其打包成</a:t>
            </a:r>
            <a:r>
              <a:rPr lang="en-US" altLang="zh-CN" sz="1200" dirty="0"/>
              <a:t>WAR</a:t>
            </a:r>
            <a:r>
              <a:rPr lang="zh-CN" altLang="en-US" sz="1200" dirty="0"/>
              <a:t>即可。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5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主流平台操作系统包括</a:t>
            </a:r>
            <a:r>
              <a:rPr lang="en-US" altLang="zh-CN" sz="1200" dirty="0"/>
              <a:t>Linux</a:t>
            </a:r>
            <a:r>
              <a:rPr lang="zh-CN" altLang="en-US" sz="1200" dirty="0"/>
              <a:t>和</a:t>
            </a:r>
            <a:r>
              <a:rPr lang="en-US" altLang="zh-CN" sz="1200" dirty="0"/>
              <a:t>Windows</a:t>
            </a:r>
            <a:r>
              <a:rPr lang="zh-CN" altLang="en-US" sz="1200" dirty="0"/>
              <a:t>，平台开发者可以根据自己的实际情况来选择。如果对平台性能要求高，就可以选择</a:t>
            </a:r>
            <a:r>
              <a:rPr lang="en-US" altLang="zh-CN" sz="1200" dirty="0"/>
              <a:t>Linux</a:t>
            </a:r>
            <a:r>
              <a:rPr lang="zh-CN" altLang="en-US" sz="1200" dirty="0"/>
              <a:t>。这里所谓性能好，指的是在同样的服务器硬件配置下，可以承载更大的业务流量，允许更多的并发用户，访问响应时间相对较短。</a:t>
            </a:r>
            <a:endParaRPr lang="en-US" altLang="zh-CN" sz="1200" dirty="0"/>
          </a:p>
          <a:p>
            <a:pPr hangingPunct="1">
              <a:spcBef>
                <a:spcPct val="0"/>
              </a:spcBef>
              <a:buFontTx/>
              <a:buNone/>
            </a:pPr>
            <a:endParaRPr lang="en-US" altLang="zh-CN" sz="1200" dirty="0"/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如果希望开发和维护相对容易些，可以选择</a:t>
            </a:r>
            <a:r>
              <a:rPr lang="en-US" altLang="zh-CN" sz="1200" dirty="0"/>
              <a:t>Windows</a:t>
            </a:r>
            <a:r>
              <a:rPr lang="zh-CN" altLang="en-US" sz="1200" dirty="0"/>
              <a:t>。</a:t>
            </a:r>
            <a:r>
              <a:rPr lang="en-US" altLang="zh-CN" sz="1200" dirty="0"/>
              <a:t>Windows</a:t>
            </a:r>
            <a:r>
              <a:rPr lang="zh-CN" altLang="en-US" sz="1200" dirty="0"/>
              <a:t>服务器和</a:t>
            </a:r>
            <a:r>
              <a:rPr lang="en-US" altLang="zh-CN" sz="1200" dirty="0"/>
              <a:t>PC</a:t>
            </a:r>
            <a:r>
              <a:rPr lang="zh-CN" altLang="en-US" sz="1200" dirty="0"/>
              <a:t>机尽管版本不一样，但是用户界面、使用方法、使用的命令等都大同小异，因而对于初学者来说易于开发和维护。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50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</a:t>
            </a:r>
            <a:r>
              <a:rPr lang="en-US" altLang="zh-CN" sz="1200" dirty="0"/>
              <a:t>Java</a:t>
            </a:r>
            <a:r>
              <a:rPr lang="zh-CN" altLang="en-US" sz="1200" dirty="0"/>
              <a:t>是由</a:t>
            </a:r>
            <a:r>
              <a:rPr lang="en-US" altLang="zh-CN" sz="1200" dirty="0"/>
              <a:t>Sun Microsystems</a:t>
            </a:r>
            <a:r>
              <a:rPr lang="zh-CN" altLang="en-US" sz="1200" dirty="0"/>
              <a:t>公司于推出的</a:t>
            </a:r>
            <a:r>
              <a:rPr lang="en-US" altLang="zh-CN" sz="1200" dirty="0"/>
              <a:t>Java</a:t>
            </a:r>
            <a:r>
              <a:rPr lang="zh-CN" altLang="en-US" sz="1200" dirty="0"/>
              <a:t>程序设计语言和</a:t>
            </a:r>
            <a:r>
              <a:rPr lang="en-US" altLang="zh-CN" sz="1200" dirty="0"/>
              <a:t>Java</a:t>
            </a:r>
            <a:r>
              <a:rPr lang="zh-CN" altLang="en-US" sz="1200" dirty="0"/>
              <a:t>平台的总称，是一种可以撰写跨平台应用软件的面向对象的程序设计语言。</a:t>
            </a:r>
            <a:r>
              <a:rPr lang="en-US" altLang="zh-CN" sz="1200" dirty="0"/>
              <a:t>Java</a:t>
            </a:r>
            <a:r>
              <a:rPr lang="zh-CN" altLang="en-US" sz="1200" dirty="0"/>
              <a:t>是开源较早的面向对象的编程语言，主要应有范围：个人</a:t>
            </a:r>
            <a:r>
              <a:rPr lang="en-US" altLang="zh-CN" sz="1200" dirty="0"/>
              <a:t>PC</a:t>
            </a:r>
            <a:r>
              <a:rPr lang="zh-CN" altLang="en-US" sz="1200" dirty="0"/>
              <a:t>、数据中心、游戏控制台、科学超级计算机、移动电话和互联网等。</a:t>
            </a:r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Java</a:t>
            </a:r>
            <a:r>
              <a:rPr lang="zh-CN" altLang="en-US" sz="1200" dirty="0"/>
              <a:t>的特点：通用性、高效性、平台移植性和安全性。</a:t>
            </a:r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Java</a:t>
            </a:r>
            <a:r>
              <a:rPr lang="zh-CN" altLang="en-US" sz="1200" dirty="0"/>
              <a:t>的应用：网站建设在使用</a:t>
            </a:r>
            <a:r>
              <a:rPr lang="en-US" altLang="zh-CN" sz="1200" dirty="0"/>
              <a:t>JSP</a:t>
            </a:r>
            <a:r>
              <a:rPr lang="zh-CN" altLang="en-US" sz="1200" dirty="0"/>
              <a:t>开发时，以</a:t>
            </a:r>
            <a:r>
              <a:rPr lang="en-US" altLang="zh-CN" sz="1200" dirty="0"/>
              <a:t>Java</a:t>
            </a:r>
            <a:r>
              <a:rPr lang="zh-CN" altLang="en-US" sz="1200" dirty="0"/>
              <a:t>为基础的</a:t>
            </a:r>
            <a:r>
              <a:rPr lang="en-US" altLang="zh-CN" sz="1200" dirty="0"/>
              <a:t>JSP</a:t>
            </a:r>
            <a:r>
              <a:rPr lang="zh-CN" altLang="en-US" sz="1200" dirty="0"/>
              <a:t>网站建设编程语言广泛应用于很多网站，例如一些政府机构的网站、大型平台、网络办公系统等。</a:t>
            </a:r>
          </a:p>
          <a:p>
            <a:pPr hangingPunct="1">
              <a:spcBef>
                <a:spcPct val="0"/>
              </a:spcBef>
              <a:buFontTx/>
              <a:buNone/>
            </a:pPr>
            <a:endParaRPr lang="zh-CN" altLang="en-US" sz="1200" dirty="0"/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C#</a:t>
            </a:r>
            <a:r>
              <a:rPr lang="zh-CN" altLang="en-US" sz="1200" dirty="0"/>
              <a:t>是由微软公司发布的一款面向对象的、运行于</a:t>
            </a:r>
            <a:r>
              <a:rPr lang="en-US" altLang="zh-CN" sz="1200" dirty="0" err="1"/>
              <a:t>.Net</a:t>
            </a:r>
            <a:r>
              <a:rPr lang="zh-CN" altLang="en-US" sz="1200" dirty="0"/>
              <a:t>平台中之上的高级程序设计语言，不但继承了</a:t>
            </a:r>
            <a:r>
              <a:rPr lang="en-US" altLang="zh-CN" sz="1200" dirty="0"/>
              <a:t>C</a:t>
            </a:r>
            <a:r>
              <a:rPr lang="zh-CN" altLang="en-US" sz="1200" dirty="0"/>
              <a:t>语言家族的贵族血脉（继承关系</a:t>
            </a:r>
            <a:r>
              <a:rPr lang="en-US" altLang="zh-CN" sz="1200" dirty="0"/>
              <a:t>C-&gt;C++ -&gt;C#</a:t>
            </a:r>
            <a:r>
              <a:rPr lang="zh-CN" altLang="en-US" sz="1200" dirty="0"/>
              <a:t>），还具有开源和跨平台的优势。</a:t>
            </a:r>
            <a:r>
              <a:rPr lang="en-US" altLang="zh-CN" sz="1200" dirty="0"/>
              <a:t>C#</a:t>
            </a:r>
            <a:r>
              <a:rPr lang="zh-CN" altLang="en-US" sz="1200" dirty="0"/>
              <a:t>看起来与</a:t>
            </a:r>
            <a:r>
              <a:rPr lang="en-US" altLang="zh-CN" sz="1200" dirty="0"/>
              <a:t>Java</a:t>
            </a:r>
            <a:r>
              <a:rPr lang="zh-CN" altLang="en-US" sz="1200" dirty="0"/>
              <a:t>有着惊人的相似；它包括了诸如单一继承、界面、与</a:t>
            </a:r>
            <a:r>
              <a:rPr lang="en-US" altLang="zh-CN" sz="1200" dirty="0"/>
              <a:t>Java</a:t>
            </a:r>
            <a:r>
              <a:rPr lang="zh-CN" altLang="en-US" sz="1200" dirty="0"/>
              <a:t>几乎同样的语法，和编译成中间代码再运行的过程。</a:t>
            </a:r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C#</a:t>
            </a:r>
            <a:r>
              <a:rPr lang="zh-CN" altLang="en-US" sz="1200" dirty="0"/>
              <a:t>的特点：可以运行在</a:t>
            </a:r>
            <a:r>
              <a:rPr lang="en-US" altLang="zh-CN" sz="1200" dirty="0"/>
              <a:t>Windows</a:t>
            </a:r>
            <a:r>
              <a:rPr lang="zh-CN" altLang="en-US" sz="1200" dirty="0"/>
              <a:t>、</a:t>
            </a:r>
            <a:r>
              <a:rPr lang="en-US" altLang="zh-CN" sz="1200" dirty="0"/>
              <a:t>Linux</a:t>
            </a:r>
            <a:r>
              <a:rPr lang="zh-CN" altLang="en-US" sz="1200" dirty="0"/>
              <a:t>、</a:t>
            </a:r>
            <a:r>
              <a:rPr lang="en-US" altLang="zh-CN" sz="1200" dirty="0"/>
              <a:t>iOS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MacOS</a:t>
            </a:r>
            <a:r>
              <a:rPr lang="zh-CN" altLang="en-US" sz="1200" dirty="0"/>
              <a:t>、</a:t>
            </a:r>
            <a:r>
              <a:rPr lang="en-US" altLang="zh-CN" sz="1200" dirty="0"/>
              <a:t>Android</a:t>
            </a:r>
            <a:r>
              <a:rPr lang="zh-CN" altLang="en-US" sz="1200" dirty="0"/>
              <a:t>等各种平台，即可以开发网站，也可以开发桌面软件、</a:t>
            </a:r>
            <a:r>
              <a:rPr lang="en-US" altLang="zh-CN" sz="1200" dirty="0"/>
              <a:t>APP</a:t>
            </a:r>
            <a:r>
              <a:rPr lang="zh-CN" altLang="en-US" sz="1200" dirty="0"/>
              <a:t>应用、各种客户端等</a:t>
            </a:r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C#</a:t>
            </a:r>
            <a:r>
              <a:rPr lang="zh-CN" altLang="en-US" sz="1200" dirty="0"/>
              <a:t>的应用：</a:t>
            </a:r>
            <a:r>
              <a:rPr lang="en-US" altLang="zh-CN" sz="1200" dirty="0"/>
              <a:t>C#</a:t>
            </a:r>
            <a:r>
              <a:rPr lang="zh-CN" altLang="en-US" sz="1200" dirty="0"/>
              <a:t>在网站建设中使得企业不必为了扩展程序终端，而必须去雇佣其他编程语言的开发者，大大降低了开发成本。</a:t>
            </a:r>
          </a:p>
          <a:p>
            <a:pPr hangingPunct="1">
              <a:spcBef>
                <a:spcPct val="0"/>
              </a:spcBef>
              <a:buFontTx/>
              <a:buNone/>
            </a:pPr>
            <a:endParaRPr lang="zh-CN" altLang="en-US" sz="1200" dirty="0"/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PHP</a:t>
            </a:r>
            <a:r>
              <a:rPr lang="zh-CN" altLang="en-US" sz="1200" dirty="0"/>
              <a:t>是一种通用开源脚本语言，主要开发方向针对的是网站，开源免费、应用轻量、速度较快，但在其他终端上的作为不大，所以使用率不高。</a:t>
            </a:r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PHP</a:t>
            </a:r>
            <a:r>
              <a:rPr lang="zh-CN" altLang="en-US" sz="1200" dirty="0"/>
              <a:t>的特点：</a:t>
            </a:r>
            <a:r>
              <a:rPr lang="en-US" altLang="zh-CN" sz="1200" dirty="0"/>
              <a:t>PHP</a:t>
            </a:r>
            <a:r>
              <a:rPr lang="zh-CN" altLang="en-US" sz="1200" dirty="0"/>
              <a:t>语法语法混合了</a:t>
            </a:r>
            <a:r>
              <a:rPr lang="en-US" altLang="zh-CN" sz="1200" dirty="0"/>
              <a:t>C</a:t>
            </a:r>
            <a:r>
              <a:rPr lang="zh-CN" altLang="en-US" sz="1200" dirty="0"/>
              <a:t>、</a:t>
            </a:r>
            <a:r>
              <a:rPr lang="en-US" altLang="zh-CN" sz="1200" dirty="0"/>
              <a:t>Java</a:t>
            </a:r>
            <a:r>
              <a:rPr lang="zh-CN" altLang="en-US" sz="1200" dirty="0"/>
              <a:t>、</a:t>
            </a:r>
            <a:r>
              <a:rPr lang="en-US" altLang="zh-CN" sz="1200" dirty="0"/>
              <a:t>Perl</a:t>
            </a:r>
            <a:r>
              <a:rPr lang="zh-CN" altLang="en-US" sz="1200" dirty="0"/>
              <a:t>以及</a:t>
            </a:r>
            <a:r>
              <a:rPr lang="en-US" altLang="zh-CN" sz="1200" dirty="0"/>
              <a:t>PHP</a:t>
            </a:r>
            <a:r>
              <a:rPr lang="zh-CN" altLang="en-US" sz="1200" dirty="0"/>
              <a:t>自创的语法的特点，主要适用于</a:t>
            </a:r>
            <a:r>
              <a:rPr lang="en-US" altLang="zh-CN" sz="1200" dirty="0"/>
              <a:t>Web</a:t>
            </a:r>
            <a:r>
              <a:rPr lang="zh-CN" altLang="en-US" sz="1200" dirty="0"/>
              <a:t>开发领域。用</a:t>
            </a:r>
            <a:r>
              <a:rPr lang="en-US" altLang="zh-CN" sz="1200" dirty="0"/>
              <a:t>PHP</a:t>
            </a:r>
            <a:r>
              <a:rPr lang="zh-CN" altLang="en-US" sz="1200" dirty="0"/>
              <a:t>做出的动态页面与其他的编程语言相比，</a:t>
            </a:r>
            <a:r>
              <a:rPr lang="en-US" altLang="zh-CN" sz="1200" dirty="0"/>
              <a:t>PHP</a:t>
            </a:r>
            <a:r>
              <a:rPr lang="zh-CN" altLang="en-US" sz="1200" dirty="0"/>
              <a:t>是将程序嵌入到</a:t>
            </a:r>
            <a:r>
              <a:rPr lang="en-US" altLang="zh-CN" sz="1200" dirty="0"/>
              <a:t>HTML</a:t>
            </a:r>
            <a:r>
              <a:rPr lang="zh-CN" altLang="en-US" sz="1200" dirty="0"/>
              <a:t>文档中去执行做出态页面，执行效率比完全生成</a:t>
            </a:r>
            <a:r>
              <a:rPr lang="en-US" altLang="zh-CN" sz="1200" dirty="0"/>
              <a:t>HTML</a:t>
            </a:r>
            <a:r>
              <a:rPr lang="zh-CN" altLang="en-US" sz="1200" dirty="0"/>
              <a:t>标记的</a:t>
            </a:r>
            <a:r>
              <a:rPr lang="en-US" altLang="zh-CN" sz="1200" dirty="0"/>
              <a:t>CGI</a:t>
            </a:r>
            <a:r>
              <a:rPr lang="zh-CN" altLang="en-US" sz="1200" dirty="0"/>
              <a:t>要高许多；</a:t>
            </a:r>
            <a:r>
              <a:rPr lang="en-US" altLang="zh-CN" sz="1200" dirty="0"/>
              <a:t>PHP</a:t>
            </a:r>
            <a:r>
              <a:rPr lang="zh-CN" altLang="en-US" sz="1200" dirty="0"/>
              <a:t>还可以执行编译后代码。</a:t>
            </a:r>
          </a:p>
          <a:p>
            <a:pPr hangingPunct="1">
              <a:spcBef>
                <a:spcPct val="0"/>
              </a:spcBef>
              <a:buFontTx/>
              <a:buNone/>
            </a:pPr>
            <a:endParaRPr lang="zh-CN" altLang="en-US" sz="1200" dirty="0"/>
          </a:p>
          <a:p>
            <a:pPr hangingPunct="1">
              <a:spcBef>
                <a:spcPct val="0"/>
              </a:spcBef>
              <a:buFontTx/>
              <a:buNone/>
            </a:pPr>
            <a:r>
              <a:rPr lang="zh-CN" altLang="en-US" sz="1200" dirty="0"/>
              <a:t>　　</a:t>
            </a:r>
            <a:r>
              <a:rPr lang="en-US" altLang="zh-CN" sz="1200" dirty="0"/>
              <a:t>Python</a:t>
            </a:r>
            <a:r>
              <a:rPr lang="zh-CN" altLang="en-US" sz="1200" dirty="0"/>
              <a:t>是一种面向对象的解释型计算机程序设计语言，以语法简洁清晰，并有强大且丰富的类库而著称。</a:t>
            </a:r>
            <a:r>
              <a:rPr lang="en-US" altLang="zh-CN" sz="1200" dirty="0"/>
              <a:t>Python</a:t>
            </a:r>
            <a:r>
              <a:rPr lang="zh-CN" altLang="en-US" sz="1200" dirty="0"/>
              <a:t>是纯粹的自由软件，源代码和解释器</a:t>
            </a:r>
            <a:r>
              <a:rPr lang="en-US" altLang="zh-CN" sz="1200" dirty="0" err="1"/>
              <a:t>CPython</a:t>
            </a:r>
            <a:r>
              <a:rPr lang="zh-CN" altLang="en-US" sz="1200" dirty="0"/>
              <a:t>遵循</a:t>
            </a:r>
            <a:r>
              <a:rPr lang="en-US" altLang="zh-CN" sz="1200" dirty="0"/>
              <a:t>GPL(GNU General Public License)</a:t>
            </a:r>
            <a:r>
              <a:rPr lang="zh-CN" altLang="en-US" sz="1200" dirty="0"/>
              <a:t>协议。</a:t>
            </a:r>
            <a:r>
              <a:rPr lang="en-US" altLang="zh-CN" sz="1200" dirty="0"/>
              <a:t>Python</a:t>
            </a:r>
            <a:r>
              <a:rPr lang="zh-CN" altLang="en-US" sz="1200" dirty="0"/>
              <a:t>被广泛应用于游戏开发、网站开发、科学运算、大数据分析、云计算等，图形开发等领域。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25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所以在 </a:t>
            </a:r>
            <a:r>
              <a:rPr lang="en-US" altLang="zh-CN" dirty="0"/>
              <a:t>HTTP/1.1 </a:t>
            </a:r>
            <a:r>
              <a:rPr lang="zh-CN" altLang="en-US" dirty="0"/>
              <a:t>中改用了持久连接，就是在一次连接建立之后，只要客户端或者服务端没有明确提出断开连接，那么这个 </a:t>
            </a:r>
            <a:r>
              <a:rPr lang="en-US" altLang="zh-CN" dirty="0" err="1"/>
              <a:t>tcp</a:t>
            </a:r>
            <a:r>
              <a:rPr lang="en-US" altLang="zh-CN" dirty="0"/>
              <a:t> </a:t>
            </a:r>
            <a:r>
              <a:rPr lang="zh-CN" altLang="en-US" dirty="0"/>
              <a:t>连接会一直保持连接状态持久连接的一个最大的好处是：大大减少了连接的建立以及关闭时延。</a:t>
            </a:r>
            <a:r>
              <a:rPr lang="en-US" altLang="zh-CN" dirty="0"/>
              <a:t>HTTP1.1 </a:t>
            </a:r>
            <a:r>
              <a:rPr lang="zh-CN" altLang="en-US" dirty="0"/>
              <a:t>中有一个 </a:t>
            </a:r>
            <a:r>
              <a:rPr lang="en-US" altLang="zh-CN" dirty="0"/>
              <a:t>Transport </a:t>
            </a:r>
            <a:r>
              <a:rPr lang="zh-CN" altLang="en-US" dirty="0"/>
              <a:t>段。会携带一个 </a:t>
            </a:r>
            <a:r>
              <a:rPr lang="en-US" altLang="zh-CN" dirty="0" err="1"/>
              <a:t>Connection:Keep-Alive</a:t>
            </a:r>
            <a:r>
              <a:rPr lang="zh-CN" altLang="en-US" dirty="0"/>
              <a:t>，表示希望将此条连接作为持久连接。</a:t>
            </a:r>
            <a:r>
              <a:rPr lang="en-US" altLang="zh-CN" dirty="0"/>
              <a:t>HTTP/1.1 </a:t>
            </a:r>
            <a:r>
              <a:rPr lang="zh-CN" altLang="en-US" dirty="0"/>
              <a:t>持久连接在默认情况下是激活的，除非特别指明，否则 </a:t>
            </a:r>
            <a:r>
              <a:rPr lang="en-US" altLang="zh-CN" dirty="0"/>
              <a:t>HTTP/1.1 </a:t>
            </a:r>
            <a:r>
              <a:rPr lang="zh-CN" altLang="en-US" dirty="0"/>
              <a:t>假定所有的连接都是持久的，要在事务处理结束之后将连接关闭，</a:t>
            </a:r>
            <a:r>
              <a:rPr lang="en-US" altLang="zh-CN" dirty="0"/>
              <a:t>HTTP/1.1 </a:t>
            </a:r>
            <a:r>
              <a:rPr lang="zh-CN" altLang="en-US" dirty="0"/>
              <a:t>应用程序必须向报文中显示地添加一个 </a:t>
            </a:r>
            <a:r>
              <a:rPr lang="en-US" altLang="zh-CN" dirty="0"/>
              <a:t>Connection</a:t>
            </a:r>
            <a:r>
              <a:rPr lang="zh-CN" altLang="en-US" dirty="0"/>
              <a:t>：</a:t>
            </a:r>
            <a:r>
              <a:rPr lang="en-US" altLang="zh-CN" dirty="0"/>
              <a:t>close </a:t>
            </a:r>
            <a:r>
              <a:rPr lang="zh-CN" altLang="en-US" dirty="0"/>
              <a:t>首部。</a:t>
            </a:r>
            <a:r>
              <a:rPr lang="en-US" altLang="zh-CN" dirty="0"/>
              <a:t>HTTP1.1 </a:t>
            </a:r>
            <a:r>
              <a:rPr lang="zh-CN" altLang="en-US" dirty="0"/>
              <a:t>客户端加载在收到响应后，除非响应中包含了 </a:t>
            </a:r>
            <a:r>
              <a:rPr lang="en-US" altLang="zh-CN" dirty="0"/>
              <a:t>Connection</a:t>
            </a:r>
            <a:r>
              <a:rPr lang="zh-CN" altLang="en-US" dirty="0"/>
              <a:t>：</a:t>
            </a:r>
            <a:r>
              <a:rPr lang="en-US" altLang="zh-CN" dirty="0"/>
              <a:t>close </a:t>
            </a:r>
            <a:r>
              <a:rPr lang="zh-CN" altLang="en-US" dirty="0"/>
              <a:t>首部，不然 </a:t>
            </a:r>
            <a:r>
              <a:rPr lang="en-US" altLang="zh-CN" dirty="0"/>
              <a:t>HTTP/1.1</a:t>
            </a:r>
            <a:r>
              <a:rPr lang="zh-CN" altLang="en-US" dirty="0"/>
              <a:t>连接就仍然维持在打开状态。但是，客户端和服务器仍然可以随时关闭空闲的连接。不发送</a:t>
            </a:r>
            <a:r>
              <a:rPr lang="en-US" altLang="zh-CN" dirty="0"/>
              <a:t>Connection</a:t>
            </a:r>
            <a:r>
              <a:rPr lang="zh-CN" altLang="en-US" dirty="0"/>
              <a:t>：</a:t>
            </a:r>
            <a:r>
              <a:rPr lang="en-US" altLang="zh-CN" dirty="0"/>
              <a:t>close </a:t>
            </a:r>
            <a:r>
              <a:rPr lang="zh-CN" altLang="en-US" dirty="0"/>
              <a:t>并不意味这服务器承诺永远将连接保持在打开状态。管道化连接</a:t>
            </a:r>
            <a:r>
              <a:rPr lang="en-US" altLang="zh-CN" dirty="0"/>
              <a:t>: http/1.1 </a:t>
            </a:r>
            <a:r>
              <a:rPr lang="zh-CN" altLang="en-US" dirty="0"/>
              <a:t>允许在持久连接上使用请求管道。以前发送请求后需等待并收到响应，才能发送下一个请求。管线化技术出现后，不用等待响应亦可直接发送下一个请求。这样就能够做到同时并行发送多个请求，而不需要一个接一个地等待响应了。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https://blog.csdn.net/weixin_45596022/article/details/114242751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71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浏览器定义了 </a:t>
            </a:r>
            <a:r>
              <a:rPr lang="en-US" altLang="zh-CN" dirty="0"/>
              <a:t>8 </a:t>
            </a:r>
            <a:r>
              <a:rPr lang="zh-CN" altLang="en-US" dirty="0"/>
              <a:t>种方法来表示对于不同请求的操作方式，当然最常用的还是 </a:t>
            </a:r>
            <a:r>
              <a:rPr lang="en-US" altLang="zh-CN" dirty="0"/>
              <a:t>Get </a:t>
            </a:r>
            <a:r>
              <a:rPr lang="zh-CN" altLang="en-US" dirty="0"/>
              <a:t>和 </a:t>
            </a:r>
            <a:r>
              <a:rPr lang="en-US" altLang="zh-CN" dirty="0"/>
              <a:t>Post</a:t>
            </a:r>
            <a:r>
              <a:rPr lang="zh-CN" altLang="en-US" dirty="0"/>
              <a:t>。</a:t>
            </a:r>
            <a:r>
              <a:rPr lang="en-US" altLang="zh-CN" dirty="0"/>
              <a:t>GET</a:t>
            </a:r>
            <a:r>
              <a:rPr lang="zh-CN" altLang="en-US" dirty="0"/>
              <a:t>：一般是用于客户端发送一个 </a:t>
            </a:r>
            <a:r>
              <a:rPr lang="en-US" altLang="zh-CN" dirty="0"/>
              <a:t>URI </a:t>
            </a:r>
            <a:r>
              <a:rPr lang="zh-CN" altLang="en-US" dirty="0"/>
              <a:t>地址去获取服务端的资源（一般用于查询操作），</a:t>
            </a:r>
            <a:r>
              <a:rPr lang="en-US" altLang="zh-CN" dirty="0"/>
              <a:t>Get</a:t>
            </a:r>
            <a:r>
              <a:rPr lang="zh-CN" altLang="en-US" dirty="0"/>
              <a:t>不支持的传输数据有限制，具体限制由浏览器决定</a:t>
            </a:r>
            <a:r>
              <a:rPr lang="en-US" altLang="zh-CN" dirty="0"/>
              <a:t>POST</a:t>
            </a:r>
            <a:r>
              <a:rPr lang="zh-CN" altLang="en-US" dirty="0"/>
              <a:t>：一般用户客户端传输一个实体给到服务端，让服务端去保存（一般用于创建操作）</a:t>
            </a:r>
            <a:r>
              <a:rPr lang="en-US" altLang="zh-CN" dirty="0"/>
              <a:t>PUT</a:t>
            </a:r>
            <a:r>
              <a:rPr lang="zh-CN" altLang="en-US" dirty="0"/>
              <a:t>：向服务器发送数据，一般用于更新数据的操作</a:t>
            </a:r>
            <a:r>
              <a:rPr lang="en-US" altLang="zh-CN" dirty="0"/>
              <a:t>DELETE</a:t>
            </a:r>
            <a:r>
              <a:rPr lang="zh-CN" altLang="en-US" dirty="0"/>
              <a:t>：客户端发起一个 </a:t>
            </a:r>
            <a:r>
              <a:rPr lang="en-US" altLang="zh-CN" dirty="0"/>
              <a:t>Delete </a:t>
            </a:r>
            <a:r>
              <a:rPr lang="zh-CN" altLang="en-US" dirty="0"/>
              <a:t>请求要求服务端把某个数据删除（一般用于删除操作）</a:t>
            </a:r>
            <a:r>
              <a:rPr lang="en-US" altLang="zh-CN" dirty="0"/>
              <a:t>HEAD:</a:t>
            </a:r>
            <a:r>
              <a:rPr lang="zh-CN" altLang="en-US" dirty="0"/>
              <a:t>获得报文首部、</a:t>
            </a:r>
            <a:r>
              <a:rPr lang="en-US" altLang="zh-CN" dirty="0"/>
              <a:t>OPTIONS</a:t>
            </a:r>
            <a:r>
              <a:rPr lang="zh-CN" altLang="en-US" dirty="0"/>
              <a:t>：询问支持的方法、</a:t>
            </a:r>
            <a:r>
              <a:rPr lang="en-US" altLang="zh-CN" dirty="0"/>
              <a:t>TRACE</a:t>
            </a:r>
            <a:r>
              <a:rPr lang="zh-CN" altLang="en-US" dirty="0"/>
              <a:t>：追踪路径、</a:t>
            </a:r>
            <a:r>
              <a:rPr lang="en-US" altLang="zh-CN" dirty="0"/>
              <a:t>CONNECT</a:t>
            </a:r>
            <a:r>
              <a:rPr lang="zh-CN" altLang="en-US" dirty="0"/>
              <a:t>：用隧道协议连接代理在 </a:t>
            </a:r>
            <a:r>
              <a:rPr lang="en-US" altLang="zh-CN" dirty="0"/>
              <a:t>REST </a:t>
            </a:r>
            <a:r>
              <a:rPr lang="zh-CN" altLang="en-US" dirty="0"/>
              <a:t>架构风格中，有严格规定对于不同的请求类型要设置合适的请求方法。也是避免出现因为乱用导致混乱的问题。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23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 </a:t>
            </a:r>
            <a:r>
              <a:rPr lang="zh-CN" altLang="en-US" dirty="0"/>
              <a:t>是一种加密的超文本传输协议，它与 </a:t>
            </a:r>
            <a:r>
              <a:rPr lang="en-US" altLang="zh-CN" dirty="0"/>
              <a:t>HTTP </a:t>
            </a:r>
            <a:r>
              <a:rPr lang="zh-CN" altLang="en-US" dirty="0"/>
              <a:t>在协议差异在于对数据传输的过程中，</a:t>
            </a:r>
            <a:r>
              <a:rPr lang="en-US" altLang="zh-CN" dirty="0"/>
              <a:t>https</a:t>
            </a:r>
            <a:r>
              <a:rPr lang="zh-CN" altLang="en-US" dirty="0"/>
              <a:t>对数据做了完全加密。由于 </a:t>
            </a:r>
            <a:r>
              <a:rPr lang="en-US" altLang="zh-CN" dirty="0"/>
              <a:t>http </a:t>
            </a:r>
            <a:r>
              <a:rPr lang="zh-CN" altLang="en-US" dirty="0"/>
              <a:t>协议或者 </a:t>
            </a:r>
            <a:r>
              <a:rPr lang="en-US" altLang="zh-CN" dirty="0"/>
              <a:t>https </a:t>
            </a:r>
            <a:r>
              <a:rPr lang="zh-CN" altLang="en-US" dirty="0"/>
              <a:t>协议都是处于 </a:t>
            </a:r>
            <a:r>
              <a:rPr lang="en-US" altLang="zh-CN" dirty="0"/>
              <a:t>TCP </a:t>
            </a:r>
            <a:r>
              <a:rPr lang="zh-CN" altLang="en-US" dirty="0"/>
              <a:t>传输层之上，同时网络协议又是一个分层的结构，所以在 </a:t>
            </a:r>
            <a:r>
              <a:rPr lang="en-US" altLang="zh-CN" dirty="0" err="1"/>
              <a:t>tcp</a:t>
            </a:r>
            <a:r>
              <a:rPr lang="en-US" altLang="zh-CN" dirty="0"/>
              <a:t> </a:t>
            </a:r>
            <a:r>
              <a:rPr lang="zh-CN" altLang="en-US" dirty="0"/>
              <a:t>协议层之上增加了一层 </a:t>
            </a:r>
            <a:r>
              <a:rPr lang="en-US" altLang="zh-CN" dirty="0"/>
              <a:t>SSL</a:t>
            </a:r>
            <a:r>
              <a:rPr lang="zh-CN" altLang="en-US" dirty="0"/>
              <a:t>（</a:t>
            </a:r>
            <a:r>
              <a:rPr lang="en-US" altLang="zh-CN" dirty="0"/>
              <a:t>Secure Socket Layer</a:t>
            </a:r>
            <a:r>
              <a:rPr lang="zh-CN" altLang="en-US" dirty="0"/>
              <a:t>，安全层）或者 </a:t>
            </a:r>
            <a:r>
              <a:rPr lang="en-US" altLang="zh-CN" dirty="0"/>
              <a:t>TLS</a:t>
            </a:r>
            <a:r>
              <a:rPr lang="zh-CN" altLang="en-US" dirty="0"/>
              <a:t>（</a:t>
            </a:r>
            <a:r>
              <a:rPr lang="en-US" altLang="zh-CN" dirty="0"/>
              <a:t>Transport Layer Security</a:t>
            </a:r>
            <a:r>
              <a:rPr lang="zh-CN" altLang="en-US" dirty="0"/>
              <a:t>） 安全层传输协议组合使用用于构造加密通道。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769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0595C2-83E4-40D5-9BE3-9B95BA711E91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第二步中“密码”指密码算法</a:t>
            </a:r>
          </a:p>
        </p:txBody>
      </p:sp>
    </p:spTree>
    <p:extLst>
      <p:ext uri="{BB962C8B-B14F-4D97-AF65-F5344CB8AC3E}">
        <p14:creationId xmlns:p14="http://schemas.microsoft.com/office/powerpoint/2010/main" val="4177172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通过中间人攻击监听 </a:t>
            </a:r>
            <a:r>
              <a:rPr lang="en-US" altLang="zh-CN" dirty="0"/>
              <a:t>http </a:t>
            </a:r>
            <a:r>
              <a:rPr lang="zh-CN" altLang="en-US" dirty="0"/>
              <a:t>流量（自己试验可以通过设置 </a:t>
            </a:r>
            <a:r>
              <a:rPr lang="en-US" altLang="zh-CN" dirty="0"/>
              <a:t>http </a:t>
            </a:r>
            <a:r>
              <a:rPr lang="zh-CN" altLang="en-US" dirty="0"/>
              <a:t>代理） 更改重定向链接中的 </a:t>
            </a:r>
            <a:r>
              <a:rPr lang="en-US" altLang="zh-CN" dirty="0"/>
              <a:t>location</a:t>
            </a:r>
            <a:r>
              <a:rPr lang="zh-CN" altLang="en-US" dirty="0"/>
              <a:t>，替换 </a:t>
            </a:r>
            <a:r>
              <a:rPr lang="en-US" altLang="zh-CN" dirty="0"/>
              <a:t>https </a:t>
            </a:r>
            <a:r>
              <a:rPr lang="zh-CN" altLang="en-US" dirty="0"/>
              <a:t>为 </a:t>
            </a:r>
            <a:r>
              <a:rPr lang="en-US" altLang="zh-CN" dirty="0"/>
              <a:t>http</a:t>
            </a:r>
            <a:r>
              <a:rPr lang="zh-CN" altLang="en-US" dirty="0"/>
              <a:t>，并记录 更改响应内容中的超链接，替换 </a:t>
            </a:r>
            <a:r>
              <a:rPr lang="en-US" altLang="zh-CN" dirty="0"/>
              <a:t>https </a:t>
            </a:r>
            <a:r>
              <a:rPr lang="zh-CN" altLang="en-US" dirty="0"/>
              <a:t>为 </a:t>
            </a:r>
            <a:r>
              <a:rPr lang="en-US" altLang="zh-CN" dirty="0"/>
              <a:t>http</a:t>
            </a:r>
            <a:r>
              <a:rPr lang="zh-CN" altLang="en-US" dirty="0"/>
              <a:t>，并记录 与用户进行 </a:t>
            </a:r>
            <a:r>
              <a:rPr lang="en-US" altLang="zh-CN" dirty="0"/>
              <a:t>http </a:t>
            </a:r>
            <a:r>
              <a:rPr lang="zh-CN" altLang="en-US" dirty="0"/>
              <a:t>通信，与服务器进行 </a:t>
            </a:r>
            <a:r>
              <a:rPr lang="en-US" altLang="zh-CN" dirty="0"/>
              <a:t>https </a:t>
            </a:r>
            <a:r>
              <a:rPr lang="zh-CN" altLang="en-US" dirty="0"/>
              <a:t>通信（记录中本应是 </a:t>
            </a:r>
            <a:r>
              <a:rPr lang="en-US" altLang="zh-CN" dirty="0"/>
              <a:t>https </a:t>
            </a:r>
            <a:r>
              <a:rPr lang="zh-CN" altLang="en-US" dirty="0"/>
              <a:t>的请求），从而明文获取用户信息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0D65A7-335D-4B2A-9D50-B3107282E69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433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2540000" y="4681538"/>
            <a:ext cx="2627313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artplus_nature_naturalcity38_g"/>
          <p:cNvPicPr>
            <a:picLocks noChangeAspect="1" noChangeArrowheads="1"/>
          </p:cNvPicPr>
          <p:nvPr/>
        </p:nvPicPr>
        <p:blipFill>
          <a:blip r:embed="rId2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/>
          <a:stretch>
            <a:fillRect/>
          </a:stretch>
        </p:blipFill>
        <p:spPr bwMode="auto">
          <a:xfrm>
            <a:off x="0" y="3205163"/>
            <a:ext cx="3810000" cy="327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artplus_nature_naturalcity38_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25"/>
          <a:stretch>
            <a:fillRect/>
          </a:stretch>
        </p:blipFill>
        <p:spPr bwMode="auto">
          <a:xfrm>
            <a:off x="0" y="3657600"/>
            <a:ext cx="12192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0" y="0"/>
            <a:ext cx="12192000" cy="3505200"/>
            <a:chOff x="0" y="0"/>
            <a:chExt cx="5760" cy="2016"/>
          </a:xfrm>
        </p:grpSpPr>
        <p:pic>
          <p:nvPicPr>
            <p:cNvPr id="8" name="Picture 6" descr="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7" descr="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0"/>
              <a:ext cx="858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" name="Picture 14" descr="water_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914400"/>
            <a:ext cx="115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581400"/>
            <a:ext cx="9347200" cy="381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22400" y="2514600"/>
            <a:ext cx="9347200" cy="685800"/>
          </a:xfr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4900">
                <a:latin typeface="Arial" charset="0"/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101600" y="6477000"/>
            <a:ext cx="3860800" cy="304800"/>
          </a:xfrm>
        </p:spPr>
        <p:txBody>
          <a:bodyPr/>
          <a:lstStyle>
            <a:lvl1pPr algn="l">
              <a:defRPr sz="17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8432800" y="6477000"/>
            <a:ext cx="2844800" cy="244475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8EA427-15B8-46D4-B682-EC205FF1F9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79200" y="6477000"/>
            <a:ext cx="609600" cy="244475"/>
          </a:xfrm>
        </p:spPr>
        <p:txBody>
          <a:bodyPr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EA3C51-313A-4BC9-BCFA-FFCF26863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520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54D6A-A38E-45B4-A7EF-BC98933C2E56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B1581-E50D-4F7C-B564-D9C17FDE6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202611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88400" y="350838"/>
            <a:ext cx="27940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350838"/>
            <a:ext cx="8178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DAFAE-3E1E-4C69-BE05-094411F9A3F3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6C42-9D97-4223-A2C4-F32D2E2AB0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217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17600" y="350838"/>
            <a:ext cx="96520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064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96000" y="12192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064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096000" y="38481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99F1-13F3-42FD-9ED9-8D6F6A494EAC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CB51-E9DF-45BC-9F6B-47237731C6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26863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32656"/>
            <a:ext cx="10972800" cy="62646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391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32656"/>
            <a:ext cx="10972800" cy="62646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479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332656"/>
            <a:ext cx="10972800" cy="6264696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48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6400" y="350838"/>
            <a:ext cx="11176000" cy="59737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5E4B2-6439-4E4C-9A42-6CDC4AE454F7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2D4C8-80A7-4231-AE1D-5D1CE4B0F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4529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FA876-C78E-4D32-8D4B-949BAECB8BCA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94EA1-B0FE-47BB-89D5-DBFDAF7DD8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0523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85405-CACE-49D6-818D-F9ECBB31D390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24533-BE1C-4745-99D0-F21F23BB72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38100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0" y="12192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8279C-911A-4E84-851D-45DE48F574EF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AF809-11BA-4A24-812C-DC8FA9DD4A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5886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1DCE4-D97B-4B92-A4D4-650FB45CE2C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1FC8-2CD3-4F37-9DE5-52BE184710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6165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2D857-1B9F-4B4E-8AF5-ECE75FFAC4E1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4AE96-FA8A-4F34-AAD9-ACA01D1A17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1299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AFEC6-01AE-46EB-920E-51173516AEB9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88691-A855-4C84-9090-3F29DB6DE9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103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CF695-0C4F-49F8-B5F6-1BF9B94FC772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3F489-C9B5-4A40-A9AB-3819D01567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707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8C8A8-A8F4-4CAE-A5D2-47DD693DC1BB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E8B71-1848-46F0-B257-F150074480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2941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12192000" cy="1943100"/>
            <a:chOff x="0" y="0"/>
            <a:chExt cx="5760" cy="1224"/>
          </a:xfrm>
        </p:grpSpPr>
        <p:pic>
          <p:nvPicPr>
            <p:cNvPr id="1036" name="Picture 3" descr="4_1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7" name="Picture 4" descr="6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" y="0"/>
              <a:ext cx="666" cy="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5" descr="123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090">
              <a:off x="48" y="96"/>
              <a:ext cx="543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50" name="Rectangle 6"/>
          <p:cNvSpPr>
            <a:spLocks noChangeArrowheads="1"/>
          </p:cNvSpPr>
          <p:nvPr/>
        </p:nvSpPr>
        <p:spPr bwMode="gray">
          <a:xfrm>
            <a:off x="0" y="6553200"/>
            <a:ext cx="12192000" cy="304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69804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eaLnBrk="1" hangingPunct="1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28" name="Picture 7" descr="artplus_nature_naturalcity38_g"/>
          <p:cNvPicPr>
            <a:picLocks noChangeAspect="1" noChangeArrowheads="1"/>
          </p:cNvPicPr>
          <p:nvPr/>
        </p:nvPicPr>
        <p:blipFill>
          <a:blip r:embed="rId21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80"/>
          <a:stretch>
            <a:fillRect/>
          </a:stretch>
        </p:blipFill>
        <p:spPr bwMode="auto">
          <a:xfrm>
            <a:off x="10058400" y="5322888"/>
            <a:ext cx="2133600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486400" y="6537325"/>
            <a:ext cx="2844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8384F07C-BDBB-4B28-8FBE-B103918D09E4}" type="datetime1">
              <a:rPr lang="zh-CN" altLang="en-US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1030" name="Rectangle 9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219200"/>
            <a:ext cx="10287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06400" y="6537325"/>
            <a:ext cx="71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5902DCE-0D56-434D-83C1-3CA476AA05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1"/>
          <p:cNvSpPr>
            <a:spLocks noChangeShapeType="1"/>
          </p:cNvSpPr>
          <p:nvPr/>
        </p:nvSpPr>
        <p:spPr bwMode="white">
          <a:xfrm>
            <a:off x="12700" y="5967413"/>
            <a:ext cx="855663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title"/>
          </p:nvPr>
        </p:nvSpPr>
        <p:spPr bwMode="gray">
          <a:xfrm>
            <a:off x="1117600" y="350838"/>
            <a:ext cx="9652000" cy="563562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1219200" y="6537325"/>
            <a:ext cx="3860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1035" name="Picture 15" descr="njupt_new"/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070600"/>
            <a:ext cx="1854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3" r:id="rId13"/>
    <p:sldLayoutId id="2147483705" r:id="rId14"/>
    <p:sldLayoutId id="2147483707" r:id="rId15"/>
    <p:sldLayoutId id="2147483708" r:id="rId16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audio" Target="../media/audio2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>
            <a:spLocks noGrp="1" noChangeArrowheads="1"/>
          </p:cNvSpPr>
          <p:nvPr>
            <p:ph type="dt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438069-F8B8-4DBC-B0D6-C859A1C30599}" type="datetime1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1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134B4F-93F7-4C38-88ED-A605C4E42F40}" type="slidenum">
              <a:rPr lang="en-US" altLang="zh-CN" sz="1400" b="0" smtClean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2438400"/>
            <a:ext cx="7467600" cy="685800"/>
          </a:xfrm>
        </p:spPr>
        <p:txBody>
          <a:bodyPr/>
          <a:lstStyle/>
          <a:p>
            <a:pPr eaLnBrk="1" hangingPunct="1"/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第二讲 </a:t>
            </a:r>
            <a:r>
              <a:rPr lang="en-US" altLang="zh-CN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Web</a:t>
            </a:r>
            <a:r>
              <a:rPr lang="zh-CN" altLang="en-US" sz="4500" dirty="0">
                <a:solidFill>
                  <a:schemeClr val="accent1"/>
                </a:solidFill>
                <a:latin typeface="黑体" panose="02010609060101010101" pitchFamily="49" charset="-122"/>
              </a:rPr>
              <a:t>基础知识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581400"/>
            <a:ext cx="70866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陈伟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chenwei@njupt.edu.cn</a:t>
            </a:r>
          </a:p>
          <a:p>
            <a:pPr eaLnBrk="1" hangingPunct="1"/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Tel: 18951896489</a:t>
            </a:r>
          </a:p>
          <a:p>
            <a:pPr eaLnBrk="1" hangingPunct="1"/>
            <a:endParaRPr lang="en-US" altLang="zh-CN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182954"/>
              </p:ext>
            </p:extLst>
          </p:nvPr>
        </p:nvGraphicFramePr>
        <p:xfrm>
          <a:off x="2590800" y="2209801"/>
          <a:ext cx="6781800" cy="3200399"/>
        </p:xfrm>
        <a:graphic>
          <a:graphicData uri="http://schemas.openxmlformats.org/drawingml/2006/table">
            <a:tbl>
              <a:tblPr/>
              <a:tblGrid>
                <a:gridCol w="2160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项目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Linux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Windows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性能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好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差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安全性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好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差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维护难度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较难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容易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开发难度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较难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较容易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8655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相比于操作系统和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服务器，数据库的选择面较宽，微软的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Sybsae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DB2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等都可以使用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通常大型平台选择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Sybase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较多；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采用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操作系统的中小型平台采用微软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SQL Server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较多；</a:t>
            </a:r>
            <a:endParaRPr lang="en-US" altLang="zh-CN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而采用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作为操作系统的平台则大多数选用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Linux/Apache Tomcat/ </a:t>
            </a:r>
            <a:r>
              <a:rPr lang="en-US" altLang="zh-CN" b="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构成一个很好低成本、高性能组合，不过相比于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Windows/IISSQL Server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组合，需要的技能更高一些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062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常用开发语言介绍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107442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ASP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Active Server Pages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VBScript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脚本语言，可以将脚本语言直接嵌入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文档中，不需要编译就可以直接运行。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一种用于创建动态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页的强大的服务器端新技术，它可为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站点或企业内部互联网创建动态的、可进行交互的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页面。</a:t>
            </a:r>
          </a:p>
          <a:p>
            <a:pPr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页面由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代码和嵌入其中的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代码组成，具有良好的跨平台性。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zh-CN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程序最初是用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Perl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语言编写的简单程序，后来经其他程序员不断完善，于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1997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年发布了功能基本完善的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PHP3</a:t>
            </a:r>
            <a:r>
              <a:rPr lang="zh-C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1156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是一个应用层的面向对象的协议</a:t>
            </a:r>
            <a:endParaRPr lang="en-US" altLang="zh-CN" dirty="0"/>
          </a:p>
          <a:p>
            <a:r>
              <a:rPr lang="zh-CN" altLang="en-US" dirty="0"/>
              <a:t>于</a:t>
            </a:r>
            <a:r>
              <a:rPr lang="en-US" altLang="zh-CN" dirty="0"/>
              <a:t>1990</a:t>
            </a:r>
            <a:r>
              <a:rPr lang="zh-CN" altLang="en-US" dirty="0"/>
              <a:t>年提出，是互联网中应用最为广泛的应用层协议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D857-1B9F-4B4E-8AF5-ECE75FFAC4E1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64AE96-FA8A-4F34-AAD9-ACA01D1A178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667000"/>
            <a:ext cx="6772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564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每次请求都要建立连接吗？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71624"/>
            <a:ext cx="782955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406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持久连接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D857-1B9F-4B4E-8AF5-ECE75FFAC4E1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64AE96-FA8A-4F34-AAD9-ACA01D1A1786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3074" name="Picture 2" descr="https://img-blog.csdnimg.cn/20210301005115738.jpg?x-oss-process=image/watermark,type_ZmFuZ3poZW5naGVpdGk,shadow_10,text_aHR0cHM6Ly9ibG9nLmNzZG4ubmV0L3dlaXhpbl80NTU5NjAyMg==,size_16,color_FFFFFF,t_70#pic_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8610600" cy="36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054600" y="350838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所以在 </a:t>
            </a:r>
            <a:r>
              <a:rPr lang="en-US" altLang="zh-CN" dirty="0"/>
              <a:t>HTTP/1.1 </a:t>
            </a:r>
            <a:r>
              <a:rPr lang="zh-CN" altLang="en-US" dirty="0"/>
              <a:t>中改用了持久连接，就是在一次连接建立之后，只要客户端或者服务端没有明确提出断开连接，那么这个 </a:t>
            </a:r>
            <a:r>
              <a:rPr lang="en-US" altLang="zh-CN" dirty="0" err="1"/>
              <a:t>tcp</a:t>
            </a:r>
            <a:r>
              <a:rPr lang="en-US" altLang="zh-CN" dirty="0"/>
              <a:t> </a:t>
            </a:r>
            <a:r>
              <a:rPr lang="zh-CN" altLang="en-US" dirty="0"/>
              <a:t>连接会一直保持连接状态持久连接的一个最大的好处是：大大减少了连接的建立以及关闭时延。 </a:t>
            </a:r>
            <a:r>
              <a:rPr lang="en-US" altLang="zh-CN" dirty="0"/>
              <a:t>HTTP1.1 </a:t>
            </a:r>
            <a:r>
              <a:rPr lang="zh-CN" altLang="en-US" dirty="0"/>
              <a:t>中有一个 </a:t>
            </a:r>
            <a:r>
              <a:rPr lang="en-US" altLang="zh-CN" dirty="0"/>
              <a:t>Transport </a:t>
            </a:r>
            <a:r>
              <a:rPr lang="zh-CN" altLang="en-US" dirty="0"/>
              <a:t>段。会携带一个 </a:t>
            </a:r>
            <a:r>
              <a:rPr lang="en-US" altLang="zh-CN" dirty="0" err="1"/>
              <a:t>Connection:Keep-Alive</a:t>
            </a:r>
            <a:r>
              <a:rPr lang="zh-CN" altLang="en-US" dirty="0"/>
              <a:t>，表示希望将此条连接作为持久连接</a:t>
            </a:r>
          </a:p>
        </p:txBody>
      </p:sp>
    </p:spTree>
    <p:extLst>
      <p:ext uri="{BB962C8B-B14F-4D97-AF65-F5344CB8AC3E}">
        <p14:creationId xmlns:p14="http://schemas.microsoft.com/office/powerpoint/2010/main" val="22188950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HTTP</a:t>
            </a:r>
            <a:r>
              <a:rPr lang="zh-CN" altLang="en-US" b="0" dirty="0"/>
              <a:t>协议包含两个报文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一个是请求报文，一个是响应报文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D857-1B9F-4B4E-8AF5-ECE75FFAC4E1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64AE96-FA8A-4F34-AAD9-ACA01D1A1786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098" name="Picture 2" descr="在这里插入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0"/>
            <a:ext cx="83820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54166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026" name="Picture 2" descr="https://ss0.bdstatic.com/70cFuHSh_Q1YnxGkpoWK1HF6hhy/it/u=2069501559,2607896945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7629525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89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响应报文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122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64278"/>
            <a:ext cx="8153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2183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状态码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43582"/>
              </p:ext>
            </p:extLst>
          </p:nvPr>
        </p:nvGraphicFramePr>
        <p:xfrm>
          <a:off x="1295400" y="1371600"/>
          <a:ext cx="9296400" cy="3657598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232361036"/>
                    </a:ext>
                  </a:extLst>
                </a:gridCol>
                <a:gridCol w="3987800">
                  <a:extLst>
                    <a:ext uri="{9D8B030D-6E8A-4147-A177-3AD203B41FA5}">
                      <a16:colId xmlns:a16="http://schemas.microsoft.com/office/drawing/2014/main" val="3722799787"/>
                    </a:ext>
                  </a:extLst>
                </a:gridCol>
                <a:gridCol w="3098800">
                  <a:extLst>
                    <a:ext uri="{9D8B030D-6E8A-4147-A177-3AD203B41FA5}">
                      <a16:colId xmlns:a16="http://schemas.microsoft.com/office/drawing/2014/main" val="3923298292"/>
                    </a:ext>
                  </a:extLst>
                </a:gridCol>
              </a:tblGrid>
              <a:tr h="8247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800" b="1" kern="120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类别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800" b="1" kern="1200" dirty="0">
                          <a:solidFill>
                            <a:srgbClr val="4F4F4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原因短语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F3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7379"/>
                  </a:ext>
                </a:extLst>
              </a:tr>
              <a:tr h="50202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1xx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信息性状态码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接收的请求正在处理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350133"/>
                  </a:ext>
                </a:extLst>
              </a:tr>
              <a:tr h="50202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2xx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成功状态码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请求的正常处理完毕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175276"/>
                  </a:ext>
                </a:extLst>
              </a:tr>
              <a:tr h="82475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</a:rPr>
                        <a:t>3xx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重定向状态码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需要进行附加操作以完成请求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8351"/>
                  </a:ext>
                </a:extLst>
              </a:tr>
              <a:tr h="50202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4xx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客户端错误状态码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服务器无法处理请求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01043"/>
                  </a:ext>
                </a:extLst>
              </a:tr>
              <a:tr h="502023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5xx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服务器错误状态码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服务器处理请求出错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97192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D857-1B9F-4B4E-8AF5-ECE75FFAC4E1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64AE96-FA8A-4F34-AAD9-ACA01D1A178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84E426-380B-434D-9492-CBB3527F1446}"/>
              </a:ext>
            </a:extLst>
          </p:cNvPr>
          <p:cNvSpPr/>
          <p:nvPr/>
        </p:nvSpPr>
        <p:spPr bwMode="auto">
          <a:xfrm>
            <a:off x="5943600" y="410612"/>
            <a:ext cx="4419600" cy="14779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200</a:t>
            </a:r>
            <a:r>
              <a:rPr lang="zh-CN" altLang="en-US" dirty="0"/>
              <a:t>：一切正常</a:t>
            </a:r>
          </a:p>
          <a:p>
            <a:r>
              <a:rPr lang="en-US" altLang="zh-CN" dirty="0"/>
              <a:t>301</a:t>
            </a:r>
            <a:r>
              <a:rPr lang="zh-CN" altLang="en-US" dirty="0"/>
              <a:t>：永久重定向</a:t>
            </a:r>
          </a:p>
          <a:p>
            <a:r>
              <a:rPr lang="en-US" altLang="zh-CN" dirty="0"/>
              <a:t>404</a:t>
            </a:r>
            <a:r>
              <a:rPr lang="zh-CN" altLang="en-US" dirty="0"/>
              <a:t>：请求资源不存在</a:t>
            </a:r>
          </a:p>
          <a:p>
            <a:r>
              <a:rPr lang="en-US" altLang="zh-CN" dirty="0"/>
              <a:t>500</a:t>
            </a:r>
            <a:r>
              <a:rPr lang="zh-CN" altLang="en-US" dirty="0"/>
              <a:t>：服务端内部错误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087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基本概念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静态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动态网页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系统架构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HTTP/HTTPS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协议概述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165" name="Group 35"/>
          <p:cNvGrpSpPr>
            <a:grpSpLocks/>
          </p:cNvGrpSpPr>
          <p:nvPr/>
        </p:nvGrpSpPr>
        <p:grpSpPr bwMode="auto">
          <a:xfrm>
            <a:off x="3429000" y="5029200"/>
            <a:ext cx="5311775" cy="688975"/>
            <a:chOff x="720" y="1392"/>
            <a:chExt cx="4058" cy="480"/>
          </a:xfrm>
        </p:grpSpPr>
        <p:sp>
          <p:nvSpPr>
            <p:cNvPr id="6169" name="AutoShape 36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0" name="Group 37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90" name="AutoShape 38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91" name="AutoShape 39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66" name="Text Box 40"/>
          <p:cNvSpPr txBox="1">
            <a:spLocks noChangeArrowheads="1"/>
          </p:cNvSpPr>
          <p:nvPr/>
        </p:nvSpPr>
        <p:spPr bwMode="white">
          <a:xfrm>
            <a:off x="35814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167" name="Picture 41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46438" y="5029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Text Box 42"/>
          <p:cNvSpPr txBox="1">
            <a:spLocks noChangeArrowheads="1"/>
          </p:cNvSpPr>
          <p:nvPr/>
        </p:nvSpPr>
        <p:spPr bwMode="white">
          <a:xfrm>
            <a:off x="3962400" y="5105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编码和加密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协议的主要特点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协议足够简单，每次请求均为独立行为，无状态的特点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协议支持</a:t>
            </a:r>
            <a:r>
              <a:rPr lang="en-US" altLang="zh-CN" dirty="0"/>
              <a:t>B/S</a:t>
            </a:r>
            <a:r>
              <a:rPr lang="zh-CN" altLang="en-US" dirty="0"/>
              <a:t>模式，只要有浏览器，就可以工作。用户使用简单，易于操作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协议灵活性好，可以用于数据传输、视频播放、交互等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但</a:t>
            </a:r>
            <a:r>
              <a:rPr lang="en-US" altLang="zh-CN" dirty="0">
                <a:solidFill>
                  <a:schemeClr val="accent1"/>
                </a:solidFill>
              </a:rPr>
              <a:t>HTTP</a:t>
            </a:r>
            <a:r>
              <a:rPr lang="zh-CN" altLang="en-US" dirty="0">
                <a:solidFill>
                  <a:schemeClr val="accent1"/>
                </a:solidFill>
              </a:rPr>
              <a:t>本身并没有太好的防范措施</a:t>
            </a:r>
            <a:r>
              <a:rPr lang="zh-CN" altLang="en-US" dirty="0"/>
              <a:t>，大量的安全问题都是</a:t>
            </a:r>
            <a:r>
              <a:rPr lang="en-US" altLang="zh-CN" dirty="0"/>
              <a:t>HTTP</a:t>
            </a:r>
            <a:r>
              <a:rPr lang="zh-CN" altLang="en-US" dirty="0"/>
              <a:t>应用带来的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74610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的基本格式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accent1"/>
                </a:solidFill>
              </a:rPr>
              <a:t>schema</a:t>
            </a:r>
            <a:r>
              <a:rPr lang="en-US" altLang="zh-CN" b="0" dirty="0"/>
              <a:t>://host</a:t>
            </a:r>
            <a:r>
              <a:rPr lang="en-US" altLang="zh-CN" b="0" dirty="0">
                <a:solidFill>
                  <a:srgbClr val="FF0000"/>
                </a:solidFill>
              </a:rPr>
              <a:t>[:port#]</a:t>
            </a:r>
            <a:r>
              <a:rPr lang="en-US" altLang="zh-CN" b="0" dirty="0"/>
              <a:t>/path/…/</a:t>
            </a:r>
            <a:r>
              <a:rPr lang="en-US" altLang="zh-CN" b="0" dirty="0">
                <a:solidFill>
                  <a:srgbClr val="C00000"/>
                </a:solidFill>
              </a:rPr>
              <a:t>?[</a:t>
            </a:r>
            <a:r>
              <a:rPr lang="en-US" altLang="zh-CN" b="0" dirty="0" err="1">
                <a:solidFill>
                  <a:srgbClr val="C00000"/>
                </a:solidFill>
              </a:rPr>
              <a:t>url-params</a:t>
            </a:r>
            <a:r>
              <a:rPr lang="en-US" altLang="zh-CN" b="0" dirty="0">
                <a:solidFill>
                  <a:srgbClr val="C00000"/>
                </a:solidFill>
              </a:rPr>
              <a:t>]#[ query-string]</a:t>
            </a:r>
          </a:p>
          <a:p>
            <a:r>
              <a:rPr lang="en-US" altLang="zh-CN" b="0" dirty="0">
                <a:solidFill>
                  <a:schemeClr val="accent1"/>
                </a:solidFill>
              </a:rPr>
              <a:t>http</a:t>
            </a:r>
            <a:r>
              <a:rPr lang="en-US" altLang="zh-CN" b="0" dirty="0"/>
              <a:t>://www.baidu.com</a:t>
            </a:r>
            <a:r>
              <a:rPr lang="en-US" altLang="zh-CN" b="0" dirty="0">
                <a:solidFill>
                  <a:srgbClr val="FF0000"/>
                </a:solidFill>
              </a:rPr>
              <a:t>:80</a:t>
            </a:r>
            <a:r>
              <a:rPr lang="en-US" altLang="zh-CN" b="0" dirty="0"/>
              <a:t>/java/index.html</a:t>
            </a:r>
            <a:r>
              <a:rPr lang="en-US" altLang="zh-CN" b="0" dirty="0">
                <a:solidFill>
                  <a:srgbClr val="C00000"/>
                </a:solidFill>
              </a:rPr>
              <a:t>?name=aaa</a:t>
            </a:r>
          </a:p>
          <a:p>
            <a:r>
              <a:rPr lang="en-US" altLang="zh-CN" dirty="0"/>
              <a:t>MIME Type</a:t>
            </a:r>
            <a:r>
              <a:rPr lang="zh-CN" altLang="en-US" dirty="0"/>
              <a:t>：描述消息内容类型的因特网标准</a:t>
            </a:r>
            <a:endParaRPr lang="en-US" altLang="zh-CN" dirty="0"/>
          </a:p>
          <a:p>
            <a:pPr lvl="1"/>
            <a:r>
              <a:rPr lang="zh-CN" altLang="en-US" dirty="0"/>
              <a:t>文本文件：</a:t>
            </a:r>
            <a:r>
              <a:rPr lang="en-US" altLang="zh-CN" dirty="0"/>
              <a:t>text/</a:t>
            </a:r>
            <a:r>
              <a:rPr lang="en-US" altLang="zh-CN" dirty="0" err="1"/>
              <a:t>html,text</a:t>
            </a:r>
            <a:r>
              <a:rPr lang="en-US" altLang="zh-CN" dirty="0"/>
              <a:t>/</a:t>
            </a:r>
            <a:r>
              <a:rPr lang="en-US" altLang="zh-CN" dirty="0" err="1"/>
              <a:t>plain,text</a:t>
            </a:r>
            <a:r>
              <a:rPr lang="en-US" altLang="zh-CN" dirty="0"/>
              <a:t>/</a:t>
            </a:r>
            <a:r>
              <a:rPr lang="en-US" altLang="zh-CN" dirty="0" err="1"/>
              <a:t>css,application</a:t>
            </a:r>
            <a:r>
              <a:rPr lang="en-US" altLang="zh-CN" dirty="0"/>
              <a:t>/</a:t>
            </a:r>
            <a:r>
              <a:rPr lang="en-US" altLang="zh-CN" dirty="0" err="1"/>
              <a:t>xhtml+xml,application</a:t>
            </a:r>
            <a:r>
              <a:rPr lang="en-US" altLang="zh-CN" dirty="0"/>
              <a:t>/xml</a:t>
            </a:r>
          </a:p>
          <a:p>
            <a:pPr lvl="1"/>
            <a:r>
              <a:rPr lang="zh-CN" altLang="en-US" dirty="0"/>
              <a:t>图片文件：</a:t>
            </a:r>
            <a:r>
              <a:rPr lang="en-US" altLang="zh-CN" dirty="0"/>
              <a:t>image/</a:t>
            </a:r>
            <a:r>
              <a:rPr lang="en-US" altLang="zh-CN" dirty="0" err="1"/>
              <a:t>jpeg,image</a:t>
            </a:r>
            <a:r>
              <a:rPr lang="en-US" altLang="zh-CN" dirty="0"/>
              <a:t>/</a:t>
            </a:r>
            <a:r>
              <a:rPr lang="en-US" altLang="zh-CN" dirty="0" err="1"/>
              <a:t>gif,image</a:t>
            </a:r>
            <a:r>
              <a:rPr lang="en-US" altLang="zh-CN" dirty="0"/>
              <a:t>/</a:t>
            </a:r>
            <a:r>
              <a:rPr lang="en-US" altLang="zh-CN" dirty="0" err="1"/>
              <a:t>png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视频文件：</a:t>
            </a:r>
            <a:r>
              <a:rPr lang="en-US" altLang="zh-CN" dirty="0"/>
              <a:t>video/</a:t>
            </a:r>
            <a:r>
              <a:rPr lang="en-US" altLang="zh-CN" dirty="0" err="1"/>
              <a:t>mpeg,video</a:t>
            </a:r>
            <a:r>
              <a:rPr lang="en-US" altLang="zh-CN" dirty="0"/>
              <a:t>/</a:t>
            </a:r>
            <a:r>
              <a:rPr lang="en-US" altLang="zh-CN" dirty="0" err="1"/>
              <a:t>quicktime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49C6E9-DDB1-4B70-A229-9E896A1BFDA7}"/>
              </a:ext>
            </a:extLst>
          </p:cNvPr>
          <p:cNvSpPr/>
          <p:nvPr/>
        </p:nvSpPr>
        <p:spPr bwMode="auto">
          <a:xfrm>
            <a:off x="3886200" y="5181600"/>
            <a:ext cx="4572000" cy="1066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zh-CN" altLang="en-US" dirty="0">
                <a:latin typeface="Arial" charset="0"/>
              </a:rPr>
              <a:t>媒体类型（ </a:t>
            </a:r>
            <a:r>
              <a:rPr lang="en-US" altLang="zh-CN" dirty="0">
                <a:latin typeface="Arial" charset="0"/>
              </a:rPr>
              <a:t>MIME </a:t>
            </a:r>
            <a:r>
              <a:rPr lang="zh-CN" altLang="en-US" dirty="0">
                <a:latin typeface="Arial" charset="0"/>
              </a:rPr>
              <a:t> ）是一种标准，用来表示文档、文件或字节流的性质和格式。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6088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与</a:t>
            </a:r>
            <a:r>
              <a:rPr lang="en-US" altLang="zh-CN" dirty="0"/>
              <a:t>POST</a:t>
            </a:r>
            <a:r>
              <a:rPr lang="zh-CN" altLang="en-US" dirty="0"/>
              <a:t>请求的区别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10287000" cy="5105400"/>
          </a:xfrm>
        </p:spPr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中的</a:t>
            </a:r>
            <a:r>
              <a:rPr lang="en-US" altLang="zh-CN" dirty="0"/>
              <a:t>GET</a:t>
            </a:r>
            <a:r>
              <a:rPr lang="zh-CN" altLang="en-US" dirty="0"/>
              <a:t>与</a:t>
            </a:r>
            <a:r>
              <a:rPr lang="en-US" altLang="zh-CN" dirty="0"/>
              <a:t>POST</a:t>
            </a:r>
            <a:r>
              <a:rPr lang="zh-CN" altLang="en-US" dirty="0"/>
              <a:t>之间有很多的区别</a:t>
            </a:r>
            <a:endParaRPr lang="en-US" altLang="zh-CN" dirty="0"/>
          </a:p>
          <a:p>
            <a:r>
              <a:rPr lang="en-US" altLang="zh-CN" dirty="0"/>
              <a:t>GET</a:t>
            </a:r>
          </a:p>
          <a:p>
            <a:pPr lvl="1"/>
            <a:r>
              <a:rPr lang="zh-CN" altLang="en-US" dirty="0"/>
              <a:t>例如：在开发一个新闻模块时，我们需要动态的获取数据，一般就会利用</a:t>
            </a:r>
            <a:r>
              <a:rPr lang="en-US" altLang="zh-CN" dirty="0"/>
              <a:t>GET</a:t>
            </a:r>
            <a:r>
              <a:rPr lang="zh-CN" altLang="en-US" dirty="0"/>
              <a:t>请求中的参数来传递需要获得的新闻</a:t>
            </a:r>
            <a:r>
              <a:rPr lang="en-US" altLang="zh-CN" dirty="0"/>
              <a:t>ID</a:t>
            </a:r>
          </a:p>
          <a:p>
            <a:pPr lvl="1"/>
            <a:r>
              <a:rPr lang="en-US" altLang="zh-CN" dirty="0"/>
              <a:t>http://www.domain.com/news.php?id=3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05200"/>
            <a:ext cx="7696200" cy="28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385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与</a:t>
            </a:r>
            <a:r>
              <a:rPr lang="en-US" altLang="zh-CN" dirty="0"/>
              <a:t>POST</a:t>
            </a:r>
            <a:r>
              <a:rPr lang="zh-CN" altLang="en-US" dirty="0"/>
              <a:t>请求的区别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POST</a:t>
            </a:r>
          </a:p>
          <a:p>
            <a:pPr lvl="1"/>
            <a:r>
              <a:rPr lang="zh-CN" altLang="en-US" dirty="0"/>
              <a:t>从某个角度来看，</a:t>
            </a:r>
            <a:r>
              <a:rPr lang="en-US" altLang="zh-CN" dirty="0"/>
              <a:t>GET</a:t>
            </a:r>
            <a:r>
              <a:rPr lang="zh-CN" altLang="en-US" dirty="0"/>
              <a:t>请求能传递的数据是有限的，因为它的数据是在</a:t>
            </a:r>
            <a:r>
              <a:rPr lang="en-US" altLang="zh-CN" dirty="0"/>
              <a:t>URL</a:t>
            </a:r>
            <a:r>
              <a:rPr lang="zh-CN" altLang="en-US" dirty="0"/>
              <a:t>中，而</a:t>
            </a:r>
            <a:r>
              <a:rPr lang="en-US" altLang="zh-CN" dirty="0"/>
              <a:t>URL</a:t>
            </a:r>
            <a:r>
              <a:rPr lang="zh-CN" altLang="en-US" dirty="0"/>
              <a:t>的长度是有限的。而</a:t>
            </a:r>
            <a:r>
              <a:rPr lang="en-US" altLang="zh-CN" dirty="0"/>
              <a:t>POST</a:t>
            </a:r>
            <a:r>
              <a:rPr lang="zh-CN" altLang="en-US" dirty="0"/>
              <a:t>请求的数据是放置在请求体中，也就是说</a:t>
            </a:r>
            <a:r>
              <a:rPr lang="en-US" altLang="zh-CN" dirty="0"/>
              <a:t>POST</a:t>
            </a:r>
            <a:r>
              <a:rPr lang="zh-CN" altLang="en-US" dirty="0"/>
              <a:t>请求能承载更多的数据，理论上来说</a:t>
            </a:r>
            <a:r>
              <a:rPr lang="en-US" altLang="zh-CN" dirty="0"/>
              <a:t>POST</a:t>
            </a:r>
            <a:r>
              <a:rPr lang="zh-CN" altLang="en-US" dirty="0"/>
              <a:t>请求是没有大小限制的。</a:t>
            </a:r>
            <a:endParaRPr lang="en-US" altLang="zh-CN" dirty="0"/>
          </a:p>
          <a:p>
            <a:pPr lvl="1"/>
            <a:r>
              <a:rPr lang="zh-CN" altLang="en-US" dirty="0"/>
              <a:t>例如，发送邮件、文件上传时，我们就必须使用</a:t>
            </a:r>
            <a:r>
              <a:rPr lang="en-US" altLang="zh-CN" dirty="0"/>
              <a:t>POST</a:t>
            </a:r>
            <a:r>
              <a:rPr lang="zh-CN" altLang="en-US" dirty="0"/>
              <a:t>请求来完成。</a:t>
            </a:r>
            <a:endParaRPr lang="en-US" altLang="zh-CN" dirty="0"/>
          </a:p>
          <a:p>
            <a:r>
              <a:rPr lang="zh-CN" altLang="en-US" dirty="0"/>
              <a:t>简单来说：</a:t>
            </a:r>
            <a:r>
              <a:rPr lang="en-US" altLang="zh-CN" dirty="0"/>
              <a:t>GET</a:t>
            </a:r>
            <a:r>
              <a:rPr lang="zh-CN" altLang="en-US" dirty="0"/>
              <a:t>是向服务器发索取数据的一种请求，而</a:t>
            </a:r>
            <a:r>
              <a:rPr lang="en-US" altLang="zh-CN" dirty="0"/>
              <a:t>POST</a:t>
            </a:r>
            <a:r>
              <a:rPr lang="zh-CN" altLang="en-US" dirty="0"/>
              <a:t>是向服务器提交数据的一种请求。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2876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协议的安全性分析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两个核心问题</a:t>
            </a:r>
            <a:endParaRPr lang="en-US" altLang="zh-CN" dirty="0"/>
          </a:p>
          <a:p>
            <a:pPr lvl="1"/>
            <a:r>
              <a:rPr lang="zh-CN" altLang="en-US" dirty="0"/>
              <a:t>如何建立安全的传输通达</a:t>
            </a:r>
            <a:endParaRPr lang="en-US" altLang="zh-CN" dirty="0"/>
          </a:p>
          <a:p>
            <a:pPr lvl="1"/>
            <a:r>
              <a:rPr lang="zh-CN" altLang="en-US" dirty="0"/>
              <a:t>如何确认双方的身份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8194" name="Picture 2" descr="https://img-blog.csdnimg.cn/20210301005219959.jpg?x-oss-process=image/watermark,type_ZmFuZ3poZW5naGVpdGk,shadow_10,text_aHR0cHM6Ly9ibG9nLmNzZG4ubmV0L3dlaXhpbl80NTU5NjAyMg==,size_16,color_FFFFFF,t_70#pic_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815318"/>
            <a:ext cx="6839005" cy="312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C2657A7-F762-40CB-AC2A-B601F57A74F9}"/>
              </a:ext>
            </a:extLst>
          </p:cNvPr>
          <p:cNvSpPr/>
          <p:nvPr/>
        </p:nvSpPr>
        <p:spPr bwMode="auto">
          <a:xfrm>
            <a:off x="6894456" y="224518"/>
            <a:ext cx="4648200" cy="2590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b="1" dirty="0">
                <a:latin typeface="Arial" charset="0"/>
              </a:rPr>
              <a:t>https </a:t>
            </a:r>
            <a:r>
              <a:rPr lang="zh-CN" altLang="en-US" b="1" dirty="0">
                <a:latin typeface="Arial" charset="0"/>
              </a:rPr>
              <a:t>是一种加密的超文本传输协议，它与 </a:t>
            </a:r>
            <a:r>
              <a:rPr lang="en-US" altLang="zh-CN" b="1" dirty="0">
                <a:latin typeface="Arial" charset="0"/>
              </a:rPr>
              <a:t>HTTP </a:t>
            </a:r>
            <a:r>
              <a:rPr lang="zh-CN" altLang="en-US" b="1" dirty="0">
                <a:latin typeface="Arial" charset="0"/>
              </a:rPr>
              <a:t>在协议差异在于对数据传输的过程中，</a:t>
            </a:r>
            <a:r>
              <a:rPr lang="en-US" altLang="zh-CN" b="1" dirty="0">
                <a:latin typeface="Arial" charset="0"/>
              </a:rPr>
              <a:t>https</a:t>
            </a:r>
            <a:r>
              <a:rPr lang="zh-CN" altLang="en-US" b="1" dirty="0">
                <a:latin typeface="Arial" charset="0"/>
              </a:rPr>
              <a:t>对数据做了完全加密。由于 </a:t>
            </a:r>
            <a:r>
              <a:rPr lang="en-US" altLang="zh-CN" b="1" dirty="0">
                <a:latin typeface="Arial" charset="0"/>
              </a:rPr>
              <a:t>http </a:t>
            </a:r>
            <a:r>
              <a:rPr lang="zh-CN" altLang="en-US" b="1" dirty="0">
                <a:latin typeface="Arial" charset="0"/>
              </a:rPr>
              <a:t>协议或者 </a:t>
            </a:r>
            <a:r>
              <a:rPr lang="en-US" altLang="zh-CN" b="1" dirty="0">
                <a:latin typeface="Arial" charset="0"/>
              </a:rPr>
              <a:t>https </a:t>
            </a:r>
            <a:r>
              <a:rPr lang="zh-CN" altLang="en-US" b="1" dirty="0">
                <a:latin typeface="Arial" charset="0"/>
              </a:rPr>
              <a:t>协议都是处于 </a:t>
            </a:r>
            <a:r>
              <a:rPr lang="en-US" altLang="zh-CN" b="1" dirty="0">
                <a:latin typeface="Arial" charset="0"/>
              </a:rPr>
              <a:t>TCP </a:t>
            </a:r>
            <a:r>
              <a:rPr lang="zh-CN" altLang="en-US" b="1" dirty="0">
                <a:latin typeface="Arial" charset="0"/>
              </a:rPr>
              <a:t>传输层之上，同时网络协议又是一个分层的结构，所以在 </a:t>
            </a:r>
            <a:r>
              <a:rPr lang="en-US" altLang="zh-CN" b="1" dirty="0" err="1">
                <a:latin typeface="Arial" charset="0"/>
              </a:rPr>
              <a:t>tcp</a:t>
            </a:r>
            <a:r>
              <a:rPr lang="en-US" altLang="zh-CN" b="1" dirty="0">
                <a:latin typeface="Arial" charset="0"/>
              </a:rPr>
              <a:t> </a:t>
            </a:r>
            <a:r>
              <a:rPr lang="zh-CN" altLang="en-US" b="1" dirty="0">
                <a:latin typeface="Arial" charset="0"/>
              </a:rPr>
              <a:t>协议层之上增加了一层 </a:t>
            </a:r>
            <a:r>
              <a:rPr lang="en-US" altLang="zh-CN" b="1" dirty="0">
                <a:latin typeface="Arial" charset="0"/>
              </a:rPr>
              <a:t>SSL</a:t>
            </a:r>
            <a:r>
              <a:rPr lang="zh-CN" altLang="en-US" b="1" dirty="0">
                <a:latin typeface="Arial" charset="0"/>
              </a:rPr>
              <a:t>（</a:t>
            </a:r>
            <a:r>
              <a:rPr lang="en-US" altLang="zh-CN" b="1" dirty="0">
                <a:latin typeface="Arial" charset="0"/>
              </a:rPr>
              <a:t>Secure Socket Layer</a:t>
            </a:r>
            <a:r>
              <a:rPr lang="zh-CN" altLang="en-US" b="1" dirty="0">
                <a:latin typeface="Arial" charset="0"/>
              </a:rPr>
              <a:t>，安全层）或者 </a:t>
            </a:r>
            <a:r>
              <a:rPr lang="en-US" altLang="zh-CN" b="1" dirty="0">
                <a:latin typeface="Arial" charset="0"/>
              </a:rPr>
              <a:t>TLS</a:t>
            </a:r>
            <a:r>
              <a:rPr lang="zh-CN" altLang="en-US" b="1" dirty="0">
                <a:latin typeface="Arial" charset="0"/>
              </a:rPr>
              <a:t>（</a:t>
            </a:r>
            <a:r>
              <a:rPr lang="en-US" altLang="zh-CN" b="1" dirty="0">
                <a:latin typeface="Arial" charset="0"/>
              </a:rPr>
              <a:t>Transport Layer Security</a:t>
            </a:r>
            <a:r>
              <a:rPr lang="zh-CN" altLang="en-US" b="1" dirty="0">
                <a:latin typeface="Arial" charset="0"/>
              </a:rPr>
              <a:t>） 安全层传输协议组合使用用于构造加密通道。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50023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DF7105-1F06-4D7E-A7D8-32AA11273F0F}" type="datetime1">
              <a:rPr lang="zh-CN" altLang="en-US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60232E-4652-44C6-B41E-3E8B3B4FECDC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2192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简化的</a:t>
            </a:r>
            <a:r>
              <a:rPr lang="en-US" altLang="zh-CN">
                <a:ea typeface="宋体" panose="02010600030101010101" pitchFamily="2" charset="-122"/>
              </a:rPr>
              <a:t>SSL</a:t>
            </a:r>
            <a:r>
              <a:rPr lang="zh-CN" altLang="en-US">
                <a:ea typeface="宋体" panose="02010600030101010101" pitchFamily="2" charset="-122"/>
              </a:rPr>
              <a:t>协议</a:t>
            </a:r>
          </a:p>
        </p:txBody>
      </p:sp>
      <p:sp>
        <p:nvSpPr>
          <p:cNvPr id="496643" name="Line 3"/>
          <p:cNvSpPr>
            <a:spLocks noChangeShapeType="1"/>
          </p:cNvSpPr>
          <p:nvPr/>
        </p:nvSpPr>
        <p:spPr bwMode="auto">
          <a:xfrm flipV="1">
            <a:off x="3733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4" name="Line 4"/>
          <p:cNvSpPr>
            <a:spLocks noChangeShapeType="1"/>
          </p:cNvSpPr>
          <p:nvPr/>
        </p:nvSpPr>
        <p:spPr bwMode="auto">
          <a:xfrm flipH="1" flipV="1">
            <a:off x="3657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2528889" y="3444876"/>
            <a:ext cx="9076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Comic Sans MS" panose="030F0702030302020204" pitchFamily="66" charset="0"/>
                <a:ea typeface="宋体" panose="02010600030101010101" pitchFamily="2" charset="-122"/>
              </a:rPr>
              <a:t>Alice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8870951" y="3368676"/>
            <a:ext cx="723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Comic Sans MS" panose="030F0702030302020204" pitchFamily="66" charset="0"/>
                <a:ea typeface="宋体" panose="02010600030101010101" pitchFamily="2" charset="-122"/>
              </a:rPr>
              <a:t>Bob</a:t>
            </a:r>
          </a:p>
        </p:txBody>
      </p:sp>
      <p:sp>
        <p:nvSpPr>
          <p:cNvPr id="496647" name="Line 7"/>
          <p:cNvSpPr>
            <a:spLocks noChangeShapeType="1"/>
          </p:cNvSpPr>
          <p:nvPr/>
        </p:nvSpPr>
        <p:spPr bwMode="auto">
          <a:xfrm flipV="1">
            <a:off x="3733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48" name="Rectangle 8"/>
          <p:cNvSpPr>
            <a:spLocks noChangeArrowheads="1"/>
          </p:cNvSpPr>
          <p:nvPr/>
        </p:nvSpPr>
        <p:spPr bwMode="auto">
          <a:xfrm>
            <a:off x="3860801" y="1447800"/>
            <a:ext cx="461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Times-Roman" charset="0"/>
                <a:ea typeface="宋体" panose="02010600030101010101" pitchFamily="2" charset="-122"/>
              </a:rPr>
              <a:t>我们能交谈吗</a:t>
            </a:r>
            <a:r>
              <a:rPr lang="en-US" altLang="zh-CN" sz="2400" b="0">
                <a:latin typeface="Times-Roman" charset="0"/>
                <a:ea typeface="宋体" panose="02010600030101010101" pitchFamily="2" charset="-122"/>
              </a:rPr>
              <a:t>?,</a:t>
            </a:r>
            <a:r>
              <a:rPr lang="zh-CN" altLang="en-US" sz="2400" b="0">
                <a:latin typeface="Times-Roman" charset="0"/>
                <a:ea typeface="宋体" panose="02010600030101010101" pitchFamily="2" charset="-122"/>
              </a:rPr>
              <a:t>密码算法列表</a:t>
            </a:r>
            <a:r>
              <a:rPr lang="en-US" altLang="zh-CN" sz="2400" b="0">
                <a:latin typeface="Times-Roman" charset="0"/>
                <a:ea typeface="宋体" panose="02010600030101010101" pitchFamily="2" charset="-122"/>
              </a:rPr>
              <a:t>, R</a:t>
            </a:r>
            <a:r>
              <a:rPr lang="en-US" altLang="zh-CN" sz="2400" b="0" baseline="-25000">
                <a:latin typeface="Times-Roman" charset="0"/>
                <a:ea typeface="宋体" panose="02010600030101010101" pitchFamily="2" charset="-122"/>
              </a:rPr>
              <a:t>A</a:t>
            </a:r>
            <a:endParaRPr lang="en-US" altLang="zh-CN" sz="2400" b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4387850" y="1905000"/>
            <a:ext cx="361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Times-Roman" charset="0"/>
                <a:ea typeface="宋体" panose="02010600030101010101" pitchFamily="2" charset="-122"/>
              </a:rPr>
              <a:t>证书</a:t>
            </a:r>
            <a:r>
              <a:rPr lang="en-US" altLang="zh-CN" sz="2400" b="0">
                <a:latin typeface="Times-Roman" charset="0"/>
                <a:ea typeface="宋体" panose="02010600030101010101" pitchFamily="2" charset="-122"/>
              </a:rPr>
              <a:t>, </a:t>
            </a:r>
            <a:r>
              <a:rPr lang="zh-CN" altLang="en-US" sz="2400" b="0">
                <a:latin typeface="Times-Roman" charset="0"/>
                <a:ea typeface="宋体" panose="02010600030101010101" pitchFamily="2" charset="-122"/>
              </a:rPr>
              <a:t>选择的密码算法</a:t>
            </a:r>
            <a:r>
              <a:rPr lang="en-US" altLang="zh-CN" sz="2400" b="0">
                <a:latin typeface="Times-Roman" charset="0"/>
                <a:ea typeface="宋体" panose="02010600030101010101" pitchFamily="2" charset="-122"/>
              </a:rPr>
              <a:t>, R</a:t>
            </a:r>
            <a:r>
              <a:rPr lang="en-US" altLang="zh-CN" sz="2400" b="0" baseline="-25000">
                <a:latin typeface="Times-Roman" charset="0"/>
                <a:ea typeface="宋体" panose="02010600030101010101" pitchFamily="2" charset="-122"/>
              </a:rPr>
              <a:t>B</a:t>
            </a:r>
            <a:endParaRPr lang="en-US" altLang="zh-CN" sz="2400" b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3914776" y="2362200"/>
            <a:ext cx="408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Times-Roman" charset="0"/>
                <a:ea typeface="宋体" panose="02010600030101010101" pitchFamily="2" charset="-122"/>
              </a:rPr>
              <a:t>{S}</a:t>
            </a:r>
            <a:r>
              <a:rPr lang="en-US" altLang="zh-CN" sz="2400" b="0" baseline="-25000">
                <a:latin typeface="Times-Roman" charset="0"/>
                <a:ea typeface="宋体" panose="02010600030101010101" pitchFamily="2" charset="-122"/>
              </a:rPr>
              <a:t>Bob</a:t>
            </a:r>
            <a:r>
              <a:rPr lang="en-US" altLang="zh-CN" sz="2400" b="0">
                <a:latin typeface="Times-Roman" charset="0"/>
                <a:ea typeface="宋体" panose="02010600030101010101" pitchFamily="2" charset="-122"/>
              </a:rPr>
              <a:t>, E(h(msgs,CLNT,K),K)</a:t>
            </a:r>
            <a:endParaRPr lang="en-US" altLang="zh-CN" sz="2400" b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96651" name="Rectangle 11"/>
          <p:cNvSpPr>
            <a:spLocks noChangeArrowheads="1"/>
          </p:cNvSpPr>
          <p:nvPr/>
        </p:nvSpPr>
        <p:spPr bwMode="auto">
          <a:xfrm>
            <a:off x="4267200" y="3352800"/>
            <a:ext cx="321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>
                <a:latin typeface="Times-Roman" charset="0"/>
                <a:ea typeface="宋体" panose="02010600030101010101" pitchFamily="2" charset="-122"/>
              </a:rPr>
              <a:t>使用密钥 </a:t>
            </a:r>
            <a:r>
              <a:rPr lang="en-US" altLang="zh-CN" sz="2400" b="0">
                <a:latin typeface="Times-Roman" charset="0"/>
                <a:ea typeface="宋体" panose="02010600030101010101" pitchFamily="2" charset="-122"/>
              </a:rPr>
              <a:t>K</a:t>
            </a:r>
            <a:r>
              <a:rPr lang="zh-CN" altLang="en-US" sz="2400" b="0">
                <a:latin typeface="Times-Roman" charset="0"/>
                <a:ea typeface="宋体" panose="02010600030101010101" pitchFamily="2" charset="-122"/>
              </a:rPr>
              <a:t>保护的数据</a:t>
            </a:r>
            <a:endParaRPr lang="zh-CN" altLang="en-US" sz="2400" b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>
            <a:off x="3657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53" name="Line 13"/>
          <p:cNvSpPr>
            <a:spLocks noChangeShapeType="1"/>
          </p:cNvSpPr>
          <p:nvPr/>
        </p:nvSpPr>
        <p:spPr bwMode="auto">
          <a:xfrm flipH="1" flipV="1">
            <a:off x="3657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6654" name="Rectangle 14"/>
          <p:cNvSpPr>
            <a:spLocks noChangeArrowheads="1"/>
          </p:cNvSpPr>
          <p:nvPr/>
        </p:nvSpPr>
        <p:spPr bwMode="auto">
          <a:xfrm>
            <a:off x="4810126" y="2895600"/>
            <a:ext cx="250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latin typeface="Times-Roman" charset="0"/>
                <a:ea typeface="宋体" panose="02010600030101010101" pitchFamily="2" charset="-122"/>
              </a:rPr>
              <a:t>h(msgs,SRVR,K)</a:t>
            </a:r>
            <a:endParaRPr lang="en-US" altLang="zh-CN" sz="2400" b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44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667000" y="4114800"/>
            <a:ext cx="6858000" cy="2057400"/>
          </a:xfrm>
          <a:noFill/>
        </p:spPr>
        <p:txBody>
          <a:bodyPr/>
          <a:lstStyle/>
          <a:p>
            <a:pPr eaLnBrk="1" hangingPunct="1"/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是</a:t>
            </a:r>
            <a:r>
              <a:rPr lang="en-US" altLang="zh-CN" sz="2400" b="0">
                <a:solidFill>
                  <a:schemeClr val="accent2"/>
                </a:solidFill>
                <a:ea typeface="宋体" panose="02010600030101010101" pitchFamily="2" charset="-122"/>
              </a:rPr>
              <a:t>pre-master secret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K = h(S,R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,R</a:t>
            </a:r>
            <a:r>
              <a:rPr lang="en-US" altLang="zh-CN" sz="2400" baseline="-25000">
                <a:latin typeface="Times-Roman" charset="0"/>
                <a:ea typeface="宋体" panose="02010600030101010101" pitchFamily="2" charset="-122"/>
              </a:rPr>
              <a:t>B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)</a:t>
            </a:r>
            <a:endParaRPr lang="en-US" altLang="zh-CN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msgs</a:t>
            </a:r>
            <a:r>
              <a:rPr lang="en-US" altLang="zh-CN" sz="2400">
                <a:ea typeface="宋体" panose="02010600030101010101" pitchFamily="2" charset="-122"/>
              </a:rPr>
              <a:t> = </a:t>
            </a:r>
            <a:r>
              <a:rPr lang="zh-CN" altLang="en-US" sz="2400">
                <a:ea typeface="宋体" panose="02010600030101010101" pitchFamily="2" charset="-122"/>
              </a:rPr>
              <a:t>所有以前的消息</a:t>
            </a:r>
          </a:p>
          <a:p>
            <a:pPr eaLnBrk="1" hangingPunct="1"/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CLNT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和 </a:t>
            </a:r>
            <a:r>
              <a:rPr lang="en-US" altLang="zh-CN" sz="2400">
                <a:latin typeface="Times-Roman" charset="0"/>
                <a:ea typeface="宋体" panose="02010600030101010101" pitchFamily="2" charset="-122"/>
              </a:rPr>
              <a:t>SRVR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zh-CN" altLang="en-US" sz="2400">
                <a:ea typeface="宋体" panose="02010600030101010101" pitchFamily="2" charset="-122"/>
              </a:rPr>
              <a:t>是常量</a:t>
            </a:r>
          </a:p>
        </p:txBody>
      </p:sp>
      <p:pic>
        <p:nvPicPr>
          <p:cNvPr id="18450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828801"/>
            <a:ext cx="946150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1752600"/>
            <a:ext cx="107632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70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8" grpId="0" autoUpdateAnimBg="0"/>
      <p:bldP spid="496649" grpId="0" autoUpdateAnimBg="0"/>
      <p:bldP spid="496650" grpId="0" autoUpdateAnimBg="0"/>
      <p:bldP spid="496651" grpId="0" autoUpdateAnimBg="0"/>
      <p:bldP spid="49665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318526-DA96-42ED-9C5E-AE6343A9669E}" type="datetime1">
              <a:rPr lang="zh-CN" altLang="en-US" sz="100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B46E67-14CA-45F7-BC14-C3ABE44A82B1}" type="slidenum">
              <a:rPr lang="en-US" altLang="zh-CN" sz="1000" b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412" name="Picture 2" descr="ssl_02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5670" y="0"/>
            <a:ext cx="5029200" cy="679134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82979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认证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单项认证</a:t>
            </a:r>
            <a:endParaRPr lang="en-US" altLang="zh-CN" dirty="0"/>
          </a:p>
          <a:p>
            <a:pPr lvl="1"/>
            <a:r>
              <a:rPr lang="zh-CN" altLang="en-US" dirty="0"/>
              <a:t>对服务器进行认证</a:t>
            </a:r>
            <a:endParaRPr lang="en-US" altLang="zh-CN" dirty="0"/>
          </a:p>
          <a:p>
            <a:r>
              <a:rPr lang="zh-CN" altLang="en-US" dirty="0"/>
              <a:t>双向认证</a:t>
            </a:r>
            <a:endParaRPr lang="en-US" altLang="zh-CN" dirty="0"/>
          </a:p>
          <a:p>
            <a:pPr lvl="1"/>
            <a:r>
              <a:rPr lang="zh-CN" altLang="en-US" dirty="0"/>
              <a:t>对服务器认证</a:t>
            </a:r>
            <a:endParaRPr lang="en-US" altLang="zh-CN" dirty="0"/>
          </a:p>
          <a:p>
            <a:pPr lvl="1"/>
            <a:r>
              <a:rPr lang="zh-CN" altLang="en-US" dirty="0"/>
              <a:t>对客户端认证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739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SSL</a:t>
            </a:r>
            <a:r>
              <a:rPr lang="zh-CN" altLang="en-US" dirty="0"/>
              <a:t>剥离攻击</a:t>
            </a:r>
            <a:r>
              <a:rPr lang="en-US" altLang="zh-CN" dirty="0"/>
              <a:t>(SSL Strip)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剥离攻击也叫 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https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降级攻击，攻击者拦截用户流量后，欺骗用户与攻击者进行 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通信，攻击者与服务器保持正常通信 （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b="0" dirty="0"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），从而获取用户信息。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72D857-1B9F-4B4E-8AF5-ECE75FFAC4E1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64AE96-FA8A-4F34-AAD9-ACA01D1A1786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9218" name="Picture 2" descr="SSL Strip 이모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4" y="2819400"/>
            <a:ext cx="589708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21555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特点总结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</a:t>
            </a:r>
            <a:r>
              <a:rPr lang="zh-CN" altLang="en-US" dirty="0"/>
              <a:t>并没有改变</a:t>
            </a:r>
            <a:r>
              <a:rPr lang="en-US" altLang="zh-CN" dirty="0"/>
              <a:t>HTTP</a:t>
            </a:r>
            <a:r>
              <a:rPr lang="zh-CN" altLang="en-US" dirty="0"/>
              <a:t>协议本身的特性，只是利用了</a:t>
            </a:r>
            <a:r>
              <a:rPr lang="en-US" altLang="zh-CN" dirty="0"/>
              <a:t>SSL</a:t>
            </a:r>
          </a:p>
          <a:p>
            <a:r>
              <a:rPr lang="en-US" altLang="zh-CN" dirty="0"/>
              <a:t>HTTPS</a:t>
            </a:r>
            <a:r>
              <a:rPr lang="zh-CN" altLang="en-US" dirty="0"/>
              <a:t>可以有效保障用户信息不被泄露</a:t>
            </a:r>
            <a:endParaRPr lang="en-US" altLang="zh-CN" dirty="0"/>
          </a:p>
          <a:p>
            <a:r>
              <a:rPr lang="en-US" altLang="zh-CN" dirty="0"/>
              <a:t>HTTPS</a:t>
            </a:r>
            <a:r>
              <a:rPr lang="zh-CN" altLang="en-US" dirty="0"/>
              <a:t>主要防护传输过程中的安全，并不会有效提升服务器的安全性</a:t>
            </a:r>
            <a:endParaRPr lang="en-US" altLang="zh-CN" dirty="0"/>
          </a:p>
          <a:p>
            <a:pPr lvl="1"/>
            <a:r>
              <a:rPr lang="zh-CN" altLang="en-US" dirty="0"/>
              <a:t>例如使用</a:t>
            </a:r>
            <a:r>
              <a:rPr lang="en-US" altLang="zh-CN" dirty="0" err="1"/>
              <a:t>Burpsuite</a:t>
            </a:r>
            <a:endParaRPr lang="en-US" altLang="zh-CN" dirty="0"/>
          </a:p>
          <a:p>
            <a:pPr lvl="1"/>
            <a:r>
              <a:rPr lang="zh-CN" altLang="en-US" dirty="0"/>
              <a:t>如果采用双向认证呢？</a:t>
            </a:r>
            <a:endParaRPr lang="en-US" altLang="zh-CN" dirty="0"/>
          </a:p>
          <a:p>
            <a:r>
              <a:rPr lang="zh-CN" altLang="en-US" dirty="0"/>
              <a:t>最常见的实现套件：</a:t>
            </a:r>
            <a:r>
              <a:rPr lang="en-US" altLang="zh-CN" dirty="0"/>
              <a:t>OpenSSL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9825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219200"/>
            <a:ext cx="10058400" cy="5105400"/>
          </a:xfrm>
        </p:spPr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是万维网（</a:t>
            </a:r>
            <a:r>
              <a:rPr lang="en-US" altLang="zh-CN" dirty="0"/>
              <a:t>World Wide Web</a:t>
            </a:r>
            <a:r>
              <a:rPr lang="zh-CN" altLang="en-US" dirty="0"/>
              <a:t>）的简称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HTTP</a:t>
            </a:r>
            <a:r>
              <a:rPr lang="zh-CN" altLang="en-US" dirty="0"/>
              <a:t>（</a:t>
            </a:r>
            <a:r>
              <a:rPr lang="en-US" altLang="zh-CN" dirty="0"/>
              <a:t>Hyper Text Transfer Protocol</a:t>
            </a:r>
            <a:r>
              <a:rPr lang="zh-CN" altLang="en-US" dirty="0"/>
              <a:t>，超文本传输协议）来建立用户和服务器之间的标准交互方式</a:t>
            </a:r>
            <a:endParaRPr lang="en-US" altLang="zh-CN" dirty="0"/>
          </a:p>
          <a:p>
            <a:r>
              <a:rPr lang="en-US" altLang="zh-CN" dirty="0"/>
              <a:t>HTML</a:t>
            </a:r>
            <a:r>
              <a:rPr lang="zh-CN" altLang="en-US" dirty="0"/>
              <a:t>（</a:t>
            </a:r>
            <a:r>
              <a:rPr lang="en-US" altLang="zh-CN" dirty="0"/>
              <a:t>Hyper Text Markup Language</a:t>
            </a:r>
            <a:r>
              <a:rPr lang="zh-CN" altLang="en-US" dirty="0"/>
              <a:t>，超文本标记语言）规定了</a:t>
            </a:r>
            <a:r>
              <a:rPr lang="en-US" altLang="zh-CN" dirty="0"/>
              <a:t>Web</a:t>
            </a:r>
            <a:r>
              <a:rPr lang="zh-CN" altLang="en-US" dirty="0"/>
              <a:t>应用的页面格式</a:t>
            </a:r>
            <a:endParaRPr lang="en-US" altLang="zh-CN" dirty="0"/>
          </a:p>
          <a:p>
            <a:pPr lvl="1"/>
            <a:r>
              <a:rPr lang="en-US" altLang="zh-CN" dirty="0"/>
              <a:t>HTML5</a:t>
            </a:r>
            <a:r>
              <a:rPr lang="zh-CN" altLang="en-US" dirty="0"/>
              <a:t>是</a:t>
            </a:r>
            <a:r>
              <a:rPr lang="en-US" altLang="zh-CN" dirty="0"/>
              <a:t>HTML</a:t>
            </a:r>
            <a:r>
              <a:rPr lang="zh-CN" altLang="en-US" dirty="0"/>
              <a:t>的最新版本，</a:t>
            </a:r>
            <a:r>
              <a:rPr lang="en-US" altLang="zh-CN" dirty="0"/>
              <a:t>HTML5</a:t>
            </a:r>
            <a:r>
              <a:rPr lang="zh-CN" altLang="en-US" dirty="0"/>
              <a:t>不仅大幅提升</a:t>
            </a:r>
            <a:r>
              <a:rPr lang="en-US" altLang="zh-CN" dirty="0"/>
              <a:t>Web </a:t>
            </a:r>
            <a:r>
              <a:rPr lang="zh-CN" altLang="en-US" dirty="0"/>
              <a:t>应用在交互、系统能力调用、多媒体、语义化等方面的能力，用户无需安装纷繁的插件就可以获得更为丰富的</a:t>
            </a:r>
            <a:r>
              <a:rPr lang="en-US" altLang="zh-CN" dirty="0"/>
              <a:t>Web </a:t>
            </a:r>
            <a:r>
              <a:rPr lang="zh-CN" altLang="en-US" dirty="0"/>
              <a:t>应用。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10940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3D26B2-4EE9-40F2-AE79-73D6A88BD7C8}" type="datetime1">
              <a:rPr lang="zh-CN" altLang="en-US" sz="100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2022/6/11</a:t>
            </a:fld>
            <a:endParaRPr lang="en-US" altLang="zh-CN" sz="100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B6269-7DE0-47D4-888D-AFC4FACD8116}" type="slidenum">
              <a:rPr lang="en-US" altLang="zh-CN" sz="1000" b="0" smtClean="0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000" b="0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课程内容</a:t>
            </a:r>
          </a:p>
        </p:txBody>
      </p:sp>
      <p:grpSp>
        <p:nvGrpSpPr>
          <p:cNvPr id="6149" name="Group 3"/>
          <p:cNvGrpSpPr>
            <a:grpSpLocks/>
          </p:cNvGrpSpPr>
          <p:nvPr/>
        </p:nvGrpSpPr>
        <p:grpSpPr bwMode="auto">
          <a:xfrm>
            <a:off x="3451225" y="2447925"/>
            <a:ext cx="5311775" cy="688975"/>
            <a:chOff x="720" y="1392"/>
            <a:chExt cx="4058" cy="480"/>
          </a:xfrm>
        </p:grpSpPr>
        <p:sp>
          <p:nvSpPr>
            <p:cNvPr id="253956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shade val="92157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6" name="Group 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58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59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0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0" name="Group 8"/>
          <p:cNvGrpSpPr>
            <a:grpSpLocks/>
          </p:cNvGrpSpPr>
          <p:nvPr/>
        </p:nvGrpSpPr>
        <p:grpSpPr bwMode="auto">
          <a:xfrm>
            <a:off x="3451225" y="3313113"/>
            <a:ext cx="5311775" cy="688975"/>
            <a:chOff x="720" y="1392"/>
            <a:chExt cx="4058" cy="480"/>
          </a:xfrm>
        </p:grpSpPr>
        <p:sp>
          <p:nvSpPr>
            <p:cNvPr id="253961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shade val="92157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82" name="Group 1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3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alpha val="0"/>
                    </a:schemeClr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4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100000">
                    <a:schemeClr val="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1" name="Group 13"/>
          <p:cNvGrpSpPr>
            <a:grpSpLocks/>
          </p:cNvGrpSpPr>
          <p:nvPr/>
        </p:nvGrpSpPr>
        <p:grpSpPr bwMode="auto">
          <a:xfrm>
            <a:off x="3451225" y="4170363"/>
            <a:ext cx="5311775" cy="688975"/>
            <a:chOff x="720" y="1392"/>
            <a:chExt cx="4058" cy="480"/>
          </a:xfrm>
        </p:grpSpPr>
        <p:sp>
          <p:nvSpPr>
            <p:cNvPr id="6177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8" name="Group 15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68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69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grpSp>
        <p:nvGrpSpPr>
          <p:cNvPr id="6152" name="Group 18"/>
          <p:cNvGrpSpPr>
            <a:grpSpLocks/>
          </p:cNvGrpSpPr>
          <p:nvPr/>
        </p:nvGrpSpPr>
        <p:grpSpPr bwMode="auto">
          <a:xfrm>
            <a:off x="3451225" y="1604963"/>
            <a:ext cx="5311775" cy="688975"/>
            <a:chOff x="720" y="1392"/>
            <a:chExt cx="4058" cy="480"/>
          </a:xfrm>
        </p:grpSpPr>
        <p:sp>
          <p:nvSpPr>
            <p:cNvPr id="253971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92157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174" name="Group 20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73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74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53" name="Text Box 23"/>
          <p:cNvSpPr txBox="1">
            <a:spLocks noChangeArrowheads="1"/>
          </p:cNvSpPr>
          <p:nvPr/>
        </p:nvSpPr>
        <p:spPr bwMode="white">
          <a:xfrm>
            <a:off x="3917950" y="1698625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基本概念</a:t>
            </a:r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white">
          <a:xfrm>
            <a:off x="3929063" y="255587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静态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动态网页</a:t>
            </a: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white">
          <a:xfrm>
            <a:off x="3929063" y="3414713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系统架构</a:t>
            </a: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white">
          <a:xfrm>
            <a:off x="3962400" y="4267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HTTP/HTTPS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协议概述</a:t>
            </a:r>
          </a:p>
        </p:txBody>
      </p:sp>
      <p:pic>
        <p:nvPicPr>
          <p:cNvPr id="6157" name="Picture 27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76600" y="4156075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8" name="Picture 28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32877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9" name="Picture 29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67075" y="2436813"/>
            <a:ext cx="79216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30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55963" y="1600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1" name="Text Box 31"/>
          <p:cNvSpPr txBox="1">
            <a:spLocks noChangeArrowheads="1"/>
          </p:cNvSpPr>
          <p:nvPr/>
        </p:nvSpPr>
        <p:spPr bwMode="white">
          <a:xfrm>
            <a:off x="35814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62" name="Text Box 32"/>
          <p:cNvSpPr txBox="1">
            <a:spLocks noChangeArrowheads="1"/>
          </p:cNvSpPr>
          <p:nvPr/>
        </p:nvSpPr>
        <p:spPr bwMode="white">
          <a:xfrm>
            <a:off x="3576638" y="167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63" name="Text Box 33"/>
          <p:cNvSpPr txBox="1">
            <a:spLocks noChangeArrowheads="1"/>
          </p:cNvSpPr>
          <p:nvPr/>
        </p:nvSpPr>
        <p:spPr bwMode="white">
          <a:xfrm>
            <a:off x="3589338" y="253523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164" name="Text Box 34"/>
          <p:cNvSpPr txBox="1">
            <a:spLocks noChangeArrowheads="1"/>
          </p:cNvSpPr>
          <p:nvPr/>
        </p:nvSpPr>
        <p:spPr bwMode="white">
          <a:xfrm>
            <a:off x="3589338" y="342265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6165" name="Group 35"/>
          <p:cNvGrpSpPr>
            <a:grpSpLocks/>
          </p:cNvGrpSpPr>
          <p:nvPr/>
        </p:nvGrpSpPr>
        <p:grpSpPr bwMode="auto">
          <a:xfrm>
            <a:off x="3429000" y="5029200"/>
            <a:ext cx="5311775" cy="688975"/>
            <a:chOff x="720" y="1392"/>
            <a:chExt cx="4058" cy="480"/>
          </a:xfrm>
        </p:grpSpPr>
        <p:sp>
          <p:nvSpPr>
            <p:cNvPr id="6169" name="AutoShape 36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170" name="Group 37"/>
            <p:cNvGrpSpPr>
              <a:grpSpLocks/>
            </p:cNvGrpSpPr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253990" name="AutoShape 38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alpha val="0"/>
                    </a:schemeClr>
                  </a:gs>
                  <a:gs pos="100000">
                    <a:schemeClr val="fol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3991" name="AutoShape 39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tint val="0"/>
                      <a:invGamma/>
                    </a:schemeClr>
                  </a:gs>
                  <a:gs pos="100000">
                    <a:schemeClr val="folHlink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r"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6166" name="Text Box 40"/>
          <p:cNvSpPr txBox="1">
            <a:spLocks noChangeArrowheads="1"/>
          </p:cNvSpPr>
          <p:nvPr/>
        </p:nvSpPr>
        <p:spPr bwMode="white">
          <a:xfrm>
            <a:off x="35814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6167" name="Picture 41" descr="1"/>
          <p:cNvPicPr>
            <a:picLocks noChangeAspect="1" noChangeArrowheads="1"/>
          </p:cNvPicPr>
          <p:nvPr/>
        </p:nvPicPr>
        <p:blipFill>
          <a:blip r:embed="rId2">
            <a:lum bright="-6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6" t="64474" r="19473"/>
          <a:stretch>
            <a:fillRect/>
          </a:stretch>
        </p:blipFill>
        <p:spPr bwMode="auto">
          <a:xfrm>
            <a:off x="3246438" y="5029200"/>
            <a:ext cx="792162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8" name="Text Box 42"/>
          <p:cNvSpPr txBox="1">
            <a:spLocks noChangeArrowheads="1"/>
          </p:cNvSpPr>
          <p:nvPr/>
        </p:nvSpPr>
        <p:spPr bwMode="white">
          <a:xfrm>
            <a:off x="3962400" y="51054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8288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86000" indent="-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编码和加密</a:t>
            </a:r>
          </a:p>
        </p:txBody>
      </p:sp>
    </p:spTree>
    <p:extLst>
      <p:ext uri="{BB962C8B-B14F-4D97-AF65-F5344CB8AC3E}">
        <p14:creationId xmlns:p14="http://schemas.microsoft.com/office/powerpoint/2010/main" val="29355255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针对字符的编码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单字节编码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ASCII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 bit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双字节字符集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GBK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字符集：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16 bit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，支持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65536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个汉字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不同国家和地区采用的编码不一致，导致乱码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编码主要解决多语言环境下的统一集合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UTF-8</a:t>
            </a: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主流编码方式，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字节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UTF-16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4771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传输过程的编码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URL</a:t>
            </a:r>
            <a:r>
              <a:rPr lang="zh-CN" altLang="en-US" dirty="0"/>
              <a:t>编码</a:t>
            </a:r>
            <a:endParaRPr lang="en-US" altLang="zh-CN" dirty="0"/>
          </a:p>
          <a:p>
            <a:r>
              <a:rPr lang="en-US" altLang="zh-CN" dirty="0"/>
              <a:t>RFC3986</a:t>
            </a:r>
            <a:r>
              <a:rPr lang="zh-CN" altLang="en-US" dirty="0"/>
              <a:t>文档规定，</a:t>
            </a:r>
            <a:r>
              <a:rPr lang="en-US" altLang="zh-CN" dirty="0" err="1"/>
              <a:t>Url</a:t>
            </a:r>
            <a:r>
              <a:rPr lang="zh-CN" altLang="en-US" dirty="0"/>
              <a:t>中只允许包含英文字母（</a:t>
            </a:r>
            <a:r>
              <a:rPr lang="en-US" altLang="zh-CN" dirty="0"/>
              <a:t>a-</a:t>
            </a:r>
            <a:r>
              <a:rPr lang="en-US" altLang="zh-CN" dirty="0" err="1"/>
              <a:t>zA</a:t>
            </a:r>
            <a:r>
              <a:rPr lang="en-US" altLang="zh-CN" dirty="0"/>
              <a:t>-Z</a:t>
            </a:r>
            <a:r>
              <a:rPr lang="zh-CN" altLang="en-US" dirty="0"/>
              <a:t>）、数字（</a:t>
            </a:r>
            <a:r>
              <a:rPr lang="en-US" altLang="zh-CN" dirty="0"/>
              <a:t>0-9</a:t>
            </a:r>
            <a:r>
              <a:rPr lang="zh-CN" altLang="en-US" dirty="0"/>
              <a:t>）、</a:t>
            </a:r>
            <a:r>
              <a:rPr lang="en-US" altLang="zh-CN" dirty="0"/>
              <a:t>-_.~4</a:t>
            </a:r>
            <a:r>
              <a:rPr lang="zh-CN" altLang="en-US" dirty="0"/>
              <a:t>个特殊字符以及所有保留字符</a:t>
            </a:r>
            <a:endParaRPr lang="en-US" altLang="zh-CN" dirty="0"/>
          </a:p>
          <a:p>
            <a:r>
              <a:rPr lang="en-US" altLang="zh-CN" dirty="0"/>
              <a:t>Http</a:t>
            </a:r>
            <a:r>
              <a:rPr lang="zh-CN" altLang="en-US" dirty="0"/>
              <a:t>协议中参数的传输是</a:t>
            </a:r>
            <a:r>
              <a:rPr lang="en-US" altLang="zh-CN" dirty="0"/>
              <a:t>“key=value”</a:t>
            </a:r>
            <a:r>
              <a:rPr lang="zh-CN" altLang="en-US" dirty="0"/>
              <a:t>这种键值对形式的，如果要传多个参数就需要用“</a:t>
            </a:r>
            <a:r>
              <a:rPr lang="en-US" altLang="zh-CN" dirty="0"/>
              <a:t>&amp;”</a:t>
            </a:r>
            <a:r>
              <a:rPr lang="zh-CN" altLang="en-US" dirty="0"/>
              <a:t>符号对键值对进行分割</a:t>
            </a:r>
            <a:endParaRPr lang="en-US" altLang="zh-CN" dirty="0"/>
          </a:p>
          <a:p>
            <a:r>
              <a:rPr lang="zh-CN" altLang="en-US" dirty="0"/>
              <a:t>如果参数值中就包含</a:t>
            </a:r>
            <a:r>
              <a:rPr lang="en-US" altLang="zh-CN" dirty="0"/>
              <a:t>=</a:t>
            </a:r>
            <a:r>
              <a:rPr lang="zh-CN" altLang="en-US" dirty="0"/>
              <a:t>或</a:t>
            </a:r>
            <a:r>
              <a:rPr lang="en-US" altLang="zh-CN" dirty="0"/>
              <a:t>&amp;</a:t>
            </a:r>
            <a:r>
              <a:rPr lang="zh-CN" altLang="en-US" dirty="0"/>
              <a:t>这种特殊字符的时候该怎么办</a:t>
            </a:r>
            <a:endParaRPr lang="en-US" altLang="zh-CN" dirty="0"/>
          </a:p>
          <a:p>
            <a:pPr lvl="1"/>
            <a:r>
              <a:rPr lang="en-US" altLang="zh-CN" dirty="0"/>
              <a:t>name1= </a:t>
            </a:r>
            <a:r>
              <a:rPr lang="en-US" altLang="zh-CN" dirty="0" err="1">
                <a:solidFill>
                  <a:schemeClr val="accent1"/>
                </a:solidFill>
              </a:rPr>
              <a:t>va&amp;lu</a:t>
            </a:r>
            <a:r>
              <a:rPr lang="en-US" altLang="zh-CN" dirty="0">
                <a:solidFill>
                  <a:schemeClr val="accent1"/>
                </a:solidFill>
              </a:rPr>
              <a:t>=</a:t>
            </a:r>
          </a:p>
          <a:p>
            <a:r>
              <a:rPr lang="zh-CN" altLang="en-US" dirty="0"/>
              <a:t>在特殊字符的各个字节前加上</a:t>
            </a:r>
            <a:r>
              <a:rPr lang="en-US" altLang="zh-CN" dirty="0"/>
              <a:t>%</a:t>
            </a:r>
            <a:r>
              <a:rPr lang="zh-CN" altLang="en-US" dirty="0"/>
              <a:t>，例如，我们对上述会产生奇异的字符进行</a:t>
            </a:r>
            <a:r>
              <a:rPr lang="en-US" altLang="zh-CN" dirty="0"/>
              <a:t>URL</a:t>
            </a:r>
            <a:r>
              <a:rPr lang="zh-CN" altLang="en-US" dirty="0"/>
              <a:t>编码后结果：</a:t>
            </a:r>
            <a:endParaRPr lang="en-US" altLang="zh-CN" dirty="0"/>
          </a:p>
          <a:p>
            <a:pPr lvl="1"/>
            <a:r>
              <a:rPr lang="en-US" altLang="zh-CN" dirty="0"/>
              <a:t>name1= </a:t>
            </a:r>
            <a:r>
              <a:rPr lang="en-US" altLang="zh-CN" dirty="0">
                <a:solidFill>
                  <a:schemeClr val="accent1"/>
                </a:solidFill>
              </a:rPr>
              <a:t>va%26lu%3D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20942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网络上常见的用于传输</a:t>
            </a:r>
            <a:r>
              <a:rPr lang="en-US" altLang="zh-CN" dirty="0"/>
              <a:t>8bit</a:t>
            </a:r>
            <a:r>
              <a:rPr lang="zh-CN" altLang="en-US" dirty="0"/>
              <a:t>字节代码的编码方式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8bit</a:t>
            </a:r>
            <a:r>
              <a:rPr lang="zh-CN" altLang="en-US" dirty="0"/>
              <a:t>转化为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6bit</a:t>
            </a:r>
            <a:r>
              <a:rPr lang="zh-CN" altLang="en-US" dirty="0"/>
              <a:t>的字节</a:t>
            </a:r>
            <a:endParaRPr lang="en-US" altLang="zh-CN" dirty="0"/>
          </a:p>
          <a:p>
            <a:r>
              <a:rPr lang="zh-CN" altLang="en-US" dirty="0"/>
              <a:t>编码后是</a:t>
            </a:r>
            <a:r>
              <a:rPr lang="en-US" altLang="zh-CN" dirty="0"/>
              <a:t>4</a:t>
            </a:r>
            <a:r>
              <a:rPr lang="zh-CN" altLang="en-US" dirty="0"/>
              <a:t>的倍数，不足</a:t>
            </a:r>
            <a:r>
              <a:rPr lang="en-US" altLang="zh-CN" dirty="0"/>
              <a:t>4bit</a:t>
            </a:r>
            <a:r>
              <a:rPr lang="zh-CN" altLang="en-US" dirty="0"/>
              <a:t>用等号（</a:t>
            </a:r>
            <a:r>
              <a:rPr lang="en-US" altLang="zh-CN" dirty="0"/>
              <a:t>=</a:t>
            </a:r>
            <a:r>
              <a:rPr lang="zh-CN" altLang="en-US" dirty="0"/>
              <a:t>）填充</a:t>
            </a:r>
            <a:endParaRPr lang="en-US" altLang="zh-CN" dirty="0"/>
          </a:p>
          <a:p>
            <a:r>
              <a:rPr lang="zh-CN" altLang="en-US" dirty="0"/>
              <a:t>好辨识，含有大小写字母和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</a:t>
            </a:r>
            <a:r>
              <a:rPr lang="en-US" altLang="zh-CN" dirty="0"/>
              <a:t>=</a:t>
            </a:r>
            <a:r>
              <a:rPr lang="zh-CN" altLang="en-US" dirty="0"/>
              <a:t>等符号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5A149F-9F45-4368-AD5E-FCD22FC59FD1}"/>
              </a:ext>
            </a:extLst>
          </p:cNvPr>
          <p:cNvSpPr/>
          <p:nvPr/>
        </p:nvSpPr>
        <p:spPr bwMode="auto">
          <a:xfrm>
            <a:off x="2057400" y="3657600"/>
            <a:ext cx="5029200" cy="2057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1" hangingPunct="1"/>
            <a:r>
              <a:rPr lang="en-US" altLang="zh-CN" dirty="0"/>
              <a:t>Base64</a:t>
            </a:r>
            <a:r>
              <a:rPr lang="zh-CN" altLang="en-US" dirty="0"/>
              <a:t>，顾名思义，就是包括小写字母</a:t>
            </a:r>
            <a:r>
              <a:rPr lang="en-US" altLang="zh-CN" dirty="0"/>
              <a:t>a-z</a:t>
            </a:r>
            <a:r>
              <a:rPr lang="zh-CN" altLang="en-US" dirty="0"/>
              <a:t>、大写字母</a:t>
            </a:r>
            <a:r>
              <a:rPr lang="en-US" altLang="zh-CN" dirty="0"/>
              <a:t>A-Z</a:t>
            </a:r>
            <a:r>
              <a:rPr lang="zh-CN" altLang="en-US" dirty="0"/>
              <a:t>、数字</a:t>
            </a:r>
            <a:r>
              <a:rPr lang="en-US" altLang="zh-CN" dirty="0"/>
              <a:t>0-9</a:t>
            </a:r>
            <a:r>
              <a:rPr lang="zh-CN" altLang="en-US" dirty="0"/>
              <a:t>、符号</a:t>
            </a:r>
            <a:r>
              <a:rPr lang="en-US" altLang="zh-CN" dirty="0"/>
              <a:t>"+"</a:t>
            </a:r>
            <a:r>
              <a:rPr lang="zh-CN" altLang="en-US" dirty="0"/>
              <a:t>、</a:t>
            </a:r>
            <a:r>
              <a:rPr lang="en-US" altLang="zh-CN" dirty="0"/>
              <a:t>"/"</a:t>
            </a:r>
            <a:r>
              <a:rPr lang="zh-CN" altLang="en-US" dirty="0"/>
              <a:t>一共</a:t>
            </a:r>
            <a:r>
              <a:rPr lang="en-US" altLang="zh-CN" dirty="0"/>
              <a:t>64</a:t>
            </a:r>
            <a:r>
              <a:rPr lang="zh-CN" altLang="en-US" dirty="0"/>
              <a:t>个字符的字符集，（另加一个“</a:t>
            </a:r>
            <a:r>
              <a:rPr lang="en-US" altLang="zh-CN" dirty="0"/>
              <a:t>=”</a:t>
            </a:r>
            <a:r>
              <a:rPr lang="zh-CN" altLang="en-US" dirty="0"/>
              <a:t>，实际是</a:t>
            </a:r>
            <a:r>
              <a:rPr lang="en-US" altLang="zh-CN" dirty="0"/>
              <a:t>65</a:t>
            </a:r>
            <a:r>
              <a:rPr lang="zh-CN" altLang="en-US" dirty="0"/>
              <a:t>个字符，至于为什么还会有一个“</a:t>
            </a:r>
            <a:r>
              <a:rPr lang="en-US" altLang="zh-CN" dirty="0"/>
              <a:t>="</a:t>
            </a:r>
            <a:r>
              <a:rPr lang="zh-CN" altLang="en-US" dirty="0"/>
              <a:t>，这个后面再说）。任何符号都可以转换成这个字符集中的字符，这个转换过程就叫做</a:t>
            </a:r>
            <a:r>
              <a:rPr lang="en-US" altLang="zh-CN" dirty="0"/>
              <a:t>base64</a:t>
            </a:r>
            <a:r>
              <a:rPr lang="zh-CN" altLang="en-US" dirty="0"/>
              <a:t>编码。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92663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字符实体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字符实体（</a:t>
            </a:r>
            <a:r>
              <a:rPr lang="en-US" altLang="zh-CN" dirty="0"/>
              <a:t>Character Entity</a:t>
            </a:r>
            <a:r>
              <a:rPr lang="zh-CN" altLang="en-US" dirty="0"/>
              <a:t>）是用来表示</a:t>
            </a:r>
            <a:r>
              <a:rPr lang="en-US" altLang="zh-CN" dirty="0"/>
              <a:t>HTML</a:t>
            </a:r>
            <a:r>
              <a:rPr lang="zh-CN" altLang="en-US" dirty="0"/>
              <a:t>中危险字符的方案，也是解决跨站脚本（</a:t>
            </a:r>
            <a:r>
              <a:rPr lang="en-US" altLang="zh-CN" dirty="0"/>
              <a:t>XSS</a:t>
            </a:r>
            <a:r>
              <a:rPr lang="zh-CN" altLang="en-US" dirty="0"/>
              <a:t>）攻击的有效手段</a:t>
            </a:r>
            <a:endParaRPr lang="en-US" altLang="zh-CN" dirty="0"/>
          </a:p>
          <a:p>
            <a:pPr lvl="1"/>
            <a:r>
              <a:rPr lang="zh-CN" altLang="en-US" dirty="0"/>
              <a:t>不能使用小于号</a:t>
            </a:r>
            <a:r>
              <a:rPr lang="en-US" altLang="zh-CN" dirty="0">
                <a:solidFill>
                  <a:srgbClr val="FF0000"/>
                </a:solidFill>
              </a:rPr>
              <a:t>(&lt;)</a:t>
            </a:r>
            <a:r>
              <a:rPr lang="zh-CN" altLang="en-US" dirty="0"/>
              <a:t>和大于号</a:t>
            </a:r>
            <a:r>
              <a:rPr lang="en-US" altLang="zh-CN" dirty="0">
                <a:solidFill>
                  <a:srgbClr val="FF0000"/>
                </a:solidFill>
              </a:rPr>
              <a:t>(&gt;)</a:t>
            </a:r>
          </a:p>
          <a:p>
            <a:r>
              <a:rPr lang="en-US" altLang="zh-CN" dirty="0"/>
              <a:t>HTML</a:t>
            </a:r>
            <a:r>
              <a:rPr lang="zh-CN" altLang="en-US" dirty="0"/>
              <a:t>字符实体的特点是以</a:t>
            </a:r>
            <a:r>
              <a:rPr lang="en-US" altLang="zh-CN" dirty="0"/>
              <a:t>&amp;</a:t>
            </a:r>
            <a:r>
              <a:rPr lang="zh-CN" altLang="en-US" dirty="0"/>
              <a:t>开头，并以分号结尾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/>
              <a:t>  &amp;</a:t>
            </a:r>
            <a:r>
              <a:rPr lang="en-US" altLang="zh-CN" dirty="0" err="1"/>
              <a:t>lt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en-US" altLang="zh-CN" dirty="0"/>
              <a:t> &amp;</a:t>
            </a:r>
            <a:r>
              <a:rPr lang="en-US" altLang="zh-CN" dirty="0" err="1"/>
              <a:t>gt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3F1D0F-37D8-4138-A219-5679527A5BD2}"/>
              </a:ext>
            </a:extLst>
          </p:cNvPr>
          <p:cNvSpPr/>
          <p:nvPr/>
        </p:nvSpPr>
        <p:spPr bwMode="auto">
          <a:xfrm>
            <a:off x="4495800" y="4038600"/>
            <a:ext cx="5029200" cy="1828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中，某些字符是预留的。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HTML </a:t>
            </a:r>
            <a:r>
              <a:rPr lang="zh-CN" altLang="en-US" dirty="0"/>
              <a:t>中不能使用小于号（</a:t>
            </a:r>
            <a:r>
              <a:rPr lang="en-US" altLang="zh-CN" dirty="0"/>
              <a:t>&lt;</a:t>
            </a:r>
            <a:r>
              <a:rPr lang="zh-CN" altLang="en-US" dirty="0"/>
              <a:t>）和大于号（</a:t>
            </a:r>
            <a:r>
              <a:rPr lang="en-US" altLang="zh-CN" dirty="0"/>
              <a:t>&gt;</a:t>
            </a:r>
            <a:r>
              <a:rPr lang="zh-CN" altLang="en-US" dirty="0"/>
              <a:t>），这是因为浏览器会误认为它们是标签。</a:t>
            </a:r>
          </a:p>
          <a:p>
            <a:r>
              <a:rPr lang="zh-CN" altLang="en-US" dirty="0"/>
              <a:t>如果希望正确地显示预留字符，我们必须在 </a:t>
            </a:r>
            <a:r>
              <a:rPr lang="en-US" altLang="zh-CN" dirty="0"/>
              <a:t>HTML </a:t>
            </a:r>
            <a:r>
              <a:rPr lang="zh-CN" altLang="en-US" dirty="0"/>
              <a:t>源代码中使用字符实体（</a:t>
            </a:r>
            <a:r>
              <a:rPr lang="en-US" altLang="zh-CN" dirty="0"/>
              <a:t>character entities</a:t>
            </a:r>
            <a:r>
              <a:rPr lang="zh-CN" altLang="en-US" dirty="0"/>
              <a:t>）。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911300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系统中的加密措施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标准的加密方法是对用户提交的参数（如密码）进行加密后再传输，到</a:t>
            </a:r>
            <a:r>
              <a:rPr lang="en-US" altLang="zh-CN" dirty="0"/>
              <a:t>Web</a:t>
            </a:r>
            <a:r>
              <a:rPr lang="zh-CN" altLang="en-US" dirty="0"/>
              <a:t>服务器后，再将参数解密后处理。</a:t>
            </a:r>
            <a:endParaRPr lang="en-US" altLang="zh-CN" dirty="0"/>
          </a:p>
          <a:p>
            <a:r>
              <a:rPr lang="zh-CN" altLang="en-US" dirty="0"/>
              <a:t>不需要服务器知道明文的内容</a:t>
            </a:r>
            <a:endParaRPr lang="en-US" altLang="zh-CN" dirty="0"/>
          </a:p>
          <a:p>
            <a:pPr lvl="1"/>
            <a:r>
              <a:rPr lang="zh-CN" altLang="en-US" dirty="0"/>
              <a:t>常见用户的隐私信息，如用户密码</a:t>
            </a:r>
            <a:endParaRPr lang="en-US" altLang="zh-CN" dirty="0"/>
          </a:p>
          <a:p>
            <a:pPr lvl="1"/>
            <a:r>
              <a:rPr lang="zh-CN" altLang="en-US" dirty="0"/>
              <a:t>散列函数</a:t>
            </a:r>
            <a:r>
              <a:rPr lang="en-US" altLang="zh-CN" dirty="0"/>
              <a:t> MD5/SHA-1</a:t>
            </a:r>
          </a:p>
          <a:p>
            <a:pPr lvl="1"/>
            <a:r>
              <a:rPr lang="zh-CN" altLang="en-US" dirty="0"/>
              <a:t>简单的加盐也会存在一定安全隐患</a:t>
            </a:r>
            <a:endParaRPr lang="en-US" altLang="zh-CN" dirty="0"/>
          </a:p>
          <a:p>
            <a:r>
              <a:rPr lang="zh-CN" altLang="en-US" dirty="0"/>
              <a:t>需要服务器知道明文的内容</a:t>
            </a:r>
            <a:endParaRPr lang="en-US" altLang="zh-CN" dirty="0"/>
          </a:p>
          <a:p>
            <a:pPr lvl="1"/>
            <a:r>
              <a:rPr lang="zh-CN" altLang="en-US" dirty="0"/>
              <a:t>如订单信息、留言</a:t>
            </a:r>
            <a:endParaRPr lang="en-US" altLang="zh-CN" dirty="0"/>
          </a:p>
          <a:p>
            <a:pPr lvl="1"/>
            <a:r>
              <a:rPr lang="zh-CN" altLang="en-US" dirty="0"/>
              <a:t>前沿研究</a:t>
            </a:r>
            <a:r>
              <a:rPr lang="zh-CN" altLang="en-US"/>
              <a:t>方向：云服务器上的密文</a:t>
            </a:r>
            <a:r>
              <a:rPr lang="zh-CN" altLang="en-US" dirty="0"/>
              <a:t>检索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2717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使用了很多新技术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真实大型网站会利用很多技术，否则一台服务器无法支持海量用户的访问</a:t>
            </a:r>
            <a:endParaRPr lang="en-US" altLang="zh-CN" dirty="0"/>
          </a:p>
          <a:p>
            <a:pPr lvl="1"/>
            <a:r>
              <a:rPr lang="zh-CN" altLang="en-US" dirty="0"/>
              <a:t>负载均衡</a:t>
            </a:r>
            <a:endParaRPr lang="en-US" altLang="zh-CN" dirty="0"/>
          </a:p>
          <a:p>
            <a:pPr lvl="1"/>
            <a:r>
              <a:rPr lang="en-US" altLang="zh-CN" dirty="0"/>
              <a:t>CDN</a:t>
            </a:r>
          </a:p>
          <a:p>
            <a:pPr lvl="1"/>
            <a:r>
              <a:rPr lang="zh-CN" altLang="en-US" dirty="0"/>
              <a:t>云技术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6884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 dirty="0">
                <a:effectLst/>
              </a:rPr>
              <a:t>静态网页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9893" y="1219200"/>
            <a:ext cx="8507413" cy="29083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① 浏览者在浏览器地址栏中输入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请求或链接到该网页地址，该请求通过网络从浏览器传送到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服务器中。</a:t>
            </a:r>
          </a:p>
          <a:p>
            <a:pPr marL="0" indent="0" eaLnBrk="1" hangingPunct="1">
              <a:buNone/>
              <a:defRPr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服务器在服务器中定位该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.html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或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htm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文件，将其转化为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流。</a:t>
            </a:r>
          </a:p>
          <a:p>
            <a:pPr marL="0" indent="0" eaLnBrk="1" hangingPunct="1">
              <a:buNone/>
              <a:defRPr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服务器将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流通过网络传送到浏览者的浏览器中。</a:t>
            </a:r>
          </a:p>
          <a:p>
            <a:pPr marL="0" indent="0" eaLnBrk="1" hangingPunct="1">
              <a:buNone/>
              <a:defRPr/>
            </a:pP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④ 浏览器解析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，并显示网页</a:t>
            </a:r>
            <a:r>
              <a:rPr lang="zh-CN" altLang="zh-CN" sz="2000" dirty="0"/>
              <a:t>。</a:t>
            </a:r>
          </a:p>
          <a:p>
            <a:pPr eaLnBrk="1" hangingPunct="1">
              <a:defRPr/>
            </a:pPr>
            <a:endParaRPr lang="zh-CN" altLang="en-US" sz="2000" dirty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86200"/>
            <a:ext cx="8103206" cy="180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3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动态网页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295400"/>
            <a:ext cx="10287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400" dirty="0">
                <a:effectLst/>
              </a:rPr>
              <a:t>动态网页技术主要分为两种</a:t>
            </a:r>
            <a:endParaRPr lang="en-US" altLang="zh-CN" sz="2400" dirty="0">
              <a:effectLst/>
            </a:endParaRPr>
          </a:p>
          <a:p>
            <a:pPr lvl="1" eaLnBrk="1" hangingPunct="1">
              <a:defRPr/>
            </a:pPr>
            <a:r>
              <a:rPr lang="zh-CN" altLang="zh-CN" sz="2400" dirty="0">
                <a:effectLst/>
              </a:rPr>
              <a:t>客户端动态网页技术</a:t>
            </a:r>
            <a:endParaRPr lang="en-US" altLang="zh-CN" sz="2400" dirty="0">
              <a:effectLst/>
            </a:endParaRPr>
          </a:p>
          <a:p>
            <a:pPr lvl="1" eaLnBrk="1" hangingPunct="1">
              <a:defRPr/>
            </a:pPr>
            <a:r>
              <a:rPr lang="zh-CN" altLang="zh-CN" sz="2400" dirty="0">
                <a:effectLst/>
              </a:rPr>
              <a:t>服务器端动态网页技术</a:t>
            </a:r>
            <a:endParaRPr lang="en-US" altLang="zh-CN" sz="2400" dirty="0">
              <a:effectLst/>
            </a:endParaRPr>
          </a:p>
          <a:p>
            <a:pPr marL="457200" lvl="1" indent="0" eaLnBrk="1" hangingPunct="1">
              <a:buNone/>
              <a:defRPr/>
            </a:pPr>
            <a:endParaRPr lang="zh-CN" altLang="zh-CN" sz="2400" dirty="0">
              <a:effectLst/>
            </a:endParaRPr>
          </a:p>
          <a:p>
            <a:pPr eaLnBrk="1" hangingPunct="1">
              <a:defRPr/>
            </a:pPr>
            <a:r>
              <a:rPr lang="zh-CN" altLang="en-US" sz="2400" dirty="0"/>
              <a:t>客户端动态网页技术</a:t>
            </a:r>
          </a:p>
          <a:p>
            <a:pPr lvl="1" eaLnBrk="1" hangingPunct="1">
              <a:defRPr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客户端动态网页技术是指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服务器把原始的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页面及一组包含了页面逻辑的脚本、组件等一起发送到客户端，这些脚本和组件包含了如何与浏览者交互并产生动态内容的指令，由客户端的浏览器及其插件解析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页面并执行这些指令。典型的客户端动态网页技术包括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VBScript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ActiveX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控件、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 Applet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Ajax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等。</a:t>
            </a:r>
          </a:p>
          <a:p>
            <a:pPr eaLnBrk="1" hangingPunct="1">
              <a:defRPr/>
            </a:pPr>
            <a:endParaRPr lang="zh-CN" altLang="en-US" sz="2400" dirty="0"/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76400"/>
            <a:ext cx="667045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4513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动态网页</a:t>
            </a:r>
            <a:r>
              <a:rPr lang="en-US" altLang="zh-CN" dirty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10287000" cy="5105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服务器端动态网页技术</a:t>
            </a:r>
          </a:p>
          <a:p>
            <a:pPr lvl="1" eaLnBrk="1" hangingPunct="1">
              <a:defRPr/>
            </a:pPr>
            <a:r>
              <a:rPr lang="zh-CN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服务器端动态网页技术是指在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服务器端根据客户端浏览器的不同请求，动态地生成相应的内容，然后发送给客户端浏览器。</a:t>
            </a:r>
            <a:endParaRPr lang="en-US" altLang="zh-C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① 用户在客户端浏览器中输入一个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网页请求，通过网络传送到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服务器中。</a:t>
            </a:r>
          </a:p>
          <a:p>
            <a:pPr marL="0" indent="0" eaLnBrk="1" hangingPunct="1">
              <a:buNone/>
              <a:defRPr/>
            </a:pP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服务器在服务器中定位指令文件。</a:t>
            </a:r>
          </a:p>
          <a:p>
            <a:pPr marL="0" indent="0" eaLnBrk="1" hangingPunct="1">
              <a:buNone/>
              <a:defRPr/>
            </a:pP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服务器根据指令生成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流。</a:t>
            </a:r>
          </a:p>
          <a:p>
            <a:pPr marL="0" indent="0" eaLnBrk="1" hangingPunct="1">
              <a:buNone/>
              <a:defRPr/>
            </a:pP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④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Web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服务器将生成的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流通过网络传送到浏览者的浏览器中。</a:t>
            </a:r>
          </a:p>
          <a:p>
            <a:pPr marL="0" indent="0" eaLnBrk="1" hangingPunct="1">
              <a:buNone/>
              <a:defRPr/>
            </a:pP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⑤ 浏览器解析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，显示网页。</a:t>
            </a:r>
          </a:p>
          <a:p>
            <a:pPr eaLnBrk="1" hangingPunct="1">
              <a:defRPr/>
            </a:pPr>
            <a:endParaRPr lang="zh-CN" altLang="zh-CN" sz="2000" dirty="0"/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35" y="4746624"/>
            <a:ext cx="7144329" cy="1730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74325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应用系统架构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实际上一个</a:t>
            </a:r>
            <a:r>
              <a:rPr lang="en-US" altLang="zh-CN" dirty="0"/>
              <a:t>Web</a:t>
            </a:r>
            <a:r>
              <a:rPr lang="zh-CN" altLang="en-US" dirty="0"/>
              <a:t>应用并不是我们所理解的那么简单，它是一个由多个要素构成的系统。</a:t>
            </a:r>
            <a:r>
              <a:rPr lang="en-US" altLang="zh-CN" dirty="0"/>
              <a:t>Web</a:t>
            </a:r>
            <a:r>
              <a:rPr lang="zh-CN" altLang="en-US" dirty="0"/>
              <a:t>应用程序的设计者、</a:t>
            </a:r>
            <a:r>
              <a:rPr lang="en-US" altLang="zh-CN" dirty="0"/>
              <a:t>Web</a:t>
            </a:r>
            <a:r>
              <a:rPr lang="zh-CN" altLang="en-US" dirty="0"/>
              <a:t>应用服务器、动态脚本引擎、数据库是构成</a:t>
            </a:r>
            <a:r>
              <a:rPr lang="en-US" altLang="zh-CN" dirty="0"/>
              <a:t>Web</a:t>
            </a:r>
            <a:r>
              <a:rPr lang="zh-CN" altLang="en-US" dirty="0"/>
              <a:t>应用必不可少的要素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048000"/>
            <a:ext cx="5640612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799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服务器选择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hangingPunct="1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IIS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 微软公司的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服务器，内含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Gopher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服务器和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FTP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服务器，与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Windows Server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完全集成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1"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经典组合：  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Server+IIS+SQLServer+ASP/ASP.NET </a:t>
            </a:r>
          </a:p>
          <a:p>
            <a:pPr hangingPunct="1">
              <a:spcBef>
                <a:spcPct val="0"/>
              </a:spcBef>
              <a:buFontTx/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：一种免费服务器，目前市场占有率排名第一。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由一个完全通过互联网运作的非盈利机构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Apache Group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公布发行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1"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经典组合：  </a:t>
            </a:r>
            <a:r>
              <a:rPr lang="en-US" altLang="zh-CN" sz="2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Linux+Apache+Mysql+PHP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：一个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的运行平台，不仅是一个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容器，同时也具有传统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服务器的功能，即处理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网页。但是与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相比，它处理静态网页的能力稍逊。但可以将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集成到一块，让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处理静态网页，而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处理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Servlet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FA876-C78E-4D32-8D4B-949BAECB8BCA}" type="datetime1">
              <a:rPr lang="zh-CN" altLang="en-US" smtClean="0"/>
              <a:pPr>
                <a:defRPr/>
              </a:pPr>
              <a:t>2022/6/11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E994EA1-B0FE-47BB-89D5-DBFDAF7DD83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5343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00TGp_natural_light">
  <a:themeElements>
    <a:clrScheme name="300TGp_natural_light 2">
      <a:dk1>
        <a:srgbClr val="4D4D4D"/>
      </a:dk1>
      <a:lt1>
        <a:srgbClr val="FFFFFF"/>
      </a:lt1>
      <a:dk2>
        <a:srgbClr val="347436"/>
      </a:dk2>
      <a:lt2>
        <a:srgbClr val="DDDDDD"/>
      </a:lt2>
      <a:accent1>
        <a:srgbClr val="F28C1C"/>
      </a:accent1>
      <a:accent2>
        <a:srgbClr val="77AE26"/>
      </a:accent2>
      <a:accent3>
        <a:srgbClr val="FFFFFF"/>
      </a:accent3>
      <a:accent4>
        <a:srgbClr val="404040"/>
      </a:accent4>
      <a:accent5>
        <a:srgbClr val="F7C5AB"/>
      </a:accent5>
      <a:accent6>
        <a:srgbClr val="6B9D21"/>
      </a:accent6>
      <a:hlink>
        <a:srgbClr val="449878"/>
      </a:hlink>
      <a:folHlink>
        <a:srgbClr val="90A8B0"/>
      </a:folHlink>
    </a:clrScheme>
    <a:fontScheme name="300TGp_natural_light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00TGp_natural_light 1">
        <a:dk1>
          <a:srgbClr val="000000"/>
        </a:dk1>
        <a:lt1>
          <a:srgbClr val="FFFFFF"/>
        </a:lt1>
        <a:dk2>
          <a:srgbClr val="51944E"/>
        </a:dk2>
        <a:lt2>
          <a:srgbClr val="DDDDDD"/>
        </a:lt2>
        <a:accent1>
          <a:srgbClr val="646ADE"/>
        </a:accent1>
        <a:accent2>
          <a:srgbClr val="1BAFC3"/>
        </a:accent2>
        <a:accent3>
          <a:srgbClr val="FFFFFF"/>
        </a:accent3>
        <a:accent4>
          <a:srgbClr val="000000"/>
        </a:accent4>
        <a:accent5>
          <a:srgbClr val="B8B9EC"/>
        </a:accent5>
        <a:accent6>
          <a:srgbClr val="179EB0"/>
        </a:accent6>
        <a:hlink>
          <a:srgbClr val="98BF1D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2">
        <a:dk1>
          <a:srgbClr val="4D4D4D"/>
        </a:dk1>
        <a:lt1>
          <a:srgbClr val="FFFFFF"/>
        </a:lt1>
        <a:dk2>
          <a:srgbClr val="347436"/>
        </a:dk2>
        <a:lt2>
          <a:srgbClr val="DDDDDD"/>
        </a:lt2>
        <a:accent1>
          <a:srgbClr val="F28C1C"/>
        </a:accent1>
        <a:accent2>
          <a:srgbClr val="77AE26"/>
        </a:accent2>
        <a:accent3>
          <a:srgbClr val="FFFFFF"/>
        </a:accent3>
        <a:accent4>
          <a:srgbClr val="404040"/>
        </a:accent4>
        <a:accent5>
          <a:srgbClr val="F7C5AB"/>
        </a:accent5>
        <a:accent6>
          <a:srgbClr val="6B9D21"/>
        </a:accent6>
        <a:hlink>
          <a:srgbClr val="449878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00TGp_natural_light 3">
        <a:dk1>
          <a:srgbClr val="000000"/>
        </a:dk1>
        <a:lt1>
          <a:srgbClr val="FFFFFF"/>
        </a:lt1>
        <a:dk2>
          <a:srgbClr val="1A578E"/>
        </a:dk2>
        <a:lt2>
          <a:srgbClr val="C0C0C0"/>
        </a:lt2>
        <a:accent1>
          <a:srgbClr val="5EB52D"/>
        </a:accent1>
        <a:accent2>
          <a:srgbClr val="F26D00"/>
        </a:accent2>
        <a:accent3>
          <a:srgbClr val="FFFFFF"/>
        </a:accent3>
        <a:accent4>
          <a:srgbClr val="000000"/>
        </a:accent4>
        <a:accent5>
          <a:srgbClr val="B6D7AD"/>
        </a:accent5>
        <a:accent6>
          <a:srgbClr val="DB6200"/>
        </a:accent6>
        <a:hlink>
          <a:srgbClr val="5983D7"/>
        </a:hlink>
        <a:folHlink>
          <a:srgbClr val="AAAD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Leaf</Template>
  <TotalTime>2432</TotalTime>
  <Words>3199</Words>
  <Application>Microsoft Office PowerPoint</Application>
  <PresentationFormat>宽屏</PresentationFormat>
  <Paragraphs>319</Paragraphs>
  <Slides>35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Times-Roman</vt:lpstr>
      <vt:lpstr>黑体</vt:lpstr>
      <vt:lpstr>华文新魏</vt:lpstr>
      <vt:lpstr>宋体</vt:lpstr>
      <vt:lpstr>Arial</vt:lpstr>
      <vt:lpstr>Comic Sans MS</vt:lpstr>
      <vt:lpstr>Times New Roman</vt:lpstr>
      <vt:lpstr>Verdana</vt:lpstr>
      <vt:lpstr>Wingdings</vt:lpstr>
      <vt:lpstr>300TGp_natural_light</vt:lpstr>
      <vt:lpstr>第二讲 Web基础知识</vt:lpstr>
      <vt:lpstr>课程内容</vt:lpstr>
      <vt:lpstr>Web基本概念</vt:lpstr>
      <vt:lpstr>Web使用了很多新技术</vt:lpstr>
      <vt:lpstr>静态网页</vt:lpstr>
      <vt:lpstr>动态网页-1</vt:lpstr>
      <vt:lpstr>动态网页-2</vt:lpstr>
      <vt:lpstr>Web应用系统架构</vt:lpstr>
      <vt:lpstr>Web服务器选择</vt:lpstr>
      <vt:lpstr>操作系统</vt:lpstr>
      <vt:lpstr>数据库</vt:lpstr>
      <vt:lpstr>Web常用开发语言介绍</vt:lpstr>
      <vt:lpstr>HTTP协议</vt:lpstr>
      <vt:lpstr>每次请求都要建立连接吗？</vt:lpstr>
      <vt:lpstr>持久连接</vt:lpstr>
      <vt:lpstr>HTTP协议包含两个报文</vt:lpstr>
      <vt:lpstr>PowerPoint 演示文稿</vt:lpstr>
      <vt:lpstr>响应报文</vt:lpstr>
      <vt:lpstr>状态码</vt:lpstr>
      <vt:lpstr>HTTP协议的主要特点</vt:lpstr>
      <vt:lpstr>URL的基本格式</vt:lpstr>
      <vt:lpstr>GET与POST请求的区别</vt:lpstr>
      <vt:lpstr>GET与POST请求的区别</vt:lpstr>
      <vt:lpstr>HTTPS协议的安全性分析</vt:lpstr>
      <vt:lpstr>简化的SSL协议</vt:lpstr>
      <vt:lpstr>PowerPoint 演示文稿</vt:lpstr>
      <vt:lpstr>HTTPS认证</vt:lpstr>
      <vt:lpstr>SSL剥离攻击(SSL Strip)</vt:lpstr>
      <vt:lpstr>HTTPS特点总结</vt:lpstr>
      <vt:lpstr>课程内容</vt:lpstr>
      <vt:lpstr>针对字符的编码</vt:lpstr>
      <vt:lpstr>传输过程的编码</vt:lpstr>
      <vt:lpstr>Base64编码</vt:lpstr>
      <vt:lpstr>HTML字符实体</vt:lpstr>
      <vt:lpstr>Web系统中的加密措施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Wei</dc:creator>
  <cp:lastModifiedBy>Claymore</cp:lastModifiedBy>
  <cp:revision>199</cp:revision>
  <cp:lastPrinted>1601-01-01T00:00:00Z</cp:lastPrinted>
  <dcterms:created xsi:type="dcterms:W3CDTF">1601-01-01T00:00:00Z</dcterms:created>
  <dcterms:modified xsi:type="dcterms:W3CDTF">2022-06-11T02:08:22Z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