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6" r:id="rId2"/>
    <p:sldId id="413" r:id="rId3"/>
    <p:sldId id="440" r:id="rId4"/>
    <p:sldId id="428" r:id="rId5"/>
    <p:sldId id="429" r:id="rId6"/>
    <p:sldId id="430" r:id="rId7"/>
    <p:sldId id="431" r:id="rId8"/>
    <p:sldId id="432" r:id="rId9"/>
    <p:sldId id="438" r:id="rId10"/>
    <p:sldId id="433" r:id="rId11"/>
    <p:sldId id="436" r:id="rId12"/>
    <p:sldId id="434" r:id="rId1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0" autoAdjust="0"/>
    <p:restoredTop sz="83061" autoAdjust="0"/>
  </p:normalViewPr>
  <p:slideViewPr>
    <p:cSldViewPr>
      <p:cViewPr varScale="1">
        <p:scale>
          <a:sx n="71" d="100"/>
          <a:sy n="71" d="100"/>
        </p:scale>
        <p:origin x="984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042DDFC-F4E8-478C-A35D-8BC08AA8EF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D65A7-335D-4B2A-9D50-B3107282E6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https://www.freebuf.com/vuls/75711.html</a:t>
            </a:r>
          </a:p>
          <a:p>
            <a:r>
              <a:rPr lang="zh-CN" altLang="en-US" dirty="0"/>
              <a:t>可以利用短域名生成：</a:t>
            </a:r>
            <a:r>
              <a:rPr lang="en-US" altLang="zh-CN" dirty="0"/>
              <a:t>https://www.ft12.com/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D65A7-335D-4B2A-9D50-B3107282E69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91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https://blog.csdn.net/qq_36706878/article/details/79839021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D65A7-335D-4B2A-9D50-B3107282E69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504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Token</a:t>
            </a:r>
            <a:r>
              <a:rPr lang="zh-CN" altLang="en-US" dirty="0"/>
              <a:t>必须为一次性，且有较强的随机性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D65A7-335D-4B2A-9D50-B3107282E69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6395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rtplus_nature_naturalcity38_g"/>
          <p:cNvPicPr>
            <a:picLocks noChangeAspect="1" noChangeArrowheads="1"/>
          </p:cNvPicPr>
          <p:nvPr/>
        </p:nvPicPr>
        <p:blipFill>
          <a:blip r:embed="rId2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/>
          <a:stretch>
            <a:fillRect/>
          </a:stretch>
        </p:blipFill>
        <p:spPr bwMode="auto">
          <a:xfrm>
            <a:off x="2540000" y="4681538"/>
            <a:ext cx="2627313" cy="1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artplus_nature_naturalcity38_g"/>
          <p:cNvPicPr>
            <a:picLocks noChangeAspect="1" noChangeArrowheads="1"/>
          </p:cNvPicPr>
          <p:nvPr/>
        </p:nvPicPr>
        <p:blipFill>
          <a:blip r:embed="rId2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/>
          <a:stretch>
            <a:fillRect/>
          </a:stretch>
        </p:blipFill>
        <p:spPr bwMode="auto">
          <a:xfrm>
            <a:off x="0" y="3205163"/>
            <a:ext cx="3987800" cy="327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artplus_nature_naturalcity38_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25"/>
          <a:stretch>
            <a:fillRect/>
          </a:stretch>
        </p:blipFill>
        <p:spPr bwMode="auto">
          <a:xfrm>
            <a:off x="0" y="4114800"/>
            <a:ext cx="12192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0" y="0"/>
            <a:ext cx="12192000" cy="3200400"/>
            <a:chOff x="0" y="0"/>
            <a:chExt cx="5760" cy="2016"/>
          </a:xfrm>
        </p:grpSpPr>
        <p:pic>
          <p:nvPicPr>
            <p:cNvPr id="8" name="Picture 6" descr="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 descr="0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0"/>
              <a:ext cx="858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" name="Picture 14" descr="water_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914400"/>
            <a:ext cx="1155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422400" y="3581400"/>
            <a:ext cx="9347200" cy="381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422400" y="2514600"/>
            <a:ext cx="9347200" cy="685800"/>
          </a:xfrm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900">
                <a:latin typeface="Arial" charset="0"/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101600" y="6477000"/>
            <a:ext cx="3860800" cy="304800"/>
          </a:xfrm>
        </p:spPr>
        <p:txBody>
          <a:bodyPr/>
          <a:lstStyle>
            <a:lvl1pPr algn="l">
              <a:defRPr sz="17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8432800" y="6477000"/>
            <a:ext cx="2844800" cy="244475"/>
          </a:xfr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8EA427-15B8-46D4-B682-EC205FF1F990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1379200" y="6477000"/>
            <a:ext cx="609600" cy="244475"/>
          </a:xfrm>
        </p:spPr>
        <p:txBody>
          <a:bodyPr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9EA3C51-313A-4BC9-BCFA-FFCF26863A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36520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54D6A-A38E-45B4-A7EF-BC98933C2E56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B1581-E50D-4F7C-B564-D9C17FDE61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202611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88400" y="350838"/>
            <a:ext cx="2794000" cy="59737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350838"/>
            <a:ext cx="8178800" cy="59737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DAFAE-3E1E-4C69-BE05-094411F9A3F3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E6C42-9D97-4223-A2C4-F32D2E2AB0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32172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17600" y="350838"/>
            <a:ext cx="96520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06400" y="12192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096000" y="12192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06400" y="38481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96000" y="38481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499F1-13F3-42FD-9ED9-8D6F6A494EAC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ACB51-E9DF-45BC-9F6B-47237731C6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52686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FA876-C78E-4D32-8D4B-949BAECB8BCA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94EA1-B0FE-47BB-89D5-DBFDAF7DD8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0523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85405-CACE-49D6-818D-F9ECBB31D390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24533-BE1C-4745-99D0-F21F23BB72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38100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2192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0" y="12192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8279C-911A-4E84-851D-45DE48F574EF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AF809-11BA-4A24-812C-DC8FA9DD4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58863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1DCE4-D97B-4B92-A4D4-650FB45CE2C9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1FC8-2CD3-4F37-9DE5-52BE184710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6165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2D857-1B9F-4B4E-8AF5-ECE75FFAC4E1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4AE96-FA8A-4F34-AAD9-ACA01D1A17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12996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AFEC6-01AE-46EB-920E-51173516AEB9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88691-A855-4C84-9090-3F29DB6DE9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1032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CF695-0C4F-49F8-B5F6-1BF9B94FC772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3F489-C9B5-4A40-A9AB-3819D01567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27073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8C8A8-A8F4-4CAE-A5D2-47DD693DC1BB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E8B71-1848-46F0-B257-F150074480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48294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12192000" cy="1943100"/>
            <a:chOff x="0" y="0"/>
            <a:chExt cx="5760" cy="1224"/>
          </a:xfrm>
        </p:grpSpPr>
        <p:pic>
          <p:nvPicPr>
            <p:cNvPr id="1036" name="Picture 3" descr="4_1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4" descr="6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4" y="0"/>
              <a:ext cx="666" cy="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5" descr="123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0090">
              <a:off x="48" y="96"/>
              <a:ext cx="543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50" name="Rectangle 6"/>
          <p:cNvSpPr>
            <a:spLocks noChangeArrowheads="1"/>
          </p:cNvSpPr>
          <p:nvPr/>
        </p:nvSpPr>
        <p:spPr bwMode="gray">
          <a:xfrm>
            <a:off x="0" y="6553200"/>
            <a:ext cx="12192000" cy="3048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9804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1" hangingPunct="1"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1028" name="Picture 7" descr="artplus_nature_naturalcity38_g"/>
          <p:cNvPicPr>
            <a:picLocks noChangeAspect="1" noChangeArrowheads="1"/>
          </p:cNvPicPr>
          <p:nvPr/>
        </p:nvPicPr>
        <p:blipFill>
          <a:blip r:embed="rId17">
            <a:lum bright="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80"/>
          <a:stretch>
            <a:fillRect/>
          </a:stretch>
        </p:blipFill>
        <p:spPr bwMode="auto">
          <a:xfrm>
            <a:off x="10058400" y="5322888"/>
            <a:ext cx="2133600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Rectangle 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486400" y="6537325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8384F07C-BDBB-4B28-8FBE-B103918D09E4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914400" y="1219200"/>
            <a:ext cx="10287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06400" y="6537325"/>
            <a:ext cx="711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E5902DCE-0D56-434D-83C1-3CA476AA05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Line 11"/>
          <p:cNvSpPr>
            <a:spLocks noChangeShapeType="1"/>
          </p:cNvSpPr>
          <p:nvPr/>
        </p:nvSpPr>
        <p:spPr bwMode="white">
          <a:xfrm>
            <a:off x="12700" y="5967413"/>
            <a:ext cx="855663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Rectangle 12"/>
          <p:cNvSpPr>
            <a:spLocks noGrp="1" noChangeArrowheads="1"/>
          </p:cNvSpPr>
          <p:nvPr>
            <p:ph type="title"/>
          </p:nvPr>
        </p:nvSpPr>
        <p:spPr bwMode="gray">
          <a:xfrm>
            <a:off x="1117600" y="350838"/>
            <a:ext cx="9652000" cy="563562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1219200" y="6537325"/>
            <a:ext cx="3860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035" name="Picture 15" descr="njupt_new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070600"/>
            <a:ext cx="1854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Grp="1" noChangeArrowheads="1"/>
          </p:cNvSpPr>
          <p:nvPr>
            <p:ph type="dt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438069-F8B8-4DBC-B0D6-C859A1C30599}" type="datetime1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2022/6/11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134B4F-93F7-4C38-88ED-A605C4E42F40}" type="slidenum">
              <a:rPr lang="en-US" altLang="zh-CN" sz="1400" b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400" b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0800" y="2438400"/>
            <a:ext cx="7467600" cy="685800"/>
          </a:xfrm>
        </p:spPr>
        <p:txBody>
          <a:bodyPr/>
          <a:lstStyle/>
          <a:p>
            <a:pPr eaLnBrk="1" hangingPunct="1"/>
            <a:r>
              <a:rPr lang="zh-CN" altLang="en-US" sz="4500" dirty="0">
                <a:solidFill>
                  <a:schemeClr val="accent1"/>
                </a:solidFill>
                <a:latin typeface="黑体" panose="02010609060101010101" pitchFamily="49" charset="-122"/>
              </a:rPr>
              <a:t>第四讲 </a:t>
            </a:r>
            <a:r>
              <a:rPr lang="en-US" altLang="zh-CN" sz="4500" dirty="0">
                <a:solidFill>
                  <a:schemeClr val="accent1"/>
                </a:solidFill>
                <a:latin typeface="黑体" panose="02010609060101010101" pitchFamily="49" charset="-122"/>
              </a:rPr>
              <a:t>CSRF</a:t>
            </a:r>
            <a:r>
              <a:rPr lang="zh-CN" altLang="en-US" sz="4500" dirty="0">
                <a:solidFill>
                  <a:schemeClr val="accent1"/>
                </a:solidFill>
                <a:latin typeface="黑体" panose="02010609060101010101" pitchFamily="49" charset="-122"/>
              </a:rPr>
              <a:t>攻击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3581400"/>
            <a:ext cx="7086600" cy="12954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陈伟</a:t>
            </a:r>
          </a:p>
          <a:p>
            <a:pPr eaLnBrk="1" hangingPunct="1"/>
            <a:r>
              <a:rPr lang="en-US" altLang="zh-CN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Email: chenwei@njupt.edu.cn</a:t>
            </a:r>
          </a:p>
          <a:p>
            <a:pPr eaLnBrk="1" hangingPunct="1"/>
            <a:r>
              <a:rPr lang="en-US" altLang="zh-CN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Tel: 18951896489</a:t>
            </a:r>
          </a:p>
          <a:p>
            <a:pPr eaLnBrk="1" hangingPunct="1"/>
            <a:endParaRPr lang="en-US" altLang="zh-CN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SSRF</a:t>
            </a:r>
            <a:r>
              <a:rPr lang="zh-CN" altLang="en-US" dirty="0"/>
              <a:t>漏洞缺陷的目标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图片加载与下载功能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URL</a:t>
            </a:r>
            <a:r>
              <a:rPr lang="zh-CN" altLang="en-US" dirty="0"/>
              <a:t>地址远程加载或下载图片，降低当前服务器的资源消耗</a:t>
            </a:r>
            <a:endParaRPr lang="en-US" altLang="zh-CN" dirty="0"/>
          </a:p>
          <a:p>
            <a:r>
              <a:rPr lang="zh-CN" altLang="en-US" dirty="0"/>
              <a:t>本地处理功能</a:t>
            </a:r>
            <a:endParaRPr lang="en-US" altLang="zh-CN" dirty="0"/>
          </a:p>
          <a:p>
            <a:pPr lvl="1"/>
            <a:r>
              <a:rPr lang="zh-CN" altLang="en-US" dirty="0"/>
              <a:t>如获取提交的</a:t>
            </a:r>
            <a:r>
              <a:rPr lang="en-US" altLang="zh-CN" dirty="0"/>
              <a:t>URL</a:t>
            </a:r>
            <a:r>
              <a:rPr lang="zh-CN" altLang="en-US" dirty="0"/>
              <a:t>中的</a:t>
            </a:r>
            <a:r>
              <a:rPr lang="en-US" altLang="zh-CN" dirty="0"/>
              <a:t>header</a:t>
            </a:r>
            <a:r>
              <a:rPr lang="zh-CN" altLang="en-US" dirty="0"/>
              <a:t>信息等</a:t>
            </a:r>
            <a:endParaRPr lang="en-US" altLang="zh-CN" dirty="0"/>
          </a:p>
          <a:p>
            <a:r>
              <a:rPr lang="zh-CN" altLang="en-US" dirty="0"/>
              <a:t>各类辅助功能</a:t>
            </a:r>
            <a:endParaRPr lang="en-US" altLang="zh-CN" dirty="0"/>
          </a:p>
          <a:p>
            <a:pPr lvl="1"/>
            <a:r>
              <a:rPr lang="zh-CN" altLang="en-US" dirty="0"/>
              <a:t>针对用户输入的参数，提升参数的可视化效果</a:t>
            </a:r>
            <a:endParaRPr lang="en-US" altLang="zh-CN" dirty="0"/>
          </a:p>
          <a:p>
            <a:r>
              <a:rPr lang="zh-CN" altLang="en-US" dirty="0"/>
              <a:t>图片、文章收藏功能</a:t>
            </a:r>
            <a:endParaRPr lang="en-US" altLang="zh-CN" dirty="0"/>
          </a:p>
          <a:p>
            <a:pPr lvl="1"/>
            <a:r>
              <a:rPr lang="zh-CN" altLang="en-US" dirty="0"/>
              <a:t>将远程地址进行本地保存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509784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SSRF</a:t>
            </a:r>
            <a:r>
              <a:rPr lang="zh-CN" altLang="en-US" dirty="0"/>
              <a:t>漏洞利用场景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9800" y="1447800"/>
            <a:ext cx="7944560" cy="497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8471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76200"/>
            <a:ext cx="10287000" cy="6248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SSRF</a:t>
            </a:r>
            <a:r>
              <a:rPr lang="zh-CN" altLang="en-US" sz="1800" dirty="0"/>
              <a:t>漏洞利用场景</a:t>
            </a:r>
            <a:endParaRPr lang="en-US" altLang="zh-CN" sz="1800" dirty="0"/>
          </a:p>
          <a:p>
            <a:r>
              <a:rPr lang="zh-CN" altLang="en-US" sz="1800" dirty="0"/>
              <a:t>可实现的攻击效果</a:t>
            </a:r>
            <a:endParaRPr lang="en-US" altLang="zh-CN" sz="1800" dirty="0"/>
          </a:p>
          <a:p>
            <a:r>
              <a:rPr lang="zh-CN" altLang="en-US" sz="1800" dirty="0"/>
              <a:t>对内网</a:t>
            </a:r>
            <a:r>
              <a:rPr lang="en-US" altLang="zh-CN" sz="1800" dirty="0"/>
              <a:t>Web</a:t>
            </a:r>
            <a:r>
              <a:rPr lang="zh-CN" altLang="en-US" sz="1800" dirty="0"/>
              <a:t>应用特征进行发现</a:t>
            </a:r>
            <a:endParaRPr lang="en-US" altLang="zh-CN" sz="1800" dirty="0"/>
          </a:p>
          <a:p>
            <a:r>
              <a:rPr lang="zh-CN" altLang="en-US" sz="1800" dirty="0"/>
              <a:t>对服务器所在内网进行各类信息探测</a:t>
            </a:r>
            <a:endParaRPr lang="en-US" altLang="zh-CN" sz="1800" dirty="0"/>
          </a:p>
          <a:p>
            <a:r>
              <a:rPr lang="zh-CN" altLang="en-US" sz="1800" dirty="0"/>
              <a:t>利用</a:t>
            </a:r>
            <a:r>
              <a:rPr lang="en-US" altLang="zh-CN" sz="1800" dirty="0"/>
              <a:t>File</a:t>
            </a:r>
            <a:r>
              <a:rPr lang="zh-CN" altLang="en-US" sz="1800" dirty="0"/>
              <a:t>协议读取本地文件</a:t>
            </a:r>
            <a:endParaRPr lang="en-US" altLang="zh-CN" sz="1800" dirty="0"/>
          </a:p>
          <a:p>
            <a:r>
              <a:rPr lang="zh-CN" altLang="en-US" sz="1800" dirty="0"/>
              <a:t>针对特定目标进行攻击时隐藏攻击发起地址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SSRF</a:t>
            </a:r>
            <a:r>
              <a:rPr lang="zh-CN" altLang="en-US" sz="1800" dirty="0"/>
              <a:t>漏洞在防护方面需要重点解决两个问题</a:t>
            </a:r>
            <a:endParaRPr lang="en-US" altLang="zh-CN" sz="1800" dirty="0"/>
          </a:p>
          <a:p>
            <a:pPr lvl="1"/>
            <a:r>
              <a:rPr lang="zh-CN" altLang="en-US" sz="1800" dirty="0"/>
              <a:t>用户请求的合法性</a:t>
            </a:r>
            <a:endParaRPr lang="en-US" altLang="zh-CN" sz="1800" dirty="0"/>
          </a:p>
          <a:p>
            <a:pPr lvl="1"/>
            <a:r>
              <a:rPr lang="zh-CN" altLang="en-US" sz="1800" dirty="0"/>
              <a:t>服务器行为的合规性</a:t>
            </a:r>
            <a:endParaRPr lang="en-US" altLang="zh-CN" sz="1800" dirty="0"/>
          </a:p>
          <a:p>
            <a:r>
              <a:rPr lang="zh-CN" altLang="en-US" sz="1800" dirty="0"/>
              <a:t>有效方法</a:t>
            </a:r>
            <a:endParaRPr lang="en-US" altLang="zh-CN" sz="1800" dirty="0"/>
          </a:p>
          <a:p>
            <a:pPr lvl="1"/>
            <a:r>
              <a:rPr lang="zh-CN" altLang="en-US" sz="1800" dirty="0"/>
              <a:t>黑白名单</a:t>
            </a:r>
            <a:r>
              <a:rPr lang="en-US" altLang="zh-CN" sz="1800" dirty="0"/>
              <a:t>/</a:t>
            </a:r>
            <a:r>
              <a:rPr lang="zh-CN" altLang="en-US" sz="1800" dirty="0"/>
              <a:t>正则表达式</a:t>
            </a:r>
            <a:endParaRPr lang="en-US" altLang="zh-CN" sz="1800" dirty="0"/>
          </a:p>
          <a:p>
            <a:pPr lvl="2"/>
            <a:r>
              <a:rPr lang="zh-CN" altLang="en-US" sz="1800" dirty="0"/>
              <a:t>禁止访问内网地址</a:t>
            </a:r>
            <a:endParaRPr lang="en-US" altLang="zh-CN" sz="1800" dirty="0"/>
          </a:p>
          <a:p>
            <a:pPr lvl="1"/>
            <a:r>
              <a:rPr lang="zh-CN" altLang="en-US" sz="1800" dirty="0"/>
              <a:t>双向过滤用户端参数</a:t>
            </a:r>
            <a:endParaRPr lang="en-US" altLang="zh-CN" sz="1800" dirty="0"/>
          </a:p>
          <a:p>
            <a:pPr lvl="2"/>
            <a:r>
              <a:rPr lang="zh-CN" altLang="en-US" sz="1800" dirty="0"/>
              <a:t>限定输入参数、返回结果的数据类型和内容</a:t>
            </a:r>
            <a:endParaRPr lang="en-US" altLang="zh-CN" sz="1800" dirty="0"/>
          </a:p>
          <a:p>
            <a:pPr lvl="1"/>
            <a:r>
              <a:rPr lang="zh-CN" altLang="en-US" sz="1800" dirty="0"/>
              <a:t>限制请求行为端口</a:t>
            </a:r>
            <a:endParaRPr lang="en-US" altLang="zh-CN" sz="1800" dirty="0"/>
          </a:p>
          <a:p>
            <a:pPr lvl="1"/>
            <a:r>
              <a:rPr lang="zh-CN" altLang="en-US" sz="1800" dirty="0"/>
              <a:t>尽可能实现业务集中化调用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169349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CSRF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19200"/>
            <a:ext cx="10591800" cy="5105400"/>
          </a:xfrm>
        </p:spPr>
        <p:txBody>
          <a:bodyPr/>
          <a:lstStyle/>
          <a:p>
            <a:r>
              <a:rPr lang="zh-CN" altLang="en-US" dirty="0"/>
              <a:t>跨站请求伪造（</a:t>
            </a:r>
            <a:r>
              <a:rPr lang="en-US" altLang="zh-CN" dirty="0"/>
              <a:t>Cross-Site Request </a:t>
            </a:r>
            <a:r>
              <a:rPr lang="en-US" altLang="zh-CN" dirty="0" err="1"/>
              <a:t>Forgery,CSRF</a:t>
            </a:r>
            <a:r>
              <a:rPr lang="zh-CN" altLang="en-US" dirty="0"/>
              <a:t>）是指</a:t>
            </a:r>
            <a:r>
              <a:rPr lang="en-US" altLang="zh-CN" dirty="0"/>
              <a:t>HTTP</a:t>
            </a:r>
            <a:r>
              <a:rPr lang="zh-CN" altLang="en-US" dirty="0"/>
              <a:t>用户端发出的请求被伪造。</a:t>
            </a:r>
            <a:endParaRPr lang="en-US" altLang="zh-CN" dirty="0"/>
          </a:p>
          <a:p>
            <a:r>
              <a:rPr lang="zh-CN" altLang="en-US" dirty="0"/>
              <a:t>用户端和服务器端使用</a:t>
            </a:r>
            <a:r>
              <a:rPr lang="en-US" altLang="zh-CN" dirty="0"/>
              <a:t>HTTP</a:t>
            </a:r>
            <a:r>
              <a:rPr lang="zh-CN" altLang="en-US" dirty="0"/>
              <a:t>协议进行交互</a:t>
            </a:r>
            <a:endParaRPr lang="en-US" altLang="zh-CN" dirty="0"/>
          </a:p>
          <a:p>
            <a:r>
              <a:rPr lang="zh-CN" altLang="en-US" dirty="0"/>
              <a:t>利用请求</a:t>
            </a:r>
            <a:r>
              <a:rPr lang="en-US" altLang="zh-CN" dirty="0"/>
              <a:t>-</a:t>
            </a:r>
            <a:r>
              <a:rPr lang="zh-CN" altLang="en-US" dirty="0"/>
              <a:t>响应的方式</a:t>
            </a:r>
            <a:endParaRPr lang="en-US" altLang="zh-CN" dirty="0"/>
          </a:p>
          <a:p>
            <a:r>
              <a:rPr lang="zh-CN" altLang="en-US" dirty="0"/>
              <a:t>完全不同于</a:t>
            </a:r>
            <a:r>
              <a:rPr lang="en-US" altLang="zh-CN" dirty="0"/>
              <a:t>XSS</a:t>
            </a:r>
            <a:r>
              <a:rPr lang="zh-CN" altLang="en-US" dirty="0"/>
              <a:t>攻击</a:t>
            </a:r>
            <a:endParaRPr lang="en-US" altLang="zh-CN" dirty="0"/>
          </a:p>
          <a:p>
            <a:pPr lvl="1"/>
            <a:r>
              <a:rPr lang="en-US" altLang="zh-CN" dirty="0"/>
              <a:t>XSS</a:t>
            </a:r>
            <a:r>
              <a:rPr lang="zh-CN" altLang="en-US" dirty="0"/>
              <a:t>攻击侧重于获取用户的权限和信息（如何将恶意代码嵌入用户的</a:t>
            </a:r>
            <a:r>
              <a:rPr lang="en-US" altLang="zh-CN" dirty="0"/>
              <a:t>html</a:t>
            </a:r>
            <a:r>
              <a:rPr lang="zh-CN" altLang="en-US" dirty="0"/>
              <a:t>页面，让目标浏览器执行恶意代码）</a:t>
            </a:r>
            <a:endParaRPr lang="en-US" altLang="zh-CN" dirty="0"/>
          </a:p>
          <a:p>
            <a:pPr lvl="1"/>
            <a:r>
              <a:rPr lang="en-US" altLang="zh-CN" dirty="0"/>
              <a:t>CSRF</a:t>
            </a:r>
            <a:r>
              <a:rPr lang="zh-CN" altLang="en-US" dirty="0"/>
              <a:t>攻击侧重于伪造特定用户的请求，欺骗服务器（是恶意代码的一种形式）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46834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举例：</a:t>
            </a:r>
            <a:r>
              <a:rPr lang="en-US" altLang="zh-CN" dirty="0"/>
              <a:t>GET</a:t>
            </a:r>
            <a:r>
              <a:rPr lang="zh-CN" altLang="en-US" dirty="0"/>
              <a:t>请求类型的</a:t>
            </a:r>
            <a:r>
              <a:rPr lang="en-US" altLang="zh-CN" dirty="0"/>
              <a:t>CSRF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这是最简单的</a:t>
            </a:r>
            <a:r>
              <a:rPr lang="en-US" altLang="zh-CN" dirty="0"/>
              <a:t>CSRF</a:t>
            </a:r>
            <a:r>
              <a:rPr lang="zh-CN" altLang="en-US" dirty="0"/>
              <a:t>攻击。例如，您收到一封包含以下内容的电子邮件：</a:t>
            </a:r>
            <a:endParaRPr lang="en-US" altLang="zh-CN" dirty="0"/>
          </a:p>
          <a:p>
            <a:pPr marL="0" indent="0" algn="ctr">
              <a:buNone/>
            </a:pPr>
            <a:endParaRPr lang="en-US" altLang="zh-CN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 </a:t>
            </a:r>
            <a:r>
              <a:rPr lang="en-US" altLang="zh-CN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="http://bank.com/</a:t>
            </a:r>
            <a:r>
              <a:rPr lang="en-US" altLang="zh-CN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transfer?account_number_from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123456789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&amp;account_number_to=</a:t>
            </a: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987654321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&amp;amount=</a:t>
            </a: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100000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"&gt;View my Pictures!&lt;/a&gt;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chemeClr val="accent1"/>
              </a:solidFill>
            </a:endParaRPr>
          </a:p>
          <a:p>
            <a:pPr fontAlgn="auto"/>
            <a:r>
              <a:rPr lang="zh-CN" altLang="en-US" dirty="0"/>
              <a:t>如果用户仍然登录在</a:t>
            </a:r>
            <a:r>
              <a:rPr lang="en-US" altLang="zh-CN" dirty="0"/>
              <a:t>bank.com</a:t>
            </a:r>
            <a:r>
              <a:rPr lang="zh-CN" altLang="en-US" dirty="0"/>
              <a:t>网站，此简单的</a:t>
            </a:r>
            <a:r>
              <a:rPr lang="en-US" altLang="zh-CN" dirty="0"/>
              <a:t>GET</a:t>
            </a:r>
            <a:r>
              <a:rPr lang="zh-CN" altLang="en-US" dirty="0"/>
              <a:t>请求将从一个帐户向另一个帐户转账。</a:t>
            </a:r>
            <a:endParaRPr lang="en-US" altLang="zh-CN" dirty="0"/>
          </a:p>
          <a:p>
            <a:pPr lvl="1" fontAlgn="auto"/>
            <a:r>
              <a:rPr lang="zh-CN" altLang="en-US" dirty="0"/>
              <a:t>当然，在大多数情况下，这不会成功。网站可能有多个控件来审核该请求。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2FEACE-FF69-4ABE-B303-80D7C8CD394A}"/>
              </a:ext>
            </a:extLst>
          </p:cNvPr>
          <p:cNvSpPr/>
          <p:nvPr/>
        </p:nvSpPr>
        <p:spPr bwMode="auto">
          <a:xfrm>
            <a:off x="7086600" y="228600"/>
            <a:ext cx="41148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=“”&gt;</a:t>
            </a:r>
            <a:r>
              <a:rPr lang="zh-CN" altLang="en-US" dirty="0"/>
              <a:t>的含义就是刷新跳转原网页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595972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CSRF</a:t>
            </a:r>
            <a:r>
              <a:rPr lang="zh-CN" altLang="en-US" dirty="0"/>
              <a:t>攻击的三个条件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用户处于登录状态</a:t>
            </a:r>
            <a:endParaRPr lang="en-US" altLang="zh-CN" dirty="0"/>
          </a:p>
          <a:p>
            <a:r>
              <a:rPr lang="zh-CN" altLang="en-US" dirty="0"/>
              <a:t>伪造的链接与正常应用请求链接一致</a:t>
            </a:r>
            <a:endParaRPr lang="en-US" altLang="zh-CN" dirty="0"/>
          </a:p>
          <a:p>
            <a:r>
              <a:rPr lang="zh-CN" altLang="en-US" dirty="0"/>
              <a:t>后台未对用户业务开展的合法性做效验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154080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CSRF</a:t>
            </a:r>
            <a:r>
              <a:rPr lang="zh-CN" altLang="en-US" dirty="0"/>
              <a:t>漏洞利用场景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利用条件比较苛刻，但危害巨大</a:t>
            </a:r>
            <a:endParaRPr lang="en-US" altLang="zh-CN" dirty="0"/>
          </a:p>
          <a:p>
            <a:r>
              <a:rPr lang="zh-CN" altLang="en-US" dirty="0"/>
              <a:t>管理员：在管理员不知情的情况下，使用管理员身份发起重要的业务请求</a:t>
            </a:r>
            <a:endParaRPr lang="en-US" altLang="zh-CN" dirty="0"/>
          </a:p>
          <a:p>
            <a:pPr lvl="1"/>
            <a:r>
              <a:rPr lang="zh-CN" altLang="en-US" dirty="0"/>
              <a:t>添加帐号</a:t>
            </a:r>
            <a:endParaRPr lang="en-US" altLang="zh-CN" dirty="0"/>
          </a:p>
          <a:p>
            <a:pPr lvl="1"/>
            <a:r>
              <a:rPr lang="zh-CN" altLang="en-US" dirty="0"/>
              <a:t>删帖子</a:t>
            </a:r>
            <a:endParaRPr lang="en-US" altLang="zh-CN" dirty="0"/>
          </a:p>
          <a:p>
            <a:r>
              <a:rPr lang="zh-CN" altLang="en-US" dirty="0"/>
              <a:t>个人用户：结合存储型</a:t>
            </a:r>
            <a:r>
              <a:rPr lang="en-US" altLang="zh-CN" dirty="0"/>
              <a:t>XSS</a:t>
            </a:r>
            <a:r>
              <a:rPr lang="zh-CN" altLang="en-US" dirty="0"/>
              <a:t>，在当前用户页面上嵌入攻击伪造链接，增加用户点击的可能性</a:t>
            </a:r>
            <a:endParaRPr lang="en-US" altLang="zh-CN" dirty="0"/>
          </a:p>
          <a:p>
            <a:r>
              <a:rPr lang="zh-CN" altLang="en-US" dirty="0"/>
              <a:t>管理系统：部分管理系统为了方便用户，可以实现参数调整，如果</a:t>
            </a:r>
            <a:r>
              <a:rPr lang="en-US" altLang="zh-CN" dirty="0"/>
              <a:t>CSRF</a:t>
            </a:r>
            <a:r>
              <a:rPr lang="zh-CN" altLang="en-US" dirty="0"/>
              <a:t>伪造管理员的高危功能管理，会造成非常大的危害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2EFE62-6169-4297-8FA5-385FF9AA1999}"/>
              </a:ext>
            </a:extLst>
          </p:cNvPr>
          <p:cNvSpPr/>
          <p:nvPr/>
        </p:nvSpPr>
        <p:spPr bwMode="auto">
          <a:xfrm>
            <a:off x="6781800" y="228600"/>
            <a:ext cx="4876800" cy="1371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zh-CN" altLang="en-US" dirty="0"/>
              <a:t>短链接是对原来冗长的网址的一种“包装”和“美化”，在保证目的网页不被改动的状况下，使得冗长的网址显现的更为简短和美观，或者使得品牌的信息更为突出。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36218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针对</a:t>
            </a:r>
            <a:r>
              <a:rPr lang="en-US" altLang="zh-CN" dirty="0"/>
              <a:t>CSRF</a:t>
            </a:r>
            <a:r>
              <a:rPr lang="zh-CN" altLang="en-US" dirty="0"/>
              <a:t>的防护方案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原因：对当前用户身份的验证不足而造成的</a:t>
            </a:r>
            <a:endParaRPr lang="en-US" altLang="zh-CN" dirty="0"/>
          </a:p>
          <a:p>
            <a:r>
              <a:rPr lang="zh-CN" altLang="en-US" dirty="0"/>
              <a:t>思路：为关键业务添加合理的验证方式</a:t>
            </a:r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添加中间环节：攻击者只能仿冒用户发起请求，但是不能接收到服务器的响应内容</a:t>
            </a:r>
            <a:endParaRPr lang="en-US" altLang="zh-CN" dirty="0"/>
          </a:p>
          <a:p>
            <a:pPr lvl="1"/>
            <a:r>
              <a:rPr lang="zh-CN" altLang="en-US" dirty="0"/>
              <a:t>添加验证过程：弹窗要求用户确认</a:t>
            </a:r>
            <a:endParaRPr lang="en-US" altLang="zh-CN" dirty="0"/>
          </a:p>
          <a:p>
            <a:pPr lvl="1"/>
            <a:r>
              <a:rPr lang="zh-CN" altLang="en-US" dirty="0"/>
              <a:t>添加验证码：在关键流程点使用，注意用户体验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47854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针对</a:t>
            </a:r>
            <a:r>
              <a:rPr lang="en-US" altLang="zh-CN" dirty="0"/>
              <a:t>CSRF</a:t>
            </a:r>
            <a:r>
              <a:rPr lang="zh-CN" altLang="en-US" dirty="0"/>
              <a:t>的防护方案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验证用户请求合法性</a:t>
            </a:r>
            <a:endParaRPr lang="en-US" altLang="zh-CN" dirty="0"/>
          </a:p>
          <a:p>
            <a:r>
              <a:rPr lang="zh-CN" altLang="en-US" dirty="0"/>
              <a:t>保证当前请求为用户本人</a:t>
            </a:r>
            <a:endParaRPr lang="en-US" altLang="zh-CN" dirty="0"/>
          </a:p>
          <a:p>
            <a:pPr lvl="1"/>
            <a:r>
              <a:rPr lang="zh-CN" altLang="en-US" dirty="0"/>
              <a:t>验证</a:t>
            </a:r>
            <a:r>
              <a:rPr lang="en-US" altLang="zh-CN" dirty="0" err="1"/>
              <a:t>referer</a:t>
            </a:r>
            <a:endParaRPr lang="en-US" altLang="zh-CN" dirty="0"/>
          </a:p>
          <a:p>
            <a:pPr lvl="2"/>
            <a:r>
              <a:rPr lang="zh-CN" altLang="en-US" dirty="0"/>
              <a:t>验证请求来源的方式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token</a:t>
            </a:r>
          </a:p>
          <a:p>
            <a:pPr lvl="2"/>
            <a:r>
              <a:rPr lang="zh-CN" altLang="en-US" dirty="0"/>
              <a:t>利用</a:t>
            </a:r>
            <a:r>
              <a:rPr lang="en-US" altLang="zh-CN" dirty="0"/>
              <a:t>token</a:t>
            </a:r>
            <a:r>
              <a:rPr lang="zh-CN" altLang="en-US" dirty="0"/>
              <a:t>识别当前用户身份的真实性</a:t>
            </a:r>
            <a:endParaRPr lang="en-US" altLang="zh-CN" dirty="0"/>
          </a:p>
          <a:p>
            <a:pPr lvl="2"/>
            <a:r>
              <a:rPr lang="zh-CN" altLang="en-US" dirty="0"/>
              <a:t>攻击者无法获取当前用户的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391400" y="1216572"/>
            <a:ext cx="441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function </a:t>
            </a:r>
            <a:r>
              <a:rPr lang="en-US" altLang="zh-CN" sz="2400" dirty="0" err="1"/>
              <a:t>token_start</a:t>
            </a:r>
            <a:r>
              <a:rPr lang="en-US" altLang="zh-CN" sz="2400" dirty="0"/>
              <a:t>() {</a:t>
            </a:r>
          </a:p>
          <a:p>
            <a:r>
              <a:rPr lang="en-US" altLang="zh-CN" sz="2400" dirty="0"/>
              <a:t>$_SESSION[‘token’]=md5(rand(1,10000));</a:t>
            </a:r>
          </a:p>
          <a:p>
            <a:r>
              <a:rPr lang="en-US" altLang="zh-CN" sz="2400" dirty="0"/>
              <a:t>}</a:t>
            </a:r>
          </a:p>
          <a:p>
            <a:endParaRPr lang="en-US" altLang="zh-CN" sz="2400" dirty="0"/>
          </a:p>
          <a:p>
            <a:r>
              <a:rPr lang="en-US" altLang="zh-CN" sz="2400" dirty="0"/>
              <a:t>If(</a:t>
            </a:r>
            <a:r>
              <a:rPr lang="en-US" altLang="zh-CN" sz="2400" dirty="0" err="1"/>
              <a:t>isset</a:t>
            </a:r>
            <a:r>
              <a:rPr lang="en-US" altLang="zh-CN" sz="2400" dirty="0"/>
              <a:t>($_POST[‘test’])){</a:t>
            </a:r>
          </a:p>
          <a:p>
            <a:r>
              <a:rPr lang="en-US" altLang="zh-CN" sz="2400" dirty="0"/>
              <a:t>  if(!</a:t>
            </a:r>
            <a:r>
              <a:rPr lang="en-US" altLang="zh-CN" sz="2400" dirty="0" err="1"/>
              <a:t>valid_token</a:t>
            </a:r>
            <a:r>
              <a:rPr lang="en-US" altLang="zh-CN" sz="2400" dirty="0"/>
              <a:t>()){</a:t>
            </a:r>
          </a:p>
          <a:p>
            <a:r>
              <a:rPr lang="en-US" altLang="zh-CN" sz="2400" dirty="0"/>
              <a:t>       echo “token fail”;</a:t>
            </a:r>
          </a:p>
          <a:p>
            <a:r>
              <a:rPr lang="en-US" altLang="zh-CN" sz="2400" dirty="0"/>
              <a:t>   {else{</a:t>
            </a:r>
          </a:p>
          <a:p>
            <a:r>
              <a:rPr lang="en-US" altLang="zh-CN" sz="2400" dirty="0"/>
              <a:t>       echo ‘success’;</a:t>
            </a:r>
          </a:p>
          <a:p>
            <a:r>
              <a:rPr lang="en-US" altLang="zh-CN" sz="2400" dirty="0"/>
              <a:t>} }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01318E-2064-4D53-8D21-E2AF5CBDD6A6}"/>
              </a:ext>
            </a:extLst>
          </p:cNvPr>
          <p:cNvSpPr/>
          <p:nvPr/>
        </p:nvSpPr>
        <p:spPr bwMode="auto">
          <a:xfrm>
            <a:off x="2057400" y="4683129"/>
            <a:ext cx="5486400" cy="174783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/>
              <a:t>token </a:t>
            </a:r>
            <a:r>
              <a:rPr lang="zh-CN" altLang="en-US" b="1" dirty="0"/>
              <a:t>和 </a:t>
            </a:r>
            <a:r>
              <a:rPr lang="en-US" altLang="zh-CN" b="1" dirty="0"/>
              <a:t>cookie </a:t>
            </a:r>
            <a:r>
              <a:rPr lang="zh-CN" altLang="en-US" b="1" dirty="0"/>
              <a:t>区别</a:t>
            </a:r>
          </a:p>
          <a:p>
            <a:pPr latinLnBrk="1"/>
            <a:r>
              <a:rPr lang="en-US" altLang="zh-CN" dirty="0"/>
              <a:t>cookie </a:t>
            </a:r>
            <a:r>
              <a:rPr lang="zh-CN" altLang="en-US" dirty="0"/>
              <a:t>是 </a:t>
            </a:r>
            <a:r>
              <a:rPr lang="en-US" altLang="zh-CN" dirty="0"/>
              <a:t>http </a:t>
            </a:r>
            <a:r>
              <a:rPr lang="zh-CN" altLang="en-US" dirty="0"/>
              <a:t>规范，</a:t>
            </a:r>
            <a:r>
              <a:rPr lang="en-US" altLang="zh-CN" dirty="0"/>
              <a:t>token </a:t>
            </a:r>
            <a:r>
              <a:rPr lang="zh-CN" altLang="en-US" dirty="0"/>
              <a:t>是自定义传递的。</a:t>
            </a:r>
          </a:p>
          <a:p>
            <a:pPr latinLnBrk="1"/>
            <a:r>
              <a:rPr lang="en-US" altLang="zh-CN" dirty="0"/>
              <a:t>cookie </a:t>
            </a:r>
            <a:r>
              <a:rPr lang="zh-CN" altLang="en-US" dirty="0"/>
              <a:t>自动被浏览器存储，下一次请求时便会带上，而 </a:t>
            </a:r>
            <a:r>
              <a:rPr lang="en-US" altLang="zh-CN" dirty="0"/>
              <a:t>token </a:t>
            </a:r>
            <a:r>
              <a:rPr lang="zh-CN" altLang="en-US" dirty="0"/>
              <a:t>需要自己存储在浏览器，下一次请求时再请求头中带上。为了防止</a:t>
            </a:r>
            <a:r>
              <a:rPr lang="en-US" altLang="zh-CN" dirty="0" err="1"/>
              <a:t>csrf</a:t>
            </a:r>
            <a:r>
              <a:rPr lang="zh-CN" altLang="en-US" dirty="0"/>
              <a:t>，</a:t>
            </a:r>
            <a:r>
              <a:rPr lang="en-US" altLang="zh-CN" dirty="0"/>
              <a:t>Token</a:t>
            </a:r>
            <a:r>
              <a:rPr lang="zh-CN" altLang="en-US" dirty="0"/>
              <a:t>必须为一次性，且有较强的随机性</a:t>
            </a:r>
            <a:endParaRPr lang="en-US" altLang="zh-CN" dirty="0"/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40797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SSRF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服务器端请求伪造（</a:t>
            </a:r>
            <a:r>
              <a:rPr lang="en-US" altLang="zh-CN" dirty="0"/>
              <a:t>Server Side Request Forgery, SSRF</a:t>
            </a:r>
            <a:r>
              <a:rPr lang="zh-CN" altLang="en-US" dirty="0"/>
              <a:t>）是另一种服务器端请求伪造的形式</a:t>
            </a:r>
            <a:endParaRPr lang="en-US" altLang="zh-CN" dirty="0"/>
          </a:p>
          <a:p>
            <a:pPr lvl="1"/>
            <a:r>
              <a:rPr lang="zh-CN" altLang="en-US" dirty="0"/>
              <a:t>攻击者可构造有服务器端发起请求的安全漏洞</a:t>
            </a:r>
            <a:endParaRPr lang="en-US" altLang="zh-CN" dirty="0"/>
          </a:p>
          <a:p>
            <a:r>
              <a:rPr lang="en-US" altLang="zh-CN" dirty="0"/>
              <a:t>Web</a:t>
            </a:r>
            <a:r>
              <a:rPr lang="zh-CN" altLang="en-US" dirty="0"/>
              <a:t>应用中，存在着大量需要由服务器端向第三方发起请求的业务</a:t>
            </a:r>
            <a:endParaRPr lang="en-US" altLang="zh-CN" dirty="0"/>
          </a:p>
          <a:p>
            <a:pPr lvl="1"/>
            <a:r>
              <a:rPr lang="zh-CN" altLang="en-US" dirty="0"/>
              <a:t>例如：天气显示功能</a:t>
            </a:r>
            <a:endParaRPr lang="en-US" altLang="zh-CN" dirty="0"/>
          </a:p>
          <a:p>
            <a:pPr lvl="1"/>
            <a:r>
              <a:rPr lang="zh-CN" altLang="en-US" dirty="0"/>
              <a:t>用户请求包含恶意的参数信息</a:t>
            </a:r>
            <a:endParaRPr lang="en-US" altLang="zh-CN" dirty="0"/>
          </a:p>
          <a:p>
            <a:pPr lvl="1"/>
            <a:r>
              <a:rPr lang="zh-CN" altLang="en-US" dirty="0"/>
              <a:t>服务器并没有对参数的合法性验证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677764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SSRF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相比</a:t>
            </a:r>
            <a:r>
              <a:rPr lang="en-US" altLang="zh-CN" dirty="0"/>
              <a:t>XSS</a:t>
            </a:r>
            <a:r>
              <a:rPr lang="zh-CN" altLang="en-US" dirty="0"/>
              <a:t>，</a:t>
            </a:r>
            <a:r>
              <a:rPr lang="en-US" altLang="zh-CN" dirty="0"/>
              <a:t>SSRF</a:t>
            </a:r>
            <a:r>
              <a:rPr lang="zh-CN" altLang="en-US" dirty="0"/>
              <a:t>可以执行一些在用户侧无法实现的效果</a:t>
            </a:r>
            <a:endParaRPr lang="en-US" altLang="zh-CN" dirty="0"/>
          </a:p>
          <a:p>
            <a:pPr lvl="1"/>
            <a:r>
              <a:rPr lang="zh-CN" altLang="en-US" dirty="0"/>
              <a:t>内网探测</a:t>
            </a:r>
            <a:endParaRPr lang="en-US" altLang="zh-CN" dirty="0"/>
          </a:p>
          <a:p>
            <a:pPr lvl="1"/>
            <a:r>
              <a:rPr lang="zh-CN" altLang="en-US" dirty="0"/>
              <a:t>加载特定图片</a:t>
            </a:r>
            <a:endParaRPr lang="en-US" altLang="zh-CN" dirty="0"/>
          </a:p>
          <a:p>
            <a:pPr lvl="1"/>
            <a:r>
              <a:rPr lang="zh-CN" altLang="en-US" dirty="0"/>
              <a:t>加载特定文件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r>
              <a:rPr lang="zh-CN" altLang="en-US" dirty="0"/>
              <a:t>相对</a:t>
            </a:r>
            <a:r>
              <a:rPr lang="en-US" altLang="zh-CN" dirty="0"/>
              <a:t>CSRF</a:t>
            </a:r>
            <a:r>
              <a:rPr lang="zh-CN" altLang="en-US" dirty="0"/>
              <a:t>攻击来说，在于伪造的身份不同</a:t>
            </a:r>
            <a:endParaRPr lang="en-US" altLang="zh-CN" dirty="0"/>
          </a:p>
          <a:p>
            <a:r>
              <a:rPr lang="en-US" altLang="zh-CN" dirty="0"/>
              <a:t>SSRF</a:t>
            </a:r>
            <a:r>
              <a:rPr lang="zh-CN" altLang="en-US" dirty="0"/>
              <a:t>漏洞本质上是利用服务器的高权限实现对当前系统敏感信息的访问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0FA876-C78E-4D32-8D4B-949BAECB8BCA}" type="datetime1"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2022/6/11</a:t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994EA1-B0FE-47BB-89D5-DBFDAF7DD831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E719908-32A1-4508-B3E5-E7011F71A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096000" y="1752600"/>
            <a:ext cx="5181600" cy="2168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943312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300TGp_natural_light">
  <a:themeElements>
    <a:clrScheme name="300TGp_natural_light 2">
      <a:dk1>
        <a:srgbClr val="4D4D4D"/>
      </a:dk1>
      <a:lt1>
        <a:srgbClr val="FFFFFF"/>
      </a:lt1>
      <a:dk2>
        <a:srgbClr val="347436"/>
      </a:dk2>
      <a:lt2>
        <a:srgbClr val="DDDDDD"/>
      </a:lt2>
      <a:accent1>
        <a:srgbClr val="F28C1C"/>
      </a:accent1>
      <a:accent2>
        <a:srgbClr val="77AE26"/>
      </a:accent2>
      <a:accent3>
        <a:srgbClr val="FFFFFF"/>
      </a:accent3>
      <a:accent4>
        <a:srgbClr val="404040"/>
      </a:accent4>
      <a:accent5>
        <a:srgbClr val="F7C5AB"/>
      </a:accent5>
      <a:accent6>
        <a:srgbClr val="6B9D21"/>
      </a:accent6>
      <a:hlink>
        <a:srgbClr val="449878"/>
      </a:hlink>
      <a:folHlink>
        <a:srgbClr val="90A8B0"/>
      </a:folHlink>
    </a:clrScheme>
    <a:fontScheme name="300TGp_natural_light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00TGp_natural_light 1">
        <a:dk1>
          <a:srgbClr val="000000"/>
        </a:dk1>
        <a:lt1>
          <a:srgbClr val="FFFFFF"/>
        </a:lt1>
        <a:dk2>
          <a:srgbClr val="51944E"/>
        </a:dk2>
        <a:lt2>
          <a:srgbClr val="DDDDDD"/>
        </a:lt2>
        <a:accent1>
          <a:srgbClr val="646ADE"/>
        </a:accent1>
        <a:accent2>
          <a:srgbClr val="1BAFC3"/>
        </a:accent2>
        <a:accent3>
          <a:srgbClr val="FFFFFF"/>
        </a:accent3>
        <a:accent4>
          <a:srgbClr val="000000"/>
        </a:accent4>
        <a:accent5>
          <a:srgbClr val="B8B9EC"/>
        </a:accent5>
        <a:accent6>
          <a:srgbClr val="179EB0"/>
        </a:accent6>
        <a:hlink>
          <a:srgbClr val="98BF1D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0TGp_natural_light 2">
        <a:dk1>
          <a:srgbClr val="4D4D4D"/>
        </a:dk1>
        <a:lt1>
          <a:srgbClr val="FFFFFF"/>
        </a:lt1>
        <a:dk2>
          <a:srgbClr val="347436"/>
        </a:dk2>
        <a:lt2>
          <a:srgbClr val="DDDDDD"/>
        </a:lt2>
        <a:accent1>
          <a:srgbClr val="F28C1C"/>
        </a:accent1>
        <a:accent2>
          <a:srgbClr val="77AE26"/>
        </a:accent2>
        <a:accent3>
          <a:srgbClr val="FFFFFF"/>
        </a:accent3>
        <a:accent4>
          <a:srgbClr val="404040"/>
        </a:accent4>
        <a:accent5>
          <a:srgbClr val="F7C5AB"/>
        </a:accent5>
        <a:accent6>
          <a:srgbClr val="6B9D21"/>
        </a:accent6>
        <a:hlink>
          <a:srgbClr val="449878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0TGp_natural_light 3">
        <a:dk1>
          <a:srgbClr val="000000"/>
        </a:dk1>
        <a:lt1>
          <a:srgbClr val="FFFFFF"/>
        </a:lt1>
        <a:dk2>
          <a:srgbClr val="1A578E"/>
        </a:dk2>
        <a:lt2>
          <a:srgbClr val="C0C0C0"/>
        </a:lt2>
        <a:accent1>
          <a:srgbClr val="5EB52D"/>
        </a:accent1>
        <a:accent2>
          <a:srgbClr val="F26D00"/>
        </a:accent2>
        <a:accent3>
          <a:srgbClr val="FFFFFF"/>
        </a:accent3>
        <a:accent4>
          <a:srgbClr val="000000"/>
        </a:accent4>
        <a:accent5>
          <a:srgbClr val="B6D7AD"/>
        </a:accent5>
        <a:accent6>
          <a:srgbClr val="DB6200"/>
        </a:accent6>
        <a:hlink>
          <a:srgbClr val="5983D7"/>
        </a:hlink>
        <a:folHlink>
          <a:srgbClr val="AAAD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Leaf</Template>
  <TotalTime>2794</TotalTime>
  <Words>995</Words>
  <Application>Microsoft Office PowerPoint</Application>
  <PresentationFormat>宽屏</PresentationFormat>
  <Paragraphs>131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黑体</vt:lpstr>
      <vt:lpstr>华文新魏</vt:lpstr>
      <vt:lpstr>宋体</vt:lpstr>
      <vt:lpstr>Arial</vt:lpstr>
      <vt:lpstr>Verdana</vt:lpstr>
      <vt:lpstr>Wingdings</vt:lpstr>
      <vt:lpstr>300TGp_natural_light</vt:lpstr>
      <vt:lpstr>第四讲 CSRF攻击</vt:lpstr>
      <vt:lpstr>CSRF攻击</vt:lpstr>
      <vt:lpstr>举例：GET请求类型的CSRF</vt:lpstr>
      <vt:lpstr>CSRF攻击的三个条件</vt:lpstr>
      <vt:lpstr>CSRF漏洞利用场景</vt:lpstr>
      <vt:lpstr>针对CSRF的防护方案1</vt:lpstr>
      <vt:lpstr>针对CSRF的防护方案2</vt:lpstr>
      <vt:lpstr>SSRF攻击</vt:lpstr>
      <vt:lpstr>SSRF攻击</vt:lpstr>
      <vt:lpstr>SSRF漏洞缺陷的目标</vt:lpstr>
      <vt:lpstr>SSRF漏洞利用场景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Wei</dc:creator>
  <cp:lastModifiedBy>Claymore</cp:lastModifiedBy>
  <cp:revision>205</cp:revision>
  <cp:lastPrinted>1601-01-01T00:00:00Z</cp:lastPrinted>
  <dcterms:created xsi:type="dcterms:W3CDTF">1601-01-01T00:00:00Z</dcterms:created>
  <dcterms:modified xsi:type="dcterms:W3CDTF">2022-06-11T03:39:06Z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