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412" r:id="rId3"/>
    <p:sldId id="413" r:id="rId4"/>
    <p:sldId id="428" r:id="rId5"/>
    <p:sldId id="415" r:id="rId6"/>
    <p:sldId id="414" r:id="rId7"/>
    <p:sldId id="416" r:id="rId8"/>
    <p:sldId id="417" r:id="rId9"/>
    <p:sldId id="418" r:id="rId10"/>
    <p:sldId id="419" r:id="rId11"/>
    <p:sldId id="420" r:id="rId12"/>
    <p:sldId id="421" r:id="rId13"/>
    <p:sldId id="423" r:id="rId14"/>
    <p:sldId id="424" r:id="rId15"/>
    <p:sldId id="422" r:id="rId16"/>
    <p:sldId id="425" r:id="rId17"/>
    <p:sldId id="426" r:id="rId18"/>
    <p:sldId id="427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0" autoAdjust="0"/>
    <p:restoredTop sz="95256" autoAdjust="0"/>
  </p:normalViewPr>
  <p:slideViewPr>
    <p:cSldViewPr>
      <p:cViewPr varScale="1">
        <p:scale>
          <a:sx n="77" d="100"/>
          <a:sy n="77" d="100"/>
        </p:scale>
        <p:origin x="58" y="26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42DDFC-F4E8-478C-A35D-8BC08AA8E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D65A7-335D-4B2A-9D50-B3107282E6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2540000" y="4681538"/>
            <a:ext cx="2627313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0" y="3205163"/>
            <a:ext cx="3987800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artplus_nature_naturalcity38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5"/>
          <a:stretch>
            <a:fillRect/>
          </a:stretch>
        </p:blipFill>
        <p:spPr bwMode="auto">
          <a:xfrm>
            <a:off x="0" y="4114800"/>
            <a:ext cx="1219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0" y="0"/>
            <a:ext cx="12192000" cy="3200400"/>
            <a:chOff x="0" y="0"/>
            <a:chExt cx="5760" cy="2016"/>
          </a:xfrm>
        </p:grpSpPr>
        <p:pic>
          <p:nvPicPr>
            <p:cNvPr id="8" name="Picture 6" descr="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0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0"/>
              <a:ext cx="858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14" descr="water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914400"/>
            <a:ext cx="1155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581400"/>
            <a:ext cx="9347200" cy="381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22400" y="2514600"/>
            <a:ext cx="9347200" cy="685800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900">
                <a:latin typeface="Arial" charset="0"/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600" y="6477000"/>
            <a:ext cx="3860800" cy="304800"/>
          </a:xfrm>
        </p:spPr>
        <p:txBody>
          <a:bodyPr/>
          <a:lstStyle>
            <a:lvl1pPr algn="l">
              <a:defRPr sz="1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8432800" y="6477000"/>
            <a:ext cx="2844800" cy="244475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8EA427-15B8-46D4-B682-EC205FF1F990}" type="datetime1">
              <a:rPr lang="zh-CN" altLang="en-US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379200" y="6477000"/>
            <a:ext cx="609600" cy="244475"/>
          </a:xfrm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EA3C51-313A-4BC9-BCFA-FFCF26863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6520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54D6A-A38E-45B4-A7EF-BC98933C2E56}" type="datetime1">
              <a:rPr lang="zh-CN" altLang="en-US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B1581-E50D-4F7C-B564-D9C17FDE6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0261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350838"/>
            <a:ext cx="27940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350838"/>
            <a:ext cx="8178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DAFAE-3E1E-4C69-BE05-094411F9A3F3}" type="datetime1">
              <a:rPr lang="zh-CN" altLang="en-US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6C42-9D97-4223-A2C4-F32D2E2AB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217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17600" y="350838"/>
            <a:ext cx="96520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64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0960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064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60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499F1-13F3-42FD-9ED9-8D6F6A494EAC}" type="datetime1">
              <a:rPr lang="zh-CN" altLang="en-US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CB51-E9DF-45BC-9F6B-47237731C6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2686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A876-C78E-4D32-8D4B-949BAECB8BCA}" type="datetime1">
              <a:rPr lang="zh-CN" altLang="en-US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94EA1-B0FE-47BB-89D5-DBFDAF7DD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0523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85405-CACE-49D6-818D-F9ECBB31D390}" type="datetime1">
              <a:rPr lang="zh-CN" altLang="en-US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24533-BE1C-4745-99D0-F21F23BB72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810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8279C-911A-4E84-851D-45DE48F574EF}" type="datetime1">
              <a:rPr lang="zh-CN" altLang="en-US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AF809-11BA-4A24-812C-DC8FA9DD4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5886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1DCE4-D97B-4B92-A4D4-650FB45CE2C9}" type="datetime1">
              <a:rPr lang="zh-CN" altLang="en-US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1FC8-2CD3-4F37-9DE5-52BE184710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6165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D857-1B9F-4B4E-8AF5-ECE75FFAC4E1}" type="datetime1">
              <a:rPr lang="zh-CN" altLang="en-US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4AE96-FA8A-4F34-AAD9-ACA01D1A1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1299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AFEC6-01AE-46EB-920E-51173516AEB9}" type="datetime1">
              <a:rPr lang="zh-CN" altLang="en-US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88691-A855-4C84-9090-3F29DB6DE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103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CF695-0C4F-49F8-B5F6-1BF9B94FC772}" type="datetime1">
              <a:rPr lang="zh-CN" altLang="en-US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3F489-C9B5-4A40-A9AB-3819D01567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7073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C8A8-A8F4-4CAE-A5D2-47DD693DC1BB}" type="datetime1">
              <a:rPr lang="zh-CN" altLang="en-US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E8B71-1848-46F0-B257-F15007448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8294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12192000" cy="1943100"/>
            <a:chOff x="0" y="0"/>
            <a:chExt cx="5760" cy="1224"/>
          </a:xfrm>
        </p:grpSpPr>
        <p:pic>
          <p:nvPicPr>
            <p:cNvPr id="1036" name="Picture 3" descr="4_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4" descr="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" y="0"/>
              <a:ext cx="666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5" descr="12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090">
              <a:off x="48" y="96"/>
              <a:ext cx="543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0" name="Rectangle 6"/>
          <p:cNvSpPr>
            <a:spLocks noChangeArrowheads="1"/>
          </p:cNvSpPr>
          <p:nvPr/>
        </p:nvSpPr>
        <p:spPr bwMode="gray">
          <a:xfrm>
            <a:off x="0" y="6553200"/>
            <a:ext cx="12192000" cy="304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028" name="Picture 7" descr="artplus_nature_naturalcity38_g"/>
          <p:cNvPicPr>
            <a:picLocks noChangeAspect="1" noChangeArrowheads="1"/>
          </p:cNvPicPr>
          <p:nvPr/>
        </p:nvPicPr>
        <p:blipFill>
          <a:blip r:embed="rId17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80"/>
          <a:stretch>
            <a:fillRect/>
          </a:stretch>
        </p:blipFill>
        <p:spPr bwMode="auto">
          <a:xfrm>
            <a:off x="10058400" y="5322888"/>
            <a:ext cx="21336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486400" y="6537325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384F07C-BDBB-4B28-8FBE-B103918D09E4}" type="datetime1">
              <a:rPr lang="zh-CN" altLang="en-US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914400" y="1219200"/>
            <a:ext cx="10287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06400" y="6537325"/>
            <a:ext cx="71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5902DCE-0D56-434D-83C1-3CA476AA0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white">
          <a:xfrm>
            <a:off x="12700" y="5967413"/>
            <a:ext cx="855663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title"/>
          </p:nvPr>
        </p:nvSpPr>
        <p:spPr bwMode="gray">
          <a:xfrm>
            <a:off x="1117600" y="350838"/>
            <a:ext cx="9652000" cy="563562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219200" y="6537325"/>
            <a:ext cx="386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5" name="Picture 15" descr="njupt_new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070600"/>
            <a:ext cx="1854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%E5%AD%97%E7%AC%A6/4768913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438069-F8B8-4DBC-B0D6-C859A1C30599}" type="datetime1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34B4F-93F7-4C38-88ED-A605C4E42F40}" type="slidenum">
              <a:rPr lang="en-US" altLang="zh-CN" sz="14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2438400"/>
            <a:ext cx="7467600" cy="685800"/>
          </a:xfrm>
        </p:spPr>
        <p:txBody>
          <a:bodyPr/>
          <a:lstStyle/>
          <a:p>
            <a:pPr eaLnBrk="1" hangingPunct="1"/>
            <a:r>
              <a:rPr lang="zh-CN" altLang="en-US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第七讲 文件包含攻击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581400"/>
            <a:ext cx="7086600" cy="1295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陈伟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chenwei@njupt.edu.cn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Tel: 18951896489</a:t>
            </a:r>
          </a:p>
          <a:p>
            <a:pPr eaLnBrk="1" hangingPunct="1"/>
            <a:endParaRPr lang="en-US" altLang="zh-CN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漏洞利用方式</a:t>
            </a:r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封装文件协议包含</a:t>
            </a:r>
            <a:endParaRPr lang="en-US" altLang="zh-CN" dirty="0"/>
          </a:p>
          <a:p>
            <a:r>
              <a:rPr lang="zh-CN" altLang="en-US" dirty="0"/>
              <a:t>读取文件</a:t>
            </a:r>
            <a:endParaRPr lang="en-US" altLang="zh-CN" dirty="0"/>
          </a:p>
          <a:p>
            <a:pPr lvl="1"/>
            <a:r>
              <a:rPr lang="en-US" altLang="zh-CN" dirty="0" err="1"/>
              <a:t>php</a:t>
            </a:r>
            <a:r>
              <a:rPr lang="en-US" altLang="zh-CN" dirty="0"/>
              <a:t>://filter/read=convert.base64-encode/resource=../../1.txt </a:t>
            </a:r>
            <a:r>
              <a:rPr lang="zh-CN" altLang="en-US" dirty="0"/>
              <a:t>访问</a:t>
            </a:r>
            <a:r>
              <a:rPr lang="en-US" altLang="zh-CN" dirty="0"/>
              <a:t>,</a:t>
            </a:r>
            <a:r>
              <a:rPr lang="zh-CN" altLang="en-US" dirty="0"/>
              <a:t>可以看到显示了</a:t>
            </a:r>
            <a:r>
              <a:rPr lang="en-US" altLang="zh-CN" dirty="0"/>
              <a:t>base64</a:t>
            </a:r>
            <a:r>
              <a:rPr lang="zh-CN" altLang="en-US" dirty="0"/>
              <a:t>编码的内容</a:t>
            </a:r>
            <a:endParaRPr lang="en-US" altLang="zh-CN" dirty="0"/>
          </a:p>
          <a:p>
            <a:r>
              <a:rPr lang="zh-CN" altLang="en-US" b="0" dirty="0"/>
              <a:t>写入</a:t>
            </a:r>
            <a:r>
              <a:rPr lang="en-US" altLang="zh-CN" b="0" dirty="0"/>
              <a:t>php</a:t>
            </a:r>
            <a:r>
              <a:rPr lang="zh-CN" altLang="en-US" b="0" dirty="0"/>
              <a:t>文件</a:t>
            </a:r>
            <a:endParaRPr lang="en-US" altLang="zh-CN" b="0" dirty="0"/>
          </a:p>
          <a:p>
            <a:pPr lvl="1"/>
            <a:r>
              <a:rPr lang="en-US" altLang="zh-CN" dirty="0"/>
              <a:t>php://input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4F6348-6B44-4A7C-B01E-6F49D42A1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368" y="196934"/>
            <a:ext cx="6386232" cy="18318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CBA344-EE28-436D-98B5-860CB6C3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32" y="3750445"/>
            <a:ext cx="3535986" cy="11812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4899E1-CBB1-4A7A-B5A7-813F34A5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5236447"/>
            <a:ext cx="6614733" cy="31244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79E1245-7DFD-47AB-A170-39843863E869}"/>
              </a:ext>
            </a:extLst>
          </p:cNvPr>
          <p:cNvSpPr/>
          <p:nvPr/>
        </p:nvSpPr>
        <p:spPr bwMode="auto">
          <a:xfrm>
            <a:off x="8839200" y="3277446"/>
            <a:ext cx="2819400" cy="12945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读取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one</a:t>
            </a:r>
            <a:r>
              <a:rPr lang="en-US" altLang="zh-CN" dirty="0" err="1">
                <a:latin typeface="Arial" charset="0"/>
              </a:rPr>
              <a:t>.php</a:t>
            </a:r>
            <a:r>
              <a:rPr lang="zh-CN" altLang="en-US" dirty="0">
                <a:latin typeface="Arial" charset="0"/>
              </a:rPr>
              <a:t>内。容</a:t>
            </a:r>
            <a:r>
              <a:rPr lang="en-US" altLang="zh-CN" dirty="0" err="1"/>
              <a:t>file_get_contents</a:t>
            </a:r>
            <a:r>
              <a:rPr lang="en-US" altLang="zh-CN" dirty="0"/>
              <a:t>() </a:t>
            </a:r>
            <a:r>
              <a:rPr lang="zh-CN" altLang="en-US" dirty="0"/>
              <a:t>函数是用于将文件的内容读入到一个</a:t>
            </a:r>
            <a:r>
              <a:rPr lang="zh-CN" altLang="en-US" dirty="0">
                <a:hlinkClick r:id="rId5"/>
              </a:rPr>
              <a:t>字符</a:t>
            </a:r>
            <a:r>
              <a:rPr lang="zh-CN" altLang="en-US" dirty="0"/>
              <a:t>串中的首选方法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75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防护手段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漏洞在攻击时主要关注两个点</a:t>
            </a:r>
            <a:endParaRPr lang="en-US" altLang="zh-CN" dirty="0"/>
          </a:p>
          <a:p>
            <a:pPr lvl="1"/>
            <a:r>
              <a:rPr lang="zh-CN" altLang="en-US" dirty="0"/>
              <a:t>包含目标文件内容的合法性</a:t>
            </a:r>
            <a:endParaRPr lang="en-US" altLang="zh-CN" dirty="0"/>
          </a:p>
          <a:p>
            <a:pPr lvl="2"/>
            <a:r>
              <a:rPr lang="zh-CN" altLang="en-US" dirty="0"/>
              <a:t>在文件上传和接口上做好防护</a:t>
            </a:r>
            <a:endParaRPr lang="en-US" altLang="zh-CN" dirty="0"/>
          </a:p>
          <a:p>
            <a:pPr lvl="1"/>
            <a:r>
              <a:rPr lang="zh-CN" altLang="en-US" dirty="0"/>
              <a:t>包含文件的路径</a:t>
            </a:r>
            <a:endParaRPr lang="en-US" altLang="zh-CN" dirty="0"/>
          </a:p>
          <a:p>
            <a:pPr lvl="2"/>
            <a:r>
              <a:rPr lang="zh-CN" altLang="en-US" dirty="0"/>
              <a:t>隐藏路径</a:t>
            </a:r>
            <a:endParaRPr lang="en-US" altLang="zh-CN" dirty="0"/>
          </a:p>
          <a:p>
            <a:r>
              <a:rPr lang="zh-CN" altLang="en-US" dirty="0"/>
              <a:t>防护手段</a:t>
            </a:r>
            <a:endParaRPr lang="en-US" altLang="zh-CN" dirty="0"/>
          </a:p>
          <a:p>
            <a:pPr lvl="1"/>
            <a:r>
              <a:rPr lang="zh-CN" altLang="en-US" dirty="0"/>
              <a:t>目标的参数过滤</a:t>
            </a:r>
            <a:endParaRPr lang="en-US" altLang="zh-CN" dirty="0"/>
          </a:p>
          <a:p>
            <a:pPr lvl="1"/>
            <a:r>
              <a:rPr lang="zh-CN" altLang="en-US" dirty="0"/>
              <a:t>中间件级的安全配置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9703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防护手段</a:t>
            </a:r>
            <a:r>
              <a:rPr lang="en-US" altLang="zh-CN" dirty="0"/>
              <a:t>1</a:t>
            </a:r>
            <a:r>
              <a:rPr lang="zh-CN" altLang="en-US" dirty="0"/>
              <a:t>：文件名验证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类似防范文件上传攻击</a:t>
            </a:r>
            <a:endParaRPr lang="en-US" altLang="zh-CN" dirty="0"/>
          </a:p>
          <a:p>
            <a:r>
              <a:rPr lang="zh-CN" altLang="en-US" dirty="0"/>
              <a:t>设置黑白名单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case ‘jpg’</a:t>
            </a:r>
          </a:p>
          <a:p>
            <a:pPr marL="457200" lvl="1" indent="0">
              <a:buNone/>
            </a:pPr>
            <a:r>
              <a:rPr lang="en-US" altLang="zh-CN" dirty="0"/>
              <a:t>case ‘</a:t>
            </a:r>
            <a:r>
              <a:rPr lang="en-US" altLang="zh-CN" dirty="0" err="1"/>
              <a:t>png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文件后缀名固定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Include (“”.$_GET[‘page’].</a:t>
            </a:r>
            <a:r>
              <a:rPr lang="zh-CN" altLang="en-US" dirty="0"/>
              <a:t>“</a:t>
            </a:r>
            <a:r>
              <a:rPr lang="en-US" altLang="zh-CN" dirty="0"/>
              <a:t>html</a:t>
            </a:r>
            <a:r>
              <a:rPr lang="zh-CN" altLang="en-US" dirty="0"/>
              <a:t>”）；</a:t>
            </a:r>
            <a:endParaRPr lang="en-US" altLang="zh-CN" dirty="0"/>
          </a:p>
          <a:p>
            <a:pPr marL="457200" indent="-457200"/>
            <a:r>
              <a:rPr lang="zh-CN" altLang="en-US" dirty="0"/>
              <a:t>绕过方式</a:t>
            </a:r>
            <a:endParaRPr lang="en-US" altLang="zh-CN" dirty="0"/>
          </a:p>
          <a:p>
            <a:pPr marL="857250" lvl="1" indent="-457200"/>
            <a:r>
              <a:rPr lang="zh-CN" altLang="en-US" dirty="0"/>
              <a:t>绕过后缀名 </a:t>
            </a:r>
            <a:r>
              <a:rPr lang="en-US" altLang="zh-CN" dirty="0"/>
              <a:t>../../../../boot.ini%00.jpg</a:t>
            </a:r>
          </a:p>
          <a:p>
            <a:pPr marL="857250" lvl="1" indent="-457200"/>
            <a:r>
              <a:rPr lang="zh-CN" altLang="en-US" dirty="0"/>
              <a:t>目录长度限制 </a:t>
            </a:r>
            <a:r>
              <a:rPr lang="en-US" altLang="zh-CN" dirty="0"/>
              <a:t>Windows</a:t>
            </a:r>
            <a:r>
              <a:rPr lang="zh-CN" altLang="en-US" dirty="0"/>
              <a:t>下利用</a:t>
            </a:r>
            <a:r>
              <a:rPr lang="en-US" altLang="zh-CN" dirty="0"/>
              <a:t>256</a:t>
            </a:r>
            <a:r>
              <a:rPr lang="zh-CN" altLang="en-US" dirty="0"/>
              <a:t>位截断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CC0C5F-9A32-4BAB-942E-2ED023EE33C0}"/>
              </a:ext>
            </a:extLst>
          </p:cNvPr>
          <p:cNvSpPr/>
          <p:nvPr/>
        </p:nvSpPr>
        <p:spPr bwMode="auto">
          <a:xfrm>
            <a:off x="6172200" y="1447800"/>
            <a:ext cx="48768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dirty="0"/>
              <a:t>%00 </a:t>
            </a:r>
            <a:r>
              <a:rPr lang="zh-CN" altLang="en-US" dirty="0"/>
              <a:t>截断在 </a:t>
            </a:r>
            <a:r>
              <a:rPr lang="en-US" altLang="zh-CN" dirty="0"/>
              <a:t>GET </a:t>
            </a:r>
            <a:r>
              <a:rPr lang="zh-CN" altLang="en-US" dirty="0"/>
              <a:t>中被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解码之后是空字符，字符串的结束符号。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2567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防护手段</a:t>
            </a:r>
            <a:r>
              <a:rPr lang="en-US" altLang="zh-CN" dirty="0"/>
              <a:t>2</a:t>
            </a:r>
            <a:r>
              <a:rPr lang="zh-CN" altLang="en-US" dirty="0"/>
              <a:t>：路径限制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990600"/>
            <a:ext cx="10287000" cy="5105400"/>
          </a:xfrm>
        </p:spPr>
        <p:txBody>
          <a:bodyPr/>
          <a:lstStyle/>
          <a:p>
            <a:r>
              <a:rPr lang="zh-CN" altLang="en-US" dirty="0"/>
              <a:t>针对包含文件的目录进行合法性校验</a:t>
            </a:r>
            <a:endParaRPr lang="en-US" altLang="zh-CN" dirty="0"/>
          </a:p>
          <a:p>
            <a:r>
              <a:rPr lang="zh-CN" altLang="en-US" dirty="0"/>
              <a:t>目录限制</a:t>
            </a:r>
            <a:endParaRPr lang="en-US" altLang="zh-CN" dirty="0"/>
          </a:p>
          <a:p>
            <a:pPr lvl="1"/>
            <a:r>
              <a:rPr lang="zh-CN" altLang="en-US" dirty="0"/>
              <a:t>在用户提交的变量前增加固定路径</a:t>
            </a:r>
            <a:endParaRPr lang="en-US" altLang="zh-CN" dirty="0"/>
          </a:p>
          <a:p>
            <a:pPr lvl="1"/>
            <a:r>
              <a:rPr lang="en-US" altLang="zh-CN" dirty="0"/>
              <a:t>Include ‘/</a:t>
            </a:r>
            <a:r>
              <a:rPr lang="en-US" altLang="zh-CN" dirty="0" err="1"/>
              <a:t>var</a:t>
            </a:r>
            <a:r>
              <a:rPr lang="en-US" altLang="zh-CN" dirty="0"/>
              <a:t>/www/</a:t>
            </a:r>
            <a:r>
              <a:rPr lang="en-US" altLang="zh-CN" dirty="0" err="1"/>
              <a:t>html’.$file</a:t>
            </a:r>
            <a:endParaRPr lang="en-US" altLang="zh-CN" dirty="0"/>
          </a:p>
          <a:p>
            <a:r>
              <a:rPr lang="zh-CN" altLang="en-US" dirty="0"/>
              <a:t>目录回退符过滤</a:t>
            </a:r>
            <a:endParaRPr lang="en-US" altLang="zh-CN" dirty="0"/>
          </a:p>
          <a:p>
            <a:pPr lvl="1"/>
            <a:r>
              <a:rPr lang="zh-CN" altLang="en-US" dirty="0"/>
              <a:t>避免回退符导致路径变化</a:t>
            </a:r>
            <a:endParaRPr lang="en-US" altLang="zh-CN" dirty="0"/>
          </a:p>
          <a:p>
            <a:pPr lvl="1"/>
            <a:r>
              <a:rPr lang="en-US" altLang="zh-CN" dirty="0" err="1"/>
              <a:t>str_replace</a:t>
            </a:r>
            <a:r>
              <a:rPr lang="en-US" altLang="zh-CN" dirty="0"/>
              <a:t>(“</a:t>
            </a:r>
            <a:r>
              <a:rPr lang="en-US" altLang="zh-CN" dirty="0">
                <a:solidFill>
                  <a:srgbClr val="FF0000"/>
                </a:solidFill>
              </a:rPr>
              <a:t>..</a:t>
            </a:r>
            <a:r>
              <a:rPr lang="en-US" altLang="zh-CN" dirty="0"/>
              <a:t>”,””,$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str_replace</a:t>
            </a:r>
            <a:r>
              <a:rPr lang="en-US" altLang="zh-CN" dirty="0"/>
              <a:t>(“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/>
              <a:t>”,””,$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str_replace</a:t>
            </a:r>
            <a:r>
              <a:rPr lang="en-US" altLang="zh-CN" dirty="0"/>
              <a:t>(“</a:t>
            </a:r>
            <a:r>
              <a:rPr lang="en-US" altLang="zh-CN" dirty="0">
                <a:solidFill>
                  <a:srgbClr val="FF0000"/>
                </a:solidFill>
              </a:rPr>
              <a:t>\\</a:t>
            </a:r>
            <a:r>
              <a:rPr lang="en-US" altLang="zh-CN" dirty="0"/>
              <a:t>”,””,$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绕过方式：非常少见，个别利用特殊符号 </a:t>
            </a:r>
            <a:r>
              <a:rPr lang="en-US" altLang="zh-CN" dirty="0">
                <a:solidFill>
                  <a:srgbClr val="FF0000"/>
                </a:solidFill>
              </a:rPr>
              <a:t>~</a:t>
            </a:r>
            <a:r>
              <a:rPr lang="en-US" altLang="zh-CN" dirty="0"/>
              <a:t> </a:t>
            </a:r>
            <a:r>
              <a:rPr lang="zh-CN" altLang="en-US" dirty="0"/>
              <a:t>回主目录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2265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防护手段</a:t>
            </a:r>
            <a:r>
              <a:rPr lang="en-US" altLang="zh-CN" dirty="0"/>
              <a:t>3</a:t>
            </a:r>
            <a:r>
              <a:rPr lang="zh-CN" altLang="en-US" dirty="0"/>
              <a:t>：中间件安全配置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调整中间件的安全选项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Apache</a:t>
            </a:r>
            <a:r>
              <a:rPr lang="zh-CN" altLang="en-US" dirty="0"/>
              <a:t>中间件</a:t>
            </a:r>
            <a:r>
              <a:rPr lang="en-US" altLang="zh-CN" dirty="0"/>
              <a:t>+PHP</a:t>
            </a:r>
          </a:p>
          <a:p>
            <a:r>
              <a:rPr lang="en-US" altLang="zh-CN" dirty="0" err="1"/>
              <a:t>magic_quote_gpc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cookie</a:t>
            </a:r>
            <a:r>
              <a:rPr lang="zh-CN" altLang="en-US" dirty="0"/>
              <a:t>过来的单引号、双引号等字符增加转义符“</a:t>
            </a:r>
            <a:r>
              <a:rPr lang="en-US" altLang="zh-CN" dirty="0"/>
              <a:t>\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SQL</a:t>
            </a:r>
            <a:r>
              <a:rPr lang="zh-CN" altLang="en-US" dirty="0"/>
              <a:t>注入中的转义方法类似</a:t>
            </a:r>
            <a:endParaRPr lang="en-US" altLang="zh-CN" dirty="0"/>
          </a:p>
          <a:p>
            <a:r>
              <a:rPr lang="zh-CN" altLang="en-US" dirty="0"/>
              <a:t>限制访问区域</a:t>
            </a:r>
            <a:endParaRPr lang="en-US" altLang="zh-CN" dirty="0"/>
          </a:p>
          <a:p>
            <a:pPr lvl="1"/>
            <a:r>
              <a:rPr lang="en-US" altLang="zh-CN" dirty="0" err="1"/>
              <a:t>open_basedir</a:t>
            </a:r>
            <a:r>
              <a:rPr lang="zh-CN" altLang="en-US" dirty="0"/>
              <a:t>可用来将用户访问文件的活动范围限制在制定区域</a:t>
            </a:r>
            <a:endParaRPr lang="en-US" altLang="zh-CN" dirty="0"/>
          </a:p>
          <a:p>
            <a:r>
              <a:rPr lang="zh-CN" altLang="en-US" dirty="0"/>
              <a:t>设置访问权限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9419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命令执行漏洞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类似包含攻击，由于输入的参数被当成命令来执行</a:t>
            </a:r>
            <a:endParaRPr lang="en-US" altLang="zh-CN" dirty="0"/>
          </a:p>
          <a:p>
            <a:r>
              <a:rPr lang="zh-CN" altLang="en-US" dirty="0"/>
              <a:t>远程命令执行漏洞</a:t>
            </a:r>
            <a:endParaRPr lang="en-US" altLang="zh-CN" dirty="0"/>
          </a:p>
          <a:p>
            <a:pPr lvl="1"/>
            <a:r>
              <a:rPr lang="zh-CN" altLang="en-US" dirty="0"/>
              <a:t>远程目标站点过滤不严格，将</a:t>
            </a:r>
            <a:r>
              <a:rPr lang="en-US" altLang="zh-CN" dirty="0"/>
              <a:t>POST</a:t>
            </a:r>
            <a:r>
              <a:rPr lang="zh-CN" altLang="en-US" dirty="0"/>
              <a:t>的参数以</a:t>
            </a:r>
            <a:r>
              <a:rPr lang="en-US" altLang="zh-CN" dirty="0"/>
              <a:t>PHP</a:t>
            </a:r>
            <a:r>
              <a:rPr lang="zh-CN" altLang="en-US" dirty="0"/>
              <a:t>方式执行</a:t>
            </a:r>
            <a:endParaRPr lang="en-US" altLang="zh-CN" dirty="0"/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eval</a:t>
            </a:r>
            <a:r>
              <a:rPr lang="en-US" altLang="zh-CN" dirty="0"/>
              <a:t>($_POST[‘HITWH’]);</a:t>
            </a:r>
          </a:p>
          <a:p>
            <a:r>
              <a:rPr lang="zh-CN" altLang="en-US" dirty="0"/>
              <a:t>系统命令执行漏洞</a:t>
            </a:r>
            <a:endParaRPr lang="en-US" altLang="zh-CN" dirty="0"/>
          </a:p>
          <a:p>
            <a:pPr lvl="1"/>
            <a:r>
              <a:rPr lang="zh-CN" altLang="en-US" dirty="0"/>
              <a:t>利用系统自身的命令实现额外的命令</a:t>
            </a:r>
            <a:endParaRPr lang="en-US" altLang="zh-CN" dirty="0"/>
          </a:p>
          <a:p>
            <a:pPr lvl="1"/>
            <a:r>
              <a:rPr lang="en-US" altLang="zh-CN" dirty="0" err="1"/>
              <a:t>shell_exec</a:t>
            </a:r>
            <a:r>
              <a:rPr lang="en-US" altLang="zh-CN" dirty="0"/>
              <a:t>(‘</a:t>
            </a:r>
            <a:r>
              <a:rPr lang="en-US" altLang="zh-CN" dirty="0" err="1"/>
              <a:t>ping’.$target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远程命令执行漏洞威胁远大于本地命令执行漏洞</a:t>
            </a:r>
            <a:endParaRPr lang="en-US" altLang="zh-CN" dirty="0"/>
          </a:p>
          <a:p>
            <a:pPr lvl="1"/>
            <a:r>
              <a:rPr lang="en-US" altLang="zh-CN" dirty="0"/>
              <a:t>Struts2</a:t>
            </a:r>
            <a:r>
              <a:rPr lang="zh-CN" altLang="en-US" dirty="0"/>
              <a:t>远程执行漏洞已经造成非常大的影响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4429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远程命令执行漏洞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利用系统函数实现远程命令执行</a:t>
            </a:r>
            <a:endParaRPr lang="en-US" altLang="zh-CN" dirty="0"/>
          </a:p>
          <a:p>
            <a:pPr lvl="1"/>
            <a:r>
              <a:rPr lang="en-US" altLang="zh-CN" dirty="0" err="1"/>
              <a:t>eval</a:t>
            </a:r>
            <a:r>
              <a:rPr lang="en-US" altLang="zh-CN" dirty="0"/>
              <a:t>()</a:t>
            </a:r>
          </a:p>
          <a:p>
            <a:pPr lvl="2"/>
            <a:r>
              <a:rPr lang="zh-CN" altLang="en-US" dirty="0"/>
              <a:t>语法严格，会报错</a:t>
            </a:r>
            <a:endParaRPr lang="en-US" altLang="zh-CN" dirty="0"/>
          </a:p>
          <a:p>
            <a:pPr lvl="1"/>
            <a:r>
              <a:rPr lang="en-US" altLang="zh-CN" dirty="0"/>
              <a:t>assert()</a:t>
            </a:r>
          </a:p>
          <a:p>
            <a:pPr lvl="2"/>
            <a:r>
              <a:rPr lang="zh-CN" altLang="en-US" dirty="0"/>
              <a:t>不严格</a:t>
            </a:r>
            <a:endParaRPr lang="en-US" altLang="zh-CN" dirty="0"/>
          </a:p>
          <a:p>
            <a:pPr lvl="1"/>
            <a:r>
              <a:rPr lang="en-US" altLang="zh-CN" dirty="0" err="1"/>
              <a:t>preg_replace</a:t>
            </a:r>
            <a:r>
              <a:rPr lang="en-US" altLang="zh-CN" dirty="0"/>
              <a:t>()</a:t>
            </a:r>
          </a:p>
          <a:p>
            <a:pPr lvl="2"/>
            <a:r>
              <a:rPr lang="zh-CN" altLang="en-US" dirty="0"/>
              <a:t>早期版本如果存在“</a:t>
            </a:r>
            <a:r>
              <a:rPr lang="en-US" altLang="zh-CN" dirty="0"/>
              <a:t>/e</a:t>
            </a:r>
            <a:r>
              <a:rPr lang="zh-CN" altLang="en-US" dirty="0"/>
              <a:t>”修饰符，后面的值会被当成</a:t>
            </a:r>
            <a:r>
              <a:rPr lang="en-US" altLang="zh-CN" dirty="0"/>
              <a:t>PHP</a:t>
            </a:r>
            <a:r>
              <a:rPr lang="zh-CN" altLang="en-US" dirty="0"/>
              <a:t>执行</a:t>
            </a:r>
            <a:endParaRPr lang="en-US" altLang="zh-CN" dirty="0"/>
          </a:p>
          <a:p>
            <a:pPr lvl="1"/>
            <a:r>
              <a:rPr lang="en-US" altLang="zh-CN" dirty="0" err="1"/>
              <a:t>array_map</a:t>
            </a:r>
            <a:r>
              <a:rPr lang="en-US" altLang="zh-CN" dirty="0"/>
              <a:t>(),</a:t>
            </a:r>
            <a:r>
              <a:rPr lang="en-US" altLang="zh-CN" dirty="0" err="1"/>
              <a:t>call_user_func</a:t>
            </a:r>
            <a:r>
              <a:rPr lang="en-US" altLang="zh-CN" dirty="0"/>
              <a:t>()……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4045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系统命令执行漏洞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PHP</a:t>
            </a:r>
            <a:r>
              <a:rPr lang="zh-CN" altLang="en-US" dirty="0"/>
              <a:t>的系统命令执行函数来调用系统命令并执行</a:t>
            </a:r>
            <a:endParaRPr lang="en-US" altLang="zh-CN" dirty="0"/>
          </a:p>
          <a:p>
            <a:pPr lvl="1"/>
            <a:r>
              <a:rPr lang="en-US" altLang="zh-CN" dirty="0"/>
              <a:t>system()</a:t>
            </a:r>
          </a:p>
          <a:p>
            <a:pPr lvl="1"/>
            <a:r>
              <a:rPr lang="en-US" altLang="zh-CN" dirty="0"/>
              <a:t>exec()</a:t>
            </a:r>
          </a:p>
          <a:p>
            <a:pPr lvl="1"/>
            <a:r>
              <a:rPr lang="en-US" altLang="zh-CN" dirty="0" err="1"/>
              <a:t>shell_exec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passthru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DVWA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1"/>
            <a:r>
              <a:rPr lang="en-US" altLang="zh-CN" dirty="0" err="1"/>
              <a:t>shell_exec</a:t>
            </a:r>
            <a:r>
              <a:rPr lang="en-US" altLang="zh-CN" dirty="0"/>
              <a:t>(‘ping ‘.$target);</a:t>
            </a:r>
          </a:p>
          <a:p>
            <a:pPr lvl="1"/>
            <a:r>
              <a:rPr lang="zh-CN" altLang="en-US" dirty="0"/>
              <a:t>输入命令 </a:t>
            </a:r>
            <a:r>
              <a:rPr lang="en-US" altLang="zh-CN"/>
              <a:t>8.8.8.8&amp;&amp;</a:t>
            </a:r>
            <a:r>
              <a:rPr lang="en-US" altLang="zh-CN" dirty="0"/>
              <a:t>ipconfig,</a:t>
            </a:r>
            <a:r>
              <a:rPr lang="zh-CN" altLang="en-US" dirty="0"/>
              <a:t>利用</a:t>
            </a:r>
            <a:r>
              <a:rPr lang="en-US" altLang="zh-CN" dirty="0"/>
              <a:t>&amp;&amp;</a:t>
            </a:r>
            <a:r>
              <a:rPr lang="zh-CN" altLang="en-US" dirty="0"/>
              <a:t>进行连接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9952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防护方案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禁用部分系统函数</a:t>
            </a:r>
            <a:endParaRPr lang="en-US" altLang="zh-CN" dirty="0"/>
          </a:p>
          <a:p>
            <a:pPr lvl="1"/>
            <a:r>
              <a:rPr lang="en-US" altLang="zh-CN" dirty="0" err="1"/>
              <a:t>phpinfo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eval</a:t>
            </a:r>
            <a:r>
              <a:rPr lang="en-US" altLang="zh-CN" dirty="0"/>
              <a:t>(),exec(),system()</a:t>
            </a:r>
          </a:p>
          <a:p>
            <a:r>
              <a:rPr lang="zh-CN" altLang="en-US" dirty="0"/>
              <a:t>严格过滤关键字符</a:t>
            </a:r>
            <a:endParaRPr lang="en-US" altLang="zh-CN" dirty="0"/>
          </a:p>
          <a:p>
            <a:pPr lvl="1"/>
            <a:r>
              <a:rPr lang="en-US" altLang="zh-CN" dirty="0"/>
              <a:t>&amp;&amp; ; ||</a:t>
            </a:r>
          </a:p>
          <a:p>
            <a:r>
              <a:rPr lang="zh-CN" altLang="en-US" dirty="0"/>
              <a:t>严格限制运行的参数类型</a:t>
            </a:r>
            <a:endParaRPr lang="en-US" altLang="zh-CN" dirty="0"/>
          </a:p>
          <a:p>
            <a:pPr lvl="1"/>
            <a:r>
              <a:rPr lang="zh-CN" altLang="en-US" dirty="0"/>
              <a:t>例如对于</a:t>
            </a:r>
            <a:r>
              <a:rPr lang="en-US" altLang="zh-CN" dirty="0"/>
              <a:t>IP</a:t>
            </a:r>
            <a:r>
              <a:rPr lang="zh-CN" altLang="en-US" dirty="0"/>
              <a:t>地址进行限制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8007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3D26B2-4EE9-40F2-AE79-73D6A88BD7C8}" type="datetime1">
              <a:rPr lang="zh-CN" altLang="en-US" sz="100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2022/6/12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BB6269-7DE0-47D4-888D-AFC4FACD8116}" type="slidenum">
              <a:rPr lang="en-US" altLang="zh-CN" sz="1000" b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课程内容</a:t>
            </a:r>
          </a:p>
        </p:txBody>
      </p:sp>
      <p:grpSp>
        <p:nvGrpSpPr>
          <p:cNvPr id="6149" name="Group 3"/>
          <p:cNvGrpSpPr>
            <a:grpSpLocks/>
          </p:cNvGrpSpPr>
          <p:nvPr/>
        </p:nvGrpSpPr>
        <p:grpSpPr bwMode="auto">
          <a:xfrm>
            <a:off x="3451225" y="2447925"/>
            <a:ext cx="5311775" cy="688975"/>
            <a:chOff x="720" y="1392"/>
            <a:chExt cx="4058" cy="480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6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5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5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3451225" y="3313113"/>
            <a:ext cx="5311775" cy="688975"/>
            <a:chOff x="720" y="1392"/>
            <a:chExt cx="4058" cy="480"/>
          </a:xfrm>
        </p:grpSpPr>
        <p:sp>
          <p:nvSpPr>
            <p:cNvPr id="25396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2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3451225" y="4170363"/>
            <a:ext cx="5311775" cy="688975"/>
            <a:chOff x="720" y="1392"/>
            <a:chExt cx="4058" cy="480"/>
          </a:xfrm>
        </p:grpSpPr>
        <p:sp>
          <p:nvSpPr>
            <p:cNvPr id="6177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8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2" name="Group 18"/>
          <p:cNvGrpSpPr>
            <a:grpSpLocks/>
          </p:cNvGrpSpPr>
          <p:nvPr/>
        </p:nvGrpSpPr>
        <p:grpSpPr bwMode="auto">
          <a:xfrm>
            <a:off x="3451225" y="1604963"/>
            <a:ext cx="5311775" cy="688975"/>
            <a:chOff x="720" y="1392"/>
            <a:chExt cx="4058" cy="480"/>
          </a:xfrm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74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73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53" name="Text Box 23"/>
          <p:cNvSpPr txBox="1">
            <a:spLocks noChangeArrowheads="1"/>
          </p:cNvSpPr>
          <p:nvPr/>
        </p:nvSpPr>
        <p:spPr bwMode="white">
          <a:xfrm>
            <a:off x="3917950" y="169862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漏洞原理</a:t>
            </a:r>
          </a:p>
        </p:txBody>
      </p:sp>
      <p:sp>
        <p:nvSpPr>
          <p:cNvPr id="6154" name="Text Box 24"/>
          <p:cNvSpPr txBox="1">
            <a:spLocks noChangeArrowheads="1"/>
          </p:cNvSpPr>
          <p:nvPr/>
        </p:nvSpPr>
        <p:spPr bwMode="white">
          <a:xfrm>
            <a:off x="3929063" y="25558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漏洞利用方式</a:t>
            </a:r>
          </a:p>
        </p:txBody>
      </p:sp>
      <p:sp>
        <p:nvSpPr>
          <p:cNvPr id="6155" name="Text Box 25"/>
          <p:cNvSpPr txBox="1">
            <a:spLocks noChangeArrowheads="1"/>
          </p:cNvSpPr>
          <p:nvPr/>
        </p:nvSpPr>
        <p:spPr bwMode="white">
          <a:xfrm>
            <a:off x="3929063" y="34147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防护手段</a:t>
            </a:r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white">
          <a:xfrm>
            <a:off x="3962400" y="426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命令执行攻击</a:t>
            </a:r>
          </a:p>
        </p:txBody>
      </p:sp>
      <p:pic>
        <p:nvPicPr>
          <p:cNvPr id="61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76600" y="4156075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32877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24368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55963" y="1600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Text Box 31"/>
          <p:cNvSpPr txBox="1">
            <a:spLocks noChangeArrowheads="1"/>
          </p:cNvSpPr>
          <p:nvPr/>
        </p:nvSpPr>
        <p:spPr bwMode="white">
          <a:xfrm>
            <a:off x="3581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62" name="Text Box 32"/>
          <p:cNvSpPr txBox="1">
            <a:spLocks noChangeArrowheads="1"/>
          </p:cNvSpPr>
          <p:nvPr/>
        </p:nvSpPr>
        <p:spPr bwMode="white">
          <a:xfrm>
            <a:off x="3576638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63" name="Text Box 33"/>
          <p:cNvSpPr txBox="1">
            <a:spLocks noChangeArrowheads="1"/>
          </p:cNvSpPr>
          <p:nvPr/>
        </p:nvSpPr>
        <p:spPr bwMode="white">
          <a:xfrm>
            <a:off x="3589338" y="253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64" name="Text Box 34"/>
          <p:cNvSpPr txBox="1">
            <a:spLocks noChangeArrowheads="1"/>
          </p:cNvSpPr>
          <p:nvPr/>
        </p:nvSpPr>
        <p:spPr bwMode="white">
          <a:xfrm>
            <a:off x="3589338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什么是文件包含攻击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10591800" cy="5105400"/>
          </a:xfrm>
        </p:spPr>
        <p:txBody>
          <a:bodyPr/>
          <a:lstStyle/>
          <a:p>
            <a:r>
              <a:rPr lang="zh-CN" altLang="en-US" dirty="0"/>
              <a:t>为了实现单一文件在不同页面的重复使用，通常利用文件包含的方式。</a:t>
            </a:r>
            <a:endParaRPr lang="en-US" altLang="zh-CN" dirty="0"/>
          </a:p>
          <a:p>
            <a:r>
              <a:rPr lang="zh-CN" altLang="en-US" dirty="0"/>
              <a:t>如果某个页面具有这种功能，被包含的文件名（后端代码中</a:t>
            </a:r>
            <a:r>
              <a:rPr lang="en-US" altLang="zh-CN" dirty="0"/>
              <a:t>include</a:t>
            </a:r>
            <a:r>
              <a:rPr lang="zh-CN" altLang="en-US" dirty="0"/>
              <a:t>的）可以通过参数的方式被客户端控制，那么存在文件包含漏洞</a:t>
            </a:r>
            <a:endParaRPr lang="en-US" altLang="zh-CN" dirty="0"/>
          </a:p>
          <a:p>
            <a:r>
              <a:rPr lang="zh-CN" altLang="en-US" dirty="0"/>
              <a:t>文件包含漏洞是指当</a:t>
            </a:r>
            <a:r>
              <a:rPr lang="en-US" altLang="zh-CN" dirty="0"/>
              <a:t>PHP</a:t>
            </a:r>
            <a:r>
              <a:rPr lang="zh-CN" altLang="en-US" dirty="0"/>
              <a:t>函数引入文件时，没有合理校验传入的文件名，从而操作预想之外的文件，导致文件泄露甚至恶意的代码注入。</a:t>
            </a:r>
            <a:endParaRPr lang="en-US" altLang="zh-CN" dirty="0"/>
          </a:p>
          <a:p>
            <a:pPr lvl="1"/>
            <a:r>
              <a:rPr lang="zh-CN" altLang="en-US" dirty="0"/>
              <a:t>本地文件包含（</a:t>
            </a:r>
            <a:r>
              <a:rPr lang="en-US" altLang="zh-CN" dirty="0"/>
              <a:t>LFI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远程文件包含（</a:t>
            </a:r>
            <a:r>
              <a:rPr lang="en-US" altLang="zh-CN" dirty="0"/>
              <a:t>RFI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简单的说就是解析远程服务器的文件，但是存在限制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683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C74EB-3E76-42AC-862E-8A3DCA99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6EC5F5-0155-407A-85BD-DB5ABDBE3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800" y="632619"/>
            <a:ext cx="9143199" cy="51054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8E7E6-C705-45B6-B533-FA2BC72F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DFCD3C-73A9-4D63-B202-DD7FC237C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114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严格来说，文件包含漏洞是代码注入的一种</a:t>
            </a:r>
            <a:endParaRPr lang="en-US" altLang="zh-CN" dirty="0"/>
          </a:p>
          <a:p>
            <a:r>
              <a:rPr lang="zh-CN" altLang="en-US" dirty="0"/>
              <a:t>常见利用方式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上传木马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使用包含函数打开木马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导致木马被执行</a:t>
            </a:r>
            <a:endParaRPr lang="en-US" altLang="zh-CN" dirty="0"/>
          </a:p>
          <a:p>
            <a:r>
              <a:rPr lang="zh-CN" altLang="en-US" dirty="0"/>
              <a:t>满足两个条件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采用</a:t>
            </a:r>
            <a:r>
              <a:rPr lang="en-US" altLang="zh-CN" dirty="0"/>
              <a:t>include</a:t>
            </a:r>
            <a:r>
              <a:rPr lang="zh-CN" altLang="en-US" dirty="0"/>
              <a:t>（）等文件包含函数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能够控制包含文件的参数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2567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文件包含函数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基本是相同的，除了错误处理方面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include()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在包含的过程中如果出现错误，只生成警告（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E_WARNING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），并且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脚本会继续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require()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在包含的过程中如果出现错误，会生成致命错误（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E_COMPILE_ERROR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）并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停止脚本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include_once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require()_once()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，如果文件已包含，则不会包含，以避免函数重定义，变量重新赋值等问题，其他特性如上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352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服务器端功能实现代码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真实环境中，文件包含的利用比较复杂，需要和业务功能相结合。这里使用简单的包含效果来讲解漏洞原理</a:t>
            </a:r>
            <a:endParaRPr lang="en-US" altLang="zh-CN" dirty="0"/>
          </a:p>
          <a:p>
            <a:r>
              <a:rPr lang="zh-CN" altLang="en-US" dirty="0"/>
              <a:t>如果提交的</a:t>
            </a:r>
            <a:r>
              <a:rPr lang="en-US" altLang="zh-CN" dirty="0"/>
              <a:t>file</a:t>
            </a:r>
            <a:r>
              <a:rPr lang="zh-CN" altLang="en-US" dirty="0"/>
              <a:t>参数是</a:t>
            </a:r>
            <a:r>
              <a:rPr lang="en-US" altLang="zh-CN" dirty="0">
                <a:solidFill>
                  <a:schemeClr val="tx2"/>
                </a:solidFill>
              </a:rPr>
              <a:t>../</a:t>
            </a:r>
            <a:r>
              <a:rPr lang="en-US" altLang="zh-CN" dirty="0" err="1">
                <a:solidFill>
                  <a:schemeClr val="tx2"/>
                </a:solidFill>
              </a:rPr>
              <a:t>phpinfo.php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/>
              <a:t>服务器就会执行</a:t>
            </a:r>
            <a:r>
              <a:rPr lang="en-US" altLang="zh-CN" dirty="0"/>
              <a:t>include(</a:t>
            </a:r>
            <a:r>
              <a:rPr lang="en-US" altLang="zh-CN" dirty="0">
                <a:solidFill>
                  <a:schemeClr val="tx2"/>
                </a:solidFill>
              </a:rPr>
              <a:t>../</a:t>
            </a:r>
            <a:r>
              <a:rPr lang="en-US" altLang="zh-CN" dirty="0" err="1">
                <a:solidFill>
                  <a:schemeClr val="tx2"/>
                </a:solidFill>
              </a:rPr>
              <a:t>phpinfo.php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096000" y="1233435"/>
            <a:ext cx="5486400" cy="34909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 </a:t>
            </a:r>
            <a:r>
              <a:rPr lang="en-US" altLang="zh-C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$file = $ _GET["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"];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if($file)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include($file);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0708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漏洞利用方式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上传文件包含</a:t>
            </a:r>
            <a:endParaRPr lang="en-US" altLang="zh-CN" dirty="0"/>
          </a:p>
          <a:p>
            <a:pPr lvl="1"/>
            <a:r>
              <a:rPr lang="zh-CN" altLang="en-US" dirty="0"/>
              <a:t>如果上传的文件包含</a:t>
            </a:r>
            <a:r>
              <a:rPr lang="en-US" altLang="zh-CN" dirty="0"/>
              <a:t>PHP</a:t>
            </a:r>
            <a:r>
              <a:rPr lang="zh-CN" altLang="en-US" dirty="0"/>
              <a:t>代码，但是无法执行（无法访问），可以利用包含漏洞上传执行</a:t>
            </a:r>
            <a:endParaRPr lang="en-US" altLang="zh-CN" dirty="0"/>
          </a:p>
          <a:p>
            <a:r>
              <a:rPr lang="zh-CN" altLang="en-US" dirty="0"/>
              <a:t>日志文件包含</a:t>
            </a:r>
            <a:endParaRPr lang="en-US" altLang="zh-CN" dirty="0"/>
          </a:p>
          <a:p>
            <a:pPr lvl="1"/>
            <a:r>
              <a:rPr lang="zh-CN" altLang="en-US" dirty="0"/>
              <a:t>可以向</a:t>
            </a:r>
            <a:r>
              <a:rPr lang="en-US" altLang="zh-CN" dirty="0"/>
              <a:t>Web</a:t>
            </a:r>
            <a:r>
              <a:rPr lang="zh-CN" altLang="en-US" dirty="0"/>
              <a:t>日志中插入</a:t>
            </a:r>
            <a:r>
              <a:rPr lang="en-US" altLang="zh-CN" dirty="0"/>
              <a:t>PHP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en-US" altLang="zh-CN" dirty="0"/>
              <a:t>access.log</a:t>
            </a:r>
            <a:r>
              <a:rPr lang="zh-CN" altLang="en-US" dirty="0"/>
              <a:t>和</a:t>
            </a:r>
            <a:r>
              <a:rPr lang="en-US" altLang="zh-CN" dirty="0"/>
              <a:t>error.log</a:t>
            </a:r>
            <a:r>
              <a:rPr lang="zh-CN" altLang="en-US" dirty="0"/>
              <a:t>可能过大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38279C-911A-4E84-851D-45DE48F574EF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AF809-11BA-4A24-812C-DC8FA9DD4A0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0222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漏洞利用方式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敏感文件包含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c:\boot.ini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c:\windows\repair\sam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Linux</a:t>
            </a:r>
          </a:p>
          <a:p>
            <a:pPr marL="800100" lvl="2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</a:rPr>
              <a:t>etc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</a:rPr>
              <a:t>passwd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800100" lvl="2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</a:rPr>
              <a:t>etc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</a:rPr>
              <a:t>my.conf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800100" lvl="2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</a:rPr>
              <a:t>etc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</a:rPr>
              <a:t>httpd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</a:rPr>
              <a:t>conf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>
                <a:solidFill>
                  <a:schemeClr val="accent1"/>
                </a:solidFill>
              </a:rPr>
              <a:t>httpd.conf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7224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00TGp_natural_light">
  <a:themeElements>
    <a:clrScheme name="300TGp_natural_light 2">
      <a:dk1>
        <a:srgbClr val="4D4D4D"/>
      </a:dk1>
      <a:lt1>
        <a:srgbClr val="FFFFFF"/>
      </a:lt1>
      <a:dk2>
        <a:srgbClr val="347436"/>
      </a:dk2>
      <a:lt2>
        <a:srgbClr val="DDDDDD"/>
      </a:lt2>
      <a:accent1>
        <a:srgbClr val="F28C1C"/>
      </a:accent1>
      <a:accent2>
        <a:srgbClr val="77AE26"/>
      </a:accent2>
      <a:accent3>
        <a:srgbClr val="FFFFFF"/>
      </a:accent3>
      <a:accent4>
        <a:srgbClr val="404040"/>
      </a:accent4>
      <a:accent5>
        <a:srgbClr val="F7C5AB"/>
      </a:accent5>
      <a:accent6>
        <a:srgbClr val="6B9D21"/>
      </a:accent6>
      <a:hlink>
        <a:srgbClr val="449878"/>
      </a:hlink>
      <a:folHlink>
        <a:srgbClr val="90A8B0"/>
      </a:folHlink>
    </a:clrScheme>
    <a:fontScheme name="300TGp_natural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00TGp_natural_light 1">
        <a:dk1>
          <a:srgbClr val="000000"/>
        </a:dk1>
        <a:lt1>
          <a:srgbClr val="FFFFFF"/>
        </a:lt1>
        <a:dk2>
          <a:srgbClr val="51944E"/>
        </a:dk2>
        <a:lt2>
          <a:srgbClr val="DDDDDD"/>
        </a:lt2>
        <a:accent1>
          <a:srgbClr val="646ADE"/>
        </a:accent1>
        <a:accent2>
          <a:srgbClr val="1BAFC3"/>
        </a:accent2>
        <a:accent3>
          <a:srgbClr val="FFFFFF"/>
        </a:accent3>
        <a:accent4>
          <a:srgbClr val="000000"/>
        </a:accent4>
        <a:accent5>
          <a:srgbClr val="B8B9EC"/>
        </a:accent5>
        <a:accent6>
          <a:srgbClr val="179EB0"/>
        </a:accent6>
        <a:hlink>
          <a:srgbClr val="98BF1D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2">
        <a:dk1>
          <a:srgbClr val="4D4D4D"/>
        </a:dk1>
        <a:lt1>
          <a:srgbClr val="FFFFFF"/>
        </a:lt1>
        <a:dk2>
          <a:srgbClr val="347436"/>
        </a:dk2>
        <a:lt2>
          <a:srgbClr val="DDDDDD"/>
        </a:lt2>
        <a:accent1>
          <a:srgbClr val="F28C1C"/>
        </a:accent1>
        <a:accent2>
          <a:srgbClr val="77AE26"/>
        </a:accent2>
        <a:accent3>
          <a:srgbClr val="FFFFFF"/>
        </a:accent3>
        <a:accent4>
          <a:srgbClr val="404040"/>
        </a:accent4>
        <a:accent5>
          <a:srgbClr val="F7C5AB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3">
        <a:dk1>
          <a:srgbClr val="000000"/>
        </a:dk1>
        <a:lt1>
          <a:srgbClr val="FFFFFF"/>
        </a:lt1>
        <a:dk2>
          <a:srgbClr val="1A578E"/>
        </a:dk2>
        <a:lt2>
          <a:srgbClr val="C0C0C0"/>
        </a:lt2>
        <a:accent1>
          <a:srgbClr val="5EB52D"/>
        </a:accent1>
        <a:accent2>
          <a:srgbClr val="F26D00"/>
        </a:accent2>
        <a:accent3>
          <a:srgbClr val="FFFFFF"/>
        </a:accent3>
        <a:accent4>
          <a:srgbClr val="000000"/>
        </a:accent4>
        <a:accent5>
          <a:srgbClr val="B6D7AD"/>
        </a:accent5>
        <a:accent6>
          <a:srgbClr val="DB6200"/>
        </a:accent6>
        <a:hlink>
          <a:srgbClr val="5983D7"/>
        </a:hlink>
        <a:folHlink>
          <a:srgbClr val="AAAD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Leaf</Template>
  <TotalTime>5135</TotalTime>
  <Words>1072</Words>
  <Application>Microsoft Office PowerPoint</Application>
  <PresentationFormat>宽屏</PresentationFormat>
  <Paragraphs>180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华文新魏</vt:lpstr>
      <vt:lpstr>宋体</vt:lpstr>
      <vt:lpstr>Arial</vt:lpstr>
      <vt:lpstr>Verdana</vt:lpstr>
      <vt:lpstr>Wingdings</vt:lpstr>
      <vt:lpstr>300TGp_natural_light</vt:lpstr>
      <vt:lpstr>第七讲 文件包含攻击</vt:lpstr>
      <vt:lpstr>课程内容</vt:lpstr>
      <vt:lpstr>什么是文件包含攻击</vt:lpstr>
      <vt:lpstr>PowerPoint 演示文稿</vt:lpstr>
      <vt:lpstr>漏洞原理</vt:lpstr>
      <vt:lpstr>PHP文件包含函数</vt:lpstr>
      <vt:lpstr>服务器端功能实现代码</vt:lpstr>
      <vt:lpstr>漏洞利用方式1</vt:lpstr>
      <vt:lpstr>漏洞利用方式2</vt:lpstr>
      <vt:lpstr>漏洞利用方式3</vt:lpstr>
      <vt:lpstr>防护手段</vt:lpstr>
      <vt:lpstr>防护手段1：文件名验证</vt:lpstr>
      <vt:lpstr>防护手段2：路径限制</vt:lpstr>
      <vt:lpstr>防护手段3：中间件安全配置</vt:lpstr>
      <vt:lpstr>命令执行漏洞</vt:lpstr>
      <vt:lpstr>远程命令执行漏洞</vt:lpstr>
      <vt:lpstr>系统命令执行漏洞</vt:lpstr>
      <vt:lpstr>防护方案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Wei</dc:creator>
  <cp:lastModifiedBy>Claymore</cp:lastModifiedBy>
  <cp:revision>234</cp:revision>
  <cp:lastPrinted>1601-01-01T00:00:00Z</cp:lastPrinted>
  <dcterms:created xsi:type="dcterms:W3CDTF">1601-01-01T00:00:00Z</dcterms:created>
  <dcterms:modified xsi:type="dcterms:W3CDTF">2022-06-13T03:39:51Z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