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412" r:id="rId3"/>
    <p:sldId id="430" r:id="rId4"/>
    <p:sldId id="413" r:id="rId5"/>
    <p:sldId id="431" r:id="rId6"/>
    <p:sldId id="432" r:id="rId7"/>
    <p:sldId id="433" r:id="rId8"/>
    <p:sldId id="434" r:id="rId9"/>
    <p:sldId id="435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54" r:id="rId21"/>
    <p:sldId id="447" r:id="rId22"/>
    <p:sldId id="451" r:id="rId23"/>
    <p:sldId id="448" r:id="rId24"/>
    <p:sldId id="449" r:id="rId25"/>
    <p:sldId id="452" r:id="rId26"/>
    <p:sldId id="453" r:id="rId27"/>
    <p:sldId id="456" r:id="rId28"/>
    <p:sldId id="457" r:id="rId29"/>
    <p:sldId id="458" r:id="rId30"/>
    <p:sldId id="459" r:id="rId3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0" autoAdjust="0"/>
    <p:restoredTop sz="83061" autoAdjust="0"/>
  </p:normalViewPr>
  <p:slideViewPr>
    <p:cSldViewPr>
      <p:cViewPr varScale="1">
        <p:scale>
          <a:sx n="71" d="100"/>
          <a:sy n="71" d="100"/>
        </p:scale>
        <p:origin x="984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42DDFC-F4E8-478C-A35D-8BC08AA8E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D65A7-335D-4B2A-9D50-B3107282E6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对应教材</a:t>
            </a:r>
            <a:r>
              <a:rPr lang="en-US" altLang="zh-CN" dirty="0"/>
              <a:t>17</a:t>
            </a:r>
            <a:r>
              <a:rPr lang="zh-CN" altLang="en-US" dirty="0"/>
              <a:t>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92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除了最普通的关键词搜索，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ZoomEye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目前还支持对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应用指定版本号，比如我们想搜索使用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wordpress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3.5.1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版本的网站，输入搜索短语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wordpress:3.5.1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即可。同样我们还可以对国家和城市进行限定，比如输入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wordpress:3.5.1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country:cn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city:beijing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能够搜索到主机位于中国北京且使用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wordpress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3.5.1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版本的网站。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36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获得真实地址并不代表着会有后续的进展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20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正常的</a:t>
            </a:r>
            <a:r>
              <a:rPr lang="en-US" altLang="zh-CN" dirty="0"/>
              <a:t>http</a:t>
            </a:r>
            <a:r>
              <a:rPr lang="zh-CN" altLang="en-US" dirty="0"/>
              <a:t>请求是以“</a:t>
            </a:r>
            <a:r>
              <a:rPr lang="en-US" altLang="zh-CN" dirty="0"/>
              <a:t>0d0a0d0a</a:t>
            </a:r>
            <a:r>
              <a:rPr lang="zh-CN" altLang="en-US" dirty="0"/>
              <a:t>”结尾，这里只有一个“</a:t>
            </a:r>
            <a:r>
              <a:rPr lang="en-US" altLang="zh-CN" dirty="0"/>
              <a:t>0d0a</a:t>
            </a:r>
            <a:r>
              <a:rPr lang="zh-CN" altLang="en-US" dirty="0"/>
              <a:t>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95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基本安全审计</a:t>
            </a:r>
            <a:endParaRPr lang="en-US" altLang="zh-CN" dirty="0"/>
          </a:p>
          <a:p>
            <a:pPr lvl="1"/>
            <a:r>
              <a:rPr lang="zh-CN" altLang="en-US" dirty="0"/>
              <a:t>寻找输出点：</a:t>
            </a:r>
            <a:r>
              <a:rPr lang="en-US" altLang="zh-CN" dirty="0"/>
              <a:t>echo\print\</a:t>
            </a:r>
            <a:r>
              <a:rPr lang="en-US" altLang="zh-CN" dirty="0" err="1"/>
              <a:t>print_r</a:t>
            </a:r>
            <a:endParaRPr lang="en-US" altLang="zh-CN" dirty="0"/>
          </a:p>
          <a:p>
            <a:pPr lvl="1"/>
            <a:r>
              <a:rPr lang="zh-CN" altLang="en-US" dirty="0"/>
              <a:t>传参点进行实体编码：</a:t>
            </a:r>
            <a:r>
              <a:rPr lang="en-US" altLang="zh-CN" dirty="0" err="1"/>
              <a:t>htmlspecialchars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添加过滤脚本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728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/>
              <a:t>Seay</a:t>
            </a:r>
            <a:r>
              <a:rPr lang="zh-CN" altLang="en-US" dirty="0"/>
              <a:t>源代码审计系统  安全专家尹毅发布的免费软件</a:t>
            </a:r>
            <a:endParaRPr lang="en-US" altLang="zh-CN" dirty="0"/>
          </a:p>
          <a:p>
            <a:pPr lvl="1"/>
            <a:r>
              <a:rPr lang="en-US" altLang="zh-CN" dirty="0"/>
              <a:t>Fortify SCA HP</a:t>
            </a:r>
            <a:r>
              <a:rPr lang="zh-CN" altLang="en-US" dirty="0"/>
              <a:t>的商业软件</a:t>
            </a:r>
            <a:endParaRPr lang="en-US" altLang="zh-CN" dirty="0"/>
          </a:p>
          <a:p>
            <a:pPr lvl="1"/>
            <a:r>
              <a:rPr lang="en-US" altLang="zh-CN" dirty="0"/>
              <a:t>RIPS  2013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月已经停止更新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13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2540000" y="4681538"/>
            <a:ext cx="2627313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0" y="3205163"/>
            <a:ext cx="3987800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artplus_nature_naturalcity38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5"/>
          <a:stretch>
            <a:fillRect/>
          </a:stretch>
        </p:blipFill>
        <p:spPr bwMode="auto">
          <a:xfrm>
            <a:off x="0" y="41148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0" y="0"/>
            <a:ext cx="12192000" cy="3200400"/>
            <a:chOff x="0" y="0"/>
            <a:chExt cx="5760" cy="2016"/>
          </a:xfrm>
        </p:grpSpPr>
        <p:pic>
          <p:nvPicPr>
            <p:cNvPr id="8" name="Picture 6" descr="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0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0"/>
              <a:ext cx="85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14" descr="water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914400"/>
            <a:ext cx="115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581400"/>
            <a:ext cx="9347200" cy="381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22400" y="2514600"/>
            <a:ext cx="9347200" cy="685800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900">
                <a:latin typeface="Arial" charset="0"/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600" y="6477000"/>
            <a:ext cx="3860800" cy="304800"/>
          </a:xfrm>
        </p:spPr>
        <p:txBody>
          <a:bodyPr/>
          <a:lstStyle>
            <a:lvl1pPr algn="l">
              <a:defRPr sz="1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8432800" y="6477000"/>
            <a:ext cx="2844800" cy="244475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8EA427-15B8-46D4-B682-EC205FF1F990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379200" y="6477000"/>
            <a:ext cx="609600" cy="244475"/>
          </a:xfrm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EA3C51-313A-4BC9-BCFA-FFCF26863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6520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4D6A-A38E-45B4-A7EF-BC98933C2E56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1581-E50D-4F7C-B564-D9C17FDE6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0261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50838"/>
            <a:ext cx="27940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350838"/>
            <a:ext cx="8178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DAFAE-3E1E-4C69-BE05-094411F9A3F3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6C42-9D97-4223-A2C4-F32D2E2AB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217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17600" y="350838"/>
            <a:ext cx="96520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64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0960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064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60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499F1-13F3-42FD-9ED9-8D6F6A494EAC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CB51-E9DF-45BC-9F6B-47237731C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268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A876-C78E-4D32-8D4B-949BAECB8BCA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4EA1-B0FE-47BB-89D5-DBFDAF7DD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0523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85405-CACE-49D6-818D-F9ECBB31D390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24533-BE1C-4745-99D0-F21F23BB7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810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79C-911A-4E84-851D-45DE48F574EF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AF809-11BA-4A24-812C-DC8FA9DD4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5886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1DCE4-D97B-4B92-A4D4-650FB45CE2C9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1FC8-2CD3-4F37-9DE5-52BE18471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6165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D857-1B9F-4B4E-8AF5-ECE75FFAC4E1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4AE96-FA8A-4F34-AAD9-ACA01D1A1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1299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AFEC6-01AE-46EB-920E-51173516AEB9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88691-A855-4C84-9090-3F29DB6DE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03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F695-0C4F-49F8-B5F6-1BF9B94FC772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3F489-C9B5-4A40-A9AB-3819D0156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7073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C8A8-A8F4-4CAE-A5D2-47DD693DC1BB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8B71-1848-46F0-B257-F15007448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8294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12192000" cy="1943100"/>
            <a:chOff x="0" y="0"/>
            <a:chExt cx="5760" cy="1224"/>
          </a:xfrm>
        </p:grpSpPr>
        <p:pic>
          <p:nvPicPr>
            <p:cNvPr id="1036" name="Picture 3" descr="4_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4" descr="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" y="0"/>
              <a:ext cx="666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5" descr="12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090">
              <a:off x="48" y="96"/>
              <a:ext cx="5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0" y="6553200"/>
            <a:ext cx="12192000" cy="304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028" name="Picture 7" descr="artplus_nature_naturalcity38_g"/>
          <p:cNvPicPr>
            <a:picLocks noChangeAspect="1" noChangeArrowheads="1"/>
          </p:cNvPicPr>
          <p:nvPr/>
        </p:nvPicPr>
        <p:blipFill>
          <a:blip r:embed="rId17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80"/>
          <a:stretch>
            <a:fillRect/>
          </a:stretch>
        </p:blipFill>
        <p:spPr bwMode="auto">
          <a:xfrm>
            <a:off x="10058400" y="5322888"/>
            <a:ext cx="21336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486400" y="6537325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384F07C-BDBB-4B28-8FBE-B103918D09E4}" type="datetime1">
              <a:rPr lang="zh-CN" altLang="en-US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4400" y="1219200"/>
            <a:ext cx="10287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06400" y="6537325"/>
            <a:ext cx="71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5902DCE-0D56-434D-83C1-3CA476AA0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white">
          <a:xfrm>
            <a:off x="12700" y="5967413"/>
            <a:ext cx="855663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title"/>
          </p:nvPr>
        </p:nvSpPr>
        <p:spPr bwMode="gray">
          <a:xfrm>
            <a:off x="1117600" y="350838"/>
            <a:ext cx="9652000" cy="563562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219200" y="6537325"/>
            <a:ext cx="386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5" name="Picture 15" descr="njupt_new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070600"/>
            <a:ext cx="1854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438069-F8B8-4DBC-B0D6-C859A1C30599}" type="datetime1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34B4F-93F7-4C38-88ED-A605C4E42F40}" type="slidenum">
              <a:rPr lang="en-US" altLang="zh-CN" sz="14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2438400"/>
            <a:ext cx="7467600" cy="685800"/>
          </a:xfrm>
        </p:spPr>
        <p:txBody>
          <a:bodyPr/>
          <a:lstStyle/>
          <a:p>
            <a:pPr eaLnBrk="1" hangingPunct="1"/>
            <a:r>
              <a:rPr lang="zh-CN" altLang="en-US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第八讲 综合防护技术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81400"/>
            <a:ext cx="7086600" cy="1295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陈伟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chenwei@njupt.edu.cn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Tel: 18951896489</a:t>
            </a:r>
          </a:p>
          <a:p>
            <a:pPr eaLnBrk="1" hangingPunct="1"/>
            <a:endParaRPr lang="en-US" altLang="zh-CN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利用搜索引擎发现敏感信息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利用搜索引擎发现网站相关信息，可以减少与站点产生交互</a:t>
            </a:r>
            <a:endParaRPr lang="en-US" altLang="zh-CN" dirty="0"/>
          </a:p>
          <a:p>
            <a:r>
              <a:rPr lang="zh-CN" altLang="en-US" dirty="0"/>
              <a:t>建议使用多个搜索引擎，使用高级功能</a:t>
            </a:r>
            <a:endParaRPr lang="en-US" altLang="zh-CN" dirty="0"/>
          </a:p>
          <a:p>
            <a:r>
              <a:rPr lang="zh-CN" altLang="en-US" dirty="0"/>
              <a:t>不同搜索引擎的基本语法有些区别，大致相同</a:t>
            </a:r>
            <a:endParaRPr lang="en-US" altLang="zh-CN" dirty="0"/>
          </a:p>
          <a:p>
            <a:r>
              <a:rPr lang="zh-CN" altLang="en-US" dirty="0"/>
              <a:t>常用操作符</a:t>
            </a:r>
            <a:endParaRPr lang="en-US" altLang="zh-CN" dirty="0"/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inurl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filetype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106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综合利用搜索引擎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使用缓存匿名浏览</a:t>
            </a:r>
            <a:endParaRPr lang="en-US" altLang="zh-CN" dirty="0"/>
          </a:p>
          <a:p>
            <a:pPr lvl="1"/>
            <a:r>
              <a:rPr lang="en-US" altLang="zh-CN" dirty="0" err="1"/>
              <a:t>cache:xxx.com</a:t>
            </a:r>
            <a:r>
              <a:rPr lang="en-US" altLang="zh-CN" dirty="0"/>
              <a:t>/xxx.html</a:t>
            </a:r>
          </a:p>
          <a:p>
            <a:r>
              <a:rPr lang="zh-CN" altLang="en-US" dirty="0"/>
              <a:t>获取特殊信息</a:t>
            </a:r>
            <a:endParaRPr lang="en-US" altLang="zh-CN" dirty="0"/>
          </a:p>
          <a:p>
            <a:pPr lvl="1"/>
            <a:r>
              <a:rPr lang="en-US" altLang="zh-CN" dirty="0" err="1"/>
              <a:t>site:xxx.cn</a:t>
            </a:r>
            <a:r>
              <a:rPr lang="en-US" altLang="zh-CN" dirty="0"/>
              <a:t> </a:t>
            </a:r>
            <a:r>
              <a:rPr lang="en-US" altLang="zh-CN" dirty="0" err="1"/>
              <a:t>filetype:sql</a:t>
            </a:r>
            <a:endParaRPr lang="en-US" altLang="zh-CN" dirty="0"/>
          </a:p>
          <a:p>
            <a:r>
              <a:rPr lang="zh-CN" altLang="en-US" dirty="0"/>
              <a:t>后台管理页面、目录列表、特殊页面</a:t>
            </a:r>
            <a:endParaRPr lang="en-US" altLang="zh-CN" dirty="0"/>
          </a:p>
          <a:p>
            <a:pPr lvl="1"/>
            <a:r>
              <a:rPr lang="en-US" altLang="zh-CN" dirty="0" err="1"/>
              <a:t>intitle</a:t>
            </a:r>
            <a:r>
              <a:rPr lang="en-US" altLang="zh-CN" dirty="0"/>
              <a:t>: index of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6243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专用搜索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10287000" cy="51054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开发者利用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进行代码开源和协同工作，里面可能存在敏感内容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网页存档，搜索历史页面和文件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http://web.archive.org/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各大云平台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http://www.daysou.com/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http://so.baiduyun.me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网站、特定设备的搜索攻击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ZoomEye,FOFA.so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shodanhq.com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2478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真实</a:t>
            </a:r>
            <a:r>
              <a:rPr lang="en-US" altLang="zh-CN" dirty="0"/>
              <a:t>IP</a:t>
            </a:r>
            <a:r>
              <a:rPr lang="zh-CN" altLang="en-US" dirty="0"/>
              <a:t>地址发现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一些大型网站，为了提高用户的访问速度，使用了</a:t>
            </a:r>
            <a:r>
              <a:rPr lang="en-US" altLang="zh-CN" dirty="0"/>
              <a:t>CDN</a:t>
            </a:r>
            <a:r>
              <a:rPr lang="zh-CN" altLang="en-US" dirty="0"/>
              <a:t>（内容分发网络）技术</a:t>
            </a:r>
            <a:endParaRPr lang="en-US" altLang="zh-CN" dirty="0"/>
          </a:p>
          <a:p>
            <a:pPr lvl="1"/>
            <a:r>
              <a:rPr lang="en-US" altLang="zh-CN" dirty="0"/>
              <a:t>CDN</a:t>
            </a:r>
            <a:r>
              <a:rPr lang="zh-CN" altLang="en-US" dirty="0"/>
              <a:t>网络在全国各地做内容缓存分发</a:t>
            </a:r>
            <a:endParaRPr lang="en-US" altLang="zh-CN" dirty="0"/>
          </a:p>
          <a:p>
            <a:pPr lvl="1"/>
            <a:r>
              <a:rPr lang="zh-CN" altLang="en-US" dirty="0"/>
              <a:t>用户从最近的缓存上获取数据</a:t>
            </a:r>
            <a:endParaRPr lang="en-US" altLang="zh-CN" dirty="0"/>
          </a:p>
          <a:p>
            <a:r>
              <a:rPr lang="zh-CN" altLang="en-US" dirty="0"/>
              <a:t>用户直接访问的域名对应的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CDN</a:t>
            </a:r>
            <a:r>
              <a:rPr lang="zh-CN" altLang="en-US" dirty="0"/>
              <a:t>地址，非目标</a:t>
            </a:r>
            <a:r>
              <a:rPr lang="en-US" altLang="zh-CN" dirty="0"/>
              <a:t>Web</a:t>
            </a:r>
            <a:r>
              <a:rPr lang="zh-CN" altLang="en-US" dirty="0"/>
              <a:t>站点的真实地址</a:t>
            </a:r>
            <a:endParaRPr lang="en-US" altLang="zh-CN" dirty="0"/>
          </a:p>
          <a:p>
            <a:r>
              <a:rPr lang="zh-CN" altLang="en-US" dirty="0"/>
              <a:t>获取真实</a:t>
            </a:r>
            <a:r>
              <a:rPr lang="en-US" altLang="zh-CN" dirty="0"/>
              <a:t>IP</a:t>
            </a:r>
            <a:r>
              <a:rPr lang="zh-CN" altLang="en-US" dirty="0"/>
              <a:t>地址的目的在于明确真实目标</a:t>
            </a:r>
            <a:endParaRPr lang="en-US" altLang="zh-CN" dirty="0"/>
          </a:p>
          <a:p>
            <a:r>
              <a:rPr lang="zh-CN" altLang="en-US" dirty="0"/>
              <a:t>如果没有获得真实地址，那么渗透成功的可能性就非常小了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6905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查找分站的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CDN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为付费服务，有些网站仅主站配置，分站并不配置。找到分站，再扫描该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段的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端口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尝试服务器主动发起联系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例如，服务器发送验证码邮件，但目前也有很多利用第三方验证邮件发送平台，则无法验证。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Ping xxx.com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www.baidu.com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和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baidu.com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有区别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Phpinfo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有些网站存放了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phpinfo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可以尝试爆破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13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10287000" cy="5105400"/>
          </a:xfrm>
        </p:spPr>
        <p:txBody>
          <a:bodyPr/>
          <a:lstStyle/>
          <a:p>
            <a:r>
              <a:rPr lang="en-US" altLang="zh-CN" dirty="0"/>
              <a:t>XSS</a:t>
            </a:r>
          </a:p>
          <a:p>
            <a:pPr lvl="1"/>
            <a:r>
              <a:rPr lang="zh-CN" altLang="en-US" dirty="0"/>
              <a:t>如果目标存在存储型</a:t>
            </a:r>
            <a:r>
              <a:rPr lang="en-US" altLang="zh-CN" dirty="0"/>
              <a:t>XSS</a:t>
            </a:r>
            <a:r>
              <a:rPr lang="zh-CN" altLang="en-US" dirty="0"/>
              <a:t>攻击漏洞，可以利用漏洞，让管理员打开特殊构造的页面，使用</a:t>
            </a:r>
            <a:r>
              <a:rPr lang="en-US" altLang="zh-CN" dirty="0"/>
              <a:t>Java Applet</a:t>
            </a:r>
            <a:r>
              <a:rPr lang="zh-CN" altLang="en-US" dirty="0"/>
              <a:t>接口进行</a:t>
            </a:r>
            <a:r>
              <a:rPr lang="en-US" altLang="zh-CN" dirty="0"/>
              <a:t>IP</a:t>
            </a:r>
            <a:r>
              <a:rPr lang="zh-CN" altLang="en-US" dirty="0"/>
              <a:t>查找</a:t>
            </a:r>
            <a:endParaRPr lang="en-US" altLang="zh-CN" dirty="0"/>
          </a:p>
          <a:p>
            <a:pPr lvl="1"/>
            <a:r>
              <a:rPr lang="zh-CN" altLang="en-US" dirty="0"/>
              <a:t>条件较为苛刻，仅技术上探讨</a:t>
            </a:r>
            <a:endParaRPr lang="en-US" altLang="zh-CN" dirty="0"/>
          </a:p>
          <a:p>
            <a:r>
              <a:rPr lang="zh-CN" altLang="en-US" dirty="0"/>
              <a:t>全网扫描</a:t>
            </a:r>
            <a:endParaRPr lang="en-US" altLang="zh-CN" dirty="0"/>
          </a:p>
          <a:p>
            <a:pPr lvl="1"/>
            <a:r>
              <a:rPr lang="zh-CN" altLang="en-US" dirty="0"/>
              <a:t>找到</a:t>
            </a:r>
            <a:r>
              <a:rPr lang="en-US" altLang="zh-CN" dirty="0"/>
              <a:t>80</a:t>
            </a:r>
            <a:r>
              <a:rPr lang="zh-CN" altLang="en-US" dirty="0"/>
              <a:t>端口主机，找到</a:t>
            </a:r>
            <a:r>
              <a:rPr lang="en-US" altLang="zh-CN" dirty="0"/>
              <a:t>host</a:t>
            </a:r>
            <a:r>
              <a:rPr lang="zh-CN" altLang="en-US" dirty="0"/>
              <a:t>为</a:t>
            </a:r>
            <a:r>
              <a:rPr lang="en-US" altLang="zh-CN" dirty="0"/>
              <a:t>www.xxx.com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，再扫一次抓取特征，去除错误页面</a:t>
            </a:r>
            <a:endParaRPr lang="en-US" altLang="zh-CN" dirty="0"/>
          </a:p>
          <a:p>
            <a:pPr lvl="1"/>
            <a:r>
              <a:rPr lang="zh-CN" altLang="en-US" dirty="0"/>
              <a:t>对带宽占用非常大</a:t>
            </a:r>
            <a:endParaRPr lang="en-US" altLang="zh-CN" dirty="0"/>
          </a:p>
          <a:p>
            <a:r>
              <a:rPr lang="en-US" altLang="zh-CN" dirty="0"/>
              <a:t>CDN</a:t>
            </a:r>
            <a:r>
              <a:rPr lang="zh-CN" altLang="en-US" dirty="0"/>
              <a:t>服务商</a:t>
            </a:r>
            <a:endParaRPr lang="en-US" altLang="zh-CN" dirty="0"/>
          </a:p>
          <a:p>
            <a:pPr lvl="1"/>
            <a:r>
              <a:rPr lang="zh-CN" altLang="en-US" dirty="0"/>
              <a:t>想办法进入</a:t>
            </a:r>
            <a:r>
              <a:rPr lang="en-US" altLang="zh-CN" dirty="0"/>
              <a:t>CDN</a:t>
            </a:r>
            <a:r>
              <a:rPr lang="zh-CN" altLang="en-US" dirty="0"/>
              <a:t>服务商的后台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76338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探测目标端口开放情况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</a:t>
            </a:r>
            <a:r>
              <a:rPr lang="en-US" altLang="zh-CN" dirty="0"/>
              <a:t>TCP/IP</a:t>
            </a:r>
            <a:r>
              <a:rPr lang="zh-CN" altLang="en-US" dirty="0"/>
              <a:t>协议支持的</a:t>
            </a:r>
            <a:r>
              <a:rPr lang="en-US" altLang="zh-CN" dirty="0"/>
              <a:t>0-65535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默认</a:t>
            </a:r>
            <a:r>
              <a:rPr lang="en-US" altLang="zh-CN" dirty="0"/>
              <a:t>80</a:t>
            </a:r>
          </a:p>
          <a:p>
            <a:pPr lvl="1"/>
            <a:r>
              <a:rPr lang="en-US" altLang="zh-CN" dirty="0"/>
              <a:t>HTTPS</a:t>
            </a:r>
            <a:r>
              <a:rPr lang="zh-CN" altLang="en-US" dirty="0"/>
              <a:t>默认</a:t>
            </a:r>
            <a:r>
              <a:rPr lang="en-US" altLang="zh-CN" dirty="0"/>
              <a:t>443</a:t>
            </a:r>
          </a:p>
          <a:p>
            <a:pPr lvl="1"/>
            <a:r>
              <a:rPr lang="zh-CN" altLang="en-US" dirty="0"/>
              <a:t>也有很多攻击，故意修改端口</a:t>
            </a:r>
            <a:endParaRPr lang="en-US" altLang="zh-CN" dirty="0"/>
          </a:p>
          <a:p>
            <a:r>
              <a:rPr lang="zh-CN" altLang="en-US" dirty="0"/>
              <a:t>常利用</a:t>
            </a:r>
            <a:r>
              <a:rPr lang="en-US" altLang="zh-CN" dirty="0"/>
              <a:t>NMAP</a:t>
            </a:r>
            <a:r>
              <a:rPr lang="zh-CN" altLang="en-US" dirty="0"/>
              <a:t>进行端口扫描</a:t>
            </a:r>
            <a:endParaRPr lang="en-US" altLang="zh-CN" dirty="0"/>
          </a:p>
          <a:p>
            <a:pPr lvl="1"/>
            <a:r>
              <a:rPr lang="zh-CN" altLang="en-US" dirty="0"/>
              <a:t>获取远程主机的系统类型及开放端口</a:t>
            </a:r>
            <a:endParaRPr lang="en-US" altLang="zh-CN" dirty="0"/>
          </a:p>
          <a:p>
            <a:pPr lvl="1"/>
            <a:r>
              <a:rPr lang="zh-CN" altLang="en-US" dirty="0"/>
              <a:t>列出指定端口的主机列表</a:t>
            </a:r>
            <a:endParaRPr lang="en-US" altLang="zh-CN" dirty="0"/>
          </a:p>
          <a:p>
            <a:pPr lvl="1"/>
            <a:r>
              <a:rPr lang="zh-CN" altLang="en-US" dirty="0"/>
              <a:t>在局域网里寻找所有在线主机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0997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目标版本特征发现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中间件版本对于攻击者来说非常重要</a:t>
            </a:r>
            <a:endParaRPr lang="en-US" altLang="zh-CN" dirty="0"/>
          </a:p>
          <a:p>
            <a:r>
              <a:rPr lang="zh-CN" altLang="en-US" dirty="0"/>
              <a:t>会利用非正常手段导致目标报错，诱骗目标返回错误页面</a:t>
            </a:r>
            <a:endParaRPr lang="en-US" altLang="zh-CN" dirty="0"/>
          </a:p>
          <a:p>
            <a:r>
              <a:rPr lang="zh-CN" altLang="en-US" dirty="0"/>
              <a:t>建议隐藏这些版本信息，修改默认的错误页面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1026" name="Picture 2" descr="Apache tomcat error : The requested ressource () is not available | ARIS  BPM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7" y="2971799"/>
            <a:ext cx="36195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e NGINX error page to rule them all · Adriaan'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95" y="2438400"/>
            <a:ext cx="560228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3221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常用的防护方案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直观想法是尽可能消灭漏洞，但无法保证，在设计方案时，必须考虑“适度防护”</a:t>
            </a:r>
            <a:endParaRPr lang="en-US" altLang="zh-CN" dirty="0"/>
          </a:p>
          <a:p>
            <a:pPr lvl="1"/>
            <a:r>
              <a:rPr lang="zh-CN" altLang="en-US" dirty="0"/>
              <a:t>适度防护：建立防护手段，使攻击者的攻击代价（时间、经济成本等）大于攻击后的价值，这样可以使攻击者放弃攻击目标</a:t>
            </a:r>
            <a:endParaRPr lang="en-US" altLang="zh-CN" dirty="0"/>
          </a:p>
          <a:p>
            <a:r>
              <a:rPr lang="zh-CN" altLang="en-US" dirty="0"/>
              <a:t>整体防护思路：识别攻击者能连接过来的路径及攻击者可看到的信息，包括：</a:t>
            </a:r>
            <a:endParaRPr lang="en-US" altLang="zh-CN" dirty="0"/>
          </a:p>
          <a:p>
            <a:pPr lvl="1"/>
            <a:r>
              <a:rPr lang="zh-CN" altLang="en-US" dirty="0"/>
              <a:t>目标的端口号</a:t>
            </a:r>
            <a:endParaRPr lang="en-US" altLang="zh-CN" dirty="0"/>
          </a:p>
          <a:p>
            <a:pPr lvl="1"/>
            <a:r>
              <a:rPr lang="zh-CN" altLang="en-US" dirty="0"/>
              <a:t>目标中间件及服务的版本</a:t>
            </a:r>
            <a:endParaRPr lang="en-US" altLang="zh-CN" dirty="0"/>
          </a:p>
          <a:p>
            <a:pPr lvl="1"/>
            <a:r>
              <a:rPr lang="zh-CN" altLang="en-US" dirty="0"/>
              <a:t>是否有明显漏洞等信息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0057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简单的防护方案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关闭或修改服务器开放的端口</a:t>
            </a:r>
            <a:endParaRPr lang="en-US" altLang="zh-CN" dirty="0"/>
          </a:p>
          <a:p>
            <a:r>
              <a:rPr lang="zh-CN" altLang="en-US" dirty="0"/>
              <a:t>隐藏</a:t>
            </a:r>
            <a:r>
              <a:rPr lang="en-US" altLang="zh-CN" dirty="0"/>
              <a:t>Web</a:t>
            </a:r>
            <a:r>
              <a:rPr lang="zh-CN" altLang="en-US" dirty="0"/>
              <a:t>服务器的</a:t>
            </a:r>
            <a:r>
              <a:rPr lang="en-US" altLang="zh-CN" dirty="0"/>
              <a:t>banner</a:t>
            </a:r>
          </a:p>
          <a:p>
            <a:r>
              <a:rPr lang="zh-CN" altLang="en-US" dirty="0"/>
              <a:t>利用防护类工具</a:t>
            </a:r>
            <a:endParaRPr lang="en-US" altLang="zh-CN" dirty="0"/>
          </a:p>
          <a:p>
            <a:pPr lvl="1"/>
            <a:r>
              <a:rPr lang="zh-CN" altLang="en-US" dirty="0"/>
              <a:t>购买软件、硬件、服务等</a:t>
            </a:r>
            <a:endParaRPr lang="en-US" altLang="zh-CN" dirty="0"/>
          </a:p>
          <a:p>
            <a:pPr lvl="1"/>
            <a:r>
              <a:rPr lang="zh-CN" altLang="en-US" dirty="0"/>
              <a:t>中小用户，可以考虑在线云</a:t>
            </a:r>
            <a:r>
              <a:rPr lang="en-US" altLang="zh-CN" dirty="0"/>
              <a:t>WAF</a:t>
            </a:r>
            <a:r>
              <a:rPr lang="zh-CN" altLang="en-US" dirty="0"/>
              <a:t>进行防护</a:t>
            </a:r>
            <a:endParaRPr lang="en-US" altLang="zh-CN" dirty="0"/>
          </a:p>
          <a:p>
            <a:pPr lvl="1"/>
            <a:r>
              <a:rPr lang="zh-CN" altLang="en-US" dirty="0"/>
              <a:t>一定要根据</a:t>
            </a:r>
            <a:r>
              <a:rPr lang="en-US" altLang="zh-CN" dirty="0"/>
              <a:t>Web</a:t>
            </a:r>
            <a:r>
              <a:rPr lang="zh-CN" altLang="en-US" dirty="0"/>
              <a:t>站点的特点进行修改</a:t>
            </a:r>
            <a:endParaRPr lang="en-US" altLang="zh-CN" dirty="0"/>
          </a:p>
          <a:p>
            <a:r>
              <a:rPr lang="zh-CN" altLang="en-US" dirty="0"/>
              <a:t>采用成熟的</a:t>
            </a:r>
            <a:r>
              <a:rPr lang="en-US" altLang="zh-CN" dirty="0"/>
              <a:t>CMS</a:t>
            </a:r>
            <a:r>
              <a:rPr lang="zh-CN" altLang="en-US" dirty="0"/>
              <a:t>系统</a:t>
            </a:r>
            <a:endParaRPr lang="en-US" altLang="zh-CN" dirty="0"/>
          </a:p>
          <a:p>
            <a:pPr lvl="1"/>
            <a:r>
              <a:rPr lang="zh-CN" altLang="en-US" dirty="0"/>
              <a:t>成熟的</a:t>
            </a:r>
            <a:r>
              <a:rPr lang="en-US" altLang="zh-CN" dirty="0"/>
              <a:t>CMS</a:t>
            </a:r>
            <a:r>
              <a:rPr lang="zh-CN" altLang="en-US" dirty="0"/>
              <a:t>系统在安全性上比很多不知名的</a:t>
            </a:r>
            <a:r>
              <a:rPr lang="en-US" altLang="zh-CN" dirty="0"/>
              <a:t>CMS</a:t>
            </a:r>
            <a:r>
              <a:rPr lang="zh-CN" altLang="en-US" dirty="0"/>
              <a:t>系统要好</a:t>
            </a:r>
            <a:endParaRPr lang="en-US" altLang="zh-CN" dirty="0"/>
          </a:p>
          <a:p>
            <a:pPr lvl="1"/>
            <a:r>
              <a:rPr lang="zh-CN" altLang="en-US" dirty="0"/>
              <a:t>付费也是值得的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7983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3D26B2-4EE9-40F2-AE79-73D6A88BD7C8}" type="datetime1">
              <a:rPr lang="zh-CN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2022/6/13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BB6269-7DE0-47D4-888D-AFC4FACD8116}" type="slidenum">
              <a:rPr lang="en-US" altLang="zh-CN" sz="1000" b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课程内容</a:t>
            </a: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3451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6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451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3451225" y="4170363"/>
            <a:ext cx="5311775" cy="688975"/>
            <a:chOff x="720" y="1392"/>
            <a:chExt cx="4058" cy="480"/>
          </a:xfrm>
        </p:grpSpPr>
        <p:sp>
          <p:nvSpPr>
            <p:cNvPr id="6177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8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3451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7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53" name="Text Box 23"/>
          <p:cNvSpPr txBox="1">
            <a:spLocks noChangeArrowheads="1"/>
          </p:cNvSpPr>
          <p:nvPr/>
        </p:nvSpPr>
        <p:spPr bwMode="white">
          <a:xfrm>
            <a:off x="3917950" y="169862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渗透测试</a:t>
            </a:r>
          </a:p>
        </p:txBody>
      </p:sp>
      <p:sp>
        <p:nvSpPr>
          <p:cNvPr id="6154" name="Text Box 24"/>
          <p:cNvSpPr txBox="1">
            <a:spLocks noChangeArrowheads="1"/>
          </p:cNvSpPr>
          <p:nvPr/>
        </p:nvSpPr>
        <p:spPr bwMode="white">
          <a:xfrm>
            <a:off x="3929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信息收集</a:t>
            </a:r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white">
          <a:xfrm>
            <a:off x="3929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利用搜索引擎</a:t>
            </a: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white">
          <a:xfrm>
            <a:off x="3962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真实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地址发现</a:t>
            </a:r>
          </a:p>
        </p:txBody>
      </p:sp>
      <p:pic>
        <p:nvPicPr>
          <p:cNvPr id="61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76600" y="4156075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32877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24368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55963" y="1600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Text Box 31"/>
          <p:cNvSpPr txBox="1">
            <a:spLocks noChangeArrowheads="1"/>
          </p:cNvSpPr>
          <p:nvPr/>
        </p:nvSpPr>
        <p:spPr bwMode="white">
          <a:xfrm>
            <a:off x="3581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62" name="Text Box 32"/>
          <p:cNvSpPr txBox="1">
            <a:spLocks noChangeArrowheads="1"/>
          </p:cNvSpPr>
          <p:nvPr/>
        </p:nvSpPr>
        <p:spPr bwMode="white">
          <a:xfrm>
            <a:off x="3576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63" name="Text Box 33"/>
          <p:cNvSpPr txBox="1">
            <a:spLocks noChangeArrowheads="1"/>
          </p:cNvSpPr>
          <p:nvPr/>
        </p:nvSpPr>
        <p:spPr bwMode="white">
          <a:xfrm>
            <a:off x="3589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64" name="Text Box 34"/>
          <p:cNvSpPr txBox="1">
            <a:spLocks noChangeArrowheads="1"/>
          </p:cNvSpPr>
          <p:nvPr/>
        </p:nvSpPr>
        <p:spPr bwMode="white">
          <a:xfrm>
            <a:off x="3589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6165" name="Group 35"/>
          <p:cNvGrpSpPr>
            <a:grpSpLocks/>
          </p:cNvGrpSpPr>
          <p:nvPr/>
        </p:nvGrpSpPr>
        <p:grpSpPr bwMode="auto">
          <a:xfrm>
            <a:off x="3429000" y="5029200"/>
            <a:ext cx="5311775" cy="688975"/>
            <a:chOff x="720" y="1392"/>
            <a:chExt cx="4058" cy="480"/>
          </a:xfrm>
        </p:grpSpPr>
        <p:sp>
          <p:nvSpPr>
            <p:cNvPr id="6169" name="AutoShape 36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0" name="Group 37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90" name="AutoShape 38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91" name="AutoShape 39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66" name="Text Box 40"/>
          <p:cNvSpPr txBox="1">
            <a:spLocks noChangeArrowheads="1"/>
          </p:cNvSpPr>
          <p:nvPr/>
        </p:nvSpPr>
        <p:spPr bwMode="white">
          <a:xfrm>
            <a:off x="35814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167" name="Picture 41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46438" y="5029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8" name="Text Box 42"/>
          <p:cNvSpPr txBox="1">
            <a:spLocks noChangeArrowheads="1"/>
          </p:cNvSpPr>
          <p:nvPr/>
        </p:nvSpPr>
        <p:spPr bwMode="white">
          <a:xfrm>
            <a:off x="3962400" y="5105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代码审计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应用防护系统（也称为：网站应用级入侵防御系统。英文：</a:t>
            </a:r>
            <a:r>
              <a:rPr lang="en-US" altLang="zh-CN" dirty="0"/>
              <a:t>Web Application Firewall</a:t>
            </a:r>
            <a:r>
              <a:rPr lang="zh-CN" altLang="en-US" dirty="0"/>
              <a:t>，简称： </a:t>
            </a:r>
            <a:r>
              <a:rPr lang="en-US" altLang="zh-CN" dirty="0"/>
              <a:t>WAF</a:t>
            </a:r>
            <a:r>
              <a:rPr lang="zh-CN" altLang="en-US" dirty="0"/>
              <a:t>）。利用国际上公认的一种说法：</a:t>
            </a:r>
            <a:r>
              <a:rPr lang="en-US" altLang="zh-CN" dirty="0"/>
              <a:t>Web</a:t>
            </a:r>
            <a:r>
              <a:rPr lang="zh-CN" altLang="en-US" dirty="0"/>
              <a:t>应用防火墙是通过执行一系列针对</a:t>
            </a:r>
            <a:r>
              <a:rPr lang="en-US" altLang="zh-CN" dirty="0"/>
              <a:t>HTTP/HTTPS</a:t>
            </a:r>
            <a:r>
              <a:rPr lang="zh-CN" altLang="en-US" dirty="0"/>
              <a:t>的安全策略来专门为</a:t>
            </a:r>
            <a:r>
              <a:rPr lang="en-US" altLang="zh-CN" dirty="0"/>
              <a:t>Web</a:t>
            </a:r>
            <a:r>
              <a:rPr lang="zh-CN" altLang="en-US" dirty="0"/>
              <a:t>应用提供保护的一款产品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00400"/>
            <a:ext cx="7195344" cy="32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8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DDoS</a:t>
            </a:r>
            <a:r>
              <a:rPr lang="zh-CN" altLang="en-US" dirty="0"/>
              <a:t>攻击及防范方法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分布式拒绝服务攻击（</a:t>
            </a:r>
            <a:r>
              <a:rPr lang="en-US" altLang="zh-CN" dirty="0"/>
              <a:t>Distributed Denial of Service</a:t>
            </a:r>
            <a:r>
              <a:rPr lang="zh-CN" altLang="en-US" dirty="0"/>
              <a:t>）依然是目前</a:t>
            </a:r>
            <a:r>
              <a:rPr lang="en-US" altLang="zh-CN" dirty="0"/>
              <a:t>Web</a:t>
            </a:r>
            <a:r>
              <a:rPr lang="zh-CN" altLang="en-US" dirty="0"/>
              <a:t>的主要威胁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2050" name="Picture 2" descr="SYN/DoS/DDoS Protection - RouterOS - MikroTik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6638820" cy="34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5644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僵尸网络的分类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按控制与命令机制分类，僵尸网络可分为集中式僵尸网络和分布式僵尸网络两种，以下是这两种僵尸网络的结构图：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12976" y="2781300"/>
          <a:ext cx="3667125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Visio" r:id="rId3" imgW="3667887" imgH="3214497" progId="Visio.Drawing.11">
                  <p:embed/>
                </p:oleObj>
              </mc:Choice>
              <mc:Fallback>
                <p:oleObj name="Visio" r:id="rId3" imgW="3667887" imgH="3214497" progId="Visio.Drawing.11">
                  <p:embed/>
                  <p:pic>
                    <p:nvPicPr>
                      <p:cNvPr id="26624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6" y="2781300"/>
                        <a:ext cx="3667125" cy="321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391275" y="2894014"/>
          <a:ext cx="3233738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isio" r:id="rId5" imgW="3234309" imgH="3127629" progId="Visio.Drawing.11">
                  <p:embed/>
                </p:oleObj>
              </mc:Choice>
              <mc:Fallback>
                <p:oleObj name="Visio" r:id="rId5" imgW="3234309" imgH="3127629" progId="Visio.Drawing.11">
                  <p:embed/>
                  <p:pic>
                    <p:nvPicPr>
                      <p:cNvPr id="266246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5" y="2894014"/>
                        <a:ext cx="3233738" cy="31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2489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慢速连接攻击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Slowloris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Slow HTTP POST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Slow Read Attack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3074" name="Picture 2" descr="Kali Linux - Stress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56388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693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攻击包的结构特点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4098" name="Picture 2" descr="Slowloris Attack | MazeBolt Knowledge Base | MazeBolt Knowledge 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601" y="1066800"/>
            <a:ext cx="12069307" cy="54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03354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代码审计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渗透测试从“黑盒”角度进行分析和测试，代码审计从“白盒”角度进行检测</a:t>
            </a:r>
            <a:endParaRPr lang="en-US" altLang="zh-CN" dirty="0"/>
          </a:p>
          <a:p>
            <a:pPr lvl="1"/>
            <a:r>
              <a:rPr lang="zh-CN" altLang="en-US" dirty="0"/>
              <a:t>对源码进行检查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系统由于功能复杂，代码量大，人工审计工作量很大</a:t>
            </a:r>
            <a:endParaRPr lang="en-US" altLang="zh-CN" dirty="0"/>
          </a:p>
          <a:p>
            <a:r>
              <a:rPr lang="zh-CN" altLang="en-US" dirty="0"/>
              <a:t>只需关注具有用户交互功能的业务点及系统的业务流程</a:t>
            </a:r>
            <a:endParaRPr lang="en-US" altLang="zh-CN" dirty="0"/>
          </a:p>
          <a:p>
            <a:pPr lvl="1"/>
            <a:r>
              <a:rPr lang="zh-CN" altLang="en-US" dirty="0"/>
              <a:t>整体业务流程分析及绘制</a:t>
            </a:r>
            <a:endParaRPr lang="en-US" altLang="zh-CN" dirty="0"/>
          </a:p>
          <a:p>
            <a:pPr lvl="1"/>
            <a:r>
              <a:rPr lang="zh-CN" altLang="en-US" dirty="0"/>
              <a:t>重点业务流程及相同项目归类</a:t>
            </a:r>
            <a:endParaRPr lang="en-US" altLang="zh-CN" dirty="0"/>
          </a:p>
          <a:p>
            <a:pPr lvl="1"/>
            <a:r>
              <a:rPr lang="zh-CN" altLang="en-US" dirty="0"/>
              <a:t>参数含义确定</a:t>
            </a:r>
            <a:endParaRPr lang="en-US" altLang="zh-CN" dirty="0"/>
          </a:p>
          <a:p>
            <a:pPr lvl="1"/>
            <a:r>
              <a:rPr lang="zh-CN" altLang="en-US" dirty="0"/>
              <a:t>根据业务流程展开代码审计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2D857-1B9F-4B4E-8AF5-ECE75FFAC4E1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64AE96-FA8A-4F34-AAD9-ACA01D1A178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4182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代码审计的要求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10287000" cy="5105400"/>
          </a:xfrm>
        </p:spPr>
        <p:txBody>
          <a:bodyPr/>
          <a:lstStyle/>
          <a:p>
            <a:r>
              <a:rPr lang="zh-CN" altLang="en-US" dirty="0"/>
              <a:t>具有良好的代码阅读能力</a:t>
            </a:r>
            <a:endParaRPr lang="en-US" altLang="zh-CN" dirty="0"/>
          </a:p>
          <a:p>
            <a:pPr lvl="1"/>
            <a:r>
              <a:rPr lang="zh-CN" altLang="en-US" dirty="0"/>
              <a:t>看懂代码的逻辑</a:t>
            </a:r>
            <a:endParaRPr lang="en-US" altLang="zh-CN" dirty="0"/>
          </a:p>
          <a:p>
            <a:pPr lvl="1"/>
            <a:r>
              <a:rPr lang="zh-CN" altLang="en-US" dirty="0"/>
              <a:t>函数没见过没有关系，可以网上搜索</a:t>
            </a:r>
            <a:endParaRPr lang="en-US" altLang="zh-CN" dirty="0"/>
          </a:p>
          <a:p>
            <a:r>
              <a:rPr lang="zh-CN" altLang="en-US" dirty="0"/>
              <a:t>有漏洞分析经验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XSS</a:t>
            </a:r>
            <a:r>
              <a:rPr lang="zh-CN" altLang="en-US" dirty="0"/>
              <a:t>、</a:t>
            </a:r>
            <a:r>
              <a:rPr lang="en-US" altLang="zh-CN" dirty="0"/>
              <a:t>SQL</a:t>
            </a:r>
            <a:r>
              <a:rPr lang="zh-CN" altLang="en-US" dirty="0"/>
              <a:t>注入、文件上传等攻击</a:t>
            </a:r>
            <a:endParaRPr lang="en-US" altLang="zh-CN" dirty="0"/>
          </a:p>
          <a:p>
            <a:r>
              <a:rPr lang="zh-CN" altLang="en-US" dirty="0"/>
              <a:t>在业务流程方面具有一定的经验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6266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代码审计环境准备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不同环境会影响漏洞的利用</a:t>
            </a:r>
            <a:endParaRPr lang="en-US" altLang="zh-CN" dirty="0"/>
          </a:p>
          <a:p>
            <a:pPr lvl="1"/>
            <a:r>
              <a:rPr lang="zh-CN" altLang="en-US" dirty="0"/>
              <a:t>建议</a:t>
            </a:r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Windows</a:t>
            </a:r>
            <a:r>
              <a:rPr lang="zh-CN" altLang="en-US" dirty="0"/>
              <a:t>系统下的</a:t>
            </a:r>
            <a:r>
              <a:rPr lang="en-US" altLang="zh-CN" dirty="0"/>
              <a:t>PHP</a:t>
            </a:r>
            <a:r>
              <a:rPr lang="zh-CN" altLang="en-US" dirty="0"/>
              <a:t>环境都搭建一套</a:t>
            </a:r>
            <a:endParaRPr lang="en-US" altLang="zh-CN" dirty="0"/>
          </a:p>
          <a:p>
            <a:pPr lvl="1"/>
            <a:r>
              <a:rPr lang="zh-CN" altLang="en-US" dirty="0"/>
              <a:t>需要多个</a:t>
            </a:r>
            <a:r>
              <a:rPr lang="en-US" altLang="zh-CN" dirty="0"/>
              <a:t>PHP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en-US" altLang="zh-CN" dirty="0" err="1"/>
              <a:t>phpStudy</a:t>
            </a:r>
            <a:r>
              <a:rPr lang="zh-CN" altLang="en-US" dirty="0"/>
              <a:t>集成环境适合于版本切换</a:t>
            </a:r>
            <a:endParaRPr lang="en-US" altLang="zh-CN" dirty="0"/>
          </a:p>
          <a:p>
            <a:pPr lvl="1"/>
            <a:r>
              <a:rPr lang="en-US" altLang="zh-CN" dirty="0" err="1"/>
              <a:t>Apache+Nginx+LightTPD+PHP+MySQL+phpMyAdmin+Zend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6148" name="Picture 4" descr="PhpStudy V8.0如何安装和切换其他PHP版本？ - boke112联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907" y="1219200"/>
            <a:ext cx="596609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165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代码审计工具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1447800" y="1219200"/>
            <a:ext cx="4445000" cy="5105400"/>
          </a:xfrm>
        </p:spPr>
        <p:txBody>
          <a:bodyPr/>
          <a:lstStyle/>
          <a:p>
            <a:r>
              <a:rPr lang="zh-CN" altLang="en-US" dirty="0"/>
              <a:t>代码编辑器</a:t>
            </a:r>
            <a:endParaRPr lang="en-US" altLang="zh-CN" dirty="0"/>
          </a:p>
          <a:p>
            <a:pPr lvl="1"/>
            <a:r>
              <a:rPr lang="en-US" altLang="zh-CN" dirty="0"/>
              <a:t>Notepad++</a:t>
            </a:r>
          </a:p>
          <a:p>
            <a:pPr lvl="1"/>
            <a:r>
              <a:rPr lang="en-US" altLang="zh-CN" dirty="0"/>
              <a:t>Sublime</a:t>
            </a:r>
          </a:p>
          <a:p>
            <a:pPr lvl="1"/>
            <a:r>
              <a:rPr lang="en-US" altLang="zh-CN" dirty="0" err="1"/>
              <a:t>UltraEdit</a:t>
            </a:r>
            <a:endParaRPr lang="en-US" altLang="zh-CN" dirty="0"/>
          </a:p>
          <a:p>
            <a:pPr lvl="1"/>
            <a:r>
              <a:rPr lang="en-US" altLang="zh-CN" dirty="0"/>
              <a:t>Zend Studio</a:t>
            </a:r>
          </a:p>
          <a:p>
            <a:r>
              <a:rPr lang="zh-CN" altLang="en-US" dirty="0"/>
              <a:t>代码审计工具</a:t>
            </a:r>
            <a:endParaRPr lang="en-US" altLang="zh-CN" dirty="0"/>
          </a:p>
          <a:p>
            <a:pPr lvl="1"/>
            <a:r>
              <a:rPr lang="en-US" altLang="zh-CN" dirty="0"/>
              <a:t>Seay</a:t>
            </a:r>
            <a:r>
              <a:rPr lang="zh-CN" altLang="en-US" dirty="0"/>
              <a:t>源代码审计系统</a:t>
            </a:r>
            <a:endParaRPr lang="en-US" altLang="zh-CN" dirty="0"/>
          </a:p>
          <a:p>
            <a:pPr lvl="1"/>
            <a:r>
              <a:rPr lang="en-US" altLang="zh-CN" dirty="0"/>
              <a:t>Fortify SCA</a:t>
            </a:r>
          </a:p>
          <a:p>
            <a:pPr lvl="1"/>
            <a:r>
              <a:rPr lang="en-US" altLang="zh-CN" dirty="0"/>
              <a:t>RIPS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096000" y="1219200"/>
            <a:ext cx="4343400" cy="5105400"/>
          </a:xfrm>
        </p:spPr>
        <p:txBody>
          <a:bodyPr/>
          <a:lstStyle/>
          <a:p>
            <a:r>
              <a:rPr lang="zh-CN" altLang="en-US" dirty="0"/>
              <a:t>漏洞验证辅助</a:t>
            </a:r>
            <a:endParaRPr lang="en-US" altLang="zh-CN" dirty="0"/>
          </a:p>
          <a:p>
            <a:pPr lvl="1"/>
            <a:r>
              <a:rPr lang="en-US" altLang="zh-CN" dirty="0"/>
              <a:t>Burp Suite</a:t>
            </a:r>
          </a:p>
          <a:p>
            <a:pPr lvl="1"/>
            <a:r>
              <a:rPr lang="zh-CN" altLang="en-US" dirty="0"/>
              <a:t>浏览器扩展</a:t>
            </a:r>
            <a:endParaRPr lang="en-US" altLang="zh-CN" dirty="0"/>
          </a:p>
          <a:p>
            <a:pPr lvl="1"/>
            <a:r>
              <a:rPr lang="zh-CN" altLang="en-US" dirty="0"/>
              <a:t>编码转换及加解密工具</a:t>
            </a:r>
            <a:endParaRPr lang="en-US" altLang="zh-CN" dirty="0"/>
          </a:p>
          <a:p>
            <a:pPr lvl="1"/>
            <a:r>
              <a:rPr lang="zh-CN" altLang="en-US" dirty="0"/>
              <a:t>正则调试工具</a:t>
            </a:r>
            <a:endParaRPr lang="en-US" altLang="zh-CN" dirty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执行监控工具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38279C-911A-4E84-851D-45DE48F574EF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AF809-11BA-4A24-812C-DC8FA9DD4A06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1669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通用代码审计思路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敏感函数回溯参数过程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目前使用得最多的一种方式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优点：只需要搜索相应敏感关键字，快速、高效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缺点：没有通读代码，覆盖不全面，定位不容易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非函数使用不当的漏洞，也有特征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例如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注入，结合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等关键字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通读全文代码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也有技巧，首先看代码结构、模块目录、核心文件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函数集文件：包含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配置文件：包含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安全过滤文件：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safe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文件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38279C-911A-4E84-851D-45DE48F574EF}" type="datetime1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2022/6/13</a:t>
            </a:fld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AF809-11BA-4A24-812C-DC8FA9DD4A06}" type="slidenum"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29</a:t>
            </a:fld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846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什么是渗透测试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渗透测试是一种合法的、经过授权的，定位某企业网络及应用系统，并对其成功实施漏洞扫描或攻击，找出企业网络和系统的安全薄弱环节</a:t>
            </a:r>
            <a:endParaRPr lang="en-US" altLang="zh-CN" dirty="0"/>
          </a:p>
          <a:p>
            <a:r>
              <a:rPr lang="zh-CN" altLang="en-US" dirty="0"/>
              <a:t>渗透测试是一种利用模拟黑客攻击的方式，来评估计算机网络系统安全性能的方法。评估计算机网络系统安全性能的方法。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22154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根据功能点定向审计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10287000" cy="51054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文件上传功能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文章编辑、资料编辑、头像上传、附件上传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文件管理功能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如果程序将文件名或路径直接在参数中传递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登录认证功能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认证方式大多是基于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，如果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信息没有加盐加密，可能导致任意用户登录漏洞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找回密码功能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重置管理员密码，最常见的是验证码爆破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应用，验证码很多是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位，且没有限制错误次数和时间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38279C-911A-4E84-851D-45DE48F574EF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AF809-11BA-4A24-812C-DC8FA9DD4A06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494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渗透测试流程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10591800" cy="5105400"/>
          </a:xfrm>
        </p:spPr>
        <p:txBody>
          <a:bodyPr/>
          <a:lstStyle/>
          <a:p>
            <a:r>
              <a:rPr lang="zh-CN" altLang="en-US" dirty="0"/>
              <a:t>建议安全管理人员能从一名攻击者的角度进行分析</a:t>
            </a:r>
            <a:endParaRPr lang="en-US" altLang="zh-CN" dirty="0"/>
          </a:p>
          <a:p>
            <a:r>
              <a:rPr lang="zh-CN" altLang="en-US" dirty="0"/>
              <a:t>针对目标站点渗透攻击的第一步，攻击者会尽可能收集目标各方面的信息</a:t>
            </a:r>
            <a:endParaRPr lang="en-US" altLang="zh-CN" dirty="0"/>
          </a:p>
          <a:p>
            <a:r>
              <a:rPr lang="zh-CN" altLang="en-US" dirty="0"/>
              <a:t>作为安全管理人员，应考虑如何从用户视角下的所见范围进行探测，避免攻击者拿到敏感信息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10598944" cy="243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683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信息收集的方式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可以分为两种：主动和被动</a:t>
            </a:r>
            <a:endParaRPr lang="en-US" altLang="zh-CN" dirty="0"/>
          </a:p>
          <a:p>
            <a:r>
              <a:rPr lang="zh-CN" altLang="en-US" dirty="0"/>
              <a:t>主动的信息收集方式</a:t>
            </a:r>
            <a:endParaRPr lang="en-US" altLang="zh-CN" dirty="0"/>
          </a:p>
          <a:p>
            <a:pPr lvl="1"/>
            <a:r>
              <a:rPr lang="zh-CN" altLang="en-US" dirty="0"/>
              <a:t>通过直接访问、扫描网站，这种将流量流经网站的行为。</a:t>
            </a:r>
            <a:endParaRPr lang="en-US" altLang="zh-CN" dirty="0"/>
          </a:p>
          <a:p>
            <a:r>
              <a:rPr lang="zh-CN" altLang="en-US" dirty="0"/>
              <a:t>被动的信息收集方式</a:t>
            </a:r>
            <a:endParaRPr lang="en-US" altLang="zh-CN" dirty="0"/>
          </a:p>
          <a:p>
            <a:pPr lvl="1"/>
            <a:r>
              <a:rPr lang="zh-CN" altLang="en-US" dirty="0"/>
              <a:t>利用第三方暴露在外，主要是互联网的信息进行收集。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2670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在攻击者的视角下，容易获得的第一个重要信息为目标域名</a:t>
            </a:r>
            <a:endParaRPr lang="en-US" altLang="zh-CN" dirty="0"/>
          </a:p>
          <a:p>
            <a:r>
              <a:rPr lang="zh-CN" altLang="en-US" dirty="0"/>
              <a:t>可以利用域名访问目标网站，获取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域名均由域名提供商对公众开放</a:t>
            </a:r>
            <a:endParaRPr lang="en-US" altLang="zh-CN" dirty="0"/>
          </a:p>
          <a:p>
            <a:r>
              <a:rPr lang="zh-CN" altLang="en-US" dirty="0"/>
              <a:t>容易被忽略的</a:t>
            </a:r>
            <a:r>
              <a:rPr lang="en-US" altLang="zh-CN" dirty="0" err="1"/>
              <a:t>whois</a:t>
            </a:r>
            <a:r>
              <a:rPr lang="zh-CN" altLang="en-US" dirty="0"/>
              <a:t>信息</a:t>
            </a:r>
            <a:r>
              <a:rPr lang="en-US" altLang="zh-CN" b="0" dirty="0" err="1"/>
              <a:t>whois</a:t>
            </a:r>
            <a:r>
              <a:rPr lang="zh-CN" altLang="en-US" b="0" dirty="0"/>
              <a:t>（读作“</a:t>
            </a:r>
            <a:r>
              <a:rPr lang="en-US" altLang="zh-CN" b="0" dirty="0"/>
              <a:t>Who is”</a:t>
            </a:r>
            <a:r>
              <a:rPr lang="zh-CN" altLang="en-US" b="0" dirty="0"/>
              <a:t>，非缩写）是用来</a:t>
            </a:r>
            <a:r>
              <a:rPr lang="zh-CN" altLang="en-US" dirty="0"/>
              <a:t>查询 域名 的</a:t>
            </a:r>
            <a:r>
              <a:rPr lang="en-US" altLang="zh-CN" dirty="0"/>
              <a:t>IP</a:t>
            </a:r>
            <a:r>
              <a:rPr lang="zh-CN" altLang="en-US" dirty="0"/>
              <a:t>以及 所有者 等信息的 传输协议</a:t>
            </a:r>
            <a:endParaRPr lang="en-US" altLang="zh-CN" dirty="0"/>
          </a:p>
          <a:p>
            <a:r>
              <a:rPr lang="zh-CN" altLang="en-US" dirty="0"/>
              <a:t>在线相关工具：</a:t>
            </a:r>
          </a:p>
          <a:p>
            <a:pPr lvl="1"/>
            <a:r>
              <a:rPr lang="en-US" altLang="zh-CN" dirty="0"/>
              <a:t>1. http://tool.chinaz.com/</a:t>
            </a:r>
          </a:p>
          <a:p>
            <a:pPr lvl="1"/>
            <a:r>
              <a:rPr lang="en-US" altLang="zh-CN" dirty="0"/>
              <a:t>2. http://site.ip138.com/</a:t>
            </a:r>
          </a:p>
          <a:p>
            <a:pPr lvl="1"/>
            <a:r>
              <a:rPr lang="en-US" altLang="zh-CN" dirty="0"/>
              <a:t>3. https://dns.aizhan.com/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3533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Fierce</a:t>
            </a:r>
            <a:r>
              <a:rPr lang="zh-CN" altLang="en-US" dirty="0"/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Fierce</a:t>
            </a:r>
            <a:r>
              <a:rPr lang="zh-CN" altLang="en-US" dirty="0"/>
              <a:t>是一款</a:t>
            </a:r>
            <a:r>
              <a:rPr lang="en-US" altLang="zh-CN" dirty="0"/>
              <a:t>IP</a:t>
            </a:r>
            <a:r>
              <a:rPr lang="zh-CN" altLang="en-US" dirty="0"/>
              <a:t>、域名互查的</a:t>
            </a:r>
            <a:r>
              <a:rPr lang="en-US" altLang="zh-CN" dirty="0"/>
              <a:t>DNS</a:t>
            </a:r>
            <a:r>
              <a:rPr lang="zh-CN" altLang="en-US" dirty="0"/>
              <a:t>工具，可进行域传送漏洞检测、字典爆破子域名、反查</a:t>
            </a:r>
            <a:r>
              <a:rPr lang="en-US" altLang="zh-CN" dirty="0"/>
              <a:t>IP</a:t>
            </a:r>
            <a:r>
              <a:rPr lang="zh-CN" altLang="en-US" dirty="0"/>
              <a:t>段、反查指定域名上下一段</a:t>
            </a:r>
            <a:r>
              <a:rPr lang="en-US" altLang="zh-CN" dirty="0"/>
              <a:t>IP</a:t>
            </a:r>
            <a:r>
              <a:rPr lang="zh-CN" altLang="en-US" dirty="0"/>
              <a:t>，属于一款半轻量级的多线程信息收集用具。</a:t>
            </a:r>
            <a:r>
              <a:rPr lang="en-US" altLang="zh-CN" dirty="0"/>
              <a:t>Fierce</a:t>
            </a:r>
            <a:r>
              <a:rPr lang="zh-CN" altLang="en-US" dirty="0"/>
              <a:t>可尝试建立</a:t>
            </a:r>
            <a:r>
              <a:rPr lang="en-US" altLang="zh-CN" dirty="0"/>
              <a:t>HTTP</a:t>
            </a:r>
            <a:r>
              <a:rPr lang="zh-CN" altLang="en-US" dirty="0"/>
              <a:t>连接以确定子域名是否存在，此功能为非轻量级功能，所以，定义为半轻量级。</a:t>
            </a:r>
            <a:endParaRPr lang="en-US" altLang="zh-CN" dirty="0"/>
          </a:p>
          <a:p>
            <a:r>
              <a:rPr lang="zh-CN" altLang="en-US" dirty="0"/>
              <a:t>域名枚举：在得到主域名信息之后，如果能通过主域名得到所有子域名信息，再通过子域名查询其对应的主机</a:t>
            </a:r>
            <a:r>
              <a:rPr lang="en-US" altLang="zh-CN" dirty="0"/>
              <a:t>IP</a:t>
            </a:r>
            <a:r>
              <a:rPr lang="zh-CN" altLang="en-US" dirty="0"/>
              <a:t>，这样我们能得到一个较为完整的信息。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2095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fierse</a:t>
            </a:r>
            <a:r>
              <a:rPr lang="zh-CN" altLang="en-US" dirty="0"/>
              <a:t>工具，可以进行域名列表查询：</a:t>
            </a:r>
            <a:r>
              <a:rPr lang="en-US" altLang="zh-CN" dirty="0"/>
              <a:t>fierce -</a:t>
            </a:r>
            <a:r>
              <a:rPr lang="en-US" altLang="zh-CN" dirty="0" err="1"/>
              <a:t>dns</a:t>
            </a:r>
            <a:r>
              <a:rPr lang="en-US" altLang="zh-CN" dirty="0"/>
              <a:t> </a:t>
            </a:r>
            <a:r>
              <a:rPr lang="en-US" altLang="zh-CN" dirty="0" err="1"/>
              <a:t>domainName</a:t>
            </a:r>
            <a:endParaRPr lang="en-US" altLang="zh-CN" dirty="0"/>
          </a:p>
          <a:p>
            <a:pPr lvl="1"/>
            <a:r>
              <a:rPr lang="en-US" altLang="zh-CN" dirty="0"/>
              <a:t>fierce -</a:t>
            </a:r>
            <a:r>
              <a:rPr lang="en-US" altLang="zh-CN" dirty="0" err="1"/>
              <a:t>dns</a:t>
            </a:r>
            <a:r>
              <a:rPr lang="en-US" altLang="zh-CN" dirty="0"/>
              <a:t> ziroom.com</a:t>
            </a:r>
          </a:p>
          <a:p>
            <a:pPr lvl="1"/>
            <a:r>
              <a:rPr lang="en-US" altLang="zh-CN" dirty="0"/>
              <a:t>fierce</a:t>
            </a:r>
            <a:r>
              <a:rPr lang="zh-CN" altLang="en-US" dirty="0"/>
              <a:t>依次获取指定域的</a:t>
            </a:r>
            <a:r>
              <a:rPr lang="en-US" altLang="zh-CN" dirty="0"/>
              <a:t>DNS</a:t>
            </a:r>
            <a:r>
              <a:rPr lang="zh-CN" altLang="en-US" dirty="0"/>
              <a:t>服务器、检查</a:t>
            </a:r>
            <a:r>
              <a:rPr lang="en-US" altLang="zh-CN" dirty="0"/>
              <a:t>DNS</a:t>
            </a:r>
            <a:r>
              <a:rPr lang="zh-CN" altLang="en-US" dirty="0"/>
              <a:t>区域传送漏洞</a:t>
            </a:r>
          </a:p>
          <a:p>
            <a:r>
              <a:rPr lang="zh-CN" altLang="en-US" dirty="0"/>
              <a:t>检查是否有泛域名解析、用字典爆破子域名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wordlist</a:t>
            </a:r>
            <a:r>
              <a:rPr lang="zh-CN" altLang="en-US" dirty="0"/>
              <a:t>指定字典</a:t>
            </a:r>
          </a:p>
          <a:p>
            <a:pPr lvl="1"/>
            <a:r>
              <a:rPr lang="zh-CN" altLang="en-US" dirty="0"/>
              <a:t>字典文件内为域名的前缀，如：</a:t>
            </a:r>
            <a:r>
              <a:rPr lang="en-US" altLang="zh-CN" dirty="0"/>
              <a:t>admin.ziroom.com</a:t>
            </a:r>
            <a:r>
              <a:rPr lang="zh-CN" altLang="en-US" dirty="0"/>
              <a:t>的前缀为</a:t>
            </a:r>
            <a:r>
              <a:rPr lang="en-US" altLang="zh-CN" dirty="0"/>
              <a:t>admin</a:t>
            </a:r>
          </a:p>
          <a:p>
            <a:pPr lvl="1"/>
            <a:r>
              <a:rPr lang="en-US" altLang="zh-CN" dirty="0" err="1"/>
              <a:t>root@kali</a:t>
            </a:r>
            <a:r>
              <a:rPr lang="en-US" altLang="zh-CN" dirty="0"/>
              <a:t>:/</a:t>
            </a:r>
            <a:r>
              <a:rPr lang="en-US" altLang="zh-CN" dirty="0" err="1"/>
              <a:t>tmp</a:t>
            </a:r>
            <a:r>
              <a:rPr lang="en-US" altLang="zh-CN" dirty="0"/>
              <a:t># fierce -</a:t>
            </a:r>
            <a:r>
              <a:rPr lang="en-US" altLang="zh-CN" dirty="0" err="1"/>
              <a:t>dns</a:t>
            </a:r>
            <a:r>
              <a:rPr lang="en-US" altLang="zh-CN" dirty="0"/>
              <a:t> ziroom.com -wordlist subziroom.txt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5872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反查指定域名附近的</a:t>
            </a:r>
            <a:r>
              <a:rPr lang="en-US" altLang="zh-CN" dirty="0"/>
              <a:t>IP</a:t>
            </a:r>
            <a:r>
              <a:rPr lang="zh-CN" altLang="en-US" dirty="0"/>
              <a:t>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traverse</a:t>
            </a:r>
            <a:r>
              <a:rPr lang="zh-CN" altLang="en-US" dirty="0"/>
              <a:t>来扫描指定域名的</a:t>
            </a:r>
            <a:r>
              <a:rPr lang="en-US" altLang="zh-CN" dirty="0"/>
              <a:t>IP</a:t>
            </a:r>
            <a:r>
              <a:rPr lang="zh-CN" altLang="en-US" dirty="0"/>
              <a:t>范围</a:t>
            </a:r>
          </a:p>
          <a:p>
            <a:r>
              <a:rPr lang="en-US" altLang="zh-CN" dirty="0" err="1"/>
              <a:t>root@kali</a:t>
            </a:r>
            <a:r>
              <a:rPr lang="en-US" altLang="zh-CN" dirty="0"/>
              <a:t>:/# fierce -</a:t>
            </a:r>
            <a:r>
              <a:rPr lang="en-US" altLang="zh-CN" dirty="0" err="1"/>
              <a:t>dns</a:t>
            </a:r>
            <a:r>
              <a:rPr lang="en-US" altLang="zh-CN" dirty="0"/>
              <a:t> ziroom.com –traverse</a:t>
            </a:r>
          </a:p>
          <a:p>
            <a:r>
              <a:rPr lang="zh-CN" altLang="sv-SE" dirty="0"/>
              <a:t>在线子域名查询</a:t>
            </a:r>
          </a:p>
          <a:p>
            <a:pPr lvl="1"/>
            <a:r>
              <a:rPr lang="sv-SE" altLang="zh-CN" dirty="0"/>
              <a:t>https://phpinfo.me/domain/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3537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00TGp_natural_light">
  <a:themeElements>
    <a:clrScheme name="300TGp_natural_light 2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300TGp_natural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00TGp_natural_light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2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3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3089</TotalTime>
  <Words>1993</Words>
  <Application>Microsoft Office PowerPoint</Application>
  <PresentationFormat>宽屏</PresentationFormat>
  <Paragraphs>283</Paragraphs>
  <Slides>30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黑体</vt:lpstr>
      <vt:lpstr>华文新魏</vt:lpstr>
      <vt:lpstr>宋体</vt:lpstr>
      <vt:lpstr>Arial</vt:lpstr>
      <vt:lpstr>Verdana</vt:lpstr>
      <vt:lpstr>Wingdings</vt:lpstr>
      <vt:lpstr>300TGp_natural_light</vt:lpstr>
      <vt:lpstr>Visio</vt:lpstr>
      <vt:lpstr>第八讲 综合防护技术</vt:lpstr>
      <vt:lpstr>课程内容</vt:lpstr>
      <vt:lpstr>什么是渗透测试</vt:lpstr>
      <vt:lpstr>渗透测试流程</vt:lpstr>
      <vt:lpstr>信息收集的方式</vt:lpstr>
      <vt:lpstr>域名信息</vt:lpstr>
      <vt:lpstr>Fierce工具</vt:lpstr>
      <vt:lpstr>PowerPoint 演示文稿</vt:lpstr>
      <vt:lpstr>反查指定域名附近的IP段</vt:lpstr>
      <vt:lpstr>利用搜索引擎发现敏感信息</vt:lpstr>
      <vt:lpstr>综合利用搜索引擎</vt:lpstr>
      <vt:lpstr>专用搜索</vt:lpstr>
      <vt:lpstr>真实IP地址发现</vt:lpstr>
      <vt:lpstr>常用的方法</vt:lpstr>
      <vt:lpstr>其他的方法</vt:lpstr>
      <vt:lpstr>探测目标端口开放情况</vt:lpstr>
      <vt:lpstr>目标版本特征发现</vt:lpstr>
      <vt:lpstr>常用的防护方案</vt:lpstr>
      <vt:lpstr>简单的防护方案</vt:lpstr>
      <vt:lpstr>WAF</vt:lpstr>
      <vt:lpstr>DDoS攻击及防范方法</vt:lpstr>
      <vt:lpstr>僵尸网络的分类</vt:lpstr>
      <vt:lpstr>慢速连接攻击</vt:lpstr>
      <vt:lpstr>攻击包的结构特点</vt:lpstr>
      <vt:lpstr>代码审计</vt:lpstr>
      <vt:lpstr>代码审计的要求</vt:lpstr>
      <vt:lpstr>代码审计环境准备</vt:lpstr>
      <vt:lpstr>代码审计工具</vt:lpstr>
      <vt:lpstr>通用代码审计思路 </vt:lpstr>
      <vt:lpstr>根据功能点定向审计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Wei</dc:creator>
  <cp:lastModifiedBy>Claymore</cp:lastModifiedBy>
  <cp:revision>238</cp:revision>
  <cp:lastPrinted>1601-01-01T00:00:00Z</cp:lastPrinted>
  <dcterms:created xsi:type="dcterms:W3CDTF">1601-01-01T00:00:00Z</dcterms:created>
  <dcterms:modified xsi:type="dcterms:W3CDTF">2022-06-13T03:54:28Z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