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1" r:id="rId4"/>
    <p:sldId id="257" r:id="rId5"/>
    <p:sldId id="260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C8180-F2B5-BEBE-178A-0EDBF225E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2AD3A4-F4CD-CBCA-2E48-17A1EA65D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D72496-033F-E656-A26E-13CA3450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77DACD-DE5E-733F-864F-A00595D4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AE4B65-FAC9-142E-058F-FD54A62F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61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D4A63-1116-86C7-3380-3B30E9BD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E9BB36-3212-2827-085D-224717BF0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4163DC-E1E1-D4CA-0F66-99C3F001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ED6324-F465-F3BD-7B98-38CFAC48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F6FAD-7182-1E3E-31F3-227B5F8A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70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B796C2-0220-54EC-0106-0D55DDE85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98A4C5-5638-34FC-1EDA-03213C1E7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24DBD7-EE89-4DB7-8B25-9D09A863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B41680-43E3-2AEF-4FC4-3E06C001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1020A6-7652-9917-12DC-6024184F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59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0B63A-F3AA-8334-1C52-B5F935FC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4789B-22F4-5D30-2321-780984DE2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F63EC-DD8E-3EB7-42E1-6E8F4A25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F0D654-FF1C-9BF4-9464-F231B397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4F78A-C68B-1FE5-3AD9-1884D36C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87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0D809-4FAA-99DE-95B6-0D750954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798E6E-8847-A8EA-7765-0E487098B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8A6057-456C-CFDA-0765-57842630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5266EC-2B63-54CD-63FC-66CDB009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D0FBD7-50AC-FCDC-12F9-E66E6237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0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A1239-6F29-2F1E-DCA3-363F95C3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EA5EA-AEAE-E21C-8D99-598057177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A45536-102B-2D91-1E02-90771AC86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D97561-41BA-D011-C14E-993D560D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286384-1888-224A-329A-9F2DA575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B48DBA-82E2-2330-DD98-27AD23D5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09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99117-BCDC-E3A8-D09C-47E9659DF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3D3059-D3B9-14AD-1EDA-3493F819E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9CF21F-FCAD-1D43-9344-C37E8D11E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388EBB-8C2D-F600-850D-8E5D2E783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509677-17B9-EE07-2C98-9BAC84409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762423-FBDD-E2B6-8488-426CCFBD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67A273-080A-5014-6B1E-6DD046DE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70CCAE-7F96-1A3D-D1E7-359F268F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39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82EB0-2F61-02F4-A2EB-C9F3426F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4066F6-D954-ACC8-AA34-E8ABC83C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96CF2C-1FA2-948A-73B1-865412A9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23E2DA-BF01-284F-B899-2CABDEA0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22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CB8FF1-41E7-A7BD-3B74-5D8A7DCE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8CDC2A-ECA3-0996-62DB-C288501B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2558E7-515B-00AC-8203-F7EA95F8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12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E3085-A05D-84F1-08F9-1BA1BDEE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AF515C-0FC1-FEF5-A66E-F7288A4DD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580365-8491-0AC4-D345-3D1FF4D01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E3460D-5148-6480-6B11-4E3D966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F22E8A-D007-8C08-0933-A494C5D2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FBCB36-8179-3E84-0F65-517A58CA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37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30511-95FC-750F-F8A9-E0E16F11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C22D8E-2474-61C4-6059-B8F0C0984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10B3F8-D472-1428-176F-C071452FA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D90990-6FBF-E159-9642-3566B70D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BA44FF-85A5-632A-4417-B1206438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9B3F3A-FB43-B1E1-39EF-CAADA6F0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0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FDFCE93-645B-DB35-0E91-72D5FD97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85EF9B-A55E-C008-A0B2-5BAEB8CB3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709017-DBCA-D27F-FBE1-215C51F6C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8EAAB0-4092-9F43-A7C9-D786A3014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4ED823-B7D4-7B60-5FF3-CE27B0B4C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61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3D88F-3B3E-C0CB-283E-80E6FD8A9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7215B-4836-EC6A-73CF-350B2A94D73F}"/>
              </a:ext>
            </a:extLst>
          </p:cNvPr>
          <p:cNvSpPr txBox="1">
            <a:spLocks/>
          </p:cNvSpPr>
          <p:nvPr/>
        </p:nvSpPr>
        <p:spPr>
          <a:xfrm>
            <a:off x="269033" y="149071"/>
            <a:ext cx="10515600" cy="51133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Foi pedido para você montar uma arquitetura de um projeto novo da área. Este projeto consiste na transcrição de fala presente em arquivos de áudios e vídeos para finalidades de acessibilidade do consumo de tais mídias. Para torná-lo possível, é necessário pensar, inicialmente, na </a:t>
            </a:r>
            <a:r>
              <a:rPr lang="pt-BR" sz="3600" b="1" dirty="0"/>
              <a:t>extração</a:t>
            </a:r>
            <a:r>
              <a:rPr lang="pt-BR" sz="3600" dirty="0"/>
              <a:t> desses arquivos de fontes diversas, depois, não necessariamente nessa ordem (fica a seu critério), nas etapas de </a:t>
            </a:r>
            <a:r>
              <a:rPr lang="pt-BR" sz="3600" b="1" dirty="0"/>
              <a:t>armazenamento</a:t>
            </a:r>
            <a:r>
              <a:rPr lang="pt-BR" sz="3600" dirty="0"/>
              <a:t>, etapas de </a:t>
            </a:r>
            <a:r>
              <a:rPr lang="pt-BR" sz="3600" b="1" dirty="0"/>
              <a:t>tratamento</a:t>
            </a:r>
            <a:r>
              <a:rPr lang="pt-BR" sz="3600" dirty="0"/>
              <a:t>, etapas de </a:t>
            </a:r>
            <a:r>
              <a:rPr lang="pt-BR" sz="3600" b="1" dirty="0"/>
              <a:t>transcrição</a:t>
            </a:r>
            <a:r>
              <a:rPr lang="pt-BR" sz="3600" dirty="0"/>
              <a:t> e, por fim, na </a:t>
            </a:r>
            <a:r>
              <a:rPr lang="pt-BR" sz="3600" b="1" dirty="0"/>
              <a:t>disponibilização</a:t>
            </a:r>
            <a:r>
              <a:rPr lang="pt-BR" sz="3600" dirty="0"/>
              <a:t> da informação transcrita para o usuário final.</a:t>
            </a:r>
          </a:p>
          <a:p>
            <a:pPr algn="l"/>
            <a:endParaRPr lang="pt-BR" sz="3600" dirty="0"/>
          </a:p>
          <a:p>
            <a:pPr algn="l"/>
            <a:r>
              <a:rPr lang="pt-BR" sz="3600" dirty="0"/>
              <a:t>As fontes de dados que alimentarão a pipeline serão de produtores de mídia diversos que divulgarão seus arquivos em seus próprios servidores, os quais você terá acesso para realizar a transferência desses arquivos.</a:t>
            </a:r>
          </a:p>
          <a:p>
            <a:pPr algn="l"/>
            <a:endParaRPr lang="pt-BR" sz="3600" dirty="0"/>
          </a:p>
          <a:p>
            <a:pPr algn="l"/>
            <a:r>
              <a:rPr lang="pt-BR" sz="3600" dirty="0"/>
              <a:t>Desenhe a arquitetura com os passos indicados (e outros que enxergar conveniente) e responda as seguintes perguntas acerca do desenho.</a:t>
            </a:r>
          </a:p>
        </p:txBody>
      </p:sp>
    </p:spTree>
    <p:extLst>
      <p:ext uri="{BB962C8B-B14F-4D97-AF65-F5344CB8AC3E}">
        <p14:creationId xmlns:p14="http://schemas.microsoft.com/office/powerpoint/2010/main" val="79477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C2491B3-4722-4618-C058-AC414B5C3544}"/>
              </a:ext>
            </a:extLst>
          </p:cNvPr>
          <p:cNvSpPr/>
          <p:nvPr/>
        </p:nvSpPr>
        <p:spPr>
          <a:xfrm>
            <a:off x="270588" y="1184988"/>
            <a:ext cx="11588620" cy="52811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608B7B-0BE1-0F8F-387F-9CC4F2BC10B2}"/>
              </a:ext>
            </a:extLst>
          </p:cNvPr>
          <p:cNvSpPr txBox="1"/>
          <p:nvPr/>
        </p:nvSpPr>
        <p:spPr>
          <a:xfrm>
            <a:off x="7426166" y="1691359"/>
            <a:ext cx="21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Data Lake</a:t>
            </a: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D52ED665-A39A-38C7-2A1D-FBEE8ECA2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471" y="1567764"/>
            <a:ext cx="985855" cy="985855"/>
          </a:xfrm>
          <a:prstGeom prst="rect">
            <a:avLst/>
          </a:prstGeom>
        </p:spPr>
      </p:pic>
      <p:sp>
        <p:nvSpPr>
          <p:cNvPr id="12" name="Fluxograma: Disco Magnético 11">
            <a:extLst>
              <a:ext uri="{FF2B5EF4-FFF2-40B4-BE49-F238E27FC236}">
                <a16:creationId xmlns:a16="http://schemas.microsoft.com/office/drawing/2014/main" id="{E5B1A46D-7071-5929-4D73-5787286577F9}"/>
              </a:ext>
            </a:extLst>
          </p:cNvPr>
          <p:cNvSpPr/>
          <p:nvPr/>
        </p:nvSpPr>
        <p:spPr>
          <a:xfrm>
            <a:off x="5521720" y="2372772"/>
            <a:ext cx="2183363" cy="264025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0C54A3-D798-37D8-CF0D-B615F05F8C0F}"/>
              </a:ext>
            </a:extLst>
          </p:cNvPr>
          <p:cNvSpPr txBox="1"/>
          <p:nvPr/>
        </p:nvSpPr>
        <p:spPr>
          <a:xfrm>
            <a:off x="536695" y="1691360"/>
            <a:ext cx="21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Origem de Dados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33E5FE8-4897-96D2-6CFB-DBEF7CA9BDD6}"/>
              </a:ext>
            </a:extLst>
          </p:cNvPr>
          <p:cNvSpPr/>
          <p:nvPr/>
        </p:nvSpPr>
        <p:spPr>
          <a:xfrm>
            <a:off x="536696" y="1567763"/>
            <a:ext cx="3147526" cy="43665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7AFAE1FB-C1A0-A5E5-9FAF-F89E7567D1B6}"/>
              </a:ext>
            </a:extLst>
          </p:cNvPr>
          <p:cNvSpPr txBox="1">
            <a:spLocks/>
          </p:cNvSpPr>
          <p:nvPr/>
        </p:nvSpPr>
        <p:spPr>
          <a:xfrm>
            <a:off x="269033" y="149071"/>
            <a:ext cx="10515600" cy="887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Overview Arquitetura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3E2A9A0-D489-8869-35F0-F10339E26C84}"/>
              </a:ext>
            </a:extLst>
          </p:cNvPr>
          <p:cNvCxnSpPr/>
          <p:nvPr/>
        </p:nvCxnSpPr>
        <p:spPr>
          <a:xfrm>
            <a:off x="4816782" y="1692377"/>
            <a:ext cx="0" cy="42248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384DC5E4-F10C-318A-18D8-F5906D4B9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804" y="2553619"/>
            <a:ext cx="538656" cy="538656"/>
          </a:xfrm>
          <a:prstGeom prst="rect">
            <a:avLst/>
          </a:prstGeom>
        </p:spPr>
      </p:pic>
      <p:pic>
        <p:nvPicPr>
          <p:cNvPr id="10" name="Imagem 9" descr="Forma&#10;&#10;Descrição gerada automaticamente com confiança baixa">
            <a:extLst>
              <a:ext uri="{FF2B5EF4-FFF2-40B4-BE49-F238E27FC236}">
                <a16:creationId xmlns:a16="http://schemas.microsoft.com/office/drawing/2014/main" id="{49F33F7A-65D9-8172-DD47-B68F35392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804" y="4387606"/>
            <a:ext cx="538656" cy="53865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EF289D8-D1B2-4A92-45F0-C08046451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14" y="4421538"/>
            <a:ext cx="603266" cy="603266"/>
          </a:xfrm>
          <a:prstGeom prst="rect">
            <a:avLst/>
          </a:prstGeom>
        </p:spPr>
      </p:pic>
      <p:pic>
        <p:nvPicPr>
          <p:cNvPr id="23" name="Imagem 22" descr="Ícone&#10;&#10;Descrição gerada automaticamente com confiança baixa">
            <a:extLst>
              <a:ext uri="{FF2B5EF4-FFF2-40B4-BE49-F238E27FC236}">
                <a16:creationId xmlns:a16="http://schemas.microsoft.com/office/drawing/2014/main" id="{926EE07D-78FD-9FFD-F300-AD080FE3FA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458" y="3027783"/>
            <a:ext cx="911397" cy="911397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AA7D5029-403D-97CC-58C9-F1D12D2233BF}"/>
              </a:ext>
            </a:extLst>
          </p:cNvPr>
          <p:cNvSpPr txBox="1"/>
          <p:nvPr/>
        </p:nvSpPr>
        <p:spPr>
          <a:xfrm>
            <a:off x="2461494" y="3897965"/>
            <a:ext cx="1014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Servidores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4E47E1E-9CA1-DFEB-9CF2-ACC64089A508}"/>
              </a:ext>
            </a:extLst>
          </p:cNvPr>
          <p:cNvSpPr txBox="1"/>
          <p:nvPr/>
        </p:nvSpPr>
        <p:spPr>
          <a:xfrm>
            <a:off x="951071" y="3260806"/>
            <a:ext cx="111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Dados Não Estruturados</a:t>
            </a:r>
          </a:p>
        </p:txBody>
      </p:sp>
      <p:pic>
        <p:nvPicPr>
          <p:cNvPr id="27" name="Imagem 26" descr="Forma&#10;&#10;Descrição gerada automaticamente com confiança baixa">
            <a:extLst>
              <a:ext uri="{FF2B5EF4-FFF2-40B4-BE49-F238E27FC236}">
                <a16:creationId xmlns:a16="http://schemas.microsoft.com/office/drawing/2014/main" id="{CD461034-C5CA-4B1D-CE0F-1D4C2D74DA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7145" y="2452558"/>
            <a:ext cx="808247" cy="808247"/>
          </a:xfrm>
          <a:prstGeom prst="rect">
            <a:avLst/>
          </a:prstGeom>
        </p:spPr>
      </p:pic>
      <p:pic>
        <p:nvPicPr>
          <p:cNvPr id="29" name="Imagem 28" descr="Forma&#10;&#10;Descrição gerada automaticamente com confiança baixa">
            <a:extLst>
              <a:ext uri="{FF2B5EF4-FFF2-40B4-BE49-F238E27FC236}">
                <a16:creationId xmlns:a16="http://schemas.microsoft.com/office/drawing/2014/main" id="{44224D96-D073-D00D-03EA-3A77579220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79" y="4506463"/>
            <a:ext cx="438783" cy="438783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BD96D75A-5704-58E5-6FB1-1EBFC9D7CF80}"/>
              </a:ext>
            </a:extLst>
          </p:cNvPr>
          <p:cNvSpPr txBox="1"/>
          <p:nvPr/>
        </p:nvSpPr>
        <p:spPr>
          <a:xfrm>
            <a:off x="1211540" y="5076351"/>
            <a:ext cx="1250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/>
              <a:t>API’s</a:t>
            </a:r>
            <a:r>
              <a:rPr lang="pt-BR" sz="1200" b="1" dirty="0"/>
              <a:t> e Webservices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67E03BA-3AD4-A945-36C0-7812D99057D2}"/>
              </a:ext>
            </a:extLst>
          </p:cNvPr>
          <p:cNvSpPr txBox="1"/>
          <p:nvPr/>
        </p:nvSpPr>
        <p:spPr>
          <a:xfrm>
            <a:off x="6064898" y="5060191"/>
            <a:ext cx="1310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Object Storage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A23A2049-3C50-B004-9444-53603C79B5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82063" y="2231866"/>
            <a:ext cx="1302570" cy="130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2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1D718-E61E-25DD-5CEA-99CE50BB0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7947D-0E77-453E-873A-74D926F62A8F}"/>
              </a:ext>
            </a:extLst>
          </p:cNvPr>
          <p:cNvSpPr txBox="1">
            <a:spLocks/>
          </p:cNvSpPr>
          <p:nvPr/>
        </p:nvSpPr>
        <p:spPr>
          <a:xfrm>
            <a:off x="269033" y="149071"/>
            <a:ext cx="10515600" cy="887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Camadas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B48DD53-13FC-3BEF-9893-1F7CBBBE92AE}"/>
              </a:ext>
            </a:extLst>
          </p:cNvPr>
          <p:cNvCxnSpPr>
            <a:cxnSpLocks/>
          </p:cNvCxnSpPr>
          <p:nvPr/>
        </p:nvCxnSpPr>
        <p:spPr>
          <a:xfrm>
            <a:off x="2418816" y="1141874"/>
            <a:ext cx="904850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172AB12F-0ADA-ACB3-E585-89615476F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" y="1531751"/>
            <a:ext cx="738673" cy="608117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9A39505-CE17-5426-8F59-7DF21E93393F}"/>
              </a:ext>
            </a:extLst>
          </p:cNvPr>
          <p:cNvCxnSpPr>
            <a:cxnSpLocks/>
          </p:cNvCxnSpPr>
          <p:nvPr/>
        </p:nvCxnSpPr>
        <p:spPr>
          <a:xfrm>
            <a:off x="2418816" y="2441939"/>
            <a:ext cx="904850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B10C7E-261E-A05A-090A-7FC66136B135}"/>
              </a:ext>
            </a:extLst>
          </p:cNvPr>
          <p:cNvSpPr txBox="1"/>
          <p:nvPr/>
        </p:nvSpPr>
        <p:spPr>
          <a:xfrm>
            <a:off x="269033" y="1267937"/>
            <a:ext cx="1261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/>
              <a:t>Work</a:t>
            </a:r>
            <a:r>
              <a:rPr lang="pt-BR" sz="1200" b="1" dirty="0"/>
              <a:t> Data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8B8CA7B-B9D3-2AB6-C72B-168C816B8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" y="3065109"/>
            <a:ext cx="738673" cy="60811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46C3EC5-4ED2-3389-16D8-8BD0A994027A}"/>
              </a:ext>
            </a:extLst>
          </p:cNvPr>
          <p:cNvSpPr txBox="1"/>
          <p:nvPr/>
        </p:nvSpPr>
        <p:spPr>
          <a:xfrm>
            <a:off x="269033" y="2801295"/>
            <a:ext cx="1261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/>
              <a:t>Trusted</a:t>
            </a:r>
            <a:r>
              <a:rPr lang="pt-BR" sz="1200" b="1" dirty="0"/>
              <a:t> Data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81A23DF-8868-7ACF-50DE-DBAB51E13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" y="4430488"/>
            <a:ext cx="738673" cy="60811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E9FD70-5549-9E8C-CE11-9F2F180FBC0B}"/>
              </a:ext>
            </a:extLst>
          </p:cNvPr>
          <p:cNvSpPr txBox="1"/>
          <p:nvPr/>
        </p:nvSpPr>
        <p:spPr>
          <a:xfrm>
            <a:off x="269033" y="4166674"/>
            <a:ext cx="1261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/>
              <a:t>Sensitive</a:t>
            </a:r>
            <a:r>
              <a:rPr lang="pt-BR" sz="1200" b="1" dirty="0"/>
              <a:t> Data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27B20CA-2DA7-CD0D-F0AD-5327C0F8C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" y="5728620"/>
            <a:ext cx="738673" cy="60811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5D3112C-2C41-AB96-8F7B-CD4E8905F0BB}"/>
              </a:ext>
            </a:extLst>
          </p:cNvPr>
          <p:cNvSpPr txBox="1"/>
          <p:nvPr/>
        </p:nvSpPr>
        <p:spPr>
          <a:xfrm>
            <a:off x="269033" y="5464806"/>
            <a:ext cx="1261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Landing Data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549839B-F2A4-0CBD-2258-4D6172D5D2AE}"/>
              </a:ext>
            </a:extLst>
          </p:cNvPr>
          <p:cNvCxnSpPr>
            <a:cxnSpLocks/>
          </p:cNvCxnSpPr>
          <p:nvPr/>
        </p:nvCxnSpPr>
        <p:spPr>
          <a:xfrm>
            <a:off x="2418816" y="3825981"/>
            <a:ext cx="904850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8F64453-3B18-FBB5-7168-8CDBFF2C5657}"/>
              </a:ext>
            </a:extLst>
          </p:cNvPr>
          <p:cNvCxnSpPr>
            <a:cxnSpLocks/>
          </p:cNvCxnSpPr>
          <p:nvPr/>
        </p:nvCxnSpPr>
        <p:spPr>
          <a:xfrm>
            <a:off x="2418816" y="5247345"/>
            <a:ext cx="904850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E2465818-75FC-460B-F1ED-33B8D44A6B5E}"/>
              </a:ext>
            </a:extLst>
          </p:cNvPr>
          <p:cNvCxnSpPr>
            <a:cxnSpLocks/>
          </p:cNvCxnSpPr>
          <p:nvPr/>
        </p:nvCxnSpPr>
        <p:spPr>
          <a:xfrm flipV="1">
            <a:off x="10217020" y="251927"/>
            <a:ext cx="0" cy="1446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2F8F910-6D39-AD83-44F5-FBD5C241A945}"/>
              </a:ext>
            </a:extLst>
          </p:cNvPr>
          <p:cNvSpPr txBox="1"/>
          <p:nvPr/>
        </p:nvSpPr>
        <p:spPr>
          <a:xfrm>
            <a:off x="10217020" y="535387"/>
            <a:ext cx="106368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Usuários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0712789-1986-3915-7310-41D5204A4451}"/>
              </a:ext>
            </a:extLst>
          </p:cNvPr>
          <p:cNvCxnSpPr/>
          <p:nvPr/>
        </p:nvCxnSpPr>
        <p:spPr>
          <a:xfrm>
            <a:off x="8322906" y="812385"/>
            <a:ext cx="0" cy="2120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8887950-B989-B292-1D7E-A0F64E3550AF}"/>
              </a:ext>
            </a:extLst>
          </p:cNvPr>
          <p:cNvSpPr txBox="1"/>
          <p:nvPr/>
        </p:nvSpPr>
        <p:spPr>
          <a:xfrm>
            <a:off x="8322906" y="1718223"/>
            <a:ext cx="1063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Analistas Avançados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FB8590A-C51C-0D34-7AE2-905A3FEE696F}"/>
              </a:ext>
            </a:extLst>
          </p:cNvPr>
          <p:cNvCxnSpPr/>
          <p:nvPr/>
        </p:nvCxnSpPr>
        <p:spPr>
          <a:xfrm>
            <a:off x="5526833" y="812385"/>
            <a:ext cx="0" cy="2120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17F9637-FE6E-B817-29C8-708F2B689F79}"/>
              </a:ext>
            </a:extLst>
          </p:cNvPr>
          <p:cNvSpPr txBox="1"/>
          <p:nvPr/>
        </p:nvSpPr>
        <p:spPr>
          <a:xfrm>
            <a:off x="5564155" y="1644692"/>
            <a:ext cx="1063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Cientistas de Dados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19854CA-E643-B25F-28E9-0A851B677D23}"/>
              </a:ext>
            </a:extLst>
          </p:cNvPr>
          <p:cNvCxnSpPr>
            <a:cxnSpLocks/>
          </p:cNvCxnSpPr>
          <p:nvPr/>
        </p:nvCxnSpPr>
        <p:spPr>
          <a:xfrm>
            <a:off x="3365241" y="812385"/>
            <a:ext cx="0" cy="42262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31057CF-EEF8-EA83-F442-73365A799371}"/>
              </a:ext>
            </a:extLst>
          </p:cNvPr>
          <p:cNvSpPr txBox="1"/>
          <p:nvPr/>
        </p:nvSpPr>
        <p:spPr>
          <a:xfrm>
            <a:off x="3455437" y="3065109"/>
            <a:ext cx="1063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Engenheiros de Dados</a:t>
            </a:r>
          </a:p>
        </p:txBody>
      </p:sp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F6D14E33-C586-7DAC-0300-D9B74D7A4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295" y="5728620"/>
            <a:ext cx="674611" cy="674611"/>
          </a:xfrm>
          <a:prstGeom prst="rect">
            <a:avLst/>
          </a:prstGeom>
        </p:spPr>
      </p:pic>
      <p:pic>
        <p:nvPicPr>
          <p:cNvPr id="33" name="Imagem 32" descr="Ícone&#10;&#10;Descrição gerada automaticamente">
            <a:extLst>
              <a:ext uri="{FF2B5EF4-FFF2-40B4-BE49-F238E27FC236}">
                <a16:creationId xmlns:a16="http://schemas.microsoft.com/office/drawing/2014/main" id="{3A6FEB34-45BC-E66F-161E-4FEE3558C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197" y="5716126"/>
            <a:ext cx="687105" cy="687105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DAB329E5-AF79-0C72-1DFC-58E206E7A273}"/>
              </a:ext>
            </a:extLst>
          </p:cNvPr>
          <p:cNvSpPr txBox="1"/>
          <p:nvPr/>
        </p:nvSpPr>
        <p:spPr>
          <a:xfrm>
            <a:off x="1007706" y="5738977"/>
            <a:ext cx="183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70C0"/>
                </a:solidFill>
              </a:rPr>
              <a:t>Dados não modificados de acordo com o estado de sua origem.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ACAE7D8-211B-25EF-3F11-0CB70D3C0FEC}"/>
              </a:ext>
            </a:extLst>
          </p:cNvPr>
          <p:cNvSpPr txBox="1"/>
          <p:nvPr/>
        </p:nvSpPr>
        <p:spPr>
          <a:xfrm>
            <a:off x="1036331" y="4438912"/>
            <a:ext cx="1838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70C0"/>
                </a:solidFill>
              </a:rPr>
              <a:t>Camada opcional de acordo com o caso de uso. Dados de acesso restrito e alta governança.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4333A40-0832-E9E5-F5CE-B52C18A337E3}"/>
              </a:ext>
            </a:extLst>
          </p:cNvPr>
          <p:cNvSpPr txBox="1"/>
          <p:nvPr/>
        </p:nvSpPr>
        <p:spPr>
          <a:xfrm>
            <a:off x="898072" y="3081899"/>
            <a:ext cx="1838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70C0"/>
                </a:solidFill>
              </a:rPr>
              <a:t>Limpeza de dados e padronizações de nomes e colunas e tabelas. Otimização para armazenamento.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809E552-3F75-849E-51FF-B3D01A8859A9}"/>
              </a:ext>
            </a:extLst>
          </p:cNvPr>
          <p:cNvSpPr txBox="1"/>
          <p:nvPr/>
        </p:nvSpPr>
        <p:spPr>
          <a:xfrm>
            <a:off x="1007706" y="1590735"/>
            <a:ext cx="1838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70C0"/>
                </a:solidFill>
              </a:rPr>
              <a:t>Dados transformados de acordo com regras negócio e lógica de otimização. Junções, agregações e modelagens.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BCBB08D1-D8C9-1566-52E3-EEFAF1B29F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9675" y="145886"/>
            <a:ext cx="434378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1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9AF86-89F9-57C3-B13A-5B0D54AC77AB}"/>
              </a:ext>
            </a:extLst>
          </p:cNvPr>
          <p:cNvSpPr txBox="1">
            <a:spLocks/>
          </p:cNvSpPr>
          <p:nvPr/>
        </p:nvSpPr>
        <p:spPr>
          <a:xfrm>
            <a:off x="269033" y="149071"/>
            <a:ext cx="10515600" cy="887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Transformação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212248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712AE-D730-4272-AC73-DFD6D23C5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104B3-20F8-BF6D-7CEE-B1B196160BB7}"/>
              </a:ext>
            </a:extLst>
          </p:cNvPr>
          <p:cNvSpPr txBox="1">
            <a:spLocks/>
          </p:cNvSpPr>
          <p:nvPr/>
        </p:nvSpPr>
        <p:spPr>
          <a:xfrm>
            <a:off x="269033" y="149071"/>
            <a:ext cx="10515600" cy="887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Soluções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7A1A56-9A11-13F7-D511-D4F997BA0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" y="1551506"/>
            <a:ext cx="1078433" cy="88782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249E8C9-2E97-C819-C222-A59A3AAF336D}"/>
              </a:ext>
            </a:extLst>
          </p:cNvPr>
          <p:cNvSpPr txBox="1"/>
          <p:nvPr/>
        </p:nvSpPr>
        <p:spPr>
          <a:xfrm>
            <a:off x="1347466" y="1800808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Google Cloud Platform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9FB8D08-AD11-7F4D-598F-683E624F0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49" y="5902415"/>
            <a:ext cx="1171799" cy="38188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D9FA670-52C8-9509-195A-994C090F1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17426"/>
            <a:ext cx="631251" cy="86381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8AF5779-D1E1-D641-A32F-F45CD49B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67" y="4449245"/>
            <a:ext cx="857249" cy="85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13F081A-862A-97A3-D094-8FA46683C000}"/>
              </a:ext>
            </a:extLst>
          </p:cNvPr>
          <p:cNvSpPr txBox="1"/>
          <p:nvPr/>
        </p:nvSpPr>
        <p:spPr>
          <a:xfrm>
            <a:off x="1821532" y="4693203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0070C0"/>
                </a:solidFill>
              </a:rPr>
              <a:t>Looker</a:t>
            </a:r>
            <a:r>
              <a:rPr lang="pt-BR" b="1" dirty="0">
                <a:solidFill>
                  <a:srgbClr val="0070C0"/>
                </a:solidFill>
              </a:rPr>
              <a:t> e Power BI</a:t>
            </a:r>
          </a:p>
        </p:txBody>
      </p:sp>
    </p:spTree>
    <p:extLst>
      <p:ext uri="{BB962C8B-B14F-4D97-AF65-F5344CB8AC3E}">
        <p14:creationId xmlns:p14="http://schemas.microsoft.com/office/powerpoint/2010/main" val="138066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2118C-A0C6-4DFD-32A1-AF10AE300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E57DD-34C5-1FDB-E8EF-0C314A1C0A9E}"/>
              </a:ext>
            </a:extLst>
          </p:cNvPr>
          <p:cNvSpPr txBox="1">
            <a:spLocks/>
          </p:cNvSpPr>
          <p:nvPr/>
        </p:nvSpPr>
        <p:spPr>
          <a:xfrm>
            <a:off x="269033" y="149071"/>
            <a:ext cx="10515600" cy="17543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Referências</a:t>
            </a:r>
          </a:p>
          <a:p>
            <a:pPr algn="l"/>
            <a:endParaRPr lang="pt-BR" sz="3600" dirty="0"/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pt-BR" sz="3600" dirty="0"/>
              <a:t>The Enterprise Big Data Lake; Alex </a:t>
            </a:r>
            <a:r>
              <a:rPr lang="pt-BR" sz="3600" dirty="0" err="1"/>
              <a:t>Gorelik</a:t>
            </a:r>
            <a:endParaRPr lang="pt-BR" sz="3600" dirty="0"/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pt-BR" sz="3600" dirty="0"/>
              <a:t>https://www.youtube.com/@DataLakers</a:t>
            </a:r>
          </a:p>
        </p:txBody>
      </p:sp>
    </p:spTree>
    <p:extLst>
      <p:ext uri="{BB962C8B-B14F-4D97-AF65-F5344CB8AC3E}">
        <p14:creationId xmlns:p14="http://schemas.microsoft.com/office/powerpoint/2010/main" val="2352182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280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Beraldo Onishi de Castro</dc:creator>
  <cp:lastModifiedBy>Lucas Beraldo Onishi de Castro</cp:lastModifiedBy>
  <cp:revision>8</cp:revision>
  <dcterms:created xsi:type="dcterms:W3CDTF">2024-03-06T20:00:02Z</dcterms:created>
  <dcterms:modified xsi:type="dcterms:W3CDTF">2024-03-06T22:30:21Z</dcterms:modified>
</cp:coreProperties>
</file>