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6" r:id="rId3"/>
    <p:sldId id="2147479223" r:id="rId4"/>
    <p:sldId id="261" r:id="rId5"/>
    <p:sldId id="257" r:id="rId6"/>
    <p:sldId id="2147479224" r:id="rId7"/>
    <p:sldId id="262" r:id="rId8"/>
    <p:sldId id="260" r:id="rId9"/>
    <p:sldId id="259" r:id="rId10"/>
    <p:sldId id="2147479222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17720-EF29-4DA1-A170-36AD4E2EBD3F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E6B56-02A8-4B95-AAAA-2384C9A468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5100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03551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C8180-F2B5-BEBE-178A-0EDBF225E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E2AD3A4-F4CD-CBCA-2E48-17A1EA65D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D72496-033F-E656-A26E-13CA34508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77DACD-DE5E-733F-864F-A00595D41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AE4B65-FAC9-142E-058F-FD54A62F3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614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D4A63-1116-86C7-3380-3B30E9BD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DE9BB36-3212-2827-085D-224717BF00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4163DC-E1E1-D4CA-0F66-99C3F001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ED6324-F465-F3BD-7B98-38CFAC486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1FF6FAD-7182-1E3E-31F3-227B5F8AC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700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3B796C2-0220-54EC-0106-0D55DDE851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98A4C5-5638-34FC-1EDA-03213C1E7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24DBD7-EE89-4DB7-8B25-9D09A8634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B41680-43E3-2AEF-4FC4-3E06C001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61020A6-7652-9917-12DC-6024184F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591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0B63A-F3AA-8334-1C52-B5F935FCC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4789B-22F4-5D30-2321-780984DE2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F63EC-DD8E-3EB7-42E1-6E8F4A25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F0D654-FF1C-9BF4-9464-F231B397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C4F78A-C68B-1FE5-3AD9-1884D36C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187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20D809-4FAA-99DE-95B6-0D750954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798E6E-8847-A8EA-7765-0E487098B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8A6057-456C-CFDA-0765-57842630D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5266EC-2B63-54CD-63FC-66CDB0099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D0FBD7-50AC-FCDC-12F9-E66E6237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500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A1239-6F29-2F1E-DCA3-363F95C3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5EA5EA-AEAE-E21C-8D99-598057177F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A45536-102B-2D91-1E02-90771AC86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D97561-41BA-D011-C14E-993D560D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286384-1888-224A-329A-9F2DA5752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B48DBA-82E2-2330-DD98-27AD23D50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09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299117-BCDC-E3A8-D09C-47E9659DF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3D3059-D3B9-14AD-1EDA-3493F819E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99CF21F-FCAD-1D43-9344-C37E8D11E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4388EBB-8C2D-F600-850D-8E5D2E783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5509677-17B9-EE07-2C98-9BAC84409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0762423-FBDD-E2B6-8488-426CCFBD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67A273-080A-5014-6B1E-6DD046DE3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770CCAE-7F96-1A3D-D1E7-359F268FB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339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82EB0-2F61-02F4-A2EB-C9F3426F2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4066F6-D954-ACC8-AA34-E8ABC83C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D96CF2C-1FA2-948A-73B1-865412A9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E23E2DA-BF01-284F-B899-2CABDEA0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22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CB8FF1-41E7-A7BD-3B74-5D8A7DCE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A8CDC2A-ECA3-0996-62DB-C288501B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2558E7-515B-00AC-8203-F7EA95F8E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812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7E3085-A05D-84F1-08F9-1BA1BDEE1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AF515C-0FC1-FEF5-A66E-F7288A4DD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580365-8491-0AC4-D345-3D1FF4D01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9E3460D-5148-6480-6B11-4E3D966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F22E8A-D007-8C08-0933-A494C5D21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FBCB36-8179-3E84-0F65-517A58CA6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37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30511-95FC-750F-F8A9-E0E16F11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FC22D8E-2474-61C4-6059-B8F0C0984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10B3F8-D472-1428-176F-C071452FA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D90990-6FBF-E159-9642-3566B70DA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BA44FF-85A5-632A-4417-B1206438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9B3F3A-FB43-B1E1-39EF-CAADA6F0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0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DFCE93-645B-DB35-0E91-72D5FD977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85EF9B-A55E-C008-A0B2-5BAEB8CB3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709017-DBCA-D27F-FBE1-215C51F6C5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8E2F80-7523-4F8B-8CB8-1715D8BC7299}" type="datetimeFigureOut">
              <a:rPr lang="pt-BR" smtClean="0"/>
              <a:t>06/03/2024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8EAAB0-4092-9F43-A7C9-D786A3014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4ED823-B7D4-7B60-5FF3-CE27B0B4CF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BFCEB8-029A-4A19-9563-24F67E0727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3615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30.jpeg"/><Relationship Id="rId5" Type="http://schemas.openxmlformats.org/officeDocument/2006/relationships/image" Target="../media/image29.emf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9.png"/><Relationship Id="rId7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6.png"/><Relationship Id="rId5" Type="http://schemas.openxmlformats.org/officeDocument/2006/relationships/image" Target="../media/image11.png"/><Relationship Id="rId10" Type="http://schemas.openxmlformats.org/officeDocument/2006/relationships/image" Target="../media/image18.jpe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3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jpe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hyperlink" Target="https://www.youtube.com/@DataLaker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3D88F-3B3E-C0CB-283E-80E6FD8A9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7215B-4836-EC6A-73CF-350B2A94D73F}"/>
              </a:ext>
            </a:extLst>
          </p:cNvPr>
          <p:cNvSpPr txBox="1">
            <a:spLocks/>
          </p:cNvSpPr>
          <p:nvPr/>
        </p:nvSpPr>
        <p:spPr>
          <a:xfrm>
            <a:off x="847938" y="2369974"/>
            <a:ext cx="10515600" cy="367626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Foi pedido para você montar uma arquitetura de um projeto novo da área. Este projeto consiste na transcrição de fala presente em arquivos de áudios e vídeos para finalidades de acessibilidade do consumo de tais mídias. Para torná-lo possível, é necessário pensar, inicialmente, na </a:t>
            </a:r>
            <a:r>
              <a:rPr lang="pt-BR" sz="3600" b="1" dirty="0"/>
              <a:t>extração</a:t>
            </a:r>
            <a:r>
              <a:rPr lang="pt-BR" sz="3600" dirty="0"/>
              <a:t> desses arquivos de fontes diversas, depois, não necessariamente nessa ordem (fica a seu critério), nas etapas de </a:t>
            </a:r>
            <a:r>
              <a:rPr lang="pt-BR" sz="3600" b="1" dirty="0"/>
              <a:t>armazenamento</a:t>
            </a:r>
            <a:r>
              <a:rPr lang="pt-BR" sz="3600" dirty="0"/>
              <a:t>, etapas de </a:t>
            </a:r>
            <a:r>
              <a:rPr lang="pt-BR" sz="3600" b="1" dirty="0"/>
              <a:t>tratamento</a:t>
            </a:r>
            <a:r>
              <a:rPr lang="pt-BR" sz="3600" dirty="0"/>
              <a:t>, etapas de </a:t>
            </a:r>
            <a:r>
              <a:rPr lang="pt-BR" sz="3600" b="1" dirty="0"/>
              <a:t>transcrição</a:t>
            </a:r>
            <a:r>
              <a:rPr lang="pt-BR" sz="3600" dirty="0"/>
              <a:t> e, por fim, na </a:t>
            </a:r>
            <a:r>
              <a:rPr lang="pt-BR" sz="3600" b="1" dirty="0"/>
              <a:t>disponibilização</a:t>
            </a:r>
            <a:r>
              <a:rPr lang="pt-BR" sz="3600" dirty="0"/>
              <a:t> da informação transcrita para o usuário final.</a:t>
            </a:r>
          </a:p>
          <a:p>
            <a:pPr algn="l"/>
            <a:endParaRPr lang="pt-BR" sz="3600" dirty="0"/>
          </a:p>
          <a:p>
            <a:pPr algn="l"/>
            <a:r>
              <a:rPr lang="pt-BR" sz="3600" dirty="0"/>
              <a:t>As fontes de dados que alimentarão a pipeline serão de produtores de mídia diversos que divulgarão seus arquivos em seus próprios servidores, os quais você terá acesso para realizar a transferência desses arquivos.</a:t>
            </a:r>
          </a:p>
          <a:p>
            <a:pPr algn="l"/>
            <a:endParaRPr lang="pt-BR" sz="3600" dirty="0"/>
          </a:p>
          <a:p>
            <a:pPr algn="l"/>
            <a:r>
              <a:rPr lang="pt-BR" sz="3600" dirty="0"/>
              <a:t>Desenhe a arquitetura com os passos indicados (e outros que enxergar conveniente) e responda as seguintes perguntas acerca do desenho.</a:t>
            </a:r>
          </a:p>
        </p:txBody>
      </p:sp>
      <p:pic>
        <p:nvPicPr>
          <p:cNvPr id="2050" name="Picture 2" descr="F1RST Digital Services | LinkedIn">
            <a:extLst>
              <a:ext uri="{FF2B5EF4-FFF2-40B4-BE49-F238E27FC236}">
                <a16:creationId xmlns:a16="http://schemas.microsoft.com/office/drawing/2014/main" id="{47B89A29-8EA8-4BCC-6B0B-D8971EBDA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1476" cy="207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477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B253F7F7-F741-F69A-5A06-647B5DBC0F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694" y="245534"/>
          <a:ext cx="1694" cy="1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lide do think-cell" r:id="rId4" imgW="473" imgH="476" progId="TCLayout.ActiveDocument.1">
                  <p:embed/>
                </p:oleObj>
              </mc:Choice>
              <mc:Fallback>
                <p:oleObj name="Slide do think-cell" r:id="rId4" imgW="473" imgH="476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B253F7F7-F741-F69A-5A06-647B5DBC0F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94" y="245534"/>
                        <a:ext cx="1694" cy="16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Steamboat Willie saying 'That's All Folks' in a frame">
            <a:extLst>
              <a:ext uri="{FF2B5EF4-FFF2-40B4-BE49-F238E27FC236}">
                <a16:creationId xmlns:a16="http://schemas.microsoft.com/office/drawing/2014/main" id="{DFE3402D-7F6F-D2BE-00A8-58CD8F8A7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841" y="243841"/>
            <a:ext cx="6370320" cy="63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teamboat Willie saying 'That's All Folks' in a frame">
            <a:extLst>
              <a:ext uri="{FF2B5EF4-FFF2-40B4-BE49-F238E27FC236}">
                <a16:creationId xmlns:a16="http://schemas.microsoft.com/office/drawing/2014/main" id="{3EA9ED52-2507-AC8E-B0EF-941690151B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230"/>
          <a:stretch/>
        </p:blipFill>
        <p:spPr bwMode="auto">
          <a:xfrm>
            <a:off x="1" y="243841"/>
            <a:ext cx="112775" cy="63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Steamboat Willie saying 'That's All Folks' in a frame">
            <a:extLst>
              <a:ext uri="{FF2B5EF4-FFF2-40B4-BE49-F238E27FC236}">
                <a16:creationId xmlns:a16="http://schemas.microsoft.com/office/drawing/2014/main" id="{E2325AC8-B0DE-8C23-0284-14D00465E2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1" r="97495"/>
          <a:stretch/>
        </p:blipFill>
        <p:spPr bwMode="auto">
          <a:xfrm>
            <a:off x="97537" y="243841"/>
            <a:ext cx="2934947" cy="63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teamboat Willie saying 'That's All Folks' in a frame">
            <a:extLst>
              <a:ext uri="{FF2B5EF4-FFF2-40B4-BE49-F238E27FC236}">
                <a16:creationId xmlns:a16="http://schemas.microsoft.com/office/drawing/2014/main" id="{6AF85D91-0A4D-B63D-7185-D4698012BB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508"/>
          <a:stretch/>
        </p:blipFill>
        <p:spPr bwMode="auto">
          <a:xfrm>
            <a:off x="12096958" y="243841"/>
            <a:ext cx="95042" cy="63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teamboat Willie saying 'That's All Folks' in a frame">
            <a:extLst>
              <a:ext uri="{FF2B5EF4-FFF2-40B4-BE49-F238E27FC236}">
                <a16:creationId xmlns:a16="http://schemas.microsoft.com/office/drawing/2014/main" id="{8CE1DFD9-F773-3E38-C7B4-976F34B81D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912" r="1253"/>
          <a:stretch/>
        </p:blipFill>
        <p:spPr bwMode="auto">
          <a:xfrm>
            <a:off x="9177252" y="243841"/>
            <a:ext cx="2917213" cy="637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C2491B3-4722-4618-C058-AC414B5C3544}"/>
              </a:ext>
            </a:extLst>
          </p:cNvPr>
          <p:cNvSpPr/>
          <p:nvPr/>
        </p:nvSpPr>
        <p:spPr>
          <a:xfrm>
            <a:off x="270588" y="1184988"/>
            <a:ext cx="11588620" cy="52811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D608B7B-0BE1-0F8F-387F-9CC4F2BC10B2}"/>
              </a:ext>
            </a:extLst>
          </p:cNvPr>
          <p:cNvSpPr txBox="1"/>
          <p:nvPr/>
        </p:nvSpPr>
        <p:spPr>
          <a:xfrm>
            <a:off x="7426166" y="1691359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Data Lake</a:t>
            </a:r>
          </a:p>
        </p:txBody>
      </p: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D52ED665-A39A-38C7-2A1D-FBEE8ECA2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471" y="1567764"/>
            <a:ext cx="985855" cy="985855"/>
          </a:xfrm>
          <a:prstGeom prst="rect">
            <a:avLst/>
          </a:prstGeom>
        </p:spPr>
      </p:pic>
      <p:sp>
        <p:nvSpPr>
          <p:cNvPr id="12" name="Fluxograma: Disco Magnético 11">
            <a:extLst>
              <a:ext uri="{FF2B5EF4-FFF2-40B4-BE49-F238E27FC236}">
                <a16:creationId xmlns:a16="http://schemas.microsoft.com/office/drawing/2014/main" id="{E5B1A46D-7071-5929-4D73-5787286577F9}"/>
              </a:ext>
            </a:extLst>
          </p:cNvPr>
          <p:cNvSpPr/>
          <p:nvPr/>
        </p:nvSpPr>
        <p:spPr>
          <a:xfrm>
            <a:off x="5588351" y="2708594"/>
            <a:ext cx="2183363" cy="2640254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0C54A3-D798-37D8-CF0D-B615F05F8C0F}"/>
              </a:ext>
            </a:extLst>
          </p:cNvPr>
          <p:cNvSpPr txBox="1"/>
          <p:nvPr/>
        </p:nvSpPr>
        <p:spPr>
          <a:xfrm>
            <a:off x="536695" y="1691360"/>
            <a:ext cx="218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Origem de Dados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33E5FE8-4897-96D2-6CFB-DBEF7CA9BDD6}"/>
              </a:ext>
            </a:extLst>
          </p:cNvPr>
          <p:cNvSpPr/>
          <p:nvPr/>
        </p:nvSpPr>
        <p:spPr>
          <a:xfrm>
            <a:off x="536696" y="1567763"/>
            <a:ext cx="3147526" cy="43665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Título 1">
            <a:extLst>
              <a:ext uri="{FF2B5EF4-FFF2-40B4-BE49-F238E27FC236}">
                <a16:creationId xmlns:a16="http://schemas.microsoft.com/office/drawing/2014/main" id="{7AFAE1FB-C1A0-A5E5-9FAF-F89E7567D1B6}"/>
              </a:ext>
            </a:extLst>
          </p:cNvPr>
          <p:cNvSpPr txBox="1">
            <a:spLocks/>
          </p:cNvSpPr>
          <p:nvPr/>
        </p:nvSpPr>
        <p:spPr>
          <a:xfrm>
            <a:off x="269033" y="149071"/>
            <a:ext cx="10515600" cy="887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Overview Arquitetura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A3E2A9A0-D489-8869-35F0-F10339E26C84}"/>
              </a:ext>
            </a:extLst>
          </p:cNvPr>
          <p:cNvCxnSpPr/>
          <p:nvPr/>
        </p:nvCxnSpPr>
        <p:spPr>
          <a:xfrm>
            <a:off x="4816782" y="1692377"/>
            <a:ext cx="0" cy="422489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Forma&#10;&#10;Descrição gerada automaticamente com confiança baixa">
            <a:extLst>
              <a:ext uri="{FF2B5EF4-FFF2-40B4-BE49-F238E27FC236}">
                <a16:creationId xmlns:a16="http://schemas.microsoft.com/office/drawing/2014/main" id="{384DC5E4-F10C-318A-18D8-F5906D4B9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804" y="2553619"/>
            <a:ext cx="538656" cy="538656"/>
          </a:xfrm>
          <a:prstGeom prst="rect">
            <a:avLst/>
          </a:prstGeom>
        </p:spPr>
      </p:pic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49F33F7A-65D9-8172-DD47-B68F35392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804" y="4387606"/>
            <a:ext cx="538656" cy="53865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EF289D8-D1B2-4A92-45F0-C08046451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514" y="4421538"/>
            <a:ext cx="603266" cy="603266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AA7D5029-403D-97CC-58C9-F1D12D2233BF}"/>
              </a:ext>
            </a:extLst>
          </p:cNvPr>
          <p:cNvSpPr txBox="1"/>
          <p:nvPr/>
        </p:nvSpPr>
        <p:spPr>
          <a:xfrm>
            <a:off x="2461494" y="3897965"/>
            <a:ext cx="10144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Servidores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4E47E1E-9CA1-DFEB-9CF2-ACC64089A508}"/>
              </a:ext>
            </a:extLst>
          </p:cNvPr>
          <p:cNvSpPr txBox="1"/>
          <p:nvPr/>
        </p:nvSpPr>
        <p:spPr>
          <a:xfrm>
            <a:off x="951071" y="3260806"/>
            <a:ext cx="111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Dados Não Estruturados</a:t>
            </a:r>
          </a:p>
        </p:txBody>
      </p:sp>
      <p:pic>
        <p:nvPicPr>
          <p:cNvPr id="27" name="Imagem 26" descr="Forma&#10;&#10;Descrição gerada automaticamente com confiança baixa">
            <a:extLst>
              <a:ext uri="{FF2B5EF4-FFF2-40B4-BE49-F238E27FC236}">
                <a16:creationId xmlns:a16="http://schemas.microsoft.com/office/drawing/2014/main" id="{CD461034-C5CA-4B1D-CE0F-1D4C2D74DA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7145" y="2452558"/>
            <a:ext cx="808247" cy="808247"/>
          </a:xfrm>
          <a:prstGeom prst="rect">
            <a:avLst/>
          </a:prstGeom>
        </p:spPr>
      </p:pic>
      <p:pic>
        <p:nvPicPr>
          <p:cNvPr id="29" name="Imagem 28" descr="Forma&#10;&#10;Descrição gerada automaticamente com confiança baixa">
            <a:extLst>
              <a:ext uri="{FF2B5EF4-FFF2-40B4-BE49-F238E27FC236}">
                <a16:creationId xmlns:a16="http://schemas.microsoft.com/office/drawing/2014/main" id="{44224D96-D073-D00D-03EA-3A77579220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879" y="4506463"/>
            <a:ext cx="438783" cy="438783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BD96D75A-5704-58E5-6FB1-1EBFC9D7CF80}"/>
              </a:ext>
            </a:extLst>
          </p:cNvPr>
          <p:cNvSpPr txBox="1"/>
          <p:nvPr/>
        </p:nvSpPr>
        <p:spPr>
          <a:xfrm>
            <a:off x="1211540" y="5076351"/>
            <a:ext cx="12509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/>
              <a:t>API’s</a:t>
            </a:r>
            <a:r>
              <a:rPr lang="pt-BR" sz="1200" b="1" dirty="0"/>
              <a:t> e Webservices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67E03BA-3AD4-A945-36C0-7812D99057D2}"/>
              </a:ext>
            </a:extLst>
          </p:cNvPr>
          <p:cNvSpPr txBox="1"/>
          <p:nvPr/>
        </p:nvSpPr>
        <p:spPr>
          <a:xfrm>
            <a:off x="6131529" y="5396013"/>
            <a:ext cx="1310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Object Storage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1FFF5B8-5114-3DEA-FED6-3A37A23F84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252" y="2060691"/>
            <a:ext cx="3220354" cy="524527"/>
          </a:xfrm>
          <a:prstGeom prst="rect">
            <a:avLst/>
          </a:prstGeom>
        </p:spPr>
      </p:pic>
      <p:pic>
        <p:nvPicPr>
          <p:cNvPr id="5" name="Imagem 4" descr="Forma&#10;&#10;Descrição gerada automaticamente com confiança baixa">
            <a:extLst>
              <a:ext uri="{FF2B5EF4-FFF2-40B4-BE49-F238E27FC236}">
                <a16:creationId xmlns:a16="http://schemas.microsoft.com/office/drawing/2014/main" id="{DD0F46D3-9E36-4FB1-41FD-32E1CADBD4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560" y="3490065"/>
            <a:ext cx="538656" cy="538656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1040340-8FC9-64BF-C4F8-50B622C8E8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29542" y="2292506"/>
            <a:ext cx="1399517" cy="1399517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ED51EB1C-3739-08E2-B00C-FBAF3E5CAA30}"/>
              </a:ext>
            </a:extLst>
          </p:cNvPr>
          <p:cNvSpPr txBox="1"/>
          <p:nvPr/>
        </p:nvSpPr>
        <p:spPr>
          <a:xfrm>
            <a:off x="9725526" y="3751015"/>
            <a:ext cx="164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Document Storage</a:t>
            </a: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EC52A93A-4A20-C74C-D59E-60114AA010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7720" y="3161369"/>
            <a:ext cx="700759" cy="700759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DC1071D5-15B4-5464-D857-270E79BD87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9778347" y="4473634"/>
            <a:ext cx="1301906" cy="1301906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235C2858-07D4-2C8B-1ABC-1448720E51FB}"/>
              </a:ext>
            </a:extLst>
          </p:cNvPr>
          <p:cNvSpPr txBox="1"/>
          <p:nvPr/>
        </p:nvSpPr>
        <p:spPr>
          <a:xfrm>
            <a:off x="9664764" y="5843827"/>
            <a:ext cx="16484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Key-</a:t>
            </a:r>
            <a:r>
              <a:rPr lang="pt-BR" sz="1200" b="1" dirty="0" err="1"/>
              <a:t>Value</a:t>
            </a:r>
            <a:r>
              <a:rPr lang="pt-BR" sz="1200" b="1" dirty="0"/>
              <a:t> Storage</a:t>
            </a:r>
          </a:p>
        </p:txBody>
      </p:sp>
    </p:spTree>
    <p:extLst>
      <p:ext uri="{BB962C8B-B14F-4D97-AF65-F5344CB8AC3E}">
        <p14:creationId xmlns:p14="http://schemas.microsoft.com/office/powerpoint/2010/main" val="746624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F1CDC-47AE-2C94-FCDF-B3C07D3EF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93B8E6-0DF0-50A1-E1B9-4C86767EB2C7}"/>
              </a:ext>
            </a:extLst>
          </p:cNvPr>
          <p:cNvSpPr txBox="1">
            <a:spLocks/>
          </p:cNvSpPr>
          <p:nvPr/>
        </p:nvSpPr>
        <p:spPr>
          <a:xfrm>
            <a:off x="651995" y="1343607"/>
            <a:ext cx="11337842" cy="33870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1800" dirty="0">
                <a:solidFill>
                  <a:srgbClr val="0070C0"/>
                </a:solidFill>
              </a:rPr>
              <a:t>Tentei abranger as tecnologias que provavelmente seriam usadas neste projeto, mas não obrigatoriamente.</a:t>
            </a:r>
          </a:p>
          <a:p>
            <a:pPr algn="l"/>
            <a:r>
              <a:rPr lang="pt-BR" sz="1800" dirty="0">
                <a:solidFill>
                  <a:srgbClr val="0070C0"/>
                </a:solidFill>
              </a:rPr>
              <a:t>Quando falamos de armazenamento, usamos um </a:t>
            </a:r>
            <a:r>
              <a:rPr lang="pt-BR" sz="1800" dirty="0" err="1">
                <a:solidFill>
                  <a:srgbClr val="0070C0"/>
                </a:solidFill>
              </a:rPr>
              <a:t>storage</a:t>
            </a:r>
            <a:r>
              <a:rPr lang="pt-BR" sz="1800" dirty="0">
                <a:solidFill>
                  <a:srgbClr val="0070C0"/>
                </a:solidFill>
              </a:rPr>
              <a:t> em nuvem. O </a:t>
            </a:r>
            <a:r>
              <a:rPr lang="pt-BR" sz="1800" dirty="0" err="1">
                <a:solidFill>
                  <a:srgbClr val="0070C0"/>
                </a:solidFill>
              </a:rPr>
              <a:t>databricks</a:t>
            </a:r>
            <a:r>
              <a:rPr lang="pt-BR" sz="1800" dirty="0">
                <a:solidFill>
                  <a:srgbClr val="0070C0"/>
                </a:solidFill>
              </a:rPr>
              <a:t> é multifuncional para modelagem, transformação e carga batch de dados. Tentei trazer recursos de cloud baseados na tecnologia com que trabalho hoje, ou seja o Google Cloud Platform.</a:t>
            </a:r>
          </a:p>
          <a:p>
            <a:pPr algn="l"/>
            <a:r>
              <a:rPr lang="pt-BR" sz="1800" dirty="0">
                <a:solidFill>
                  <a:srgbClr val="0070C0"/>
                </a:solidFill>
              </a:rPr>
              <a:t>A arquitetura que propus é um modelo proposto a partir dos projetos em empresas que participei, incorporando referências de todas experiências que tive. Sobre a proposta de definição de camadas de dados, me baseei fortemente nos livros do O’Reilly, adicionando na prática quais seriam as tecnologias atuantes. Mas é importante destacar que poderiam ser incluídos ai processos de governança, nomenclatura, </a:t>
            </a:r>
            <a:r>
              <a:rPr lang="pt-BR" sz="1800" dirty="0" err="1">
                <a:solidFill>
                  <a:srgbClr val="0070C0"/>
                </a:solidFill>
              </a:rPr>
              <a:t>deployment</a:t>
            </a:r>
            <a:r>
              <a:rPr lang="pt-BR" sz="1800" dirty="0">
                <a:solidFill>
                  <a:srgbClr val="0070C0"/>
                </a:solidFill>
              </a:rPr>
              <a:t>, segurança, catálogos de dados etc...</a:t>
            </a:r>
          </a:p>
          <a:p>
            <a:pPr algn="l"/>
            <a:r>
              <a:rPr lang="pt-BR" sz="1800" dirty="0">
                <a:solidFill>
                  <a:srgbClr val="0070C0"/>
                </a:solidFill>
              </a:rPr>
              <a:t>Por fim, acabei não incluindo um slide dedicado a Virtualização de Dados. Entendo a virtualização de dados como uma forma de unificar diversas fontes distintas em uma camada lógica uniforme. Evitando ter processos muito onerosos em termos de processamento e ETL e evitando perder muito tempo construindo pipelines.</a:t>
            </a:r>
          </a:p>
          <a:p>
            <a:pPr algn="l"/>
            <a:endParaRPr lang="pt-BR" sz="1800" dirty="0">
              <a:solidFill>
                <a:srgbClr val="0070C0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B68C9D57-F617-D393-7817-7F84D3050E4D}"/>
              </a:ext>
            </a:extLst>
          </p:cNvPr>
          <p:cNvSpPr txBox="1">
            <a:spLocks/>
          </p:cNvSpPr>
          <p:nvPr/>
        </p:nvSpPr>
        <p:spPr>
          <a:xfrm>
            <a:off x="269033" y="149071"/>
            <a:ext cx="11422224" cy="887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Explicando o que pensei para chegar nos Modelos mostrados</a:t>
            </a:r>
          </a:p>
        </p:txBody>
      </p:sp>
    </p:spTree>
    <p:extLst>
      <p:ext uri="{BB962C8B-B14F-4D97-AF65-F5344CB8AC3E}">
        <p14:creationId xmlns:p14="http://schemas.microsoft.com/office/powerpoint/2010/main" val="447977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1D718-E61E-25DD-5CEA-99CE50BB0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7947D-0E77-453E-873A-74D926F62A8F}"/>
              </a:ext>
            </a:extLst>
          </p:cNvPr>
          <p:cNvSpPr txBox="1">
            <a:spLocks/>
          </p:cNvSpPr>
          <p:nvPr/>
        </p:nvSpPr>
        <p:spPr>
          <a:xfrm>
            <a:off x="269033" y="149071"/>
            <a:ext cx="10515600" cy="887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Camadas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2B48DD53-13FC-3BEF-9893-1F7CBBBE92AE}"/>
              </a:ext>
            </a:extLst>
          </p:cNvPr>
          <p:cNvCxnSpPr>
            <a:cxnSpLocks/>
          </p:cNvCxnSpPr>
          <p:nvPr/>
        </p:nvCxnSpPr>
        <p:spPr>
          <a:xfrm>
            <a:off x="2418816" y="1141874"/>
            <a:ext cx="904850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172AB12F-0ADA-ACB3-E585-89615476F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" y="1531751"/>
            <a:ext cx="738673" cy="608117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79A39505-CE17-5426-8F59-7DF21E93393F}"/>
              </a:ext>
            </a:extLst>
          </p:cNvPr>
          <p:cNvCxnSpPr>
            <a:cxnSpLocks/>
          </p:cNvCxnSpPr>
          <p:nvPr/>
        </p:nvCxnSpPr>
        <p:spPr>
          <a:xfrm>
            <a:off x="2418816" y="2441939"/>
            <a:ext cx="904850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A4B10C7E-261E-A05A-090A-7FC66136B135}"/>
              </a:ext>
            </a:extLst>
          </p:cNvPr>
          <p:cNvSpPr txBox="1"/>
          <p:nvPr/>
        </p:nvSpPr>
        <p:spPr>
          <a:xfrm>
            <a:off x="269033" y="1267937"/>
            <a:ext cx="1261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/>
              <a:t>Work</a:t>
            </a:r>
            <a:r>
              <a:rPr lang="pt-BR" sz="1200" b="1" dirty="0"/>
              <a:t> Data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8B8CA7B-B9D3-2AB6-C72B-168C816B8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" y="3065109"/>
            <a:ext cx="738673" cy="60811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46C3EC5-4ED2-3389-16D8-8BD0A994027A}"/>
              </a:ext>
            </a:extLst>
          </p:cNvPr>
          <p:cNvSpPr txBox="1"/>
          <p:nvPr/>
        </p:nvSpPr>
        <p:spPr>
          <a:xfrm>
            <a:off x="269033" y="2801295"/>
            <a:ext cx="1261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/>
              <a:t>Trusted</a:t>
            </a:r>
            <a:r>
              <a:rPr lang="pt-BR" sz="1200" b="1" dirty="0"/>
              <a:t> Data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81A23DF-8868-7ACF-50DE-DBAB51E13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" y="4430488"/>
            <a:ext cx="738673" cy="60811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E9FD70-5549-9E8C-CE11-9F2F180FBC0B}"/>
              </a:ext>
            </a:extLst>
          </p:cNvPr>
          <p:cNvSpPr txBox="1"/>
          <p:nvPr/>
        </p:nvSpPr>
        <p:spPr>
          <a:xfrm>
            <a:off x="269033" y="4166674"/>
            <a:ext cx="1261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/>
              <a:t>Sensitive</a:t>
            </a:r>
            <a:r>
              <a:rPr lang="pt-BR" sz="1200" b="1" dirty="0"/>
              <a:t> Data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627B20CA-2DA7-CD0D-F0AD-5327C0F8C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" y="5728620"/>
            <a:ext cx="738673" cy="608117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95D3112C-2C41-AB96-8F7B-CD4E8905F0BB}"/>
              </a:ext>
            </a:extLst>
          </p:cNvPr>
          <p:cNvSpPr txBox="1"/>
          <p:nvPr/>
        </p:nvSpPr>
        <p:spPr>
          <a:xfrm>
            <a:off x="269033" y="5464806"/>
            <a:ext cx="1261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Landing Data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549839B-F2A4-0CBD-2258-4D6172D5D2AE}"/>
              </a:ext>
            </a:extLst>
          </p:cNvPr>
          <p:cNvCxnSpPr>
            <a:cxnSpLocks/>
          </p:cNvCxnSpPr>
          <p:nvPr/>
        </p:nvCxnSpPr>
        <p:spPr>
          <a:xfrm>
            <a:off x="2418816" y="3825981"/>
            <a:ext cx="904850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8F64453-3B18-FBB5-7168-8CDBFF2C5657}"/>
              </a:ext>
            </a:extLst>
          </p:cNvPr>
          <p:cNvCxnSpPr>
            <a:cxnSpLocks/>
          </p:cNvCxnSpPr>
          <p:nvPr/>
        </p:nvCxnSpPr>
        <p:spPr>
          <a:xfrm>
            <a:off x="2418816" y="5247345"/>
            <a:ext cx="904850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2F8F910-6D39-AD83-44F5-FBD5C241A945}"/>
              </a:ext>
            </a:extLst>
          </p:cNvPr>
          <p:cNvSpPr txBox="1"/>
          <p:nvPr/>
        </p:nvSpPr>
        <p:spPr>
          <a:xfrm>
            <a:off x="10217020" y="535387"/>
            <a:ext cx="1063689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Usuários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0712789-1986-3915-7310-41D5204A4451}"/>
              </a:ext>
            </a:extLst>
          </p:cNvPr>
          <p:cNvCxnSpPr/>
          <p:nvPr/>
        </p:nvCxnSpPr>
        <p:spPr>
          <a:xfrm>
            <a:off x="8322906" y="812385"/>
            <a:ext cx="0" cy="2120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8887950-B989-B292-1D7E-A0F64E3550AF}"/>
              </a:ext>
            </a:extLst>
          </p:cNvPr>
          <p:cNvSpPr txBox="1"/>
          <p:nvPr/>
        </p:nvSpPr>
        <p:spPr>
          <a:xfrm>
            <a:off x="8322906" y="1718223"/>
            <a:ext cx="1063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Analistas Avançados</a:t>
            </a:r>
          </a:p>
        </p:txBody>
      </p: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0FB8590A-C51C-0D34-7AE2-905A3FEE696F}"/>
              </a:ext>
            </a:extLst>
          </p:cNvPr>
          <p:cNvCxnSpPr/>
          <p:nvPr/>
        </p:nvCxnSpPr>
        <p:spPr>
          <a:xfrm>
            <a:off x="5526833" y="812385"/>
            <a:ext cx="0" cy="21201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17F9637-FE6E-B817-29C8-708F2B689F79}"/>
              </a:ext>
            </a:extLst>
          </p:cNvPr>
          <p:cNvSpPr txBox="1"/>
          <p:nvPr/>
        </p:nvSpPr>
        <p:spPr>
          <a:xfrm>
            <a:off x="5564155" y="1644692"/>
            <a:ext cx="1063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Cientistas de Dados</a:t>
            </a:r>
          </a:p>
        </p:txBody>
      </p:sp>
      <p:cxnSp>
        <p:nvCxnSpPr>
          <p:cNvPr id="27" name="Conector de Seta Reta 26">
            <a:extLst>
              <a:ext uri="{FF2B5EF4-FFF2-40B4-BE49-F238E27FC236}">
                <a16:creationId xmlns:a16="http://schemas.microsoft.com/office/drawing/2014/main" id="{019854CA-E643-B25F-28E9-0A851B677D23}"/>
              </a:ext>
            </a:extLst>
          </p:cNvPr>
          <p:cNvCxnSpPr>
            <a:cxnSpLocks/>
          </p:cNvCxnSpPr>
          <p:nvPr/>
        </p:nvCxnSpPr>
        <p:spPr>
          <a:xfrm>
            <a:off x="3365241" y="812385"/>
            <a:ext cx="0" cy="42262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731057CF-EEF8-EA83-F442-73365A799371}"/>
              </a:ext>
            </a:extLst>
          </p:cNvPr>
          <p:cNvSpPr txBox="1"/>
          <p:nvPr/>
        </p:nvSpPr>
        <p:spPr>
          <a:xfrm>
            <a:off x="3455437" y="3065109"/>
            <a:ext cx="1063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Engenheiros de Dados</a:t>
            </a:r>
          </a:p>
        </p:txBody>
      </p:sp>
      <p:pic>
        <p:nvPicPr>
          <p:cNvPr id="31" name="Imagem 30" descr="Ícone&#10;&#10;Descrição gerada automaticamente">
            <a:extLst>
              <a:ext uri="{FF2B5EF4-FFF2-40B4-BE49-F238E27FC236}">
                <a16:creationId xmlns:a16="http://schemas.microsoft.com/office/drawing/2014/main" id="{F6D14E33-C586-7DAC-0300-D9B74D7A49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8295" y="5728620"/>
            <a:ext cx="674611" cy="674611"/>
          </a:xfrm>
          <a:prstGeom prst="rect">
            <a:avLst/>
          </a:prstGeom>
        </p:spPr>
      </p:pic>
      <p:pic>
        <p:nvPicPr>
          <p:cNvPr id="33" name="Imagem 32" descr="Ícone&#10;&#10;Descrição gerada automaticamente">
            <a:extLst>
              <a:ext uri="{FF2B5EF4-FFF2-40B4-BE49-F238E27FC236}">
                <a16:creationId xmlns:a16="http://schemas.microsoft.com/office/drawing/2014/main" id="{3A6FEB34-45BC-E66F-161E-4FEE3558C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197" y="5716126"/>
            <a:ext cx="687105" cy="687105"/>
          </a:xfrm>
          <a:prstGeom prst="rect">
            <a:avLst/>
          </a:prstGeom>
        </p:spPr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DAB329E5-AF79-0C72-1DFC-58E206E7A273}"/>
              </a:ext>
            </a:extLst>
          </p:cNvPr>
          <p:cNvSpPr txBox="1"/>
          <p:nvPr/>
        </p:nvSpPr>
        <p:spPr>
          <a:xfrm>
            <a:off x="1007706" y="5738977"/>
            <a:ext cx="183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70C0"/>
                </a:solidFill>
              </a:rPr>
              <a:t>Dados não modificados de acordo com o estado de sua origem.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ACAE7D8-211B-25EF-3F11-0CB70D3C0FEC}"/>
              </a:ext>
            </a:extLst>
          </p:cNvPr>
          <p:cNvSpPr txBox="1"/>
          <p:nvPr/>
        </p:nvSpPr>
        <p:spPr>
          <a:xfrm>
            <a:off x="1036331" y="4438912"/>
            <a:ext cx="183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70C0"/>
                </a:solidFill>
              </a:rPr>
              <a:t>Camada opcional de acordo com o caso de uso. Dados de acesso restrito e alta governança.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4333A40-0832-E9E5-F5CE-B52C18A337E3}"/>
              </a:ext>
            </a:extLst>
          </p:cNvPr>
          <p:cNvSpPr txBox="1"/>
          <p:nvPr/>
        </p:nvSpPr>
        <p:spPr>
          <a:xfrm>
            <a:off x="898072" y="3081899"/>
            <a:ext cx="1838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70C0"/>
                </a:solidFill>
              </a:rPr>
              <a:t>Limpeza de dados e padronizações de nomes e colunas e tabelas. Otimização para armazenamento.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809E552-3F75-849E-51FF-B3D01A8859A9}"/>
              </a:ext>
            </a:extLst>
          </p:cNvPr>
          <p:cNvSpPr txBox="1"/>
          <p:nvPr/>
        </p:nvSpPr>
        <p:spPr>
          <a:xfrm>
            <a:off x="1007706" y="1590735"/>
            <a:ext cx="1838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70C0"/>
                </a:solidFill>
              </a:rPr>
              <a:t>Dados transformados de acordo com regras negócio e lógica de otimização. Junções, agregações e modelagens.</a:t>
            </a: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BCBB08D1-D8C9-1566-52E3-EEFAF1B29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6442" y="53229"/>
            <a:ext cx="434378" cy="59441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698DF1B-2021-D8C3-08B3-37EFAC441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9743" y="5716126"/>
            <a:ext cx="687105" cy="68710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EF658C5B-9000-CA0A-C18A-0C5F423F0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5779" y="1504539"/>
            <a:ext cx="769245" cy="672253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7964B378-82ED-58AF-F596-E077B218E3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9126" y="3020279"/>
            <a:ext cx="759683" cy="732648"/>
          </a:xfrm>
          <a:prstGeom prst="rect">
            <a:avLst/>
          </a:prstGeom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2CDE54F6-DB1D-E6A3-4CEB-8BB72EAED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243" y="295111"/>
            <a:ext cx="484099" cy="48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33A3463C-BF3E-0335-62EA-14C9AE226F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07542" y="5738977"/>
            <a:ext cx="851169" cy="754078"/>
          </a:xfrm>
          <a:prstGeom prst="rect">
            <a:avLst/>
          </a:prstGeom>
        </p:spPr>
      </p:pic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1345930-F0F0-7C31-40B0-C3AF1F6908DB}"/>
              </a:ext>
            </a:extLst>
          </p:cNvPr>
          <p:cNvCxnSpPr>
            <a:cxnSpLocks/>
          </p:cNvCxnSpPr>
          <p:nvPr/>
        </p:nvCxnSpPr>
        <p:spPr>
          <a:xfrm flipV="1">
            <a:off x="5133126" y="4223621"/>
            <a:ext cx="0" cy="1446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1B794CCD-319E-FA65-412D-F35D3A2498E6}"/>
              </a:ext>
            </a:extLst>
          </p:cNvPr>
          <p:cNvCxnSpPr>
            <a:cxnSpLocks/>
          </p:cNvCxnSpPr>
          <p:nvPr/>
        </p:nvCxnSpPr>
        <p:spPr>
          <a:xfrm>
            <a:off x="10238790" y="182109"/>
            <a:ext cx="0" cy="15361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99C2863C-4A0C-EE95-A6C5-3FCAE0DCDD4A}"/>
              </a:ext>
            </a:extLst>
          </p:cNvPr>
          <p:cNvCxnSpPr>
            <a:cxnSpLocks/>
          </p:cNvCxnSpPr>
          <p:nvPr/>
        </p:nvCxnSpPr>
        <p:spPr>
          <a:xfrm flipV="1">
            <a:off x="9671956" y="812385"/>
            <a:ext cx="0" cy="633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Imagem 41">
            <a:extLst>
              <a:ext uri="{FF2B5EF4-FFF2-40B4-BE49-F238E27FC236}">
                <a16:creationId xmlns:a16="http://schemas.microsoft.com/office/drawing/2014/main" id="{A29DD036-1347-4D7D-3FBD-CE8531490A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87779" y="2820922"/>
            <a:ext cx="772156" cy="669476"/>
          </a:xfrm>
          <a:prstGeom prst="rect">
            <a:avLst/>
          </a:prstGeom>
        </p:spPr>
      </p:pic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CFBF4BDF-289F-06CA-93F1-94C855E028F1}"/>
              </a:ext>
            </a:extLst>
          </p:cNvPr>
          <p:cNvCxnSpPr>
            <a:cxnSpLocks/>
          </p:cNvCxnSpPr>
          <p:nvPr/>
        </p:nvCxnSpPr>
        <p:spPr>
          <a:xfrm flipV="1">
            <a:off x="6973857" y="1644692"/>
            <a:ext cx="0" cy="10694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Imagem 45">
            <a:extLst>
              <a:ext uri="{FF2B5EF4-FFF2-40B4-BE49-F238E27FC236}">
                <a16:creationId xmlns:a16="http://schemas.microsoft.com/office/drawing/2014/main" id="{0FF2F4EB-BA4B-7118-965F-5C1ED72ABC3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86593" y="5669865"/>
            <a:ext cx="738751" cy="738751"/>
          </a:xfrm>
          <a:prstGeom prst="rect">
            <a:avLst/>
          </a:prstGeom>
        </p:spPr>
      </p:pic>
      <p:pic>
        <p:nvPicPr>
          <p:cNvPr id="50" name="Imagem 49">
            <a:extLst>
              <a:ext uri="{FF2B5EF4-FFF2-40B4-BE49-F238E27FC236}">
                <a16:creationId xmlns:a16="http://schemas.microsoft.com/office/drawing/2014/main" id="{2EC24B36-B1AB-77EB-0B79-49E6F8BE40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711929" y="3639164"/>
            <a:ext cx="897500" cy="8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1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9AF86-89F9-57C3-B13A-5B0D54AC77AB}"/>
              </a:ext>
            </a:extLst>
          </p:cNvPr>
          <p:cNvSpPr txBox="1">
            <a:spLocks/>
          </p:cNvSpPr>
          <p:nvPr/>
        </p:nvSpPr>
        <p:spPr>
          <a:xfrm>
            <a:off x="269033" y="149071"/>
            <a:ext cx="10515600" cy="887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Arquitetura de Dados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76914E15-7B1E-CEF5-6CFA-EBD099AF8D9C}"/>
              </a:ext>
            </a:extLst>
          </p:cNvPr>
          <p:cNvSpPr/>
          <p:nvPr/>
        </p:nvSpPr>
        <p:spPr>
          <a:xfrm>
            <a:off x="2332652" y="1036896"/>
            <a:ext cx="9741159" cy="567203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F0E4266-82BA-3939-E53E-FEF625AA8295}"/>
              </a:ext>
            </a:extLst>
          </p:cNvPr>
          <p:cNvSpPr/>
          <p:nvPr/>
        </p:nvSpPr>
        <p:spPr>
          <a:xfrm>
            <a:off x="2332652" y="1036896"/>
            <a:ext cx="2202026" cy="56720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BBDCD86-DFA3-C6A2-B004-0DBD7158FA13}"/>
              </a:ext>
            </a:extLst>
          </p:cNvPr>
          <p:cNvSpPr/>
          <p:nvPr/>
        </p:nvSpPr>
        <p:spPr>
          <a:xfrm>
            <a:off x="118189" y="1036896"/>
            <a:ext cx="2026297" cy="5672033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7AB82521-6B20-B877-6C37-AA7A111279C3}"/>
              </a:ext>
            </a:extLst>
          </p:cNvPr>
          <p:cNvSpPr/>
          <p:nvPr/>
        </p:nvSpPr>
        <p:spPr>
          <a:xfrm>
            <a:off x="4534678" y="1036895"/>
            <a:ext cx="3200400" cy="56720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0A0C408-50CC-E003-355E-D3A76D79FEA1}"/>
              </a:ext>
            </a:extLst>
          </p:cNvPr>
          <p:cNvSpPr/>
          <p:nvPr/>
        </p:nvSpPr>
        <p:spPr>
          <a:xfrm>
            <a:off x="7735077" y="1036894"/>
            <a:ext cx="2202026" cy="567203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991A9C53-A55A-F98A-F144-E8E22F222261}"/>
              </a:ext>
            </a:extLst>
          </p:cNvPr>
          <p:cNvSpPr/>
          <p:nvPr/>
        </p:nvSpPr>
        <p:spPr>
          <a:xfrm>
            <a:off x="9937102" y="4086808"/>
            <a:ext cx="2124271" cy="262211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7E4D907-CBFC-0FC3-B066-7B842E9FD823}"/>
              </a:ext>
            </a:extLst>
          </p:cNvPr>
          <p:cNvSpPr txBox="1"/>
          <p:nvPr/>
        </p:nvSpPr>
        <p:spPr>
          <a:xfrm>
            <a:off x="2332650" y="1166326"/>
            <a:ext cx="220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70C0"/>
                </a:solidFill>
              </a:rPr>
              <a:t>Camada de Ingestão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5741541-CFBF-763A-926C-97F721A99345}"/>
              </a:ext>
            </a:extLst>
          </p:cNvPr>
          <p:cNvSpPr txBox="1"/>
          <p:nvPr/>
        </p:nvSpPr>
        <p:spPr>
          <a:xfrm>
            <a:off x="4855804" y="1166326"/>
            <a:ext cx="2202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70C0"/>
                </a:solidFill>
              </a:rPr>
              <a:t>Camada de Armazenamento e Transformação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3566360-3688-F64D-2216-C6277DDD1DDC}"/>
              </a:ext>
            </a:extLst>
          </p:cNvPr>
          <p:cNvSpPr txBox="1"/>
          <p:nvPr/>
        </p:nvSpPr>
        <p:spPr>
          <a:xfrm>
            <a:off x="7735077" y="1166326"/>
            <a:ext cx="22020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70C0"/>
                </a:solidFill>
              </a:rPr>
              <a:t>Camada de query e processamento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AC3825-0DDF-E341-4CA4-9E7AB61D553B}"/>
              </a:ext>
            </a:extLst>
          </p:cNvPr>
          <p:cNvSpPr txBox="1"/>
          <p:nvPr/>
        </p:nvSpPr>
        <p:spPr>
          <a:xfrm>
            <a:off x="9937101" y="1166326"/>
            <a:ext cx="206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70C0"/>
                </a:solidFill>
              </a:rPr>
              <a:t>Camada de Apresentação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9C2AB9-B435-4AF6-3D37-A9DCBF06D8A9}"/>
              </a:ext>
            </a:extLst>
          </p:cNvPr>
          <p:cNvSpPr txBox="1"/>
          <p:nvPr/>
        </p:nvSpPr>
        <p:spPr>
          <a:xfrm>
            <a:off x="9997754" y="4101896"/>
            <a:ext cx="20636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70C0"/>
                </a:solidFill>
              </a:rPr>
              <a:t>Camada de Aplicações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0FA3663-AA3B-7566-FA03-B1B8B05A077D}"/>
              </a:ext>
            </a:extLst>
          </p:cNvPr>
          <p:cNvSpPr txBox="1"/>
          <p:nvPr/>
        </p:nvSpPr>
        <p:spPr>
          <a:xfrm>
            <a:off x="130626" y="1166326"/>
            <a:ext cx="20138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rgbClr val="0070C0"/>
                </a:solidFill>
              </a:rPr>
              <a:t>Origens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E39079F-9B59-7795-9A06-FF5432BE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513" y="5082744"/>
            <a:ext cx="1171799" cy="38188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42B481D-5EFD-4E27-E1EF-FF8B4D7DC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992" y="2339543"/>
            <a:ext cx="590778" cy="523389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835397B-D158-BC5E-2031-0EE26C0C62A8}"/>
              </a:ext>
            </a:extLst>
          </p:cNvPr>
          <p:cNvSpPr txBox="1"/>
          <p:nvPr/>
        </p:nvSpPr>
        <p:spPr>
          <a:xfrm>
            <a:off x="2855859" y="2079642"/>
            <a:ext cx="15040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Dataflow Streams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F5A14648-460C-E33D-B1C4-75CE699BA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692" y="2505412"/>
            <a:ext cx="759683" cy="732648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D5D0B1DB-B0E4-FC5A-DE38-39EBF2197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740" y="5454780"/>
            <a:ext cx="759683" cy="732648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EB3641E0-5EE0-90AE-D1B0-FF69E5FDE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844" y="5082744"/>
            <a:ext cx="738673" cy="608117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61A26F30-5577-DFDE-CA6E-18B1BBCA1A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0933" y="2772567"/>
            <a:ext cx="769245" cy="672253"/>
          </a:xfrm>
          <a:prstGeom prst="rect">
            <a:avLst/>
          </a:prstGeom>
        </p:spPr>
      </p:pic>
      <p:sp>
        <p:nvSpPr>
          <p:cNvPr id="23" name="Fluxograma: Armazenamento de Acesso Direto 22">
            <a:extLst>
              <a:ext uri="{FF2B5EF4-FFF2-40B4-BE49-F238E27FC236}">
                <a16:creationId xmlns:a16="http://schemas.microsoft.com/office/drawing/2014/main" id="{27E938A9-2F8C-C948-11DB-A17CADA5A9FA}"/>
              </a:ext>
            </a:extLst>
          </p:cNvPr>
          <p:cNvSpPr/>
          <p:nvPr/>
        </p:nvSpPr>
        <p:spPr>
          <a:xfrm>
            <a:off x="194272" y="2791723"/>
            <a:ext cx="1819716" cy="439948"/>
          </a:xfrm>
          <a:prstGeom prst="flowChartMagneticDru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Dados Tempo Real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7639EC5F-6FF6-F7D1-670B-CEC613CE6E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64306" y="3444820"/>
            <a:ext cx="622842" cy="53021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9E79CD3C-9C74-394E-645E-74C029F31030}"/>
              </a:ext>
            </a:extLst>
          </p:cNvPr>
          <p:cNvSpPr txBox="1"/>
          <p:nvPr/>
        </p:nvSpPr>
        <p:spPr>
          <a:xfrm>
            <a:off x="3004655" y="2961814"/>
            <a:ext cx="1063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Cloud Pub Sub</a:t>
            </a:r>
          </a:p>
        </p:txBody>
      </p:sp>
      <p:cxnSp>
        <p:nvCxnSpPr>
          <p:cNvPr id="27" name="Conector: Angulado 26">
            <a:extLst>
              <a:ext uri="{FF2B5EF4-FFF2-40B4-BE49-F238E27FC236}">
                <a16:creationId xmlns:a16="http://schemas.microsoft.com/office/drawing/2014/main" id="{00253CD1-4C03-F7BE-B3E2-D0A5E79A7D3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144486" y="3041183"/>
            <a:ext cx="919820" cy="6687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do 28">
            <a:extLst>
              <a:ext uri="{FF2B5EF4-FFF2-40B4-BE49-F238E27FC236}">
                <a16:creationId xmlns:a16="http://schemas.microsoft.com/office/drawing/2014/main" id="{CF7B2E10-29BE-6F12-FB50-B8D0D5848B2E}"/>
              </a:ext>
            </a:extLst>
          </p:cNvPr>
          <p:cNvCxnSpPr>
            <a:endCxn id="16" idx="1"/>
          </p:cNvCxnSpPr>
          <p:nvPr/>
        </p:nvCxnSpPr>
        <p:spPr>
          <a:xfrm flipV="1">
            <a:off x="2144486" y="2601238"/>
            <a:ext cx="935506" cy="39940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do 33">
            <a:extLst>
              <a:ext uri="{FF2B5EF4-FFF2-40B4-BE49-F238E27FC236}">
                <a16:creationId xmlns:a16="http://schemas.microsoft.com/office/drawing/2014/main" id="{FDD33FAB-0AB3-95BA-4EDB-7A2154E4B551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3670770" y="2601238"/>
            <a:ext cx="1883922" cy="2704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E56AA3C-4C61-170E-8A91-A7BB065DB2C8}"/>
              </a:ext>
            </a:extLst>
          </p:cNvPr>
          <p:cNvSpPr txBox="1"/>
          <p:nvPr/>
        </p:nvSpPr>
        <p:spPr>
          <a:xfrm>
            <a:off x="5404358" y="2176178"/>
            <a:ext cx="1063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Databricks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66AE37B-CFA2-6FBA-AE16-51A52D7B190D}"/>
              </a:ext>
            </a:extLst>
          </p:cNvPr>
          <p:cNvSpPr txBox="1"/>
          <p:nvPr/>
        </p:nvSpPr>
        <p:spPr>
          <a:xfrm>
            <a:off x="8370933" y="2495566"/>
            <a:ext cx="1063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 err="1">
                <a:solidFill>
                  <a:srgbClr val="002060"/>
                </a:solidFill>
              </a:rPr>
              <a:t>BigQuery</a:t>
            </a:r>
            <a:endParaRPr lang="pt-BR" sz="1200" b="1" dirty="0">
              <a:solidFill>
                <a:srgbClr val="002060"/>
              </a:solidFill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2217C051-D42F-8A66-2056-4B25D9D10B06}"/>
              </a:ext>
            </a:extLst>
          </p:cNvPr>
          <p:cNvSpPr/>
          <p:nvPr/>
        </p:nvSpPr>
        <p:spPr>
          <a:xfrm>
            <a:off x="5921449" y="4404824"/>
            <a:ext cx="1703217" cy="1286037"/>
          </a:xfrm>
          <a:prstGeom prst="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6B536426-5D8D-0969-FC19-C905B76218FC}"/>
              </a:ext>
            </a:extLst>
          </p:cNvPr>
          <p:cNvSpPr txBox="1"/>
          <p:nvPr/>
        </p:nvSpPr>
        <p:spPr>
          <a:xfrm>
            <a:off x="5994141" y="4404823"/>
            <a:ext cx="1317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Virtualização de Dados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731359A-66C2-14CF-FD10-F3E664C11D0E}"/>
              </a:ext>
            </a:extLst>
          </p:cNvPr>
          <p:cNvSpPr txBox="1"/>
          <p:nvPr/>
        </p:nvSpPr>
        <p:spPr>
          <a:xfrm>
            <a:off x="4648198" y="4621078"/>
            <a:ext cx="1063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Cloud Storage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76A45970-A902-B5DA-A947-C712FCB4937E}"/>
              </a:ext>
            </a:extLst>
          </p:cNvPr>
          <p:cNvSpPr txBox="1"/>
          <p:nvPr/>
        </p:nvSpPr>
        <p:spPr>
          <a:xfrm>
            <a:off x="2855333" y="5162076"/>
            <a:ext cx="1063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solidFill>
                  <a:srgbClr val="002060"/>
                </a:solidFill>
              </a:rPr>
              <a:t>Databricks</a:t>
            </a:r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9EFE35B1-B4BD-0CC4-388C-3204689EC018}"/>
              </a:ext>
            </a:extLst>
          </p:cNvPr>
          <p:cNvSpPr/>
          <p:nvPr/>
        </p:nvSpPr>
        <p:spPr>
          <a:xfrm>
            <a:off x="2670507" y="2079642"/>
            <a:ext cx="7341241" cy="205284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38AADEF-2C66-3D0D-D12D-487714CCFC82}"/>
              </a:ext>
            </a:extLst>
          </p:cNvPr>
          <p:cNvSpPr txBox="1"/>
          <p:nvPr/>
        </p:nvSpPr>
        <p:spPr>
          <a:xfrm>
            <a:off x="9204158" y="4270983"/>
            <a:ext cx="112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FF3300"/>
                </a:solidFill>
              </a:rPr>
              <a:t>Batch</a:t>
            </a:r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9074A57-1922-0F90-58AE-962DD34906E1}"/>
              </a:ext>
            </a:extLst>
          </p:cNvPr>
          <p:cNvSpPr/>
          <p:nvPr/>
        </p:nvSpPr>
        <p:spPr>
          <a:xfrm>
            <a:off x="2670507" y="4217131"/>
            <a:ext cx="7341241" cy="251335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: Angulado 46">
            <a:extLst>
              <a:ext uri="{FF2B5EF4-FFF2-40B4-BE49-F238E27FC236}">
                <a16:creationId xmlns:a16="http://schemas.microsoft.com/office/drawing/2014/main" id="{5518111E-5D6E-38FF-C1E0-1F9C00F7C17D}"/>
              </a:ext>
            </a:extLst>
          </p:cNvPr>
          <p:cNvCxnSpPr>
            <a:endCxn id="18" idx="2"/>
          </p:cNvCxnSpPr>
          <p:nvPr/>
        </p:nvCxnSpPr>
        <p:spPr>
          <a:xfrm rot="5400000" flipH="1" flipV="1">
            <a:off x="4852479" y="3377460"/>
            <a:ext cx="1221455" cy="94265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: Angulado 50">
            <a:extLst>
              <a:ext uri="{FF2B5EF4-FFF2-40B4-BE49-F238E27FC236}">
                <a16:creationId xmlns:a16="http://schemas.microsoft.com/office/drawing/2014/main" id="{0BC5179A-BDD5-41A0-CAC4-7487EBC51A6F}"/>
              </a:ext>
            </a:extLst>
          </p:cNvPr>
          <p:cNvCxnSpPr>
            <a:stCxn id="18" idx="3"/>
            <a:endCxn id="22" idx="1"/>
          </p:cNvCxnSpPr>
          <p:nvPr/>
        </p:nvCxnSpPr>
        <p:spPr>
          <a:xfrm>
            <a:off x="6314375" y="2871736"/>
            <a:ext cx="2056558" cy="23695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Imagem 51">
            <a:extLst>
              <a:ext uri="{FF2B5EF4-FFF2-40B4-BE49-F238E27FC236}">
                <a16:creationId xmlns:a16="http://schemas.microsoft.com/office/drawing/2014/main" id="{4B5F5347-F8B2-5CF0-4E55-9377981E18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2374" y="1920935"/>
            <a:ext cx="434378" cy="594412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BECD1A2A-EF68-F629-4D14-A73CECFCB9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7054" y="3238060"/>
            <a:ext cx="658979" cy="658979"/>
          </a:xfrm>
          <a:prstGeom prst="rect">
            <a:avLst/>
          </a:prstGeom>
        </p:spPr>
      </p:pic>
      <p:cxnSp>
        <p:nvCxnSpPr>
          <p:cNvPr id="56" name="Conector: Angulado 55">
            <a:extLst>
              <a:ext uri="{FF2B5EF4-FFF2-40B4-BE49-F238E27FC236}">
                <a16:creationId xmlns:a16="http://schemas.microsoft.com/office/drawing/2014/main" id="{27D35170-E5DF-9012-6706-52BD11678188}"/>
              </a:ext>
            </a:extLst>
          </p:cNvPr>
          <p:cNvCxnSpPr>
            <a:stCxn id="22" idx="3"/>
            <a:endCxn id="52" idx="1"/>
          </p:cNvCxnSpPr>
          <p:nvPr/>
        </p:nvCxnSpPr>
        <p:spPr>
          <a:xfrm flipV="1">
            <a:off x="9140178" y="2218141"/>
            <a:ext cx="1672196" cy="89055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8" name="Picture 2">
            <a:extLst>
              <a:ext uri="{FF2B5EF4-FFF2-40B4-BE49-F238E27FC236}">
                <a16:creationId xmlns:a16="http://schemas.microsoft.com/office/drawing/2014/main" id="{106721AF-97F8-289B-A609-CF119557E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988" y="2031248"/>
            <a:ext cx="484099" cy="48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Conector: Angulado 59">
            <a:extLst>
              <a:ext uri="{FF2B5EF4-FFF2-40B4-BE49-F238E27FC236}">
                <a16:creationId xmlns:a16="http://schemas.microsoft.com/office/drawing/2014/main" id="{ABF28627-DDA8-EE43-3CC5-5D009196CB67}"/>
              </a:ext>
            </a:extLst>
          </p:cNvPr>
          <p:cNvCxnSpPr>
            <a:stCxn id="20" idx="3"/>
            <a:endCxn id="21" idx="2"/>
          </p:cNvCxnSpPr>
          <p:nvPr/>
        </p:nvCxnSpPr>
        <p:spPr>
          <a:xfrm flipV="1">
            <a:off x="3719423" y="5690861"/>
            <a:ext cx="1372758" cy="1302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Angulado 61">
            <a:extLst>
              <a:ext uri="{FF2B5EF4-FFF2-40B4-BE49-F238E27FC236}">
                <a16:creationId xmlns:a16="http://schemas.microsoft.com/office/drawing/2014/main" id="{6D15AA0D-8E7B-0C3B-6DAE-519BDEF71A63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 flipV="1">
            <a:off x="5461517" y="5047843"/>
            <a:ext cx="459932" cy="3389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ector: Angulado 63">
            <a:extLst>
              <a:ext uri="{FF2B5EF4-FFF2-40B4-BE49-F238E27FC236}">
                <a16:creationId xmlns:a16="http://schemas.microsoft.com/office/drawing/2014/main" id="{8EAA56CB-872F-409F-4BEA-059591E57CF7}"/>
              </a:ext>
            </a:extLst>
          </p:cNvPr>
          <p:cNvCxnSpPr>
            <a:stCxn id="39" idx="3"/>
          </p:cNvCxnSpPr>
          <p:nvPr/>
        </p:nvCxnSpPr>
        <p:spPr>
          <a:xfrm flipV="1">
            <a:off x="7624666" y="3567549"/>
            <a:ext cx="1278111" cy="148029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Imagem 65">
            <a:extLst>
              <a:ext uri="{FF2B5EF4-FFF2-40B4-BE49-F238E27FC236}">
                <a16:creationId xmlns:a16="http://schemas.microsoft.com/office/drawing/2014/main" id="{1273F860-3D41-5F6D-0829-8E35CAECCF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65430" y="5119136"/>
            <a:ext cx="1773356" cy="600652"/>
          </a:xfrm>
          <a:prstGeom prst="rect">
            <a:avLst/>
          </a:prstGeom>
        </p:spPr>
      </p:pic>
      <p:cxnSp>
        <p:nvCxnSpPr>
          <p:cNvPr id="68" name="Conector: Angulado 67">
            <a:extLst>
              <a:ext uri="{FF2B5EF4-FFF2-40B4-BE49-F238E27FC236}">
                <a16:creationId xmlns:a16="http://schemas.microsoft.com/office/drawing/2014/main" id="{CB1285EE-5E96-4577-9129-6664F5AECD5C}"/>
              </a:ext>
            </a:extLst>
          </p:cNvPr>
          <p:cNvCxnSpPr>
            <a:endCxn id="66" idx="1"/>
          </p:cNvCxnSpPr>
          <p:nvPr/>
        </p:nvCxnSpPr>
        <p:spPr>
          <a:xfrm rot="16200000" flipH="1">
            <a:off x="8891593" y="4145624"/>
            <a:ext cx="1522423" cy="10252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Fluxograma: Armazenamento de Acesso Direto 68">
            <a:extLst>
              <a:ext uri="{FF2B5EF4-FFF2-40B4-BE49-F238E27FC236}">
                <a16:creationId xmlns:a16="http://schemas.microsoft.com/office/drawing/2014/main" id="{9A73F693-6193-3A1F-EB29-113A9B362CDA}"/>
              </a:ext>
            </a:extLst>
          </p:cNvPr>
          <p:cNvSpPr/>
          <p:nvPr/>
        </p:nvSpPr>
        <p:spPr>
          <a:xfrm>
            <a:off x="188287" y="3963577"/>
            <a:ext cx="1819716" cy="439948"/>
          </a:xfrm>
          <a:prstGeom prst="flowChartMagneticDru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API</a:t>
            </a:r>
          </a:p>
        </p:txBody>
      </p:sp>
      <p:cxnSp>
        <p:nvCxnSpPr>
          <p:cNvPr id="71" name="Conector: Angulado 70">
            <a:extLst>
              <a:ext uri="{FF2B5EF4-FFF2-40B4-BE49-F238E27FC236}">
                <a16:creationId xmlns:a16="http://schemas.microsoft.com/office/drawing/2014/main" id="{2B7363FC-DD14-50D5-DFC6-A2C5393E964C}"/>
              </a:ext>
            </a:extLst>
          </p:cNvPr>
          <p:cNvCxnSpPr>
            <a:stCxn id="69" idx="4"/>
            <a:endCxn id="20" idx="1"/>
          </p:cNvCxnSpPr>
          <p:nvPr/>
        </p:nvCxnSpPr>
        <p:spPr>
          <a:xfrm>
            <a:off x="2008003" y="4183551"/>
            <a:ext cx="951737" cy="163755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Fluxograma: Armazenamento de Acesso Direto 71">
            <a:extLst>
              <a:ext uri="{FF2B5EF4-FFF2-40B4-BE49-F238E27FC236}">
                <a16:creationId xmlns:a16="http://schemas.microsoft.com/office/drawing/2014/main" id="{3BE43E06-D61B-BA30-3592-7A3D0F3E60DD}"/>
              </a:ext>
            </a:extLst>
          </p:cNvPr>
          <p:cNvSpPr/>
          <p:nvPr/>
        </p:nvSpPr>
        <p:spPr>
          <a:xfrm>
            <a:off x="177520" y="5217323"/>
            <a:ext cx="1819716" cy="439948"/>
          </a:xfrm>
          <a:prstGeom prst="flowChartMagneticDrum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solidFill>
                  <a:schemeClr val="tx1"/>
                </a:solidFill>
              </a:rPr>
              <a:t>FTP / SFTP</a:t>
            </a:r>
          </a:p>
        </p:txBody>
      </p:sp>
      <p:cxnSp>
        <p:nvCxnSpPr>
          <p:cNvPr id="74" name="Conector: Angulado 73">
            <a:extLst>
              <a:ext uri="{FF2B5EF4-FFF2-40B4-BE49-F238E27FC236}">
                <a16:creationId xmlns:a16="http://schemas.microsoft.com/office/drawing/2014/main" id="{6BC72D54-3CC5-E224-CAF7-1A3BD8547D2A}"/>
              </a:ext>
            </a:extLst>
          </p:cNvPr>
          <p:cNvCxnSpPr>
            <a:stCxn id="72" idx="4"/>
            <a:endCxn id="20" idx="1"/>
          </p:cNvCxnSpPr>
          <p:nvPr/>
        </p:nvCxnSpPr>
        <p:spPr>
          <a:xfrm>
            <a:off x="1997236" y="5437297"/>
            <a:ext cx="962504" cy="3838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7D35E3B-94FE-33C6-C1E5-376299EAF11E}"/>
              </a:ext>
            </a:extLst>
          </p:cNvPr>
          <p:cNvSpPr txBox="1"/>
          <p:nvPr/>
        </p:nvSpPr>
        <p:spPr>
          <a:xfrm>
            <a:off x="8973617" y="2066214"/>
            <a:ext cx="11255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 err="1">
                <a:solidFill>
                  <a:srgbClr val="FF3300"/>
                </a:solidFill>
              </a:rPr>
              <a:t>Stream</a:t>
            </a:r>
            <a:endParaRPr lang="pt-BR" sz="1400" b="1" dirty="0">
              <a:solidFill>
                <a:srgbClr val="FF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80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72A91-A740-05CC-44E7-C2A8D160D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66613C-6939-D18A-97A9-27EA2DB9F5A8}"/>
              </a:ext>
            </a:extLst>
          </p:cNvPr>
          <p:cNvSpPr txBox="1">
            <a:spLocks/>
          </p:cNvSpPr>
          <p:nvPr/>
        </p:nvSpPr>
        <p:spPr>
          <a:xfrm>
            <a:off x="269032" y="149071"/>
            <a:ext cx="11008567" cy="8878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Sugestão de Visualização de Dados – Diagrama de Palavras e Frequência</a:t>
            </a:r>
          </a:p>
        </p:txBody>
      </p:sp>
      <p:pic>
        <p:nvPicPr>
          <p:cNvPr id="3" name="Picture 2" descr="Diagrama de Palavras e Frequência dos termos mais adotados nos títulos no período de 1994 a 2016. Fonte: dados da pesquisa (2016).">
            <a:extLst>
              <a:ext uri="{FF2B5EF4-FFF2-40B4-BE49-F238E27FC236}">
                <a16:creationId xmlns:a16="http://schemas.microsoft.com/office/drawing/2014/main" id="{544D38DA-78C0-EF43-8E67-5312F99A5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32" y="1271976"/>
            <a:ext cx="11085934" cy="481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5314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46234-432B-13A8-3708-864CDD4CF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CBD15F-B6BB-82EB-5BE9-99AA539C0023}"/>
              </a:ext>
            </a:extLst>
          </p:cNvPr>
          <p:cNvSpPr txBox="1">
            <a:spLocks/>
          </p:cNvSpPr>
          <p:nvPr/>
        </p:nvSpPr>
        <p:spPr>
          <a:xfrm>
            <a:off x="269033" y="149071"/>
            <a:ext cx="10515600" cy="887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Processamento de Transcrições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E50872F-6D84-DF70-FCA4-E1645183BB95}"/>
              </a:ext>
            </a:extLst>
          </p:cNvPr>
          <p:cNvSpPr txBox="1"/>
          <p:nvPr/>
        </p:nvSpPr>
        <p:spPr>
          <a:xfrm>
            <a:off x="269032" y="4184584"/>
            <a:ext cx="69621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Curiosidade aleatória:</a:t>
            </a:r>
            <a:r>
              <a:rPr lang="pt-BR" dirty="0"/>
              <a:t> as tecnologias que sustem modelos de processamento de linguagem natural, modelos de reconhecimento de imagem e o Google Cloud Speech se baseiam todas em redes neurais artificiais. Um paradigma em especial de RNA, chamado de “Transformers” foi o que possibilitou o desenvolvimento do Chat GPT pela Open AI.</a:t>
            </a:r>
            <a:endParaRPr lang="pt-BR" b="1" dirty="0"/>
          </a:p>
        </p:txBody>
      </p:sp>
      <p:pic>
        <p:nvPicPr>
          <p:cNvPr id="1026" name="Picture 2" descr="Transformers 4: A Era da Extinção - AdoroCinema">
            <a:extLst>
              <a:ext uri="{FF2B5EF4-FFF2-40B4-BE49-F238E27FC236}">
                <a16:creationId xmlns:a16="http://schemas.microsoft.com/office/drawing/2014/main" id="{51979624-2E64-92E5-6DF2-5CA61DA93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4150" y="0"/>
            <a:ext cx="43878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ED7275F-CCF3-1A8A-36BD-A8C664E24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81" y="1256906"/>
            <a:ext cx="1038079" cy="900037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F8715AF-D488-30C7-AEBD-167073AC28CD}"/>
              </a:ext>
            </a:extLst>
          </p:cNvPr>
          <p:cNvSpPr txBox="1"/>
          <p:nvPr/>
        </p:nvSpPr>
        <p:spPr>
          <a:xfrm>
            <a:off x="1822580" y="1522258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Google Cloud Speech API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3382A05-A789-35DC-76D2-5687D076A0B8}"/>
              </a:ext>
            </a:extLst>
          </p:cNvPr>
          <p:cNvSpPr txBox="1"/>
          <p:nvPr/>
        </p:nvSpPr>
        <p:spPr>
          <a:xfrm>
            <a:off x="1338059" y="2076257"/>
            <a:ext cx="60975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1" dirty="0">
                <a:solidFill>
                  <a:srgbClr val="0D0D0D"/>
                </a:solidFill>
                <a:effectLst/>
                <a:latin typeface="Söhne"/>
              </a:rPr>
              <a:t>“Serviço oferecido pela Google Cloud Platform que converte automaticamente a fala humana em texto. Esse serviço é projetado para transcrição de áudio em tempo real ou em lote, permitindo que os desenvolvedores integrem facilmente funcionalidades de reconhecimento de voz em suas aplicações e serviços.”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253167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712AE-D730-4272-AC73-DFD6D23C5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104B3-20F8-BF6D-7CEE-B1B196160BB7}"/>
              </a:ext>
            </a:extLst>
          </p:cNvPr>
          <p:cNvSpPr txBox="1">
            <a:spLocks/>
          </p:cNvSpPr>
          <p:nvPr/>
        </p:nvSpPr>
        <p:spPr>
          <a:xfrm>
            <a:off x="269033" y="149071"/>
            <a:ext cx="10515600" cy="8878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Soluções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E7A1A56-9A11-13F7-D511-D4F997BA0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33" y="1551506"/>
            <a:ext cx="1078433" cy="88782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249E8C9-2E97-C819-C222-A59A3AAF336D}"/>
              </a:ext>
            </a:extLst>
          </p:cNvPr>
          <p:cNvSpPr txBox="1"/>
          <p:nvPr/>
        </p:nvSpPr>
        <p:spPr>
          <a:xfrm>
            <a:off x="1347466" y="1800808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Google Cloud Storage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FB8D08-AD11-7F4D-598F-683E624F0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566" y="5798999"/>
            <a:ext cx="1171799" cy="3818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D9FA670-52C8-9509-195A-994C090F1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44" y="4655280"/>
            <a:ext cx="631251" cy="8638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8AF5779-D1E1-D641-A32F-F45CD49B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33" y="3691903"/>
            <a:ext cx="683475" cy="68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513F081A-862A-97A3-D094-8FA46683C000}"/>
              </a:ext>
            </a:extLst>
          </p:cNvPr>
          <p:cNvSpPr txBox="1"/>
          <p:nvPr/>
        </p:nvSpPr>
        <p:spPr>
          <a:xfrm>
            <a:off x="1411973" y="4902522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rgbClr val="0070C0"/>
                </a:solidFill>
              </a:rPr>
              <a:t>Looker</a:t>
            </a:r>
            <a:endParaRPr lang="pt-BR" b="1" dirty="0">
              <a:solidFill>
                <a:srgbClr val="0070C0"/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F8C5EDA-072D-9A51-9E71-5ABA6D040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925" y="2668929"/>
            <a:ext cx="759683" cy="73264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CCC9349-6739-625F-2B90-5CC8CEF15741}"/>
              </a:ext>
            </a:extLst>
          </p:cNvPr>
          <p:cNvSpPr txBox="1"/>
          <p:nvPr/>
        </p:nvSpPr>
        <p:spPr>
          <a:xfrm>
            <a:off x="1394148" y="2848476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Databricks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2EE06F7-8035-367C-9CFA-EF7F71978BA6}"/>
              </a:ext>
            </a:extLst>
          </p:cNvPr>
          <p:cNvSpPr txBox="1"/>
          <p:nvPr/>
        </p:nvSpPr>
        <p:spPr>
          <a:xfrm>
            <a:off x="1411973" y="3851611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Power BI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3AD8F54-0726-0FA6-E120-6CD3845471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25033" y="1551507"/>
            <a:ext cx="1015920" cy="88782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3DF42B13-9BA4-C729-0483-2BEA7B0C454B}"/>
              </a:ext>
            </a:extLst>
          </p:cNvPr>
          <p:cNvSpPr txBox="1"/>
          <p:nvPr/>
        </p:nvSpPr>
        <p:spPr>
          <a:xfrm>
            <a:off x="6351784" y="1800808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Google </a:t>
            </a:r>
            <a:r>
              <a:rPr lang="pt-BR" b="1" dirty="0" err="1">
                <a:solidFill>
                  <a:srgbClr val="0070C0"/>
                </a:solidFill>
              </a:rPr>
              <a:t>BigQuery</a:t>
            </a:r>
            <a:endParaRPr lang="pt-BR" b="1" dirty="0">
              <a:solidFill>
                <a:srgbClr val="0070C0"/>
              </a:solidFill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D0F6156B-44D4-A04E-B5D4-A42C8CC2E7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18872" y="2727245"/>
            <a:ext cx="1015921" cy="90003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16997CCF-A62F-CC91-0B0B-B23AED7144A4}"/>
              </a:ext>
            </a:extLst>
          </p:cNvPr>
          <p:cNvSpPr txBox="1"/>
          <p:nvPr/>
        </p:nvSpPr>
        <p:spPr>
          <a:xfrm>
            <a:off x="6351784" y="2997398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Google Cloud </a:t>
            </a:r>
            <a:r>
              <a:rPr lang="pt-BR" b="1" dirty="0" err="1">
                <a:solidFill>
                  <a:srgbClr val="0070C0"/>
                </a:solidFill>
              </a:rPr>
              <a:t>DataFlow</a:t>
            </a:r>
            <a:endParaRPr lang="pt-BR" b="1" dirty="0">
              <a:solidFill>
                <a:srgbClr val="0070C0"/>
              </a:solidFill>
            </a:endParaRP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BE31707A-7123-39AF-693D-AFCA4F3B1E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18872" y="4070416"/>
            <a:ext cx="1038079" cy="90003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69982D1B-A8B8-3285-D403-82E1E66E33FE}"/>
              </a:ext>
            </a:extLst>
          </p:cNvPr>
          <p:cNvSpPr txBox="1"/>
          <p:nvPr/>
        </p:nvSpPr>
        <p:spPr>
          <a:xfrm>
            <a:off x="6351784" y="4285948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Google Cloud Speech API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BABDD1D7-AEB0-511C-FE56-F1B427A9BE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18872" y="5352962"/>
            <a:ext cx="1014725" cy="863817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8BCC3AD0-D969-CEFB-D1EC-321F35952001}"/>
              </a:ext>
            </a:extLst>
          </p:cNvPr>
          <p:cNvSpPr txBox="1"/>
          <p:nvPr/>
        </p:nvSpPr>
        <p:spPr>
          <a:xfrm>
            <a:off x="6351784" y="5574498"/>
            <a:ext cx="3107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70C0"/>
                </a:solidFill>
              </a:rPr>
              <a:t>Google Cloud Pub Sub</a:t>
            </a:r>
          </a:p>
        </p:txBody>
      </p:sp>
    </p:spTree>
    <p:extLst>
      <p:ext uri="{BB962C8B-B14F-4D97-AF65-F5344CB8AC3E}">
        <p14:creationId xmlns:p14="http://schemas.microsoft.com/office/powerpoint/2010/main" val="138066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2118C-A0C6-4DFD-32A1-AF10AE300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8E57DD-34C5-1FDB-E8EF-0C314A1C0A9E}"/>
              </a:ext>
            </a:extLst>
          </p:cNvPr>
          <p:cNvSpPr txBox="1">
            <a:spLocks/>
          </p:cNvSpPr>
          <p:nvPr/>
        </p:nvSpPr>
        <p:spPr>
          <a:xfrm>
            <a:off x="269033" y="121078"/>
            <a:ext cx="10515600" cy="36298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3600" dirty="0"/>
              <a:t>Referências</a:t>
            </a:r>
          </a:p>
          <a:p>
            <a:pPr algn="l"/>
            <a:endParaRPr lang="pt-BR" sz="3600" dirty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pt-BR" sz="3200" dirty="0"/>
              <a:t>The Enterprise Big Data Lake; Alex </a:t>
            </a:r>
            <a:r>
              <a:rPr lang="pt-BR" sz="3200" dirty="0" err="1"/>
              <a:t>Gorelik</a:t>
            </a:r>
            <a:endParaRPr lang="pt-BR" sz="3200" dirty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pt-BR" sz="3200" dirty="0">
                <a:hlinkClick r:id="rId2"/>
              </a:rPr>
              <a:t>https://www.youtube.com/@DataLakers</a:t>
            </a:r>
            <a:endParaRPr lang="pt-BR" sz="3200" dirty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pt-BR" sz="3200" dirty="0">
                <a:hlinkClick r:id="rId3"/>
              </a:rPr>
              <a:t>https://chat.openai.com/</a:t>
            </a:r>
            <a:endParaRPr lang="pt-BR" sz="3200" dirty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pt-BR" sz="3200" dirty="0">
                <a:hlinkClick r:id="rId4"/>
              </a:rPr>
              <a:t>https://cloud.google.com/</a:t>
            </a:r>
            <a:endParaRPr lang="pt-BR" sz="3200" dirty="0"/>
          </a:p>
          <a:p>
            <a:pPr marL="571500" indent="-571500" algn="l">
              <a:buFont typeface="Wingdings" panose="05000000000000000000" pitchFamily="2" charset="2"/>
              <a:buChar char="v"/>
            </a:pP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23521827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675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Söhne</vt:lpstr>
      <vt:lpstr>Wingdings</vt:lpstr>
      <vt:lpstr>Tema do Office</vt:lpstr>
      <vt:lpstr>Slide do think-cell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Beraldo Onishi de Castro</dc:creator>
  <cp:lastModifiedBy>Lucas Beraldo Onishi de Castro</cp:lastModifiedBy>
  <cp:revision>21</cp:revision>
  <dcterms:created xsi:type="dcterms:W3CDTF">2024-03-06T20:00:02Z</dcterms:created>
  <dcterms:modified xsi:type="dcterms:W3CDTF">2024-03-07T00:24:53Z</dcterms:modified>
</cp:coreProperties>
</file>