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0"/>
  </p:notesMasterIdLst>
  <p:sldIdLst>
    <p:sldId id="256" r:id="rId2"/>
    <p:sldId id="403" r:id="rId3"/>
    <p:sldId id="404" r:id="rId4"/>
    <p:sldId id="257" r:id="rId5"/>
    <p:sldId id="316" r:id="rId6"/>
    <p:sldId id="258" r:id="rId7"/>
    <p:sldId id="317" r:id="rId8"/>
    <p:sldId id="318" r:id="rId9"/>
    <p:sldId id="319" r:id="rId10"/>
    <p:sldId id="322" r:id="rId11"/>
    <p:sldId id="401" r:id="rId12"/>
    <p:sldId id="307" r:id="rId13"/>
    <p:sldId id="308" r:id="rId14"/>
    <p:sldId id="379" r:id="rId15"/>
    <p:sldId id="377" r:id="rId16"/>
    <p:sldId id="378" r:id="rId17"/>
    <p:sldId id="324" r:id="rId18"/>
    <p:sldId id="325" r:id="rId19"/>
    <p:sldId id="326" r:id="rId20"/>
    <p:sldId id="327" r:id="rId21"/>
    <p:sldId id="328" r:id="rId22"/>
    <p:sldId id="405" r:id="rId23"/>
    <p:sldId id="331" r:id="rId24"/>
    <p:sldId id="332" r:id="rId25"/>
    <p:sldId id="333" r:id="rId26"/>
    <p:sldId id="265" r:id="rId27"/>
    <p:sldId id="340" r:id="rId28"/>
    <p:sldId id="335" r:id="rId29"/>
    <p:sldId id="336" r:id="rId30"/>
    <p:sldId id="337" r:id="rId31"/>
    <p:sldId id="341" r:id="rId32"/>
    <p:sldId id="342" r:id="rId33"/>
    <p:sldId id="344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9" r:id="rId44"/>
    <p:sldId id="360" r:id="rId45"/>
    <p:sldId id="361" r:id="rId46"/>
    <p:sldId id="362" r:id="rId47"/>
    <p:sldId id="364" r:id="rId48"/>
    <p:sldId id="365" r:id="rId49"/>
    <p:sldId id="366" r:id="rId50"/>
    <p:sldId id="367" r:id="rId51"/>
    <p:sldId id="406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97" r:id="rId68"/>
    <p:sldId id="398" r:id="rId69"/>
    <p:sldId id="407" r:id="rId70"/>
    <p:sldId id="389" r:id="rId71"/>
    <p:sldId id="390" r:id="rId72"/>
    <p:sldId id="391" r:id="rId73"/>
    <p:sldId id="392" r:id="rId74"/>
    <p:sldId id="393" r:id="rId75"/>
    <p:sldId id="395" r:id="rId76"/>
    <p:sldId id="396" r:id="rId77"/>
    <p:sldId id="402" r:id="rId78"/>
    <p:sldId id="293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B5FF6B5A-0E81-4397-9F58-6FEA4E1DFC6B}">
          <p14:sldIdLst>
            <p14:sldId id="256"/>
            <p14:sldId id="403"/>
          </p14:sldIdLst>
        </p14:section>
        <p14:section name="框架介绍" id="{7415C1A9-539B-436E-88F2-155EB12105F4}">
          <p14:sldIdLst>
            <p14:sldId id="404"/>
            <p14:sldId id="257"/>
            <p14:sldId id="316"/>
            <p14:sldId id="258"/>
            <p14:sldId id="317"/>
            <p14:sldId id="318"/>
            <p14:sldId id="319"/>
            <p14:sldId id="322"/>
            <p14:sldId id="401"/>
            <p14:sldId id="307"/>
            <p14:sldId id="308"/>
            <p14:sldId id="379"/>
            <p14:sldId id="377"/>
            <p14:sldId id="378"/>
            <p14:sldId id="324"/>
            <p14:sldId id="325"/>
            <p14:sldId id="326"/>
            <p14:sldId id="327"/>
            <p14:sldId id="328"/>
          </p14:sldIdLst>
        </p14:section>
        <p14:section name="模块开发" id="{E0DF1ADE-559D-4DC8-9215-E3F5A5F9FE05}">
          <p14:sldIdLst>
            <p14:sldId id="405"/>
            <p14:sldId id="331"/>
            <p14:sldId id="332"/>
            <p14:sldId id="333"/>
            <p14:sldId id="265"/>
            <p14:sldId id="340"/>
            <p14:sldId id="335"/>
            <p14:sldId id="336"/>
            <p14:sldId id="337"/>
            <p14:sldId id="341"/>
            <p14:sldId id="342"/>
            <p14:sldId id="344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60"/>
            <p14:sldId id="361"/>
            <p14:sldId id="362"/>
            <p14:sldId id="364"/>
            <p14:sldId id="365"/>
            <p14:sldId id="366"/>
            <p14:sldId id="367"/>
          </p14:sldIdLst>
        </p14:section>
        <p14:section name="功能讲解" id="{C4A3EFB5-9E04-48A2-8529-128F506C63E7}">
          <p14:sldIdLst>
            <p14:sldId id="40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82"/>
            <p14:sldId id="383"/>
            <p14:sldId id="384"/>
            <p14:sldId id="385"/>
            <p14:sldId id="386"/>
            <p14:sldId id="387"/>
            <p14:sldId id="388"/>
            <p14:sldId id="397"/>
            <p14:sldId id="398"/>
          </p14:sldIdLst>
        </p14:section>
        <p14:section name="功能开发" id="{20FFE4CB-2E2D-4E21-AB8A-65AA92EB5324}">
          <p14:sldIdLst>
            <p14:sldId id="407"/>
            <p14:sldId id="389"/>
            <p14:sldId id="390"/>
            <p14:sldId id="391"/>
            <p14:sldId id="392"/>
            <p14:sldId id="393"/>
            <p14:sldId id="395"/>
            <p14:sldId id="396"/>
          </p14:sldIdLst>
        </p14:section>
        <p14:section name="结束" id="{3021CB0C-052C-4582-BD79-19172DBB10CE}">
          <p14:sldIdLst>
            <p14:sldId id="40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9547" autoAdjust="0"/>
  </p:normalViewPr>
  <p:slideViewPr>
    <p:cSldViewPr>
      <p:cViewPr varScale="1">
        <p:scale>
          <a:sx n="82" d="100"/>
          <a:sy n="82" d="100"/>
        </p:scale>
        <p:origin x="8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FA7AC-EF81-4B2A-B717-D1905BBA32A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425536-214C-49BC-92B9-7420FABC1AC6}">
      <dgm:prSet phldrT="[文本]"/>
      <dgm:spPr/>
      <dgm:t>
        <a:bodyPr/>
        <a:lstStyle/>
        <a:p>
          <a:r>
            <a:rPr lang="zh-CN" altLang="en-US" dirty="0" smtClean="0"/>
            <a:t>框架介绍</a:t>
          </a:r>
          <a:endParaRPr lang="zh-CN" altLang="en-US" dirty="0"/>
        </a:p>
      </dgm:t>
    </dgm:pt>
    <dgm:pt modelId="{B7EEE9B3-F930-4149-8759-2A6C5F9BD67C}" type="par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1F3A8FEA-F350-41B5-AE06-DE00D1C6553A}" type="sib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2F72674A-177D-45DA-8085-272EDFFF2FA3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149421A2-5107-4837-BB2D-00485D467A3A}" type="par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F9572AF4-E3C4-439E-96D9-2DE516439FE9}" type="sib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B94DD515-59AF-48FF-8C1C-516FAB4451BE}">
      <dgm:prSet phldrT="[文本]"/>
      <dgm:spPr/>
      <dgm:t>
        <a:bodyPr/>
        <a:lstStyle/>
        <a:p>
          <a:r>
            <a:rPr lang="zh-CN" altLang="en-US" dirty="0" smtClean="0"/>
            <a:t>功能讲解</a:t>
          </a:r>
          <a:endParaRPr lang="zh-CN" altLang="en-US" dirty="0"/>
        </a:p>
      </dgm:t>
    </dgm:pt>
    <dgm:pt modelId="{DD336528-8DAE-40BE-B30B-41B368AB8BFE}" type="par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6AF149D-E16B-4778-BFF9-751CFB030ED0}" type="sib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E4007C0-6948-410B-B7A6-DEC1C547BBF9}">
      <dgm:prSet phldrT="[文本]"/>
      <dgm:spPr/>
      <dgm:t>
        <a:bodyPr/>
        <a:lstStyle/>
        <a:p>
          <a:r>
            <a:rPr lang="zh-CN" altLang="en-US" dirty="0" smtClean="0"/>
            <a:t>功能开发</a:t>
          </a:r>
          <a:endParaRPr lang="zh-CN" altLang="en-US" dirty="0"/>
        </a:p>
      </dgm:t>
    </dgm:pt>
    <dgm:pt modelId="{00085869-5E0A-441B-91D1-A9049D3A233D}" type="par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F77A78A9-3CFD-48A4-96D2-3A4B3618D3AC}" type="sib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09ED3AA9-27AA-445E-9B79-DDF93AE52ED0}" type="pres">
      <dgm:prSet presAssocID="{D75FA7AC-EF81-4B2A-B717-D1905BBA32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2BCF66-11E5-4850-82B9-ECB4CC0BFFDD}" type="pres">
      <dgm:prSet presAssocID="{D75FA7AC-EF81-4B2A-B717-D1905BBA32A8}" presName="diamond" presStyleLbl="bgShp" presStyleIdx="0" presStyleCnt="1"/>
      <dgm:spPr/>
    </dgm:pt>
    <dgm:pt modelId="{4B3438C0-4C1E-4DCA-91F9-52FC5FCACA4A}" type="pres">
      <dgm:prSet presAssocID="{D75FA7AC-EF81-4B2A-B717-D1905BBA32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2C0A3-D7BC-4531-A725-A8A53E28B43A}" type="pres">
      <dgm:prSet presAssocID="{D75FA7AC-EF81-4B2A-B717-D1905BBA32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5C848-6E13-4330-9396-D390B56653A9}" type="pres">
      <dgm:prSet presAssocID="{D75FA7AC-EF81-4B2A-B717-D1905BBA32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614AD-7512-4B76-A416-0F4303A73889}" type="pres">
      <dgm:prSet presAssocID="{D75FA7AC-EF81-4B2A-B717-D1905BBA32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4CA428-5721-43E1-87BD-8142417211AA}" type="presOf" srcId="{2F72674A-177D-45DA-8085-272EDFFF2FA3}" destId="{0482C0A3-D7BC-4531-A725-A8A53E28B43A}" srcOrd="0" destOrd="0" presId="urn:microsoft.com/office/officeart/2005/8/layout/matrix3"/>
    <dgm:cxn modelId="{AE5BE920-FC87-4283-B943-10F1655A0559}" type="presOf" srcId="{D75FA7AC-EF81-4B2A-B717-D1905BBA32A8}" destId="{09ED3AA9-27AA-445E-9B79-DDF93AE52ED0}" srcOrd="0" destOrd="0" presId="urn:microsoft.com/office/officeart/2005/8/layout/matrix3"/>
    <dgm:cxn modelId="{E8F1F48A-61AE-499E-ADCD-994DAD523BBE}" type="presOf" srcId="{DE4007C0-6948-410B-B7A6-DEC1C547BBF9}" destId="{1AC614AD-7512-4B76-A416-0F4303A73889}" srcOrd="0" destOrd="0" presId="urn:microsoft.com/office/officeart/2005/8/layout/matrix3"/>
    <dgm:cxn modelId="{DDF3DB61-B71A-4EDB-B453-F0B7D2C55E32}" srcId="{D75FA7AC-EF81-4B2A-B717-D1905BBA32A8}" destId="{B94DD515-59AF-48FF-8C1C-516FAB4451BE}" srcOrd="2" destOrd="0" parTransId="{DD336528-8DAE-40BE-B30B-41B368AB8BFE}" sibTransId="{D6AF149D-E16B-4778-BFF9-751CFB030ED0}"/>
    <dgm:cxn modelId="{E130ED91-CDB9-4F4B-85E7-CBD8ACB821F4}" srcId="{D75FA7AC-EF81-4B2A-B717-D1905BBA32A8}" destId="{E0425536-214C-49BC-92B9-7420FABC1AC6}" srcOrd="0" destOrd="0" parTransId="{B7EEE9B3-F930-4149-8759-2A6C5F9BD67C}" sibTransId="{1F3A8FEA-F350-41B5-AE06-DE00D1C6553A}"/>
    <dgm:cxn modelId="{FBC10BB4-EBC1-4951-8DB2-A336D62766D0}" type="presOf" srcId="{B94DD515-59AF-48FF-8C1C-516FAB4451BE}" destId="{27D5C848-6E13-4330-9396-D390B56653A9}" srcOrd="0" destOrd="0" presId="urn:microsoft.com/office/officeart/2005/8/layout/matrix3"/>
    <dgm:cxn modelId="{2EA22194-F1D1-4C8F-BAD2-345CBA4A20EC}" srcId="{D75FA7AC-EF81-4B2A-B717-D1905BBA32A8}" destId="{DE4007C0-6948-410B-B7A6-DEC1C547BBF9}" srcOrd="3" destOrd="0" parTransId="{00085869-5E0A-441B-91D1-A9049D3A233D}" sibTransId="{F77A78A9-3CFD-48A4-96D2-3A4B3618D3AC}"/>
    <dgm:cxn modelId="{7D732107-51C8-4440-9B7B-BBF2670397B9}" srcId="{D75FA7AC-EF81-4B2A-B717-D1905BBA32A8}" destId="{2F72674A-177D-45DA-8085-272EDFFF2FA3}" srcOrd="1" destOrd="0" parTransId="{149421A2-5107-4837-BB2D-00485D467A3A}" sibTransId="{F9572AF4-E3C4-439E-96D9-2DE516439FE9}"/>
    <dgm:cxn modelId="{D2A0FA60-4930-4544-9734-6D5E55BE37FA}" type="presOf" srcId="{E0425536-214C-49BC-92B9-7420FABC1AC6}" destId="{4B3438C0-4C1E-4DCA-91F9-52FC5FCACA4A}" srcOrd="0" destOrd="0" presId="urn:microsoft.com/office/officeart/2005/8/layout/matrix3"/>
    <dgm:cxn modelId="{F05677F0-466B-4436-8025-89E176ED81E9}" type="presParOf" srcId="{09ED3AA9-27AA-445E-9B79-DDF93AE52ED0}" destId="{892BCF66-11E5-4850-82B9-ECB4CC0BFFDD}" srcOrd="0" destOrd="0" presId="urn:microsoft.com/office/officeart/2005/8/layout/matrix3"/>
    <dgm:cxn modelId="{370811C3-FD1F-4754-8A02-1F215DB2364B}" type="presParOf" srcId="{09ED3AA9-27AA-445E-9B79-DDF93AE52ED0}" destId="{4B3438C0-4C1E-4DCA-91F9-52FC5FCACA4A}" srcOrd="1" destOrd="0" presId="urn:microsoft.com/office/officeart/2005/8/layout/matrix3"/>
    <dgm:cxn modelId="{3E0B5049-010C-4760-87CC-38DC5FCB2FE3}" type="presParOf" srcId="{09ED3AA9-27AA-445E-9B79-DDF93AE52ED0}" destId="{0482C0A3-D7BC-4531-A725-A8A53E28B43A}" srcOrd="2" destOrd="0" presId="urn:microsoft.com/office/officeart/2005/8/layout/matrix3"/>
    <dgm:cxn modelId="{E6536B03-1547-49CA-B4AB-3ACB1253B2DD}" type="presParOf" srcId="{09ED3AA9-27AA-445E-9B79-DDF93AE52ED0}" destId="{27D5C848-6E13-4330-9396-D390B56653A9}" srcOrd="3" destOrd="0" presId="urn:microsoft.com/office/officeart/2005/8/layout/matrix3"/>
    <dgm:cxn modelId="{37C56B1E-DAD7-4C4E-BF0F-872F58B640A4}" type="presParOf" srcId="{09ED3AA9-27AA-445E-9B79-DDF93AE52ED0}" destId="{1AC614AD-7512-4B76-A416-0F4303A7388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FA7AC-EF81-4B2A-B717-D1905BBA32A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425536-214C-49BC-92B9-7420FABC1AC6}">
      <dgm:prSet phldrT="[文本]"/>
      <dgm:spPr/>
      <dgm:t>
        <a:bodyPr/>
        <a:lstStyle/>
        <a:p>
          <a:r>
            <a:rPr lang="zh-CN" altLang="en-US" dirty="0" smtClean="0"/>
            <a:t>框架介绍</a:t>
          </a:r>
          <a:endParaRPr lang="zh-CN" altLang="en-US" dirty="0"/>
        </a:p>
      </dgm:t>
    </dgm:pt>
    <dgm:pt modelId="{B7EEE9B3-F930-4149-8759-2A6C5F9BD67C}" type="par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1F3A8FEA-F350-41B5-AE06-DE00D1C6553A}" type="sib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2F72674A-177D-45DA-8085-272EDFFF2FA3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149421A2-5107-4837-BB2D-00485D467A3A}" type="par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F9572AF4-E3C4-439E-96D9-2DE516439FE9}" type="sib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B94DD515-59AF-48FF-8C1C-516FAB4451BE}">
      <dgm:prSet phldrT="[文本]"/>
      <dgm:spPr/>
      <dgm:t>
        <a:bodyPr/>
        <a:lstStyle/>
        <a:p>
          <a:r>
            <a:rPr lang="zh-CN" altLang="en-US" dirty="0" smtClean="0"/>
            <a:t>功能讲解</a:t>
          </a:r>
          <a:endParaRPr lang="zh-CN" altLang="en-US" dirty="0"/>
        </a:p>
      </dgm:t>
    </dgm:pt>
    <dgm:pt modelId="{DD336528-8DAE-40BE-B30B-41B368AB8BFE}" type="par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6AF149D-E16B-4778-BFF9-751CFB030ED0}" type="sib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E4007C0-6948-410B-B7A6-DEC1C547BBF9}">
      <dgm:prSet phldrT="[文本]"/>
      <dgm:spPr/>
      <dgm:t>
        <a:bodyPr/>
        <a:lstStyle/>
        <a:p>
          <a:r>
            <a:rPr lang="zh-CN" altLang="en-US" dirty="0" smtClean="0"/>
            <a:t>功能开发</a:t>
          </a:r>
          <a:endParaRPr lang="zh-CN" altLang="en-US" dirty="0"/>
        </a:p>
      </dgm:t>
    </dgm:pt>
    <dgm:pt modelId="{00085869-5E0A-441B-91D1-A9049D3A233D}" type="par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F77A78A9-3CFD-48A4-96D2-3A4B3618D3AC}" type="sib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09ED3AA9-27AA-445E-9B79-DDF93AE52ED0}" type="pres">
      <dgm:prSet presAssocID="{D75FA7AC-EF81-4B2A-B717-D1905BBA32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2BCF66-11E5-4850-82B9-ECB4CC0BFFDD}" type="pres">
      <dgm:prSet presAssocID="{D75FA7AC-EF81-4B2A-B717-D1905BBA32A8}" presName="diamond" presStyleLbl="bgShp" presStyleIdx="0" presStyleCnt="1"/>
      <dgm:spPr/>
    </dgm:pt>
    <dgm:pt modelId="{4B3438C0-4C1E-4DCA-91F9-52FC5FCACA4A}" type="pres">
      <dgm:prSet presAssocID="{D75FA7AC-EF81-4B2A-B717-D1905BBA32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2C0A3-D7BC-4531-A725-A8A53E28B43A}" type="pres">
      <dgm:prSet presAssocID="{D75FA7AC-EF81-4B2A-B717-D1905BBA32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5C848-6E13-4330-9396-D390B56653A9}" type="pres">
      <dgm:prSet presAssocID="{D75FA7AC-EF81-4B2A-B717-D1905BBA32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614AD-7512-4B76-A416-0F4303A73889}" type="pres">
      <dgm:prSet presAssocID="{D75FA7AC-EF81-4B2A-B717-D1905BBA32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8FEE2D-6044-4FE7-8311-D8F91CD1C0C5}" type="presOf" srcId="{E0425536-214C-49BC-92B9-7420FABC1AC6}" destId="{4B3438C0-4C1E-4DCA-91F9-52FC5FCACA4A}" srcOrd="0" destOrd="0" presId="urn:microsoft.com/office/officeart/2005/8/layout/matrix3"/>
    <dgm:cxn modelId="{DDF3DB61-B71A-4EDB-B453-F0B7D2C55E32}" srcId="{D75FA7AC-EF81-4B2A-B717-D1905BBA32A8}" destId="{B94DD515-59AF-48FF-8C1C-516FAB4451BE}" srcOrd="2" destOrd="0" parTransId="{DD336528-8DAE-40BE-B30B-41B368AB8BFE}" sibTransId="{D6AF149D-E16B-4778-BFF9-751CFB030ED0}"/>
    <dgm:cxn modelId="{17C877FE-723D-46BF-A69A-CD1CF831290A}" type="presOf" srcId="{DE4007C0-6948-410B-B7A6-DEC1C547BBF9}" destId="{1AC614AD-7512-4B76-A416-0F4303A73889}" srcOrd="0" destOrd="0" presId="urn:microsoft.com/office/officeart/2005/8/layout/matrix3"/>
    <dgm:cxn modelId="{81C54961-2028-4099-90FF-FD13E8AF1F34}" type="presOf" srcId="{2F72674A-177D-45DA-8085-272EDFFF2FA3}" destId="{0482C0A3-D7BC-4531-A725-A8A53E28B43A}" srcOrd="0" destOrd="0" presId="urn:microsoft.com/office/officeart/2005/8/layout/matrix3"/>
    <dgm:cxn modelId="{E130ED91-CDB9-4F4B-85E7-CBD8ACB821F4}" srcId="{D75FA7AC-EF81-4B2A-B717-D1905BBA32A8}" destId="{E0425536-214C-49BC-92B9-7420FABC1AC6}" srcOrd="0" destOrd="0" parTransId="{B7EEE9B3-F930-4149-8759-2A6C5F9BD67C}" sibTransId="{1F3A8FEA-F350-41B5-AE06-DE00D1C6553A}"/>
    <dgm:cxn modelId="{1F414DBF-203F-42F0-A9D2-58B012392153}" type="presOf" srcId="{D75FA7AC-EF81-4B2A-B717-D1905BBA32A8}" destId="{09ED3AA9-27AA-445E-9B79-DDF93AE52ED0}" srcOrd="0" destOrd="0" presId="urn:microsoft.com/office/officeart/2005/8/layout/matrix3"/>
    <dgm:cxn modelId="{2EA22194-F1D1-4C8F-BAD2-345CBA4A20EC}" srcId="{D75FA7AC-EF81-4B2A-B717-D1905BBA32A8}" destId="{DE4007C0-6948-410B-B7A6-DEC1C547BBF9}" srcOrd="3" destOrd="0" parTransId="{00085869-5E0A-441B-91D1-A9049D3A233D}" sibTransId="{F77A78A9-3CFD-48A4-96D2-3A4B3618D3AC}"/>
    <dgm:cxn modelId="{7D732107-51C8-4440-9B7B-BBF2670397B9}" srcId="{D75FA7AC-EF81-4B2A-B717-D1905BBA32A8}" destId="{2F72674A-177D-45DA-8085-272EDFFF2FA3}" srcOrd="1" destOrd="0" parTransId="{149421A2-5107-4837-BB2D-00485D467A3A}" sibTransId="{F9572AF4-E3C4-439E-96D9-2DE516439FE9}"/>
    <dgm:cxn modelId="{80E34536-67C0-4ED7-A127-91CCCCB5262E}" type="presOf" srcId="{B94DD515-59AF-48FF-8C1C-516FAB4451BE}" destId="{27D5C848-6E13-4330-9396-D390B56653A9}" srcOrd="0" destOrd="0" presId="urn:microsoft.com/office/officeart/2005/8/layout/matrix3"/>
    <dgm:cxn modelId="{DD83B506-843B-4261-A757-EE68EB3C735A}" type="presParOf" srcId="{09ED3AA9-27AA-445E-9B79-DDF93AE52ED0}" destId="{892BCF66-11E5-4850-82B9-ECB4CC0BFFDD}" srcOrd="0" destOrd="0" presId="urn:microsoft.com/office/officeart/2005/8/layout/matrix3"/>
    <dgm:cxn modelId="{675F4DBF-B848-4F55-9542-79DAC0C6699D}" type="presParOf" srcId="{09ED3AA9-27AA-445E-9B79-DDF93AE52ED0}" destId="{4B3438C0-4C1E-4DCA-91F9-52FC5FCACA4A}" srcOrd="1" destOrd="0" presId="urn:microsoft.com/office/officeart/2005/8/layout/matrix3"/>
    <dgm:cxn modelId="{17DCD0F8-2B9C-45D4-AD2B-9F4F8D3C625B}" type="presParOf" srcId="{09ED3AA9-27AA-445E-9B79-DDF93AE52ED0}" destId="{0482C0A3-D7BC-4531-A725-A8A53E28B43A}" srcOrd="2" destOrd="0" presId="urn:microsoft.com/office/officeart/2005/8/layout/matrix3"/>
    <dgm:cxn modelId="{1D0A2B19-FE69-4626-9859-007543EF1B57}" type="presParOf" srcId="{09ED3AA9-27AA-445E-9B79-DDF93AE52ED0}" destId="{27D5C848-6E13-4330-9396-D390B56653A9}" srcOrd="3" destOrd="0" presId="urn:microsoft.com/office/officeart/2005/8/layout/matrix3"/>
    <dgm:cxn modelId="{4B582CD7-D882-4887-94D5-C1D463FAEB26}" type="presParOf" srcId="{09ED3AA9-27AA-445E-9B79-DDF93AE52ED0}" destId="{1AC614AD-7512-4B76-A416-0F4303A7388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FA7AC-EF81-4B2A-B717-D1905BBA32A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425536-214C-49BC-92B9-7420FABC1AC6}">
      <dgm:prSet phldrT="[文本]"/>
      <dgm:spPr/>
      <dgm:t>
        <a:bodyPr/>
        <a:lstStyle/>
        <a:p>
          <a:r>
            <a:rPr lang="zh-CN" altLang="en-US" dirty="0" smtClean="0"/>
            <a:t>框架介绍</a:t>
          </a:r>
          <a:endParaRPr lang="zh-CN" altLang="en-US" dirty="0"/>
        </a:p>
      </dgm:t>
    </dgm:pt>
    <dgm:pt modelId="{B7EEE9B3-F930-4149-8759-2A6C5F9BD67C}" type="par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1F3A8FEA-F350-41B5-AE06-DE00D1C6553A}" type="sib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2F72674A-177D-45DA-8085-272EDFFF2FA3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149421A2-5107-4837-BB2D-00485D467A3A}" type="par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F9572AF4-E3C4-439E-96D9-2DE516439FE9}" type="sib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B94DD515-59AF-48FF-8C1C-516FAB4451BE}">
      <dgm:prSet phldrT="[文本]"/>
      <dgm:spPr/>
      <dgm:t>
        <a:bodyPr/>
        <a:lstStyle/>
        <a:p>
          <a:r>
            <a:rPr lang="zh-CN" altLang="en-US" dirty="0" smtClean="0"/>
            <a:t>功能讲解</a:t>
          </a:r>
          <a:endParaRPr lang="zh-CN" altLang="en-US" dirty="0"/>
        </a:p>
      </dgm:t>
    </dgm:pt>
    <dgm:pt modelId="{DD336528-8DAE-40BE-B30B-41B368AB8BFE}" type="par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6AF149D-E16B-4778-BFF9-751CFB030ED0}" type="sib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E4007C0-6948-410B-B7A6-DEC1C547BBF9}">
      <dgm:prSet phldrT="[文本]"/>
      <dgm:spPr/>
      <dgm:t>
        <a:bodyPr/>
        <a:lstStyle/>
        <a:p>
          <a:r>
            <a:rPr lang="zh-CN" altLang="en-US" dirty="0" smtClean="0"/>
            <a:t>功能开发</a:t>
          </a:r>
          <a:endParaRPr lang="zh-CN" altLang="en-US" dirty="0"/>
        </a:p>
      </dgm:t>
    </dgm:pt>
    <dgm:pt modelId="{00085869-5E0A-441B-91D1-A9049D3A233D}" type="par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F77A78A9-3CFD-48A4-96D2-3A4B3618D3AC}" type="sib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09ED3AA9-27AA-445E-9B79-DDF93AE52ED0}" type="pres">
      <dgm:prSet presAssocID="{D75FA7AC-EF81-4B2A-B717-D1905BBA32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2BCF66-11E5-4850-82B9-ECB4CC0BFFDD}" type="pres">
      <dgm:prSet presAssocID="{D75FA7AC-EF81-4B2A-B717-D1905BBA32A8}" presName="diamond" presStyleLbl="bgShp" presStyleIdx="0" presStyleCnt="1"/>
      <dgm:spPr/>
    </dgm:pt>
    <dgm:pt modelId="{4B3438C0-4C1E-4DCA-91F9-52FC5FCACA4A}" type="pres">
      <dgm:prSet presAssocID="{D75FA7AC-EF81-4B2A-B717-D1905BBA32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2C0A3-D7BC-4531-A725-A8A53E28B43A}" type="pres">
      <dgm:prSet presAssocID="{D75FA7AC-EF81-4B2A-B717-D1905BBA32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5C848-6E13-4330-9396-D390B56653A9}" type="pres">
      <dgm:prSet presAssocID="{D75FA7AC-EF81-4B2A-B717-D1905BBA32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614AD-7512-4B76-A416-0F4303A73889}" type="pres">
      <dgm:prSet presAssocID="{D75FA7AC-EF81-4B2A-B717-D1905BBA32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48D7A9-E3BA-4387-9C3D-8F23C268F052}" type="presOf" srcId="{B94DD515-59AF-48FF-8C1C-516FAB4451BE}" destId="{27D5C848-6E13-4330-9396-D390B56653A9}" srcOrd="0" destOrd="0" presId="urn:microsoft.com/office/officeart/2005/8/layout/matrix3"/>
    <dgm:cxn modelId="{93753458-1A8F-480C-BD1E-2C2844D77A72}" type="presOf" srcId="{E0425536-214C-49BC-92B9-7420FABC1AC6}" destId="{4B3438C0-4C1E-4DCA-91F9-52FC5FCACA4A}" srcOrd="0" destOrd="0" presId="urn:microsoft.com/office/officeart/2005/8/layout/matrix3"/>
    <dgm:cxn modelId="{E3B664B5-6BF0-4982-B04F-86CDEA97E9B4}" type="presOf" srcId="{2F72674A-177D-45DA-8085-272EDFFF2FA3}" destId="{0482C0A3-D7BC-4531-A725-A8A53E28B43A}" srcOrd="0" destOrd="0" presId="urn:microsoft.com/office/officeart/2005/8/layout/matrix3"/>
    <dgm:cxn modelId="{DDF3DB61-B71A-4EDB-B453-F0B7D2C55E32}" srcId="{D75FA7AC-EF81-4B2A-B717-D1905BBA32A8}" destId="{B94DD515-59AF-48FF-8C1C-516FAB4451BE}" srcOrd="2" destOrd="0" parTransId="{DD336528-8DAE-40BE-B30B-41B368AB8BFE}" sibTransId="{D6AF149D-E16B-4778-BFF9-751CFB030ED0}"/>
    <dgm:cxn modelId="{85DC77A4-DB53-497C-A23D-B4D05B728A12}" type="presOf" srcId="{DE4007C0-6948-410B-B7A6-DEC1C547BBF9}" destId="{1AC614AD-7512-4B76-A416-0F4303A73889}" srcOrd="0" destOrd="0" presId="urn:microsoft.com/office/officeart/2005/8/layout/matrix3"/>
    <dgm:cxn modelId="{E130ED91-CDB9-4F4B-85E7-CBD8ACB821F4}" srcId="{D75FA7AC-EF81-4B2A-B717-D1905BBA32A8}" destId="{E0425536-214C-49BC-92B9-7420FABC1AC6}" srcOrd="0" destOrd="0" parTransId="{B7EEE9B3-F930-4149-8759-2A6C5F9BD67C}" sibTransId="{1F3A8FEA-F350-41B5-AE06-DE00D1C6553A}"/>
    <dgm:cxn modelId="{2EA22194-F1D1-4C8F-BAD2-345CBA4A20EC}" srcId="{D75FA7AC-EF81-4B2A-B717-D1905BBA32A8}" destId="{DE4007C0-6948-410B-B7A6-DEC1C547BBF9}" srcOrd="3" destOrd="0" parTransId="{00085869-5E0A-441B-91D1-A9049D3A233D}" sibTransId="{F77A78A9-3CFD-48A4-96D2-3A4B3618D3AC}"/>
    <dgm:cxn modelId="{7D732107-51C8-4440-9B7B-BBF2670397B9}" srcId="{D75FA7AC-EF81-4B2A-B717-D1905BBA32A8}" destId="{2F72674A-177D-45DA-8085-272EDFFF2FA3}" srcOrd="1" destOrd="0" parTransId="{149421A2-5107-4837-BB2D-00485D467A3A}" sibTransId="{F9572AF4-E3C4-439E-96D9-2DE516439FE9}"/>
    <dgm:cxn modelId="{1195C053-894C-436F-A487-65D5604AA0A6}" type="presOf" srcId="{D75FA7AC-EF81-4B2A-B717-D1905BBA32A8}" destId="{09ED3AA9-27AA-445E-9B79-DDF93AE52ED0}" srcOrd="0" destOrd="0" presId="urn:microsoft.com/office/officeart/2005/8/layout/matrix3"/>
    <dgm:cxn modelId="{0A27D48E-4158-43D2-9240-E06604731EF9}" type="presParOf" srcId="{09ED3AA9-27AA-445E-9B79-DDF93AE52ED0}" destId="{892BCF66-11E5-4850-82B9-ECB4CC0BFFDD}" srcOrd="0" destOrd="0" presId="urn:microsoft.com/office/officeart/2005/8/layout/matrix3"/>
    <dgm:cxn modelId="{E12EE6CE-FBB2-4C97-84B7-C2EBFF0EC076}" type="presParOf" srcId="{09ED3AA9-27AA-445E-9B79-DDF93AE52ED0}" destId="{4B3438C0-4C1E-4DCA-91F9-52FC5FCACA4A}" srcOrd="1" destOrd="0" presId="urn:microsoft.com/office/officeart/2005/8/layout/matrix3"/>
    <dgm:cxn modelId="{A29B67CF-D677-48C9-A3A2-BAB20F8B0911}" type="presParOf" srcId="{09ED3AA9-27AA-445E-9B79-DDF93AE52ED0}" destId="{0482C0A3-D7BC-4531-A725-A8A53E28B43A}" srcOrd="2" destOrd="0" presId="urn:microsoft.com/office/officeart/2005/8/layout/matrix3"/>
    <dgm:cxn modelId="{1C7BD7F0-5379-4C44-99F4-9374396829AE}" type="presParOf" srcId="{09ED3AA9-27AA-445E-9B79-DDF93AE52ED0}" destId="{27D5C848-6E13-4330-9396-D390B56653A9}" srcOrd="3" destOrd="0" presId="urn:microsoft.com/office/officeart/2005/8/layout/matrix3"/>
    <dgm:cxn modelId="{5C003D6F-9177-4D36-B631-872C7BBD9CF2}" type="presParOf" srcId="{09ED3AA9-27AA-445E-9B79-DDF93AE52ED0}" destId="{1AC614AD-7512-4B76-A416-0F4303A7388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FA7AC-EF81-4B2A-B717-D1905BBA32A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425536-214C-49BC-92B9-7420FABC1AC6}">
      <dgm:prSet phldrT="[文本]"/>
      <dgm:spPr/>
      <dgm:t>
        <a:bodyPr/>
        <a:lstStyle/>
        <a:p>
          <a:r>
            <a:rPr lang="zh-CN" altLang="en-US" dirty="0" smtClean="0"/>
            <a:t>框架介绍</a:t>
          </a:r>
          <a:endParaRPr lang="zh-CN" altLang="en-US" dirty="0"/>
        </a:p>
      </dgm:t>
    </dgm:pt>
    <dgm:pt modelId="{B7EEE9B3-F930-4149-8759-2A6C5F9BD67C}" type="par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1F3A8FEA-F350-41B5-AE06-DE00D1C6553A}" type="sib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2F72674A-177D-45DA-8085-272EDFFF2FA3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149421A2-5107-4837-BB2D-00485D467A3A}" type="par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F9572AF4-E3C4-439E-96D9-2DE516439FE9}" type="sib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B94DD515-59AF-48FF-8C1C-516FAB4451BE}">
      <dgm:prSet phldrT="[文本]"/>
      <dgm:spPr/>
      <dgm:t>
        <a:bodyPr/>
        <a:lstStyle/>
        <a:p>
          <a:r>
            <a:rPr lang="zh-CN" altLang="en-US" dirty="0" smtClean="0"/>
            <a:t>功能讲解</a:t>
          </a:r>
          <a:endParaRPr lang="zh-CN" altLang="en-US" dirty="0"/>
        </a:p>
      </dgm:t>
    </dgm:pt>
    <dgm:pt modelId="{DD336528-8DAE-40BE-B30B-41B368AB8BFE}" type="par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6AF149D-E16B-4778-BFF9-751CFB030ED0}" type="sib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E4007C0-6948-410B-B7A6-DEC1C547BBF9}">
      <dgm:prSet phldrT="[文本]"/>
      <dgm:spPr/>
      <dgm:t>
        <a:bodyPr/>
        <a:lstStyle/>
        <a:p>
          <a:r>
            <a:rPr lang="zh-CN" altLang="en-US" dirty="0" smtClean="0"/>
            <a:t>功能开发</a:t>
          </a:r>
          <a:endParaRPr lang="zh-CN" altLang="en-US" dirty="0"/>
        </a:p>
      </dgm:t>
    </dgm:pt>
    <dgm:pt modelId="{00085869-5E0A-441B-91D1-A9049D3A233D}" type="par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F77A78A9-3CFD-48A4-96D2-3A4B3618D3AC}" type="sib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09ED3AA9-27AA-445E-9B79-DDF93AE52ED0}" type="pres">
      <dgm:prSet presAssocID="{D75FA7AC-EF81-4B2A-B717-D1905BBA32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2BCF66-11E5-4850-82B9-ECB4CC0BFFDD}" type="pres">
      <dgm:prSet presAssocID="{D75FA7AC-EF81-4B2A-B717-D1905BBA32A8}" presName="diamond" presStyleLbl="bgShp" presStyleIdx="0" presStyleCnt="1"/>
      <dgm:spPr/>
    </dgm:pt>
    <dgm:pt modelId="{4B3438C0-4C1E-4DCA-91F9-52FC5FCACA4A}" type="pres">
      <dgm:prSet presAssocID="{D75FA7AC-EF81-4B2A-B717-D1905BBA32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2C0A3-D7BC-4531-A725-A8A53E28B43A}" type="pres">
      <dgm:prSet presAssocID="{D75FA7AC-EF81-4B2A-B717-D1905BBA32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5C848-6E13-4330-9396-D390B56653A9}" type="pres">
      <dgm:prSet presAssocID="{D75FA7AC-EF81-4B2A-B717-D1905BBA32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614AD-7512-4B76-A416-0F4303A73889}" type="pres">
      <dgm:prSet presAssocID="{D75FA7AC-EF81-4B2A-B717-D1905BBA32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03588D-98D9-4499-AFBA-D8873A31E4E4}" type="presOf" srcId="{B94DD515-59AF-48FF-8C1C-516FAB4451BE}" destId="{27D5C848-6E13-4330-9396-D390B56653A9}" srcOrd="0" destOrd="0" presId="urn:microsoft.com/office/officeart/2005/8/layout/matrix3"/>
    <dgm:cxn modelId="{06468E05-A258-4DE4-B8BA-B7C6541518E5}" type="presOf" srcId="{2F72674A-177D-45DA-8085-272EDFFF2FA3}" destId="{0482C0A3-D7BC-4531-A725-A8A53E28B43A}" srcOrd="0" destOrd="0" presId="urn:microsoft.com/office/officeart/2005/8/layout/matrix3"/>
    <dgm:cxn modelId="{CC8D6EE9-66BA-407B-BEE2-CFDBDD9A16DC}" type="presOf" srcId="{D75FA7AC-EF81-4B2A-B717-D1905BBA32A8}" destId="{09ED3AA9-27AA-445E-9B79-DDF93AE52ED0}" srcOrd="0" destOrd="0" presId="urn:microsoft.com/office/officeart/2005/8/layout/matrix3"/>
    <dgm:cxn modelId="{DDF3DB61-B71A-4EDB-B453-F0B7D2C55E32}" srcId="{D75FA7AC-EF81-4B2A-B717-D1905BBA32A8}" destId="{B94DD515-59AF-48FF-8C1C-516FAB4451BE}" srcOrd="2" destOrd="0" parTransId="{DD336528-8DAE-40BE-B30B-41B368AB8BFE}" sibTransId="{D6AF149D-E16B-4778-BFF9-751CFB030ED0}"/>
    <dgm:cxn modelId="{E130ED91-CDB9-4F4B-85E7-CBD8ACB821F4}" srcId="{D75FA7AC-EF81-4B2A-B717-D1905BBA32A8}" destId="{E0425536-214C-49BC-92B9-7420FABC1AC6}" srcOrd="0" destOrd="0" parTransId="{B7EEE9B3-F930-4149-8759-2A6C5F9BD67C}" sibTransId="{1F3A8FEA-F350-41B5-AE06-DE00D1C6553A}"/>
    <dgm:cxn modelId="{FBD38DAF-990F-4BE2-801C-F4AA11303205}" type="presOf" srcId="{E0425536-214C-49BC-92B9-7420FABC1AC6}" destId="{4B3438C0-4C1E-4DCA-91F9-52FC5FCACA4A}" srcOrd="0" destOrd="0" presId="urn:microsoft.com/office/officeart/2005/8/layout/matrix3"/>
    <dgm:cxn modelId="{531B69B8-E2DA-44CC-86E2-D121E1E17196}" type="presOf" srcId="{DE4007C0-6948-410B-B7A6-DEC1C547BBF9}" destId="{1AC614AD-7512-4B76-A416-0F4303A73889}" srcOrd="0" destOrd="0" presId="urn:microsoft.com/office/officeart/2005/8/layout/matrix3"/>
    <dgm:cxn modelId="{2EA22194-F1D1-4C8F-BAD2-345CBA4A20EC}" srcId="{D75FA7AC-EF81-4B2A-B717-D1905BBA32A8}" destId="{DE4007C0-6948-410B-B7A6-DEC1C547BBF9}" srcOrd="3" destOrd="0" parTransId="{00085869-5E0A-441B-91D1-A9049D3A233D}" sibTransId="{F77A78A9-3CFD-48A4-96D2-3A4B3618D3AC}"/>
    <dgm:cxn modelId="{7D732107-51C8-4440-9B7B-BBF2670397B9}" srcId="{D75FA7AC-EF81-4B2A-B717-D1905BBA32A8}" destId="{2F72674A-177D-45DA-8085-272EDFFF2FA3}" srcOrd="1" destOrd="0" parTransId="{149421A2-5107-4837-BB2D-00485D467A3A}" sibTransId="{F9572AF4-E3C4-439E-96D9-2DE516439FE9}"/>
    <dgm:cxn modelId="{58B4DE2D-A306-4446-B600-C0F544484D9F}" type="presParOf" srcId="{09ED3AA9-27AA-445E-9B79-DDF93AE52ED0}" destId="{892BCF66-11E5-4850-82B9-ECB4CC0BFFDD}" srcOrd="0" destOrd="0" presId="urn:microsoft.com/office/officeart/2005/8/layout/matrix3"/>
    <dgm:cxn modelId="{014B5D20-AC1F-46DA-9C8A-41FF3AE6DAD7}" type="presParOf" srcId="{09ED3AA9-27AA-445E-9B79-DDF93AE52ED0}" destId="{4B3438C0-4C1E-4DCA-91F9-52FC5FCACA4A}" srcOrd="1" destOrd="0" presId="urn:microsoft.com/office/officeart/2005/8/layout/matrix3"/>
    <dgm:cxn modelId="{3445BE4B-7686-49FA-A543-52869D87F1EE}" type="presParOf" srcId="{09ED3AA9-27AA-445E-9B79-DDF93AE52ED0}" destId="{0482C0A3-D7BC-4531-A725-A8A53E28B43A}" srcOrd="2" destOrd="0" presId="urn:microsoft.com/office/officeart/2005/8/layout/matrix3"/>
    <dgm:cxn modelId="{5C96BC54-669E-4299-8596-2D681AC7CDBA}" type="presParOf" srcId="{09ED3AA9-27AA-445E-9B79-DDF93AE52ED0}" destId="{27D5C848-6E13-4330-9396-D390B56653A9}" srcOrd="3" destOrd="0" presId="urn:microsoft.com/office/officeart/2005/8/layout/matrix3"/>
    <dgm:cxn modelId="{910E9CC0-9A4F-4F60-9A21-1D23F9316F76}" type="presParOf" srcId="{09ED3AA9-27AA-445E-9B79-DDF93AE52ED0}" destId="{1AC614AD-7512-4B76-A416-0F4303A7388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5FA7AC-EF81-4B2A-B717-D1905BBA32A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425536-214C-49BC-92B9-7420FABC1AC6}">
      <dgm:prSet phldrT="[文本]"/>
      <dgm:spPr/>
      <dgm:t>
        <a:bodyPr/>
        <a:lstStyle/>
        <a:p>
          <a:r>
            <a:rPr lang="zh-CN" altLang="en-US" dirty="0" smtClean="0"/>
            <a:t>框架介绍</a:t>
          </a:r>
          <a:endParaRPr lang="zh-CN" altLang="en-US" dirty="0"/>
        </a:p>
      </dgm:t>
    </dgm:pt>
    <dgm:pt modelId="{B7EEE9B3-F930-4149-8759-2A6C5F9BD67C}" type="par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1F3A8FEA-F350-41B5-AE06-DE00D1C6553A}" type="sibTrans" cxnId="{E130ED91-CDB9-4F4B-85E7-CBD8ACB821F4}">
      <dgm:prSet/>
      <dgm:spPr/>
      <dgm:t>
        <a:bodyPr/>
        <a:lstStyle/>
        <a:p>
          <a:endParaRPr lang="zh-CN" altLang="en-US"/>
        </a:p>
      </dgm:t>
    </dgm:pt>
    <dgm:pt modelId="{2F72674A-177D-45DA-8085-272EDFFF2FA3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149421A2-5107-4837-BB2D-00485D467A3A}" type="par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F9572AF4-E3C4-439E-96D9-2DE516439FE9}" type="sibTrans" cxnId="{7D732107-51C8-4440-9B7B-BBF2670397B9}">
      <dgm:prSet/>
      <dgm:spPr/>
      <dgm:t>
        <a:bodyPr/>
        <a:lstStyle/>
        <a:p>
          <a:endParaRPr lang="zh-CN" altLang="en-US"/>
        </a:p>
      </dgm:t>
    </dgm:pt>
    <dgm:pt modelId="{B94DD515-59AF-48FF-8C1C-516FAB4451BE}">
      <dgm:prSet phldrT="[文本]"/>
      <dgm:spPr/>
      <dgm:t>
        <a:bodyPr/>
        <a:lstStyle/>
        <a:p>
          <a:r>
            <a:rPr lang="zh-CN" altLang="en-US" dirty="0" smtClean="0"/>
            <a:t>功能讲解</a:t>
          </a:r>
          <a:endParaRPr lang="zh-CN" altLang="en-US" dirty="0"/>
        </a:p>
      </dgm:t>
    </dgm:pt>
    <dgm:pt modelId="{DD336528-8DAE-40BE-B30B-41B368AB8BFE}" type="par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6AF149D-E16B-4778-BFF9-751CFB030ED0}" type="sibTrans" cxnId="{DDF3DB61-B71A-4EDB-B453-F0B7D2C55E32}">
      <dgm:prSet/>
      <dgm:spPr/>
      <dgm:t>
        <a:bodyPr/>
        <a:lstStyle/>
        <a:p>
          <a:endParaRPr lang="zh-CN" altLang="en-US"/>
        </a:p>
      </dgm:t>
    </dgm:pt>
    <dgm:pt modelId="{DE4007C0-6948-410B-B7A6-DEC1C547BBF9}">
      <dgm:prSet phldrT="[文本]"/>
      <dgm:spPr/>
      <dgm:t>
        <a:bodyPr/>
        <a:lstStyle/>
        <a:p>
          <a:r>
            <a:rPr lang="zh-CN" altLang="en-US" dirty="0" smtClean="0"/>
            <a:t>功能开发</a:t>
          </a:r>
          <a:endParaRPr lang="zh-CN" altLang="en-US" dirty="0"/>
        </a:p>
      </dgm:t>
    </dgm:pt>
    <dgm:pt modelId="{00085869-5E0A-441B-91D1-A9049D3A233D}" type="par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F77A78A9-3CFD-48A4-96D2-3A4B3618D3AC}" type="sibTrans" cxnId="{2EA22194-F1D1-4C8F-BAD2-345CBA4A20EC}">
      <dgm:prSet/>
      <dgm:spPr/>
      <dgm:t>
        <a:bodyPr/>
        <a:lstStyle/>
        <a:p>
          <a:endParaRPr lang="zh-CN" altLang="en-US"/>
        </a:p>
      </dgm:t>
    </dgm:pt>
    <dgm:pt modelId="{09ED3AA9-27AA-445E-9B79-DDF93AE52ED0}" type="pres">
      <dgm:prSet presAssocID="{D75FA7AC-EF81-4B2A-B717-D1905BBA32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2BCF66-11E5-4850-82B9-ECB4CC0BFFDD}" type="pres">
      <dgm:prSet presAssocID="{D75FA7AC-EF81-4B2A-B717-D1905BBA32A8}" presName="diamond" presStyleLbl="bgShp" presStyleIdx="0" presStyleCnt="1"/>
      <dgm:spPr/>
    </dgm:pt>
    <dgm:pt modelId="{4B3438C0-4C1E-4DCA-91F9-52FC5FCACA4A}" type="pres">
      <dgm:prSet presAssocID="{D75FA7AC-EF81-4B2A-B717-D1905BBA32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2C0A3-D7BC-4531-A725-A8A53E28B43A}" type="pres">
      <dgm:prSet presAssocID="{D75FA7AC-EF81-4B2A-B717-D1905BBA32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5C848-6E13-4330-9396-D390B56653A9}" type="pres">
      <dgm:prSet presAssocID="{D75FA7AC-EF81-4B2A-B717-D1905BBA32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614AD-7512-4B76-A416-0F4303A73889}" type="pres">
      <dgm:prSet presAssocID="{D75FA7AC-EF81-4B2A-B717-D1905BBA32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4450FF-F4F5-412F-9857-128211939365}" type="presOf" srcId="{DE4007C0-6948-410B-B7A6-DEC1C547BBF9}" destId="{1AC614AD-7512-4B76-A416-0F4303A73889}" srcOrd="0" destOrd="0" presId="urn:microsoft.com/office/officeart/2005/8/layout/matrix3"/>
    <dgm:cxn modelId="{CAE88055-349F-4247-80E0-9411B83867B4}" type="presOf" srcId="{2F72674A-177D-45DA-8085-272EDFFF2FA3}" destId="{0482C0A3-D7BC-4531-A725-A8A53E28B43A}" srcOrd="0" destOrd="0" presId="urn:microsoft.com/office/officeart/2005/8/layout/matrix3"/>
    <dgm:cxn modelId="{DDF3DB61-B71A-4EDB-B453-F0B7D2C55E32}" srcId="{D75FA7AC-EF81-4B2A-B717-D1905BBA32A8}" destId="{B94DD515-59AF-48FF-8C1C-516FAB4451BE}" srcOrd="2" destOrd="0" parTransId="{DD336528-8DAE-40BE-B30B-41B368AB8BFE}" sibTransId="{D6AF149D-E16B-4778-BFF9-751CFB030ED0}"/>
    <dgm:cxn modelId="{15086152-E263-4FA3-AA90-F28FA94BB1F5}" type="presOf" srcId="{D75FA7AC-EF81-4B2A-B717-D1905BBA32A8}" destId="{09ED3AA9-27AA-445E-9B79-DDF93AE52ED0}" srcOrd="0" destOrd="0" presId="urn:microsoft.com/office/officeart/2005/8/layout/matrix3"/>
    <dgm:cxn modelId="{BEEBA134-71D0-4E14-ADA7-13FC686FAD65}" type="presOf" srcId="{B94DD515-59AF-48FF-8C1C-516FAB4451BE}" destId="{27D5C848-6E13-4330-9396-D390B56653A9}" srcOrd="0" destOrd="0" presId="urn:microsoft.com/office/officeart/2005/8/layout/matrix3"/>
    <dgm:cxn modelId="{E130ED91-CDB9-4F4B-85E7-CBD8ACB821F4}" srcId="{D75FA7AC-EF81-4B2A-B717-D1905BBA32A8}" destId="{E0425536-214C-49BC-92B9-7420FABC1AC6}" srcOrd="0" destOrd="0" parTransId="{B7EEE9B3-F930-4149-8759-2A6C5F9BD67C}" sibTransId="{1F3A8FEA-F350-41B5-AE06-DE00D1C6553A}"/>
    <dgm:cxn modelId="{2EA22194-F1D1-4C8F-BAD2-345CBA4A20EC}" srcId="{D75FA7AC-EF81-4B2A-B717-D1905BBA32A8}" destId="{DE4007C0-6948-410B-B7A6-DEC1C547BBF9}" srcOrd="3" destOrd="0" parTransId="{00085869-5E0A-441B-91D1-A9049D3A233D}" sibTransId="{F77A78A9-3CFD-48A4-96D2-3A4B3618D3AC}"/>
    <dgm:cxn modelId="{58E6EFCF-D0A3-40C0-BBC6-F47D09D2CB1D}" type="presOf" srcId="{E0425536-214C-49BC-92B9-7420FABC1AC6}" destId="{4B3438C0-4C1E-4DCA-91F9-52FC5FCACA4A}" srcOrd="0" destOrd="0" presId="urn:microsoft.com/office/officeart/2005/8/layout/matrix3"/>
    <dgm:cxn modelId="{7D732107-51C8-4440-9B7B-BBF2670397B9}" srcId="{D75FA7AC-EF81-4B2A-B717-D1905BBA32A8}" destId="{2F72674A-177D-45DA-8085-272EDFFF2FA3}" srcOrd="1" destOrd="0" parTransId="{149421A2-5107-4837-BB2D-00485D467A3A}" sibTransId="{F9572AF4-E3C4-439E-96D9-2DE516439FE9}"/>
    <dgm:cxn modelId="{B6D2603E-9F73-491E-B98E-0317C4B946C7}" type="presParOf" srcId="{09ED3AA9-27AA-445E-9B79-DDF93AE52ED0}" destId="{892BCF66-11E5-4850-82B9-ECB4CC0BFFDD}" srcOrd="0" destOrd="0" presId="urn:microsoft.com/office/officeart/2005/8/layout/matrix3"/>
    <dgm:cxn modelId="{0B822BD1-7340-4CAA-85DE-E5DC1B99AC19}" type="presParOf" srcId="{09ED3AA9-27AA-445E-9B79-DDF93AE52ED0}" destId="{4B3438C0-4C1E-4DCA-91F9-52FC5FCACA4A}" srcOrd="1" destOrd="0" presId="urn:microsoft.com/office/officeart/2005/8/layout/matrix3"/>
    <dgm:cxn modelId="{9E6FDCCC-7412-4301-9542-07CF0808E892}" type="presParOf" srcId="{09ED3AA9-27AA-445E-9B79-DDF93AE52ED0}" destId="{0482C0A3-D7BC-4531-A725-A8A53E28B43A}" srcOrd="2" destOrd="0" presId="urn:microsoft.com/office/officeart/2005/8/layout/matrix3"/>
    <dgm:cxn modelId="{96178BBD-4A6A-4086-8C1A-83606EE794E4}" type="presParOf" srcId="{09ED3AA9-27AA-445E-9B79-DDF93AE52ED0}" destId="{27D5C848-6E13-4330-9396-D390B56653A9}" srcOrd="3" destOrd="0" presId="urn:microsoft.com/office/officeart/2005/8/layout/matrix3"/>
    <dgm:cxn modelId="{91D93549-4C5F-41E4-A200-9D3BBFEB5ABA}" type="presParOf" srcId="{09ED3AA9-27AA-445E-9B79-DDF93AE52ED0}" destId="{1AC614AD-7512-4B76-A416-0F4303A7388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BCF66-11E5-4850-82B9-ECB4CC0BFFDD}">
      <dsp:nvSpPr>
        <dsp:cNvPr id="0" name=""/>
        <dsp:cNvSpPr/>
      </dsp:nvSpPr>
      <dsp:spPr>
        <a:xfrm>
          <a:off x="1603871" y="0"/>
          <a:ext cx="4427066" cy="44270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38C0-4C1E-4DCA-91F9-52FC5FCACA4A}">
      <dsp:nvSpPr>
        <dsp:cNvPr id="0" name=""/>
        <dsp:cNvSpPr/>
      </dsp:nvSpPr>
      <dsp:spPr>
        <a:xfrm>
          <a:off x="2024442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框架介绍</a:t>
          </a:r>
          <a:endParaRPr lang="zh-CN" altLang="en-US" sz="4100" kern="1200" dirty="0"/>
        </a:p>
      </dsp:txBody>
      <dsp:txXfrm>
        <a:off x="2108725" y="504854"/>
        <a:ext cx="1557989" cy="1557989"/>
      </dsp:txXfrm>
    </dsp:sp>
    <dsp:sp modelId="{0482C0A3-D7BC-4531-A725-A8A53E28B43A}">
      <dsp:nvSpPr>
        <dsp:cNvPr id="0" name=""/>
        <dsp:cNvSpPr/>
      </dsp:nvSpPr>
      <dsp:spPr>
        <a:xfrm>
          <a:off x="3883809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模块开发</a:t>
          </a:r>
          <a:endParaRPr lang="zh-CN" altLang="en-US" sz="4100" kern="1200" dirty="0"/>
        </a:p>
      </dsp:txBody>
      <dsp:txXfrm>
        <a:off x="3968092" y="504854"/>
        <a:ext cx="1557989" cy="1557989"/>
      </dsp:txXfrm>
    </dsp:sp>
    <dsp:sp modelId="{27D5C848-6E13-4330-9396-D390B56653A9}">
      <dsp:nvSpPr>
        <dsp:cNvPr id="0" name=""/>
        <dsp:cNvSpPr/>
      </dsp:nvSpPr>
      <dsp:spPr>
        <a:xfrm>
          <a:off x="2024442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功能讲解</a:t>
          </a:r>
          <a:endParaRPr lang="zh-CN" altLang="en-US" sz="4100" kern="1200" dirty="0"/>
        </a:p>
      </dsp:txBody>
      <dsp:txXfrm>
        <a:off x="2108725" y="2364221"/>
        <a:ext cx="1557989" cy="1557989"/>
      </dsp:txXfrm>
    </dsp:sp>
    <dsp:sp modelId="{1AC614AD-7512-4B76-A416-0F4303A73889}">
      <dsp:nvSpPr>
        <dsp:cNvPr id="0" name=""/>
        <dsp:cNvSpPr/>
      </dsp:nvSpPr>
      <dsp:spPr>
        <a:xfrm>
          <a:off x="3883809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功能开发</a:t>
          </a:r>
          <a:endParaRPr lang="zh-CN" altLang="en-US" sz="4100" kern="1200" dirty="0"/>
        </a:p>
      </dsp:txBody>
      <dsp:txXfrm>
        <a:off x="3968092" y="2364221"/>
        <a:ext cx="1557989" cy="155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BCF66-11E5-4850-82B9-ECB4CC0BFFDD}">
      <dsp:nvSpPr>
        <dsp:cNvPr id="0" name=""/>
        <dsp:cNvSpPr/>
      </dsp:nvSpPr>
      <dsp:spPr>
        <a:xfrm>
          <a:off x="1603871" y="0"/>
          <a:ext cx="4427066" cy="44270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38C0-4C1E-4DCA-91F9-52FC5FCACA4A}">
      <dsp:nvSpPr>
        <dsp:cNvPr id="0" name=""/>
        <dsp:cNvSpPr/>
      </dsp:nvSpPr>
      <dsp:spPr>
        <a:xfrm>
          <a:off x="2024442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框架介绍</a:t>
          </a:r>
          <a:endParaRPr lang="zh-CN" altLang="en-US" sz="4100" kern="1200" dirty="0"/>
        </a:p>
      </dsp:txBody>
      <dsp:txXfrm>
        <a:off x="2108725" y="504854"/>
        <a:ext cx="1557989" cy="1557989"/>
      </dsp:txXfrm>
    </dsp:sp>
    <dsp:sp modelId="{0482C0A3-D7BC-4531-A725-A8A53E28B43A}">
      <dsp:nvSpPr>
        <dsp:cNvPr id="0" name=""/>
        <dsp:cNvSpPr/>
      </dsp:nvSpPr>
      <dsp:spPr>
        <a:xfrm>
          <a:off x="3883809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模块开发</a:t>
          </a:r>
          <a:endParaRPr lang="zh-CN" altLang="en-US" sz="4100" kern="1200" dirty="0"/>
        </a:p>
      </dsp:txBody>
      <dsp:txXfrm>
        <a:off x="3968092" y="504854"/>
        <a:ext cx="1557989" cy="1557989"/>
      </dsp:txXfrm>
    </dsp:sp>
    <dsp:sp modelId="{27D5C848-6E13-4330-9396-D390B56653A9}">
      <dsp:nvSpPr>
        <dsp:cNvPr id="0" name=""/>
        <dsp:cNvSpPr/>
      </dsp:nvSpPr>
      <dsp:spPr>
        <a:xfrm>
          <a:off x="2024442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功能讲解</a:t>
          </a:r>
          <a:endParaRPr lang="zh-CN" altLang="en-US" sz="4100" kern="1200" dirty="0"/>
        </a:p>
      </dsp:txBody>
      <dsp:txXfrm>
        <a:off x="2108725" y="2364221"/>
        <a:ext cx="1557989" cy="1557989"/>
      </dsp:txXfrm>
    </dsp:sp>
    <dsp:sp modelId="{1AC614AD-7512-4B76-A416-0F4303A73889}">
      <dsp:nvSpPr>
        <dsp:cNvPr id="0" name=""/>
        <dsp:cNvSpPr/>
      </dsp:nvSpPr>
      <dsp:spPr>
        <a:xfrm>
          <a:off x="3883809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功能开发</a:t>
          </a:r>
          <a:endParaRPr lang="zh-CN" altLang="en-US" sz="4100" kern="1200" dirty="0"/>
        </a:p>
      </dsp:txBody>
      <dsp:txXfrm>
        <a:off x="3968092" y="2364221"/>
        <a:ext cx="1557989" cy="1557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BCF66-11E5-4850-82B9-ECB4CC0BFFDD}">
      <dsp:nvSpPr>
        <dsp:cNvPr id="0" name=""/>
        <dsp:cNvSpPr/>
      </dsp:nvSpPr>
      <dsp:spPr>
        <a:xfrm>
          <a:off x="1603871" y="0"/>
          <a:ext cx="4427066" cy="44270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38C0-4C1E-4DCA-91F9-52FC5FCACA4A}">
      <dsp:nvSpPr>
        <dsp:cNvPr id="0" name=""/>
        <dsp:cNvSpPr/>
      </dsp:nvSpPr>
      <dsp:spPr>
        <a:xfrm>
          <a:off x="2024442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框架介绍</a:t>
          </a:r>
          <a:endParaRPr lang="zh-CN" altLang="en-US" sz="4100" kern="1200" dirty="0"/>
        </a:p>
      </dsp:txBody>
      <dsp:txXfrm>
        <a:off x="2108725" y="504854"/>
        <a:ext cx="1557989" cy="1557989"/>
      </dsp:txXfrm>
    </dsp:sp>
    <dsp:sp modelId="{0482C0A3-D7BC-4531-A725-A8A53E28B43A}">
      <dsp:nvSpPr>
        <dsp:cNvPr id="0" name=""/>
        <dsp:cNvSpPr/>
      </dsp:nvSpPr>
      <dsp:spPr>
        <a:xfrm>
          <a:off x="3883809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模块开发</a:t>
          </a:r>
          <a:endParaRPr lang="zh-CN" altLang="en-US" sz="4100" kern="1200" dirty="0"/>
        </a:p>
      </dsp:txBody>
      <dsp:txXfrm>
        <a:off x="3968092" y="504854"/>
        <a:ext cx="1557989" cy="1557989"/>
      </dsp:txXfrm>
    </dsp:sp>
    <dsp:sp modelId="{27D5C848-6E13-4330-9396-D390B56653A9}">
      <dsp:nvSpPr>
        <dsp:cNvPr id="0" name=""/>
        <dsp:cNvSpPr/>
      </dsp:nvSpPr>
      <dsp:spPr>
        <a:xfrm>
          <a:off x="2024442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功能讲解</a:t>
          </a:r>
          <a:endParaRPr lang="zh-CN" altLang="en-US" sz="4100" kern="1200" dirty="0"/>
        </a:p>
      </dsp:txBody>
      <dsp:txXfrm>
        <a:off x="2108725" y="2364221"/>
        <a:ext cx="1557989" cy="1557989"/>
      </dsp:txXfrm>
    </dsp:sp>
    <dsp:sp modelId="{1AC614AD-7512-4B76-A416-0F4303A73889}">
      <dsp:nvSpPr>
        <dsp:cNvPr id="0" name=""/>
        <dsp:cNvSpPr/>
      </dsp:nvSpPr>
      <dsp:spPr>
        <a:xfrm>
          <a:off x="3883809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功能开发</a:t>
          </a:r>
          <a:endParaRPr lang="zh-CN" altLang="en-US" sz="4100" kern="1200" dirty="0"/>
        </a:p>
      </dsp:txBody>
      <dsp:txXfrm>
        <a:off x="3968092" y="2364221"/>
        <a:ext cx="1557989" cy="1557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BCF66-11E5-4850-82B9-ECB4CC0BFFDD}">
      <dsp:nvSpPr>
        <dsp:cNvPr id="0" name=""/>
        <dsp:cNvSpPr/>
      </dsp:nvSpPr>
      <dsp:spPr>
        <a:xfrm>
          <a:off x="1603871" y="0"/>
          <a:ext cx="4427066" cy="44270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38C0-4C1E-4DCA-91F9-52FC5FCACA4A}">
      <dsp:nvSpPr>
        <dsp:cNvPr id="0" name=""/>
        <dsp:cNvSpPr/>
      </dsp:nvSpPr>
      <dsp:spPr>
        <a:xfrm>
          <a:off x="2024442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框架介绍</a:t>
          </a:r>
          <a:endParaRPr lang="zh-CN" altLang="en-US" sz="4100" kern="1200" dirty="0"/>
        </a:p>
      </dsp:txBody>
      <dsp:txXfrm>
        <a:off x="2108725" y="504854"/>
        <a:ext cx="1557989" cy="1557989"/>
      </dsp:txXfrm>
    </dsp:sp>
    <dsp:sp modelId="{0482C0A3-D7BC-4531-A725-A8A53E28B43A}">
      <dsp:nvSpPr>
        <dsp:cNvPr id="0" name=""/>
        <dsp:cNvSpPr/>
      </dsp:nvSpPr>
      <dsp:spPr>
        <a:xfrm>
          <a:off x="3883809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模块开发</a:t>
          </a:r>
          <a:endParaRPr lang="zh-CN" altLang="en-US" sz="4100" kern="1200" dirty="0"/>
        </a:p>
      </dsp:txBody>
      <dsp:txXfrm>
        <a:off x="3968092" y="504854"/>
        <a:ext cx="1557989" cy="1557989"/>
      </dsp:txXfrm>
    </dsp:sp>
    <dsp:sp modelId="{27D5C848-6E13-4330-9396-D390B56653A9}">
      <dsp:nvSpPr>
        <dsp:cNvPr id="0" name=""/>
        <dsp:cNvSpPr/>
      </dsp:nvSpPr>
      <dsp:spPr>
        <a:xfrm>
          <a:off x="2024442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功能讲解</a:t>
          </a:r>
          <a:endParaRPr lang="zh-CN" altLang="en-US" sz="4100" kern="1200" dirty="0"/>
        </a:p>
      </dsp:txBody>
      <dsp:txXfrm>
        <a:off x="2108725" y="2364221"/>
        <a:ext cx="1557989" cy="1557989"/>
      </dsp:txXfrm>
    </dsp:sp>
    <dsp:sp modelId="{1AC614AD-7512-4B76-A416-0F4303A73889}">
      <dsp:nvSpPr>
        <dsp:cNvPr id="0" name=""/>
        <dsp:cNvSpPr/>
      </dsp:nvSpPr>
      <dsp:spPr>
        <a:xfrm>
          <a:off x="3883809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功能开发</a:t>
          </a:r>
          <a:endParaRPr lang="zh-CN" altLang="en-US" sz="4100" kern="1200" dirty="0"/>
        </a:p>
      </dsp:txBody>
      <dsp:txXfrm>
        <a:off x="3968092" y="2364221"/>
        <a:ext cx="1557989" cy="1557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BCF66-11E5-4850-82B9-ECB4CC0BFFDD}">
      <dsp:nvSpPr>
        <dsp:cNvPr id="0" name=""/>
        <dsp:cNvSpPr/>
      </dsp:nvSpPr>
      <dsp:spPr>
        <a:xfrm>
          <a:off x="1603871" y="0"/>
          <a:ext cx="4427066" cy="44270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38C0-4C1E-4DCA-91F9-52FC5FCACA4A}">
      <dsp:nvSpPr>
        <dsp:cNvPr id="0" name=""/>
        <dsp:cNvSpPr/>
      </dsp:nvSpPr>
      <dsp:spPr>
        <a:xfrm>
          <a:off x="2024442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框架介绍</a:t>
          </a:r>
          <a:endParaRPr lang="zh-CN" altLang="en-US" sz="4100" kern="1200" dirty="0"/>
        </a:p>
      </dsp:txBody>
      <dsp:txXfrm>
        <a:off x="2108725" y="504854"/>
        <a:ext cx="1557989" cy="1557989"/>
      </dsp:txXfrm>
    </dsp:sp>
    <dsp:sp modelId="{0482C0A3-D7BC-4531-A725-A8A53E28B43A}">
      <dsp:nvSpPr>
        <dsp:cNvPr id="0" name=""/>
        <dsp:cNvSpPr/>
      </dsp:nvSpPr>
      <dsp:spPr>
        <a:xfrm>
          <a:off x="3883809" y="420571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模块开发</a:t>
          </a:r>
          <a:endParaRPr lang="zh-CN" altLang="en-US" sz="4100" kern="1200" dirty="0"/>
        </a:p>
      </dsp:txBody>
      <dsp:txXfrm>
        <a:off x="3968092" y="504854"/>
        <a:ext cx="1557989" cy="1557989"/>
      </dsp:txXfrm>
    </dsp:sp>
    <dsp:sp modelId="{27D5C848-6E13-4330-9396-D390B56653A9}">
      <dsp:nvSpPr>
        <dsp:cNvPr id="0" name=""/>
        <dsp:cNvSpPr/>
      </dsp:nvSpPr>
      <dsp:spPr>
        <a:xfrm>
          <a:off x="2024442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功能讲解</a:t>
          </a:r>
          <a:endParaRPr lang="zh-CN" altLang="en-US" sz="4100" kern="1200" dirty="0"/>
        </a:p>
      </dsp:txBody>
      <dsp:txXfrm>
        <a:off x="2108725" y="2364221"/>
        <a:ext cx="1557989" cy="1557989"/>
      </dsp:txXfrm>
    </dsp:sp>
    <dsp:sp modelId="{1AC614AD-7512-4B76-A416-0F4303A73889}">
      <dsp:nvSpPr>
        <dsp:cNvPr id="0" name=""/>
        <dsp:cNvSpPr/>
      </dsp:nvSpPr>
      <dsp:spPr>
        <a:xfrm>
          <a:off x="3883809" y="2279938"/>
          <a:ext cx="1726555" cy="1726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功能开发</a:t>
          </a:r>
          <a:endParaRPr lang="zh-CN" altLang="en-US" sz="4100" kern="1200" dirty="0"/>
        </a:p>
      </dsp:txBody>
      <dsp:txXfrm>
        <a:off x="3968092" y="2364221"/>
        <a:ext cx="1557989" cy="155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CDC0F-4073-483F-BAA7-3FE6525B0564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77B4-56B1-406D-9BAF-A57A48FEF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377B4-56B1-406D-9BAF-A57A48FEF42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9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1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6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8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38D5-2D80-4629-8237-84D61B96150B}" type="datetimeFigureOut">
              <a:rPr lang="zh-CN" altLang="en-US" smtClean="0"/>
              <a:t>2016-8-30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3B9935-725F-46A3-8297-C507BD889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dev.cescloud.com/framework/framework-demo" TargetMode="External"/><Relationship Id="rId7" Type="http://schemas.openxmlformats.org/officeDocument/2006/relationships/hyperlink" Target="https://github.com/springside/springside4" TargetMode="External"/><Relationship Id="rId2" Type="http://schemas.openxmlformats.org/officeDocument/2006/relationships/hyperlink" Target="http://gitlab.dev.cescloud.com/framework/framework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innianshilongnian.iteye.com/blog/1752171" TargetMode="External"/><Relationship Id="rId5" Type="http://schemas.openxmlformats.org/officeDocument/2006/relationships/hyperlink" Target="http://jinnianshilongnian.iteye.com/blog/2018398" TargetMode="External"/><Relationship Id="rId4" Type="http://schemas.openxmlformats.org/officeDocument/2006/relationships/hyperlink" Target="http://git.oschina.net/free/Mapper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dev.cescloud.com/framework/framework-demo.git" TargetMode="External"/><Relationship Id="rId2" Type="http://schemas.openxmlformats.org/officeDocument/2006/relationships/hyperlink" Target="http://gitlab.dev.cescloud.com/framework/framework2016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xus.dev.cescloud.com/content/groups/publi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42416" y="2636912"/>
            <a:ext cx="5793790" cy="936104"/>
          </a:xfrm>
        </p:spPr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版架构介绍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胡 正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24996"/>
              </p:ext>
            </p:extLst>
          </p:nvPr>
        </p:nvGraphicFramePr>
        <p:xfrm>
          <a:off x="179511" y="1484784"/>
          <a:ext cx="8964489" cy="525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1008112"/>
                <a:gridCol w="4032448"/>
                <a:gridCol w="1691680"/>
              </a:tblGrid>
              <a:tr h="144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Jar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具体版本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功能表述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framework-base.jar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基础包，定义了整个框架中的基础类和接口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必须使用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framework-commons.jar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基础包，主要定义了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等通用工具类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必须使用</a:t>
                      </a:r>
                    </a:p>
                  </a:txBody>
                  <a:tcPr marL="68580" marR="68580" marT="0" marB="0"/>
                </a:tc>
              </a:tr>
              <a:tr h="285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framework-mybatis.jar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持久层实现，使用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Mybatis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实现业务数据的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CRDU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必须使用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framework-biz.jar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业务逻辑层实现，封装了基础的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CRUD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必须使用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framework-springmvc.jar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表示层实现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必须使用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framework-shiro.jar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安全框架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framework-jcaptcha.jar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验证码模块，已集成至</a:t>
                      </a:r>
                      <a:r>
                        <a:rPr lang="en-US" altLang="zh-CN" sz="14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shiro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模块中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framework-redis.jar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Redis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集成，目前仅支持单机版本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后续需要完善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framework-test.jar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单元测试包，将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Spring Test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Junit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进行了简单的封装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framework-plugins-jobs.jar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Quartz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的计划任务模块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framework-plugins-audit.jar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日志模块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目前仅做了简单封装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framework-plugins-authsdk3.jar</a:t>
                      </a:r>
                      <a:endParaRPr lang="zh-CN" alt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系统管理平台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</a:t>
                      </a:r>
                      <a:r>
                        <a:rPr lang="zh-CN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SDK</a:t>
                      </a:r>
                      <a:r>
                        <a:rPr lang="zh-CN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framework-plugins-authsdk4.jar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系统管理平台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4.0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SDK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随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4.0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开发逐步完善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23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556792"/>
            <a:ext cx="7304542" cy="4824536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BOM</a:t>
            </a:r>
            <a:r>
              <a:rPr lang="zh-CN" altLang="en-US" sz="2000" b="1" dirty="0" smtClean="0"/>
              <a:t>是什么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zh-CN" altLang="en-US" dirty="0" smtClean="0"/>
              <a:t>即</a:t>
            </a:r>
            <a:r>
              <a:rPr lang="en-US" altLang="zh-CN" dirty="0"/>
              <a:t>Bill of 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，物料清单。实际上是框架模块的清单列表，将其作为</a:t>
            </a:r>
            <a:r>
              <a:rPr lang="en-US" altLang="zh-CN" dirty="0" smtClean="0"/>
              <a:t>POM</a:t>
            </a:r>
            <a:r>
              <a:rPr lang="zh-CN" altLang="en-US" dirty="0" smtClean="0"/>
              <a:t>引入后，无需配置单独模块的版本，而由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统一进行管理。</a:t>
            </a:r>
            <a:endParaRPr lang="en-US" altLang="zh-CN" dirty="0"/>
          </a:p>
          <a:p>
            <a:r>
              <a:rPr lang="zh-CN" altLang="en-US" sz="2000" b="1" dirty="0" smtClean="0"/>
              <a:t>配置方式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dependencyManagement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framework-</a:t>
            </a:r>
            <a:r>
              <a:rPr lang="en-US" altLang="zh-CN" dirty="0" err="1" smtClean="0"/>
              <a:t>bom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dependencies</a:t>
            </a:r>
            <a:r>
              <a:rPr lang="zh-CN" altLang="en-US" dirty="0" smtClean="0"/>
              <a:t>中直接引用框架模块，无需配置版本：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71478"/>
            <a:ext cx="5695950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37" y="1268760"/>
            <a:ext cx="58007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基本目录结构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6077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的标准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一般规则：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一般以</a:t>
            </a:r>
            <a:r>
              <a:rPr lang="en-US" altLang="zh-CN" dirty="0" err="1" smtClean="0"/>
              <a:t>com.cesgroup</a:t>
            </a:r>
            <a:r>
              <a:rPr lang="zh-CN" altLang="en-US" dirty="0" smtClean="0"/>
              <a:t>为包名；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</a:t>
            </a:r>
            <a:r>
              <a:rPr lang="zh-CN" altLang="en-US" dirty="0" smtClean="0"/>
              <a:t>包名为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包名为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包名为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；工具类包名为</a:t>
            </a:r>
            <a:r>
              <a:rPr lang="en-US" altLang="zh-CN" dirty="0" err="1" smtClean="0"/>
              <a:t>utils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zh-CN" altLang="en-US" dirty="0"/>
              <a:t>要</a:t>
            </a:r>
            <a:r>
              <a:rPr lang="zh-CN" altLang="en-US" dirty="0" smtClean="0"/>
              <a:t>配置文件：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：应用的数据库、路径等配置；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authsdk3.properties</a:t>
            </a:r>
            <a:r>
              <a:rPr lang="zh-CN" altLang="en-US" dirty="0" smtClean="0"/>
              <a:t>：系统管理平台</a:t>
            </a:r>
            <a:r>
              <a:rPr lang="en-US" altLang="zh-CN" dirty="0" smtClean="0"/>
              <a:t>3.5</a:t>
            </a:r>
            <a:r>
              <a:rPr lang="zh-CN" altLang="en-US" dirty="0" smtClean="0"/>
              <a:t>集成配置；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authsdk4.properties</a:t>
            </a:r>
            <a:r>
              <a:rPr lang="zh-CN" altLang="en-US" dirty="0" smtClean="0"/>
              <a:t>：</a:t>
            </a:r>
            <a:r>
              <a:rPr lang="zh-CN" altLang="en-US" dirty="0"/>
              <a:t>系统管理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4.0</a:t>
            </a:r>
            <a:r>
              <a:rPr lang="zh-CN" altLang="en-US" dirty="0" smtClean="0"/>
              <a:t>集成</a:t>
            </a:r>
            <a:r>
              <a:rPr lang="zh-CN" altLang="en-US" dirty="0"/>
              <a:t>配置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en-US" altLang="zh-CN" dirty="0" smtClean="0"/>
              <a:t>applicationContext.xml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spring-mvc.xml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的配置文件；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logback.xml</a:t>
            </a:r>
            <a:r>
              <a:rPr lang="zh-CN" altLang="en-US" dirty="0" smtClean="0"/>
              <a:t>：日志配置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3312368" cy="33811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9" y="2712897"/>
            <a:ext cx="3333431" cy="2588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908720"/>
            <a:ext cx="4340568" cy="41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application.properties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数据库连接修改：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17" y="2085020"/>
            <a:ext cx="7540365" cy="32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application.properties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安全认证参数：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security.retry.max.count</a:t>
            </a:r>
            <a:r>
              <a:rPr lang="zh-CN" altLang="en-US" dirty="0" smtClean="0"/>
              <a:t>：登录尝试次数，</a:t>
            </a:r>
            <a:r>
              <a:rPr lang="zh-CN" altLang="en-US" dirty="0"/>
              <a:t>达到次数后</a:t>
            </a:r>
            <a:r>
              <a:rPr lang="zh-CN" altLang="en-US" dirty="0" smtClean="0"/>
              <a:t>锁定。默认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表示永不锁定。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security.lock.account</a:t>
            </a:r>
            <a:r>
              <a:rPr lang="zh-CN" altLang="en-US" dirty="0" smtClean="0"/>
              <a:t>：锁定时，是否锁定账号。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：通过接口锁定用户账号；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：仅锁定用户一定时间（</a:t>
            </a:r>
            <a:r>
              <a:rPr lang="zh-CN" altLang="en-US" dirty="0" smtClean="0">
                <a:solidFill>
                  <a:srgbClr val="FF0000"/>
                </a:solidFill>
              </a:rPr>
              <a:t>时间长短由缓存配置</a:t>
            </a:r>
            <a:r>
              <a:rPr lang="en-US" altLang="zh-CN" dirty="0" err="1" smtClean="0">
                <a:solidFill>
                  <a:srgbClr val="FF0000"/>
                </a:solidFill>
              </a:rPr>
              <a:t>passwordRetryCache</a:t>
            </a:r>
            <a:r>
              <a:rPr lang="zh-CN" altLang="en-US" dirty="0" smtClean="0">
                <a:solidFill>
                  <a:srgbClr val="FF0000"/>
                </a:solidFill>
              </a:rPr>
              <a:t>决定，参见</a:t>
            </a:r>
            <a:r>
              <a:rPr lang="en-US" altLang="zh-CN" dirty="0" err="1" smtClean="0">
                <a:solidFill>
                  <a:srgbClr val="FF0000"/>
                </a:solidFill>
              </a:rPr>
              <a:t>ehcache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dirty="0" smtClean="0">
                <a:solidFill>
                  <a:srgbClr val="FF0000"/>
                </a:solidFill>
              </a:rPr>
              <a:t>的配置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security.captchaEnabled</a:t>
            </a:r>
            <a:r>
              <a:rPr lang="zh-CN" altLang="en-US" dirty="0" smtClean="0"/>
              <a:t>：是否使用验证码登录。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933056"/>
            <a:ext cx="468197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authsdk3.properties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系统管理平台</a:t>
            </a:r>
            <a:r>
              <a:rPr lang="en-US" altLang="zh-CN" dirty="0" smtClean="0"/>
              <a:t>3.5</a:t>
            </a:r>
            <a:r>
              <a:rPr lang="zh-CN" altLang="en-US" dirty="0" smtClean="0"/>
              <a:t>数据库连接修改：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sdkSystemCode</a:t>
            </a:r>
            <a:r>
              <a:rPr lang="zh-CN" altLang="en-US" dirty="0" smtClean="0"/>
              <a:t>：系统管理平台中当前应用系统的系统编码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6372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authsdk4.properties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系统管理平台</a:t>
            </a:r>
            <a:r>
              <a:rPr lang="en-US" altLang="zh-CN" dirty="0" smtClean="0"/>
              <a:t>4.0</a:t>
            </a:r>
            <a:r>
              <a:rPr lang="zh-CN" altLang="en-US" dirty="0" smtClean="0"/>
              <a:t>数据库连接修改：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authsystem.dialect</a:t>
            </a:r>
            <a:r>
              <a:rPr lang="zh-CN" altLang="en-US" dirty="0" smtClean="0"/>
              <a:t>：系统管理平台的数据库类型，默认为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authsystem.systemCode</a:t>
            </a:r>
            <a:r>
              <a:rPr lang="zh-CN" altLang="en-US" dirty="0" smtClean="0"/>
              <a:t>：系统管理平台中当前应用系统的系统编码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04890"/>
            <a:ext cx="6105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5" y="2776955"/>
            <a:ext cx="8848725" cy="2562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applicationContext.xml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框架提供了部分默认配置，但仍有部分内容必须由项目配置：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引入各个模块的配置文件，可以根据需要自行调整；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包扫描配置：包括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的配置；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2708920"/>
            <a:ext cx="7305675" cy="2200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6" y="3356992"/>
            <a:ext cx="7934325" cy="2600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71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applicationContext.xml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框架还提供了部分可配置参数，由框架提供默认值，但可以由项目进行覆盖，主要包括：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数据库类型；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上传文件大小配置；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Shiro</a:t>
            </a:r>
            <a:r>
              <a:rPr lang="zh-CN" altLang="en-US" dirty="0" smtClean="0"/>
              <a:t>默认登录页面；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页参数名称；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超时时间；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审计日志参数；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91823"/>
            <a:ext cx="8372475" cy="507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38" y="1542363"/>
            <a:ext cx="8651502" cy="46814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2185987"/>
            <a:ext cx="9067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spring-mvc.xml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spring-mvc.xml</a:t>
            </a:r>
            <a:r>
              <a:rPr lang="zh-CN" altLang="en-US" dirty="0" smtClean="0"/>
              <a:t>也必须要配置包扫描：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同样引入了各个模块的配置文件；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也可以添加其它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的配置：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1" y="4713879"/>
            <a:ext cx="6572250" cy="285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352452"/>
            <a:ext cx="8058150" cy="904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1" y="2276872"/>
            <a:ext cx="8372475" cy="1790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40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42" name="内容占位符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692605"/>
              </p:ext>
            </p:extLst>
          </p:nvPr>
        </p:nvGraphicFramePr>
        <p:xfrm>
          <a:off x="899592" y="1484784"/>
          <a:ext cx="7634808" cy="44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5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Spring</a:t>
            </a:r>
            <a:r>
              <a:rPr lang="zh-CN" altLang="en-US" sz="2800" dirty="0" smtClean="0"/>
              <a:t>配置的覆盖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框架的各个模块中提供了默认的配置内容，对于无法满足项目要求的情况有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种解决方案：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、利用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覆盖机制，在后加载的配置文件中定义相同的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覆盖前者；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、由于各模块的配置文件是由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引入的，因此可以将模块的配置文件复制到项目路径下自行修改，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会优先引入项目下的同名配置文件，从而忽略模块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包中的配置文件。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7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logback.xml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3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日志框架</a:t>
            </a:r>
            <a:r>
              <a:rPr lang="en-US" altLang="zh-CN" dirty="0" err="1" smtClean="0"/>
              <a:t>Logback</a:t>
            </a:r>
            <a:r>
              <a:rPr lang="zh-CN" altLang="en-US" dirty="0" smtClean="0"/>
              <a:t>的配置文件，其中有两部分比较特殊的配置：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druid</a:t>
            </a:r>
            <a:r>
              <a:rPr lang="zh-CN" altLang="en-US" dirty="0" smtClean="0"/>
              <a:t>日志：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是</a:t>
            </a:r>
            <a:r>
              <a:rPr lang="zh-CN" altLang="en-US" dirty="0"/>
              <a:t>阿</a:t>
            </a:r>
            <a:r>
              <a:rPr lang="zh-CN" altLang="en-US" dirty="0" smtClean="0"/>
              <a:t>里的开源数据库连接池，提供了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执行日志功能。能对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ResultSet</a:t>
            </a:r>
            <a:r>
              <a:rPr lang="zh-CN" altLang="en-US" dirty="0" smtClean="0"/>
              <a:t>的调用进行监控并记录日志。需要日志级别为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log4jdbc</a:t>
            </a:r>
            <a:r>
              <a:rPr lang="zh-CN" altLang="en-US" dirty="0" smtClean="0"/>
              <a:t>：</a:t>
            </a:r>
            <a:r>
              <a:rPr lang="en-US" altLang="zh-CN" dirty="0"/>
              <a:t>log4jdbc</a:t>
            </a:r>
            <a:r>
              <a:rPr lang="zh-CN" altLang="en-US" dirty="0"/>
              <a:t>是在</a:t>
            </a:r>
            <a:r>
              <a:rPr lang="en-US" altLang="zh-CN" dirty="0" err="1"/>
              <a:t>jdbc</a:t>
            </a:r>
            <a:r>
              <a:rPr lang="zh-CN" altLang="en-US" dirty="0"/>
              <a:t>层的一个日志</a:t>
            </a:r>
            <a:r>
              <a:rPr lang="zh-CN" altLang="en-US" dirty="0" smtClean="0"/>
              <a:t>框架，其主要作用就是将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语句中的占位符用参数替换，确保日志记录的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语句能通过复制、粘贴直接在数据库中运行。需要日志级别为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350419"/>
            <a:ext cx="6105525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472866"/>
            <a:ext cx="53244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42" name="内容占位符 41"/>
          <p:cNvGraphicFramePr>
            <a:graphicFrameLocks noGrp="1"/>
          </p:cNvGraphicFramePr>
          <p:nvPr>
            <p:ph idx="1"/>
          </p:nvPr>
        </p:nvGraphicFramePr>
        <p:xfrm>
          <a:off x="899592" y="1484784"/>
          <a:ext cx="7634808" cy="44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9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 uiExpand="1">
        <p:bldSub>
          <a:bldDgm/>
        </p:bldSub>
      </p:bldGraphic>
      <p:bldGraphic spid="42" grpId="1" uiExpand="1">
        <p:bldSub>
          <a:bldDgm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简单实体模块开发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“简单实体” 是指仅对应于一张表</a:t>
            </a:r>
            <a:r>
              <a:rPr lang="zh-CN" altLang="en-US" sz="2400" dirty="0" smtClean="0"/>
              <a:t>并且与其它实体对象没有关联关系的实体。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因此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简单</a:t>
            </a:r>
            <a:r>
              <a:rPr lang="zh-CN" altLang="en-US" sz="2400" dirty="0"/>
              <a:t>实体的模块开发，其实就是针对于单张表的增删改查操作。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3312368" cy="3381137"/>
          </a:xfrm>
          <a:prstGeom prst="rect">
            <a:avLst/>
          </a:prstGeom>
        </p:spPr>
      </p:pic>
      <p:pic>
        <p:nvPicPr>
          <p:cNvPr id="7" name="图片 6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82276"/>
            <a:ext cx="3810361" cy="3140135"/>
          </a:xfrm>
          <a:prstGeom prst="rect">
            <a:avLst/>
          </a:prstGeom>
        </p:spPr>
      </p:pic>
      <p:pic>
        <p:nvPicPr>
          <p:cNvPr id="9" name="图片 8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39" y="2712897"/>
            <a:ext cx="3333431" cy="25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简单实体模块开发（一）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>
            <a:noAutofit/>
          </a:bodyPr>
          <a:lstStyle/>
          <a:p>
            <a:r>
              <a:rPr lang="zh-CN" altLang="en-US" dirty="0"/>
              <a:t>创建实体类</a:t>
            </a:r>
            <a:endParaRPr lang="en-US" altLang="zh-CN" dirty="0"/>
          </a:p>
          <a:p>
            <a:pPr lvl="1"/>
            <a:r>
              <a:rPr lang="zh-CN" altLang="en-US" dirty="0"/>
              <a:t>要求</a:t>
            </a:r>
            <a:endParaRPr lang="en-US" altLang="zh-CN" dirty="0"/>
          </a:p>
          <a:p>
            <a:pPr lvl="2"/>
            <a:r>
              <a:rPr lang="zh-CN" altLang="en-US" dirty="0"/>
              <a:t>必须继承至</a:t>
            </a:r>
            <a:r>
              <a:rPr lang="en-US" altLang="zh-CN" dirty="0" err="1"/>
              <a:t>BaseEntity</a:t>
            </a:r>
            <a:r>
              <a:rPr lang="zh-CN" altLang="en-US" dirty="0"/>
              <a:t>或其子</a:t>
            </a:r>
            <a:r>
              <a:rPr lang="zh-CN" altLang="en-US" dirty="0" smtClean="0"/>
              <a:t>类（</a:t>
            </a:r>
            <a:r>
              <a:rPr lang="en-US" altLang="zh-CN" dirty="0" err="1" smtClean="0"/>
              <a:t>LongIDEntity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StringIDEntity</a:t>
            </a:r>
            <a:r>
              <a:rPr lang="zh-CN" altLang="en-US" dirty="0" smtClean="0"/>
              <a:t>、</a:t>
            </a:r>
            <a:r>
              <a:rPr lang="en-US" altLang="zh-CN" dirty="0" err="1"/>
              <a:t>AssignedIDEntity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必须添加注解</a:t>
            </a:r>
            <a:r>
              <a:rPr lang="en-US" altLang="zh-CN" dirty="0"/>
              <a:t>@</a:t>
            </a:r>
            <a:r>
              <a:rPr lang="en-US" altLang="zh-CN" dirty="0" smtClean="0"/>
              <a:t>Entity</a:t>
            </a: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建议放在</a:t>
            </a:r>
            <a:r>
              <a:rPr lang="en-US" altLang="zh-CN" b="1" i="1" dirty="0" smtClean="0">
                <a:solidFill>
                  <a:srgbClr val="FF0000"/>
                </a:solidFill>
              </a:rPr>
              <a:t>entity</a:t>
            </a:r>
            <a:r>
              <a:rPr lang="zh-CN" altLang="en-US" b="1" i="1" dirty="0">
                <a:solidFill>
                  <a:srgbClr val="FF0000"/>
                </a:solidFill>
              </a:rPr>
              <a:t>包下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约定</a:t>
            </a:r>
            <a:endParaRPr lang="en-US" altLang="zh-CN" dirty="0"/>
          </a:p>
          <a:p>
            <a:pPr lvl="2"/>
            <a:r>
              <a:rPr lang="zh-CN" altLang="en-US" dirty="0"/>
              <a:t>表名：以骆驼命名法的类名转成下画线写法，所有的字母都小写，单词之间用下画线分割；也可通过注解</a:t>
            </a:r>
            <a:r>
              <a:rPr lang="en-US" altLang="zh-CN" dirty="0"/>
              <a:t>@Table(name = “</a:t>
            </a:r>
            <a:r>
              <a:rPr lang="zh-CN" altLang="en-US" dirty="0"/>
              <a:t>表名</a:t>
            </a:r>
            <a:r>
              <a:rPr lang="en-US" altLang="zh-CN" dirty="0"/>
              <a:t>")</a:t>
            </a:r>
            <a:r>
              <a:rPr lang="zh-CN" altLang="en-US" dirty="0"/>
              <a:t>指定</a:t>
            </a:r>
            <a:endParaRPr lang="en-US" altLang="zh-CN" dirty="0"/>
          </a:p>
          <a:p>
            <a:pPr lvl="2"/>
            <a:r>
              <a:rPr lang="zh-CN" altLang="en-US" dirty="0"/>
              <a:t>字段名：以骆驼命名法的类名转成下画线写法，所有的字母都小写，单词之间用下画线分割；也可通过注解</a:t>
            </a:r>
            <a:r>
              <a:rPr lang="en-US" altLang="zh-CN" dirty="0"/>
              <a:t>@Column(name = “</a:t>
            </a:r>
            <a:r>
              <a:rPr lang="zh-CN" altLang="en-US" dirty="0"/>
              <a:t>字段名</a:t>
            </a:r>
            <a:r>
              <a:rPr lang="en-US" altLang="zh-CN" dirty="0"/>
              <a:t>")</a:t>
            </a:r>
            <a:r>
              <a:rPr lang="zh-CN" altLang="en-US" dirty="0"/>
              <a:t>指定</a:t>
            </a:r>
            <a:endParaRPr lang="en-US" altLang="zh-CN" dirty="0"/>
          </a:p>
          <a:p>
            <a:pPr lvl="2"/>
            <a:r>
              <a:rPr lang="zh-CN" altLang="en-US" dirty="0"/>
              <a:t>对不需要进行持久化的属性使用注解</a:t>
            </a:r>
            <a:r>
              <a:rPr lang="en-US" altLang="zh-CN" dirty="0"/>
              <a:t>@Transient</a:t>
            </a:r>
            <a:r>
              <a:rPr lang="zh-CN" altLang="en-US" dirty="0"/>
              <a:t>进行标识</a:t>
            </a:r>
            <a:endParaRPr lang="en-US" altLang="zh-CN" dirty="0"/>
          </a:p>
          <a:p>
            <a:pPr lvl="2"/>
            <a:r>
              <a:rPr lang="zh-CN" altLang="en-US" dirty="0"/>
              <a:t>生成</a:t>
            </a:r>
            <a:r>
              <a:rPr lang="en-US" altLang="zh-CN" dirty="0" err="1"/>
              <a:t>json</a:t>
            </a:r>
            <a:r>
              <a:rPr lang="zh-CN" altLang="en-US" dirty="0"/>
              <a:t>或</a:t>
            </a:r>
            <a:r>
              <a:rPr lang="en-US" altLang="zh-CN" dirty="0"/>
              <a:t>xml</a:t>
            </a:r>
            <a:r>
              <a:rPr lang="zh-CN" altLang="en-US" dirty="0"/>
              <a:t>日期格式化可采用注解</a:t>
            </a:r>
            <a:r>
              <a:rPr lang="en-US" altLang="zh-CN" dirty="0"/>
              <a:t>@</a:t>
            </a:r>
            <a:r>
              <a:rPr lang="en-US" altLang="zh-CN" dirty="0" err="1"/>
              <a:t>JsonFormat</a:t>
            </a:r>
            <a:r>
              <a:rPr lang="en-US" altLang="zh-CN" dirty="0"/>
              <a:t>(pattern=“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”)</a:t>
            </a:r>
            <a:r>
              <a:rPr lang="zh-CN" altLang="en-US" dirty="0"/>
              <a:t>（默认）</a:t>
            </a:r>
            <a:endParaRPr lang="en-US" altLang="zh-CN" dirty="0"/>
          </a:p>
          <a:p>
            <a:pPr lvl="2"/>
            <a:r>
              <a:rPr lang="zh-CN" altLang="en-US" dirty="0"/>
              <a:t>生成</a:t>
            </a:r>
            <a:r>
              <a:rPr lang="en-US" altLang="zh-CN" dirty="0" err="1"/>
              <a:t>json</a:t>
            </a:r>
            <a:r>
              <a:rPr lang="zh-CN" altLang="en-US" dirty="0"/>
              <a:t>或</a:t>
            </a:r>
            <a:r>
              <a:rPr lang="en-US" altLang="zh-CN" dirty="0"/>
              <a:t>xml</a:t>
            </a:r>
            <a:r>
              <a:rPr lang="zh-CN" altLang="en-US" dirty="0"/>
              <a:t>要忽略的属性可使用注解</a:t>
            </a:r>
            <a:r>
              <a:rPr lang="en-US" altLang="zh-CN" dirty="0"/>
              <a:t>@</a:t>
            </a:r>
            <a:r>
              <a:rPr lang="en-US" altLang="zh-CN" dirty="0" err="1"/>
              <a:t>JsonIgnore</a:t>
            </a:r>
            <a:r>
              <a:rPr lang="zh-CN" altLang="en-US" dirty="0"/>
              <a:t>进行标识</a:t>
            </a:r>
            <a:r>
              <a:rPr lang="en-US" altLang="zh-CN" dirty="0"/>
              <a:t>;</a:t>
            </a:r>
            <a:r>
              <a:rPr lang="zh-CN" altLang="en-US" dirty="0"/>
              <a:t>动态过滤可以使用注解</a:t>
            </a:r>
            <a:r>
              <a:rPr lang="en-US" altLang="zh-CN" dirty="0"/>
              <a:t>@</a:t>
            </a:r>
            <a:r>
              <a:rPr lang="en-US" altLang="zh-CN" dirty="0" err="1"/>
              <a:t>JsonFilter</a:t>
            </a:r>
            <a:r>
              <a:rPr lang="en-US" altLang="zh-CN" dirty="0"/>
              <a:t>(“</a:t>
            </a:r>
            <a:r>
              <a:rPr lang="zh-CN" altLang="en-US" dirty="0"/>
              <a:t>过滤器标识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44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简单实体</a:t>
            </a:r>
            <a:r>
              <a:rPr lang="zh-CN" altLang="en-US" sz="2800" dirty="0"/>
              <a:t>模块开发（一）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>
            <a:noAutofit/>
          </a:bodyPr>
          <a:lstStyle/>
          <a:p>
            <a:r>
              <a:rPr lang="zh-CN" altLang="en-US" dirty="0"/>
              <a:t>创建实体类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zh-CN" altLang="en-US" dirty="0"/>
              <a:t>主键生成策略为自增长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362434"/>
            <a:ext cx="74961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</a:t>
            </a:r>
            <a:r>
              <a:rPr lang="zh-CN" altLang="en-US" sz="2800" dirty="0" smtClean="0"/>
              <a:t>开发</a:t>
            </a:r>
            <a:r>
              <a:rPr lang="zh-CN" altLang="en-US" sz="2800" dirty="0"/>
              <a:t>（一）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实体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</a:t>
            </a:r>
            <a:r>
              <a:rPr lang="zh-CN" altLang="en-US" dirty="0"/>
              <a:t>键生成策略为</a:t>
            </a:r>
            <a:r>
              <a:rPr lang="en-US" altLang="zh-CN" dirty="0" smtClean="0"/>
              <a:t>UUID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924944"/>
            <a:ext cx="7562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简单实体模块开发（二）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要求</a:t>
            </a:r>
            <a:endParaRPr lang="en-US" altLang="zh-CN" dirty="0"/>
          </a:p>
          <a:p>
            <a:pPr lvl="2"/>
            <a:r>
              <a:rPr lang="zh-CN" altLang="en-US" dirty="0"/>
              <a:t>必须继承至</a:t>
            </a:r>
            <a:r>
              <a:rPr lang="en-US" altLang="zh-CN" dirty="0" err="1" smtClean="0"/>
              <a:t>BaseDao</a:t>
            </a:r>
            <a:endParaRPr lang="en-US" altLang="zh-CN" dirty="0"/>
          </a:p>
          <a:p>
            <a:pPr lvl="2"/>
            <a:r>
              <a:rPr lang="zh-CN" altLang="en-US" dirty="0"/>
              <a:t>必须为接口，不需要实现类</a:t>
            </a:r>
            <a:endParaRPr lang="en-US" altLang="zh-CN" dirty="0"/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建议放在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dao</a:t>
            </a:r>
            <a:r>
              <a:rPr lang="zh-CN" altLang="en-US" b="1" i="1" dirty="0" smtClean="0">
                <a:solidFill>
                  <a:srgbClr val="FF0000"/>
                </a:solidFill>
              </a:rPr>
              <a:t>下</a:t>
            </a:r>
            <a:endParaRPr lang="en-US" altLang="zh-CN" dirty="0"/>
          </a:p>
          <a:p>
            <a:pPr lvl="2"/>
            <a:r>
              <a:rPr lang="zh-CN" altLang="en-US" dirty="0"/>
              <a:t>如果有数据库增删改操作需要使用注解</a:t>
            </a:r>
            <a:r>
              <a:rPr lang="en-US" altLang="zh-CN" dirty="0"/>
              <a:t>@</a:t>
            </a:r>
            <a:r>
              <a:rPr lang="en-US" altLang="zh-CN" dirty="0" smtClean="0"/>
              <a:t>Transactional</a:t>
            </a:r>
          </a:p>
          <a:p>
            <a:pPr lvl="2"/>
            <a:r>
              <a:rPr lang="zh-CN" altLang="en-US" dirty="0" smtClean="0"/>
              <a:t>关联的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文件必须为</a:t>
            </a:r>
            <a:r>
              <a:rPr lang="en-US" altLang="zh-CN" dirty="0" err="1" smtClean="0">
                <a:solidFill>
                  <a:srgbClr val="FF0000"/>
                </a:solidFill>
              </a:rPr>
              <a:t>mybatis</a:t>
            </a:r>
            <a:r>
              <a:rPr lang="en-US" altLang="zh-CN" dirty="0" smtClean="0">
                <a:solidFill>
                  <a:srgbClr val="FF0000"/>
                </a:solidFill>
              </a:rPr>
              <a:t>/*Mapper.xml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约定</a:t>
            </a:r>
            <a:endParaRPr lang="en-US" altLang="zh-CN" dirty="0"/>
          </a:p>
          <a:p>
            <a:pPr lvl="2"/>
            <a:r>
              <a:rPr lang="zh-CN" altLang="en-US" dirty="0"/>
              <a:t>使用默认查询时，方法名只能以</a:t>
            </a:r>
            <a:r>
              <a:rPr lang="en-US" altLang="zh-CN" dirty="0"/>
              <a:t>find</a:t>
            </a:r>
            <a:r>
              <a:rPr lang="zh-CN" altLang="en-US" dirty="0"/>
              <a:t>、</a:t>
            </a:r>
            <a:r>
              <a:rPr lang="en-US" altLang="zh-CN" dirty="0" err="1"/>
              <a:t>findBy</a:t>
            </a:r>
            <a:r>
              <a:rPr lang="zh-CN" altLang="en-US" dirty="0"/>
              <a:t>、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 err="1"/>
              <a:t>readBy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 err="1"/>
              <a:t>getBy</a:t>
            </a:r>
            <a:r>
              <a:rPr lang="zh-CN" altLang="en-US" dirty="0"/>
              <a:t>开始</a:t>
            </a:r>
            <a:r>
              <a:rPr lang="en-US" altLang="zh-CN" dirty="0"/>
              <a:t>+</a:t>
            </a:r>
            <a:r>
              <a:rPr lang="zh-CN" altLang="en-US" dirty="0"/>
              <a:t>查询属性</a:t>
            </a:r>
            <a:r>
              <a:rPr lang="en-US" altLang="zh-CN" dirty="0"/>
              <a:t>+</a:t>
            </a:r>
            <a:r>
              <a:rPr lang="zh-CN" altLang="en-US" dirty="0"/>
              <a:t>查询关键字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 smtClean="0"/>
              <a:t>使用分页查询</a:t>
            </a:r>
            <a:r>
              <a:rPr lang="zh-CN" altLang="en-US" dirty="0"/>
              <a:t>时</a:t>
            </a:r>
            <a:r>
              <a:rPr lang="zh-CN" altLang="en-US" dirty="0" smtClean="0"/>
              <a:t>，可以在已有的列表查询方法的基础上修改，将</a:t>
            </a:r>
            <a:r>
              <a:rPr lang="zh-CN" altLang="en-US" dirty="0"/>
              <a:t>返回</a:t>
            </a:r>
            <a:r>
              <a:rPr lang="zh-CN" altLang="en-US" dirty="0" smtClean="0"/>
              <a:t>值设置为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并添加分页参数</a:t>
            </a:r>
            <a:r>
              <a:rPr lang="en-US" altLang="zh-CN" dirty="0" err="1" smtClean="0"/>
              <a:t>Pageable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28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简单实体模块开发（二）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查询关键字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7505" y="2794894"/>
          <a:ext cx="8928990" cy="417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3024336"/>
                <a:gridCol w="4464495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findByNameAndLoginName(String</a:t>
                      </a:r>
                      <a:r>
                        <a:rPr lang="en-US" altLang="zh-CN" baseline="0" dirty="0" smtClean="0"/>
                        <a:t> name,String loginName);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findByNameOrLoginName(String name,String loginName);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Between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between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RegisterDateBetween(Date start,Date end);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LessThan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findByRegisterDateLessThan(Date date);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GreaterThan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findByREgisterDateGreaterThan(Date date);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isNull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is null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findByNameIsNull();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6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查询关键字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7505" y="2852936"/>
          <a:ext cx="8928990" cy="355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3024336"/>
                <a:gridCol w="4608511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isNotNull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is not null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findByNameIsNotNull();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NotNull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IsNotNull</a:t>
                      </a:r>
                      <a:r>
                        <a:rPr lang="zh-CN" altLang="en-US" dirty="0" smtClean="0"/>
                        <a:t>等价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Like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like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findByNameLike(String name);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NotLike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not like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findByNameNotLike(String name);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OrderBy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order by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findByNameOrderByRegisterDateAsc(String name);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!=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findByNameNot(String name);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42" name="内容占位符 41"/>
          <p:cNvGraphicFramePr>
            <a:graphicFrameLocks noGrp="1"/>
          </p:cNvGraphicFramePr>
          <p:nvPr>
            <p:ph idx="1"/>
          </p:nvPr>
        </p:nvGraphicFramePr>
        <p:xfrm>
          <a:off x="899592" y="1484784"/>
          <a:ext cx="7634808" cy="44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1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 uiExpand="1">
        <p:bldSub>
          <a:bldDgm/>
        </p:bldSub>
      </p:bldGraphic>
      <p:bldGraphic spid="42" grpId="1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查询关键字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7505" y="2852936"/>
          <a:ext cx="8928990" cy="231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2808312"/>
                <a:gridCol w="4824535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findByNameIn(Collection&lt;String&gt;</a:t>
                      </a:r>
                      <a:r>
                        <a:rPr lang="en-US" altLang="zh-CN" baseline="0" dirty="0" smtClean="0"/>
                        <a:t> nameList);</a:t>
                      </a:r>
                    </a:p>
                    <a:p>
                      <a:r>
                        <a:rPr lang="zh-CN" altLang="en-US" dirty="0" smtClean="0"/>
                        <a:t>方法的参数可以是 </a:t>
                      </a:r>
                      <a:r>
                        <a:rPr lang="en-US" altLang="zh-CN" dirty="0" smtClean="0"/>
                        <a:t>Collection </a:t>
                      </a:r>
                      <a:r>
                        <a:rPr lang="zh-CN" altLang="en-US" dirty="0" smtClean="0"/>
                        <a:t>类型，也可以是数组或者不定长参数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等价于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中的“</a:t>
                      </a:r>
                      <a:r>
                        <a:rPr lang="en-US" altLang="zh-CN" dirty="0" smtClean="0"/>
                        <a:t>not in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findByNameNotIn(Collection&lt;String&gt; nameList);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8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示例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使用默认查询方式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5000"/>
            <a:ext cx="8753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示例</a:t>
            </a:r>
            <a:endParaRPr lang="en-US" altLang="zh-CN" dirty="0" smtClean="0"/>
          </a:p>
          <a:p>
            <a:pPr lvl="2"/>
            <a:r>
              <a:rPr lang="zh-CN" altLang="en-US" dirty="0"/>
              <a:t>使用指定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方法参数类型为对象（单参数）或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（多参数）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9" y="2780928"/>
            <a:ext cx="838200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34" y="2927502"/>
            <a:ext cx="8534400" cy="2667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4" y="3167144"/>
            <a:ext cx="9044719" cy="28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2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（三）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/>
              <a:t>创建服务类</a:t>
            </a:r>
            <a:endParaRPr lang="en-US" altLang="zh-CN" dirty="0"/>
          </a:p>
          <a:p>
            <a:pPr lvl="1"/>
            <a:r>
              <a:rPr lang="zh-CN" altLang="en-US" dirty="0"/>
              <a:t>要求</a:t>
            </a:r>
            <a:endParaRPr lang="en-US" altLang="zh-CN" dirty="0"/>
          </a:p>
          <a:p>
            <a:pPr lvl="2"/>
            <a:r>
              <a:rPr lang="zh-CN" altLang="en-US" dirty="0"/>
              <a:t>必须继承</a:t>
            </a:r>
            <a:r>
              <a:rPr lang="zh-CN" altLang="en-US" dirty="0" smtClean="0"/>
              <a:t>至</a:t>
            </a:r>
            <a:r>
              <a:rPr lang="en-US" altLang="zh-CN" dirty="0" err="1" smtClean="0"/>
              <a:t>BaseService</a:t>
            </a:r>
            <a:r>
              <a:rPr lang="zh-CN" altLang="en-US" dirty="0"/>
              <a:t>或其子类</a:t>
            </a:r>
            <a:endParaRPr lang="en-US" altLang="zh-CN" dirty="0"/>
          </a:p>
          <a:p>
            <a:pPr lvl="2"/>
            <a:r>
              <a:rPr lang="zh-CN" altLang="en-US" dirty="0"/>
              <a:t>必须使用注解</a:t>
            </a:r>
            <a:r>
              <a:rPr lang="en-US" altLang="zh-CN" dirty="0" smtClean="0"/>
              <a:t>@Service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建议放</a:t>
            </a:r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i="1" dirty="0" smtClean="0">
                <a:solidFill>
                  <a:srgbClr val="FF0000"/>
                </a:solidFill>
              </a:rPr>
              <a:t>service</a:t>
            </a:r>
            <a:r>
              <a:rPr lang="zh-CN" altLang="en-US" b="1" i="1" dirty="0" smtClean="0">
                <a:solidFill>
                  <a:srgbClr val="FF0000"/>
                </a:solidFill>
              </a:rPr>
              <a:t>下</a:t>
            </a:r>
            <a:endParaRPr lang="en-US" altLang="zh-CN" dirty="0"/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如果</a:t>
            </a:r>
            <a:r>
              <a:rPr lang="zh-CN" altLang="en-US" b="1" dirty="0">
                <a:solidFill>
                  <a:srgbClr val="FF0000"/>
                </a:solidFill>
              </a:rPr>
              <a:t>有数据库增删改操作需要使用注解</a:t>
            </a:r>
            <a:r>
              <a:rPr lang="en-US" altLang="zh-CN" b="1" dirty="0">
                <a:solidFill>
                  <a:srgbClr val="FF0000"/>
                </a:solidFill>
              </a:rPr>
              <a:t>@Transactional</a:t>
            </a:r>
          </a:p>
          <a:p>
            <a:pPr lvl="1"/>
            <a:r>
              <a:rPr lang="zh-CN" altLang="en-US" dirty="0"/>
              <a:t>说明</a:t>
            </a:r>
            <a:endParaRPr lang="en-US" altLang="zh-CN" dirty="0"/>
          </a:p>
          <a:p>
            <a:pPr marL="365760" lvl="2" indent="0">
              <a:buNone/>
            </a:pPr>
            <a:r>
              <a:rPr lang="en-US" altLang="zh-CN" dirty="0" err="1"/>
              <a:t>BaseService</a:t>
            </a: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顶级</a:t>
            </a:r>
            <a:r>
              <a:rPr lang="zh-CN" altLang="en-US" dirty="0"/>
              <a:t>默认实现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65760" lvl="2" indent="0">
              <a:buNone/>
            </a:pPr>
            <a:r>
              <a:rPr lang="en-US" altLang="zh-CN" dirty="0" err="1" smtClean="0"/>
              <a:t>BaseDaoService</a:t>
            </a:r>
            <a:r>
              <a:rPr lang="en-US" altLang="zh-CN" dirty="0" smtClean="0"/>
              <a:t>	</a:t>
            </a:r>
            <a:r>
              <a:rPr lang="zh-CN" altLang="en-US" dirty="0" smtClean="0"/>
              <a:t>指定实体、主键、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的实现类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2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（三）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/>
              <a:t>创建服务类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zh-CN" altLang="en-US" dirty="0"/>
              <a:t>使用默认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r>
              <a:rPr lang="zh-CN" altLang="en-US" dirty="0"/>
              <a:t>使用自定义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909690"/>
            <a:ext cx="7814673" cy="59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505698"/>
            <a:ext cx="8860978" cy="9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（三）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82422"/>
          </a:xfrm>
        </p:spPr>
        <p:txBody>
          <a:bodyPr>
            <a:normAutofit/>
          </a:bodyPr>
          <a:lstStyle/>
          <a:p>
            <a:r>
              <a:rPr lang="zh-CN" altLang="en-US" dirty="0"/>
              <a:t>创建服务类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zh-CN" altLang="en-US" dirty="0"/>
              <a:t>调用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58894"/>
            <a:ext cx="79485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（四）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 smtClean="0"/>
              <a:t>要求</a:t>
            </a:r>
            <a:endParaRPr lang="en-US" altLang="zh-CN" dirty="0"/>
          </a:p>
          <a:p>
            <a:pPr lvl="2"/>
            <a:r>
              <a:rPr lang="zh-CN" altLang="en-US" dirty="0" smtClean="0"/>
              <a:t>必须</a:t>
            </a:r>
            <a:r>
              <a:rPr lang="zh-CN" altLang="en-US" dirty="0"/>
              <a:t>以“</a:t>
            </a:r>
            <a:r>
              <a:rPr lang="en-US" altLang="zh-CN" dirty="0"/>
              <a:t>Controller</a:t>
            </a:r>
            <a:r>
              <a:rPr lang="zh-CN" altLang="en-US" dirty="0"/>
              <a:t>”做为类名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pPr lvl="2"/>
            <a:r>
              <a:rPr lang="zh-CN" altLang="en-US" dirty="0"/>
              <a:t>必须使用注解</a:t>
            </a:r>
            <a:r>
              <a:rPr lang="en-US" altLang="zh-CN" dirty="0" smtClean="0"/>
              <a:t>@Controller</a:t>
            </a:r>
          </a:p>
          <a:p>
            <a:pPr lvl="2"/>
            <a:r>
              <a:rPr lang="zh-CN" altLang="en-US" dirty="0" smtClean="0"/>
              <a:t>必须配置注解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建议放</a:t>
            </a:r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i="1" dirty="0" smtClean="0">
                <a:solidFill>
                  <a:srgbClr val="FF0000"/>
                </a:solidFill>
              </a:rPr>
              <a:t>web</a:t>
            </a:r>
            <a:r>
              <a:rPr lang="zh-CN" altLang="en-US" b="1" i="1" dirty="0" smtClean="0">
                <a:solidFill>
                  <a:srgbClr val="FF0000"/>
                </a:solidFill>
              </a:rPr>
              <a:t>下</a:t>
            </a:r>
            <a:endParaRPr lang="en-US" altLang="zh-CN" dirty="0"/>
          </a:p>
          <a:p>
            <a:pPr lvl="2"/>
            <a:r>
              <a:rPr lang="zh-CN" altLang="en-US" dirty="0" smtClean="0"/>
              <a:t>必须</a:t>
            </a:r>
            <a:r>
              <a:rPr lang="zh-CN" altLang="en-US" dirty="0"/>
              <a:t>继承</a:t>
            </a:r>
            <a:r>
              <a:rPr lang="zh-CN" altLang="en-US" dirty="0" smtClean="0"/>
              <a:t>至</a:t>
            </a:r>
            <a:r>
              <a:rPr lang="en-US" altLang="zh-CN" dirty="0" err="1"/>
              <a:t>BaseController</a:t>
            </a:r>
            <a:r>
              <a:rPr lang="zh-CN" altLang="en-US" dirty="0" smtClean="0"/>
              <a:t>或</a:t>
            </a:r>
            <a:r>
              <a:rPr lang="zh-CN" altLang="en-US" dirty="0"/>
              <a:t>其子类</a:t>
            </a:r>
            <a:endParaRPr lang="en-US" altLang="zh-CN" dirty="0"/>
          </a:p>
          <a:p>
            <a:pPr lvl="1"/>
            <a:r>
              <a:rPr lang="zh-CN" altLang="en-US" dirty="0"/>
              <a:t>约定</a:t>
            </a:r>
            <a:endParaRPr lang="en-US" altLang="zh-CN" dirty="0"/>
          </a:p>
          <a:p>
            <a:pPr lvl="2"/>
            <a:r>
              <a:rPr lang="zh-CN" altLang="en-US" dirty="0" smtClean="0"/>
              <a:t>请求</a:t>
            </a:r>
            <a:r>
              <a:rPr lang="zh-CN" altLang="en-US" dirty="0"/>
              <a:t>后缀</a:t>
            </a:r>
            <a:endParaRPr lang="en-US" altLang="zh-CN" dirty="0"/>
          </a:p>
          <a:p>
            <a:pPr lvl="3"/>
            <a:r>
              <a:rPr lang="zh-CN" altLang="en-US" dirty="0"/>
              <a:t>没有后缀：返回</a:t>
            </a:r>
            <a:r>
              <a:rPr lang="en-US" altLang="zh-CN" dirty="0"/>
              <a:t>JSPX</a:t>
            </a:r>
            <a:r>
              <a:rPr lang="zh-CN" altLang="zh-CN" dirty="0"/>
              <a:t>、</a:t>
            </a:r>
            <a:r>
              <a:rPr lang="en-US" altLang="zh-CN" dirty="0"/>
              <a:t>VM</a:t>
            </a:r>
            <a:r>
              <a:rPr lang="zh-CN" altLang="zh-CN" dirty="0"/>
              <a:t>、</a:t>
            </a:r>
            <a:r>
              <a:rPr lang="en-US" altLang="zh-CN" dirty="0"/>
              <a:t>JSPF</a:t>
            </a:r>
            <a:r>
              <a:rPr lang="zh-CN" altLang="zh-CN" dirty="0"/>
              <a:t>、</a:t>
            </a:r>
            <a:r>
              <a:rPr lang="en-US" altLang="zh-CN" dirty="0"/>
              <a:t>JSP</a:t>
            </a:r>
            <a:r>
              <a:rPr lang="zh-CN" altLang="zh-CN" dirty="0"/>
              <a:t>、</a:t>
            </a:r>
            <a:r>
              <a:rPr lang="en-US" altLang="zh-CN" dirty="0"/>
              <a:t>FTL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HTM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3"/>
            <a:r>
              <a:rPr lang="en-US" altLang="zh-CN" dirty="0" err="1"/>
              <a:t>json</a:t>
            </a:r>
            <a:r>
              <a:rPr lang="zh-CN" altLang="en-US" dirty="0"/>
              <a:t>：返回</a:t>
            </a:r>
            <a:r>
              <a:rPr lang="en-US" altLang="zh-CN" dirty="0" err="1"/>
              <a:t>json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3"/>
            <a:r>
              <a:rPr lang="en-US" altLang="zh-CN" dirty="0"/>
              <a:t>xml</a:t>
            </a:r>
            <a:r>
              <a:rPr lang="zh-CN" altLang="en-US" dirty="0"/>
              <a:t>：返回</a:t>
            </a:r>
            <a:r>
              <a:rPr lang="en-US" altLang="zh-CN" dirty="0"/>
              <a:t>xml</a:t>
            </a:r>
            <a:r>
              <a:rPr lang="zh-CN" altLang="en-US" dirty="0" smtClean="0"/>
              <a:t>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9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（四）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约定</a:t>
            </a:r>
            <a:endParaRPr lang="en-US" altLang="zh-CN" dirty="0"/>
          </a:p>
          <a:p>
            <a:pPr lvl="2"/>
            <a:r>
              <a:rPr lang="zh-CN" altLang="en-US" dirty="0"/>
              <a:t>方法定位及资源定位（资源文件根目录为：</a:t>
            </a:r>
            <a:r>
              <a:rPr lang="en-US" altLang="zh-CN" dirty="0"/>
              <a:t>WEB-INF/views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77240" lvl="2" indent="0">
              <a:buNone/>
            </a:pPr>
            <a:r>
              <a:rPr lang="zh-CN" altLang="en-US" dirty="0"/>
              <a:t>注：*指代</a:t>
            </a:r>
            <a:r>
              <a:rPr lang="en-US" altLang="zh-CN" dirty="0"/>
              <a:t>JSPX</a:t>
            </a:r>
            <a:r>
              <a:rPr lang="zh-CN" altLang="en-US" dirty="0"/>
              <a:t>、</a:t>
            </a:r>
            <a:r>
              <a:rPr lang="en-US" altLang="zh-CN" dirty="0"/>
              <a:t>VM</a:t>
            </a:r>
            <a:r>
              <a:rPr lang="zh-CN" altLang="en-US" dirty="0"/>
              <a:t>、</a:t>
            </a:r>
            <a:r>
              <a:rPr lang="en-US" altLang="zh-CN" dirty="0"/>
              <a:t>JSPF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、</a:t>
            </a:r>
            <a:r>
              <a:rPr lang="en-US" altLang="zh-CN" dirty="0"/>
              <a:t>FTL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HTM</a:t>
            </a:r>
            <a:r>
              <a:rPr lang="zh-CN" altLang="en-US" dirty="0"/>
              <a:t>之一</a:t>
            </a:r>
            <a:endParaRPr lang="en-US" altLang="zh-CN" dirty="0"/>
          </a:p>
          <a:p>
            <a:pPr lvl="1"/>
            <a:r>
              <a:rPr lang="zh-CN" altLang="en-US" dirty="0"/>
              <a:t>说明</a:t>
            </a:r>
            <a:endParaRPr lang="en-US" altLang="zh-CN" dirty="0"/>
          </a:p>
          <a:p>
            <a:pPr marL="365760" lvl="2" indent="0">
              <a:buFont typeface="Wingdings 2"/>
              <a:buNone/>
            </a:pPr>
            <a:r>
              <a:rPr lang="en-US" altLang="zh-CN" dirty="0" err="1" smtClean="0"/>
              <a:t>BaseController</a:t>
            </a:r>
            <a:r>
              <a:rPr lang="zh-CN" altLang="en-US" dirty="0" smtClean="0"/>
              <a:t>：顶级</a:t>
            </a:r>
            <a:r>
              <a:rPr lang="zh-CN" altLang="en-US" dirty="0"/>
              <a:t>类，需要重新实现</a:t>
            </a:r>
            <a:endParaRPr lang="en-US" altLang="zh-CN" dirty="0"/>
          </a:p>
          <a:p>
            <a:pPr marL="365760" lvl="2" indent="0">
              <a:buFont typeface="Wingdings 2"/>
              <a:buNone/>
            </a:pPr>
            <a:r>
              <a:rPr lang="en-US" altLang="zh-CN" dirty="0" err="1" smtClean="0"/>
              <a:t>BaseEntityController</a:t>
            </a:r>
            <a:r>
              <a:rPr lang="zh-CN" altLang="en-US" dirty="0" smtClean="0"/>
              <a:t>：绑定实体的控制器抽象类</a:t>
            </a:r>
            <a:endParaRPr lang="en-US" altLang="zh-CN" dirty="0"/>
          </a:p>
          <a:p>
            <a:pPr marL="365760" lvl="2" indent="0">
              <a:buNone/>
            </a:pPr>
            <a:r>
              <a:rPr lang="en-US" altLang="zh-CN" dirty="0" err="1" smtClean="0"/>
              <a:t>BaseEntityServiceController</a:t>
            </a:r>
            <a:r>
              <a:rPr lang="zh-CN" altLang="en-US" dirty="0" smtClean="0"/>
              <a:t>：绑定实体、主键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的控制器</a:t>
            </a:r>
            <a:endParaRPr lang="en-US" altLang="zh-CN" dirty="0"/>
          </a:p>
          <a:p>
            <a:pPr marL="365760" lvl="2" indent="0">
              <a:buNone/>
            </a:pPr>
            <a:r>
              <a:rPr lang="en-US" altLang="zh-CN" dirty="0" err="1" smtClean="0"/>
              <a:t>BaseEntityServiceCRUDController</a:t>
            </a:r>
            <a:r>
              <a:rPr lang="zh-CN" altLang="en-US" dirty="0" smtClean="0"/>
              <a:t>：实现了实体的基本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65760" lvl="2" indent="0">
              <a:buNone/>
            </a:pPr>
            <a:r>
              <a:rPr lang="en-US" altLang="zh-CN" dirty="0" err="1" smtClean="0"/>
              <a:t>BaseEntityServiceCRUDRestController</a:t>
            </a:r>
            <a:r>
              <a:rPr lang="zh-CN" altLang="en-US" dirty="0" smtClean="0"/>
              <a:t>：实现了基本的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3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（四）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 smtClean="0"/>
              <a:t>URI</a:t>
            </a:r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BaseEntityServiceCRUDController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33250"/>
              </p:ext>
            </p:extLst>
          </p:nvPr>
        </p:nvGraphicFramePr>
        <p:xfrm>
          <a:off x="611560" y="2780928"/>
          <a:ext cx="8136903" cy="35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248"/>
                <a:gridCol w="1402996"/>
                <a:gridCol w="2421696"/>
                <a:gridCol w="2227963"/>
              </a:tblGrid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URI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n>
                            <a:noFill/>
                          </a:ln>
                        </a:rPr>
                        <a:t>调用方法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n>
                            <a:noFill/>
                          </a:ln>
                        </a:rPr>
                        <a:t>返回资源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n>
                            <a:noFill/>
                          </a:ln>
                        </a:rPr>
                        <a:t>说明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/test/index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index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test/index.*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首页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/test/show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show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test/show.*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查看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/test/edit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edit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test/edit.*</a:t>
                      </a:r>
                      <a:endParaRPr lang="zh-CN" altLang="en-US" sz="1800" dirty="0" smtClean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修改</a:t>
                      </a:r>
                      <a:endParaRPr lang="zh-CN" altLang="en-US" sz="1800" dirty="0" smtClean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</a:t>
                      </a:r>
                      <a:r>
                        <a:rPr lang="en-US" altLang="zh-CN" sz="1800" dirty="0" err="1" smtClean="0">
                          <a:ln>
                            <a:noFill/>
                          </a:ln>
                        </a:rPr>
                        <a:t>editNew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editNew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test/new.*</a:t>
                      </a:r>
                      <a:endParaRPr lang="zh-CN" altLang="en-US" sz="1800" dirty="0" smtClean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新增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/test/create</a:t>
                      </a:r>
                      <a:endParaRPr lang="zh-CN" altLang="en-US" sz="1800" dirty="0" smtClean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create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success.jsp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保存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/test/update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update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success.jsp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更新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</a:t>
                      </a:r>
                      <a:r>
                        <a:rPr lang="en-US" altLang="zh-CN" sz="1800" dirty="0" err="1" smtClean="0">
                          <a:ln>
                            <a:noFill/>
                          </a:ln>
                        </a:rPr>
                        <a:t>destory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destroy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success.jsp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删除</a:t>
                      </a:r>
                      <a:endParaRPr lang="en-US" altLang="zh-CN" sz="1800" dirty="0" smtClean="0">
                        <a:ln>
                          <a:noFill/>
                        </a:ln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04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/test/search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search</a:t>
                      </a:r>
                      <a:endParaRPr lang="zh-CN" altLang="en-US" sz="18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n>
                            <a:noFill/>
                          </a:ln>
                        </a:rPr>
                        <a:t>test/list.*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查询</a:t>
                      </a:r>
                      <a:endParaRPr lang="en-US" altLang="zh-CN" sz="1800" kern="120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9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（四）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 smtClean="0"/>
              <a:t>URI</a:t>
            </a:r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BaseEntityServiceCRUDRestController</a:t>
            </a:r>
            <a:endParaRPr lang="en-US" altLang="zh-CN" dirty="0" smtClean="0"/>
          </a:p>
          <a:p>
            <a:pPr lvl="1"/>
            <a:r>
              <a:rPr lang="zh-CN" altLang="en-US" dirty="0"/>
              <a:t>说明</a:t>
            </a:r>
            <a:endParaRPr lang="en-US" altLang="zh-CN" dirty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对于</a:t>
            </a:r>
            <a:r>
              <a:rPr lang="en-US" altLang="zh-CN" dirty="0" smtClean="0">
                <a:solidFill>
                  <a:srgbClr val="FF0000"/>
                </a:solidFill>
              </a:rPr>
              <a:t>POST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PUT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zh-CN" altLang="en-US" dirty="0" smtClean="0">
                <a:solidFill>
                  <a:srgbClr val="FF0000"/>
                </a:solidFill>
              </a:rPr>
              <a:t>请求，如果中间件不支持，可以添加“</a:t>
            </a:r>
            <a:r>
              <a:rPr lang="en-US" altLang="zh-CN" dirty="0" smtClean="0">
                <a:solidFill>
                  <a:srgbClr val="FF0000"/>
                </a:solidFill>
              </a:rPr>
              <a:t>_method</a:t>
            </a:r>
            <a:r>
              <a:rPr lang="zh-CN" altLang="en-US" dirty="0" smtClean="0">
                <a:solidFill>
                  <a:srgbClr val="FF0000"/>
                </a:solidFill>
              </a:rPr>
              <a:t>”参数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41888"/>
              </p:ext>
            </p:extLst>
          </p:nvPr>
        </p:nvGraphicFramePr>
        <p:xfrm>
          <a:off x="107504" y="3645024"/>
          <a:ext cx="8856986" cy="2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872208"/>
                <a:gridCol w="1728192"/>
                <a:gridCol w="792090"/>
                <a:gridCol w="1944216"/>
                <a:gridCol w="122413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URI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调用方法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请求参数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返回资源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9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/test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indexRest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test/index.*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首页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/test/2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showRest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id=2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test/show.*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查看</a:t>
                      </a:r>
                      <a:endParaRPr lang="en-US" altLang="zh-CN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/test/2/edit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editRest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id=2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test/edit.*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修改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/test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success.jsp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创建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/test/2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id=2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success.jsp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更新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/test/2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destroyRest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id=2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success.jsp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删除</a:t>
                      </a:r>
                      <a:endParaRPr lang="en-US" altLang="zh-CN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zh-CN" altLang="en-US" dirty="0" smtClean="0"/>
              <a:t>公司架构历史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556792"/>
            <a:ext cx="7304542" cy="482453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2007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JDK1.4+Struts1.x+Hibernate2.x</a:t>
            </a:r>
          </a:p>
          <a:p>
            <a:r>
              <a:rPr lang="en-US" altLang="zh-CN" sz="2400" dirty="0" smtClean="0"/>
              <a:t>2008</a:t>
            </a:r>
            <a:endParaRPr lang="en-US" altLang="zh-CN" sz="2400" dirty="0"/>
          </a:p>
          <a:p>
            <a:pPr marL="365760" lvl="1" indent="0">
              <a:buNone/>
            </a:pPr>
            <a:r>
              <a:rPr lang="en-US" altLang="zh-CN" sz="2000" dirty="0" smtClean="0"/>
              <a:t>	JDK1.4+Struts1.x+Spring2.x+Hibernate2.x</a:t>
            </a:r>
          </a:p>
          <a:p>
            <a:r>
              <a:rPr lang="en-US" altLang="zh-CN" sz="2400" dirty="0" smtClean="0"/>
              <a:t>2010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/>
              <a:t>JDK1.5+Struts2.x+Spring3.x+Hibernate3.3x</a:t>
            </a:r>
            <a:endParaRPr lang="en-US" altLang="zh-CN" sz="2400" dirty="0" smtClean="0"/>
          </a:p>
          <a:p>
            <a:r>
              <a:rPr lang="en-US" altLang="zh-CN" sz="2400" dirty="0" smtClean="0"/>
              <a:t>2012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JDK1.5+Struts2.1+Spring3.0+Hibernate3.3</a:t>
            </a:r>
          </a:p>
        </p:txBody>
      </p:sp>
    </p:spTree>
    <p:extLst>
      <p:ext uri="{BB962C8B-B14F-4D97-AF65-F5344CB8AC3E}">
        <p14:creationId xmlns:p14="http://schemas.microsoft.com/office/powerpoint/2010/main" val="30281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（四）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可用页面参数说明</a:t>
            </a:r>
            <a:endParaRPr lang="en-US" altLang="zh-CN" dirty="0"/>
          </a:p>
          <a:p>
            <a:pPr lvl="2"/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25755"/>
              </p:ext>
            </p:extLst>
          </p:nvPr>
        </p:nvGraphicFramePr>
        <p:xfrm>
          <a:off x="323528" y="2420888"/>
          <a:ext cx="853345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57"/>
                <a:gridCol w="2386169"/>
                <a:gridCol w="3888433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参数名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1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查询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Q_EQ_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属性名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等价于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SQL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中的“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=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”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Q_LIKE_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属性名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等价于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SQL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中的“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like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”，无需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%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Q_GT_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属性名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等价于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SQL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中的“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</a:rPr>
                        <a:t>&gt;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</a:rPr>
                        <a:t>”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Q_LT_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Q_GTE_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Q_LTE_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Q_NULL_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null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7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Q_BLANK_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‘’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Q_NNULL_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not null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Q_NBLANK_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 ‘’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Q_IN_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”，用“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”分隔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Q_NIN_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in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”，用“</a:t>
                      </a:r>
                      <a:r>
                        <a:rPr lang="en-US" altLang="zh-CN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”分隔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（四）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可用页面参数说明</a:t>
            </a:r>
            <a:endParaRPr lang="en-US" altLang="zh-CN" dirty="0"/>
          </a:p>
          <a:p>
            <a:pPr lvl="2"/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065"/>
              </p:ext>
            </p:extLst>
          </p:nvPr>
        </p:nvGraphicFramePr>
        <p:xfrm>
          <a:off x="251520" y="2492896"/>
          <a:ext cx="8533459" cy="18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690"/>
                <a:gridCol w="2088232"/>
                <a:gridCol w="4824537"/>
              </a:tblGrid>
              <a:tr h="453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474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P_orders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排序参数名称（排序字段</a:t>
                      </a:r>
                      <a:r>
                        <a:rPr lang="en-US" altLang="zh-CN" dirty="0" smtClean="0"/>
                        <a:t>,[</a:t>
                      </a:r>
                      <a:r>
                        <a:rPr lang="zh-CN" altLang="en-US" dirty="0" smtClean="0"/>
                        <a:t>排序字段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排序方式</a:t>
                      </a:r>
                      <a:r>
                        <a:rPr lang="en-US" altLang="zh-CN" dirty="0" smtClean="0"/>
                        <a:t>],[</a:t>
                      </a:r>
                      <a:r>
                        <a:rPr lang="zh-CN" altLang="en-US" dirty="0" smtClean="0"/>
                        <a:t>排序字段</a:t>
                      </a:r>
                      <a:r>
                        <a:rPr lang="en-US" altLang="zh-CN" dirty="0" smtClean="0"/>
                        <a:t>]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474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P_pageNumber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当前页号参数名称（从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开始计数）</a:t>
                      </a:r>
                      <a:endParaRPr lang="zh-CN" altLang="en-US" dirty="0"/>
                    </a:p>
                  </a:txBody>
                  <a:tcPr/>
                </a:tc>
              </a:tr>
              <a:tr h="3474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P_pagesize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每页记录数参数名称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简单实体模块开发</a:t>
            </a:r>
            <a:r>
              <a:rPr lang="zh-CN" altLang="en-US" sz="2800" dirty="0" smtClean="0"/>
              <a:t>（四）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zh-CN" altLang="en-US" dirty="0"/>
              <a:t>简单增删改查模块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访问路径：</a:t>
            </a:r>
            <a:r>
              <a:rPr lang="en-US" altLang="zh-CN" dirty="0"/>
              <a:t>/user</a:t>
            </a:r>
          </a:p>
          <a:p>
            <a:pPr lvl="3"/>
            <a:r>
              <a:rPr lang="zh-CN" altLang="en-US" dirty="0"/>
              <a:t>查询：根据用户名（</a:t>
            </a:r>
            <a:r>
              <a:rPr lang="en-US" altLang="zh-CN" dirty="0"/>
              <a:t>name</a:t>
            </a:r>
            <a:r>
              <a:rPr lang="zh-CN" altLang="en-US" dirty="0"/>
              <a:t>）及登录名（</a:t>
            </a:r>
            <a:r>
              <a:rPr lang="en-US" altLang="zh-CN" dirty="0" err="1"/>
              <a:t>loginName</a:t>
            </a:r>
            <a:r>
              <a:rPr lang="zh-CN" altLang="en-US" dirty="0"/>
              <a:t>）进行查询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r>
              <a:rPr lang="zh-CN" altLang="en-US" dirty="0" smtClean="0"/>
              <a:t>自定义</a:t>
            </a:r>
            <a:r>
              <a:rPr lang="zh-CN" altLang="en-US" dirty="0"/>
              <a:t>分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r>
              <a:rPr lang="zh-CN" altLang="en-US" dirty="0"/>
              <a:t>请求</a:t>
            </a:r>
            <a:r>
              <a:rPr lang="en-US" altLang="zh-CN" dirty="0" err="1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r>
              <a:rPr lang="zh-CN" altLang="en-US" dirty="0" smtClean="0"/>
              <a:t>请求</a:t>
            </a:r>
            <a:r>
              <a:rPr lang="en-US" altLang="zh-CN" dirty="0"/>
              <a:t>xml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3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56992"/>
            <a:ext cx="8604448" cy="634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" y="4293096"/>
            <a:ext cx="9119964" cy="5680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196088"/>
            <a:ext cx="7391400" cy="247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5967068"/>
            <a:ext cx="73914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复合查询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带有表关联的查询，解决方式主要有以下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业务实体</a:t>
            </a:r>
            <a:r>
              <a:rPr lang="en-US" altLang="zh-CN" dirty="0" smtClean="0"/>
              <a:t>+SQL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根据需要的数据定义相对应的业务实体，通过配置方式定义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关联实体</a:t>
            </a:r>
            <a:r>
              <a:rPr lang="en-US" altLang="zh-CN" dirty="0" smtClean="0"/>
              <a:t>+</a:t>
            </a:r>
            <a:r>
              <a:rPr lang="zh-CN" altLang="en-US" dirty="0" smtClean="0"/>
              <a:t>通用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通过一对多、一对一、多对一（暂不支持多对多）注解配置，共用简单实体对象的查询方法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0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复合查询模块开发（一）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业务实体</a:t>
            </a:r>
            <a:r>
              <a:rPr lang="en-US" altLang="zh-CN" dirty="0" smtClean="0"/>
              <a:t>+SQL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定义业务实体类：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纯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@Entity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@Table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也可以继承已有的</a:t>
            </a:r>
            <a:r>
              <a:rPr lang="en-US" altLang="zh-CN" dirty="0" smtClean="0"/>
              <a:t>Entity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01763"/>
            <a:ext cx="7696200" cy="2343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11488"/>
            <a:ext cx="7543800" cy="1466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51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复合查询模块开发（一）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业务实体</a:t>
            </a:r>
            <a:r>
              <a:rPr lang="en-US" altLang="zh-CN" dirty="0" smtClean="0"/>
              <a:t>+SQL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只需要继承</a:t>
            </a:r>
            <a:r>
              <a:rPr lang="en-US" altLang="zh-CN" dirty="0" err="1" smtClean="0"/>
              <a:t>IBaseDao</a:t>
            </a:r>
            <a:r>
              <a:rPr lang="zh-CN" altLang="en-US" dirty="0" smtClean="0"/>
              <a:t>（</a:t>
            </a:r>
            <a:r>
              <a:rPr lang="zh-CN" altLang="en-US" dirty="0"/>
              <a:t>标记</a:t>
            </a:r>
            <a:r>
              <a:rPr lang="zh-CN" altLang="en-US" dirty="0" smtClean="0"/>
              <a:t>接口，没有任何内容）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中定义查询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，也可以使用</a:t>
            </a:r>
            <a:r>
              <a:rPr lang="en-US" altLang="zh-CN" dirty="0" smtClean="0"/>
              <a:t>@Select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SelectProvider</a:t>
            </a:r>
            <a:r>
              <a:rPr lang="zh-CN" altLang="en-US" dirty="0" smtClean="0"/>
              <a:t>注解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7" y="1988840"/>
            <a:ext cx="9064668" cy="3517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75" y="2265040"/>
            <a:ext cx="8801751" cy="16598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53" y="4176131"/>
            <a:ext cx="8832073" cy="20061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22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复合查询模块开发（一）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业务实体</a:t>
            </a:r>
            <a:r>
              <a:rPr lang="en-US" altLang="zh-CN" dirty="0" smtClean="0"/>
              <a:t>+SQL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无需继承</a:t>
            </a:r>
            <a:r>
              <a:rPr lang="zh-CN" altLang="en-US" dirty="0"/>
              <a:t>类</a:t>
            </a:r>
            <a:r>
              <a:rPr lang="zh-CN" altLang="en-US" dirty="0" smtClean="0"/>
              <a:t>或实现接口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</a:t>
            </a:r>
            <a:r>
              <a:rPr lang="en-US" altLang="zh-CN" dirty="0" smtClean="0"/>
              <a:t>@Service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@Transactional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注入</a:t>
            </a:r>
            <a:r>
              <a:rPr lang="en-US" altLang="zh-CN" dirty="0" smtClean="0"/>
              <a:t>DAO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429000"/>
            <a:ext cx="7762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复合查询模块开发（一）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业务实体</a:t>
            </a:r>
            <a:r>
              <a:rPr lang="en-US" altLang="zh-CN" dirty="0" smtClean="0"/>
              <a:t>+SQL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</a:t>
            </a:r>
            <a:r>
              <a:rPr lang="en-US" altLang="zh-CN" dirty="0" err="1" smtClean="0"/>
              <a:t>BaseController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</a:t>
            </a:r>
            <a:r>
              <a:rPr lang="en-US" altLang="zh-CN" dirty="0" smtClean="0"/>
              <a:t>@</a:t>
            </a:r>
            <a:r>
              <a:rPr lang="en-US" altLang="zh-CN" dirty="0"/>
              <a:t>Controller</a:t>
            </a:r>
            <a:r>
              <a:rPr lang="zh-CN" altLang="en-US" dirty="0" smtClean="0"/>
              <a:t>和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注入</a:t>
            </a:r>
            <a:r>
              <a:rPr lang="en-US" altLang="zh-CN" dirty="0" smtClean="0"/>
              <a:t>Service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01008"/>
            <a:ext cx="890622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8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复合查询模块开发（二）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关联实体</a:t>
            </a:r>
            <a:r>
              <a:rPr lang="en-US" altLang="zh-CN" dirty="0"/>
              <a:t>+</a:t>
            </a:r>
            <a:r>
              <a:rPr lang="zh-CN" altLang="en-US" dirty="0"/>
              <a:t>通用</a:t>
            </a:r>
            <a:r>
              <a:rPr lang="en-US" altLang="zh-CN" dirty="0"/>
              <a:t>Mapper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定义关联实体：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继承或重新定义对象实体，建议采用继承方式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配置关联关系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ManyToOne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OneToMany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05495"/>
            <a:ext cx="6067425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72" y="5419860"/>
            <a:ext cx="475297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72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</a:t>
            </a:r>
            <a:r>
              <a:rPr lang="zh-CN" altLang="en-US" sz="2800" dirty="0"/>
              <a:t>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关联实体</a:t>
            </a:r>
            <a:r>
              <a:rPr lang="en-US" altLang="zh-CN" dirty="0"/>
              <a:t>+</a:t>
            </a:r>
            <a:r>
              <a:rPr lang="zh-CN" altLang="en-US" dirty="0"/>
              <a:t>通用</a:t>
            </a:r>
            <a:r>
              <a:rPr lang="en-US" altLang="zh-CN" dirty="0"/>
              <a:t>Mapper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</a:t>
            </a:r>
            <a:r>
              <a:rPr lang="en-US" altLang="zh-CN" dirty="0" err="1" smtClean="0"/>
              <a:t>BaseDao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增删改方法只会操作当前对象，对关联对象没有影响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支持动态方法查询，可以使用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标记关联对象属性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err="1" smtClean="0">
                <a:solidFill>
                  <a:srgbClr val="FF0000"/>
                </a:solidFill>
              </a:rPr>
              <a:t>OneToMany</a:t>
            </a:r>
            <a:r>
              <a:rPr lang="zh-CN" altLang="en-US" dirty="0" smtClean="0">
                <a:solidFill>
                  <a:srgbClr val="FF0000"/>
                </a:solidFill>
              </a:rPr>
              <a:t>时，分页是不准确的，请勿使用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8" y="3717032"/>
            <a:ext cx="7886700" cy="1952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8" y="4723256"/>
            <a:ext cx="7877175" cy="162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23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zh-CN" altLang="en-US" dirty="0" smtClean="0"/>
              <a:t>公司架构历史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556792"/>
            <a:ext cx="7304542" cy="48245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2013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000" dirty="0"/>
              <a:t>JDK1.6 +Struts2.3+Spring3.2 +Hibernate4.2 </a:t>
            </a:r>
          </a:p>
          <a:p>
            <a:pPr marL="0" indent="0">
              <a:buNone/>
            </a:pPr>
            <a:r>
              <a:rPr lang="en-US" altLang="zh-CN" sz="2000" dirty="0"/>
              <a:t>	+ JPA2.0 +Spring Security 3.1+Spring Data1.4.0</a:t>
            </a:r>
          </a:p>
          <a:p>
            <a:pPr marL="0" indent="0">
              <a:buNone/>
            </a:pPr>
            <a:r>
              <a:rPr lang="en-US" altLang="zh-CN" sz="2000" dirty="0"/>
              <a:t>	+Jackson2.1.4 +Sitemesh2.4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2016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JDK 1.7 + Spring MVC 4.1 + Spring 4.1 +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Mybatis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 3.3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	+ Apache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Shiro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 1.2 + Servlet 3.0 + Jackson2.5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	+ Sitemesh2.4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23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复合查询模块开发</a:t>
            </a:r>
            <a:r>
              <a:rPr lang="zh-CN" altLang="en-US" sz="2800" dirty="0"/>
              <a:t>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关联实体</a:t>
            </a:r>
            <a:r>
              <a:rPr lang="en-US" altLang="zh-CN" dirty="0"/>
              <a:t>+</a:t>
            </a:r>
            <a:r>
              <a:rPr lang="zh-CN" altLang="en-US" dirty="0"/>
              <a:t>通用</a:t>
            </a:r>
            <a:r>
              <a:rPr lang="en-US" altLang="zh-CN" dirty="0"/>
              <a:t>Mapper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与简单实体模块开发相同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/>
              <a:t>与简单实体模块开发相同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6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42" name="内容占位符 41"/>
          <p:cNvGraphicFramePr>
            <a:graphicFrameLocks noGrp="1"/>
          </p:cNvGraphicFramePr>
          <p:nvPr>
            <p:ph idx="1"/>
          </p:nvPr>
        </p:nvGraphicFramePr>
        <p:xfrm>
          <a:off x="899592" y="1484784"/>
          <a:ext cx="7634808" cy="44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27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 uiExpand="1">
        <p:bldSub>
          <a:bldDgm/>
        </p:bldSub>
      </p:bldGraphic>
      <p:bldGraphic spid="42" grpId="1" uiExpand="1">
        <p:bldSub>
          <a:bldDgm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参数配置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前面已经讲过了对于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覆盖机制，对于框架而言，如果是参数配置（例如：每页显示数，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超时时间等）仅作为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的一个属性，就比较难使用覆盖机制。因此，框架提供了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ConfigItem</a:t>
            </a:r>
            <a:r>
              <a:rPr lang="zh-CN" altLang="en-US" dirty="0" smtClean="0"/>
              <a:t>进行参数配置。</a:t>
            </a:r>
            <a:endParaRPr lang="en-US" altLang="zh-CN" dirty="0" smtClean="0"/>
          </a:p>
          <a:p>
            <a:r>
              <a:rPr lang="en-US" altLang="zh-CN" dirty="0" smtClean="0"/>
              <a:t>Configuration</a:t>
            </a:r>
            <a:r>
              <a:rPr lang="zh-CN" altLang="en-US" dirty="0" smtClean="0"/>
              <a:t>：保存全局配置，在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容器中名为</a:t>
            </a:r>
            <a:r>
              <a:rPr lang="en-US" altLang="zh-CN" i="1" dirty="0" err="1" smtClean="0"/>
              <a:t>globalConfiguration</a:t>
            </a:r>
            <a:r>
              <a:rPr lang="zh-CN" altLang="en-US" i="1" dirty="0" smtClean="0"/>
              <a:t>，可以使用</a:t>
            </a:r>
            <a:r>
              <a:rPr lang="en-US" altLang="zh-CN" i="1" dirty="0" smtClean="0"/>
              <a:t>Spring EL</a:t>
            </a:r>
            <a:r>
              <a:rPr lang="zh-CN" altLang="en-US" i="1" dirty="0" smtClean="0"/>
              <a:t>调用。</a:t>
            </a:r>
            <a:endParaRPr lang="en-US" altLang="zh-CN" i="1" dirty="0" smtClean="0"/>
          </a:p>
          <a:p>
            <a:r>
              <a:rPr lang="en-US" altLang="zh-CN" i="1" dirty="0" err="1" smtClean="0"/>
              <a:t>ConfigItem</a:t>
            </a:r>
            <a:r>
              <a:rPr lang="zh-CN" altLang="en-US" i="1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中的配置项。</a:t>
            </a:r>
            <a:endParaRPr lang="en-US" altLang="zh-CN" dirty="0" smtClean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0" y="2766044"/>
            <a:ext cx="8399188" cy="552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17" y="3465368"/>
            <a:ext cx="6429375" cy="87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79" y="5401907"/>
            <a:ext cx="4895850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4" y="4488739"/>
            <a:ext cx="8343900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53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en-US" altLang="zh-CN" sz="2800" dirty="0"/>
              <a:t> Spring</a:t>
            </a:r>
            <a:r>
              <a:rPr lang="zh-CN" altLang="en-US" sz="2800" dirty="0" smtClean="0"/>
              <a:t>参数配置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可选的配置项有：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29824"/>
              </p:ext>
            </p:extLst>
          </p:nvPr>
        </p:nvGraphicFramePr>
        <p:xfrm>
          <a:off x="12032" y="2060848"/>
          <a:ext cx="9131968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72"/>
                <a:gridCol w="4192307"/>
                <a:gridCol w="3043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ConfigItem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entityPackage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com.cesgroup.framework.persistence.entityPackage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Mybatis</a:t>
                      </a:r>
                      <a:r>
                        <a:rPr lang="zh-CN" altLang="en-US" sz="1600" dirty="0" smtClean="0"/>
                        <a:t>实体扫描包名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可重复配置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repositoryPackage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com.cesgroup.framework.persistence.repositoryPackage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Mybatis</a:t>
                      </a:r>
                      <a:r>
                        <a:rPr lang="zh-CN" altLang="en-US" sz="1600" dirty="0" smtClean="0"/>
                        <a:t>的</a:t>
                      </a:r>
                      <a:r>
                        <a:rPr lang="en-US" altLang="zh-CN" sz="1600" dirty="0" smtClean="0"/>
                        <a:t>Mapper</a:t>
                      </a:r>
                      <a:r>
                        <a:rPr lang="zh-CN" altLang="en-US" sz="1600" dirty="0" smtClean="0"/>
                        <a:t>扫描包名</a:t>
                      </a:r>
                      <a:endParaRPr lang="en-US" altLang="zh-CN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可重复配置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dialect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com.cesgroup.framework.persistence.dialect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数据库类型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err="1" smtClean="0"/>
                        <a:t>mysql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maxUploadSize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com.cesgroup.framework.view.maxUploadSize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最大上传文件大小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smtClean="0"/>
                        <a:t>10485760(10M)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successUrl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com.cesgroup.framework.security.successUrl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Shiro</a:t>
                      </a:r>
                      <a:r>
                        <a:rPr lang="zh-CN" altLang="en-US" sz="1600" dirty="0" smtClean="0"/>
                        <a:t>默认登录后页面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index.jsp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loggerLevel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com.cesgroup.framework.logger.level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审计日志默认级别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smtClean="0"/>
                        <a:t>INFO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loggerServiceName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com.cesgroup.framework.logger.loggerServiceName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审计日志默认</a:t>
                      </a:r>
                      <a:r>
                        <a:rPr lang="en-US" altLang="zh-CN" sz="1600" dirty="0" smtClean="0"/>
                        <a:t>service</a:t>
                      </a:r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err="1" smtClean="0"/>
                        <a:t>defaultLoggerService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en-US" altLang="zh-CN" sz="2800" dirty="0"/>
              <a:t> Spring</a:t>
            </a:r>
            <a:r>
              <a:rPr lang="zh-CN" altLang="en-US" sz="2800" dirty="0" smtClean="0"/>
              <a:t>参数配置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可选的配置项有：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29563"/>
              </p:ext>
            </p:extLst>
          </p:nvPr>
        </p:nvGraphicFramePr>
        <p:xfrm>
          <a:off x="12032" y="2060848"/>
          <a:ext cx="913196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72"/>
                <a:gridCol w="4192307"/>
                <a:gridCol w="3043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ConfigItem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defaultPagesize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com.cesgroup.framework.search.defaultPagesize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默认每页记录数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defaultPageNumberParam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com.cesgroup.framework.search.defaultPageNumberParam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默认当前页号参数名称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err="1" smtClean="0"/>
                        <a:t>P_pageNumber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defaultPageSizeParam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com.cesgroup.framework.search.defaultPageSizeParam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默认每页记录数参数名称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err="1" smtClean="0"/>
                        <a:t>P_pagesize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defaultOrderParam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com.cesgroup.framework.search.defaultOrderParam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默认排序字段名称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err="1" smtClean="0"/>
                        <a:t>P_ordersr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sessionTimeout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com.cesgroup.framework.security.sessionTimeout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session</a:t>
                      </a:r>
                      <a:r>
                        <a:rPr lang="zh-CN" altLang="en-US" sz="1600" dirty="0" smtClean="0"/>
                        <a:t>超时时间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smtClean="0"/>
                        <a:t>1800000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30</a:t>
                      </a:r>
                      <a:r>
                        <a:rPr lang="zh-CN" altLang="en-US" sz="1600" dirty="0" smtClean="0"/>
                        <a:t>分钟）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rememberMeTimeout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com.cesgroup.framework.security.rememberMeTimeout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记住我的</a:t>
                      </a:r>
                      <a:r>
                        <a:rPr lang="en-US" altLang="zh-CN" sz="1600" dirty="0" smtClean="0"/>
                        <a:t>cookie</a:t>
                      </a:r>
                      <a:r>
                        <a:rPr lang="zh-CN" altLang="en-US" sz="1600" dirty="0" smtClean="0"/>
                        <a:t>超时时间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默认：</a:t>
                      </a:r>
                      <a:r>
                        <a:rPr lang="en-US" altLang="zh-CN" sz="1600" dirty="0" smtClean="0"/>
                        <a:t>604800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7</a:t>
                      </a:r>
                      <a:r>
                        <a:rPr lang="zh-CN" altLang="en-US" sz="1600" dirty="0" smtClean="0"/>
                        <a:t>天）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8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功能讲解：分页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动态分页：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为返回值，并且添加</a:t>
            </a:r>
            <a:r>
              <a:rPr lang="en-US" altLang="zh-CN" dirty="0" err="1" smtClean="0"/>
              <a:t>Pageable</a:t>
            </a:r>
            <a:r>
              <a:rPr lang="zh-CN" altLang="en-US" dirty="0" smtClean="0"/>
              <a:t>分页参数。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基于通用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以提供了</a:t>
            </a:r>
            <a:r>
              <a:rPr lang="en-US" altLang="zh-CN" dirty="0" err="1" smtClean="0"/>
              <a:t>findPage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注解；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基于动态方法查询；</a:t>
            </a:r>
            <a:endParaRPr lang="en-US" altLang="zh-CN" dirty="0" smtClean="0"/>
          </a:p>
        </p:txBody>
      </p:sp>
      <p:pic>
        <p:nvPicPr>
          <p:cNvPr id="4" name="图片 3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7" y="2132856"/>
            <a:ext cx="9002642" cy="19014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3" y="2768755"/>
            <a:ext cx="9022757" cy="2949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75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en-US" altLang="zh-CN" sz="2800" dirty="0" err="1" smtClean="0"/>
              <a:t>SpringMVC</a:t>
            </a:r>
            <a:r>
              <a:rPr lang="zh-CN" altLang="en-US" sz="2800" dirty="0" smtClean="0"/>
              <a:t>参数绑定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参数绑定：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Pageable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分</a:t>
            </a:r>
            <a:r>
              <a:rPr lang="zh-CN" altLang="en-US" dirty="0" smtClean="0"/>
              <a:t>页请求封装，配合动态查询和</a:t>
            </a:r>
            <a:r>
              <a:rPr lang="en-US" altLang="zh-CN" dirty="0" smtClean="0"/>
              <a:t>Searchable</a:t>
            </a:r>
            <a:r>
              <a:rPr lang="zh-CN" altLang="en-US" dirty="0" smtClean="0"/>
              <a:t>使用；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Searchable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动态查询参数封装，配合</a:t>
            </a:r>
            <a:r>
              <a:rPr lang="zh-CN" altLang="en-US" dirty="0"/>
              <a:t>动态查询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Pageable</a:t>
            </a:r>
            <a:r>
              <a:rPr lang="zh-CN" altLang="en-US" dirty="0" smtClean="0"/>
              <a:t>使用；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FormModel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参数的指定对象封装；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NoModel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2"/>
            <a:r>
              <a:rPr lang="zh-CN" altLang="en-US" dirty="0" smtClean="0"/>
              <a:t>参数为对象时，默认情况下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会将其作为返回结果保存在</a:t>
            </a:r>
            <a:r>
              <a:rPr lang="en-US" altLang="zh-CN" dirty="0" err="1" smtClean="0"/>
              <a:t>ModelMap</a:t>
            </a:r>
            <a:r>
              <a:rPr lang="zh-CN" altLang="en-US" dirty="0" smtClean="0"/>
              <a:t>中，这样在以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格式返回时就会重复；</a:t>
            </a:r>
            <a:endParaRPr lang="en-US" altLang="zh-CN" dirty="0"/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" y="1655712"/>
            <a:ext cx="8996968" cy="2164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" y="2460430"/>
            <a:ext cx="7964085" cy="504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266005"/>
            <a:ext cx="5252479" cy="3063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8" y="4636925"/>
            <a:ext cx="7886700" cy="876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50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功能讲解：认证对象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SecurityObject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/>
              <a:t>SecurityObject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安全认证接口，可以通过</a:t>
            </a:r>
            <a:r>
              <a:rPr lang="en-US" altLang="zh-CN" dirty="0"/>
              <a:t>@</a:t>
            </a:r>
            <a:r>
              <a:rPr lang="en-US" altLang="zh-CN" dirty="0" err="1" smtClean="0"/>
              <a:t>Autowired</a:t>
            </a:r>
            <a:r>
              <a:rPr lang="zh-CN" altLang="en-US" dirty="0" smtClean="0"/>
              <a:t>直接注入</a:t>
            </a:r>
            <a:endParaRPr lang="en-US" altLang="zh-CN" dirty="0" smtClean="0"/>
          </a:p>
          <a:p>
            <a:pPr lvl="2"/>
            <a:r>
              <a:rPr lang="zh-CN" altLang="en-US" dirty="0"/>
              <a:t>已经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BaseController</a:t>
            </a:r>
            <a:r>
              <a:rPr lang="zh-CN" altLang="en-US" dirty="0" smtClean="0"/>
              <a:t>中注入，可以在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getUser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getSubject</a:t>
            </a:r>
            <a:r>
              <a:rPr lang="zh-CN" altLang="en-US" dirty="0" smtClean="0"/>
              <a:t>获取用户和认证对象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接口方法：</a:t>
            </a:r>
            <a:endParaRPr lang="en-US" altLang="zh-CN" dirty="0" smtClean="0"/>
          </a:p>
          <a:p>
            <a:pPr lvl="2"/>
            <a:r>
              <a:rPr lang="en-US" altLang="zh-CN" dirty="0" err="1"/>
              <a:t>IUser</a:t>
            </a:r>
            <a:r>
              <a:rPr lang="en-US" altLang="zh-CN" dirty="0"/>
              <a:t> </a:t>
            </a:r>
            <a:r>
              <a:rPr lang="en-US" altLang="zh-CN" dirty="0" err="1" smtClean="0"/>
              <a:t>getUser</a:t>
            </a:r>
            <a:r>
              <a:rPr lang="zh-CN" altLang="en-US" dirty="0" smtClean="0"/>
              <a:t>：获取用户信息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SubjectObject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getSubject</a:t>
            </a:r>
            <a:r>
              <a:rPr lang="zh-CN" altLang="en-US" dirty="0" smtClean="0"/>
              <a:t>：获取认证对象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667702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24424"/>
            <a:ext cx="3676650" cy="2867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56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</a:t>
            </a:r>
            <a:r>
              <a:rPr lang="zh-CN" altLang="en-US" sz="2800" dirty="0"/>
              <a:t>：认证对象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IUser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IUser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认证通过的用户接口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接口方法：</a:t>
            </a:r>
            <a:endParaRPr lang="en-US" altLang="zh-CN" dirty="0" smtClean="0"/>
          </a:p>
          <a:p>
            <a:pPr lvl="2"/>
            <a:r>
              <a:rPr lang="en-US" altLang="zh-CN" dirty="0" err="1"/>
              <a:t>getLoginName</a:t>
            </a:r>
            <a:r>
              <a:rPr lang="zh-CN" altLang="en-US" dirty="0" smtClean="0"/>
              <a:t>：获取用户登录名；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getUserName</a:t>
            </a:r>
            <a:r>
              <a:rPr lang="zh-CN" altLang="en-US" dirty="0" smtClean="0"/>
              <a:t>：获取用户名；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Object </a:t>
            </a:r>
            <a:r>
              <a:rPr lang="en-US" altLang="zh-CN" dirty="0" err="1" smtClean="0"/>
              <a:t>getUserDetail</a:t>
            </a:r>
            <a:r>
              <a:rPr lang="zh-CN" altLang="en-US" dirty="0" smtClean="0"/>
              <a:t>：获取用户详细信息，根据实现不同。可以获取到用户详细信息，例如：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、部门等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17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</a:t>
            </a:r>
            <a:r>
              <a:rPr lang="zh-CN" altLang="en-US" sz="2800" dirty="0"/>
              <a:t>：认证对象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SubjectObject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SubjectObject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认证对象，由代理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Subject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接口方法：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IUser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getUser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：获取用户信息</a:t>
            </a:r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hasRole</a:t>
            </a:r>
            <a:r>
              <a:rPr lang="en-US" altLang="zh-CN" dirty="0" smtClean="0"/>
              <a:t>(String role)</a:t>
            </a:r>
            <a:r>
              <a:rPr lang="zh-CN" altLang="en-US" dirty="0" smtClean="0"/>
              <a:t>：是否具有角色</a:t>
            </a:r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hasAllRoles</a:t>
            </a:r>
            <a:r>
              <a:rPr lang="en-US" altLang="zh-CN" dirty="0" smtClean="0"/>
              <a:t>(Collection&lt;String&gt; roles)</a:t>
            </a:r>
            <a:r>
              <a:rPr lang="zh-CN" altLang="en-US" dirty="0" smtClean="0"/>
              <a:t>：是否具有全部权限</a:t>
            </a:r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hasPermission</a:t>
            </a:r>
            <a:r>
              <a:rPr lang="en-US" altLang="zh-CN" dirty="0" smtClean="0"/>
              <a:t>(String permission)</a:t>
            </a:r>
            <a:r>
              <a:rPr lang="zh-CN" altLang="en-US" dirty="0" smtClean="0"/>
              <a:t>：是否具有权限</a:t>
            </a:r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hasAllPermission</a:t>
            </a:r>
            <a:r>
              <a:rPr lang="en-US" altLang="zh-CN" dirty="0" smtClean="0"/>
              <a:t>(Collection&lt;String&gt; permissions)</a:t>
            </a:r>
            <a:r>
              <a:rPr lang="zh-CN" altLang="en-US" dirty="0" smtClean="0"/>
              <a:t>：是否具有全部权限</a:t>
            </a:r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isAuthenticated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：是否登录认证</a:t>
            </a:r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isRemembered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：是否通过</a:t>
            </a:r>
            <a:r>
              <a:rPr lang="en-US" altLang="zh-CN" dirty="0" err="1" smtClean="0"/>
              <a:t>RememberMe</a:t>
            </a:r>
            <a:r>
              <a:rPr lang="zh-CN" altLang="en-US" dirty="0" smtClean="0"/>
              <a:t>登录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8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架构结构图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68711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</a:t>
            </a:r>
            <a:r>
              <a:rPr lang="zh-CN" altLang="en-US" sz="2800" dirty="0"/>
              <a:t>：消息国际化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预设的消息国际化文件为</a:t>
            </a:r>
            <a:r>
              <a:rPr lang="en-US" altLang="zh-CN" dirty="0"/>
              <a:t>messages</a:t>
            </a:r>
            <a:r>
              <a:rPr lang="zh-CN" altLang="en-US" dirty="0"/>
              <a:t>下的</a:t>
            </a:r>
            <a:r>
              <a:rPr lang="en-US" altLang="zh-CN" dirty="0"/>
              <a:t>messages</a:t>
            </a:r>
            <a:r>
              <a:rPr lang="zh-CN" altLang="en-US" dirty="0"/>
              <a:t>和</a:t>
            </a:r>
            <a:r>
              <a:rPr lang="en-US" altLang="zh-CN" dirty="0" err="1"/>
              <a:t>validationMessages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已经使用的默认消息有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可以在上述文件中配置，覆盖这些默认消息。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36912"/>
            <a:ext cx="5976664" cy="24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zh-CN" altLang="en-US" sz="2800" dirty="0"/>
              <a:t>缓存</a:t>
            </a:r>
            <a:r>
              <a:rPr lang="zh-CN" altLang="en-US" sz="2800" dirty="0" smtClean="0"/>
              <a:t>框架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Ehcache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Shiro</a:t>
            </a:r>
            <a:r>
              <a:rPr lang="zh-CN" altLang="en-US" dirty="0" smtClean="0"/>
              <a:t>默认集成的缓存框架，配置保存在</a:t>
            </a:r>
            <a:r>
              <a:rPr lang="en-US" altLang="zh-CN" dirty="0" smtClean="0"/>
              <a:t>ehcache-shiro.xml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passwordRetryCache</a:t>
            </a:r>
            <a:r>
              <a:rPr lang="zh-CN" altLang="en-US" dirty="0" smtClean="0"/>
              <a:t>：登录重试记录缓存，</a:t>
            </a:r>
            <a:r>
              <a:rPr lang="zh-CN" altLang="en-US" dirty="0" smtClean="0">
                <a:solidFill>
                  <a:srgbClr val="FF0000"/>
                </a:solidFill>
              </a:rPr>
              <a:t>配置了登录锁定的超时时间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err="1" smtClean="0"/>
              <a:t>authorizationCache</a:t>
            </a:r>
            <a:r>
              <a:rPr lang="zh-CN" altLang="en-US" dirty="0" smtClean="0"/>
              <a:t>：权限缓存，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进行权限验证会从后台读取权限后缓存在此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authenticationCache</a:t>
            </a:r>
            <a:r>
              <a:rPr lang="zh-CN" altLang="en-US" dirty="0" smtClean="0"/>
              <a:t>：认证缓存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shiro-activeSessionCache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缓存，</a:t>
            </a:r>
            <a:r>
              <a:rPr lang="zh-CN" altLang="en-US" dirty="0" smtClean="0">
                <a:solidFill>
                  <a:srgbClr val="FF0000"/>
                </a:solidFill>
              </a:rPr>
              <a:t>一般设置为永久保存，永不超时</a:t>
            </a:r>
            <a:r>
              <a:rPr lang="zh-CN" altLang="en-US" dirty="0" smtClean="0"/>
              <a:t>。实际的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超时通过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sessionManager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globalSessionTimeout</a:t>
            </a:r>
            <a:r>
              <a:rPr lang="zh-CN" altLang="en-US" dirty="0" smtClean="0"/>
              <a:t>来控制。</a:t>
            </a:r>
            <a:endParaRPr lang="en-US" altLang="zh-CN" dirty="0"/>
          </a:p>
          <a:p>
            <a:pPr lvl="1"/>
            <a:r>
              <a:rPr lang="en-US" altLang="zh-CN" b="1" dirty="0" err="1" smtClean="0"/>
              <a:t>shiroSessionController</a:t>
            </a:r>
            <a:r>
              <a:rPr lang="zh-CN" altLang="en-US" dirty="0" smtClean="0"/>
              <a:t>：并发控制缓存，控制同一用户的并发登录。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29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zh-CN" altLang="en-US" sz="2800" dirty="0"/>
              <a:t>缓存</a:t>
            </a:r>
            <a:r>
              <a:rPr lang="zh-CN" altLang="en-US" sz="2800" dirty="0" smtClean="0"/>
              <a:t>框架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Ehcache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Jcaptcha</a:t>
            </a:r>
            <a:r>
              <a:rPr lang="zh-CN" altLang="en-US" dirty="0" smtClean="0"/>
              <a:t>可以集成的缓存框架，配置保存在</a:t>
            </a:r>
            <a:r>
              <a:rPr lang="en-US" altLang="zh-CN" dirty="0" smtClean="0"/>
              <a:t>ehcache-jcaptcha.xml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pPr lvl="1"/>
            <a:r>
              <a:rPr lang="en-US" altLang="zh-CN" b="1" i="1" dirty="0" err="1"/>
              <a:t>jcaptchacaptchastore</a:t>
            </a:r>
            <a:r>
              <a:rPr lang="zh-CN" altLang="en-US" dirty="0" smtClean="0"/>
              <a:t>：验证码缓存，默认设置</a:t>
            </a:r>
            <a:r>
              <a:rPr lang="en-US" altLang="zh-CN" dirty="0" smtClean="0"/>
              <a:t>TTI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TTL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分钟，即验证码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分钟超时。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89" y="3068960"/>
            <a:ext cx="616283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zh-CN" altLang="en-US" sz="2800" dirty="0"/>
              <a:t>缓存</a:t>
            </a:r>
            <a:r>
              <a:rPr lang="zh-CN" altLang="en-US" sz="2800" dirty="0" smtClean="0"/>
              <a:t>框架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Ehcache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Ehcache</a:t>
            </a:r>
            <a:r>
              <a:rPr lang="zh-CN" altLang="en-US" dirty="0" smtClean="0"/>
              <a:t>作为纯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的轻量级缓存</a:t>
            </a:r>
            <a:r>
              <a:rPr lang="zh-CN" altLang="en-US" dirty="0"/>
              <a:t>框架，具有快速、精干等</a:t>
            </a:r>
            <a:r>
              <a:rPr lang="zh-CN" altLang="en-US" dirty="0" smtClean="0"/>
              <a:t>特点。但是其缓存内容保存在本地的，对于需要</a:t>
            </a:r>
            <a:r>
              <a:rPr lang="zh-CN" altLang="en-US" dirty="0"/>
              <a:t>分布式集群部署的应用来讲</a:t>
            </a:r>
            <a:r>
              <a:rPr lang="zh-CN" altLang="en-US" dirty="0" smtClean="0"/>
              <a:t>，就会产生问题。</a:t>
            </a:r>
            <a:endParaRPr lang="en-US" altLang="zh-CN" dirty="0" smtClean="0"/>
          </a:p>
          <a:p>
            <a:r>
              <a:rPr lang="zh-CN" altLang="en-US" dirty="0" smtClean="0"/>
              <a:t>对此主要的解决方案有</a:t>
            </a:r>
            <a:r>
              <a:rPr lang="zh-CN" altLang="en-US" b="1" dirty="0" smtClean="0">
                <a:solidFill>
                  <a:srgbClr val="FF0000"/>
                </a:solidFill>
              </a:rPr>
              <a:t>五</a:t>
            </a:r>
            <a:r>
              <a:rPr lang="zh-CN" altLang="en-US" dirty="0" smtClean="0"/>
              <a:t>种：</a:t>
            </a:r>
            <a:r>
              <a:rPr lang="en-US" altLang="zh-CN" dirty="0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JGroups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EhCache</a:t>
            </a:r>
            <a:r>
              <a:rPr lang="en-US" altLang="zh-CN" dirty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Terracotta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JGroups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JMS</a:t>
            </a:r>
            <a:r>
              <a:rPr lang="zh-CN" altLang="en-US" dirty="0" smtClean="0"/>
              <a:t>采用的是单播、多播、</a:t>
            </a:r>
            <a:r>
              <a:rPr lang="zh-CN" altLang="en-US" dirty="0"/>
              <a:t>消息队列</a:t>
            </a:r>
            <a:r>
              <a:rPr lang="zh-CN" altLang="en-US" dirty="0" smtClean="0"/>
              <a:t>等方式将数据在各个节点上进行同步。</a:t>
            </a:r>
            <a:endParaRPr lang="en-US" altLang="zh-CN" dirty="0" smtClean="0"/>
          </a:p>
          <a:p>
            <a:r>
              <a:rPr lang="en-US" altLang="zh-CN" dirty="0" err="1" smtClean="0"/>
              <a:t>EhCache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的服务器版本，但是自从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发布后就没有了后续的维护。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Terracotta</a:t>
            </a:r>
            <a:r>
              <a:rPr lang="zh-CN" altLang="en-US" dirty="0" smtClean="0"/>
              <a:t>则是官方主推的方式（实际上是</a:t>
            </a:r>
            <a:r>
              <a:rPr lang="en-US" altLang="zh-CN" dirty="0" smtClean="0"/>
              <a:t>Terracotta</a:t>
            </a:r>
            <a:r>
              <a:rPr lang="zh-CN" altLang="en-US" dirty="0" smtClean="0"/>
              <a:t>收购了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2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</a:t>
            </a:r>
            <a:r>
              <a:rPr lang="zh-CN" altLang="en-US" sz="2800" dirty="0"/>
              <a:t>缓存</a:t>
            </a:r>
            <a:r>
              <a:rPr lang="zh-CN" altLang="en-US" sz="2800" dirty="0" smtClean="0"/>
              <a:t>框架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Ehcache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Terracotta</a:t>
            </a:r>
            <a:r>
              <a:rPr lang="zh-CN" altLang="en-US" dirty="0" smtClean="0"/>
              <a:t>集成：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terracotta</a:t>
            </a:r>
            <a:r>
              <a:rPr lang="zh-CN" altLang="en-US" dirty="0" smtClean="0"/>
              <a:t>版本：根据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版本，使用的是</a:t>
            </a:r>
            <a:r>
              <a:rPr lang="en-US" altLang="zh-CN" dirty="0" smtClean="0"/>
              <a:t>3.7.7</a:t>
            </a:r>
          </a:p>
          <a:p>
            <a:pPr lvl="1"/>
            <a:r>
              <a:rPr lang="en-US" altLang="zh-CN" dirty="0" smtClean="0"/>
              <a:t>Maven</a:t>
            </a:r>
            <a:r>
              <a:rPr lang="zh-CN" altLang="en-US" dirty="0" smtClean="0"/>
              <a:t>依赖：需要依赖</a:t>
            </a:r>
            <a:r>
              <a:rPr lang="en-US" altLang="zh-CN" dirty="0" smtClean="0"/>
              <a:t>terracotta</a:t>
            </a:r>
            <a:r>
              <a:rPr lang="zh-CN" altLang="en-US" dirty="0" smtClean="0"/>
              <a:t>安装路径下的</a:t>
            </a:r>
            <a:r>
              <a:rPr lang="en-US" altLang="zh-CN" dirty="0" err="1" smtClean="0"/>
              <a:t>ehcache</a:t>
            </a:r>
            <a:r>
              <a:rPr lang="en-US" altLang="zh-CN" dirty="0" smtClean="0"/>
              <a:t>-terracotta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terracotta-toolkit-1.6-runtime</a:t>
            </a:r>
            <a:r>
              <a:rPr lang="zh-CN" altLang="en-US" dirty="0" smtClean="0"/>
              <a:t>（已提交至私服）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Ehcache</a:t>
            </a:r>
            <a:r>
              <a:rPr lang="zh-CN" altLang="en-US" dirty="0" smtClean="0"/>
              <a:t>配置修改（例：</a:t>
            </a:r>
            <a:r>
              <a:rPr lang="en-US" altLang="zh-CN" dirty="0"/>
              <a:t> </a:t>
            </a:r>
            <a:r>
              <a:rPr lang="en-US" altLang="zh-CN" dirty="0" smtClean="0"/>
              <a:t>ehcache-shiro-terracotta.xml 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</a:t>
            </a:r>
            <a:r>
              <a:rPr lang="en-US" altLang="zh-CN" dirty="0" err="1" smtClean="0"/>
              <a:t>terracottaConfig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添加“</a:t>
            </a:r>
            <a:r>
              <a:rPr lang="en-US" altLang="zh-CN" dirty="0"/>
              <a:t>&lt;terracotta/&gt;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将持久化到磁盘的配置设置为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diskPersistent</a:t>
            </a:r>
            <a:r>
              <a:rPr lang="zh-CN" altLang="en-US" dirty="0" smtClean="0"/>
              <a:t>和</a:t>
            </a:r>
            <a:r>
              <a:rPr lang="en-US" altLang="zh-CN" dirty="0" err="1"/>
              <a:t>overflowToDisk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96952"/>
            <a:ext cx="4968552" cy="1853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39" y="3418256"/>
            <a:ext cx="6143625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5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功能讲解：缓存</a:t>
            </a:r>
            <a:r>
              <a:rPr lang="zh-CN" altLang="en-US" sz="2800" dirty="0"/>
              <a:t>技术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Redis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是一</a:t>
            </a:r>
            <a:r>
              <a:rPr lang="zh-CN" altLang="en-US" dirty="0"/>
              <a:t>个</a:t>
            </a:r>
            <a:r>
              <a:rPr lang="en-US" altLang="zh-CN" dirty="0"/>
              <a:t>key-value</a:t>
            </a:r>
            <a:r>
              <a:rPr lang="zh-CN" altLang="en-US" dirty="0" smtClean="0"/>
              <a:t>存储系统，也就是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r>
              <a:rPr lang="zh-CN" altLang="en-US" dirty="0" smtClean="0"/>
              <a:t>这里将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作为高性能的缓存库，用于替代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是键值对保存，对于经常使用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作为键的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而言，多个缓存共用一个库很危险，因此框架中采用了</a:t>
            </a:r>
            <a:r>
              <a:rPr lang="zh-CN" altLang="en-US" b="1" dirty="0" smtClean="0">
                <a:solidFill>
                  <a:srgbClr val="FF0000"/>
                </a:solidFill>
              </a:rPr>
              <a:t>分库</a:t>
            </a:r>
            <a:r>
              <a:rPr lang="zh-CN" altLang="en-US" dirty="0" smtClean="0"/>
              <a:t>的方式保存数据。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将不同缓存的数据保存在不同的分库中，确保互不影响。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分库：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的配置文件</a:t>
            </a:r>
            <a:r>
              <a:rPr lang="en-US" altLang="zh-CN" dirty="0" err="1" smtClean="0"/>
              <a:t>redis.conf</a:t>
            </a:r>
            <a:r>
              <a:rPr lang="zh-CN" altLang="en-US" dirty="0" smtClean="0"/>
              <a:t>中有个参数</a:t>
            </a:r>
            <a:r>
              <a:rPr lang="en-US" altLang="zh-CN" dirty="0" smtClean="0">
                <a:solidFill>
                  <a:srgbClr val="FF0000"/>
                </a:solidFill>
              </a:rPr>
              <a:t>databases</a:t>
            </a:r>
            <a:r>
              <a:rPr lang="zh-CN" altLang="en-US" dirty="0" smtClean="0"/>
              <a:t>，定义了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的分库数量，各个分库使用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开始的序号进行区分。在命令行中使用“</a:t>
            </a:r>
            <a:r>
              <a:rPr lang="en-US" altLang="zh-CN" dirty="0" smtClean="0"/>
              <a:t>select </a:t>
            </a:r>
            <a:r>
              <a:rPr lang="zh-CN" altLang="en-US" dirty="0"/>
              <a:t>序号</a:t>
            </a:r>
            <a:r>
              <a:rPr lang="zh-CN" altLang="en-US" dirty="0" smtClean="0"/>
              <a:t>”选择不同的数据库。</a:t>
            </a:r>
            <a:endParaRPr lang="en-US" altLang="zh-CN" dirty="0" smtClean="0"/>
          </a:p>
          <a:p>
            <a:r>
              <a:rPr lang="zh-CN" altLang="en-US" dirty="0" smtClean="0"/>
              <a:t>框架采用的方式：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在默认的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库中创建</a:t>
            </a:r>
            <a:r>
              <a:rPr lang="zh-CN" altLang="en-US" dirty="0"/>
              <a:t>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databases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，作为缓存名的集合。同时将缓存名的“</a:t>
            </a:r>
            <a:r>
              <a:rPr lang="zh-CN" altLang="en-US" dirty="0"/>
              <a:t>序号</a:t>
            </a:r>
            <a:r>
              <a:rPr lang="en-US" altLang="zh-CN" dirty="0"/>
              <a:t>+1</a:t>
            </a:r>
            <a:r>
              <a:rPr lang="zh-CN" altLang="en-US" dirty="0" smtClean="0"/>
              <a:t>” 作为其对应的数据库。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必须确保缓存库数量小于</a:t>
            </a:r>
            <a:r>
              <a:rPr lang="en-US" altLang="zh-CN" b="1" dirty="0" smtClean="0">
                <a:solidFill>
                  <a:srgbClr val="FF0000"/>
                </a:solidFill>
              </a:rPr>
              <a:t>databases-1</a:t>
            </a:r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1543050"/>
            <a:ext cx="5743575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65" y="2644790"/>
            <a:ext cx="5221873" cy="34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0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功能讲解：缓存</a:t>
            </a:r>
            <a:r>
              <a:rPr lang="zh-CN" altLang="en-US" sz="2800" dirty="0"/>
              <a:t>技术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Redis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相似，在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模块和</a:t>
            </a:r>
            <a:r>
              <a:rPr lang="en-US" altLang="zh-CN" dirty="0" err="1" smtClean="0"/>
              <a:t>Jcaptcha</a:t>
            </a:r>
            <a:r>
              <a:rPr lang="zh-CN" altLang="en-US" dirty="0" smtClean="0"/>
              <a:t>模块中提供了对应</a:t>
            </a:r>
            <a:r>
              <a:rPr lang="en-US" altLang="zh-CN" dirty="0" err="1" smtClean="0"/>
              <a:t>CacheManger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的接口实现。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RedisCacheManager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CacheManger</a:t>
            </a:r>
            <a:r>
              <a:rPr lang="zh-CN" altLang="en-US" dirty="0" smtClean="0"/>
              <a:t>实现，通过参数</a:t>
            </a:r>
            <a:r>
              <a:rPr lang="en-US" altLang="zh-CN" dirty="0" err="1" smtClean="0"/>
              <a:t>configFile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的设置。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284984"/>
            <a:ext cx="9074671" cy="19599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725144"/>
            <a:ext cx="9073008" cy="19596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09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功能讲解：</a:t>
            </a:r>
            <a:r>
              <a:rPr lang="zh-CN" altLang="en-US" sz="2800" dirty="0" smtClean="0"/>
              <a:t>操作</a:t>
            </a:r>
            <a:r>
              <a:rPr lang="zh-CN" altLang="en-US" sz="2800" dirty="0"/>
              <a:t>日志记录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只能应用在</a:t>
            </a:r>
            <a:r>
              <a:rPr lang="en-US" altLang="zh-CN" dirty="0"/>
              <a:t>Controller</a:t>
            </a:r>
            <a:r>
              <a:rPr lang="zh-CN" altLang="en-US" dirty="0"/>
              <a:t>类上</a:t>
            </a:r>
            <a:endParaRPr lang="en-US" altLang="zh-CN" dirty="0"/>
          </a:p>
          <a:p>
            <a:pPr lvl="1"/>
            <a:r>
              <a:rPr lang="zh-CN" altLang="en-US" dirty="0"/>
              <a:t>必须添加注解</a:t>
            </a:r>
            <a:r>
              <a:rPr lang="en-US" altLang="zh-CN" dirty="0"/>
              <a:t>@Logger</a:t>
            </a:r>
          </a:p>
          <a:p>
            <a:r>
              <a:rPr lang="zh-CN" altLang="en-US" dirty="0"/>
              <a:t>约定</a:t>
            </a:r>
            <a:endParaRPr lang="en-US" altLang="zh-CN" dirty="0"/>
          </a:p>
          <a:p>
            <a:pPr lvl="1"/>
            <a:r>
              <a:rPr lang="zh-CN" altLang="en-US" dirty="0"/>
              <a:t>参加</a:t>
            </a:r>
            <a:r>
              <a:rPr lang="en-US" altLang="zh-CN" dirty="0" err="1"/>
              <a:t>BaseController</a:t>
            </a:r>
            <a:r>
              <a:rPr lang="zh-CN" altLang="en-US" dirty="0"/>
              <a:t>中添加的注解</a:t>
            </a:r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en-US" altLang="zh-CN" dirty="0"/>
              <a:t>model</a:t>
            </a:r>
            <a:r>
              <a:rPr lang="zh-CN" altLang="en-US" dirty="0"/>
              <a:t>：模块名称，如果没有指定默认记录</a:t>
            </a:r>
            <a:r>
              <a:rPr lang="en-US" altLang="zh-CN" dirty="0"/>
              <a:t>URL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：操作，如果没有指定默认记录调用的方法名称</a:t>
            </a:r>
            <a:endParaRPr lang="en-US" altLang="zh-CN" dirty="0"/>
          </a:p>
          <a:p>
            <a:pPr lvl="1"/>
            <a:r>
              <a:rPr lang="en-US" altLang="zh-CN" dirty="0"/>
              <a:t>logger</a:t>
            </a:r>
            <a:r>
              <a:rPr lang="zh-CN" altLang="en-US" dirty="0"/>
              <a:t>：操作内容，支持</a:t>
            </a:r>
            <a:r>
              <a:rPr lang="en-US" altLang="zh-CN" dirty="0"/>
              <a:t>EL</a:t>
            </a:r>
            <a:r>
              <a:rPr lang="zh-CN" altLang="en-US" dirty="0"/>
              <a:t>表达式</a:t>
            </a:r>
            <a:r>
              <a:rPr lang="en-US" altLang="zh-CN" dirty="0" smtClean="0"/>
              <a:t>${}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读取内容</a:t>
            </a:r>
            <a:endParaRPr lang="en-US" altLang="zh-CN" dirty="0"/>
          </a:p>
          <a:p>
            <a:pPr lvl="1"/>
            <a:r>
              <a:rPr lang="en-US" altLang="zh-CN" dirty="0" err="1"/>
              <a:t>opSucess</a:t>
            </a:r>
            <a:r>
              <a:rPr lang="zh-CN" altLang="en-US" dirty="0"/>
              <a:t>：操作成功，默认为“成功”</a:t>
            </a:r>
            <a:endParaRPr lang="en-US" altLang="zh-CN" dirty="0"/>
          </a:p>
          <a:p>
            <a:pPr lvl="1"/>
            <a:r>
              <a:rPr lang="en-US" altLang="zh-CN" dirty="0" err="1"/>
              <a:t>opError</a:t>
            </a:r>
            <a:r>
              <a:rPr lang="zh-CN" altLang="en-US" dirty="0"/>
              <a:t>：操作失败，默认为“失败”</a:t>
            </a:r>
            <a:endParaRPr lang="en-US" altLang="zh-CN" dirty="0"/>
          </a:p>
          <a:p>
            <a:pPr lvl="1"/>
            <a:r>
              <a:rPr lang="en-US" altLang="zh-CN" dirty="0"/>
              <a:t>log</a:t>
            </a:r>
            <a:r>
              <a:rPr lang="zh-CN" altLang="en-US" dirty="0"/>
              <a:t>：是否记录日志，默认为</a:t>
            </a:r>
            <a:r>
              <a:rPr lang="en-US" altLang="zh-CN" dirty="0"/>
              <a:t>true</a:t>
            </a:r>
            <a:r>
              <a:rPr lang="zh-CN" altLang="en-US" dirty="0"/>
              <a:t>（记录日志），在方法上使用</a:t>
            </a:r>
            <a:endParaRPr lang="en-US" altLang="zh-CN" dirty="0"/>
          </a:p>
          <a:p>
            <a:pPr lvl="1"/>
            <a:r>
              <a:rPr lang="en-US" altLang="zh-CN" dirty="0" err="1"/>
              <a:t>globaldisable</a:t>
            </a:r>
            <a:r>
              <a:rPr lang="zh-CN" altLang="en-US" dirty="0"/>
              <a:t>：整个类均不进行日志记录，默认为</a:t>
            </a:r>
            <a:r>
              <a:rPr lang="en-US" altLang="zh-CN" dirty="0"/>
              <a:t>false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37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功能讲解：</a:t>
            </a:r>
            <a:r>
              <a:rPr lang="zh-CN" altLang="en-US" sz="2800" dirty="0" smtClean="0"/>
              <a:t>操作</a:t>
            </a:r>
            <a:r>
              <a:rPr lang="zh-CN" altLang="en-US" sz="2800" dirty="0"/>
              <a:t>日志记录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59913"/>
            <a:ext cx="7488832" cy="53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42" name="内容占位符 41"/>
          <p:cNvGraphicFramePr>
            <a:graphicFrameLocks noGrp="1"/>
          </p:cNvGraphicFramePr>
          <p:nvPr>
            <p:ph idx="1"/>
          </p:nvPr>
        </p:nvGraphicFramePr>
        <p:xfrm>
          <a:off x="899592" y="1484784"/>
          <a:ext cx="7634808" cy="44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72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>
                                            <p:graphicEl>
                                              <a:dgm id="{1AC614AD-7512-4B76-A416-0F4303A73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4B3438C0-4C1E-4DCA-91F9-52FC5FCA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0482C0A3-D7BC-4531-A725-A8A53E28B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27D5C848-6E13-4330-9396-D390B566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 uiExpand="1">
        <p:bldSub>
          <a:bldDgm/>
        </p:bldSub>
      </p:bldGraphic>
      <p:bldGraphic spid="42" grpId="1" uiExpand="1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2013</a:t>
            </a:r>
            <a:r>
              <a:rPr lang="zh-CN" altLang="en-US" dirty="0"/>
              <a:t>版架构异同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556792"/>
            <a:ext cx="7304542" cy="4824536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共同点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各组件平台采用插件式组件化思想进行整合，可快速进行插拔及扩展</a:t>
            </a:r>
          </a:p>
          <a:p>
            <a:pPr lvl="1"/>
            <a:r>
              <a:rPr lang="zh-CN" altLang="en-US" sz="1800" dirty="0"/>
              <a:t>核心代码进行保护并进行最大化的复用，几乎常用功能都有默认实现，并保留其扩展性，大大提高开发效率，降低维护成本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差异点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采用</a:t>
            </a:r>
            <a:r>
              <a:rPr lang="en-US" altLang="zh-CN" sz="1800" dirty="0" err="1"/>
              <a:t>SpringMVC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代替</a:t>
            </a:r>
            <a:r>
              <a:rPr lang="en-US" altLang="zh-CN" sz="1800" dirty="0"/>
              <a:t>Struts2</a:t>
            </a:r>
            <a:r>
              <a:rPr lang="zh-CN" altLang="en-US" sz="1800" dirty="0"/>
              <a:t>与</a:t>
            </a:r>
            <a:r>
              <a:rPr lang="en-US" altLang="zh-CN" sz="1800" dirty="0"/>
              <a:t>Hibernate</a:t>
            </a:r>
            <a:r>
              <a:rPr lang="zh-CN" altLang="en-US" sz="1800" dirty="0"/>
              <a:t>，对于代码扩展和调优更自由；</a:t>
            </a:r>
            <a:endParaRPr lang="en-US" altLang="zh-CN" sz="1800" dirty="0"/>
          </a:p>
          <a:p>
            <a:pPr lvl="1"/>
            <a:r>
              <a:rPr lang="zh-CN" altLang="en-US" sz="1800" dirty="0"/>
              <a:t>采用</a:t>
            </a:r>
            <a:r>
              <a:rPr lang="en-US" altLang="zh-CN" sz="1800" dirty="0"/>
              <a:t>Maven</a:t>
            </a:r>
            <a:r>
              <a:rPr lang="zh-CN" altLang="en-US" sz="1800" dirty="0"/>
              <a:t>进行依赖管理，便于升级维护；</a:t>
            </a:r>
            <a:endParaRPr lang="en-US" altLang="zh-CN" sz="1800" dirty="0"/>
          </a:p>
          <a:p>
            <a:pPr lvl="1"/>
            <a:r>
              <a:rPr lang="zh-CN" altLang="en-US" sz="1800" dirty="0"/>
              <a:t>模块化开发，将架构横向拆分为多个模块，减少耦合的，便于后续维护；</a:t>
            </a: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585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功能开发：参数类型转换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转换：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DateTimeFormat</a:t>
            </a:r>
            <a:r>
              <a:rPr lang="zh-CN" altLang="en-US" dirty="0" smtClean="0"/>
              <a:t>注解，将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转</a:t>
            </a:r>
            <a:r>
              <a:rPr lang="en-US" altLang="zh-CN" dirty="0" smtClean="0"/>
              <a:t>Date</a:t>
            </a:r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JsonFormat</a:t>
            </a:r>
            <a:r>
              <a:rPr lang="zh-CN" altLang="en-US" dirty="0" smtClean="0"/>
              <a:t>注解，将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String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的自定义类型转换：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WebBindingInitializer</a:t>
            </a:r>
            <a:r>
              <a:rPr lang="zh-CN" altLang="en-US" dirty="0" smtClean="0"/>
              <a:t>接口，</a:t>
            </a:r>
            <a:r>
              <a:rPr lang="zh-CN" altLang="en-US" dirty="0" smtClean="0">
                <a:solidFill>
                  <a:srgbClr val="FF0000"/>
                </a:solidFill>
              </a:rPr>
              <a:t>不建议使用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InitBinder</a:t>
            </a:r>
            <a:r>
              <a:rPr lang="zh-CN" altLang="en-US" dirty="0" smtClean="0"/>
              <a:t>定义方法：</a:t>
            </a:r>
            <a:r>
              <a:rPr lang="zh-CN" altLang="en-US" dirty="0" smtClean="0">
                <a:solidFill>
                  <a:srgbClr val="FF0000"/>
                </a:solidFill>
              </a:rPr>
              <a:t>方法必须有参数</a:t>
            </a:r>
            <a:r>
              <a:rPr lang="en-US" altLang="zh-CN" dirty="0" err="1" smtClean="0">
                <a:solidFill>
                  <a:srgbClr val="FF0000"/>
                </a:solidFill>
              </a:rPr>
              <a:t>WebDataBinder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可以直接在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ControllerAdvice</a:t>
            </a:r>
            <a:r>
              <a:rPr lang="zh-CN" altLang="en-US" dirty="0" smtClean="0"/>
              <a:t>的类中配置全局的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InitBinder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08920"/>
            <a:ext cx="5168295" cy="1338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05000"/>
            <a:ext cx="8553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功能开发：自定义参数解析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对于通用的请求参数可以使用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的参数解析器：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err="1" smtClean="0"/>
              <a:t>HandlerMethodArgumentResolver</a:t>
            </a:r>
            <a:r>
              <a:rPr lang="zh-CN" altLang="en-US" dirty="0" smtClean="0"/>
              <a:t>或其实现类；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supportsParameter</a:t>
            </a:r>
            <a:r>
              <a:rPr lang="zh-CN" altLang="en-US" dirty="0" smtClean="0"/>
              <a:t>（判断是否采用当前解析器解析参数）和</a:t>
            </a:r>
            <a:r>
              <a:rPr lang="en-US" altLang="zh-CN" dirty="0" err="1" smtClean="0"/>
              <a:t>resolveArgument</a:t>
            </a:r>
            <a:r>
              <a:rPr lang="zh-CN" altLang="en-US" dirty="0" smtClean="0"/>
              <a:t>（解析处理参数）；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annotation-driven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argument-resolvers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" y="2418959"/>
            <a:ext cx="8976212" cy="260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331609"/>
            <a:ext cx="7459180" cy="15820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2" y="5229200"/>
            <a:ext cx="7981603" cy="11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功能开发：自定义返回值处理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除了请求参数解析外，还提供了自定义返回值处理的方法：</a:t>
            </a:r>
            <a:endParaRPr lang="en-US" altLang="zh-CN" dirty="0" smtClean="0"/>
          </a:p>
          <a:p>
            <a:pPr lvl="1"/>
            <a:r>
              <a:rPr lang="en-US" altLang="zh-CN" dirty="0" err="1"/>
              <a:t>HandlerMethodReturnValueHandler</a:t>
            </a:r>
            <a:r>
              <a:rPr lang="zh-CN" altLang="en-US" dirty="0" smtClean="0"/>
              <a:t>：通用返回值处理接口，对于需要自定义返回值（非</a:t>
            </a:r>
            <a:r>
              <a:rPr lang="en-US" altLang="zh-CN" dirty="0" err="1" smtClean="0"/>
              <a:t>ModelAndView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等返回值的情况），可以实现该接口并配置到</a:t>
            </a:r>
            <a:r>
              <a:rPr lang="en-US" altLang="zh-CN" dirty="0" smtClean="0"/>
              <a:t>annotation-driven</a:t>
            </a:r>
            <a:r>
              <a:rPr lang="zh-CN" altLang="en-US" dirty="0" smtClean="0"/>
              <a:t>下；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HttpMessageConverter</a:t>
            </a:r>
            <a:r>
              <a:rPr lang="zh-CN" altLang="en-US" dirty="0" smtClean="0"/>
              <a:t>：主要用于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的返回值处理，同样需要配置到</a:t>
            </a:r>
            <a:r>
              <a:rPr lang="en-US" altLang="zh-CN" dirty="0"/>
              <a:t>annotation-driven</a:t>
            </a:r>
            <a:r>
              <a:rPr lang="zh-CN" altLang="en-US" dirty="0" smtClean="0"/>
              <a:t>下；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48" y="3077957"/>
            <a:ext cx="3436168" cy="1102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725144"/>
            <a:ext cx="8893323" cy="18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功能开发：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参数名详解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全局参数名：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/>
              <a:t>_parameter</a:t>
            </a:r>
            <a:r>
              <a:rPr lang="zh-CN" altLang="en-US" dirty="0" smtClean="0"/>
              <a:t>”，多用于单参数情况下的条件判断。</a:t>
            </a:r>
            <a:endParaRPr lang="en-US" altLang="zh-CN" dirty="0" smtClean="0"/>
          </a:p>
          <a:p>
            <a:r>
              <a:rPr lang="zh-CN" altLang="en-US" dirty="0" smtClean="0"/>
              <a:t>单参数：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注解：必须使用注解定义的名称；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zh-CN" altLang="en-US" dirty="0"/>
              <a:t>参数：默认参数为“</a:t>
            </a:r>
            <a:r>
              <a:rPr lang="en-US" altLang="zh-CN" dirty="0"/>
              <a:t>collection”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时也可以使用“</a:t>
            </a:r>
            <a:r>
              <a:rPr lang="en-US" altLang="zh-CN" dirty="0"/>
              <a:t>list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数组参数：默认参数为“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”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没有注解的对象：默认使用全局参数名。但实际上，用作传入参数时，随便用啥都可以；</a:t>
            </a:r>
            <a:endParaRPr lang="en-US" altLang="zh-CN" dirty="0" smtClean="0"/>
          </a:p>
          <a:p>
            <a:r>
              <a:rPr lang="zh-CN" altLang="en-US" dirty="0" smtClean="0"/>
              <a:t>多参数：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@</a:t>
            </a:r>
            <a:r>
              <a:rPr lang="en-US" altLang="zh-CN" dirty="0" err="1"/>
              <a:t>Param</a:t>
            </a:r>
            <a:r>
              <a:rPr lang="zh-CN" altLang="en-US" dirty="0" smtClean="0"/>
              <a:t>注解：</a:t>
            </a:r>
            <a:r>
              <a:rPr lang="zh-CN" altLang="en-US" dirty="0"/>
              <a:t>必须使用注解定义的名称；</a:t>
            </a:r>
            <a:endParaRPr lang="en-US" altLang="zh-CN" dirty="0"/>
          </a:p>
          <a:p>
            <a:pPr lvl="1"/>
            <a:r>
              <a:rPr lang="zh-CN" altLang="en-US" dirty="0" smtClean="0"/>
              <a:t>没有注解的对象：默认使用参数序号（从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通用取法：不论是否采用注解，都可以使用 “</a:t>
            </a:r>
            <a:r>
              <a:rPr lang="en-US" altLang="zh-CN" dirty="0" err="1"/>
              <a:t>param</a:t>
            </a:r>
            <a:r>
              <a:rPr lang="en-US" altLang="zh-CN" dirty="0"/>
              <a:t>+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开始序号</a:t>
            </a:r>
            <a:r>
              <a:rPr lang="zh-CN" altLang="en-US" dirty="0" smtClean="0"/>
              <a:t>”的方式，</a:t>
            </a:r>
            <a:r>
              <a:rPr lang="zh-CN" altLang="en-US" dirty="0"/>
              <a:t>如</a:t>
            </a:r>
            <a:r>
              <a:rPr lang="en-US" altLang="zh-CN" dirty="0"/>
              <a:t>param1</a:t>
            </a:r>
            <a:r>
              <a:rPr lang="zh-CN" altLang="en-US" dirty="0"/>
              <a:t>、</a:t>
            </a:r>
            <a:r>
              <a:rPr lang="en-US" altLang="zh-CN" dirty="0" smtClean="0"/>
              <a:t>param2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······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67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功能开发：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类型转换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预置了常用类型的转换，但是对于特殊的对象或者有特殊要求的情况（例如：实体类中使用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型，但数据库中使用</a:t>
            </a:r>
            <a:r>
              <a:rPr lang="en-US" altLang="zh-CN" dirty="0"/>
              <a:t>BIGINT</a:t>
            </a:r>
            <a:r>
              <a:rPr lang="zh-CN" altLang="en-US" dirty="0" smtClean="0"/>
              <a:t>的时间戳），需要自定义类型转换器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TypeHandler</a:t>
            </a:r>
            <a:r>
              <a:rPr lang="zh-CN" altLang="en-US" dirty="0"/>
              <a:t>：</a:t>
            </a:r>
            <a:r>
              <a:rPr lang="en-US" altLang="zh-CN" dirty="0" err="1"/>
              <a:t>mybatis</a:t>
            </a:r>
            <a:r>
              <a:rPr lang="zh-CN" altLang="en-US" dirty="0"/>
              <a:t>提供的类型转换接口</a:t>
            </a:r>
            <a:r>
              <a:rPr lang="zh-CN" altLang="en-US" dirty="0" smtClean="0"/>
              <a:t>。其抽象实现类为</a:t>
            </a:r>
            <a:r>
              <a:rPr lang="en-US" altLang="zh-CN" dirty="0" err="1" smtClean="0"/>
              <a:t>BaseTypeHandler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实体类：使用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ColumnType</a:t>
            </a:r>
            <a:r>
              <a:rPr lang="zh-CN" altLang="en-US" dirty="0" smtClean="0"/>
              <a:t>注解；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注解中，在参数注入的“</a:t>
            </a:r>
            <a:r>
              <a:rPr lang="en-US" altLang="zh-CN" dirty="0" smtClean="0"/>
              <a:t>#{}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${}</a:t>
            </a:r>
            <a:r>
              <a:rPr lang="zh-CN" altLang="en-US" dirty="0" smtClean="0"/>
              <a:t>”中，添加“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5079082"/>
            <a:ext cx="5781675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29789"/>
            <a:ext cx="8892480" cy="1079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309883"/>
            <a:ext cx="7753350" cy="1314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5" y="4879223"/>
            <a:ext cx="9013467" cy="9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功能开发：</a:t>
            </a:r>
            <a:r>
              <a:rPr lang="en-US" altLang="zh-CN" sz="2800" dirty="0" err="1" smtClean="0"/>
              <a:t>Shiro</a:t>
            </a:r>
            <a:r>
              <a:rPr lang="zh-CN" altLang="en-US" sz="2800" dirty="0" smtClean="0"/>
              <a:t>集成配置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框架中已经集成了系统管理平台</a:t>
            </a:r>
            <a:r>
              <a:rPr lang="en-US" altLang="zh-CN" dirty="0" smtClean="0"/>
              <a:t>3.5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4.0</a:t>
            </a:r>
            <a:r>
              <a:rPr lang="zh-CN" altLang="en-US" dirty="0" smtClean="0"/>
              <a:t>，对于非系统管理平台或其它版本的系统管理平台，框架提供了一系列接口，项目可以实现这些接口来集成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接口分为实体接口和服务接口，定义在</a:t>
            </a:r>
            <a:r>
              <a:rPr lang="en-US" altLang="zh-CN" dirty="0" err="1" smtClean="0"/>
              <a:t>com.cesgroup.framework.security</a:t>
            </a:r>
            <a:r>
              <a:rPr lang="zh-CN" altLang="en-US" dirty="0" smtClean="0"/>
              <a:t>下：</a:t>
            </a:r>
            <a:endParaRPr lang="en-US" altLang="zh-CN" dirty="0" smtClean="0"/>
          </a:p>
          <a:p>
            <a:r>
              <a:rPr lang="zh-CN" altLang="en-US" dirty="0" smtClean="0"/>
              <a:t>实体接口：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IAuthenticationUser</a:t>
            </a:r>
            <a:r>
              <a:rPr lang="zh-CN" altLang="en-US" dirty="0" smtClean="0"/>
              <a:t>：认证阶段系统用户接口，带了用户的密码和盐值，仅用于登录认证；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IUser</a:t>
            </a:r>
            <a:r>
              <a:rPr lang="zh-CN" altLang="en-US" dirty="0" smtClean="0"/>
              <a:t>：</a:t>
            </a:r>
            <a:r>
              <a:rPr lang="zh-CN" altLang="en-US" dirty="0"/>
              <a:t>认证后的系统用户</a:t>
            </a:r>
            <a:r>
              <a:rPr lang="zh-CN" altLang="en-US" dirty="0" smtClean="0"/>
              <a:t>接口，不包含用户密码和盐值。与</a:t>
            </a:r>
            <a:r>
              <a:rPr lang="en-US" altLang="zh-CN" dirty="0" err="1" smtClean="0"/>
              <a:t>IAuthenticationUser</a:t>
            </a:r>
            <a:r>
              <a:rPr lang="zh-CN" altLang="en-US" dirty="0" smtClean="0"/>
              <a:t>都包含</a:t>
            </a:r>
            <a:r>
              <a:rPr lang="en-US" altLang="zh-CN" dirty="0" err="1" smtClean="0"/>
              <a:t>getUserDetail</a:t>
            </a:r>
            <a:r>
              <a:rPr lang="zh-CN" altLang="en-US" dirty="0" smtClean="0"/>
              <a:t>方法，用于获取真实的登录用户信息，用于获取非接口定义的一些其它信息。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IRole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IResource</a:t>
            </a:r>
            <a:r>
              <a:rPr lang="zh-CN" altLang="en-US" dirty="0" smtClean="0"/>
              <a:t>：用户角色和用户资源。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24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功能开发：</a:t>
            </a:r>
            <a:r>
              <a:rPr lang="en-US" altLang="zh-CN" sz="2800" dirty="0" err="1" smtClean="0"/>
              <a:t>Shiro</a:t>
            </a:r>
            <a:r>
              <a:rPr lang="zh-CN" altLang="en-US" sz="2800" dirty="0" smtClean="0"/>
              <a:t>集成配置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服务接口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IAuthenticationService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统一的外部系统管理接口，主要包含以下方法：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1" y="2420888"/>
            <a:ext cx="7743825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36912"/>
            <a:ext cx="7753350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371725"/>
            <a:ext cx="7705725" cy="4486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33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在线文档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52292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框架主体：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gitlab.dev.cescloud.com/framework/framework2016</a:t>
            </a:r>
            <a:endParaRPr lang="en-US" altLang="zh-CN" dirty="0" smtClean="0"/>
          </a:p>
          <a:p>
            <a:r>
              <a:rPr lang="zh-CN" altLang="en-US" dirty="0" smtClean="0"/>
              <a:t>后端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gitlab.dev.cescloud.com/framework/framework-demo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Mapper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git.oschina.net/free/Mapper</a:t>
            </a:r>
            <a:endParaRPr lang="en-US" altLang="zh-CN" dirty="0" smtClean="0"/>
          </a:p>
          <a:p>
            <a:r>
              <a:rPr lang="zh-CN" altLang="en-US" dirty="0"/>
              <a:t>跟</a:t>
            </a:r>
            <a:r>
              <a:rPr lang="zh-CN" altLang="en-US" dirty="0" smtClean="0"/>
              <a:t>我学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jinnianshilongnian.iteye.com/blog/2018398</a:t>
            </a:r>
            <a:endParaRPr lang="en-US" altLang="zh-CN" dirty="0" smtClean="0"/>
          </a:p>
          <a:p>
            <a:r>
              <a:rPr lang="zh-CN" altLang="en-US" dirty="0"/>
              <a:t>跟</a:t>
            </a:r>
            <a:r>
              <a:rPr lang="zh-CN" altLang="en-US" dirty="0" smtClean="0"/>
              <a:t>我学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jinnianshilongnian.iteye.com/blog/1752171</a:t>
            </a:r>
            <a:endParaRPr lang="en-US" altLang="zh-CN" dirty="0" smtClean="0"/>
          </a:p>
          <a:p>
            <a:r>
              <a:rPr lang="en-US" altLang="zh-CN" dirty="0" err="1" smtClean="0"/>
              <a:t>SpringSide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github.com/springside/springside4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6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dirty="0" smtClean="0"/>
              <a:t>谢谢聆听！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456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zh-CN" altLang="en-US" dirty="0" smtClean="0"/>
              <a:t>如何获取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556792"/>
            <a:ext cx="7812360" cy="482453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框架主体：</a:t>
            </a:r>
            <a:endParaRPr lang="en-US" altLang="zh-CN" dirty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gitlab.dev.cescloud.com/framework/framework2016.git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后端代码示例：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gitlab.dev.cescloud.com/framework/framework-demo.git</a:t>
            </a:r>
            <a:endParaRPr lang="en-US" altLang="zh-CN" dirty="0"/>
          </a:p>
          <a:p>
            <a:pPr lvl="1"/>
            <a:endParaRPr lang="en-US" altLang="zh-CN" sz="1800" dirty="0" smtClean="0"/>
          </a:p>
          <a:p>
            <a:r>
              <a:rPr lang="zh-CN" altLang="en-US" dirty="0" smtClean="0"/>
              <a:t>示例骨架：</a:t>
            </a:r>
            <a:endParaRPr lang="en-US" altLang="zh-CN" dirty="0"/>
          </a:p>
          <a:p>
            <a:pPr lvl="1"/>
            <a:r>
              <a:rPr lang="en-US" altLang="zh-CN" dirty="0" err="1" smtClean="0"/>
              <a:t>groupId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com.cesgroup.demo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artifactId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framework-archetype</a:t>
            </a:r>
          </a:p>
          <a:p>
            <a:pPr lvl="1"/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1.0.0-SNAPSHOT</a:t>
            </a:r>
          </a:p>
          <a:p>
            <a:pPr lvl="1"/>
            <a:r>
              <a:rPr lang="en-US" altLang="zh-CN" dirty="0" smtClean="0"/>
              <a:t>repository 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nexus.dev.cescloud.com/content/groups/public/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6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556792"/>
            <a:ext cx="7304542" cy="482453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基础环境：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Maven3.X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Eclipse4.X</a:t>
            </a:r>
            <a:r>
              <a:rPr lang="zh-CN" altLang="en-US" sz="1800" dirty="0" smtClean="0"/>
              <a:t>带</a:t>
            </a:r>
            <a:r>
              <a:rPr lang="en-US" altLang="zh-CN" sz="1800" dirty="0" smtClean="0"/>
              <a:t>Maven</a:t>
            </a:r>
            <a:r>
              <a:rPr lang="zh-CN" altLang="en-US" sz="1800" dirty="0" smtClean="0"/>
              <a:t>插件，建议</a:t>
            </a:r>
            <a:r>
              <a:rPr lang="en-US" altLang="zh-CN" sz="1800" dirty="0" smtClean="0"/>
              <a:t>Java EE IDE</a:t>
            </a:r>
            <a:r>
              <a:rPr lang="zh-CN" altLang="en-US" sz="1800" dirty="0" smtClean="0"/>
              <a:t>或</a:t>
            </a:r>
            <a:r>
              <a:rPr lang="en-US" altLang="zh-CN" sz="1800" dirty="0" err="1" smtClean="0"/>
              <a:t>MyEclipse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JDK1.7+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/>
            <a:endParaRPr lang="en-US" altLang="zh-CN" sz="2000" dirty="0"/>
          </a:p>
          <a:p>
            <a:r>
              <a:rPr lang="zh-CN" altLang="en-US" sz="2000" dirty="0" smtClean="0"/>
              <a:t>从</a:t>
            </a:r>
            <a:r>
              <a:rPr lang="zh-CN" altLang="en-US" sz="2000" dirty="0"/>
              <a:t>骨</a:t>
            </a:r>
            <a:r>
              <a:rPr lang="zh-CN" altLang="en-US" sz="2000" dirty="0" smtClean="0"/>
              <a:t>架创建项目：</a:t>
            </a:r>
            <a:endParaRPr lang="en-US" altLang="zh-CN" sz="2000" dirty="0"/>
          </a:p>
          <a:p>
            <a:pPr lvl="1"/>
            <a:r>
              <a:rPr lang="zh-CN" altLang="en-US" sz="1800" dirty="0"/>
              <a:t>菜单栏</a:t>
            </a:r>
            <a:r>
              <a:rPr lang="en-US" altLang="zh-CN" sz="1800" dirty="0"/>
              <a:t>File-&gt;New-&gt;Other-&gt;Maven</a:t>
            </a:r>
            <a:r>
              <a:rPr lang="zh-CN" altLang="en-US" sz="1800" dirty="0"/>
              <a:t>（或快捷键</a:t>
            </a:r>
            <a:r>
              <a:rPr lang="en-US" altLang="zh-CN" sz="1800" dirty="0" err="1"/>
              <a:t>Ctrl+N</a:t>
            </a:r>
            <a:r>
              <a:rPr lang="zh-CN" altLang="en-US" sz="1800" dirty="0"/>
              <a:t>） ；</a:t>
            </a:r>
          </a:p>
          <a:p>
            <a:pPr lvl="1"/>
            <a:r>
              <a:rPr lang="zh-CN" altLang="en-US" sz="1800" dirty="0" smtClean="0"/>
              <a:t>选择“</a:t>
            </a:r>
            <a:r>
              <a:rPr lang="en-US" altLang="zh-CN" sz="1800" dirty="0"/>
              <a:t>Maven Project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点击“</a:t>
            </a:r>
            <a:r>
              <a:rPr lang="en-US" altLang="zh-CN" sz="1800" dirty="0" smtClean="0"/>
              <a:t>Add Archetype...</a:t>
            </a:r>
            <a:r>
              <a:rPr lang="zh-CN" altLang="en-US" sz="1800" dirty="0" smtClean="0"/>
              <a:t>”添加骨架（已有可跳过）；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对于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版本的骨架，勾选“</a:t>
            </a:r>
            <a:r>
              <a:rPr lang="en-US" altLang="zh-CN" sz="1800" dirty="0" smtClean="0"/>
              <a:t>Include snapshot archetypes</a:t>
            </a:r>
            <a:r>
              <a:rPr lang="zh-CN" altLang="en-US" sz="1800" dirty="0" smtClean="0"/>
              <a:t>”；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选择“</a:t>
            </a:r>
            <a:r>
              <a:rPr lang="en-US" altLang="zh-CN" sz="1800" dirty="0" smtClean="0"/>
              <a:t>demo-archetype</a:t>
            </a:r>
            <a:r>
              <a:rPr lang="zh-CN" altLang="en-US" sz="1800" dirty="0" smtClean="0"/>
              <a:t>”创建项目；</a:t>
            </a:r>
            <a:endParaRPr lang="zh-CN" altLang="en-US" sz="18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24110"/>
            <a:ext cx="4867275" cy="456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23627"/>
            <a:ext cx="6765539" cy="3950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049" y="788062"/>
            <a:ext cx="68008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7104</TotalTime>
  <Words>4721</Words>
  <Application>Microsoft Office PowerPoint</Application>
  <PresentationFormat>全屏显示(4:3)</PresentationFormat>
  <Paragraphs>913</Paragraphs>
  <Slides>78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宋体</vt:lpstr>
      <vt:lpstr>幼圆</vt:lpstr>
      <vt:lpstr>Arial</vt:lpstr>
      <vt:lpstr>Calibri</vt:lpstr>
      <vt:lpstr>Century Gothic</vt:lpstr>
      <vt:lpstr>Times New Roman</vt:lpstr>
      <vt:lpstr>Wingdings 2</vt:lpstr>
      <vt:lpstr>Wingdings 3</vt:lpstr>
      <vt:lpstr>丝状</vt:lpstr>
      <vt:lpstr>2016版架构介绍</vt:lpstr>
      <vt:lpstr>目 录</vt:lpstr>
      <vt:lpstr>目 录</vt:lpstr>
      <vt:lpstr>公司架构历史</vt:lpstr>
      <vt:lpstr>公司架构历史</vt:lpstr>
      <vt:lpstr>架构结构图</vt:lpstr>
      <vt:lpstr>与2013版架构异同</vt:lpstr>
      <vt:lpstr>如何获取</vt:lpstr>
      <vt:lpstr>环境搭建</vt:lpstr>
      <vt:lpstr>模块划分</vt:lpstr>
      <vt:lpstr>BOM依赖</vt:lpstr>
      <vt:lpstr>基本目录结构</vt:lpstr>
      <vt:lpstr>application.properties</vt:lpstr>
      <vt:lpstr>application.properties</vt:lpstr>
      <vt:lpstr>authsdk3.properties</vt:lpstr>
      <vt:lpstr>authsdk4.properties</vt:lpstr>
      <vt:lpstr>applicationContext.xml</vt:lpstr>
      <vt:lpstr>applicationContext.xml</vt:lpstr>
      <vt:lpstr>spring-mvc.xml</vt:lpstr>
      <vt:lpstr>Spring配置的覆盖</vt:lpstr>
      <vt:lpstr>logback.xml</vt:lpstr>
      <vt:lpstr>目 录</vt:lpstr>
      <vt:lpstr>简单实体模块开发</vt:lpstr>
      <vt:lpstr>简单实体模块开发（一）</vt:lpstr>
      <vt:lpstr>简单实体模块开发（一）</vt:lpstr>
      <vt:lpstr>简单实体模块开发（一）</vt:lpstr>
      <vt:lpstr>简单实体模块开发（二）</vt:lpstr>
      <vt:lpstr>简单实体模块开发（二）</vt:lpstr>
      <vt:lpstr>简单实体模块开发（二）</vt:lpstr>
      <vt:lpstr>简单实体模块开发（二）</vt:lpstr>
      <vt:lpstr>简单实体模块开发（二）</vt:lpstr>
      <vt:lpstr>简单实体模块开发（二）</vt:lpstr>
      <vt:lpstr>简单实体模块开发（三）</vt:lpstr>
      <vt:lpstr>简单实体模块开发（三）</vt:lpstr>
      <vt:lpstr>简单实体模块开发（三）</vt:lpstr>
      <vt:lpstr>简单实体模块开发（四）</vt:lpstr>
      <vt:lpstr>简单实体模块开发（四）</vt:lpstr>
      <vt:lpstr>简单实体模块开发（四）</vt:lpstr>
      <vt:lpstr>简单实体模块开发（四）</vt:lpstr>
      <vt:lpstr>简单实体模块开发（四）</vt:lpstr>
      <vt:lpstr>简单实体模块开发（四）</vt:lpstr>
      <vt:lpstr>简单实体模块开发（四）</vt:lpstr>
      <vt:lpstr>复合查询模块开发</vt:lpstr>
      <vt:lpstr>复合查询模块开发（一）</vt:lpstr>
      <vt:lpstr>复合查询模块开发（一）</vt:lpstr>
      <vt:lpstr>复合查询模块开发（一）</vt:lpstr>
      <vt:lpstr>复合查询模块开发（一）</vt:lpstr>
      <vt:lpstr>复合查询模块开发（二）</vt:lpstr>
      <vt:lpstr>复合查询模块开发（二）</vt:lpstr>
      <vt:lpstr>复合查询模块开发（二）</vt:lpstr>
      <vt:lpstr>目 录</vt:lpstr>
      <vt:lpstr>功能讲解：Spring参数配置</vt:lpstr>
      <vt:lpstr>功能讲解： Spring参数配置</vt:lpstr>
      <vt:lpstr>功能讲解： Spring参数配置</vt:lpstr>
      <vt:lpstr>功能讲解：分页</vt:lpstr>
      <vt:lpstr>功能讲解：SpringMVC参数绑定</vt:lpstr>
      <vt:lpstr>功能讲解：认证对象 SecurityObject</vt:lpstr>
      <vt:lpstr>功能讲解：认证对象 IUser</vt:lpstr>
      <vt:lpstr>功能讲解：认证对象 SubjectObject</vt:lpstr>
      <vt:lpstr>功能讲解：消息国际化</vt:lpstr>
      <vt:lpstr>功能讲解：缓存框架——Ehcache</vt:lpstr>
      <vt:lpstr>功能讲解：缓存框架——Ehcache</vt:lpstr>
      <vt:lpstr>功能讲解：缓存框架——Ehcache</vt:lpstr>
      <vt:lpstr>功能讲解：缓存框架——Ehcache</vt:lpstr>
      <vt:lpstr>功能讲解：缓存技术——Redis</vt:lpstr>
      <vt:lpstr>功能讲解：缓存技术——Redis</vt:lpstr>
      <vt:lpstr>功能讲解：操作日志记录</vt:lpstr>
      <vt:lpstr>功能讲解：操作日志记录</vt:lpstr>
      <vt:lpstr>目 录</vt:lpstr>
      <vt:lpstr>功能开发：参数类型转换</vt:lpstr>
      <vt:lpstr>功能开发：自定义参数解析</vt:lpstr>
      <vt:lpstr>功能开发：自定义返回值处理</vt:lpstr>
      <vt:lpstr>功能开发：Mybatis参数名详解</vt:lpstr>
      <vt:lpstr>功能开发：Mybatis类型转换</vt:lpstr>
      <vt:lpstr>功能开发：Shiro集成配置</vt:lpstr>
      <vt:lpstr>功能开发：Shiro集成配置</vt:lpstr>
      <vt:lpstr>在线文档</vt:lpstr>
      <vt:lpstr>谢谢聆听！</vt:lpstr>
    </vt:vector>
  </TitlesOfParts>
  <Company>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杨木江</dc:creator>
  <cp:lastModifiedBy>胡正</cp:lastModifiedBy>
  <cp:revision>927</cp:revision>
  <dcterms:created xsi:type="dcterms:W3CDTF">2013-05-21T08:47:31Z</dcterms:created>
  <dcterms:modified xsi:type="dcterms:W3CDTF">2016-08-30T08:01:33Z</dcterms:modified>
</cp:coreProperties>
</file>