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5" r:id="rId3"/>
    <p:sldId id="287" r:id="rId4"/>
    <p:sldId id="275" r:id="rId5"/>
    <p:sldId id="268" r:id="rId6"/>
    <p:sldId id="276" r:id="rId7"/>
    <p:sldId id="260" r:id="rId8"/>
    <p:sldId id="267" r:id="rId9"/>
    <p:sldId id="277" r:id="rId10"/>
    <p:sldId id="261" r:id="rId11"/>
    <p:sldId id="269" r:id="rId12"/>
    <p:sldId id="278" r:id="rId13"/>
    <p:sldId id="279" r:id="rId14"/>
    <p:sldId id="263" r:id="rId15"/>
    <p:sldId id="271" r:id="rId16"/>
    <p:sldId id="281" r:id="rId17"/>
    <p:sldId id="264" r:id="rId18"/>
    <p:sldId id="273" r:id="rId19"/>
    <p:sldId id="282" r:id="rId20"/>
    <p:sldId id="265" r:id="rId21"/>
    <p:sldId id="272" r:id="rId22"/>
    <p:sldId id="283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C1D3FF-E620-481C-A911-D9C899B16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49AE33-584D-459C-891F-0F2437366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410ABB-2427-4596-9404-0914954EC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3EE-081E-44A7-852A-C9D4756F5327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B5C16D-A699-43B0-B240-1B0C6A31D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28C687-BA3E-4E4A-9A80-3EDAA2F5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7A9F-A818-4978-84E1-FBBE15133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457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95227-287B-4D41-9059-3F22CDFE6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62F616-F5AA-49A7-8D9E-0B5850577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22F0E-CA87-4355-B2D7-278EDB40B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3EE-081E-44A7-852A-C9D4756F5327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04FC51-62D5-48A2-ABB5-91259EDEC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2A619A-85CE-44A1-931E-25C7F4719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7A9F-A818-4978-84E1-FBBE15133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49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99F691-AFCF-456E-9F77-DBCB5211A0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EB705E-22B9-4E1B-B6AD-646AB75ED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AD09CE-CC65-4B2D-AE5A-37B337D57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3EE-081E-44A7-852A-C9D4756F5327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6DC695-5D9A-4D55-AF5F-1EC51E1D2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09191E-7546-4FE4-B8B2-C07D8D82F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7A9F-A818-4978-84E1-FBBE15133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11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981EF-CEC2-49C3-B8DC-034C3EE16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6F6B53-8363-46B5-8BF0-F60090340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59B7A7-1BC5-4AF6-A057-9BAD3F699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3EE-081E-44A7-852A-C9D4756F5327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3B515D-520E-4BBE-8798-38F1AC313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4E2E41-C5F3-4DFD-962D-09D8E3C56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7A9F-A818-4978-84E1-FBBE15133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365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F36EF-D12D-4EE3-BED3-67D93D072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27B20C-508A-44EC-A798-C7B305662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44F0E0-C1EA-413E-94D9-175DD30A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3EE-081E-44A7-852A-C9D4756F5327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05443A-3E68-425D-B76A-5F0E910B0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9083C7-5F46-414E-8970-9869486BE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7A9F-A818-4978-84E1-FBBE15133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57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AE9B6-80F3-413B-8679-948DAFC98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9BBE1E-04B6-4CC0-91C5-8F114176B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6FD09F-0E8D-46E1-B6B9-8498532D3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5F4F32-CF74-4B12-B9FA-9E71A5019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3EE-081E-44A7-852A-C9D4756F5327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08EB8F-9C4E-4ABC-84FF-5DE9B37AE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60C7DC-42B2-4549-ACFB-21A8458E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7A9F-A818-4978-84E1-FBBE15133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223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39E730-9C36-4737-8088-EAA51BD6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FE9553-C077-4336-9D69-5D3F13AB9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2FC341-B25E-4BC2-89D3-06736F442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F9D6A4-ACBD-4210-8095-88037E16C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929A7C-DBF1-48AC-ABE1-2AE2FD60A3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538CDF-2AD4-49DF-9EFE-70C7E44B7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3EE-081E-44A7-852A-C9D4756F5327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CF971D-93AC-42D6-B567-C9F79D8C8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2A1313-4240-4552-B39E-D93ADDEC2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7A9F-A818-4978-84E1-FBBE15133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66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27468-9C4D-4CC6-B569-373F7D869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76BA55-BBB0-41E9-A242-30977F406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3EE-081E-44A7-852A-C9D4756F5327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AD460C-F61A-4134-9825-7750752C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AEFFFB-752C-4F87-9735-7577AD04A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7A9F-A818-4978-84E1-FBBE15133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77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64EF04-2DAE-4148-B422-07FBE7174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3EE-081E-44A7-852A-C9D4756F5327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C3ACBB-8F89-4590-ACFD-56C277003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7E072F-A67B-47E7-A13A-90B79548F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7A9F-A818-4978-84E1-FBBE15133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554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31F59-B7AD-4B21-9102-E4EFACFD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0145DF-9F76-4CEF-B59C-4EE1FD332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D8DD47-01C4-4D5F-A368-34200A66A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4AE8E3-62FD-49B6-BF81-40F026E05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3EE-081E-44A7-852A-C9D4756F5327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3B0596-98F7-4CBB-9CFE-9BF263F5C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300B2F-D162-4235-AACC-590BDD1D8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7A9F-A818-4978-84E1-FBBE15133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083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D2498-8352-4D7E-AE6E-DEB136F24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3D785B-7DAD-4072-A7D2-99A9726D05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8EF309-C370-4A3F-BD7E-339D34D02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8B1977-FFE0-4D48-AC59-42029A449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3EE-081E-44A7-852A-C9D4756F5327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06F70A-FDD5-415A-B30F-B3C1E6DDC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2691BC-5F91-4DA5-9BDF-3958D92B3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7A9F-A818-4978-84E1-FBBE15133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747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486BB3-B28B-4F82-BB08-75594C31B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1FF534-2588-473E-AF0F-67E0382D2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BDDBFE-642E-43F4-90FC-51FDE04E5F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0E3EE-081E-44A7-852A-C9D4756F5327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7D2678-0E01-4843-9258-2AFE566A8D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4CE97E-9600-406A-AB2B-7DE7C326D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17A9F-A818-4978-84E1-FBBE15133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831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6AE1B075-5B36-4271-B5C7-AC4A8DE5C26A}"/>
              </a:ext>
            </a:extLst>
          </p:cNvPr>
          <p:cNvSpPr txBox="1"/>
          <p:nvPr/>
        </p:nvSpPr>
        <p:spPr>
          <a:xfrm>
            <a:off x="1570182" y="2460409"/>
            <a:ext cx="88299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070C0"/>
                </a:solidFill>
              </a:rPr>
              <a:t>Two-way ANOVA——Amputee data </a:t>
            </a:r>
          </a:p>
        </p:txBody>
      </p:sp>
    </p:spTree>
    <p:extLst>
      <p:ext uri="{BB962C8B-B14F-4D97-AF65-F5344CB8AC3E}">
        <p14:creationId xmlns:p14="http://schemas.microsoft.com/office/powerpoint/2010/main" val="936750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EA3FF2B-3AA7-4FD6-921F-986DAF042FAC}"/>
              </a:ext>
            </a:extLst>
          </p:cNvPr>
          <p:cNvSpPr txBox="1"/>
          <p:nvPr/>
        </p:nvSpPr>
        <p:spPr>
          <a:xfrm>
            <a:off x="216842" y="819950"/>
            <a:ext cx="4323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利用</a:t>
            </a:r>
            <a:r>
              <a:rPr lang="en-US" altLang="zh-CN" sz="2000" dirty="0" err="1">
                <a:solidFill>
                  <a:srgbClr val="FF0000"/>
                </a:solidFill>
              </a:rPr>
              <a:t>aov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42398C9-6380-48FB-A448-377FD8EEF906}"/>
              </a:ext>
            </a:extLst>
          </p:cNvPr>
          <p:cNvSpPr txBox="1"/>
          <p:nvPr/>
        </p:nvSpPr>
        <p:spPr>
          <a:xfrm>
            <a:off x="5762068" y="1174466"/>
            <a:ext cx="4323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利用</a:t>
            </a:r>
            <a:r>
              <a:rPr lang="en-US" altLang="zh-CN" sz="2000" dirty="0" err="1">
                <a:solidFill>
                  <a:srgbClr val="FF0000"/>
                </a:solidFill>
              </a:rPr>
              <a:t>lm</a:t>
            </a:r>
            <a:r>
              <a:rPr lang="en-US" altLang="zh-CN" sz="2000" dirty="0">
                <a:solidFill>
                  <a:srgbClr val="FF0000"/>
                </a:solidFill>
              </a:rPr>
              <a:t>, </a:t>
            </a:r>
            <a:r>
              <a:rPr lang="en-US" altLang="zh-CN" sz="2000" dirty="0" err="1">
                <a:solidFill>
                  <a:srgbClr val="FF0000"/>
                </a:solidFill>
              </a:rPr>
              <a:t>anova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AE1B075-5B36-4271-B5C7-AC4A8DE5C26A}"/>
              </a:ext>
            </a:extLst>
          </p:cNvPr>
          <p:cNvSpPr txBox="1"/>
          <p:nvPr/>
        </p:nvSpPr>
        <p:spPr>
          <a:xfrm>
            <a:off x="3798709" y="235175"/>
            <a:ext cx="5672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</a:rPr>
              <a:t>Throughput ——Amputee 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D41F6DB-AD97-4525-8A1B-D9EC52214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653" y="2766015"/>
            <a:ext cx="4895238" cy="103809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98EADC0-A590-4FC2-A22B-5B97D8A38E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71"/>
          <a:stretch/>
        </p:blipFill>
        <p:spPr>
          <a:xfrm>
            <a:off x="5762068" y="2485488"/>
            <a:ext cx="5876190" cy="426731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ABC051D-F657-4F94-81BF-4941F94DB8F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07" r="52084" b="9831"/>
          <a:stretch/>
        </p:blipFill>
        <p:spPr>
          <a:xfrm>
            <a:off x="393823" y="3701844"/>
            <a:ext cx="5026740" cy="274065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94B55350-B310-45D7-9F81-1F63474802FB}"/>
              </a:ext>
            </a:extLst>
          </p:cNvPr>
          <p:cNvSpPr/>
          <p:nvPr/>
        </p:nvSpPr>
        <p:spPr>
          <a:xfrm>
            <a:off x="1650759" y="6442498"/>
            <a:ext cx="2501006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Bayes</a:t>
            </a:r>
            <a:r>
              <a:rPr lang="zh-CN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</a:t>
            </a:r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Butterworth</a:t>
            </a:r>
            <a:endParaRPr lang="zh-CN" altLang="en-US" sz="1300" dirty="0"/>
          </a:p>
        </p:txBody>
      </p:sp>
      <p:sp>
        <p:nvSpPr>
          <p:cNvPr id="11" name="TextBox 14"/>
          <p:cNvSpPr txBox="1"/>
          <p:nvPr/>
        </p:nvSpPr>
        <p:spPr>
          <a:xfrm>
            <a:off x="742075" y="1186555"/>
            <a:ext cx="4393577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filter—</a:t>
            </a:r>
            <a:r>
              <a:rPr lang="en-US" altLang="zh-CN" sz="2000" dirty="0"/>
              <a:t>F(1,44)=11.015, P&lt;0.01</a:t>
            </a:r>
          </a:p>
        </p:txBody>
      </p:sp>
      <p:sp>
        <p:nvSpPr>
          <p:cNvPr id="12" name="TextBox 14"/>
          <p:cNvSpPr txBox="1"/>
          <p:nvPr/>
        </p:nvSpPr>
        <p:spPr>
          <a:xfrm>
            <a:off x="727325" y="1719252"/>
            <a:ext cx="4393577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mode—</a:t>
            </a:r>
            <a:r>
              <a:rPr lang="en-US" altLang="zh-CN" sz="2000" dirty="0"/>
              <a:t>F(1,44)=0.254, P=0.61684</a:t>
            </a:r>
          </a:p>
        </p:txBody>
      </p:sp>
      <p:sp>
        <p:nvSpPr>
          <p:cNvPr id="13" name="TextBox 14"/>
          <p:cNvSpPr txBox="1"/>
          <p:nvPr/>
        </p:nvSpPr>
        <p:spPr>
          <a:xfrm>
            <a:off x="7569148" y="978688"/>
            <a:ext cx="4393577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filter—</a:t>
            </a:r>
            <a:r>
              <a:rPr lang="en-US" altLang="zh-CN" sz="2000" dirty="0"/>
              <a:t>F(1,44)=11.0149, P&lt;0.01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285703" y="1511385"/>
            <a:ext cx="4758817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mode—</a:t>
            </a:r>
            <a:r>
              <a:rPr lang="en-US" altLang="zh-CN" sz="2000" dirty="0"/>
              <a:t>F(1,44)=0.2539, P=0.616841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4628" y="2254657"/>
            <a:ext cx="5268951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filter: model —</a:t>
            </a:r>
            <a:r>
              <a:rPr lang="en-US" altLang="zh-CN" sz="2000" dirty="0"/>
              <a:t>F(1,44)=3.848, P=0.05615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53316" y="2023824"/>
            <a:ext cx="5853410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filter: model —</a:t>
            </a:r>
            <a:r>
              <a:rPr lang="en-US" altLang="zh-CN" sz="2000" dirty="0"/>
              <a:t>F(1,44)=3.8482, P=0.056145</a:t>
            </a:r>
          </a:p>
        </p:txBody>
      </p:sp>
    </p:spTree>
    <p:extLst>
      <p:ext uri="{BB962C8B-B14F-4D97-AF65-F5344CB8AC3E}">
        <p14:creationId xmlns:p14="http://schemas.microsoft.com/office/powerpoint/2010/main" val="4145795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37ADEAD-7670-40CE-ADD7-2269F05A5082}"/>
              </a:ext>
            </a:extLst>
          </p:cNvPr>
          <p:cNvSpPr txBox="1"/>
          <p:nvPr/>
        </p:nvSpPr>
        <p:spPr>
          <a:xfrm>
            <a:off x="657833" y="517862"/>
            <a:ext cx="3499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TP — post hoc test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1B745F2-68EC-41C1-810C-D6C0ADF07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067" y="953061"/>
            <a:ext cx="9067159" cy="198253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355EA39-3C89-4D3E-B2C7-8DD568B7694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84" b="9831"/>
          <a:stretch/>
        </p:blipFill>
        <p:spPr>
          <a:xfrm>
            <a:off x="495423" y="3489458"/>
            <a:ext cx="4676941" cy="299922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05EAA30-6D25-4BF8-AD5F-926C7FDB0B0D}"/>
              </a:ext>
            </a:extLst>
          </p:cNvPr>
          <p:cNvSpPr/>
          <p:nvPr/>
        </p:nvSpPr>
        <p:spPr>
          <a:xfrm>
            <a:off x="1752359" y="6509026"/>
            <a:ext cx="232696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Bayes</a:t>
            </a:r>
            <a:r>
              <a:rPr lang="zh-CN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</a:t>
            </a:r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Butterworth</a:t>
            </a:r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143266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9867" y="748471"/>
            <a:ext cx="1729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TP——</a:t>
            </a:r>
            <a:r>
              <a:rPr lang="zh-CN" altLang="en-US" dirty="0">
                <a:solidFill>
                  <a:srgbClr val="FF0000"/>
                </a:solidFill>
              </a:rPr>
              <a:t>利用</a:t>
            </a:r>
            <a:r>
              <a:rPr lang="en-US" altLang="zh-CN" dirty="0">
                <a:solidFill>
                  <a:srgbClr val="FF0000"/>
                </a:solidFill>
              </a:rPr>
              <a:t>SPSS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828" y="2620295"/>
            <a:ext cx="5956180" cy="3913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4"/>
          <p:cNvSpPr txBox="1"/>
          <p:nvPr/>
        </p:nvSpPr>
        <p:spPr>
          <a:xfrm>
            <a:off x="2762600" y="910320"/>
            <a:ext cx="4393577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filter— </a:t>
            </a:r>
            <a:r>
              <a:rPr lang="en-US" altLang="zh-CN" sz="2400" dirty="0"/>
              <a:t>F(1,44)=11.015, P&lt;0.01</a:t>
            </a:r>
          </a:p>
        </p:txBody>
      </p:sp>
      <p:sp>
        <p:nvSpPr>
          <p:cNvPr id="6" name="TextBox 14"/>
          <p:cNvSpPr txBox="1"/>
          <p:nvPr/>
        </p:nvSpPr>
        <p:spPr>
          <a:xfrm>
            <a:off x="2747850" y="1443017"/>
            <a:ext cx="4950808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model—</a:t>
            </a:r>
            <a:r>
              <a:rPr lang="en-US" altLang="zh-CN" sz="2400" dirty="0"/>
              <a:t>F(1,44)=0.254, P=0.617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47850" y="1992481"/>
            <a:ext cx="5509459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filter: model —</a:t>
            </a:r>
            <a:r>
              <a:rPr lang="en-US" altLang="zh-CN" sz="2400" dirty="0"/>
              <a:t>F(1,44)=3.848, P=0.056</a:t>
            </a:r>
          </a:p>
        </p:txBody>
      </p:sp>
    </p:spTree>
    <p:extLst>
      <p:ext uri="{BB962C8B-B14F-4D97-AF65-F5344CB8AC3E}">
        <p14:creationId xmlns:p14="http://schemas.microsoft.com/office/powerpoint/2010/main" val="750694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6AE1B075-5B36-4271-B5C7-AC4A8DE5C26A}"/>
              </a:ext>
            </a:extLst>
          </p:cNvPr>
          <p:cNvSpPr txBox="1"/>
          <p:nvPr/>
        </p:nvSpPr>
        <p:spPr>
          <a:xfrm>
            <a:off x="2584882" y="2229500"/>
            <a:ext cx="74145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0070C0"/>
                </a:solidFill>
              </a:rPr>
              <a:t>ANOVA——Able-bodied data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58624" y="3603747"/>
            <a:ext cx="7226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R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与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SPSS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分析结果一致，具体结果见下文：</a:t>
            </a:r>
          </a:p>
        </p:txBody>
      </p:sp>
    </p:spTree>
    <p:extLst>
      <p:ext uri="{BB962C8B-B14F-4D97-AF65-F5344CB8AC3E}">
        <p14:creationId xmlns:p14="http://schemas.microsoft.com/office/powerpoint/2010/main" val="4092898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EA3FF2B-3AA7-4FD6-921F-986DAF042FAC}"/>
              </a:ext>
            </a:extLst>
          </p:cNvPr>
          <p:cNvSpPr txBox="1"/>
          <p:nvPr/>
        </p:nvSpPr>
        <p:spPr>
          <a:xfrm>
            <a:off x="186405" y="1068520"/>
            <a:ext cx="4323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利用</a:t>
            </a:r>
            <a:r>
              <a:rPr lang="en-US" altLang="zh-CN" sz="2000" dirty="0" err="1">
                <a:solidFill>
                  <a:srgbClr val="FF0000"/>
                </a:solidFill>
              </a:rPr>
              <a:t>aov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42398C9-6380-48FB-A448-377FD8EEF906}"/>
              </a:ext>
            </a:extLst>
          </p:cNvPr>
          <p:cNvSpPr txBox="1"/>
          <p:nvPr/>
        </p:nvSpPr>
        <p:spPr>
          <a:xfrm>
            <a:off x="5597891" y="1358239"/>
            <a:ext cx="4323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利用</a:t>
            </a:r>
            <a:r>
              <a:rPr lang="en-US" altLang="zh-CN" sz="2000" dirty="0" err="1">
                <a:solidFill>
                  <a:srgbClr val="FF0000"/>
                </a:solidFill>
              </a:rPr>
              <a:t>lm</a:t>
            </a:r>
            <a:r>
              <a:rPr lang="en-US" altLang="zh-CN" sz="2000" dirty="0">
                <a:solidFill>
                  <a:srgbClr val="FF0000"/>
                </a:solidFill>
              </a:rPr>
              <a:t>, </a:t>
            </a:r>
            <a:r>
              <a:rPr lang="en-US" altLang="zh-CN" sz="2000" dirty="0" err="1">
                <a:solidFill>
                  <a:srgbClr val="FF0000"/>
                </a:solidFill>
              </a:rPr>
              <a:t>anova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AE1B075-5B36-4271-B5C7-AC4A8DE5C26A}"/>
              </a:ext>
            </a:extLst>
          </p:cNvPr>
          <p:cNvSpPr txBox="1"/>
          <p:nvPr/>
        </p:nvSpPr>
        <p:spPr>
          <a:xfrm>
            <a:off x="2683933" y="361153"/>
            <a:ext cx="7509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</a:rPr>
              <a:t>Success rate——able-bodied subject 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076DABC-B0AA-4B23-B642-C5F737CB5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18" y="3074729"/>
            <a:ext cx="4895238" cy="101904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B2387EC-721A-4811-A6B9-B186F42B11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64"/>
          <a:stretch/>
        </p:blipFill>
        <p:spPr>
          <a:xfrm>
            <a:off x="5886246" y="2537111"/>
            <a:ext cx="5228571" cy="427664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2581C0F-26CF-4FD4-AECE-0CFBA45CA7F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08" t="12717"/>
          <a:stretch/>
        </p:blipFill>
        <p:spPr>
          <a:xfrm>
            <a:off x="327866" y="4093777"/>
            <a:ext cx="4683850" cy="27199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445251" y="1037742"/>
            <a:ext cx="4530442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filter—</a:t>
            </a:r>
            <a:r>
              <a:rPr lang="en-US" altLang="zh-CN" sz="2000" dirty="0"/>
              <a:t>F(1,44)=20.8944, P&lt;0.001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2448" y="1499289"/>
            <a:ext cx="4669268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filter— </a:t>
            </a:r>
            <a:r>
              <a:rPr lang="en-US" altLang="zh-CN" sz="2000" dirty="0"/>
              <a:t>F(1,44)=20.894, P&lt;0.001</a:t>
            </a:r>
          </a:p>
        </p:txBody>
      </p:sp>
      <p:sp>
        <p:nvSpPr>
          <p:cNvPr id="12" name="TextBox 14"/>
          <p:cNvSpPr txBox="1"/>
          <p:nvPr/>
        </p:nvSpPr>
        <p:spPr>
          <a:xfrm>
            <a:off x="344457" y="2018301"/>
            <a:ext cx="4393577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model—</a:t>
            </a:r>
            <a:r>
              <a:rPr lang="en-US" altLang="zh-CN" sz="2000" dirty="0"/>
              <a:t>F(1,44)=2.323, P=0.135</a:t>
            </a:r>
          </a:p>
        </p:txBody>
      </p:sp>
      <p:sp>
        <p:nvSpPr>
          <p:cNvPr id="13" name="TextBox 14"/>
          <p:cNvSpPr txBox="1"/>
          <p:nvPr/>
        </p:nvSpPr>
        <p:spPr>
          <a:xfrm>
            <a:off x="7270957" y="1592314"/>
            <a:ext cx="4719484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model—</a:t>
            </a:r>
            <a:r>
              <a:rPr lang="en-US" altLang="zh-CN" sz="2000" dirty="0"/>
              <a:t>F(1,44)=2.3227, P=0.1347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7866" y="2537111"/>
            <a:ext cx="5558380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filter: model —</a:t>
            </a:r>
            <a:r>
              <a:rPr lang="en-US" altLang="zh-CN" sz="2000" dirty="0"/>
              <a:t>F(1,44)=0.019, P=0.890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68936" y="2105110"/>
            <a:ext cx="5558380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filter: model —</a:t>
            </a:r>
            <a:r>
              <a:rPr lang="en-US" altLang="zh-CN" sz="2000" dirty="0"/>
              <a:t>F(1,44)=0.0193, P=0.8900</a:t>
            </a:r>
          </a:p>
        </p:txBody>
      </p:sp>
    </p:spTree>
    <p:extLst>
      <p:ext uri="{BB962C8B-B14F-4D97-AF65-F5344CB8AC3E}">
        <p14:creationId xmlns:p14="http://schemas.microsoft.com/office/powerpoint/2010/main" val="4101732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6A5C1DE-6E9F-414A-8E86-536611C444C8}"/>
              </a:ext>
            </a:extLst>
          </p:cNvPr>
          <p:cNvSpPr txBox="1"/>
          <p:nvPr/>
        </p:nvSpPr>
        <p:spPr>
          <a:xfrm>
            <a:off x="740961" y="508909"/>
            <a:ext cx="3499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SR — post hoc test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E817F58-5C59-49F6-ABD2-407444065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312" y="1293124"/>
            <a:ext cx="8483682" cy="179115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6FC5719-8B98-4BF1-A05B-06C86E0810A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08"/>
          <a:stretch/>
        </p:blipFill>
        <p:spPr>
          <a:xfrm>
            <a:off x="610303" y="3544711"/>
            <a:ext cx="4683850" cy="311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940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9867" y="748471"/>
            <a:ext cx="2643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Success rate——</a:t>
            </a:r>
            <a:r>
              <a:rPr lang="zh-CN" altLang="en-US" dirty="0">
                <a:solidFill>
                  <a:srgbClr val="FF0000"/>
                </a:solidFill>
              </a:rPr>
              <a:t>利用</a:t>
            </a:r>
            <a:r>
              <a:rPr lang="en-US" altLang="zh-CN" dirty="0">
                <a:solidFill>
                  <a:srgbClr val="FF0000"/>
                </a:solidFill>
              </a:rPr>
              <a:t>SPSS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392" y="2350064"/>
            <a:ext cx="6314153" cy="4266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14630" y="748470"/>
            <a:ext cx="4649151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filter—</a:t>
            </a:r>
            <a:r>
              <a:rPr lang="en-US" altLang="zh-CN" sz="2400" dirty="0"/>
              <a:t>F(1,44)=20.894, P&lt;0.001</a:t>
            </a:r>
          </a:p>
        </p:txBody>
      </p:sp>
      <p:sp>
        <p:nvSpPr>
          <p:cNvPr id="7" name="TextBox 14"/>
          <p:cNvSpPr txBox="1"/>
          <p:nvPr/>
        </p:nvSpPr>
        <p:spPr>
          <a:xfrm>
            <a:off x="4214630" y="1339872"/>
            <a:ext cx="4393577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model—</a:t>
            </a:r>
            <a:r>
              <a:rPr lang="en-US" altLang="zh-CN" sz="2400" dirty="0"/>
              <a:t>F(1,44)=2.323, P=0.135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14630" y="1888399"/>
            <a:ext cx="5558380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filter: model —</a:t>
            </a:r>
            <a:r>
              <a:rPr lang="en-US" altLang="zh-CN" sz="2400" dirty="0"/>
              <a:t>F(1,44)=0.019, P=0.890</a:t>
            </a:r>
          </a:p>
        </p:txBody>
      </p:sp>
    </p:spTree>
    <p:extLst>
      <p:ext uri="{BB962C8B-B14F-4D97-AF65-F5344CB8AC3E}">
        <p14:creationId xmlns:p14="http://schemas.microsoft.com/office/powerpoint/2010/main" val="3721170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EA3FF2B-3AA7-4FD6-921F-986DAF042FAC}"/>
              </a:ext>
            </a:extLst>
          </p:cNvPr>
          <p:cNvSpPr txBox="1"/>
          <p:nvPr/>
        </p:nvSpPr>
        <p:spPr>
          <a:xfrm>
            <a:off x="233164" y="1112702"/>
            <a:ext cx="4323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利用</a:t>
            </a:r>
            <a:r>
              <a:rPr lang="en-US" altLang="zh-CN" sz="2000" dirty="0" err="1">
                <a:solidFill>
                  <a:srgbClr val="FF0000"/>
                </a:solidFill>
              </a:rPr>
              <a:t>aov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42398C9-6380-48FB-A448-377FD8EEF906}"/>
              </a:ext>
            </a:extLst>
          </p:cNvPr>
          <p:cNvSpPr txBox="1"/>
          <p:nvPr/>
        </p:nvSpPr>
        <p:spPr>
          <a:xfrm>
            <a:off x="6175022" y="1074875"/>
            <a:ext cx="4323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利用</a:t>
            </a:r>
            <a:r>
              <a:rPr lang="en-US" altLang="zh-CN" sz="2000" dirty="0" err="1">
                <a:solidFill>
                  <a:srgbClr val="FF0000"/>
                </a:solidFill>
              </a:rPr>
              <a:t>lm</a:t>
            </a:r>
            <a:r>
              <a:rPr lang="en-US" altLang="zh-CN" sz="2000" dirty="0">
                <a:solidFill>
                  <a:srgbClr val="FF0000"/>
                </a:solidFill>
              </a:rPr>
              <a:t>, </a:t>
            </a:r>
            <a:r>
              <a:rPr lang="en-US" altLang="zh-CN" sz="2000" dirty="0" err="1">
                <a:solidFill>
                  <a:srgbClr val="FF0000"/>
                </a:solidFill>
              </a:rPr>
              <a:t>anova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AE1B075-5B36-4271-B5C7-AC4A8DE5C26A}"/>
              </a:ext>
            </a:extLst>
          </p:cNvPr>
          <p:cNvSpPr txBox="1"/>
          <p:nvPr/>
        </p:nvSpPr>
        <p:spPr>
          <a:xfrm>
            <a:off x="2864475" y="314197"/>
            <a:ext cx="7016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</a:rPr>
              <a:t>Overshoot ——able-bodied subject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2A9E59-F8CE-44CF-B751-443591DC8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24" y="3080199"/>
            <a:ext cx="4866667" cy="10380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ACFAD80-DDE3-4703-8E07-78543D1625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85"/>
          <a:stretch/>
        </p:blipFill>
        <p:spPr>
          <a:xfrm>
            <a:off x="6175022" y="2458813"/>
            <a:ext cx="5419048" cy="43162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4F7D230-3084-46EF-A760-837526C499C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21" t="12906" b="9962"/>
          <a:stretch/>
        </p:blipFill>
        <p:spPr>
          <a:xfrm>
            <a:off x="516324" y="4103546"/>
            <a:ext cx="3757329" cy="246761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19C73107-4A0A-4531-9834-1702931A4ACF}"/>
              </a:ext>
            </a:extLst>
          </p:cNvPr>
          <p:cNvSpPr/>
          <p:nvPr/>
        </p:nvSpPr>
        <p:spPr>
          <a:xfrm>
            <a:off x="1663664" y="6482673"/>
            <a:ext cx="2401619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Bayes</a:t>
            </a:r>
            <a:r>
              <a:rPr lang="zh-CN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Butterworth</a:t>
            </a:r>
            <a:endParaRPr lang="zh-CN" altLang="en-US" sz="1300" dirty="0"/>
          </a:p>
        </p:txBody>
      </p:sp>
      <p:sp>
        <p:nvSpPr>
          <p:cNvPr id="12" name="TextBox 11"/>
          <p:cNvSpPr txBox="1"/>
          <p:nvPr/>
        </p:nvSpPr>
        <p:spPr>
          <a:xfrm>
            <a:off x="858694" y="1512812"/>
            <a:ext cx="4524297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filter—</a:t>
            </a:r>
            <a:r>
              <a:rPr lang="en-US" altLang="zh-CN" sz="2000" dirty="0"/>
              <a:t>F(1,44)=22.706, P&lt;0.001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46142" y="1037783"/>
            <a:ext cx="4181997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filter—</a:t>
            </a:r>
            <a:r>
              <a:rPr lang="en-US" altLang="zh-CN" sz="2000" dirty="0"/>
              <a:t>F(1,44)=22.706, P&lt;0.001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8693" y="2053245"/>
            <a:ext cx="4303242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model—</a:t>
            </a:r>
            <a:r>
              <a:rPr lang="en-US" altLang="zh-CN" sz="2000" dirty="0"/>
              <a:t>F(1,44)=0.908, P=0.344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21678" y="1559837"/>
            <a:ext cx="4581834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model—</a:t>
            </a:r>
            <a:r>
              <a:rPr lang="en-US" altLang="zh-CN" sz="2000" dirty="0"/>
              <a:t>F(1,44)=0.9083, P=0.3458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7866" y="2581355"/>
            <a:ext cx="5558380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filter: model —</a:t>
            </a:r>
            <a:r>
              <a:rPr lang="en-US" altLang="zh-CN" sz="2000" dirty="0"/>
              <a:t>F(1,44)=0.101, P=0.752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69759" y="2085797"/>
            <a:ext cx="5558380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filter: model —</a:t>
            </a:r>
            <a:r>
              <a:rPr lang="en-US" altLang="zh-CN" sz="2000" dirty="0"/>
              <a:t>F(1,44)=0.1009, P=0.7522</a:t>
            </a:r>
          </a:p>
        </p:txBody>
      </p:sp>
    </p:spTree>
    <p:extLst>
      <p:ext uri="{BB962C8B-B14F-4D97-AF65-F5344CB8AC3E}">
        <p14:creationId xmlns:p14="http://schemas.microsoft.com/office/powerpoint/2010/main" val="3236450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6A5C1DE-6E9F-414A-8E86-536611C444C8}"/>
              </a:ext>
            </a:extLst>
          </p:cNvPr>
          <p:cNvSpPr txBox="1"/>
          <p:nvPr/>
        </p:nvSpPr>
        <p:spPr>
          <a:xfrm>
            <a:off x="793415" y="502492"/>
            <a:ext cx="3499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OS — post hoc test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D975B68-B520-435A-9C20-597782B1C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151" y="1078625"/>
            <a:ext cx="8850686" cy="183746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97549BC-6C1A-4BD7-89EC-926B4DD1791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21" b="9962"/>
          <a:stretch/>
        </p:blipFill>
        <p:spPr>
          <a:xfrm>
            <a:off x="793415" y="3628458"/>
            <a:ext cx="3757329" cy="288051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08083A0-2E18-41D9-851C-10545D0C95A1}"/>
              </a:ext>
            </a:extLst>
          </p:cNvPr>
          <p:cNvSpPr/>
          <p:nvPr/>
        </p:nvSpPr>
        <p:spPr>
          <a:xfrm>
            <a:off x="1975307" y="6484261"/>
            <a:ext cx="2401619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Bayes</a:t>
            </a:r>
            <a:r>
              <a:rPr lang="zh-CN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Butterworth</a:t>
            </a:r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158958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9867" y="748471"/>
            <a:ext cx="2445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overshoot——</a:t>
            </a:r>
            <a:r>
              <a:rPr lang="zh-CN" altLang="en-US" dirty="0">
                <a:solidFill>
                  <a:srgbClr val="FF0000"/>
                </a:solidFill>
              </a:rPr>
              <a:t>利用</a:t>
            </a:r>
            <a:r>
              <a:rPr lang="en-US" altLang="zh-CN" dirty="0">
                <a:solidFill>
                  <a:srgbClr val="FF0000"/>
                </a:solidFill>
              </a:rPr>
              <a:t>SPSS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897" y="2248735"/>
            <a:ext cx="6382058" cy="4609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87146" y="753100"/>
            <a:ext cx="4011561" cy="83099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filter: </a:t>
            </a:r>
            <a:r>
              <a:rPr lang="en-US" altLang="zh-CN" sz="2400" dirty="0"/>
              <a:t>F(1,44)=22.706, P&lt;0.001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87146" y="1299761"/>
            <a:ext cx="4393577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model: </a:t>
            </a:r>
            <a:r>
              <a:rPr lang="en-US" altLang="zh-CN" sz="2400" dirty="0"/>
              <a:t>F(1,44)=0.908, P=0.344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87146" y="1816954"/>
            <a:ext cx="5558380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filter: model —</a:t>
            </a:r>
            <a:r>
              <a:rPr lang="en-US" altLang="zh-CN" sz="2400" dirty="0"/>
              <a:t>F(1,44)=0.101, P=0.752</a:t>
            </a:r>
          </a:p>
        </p:txBody>
      </p:sp>
    </p:spTree>
    <p:extLst>
      <p:ext uri="{BB962C8B-B14F-4D97-AF65-F5344CB8AC3E}">
        <p14:creationId xmlns:p14="http://schemas.microsoft.com/office/powerpoint/2010/main" val="442909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891F08D-D0C8-4F28-8E0B-CCD49E718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671" y="1079979"/>
            <a:ext cx="8362601" cy="521527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E990420-B1A5-452D-ADD0-C520946869FF}"/>
              </a:ext>
            </a:extLst>
          </p:cNvPr>
          <p:cNvSpPr/>
          <p:nvPr/>
        </p:nvSpPr>
        <p:spPr>
          <a:xfrm>
            <a:off x="4146662" y="390297"/>
            <a:ext cx="36599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var_value~filter*model</a:t>
            </a:r>
          </a:p>
        </p:txBody>
      </p:sp>
    </p:spTree>
    <p:extLst>
      <p:ext uri="{BB962C8B-B14F-4D97-AF65-F5344CB8AC3E}">
        <p14:creationId xmlns:p14="http://schemas.microsoft.com/office/powerpoint/2010/main" val="4175010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EA3FF2B-3AA7-4FD6-921F-986DAF042FAC}"/>
              </a:ext>
            </a:extLst>
          </p:cNvPr>
          <p:cNvSpPr txBox="1"/>
          <p:nvPr/>
        </p:nvSpPr>
        <p:spPr>
          <a:xfrm>
            <a:off x="172550" y="766030"/>
            <a:ext cx="4323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利用</a:t>
            </a:r>
            <a:r>
              <a:rPr lang="en-US" altLang="zh-CN" sz="2000" dirty="0" err="1">
                <a:solidFill>
                  <a:srgbClr val="FF0000"/>
                </a:solidFill>
              </a:rPr>
              <a:t>aov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42398C9-6380-48FB-A448-377FD8EEF906}"/>
              </a:ext>
            </a:extLst>
          </p:cNvPr>
          <p:cNvSpPr txBox="1"/>
          <p:nvPr/>
        </p:nvSpPr>
        <p:spPr>
          <a:xfrm>
            <a:off x="5420162" y="1052219"/>
            <a:ext cx="4323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利用</a:t>
            </a:r>
            <a:r>
              <a:rPr lang="en-US" altLang="zh-CN" sz="2000" dirty="0" err="1">
                <a:solidFill>
                  <a:srgbClr val="FF0000"/>
                </a:solidFill>
              </a:rPr>
              <a:t>lm</a:t>
            </a:r>
            <a:r>
              <a:rPr lang="en-US" altLang="zh-CN" sz="2000" dirty="0">
                <a:solidFill>
                  <a:srgbClr val="FF0000"/>
                </a:solidFill>
              </a:rPr>
              <a:t>, </a:t>
            </a:r>
            <a:r>
              <a:rPr lang="en-US" altLang="zh-CN" sz="2000" dirty="0" err="1">
                <a:solidFill>
                  <a:srgbClr val="FF0000"/>
                </a:solidFill>
              </a:rPr>
              <a:t>anova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AE1B075-5B36-4271-B5C7-AC4A8DE5C26A}"/>
              </a:ext>
            </a:extLst>
          </p:cNvPr>
          <p:cNvSpPr txBox="1"/>
          <p:nvPr/>
        </p:nvSpPr>
        <p:spPr>
          <a:xfrm>
            <a:off x="2342442" y="314197"/>
            <a:ext cx="7298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</a:rPr>
              <a:t>Throughput ——able-bodied subject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492BB7-ACAF-4B52-A42A-8FC53EA6B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27" y="2755788"/>
            <a:ext cx="5084000" cy="102458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F94CFB4-5203-4A8D-8B64-16A9A39317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23"/>
          <a:stretch/>
        </p:blipFill>
        <p:spPr>
          <a:xfrm>
            <a:off x="6095095" y="2619161"/>
            <a:ext cx="5161905" cy="40220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20416BB-8BFF-424C-9D8D-56AA175AAAE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97" t="15109" b="10309"/>
          <a:stretch/>
        </p:blipFill>
        <p:spPr>
          <a:xfrm>
            <a:off x="491110" y="3834580"/>
            <a:ext cx="4929052" cy="259884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9F4F37E4-0EAC-4D55-BE6B-0192CA199FA6}"/>
              </a:ext>
            </a:extLst>
          </p:cNvPr>
          <p:cNvSpPr/>
          <p:nvPr/>
        </p:nvSpPr>
        <p:spPr>
          <a:xfrm>
            <a:off x="1780176" y="6425851"/>
            <a:ext cx="2501006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Bayes</a:t>
            </a:r>
            <a:r>
              <a:rPr lang="zh-CN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</a:t>
            </a:r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Butterworth</a:t>
            </a:r>
            <a:endParaRPr lang="zh-CN" altLang="en-US" sz="1300" dirty="0"/>
          </a:p>
        </p:txBody>
      </p:sp>
      <p:sp>
        <p:nvSpPr>
          <p:cNvPr id="12" name="TextBox 14"/>
          <p:cNvSpPr txBox="1"/>
          <p:nvPr/>
        </p:nvSpPr>
        <p:spPr>
          <a:xfrm>
            <a:off x="581871" y="1176234"/>
            <a:ext cx="4393577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filter: </a:t>
            </a:r>
            <a:r>
              <a:rPr lang="en-US" altLang="zh-CN" sz="2000" dirty="0"/>
              <a:t>F(1,44)=0.695, P=0.409</a:t>
            </a:r>
          </a:p>
        </p:txBody>
      </p:sp>
      <p:sp>
        <p:nvSpPr>
          <p:cNvPr id="13" name="TextBox 14"/>
          <p:cNvSpPr txBox="1"/>
          <p:nvPr/>
        </p:nvSpPr>
        <p:spPr>
          <a:xfrm>
            <a:off x="567121" y="1694183"/>
            <a:ext cx="4393577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model: </a:t>
            </a:r>
            <a:r>
              <a:rPr lang="en-US" altLang="zh-CN" sz="2000" dirty="0"/>
              <a:t>F(1,44)=2.490, P=0.122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443922" y="935307"/>
            <a:ext cx="4393577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filter: </a:t>
            </a:r>
            <a:r>
              <a:rPr lang="en-US" altLang="zh-CN" sz="2000" dirty="0"/>
              <a:t>F(1,44)=0.6947, P=0.4091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29172" y="1468004"/>
            <a:ext cx="4393577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model: </a:t>
            </a:r>
            <a:r>
              <a:rPr lang="en-US" altLang="zh-CN" sz="2000" dirty="0"/>
              <a:t>F(1,44)=2.4904, P=0.1217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0890" y="2201740"/>
            <a:ext cx="5269272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filter: model —</a:t>
            </a:r>
            <a:r>
              <a:rPr lang="en-US" altLang="zh-CN" sz="2000" dirty="0"/>
              <a:t>F(1,44)=1.178, P=0.284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53476" y="2058713"/>
            <a:ext cx="5407465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filter: model —</a:t>
            </a:r>
            <a:r>
              <a:rPr lang="en-US" altLang="zh-CN" sz="2000" dirty="0"/>
              <a:t>F(1,44)=1.1784, P=0.2836</a:t>
            </a:r>
          </a:p>
        </p:txBody>
      </p:sp>
    </p:spTree>
    <p:extLst>
      <p:ext uri="{BB962C8B-B14F-4D97-AF65-F5344CB8AC3E}">
        <p14:creationId xmlns:p14="http://schemas.microsoft.com/office/powerpoint/2010/main" val="2788756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6A5C1DE-6E9F-414A-8E86-536611C444C8}"/>
              </a:ext>
            </a:extLst>
          </p:cNvPr>
          <p:cNvSpPr txBox="1"/>
          <p:nvPr/>
        </p:nvSpPr>
        <p:spPr>
          <a:xfrm>
            <a:off x="722488" y="486812"/>
            <a:ext cx="3499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TP — post hoc test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068D8F4-C151-4059-8A8A-3DB4AB53D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574" y="979072"/>
            <a:ext cx="8596122" cy="190703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9656679-F090-4FB8-A032-95678F4BDE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97" b="10309"/>
          <a:stretch/>
        </p:blipFill>
        <p:spPr>
          <a:xfrm>
            <a:off x="509583" y="3429000"/>
            <a:ext cx="4929052" cy="312534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8546926-4A0F-42F3-8FFD-CBD3505539FC}"/>
              </a:ext>
            </a:extLst>
          </p:cNvPr>
          <p:cNvSpPr/>
          <p:nvPr/>
        </p:nvSpPr>
        <p:spPr>
          <a:xfrm>
            <a:off x="1798649" y="6546777"/>
            <a:ext cx="2501006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Bayes</a:t>
            </a:r>
            <a:r>
              <a:rPr lang="zh-CN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</a:t>
            </a:r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Butterworth</a:t>
            </a:r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3889510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9867" y="748471"/>
            <a:ext cx="1729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TP——</a:t>
            </a:r>
            <a:r>
              <a:rPr lang="zh-CN" altLang="en-US" dirty="0">
                <a:solidFill>
                  <a:srgbClr val="FF0000"/>
                </a:solidFill>
              </a:rPr>
              <a:t>利用</a:t>
            </a:r>
            <a:r>
              <a:rPr lang="en-US" altLang="zh-CN" dirty="0">
                <a:solidFill>
                  <a:srgbClr val="FF0000"/>
                </a:solidFill>
              </a:rPr>
              <a:t>SPSS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077" y="2279493"/>
            <a:ext cx="6725206" cy="4578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4"/>
          <p:cNvSpPr txBox="1"/>
          <p:nvPr/>
        </p:nvSpPr>
        <p:spPr>
          <a:xfrm>
            <a:off x="2940885" y="730075"/>
            <a:ext cx="4393577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filter: </a:t>
            </a:r>
            <a:r>
              <a:rPr lang="en-US" altLang="zh-CN" sz="2400" dirty="0"/>
              <a:t>F(1,44)=0.695, P=0.409</a:t>
            </a:r>
          </a:p>
        </p:txBody>
      </p:sp>
      <p:sp>
        <p:nvSpPr>
          <p:cNvPr id="6" name="TextBox 14"/>
          <p:cNvSpPr txBox="1"/>
          <p:nvPr/>
        </p:nvSpPr>
        <p:spPr>
          <a:xfrm>
            <a:off x="2940884" y="1279712"/>
            <a:ext cx="4393577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model: </a:t>
            </a:r>
            <a:r>
              <a:rPr lang="en-US" altLang="zh-CN" sz="2400" dirty="0"/>
              <a:t>F(1,44)=2.490, P=0.122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40884" y="1817828"/>
            <a:ext cx="5269272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filter: model —</a:t>
            </a:r>
            <a:r>
              <a:rPr lang="en-US" altLang="zh-CN" sz="2400" dirty="0"/>
              <a:t>F(1,44)=1.178, P=0.284</a:t>
            </a:r>
          </a:p>
        </p:txBody>
      </p:sp>
    </p:spTree>
    <p:extLst>
      <p:ext uri="{BB962C8B-B14F-4D97-AF65-F5344CB8AC3E}">
        <p14:creationId xmlns:p14="http://schemas.microsoft.com/office/powerpoint/2010/main" val="3089729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B7D2B3E-43D9-43D3-8150-FC20FC05F0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545"/>
          <a:stretch/>
        </p:blipFill>
        <p:spPr>
          <a:xfrm>
            <a:off x="2281237" y="1117022"/>
            <a:ext cx="7629525" cy="462395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258206C-E7D2-48E0-92D4-99F3D289A98A}"/>
              </a:ext>
            </a:extLst>
          </p:cNvPr>
          <p:cNvSpPr txBox="1"/>
          <p:nvPr/>
        </p:nvSpPr>
        <p:spPr>
          <a:xfrm>
            <a:off x="692727" y="295564"/>
            <a:ext cx="380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自由度计算：</a:t>
            </a:r>
          </a:p>
        </p:txBody>
      </p:sp>
    </p:spTree>
    <p:extLst>
      <p:ext uri="{BB962C8B-B14F-4D97-AF65-F5344CB8AC3E}">
        <p14:creationId xmlns:p14="http://schemas.microsoft.com/office/powerpoint/2010/main" val="312060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F052392-2FCD-4E97-B1E0-8EFF72F29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61" y="3107858"/>
            <a:ext cx="5276190" cy="104761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EA3FF2B-3AA7-4FD6-921F-986DAF042FAC}"/>
              </a:ext>
            </a:extLst>
          </p:cNvPr>
          <p:cNvSpPr txBox="1"/>
          <p:nvPr/>
        </p:nvSpPr>
        <p:spPr>
          <a:xfrm>
            <a:off x="333943" y="1089216"/>
            <a:ext cx="4323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利用</a:t>
            </a:r>
            <a:r>
              <a:rPr lang="en-US" altLang="zh-CN" sz="2000" dirty="0" err="1">
                <a:solidFill>
                  <a:srgbClr val="FF0000"/>
                </a:solidFill>
              </a:rPr>
              <a:t>aov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2DF37A8-1A7F-4CA0-BE49-D14562FB9C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40"/>
          <a:stretch/>
        </p:blipFill>
        <p:spPr>
          <a:xfrm>
            <a:off x="6175022" y="2343145"/>
            <a:ext cx="5314286" cy="439098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42398C9-6380-48FB-A448-377FD8EEF906}"/>
              </a:ext>
            </a:extLst>
          </p:cNvPr>
          <p:cNvSpPr txBox="1"/>
          <p:nvPr/>
        </p:nvSpPr>
        <p:spPr>
          <a:xfrm>
            <a:off x="5714632" y="948572"/>
            <a:ext cx="4323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利用</a:t>
            </a:r>
            <a:r>
              <a:rPr lang="en-US" altLang="zh-CN" sz="2000" dirty="0" err="1">
                <a:solidFill>
                  <a:srgbClr val="FF0000"/>
                </a:solidFill>
              </a:rPr>
              <a:t>lm</a:t>
            </a:r>
            <a:r>
              <a:rPr lang="en-US" altLang="zh-CN" sz="2000" dirty="0">
                <a:solidFill>
                  <a:srgbClr val="FF0000"/>
                </a:solidFill>
              </a:rPr>
              <a:t>, </a:t>
            </a:r>
            <a:r>
              <a:rPr lang="en-US" altLang="zh-CN" sz="2000" dirty="0" err="1">
                <a:solidFill>
                  <a:srgbClr val="FF0000"/>
                </a:solidFill>
              </a:rPr>
              <a:t>anova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AE1B075-5B36-4271-B5C7-AC4A8DE5C26A}"/>
              </a:ext>
            </a:extLst>
          </p:cNvPr>
          <p:cNvSpPr txBox="1"/>
          <p:nvPr/>
        </p:nvSpPr>
        <p:spPr>
          <a:xfrm>
            <a:off x="3440288" y="225686"/>
            <a:ext cx="5469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</a:rPr>
              <a:t>Success rate——Amputee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DD1FCC6-6811-4A69-9558-C007B18E41F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11" r="51107"/>
          <a:stretch/>
        </p:blipFill>
        <p:spPr>
          <a:xfrm>
            <a:off x="559436" y="4140729"/>
            <a:ext cx="4459058" cy="2643531"/>
          </a:xfrm>
          <a:prstGeom prst="rect">
            <a:avLst/>
          </a:prstGeom>
        </p:spPr>
      </p:pic>
      <p:sp>
        <p:nvSpPr>
          <p:cNvPr id="10" name="TextBox 14"/>
          <p:cNvSpPr txBox="1"/>
          <p:nvPr/>
        </p:nvSpPr>
        <p:spPr>
          <a:xfrm>
            <a:off x="1390987" y="1348783"/>
            <a:ext cx="4393577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filter—</a:t>
            </a:r>
            <a:r>
              <a:rPr lang="en-US" altLang="zh-CN" dirty="0"/>
              <a:t>F(1,44)=68.509, P&lt;0.001</a:t>
            </a:r>
          </a:p>
        </p:txBody>
      </p:sp>
      <p:sp>
        <p:nvSpPr>
          <p:cNvPr id="11" name="TextBox 14"/>
          <p:cNvSpPr txBox="1"/>
          <p:nvPr/>
        </p:nvSpPr>
        <p:spPr>
          <a:xfrm>
            <a:off x="1376237" y="1881480"/>
            <a:ext cx="4393577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model—F</a:t>
            </a:r>
            <a:r>
              <a:rPr lang="en-US" altLang="zh-CN" dirty="0"/>
              <a:t>(1,44)=9.784, P&lt;0.01</a:t>
            </a:r>
          </a:p>
        </p:txBody>
      </p:sp>
      <p:sp>
        <p:nvSpPr>
          <p:cNvPr id="12" name="TextBox 14"/>
          <p:cNvSpPr txBox="1"/>
          <p:nvPr/>
        </p:nvSpPr>
        <p:spPr>
          <a:xfrm>
            <a:off x="7416801" y="957941"/>
            <a:ext cx="464246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filter—</a:t>
            </a:r>
            <a:r>
              <a:rPr lang="en-US" altLang="zh-CN" dirty="0"/>
              <a:t>F(1,44)=68.5093, P&lt;0.001</a:t>
            </a:r>
          </a:p>
        </p:txBody>
      </p:sp>
      <p:sp>
        <p:nvSpPr>
          <p:cNvPr id="13" name="TextBox 14"/>
          <p:cNvSpPr txBox="1"/>
          <p:nvPr/>
        </p:nvSpPr>
        <p:spPr>
          <a:xfrm>
            <a:off x="7650941" y="1490638"/>
            <a:ext cx="4393577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model—F</a:t>
            </a:r>
            <a:r>
              <a:rPr lang="en-US" altLang="zh-CN"/>
              <a:t>(</a:t>
            </a:r>
            <a:r>
              <a:rPr lang="en-US" altLang="zh-CN" dirty="0"/>
              <a:t>1,44)=9.7837, P&lt;0.01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29261" y="2441281"/>
            <a:ext cx="527619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filter: model —</a:t>
            </a:r>
            <a:r>
              <a:rPr lang="en-US" altLang="zh-CN" dirty="0"/>
              <a:t>F(1,44)=7.618, P&lt;0.01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30109" y="2011295"/>
            <a:ext cx="558815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filter: model —</a:t>
            </a:r>
            <a:r>
              <a:rPr lang="en-US" altLang="zh-CN" dirty="0"/>
              <a:t>F(1,44)=7.6176, P&lt;0.01</a:t>
            </a:r>
          </a:p>
        </p:txBody>
      </p:sp>
    </p:spTree>
    <p:extLst>
      <p:ext uri="{BB962C8B-B14F-4D97-AF65-F5344CB8AC3E}">
        <p14:creationId xmlns:p14="http://schemas.microsoft.com/office/powerpoint/2010/main" val="633750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6A5C1DE-6E9F-414A-8E86-536611C444C8}"/>
              </a:ext>
            </a:extLst>
          </p:cNvPr>
          <p:cNvSpPr txBox="1"/>
          <p:nvPr/>
        </p:nvSpPr>
        <p:spPr>
          <a:xfrm>
            <a:off x="722488" y="476667"/>
            <a:ext cx="3499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SR — post hoc test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680E55-21C4-4AE4-8D91-C546C81C9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88" y="1256349"/>
            <a:ext cx="9665958" cy="198913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4BB3E57-A879-4A60-9C28-E0D9855BBD0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107"/>
          <a:stretch/>
        </p:blipFill>
        <p:spPr>
          <a:xfrm>
            <a:off x="640387" y="3696855"/>
            <a:ext cx="4459058" cy="296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455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267" y="2091197"/>
            <a:ext cx="6364082" cy="452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769867" y="748471"/>
            <a:ext cx="2643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Success rate——</a:t>
            </a:r>
            <a:r>
              <a:rPr lang="zh-CN" altLang="en-US" dirty="0">
                <a:solidFill>
                  <a:srgbClr val="FF0000"/>
                </a:solidFill>
              </a:rPr>
              <a:t>利用</a:t>
            </a:r>
            <a:r>
              <a:rPr lang="en-US" altLang="zh-CN" dirty="0">
                <a:solidFill>
                  <a:srgbClr val="FF0000"/>
                </a:solidFill>
              </a:rPr>
              <a:t>SPSS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TextBox 14"/>
          <p:cNvSpPr txBox="1"/>
          <p:nvPr/>
        </p:nvSpPr>
        <p:spPr>
          <a:xfrm>
            <a:off x="3573025" y="799392"/>
            <a:ext cx="4393577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filter—</a:t>
            </a:r>
            <a:r>
              <a:rPr lang="en-US" altLang="zh-CN" sz="2400" dirty="0"/>
              <a:t>F(1,44)=68.509, P&lt;0.001</a:t>
            </a:r>
          </a:p>
        </p:txBody>
      </p:sp>
      <p:sp>
        <p:nvSpPr>
          <p:cNvPr id="5" name="TextBox 14"/>
          <p:cNvSpPr txBox="1"/>
          <p:nvPr/>
        </p:nvSpPr>
        <p:spPr>
          <a:xfrm>
            <a:off x="3558275" y="1332089"/>
            <a:ext cx="4393577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model—</a:t>
            </a:r>
            <a:r>
              <a:rPr lang="en-US" altLang="zh-CN" sz="2400" dirty="0"/>
              <a:t>F(1,44)=9.784, P&lt;0.01</a:t>
            </a:r>
          </a:p>
        </p:txBody>
      </p:sp>
      <p:sp>
        <p:nvSpPr>
          <p:cNvPr id="6" name="TextBox 14"/>
          <p:cNvSpPr txBox="1"/>
          <p:nvPr/>
        </p:nvSpPr>
        <p:spPr>
          <a:xfrm>
            <a:off x="3558275" y="1860364"/>
            <a:ext cx="6753458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filter: model —</a:t>
            </a:r>
            <a:r>
              <a:rPr lang="en-US" altLang="zh-CN" sz="2400" dirty="0"/>
              <a:t>F(1,44)=7.618, P&lt;0.01</a:t>
            </a:r>
          </a:p>
        </p:txBody>
      </p:sp>
    </p:spTree>
    <p:extLst>
      <p:ext uri="{BB962C8B-B14F-4D97-AF65-F5344CB8AC3E}">
        <p14:creationId xmlns:p14="http://schemas.microsoft.com/office/powerpoint/2010/main" val="3232153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EA3FF2B-3AA7-4FD6-921F-986DAF042FAC}"/>
              </a:ext>
            </a:extLst>
          </p:cNvPr>
          <p:cNvSpPr txBox="1"/>
          <p:nvPr/>
        </p:nvSpPr>
        <p:spPr>
          <a:xfrm>
            <a:off x="196611" y="887811"/>
            <a:ext cx="4323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利用</a:t>
            </a:r>
            <a:r>
              <a:rPr lang="en-US" altLang="zh-CN" sz="2000" dirty="0" err="1">
                <a:solidFill>
                  <a:srgbClr val="FF0000"/>
                </a:solidFill>
              </a:rPr>
              <a:t>aov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42398C9-6380-48FB-A448-377FD8EEF906}"/>
              </a:ext>
            </a:extLst>
          </p:cNvPr>
          <p:cNvSpPr txBox="1"/>
          <p:nvPr/>
        </p:nvSpPr>
        <p:spPr>
          <a:xfrm>
            <a:off x="5699357" y="1087866"/>
            <a:ext cx="4323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利用</a:t>
            </a:r>
            <a:r>
              <a:rPr lang="en-US" altLang="zh-CN" sz="2000" dirty="0" err="1">
                <a:solidFill>
                  <a:srgbClr val="FF0000"/>
                </a:solidFill>
              </a:rPr>
              <a:t>lm</a:t>
            </a:r>
            <a:r>
              <a:rPr lang="en-US" altLang="zh-CN" sz="2000" dirty="0">
                <a:solidFill>
                  <a:srgbClr val="FF0000"/>
                </a:solidFill>
              </a:rPr>
              <a:t>, </a:t>
            </a:r>
            <a:r>
              <a:rPr lang="en-US" altLang="zh-CN" sz="2000" dirty="0" err="1">
                <a:solidFill>
                  <a:srgbClr val="FF0000"/>
                </a:solidFill>
              </a:rPr>
              <a:t>anova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AE1B075-5B36-4271-B5C7-AC4A8DE5C26A}"/>
              </a:ext>
            </a:extLst>
          </p:cNvPr>
          <p:cNvSpPr txBox="1"/>
          <p:nvPr/>
        </p:nvSpPr>
        <p:spPr>
          <a:xfrm>
            <a:off x="3798709" y="235175"/>
            <a:ext cx="4995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</a:rPr>
              <a:t>Overshoot ——Amputee 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1FA0187-84F2-4F3A-A14B-98C399465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805" y="2845954"/>
            <a:ext cx="5076190" cy="104761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038FC91-64FD-4AB8-B058-1C52573E86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83"/>
          <a:stretch/>
        </p:blipFill>
        <p:spPr>
          <a:xfrm>
            <a:off x="6175023" y="2389238"/>
            <a:ext cx="5200000" cy="43163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89C728F-A1F2-4707-8B67-E47D4D1C401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19" r="54865" b="9635"/>
          <a:stretch/>
        </p:blipFill>
        <p:spPr>
          <a:xfrm>
            <a:off x="648305" y="3893573"/>
            <a:ext cx="3778811" cy="242327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55E67C1-2170-4104-BA55-DA181A4E6B46}"/>
              </a:ext>
            </a:extLst>
          </p:cNvPr>
          <p:cNvSpPr/>
          <p:nvPr/>
        </p:nvSpPr>
        <p:spPr>
          <a:xfrm>
            <a:off x="1725302" y="6265680"/>
            <a:ext cx="24057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Bayes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Butterworth</a:t>
            </a:r>
            <a:endParaRPr lang="zh-CN" altLang="en-US" sz="1400" dirty="0"/>
          </a:p>
        </p:txBody>
      </p:sp>
      <p:sp>
        <p:nvSpPr>
          <p:cNvPr id="11" name="TextBox 14"/>
          <p:cNvSpPr txBox="1"/>
          <p:nvPr/>
        </p:nvSpPr>
        <p:spPr>
          <a:xfrm>
            <a:off x="1126729" y="1213115"/>
            <a:ext cx="4482960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filter—</a:t>
            </a:r>
            <a:r>
              <a:rPr lang="en-US" altLang="zh-CN" sz="2000" dirty="0"/>
              <a:t>F(1,44)=50.867, P&lt;0.001</a:t>
            </a:r>
          </a:p>
        </p:txBody>
      </p:sp>
      <p:sp>
        <p:nvSpPr>
          <p:cNvPr id="12" name="TextBox 14"/>
          <p:cNvSpPr txBox="1"/>
          <p:nvPr/>
        </p:nvSpPr>
        <p:spPr>
          <a:xfrm>
            <a:off x="1111979" y="1745812"/>
            <a:ext cx="4482960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model—</a:t>
            </a:r>
            <a:r>
              <a:rPr lang="en-US" altLang="zh-CN" sz="2000" dirty="0"/>
              <a:t>F(1,44)=6.231, P&lt;0.05</a:t>
            </a:r>
          </a:p>
        </p:txBody>
      </p:sp>
      <p:sp>
        <p:nvSpPr>
          <p:cNvPr id="13" name="TextBox 14"/>
          <p:cNvSpPr txBox="1"/>
          <p:nvPr/>
        </p:nvSpPr>
        <p:spPr>
          <a:xfrm>
            <a:off x="7559851" y="939580"/>
            <a:ext cx="4482960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filter: </a:t>
            </a:r>
            <a:r>
              <a:rPr lang="en-US" altLang="zh-CN" sz="2000" dirty="0"/>
              <a:t>F(1,44)=50.8671, P&lt;0.001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545101" y="1472277"/>
            <a:ext cx="4482960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model: </a:t>
            </a:r>
            <a:r>
              <a:rPr lang="en-US" altLang="zh-CN" sz="2000" dirty="0"/>
              <a:t>F(1,44)=6.2312, P&lt;0.05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649" y="2277239"/>
            <a:ext cx="5017346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filter: model —</a:t>
            </a:r>
            <a:r>
              <a:rPr lang="en-US" altLang="zh-CN" sz="2000" dirty="0"/>
              <a:t>F(1,44)=4.578, P&lt;0.05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42810" y="1972666"/>
            <a:ext cx="5200000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filter: model —</a:t>
            </a:r>
            <a:r>
              <a:rPr lang="en-US" altLang="zh-CN" sz="2000" dirty="0"/>
              <a:t>F(1,44)=4.5780, P&lt;0.05</a:t>
            </a:r>
          </a:p>
        </p:txBody>
      </p:sp>
    </p:spTree>
    <p:extLst>
      <p:ext uri="{BB962C8B-B14F-4D97-AF65-F5344CB8AC3E}">
        <p14:creationId xmlns:p14="http://schemas.microsoft.com/office/powerpoint/2010/main" val="2791124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36EFC0A-3055-415D-8F8B-EB7AFB121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91" y="1111294"/>
            <a:ext cx="11044217" cy="231770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37ADEAD-7670-40CE-ADD7-2269F05A5082}"/>
              </a:ext>
            </a:extLst>
          </p:cNvPr>
          <p:cNvSpPr txBox="1"/>
          <p:nvPr/>
        </p:nvSpPr>
        <p:spPr>
          <a:xfrm>
            <a:off x="713351" y="485358"/>
            <a:ext cx="3499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OS — post hoc test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832F8C-D297-4B22-B15F-75DF4915CEF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65" b="9635"/>
          <a:stretch/>
        </p:blipFill>
        <p:spPr>
          <a:xfrm>
            <a:off x="713351" y="3685604"/>
            <a:ext cx="3778811" cy="289095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FBF1ABE-587C-4ADE-B64D-D706BE43E63F}"/>
              </a:ext>
            </a:extLst>
          </p:cNvPr>
          <p:cNvSpPr/>
          <p:nvPr/>
        </p:nvSpPr>
        <p:spPr>
          <a:xfrm>
            <a:off x="1816321" y="6576556"/>
            <a:ext cx="24057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Bayes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Butterworth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96230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9867" y="748471"/>
            <a:ext cx="2445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overshoot——</a:t>
            </a:r>
            <a:r>
              <a:rPr lang="zh-CN" altLang="en-US" dirty="0">
                <a:solidFill>
                  <a:srgbClr val="FF0000"/>
                </a:solidFill>
              </a:rPr>
              <a:t>利用</a:t>
            </a:r>
            <a:r>
              <a:rPr lang="en-US" altLang="zh-CN" dirty="0">
                <a:solidFill>
                  <a:srgbClr val="FF0000"/>
                </a:solidFill>
              </a:rPr>
              <a:t>SPSS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896" y="2644109"/>
            <a:ext cx="5663227" cy="3927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4"/>
          <p:cNvSpPr txBox="1"/>
          <p:nvPr/>
        </p:nvSpPr>
        <p:spPr>
          <a:xfrm>
            <a:off x="3396781" y="881203"/>
            <a:ext cx="4393577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filter: </a:t>
            </a:r>
            <a:r>
              <a:rPr lang="en-US" altLang="zh-CN" sz="2400" dirty="0"/>
              <a:t>F(1,44)=50.867, P&lt;0.001</a:t>
            </a:r>
          </a:p>
        </p:txBody>
      </p:sp>
      <p:sp>
        <p:nvSpPr>
          <p:cNvPr id="6" name="TextBox 14"/>
          <p:cNvSpPr txBox="1"/>
          <p:nvPr/>
        </p:nvSpPr>
        <p:spPr>
          <a:xfrm>
            <a:off x="3382031" y="1413900"/>
            <a:ext cx="4393577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model: </a:t>
            </a:r>
            <a:r>
              <a:rPr lang="en-US" altLang="zh-CN" sz="2400" dirty="0"/>
              <a:t>F(1,44)=6.231, P&lt;0.05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08365" y="1955292"/>
            <a:ext cx="5401525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filter: model —</a:t>
            </a:r>
            <a:r>
              <a:rPr lang="en-US" altLang="zh-CN" sz="2400" dirty="0"/>
              <a:t>F(1,44)=4.578, P&lt;0.05</a:t>
            </a:r>
          </a:p>
        </p:txBody>
      </p:sp>
    </p:spTree>
    <p:extLst>
      <p:ext uri="{BB962C8B-B14F-4D97-AF65-F5344CB8AC3E}">
        <p14:creationId xmlns:p14="http://schemas.microsoft.com/office/powerpoint/2010/main" val="1824395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789</Words>
  <Application>Microsoft Office PowerPoint</Application>
  <PresentationFormat>宽屏</PresentationFormat>
  <Paragraphs>97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等线</vt:lpstr>
      <vt:lpstr>等线 Light</vt:lpstr>
      <vt:lpstr>宋体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luoqi</dc:creator>
  <cp:lastModifiedBy>luoqi</cp:lastModifiedBy>
  <cp:revision>59</cp:revision>
  <dcterms:created xsi:type="dcterms:W3CDTF">2019-03-16T08:40:54Z</dcterms:created>
  <dcterms:modified xsi:type="dcterms:W3CDTF">2019-03-23T08:07:00Z</dcterms:modified>
</cp:coreProperties>
</file>