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37"/>
  </p:handoutMasterIdLst>
  <p:sldIdLst>
    <p:sldId id="270" r:id="rId3"/>
    <p:sldId id="315" r:id="rId4"/>
    <p:sldId id="425" r:id="rId5"/>
    <p:sldId id="375" r:id="rId6"/>
    <p:sldId id="428" r:id="rId7"/>
    <p:sldId id="399" r:id="rId8"/>
    <p:sldId id="400" r:id="rId10"/>
    <p:sldId id="401" r:id="rId11"/>
    <p:sldId id="402" r:id="rId12"/>
    <p:sldId id="353" r:id="rId13"/>
    <p:sldId id="344" r:id="rId14"/>
    <p:sldId id="427" r:id="rId15"/>
    <p:sldId id="342" r:id="rId16"/>
    <p:sldId id="352" r:id="rId17"/>
    <p:sldId id="376" r:id="rId18"/>
    <p:sldId id="358" r:id="rId19"/>
    <p:sldId id="347" r:id="rId20"/>
    <p:sldId id="337" r:id="rId21"/>
    <p:sldId id="346" r:id="rId22"/>
    <p:sldId id="345" r:id="rId23"/>
    <p:sldId id="426" r:id="rId24"/>
    <p:sldId id="350" r:id="rId25"/>
    <p:sldId id="351" r:id="rId26"/>
    <p:sldId id="349" r:id="rId27"/>
    <p:sldId id="355" r:id="rId28"/>
    <p:sldId id="354" r:id="rId29"/>
    <p:sldId id="348" r:id="rId30"/>
    <p:sldId id="333" r:id="rId31"/>
    <p:sldId id="356" r:id="rId32"/>
    <p:sldId id="338" r:id="rId33"/>
    <p:sldId id="357" r:id="rId34"/>
    <p:sldId id="317" r:id="rId35"/>
    <p:sldId id="336" r:id="rId36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83759" autoAdjust="0"/>
  </p:normalViewPr>
  <p:slideViewPr>
    <p:cSldViewPr>
      <p:cViewPr varScale="1">
        <p:scale>
          <a:sx n="91" d="100"/>
          <a:sy n="91" d="100"/>
        </p:scale>
        <p:origin x="-906" y="-108"/>
      </p:cViewPr>
      <p:guideLst>
        <p:guide orient="horz" pos="216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9048" tIns="49524" rIns="99048" bIns="49524" anchor="t"/>
          <a:p>
            <a:pPr lvl="0"/>
            <a:endParaRPr lang="zh-CN" altLang="en-US" dirty="0"/>
          </a:p>
        </p:txBody>
      </p:sp>
      <p:sp>
        <p:nvSpPr>
          <p:cNvPr id="788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必走其一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必走其一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必走其一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必走其一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必走其一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必走其一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必走其一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08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9048" tIns="49524" rIns="99048" bIns="49524" anchor="t"/>
          <a:p>
            <a:pPr lvl="0"/>
            <a:endParaRPr lang="zh-CN" altLang="en-US" dirty="0"/>
          </a:p>
        </p:txBody>
      </p:sp>
      <p:sp>
        <p:nvSpPr>
          <p:cNvPr id="808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29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9048" tIns="49524" rIns="99048" bIns="49524" anchor="t"/>
          <a:p>
            <a:pPr lvl="0"/>
            <a:endParaRPr lang="zh-CN" altLang="en-US" dirty="0"/>
          </a:p>
        </p:txBody>
      </p:sp>
      <p:sp>
        <p:nvSpPr>
          <p:cNvPr id="829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49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9048" tIns="49524" rIns="99048" bIns="49524" anchor="t"/>
          <a:p>
            <a:pPr lvl="0"/>
            <a:endParaRPr lang="zh-CN" altLang="en-US" dirty="0"/>
          </a:p>
        </p:txBody>
      </p:sp>
      <p:sp>
        <p:nvSpPr>
          <p:cNvPr id="849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Number</a:t>
            </a:r>
            <a:r>
              <a:rPr lang="zh-CN" altLang="en-US"/>
              <a:t>的功能不如</a:t>
            </a:r>
            <a:r>
              <a:rPr lang="en-US" altLang="zh-CN"/>
              <a:t>parseInt</a:t>
            </a:r>
            <a:r>
              <a:rPr lang="zh-CN" altLang="en-US"/>
              <a:t>强大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0,undefined,null,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空串  转换为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其他转换为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使用逻辑运算时最好把 运算符两边的表达式转换为布尔值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便于计算结果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!!!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短路原则,把符号两端的表达式转换为布尔值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规律: 如果当前的表达式能确定最终结果(true或者false),直接返回该值,否则直接返回后面的值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else</a:t>
            </a:r>
            <a:r>
              <a:rPr lang="zh-CN" altLang="en-US"/>
              <a:t>必走其一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4800" kern="100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类型转换</a:t>
              </a: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4968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使用对应类型的构造函数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Number()   :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转换为数值类型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转换失败后返回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  num1 = Number('123');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String():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转换为字符串类型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var a = 100;   a =  a + “”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Boolean() :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转换为布尔类型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/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类型转换</a:t>
              </a: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-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练习</a:t>
              </a: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zh-CN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648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Cambria Math" panose="02040503050406030204" charset="0"/>
                <a:ea typeface="微软雅黑" panose="020B0503020204020204" pitchFamily="34" charset="-122"/>
              </a:rPr>
              <a:t>alert(Number('abc123'))</a:t>
            </a:r>
            <a:endParaRPr lang="en-US" altLang="zh-CN" sz="2800" dirty="0" smtClean="0">
              <a:latin typeface="Cambria Math" panose="0204050305040603020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Cambria Math" panose="02040503050406030204" charset="0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800" dirty="0" smtClean="0">
                <a:latin typeface="Cambria Math" panose="02040503050406030204" charset="0"/>
                <a:ea typeface="微软雅黑" panose="020B0503020204020204" pitchFamily="34" charset="-122"/>
                <a:sym typeface="+mn-ea"/>
              </a:rPr>
              <a:t>isNaN() </a:t>
            </a:r>
            <a:r>
              <a:rPr lang="zh-CN" altLang="en-US" sz="2800" dirty="0" smtClean="0">
                <a:latin typeface="Cambria Math" panose="02040503050406030204" charset="0"/>
                <a:ea typeface="微软雅黑" panose="020B0503020204020204" pitchFamily="34" charset="-122"/>
                <a:sym typeface="+mn-ea"/>
              </a:rPr>
              <a:t>检测是否是非数</a:t>
            </a:r>
            <a:endParaRPr lang="en-US" altLang="zh-CN" sz="2800" dirty="0" smtClean="0">
              <a:latin typeface="Cambria Math" panose="0204050305040603020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Cambria Math" panose="02040503050406030204" charset="0"/>
                <a:ea typeface="微软雅黑" panose="020B0503020204020204" pitchFamily="34" charset="-122"/>
              </a:rPr>
              <a:t>alert(Number(''));    </a:t>
            </a:r>
            <a:endParaRPr lang="zh-CN" altLang="en-US" sz="2400" dirty="0" smtClean="0">
              <a:latin typeface="Cambria Math" panose="0204050305040603020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ambria Math" panose="02040503050406030204" charset="0"/>
                <a:ea typeface="微软雅黑" panose="020B0503020204020204" pitchFamily="34" charset="-122"/>
              </a:rPr>
              <a:t>alert(Number(true))</a:t>
            </a:r>
            <a:endParaRPr lang="en-US" altLang="zh-CN" sz="2400" dirty="0" smtClean="0">
              <a:latin typeface="Cambria Math" panose="0204050305040603020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ambria Math" panose="02040503050406030204" charset="0"/>
                <a:ea typeface="微软雅黑" panose="020B0503020204020204" pitchFamily="34" charset="-122"/>
              </a:rPr>
              <a:t>alert(Number(25))</a:t>
            </a:r>
            <a:endParaRPr lang="en-US" altLang="zh-CN" sz="2400" dirty="0" smtClean="0">
              <a:latin typeface="Cambria Math" panose="0204050305040603020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ambria Math" panose="02040503050406030204" charset="0"/>
                <a:ea typeface="微软雅黑" panose="020B0503020204020204" pitchFamily="34" charset="-122"/>
              </a:rPr>
              <a:t>alert(Number(undefined))</a:t>
            </a:r>
            <a:endParaRPr lang="en-US" altLang="zh-CN" sz="2400" dirty="0" smtClean="0">
              <a:latin typeface="Cambria Math" panose="0204050305040603020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ambria Math" panose="02040503050406030204" charset="0"/>
                <a:ea typeface="微软雅黑" panose="020B0503020204020204" pitchFamily="34" charset="-122"/>
              </a:rPr>
              <a:t>alert(Number(null))</a:t>
            </a:r>
            <a:endParaRPr lang="en-US" altLang="zh-CN" sz="2400" dirty="0" smtClean="0">
              <a:latin typeface="Cambria Math" panose="0204050305040603020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/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类型转换</a:t>
              </a: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-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练习</a:t>
              </a: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6431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真：  非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，非空即为真，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alert(Boolean('abc123'))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alert(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Boolean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(''));   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alert(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Boolean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(0))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alert(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Boolean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(-1))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alert(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Boolean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(undefined))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alert(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Boolean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(null))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/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逻辑运算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5425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所有表达式都为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时返回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否则返回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条件一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是否大于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是否都大于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a&gt;b &amp;&amp; a&gt;0 &amp;&amp; b&gt;0    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||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只有有一个表达式为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则返回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取反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会得到布尔值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/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逻辑运算练习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4511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有变量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 判断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是否都大于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判断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中是否有大于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输入一个正整数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判断该数是是否是 奇数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输入一个整数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要求判断一下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该数是否大于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并且该数是否是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如果满足条件则提示 满足条件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否则不满足条件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/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输入一个年份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判断这一年是否是闰年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或者能被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整除并且不能被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#</a:t>
              </a: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逻辑运算拓展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2834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面试题分享：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alert(1 &amp;&amp; 2); 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alert(true &amp;&amp; undefined); 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alert(null &amp;&amp; 3)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alert(undefined &amp;&amp; 2); 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alert(undefined || 1 || 2);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59829" y="1606837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提示输入框</a:t>
              </a:r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-prompt</a:t>
              </a:r>
              <a:endParaRPr lang="en-US" altLang="zh-CN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3291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是一个用于提示输入的弹框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该函数会返回输入的值（字符串类型）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 num1 = prompt('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请输入一个正整数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alert(num1);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是确认弹框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返回布尔值。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程序的三大结构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1767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顺序结构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选择结构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循环结构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/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5120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当条件满足时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会执行括号中的代码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括号中的条件最终被转换为布尔值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就会执行括号中的代码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考虑条件为 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,-1,0,undefined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条件不要写为赋值表达式了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endPara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1463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如果天气晴朗就不要带伞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如果下雨就要带伞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,a,b  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比较他们的大小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等于三种情况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每日分享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25993"/>
            <a:ext cx="7648575" cy="3291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开发中</a:t>
            </a:r>
            <a:r>
              <a:rPr lang="zh-CN" altLang="en-US" sz="2000" dirty="0" smtClean="0"/>
              <a:t>兼容性测试网站</a:t>
            </a:r>
            <a:endParaRPr lang="zh-CN" altLang="en-US" sz="200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http://caniuse.com/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http://quirksmode.org/compatibility.html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性能测试网站：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https://www.webpagetest.org/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else </a:t>
              </a: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判断语句</a:t>
              </a:r>
              <a:endPara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484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if 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条件满足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{...}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else      //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{...}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 互斥，二者必走其一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else </a:t>
              </a: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endParaRPr lang="zh-CN" altLang="en-US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1188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模拟红灯停，绿灯行。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else </a:t>
              </a: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的嵌套</a:t>
              </a:r>
              <a:endParaRPr lang="zh-CN" altLang="en-US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4663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if/else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语句可以根据需要嵌套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在满足条件的情况做进一步判断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if()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if() {}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else {}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else- </a:t>
              </a: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endParaRPr lang="zh-CN" altLang="en-US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75018" y="2205038"/>
            <a:ext cx="7648575" cy="2377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个数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a,b,c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输出最大数的值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100,b=200,c=300 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打印出最大的值是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三目运算符</a:t>
              </a:r>
              <a:endPara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824548" y="2227263"/>
            <a:ext cx="7648575" cy="420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?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则返回表达式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否则返回表达式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if/else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语句的另外一种形式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可以嵌套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中较大的值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max = a&gt;b ? a : b;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三目运算符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endPara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1005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求最大数的值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4663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  = 1;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代表某一周的第几天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 是那天星期几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在上课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周六还在自习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一天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964"/>
              <a:ext cx="3854809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 if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判断多个条件</a:t>
              </a:r>
              <a:endPara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420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if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    {...}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else if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2)     {...}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else if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3)     {...}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else if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4)     {...}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else                  {...}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可以有若干个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每一个对应一种情况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就是剩下的情况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90956" y="1604294"/>
              <a:ext cx="2834345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703888" y="1949852"/>
            <a:ext cx="7648575" cy="5120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在匹配一些数值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字符串类型时使用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switch case</a:t>
            </a:r>
            <a:r>
              <a:rPr lang="zh-CN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结构更清晰</a:t>
            </a:r>
            <a:endParaRPr lang="zh-CN" altLang="en-US" sz="20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：执行语句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break；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：执行语句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break；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：执行语句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break；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条件不成立执行语句 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break；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}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default:</a:t>
            </a:r>
            <a:r>
              <a:rPr lang="zh-CN" altLang="en-US" sz="2000" dirty="0"/>
              <a:t>是在表达式</a:t>
            </a:r>
            <a:r>
              <a:rPr lang="en-US" altLang="zh-CN" sz="2000" dirty="0"/>
              <a:t>1</a:t>
            </a:r>
            <a:r>
              <a:rPr lang="zh-CN" altLang="en-US" sz="2000" dirty="0"/>
              <a:t>和下面的表达式</a:t>
            </a:r>
            <a:r>
              <a:rPr lang="en-US" altLang="zh-CN" sz="2000" dirty="0"/>
              <a:t>2,3..</a:t>
            </a:r>
            <a:r>
              <a:rPr lang="zh-CN" altLang="en-US" sz="2000" dirty="0"/>
              <a:t>都不匹配时</a:t>
            </a:r>
            <a:r>
              <a:rPr lang="en-US" altLang="zh-CN" sz="2000" dirty="0"/>
              <a:t>,</a:t>
            </a:r>
            <a:r>
              <a:rPr lang="zh-CN" altLang="en-US" sz="2000" dirty="0"/>
              <a:t>会匹配它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break:</a:t>
            </a:r>
            <a:r>
              <a:rPr lang="zh-CN" altLang="en-US" sz="2000" dirty="0"/>
              <a:t>是结束当前的 </a:t>
            </a:r>
            <a:r>
              <a:rPr lang="en-US" altLang="zh-CN" sz="2000" dirty="0"/>
              <a:t>switch case</a:t>
            </a:r>
            <a:r>
              <a:rPr lang="zh-CN" altLang="en-US" sz="2000" dirty="0"/>
              <a:t>语句</a:t>
            </a:r>
            <a:r>
              <a:rPr lang="en-US" altLang="zh-CN" sz="2000" dirty="0"/>
              <a:t>,</a:t>
            </a:r>
            <a:r>
              <a:rPr lang="zh-CN" altLang="en-US" sz="2000" dirty="0"/>
              <a:t>如果不加会往下贯穿执行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注意</a:t>
            </a:r>
            <a:r>
              <a:rPr lang="en-US" altLang="zh-CN" sz="2000" dirty="0"/>
              <a:t>: </a:t>
            </a:r>
            <a:r>
              <a:rPr lang="zh-CN" altLang="en-US" sz="2000" dirty="0"/>
              <a:t>和</a:t>
            </a:r>
            <a:r>
              <a:rPr lang="en-US" altLang="zh-CN" sz="2000" dirty="0"/>
              <a:t>if</a:t>
            </a:r>
            <a:r>
              <a:rPr lang="zh-CN" altLang="en-US" sz="2000" dirty="0"/>
              <a:t>语句类型</a:t>
            </a:r>
            <a:r>
              <a:rPr lang="en-US" altLang="zh-CN" sz="2000" dirty="0"/>
              <a:t>,switch case</a:t>
            </a:r>
            <a:r>
              <a:rPr lang="zh-CN" altLang="en-US" sz="2000" dirty="0"/>
              <a:t>语句也可以嵌套 </a:t>
            </a:r>
            <a:r>
              <a:rPr lang="en-US" altLang="zh-CN" sz="2000" dirty="0"/>
              <a:t>;switch</a:t>
            </a:r>
            <a:r>
              <a:rPr lang="zh-CN" altLang="en-US" sz="2000" dirty="0"/>
              <a:t>没</a:t>
            </a:r>
            <a:r>
              <a:rPr lang="en-US" altLang="zh-CN" sz="2000" dirty="0"/>
              <a:t>if</a:t>
            </a:r>
            <a:r>
              <a:rPr lang="zh-CN" altLang="en-US" sz="2000" dirty="0"/>
              <a:t>试用范围广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90956" y="1604294"/>
              <a:ext cx="2834345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83568" y="1916832"/>
            <a:ext cx="7648575" cy="5577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判断 灯是否打开</a:t>
            </a:r>
            <a:r>
              <a:rPr lang="en-US" altLang="zh-CN" sz="2000" dirty="0"/>
              <a:t>,</a:t>
            </a:r>
            <a:r>
              <a:rPr lang="zh-CN" altLang="en-US" sz="2000" dirty="0"/>
              <a:t>打开是</a:t>
            </a:r>
            <a:r>
              <a:rPr lang="en-US" altLang="zh-CN" sz="2000" dirty="0"/>
              <a:t>0,</a:t>
            </a:r>
            <a:r>
              <a:rPr lang="zh-CN" altLang="en-US" sz="2000" dirty="0"/>
              <a:t>不打开是</a:t>
            </a:r>
            <a:r>
              <a:rPr lang="en-US" altLang="zh-CN" sz="2000" dirty="0"/>
              <a:t>1;</a:t>
            </a:r>
            <a:r>
              <a:rPr lang="zh-CN" altLang="en-US" sz="2000" dirty="0"/>
              <a:t>其他情况无法确定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var isOpen  =  0;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switch(isOpen) {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case  0:  alert('</a:t>
            </a:r>
            <a:r>
              <a:rPr lang="zh-CN" altLang="en-US" sz="2000" dirty="0"/>
              <a:t>灯是开的</a:t>
            </a:r>
            <a:r>
              <a:rPr lang="en-US" altLang="zh-CN" sz="2000" dirty="0"/>
              <a:t>!');  break;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case  1: alert('</a:t>
            </a:r>
            <a:r>
              <a:rPr lang="zh-CN" altLang="en-US" sz="2000" dirty="0"/>
              <a:t>灯是关的</a:t>
            </a:r>
            <a:r>
              <a:rPr lang="en-US" altLang="zh-CN" sz="2000" dirty="0"/>
              <a:t>!');   break;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default:  alert('</a:t>
            </a:r>
            <a:r>
              <a:rPr lang="zh-CN" altLang="en-US" sz="2000" dirty="0"/>
              <a:t>无法确定灯是否打开</a:t>
            </a:r>
            <a:r>
              <a:rPr lang="en-US" altLang="zh-CN" sz="2000" dirty="0"/>
              <a:t>!') ;break;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if(isOpen==0) {  }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else if(isOpen==1) {}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else {} //default</a:t>
            </a:r>
            <a:r>
              <a:rPr lang="zh-CN" altLang="en-US" sz="2000" dirty="0"/>
              <a:t>就是剩下的情况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回顾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25993"/>
            <a:ext cx="7648575" cy="192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parseInt(“12345abc”) 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parseInt(“12.345abc”)</a:t>
            </a:r>
            <a:r>
              <a:rPr lang="zh-CN" altLang="en-US" sz="2000" dirty="0" smtClean="0"/>
              <a:t>；  </a:t>
            </a:r>
            <a:r>
              <a:rPr lang="en-US" altLang="zh-CN" sz="2000" dirty="0" smtClean="0"/>
              <a:t>//12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parseFloat(“12.345abc”)</a:t>
            </a:r>
            <a:r>
              <a:rPr lang="en-US" sz="2000" dirty="0" smtClean="0"/>
              <a:t>    //12.345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parseInt(“abc”);   NaN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69733" y="1604294"/>
              <a:ext cx="2834345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switch-</a:t>
              </a: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endParaRPr lang="zh-CN" altLang="en-US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83568" y="1916832"/>
            <a:ext cx="7648575" cy="1097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显示星期数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给定一个整数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1~7,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判断当前是星期几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55086" y="1641145"/>
              <a:ext cx="2834345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switch-</a:t>
              </a: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贯穿</a:t>
              </a:r>
              <a:endParaRPr lang="zh-CN" altLang="en-US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83568" y="1916832"/>
            <a:ext cx="7648575" cy="420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case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代码会向下贯穿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此时可以减少代码书写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例如下面的题目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显示星期数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给定一个整数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1~7,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判断当前是星期几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 1~5</a:t>
            </a:r>
            <a:r>
              <a:rPr lang="zh-CN" altLang="en-US" sz="2000" dirty="0"/>
              <a:t>输出</a:t>
            </a:r>
            <a:r>
              <a:rPr lang="en-US" altLang="zh-CN" sz="2000" dirty="0"/>
              <a:t>,</a:t>
            </a:r>
            <a:r>
              <a:rPr lang="zh-CN" altLang="en-US" sz="2000" dirty="0"/>
              <a:t>工作日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6</a:t>
            </a:r>
            <a:r>
              <a:rPr lang="zh-CN" altLang="en-US" sz="2000" dirty="0"/>
              <a:t>输出周六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</a:t>
            </a:r>
            <a:r>
              <a:rPr lang="en-US" altLang="zh-CN" sz="2000" dirty="0"/>
              <a:t>7</a:t>
            </a:r>
            <a:r>
              <a:rPr lang="zh-CN" altLang="en-US" sz="2000" dirty="0"/>
              <a:t>输出周日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346" y="1610647"/>
              <a:ext cx="3241443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  <a:r>
                <a:rPr lang="en-US" altLang="zh-CN" sz="2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4602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把上课不熟悉的代码敲一遍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学生输入成绩数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输出对应的成绩等级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0~59 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不及格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60~69: 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70~79: 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80~89: B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90~99:A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100:  o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38654" y="1610647"/>
              <a:ext cx="3433517" cy="548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8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83568" y="1916832"/>
            <a:ext cx="7648575" cy="3444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en-US" altLang="zh-CN" sz="2000" dirty="0"/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一个整数，属于哪个范围：大于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一款软件，根据公式（身高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体重，可以有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斤左右的浮动。根据已经知道的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来观察测试者体重是否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主要内容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3596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数据类型转换的其他方法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if/else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条件分支语句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 case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/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60184" y="1671644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</a:rPr>
                <a:t>主要内容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3" y="2205038"/>
            <a:ext cx="7648575" cy="3139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= a + 1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+= 1; //???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a++;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a++;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/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1543050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826" name="矩形 3"/>
          <p:cNvSpPr/>
          <p:nvPr/>
        </p:nvSpPr>
        <p:spPr>
          <a:xfrm>
            <a:off x="1619250" y="44450"/>
            <a:ext cx="236061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主要工作内容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27" name="文本框 28"/>
          <p:cNvSpPr txBox="1"/>
          <p:nvPr/>
        </p:nvSpPr>
        <p:spPr>
          <a:xfrm>
            <a:off x="2413000" y="1576388"/>
            <a:ext cx="3802063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自减操作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325" y="2565400"/>
            <a:ext cx="7677150" cy="3160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对于每次自身累加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一的操作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,js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提供更简单的 操作符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++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--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例如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 = a+1;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我们可以使用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a++;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代替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 = a-1;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我们可以使用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a--;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代替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a++ ;           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自身加一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a--;              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自身减一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1543050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874" name="矩形 3"/>
          <p:cNvSpPr/>
          <p:nvPr/>
        </p:nvSpPr>
        <p:spPr>
          <a:xfrm>
            <a:off x="1619250" y="44450"/>
            <a:ext cx="236061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主要工作内容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28"/>
          <p:cNvSpPr txBox="1"/>
          <p:nvPr/>
        </p:nvSpPr>
        <p:spPr>
          <a:xfrm>
            <a:off x="2413000" y="1576388"/>
            <a:ext cx="3802063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自增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自减操作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325" y="2565400"/>
            <a:ext cx="7677150" cy="1636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a = 1;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a++;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a++;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此时的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的值是多少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?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1543050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22" name="矩形 3"/>
          <p:cNvSpPr/>
          <p:nvPr/>
        </p:nvSpPr>
        <p:spPr>
          <a:xfrm>
            <a:off x="1619250" y="44450"/>
            <a:ext cx="236061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主要工作内容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3" name="文本框 28"/>
          <p:cNvSpPr txBox="1"/>
          <p:nvPr/>
        </p:nvSpPr>
        <p:spPr>
          <a:xfrm>
            <a:off x="1692275" y="1628775"/>
            <a:ext cx="5116513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 eaLnBrk="0" hangingPunct="0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a++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++a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325" y="2565400"/>
            <a:ext cx="7677150" cy="3770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的位置可以出现在变量的前面或者后面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意义有一些不同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a = 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写在变量前面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先加后用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b =  ++a;        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先让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加一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然后赋值给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a = 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写在后面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先用 后加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c = a++;        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先把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的值赋值给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然后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再加一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减法类似的道理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请自行测试一下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一般情况 我们会让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a++;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单独一行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1543050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970" name="矩形 3"/>
          <p:cNvSpPr/>
          <p:nvPr/>
        </p:nvSpPr>
        <p:spPr>
          <a:xfrm>
            <a:off x="1619250" y="44450"/>
            <a:ext cx="236061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主要工作内容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71" name="文本框 28"/>
          <p:cNvSpPr txBox="1"/>
          <p:nvPr/>
        </p:nvSpPr>
        <p:spPr>
          <a:xfrm>
            <a:off x="1692275" y="1628775"/>
            <a:ext cx="5116513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 eaLnBrk="0" hangingPunct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325" y="2565400"/>
            <a:ext cx="7677150" cy="3770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说出弹出框的结果是多少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?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 a = 1;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 b = ++a;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alert(b);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alert(a) ;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c = 1;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var d = c++;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alert(d);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alert(c);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3890</Words>
  <Application>WPS 演示</Application>
  <PresentationFormat>全屏显示(4:3)</PresentationFormat>
  <Paragraphs>361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黑体</vt:lpstr>
      <vt:lpstr>微软雅黑</vt:lpstr>
      <vt:lpstr>Gill Sans</vt:lpstr>
      <vt:lpstr>Segoe Print</vt:lpstr>
      <vt:lpstr>Cambria Math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杨斌</cp:lastModifiedBy>
  <cp:revision>1075</cp:revision>
  <dcterms:created xsi:type="dcterms:W3CDTF">2009-05-11T03:02:00Z</dcterms:created>
  <dcterms:modified xsi:type="dcterms:W3CDTF">2016-08-16T10:27:26Z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