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6"/>
  </p:handoutMasterIdLst>
  <p:sldIdLst>
    <p:sldId id="270" r:id="rId3"/>
    <p:sldId id="315" r:id="rId4"/>
    <p:sldId id="367" r:id="rId5"/>
    <p:sldId id="347" r:id="rId6"/>
    <p:sldId id="346" r:id="rId7"/>
    <p:sldId id="342" r:id="rId8"/>
    <p:sldId id="341" r:id="rId9"/>
    <p:sldId id="343" r:id="rId10"/>
    <p:sldId id="344" r:id="rId11"/>
    <p:sldId id="345" r:id="rId13"/>
    <p:sldId id="337" r:id="rId14"/>
    <p:sldId id="352" r:id="rId15"/>
    <p:sldId id="353" r:id="rId16"/>
    <p:sldId id="348" r:id="rId17"/>
    <p:sldId id="368" r:id="rId18"/>
    <p:sldId id="349" r:id="rId19"/>
    <p:sldId id="350" r:id="rId20"/>
    <p:sldId id="351" r:id="rId21"/>
    <p:sldId id="355" r:id="rId22"/>
    <p:sldId id="369" r:id="rId23"/>
    <p:sldId id="334" r:id="rId24"/>
    <p:sldId id="339" r:id="rId25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3759" autoAdjust="0"/>
  </p:normalViewPr>
  <p:slideViewPr>
    <p:cSldViewPr>
      <p:cViewPr varScale="1">
        <p:scale>
          <a:sx n="95" d="100"/>
          <a:sy n="95" d="100"/>
        </p:scale>
        <p:origin x="-2130" y="-102"/>
      </p:cViewPr>
      <p:guideLst>
        <p:guide orient="horz" pos="2160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循环变量不一定是 </a:t>
            </a:r>
            <a:r>
              <a:rPr lang="en-US" altLang="zh-CN"/>
              <a:t>i++</a:t>
            </a:r>
            <a:r>
              <a:rPr lang="zh-CN" altLang="en-US"/>
              <a:t>可能是</a:t>
            </a:r>
            <a:r>
              <a:rPr lang="en-US" altLang="zh-CN"/>
              <a:t>i--</a:t>
            </a:r>
            <a:r>
              <a:rPr lang="zh-CN" altLang="en-US"/>
              <a:t>也有可能</a:t>
            </a:r>
            <a:r>
              <a:rPr lang="en-US" altLang="zh-CN"/>
              <a:t>; </a:t>
            </a:r>
            <a:r>
              <a:rPr lang="zh-CN" altLang="en-US"/>
              <a:t>或者  </a:t>
            </a:r>
            <a:r>
              <a:rPr lang="en-US" altLang="zh-CN"/>
              <a:t>i+=2</a:t>
            </a:r>
            <a:r>
              <a:rPr lang="zh-CN" altLang="en-US"/>
              <a:t>每次跳跃多个也可以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4800" kern="100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34463" y="1606837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#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断点调试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99770" y="2797175"/>
            <a:ext cx="765238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chrome</a:t>
            </a:r>
            <a:r>
              <a:rPr lang="zh-CN" altLang="en-US"/>
              <a:t>的自带的检查元素工具可以</a:t>
            </a:r>
            <a:r>
              <a:rPr lang="en-US" altLang="zh-CN"/>
              <a:t>,</a:t>
            </a:r>
            <a:r>
              <a:rPr lang="zh-CN" altLang="en-US"/>
              <a:t>断点调试</a:t>
            </a:r>
            <a:r>
              <a:rPr lang="en-US" altLang="zh-CN"/>
              <a:t>js</a:t>
            </a:r>
            <a:r>
              <a:rPr lang="zh-CN" altLang="en-US"/>
              <a:t>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具体调试办法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检查元素</a:t>
            </a:r>
            <a:r>
              <a:rPr lang="en-US" altLang="zh-CN"/>
              <a:t>-&gt;Source-&gt;</a:t>
            </a:r>
            <a:r>
              <a:rPr lang="zh-CN" altLang="en-US"/>
              <a:t>找到</a:t>
            </a:r>
            <a:r>
              <a:rPr lang="en-US" altLang="zh-CN"/>
              <a:t>js</a:t>
            </a:r>
            <a:r>
              <a:rPr lang="zh-CN" altLang="en-US"/>
              <a:t>所在的文件</a:t>
            </a:r>
            <a:r>
              <a:rPr lang="en-US" altLang="zh-CN"/>
              <a:t>,</a:t>
            </a:r>
            <a:r>
              <a:rPr lang="zh-CN" altLang="en-US"/>
              <a:t>并打开</a:t>
            </a:r>
            <a:r>
              <a:rPr lang="en-US" altLang="zh-CN"/>
              <a:t>-&gt;</a:t>
            </a:r>
            <a:r>
              <a:rPr lang="zh-CN" altLang="en-US"/>
              <a:t>在</a:t>
            </a:r>
            <a:r>
              <a:rPr lang="en-US" altLang="zh-CN"/>
              <a:t>js</a:t>
            </a:r>
            <a:r>
              <a:rPr lang="zh-CN" altLang="en-US"/>
              <a:t>代码对应的左侧行号上单击</a:t>
            </a:r>
            <a:r>
              <a:rPr lang="en-US" altLang="zh-CN"/>
              <a:t>,</a:t>
            </a:r>
            <a:r>
              <a:rPr lang="zh-CN" altLang="en-US"/>
              <a:t>形成一个断点</a:t>
            </a:r>
            <a:r>
              <a:rPr lang="en-US" altLang="zh-CN"/>
              <a:t>-&gt;</a:t>
            </a:r>
            <a:r>
              <a:rPr lang="zh-CN" altLang="en-US"/>
              <a:t>刷新浏览器</a:t>
            </a:r>
            <a:r>
              <a:rPr lang="en-US" altLang="zh-CN"/>
              <a:t>,</a:t>
            </a:r>
            <a:r>
              <a:rPr lang="zh-CN" altLang="en-US"/>
              <a:t>此时代码将停留在此断点处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-&gt;</a:t>
            </a:r>
            <a:r>
              <a:rPr lang="zh-CN" altLang="en-US"/>
              <a:t>使用弯曲箭头按钮</a:t>
            </a:r>
            <a:r>
              <a:rPr lang="en-US" altLang="zh-CN"/>
              <a:t>,</a:t>
            </a:r>
            <a:r>
              <a:rPr lang="zh-CN" altLang="en-US"/>
              <a:t>可以单步调试</a:t>
            </a:r>
            <a:endParaRPr lang="zh-CN" altLang="en-US"/>
          </a:p>
          <a:p>
            <a:r>
              <a:rPr lang="en-US" altLang="zh-CN"/>
              <a:t>-&gt;</a:t>
            </a:r>
            <a:r>
              <a:rPr lang="zh-CN" altLang="en-US"/>
              <a:t>使用竖直箭头按钮</a:t>
            </a:r>
            <a:r>
              <a:rPr lang="en-US" altLang="zh-CN"/>
              <a:t>,</a:t>
            </a:r>
            <a:r>
              <a:rPr lang="zh-CN" altLang="en-US"/>
              <a:t>可以单步调试并且进入到函数内部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可以在右侧的 </a:t>
            </a:r>
            <a:r>
              <a:rPr lang="en-US" altLang="zh-CN"/>
              <a:t>Watch</a:t>
            </a:r>
            <a:r>
              <a:rPr lang="zh-CN" altLang="en-US"/>
              <a:t>面板中</a:t>
            </a:r>
            <a:r>
              <a:rPr lang="en-US" altLang="zh-CN"/>
              <a:t>,</a:t>
            </a:r>
            <a:r>
              <a:rPr lang="zh-CN" altLang="en-US"/>
              <a:t>添加你要观察的变量</a:t>
            </a:r>
            <a:r>
              <a:rPr lang="en-US" altLang="zh-CN"/>
              <a:t>;</a:t>
            </a:r>
            <a:r>
              <a:rPr lang="zh-CN" altLang="en-US"/>
              <a:t>可以实时查看变量最新的值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66262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4926" y="1641147"/>
              <a:ext cx="3223996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循环课堂案例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2377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的奇数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  打印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1+2+3+...+100 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所有的数之和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所有偶数之和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  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1000~2000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中的所有的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闰年，每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个显示一行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66262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4926" y="1641147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循环控制语句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2377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结束当层循环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该语句也可以用于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case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当有多层循环时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,break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只能结束当层循环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对外层循环没有影响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结束本次循环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循环变量改到下一次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例如本次循环时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= 10;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则直接跳到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= 11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66262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4926" y="1641147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continue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练习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5486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偶数之和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620078" y="913129"/>
            <a:ext cx="7648575" cy="647700"/>
            <a:chOff x="660988" y="1258337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660988" y="1258337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42384" y="1357139"/>
              <a:ext cx="3223996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循环嵌套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20078" y="1721168"/>
            <a:ext cx="7648575" cy="5120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根据需求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循环中可以嵌套循环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1*1,1*2,...1*10 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2*10;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10*1,10*2,...10*10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for(var i =1;i&lt;=10;i++) {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for(var j=1;j&lt;=10;j++) {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 i*j );  }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外层循环一次执行时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内层循环会执行多次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然后外层循环进入下一次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3009900" y="1265238"/>
            <a:ext cx="39385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2695575"/>
            <a:ext cx="3295015" cy="25711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620078" y="913129"/>
            <a:ext cx="7648575" cy="647700"/>
            <a:chOff x="660988" y="1258337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660988" y="1258337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42384" y="135713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九九乘法表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1914525"/>
            <a:ext cx="7579995" cy="4009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620078" y="913129"/>
            <a:ext cx="7648575" cy="647700"/>
            <a:chOff x="660988" y="1258337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660988" y="1258337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42384" y="135713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while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循环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2460" y="1974850"/>
            <a:ext cx="73075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</a:t>
            </a:r>
            <a:r>
              <a:rPr lang="zh-CN" altLang="en-US"/>
              <a:t>循环是另外一种循环形式</a:t>
            </a:r>
            <a:r>
              <a:rPr lang="en-US" altLang="zh-CN"/>
              <a:t>,</a:t>
            </a:r>
            <a:r>
              <a:rPr lang="zh-CN" altLang="en-US"/>
              <a:t>本质上和</a:t>
            </a:r>
            <a:r>
              <a:rPr lang="en-US" altLang="zh-CN"/>
              <a:t>for</a:t>
            </a:r>
            <a:r>
              <a:rPr lang="zh-CN" altLang="en-US"/>
              <a:t>循环相同</a:t>
            </a:r>
            <a:r>
              <a:rPr lang="en-US" altLang="zh-CN"/>
              <a:t>,</a:t>
            </a:r>
            <a:r>
              <a:rPr lang="zh-CN" altLang="en-US"/>
              <a:t>可以和</a:t>
            </a:r>
            <a:r>
              <a:rPr lang="en-US" altLang="zh-CN"/>
              <a:t>for</a:t>
            </a:r>
            <a:r>
              <a:rPr lang="zh-CN" altLang="en-US"/>
              <a:t>相互替换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while</a:t>
            </a:r>
            <a:r>
              <a:rPr lang="zh-CN" altLang="en-US"/>
              <a:t>循环和</a:t>
            </a:r>
            <a:r>
              <a:rPr lang="en-US" altLang="zh-CN"/>
              <a:t>for</a:t>
            </a:r>
            <a:r>
              <a:rPr lang="zh-CN" altLang="en-US"/>
              <a:t>循环共同特点</a:t>
            </a:r>
            <a:r>
              <a:rPr lang="en-US" altLang="zh-CN"/>
              <a:t>:  </a:t>
            </a:r>
            <a:r>
              <a:rPr lang="zh-CN" altLang="en-US"/>
              <a:t>先判断循环条件</a:t>
            </a:r>
            <a:r>
              <a:rPr lang="en-US" altLang="zh-CN"/>
              <a:t>,</a:t>
            </a:r>
            <a:r>
              <a:rPr lang="zh-CN" altLang="en-US"/>
              <a:t>满足时再执行代码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3343910"/>
            <a:ext cx="2868295" cy="2423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for(var i=1;i&lt;=100;i++)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console.log(i);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73040" y="3343910"/>
            <a:ext cx="2868295" cy="2423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i = 1;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while(i&lt;=100)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console.log(i);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i++;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43325" y="3961130"/>
            <a:ext cx="140208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620078" y="913129"/>
            <a:ext cx="7648575" cy="647700"/>
            <a:chOff x="660988" y="1258337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660988" y="1258337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42384" y="135713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*do while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循环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2460" y="1974850"/>
            <a:ext cx="7472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do while</a:t>
            </a:r>
            <a:r>
              <a:rPr lang="zh-CN" altLang="en-US"/>
              <a:t>循环是先执行一次循环体</a:t>
            </a:r>
            <a:r>
              <a:rPr lang="en-US" altLang="zh-CN"/>
              <a:t>,</a:t>
            </a:r>
            <a:r>
              <a:rPr lang="zh-CN" altLang="en-US"/>
              <a:t>然后去判断循环条件</a:t>
            </a:r>
            <a:r>
              <a:rPr lang="en-US" altLang="zh-CN"/>
              <a:t>;</a:t>
            </a:r>
            <a:r>
              <a:rPr lang="zh-CN" altLang="en-US"/>
              <a:t>所以</a:t>
            </a:r>
            <a:r>
              <a:rPr lang="en-US" altLang="zh-CN"/>
              <a:t>do while</a:t>
            </a:r>
            <a:r>
              <a:rPr lang="zh-CN" altLang="en-US"/>
              <a:t>循环</a:t>
            </a:r>
            <a:endParaRPr lang="zh-CN" altLang="en-US"/>
          </a:p>
          <a:p>
            <a:r>
              <a:rPr lang="zh-CN" altLang="en-US"/>
              <a:t>最少执行一次循环体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1825" y="3068320"/>
            <a:ext cx="7637145" cy="2697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i = 1;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i++;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while(i&lt;=100);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620078" y="913129"/>
            <a:ext cx="7648575" cy="647700"/>
            <a:chOff x="660988" y="1258337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660988" y="1258337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42384" y="135713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死循环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2460" y="1974850"/>
            <a:ext cx="5796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当循环条件永远满足时</a:t>
            </a:r>
            <a:r>
              <a:rPr lang="en-US" altLang="zh-CN"/>
              <a:t>,</a:t>
            </a:r>
            <a:r>
              <a:rPr lang="zh-CN" altLang="en-US"/>
              <a:t>会造成死循环</a:t>
            </a:r>
            <a:r>
              <a:rPr lang="en-US" altLang="zh-CN"/>
              <a:t>,</a:t>
            </a:r>
            <a:r>
              <a:rPr lang="zh-CN" altLang="en-US"/>
              <a:t>可能导致严重问题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1825" y="3068320"/>
            <a:ext cx="7637145" cy="3520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for(var i=10;i&lt;100;)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while(1)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57634" y="1606837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技术分享</a:t>
              </a:r>
              <a:endParaRPr lang="zh-CN" altLang="zh-CN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9135" y="2208530"/>
            <a:ext cx="684657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</a:rPr>
              <a:t>重量级网站：</a:t>
            </a:r>
            <a:endParaRPr lang="zh-CN" altLang="en-US" sz="2800">
              <a:solidFill>
                <a:schemeClr val="tx1"/>
              </a:solidFill>
              <a:uFillTx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</a:rPr>
              <a:t>https://github.com/  搜索好代码的地方</a:t>
            </a:r>
            <a:endParaRPr lang="zh-CN" altLang="en-US" sz="2800">
              <a:solidFill>
                <a:schemeClr val="tx1"/>
              </a:solidFill>
              <a:uFillTx/>
            </a:endParaRPr>
          </a:p>
          <a:p>
            <a:endParaRPr lang="zh-CN" altLang="en-US" sz="2800">
              <a:solidFill>
                <a:schemeClr val="tx1"/>
              </a:solidFill>
              <a:uFillTx/>
            </a:endParaRPr>
          </a:p>
          <a:p>
            <a:endParaRPr lang="zh-CN" altLang="en-US" sz="2800">
              <a:solidFill>
                <a:schemeClr val="tx1"/>
              </a:solidFill>
              <a:uFillTx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</a:rPr>
              <a:t>http://stackoverflow.com/  解决开发中的问题</a:t>
            </a:r>
            <a:endParaRPr lang="zh-CN" altLang="en-US" sz="2800">
              <a:solidFill>
                <a:schemeClr val="tx1"/>
              </a:solidFill>
              <a:uFillTx/>
            </a:endParaRPr>
          </a:p>
          <a:p>
            <a:endParaRPr lang="zh-CN" altLang="en-US" sz="2800">
              <a:solidFill>
                <a:schemeClr val="tx1"/>
              </a:solidFill>
              <a:uFillTx/>
            </a:endParaRPr>
          </a:p>
          <a:p>
            <a:endParaRPr lang="zh-CN" altLang="en-US" sz="2800">
              <a:solidFill>
                <a:schemeClr val="tx1"/>
              </a:solidFill>
              <a:uFillTx/>
            </a:endParaRPr>
          </a:p>
          <a:p>
            <a:r>
              <a:rPr lang="en-US" altLang="zh-CN" sz="2800">
                <a:solidFill>
                  <a:schemeClr val="tx1"/>
                </a:solidFill>
                <a:uFillTx/>
              </a:rPr>
              <a:t>google.com </a:t>
            </a:r>
            <a:r>
              <a:rPr lang="zh-CN" altLang="en-US" sz="2800">
                <a:solidFill>
                  <a:schemeClr val="tx1"/>
                </a:solidFill>
                <a:uFillTx/>
              </a:rPr>
              <a:t>翻墙 </a:t>
            </a:r>
            <a:r>
              <a:rPr lang="en-US" altLang="zh-CN" sz="2800">
                <a:solidFill>
                  <a:schemeClr val="tx1"/>
                </a:solidFill>
                <a:uFillTx/>
              </a:rPr>
              <a:t>shadowsocks.com</a:t>
            </a:r>
            <a:endParaRPr lang="en-US" altLang="zh-CN" sz="2800">
              <a:solidFill>
                <a:schemeClr val="tx1"/>
              </a:solidFill>
              <a:uFillTx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</a:rPr>
              <a:t>蓝灯  </a:t>
            </a:r>
            <a:endParaRPr lang="zh-CN" altLang="en-US" sz="2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620078" y="913129"/>
            <a:ext cx="7648575" cy="647700"/>
            <a:chOff x="660988" y="1258337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660988" y="1258337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42384" y="135713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#for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循环终极简化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2460" y="1974850"/>
            <a:ext cx="7205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for</a:t>
            </a:r>
            <a:r>
              <a:rPr lang="zh-CN" altLang="en-US"/>
              <a:t>循环分号前面的内容都可以不写</a:t>
            </a:r>
            <a:r>
              <a:rPr lang="en-US" altLang="zh-CN"/>
              <a:t>,</a:t>
            </a:r>
            <a:r>
              <a:rPr lang="zh-CN" altLang="en-US"/>
              <a:t>只要你能让循环停止下来</a:t>
            </a:r>
            <a:r>
              <a:rPr lang="en-US" altLang="zh-CN"/>
              <a:t>;</a:t>
            </a:r>
            <a:r>
              <a:rPr lang="zh-CN" altLang="en-US"/>
              <a:t>分号必写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1825" y="3068320"/>
            <a:ext cx="7637145" cy="3520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i = 0;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 ; ;)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if(i==100)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break;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i++;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3498215" y="1258253"/>
            <a:ext cx="39385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827088" y="1989138"/>
            <a:ext cx="7561262" cy="3749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个新入职，月工资为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元的员工，每年涨工资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年后的月工资是多少？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打印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100–200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之间所有能被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整除的数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1+3+5+...+99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3583305" y="1258888"/>
            <a:ext cx="39385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827088" y="1989138"/>
            <a:ext cx="7561262" cy="3291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1-1/2+1/3-1/4…..1/100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i=1;  i*-1*-1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20-80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之间能被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整除的整数，每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个一行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九九乘法表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57634" y="1606837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回顾</a:t>
              </a:r>
              <a:endParaRPr lang="zh-CN" altLang="zh-CN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9135" y="2208530"/>
            <a:ext cx="684657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：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57634" y="1606837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习题讲解</a:t>
              </a:r>
              <a:endParaRPr lang="zh-CN" altLang="zh-CN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57634" y="1606837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主要内容</a:t>
              </a:r>
              <a:endParaRPr lang="zh-CN" altLang="zh-CN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14563"/>
            <a:ext cx="7648575" cy="420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循环的使用！！！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循环的使用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循环相关的练习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 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71936" y="1606837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问题</a:t>
              </a:r>
              <a:endParaRPr lang="zh-CN" altLang="zh-CN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1005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1~100,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所有的数字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使用</a:t>
              </a: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for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循环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64922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的循环结构可以让某些代码执行 若干次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减少重复代码书写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~ 100   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次输出操作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 var i=1;  i&lt;=100;  i++   )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console.log(i);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count = 1;   //1.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组装过程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        //2.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过程会重复执行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统计一下  ，增量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3.  count++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需要判断是否还需要 继续组装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 &lt;=100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for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循环结构分析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420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循环的几个要素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从哪里开始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循环变量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i = 1;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到哪里结束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循环条件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       i &lt;= 100;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次数改变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       i++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for(var i=1; i&lt;=100; i++)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console.log(i);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如果不设置循环条件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循环无法结束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那么就会导致死循环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for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循环结构分析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420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for(var i=1;i&lt;=100;i++)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console.log(i);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3580" y="3594100"/>
            <a:ext cx="146050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只执行一次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4540" y="3594100"/>
            <a:ext cx="177101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执行多次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3060" y="6051550"/>
            <a:ext cx="160845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执行多次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肘形连接符 4"/>
          <p:cNvCxnSpPr>
            <a:stCxn id="2" idx="2"/>
          </p:cNvCxnSpPr>
          <p:nvPr/>
        </p:nvCxnSpPr>
        <p:spPr>
          <a:xfrm rot="5400000" flipV="1">
            <a:off x="979170" y="4408805"/>
            <a:ext cx="1130935" cy="221615"/>
          </a:xfrm>
          <a:prstGeom prst="bentConnector3">
            <a:avLst>
              <a:gd name="adj1" fmla="val 50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5400000">
            <a:off x="2460625" y="3958590"/>
            <a:ext cx="1131570" cy="1122680"/>
          </a:xfrm>
          <a:prstGeom prst="bentConnector3">
            <a:avLst>
              <a:gd name="adj1" fmla="val 500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5400000" flipV="1">
            <a:off x="3239135" y="5480050"/>
            <a:ext cx="534035" cy="4038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2065</Words>
  <Application>WPS 演示</Application>
  <PresentationFormat>全屏显示(4:3)</PresentationFormat>
  <Paragraphs>225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黑体</vt:lpstr>
      <vt:lpstr>微软雅黑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杨斌</cp:lastModifiedBy>
  <cp:revision>943</cp:revision>
  <dcterms:created xsi:type="dcterms:W3CDTF">2009-05-11T03:02:00Z</dcterms:created>
  <dcterms:modified xsi:type="dcterms:W3CDTF">2016-08-17T03:35:12Z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