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0" r:id="rId3"/>
    <p:sldId id="331" r:id="rId5"/>
    <p:sldId id="384" r:id="rId6"/>
    <p:sldId id="386" r:id="rId7"/>
    <p:sldId id="388" r:id="rId8"/>
    <p:sldId id="389" r:id="rId9"/>
    <p:sldId id="390" r:id="rId10"/>
    <p:sldId id="391" r:id="rId11"/>
    <p:sldId id="392" r:id="rId12"/>
    <p:sldId id="393" r:id="rId13"/>
    <p:sldId id="395" r:id="rId14"/>
  </p:sldIdLst>
  <p:sldSz cx="9144000" cy="6858000" type="screen4x3"/>
  <p:notesSz cx="7099300" cy="1023493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4FEC2"/>
    <a:srgbClr val="F2FDDF"/>
    <a:srgbClr val="FFFFFF"/>
    <a:srgbClr val="FEECEC"/>
    <a:srgbClr val="F0AEE8"/>
    <a:srgbClr val="FF682F"/>
    <a:srgbClr val="30313C"/>
    <a:srgbClr val="D72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6"/>
    <p:restoredTop sz="86719"/>
  </p:normalViewPr>
  <p:slideViewPr>
    <p:cSldViewPr showGuides="1">
      <p:cViewPr varScale="1">
        <p:scale>
          <a:sx n="124" d="100"/>
          <a:sy n="124" d="100"/>
        </p:scale>
        <p:origin x="-1912" y="-96"/>
      </p:cViewPr>
      <p:guideLst>
        <p:guide orient="horz" pos="20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9048" tIns="49524" rIns="99048" bIns="49524"/>
          <a:lstStyle>
            <a:lvl1pPr>
              <a:buFont typeface="Arial" panose="020B0604020202020204" pitchFamily="34" charset="0"/>
              <a:buNone/>
              <a:defRPr sz="1300" noProof="1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9048" tIns="49524" rIns="99048" bIns="49524"/>
          <a:lstStyle>
            <a:lvl1pPr algn="r">
              <a:buFont typeface="Arial" panose="020B0604020202020204" pitchFamily="34" charset="0"/>
              <a:buNone/>
              <a:defRPr sz="1300" noProof="1">
                <a:latin typeface="Calibri" panose="020F0502020204030204" pitchFamily="2" charset="0"/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defRPr/>
            </a:pPr>
            <a:fld id="{724D3C82-D81B-4F3E-B165-D630BE10E99F}" type="datetimeFigureOut">
              <a:rPr lang="zh-CN" altLang="en-US" strike="noStrike" noProof="1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9048" tIns="49524" rIns="99048" bIns="49524" anchor="b"/>
          <a:lstStyle>
            <a:lvl1pPr>
              <a:buFont typeface="Arial" panose="020B0604020202020204" pitchFamily="34" charset="0"/>
              <a:buNone/>
              <a:defRPr sz="1300" noProof="1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endParaRPr lang="zh-CN" altLang="en-US" strike="noStrike" noProof="1"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9048" tIns="49524" rIns="99048" bIns="49524" numCol="1" anchor="b" anchorCtr="0" compatLnSpc="1"/>
          <a:lstStyle>
            <a:lvl1pPr algn="r">
              <a:buFont typeface="Arial" panose="020B0604020202020204" pitchFamily="34" charset="0"/>
              <a:buNone/>
              <a:defRPr sz="13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1217FD12-C5D4-4ECE-B99C-C82F4C8B4DDC}" type="slidenum">
              <a:rPr lang="zh-CN" altLang="en-US" strike="noStrike" noProof="1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ctr"/>
          <a:p>
            <a:pPr lvl="0"/>
            <a:endParaRPr lang="zh-CN" altLang="en-US" dirty="0"/>
          </a:p>
        </p:txBody>
      </p:sp>
      <p:sp>
        <p:nvSpPr>
          <p:cNvPr id="4099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300">
                <a:ea typeface="宋体" panose="02010600030101010101" pitchFamily="2" charset="-122"/>
              </a:rPr>
            </a:fld>
            <a:endParaRPr lang="zh-CN" altLang="en-US" sz="13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幻灯片图像占位符 22529"/>
          <p:cNvSpPr>
            <a:spLocks noGrp="1" noRot="1" noChangeAspect="1"/>
          </p:cNvSpPr>
          <p:nvPr>
            <p:ph type="sldImg"/>
          </p:nvPr>
        </p:nvSpPr>
        <p:spPr>
          <a:ln w="1"/>
        </p:spPr>
      </p:sp>
      <p:sp>
        <p:nvSpPr>
          <p:cNvPr id="22531" name="文本占位符 22530"/>
          <p:cNvSpPr>
            <a:spLocks noGrp="1" noRot="1" noChangeAspect="1"/>
          </p:cNvSpPr>
          <p:nvPr>
            <p:ph type="body" idx="1"/>
          </p:nvPr>
        </p:nvSpPr>
        <p:spPr>
          <a:xfrm>
            <a:off x="-623887" y="8210550"/>
            <a:ext cx="7046912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 lang="zh-CN" altLang="en-US" dirty="0"/>
              <a:t>介绍图中数字含义以及不同颜色对应的线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 fontAlgn="base"/>
            <a:endParaRPr lang="zh-CN" altLang="en-US" strike="noStrike" noProof="1">
              <a:sym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 w="9525">
            <a:noFill/>
          </a:ln>
        </p:spPr>
        <p:txBody>
          <a:bodyPr anchor="ctr"/>
          <a:p>
            <a:pPr lvl="0" algn="ctr" eaLnBrk="0" hangingPunct="0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680" lvl="1" indent="-28448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1141730" lvl="2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598930" lvl="3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2056130" lvl="4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5pPr>
      <a:lvl6pPr marL="2514600" lvl="5" indent="-228600" algn="l" defTabSz="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6pPr>
      <a:lvl7pPr marL="2971800" lvl="6" indent="-228600" algn="l" defTabSz="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7pPr>
      <a:lvl8pPr marL="3429000" lvl="7" indent="-228600" algn="l" defTabSz="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8pPr>
      <a:lvl9pPr marL="3886200" lvl="8" indent="-228600" algn="l" defTabSz="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矩形 1"/>
          <p:cNvSpPr/>
          <p:nvPr/>
        </p:nvSpPr>
        <p:spPr>
          <a:xfrm>
            <a:off x="431800" y="4292600"/>
            <a:ext cx="8712200" cy="1138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dirty="0" err="1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48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endParaRPr lang="en-US" altLang="zh-CN" sz="4800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矩形 1"/>
          <p:cNvSpPr/>
          <p:nvPr/>
        </p:nvSpPr>
        <p:spPr>
          <a:xfrm>
            <a:off x="8316913" y="6237288"/>
            <a:ext cx="646112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子心</a:t>
            </a:r>
            <a:endParaRPr lang="en-US" altLang="zh-CN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1" name="组合 3"/>
          <p:cNvGrpSpPr/>
          <p:nvPr/>
        </p:nvGrpSpPr>
        <p:grpSpPr>
          <a:xfrm>
            <a:off x="596900" y="856933"/>
            <a:ext cx="7648575" cy="647700"/>
            <a:chOff x="0" y="0"/>
            <a:chExt cx="7648027" cy="648072"/>
          </a:xfrm>
        </p:grpSpPr>
        <p:sp>
          <p:nvSpPr>
            <p:cNvPr id="5122" name="矩形 9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buFont typeface="Arial" panose="020B0604020202020204" pitchFamily="34" charset="0"/>
                <a:buNone/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" name="文本框 6"/>
            <p:cNvSpPr txBox="1"/>
            <p:nvPr/>
          </p:nvSpPr>
          <p:spPr>
            <a:xfrm>
              <a:off x="1939786" y="49875"/>
              <a:ext cx="4392298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编写第一个React程序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8665" y="2120900"/>
            <a:ext cx="509333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zh-CN" altLang="en-US" dirty="0">
                <a:sym typeface="+mn-ea"/>
              </a:rPr>
              <a:t>React程序结构介绍</a:t>
            </a:r>
            <a:endParaRPr lang="zh-CN" altLang="en-US" dirty="0">
              <a:sym typeface="+mn-ea"/>
            </a:endParaRPr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修改代码</a:t>
            </a:r>
            <a:endParaRPr lang="zh-CN" altLang="en-US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查看改动效果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3"/>
          <p:cNvSpPr>
            <a:spLocks noGrp="1"/>
          </p:cNvSpPr>
          <p:nvPr>
            <p:ph type="title"/>
          </p:nvPr>
        </p:nvSpPr>
        <p:spPr>
          <a:xfrm>
            <a:off x="387549" y="1004292"/>
            <a:ext cx="8625483" cy="376238"/>
          </a:xfrm>
        </p:spPr>
        <p:txBody>
          <a:bodyPr vert="horz" wrap="square" lIns="33813" tIns="17621" rIns="33813" bIns="17621" anchor="ctr"/>
          <a:p>
            <a:pPr lvl="0"/>
            <a:endParaRPr lang="zh-CN" altLang="en-US" dirty="0">
              <a:solidFill>
                <a:srgbClr val="35B558"/>
              </a:solidFill>
              <a:latin typeface="Noto Sans CJK SC Bold" charset="-122"/>
              <a:ea typeface="Noto Sans CJK SC Bold" charset="-122"/>
              <a:sym typeface="Arial" panose="020B0604020202020204" pitchFamily="34" charset="0"/>
            </a:endParaRPr>
          </a:p>
        </p:txBody>
      </p:sp>
      <p:sp>
        <p:nvSpPr>
          <p:cNvPr id="33795" name="折角形 33794"/>
          <p:cNvSpPr/>
          <p:nvPr/>
        </p:nvSpPr>
        <p:spPr>
          <a:xfrm>
            <a:off x="3659981" y="2202061"/>
            <a:ext cx="1824038" cy="245387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lvl="0" eaLnBrk="1" latinLnBrk="0" hangingPunct="1"/>
            <a:r>
              <a:rPr lang="zh-CN" altLang="en-US" dirty="0">
                <a:latin typeface="Noto Sans CJK SC Regular" charset="-122"/>
                <a:ea typeface="Noto Sans CJK SC Regular" charset="-122"/>
              </a:rPr>
              <a:t>HTML</a:t>
            </a:r>
            <a:endParaRPr lang="zh-CN" altLang="en-US" dirty="0">
              <a:latin typeface="Noto Sans CJK SC Regular" charset="-122"/>
              <a:ea typeface="Noto Sans CJK SC Regular" charset="-122"/>
            </a:endParaRPr>
          </a:p>
        </p:txBody>
      </p:sp>
      <p:grpSp>
        <p:nvGrpSpPr>
          <p:cNvPr id="33796" name="组合 33795"/>
          <p:cNvGrpSpPr/>
          <p:nvPr/>
        </p:nvGrpSpPr>
        <p:grpSpPr>
          <a:xfrm>
            <a:off x="5653088" y="2202061"/>
            <a:ext cx="2344936" cy="2453878"/>
            <a:chOff x="0" y="0"/>
            <a:chExt cx="9848" cy="10304"/>
          </a:xfrm>
        </p:grpSpPr>
        <p:sp>
          <p:nvSpPr>
            <p:cNvPr id="33797" name="折角形 33796"/>
            <p:cNvSpPr/>
            <p:nvPr/>
          </p:nvSpPr>
          <p:spPr>
            <a:xfrm>
              <a:off x="2192" y="0"/>
              <a:ext cx="7656" cy="10304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eaLnBrk="1" latinLnBrk="0" hangingPunct="1"/>
              <a:r>
                <a:rPr lang="zh-CN" altLang="en-US" dirty="0">
                  <a:latin typeface="Noto Sans CJK SC Regular" charset="-122"/>
                  <a:ea typeface="Noto Sans CJK SC Regular" charset="-122"/>
                </a:rPr>
                <a:t>CSS</a:t>
              </a:r>
              <a:endParaRPr lang="zh-CN" altLang="en-US" dirty="0">
                <a:latin typeface="Noto Sans CJK SC Regular" charset="-122"/>
                <a:ea typeface="Noto Sans CJK SC Regular" charset="-122"/>
              </a:endParaRPr>
            </a:p>
          </p:txBody>
        </p:sp>
        <p:sp>
          <p:nvSpPr>
            <p:cNvPr id="33798" name="燕尾形箭头3 312"/>
            <p:cNvSpPr/>
            <p:nvPr/>
          </p:nvSpPr>
          <p:spPr>
            <a:xfrm>
              <a:off x="0" y="3378"/>
              <a:ext cx="1464" cy="3547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anchor="ctr"/>
            <a:p>
              <a:pPr lvl="0" algn="ctr" eaLnBrk="1" latinLnBrk="0" hangingPunct="1"/>
              <a:endParaRPr sz="675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799" name="组合 33798"/>
          <p:cNvGrpSpPr/>
          <p:nvPr/>
        </p:nvGrpSpPr>
        <p:grpSpPr>
          <a:xfrm>
            <a:off x="1147167" y="2202061"/>
            <a:ext cx="2341364" cy="2453878"/>
            <a:chOff x="0" y="0"/>
            <a:chExt cx="9832" cy="10304"/>
          </a:xfrm>
        </p:grpSpPr>
        <p:sp>
          <p:nvSpPr>
            <p:cNvPr id="33800" name="折角形 33799"/>
            <p:cNvSpPr/>
            <p:nvPr/>
          </p:nvSpPr>
          <p:spPr>
            <a:xfrm>
              <a:off x="0" y="0"/>
              <a:ext cx="7657" cy="10304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eaLnBrk="1" latinLnBrk="0" hangingPunct="1"/>
              <a:r>
                <a:rPr lang="zh-CN" altLang="en-US" dirty="0">
                  <a:latin typeface="Noto Sans CJK SC Regular" charset="-122"/>
                  <a:ea typeface="Noto Sans CJK SC Regular" charset="-122"/>
                </a:rPr>
                <a:t>JS</a:t>
              </a:r>
              <a:endParaRPr lang="zh-CN" altLang="en-US" dirty="0">
                <a:latin typeface="Noto Sans CJK SC Regular" charset="-122"/>
                <a:ea typeface="Noto Sans CJK SC Regular" charset="-122"/>
              </a:endParaRPr>
            </a:p>
          </p:txBody>
        </p:sp>
        <p:sp>
          <p:nvSpPr>
            <p:cNvPr id="33801" name="流程图: 可选过程 33800"/>
            <p:cNvSpPr/>
            <p:nvPr/>
          </p:nvSpPr>
          <p:spPr>
            <a:xfrm>
              <a:off x="1770" y="6378"/>
              <a:ext cx="4336" cy="2252"/>
            </a:xfrm>
            <a:prstGeom prst="flowChartAlternateProcess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pPr lvl="0" eaLnBrk="1" latinLnBrk="0" hangingPunct="1"/>
              <a:r>
                <a:rPr lang="zh-CN" altLang="en-US" dirty="0">
                  <a:latin typeface="Noto Sans CJK SC Regular" charset="-122"/>
                  <a:ea typeface="Noto Sans CJK SC Regular" charset="-122"/>
                </a:rPr>
                <a:t>JSX</a:t>
              </a:r>
              <a:endParaRPr lang="zh-CN" altLang="en-US" dirty="0">
                <a:latin typeface="Noto Sans CJK SC Regular" charset="-122"/>
                <a:ea typeface="Noto Sans CJK SC Regular" charset="-122"/>
              </a:endParaRPr>
            </a:p>
          </p:txBody>
        </p:sp>
        <p:sp>
          <p:nvSpPr>
            <p:cNvPr id="33802" name="燕尾形箭头3 312"/>
            <p:cNvSpPr/>
            <p:nvPr/>
          </p:nvSpPr>
          <p:spPr>
            <a:xfrm flipH="1">
              <a:off x="8368" y="3378"/>
              <a:ext cx="1465" cy="3547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 vert="horz" wrap="square" anchor="ctr"/>
            <a:p>
              <a:pPr lvl="0" algn="ctr" eaLnBrk="1" latinLnBrk="0" hangingPunct="1"/>
              <a:endParaRPr sz="675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1" name="组合 3"/>
          <p:cNvGrpSpPr/>
          <p:nvPr/>
        </p:nvGrpSpPr>
        <p:grpSpPr>
          <a:xfrm>
            <a:off x="747395" y="868998"/>
            <a:ext cx="7648575" cy="647700"/>
            <a:chOff x="75560" y="-385666"/>
            <a:chExt cx="7648027" cy="648072"/>
          </a:xfrm>
        </p:grpSpPr>
        <p:sp>
          <p:nvSpPr>
            <p:cNvPr id="5122" name="矩形 9"/>
            <p:cNvSpPr/>
            <p:nvPr/>
          </p:nvSpPr>
          <p:spPr>
            <a:xfrm>
              <a:off x="75560" y="-385666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buFont typeface="Arial" panose="020B0604020202020204" pitchFamily="34" charset="0"/>
                <a:buNone/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" name="文本框 6"/>
            <p:cNvSpPr txBox="1"/>
            <p:nvPr/>
          </p:nvSpPr>
          <p:spPr>
            <a:xfrm>
              <a:off x="1928992" y="-321813"/>
              <a:ext cx="4392298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React程序结构介绍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1" name="组合 3"/>
          <p:cNvGrpSpPr/>
          <p:nvPr/>
        </p:nvGrpSpPr>
        <p:grpSpPr>
          <a:xfrm>
            <a:off x="748030" y="611823"/>
            <a:ext cx="7648575" cy="647700"/>
            <a:chOff x="0" y="0"/>
            <a:chExt cx="7648027" cy="648072"/>
          </a:xfrm>
        </p:grpSpPr>
        <p:sp>
          <p:nvSpPr>
            <p:cNvPr id="5122" name="矩形 9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buFont typeface="Arial" panose="020B0604020202020204" pitchFamily="34" charset="0"/>
                <a:buNone/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" name="文本框 6"/>
            <p:cNvSpPr txBox="1"/>
            <p:nvPr/>
          </p:nvSpPr>
          <p:spPr>
            <a:xfrm>
              <a:off x="1939786" y="49875"/>
              <a:ext cx="4392298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React概述 —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Noto Sans CJK SC Bold" charset="-122"/>
                </a:rPr>
                <a:t>课程概要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5124" name="文本框 1"/>
          <p:cNvSpPr txBox="1"/>
          <p:nvPr/>
        </p:nvSpPr>
        <p:spPr>
          <a:xfrm>
            <a:off x="748030" y="1677988"/>
            <a:ext cx="7462838" cy="12420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  <a:sym typeface="+mn-ea"/>
              </a:rPr>
              <a:t>什么是React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  <a:sym typeface="+mn-ea"/>
              </a:rPr>
              <a:t>React开发环境搭建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  <a:buChar char="•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  <a:sym typeface="+mn-ea"/>
              </a:rPr>
              <a:t>编写第一个React程序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1" name="组合 3"/>
          <p:cNvGrpSpPr/>
          <p:nvPr/>
        </p:nvGrpSpPr>
        <p:grpSpPr>
          <a:xfrm>
            <a:off x="748030" y="611823"/>
            <a:ext cx="7648575" cy="647700"/>
            <a:chOff x="0" y="0"/>
            <a:chExt cx="7648027" cy="648072"/>
          </a:xfrm>
        </p:grpSpPr>
        <p:sp>
          <p:nvSpPr>
            <p:cNvPr id="5122" name="矩形 9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buFont typeface="Arial" panose="020B0604020202020204" pitchFamily="34" charset="0"/>
                <a:buNone/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" name="文本框 6"/>
            <p:cNvSpPr txBox="1"/>
            <p:nvPr/>
          </p:nvSpPr>
          <p:spPr>
            <a:xfrm>
              <a:off x="1939786" y="49875"/>
              <a:ext cx="4392298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什么是React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5124" name="文本框 1"/>
          <p:cNvSpPr txBox="1"/>
          <p:nvPr/>
        </p:nvSpPr>
        <p:spPr>
          <a:xfrm>
            <a:off x="739775" y="1668463"/>
            <a:ext cx="7462838" cy="12420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  <a:cs typeface="+mn-ea"/>
                <a:sym typeface="+mn-ea"/>
              </a:rPr>
              <a:t>React的开发背景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  <a:cs typeface="+mn-ea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  <a:cs typeface="+mn-ea"/>
                <a:sym typeface="+mn-ea"/>
              </a:rPr>
              <a:t>React的发展过程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  <a:cs typeface="+mn-ea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5000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  <a:cs typeface="+mn-ea"/>
                <a:sym typeface="+mn-ea"/>
              </a:rPr>
              <a:t>React的现状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副标题 2"/>
          <p:cNvSpPr>
            <a:spLocks noGrp="1"/>
          </p:cNvSpPr>
          <p:nvPr/>
        </p:nvSpPr>
        <p:spPr>
          <a:xfrm>
            <a:off x="387549" y="1810346"/>
            <a:ext cx="8326636" cy="679251"/>
          </a:xfrm>
          <a:prstGeom prst="rect">
            <a:avLst/>
          </a:prstGeom>
          <a:noFill/>
          <a:ln w="9525">
            <a:noFill/>
          </a:ln>
        </p:spPr>
        <p:txBody>
          <a:bodyPr lIns="33813" tIns="17621" rIns="33813" bIns="17621"/>
          <a:p>
            <a:pPr lvl="0" algn="l" defTabSz="914400">
              <a:lnSpc>
                <a:spcPct val="140000"/>
              </a:lnSpc>
              <a:buClr>
                <a:srgbClr val="35B558"/>
              </a:buClr>
              <a:buSzPct val="75000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Facebook需要解决的问题：</a:t>
            </a: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Bold" charset="-122"/>
              </a:rPr>
              <a:t>构建数据不断变化的大型应用</a:t>
            </a: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。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</a:endParaRPr>
          </a:p>
        </p:txBody>
      </p:sp>
      <p:sp>
        <p:nvSpPr>
          <p:cNvPr id="18436" name="圆角矩形 18435"/>
          <p:cNvSpPr/>
          <p:nvPr/>
        </p:nvSpPr>
        <p:spPr>
          <a:xfrm>
            <a:off x="387549" y="3646884"/>
            <a:ext cx="1716881" cy="895350"/>
          </a:xfrm>
          <a:prstGeom prst="roundRect">
            <a:avLst>
              <a:gd name="adj" fmla="val 16667"/>
            </a:avLst>
          </a:pr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 wrap="none" anchor="ctr"/>
          <a:p>
            <a:pPr lvl="0" eaLnBrk="1" latinLnBrk="0" hangingPunct="1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Noto Sans CJK SC Regular" charset="-122"/>
              </a:rPr>
              <a:t>数据变化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Noto Sans CJK SC Regular" charset="-122"/>
            </a:endParaRPr>
          </a:p>
        </p:txBody>
      </p:sp>
      <p:sp>
        <p:nvSpPr>
          <p:cNvPr id="18437" name="虚尾箭头 135"/>
          <p:cNvSpPr/>
          <p:nvPr/>
        </p:nvSpPr>
        <p:spPr>
          <a:xfrm>
            <a:off x="2091928" y="3777258"/>
            <a:ext cx="1205508" cy="634603"/>
          </a:xfrm>
          <a:custGeom>
            <a:avLst/>
            <a:gdLst/>
            <a:ahLst/>
            <a:cxnLst>
              <a:cxn ang="0">
                <a:pos x="574579" y="260350"/>
              </a:cxn>
              <a:cxn ang="0">
                <a:pos x="895590" y="260350"/>
              </a:cxn>
              <a:cxn ang="0">
                <a:pos x="895590" y="650875"/>
              </a:cxn>
              <a:cxn ang="0">
                <a:pos x="574579" y="650875"/>
              </a:cxn>
              <a:cxn ang="0">
                <a:pos x="228983" y="260350"/>
              </a:cxn>
              <a:cxn ang="0">
                <a:pos x="475668" y="260350"/>
              </a:cxn>
              <a:cxn ang="0">
                <a:pos x="475668" y="650875"/>
              </a:cxn>
              <a:cxn ang="0">
                <a:pos x="228983" y="650875"/>
              </a:cxn>
              <a:cxn ang="0">
                <a:pos x="0" y="260350"/>
              </a:cxn>
              <a:cxn ang="0">
                <a:pos x="130071" y="260350"/>
              </a:cxn>
              <a:cxn ang="0">
                <a:pos x="130071" y="650875"/>
              </a:cxn>
              <a:cxn ang="0">
                <a:pos x="0" y="650875"/>
              </a:cxn>
              <a:cxn ang="0">
                <a:pos x="1347552" y="0"/>
              </a:cxn>
              <a:cxn ang="0">
                <a:pos x="1905000" y="455613"/>
              </a:cxn>
              <a:cxn ang="0">
                <a:pos x="1347552" y="911225"/>
              </a:cxn>
              <a:cxn ang="0">
                <a:pos x="1347552" y="650875"/>
              </a:cxn>
              <a:cxn ang="0">
                <a:pos x="994502" y="650875"/>
              </a:cxn>
              <a:cxn ang="0">
                <a:pos x="994502" y="260350"/>
              </a:cxn>
              <a:cxn ang="0">
                <a:pos x="1347552" y="260350"/>
              </a:cxn>
            </a:cxnLst>
            <a:pathLst>
              <a:path w="7382320" h="3528392">
                <a:moveTo>
                  <a:pt x="2226629" y="1008112"/>
                </a:moveTo>
                <a:lnTo>
                  <a:pt x="3470622" y="1008112"/>
                </a:lnTo>
                <a:lnTo>
                  <a:pt x="3470622" y="2520280"/>
                </a:lnTo>
                <a:lnTo>
                  <a:pt x="2226629" y="2520280"/>
                </a:lnTo>
                <a:lnTo>
                  <a:pt x="2226629" y="1008112"/>
                </a:lnTo>
                <a:close/>
                <a:moveTo>
                  <a:pt x="887362" y="1008112"/>
                </a:moveTo>
                <a:lnTo>
                  <a:pt x="1843323" y="1008112"/>
                </a:lnTo>
                <a:lnTo>
                  <a:pt x="1843323" y="2520280"/>
                </a:lnTo>
                <a:lnTo>
                  <a:pt x="887362" y="2520280"/>
                </a:lnTo>
                <a:lnTo>
                  <a:pt x="887362" y="1008112"/>
                </a:lnTo>
                <a:close/>
                <a:moveTo>
                  <a:pt x="0" y="1008112"/>
                </a:moveTo>
                <a:lnTo>
                  <a:pt x="504056" y="1008112"/>
                </a:lnTo>
                <a:lnTo>
                  <a:pt x="504056" y="2520280"/>
                </a:lnTo>
                <a:lnTo>
                  <a:pt x="0" y="2520280"/>
                </a:lnTo>
                <a:lnTo>
                  <a:pt x="0" y="1008112"/>
                </a:lnTo>
                <a:close/>
                <a:moveTo>
                  <a:pt x="5222080" y="0"/>
                </a:moveTo>
                <a:lnTo>
                  <a:pt x="7382320" y="1764196"/>
                </a:lnTo>
                <a:lnTo>
                  <a:pt x="5222080" y="3528392"/>
                </a:lnTo>
                <a:lnTo>
                  <a:pt x="5222080" y="2520280"/>
                </a:lnTo>
                <a:lnTo>
                  <a:pt x="3853928" y="2520280"/>
                </a:lnTo>
                <a:lnTo>
                  <a:pt x="3853928" y="1008112"/>
                </a:lnTo>
                <a:lnTo>
                  <a:pt x="5222080" y="1008112"/>
                </a:lnTo>
                <a:lnTo>
                  <a:pt x="5222080" y="0"/>
                </a:lnTo>
                <a:close/>
              </a:path>
            </a:pathLst>
          </a:cu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 sz="675"/>
          </a:p>
        </p:txBody>
      </p:sp>
      <p:sp>
        <p:nvSpPr>
          <p:cNvPr id="18438" name="圆角矩形 18437"/>
          <p:cNvSpPr/>
          <p:nvPr/>
        </p:nvSpPr>
        <p:spPr>
          <a:xfrm>
            <a:off x="3309938" y="2756297"/>
            <a:ext cx="1716286" cy="895350"/>
          </a:xfrm>
          <a:prstGeom prst="roundRect">
            <a:avLst>
              <a:gd name="adj" fmla="val 16667"/>
            </a:avLst>
          </a:pr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 vert="horz" wrap="none" anchor="ctr"/>
          <a:p>
            <a:pPr lvl="0" eaLnBrk="1" latinLnBrk="0" hangingPunct="1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Noto Sans CJK SC Regular" charset="-122"/>
              </a:rPr>
              <a:t>大量DOM操作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Noto Sans CJK SC Regular" charset="-122"/>
            </a:endParaRPr>
          </a:p>
        </p:txBody>
      </p:sp>
      <p:sp>
        <p:nvSpPr>
          <p:cNvPr id="18439" name="圆角矩形 18438"/>
          <p:cNvSpPr/>
          <p:nvPr/>
        </p:nvSpPr>
        <p:spPr>
          <a:xfrm>
            <a:off x="3309938" y="4545211"/>
            <a:ext cx="1716286" cy="895945"/>
          </a:xfrm>
          <a:prstGeom prst="roundRect">
            <a:avLst>
              <a:gd name="adj" fmla="val 16667"/>
            </a:avLst>
          </a:prstGeom>
          <a:solidFill>
            <a:schemeClr val="bg2">
              <a:alpha val="100000"/>
            </a:schemeClr>
          </a:solidFill>
          <a:ln w="9525">
            <a:noFill/>
          </a:ln>
        </p:spPr>
        <p:txBody>
          <a:bodyPr vert="horz" wrap="none" anchor="ctr"/>
          <a:p>
            <a:pPr lvl="0" eaLnBrk="1" latinLnBrk="0" hangingPunct="1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Noto Sans CJK SC Regular" charset="-122"/>
              </a:rPr>
              <a:t>逻辑极其复杂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Noto Sans CJK SC Regular" charset="-122"/>
            </a:endParaRPr>
          </a:p>
        </p:txBody>
      </p:sp>
      <p:sp>
        <p:nvSpPr>
          <p:cNvPr id="18440" name="弓箭3 142"/>
          <p:cNvSpPr/>
          <p:nvPr/>
        </p:nvSpPr>
        <p:spPr>
          <a:xfrm flipH="1">
            <a:off x="5151834" y="3104555"/>
            <a:ext cx="1380530" cy="1988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8270" y="0"/>
              </a:cxn>
              <a:cxn ang="0">
                <a:pos x="579588" y="130900"/>
              </a:cxn>
              <a:cxn ang="0">
                <a:pos x="1609827" y="130900"/>
              </a:cxn>
              <a:cxn ang="0">
                <a:pos x="1516727" y="22531"/>
              </a:cxn>
              <a:cxn ang="0">
                <a:pos x="1516727" y="20093"/>
              </a:cxn>
              <a:cxn ang="0">
                <a:pos x="1905000" y="173038"/>
              </a:cxn>
              <a:cxn ang="0">
                <a:pos x="1516727" y="325982"/>
              </a:cxn>
              <a:cxn ang="0">
                <a:pos x="1516727" y="323544"/>
              </a:cxn>
              <a:cxn ang="0">
                <a:pos x="1609827" y="215175"/>
              </a:cxn>
              <a:cxn ang="0">
                <a:pos x="579589" y="215175"/>
              </a:cxn>
              <a:cxn ang="0">
                <a:pos x="448270" y="346075"/>
              </a:cxn>
              <a:cxn ang="0">
                <a:pos x="0" y="346075"/>
              </a:cxn>
              <a:cxn ang="0">
                <a:pos x="173591" y="173038"/>
              </a:cxn>
            </a:cxnLst>
            <a:pathLst>
              <a:path w="5969147" h="1087859">
                <a:moveTo>
                  <a:pt x="0" y="0"/>
                </a:moveTo>
                <a:lnTo>
                  <a:pt x="1404614" y="0"/>
                </a:lnTo>
                <a:lnTo>
                  <a:pt x="1816086" y="411473"/>
                </a:lnTo>
                <a:lnTo>
                  <a:pt x="5044249" y="411473"/>
                </a:lnTo>
                <a:lnTo>
                  <a:pt x="4752528" y="70823"/>
                </a:lnTo>
                <a:lnTo>
                  <a:pt x="4752528" y="63162"/>
                </a:lnTo>
                <a:lnTo>
                  <a:pt x="5969147" y="543930"/>
                </a:lnTo>
                <a:lnTo>
                  <a:pt x="4752528" y="1024697"/>
                </a:lnTo>
                <a:lnTo>
                  <a:pt x="4752528" y="1017036"/>
                </a:lnTo>
                <a:lnTo>
                  <a:pt x="5044250" y="676385"/>
                </a:lnTo>
                <a:lnTo>
                  <a:pt x="1816090" y="676385"/>
                </a:lnTo>
                <a:lnTo>
                  <a:pt x="1404614" y="1087859"/>
                </a:lnTo>
                <a:lnTo>
                  <a:pt x="0" y="1087859"/>
                </a:lnTo>
                <a:lnTo>
                  <a:pt x="543932" y="543930"/>
                </a:lnTo>
                <a:lnTo>
                  <a:pt x="0" y="0"/>
                </a:lnTo>
                <a:close/>
              </a:path>
            </a:pathLst>
          </a:custGeom>
          <a:solidFill>
            <a:srgbClr val="35B558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675"/>
          </a:p>
        </p:txBody>
      </p:sp>
      <p:sp>
        <p:nvSpPr>
          <p:cNvPr id="18441" name="文本框 18440"/>
          <p:cNvSpPr txBox="1"/>
          <p:nvPr/>
        </p:nvSpPr>
        <p:spPr>
          <a:xfrm>
            <a:off x="6632377" y="3049786"/>
            <a:ext cx="1543645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 eaLnBrk="1" latinLnBrk="0" hangingPunct="1"/>
            <a:r>
              <a:rPr lang="zh-CN" altLang="en-US" dirty="0">
                <a:solidFill>
                  <a:srgbClr val="35B558"/>
                </a:solidFill>
                <a:latin typeface="Noto Sans CJK SC Regular" charset="-122"/>
                <a:ea typeface="Noto Sans CJK SC Regular" charset="-122"/>
              </a:rPr>
              <a:t>自动DOM操作</a:t>
            </a:r>
            <a:endParaRPr lang="zh-CN" altLang="en-US" dirty="0">
              <a:solidFill>
                <a:srgbClr val="35B558"/>
              </a:solidFill>
              <a:latin typeface="Noto Sans CJK SC Regular" charset="-122"/>
              <a:ea typeface="Noto Sans CJK SC Regular" charset="-122"/>
            </a:endParaRPr>
          </a:p>
        </p:txBody>
      </p:sp>
      <p:sp>
        <p:nvSpPr>
          <p:cNvPr id="18442" name="弓箭3 142"/>
          <p:cNvSpPr/>
          <p:nvPr/>
        </p:nvSpPr>
        <p:spPr>
          <a:xfrm flipH="1">
            <a:off x="5151834" y="4893469"/>
            <a:ext cx="1380530" cy="1988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8270" y="0"/>
              </a:cxn>
              <a:cxn ang="0">
                <a:pos x="579588" y="130900"/>
              </a:cxn>
              <a:cxn ang="0">
                <a:pos x="1609827" y="130900"/>
              </a:cxn>
              <a:cxn ang="0">
                <a:pos x="1516727" y="22531"/>
              </a:cxn>
              <a:cxn ang="0">
                <a:pos x="1516727" y="20093"/>
              </a:cxn>
              <a:cxn ang="0">
                <a:pos x="1905000" y="173038"/>
              </a:cxn>
              <a:cxn ang="0">
                <a:pos x="1516727" y="325982"/>
              </a:cxn>
              <a:cxn ang="0">
                <a:pos x="1516727" y="323544"/>
              </a:cxn>
              <a:cxn ang="0">
                <a:pos x="1609827" y="215175"/>
              </a:cxn>
              <a:cxn ang="0">
                <a:pos x="579589" y="215175"/>
              </a:cxn>
              <a:cxn ang="0">
                <a:pos x="448270" y="346075"/>
              </a:cxn>
              <a:cxn ang="0">
                <a:pos x="0" y="346075"/>
              </a:cxn>
              <a:cxn ang="0">
                <a:pos x="173591" y="173038"/>
              </a:cxn>
            </a:cxnLst>
            <a:pathLst>
              <a:path w="5969147" h="1087859">
                <a:moveTo>
                  <a:pt x="0" y="0"/>
                </a:moveTo>
                <a:lnTo>
                  <a:pt x="1404614" y="0"/>
                </a:lnTo>
                <a:lnTo>
                  <a:pt x="1816086" y="411473"/>
                </a:lnTo>
                <a:lnTo>
                  <a:pt x="5044249" y="411473"/>
                </a:lnTo>
                <a:lnTo>
                  <a:pt x="4752528" y="70823"/>
                </a:lnTo>
                <a:lnTo>
                  <a:pt x="4752528" y="63162"/>
                </a:lnTo>
                <a:lnTo>
                  <a:pt x="5969147" y="543930"/>
                </a:lnTo>
                <a:lnTo>
                  <a:pt x="4752528" y="1024697"/>
                </a:lnTo>
                <a:lnTo>
                  <a:pt x="4752528" y="1017036"/>
                </a:lnTo>
                <a:lnTo>
                  <a:pt x="5044250" y="676385"/>
                </a:lnTo>
                <a:lnTo>
                  <a:pt x="1816090" y="676385"/>
                </a:lnTo>
                <a:lnTo>
                  <a:pt x="1404614" y="1087859"/>
                </a:lnTo>
                <a:lnTo>
                  <a:pt x="0" y="1087859"/>
                </a:lnTo>
                <a:lnTo>
                  <a:pt x="543932" y="543930"/>
                </a:lnTo>
                <a:lnTo>
                  <a:pt x="0" y="0"/>
                </a:lnTo>
                <a:close/>
              </a:path>
            </a:pathLst>
          </a:custGeom>
          <a:solidFill>
            <a:srgbClr val="35B558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 sz="675"/>
          </a:p>
        </p:txBody>
      </p:sp>
      <p:sp>
        <p:nvSpPr>
          <p:cNvPr id="18443" name="文本框 18442"/>
          <p:cNvSpPr txBox="1"/>
          <p:nvPr/>
        </p:nvSpPr>
        <p:spPr>
          <a:xfrm>
            <a:off x="6631781" y="4838700"/>
            <a:ext cx="1543645" cy="6400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 algn="ctr" eaLnBrk="1" latinLnBrk="0" hangingPunct="1"/>
            <a:r>
              <a:rPr lang="zh-CN" altLang="en-US" dirty="0">
                <a:solidFill>
                  <a:srgbClr val="35B558"/>
                </a:solidFill>
                <a:latin typeface="Noto Sans CJK SC Regular" charset="-122"/>
                <a:ea typeface="Noto Sans CJK SC Regular" charset="-122"/>
              </a:rPr>
              <a:t>状态对应内容</a:t>
            </a:r>
            <a:endParaRPr lang="zh-CN" altLang="en-US" dirty="0">
              <a:solidFill>
                <a:srgbClr val="35B558"/>
              </a:solidFill>
              <a:latin typeface="Noto Sans CJK SC Regular" charset="-122"/>
              <a:ea typeface="Noto Sans CJK SC Regular" charset="-122"/>
            </a:endParaRPr>
          </a:p>
        </p:txBody>
      </p:sp>
      <p:pic>
        <p:nvPicPr>
          <p:cNvPr id="18444" name="图片 18443" descr="react-logo-1000-transpar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6063" y="1643063"/>
            <a:ext cx="3571875" cy="35718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1" name="组合 3"/>
          <p:cNvGrpSpPr/>
          <p:nvPr/>
        </p:nvGrpSpPr>
        <p:grpSpPr>
          <a:xfrm>
            <a:off x="748030" y="611823"/>
            <a:ext cx="7648575" cy="647700"/>
            <a:chOff x="0" y="0"/>
            <a:chExt cx="7648027" cy="648072"/>
          </a:xfrm>
        </p:grpSpPr>
        <p:sp>
          <p:nvSpPr>
            <p:cNvPr id="5122" name="矩形 9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buFont typeface="Arial" panose="020B0604020202020204" pitchFamily="34" charset="0"/>
                <a:buNone/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" name="文本框 6"/>
            <p:cNvSpPr txBox="1"/>
            <p:nvPr/>
          </p:nvSpPr>
          <p:spPr>
            <a:xfrm>
              <a:off x="1939786" y="49875"/>
              <a:ext cx="4392298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React的开发背景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18438" grpId="0" bldLvl="0" animBg="1"/>
      <p:bldP spid="18439" grpId="0" bldLvl="0" animBg="1"/>
      <p:bldP spid="18441" grpId="0" bldLvl="0"/>
      <p:bldP spid="18443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副标题 2"/>
          <p:cNvSpPr>
            <a:spLocks noGrp="1"/>
          </p:cNvSpPr>
          <p:nvPr/>
        </p:nvSpPr>
        <p:spPr>
          <a:xfrm>
            <a:off x="748229" y="1753195"/>
            <a:ext cx="8326636" cy="3855244"/>
          </a:xfrm>
          <a:prstGeom prst="rect">
            <a:avLst/>
          </a:prstGeom>
          <a:noFill/>
          <a:ln w="9525">
            <a:noFill/>
          </a:ln>
        </p:spPr>
        <p:txBody>
          <a:bodyPr lIns="33813" tIns="17621" rIns="33813" bIns="17621"/>
          <a:p>
            <a:pPr marL="1905" lvl="0" indent="188595" algn="l" defTabSz="914400">
              <a:lnSpc>
                <a:spcPct val="140000"/>
              </a:lnSpc>
              <a:buClr>
                <a:srgbClr val="35B558"/>
              </a:buClr>
              <a:buSzPct val="75000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React的特点：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</a:endParaRPr>
          </a:p>
          <a:p>
            <a:pPr marL="1905" lvl="0" indent="188595" algn="l" defTabSz="914400">
              <a:lnSpc>
                <a:spcPct val="140000"/>
              </a:lnSpc>
              <a:buClr>
                <a:srgbClr val="35B558"/>
              </a:buClr>
              <a:buSzPct val="105000"/>
              <a:buChar char="•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  <a:sym typeface="Arial" panose="020B0604020202020204" pitchFamily="34" charset="0"/>
              </a:rPr>
              <a:t>简单（学习简单，上手容易；写的代码简单）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  <a:sym typeface="Arial" panose="020B0604020202020204" pitchFamily="34" charset="0"/>
            </a:endParaRPr>
          </a:p>
          <a:p>
            <a:pPr marL="1905" lvl="0" indent="188595" algn="l" defTabSz="914400">
              <a:lnSpc>
                <a:spcPct val="140000"/>
              </a:lnSpc>
              <a:buClr>
                <a:srgbClr val="35B558"/>
              </a:buClr>
              <a:buSzPct val="105000"/>
              <a:buChar char="•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声明式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</a:endParaRPr>
          </a:p>
          <a:p>
            <a:pPr marL="1905" lvl="0" indent="188595" algn="l" defTabSz="914400">
              <a:lnSpc>
                <a:spcPct val="140000"/>
              </a:lnSpc>
              <a:buClr>
                <a:srgbClr val="35B558"/>
              </a:buClr>
              <a:buSzPct val="75000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React的核心是组件，组件的设计目的是</a:t>
            </a:r>
            <a:r>
              <a:rPr lang="zh-CN" altLang="en-US" dirty="0">
                <a:solidFill>
                  <a:srgbClr val="FF5C00"/>
                </a:solidFill>
                <a:latin typeface="Noto Sans CJK SC Regular" charset="-122"/>
                <a:ea typeface="Noto Sans CJK SC Bold" charset="-122"/>
              </a:rPr>
              <a:t>提高代码复用率</a:t>
            </a: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、</a:t>
            </a:r>
            <a:r>
              <a:rPr lang="zh-CN" altLang="en-US" dirty="0">
                <a:solidFill>
                  <a:srgbClr val="FF5C00"/>
                </a:solidFill>
                <a:latin typeface="Noto Sans CJK SC Regular" charset="-122"/>
                <a:ea typeface="Noto Sans CJK SC Bold" charset="-122"/>
              </a:rPr>
              <a:t>降低测试难度</a:t>
            </a: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和</a:t>
            </a:r>
            <a:r>
              <a:rPr lang="zh-CN" altLang="en-US" dirty="0">
                <a:solidFill>
                  <a:srgbClr val="FF5C00"/>
                </a:solidFill>
                <a:latin typeface="Noto Sans CJK SC Regular" charset="-122"/>
                <a:ea typeface="Noto Sans CJK SC Bold" charset="-122"/>
              </a:rPr>
              <a:t>代码复杂度</a:t>
            </a: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。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</a:endParaRPr>
          </a:p>
          <a:p>
            <a:pPr marL="1905" lvl="0" indent="188595" algn="l" defTabSz="914400">
              <a:lnSpc>
                <a:spcPct val="140000"/>
              </a:lnSpc>
              <a:buClr>
                <a:srgbClr val="35B558"/>
              </a:buClr>
              <a:buSzPct val="75000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提高代码复用率：组件将</a:t>
            </a: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Bold" charset="-122"/>
              </a:rPr>
              <a:t>数据和逻辑封装</a:t>
            </a: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，类似面向对象中的类。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</a:endParaRPr>
          </a:p>
          <a:p>
            <a:pPr marL="1905" lvl="0" indent="188595" algn="l" defTabSz="914400">
              <a:lnSpc>
                <a:spcPct val="140000"/>
              </a:lnSpc>
              <a:buClr>
                <a:srgbClr val="35B558"/>
              </a:buClr>
              <a:buSzPct val="75000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降低测试难度：组件</a:t>
            </a: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Bold" charset="-122"/>
              </a:rPr>
              <a:t>高内聚低耦合</a:t>
            </a: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，很容易对单个组件进行测试。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</a:endParaRPr>
          </a:p>
          <a:p>
            <a:pPr marL="1905" lvl="0" indent="188595" algn="l" defTabSz="914400">
              <a:lnSpc>
                <a:spcPct val="140000"/>
              </a:lnSpc>
              <a:buClr>
                <a:srgbClr val="35B558"/>
              </a:buClr>
              <a:buSzPct val="75000"/>
            </a:pP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降低代码复杂度：</a:t>
            </a: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Bold" charset="-122"/>
              </a:rPr>
              <a:t>直观的语法</a:t>
            </a:r>
            <a:r>
              <a:rPr lang="zh-CN" altLang="en-US" dirty="0">
                <a:solidFill>
                  <a:srgbClr val="666666"/>
                </a:solidFill>
                <a:latin typeface="Noto Sans CJK SC Regular" charset="-122"/>
                <a:ea typeface="Noto Sans CJK SC Regular" charset="-122"/>
              </a:rPr>
              <a:t>可以极大提高可读性。</a:t>
            </a:r>
            <a:endParaRPr lang="zh-CN" altLang="en-US" dirty="0">
              <a:solidFill>
                <a:srgbClr val="666666"/>
              </a:solidFill>
              <a:latin typeface="Noto Sans CJK SC Regular" charset="-122"/>
              <a:ea typeface="Noto Sans CJK SC Regular" charset="-122"/>
            </a:endParaRPr>
          </a:p>
        </p:txBody>
      </p:sp>
      <p:grpSp>
        <p:nvGrpSpPr>
          <p:cNvPr id="5121" name="组合 3"/>
          <p:cNvGrpSpPr/>
          <p:nvPr/>
        </p:nvGrpSpPr>
        <p:grpSpPr>
          <a:xfrm>
            <a:off x="748030" y="611823"/>
            <a:ext cx="7648575" cy="647700"/>
            <a:chOff x="0" y="0"/>
            <a:chExt cx="7648027" cy="648072"/>
          </a:xfrm>
        </p:grpSpPr>
        <p:sp>
          <p:nvSpPr>
            <p:cNvPr id="5122" name="矩形 9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buFont typeface="Arial" panose="020B0604020202020204" pitchFamily="34" charset="0"/>
                <a:buNone/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" name="文本框 6"/>
            <p:cNvSpPr txBox="1"/>
            <p:nvPr/>
          </p:nvSpPr>
          <p:spPr>
            <a:xfrm>
              <a:off x="1939786" y="49875"/>
              <a:ext cx="4392298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React的开发背景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charRg st="1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charRg st="17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5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charRg st="59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8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直接连接符 20482"/>
          <p:cNvSpPr/>
          <p:nvPr/>
        </p:nvSpPr>
        <p:spPr>
          <a:xfrm rot="19200000">
            <a:off x="-382191" y="5498306"/>
            <a:ext cx="1900833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4" name="直接连接符 20483"/>
          <p:cNvSpPr/>
          <p:nvPr/>
        </p:nvSpPr>
        <p:spPr>
          <a:xfrm rot="19200000">
            <a:off x="1443633" y="4273749"/>
            <a:ext cx="1132880" cy="595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5" name="直接连接符 20484"/>
          <p:cNvSpPr/>
          <p:nvPr/>
        </p:nvSpPr>
        <p:spPr>
          <a:xfrm rot="19200000">
            <a:off x="2406849" y="2781896"/>
            <a:ext cx="2762250" cy="595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0486" name="直接连接符 20485"/>
          <p:cNvSpPr/>
          <p:nvPr/>
        </p:nvSpPr>
        <p:spPr>
          <a:xfrm rot="19200000">
            <a:off x="4847034" y="850702"/>
            <a:ext cx="2475309" cy="595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20487" name="组合 20486"/>
          <p:cNvGrpSpPr/>
          <p:nvPr/>
        </p:nvGrpSpPr>
        <p:grpSpPr>
          <a:xfrm>
            <a:off x="1253133" y="4580930"/>
            <a:ext cx="4725829" cy="398498"/>
            <a:chOff x="0" y="0"/>
            <a:chExt cx="19847" cy="1674"/>
          </a:xfrm>
        </p:grpSpPr>
        <p:sp>
          <p:nvSpPr>
            <p:cNvPr id="20488" name="椭圆 20487"/>
            <p:cNvSpPr/>
            <p:nvPr/>
          </p:nvSpPr>
          <p:spPr>
            <a:xfrm rot="19200000">
              <a:off x="0" y="0"/>
              <a:ext cx="1620" cy="1619"/>
            </a:xfrm>
            <a:prstGeom prst="ellipse">
              <a:avLst/>
            </a:prstGeom>
            <a:solidFill>
              <a:srgbClr val="35B55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sz="675"/>
            </a:p>
          </p:txBody>
        </p:sp>
        <p:sp>
          <p:nvSpPr>
            <p:cNvPr id="20489" name="文本框 20488"/>
            <p:cNvSpPr txBox="1"/>
            <p:nvPr/>
          </p:nvSpPr>
          <p:spPr>
            <a:xfrm>
              <a:off x="2532" y="138"/>
              <a:ext cx="17315" cy="15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l" eaLnBrk="1" latinLnBrk="0" hangingPunct="1"/>
              <a:r>
                <a:rPr lang="zh-CN" altLang="en-US" dirty="0">
                  <a:solidFill>
                    <a:schemeClr val="bg2"/>
                  </a:solidFill>
                  <a:latin typeface="Noto Sans CJK SC Regular" charset="-122"/>
                  <a:ea typeface="Noto Sans CJK SC Regular" charset="-122"/>
                </a:rPr>
                <a:t>2013年6月，Facebook官方发布React</a:t>
              </a:r>
              <a:endParaRPr lang="zh-CN" altLang="en-US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</a:endParaRPr>
            </a:p>
          </p:txBody>
        </p:sp>
      </p:grpSp>
      <p:grpSp>
        <p:nvGrpSpPr>
          <p:cNvPr id="20490" name="组合 20489"/>
          <p:cNvGrpSpPr/>
          <p:nvPr/>
        </p:nvGrpSpPr>
        <p:grpSpPr>
          <a:xfrm>
            <a:off x="2399109" y="3609975"/>
            <a:ext cx="4624031" cy="398399"/>
            <a:chOff x="0" y="0"/>
            <a:chExt cx="19418" cy="1671"/>
          </a:xfrm>
        </p:grpSpPr>
        <p:sp>
          <p:nvSpPr>
            <p:cNvPr id="20491" name="椭圆 20490"/>
            <p:cNvSpPr/>
            <p:nvPr/>
          </p:nvSpPr>
          <p:spPr>
            <a:xfrm rot="19200000">
              <a:off x="0" y="0"/>
              <a:ext cx="1617" cy="1619"/>
            </a:xfrm>
            <a:prstGeom prst="ellipse">
              <a:avLst/>
            </a:prstGeom>
            <a:solidFill>
              <a:srgbClr val="35B55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sz="675"/>
            </a:p>
          </p:txBody>
        </p:sp>
        <p:sp>
          <p:nvSpPr>
            <p:cNvPr id="20492" name="文本框 20491"/>
            <p:cNvSpPr txBox="1"/>
            <p:nvPr/>
          </p:nvSpPr>
          <p:spPr>
            <a:xfrm>
              <a:off x="2105" y="137"/>
              <a:ext cx="17313" cy="153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l" eaLnBrk="1" latinLnBrk="0" hangingPunct="1"/>
              <a:r>
                <a:rPr lang="zh-CN" altLang="en-US" dirty="0">
                  <a:solidFill>
                    <a:schemeClr val="bg2"/>
                  </a:solidFill>
                  <a:latin typeface="Noto Sans CJK SC Regular" charset="-122"/>
                  <a:ea typeface="Noto Sans CJK SC Regular" charset="-122"/>
                </a:rPr>
                <a:t>2013年9月，React热度开始上涨</a:t>
              </a:r>
              <a:endParaRPr lang="zh-CN" altLang="en-US" dirty="0">
                <a:solidFill>
                  <a:schemeClr val="bg2"/>
                </a:solidFill>
                <a:latin typeface="Noto Sans CJK SC Regular" charset="-122"/>
                <a:ea typeface="Noto Sans CJK SC Regular" charset="-122"/>
              </a:endParaRPr>
            </a:p>
          </p:txBody>
        </p:sp>
      </p:grpSp>
      <p:grpSp>
        <p:nvGrpSpPr>
          <p:cNvPr id="20493" name="组合 20492"/>
          <p:cNvGrpSpPr/>
          <p:nvPr/>
        </p:nvGrpSpPr>
        <p:grpSpPr>
          <a:xfrm>
            <a:off x="4801195" y="1583531"/>
            <a:ext cx="3928705" cy="398498"/>
            <a:chOff x="0" y="0"/>
            <a:chExt cx="16498" cy="1674"/>
          </a:xfrm>
        </p:grpSpPr>
        <p:sp>
          <p:nvSpPr>
            <p:cNvPr id="20494" name="椭圆 20493"/>
            <p:cNvSpPr/>
            <p:nvPr/>
          </p:nvSpPr>
          <p:spPr>
            <a:xfrm rot="19200000">
              <a:off x="0" y="0"/>
              <a:ext cx="1616" cy="1619"/>
            </a:xfrm>
            <a:prstGeom prst="ellipse">
              <a:avLst/>
            </a:prstGeom>
            <a:solidFill>
              <a:srgbClr val="35B55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 sz="675"/>
            </a:p>
          </p:txBody>
        </p:sp>
        <p:sp>
          <p:nvSpPr>
            <p:cNvPr id="20495" name="文本框 20494"/>
            <p:cNvSpPr txBox="1"/>
            <p:nvPr/>
          </p:nvSpPr>
          <p:spPr>
            <a:xfrm>
              <a:off x="2165" y="138"/>
              <a:ext cx="14333" cy="153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l" eaLnBrk="1" latinLnBrk="0" hangingPunct="1"/>
              <a:r>
                <a:rPr lang="zh-CN" altLang="en-US" dirty="0">
                  <a:solidFill>
                    <a:schemeClr val="bg2"/>
                  </a:solidFill>
                  <a:latin typeface="Noto Sans CJK SC Regular" charset="-122"/>
                  <a:ea typeface="Noto Sans CJK SC Regular" charset="-122"/>
                </a:rPr>
                <a:t>2015年3月，React Native发布</a:t>
              </a:r>
              <a:endParaRPr lang="zh-CN" altLang="en-US" dirty="0">
                <a:solidFill>
                  <a:schemeClr val="bg2"/>
                </a:solidFill>
                <a:latin typeface="Noto Sans CJK SC Regular" charset="-122"/>
                <a:ea typeface="Noto Sans CJK SC Regular" charset="-122"/>
              </a:endParaRPr>
            </a:p>
          </p:txBody>
        </p:sp>
      </p:grpSp>
      <p:grpSp>
        <p:nvGrpSpPr>
          <p:cNvPr id="5121" name="组合 3"/>
          <p:cNvGrpSpPr/>
          <p:nvPr/>
        </p:nvGrpSpPr>
        <p:grpSpPr>
          <a:xfrm>
            <a:off x="596900" y="856933"/>
            <a:ext cx="7648575" cy="647700"/>
            <a:chOff x="0" y="0"/>
            <a:chExt cx="7648027" cy="648072"/>
          </a:xfrm>
        </p:grpSpPr>
        <p:sp>
          <p:nvSpPr>
            <p:cNvPr id="5122" name="矩形 9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buFont typeface="Arial" panose="020B0604020202020204" pitchFamily="34" charset="0"/>
                <a:buNone/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" name="文本框 6"/>
            <p:cNvSpPr txBox="1"/>
            <p:nvPr/>
          </p:nvSpPr>
          <p:spPr>
            <a:xfrm>
              <a:off x="1939786" y="49875"/>
              <a:ext cx="4392298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React的发展历程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7" name="组合 21506"/>
          <p:cNvGrpSpPr/>
          <p:nvPr/>
        </p:nvGrpSpPr>
        <p:grpSpPr>
          <a:xfrm>
            <a:off x="829866" y="1672828"/>
            <a:ext cx="6754416" cy="1733550"/>
            <a:chOff x="0" y="0"/>
            <a:chExt cx="28365" cy="7280"/>
          </a:xfrm>
        </p:grpSpPr>
        <p:pic>
          <p:nvPicPr>
            <p:cNvPr id="21508" name="图片 21507" descr="百度指数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0662" cy="72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09" name="文本框 21508"/>
            <p:cNvSpPr txBox="1"/>
            <p:nvPr/>
          </p:nvSpPr>
          <p:spPr>
            <a:xfrm>
              <a:off x="22669" y="3168"/>
              <a:ext cx="5696" cy="8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1" latinLnBrk="0" hangingPunct="1"/>
              <a:r>
                <a:rPr lang="zh-CN" altLang="en-US" sz="675" dirty="0">
                  <a:solidFill>
                    <a:schemeClr val="tx1"/>
                  </a:solidFill>
                  <a:latin typeface="Arial" panose="020B0604020202020204" pitchFamily="34" charset="0"/>
                  <a:ea typeface="Noto Sans CJK SC Regular" charset="-122"/>
                </a:rPr>
                <a:t>百度指数</a:t>
              </a:r>
              <a:endParaRPr lang="zh-CN" altLang="en-US" sz="675" dirty="0">
                <a:solidFill>
                  <a:schemeClr val="tx1"/>
                </a:solidFill>
                <a:latin typeface="Arial" panose="020B0604020202020204" pitchFamily="34" charset="0"/>
                <a:ea typeface="Noto Sans CJK SC Regular" charset="-122"/>
              </a:endParaRPr>
            </a:p>
          </p:txBody>
        </p:sp>
      </p:grpSp>
      <p:grpSp>
        <p:nvGrpSpPr>
          <p:cNvPr id="21510" name="组合 21509"/>
          <p:cNvGrpSpPr/>
          <p:nvPr/>
        </p:nvGrpSpPr>
        <p:grpSpPr>
          <a:xfrm>
            <a:off x="3096816" y="3406378"/>
            <a:ext cx="4817507" cy="2167533"/>
            <a:chOff x="0" y="0"/>
            <a:chExt cx="20232" cy="9102"/>
          </a:xfrm>
        </p:grpSpPr>
        <p:pic>
          <p:nvPicPr>
            <p:cNvPr id="21511" name="图片 21510" descr="Google Trend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1142" cy="91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12" name="文本框 21511"/>
            <p:cNvSpPr txBox="1"/>
            <p:nvPr/>
          </p:nvSpPr>
          <p:spPr>
            <a:xfrm>
              <a:off x="13149" y="4447"/>
              <a:ext cx="7083" cy="81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p>
              <a:pPr lvl="0" algn="l" eaLnBrk="1" latinLnBrk="0" hangingPunct="1"/>
              <a:r>
                <a:rPr lang="zh-CN" altLang="en-US" sz="675" dirty="0">
                  <a:solidFill>
                    <a:schemeClr val="tx1"/>
                  </a:solidFill>
                  <a:latin typeface="Noto Sans CJK SC Regular" charset="-122"/>
                  <a:ea typeface="Noto Sans CJK SC Regular" charset="-122"/>
                </a:rPr>
                <a:t>Google Trends</a:t>
              </a:r>
              <a:endParaRPr lang="zh-CN" altLang="en-US" sz="675" dirty="0">
                <a:solidFill>
                  <a:schemeClr val="tx1"/>
                </a:solidFill>
                <a:latin typeface="Noto Sans CJK SC Regular" charset="-122"/>
                <a:ea typeface="Noto Sans CJK SC Regular" charset="-122"/>
              </a:endParaRPr>
            </a:p>
          </p:txBody>
        </p:sp>
      </p:grpSp>
      <p:grpSp>
        <p:nvGrpSpPr>
          <p:cNvPr id="5121" name="组合 3"/>
          <p:cNvGrpSpPr/>
          <p:nvPr/>
        </p:nvGrpSpPr>
        <p:grpSpPr>
          <a:xfrm>
            <a:off x="596900" y="856933"/>
            <a:ext cx="7648575" cy="647700"/>
            <a:chOff x="0" y="0"/>
            <a:chExt cx="7648027" cy="648072"/>
          </a:xfrm>
        </p:grpSpPr>
        <p:sp>
          <p:nvSpPr>
            <p:cNvPr id="5122" name="矩形 9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buFont typeface="Arial" panose="020B0604020202020204" pitchFamily="34" charset="0"/>
                <a:buNone/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" name="文本框 6"/>
            <p:cNvSpPr txBox="1"/>
            <p:nvPr/>
          </p:nvSpPr>
          <p:spPr>
            <a:xfrm>
              <a:off x="1939786" y="49875"/>
              <a:ext cx="4392298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React的发展历程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xfrm>
            <a:off x="408980" y="1810346"/>
            <a:ext cx="8325445" cy="3794522"/>
          </a:xfrm>
        </p:spPr>
        <p:txBody>
          <a:bodyPr vert="horz" wrap="square" lIns="33813" tIns="17621" rIns="33813" bIns="17621" anchor="t"/>
          <a:p>
            <a:pPr marL="0" lvl="0" indent="190500"/>
            <a:r>
              <a:rPr lang="zh-CN" altLang="en-US" sz="2400" dirty="0"/>
              <a:t>GitHub代码Star数：</a:t>
            </a:r>
            <a:r>
              <a:rPr lang="zh-CN" altLang="en-US" sz="2400" dirty="0">
                <a:solidFill>
                  <a:srgbClr val="FF5C00"/>
                </a:solidFill>
              </a:rPr>
              <a:t>20000+</a:t>
            </a:r>
            <a:endParaRPr lang="zh-CN" altLang="en-US" sz="2400" dirty="0"/>
          </a:p>
          <a:p>
            <a:pPr marL="0" lvl="0" indent="190500"/>
            <a:r>
              <a:rPr lang="zh-CN" altLang="en-US" sz="2400" dirty="0"/>
              <a:t>代码贡献者：</a:t>
            </a:r>
            <a:r>
              <a:rPr lang="zh-CN" altLang="en-US" sz="2400" dirty="0">
                <a:solidFill>
                  <a:srgbClr val="FF5C00"/>
                </a:solidFill>
              </a:rPr>
              <a:t>380位</a:t>
            </a:r>
            <a:endParaRPr lang="zh-CN" altLang="en-US" sz="2400" dirty="0"/>
          </a:p>
          <a:p>
            <a:pPr marL="0" lvl="0" indent="190500"/>
            <a:r>
              <a:rPr lang="zh-CN" altLang="en-US" sz="2400" dirty="0"/>
              <a:t>国外使用React的公司：Facebook，Flipboard，Airbnb，BBC，GitHub，	Instagram，Reddit，Uber，WhatsApp，Yahoo</a:t>
            </a:r>
            <a:endParaRPr lang="zh-CN" altLang="en-US" sz="2400" dirty="0"/>
          </a:p>
          <a:p>
            <a:pPr marL="0" lvl="0" indent="190500"/>
            <a:r>
              <a:rPr lang="zh-CN" altLang="en-US" sz="2400" dirty="0"/>
              <a:t>国内使用React的公司：支付宝，淘宝，大搜车，Teambition，豆瓣，豌豆荚</a:t>
            </a:r>
            <a:endParaRPr lang="zh-CN" altLang="en-US" sz="2400" dirty="0"/>
          </a:p>
        </p:txBody>
      </p:sp>
      <p:grpSp>
        <p:nvGrpSpPr>
          <p:cNvPr id="5121" name="组合 3"/>
          <p:cNvGrpSpPr/>
          <p:nvPr/>
        </p:nvGrpSpPr>
        <p:grpSpPr>
          <a:xfrm>
            <a:off x="596900" y="856933"/>
            <a:ext cx="7648575" cy="647700"/>
            <a:chOff x="0" y="0"/>
            <a:chExt cx="7648027" cy="648072"/>
          </a:xfrm>
        </p:grpSpPr>
        <p:sp>
          <p:nvSpPr>
            <p:cNvPr id="5122" name="矩形 9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buFont typeface="Arial" panose="020B0604020202020204" pitchFamily="34" charset="0"/>
                <a:buNone/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" name="文本框 6"/>
            <p:cNvSpPr txBox="1"/>
            <p:nvPr/>
          </p:nvSpPr>
          <p:spPr>
            <a:xfrm>
              <a:off x="1939786" y="49875"/>
              <a:ext cx="4392298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React的现状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32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20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xfrm>
            <a:off x="408980" y="1810346"/>
            <a:ext cx="8325445" cy="3794522"/>
          </a:xfrm>
        </p:spPr>
        <p:txBody>
          <a:bodyPr vert="horz" wrap="square" lIns="33813" tIns="17621" rIns="33813" bIns="17621" anchor="t"/>
          <a:p>
            <a:pPr marL="0" lvl="0" indent="190500"/>
            <a:r>
              <a:rPr lang="zh-CN" altLang="en-US" dirty="0"/>
              <a:t>GitHub代码Star数：</a:t>
            </a:r>
            <a:r>
              <a:rPr lang="zh-CN" altLang="en-US" dirty="0">
                <a:solidFill>
                  <a:srgbClr val="FF5C00"/>
                </a:solidFill>
              </a:rPr>
              <a:t>20000+</a:t>
            </a:r>
            <a:endParaRPr lang="zh-CN" altLang="en-US" dirty="0"/>
          </a:p>
          <a:p>
            <a:pPr marL="0" lvl="0" indent="190500"/>
            <a:r>
              <a:rPr lang="zh-CN" altLang="en-US" dirty="0"/>
              <a:t>代码贡献者：</a:t>
            </a:r>
            <a:r>
              <a:rPr lang="zh-CN" altLang="en-US" dirty="0">
                <a:solidFill>
                  <a:srgbClr val="FF5C00"/>
                </a:solidFill>
              </a:rPr>
              <a:t>380位</a:t>
            </a:r>
            <a:endParaRPr lang="zh-CN" altLang="en-US" dirty="0"/>
          </a:p>
          <a:p>
            <a:pPr marL="0" lvl="0" indent="190500"/>
            <a:r>
              <a:rPr lang="zh-CN" altLang="en-US" dirty="0"/>
              <a:t>国外使用React的公司：Facebook，Flipboard，Airbnb，BBC，GitHub，	Instagram，Reddit，Uber，WhatsApp，Yahoo</a:t>
            </a:r>
            <a:endParaRPr lang="zh-CN" altLang="en-US" dirty="0"/>
          </a:p>
          <a:p>
            <a:pPr marL="0" lvl="0" indent="190500"/>
            <a:r>
              <a:rPr lang="zh-CN" altLang="en-US" dirty="0"/>
              <a:t>国内使用React的公司：支付宝，淘宝，大搜车，Teambition，豆瓣，豌豆荚</a:t>
            </a:r>
            <a:endParaRPr lang="zh-CN" altLang="en-US" dirty="0"/>
          </a:p>
        </p:txBody>
      </p:sp>
      <p:grpSp>
        <p:nvGrpSpPr>
          <p:cNvPr id="5121" name="组合 3"/>
          <p:cNvGrpSpPr/>
          <p:nvPr/>
        </p:nvGrpSpPr>
        <p:grpSpPr>
          <a:xfrm>
            <a:off x="596900" y="856933"/>
            <a:ext cx="7648575" cy="647700"/>
            <a:chOff x="0" y="0"/>
            <a:chExt cx="7648027" cy="648072"/>
          </a:xfrm>
        </p:grpSpPr>
        <p:sp>
          <p:nvSpPr>
            <p:cNvPr id="5122" name="矩形 9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lvl="0" algn="ctr" defTabSz="0">
                <a:lnSpc>
                  <a:spcPct val="150000"/>
                </a:lnSpc>
                <a:buFont typeface="Arial" panose="020B0604020202020204" pitchFamily="34" charset="0"/>
                <a:buNone/>
                <a:tabLst>
                  <a:tab pos="533400" algn="l"/>
                </a:tabLst>
              </a:pP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" name="文本框 6"/>
            <p:cNvSpPr txBox="1"/>
            <p:nvPr/>
          </p:nvSpPr>
          <p:spPr>
            <a:xfrm>
              <a:off x="1939786" y="49875"/>
              <a:ext cx="4392298" cy="5489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/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React的现状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32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20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WPS 演示</Application>
  <PresentationFormat>全屏显示(4:3)</PresentationFormat>
  <Paragraphs>86</Paragraphs>
  <Slides>11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Noto Sans CJK SC Bold</vt:lpstr>
      <vt:lpstr>Noto Sans CJK SC Regular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asus</cp:lastModifiedBy>
  <cp:revision>1618</cp:revision>
  <dcterms:created xsi:type="dcterms:W3CDTF">2009-05-11T03:02:00Z</dcterms:created>
  <dcterms:modified xsi:type="dcterms:W3CDTF">2016-10-16T15:24:13Z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