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3"/>
    <p:sldId id="280" r:id="rId4"/>
    <p:sldId id="271" r:id="rId5"/>
    <p:sldId id="258" r:id="rId6"/>
    <p:sldId id="264" r:id="rId7"/>
    <p:sldId id="265" r:id="rId8"/>
    <p:sldId id="292" r:id="rId9"/>
    <p:sldId id="260" r:id="rId10"/>
    <p:sldId id="294" r:id="rId11"/>
    <p:sldId id="297" r:id="rId12"/>
    <p:sldId id="266" r:id="rId14"/>
    <p:sldId id="295" r:id="rId15"/>
    <p:sldId id="304" r:id="rId16"/>
    <p:sldId id="307" r:id="rId17"/>
    <p:sldId id="308" r:id="rId18"/>
    <p:sldId id="309" r:id="rId19"/>
    <p:sldId id="296" r:id="rId20"/>
    <p:sldId id="298" r:id="rId21"/>
    <p:sldId id="299" r:id="rId22"/>
    <p:sldId id="268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B505"/>
    <a:srgbClr val="F8B504"/>
    <a:srgbClr val="F8B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bleStyles" Target="tableStyles.xml"/><Relationship Id="rId25" Type="http://schemas.openxmlformats.org/officeDocument/2006/relationships/viewProps" Target="viewProps.xml"/><Relationship Id="rId24" Type="http://schemas.openxmlformats.org/officeDocument/2006/relationships/presProps" Target="presProps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5.png"/><Relationship Id="rId1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9.png"/><Relationship Id="rId1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0.png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4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文本框 1"/>
          <p:cNvSpPr txBox="1"/>
          <p:nvPr/>
        </p:nvSpPr>
        <p:spPr>
          <a:xfrm>
            <a:off x="1842770" y="2416810"/>
            <a:ext cx="9164955" cy="1783715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11000" b="1">
                <a:solidFill>
                  <a:schemeClr val="accent4"/>
                </a:solidFill>
                <a:effectLst/>
              </a:rPr>
              <a:t>CYBERROOKIE</a:t>
            </a:r>
            <a:endParaRPr lang="en-US" altLang="zh-CN" sz="11000" b="1">
              <a:solidFill>
                <a:schemeClr val="accent4"/>
              </a:solidFill>
              <a:effectLst/>
            </a:endParaRPr>
          </a:p>
        </p:txBody>
      </p:sp>
      <p:pic>
        <p:nvPicPr>
          <p:cNvPr id="3" name="图片 2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0795"/>
            <a:ext cx="3154680" cy="1417955"/>
          </a:xfrm>
          <a:prstGeom prst="rect">
            <a:avLst/>
          </a:prstGeom>
        </p:spPr>
      </p:pic>
    </p:spTree>
    <p:custDataLst>
      <p:tags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5045" y="1799590"/>
            <a:ext cx="33566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What we will learn</a:t>
            </a:r>
            <a:endParaRPr lang="en-US" altLang="zh-CN" sz="3200" b="1"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973455" y="1145540"/>
            <a:ext cx="2518410" cy="80645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995045" y="2614930"/>
            <a:ext cx="8355965" cy="353822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800"/>
              <a:t>1. </a:t>
            </a:r>
            <a:r>
              <a:rPr lang="zh-CN" altLang="en-US" sz="2800">
                <a:sym typeface="+mn-ea"/>
              </a:rPr>
              <a:t>Virtualization</a:t>
            </a:r>
            <a:r>
              <a:rPr lang="en-US" altLang="zh-CN" sz="2800">
                <a:sym typeface="+mn-ea"/>
              </a:rPr>
              <a:t>, </a:t>
            </a:r>
            <a:r>
              <a:rPr lang="zh-CN" altLang="en-US" sz="2800"/>
              <a:t>Network/System Administration</a:t>
            </a:r>
            <a:endParaRPr lang="zh-CN" altLang="en-US" sz="2800"/>
          </a:p>
          <a:p>
            <a:r>
              <a:rPr lang="en-US" altLang="zh-CN" sz="2800"/>
              <a:t>2. </a:t>
            </a:r>
            <a:r>
              <a:rPr lang="zh-CN" altLang="en-US" sz="2800"/>
              <a:t>Secure architecture</a:t>
            </a:r>
            <a:endParaRPr lang="zh-CN" altLang="en-US" sz="2800"/>
          </a:p>
          <a:p>
            <a:r>
              <a:rPr lang="zh-CN" altLang="en-US" sz="2800"/>
              <a:t>3</a:t>
            </a:r>
            <a:r>
              <a:rPr lang="en-US" altLang="zh-CN" sz="2800"/>
              <a:t>. </a:t>
            </a:r>
            <a:r>
              <a:rPr lang="zh-CN" altLang="en-US" sz="2800"/>
              <a:t>Prevention, Detection &amp; Response</a:t>
            </a:r>
            <a:endParaRPr lang="zh-CN" altLang="en-US" sz="2800"/>
          </a:p>
          <a:p>
            <a:r>
              <a:rPr lang="en-US" altLang="zh-CN" sz="2800"/>
              <a:t>4. </a:t>
            </a:r>
            <a:r>
              <a:rPr lang="zh-CN" altLang="en-US" sz="2800"/>
              <a:t>Firewall</a:t>
            </a:r>
            <a:r>
              <a:rPr lang="en-US" altLang="zh-CN" sz="2800"/>
              <a:t>, IDS/IPS</a:t>
            </a:r>
            <a:endParaRPr lang="zh-CN" altLang="en-US" sz="2800"/>
          </a:p>
          <a:p>
            <a:r>
              <a:rPr lang="en-US" altLang="zh-CN" sz="2800"/>
              <a:t>5. Network Monitoring System</a:t>
            </a:r>
            <a:endParaRPr lang="zh-CN" altLang="en-US" sz="2800"/>
          </a:p>
          <a:p>
            <a:r>
              <a:rPr lang="en-US" altLang="zh-CN" sz="2800"/>
              <a:t>6. Security Monitoring System</a:t>
            </a:r>
            <a:endParaRPr lang="en-US" altLang="zh-CN" sz="2800"/>
          </a:p>
          <a:p>
            <a:r>
              <a:rPr lang="en-US" altLang="zh-CN" sz="2800"/>
              <a:t>7. Risk Assessment</a:t>
            </a:r>
            <a:endParaRPr lang="en-US" altLang="zh-CN" sz="2800"/>
          </a:p>
          <a:p>
            <a:r>
              <a:rPr lang="en-US" altLang="zh-CN" sz="2800"/>
              <a:t>8. SEI</a:t>
            </a:r>
            <a:r>
              <a:rPr lang="zh-CN" altLang="en-US" sz="2800"/>
              <a:t>M </a:t>
            </a:r>
            <a:endParaRPr lang="zh-CN" altLang="en-US" sz="28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5045" y="1799590"/>
            <a:ext cx="647827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What we will learn(4 months project)</a:t>
            </a:r>
            <a:endParaRPr lang="en-US" altLang="zh-CN" sz="3200" b="1"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973455" y="1145540"/>
            <a:ext cx="2518410" cy="80645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Plan</a:t>
            </a:r>
            <a:endParaRPr lang="en-US" altLang="zh-CN"/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rcRect b="4133"/>
          <a:stretch>
            <a:fillRect/>
          </a:stretch>
        </p:blipFill>
        <p:spPr>
          <a:xfrm>
            <a:off x="805180" y="2383155"/>
            <a:ext cx="9285605" cy="4145915"/>
          </a:xfrm>
          <a:prstGeom prst="rect">
            <a:avLst/>
          </a:prstGeom>
        </p:spPr>
      </p:pic>
      <p:sp>
        <p:nvSpPr>
          <p:cNvPr id="10" name="圆角矩形 9"/>
          <p:cNvSpPr/>
          <p:nvPr/>
        </p:nvSpPr>
        <p:spPr>
          <a:xfrm>
            <a:off x="3177540" y="6073140"/>
            <a:ext cx="1721485" cy="372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00" b="1"/>
              <a:t>Splunks Certification</a:t>
            </a:r>
            <a:endParaRPr lang="en-US" altLang="zh-CN" sz="1300" b="1"/>
          </a:p>
        </p:txBody>
      </p:sp>
      <p:sp>
        <p:nvSpPr>
          <p:cNvPr id="11" name="圆角矩形 10"/>
          <p:cNvSpPr/>
          <p:nvPr/>
        </p:nvSpPr>
        <p:spPr>
          <a:xfrm>
            <a:off x="10281285" y="3197225"/>
            <a:ext cx="1721485" cy="372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00" b="1"/>
              <a:t>Qualys Certification</a:t>
            </a:r>
            <a:endParaRPr lang="en-US" altLang="zh-CN" sz="1300" b="1"/>
          </a:p>
        </p:txBody>
      </p:sp>
      <p:sp>
        <p:nvSpPr>
          <p:cNvPr id="12" name="圆角矩形 11"/>
          <p:cNvSpPr/>
          <p:nvPr/>
        </p:nvSpPr>
        <p:spPr>
          <a:xfrm>
            <a:off x="10281285" y="5287645"/>
            <a:ext cx="1721485" cy="37274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 sz="1300" b="1"/>
              <a:t>Neuess Certification</a:t>
            </a:r>
            <a:endParaRPr lang="en-US" altLang="zh-CN" sz="1300" b="1"/>
          </a:p>
        </p:txBody>
      </p:sp>
      <p:cxnSp>
        <p:nvCxnSpPr>
          <p:cNvPr id="13" name="直接箭头连接符 12"/>
          <p:cNvCxnSpPr/>
          <p:nvPr/>
        </p:nvCxnSpPr>
        <p:spPr>
          <a:xfrm flipH="1">
            <a:off x="5017135" y="6069965"/>
            <a:ext cx="802005" cy="190500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4" name="直接箭头连接符 13"/>
          <p:cNvCxnSpPr>
            <a:endCxn id="12" idx="1"/>
          </p:cNvCxnSpPr>
          <p:nvPr/>
        </p:nvCxnSpPr>
        <p:spPr>
          <a:xfrm>
            <a:off x="9711055" y="4944110"/>
            <a:ext cx="570230" cy="5302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>
            <a:endCxn id="11" idx="1"/>
          </p:cNvCxnSpPr>
          <p:nvPr/>
        </p:nvCxnSpPr>
        <p:spPr>
          <a:xfrm flipV="1">
            <a:off x="9727565" y="3383915"/>
            <a:ext cx="553720" cy="733425"/>
          </a:xfrm>
          <a:prstGeom prst="straightConnector1">
            <a:avLst/>
          </a:prstGeom>
          <a:ln>
            <a:tailEnd type="arrow" w="med" len="med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3455" y="1145540"/>
            <a:ext cx="2518410" cy="80645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995045" y="2828925"/>
            <a:ext cx="1028319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000"/>
              <a:t>1. A CyberRookie Member\Organizer, not manager</a:t>
            </a:r>
            <a:r>
              <a:rPr lang="en-US" altLang="zh-CN" sz="3000">
                <a:sym typeface="+mn-ea"/>
              </a:rPr>
              <a:t> </a:t>
            </a:r>
            <a:endParaRPr lang="zh-CN" altLang="en-US" sz="3000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 sz="3000"/>
              <a:t>2. A </a:t>
            </a:r>
            <a:r>
              <a:rPr lang="en-US" sz="3000">
                <a:sym typeface="+mn-ea"/>
              </a:rPr>
              <a:t>CyberRookie Co-Learner, not instructor</a:t>
            </a:r>
            <a:endParaRPr lang="en-US" altLang="zh-CN" sz="3000"/>
          </a:p>
          <a:p>
            <a:endParaRPr lang="en-US" altLang="zh-CN"/>
          </a:p>
          <a:p>
            <a:r>
              <a:rPr lang="en-US" altLang="zh-CN" sz="3000"/>
              <a:t>3. A Person who is looking for  like-minded friends to learn Cyber</a:t>
            </a:r>
            <a:endParaRPr lang="en-US" altLang="zh-CN" sz="3000"/>
          </a:p>
          <a:p>
            <a:endParaRPr lang="en-US" altLang="zh-CN"/>
          </a:p>
          <a:p>
            <a:r>
              <a:rPr lang="en-US" altLang="zh-CN" sz="3000">
                <a:sym typeface="+mn-ea"/>
              </a:rPr>
              <a:t>4. A Person who is looking for  like-minded friends to learn Cyber</a:t>
            </a:r>
            <a:endParaRPr lang="en-US" altLang="zh-CN" sz="3000"/>
          </a:p>
        </p:txBody>
      </p:sp>
      <p:sp>
        <p:nvSpPr>
          <p:cNvPr id="5" name="文本框 4"/>
          <p:cNvSpPr txBox="1"/>
          <p:nvPr/>
        </p:nvSpPr>
        <p:spPr>
          <a:xfrm>
            <a:off x="995045" y="1951990"/>
            <a:ext cx="156591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My Role</a:t>
            </a:r>
            <a:endParaRPr lang="en-US" altLang="zh-CN" sz="3200" b="1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5045" y="1799590"/>
            <a:ext cx="577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What I am doing for CyberRookie</a:t>
            </a:r>
            <a:endParaRPr lang="en-US" altLang="zh-CN" sz="3200" b="1"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995045" y="993140"/>
            <a:ext cx="2518410" cy="80645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5" name="圆角矩形 4"/>
          <p:cNvSpPr/>
          <p:nvPr/>
        </p:nvSpPr>
        <p:spPr>
          <a:xfrm>
            <a:off x="887730" y="3122295"/>
            <a:ext cx="2293620" cy="1454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CSX study materials</a:t>
            </a:r>
            <a:endParaRPr lang="zh-CN" altLang="en-US"/>
          </a:p>
        </p:txBody>
      </p:sp>
      <p:sp>
        <p:nvSpPr>
          <p:cNvPr id="16" name="圆角矩形 15"/>
          <p:cNvSpPr/>
          <p:nvPr/>
        </p:nvSpPr>
        <p:spPr>
          <a:xfrm>
            <a:off x="3662680" y="3122295"/>
            <a:ext cx="2293620" cy="1454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CyberRookie Learning </a:t>
            </a:r>
            <a:r>
              <a:rPr lang="en-US" altLang="zh-CN"/>
              <a:t>materials</a:t>
            </a:r>
            <a:endParaRPr lang="en-US" altLang="zh-CN"/>
          </a:p>
        </p:txBody>
      </p:sp>
      <p:sp>
        <p:nvSpPr>
          <p:cNvPr id="17" name="圆角矩形 16"/>
          <p:cNvSpPr/>
          <p:nvPr/>
        </p:nvSpPr>
        <p:spPr>
          <a:xfrm>
            <a:off x="6480175" y="3122295"/>
            <a:ext cx="2293620" cy="1454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zh-CN" altLang="en-US"/>
              <a:t>CyberRookie Documentation</a:t>
            </a:r>
            <a:endParaRPr lang="zh-CN" altLang="en-US"/>
          </a:p>
        </p:txBody>
      </p:sp>
      <p:sp>
        <p:nvSpPr>
          <p:cNvPr id="18" name="圆角矩形 17"/>
          <p:cNvSpPr/>
          <p:nvPr/>
        </p:nvSpPr>
        <p:spPr>
          <a:xfrm>
            <a:off x="9309735" y="3122295"/>
            <a:ext cx="2293620" cy="1454785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altLang="zh-CN"/>
              <a:t>CyberRookie D</a:t>
            </a:r>
            <a:r>
              <a:rPr lang="zh-CN" altLang="en-US"/>
              <a:t>evelopment </a:t>
            </a:r>
            <a:r>
              <a:rPr lang="en-US" altLang="zh-CN"/>
              <a:t>P</a:t>
            </a:r>
            <a:r>
              <a:rPr lang="zh-CN" altLang="en-US"/>
              <a:t>lanning</a:t>
            </a:r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5990" y="955675"/>
            <a:ext cx="577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What I am doing for CyberRookie</a:t>
            </a:r>
            <a:endParaRPr lang="en-US" altLang="zh-CN" sz="32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32815" y="1561465"/>
            <a:ext cx="225171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ym typeface="+mn-ea"/>
              </a:rPr>
              <a:t>CSX study materials</a:t>
            </a:r>
            <a:endParaRPr lang="zh-CN" altLang="en-US" sz="2000" b="1">
              <a:sym typeface="+mn-ea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4740" y="2106930"/>
            <a:ext cx="5097780" cy="183832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4740" y="4208145"/>
            <a:ext cx="5097145" cy="215963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430" y="2106930"/>
            <a:ext cx="4114800" cy="42672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5990" y="955675"/>
            <a:ext cx="577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What I am doing for CyberRookie</a:t>
            </a:r>
            <a:endParaRPr lang="en-US" altLang="zh-CN" sz="32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97585" y="1539240"/>
            <a:ext cx="35179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ym typeface="+mn-ea"/>
              </a:rPr>
              <a:t>CyberRookie Learning </a:t>
            </a:r>
            <a:r>
              <a:rPr lang="en-US" altLang="zh-CN" sz="2000" b="1">
                <a:sym typeface="+mn-ea"/>
              </a:rPr>
              <a:t>materials</a:t>
            </a:r>
            <a:endParaRPr lang="zh-CN" altLang="en-US" sz="2000" b="1"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rcRect t="20801" r="4797"/>
          <a:stretch>
            <a:fillRect/>
          </a:stretch>
        </p:blipFill>
        <p:spPr>
          <a:xfrm>
            <a:off x="267970" y="2209165"/>
            <a:ext cx="11656695" cy="373761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35990" y="955675"/>
            <a:ext cx="577088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What I am doing for CyberRookie</a:t>
            </a:r>
            <a:endParaRPr lang="en-US" altLang="zh-CN" sz="3200" b="1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82993" y="1539240"/>
            <a:ext cx="3347085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ctr"/>
            <a:r>
              <a:rPr lang="zh-CN" altLang="en-US" sz="2000" b="1">
                <a:sym typeface="+mn-ea"/>
              </a:rPr>
              <a:t>CyberRookie </a:t>
            </a:r>
            <a:r>
              <a:rPr lang="en-US" sz="2000" b="1">
                <a:sym typeface="+mn-ea"/>
              </a:rPr>
              <a:t>Doucumentation</a:t>
            </a:r>
            <a:endParaRPr lang="en-US" sz="2000" b="1">
              <a:sym typeface="+mn-ea"/>
            </a:endParaRPr>
          </a:p>
        </p:txBody>
      </p:sp>
      <p:pic>
        <p:nvPicPr>
          <p:cNvPr id="3" name="图片 2" descr="CyberRookie V1.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5990" y="1938020"/>
            <a:ext cx="10057765" cy="4322445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5045" y="1799590"/>
            <a:ext cx="29749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My 2 years goals</a:t>
            </a:r>
            <a:endParaRPr lang="zh-CN" altLang="en-US" sz="3200" b="1">
              <a:sym typeface="+mn-ea"/>
            </a:endParaRPr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>
          <a:xfrm>
            <a:off x="995045" y="993140"/>
            <a:ext cx="2518410" cy="80645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Plan</a:t>
            </a:r>
            <a:endParaRPr lang="en-US" altLang="zh-CN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750" y="2695575"/>
            <a:ext cx="11649710" cy="364998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995045" y="2828925"/>
            <a:ext cx="10283190" cy="27686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000">
                <a:sym typeface="+mn-ea"/>
              </a:rPr>
              <a:t>1. Enjoy Learning</a:t>
            </a:r>
            <a:endParaRPr lang="en-US" altLang="zh-CN" sz="3000"/>
          </a:p>
          <a:p>
            <a:endParaRPr lang="en-US"/>
          </a:p>
          <a:p>
            <a:r>
              <a:rPr lang="en-US" sz="3000"/>
              <a:t>2.  Active participation </a:t>
            </a:r>
            <a:endParaRPr lang="zh-CN" altLang="en-US" sz="3000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 sz="3000"/>
              <a:t>3. </a:t>
            </a:r>
            <a:r>
              <a:rPr lang="en-US" altLang="zh-CN" sz="3000">
                <a:sym typeface="+mn-ea"/>
              </a:rPr>
              <a:t>Doucument anything</a:t>
            </a:r>
            <a:endParaRPr lang="en-US" altLang="zh-CN" sz="3000"/>
          </a:p>
          <a:p>
            <a:endParaRPr lang="en-US" altLang="zh-CN"/>
          </a:p>
          <a:p>
            <a:r>
              <a:rPr lang="en-US" altLang="zh-CN" sz="3000">
                <a:sym typeface="+mn-ea"/>
              </a:rPr>
              <a:t>4. Advertise CyberRooki</a:t>
            </a:r>
            <a:r>
              <a:rPr lang="en-US" altLang="zh-CN" sz="3000"/>
              <a:t>e</a:t>
            </a:r>
            <a:endParaRPr lang="en-US" altLang="zh-CN" sz="3000"/>
          </a:p>
        </p:txBody>
      </p:sp>
      <p:sp>
        <p:nvSpPr>
          <p:cNvPr id="5" name="文本框 4"/>
          <p:cNvSpPr txBox="1"/>
          <p:nvPr/>
        </p:nvSpPr>
        <p:spPr>
          <a:xfrm>
            <a:off x="995045" y="1125855"/>
            <a:ext cx="701103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What else we need to do in CyberRookie</a:t>
            </a:r>
            <a:endParaRPr lang="en-US" altLang="zh-CN" sz="3200" b="1">
              <a:sym typeface="+mn-e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4420870" y="2288540"/>
            <a:ext cx="3349625" cy="178371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11000">
                <a:solidFill>
                  <a:schemeClr val="accent4"/>
                </a:solidFill>
                <a:effectLst/>
                <a:sym typeface="+mn-ea"/>
              </a:rPr>
              <a:t>Q&amp;A</a:t>
            </a:r>
            <a:endParaRPr lang="en-US" altLang="zh-CN" sz="11000">
              <a:solidFill>
                <a:schemeClr val="accent4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0795"/>
            <a:ext cx="3154680" cy="1417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249488" y="2767965"/>
            <a:ext cx="7693025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ctr"/>
            <a:r>
              <a:rPr lang="en-US" altLang="zh-CN" sz="3400"/>
              <a:t>Learning Hands-on Skills With CyberRookie</a:t>
            </a:r>
            <a:endParaRPr lang="en-US" altLang="zh-CN" sz="3400"/>
          </a:p>
        </p:txBody>
      </p:sp>
      <p:sp>
        <p:nvSpPr>
          <p:cNvPr id="11" name="文本框 10"/>
          <p:cNvSpPr txBox="1"/>
          <p:nvPr/>
        </p:nvSpPr>
        <p:spPr>
          <a:xfrm>
            <a:off x="8331200" y="4322445"/>
            <a:ext cx="1913255" cy="61404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 sz="3400"/>
              <a:t>Trevor Shi</a:t>
            </a:r>
            <a:endParaRPr lang="en-US" sz="34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2503170" y="2336800"/>
            <a:ext cx="6573520" cy="1783715"/>
          </a:xfrm>
          <a:prstGeom prst="rect">
            <a:avLst/>
          </a:prstGeom>
          <a:noFill/>
        </p:spPr>
        <p:txBody>
          <a:bodyPr wrap="square" rtlCol="0" anchor="t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p>
            <a:r>
              <a:rPr lang="en-US" altLang="zh-CN" sz="11000">
                <a:solidFill>
                  <a:schemeClr val="accent4"/>
                </a:solidFill>
                <a:effectLst/>
                <a:sym typeface="+mn-ea"/>
              </a:rPr>
              <a:t>Thank You</a:t>
            </a:r>
            <a:endParaRPr lang="en-US" altLang="zh-CN" sz="11000">
              <a:solidFill>
                <a:schemeClr val="accent4"/>
              </a:solidFill>
              <a:effectLst/>
              <a:sym typeface="+mn-e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961390" y="2985135"/>
            <a:ext cx="9738360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3000">
                <a:sym typeface="+mn-ea"/>
              </a:rPr>
              <a:t>1. Have 3 Years IT work experience and 3 years IT career gap</a:t>
            </a:r>
            <a:endParaRPr lang="en-US" altLang="zh-CN" sz="3000">
              <a:sym typeface="+mn-ea"/>
            </a:endParaRPr>
          </a:p>
          <a:p>
            <a:endParaRPr lang="en-US" altLang="zh-CN">
              <a:sym typeface="+mn-ea"/>
            </a:endParaRPr>
          </a:p>
          <a:p>
            <a:r>
              <a:rPr lang="en-US" altLang="zh-CN" sz="3000">
                <a:sym typeface="+mn-ea"/>
              </a:rPr>
              <a:t>2. CISSP\Qualys VM\CSX Cyber Fundamentals</a:t>
            </a:r>
            <a:endParaRPr lang="en-US" altLang="zh-CN" sz="3000">
              <a:sym typeface="+mn-ea"/>
            </a:endParaRPr>
          </a:p>
          <a:p>
            <a:endParaRPr lang="en-US" altLang="zh-CN" sz="3000">
              <a:sym typeface="+mn-ea"/>
            </a:endParaRPr>
          </a:p>
          <a:p>
            <a:r>
              <a:rPr lang="en-US" altLang="zh-CN" sz="3000">
                <a:sym typeface="+mn-ea"/>
              </a:rPr>
              <a:t>3. A CyberSecurity Learner</a:t>
            </a:r>
            <a:endParaRPr lang="en-US" altLang="zh-CN" sz="3000">
              <a:sym typeface="+mn-ea"/>
            </a:endParaRPr>
          </a:p>
          <a:p>
            <a:endParaRPr lang="en-US" altLang="zh-CN"/>
          </a:p>
          <a:p>
            <a:r>
              <a:rPr lang="en-US" altLang="zh-CN" sz="3000">
                <a:sym typeface="+mn-ea"/>
              </a:rPr>
              <a:t>4. A English Learner</a:t>
            </a:r>
            <a:endParaRPr lang="zh-CN" altLang="en-US" sz="300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-65405" y="1016635"/>
            <a:ext cx="5344795" cy="883285"/>
          </a:xfrm>
        </p:spPr>
        <p:txBody>
          <a:bodyPr>
            <a:normAutofit fontScale="90000"/>
          </a:bodyPr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961390" y="2141220"/>
            <a:ext cx="310007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/>
              <a:t>About Me</a:t>
            </a:r>
            <a:endParaRPr lang="en-US" altLang="zh-CN" sz="3200"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323850" y="1145540"/>
            <a:ext cx="4608195" cy="806450"/>
          </a:xfrm>
        </p:spPr>
        <p:txBody>
          <a:bodyPr>
            <a:normAutofit fontScale="90000"/>
          </a:bodyPr>
          <a:p>
            <a:r>
              <a:rPr lang="en-US" altLang="zh-CN"/>
              <a:t>Introdution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09015" y="1951990"/>
            <a:ext cx="3448050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About CyberRookie</a:t>
            </a:r>
            <a:endParaRPr lang="en-US" altLang="zh-CN" sz="3200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5045" y="2828925"/>
            <a:ext cx="10283190" cy="29533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000"/>
              <a:t>1. A</a:t>
            </a:r>
            <a:r>
              <a:rPr lang="en-US" altLang="zh-CN" sz="3000"/>
              <a:t> self-studying </a:t>
            </a:r>
            <a:r>
              <a:rPr lang="zh-CN" altLang="en-US" sz="3000"/>
              <a:t>group</a:t>
            </a:r>
            <a:endParaRPr lang="zh-CN" altLang="en-US" sz="3000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 sz="3000"/>
              <a:t>2. Help people who without IT Cyber background into IT or cyber </a:t>
            </a:r>
            <a:endParaRPr lang="en-US" altLang="zh-CN" sz="3000"/>
          </a:p>
          <a:p>
            <a:r>
              <a:rPr lang="en-US" altLang="zh-CN" sz="3000"/>
              <a:t>    field</a:t>
            </a:r>
            <a:endParaRPr lang="en-US" altLang="zh-CN" sz="3000"/>
          </a:p>
          <a:p>
            <a:endParaRPr lang="en-US" altLang="zh-CN"/>
          </a:p>
          <a:p>
            <a:r>
              <a:rPr lang="en-US" altLang="zh-CN" sz="3000"/>
              <a:t>3. Learning hands-on </a:t>
            </a:r>
            <a:r>
              <a:rPr lang="en-US" altLang="zh-CN" sz="3000">
                <a:sym typeface="+mn-ea"/>
              </a:rPr>
              <a:t>skills </a:t>
            </a:r>
            <a:r>
              <a:rPr lang="en-US" altLang="zh-CN" sz="3000"/>
              <a:t>from free</a:t>
            </a:r>
            <a:r>
              <a:rPr lang="zh-CN" altLang="en-US" sz="3000"/>
              <a:t> resource</a:t>
            </a:r>
            <a:r>
              <a:rPr lang="en-US" altLang="zh-CN" sz="3000"/>
              <a:t>s</a:t>
            </a:r>
            <a:r>
              <a:rPr lang="zh-CN" altLang="en-US" sz="3000"/>
              <a:t> and open</a:t>
            </a:r>
            <a:r>
              <a:rPr lang="en-US" altLang="zh-CN" sz="3000"/>
              <a:t>-</a:t>
            </a:r>
            <a:r>
              <a:rPr lang="zh-CN" altLang="en-US" sz="3000"/>
              <a:t>source </a:t>
            </a:r>
            <a:endParaRPr lang="zh-CN" altLang="en-US" sz="3000"/>
          </a:p>
          <a:p>
            <a:r>
              <a:rPr lang="zh-CN" altLang="en-US" sz="3000"/>
              <a:t>     security softwar</a:t>
            </a:r>
            <a:r>
              <a:rPr lang="en-US" altLang="zh-CN" sz="3000"/>
              <a:t>e</a:t>
            </a:r>
            <a:endParaRPr lang="en-US" altLang="zh-CN" sz="3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043940" y="1019810"/>
            <a:ext cx="4554220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CyberSecurity Perspective</a:t>
            </a:r>
            <a:endParaRPr lang="en-US" sz="3200" b="1"/>
          </a:p>
        </p:txBody>
      </p:sp>
      <p:pic>
        <p:nvPicPr>
          <p:cNvPr id="3" name="图片 2" descr="infografica-def-off-se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900" y="2044700"/>
            <a:ext cx="92202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992505" y="1047750"/>
            <a:ext cx="5347335" cy="58356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 sz="3200" b="1"/>
              <a:t>NIST Cybersecurity Framework</a:t>
            </a:r>
            <a:endParaRPr lang="en-US" sz="3200" b="1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rcRect t="13358" b="6679"/>
          <a:stretch>
            <a:fillRect/>
          </a:stretch>
        </p:blipFill>
        <p:spPr>
          <a:xfrm>
            <a:off x="1428750" y="1946275"/>
            <a:ext cx="9144000" cy="41128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3455" y="1145540"/>
            <a:ext cx="2518410" cy="80645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1009015" y="1951990"/>
            <a:ext cx="17811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Our goals</a:t>
            </a:r>
            <a:endParaRPr lang="en-US" altLang="zh-CN" sz="3200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5045" y="2828925"/>
            <a:ext cx="10283190" cy="3230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000"/>
              <a:t>1. </a:t>
            </a:r>
            <a:r>
              <a:rPr lang="en-US" altLang="zh-CN" sz="3000">
                <a:sym typeface="+mn-ea"/>
              </a:rPr>
              <a:t>Learning hands-on </a:t>
            </a:r>
            <a:r>
              <a:rPr lang="en-US" altLang="zh-CN" sz="3000">
                <a:sym typeface="+mn-ea"/>
              </a:rPr>
              <a:t>skills </a:t>
            </a:r>
            <a:r>
              <a:rPr lang="en-US" altLang="zh-CN" sz="3000">
                <a:sym typeface="+mn-ea"/>
              </a:rPr>
              <a:t>from free</a:t>
            </a:r>
            <a:r>
              <a:rPr lang="zh-CN" altLang="en-US" sz="3000">
                <a:sym typeface="+mn-ea"/>
              </a:rPr>
              <a:t> resource</a:t>
            </a:r>
            <a:r>
              <a:rPr lang="en-US" altLang="zh-CN" sz="3000">
                <a:sym typeface="+mn-ea"/>
              </a:rPr>
              <a:t>s</a:t>
            </a:r>
            <a:r>
              <a:rPr lang="zh-CN" altLang="en-US" sz="3000">
                <a:sym typeface="+mn-ea"/>
              </a:rPr>
              <a:t> and open</a:t>
            </a:r>
            <a:r>
              <a:rPr lang="en-US" altLang="zh-CN" sz="3000">
                <a:sym typeface="+mn-ea"/>
              </a:rPr>
              <a:t>-</a:t>
            </a:r>
            <a:r>
              <a:rPr lang="zh-CN" altLang="en-US" sz="3000">
                <a:sym typeface="+mn-ea"/>
              </a:rPr>
              <a:t>source </a:t>
            </a:r>
            <a:endParaRPr lang="zh-CN" altLang="en-US" sz="3000"/>
          </a:p>
          <a:p>
            <a:r>
              <a:rPr lang="zh-CN" altLang="en-US" sz="3000">
                <a:sym typeface="+mn-ea"/>
              </a:rPr>
              <a:t>     security softwar</a:t>
            </a:r>
            <a:r>
              <a:rPr lang="en-US" altLang="zh-CN" sz="3000">
                <a:sym typeface="+mn-ea"/>
              </a:rPr>
              <a:t>e in defensive security </a:t>
            </a:r>
            <a:endParaRPr lang="zh-CN" altLang="en-US" sz="3000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 sz="3000"/>
              <a:t>2. Find out a effective way to run CyberRookie</a:t>
            </a:r>
            <a:endParaRPr lang="en-US" altLang="zh-CN" sz="3000"/>
          </a:p>
          <a:p>
            <a:endParaRPr lang="en-US" altLang="zh-CN"/>
          </a:p>
          <a:p>
            <a:r>
              <a:rPr lang="en-US" altLang="zh-CN" sz="3000"/>
              <a:t>3. Get IT / Cyber Certification</a:t>
            </a:r>
            <a:endParaRPr lang="en-US" altLang="zh-CN" sz="3000"/>
          </a:p>
          <a:p>
            <a:endParaRPr lang="en-US" altLang="zh-CN"/>
          </a:p>
          <a:p>
            <a:r>
              <a:rPr lang="en-US" altLang="zh-CN" sz="3000">
                <a:sym typeface="+mn-ea"/>
              </a:rPr>
              <a:t>4. To be quality entre-level cybersecurity analyst</a:t>
            </a:r>
            <a:endParaRPr lang="en-US" altLang="zh-CN" sz="3000"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465" y="1194435"/>
            <a:ext cx="10704195" cy="50920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 descr="free_horizontal_on_white_by_logaste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875" y="-1905"/>
            <a:ext cx="3154680" cy="1417955"/>
          </a:xfrm>
          <a:prstGeom prst="rect">
            <a:avLst/>
          </a:prstGeom>
        </p:spPr>
      </p:pic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973455" y="1145540"/>
            <a:ext cx="2518410" cy="806450"/>
          </a:xfrm>
        </p:spPr>
        <p:txBody>
          <a:bodyPr>
            <a:normAutofit fontScale="90000"/>
          </a:bodyPr>
          <a:p>
            <a:pPr algn="l"/>
            <a:r>
              <a:rPr lang="en-US" altLang="zh-CN"/>
              <a:t>Plan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995045" y="1951990"/>
            <a:ext cx="1781175" cy="58356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en-US" altLang="zh-CN" sz="3200" b="1">
                <a:sym typeface="+mn-ea"/>
              </a:rPr>
              <a:t>Our goals</a:t>
            </a:r>
            <a:endParaRPr lang="en-US" altLang="zh-CN" sz="3200" b="1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995045" y="2828925"/>
            <a:ext cx="10283190" cy="249174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sz="3000"/>
              <a:t>1. </a:t>
            </a:r>
            <a:r>
              <a:rPr lang="en-US" altLang="zh-CN" sz="3000">
                <a:sym typeface="+mn-ea"/>
              </a:rPr>
              <a:t>Learning hands-on </a:t>
            </a:r>
            <a:r>
              <a:rPr lang="en-US" altLang="zh-CN" sz="3000">
                <a:sym typeface="+mn-ea"/>
              </a:rPr>
              <a:t>skills </a:t>
            </a:r>
            <a:r>
              <a:rPr lang="en-US" altLang="zh-CN" sz="3000">
                <a:sym typeface="+mn-ea"/>
              </a:rPr>
              <a:t>from free</a:t>
            </a:r>
            <a:r>
              <a:rPr lang="zh-CN" altLang="en-US" sz="3000">
                <a:sym typeface="+mn-ea"/>
              </a:rPr>
              <a:t> resource</a:t>
            </a:r>
            <a:r>
              <a:rPr lang="en-US" altLang="zh-CN" sz="3000">
                <a:sym typeface="+mn-ea"/>
              </a:rPr>
              <a:t>s</a:t>
            </a:r>
            <a:r>
              <a:rPr lang="zh-CN" altLang="en-US" sz="3000">
                <a:sym typeface="+mn-ea"/>
              </a:rPr>
              <a:t> and open</a:t>
            </a:r>
            <a:r>
              <a:rPr lang="en-US" altLang="zh-CN" sz="3000">
                <a:sym typeface="+mn-ea"/>
              </a:rPr>
              <a:t>-</a:t>
            </a:r>
            <a:r>
              <a:rPr lang="zh-CN" altLang="en-US" sz="3000">
                <a:sym typeface="+mn-ea"/>
              </a:rPr>
              <a:t>source </a:t>
            </a:r>
            <a:endParaRPr lang="zh-CN" altLang="en-US" sz="3000"/>
          </a:p>
          <a:p>
            <a:r>
              <a:rPr lang="zh-CN" altLang="en-US" sz="3000">
                <a:sym typeface="+mn-ea"/>
              </a:rPr>
              <a:t>     security softwar</a:t>
            </a:r>
            <a:r>
              <a:rPr lang="en-US" altLang="zh-CN" sz="3000">
                <a:sym typeface="+mn-ea"/>
              </a:rPr>
              <a:t>e in defensive security </a:t>
            </a:r>
            <a:endParaRPr lang="zh-CN" altLang="en-US" sz="3000"/>
          </a:p>
          <a:p>
            <a:r>
              <a:rPr lang="zh-CN" altLang="en-US"/>
              <a:t> </a:t>
            </a:r>
            <a:endParaRPr lang="zh-CN" altLang="en-US"/>
          </a:p>
          <a:p>
            <a:r>
              <a:rPr lang="en-US" altLang="zh-CN" sz="3000"/>
              <a:t>2. Find out a effective way to run CyberRookie</a:t>
            </a:r>
            <a:endParaRPr lang="en-US" altLang="zh-CN" sz="3000"/>
          </a:p>
          <a:p>
            <a:endParaRPr lang="en-US" altLang="zh-CN"/>
          </a:p>
          <a:p>
            <a:r>
              <a:rPr lang="en-US" altLang="zh-CN" sz="3000"/>
              <a:t>3. Get some IT / Cyber Certification</a:t>
            </a:r>
            <a:endParaRPr lang="en-US" altLang="zh-CN" sz="30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SLIDE_MODEL_TYPE" val="cover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1980</Words>
  <Application>WPS 演示</Application>
  <PresentationFormat>宽屏</PresentationFormat>
  <Paragraphs>135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7" baseType="lpstr">
      <vt:lpstr>Arial</vt:lpstr>
      <vt:lpstr>宋体</vt:lpstr>
      <vt:lpstr>Wingdings</vt:lpstr>
      <vt:lpstr>Calibri</vt:lpstr>
      <vt:lpstr>微软雅黑</vt:lpstr>
      <vt:lpstr>Arial Unicode MS</vt:lpstr>
      <vt:lpstr>Office 主题</vt:lpstr>
      <vt:lpstr>PowerPoint 演示文稿</vt:lpstr>
      <vt:lpstr>PowerPoint 演示文稿</vt:lpstr>
      <vt:lpstr>Introdution</vt:lpstr>
      <vt:lpstr>Introdution</vt:lpstr>
      <vt:lpstr>PowerPoint 演示文稿</vt:lpstr>
      <vt:lpstr>PowerPoint 演示文稿</vt:lpstr>
      <vt:lpstr>Plan</vt:lpstr>
      <vt:lpstr>PowerPoint 演示文稿</vt:lpstr>
      <vt:lpstr>Plan</vt:lpstr>
      <vt:lpstr>Plan</vt:lpstr>
      <vt:lpstr>Plan</vt:lpstr>
      <vt:lpstr>Plan</vt:lpstr>
      <vt:lpstr>Plan</vt:lpstr>
      <vt:lpstr>PowerPoint 演示文稿</vt:lpstr>
      <vt:lpstr>PowerPoint 演示文稿</vt:lpstr>
      <vt:lpstr>PowerPoint 演示文稿</vt:lpstr>
      <vt:lpstr>Plan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小施1398320870</cp:lastModifiedBy>
  <cp:revision>40</cp:revision>
  <dcterms:created xsi:type="dcterms:W3CDTF">2019-08-30T20:01:00Z</dcterms:created>
  <dcterms:modified xsi:type="dcterms:W3CDTF">2019-12-28T10:55:14Z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2052-11.1.0.9339</vt:lpwstr>
  </property>
</Properties>
</file>