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eg"/>
  <Override PartName="/ppt/media/image3.jpg" ContentType="image/jpeg"/>
  <Override PartName="/ppt/media/image4.jpg" ContentType="image/jpeg"/>
  <Override PartName="/ppt/media/image5.jpg" ContentType="image/jpeg"/>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7" r:id="rId5"/>
    <p:sldId id="258" r:id="rId6"/>
    <p:sldId id="259" r:id="rId7"/>
    <p:sldId id="262" r:id="rId8"/>
    <p:sldId id="263" r:id="rId9"/>
    <p:sldId id="264" r:id="rId10"/>
    <p:sldId id="265" r:id="rId11"/>
    <p:sldId id="266" r:id="rId12"/>
    <p:sldId id="267" r:id="rId13"/>
    <p:sldId id="273" r:id="rId14"/>
    <p:sldId id="268" r:id="rId15"/>
    <p:sldId id="269" r:id="rId16"/>
    <p:sldId id="270" r:id="rId17"/>
    <p:sldId id="271" r:id="rId18"/>
    <p:sldId id="272" r:id="rId19"/>
    <p:sldId id="274" r:id="rId20"/>
    <p:sldId id="275" r:id="rId21"/>
    <p:sldId id="279" r:id="rId22"/>
    <p:sldId id="280" r:id="rId23"/>
    <p:sldId id="281" r:id="rId24"/>
    <p:sldId id="276" r:id="rId25"/>
    <p:sldId id="277" r:id="rId26"/>
    <p:sldId id="278" r:id="rId27"/>
    <p:sldId id="282" r:id="rId28"/>
    <p:sldId id="283" r:id="rId29"/>
    <p:sldId id="284" r:id="rId30"/>
    <p:sldId id="285" r:id="rId31"/>
    <p:sldId id="286" r:id="rId32"/>
    <p:sldId id="287" r:id="rId33"/>
    <p:sldId id="28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8D03A-E08E-4772-AF87-2EDF1D96A83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F22FCC1-BB6E-471F-8BA5-4D97F2DE95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B93E5C81-6702-4B12-AA26-934955D6C99F}"/>
              </a:ext>
            </a:extLst>
          </p:cNvPr>
          <p:cNvSpPr>
            <a:spLocks noGrp="1"/>
          </p:cNvSpPr>
          <p:nvPr>
            <p:ph type="dt" sz="half" idx="10"/>
          </p:nvPr>
        </p:nvSpPr>
        <p:spPr/>
        <p:txBody>
          <a:bodyPr/>
          <a:lstStyle/>
          <a:p>
            <a:fld id="{25635617-246A-447A-BFC3-28E8DE6520AE}" type="datetimeFigureOut">
              <a:rPr lang="zh-CN" altLang="en-US" smtClean="0"/>
              <a:t>2017/10/30</a:t>
            </a:fld>
            <a:endParaRPr lang="zh-CN" altLang="en-US"/>
          </a:p>
        </p:txBody>
      </p:sp>
      <p:sp>
        <p:nvSpPr>
          <p:cNvPr id="5" name="页脚占位符 4">
            <a:extLst>
              <a:ext uri="{FF2B5EF4-FFF2-40B4-BE49-F238E27FC236}">
                <a16:creationId xmlns:a16="http://schemas.microsoft.com/office/drawing/2014/main" id="{DF96B3F0-AC50-4108-AE91-A62A3BC150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B11ABB-8A4E-4075-8C02-F6BEB0952945}"/>
              </a:ext>
            </a:extLst>
          </p:cNvPr>
          <p:cNvSpPr>
            <a:spLocks noGrp="1"/>
          </p:cNvSpPr>
          <p:nvPr>
            <p:ph type="sldNum" sz="quarter" idx="12"/>
          </p:nvPr>
        </p:nvSpPr>
        <p:spPr/>
        <p:txBody>
          <a:body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36847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D2454C-9853-42F5-9D90-0F4214B3C70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867D1A4-CD8A-460E-9D3A-8DE44C2493F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AFF5F83-65E8-4F6B-A0F6-674F341A794D}"/>
              </a:ext>
            </a:extLst>
          </p:cNvPr>
          <p:cNvSpPr>
            <a:spLocks noGrp="1"/>
          </p:cNvSpPr>
          <p:nvPr>
            <p:ph type="dt" sz="half" idx="10"/>
          </p:nvPr>
        </p:nvSpPr>
        <p:spPr/>
        <p:txBody>
          <a:bodyPr/>
          <a:lstStyle/>
          <a:p>
            <a:fld id="{25635617-246A-447A-BFC3-28E8DE6520AE}" type="datetimeFigureOut">
              <a:rPr lang="zh-CN" altLang="en-US" smtClean="0"/>
              <a:t>2017/10/30</a:t>
            </a:fld>
            <a:endParaRPr lang="zh-CN" altLang="en-US"/>
          </a:p>
        </p:txBody>
      </p:sp>
      <p:sp>
        <p:nvSpPr>
          <p:cNvPr id="5" name="页脚占位符 4">
            <a:extLst>
              <a:ext uri="{FF2B5EF4-FFF2-40B4-BE49-F238E27FC236}">
                <a16:creationId xmlns:a16="http://schemas.microsoft.com/office/drawing/2014/main" id="{8BBBA4D2-9A7C-43FC-B0C4-BA00DA2ACA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CD9C4F-7FC1-4B93-BA2B-EA31125503CF}"/>
              </a:ext>
            </a:extLst>
          </p:cNvPr>
          <p:cNvSpPr>
            <a:spLocks noGrp="1"/>
          </p:cNvSpPr>
          <p:nvPr>
            <p:ph type="sldNum" sz="quarter" idx="12"/>
          </p:nvPr>
        </p:nvSpPr>
        <p:spPr/>
        <p:txBody>
          <a:body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145974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5A4996-A0D6-4EB8-9050-A32E0B3EB6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74D040B-27BA-4AA4-82CA-9D73D03BA69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08131A0-C66A-43DF-9F84-767095F059BF}"/>
              </a:ext>
            </a:extLst>
          </p:cNvPr>
          <p:cNvSpPr>
            <a:spLocks noGrp="1"/>
          </p:cNvSpPr>
          <p:nvPr>
            <p:ph type="dt" sz="half" idx="10"/>
          </p:nvPr>
        </p:nvSpPr>
        <p:spPr/>
        <p:txBody>
          <a:bodyPr/>
          <a:lstStyle/>
          <a:p>
            <a:fld id="{25635617-246A-447A-BFC3-28E8DE6520AE}" type="datetimeFigureOut">
              <a:rPr lang="zh-CN" altLang="en-US" smtClean="0"/>
              <a:t>2017/10/30</a:t>
            </a:fld>
            <a:endParaRPr lang="zh-CN" altLang="en-US"/>
          </a:p>
        </p:txBody>
      </p:sp>
      <p:sp>
        <p:nvSpPr>
          <p:cNvPr id="5" name="页脚占位符 4">
            <a:extLst>
              <a:ext uri="{FF2B5EF4-FFF2-40B4-BE49-F238E27FC236}">
                <a16:creationId xmlns:a16="http://schemas.microsoft.com/office/drawing/2014/main" id="{44B9642C-23C1-4F01-8C1D-C493FD7386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19CD7B-CB14-4EC7-AA14-D986281194DA}"/>
              </a:ext>
            </a:extLst>
          </p:cNvPr>
          <p:cNvSpPr>
            <a:spLocks noGrp="1"/>
          </p:cNvSpPr>
          <p:nvPr>
            <p:ph type="sldNum" sz="quarter" idx="12"/>
          </p:nvPr>
        </p:nvSpPr>
        <p:spPr/>
        <p:txBody>
          <a:body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140219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0F838-0F76-4C06-97F0-E02372AE16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EA766E-5E6B-4036-A39F-2D42874D136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35E2481-138D-4CA6-9875-C4B8A76F67E8}"/>
              </a:ext>
            </a:extLst>
          </p:cNvPr>
          <p:cNvSpPr>
            <a:spLocks noGrp="1"/>
          </p:cNvSpPr>
          <p:nvPr>
            <p:ph type="dt" sz="half" idx="10"/>
          </p:nvPr>
        </p:nvSpPr>
        <p:spPr/>
        <p:txBody>
          <a:bodyPr/>
          <a:lstStyle/>
          <a:p>
            <a:fld id="{25635617-246A-447A-BFC3-28E8DE6520AE}" type="datetimeFigureOut">
              <a:rPr lang="zh-CN" altLang="en-US" smtClean="0"/>
              <a:t>2017/10/30</a:t>
            </a:fld>
            <a:endParaRPr lang="zh-CN" altLang="en-US"/>
          </a:p>
        </p:txBody>
      </p:sp>
      <p:sp>
        <p:nvSpPr>
          <p:cNvPr id="5" name="页脚占位符 4">
            <a:extLst>
              <a:ext uri="{FF2B5EF4-FFF2-40B4-BE49-F238E27FC236}">
                <a16:creationId xmlns:a16="http://schemas.microsoft.com/office/drawing/2014/main" id="{FB9D5FB7-507D-4EB6-BAE6-3136A9B866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D9C4C0-C02F-4BAA-87F0-B8F852C38958}"/>
              </a:ext>
            </a:extLst>
          </p:cNvPr>
          <p:cNvSpPr>
            <a:spLocks noGrp="1"/>
          </p:cNvSpPr>
          <p:nvPr>
            <p:ph type="sldNum" sz="quarter" idx="12"/>
          </p:nvPr>
        </p:nvSpPr>
        <p:spPr/>
        <p:txBody>
          <a:body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1869688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58649-1349-4488-B087-20A3119496C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9A17AA7-AE77-4A3E-8B5C-3556F559C9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C321ABF-B660-4DF6-9EB5-FAE98E6578B5}"/>
              </a:ext>
            </a:extLst>
          </p:cNvPr>
          <p:cNvSpPr>
            <a:spLocks noGrp="1"/>
          </p:cNvSpPr>
          <p:nvPr>
            <p:ph type="dt" sz="half" idx="10"/>
          </p:nvPr>
        </p:nvSpPr>
        <p:spPr/>
        <p:txBody>
          <a:bodyPr/>
          <a:lstStyle/>
          <a:p>
            <a:fld id="{25635617-246A-447A-BFC3-28E8DE6520AE}" type="datetimeFigureOut">
              <a:rPr lang="zh-CN" altLang="en-US" smtClean="0"/>
              <a:t>2017/10/30</a:t>
            </a:fld>
            <a:endParaRPr lang="zh-CN" altLang="en-US"/>
          </a:p>
        </p:txBody>
      </p:sp>
      <p:sp>
        <p:nvSpPr>
          <p:cNvPr id="5" name="页脚占位符 4">
            <a:extLst>
              <a:ext uri="{FF2B5EF4-FFF2-40B4-BE49-F238E27FC236}">
                <a16:creationId xmlns:a16="http://schemas.microsoft.com/office/drawing/2014/main" id="{A3EB7D49-8501-44C5-917A-E1944EA043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28CD12-9C00-4EFD-BA58-2F9B8803D94C}"/>
              </a:ext>
            </a:extLst>
          </p:cNvPr>
          <p:cNvSpPr>
            <a:spLocks noGrp="1"/>
          </p:cNvSpPr>
          <p:nvPr>
            <p:ph type="sldNum" sz="quarter" idx="12"/>
          </p:nvPr>
        </p:nvSpPr>
        <p:spPr/>
        <p:txBody>
          <a:body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74548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DF975-138F-4731-BAF1-90A5F8F5BD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B36C09-9760-41CB-81C2-E23D8FEE20B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6077923-7D30-46C4-905C-38ADECCD5D6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3A4ED0A-04B7-4D3D-805C-4C1FD5A73C07}"/>
              </a:ext>
            </a:extLst>
          </p:cNvPr>
          <p:cNvSpPr>
            <a:spLocks noGrp="1"/>
          </p:cNvSpPr>
          <p:nvPr>
            <p:ph type="dt" sz="half" idx="10"/>
          </p:nvPr>
        </p:nvSpPr>
        <p:spPr/>
        <p:txBody>
          <a:bodyPr/>
          <a:lstStyle/>
          <a:p>
            <a:fld id="{25635617-246A-447A-BFC3-28E8DE6520AE}" type="datetimeFigureOut">
              <a:rPr lang="zh-CN" altLang="en-US" smtClean="0"/>
              <a:t>2017/10/30</a:t>
            </a:fld>
            <a:endParaRPr lang="zh-CN" altLang="en-US"/>
          </a:p>
        </p:txBody>
      </p:sp>
      <p:sp>
        <p:nvSpPr>
          <p:cNvPr id="6" name="页脚占位符 5">
            <a:extLst>
              <a:ext uri="{FF2B5EF4-FFF2-40B4-BE49-F238E27FC236}">
                <a16:creationId xmlns:a16="http://schemas.microsoft.com/office/drawing/2014/main" id="{0301ECD2-547E-4BF9-84B2-D5C0A5B8A0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7893B1-ED64-47FC-96A0-69C6F105EDF0}"/>
              </a:ext>
            </a:extLst>
          </p:cNvPr>
          <p:cNvSpPr>
            <a:spLocks noGrp="1"/>
          </p:cNvSpPr>
          <p:nvPr>
            <p:ph type="sldNum" sz="quarter" idx="12"/>
          </p:nvPr>
        </p:nvSpPr>
        <p:spPr/>
        <p:txBody>
          <a:body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268124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5A6854-6A72-432F-9269-D2BA99FB725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1C42E9C-5AA8-4B71-8EE2-E9BBFF21BE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CFFA3B2-FC9A-4C78-B1A5-8FC541ABDE0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42B6EF8-99FA-42D6-B6D2-4ED904BFAF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F6D8EA5-EEF5-4C88-BAC4-25A593A9444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33C9CA4-0DA0-4E7A-82D9-4FB19963F6EE}"/>
              </a:ext>
            </a:extLst>
          </p:cNvPr>
          <p:cNvSpPr>
            <a:spLocks noGrp="1"/>
          </p:cNvSpPr>
          <p:nvPr>
            <p:ph type="dt" sz="half" idx="10"/>
          </p:nvPr>
        </p:nvSpPr>
        <p:spPr/>
        <p:txBody>
          <a:bodyPr/>
          <a:lstStyle/>
          <a:p>
            <a:fld id="{25635617-246A-447A-BFC3-28E8DE6520AE}" type="datetimeFigureOut">
              <a:rPr lang="zh-CN" altLang="en-US" smtClean="0"/>
              <a:t>2017/10/30</a:t>
            </a:fld>
            <a:endParaRPr lang="zh-CN" altLang="en-US"/>
          </a:p>
        </p:txBody>
      </p:sp>
      <p:sp>
        <p:nvSpPr>
          <p:cNvPr id="8" name="页脚占位符 7">
            <a:extLst>
              <a:ext uri="{FF2B5EF4-FFF2-40B4-BE49-F238E27FC236}">
                <a16:creationId xmlns:a16="http://schemas.microsoft.com/office/drawing/2014/main" id="{64755121-8ACB-4533-99BD-3E89D9B460E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E4CCAE7-8597-48C5-8F50-CF00E5BAC580}"/>
              </a:ext>
            </a:extLst>
          </p:cNvPr>
          <p:cNvSpPr>
            <a:spLocks noGrp="1"/>
          </p:cNvSpPr>
          <p:nvPr>
            <p:ph type="sldNum" sz="quarter" idx="12"/>
          </p:nvPr>
        </p:nvSpPr>
        <p:spPr/>
        <p:txBody>
          <a:body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211718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F5749-328D-4599-A11C-1FAEA60BDF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C67D796-2C80-4CA8-92DA-3275E76E3927}"/>
              </a:ext>
            </a:extLst>
          </p:cNvPr>
          <p:cNvSpPr>
            <a:spLocks noGrp="1"/>
          </p:cNvSpPr>
          <p:nvPr>
            <p:ph type="dt" sz="half" idx="10"/>
          </p:nvPr>
        </p:nvSpPr>
        <p:spPr/>
        <p:txBody>
          <a:bodyPr/>
          <a:lstStyle/>
          <a:p>
            <a:fld id="{25635617-246A-447A-BFC3-28E8DE6520AE}" type="datetimeFigureOut">
              <a:rPr lang="zh-CN" altLang="en-US" smtClean="0"/>
              <a:t>2017/10/30</a:t>
            </a:fld>
            <a:endParaRPr lang="zh-CN" altLang="en-US"/>
          </a:p>
        </p:txBody>
      </p:sp>
      <p:sp>
        <p:nvSpPr>
          <p:cNvPr id="4" name="页脚占位符 3">
            <a:extLst>
              <a:ext uri="{FF2B5EF4-FFF2-40B4-BE49-F238E27FC236}">
                <a16:creationId xmlns:a16="http://schemas.microsoft.com/office/drawing/2014/main" id="{E9EEA053-93D4-4EDF-9E9B-1D10A9E226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AC414A6-6BCB-404C-9924-2E4CEA3218C8}"/>
              </a:ext>
            </a:extLst>
          </p:cNvPr>
          <p:cNvSpPr>
            <a:spLocks noGrp="1"/>
          </p:cNvSpPr>
          <p:nvPr>
            <p:ph type="sldNum" sz="quarter" idx="12"/>
          </p:nvPr>
        </p:nvSpPr>
        <p:spPr/>
        <p:txBody>
          <a:body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366612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CA13DE-2CCE-4128-9F77-182FC30C57DF}"/>
              </a:ext>
            </a:extLst>
          </p:cNvPr>
          <p:cNvSpPr>
            <a:spLocks noGrp="1"/>
          </p:cNvSpPr>
          <p:nvPr>
            <p:ph type="dt" sz="half" idx="10"/>
          </p:nvPr>
        </p:nvSpPr>
        <p:spPr/>
        <p:txBody>
          <a:bodyPr/>
          <a:lstStyle/>
          <a:p>
            <a:fld id="{25635617-246A-447A-BFC3-28E8DE6520AE}" type="datetimeFigureOut">
              <a:rPr lang="zh-CN" altLang="en-US" smtClean="0"/>
              <a:t>2017/10/30</a:t>
            </a:fld>
            <a:endParaRPr lang="zh-CN" altLang="en-US"/>
          </a:p>
        </p:txBody>
      </p:sp>
      <p:sp>
        <p:nvSpPr>
          <p:cNvPr id="3" name="页脚占位符 2">
            <a:extLst>
              <a:ext uri="{FF2B5EF4-FFF2-40B4-BE49-F238E27FC236}">
                <a16:creationId xmlns:a16="http://schemas.microsoft.com/office/drawing/2014/main" id="{896C1C88-1425-459E-8C8F-7D4A4ACF1B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E6FAA7B-1ED4-462C-8D33-A2D9FBAA1395}"/>
              </a:ext>
            </a:extLst>
          </p:cNvPr>
          <p:cNvSpPr>
            <a:spLocks noGrp="1"/>
          </p:cNvSpPr>
          <p:nvPr>
            <p:ph type="sldNum" sz="quarter" idx="12"/>
          </p:nvPr>
        </p:nvSpPr>
        <p:spPr/>
        <p:txBody>
          <a:body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217481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E068A-E25D-46C4-B70B-C8F48656D3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F029DD5-2A3F-4D27-B3C0-3B39CF28A7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DB5812A-571E-4F37-8CB9-B04504268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FA148E1-335A-42A4-80B0-7948A7DAF55B}"/>
              </a:ext>
            </a:extLst>
          </p:cNvPr>
          <p:cNvSpPr>
            <a:spLocks noGrp="1"/>
          </p:cNvSpPr>
          <p:nvPr>
            <p:ph type="dt" sz="half" idx="10"/>
          </p:nvPr>
        </p:nvSpPr>
        <p:spPr/>
        <p:txBody>
          <a:bodyPr/>
          <a:lstStyle/>
          <a:p>
            <a:fld id="{25635617-246A-447A-BFC3-28E8DE6520AE}" type="datetimeFigureOut">
              <a:rPr lang="zh-CN" altLang="en-US" smtClean="0"/>
              <a:t>2017/10/30</a:t>
            </a:fld>
            <a:endParaRPr lang="zh-CN" altLang="en-US"/>
          </a:p>
        </p:txBody>
      </p:sp>
      <p:sp>
        <p:nvSpPr>
          <p:cNvPr id="6" name="页脚占位符 5">
            <a:extLst>
              <a:ext uri="{FF2B5EF4-FFF2-40B4-BE49-F238E27FC236}">
                <a16:creationId xmlns:a16="http://schemas.microsoft.com/office/drawing/2014/main" id="{B48FA693-E4B2-4F12-93B6-95D69DE26B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D2DDBF-A0C6-4002-8C9A-60F68479778A}"/>
              </a:ext>
            </a:extLst>
          </p:cNvPr>
          <p:cNvSpPr>
            <a:spLocks noGrp="1"/>
          </p:cNvSpPr>
          <p:nvPr>
            <p:ph type="sldNum" sz="quarter" idx="12"/>
          </p:nvPr>
        </p:nvSpPr>
        <p:spPr/>
        <p:txBody>
          <a:body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354683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C1424C-3C57-4890-8A85-65632DF9D2C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D1E25B5-E99F-499C-B323-683BADADC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3EFAE81-5417-4001-AA3F-F66A01A42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56426EE-23F3-4CEE-BE73-2D299DDF0DF9}"/>
              </a:ext>
            </a:extLst>
          </p:cNvPr>
          <p:cNvSpPr>
            <a:spLocks noGrp="1"/>
          </p:cNvSpPr>
          <p:nvPr>
            <p:ph type="dt" sz="half" idx="10"/>
          </p:nvPr>
        </p:nvSpPr>
        <p:spPr/>
        <p:txBody>
          <a:bodyPr/>
          <a:lstStyle/>
          <a:p>
            <a:fld id="{25635617-246A-447A-BFC3-28E8DE6520AE}" type="datetimeFigureOut">
              <a:rPr lang="zh-CN" altLang="en-US" smtClean="0"/>
              <a:t>2017/10/30</a:t>
            </a:fld>
            <a:endParaRPr lang="zh-CN" altLang="en-US"/>
          </a:p>
        </p:txBody>
      </p:sp>
      <p:sp>
        <p:nvSpPr>
          <p:cNvPr id="6" name="页脚占位符 5">
            <a:extLst>
              <a:ext uri="{FF2B5EF4-FFF2-40B4-BE49-F238E27FC236}">
                <a16:creationId xmlns:a16="http://schemas.microsoft.com/office/drawing/2014/main" id="{CD1C5168-2977-4EE2-9673-0E3C780892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080922-8F5F-476C-9B44-AD09BEB7F650}"/>
              </a:ext>
            </a:extLst>
          </p:cNvPr>
          <p:cNvSpPr>
            <a:spLocks noGrp="1"/>
          </p:cNvSpPr>
          <p:nvPr>
            <p:ph type="sldNum" sz="quarter" idx="12"/>
          </p:nvPr>
        </p:nvSpPr>
        <p:spPr/>
        <p:txBody>
          <a:body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289128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5ED530-A51B-45DA-97CA-1D8420B2D7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5090F22-D5EE-4F80-B6E6-F4E5EFDA77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8FA57C2-4924-4B14-91BE-0B58476E3F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35617-246A-447A-BFC3-28E8DE6520AE}" type="datetimeFigureOut">
              <a:rPr lang="zh-CN" altLang="en-US" smtClean="0"/>
              <a:t>2017/10/30</a:t>
            </a:fld>
            <a:endParaRPr lang="zh-CN" altLang="en-US"/>
          </a:p>
        </p:txBody>
      </p:sp>
      <p:sp>
        <p:nvSpPr>
          <p:cNvPr id="5" name="页脚占位符 4">
            <a:extLst>
              <a:ext uri="{FF2B5EF4-FFF2-40B4-BE49-F238E27FC236}">
                <a16:creationId xmlns:a16="http://schemas.microsoft.com/office/drawing/2014/main" id="{A1C3BEC0-958C-4AC4-8861-F227C8D8A4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E200B86-773C-4123-96ED-2BC2E63405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3261831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git-for-windows.github.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qiuhaifeng/oa.git"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9CC5E-D7E9-48D7-AEA9-1F2FF6E31B4D}"/>
              </a:ext>
            </a:extLst>
          </p:cNvPr>
          <p:cNvSpPr>
            <a:spLocks noGrp="1"/>
          </p:cNvSpPr>
          <p:nvPr>
            <p:ph type="ctrTitle"/>
          </p:nvPr>
        </p:nvSpPr>
        <p:spPr/>
        <p:txBody>
          <a:bodyPr/>
          <a:lstStyle/>
          <a:p>
            <a:r>
              <a:rPr lang="en-US" altLang="zh-CN" dirty="0"/>
              <a:t>Git</a:t>
            </a:r>
            <a:r>
              <a:rPr lang="zh-CN" altLang="en-US" dirty="0"/>
              <a:t>与</a:t>
            </a:r>
            <a:r>
              <a:rPr lang="en-US" altLang="zh-CN" dirty="0"/>
              <a:t>GitHub</a:t>
            </a:r>
            <a:endParaRPr lang="zh-CN" altLang="en-US" dirty="0"/>
          </a:p>
        </p:txBody>
      </p:sp>
      <p:sp>
        <p:nvSpPr>
          <p:cNvPr id="3" name="副标题 2">
            <a:extLst>
              <a:ext uri="{FF2B5EF4-FFF2-40B4-BE49-F238E27FC236}">
                <a16:creationId xmlns:a16="http://schemas.microsoft.com/office/drawing/2014/main" id="{1426F253-7887-4990-9CE9-3A97093862C3}"/>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252214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56032-C4E4-4988-9DE1-24052F7F74EB}"/>
              </a:ext>
            </a:extLst>
          </p:cNvPr>
          <p:cNvSpPr>
            <a:spLocks noGrp="1"/>
          </p:cNvSpPr>
          <p:nvPr>
            <p:ph type="title"/>
          </p:nvPr>
        </p:nvSpPr>
        <p:spPr/>
        <p:txBody>
          <a:bodyPr/>
          <a:lstStyle/>
          <a:p>
            <a:r>
              <a:rPr lang="en-US" altLang="zh-CN" dirty="0"/>
              <a:t>Git</a:t>
            </a:r>
            <a:r>
              <a:rPr lang="zh-CN" altLang="en-US" dirty="0"/>
              <a:t>的安装</a:t>
            </a:r>
            <a:r>
              <a:rPr lang="en-US" altLang="zh-CN" dirty="0"/>
              <a:t/>
            </a:r>
            <a:br>
              <a:rPr lang="en-US" altLang="zh-CN" dirty="0"/>
            </a:br>
            <a:endParaRPr lang="zh-CN" altLang="en-US" dirty="0"/>
          </a:p>
        </p:txBody>
      </p:sp>
      <p:sp>
        <p:nvSpPr>
          <p:cNvPr id="3" name="文本占位符 2">
            <a:extLst>
              <a:ext uri="{FF2B5EF4-FFF2-40B4-BE49-F238E27FC236}">
                <a16:creationId xmlns:a16="http://schemas.microsoft.com/office/drawing/2014/main" id="{B79D9F7A-95C9-4445-A138-98C23A8E605C}"/>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86110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C3E5B-C3BF-4502-B697-703538521FD9}"/>
              </a:ext>
            </a:extLst>
          </p:cNvPr>
          <p:cNvSpPr>
            <a:spLocks noGrp="1"/>
          </p:cNvSpPr>
          <p:nvPr>
            <p:ph type="title"/>
          </p:nvPr>
        </p:nvSpPr>
        <p:spPr/>
        <p:txBody>
          <a:bodyPr>
            <a:normAutofit/>
          </a:bodyPr>
          <a:lstStyle/>
          <a:p>
            <a:r>
              <a:rPr lang="en-US" altLang="zh-CN" sz="2000" dirty="0"/>
              <a:t>Windows</a:t>
            </a:r>
            <a:r>
              <a:rPr lang="zh-CN" altLang="en-US" sz="2000" dirty="0"/>
              <a:t>版的</a:t>
            </a:r>
            <a:r>
              <a:rPr lang="en-US" altLang="zh-CN" sz="2000" dirty="0"/>
              <a:t>Git</a:t>
            </a:r>
            <a:r>
              <a:rPr lang="zh-CN" altLang="en-US" sz="2000" dirty="0"/>
              <a:t>，从</a:t>
            </a:r>
            <a:r>
              <a:rPr lang="en-US" altLang="zh-CN" sz="2000" dirty="0">
                <a:hlinkClick r:id="rId2"/>
              </a:rPr>
              <a:t>https://git-for-windows.github.io</a:t>
            </a:r>
            <a:r>
              <a:rPr lang="zh-CN" altLang="en-US" sz="2000" dirty="0"/>
              <a:t>下载然后按默认选项安装即可。</a:t>
            </a:r>
          </a:p>
        </p:txBody>
      </p:sp>
      <p:pic>
        <p:nvPicPr>
          <p:cNvPr id="5" name="内容占位符 4">
            <a:extLst>
              <a:ext uri="{FF2B5EF4-FFF2-40B4-BE49-F238E27FC236}">
                <a16:creationId xmlns:a16="http://schemas.microsoft.com/office/drawing/2014/main" id="{573C8BAE-533B-4584-8EC6-806DC38DF13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3682" y="2231531"/>
            <a:ext cx="7154384" cy="4145384"/>
          </a:xfrm>
        </p:spPr>
      </p:pic>
      <p:sp>
        <p:nvSpPr>
          <p:cNvPr id="6" name="矩形 5">
            <a:extLst>
              <a:ext uri="{FF2B5EF4-FFF2-40B4-BE49-F238E27FC236}">
                <a16:creationId xmlns:a16="http://schemas.microsoft.com/office/drawing/2014/main" id="{2E977735-6ACC-44DA-B622-112465B6879F}"/>
              </a:ext>
            </a:extLst>
          </p:cNvPr>
          <p:cNvSpPr/>
          <p:nvPr/>
        </p:nvSpPr>
        <p:spPr>
          <a:xfrm>
            <a:off x="838199" y="1523867"/>
            <a:ext cx="10762899" cy="369332"/>
          </a:xfrm>
          <a:prstGeom prst="rect">
            <a:avLst/>
          </a:prstGeom>
        </p:spPr>
        <p:txBody>
          <a:bodyPr wrap="square">
            <a:spAutoFit/>
          </a:bodyPr>
          <a:lstStyle/>
          <a:p>
            <a:r>
              <a:rPr lang="zh-CN" altLang="en-US" b="0" i="0" dirty="0">
                <a:solidFill>
                  <a:srgbClr val="666666"/>
                </a:solidFill>
                <a:effectLst/>
                <a:latin typeface="Helvetica Neue"/>
              </a:rPr>
              <a:t>安装完成后，在开始菜单里找到“</a:t>
            </a:r>
            <a:r>
              <a:rPr lang="en-US" altLang="zh-CN" b="0" i="0" dirty="0">
                <a:solidFill>
                  <a:srgbClr val="666666"/>
                </a:solidFill>
                <a:effectLst/>
                <a:latin typeface="Helvetica Neue"/>
              </a:rPr>
              <a:t>Git”-&gt;“Git Bash”</a:t>
            </a:r>
            <a:r>
              <a:rPr lang="zh-CN" altLang="en-US" b="0" i="0" dirty="0">
                <a:solidFill>
                  <a:srgbClr val="666666"/>
                </a:solidFill>
                <a:effectLst/>
                <a:latin typeface="Helvetica Neue"/>
              </a:rPr>
              <a:t>，蹦出一个类似命令行窗口的东西，就说明</a:t>
            </a:r>
            <a:r>
              <a:rPr lang="en-US" altLang="zh-CN" b="0" i="0" dirty="0">
                <a:solidFill>
                  <a:srgbClr val="666666"/>
                </a:solidFill>
                <a:effectLst/>
                <a:latin typeface="Helvetica Neue"/>
              </a:rPr>
              <a:t>Git</a:t>
            </a:r>
            <a:r>
              <a:rPr lang="zh-CN" altLang="en-US" b="0" i="0" dirty="0">
                <a:solidFill>
                  <a:srgbClr val="666666"/>
                </a:solidFill>
                <a:effectLst/>
                <a:latin typeface="Helvetica Neue"/>
              </a:rPr>
              <a:t>安装成功！</a:t>
            </a:r>
            <a:endParaRPr lang="zh-CN" altLang="en-US" dirty="0"/>
          </a:p>
        </p:txBody>
      </p:sp>
    </p:spTree>
    <p:extLst>
      <p:ext uri="{BB962C8B-B14F-4D97-AF65-F5344CB8AC3E}">
        <p14:creationId xmlns:p14="http://schemas.microsoft.com/office/powerpoint/2010/main" val="33768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5C2EA-ADF1-436B-A46C-B8AD510D9888}"/>
              </a:ext>
            </a:extLst>
          </p:cNvPr>
          <p:cNvSpPr>
            <a:spLocks noGrp="1"/>
          </p:cNvSpPr>
          <p:nvPr>
            <p:ph type="title"/>
          </p:nvPr>
        </p:nvSpPr>
        <p:spPr/>
        <p:txBody>
          <a:bodyPr>
            <a:normAutofit/>
          </a:bodyPr>
          <a:lstStyle/>
          <a:p>
            <a:r>
              <a:rPr lang="zh-CN" altLang="en-US" sz="2000" dirty="0"/>
              <a:t>安装完成后，还需要最后一步设置，在命令行输入：</a:t>
            </a:r>
          </a:p>
        </p:txBody>
      </p:sp>
      <p:sp>
        <p:nvSpPr>
          <p:cNvPr id="4" name="Rectangle 1">
            <a:extLst>
              <a:ext uri="{FF2B5EF4-FFF2-40B4-BE49-F238E27FC236}">
                <a16:creationId xmlns:a16="http://schemas.microsoft.com/office/drawing/2014/main" id="{073328C8-2AF1-4E58-BFED-835C164B221D}"/>
              </a:ext>
            </a:extLst>
          </p:cNvPr>
          <p:cNvSpPr>
            <a:spLocks noGrp="1" noChangeArrowheads="1"/>
          </p:cNvSpPr>
          <p:nvPr>
            <p:ph idx="1"/>
          </p:nvPr>
        </p:nvSpPr>
        <p:spPr bwMode="auto">
          <a:xfrm>
            <a:off x="1119534" y="1448214"/>
            <a:ext cx="5314925" cy="607822"/>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7132"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8080"/>
                </a:solidFill>
                <a:effectLst/>
                <a:latin typeface="Arial Unicode MS"/>
              </a:rPr>
              <a:t>$ </a:t>
            </a:r>
            <a:r>
              <a:rPr kumimoji="0" lang="zh-CN" altLang="zh-CN" sz="1600" b="0" i="0" u="none" strike="noStrike" cap="none" normalizeH="0" baseline="0" dirty="0">
                <a:ln>
                  <a:noFill/>
                </a:ln>
                <a:solidFill>
                  <a:srgbClr val="444444"/>
                </a:solidFill>
                <a:effectLst/>
                <a:latin typeface="Arial Unicode MS"/>
              </a:rPr>
              <a:t>git config --global user.name </a:t>
            </a:r>
            <a:r>
              <a:rPr kumimoji="0" lang="zh-CN" altLang="zh-CN" sz="1600" b="0" i="0" u="none" strike="noStrike" cap="none" normalizeH="0" baseline="0" dirty="0">
                <a:ln>
                  <a:noFill/>
                </a:ln>
                <a:solidFill>
                  <a:srgbClr val="DD1144"/>
                </a:solidFill>
                <a:effectLst/>
                <a:latin typeface="Arial Unicode MS"/>
              </a:rPr>
              <a:t>"Your Name"</a:t>
            </a:r>
            <a:r>
              <a:rPr kumimoji="0" lang="zh-CN" altLang="zh-CN" sz="1600" b="0" i="0" u="none" strike="noStrike" cap="none" normalizeH="0" baseline="0" dirty="0">
                <a:ln>
                  <a:noFill/>
                </a:ln>
                <a:solidFill>
                  <a:srgbClr val="444444"/>
                </a:solidFill>
                <a:effectLst/>
                <a:latin typeface="Arial Unicode MS"/>
              </a:rPr>
              <a:t> </a:t>
            </a:r>
            <a:endParaRPr kumimoji="0" lang="en-US" altLang="zh-CN" sz="1600" b="0" i="0" u="none" strike="noStrike" cap="none" normalizeH="0" baseline="0" dirty="0">
              <a:ln>
                <a:noFill/>
              </a:ln>
              <a:solidFill>
                <a:srgbClr val="444444"/>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8080"/>
                </a:solidFill>
                <a:effectLst/>
                <a:latin typeface="Arial Unicode MS"/>
              </a:rPr>
              <a:t>$ </a:t>
            </a:r>
            <a:r>
              <a:rPr kumimoji="0" lang="zh-CN" altLang="zh-CN" sz="1600" b="0" i="0" u="none" strike="noStrike" cap="none" normalizeH="0" baseline="0" dirty="0">
                <a:ln>
                  <a:noFill/>
                </a:ln>
                <a:solidFill>
                  <a:srgbClr val="444444"/>
                </a:solidFill>
                <a:effectLst/>
                <a:latin typeface="Arial Unicode MS"/>
              </a:rPr>
              <a:t>git config --global user.email </a:t>
            </a:r>
            <a:r>
              <a:rPr kumimoji="0" lang="zh-CN" altLang="zh-CN" sz="1600" b="0" i="0" u="none" strike="noStrike" cap="none" normalizeH="0" baseline="0" dirty="0">
                <a:ln>
                  <a:noFill/>
                </a:ln>
                <a:solidFill>
                  <a:srgbClr val="DD1144"/>
                </a:solidFill>
                <a:effectLst/>
                <a:latin typeface="Arial Unicode MS"/>
              </a:rPr>
              <a:t>"email@example.com"</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B27ACB5-03A1-422F-80E5-786A628904B1}"/>
              </a:ext>
            </a:extLst>
          </p:cNvPr>
          <p:cNvSpPr>
            <a:spLocks noChangeArrowheads="1"/>
          </p:cNvSpPr>
          <p:nvPr/>
        </p:nvSpPr>
        <p:spPr bwMode="auto">
          <a:xfrm>
            <a:off x="1119534" y="2702768"/>
            <a:ext cx="9598394"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因为Git是分布式版本控制系统，所以，每个机器都必须自报家门：你的名字和Email地址。你也许会担心，如果有人故意冒充别人怎么办？这个不必担心，首先我们相信大家都是善良无知的群众，其次，真的有冒充的也是有办法可查的。</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注意</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git config</a:t>
            </a:r>
            <a:r>
              <a:rPr kumimoji="0" lang="zh-CN" altLang="zh-CN" sz="1600" b="0" i="0" u="none" strike="noStrike" cap="none" normalizeH="0" baseline="0" dirty="0">
                <a:ln>
                  <a:noFill/>
                </a:ln>
                <a:solidFill>
                  <a:srgbClr val="666666"/>
                </a:solidFill>
                <a:effectLst/>
                <a:ea typeface="Helvetica Neue"/>
              </a:rPr>
              <a:t>命令的</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--global</a:t>
            </a:r>
            <a:r>
              <a:rPr kumimoji="0" lang="zh-CN" altLang="zh-CN" sz="1600" b="0" i="0" u="none" strike="noStrike" cap="none" normalizeH="0" baseline="0" dirty="0">
                <a:ln>
                  <a:noFill/>
                </a:ln>
                <a:solidFill>
                  <a:srgbClr val="666666"/>
                </a:solidFill>
                <a:effectLst/>
                <a:ea typeface="Helvetica Neue"/>
              </a:rPr>
              <a:t>参数，用了这个参数，表示你这台机器上所有的Git仓库都会使用这个配置，当然也可以对某个仓库指定不同的用户名和Email地址。</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1481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1112ECD-344F-47C2-B3C0-BF0935B3D9D5}"/>
              </a:ext>
            </a:extLst>
          </p:cNvPr>
          <p:cNvSpPr txBox="1"/>
          <p:nvPr/>
        </p:nvSpPr>
        <p:spPr>
          <a:xfrm>
            <a:off x="2016034" y="1460136"/>
            <a:ext cx="8200572" cy="2806025"/>
          </a:xfrm>
          <a:prstGeom prst="rect">
            <a:avLst/>
          </a:prstGeom>
          <a:noFill/>
        </p:spPr>
        <p:txBody>
          <a:bodyPr wrap="square" rtlCol="0">
            <a:spAutoFit/>
          </a:bodyPr>
          <a:lstStyle/>
          <a:p>
            <a:pPr>
              <a:lnSpc>
                <a:spcPct val="150000"/>
              </a:lnSpc>
            </a:pPr>
            <a:r>
              <a:rPr lang="en-US" altLang="zh-CN" sz="2400" dirty="0"/>
              <a:t>1</a:t>
            </a:r>
            <a:r>
              <a:rPr lang="zh-CN" altLang="en-US" sz="2400" dirty="0"/>
              <a:t>、创建版本库</a:t>
            </a:r>
            <a:endParaRPr lang="en-US" altLang="zh-CN" sz="2400" dirty="0"/>
          </a:p>
          <a:p>
            <a:pPr>
              <a:lnSpc>
                <a:spcPct val="150000"/>
              </a:lnSpc>
            </a:pPr>
            <a:r>
              <a:rPr lang="en-US" altLang="zh-CN" sz="2400" dirty="0"/>
              <a:t>2</a:t>
            </a:r>
            <a:r>
              <a:rPr lang="zh-CN" altLang="en-US" sz="2400" dirty="0"/>
              <a:t>、文件新建</a:t>
            </a:r>
            <a:r>
              <a:rPr lang="en-US" altLang="zh-CN" sz="2400" dirty="0"/>
              <a:t>+</a:t>
            </a:r>
            <a:r>
              <a:rPr lang="zh-CN" altLang="en-US" sz="2400" dirty="0"/>
              <a:t>状态查看</a:t>
            </a:r>
            <a:r>
              <a:rPr lang="en-US" altLang="zh-CN" sz="2400" dirty="0"/>
              <a:t>+</a:t>
            </a:r>
            <a:r>
              <a:rPr lang="zh-CN" altLang="en-US" sz="2400" dirty="0"/>
              <a:t>新增</a:t>
            </a:r>
            <a:r>
              <a:rPr lang="en-US" altLang="zh-CN" sz="2400" dirty="0"/>
              <a:t>+</a:t>
            </a:r>
            <a:r>
              <a:rPr lang="zh-CN" altLang="en-US" sz="2400" dirty="0"/>
              <a:t>提交</a:t>
            </a:r>
            <a:r>
              <a:rPr lang="en-US" altLang="zh-CN" sz="2400" dirty="0"/>
              <a:t>+</a:t>
            </a:r>
            <a:r>
              <a:rPr lang="zh-CN" altLang="en-US" sz="2400" dirty="0"/>
              <a:t>新增文件内容</a:t>
            </a:r>
            <a:endParaRPr lang="en-US" altLang="zh-CN" sz="2400" dirty="0"/>
          </a:p>
          <a:p>
            <a:pPr>
              <a:lnSpc>
                <a:spcPct val="150000"/>
              </a:lnSpc>
            </a:pPr>
            <a:r>
              <a:rPr lang="en-US" altLang="zh-CN" sz="2400" dirty="0"/>
              <a:t>3</a:t>
            </a:r>
            <a:r>
              <a:rPr lang="zh-CN" altLang="en-US" sz="2400" dirty="0"/>
              <a:t>、日志</a:t>
            </a:r>
            <a:r>
              <a:rPr lang="en-US" altLang="zh-CN" sz="2400" dirty="0"/>
              <a:t>+</a:t>
            </a:r>
            <a:r>
              <a:rPr lang="zh-CN" altLang="en-US" sz="2400" dirty="0"/>
              <a:t>版本号</a:t>
            </a:r>
            <a:r>
              <a:rPr lang="en-US" altLang="zh-CN" sz="2400" dirty="0"/>
              <a:t>+</a:t>
            </a:r>
            <a:r>
              <a:rPr lang="zh-CN" altLang="en-US" sz="2400" dirty="0"/>
              <a:t>对比不同</a:t>
            </a:r>
            <a:endParaRPr lang="en-US" altLang="zh-CN" sz="2400" dirty="0"/>
          </a:p>
          <a:p>
            <a:pPr>
              <a:lnSpc>
                <a:spcPct val="150000"/>
              </a:lnSpc>
            </a:pPr>
            <a:r>
              <a:rPr lang="en-US" altLang="zh-CN" sz="2400" dirty="0"/>
              <a:t>4</a:t>
            </a:r>
            <a:r>
              <a:rPr lang="zh-CN" altLang="en-US" sz="2400" dirty="0"/>
              <a:t>、版本回退</a:t>
            </a:r>
            <a:r>
              <a:rPr lang="en-US" altLang="zh-CN" sz="2400" dirty="0"/>
              <a:t>+</a:t>
            </a:r>
            <a:r>
              <a:rPr lang="zh-CN" altLang="en-US" sz="2400" dirty="0"/>
              <a:t>版本穿梭</a:t>
            </a:r>
            <a:r>
              <a:rPr lang="en-US" altLang="zh-CN" sz="2400" dirty="0"/>
              <a:t>+</a:t>
            </a:r>
            <a:r>
              <a:rPr lang="zh-CN" altLang="en-US" sz="2400" dirty="0"/>
              <a:t>版本撤销</a:t>
            </a:r>
            <a:r>
              <a:rPr lang="en-US" altLang="zh-CN" sz="2400" dirty="0"/>
              <a:t/>
            </a:r>
            <a:br>
              <a:rPr lang="en-US" altLang="zh-CN" sz="2400" dirty="0"/>
            </a:br>
            <a:r>
              <a:rPr lang="en-US" altLang="zh-CN" sz="2400" dirty="0"/>
              <a:t>5</a:t>
            </a:r>
            <a:r>
              <a:rPr lang="zh-CN" altLang="en-US" sz="2400" dirty="0"/>
              <a:t>、理解工作区</a:t>
            </a:r>
            <a:r>
              <a:rPr lang="en-US" altLang="zh-CN" sz="2400" dirty="0"/>
              <a:t>+</a:t>
            </a:r>
            <a:r>
              <a:rPr lang="zh-CN" altLang="en-US" sz="2400" dirty="0"/>
              <a:t>版本库</a:t>
            </a:r>
            <a:r>
              <a:rPr lang="en-US" altLang="zh-CN" sz="2400" dirty="0"/>
              <a:t>+</a:t>
            </a:r>
            <a:r>
              <a:rPr lang="zh-CN" altLang="en-US" sz="2400" dirty="0"/>
              <a:t>暂存区</a:t>
            </a:r>
          </a:p>
        </p:txBody>
      </p:sp>
    </p:spTree>
    <p:extLst>
      <p:ext uri="{BB962C8B-B14F-4D97-AF65-F5344CB8AC3E}">
        <p14:creationId xmlns:p14="http://schemas.microsoft.com/office/powerpoint/2010/main" val="1291553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8FDCB-9C42-4675-9A72-AFCB2257CD01}"/>
              </a:ext>
            </a:extLst>
          </p:cNvPr>
          <p:cNvSpPr>
            <a:spLocks noGrp="1"/>
          </p:cNvSpPr>
          <p:nvPr>
            <p:ph type="title"/>
          </p:nvPr>
        </p:nvSpPr>
        <p:spPr>
          <a:xfrm>
            <a:off x="831850" y="941193"/>
            <a:ext cx="10515600" cy="2852737"/>
          </a:xfrm>
        </p:spPr>
        <p:txBody>
          <a:bodyPr/>
          <a:lstStyle/>
          <a:p>
            <a:r>
              <a:rPr lang="zh-CN" altLang="en-US" dirty="0"/>
              <a:t>创建版本库</a:t>
            </a:r>
            <a:br>
              <a:rPr lang="zh-CN" altLang="en-US" dirty="0"/>
            </a:br>
            <a:endParaRPr lang="zh-CN" altLang="en-US" dirty="0"/>
          </a:p>
        </p:txBody>
      </p:sp>
      <p:sp>
        <p:nvSpPr>
          <p:cNvPr id="3" name="文本占位符 2">
            <a:extLst>
              <a:ext uri="{FF2B5EF4-FFF2-40B4-BE49-F238E27FC236}">
                <a16:creationId xmlns:a16="http://schemas.microsoft.com/office/drawing/2014/main" id="{FC75A1E0-C4C5-4934-BAC5-612F86FCF1E9}"/>
              </a:ext>
            </a:extLst>
          </p:cNvPr>
          <p:cNvSpPr>
            <a:spLocks noGrp="1"/>
          </p:cNvSpPr>
          <p:nvPr>
            <p:ph type="body" idx="1"/>
          </p:nvPr>
        </p:nvSpPr>
        <p:spPr>
          <a:xfrm>
            <a:off x="831850" y="3793930"/>
            <a:ext cx="10515600" cy="1500187"/>
          </a:xfrm>
        </p:spPr>
        <p:txBody>
          <a:bodyPr/>
          <a:lstStyle/>
          <a:p>
            <a:r>
              <a:rPr lang="zh-CN" altLang="en-US" dirty="0"/>
              <a:t>什么是版本库呢？版本库又名仓库，英文名</a:t>
            </a:r>
            <a:r>
              <a:rPr lang="en-US" altLang="zh-CN" b="1" dirty="0"/>
              <a:t>repository</a:t>
            </a:r>
            <a:r>
              <a:rPr lang="zh-CN" altLang="en-US" dirty="0"/>
              <a:t>，你可以简单理解成一个目录，这个目录里面的所有文件都可以被</a:t>
            </a:r>
            <a:r>
              <a:rPr lang="en-US" altLang="zh-CN" dirty="0"/>
              <a:t>Git</a:t>
            </a:r>
            <a:r>
              <a:rPr lang="zh-CN" altLang="en-US" dirty="0"/>
              <a:t>管理起来，每个文件的修改、删除，</a:t>
            </a:r>
            <a:r>
              <a:rPr lang="en-US" altLang="zh-CN" dirty="0"/>
              <a:t>Git</a:t>
            </a:r>
            <a:r>
              <a:rPr lang="zh-CN" altLang="en-US" dirty="0"/>
              <a:t>都能跟踪，以便任何时刻都可以追踪历史，或者在将来某个时刻可以“还原”。</a:t>
            </a:r>
          </a:p>
        </p:txBody>
      </p:sp>
    </p:spTree>
    <p:extLst>
      <p:ext uri="{BB962C8B-B14F-4D97-AF65-F5344CB8AC3E}">
        <p14:creationId xmlns:p14="http://schemas.microsoft.com/office/powerpoint/2010/main" val="533228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3066A7-75FB-4BB5-9DD8-443EE7D5668E}"/>
              </a:ext>
            </a:extLst>
          </p:cNvPr>
          <p:cNvSpPr>
            <a:spLocks noGrp="1"/>
          </p:cNvSpPr>
          <p:nvPr>
            <p:ph type="title"/>
          </p:nvPr>
        </p:nvSpPr>
        <p:spPr/>
        <p:txBody>
          <a:bodyPr>
            <a:normAutofit/>
          </a:bodyPr>
          <a:lstStyle/>
          <a:p>
            <a:r>
              <a:rPr lang="zh-CN" altLang="en-US" sz="2000" dirty="0"/>
              <a:t>所以，创建一个版本库非常简单，首先，选择一个合适的地方，创建一个空目录</a:t>
            </a:r>
          </a:p>
        </p:txBody>
      </p:sp>
      <p:sp>
        <p:nvSpPr>
          <p:cNvPr id="4" name="Rectangle 1">
            <a:extLst>
              <a:ext uri="{FF2B5EF4-FFF2-40B4-BE49-F238E27FC236}">
                <a16:creationId xmlns:a16="http://schemas.microsoft.com/office/drawing/2014/main" id="{65B2835B-9B37-4E05-A3BC-5BC8E6571075}"/>
              </a:ext>
            </a:extLst>
          </p:cNvPr>
          <p:cNvSpPr>
            <a:spLocks noGrp="1" noChangeArrowheads="1"/>
          </p:cNvSpPr>
          <p:nvPr>
            <p:ph idx="1"/>
          </p:nvPr>
        </p:nvSpPr>
        <p:spPr bwMode="auto">
          <a:xfrm>
            <a:off x="916737" y="1572026"/>
            <a:ext cx="9152882" cy="1223375"/>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7132"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008080"/>
                </a:solidFill>
                <a:effectLst/>
                <a:latin typeface="Arial Unicode MS"/>
              </a:rPr>
              <a:t>$</a:t>
            </a:r>
            <a:r>
              <a:rPr kumimoji="0" lang="zh-CN" altLang="zh-CN" sz="1800" b="0" i="0" u="none" strike="noStrike" cap="none" normalizeH="0" baseline="0" dirty="0">
                <a:ln>
                  <a:noFill/>
                </a:ln>
                <a:solidFill>
                  <a:srgbClr val="444444"/>
                </a:solidFill>
                <a:effectLst/>
                <a:latin typeface="Arial Unicode MS"/>
              </a:rPr>
              <a:t>mkdir learngit </a:t>
            </a:r>
            <a:endParaRPr kumimoji="0" lang="en-US" altLang="zh-CN" sz="1800" b="0" i="0" u="none" strike="noStrike" cap="none" normalizeH="0" baseline="0" dirty="0">
              <a:ln>
                <a:noFill/>
              </a:ln>
              <a:solidFill>
                <a:srgbClr val="444444"/>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008080"/>
                </a:solidFill>
                <a:effectLst/>
                <a:latin typeface="Arial Unicode MS"/>
              </a:rPr>
              <a:t>$ </a:t>
            </a:r>
            <a:r>
              <a:rPr kumimoji="0" lang="zh-CN" altLang="zh-CN" sz="1800" b="0" i="0" u="none" strike="noStrike" cap="none" normalizeH="0" baseline="0" dirty="0">
                <a:ln>
                  <a:noFill/>
                </a:ln>
                <a:solidFill>
                  <a:srgbClr val="444444"/>
                </a:solidFill>
                <a:effectLst/>
                <a:latin typeface="Arial Unicode MS"/>
              </a:rPr>
              <a:t>cd learngit </a:t>
            </a:r>
            <a:endParaRPr kumimoji="0" lang="en-US" altLang="zh-CN" sz="1800" b="0" i="0" u="none" strike="noStrike" cap="none" normalizeH="0" baseline="0" dirty="0">
              <a:ln>
                <a:noFill/>
              </a:ln>
              <a:solidFill>
                <a:srgbClr val="444444"/>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008080"/>
                </a:solidFill>
                <a:effectLst/>
                <a:latin typeface="Arial Unicode MS"/>
              </a:rPr>
              <a:t>$ </a:t>
            </a:r>
            <a:r>
              <a:rPr kumimoji="0" lang="zh-CN" altLang="zh-CN" sz="1800" b="0" i="0" u="none" strike="noStrike" cap="none" normalizeH="0" baseline="0" dirty="0">
                <a:ln>
                  <a:noFill/>
                </a:ln>
                <a:solidFill>
                  <a:srgbClr val="444444"/>
                </a:solidFill>
                <a:effectLst/>
                <a:latin typeface="Arial Unicode MS"/>
              </a:rPr>
              <a:t>pwd </a:t>
            </a:r>
            <a:endParaRPr kumimoji="0" lang="en-US" altLang="zh-CN" sz="1800" b="0" i="0" u="none" strike="noStrike" cap="none" normalizeH="0" baseline="0" dirty="0">
              <a:ln>
                <a:noFill/>
              </a:ln>
              <a:solidFill>
                <a:srgbClr val="444444"/>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444444"/>
                </a:solidFill>
                <a:effectLst/>
                <a:latin typeface="Arial Unicode MS"/>
              </a:rPr>
              <a:t>/</a:t>
            </a:r>
            <a:r>
              <a:rPr kumimoji="0" lang="zh-CN" altLang="zh-CN" sz="1800" b="0" i="0" u="none" strike="noStrike" cap="none" normalizeH="0" baseline="0" dirty="0">
                <a:ln>
                  <a:noFill/>
                </a:ln>
                <a:solidFill>
                  <a:srgbClr val="009999"/>
                </a:solidFill>
                <a:effectLst/>
                <a:latin typeface="Arial Unicode MS"/>
              </a:rPr>
              <a:t>Users</a:t>
            </a:r>
            <a:r>
              <a:rPr kumimoji="0" lang="zh-CN" altLang="zh-CN" sz="1800" b="0" i="0" u="none" strike="noStrike" cap="none" normalizeH="0" baseline="0" dirty="0">
                <a:ln>
                  <a:noFill/>
                </a:ln>
                <a:solidFill>
                  <a:srgbClr val="444444"/>
                </a:solidFill>
                <a:effectLst/>
                <a:latin typeface="Arial Unicode MS"/>
              </a:rPr>
              <a:t>/michael/learngit</a:t>
            </a:r>
            <a:r>
              <a:rPr kumimoji="0" lang="zh-CN" altLang="zh-CN" sz="1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08EFCE3-2BAD-4896-BCC2-47F9C3262A89}"/>
              </a:ext>
            </a:extLst>
          </p:cNvPr>
          <p:cNvSpPr>
            <a:spLocks noChangeArrowheads="1"/>
          </p:cNvSpPr>
          <p:nvPr/>
        </p:nvSpPr>
        <p:spPr bwMode="auto">
          <a:xfrm>
            <a:off x="916737" y="3036588"/>
            <a:ext cx="9152882" cy="338554"/>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DD0055"/>
                </a:solidFill>
                <a:effectLst/>
                <a:latin typeface="Consolas" panose="020B0609020204030204" pitchFamily="49" charset="0"/>
              </a:rPr>
              <a:t>pwd</a:t>
            </a:r>
            <a:r>
              <a:rPr kumimoji="0" lang="zh-CN" altLang="zh-CN" sz="1600" b="0" i="0" u="none" strike="noStrike" cap="none" normalizeH="0" baseline="0" dirty="0">
                <a:ln>
                  <a:noFill/>
                </a:ln>
                <a:solidFill>
                  <a:srgbClr val="666666"/>
                </a:solidFill>
                <a:effectLst/>
                <a:ea typeface="Helvetica Neue"/>
              </a:rPr>
              <a:t>命令用于显示当前目录。</a:t>
            </a:r>
            <a:r>
              <a:rPr kumimoji="0" lang="zh-CN" altLang="zh-CN" sz="1600" b="0" i="0" u="none" strike="noStrike" cap="none" normalizeH="0" baseline="0" dirty="0">
                <a:ln>
                  <a:noFill/>
                </a:ln>
                <a:solidFill>
                  <a:schemeClr val="tx1"/>
                </a:solidFill>
                <a:effectLst/>
                <a:latin typeface="Arial" panose="020B0604020202020204" pitchFamily="34" charset="0"/>
              </a:rPr>
              <a:t> </a:t>
            </a:r>
          </a:p>
        </p:txBody>
      </p:sp>
      <p:sp>
        <p:nvSpPr>
          <p:cNvPr id="6" name="矩形 5">
            <a:extLst>
              <a:ext uri="{FF2B5EF4-FFF2-40B4-BE49-F238E27FC236}">
                <a16:creationId xmlns:a16="http://schemas.microsoft.com/office/drawing/2014/main" id="{DE8221ED-9E64-47CF-B5B5-8F371D0443CA}"/>
              </a:ext>
            </a:extLst>
          </p:cNvPr>
          <p:cNvSpPr/>
          <p:nvPr/>
        </p:nvSpPr>
        <p:spPr>
          <a:xfrm>
            <a:off x="916737" y="3525862"/>
            <a:ext cx="9152882" cy="646331"/>
          </a:xfrm>
          <a:prstGeom prst="rect">
            <a:avLst/>
          </a:prstGeom>
        </p:spPr>
        <p:txBody>
          <a:bodyPr wrap="square">
            <a:spAutoFit/>
          </a:bodyPr>
          <a:lstStyle/>
          <a:p>
            <a:r>
              <a:rPr lang="zh-CN" altLang="en-US" b="0" i="0" dirty="0">
                <a:solidFill>
                  <a:srgbClr val="FF0000"/>
                </a:solidFill>
                <a:effectLst/>
                <a:latin typeface="Helvetica Neue"/>
              </a:rPr>
              <a:t>如果你使用</a:t>
            </a:r>
            <a:r>
              <a:rPr lang="en-US" altLang="zh-CN" b="0" i="0" dirty="0">
                <a:solidFill>
                  <a:srgbClr val="FF0000"/>
                </a:solidFill>
                <a:effectLst/>
                <a:latin typeface="Helvetica Neue"/>
              </a:rPr>
              <a:t>Windows</a:t>
            </a:r>
            <a:r>
              <a:rPr lang="zh-CN" altLang="en-US" b="0" i="0" dirty="0">
                <a:solidFill>
                  <a:srgbClr val="FF0000"/>
                </a:solidFill>
                <a:effectLst/>
                <a:latin typeface="Helvetica Neue"/>
              </a:rPr>
              <a:t>系统，为了避免遇到各种莫名其妙的问题，请确保目录名（包括父目录）不包含中文。</a:t>
            </a:r>
            <a:endParaRPr lang="zh-CN" altLang="en-US" dirty="0"/>
          </a:p>
        </p:txBody>
      </p:sp>
      <p:sp>
        <p:nvSpPr>
          <p:cNvPr id="7" name="Rectangle 3">
            <a:extLst>
              <a:ext uri="{FF2B5EF4-FFF2-40B4-BE49-F238E27FC236}">
                <a16:creationId xmlns:a16="http://schemas.microsoft.com/office/drawing/2014/main" id="{A19E09EB-1E70-426A-887E-FF6A52975102}"/>
              </a:ext>
            </a:extLst>
          </p:cNvPr>
          <p:cNvSpPr>
            <a:spLocks noChangeArrowheads="1"/>
          </p:cNvSpPr>
          <p:nvPr/>
        </p:nvSpPr>
        <p:spPr bwMode="auto">
          <a:xfrm>
            <a:off x="916737" y="4213531"/>
            <a:ext cx="9152882" cy="369332"/>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666666"/>
                </a:solidFill>
                <a:effectLst/>
                <a:latin typeface="Arial" panose="020B0604020202020204" pitchFamily="34" charset="0"/>
                <a:ea typeface="Helvetica Neue"/>
              </a:rPr>
              <a:t>第二步，通过</a:t>
            </a:r>
            <a:r>
              <a:rPr kumimoji="0" lang="zh-CN" altLang="zh-CN" b="0" i="0" u="none" strike="noStrike" cap="none" normalizeH="0" baseline="0" dirty="0">
                <a:ln>
                  <a:noFill/>
                </a:ln>
                <a:solidFill>
                  <a:srgbClr val="DD0055"/>
                </a:solidFill>
                <a:effectLst/>
                <a:latin typeface="Consolas" panose="020B0609020204030204" pitchFamily="49" charset="0"/>
              </a:rPr>
              <a:t>git init</a:t>
            </a:r>
            <a:r>
              <a:rPr kumimoji="0" lang="zh-CN" altLang="zh-CN" b="0" i="0" u="none" strike="noStrike" cap="none" normalizeH="0" baseline="0" dirty="0">
                <a:ln>
                  <a:noFill/>
                </a:ln>
                <a:solidFill>
                  <a:srgbClr val="666666"/>
                </a:solidFill>
                <a:effectLst/>
                <a:ea typeface="Helvetica Neue"/>
              </a:rPr>
              <a:t>命令把这个目录变成Git可以管理的仓库：</a:t>
            </a:r>
            <a:r>
              <a:rPr kumimoji="0" lang="zh-CN" altLang="zh-CN" b="0" i="0" u="none" strike="noStrike" cap="none" normalizeH="0" baseline="0" dirty="0">
                <a:ln>
                  <a:noFill/>
                </a:ln>
                <a:solidFill>
                  <a:schemeClr val="tx1"/>
                </a:solidFill>
                <a:effectLst/>
                <a:latin typeface="Arial" panose="020B0604020202020204" pitchFamily="34" charset="0"/>
              </a:rPr>
              <a:t> </a:t>
            </a:r>
          </a:p>
        </p:txBody>
      </p:sp>
      <p:sp>
        <p:nvSpPr>
          <p:cNvPr id="8" name="Rectangle 4">
            <a:extLst>
              <a:ext uri="{FF2B5EF4-FFF2-40B4-BE49-F238E27FC236}">
                <a16:creationId xmlns:a16="http://schemas.microsoft.com/office/drawing/2014/main" id="{17DA2BC7-BE2D-4BB1-9AB4-CD6AC601EF71}"/>
              </a:ext>
            </a:extLst>
          </p:cNvPr>
          <p:cNvSpPr>
            <a:spLocks noChangeArrowheads="1"/>
          </p:cNvSpPr>
          <p:nvPr/>
        </p:nvSpPr>
        <p:spPr bwMode="auto">
          <a:xfrm>
            <a:off x="916737" y="4679385"/>
            <a:ext cx="9152882" cy="66937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7132"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8080"/>
                </a:solidFill>
                <a:effectLst/>
                <a:latin typeface="Arial Unicode MS"/>
              </a:rPr>
              <a:t>$ </a:t>
            </a:r>
            <a:r>
              <a:rPr kumimoji="0" lang="zh-CN" altLang="zh-CN" b="0" i="0" u="none" strike="noStrike" cap="none" normalizeH="0" baseline="0" dirty="0">
                <a:ln>
                  <a:noFill/>
                </a:ln>
                <a:solidFill>
                  <a:srgbClr val="444444"/>
                </a:solidFill>
                <a:effectLst/>
                <a:latin typeface="Arial Unicode MS"/>
              </a:rPr>
              <a:t>git init </a:t>
            </a:r>
            <a:endParaRPr kumimoji="0" lang="en-US" altLang="zh-CN" b="0" i="0" u="none" strike="noStrike" cap="none" normalizeH="0" baseline="0" dirty="0">
              <a:ln>
                <a:noFill/>
              </a:ln>
              <a:solidFill>
                <a:srgbClr val="444444"/>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9999"/>
                </a:solidFill>
                <a:effectLst/>
                <a:latin typeface="Arial Unicode MS"/>
              </a:rPr>
              <a:t>Initialized</a:t>
            </a:r>
            <a:r>
              <a:rPr kumimoji="0" lang="zh-CN" altLang="zh-CN" b="0" i="0" u="none" strike="noStrike" cap="none" normalizeH="0" baseline="0" dirty="0">
                <a:ln>
                  <a:noFill/>
                </a:ln>
                <a:solidFill>
                  <a:srgbClr val="444444"/>
                </a:solidFill>
                <a:effectLst/>
                <a:latin typeface="Arial Unicode MS"/>
              </a:rPr>
              <a:t> empty </a:t>
            </a:r>
            <a:r>
              <a:rPr kumimoji="0" lang="zh-CN" altLang="zh-CN" b="0" i="0" u="none" strike="noStrike" cap="none" normalizeH="0" baseline="0" dirty="0">
                <a:ln>
                  <a:noFill/>
                </a:ln>
                <a:solidFill>
                  <a:srgbClr val="009999"/>
                </a:solidFill>
                <a:effectLst/>
                <a:latin typeface="Arial Unicode MS"/>
              </a:rPr>
              <a:t>Git</a:t>
            </a:r>
            <a:r>
              <a:rPr kumimoji="0" lang="zh-CN" altLang="zh-CN" b="0" i="0" u="none" strike="noStrike" cap="none" normalizeH="0" baseline="0" dirty="0">
                <a:ln>
                  <a:noFill/>
                </a:ln>
                <a:solidFill>
                  <a:srgbClr val="444444"/>
                </a:solidFill>
                <a:effectLst/>
                <a:latin typeface="Arial Unicode MS"/>
              </a:rPr>
              <a:t> repository </a:t>
            </a:r>
            <a:r>
              <a:rPr kumimoji="0" lang="zh-CN" altLang="zh-CN" b="1" i="0" u="none" strike="noStrike" cap="none" normalizeH="0" baseline="0" dirty="0">
                <a:ln>
                  <a:noFill/>
                </a:ln>
                <a:solidFill>
                  <a:srgbClr val="333333"/>
                </a:solidFill>
                <a:effectLst/>
                <a:latin typeface="Arial Unicode MS"/>
              </a:rPr>
              <a:t>in</a:t>
            </a:r>
            <a:r>
              <a:rPr kumimoji="0" lang="zh-CN" altLang="zh-CN" b="0" i="0" u="none" strike="noStrike" cap="none" normalizeH="0" baseline="0" dirty="0">
                <a:ln>
                  <a:noFill/>
                </a:ln>
                <a:solidFill>
                  <a:srgbClr val="444444"/>
                </a:solidFill>
                <a:effectLst/>
                <a:latin typeface="Arial Unicode MS"/>
              </a:rPr>
              <a:t> /</a:t>
            </a:r>
            <a:r>
              <a:rPr kumimoji="0" lang="zh-CN" altLang="zh-CN" b="0" i="0" u="none" strike="noStrike" cap="none" normalizeH="0" baseline="0" dirty="0">
                <a:ln>
                  <a:noFill/>
                </a:ln>
                <a:solidFill>
                  <a:srgbClr val="009999"/>
                </a:solidFill>
                <a:effectLst/>
                <a:latin typeface="Arial Unicode MS"/>
              </a:rPr>
              <a:t>Users</a:t>
            </a:r>
            <a:r>
              <a:rPr kumimoji="0" lang="zh-CN" altLang="zh-CN" b="0" i="0" u="none" strike="noStrike" cap="none" normalizeH="0" baseline="0" dirty="0">
                <a:ln>
                  <a:noFill/>
                </a:ln>
                <a:solidFill>
                  <a:srgbClr val="444444"/>
                </a:solidFill>
                <a:effectLst/>
                <a:latin typeface="Arial Unicode MS"/>
              </a:rPr>
              <a:t>/michael/learngit/.git/</a:t>
            </a:r>
            <a:r>
              <a:rPr kumimoji="0" lang="zh-CN" altLang="zh-CN" b="0" i="0" u="none" strike="noStrike" cap="none" normalizeH="0" baseline="0" dirty="0">
                <a:ln>
                  <a:noFill/>
                </a:ln>
                <a:solidFill>
                  <a:schemeClr val="tx1"/>
                </a:solidFill>
                <a:effectLst/>
              </a:rPr>
              <a:t> </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639490FC-F605-48F7-BDD2-5379B14C4CA5}"/>
              </a:ext>
            </a:extLst>
          </p:cNvPr>
          <p:cNvSpPr>
            <a:spLocks noChangeArrowheads="1"/>
          </p:cNvSpPr>
          <p:nvPr/>
        </p:nvSpPr>
        <p:spPr bwMode="auto">
          <a:xfrm>
            <a:off x="916737" y="5445285"/>
            <a:ext cx="9152882" cy="83099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瞬间Git就把仓库建好了，而且告诉你是一个空的仓库（empty Git repository），细心的读者可以发现当前目录下多了一个</a:t>
            </a:r>
            <a:r>
              <a:rPr kumimoji="0" lang="zh-CN" altLang="zh-CN" sz="1600" b="0" i="0" u="none" strike="noStrike" cap="none" normalizeH="0" baseline="0" dirty="0">
                <a:ln>
                  <a:noFill/>
                </a:ln>
                <a:solidFill>
                  <a:srgbClr val="DD0055"/>
                </a:solidFill>
                <a:effectLst/>
                <a:latin typeface="Consolas" panose="020B0609020204030204" pitchFamily="49" charset="0"/>
              </a:rPr>
              <a:t>.git</a:t>
            </a:r>
            <a:r>
              <a:rPr kumimoji="0" lang="zh-CN" altLang="zh-CN" sz="1600" b="0" i="0" u="none" strike="noStrike" cap="none" normalizeH="0" baseline="0" dirty="0">
                <a:ln>
                  <a:noFill/>
                </a:ln>
                <a:solidFill>
                  <a:srgbClr val="666666"/>
                </a:solidFill>
                <a:effectLst/>
                <a:ea typeface="Helvetica Neue"/>
              </a:rPr>
              <a:t>的目录，这个目录是Git来跟踪管理版本库的，没事千万不要手动修改这个目录里面的文件，不然改乱了，就把Git仓库给破坏了。</a:t>
            </a:r>
            <a:r>
              <a:rPr kumimoji="0" lang="zh-CN" altLang="zh-CN" sz="16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129163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6C52DB-606A-443B-BC6D-0C45DB4C35BC}"/>
              </a:ext>
            </a:extLst>
          </p:cNvPr>
          <p:cNvSpPr>
            <a:spLocks noGrp="1"/>
          </p:cNvSpPr>
          <p:nvPr>
            <p:ph type="title"/>
          </p:nvPr>
        </p:nvSpPr>
        <p:spPr>
          <a:xfrm>
            <a:off x="831850" y="699971"/>
            <a:ext cx="10515600" cy="2852737"/>
          </a:xfrm>
        </p:spPr>
        <p:txBody>
          <a:bodyPr/>
          <a:lstStyle/>
          <a:p>
            <a:r>
              <a:rPr lang="zh-CN" altLang="en-US" dirty="0"/>
              <a:t>把文件添加到版本库</a:t>
            </a:r>
            <a:br>
              <a:rPr lang="zh-CN" altLang="en-US" dirty="0"/>
            </a:br>
            <a:endParaRPr lang="zh-CN" altLang="en-US" dirty="0"/>
          </a:p>
        </p:txBody>
      </p:sp>
      <p:sp>
        <p:nvSpPr>
          <p:cNvPr id="3" name="文本占位符 2">
            <a:extLst>
              <a:ext uri="{FF2B5EF4-FFF2-40B4-BE49-F238E27FC236}">
                <a16:creationId xmlns:a16="http://schemas.microsoft.com/office/drawing/2014/main" id="{4A5480FD-0177-4028-8EB8-4ABFD0C5D5DA}"/>
              </a:ext>
            </a:extLst>
          </p:cNvPr>
          <p:cNvSpPr>
            <a:spLocks noGrp="1"/>
          </p:cNvSpPr>
          <p:nvPr>
            <p:ph type="body" idx="1"/>
          </p:nvPr>
        </p:nvSpPr>
        <p:spPr>
          <a:xfrm>
            <a:off x="831850" y="4207996"/>
            <a:ext cx="10515600" cy="1500187"/>
          </a:xfrm>
        </p:spPr>
        <p:txBody>
          <a:bodyPr>
            <a:normAutofit fontScale="70000" lnSpcReduction="20000"/>
          </a:bodyPr>
          <a:lstStyle/>
          <a:p>
            <a:pPr>
              <a:lnSpc>
                <a:spcPct val="120000"/>
              </a:lnSpc>
            </a:pPr>
            <a:r>
              <a:rPr lang="zh-CN" altLang="en-US" dirty="0"/>
              <a:t>首先这里再明确一下，所有的版本控制系统，其实只能跟踪文本文件的改动，比如</a:t>
            </a:r>
            <a:r>
              <a:rPr lang="en-US" altLang="zh-CN" dirty="0"/>
              <a:t>TXT</a:t>
            </a:r>
            <a:r>
              <a:rPr lang="zh-CN" altLang="en-US" dirty="0"/>
              <a:t>文件，网页，所有的程序代码等等，</a:t>
            </a:r>
            <a:r>
              <a:rPr lang="en-US" altLang="zh-CN" dirty="0"/>
              <a:t>Git</a:t>
            </a:r>
            <a:r>
              <a:rPr lang="zh-CN" altLang="en-US" dirty="0"/>
              <a:t>也不例外。版本控制系统可以告诉你每次的改动，比如在第</a:t>
            </a:r>
            <a:r>
              <a:rPr lang="en-US" altLang="zh-CN" dirty="0"/>
              <a:t>5</a:t>
            </a:r>
            <a:r>
              <a:rPr lang="zh-CN" altLang="en-US" dirty="0"/>
              <a:t>行加了一个单词“</a:t>
            </a:r>
            <a:r>
              <a:rPr lang="en-US" altLang="zh-CN" dirty="0"/>
              <a:t>Linux”</a:t>
            </a:r>
            <a:r>
              <a:rPr lang="zh-CN" altLang="en-US" dirty="0"/>
              <a:t>，在第</a:t>
            </a:r>
            <a:r>
              <a:rPr lang="en-US" altLang="zh-CN" dirty="0"/>
              <a:t>8</a:t>
            </a:r>
            <a:r>
              <a:rPr lang="zh-CN" altLang="en-US" dirty="0"/>
              <a:t>行删了一个单词“</a:t>
            </a:r>
            <a:r>
              <a:rPr lang="en-US" altLang="zh-CN" dirty="0"/>
              <a:t>Windows”</a:t>
            </a:r>
            <a:r>
              <a:rPr lang="zh-CN" altLang="en-US" dirty="0"/>
              <a:t>。而图片、视频这些二进制文件，虽然也能由版本控制系统管理，但没法跟踪文件的变化，只能把二进制文件每次改动串起来，也就是只知道图片从</a:t>
            </a:r>
            <a:r>
              <a:rPr lang="en-US" altLang="zh-CN" dirty="0"/>
              <a:t>100KB</a:t>
            </a:r>
            <a:r>
              <a:rPr lang="zh-CN" altLang="en-US" dirty="0"/>
              <a:t>改成了</a:t>
            </a:r>
            <a:r>
              <a:rPr lang="en-US" altLang="zh-CN" dirty="0"/>
              <a:t>120KB</a:t>
            </a:r>
            <a:r>
              <a:rPr lang="zh-CN" altLang="en-US" dirty="0"/>
              <a:t>，但到底改了啥，版本控制系统不知道，也没法知道。</a:t>
            </a:r>
          </a:p>
        </p:txBody>
      </p:sp>
    </p:spTree>
    <p:extLst>
      <p:ext uri="{BB962C8B-B14F-4D97-AF65-F5344CB8AC3E}">
        <p14:creationId xmlns:p14="http://schemas.microsoft.com/office/powerpoint/2010/main" val="3085686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768A3C2-96CE-4A31-99A4-EB3376051C83}"/>
              </a:ext>
            </a:extLst>
          </p:cNvPr>
          <p:cNvSpPr>
            <a:spLocks noGrp="1" noChangeArrowheads="1"/>
          </p:cNvSpPr>
          <p:nvPr>
            <p:ph type="title"/>
          </p:nvPr>
        </p:nvSpPr>
        <p:spPr bwMode="auto">
          <a:xfrm>
            <a:off x="838200" y="827851"/>
            <a:ext cx="3525324" cy="400110"/>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666666"/>
                </a:solidFill>
                <a:effectLst/>
                <a:latin typeface="Arial" panose="020B0604020202020204" pitchFamily="34" charset="0"/>
                <a:ea typeface="Helvetica Neue"/>
              </a:rPr>
              <a:t>现在我们编写一个</a:t>
            </a:r>
            <a:r>
              <a:rPr kumimoji="0" lang="en-US" altLang="zh-CN" sz="2000" b="0" i="0" u="none" strike="noStrike" cap="none" normalizeH="0" baseline="0" dirty="0">
                <a:ln>
                  <a:noFill/>
                </a:ln>
                <a:solidFill>
                  <a:srgbClr val="DD0055"/>
                </a:solidFill>
                <a:effectLst/>
                <a:latin typeface="Consolas" panose="020B0609020204030204" pitchFamily="49" charset="0"/>
              </a:rPr>
              <a:t>a</a:t>
            </a:r>
            <a:r>
              <a:rPr kumimoji="0" lang="zh-CN" altLang="zh-CN" sz="2000" b="0" i="0" u="none" strike="noStrike" cap="none" normalizeH="0" baseline="0" dirty="0">
                <a:ln>
                  <a:noFill/>
                </a:ln>
                <a:solidFill>
                  <a:srgbClr val="DD0055"/>
                </a:solidFill>
                <a:effectLst/>
                <a:latin typeface="Consolas" panose="020B0609020204030204" pitchFamily="49" charset="0"/>
              </a:rPr>
              <a:t>.txt</a:t>
            </a:r>
            <a:r>
              <a:rPr kumimoji="0" lang="zh-CN" altLang="zh-CN" sz="2000" b="0" i="0" u="none" strike="noStrike" cap="none" normalizeH="0" baseline="0" dirty="0">
                <a:ln>
                  <a:noFill/>
                </a:ln>
                <a:solidFill>
                  <a:srgbClr val="666666"/>
                </a:solidFill>
                <a:effectLst/>
                <a:ea typeface="Helvetica Neue"/>
              </a:rPr>
              <a:t>文件</a:t>
            </a:r>
            <a:r>
              <a:rPr kumimoji="0" lang="zh-CN" altLang="zh-CN" sz="2000" b="0" i="0" u="none" strike="noStrike" cap="none" normalizeH="0" baseline="0" dirty="0">
                <a:ln>
                  <a:noFill/>
                </a:ln>
                <a:solidFill>
                  <a:schemeClr val="tx1"/>
                </a:solidFill>
                <a:effectLst/>
                <a:latin typeface="Arial" panose="020B0604020202020204" pitchFamily="34" charset="0"/>
              </a:rPr>
              <a:t> </a:t>
            </a:r>
          </a:p>
        </p:txBody>
      </p:sp>
      <p:sp>
        <p:nvSpPr>
          <p:cNvPr id="5" name="Rectangle 2">
            <a:extLst>
              <a:ext uri="{FF2B5EF4-FFF2-40B4-BE49-F238E27FC236}">
                <a16:creationId xmlns:a16="http://schemas.microsoft.com/office/drawing/2014/main" id="{D15E47D0-FFB7-49BC-8B5E-62F44E59C5CD}"/>
              </a:ext>
            </a:extLst>
          </p:cNvPr>
          <p:cNvSpPr>
            <a:spLocks noChangeArrowheads="1"/>
          </p:cNvSpPr>
          <p:nvPr/>
        </p:nvSpPr>
        <p:spPr bwMode="auto">
          <a:xfrm>
            <a:off x="838200" y="1401109"/>
            <a:ext cx="10314114" cy="338554"/>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一定要放到</a:t>
            </a:r>
            <a:r>
              <a:rPr kumimoji="0" lang="en-US" altLang="zh-CN" sz="1600" b="0" i="0" u="none" strike="noStrike" cap="none" normalizeH="0" baseline="0" dirty="0" err="1">
                <a:ln>
                  <a:noFill/>
                </a:ln>
                <a:solidFill>
                  <a:srgbClr val="DD0055"/>
                </a:solidFill>
                <a:effectLst/>
                <a:latin typeface="Consolas" panose="020B0609020204030204" pitchFamily="49" charset="0"/>
              </a:rPr>
              <a:t>oa</a:t>
            </a:r>
            <a:r>
              <a:rPr kumimoji="0" lang="zh-CN" altLang="zh-CN" sz="1600" b="0" i="0" u="none" strike="noStrike" cap="none" normalizeH="0" baseline="0" dirty="0">
                <a:ln>
                  <a:noFill/>
                </a:ln>
                <a:solidFill>
                  <a:srgbClr val="666666"/>
                </a:solidFill>
                <a:effectLst/>
                <a:ea typeface="Helvetica Neue"/>
              </a:rPr>
              <a:t>目录下（子目录也行），因为这是一个Git仓库，放到其他地方Git再厉害也找不到这个文件</a:t>
            </a:r>
            <a:r>
              <a:rPr kumimoji="0" lang="zh-CN" altLang="zh-CN" sz="1600" b="0" i="0" u="none" strike="noStrike" cap="none" normalizeH="0" baseline="0" dirty="0">
                <a:ln>
                  <a:noFill/>
                </a:ln>
                <a:solidFill>
                  <a:schemeClr val="tx1"/>
                </a:solidFill>
                <a:effectLst/>
                <a:latin typeface="Arial" panose="020B0604020202020204" pitchFamily="34" charset="0"/>
              </a:rPr>
              <a:t> </a:t>
            </a:r>
          </a:p>
        </p:txBody>
      </p:sp>
      <p:sp>
        <p:nvSpPr>
          <p:cNvPr id="6" name="Rectangle 3">
            <a:extLst>
              <a:ext uri="{FF2B5EF4-FFF2-40B4-BE49-F238E27FC236}">
                <a16:creationId xmlns:a16="http://schemas.microsoft.com/office/drawing/2014/main" id="{A69B7520-EE77-4500-9A70-F9447B0B46B7}"/>
              </a:ext>
            </a:extLst>
          </p:cNvPr>
          <p:cNvSpPr>
            <a:spLocks noGrp="1" noChangeArrowheads="1"/>
          </p:cNvSpPr>
          <p:nvPr>
            <p:ph idx="1"/>
          </p:nvPr>
        </p:nvSpPr>
        <p:spPr bwMode="auto">
          <a:xfrm>
            <a:off x="838200" y="2100026"/>
            <a:ext cx="10314114"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666666"/>
                </a:solidFill>
                <a:effectLst/>
                <a:latin typeface="Arial" panose="020B0604020202020204" pitchFamily="34" charset="0"/>
                <a:ea typeface="Helvetica Neue"/>
              </a:rPr>
              <a:t>第一步，用命令</a:t>
            </a:r>
            <a:r>
              <a:rPr kumimoji="0" lang="zh-CN" altLang="zh-CN" sz="1800" b="0" i="0" u="none" strike="noStrike" cap="none" normalizeH="0" baseline="0" dirty="0">
                <a:ln>
                  <a:noFill/>
                </a:ln>
                <a:solidFill>
                  <a:srgbClr val="DD0055"/>
                </a:solidFill>
                <a:effectLst/>
                <a:latin typeface="Consolas" panose="020B0609020204030204" pitchFamily="49" charset="0"/>
              </a:rPr>
              <a:t>git add</a:t>
            </a:r>
            <a:r>
              <a:rPr kumimoji="0" lang="zh-CN" altLang="zh-CN" sz="1800" b="0" i="0" u="none" strike="noStrike" cap="none" normalizeH="0" baseline="0" dirty="0">
                <a:ln>
                  <a:noFill/>
                </a:ln>
                <a:solidFill>
                  <a:srgbClr val="666666"/>
                </a:solidFill>
                <a:effectLst/>
                <a:ea typeface="Helvetica Neue"/>
              </a:rPr>
              <a:t>告诉Git，把文件添加到仓库：</a:t>
            </a:r>
            <a:r>
              <a:rPr kumimoji="0" lang="zh-CN" altLang="zh-CN" sz="1800" b="0" i="0" u="none" strike="noStrike" cap="none" normalizeH="0" baseline="0" dirty="0">
                <a:ln>
                  <a:noFill/>
                </a:ln>
                <a:solidFill>
                  <a:schemeClr val="tx1"/>
                </a:solidFill>
                <a:effectLst/>
                <a:latin typeface="Arial" panose="020B0604020202020204" pitchFamily="34" charset="0"/>
              </a:rPr>
              <a:t> </a:t>
            </a:r>
          </a:p>
        </p:txBody>
      </p:sp>
      <p:sp>
        <p:nvSpPr>
          <p:cNvPr id="7" name="Rectangle 4">
            <a:extLst>
              <a:ext uri="{FF2B5EF4-FFF2-40B4-BE49-F238E27FC236}">
                <a16:creationId xmlns:a16="http://schemas.microsoft.com/office/drawing/2014/main" id="{C969E712-2466-4C5F-994E-2CB9CBAD8E86}"/>
              </a:ext>
            </a:extLst>
          </p:cNvPr>
          <p:cNvSpPr>
            <a:spLocks noChangeArrowheads="1"/>
          </p:cNvSpPr>
          <p:nvPr/>
        </p:nvSpPr>
        <p:spPr bwMode="auto">
          <a:xfrm>
            <a:off x="838200" y="2549777"/>
            <a:ext cx="10314114" cy="361601"/>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7132"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8080"/>
                </a:solidFill>
                <a:effectLst/>
                <a:latin typeface="Arial Unicode MS"/>
              </a:rPr>
              <a:t>$ </a:t>
            </a:r>
            <a:r>
              <a:rPr kumimoji="0" lang="zh-CN" altLang="zh-CN" sz="1600" b="0" i="0" u="none" strike="noStrike" cap="none" normalizeH="0" baseline="0" dirty="0">
                <a:ln>
                  <a:noFill/>
                </a:ln>
                <a:solidFill>
                  <a:srgbClr val="444444"/>
                </a:solidFill>
                <a:effectLst/>
                <a:latin typeface="Arial Unicode MS"/>
              </a:rPr>
              <a:t>git add readme.txt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C5F9D3C9-38FE-46B3-AFF3-7D7E14406256}"/>
              </a:ext>
            </a:extLst>
          </p:cNvPr>
          <p:cNvSpPr>
            <a:spLocks noChangeArrowheads="1"/>
          </p:cNvSpPr>
          <p:nvPr/>
        </p:nvSpPr>
        <p:spPr bwMode="auto">
          <a:xfrm>
            <a:off x="838200" y="3007186"/>
            <a:ext cx="10314114"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666666"/>
                </a:solidFill>
                <a:effectLst/>
                <a:latin typeface="Arial" panose="020B0604020202020204" pitchFamily="34" charset="0"/>
                <a:ea typeface="Helvetica Neue"/>
              </a:rPr>
              <a:t>第二步，用命令</a:t>
            </a:r>
            <a:r>
              <a:rPr kumimoji="0" lang="zh-CN" altLang="zh-CN" b="0" i="0" u="none" strike="noStrike" cap="none" normalizeH="0" baseline="0" dirty="0">
                <a:ln>
                  <a:noFill/>
                </a:ln>
                <a:solidFill>
                  <a:srgbClr val="DD0055"/>
                </a:solidFill>
                <a:effectLst/>
                <a:latin typeface="Consolas" panose="020B0609020204030204" pitchFamily="49" charset="0"/>
              </a:rPr>
              <a:t>git commit</a:t>
            </a:r>
            <a:r>
              <a:rPr kumimoji="0" lang="zh-CN" altLang="zh-CN" b="0" i="0" u="none" strike="noStrike" cap="none" normalizeH="0" baseline="0" dirty="0">
                <a:ln>
                  <a:noFill/>
                </a:ln>
                <a:solidFill>
                  <a:srgbClr val="666666"/>
                </a:solidFill>
                <a:effectLst/>
                <a:ea typeface="Helvetica Neue"/>
              </a:rPr>
              <a:t>告诉Git，把文件提交到仓库：</a:t>
            </a:r>
            <a:r>
              <a:rPr kumimoji="0" lang="zh-CN" altLang="zh-CN" b="0" i="0" u="none" strike="noStrike" cap="none" normalizeH="0" baseline="0" dirty="0">
                <a:ln>
                  <a:noFill/>
                </a:ln>
                <a:solidFill>
                  <a:schemeClr val="tx1"/>
                </a:solidFill>
                <a:effectLst/>
                <a:latin typeface="Arial" panose="020B0604020202020204" pitchFamily="34" charset="0"/>
              </a:rPr>
              <a:t> </a:t>
            </a:r>
          </a:p>
        </p:txBody>
      </p:sp>
      <p:sp>
        <p:nvSpPr>
          <p:cNvPr id="9" name="Rectangle 6">
            <a:extLst>
              <a:ext uri="{FF2B5EF4-FFF2-40B4-BE49-F238E27FC236}">
                <a16:creationId xmlns:a16="http://schemas.microsoft.com/office/drawing/2014/main" id="{C295DB4F-A687-45E8-B7BC-426D16359E1E}"/>
              </a:ext>
            </a:extLst>
          </p:cNvPr>
          <p:cNvSpPr>
            <a:spLocks noChangeArrowheads="1"/>
          </p:cNvSpPr>
          <p:nvPr/>
        </p:nvSpPr>
        <p:spPr bwMode="auto">
          <a:xfrm>
            <a:off x="838200" y="3472326"/>
            <a:ext cx="10314114" cy="1100265"/>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7132"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444444"/>
                </a:solidFill>
                <a:effectLst/>
                <a:latin typeface="Arial Unicode MS"/>
              </a:rPr>
              <a:t>$ git </a:t>
            </a:r>
            <a:r>
              <a:rPr kumimoji="0" lang="zh-CN" altLang="zh-CN" sz="1600" b="1" i="0" u="none" strike="noStrike" cap="none" normalizeH="0" baseline="0" dirty="0">
                <a:ln>
                  <a:noFill/>
                </a:ln>
                <a:solidFill>
                  <a:srgbClr val="333333"/>
                </a:solidFill>
                <a:effectLst/>
                <a:latin typeface="Arial Unicode MS"/>
              </a:rPr>
              <a:t>commit</a:t>
            </a:r>
            <a:r>
              <a:rPr kumimoji="0" lang="zh-CN" altLang="zh-CN" sz="1600" b="0" i="0" u="none" strike="noStrike" cap="none" normalizeH="0" baseline="0" dirty="0">
                <a:ln>
                  <a:noFill/>
                </a:ln>
                <a:solidFill>
                  <a:srgbClr val="444444"/>
                </a:solidFill>
                <a:effectLst/>
                <a:latin typeface="Arial Unicode MS"/>
              </a:rPr>
              <a:t> -m </a:t>
            </a:r>
            <a:r>
              <a:rPr kumimoji="0" lang="zh-CN" altLang="zh-CN" sz="1600" b="0" i="0" u="none" strike="noStrike" cap="none" normalizeH="0" baseline="0" dirty="0">
                <a:ln>
                  <a:noFill/>
                </a:ln>
                <a:solidFill>
                  <a:srgbClr val="DD1144"/>
                </a:solidFill>
                <a:effectLst/>
                <a:latin typeface="Arial Unicode MS"/>
              </a:rPr>
              <a:t>"wrote a readme file"</a:t>
            </a:r>
            <a:r>
              <a:rPr kumimoji="0" lang="zh-CN" altLang="zh-CN" sz="1600" b="0" i="0" u="none" strike="noStrike" cap="none" normalizeH="0" baseline="0" dirty="0">
                <a:ln>
                  <a:noFill/>
                </a:ln>
                <a:solidFill>
                  <a:srgbClr val="444444"/>
                </a:solidFill>
                <a:effectLst/>
                <a:latin typeface="Arial Unicode MS"/>
              </a:rPr>
              <a:t> </a:t>
            </a:r>
            <a:endParaRPr kumimoji="0" lang="en-US" altLang="zh-CN" sz="1600" b="0" i="0" u="none" strike="noStrike" cap="none" normalizeH="0" baseline="0" dirty="0">
              <a:ln>
                <a:noFill/>
              </a:ln>
              <a:solidFill>
                <a:srgbClr val="444444"/>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444444"/>
                </a:solidFill>
                <a:effectLst/>
                <a:latin typeface="Arial Unicode MS"/>
              </a:rPr>
              <a:t>[master (root-</a:t>
            </a:r>
            <a:r>
              <a:rPr kumimoji="0" lang="zh-CN" altLang="zh-CN" sz="1600" b="1" i="0" u="none" strike="noStrike" cap="none" normalizeH="0" baseline="0" dirty="0">
                <a:ln>
                  <a:noFill/>
                </a:ln>
                <a:solidFill>
                  <a:srgbClr val="333333"/>
                </a:solidFill>
                <a:effectLst/>
                <a:latin typeface="Arial Unicode MS"/>
              </a:rPr>
              <a:t>commit</a:t>
            </a:r>
            <a:r>
              <a:rPr kumimoji="0" lang="zh-CN" altLang="zh-CN" sz="1600" b="0" i="0" u="none" strike="noStrike" cap="none" normalizeH="0" baseline="0" dirty="0">
                <a:ln>
                  <a:noFill/>
                </a:ln>
                <a:solidFill>
                  <a:srgbClr val="444444"/>
                </a:solidFill>
                <a:effectLst/>
                <a:latin typeface="Arial Unicode MS"/>
              </a:rPr>
              <a:t>) cb926e7] wrote a readme file </a:t>
            </a:r>
            <a:endParaRPr kumimoji="0" lang="en-US" altLang="zh-CN" sz="1600" b="0" i="0" u="none" strike="noStrike" cap="none" normalizeH="0" baseline="0" dirty="0">
              <a:ln>
                <a:noFill/>
              </a:ln>
              <a:solidFill>
                <a:srgbClr val="444444"/>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9999"/>
                </a:solidFill>
                <a:effectLst/>
                <a:latin typeface="Arial Unicode MS"/>
              </a:rPr>
              <a:t>1</a:t>
            </a:r>
            <a:r>
              <a:rPr kumimoji="0" lang="zh-CN" altLang="zh-CN" sz="1600" b="0" i="0" u="none" strike="noStrike" cap="none" normalizeH="0" baseline="0" dirty="0">
                <a:ln>
                  <a:noFill/>
                </a:ln>
                <a:solidFill>
                  <a:srgbClr val="444444"/>
                </a:solidFill>
                <a:effectLst/>
                <a:latin typeface="Arial Unicode MS"/>
              </a:rPr>
              <a:t> file changed, </a:t>
            </a:r>
            <a:r>
              <a:rPr kumimoji="0" lang="zh-CN" altLang="zh-CN" sz="1600" b="0" i="0" u="none" strike="noStrike" cap="none" normalizeH="0" baseline="0" dirty="0">
                <a:ln>
                  <a:noFill/>
                </a:ln>
                <a:solidFill>
                  <a:srgbClr val="009999"/>
                </a:solidFill>
                <a:effectLst/>
                <a:latin typeface="Arial Unicode MS"/>
              </a:rPr>
              <a:t>2</a:t>
            </a:r>
            <a:r>
              <a:rPr kumimoji="0" lang="zh-CN" altLang="zh-CN" sz="1600" b="0" i="0" u="none" strike="noStrike" cap="none" normalizeH="0" baseline="0" dirty="0">
                <a:ln>
                  <a:noFill/>
                </a:ln>
                <a:solidFill>
                  <a:srgbClr val="444444"/>
                </a:solidFill>
                <a:effectLst/>
                <a:latin typeface="Arial Unicode MS"/>
              </a:rPr>
              <a:t> insertions(+) </a:t>
            </a:r>
            <a:endParaRPr kumimoji="0" lang="en-US" altLang="zh-CN" sz="1600" b="0" i="0" u="none" strike="noStrike" cap="none" normalizeH="0" baseline="0" dirty="0">
              <a:ln>
                <a:noFill/>
              </a:ln>
              <a:solidFill>
                <a:srgbClr val="444444"/>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333333"/>
                </a:solidFill>
                <a:effectLst/>
                <a:latin typeface="Arial Unicode MS"/>
              </a:rPr>
              <a:t>create</a:t>
            </a:r>
            <a:r>
              <a:rPr kumimoji="0" lang="zh-CN" altLang="zh-CN" sz="1600" b="0" i="0" u="none" strike="noStrike" cap="none" normalizeH="0" baseline="0" dirty="0">
                <a:ln>
                  <a:noFill/>
                </a:ln>
                <a:solidFill>
                  <a:srgbClr val="444444"/>
                </a:solidFill>
                <a:effectLst/>
                <a:latin typeface="Arial Unicode MS"/>
              </a:rPr>
              <a:t> mode </a:t>
            </a:r>
            <a:r>
              <a:rPr kumimoji="0" lang="zh-CN" altLang="zh-CN" sz="1600" b="0" i="0" u="none" strike="noStrike" cap="none" normalizeH="0" baseline="0" dirty="0">
                <a:ln>
                  <a:noFill/>
                </a:ln>
                <a:solidFill>
                  <a:srgbClr val="009999"/>
                </a:solidFill>
                <a:effectLst/>
                <a:latin typeface="Arial Unicode MS"/>
              </a:rPr>
              <a:t>100644</a:t>
            </a:r>
            <a:r>
              <a:rPr kumimoji="0" lang="zh-CN" altLang="zh-CN" sz="1600" b="0" i="0" u="none" strike="noStrike" cap="none" normalizeH="0" baseline="0" dirty="0">
                <a:ln>
                  <a:noFill/>
                </a:ln>
                <a:solidFill>
                  <a:srgbClr val="444444"/>
                </a:solidFill>
                <a:effectLst/>
                <a:latin typeface="Arial Unicode MS"/>
              </a:rPr>
              <a:t> readme.txt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7D0772C1-AEB3-4615-8B3D-0BC20B451EA0}"/>
              </a:ext>
            </a:extLst>
          </p:cNvPr>
          <p:cNvSpPr>
            <a:spLocks noChangeArrowheads="1"/>
          </p:cNvSpPr>
          <p:nvPr/>
        </p:nvSpPr>
        <p:spPr bwMode="auto">
          <a:xfrm>
            <a:off x="838200" y="4711387"/>
            <a:ext cx="10314114" cy="156966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简单解释一下</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git commit</a:t>
            </a:r>
            <a:r>
              <a:rPr kumimoji="0" lang="zh-CN" altLang="zh-CN" sz="1600" b="0" i="0" u="none" strike="noStrike" cap="none" normalizeH="0" baseline="0" dirty="0">
                <a:ln>
                  <a:noFill/>
                </a:ln>
                <a:solidFill>
                  <a:srgbClr val="666666"/>
                </a:solidFill>
                <a:effectLst/>
                <a:ea typeface="Helvetica Neue"/>
              </a:rPr>
              <a:t>命令，</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-m</a:t>
            </a:r>
            <a:r>
              <a:rPr kumimoji="0" lang="zh-CN" altLang="zh-CN" sz="1600" b="0" i="0" u="none" strike="noStrike" cap="none" normalizeH="0" baseline="0" dirty="0">
                <a:ln>
                  <a:noFill/>
                </a:ln>
                <a:solidFill>
                  <a:srgbClr val="666666"/>
                </a:solidFill>
                <a:effectLst/>
                <a:ea typeface="Helvetica Neue"/>
              </a:rPr>
              <a:t>后面输入的是本次提交的说明，可以输入任意内容，当然最好是有意义的，这样你就能从历史记录里方便地找到改动记录。</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嫌麻烦不想输入</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-m "xxx"</a:t>
            </a:r>
            <a:r>
              <a:rPr kumimoji="0" lang="zh-CN" altLang="zh-CN" sz="1600" b="0" i="0" u="none" strike="noStrike" cap="none" normalizeH="0" baseline="0" dirty="0">
                <a:ln>
                  <a:noFill/>
                </a:ln>
                <a:solidFill>
                  <a:srgbClr val="666666"/>
                </a:solidFill>
                <a:effectLst/>
                <a:ea typeface="Helvetica Neue"/>
              </a:rPr>
              <a:t>行不行？确实有办法可以这么干，但是强烈不建议你这么干，因为输入说明对自己对别人阅读都很重要。实在不想输入说明的童鞋请自行Google，我不告诉你这个参数。</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git commit</a:t>
            </a:r>
            <a:r>
              <a:rPr kumimoji="0" lang="zh-CN" altLang="zh-CN" sz="1600" b="0" i="0" u="none" strike="noStrike" cap="none" normalizeH="0" baseline="0" dirty="0">
                <a:ln>
                  <a:noFill/>
                </a:ln>
                <a:solidFill>
                  <a:srgbClr val="666666"/>
                </a:solidFill>
                <a:effectLst/>
                <a:ea typeface="Helvetica Neue"/>
              </a:rPr>
              <a:t>命令执行成功后会告诉你，1个文件被改动（我们新添加的readme.txt文件），插入了两行内容（readme.txt有两行内容）。</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4163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3E838CB-1BF5-4906-94F8-C031A557BF8B}"/>
              </a:ext>
            </a:extLst>
          </p:cNvPr>
          <p:cNvSpPr>
            <a:spLocks noGrp="1" noChangeArrowheads="1"/>
          </p:cNvSpPr>
          <p:nvPr>
            <p:ph type="title"/>
          </p:nvPr>
        </p:nvSpPr>
        <p:spPr bwMode="auto">
          <a:xfrm>
            <a:off x="842174" y="2738224"/>
            <a:ext cx="7875874" cy="584775"/>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为什么Git添加文件需要</a:t>
            </a:r>
            <a:r>
              <a:rPr kumimoji="0" lang="zh-CN" altLang="zh-CN" sz="1600" b="0" i="0" u="none" strike="noStrike" cap="none" normalizeH="0" baseline="0" dirty="0">
                <a:ln>
                  <a:noFill/>
                </a:ln>
                <a:solidFill>
                  <a:srgbClr val="DD0055"/>
                </a:solidFill>
                <a:effectLst/>
                <a:latin typeface="Consolas" panose="020B0609020204030204" pitchFamily="49" charset="0"/>
              </a:rPr>
              <a:t>add</a:t>
            </a:r>
            <a:r>
              <a:rPr kumimoji="0" lang="zh-CN" altLang="zh-CN" sz="1600" b="0" i="0" u="none" strike="noStrike" cap="none" normalizeH="0" baseline="0" dirty="0">
                <a:ln>
                  <a:noFill/>
                </a:ln>
                <a:solidFill>
                  <a:srgbClr val="666666"/>
                </a:solidFill>
                <a:effectLst/>
                <a:ea typeface="Helvetica Neue"/>
              </a:rPr>
              <a:t>，</a:t>
            </a:r>
            <a:r>
              <a:rPr kumimoji="0" lang="zh-CN" altLang="zh-CN" sz="1600" b="0" i="0" u="none" strike="noStrike" cap="none" normalizeH="0" baseline="0" dirty="0">
                <a:ln>
                  <a:noFill/>
                </a:ln>
                <a:solidFill>
                  <a:srgbClr val="DD0055"/>
                </a:solidFill>
                <a:effectLst/>
                <a:latin typeface="Consolas" panose="020B0609020204030204" pitchFamily="49" charset="0"/>
              </a:rPr>
              <a:t>commit</a:t>
            </a:r>
            <a:r>
              <a:rPr kumimoji="0" lang="zh-CN" altLang="zh-CN" sz="1600" b="0" i="0" u="none" strike="noStrike" cap="none" normalizeH="0" baseline="0" dirty="0">
                <a:ln>
                  <a:noFill/>
                </a:ln>
                <a:solidFill>
                  <a:srgbClr val="666666"/>
                </a:solidFill>
                <a:effectLst/>
                <a:ea typeface="Helvetica Neue"/>
              </a:rPr>
              <a:t>一共两步呢？因为</a:t>
            </a:r>
            <a:r>
              <a:rPr kumimoji="0" lang="zh-CN" altLang="zh-CN" sz="1600" b="0" i="0" u="none" strike="noStrike" cap="none" normalizeH="0" baseline="0" dirty="0">
                <a:ln>
                  <a:noFill/>
                </a:ln>
                <a:solidFill>
                  <a:srgbClr val="DD0055"/>
                </a:solidFill>
                <a:effectLst/>
                <a:latin typeface="Consolas" panose="020B0609020204030204" pitchFamily="49" charset="0"/>
              </a:rPr>
              <a:t>commit</a:t>
            </a:r>
            <a:r>
              <a:rPr kumimoji="0" lang="zh-CN" altLang="zh-CN" sz="1600" b="0" i="0" u="none" strike="noStrike" cap="none" normalizeH="0" baseline="0" dirty="0">
                <a:ln>
                  <a:noFill/>
                </a:ln>
                <a:solidFill>
                  <a:srgbClr val="666666"/>
                </a:solidFill>
                <a:effectLst/>
                <a:ea typeface="Helvetica Neue"/>
              </a:rPr>
              <a:t>可以一次提交很多文件</a:t>
            </a:r>
            <a:r>
              <a:rPr kumimoji="0" lang="en-US" altLang="zh-CN" sz="1600" b="0" i="0" u="none" strike="noStrike" cap="none" normalizeH="0" baseline="0" dirty="0">
                <a:ln>
                  <a:noFill/>
                </a:ln>
                <a:solidFill>
                  <a:srgbClr val="666666"/>
                </a:solidFill>
                <a:effectLst/>
                <a:ea typeface="Helvetica Neue"/>
              </a:rPr>
              <a:t/>
            </a:r>
            <a:br>
              <a:rPr kumimoji="0" lang="en-US" altLang="zh-CN" sz="1600" b="0" i="0" u="none" strike="noStrike" cap="none" normalizeH="0" baseline="0" dirty="0">
                <a:ln>
                  <a:noFill/>
                </a:ln>
                <a:solidFill>
                  <a:srgbClr val="666666"/>
                </a:solidFill>
                <a:effectLst/>
                <a:ea typeface="Helvetica Neue"/>
              </a:rPr>
            </a:br>
            <a:r>
              <a:rPr kumimoji="0" lang="zh-CN" altLang="zh-CN" sz="1600" b="0" i="0" u="none" strike="noStrike" cap="none" normalizeH="0" baseline="0" dirty="0">
                <a:ln>
                  <a:noFill/>
                </a:ln>
                <a:solidFill>
                  <a:srgbClr val="666666"/>
                </a:solidFill>
                <a:effectLst/>
                <a:ea typeface="Helvetica Neue"/>
              </a:rPr>
              <a:t>所以你可以多次</a:t>
            </a:r>
            <a:r>
              <a:rPr kumimoji="0" lang="zh-CN" altLang="zh-CN" sz="1600" b="0" i="0" u="none" strike="noStrike" cap="none" normalizeH="0" baseline="0" dirty="0">
                <a:ln>
                  <a:noFill/>
                </a:ln>
                <a:solidFill>
                  <a:srgbClr val="DD0055"/>
                </a:solidFill>
                <a:effectLst/>
                <a:latin typeface="Consolas" panose="020B0609020204030204" pitchFamily="49" charset="0"/>
              </a:rPr>
              <a:t>add</a:t>
            </a:r>
            <a:r>
              <a:rPr kumimoji="0" lang="zh-CN" altLang="zh-CN" sz="1600" b="0" i="0" u="none" strike="noStrike" cap="none" normalizeH="0" baseline="0" dirty="0">
                <a:ln>
                  <a:noFill/>
                </a:ln>
                <a:solidFill>
                  <a:srgbClr val="666666"/>
                </a:solidFill>
                <a:effectLst/>
                <a:ea typeface="Helvetica Neue"/>
              </a:rPr>
              <a:t>不同的文件，比如：</a:t>
            </a:r>
            <a:r>
              <a:rPr kumimoji="0" lang="zh-CN" altLang="zh-CN" sz="1600" b="0" i="0" u="none" strike="noStrike" cap="none" normalizeH="0" baseline="0" dirty="0">
                <a:ln>
                  <a:noFill/>
                </a:ln>
                <a:solidFill>
                  <a:schemeClr val="tx1"/>
                </a:solidFill>
                <a:effectLst/>
                <a:latin typeface="Arial" panose="020B0604020202020204" pitchFamily="34" charset="0"/>
              </a:rPr>
              <a:t> </a:t>
            </a:r>
          </a:p>
        </p:txBody>
      </p:sp>
      <p:sp>
        <p:nvSpPr>
          <p:cNvPr id="5" name="Rectangle 2">
            <a:extLst>
              <a:ext uri="{FF2B5EF4-FFF2-40B4-BE49-F238E27FC236}">
                <a16:creationId xmlns:a16="http://schemas.microsoft.com/office/drawing/2014/main" id="{06DC7394-43D5-49DD-BEBD-4D0DB40623B8}"/>
              </a:ext>
            </a:extLst>
          </p:cNvPr>
          <p:cNvSpPr>
            <a:spLocks noGrp="1" noChangeArrowheads="1"/>
          </p:cNvSpPr>
          <p:nvPr>
            <p:ph idx="1"/>
          </p:nvPr>
        </p:nvSpPr>
        <p:spPr bwMode="auto">
          <a:xfrm>
            <a:off x="842174" y="3944521"/>
            <a:ext cx="9652156" cy="854044"/>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7132"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8080"/>
                </a:solidFill>
                <a:effectLst/>
                <a:latin typeface="Arial Unicode MS"/>
              </a:rPr>
              <a:t>$ </a:t>
            </a:r>
            <a:r>
              <a:rPr kumimoji="0" lang="zh-CN" altLang="zh-CN" sz="1600" b="0" i="0" u="none" strike="noStrike" cap="none" normalizeH="0" baseline="0" dirty="0">
                <a:ln>
                  <a:noFill/>
                </a:ln>
                <a:solidFill>
                  <a:srgbClr val="444444"/>
                </a:solidFill>
                <a:effectLst/>
                <a:latin typeface="Arial Unicode MS"/>
              </a:rPr>
              <a:t>git add file1.txt </a:t>
            </a:r>
            <a:endParaRPr kumimoji="0" lang="en-US" altLang="zh-CN" sz="1600" b="0" i="0" u="none" strike="noStrike" cap="none" normalizeH="0" baseline="0" dirty="0">
              <a:ln>
                <a:noFill/>
              </a:ln>
              <a:solidFill>
                <a:srgbClr val="444444"/>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8080"/>
                </a:solidFill>
                <a:effectLst/>
                <a:latin typeface="Arial Unicode MS"/>
              </a:rPr>
              <a:t>$ </a:t>
            </a:r>
            <a:r>
              <a:rPr kumimoji="0" lang="zh-CN" altLang="zh-CN" sz="1600" b="0" i="0" u="none" strike="noStrike" cap="none" normalizeH="0" baseline="0" dirty="0">
                <a:ln>
                  <a:noFill/>
                </a:ln>
                <a:solidFill>
                  <a:srgbClr val="444444"/>
                </a:solidFill>
                <a:effectLst/>
                <a:latin typeface="Arial Unicode MS"/>
              </a:rPr>
              <a:t>git add file2.txt file3.txt </a:t>
            </a:r>
            <a:endParaRPr kumimoji="0" lang="en-US" altLang="zh-CN" sz="1600" b="0" i="0" u="none" strike="noStrike" cap="none" normalizeH="0" baseline="0" dirty="0">
              <a:ln>
                <a:noFill/>
              </a:ln>
              <a:solidFill>
                <a:srgbClr val="444444"/>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8080"/>
                </a:solidFill>
                <a:effectLst/>
                <a:latin typeface="Arial Unicode MS"/>
              </a:rPr>
              <a:t>$ </a:t>
            </a:r>
            <a:r>
              <a:rPr kumimoji="0" lang="zh-CN" altLang="zh-CN" sz="1600" b="0" i="0" u="none" strike="noStrike" cap="none" normalizeH="0" baseline="0" dirty="0">
                <a:ln>
                  <a:noFill/>
                </a:ln>
                <a:solidFill>
                  <a:srgbClr val="444444"/>
                </a:solidFill>
                <a:effectLst/>
                <a:latin typeface="Arial Unicode MS"/>
              </a:rPr>
              <a:t>git commit -m </a:t>
            </a:r>
            <a:r>
              <a:rPr kumimoji="0" lang="zh-CN" altLang="zh-CN" sz="1600" b="0" i="0" u="none" strike="noStrike" cap="none" normalizeH="0" baseline="0" dirty="0">
                <a:ln>
                  <a:noFill/>
                </a:ln>
                <a:solidFill>
                  <a:srgbClr val="DD1144"/>
                </a:solidFill>
                <a:effectLst/>
                <a:latin typeface="Arial Unicode MS"/>
              </a:rPr>
              <a:t>"add 3 files."</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9428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43A77-5248-4F67-BB2D-2DC0D08B985E}"/>
              </a:ext>
            </a:extLst>
          </p:cNvPr>
          <p:cNvSpPr>
            <a:spLocks noGrp="1"/>
          </p:cNvSpPr>
          <p:nvPr>
            <p:ph type="title"/>
          </p:nvPr>
        </p:nvSpPr>
        <p:spPr/>
        <p:txBody>
          <a:bodyPr/>
          <a:lstStyle/>
          <a:p>
            <a:r>
              <a:rPr lang="zh-CN" altLang="en-US" dirty="0"/>
              <a:t>时光穿梭</a:t>
            </a:r>
          </a:p>
        </p:txBody>
      </p:sp>
      <p:sp>
        <p:nvSpPr>
          <p:cNvPr id="3" name="文本占位符 2">
            <a:extLst>
              <a:ext uri="{FF2B5EF4-FFF2-40B4-BE49-F238E27FC236}">
                <a16:creationId xmlns:a16="http://schemas.microsoft.com/office/drawing/2014/main" id="{731D0362-8573-47EC-B753-CB8D904A12F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4300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14119-95F2-48EA-B6E0-529EF6885841}"/>
              </a:ext>
            </a:extLst>
          </p:cNvPr>
          <p:cNvSpPr>
            <a:spLocks noGrp="1"/>
          </p:cNvSpPr>
          <p:nvPr>
            <p:ph type="title"/>
          </p:nvPr>
        </p:nvSpPr>
        <p:spPr>
          <a:xfrm rot="10800000" flipV="1">
            <a:off x="7543515" y="555372"/>
            <a:ext cx="3932237" cy="1256598"/>
          </a:xfrm>
        </p:spPr>
        <p:txBody>
          <a:bodyPr>
            <a:normAutofit fontScale="90000"/>
          </a:bodyPr>
          <a:lstStyle/>
          <a:p>
            <a:r>
              <a:rPr lang="zh-CN" altLang="en-US" dirty="0"/>
              <a:t>颠覆世界的“自由主义教皇”林纳斯</a:t>
            </a:r>
            <a:br>
              <a:rPr lang="zh-CN" altLang="en-US" dirty="0"/>
            </a:br>
            <a:endParaRPr lang="zh-CN" altLang="en-US" dirty="0"/>
          </a:p>
        </p:txBody>
      </p:sp>
      <p:pic>
        <p:nvPicPr>
          <p:cNvPr id="6" name="图片占位符 5">
            <a:extLst>
              <a:ext uri="{FF2B5EF4-FFF2-40B4-BE49-F238E27FC236}">
                <a16:creationId xmlns:a16="http://schemas.microsoft.com/office/drawing/2014/main" id="{886CE75E-6AF4-4CB9-B878-8D5D6F7605B2}"/>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5776" r="-130" b="32728"/>
          <a:stretch/>
        </p:blipFill>
        <p:spPr>
          <a:xfrm>
            <a:off x="601248" y="555372"/>
            <a:ext cx="6172200" cy="4873625"/>
          </a:xfrm>
        </p:spPr>
      </p:pic>
      <p:sp>
        <p:nvSpPr>
          <p:cNvPr id="4" name="文本占位符 3">
            <a:extLst>
              <a:ext uri="{FF2B5EF4-FFF2-40B4-BE49-F238E27FC236}">
                <a16:creationId xmlns:a16="http://schemas.microsoft.com/office/drawing/2014/main" id="{6694B39F-E202-469C-B26A-EC6FF859473F}"/>
              </a:ext>
            </a:extLst>
          </p:cNvPr>
          <p:cNvSpPr>
            <a:spLocks noGrp="1"/>
          </p:cNvSpPr>
          <p:nvPr>
            <p:ph type="body" sz="half" idx="2"/>
          </p:nvPr>
        </p:nvSpPr>
        <p:spPr>
          <a:xfrm rot="10800000" flipV="1">
            <a:off x="7582787" y="4201753"/>
            <a:ext cx="3932237" cy="465614"/>
          </a:xfrm>
        </p:spPr>
        <p:txBody>
          <a:bodyPr/>
          <a:lstStyle/>
          <a:p>
            <a:endParaRPr lang="zh-CN" altLang="en-US" dirty="0"/>
          </a:p>
        </p:txBody>
      </p:sp>
    </p:spTree>
    <p:extLst>
      <p:ext uri="{BB962C8B-B14F-4D97-AF65-F5344CB8AC3E}">
        <p14:creationId xmlns:p14="http://schemas.microsoft.com/office/powerpoint/2010/main" val="2575439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BAF6FBA-D4B3-4A1B-806E-8FFC7393BEB2}"/>
              </a:ext>
            </a:extLst>
          </p:cNvPr>
          <p:cNvSpPr>
            <a:spLocks noGrp="1" noChangeArrowheads="1"/>
          </p:cNvSpPr>
          <p:nvPr>
            <p:ph type="title"/>
          </p:nvPr>
        </p:nvSpPr>
        <p:spPr bwMode="auto">
          <a:xfrm>
            <a:off x="838201" y="1472773"/>
            <a:ext cx="10515600" cy="646331"/>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666666"/>
                </a:solidFill>
                <a:effectLst/>
                <a:latin typeface="Arial" panose="020B0604020202020204" pitchFamily="34" charset="0"/>
                <a:ea typeface="Helvetica Neue"/>
              </a:rPr>
              <a:t>在实际工作中，我们脑子里怎么可能记得一个几千行的文件每次都改了什么内容，不然要版本控制系统干什么。版本控制系统肯定有某个命令可以告诉我们历史记录，在Git中，我们用</a:t>
            </a:r>
            <a:r>
              <a:rPr kumimoji="0" lang="zh-CN" altLang="zh-CN" sz="1800" b="0" i="0" u="none" strike="noStrike" cap="none" normalizeH="0" baseline="0" dirty="0">
                <a:ln>
                  <a:noFill/>
                </a:ln>
                <a:solidFill>
                  <a:srgbClr val="DD0055"/>
                </a:solidFill>
                <a:effectLst/>
                <a:latin typeface="Consolas" panose="020B0609020204030204" pitchFamily="49" charset="0"/>
              </a:rPr>
              <a:t>git log</a:t>
            </a:r>
            <a:r>
              <a:rPr kumimoji="0" lang="zh-CN" altLang="zh-CN" sz="1800" b="0" i="0" u="none" strike="noStrike" cap="none" normalizeH="0" baseline="0" dirty="0">
                <a:ln>
                  <a:noFill/>
                </a:ln>
                <a:solidFill>
                  <a:srgbClr val="666666"/>
                </a:solidFill>
                <a:effectLst/>
                <a:ea typeface="Helvetica Neue"/>
              </a:rPr>
              <a:t>命令查看</a:t>
            </a:r>
            <a:r>
              <a:rPr kumimoji="0" lang="zh-CN" altLang="zh-CN" sz="1800" b="0" i="0" u="none" strike="noStrike" cap="none" normalizeH="0" baseline="0" dirty="0">
                <a:ln>
                  <a:noFill/>
                </a:ln>
                <a:solidFill>
                  <a:schemeClr val="tx1"/>
                </a:solidFill>
                <a:effectLst/>
                <a:latin typeface="Arial" panose="020B0604020202020204" pitchFamily="34" charset="0"/>
              </a:rPr>
              <a:t> </a:t>
            </a:r>
          </a:p>
        </p:txBody>
      </p:sp>
      <p:sp>
        <p:nvSpPr>
          <p:cNvPr id="5" name="Rectangle 2">
            <a:extLst>
              <a:ext uri="{FF2B5EF4-FFF2-40B4-BE49-F238E27FC236}">
                <a16:creationId xmlns:a16="http://schemas.microsoft.com/office/drawing/2014/main" id="{BA036D79-4CC7-4948-AE6C-05E8813278B7}"/>
              </a:ext>
            </a:extLst>
          </p:cNvPr>
          <p:cNvSpPr>
            <a:spLocks noGrp="1" noChangeArrowheads="1"/>
          </p:cNvSpPr>
          <p:nvPr>
            <p:ph idx="1"/>
          </p:nvPr>
        </p:nvSpPr>
        <p:spPr bwMode="auto">
          <a:xfrm>
            <a:off x="943431" y="3033535"/>
            <a:ext cx="10410370" cy="646331"/>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DD0055"/>
                </a:solidFill>
                <a:effectLst/>
                <a:latin typeface="Consolas" panose="020B0609020204030204" pitchFamily="49" charset="0"/>
              </a:rPr>
              <a:t>git log</a:t>
            </a:r>
            <a:r>
              <a:rPr kumimoji="0" lang="zh-CN" altLang="zh-CN" sz="1800" b="0" i="0" u="none" strike="noStrike" cap="none" normalizeH="0" baseline="0" dirty="0">
                <a:ln>
                  <a:noFill/>
                </a:ln>
                <a:solidFill>
                  <a:srgbClr val="666666"/>
                </a:solidFill>
                <a:effectLst/>
                <a:ea typeface="Helvetica Neue"/>
              </a:rPr>
              <a:t>命令显示从最近到最远的提交日志，如果嫌输出信息太多，看得眼花缭乱的，</a:t>
            </a:r>
            <a:endParaRPr kumimoji="0" lang="en-US" altLang="zh-CN" sz="1800" b="0" i="0" u="none" strike="noStrike" cap="none" normalizeH="0" baseline="0" dirty="0">
              <a:ln>
                <a:noFill/>
              </a:ln>
              <a:solidFill>
                <a:srgbClr val="666666"/>
              </a:solidFill>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666666"/>
                </a:solidFill>
                <a:effectLst/>
                <a:ea typeface="Helvetica Neue"/>
              </a:rPr>
              <a:t>可以试试加上</a:t>
            </a:r>
            <a:r>
              <a:rPr kumimoji="0" lang="zh-CN" altLang="zh-CN" sz="1800" b="0" i="0" u="none" strike="noStrike" cap="none" normalizeH="0" baseline="0" dirty="0">
                <a:ln>
                  <a:noFill/>
                </a:ln>
                <a:solidFill>
                  <a:srgbClr val="DD0055"/>
                </a:solidFill>
                <a:effectLst/>
                <a:latin typeface="Consolas" panose="020B0609020204030204" pitchFamily="49" charset="0"/>
              </a:rPr>
              <a:t>--pretty=oneline</a:t>
            </a:r>
            <a:r>
              <a:rPr kumimoji="0" lang="zh-CN" altLang="zh-CN" sz="1800" b="0" i="0" u="none" strike="noStrike" cap="none" normalizeH="0" baseline="0" dirty="0">
                <a:ln>
                  <a:noFill/>
                </a:ln>
                <a:solidFill>
                  <a:srgbClr val="666666"/>
                </a:solidFill>
                <a:effectLst/>
                <a:ea typeface="Helvetica Neue"/>
              </a:rPr>
              <a:t>参数：</a:t>
            </a:r>
            <a:r>
              <a:rPr kumimoji="0" lang="zh-CN" altLang="zh-CN" sz="1800" b="0" i="0" u="none" strike="noStrike" cap="none" normalizeH="0" baseline="0" dirty="0">
                <a:ln>
                  <a:noFill/>
                </a:ln>
                <a:solidFill>
                  <a:schemeClr val="tx1"/>
                </a:solidFill>
                <a:effectLst/>
                <a:latin typeface="Arial" panose="020B0604020202020204" pitchFamily="34" charset="0"/>
              </a:rPr>
              <a:t> </a:t>
            </a:r>
          </a:p>
        </p:txBody>
      </p:sp>
      <p:sp>
        <p:nvSpPr>
          <p:cNvPr id="6" name="Rectangle 3">
            <a:extLst>
              <a:ext uri="{FF2B5EF4-FFF2-40B4-BE49-F238E27FC236}">
                <a16:creationId xmlns:a16="http://schemas.microsoft.com/office/drawing/2014/main" id="{5BCEC679-3C3C-419D-A8F0-71D196FA89B9}"/>
              </a:ext>
            </a:extLst>
          </p:cNvPr>
          <p:cNvSpPr>
            <a:spLocks noChangeArrowheads="1"/>
          </p:cNvSpPr>
          <p:nvPr/>
        </p:nvSpPr>
        <p:spPr bwMode="auto">
          <a:xfrm>
            <a:off x="838201" y="4594298"/>
            <a:ext cx="10515600" cy="147732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666666"/>
                </a:solidFill>
                <a:effectLst/>
                <a:latin typeface="Arial" panose="020B0604020202020204" pitchFamily="34" charset="0"/>
                <a:ea typeface="Helvetica Neue"/>
              </a:rPr>
              <a:t>需要友情提示的是，你看到的一大串类似</a:t>
            </a:r>
            <a:r>
              <a:rPr kumimoji="0" lang="zh-CN" altLang="zh-CN" b="0" i="0" u="none" strike="noStrike" cap="none" normalizeH="0" baseline="0" dirty="0">
                <a:ln>
                  <a:noFill/>
                </a:ln>
                <a:solidFill>
                  <a:srgbClr val="DD0055"/>
                </a:solidFill>
                <a:effectLst/>
                <a:latin typeface="Consolas" panose="020B0609020204030204" pitchFamily="49" charset="0"/>
              </a:rPr>
              <a:t>3628164...882e1e0</a:t>
            </a:r>
            <a:r>
              <a:rPr kumimoji="0" lang="zh-CN" altLang="zh-CN" b="0" i="0" u="none" strike="noStrike" cap="none" normalizeH="0" baseline="0" dirty="0">
                <a:ln>
                  <a:noFill/>
                </a:ln>
                <a:solidFill>
                  <a:srgbClr val="666666"/>
                </a:solidFill>
                <a:effectLst/>
                <a:ea typeface="Helvetica Neue"/>
              </a:rPr>
              <a:t>的是</a:t>
            </a:r>
            <a:r>
              <a:rPr kumimoji="0" lang="zh-CN" altLang="zh-CN" b="0" i="0" u="none" strike="noStrike" cap="none" normalizeH="0" baseline="0" dirty="0">
                <a:ln>
                  <a:noFill/>
                </a:ln>
                <a:solidFill>
                  <a:srgbClr val="DD0055"/>
                </a:solidFill>
                <a:effectLst/>
                <a:latin typeface="Consolas" panose="020B0609020204030204" pitchFamily="49" charset="0"/>
              </a:rPr>
              <a:t>commit id</a:t>
            </a:r>
            <a:r>
              <a:rPr kumimoji="0" lang="zh-CN" altLang="zh-CN" b="0" i="0" u="none" strike="noStrike" cap="none" normalizeH="0" baseline="0" dirty="0">
                <a:ln>
                  <a:noFill/>
                </a:ln>
                <a:solidFill>
                  <a:srgbClr val="666666"/>
                </a:solidFill>
                <a:effectLst/>
                <a:ea typeface="Helvetica Neue"/>
              </a:rPr>
              <a:t>（版本号），和SVN不一样，Git的</a:t>
            </a:r>
            <a:r>
              <a:rPr kumimoji="0" lang="zh-CN" altLang="zh-CN" b="0" i="0" u="none" strike="noStrike" cap="none" normalizeH="0" baseline="0" dirty="0">
                <a:ln>
                  <a:noFill/>
                </a:ln>
                <a:solidFill>
                  <a:srgbClr val="DD0055"/>
                </a:solidFill>
                <a:effectLst/>
                <a:latin typeface="Consolas" panose="020B0609020204030204" pitchFamily="49" charset="0"/>
              </a:rPr>
              <a:t>commit id</a:t>
            </a:r>
            <a:r>
              <a:rPr kumimoji="0" lang="zh-CN" altLang="zh-CN" b="0" i="0" u="none" strike="noStrike" cap="none" normalizeH="0" baseline="0" dirty="0">
                <a:ln>
                  <a:noFill/>
                </a:ln>
                <a:solidFill>
                  <a:srgbClr val="666666"/>
                </a:solidFill>
                <a:effectLst/>
                <a:ea typeface="Helvetica Neue"/>
              </a:rPr>
              <a:t>不是1，2，3……递增的数字，而是一个SHA1计算出来的一个非常大的数字，用十六进制表示，而且你看到的</a:t>
            </a:r>
            <a:r>
              <a:rPr kumimoji="0" lang="zh-CN" altLang="zh-CN" b="0" i="0" u="none" strike="noStrike" cap="none" normalizeH="0" baseline="0" dirty="0">
                <a:ln>
                  <a:noFill/>
                </a:ln>
                <a:solidFill>
                  <a:srgbClr val="DD0055"/>
                </a:solidFill>
                <a:effectLst/>
                <a:latin typeface="Consolas" panose="020B0609020204030204" pitchFamily="49" charset="0"/>
              </a:rPr>
              <a:t>commit id</a:t>
            </a:r>
            <a:r>
              <a:rPr kumimoji="0" lang="zh-CN" altLang="zh-CN" b="0" i="0" u="none" strike="noStrike" cap="none" normalizeH="0" baseline="0" dirty="0">
                <a:ln>
                  <a:noFill/>
                </a:ln>
                <a:solidFill>
                  <a:srgbClr val="666666"/>
                </a:solidFill>
                <a:effectLst/>
                <a:ea typeface="Helvetica Neue"/>
              </a:rPr>
              <a:t>和我的肯定不一样，以你自己的为准。为什么</a:t>
            </a:r>
            <a:r>
              <a:rPr kumimoji="0" lang="zh-CN" altLang="zh-CN" b="0" i="0" u="none" strike="noStrike" cap="none" normalizeH="0" baseline="0" dirty="0">
                <a:ln>
                  <a:noFill/>
                </a:ln>
                <a:solidFill>
                  <a:srgbClr val="DD0055"/>
                </a:solidFill>
                <a:effectLst/>
                <a:latin typeface="Consolas" panose="020B0609020204030204" pitchFamily="49" charset="0"/>
              </a:rPr>
              <a:t>commit id</a:t>
            </a:r>
            <a:r>
              <a:rPr kumimoji="0" lang="zh-CN" altLang="zh-CN" b="0" i="0" u="none" strike="noStrike" cap="none" normalizeH="0" baseline="0" dirty="0">
                <a:ln>
                  <a:noFill/>
                </a:ln>
                <a:solidFill>
                  <a:srgbClr val="666666"/>
                </a:solidFill>
                <a:effectLst/>
                <a:ea typeface="Helvetica Neue"/>
              </a:rPr>
              <a:t>需要用这么一大串数字表示呢？因为Git是分布式的版本控制系统，后面我们还要研究多人在同一个版本库里工作，如果大家都用1，2，3……作为版本号，那肯定就冲突了。</a:t>
            </a:r>
            <a:r>
              <a:rPr kumimoji="0" lang="zh-CN" altLang="zh-CN"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404820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E3A7B5-DF41-475D-837B-269B868F1C54}"/>
              </a:ext>
            </a:extLst>
          </p:cNvPr>
          <p:cNvSpPr txBox="1"/>
          <p:nvPr/>
        </p:nvSpPr>
        <p:spPr>
          <a:xfrm>
            <a:off x="1233714" y="1117600"/>
            <a:ext cx="9782629" cy="646331"/>
          </a:xfrm>
          <a:prstGeom prst="rect">
            <a:avLst/>
          </a:prstGeom>
          <a:noFill/>
        </p:spPr>
        <p:txBody>
          <a:bodyPr wrap="square" rtlCol="0">
            <a:spAutoFit/>
          </a:bodyPr>
          <a:lstStyle/>
          <a:p>
            <a:r>
              <a:rPr lang="zh-CN" altLang="en-US" dirty="0"/>
              <a:t>好了，现在我们启动时光穿梭机，准备把</a:t>
            </a:r>
            <a:r>
              <a:rPr lang="en-US" altLang="zh-CN" dirty="0"/>
              <a:t>readme.txt</a:t>
            </a:r>
            <a:r>
              <a:rPr lang="zh-CN" altLang="en-US" dirty="0"/>
              <a:t>回退到上一个版本</a:t>
            </a:r>
            <a:endParaRPr lang="en-US" altLang="zh-CN" dirty="0"/>
          </a:p>
          <a:p>
            <a:endParaRPr lang="zh-CN" altLang="en-US" dirty="0"/>
          </a:p>
        </p:txBody>
      </p:sp>
      <p:sp>
        <p:nvSpPr>
          <p:cNvPr id="3" name="Rectangle 1">
            <a:extLst>
              <a:ext uri="{FF2B5EF4-FFF2-40B4-BE49-F238E27FC236}">
                <a16:creationId xmlns:a16="http://schemas.microsoft.com/office/drawing/2014/main" id="{71F212ED-B071-48F9-A84C-2EFFFEFC7E79}"/>
              </a:ext>
            </a:extLst>
          </p:cNvPr>
          <p:cNvSpPr>
            <a:spLocks noChangeArrowheads="1"/>
          </p:cNvSpPr>
          <p:nvPr/>
        </p:nvSpPr>
        <p:spPr bwMode="auto">
          <a:xfrm rot="10800000" flipV="1">
            <a:off x="1233714" y="1763931"/>
            <a:ext cx="9927771" cy="83099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首先，Git必须知道当前版本是哪个版本，在Git中，用</a:t>
            </a:r>
            <a:r>
              <a:rPr kumimoji="0" lang="zh-CN" altLang="zh-CN" sz="1600" b="0" i="0" u="none" strike="noStrike" cap="none" normalizeH="0" baseline="0" dirty="0">
                <a:ln>
                  <a:noFill/>
                </a:ln>
                <a:solidFill>
                  <a:srgbClr val="DD0055"/>
                </a:solidFill>
                <a:effectLst/>
                <a:latin typeface="Consolas" panose="020B0609020204030204" pitchFamily="49" charset="0"/>
              </a:rPr>
              <a:t>HEAD</a:t>
            </a:r>
            <a:r>
              <a:rPr kumimoji="0" lang="zh-CN" altLang="zh-CN" sz="1600" b="0" i="0" u="none" strike="noStrike" cap="none" normalizeH="0" baseline="0" dirty="0">
                <a:ln>
                  <a:noFill/>
                </a:ln>
                <a:solidFill>
                  <a:srgbClr val="666666"/>
                </a:solidFill>
                <a:effectLst/>
                <a:ea typeface="Helvetica Neue"/>
              </a:rPr>
              <a:t>表示当前版本，也就是最新的提交</a:t>
            </a:r>
            <a:r>
              <a:rPr kumimoji="0" lang="zh-CN" altLang="zh-CN" sz="1600" b="0" i="0" u="none" strike="noStrike" cap="none" normalizeH="0" baseline="0" dirty="0">
                <a:ln>
                  <a:noFill/>
                </a:ln>
                <a:solidFill>
                  <a:srgbClr val="DD0055"/>
                </a:solidFill>
                <a:effectLst/>
                <a:latin typeface="Consolas" panose="020B0609020204030204" pitchFamily="49" charset="0"/>
              </a:rPr>
              <a:t>3628164...882e1e0</a:t>
            </a:r>
            <a:r>
              <a:rPr kumimoji="0" lang="zh-CN" altLang="zh-CN" sz="1600" b="0" i="0" u="none" strike="noStrike" cap="none" normalizeH="0" baseline="0" dirty="0">
                <a:ln>
                  <a:noFill/>
                </a:ln>
                <a:solidFill>
                  <a:srgbClr val="666666"/>
                </a:solidFill>
                <a:effectLst/>
                <a:ea typeface="Helvetica Neue"/>
              </a:rPr>
              <a:t>（注意我的提交ID和你的肯定不一样），上一个版本就是</a:t>
            </a:r>
            <a:r>
              <a:rPr kumimoji="0" lang="zh-CN" altLang="zh-CN" sz="1600" b="0" i="0" u="none" strike="noStrike" cap="none" normalizeH="0" baseline="0" dirty="0">
                <a:ln>
                  <a:noFill/>
                </a:ln>
                <a:solidFill>
                  <a:srgbClr val="DD0055"/>
                </a:solidFill>
                <a:effectLst/>
                <a:latin typeface="Consolas" panose="020B0609020204030204" pitchFamily="49" charset="0"/>
              </a:rPr>
              <a:t>HEAD^</a:t>
            </a:r>
            <a:r>
              <a:rPr kumimoji="0" lang="zh-CN" altLang="zh-CN" sz="1600" b="0" i="0" u="none" strike="noStrike" cap="none" normalizeH="0" baseline="0" dirty="0">
                <a:ln>
                  <a:noFill/>
                </a:ln>
                <a:solidFill>
                  <a:srgbClr val="666666"/>
                </a:solidFill>
                <a:effectLst/>
                <a:ea typeface="Helvetica Neue"/>
              </a:rPr>
              <a:t>，上上一个版本就是</a:t>
            </a:r>
            <a:r>
              <a:rPr kumimoji="0" lang="zh-CN" altLang="zh-CN" sz="1600" b="0" i="0" u="none" strike="noStrike" cap="none" normalizeH="0" baseline="0" dirty="0">
                <a:ln>
                  <a:noFill/>
                </a:ln>
                <a:solidFill>
                  <a:srgbClr val="DD0055"/>
                </a:solidFill>
                <a:effectLst/>
                <a:latin typeface="Consolas" panose="020B0609020204030204" pitchFamily="49" charset="0"/>
              </a:rPr>
              <a:t>HEAD^^</a:t>
            </a:r>
            <a:r>
              <a:rPr kumimoji="0" lang="zh-CN" altLang="zh-CN" sz="1600" b="0" i="0" u="none" strike="noStrike" cap="none" normalizeH="0" baseline="0" dirty="0">
                <a:ln>
                  <a:noFill/>
                </a:ln>
                <a:solidFill>
                  <a:srgbClr val="666666"/>
                </a:solidFill>
                <a:effectLst/>
                <a:ea typeface="Helvetica Neue"/>
              </a:rPr>
              <a:t>，当然往上100个版本写100个</a:t>
            </a:r>
            <a:r>
              <a:rPr kumimoji="0" lang="zh-CN" altLang="zh-CN" sz="1600" b="0" i="0" u="none" strike="noStrike" cap="none" normalizeH="0" baseline="0" dirty="0">
                <a:ln>
                  <a:noFill/>
                </a:ln>
                <a:solidFill>
                  <a:srgbClr val="DD0055"/>
                </a:solidFill>
                <a:effectLst/>
                <a:latin typeface="Consolas" panose="020B0609020204030204" pitchFamily="49" charset="0"/>
              </a:rPr>
              <a:t>^</a:t>
            </a:r>
            <a:r>
              <a:rPr kumimoji="0" lang="zh-CN" altLang="zh-CN" sz="1600" b="0" i="0" u="none" strike="noStrike" cap="none" normalizeH="0" baseline="0" dirty="0">
                <a:ln>
                  <a:noFill/>
                </a:ln>
                <a:solidFill>
                  <a:srgbClr val="666666"/>
                </a:solidFill>
                <a:effectLst/>
                <a:ea typeface="Helvetica Neue"/>
              </a:rPr>
              <a:t>比较容易数不过来，所以写成</a:t>
            </a:r>
            <a:r>
              <a:rPr kumimoji="0" lang="zh-CN" altLang="zh-CN" sz="1600" b="0" i="0" u="none" strike="noStrike" cap="none" normalizeH="0" baseline="0" dirty="0">
                <a:ln>
                  <a:noFill/>
                </a:ln>
                <a:solidFill>
                  <a:srgbClr val="DD0055"/>
                </a:solidFill>
                <a:effectLst/>
                <a:latin typeface="Consolas" panose="020B0609020204030204" pitchFamily="49" charset="0"/>
              </a:rPr>
              <a:t>HEAD~100</a:t>
            </a:r>
            <a:r>
              <a:rPr kumimoji="0" lang="zh-CN" altLang="zh-CN" sz="1600" b="0" i="0" u="none" strike="noStrike" cap="none" normalizeH="0" baseline="0" dirty="0">
                <a:ln>
                  <a:noFill/>
                </a:ln>
                <a:solidFill>
                  <a:srgbClr val="666666"/>
                </a:solidFill>
                <a:effectLst/>
                <a:ea typeface="Helvetica Neue"/>
              </a:rPr>
              <a:t>。</a:t>
            </a:r>
            <a:r>
              <a:rPr kumimoji="0" lang="zh-CN" altLang="zh-CN" sz="1600" b="0" i="0" u="none" strike="noStrike" cap="none" normalizeH="0" baseline="0" dirty="0">
                <a:ln>
                  <a:noFill/>
                </a:ln>
                <a:solidFill>
                  <a:schemeClr val="tx1"/>
                </a:solidFill>
                <a:effectLst/>
                <a:latin typeface="Arial" panose="020B0604020202020204" pitchFamily="34" charset="0"/>
              </a:rPr>
              <a:t> </a:t>
            </a:r>
          </a:p>
        </p:txBody>
      </p:sp>
      <p:sp>
        <p:nvSpPr>
          <p:cNvPr id="4" name="Rectangle 2">
            <a:extLst>
              <a:ext uri="{FF2B5EF4-FFF2-40B4-BE49-F238E27FC236}">
                <a16:creationId xmlns:a16="http://schemas.microsoft.com/office/drawing/2014/main" id="{77797E0C-17F5-416B-BBFA-71823E1ACB5F}"/>
              </a:ext>
            </a:extLst>
          </p:cNvPr>
          <p:cNvSpPr>
            <a:spLocks noChangeArrowheads="1"/>
          </p:cNvSpPr>
          <p:nvPr/>
        </p:nvSpPr>
        <p:spPr bwMode="auto">
          <a:xfrm>
            <a:off x="1233714" y="3149508"/>
            <a:ext cx="9927771" cy="515441"/>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444444"/>
                </a:solidFill>
                <a:effectLst/>
                <a:latin typeface="Arial Unicode MS"/>
              </a:rPr>
              <a:t>$ git re</a:t>
            </a:r>
            <a:r>
              <a:rPr kumimoji="0" lang="zh-CN" altLang="zh-CN" sz="1600" b="1" i="0" u="none" strike="noStrike" cap="none" normalizeH="0" baseline="0" dirty="0">
                <a:ln>
                  <a:noFill/>
                </a:ln>
                <a:solidFill>
                  <a:srgbClr val="333333"/>
                </a:solidFill>
                <a:effectLst/>
                <a:latin typeface="Arial Unicode MS"/>
              </a:rPr>
              <a:t>set</a:t>
            </a:r>
            <a:r>
              <a:rPr kumimoji="0" lang="zh-CN" altLang="zh-CN" sz="1600" b="0" i="0" u="none" strike="noStrike" cap="none" normalizeH="0" baseline="0" dirty="0">
                <a:ln>
                  <a:noFill/>
                </a:ln>
                <a:solidFill>
                  <a:srgbClr val="444444"/>
                </a:solidFill>
                <a:effectLst/>
                <a:latin typeface="Arial Unicode MS"/>
              </a:rPr>
              <a:t> --hard HEAD^</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86867549-DA34-4E97-AD8A-A31B3DEDD623}"/>
              </a:ext>
            </a:extLst>
          </p:cNvPr>
          <p:cNvSpPr/>
          <p:nvPr/>
        </p:nvSpPr>
        <p:spPr>
          <a:xfrm>
            <a:off x="1233713" y="4219528"/>
            <a:ext cx="9927771" cy="646331"/>
          </a:xfrm>
          <a:prstGeom prst="rect">
            <a:avLst/>
          </a:prstGeom>
        </p:spPr>
        <p:txBody>
          <a:bodyPr wrap="square">
            <a:spAutoFit/>
          </a:bodyPr>
          <a:lstStyle/>
          <a:p>
            <a:r>
              <a:rPr lang="zh-CN" altLang="en-US" dirty="0">
                <a:solidFill>
                  <a:srgbClr val="666666"/>
                </a:solidFill>
                <a:latin typeface="Helvetica Neue"/>
              </a:rPr>
              <a:t>版本号没必要写全，前几位就可以了，</a:t>
            </a:r>
            <a:r>
              <a:rPr lang="en-US" altLang="zh-CN" dirty="0">
                <a:solidFill>
                  <a:srgbClr val="666666"/>
                </a:solidFill>
                <a:latin typeface="Helvetica Neue"/>
              </a:rPr>
              <a:t>Git</a:t>
            </a:r>
            <a:r>
              <a:rPr lang="zh-CN" altLang="en-US" dirty="0">
                <a:solidFill>
                  <a:srgbClr val="666666"/>
                </a:solidFill>
                <a:latin typeface="Helvetica Neue"/>
              </a:rPr>
              <a:t>会自动去找。当然也不能只写前一两位，因为</a:t>
            </a:r>
            <a:r>
              <a:rPr lang="en-US" altLang="zh-CN" dirty="0">
                <a:solidFill>
                  <a:srgbClr val="666666"/>
                </a:solidFill>
                <a:latin typeface="Helvetica Neue"/>
              </a:rPr>
              <a:t>Git</a:t>
            </a:r>
            <a:r>
              <a:rPr lang="zh-CN" altLang="en-US" dirty="0">
                <a:solidFill>
                  <a:srgbClr val="666666"/>
                </a:solidFill>
                <a:latin typeface="Helvetica Neue"/>
              </a:rPr>
              <a:t>可能会找到多个版本号，就无法确定是哪一个了。</a:t>
            </a:r>
            <a:endParaRPr lang="zh-CN" altLang="en-US" dirty="0"/>
          </a:p>
        </p:txBody>
      </p:sp>
    </p:spTree>
    <p:extLst>
      <p:ext uri="{BB962C8B-B14F-4D97-AF65-F5344CB8AC3E}">
        <p14:creationId xmlns:p14="http://schemas.microsoft.com/office/powerpoint/2010/main" val="3114503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1CF2D8F-5D33-4CE2-AB48-F15824E3C5A2}"/>
              </a:ext>
            </a:extLst>
          </p:cNvPr>
          <p:cNvSpPr>
            <a:spLocks noChangeArrowheads="1"/>
          </p:cNvSpPr>
          <p:nvPr/>
        </p:nvSpPr>
        <p:spPr bwMode="auto">
          <a:xfrm>
            <a:off x="1045028" y="546334"/>
            <a:ext cx="10145485" cy="107721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现在，你回退到了某个版本，关掉了电脑，第二天早上就后悔了，想恢复到新版本怎么办？找不到新版本的</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commit id</a:t>
            </a:r>
            <a:r>
              <a:rPr kumimoji="0" lang="zh-CN" altLang="zh-CN" sz="1600" b="0" i="0" u="none" strike="noStrike" cap="none" normalizeH="0" baseline="0" dirty="0">
                <a:ln>
                  <a:noFill/>
                </a:ln>
                <a:solidFill>
                  <a:srgbClr val="666666"/>
                </a:solidFill>
                <a:effectLst/>
                <a:ea typeface="Helvetica Neue"/>
              </a:rPr>
              <a:t>怎么办？</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在Git中，总是有后悔药可以吃的。当你用</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 git reset --hard HEAD^</a:t>
            </a:r>
            <a:r>
              <a:rPr kumimoji="0" lang="zh-CN" altLang="zh-CN" sz="1600" b="0" i="0" u="none" strike="noStrike" cap="none" normalizeH="0" baseline="0" dirty="0">
                <a:ln>
                  <a:noFill/>
                </a:ln>
                <a:solidFill>
                  <a:srgbClr val="666666"/>
                </a:solidFill>
                <a:effectLst/>
                <a:ea typeface="Helvetica Neue"/>
              </a:rPr>
              <a:t>回退到</a:t>
            </a:r>
            <a:r>
              <a:rPr kumimoji="0" lang="zh-CN" altLang="en-US" sz="1600" b="0" i="0" u="none" strike="noStrike" cap="none" normalizeH="0" baseline="0" dirty="0">
                <a:ln>
                  <a:noFill/>
                </a:ln>
                <a:solidFill>
                  <a:srgbClr val="DD0055"/>
                </a:solidFill>
                <a:effectLst/>
                <a:latin typeface="Consolas" panose="020B0609020204030204" pitchFamily="49" charset="0"/>
                <a:ea typeface="Helvetica Neue"/>
              </a:rPr>
              <a:t>之前</a:t>
            </a:r>
            <a:r>
              <a:rPr kumimoji="0" lang="zh-CN" altLang="zh-CN" sz="1600" b="0" i="0" u="none" strike="noStrike" cap="none" normalizeH="0" baseline="0" dirty="0">
                <a:ln>
                  <a:noFill/>
                </a:ln>
                <a:solidFill>
                  <a:srgbClr val="666666"/>
                </a:solidFill>
                <a:effectLst/>
                <a:ea typeface="Helvetica Neue"/>
              </a:rPr>
              <a:t>版本时，就必须找到</a:t>
            </a:r>
            <a:r>
              <a:rPr kumimoji="0" lang="zh-CN" altLang="en-US" sz="1600" b="0" i="0" u="none" strike="noStrike" cap="none" normalizeH="0" baseline="0" dirty="0">
                <a:ln>
                  <a:noFill/>
                </a:ln>
                <a:solidFill>
                  <a:srgbClr val="DD0055"/>
                </a:solidFill>
                <a:effectLst/>
                <a:latin typeface="Consolas" panose="020B0609020204030204" pitchFamily="49" charset="0"/>
                <a:ea typeface="Helvetica Neue"/>
              </a:rPr>
              <a:t>之前</a:t>
            </a:r>
            <a:r>
              <a:rPr kumimoji="0" lang="zh-CN" altLang="zh-CN" sz="1600" b="0" i="0" u="none" strike="noStrike" cap="none" normalizeH="0" baseline="0" dirty="0">
                <a:ln>
                  <a:noFill/>
                </a:ln>
                <a:solidFill>
                  <a:srgbClr val="666666"/>
                </a:solidFill>
                <a:effectLst/>
                <a:ea typeface="Helvetica Neue"/>
              </a:rPr>
              <a:t>的commit id。Git提供了一个命令</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git reflog</a:t>
            </a:r>
            <a:r>
              <a:rPr kumimoji="0" lang="zh-CN" altLang="zh-CN" sz="1600" b="0" i="0" u="none" strike="noStrike" cap="none" normalizeH="0" baseline="0" dirty="0">
                <a:ln>
                  <a:noFill/>
                </a:ln>
                <a:solidFill>
                  <a:srgbClr val="666666"/>
                </a:solidFill>
                <a:effectLst/>
                <a:ea typeface="Helvetica Neue"/>
              </a:rPr>
              <a:t>用来记录你的每一次命令：</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DF57742-EFB0-4488-87FC-56473FF27F66}"/>
              </a:ext>
            </a:extLst>
          </p:cNvPr>
          <p:cNvSpPr>
            <a:spLocks noChangeArrowheads="1"/>
          </p:cNvSpPr>
          <p:nvPr/>
        </p:nvSpPr>
        <p:spPr bwMode="auto">
          <a:xfrm>
            <a:off x="1045028" y="1717543"/>
            <a:ext cx="10145485" cy="515441"/>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444444"/>
                </a:solidFill>
                <a:effectLst/>
                <a:latin typeface="Arial Unicode MS"/>
              </a:rPr>
              <a:t>$ </a:t>
            </a:r>
            <a:r>
              <a:rPr kumimoji="0" lang="zh-CN" altLang="zh-CN" sz="1600" b="0" i="0" u="none" strike="noStrike" cap="none" normalizeH="0" baseline="0" dirty="0">
                <a:ln>
                  <a:noFill/>
                </a:ln>
                <a:solidFill>
                  <a:srgbClr val="000080"/>
                </a:solidFill>
                <a:effectLst/>
                <a:latin typeface="Arial Unicode MS"/>
              </a:rPr>
              <a:t>git</a:t>
            </a:r>
            <a:r>
              <a:rPr kumimoji="0" lang="zh-CN" altLang="zh-CN" sz="1600" b="0" i="0" u="none" strike="noStrike" cap="none" normalizeH="0" baseline="0" dirty="0">
                <a:ln>
                  <a:noFill/>
                </a:ln>
                <a:solidFill>
                  <a:srgbClr val="444444"/>
                </a:solidFill>
                <a:effectLst/>
                <a:latin typeface="Arial Unicode MS"/>
              </a:rPr>
              <a:t> </a:t>
            </a:r>
            <a:r>
              <a:rPr kumimoji="0" lang="zh-CN" altLang="zh-CN" sz="1600" b="0" i="0" u="none" strike="noStrike" cap="none" normalizeH="0" baseline="0" dirty="0">
                <a:ln>
                  <a:noFill/>
                </a:ln>
                <a:solidFill>
                  <a:srgbClr val="000080"/>
                </a:solidFill>
                <a:effectLst/>
                <a:latin typeface="Arial Unicode MS"/>
              </a:rPr>
              <a:t>reflog</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CD4D929B-FE81-45A3-BA4C-1566066B29D6}"/>
              </a:ext>
            </a:extLst>
          </p:cNvPr>
          <p:cNvSpPr>
            <a:spLocks noChangeArrowheads="1"/>
          </p:cNvSpPr>
          <p:nvPr/>
        </p:nvSpPr>
        <p:spPr bwMode="auto">
          <a:xfrm>
            <a:off x="1045027" y="3398653"/>
            <a:ext cx="10145485" cy="132343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命令</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git checkout -- readme.txt</a:t>
            </a:r>
            <a:r>
              <a:rPr kumimoji="0" lang="zh-CN" altLang="zh-CN" sz="1600" b="0" i="0" u="none" strike="noStrike" cap="none" normalizeH="0" baseline="0" dirty="0">
                <a:ln>
                  <a:noFill/>
                </a:ln>
                <a:solidFill>
                  <a:srgbClr val="666666"/>
                </a:solidFill>
                <a:effectLst/>
                <a:ea typeface="Helvetica Neue"/>
              </a:rPr>
              <a:t>意思就是，把</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readme.txt</a:t>
            </a:r>
            <a:r>
              <a:rPr kumimoji="0" lang="zh-CN" altLang="zh-CN" sz="1600" b="0" i="0" u="none" strike="noStrike" cap="none" normalizeH="0" baseline="0" dirty="0">
                <a:ln>
                  <a:noFill/>
                </a:ln>
                <a:solidFill>
                  <a:srgbClr val="666666"/>
                </a:solidFill>
                <a:effectLst/>
                <a:ea typeface="Helvetica Neue"/>
              </a:rPr>
              <a:t>文件在工作区的修改全部撤销，这里有两种情况：</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一种是</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readme.txt</a:t>
            </a:r>
            <a:r>
              <a:rPr kumimoji="0" lang="zh-CN" altLang="zh-CN" sz="1600" b="0" i="0" u="none" strike="noStrike" cap="none" normalizeH="0" baseline="0" dirty="0">
                <a:ln>
                  <a:noFill/>
                </a:ln>
                <a:solidFill>
                  <a:srgbClr val="666666"/>
                </a:solidFill>
                <a:effectLst/>
                <a:ea typeface="Helvetica Neue"/>
              </a:rPr>
              <a:t>自修改后还没有被放到暂存区，现在，撤销修改就回到和版本库一模一样的状态；</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一种是</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readme.txt</a:t>
            </a:r>
            <a:r>
              <a:rPr kumimoji="0" lang="zh-CN" altLang="zh-CN" sz="1600" b="0" i="0" u="none" strike="noStrike" cap="none" normalizeH="0" baseline="0" dirty="0">
                <a:ln>
                  <a:noFill/>
                </a:ln>
                <a:solidFill>
                  <a:srgbClr val="666666"/>
                </a:solidFill>
                <a:effectLst/>
                <a:ea typeface="Helvetica Neue"/>
              </a:rPr>
              <a:t>已经添加到暂存区后，又作了修改，现在，撤销修改就回到添加到暂存区后的状态。</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总之，就是让这个文件回到最近一次</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git commit</a:t>
            </a:r>
            <a:r>
              <a:rPr kumimoji="0" lang="zh-CN" altLang="zh-CN" sz="1600" b="0" i="0" u="none" strike="noStrike" cap="none" normalizeH="0" baseline="0" dirty="0">
                <a:ln>
                  <a:noFill/>
                </a:ln>
                <a:solidFill>
                  <a:srgbClr val="666666"/>
                </a:solidFill>
                <a:effectLst/>
                <a:ea typeface="Helvetica Neue"/>
              </a:rPr>
              <a:t>或</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git add</a:t>
            </a:r>
            <a:r>
              <a:rPr kumimoji="0" lang="zh-CN" altLang="zh-CN" sz="1600" b="0" i="0" u="none" strike="noStrike" cap="none" normalizeH="0" baseline="0" dirty="0">
                <a:ln>
                  <a:noFill/>
                </a:ln>
                <a:solidFill>
                  <a:srgbClr val="666666"/>
                </a:solidFill>
                <a:effectLst/>
                <a:ea typeface="Helvetica Neue"/>
              </a:rPr>
              <a:t>时的状态。</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8198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F2BE364-18B9-4323-8A02-212D9FE12FA2}"/>
              </a:ext>
            </a:extLst>
          </p:cNvPr>
          <p:cNvSpPr txBox="1"/>
          <p:nvPr/>
        </p:nvSpPr>
        <p:spPr>
          <a:xfrm>
            <a:off x="1451429" y="453730"/>
            <a:ext cx="9506857" cy="2031325"/>
          </a:xfrm>
          <a:prstGeom prst="rect">
            <a:avLst/>
          </a:prstGeom>
          <a:noFill/>
        </p:spPr>
        <p:txBody>
          <a:bodyPr wrap="square" rtlCol="0">
            <a:spAutoFit/>
          </a:bodyPr>
          <a:lstStyle/>
          <a:p>
            <a:r>
              <a:rPr lang="zh-CN" altLang="en-US" dirty="0"/>
              <a:t>理解工作区</a:t>
            </a:r>
            <a:r>
              <a:rPr lang="en-US" altLang="zh-CN" dirty="0"/>
              <a:t>+</a:t>
            </a:r>
            <a:r>
              <a:rPr lang="zh-CN" altLang="en-US" dirty="0"/>
              <a:t>版本库</a:t>
            </a:r>
            <a:r>
              <a:rPr lang="en-US" altLang="zh-CN" dirty="0"/>
              <a:t>+</a:t>
            </a:r>
            <a:r>
              <a:rPr lang="zh-CN" altLang="en-US" dirty="0"/>
              <a:t>暂存区</a:t>
            </a:r>
            <a:endParaRPr lang="en-US" altLang="zh-CN" dirty="0"/>
          </a:p>
          <a:p>
            <a:endParaRPr lang="en-US" altLang="zh-CN" dirty="0"/>
          </a:p>
          <a:p>
            <a:r>
              <a:rPr lang="zh-CN" altLang="en-US" dirty="0"/>
              <a:t>工作区（</a:t>
            </a:r>
            <a:r>
              <a:rPr lang="en-US" altLang="zh-CN" dirty="0"/>
              <a:t>working Directory</a:t>
            </a:r>
            <a:r>
              <a:rPr lang="zh-CN" altLang="en-US" dirty="0"/>
              <a:t>）：就是你电脑本地硬盘目录</a:t>
            </a:r>
            <a:endParaRPr lang="en-US" altLang="zh-CN" dirty="0"/>
          </a:p>
          <a:p>
            <a:r>
              <a:rPr lang="zh-CN" altLang="en-US" dirty="0"/>
              <a:t>版本库（</a:t>
            </a:r>
            <a:r>
              <a:rPr lang="en-US" altLang="zh-CN" dirty="0"/>
              <a:t>Repository</a:t>
            </a:r>
            <a:r>
              <a:rPr lang="zh-CN" altLang="en-US" dirty="0"/>
              <a:t>）：工作区有个隐藏目录</a:t>
            </a:r>
            <a:r>
              <a:rPr lang="en-US" altLang="zh-CN" dirty="0"/>
              <a:t>.git</a:t>
            </a:r>
            <a:r>
              <a:rPr lang="zh-CN" altLang="en-US" dirty="0"/>
              <a:t>，他就是</a:t>
            </a:r>
            <a:r>
              <a:rPr lang="en-US" altLang="zh-CN" dirty="0"/>
              <a:t>Git</a:t>
            </a:r>
            <a:r>
              <a:rPr lang="zh-CN" altLang="en-US" dirty="0"/>
              <a:t>的本地版本库</a:t>
            </a:r>
            <a:endParaRPr lang="en-US" altLang="zh-CN" dirty="0"/>
          </a:p>
          <a:p>
            <a:r>
              <a:rPr lang="zh-CN" altLang="en-US" dirty="0"/>
              <a:t>暂存区（</a:t>
            </a:r>
            <a:r>
              <a:rPr lang="en-US" altLang="zh-CN" dirty="0"/>
              <a:t>stage</a:t>
            </a:r>
            <a:r>
              <a:rPr lang="zh-CN" altLang="en-US" dirty="0"/>
              <a:t>）：一般存放在“</a:t>
            </a:r>
            <a:r>
              <a:rPr lang="en-US" altLang="zh-CN" dirty="0"/>
              <a:t>git</a:t>
            </a:r>
            <a:r>
              <a:rPr lang="zh-CN" altLang="en-US" dirty="0"/>
              <a:t>目录”下的</a:t>
            </a:r>
            <a:r>
              <a:rPr lang="en-US" altLang="zh-CN" dirty="0"/>
              <a:t>index</a:t>
            </a:r>
            <a:r>
              <a:rPr lang="zh-CN" altLang="en-US" dirty="0"/>
              <a:t>文件（</a:t>
            </a:r>
            <a:r>
              <a:rPr lang="en-US" altLang="zh-CN" dirty="0"/>
              <a:t>.git/index</a:t>
            </a:r>
            <a:r>
              <a:rPr lang="zh-CN" altLang="en-US" dirty="0"/>
              <a:t>）中，所以我们把暂存区有时也叫作索引（</a:t>
            </a:r>
            <a:r>
              <a:rPr lang="en-US" altLang="zh-CN" dirty="0"/>
              <a:t>index</a:t>
            </a:r>
            <a:r>
              <a:rPr lang="zh-CN" altLang="en-US" dirty="0"/>
              <a:t>）。</a:t>
            </a:r>
            <a:endParaRPr lang="en-US" altLang="zh-CN" dirty="0"/>
          </a:p>
          <a:p>
            <a:r>
              <a:rPr lang="en-US" altLang="zh-CN" dirty="0"/>
              <a:t>Git</a:t>
            </a:r>
            <a:r>
              <a:rPr lang="zh-CN" altLang="en-US" dirty="0"/>
              <a:t>为我们自动创建的第一个分支</a:t>
            </a:r>
            <a:r>
              <a:rPr lang="en-US" altLang="zh-CN" dirty="0"/>
              <a:t>master</a:t>
            </a:r>
            <a:r>
              <a:rPr lang="zh-CN" altLang="en-US" dirty="0"/>
              <a:t>，</a:t>
            </a:r>
            <a:r>
              <a:rPr lang="zh-CN" altLang="en-US" dirty="0" smtClean="0"/>
              <a:t>以及</a:t>
            </a:r>
            <a:r>
              <a:rPr lang="zh-CN" altLang="en-US" dirty="0"/>
              <a:t>指向</a:t>
            </a:r>
            <a:r>
              <a:rPr lang="en-US" altLang="zh-CN" dirty="0" smtClean="0"/>
              <a:t>master</a:t>
            </a:r>
            <a:r>
              <a:rPr lang="zh-CN" altLang="en-US" dirty="0"/>
              <a:t>的一个指针叫</a:t>
            </a:r>
            <a:r>
              <a:rPr lang="en-US" altLang="zh-CN" dirty="0"/>
              <a:t>HEAD</a:t>
            </a:r>
            <a:endParaRPr lang="zh-CN" altLang="en-US" dirty="0"/>
          </a:p>
        </p:txBody>
      </p:sp>
      <p:pic>
        <p:nvPicPr>
          <p:cNvPr id="4098" name="Picture 2" descr="git-repo">
            <a:extLst>
              <a:ext uri="{FF2B5EF4-FFF2-40B4-BE49-F238E27FC236}">
                <a16:creationId xmlns:a16="http://schemas.microsoft.com/office/drawing/2014/main" id="{74F9C590-76ED-4492-9F01-F90E41118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693" y="2795980"/>
            <a:ext cx="7354324" cy="37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998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552C89-E63E-4448-9251-779A573EA019}"/>
              </a:ext>
            </a:extLst>
          </p:cNvPr>
          <p:cNvSpPr txBox="1"/>
          <p:nvPr/>
        </p:nvSpPr>
        <p:spPr>
          <a:xfrm>
            <a:off x="1232452" y="781878"/>
            <a:ext cx="10018644" cy="4247317"/>
          </a:xfrm>
          <a:prstGeom prst="rect">
            <a:avLst/>
          </a:prstGeom>
          <a:noFill/>
        </p:spPr>
        <p:txBody>
          <a:bodyPr wrap="square" rtlCol="0">
            <a:spAutoFit/>
          </a:bodyPr>
          <a:lstStyle/>
          <a:p>
            <a:r>
              <a:rPr lang="zh-CN" altLang="en-US" dirty="0"/>
              <a:t>我们把文件往</a:t>
            </a:r>
            <a:r>
              <a:rPr lang="en-US" altLang="zh-CN" dirty="0"/>
              <a:t>Git</a:t>
            </a:r>
            <a:r>
              <a:rPr lang="zh-CN" altLang="en-US" dirty="0"/>
              <a:t>版本库里添加的时候，是分两步执行的：</a:t>
            </a:r>
            <a:endParaRPr lang="en-US" altLang="zh-CN" dirty="0"/>
          </a:p>
          <a:p>
            <a:r>
              <a:rPr lang="zh-CN" altLang="en-US" dirty="0"/>
              <a:t>第一步是用“</a:t>
            </a:r>
            <a:r>
              <a:rPr lang="en-US" altLang="zh-CN" dirty="0"/>
              <a:t>git add</a:t>
            </a:r>
            <a:r>
              <a:rPr lang="zh-CN" altLang="en-US" dirty="0"/>
              <a:t>”把文件纳入</a:t>
            </a:r>
            <a:r>
              <a:rPr lang="en-US" altLang="zh-CN" dirty="0"/>
              <a:t>Git</a:t>
            </a:r>
            <a:r>
              <a:rPr lang="zh-CN" altLang="en-US" dirty="0"/>
              <a:t>管理，实际是把本地文件修改添加到暂存区</a:t>
            </a:r>
            <a:endParaRPr lang="en-US" altLang="zh-CN" dirty="0"/>
          </a:p>
          <a:p>
            <a:r>
              <a:rPr lang="zh-CN" altLang="en-US" dirty="0"/>
              <a:t>第二部使用“</a:t>
            </a:r>
            <a:r>
              <a:rPr lang="en-US" altLang="zh-CN" dirty="0"/>
              <a:t>git commit</a:t>
            </a:r>
            <a:r>
              <a:rPr lang="zh-CN" altLang="en-US" dirty="0"/>
              <a:t>”提交更改，实际上是把暂存区的所有内容提交到当前分支。</a:t>
            </a:r>
            <a:endParaRPr lang="en-US" altLang="zh-CN" dirty="0"/>
          </a:p>
          <a:p>
            <a:endParaRPr lang="en-US" altLang="zh-CN" dirty="0"/>
          </a:p>
          <a:p>
            <a:r>
              <a:rPr lang="zh-CN" altLang="en-US" dirty="0"/>
              <a:t>因为我们创建</a:t>
            </a:r>
            <a:r>
              <a:rPr lang="en-US" altLang="zh-CN" dirty="0"/>
              <a:t>Git</a:t>
            </a:r>
            <a:r>
              <a:rPr lang="zh-CN" altLang="en-US" dirty="0"/>
              <a:t>版本库时，</a:t>
            </a:r>
            <a:r>
              <a:rPr lang="en-US" altLang="zh-CN" dirty="0"/>
              <a:t>Git</a:t>
            </a:r>
            <a:r>
              <a:rPr lang="zh-CN" altLang="en-US" dirty="0"/>
              <a:t>自动为我们创建了唯一一个</a:t>
            </a:r>
            <a:r>
              <a:rPr lang="en-US" altLang="zh-CN" dirty="0"/>
              <a:t>master</a:t>
            </a:r>
            <a:r>
              <a:rPr lang="zh-CN" altLang="en-US" dirty="0"/>
              <a:t>分支，所以</a:t>
            </a:r>
            <a:r>
              <a:rPr lang="en-US" altLang="zh-CN" dirty="0"/>
              <a:t>commit</a:t>
            </a:r>
            <a:r>
              <a:rPr lang="zh-CN" altLang="en-US" dirty="0"/>
              <a:t>就是往</a:t>
            </a:r>
            <a:r>
              <a:rPr lang="en-US" altLang="zh-CN" dirty="0"/>
              <a:t>master</a:t>
            </a:r>
            <a:r>
              <a:rPr lang="zh-CN" altLang="en-US" dirty="0"/>
              <a:t>分支上提交更改。</a:t>
            </a:r>
            <a:endParaRPr lang="en-US" altLang="zh-CN" dirty="0"/>
          </a:p>
          <a:p>
            <a:endParaRPr lang="en-US" altLang="zh-CN" dirty="0"/>
          </a:p>
          <a:p>
            <a:r>
              <a:rPr lang="zh-CN" altLang="en-US" dirty="0"/>
              <a:t>可以简单的理解为，需要提交的文件修改统统放到暂存区，然后一次性提交残存区的所有修改，一旦提交完成后，如果你又没有对工作区做什么修改，那么工作区就是“干净”的。</a:t>
            </a:r>
            <a:endParaRPr lang="en-US" altLang="zh-CN" dirty="0"/>
          </a:p>
          <a:p>
            <a:r>
              <a:rPr lang="zh-CN" altLang="en-US" dirty="0"/>
              <a:t>即：</a:t>
            </a:r>
            <a:r>
              <a:rPr lang="en-US" altLang="zh-CN" dirty="0"/>
              <a:t>nothing to commit</a:t>
            </a:r>
            <a:r>
              <a:rPr lang="zh-CN" altLang="en-US" dirty="0"/>
              <a:t>（</a:t>
            </a:r>
            <a:r>
              <a:rPr lang="en-US" altLang="zh-CN" dirty="0"/>
              <a:t>working directory clean</a:t>
            </a:r>
            <a:r>
              <a:rPr lang="zh-CN" altLang="en-US" dirty="0"/>
              <a:t>）。</a:t>
            </a:r>
            <a:endParaRPr lang="en-US" altLang="zh-CN" dirty="0"/>
          </a:p>
          <a:p>
            <a:endParaRPr lang="en-US" altLang="zh-CN" dirty="0"/>
          </a:p>
          <a:p>
            <a:r>
              <a:rPr lang="zh-CN" altLang="en-US" dirty="0"/>
              <a:t>用‘</a:t>
            </a:r>
            <a:r>
              <a:rPr lang="en-US" altLang="zh-CN" dirty="0"/>
              <a:t>git diff HEAD -- filename</a:t>
            </a:r>
            <a:r>
              <a:rPr lang="zh-CN" altLang="en-US" dirty="0"/>
              <a:t>’命令可以查看工作区和暂存区里边最新版本的区别。</a:t>
            </a:r>
            <a:endParaRPr lang="en-US" altLang="zh-CN" dirty="0"/>
          </a:p>
          <a:p>
            <a:r>
              <a:rPr lang="zh-CN" altLang="en-US" dirty="0"/>
              <a:t>新建过撤销未</a:t>
            </a:r>
            <a:r>
              <a:rPr lang="en-US" altLang="zh-CN" dirty="0"/>
              <a:t>add</a:t>
            </a:r>
            <a:r>
              <a:rPr lang="zh-CN" altLang="en-US" dirty="0"/>
              <a:t>：</a:t>
            </a:r>
            <a:r>
              <a:rPr lang="en-US" altLang="zh-CN" dirty="0"/>
              <a:t>git checkout -- </a:t>
            </a:r>
            <a:r>
              <a:rPr lang="zh-CN" altLang="en-US" dirty="0"/>
              <a:t>文件名</a:t>
            </a:r>
            <a:endParaRPr lang="en-US" altLang="zh-CN" dirty="0"/>
          </a:p>
          <a:p>
            <a:r>
              <a:rPr lang="zh-CN" altLang="en-US" dirty="0"/>
              <a:t>撤销已</a:t>
            </a:r>
            <a:r>
              <a:rPr lang="en-US" altLang="zh-CN" dirty="0"/>
              <a:t>add</a:t>
            </a:r>
            <a:r>
              <a:rPr lang="zh-CN" altLang="en-US" dirty="0"/>
              <a:t>未</a:t>
            </a:r>
            <a:r>
              <a:rPr lang="en-US" altLang="zh-CN" dirty="0"/>
              <a:t>commit</a:t>
            </a:r>
            <a:r>
              <a:rPr lang="zh-CN" altLang="en-US" dirty="0"/>
              <a:t>：先</a:t>
            </a:r>
            <a:r>
              <a:rPr lang="en-US" altLang="zh-CN" dirty="0"/>
              <a:t>git reset HEAD </a:t>
            </a:r>
            <a:r>
              <a:rPr lang="zh-CN" altLang="en-US" dirty="0"/>
              <a:t>文件名 再 </a:t>
            </a:r>
            <a:r>
              <a:rPr lang="en-US" altLang="zh-CN" dirty="0"/>
              <a:t>git checkout -- </a:t>
            </a:r>
            <a:r>
              <a:rPr lang="zh-CN" altLang="en-US" dirty="0"/>
              <a:t>文件名</a:t>
            </a:r>
            <a:endParaRPr lang="en-US" altLang="zh-CN" dirty="0"/>
          </a:p>
          <a:p>
            <a:r>
              <a:rPr lang="zh-CN" altLang="en-US" dirty="0"/>
              <a:t>撤销已</a:t>
            </a:r>
            <a:r>
              <a:rPr lang="en-US" altLang="zh-CN" dirty="0"/>
              <a:t>add</a:t>
            </a:r>
            <a:r>
              <a:rPr lang="zh-CN" altLang="en-US" dirty="0"/>
              <a:t>已</a:t>
            </a:r>
            <a:r>
              <a:rPr lang="en-US" altLang="zh-CN" dirty="0"/>
              <a:t>commit</a:t>
            </a:r>
            <a:r>
              <a:rPr lang="zh-CN" altLang="en-US" dirty="0"/>
              <a:t>：</a:t>
            </a:r>
            <a:r>
              <a:rPr lang="en-US" altLang="zh-CN" dirty="0"/>
              <a:t>git reset –hard HEAD^</a:t>
            </a:r>
            <a:endParaRPr lang="zh-CN" altLang="en-US" dirty="0"/>
          </a:p>
        </p:txBody>
      </p:sp>
    </p:spTree>
    <p:extLst>
      <p:ext uri="{BB962C8B-B14F-4D97-AF65-F5344CB8AC3E}">
        <p14:creationId xmlns:p14="http://schemas.microsoft.com/office/powerpoint/2010/main" val="3443428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F2FA0CB-C52F-418F-818E-DA123694B8C1}"/>
              </a:ext>
            </a:extLst>
          </p:cNvPr>
          <p:cNvSpPr txBox="1"/>
          <p:nvPr/>
        </p:nvSpPr>
        <p:spPr>
          <a:xfrm>
            <a:off x="1989719" y="1279781"/>
            <a:ext cx="9329530" cy="1698029"/>
          </a:xfrm>
          <a:prstGeom prst="rect">
            <a:avLst/>
          </a:prstGeom>
          <a:noFill/>
        </p:spPr>
        <p:txBody>
          <a:bodyPr wrap="square" rtlCol="0">
            <a:spAutoFit/>
          </a:bodyPr>
          <a:lstStyle/>
          <a:p>
            <a:pPr>
              <a:lnSpc>
                <a:spcPct val="150000"/>
              </a:lnSpc>
            </a:pPr>
            <a:r>
              <a:rPr lang="en-US" altLang="zh-CN" sz="2400" dirty="0"/>
              <a:t>6</a:t>
            </a:r>
            <a:r>
              <a:rPr lang="zh-CN" altLang="en-US" sz="2400" dirty="0"/>
              <a:t>、删除文件、删完提交</a:t>
            </a:r>
            <a:endParaRPr lang="en-US" altLang="zh-CN" sz="2400" dirty="0"/>
          </a:p>
          <a:p>
            <a:pPr>
              <a:lnSpc>
                <a:spcPct val="150000"/>
              </a:lnSpc>
            </a:pPr>
            <a:r>
              <a:rPr lang="en-US" altLang="zh-CN" sz="2400" dirty="0"/>
              <a:t>7</a:t>
            </a:r>
            <a:r>
              <a:rPr lang="zh-CN" altLang="en-US" sz="2400" dirty="0"/>
              <a:t>、分支（查看</a:t>
            </a:r>
            <a:r>
              <a:rPr lang="en-US" altLang="zh-CN" sz="2400" dirty="0"/>
              <a:t>+</a:t>
            </a:r>
            <a:r>
              <a:rPr lang="zh-CN" altLang="en-US" sz="2400" dirty="0"/>
              <a:t>新建</a:t>
            </a:r>
            <a:r>
              <a:rPr lang="en-US" altLang="zh-CN" sz="2400" dirty="0"/>
              <a:t>+</a:t>
            </a:r>
            <a:r>
              <a:rPr lang="zh-CN" altLang="en-US" sz="2400" dirty="0"/>
              <a:t>切换</a:t>
            </a:r>
            <a:r>
              <a:rPr lang="en-US" altLang="zh-CN" sz="2400" dirty="0"/>
              <a:t>+</a:t>
            </a:r>
            <a:r>
              <a:rPr lang="zh-CN" altLang="en-US" sz="2400" dirty="0"/>
              <a:t>合并（分知名）</a:t>
            </a:r>
            <a:r>
              <a:rPr lang="en-US" altLang="zh-CN" sz="2400" dirty="0"/>
              <a:t>+</a:t>
            </a:r>
            <a:r>
              <a:rPr lang="zh-CN" altLang="en-US" sz="2400" dirty="0"/>
              <a:t>删除）</a:t>
            </a:r>
            <a:endParaRPr lang="en-US" altLang="zh-CN" sz="2400" dirty="0"/>
          </a:p>
          <a:p>
            <a:pPr>
              <a:lnSpc>
                <a:spcPct val="150000"/>
              </a:lnSpc>
            </a:pPr>
            <a:r>
              <a:rPr lang="en-US" altLang="zh-CN" sz="2400" dirty="0"/>
              <a:t>8</a:t>
            </a:r>
            <a:r>
              <a:rPr lang="zh-CN" altLang="en-US" sz="2400" dirty="0"/>
              <a:t>、版本冲突</a:t>
            </a:r>
          </a:p>
        </p:txBody>
      </p:sp>
    </p:spTree>
    <p:extLst>
      <p:ext uri="{BB962C8B-B14F-4D97-AF65-F5344CB8AC3E}">
        <p14:creationId xmlns:p14="http://schemas.microsoft.com/office/powerpoint/2010/main" val="3299260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A45F2B-9FEF-48F7-8219-3D26CCCDD285}"/>
              </a:ext>
            </a:extLst>
          </p:cNvPr>
          <p:cNvSpPr>
            <a:spLocks noGrp="1"/>
          </p:cNvSpPr>
          <p:nvPr>
            <p:ph type="title"/>
          </p:nvPr>
        </p:nvSpPr>
        <p:spPr/>
        <p:txBody>
          <a:bodyPr/>
          <a:lstStyle/>
          <a:p>
            <a:r>
              <a:rPr lang="en-US" altLang="zh-CN" dirty="0"/>
              <a:t>GitHub</a:t>
            </a:r>
            <a:r>
              <a:rPr lang="zh-CN" altLang="en-US" dirty="0"/>
              <a:t>与</a:t>
            </a:r>
            <a:r>
              <a:rPr lang="en-US" altLang="zh-CN" dirty="0"/>
              <a:t>Git</a:t>
            </a:r>
            <a:r>
              <a:rPr lang="zh-CN" altLang="en-US" dirty="0"/>
              <a:t>协同办公</a:t>
            </a:r>
          </a:p>
        </p:txBody>
      </p:sp>
      <p:sp>
        <p:nvSpPr>
          <p:cNvPr id="3" name="文本占位符 2">
            <a:extLst>
              <a:ext uri="{FF2B5EF4-FFF2-40B4-BE49-F238E27FC236}">
                <a16:creationId xmlns:a16="http://schemas.microsoft.com/office/drawing/2014/main" id="{A360D792-1C3B-4335-ADF2-ED49D2B1210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47235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5F92EE-367B-412A-BBB6-1AC151F5FFDC}"/>
              </a:ext>
            </a:extLst>
          </p:cNvPr>
          <p:cNvSpPr txBox="1"/>
          <p:nvPr/>
        </p:nvSpPr>
        <p:spPr>
          <a:xfrm>
            <a:off x="1484243" y="1020417"/>
            <a:ext cx="9634331" cy="3139321"/>
          </a:xfrm>
          <a:prstGeom prst="rect">
            <a:avLst/>
          </a:prstGeom>
          <a:noFill/>
        </p:spPr>
        <p:txBody>
          <a:bodyPr wrap="square" rtlCol="0">
            <a:spAutoFit/>
          </a:bodyPr>
          <a:lstStyle/>
          <a:p>
            <a:pPr algn="ctr"/>
            <a:r>
              <a:rPr lang="en-US" altLang="zh-CN" sz="5400" dirty="0"/>
              <a:t>GitHub</a:t>
            </a:r>
            <a:r>
              <a:rPr lang="zh-CN" altLang="en-US" sz="5400" dirty="0"/>
              <a:t>简介</a:t>
            </a:r>
            <a:endParaRPr lang="en-US" altLang="zh-CN" sz="5400" dirty="0"/>
          </a:p>
          <a:p>
            <a:r>
              <a:rPr lang="en-US" altLang="zh-CN" dirty="0"/>
              <a:t>1</a:t>
            </a:r>
            <a:r>
              <a:rPr lang="zh-CN" altLang="en-US" dirty="0"/>
              <a:t>、是什么：</a:t>
            </a:r>
            <a:r>
              <a:rPr lang="en-US" altLang="zh-CN" dirty="0" err="1"/>
              <a:t>github</a:t>
            </a:r>
            <a:r>
              <a:rPr lang="zh-CN" altLang="en-US" dirty="0"/>
              <a:t>是一个</a:t>
            </a:r>
            <a:r>
              <a:rPr lang="en-US" altLang="zh-CN" dirty="0"/>
              <a:t>git</a:t>
            </a:r>
            <a:r>
              <a:rPr lang="zh-CN" altLang="en-US" dirty="0"/>
              <a:t>项目托管网站，主要提供基于</a:t>
            </a:r>
            <a:r>
              <a:rPr lang="en-US" altLang="zh-CN" dirty="0"/>
              <a:t>git</a:t>
            </a:r>
            <a:r>
              <a:rPr lang="zh-CN" altLang="en-US" dirty="0"/>
              <a:t>的版本托管服务</a:t>
            </a:r>
            <a:endParaRPr lang="en-US" altLang="zh-CN" dirty="0"/>
          </a:p>
          <a:p>
            <a:endParaRPr lang="en-US" altLang="zh-CN" dirty="0"/>
          </a:p>
          <a:p>
            <a:r>
              <a:rPr lang="en-US" altLang="zh-CN" dirty="0"/>
              <a:t>2</a:t>
            </a:r>
            <a:r>
              <a:rPr lang="zh-CN" altLang="en-US" dirty="0"/>
              <a:t>、能干嘛：</a:t>
            </a:r>
            <a:r>
              <a:rPr lang="en-US" altLang="zh-CN" dirty="0" err="1"/>
              <a:t>github</a:t>
            </a:r>
            <a:r>
              <a:rPr lang="zh-CN" altLang="en-US" dirty="0"/>
              <a:t>是一个基于</a:t>
            </a:r>
            <a:r>
              <a:rPr lang="en-US" altLang="zh-CN" dirty="0"/>
              <a:t>git</a:t>
            </a:r>
            <a:r>
              <a:rPr lang="zh-CN" altLang="en-US" dirty="0"/>
              <a:t>的代码托管平台，</a:t>
            </a:r>
            <a:r>
              <a:rPr lang="en-US" altLang="zh-CN" dirty="0"/>
              <a:t>Git</a:t>
            </a:r>
            <a:r>
              <a:rPr lang="zh-CN" altLang="en-US" dirty="0"/>
              <a:t>并不像</a:t>
            </a:r>
            <a:r>
              <a:rPr lang="en-US" altLang="zh-CN" dirty="0"/>
              <a:t>SVN</a:t>
            </a:r>
            <a:r>
              <a:rPr lang="zh-CN" altLang="en-US" dirty="0"/>
              <a:t>那样有一个中心服务器。目前我们使用到的</a:t>
            </a:r>
            <a:r>
              <a:rPr lang="en-US" altLang="zh-CN" dirty="0"/>
              <a:t>Git</a:t>
            </a:r>
            <a:r>
              <a:rPr lang="zh-CN" altLang="en-US" dirty="0"/>
              <a:t>命令都是在本地执行，如果你想通过</a:t>
            </a:r>
            <a:r>
              <a:rPr lang="en-US" altLang="zh-CN" dirty="0"/>
              <a:t>Git</a:t>
            </a:r>
            <a:r>
              <a:rPr lang="zh-CN" altLang="en-US" dirty="0"/>
              <a:t>分享你的代码或者其他开发人员配合。你就需要将数据放到一台奇特开发人员能够连接的服务器上。</a:t>
            </a:r>
            <a:endParaRPr lang="en-US" altLang="zh-CN" dirty="0"/>
          </a:p>
          <a:p>
            <a:endParaRPr lang="en-US" altLang="zh-CN" dirty="0"/>
          </a:p>
          <a:p>
            <a:r>
              <a:rPr lang="en-US" altLang="zh-CN" dirty="0"/>
              <a:t>3</a:t>
            </a:r>
            <a:r>
              <a:rPr lang="zh-CN" altLang="en-US" dirty="0"/>
              <a:t>、去哪下：</a:t>
            </a:r>
            <a:r>
              <a:rPr lang="en-US" altLang="zh-CN" dirty="0">
                <a:hlinkClick r:id="rId2"/>
              </a:rPr>
              <a:t>https://github.com/</a:t>
            </a:r>
            <a:endParaRPr lang="en-US" altLang="zh-CN" dirty="0"/>
          </a:p>
          <a:p>
            <a:endParaRPr lang="en-US" altLang="zh-CN" dirty="0"/>
          </a:p>
        </p:txBody>
      </p:sp>
    </p:spTree>
    <p:extLst>
      <p:ext uri="{BB962C8B-B14F-4D97-AF65-F5344CB8AC3E}">
        <p14:creationId xmlns:p14="http://schemas.microsoft.com/office/powerpoint/2010/main" val="2959041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875E822-1C3A-4B2E-80FA-FD9B5887D034}"/>
              </a:ext>
            </a:extLst>
          </p:cNvPr>
          <p:cNvPicPr>
            <a:picLocks noChangeAspect="1"/>
          </p:cNvPicPr>
          <p:nvPr/>
        </p:nvPicPr>
        <p:blipFill>
          <a:blip r:embed="rId2"/>
          <a:stretch>
            <a:fillRect/>
          </a:stretch>
        </p:blipFill>
        <p:spPr>
          <a:xfrm>
            <a:off x="2563699" y="2484818"/>
            <a:ext cx="7038095" cy="3876190"/>
          </a:xfrm>
          <a:prstGeom prst="rect">
            <a:avLst/>
          </a:prstGeom>
        </p:spPr>
      </p:pic>
      <p:sp>
        <p:nvSpPr>
          <p:cNvPr id="3" name="文本框 2">
            <a:extLst>
              <a:ext uri="{FF2B5EF4-FFF2-40B4-BE49-F238E27FC236}">
                <a16:creationId xmlns:a16="http://schemas.microsoft.com/office/drawing/2014/main" id="{C22F5FFC-425E-4099-A6FE-5A2094DFBD49}"/>
              </a:ext>
            </a:extLst>
          </p:cNvPr>
          <p:cNvSpPr txBox="1"/>
          <p:nvPr/>
        </p:nvSpPr>
        <p:spPr>
          <a:xfrm>
            <a:off x="2425148" y="728870"/>
            <a:ext cx="7023652" cy="923330"/>
          </a:xfrm>
          <a:prstGeom prst="rect">
            <a:avLst/>
          </a:prstGeom>
          <a:noFill/>
        </p:spPr>
        <p:txBody>
          <a:bodyPr wrap="square" rtlCol="0">
            <a:spAutoFit/>
          </a:bodyPr>
          <a:lstStyle/>
          <a:p>
            <a:r>
              <a:rPr lang="en-US" altLang="zh-CN" dirty="0"/>
              <a:t>1</a:t>
            </a:r>
            <a:r>
              <a:rPr lang="zh-CN" altLang="en-US" dirty="0"/>
              <a:t>、注册</a:t>
            </a:r>
            <a:r>
              <a:rPr lang="en-US" altLang="zh-CN" dirty="0"/>
              <a:t>+</a:t>
            </a:r>
            <a:r>
              <a:rPr lang="zh-CN" altLang="en-US" dirty="0"/>
              <a:t>检查</a:t>
            </a:r>
            <a:r>
              <a:rPr lang="en-US" altLang="zh-CN" dirty="0"/>
              <a:t>.</a:t>
            </a:r>
            <a:r>
              <a:rPr lang="en-US" altLang="zh-CN" dirty="0" err="1"/>
              <a:t>ssh</a:t>
            </a:r>
            <a:r>
              <a:rPr lang="zh-CN" altLang="en-US" dirty="0"/>
              <a:t>秘钥：由于你的本地</a:t>
            </a:r>
            <a:r>
              <a:rPr lang="en-US" altLang="zh-CN" dirty="0"/>
              <a:t>Git</a:t>
            </a:r>
            <a:r>
              <a:rPr lang="zh-CN" altLang="en-US" dirty="0"/>
              <a:t>仓库和</a:t>
            </a:r>
            <a:r>
              <a:rPr lang="en-US" altLang="zh-CN" dirty="0"/>
              <a:t>GitHub</a:t>
            </a:r>
            <a:r>
              <a:rPr lang="zh-CN" altLang="en-US" dirty="0"/>
              <a:t>仓库之间的传输是通过</a:t>
            </a:r>
            <a:r>
              <a:rPr lang="en-US" altLang="zh-CN" dirty="0"/>
              <a:t>SSH</a:t>
            </a:r>
            <a:r>
              <a:rPr lang="zh-CN" altLang="en-US" dirty="0"/>
              <a:t>加密的，所以我们需要配置验证信息（</a:t>
            </a:r>
            <a:r>
              <a:rPr lang="en-US" altLang="zh-CN" dirty="0"/>
              <a:t>No such file or directory </a:t>
            </a:r>
            <a:r>
              <a:rPr lang="zh-CN" altLang="en-US" dirty="0"/>
              <a:t>表示第一次）</a:t>
            </a:r>
          </a:p>
        </p:txBody>
      </p:sp>
    </p:spTree>
    <p:extLst>
      <p:ext uri="{BB962C8B-B14F-4D97-AF65-F5344CB8AC3E}">
        <p14:creationId xmlns:p14="http://schemas.microsoft.com/office/powerpoint/2010/main" val="2319405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9C79D0-9014-4EDF-8E4A-C7650B32EE02}"/>
              </a:ext>
            </a:extLst>
          </p:cNvPr>
          <p:cNvSpPr txBox="1"/>
          <p:nvPr/>
        </p:nvSpPr>
        <p:spPr>
          <a:xfrm>
            <a:off x="2133600" y="795130"/>
            <a:ext cx="7792278" cy="646331"/>
          </a:xfrm>
          <a:prstGeom prst="rect">
            <a:avLst/>
          </a:prstGeom>
          <a:noFill/>
        </p:spPr>
        <p:txBody>
          <a:bodyPr wrap="square" rtlCol="0">
            <a:spAutoFit/>
          </a:bodyPr>
          <a:lstStyle/>
          <a:p>
            <a:r>
              <a:rPr lang="en-US" altLang="zh-CN" dirty="0"/>
              <a:t>2</a:t>
            </a:r>
            <a:r>
              <a:rPr lang="zh-CN" altLang="en-US" dirty="0"/>
              <a:t>、创建</a:t>
            </a:r>
            <a:r>
              <a:rPr lang="en-US" altLang="zh-CN" dirty="0"/>
              <a:t>SSH Key</a:t>
            </a:r>
            <a:r>
              <a:rPr lang="zh-CN" altLang="en-US" dirty="0"/>
              <a:t>：</a:t>
            </a:r>
            <a:r>
              <a:rPr lang="en-US" altLang="zh-CN" dirty="0" err="1"/>
              <a:t>ssh</a:t>
            </a:r>
            <a:r>
              <a:rPr lang="en-US" altLang="zh-CN" dirty="0"/>
              <a:t>-</a:t>
            </a:r>
            <a:r>
              <a:rPr lang="zh-CN" altLang="zh-CN" dirty="0">
                <a:solidFill>
                  <a:srgbClr val="444444"/>
                </a:solidFill>
                <a:latin typeface="Arial Unicode MS"/>
              </a:rPr>
              <a:t>keygen -t rsa -</a:t>
            </a:r>
            <a:r>
              <a:rPr lang="zh-CN" altLang="zh-CN" dirty="0">
                <a:solidFill>
                  <a:srgbClr val="009999"/>
                </a:solidFill>
                <a:latin typeface="Arial Unicode MS"/>
              </a:rPr>
              <a:t>C</a:t>
            </a:r>
            <a:r>
              <a:rPr lang="zh-CN" altLang="zh-CN" dirty="0">
                <a:solidFill>
                  <a:srgbClr val="444444"/>
                </a:solidFill>
                <a:latin typeface="Arial Unicode MS"/>
              </a:rPr>
              <a:t> </a:t>
            </a:r>
            <a:r>
              <a:rPr lang="en-US" altLang="zh-CN" dirty="0">
                <a:solidFill>
                  <a:srgbClr val="DD1144"/>
                </a:solidFill>
                <a:latin typeface="Arial Unicode MS"/>
              </a:rPr>
              <a:t>“qiuhaifeng01@163.com”</a:t>
            </a:r>
            <a:endParaRPr lang="zh-CN" altLang="zh-CN" sz="4000" dirty="0">
              <a:latin typeface="Arial" panose="020B0604020202020204" pitchFamily="34" charset="0"/>
            </a:endParaRPr>
          </a:p>
          <a:p>
            <a:r>
              <a:rPr lang="zh-CN" altLang="en-US" dirty="0"/>
              <a:t>成功的话会在</a:t>
            </a:r>
            <a:r>
              <a:rPr lang="en-US" altLang="zh-CN" dirty="0"/>
              <a:t>~/</a:t>
            </a:r>
            <a:r>
              <a:rPr lang="zh-CN" altLang="en-US" dirty="0"/>
              <a:t>下生成</a:t>
            </a:r>
            <a:r>
              <a:rPr lang="en-US" altLang="zh-CN" dirty="0" err="1"/>
              <a:t>ssh</a:t>
            </a:r>
            <a:r>
              <a:rPr lang="zh-CN" altLang="en-US" dirty="0"/>
              <a:t>文件夹，进去打开</a:t>
            </a:r>
            <a:r>
              <a:rPr lang="en-US" altLang="zh-CN" dirty="0"/>
              <a:t>id_rsa.pub</a:t>
            </a:r>
            <a:r>
              <a:rPr lang="zh-CN" altLang="en-US" dirty="0"/>
              <a:t>，复制里边的</a:t>
            </a:r>
            <a:r>
              <a:rPr lang="en-US" altLang="zh-CN" dirty="0"/>
              <a:t>key</a:t>
            </a:r>
            <a:endParaRPr lang="zh-CN" altLang="en-US" dirty="0"/>
          </a:p>
        </p:txBody>
      </p:sp>
      <p:sp>
        <p:nvSpPr>
          <p:cNvPr id="4" name="Rectangle 2">
            <a:extLst>
              <a:ext uri="{FF2B5EF4-FFF2-40B4-BE49-F238E27FC236}">
                <a16:creationId xmlns:a16="http://schemas.microsoft.com/office/drawing/2014/main" id="{68239E5C-350D-498E-9A24-62373BBB1350}"/>
              </a:ext>
            </a:extLst>
          </p:cNvPr>
          <p:cNvSpPr>
            <a:spLocks noChangeArrowheads="1"/>
          </p:cNvSpPr>
          <p:nvPr/>
        </p:nvSpPr>
        <p:spPr bwMode="auto">
          <a:xfrm>
            <a:off x="0" y="-44509"/>
            <a:ext cx="65" cy="54621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ED56C54F-7BB1-47AB-9F19-5D7EAC561FD1}"/>
              </a:ext>
            </a:extLst>
          </p:cNvPr>
          <p:cNvPicPr>
            <a:picLocks noChangeAspect="1"/>
          </p:cNvPicPr>
          <p:nvPr/>
        </p:nvPicPr>
        <p:blipFill>
          <a:blip r:embed="rId2"/>
          <a:stretch>
            <a:fillRect/>
          </a:stretch>
        </p:blipFill>
        <p:spPr>
          <a:xfrm>
            <a:off x="2133600" y="2346907"/>
            <a:ext cx="7657143" cy="3780952"/>
          </a:xfrm>
          <a:prstGeom prst="rect">
            <a:avLst/>
          </a:prstGeom>
        </p:spPr>
      </p:pic>
    </p:spTree>
    <p:extLst>
      <p:ext uri="{BB962C8B-B14F-4D97-AF65-F5344CB8AC3E}">
        <p14:creationId xmlns:p14="http://schemas.microsoft.com/office/powerpoint/2010/main" val="3160086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B22E2-5FCD-4AE7-A187-3510001C247E}"/>
              </a:ext>
            </a:extLst>
          </p:cNvPr>
          <p:cNvSpPr>
            <a:spLocks noGrp="1"/>
          </p:cNvSpPr>
          <p:nvPr>
            <p:ph type="title"/>
          </p:nvPr>
        </p:nvSpPr>
        <p:spPr/>
        <p:txBody>
          <a:bodyPr/>
          <a:lstStyle/>
          <a:p>
            <a:r>
              <a:rPr lang="en-US" altLang="zh-CN" dirty="0"/>
              <a:t>Git</a:t>
            </a:r>
            <a:r>
              <a:rPr lang="zh-CN" altLang="en-US" dirty="0"/>
              <a:t>的诞生</a:t>
            </a:r>
          </a:p>
        </p:txBody>
      </p:sp>
      <p:sp>
        <p:nvSpPr>
          <p:cNvPr id="3" name="内容占位符 2">
            <a:extLst>
              <a:ext uri="{FF2B5EF4-FFF2-40B4-BE49-F238E27FC236}">
                <a16:creationId xmlns:a16="http://schemas.microsoft.com/office/drawing/2014/main" id="{430F7ED2-407C-45B8-A227-B066FD200FF5}"/>
              </a:ext>
            </a:extLst>
          </p:cNvPr>
          <p:cNvSpPr>
            <a:spLocks noGrp="1"/>
          </p:cNvSpPr>
          <p:nvPr>
            <p:ph idx="1"/>
          </p:nvPr>
        </p:nvSpPr>
        <p:spPr>
          <a:xfrm>
            <a:off x="838200" y="1825624"/>
            <a:ext cx="10515600" cy="4698591"/>
          </a:xfrm>
        </p:spPr>
        <p:txBody>
          <a:bodyPr>
            <a:normAutofit fontScale="25000" lnSpcReduction="20000"/>
          </a:bodyPr>
          <a:lstStyle/>
          <a:p>
            <a:pPr>
              <a:lnSpc>
                <a:spcPct val="170000"/>
              </a:lnSpc>
            </a:pPr>
            <a:r>
              <a:rPr lang="zh-CN" altLang="en-US" sz="4400" dirty="0"/>
              <a:t>很多人都知道，</a:t>
            </a:r>
            <a:r>
              <a:rPr lang="en-US" altLang="zh-CN" sz="4400" dirty="0"/>
              <a:t>Linus</a:t>
            </a:r>
            <a:r>
              <a:rPr lang="zh-CN" altLang="en-US" sz="4400" dirty="0"/>
              <a:t>在</a:t>
            </a:r>
            <a:r>
              <a:rPr lang="en-US" altLang="zh-CN" sz="4400" dirty="0"/>
              <a:t>1991</a:t>
            </a:r>
            <a:r>
              <a:rPr lang="zh-CN" altLang="en-US" sz="4400" dirty="0"/>
              <a:t>年创建了开源的</a:t>
            </a:r>
            <a:r>
              <a:rPr lang="en-US" altLang="zh-CN" sz="4400" dirty="0"/>
              <a:t>Linux</a:t>
            </a:r>
            <a:r>
              <a:rPr lang="zh-CN" altLang="en-US" sz="4400" dirty="0"/>
              <a:t>，从此，</a:t>
            </a:r>
            <a:r>
              <a:rPr lang="en-US" altLang="zh-CN" sz="4400" dirty="0"/>
              <a:t>Linux</a:t>
            </a:r>
            <a:r>
              <a:rPr lang="zh-CN" altLang="en-US" sz="4400" dirty="0"/>
              <a:t>系统不断发展，已经成为最大的服务器系统软件了。</a:t>
            </a:r>
          </a:p>
          <a:p>
            <a:pPr>
              <a:lnSpc>
                <a:spcPct val="170000"/>
              </a:lnSpc>
            </a:pPr>
            <a:r>
              <a:rPr lang="en-US" altLang="zh-CN" sz="4400" dirty="0"/>
              <a:t>Linus</a:t>
            </a:r>
            <a:r>
              <a:rPr lang="zh-CN" altLang="en-US" sz="4400" dirty="0"/>
              <a:t>虽然创建了</a:t>
            </a:r>
            <a:r>
              <a:rPr lang="en-US" altLang="zh-CN" sz="4400" dirty="0"/>
              <a:t>Linux</a:t>
            </a:r>
            <a:r>
              <a:rPr lang="zh-CN" altLang="en-US" sz="4400" dirty="0"/>
              <a:t>，但</a:t>
            </a:r>
            <a:r>
              <a:rPr lang="en-US" altLang="zh-CN" sz="4400" dirty="0"/>
              <a:t>Linux</a:t>
            </a:r>
            <a:r>
              <a:rPr lang="zh-CN" altLang="en-US" sz="4400" dirty="0"/>
              <a:t>的壮大是靠全世界热心的志愿者参与的，这么多人在世界各地为</a:t>
            </a:r>
            <a:r>
              <a:rPr lang="en-US" altLang="zh-CN" sz="4400" dirty="0"/>
              <a:t>Linux</a:t>
            </a:r>
            <a:r>
              <a:rPr lang="zh-CN" altLang="en-US" sz="4400" dirty="0"/>
              <a:t>编写代码，那</a:t>
            </a:r>
            <a:r>
              <a:rPr lang="en-US" altLang="zh-CN" sz="4400" dirty="0"/>
              <a:t>Linux</a:t>
            </a:r>
            <a:r>
              <a:rPr lang="zh-CN" altLang="en-US" sz="4400" dirty="0"/>
              <a:t>的代码是如何管理的呢？</a:t>
            </a:r>
          </a:p>
          <a:p>
            <a:pPr>
              <a:lnSpc>
                <a:spcPct val="170000"/>
              </a:lnSpc>
            </a:pPr>
            <a:r>
              <a:rPr lang="zh-CN" altLang="en-US" sz="4400" dirty="0"/>
              <a:t>事实是，在</a:t>
            </a:r>
            <a:r>
              <a:rPr lang="en-US" altLang="zh-CN" sz="4400" dirty="0"/>
              <a:t>2002</a:t>
            </a:r>
            <a:r>
              <a:rPr lang="zh-CN" altLang="en-US" sz="4400" dirty="0"/>
              <a:t>年以前，世界各地的志愿者把源代码文件通过</a:t>
            </a:r>
            <a:r>
              <a:rPr lang="en-US" altLang="zh-CN" sz="4400" dirty="0"/>
              <a:t>diff</a:t>
            </a:r>
            <a:r>
              <a:rPr lang="zh-CN" altLang="en-US" sz="4400" dirty="0"/>
              <a:t>的方式发给</a:t>
            </a:r>
            <a:r>
              <a:rPr lang="en-US" altLang="zh-CN" sz="4400" dirty="0"/>
              <a:t>Linus</a:t>
            </a:r>
            <a:r>
              <a:rPr lang="zh-CN" altLang="en-US" sz="4400" dirty="0"/>
              <a:t>，然后由</a:t>
            </a:r>
            <a:r>
              <a:rPr lang="en-US" altLang="zh-CN" sz="4400" dirty="0"/>
              <a:t>Linus</a:t>
            </a:r>
            <a:r>
              <a:rPr lang="zh-CN" altLang="en-US" sz="4400" dirty="0"/>
              <a:t>本人通过手工方式合并代码！</a:t>
            </a:r>
          </a:p>
          <a:p>
            <a:pPr>
              <a:lnSpc>
                <a:spcPct val="170000"/>
              </a:lnSpc>
            </a:pPr>
            <a:r>
              <a:rPr lang="zh-CN" altLang="en-US" sz="4400" dirty="0"/>
              <a:t>你也许会想，为什么</a:t>
            </a:r>
            <a:r>
              <a:rPr lang="en-US" altLang="zh-CN" sz="4400" dirty="0"/>
              <a:t>Linus</a:t>
            </a:r>
            <a:r>
              <a:rPr lang="zh-CN" altLang="en-US" sz="4400" dirty="0"/>
              <a:t>不把</a:t>
            </a:r>
            <a:r>
              <a:rPr lang="en-US" altLang="zh-CN" sz="4400" dirty="0"/>
              <a:t>Linux</a:t>
            </a:r>
            <a:r>
              <a:rPr lang="zh-CN" altLang="en-US" sz="4400" dirty="0"/>
              <a:t>代码放到版本控制系统里呢？不是有</a:t>
            </a:r>
            <a:r>
              <a:rPr lang="en-US" altLang="zh-CN" sz="4400" dirty="0"/>
              <a:t>CVS</a:t>
            </a:r>
            <a:r>
              <a:rPr lang="zh-CN" altLang="en-US" sz="4400" dirty="0"/>
              <a:t>、</a:t>
            </a:r>
            <a:r>
              <a:rPr lang="en-US" altLang="zh-CN" sz="4400" dirty="0"/>
              <a:t>SVN</a:t>
            </a:r>
            <a:r>
              <a:rPr lang="zh-CN" altLang="en-US" sz="4400" dirty="0"/>
              <a:t>这些免费的版本控制系统吗？因为</a:t>
            </a:r>
            <a:r>
              <a:rPr lang="en-US" altLang="zh-CN" sz="4400" dirty="0"/>
              <a:t>Linus</a:t>
            </a:r>
            <a:r>
              <a:rPr lang="zh-CN" altLang="en-US" sz="4400" dirty="0"/>
              <a:t>坚定地反对</a:t>
            </a:r>
            <a:r>
              <a:rPr lang="en-US" altLang="zh-CN" sz="4400" dirty="0"/>
              <a:t>CVS</a:t>
            </a:r>
            <a:r>
              <a:rPr lang="zh-CN" altLang="en-US" sz="4400" dirty="0"/>
              <a:t>和</a:t>
            </a:r>
            <a:r>
              <a:rPr lang="en-US" altLang="zh-CN" sz="4400" dirty="0"/>
              <a:t>SVN</a:t>
            </a:r>
            <a:r>
              <a:rPr lang="zh-CN" altLang="en-US" sz="4400" dirty="0"/>
              <a:t>，这些集中式的版本控制系统不但速度慢，而且必须联网才能使用。有一些商用的版本控制系统，虽然比</a:t>
            </a:r>
            <a:r>
              <a:rPr lang="en-US" altLang="zh-CN" sz="4400" dirty="0"/>
              <a:t>CVS</a:t>
            </a:r>
            <a:r>
              <a:rPr lang="zh-CN" altLang="en-US" sz="4400" dirty="0"/>
              <a:t>、</a:t>
            </a:r>
            <a:r>
              <a:rPr lang="en-US" altLang="zh-CN" sz="4400" dirty="0"/>
              <a:t>SVN</a:t>
            </a:r>
            <a:r>
              <a:rPr lang="zh-CN" altLang="en-US" sz="4400" dirty="0"/>
              <a:t>好用，但那是付费的，和</a:t>
            </a:r>
            <a:r>
              <a:rPr lang="en-US" altLang="zh-CN" sz="4400" dirty="0"/>
              <a:t>Linux</a:t>
            </a:r>
            <a:r>
              <a:rPr lang="zh-CN" altLang="en-US" sz="4400" dirty="0"/>
              <a:t>的开源精神不符。</a:t>
            </a:r>
          </a:p>
          <a:p>
            <a:pPr>
              <a:lnSpc>
                <a:spcPct val="170000"/>
              </a:lnSpc>
            </a:pPr>
            <a:r>
              <a:rPr lang="zh-CN" altLang="en-US" sz="4400" dirty="0"/>
              <a:t>不过，到了</a:t>
            </a:r>
            <a:r>
              <a:rPr lang="en-US" altLang="zh-CN" sz="4400" dirty="0"/>
              <a:t>2002</a:t>
            </a:r>
            <a:r>
              <a:rPr lang="zh-CN" altLang="en-US" sz="4400" dirty="0"/>
              <a:t>年，</a:t>
            </a:r>
            <a:r>
              <a:rPr lang="en-US" altLang="zh-CN" sz="4400" dirty="0"/>
              <a:t>Linux</a:t>
            </a:r>
            <a:r>
              <a:rPr lang="zh-CN" altLang="en-US" sz="4400" dirty="0"/>
              <a:t>系统已经发展了十年了，代码库之大让</a:t>
            </a:r>
            <a:r>
              <a:rPr lang="en-US" altLang="zh-CN" sz="4400" dirty="0"/>
              <a:t>Linus</a:t>
            </a:r>
            <a:r>
              <a:rPr lang="zh-CN" altLang="en-US" sz="4400" dirty="0"/>
              <a:t>很难继续通过手工方式管理了，社区的弟兄们也对这种方式表达了强烈不满，于是</a:t>
            </a:r>
            <a:r>
              <a:rPr lang="en-US" altLang="zh-CN" sz="4400" dirty="0"/>
              <a:t>Linus</a:t>
            </a:r>
            <a:r>
              <a:rPr lang="zh-CN" altLang="en-US" sz="4400" dirty="0"/>
              <a:t>选择了一个商业的版本控制系统</a:t>
            </a:r>
            <a:r>
              <a:rPr lang="en-US" altLang="zh-CN" sz="4400" dirty="0" err="1"/>
              <a:t>BitKeeper</a:t>
            </a:r>
            <a:r>
              <a:rPr lang="zh-CN" altLang="en-US" sz="4400" dirty="0"/>
              <a:t>，</a:t>
            </a:r>
            <a:r>
              <a:rPr lang="en-US" altLang="zh-CN" sz="4400" dirty="0" err="1"/>
              <a:t>BitKeeper</a:t>
            </a:r>
            <a:r>
              <a:rPr lang="zh-CN" altLang="en-US" sz="4400" dirty="0"/>
              <a:t>的东家</a:t>
            </a:r>
            <a:r>
              <a:rPr lang="en-US" altLang="zh-CN" sz="4400" dirty="0" err="1"/>
              <a:t>BitMover</a:t>
            </a:r>
            <a:r>
              <a:rPr lang="zh-CN" altLang="en-US" sz="4400" dirty="0"/>
              <a:t>公司出于人道主义精神，授权</a:t>
            </a:r>
            <a:r>
              <a:rPr lang="en-US" altLang="zh-CN" sz="4400" dirty="0"/>
              <a:t>Linux</a:t>
            </a:r>
            <a:r>
              <a:rPr lang="zh-CN" altLang="en-US" sz="4400" dirty="0"/>
              <a:t>社区免费使用这个版本控制系统。</a:t>
            </a:r>
          </a:p>
          <a:p>
            <a:pPr>
              <a:lnSpc>
                <a:spcPct val="170000"/>
              </a:lnSpc>
            </a:pPr>
            <a:r>
              <a:rPr lang="zh-CN" altLang="en-US" sz="4400" dirty="0"/>
              <a:t>安定团结的大好局面在</a:t>
            </a:r>
            <a:r>
              <a:rPr lang="en-US" altLang="zh-CN" sz="4400" dirty="0"/>
              <a:t>2005</a:t>
            </a:r>
            <a:r>
              <a:rPr lang="zh-CN" altLang="en-US" sz="4400" dirty="0"/>
              <a:t>年就被打破了，原因是</a:t>
            </a:r>
            <a:r>
              <a:rPr lang="en-US" altLang="zh-CN" sz="4400" dirty="0"/>
              <a:t>Linux</a:t>
            </a:r>
            <a:r>
              <a:rPr lang="zh-CN" altLang="en-US" sz="4400" dirty="0"/>
              <a:t>社区牛人聚集，不免沾染了一些梁山好汉的江湖习气。开发</a:t>
            </a:r>
            <a:r>
              <a:rPr lang="en-US" altLang="zh-CN" sz="4400" dirty="0"/>
              <a:t>Samba</a:t>
            </a:r>
            <a:r>
              <a:rPr lang="zh-CN" altLang="en-US" sz="4400" dirty="0"/>
              <a:t>的</a:t>
            </a:r>
            <a:r>
              <a:rPr lang="en-US" altLang="zh-CN" sz="4400" dirty="0"/>
              <a:t>Andrew</a:t>
            </a:r>
            <a:r>
              <a:rPr lang="zh-CN" altLang="en-US" sz="4400" dirty="0"/>
              <a:t>试图破解</a:t>
            </a:r>
            <a:r>
              <a:rPr lang="en-US" altLang="zh-CN" sz="4400" dirty="0" err="1"/>
              <a:t>BitKeeper</a:t>
            </a:r>
            <a:r>
              <a:rPr lang="zh-CN" altLang="en-US" sz="4400" dirty="0"/>
              <a:t>的协议（这么干的其实也不只他一个），被</a:t>
            </a:r>
            <a:r>
              <a:rPr lang="en-US" altLang="zh-CN" sz="4400" dirty="0" err="1"/>
              <a:t>BitMover</a:t>
            </a:r>
            <a:r>
              <a:rPr lang="zh-CN" altLang="en-US" sz="4400" dirty="0"/>
              <a:t>公司发现了（监控工作做得不错！），于是</a:t>
            </a:r>
            <a:r>
              <a:rPr lang="en-US" altLang="zh-CN" sz="4400" dirty="0" err="1"/>
              <a:t>BitMover</a:t>
            </a:r>
            <a:r>
              <a:rPr lang="zh-CN" altLang="en-US" sz="4400" dirty="0"/>
              <a:t>公司怒了，要收回</a:t>
            </a:r>
            <a:r>
              <a:rPr lang="en-US" altLang="zh-CN" sz="4400" dirty="0"/>
              <a:t>Linux</a:t>
            </a:r>
            <a:r>
              <a:rPr lang="zh-CN" altLang="en-US" sz="4400" dirty="0"/>
              <a:t>社区的免费使用权。</a:t>
            </a:r>
          </a:p>
          <a:p>
            <a:pPr>
              <a:lnSpc>
                <a:spcPct val="170000"/>
              </a:lnSpc>
            </a:pPr>
            <a:r>
              <a:rPr lang="en-US" altLang="zh-CN" sz="4400" dirty="0"/>
              <a:t>Linus</a:t>
            </a:r>
            <a:r>
              <a:rPr lang="zh-CN" altLang="en-US" sz="4400" dirty="0"/>
              <a:t>可以向</a:t>
            </a:r>
            <a:r>
              <a:rPr lang="en-US" altLang="zh-CN" sz="4400" dirty="0" err="1"/>
              <a:t>BitMover</a:t>
            </a:r>
            <a:r>
              <a:rPr lang="zh-CN" altLang="en-US" sz="4400" dirty="0"/>
              <a:t>公司道个歉，保证以后严格管教弟兄们，嗯，这是不可能的。实际情况是这样的：</a:t>
            </a:r>
          </a:p>
          <a:p>
            <a:pPr>
              <a:lnSpc>
                <a:spcPct val="170000"/>
              </a:lnSpc>
            </a:pPr>
            <a:r>
              <a:rPr lang="en-US" altLang="zh-CN" sz="4400" dirty="0"/>
              <a:t>Linus</a:t>
            </a:r>
            <a:r>
              <a:rPr lang="zh-CN" altLang="en-US" sz="4400" dirty="0"/>
              <a:t>花了两周时间自己用</a:t>
            </a:r>
            <a:r>
              <a:rPr lang="en-US" altLang="zh-CN" sz="4400" dirty="0"/>
              <a:t>C</a:t>
            </a:r>
            <a:r>
              <a:rPr lang="zh-CN" altLang="en-US" sz="4400" dirty="0"/>
              <a:t>写了一个分布式版本控制系统，这就是</a:t>
            </a:r>
            <a:r>
              <a:rPr lang="en-US" altLang="zh-CN" sz="4400" dirty="0"/>
              <a:t>Git</a:t>
            </a:r>
            <a:r>
              <a:rPr lang="zh-CN" altLang="en-US" sz="4400" dirty="0"/>
              <a:t>！一个月之内，</a:t>
            </a:r>
            <a:r>
              <a:rPr lang="en-US" altLang="zh-CN" sz="4400" dirty="0"/>
              <a:t>Linux</a:t>
            </a:r>
            <a:r>
              <a:rPr lang="zh-CN" altLang="en-US" sz="4400" dirty="0"/>
              <a:t>系统的源码已经由</a:t>
            </a:r>
            <a:r>
              <a:rPr lang="en-US" altLang="zh-CN" sz="4400" dirty="0"/>
              <a:t>Git</a:t>
            </a:r>
            <a:r>
              <a:rPr lang="zh-CN" altLang="en-US" sz="4400" dirty="0"/>
              <a:t>管理了！牛是怎么定义的呢？大家可以体会一下。</a:t>
            </a:r>
          </a:p>
          <a:p>
            <a:pPr>
              <a:lnSpc>
                <a:spcPct val="170000"/>
              </a:lnSpc>
            </a:pPr>
            <a:r>
              <a:rPr lang="en-US" altLang="zh-CN" sz="4400" dirty="0"/>
              <a:t>Git</a:t>
            </a:r>
            <a:r>
              <a:rPr lang="zh-CN" altLang="en-US" sz="4400" dirty="0"/>
              <a:t>迅速成为最流行的分布式版本控制系统，尤其是</a:t>
            </a:r>
            <a:r>
              <a:rPr lang="en-US" altLang="zh-CN" sz="4400" dirty="0"/>
              <a:t>2008</a:t>
            </a:r>
            <a:r>
              <a:rPr lang="zh-CN" altLang="en-US" sz="4400" dirty="0"/>
              <a:t>年，</a:t>
            </a:r>
            <a:r>
              <a:rPr lang="en-US" altLang="zh-CN" sz="4400" dirty="0"/>
              <a:t>GitHub</a:t>
            </a:r>
            <a:r>
              <a:rPr lang="zh-CN" altLang="en-US" sz="4400" dirty="0"/>
              <a:t>网站上线了，它为开源项目免费提供</a:t>
            </a:r>
            <a:r>
              <a:rPr lang="en-US" altLang="zh-CN" sz="4400" dirty="0"/>
              <a:t>Git</a:t>
            </a:r>
            <a:r>
              <a:rPr lang="zh-CN" altLang="en-US" sz="4400" dirty="0"/>
              <a:t>存储，无数开源项目开始迁移至</a:t>
            </a:r>
            <a:r>
              <a:rPr lang="en-US" altLang="zh-CN" sz="4400" dirty="0"/>
              <a:t>GitHub</a:t>
            </a:r>
            <a:r>
              <a:rPr lang="zh-CN" altLang="en-US" sz="4400" dirty="0"/>
              <a:t>，包括</a:t>
            </a:r>
            <a:r>
              <a:rPr lang="en-US" altLang="zh-CN" sz="4400" dirty="0"/>
              <a:t>jQuery</a:t>
            </a:r>
            <a:r>
              <a:rPr lang="zh-CN" altLang="en-US" sz="4400" dirty="0"/>
              <a:t>，</a:t>
            </a:r>
            <a:r>
              <a:rPr lang="en-US" altLang="zh-CN" sz="4400" dirty="0"/>
              <a:t>PHP</a:t>
            </a:r>
            <a:r>
              <a:rPr lang="zh-CN" altLang="en-US" sz="4400" dirty="0"/>
              <a:t>，</a:t>
            </a:r>
            <a:r>
              <a:rPr lang="en-US" altLang="zh-CN" sz="4400" dirty="0"/>
              <a:t>Ruby</a:t>
            </a:r>
            <a:r>
              <a:rPr lang="zh-CN" altLang="en-US" sz="4400" dirty="0"/>
              <a:t>等等。</a:t>
            </a:r>
          </a:p>
          <a:p>
            <a:pPr>
              <a:lnSpc>
                <a:spcPct val="170000"/>
              </a:lnSpc>
            </a:pPr>
            <a:r>
              <a:rPr lang="zh-CN" altLang="en-US" sz="4400" dirty="0"/>
              <a:t>历史就是这么偶然，如果不是当年</a:t>
            </a:r>
            <a:r>
              <a:rPr lang="en-US" altLang="zh-CN" sz="4400" dirty="0" err="1"/>
              <a:t>BitMover</a:t>
            </a:r>
            <a:r>
              <a:rPr lang="zh-CN" altLang="en-US" sz="4400" dirty="0"/>
              <a:t>公司威胁</a:t>
            </a:r>
            <a:r>
              <a:rPr lang="en-US" altLang="zh-CN" sz="4400" dirty="0"/>
              <a:t>Linux</a:t>
            </a:r>
            <a:r>
              <a:rPr lang="zh-CN" altLang="en-US" sz="4400" dirty="0"/>
              <a:t>社区，可能现在我们就没有免费而超级好用的</a:t>
            </a:r>
            <a:r>
              <a:rPr lang="en-US" altLang="zh-CN" sz="4400" dirty="0"/>
              <a:t>Git</a:t>
            </a:r>
            <a:r>
              <a:rPr lang="zh-CN" altLang="en-US" sz="4400" dirty="0"/>
              <a:t>了。</a:t>
            </a:r>
          </a:p>
          <a:p>
            <a:pPr>
              <a:lnSpc>
                <a:spcPct val="120000"/>
              </a:lnSpc>
            </a:pPr>
            <a:endParaRPr lang="zh-CN" altLang="en-US" dirty="0"/>
          </a:p>
        </p:txBody>
      </p:sp>
    </p:spTree>
    <p:extLst>
      <p:ext uri="{BB962C8B-B14F-4D97-AF65-F5344CB8AC3E}">
        <p14:creationId xmlns:p14="http://schemas.microsoft.com/office/powerpoint/2010/main" val="1198694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E5FCA1-20CE-4FB9-8FB7-D2BC528D820B}"/>
              </a:ext>
            </a:extLst>
          </p:cNvPr>
          <p:cNvSpPr txBox="1"/>
          <p:nvPr/>
        </p:nvSpPr>
        <p:spPr>
          <a:xfrm>
            <a:off x="2173357" y="768626"/>
            <a:ext cx="8044069" cy="369332"/>
          </a:xfrm>
          <a:prstGeom prst="rect">
            <a:avLst/>
          </a:prstGeom>
          <a:noFill/>
        </p:spPr>
        <p:txBody>
          <a:bodyPr wrap="square" rtlCol="0">
            <a:spAutoFit/>
          </a:bodyPr>
          <a:lstStyle/>
          <a:p>
            <a:r>
              <a:rPr lang="en-US" altLang="zh-CN" dirty="0"/>
              <a:t>3</a:t>
            </a:r>
            <a:r>
              <a:rPr lang="zh-CN" altLang="en-US" dirty="0"/>
              <a:t>、测试连通性：</a:t>
            </a:r>
            <a:r>
              <a:rPr lang="en-US" altLang="zh-CN" dirty="0" err="1"/>
              <a:t>ssh</a:t>
            </a:r>
            <a:r>
              <a:rPr lang="en-US" altLang="zh-CN" dirty="0"/>
              <a:t> -T git@github.com</a:t>
            </a:r>
            <a:endParaRPr lang="zh-CN" altLang="en-US" dirty="0"/>
          </a:p>
        </p:txBody>
      </p:sp>
      <p:pic>
        <p:nvPicPr>
          <p:cNvPr id="3" name="图片 2">
            <a:extLst>
              <a:ext uri="{FF2B5EF4-FFF2-40B4-BE49-F238E27FC236}">
                <a16:creationId xmlns:a16="http://schemas.microsoft.com/office/drawing/2014/main" id="{CF042949-D5F5-4EE5-813C-B559C641EFC9}"/>
              </a:ext>
            </a:extLst>
          </p:cNvPr>
          <p:cNvPicPr>
            <a:picLocks noChangeAspect="1"/>
          </p:cNvPicPr>
          <p:nvPr/>
        </p:nvPicPr>
        <p:blipFill>
          <a:blip r:embed="rId2"/>
          <a:stretch>
            <a:fillRect/>
          </a:stretch>
        </p:blipFill>
        <p:spPr>
          <a:xfrm>
            <a:off x="1522612" y="2553108"/>
            <a:ext cx="7609524" cy="3209524"/>
          </a:xfrm>
          <a:prstGeom prst="rect">
            <a:avLst/>
          </a:prstGeom>
        </p:spPr>
      </p:pic>
    </p:spTree>
    <p:extLst>
      <p:ext uri="{BB962C8B-B14F-4D97-AF65-F5344CB8AC3E}">
        <p14:creationId xmlns:p14="http://schemas.microsoft.com/office/powerpoint/2010/main" val="570781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E27B43-4AC8-477B-A04E-81FC0E451274}"/>
              </a:ext>
            </a:extLst>
          </p:cNvPr>
          <p:cNvSpPr txBox="1"/>
          <p:nvPr/>
        </p:nvSpPr>
        <p:spPr>
          <a:xfrm>
            <a:off x="1431235" y="728870"/>
            <a:ext cx="9329530" cy="4801314"/>
          </a:xfrm>
          <a:prstGeom prst="rect">
            <a:avLst/>
          </a:prstGeom>
          <a:noFill/>
        </p:spPr>
        <p:txBody>
          <a:bodyPr wrap="square" rtlCol="0">
            <a:spAutoFit/>
          </a:bodyPr>
          <a:lstStyle/>
          <a:p>
            <a:r>
              <a:rPr lang="en-US" altLang="zh-CN" dirty="0"/>
              <a:t>4</a:t>
            </a:r>
            <a:r>
              <a:rPr lang="zh-CN" altLang="en-US" dirty="0"/>
              <a:t>、本地</a:t>
            </a:r>
            <a:r>
              <a:rPr lang="en-US" altLang="zh-CN" dirty="0"/>
              <a:t>——</a:t>
            </a:r>
            <a:r>
              <a:rPr lang="en-US" altLang="zh-CN" dirty="0" err="1"/>
              <a:t>github</a:t>
            </a:r>
            <a:r>
              <a:rPr lang="zh-CN" altLang="en-US" dirty="0"/>
              <a:t>远程库</a:t>
            </a:r>
            <a:endParaRPr lang="en-US" altLang="zh-CN" dirty="0"/>
          </a:p>
          <a:p>
            <a:endParaRPr lang="en-US" altLang="zh-CN" dirty="0"/>
          </a:p>
          <a:p>
            <a:r>
              <a:rPr lang="en-US" altLang="zh-CN" dirty="0"/>
              <a:t>	</a:t>
            </a:r>
            <a:r>
              <a:rPr lang="zh-CN" altLang="en-US" dirty="0"/>
              <a:t>现在的情景是，我在本地创建了一个</a:t>
            </a:r>
            <a:r>
              <a:rPr lang="en-US" altLang="zh-CN" dirty="0" err="1"/>
              <a:t>oa</a:t>
            </a:r>
            <a:r>
              <a:rPr lang="zh-CN" altLang="en-US" dirty="0"/>
              <a:t>项目后，我又想在</a:t>
            </a:r>
            <a:r>
              <a:rPr lang="en-US" altLang="zh-CN" dirty="0"/>
              <a:t>GitHub</a:t>
            </a:r>
            <a:r>
              <a:rPr lang="zh-CN" altLang="en-US" dirty="0"/>
              <a:t>创建一个</a:t>
            </a:r>
            <a:r>
              <a:rPr lang="en-US" altLang="zh-CN" dirty="0" err="1"/>
              <a:t>oa</a:t>
            </a:r>
            <a:r>
              <a:rPr lang="zh-CN" altLang="en-US" dirty="0"/>
              <a:t>项目，并且让这两个仓库进行远程同步</a:t>
            </a:r>
            <a:endParaRPr lang="en-US" altLang="zh-CN" dirty="0"/>
          </a:p>
          <a:p>
            <a:endParaRPr lang="en-US" altLang="zh-CN" dirty="0"/>
          </a:p>
          <a:p>
            <a:r>
              <a:rPr lang="en-US" altLang="zh-CN" dirty="0"/>
              <a:t>4.1</a:t>
            </a:r>
            <a:r>
              <a:rPr lang="zh-CN" altLang="en-US" dirty="0"/>
              <a:t>、现在本地新建号一个</a:t>
            </a:r>
            <a:r>
              <a:rPr lang="en-US" altLang="zh-CN" dirty="0"/>
              <a:t>git</a:t>
            </a:r>
            <a:r>
              <a:rPr lang="zh-CN" altLang="en-US" dirty="0"/>
              <a:t>项目</a:t>
            </a:r>
            <a:endParaRPr lang="en-US" altLang="zh-CN" dirty="0"/>
          </a:p>
          <a:p>
            <a:r>
              <a:rPr lang="en-US" altLang="zh-CN" dirty="0"/>
              <a:t>4.2</a:t>
            </a:r>
            <a:r>
              <a:rPr lang="zh-CN" altLang="en-US" dirty="0"/>
              <a:t>、到</a:t>
            </a:r>
            <a:r>
              <a:rPr lang="en-US" altLang="zh-CN" dirty="0"/>
              <a:t>GitHub</a:t>
            </a:r>
            <a:r>
              <a:rPr lang="zh-CN" altLang="en-US" dirty="0"/>
              <a:t>上新建一个同名的空项目</a:t>
            </a:r>
            <a:endParaRPr lang="en-US" altLang="zh-CN" dirty="0"/>
          </a:p>
          <a:p>
            <a:r>
              <a:rPr lang="en-US" altLang="zh-CN" dirty="0"/>
              <a:t>4.3</a:t>
            </a:r>
            <a:r>
              <a:rPr lang="zh-CN" altLang="en-US" dirty="0"/>
              <a:t>、本地和</a:t>
            </a:r>
            <a:r>
              <a:rPr lang="en-US" altLang="zh-CN" dirty="0" err="1"/>
              <a:t>github</a:t>
            </a:r>
            <a:r>
              <a:rPr lang="zh-CN" altLang="en-US" dirty="0"/>
              <a:t>上的仓库进行关联</a:t>
            </a:r>
            <a:endParaRPr lang="en-US" altLang="zh-CN" dirty="0"/>
          </a:p>
          <a:p>
            <a:endParaRPr lang="en-US" altLang="zh-CN" dirty="0"/>
          </a:p>
          <a:p>
            <a:r>
              <a:rPr lang="en-US" altLang="zh-CN" dirty="0"/>
              <a:t>Git remote add origin </a:t>
            </a:r>
            <a:r>
              <a:rPr lang="en-US" altLang="zh-CN" dirty="0">
                <a:hlinkClick r:id="rId2"/>
              </a:rPr>
              <a:t>https://github.com/qiuhaifeng/oa.git</a:t>
            </a:r>
            <a:endParaRPr lang="en-US" altLang="zh-CN" dirty="0"/>
          </a:p>
          <a:p>
            <a:endParaRPr lang="en-US" altLang="zh-CN" dirty="0"/>
          </a:p>
          <a:p>
            <a:r>
              <a:rPr lang="en-US" altLang="zh-CN" dirty="0"/>
              <a:t>4.4</a:t>
            </a:r>
            <a:r>
              <a:rPr lang="zh-CN" altLang="en-US" dirty="0"/>
              <a:t>、把本地库的内容推送到远程</a:t>
            </a:r>
            <a:r>
              <a:rPr lang="en-US" altLang="zh-CN" dirty="0"/>
              <a:t>git push</a:t>
            </a:r>
            <a:r>
              <a:rPr lang="zh-CN" altLang="en-US" dirty="0"/>
              <a:t>命令，实际上是把当前分支</a:t>
            </a:r>
            <a:r>
              <a:rPr lang="en-US" altLang="zh-CN" dirty="0"/>
              <a:t>master</a:t>
            </a:r>
            <a:r>
              <a:rPr lang="zh-CN" altLang="en-US" dirty="0"/>
              <a:t>推送到远程</a:t>
            </a:r>
            <a:endParaRPr lang="en-US" altLang="zh-CN" dirty="0"/>
          </a:p>
          <a:p>
            <a:r>
              <a:rPr lang="en-US" altLang="zh-CN" dirty="0"/>
              <a:t>Git push –u origin master</a:t>
            </a:r>
          </a:p>
          <a:p>
            <a:endParaRPr lang="en-US" altLang="zh-CN" dirty="0"/>
          </a:p>
          <a:p>
            <a:r>
              <a:rPr lang="zh-CN" altLang="en-US" dirty="0"/>
              <a:t>由于远程库是空的，我们第一次推送</a:t>
            </a:r>
            <a:r>
              <a:rPr lang="en-US" altLang="zh-CN" dirty="0"/>
              <a:t>master</a:t>
            </a:r>
            <a:r>
              <a:rPr lang="zh-CN" altLang="en-US" dirty="0"/>
              <a:t>分支时，加上了</a:t>
            </a:r>
            <a:r>
              <a:rPr lang="en-US" altLang="zh-CN" dirty="0"/>
              <a:t>-u</a:t>
            </a:r>
            <a:r>
              <a:rPr lang="zh-CN" altLang="en-US" dirty="0"/>
              <a:t>参数，</a:t>
            </a:r>
            <a:r>
              <a:rPr lang="en-US" altLang="zh-CN" dirty="0"/>
              <a:t>Git</a:t>
            </a:r>
            <a:r>
              <a:rPr lang="zh-CN" altLang="en-US" dirty="0"/>
              <a:t>不但会把本地的</a:t>
            </a:r>
            <a:r>
              <a:rPr lang="en-US" altLang="zh-CN" dirty="0"/>
              <a:t>master</a:t>
            </a:r>
            <a:r>
              <a:rPr lang="zh-CN" altLang="en-US" dirty="0"/>
              <a:t>分支内容推送到远程新的</a:t>
            </a:r>
            <a:r>
              <a:rPr lang="en-US" altLang="zh-CN" dirty="0"/>
              <a:t>master</a:t>
            </a:r>
            <a:r>
              <a:rPr lang="zh-CN" altLang="en-US" dirty="0"/>
              <a:t>分支，还会把本地</a:t>
            </a:r>
            <a:r>
              <a:rPr lang="en-US" altLang="zh-CN" dirty="0"/>
              <a:t>master</a:t>
            </a:r>
            <a:r>
              <a:rPr lang="zh-CN" altLang="en-US" dirty="0"/>
              <a:t>分支和远程的</a:t>
            </a:r>
            <a:r>
              <a:rPr lang="en-US" altLang="zh-CN" dirty="0"/>
              <a:t>master</a:t>
            </a:r>
            <a:r>
              <a:rPr lang="zh-CN" altLang="en-US" dirty="0"/>
              <a:t>分支关联起来，在以后的推送或者拉取时可以简化命令。</a:t>
            </a:r>
          </a:p>
        </p:txBody>
      </p:sp>
    </p:spTree>
    <p:extLst>
      <p:ext uri="{BB962C8B-B14F-4D97-AF65-F5344CB8AC3E}">
        <p14:creationId xmlns:p14="http://schemas.microsoft.com/office/powerpoint/2010/main" val="2848836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F22BDF-A5D2-44CA-A5AA-6F76315F9129}"/>
              </a:ext>
            </a:extLst>
          </p:cNvPr>
          <p:cNvSpPr txBox="1"/>
          <p:nvPr/>
        </p:nvSpPr>
        <p:spPr>
          <a:xfrm>
            <a:off x="1770743" y="1001486"/>
            <a:ext cx="9100457" cy="3604961"/>
          </a:xfrm>
          <a:prstGeom prst="rect">
            <a:avLst/>
          </a:prstGeom>
          <a:noFill/>
        </p:spPr>
        <p:txBody>
          <a:bodyPr wrap="square" rtlCol="0">
            <a:spAutoFit/>
          </a:bodyPr>
          <a:lstStyle/>
          <a:p>
            <a:pPr>
              <a:lnSpc>
                <a:spcPct val="150000"/>
              </a:lnSpc>
            </a:pPr>
            <a:r>
              <a:rPr lang="en-US" altLang="zh-CN" sz="2800" dirty="0"/>
              <a:t>Git</a:t>
            </a:r>
            <a:r>
              <a:rPr lang="zh-CN" altLang="en-US" sz="2800" dirty="0"/>
              <a:t>交互模型</a:t>
            </a:r>
            <a:endParaRPr lang="en-US" altLang="zh-CN" sz="2800" dirty="0"/>
          </a:p>
          <a:p>
            <a:pPr>
              <a:lnSpc>
                <a:spcPct val="150000"/>
              </a:lnSpc>
            </a:pPr>
            <a:r>
              <a:rPr lang="zh-CN" altLang="en-US" dirty="0"/>
              <a:t>一般工作流程如下：</a:t>
            </a:r>
            <a:endParaRPr lang="en-US" altLang="zh-CN" dirty="0"/>
          </a:p>
          <a:p>
            <a:pPr>
              <a:lnSpc>
                <a:spcPct val="150000"/>
              </a:lnSpc>
            </a:pPr>
            <a:r>
              <a:rPr lang="en-US" altLang="zh-CN" dirty="0"/>
              <a:t>1</a:t>
            </a:r>
            <a:r>
              <a:rPr lang="zh-CN" altLang="en-US" dirty="0"/>
              <a:t>、克隆</a:t>
            </a:r>
            <a:r>
              <a:rPr lang="en-US" altLang="zh-CN" dirty="0"/>
              <a:t>Git</a:t>
            </a:r>
            <a:r>
              <a:rPr lang="zh-CN" altLang="en-US" dirty="0"/>
              <a:t>资源作为工作目录</a:t>
            </a:r>
            <a:endParaRPr lang="en-US" altLang="zh-CN" dirty="0"/>
          </a:p>
          <a:p>
            <a:pPr>
              <a:lnSpc>
                <a:spcPct val="150000"/>
              </a:lnSpc>
            </a:pPr>
            <a:r>
              <a:rPr lang="en-US" altLang="zh-CN" dirty="0"/>
              <a:t>2</a:t>
            </a:r>
            <a:r>
              <a:rPr lang="zh-CN" altLang="en-US" dirty="0"/>
              <a:t>、在克隆的资源上添加或修改文件</a:t>
            </a:r>
            <a:endParaRPr lang="en-US" altLang="zh-CN" dirty="0"/>
          </a:p>
          <a:p>
            <a:pPr>
              <a:lnSpc>
                <a:spcPct val="150000"/>
              </a:lnSpc>
            </a:pPr>
            <a:r>
              <a:rPr lang="en-US" altLang="zh-CN" dirty="0"/>
              <a:t>3</a:t>
            </a:r>
            <a:r>
              <a:rPr lang="zh-CN" altLang="en-US" dirty="0"/>
              <a:t>、如果其他人修改了你可以更新资源</a:t>
            </a:r>
            <a:endParaRPr lang="en-US" altLang="zh-CN" dirty="0"/>
          </a:p>
          <a:p>
            <a:pPr>
              <a:lnSpc>
                <a:spcPct val="150000"/>
              </a:lnSpc>
            </a:pPr>
            <a:r>
              <a:rPr lang="en-US" altLang="zh-CN" dirty="0"/>
              <a:t>4</a:t>
            </a:r>
            <a:r>
              <a:rPr lang="zh-CN" altLang="en-US" dirty="0"/>
              <a:t>、在提交前查看修改</a:t>
            </a:r>
            <a:endParaRPr lang="en-US" altLang="zh-CN" dirty="0"/>
          </a:p>
          <a:p>
            <a:pPr>
              <a:lnSpc>
                <a:spcPct val="150000"/>
              </a:lnSpc>
            </a:pPr>
            <a:r>
              <a:rPr lang="en-US" altLang="zh-CN" dirty="0"/>
              <a:t>5</a:t>
            </a:r>
            <a:r>
              <a:rPr lang="zh-CN" altLang="en-US" dirty="0"/>
              <a:t>、提交修改</a:t>
            </a:r>
            <a:endParaRPr lang="en-US" altLang="zh-CN" dirty="0"/>
          </a:p>
          <a:p>
            <a:pPr>
              <a:lnSpc>
                <a:spcPct val="150000"/>
              </a:lnSpc>
            </a:pPr>
            <a:r>
              <a:rPr lang="en-US" altLang="zh-CN" dirty="0"/>
              <a:t>6</a:t>
            </a:r>
            <a:r>
              <a:rPr lang="zh-CN" altLang="en-US" dirty="0"/>
              <a:t>、在修改完成后，如果发现错误，可以撤回提交并再次修改并提交。</a:t>
            </a:r>
          </a:p>
        </p:txBody>
      </p:sp>
    </p:spTree>
    <p:extLst>
      <p:ext uri="{BB962C8B-B14F-4D97-AF65-F5344CB8AC3E}">
        <p14:creationId xmlns:p14="http://schemas.microsoft.com/office/powerpoint/2010/main" val="4219700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62C3A72-0263-4710-A63F-693E1EBC3A98}"/>
              </a:ext>
            </a:extLst>
          </p:cNvPr>
          <p:cNvSpPr txBox="1"/>
          <p:nvPr/>
        </p:nvSpPr>
        <p:spPr>
          <a:xfrm>
            <a:off x="1582057" y="783771"/>
            <a:ext cx="9129486" cy="2585323"/>
          </a:xfrm>
          <a:prstGeom prst="rect">
            <a:avLst/>
          </a:prstGeom>
          <a:noFill/>
        </p:spPr>
        <p:txBody>
          <a:bodyPr wrap="square" rtlCol="0">
            <a:spAutoFit/>
          </a:bodyPr>
          <a:lstStyle/>
          <a:p>
            <a:r>
              <a:rPr lang="en-US" altLang="zh-CN" dirty="0"/>
              <a:t>Fork</a:t>
            </a:r>
          </a:p>
          <a:p>
            <a:r>
              <a:rPr lang="zh-CN" altLang="en-US" dirty="0"/>
              <a:t>现在的情景是，用叉子把别人的东西（</a:t>
            </a:r>
            <a:r>
              <a:rPr lang="en-US" altLang="zh-CN" dirty="0"/>
              <a:t>copy on cut</a:t>
            </a:r>
            <a:r>
              <a:rPr lang="zh-CN" altLang="en-US" dirty="0"/>
              <a:t>）叉到你碗里</a:t>
            </a:r>
            <a:endParaRPr lang="en-US" altLang="zh-CN" dirty="0"/>
          </a:p>
          <a:p>
            <a:r>
              <a:rPr lang="zh-CN" altLang="en-US" dirty="0"/>
              <a:t>就是把别人的项目</a:t>
            </a:r>
            <a:r>
              <a:rPr lang="en-US" altLang="zh-CN" dirty="0"/>
              <a:t>clone</a:t>
            </a:r>
            <a:r>
              <a:rPr lang="zh-CN" altLang="en-US" dirty="0"/>
              <a:t>一份，但是</a:t>
            </a:r>
            <a:r>
              <a:rPr lang="en-US" altLang="zh-CN" dirty="0"/>
              <a:t>owner</a:t>
            </a:r>
            <a:r>
              <a:rPr lang="zh-CN" altLang="en-US" dirty="0"/>
              <a:t>变成自己，这样你就可以在遵守</a:t>
            </a:r>
            <a:r>
              <a:rPr lang="en-US" altLang="zh-CN" dirty="0"/>
              <a:t>open source license</a:t>
            </a:r>
            <a:r>
              <a:rPr lang="zh-CN" altLang="en-US" dirty="0"/>
              <a:t>的前提下任意修改这个项目了。</a:t>
            </a:r>
            <a:endParaRPr lang="en-US" altLang="zh-CN" dirty="0"/>
          </a:p>
          <a:p>
            <a:endParaRPr lang="en-US" altLang="zh-CN" dirty="0"/>
          </a:p>
          <a:p>
            <a:r>
              <a:rPr lang="zh-CN" altLang="en-US" dirty="0"/>
              <a:t>相当于你在原项目的主分支上又建立了一个分支，你可以在该分支上任意修改如果想将你得修改合并到元项目中式，可以</a:t>
            </a:r>
            <a:r>
              <a:rPr lang="en-US" altLang="zh-CN" dirty="0"/>
              <a:t>pull request</a:t>
            </a:r>
            <a:r>
              <a:rPr lang="zh-CN" altLang="en-US" dirty="0"/>
              <a:t>，这样原项目的作者就可以将你修改的东西合并到原项目的主分支上去，这样你就为开源项目贡献了代码，开源项目就会在大家的努力下不断地壮大和完善。</a:t>
            </a:r>
          </a:p>
        </p:txBody>
      </p:sp>
    </p:spTree>
    <p:extLst>
      <p:ext uri="{BB962C8B-B14F-4D97-AF65-F5344CB8AC3E}">
        <p14:creationId xmlns:p14="http://schemas.microsoft.com/office/powerpoint/2010/main" val="123189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486F7-F45A-447F-9EF0-0445B8FE93E9}"/>
              </a:ext>
            </a:extLst>
          </p:cNvPr>
          <p:cNvSpPr>
            <a:spLocks noGrp="1"/>
          </p:cNvSpPr>
          <p:nvPr>
            <p:ph type="title"/>
          </p:nvPr>
        </p:nvSpPr>
        <p:spPr/>
        <p:txBody>
          <a:bodyPr/>
          <a:lstStyle/>
          <a:p>
            <a:r>
              <a:rPr lang="en-US" altLang="zh-CN" dirty="0"/>
              <a:t>Git</a:t>
            </a:r>
            <a:r>
              <a:rPr lang="zh-CN" altLang="en-US" dirty="0"/>
              <a:t>是什么？</a:t>
            </a:r>
          </a:p>
        </p:txBody>
      </p:sp>
      <p:sp>
        <p:nvSpPr>
          <p:cNvPr id="3" name="内容占位符 2">
            <a:extLst>
              <a:ext uri="{FF2B5EF4-FFF2-40B4-BE49-F238E27FC236}">
                <a16:creationId xmlns:a16="http://schemas.microsoft.com/office/drawing/2014/main" id="{7E7320D1-4A30-465A-9300-369DFBB60F2E}"/>
              </a:ext>
            </a:extLst>
          </p:cNvPr>
          <p:cNvSpPr>
            <a:spLocks noGrp="1"/>
          </p:cNvSpPr>
          <p:nvPr>
            <p:ph idx="1"/>
          </p:nvPr>
        </p:nvSpPr>
        <p:spPr/>
        <p:txBody>
          <a:bodyPr/>
          <a:lstStyle/>
          <a:p>
            <a:r>
              <a:rPr lang="en-US" altLang="zh-CN" dirty="0"/>
              <a:t>Git</a:t>
            </a:r>
            <a:r>
              <a:rPr lang="zh-CN" altLang="en-US" dirty="0"/>
              <a:t>是什么？</a:t>
            </a:r>
          </a:p>
          <a:p>
            <a:r>
              <a:rPr lang="en-US" altLang="zh-CN" dirty="0"/>
              <a:t>Git</a:t>
            </a:r>
            <a:r>
              <a:rPr lang="zh-CN" altLang="en-US" dirty="0"/>
              <a:t>是目前世界上最先进的分布式版本控制系统（没有之一）。</a:t>
            </a:r>
          </a:p>
          <a:p>
            <a:r>
              <a:rPr lang="en-US" altLang="zh-CN" dirty="0"/>
              <a:t>Git</a:t>
            </a:r>
            <a:r>
              <a:rPr lang="zh-CN" altLang="en-US" dirty="0"/>
              <a:t>有什么特点？简单来说就是：高端大气上档次！</a:t>
            </a:r>
          </a:p>
          <a:p>
            <a:r>
              <a:rPr lang="zh-CN" altLang="en-US" dirty="0"/>
              <a:t>那什么是版本控制系统？</a:t>
            </a:r>
          </a:p>
          <a:p>
            <a:endParaRPr lang="zh-CN" altLang="en-US" dirty="0"/>
          </a:p>
        </p:txBody>
      </p:sp>
    </p:spTree>
    <p:extLst>
      <p:ext uri="{BB962C8B-B14F-4D97-AF65-F5344CB8AC3E}">
        <p14:creationId xmlns:p14="http://schemas.microsoft.com/office/powerpoint/2010/main" val="238238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80FA2DF-675E-4FED-8BAB-5A98AC39E079}"/>
              </a:ext>
            </a:extLst>
          </p:cNvPr>
          <p:cNvSpPr>
            <a:spLocks noGrp="1"/>
          </p:cNvSpPr>
          <p:nvPr>
            <p:ph type="title"/>
          </p:nvPr>
        </p:nvSpPr>
        <p:spPr>
          <a:xfrm>
            <a:off x="839788" y="457200"/>
            <a:ext cx="3932237" cy="260856"/>
          </a:xfrm>
        </p:spPr>
        <p:txBody>
          <a:bodyPr>
            <a:normAutofit fontScale="90000"/>
          </a:bodyPr>
          <a:lstStyle/>
          <a:p>
            <a:endParaRPr lang="zh-CN" altLang="en-US" dirty="0"/>
          </a:p>
        </p:txBody>
      </p:sp>
      <p:pic>
        <p:nvPicPr>
          <p:cNvPr id="8" name="图片占位符 7">
            <a:extLst>
              <a:ext uri="{FF2B5EF4-FFF2-40B4-BE49-F238E27FC236}">
                <a16:creationId xmlns:a16="http://schemas.microsoft.com/office/drawing/2014/main" id="{E782B349-601B-4F19-899C-F60B1594129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031" r="7031"/>
          <a:stretch>
            <a:fillRect/>
          </a:stretch>
        </p:blipFill>
        <p:spPr>
          <a:xfrm>
            <a:off x="5654693" y="1175669"/>
            <a:ext cx="6239237" cy="4873625"/>
          </a:xfrm>
          <a:prstGeom prst="rect">
            <a:avLst/>
          </a:prstGeom>
          <a:ln>
            <a:noFill/>
          </a:ln>
          <a:effectLst>
            <a:outerShdw blurRad="190500" algn="tl" rotWithShape="0">
              <a:srgbClr val="000000">
                <a:alpha val="70000"/>
              </a:srgbClr>
            </a:outerShdw>
          </a:effectLst>
        </p:spPr>
      </p:pic>
      <p:sp>
        <p:nvSpPr>
          <p:cNvPr id="6" name="文本占位符 5">
            <a:extLst>
              <a:ext uri="{FF2B5EF4-FFF2-40B4-BE49-F238E27FC236}">
                <a16:creationId xmlns:a16="http://schemas.microsoft.com/office/drawing/2014/main" id="{B4A2A21E-C0AF-4052-AEB1-ADB293D3BEAD}"/>
              </a:ext>
            </a:extLst>
          </p:cNvPr>
          <p:cNvSpPr>
            <a:spLocks noGrp="1"/>
          </p:cNvSpPr>
          <p:nvPr>
            <p:ph type="body" sz="half" idx="2"/>
          </p:nvPr>
        </p:nvSpPr>
        <p:spPr>
          <a:xfrm>
            <a:off x="839787" y="1581968"/>
            <a:ext cx="3932237" cy="3811588"/>
          </a:xfrm>
        </p:spPr>
        <p:txBody>
          <a:bodyPr/>
          <a:lstStyle/>
          <a:p>
            <a:r>
              <a:rPr lang="zh-CN" altLang="en-US" dirty="0"/>
              <a:t>如果你用</a:t>
            </a:r>
            <a:r>
              <a:rPr lang="en-US" altLang="zh-CN" dirty="0"/>
              <a:t>Microsoft Word</a:t>
            </a:r>
            <a:r>
              <a:rPr lang="zh-CN" altLang="en-US" dirty="0"/>
              <a:t>写过长篇大论，那你一定有这样的经历：</a:t>
            </a:r>
          </a:p>
          <a:p>
            <a:r>
              <a:rPr lang="zh-CN" altLang="en-US" dirty="0"/>
              <a:t>想删除一个段落，又怕将来想恢复找不回来怎么办？有办法，先把当前文件“另存为</a:t>
            </a:r>
            <a:r>
              <a:rPr lang="en-US" altLang="zh-CN" dirty="0"/>
              <a:t>……”</a:t>
            </a:r>
            <a:r>
              <a:rPr lang="zh-CN" altLang="en-US" dirty="0"/>
              <a:t>一个新的</a:t>
            </a:r>
            <a:r>
              <a:rPr lang="en-US" altLang="zh-CN" dirty="0"/>
              <a:t>Word</a:t>
            </a:r>
            <a:r>
              <a:rPr lang="zh-CN" altLang="en-US" dirty="0"/>
              <a:t>文件，再接着改，改到一定程度，再“另存为</a:t>
            </a:r>
            <a:r>
              <a:rPr lang="en-US" altLang="zh-CN" dirty="0"/>
              <a:t>……”</a:t>
            </a:r>
            <a:r>
              <a:rPr lang="zh-CN" altLang="en-US" dirty="0"/>
              <a:t>一个新文件，这样一直改下去，最后你的</a:t>
            </a:r>
            <a:r>
              <a:rPr lang="en-US" altLang="zh-CN" dirty="0"/>
              <a:t>Word</a:t>
            </a:r>
            <a:r>
              <a:rPr lang="zh-CN" altLang="en-US" dirty="0"/>
              <a:t>文档变成了这样：</a:t>
            </a:r>
          </a:p>
          <a:p>
            <a:endParaRPr lang="zh-CN" altLang="en-US" dirty="0"/>
          </a:p>
        </p:txBody>
      </p:sp>
    </p:spTree>
    <p:extLst>
      <p:ext uri="{BB962C8B-B14F-4D97-AF65-F5344CB8AC3E}">
        <p14:creationId xmlns:p14="http://schemas.microsoft.com/office/powerpoint/2010/main" val="343178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DAB30-DF87-4143-96BF-9116ED1947D6}"/>
              </a:ext>
            </a:extLst>
          </p:cNvPr>
          <p:cNvSpPr>
            <a:spLocks noGrp="1"/>
          </p:cNvSpPr>
          <p:nvPr>
            <p:ph type="title"/>
          </p:nvPr>
        </p:nvSpPr>
        <p:spPr>
          <a:xfrm>
            <a:off x="839788" y="365126"/>
            <a:ext cx="10515600" cy="226710"/>
          </a:xfrm>
        </p:spPr>
        <p:txBody>
          <a:bodyPr>
            <a:noAutofit/>
          </a:bodyPr>
          <a:lstStyle/>
          <a:p>
            <a:r>
              <a:rPr lang="zh-CN" altLang="zh-CN" dirty="0">
                <a:solidFill>
                  <a:srgbClr val="666666"/>
                </a:solidFill>
                <a:latin typeface="Arial" panose="020B0604020202020204" pitchFamily="34" charset="0"/>
                <a:ea typeface="Helvetica Neue"/>
              </a:rPr>
              <a:t>。</a:t>
            </a:r>
            <a:r>
              <a:rPr kumimoji="0" lang="zh-CN" altLang="zh-CN" sz="8000" b="0" i="0" u="none" strike="noStrike" cap="none" normalizeH="0" baseline="0" dirty="0">
                <a:ln>
                  <a:noFill/>
                </a:ln>
                <a:solidFill>
                  <a:schemeClr val="tx1"/>
                </a:solidFill>
                <a:effectLst/>
                <a:latin typeface="Arial" panose="020B0604020202020204" pitchFamily="34" charset="0"/>
              </a:rPr>
              <a:t/>
            </a:r>
            <a:br>
              <a:rPr kumimoji="0" lang="zh-CN" altLang="zh-CN" sz="8000" b="0" i="0" u="none" strike="noStrike" cap="none" normalizeH="0" baseline="0" dirty="0">
                <a:ln>
                  <a:noFill/>
                </a:ln>
                <a:solidFill>
                  <a:schemeClr val="tx1"/>
                </a:solidFill>
                <a:effectLst/>
                <a:latin typeface="Arial" panose="020B0604020202020204" pitchFamily="34" charset="0"/>
              </a:rPr>
            </a:br>
            <a:endParaRPr lang="zh-CN" altLang="en-US" dirty="0"/>
          </a:p>
        </p:txBody>
      </p:sp>
      <p:sp>
        <p:nvSpPr>
          <p:cNvPr id="3" name="文本占位符 2">
            <a:extLst>
              <a:ext uri="{FF2B5EF4-FFF2-40B4-BE49-F238E27FC236}">
                <a16:creationId xmlns:a16="http://schemas.microsoft.com/office/drawing/2014/main" id="{20D8E1D1-1EEB-4653-8AFA-61201FBDF402}"/>
              </a:ext>
            </a:extLst>
          </p:cNvPr>
          <p:cNvSpPr>
            <a:spLocks noGrp="1"/>
          </p:cNvSpPr>
          <p:nvPr>
            <p:ph type="body" idx="1"/>
          </p:nvPr>
        </p:nvSpPr>
        <p:spPr>
          <a:xfrm>
            <a:off x="880245" y="1021531"/>
            <a:ext cx="5157787" cy="823912"/>
          </a:xfrm>
        </p:spPr>
        <p:txBody>
          <a:bodyPr/>
          <a:lstStyle/>
          <a:p>
            <a:r>
              <a:rPr lang="zh-CN" altLang="en-US" dirty="0"/>
              <a:t>手动管理版本</a:t>
            </a:r>
          </a:p>
        </p:txBody>
      </p:sp>
      <p:sp>
        <p:nvSpPr>
          <p:cNvPr id="4" name="内容占位符 3">
            <a:extLst>
              <a:ext uri="{FF2B5EF4-FFF2-40B4-BE49-F238E27FC236}">
                <a16:creationId xmlns:a16="http://schemas.microsoft.com/office/drawing/2014/main" id="{09D1CDE6-2623-4D13-A1D9-A4A732CFA7F5}"/>
              </a:ext>
            </a:extLst>
          </p:cNvPr>
          <p:cNvSpPr>
            <a:spLocks noGrp="1"/>
          </p:cNvSpPr>
          <p:nvPr>
            <p:ph sz="half" idx="2"/>
          </p:nvPr>
        </p:nvSpPr>
        <p:spPr>
          <a:xfrm>
            <a:off x="733202" y="2129219"/>
            <a:ext cx="5157787" cy="2880348"/>
          </a:xfrm>
        </p:spPr>
        <p:txBody>
          <a:bodyPr>
            <a:noAutofit/>
          </a:bodyPr>
          <a:lstStyle/>
          <a:p>
            <a:pPr marL="0" indent="0">
              <a:lnSpc>
                <a:spcPct val="100000"/>
              </a:lnSpc>
              <a:buNone/>
            </a:pPr>
            <a:r>
              <a:rPr lang="zh-CN" altLang="en-US" sz="1800" dirty="0"/>
              <a:t>过了一周，你想找回被删除的文字，但是已经记不清删除前保存在哪个文件里了，只好一个一个文件去找，真麻烦。</a:t>
            </a:r>
          </a:p>
          <a:p>
            <a:pPr marL="0" indent="0">
              <a:lnSpc>
                <a:spcPct val="100000"/>
              </a:lnSpc>
              <a:buNone/>
            </a:pPr>
            <a:r>
              <a:rPr lang="zh-CN" altLang="en-US" sz="1800" dirty="0"/>
              <a:t>看着一堆乱七八糟的文件，想保留最新的一个，然后把其他的删掉，又怕哪天会用上，还不敢删，真郁闷。</a:t>
            </a:r>
          </a:p>
          <a:p>
            <a:pPr marL="0" indent="0">
              <a:lnSpc>
                <a:spcPct val="100000"/>
              </a:lnSpc>
              <a:buNone/>
            </a:pPr>
            <a:r>
              <a:rPr lang="zh-CN" altLang="en-US" sz="1800" dirty="0"/>
              <a:t>更要命的是，有些部分需要你的财务同事帮助填写，于是你把文件</a:t>
            </a:r>
            <a:r>
              <a:rPr lang="en-US" altLang="zh-CN" sz="1800" dirty="0"/>
              <a:t>Copy</a:t>
            </a:r>
            <a:r>
              <a:rPr lang="zh-CN" altLang="en-US" sz="1800" dirty="0"/>
              <a:t>到</a:t>
            </a:r>
            <a:r>
              <a:rPr lang="en-US" altLang="zh-CN" sz="1800" dirty="0"/>
              <a:t>U</a:t>
            </a:r>
            <a:r>
              <a:rPr lang="zh-CN" altLang="en-US" sz="1800" dirty="0"/>
              <a:t>盘里给她（也可能通过</a:t>
            </a:r>
            <a:r>
              <a:rPr lang="en-US" altLang="zh-CN" sz="1800" dirty="0"/>
              <a:t>Email</a:t>
            </a:r>
            <a:r>
              <a:rPr lang="zh-CN" altLang="en-US" sz="1800" dirty="0"/>
              <a:t>发送一份给她），然后，你继续修改</a:t>
            </a:r>
            <a:r>
              <a:rPr lang="en-US" altLang="zh-CN" sz="1800" dirty="0"/>
              <a:t>Word</a:t>
            </a:r>
            <a:r>
              <a:rPr lang="zh-CN" altLang="en-US" sz="1800" dirty="0"/>
              <a:t>文件。一天后，同事再把</a:t>
            </a:r>
            <a:r>
              <a:rPr lang="en-US" altLang="zh-CN" sz="1800" dirty="0"/>
              <a:t>Word</a:t>
            </a:r>
            <a:r>
              <a:rPr lang="zh-CN" altLang="en-US" sz="1800" dirty="0"/>
              <a:t>文件传给你，此时，你必须想想，发给她之后到你收到她的文件期间，你作了哪些改动，得把你的改动和她的部分合并，真困难。</a:t>
            </a:r>
          </a:p>
          <a:p>
            <a:pPr>
              <a:lnSpc>
                <a:spcPct val="100000"/>
              </a:lnSpc>
            </a:pPr>
            <a:endParaRPr lang="zh-CN" altLang="en-US" sz="1800" dirty="0"/>
          </a:p>
        </p:txBody>
      </p:sp>
      <p:sp>
        <p:nvSpPr>
          <p:cNvPr id="5" name="文本占位符 4">
            <a:extLst>
              <a:ext uri="{FF2B5EF4-FFF2-40B4-BE49-F238E27FC236}">
                <a16:creationId xmlns:a16="http://schemas.microsoft.com/office/drawing/2014/main" id="{08B431CB-FD31-4F10-AE61-318900D0483A}"/>
              </a:ext>
            </a:extLst>
          </p:cNvPr>
          <p:cNvSpPr>
            <a:spLocks noGrp="1"/>
          </p:cNvSpPr>
          <p:nvPr>
            <p:ph type="body" sz="quarter" idx="3"/>
          </p:nvPr>
        </p:nvSpPr>
        <p:spPr>
          <a:xfrm>
            <a:off x="6172200" y="928777"/>
            <a:ext cx="5183188" cy="823912"/>
          </a:xfrm>
        </p:spPr>
        <p:txBody>
          <a:bodyPr/>
          <a:lstStyle/>
          <a:p>
            <a:r>
              <a:rPr lang="zh-CN" altLang="en-US" dirty="0"/>
              <a:t>版本管理工具</a:t>
            </a:r>
          </a:p>
        </p:txBody>
      </p:sp>
      <p:graphicFrame>
        <p:nvGraphicFramePr>
          <p:cNvPr id="7" name="内容占位符 6">
            <a:extLst>
              <a:ext uri="{FF2B5EF4-FFF2-40B4-BE49-F238E27FC236}">
                <a16:creationId xmlns:a16="http://schemas.microsoft.com/office/drawing/2014/main" id="{EB51446B-2D00-41B3-ADF1-F0D8D05C970A}"/>
              </a:ext>
            </a:extLst>
          </p:cNvPr>
          <p:cNvGraphicFramePr>
            <a:graphicFrameLocks noGrp="1"/>
          </p:cNvGraphicFramePr>
          <p:nvPr>
            <p:ph sz="quarter" idx="4"/>
            <p:extLst>
              <p:ext uri="{D42A27DB-BD31-4B8C-83A1-F6EECF244321}">
                <p14:modId xmlns:p14="http://schemas.microsoft.com/office/powerpoint/2010/main" val="1130556526"/>
              </p:ext>
            </p:extLst>
          </p:nvPr>
        </p:nvGraphicFramePr>
        <p:xfrm>
          <a:off x="6172200" y="3817599"/>
          <a:ext cx="5183188" cy="2078318"/>
        </p:xfrm>
        <a:graphic>
          <a:graphicData uri="http://schemas.openxmlformats.org/drawingml/2006/table">
            <a:tbl>
              <a:tblPr/>
              <a:tblGrid>
                <a:gridCol w="1295797">
                  <a:extLst>
                    <a:ext uri="{9D8B030D-6E8A-4147-A177-3AD203B41FA5}">
                      <a16:colId xmlns:a16="http://schemas.microsoft.com/office/drawing/2014/main" val="4199356251"/>
                    </a:ext>
                  </a:extLst>
                </a:gridCol>
                <a:gridCol w="1295797">
                  <a:extLst>
                    <a:ext uri="{9D8B030D-6E8A-4147-A177-3AD203B41FA5}">
                      <a16:colId xmlns:a16="http://schemas.microsoft.com/office/drawing/2014/main" val="2043912337"/>
                    </a:ext>
                  </a:extLst>
                </a:gridCol>
                <a:gridCol w="1295797">
                  <a:extLst>
                    <a:ext uri="{9D8B030D-6E8A-4147-A177-3AD203B41FA5}">
                      <a16:colId xmlns:a16="http://schemas.microsoft.com/office/drawing/2014/main" val="2420398279"/>
                    </a:ext>
                  </a:extLst>
                </a:gridCol>
                <a:gridCol w="1295797">
                  <a:extLst>
                    <a:ext uri="{9D8B030D-6E8A-4147-A177-3AD203B41FA5}">
                      <a16:colId xmlns:a16="http://schemas.microsoft.com/office/drawing/2014/main" val="3546011056"/>
                    </a:ext>
                  </a:extLst>
                </a:gridCol>
              </a:tblGrid>
              <a:tr h="361279">
                <a:tc>
                  <a:txBody>
                    <a:bodyPr/>
                    <a:lstStyle/>
                    <a:p>
                      <a:r>
                        <a:rPr lang="zh-CN" altLang="en-US" sz="900"/>
                        <a:t>版本</a:t>
                      </a:r>
                    </a:p>
                  </a:txBody>
                  <a:tcPr marL="45071" marR="45071" marT="22536" marB="22536" anchor="ctr">
                    <a:lnL>
                      <a:noFill/>
                    </a:lnL>
                    <a:lnR>
                      <a:noFill/>
                    </a:lnR>
                    <a:lnT>
                      <a:noFill/>
                    </a:lnT>
                    <a:lnB>
                      <a:noFill/>
                    </a:lnB>
                    <a:solidFill>
                      <a:srgbClr val="FFFFFF"/>
                    </a:solidFill>
                  </a:tcPr>
                </a:tc>
                <a:tc>
                  <a:txBody>
                    <a:bodyPr/>
                    <a:lstStyle/>
                    <a:p>
                      <a:r>
                        <a:rPr lang="zh-CN" altLang="en-US" sz="900"/>
                        <a:t>用户</a:t>
                      </a:r>
                    </a:p>
                  </a:txBody>
                  <a:tcPr marL="45071" marR="45071" marT="22536" marB="22536" anchor="ctr">
                    <a:lnL>
                      <a:noFill/>
                    </a:lnL>
                    <a:lnR>
                      <a:noFill/>
                    </a:lnR>
                    <a:lnT>
                      <a:noFill/>
                    </a:lnT>
                    <a:lnB>
                      <a:noFill/>
                    </a:lnB>
                    <a:solidFill>
                      <a:srgbClr val="FFFFFF"/>
                    </a:solidFill>
                  </a:tcPr>
                </a:tc>
                <a:tc>
                  <a:txBody>
                    <a:bodyPr/>
                    <a:lstStyle/>
                    <a:p>
                      <a:r>
                        <a:rPr lang="zh-CN" altLang="en-US" sz="900"/>
                        <a:t>说明</a:t>
                      </a:r>
                    </a:p>
                  </a:txBody>
                  <a:tcPr marL="45071" marR="45071" marT="22536" marB="22536" anchor="ctr">
                    <a:lnL>
                      <a:noFill/>
                    </a:lnL>
                    <a:lnR>
                      <a:noFill/>
                    </a:lnR>
                    <a:lnT>
                      <a:noFill/>
                    </a:lnT>
                    <a:lnB>
                      <a:noFill/>
                    </a:lnB>
                    <a:solidFill>
                      <a:srgbClr val="FFFFFF"/>
                    </a:solidFill>
                  </a:tcPr>
                </a:tc>
                <a:tc>
                  <a:txBody>
                    <a:bodyPr/>
                    <a:lstStyle/>
                    <a:p>
                      <a:r>
                        <a:rPr lang="zh-CN" altLang="en-US" sz="900"/>
                        <a:t>日期</a:t>
                      </a:r>
                    </a:p>
                  </a:txBody>
                  <a:tcPr marL="45071" marR="45071" marT="22536" marB="22536" anchor="ctr">
                    <a:lnL>
                      <a:noFill/>
                    </a:lnL>
                    <a:lnR>
                      <a:noFill/>
                    </a:lnR>
                    <a:lnT>
                      <a:noFill/>
                    </a:lnT>
                    <a:lnB>
                      <a:noFill/>
                    </a:lnB>
                    <a:solidFill>
                      <a:srgbClr val="FFFFFF"/>
                    </a:solidFill>
                  </a:tcPr>
                </a:tc>
                <a:extLst>
                  <a:ext uri="{0D108BD9-81ED-4DB2-BD59-A6C34878D82A}">
                    <a16:rowId xmlns:a16="http://schemas.microsoft.com/office/drawing/2014/main" val="551473483"/>
                  </a:ext>
                </a:extLst>
              </a:tr>
              <a:tr h="361279">
                <a:tc>
                  <a:txBody>
                    <a:bodyPr/>
                    <a:lstStyle/>
                    <a:p>
                      <a:r>
                        <a:rPr lang="en-US" altLang="zh-CN" sz="900"/>
                        <a:t>1</a:t>
                      </a:r>
                    </a:p>
                  </a:txBody>
                  <a:tcPr marL="45071" marR="45071" marT="22536" marB="22536" anchor="ctr">
                    <a:lnL>
                      <a:noFill/>
                    </a:lnL>
                    <a:lnR>
                      <a:noFill/>
                    </a:lnR>
                    <a:lnT>
                      <a:noFill/>
                    </a:lnT>
                    <a:lnB>
                      <a:noFill/>
                    </a:lnB>
                    <a:solidFill>
                      <a:srgbClr val="FFFFFF"/>
                    </a:solidFill>
                  </a:tcPr>
                </a:tc>
                <a:tc>
                  <a:txBody>
                    <a:bodyPr/>
                    <a:lstStyle/>
                    <a:p>
                      <a:r>
                        <a:rPr lang="zh-CN" altLang="en-US" sz="900"/>
                        <a:t>张三</a:t>
                      </a:r>
                    </a:p>
                  </a:txBody>
                  <a:tcPr marL="45071" marR="45071" marT="22536" marB="22536" anchor="ctr">
                    <a:lnL>
                      <a:noFill/>
                    </a:lnL>
                    <a:lnR>
                      <a:noFill/>
                    </a:lnR>
                    <a:lnT>
                      <a:noFill/>
                    </a:lnT>
                    <a:lnB>
                      <a:noFill/>
                    </a:lnB>
                    <a:solidFill>
                      <a:srgbClr val="FFFFFF"/>
                    </a:solidFill>
                  </a:tcPr>
                </a:tc>
                <a:tc>
                  <a:txBody>
                    <a:bodyPr/>
                    <a:lstStyle/>
                    <a:p>
                      <a:r>
                        <a:rPr lang="zh-CN" altLang="en-US" sz="900"/>
                        <a:t>删除了软件服务条款</a:t>
                      </a:r>
                      <a:r>
                        <a:rPr lang="en-US" altLang="zh-CN" sz="900"/>
                        <a:t>5</a:t>
                      </a:r>
                    </a:p>
                  </a:txBody>
                  <a:tcPr marL="45071" marR="45071" marT="22536" marB="22536" anchor="ctr">
                    <a:lnL>
                      <a:noFill/>
                    </a:lnL>
                    <a:lnR>
                      <a:noFill/>
                    </a:lnR>
                    <a:lnT>
                      <a:noFill/>
                    </a:lnT>
                    <a:lnB>
                      <a:noFill/>
                    </a:lnB>
                    <a:solidFill>
                      <a:srgbClr val="FFFFFF"/>
                    </a:solidFill>
                  </a:tcPr>
                </a:tc>
                <a:tc>
                  <a:txBody>
                    <a:bodyPr/>
                    <a:lstStyle/>
                    <a:p>
                      <a:r>
                        <a:rPr lang="en-US" altLang="zh-CN" sz="900"/>
                        <a:t>7/12 10:38</a:t>
                      </a:r>
                    </a:p>
                  </a:txBody>
                  <a:tcPr marL="45071" marR="45071" marT="22536" marB="22536" anchor="ctr">
                    <a:lnL>
                      <a:noFill/>
                    </a:lnL>
                    <a:lnR>
                      <a:noFill/>
                    </a:lnR>
                    <a:lnT>
                      <a:noFill/>
                    </a:lnT>
                    <a:lnB>
                      <a:noFill/>
                    </a:lnB>
                    <a:solidFill>
                      <a:srgbClr val="FFFFFF"/>
                    </a:solidFill>
                  </a:tcPr>
                </a:tc>
                <a:extLst>
                  <a:ext uri="{0D108BD9-81ED-4DB2-BD59-A6C34878D82A}">
                    <a16:rowId xmlns:a16="http://schemas.microsoft.com/office/drawing/2014/main" val="941846328"/>
                  </a:ext>
                </a:extLst>
              </a:tr>
              <a:tr h="361279">
                <a:tc>
                  <a:txBody>
                    <a:bodyPr/>
                    <a:lstStyle/>
                    <a:p>
                      <a:r>
                        <a:rPr lang="en-US" altLang="zh-CN" sz="900"/>
                        <a:t>2</a:t>
                      </a:r>
                    </a:p>
                  </a:txBody>
                  <a:tcPr marL="45071" marR="45071" marT="22536" marB="22536" anchor="ctr">
                    <a:lnL>
                      <a:noFill/>
                    </a:lnL>
                    <a:lnR>
                      <a:noFill/>
                    </a:lnR>
                    <a:lnT>
                      <a:noFill/>
                    </a:lnT>
                    <a:lnB>
                      <a:noFill/>
                    </a:lnB>
                    <a:solidFill>
                      <a:srgbClr val="FFFFFF"/>
                    </a:solidFill>
                  </a:tcPr>
                </a:tc>
                <a:tc>
                  <a:txBody>
                    <a:bodyPr/>
                    <a:lstStyle/>
                    <a:p>
                      <a:r>
                        <a:rPr lang="zh-CN" altLang="en-US" sz="900"/>
                        <a:t>张三</a:t>
                      </a:r>
                    </a:p>
                  </a:txBody>
                  <a:tcPr marL="45071" marR="45071" marT="22536" marB="22536" anchor="ctr">
                    <a:lnL>
                      <a:noFill/>
                    </a:lnL>
                    <a:lnR>
                      <a:noFill/>
                    </a:lnR>
                    <a:lnT>
                      <a:noFill/>
                    </a:lnT>
                    <a:lnB>
                      <a:noFill/>
                    </a:lnB>
                    <a:solidFill>
                      <a:srgbClr val="FFFFFF"/>
                    </a:solidFill>
                  </a:tcPr>
                </a:tc>
                <a:tc>
                  <a:txBody>
                    <a:bodyPr/>
                    <a:lstStyle/>
                    <a:p>
                      <a:r>
                        <a:rPr lang="zh-CN" altLang="en-US" sz="900"/>
                        <a:t>增加了</a:t>
                      </a:r>
                      <a:r>
                        <a:rPr lang="en-US" sz="900"/>
                        <a:t>License</a:t>
                      </a:r>
                      <a:r>
                        <a:rPr lang="zh-CN" altLang="en-US" sz="900"/>
                        <a:t>人数限制</a:t>
                      </a:r>
                    </a:p>
                  </a:txBody>
                  <a:tcPr marL="45071" marR="45071" marT="22536" marB="22536" anchor="ctr">
                    <a:lnL>
                      <a:noFill/>
                    </a:lnL>
                    <a:lnR>
                      <a:noFill/>
                    </a:lnR>
                    <a:lnT>
                      <a:noFill/>
                    </a:lnT>
                    <a:lnB>
                      <a:noFill/>
                    </a:lnB>
                    <a:solidFill>
                      <a:srgbClr val="FFFFFF"/>
                    </a:solidFill>
                  </a:tcPr>
                </a:tc>
                <a:tc>
                  <a:txBody>
                    <a:bodyPr/>
                    <a:lstStyle/>
                    <a:p>
                      <a:r>
                        <a:rPr lang="en-US" altLang="zh-CN" sz="900"/>
                        <a:t>7/12 18:09</a:t>
                      </a:r>
                    </a:p>
                  </a:txBody>
                  <a:tcPr marL="45071" marR="45071" marT="22536" marB="22536" anchor="ctr">
                    <a:lnL>
                      <a:noFill/>
                    </a:lnL>
                    <a:lnR>
                      <a:noFill/>
                    </a:lnR>
                    <a:lnT>
                      <a:noFill/>
                    </a:lnT>
                    <a:lnB>
                      <a:noFill/>
                    </a:lnB>
                    <a:solidFill>
                      <a:srgbClr val="FFFFFF"/>
                    </a:solidFill>
                  </a:tcPr>
                </a:tc>
                <a:extLst>
                  <a:ext uri="{0D108BD9-81ED-4DB2-BD59-A6C34878D82A}">
                    <a16:rowId xmlns:a16="http://schemas.microsoft.com/office/drawing/2014/main" val="3726181222"/>
                  </a:ext>
                </a:extLst>
              </a:tr>
              <a:tr h="633202">
                <a:tc>
                  <a:txBody>
                    <a:bodyPr/>
                    <a:lstStyle/>
                    <a:p>
                      <a:r>
                        <a:rPr lang="en-US" altLang="zh-CN" sz="900"/>
                        <a:t>3</a:t>
                      </a:r>
                    </a:p>
                  </a:txBody>
                  <a:tcPr marL="45071" marR="45071" marT="22536" marB="22536" anchor="ctr">
                    <a:lnL>
                      <a:noFill/>
                    </a:lnL>
                    <a:lnR>
                      <a:noFill/>
                    </a:lnR>
                    <a:lnT>
                      <a:noFill/>
                    </a:lnT>
                    <a:lnB>
                      <a:noFill/>
                    </a:lnB>
                    <a:solidFill>
                      <a:srgbClr val="FFFFFF"/>
                    </a:solidFill>
                  </a:tcPr>
                </a:tc>
                <a:tc>
                  <a:txBody>
                    <a:bodyPr/>
                    <a:lstStyle/>
                    <a:p>
                      <a:r>
                        <a:rPr lang="zh-CN" altLang="en-US" sz="900"/>
                        <a:t>李四</a:t>
                      </a:r>
                    </a:p>
                  </a:txBody>
                  <a:tcPr marL="45071" marR="45071" marT="22536" marB="22536" anchor="ctr">
                    <a:lnL>
                      <a:noFill/>
                    </a:lnL>
                    <a:lnR>
                      <a:noFill/>
                    </a:lnR>
                    <a:lnT>
                      <a:noFill/>
                    </a:lnT>
                    <a:lnB>
                      <a:noFill/>
                    </a:lnB>
                    <a:solidFill>
                      <a:srgbClr val="FFFFFF"/>
                    </a:solidFill>
                  </a:tcPr>
                </a:tc>
                <a:tc>
                  <a:txBody>
                    <a:bodyPr/>
                    <a:lstStyle/>
                    <a:p>
                      <a:r>
                        <a:rPr lang="zh-CN" altLang="en-US" sz="900"/>
                        <a:t>财务部门调整了合同金额</a:t>
                      </a:r>
                    </a:p>
                  </a:txBody>
                  <a:tcPr marL="45071" marR="45071" marT="22536" marB="22536" anchor="ctr">
                    <a:lnL>
                      <a:noFill/>
                    </a:lnL>
                    <a:lnR>
                      <a:noFill/>
                    </a:lnR>
                    <a:lnT>
                      <a:noFill/>
                    </a:lnT>
                    <a:lnB>
                      <a:noFill/>
                    </a:lnB>
                    <a:solidFill>
                      <a:srgbClr val="FFFFFF"/>
                    </a:solidFill>
                  </a:tcPr>
                </a:tc>
                <a:tc>
                  <a:txBody>
                    <a:bodyPr/>
                    <a:lstStyle/>
                    <a:p>
                      <a:r>
                        <a:rPr lang="en-US" altLang="zh-CN" sz="900"/>
                        <a:t>7/13 9:51</a:t>
                      </a:r>
                    </a:p>
                  </a:txBody>
                  <a:tcPr marL="45071" marR="45071" marT="22536" marB="22536" anchor="ctr">
                    <a:lnL>
                      <a:noFill/>
                    </a:lnL>
                    <a:lnR>
                      <a:noFill/>
                    </a:lnR>
                    <a:lnT>
                      <a:noFill/>
                    </a:lnT>
                    <a:lnB>
                      <a:noFill/>
                    </a:lnB>
                    <a:solidFill>
                      <a:srgbClr val="FFFFFF"/>
                    </a:solidFill>
                  </a:tcPr>
                </a:tc>
                <a:extLst>
                  <a:ext uri="{0D108BD9-81ED-4DB2-BD59-A6C34878D82A}">
                    <a16:rowId xmlns:a16="http://schemas.microsoft.com/office/drawing/2014/main" val="862224162"/>
                  </a:ext>
                </a:extLst>
              </a:tr>
              <a:tr h="361279">
                <a:tc>
                  <a:txBody>
                    <a:bodyPr/>
                    <a:lstStyle/>
                    <a:p>
                      <a:r>
                        <a:rPr lang="en-US" altLang="zh-CN" sz="900"/>
                        <a:t>4</a:t>
                      </a:r>
                    </a:p>
                  </a:txBody>
                  <a:tcPr marL="45071" marR="45071" marT="22536" marB="22536" anchor="ctr">
                    <a:lnL>
                      <a:noFill/>
                    </a:lnL>
                    <a:lnR>
                      <a:noFill/>
                    </a:lnR>
                    <a:lnT>
                      <a:noFill/>
                    </a:lnT>
                    <a:lnB>
                      <a:noFill/>
                    </a:lnB>
                    <a:solidFill>
                      <a:srgbClr val="FFFFFF"/>
                    </a:solidFill>
                  </a:tcPr>
                </a:tc>
                <a:tc>
                  <a:txBody>
                    <a:bodyPr/>
                    <a:lstStyle/>
                    <a:p>
                      <a:r>
                        <a:rPr lang="zh-CN" altLang="en-US" sz="900"/>
                        <a:t>张三</a:t>
                      </a:r>
                    </a:p>
                  </a:txBody>
                  <a:tcPr marL="45071" marR="45071" marT="22536" marB="22536" anchor="ctr">
                    <a:lnL>
                      <a:noFill/>
                    </a:lnL>
                    <a:lnR>
                      <a:noFill/>
                    </a:lnR>
                    <a:lnT>
                      <a:noFill/>
                    </a:lnT>
                    <a:lnB>
                      <a:noFill/>
                    </a:lnB>
                    <a:solidFill>
                      <a:srgbClr val="FFFFFF"/>
                    </a:solidFill>
                  </a:tcPr>
                </a:tc>
                <a:tc>
                  <a:txBody>
                    <a:bodyPr/>
                    <a:lstStyle/>
                    <a:p>
                      <a:r>
                        <a:rPr lang="zh-CN" altLang="en-US" sz="900"/>
                        <a:t>延长了免费升级周期</a:t>
                      </a:r>
                    </a:p>
                  </a:txBody>
                  <a:tcPr marL="45071" marR="45071" marT="22536" marB="22536" anchor="ctr">
                    <a:lnL>
                      <a:noFill/>
                    </a:lnL>
                    <a:lnR>
                      <a:noFill/>
                    </a:lnR>
                    <a:lnT>
                      <a:noFill/>
                    </a:lnT>
                    <a:lnB>
                      <a:noFill/>
                    </a:lnB>
                    <a:solidFill>
                      <a:srgbClr val="FFFFFF"/>
                    </a:solidFill>
                  </a:tcPr>
                </a:tc>
                <a:tc>
                  <a:txBody>
                    <a:bodyPr/>
                    <a:lstStyle/>
                    <a:p>
                      <a:r>
                        <a:rPr lang="en-US" altLang="zh-CN" sz="900" dirty="0"/>
                        <a:t>7/14 15:17</a:t>
                      </a:r>
                    </a:p>
                  </a:txBody>
                  <a:tcPr marL="45071" marR="45071" marT="22536" marB="22536" anchor="ctr">
                    <a:lnL>
                      <a:noFill/>
                    </a:lnL>
                    <a:lnR>
                      <a:noFill/>
                    </a:lnR>
                    <a:lnT>
                      <a:noFill/>
                    </a:lnT>
                    <a:lnB>
                      <a:noFill/>
                    </a:lnB>
                    <a:solidFill>
                      <a:srgbClr val="FFFFFF"/>
                    </a:solidFill>
                  </a:tcPr>
                </a:tc>
                <a:extLst>
                  <a:ext uri="{0D108BD9-81ED-4DB2-BD59-A6C34878D82A}">
                    <a16:rowId xmlns:a16="http://schemas.microsoft.com/office/drawing/2014/main" val="811904301"/>
                  </a:ext>
                </a:extLst>
              </a:tr>
            </a:tbl>
          </a:graphicData>
        </a:graphic>
      </p:graphicFrame>
      <p:sp>
        <p:nvSpPr>
          <p:cNvPr id="9" name="矩形 8">
            <a:extLst>
              <a:ext uri="{FF2B5EF4-FFF2-40B4-BE49-F238E27FC236}">
                <a16:creationId xmlns:a16="http://schemas.microsoft.com/office/drawing/2014/main" id="{EDCA45E0-B2E2-4A42-A117-DB16BAC110EC}"/>
              </a:ext>
            </a:extLst>
          </p:cNvPr>
          <p:cNvSpPr/>
          <p:nvPr/>
        </p:nvSpPr>
        <p:spPr>
          <a:xfrm>
            <a:off x="6038032" y="1845443"/>
            <a:ext cx="6096000" cy="2031325"/>
          </a:xfrm>
          <a:prstGeom prst="rect">
            <a:avLst/>
          </a:prstGeom>
        </p:spPr>
        <p:txBody>
          <a:bodyPr>
            <a:spAutoFit/>
          </a:bodyPr>
          <a:lstStyle/>
          <a:p>
            <a:r>
              <a:rPr lang="zh-CN" altLang="en-US" b="0" i="0" dirty="0">
                <a:solidFill>
                  <a:srgbClr val="666666"/>
                </a:solidFill>
                <a:effectLst/>
                <a:latin typeface="Helvetica Neue"/>
              </a:rPr>
              <a:t>于是你想，如果有一个软件，不但能自动帮我记录每次文件的改动，还可以让同事协作编辑，这样就不用自己管理一堆类似的文件了，也不需要把文件传来传去。如果想查看某次改动，只需要在软件里瞄一眼就可以，岂不是很方便？</a:t>
            </a:r>
          </a:p>
          <a:p>
            <a:r>
              <a:rPr lang="zh-CN" altLang="en-US" b="0" i="0" dirty="0">
                <a:solidFill>
                  <a:srgbClr val="666666"/>
                </a:solidFill>
                <a:effectLst/>
                <a:latin typeface="Helvetica Neue"/>
              </a:rPr>
              <a:t>这个软件用起来就应该像这个样子，能记录每次文件的改动：</a:t>
            </a:r>
          </a:p>
        </p:txBody>
      </p:sp>
    </p:spTree>
    <p:extLst>
      <p:ext uri="{BB962C8B-B14F-4D97-AF65-F5344CB8AC3E}">
        <p14:creationId xmlns:p14="http://schemas.microsoft.com/office/powerpoint/2010/main" val="794234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7FF15-35AD-4019-95AE-3478CEE1FB44}"/>
              </a:ext>
            </a:extLst>
          </p:cNvPr>
          <p:cNvSpPr>
            <a:spLocks noGrp="1"/>
          </p:cNvSpPr>
          <p:nvPr>
            <p:ph type="ctrTitle"/>
          </p:nvPr>
        </p:nvSpPr>
        <p:spPr/>
        <p:txBody>
          <a:bodyPr/>
          <a:lstStyle/>
          <a:p>
            <a:r>
              <a:rPr lang="zh-CN" altLang="en-US" dirty="0"/>
              <a:t>集中式</a:t>
            </a:r>
            <a:r>
              <a:rPr lang="en-US" altLang="zh-CN" dirty="0"/>
              <a:t>vs</a:t>
            </a:r>
            <a:r>
              <a:rPr lang="zh-CN" altLang="en-US" dirty="0"/>
              <a:t>分布式</a:t>
            </a:r>
            <a:br>
              <a:rPr lang="zh-CN" altLang="en-US" dirty="0"/>
            </a:br>
            <a:endParaRPr lang="zh-CN" altLang="en-US" dirty="0"/>
          </a:p>
        </p:txBody>
      </p:sp>
      <p:sp>
        <p:nvSpPr>
          <p:cNvPr id="3" name="副标题 2">
            <a:extLst>
              <a:ext uri="{FF2B5EF4-FFF2-40B4-BE49-F238E27FC236}">
                <a16:creationId xmlns:a16="http://schemas.microsoft.com/office/drawing/2014/main" id="{DD7FD63C-7FC4-4DCD-8938-A2A78B477D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694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671F2C-6449-421F-892B-52C8C8F08678}"/>
              </a:ext>
            </a:extLst>
          </p:cNvPr>
          <p:cNvSpPr>
            <a:spLocks noGrp="1"/>
          </p:cNvSpPr>
          <p:nvPr>
            <p:ph type="title"/>
          </p:nvPr>
        </p:nvSpPr>
        <p:spPr/>
        <p:txBody>
          <a:bodyPr/>
          <a:lstStyle/>
          <a:p>
            <a:r>
              <a:rPr lang="zh-CN" altLang="en-US" dirty="0"/>
              <a:t>集中式版本管理工具</a:t>
            </a:r>
          </a:p>
        </p:txBody>
      </p:sp>
      <p:pic>
        <p:nvPicPr>
          <p:cNvPr id="5" name="内容占位符 4">
            <a:extLst>
              <a:ext uri="{FF2B5EF4-FFF2-40B4-BE49-F238E27FC236}">
                <a16:creationId xmlns:a16="http://schemas.microsoft.com/office/drawing/2014/main" id="{ED5B9EFA-7071-4D37-B384-CD0E0B6D9C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6693" y="1906709"/>
            <a:ext cx="3914775" cy="2828925"/>
          </a:xfrm>
        </p:spPr>
      </p:pic>
      <p:sp>
        <p:nvSpPr>
          <p:cNvPr id="7" name="矩形 6">
            <a:extLst>
              <a:ext uri="{FF2B5EF4-FFF2-40B4-BE49-F238E27FC236}">
                <a16:creationId xmlns:a16="http://schemas.microsoft.com/office/drawing/2014/main" id="{1EAF8EF2-D462-4E57-8DAA-9E5B2D3E7AC3}"/>
              </a:ext>
            </a:extLst>
          </p:cNvPr>
          <p:cNvSpPr/>
          <p:nvPr/>
        </p:nvSpPr>
        <p:spPr>
          <a:xfrm>
            <a:off x="787244" y="1906709"/>
            <a:ext cx="5843558" cy="3416320"/>
          </a:xfrm>
          <a:prstGeom prst="rect">
            <a:avLst/>
          </a:prstGeom>
        </p:spPr>
        <p:txBody>
          <a:bodyPr wrap="square">
            <a:spAutoFit/>
          </a:bodyPr>
          <a:lstStyle/>
          <a:p>
            <a:r>
              <a:rPr lang="en-US" altLang="zh-CN" b="0" i="0" dirty="0">
                <a:solidFill>
                  <a:srgbClr val="666666"/>
                </a:solidFill>
                <a:effectLst/>
                <a:latin typeface="Helvetica Neue"/>
              </a:rPr>
              <a:t>	</a:t>
            </a:r>
            <a:r>
              <a:rPr lang="zh-CN" altLang="en-US" b="0" i="0" dirty="0">
                <a:solidFill>
                  <a:srgbClr val="666666"/>
                </a:solidFill>
                <a:effectLst/>
                <a:latin typeface="Helvetica Neue"/>
              </a:rPr>
              <a:t>集中式版本控制系统，版本库是集中存放在中央服务器的，而干活的时候，用的都是自己的电脑，所以要先从中央服务器取得最新的版本，然后开始干活，干完活了，再把自己的活推送给中央服务器。中央服务器就好比是一个图书馆，你要改一本书，必须先从图书馆借出来，然后回到家自己改，改完了，再放回图书馆。</a:t>
            </a:r>
            <a:endParaRPr lang="en-US" altLang="zh-CN" b="0" i="0" dirty="0">
              <a:solidFill>
                <a:srgbClr val="666666"/>
              </a:solidFill>
              <a:effectLst/>
              <a:latin typeface="Helvetica Neue"/>
            </a:endParaRPr>
          </a:p>
          <a:p>
            <a:endParaRPr lang="en-US" altLang="zh-CN" dirty="0">
              <a:solidFill>
                <a:srgbClr val="666666"/>
              </a:solidFill>
              <a:latin typeface="Helvetica Neue"/>
            </a:endParaRPr>
          </a:p>
          <a:p>
            <a:endParaRPr lang="en-US" altLang="zh-CN" dirty="0">
              <a:solidFill>
                <a:srgbClr val="666666"/>
              </a:solidFill>
              <a:latin typeface="Helvetica Neue"/>
            </a:endParaRPr>
          </a:p>
          <a:p>
            <a:r>
              <a:rPr lang="en-US" altLang="zh-CN" dirty="0"/>
              <a:t>	</a:t>
            </a:r>
            <a:r>
              <a:rPr lang="zh-CN" altLang="en-US" dirty="0"/>
              <a:t>集中式版本控制系统最大的毛病就是必须联网才能工作，如果在局域网内还好，带宽够大，速度够快，可如果在互联网上，遇到网速慢的话，可能提交一个</a:t>
            </a:r>
            <a:r>
              <a:rPr lang="en-US" altLang="zh-CN" dirty="0"/>
              <a:t>10M</a:t>
            </a:r>
            <a:r>
              <a:rPr lang="zh-CN" altLang="en-US" dirty="0"/>
              <a:t>的文件就需要</a:t>
            </a:r>
            <a:r>
              <a:rPr lang="en-US" altLang="zh-CN" dirty="0"/>
              <a:t>5</a:t>
            </a:r>
            <a:r>
              <a:rPr lang="zh-CN" altLang="en-US" dirty="0"/>
              <a:t>分钟，这还不得把人给憋死啊。</a:t>
            </a:r>
          </a:p>
        </p:txBody>
      </p:sp>
    </p:spTree>
    <p:extLst>
      <p:ext uri="{BB962C8B-B14F-4D97-AF65-F5344CB8AC3E}">
        <p14:creationId xmlns:p14="http://schemas.microsoft.com/office/powerpoint/2010/main" val="281942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0CC12-7316-49F7-B657-80A177D617CD}"/>
              </a:ext>
            </a:extLst>
          </p:cNvPr>
          <p:cNvSpPr>
            <a:spLocks noGrp="1"/>
          </p:cNvSpPr>
          <p:nvPr>
            <p:ph type="title"/>
          </p:nvPr>
        </p:nvSpPr>
        <p:spPr/>
        <p:txBody>
          <a:bodyPr/>
          <a:lstStyle/>
          <a:p>
            <a:r>
              <a:rPr lang="zh-CN" altLang="en-US" dirty="0"/>
              <a:t>分布式版本管理工具（</a:t>
            </a:r>
            <a:r>
              <a:rPr lang="en-US" altLang="zh-CN" dirty="0"/>
              <a:t>Git</a:t>
            </a:r>
            <a:r>
              <a:rPr lang="zh-CN" altLang="en-US" dirty="0"/>
              <a:t>）</a:t>
            </a:r>
          </a:p>
        </p:txBody>
      </p:sp>
      <p:pic>
        <p:nvPicPr>
          <p:cNvPr id="5" name="内容占位符 4">
            <a:extLst>
              <a:ext uri="{FF2B5EF4-FFF2-40B4-BE49-F238E27FC236}">
                <a16:creationId xmlns:a16="http://schemas.microsoft.com/office/drawing/2014/main" id="{5F7A03BC-3654-49BF-84AE-522757DC18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4200" y="1690688"/>
            <a:ext cx="4800600" cy="4124325"/>
          </a:xfrm>
        </p:spPr>
      </p:pic>
      <p:sp>
        <p:nvSpPr>
          <p:cNvPr id="6" name="矩形 5">
            <a:extLst>
              <a:ext uri="{FF2B5EF4-FFF2-40B4-BE49-F238E27FC236}">
                <a16:creationId xmlns:a16="http://schemas.microsoft.com/office/drawing/2014/main" id="{FD47EC87-2793-4B65-8093-F240FCACDAA8}"/>
              </a:ext>
            </a:extLst>
          </p:cNvPr>
          <p:cNvSpPr/>
          <p:nvPr/>
        </p:nvSpPr>
        <p:spPr>
          <a:xfrm>
            <a:off x="838200" y="1760109"/>
            <a:ext cx="6096000" cy="3416320"/>
          </a:xfrm>
          <a:prstGeom prst="rect">
            <a:avLst/>
          </a:prstGeom>
        </p:spPr>
        <p:txBody>
          <a:bodyPr>
            <a:spAutoFit/>
          </a:bodyPr>
          <a:lstStyle/>
          <a:p>
            <a:r>
              <a:rPr lang="en-US" altLang="zh-CN" b="0" i="0" dirty="0">
                <a:solidFill>
                  <a:srgbClr val="666666"/>
                </a:solidFill>
                <a:effectLst/>
                <a:latin typeface="Helvetica Neue"/>
              </a:rPr>
              <a:t>	</a:t>
            </a:r>
            <a:r>
              <a:rPr lang="zh-CN" altLang="en-US" b="0" i="0" dirty="0">
                <a:solidFill>
                  <a:srgbClr val="666666"/>
                </a:solidFill>
                <a:effectLst/>
                <a:latin typeface="Helvetica Neue"/>
              </a:rPr>
              <a:t>和集中式版本控制系统相比，分布式版本控制系统的安全性要高很多，因为每个人电脑里都有完整的版本库，某一个人的电脑坏掉了不要紧，随便从其他人那里复制一个就可以了。而集中式版本控制系统的中央服务器要是出了问题，所有人都没法干活了。</a:t>
            </a:r>
          </a:p>
          <a:p>
            <a:r>
              <a:rPr lang="en-US" altLang="zh-CN" b="0" i="0" dirty="0">
                <a:solidFill>
                  <a:srgbClr val="666666"/>
                </a:solidFill>
                <a:effectLst/>
                <a:latin typeface="Helvetica Neue"/>
              </a:rPr>
              <a:t>	</a:t>
            </a:r>
            <a:r>
              <a:rPr lang="zh-CN" altLang="en-US" b="0" i="0" dirty="0">
                <a:solidFill>
                  <a:srgbClr val="666666"/>
                </a:solidFill>
                <a:effectLst/>
                <a:latin typeface="Helvetica Neue"/>
              </a:rPr>
              <a:t>在实际使用分布式版本控制系统的时候，其实很少在两人之间的电脑上推送版本库的修改，因为可能你们俩不在一个局域网内，两台电脑互相访问不了，也可能今天你的同事病了，他的电脑压根没有开机。因此，分布式版本控制系统通常也有一台充当“中央服务器”的电脑，但这个服务器的作用仅仅是用来方便“交换”大家的修改，没有它大家也一样干活，只是交换修改不方便而已。</a:t>
            </a:r>
          </a:p>
        </p:txBody>
      </p:sp>
    </p:spTree>
    <p:extLst>
      <p:ext uri="{BB962C8B-B14F-4D97-AF65-F5344CB8AC3E}">
        <p14:creationId xmlns:p14="http://schemas.microsoft.com/office/powerpoint/2010/main" val="38902430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2035</TotalTime>
  <Words>3192</Words>
  <Application>Microsoft Office PowerPoint</Application>
  <PresentationFormat>宽屏</PresentationFormat>
  <Paragraphs>176</Paragraphs>
  <Slides>33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Arial Unicode MS</vt:lpstr>
      <vt:lpstr>Helvetica Neue</vt:lpstr>
      <vt:lpstr>等线</vt:lpstr>
      <vt:lpstr>等线 Light</vt:lpstr>
      <vt:lpstr>Arial</vt:lpstr>
      <vt:lpstr>Consolas</vt:lpstr>
      <vt:lpstr>Office 主题​​</vt:lpstr>
      <vt:lpstr>Git与GitHub</vt:lpstr>
      <vt:lpstr>颠覆世界的“自由主义教皇”林纳斯 </vt:lpstr>
      <vt:lpstr>Git的诞生</vt:lpstr>
      <vt:lpstr>Git是什么？</vt:lpstr>
      <vt:lpstr>PowerPoint 演示文稿</vt:lpstr>
      <vt:lpstr>。 </vt:lpstr>
      <vt:lpstr>集中式vs分布式 </vt:lpstr>
      <vt:lpstr>集中式版本管理工具</vt:lpstr>
      <vt:lpstr>分布式版本管理工具（Git）</vt:lpstr>
      <vt:lpstr>Git的安装 </vt:lpstr>
      <vt:lpstr>Windows版的Git，从https://git-for-windows.github.io下载然后按默认选项安装即可。</vt:lpstr>
      <vt:lpstr>安装完成后，还需要最后一步设置，在命令行输入：</vt:lpstr>
      <vt:lpstr>PowerPoint 演示文稿</vt:lpstr>
      <vt:lpstr>创建版本库 </vt:lpstr>
      <vt:lpstr>所以，创建一个版本库非常简单，首先，选择一个合适的地方，创建一个空目录</vt:lpstr>
      <vt:lpstr>把文件添加到版本库 </vt:lpstr>
      <vt:lpstr>现在我们编写一个a.txt文件 </vt:lpstr>
      <vt:lpstr>为什么Git添加文件需要add，commit一共两步呢？因为commit可以一次提交很多文件 所以你可以多次add不同的文件，比如： </vt:lpstr>
      <vt:lpstr>时光穿梭</vt:lpstr>
      <vt:lpstr>在实际工作中，我们脑子里怎么可能记得一个几千行的文件每次都改了什么内容，不然要版本控制系统干什么。版本控制系统肯定有某个命令可以告诉我们历史记录，在Git中，我们用git log命令查看 </vt:lpstr>
      <vt:lpstr>PowerPoint 演示文稿</vt:lpstr>
      <vt:lpstr>PowerPoint 演示文稿</vt:lpstr>
      <vt:lpstr>PowerPoint 演示文稿</vt:lpstr>
      <vt:lpstr>PowerPoint 演示文稿</vt:lpstr>
      <vt:lpstr>PowerPoint 演示文稿</vt:lpstr>
      <vt:lpstr>GitHub与Git协同办公</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Git与GitHub</dc:title>
  <dc:creator>qiuhaifeng</dc:creator>
  <cp:lastModifiedBy>Mr.Q</cp:lastModifiedBy>
  <cp:revision>37</cp:revision>
  <dcterms:created xsi:type="dcterms:W3CDTF">2017-06-24T01:56:40Z</dcterms:created>
  <dcterms:modified xsi:type="dcterms:W3CDTF">2017-10-30T15:32:02Z</dcterms:modified>
</cp:coreProperties>
</file>