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8"/>
  </p:notesMasterIdLst>
  <p:handoutMasterIdLst>
    <p:handoutMasterId r:id="rId19"/>
  </p:handoutMasterIdLst>
  <p:sldIdLst>
    <p:sldId id="3825" r:id="rId5"/>
    <p:sldId id="3826" r:id="rId6"/>
    <p:sldId id="3827" r:id="rId7"/>
    <p:sldId id="3835" r:id="rId8"/>
    <p:sldId id="3836" r:id="rId9"/>
    <p:sldId id="3791" r:id="rId10"/>
    <p:sldId id="3837" r:id="rId11"/>
    <p:sldId id="3792" r:id="rId12"/>
    <p:sldId id="3831" r:id="rId13"/>
    <p:sldId id="3838" r:id="rId14"/>
    <p:sldId id="3839" r:id="rId15"/>
    <p:sldId id="3840" r:id="rId16"/>
    <p:sldId id="3834" r:id="rId17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66" y="68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1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4EC18BC-8EC5-4BB0-9D97-EFDA9AAE84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1DA268-72B3-403F-9112-474F656641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35D43-B27B-466F-B9D6-D943B2BAF900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2021/4/15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5E6B4A-C2D7-4EF8-AC43-FFDF12051E8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6CAF20-3253-4179-BF3F-058B352733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B2E2B-B9C6-4764-8408-7AA372C2A1E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44300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B4A619A-2DB5-4594-A8DA-8CD7ACB1C875}" type="datetime1">
              <a:rPr lang="zh-CN" altLang="en-US" noProof="0" smtClean="0"/>
              <a:t>2021/4/15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40C6A29-4676-420C-BBE3-ACC2B80F64D4}" type="slidenum">
              <a:rPr lang="en-US" altLang="zh-CN" noProof="0" smtClean="0"/>
              <a:pPr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0798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1620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6570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7817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7031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7431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US" altLang="zh-CN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162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(F)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cxnSp>
        <p:nvCxnSpPr>
          <p:cNvPr id="12" name="直接连接符​​(S)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任意多边形：形状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6" name="任意多边形：形状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8" name="椭圆形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0" name="任意多边形：形状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2" name="弧形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rtlCol="0" anchor="b"/>
          <a:lstStyle>
            <a:lvl1pPr algn="r">
              <a:defRPr sz="60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93208" y="5221224"/>
            <a:ext cx="6592824" cy="996696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 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noProof="0">
                <a:solidFill>
                  <a:prstClr val="black">
                    <a:tint val="75000"/>
                  </a:prstClr>
                </a:solidFill>
              </a:rPr>
              <a:t>演示文稿标题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CN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10" name="任意多边形：形状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1" name="任意多边形：形状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2" name="文本占位符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3" name="内容占位符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包含 2 张中等大小图片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片占位符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21" name="图片占位符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10" name="椭圆形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2" name="弧形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CN" altLang="en-U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noProof="0">
                <a:solidFill>
                  <a:prstClr val="black">
                    <a:tint val="75000"/>
                  </a:prstClr>
                </a:solidFill>
              </a:rPr>
              <a:t>演示文稿标题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CN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 rtlCol="0"/>
          <a:lstStyle>
            <a:lvl1pPr marL="0" indent="0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2860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45720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68580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形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2" name="任意多边形：形状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4" name="任意多边形：形状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6" name="任意多边形：形状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8" name="任意多边形：形状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0" name="任意多边形：形状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2" name="任意多边形：形状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noProof="0">
                <a:solidFill>
                  <a:prstClr val="black">
                    <a:tint val="75000"/>
                  </a:prstClr>
                </a:solidFill>
              </a:rPr>
              <a:t>演示文稿标题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CN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 rtlCol="0"/>
          <a:lstStyle>
            <a:lvl1pPr marL="0" indent="0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28600"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457200"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noProof="0">
                <a:solidFill>
                  <a:prstClr val="black">
                    <a:tint val="75000"/>
                  </a:prstClr>
                </a:solidFill>
              </a:rPr>
              <a:t>演示文稿标题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CN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5" name="任意多边形：形状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6" name="任意多边形：形状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noProof="0">
                <a:solidFill>
                  <a:prstClr val="black">
                    <a:tint val="75000"/>
                  </a:prstClr>
                </a:solidFill>
              </a:rPr>
              <a:t>演示文稿标题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CN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5" name="任意多边形：形状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6" name="任意多边形：形状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noProof="0">
                <a:solidFill>
                  <a:prstClr val="black">
                    <a:tint val="75000"/>
                  </a:prstClr>
                </a:solidFill>
              </a:rPr>
              <a:t>演示文稿标题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CN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8" name="任意多边形：形状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单击图标，添加图片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noProof="0">
                <a:solidFill>
                  <a:prstClr val="black">
                    <a:tint val="75000"/>
                  </a:prstClr>
                </a:solidFill>
              </a:rPr>
              <a:t>演示文稿标题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CN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8" name="任意多边形：形状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形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2" name="弧形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4" name="椭圆形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rtlCol="0" anchor="ctr"/>
          <a:lstStyle>
            <a:lvl1pPr marL="0" indent="0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2860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45720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None/>
              <a:defRPr/>
            </a:lvl4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CN" altLang="en-U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noProof="0">
                <a:solidFill>
                  <a:prstClr val="black">
                    <a:tint val="75000"/>
                  </a:prstClr>
                </a:solidFill>
              </a:rPr>
              <a:t>演示文稿标题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CN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 2 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图片占位符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21" name="图片占位符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28600">
              <a:lnSpc>
                <a:spcPct val="110000"/>
              </a:lnSpc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457200">
              <a:lnSpc>
                <a:spcPct val="110000"/>
              </a:lnSpc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685800">
              <a:lnSpc>
                <a:spcPct val="110000"/>
              </a:lnSpc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lnSpc>
                <a:spcPct val="110000"/>
              </a:lnSpc>
              <a:defRPr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CN" altLang="en-U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noProof="0">
                <a:solidFill>
                  <a:prstClr val="black">
                    <a:tint val="75000"/>
                  </a:prstClr>
                </a:solidFill>
              </a:rPr>
              <a:t>演示文稿标题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CN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椭圆形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2" name="长方形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形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8" name="弧形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4" name="椭圆形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rtlCol="0" anchor="b"/>
          <a:lstStyle>
            <a:lvl1pPr algn="ctr">
              <a:defRPr sz="60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noProof="0">
                <a:solidFill>
                  <a:prstClr val="black">
                    <a:tint val="75000"/>
                  </a:prstClr>
                </a:solidFill>
              </a:rPr>
              <a:t>演示文稿标题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CN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7" name="任意多边形：形状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8" name="任意多边形：形状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noProof="0">
                <a:solidFill>
                  <a:prstClr val="black">
                    <a:tint val="75000"/>
                  </a:prstClr>
                </a:solidFill>
              </a:rPr>
              <a:t>演示文稿标题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CN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6" name="任意多边形：形状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7" name="任意多边形：形状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包含图片的引用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 rtlCol="0"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rtlCol="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en-US" altLang="zh-CN" noProof="0"/>
              <a:t>20XX/9/3</a:t>
            </a:r>
            <a:endParaRPr lang="zh-CN" altLang="en-US" noProof="0"/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zh-CN" altLang="en-US" noProof="0"/>
              <a:t>演示文稿标题</a:t>
            </a:r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US" altLang="zh-CN" noProof="0" smtClean="0"/>
              <a:pPr>
                <a:defRPr/>
              </a:pPr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noProof="0">
                <a:solidFill>
                  <a:prstClr val="black">
                    <a:tint val="75000"/>
                  </a:prstClr>
                </a:solidFill>
              </a:rPr>
              <a:t>演示文稿标题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CN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8" name="任意多边形：形状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noProof="0">
                <a:solidFill>
                  <a:prstClr val="black">
                    <a:tint val="75000"/>
                  </a:prstClr>
                </a:solidFill>
              </a:rPr>
              <a:t>演示文稿标题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CN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10" name="任意多边形：形状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1" name="任意多边形：形状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noProof="0">
                <a:solidFill>
                  <a:prstClr val="black">
                    <a:tint val="75000"/>
                  </a:prstClr>
                </a:solidFill>
              </a:rPr>
              <a:t>演示文稿标题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CN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Elenstone/article/details/105051900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CRF</a:t>
            </a:r>
            <a:r>
              <a:rPr lang="zh-CN" altLang="en-US" dirty="0"/>
              <a:t>条件随机场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solidFill>
                  <a:srgbClr val="FFFFFF"/>
                </a:solidFill>
              </a:rPr>
              <a:t>罗润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1580D9-69E2-45B3-90D8-3F4D23C3A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altLang="zh-CN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346348B-29C4-43D9-9CE1-A672AF52559B}"/>
              </a:ext>
            </a:extLst>
          </p:cNvPr>
          <p:cNvSpPr txBox="1"/>
          <p:nvPr/>
        </p:nvSpPr>
        <p:spPr>
          <a:xfrm>
            <a:off x="523042" y="266330"/>
            <a:ext cx="3515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条件随机场的两种常用优化算法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1E81EE8-4AB2-4F62-8F71-E0D411847A54}"/>
              </a:ext>
            </a:extLst>
          </p:cNvPr>
          <p:cNvSpPr txBox="1"/>
          <p:nvPr/>
        </p:nvSpPr>
        <p:spPr>
          <a:xfrm>
            <a:off x="665825" y="870012"/>
            <a:ext cx="3879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改进的迭代尺度法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拟牛顿法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28283AB-3C38-4054-92F8-ED0A2C4D4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25" y="1516343"/>
            <a:ext cx="6542843" cy="520176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D9C58F2-EA2B-4AFE-8B13-9CD28C2AE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84424"/>
            <a:ext cx="5711301" cy="417192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4353428-C883-4BA9-B47B-20D7F56EB165}"/>
              </a:ext>
            </a:extLst>
          </p:cNvPr>
          <p:cNvSpPr txBox="1"/>
          <p:nvPr/>
        </p:nvSpPr>
        <p:spPr>
          <a:xfrm>
            <a:off x="4310108" y="966552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改进的迭代尺度法</a:t>
            </a:r>
          </a:p>
        </p:txBody>
      </p:sp>
    </p:spTree>
    <p:extLst>
      <p:ext uri="{BB962C8B-B14F-4D97-AF65-F5344CB8AC3E}">
        <p14:creationId xmlns:p14="http://schemas.microsoft.com/office/powerpoint/2010/main" val="3138905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EE313C-F9A9-4A1A-AD9E-B2C41E33B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altLang="zh-CN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792F236-0A5E-4D02-9607-B30029450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30" y="1656657"/>
            <a:ext cx="6785059" cy="404183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F089269-1E38-44F0-B064-CE2810E62AFA}"/>
              </a:ext>
            </a:extLst>
          </p:cNvPr>
          <p:cNvSpPr txBox="1"/>
          <p:nvPr/>
        </p:nvSpPr>
        <p:spPr>
          <a:xfrm>
            <a:off x="612559" y="497150"/>
            <a:ext cx="1251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拟牛顿法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5C5260A-3E3F-41EB-B05C-C56A5579653C}"/>
              </a:ext>
            </a:extLst>
          </p:cNvPr>
          <p:cNvSpPr txBox="1"/>
          <p:nvPr/>
        </p:nvSpPr>
        <p:spPr>
          <a:xfrm>
            <a:off x="8069802" y="1997476"/>
            <a:ext cx="3107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</a:t>
            </a:r>
            <a:r>
              <a:rPr lang="en-US" altLang="zh-CN" dirty="0"/>
              <a:t>w</a:t>
            </a:r>
            <a:r>
              <a:rPr lang="zh-CN" altLang="en-US" dirty="0"/>
              <a:t>进行梯度迭代直至收敛</a:t>
            </a:r>
          </a:p>
        </p:txBody>
      </p:sp>
    </p:spTree>
    <p:extLst>
      <p:ext uri="{BB962C8B-B14F-4D97-AF65-F5344CB8AC3E}">
        <p14:creationId xmlns:p14="http://schemas.microsoft.com/office/powerpoint/2010/main" val="4124427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8DFD05-44DE-4F97-BD5A-30C250E3E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altLang="zh-CN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4D7746-CED9-400C-8E77-89C755821AE4}"/>
              </a:ext>
            </a:extLst>
          </p:cNvPr>
          <p:cNvSpPr txBox="1"/>
          <p:nvPr/>
        </p:nvSpPr>
        <p:spPr>
          <a:xfrm>
            <a:off x="506027" y="355107"/>
            <a:ext cx="243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预测算法维特比算法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4AF29FF-5E91-47C7-BB5B-2735EB6E3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593" y="1565197"/>
            <a:ext cx="9174813" cy="355005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E2FABED-E50B-4296-84B9-93E1DD404972}"/>
              </a:ext>
            </a:extLst>
          </p:cNvPr>
          <p:cNvSpPr txBox="1"/>
          <p:nvPr/>
        </p:nvSpPr>
        <p:spPr>
          <a:xfrm>
            <a:off x="2547891" y="5513033"/>
            <a:ext cx="7332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参考博客</a:t>
            </a:r>
            <a:r>
              <a:rPr lang="en-US" altLang="zh-CN" dirty="0">
                <a:hlinkClick r:id="rId3"/>
              </a:rPr>
              <a:t>https://blog.csdn.net/Elenstone/article/details/105051900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4817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结束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5D06EF-9416-46F7-8230-B49EE126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演示文稿标题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lvl="0" rtl="0"/>
            <a:fld id="{D76B855D-E9CC-4FF8-AD85-6CDC7B89A0DE}" type="slidenum">
              <a:rPr lang="en-US" altLang="zh-CN" smtClean="0"/>
              <a:pPr lvl="0" rtl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en-US" altLang="zh-CN" dirty="0"/>
              <a:t>1.</a:t>
            </a:r>
            <a:r>
              <a:rPr lang="zh-CN" altLang="en-US" dirty="0"/>
              <a:t>马尔可夫随机场</a:t>
            </a:r>
            <a:endParaRPr lang="en-US" altLang="zh-CN" dirty="0"/>
          </a:p>
          <a:p>
            <a:pPr marL="0" indent="0" rtl="0">
              <a:buNone/>
            </a:pPr>
            <a:r>
              <a:rPr lang="en-US" altLang="zh-CN" dirty="0"/>
              <a:t>2.</a:t>
            </a:r>
            <a:r>
              <a:rPr lang="zh-CN" altLang="en-US" dirty="0"/>
              <a:t>条件随机场</a:t>
            </a:r>
          </a:p>
          <a:p>
            <a:pPr marL="0" indent="0" rtl="0">
              <a:buNone/>
            </a:pPr>
            <a:r>
              <a:rPr lang="en-US" altLang="zh-CN" dirty="0"/>
              <a:t>3.CRF</a:t>
            </a:r>
            <a:r>
              <a:rPr lang="zh-CN" altLang="en-US" dirty="0"/>
              <a:t>训练步骤</a:t>
            </a:r>
            <a:endParaRPr lang="en-US" altLang="zh-CN" dirty="0"/>
          </a:p>
          <a:p>
            <a:pPr marL="0" indent="0" rtl="0">
              <a:buNone/>
            </a:pPr>
            <a:r>
              <a:rPr lang="en-US" altLang="zh-CN" dirty="0"/>
              <a:t>4.CRF</a:t>
            </a:r>
            <a:r>
              <a:rPr lang="zh-CN" altLang="en-US" dirty="0"/>
              <a:t>预测步骤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zh-CN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马尔可夫随机场</a:t>
            </a:r>
          </a:p>
        </p:txBody>
      </p:sp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zh-CN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DFC77D5-7674-4881-89EC-881C7ACB3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19" y="1554727"/>
            <a:ext cx="9733446" cy="530327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BC8C11E-6414-4AF8-9E89-221ACEAD4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1352" y="4426438"/>
            <a:ext cx="5839915" cy="57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4DA533-89A8-4BE8-AD29-3D706169A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altLang="zh-CN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C3C7473-A9EA-41BC-A321-9B3CF45DEE8A}"/>
              </a:ext>
            </a:extLst>
          </p:cNvPr>
          <p:cNvSpPr txBox="1"/>
          <p:nvPr/>
        </p:nvSpPr>
        <p:spPr>
          <a:xfrm>
            <a:off x="218983" y="390617"/>
            <a:ext cx="117540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​ 在马尔科夫随机场中，还需要得到“条件独立性”，即马尔科夫性，同样借助分离的概念。马尔科夫性是保证或者判断概率图是否为概率无向图的条件，一共三点内容：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全局马尔科夫性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局部马尔科夫性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成对马尔科夫性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79ADD09-F61B-43D4-ACA1-9C3AF1F50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83" y="2511602"/>
            <a:ext cx="6018987" cy="240884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FC01B06-6707-4606-892B-CABD0CEE3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026" y="817167"/>
            <a:ext cx="5123403" cy="261183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0192D33-DDEC-4955-9F67-5907C7EFA6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0742" y="3394270"/>
            <a:ext cx="5299969" cy="24436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F835364-6E94-4567-87D0-A4AFAD501C93}"/>
              </a:ext>
            </a:extLst>
          </p:cNvPr>
          <p:cNvSpPr txBox="1"/>
          <p:nvPr/>
        </p:nvSpPr>
        <p:spPr>
          <a:xfrm>
            <a:off x="1079377" y="4990055"/>
            <a:ext cx="50040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设有联合概率分布</a:t>
            </a:r>
            <a:r>
              <a:rPr lang="en-US" altLang="zh-CN" dirty="0"/>
              <a:t>P ( X ) </a:t>
            </a:r>
            <a:r>
              <a:rPr lang="zh-CN" altLang="en-US" dirty="0"/>
              <a:t>，由无向图</a:t>
            </a:r>
            <a:r>
              <a:rPr lang="en-US" altLang="zh-CN" dirty="0"/>
              <a:t>G = ( V , E ))</a:t>
            </a:r>
            <a:r>
              <a:rPr lang="zh-CN" altLang="en-US" dirty="0"/>
              <a:t>表示，在图中，节点表示随机变量，边表示随机变量之间的依赖关系。如果连个概率分布满足成对、局部和全局马尔科夫性，就称此联合概率分布为概率无向图模型，或马尔科夫随机场</a:t>
            </a:r>
          </a:p>
        </p:txBody>
      </p:sp>
    </p:spTree>
    <p:extLst>
      <p:ext uri="{BB962C8B-B14F-4D97-AF65-F5344CB8AC3E}">
        <p14:creationId xmlns:p14="http://schemas.microsoft.com/office/powerpoint/2010/main" val="2713092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3">
            <a:extLst>
              <a:ext uri="{FF2B5EF4-FFF2-40B4-BE49-F238E27FC236}">
                <a16:creationId xmlns:a16="http://schemas.microsoft.com/office/drawing/2014/main" id="{B5D8B577-0D12-417A-B58F-4B8E4C530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 rtlCol="0"/>
          <a:lstStyle/>
          <a:p>
            <a:pPr rtl="0"/>
            <a:r>
              <a:rPr lang="zh-CN" altLang="en-US" dirty="0"/>
              <a:t>条件随机场</a:t>
            </a:r>
            <a:r>
              <a:rPr lang="en-US" altLang="zh-CN" dirty="0"/>
              <a:t>CRF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E0044C4-A182-4DEC-8B3C-4A35D8F48029}"/>
              </a:ext>
            </a:extLst>
          </p:cNvPr>
          <p:cNvSpPr txBox="1"/>
          <p:nvPr/>
        </p:nvSpPr>
        <p:spPr>
          <a:xfrm>
            <a:off x="692458" y="1438183"/>
            <a:ext cx="54035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​ 条件随机场是给定随机变量</a:t>
            </a:r>
            <a:r>
              <a:rPr lang="en-US" altLang="zh-CN" dirty="0"/>
              <a:t>X </a:t>
            </a:r>
            <a:r>
              <a:rPr lang="zh-CN" altLang="en-US" dirty="0"/>
              <a:t>条件下，随机变量</a:t>
            </a:r>
            <a:r>
              <a:rPr lang="en-US" altLang="zh-CN" dirty="0"/>
              <a:t>Y </a:t>
            </a:r>
            <a:r>
              <a:rPr lang="zh-CN" altLang="en-US" dirty="0"/>
              <a:t>的马尔科夫随机场。因为线性的条件随机场结构简单，也能够提取出足够的信息完成词性标注的任务，所以主要介绍线性链条件随机场</a:t>
            </a:r>
            <a:endParaRPr lang="en-US" altLang="zh-CN" dirty="0"/>
          </a:p>
          <a:p>
            <a:r>
              <a:rPr lang="zh-CN" altLang="en-US" dirty="0"/>
              <a:t>条件随机场打破了一阶马尔可夫假设和观测独立假设，是一个基于条件概率的判别式模型，而</a:t>
            </a:r>
            <a:r>
              <a:rPr lang="en-US" altLang="zh-CN" dirty="0"/>
              <a:t>HMM</a:t>
            </a:r>
            <a:r>
              <a:rPr lang="zh-CN" altLang="en-US" dirty="0"/>
              <a:t>和</a:t>
            </a:r>
            <a:r>
              <a:rPr lang="en-US" altLang="zh-CN" dirty="0"/>
              <a:t>MRF</a:t>
            </a:r>
            <a:r>
              <a:rPr lang="zh-CN" altLang="en-US" dirty="0"/>
              <a:t>都是生成式模型</a:t>
            </a:r>
            <a:endParaRPr lang="en-US" altLang="zh-CN" dirty="0"/>
          </a:p>
          <a:p>
            <a:r>
              <a:rPr lang="zh-CN" altLang="en-US" dirty="0"/>
              <a:t>线性条件随机场的模型图如下：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5BD0B84-B7CD-4905-9FE5-7BBA8B4A5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965" y="4198327"/>
            <a:ext cx="5363501" cy="218996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E115C63-B87B-4781-AFE8-DAD4E3E8D411}"/>
              </a:ext>
            </a:extLst>
          </p:cNvPr>
          <p:cNvSpPr txBox="1"/>
          <p:nvPr/>
        </p:nvSpPr>
        <p:spPr>
          <a:xfrm>
            <a:off x="6587231" y="4492101"/>
            <a:ext cx="39949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分别代表观测者和隐藏状态就是隐变量，一般我们只知道观测值，从所给的条件中推出隐变量的值，像常见的词性标注问题</a:t>
            </a:r>
            <a:r>
              <a:rPr lang="en-US" altLang="zh-CN" dirty="0"/>
              <a:t>X</a:t>
            </a:r>
            <a:r>
              <a:rPr lang="zh-CN" altLang="en-US" dirty="0"/>
              <a:t>代表一句话</a:t>
            </a:r>
            <a:r>
              <a:rPr lang="en-US" altLang="zh-CN" dirty="0"/>
              <a:t>x1,x2,x3</a:t>
            </a:r>
            <a:r>
              <a:rPr lang="zh-CN" altLang="en-US" dirty="0"/>
              <a:t>代表词而</a:t>
            </a:r>
            <a:r>
              <a:rPr lang="en-US" altLang="zh-CN" dirty="0"/>
              <a:t>y1,y2,y3</a:t>
            </a:r>
            <a:r>
              <a:rPr lang="zh-CN" altLang="en-US" dirty="0"/>
              <a:t>则代表词的词性</a:t>
            </a:r>
            <a:r>
              <a:rPr lang="en-US" altLang="zh-CN" dirty="0"/>
              <a:t>Y</a:t>
            </a:r>
            <a:r>
              <a:rPr lang="zh-CN" altLang="en-US" dirty="0"/>
              <a:t>代表词性序列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58998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zh-CN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FBD2A99-549C-4F2C-9689-4C7F4D179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83" y="577684"/>
            <a:ext cx="9144077" cy="398036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0956F7C-3820-4766-94DE-EEC9F5E21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7240" y="4558047"/>
            <a:ext cx="4963927" cy="222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213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976B709E-8C2D-4BDA-90E3-8A0ABDBBB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altLang="zh-CN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zh-CN" altLang="en-US" noProof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4C7AF35-C174-4DAA-8C84-6F599B6C6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66" y="1110133"/>
            <a:ext cx="5770758" cy="89135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7886E35-C83A-4645-B261-74568FDAA9BF}"/>
              </a:ext>
            </a:extLst>
          </p:cNvPr>
          <p:cNvSpPr txBox="1"/>
          <p:nvPr/>
        </p:nvSpPr>
        <p:spPr>
          <a:xfrm>
            <a:off x="523782" y="523782"/>
            <a:ext cx="207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化简形式如下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A223304-9E37-4456-A91A-F812B56E6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944" y="1059086"/>
            <a:ext cx="4103308" cy="89135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42A78CC-8065-44D1-A0C5-24C12C60E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666" y="2052535"/>
            <a:ext cx="4110993" cy="86061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A66EBD3-818C-4836-B633-D3860BA85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762" y="3242787"/>
            <a:ext cx="3219637" cy="126019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114F55B-A690-43BB-B07E-8AC43B0D38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782" y="4502979"/>
            <a:ext cx="7007898" cy="2166916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6FBD1C85-AAD8-46DB-AB66-2A9EDD2580DE}"/>
              </a:ext>
            </a:extLst>
          </p:cNvPr>
          <p:cNvSpPr txBox="1"/>
          <p:nvPr/>
        </p:nvSpPr>
        <p:spPr>
          <a:xfrm>
            <a:off x="7279689" y="5275783"/>
            <a:ext cx="1748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公式有点错误</a:t>
            </a:r>
            <a:endParaRPr lang="en-US" altLang="zh-CN" dirty="0"/>
          </a:p>
          <a:p>
            <a:r>
              <a:rPr lang="zh-CN" altLang="en-US" dirty="0"/>
              <a:t>应该为</a:t>
            </a:r>
            <a:r>
              <a:rPr lang="en-US" altLang="zh-CN" dirty="0"/>
              <a:t>WT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2314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zh-CN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8561DF9-E6A0-40C6-9D41-7BA992719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54" y="815084"/>
            <a:ext cx="8775240" cy="522783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9DF2A90-F78C-4D6F-A8AA-8204969C9B28}"/>
              </a:ext>
            </a:extLst>
          </p:cNvPr>
          <p:cNvSpPr txBox="1"/>
          <p:nvPr/>
        </p:nvSpPr>
        <p:spPr>
          <a:xfrm>
            <a:off x="403363" y="301841"/>
            <a:ext cx="179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公式矩阵表示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F22E6614-F3E9-4A09-BE33-A3B3715B9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8680" y="1477960"/>
            <a:ext cx="3019851" cy="88367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298785F-AF01-4C52-8B2D-6813F7CEBA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1151" y="4323703"/>
            <a:ext cx="3419424" cy="66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950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8B6466-CC56-4078-BB0C-7A0D5CB3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zh-CN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27FAF07-3C73-44D2-9141-7042FDE62C7C}"/>
              </a:ext>
            </a:extLst>
          </p:cNvPr>
          <p:cNvSpPr txBox="1"/>
          <p:nvPr/>
        </p:nvSpPr>
        <p:spPr>
          <a:xfrm>
            <a:off x="479395" y="399496"/>
            <a:ext cx="163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前向后向算法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ABE2E2D-7887-4F53-8776-F00751DB5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05" y="867442"/>
            <a:ext cx="5964559" cy="307424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99ED60F-1488-4B2E-9966-1410D7938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8660" y="867442"/>
            <a:ext cx="5501195" cy="369828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67AF75C-84D8-4D04-8D46-CCFBF40C51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395" y="4481315"/>
            <a:ext cx="8652295" cy="1959445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59A769BB-CDAC-49A0-9C66-50E0F73E710B}"/>
              </a:ext>
            </a:extLst>
          </p:cNvPr>
          <p:cNvSpPr txBox="1"/>
          <p:nvPr/>
        </p:nvSpPr>
        <p:spPr>
          <a:xfrm>
            <a:off x="9169893" y="5344227"/>
            <a:ext cx="218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求导需要用到数学期望</a:t>
            </a:r>
          </a:p>
        </p:txBody>
      </p:sp>
    </p:spTree>
    <p:extLst>
      <p:ext uri="{BB962C8B-B14F-4D97-AF65-F5344CB8AC3E}">
        <p14:creationId xmlns:p14="http://schemas.microsoft.com/office/powerpoint/2010/main" val="3942647457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000_TF78504181_Win32" id="{1598ABF4-0FD6-445B-860C-89ACF0EABCA8}" vid="{E19FA4AC-A14B-41C0-979F-CDA37360553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形状​​演示文稿</Template>
  <TotalTime>589</TotalTime>
  <Words>382</Words>
  <Application>Microsoft Office PowerPoint</Application>
  <PresentationFormat>宽屏</PresentationFormat>
  <Paragraphs>51</Paragraphs>
  <Slides>13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-apple-system</vt:lpstr>
      <vt:lpstr>Microsoft YaHei UI</vt:lpstr>
      <vt:lpstr>Arial</vt:lpstr>
      <vt:lpstr>Avenir Next LT Pro</vt:lpstr>
      <vt:lpstr>ShapesVTI</vt:lpstr>
      <vt:lpstr>CRF条件随机场</vt:lpstr>
      <vt:lpstr>PowerPoint 演示文稿</vt:lpstr>
      <vt:lpstr>马尔可夫随机场</vt:lpstr>
      <vt:lpstr>PowerPoint 演示文稿</vt:lpstr>
      <vt:lpstr>条件随机场CRF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结束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CRF条件随机场</dc:title>
  <dc:creator>luo run</dc:creator>
  <cp:lastModifiedBy>luo run</cp:lastModifiedBy>
  <cp:revision>12</cp:revision>
  <dcterms:created xsi:type="dcterms:W3CDTF">2021-04-15T05:21:50Z</dcterms:created>
  <dcterms:modified xsi:type="dcterms:W3CDTF">2021-04-15T15:11:25Z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