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1"/>
  </p:notesMasterIdLst>
  <p:handoutMasterIdLst>
    <p:handoutMasterId r:id="rId22"/>
  </p:handoutMasterIdLst>
  <p:sldIdLst>
    <p:sldId id="3825" r:id="rId5"/>
    <p:sldId id="3826" r:id="rId6"/>
    <p:sldId id="3830" r:id="rId7"/>
    <p:sldId id="3831" r:id="rId8"/>
    <p:sldId id="3794" r:id="rId9"/>
    <p:sldId id="3835" r:id="rId10"/>
    <p:sldId id="3836" r:id="rId11"/>
    <p:sldId id="3837" r:id="rId12"/>
    <p:sldId id="3838" r:id="rId13"/>
    <p:sldId id="3839" r:id="rId14"/>
    <p:sldId id="3840" r:id="rId15"/>
    <p:sldId id="3841" r:id="rId16"/>
    <p:sldId id="3842" r:id="rId17"/>
    <p:sldId id="3843" r:id="rId18"/>
    <p:sldId id="3844" r:id="rId19"/>
    <p:sldId id="3834" r:id="rId2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D68F"/>
    <a:srgbClr val="90D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6" y="6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4EC18BC-8EC5-4BB0-9D97-EFDA9AAE84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1DA268-72B3-403F-9112-474F656641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35D43-B27B-466F-B9D6-D943B2BAF900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2021/4/21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5E6B4A-C2D7-4EF8-AC43-FFDF12051E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6CAF20-3253-4179-BF3F-058B352733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B2E2B-B9C6-4764-8408-7AA372C2A1E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4300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B4A619A-2DB5-4594-A8DA-8CD7ACB1C875}" type="datetime1">
              <a:rPr lang="zh-CN" altLang="en-US" noProof="0" smtClean="0"/>
              <a:t>2021/4/21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40C6A29-4676-420C-BBE3-ACC2B80F64D4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0798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620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8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431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9822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373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(F)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6" name="任意多边形：形状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8" name="椭圆形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0" name="任意多边形：形状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文本占位符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 2 张中等大小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片占位符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椭圆形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6858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形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6" name="任意多边形：形状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0" name="任意多边形：形状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2" name="任意多边形：形状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任意多边形：形状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任意多边形：形状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任意多边形：形状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任意多边形：形状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单击图标，添加图片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形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4" name="椭圆形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None/>
              <a:defRPr/>
            </a:lvl4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2 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片占位符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lnSpc>
                <a:spcPct val="110000"/>
              </a:lnSpc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lnSpc>
                <a:spcPct val="110000"/>
              </a:lnSpc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685800">
              <a:lnSpc>
                <a:spcPct val="110000"/>
              </a:lnSpc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椭圆形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形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4" name="椭圆形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7" name="任意多边形：形状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6" name="任意多边形：形状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7" name="任意多边形：形状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片的引用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US" altLang="zh-CN" noProof="0"/>
              <a:t>20XX/9/3</a:t>
            </a:r>
            <a:endParaRPr lang="zh-CN" altLang="en-US" noProof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zh-CN" altLang="en-US" noProof="0"/>
              <a:t>演示文稿标题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US" altLang="zh-CN" noProof="0" smtClean="0"/>
              <a:pPr>
                <a:defRPr/>
              </a:pPr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SVM</a:t>
            </a:r>
            <a:r>
              <a:rPr lang="zh-CN" altLang="en-US" dirty="0"/>
              <a:t>支持向量机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罗润</a:t>
            </a:r>
            <a:endParaRPr lang="en-US" altLang="zh-CN" dirty="0"/>
          </a:p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5EA79AA-F5C3-4F7C-B93E-8E78C8FD2F0D}"/>
              </a:ext>
            </a:extLst>
          </p:cNvPr>
          <p:cNvSpPr txBox="1"/>
          <p:nvPr/>
        </p:nvSpPr>
        <p:spPr>
          <a:xfrm>
            <a:off x="446101" y="593882"/>
            <a:ext cx="109261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对于一些线性不可分的情况，比如一些数据混合在一起，我们可以将数据先映射到高纬，然后在使用</a:t>
            </a:r>
            <a:r>
              <a:rPr lang="en-US" altLang="zh-CN" b="1" i="0" dirty="0" err="1">
                <a:solidFill>
                  <a:srgbClr val="4F4F4F"/>
                </a:solidFill>
                <a:effectLst/>
                <a:latin typeface="PingFang SC"/>
              </a:rPr>
              <a:t>svm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找到当前高纬度的超平面，进而将数据进行有效的分离，一个直观的例子：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175531-FE51-4F0F-8556-D2255297F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00" y="1437110"/>
            <a:ext cx="6371361" cy="25312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BA8C3FC-68C4-4D07-9CB8-E2BDF0FA7367}"/>
              </a:ext>
            </a:extLst>
          </p:cNvPr>
          <p:cNvSpPr txBox="1"/>
          <p:nvPr/>
        </p:nvSpPr>
        <p:spPr>
          <a:xfrm>
            <a:off x="727969" y="4074850"/>
            <a:ext cx="716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核函数用来处理此类问题，是描述数据高维内积的低维表达函数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58B0C78-6FE7-4AC6-B690-51B398E51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69" y="4741849"/>
            <a:ext cx="2317072" cy="39320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6801241-4173-434F-AB79-664165108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780" y="4550714"/>
            <a:ext cx="3686660" cy="59099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07EABF1-792D-4B85-AAFA-448272EA7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738" y="4487131"/>
            <a:ext cx="3538370" cy="66193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DE50F47-DEF5-4778-A0CB-5427FFB391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1123" y="5518595"/>
            <a:ext cx="4342493" cy="59099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8DC5259-DFA9-444F-B4DB-58B75B256EA7}"/>
              </a:ext>
            </a:extLst>
          </p:cNvPr>
          <p:cNvSpPr txBox="1"/>
          <p:nvPr/>
        </p:nvSpPr>
        <p:spPr>
          <a:xfrm>
            <a:off x="6684885" y="5629424"/>
            <a:ext cx="424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线性核，多项式核，高斯核，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sigmoid</a:t>
            </a: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核</a:t>
            </a:r>
          </a:p>
        </p:txBody>
      </p:sp>
    </p:spTree>
    <p:extLst>
      <p:ext uri="{BB962C8B-B14F-4D97-AF65-F5344CB8AC3E}">
        <p14:creationId xmlns:p14="http://schemas.microsoft.com/office/powerpoint/2010/main" val="370038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9F0CE0C5-C44D-4216-BB6F-34064E64D9D0}"/>
              </a:ext>
            </a:extLst>
          </p:cNvPr>
          <p:cNvSpPr txBox="1"/>
          <p:nvPr/>
        </p:nvSpPr>
        <p:spPr>
          <a:xfrm>
            <a:off x="508246" y="343554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1" i="0" dirty="0">
                <a:effectLst/>
                <a:latin typeface="PingFang SC"/>
              </a:rPr>
              <a:t>SMO</a:t>
            </a:r>
            <a:r>
              <a:rPr lang="zh-CN" altLang="en-US" sz="2800" b="1" i="0" dirty="0">
                <a:effectLst/>
                <a:latin typeface="PingFang SC"/>
              </a:rPr>
              <a:t>算法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ACFA6F-D49D-4AB0-A968-6C6FEDB81093}"/>
              </a:ext>
            </a:extLst>
          </p:cNvPr>
          <p:cNvSpPr txBox="1"/>
          <p:nvPr/>
        </p:nvSpPr>
        <p:spPr>
          <a:xfrm>
            <a:off x="508246" y="121356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现在的问题是：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7142E77-9B9A-4F0A-B451-2501E9F37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84" y="1843037"/>
            <a:ext cx="4032832" cy="111141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887FDD1-764A-4D82-B801-E3DEE8E7DE87}"/>
              </a:ext>
            </a:extLst>
          </p:cNvPr>
          <p:cNvSpPr txBox="1"/>
          <p:nvPr/>
        </p:nvSpPr>
        <p:spPr>
          <a:xfrm>
            <a:off x="508246" y="3111597"/>
            <a:ext cx="11538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SMO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算法是通过一定的规定选择两个参数进行优化，并固定其余 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N - 2 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个参数，假如选取优化的参数是 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α</a:t>
            </a:r>
            <a:r>
              <a:rPr lang="en-US" altLang="zh-CN" b="0" i="0" baseline="-25000" dirty="0">
                <a:solidFill>
                  <a:srgbClr val="494949"/>
                </a:solidFill>
                <a:effectLst/>
                <a:latin typeface="PingFang SC"/>
              </a:rPr>
              <a:t>1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, α</a:t>
            </a:r>
            <a:r>
              <a:rPr lang="en-US" altLang="zh-CN" b="0" i="0" baseline="-25000" dirty="0">
                <a:solidFill>
                  <a:srgbClr val="494949"/>
                </a:solidFill>
                <a:effectLst/>
                <a:latin typeface="PingFang SC"/>
              </a:rPr>
              <a:t>2 </a:t>
            </a:r>
            <a:r>
              <a:rPr lang="zh-CN" altLang="en-US" b="0" i="0" baseline="-25000" dirty="0">
                <a:solidFill>
                  <a:srgbClr val="494949"/>
                </a:solidFill>
                <a:effectLst/>
                <a:latin typeface="PingFang SC"/>
              </a:rPr>
              <a:t>，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固定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α</a:t>
            </a:r>
            <a:r>
              <a:rPr lang="en-US" altLang="zh-CN" b="0" i="0" baseline="-25000" dirty="0">
                <a:solidFill>
                  <a:srgbClr val="494949"/>
                </a:solidFill>
                <a:effectLst/>
                <a:latin typeface="PingFang SC"/>
              </a:rPr>
              <a:t>3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, α</a:t>
            </a:r>
            <a:r>
              <a:rPr lang="en-US" altLang="zh-CN" b="0" i="0" baseline="-25000" dirty="0">
                <a:solidFill>
                  <a:srgbClr val="494949"/>
                </a:solidFill>
                <a:effectLst/>
                <a:latin typeface="PingFang SC"/>
              </a:rPr>
              <a:t>4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 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, .., α</a:t>
            </a:r>
            <a:r>
              <a:rPr lang="en-US" altLang="zh-CN" b="0" i="0" baseline="-25000" dirty="0">
                <a:solidFill>
                  <a:srgbClr val="494949"/>
                </a:solidFill>
                <a:effectLst/>
                <a:latin typeface="PingFang SC"/>
              </a:rPr>
              <a:t>N 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，对目标函数进行化简成二元函数得：</a:t>
            </a:r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20B9C92-4D93-4459-A47E-A48856944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53" y="4976688"/>
            <a:ext cx="1689005" cy="44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8A3823C-298F-4858-92C9-FFD8E20BD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654" y="4976688"/>
            <a:ext cx="3726659" cy="44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2EB059E-4FA2-48B3-954E-C876E644EF64}"/>
              </a:ext>
            </a:extLst>
          </p:cNvPr>
          <p:cNvSpPr txBox="1"/>
          <p:nvPr/>
        </p:nvSpPr>
        <p:spPr>
          <a:xfrm>
            <a:off x="754602" y="5051752"/>
            <a:ext cx="37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41ACFA-EFCC-474D-9E95-C0463EF88431}"/>
              </a:ext>
            </a:extLst>
          </p:cNvPr>
          <p:cNvSpPr txBox="1"/>
          <p:nvPr/>
        </p:nvSpPr>
        <p:spPr>
          <a:xfrm>
            <a:off x="2828246" y="5029315"/>
            <a:ext cx="74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得到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162A8B90-47D6-4B50-8A01-1BA667418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204" y="5562625"/>
            <a:ext cx="6376432" cy="108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82AC1B9B-6BD1-4979-BE00-BFE4DCD08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46" y="3827720"/>
            <a:ext cx="9603089" cy="108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D275EAD-5A21-425F-B89C-6A7046924379}"/>
              </a:ext>
            </a:extLst>
          </p:cNvPr>
          <p:cNvSpPr txBox="1"/>
          <p:nvPr/>
        </p:nvSpPr>
        <p:spPr>
          <a:xfrm>
            <a:off x="7590407" y="5051752"/>
            <a:ext cx="133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带入得到</a:t>
            </a:r>
          </a:p>
        </p:txBody>
      </p:sp>
    </p:spTree>
    <p:extLst>
      <p:ext uri="{BB962C8B-B14F-4D97-AF65-F5344CB8AC3E}">
        <p14:creationId xmlns:p14="http://schemas.microsoft.com/office/powerpoint/2010/main" val="109564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FE84DB88-7685-4707-9DFF-6F2A581BDEF4}"/>
              </a:ext>
            </a:extLst>
          </p:cNvPr>
          <p:cNvSpPr txBox="1"/>
          <p:nvPr/>
        </p:nvSpPr>
        <p:spPr>
          <a:xfrm>
            <a:off x="801209" y="52998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对</a:t>
            </a:r>
            <a:r>
              <a:rPr lang="zh-CN" altLang="en-US" dirty="0">
                <a:solidFill>
                  <a:srgbClr val="494949"/>
                </a:solidFill>
                <a:latin typeface="PingFang SC"/>
              </a:rPr>
              <a:t>上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式求导并等于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0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，得：</a:t>
            </a:r>
            <a:endParaRPr lang="zh-CN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395B982-6D0F-4A7C-B731-FC373F979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09" y="1002916"/>
            <a:ext cx="10419056" cy="61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5CE275C-5F03-44E8-AA94-A79DA202FD86}"/>
              </a:ext>
            </a:extLst>
          </p:cNvPr>
          <p:cNvSpPr txBox="1"/>
          <p:nvPr/>
        </p:nvSpPr>
        <p:spPr>
          <a:xfrm>
            <a:off x="694677" y="1724138"/>
            <a:ext cx="8404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假设求解得到的值，记为</a:t>
            </a:r>
            <a:r>
              <a:rPr lang="el-GR" altLang="zh-CN" sz="1800" b="0" i="0" dirty="0">
                <a:solidFill>
                  <a:srgbClr val="494949"/>
                </a:solidFill>
                <a:effectLst/>
                <a:latin typeface="PingFang SC"/>
              </a:rPr>
              <a:t>α</a:t>
            </a:r>
            <a:r>
              <a:rPr lang="el-GR" altLang="zh-CN" b="0" i="0" baseline="-25000" dirty="0">
                <a:solidFill>
                  <a:srgbClr val="494949"/>
                </a:solidFill>
                <a:effectLst/>
                <a:latin typeface="PingFang SC"/>
              </a:rPr>
              <a:t>1</a:t>
            </a:r>
            <a:r>
              <a:rPr lang="en-US" altLang="zh-CN" b="0" i="0" baseline="30000" dirty="0">
                <a:solidFill>
                  <a:srgbClr val="494949"/>
                </a:solidFill>
                <a:effectLst/>
                <a:latin typeface="PingFang SC"/>
              </a:rPr>
              <a:t>new 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、</a:t>
            </a:r>
            <a:r>
              <a:rPr lang="el-GR" altLang="zh-CN" sz="1800" b="0" i="0" dirty="0">
                <a:solidFill>
                  <a:srgbClr val="494949"/>
                </a:solidFill>
                <a:effectLst/>
                <a:latin typeface="PingFang SC"/>
              </a:rPr>
              <a:t>α</a:t>
            </a:r>
            <a:r>
              <a:rPr lang="el-GR" altLang="zh-CN" b="0" i="0" baseline="-25000" dirty="0">
                <a:solidFill>
                  <a:srgbClr val="494949"/>
                </a:solidFill>
                <a:effectLst/>
                <a:latin typeface="PingFang SC"/>
              </a:rPr>
              <a:t>2</a:t>
            </a:r>
            <a:r>
              <a:rPr lang="en-US" altLang="zh-CN" b="0" i="0" baseline="30000" dirty="0">
                <a:solidFill>
                  <a:srgbClr val="494949"/>
                </a:solidFill>
                <a:effectLst/>
                <a:latin typeface="PingFang SC"/>
              </a:rPr>
              <a:t>new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 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优化前的解记为</a:t>
            </a:r>
            <a:r>
              <a:rPr lang="el-GR" altLang="zh-CN" sz="1800" b="0" i="0" dirty="0">
                <a:solidFill>
                  <a:srgbClr val="494949"/>
                </a:solidFill>
                <a:effectLst/>
                <a:latin typeface="PingFang SC"/>
              </a:rPr>
              <a:t>α</a:t>
            </a:r>
            <a:r>
              <a:rPr lang="el-GR" altLang="zh-CN" b="0" i="0" baseline="-25000" dirty="0">
                <a:solidFill>
                  <a:srgbClr val="494949"/>
                </a:solidFill>
                <a:effectLst/>
                <a:latin typeface="PingFang SC"/>
              </a:rPr>
              <a:t>1</a:t>
            </a:r>
            <a:r>
              <a:rPr lang="en-US" altLang="zh-CN" b="0" i="0" baseline="30000" dirty="0">
                <a:solidFill>
                  <a:srgbClr val="494949"/>
                </a:solidFill>
                <a:effectLst/>
                <a:latin typeface="PingFang SC"/>
              </a:rPr>
              <a:t>old 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、</a:t>
            </a:r>
            <a:r>
              <a:rPr lang="el-GR" altLang="zh-CN" sz="1800" b="0" i="0" dirty="0">
                <a:solidFill>
                  <a:srgbClr val="494949"/>
                </a:solidFill>
                <a:effectLst/>
                <a:latin typeface="PingFang SC"/>
              </a:rPr>
              <a:t>α</a:t>
            </a:r>
            <a:r>
              <a:rPr lang="el-GR" altLang="zh-CN" b="0" i="0" baseline="-25000" dirty="0">
                <a:solidFill>
                  <a:srgbClr val="494949"/>
                </a:solidFill>
                <a:effectLst/>
                <a:latin typeface="PingFang SC"/>
              </a:rPr>
              <a:t>2</a:t>
            </a:r>
            <a:r>
              <a:rPr lang="en-US" altLang="zh-CN" b="0" i="0" baseline="30000" dirty="0">
                <a:solidFill>
                  <a:srgbClr val="494949"/>
                </a:solidFill>
                <a:effectLst/>
                <a:latin typeface="PingFang SC"/>
              </a:rPr>
              <a:t>old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 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，由约束条件知：</a:t>
            </a:r>
            <a:endParaRPr lang="zh-CN" altLang="en-US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EBBAAFF6-BB4D-401A-BDA2-8BE444F7F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54" y="2197068"/>
            <a:ext cx="6442969" cy="46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086E2BB7-26F2-45EA-8816-0620CD2DC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506" y="2144387"/>
            <a:ext cx="2667970" cy="51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93D31686-6FE9-47BE-A2AF-E5D903EC1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78" y="3056499"/>
            <a:ext cx="18192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F5C052B-9367-4A5C-9406-E67ABF4D18E6}"/>
              </a:ext>
            </a:extLst>
          </p:cNvPr>
          <p:cNvSpPr txBox="1"/>
          <p:nvPr/>
        </p:nvSpPr>
        <p:spPr>
          <a:xfrm>
            <a:off x="723113" y="3155557"/>
            <a:ext cx="44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令</a:t>
            </a:r>
          </a:p>
        </p:txBody>
      </p:sp>
      <p:pic>
        <p:nvPicPr>
          <p:cNvPr id="7178" name="Picture 10">
            <a:extLst>
              <a:ext uri="{FF2B5EF4-FFF2-40B4-BE49-F238E27FC236}">
                <a16:creationId xmlns:a16="http://schemas.microsoft.com/office/drawing/2014/main" id="{64BD2C1E-69EA-471B-9C9D-90BE75DE6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434" y="2918289"/>
            <a:ext cx="27622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407C9396-AABE-4571-A00D-6732E05D8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290" y="2918289"/>
            <a:ext cx="280035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2274BD40-4B09-4E84-88BB-FC04C227E2BD}"/>
              </a:ext>
            </a:extLst>
          </p:cNvPr>
          <p:cNvSpPr txBox="1"/>
          <p:nvPr/>
        </p:nvSpPr>
        <p:spPr>
          <a:xfrm>
            <a:off x="759732" y="3780588"/>
            <a:ext cx="7824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带入解出，此时解出的 </a:t>
            </a:r>
            <a:r>
              <a:rPr lang="el-GR" altLang="zh-CN" sz="1800" b="0" i="0" dirty="0">
                <a:solidFill>
                  <a:srgbClr val="494949"/>
                </a:solidFill>
                <a:effectLst/>
                <a:latin typeface="PingFang SC"/>
              </a:rPr>
              <a:t>α</a:t>
            </a:r>
            <a:r>
              <a:rPr lang="el-GR" altLang="zh-CN" b="0" i="0" baseline="-25000" dirty="0">
                <a:solidFill>
                  <a:srgbClr val="494949"/>
                </a:solidFill>
                <a:effectLst/>
                <a:latin typeface="PingFang SC"/>
              </a:rPr>
              <a:t>2</a:t>
            </a:r>
            <a:r>
              <a:rPr lang="en-US" altLang="zh-CN" b="0" i="0" baseline="30000" dirty="0">
                <a:solidFill>
                  <a:srgbClr val="494949"/>
                </a:solidFill>
                <a:effectLst/>
                <a:latin typeface="PingFang SC"/>
              </a:rPr>
              <a:t>new 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 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没有考虑到约束条件，先记为 </a:t>
            </a:r>
            <a:r>
              <a:rPr lang="el-GR" altLang="zh-CN" sz="1800" b="0" i="0" dirty="0">
                <a:solidFill>
                  <a:srgbClr val="494949"/>
                </a:solidFill>
                <a:effectLst/>
                <a:latin typeface="PingFang SC"/>
              </a:rPr>
              <a:t>α</a:t>
            </a:r>
            <a:r>
              <a:rPr lang="el-GR" altLang="zh-CN" b="0" i="0" baseline="-25000" dirty="0">
                <a:solidFill>
                  <a:srgbClr val="494949"/>
                </a:solidFill>
                <a:effectLst/>
                <a:latin typeface="PingFang SC"/>
              </a:rPr>
              <a:t>2</a:t>
            </a:r>
            <a:r>
              <a:rPr lang="en-US" altLang="zh-CN" b="0" i="0" baseline="30000" dirty="0">
                <a:solidFill>
                  <a:srgbClr val="494949"/>
                </a:solidFill>
                <a:effectLst/>
                <a:latin typeface="PingFang SC"/>
              </a:rPr>
              <a:t>new unclipped 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 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，得：</a:t>
            </a:r>
            <a:endParaRPr lang="zh-CN" altLang="en-US" dirty="0"/>
          </a:p>
        </p:txBody>
      </p:sp>
      <p:pic>
        <p:nvPicPr>
          <p:cNvPr id="7182" name="Picture 14">
            <a:extLst>
              <a:ext uri="{FF2B5EF4-FFF2-40B4-BE49-F238E27FC236}">
                <a16:creationId xmlns:a16="http://schemas.microsoft.com/office/drawing/2014/main" id="{52623E2E-ED34-4FFF-8EA5-C4497DEAE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77" y="4395199"/>
            <a:ext cx="9971964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>
            <a:extLst>
              <a:ext uri="{FF2B5EF4-FFF2-40B4-BE49-F238E27FC236}">
                <a16:creationId xmlns:a16="http://schemas.microsoft.com/office/drawing/2014/main" id="{F18E0519-9192-48B4-B33C-C0FFE4C2E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143" y="5189082"/>
            <a:ext cx="4581031" cy="89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4F75914-7B4F-46A1-8FF1-9AF187625DE3}"/>
              </a:ext>
            </a:extLst>
          </p:cNvPr>
          <p:cNvSpPr txBox="1"/>
          <p:nvPr/>
        </p:nvSpPr>
        <p:spPr>
          <a:xfrm>
            <a:off x="2074415" y="5403155"/>
            <a:ext cx="118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化简得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55041B6-DE7E-432F-90B6-51F8DA51AAD3}"/>
              </a:ext>
            </a:extLst>
          </p:cNvPr>
          <p:cNvSpPr txBox="1"/>
          <p:nvPr/>
        </p:nvSpPr>
        <p:spPr>
          <a:xfrm>
            <a:off x="8368821" y="5362528"/>
            <a:ext cx="2877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b="0" i="0" dirty="0">
                <a:solidFill>
                  <a:srgbClr val="494949"/>
                </a:solidFill>
                <a:effectLst/>
                <a:latin typeface="PingFang SC"/>
              </a:rPr>
              <a:t>η = K</a:t>
            </a:r>
            <a:r>
              <a:rPr lang="el-GR" altLang="zh-CN" b="0" i="0" baseline="-25000" dirty="0">
                <a:solidFill>
                  <a:srgbClr val="494949"/>
                </a:solidFill>
                <a:effectLst/>
                <a:latin typeface="PingFang SC"/>
              </a:rPr>
              <a:t>11</a:t>
            </a:r>
            <a:r>
              <a:rPr lang="el-GR" altLang="zh-CN" b="0" i="0" dirty="0">
                <a:solidFill>
                  <a:srgbClr val="494949"/>
                </a:solidFill>
                <a:effectLst/>
                <a:latin typeface="PingFang SC"/>
              </a:rPr>
              <a:t> + K</a:t>
            </a:r>
            <a:r>
              <a:rPr lang="el-GR" altLang="zh-CN" b="0" i="0" baseline="-25000" dirty="0">
                <a:solidFill>
                  <a:srgbClr val="494949"/>
                </a:solidFill>
                <a:effectLst/>
                <a:latin typeface="PingFang SC"/>
              </a:rPr>
              <a:t>22</a:t>
            </a:r>
            <a:r>
              <a:rPr lang="el-GR" altLang="zh-CN" b="0" i="0" dirty="0">
                <a:solidFill>
                  <a:srgbClr val="494949"/>
                </a:solidFill>
                <a:effectLst/>
                <a:latin typeface="PingFang SC"/>
              </a:rPr>
              <a:t> - 2K</a:t>
            </a:r>
            <a:r>
              <a:rPr lang="el-GR" altLang="zh-CN" b="0" i="0" baseline="-25000" dirty="0">
                <a:solidFill>
                  <a:srgbClr val="494949"/>
                </a:solidFill>
                <a:effectLst/>
                <a:latin typeface="PingFang SC"/>
              </a:rPr>
              <a:t>12</a:t>
            </a:r>
            <a:r>
              <a:rPr lang="el-GR" altLang="zh-CN" b="0" i="0" dirty="0">
                <a:solidFill>
                  <a:srgbClr val="494949"/>
                </a:solidFill>
                <a:effectLst/>
                <a:latin typeface="PingFang SC"/>
              </a:rPr>
              <a:t> &gt; 0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948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AB5A0946-E505-4FEC-B3C5-5CDEF7A90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719" y="288492"/>
            <a:ext cx="3441854" cy="119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39CC8CF-062B-4E42-BD70-51F74B4D83A1}"/>
              </a:ext>
            </a:extLst>
          </p:cNvPr>
          <p:cNvSpPr txBox="1"/>
          <p:nvPr/>
        </p:nvSpPr>
        <p:spPr>
          <a:xfrm>
            <a:off x="419468" y="51486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以上求得的 </a:t>
            </a:r>
            <a:r>
              <a:rPr lang="el-GR" altLang="zh-CN" sz="1800" b="0" i="0" dirty="0">
                <a:solidFill>
                  <a:srgbClr val="494949"/>
                </a:solidFill>
                <a:effectLst/>
                <a:latin typeface="PingFang SC"/>
              </a:rPr>
              <a:t>α</a:t>
            </a:r>
            <a:r>
              <a:rPr lang="el-GR" altLang="zh-CN" b="0" i="0" baseline="-25000" dirty="0">
                <a:solidFill>
                  <a:srgbClr val="494949"/>
                </a:solidFill>
                <a:effectLst/>
                <a:latin typeface="PingFang SC"/>
              </a:rPr>
              <a:t>2</a:t>
            </a:r>
            <a:r>
              <a:rPr lang="en-US" altLang="zh-CN" b="0" i="0" baseline="30000" dirty="0">
                <a:solidFill>
                  <a:srgbClr val="494949"/>
                </a:solidFill>
                <a:effectLst/>
                <a:latin typeface="PingFang SC"/>
              </a:rPr>
              <a:t>new unclipped 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没考虑约束条件：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86A676A-EB6A-4DE4-A6CA-758F6E9F8F27}"/>
              </a:ext>
            </a:extLst>
          </p:cNvPr>
          <p:cNvSpPr txBox="1"/>
          <p:nvPr/>
        </p:nvSpPr>
        <p:spPr>
          <a:xfrm>
            <a:off x="419468" y="1383111"/>
            <a:ext cx="9525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  <a:ea typeface="PingFang SC"/>
              </a:rPr>
              <a:t>当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  <a:ea typeface="PingFang SC"/>
              </a:rPr>
              <a:t>y1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  <a:ea typeface="PingFang SC"/>
              </a:rPr>
              <a:t>和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  <a:ea typeface="PingFang SC"/>
              </a:rPr>
              <a:t>y2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  <a:ea typeface="PingFang SC"/>
              </a:rPr>
              <a:t>异号时，也就是一个为1，一个为-1时，他们可以表示成一条直线，斜率为1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8205" name="Picture 13">
            <a:extLst>
              <a:ext uri="{FF2B5EF4-FFF2-40B4-BE49-F238E27FC236}">
                <a16:creationId xmlns:a16="http://schemas.microsoft.com/office/drawing/2014/main" id="{92FC7707-62EF-4F78-8082-EDDCD3A8D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72" y="2138614"/>
            <a:ext cx="48101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7" name="Picture 15">
            <a:extLst>
              <a:ext uri="{FF2B5EF4-FFF2-40B4-BE49-F238E27FC236}">
                <a16:creationId xmlns:a16="http://schemas.microsoft.com/office/drawing/2014/main" id="{85105B8C-A3C2-49D8-B143-C6CB3B2D3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716" y="2710391"/>
            <a:ext cx="603885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5E0D6DE-ED66-4DC4-8D94-239B804D9380}"/>
              </a:ext>
            </a:extLst>
          </p:cNvPr>
          <p:cNvSpPr txBox="1"/>
          <p:nvPr/>
        </p:nvSpPr>
        <p:spPr>
          <a:xfrm>
            <a:off x="5481220" y="2138612"/>
            <a:ext cx="614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归纳得到</a:t>
            </a:r>
          </a:p>
        </p:txBody>
      </p:sp>
      <p:pic>
        <p:nvPicPr>
          <p:cNvPr id="8209" name="Picture 17">
            <a:extLst>
              <a:ext uri="{FF2B5EF4-FFF2-40B4-BE49-F238E27FC236}">
                <a16:creationId xmlns:a16="http://schemas.microsoft.com/office/drawing/2014/main" id="{B902AD2C-2736-4B3B-A272-E06C7EACA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220" y="3877144"/>
            <a:ext cx="48291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1" name="Picture 19">
            <a:extLst>
              <a:ext uri="{FF2B5EF4-FFF2-40B4-BE49-F238E27FC236}">
                <a16:creationId xmlns:a16="http://schemas.microsoft.com/office/drawing/2014/main" id="{CC1E8E1E-4300-4800-B57E-BDC26ACC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844" y="5385661"/>
            <a:ext cx="29622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EFDC8A3-A53C-4F10-91E3-8794A9E2A656}"/>
              </a:ext>
            </a:extLst>
          </p:cNvPr>
          <p:cNvSpPr txBox="1"/>
          <p:nvPr/>
        </p:nvSpPr>
        <p:spPr>
          <a:xfrm>
            <a:off x="1225118" y="5385661"/>
            <a:ext cx="52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</a:t>
            </a:r>
          </a:p>
        </p:txBody>
      </p:sp>
      <p:pic>
        <p:nvPicPr>
          <p:cNvPr id="8213" name="Picture 21">
            <a:extLst>
              <a:ext uri="{FF2B5EF4-FFF2-40B4-BE49-F238E27FC236}">
                <a16:creationId xmlns:a16="http://schemas.microsoft.com/office/drawing/2014/main" id="{FCCC606D-088D-45C0-8367-93CFBE477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726" y="5322677"/>
            <a:ext cx="301942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ABA1C8C-AAD5-4028-9A18-99C8219502CF}"/>
              </a:ext>
            </a:extLst>
          </p:cNvPr>
          <p:cNvSpPr txBox="1"/>
          <p:nvPr/>
        </p:nvSpPr>
        <p:spPr>
          <a:xfrm>
            <a:off x="5169715" y="5424140"/>
            <a:ext cx="70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得到</a:t>
            </a:r>
          </a:p>
        </p:txBody>
      </p:sp>
    </p:spTree>
    <p:extLst>
      <p:ext uri="{BB962C8B-B14F-4D97-AF65-F5344CB8AC3E}">
        <p14:creationId xmlns:p14="http://schemas.microsoft.com/office/powerpoint/2010/main" val="6474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74FE3AC5-8C68-4052-BF44-43BB8FF6C278}"/>
              </a:ext>
            </a:extLst>
          </p:cNvPr>
          <p:cNvSpPr txBox="1"/>
          <p:nvPr/>
        </p:nvSpPr>
        <p:spPr>
          <a:xfrm>
            <a:off x="845598" y="49447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b="0" i="0">
                <a:solidFill>
                  <a:srgbClr val="494949"/>
                </a:solidFill>
                <a:effectLst/>
                <a:latin typeface="PingFang SC"/>
              </a:rPr>
              <a:t>η &lt;= 0 , α</a:t>
            </a:r>
            <a:r>
              <a:rPr lang="el-GR" altLang="zh-CN" b="0" i="0" baseline="-25000">
                <a:solidFill>
                  <a:srgbClr val="494949"/>
                </a:solidFill>
                <a:effectLst/>
                <a:latin typeface="PingFang SC"/>
              </a:rPr>
              <a:t>2</a:t>
            </a:r>
            <a:r>
              <a:rPr lang="en-US" altLang="zh-CN" b="0" i="0" baseline="30000" dirty="0">
                <a:solidFill>
                  <a:srgbClr val="494949"/>
                </a:solidFill>
                <a:effectLst/>
                <a:latin typeface="PingFang SC"/>
              </a:rPr>
              <a:t>new 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取临界点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L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或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H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。</a:t>
            </a:r>
            <a:endParaRPr lang="zh-CN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795CEFE-4098-4026-8526-49DAC8EFD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98" y="1177818"/>
            <a:ext cx="828675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49FB6A0E-956E-4600-B68A-B2315C89F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902" y="4849390"/>
            <a:ext cx="47625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BF0EBB4-D66C-4677-92E9-38D3EA85811D}"/>
              </a:ext>
            </a:extLst>
          </p:cNvPr>
          <p:cNvSpPr txBox="1"/>
          <p:nvPr/>
        </p:nvSpPr>
        <p:spPr>
          <a:xfrm>
            <a:off x="5864811" y="5587497"/>
            <a:ext cx="71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满足</a:t>
            </a:r>
          </a:p>
        </p:txBody>
      </p:sp>
    </p:spTree>
    <p:extLst>
      <p:ext uri="{BB962C8B-B14F-4D97-AF65-F5344CB8AC3E}">
        <p14:creationId xmlns:p14="http://schemas.microsoft.com/office/powerpoint/2010/main" val="137683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4DA4A2F-118F-4AAF-949F-1DA08BF08274}"/>
              </a:ext>
            </a:extLst>
          </p:cNvPr>
          <p:cNvSpPr txBox="1"/>
          <p:nvPr/>
        </p:nvSpPr>
        <p:spPr>
          <a:xfrm>
            <a:off x="659166" y="597386"/>
            <a:ext cx="107308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第一个变量的选择称为外循环，首先遍历整个样本集，选择违反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KKT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条件的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α</a:t>
            </a:r>
            <a:r>
              <a:rPr lang="en-US" altLang="zh-CN" b="0" i="0" dirty="0" err="1">
                <a:solidFill>
                  <a:srgbClr val="494949"/>
                </a:solidFill>
                <a:effectLst/>
                <a:latin typeface="PingFang SC"/>
              </a:rPr>
              <a:t>i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作为第一个变量，接着依据相关规则选择第二个变量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(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见下面分析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),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对这两个变量采用上述方法进行优化。当遍历完整个样本集后，遍历非边界样本集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(0&lt;α</a:t>
            </a:r>
            <a:r>
              <a:rPr lang="en-US" altLang="zh-CN" b="0" i="0" dirty="0" err="1">
                <a:solidFill>
                  <a:srgbClr val="494949"/>
                </a:solidFill>
                <a:effectLst/>
                <a:latin typeface="PingFang SC"/>
              </a:rPr>
              <a:t>i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&lt;C)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中违反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KKT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的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α</a:t>
            </a:r>
            <a:r>
              <a:rPr lang="en-US" altLang="zh-CN" b="0" i="0" dirty="0" err="1">
                <a:solidFill>
                  <a:srgbClr val="494949"/>
                </a:solidFill>
                <a:effectLst/>
                <a:latin typeface="PingFang SC"/>
              </a:rPr>
              <a:t>i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作为第一个变量，同样依据相关规则选择第二个变量，对此两个变量进行优化。当遍历完非边界样本集后，再次回到遍历整个样本集中寻找，即在整个样本集与非边界样本集上来回切换，寻找违反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KKT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条件的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α</a:t>
            </a:r>
            <a:r>
              <a:rPr lang="en-US" altLang="zh-CN" b="0" i="0" dirty="0" err="1">
                <a:solidFill>
                  <a:srgbClr val="494949"/>
                </a:solidFill>
                <a:effectLst/>
                <a:latin typeface="PingFang SC"/>
              </a:rPr>
              <a:t>i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作为第一个变量。直到遍历整个样本集后，没有违反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KKT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条件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α</a:t>
            </a:r>
            <a:r>
              <a:rPr lang="en-US" altLang="zh-CN" b="0" i="0" baseline="-25000" dirty="0" err="1">
                <a:solidFill>
                  <a:srgbClr val="494949"/>
                </a:solidFill>
                <a:effectLst/>
                <a:latin typeface="PingFang SC"/>
              </a:rPr>
              <a:t>i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，然后退出。 </a:t>
            </a:r>
            <a:endParaRPr lang="zh-CN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3CAB452-E550-4034-A46F-526000716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307" y="2088888"/>
            <a:ext cx="47625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948270B-3F77-4CE8-AD0B-46A2FF35B75A}"/>
              </a:ext>
            </a:extLst>
          </p:cNvPr>
          <p:cNvSpPr txBox="1"/>
          <p:nvPr/>
        </p:nvSpPr>
        <p:spPr>
          <a:xfrm>
            <a:off x="659165" y="2897650"/>
            <a:ext cx="65711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SMO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称第二个变量的选择过程为内循环，假设在外循环中找个第一个变量记为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α</a:t>
            </a:r>
            <a:r>
              <a:rPr lang="en-US" altLang="zh-CN" b="0" i="0" baseline="-25000" dirty="0">
                <a:solidFill>
                  <a:srgbClr val="494949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，第二个变量的选择希望能使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α2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有较大的变化，由于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α</a:t>
            </a:r>
            <a:r>
              <a:rPr lang="en-US" altLang="zh-CN" b="0" i="0" baseline="-25000" dirty="0">
                <a:solidFill>
                  <a:srgbClr val="494949"/>
                </a:solidFill>
                <a:effectLst/>
                <a:latin typeface="PingFang SC"/>
              </a:rPr>
              <a:t>2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是依赖于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|E</a:t>
            </a:r>
            <a:r>
              <a:rPr lang="en-US" altLang="zh-CN" b="0" i="0" baseline="-25000" dirty="0">
                <a:solidFill>
                  <a:srgbClr val="494949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−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E</a:t>
            </a:r>
            <a:r>
              <a:rPr lang="en-US" altLang="zh-CN" b="0" i="0" baseline="-25000" dirty="0">
                <a:solidFill>
                  <a:srgbClr val="494949"/>
                </a:solidFill>
                <a:effectLst/>
                <a:latin typeface="PingFang SC"/>
              </a:rPr>
              <a:t>2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|,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当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E1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为正时，那么选择最小的</a:t>
            </a:r>
            <a:r>
              <a:rPr lang="en-US" altLang="zh-CN" b="0" i="0" dirty="0" err="1">
                <a:solidFill>
                  <a:srgbClr val="494949"/>
                </a:solidFill>
                <a:effectLst/>
                <a:latin typeface="PingFang SC"/>
              </a:rPr>
              <a:t>E</a:t>
            </a:r>
            <a:r>
              <a:rPr lang="en-US" altLang="zh-CN" b="0" i="0" baseline="-25000" dirty="0" err="1">
                <a:solidFill>
                  <a:srgbClr val="494949"/>
                </a:solidFill>
                <a:effectLst/>
                <a:latin typeface="PingFang SC"/>
              </a:rPr>
              <a:t>i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作为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E</a:t>
            </a:r>
            <a:r>
              <a:rPr lang="en-US" altLang="zh-CN" b="0" i="0" baseline="-25000" dirty="0">
                <a:solidFill>
                  <a:srgbClr val="494949"/>
                </a:solidFill>
                <a:effectLst/>
                <a:latin typeface="PingFang SC"/>
              </a:rPr>
              <a:t>2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,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如果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E</a:t>
            </a:r>
            <a:r>
              <a:rPr lang="en-US" altLang="zh-CN" b="0" i="0" baseline="-25000" dirty="0">
                <a:solidFill>
                  <a:srgbClr val="494949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为负，选择最大</a:t>
            </a:r>
            <a:r>
              <a:rPr lang="en-US" altLang="zh-CN" b="0" i="0" dirty="0" err="1">
                <a:solidFill>
                  <a:srgbClr val="494949"/>
                </a:solidFill>
                <a:effectLst/>
                <a:latin typeface="PingFang SC"/>
              </a:rPr>
              <a:t>E</a:t>
            </a:r>
            <a:r>
              <a:rPr lang="en-US" altLang="zh-CN" b="0" i="0" baseline="-25000" dirty="0" err="1">
                <a:solidFill>
                  <a:srgbClr val="494949"/>
                </a:solidFill>
                <a:effectLst/>
                <a:latin typeface="PingFang SC"/>
              </a:rPr>
              <a:t>i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作为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E</a:t>
            </a:r>
            <a:r>
              <a:rPr lang="en-US" altLang="zh-CN" b="0" i="0" baseline="-25000" dirty="0">
                <a:solidFill>
                  <a:srgbClr val="494949"/>
                </a:solidFill>
                <a:effectLst/>
                <a:latin typeface="PingFang SC"/>
              </a:rPr>
              <a:t>2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，通常为每个样本的</a:t>
            </a:r>
            <a:r>
              <a:rPr lang="en-US" altLang="zh-CN" b="0" i="0" dirty="0" err="1">
                <a:solidFill>
                  <a:srgbClr val="494949"/>
                </a:solidFill>
                <a:effectLst/>
                <a:latin typeface="PingFang SC"/>
              </a:rPr>
              <a:t>E</a:t>
            </a:r>
            <a:r>
              <a:rPr lang="en-US" altLang="zh-CN" b="0" i="0" baseline="-25000" dirty="0" err="1">
                <a:solidFill>
                  <a:srgbClr val="494949"/>
                </a:solidFill>
                <a:effectLst/>
                <a:latin typeface="PingFang SC"/>
              </a:rPr>
              <a:t>i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保存在一个列表中，选择最大的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|E</a:t>
            </a:r>
            <a:r>
              <a:rPr lang="en-US" altLang="zh-CN" b="0" i="0" baseline="-25000" dirty="0">
                <a:solidFill>
                  <a:srgbClr val="494949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−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E</a:t>
            </a:r>
            <a:r>
              <a:rPr lang="en-US" altLang="zh-CN" b="0" i="0" baseline="-25000" dirty="0">
                <a:solidFill>
                  <a:srgbClr val="494949"/>
                </a:solidFill>
                <a:effectLst/>
                <a:latin typeface="PingFang SC"/>
              </a:rPr>
              <a:t>2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|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来近似最大化步长。 </a:t>
            </a:r>
            <a:endParaRPr lang="zh-CN" altLang="en-US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32E125F3-3102-445B-AC7F-BEB915D33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076" y="4374978"/>
            <a:ext cx="53149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3B20CB-94DA-40DC-9971-BAD723915C13}"/>
              </a:ext>
            </a:extLst>
          </p:cNvPr>
          <p:cNvSpPr txBox="1"/>
          <p:nvPr/>
        </p:nvSpPr>
        <p:spPr>
          <a:xfrm>
            <a:off x="7109209" y="4621867"/>
            <a:ext cx="242194" cy="369332"/>
          </a:xfrm>
          <a:prstGeom prst="rect">
            <a:avLst/>
          </a:prstGeom>
          <a:solidFill>
            <a:srgbClr val="93D68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B8907FB-B99D-4CCB-8A2A-B73D30320A04}"/>
              </a:ext>
            </a:extLst>
          </p:cNvPr>
          <p:cNvSpPr txBox="1"/>
          <p:nvPr/>
        </p:nvSpPr>
        <p:spPr>
          <a:xfrm>
            <a:off x="7123542" y="4958526"/>
            <a:ext cx="227861" cy="369332"/>
          </a:xfrm>
          <a:prstGeom prst="rect">
            <a:avLst/>
          </a:prstGeom>
          <a:solidFill>
            <a:srgbClr val="93D68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3E45BA7-2F10-4583-85AE-878307801531}"/>
              </a:ext>
            </a:extLst>
          </p:cNvPr>
          <p:cNvSpPr txBox="1"/>
          <p:nvPr/>
        </p:nvSpPr>
        <p:spPr>
          <a:xfrm>
            <a:off x="8886548" y="4621867"/>
            <a:ext cx="176168" cy="369332"/>
          </a:xfrm>
          <a:prstGeom prst="rect">
            <a:avLst/>
          </a:prstGeom>
          <a:solidFill>
            <a:srgbClr val="93D68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460C99-F01F-4874-B343-32B58D80F91A}"/>
              </a:ext>
            </a:extLst>
          </p:cNvPr>
          <p:cNvSpPr txBox="1"/>
          <p:nvPr/>
        </p:nvSpPr>
        <p:spPr>
          <a:xfrm>
            <a:off x="8945960" y="4921341"/>
            <a:ext cx="227861" cy="369332"/>
          </a:xfrm>
          <a:prstGeom prst="rect">
            <a:avLst/>
          </a:prstGeom>
          <a:solidFill>
            <a:srgbClr val="93D68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841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zh-CN" dirty="0"/>
              <a:t>SVM</a:t>
            </a:r>
            <a:r>
              <a:rPr lang="zh-CN" altLang="en-US" dirty="0"/>
              <a:t>原理介绍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SVM</a:t>
            </a:r>
            <a:r>
              <a:rPr lang="zh-CN" altLang="en-US" dirty="0"/>
              <a:t>公式优化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SVM</a:t>
            </a:r>
            <a:r>
              <a:rPr lang="zh-CN" altLang="en-US" dirty="0"/>
              <a:t>实现细节</a:t>
            </a:r>
            <a:endParaRPr lang="en-US" altLang="zh-CN" dirty="0"/>
          </a:p>
          <a:p>
            <a:pPr marL="0" indent="0" rtl="0">
              <a:buNone/>
            </a:pPr>
            <a:endParaRPr lang="zh-CN" alt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6">
            <a:extLst>
              <a:ext uri="{FF2B5EF4-FFF2-40B4-BE49-F238E27FC236}">
                <a16:creationId xmlns:a16="http://schemas.microsoft.com/office/drawing/2014/main" id="{61F42A51-8A8B-4CCA-8118-9B40A6FC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A4E645-2EB7-4BD6-8D6A-708F1CA66C41}"/>
              </a:ext>
            </a:extLst>
          </p:cNvPr>
          <p:cNvSpPr txBox="1"/>
          <p:nvPr/>
        </p:nvSpPr>
        <p:spPr>
          <a:xfrm>
            <a:off x="310719" y="328474"/>
            <a:ext cx="252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SVM</a:t>
            </a:r>
            <a:r>
              <a:rPr lang="zh-CN" altLang="en-US" sz="2400" b="1" dirty="0"/>
              <a:t>原理介绍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48DAF2F-2052-4CD6-8849-0073A447BFBA}"/>
              </a:ext>
            </a:extLst>
          </p:cNvPr>
          <p:cNvSpPr txBox="1"/>
          <p:nvPr/>
        </p:nvSpPr>
        <p:spPr>
          <a:xfrm>
            <a:off x="756821" y="1270376"/>
            <a:ext cx="10677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SVM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原理并不难理解，其可以归结为一句话，就是最大化离超平面最近点（支持向量）到该平面的距离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,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而核函数可以模拟出非线性的平面，更好的为分类任务服务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3EEF6FA-F3B2-4409-9B81-192603F59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219" y="1980609"/>
            <a:ext cx="4975759" cy="437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99A9835-D1F1-4C19-A0DB-E463F3EBD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322" y="3544388"/>
            <a:ext cx="3076051" cy="94802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0DD1C70-DF0B-4C9B-8E02-377E5B028B90}"/>
              </a:ext>
            </a:extLst>
          </p:cNvPr>
          <p:cNvSpPr txBox="1"/>
          <p:nvPr/>
        </p:nvSpPr>
        <p:spPr>
          <a:xfrm>
            <a:off x="7004481" y="2852596"/>
            <a:ext cx="350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不加松弛因子的条件下优化下式</a:t>
            </a:r>
          </a:p>
        </p:txBody>
      </p:sp>
    </p:spTree>
    <p:extLst>
      <p:ext uri="{BB962C8B-B14F-4D97-AF65-F5344CB8AC3E}">
        <p14:creationId xmlns:p14="http://schemas.microsoft.com/office/powerpoint/2010/main" val="179153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B3BB935-5A93-45E7-BD8E-7BECD548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40" y="775655"/>
            <a:ext cx="1725522" cy="54711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C919790-E376-4CAA-99E2-09ECA0B55690}"/>
              </a:ext>
            </a:extLst>
          </p:cNvPr>
          <p:cNvSpPr txBox="1"/>
          <p:nvPr/>
        </p:nvSpPr>
        <p:spPr>
          <a:xfrm>
            <a:off x="2489446" y="864547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称为函数距离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93040DF-7311-429F-8583-5FF1CADD0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007" y="428582"/>
            <a:ext cx="1609064" cy="90264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90228D0-30DC-490B-9E0B-A5B562DD1F71}"/>
              </a:ext>
            </a:extLst>
          </p:cNvPr>
          <p:cNvSpPr txBox="1"/>
          <p:nvPr/>
        </p:nvSpPr>
        <p:spPr>
          <a:xfrm>
            <a:off x="5903650" y="864547"/>
            <a:ext cx="174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称为几何距离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54D49F5-9C5E-4A90-B0F4-853194738C34}"/>
              </a:ext>
            </a:extLst>
          </p:cNvPr>
          <p:cNvSpPr txBox="1"/>
          <p:nvPr/>
        </p:nvSpPr>
        <p:spPr>
          <a:xfrm>
            <a:off x="621437" y="1435571"/>
            <a:ext cx="590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当</a:t>
            </a:r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w,b</a:t>
            </a: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成倍变化时，几何距离不变，函数距离会发生改变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DAA0E0-37EA-46AC-B3AC-755D516DFBF4}"/>
              </a:ext>
            </a:extLst>
          </p:cNvPr>
          <p:cNvSpPr txBox="1"/>
          <p:nvPr/>
        </p:nvSpPr>
        <p:spPr>
          <a:xfrm>
            <a:off x="621437" y="2006595"/>
            <a:ext cx="114255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这里涉及到求两个最值问题，比较棘手，正如上面所说，几何距离不受成倍增加的影响，这里不妨就将最近点到超平面的函数距离设为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1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，自然其他非最近点的函数距离便是大于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1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，于是以上问题转化为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512542F-F962-4557-9535-BB9F5E888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87" y="2724551"/>
            <a:ext cx="5905300" cy="896467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22A442E1-A786-454E-8893-F26EF63B2AA8}"/>
              </a:ext>
            </a:extLst>
          </p:cNvPr>
          <p:cNvSpPr txBox="1"/>
          <p:nvPr/>
        </p:nvSpPr>
        <p:spPr>
          <a:xfrm>
            <a:off x="619787" y="3692643"/>
            <a:ext cx="114255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拉格朗日法可以将有不等式约束问题转化为无约束问题（极小极大值问题），然后又进一步在满足</a:t>
            </a:r>
            <a:r>
              <a:rPr lang="en-US" altLang="zh-CN" b="1" i="0" dirty="0" err="1">
                <a:solidFill>
                  <a:srgbClr val="4F4F4F"/>
                </a:solidFill>
                <a:effectLst/>
                <a:latin typeface="PingFang SC"/>
              </a:rPr>
              <a:t>kkt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条件下将问题转化为了其对偶问题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094624A-3E4C-42A1-86FA-14EC6CFFA36C}"/>
              </a:ext>
            </a:extLst>
          </p:cNvPr>
          <p:cNvSpPr txBox="1"/>
          <p:nvPr/>
        </p:nvSpPr>
        <p:spPr>
          <a:xfrm>
            <a:off x="619787" y="438599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对应到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SVM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的拉格朗日函数便是：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0EDE7754-9D40-4ED3-A26C-3218A1FF42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0629" y="5020155"/>
            <a:ext cx="6229964" cy="105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BE276905-5751-4B7D-8E41-9C982CDFF70B}"/>
              </a:ext>
            </a:extLst>
          </p:cNvPr>
          <p:cNvSpPr txBox="1"/>
          <p:nvPr/>
        </p:nvSpPr>
        <p:spPr>
          <a:xfrm>
            <a:off x="526001" y="51223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于是问题转化为：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3C379AE-4378-48CC-8EE9-876585DE9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664" y="382530"/>
            <a:ext cx="3254608" cy="62873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FF861D7-5A32-4B94-B19F-238972C85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459" y="1672269"/>
            <a:ext cx="3180813" cy="582938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337C6E1-805E-40AF-BE14-C96822D61188}"/>
              </a:ext>
            </a:extLst>
          </p:cNvPr>
          <p:cNvSpPr txBox="1"/>
          <p:nvPr/>
        </p:nvSpPr>
        <p:spPr>
          <a:xfrm>
            <a:off x="526001" y="177907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根据对偶转化：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9CD428A-E7C4-40B8-9968-9E7D2ECEC7CE}"/>
              </a:ext>
            </a:extLst>
          </p:cNvPr>
          <p:cNvSpPr txBox="1"/>
          <p:nvPr/>
        </p:nvSpPr>
        <p:spPr>
          <a:xfrm>
            <a:off x="526001" y="278338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根据</a:t>
            </a:r>
            <a:r>
              <a:rPr lang="en-US" altLang="zh-CN" b="1" i="0" dirty="0" err="1">
                <a:solidFill>
                  <a:srgbClr val="4F4F4F"/>
                </a:solidFill>
                <a:effectLst/>
                <a:latin typeface="PingFang SC"/>
              </a:rPr>
              <a:t>kkt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条件求偏导令其为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0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：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23876876-9C07-4A6D-9963-94E40678B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01" y="3587999"/>
            <a:ext cx="4483266" cy="121482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C6A56EFB-995D-45F6-8719-4A8E981F6939}"/>
              </a:ext>
            </a:extLst>
          </p:cNvPr>
          <p:cNvSpPr txBox="1"/>
          <p:nvPr/>
        </p:nvSpPr>
        <p:spPr>
          <a:xfrm>
            <a:off x="526001" y="505343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将上述两公式带入到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t(</a:t>
            </a:r>
            <a:r>
              <a:rPr lang="en-US" altLang="zh-CN" b="1" i="0" dirty="0" err="1">
                <a:solidFill>
                  <a:srgbClr val="4F4F4F"/>
                </a:solidFill>
                <a:effectLst/>
                <a:latin typeface="PingFang SC"/>
              </a:rPr>
              <a:t>w,b,a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)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化简得到：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FA290622-7C02-4566-A77F-BE97DB6D1E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3818" y="4757127"/>
            <a:ext cx="7888182" cy="210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0B3948F6-CDBD-4ABC-9D51-F73D32DAC97B}"/>
              </a:ext>
            </a:extLst>
          </p:cNvPr>
          <p:cNvSpPr txBox="1"/>
          <p:nvPr/>
        </p:nvSpPr>
        <p:spPr>
          <a:xfrm>
            <a:off x="676922" y="61876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于是问题转化为：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90338D-403A-4DC0-82C5-53A16CEF5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303" y="532152"/>
            <a:ext cx="5168055" cy="14142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E3DADE-FEF1-4ACA-B681-9BC0DD4A0E3E}"/>
              </a:ext>
            </a:extLst>
          </p:cNvPr>
          <p:cNvSpPr txBox="1"/>
          <p:nvPr/>
        </p:nvSpPr>
        <p:spPr>
          <a:xfrm>
            <a:off x="676922" y="1905233"/>
            <a:ext cx="387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根据最优化算法求出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a</a:t>
            </a:r>
            <a:endParaRPr lang="zh-CN" altLang="en-US" b="1" dirty="0">
              <a:solidFill>
                <a:srgbClr val="4F4F4F"/>
              </a:solidFill>
              <a:latin typeface="PingFang SC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71CC4D7-B06C-4A82-8644-1359EAE04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46" y="2967264"/>
            <a:ext cx="4212552" cy="92347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F3DB9FC-FF59-4F42-B059-77779C268FE1}"/>
              </a:ext>
            </a:extLst>
          </p:cNvPr>
          <p:cNvSpPr txBox="1"/>
          <p:nvPr/>
        </p:nvSpPr>
        <p:spPr>
          <a:xfrm>
            <a:off x="676921" y="2436248"/>
            <a:ext cx="387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求出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w</a:t>
            </a: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和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b</a:t>
            </a:r>
            <a:endParaRPr lang="zh-CN" altLang="en-US" b="1" dirty="0">
              <a:solidFill>
                <a:srgbClr val="4F4F4F"/>
              </a:solidFill>
              <a:latin typeface="PingFang SC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1A7D8A2-4EF1-4996-B5B0-A9E2FEA6D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685" y="4995421"/>
            <a:ext cx="4999762" cy="98619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DA3308B-F0B5-42A7-B4BD-857AE3178C87}"/>
              </a:ext>
            </a:extLst>
          </p:cNvPr>
          <p:cNvSpPr txBox="1"/>
          <p:nvPr/>
        </p:nvSpPr>
        <p:spPr>
          <a:xfrm>
            <a:off x="727532" y="4180006"/>
            <a:ext cx="387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最后得到函数表达式</a:t>
            </a:r>
          </a:p>
        </p:txBody>
      </p:sp>
    </p:spTree>
    <p:extLst>
      <p:ext uri="{BB962C8B-B14F-4D97-AF65-F5344CB8AC3E}">
        <p14:creationId xmlns:p14="http://schemas.microsoft.com/office/powerpoint/2010/main" val="426737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2C92F07-57D9-4D12-B7F0-DB518DDA8C39}"/>
              </a:ext>
            </a:extLst>
          </p:cNvPr>
          <p:cNvSpPr txBox="1"/>
          <p:nvPr/>
        </p:nvSpPr>
        <p:spPr>
          <a:xfrm>
            <a:off x="981171" y="933825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上面是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SVM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最基本的推导，下面说一下这种情况就是有一个点由于采集错误或者其他原因，导致其位置落在了别的离别当中，而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SVM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是找最近的点，所以这时候找出的超平面就会过拟合，解决的办法就是忽略掉这些点（离群点），即假如松弛因子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8B1070E-CBD2-4BBC-A80B-23651FA2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275" y="2073514"/>
            <a:ext cx="633239" cy="25518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333CB2D-FD2C-4BDC-A52B-48CF0843EB7C}"/>
              </a:ext>
            </a:extLst>
          </p:cNvPr>
          <p:cNvSpPr txBox="1"/>
          <p:nvPr/>
        </p:nvSpPr>
        <p:spPr>
          <a:xfrm>
            <a:off x="3373514" y="2016441"/>
            <a:ext cx="2669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使几何距离不那么大于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1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21BC39F-0D58-46F0-9B80-F80513185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43" y="3164537"/>
            <a:ext cx="3648701" cy="153268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2650E1-7C68-47A0-B362-407FEFF20FAC}"/>
              </a:ext>
            </a:extLst>
          </p:cNvPr>
          <p:cNvSpPr txBox="1"/>
          <p:nvPr/>
        </p:nvSpPr>
        <p:spPr>
          <a:xfrm>
            <a:off x="981171" y="260317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数学化后的约束条件即变为：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D0DCB0-3DA3-4DBE-AC1C-E720A488C277}"/>
              </a:ext>
            </a:extLst>
          </p:cNvPr>
          <p:cNvSpPr txBox="1"/>
          <p:nvPr/>
        </p:nvSpPr>
        <p:spPr>
          <a:xfrm>
            <a:off x="1061070" y="527784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那么当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C</a:t>
            </a: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越大，就代表我们越重视这些点，越不想舍弃这些点，惩罚力度越大，反之亦然</a:t>
            </a:r>
          </a:p>
        </p:txBody>
      </p:sp>
    </p:spTree>
    <p:extLst>
      <p:ext uri="{BB962C8B-B14F-4D97-AF65-F5344CB8AC3E}">
        <p14:creationId xmlns:p14="http://schemas.microsoft.com/office/powerpoint/2010/main" val="304399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8FEF38A-040E-4C99-8AE6-8A9985B42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50" y="1193219"/>
            <a:ext cx="6147279" cy="7376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D409476-FB6F-46FA-BEAA-8B9EC5D586B0}"/>
              </a:ext>
            </a:extLst>
          </p:cNvPr>
          <p:cNvSpPr txBox="1"/>
          <p:nvPr/>
        </p:nvSpPr>
        <p:spPr>
          <a:xfrm>
            <a:off x="830250" y="470517"/>
            <a:ext cx="307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对偶形式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67D225-E6F7-4F60-8ACC-1412F45AA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13" y="2821956"/>
            <a:ext cx="5609392" cy="60704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0845781-ED73-40EE-98E3-D6F774A5FBD8}"/>
              </a:ext>
            </a:extLst>
          </p:cNvPr>
          <p:cNvSpPr txBox="1"/>
          <p:nvPr/>
        </p:nvSpPr>
        <p:spPr>
          <a:xfrm>
            <a:off x="830250" y="2191758"/>
            <a:ext cx="307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拉格朗日函数形式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F9B43B-1100-4D82-A29E-3C249651E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50" y="3814051"/>
            <a:ext cx="4210886" cy="192870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13CF934-3E3C-478A-AD2A-716386986ECC}"/>
              </a:ext>
            </a:extLst>
          </p:cNvPr>
          <p:cNvSpPr txBox="1"/>
          <p:nvPr/>
        </p:nvSpPr>
        <p:spPr>
          <a:xfrm>
            <a:off x="5267230" y="391299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将其带入最终问题可得：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2E34F59-84F4-48B0-A0A0-D65DF1C7A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230" y="4325188"/>
            <a:ext cx="3364082" cy="90643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0C02A88-2967-445D-9AE2-54A5EB0A667A}"/>
              </a:ext>
            </a:extLst>
          </p:cNvPr>
          <p:cNvSpPr txBox="1"/>
          <p:nvPr/>
        </p:nvSpPr>
        <p:spPr>
          <a:xfrm>
            <a:off x="8418250" y="1107035"/>
            <a:ext cx="3016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对应的</a:t>
            </a:r>
            <a:r>
              <a:rPr lang="en-US" altLang="zh-CN" b="1" i="0" dirty="0" err="1">
                <a:solidFill>
                  <a:srgbClr val="4F4F4F"/>
                </a:solidFill>
                <a:effectLst/>
                <a:latin typeface="PingFang SC"/>
              </a:rPr>
              <a:t>kkt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条件为：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61965C5-8572-4527-94B4-D5DB3616D4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3464" y="1819082"/>
            <a:ext cx="2661927" cy="463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4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E94A69-3CDD-4353-B75E-77F176B5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52D3359-9703-4C32-8389-3B08CEFA3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01" y="690044"/>
            <a:ext cx="4441409" cy="19978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09AA54A-A3B4-4732-A3E0-22290E223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01" y="2917583"/>
            <a:ext cx="4310779" cy="25050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8AF3C7F-9F40-4788-8EA6-8803A34FE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90044"/>
            <a:ext cx="3649947" cy="308132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2BAD4D8-8C2C-40C4-9FCD-16729826B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90191"/>
            <a:ext cx="2686514" cy="147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9020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00_TF78504181_Win32" id="{1598ABF4-0FD6-445B-860C-89ACF0EABCA8}" vid="{E19FA4AC-A14B-41C0-979F-CDA37360553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形状​​演示文稿</Template>
  <TotalTime>87</TotalTime>
  <Words>913</Words>
  <Application>Microsoft Office PowerPoint</Application>
  <PresentationFormat>宽屏</PresentationFormat>
  <Paragraphs>70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Microsoft YaHei UI</vt:lpstr>
      <vt:lpstr>PingFang SC</vt:lpstr>
      <vt:lpstr>Arial</vt:lpstr>
      <vt:lpstr>Avenir Next LT Pro</vt:lpstr>
      <vt:lpstr>ShapesVTI</vt:lpstr>
      <vt:lpstr>SVM支持向量机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SVM支持向量机 </dc:title>
  <dc:creator>luo run</dc:creator>
  <cp:lastModifiedBy>luo run</cp:lastModifiedBy>
  <cp:revision>9</cp:revision>
  <dcterms:created xsi:type="dcterms:W3CDTF">2021-04-21T09:54:13Z</dcterms:created>
  <dcterms:modified xsi:type="dcterms:W3CDTF">2021-04-21T11:22:10Z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