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Lato"/>
      <p:regular r:id="rId6"/>
      <p:bold r:id="rId7"/>
      <p:italic r:id="rId8"/>
      <p:boldItalic r:id="rId9"/>
    </p:embeddedFont>
    <p:embeddedFont>
      <p:font typeface="Lato Light"/>
      <p:regular r:id="rId10"/>
      <p:bold r:id="rId11"/>
      <p:italic r:id="rId12"/>
      <p:boldItalic r:id="rId13"/>
    </p:embeddedFont>
    <p:embeddedFont>
      <p:font typeface="Lato Black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bold.fntdata"/><Relationship Id="rId10" Type="http://schemas.openxmlformats.org/officeDocument/2006/relationships/font" Target="fonts/LatoLight-regular.fntdata"/><Relationship Id="rId13" Type="http://schemas.openxmlformats.org/officeDocument/2006/relationships/font" Target="fonts/LatoLight-boldItalic.fntdata"/><Relationship Id="rId12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boldItalic.fntdata"/><Relationship Id="rId15" Type="http://schemas.openxmlformats.org/officeDocument/2006/relationships/font" Target="fonts/LatoBlack-boldItalic.fntdata"/><Relationship Id="rId14" Type="http://schemas.openxmlformats.org/officeDocument/2006/relationships/font" Target="fonts/LatoBlack-bold.fntdata"/><Relationship Id="rId5" Type="http://schemas.openxmlformats.org/officeDocument/2006/relationships/slide" Target="slides/slide1.xml"/><Relationship Id="rId6" Type="http://schemas.openxmlformats.org/officeDocument/2006/relationships/font" Target="fonts/Lato-regular.fntdata"/><Relationship Id="rId7" Type="http://schemas.openxmlformats.org/officeDocument/2006/relationships/font" Target="fonts/Lato-bold.fntdata"/><Relationship Id="rId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all numbers against Map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428575" y="4077175"/>
            <a:ext cx="1347000" cy="932400"/>
          </a:xfrm>
          <a:prstGeom prst="wedgeRoundRectCallout">
            <a:avLst>
              <a:gd fmla="val -66762" name="adj1"/>
              <a:gd fmla="val -29614" name="adj2"/>
              <a:gd fmla="val 0" name="adj3"/>
            </a:avLst>
          </a:prstGeom>
          <a:solidFill>
            <a:srgbClr val="B1BE30">
              <a:alpha val="6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8147" r="0" t="6846"/>
          <a:stretch/>
        </p:blipFill>
        <p:spPr>
          <a:xfrm>
            <a:off x="62250" y="152400"/>
            <a:ext cx="1176899" cy="74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Shape 56"/>
          <p:cNvGrpSpPr/>
          <p:nvPr/>
        </p:nvGrpSpPr>
        <p:grpSpPr>
          <a:xfrm>
            <a:off x="2443275" y="1735172"/>
            <a:ext cx="2186250" cy="460839"/>
            <a:chOff x="3510075" y="1582750"/>
            <a:chExt cx="2186250" cy="680105"/>
          </a:xfrm>
        </p:grpSpPr>
        <p:sp>
          <p:nvSpPr>
            <p:cNvPr id="57" name="Shape 57"/>
            <p:cNvSpPr txBox="1"/>
            <p:nvPr/>
          </p:nvSpPr>
          <p:spPr>
            <a:xfrm>
              <a:off x="3510075" y="1582755"/>
              <a:ext cx="8811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            7%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        Other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    </a:t>
              </a: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reasons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043225" y="1582755"/>
              <a:ext cx="653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17%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Not interested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4491075" y="1582750"/>
              <a:ext cx="7347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    26%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No device can’t afford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4033875" y="1582755"/>
              <a:ext cx="734700" cy="6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     32%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   Don’t  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  need it</a:t>
              </a:r>
              <a:endParaRPr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61" name="Shape 61"/>
          <p:cNvCxnSpPr/>
          <p:nvPr/>
        </p:nvCxnSpPr>
        <p:spPr>
          <a:xfrm>
            <a:off x="250100" y="3912375"/>
            <a:ext cx="8601600" cy="10800"/>
          </a:xfrm>
          <a:prstGeom prst="straightConnector1">
            <a:avLst/>
          </a:prstGeom>
          <a:noFill/>
          <a:ln cap="flat" cmpd="sng" w="952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665275" y="117275"/>
            <a:ext cx="21900" cy="3719100"/>
          </a:xfrm>
          <a:prstGeom prst="straightConnector1">
            <a:avLst/>
          </a:prstGeom>
          <a:noFill/>
          <a:ln cap="flat" cmpd="sng" w="952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" name="Shape 63"/>
          <p:cNvCxnSpPr/>
          <p:nvPr/>
        </p:nvCxnSpPr>
        <p:spPr>
          <a:xfrm>
            <a:off x="7190750" y="117275"/>
            <a:ext cx="40500" cy="3751800"/>
          </a:xfrm>
          <a:prstGeom prst="straightConnector1">
            <a:avLst/>
          </a:prstGeom>
          <a:noFill/>
          <a:ln cap="flat" cmpd="sng" w="952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/>
        </p:nvSpPr>
        <p:spPr>
          <a:xfrm>
            <a:off x="587175" y="149925"/>
            <a:ext cx="1962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Digital Nation </a:t>
            </a:r>
            <a:endParaRPr b="1" sz="2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Washington State Profile</a:t>
            </a:r>
            <a:endParaRPr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7292775" y="226125"/>
            <a:ext cx="881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sz="11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189973" y="3965150"/>
            <a:ext cx="2291849" cy="936900"/>
            <a:chOff x="189975" y="3965150"/>
            <a:chExt cx="1953003" cy="936900"/>
          </a:xfrm>
        </p:grpSpPr>
        <p:sp>
          <p:nvSpPr>
            <p:cNvPr id="67" name="Shape 67"/>
            <p:cNvSpPr txBox="1"/>
            <p:nvPr/>
          </p:nvSpPr>
          <p:spPr>
            <a:xfrm>
              <a:off x="189978" y="3965150"/>
              <a:ext cx="19530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How do the  </a:t>
              </a:r>
              <a:r>
                <a:rPr lang="en" sz="1200">
                  <a:solidFill>
                    <a:srgbClr val="0B5394"/>
                  </a:solidFill>
                  <a:latin typeface="Lato Black"/>
                  <a:ea typeface="Lato Black"/>
                  <a:cs typeface="Lato Black"/>
                  <a:sym typeface="Lato Black"/>
                </a:rPr>
                <a:t>Children </a:t>
              </a: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(3 - 12 years old)</a:t>
              </a:r>
              <a:endParaRPr sz="1200">
                <a:solidFill>
                  <a:srgbClr val="0B5394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189975" y="4216850"/>
              <a:ext cx="14913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use internet ?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9" name="Shape 69"/>
          <p:cNvSpPr/>
          <p:nvPr/>
        </p:nvSpPr>
        <p:spPr>
          <a:xfrm>
            <a:off x="271850" y="2537175"/>
            <a:ext cx="935100" cy="1216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19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 adults (22+) don’t use internet, and 25% don’t use it at home.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379000" y="2537150"/>
            <a:ext cx="946800" cy="12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31%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 people 15 or over with HS degree or less don’t use internet.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481650" y="2537200"/>
            <a:ext cx="946800" cy="12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31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 people 15 or over with a disability don’t use internet.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584300" y="2544825"/>
            <a:ext cx="935100" cy="1216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36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 people over 65 or older don’t use internet.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4662575" y="1061925"/>
            <a:ext cx="1199723" cy="932446"/>
            <a:chOff x="4433975" y="1138125"/>
            <a:chExt cx="1199723" cy="932446"/>
          </a:xfrm>
        </p:grpSpPr>
        <p:grpSp>
          <p:nvGrpSpPr>
            <p:cNvPr id="74" name="Shape 74"/>
            <p:cNvGrpSpPr/>
            <p:nvPr/>
          </p:nvGrpSpPr>
          <p:grpSpPr>
            <a:xfrm>
              <a:off x="4710301" y="1474386"/>
              <a:ext cx="653233" cy="596185"/>
              <a:chOff x="4580320" y="2276872"/>
              <a:chExt cx="2564716" cy="2250604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4580320" y="2276872"/>
                <a:ext cx="893568" cy="2250604"/>
              </a:xfrm>
              <a:custGeom>
                <a:pathLst>
                  <a:path extrusionOk="0" h="1291595" w="512808">
                    <a:moveTo>
                      <a:pt x="85839" y="264542"/>
                    </a:moveTo>
                    <a:lnTo>
                      <a:pt x="91440" y="264542"/>
                    </a:lnTo>
                    <a:lnTo>
                      <a:pt x="122168" y="264542"/>
                    </a:lnTo>
                    <a:lnTo>
                      <a:pt x="390640" y="264542"/>
                    </a:lnTo>
                    <a:lnTo>
                      <a:pt x="421368" y="264542"/>
                    </a:lnTo>
                    <a:lnTo>
                      <a:pt x="426969" y="264542"/>
                    </a:lnTo>
                    <a:cubicBezTo>
                      <a:pt x="474377" y="264542"/>
                      <a:pt x="512808" y="302973"/>
                      <a:pt x="512808" y="350381"/>
                    </a:cubicBezTo>
                    <a:lnTo>
                      <a:pt x="512808" y="722878"/>
                    </a:lnTo>
                    <a:cubicBezTo>
                      <a:pt x="512808" y="748128"/>
                      <a:pt x="492338" y="768598"/>
                      <a:pt x="467088" y="768598"/>
                    </a:cubicBezTo>
                    <a:cubicBezTo>
                      <a:pt x="448151" y="768598"/>
                      <a:pt x="431902" y="757084"/>
                      <a:pt x="424961" y="740674"/>
                    </a:cubicBezTo>
                    <a:lnTo>
                      <a:pt x="424105" y="736435"/>
                    </a:lnTo>
                    <a:lnTo>
                      <a:pt x="424292" y="735984"/>
                    </a:lnTo>
                    <a:lnTo>
                      <a:pt x="424292" y="412520"/>
                    </a:lnTo>
                    <a:cubicBezTo>
                      <a:pt x="424292" y="402420"/>
                      <a:pt x="416104" y="394232"/>
                      <a:pt x="406004" y="394232"/>
                    </a:cubicBezTo>
                    <a:cubicBezTo>
                      <a:pt x="400954" y="394232"/>
                      <a:pt x="396382" y="396279"/>
                      <a:pt x="393073" y="399589"/>
                    </a:cubicBezTo>
                    <a:lnTo>
                      <a:pt x="390640" y="405461"/>
                    </a:lnTo>
                    <a:lnTo>
                      <a:pt x="390640" y="1232159"/>
                    </a:lnTo>
                    <a:cubicBezTo>
                      <a:pt x="390640" y="1264985"/>
                      <a:pt x="364030" y="1291595"/>
                      <a:pt x="331204" y="1291595"/>
                    </a:cubicBezTo>
                    <a:cubicBezTo>
                      <a:pt x="298378" y="1291595"/>
                      <a:pt x="271768" y="1264985"/>
                      <a:pt x="271768" y="1232159"/>
                    </a:cubicBezTo>
                    <a:lnTo>
                      <a:pt x="271768" y="768598"/>
                    </a:lnTo>
                    <a:lnTo>
                      <a:pt x="241040" y="768598"/>
                    </a:lnTo>
                    <a:lnTo>
                      <a:pt x="241040" y="1232159"/>
                    </a:lnTo>
                    <a:cubicBezTo>
                      <a:pt x="241040" y="1264985"/>
                      <a:pt x="214430" y="1291595"/>
                      <a:pt x="181604" y="1291595"/>
                    </a:cubicBezTo>
                    <a:cubicBezTo>
                      <a:pt x="148778" y="1291595"/>
                      <a:pt x="122168" y="1264985"/>
                      <a:pt x="122168" y="1232159"/>
                    </a:cubicBezTo>
                    <a:lnTo>
                      <a:pt x="122168" y="405460"/>
                    </a:lnTo>
                    <a:lnTo>
                      <a:pt x="119736" y="399589"/>
                    </a:lnTo>
                    <a:cubicBezTo>
                      <a:pt x="116426" y="396279"/>
                      <a:pt x="111854" y="394232"/>
                      <a:pt x="106804" y="394232"/>
                    </a:cubicBezTo>
                    <a:cubicBezTo>
                      <a:pt x="96704" y="394232"/>
                      <a:pt x="88516" y="402420"/>
                      <a:pt x="88516" y="412520"/>
                    </a:cubicBezTo>
                    <a:lnTo>
                      <a:pt x="88516" y="735984"/>
                    </a:lnTo>
                    <a:lnTo>
                      <a:pt x="88703" y="736435"/>
                    </a:lnTo>
                    <a:lnTo>
                      <a:pt x="87847" y="740674"/>
                    </a:lnTo>
                    <a:cubicBezTo>
                      <a:pt x="80907" y="757084"/>
                      <a:pt x="64658" y="768598"/>
                      <a:pt x="45720" y="768598"/>
                    </a:cubicBezTo>
                    <a:cubicBezTo>
                      <a:pt x="20470" y="768598"/>
                      <a:pt x="0" y="748128"/>
                      <a:pt x="0" y="722878"/>
                    </a:cubicBezTo>
                    <a:lnTo>
                      <a:pt x="0" y="350381"/>
                    </a:lnTo>
                    <a:cubicBezTo>
                      <a:pt x="0" y="302973"/>
                      <a:pt x="38431" y="264542"/>
                      <a:pt x="85839" y="264542"/>
                    </a:cubicBezTo>
                    <a:close/>
                    <a:moveTo>
                      <a:pt x="251550" y="0"/>
                    </a:moveTo>
                    <a:cubicBezTo>
                      <a:pt x="319198" y="0"/>
                      <a:pt x="374038" y="54840"/>
                      <a:pt x="374038" y="122488"/>
                    </a:cubicBezTo>
                    <a:cubicBezTo>
                      <a:pt x="374038" y="190136"/>
                      <a:pt x="319198" y="244976"/>
                      <a:pt x="251550" y="244976"/>
                    </a:cubicBezTo>
                    <a:cubicBezTo>
                      <a:pt x="183902" y="244976"/>
                      <a:pt x="129062" y="190136"/>
                      <a:pt x="129062" y="122488"/>
                    </a:cubicBezTo>
                    <a:cubicBezTo>
                      <a:pt x="129062" y="54840"/>
                      <a:pt x="183902" y="0"/>
                      <a:pt x="251550" y="0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6096000" y="2276872"/>
                <a:ext cx="1049036" cy="2250604"/>
              </a:xfrm>
              <a:custGeom>
                <a:pathLst>
                  <a:path extrusionOk="0" h="1291595" w="602029">
                    <a:moveTo>
                      <a:pt x="166619" y="264542"/>
                    </a:moveTo>
                    <a:lnTo>
                      <a:pt x="166620" y="264542"/>
                    </a:lnTo>
                    <a:lnTo>
                      <a:pt x="428634" y="264542"/>
                    </a:lnTo>
                    <a:lnTo>
                      <a:pt x="435091" y="264542"/>
                    </a:lnTo>
                    <a:lnTo>
                      <a:pt x="454339" y="269732"/>
                    </a:lnTo>
                    <a:cubicBezTo>
                      <a:pt x="470140" y="276415"/>
                      <a:pt x="482798" y="289074"/>
                      <a:pt x="489482" y="304875"/>
                    </a:cubicBezTo>
                    <a:lnTo>
                      <a:pt x="600279" y="686222"/>
                    </a:lnTo>
                    <a:cubicBezTo>
                      <a:pt x="607156" y="710517"/>
                      <a:pt x="593158" y="735754"/>
                      <a:pt x="569014" y="742589"/>
                    </a:cubicBezTo>
                    <a:cubicBezTo>
                      <a:pt x="550906" y="747715"/>
                      <a:pt x="532232" y="741035"/>
                      <a:pt x="521127" y="727123"/>
                    </a:cubicBezTo>
                    <a:lnTo>
                      <a:pt x="519154" y="723276"/>
                    </a:lnTo>
                    <a:cubicBezTo>
                      <a:pt x="519172" y="723115"/>
                      <a:pt x="519191" y="722953"/>
                      <a:pt x="519209" y="722792"/>
                    </a:cubicBezTo>
                    <a:lnTo>
                      <a:pt x="435091" y="425635"/>
                    </a:lnTo>
                    <a:lnTo>
                      <a:pt x="435091" y="531915"/>
                    </a:lnTo>
                    <a:lnTo>
                      <a:pt x="532452" y="886095"/>
                    </a:lnTo>
                    <a:lnTo>
                      <a:pt x="435092" y="886095"/>
                    </a:lnTo>
                    <a:lnTo>
                      <a:pt x="435092" y="1232159"/>
                    </a:lnTo>
                    <a:cubicBezTo>
                      <a:pt x="435092" y="1264985"/>
                      <a:pt x="408482" y="1291595"/>
                      <a:pt x="375656" y="1291595"/>
                    </a:cubicBezTo>
                    <a:cubicBezTo>
                      <a:pt x="342830" y="1291595"/>
                      <a:pt x="316220" y="1264985"/>
                      <a:pt x="316220" y="1232159"/>
                    </a:cubicBezTo>
                    <a:lnTo>
                      <a:pt x="316220" y="886095"/>
                    </a:lnTo>
                    <a:lnTo>
                      <a:pt x="285492" y="886095"/>
                    </a:lnTo>
                    <a:lnTo>
                      <a:pt x="285492" y="1232159"/>
                    </a:lnTo>
                    <a:cubicBezTo>
                      <a:pt x="285492" y="1264985"/>
                      <a:pt x="258882" y="1291595"/>
                      <a:pt x="226056" y="1291595"/>
                    </a:cubicBezTo>
                    <a:cubicBezTo>
                      <a:pt x="193230" y="1291595"/>
                      <a:pt x="166620" y="1264985"/>
                      <a:pt x="166620" y="1232159"/>
                    </a:cubicBezTo>
                    <a:lnTo>
                      <a:pt x="166620" y="886095"/>
                    </a:lnTo>
                    <a:lnTo>
                      <a:pt x="67018" y="886095"/>
                    </a:lnTo>
                    <a:lnTo>
                      <a:pt x="166619" y="523766"/>
                    </a:lnTo>
                    <a:lnTo>
                      <a:pt x="166619" y="411846"/>
                    </a:lnTo>
                    <a:lnTo>
                      <a:pt x="165999" y="412662"/>
                    </a:lnTo>
                    <a:lnTo>
                      <a:pt x="83790" y="725504"/>
                    </a:lnTo>
                    <a:cubicBezTo>
                      <a:pt x="83812" y="725665"/>
                      <a:pt x="83834" y="725827"/>
                      <a:pt x="83856" y="725988"/>
                    </a:cubicBezTo>
                    <a:lnTo>
                      <a:pt x="81951" y="729870"/>
                    </a:lnTo>
                    <a:cubicBezTo>
                      <a:pt x="71068" y="743978"/>
                      <a:pt x="52427" y="750984"/>
                      <a:pt x="34111" y="746171"/>
                    </a:cubicBezTo>
                    <a:cubicBezTo>
                      <a:pt x="9690" y="739754"/>
                      <a:pt x="-4906" y="714753"/>
                      <a:pt x="1512" y="690332"/>
                    </a:cubicBezTo>
                    <a:lnTo>
                      <a:pt x="96183" y="330067"/>
                    </a:lnTo>
                    <a:lnTo>
                      <a:pt x="105773" y="304875"/>
                    </a:lnTo>
                    <a:cubicBezTo>
                      <a:pt x="112456" y="289074"/>
                      <a:pt x="125115" y="276415"/>
                      <a:pt x="140916" y="269732"/>
                    </a:cubicBezTo>
                    <a:close/>
                    <a:moveTo>
                      <a:pt x="296002" y="0"/>
                    </a:moveTo>
                    <a:cubicBezTo>
                      <a:pt x="363650" y="0"/>
                      <a:pt x="418490" y="54840"/>
                      <a:pt x="418490" y="122488"/>
                    </a:cubicBezTo>
                    <a:cubicBezTo>
                      <a:pt x="418490" y="190136"/>
                      <a:pt x="363650" y="244976"/>
                      <a:pt x="296002" y="244976"/>
                    </a:cubicBezTo>
                    <a:cubicBezTo>
                      <a:pt x="228354" y="244976"/>
                      <a:pt x="173514" y="190136"/>
                      <a:pt x="173514" y="122488"/>
                    </a:cubicBezTo>
                    <a:cubicBezTo>
                      <a:pt x="173514" y="54840"/>
                      <a:pt x="228354" y="0"/>
                      <a:pt x="2960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" name="Shape 77"/>
            <p:cNvSpPr txBox="1"/>
            <p:nvPr/>
          </p:nvSpPr>
          <p:spPr>
            <a:xfrm>
              <a:off x="4433975" y="1138125"/>
              <a:ext cx="653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155CC"/>
                  </a:solidFill>
                  <a:latin typeface="Calibri"/>
                  <a:ea typeface="Calibri"/>
                  <a:cs typeface="Calibri"/>
                  <a:sym typeface="Calibri"/>
                </a:rPr>
                <a:t>49.8</a:t>
              </a:r>
              <a:r>
                <a:rPr lang="en">
                  <a:solidFill>
                    <a:srgbClr val="1155CC"/>
                  </a:solidFill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4898998" y="1138125"/>
              <a:ext cx="7347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44B00"/>
                  </a:solidFill>
                  <a:latin typeface="Calibri"/>
                  <a:ea typeface="Calibri"/>
                  <a:cs typeface="Calibri"/>
                  <a:sym typeface="Calibri"/>
                </a:rPr>
                <a:t>50.2</a:t>
              </a:r>
              <a:r>
                <a:rPr lang="en">
                  <a:solidFill>
                    <a:srgbClr val="644B00"/>
                  </a:solidFill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>
                <a:solidFill>
                  <a:srgbClr val="644B00"/>
                </a:solidFill>
              </a:endParaRPr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6080825" y="1142325"/>
            <a:ext cx="824835" cy="861109"/>
            <a:chOff x="4734862" y="3243455"/>
            <a:chExt cx="1557173" cy="1621980"/>
          </a:xfrm>
        </p:grpSpPr>
        <p:sp>
          <p:nvSpPr>
            <p:cNvPr id="80" name="Shape 80"/>
            <p:cNvSpPr/>
            <p:nvPr/>
          </p:nvSpPr>
          <p:spPr>
            <a:xfrm>
              <a:off x="4734862" y="3243455"/>
              <a:ext cx="1557173" cy="1621980"/>
            </a:xfrm>
            <a:custGeom>
              <a:pathLst>
                <a:path extrusionOk="0" h="720080" w="720080">
                  <a:moveTo>
                    <a:pt x="360040" y="0"/>
                  </a:moveTo>
                  <a:lnTo>
                    <a:pt x="720080" y="216024"/>
                  </a:lnTo>
                  <a:lnTo>
                    <a:pt x="720080" y="720080"/>
                  </a:lnTo>
                  <a:lnTo>
                    <a:pt x="0" y="720080"/>
                  </a:lnTo>
                  <a:lnTo>
                    <a:pt x="0" y="216024"/>
                  </a:lnTo>
                  <a:lnTo>
                    <a:pt x="96012" y="158417"/>
                  </a:lnTo>
                  <a:lnTo>
                    <a:pt x="96012" y="5878"/>
                  </a:lnTo>
                  <a:lnTo>
                    <a:pt x="168020" y="5878"/>
                  </a:lnTo>
                  <a:lnTo>
                    <a:pt x="168020" y="115212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Shape 81"/>
            <p:cNvGrpSpPr/>
            <p:nvPr/>
          </p:nvGrpSpPr>
          <p:grpSpPr>
            <a:xfrm>
              <a:off x="5046461" y="3960094"/>
              <a:ext cx="962533" cy="844962"/>
              <a:chOff x="8484939" y="4365104"/>
              <a:chExt cx="1471313" cy="1291595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8484939" y="4365104"/>
                <a:ext cx="512808" cy="1291595"/>
              </a:xfrm>
              <a:custGeom>
                <a:pathLst>
                  <a:path extrusionOk="0" h="1291595" w="512808">
                    <a:moveTo>
                      <a:pt x="85839" y="264542"/>
                    </a:moveTo>
                    <a:lnTo>
                      <a:pt x="91440" y="264542"/>
                    </a:lnTo>
                    <a:lnTo>
                      <a:pt x="122168" y="264542"/>
                    </a:lnTo>
                    <a:lnTo>
                      <a:pt x="390640" y="264542"/>
                    </a:lnTo>
                    <a:lnTo>
                      <a:pt x="421368" y="264542"/>
                    </a:lnTo>
                    <a:lnTo>
                      <a:pt x="426969" y="264542"/>
                    </a:lnTo>
                    <a:cubicBezTo>
                      <a:pt x="474377" y="264542"/>
                      <a:pt x="512808" y="302973"/>
                      <a:pt x="512808" y="350381"/>
                    </a:cubicBezTo>
                    <a:lnTo>
                      <a:pt x="512808" y="722878"/>
                    </a:lnTo>
                    <a:cubicBezTo>
                      <a:pt x="512808" y="748128"/>
                      <a:pt x="492338" y="768598"/>
                      <a:pt x="467088" y="768598"/>
                    </a:cubicBezTo>
                    <a:cubicBezTo>
                      <a:pt x="448151" y="768598"/>
                      <a:pt x="431902" y="757084"/>
                      <a:pt x="424961" y="740674"/>
                    </a:cubicBezTo>
                    <a:lnTo>
                      <a:pt x="424105" y="736435"/>
                    </a:lnTo>
                    <a:lnTo>
                      <a:pt x="424292" y="735984"/>
                    </a:lnTo>
                    <a:lnTo>
                      <a:pt x="424292" y="412520"/>
                    </a:lnTo>
                    <a:cubicBezTo>
                      <a:pt x="424292" y="402420"/>
                      <a:pt x="416104" y="394232"/>
                      <a:pt x="406004" y="394232"/>
                    </a:cubicBezTo>
                    <a:cubicBezTo>
                      <a:pt x="400954" y="394232"/>
                      <a:pt x="396382" y="396279"/>
                      <a:pt x="393073" y="399589"/>
                    </a:cubicBezTo>
                    <a:lnTo>
                      <a:pt x="390640" y="405461"/>
                    </a:lnTo>
                    <a:lnTo>
                      <a:pt x="390640" y="1232159"/>
                    </a:lnTo>
                    <a:cubicBezTo>
                      <a:pt x="390640" y="1264985"/>
                      <a:pt x="364030" y="1291595"/>
                      <a:pt x="331204" y="1291595"/>
                    </a:cubicBezTo>
                    <a:cubicBezTo>
                      <a:pt x="298378" y="1291595"/>
                      <a:pt x="271768" y="1264985"/>
                      <a:pt x="271768" y="1232159"/>
                    </a:cubicBezTo>
                    <a:lnTo>
                      <a:pt x="271768" y="768598"/>
                    </a:lnTo>
                    <a:lnTo>
                      <a:pt x="241040" y="768598"/>
                    </a:lnTo>
                    <a:lnTo>
                      <a:pt x="241040" y="1232159"/>
                    </a:lnTo>
                    <a:cubicBezTo>
                      <a:pt x="241040" y="1264985"/>
                      <a:pt x="214430" y="1291595"/>
                      <a:pt x="181604" y="1291595"/>
                    </a:cubicBezTo>
                    <a:cubicBezTo>
                      <a:pt x="148778" y="1291595"/>
                      <a:pt x="122168" y="1264985"/>
                      <a:pt x="122168" y="1232159"/>
                    </a:cubicBezTo>
                    <a:lnTo>
                      <a:pt x="122168" y="405460"/>
                    </a:lnTo>
                    <a:lnTo>
                      <a:pt x="119736" y="399589"/>
                    </a:lnTo>
                    <a:cubicBezTo>
                      <a:pt x="116426" y="396279"/>
                      <a:pt x="111854" y="394232"/>
                      <a:pt x="106804" y="394232"/>
                    </a:cubicBezTo>
                    <a:cubicBezTo>
                      <a:pt x="96704" y="394232"/>
                      <a:pt x="88516" y="402420"/>
                      <a:pt x="88516" y="412520"/>
                    </a:cubicBezTo>
                    <a:lnTo>
                      <a:pt x="88516" y="735984"/>
                    </a:lnTo>
                    <a:lnTo>
                      <a:pt x="88703" y="736435"/>
                    </a:lnTo>
                    <a:lnTo>
                      <a:pt x="87847" y="740674"/>
                    </a:lnTo>
                    <a:cubicBezTo>
                      <a:pt x="80907" y="757084"/>
                      <a:pt x="64658" y="768598"/>
                      <a:pt x="45720" y="768598"/>
                    </a:cubicBezTo>
                    <a:cubicBezTo>
                      <a:pt x="20470" y="768598"/>
                      <a:pt x="0" y="748128"/>
                      <a:pt x="0" y="722878"/>
                    </a:cubicBezTo>
                    <a:lnTo>
                      <a:pt x="0" y="350381"/>
                    </a:lnTo>
                    <a:cubicBezTo>
                      <a:pt x="0" y="302973"/>
                      <a:pt x="38431" y="264542"/>
                      <a:pt x="85839" y="264542"/>
                    </a:cubicBezTo>
                    <a:close/>
                    <a:moveTo>
                      <a:pt x="251550" y="0"/>
                    </a:moveTo>
                    <a:cubicBezTo>
                      <a:pt x="319198" y="0"/>
                      <a:pt x="374038" y="54840"/>
                      <a:pt x="374038" y="122488"/>
                    </a:cubicBezTo>
                    <a:cubicBezTo>
                      <a:pt x="374038" y="190136"/>
                      <a:pt x="319198" y="244976"/>
                      <a:pt x="251550" y="244976"/>
                    </a:cubicBezTo>
                    <a:cubicBezTo>
                      <a:pt x="183902" y="244976"/>
                      <a:pt x="129062" y="190136"/>
                      <a:pt x="129062" y="122488"/>
                    </a:cubicBezTo>
                    <a:cubicBezTo>
                      <a:pt x="129062" y="54840"/>
                      <a:pt x="183902" y="0"/>
                      <a:pt x="2515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9354223" y="4365104"/>
                <a:ext cx="602029" cy="1291595"/>
              </a:xfrm>
              <a:custGeom>
                <a:pathLst>
                  <a:path extrusionOk="0" h="1291595" w="602029">
                    <a:moveTo>
                      <a:pt x="166619" y="264542"/>
                    </a:moveTo>
                    <a:lnTo>
                      <a:pt x="166620" y="264542"/>
                    </a:lnTo>
                    <a:lnTo>
                      <a:pt x="428634" y="264542"/>
                    </a:lnTo>
                    <a:lnTo>
                      <a:pt x="435091" y="264542"/>
                    </a:lnTo>
                    <a:lnTo>
                      <a:pt x="454339" y="269732"/>
                    </a:lnTo>
                    <a:cubicBezTo>
                      <a:pt x="470140" y="276415"/>
                      <a:pt x="482798" y="289074"/>
                      <a:pt x="489482" y="304875"/>
                    </a:cubicBezTo>
                    <a:lnTo>
                      <a:pt x="600279" y="686222"/>
                    </a:lnTo>
                    <a:cubicBezTo>
                      <a:pt x="607156" y="710517"/>
                      <a:pt x="593158" y="735754"/>
                      <a:pt x="569014" y="742589"/>
                    </a:cubicBezTo>
                    <a:cubicBezTo>
                      <a:pt x="550906" y="747715"/>
                      <a:pt x="532232" y="741035"/>
                      <a:pt x="521127" y="727123"/>
                    </a:cubicBezTo>
                    <a:lnTo>
                      <a:pt x="519154" y="723276"/>
                    </a:lnTo>
                    <a:cubicBezTo>
                      <a:pt x="519172" y="723115"/>
                      <a:pt x="519191" y="722953"/>
                      <a:pt x="519209" y="722792"/>
                    </a:cubicBezTo>
                    <a:lnTo>
                      <a:pt x="435091" y="425635"/>
                    </a:lnTo>
                    <a:lnTo>
                      <a:pt x="435091" y="531915"/>
                    </a:lnTo>
                    <a:lnTo>
                      <a:pt x="532452" y="886095"/>
                    </a:lnTo>
                    <a:lnTo>
                      <a:pt x="435092" y="886095"/>
                    </a:lnTo>
                    <a:lnTo>
                      <a:pt x="435092" y="1232159"/>
                    </a:lnTo>
                    <a:cubicBezTo>
                      <a:pt x="435092" y="1264985"/>
                      <a:pt x="408482" y="1291595"/>
                      <a:pt x="375656" y="1291595"/>
                    </a:cubicBezTo>
                    <a:cubicBezTo>
                      <a:pt x="342830" y="1291595"/>
                      <a:pt x="316220" y="1264985"/>
                      <a:pt x="316220" y="1232159"/>
                    </a:cubicBezTo>
                    <a:lnTo>
                      <a:pt x="316220" y="886095"/>
                    </a:lnTo>
                    <a:lnTo>
                      <a:pt x="285492" y="886095"/>
                    </a:lnTo>
                    <a:lnTo>
                      <a:pt x="285492" y="1232159"/>
                    </a:lnTo>
                    <a:cubicBezTo>
                      <a:pt x="285492" y="1264985"/>
                      <a:pt x="258882" y="1291595"/>
                      <a:pt x="226056" y="1291595"/>
                    </a:cubicBezTo>
                    <a:cubicBezTo>
                      <a:pt x="193230" y="1291595"/>
                      <a:pt x="166620" y="1264985"/>
                      <a:pt x="166620" y="1232159"/>
                    </a:cubicBezTo>
                    <a:lnTo>
                      <a:pt x="166620" y="886095"/>
                    </a:lnTo>
                    <a:lnTo>
                      <a:pt x="67018" y="886095"/>
                    </a:lnTo>
                    <a:lnTo>
                      <a:pt x="166619" y="523766"/>
                    </a:lnTo>
                    <a:lnTo>
                      <a:pt x="166619" y="411846"/>
                    </a:lnTo>
                    <a:lnTo>
                      <a:pt x="165999" y="412662"/>
                    </a:lnTo>
                    <a:lnTo>
                      <a:pt x="83790" y="725504"/>
                    </a:lnTo>
                    <a:cubicBezTo>
                      <a:pt x="83812" y="725665"/>
                      <a:pt x="83834" y="725827"/>
                      <a:pt x="83856" y="725988"/>
                    </a:cubicBezTo>
                    <a:lnTo>
                      <a:pt x="81951" y="729870"/>
                    </a:lnTo>
                    <a:cubicBezTo>
                      <a:pt x="71068" y="743978"/>
                      <a:pt x="52427" y="750984"/>
                      <a:pt x="34111" y="746171"/>
                    </a:cubicBezTo>
                    <a:cubicBezTo>
                      <a:pt x="9690" y="739754"/>
                      <a:pt x="-4906" y="714753"/>
                      <a:pt x="1512" y="690332"/>
                    </a:cubicBezTo>
                    <a:lnTo>
                      <a:pt x="96183" y="330067"/>
                    </a:lnTo>
                    <a:lnTo>
                      <a:pt x="105773" y="304875"/>
                    </a:lnTo>
                    <a:cubicBezTo>
                      <a:pt x="112456" y="289074"/>
                      <a:pt x="125115" y="276415"/>
                      <a:pt x="140916" y="269732"/>
                    </a:cubicBezTo>
                    <a:close/>
                    <a:moveTo>
                      <a:pt x="296002" y="0"/>
                    </a:moveTo>
                    <a:cubicBezTo>
                      <a:pt x="363650" y="0"/>
                      <a:pt x="418490" y="54840"/>
                      <a:pt x="418490" y="122488"/>
                    </a:cubicBezTo>
                    <a:cubicBezTo>
                      <a:pt x="418490" y="190136"/>
                      <a:pt x="363650" y="244976"/>
                      <a:pt x="296002" y="244976"/>
                    </a:cubicBezTo>
                    <a:cubicBezTo>
                      <a:pt x="228354" y="244976"/>
                      <a:pt x="173514" y="190136"/>
                      <a:pt x="173514" y="122488"/>
                    </a:cubicBezTo>
                    <a:cubicBezTo>
                      <a:pt x="173514" y="54840"/>
                      <a:pt x="228354" y="0"/>
                      <a:pt x="296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8962096" y="5029578"/>
                <a:ext cx="427778" cy="627121"/>
              </a:xfrm>
              <a:custGeom>
                <a:pathLst>
                  <a:path extrusionOk="0" h="627121" w="427778">
                    <a:moveTo>
                      <a:pt x="393242" y="10975"/>
                    </a:moveTo>
                    <a:cubicBezTo>
                      <a:pt x="400024" y="9158"/>
                      <a:pt x="407498" y="9928"/>
                      <a:pt x="414058" y="13716"/>
                    </a:cubicBezTo>
                    <a:cubicBezTo>
                      <a:pt x="427178" y="21291"/>
                      <a:pt x="431674" y="38068"/>
                      <a:pt x="424099" y="51188"/>
                    </a:cubicBezTo>
                    <a:lnTo>
                      <a:pt x="307515" y="253118"/>
                    </a:lnTo>
                    <a:lnTo>
                      <a:pt x="297393" y="260885"/>
                    </a:lnTo>
                    <a:lnTo>
                      <a:pt x="297393" y="320515"/>
                    </a:lnTo>
                    <a:lnTo>
                      <a:pt x="297393" y="321623"/>
                    </a:lnTo>
                    <a:lnTo>
                      <a:pt x="297393" y="413010"/>
                    </a:lnTo>
                    <a:lnTo>
                      <a:pt x="297393" y="511899"/>
                    </a:lnTo>
                    <a:lnTo>
                      <a:pt x="297393" y="514969"/>
                    </a:lnTo>
                    <a:lnTo>
                      <a:pt x="297393" y="581802"/>
                    </a:lnTo>
                    <a:cubicBezTo>
                      <a:pt x="297393" y="606831"/>
                      <a:pt x="280840" y="627121"/>
                      <a:pt x="260419" y="627121"/>
                    </a:cubicBezTo>
                    <a:cubicBezTo>
                      <a:pt x="239999" y="627121"/>
                      <a:pt x="223446" y="606831"/>
                      <a:pt x="223446" y="581802"/>
                    </a:cubicBezTo>
                    <a:lnTo>
                      <a:pt x="223446" y="514969"/>
                    </a:lnTo>
                    <a:lnTo>
                      <a:pt x="223446" y="511899"/>
                    </a:lnTo>
                    <a:lnTo>
                      <a:pt x="223446" y="413010"/>
                    </a:lnTo>
                    <a:lnTo>
                      <a:pt x="204331" y="413010"/>
                    </a:lnTo>
                    <a:lnTo>
                      <a:pt x="204331" y="511899"/>
                    </a:lnTo>
                    <a:lnTo>
                      <a:pt x="204331" y="514969"/>
                    </a:lnTo>
                    <a:lnTo>
                      <a:pt x="204331" y="581802"/>
                    </a:lnTo>
                    <a:cubicBezTo>
                      <a:pt x="204331" y="606831"/>
                      <a:pt x="187778" y="627121"/>
                      <a:pt x="167358" y="627121"/>
                    </a:cubicBezTo>
                    <a:cubicBezTo>
                      <a:pt x="146938" y="627121"/>
                      <a:pt x="130384" y="606831"/>
                      <a:pt x="130384" y="581802"/>
                    </a:cubicBezTo>
                    <a:lnTo>
                      <a:pt x="130384" y="514969"/>
                    </a:lnTo>
                    <a:lnTo>
                      <a:pt x="130384" y="511899"/>
                    </a:lnTo>
                    <a:lnTo>
                      <a:pt x="130384" y="413010"/>
                    </a:lnTo>
                    <a:lnTo>
                      <a:pt x="130384" y="321623"/>
                    </a:lnTo>
                    <a:lnTo>
                      <a:pt x="130384" y="320515"/>
                    </a:lnTo>
                    <a:lnTo>
                      <a:pt x="130384" y="288583"/>
                    </a:lnTo>
                    <a:lnTo>
                      <a:pt x="130384" y="260884"/>
                    </a:lnTo>
                    <a:lnTo>
                      <a:pt x="120263" y="253118"/>
                    </a:lnTo>
                    <a:lnTo>
                      <a:pt x="3679" y="51188"/>
                    </a:lnTo>
                    <a:cubicBezTo>
                      <a:pt x="-3896" y="38068"/>
                      <a:pt x="600" y="21291"/>
                      <a:pt x="13720" y="13716"/>
                    </a:cubicBezTo>
                    <a:cubicBezTo>
                      <a:pt x="20280" y="9928"/>
                      <a:pt x="27755" y="9158"/>
                      <a:pt x="34536" y="10975"/>
                    </a:cubicBezTo>
                    <a:cubicBezTo>
                      <a:pt x="41317" y="12792"/>
                      <a:pt x="47406" y="17196"/>
                      <a:pt x="51193" y="23756"/>
                    </a:cubicBezTo>
                    <a:lnTo>
                      <a:pt x="142056" y="181135"/>
                    </a:lnTo>
                    <a:lnTo>
                      <a:pt x="285722" y="181135"/>
                    </a:lnTo>
                    <a:lnTo>
                      <a:pt x="376585" y="23756"/>
                    </a:lnTo>
                    <a:cubicBezTo>
                      <a:pt x="380373" y="17196"/>
                      <a:pt x="386461" y="12792"/>
                      <a:pt x="393242" y="10975"/>
                    </a:cubicBezTo>
                    <a:close/>
                    <a:moveTo>
                      <a:pt x="213888" y="0"/>
                    </a:moveTo>
                    <a:cubicBezTo>
                      <a:pt x="259339" y="0"/>
                      <a:pt x="296184" y="36845"/>
                      <a:pt x="296184" y="82296"/>
                    </a:cubicBezTo>
                    <a:cubicBezTo>
                      <a:pt x="296184" y="127747"/>
                      <a:pt x="259339" y="164592"/>
                      <a:pt x="213888" y="164592"/>
                    </a:cubicBezTo>
                    <a:cubicBezTo>
                      <a:pt x="168438" y="164592"/>
                      <a:pt x="131592" y="127747"/>
                      <a:pt x="131592" y="82296"/>
                    </a:cubicBezTo>
                    <a:cubicBezTo>
                      <a:pt x="131592" y="36845"/>
                      <a:pt x="168438" y="0"/>
                      <a:pt x="2138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" name="Shape 85"/>
            <p:cNvSpPr txBox="1"/>
            <p:nvPr/>
          </p:nvSpPr>
          <p:spPr>
            <a:xfrm>
              <a:off x="5106063" y="3415509"/>
              <a:ext cx="903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Avg. </a:t>
              </a:r>
              <a:r>
                <a:rPr b="1"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b="1"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.3</a:t>
              </a:r>
              <a:endParaRPr b="1" sz="1200"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8715900" y="558375"/>
            <a:ext cx="268232" cy="3197278"/>
            <a:chOff x="8563500" y="482175"/>
            <a:chExt cx="268232" cy="3197278"/>
          </a:xfrm>
        </p:grpSpPr>
        <p:sp>
          <p:nvSpPr>
            <p:cNvPr id="87" name="Shape 87"/>
            <p:cNvSpPr/>
            <p:nvPr/>
          </p:nvSpPr>
          <p:spPr>
            <a:xfrm>
              <a:off x="8563500" y="482175"/>
              <a:ext cx="243755" cy="523200"/>
            </a:xfrm>
            <a:custGeom>
              <a:pathLst>
                <a:path extrusionOk="0" h="1245715" w="601863">
                  <a:moveTo>
                    <a:pt x="363904" y="815288"/>
                  </a:moveTo>
                  <a:lnTo>
                    <a:pt x="340694" y="879057"/>
                  </a:lnTo>
                  <a:lnTo>
                    <a:pt x="363904" y="815291"/>
                  </a:lnTo>
                  <a:close/>
                  <a:moveTo>
                    <a:pt x="17789" y="646960"/>
                  </a:moveTo>
                  <a:lnTo>
                    <a:pt x="48801" y="646960"/>
                  </a:lnTo>
                  <a:lnTo>
                    <a:pt x="48801" y="1245715"/>
                  </a:lnTo>
                  <a:lnTo>
                    <a:pt x="17789" y="1245715"/>
                  </a:lnTo>
                  <a:close/>
                  <a:moveTo>
                    <a:pt x="320994" y="212543"/>
                  </a:moveTo>
                  <a:cubicBezTo>
                    <a:pt x="335767" y="212543"/>
                    <a:pt x="349841" y="215537"/>
                    <a:pt x="362642" y="220951"/>
                  </a:cubicBezTo>
                  <a:lnTo>
                    <a:pt x="366379" y="222980"/>
                  </a:lnTo>
                  <a:lnTo>
                    <a:pt x="367507" y="223208"/>
                  </a:lnTo>
                  <a:lnTo>
                    <a:pt x="368876" y="224335"/>
                  </a:lnTo>
                  <a:lnTo>
                    <a:pt x="380817" y="230816"/>
                  </a:lnTo>
                  <a:cubicBezTo>
                    <a:pt x="386509" y="234662"/>
                    <a:pt x="391811" y="239041"/>
                    <a:pt x="396652" y="243882"/>
                  </a:cubicBezTo>
                  <a:lnTo>
                    <a:pt x="405217" y="254262"/>
                  </a:lnTo>
                  <a:lnTo>
                    <a:pt x="409763" y="258006"/>
                  </a:lnTo>
                  <a:lnTo>
                    <a:pt x="584250" y="469628"/>
                  </a:lnTo>
                  <a:lnTo>
                    <a:pt x="566420" y="455340"/>
                  </a:lnTo>
                  <a:lnTo>
                    <a:pt x="584249" y="469628"/>
                  </a:lnTo>
                  <a:lnTo>
                    <a:pt x="589119" y="475534"/>
                  </a:lnTo>
                  <a:lnTo>
                    <a:pt x="597008" y="495571"/>
                  </a:lnTo>
                  <a:lnTo>
                    <a:pt x="597009" y="495570"/>
                  </a:lnTo>
                  <a:lnTo>
                    <a:pt x="599779" y="502604"/>
                  </a:lnTo>
                  <a:cubicBezTo>
                    <a:pt x="602004" y="514265"/>
                    <a:pt x="602475" y="527358"/>
                    <a:pt x="601059" y="541190"/>
                  </a:cubicBezTo>
                  <a:lnTo>
                    <a:pt x="600557" y="543342"/>
                  </a:lnTo>
                  <a:lnTo>
                    <a:pt x="601862" y="545154"/>
                  </a:lnTo>
                  <a:lnTo>
                    <a:pt x="599783" y="546652"/>
                  </a:lnTo>
                  <a:lnTo>
                    <a:pt x="591019" y="584213"/>
                  </a:lnTo>
                  <a:lnTo>
                    <a:pt x="469878" y="917049"/>
                  </a:lnTo>
                  <a:lnTo>
                    <a:pt x="552163" y="1156022"/>
                  </a:lnTo>
                  <a:cubicBezTo>
                    <a:pt x="564245" y="1191110"/>
                    <a:pt x="545595" y="1229350"/>
                    <a:pt x="510507" y="1241432"/>
                  </a:cubicBezTo>
                  <a:cubicBezTo>
                    <a:pt x="475418" y="1253512"/>
                    <a:pt x="437180" y="1234862"/>
                    <a:pt x="425098" y="1199774"/>
                  </a:cubicBezTo>
                  <a:lnTo>
                    <a:pt x="314599" y="878865"/>
                  </a:lnTo>
                  <a:cubicBezTo>
                    <a:pt x="324642" y="839238"/>
                    <a:pt x="374961" y="710193"/>
                    <a:pt x="387581" y="678047"/>
                  </a:cubicBezTo>
                  <a:lnTo>
                    <a:pt x="419394" y="590648"/>
                  </a:lnTo>
                  <a:lnTo>
                    <a:pt x="422904" y="595429"/>
                  </a:lnTo>
                  <a:lnTo>
                    <a:pt x="423036" y="595063"/>
                  </a:lnTo>
                  <a:lnTo>
                    <a:pt x="419395" y="590646"/>
                  </a:lnTo>
                  <a:lnTo>
                    <a:pt x="419392" y="590646"/>
                  </a:lnTo>
                  <a:lnTo>
                    <a:pt x="286557" y="429535"/>
                  </a:lnTo>
                  <a:lnTo>
                    <a:pt x="284516" y="429123"/>
                  </a:lnTo>
                  <a:lnTo>
                    <a:pt x="248444" y="528232"/>
                  </a:lnTo>
                  <a:lnTo>
                    <a:pt x="75963" y="619940"/>
                  </a:lnTo>
                  <a:cubicBezTo>
                    <a:pt x="50761" y="623582"/>
                    <a:pt x="19462" y="623773"/>
                    <a:pt x="6061" y="598570"/>
                  </a:cubicBezTo>
                  <a:cubicBezTo>
                    <a:pt x="-7342" y="573365"/>
                    <a:pt x="2227" y="542068"/>
                    <a:pt x="27433" y="528666"/>
                  </a:cubicBezTo>
                  <a:lnTo>
                    <a:pt x="164875" y="455586"/>
                  </a:lnTo>
                  <a:lnTo>
                    <a:pt x="164875" y="455587"/>
                  </a:lnTo>
                  <a:lnTo>
                    <a:pt x="164876" y="455586"/>
                  </a:lnTo>
                  <a:lnTo>
                    <a:pt x="214082" y="320395"/>
                  </a:lnTo>
                  <a:lnTo>
                    <a:pt x="213996" y="319541"/>
                  </a:lnTo>
                  <a:cubicBezTo>
                    <a:pt x="213996" y="260447"/>
                    <a:pt x="261900" y="212543"/>
                    <a:pt x="320994" y="212543"/>
                  </a:cubicBezTo>
                  <a:close/>
                  <a:moveTo>
                    <a:pt x="165544" y="0"/>
                  </a:moveTo>
                  <a:cubicBezTo>
                    <a:pt x="233192" y="0"/>
                    <a:pt x="288032" y="54840"/>
                    <a:pt x="288032" y="122488"/>
                  </a:cubicBezTo>
                  <a:cubicBezTo>
                    <a:pt x="288032" y="190136"/>
                    <a:pt x="233192" y="244976"/>
                    <a:pt x="165544" y="244976"/>
                  </a:cubicBezTo>
                  <a:cubicBezTo>
                    <a:pt x="97896" y="244976"/>
                    <a:pt x="43056" y="190136"/>
                    <a:pt x="43056" y="122488"/>
                  </a:cubicBezTo>
                  <a:cubicBezTo>
                    <a:pt x="43056" y="54840"/>
                    <a:pt x="97896" y="0"/>
                    <a:pt x="165544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8611225" y="1865225"/>
              <a:ext cx="220507" cy="597363"/>
            </a:xfrm>
            <a:custGeom>
              <a:pathLst>
                <a:path extrusionOk="0" h="1291595" w="512808">
                  <a:moveTo>
                    <a:pt x="85839" y="264542"/>
                  </a:moveTo>
                  <a:lnTo>
                    <a:pt x="91440" y="264542"/>
                  </a:lnTo>
                  <a:lnTo>
                    <a:pt x="122168" y="264542"/>
                  </a:lnTo>
                  <a:lnTo>
                    <a:pt x="390640" y="264542"/>
                  </a:lnTo>
                  <a:lnTo>
                    <a:pt x="421368" y="264542"/>
                  </a:lnTo>
                  <a:lnTo>
                    <a:pt x="426969" y="264542"/>
                  </a:lnTo>
                  <a:cubicBezTo>
                    <a:pt x="474377" y="264542"/>
                    <a:pt x="512808" y="302973"/>
                    <a:pt x="512808" y="350381"/>
                  </a:cubicBezTo>
                  <a:lnTo>
                    <a:pt x="512808" y="722878"/>
                  </a:lnTo>
                  <a:cubicBezTo>
                    <a:pt x="512808" y="748128"/>
                    <a:pt x="492338" y="768598"/>
                    <a:pt x="467088" y="768598"/>
                  </a:cubicBezTo>
                  <a:cubicBezTo>
                    <a:pt x="448151" y="768598"/>
                    <a:pt x="431902" y="757084"/>
                    <a:pt x="424961" y="740674"/>
                  </a:cubicBezTo>
                  <a:lnTo>
                    <a:pt x="424105" y="736435"/>
                  </a:lnTo>
                  <a:lnTo>
                    <a:pt x="424292" y="735984"/>
                  </a:lnTo>
                  <a:lnTo>
                    <a:pt x="424292" y="412520"/>
                  </a:lnTo>
                  <a:cubicBezTo>
                    <a:pt x="424292" y="402420"/>
                    <a:pt x="416104" y="394232"/>
                    <a:pt x="406004" y="394232"/>
                  </a:cubicBezTo>
                  <a:cubicBezTo>
                    <a:pt x="400954" y="394232"/>
                    <a:pt x="396382" y="396279"/>
                    <a:pt x="393073" y="399589"/>
                  </a:cubicBezTo>
                  <a:lnTo>
                    <a:pt x="390640" y="405461"/>
                  </a:lnTo>
                  <a:lnTo>
                    <a:pt x="390640" y="1232159"/>
                  </a:lnTo>
                  <a:cubicBezTo>
                    <a:pt x="390640" y="1264985"/>
                    <a:pt x="364030" y="1291595"/>
                    <a:pt x="331204" y="1291595"/>
                  </a:cubicBezTo>
                  <a:cubicBezTo>
                    <a:pt x="298378" y="1291595"/>
                    <a:pt x="271768" y="1264985"/>
                    <a:pt x="271768" y="1232159"/>
                  </a:cubicBezTo>
                  <a:lnTo>
                    <a:pt x="271768" y="768598"/>
                  </a:lnTo>
                  <a:lnTo>
                    <a:pt x="241040" y="768598"/>
                  </a:lnTo>
                  <a:lnTo>
                    <a:pt x="241040" y="1232159"/>
                  </a:lnTo>
                  <a:cubicBezTo>
                    <a:pt x="241040" y="1264985"/>
                    <a:pt x="214430" y="1291595"/>
                    <a:pt x="181604" y="1291595"/>
                  </a:cubicBezTo>
                  <a:cubicBezTo>
                    <a:pt x="148778" y="1291595"/>
                    <a:pt x="122168" y="1264985"/>
                    <a:pt x="122168" y="1232159"/>
                  </a:cubicBezTo>
                  <a:lnTo>
                    <a:pt x="122168" y="405460"/>
                  </a:lnTo>
                  <a:lnTo>
                    <a:pt x="119736" y="399589"/>
                  </a:lnTo>
                  <a:cubicBezTo>
                    <a:pt x="116426" y="396279"/>
                    <a:pt x="111854" y="394232"/>
                    <a:pt x="106804" y="394232"/>
                  </a:cubicBezTo>
                  <a:cubicBezTo>
                    <a:pt x="96704" y="394232"/>
                    <a:pt x="88516" y="402420"/>
                    <a:pt x="88516" y="412520"/>
                  </a:cubicBezTo>
                  <a:lnTo>
                    <a:pt x="88516" y="735984"/>
                  </a:lnTo>
                  <a:lnTo>
                    <a:pt x="88703" y="736435"/>
                  </a:lnTo>
                  <a:lnTo>
                    <a:pt x="87847" y="740674"/>
                  </a:lnTo>
                  <a:cubicBezTo>
                    <a:pt x="80907" y="757084"/>
                    <a:pt x="64658" y="768598"/>
                    <a:pt x="45720" y="768598"/>
                  </a:cubicBezTo>
                  <a:cubicBezTo>
                    <a:pt x="20470" y="768598"/>
                    <a:pt x="0" y="748128"/>
                    <a:pt x="0" y="722878"/>
                  </a:cubicBezTo>
                  <a:lnTo>
                    <a:pt x="0" y="350381"/>
                  </a:lnTo>
                  <a:cubicBezTo>
                    <a:pt x="0" y="302973"/>
                    <a:pt x="38431" y="264542"/>
                    <a:pt x="85839" y="264542"/>
                  </a:cubicBezTo>
                  <a:close/>
                  <a:moveTo>
                    <a:pt x="251550" y="0"/>
                  </a:moveTo>
                  <a:cubicBezTo>
                    <a:pt x="319198" y="0"/>
                    <a:pt x="374038" y="54840"/>
                    <a:pt x="374038" y="122488"/>
                  </a:cubicBezTo>
                  <a:cubicBezTo>
                    <a:pt x="374038" y="190136"/>
                    <a:pt x="319198" y="244976"/>
                    <a:pt x="251550" y="244976"/>
                  </a:cubicBezTo>
                  <a:cubicBezTo>
                    <a:pt x="183902" y="244976"/>
                    <a:pt x="129062" y="190136"/>
                    <a:pt x="129062" y="122488"/>
                  </a:cubicBezTo>
                  <a:cubicBezTo>
                    <a:pt x="129062" y="54840"/>
                    <a:pt x="183902" y="0"/>
                    <a:pt x="251550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637466" y="3347079"/>
              <a:ext cx="169072" cy="332374"/>
            </a:xfrm>
            <a:custGeom>
              <a:pathLst>
                <a:path extrusionOk="0" h="627121" w="319003">
                  <a:moveTo>
                    <a:pt x="53398" y="181135"/>
                  </a:moveTo>
                  <a:lnTo>
                    <a:pt x="56882" y="181135"/>
                  </a:lnTo>
                  <a:lnTo>
                    <a:pt x="75997" y="181135"/>
                  </a:lnTo>
                  <a:lnTo>
                    <a:pt x="243006" y="181135"/>
                  </a:lnTo>
                  <a:lnTo>
                    <a:pt x="262121" y="181135"/>
                  </a:lnTo>
                  <a:lnTo>
                    <a:pt x="265605" y="181135"/>
                  </a:lnTo>
                  <a:cubicBezTo>
                    <a:pt x="295096" y="181135"/>
                    <a:pt x="319003" y="210438"/>
                    <a:pt x="319003" y="246586"/>
                  </a:cubicBezTo>
                  <a:lnTo>
                    <a:pt x="319003" y="320515"/>
                  </a:lnTo>
                  <a:lnTo>
                    <a:pt x="319003" y="321623"/>
                  </a:lnTo>
                  <a:lnTo>
                    <a:pt x="319003" y="378149"/>
                  </a:lnTo>
                  <a:cubicBezTo>
                    <a:pt x="319003" y="397402"/>
                    <a:pt x="306269" y="413010"/>
                    <a:pt x="290562" y="413010"/>
                  </a:cubicBezTo>
                  <a:cubicBezTo>
                    <a:pt x="278782" y="413010"/>
                    <a:pt x="268674" y="404231"/>
                    <a:pt x="264356" y="391718"/>
                  </a:cubicBezTo>
                  <a:lnTo>
                    <a:pt x="263823" y="388486"/>
                  </a:lnTo>
                  <a:lnTo>
                    <a:pt x="263940" y="388142"/>
                  </a:lnTo>
                  <a:lnTo>
                    <a:pt x="263940" y="321623"/>
                  </a:lnTo>
                  <a:lnTo>
                    <a:pt x="263940" y="320515"/>
                  </a:lnTo>
                  <a:lnTo>
                    <a:pt x="263940" y="293967"/>
                  </a:lnTo>
                  <a:cubicBezTo>
                    <a:pt x="263940" y="286265"/>
                    <a:pt x="258846" y="280022"/>
                    <a:pt x="252563" y="280022"/>
                  </a:cubicBezTo>
                  <a:cubicBezTo>
                    <a:pt x="249422" y="280022"/>
                    <a:pt x="246578" y="281583"/>
                    <a:pt x="244519" y="284107"/>
                  </a:cubicBezTo>
                  <a:lnTo>
                    <a:pt x="243006" y="288584"/>
                  </a:lnTo>
                  <a:lnTo>
                    <a:pt x="243006" y="320515"/>
                  </a:lnTo>
                  <a:lnTo>
                    <a:pt x="243006" y="321623"/>
                  </a:lnTo>
                  <a:lnTo>
                    <a:pt x="243006" y="413010"/>
                  </a:lnTo>
                  <a:lnTo>
                    <a:pt x="243006" y="511899"/>
                  </a:lnTo>
                  <a:lnTo>
                    <a:pt x="243006" y="514969"/>
                  </a:lnTo>
                  <a:lnTo>
                    <a:pt x="243006" y="581802"/>
                  </a:lnTo>
                  <a:cubicBezTo>
                    <a:pt x="243006" y="606831"/>
                    <a:pt x="226453" y="627121"/>
                    <a:pt x="206032" y="627121"/>
                  </a:cubicBezTo>
                  <a:cubicBezTo>
                    <a:pt x="185612" y="627121"/>
                    <a:pt x="169059" y="606831"/>
                    <a:pt x="169059" y="581802"/>
                  </a:cubicBezTo>
                  <a:lnTo>
                    <a:pt x="169059" y="514969"/>
                  </a:lnTo>
                  <a:lnTo>
                    <a:pt x="169059" y="511899"/>
                  </a:lnTo>
                  <a:lnTo>
                    <a:pt x="169059" y="413010"/>
                  </a:lnTo>
                  <a:lnTo>
                    <a:pt x="149944" y="413010"/>
                  </a:lnTo>
                  <a:lnTo>
                    <a:pt x="149944" y="511899"/>
                  </a:lnTo>
                  <a:lnTo>
                    <a:pt x="149944" y="514969"/>
                  </a:lnTo>
                  <a:lnTo>
                    <a:pt x="149944" y="581802"/>
                  </a:lnTo>
                  <a:cubicBezTo>
                    <a:pt x="149944" y="606831"/>
                    <a:pt x="133391" y="627121"/>
                    <a:pt x="112971" y="627121"/>
                  </a:cubicBezTo>
                  <a:cubicBezTo>
                    <a:pt x="92551" y="627121"/>
                    <a:pt x="75997" y="606831"/>
                    <a:pt x="75997" y="581802"/>
                  </a:cubicBezTo>
                  <a:lnTo>
                    <a:pt x="75997" y="514969"/>
                  </a:lnTo>
                  <a:lnTo>
                    <a:pt x="75997" y="511899"/>
                  </a:lnTo>
                  <a:lnTo>
                    <a:pt x="75997" y="413010"/>
                  </a:lnTo>
                  <a:lnTo>
                    <a:pt x="75997" y="321623"/>
                  </a:lnTo>
                  <a:lnTo>
                    <a:pt x="75997" y="320515"/>
                  </a:lnTo>
                  <a:lnTo>
                    <a:pt x="75997" y="288583"/>
                  </a:lnTo>
                  <a:lnTo>
                    <a:pt x="74485" y="284107"/>
                  </a:lnTo>
                  <a:cubicBezTo>
                    <a:pt x="72425" y="281583"/>
                    <a:pt x="69581" y="280022"/>
                    <a:pt x="66440" y="280022"/>
                  </a:cubicBezTo>
                  <a:cubicBezTo>
                    <a:pt x="60157" y="280022"/>
                    <a:pt x="55063" y="286265"/>
                    <a:pt x="55063" y="293967"/>
                  </a:cubicBezTo>
                  <a:lnTo>
                    <a:pt x="55063" y="320515"/>
                  </a:lnTo>
                  <a:lnTo>
                    <a:pt x="55063" y="321623"/>
                  </a:lnTo>
                  <a:lnTo>
                    <a:pt x="55063" y="388142"/>
                  </a:lnTo>
                  <a:lnTo>
                    <a:pt x="55180" y="388486"/>
                  </a:lnTo>
                  <a:lnTo>
                    <a:pt x="54647" y="391718"/>
                  </a:lnTo>
                  <a:cubicBezTo>
                    <a:pt x="50330" y="404231"/>
                    <a:pt x="40222" y="413010"/>
                    <a:pt x="28441" y="413010"/>
                  </a:cubicBezTo>
                  <a:cubicBezTo>
                    <a:pt x="12734" y="413010"/>
                    <a:pt x="0" y="397402"/>
                    <a:pt x="0" y="378149"/>
                  </a:cubicBezTo>
                  <a:lnTo>
                    <a:pt x="0" y="321623"/>
                  </a:lnTo>
                  <a:lnTo>
                    <a:pt x="0" y="320515"/>
                  </a:lnTo>
                  <a:lnTo>
                    <a:pt x="0" y="246586"/>
                  </a:lnTo>
                  <a:cubicBezTo>
                    <a:pt x="0" y="210438"/>
                    <a:pt x="23907" y="181135"/>
                    <a:pt x="53398" y="181135"/>
                  </a:cubicBezTo>
                  <a:close/>
                  <a:moveTo>
                    <a:pt x="159501" y="0"/>
                  </a:moveTo>
                  <a:cubicBezTo>
                    <a:pt x="204952" y="0"/>
                    <a:pt x="241797" y="36845"/>
                    <a:pt x="241797" y="82296"/>
                  </a:cubicBezTo>
                  <a:cubicBezTo>
                    <a:pt x="241797" y="127747"/>
                    <a:pt x="204952" y="164592"/>
                    <a:pt x="159501" y="164592"/>
                  </a:cubicBezTo>
                  <a:cubicBezTo>
                    <a:pt x="114051" y="164592"/>
                    <a:pt x="77205" y="127747"/>
                    <a:pt x="77205" y="82296"/>
                  </a:cubicBezTo>
                  <a:cubicBezTo>
                    <a:pt x="77205" y="36845"/>
                    <a:pt x="114051" y="0"/>
                    <a:pt x="15950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Shape 90"/>
            <p:cNvCxnSpPr/>
            <p:nvPr/>
          </p:nvCxnSpPr>
          <p:spPr>
            <a:xfrm flipH="1">
              <a:off x="8721251" y="2537180"/>
              <a:ext cx="1500" cy="723000"/>
            </a:xfrm>
            <a:prstGeom prst="straightConnector1">
              <a:avLst/>
            </a:prstGeom>
            <a:noFill/>
            <a:ln cap="flat" cmpd="sng" w="9525">
              <a:solidFill>
                <a:srgbClr val="E6B8A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Shape 91"/>
            <p:cNvCxnSpPr/>
            <p:nvPr/>
          </p:nvCxnSpPr>
          <p:spPr>
            <a:xfrm flipH="1">
              <a:off x="8721251" y="1073793"/>
              <a:ext cx="1500" cy="723000"/>
            </a:xfrm>
            <a:prstGeom prst="straightConnector1">
              <a:avLst/>
            </a:prstGeom>
            <a:noFill/>
            <a:ln cap="flat" cmpd="sng" w="9525">
              <a:solidFill>
                <a:srgbClr val="E6B8A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2" name="Shape 92"/>
          <p:cNvGrpSpPr/>
          <p:nvPr/>
        </p:nvGrpSpPr>
        <p:grpSpPr>
          <a:xfrm>
            <a:off x="7599325" y="765675"/>
            <a:ext cx="1014450" cy="2990100"/>
            <a:chOff x="7523125" y="689475"/>
            <a:chExt cx="1014450" cy="2990100"/>
          </a:xfrm>
        </p:grpSpPr>
        <p:grpSp>
          <p:nvGrpSpPr>
            <p:cNvPr id="93" name="Shape 93"/>
            <p:cNvGrpSpPr/>
            <p:nvPr/>
          </p:nvGrpSpPr>
          <p:grpSpPr>
            <a:xfrm>
              <a:off x="7523125" y="689475"/>
              <a:ext cx="99900" cy="2990100"/>
              <a:chOff x="7523125" y="689475"/>
              <a:chExt cx="99900" cy="2990100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7523125" y="689475"/>
                <a:ext cx="99900" cy="29901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7523125" y="2368775"/>
                <a:ext cx="99900" cy="13107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Shape 96"/>
            <p:cNvGrpSpPr/>
            <p:nvPr/>
          </p:nvGrpSpPr>
          <p:grpSpPr>
            <a:xfrm>
              <a:off x="7751725" y="689475"/>
              <a:ext cx="99900" cy="2990100"/>
              <a:chOff x="7751725" y="689475"/>
              <a:chExt cx="99900" cy="2990100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7751725" y="689475"/>
                <a:ext cx="99900" cy="29901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7751725" y="1658950"/>
                <a:ext cx="99900" cy="20205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Shape 99"/>
            <p:cNvGrpSpPr/>
            <p:nvPr/>
          </p:nvGrpSpPr>
          <p:grpSpPr>
            <a:xfrm>
              <a:off x="7980325" y="689475"/>
              <a:ext cx="99900" cy="2990100"/>
              <a:chOff x="7980325" y="689475"/>
              <a:chExt cx="99900" cy="2990100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7980325" y="689475"/>
                <a:ext cx="99900" cy="29901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7980325" y="2368625"/>
                <a:ext cx="99900" cy="13107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Shape 102"/>
            <p:cNvGrpSpPr/>
            <p:nvPr/>
          </p:nvGrpSpPr>
          <p:grpSpPr>
            <a:xfrm>
              <a:off x="8208925" y="689475"/>
              <a:ext cx="99900" cy="2990100"/>
              <a:chOff x="8208925" y="689475"/>
              <a:chExt cx="99900" cy="2990100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8208925" y="689475"/>
                <a:ext cx="99900" cy="29901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8208925" y="1233875"/>
                <a:ext cx="99900" cy="24450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Shape 105"/>
            <p:cNvGrpSpPr/>
            <p:nvPr/>
          </p:nvGrpSpPr>
          <p:grpSpPr>
            <a:xfrm>
              <a:off x="8437525" y="689475"/>
              <a:ext cx="100050" cy="2990100"/>
              <a:chOff x="8437525" y="689475"/>
              <a:chExt cx="100050" cy="2990100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8437525" y="689475"/>
                <a:ext cx="99900" cy="29901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8437675" y="3047925"/>
                <a:ext cx="99900" cy="6315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Shape 108"/>
          <p:cNvGrpSpPr/>
          <p:nvPr/>
        </p:nvGrpSpPr>
        <p:grpSpPr>
          <a:xfrm flipH="1">
            <a:off x="285215" y="1231913"/>
            <a:ext cx="946761" cy="883213"/>
            <a:chOff x="257054" y="1294550"/>
            <a:chExt cx="2505321" cy="883213"/>
          </a:xfrm>
        </p:grpSpPr>
        <p:sp>
          <p:nvSpPr>
            <p:cNvPr id="109" name="Shape 109"/>
            <p:cNvSpPr/>
            <p:nvPr/>
          </p:nvSpPr>
          <p:spPr>
            <a:xfrm>
              <a:off x="257075" y="1294550"/>
              <a:ext cx="2505300" cy="121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57057" y="1446963"/>
              <a:ext cx="1928100" cy="121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57063" y="1599363"/>
              <a:ext cx="1392900" cy="121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57057" y="1751763"/>
              <a:ext cx="976200" cy="121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7075" y="1904150"/>
              <a:ext cx="881100" cy="121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54" y="2056563"/>
              <a:ext cx="107100" cy="121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/>
        </p:nvSpPr>
        <p:spPr>
          <a:xfrm>
            <a:off x="1244175" y="1184000"/>
            <a:ext cx="1281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57</a:t>
            </a: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% - Phone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48% - Laptop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37% - Desktop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35% - TV Box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34% - Tablet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2% - Wearable Device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39900" y="853475"/>
            <a:ext cx="208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Devices people use to get on internet: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043575" y="191350"/>
            <a:ext cx="2087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Demographics</a:t>
            </a: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Profile of Internet Households</a:t>
            </a:r>
            <a:endParaRPr sz="10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229125" y="1142325"/>
            <a:ext cx="286800" cy="60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86325" y="1554675"/>
            <a:ext cx="286800" cy="19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605325" y="1382450"/>
            <a:ext cx="286800" cy="369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848125" y="1649475"/>
            <a:ext cx="286800" cy="101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146148" y="2049575"/>
            <a:ext cx="4483432" cy="860700"/>
            <a:chOff x="189966" y="4117550"/>
            <a:chExt cx="7101903" cy="860700"/>
          </a:xfrm>
        </p:grpSpPr>
        <p:sp>
          <p:nvSpPr>
            <p:cNvPr id="123" name="Shape 123"/>
            <p:cNvSpPr txBox="1"/>
            <p:nvPr/>
          </p:nvSpPr>
          <p:spPr>
            <a:xfrm>
              <a:off x="189966" y="4117550"/>
              <a:ext cx="21336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B5394"/>
                  </a:solidFill>
                  <a:latin typeface="Lato"/>
                  <a:ea typeface="Lato"/>
                  <a:cs typeface="Lato"/>
                  <a:sym typeface="Lato"/>
                </a:rPr>
                <a:t>Digital Divides</a:t>
              </a:r>
              <a:endParaRPr sz="12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189970" y="4293050"/>
              <a:ext cx="71019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In the Nation and Washington State:      </a:t>
              </a:r>
              <a:r>
                <a:rPr b="1" i="1"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    593,679 households are not using the internet</a:t>
              </a:r>
              <a:endParaRPr b="1" i="1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5" name="Shape 125"/>
          <p:cNvSpPr txBox="1"/>
          <p:nvPr/>
        </p:nvSpPr>
        <p:spPr>
          <a:xfrm>
            <a:off x="4778175" y="759525"/>
            <a:ext cx="824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768775" y="759525"/>
            <a:ext cx="1491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Household Size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219050" y="892813"/>
            <a:ext cx="4713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&gt;=  72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53-71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39-52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23-38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7-22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8" name="Shape 128"/>
          <p:cNvGrpSpPr/>
          <p:nvPr/>
        </p:nvGrpSpPr>
        <p:grpSpPr>
          <a:xfrm>
            <a:off x="4861625" y="2437725"/>
            <a:ext cx="824835" cy="861109"/>
            <a:chOff x="4734862" y="3243455"/>
            <a:chExt cx="1557173" cy="1621980"/>
          </a:xfrm>
        </p:grpSpPr>
        <p:sp>
          <p:nvSpPr>
            <p:cNvPr id="129" name="Shape 129"/>
            <p:cNvSpPr/>
            <p:nvPr/>
          </p:nvSpPr>
          <p:spPr>
            <a:xfrm>
              <a:off x="4734862" y="3243455"/>
              <a:ext cx="1557173" cy="1621980"/>
            </a:xfrm>
            <a:custGeom>
              <a:pathLst>
                <a:path extrusionOk="0" h="720080" w="720080">
                  <a:moveTo>
                    <a:pt x="360040" y="0"/>
                  </a:moveTo>
                  <a:lnTo>
                    <a:pt x="720080" y="216024"/>
                  </a:lnTo>
                  <a:lnTo>
                    <a:pt x="720080" y="720080"/>
                  </a:lnTo>
                  <a:lnTo>
                    <a:pt x="0" y="720080"/>
                  </a:lnTo>
                  <a:lnTo>
                    <a:pt x="0" y="216024"/>
                  </a:lnTo>
                  <a:lnTo>
                    <a:pt x="96012" y="158417"/>
                  </a:lnTo>
                  <a:lnTo>
                    <a:pt x="96012" y="5878"/>
                  </a:lnTo>
                  <a:lnTo>
                    <a:pt x="168020" y="5878"/>
                  </a:lnTo>
                  <a:lnTo>
                    <a:pt x="168020" y="115212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endParaRPr b="1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4837844" y="3415521"/>
              <a:ext cx="13869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Avg. $</a:t>
              </a:r>
              <a:r>
                <a:rPr b="1" lang="en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75</a:t>
              </a:r>
              <a:r>
                <a:rPr b="1" lang="en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,000</a:t>
              </a:r>
              <a:endParaRPr b="1" sz="1000"/>
            </a:p>
          </p:txBody>
        </p:sp>
      </p:grpSp>
      <p:sp>
        <p:nvSpPr>
          <p:cNvPr id="131" name="Shape 131"/>
          <p:cNvSpPr txBox="1"/>
          <p:nvPr/>
        </p:nvSpPr>
        <p:spPr>
          <a:xfrm>
            <a:off x="4778175" y="2054925"/>
            <a:ext cx="1962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Income and Education Level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707100" y="2528000"/>
            <a:ext cx="14913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Households with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access to  internet and computer have annual median HH income of 75k.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(Average Overall is 63k)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891175" y="3498850"/>
            <a:ext cx="2360100" cy="19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i="1" lang="en" sz="1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25% hold a High School Degree</a:t>
            </a:r>
            <a:r>
              <a:rPr i="1" lang="en" sz="1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 sz="1000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- 33% hold a Bachelor’s or higher degree</a:t>
            </a:r>
            <a:endParaRPr i="1" sz="1000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539075" y="439750"/>
            <a:ext cx="1176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25     24       19        25       7  </a:t>
            </a:r>
            <a:endParaRPr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%        %         %         %        %</a:t>
            </a:r>
            <a:endParaRPr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5" name="Shape 135"/>
          <p:cNvGrpSpPr/>
          <p:nvPr/>
        </p:nvGrpSpPr>
        <p:grpSpPr>
          <a:xfrm>
            <a:off x="2569199" y="484738"/>
            <a:ext cx="1991363" cy="578348"/>
            <a:chOff x="189975" y="3965150"/>
            <a:chExt cx="3334500" cy="936900"/>
          </a:xfrm>
        </p:grpSpPr>
        <p:sp>
          <p:nvSpPr>
            <p:cNvPr id="136" name="Shape 136"/>
            <p:cNvSpPr txBox="1"/>
            <p:nvPr/>
          </p:nvSpPr>
          <p:spPr>
            <a:xfrm>
              <a:off x="189975" y="3965150"/>
              <a:ext cx="14136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B5394"/>
                  </a:solidFill>
                  <a:latin typeface="Lato"/>
                  <a:ea typeface="Lato"/>
                  <a:cs typeface="Lato"/>
                  <a:sym typeface="Lato"/>
                </a:rPr>
                <a:t>Why</a:t>
              </a:r>
              <a:endParaRPr sz="12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89975" y="4216850"/>
              <a:ext cx="33345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don’t you want to use computer 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and internet at home?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1353925" y="4542100"/>
            <a:ext cx="1491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 Black"/>
                <a:ea typeface="Lato Black"/>
                <a:cs typeface="Lato Black"/>
                <a:sym typeface="Lato Black"/>
              </a:rPr>
              <a:t>77.5%  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of children  have access to 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internet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067450" y="3997724"/>
            <a:ext cx="16917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Most used mobile device: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Phone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77%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use phone 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55% use laptop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3%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use wearable devices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632825" y="3923650"/>
            <a:ext cx="2422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                       Location of using Internet: 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                       </a:t>
            </a:r>
            <a:r>
              <a:rPr b="1"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Pre-schoolers 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b="1"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School age</a:t>
            </a:r>
            <a:endParaRPr b="1"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Home   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WA         46.4%                  67.8% 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               US          40.7%                  60%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School  </a:t>
            </a: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WA         8.3%                     49.3%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               US           17%                      49%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76" y="4492776"/>
            <a:ext cx="559450" cy="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b="16661" l="12053" r="59659" t="16694"/>
          <a:stretch/>
        </p:blipFill>
        <p:spPr>
          <a:xfrm>
            <a:off x="2694437" y="4144450"/>
            <a:ext cx="368837" cy="5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600" y="3934100"/>
            <a:ext cx="368850" cy="3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4556625" y="4946650"/>
            <a:ext cx="2840400" cy="19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- Older</a:t>
            </a:r>
            <a:r>
              <a:rPr i="1"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children use internet more often at school.</a:t>
            </a:r>
            <a:endParaRPr i="1"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541525" y="4441200"/>
            <a:ext cx="1123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Don’t need it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Not interested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60050" y="4147200"/>
            <a:ext cx="1347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Major reasons children don’t use internet: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434300" y="-17925"/>
            <a:ext cx="1866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i="1" lang="en" sz="900">
                <a:latin typeface="Lato"/>
                <a:ea typeface="Lato"/>
                <a:cs typeface="Lato"/>
                <a:sym typeface="Lato"/>
              </a:rPr>
              <a:t>Data from Digital Nation 2015)</a:t>
            </a:r>
            <a:endParaRPr b="1" i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