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2" r:id="rId3"/>
    <p:sldId id="263" r:id="rId4"/>
    <p:sldId id="264" r:id="rId5"/>
    <p:sldId id="265" r:id="rId6"/>
    <p:sldId id="266" r:id="rId8"/>
    <p:sldId id="267" r:id="rId9"/>
    <p:sldId id="268" r:id="rId10"/>
    <p:sldId id="269" r:id="rId11"/>
    <p:sldId id="270" r:id="rId12"/>
    <p:sldId id="271" r:id="rId13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alii的介绍和安装" id="{f0c43fc7-1505-482e-b115-1ef47198eca4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求解pde问题" id="{9e87dae6-5dc2-4e03-9983-2f51340e5b43}">
          <p14:sldIdLst>
            <p14:sldId id="2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标题 3073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altLang="zh-CN" sz="4400" kern="1200" baseline="0">
                <a:latin typeface="+mj-lt"/>
                <a:ea typeface="+mj-ea"/>
                <a:cs typeface="+mj-cs"/>
              </a:rPr>
              <a:t>deal-II </a:t>
            </a:r>
            <a:r>
              <a:rPr lang="zh-CN" altLang="en-US" sz="4400" kern="1200" baseline="0">
                <a:latin typeface="+mj-lt"/>
                <a:ea typeface="+mj-ea"/>
                <a:cs typeface="+mj-cs"/>
              </a:rPr>
              <a:t>学习</a:t>
            </a:r>
            <a:br>
              <a:rPr lang="zh-CN" altLang="en-US" sz="4400" kern="1200" baseline="0">
                <a:latin typeface="+mj-lt"/>
                <a:ea typeface="+mj-ea"/>
                <a:cs typeface="+mj-cs"/>
              </a:rPr>
            </a:br>
            <a:r>
              <a:rPr lang="en-US" altLang="zh-CN" sz="4400" kern="1200" baseline="0">
                <a:latin typeface="+mj-lt"/>
                <a:ea typeface="+mj-ea"/>
                <a:cs typeface="+mj-cs"/>
              </a:rPr>
              <a:t>                </a:t>
            </a:r>
            <a:r>
              <a:rPr lang="en-US" altLang="zh-CN" sz="2800" kern="1200" baseline="0">
                <a:latin typeface="+mj-lt"/>
                <a:ea typeface="+mj-ea"/>
                <a:cs typeface="+mj-cs"/>
              </a:rPr>
              <a:t> ----</a:t>
            </a:r>
            <a:r>
              <a:rPr lang="zh-CN" altLang="en-US" sz="2800" kern="1200" baseline="0">
                <a:latin typeface="+mj-lt"/>
                <a:ea typeface="+mj-ea"/>
                <a:cs typeface="+mj-cs"/>
              </a:rPr>
              <a:t>基于</a:t>
            </a:r>
            <a:r>
              <a:rPr lang="en-US" altLang="zh-CN" sz="2800" kern="1200" baseline="0">
                <a:latin typeface="+mj-lt"/>
                <a:ea typeface="+mj-ea"/>
                <a:cs typeface="+mj-cs"/>
              </a:rPr>
              <a:t>Linux</a:t>
            </a:r>
            <a:r>
              <a:rPr lang="zh-CN" altLang="en-US" sz="2800" kern="1200" baseline="0">
                <a:latin typeface="+mj-lt"/>
                <a:ea typeface="+mj-ea"/>
                <a:cs typeface="+mj-cs"/>
              </a:rPr>
              <a:t>系统</a:t>
            </a:r>
            <a:endParaRPr lang="zh-CN" altLang="en-US" sz="2800" kern="1200" baseline="0">
              <a:latin typeface="+mj-lt"/>
              <a:ea typeface="+mj-ea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72260" y="3933190"/>
            <a:ext cx="59994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/>
            <a:r>
              <a:rPr lang="en-US" altLang="zh-CN"/>
              <a:t>deal-II</a:t>
            </a:r>
            <a:r>
              <a:rPr lang="zh-CN" altLang="en-US"/>
              <a:t>是一个非常大开源的数值库，主要用于解决基于有限元方法（FEM）的偏微分方程（PDEs）。它是用C++编写的，广泛用于科学计算和工程领域中的数值模拟。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315" y="1226820"/>
            <a:ext cx="6858000" cy="479425"/>
          </a:xfrm>
        </p:spPr>
        <p:txBody>
          <a:bodyPr/>
          <a:p>
            <a:pPr algn="l"/>
            <a:r>
              <a:rPr lang="en-US" altLang="zh-CN"/>
              <a:t>1 .</a:t>
            </a:r>
            <a:r>
              <a:rPr lang="zh-CN" altLang="en-US"/>
              <a:t>如何在</a:t>
            </a:r>
            <a:r>
              <a:rPr lang="en-US" altLang="zh-CN"/>
              <a:t>Linux</a:t>
            </a:r>
            <a:r>
              <a:rPr lang="zh-CN" altLang="en-US"/>
              <a:t>系统中安装</a:t>
            </a:r>
            <a:r>
              <a:rPr lang="en-US" altLang="zh-CN"/>
              <a:t>deal-II</a:t>
            </a:r>
            <a:endParaRPr lang="en-US" altLang="zh-CN"/>
          </a:p>
          <a:p>
            <a:pPr algn="l"/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72185" y="1844675"/>
            <a:ext cx="63265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第一步：我们要准备一些依赖项的</a:t>
            </a:r>
            <a:r>
              <a:rPr lang="zh-CN" altLang="en-US"/>
              <a:t>安装：</a:t>
            </a:r>
            <a:endParaRPr lang="zh-CN" altLang="en-US"/>
          </a:p>
          <a:p>
            <a:pPr indent="457200" algn="l"/>
            <a:r>
              <a:rPr lang="zh-CN" altLang="en-US"/>
              <a:t>CMake：版本至少为3.5。</a:t>
            </a:r>
            <a:endParaRPr lang="zh-CN" altLang="en-US"/>
          </a:p>
          <a:p>
            <a:pPr indent="457200" algn="l"/>
            <a:r>
              <a:rPr lang="zh-CN" altLang="en-US"/>
              <a:t>Boost：推荐使用1.65或更高版本。</a:t>
            </a:r>
            <a:endParaRPr lang="zh-CN" altLang="en-US"/>
          </a:p>
          <a:p>
            <a:pPr indent="457200" algn="l"/>
            <a:r>
              <a:rPr lang="zh-CN" altLang="en-US"/>
              <a:t>Trilinos（可选，但推荐）：需要相应的版本。</a:t>
            </a:r>
            <a:endParaRPr lang="zh-CN" altLang="en-US"/>
          </a:p>
          <a:p>
            <a:pPr indent="457200" algn="l"/>
            <a:r>
              <a:rPr lang="zh-CN" altLang="en-US"/>
              <a:t>Eigen：用于线性代数运算，通常版本3.3或更高。</a:t>
            </a:r>
            <a:endParaRPr lang="zh-CN" altLang="en-US"/>
          </a:p>
          <a:p>
            <a:pPr indent="457200" algn="l"/>
            <a:r>
              <a:rPr lang="zh-CN" altLang="en-US"/>
              <a:t>GCC或其他C++编译器：推荐GCC 7.0及以上。</a:t>
            </a:r>
            <a:endParaRPr lang="zh-CN" altLang="en-US"/>
          </a:p>
          <a:p>
            <a:pPr indent="457200" algn="l"/>
            <a:r>
              <a:rPr lang="zh-CN" altLang="en-US">
                <a:highlight>
                  <a:srgbClr val="FFFF00"/>
                </a:highlight>
              </a:rPr>
              <a:t>这些安装在对</a:t>
            </a:r>
            <a:r>
              <a:rPr lang="en-US" altLang="zh-CN">
                <a:highlight>
                  <a:srgbClr val="FFFF00"/>
                </a:highlight>
              </a:rPr>
              <a:t>deal-ll</a:t>
            </a:r>
            <a:r>
              <a:rPr lang="zh-CN" altLang="en-US">
                <a:highlight>
                  <a:srgbClr val="FFFF00"/>
                </a:highlight>
              </a:rPr>
              <a:t>的编译安装工作中是必要的</a:t>
            </a:r>
            <a:endParaRPr lang="zh-CN" altLang="en-US">
              <a:highlight>
                <a:srgbClr val="FFFF00"/>
              </a:highlight>
            </a:endParaRPr>
          </a:p>
          <a:p>
            <a:pPr algn="l"/>
            <a:r>
              <a:rPr lang="zh-CN" altLang="en-US"/>
              <a:t>可以尝试使用以下</a:t>
            </a:r>
            <a:r>
              <a:rPr lang="en-US" altLang="zh-CN"/>
              <a:t>Linux</a:t>
            </a:r>
            <a:r>
              <a:rPr lang="zh-CN" altLang="en-US"/>
              <a:t>命令安装绝大部分依赖项：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4151630"/>
            <a:ext cx="8124825" cy="6667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628765" y="2276475"/>
            <a:ext cx="2515235" cy="4392295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238250" y="5234305"/>
            <a:ext cx="70059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这些工作完成后可以检验是否版本达到要求，可以通过以下</a:t>
            </a:r>
            <a:r>
              <a:rPr lang="zh-CN" altLang="en-US"/>
              <a:t>命令：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210" y="5733415"/>
            <a:ext cx="2695575" cy="695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315" y="1226820"/>
            <a:ext cx="6858000" cy="479425"/>
          </a:xfrm>
        </p:spPr>
        <p:txBody>
          <a:bodyPr/>
          <a:p>
            <a:pPr algn="l"/>
            <a:r>
              <a:rPr lang="en-US" altLang="zh-CN"/>
              <a:t>1 .</a:t>
            </a:r>
            <a:r>
              <a:rPr lang="zh-CN" altLang="en-US"/>
              <a:t>如何在</a:t>
            </a:r>
            <a:r>
              <a:rPr lang="en-US" altLang="zh-CN"/>
              <a:t>Linux</a:t>
            </a:r>
            <a:r>
              <a:rPr lang="zh-CN" altLang="en-US"/>
              <a:t>系统中安装</a:t>
            </a:r>
            <a:r>
              <a:rPr lang="en-US" altLang="zh-CN"/>
              <a:t>deal-II</a:t>
            </a:r>
            <a:endParaRPr lang="en-US" altLang="zh-CN"/>
          </a:p>
          <a:p>
            <a:pPr algn="l"/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71550" y="1844675"/>
            <a:ext cx="632650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/>
              <a:t>第一步完成之后，便可以开始</a:t>
            </a:r>
            <a:r>
              <a:rPr lang="en-US" altLang="zh-CN"/>
              <a:t>deal-II</a:t>
            </a:r>
            <a:r>
              <a:rPr lang="zh-CN" altLang="en-US"/>
              <a:t>的相关</a:t>
            </a:r>
            <a:r>
              <a:rPr lang="zh-CN" altLang="en-US"/>
              <a:t>安装：</a:t>
            </a:r>
            <a:endParaRPr lang="zh-CN" altLang="en-US"/>
          </a:p>
          <a:p>
            <a:pPr algn="l"/>
            <a:r>
              <a:rPr lang="en-US" altLang="zh-CN"/>
              <a:t>1&gt; </a:t>
            </a:r>
            <a:r>
              <a:rPr lang="zh-CN" altLang="en-US"/>
              <a:t>通过</a:t>
            </a:r>
            <a:r>
              <a:rPr lang="en-US" altLang="zh-CN"/>
              <a:t>dealii.org</a:t>
            </a:r>
            <a:r>
              <a:rPr lang="zh-CN" altLang="en-US"/>
              <a:t>网址进入</a:t>
            </a:r>
            <a:r>
              <a:rPr lang="en-US" altLang="zh-CN"/>
              <a:t>deal-II</a:t>
            </a:r>
            <a:r>
              <a:rPr lang="zh-CN" altLang="en-US"/>
              <a:t>的官网进行最新版本的下载（这将会是一个</a:t>
            </a:r>
            <a:r>
              <a:rPr lang="en-US" altLang="zh-CN"/>
              <a:t>tar.gz</a:t>
            </a:r>
            <a:r>
              <a:rPr lang="zh-CN" altLang="en-US"/>
              <a:t>文件</a:t>
            </a:r>
            <a:r>
              <a:rPr lang="zh-CN" altLang="en-US"/>
              <a:t>可采用</a:t>
            </a:r>
            <a:r>
              <a:rPr lang="en-US" altLang="zh-CN"/>
              <a:t>tar</a:t>
            </a:r>
            <a:r>
              <a:rPr lang="zh-CN" altLang="en-US"/>
              <a:t>指令解压）或者直接在在</a:t>
            </a:r>
            <a:r>
              <a:rPr lang="en-US" altLang="zh-CN"/>
              <a:t>GitHub</a:t>
            </a:r>
            <a:r>
              <a:rPr lang="zh-CN" altLang="en-US"/>
              <a:t>直接克隆</a:t>
            </a:r>
            <a:r>
              <a:rPr lang="en-US" altLang="zh-CN"/>
              <a:t>deal-II</a:t>
            </a:r>
            <a:r>
              <a:rPr lang="zh-CN" altLang="en-US"/>
              <a:t>库（这个需要先安装</a:t>
            </a:r>
            <a:r>
              <a:rPr lang="en-US" altLang="zh-CN"/>
              <a:t>git</a:t>
            </a:r>
            <a:r>
              <a:rPr lang="zh-CN" altLang="en-US"/>
              <a:t>，由于地域原因，如果没有</a:t>
            </a:r>
            <a:r>
              <a:rPr lang="en-US" altLang="zh-CN"/>
              <a:t>vpn</a:t>
            </a:r>
            <a:r>
              <a:rPr lang="zh-CN" altLang="en-US"/>
              <a:t>，这会是一个十分缓慢的过程，所以我们下面</a:t>
            </a:r>
            <a:r>
              <a:rPr lang="zh-CN" altLang="en-US"/>
              <a:t>操作采取第一种方式，克隆指令</a:t>
            </a:r>
            <a:r>
              <a:rPr lang="zh-CN" altLang="en-US"/>
              <a:t>为</a:t>
            </a:r>
            <a:endParaRPr lang="zh-CN" altLang="en-US"/>
          </a:p>
          <a:p>
            <a:pPr algn="ctr"/>
            <a:r>
              <a:rPr lang="zh-CN" altLang="en-US"/>
              <a:t> git clone https://github.com/dealii/dealii.git）</a:t>
            </a:r>
            <a:endParaRPr lang="zh-CN" altLang="en-US"/>
          </a:p>
          <a:p>
            <a:pPr algn="l"/>
            <a:r>
              <a:rPr lang="en-US" altLang="zh-CN"/>
              <a:t>2&gt;</a:t>
            </a:r>
            <a:r>
              <a:rPr lang="zh-CN" altLang="en-US"/>
              <a:t>在自己的主文件里创建自己的文件夹，这里我取为</a:t>
            </a:r>
            <a:r>
              <a:rPr lang="en-US" altLang="zh-CN">
                <a:solidFill>
                  <a:srgbClr val="FF0000"/>
                </a:solidFill>
              </a:rPr>
              <a:t>world</a:t>
            </a:r>
            <a:endParaRPr lang="en-US" altLang="zh-CN"/>
          </a:p>
          <a:p>
            <a:pPr algn="l"/>
            <a:r>
              <a:rPr lang="zh-CN" altLang="en-US"/>
              <a:t>随后将下载好的</a:t>
            </a:r>
            <a:r>
              <a:rPr lang="en-US" altLang="zh-CN">
                <a:solidFill>
                  <a:srgbClr val="00B050"/>
                </a:solidFill>
              </a:rPr>
              <a:t>deal.II-</a:t>
            </a:r>
            <a:r>
              <a:rPr lang="zh-CN" altLang="en-US">
                <a:solidFill>
                  <a:srgbClr val="00B050"/>
                </a:solidFill>
              </a:rPr>
              <a:t>版本名</a:t>
            </a:r>
            <a:r>
              <a:rPr lang="zh-CN" altLang="en-US"/>
              <a:t>的压缩包进行解压到</a:t>
            </a:r>
            <a:r>
              <a:rPr lang="en-US" altLang="zh-CN">
                <a:solidFill>
                  <a:srgbClr val="FF0000"/>
                </a:solidFill>
              </a:rPr>
              <a:t>world</a:t>
            </a:r>
            <a:r>
              <a:rPr lang="zh-CN" altLang="en-US"/>
              <a:t>中，方便起见我们将解压好的</a:t>
            </a:r>
            <a:r>
              <a:rPr lang="en-US" altLang="zh-CN">
                <a:solidFill>
                  <a:srgbClr val="00B050"/>
                </a:solidFill>
              </a:rPr>
              <a:t>deal.II-版本名</a:t>
            </a:r>
            <a:r>
              <a:rPr lang="zh-CN" altLang="en-US">
                <a:solidFill>
                  <a:schemeClr val="tx1"/>
                </a:solidFill>
              </a:rPr>
              <a:t>重命名</a:t>
            </a:r>
            <a:r>
              <a:rPr lang="zh-CN" altLang="en-US"/>
              <a:t>为</a:t>
            </a:r>
            <a:r>
              <a:rPr lang="en-US" altLang="zh-CN">
                <a:solidFill>
                  <a:srgbClr val="00B050"/>
                </a:solidFill>
              </a:rPr>
              <a:t>deal.II</a:t>
            </a:r>
            <a:r>
              <a:rPr lang="zh-CN" altLang="en-US">
                <a:solidFill>
                  <a:schemeClr val="tx1"/>
                </a:solidFill>
              </a:rPr>
              <a:t>，以便于我们后续操作</a:t>
            </a:r>
            <a:endParaRPr lang="zh-CN" altLang="en-US">
              <a:solidFill>
                <a:schemeClr val="tx1"/>
              </a:solidFill>
            </a:endParaRPr>
          </a:p>
          <a:p>
            <a:pPr algn="l"/>
            <a:r>
              <a:rPr lang="en-US" altLang="zh-CN">
                <a:solidFill>
                  <a:schemeClr val="tx1"/>
                </a:solidFill>
              </a:rPr>
              <a:t>3&gt;</a:t>
            </a:r>
            <a:r>
              <a:rPr lang="zh-CN" altLang="en-US">
                <a:solidFill>
                  <a:schemeClr val="tx1"/>
                </a:solidFill>
              </a:rPr>
              <a:t>打开</a:t>
            </a:r>
            <a:r>
              <a:rPr lang="en-US" altLang="zh-CN">
                <a:solidFill>
                  <a:schemeClr val="tx1"/>
                </a:solidFill>
              </a:rPr>
              <a:t>deal.II</a:t>
            </a:r>
            <a:r>
              <a:rPr lang="zh-CN" altLang="en-US">
                <a:solidFill>
                  <a:schemeClr val="tx1"/>
                </a:solidFill>
              </a:rPr>
              <a:t>文件夹对其所在位置进行复制，如下图</a:t>
            </a:r>
            <a:r>
              <a:rPr lang="en-US" altLang="zh-CN">
                <a:solidFill>
                  <a:schemeClr val="tx1"/>
                </a:solidFill>
              </a:rPr>
              <a:t>:</a:t>
            </a:r>
            <a:endParaRPr lang="en-US" altLang="zh-CN">
              <a:solidFill>
                <a:schemeClr val="tx1"/>
              </a:solidFill>
            </a:endParaRPr>
          </a:p>
          <a:p>
            <a:pPr algn="l"/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8085" y="5229225"/>
            <a:ext cx="4184015" cy="152590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 flipH="1">
            <a:off x="5219700" y="5355590"/>
            <a:ext cx="888365" cy="593725"/>
          </a:xfrm>
          <a:prstGeom prst="straightConnector1">
            <a:avLst/>
          </a:prstGeom>
          <a:ln w="5715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315" y="1226820"/>
            <a:ext cx="6858000" cy="479425"/>
          </a:xfrm>
        </p:spPr>
        <p:txBody>
          <a:bodyPr/>
          <a:p>
            <a:pPr algn="l"/>
            <a:r>
              <a:rPr lang="en-US" altLang="zh-CN"/>
              <a:t>1 .</a:t>
            </a:r>
            <a:r>
              <a:rPr lang="zh-CN" altLang="en-US"/>
              <a:t>如何在</a:t>
            </a:r>
            <a:r>
              <a:rPr lang="en-US" altLang="zh-CN"/>
              <a:t>Linux</a:t>
            </a:r>
            <a:r>
              <a:rPr lang="zh-CN" altLang="en-US"/>
              <a:t>系统中安装</a:t>
            </a:r>
            <a:r>
              <a:rPr lang="en-US" altLang="zh-CN"/>
              <a:t>deal-II</a:t>
            </a:r>
            <a:endParaRPr lang="en-US" altLang="zh-CN"/>
          </a:p>
          <a:p>
            <a:pPr algn="l"/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72185" y="1844675"/>
            <a:ext cx="706628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4&gt;</a:t>
            </a:r>
            <a:r>
              <a:rPr lang="zh-CN" altLang="en-US"/>
              <a:t>打开</a:t>
            </a:r>
            <a:r>
              <a:rPr lang="en-US" altLang="zh-CN"/>
              <a:t>Linux</a:t>
            </a:r>
            <a:r>
              <a:rPr lang="zh-CN" altLang="en-US"/>
              <a:t>终端输入：</a:t>
            </a:r>
            <a:r>
              <a:rPr lang="en-US" altLang="zh-CN"/>
              <a:t>sudo -i   //</a:t>
            </a:r>
            <a:r>
              <a:rPr lang="zh-CN" altLang="en-US"/>
              <a:t>这一步是为了获得系统管理员权限防止安装权限</a:t>
            </a:r>
            <a:r>
              <a:rPr lang="zh-CN" altLang="en-US"/>
              <a:t>不足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5&gt;</a:t>
            </a:r>
            <a:r>
              <a:rPr lang="zh-CN" altLang="en-US"/>
              <a:t>随后输入：</a:t>
            </a:r>
            <a:r>
              <a:rPr lang="en-US" altLang="zh-CN"/>
              <a:t>cd  /home/lsf/world/deal.II (</a:t>
            </a:r>
            <a:r>
              <a:rPr lang="zh-CN" altLang="en-US"/>
              <a:t>这是在刚刚所复制的</a:t>
            </a:r>
            <a:r>
              <a:rPr lang="en-US" altLang="zh-CN"/>
              <a:t>deal.II</a:t>
            </a:r>
            <a:r>
              <a:rPr lang="zh-CN" altLang="en-US"/>
              <a:t>文件夹所在</a:t>
            </a:r>
            <a:r>
              <a:rPr lang="zh-CN" altLang="en-US"/>
              <a:t>位置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6&gt;</a:t>
            </a:r>
            <a:r>
              <a:rPr lang="zh-CN" altLang="en-US"/>
              <a:t>在</a:t>
            </a:r>
            <a:r>
              <a:rPr lang="en-US" altLang="zh-CN"/>
              <a:t>deal.II</a:t>
            </a:r>
            <a:r>
              <a:rPr lang="zh-CN" altLang="en-US"/>
              <a:t>中创建一个子目录：</a:t>
            </a:r>
            <a:r>
              <a:rPr lang="en-US" altLang="zh-CN"/>
              <a:t>mkdir build(</a:t>
            </a:r>
            <a:r>
              <a:rPr lang="zh-CN" altLang="en-US"/>
              <a:t>这个名称可随意，这里以</a:t>
            </a:r>
            <a:r>
              <a:rPr lang="en-US" altLang="zh-CN"/>
              <a:t>build</a:t>
            </a:r>
            <a:r>
              <a:rPr lang="zh-CN" altLang="en-US"/>
              <a:t>为例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7&gt;</a:t>
            </a:r>
            <a:r>
              <a:rPr lang="zh-CN" altLang="en-US"/>
              <a:t>进入这个子目录：</a:t>
            </a:r>
            <a:r>
              <a:rPr lang="en-US" altLang="zh-CN"/>
              <a:t>cd build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8&gt;</a:t>
            </a:r>
            <a:r>
              <a:rPr lang="zh-CN" altLang="en-US"/>
              <a:t>在这个路径下进行最终位置的安装</a:t>
            </a:r>
            <a:r>
              <a:rPr lang="zh-CN" altLang="en-US"/>
              <a:t>路径：</a:t>
            </a:r>
            <a:endParaRPr lang="zh-CN" altLang="en-US"/>
          </a:p>
          <a:p>
            <a:r>
              <a:rPr lang="en-US" altLang="zh-CN"/>
              <a:t>cmake -DDEAL_II_INSTALL_PREFIX=</a:t>
            </a:r>
            <a:r>
              <a:rPr lang="en-US" altLang="zh-CN">
                <a:solidFill>
                  <a:srgbClr val="00B0F0"/>
                </a:solidFill>
              </a:rPr>
              <a:t>/home/lsf</a:t>
            </a:r>
            <a:r>
              <a:rPr lang="en-US" altLang="zh-CN">
                <a:solidFill>
                  <a:srgbClr val="00B050"/>
                </a:solidFill>
              </a:rPr>
              <a:t>/bin/deal.II-pre ../</a:t>
            </a:r>
            <a:endParaRPr lang="en-US" altLang="zh-CN">
              <a:solidFill>
                <a:srgbClr val="00B050"/>
              </a:solidFill>
            </a:endParaRPr>
          </a:p>
          <a:p>
            <a:r>
              <a:rPr lang="en-US" altLang="zh-CN"/>
              <a:t> </a:t>
            </a:r>
            <a:r>
              <a:rPr lang="zh-CN" altLang="en-US"/>
              <a:t>蓝色部分为你的主文件夹，绿色部分是你在</a:t>
            </a:r>
            <a:r>
              <a:rPr lang="en-US" altLang="zh-CN"/>
              <a:t>/home/lsf</a:t>
            </a:r>
            <a:r>
              <a:rPr lang="zh-CN" altLang="en-US"/>
              <a:t>下</a:t>
            </a:r>
            <a:r>
              <a:rPr lang="zh-CN" altLang="en-US">
                <a:solidFill>
                  <a:srgbClr val="FF0000"/>
                </a:solidFill>
              </a:rPr>
              <a:t>新建</a:t>
            </a:r>
            <a:r>
              <a:rPr lang="zh-CN" altLang="en-US"/>
              <a:t>的</a:t>
            </a:r>
            <a:r>
              <a:rPr lang="zh-CN" altLang="en-US"/>
              <a:t>最终安装位置</a:t>
            </a:r>
            <a:r>
              <a:rPr lang="en-US" altLang="zh-CN"/>
              <a:t>,</a:t>
            </a:r>
            <a:r>
              <a:rPr lang="zh-CN" altLang="en-US"/>
              <a:t>运行过程可能有</a:t>
            </a:r>
            <a:r>
              <a:rPr lang="en-US" altLang="zh-CN"/>
              <a:t>30s</a:t>
            </a:r>
            <a:r>
              <a:rPr lang="zh-CN" altLang="en-US"/>
              <a:t>左右，电脑配置</a:t>
            </a:r>
            <a:r>
              <a:rPr lang="zh-CN" altLang="en-US"/>
              <a:t>决定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315" y="1226820"/>
            <a:ext cx="6858000" cy="479425"/>
          </a:xfrm>
        </p:spPr>
        <p:txBody>
          <a:bodyPr/>
          <a:p>
            <a:pPr algn="l"/>
            <a:r>
              <a:rPr lang="en-US" altLang="zh-CN"/>
              <a:t>1 .</a:t>
            </a:r>
            <a:r>
              <a:rPr lang="zh-CN" altLang="en-US"/>
              <a:t>如何在</a:t>
            </a:r>
            <a:r>
              <a:rPr lang="en-US" altLang="zh-CN"/>
              <a:t>Linux</a:t>
            </a:r>
            <a:r>
              <a:rPr lang="zh-CN" altLang="en-US"/>
              <a:t>系统中安装</a:t>
            </a:r>
            <a:r>
              <a:rPr lang="en-US" altLang="zh-CN"/>
              <a:t>deal-II</a:t>
            </a:r>
            <a:endParaRPr lang="en-US" altLang="zh-CN"/>
          </a:p>
          <a:p>
            <a:pPr algn="l"/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43305" y="2060575"/>
            <a:ext cx="706628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9&gt;</a:t>
            </a:r>
            <a:r>
              <a:rPr lang="zh-CN" altLang="en-US">
                <a:sym typeface="+mn-ea"/>
              </a:rPr>
              <a:t>完成上一步后，对其源代码进行编译：</a:t>
            </a:r>
            <a:r>
              <a:rPr lang="en-US" altLang="zh-CN">
                <a:sym typeface="+mn-ea"/>
              </a:rPr>
              <a:t>make 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-j8</a:t>
            </a:r>
            <a:endParaRPr lang="zh-CN" altLang="en-US"/>
          </a:p>
          <a:p>
            <a:r>
              <a:rPr lang="zh-CN" altLang="en-US">
                <a:sym typeface="+mn-ea"/>
              </a:rPr>
              <a:t>这里的</a:t>
            </a:r>
            <a:r>
              <a:rPr lang="en-US" altLang="zh-CN">
                <a:sym typeface="+mn-ea"/>
              </a:rPr>
              <a:t>-j8</a:t>
            </a:r>
            <a:r>
              <a:rPr lang="zh-CN" altLang="en-US">
                <a:sym typeface="+mn-ea"/>
              </a:rPr>
              <a:t>指的是采用电脑中处理器的八个内核进行同时工作加快编译过程，但可能仍需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小时左右（每台电脑的配置不同，处理器内核数目也不相同，所以需要先查看电脑的处理器有多少个内核，然后再决定</a:t>
            </a:r>
            <a:r>
              <a:rPr lang="en-US" altLang="zh-CN">
                <a:sym typeface="+mn-ea"/>
              </a:rPr>
              <a:t>-j</a:t>
            </a:r>
            <a:r>
              <a:rPr lang="zh-CN" altLang="en-US">
                <a:sym typeface="+mn-ea"/>
              </a:rPr>
              <a:t>后面的数字）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如果执行过程出现了错误中断了，把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-j8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的数字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8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减少一些，防止内存不够而出现的错误中断了执行过程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endParaRPr lang="zh-CN" altLang="en-US"/>
          </a:p>
          <a:p>
            <a:r>
              <a:rPr lang="en-US" altLang="zh-CN">
                <a:sym typeface="+mn-ea"/>
              </a:rPr>
              <a:t>10&gt;</a:t>
            </a:r>
            <a:r>
              <a:rPr lang="zh-CN" altLang="en-US">
                <a:sym typeface="+mn-ea"/>
              </a:rPr>
              <a:t>编译完成后，对其进行安装：</a:t>
            </a:r>
            <a:r>
              <a:rPr lang="en-US" altLang="zh-CN">
                <a:sym typeface="+mn-ea"/>
              </a:rPr>
              <a:t>make install  </a:t>
            </a:r>
            <a:r>
              <a:rPr lang="zh-CN" altLang="en-US">
                <a:sym typeface="+mn-ea"/>
              </a:rPr>
              <a:t>（约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分钟左右）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315" y="1226820"/>
            <a:ext cx="6858000" cy="479425"/>
          </a:xfrm>
        </p:spPr>
        <p:txBody>
          <a:bodyPr/>
          <a:p>
            <a:pPr algn="l"/>
            <a:r>
              <a:rPr lang="en-US" altLang="zh-CN"/>
              <a:t>1 .</a:t>
            </a:r>
            <a:r>
              <a:rPr lang="zh-CN" altLang="en-US"/>
              <a:t>如何在</a:t>
            </a:r>
            <a:r>
              <a:rPr lang="en-US" altLang="zh-CN"/>
              <a:t>Linux</a:t>
            </a:r>
            <a:r>
              <a:rPr lang="zh-CN" altLang="en-US"/>
              <a:t>系统中安装</a:t>
            </a:r>
            <a:r>
              <a:rPr lang="en-US" altLang="zh-CN"/>
              <a:t>deal-II</a:t>
            </a:r>
            <a:endParaRPr lang="en-US" altLang="zh-CN"/>
          </a:p>
          <a:p>
            <a:pPr algn="l"/>
            <a:endParaRPr lang="en-US" altLang="zh-CN"/>
          </a:p>
          <a:p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43305" y="2060575"/>
            <a:ext cx="70662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第三步：检验</a:t>
            </a:r>
            <a:r>
              <a:rPr lang="en-US" altLang="zh-CN"/>
              <a:t>deal.II</a:t>
            </a:r>
            <a:r>
              <a:rPr lang="zh-CN" altLang="en-US"/>
              <a:t>是否安装</a:t>
            </a:r>
            <a:r>
              <a:rPr lang="zh-CN" altLang="en-US"/>
              <a:t>成功</a:t>
            </a:r>
            <a:endParaRPr lang="zh-CN" altLang="en-US"/>
          </a:p>
          <a:p>
            <a:r>
              <a:rPr lang="en-US" altLang="zh-CN"/>
              <a:t>	1&gt; ls -l          		 </a:t>
            </a:r>
            <a:r>
              <a:rPr lang="zh-CN" altLang="en-US"/>
              <a:t>查看当前</a:t>
            </a:r>
            <a:r>
              <a:rPr lang="zh-CN" altLang="en-US"/>
              <a:t>目录</a:t>
            </a:r>
            <a:endParaRPr lang="zh-CN" altLang="en-US"/>
          </a:p>
          <a:p>
            <a:r>
              <a:rPr lang="en-US" altLang="zh-CN"/>
              <a:t>	</a:t>
            </a:r>
            <a:r>
              <a:rPr lang="en-US" altLang="zh-CN">
                <a:sym typeface="+mn-ea"/>
              </a:rPr>
              <a:t>2&gt;cd example/step-1   	 </a:t>
            </a:r>
            <a:r>
              <a:rPr lang="zh-CN" altLang="en-US">
                <a:sym typeface="+mn-ea"/>
              </a:rPr>
              <a:t>添加目录下的</a:t>
            </a:r>
            <a:r>
              <a:rPr lang="en-US" altLang="zh-CN">
                <a:sym typeface="+mn-ea"/>
              </a:rPr>
              <a:t>step-1</a:t>
            </a:r>
            <a:r>
              <a:rPr lang="zh-CN" altLang="en-US">
                <a:sym typeface="+mn-ea"/>
              </a:rPr>
              <a:t>路径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	3&gt;cmake -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DDEAL_II_DIR</a:t>
            </a:r>
            <a:r>
              <a:rPr lang="en-US" altLang="zh-CN">
                <a:sym typeface="+mn-ea"/>
              </a:rPr>
              <a:t>= </a:t>
            </a:r>
            <a:r>
              <a:rPr lang="en-US" altLang="zh-CN">
                <a:solidFill>
                  <a:srgbClr val="00B0F0"/>
                </a:solidFill>
                <a:sym typeface="+mn-ea"/>
              </a:rPr>
              <a:t>/home/lsf</a:t>
            </a:r>
            <a:r>
              <a:rPr lang="en-US" altLang="zh-CN">
                <a:solidFill>
                  <a:srgbClr val="00B050"/>
                </a:solidFill>
                <a:sym typeface="+mn-ea"/>
              </a:rPr>
              <a:t>/bin/deal.II-pre .</a:t>
            </a:r>
            <a:r>
              <a:rPr lang="en-US" altLang="zh-CN">
                <a:sym typeface="+mn-ea"/>
              </a:rPr>
              <a:t> 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                                                          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如果上述执行成功便会出现下图：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    </a:t>
            </a:r>
            <a:endParaRPr lang="zh-CN" altLang="en-US"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2045335" y="3284855"/>
            <a:ext cx="1374140" cy="63881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403350" y="3356610"/>
            <a:ext cx="2239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>
                <a:solidFill>
                  <a:srgbClr val="FF0000"/>
                </a:solidFill>
              </a:rPr>
              <a:t>这里与之前的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en-US" altLang="zh-CN" sz="1200">
                <a:solidFill>
                  <a:srgbClr val="FF0000"/>
                </a:solidFill>
              </a:rPr>
              <a:t>DDEAL_II_INSTALL_PREFIX</a:t>
            </a:r>
            <a:r>
              <a:rPr lang="zh-CN" altLang="en-US" sz="1200">
                <a:solidFill>
                  <a:srgbClr val="FF0000"/>
                </a:solidFill>
              </a:rPr>
              <a:t>不同</a:t>
            </a:r>
            <a:endParaRPr lang="zh-CN" altLang="en-US" sz="120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4364990"/>
            <a:ext cx="5574030" cy="19843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835785" y="4869180"/>
            <a:ext cx="2016125" cy="287655"/>
          </a:xfrm>
          <a:prstGeom prst="rect">
            <a:avLst/>
          </a:prstGeom>
          <a:noFill/>
          <a:ln w="57150">
            <a:gradFill>
              <a:gsLst>
                <a:gs pos="0">
                  <a:srgbClr val="E30000"/>
                </a:gs>
                <a:gs pos="100000">
                  <a:srgbClr val="760303"/>
                </a:gs>
              </a:gsLst>
            </a:gra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1" name="直接箭头连接符 10"/>
          <p:cNvCxnSpPr/>
          <p:nvPr/>
        </p:nvCxnSpPr>
        <p:spPr>
          <a:xfrm flipV="1">
            <a:off x="5763260" y="4509135"/>
            <a:ext cx="1689100" cy="181864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315" y="1226820"/>
            <a:ext cx="6858000" cy="479425"/>
          </a:xfrm>
        </p:spPr>
        <p:txBody>
          <a:bodyPr/>
          <a:p>
            <a:pPr algn="l"/>
            <a:r>
              <a:rPr lang="en-US" altLang="zh-CN"/>
              <a:t>1 .</a:t>
            </a:r>
            <a:r>
              <a:rPr lang="zh-CN" altLang="en-US"/>
              <a:t>如何在</a:t>
            </a:r>
            <a:r>
              <a:rPr lang="en-US" altLang="zh-CN"/>
              <a:t>Linux</a:t>
            </a:r>
            <a:r>
              <a:rPr lang="zh-CN" altLang="en-US"/>
              <a:t>系统中安装</a:t>
            </a:r>
            <a:r>
              <a:rPr lang="en-US" altLang="zh-CN"/>
              <a:t>deal-II</a:t>
            </a:r>
            <a:endParaRPr lang="en-US" altLang="zh-CN"/>
          </a:p>
          <a:p>
            <a:pPr algn="l"/>
            <a:endParaRPr lang="en-US" altLang="zh-CN"/>
          </a:p>
          <a:p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43305" y="2060575"/>
            <a:ext cx="70662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第三步：检验</a:t>
            </a:r>
            <a:r>
              <a:rPr lang="en-US" altLang="zh-CN"/>
              <a:t>deal.II</a:t>
            </a:r>
            <a:r>
              <a:rPr lang="zh-CN" altLang="en-US"/>
              <a:t>是否安装</a:t>
            </a:r>
            <a:r>
              <a:rPr lang="zh-CN" altLang="en-US"/>
              <a:t>成功</a:t>
            </a:r>
            <a:endParaRPr lang="zh-CN" altLang="en-US"/>
          </a:p>
          <a:p>
            <a:r>
              <a:rPr lang="en-US" altLang="zh-CN"/>
              <a:t>	4&gt;</a:t>
            </a:r>
            <a:r>
              <a:rPr lang="zh-CN" altLang="en-US"/>
              <a:t>编译出可执行文件</a:t>
            </a:r>
            <a:r>
              <a:rPr lang="en-US" altLang="zh-CN"/>
              <a:t>:make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下图表示完成结果</a:t>
            </a:r>
            <a:r>
              <a:rPr lang="en-US" altLang="zh-CN"/>
              <a:t>:</a:t>
            </a:r>
            <a:endParaRPr lang="en-US" altLang="zh-CN"/>
          </a:p>
          <a:p>
            <a:r>
              <a:rPr lang="en-US" altLang="zh-CN">
                <a:sym typeface="+mn-ea"/>
              </a:rPr>
              <a:t>   </a:t>
            </a:r>
            <a:endParaRPr lang="zh-CN" altLang="en-US">
              <a:sym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2996565"/>
            <a:ext cx="8934450" cy="1552575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364480" y="5156835"/>
            <a:ext cx="2321560" cy="963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这里使用的</a:t>
            </a:r>
            <a:r>
              <a:rPr lang="en-US" altLang="zh-CN"/>
              <a:t>step-7</a:t>
            </a:r>
            <a:r>
              <a:rPr lang="zh-CN" altLang="en-US"/>
              <a:t>的示例文件与其他文件示例结果</a:t>
            </a:r>
            <a:r>
              <a:rPr lang="zh-CN" altLang="en-US"/>
              <a:t>相同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07315" y="1226820"/>
            <a:ext cx="6858000" cy="479425"/>
          </a:xfrm>
        </p:spPr>
        <p:txBody>
          <a:bodyPr/>
          <a:p>
            <a:pPr algn="l"/>
            <a:r>
              <a:rPr lang="en-US" altLang="zh-CN"/>
              <a:t>1 .</a:t>
            </a:r>
            <a:r>
              <a:rPr lang="zh-CN" altLang="en-US"/>
              <a:t>如何在</a:t>
            </a:r>
            <a:r>
              <a:rPr lang="en-US" altLang="zh-CN"/>
              <a:t>Linux</a:t>
            </a:r>
            <a:r>
              <a:rPr lang="zh-CN" altLang="en-US"/>
              <a:t>系统中安装</a:t>
            </a:r>
            <a:r>
              <a:rPr lang="en-US" altLang="zh-CN"/>
              <a:t>deal-II</a:t>
            </a:r>
            <a:endParaRPr lang="en-US" altLang="zh-CN"/>
          </a:p>
          <a:p>
            <a:pPr algn="l"/>
            <a:endParaRPr lang="en-US" altLang="zh-CN"/>
          </a:p>
          <a:p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043305" y="2060575"/>
            <a:ext cx="706628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第三步：检验</a:t>
            </a:r>
            <a:r>
              <a:rPr lang="en-US" altLang="zh-CN"/>
              <a:t>deal.II</a:t>
            </a:r>
            <a:r>
              <a:rPr lang="zh-CN" altLang="en-US"/>
              <a:t>是否安装</a:t>
            </a:r>
            <a:r>
              <a:rPr lang="zh-CN" altLang="en-US"/>
              <a:t>成功</a:t>
            </a:r>
            <a:endParaRPr lang="zh-CN" altLang="en-US"/>
          </a:p>
          <a:p>
            <a:r>
              <a:rPr lang="en-US" altLang="zh-CN"/>
              <a:t>	5&gt;</a:t>
            </a:r>
            <a:r>
              <a:rPr lang="zh-CN" altLang="en-US"/>
              <a:t>编译出可执行文件</a:t>
            </a:r>
            <a:r>
              <a:rPr lang="en-US" altLang="zh-CN"/>
              <a:t>:make </a:t>
            </a:r>
            <a:r>
              <a:rPr lang="en-US" altLang="zh-CN"/>
              <a:t>run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下图表示完成结果</a:t>
            </a:r>
            <a:r>
              <a:rPr lang="en-US" altLang="zh-CN"/>
              <a:t>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	6&gt;</a:t>
            </a:r>
            <a:r>
              <a:rPr lang="zh-CN" altLang="en-US"/>
              <a:t>参看文件夹目录</a:t>
            </a:r>
            <a:r>
              <a:rPr lang="en-US" altLang="zh-CN"/>
              <a:t>:ls -l         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结果如图</a:t>
            </a:r>
            <a:r>
              <a:rPr lang="en-US" altLang="zh-CN">
                <a:sym typeface="+mn-ea"/>
              </a:rPr>
              <a:t>: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2545" y="2962275"/>
            <a:ext cx="9229725" cy="9334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570" y="3968115"/>
            <a:ext cx="2421890" cy="2889885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5436235" y="5805170"/>
            <a:ext cx="607695" cy="2159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5496560" y="5949315"/>
            <a:ext cx="588010" cy="18796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460875" y="5805170"/>
            <a:ext cx="1583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执行</a:t>
            </a:r>
            <a:r>
              <a:rPr lang="zh-CN" altLang="en-US"/>
              <a:t>结果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92785"/>
            <a:ext cx="8229600" cy="808355"/>
          </a:xfrm>
        </p:spPr>
        <p:txBody>
          <a:bodyPr/>
          <a:p>
            <a:br>
              <a:rPr lang="zh-CN" altLang="en-US" sz="2000">
                <a:sym typeface="+mn-ea"/>
              </a:rPr>
            </a:br>
            <a:br>
              <a:rPr lang="zh-CN" altLang="en-US" sz="2000">
                <a:sym typeface="+mn-ea"/>
              </a:rPr>
            </a:br>
            <a:br>
              <a:rPr lang="zh-CN" altLang="en-US" sz="2000">
                <a:sym typeface="+mn-ea"/>
              </a:rPr>
            </a:br>
            <a:br>
              <a:rPr lang="zh-CN" altLang="en-US" sz="2000">
                <a:sym typeface="+mn-ea"/>
              </a:rPr>
            </a:br>
            <a:br>
              <a:rPr lang="zh-CN" altLang="en-US" sz="2000">
                <a:sym typeface="+mn-ea"/>
              </a:rPr>
            </a:b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可以通过浏览器或者</a:t>
            </a:r>
            <a:r>
              <a:rPr lang="en-US" altLang="zh-CN" sz="2000">
                <a:sym typeface="+mn-ea"/>
              </a:rPr>
              <a:t>Visit</a:t>
            </a:r>
            <a:r>
              <a:rPr lang="zh-CN" altLang="en-US" sz="2000">
                <a:sym typeface="+mn-ea"/>
              </a:rPr>
              <a:t>等都可以</a:t>
            </a:r>
            <a:r>
              <a:rPr lang="zh-CN" altLang="en-US" sz="2000">
                <a:sym typeface="+mn-ea"/>
              </a:rPr>
              <a:t>查看看输出结果</a:t>
            </a:r>
            <a:br>
              <a:rPr lang="zh-CN" altLang="en-US" sz="2000">
                <a:sym typeface="+mn-ea"/>
              </a:rPr>
            </a:br>
            <a:r>
              <a:rPr lang="zh-CN" altLang="en-US" sz="2000">
                <a:sym typeface="+mn-ea"/>
              </a:rPr>
              <a:t>这里以</a:t>
            </a:r>
            <a:r>
              <a:rPr lang="en-US" altLang="zh-CN" sz="2000">
                <a:sym typeface="+mn-ea"/>
              </a:rPr>
              <a:t>firefox</a:t>
            </a:r>
            <a:r>
              <a:rPr lang="zh-CN" altLang="en-US" sz="2000">
                <a:sym typeface="+mn-ea"/>
              </a:rPr>
              <a:t>浏览器为例</a:t>
            </a:r>
            <a:r>
              <a:rPr lang="en-US" altLang="zh-CN" sz="2000">
                <a:sym typeface="+mn-ea"/>
              </a:rPr>
              <a:t>:firefox grid-1.svg</a:t>
            </a:r>
            <a:br>
              <a:rPr lang="en-US" altLang="zh-CN" sz="2000">
                <a:sym typeface="+mn-ea"/>
              </a:rPr>
            </a:br>
            <a:r>
              <a:rPr lang="en-US" altLang="zh-CN" sz="2000">
                <a:sym typeface="+mn-ea"/>
              </a:rPr>
              <a:t>                                        firefox grid-2.svg</a:t>
            </a:r>
            <a:br>
              <a:rPr lang="en-US" altLang="zh-CN" sz="2000">
                <a:sym typeface="+mn-ea"/>
              </a:rPr>
            </a:br>
            <a:br>
              <a:rPr lang="en-US" altLang="zh-CN" sz="2000">
                <a:sym typeface="+mn-ea"/>
              </a:rPr>
            </a:br>
            <a:br>
              <a:rPr lang="en-US" altLang="zh-CN">
                <a:sym typeface="+mn-ea"/>
              </a:rPr>
            </a:b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5605" y="1951990"/>
            <a:ext cx="3450590" cy="295275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4139565" y="1952365"/>
            <a:ext cx="3448800" cy="2952000"/>
          </a:xfrm>
          <a:prstGeom prst="rect">
            <a:avLst/>
          </a:prstGeom>
        </p:spPr>
      </p:pic>
      <p:pic>
        <p:nvPicPr>
          <p:cNvPr id="9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951990"/>
            <a:ext cx="3450590" cy="295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4139565" y="1952365"/>
            <a:ext cx="3448800" cy="2952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356100" y="5373370"/>
            <a:ext cx="4117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到这一步</a:t>
            </a:r>
            <a:r>
              <a:rPr lang="en-US" altLang="zh-CN"/>
              <a:t>,deal.II</a:t>
            </a:r>
            <a:r>
              <a:rPr lang="zh-CN" altLang="en-US"/>
              <a:t>便是成功安装</a:t>
            </a:r>
            <a:r>
              <a:rPr lang="zh-CN" altLang="en-US"/>
              <a:t>了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425,&quot;width&quot;:12135}"/>
</p:tagLst>
</file>

<file path=ppt/tags/tag2.xml><?xml version="1.0" encoding="utf-8"?>
<p:tagLst xmlns:p="http://schemas.openxmlformats.org/presentationml/2006/main">
  <p:tag name="KSO_WPP_MARK_KEY" val="5d8202ce-6abd-43f5-9520-5c2706f8a3eb"/>
  <p:tag name="COMMONDATA" val="eyJoZGlkIjoiZWExOTIyNTUwNDQ5N2JlZDRmNzEyZTdmY2VlZGUyNGIifQ=="/>
</p:tagLst>
</file>

<file path=ppt/theme/theme1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1933</Words>
  <Application>WPS 演示</Application>
  <PresentationFormat/>
  <Paragraphs>112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Arial Unicode MS</vt:lpstr>
      <vt:lpstr>Calibri</vt:lpstr>
      <vt:lpstr>2_默认设计模板</vt:lpstr>
      <vt:lpstr>deal-II 学习                  ----基于Linux系统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可以通过浏览器或者Visit等都可以查看看输出结果 这里以firefox浏览器为例:firefox grid-1.svg                                         firefox grid-2.svg  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deal-II 学习                  ----基于Linux系统</dc:title>
  <dc:creator>NCQ</dc:creator>
  <cp:lastModifiedBy>lsf</cp:lastModifiedBy>
  <cp:revision>39</cp:revision>
  <dcterms:created xsi:type="dcterms:W3CDTF">2024-10-05T03:00:00Z</dcterms:created>
  <dcterms:modified xsi:type="dcterms:W3CDTF">2024-12-11T13:42:06Z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2052-11.1.0.12165</vt:lpwstr>
  </property>
  <property fmtid="{D5CDD505-2E9C-101B-9397-08002B2CF9AE}" pid="3" name="ICV">
    <vt:lpwstr>21B115AA7DF5486FA90AE4146191915D</vt:lpwstr>
  </property>
</Properties>
</file>