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56" r:id="rId2"/>
    <p:sldId id="258" r:id="rId3"/>
    <p:sldId id="284" r:id="rId4"/>
    <p:sldId id="268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napToObjects="1" showGuides="1">
      <p:cViewPr varScale="1">
        <p:scale>
          <a:sx n="64" d="100"/>
          <a:sy n="64" d="100"/>
        </p:scale>
        <p:origin x="10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0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gradFill>
          <a:gsLst>
            <a:gs pos="0">
              <a:schemeClr val="accent2"/>
            </a:gs>
            <a:gs pos="75000">
              <a:schemeClr val="accent4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-522285"/>
            <a:ext cx="4572000" cy="342934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38397"/>
            <a:ext cx="10515600" cy="136574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b="1" baseline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17561"/>
            <a:ext cx="10515600" cy="978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ts val="2400"/>
              </a:lnSpc>
              <a:buNone/>
              <a:defRPr sz="1800" cap="all" spc="-3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r>
              <a:rPr lang="zh-CN" altLang="en-US" dirty="0" smtClean="0"/>
              <a:t>（</a:t>
            </a:r>
            <a:r>
              <a:rPr lang="en-US" dirty="0" smtClean="0"/>
              <a:t>MM / YYYY</a:t>
            </a:r>
            <a:r>
              <a:rPr lang="zh-CN" altLang="en-US" dirty="0" smtClean="0"/>
              <a:t>）</a:t>
            </a:r>
            <a:endParaRPr lang="en-CA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50315" y="6244272"/>
            <a:ext cx="6691370" cy="499967"/>
            <a:chOff x="1226315" y="6244272"/>
            <a:chExt cx="6691370" cy="49996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1226315" y="6339000"/>
              <a:ext cx="6691370" cy="4052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kern="1200" spc="20" baseline="0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The information in this document is GE AVIC Civil Avionics Systems Company Limited (“AVIAGE SYSTEMS”) Proprietary Information. </a:t>
              </a:r>
              <a:endParaRPr lang="zh-CN" altLang="en-US" sz="650" kern="1200" spc="20" baseline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ctr"/>
              <a:r>
                <a:rPr lang="en-US" altLang="zh-CN" sz="650" kern="1200" spc="20" baseline="0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It shall not be used, disclosed to others or reproduced without the express written consent of AVIAGE SYSTEMS.</a:t>
              </a:r>
            </a:p>
            <a:p>
              <a:pPr algn="ctr">
                <a:spcBef>
                  <a:spcPts val="50"/>
                </a:spcBef>
              </a:pPr>
              <a:r>
                <a:rPr lang="zh-CN" altLang="en-US" sz="650" kern="1200" spc="-70" dirty="0" smtClean="0">
                  <a:solidFill>
                    <a:schemeClr val="bg2"/>
                  </a:solidFill>
                  <a:cs typeface="+mn-ea"/>
                  <a:sym typeface="+mn-lt"/>
                </a:rPr>
                <a:t>本文件中所含信息是中航通用电气民用航电系统有限责任公司（以下简称“昂际航电”）的专有信息。未经昂际航电明确书面同意，不得使用、泄露或复制该信息。</a:t>
              </a:r>
              <a:endParaRPr lang="zh-CN" altLang="en-US" sz="650" spc="-70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226315" y="6244272"/>
              <a:ext cx="6691370" cy="1923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2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  <a:sym typeface="+mn-lt"/>
                </a:rPr>
                <a:t>AVIAGE SYSTEMS CONFIDENTIAL</a:t>
              </a:r>
              <a:endParaRPr lang="zh-CN" altLang="en-US" sz="650" spc="0" dirty="0" smtClean="0">
                <a:solidFill>
                  <a:schemeClr val="bg2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21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9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15813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265"/>
            <a:ext cx="12192000" cy="688989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7171"/>
            <a:ext cx="12192000" cy="6885804"/>
          </a:xfrm>
          <a:prstGeom prst="rect">
            <a:avLst/>
          </a:prstGeom>
          <a:solidFill>
            <a:schemeClr val="accent4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7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2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89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0"/>
          <a:stretch/>
        </p:blipFill>
        <p:spPr>
          <a:xfrm>
            <a:off x="0" y="1590472"/>
            <a:ext cx="12192000" cy="367705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1590472"/>
            <a:ext cx="12192000" cy="367705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000" b="1" u="sng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EDIT TITLE HERE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9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82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11418345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4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4646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466363" y="880609"/>
            <a:ext cx="980234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11418345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3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3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3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3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5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4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1" hasCustomPrompt="1"/>
          </p:nvPr>
        </p:nvSpPr>
        <p:spPr>
          <a:xfrm>
            <a:off x="6988176" y="990600"/>
            <a:ext cx="4724400" cy="513873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Pic.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6573691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4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4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4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4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6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5415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53" y="989918"/>
            <a:ext cx="5661518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918"/>
            <a:ext cx="5661518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7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4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1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311899" y="1435347"/>
            <a:ext cx="5400675" cy="29065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84188" y="1435346"/>
            <a:ext cx="5395912" cy="2906500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6311900" y="4486250"/>
            <a:ext cx="5395912" cy="1643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4486250"/>
            <a:ext cx="5400675" cy="1643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9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6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7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4294557" y="1609517"/>
            <a:ext cx="3630243" cy="254194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92514" y="1609516"/>
            <a:ext cx="3637307" cy="254194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8089812" y="1609517"/>
            <a:ext cx="3630244" cy="2541947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17078" y="4238548"/>
            <a:ext cx="3611741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294556" y="4238548"/>
            <a:ext cx="3630243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9813" y="4238548"/>
            <a:ext cx="3630243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8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3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99302" y="1222650"/>
            <a:ext cx="3167577" cy="220635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499302" y="3769596"/>
            <a:ext cx="3167577" cy="217215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8" hasCustomPrompt="1"/>
          </p:nvPr>
        </p:nvSpPr>
        <p:spPr>
          <a:xfrm>
            <a:off x="6119153" y="1222650"/>
            <a:ext cx="3167577" cy="220595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20" hasCustomPrompt="1"/>
          </p:nvPr>
        </p:nvSpPr>
        <p:spPr>
          <a:xfrm>
            <a:off x="6119153" y="3734676"/>
            <a:ext cx="3167577" cy="2206683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3666879" y="1222650"/>
            <a:ext cx="236380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3666879" y="3763797"/>
            <a:ext cx="2363807" cy="2177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9288112" y="1218385"/>
            <a:ext cx="234127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9288112" y="3738542"/>
            <a:ext cx="234127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13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20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baseline="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pPr algn="l"/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chemeClr val="bg1">
                      <a:lumMod val="50000"/>
                    </a:scheme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chemeClr val="bg1">
                    <a:lumMod val="50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spc="0" dirty="0" smtClean="0">
                  <a:solidFill>
                    <a:schemeClr val="bg1">
                      <a:lumMod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spc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6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8" r:id="rId3"/>
    <p:sldLayoutId id="2147483669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模块关系图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2019.8.27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3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4664" y="437917"/>
            <a:ext cx="1817859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Test_Predition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08199" y="3340292"/>
            <a:ext cx="1402420" cy="20990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90859" y="4205155"/>
            <a:ext cx="8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Predict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04007" y="3973983"/>
            <a:ext cx="1819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62240" y="3534467"/>
            <a:ext cx="1723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305" y="897344"/>
            <a:ext cx="7730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1600" b="1" dirty="0" smtClean="0"/>
              <a:t>Input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1600" dirty="0" err="1" smtClean="0"/>
              <a:t>new_data</a:t>
            </a:r>
            <a:r>
              <a:rPr lang="en-US" sz="1600" dirty="0" smtClean="0"/>
              <a:t> 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? 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                 model</a:t>
            </a:r>
            <a:endParaRPr lang="en-US" altLang="zh-CN" sz="1600" dirty="0" smtClean="0"/>
          </a:p>
          <a:p>
            <a:r>
              <a:rPr lang="en-US" altLang="zh-CN" dirty="0" smtClean="0"/>
              <a:t> </a:t>
            </a:r>
            <a:r>
              <a:rPr lang="en-US" sz="1600" b="1" dirty="0" smtClean="0"/>
              <a:t>Output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consolidated_</a:t>
            </a:r>
            <a:r>
              <a:rPr lang="en-US" sz="1600" dirty="0" err="1" smtClean="0"/>
              <a:t>result</a:t>
            </a:r>
            <a:r>
              <a:rPr lang="en-US" sz="1600" dirty="0" smtClean="0"/>
              <a:t> 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? 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status (status code)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progress </a:t>
            </a:r>
            <a:r>
              <a:rPr lang="en-US" sz="1600" b="1" dirty="0" smtClean="0">
                <a:solidFill>
                  <a:srgbClr val="FF0000"/>
                </a:solidFill>
              </a:rPr>
              <a:t>?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3115" y="3209029"/>
            <a:ext cx="83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dirty="0" smtClean="0"/>
              <a:t>result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60519" y="3640251"/>
            <a:ext cx="114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test_</a:t>
            </a:r>
            <a:r>
              <a:rPr lang="en-US" sz="1600" dirty="0" err="1" smtClean="0"/>
              <a:t>data</a:t>
            </a:r>
            <a:r>
              <a:rPr lang="en-US" sz="1600" dirty="0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513" y="4557149"/>
            <a:ext cx="83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odel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89815" y="4892372"/>
            <a:ext cx="1828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7599" y="4388589"/>
            <a:ext cx="3525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5650" y="4084573"/>
            <a:ext cx="804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462240" y="5224001"/>
            <a:ext cx="3525313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5650" y="4900777"/>
            <a:ext cx="91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Progress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6303666" y="3004264"/>
            <a:ext cx="1384448" cy="10922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Consolidate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83897" y="3551186"/>
            <a:ext cx="1983730" cy="3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83897" y="3181054"/>
            <a:ext cx="21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consolidated_result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767627" y="2996584"/>
            <a:ext cx="1411941" cy="10757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Save(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待定</a:t>
            </a:r>
            <a:r>
              <a:rPr lang="zh-CN" altLang="en-US" b="1" dirty="0" smtClean="0">
                <a:solidFill>
                  <a:schemeClr val="tx1"/>
                </a:solidFill>
              </a:rPr>
              <a:t>）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4625" y="809469"/>
            <a:ext cx="10243362" cy="5261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zh-CN" altLang="en-US" sz="1600" b="1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脚本：</a:t>
            </a:r>
            <a:endParaRPr lang="en-US" altLang="zh-CN" sz="1600" b="1" dirty="0" smtClean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输入表格的样式</a:t>
            </a:r>
            <a:endParaRPr lang="en-US" altLang="zh-CN" sz="1600" dirty="0" smtClean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日期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地点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飞机号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机型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环境温度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(℃)',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左边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 CABIN DUCT',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左边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PACK',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左边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 DUCT',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右边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FWD DUCT',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右边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 DUCT',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右边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PACK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右边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 DUCT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执行反吹左侧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zh-CN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执行反吹右侧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换件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执行反吹左侧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机器输出结果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执行反吹右侧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机器输出结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果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,'index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输出表格的样式</a:t>
            </a: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['Date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'Location', '</a:t>
            </a:r>
            <a:r>
              <a:rPr lang="en-US" altLang="en-US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PlaneNo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PlaneModel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EnvTemp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'LEFT CONT CABIN DUCT', </a:t>
            </a:r>
            <a:endParaRPr lang="en-US" altLang="en-US" sz="1600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'LEFT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PACK</a:t>
            </a: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'LEFT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 DUCT', 'RIGHT FWD DUCT', 'RIGHT AFT DUCT', 'RIGHT L PACK', </a:t>
            </a:r>
            <a:endParaRPr lang="en-US" altLang="en-US" sz="1600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'RIGHT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SUPPLY DUCT</a:t>
            </a: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'Left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Handle', 'Right Handle', 'index', 'Left Temp Diff', </a:t>
            </a:r>
            <a:endParaRPr lang="en-US" altLang="en-US" sz="1600" dirty="0" smtClean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‘Right </a:t>
            </a: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en-US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Diff’]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[‘Date’, ‘Location’, ‘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TailNo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‘Aircraft’, ‘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EnvTemp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Cabin_L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Pack_L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‘SPL_L’,        </a:t>
            </a:r>
            <a:r>
              <a:rPr lang="zh-CN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'FWD_R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'AFT_R', '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Pack_R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'SPL_R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Blowback_L_Input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Blowback_R_Input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'index',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TempDiff_L</a:t>
            </a:r>
            <a:r>
              <a:rPr lang="en-US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TempDiff_R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851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8326" y="663195"/>
            <a:ext cx="7374744" cy="55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Airconditional_MRO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b="0" dirty="0" err="1" smtClean="0"/>
              <a:t>Config</a:t>
            </a:r>
            <a:r>
              <a:rPr lang="en-US" altLang="zh-CN" sz="2400" b="0" dirty="0" smtClean="0"/>
              <a:t>/config.ini</a:t>
            </a:r>
          </a:p>
          <a:p>
            <a:r>
              <a:rPr lang="en-US" altLang="zh-CN" sz="2400" b="0" dirty="0" smtClean="0"/>
              <a:t>Config/config.py</a:t>
            </a:r>
            <a:endParaRPr lang="en-US" sz="2400" b="0" dirty="0"/>
          </a:p>
          <a:p>
            <a:r>
              <a:rPr lang="en-US" sz="2400" b="0" dirty="0" smtClean="0"/>
              <a:t>Source/</a:t>
            </a:r>
            <a:r>
              <a:rPr lang="en-US" altLang="zh-CN" sz="2400" b="0" dirty="0" smtClean="0"/>
              <a:t>I</a:t>
            </a:r>
            <a:r>
              <a:rPr lang="en-US" sz="2400" b="0" dirty="0" smtClean="0"/>
              <a:t>mport.py</a:t>
            </a:r>
            <a:endParaRPr lang="en-US" sz="2400" b="0" dirty="0"/>
          </a:p>
          <a:p>
            <a:r>
              <a:rPr lang="en-US" sz="2400" b="0" dirty="0" smtClean="0"/>
              <a:t>Source/</a:t>
            </a:r>
            <a:r>
              <a:rPr lang="en-US" altLang="zh-CN" sz="2400" b="0" dirty="0" smtClean="0"/>
              <a:t>C</a:t>
            </a:r>
            <a:r>
              <a:rPr lang="en-US" sz="2400" b="0" dirty="0" smtClean="0"/>
              <a:t>lean.py</a:t>
            </a:r>
            <a:endParaRPr lang="en-US" sz="2400" b="0" dirty="0"/>
          </a:p>
          <a:p>
            <a:r>
              <a:rPr lang="en-US" sz="2400" b="0" dirty="0" smtClean="0"/>
              <a:t>Source/</a:t>
            </a:r>
            <a:r>
              <a:rPr lang="en-US" altLang="zh-CN" sz="2400" b="0" dirty="0" smtClean="0"/>
              <a:t>S</a:t>
            </a:r>
            <a:r>
              <a:rPr lang="en-US" sz="2400" b="0" dirty="0" smtClean="0"/>
              <a:t>plite.py</a:t>
            </a:r>
            <a:endParaRPr lang="en-US" sz="2400" b="0" dirty="0"/>
          </a:p>
          <a:p>
            <a:r>
              <a:rPr lang="en-US" sz="2400" b="0" dirty="0" smtClean="0"/>
              <a:t>Source/</a:t>
            </a:r>
            <a:r>
              <a:rPr lang="en-US" altLang="zh-CN" sz="2400" b="0" dirty="0" smtClean="0"/>
              <a:t>T</a:t>
            </a:r>
            <a:r>
              <a:rPr lang="en-US" sz="2400" b="0" dirty="0" smtClean="0"/>
              <a:t>rain.py</a:t>
            </a:r>
          </a:p>
          <a:p>
            <a:r>
              <a:rPr lang="en-US" sz="2400" b="0" dirty="0" smtClean="0"/>
              <a:t>Source/Model.py </a:t>
            </a:r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0" dirty="0" smtClean="0"/>
              <a:t>Source/</a:t>
            </a:r>
            <a:r>
              <a:rPr lang="en-US" altLang="zh-CN" sz="2400" b="0" dirty="0" smtClean="0"/>
              <a:t>T</a:t>
            </a:r>
            <a:r>
              <a:rPr lang="en-US" sz="2400" b="0" dirty="0" smtClean="0"/>
              <a:t>est_import.py</a:t>
            </a:r>
            <a:endParaRPr lang="en-US" sz="2400" b="0" dirty="0"/>
          </a:p>
          <a:p>
            <a:r>
              <a:rPr lang="en-US" sz="2400" b="0" dirty="0" smtClean="0"/>
              <a:t>Source/</a:t>
            </a:r>
            <a:r>
              <a:rPr lang="en-US" altLang="zh-CN" sz="2400" b="0" dirty="0" smtClean="0"/>
              <a:t>T</a:t>
            </a:r>
            <a:r>
              <a:rPr lang="en-US" sz="2400" b="0" dirty="0" smtClean="0"/>
              <a:t>est_predition.py</a:t>
            </a:r>
          </a:p>
          <a:p>
            <a:r>
              <a:rPr lang="en-US" altLang="zh-CN" sz="2400" b="0" dirty="0" smtClean="0"/>
              <a:t>Data</a:t>
            </a:r>
            <a:r>
              <a:rPr lang="en-US" sz="2400" b="0" dirty="0" smtClean="0"/>
              <a:t>/</a:t>
            </a:r>
            <a:r>
              <a:rPr lang="en-US" altLang="zh-CN" sz="2400" b="0" dirty="0" smtClean="0"/>
              <a:t>csv</a:t>
            </a:r>
            <a:r>
              <a:rPr lang="zh-CN" altLang="en-US" sz="2400" b="0" dirty="0" smtClean="0"/>
              <a:t>文件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06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39173" y="141668"/>
            <a:ext cx="9461650" cy="65424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MRO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|--Python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|--Conf.ini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|--Conf.py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|--Script  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Airconditioner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History_analysis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|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Online_analysis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|--Data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|--History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|--Latest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|--Source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|--Model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History_middleware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Test_middleware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|--Main.py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|--History_import.py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|--Clean.py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|--Split.py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|--Model.py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|--Test_import.py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|--Test_predition.py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                             |--Script_test.py     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     |--requirements.txt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b="0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b="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#|                                 |--April_June_2019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b="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#|                                 |--July_September_2019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b="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#|                                 |--Latest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b="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#|                                 |--</a:t>
            </a:r>
            <a:r>
              <a:rPr lang="en-US" altLang="en-US" sz="1300" b="0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October_December_2019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4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55" y="287790"/>
            <a:ext cx="2664022" cy="592819"/>
          </a:xfrm>
        </p:spPr>
        <p:txBody>
          <a:bodyPr/>
          <a:lstStyle/>
          <a:p>
            <a:r>
              <a:rPr lang="zh-CN" altLang="en-US" dirty="0" smtClean="0"/>
              <a:t>功能点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b="0" dirty="0" smtClean="0"/>
              <a:t>    1.</a:t>
            </a:r>
            <a:r>
              <a:rPr kumimoji="1" lang="zh-CN" altLang="en-US" sz="2400" b="0" dirty="0" smtClean="0"/>
              <a:t>历史数据导入 </a:t>
            </a:r>
            <a:r>
              <a:rPr kumimoji="1" lang="en-US" altLang="zh-CN" sz="2400" b="0" dirty="0" smtClean="0"/>
              <a:t>import</a:t>
            </a:r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2.</a:t>
            </a:r>
            <a:r>
              <a:rPr kumimoji="1" lang="zh-CN" altLang="en-US" sz="2400" b="0" dirty="0" smtClean="0"/>
              <a:t>数据清洗 </a:t>
            </a:r>
            <a:r>
              <a:rPr kumimoji="1" lang="en-US" altLang="zh-CN" sz="2400" b="0" dirty="0" smtClean="0"/>
              <a:t>clean</a:t>
            </a:r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3.</a:t>
            </a:r>
            <a:r>
              <a:rPr kumimoji="1" lang="zh-CN" altLang="en-US" sz="2400" b="0" dirty="0" smtClean="0"/>
              <a:t>数据切分 </a:t>
            </a:r>
            <a:r>
              <a:rPr kumimoji="1" lang="en-US" altLang="zh-CN" sz="2400" b="0" dirty="0" err="1" smtClean="0"/>
              <a:t>splite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4.</a:t>
            </a:r>
            <a:r>
              <a:rPr kumimoji="1" lang="zh-CN" altLang="en-US" sz="2400" b="0" dirty="0" smtClean="0"/>
              <a:t>模型训练 </a:t>
            </a:r>
            <a:r>
              <a:rPr kumimoji="1" lang="en-US" altLang="zh-CN" sz="2400" b="0" dirty="0" smtClean="0"/>
              <a:t>train</a:t>
            </a:r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-----》model</a:t>
            </a:r>
            <a:r>
              <a:rPr kumimoji="1" lang="zh-CN" altLang="en-US" sz="2400" b="0" dirty="0" smtClean="0"/>
              <a:t>， </a:t>
            </a:r>
            <a:r>
              <a:rPr kumimoji="1" lang="en-US" altLang="zh-CN" sz="2400" b="0" dirty="0" smtClean="0"/>
              <a:t>evaluate</a:t>
            </a:r>
          </a:p>
          <a:p>
            <a:pPr marL="0" indent="0">
              <a:buNone/>
            </a:pP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 smtClean="0"/>
              <a:t>    6.</a:t>
            </a:r>
            <a:r>
              <a:rPr kumimoji="1" lang="zh-CN" altLang="en-US" sz="2400" b="0" dirty="0" smtClean="0"/>
              <a:t>新数据导入 </a:t>
            </a:r>
            <a:r>
              <a:rPr kumimoji="1" lang="en-US" altLang="zh-CN" sz="2400" b="0" dirty="0" err="1" smtClean="0"/>
              <a:t>test_import</a:t>
            </a:r>
            <a:endParaRPr kumimoji="1" lang="en-US" altLang="zh-CN" sz="2400" b="0" dirty="0" smtClean="0"/>
          </a:p>
          <a:p>
            <a:pPr marL="0" indent="0">
              <a:buNone/>
            </a:pPr>
            <a:r>
              <a:rPr kumimoji="1" lang="en-US" altLang="zh-CN" sz="2400" b="0" dirty="0"/>
              <a:t> </a:t>
            </a:r>
            <a:r>
              <a:rPr kumimoji="1" lang="en-US" altLang="zh-CN" sz="2400" b="0" dirty="0" smtClean="0"/>
              <a:t>   7.</a:t>
            </a:r>
            <a:r>
              <a:rPr kumimoji="1" lang="zh-CN" altLang="en-US" sz="2400" b="0" dirty="0" smtClean="0"/>
              <a:t>数据预测 </a:t>
            </a:r>
            <a:r>
              <a:rPr kumimoji="1" lang="en-US" altLang="zh-CN" sz="2400" b="0" dirty="0" smtClean="0"/>
              <a:t>predict(</a:t>
            </a:r>
            <a:r>
              <a:rPr kumimoji="1" lang="zh-CN" altLang="en-US" sz="1600" b="0" dirty="0" smtClean="0"/>
              <a:t>包含清洗和切分</a:t>
            </a:r>
            <a:r>
              <a:rPr kumimoji="1" lang="en-US" altLang="zh-CN" sz="2400" b="0" dirty="0" smtClean="0"/>
              <a:t>)</a:t>
            </a:r>
          </a:p>
          <a:p>
            <a:pPr marL="0" indent="0">
              <a:buNone/>
            </a:pPr>
            <a:r>
              <a:rPr kumimoji="1" lang="zh-CN" altLang="en-US" sz="2400" b="0" dirty="0" smtClean="0"/>
              <a:t>    </a:t>
            </a:r>
            <a:r>
              <a:rPr kumimoji="1" lang="en-US" altLang="zh-CN" sz="2400" b="0" dirty="0" smtClean="0"/>
              <a:t>-----》result</a:t>
            </a:r>
          </a:p>
        </p:txBody>
      </p:sp>
    </p:spTree>
    <p:extLst>
      <p:ext uri="{BB962C8B-B14F-4D97-AF65-F5344CB8AC3E}">
        <p14:creationId xmlns:p14="http://schemas.microsoft.com/office/powerpoint/2010/main" val="23500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4664" y="437917"/>
            <a:ext cx="1004521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</a:rPr>
              <a:t>mport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9173" y="2790908"/>
            <a:ext cx="122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onfi</a:t>
            </a:r>
            <a:r>
              <a:rPr lang="en-US" altLang="zh-CN" sz="1600" dirty="0" smtClean="0"/>
              <a:t>g.ini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3324551" y="2837190"/>
            <a:ext cx="1022667" cy="1049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29658" y="2837190"/>
            <a:ext cx="1044375" cy="1047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90611" y="3090939"/>
            <a:ext cx="17039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02599" y="3321649"/>
            <a:ext cx="2329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933814" y="3090939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306" y="897344"/>
            <a:ext cx="7171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1600" b="1" dirty="0" smtClean="0"/>
              <a:t>Input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sz="1600" dirty="0" smtClean="0"/>
              <a:t>confi</a:t>
            </a:r>
            <a:r>
              <a:rPr lang="en-US" altLang="zh-CN" sz="1600" dirty="0" smtClean="0"/>
              <a:t>g.ini 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sz="1600" dirty="0" smtClean="0"/>
              <a:t>u</a:t>
            </a:r>
            <a:r>
              <a:rPr lang="en-US" sz="1600" dirty="0" smtClean="0"/>
              <a:t>ser selection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Output</a:t>
            </a:r>
            <a:r>
              <a:rPr lang="en-US" b="1" dirty="0" smtClean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data_train</a:t>
            </a:r>
            <a:r>
              <a:rPr lang="en-US" sz="1600" dirty="0" smtClean="0"/>
              <a:t> (</a:t>
            </a:r>
            <a:r>
              <a:rPr lang="en-US" sz="1600" dirty="0" err="1" smtClean="0"/>
              <a:t>DataFrame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？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                 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tatus(status code)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10117" y="2765626"/>
            <a:ext cx="16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data_train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0240" y="2977319"/>
            <a:ext cx="247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>
                <a:solidFill>
                  <a:srgbClr val="3B3B3B"/>
                </a:solidFill>
              </a:rPr>
              <a:t>h</a:t>
            </a:r>
            <a:r>
              <a:rPr lang="en-US" altLang="zh-CN" sz="1600" dirty="0" smtClean="0">
                <a:solidFill>
                  <a:srgbClr val="3B3B3B"/>
                </a:solidFill>
              </a:rPr>
              <a:t>istory data path/file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807" y="3343403"/>
            <a:ext cx="1390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</a:t>
            </a:r>
            <a:r>
              <a:rPr lang="en-US" sz="1600" dirty="0" smtClean="0"/>
              <a:t>ser selection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90611" y="3684846"/>
            <a:ext cx="17039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59280" y="3682026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10117" y="3346651"/>
            <a:ext cx="16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85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4664" y="437917"/>
            <a:ext cx="1004521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Clean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81007" y="2704981"/>
            <a:ext cx="1178540" cy="13648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Clean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435322" y="3006334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326" y="898846"/>
            <a:ext cx="7171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b="1" dirty="0" smtClean="0"/>
              <a:t>Input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altLang="zh-CN" sz="1600" dirty="0" smtClean="0"/>
              <a:t>config.ini</a:t>
            </a:r>
            <a:endParaRPr lang="en-US" altLang="zh-CN" sz="1600" dirty="0"/>
          </a:p>
          <a:p>
            <a:r>
              <a:rPr lang="en-US" sz="1600" dirty="0" smtClean="0"/>
              <a:t>               </a:t>
            </a:r>
            <a:r>
              <a:rPr lang="en-US" sz="1600" dirty="0" err="1" smtClean="0"/>
              <a:t>data_train</a:t>
            </a:r>
            <a:r>
              <a:rPr lang="en-US" altLang="zh-CN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? 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Output</a:t>
            </a:r>
            <a:r>
              <a:rPr lang="en-US" b="1" dirty="0" smtClean="0"/>
              <a:t>: </a:t>
            </a:r>
            <a:r>
              <a:rPr lang="en-US" sz="1600" dirty="0" smtClean="0"/>
              <a:t>data</a:t>
            </a:r>
            <a:r>
              <a:rPr lang="en-US" altLang="zh-CN" sz="1600" dirty="0" smtClean="0"/>
              <a:t>1</a:t>
            </a:r>
            <a:r>
              <a:rPr lang="en-US" sz="1600" dirty="0" smtClean="0"/>
              <a:t>(</a:t>
            </a:r>
            <a:r>
              <a:rPr lang="en-US" sz="1600" dirty="0" err="1" smtClean="0"/>
              <a:t>DataFrame</a:t>
            </a:r>
            <a:r>
              <a:rPr lang="en-US" altLang="zh-CN" sz="1600" dirty="0" smtClean="0"/>
              <a:t>?</a:t>
            </a:r>
            <a:r>
              <a:rPr lang="en-US" sz="1600" dirty="0" smtClean="0"/>
              <a:t>)</a:t>
            </a:r>
          </a:p>
          <a:p>
            <a:r>
              <a:rPr lang="en-US" altLang="zh-CN" sz="1600" dirty="0" smtClean="0"/>
              <a:t>               s</a:t>
            </a:r>
            <a:r>
              <a:rPr lang="en-US" sz="1600" dirty="0" smtClean="0"/>
              <a:t>tatus(status </a:t>
            </a:r>
            <a:r>
              <a:rPr lang="en-US" sz="1600" dirty="0"/>
              <a:t>code)</a:t>
            </a:r>
          </a:p>
          <a:p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720853" y="2713222"/>
            <a:ext cx="100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r>
              <a:rPr lang="en-US" altLang="zh-CN" sz="1600" dirty="0" smtClean="0"/>
              <a:t>1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7092" y="4109466"/>
            <a:ext cx="190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0522" y="3737837"/>
            <a:ext cx="16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r>
              <a:rPr lang="en-US" sz="1600" dirty="0" smtClean="0"/>
              <a:t>onfig.ini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2878447" y="3464754"/>
            <a:ext cx="1097586" cy="11460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Paras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待定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82617" y="3819712"/>
            <a:ext cx="2022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1304" y="3481158"/>
            <a:ext cx="100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rules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0066" y="3000487"/>
            <a:ext cx="3285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51849" y="2645529"/>
            <a:ext cx="113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data_train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435322" y="3769975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20854" y="3437634"/>
            <a:ext cx="16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3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4664" y="437917"/>
            <a:ext cx="1004521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Split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637" y="2795358"/>
            <a:ext cx="1256042" cy="15480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39645" y="3384713"/>
            <a:ext cx="60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Split 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14007" y="3235992"/>
            <a:ext cx="190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7489" y="3237445"/>
            <a:ext cx="4717158" cy="3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122" y="910016"/>
            <a:ext cx="6785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b="1" dirty="0" smtClean="0"/>
              <a:t>Input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1600" dirty="0" smtClean="0"/>
              <a:t>data1</a:t>
            </a:r>
            <a:r>
              <a:rPr lang="en-US" altLang="zh-CN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? </a:t>
            </a:r>
            <a:r>
              <a:rPr lang="en-US" sz="1600" dirty="0" smtClean="0"/>
              <a:t>)</a:t>
            </a:r>
          </a:p>
          <a:p>
            <a:r>
              <a:rPr lang="en-US" altLang="zh-CN" sz="1600" dirty="0" smtClean="0"/>
              <a:t>                u</a:t>
            </a:r>
            <a:r>
              <a:rPr lang="en-US" sz="1600" dirty="0" smtClean="0"/>
              <a:t>ser selection(</a:t>
            </a:r>
            <a:r>
              <a:rPr lang="zh-CN" altLang="en-US" sz="1400" dirty="0" smtClean="0"/>
              <a:t>枚举型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from web </a:t>
            </a:r>
            <a:r>
              <a:rPr lang="en-US" altLang="zh-CN" sz="1600" dirty="0" err="1" smtClean="0"/>
              <a:t>ui</a:t>
            </a:r>
            <a:r>
              <a:rPr lang="en-US" sz="1600" dirty="0" smtClean="0"/>
              <a:t>)</a:t>
            </a:r>
            <a:endParaRPr lang="en-US" altLang="zh-CN" sz="1600" dirty="0" smtClean="0"/>
          </a:p>
          <a:p>
            <a:r>
              <a:rPr lang="en-US" sz="1600" b="1" dirty="0" smtClean="0"/>
              <a:t>Output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sz="1600" dirty="0" err="1"/>
              <a:t>X_train_left</a:t>
            </a:r>
            <a:r>
              <a:rPr lang="en-US" sz="1600" dirty="0"/>
              <a:t>, </a:t>
            </a:r>
            <a:r>
              <a:rPr lang="en-US" sz="1600" dirty="0" err="1"/>
              <a:t>X_test_left</a:t>
            </a:r>
            <a:r>
              <a:rPr lang="en-US" sz="1600" dirty="0"/>
              <a:t>, </a:t>
            </a:r>
            <a:r>
              <a:rPr lang="en-US" sz="1600" dirty="0" err="1"/>
              <a:t>y_train_left</a:t>
            </a:r>
            <a:r>
              <a:rPr lang="en-US" sz="1600" dirty="0"/>
              <a:t>, </a:t>
            </a:r>
            <a:r>
              <a:rPr lang="en-US" sz="1600" dirty="0" err="1"/>
              <a:t>y_test_left</a:t>
            </a:r>
            <a:endParaRPr lang="en-US" sz="1600" dirty="0"/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X_train_right</a:t>
            </a:r>
            <a:r>
              <a:rPr lang="en-US" sz="1600" dirty="0"/>
              <a:t>, </a:t>
            </a:r>
            <a:r>
              <a:rPr lang="en-US" sz="1600" dirty="0" err="1"/>
              <a:t>X_test_right</a:t>
            </a:r>
            <a:r>
              <a:rPr lang="en-US" sz="1600" dirty="0"/>
              <a:t>, </a:t>
            </a:r>
            <a:r>
              <a:rPr lang="en-US" sz="1600" dirty="0" err="1"/>
              <a:t>y_train_right</a:t>
            </a:r>
            <a:r>
              <a:rPr lang="en-US" sz="1600" dirty="0"/>
              <a:t>, </a:t>
            </a:r>
            <a:r>
              <a:rPr lang="en-US" sz="1600" dirty="0" err="1" smtClean="0"/>
              <a:t>y_test_right</a:t>
            </a:r>
            <a:r>
              <a:rPr lang="en-US" sz="1600" dirty="0"/>
              <a:t>(</a:t>
            </a:r>
            <a:r>
              <a:rPr lang="en-US" sz="1600" dirty="0" err="1"/>
              <a:t>DataFrame</a:t>
            </a:r>
            <a:r>
              <a:rPr lang="en-US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?</a:t>
            </a:r>
            <a:r>
              <a:rPr lang="en-US" altLang="zh-CN" sz="1600" dirty="0"/>
              <a:t> 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altLang="zh-CN" sz="1600" dirty="0" smtClean="0"/>
              <a:t>                s</a:t>
            </a:r>
            <a:r>
              <a:rPr lang="en-US" sz="1600" dirty="0" smtClean="0"/>
              <a:t>tatus(status </a:t>
            </a:r>
            <a:r>
              <a:rPr lang="en-US" sz="1600" dirty="0"/>
              <a:t>code)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72012" y="2925746"/>
            <a:ext cx="488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X_train_left</a:t>
            </a:r>
            <a:r>
              <a:rPr lang="en-US" sz="1600" dirty="0" smtClean="0"/>
              <a:t>, </a:t>
            </a:r>
            <a:r>
              <a:rPr lang="en-US" sz="1600" dirty="0" err="1" smtClean="0"/>
              <a:t>X_test_left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y_train_left</a:t>
            </a:r>
            <a:r>
              <a:rPr lang="en-US" sz="1600" dirty="0" smtClean="0"/>
              <a:t>, </a:t>
            </a:r>
            <a:r>
              <a:rPr lang="en-US" sz="1600" dirty="0" err="1" smtClean="0"/>
              <a:t>y_test_left</a:t>
            </a:r>
            <a:endParaRPr lang="en-US" sz="1600" dirty="0" smtClean="0"/>
          </a:p>
          <a:p>
            <a:r>
              <a:rPr lang="en-US" sz="1600" dirty="0" err="1"/>
              <a:t>X_train_right</a:t>
            </a:r>
            <a:r>
              <a:rPr lang="en-US" sz="1600" dirty="0"/>
              <a:t>, </a:t>
            </a:r>
            <a:r>
              <a:rPr lang="en-US" sz="1600" dirty="0" err="1"/>
              <a:t>X_test_right</a:t>
            </a:r>
            <a:r>
              <a:rPr lang="en-US" sz="1600" dirty="0"/>
              <a:t>, </a:t>
            </a:r>
            <a:r>
              <a:rPr lang="en-US" sz="1600" dirty="0" err="1"/>
              <a:t>y_train_right</a:t>
            </a:r>
            <a:r>
              <a:rPr lang="en-US" sz="1600" dirty="0"/>
              <a:t>, </a:t>
            </a:r>
            <a:r>
              <a:rPr lang="en-US" sz="1600" dirty="0" err="1"/>
              <a:t>y_test_right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616492" y="2930310"/>
            <a:ext cx="671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data1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14007" y="3615981"/>
            <a:ext cx="180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</a:t>
            </a:r>
            <a:r>
              <a:rPr lang="en-US" sz="1600" dirty="0" smtClean="0"/>
              <a:t>ser selection ratio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6205" y="3901696"/>
            <a:ext cx="19277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7489" y="3885316"/>
            <a:ext cx="4717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9159" y="3532364"/>
            <a:ext cx="100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5343068" y="2650976"/>
            <a:ext cx="1593999" cy="31458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664" y="437917"/>
            <a:ext cx="1004521" cy="444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Train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01784" y="3251427"/>
            <a:ext cx="1032747" cy="7600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L-Train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170847" y="3626112"/>
            <a:ext cx="22802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305" y="897344"/>
            <a:ext cx="9999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1600" b="1" dirty="0" smtClean="0"/>
              <a:t>Input </a:t>
            </a:r>
            <a:r>
              <a:rPr lang="en-US" b="1" dirty="0" smtClean="0"/>
              <a:t>:</a:t>
            </a:r>
            <a:r>
              <a:rPr lang="en-US" dirty="0" smtClean="0"/>
              <a:t>  config.ini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dirty="0" err="1"/>
              <a:t>X_train_left</a:t>
            </a:r>
            <a:r>
              <a:rPr lang="en-US" sz="1600" dirty="0"/>
              <a:t>, </a:t>
            </a:r>
            <a:r>
              <a:rPr lang="en-US" sz="1600" dirty="0" err="1"/>
              <a:t>X_test_left</a:t>
            </a:r>
            <a:r>
              <a:rPr lang="en-US" sz="1600" dirty="0"/>
              <a:t>, </a:t>
            </a:r>
            <a:r>
              <a:rPr lang="en-US" sz="1600" dirty="0" err="1"/>
              <a:t>y_train_left</a:t>
            </a:r>
            <a:r>
              <a:rPr lang="en-US" sz="1600" dirty="0"/>
              <a:t>, </a:t>
            </a:r>
            <a:r>
              <a:rPr lang="en-US" sz="1600" dirty="0" err="1"/>
              <a:t>y_test_left</a:t>
            </a:r>
            <a:endParaRPr lang="en-US" sz="1600" dirty="0"/>
          </a:p>
          <a:p>
            <a:r>
              <a:rPr lang="en-US" sz="1600" dirty="0" smtClean="0"/>
              <a:t>                 </a:t>
            </a:r>
            <a:r>
              <a:rPr lang="en-US" sz="1600" dirty="0" err="1" smtClean="0"/>
              <a:t>X_train_right</a:t>
            </a:r>
            <a:r>
              <a:rPr lang="en-US" sz="1600" dirty="0"/>
              <a:t>, </a:t>
            </a:r>
            <a:r>
              <a:rPr lang="en-US" sz="1600" dirty="0" err="1"/>
              <a:t>X_test_right</a:t>
            </a:r>
            <a:r>
              <a:rPr lang="en-US" sz="1600" dirty="0"/>
              <a:t>, </a:t>
            </a:r>
            <a:r>
              <a:rPr lang="en-US" sz="1600" dirty="0" err="1"/>
              <a:t>y_train_right</a:t>
            </a:r>
            <a:r>
              <a:rPr lang="en-US" sz="1600" dirty="0"/>
              <a:t>, </a:t>
            </a:r>
            <a:r>
              <a:rPr lang="en-US" sz="1600" dirty="0" err="1" smtClean="0"/>
              <a:t>y_test_right</a:t>
            </a:r>
            <a:r>
              <a:rPr lang="en-US" sz="1600" dirty="0" smtClean="0"/>
              <a:t> 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?</a:t>
            </a:r>
            <a:r>
              <a:rPr lang="en-US" sz="1600" dirty="0" smtClean="0"/>
              <a:t> )</a:t>
            </a:r>
            <a:endParaRPr lang="en-US" sz="1600" dirty="0"/>
          </a:p>
          <a:p>
            <a:r>
              <a:rPr lang="en-US" sz="1600" b="1" dirty="0" smtClean="0"/>
              <a:t>Output</a:t>
            </a:r>
            <a:r>
              <a:rPr lang="en-US" b="1" dirty="0" smtClean="0"/>
              <a:t> :</a:t>
            </a:r>
            <a:r>
              <a:rPr lang="en-US" dirty="0" smtClean="0"/>
              <a:t>  </a:t>
            </a:r>
            <a:r>
              <a:rPr lang="en-US" sz="1600" dirty="0" smtClean="0"/>
              <a:t>model</a:t>
            </a:r>
            <a:endParaRPr lang="en-US" altLang="zh-CN" sz="1600" dirty="0"/>
          </a:p>
          <a:p>
            <a:r>
              <a:rPr lang="en-US" sz="1600" dirty="0" smtClean="0"/>
              <a:t>                 evaluate parameter , evaluate diagram </a:t>
            </a:r>
          </a:p>
          <a:p>
            <a:r>
              <a:rPr lang="en-US" altLang="zh-CN" sz="1600" dirty="0" smtClean="0"/>
              <a:t>                 status (status code)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progress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?</a:t>
            </a:r>
          </a:p>
          <a:p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8662" y="3269309"/>
            <a:ext cx="213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valuate parameter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089" y="3647905"/>
            <a:ext cx="48264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965" y="4405920"/>
            <a:ext cx="110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onfi</a:t>
            </a:r>
            <a:r>
              <a:rPr lang="en-US" altLang="zh-CN" dirty="0" smtClean="0"/>
              <a:t>g.ini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879935" y="4214027"/>
            <a:ext cx="1295088" cy="12171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3089" y="4833476"/>
            <a:ext cx="1425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83112" y="4822620"/>
            <a:ext cx="19264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1014" y="4497425"/>
            <a:ext cx="132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solidFill>
                  <a:srgbClr val="3B3B3B"/>
                </a:solidFill>
              </a:rPr>
              <a:t>ML Method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8838" y="4405920"/>
            <a:ext cx="100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b="1" dirty="0" smtClean="0"/>
              <a:t>parse</a:t>
            </a:r>
          </a:p>
          <a:p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zh-CN" altLang="en-US" sz="1600" b="1" dirty="0" smtClean="0"/>
              <a:t>待定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615918" y="4435573"/>
            <a:ext cx="1033970" cy="7608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-Train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70847" y="3069850"/>
            <a:ext cx="2280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64969" y="2758542"/>
            <a:ext cx="17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145573" y="4182323"/>
            <a:ext cx="2305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88662" y="3808161"/>
            <a:ext cx="216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valuate diagram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145573" y="4705780"/>
            <a:ext cx="2305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90416" y="4318726"/>
            <a:ext cx="16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45573" y="5223088"/>
            <a:ext cx="2280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89281" y="4831677"/>
            <a:ext cx="16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8646" y="3328222"/>
            <a:ext cx="488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X_train_left</a:t>
            </a:r>
            <a:r>
              <a:rPr lang="en-US" sz="1600" dirty="0" smtClean="0"/>
              <a:t>, </a:t>
            </a:r>
            <a:r>
              <a:rPr lang="en-US" sz="1600" dirty="0" err="1" smtClean="0"/>
              <a:t>X_test_left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y_train_left</a:t>
            </a:r>
            <a:r>
              <a:rPr lang="en-US" sz="1600" dirty="0" smtClean="0"/>
              <a:t>, </a:t>
            </a:r>
            <a:r>
              <a:rPr lang="en-US" sz="1600" dirty="0" err="1" smtClean="0"/>
              <a:t>y_test_left</a:t>
            </a:r>
            <a:endParaRPr lang="en-US" sz="1600" dirty="0" smtClean="0"/>
          </a:p>
          <a:p>
            <a:r>
              <a:rPr lang="en-US" sz="1600" dirty="0" err="1"/>
              <a:t>X_train_right</a:t>
            </a:r>
            <a:r>
              <a:rPr lang="en-US" sz="1600" dirty="0"/>
              <a:t>, </a:t>
            </a:r>
            <a:r>
              <a:rPr lang="en-US" sz="1600" dirty="0" err="1"/>
              <a:t>X_test_right</a:t>
            </a:r>
            <a:r>
              <a:rPr lang="en-US" sz="1600" dirty="0"/>
              <a:t>, </a:t>
            </a:r>
            <a:r>
              <a:rPr lang="en-US" sz="1600" dirty="0" err="1"/>
              <a:t>y_train_right</a:t>
            </a:r>
            <a:r>
              <a:rPr lang="en-US" sz="1600" dirty="0"/>
              <a:t>, </a:t>
            </a:r>
            <a:r>
              <a:rPr lang="en-US" sz="1600" dirty="0" err="1"/>
              <a:t>y_test_right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83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0547" y="211015"/>
            <a:ext cx="1568930" cy="5736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 err="1" smtClean="0">
                <a:solidFill>
                  <a:schemeClr val="tx1"/>
                </a:solidFill>
              </a:rPr>
              <a:t>est_import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473" y="2810885"/>
            <a:ext cx="122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onfi</a:t>
            </a:r>
            <a:r>
              <a:rPr lang="en-US" altLang="zh-CN" sz="1600" dirty="0" smtClean="0"/>
              <a:t>g.ini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789364" y="2894513"/>
            <a:ext cx="1204412" cy="11296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87616" y="2894513"/>
            <a:ext cx="1217860" cy="1134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Load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9635" y="3156847"/>
            <a:ext cx="19590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68588" y="3459359"/>
            <a:ext cx="2307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938027" y="3156847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306" y="878590"/>
            <a:ext cx="71719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</a:t>
            </a:r>
            <a:r>
              <a:rPr lang="en-US" sz="1600" b="1" dirty="0" smtClean="0"/>
              <a:t>Input </a:t>
            </a:r>
            <a:r>
              <a:rPr lang="en-US" b="1" dirty="0" smtClean="0"/>
              <a:t>:</a:t>
            </a:r>
            <a:r>
              <a:rPr lang="en-US" dirty="0" smtClean="0"/>
              <a:t>  </a:t>
            </a:r>
            <a:r>
              <a:rPr lang="en-US" sz="1600" dirty="0" smtClean="0"/>
              <a:t>confi</a:t>
            </a:r>
            <a:r>
              <a:rPr lang="en-US" altLang="zh-CN" sz="1600" dirty="0" smtClean="0"/>
              <a:t>g.ini    </a:t>
            </a:r>
          </a:p>
          <a:p>
            <a:r>
              <a:rPr lang="en-US" altLang="zh-CN" sz="1600" dirty="0" smtClean="0"/>
              <a:t>                  u</a:t>
            </a:r>
            <a:r>
              <a:rPr lang="en-US" sz="1600" dirty="0" smtClean="0"/>
              <a:t>ser selection (</a:t>
            </a:r>
            <a:r>
              <a:rPr lang="zh-CN" altLang="en-US" sz="1600" dirty="0"/>
              <a:t>枚举型，</a:t>
            </a:r>
            <a:r>
              <a:rPr lang="en-US" altLang="zh-CN" sz="1600" dirty="0"/>
              <a:t>from web </a:t>
            </a:r>
            <a:r>
              <a:rPr lang="en-US" altLang="zh-CN" sz="1600" dirty="0" err="1"/>
              <a:t>ui</a:t>
            </a:r>
            <a:r>
              <a:rPr lang="en-US" sz="1600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sz="1600" b="1" dirty="0" smtClean="0"/>
              <a:t>Output </a:t>
            </a:r>
            <a:r>
              <a:rPr lang="en-US" b="1" dirty="0" smtClean="0"/>
              <a:t>:</a:t>
            </a:r>
            <a:r>
              <a:rPr lang="en-US" dirty="0" smtClean="0"/>
              <a:t>  </a:t>
            </a:r>
            <a:r>
              <a:rPr lang="en-US" altLang="zh-CN" sz="1600" dirty="0" err="1"/>
              <a:t>test</a:t>
            </a:r>
            <a:r>
              <a:rPr lang="en-US" altLang="zh-CN" sz="1600" dirty="0" err="1" smtClean="0"/>
              <a:t>_data</a:t>
            </a:r>
            <a:r>
              <a:rPr lang="en-US" altLang="zh-CN" sz="1600" dirty="0" smtClean="0"/>
              <a:t>  </a:t>
            </a:r>
            <a:r>
              <a:rPr lang="en-US" sz="1600" dirty="0" smtClean="0"/>
              <a:t>(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?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status (status code)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189199" y="2810885"/>
            <a:ext cx="126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test_data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1889" y="3078431"/>
            <a:ext cx="177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solidFill>
                  <a:srgbClr val="3B3B3B"/>
                </a:solidFill>
              </a:rPr>
              <a:t>   test data path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565" y="3459360"/>
            <a:ext cx="1610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</a:t>
            </a:r>
            <a:r>
              <a:rPr lang="en-US" sz="1600" dirty="0" smtClean="0"/>
              <a:t>ser selection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9635" y="3783279"/>
            <a:ext cx="19590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17798" y="3797914"/>
            <a:ext cx="1675655" cy="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6616" y="3431402"/>
            <a:ext cx="10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IAGE SYSTEMS">
  <a:themeElements>
    <a:clrScheme name="[AVIAGE SYSTEMS]">
      <a:dk1>
        <a:srgbClr val="3B3B3B"/>
      </a:dk1>
      <a:lt1>
        <a:srgbClr val="EAEAEA"/>
      </a:lt1>
      <a:dk2>
        <a:srgbClr val="000032"/>
      </a:dk2>
      <a:lt2>
        <a:srgbClr val="FEFFFF"/>
      </a:lt2>
      <a:accent1>
        <a:srgbClr val="72ACD5"/>
      </a:accent1>
      <a:accent2>
        <a:srgbClr val="01589B"/>
      </a:accent2>
      <a:accent3>
        <a:srgbClr val="919191"/>
      </a:accent3>
      <a:accent4>
        <a:srgbClr val="04396D"/>
      </a:accent4>
      <a:accent5>
        <a:srgbClr val="C0C3C8"/>
      </a:accent5>
      <a:accent6>
        <a:srgbClr val="6888A1"/>
      </a:accent6>
      <a:hlink>
        <a:srgbClr val="0563C1"/>
      </a:hlink>
      <a:folHlink>
        <a:srgbClr val="92900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GE SYSTEMS Template 16-9.pptx" id="{44549376-F7D1-4E48-86EE-868D65999BB7}" vid="{D8D5B6E0-86D8-4FFA-B93D-0722097219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AVIAGE SYSTEMS Template 16-9</Template>
  <TotalTime>8300</TotalTime>
  <Words>576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DengXian</vt:lpstr>
      <vt:lpstr>Arial</vt:lpstr>
      <vt:lpstr>Consolas</vt:lpstr>
      <vt:lpstr>AVIAGE SYSTEMS</vt:lpstr>
      <vt:lpstr>模块关系图</vt:lpstr>
      <vt:lpstr>Airconditional_MRO</vt:lpstr>
      <vt:lpstr>PowerPoint Presentation</vt:lpstr>
      <vt:lpstr>功能点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YOUR TITLE HERE</dc:title>
  <dc:creator>Luo, Shuangyang (Non-AVIAGE)</dc:creator>
  <cp:lastModifiedBy>Luo, Shuangyang (Non-AVIAGE)</cp:lastModifiedBy>
  <cp:revision>92</cp:revision>
  <dcterms:created xsi:type="dcterms:W3CDTF">2019-08-27T05:07:04Z</dcterms:created>
  <dcterms:modified xsi:type="dcterms:W3CDTF">2019-10-08T01:21:08Z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AVIAGESYSTEMS\Jie1.Zhang</vt:lpwstr>
  </property>
  <property fmtid="{D5CDD505-2E9C-101B-9397-08002B2CF9AE}" pid="4" name="DLPManualFileClassificationLastModificationDate">
    <vt:lpwstr>1536301412</vt:lpwstr>
  </property>
  <property fmtid="{D5CDD505-2E9C-101B-9397-08002B2CF9AE}" pid="5" name="DLPManualFileClassificationVersion">
    <vt:lpwstr>11.0.200.100</vt:lpwstr>
  </property>
</Properties>
</file>