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9" r:id="rId5"/>
    <p:sldId id="314" r:id="rId6"/>
    <p:sldId id="325" r:id="rId7"/>
    <p:sldId id="326" r:id="rId8"/>
    <p:sldId id="327" r:id="rId9"/>
    <p:sldId id="312" r:id="rId10"/>
    <p:sldId id="302" r:id="rId11"/>
    <p:sldId id="270" r:id="rId12"/>
    <p:sldId id="310" r:id="rId13"/>
    <p:sldId id="311" r:id="rId14"/>
    <p:sldId id="313" r:id="rId15"/>
    <p:sldId id="304" r:id="rId16"/>
    <p:sldId id="323" r:id="rId17"/>
    <p:sldId id="315" r:id="rId18"/>
    <p:sldId id="316" r:id="rId19"/>
    <p:sldId id="318" r:id="rId20"/>
    <p:sldId id="319" r:id="rId21"/>
    <p:sldId id="317" r:id="rId22"/>
    <p:sldId id="324" r:id="rId23"/>
    <p:sldId id="321" r:id="rId24"/>
    <p:sldId id="320" r:id="rId25"/>
    <p:sldId id="322" r:id="rId26"/>
    <p:sldId id="26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VIAGE SYSTEMS" id="{D82CA6E8-E8DD-4BB4-B60D-7B19D8E8B358}">
          <p14:sldIdLst>
            <p14:sldId id="259"/>
            <p14:sldId id="314"/>
            <p14:sldId id="325"/>
            <p14:sldId id="326"/>
            <p14:sldId id="327"/>
            <p14:sldId id="312"/>
            <p14:sldId id="302"/>
            <p14:sldId id="270"/>
            <p14:sldId id="310"/>
            <p14:sldId id="311"/>
            <p14:sldId id="313"/>
            <p14:sldId id="304"/>
            <p14:sldId id="323"/>
            <p14:sldId id="315"/>
            <p14:sldId id="316"/>
            <p14:sldId id="318"/>
            <p14:sldId id="319"/>
            <p14:sldId id="317"/>
            <p14:sldId id="324"/>
            <p14:sldId id="321"/>
            <p14:sldId id="320"/>
            <p14:sldId id="322"/>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2" autoAdjust="0"/>
    <p:restoredTop sz="94660"/>
  </p:normalViewPr>
  <p:slideViewPr>
    <p:cSldViewPr snapToGrid="0" showGuides="1">
      <p:cViewPr varScale="1">
        <p:scale>
          <a:sx n="65" d="100"/>
          <a:sy n="65" d="100"/>
        </p:scale>
        <p:origin x="23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二项分布</a:t>
            </a:r>
            <a:r>
              <a:rPr lang="zh-CN" altLang="en-US" baseline="0" dirty="0" smtClean="0"/>
              <a:t> </a:t>
            </a:r>
            <a:r>
              <a:rPr lang="en-US" altLang="zh-CN" baseline="0" dirty="0" smtClean="0"/>
              <a:t>N=5, p=0.4</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0</c:v>
                </c:pt>
                <c:pt idx="1">
                  <c:v>1</c:v>
                </c:pt>
                <c:pt idx="2">
                  <c:v>2</c:v>
                </c:pt>
                <c:pt idx="3">
                  <c:v>3</c:v>
                </c:pt>
                <c:pt idx="4">
                  <c:v>4</c:v>
                </c:pt>
                <c:pt idx="5">
                  <c:v>5</c:v>
                </c:pt>
              </c:numCache>
            </c:numRef>
          </c:cat>
          <c:val>
            <c:numRef>
              <c:f>Sheet1!$B$2:$B$7</c:f>
              <c:numCache>
                <c:formatCode>General</c:formatCode>
                <c:ptCount val="6"/>
                <c:pt idx="0">
                  <c:v>0.05</c:v>
                </c:pt>
                <c:pt idx="1">
                  <c:v>0.2</c:v>
                </c:pt>
                <c:pt idx="2">
                  <c:v>0.3</c:v>
                </c:pt>
                <c:pt idx="3">
                  <c:v>0.25</c:v>
                </c:pt>
                <c:pt idx="4">
                  <c:v>0.15</c:v>
                </c:pt>
                <c:pt idx="5">
                  <c:v>0.05</c:v>
                </c:pt>
              </c:numCache>
            </c:numRef>
          </c:val>
        </c:ser>
        <c:dLbls>
          <c:dLblPos val="outEnd"/>
          <c:showLegendKey val="0"/>
          <c:showVal val="1"/>
          <c:showCatName val="0"/>
          <c:showSerName val="0"/>
          <c:showPercent val="0"/>
          <c:showBubbleSize val="0"/>
        </c:dLbls>
        <c:gapWidth val="219"/>
        <c:overlap val="-27"/>
        <c:axId val="285052536"/>
        <c:axId val="285052928"/>
      </c:barChart>
      <c:catAx>
        <c:axId val="2850525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5052928"/>
        <c:crosses val="autoZero"/>
        <c:auto val="1"/>
        <c:lblAlgn val="ctr"/>
        <c:lblOffset val="100"/>
        <c:noMultiLvlLbl val="0"/>
      </c:catAx>
      <c:valAx>
        <c:axId val="28505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5052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D8764-2AA3-4E5D-84FA-09AFBF8A9372}"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3D85E-A889-46F6-8580-B5143D84B693}" type="slidenum">
              <a:rPr lang="zh-CN" altLang="en-US" smtClean="0"/>
              <a:t>‹#›</a:t>
            </a:fld>
            <a:endParaRPr lang="zh-CN" altLang="en-US"/>
          </a:p>
        </p:txBody>
      </p:sp>
    </p:spTree>
    <p:extLst>
      <p:ext uri="{BB962C8B-B14F-4D97-AF65-F5344CB8AC3E}">
        <p14:creationId xmlns:p14="http://schemas.microsoft.com/office/powerpoint/2010/main" val="11059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a:t>
            </a:fld>
            <a:endParaRPr lang="zh-CN" altLang="en-US"/>
          </a:p>
        </p:txBody>
      </p:sp>
    </p:spTree>
    <p:extLst>
      <p:ext uri="{BB962C8B-B14F-4D97-AF65-F5344CB8AC3E}">
        <p14:creationId xmlns:p14="http://schemas.microsoft.com/office/powerpoint/2010/main" val="231784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10</a:t>
            </a:fld>
            <a:endParaRPr lang="zh-CN" altLang="en-US"/>
          </a:p>
        </p:txBody>
      </p:sp>
    </p:spTree>
    <p:extLst>
      <p:ext uri="{BB962C8B-B14F-4D97-AF65-F5344CB8AC3E}">
        <p14:creationId xmlns:p14="http://schemas.microsoft.com/office/powerpoint/2010/main" val="118485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11</a:t>
            </a:fld>
            <a:endParaRPr lang="zh-CN" altLang="en-US"/>
          </a:p>
        </p:txBody>
      </p:sp>
    </p:spTree>
    <p:extLst>
      <p:ext uri="{BB962C8B-B14F-4D97-AF65-F5344CB8AC3E}">
        <p14:creationId xmlns:p14="http://schemas.microsoft.com/office/powerpoint/2010/main" val="2803506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444449-F7B3-43BB-827C-A01F9ACE39B3}" type="slidenum">
              <a:rPr lang="zh-CN" altLang="en-US" smtClean="0"/>
              <a:t>12</a:t>
            </a:fld>
            <a:endParaRPr lang="zh-CN" altLang="en-US"/>
          </a:p>
        </p:txBody>
      </p:sp>
    </p:spTree>
    <p:extLst>
      <p:ext uri="{BB962C8B-B14F-4D97-AF65-F5344CB8AC3E}">
        <p14:creationId xmlns:p14="http://schemas.microsoft.com/office/powerpoint/2010/main" val="191708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25106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14</a:t>
            </a:fld>
            <a:endParaRPr lang="zh-CN" altLang="en-US"/>
          </a:p>
        </p:txBody>
      </p:sp>
    </p:spTree>
    <p:extLst>
      <p:ext uri="{BB962C8B-B14F-4D97-AF65-F5344CB8AC3E}">
        <p14:creationId xmlns:p14="http://schemas.microsoft.com/office/powerpoint/2010/main" val="225442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15</a:t>
            </a:fld>
            <a:endParaRPr lang="zh-CN" altLang="en-US"/>
          </a:p>
        </p:txBody>
      </p:sp>
    </p:spTree>
    <p:extLst>
      <p:ext uri="{BB962C8B-B14F-4D97-AF65-F5344CB8AC3E}">
        <p14:creationId xmlns:p14="http://schemas.microsoft.com/office/powerpoint/2010/main" val="335831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16</a:t>
            </a:fld>
            <a:endParaRPr lang="zh-CN" altLang="en-US"/>
          </a:p>
        </p:txBody>
      </p:sp>
    </p:spTree>
    <p:extLst>
      <p:ext uri="{BB962C8B-B14F-4D97-AF65-F5344CB8AC3E}">
        <p14:creationId xmlns:p14="http://schemas.microsoft.com/office/powerpoint/2010/main" val="123055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88456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18</a:t>
            </a:fld>
            <a:endParaRPr lang="zh-CN" altLang="en-US"/>
          </a:p>
        </p:txBody>
      </p:sp>
    </p:spTree>
    <p:extLst>
      <p:ext uri="{BB962C8B-B14F-4D97-AF65-F5344CB8AC3E}">
        <p14:creationId xmlns:p14="http://schemas.microsoft.com/office/powerpoint/2010/main" val="3756981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70429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2</a:t>
            </a:fld>
            <a:endParaRPr lang="zh-CN" altLang="en-US"/>
          </a:p>
        </p:txBody>
      </p:sp>
    </p:spTree>
    <p:extLst>
      <p:ext uri="{BB962C8B-B14F-4D97-AF65-F5344CB8AC3E}">
        <p14:creationId xmlns:p14="http://schemas.microsoft.com/office/powerpoint/2010/main" val="39656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84543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645062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087446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23</a:t>
            </a:fld>
            <a:endParaRPr lang="zh-CN" altLang="en-US"/>
          </a:p>
        </p:txBody>
      </p:sp>
    </p:spTree>
    <p:extLst>
      <p:ext uri="{BB962C8B-B14F-4D97-AF65-F5344CB8AC3E}">
        <p14:creationId xmlns:p14="http://schemas.microsoft.com/office/powerpoint/2010/main" val="372009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56031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6434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09073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6</a:t>
            </a:fld>
            <a:endParaRPr lang="zh-CN" altLang="en-US"/>
          </a:p>
        </p:txBody>
      </p:sp>
    </p:spTree>
    <p:extLst>
      <p:ext uri="{BB962C8B-B14F-4D97-AF65-F5344CB8AC3E}">
        <p14:creationId xmlns:p14="http://schemas.microsoft.com/office/powerpoint/2010/main" val="389158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444449-F7B3-43BB-827C-A01F9ACE39B3}" type="slidenum">
              <a:rPr lang="zh-CN" altLang="en-US" smtClean="0"/>
              <a:t>7</a:t>
            </a:fld>
            <a:endParaRPr lang="zh-CN" altLang="en-US"/>
          </a:p>
        </p:txBody>
      </p:sp>
    </p:spTree>
    <p:extLst>
      <p:ext uri="{BB962C8B-B14F-4D97-AF65-F5344CB8AC3E}">
        <p14:creationId xmlns:p14="http://schemas.microsoft.com/office/powerpoint/2010/main" val="3966905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8444449-F7B3-43BB-827C-A01F9ACE39B3}" type="slidenum">
              <a:rPr lang="zh-CN" altLang="en-US" smtClean="0"/>
              <a:t>8</a:t>
            </a:fld>
            <a:endParaRPr lang="zh-CN" altLang="en-US"/>
          </a:p>
        </p:txBody>
      </p:sp>
    </p:spTree>
    <p:extLst>
      <p:ext uri="{BB962C8B-B14F-4D97-AF65-F5344CB8AC3E}">
        <p14:creationId xmlns:p14="http://schemas.microsoft.com/office/powerpoint/2010/main" val="331335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444449-F7B3-43BB-827C-A01F9ACE39B3}" type="slidenum">
              <a:rPr lang="zh-CN" altLang="en-US" smtClean="0"/>
              <a:t>9</a:t>
            </a:fld>
            <a:endParaRPr lang="zh-CN" altLang="en-US"/>
          </a:p>
        </p:txBody>
      </p:sp>
    </p:spTree>
    <p:extLst>
      <p:ext uri="{BB962C8B-B14F-4D97-AF65-F5344CB8AC3E}">
        <p14:creationId xmlns:p14="http://schemas.microsoft.com/office/powerpoint/2010/main" val="238803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8.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2.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1045CBE4-DBCD-4589-8D72-F591E7FB16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7">
            <a:extLst>
              <a:ext uri="{FF2B5EF4-FFF2-40B4-BE49-F238E27FC236}">
                <a16:creationId xmlns="" xmlns:a16="http://schemas.microsoft.com/office/drawing/2014/main" id="{7376343E-040D-481F-A63B-E7459278A3F7}"/>
              </a:ext>
            </a:extLst>
          </p:cNvPr>
          <p:cNvSpPr txBox="1"/>
          <p:nvPr userDrawn="1"/>
        </p:nvSpPr>
        <p:spPr>
          <a:xfrm>
            <a:off x="348677" y="6136455"/>
            <a:ext cx="6691370" cy="412934"/>
          </a:xfrm>
          <a:prstGeom prst="rect">
            <a:avLst/>
          </a:prstGeom>
          <a:noFill/>
        </p:spPr>
        <p:txBody>
          <a:bodyPr wrap="square" rtlCol="0" anchor="ctr">
            <a:spAutoFit/>
          </a:bodyPr>
          <a:lstStyle/>
          <a:p>
            <a:r>
              <a:rPr lang="en-US" altLang="zh-CN" sz="5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AVIAGE SYSTEMS CONFIDENTIAL</a:t>
            </a:r>
            <a:endPar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a:p>
            <a:r>
              <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The information in this document is GE AVIC Civil Avionics Systems Company Limited (“AVIAGE SYSTEMS”) Proprietary Information. </a:t>
            </a:r>
            <a:endParaRPr lang="zh-CN" altLang="en-US"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a:p>
            <a:r>
              <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It shall not be used, disclosed to others or reproduced without the express written consent of AVIAGE SYSTEMS.</a:t>
            </a:r>
          </a:p>
          <a:p>
            <a:pPr>
              <a:spcBef>
                <a:spcPts val="50"/>
              </a:spcBef>
            </a:pPr>
            <a:r>
              <a:rPr lang="zh-CN" altLang="en-US" sz="500" kern="12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本文件中所含信息是中航通用电气民用航电系统有限责任公司（以下简称“昂际航电”）的专有信息。未经昂际航电明确书面同意，不得使用、泄露或复制该信息。</a:t>
            </a:r>
            <a:endParaRPr lang="zh-CN" altLang="en-US" sz="5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p:txBody>
      </p:sp>
      <p:pic>
        <p:nvPicPr>
          <p:cNvPr id="11" name="图形 10">
            <a:extLst>
              <a:ext uri="{FF2B5EF4-FFF2-40B4-BE49-F238E27FC236}">
                <a16:creationId xmlns="" xmlns:a16="http://schemas.microsoft.com/office/drawing/2014/main" id="{5B9CA087-1F53-4072-8F1F-3BE4BB565397}"/>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427672" y="467243"/>
            <a:ext cx="2823528" cy="1122796"/>
          </a:xfrm>
          <a:prstGeom prst="rect">
            <a:avLst/>
          </a:prstGeom>
        </p:spPr>
      </p:pic>
      <p:sp>
        <p:nvSpPr>
          <p:cNvPr id="18" name="Title 1">
            <a:extLst>
              <a:ext uri="{FF2B5EF4-FFF2-40B4-BE49-F238E27FC236}">
                <a16:creationId xmlns="" xmlns:a16="http://schemas.microsoft.com/office/drawing/2014/main" id="{E9888059-E253-485E-910B-C9C5A54ECDEB}"/>
              </a:ext>
            </a:extLst>
          </p:cNvPr>
          <p:cNvSpPr>
            <a:spLocks noGrp="1"/>
          </p:cNvSpPr>
          <p:nvPr>
            <p:ph type="ctrTitle" hasCustomPrompt="1"/>
          </p:nvPr>
        </p:nvSpPr>
        <p:spPr>
          <a:xfrm>
            <a:off x="339153" y="1590039"/>
            <a:ext cx="8746789" cy="2343155"/>
          </a:xfrm>
          <a:prstGeom prst="rect">
            <a:avLst/>
          </a:prstGeom>
        </p:spPr>
        <p:txBody>
          <a:bodyPr lIns="90000" tIns="46800" rIns="90000" bIns="46800" anchor="b">
            <a:normAutofit/>
          </a:bodyPr>
          <a:lstStyle>
            <a:lvl1pPr algn="l">
              <a:defRPr sz="4800" b="1">
                <a:blipFill>
                  <a:blip r:embed="rId5"/>
                  <a:stretch>
                    <a:fillRect/>
                  </a:stretch>
                </a:blipFill>
              </a:defRPr>
            </a:lvl1pPr>
          </a:lstStyle>
          <a:p>
            <a:r>
              <a:rPr lang="en-US" dirty="0"/>
              <a:t>CLICK TO ADD </a:t>
            </a:r>
            <a:br>
              <a:rPr lang="en-US" dirty="0"/>
            </a:br>
            <a:r>
              <a:rPr lang="en-US" dirty="0"/>
              <a:t>YOUR COVER TITLE</a:t>
            </a:r>
          </a:p>
        </p:txBody>
      </p:sp>
      <p:sp>
        <p:nvSpPr>
          <p:cNvPr id="22" name="文本占位符 21">
            <a:extLst>
              <a:ext uri="{FF2B5EF4-FFF2-40B4-BE49-F238E27FC236}">
                <a16:creationId xmlns="" xmlns:a16="http://schemas.microsoft.com/office/drawing/2014/main" id="{D2EF53BE-E1E8-45EA-9445-9E1D278770D8}"/>
              </a:ext>
            </a:extLst>
          </p:cNvPr>
          <p:cNvSpPr>
            <a:spLocks noGrp="1"/>
          </p:cNvSpPr>
          <p:nvPr>
            <p:ph type="body" sz="quarter" idx="13" hasCustomPrompt="1"/>
          </p:nvPr>
        </p:nvSpPr>
        <p:spPr>
          <a:xfrm>
            <a:off x="339155" y="4231818"/>
            <a:ext cx="5756846" cy="424732"/>
          </a:xfrm>
          <a:prstGeom prst="rect">
            <a:avLst/>
          </a:prstGeom>
        </p:spPr>
        <p:txBody>
          <a:bodyPr wrap="square">
            <a:spAutoFit/>
          </a:bodyPr>
          <a:lstStyle>
            <a:lvl1pPr marL="0" indent="0">
              <a:buNone/>
              <a:defRPr lang="zh-CN" altLang="en-US" sz="2400" smtClean="0">
                <a:blipFill>
                  <a:blip r:embed="rId5"/>
                  <a:stretch>
                    <a:fillRect/>
                  </a:stretch>
                </a:blipFill>
                <a:latin typeface="+mn-lt"/>
              </a:defRPr>
            </a:lvl1pPr>
            <a:lvl2pPr marL="228600" indent="0">
              <a:buNone/>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dirty="0"/>
              <a:t>DATE ( MM / YYYY )</a:t>
            </a:r>
          </a:p>
        </p:txBody>
      </p:sp>
    </p:spTree>
    <p:extLst>
      <p:ext uri="{BB962C8B-B14F-4D97-AF65-F5344CB8AC3E}">
        <p14:creationId xmlns:p14="http://schemas.microsoft.com/office/powerpoint/2010/main" val="381092726"/>
      </p:ext>
    </p:extLst>
  </p:cSld>
  <p:clrMapOvr>
    <a:masterClrMapping/>
  </p:clrMapOvr>
  <p:extLst>
    <p:ext uri="{DCECCB84-F9BA-43D5-87BE-67443E8EF086}">
      <p15:sldGuideLst xmlns:p15="http://schemas.microsoft.com/office/powerpoint/2012/main">
        <p15:guide id="2" pos="3840">
          <p15:clr>
            <a:srgbClr val="FBAE40"/>
          </p15:clr>
        </p15:guide>
        <p15:guide id="3" pos="279">
          <p15:clr>
            <a:srgbClr val="FBAE40"/>
          </p15:clr>
        </p15:guide>
        <p15:guide id="4" pos="740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with Caption">
    <p:spTree>
      <p:nvGrpSpPr>
        <p:cNvPr id="1" name=""/>
        <p:cNvGrpSpPr/>
        <p:nvPr/>
      </p:nvGrpSpPr>
      <p:grpSpPr>
        <a:xfrm>
          <a:off x="0" y="0"/>
          <a:ext cx="0" cy="0"/>
          <a:chOff x="0" y="0"/>
          <a:chExt cx="0" cy="0"/>
        </a:xfrm>
      </p:grpSpPr>
      <p:sp>
        <p:nvSpPr>
          <p:cNvPr id="13" name="图片占位符 18">
            <a:extLst>
              <a:ext uri="{FF2B5EF4-FFF2-40B4-BE49-F238E27FC236}">
                <a16:creationId xmlns="" xmlns:a16="http://schemas.microsoft.com/office/drawing/2014/main" id="{85E32F4C-D7DE-47DD-8827-17499AB45620}"/>
              </a:ext>
            </a:extLst>
          </p:cNvPr>
          <p:cNvSpPr>
            <a:spLocks noGrp="1"/>
          </p:cNvSpPr>
          <p:nvPr>
            <p:ph type="pic" sz="quarter" idx="10" hasCustomPrompt="1"/>
          </p:nvPr>
        </p:nvSpPr>
        <p:spPr>
          <a:xfrm>
            <a:off x="436563" y="1683805"/>
            <a:ext cx="3684739" cy="27384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16" name="图片占位符 18">
            <a:extLst>
              <a:ext uri="{FF2B5EF4-FFF2-40B4-BE49-F238E27FC236}">
                <a16:creationId xmlns="" xmlns:a16="http://schemas.microsoft.com/office/drawing/2014/main" id="{7A05CDF7-E5C4-40C8-8818-46F573D2989C}"/>
              </a:ext>
            </a:extLst>
          </p:cNvPr>
          <p:cNvSpPr>
            <a:spLocks noGrp="1"/>
          </p:cNvSpPr>
          <p:nvPr>
            <p:ph type="pic" sz="quarter" idx="21" hasCustomPrompt="1"/>
          </p:nvPr>
        </p:nvSpPr>
        <p:spPr>
          <a:xfrm>
            <a:off x="4253631" y="1683805"/>
            <a:ext cx="3684740" cy="27384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19" name="图片占位符 18">
            <a:extLst>
              <a:ext uri="{FF2B5EF4-FFF2-40B4-BE49-F238E27FC236}">
                <a16:creationId xmlns="" xmlns:a16="http://schemas.microsoft.com/office/drawing/2014/main" id="{4229624F-8FA0-436D-87EA-75979900CB88}"/>
              </a:ext>
            </a:extLst>
          </p:cNvPr>
          <p:cNvSpPr>
            <a:spLocks noGrp="1"/>
          </p:cNvSpPr>
          <p:nvPr>
            <p:ph type="pic" sz="quarter" idx="23" hasCustomPrompt="1"/>
          </p:nvPr>
        </p:nvSpPr>
        <p:spPr>
          <a:xfrm>
            <a:off x="8070698" y="1683805"/>
            <a:ext cx="3684740" cy="27384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8" name="标题 7">
            <a:extLst>
              <a:ext uri="{FF2B5EF4-FFF2-40B4-BE49-F238E27FC236}">
                <a16:creationId xmlns="" xmlns:a16="http://schemas.microsoft.com/office/drawing/2014/main" id="{0923EBE4-3467-41C9-AD91-1813BD7F996B}"/>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dirty="0"/>
              <a:t>CLICK TO ADD TITLE</a:t>
            </a:r>
          </a:p>
        </p:txBody>
      </p:sp>
      <p:pic>
        <p:nvPicPr>
          <p:cNvPr id="11" name="图形 10">
            <a:extLst>
              <a:ext uri="{FF2B5EF4-FFF2-40B4-BE49-F238E27FC236}">
                <a16:creationId xmlns="" xmlns:a16="http://schemas.microsoft.com/office/drawing/2014/main" id="{D0C5BDE9-DD43-4DD4-9ECC-E9A8813231F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14" name="矩形 12">
            <a:extLst>
              <a:ext uri="{FF2B5EF4-FFF2-40B4-BE49-F238E27FC236}">
                <a16:creationId xmlns="" xmlns:a16="http://schemas.microsoft.com/office/drawing/2014/main" id="{17AA770A-5410-4FCD-A545-408A6B57F820}"/>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2" name="Text Placeholder 2">
            <a:extLst>
              <a:ext uri="{FF2B5EF4-FFF2-40B4-BE49-F238E27FC236}">
                <a16:creationId xmlns="" xmlns:a16="http://schemas.microsoft.com/office/drawing/2014/main" id="{D3EBDDE3-3E66-4CA2-8B00-8F8B249C12D4}"/>
              </a:ext>
            </a:extLst>
          </p:cNvPr>
          <p:cNvSpPr>
            <a:spLocks noGrp="1"/>
          </p:cNvSpPr>
          <p:nvPr>
            <p:ph type="body" sz="quarter" idx="12" hasCustomPrompt="1"/>
          </p:nvPr>
        </p:nvSpPr>
        <p:spPr>
          <a:xfrm>
            <a:off x="339153" y="4506438"/>
            <a:ext cx="3782147" cy="1514949"/>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5" name="Text Placeholder 2">
            <a:extLst>
              <a:ext uri="{FF2B5EF4-FFF2-40B4-BE49-F238E27FC236}">
                <a16:creationId xmlns="" xmlns:a16="http://schemas.microsoft.com/office/drawing/2014/main" id="{47378EBB-C325-4B10-B40D-0B3A231DE8A8}"/>
              </a:ext>
            </a:extLst>
          </p:cNvPr>
          <p:cNvSpPr>
            <a:spLocks noGrp="1"/>
          </p:cNvSpPr>
          <p:nvPr>
            <p:ph type="body" sz="quarter" idx="26" hasCustomPrompt="1"/>
          </p:nvPr>
        </p:nvSpPr>
        <p:spPr>
          <a:xfrm>
            <a:off x="4156224" y="4506438"/>
            <a:ext cx="3782147" cy="1514949"/>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7" name="Text Placeholder 2">
            <a:extLst>
              <a:ext uri="{FF2B5EF4-FFF2-40B4-BE49-F238E27FC236}">
                <a16:creationId xmlns="" xmlns:a16="http://schemas.microsoft.com/office/drawing/2014/main" id="{21F5C085-0D78-46D7-BAD2-42B2F9C7EEC3}"/>
              </a:ext>
            </a:extLst>
          </p:cNvPr>
          <p:cNvSpPr>
            <a:spLocks noGrp="1"/>
          </p:cNvSpPr>
          <p:nvPr>
            <p:ph type="body" sz="quarter" idx="27" hasCustomPrompt="1"/>
          </p:nvPr>
        </p:nvSpPr>
        <p:spPr>
          <a:xfrm>
            <a:off x="7973291" y="4506438"/>
            <a:ext cx="3782147" cy="1514949"/>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8" name="灯片编号占位符 5">
            <a:extLst>
              <a:ext uri="{FF2B5EF4-FFF2-40B4-BE49-F238E27FC236}">
                <a16:creationId xmlns="" xmlns:a16="http://schemas.microsoft.com/office/drawing/2014/main" id="{6BF789BA-3C3B-4249-A939-B757B6B3A883}"/>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dirty="0"/>
          </a:p>
        </p:txBody>
      </p:sp>
    </p:spTree>
    <p:extLst>
      <p:ext uri="{BB962C8B-B14F-4D97-AF65-F5344CB8AC3E}">
        <p14:creationId xmlns:p14="http://schemas.microsoft.com/office/powerpoint/2010/main" val="83298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图形 6">
            <a:extLst>
              <a:ext uri="{FF2B5EF4-FFF2-40B4-BE49-F238E27FC236}">
                <a16:creationId xmlns="" xmlns:a16="http://schemas.microsoft.com/office/drawing/2014/main" id="{F9F0FF65-5422-4C69-B5AC-D6A987B1441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4" name="矩形 12">
            <a:extLst>
              <a:ext uri="{FF2B5EF4-FFF2-40B4-BE49-F238E27FC236}">
                <a16:creationId xmlns="" xmlns:a16="http://schemas.microsoft.com/office/drawing/2014/main" id="{F0D076B1-B32F-47B4-B7AA-F63DF45A518E}"/>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5" name="灯片编号占位符 5">
            <a:extLst>
              <a:ext uri="{FF2B5EF4-FFF2-40B4-BE49-F238E27FC236}">
                <a16:creationId xmlns="" xmlns:a16="http://schemas.microsoft.com/office/drawing/2014/main" id="{1F422445-2452-4493-BC55-AB09A2913D28}"/>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3493870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Text ">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5FEB9109-71B1-46FF-A9CE-295670ECA886}"/>
              </a:ext>
            </a:extLst>
          </p:cNvPr>
          <p:cNvSpPr/>
          <p:nvPr userDrawn="1"/>
        </p:nvSpPr>
        <p:spPr>
          <a:xfrm>
            <a:off x="6172200" y="361903"/>
            <a:ext cx="5583237" cy="56594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标题 7">
            <a:extLst>
              <a:ext uri="{FF2B5EF4-FFF2-40B4-BE49-F238E27FC236}">
                <a16:creationId xmlns="" xmlns:a16="http://schemas.microsoft.com/office/drawing/2014/main" id="{78FAC25A-CD71-47C7-8E0B-52EEE9A0ABA7}"/>
              </a:ext>
            </a:extLst>
          </p:cNvPr>
          <p:cNvSpPr>
            <a:spLocks noGrp="1"/>
          </p:cNvSpPr>
          <p:nvPr>
            <p:ph type="title" hasCustomPrompt="1"/>
          </p:nvPr>
        </p:nvSpPr>
        <p:spPr>
          <a:xfrm>
            <a:off x="339154" y="287790"/>
            <a:ext cx="5443579"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p>
        </p:txBody>
      </p:sp>
      <p:pic>
        <p:nvPicPr>
          <p:cNvPr id="27" name="图形 26">
            <a:extLst>
              <a:ext uri="{FF2B5EF4-FFF2-40B4-BE49-F238E27FC236}">
                <a16:creationId xmlns="" xmlns:a16="http://schemas.microsoft.com/office/drawing/2014/main" id="{8B740402-CF39-4177-B143-36BA86A27D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8" name="矩形 12">
            <a:extLst>
              <a:ext uri="{FF2B5EF4-FFF2-40B4-BE49-F238E27FC236}">
                <a16:creationId xmlns="" xmlns:a16="http://schemas.microsoft.com/office/drawing/2014/main" id="{A5F841BF-0E2E-4967-8F40-89731509536F}"/>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5" name="内容占位符 4">
            <a:extLst>
              <a:ext uri="{FF2B5EF4-FFF2-40B4-BE49-F238E27FC236}">
                <a16:creationId xmlns="" xmlns:a16="http://schemas.microsoft.com/office/drawing/2014/main" id="{FB65A9FD-8991-4B94-A77F-C0F630249895}"/>
              </a:ext>
            </a:extLst>
          </p:cNvPr>
          <p:cNvSpPr>
            <a:spLocks noGrp="1"/>
          </p:cNvSpPr>
          <p:nvPr>
            <p:ph sz="quarter" idx="13" hasCustomPrompt="1"/>
          </p:nvPr>
        </p:nvSpPr>
        <p:spPr>
          <a:xfrm>
            <a:off x="6495334" y="728663"/>
            <a:ext cx="4927600" cy="4878387"/>
          </a:xfrm>
          <a:prstGeom prst="rect">
            <a:avLst/>
          </a:prstGeom>
        </p:spPr>
        <p:txBody>
          <a:bodyPr/>
          <a:lstStyle>
            <a:lvl1pPr>
              <a:defRPr sz="1800">
                <a:solidFill>
                  <a:schemeClr val="accent1"/>
                </a:solidFill>
              </a:defRPr>
            </a:lvl1pPr>
            <a:lvl5pPr>
              <a:defRPr>
                <a:solidFill>
                  <a:schemeClr val="accent1"/>
                </a:solidFill>
              </a:defRPr>
            </a:lvl5pPr>
          </a:lstStyle>
          <a:p>
            <a:pPr lvl="0"/>
            <a:r>
              <a:rPr lang="en-US" altLang="zh-CN" dirty="0"/>
              <a:t>Click to create content</a:t>
            </a:r>
          </a:p>
          <a:p>
            <a:pPr lvl="4"/>
            <a:endParaRPr lang="zh-CN" altLang="en-US" dirty="0"/>
          </a:p>
        </p:txBody>
      </p:sp>
      <p:sp>
        <p:nvSpPr>
          <p:cNvPr id="11" name="Text Placeholder 2">
            <a:extLst>
              <a:ext uri="{FF2B5EF4-FFF2-40B4-BE49-F238E27FC236}">
                <a16:creationId xmlns="" xmlns:a16="http://schemas.microsoft.com/office/drawing/2014/main" id="{AA7707D7-C733-49A1-9268-AD7BC9405BFA}"/>
              </a:ext>
            </a:extLst>
          </p:cNvPr>
          <p:cNvSpPr>
            <a:spLocks noGrp="1"/>
          </p:cNvSpPr>
          <p:nvPr>
            <p:ph type="body" sz="quarter" idx="14" hasCustomPrompt="1"/>
          </p:nvPr>
        </p:nvSpPr>
        <p:spPr>
          <a:xfrm>
            <a:off x="339153" y="1084690"/>
            <a:ext cx="5458641"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10" name="灯片编号占位符 5">
            <a:extLst>
              <a:ext uri="{FF2B5EF4-FFF2-40B4-BE49-F238E27FC236}">
                <a16:creationId xmlns="" xmlns:a16="http://schemas.microsoft.com/office/drawing/2014/main" id="{CE6BF7A5-1623-4605-AA41-E865D6F9357D}"/>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91096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5FEB9109-71B1-46FF-A9CE-295670ECA886}"/>
              </a:ext>
            </a:extLst>
          </p:cNvPr>
          <p:cNvSpPr/>
          <p:nvPr userDrawn="1"/>
        </p:nvSpPr>
        <p:spPr>
          <a:xfrm>
            <a:off x="442914" y="1268413"/>
            <a:ext cx="11312524" cy="47529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标题 7">
            <a:extLst>
              <a:ext uri="{FF2B5EF4-FFF2-40B4-BE49-F238E27FC236}">
                <a16:creationId xmlns="" xmlns:a16="http://schemas.microsoft.com/office/drawing/2014/main" id="{78FAC25A-CD71-47C7-8E0B-52EEE9A0ABA7}"/>
              </a:ext>
            </a:extLst>
          </p:cNvPr>
          <p:cNvSpPr>
            <a:spLocks noGrp="1"/>
          </p:cNvSpPr>
          <p:nvPr>
            <p:ph type="title" hasCustomPrompt="1"/>
          </p:nvPr>
        </p:nvSpPr>
        <p:spPr>
          <a:xfrm>
            <a:off x="339154" y="287790"/>
            <a:ext cx="11409934"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p>
        </p:txBody>
      </p:sp>
      <p:pic>
        <p:nvPicPr>
          <p:cNvPr id="27" name="图形 26">
            <a:extLst>
              <a:ext uri="{FF2B5EF4-FFF2-40B4-BE49-F238E27FC236}">
                <a16:creationId xmlns="" xmlns:a16="http://schemas.microsoft.com/office/drawing/2014/main" id="{8B740402-CF39-4177-B143-36BA86A27D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7" name="矩形 12">
            <a:extLst>
              <a:ext uri="{FF2B5EF4-FFF2-40B4-BE49-F238E27FC236}">
                <a16:creationId xmlns="" xmlns:a16="http://schemas.microsoft.com/office/drawing/2014/main" id="{F3A6C8C2-0955-43D5-B075-1E34C6D04D71}"/>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5" name="内容占位符 4">
            <a:extLst>
              <a:ext uri="{FF2B5EF4-FFF2-40B4-BE49-F238E27FC236}">
                <a16:creationId xmlns="" xmlns:a16="http://schemas.microsoft.com/office/drawing/2014/main" id="{44233EFE-A9A2-440E-8AB8-94CC387A6F7F}"/>
              </a:ext>
            </a:extLst>
          </p:cNvPr>
          <p:cNvSpPr>
            <a:spLocks noGrp="1"/>
          </p:cNvSpPr>
          <p:nvPr>
            <p:ph sz="quarter" idx="13" hasCustomPrompt="1"/>
          </p:nvPr>
        </p:nvSpPr>
        <p:spPr>
          <a:xfrm>
            <a:off x="888207" y="1443831"/>
            <a:ext cx="10421938" cy="4402138"/>
          </a:xfrm>
          <a:prstGeom prst="rect">
            <a:avLst/>
          </a:prstGeom>
        </p:spPr>
        <p:txBody>
          <a:bodyPr/>
          <a:lstStyle>
            <a:lvl1pPr>
              <a:defRPr sz="1800">
                <a:solidFill>
                  <a:schemeClr val="accent1"/>
                </a:solidFill>
              </a:defRPr>
            </a:lvl1pPr>
          </a:lstStyle>
          <a:p>
            <a:r>
              <a:rPr lang="en-US" altLang="zh-CN" dirty="0"/>
              <a:t>Click to add text</a:t>
            </a:r>
          </a:p>
        </p:txBody>
      </p:sp>
      <p:sp>
        <p:nvSpPr>
          <p:cNvPr id="8" name="灯片编号占位符 5">
            <a:extLst>
              <a:ext uri="{FF2B5EF4-FFF2-40B4-BE49-F238E27FC236}">
                <a16:creationId xmlns="" xmlns:a16="http://schemas.microsoft.com/office/drawing/2014/main" id="{3BE98ECE-8C08-4EB4-86A5-4BB98F9FACCA}"/>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881367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AB7126C0-84AD-4470-BF03-E3C1B1A09870}"/>
              </a:ext>
            </a:extLst>
          </p:cNvPr>
          <p:cNvSpPr/>
          <p:nvPr userDrawn="1"/>
        </p:nvSpPr>
        <p:spPr>
          <a:xfrm>
            <a:off x="0" y="0"/>
            <a:ext cx="12192000" cy="26197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标题 7">
            <a:extLst>
              <a:ext uri="{FF2B5EF4-FFF2-40B4-BE49-F238E27FC236}">
                <a16:creationId xmlns="" xmlns:a16="http://schemas.microsoft.com/office/drawing/2014/main" id="{0ABA8005-D986-476E-92BA-3E14E2F4E18F}"/>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chemeClr val="bg1"/>
                </a:solidFill>
                <a:latin typeface="+mj-lt"/>
                <a:ea typeface="Arial Unicode MS" charset="0"/>
                <a:cs typeface="Arial Unicode MS" charset="0"/>
              </a:defRPr>
            </a:lvl1pPr>
          </a:lstStyle>
          <a:p>
            <a:r>
              <a:rPr kumimoji="1" lang="en-US" altLang="zh-CN" dirty="0"/>
              <a:t>CLICK TO ADD TITLE</a:t>
            </a:r>
          </a:p>
        </p:txBody>
      </p:sp>
      <p:sp>
        <p:nvSpPr>
          <p:cNvPr id="9" name="矩形 8">
            <a:extLst>
              <a:ext uri="{FF2B5EF4-FFF2-40B4-BE49-F238E27FC236}">
                <a16:creationId xmlns="" xmlns:a16="http://schemas.microsoft.com/office/drawing/2014/main" id="{88A3B232-7099-4F97-92C3-F90AC795DB33}"/>
              </a:ext>
            </a:extLst>
          </p:cNvPr>
          <p:cNvSpPr/>
          <p:nvPr userDrawn="1"/>
        </p:nvSpPr>
        <p:spPr>
          <a:xfrm>
            <a:off x="442913" y="1231901"/>
            <a:ext cx="11306175" cy="478948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 name="图形 9">
            <a:extLst>
              <a:ext uri="{FF2B5EF4-FFF2-40B4-BE49-F238E27FC236}">
                <a16:creationId xmlns="" xmlns:a16="http://schemas.microsoft.com/office/drawing/2014/main" id="{86647132-7BF0-4556-9CA8-FF228B9EAE44}"/>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11" name="矩形 12">
            <a:extLst>
              <a:ext uri="{FF2B5EF4-FFF2-40B4-BE49-F238E27FC236}">
                <a16:creationId xmlns="" xmlns:a16="http://schemas.microsoft.com/office/drawing/2014/main" id="{0D7097DD-1612-4DB4-BDD3-F6E1F71C9AF4}"/>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cxnSp>
        <p:nvCxnSpPr>
          <p:cNvPr id="14" name="Straight Connector 15">
            <a:extLst>
              <a:ext uri="{FF2B5EF4-FFF2-40B4-BE49-F238E27FC236}">
                <a16:creationId xmlns="" xmlns:a16="http://schemas.microsoft.com/office/drawing/2014/main" id="{21C45757-06DB-4186-976F-943337FCFB0B}"/>
              </a:ext>
            </a:extLst>
          </p:cNvPr>
          <p:cNvCxnSpPr>
            <a:cxnSpLocks/>
          </p:cNvCxnSpPr>
          <p:nvPr userDrawn="1"/>
        </p:nvCxnSpPr>
        <p:spPr>
          <a:xfrm>
            <a:off x="937895" y="2090906"/>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文本占位符 9">
            <a:extLst>
              <a:ext uri="{FF2B5EF4-FFF2-40B4-BE49-F238E27FC236}">
                <a16:creationId xmlns="" xmlns:a16="http://schemas.microsoft.com/office/drawing/2014/main" id="{EA80E2FD-9E6B-470F-96BD-AA6DF29E9B8D}"/>
              </a:ext>
            </a:extLst>
          </p:cNvPr>
          <p:cNvSpPr>
            <a:spLocks noGrp="1"/>
          </p:cNvSpPr>
          <p:nvPr>
            <p:ph type="body" sz="quarter" idx="10" hasCustomPrompt="1"/>
          </p:nvPr>
        </p:nvSpPr>
        <p:spPr>
          <a:xfrm>
            <a:off x="836629" y="2159691"/>
            <a:ext cx="1895475" cy="715637"/>
          </a:xfrm>
          <a:prstGeom prst="rect">
            <a:avLst/>
          </a:prstGeom>
        </p:spPr>
        <p:txBody>
          <a:bodyPr wrap="none">
            <a:normAutofit/>
          </a:bodyPr>
          <a:lstStyle>
            <a:lvl1pPr marL="0" indent="0">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21" name="文本占位符 20">
            <a:extLst>
              <a:ext uri="{FF2B5EF4-FFF2-40B4-BE49-F238E27FC236}">
                <a16:creationId xmlns="" xmlns:a16="http://schemas.microsoft.com/office/drawing/2014/main" id="{AB7FD6FE-3F9F-424D-A8D9-697B0A7FF197}"/>
              </a:ext>
            </a:extLst>
          </p:cNvPr>
          <p:cNvSpPr>
            <a:spLocks noGrp="1"/>
          </p:cNvSpPr>
          <p:nvPr>
            <p:ph type="body" sz="quarter" idx="11" hasCustomPrompt="1"/>
          </p:nvPr>
        </p:nvSpPr>
        <p:spPr>
          <a:xfrm>
            <a:off x="3223895" y="2145721"/>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cxnSp>
        <p:nvCxnSpPr>
          <p:cNvPr id="25" name="Straight Connector 15">
            <a:extLst>
              <a:ext uri="{FF2B5EF4-FFF2-40B4-BE49-F238E27FC236}">
                <a16:creationId xmlns="" xmlns:a16="http://schemas.microsoft.com/office/drawing/2014/main" id="{3157DA41-00C0-4E85-BA3E-7DADBCA4364E}"/>
              </a:ext>
            </a:extLst>
          </p:cNvPr>
          <p:cNvCxnSpPr>
            <a:cxnSpLocks/>
          </p:cNvCxnSpPr>
          <p:nvPr userDrawn="1"/>
        </p:nvCxnSpPr>
        <p:spPr>
          <a:xfrm>
            <a:off x="937895" y="3358342"/>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文本占位符 9">
            <a:extLst>
              <a:ext uri="{FF2B5EF4-FFF2-40B4-BE49-F238E27FC236}">
                <a16:creationId xmlns="" xmlns:a16="http://schemas.microsoft.com/office/drawing/2014/main" id="{E9A9C34A-6FF3-4F05-96DE-F6C1E6FE1BB0}"/>
              </a:ext>
            </a:extLst>
          </p:cNvPr>
          <p:cNvSpPr>
            <a:spLocks noGrp="1"/>
          </p:cNvSpPr>
          <p:nvPr>
            <p:ph type="body" sz="quarter" idx="12" hasCustomPrompt="1"/>
          </p:nvPr>
        </p:nvSpPr>
        <p:spPr>
          <a:xfrm>
            <a:off x="836629" y="3427127"/>
            <a:ext cx="1895475" cy="715637"/>
          </a:xfrm>
          <a:prstGeom prst="rect">
            <a:avLst/>
          </a:prstGeom>
        </p:spPr>
        <p:txBody>
          <a:bodyPr wrap="none">
            <a:normAutofit/>
          </a:bodyPr>
          <a:lstStyle>
            <a:lvl1pPr marL="0" indent="0">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27" name="文本占位符 20">
            <a:extLst>
              <a:ext uri="{FF2B5EF4-FFF2-40B4-BE49-F238E27FC236}">
                <a16:creationId xmlns="" xmlns:a16="http://schemas.microsoft.com/office/drawing/2014/main" id="{6FCF654C-A2CA-40FF-B3AD-1F5D9EF1E895}"/>
              </a:ext>
            </a:extLst>
          </p:cNvPr>
          <p:cNvSpPr>
            <a:spLocks noGrp="1"/>
          </p:cNvSpPr>
          <p:nvPr>
            <p:ph type="body" sz="quarter" idx="13" hasCustomPrompt="1"/>
          </p:nvPr>
        </p:nvSpPr>
        <p:spPr>
          <a:xfrm>
            <a:off x="3223895" y="3413157"/>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cxnSp>
        <p:nvCxnSpPr>
          <p:cNvPr id="28" name="Straight Connector 15">
            <a:extLst>
              <a:ext uri="{FF2B5EF4-FFF2-40B4-BE49-F238E27FC236}">
                <a16:creationId xmlns="" xmlns:a16="http://schemas.microsoft.com/office/drawing/2014/main" id="{7FDFAB11-5B3A-4AAF-80BE-17AD25BC9120}"/>
              </a:ext>
            </a:extLst>
          </p:cNvPr>
          <p:cNvCxnSpPr>
            <a:cxnSpLocks/>
          </p:cNvCxnSpPr>
          <p:nvPr userDrawn="1"/>
        </p:nvCxnSpPr>
        <p:spPr>
          <a:xfrm>
            <a:off x="937895" y="4625778"/>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文本占位符 9">
            <a:extLst>
              <a:ext uri="{FF2B5EF4-FFF2-40B4-BE49-F238E27FC236}">
                <a16:creationId xmlns="" xmlns:a16="http://schemas.microsoft.com/office/drawing/2014/main" id="{AAF5A382-1A9D-49B6-9952-C19D653D5E38}"/>
              </a:ext>
            </a:extLst>
          </p:cNvPr>
          <p:cNvSpPr>
            <a:spLocks noGrp="1"/>
          </p:cNvSpPr>
          <p:nvPr>
            <p:ph type="body" sz="quarter" idx="14" hasCustomPrompt="1"/>
          </p:nvPr>
        </p:nvSpPr>
        <p:spPr>
          <a:xfrm>
            <a:off x="836629" y="4694563"/>
            <a:ext cx="1895475" cy="715637"/>
          </a:xfrm>
          <a:prstGeom prst="rect">
            <a:avLst/>
          </a:prstGeom>
        </p:spPr>
        <p:txBody>
          <a:bodyPr wrap="none">
            <a:normAutofit/>
          </a:bodyPr>
          <a:lstStyle>
            <a:lvl1pPr marL="0" indent="0">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30" name="文本占位符 20">
            <a:extLst>
              <a:ext uri="{FF2B5EF4-FFF2-40B4-BE49-F238E27FC236}">
                <a16:creationId xmlns="" xmlns:a16="http://schemas.microsoft.com/office/drawing/2014/main" id="{9F09E101-4DD4-4D6C-9E89-4EF08E869855}"/>
              </a:ext>
            </a:extLst>
          </p:cNvPr>
          <p:cNvSpPr>
            <a:spLocks noGrp="1"/>
          </p:cNvSpPr>
          <p:nvPr>
            <p:ph type="body" sz="quarter" idx="15" hasCustomPrompt="1"/>
          </p:nvPr>
        </p:nvSpPr>
        <p:spPr>
          <a:xfrm>
            <a:off x="3223895" y="4680593"/>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cxnSp>
        <p:nvCxnSpPr>
          <p:cNvPr id="31" name="Straight Connector 15">
            <a:extLst>
              <a:ext uri="{FF2B5EF4-FFF2-40B4-BE49-F238E27FC236}">
                <a16:creationId xmlns="" xmlns:a16="http://schemas.microsoft.com/office/drawing/2014/main" id="{8DEB4E24-680A-4DC6-9896-9023CF37EB20}"/>
              </a:ext>
            </a:extLst>
          </p:cNvPr>
          <p:cNvCxnSpPr>
            <a:cxnSpLocks/>
          </p:cNvCxnSpPr>
          <p:nvPr userDrawn="1"/>
        </p:nvCxnSpPr>
        <p:spPr>
          <a:xfrm>
            <a:off x="6336030" y="2090906"/>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文本占位符 9">
            <a:extLst>
              <a:ext uri="{FF2B5EF4-FFF2-40B4-BE49-F238E27FC236}">
                <a16:creationId xmlns="" xmlns:a16="http://schemas.microsoft.com/office/drawing/2014/main" id="{D7B1DDD8-4C1D-4335-B661-A221354A9F54}"/>
              </a:ext>
            </a:extLst>
          </p:cNvPr>
          <p:cNvSpPr>
            <a:spLocks noGrp="1"/>
          </p:cNvSpPr>
          <p:nvPr>
            <p:ph type="body" sz="quarter" idx="16" hasCustomPrompt="1"/>
          </p:nvPr>
        </p:nvSpPr>
        <p:spPr>
          <a:xfrm>
            <a:off x="6234764" y="2159691"/>
            <a:ext cx="1895475" cy="715637"/>
          </a:xfrm>
          <a:prstGeom prst="rect">
            <a:avLst/>
          </a:prstGeom>
        </p:spPr>
        <p:txBody>
          <a:bodyPr wrap="none">
            <a:normAutofit/>
          </a:bodyPr>
          <a:lstStyle>
            <a:lvl1pPr marL="0" indent="0" algn="l">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33" name="文本占位符 20">
            <a:extLst>
              <a:ext uri="{FF2B5EF4-FFF2-40B4-BE49-F238E27FC236}">
                <a16:creationId xmlns="" xmlns:a16="http://schemas.microsoft.com/office/drawing/2014/main" id="{C5F09533-E414-47B4-B371-157445B85589}"/>
              </a:ext>
            </a:extLst>
          </p:cNvPr>
          <p:cNvSpPr>
            <a:spLocks noGrp="1"/>
          </p:cNvSpPr>
          <p:nvPr>
            <p:ph type="body" sz="quarter" idx="17" hasCustomPrompt="1"/>
          </p:nvPr>
        </p:nvSpPr>
        <p:spPr>
          <a:xfrm>
            <a:off x="8622030" y="2145721"/>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cxnSp>
        <p:nvCxnSpPr>
          <p:cNvPr id="34" name="Straight Connector 15">
            <a:extLst>
              <a:ext uri="{FF2B5EF4-FFF2-40B4-BE49-F238E27FC236}">
                <a16:creationId xmlns="" xmlns:a16="http://schemas.microsoft.com/office/drawing/2014/main" id="{14B59E09-0899-4D1A-8841-90A109AB9CFA}"/>
              </a:ext>
            </a:extLst>
          </p:cNvPr>
          <p:cNvCxnSpPr>
            <a:cxnSpLocks/>
          </p:cNvCxnSpPr>
          <p:nvPr userDrawn="1"/>
        </p:nvCxnSpPr>
        <p:spPr>
          <a:xfrm>
            <a:off x="6336030" y="3358342"/>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文本占位符 9">
            <a:extLst>
              <a:ext uri="{FF2B5EF4-FFF2-40B4-BE49-F238E27FC236}">
                <a16:creationId xmlns="" xmlns:a16="http://schemas.microsoft.com/office/drawing/2014/main" id="{35329DAE-22CA-4504-BA68-AD9E398D3845}"/>
              </a:ext>
            </a:extLst>
          </p:cNvPr>
          <p:cNvSpPr>
            <a:spLocks noGrp="1"/>
          </p:cNvSpPr>
          <p:nvPr>
            <p:ph type="body" sz="quarter" idx="18" hasCustomPrompt="1"/>
          </p:nvPr>
        </p:nvSpPr>
        <p:spPr>
          <a:xfrm>
            <a:off x="6234764" y="3427127"/>
            <a:ext cx="1895475" cy="715637"/>
          </a:xfrm>
          <a:prstGeom prst="rect">
            <a:avLst/>
          </a:prstGeom>
        </p:spPr>
        <p:txBody>
          <a:bodyPr wrap="none">
            <a:normAutofit/>
          </a:bodyPr>
          <a:lstStyle>
            <a:lvl1pPr marL="0" indent="0">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36" name="文本占位符 20">
            <a:extLst>
              <a:ext uri="{FF2B5EF4-FFF2-40B4-BE49-F238E27FC236}">
                <a16:creationId xmlns="" xmlns:a16="http://schemas.microsoft.com/office/drawing/2014/main" id="{20213AA7-4AD8-4C36-AAAB-4F9797CC0D11}"/>
              </a:ext>
            </a:extLst>
          </p:cNvPr>
          <p:cNvSpPr>
            <a:spLocks noGrp="1"/>
          </p:cNvSpPr>
          <p:nvPr>
            <p:ph type="body" sz="quarter" idx="19" hasCustomPrompt="1"/>
          </p:nvPr>
        </p:nvSpPr>
        <p:spPr>
          <a:xfrm>
            <a:off x="8622030" y="3413157"/>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cxnSp>
        <p:nvCxnSpPr>
          <p:cNvPr id="37" name="Straight Connector 15">
            <a:extLst>
              <a:ext uri="{FF2B5EF4-FFF2-40B4-BE49-F238E27FC236}">
                <a16:creationId xmlns="" xmlns:a16="http://schemas.microsoft.com/office/drawing/2014/main" id="{3A306887-F3EE-412A-8D50-A6EE3779FFBC}"/>
              </a:ext>
            </a:extLst>
          </p:cNvPr>
          <p:cNvCxnSpPr>
            <a:cxnSpLocks/>
          </p:cNvCxnSpPr>
          <p:nvPr userDrawn="1"/>
        </p:nvCxnSpPr>
        <p:spPr>
          <a:xfrm>
            <a:off x="6336030" y="4625778"/>
            <a:ext cx="4918075" cy="0"/>
          </a:xfrm>
          <a:prstGeom prst="line">
            <a:avLst/>
          </a:prstGeom>
          <a:ln w="9525">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文本占位符 9">
            <a:extLst>
              <a:ext uri="{FF2B5EF4-FFF2-40B4-BE49-F238E27FC236}">
                <a16:creationId xmlns="" xmlns:a16="http://schemas.microsoft.com/office/drawing/2014/main" id="{641EC2B3-116C-41F8-88DF-300F3DD998C3}"/>
              </a:ext>
            </a:extLst>
          </p:cNvPr>
          <p:cNvSpPr>
            <a:spLocks noGrp="1"/>
          </p:cNvSpPr>
          <p:nvPr>
            <p:ph type="body" sz="quarter" idx="20" hasCustomPrompt="1"/>
          </p:nvPr>
        </p:nvSpPr>
        <p:spPr>
          <a:xfrm>
            <a:off x="6234764" y="4694563"/>
            <a:ext cx="1895475" cy="715637"/>
          </a:xfrm>
          <a:prstGeom prst="rect">
            <a:avLst/>
          </a:prstGeom>
        </p:spPr>
        <p:txBody>
          <a:bodyPr wrap="none">
            <a:normAutofit/>
          </a:bodyPr>
          <a:lstStyle>
            <a:lvl1pPr marL="0" indent="0">
              <a:lnSpc>
                <a:spcPct val="120000"/>
              </a:lnSpc>
              <a:buClr>
                <a:schemeClr val="accent1"/>
              </a:buClr>
              <a:buFont typeface="Arial" panose="020B0604020202020204" pitchFamily="34" charset="0"/>
              <a:buNone/>
              <a:defRPr sz="1200" b="0">
                <a:solidFill>
                  <a:schemeClr val="tx1">
                    <a:lumMod val="85000"/>
                    <a:lumOff val="15000"/>
                  </a:schemeClr>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Key Point</a:t>
            </a:r>
          </a:p>
        </p:txBody>
      </p:sp>
      <p:sp>
        <p:nvSpPr>
          <p:cNvPr id="39" name="文本占位符 20">
            <a:extLst>
              <a:ext uri="{FF2B5EF4-FFF2-40B4-BE49-F238E27FC236}">
                <a16:creationId xmlns="" xmlns:a16="http://schemas.microsoft.com/office/drawing/2014/main" id="{8776D9F9-E36C-43C8-B5E0-91A13B7D1912}"/>
              </a:ext>
            </a:extLst>
          </p:cNvPr>
          <p:cNvSpPr>
            <a:spLocks noGrp="1"/>
          </p:cNvSpPr>
          <p:nvPr>
            <p:ph type="body" sz="quarter" idx="21" hasCustomPrompt="1"/>
          </p:nvPr>
        </p:nvSpPr>
        <p:spPr>
          <a:xfrm>
            <a:off x="8622030" y="4680593"/>
            <a:ext cx="2632075" cy="983601"/>
          </a:xfrm>
          <a:prstGeom prst="rect">
            <a:avLst/>
          </a:prstGeom>
        </p:spPr>
        <p:txBody>
          <a:bodyPr>
            <a:noAutofit/>
          </a:bodyPr>
          <a:lstStyle>
            <a:lvl1pPr marL="0" indent="0" algn="l">
              <a:lnSpc>
                <a:spcPct val="120000"/>
              </a:lnSpc>
              <a:buNone/>
              <a:defRPr sz="1200">
                <a:solidFill>
                  <a:schemeClr val="tx1">
                    <a:lumMod val="85000"/>
                    <a:lumOff val="15000"/>
                  </a:schemeClr>
                </a:solidFill>
              </a:defRPr>
            </a:lvl1pPr>
          </a:lstStyle>
          <a:p>
            <a:pPr lvl="0"/>
            <a:r>
              <a:rPr lang="en-US" altLang="zh-CN" dirty="0"/>
              <a:t>Click to add text</a:t>
            </a:r>
          </a:p>
        </p:txBody>
      </p:sp>
      <p:sp>
        <p:nvSpPr>
          <p:cNvPr id="40" name="文本占位符 9">
            <a:extLst>
              <a:ext uri="{FF2B5EF4-FFF2-40B4-BE49-F238E27FC236}">
                <a16:creationId xmlns="" xmlns:a16="http://schemas.microsoft.com/office/drawing/2014/main" id="{CA7D0BB7-1210-414F-82EA-92D6AE31113C}"/>
              </a:ext>
            </a:extLst>
          </p:cNvPr>
          <p:cNvSpPr>
            <a:spLocks noGrp="1"/>
          </p:cNvSpPr>
          <p:nvPr>
            <p:ph type="body" sz="quarter" idx="22" hasCustomPrompt="1"/>
          </p:nvPr>
        </p:nvSpPr>
        <p:spPr>
          <a:xfrm>
            <a:off x="836629" y="1688565"/>
            <a:ext cx="1895475" cy="255520"/>
          </a:xfrm>
          <a:prstGeom prst="rect">
            <a:avLst/>
          </a:prstGeom>
        </p:spPr>
        <p:txBody>
          <a:bodyPr wrap="none">
            <a:noAutofit/>
          </a:bodyPr>
          <a:lstStyle>
            <a:lvl1pPr marL="0" indent="0">
              <a:buClr>
                <a:schemeClr val="accent1"/>
              </a:buClr>
              <a:buFont typeface="Arial" panose="020B0604020202020204" pitchFamily="34" charset="0"/>
              <a:buNone/>
              <a:defRPr sz="1600" b="0">
                <a:solidFill>
                  <a:schemeClr val="accent1"/>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Subtitle One</a:t>
            </a:r>
          </a:p>
        </p:txBody>
      </p:sp>
      <p:sp>
        <p:nvSpPr>
          <p:cNvPr id="41" name="文本占位符 9">
            <a:extLst>
              <a:ext uri="{FF2B5EF4-FFF2-40B4-BE49-F238E27FC236}">
                <a16:creationId xmlns="" xmlns:a16="http://schemas.microsoft.com/office/drawing/2014/main" id="{3D970947-4F86-4CE4-B2D4-0EB8BAF4D616}"/>
              </a:ext>
            </a:extLst>
          </p:cNvPr>
          <p:cNvSpPr>
            <a:spLocks noGrp="1"/>
          </p:cNvSpPr>
          <p:nvPr>
            <p:ph type="body" sz="quarter" idx="23" hasCustomPrompt="1"/>
          </p:nvPr>
        </p:nvSpPr>
        <p:spPr>
          <a:xfrm>
            <a:off x="6234763" y="1688565"/>
            <a:ext cx="1895475" cy="255520"/>
          </a:xfrm>
          <a:prstGeom prst="rect">
            <a:avLst/>
          </a:prstGeom>
        </p:spPr>
        <p:txBody>
          <a:bodyPr wrap="none">
            <a:noAutofit/>
          </a:bodyPr>
          <a:lstStyle>
            <a:lvl1pPr marL="0" indent="0">
              <a:buClr>
                <a:schemeClr val="accent1"/>
              </a:buClr>
              <a:buFont typeface="Arial" panose="020B0604020202020204" pitchFamily="34" charset="0"/>
              <a:buNone/>
              <a:defRPr sz="1600" b="0">
                <a:solidFill>
                  <a:schemeClr val="accent1"/>
                </a:solidFill>
                <a:latin typeface="Arial Unicode MS" charset="0"/>
                <a:ea typeface="Arial Unicode MS" charset="0"/>
                <a:cs typeface="Arial Unicode MS" charset="0"/>
              </a:defRPr>
            </a:lvl1pPr>
            <a:lvl2pPr marL="6858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2pPr>
            <a:lvl3pPr marL="1143000" indent="-228600">
              <a:buClr>
                <a:schemeClr val="accent1"/>
              </a:buClr>
              <a:buFont typeface="Arial" panose="020B0604020202020204" pitchFamily="34" charset="0"/>
              <a:buChar char="•"/>
              <a:defRPr b="0" baseline="0">
                <a:latin typeface="Arial Unicode MS" charset="0"/>
                <a:ea typeface="Arial Unicode MS" charset="0"/>
                <a:cs typeface="Arial Unicode MS" charset="0"/>
              </a:defRPr>
            </a:lvl3pPr>
            <a:lvl4pPr marL="1600200" indent="-228600">
              <a:buClr>
                <a:schemeClr val="accent1"/>
              </a:buClr>
              <a:buFont typeface="Arial" panose="020B0604020202020204" pitchFamily="34" charset="0"/>
              <a:buChar char="•"/>
              <a:defRPr b="0" i="1" baseline="0">
                <a:latin typeface="Arial Unicode MS" charset="0"/>
                <a:ea typeface="Arial Unicode MS" charset="0"/>
                <a:cs typeface="Arial Unicode MS" charset="0"/>
              </a:defRPr>
            </a:lvl4pPr>
            <a:lvl5pPr marL="2057400" indent="-228600">
              <a:buClr>
                <a:schemeClr val="accent1"/>
              </a:buClr>
              <a:buFont typeface="Arial" panose="020B0604020202020204" pitchFamily="34" charset="0"/>
              <a:buChar char="•"/>
              <a:defRPr sz="1600" b="0" baseline="0">
                <a:latin typeface="Arial Unicode MS" charset="0"/>
                <a:ea typeface="Arial Unicode MS" charset="0"/>
                <a:cs typeface="Arial Unicode MS" charset="0"/>
              </a:defRPr>
            </a:lvl5pPr>
          </a:lstStyle>
          <a:p>
            <a:pPr lvl="0"/>
            <a:r>
              <a:rPr kumimoji="1" lang="en-US" altLang="zh-CN" dirty="0"/>
              <a:t>Subtitle One</a:t>
            </a:r>
          </a:p>
        </p:txBody>
      </p:sp>
      <p:sp>
        <p:nvSpPr>
          <p:cNvPr id="42" name="灯片编号占位符 5">
            <a:extLst>
              <a:ext uri="{FF2B5EF4-FFF2-40B4-BE49-F238E27FC236}">
                <a16:creationId xmlns="" xmlns:a16="http://schemas.microsoft.com/office/drawing/2014/main" id="{AA8DBE7D-A521-4B19-B2F5-B0A405DC70FF}"/>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265487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1E7C538E-2C6E-4C59-8264-F504F7E760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图形 13">
            <a:extLst>
              <a:ext uri="{FF2B5EF4-FFF2-40B4-BE49-F238E27FC236}">
                <a16:creationId xmlns="" xmlns:a16="http://schemas.microsoft.com/office/drawing/2014/main" id="{8DB98234-DA66-4273-91C4-9A2B1E01827F}"/>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436563" y="6177916"/>
            <a:ext cx="800133" cy="318181"/>
          </a:xfrm>
          <a:prstGeom prst="rect">
            <a:avLst/>
          </a:prstGeom>
        </p:spPr>
      </p:pic>
      <p:sp>
        <p:nvSpPr>
          <p:cNvPr id="17" name="TextBox 7">
            <a:extLst>
              <a:ext uri="{FF2B5EF4-FFF2-40B4-BE49-F238E27FC236}">
                <a16:creationId xmlns="" xmlns:a16="http://schemas.microsoft.com/office/drawing/2014/main" id="{19808BB9-5DC2-478F-91C3-F5A2D757B971}"/>
              </a:ext>
            </a:extLst>
          </p:cNvPr>
          <p:cNvSpPr txBox="1"/>
          <p:nvPr userDrawn="1"/>
        </p:nvSpPr>
        <p:spPr>
          <a:xfrm>
            <a:off x="1352641" y="6136455"/>
            <a:ext cx="6691370" cy="412934"/>
          </a:xfrm>
          <a:prstGeom prst="rect">
            <a:avLst/>
          </a:prstGeom>
          <a:noFill/>
        </p:spPr>
        <p:txBody>
          <a:bodyPr wrap="square" rtlCol="0" anchor="ctr">
            <a:spAutoFit/>
          </a:bodyPr>
          <a:lstStyle/>
          <a:p>
            <a:r>
              <a:rPr lang="en-US" altLang="zh-CN" sz="5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AVIAGE SYSTEMS CONFIDENTIAL</a:t>
            </a:r>
            <a:endPar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a:p>
            <a:r>
              <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The information in this document is GE AVIC Civil Avionics Systems Company Limited (“AVIAGE SYSTEMS”) Proprietary Information. </a:t>
            </a:r>
            <a:endParaRPr lang="zh-CN" altLang="en-US"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a:p>
            <a:r>
              <a:rPr lang="en-US" altLang="zh-CN" sz="500" kern="1200" spc="0" baseline="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It shall not be used, disclosed to others or reproduced without the express written consent of AVIAGE SYSTEMS.</a:t>
            </a:r>
          </a:p>
          <a:p>
            <a:pPr>
              <a:spcBef>
                <a:spcPts val="50"/>
              </a:spcBef>
            </a:pPr>
            <a:r>
              <a:rPr lang="zh-CN" altLang="en-US" sz="500" kern="12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rPr>
              <a:t>本文件中所含信息是中航通用电气民用航电系统有限责任公司（以下简称“昂际航电”）的专有信息。未经昂际航电明确书面同意，不得使用、泄露或复制该信息。</a:t>
            </a:r>
            <a:endParaRPr lang="zh-CN" altLang="en-US" sz="500" spc="0" dirty="0">
              <a:solidFill>
                <a:schemeClr val="bg2"/>
              </a:solidFill>
              <a:latin typeface="Arial Unicode MS" panose="020B0604020202020204" pitchFamily="34" charset="-122"/>
              <a:ea typeface="Arial Unicode MS" panose="020B0604020202020204" pitchFamily="34" charset="-122"/>
              <a:cs typeface="Arial Unicode MS" panose="020B0604020202020204" pitchFamily="34" charset="-122"/>
              <a:sym typeface="+mn-lt"/>
            </a:endParaRPr>
          </a:p>
        </p:txBody>
      </p:sp>
      <p:pic>
        <p:nvPicPr>
          <p:cNvPr id="7" name="图形 6">
            <a:extLst>
              <a:ext uri="{FF2B5EF4-FFF2-40B4-BE49-F238E27FC236}">
                <a16:creationId xmlns="" xmlns:a16="http://schemas.microsoft.com/office/drawing/2014/main" id="{88EC0437-6C6D-4B8D-B338-EFCAC4BF409E}"/>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4562752" y="1025728"/>
            <a:ext cx="8904050" cy="7204168"/>
          </a:xfrm>
          <a:prstGeom prst="rect">
            <a:avLst/>
          </a:prstGeom>
        </p:spPr>
      </p:pic>
      <p:sp>
        <p:nvSpPr>
          <p:cNvPr id="10" name="Title 1">
            <a:extLst>
              <a:ext uri="{FF2B5EF4-FFF2-40B4-BE49-F238E27FC236}">
                <a16:creationId xmlns="" xmlns:a16="http://schemas.microsoft.com/office/drawing/2014/main" id="{18898808-D3A4-488B-B5D1-F80A0808434F}"/>
              </a:ext>
            </a:extLst>
          </p:cNvPr>
          <p:cNvSpPr>
            <a:spLocks noGrp="1"/>
          </p:cNvSpPr>
          <p:nvPr>
            <p:ph type="ctrTitle" hasCustomPrompt="1"/>
          </p:nvPr>
        </p:nvSpPr>
        <p:spPr>
          <a:xfrm>
            <a:off x="339154" y="680084"/>
            <a:ext cx="5756846" cy="2237926"/>
          </a:xfrm>
          <a:prstGeom prst="rect">
            <a:avLst/>
          </a:prstGeom>
        </p:spPr>
        <p:txBody>
          <a:bodyPr lIns="90000" tIns="46800" rIns="90000" bIns="46800" anchor="b">
            <a:normAutofit/>
          </a:bodyPr>
          <a:lstStyle>
            <a:lvl1pPr algn="l">
              <a:defRPr sz="4400" b="1">
                <a:blipFill>
                  <a:blip r:embed="rId7"/>
                  <a:stretch>
                    <a:fillRect/>
                  </a:stretch>
                </a:blipFill>
              </a:defRPr>
            </a:lvl1pPr>
          </a:lstStyle>
          <a:p>
            <a:r>
              <a:rPr lang="en-US" dirty="0"/>
              <a:t>THANK YOU</a:t>
            </a:r>
          </a:p>
        </p:txBody>
      </p:sp>
    </p:spTree>
    <p:extLst>
      <p:ext uri="{BB962C8B-B14F-4D97-AF65-F5344CB8AC3E}">
        <p14:creationId xmlns:p14="http://schemas.microsoft.com/office/powerpoint/2010/main" val="203305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6" name="Text Placeholder 2">
            <a:extLst>
              <a:ext uri="{FF2B5EF4-FFF2-40B4-BE49-F238E27FC236}">
                <a16:creationId xmlns="" xmlns:a16="http://schemas.microsoft.com/office/drawing/2014/main" id="{C68EF7AB-90D5-4C32-B179-FD822766A175}"/>
              </a:ext>
            </a:extLst>
          </p:cNvPr>
          <p:cNvSpPr>
            <a:spLocks noGrp="1"/>
          </p:cNvSpPr>
          <p:nvPr>
            <p:ph type="body" idx="13" hasCustomPrompt="1"/>
          </p:nvPr>
        </p:nvSpPr>
        <p:spPr>
          <a:xfrm>
            <a:off x="877836" y="1084690"/>
            <a:ext cx="10871247" cy="4936697"/>
          </a:xfrm>
          <a:prstGeom prst="rect">
            <a:avLst/>
          </a:prstGeom>
        </p:spPr>
        <p:txBody>
          <a:bodyPr anchor="t" anchorCtr="0">
            <a:normAutofit/>
          </a:bodyPr>
          <a:lstStyle>
            <a:lvl1pPr marL="0" indent="0">
              <a:lnSpc>
                <a:spcPct val="120000"/>
              </a:lnSpc>
              <a:buNone/>
              <a:defRPr sz="2400" b="0" i="0">
                <a:solidFill>
                  <a:schemeClr val="tx1">
                    <a:lumMod val="85000"/>
                    <a:lumOff val="15000"/>
                  </a:schemeClr>
                </a:solidFill>
                <a:latin typeface="+mn-lt"/>
                <a:ea typeface="BrownStd Light" charset="0"/>
                <a:cs typeface="BrownStd Ligh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add title</a:t>
            </a:r>
          </a:p>
        </p:txBody>
      </p:sp>
      <p:sp>
        <p:nvSpPr>
          <p:cNvPr id="7" name="Text Placeholder 2">
            <a:extLst>
              <a:ext uri="{FF2B5EF4-FFF2-40B4-BE49-F238E27FC236}">
                <a16:creationId xmlns="" xmlns:a16="http://schemas.microsoft.com/office/drawing/2014/main" id="{77D9A328-64CE-410D-B8B7-8C26FFC83DE0}"/>
              </a:ext>
            </a:extLst>
          </p:cNvPr>
          <p:cNvSpPr>
            <a:spLocks noGrp="1"/>
          </p:cNvSpPr>
          <p:nvPr>
            <p:ph type="body" idx="14" hasCustomPrompt="1"/>
          </p:nvPr>
        </p:nvSpPr>
        <p:spPr>
          <a:xfrm>
            <a:off x="339154" y="1084690"/>
            <a:ext cx="476250" cy="4936698"/>
          </a:xfrm>
          <a:prstGeom prst="rect">
            <a:avLst/>
          </a:prstGeom>
        </p:spPr>
        <p:txBody>
          <a:bodyPr wrap="none" anchor="t" anchorCtr="0"/>
          <a:lstStyle>
            <a:lvl1pPr marL="0" indent="0">
              <a:lnSpc>
                <a:spcPct val="120000"/>
              </a:lnSpc>
              <a:buNone/>
              <a:defRPr sz="2400" b="0" i="0">
                <a:solidFill>
                  <a:schemeClr val="accent1"/>
                </a:solidFill>
                <a:latin typeface="+mn-lt"/>
                <a:ea typeface="BrownStd Regular Alternate" charset="0"/>
                <a:cs typeface="BrownStd Regular Alternate"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a:t>
            </a:r>
          </a:p>
        </p:txBody>
      </p:sp>
      <p:sp>
        <p:nvSpPr>
          <p:cNvPr id="13" name="文本框 12">
            <a:extLst>
              <a:ext uri="{FF2B5EF4-FFF2-40B4-BE49-F238E27FC236}">
                <a16:creationId xmlns="" xmlns:a16="http://schemas.microsoft.com/office/drawing/2014/main" id="{30E31A00-6624-47FA-B428-26450DE3C148}"/>
              </a:ext>
            </a:extLst>
          </p:cNvPr>
          <p:cNvSpPr txBox="1"/>
          <p:nvPr userDrawn="1"/>
        </p:nvSpPr>
        <p:spPr>
          <a:xfrm>
            <a:off x="328507" y="234278"/>
            <a:ext cx="2441694" cy="584775"/>
          </a:xfrm>
          <a:prstGeom prst="rect">
            <a:avLst/>
          </a:prstGeom>
          <a:noFill/>
        </p:spPr>
        <p:txBody>
          <a:bodyPr wrap="none" rtlCol="0">
            <a:spAutoFit/>
          </a:bodyPr>
          <a:lstStyle/>
          <a:p>
            <a:r>
              <a:rPr lang="en-US" altLang="zh-CN" sz="3200" b="1" dirty="0">
                <a:solidFill>
                  <a:schemeClr val="accent1"/>
                </a:solidFill>
              </a:rPr>
              <a:t>CONTENTS</a:t>
            </a:r>
            <a:endParaRPr lang="zh-CN" altLang="en-US" sz="3200" b="1" dirty="0">
              <a:solidFill>
                <a:schemeClr val="accent1"/>
              </a:solidFill>
            </a:endParaRPr>
          </a:p>
        </p:txBody>
      </p:sp>
      <p:pic>
        <p:nvPicPr>
          <p:cNvPr id="42" name="图形 41">
            <a:extLst>
              <a:ext uri="{FF2B5EF4-FFF2-40B4-BE49-F238E27FC236}">
                <a16:creationId xmlns="" xmlns:a16="http://schemas.microsoft.com/office/drawing/2014/main" id="{5E217DB8-096B-43A2-998E-A31E0E56344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8" name="矩形 12">
            <a:extLst>
              <a:ext uri="{FF2B5EF4-FFF2-40B4-BE49-F238E27FC236}">
                <a16:creationId xmlns="" xmlns:a16="http://schemas.microsoft.com/office/drawing/2014/main" id="{5889DF8D-A0B6-42A1-856D-4DB207BDC30A}"/>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9" name="灯片编号占位符 5">
            <a:extLst>
              <a:ext uri="{FF2B5EF4-FFF2-40B4-BE49-F238E27FC236}">
                <a16:creationId xmlns="" xmlns:a16="http://schemas.microsoft.com/office/drawing/2014/main" id="{084C6165-8D4C-41C7-AF1E-D3AC23504641}"/>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lgn="r">
              <a:defRPr sz="120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zh-CN" altLang="en-US" smtClean="0"/>
              <a:pPr/>
              <a:t>‹#›</a:t>
            </a:fld>
            <a:endParaRPr lang="zh-CN" altLang="en-US"/>
          </a:p>
        </p:txBody>
      </p:sp>
    </p:spTree>
    <p:extLst>
      <p:ext uri="{BB962C8B-B14F-4D97-AF65-F5344CB8AC3E}">
        <p14:creationId xmlns:p14="http://schemas.microsoft.com/office/powerpoint/2010/main" val="3190726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279" userDrawn="1">
          <p15:clr>
            <a:srgbClr val="FBAE40"/>
          </p15:clr>
        </p15:guide>
        <p15:guide id="4" pos="740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9" name="图片 28">
            <a:extLst>
              <a:ext uri="{FF2B5EF4-FFF2-40B4-BE49-F238E27FC236}">
                <a16:creationId xmlns="" xmlns:a16="http://schemas.microsoft.com/office/drawing/2014/main" id="{1BED70B0-E588-402E-BE4E-BAA675E5AC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a:extLst>
              <a:ext uri="{FF2B5EF4-FFF2-40B4-BE49-F238E27FC236}">
                <a16:creationId xmlns="" xmlns:a16="http://schemas.microsoft.com/office/drawing/2014/main" id="{C73961DB-E0F9-458A-AE10-CB77B2B99286}"/>
              </a:ext>
            </a:extLst>
          </p:cNvPr>
          <p:cNvPicPr>
            <a:picLocks noChangeAspect="1"/>
          </p:cNvPicPr>
          <p:nvPr userDrawn="1"/>
        </p:nvPicPr>
        <p:blipFill>
          <a:blip r:embed="rId3"/>
          <a:stretch>
            <a:fillRect/>
          </a:stretch>
        </p:blipFill>
        <p:spPr>
          <a:xfrm>
            <a:off x="69581" y="170405"/>
            <a:ext cx="12052837" cy="6517189"/>
          </a:xfrm>
          <a:prstGeom prst="rect">
            <a:avLst/>
          </a:prstGeom>
        </p:spPr>
      </p:pic>
      <p:sp>
        <p:nvSpPr>
          <p:cNvPr id="30" name="矩形 27">
            <a:extLst>
              <a:ext uri="{FF2B5EF4-FFF2-40B4-BE49-F238E27FC236}">
                <a16:creationId xmlns="" xmlns:a16="http://schemas.microsoft.com/office/drawing/2014/main" id="{3C20FBB7-1B95-4C70-8899-5069E1CC47AE}"/>
              </a:ext>
            </a:extLst>
          </p:cNvPr>
          <p:cNvSpPr/>
          <p:nvPr userDrawn="1"/>
        </p:nvSpPr>
        <p:spPr>
          <a:xfrm>
            <a:off x="0" y="0"/>
            <a:ext cx="12192000" cy="2872750"/>
          </a:xfrm>
          <a:prstGeom prst="rect">
            <a:avLst/>
          </a:prstGeom>
          <a:gradFill flip="none" rotWithShape="1">
            <a:gsLst>
              <a:gs pos="0">
                <a:srgbClr val="03386C">
                  <a:alpha val="98000"/>
                </a:srgbClr>
              </a:gs>
              <a:gs pos="100000">
                <a:srgbClr val="03386C">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7">
            <a:extLst>
              <a:ext uri="{FF2B5EF4-FFF2-40B4-BE49-F238E27FC236}">
                <a16:creationId xmlns="" xmlns:a16="http://schemas.microsoft.com/office/drawing/2014/main" id="{D86F6162-4E4F-4F48-9EA2-A25DE5D242E4}"/>
              </a:ext>
            </a:extLst>
          </p:cNvPr>
          <p:cNvSpPr/>
          <p:nvPr userDrawn="1"/>
        </p:nvSpPr>
        <p:spPr>
          <a:xfrm flipV="1">
            <a:off x="0" y="5056517"/>
            <a:ext cx="12192000" cy="1801481"/>
          </a:xfrm>
          <a:prstGeom prst="rect">
            <a:avLst/>
          </a:prstGeom>
          <a:gradFill flip="none" rotWithShape="1">
            <a:gsLst>
              <a:gs pos="0">
                <a:srgbClr val="03386C">
                  <a:alpha val="98000"/>
                </a:srgbClr>
              </a:gs>
              <a:gs pos="100000">
                <a:srgbClr val="03386C">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 xmlns:a16="http://schemas.microsoft.com/office/drawing/2014/main" id="{2252F868-4E66-4704-8F9D-3C501AC5BC4B}"/>
              </a:ext>
            </a:extLst>
          </p:cNvPr>
          <p:cNvSpPr/>
          <p:nvPr userDrawn="1"/>
        </p:nvSpPr>
        <p:spPr>
          <a:xfrm>
            <a:off x="0" y="-7096"/>
            <a:ext cx="12192000" cy="6872193"/>
          </a:xfrm>
          <a:prstGeom prst="rect">
            <a:avLst/>
          </a:prstGeom>
          <a:gradFill flip="none" rotWithShape="1">
            <a:gsLst>
              <a:gs pos="12000">
                <a:srgbClr val="03386C">
                  <a:alpha val="98000"/>
                </a:srgbClr>
              </a:gs>
              <a:gs pos="94000">
                <a:srgbClr val="03386C"/>
              </a:gs>
              <a:gs pos="81000">
                <a:srgbClr val="03386C">
                  <a:alpha val="70000"/>
                </a:srgb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itle 1">
            <a:extLst>
              <a:ext uri="{FF2B5EF4-FFF2-40B4-BE49-F238E27FC236}">
                <a16:creationId xmlns="" xmlns:a16="http://schemas.microsoft.com/office/drawing/2014/main" id="{1F745285-5686-4098-A658-B90A71718725}"/>
              </a:ext>
            </a:extLst>
          </p:cNvPr>
          <p:cNvSpPr>
            <a:spLocks noGrp="1"/>
          </p:cNvSpPr>
          <p:nvPr userDrawn="1">
            <p:ph type="title" hasCustomPrompt="1"/>
          </p:nvPr>
        </p:nvSpPr>
        <p:spPr>
          <a:xfrm>
            <a:off x="347237" y="1579033"/>
            <a:ext cx="8668597" cy="2198688"/>
          </a:xfrm>
          <a:prstGeom prst="rect">
            <a:avLst/>
          </a:prstGeom>
        </p:spPr>
        <p:txBody>
          <a:bodyPr anchor="t" anchorCtr="0">
            <a:normAutofit/>
          </a:bodyPr>
          <a:lstStyle>
            <a:lvl1pPr>
              <a:lnSpc>
                <a:spcPts val="5200"/>
              </a:lnSpc>
              <a:defRPr sz="4400" b="1" i="0" baseline="0">
                <a:blipFill dpi="0" rotWithShape="1">
                  <a:blip r:embed="rId4"/>
                  <a:srcRect/>
                  <a:stretch>
                    <a:fillRect/>
                  </a:stretch>
                </a:blipFill>
                <a:latin typeface="+mj-lt"/>
                <a:cs typeface="BrownStd"/>
              </a:defRPr>
            </a:lvl1pPr>
          </a:lstStyle>
          <a:p>
            <a:r>
              <a:rPr lang="en-GB" dirty="0"/>
              <a:t>CLICK TO ADD TITLE</a:t>
            </a:r>
          </a:p>
        </p:txBody>
      </p:sp>
      <p:sp>
        <p:nvSpPr>
          <p:cNvPr id="43" name="Text Placeholder 3">
            <a:extLst>
              <a:ext uri="{FF2B5EF4-FFF2-40B4-BE49-F238E27FC236}">
                <a16:creationId xmlns="" xmlns:a16="http://schemas.microsoft.com/office/drawing/2014/main" id="{E0D3C7CB-21E2-4385-A56E-FB3D0753D33C}"/>
              </a:ext>
            </a:extLst>
          </p:cNvPr>
          <p:cNvSpPr>
            <a:spLocks noGrp="1"/>
          </p:cNvSpPr>
          <p:nvPr userDrawn="1">
            <p:ph type="body" sz="half" idx="2" hasCustomPrompt="1"/>
          </p:nvPr>
        </p:nvSpPr>
        <p:spPr>
          <a:xfrm>
            <a:off x="347237" y="1132955"/>
            <a:ext cx="8668597" cy="463012"/>
          </a:xfrm>
          <a:prstGeom prst="rect">
            <a:avLst/>
          </a:prstGeom>
        </p:spPr>
        <p:txBody>
          <a:bodyPr>
            <a:noAutofit/>
          </a:bodyPr>
          <a:lstStyle>
            <a:lvl1pPr marL="0" indent="0">
              <a:buNone/>
              <a:defRPr sz="3200" b="0" i="0">
                <a:blipFill dpi="0" rotWithShape="1">
                  <a:blip r:embed="rId4"/>
                  <a:srcRect/>
                  <a:stretch>
                    <a:fillRect/>
                  </a:stretch>
                </a:blipFill>
                <a:latin typeface="+mn-lt"/>
                <a:ea typeface="BrownStd Light" charset="0"/>
                <a:cs typeface="BrownStd Light"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a:t>
            </a:r>
            <a:endParaRPr lang="en-GB" dirty="0"/>
          </a:p>
        </p:txBody>
      </p:sp>
      <p:cxnSp>
        <p:nvCxnSpPr>
          <p:cNvPr id="44" name="直接连接符 43">
            <a:extLst>
              <a:ext uri="{FF2B5EF4-FFF2-40B4-BE49-F238E27FC236}">
                <a16:creationId xmlns="" xmlns:a16="http://schemas.microsoft.com/office/drawing/2014/main" id="{105F40A8-A09B-4B42-AEB7-01D41E341AE5}"/>
              </a:ext>
            </a:extLst>
          </p:cNvPr>
          <p:cNvCxnSpPr>
            <a:cxnSpLocks/>
          </p:cNvCxnSpPr>
          <p:nvPr userDrawn="1"/>
        </p:nvCxnSpPr>
        <p:spPr>
          <a:xfrm>
            <a:off x="451974" y="948267"/>
            <a:ext cx="7699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5" name="图形 44">
            <a:extLst>
              <a:ext uri="{FF2B5EF4-FFF2-40B4-BE49-F238E27FC236}">
                <a16:creationId xmlns="" xmlns:a16="http://schemas.microsoft.com/office/drawing/2014/main" id="{8BB93644-35CF-4BF2-8313-158E90396E15}"/>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436563" y="6177916"/>
            <a:ext cx="800132" cy="318181"/>
          </a:xfrm>
          <a:prstGeom prst="rect">
            <a:avLst/>
          </a:prstGeom>
        </p:spPr>
      </p:pic>
      <p:sp>
        <p:nvSpPr>
          <p:cNvPr id="46" name="矩形 12">
            <a:extLst>
              <a:ext uri="{FF2B5EF4-FFF2-40B4-BE49-F238E27FC236}">
                <a16:creationId xmlns="" xmlns:a16="http://schemas.microsoft.com/office/drawing/2014/main" id="{52FEBB13-60ED-428D-98F2-B337C435DAA5}"/>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2" name="灯片编号占位符 5">
            <a:extLst>
              <a:ext uri="{FF2B5EF4-FFF2-40B4-BE49-F238E27FC236}">
                <a16:creationId xmlns="" xmlns:a16="http://schemas.microsoft.com/office/drawing/2014/main" id="{F5D89289-D691-4246-AF14-A2172C1CDA00}"/>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lgn="r">
              <a:defRPr sz="12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zh-CN" altLang="en-US" smtClean="0"/>
              <a:pPr/>
              <a:t>‹#›</a:t>
            </a:fld>
            <a:endParaRPr lang="zh-CN" altLang="en-US"/>
          </a:p>
        </p:txBody>
      </p:sp>
    </p:spTree>
    <p:extLst>
      <p:ext uri="{BB962C8B-B14F-4D97-AF65-F5344CB8AC3E}">
        <p14:creationId xmlns:p14="http://schemas.microsoft.com/office/powerpoint/2010/main" val="419019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10" name="标题 7">
            <a:extLst>
              <a:ext uri="{FF2B5EF4-FFF2-40B4-BE49-F238E27FC236}">
                <a16:creationId xmlns="" xmlns:a16="http://schemas.microsoft.com/office/drawing/2014/main" id="{EC3C20F3-26F3-4985-867D-F0E8DF3C53E1}"/>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p>
        </p:txBody>
      </p:sp>
      <p:pic>
        <p:nvPicPr>
          <p:cNvPr id="17" name="图形 16">
            <a:extLst>
              <a:ext uri="{FF2B5EF4-FFF2-40B4-BE49-F238E27FC236}">
                <a16:creationId xmlns="" xmlns:a16="http://schemas.microsoft.com/office/drawing/2014/main" id="{548B8827-BDFD-4BEB-B61A-A7D8266D37B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18" name="矩形 12">
            <a:extLst>
              <a:ext uri="{FF2B5EF4-FFF2-40B4-BE49-F238E27FC236}">
                <a16:creationId xmlns="" xmlns:a16="http://schemas.microsoft.com/office/drawing/2014/main" id="{E528A709-AEA7-4257-96A6-641FB13E822A}"/>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7" name="Text Placeholder 2">
            <a:extLst>
              <a:ext uri="{FF2B5EF4-FFF2-40B4-BE49-F238E27FC236}">
                <a16:creationId xmlns="" xmlns:a16="http://schemas.microsoft.com/office/drawing/2014/main" id="{DA368D4F-9950-445C-B249-D6D56F21982C}"/>
              </a:ext>
            </a:extLst>
          </p:cNvPr>
          <p:cNvSpPr>
            <a:spLocks noGrp="1"/>
          </p:cNvSpPr>
          <p:nvPr>
            <p:ph type="body" sz="quarter" idx="11" hasCustomPrompt="1"/>
          </p:nvPr>
        </p:nvSpPr>
        <p:spPr>
          <a:xfrm>
            <a:off x="339153" y="1084690"/>
            <a:ext cx="11488751"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6" name="灯片编号占位符 5">
            <a:extLst>
              <a:ext uri="{FF2B5EF4-FFF2-40B4-BE49-F238E27FC236}">
                <a16:creationId xmlns="" xmlns:a16="http://schemas.microsoft.com/office/drawing/2014/main" id="{B888A3A0-5B1B-4E2E-815C-2E7435F49BAE}"/>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lgn="r">
              <a:defRPr sz="120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zh-CN" altLang="en-US" smtClean="0"/>
              <a:pPr/>
              <a:t>‹#›</a:t>
            </a:fld>
            <a:endParaRPr lang="zh-CN" altLang="en-US"/>
          </a:p>
        </p:txBody>
      </p:sp>
    </p:spTree>
    <p:extLst>
      <p:ext uri="{BB962C8B-B14F-4D97-AF65-F5344CB8AC3E}">
        <p14:creationId xmlns:p14="http://schemas.microsoft.com/office/powerpoint/2010/main" val="247729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6" name="标题 7">
            <a:extLst>
              <a:ext uri="{FF2B5EF4-FFF2-40B4-BE49-F238E27FC236}">
                <a16:creationId xmlns="" xmlns:a16="http://schemas.microsoft.com/office/drawing/2014/main" id="{27B96D33-B93D-457A-887E-5DEA18D93E54}"/>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endParaRPr kumimoji="1" lang="en-US" altLang="zh-CN" dirty="0"/>
          </a:p>
        </p:txBody>
      </p:sp>
      <p:pic>
        <p:nvPicPr>
          <p:cNvPr id="7" name="图形 6">
            <a:extLst>
              <a:ext uri="{FF2B5EF4-FFF2-40B4-BE49-F238E27FC236}">
                <a16:creationId xmlns="" xmlns:a16="http://schemas.microsoft.com/office/drawing/2014/main" id="{F9F0FF65-5422-4C69-B5AC-D6A987B1441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cxnSp>
        <p:nvCxnSpPr>
          <p:cNvPr id="3" name="直接连接符 2">
            <a:extLst>
              <a:ext uri="{FF2B5EF4-FFF2-40B4-BE49-F238E27FC236}">
                <a16:creationId xmlns="" xmlns:a16="http://schemas.microsoft.com/office/drawing/2014/main" id="{4801C727-1FF5-4834-975E-99DDAF1A2961}"/>
              </a:ext>
            </a:extLst>
          </p:cNvPr>
          <p:cNvCxnSpPr>
            <a:cxnSpLocks/>
          </p:cNvCxnSpPr>
          <p:nvPr userDrawn="1"/>
        </p:nvCxnSpPr>
        <p:spPr>
          <a:xfrm>
            <a:off x="442913" y="880609"/>
            <a:ext cx="1130617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2D5F02AA-2A88-484C-99E9-1702125F19CF}"/>
              </a:ext>
            </a:extLst>
          </p:cNvPr>
          <p:cNvCxnSpPr>
            <a:cxnSpLocks/>
          </p:cNvCxnSpPr>
          <p:nvPr userDrawn="1"/>
        </p:nvCxnSpPr>
        <p:spPr>
          <a:xfrm>
            <a:off x="442913" y="880609"/>
            <a:ext cx="989012"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12">
            <a:extLst>
              <a:ext uri="{FF2B5EF4-FFF2-40B4-BE49-F238E27FC236}">
                <a16:creationId xmlns="" xmlns:a16="http://schemas.microsoft.com/office/drawing/2014/main" id="{C26E83E7-CB20-4690-9298-F64E8A641679}"/>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2" name="Text Placeholder 2">
            <a:extLst>
              <a:ext uri="{FF2B5EF4-FFF2-40B4-BE49-F238E27FC236}">
                <a16:creationId xmlns="" xmlns:a16="http://schemas.microsoft.com/office/drawing/2014/main" id="{005A36B6-CDF5-4136-8E6B-04F962A3CD99}"/>
              </a:ext>
            </a:extLst>
          </p:cNvPr>
          <p:cNvSpPr>
            <a:spLocks noGrp="1"/>
          </p:cNvSpPr>
          <p:nvPr>
            <p:ph type="body" sz="quarter" idx="11" hasCustomPrompt="1"/>
          </p:nvPr>
        </p:nvSpPr>
        <p:spPr>
          <a:xfrm>
            <a:off x="339153" y="1084690"/>
            <a:ext cx="11488751"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8" name="灯片编号占位符 5">
            <a:extLst>
              <a:ext uri="{FF2B5EF4-FFF2-40B4-BE49-F238E27FC236}">
                <a16:creationId xmlns="" xmlns:a16="http://schemas.microsoft.com/office/drawing/2014/main" id="{A2B80DCC-AC37-44EC-961E-18CE2BD913D1}"/>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25447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Text Placeholder 2">
            <a:extLst>
              <a:ext uri="{FF2B5EF4-FFF2-40B4-BE49-F238E27FC236}">
                <a16:creationId xmlns="" xmlns:a16="http://schemas.microsoft.com/office/drawing/2014/main" id="{B451D07C-82E3-4182-AFE0-28C6E6AFC2FB}"/>
              </a:ext>
            </a:extLst>
          </p:cNvPr>
          <p:cNvSpPr>
            <a:spLocks noGrp="1"/>
          </p:cNvSpPr>
          <p:nvPr>
            <p:ph type="body" sz="quarter" idx="13" hasCustomPrompt="1"/>
          </p:nvPr>
        </p:nvSpPr>
        <p:spPr>
          <a:xfrm>
            <a:off x="339153" y="1084690"/>
            <a:ext cx="5698789"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10" name="标题 7">
            <a:extLst>
              <a:ext uri="{FF2B5EF4-FFF2-40B4-BE49-F238E27FC236}">
                <a16:creationId xmlns="" xmlns:a16="http://schemas.microsoft.com/office/drawing/2014/main" id="{EC3C20F3-26F3-4985-867D-F0E8DF3C53E1}"/>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dirty="0"/>
              <a:t>CLICK TO ADD TITLE</a:t>
            </a:r>
          </a:p>
        </p:txBody>
      </p:sp>
      <p:pic>
        <p:nvPicPr>
          <p:cNvPr id="17" name="图形 16">
            <a:extLst>
              <a:ext uri="{FF2B5EF4-FFF2-40B4-BE49-F238E27FC236}">
                <a16:creationId xmlns="" xmlns:a16="http://schemas.microsoft.com/office/drawing/2014/main" id="{6F86E19E-D7E2-49BD-937A-2A6FF438845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18" name="矩形 12">
            <a:extLst>
              <a:ext uri="{FF2B5EF4-FFF2-40B4-BE49-F238E27FC236}">
                <a16:creationId xmlns="" xmlns:a16="http://schemas.microsoft.com/office/drawing/2014/main" id="{103662F1-B3E5-4796-BCB8-37882690E575}"/>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3" name="Text Placeholder 2">
            <a:extLst>
              <a:ext uri="{FF2B5EF4-FFF2-40B4-BE49-F238E27FC236}">
                <a16:creationId xmlns="" xmlns:a16="http://schemas.microsoft.com/office/drawing/2014/main" id="{5EDE966F-2F34-42BB-89CC-A5C46D6476CE}"/>
              </a:ext>
            </a:extLst>
          </p:cNvPr>
          <p:cNvSpPr>
            <a:spLocks noGrp="1"/>
          </p:cNvSpPr>
          <p:nvPr>
            <p:ph type="body" sz="quarter" idx="14" hasCustomPrompt="1"/>
          </p:nvPr>
        </p:nvSpPr>
        <p:spPr>
          <a:xfrm>
            <a:off x="6129140" y="1084690"/>
            <a:ext cx="5698789"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7" name="灯片编号占位符 5">
            <a:extLst>
              <a:ext uri="{FF2B5EF4-FFF2-40B4-BE49-F238E27FC236}">
                <a16:creationId xmlns="" xmlns:a16="http://schemas.microsoft.com/office/drawing/2014/main" id="{8978A760-FBCF-4355-937D-7FD036F5B4CA}"/>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225257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and Half Page Image">
    <p:spTree>
      <p:nvGrpSpPr>
        <p:cNvPr id="1" name=""/>
        <p:cNvGrpSpPr/>
        <p:nvPr/>
      </p:nvGrpSpPr>
      <p:grpSpPr>
        <a:xfrm>
          <a:off x="0" y="0"/>
          <a:ext cx="0" cy="0"/>
          <a:chOff x="0" y="0"/>
          <a:chExt cx="0" cy="0"/>
        </a:xfrm>
      </p:grpSpPr>
      <p:sp>
        <p:nvSpPr>
          <p:cNvPr id="9" name="标题 7">
            <a:extLst>
              <a:ext uri="{FF2B5EF4-FFF2-40B4-BE49-F238E27FC236}">
                <a16:creationId xmlns="" xmlns:a16="http://schemas.microsoft.com/office/drawing/2014/main" id="{78FAC25A-CD71-47C7-8E0B-52EEE9A0ABA7}"/>
              </a:ext>
            </a:extLst>
          </p:cNvPr>
          <p:cNvSpPr>
            <a:spLocks noGrp="1"/>
          </p:cNvSpPr>
          <p:nvPr>
            <p:ph type="title" hasCustomPrompt="1"/>
          </p:nvPr>
        </p:nvSpPr>
        <p:spPr>
          <a:xfrm>
            <a:off x="339154" y="287790"/>
            <a:ext cx="5443579"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p>
        </p:txBody>
      </p:sp>
      <p:sp>
        <p:nvSpPr>
          <p:cNvPr id="12" name="图片占位符 18">
            <a:extLst>
              <a:ext uri="{FF2B5EF4-FFF2-40B4-BE49-F238E27FC236}">
                <a16:creationId xmlns="" xmlns:a16="http://schemas.microsoft.com/office/drawing/2014/main" id="{3A0E5F26-37F3-4CF1-A621-7648C4407EF7}"/>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pic>
        <p:nvPicPr>
          <p:cNvPr id="27" name="图形 26">
            <a:extLst>
              <a:ext uri="{FF2B5EF4-FFF2-40B4-BE49-F238E27FC236}">
                <a16:creationId xmlns="" xmlns:a16="http://schemas.microsoft.com/office/drawing/2014/main" id="{8B740402-CF39-4177-B143-36BA86A27D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28" name="矩形 12">
            <a:extLst>
              <a:ext uri="{FF2B5EF4-FFF2-40B4-BE49-F238E27FC236}">
                <a16:creationId xmlns="" xmlns:a16="http://schemas.microsoft.com/office/drawing/2014/main" id="{6C39D45F-83B1-453F-BAD1-5D8546F8A4D9}"/>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trike="noStrike"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0" name="Text Placeholder 2">
            <a:extLst>
              <a:ext uri="{FF2B5EF4-FFF2-40B4-BE49-F238E27FC236}">
                <a16:creationId xmlns="" xmlns:a16="http://schemas.microsoft.com/office/drawing/2014/main" id="{5E98A7D4-3EFC-4C49-B0A6-9D039FD48A8D}"/>
              </a:ext>
            </a:extLst>
          </p:cNvPr>
          <p:cNvSpPr>
            <a:spLocks noGrp="1"/>
          </p:cNvSpPr>
          <p:nvPr>
            <p:ph type="body" sz="quarter" idx="13" hasCustomPrompt="1"/>
          </p:nvPr>
        </p:nvSpPr>
        <p:spPr>
          <a:xfrm>
            <a:off x="339153" y="1084690"/>
            <a:ext cx="5458641" cy="4936696"/>
          </a:xfrm>
          <a:prstGeom prst="rect">
            <a:avLst/>
          </a:prstGeom>
        </p:spPr>
        <p:txBody>
          <a:bodyPr/>
          <a:lstStyle>
            <a:lvl1pPr>
              <a:lnSpc>
                <a:spcPct val="120000"/>
              </a:lnSpc>
              <a:buClr>
                <a:schemeClr val="accent1"/>
              </a:buClr>
              <a:defRPr sz="2400">
                <a:solidFill>
                  <a:schemeClr val="tx1">
                    <a:lumMod val="85000"/>
                    <a:lumOff val="15000"/>
                  </a:schemeClr>
                </a:solidFill>
              </a:defRPr>
            </a:lvl1pPr>
            <a:lvl2pPr>
              <a:lnSpc>
                <a:spcPct val="120000"/>
              </a:lnSpc>
              <a:buClr>
                <a:schemeClr val="accent1"/>
              </a:buClr>
              <a:defRPr sz="2000">
                <a:solidFill>
                  <a:schemeClr val="tx1">
                    <a:lumMod val="85000"/>
                    <a:lumOff val="15000"/>
                  </a:schemeClr>
                </a:solidFill>
              </a:defRPr>
            </a:lvl2pPr>
            <a:lvl3pPr>
              <a:lnSpc>
                <a:spcPct val="120000"/>
              </a:lnSpc>
              <a:buClr>
                <a:schemeClr val="accent1"/>
              </a:buClr>
              <a:defRPr sz="1800">
                <a:solidFill>
                  <a:schemeClr val="tx1">
                    <a:lumMod val="85000"/>
                    <a:lumOff val="15000"/>
                  </a:schemeClr>
                </a:solidFill>
              </a:defRPr>
            </a:lvl3pPr>
            <a:lvl4pPr>
              <a:lnSpc>
                <a:spcPct val="120000"/>
              </a:lnSpc>
              <a:buClr>
                <a:schemeClr val="accent1"/>
              </a:buClr>
              <a:defRPr sz="1600" i="1">
                <a:solidFill>
                  <a:schemeClr val="tx1">
                    <a:lumMod val="85000"/>
                    <a:lumOff val="15000"/>
                  </a:schemeClr>
                </a:solidFill>
              </a:defRPr>
            </a:lvl4pPr>
          </a:lstStyle>
          <a:p>
            <a:pPr lvl="0"/>
            <a:r>
              <a:rPr lang="en-US" dirty="0"/>
              <a:t>First level text</a:t>
            </a:r>
          </a:p>
          <a:p>
            <a:pPr lvl="1"/>
            <a:r>
              <a:rPr lang="en-US" dirty="0"/>
              <a:t>Second level text</a:t>
            </a:r>
          </a:p>
          <a:p>
            <a:pPr lvl="2"/>
            <a:r>
              <a:rPr lang="en-US" dirty="0"/>
              <a:t>Third level text</a:t>
            </a:r>
          </a:p>
          <a:p>
            <a:pPr lvl="3"/>
            <a:r>
              <a:rPr lang="en-US" dirty="0"/>
              <a:t>Fourth level text</a:t>
            </a:r>
          </a:p>
        </p:txBody>
      </p:sp>
      <p:sp>
        <p:nvSpPr>
          <p:cNvPr id="7" name="灯片编号占位符 5">
            <a:extLst>
              <a:ext uri="{FF2B5EF4-FFF2-40B4-BE49-F238E27FC236}">
                <a16:creationId xmlns="" xmlns:a16="http://schemas.microsoft.com/office/drawing/2014/main" id="{748C9BA0-B2B9-4451-8F7E-304C19234F2B}"/>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dirty="0"/>
          </a:p>
        </p:txBody>
      </p:sp>
    </p:spTree>
    <p:extLst>
      <p:ext uri="{BB962C8B-B14F-4D97-AF65-F5344CB8AC3E}">
        <p14:creationId xmlns:p14="http://schemas.microsoft.com/office/powerpoint/2010/main" val="104488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Image with Caption">
    <p:spTree>
      <p:nvGrpSpPr>
        <p:cNvPr id="1" name=""/>
        <p:cNvGrpSpPr/>
        <p:nvPr/>
      </p:nvGrpSpPr>
      <p:grpSpPr>
        <a:xfrm>
          <a:off x="0" y="0"/>
          <a:ext cx="0" cy="0"/>
          <a:chOff x="0" y="0"/>
          <a:chExt cx="0" cy="0"/>
        </a:xfrm>
      </p:grpSpPr>
      <p:sp>
        <p:nvSpPr>
          <p:cNvPr id="18" name="图片占位符 18">
            <a:extLst>
              <a:ext uri="{FF2B5EF4-FFF2-40B4-BE49-F238E27FC236}">
                <a16:creationId xmlns="" xmlns:a16="http://schemas.microsoft.com/office/drawing/2014/main" id="{8AACC0DB-4FC7-4E0B-832B-E39AE342DEAA}"/>
              </a:ext>
            </a:extLst>
          </p:cNvPr>
          <p:cNvSpPr>
            <a:spLocks noGrp="1"/>
          </p:cNvSpPr>
          <p:nvPr>
            <p:ph type="pic" sz="quarter" idx="10" hasCustomPrompt="1"/>
          </p:nvPr>
        </p:nvSpPr>
        <p:spPr>
          <a:xfrm>
            <a:off x="436563" y="1268413"/>
            <a:ext cx="11318874" cy="37036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8" name="标题 7">
            <a:extLst>
              <a:ext uri="{FF2B5EF4-FFF2-40B4-BE49-F238E27FC236}">
                <a16:creationId xmlns="" xmlns:a16="http://schemas.microsoft.com/office/drawing/2014/main" id="{8F7604E3-8E43-4C13-9AAA-FCF6FD9C2018}"/>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a:t>CLICK TO ADD TITLE</a:t>
            </a:r>
            <a:endParaRPr kumimoji="1" lang="en-US" altLang="zh-CN" dirty="0"/>
          </a:p>
        </p:txBody>
      </p:sp>
      <p:pic>
        <p:nvPicPr>
          <p:cNvPr id="16" name="图形 15">
            <a:extLst>
              <a:ext uri="{FF2B5EF4-FFF2-40B4-BE49-F238E27FC236}">
                <a16:creationId xmlns="" xmlns:a16="http://schemas.microsoft.com/office/drawing/2014/main" id="{B21F788C-C44D-4A3E-837B-F1F1918C32B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7" name="矩形 12">
            <a:extLst>
              <a:ext uri="{FF2B5EF4-FFF2-40B4-BE49-F238E27FC236}">
                <a16:creationId xmlns="" xmlns:a16="http://schemas.microsoft.com/office/drawing/2014/main" id="{92C5A716-01DC-4A93-8502-2DB4B63ABF7F}"/>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9" name="Text Placeholder 2">
            <a:extLst>
              <a:ext uri="{FF2B5EF4-FFF2-40B4-BE49-F238E27FC236}">
                <a16:creationId xmlns="" xmlns:a16="http://schemas.microsoft.com/office/drawing/2014/main" id="{0E754A9B-D2DC-4197-AA52-C849DC0EDDE9}"/>
              </a:ext>
            </a:extLst>
          </p:cNvPr>
          <p:cNvSpPr>
            <a:spLocks noGrp="1"/>
          </p:cNvSpPr>
          <p:nvPr>
            <p:ph type="body" sz="quarter" idx="12" hasCustomPrompt="1"/>
          </p:nvPr>
        </p:nvSpPr>
        <p:spPr>
          <a:xfrm>
            <a:off x="339153" y="5057394"/>
            <a:ext cx="11488774" cy="963994"/>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0" name="灯片编号占位符 5">
            <a:extLst>
              <a:ext uri="{FF2B5EF4-FFF2-40B4-BE49-F238E27FC236}">
                <a16:creationId xmlns="" xmlns:a16="http://schemas.microsoft.com/office/drawing/2014/main" id="{27795A41-CA67-4668-BCB8-77571197C23E}"/>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149178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Images with Caption">
    <p:spTree>
      <p:nvGrpSpPr>
        <p:cNvPr id="1" name=""/>
        <p:cNvGrpSpPr/>
        <p:nvPr/>
      </p:nvGrpSpPr>
      <p:grpSpPr>
        <a:xfrm>
          <a:off x="0" y="0"/>
          <a:ext cx="0" cy="0"/>
          <a:chOff x="0" y="0"/>
          <a:chExt cx="0" cy="0"/>
        </a:xfrm>
      </p:grpSpPr>
      <p:sp>
        <p:nvSpPr>
          <p:cNvPr id="8" name="标题 7">
            <a:extLst>
              <a:ext uri="{FF2B5EF4-FFF2-40B4-BE49-F238E27FC236}">
                <a16:creationId xmlns="" xmlns:a16="http://schemas.microsoft.com/office/drawing/2014/main" id="{0923EBE4-3467-41C9-AD91-1813BD7F996B}"/>
              </a:ext>
            </a:extLst>
          </p:cNvPr>
          <p:cNvSpPr>
            <a:spLocks noGrp="1"/>
          </p:cNvSpPr>
          <p:nvPr>
            <p:ph type="title" hasCustomPrompt="1"/>
          </p:nvPr>
        </p:nvSpPr>
        <p:spPr>
          <a:xfrm>
            <a:off x="339154" y="287790"/>
            <a:ext cx="11488775" cy="592819"/>
          </a:xfrm>
          <a:prstGeom prst="rect">
            <a:avLst/>
          </a:prstGeom>
        </p:spPr>
        <p:txBody>
          <a:bodyPr anchor="ctr"/>
          <a:lstStyle>
            <a:lvl1pPr>
              <a:defRPr sz="3200" b="1" baseline="0">
                <a:solidFill>
                  <a:srgbClr val="00579B"/>
                </a:solidFill>
                <a:latin typeface="+mj-lt"/>
                <a:ea typeface="Arial Unicode MS" charset="0"/>
                <a:cs typeface="Arial Unicode MS" charset="0"/>
              </a:defRPr>
            </a:lvl1pPr>
          </a:lstStyle>
          <a:p>
            <a:r>
              <a:rPr kumimoji="1" lang="en-US" altLang="zh-CN" dirty="0"/>
              <a:t>CLICK TO ADD TITLE</a:t>
            </a:r>
          </a:p>
        </p:txBody>
      </p:sp>
      <p:pic>
        <p:nvPicPr>
          <p:cNvPr id="11" name="图形 10">
            <a:extLst>
              <a:ext uri="{FF2B5EF4-FFF2-40B4-BE49-F238E27FC236}">
                <a16:creationId xmlns="" xmlns:a16="http://schemas.microsoft.com/office/drawing/2014/main" id="{D0C5BDE9-DD43-4DD4-9ECC-E9A8813231FB}"/>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36563" y="6177916"/>
            <a:ext cx="800132" cy="318181"/>
          </a:xfrm>
          <a:prstGeom prst="rect">
            <a:avLst/>
          </a:prstGeom>
        </p:spPr>
      </p:pic>
      <p:sp>
        <p:nvSpPr>
          <p:cNvPr id="12" name="矩形 12">
            <a:extLst>
              <a:ext uri="{FF2B5EF4-FFF2-40B4-BE49-F238E27FC236}">
                <a16:creationId xmlns="" xmlns:a16="http://schemas.microsoft.com/office/drawing/2014/main" id="{E0E6516C-B4F7-4555-A727-637D9F5F708B}"/>
              </a:ext>
            </a:extLst>
          </p:cNvPr>
          <p:cNvSpPr/>
          <p:nvPr userDrawn="1"/>
        </p:nvSpPr>
        <p:spPr>
          <a:xfrm>
            <a:off x="1352641" y="6226224"/>
            <a:ext cx="5352685" cy="323165"/>
          </a:xfrm>
          <a:prstGeom prst="rect">
            <a:avLst/>
          </a:prstGeom>
          <a:noFill/>
        </p:spPr>
        <p:txBody>
          <a:bodyPr wrap="square" rtlCol="0" anchor="ctr">
            <a:spAutoFit/>
          </a:bodyPr>
          <a:lstStyle/>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CONFIDENTIAL</a:t>
            </a:r>
          </a:p>
          <a:p>
            <a:pPr lvl="0"/>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AVIAGE SYSTEMS Proprietary Information | Use or disclosure of data contained on this sheet is subject to the restrictions</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on the cover page. </a:t>
            </a:r>
          </a:p>
          <a:p>
            <a:pPr lvl="0"/>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昂际航电专属信息 </a:t>
            </a:r>
            <a:r>
              <a:rPr lang="en-US" altLang="zh-CN"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500" spc="0" dirty="0">
                <a:solidFill>
                  <a:schemeClr val="bg1">
                    <a:lumMod val="6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使用或披露本页所含数据应同时遵循封面所示的限制条件。</a:t>
            </a:r>
          </a:p>
        </p:txBody>
      </p:sp>
      <p:sp>
        <p:nvSpPr>
          <p:cNvPr id="13" name="图片占位符 18">
            <a:extLst>
              <a:ext uri="{FF2B5EF4-FFF2-40B4-BE49-F238E27FC236}">
                <a16:creationId xmlns="" xmlns:a16="http://schemas.microsoft.com/office/drawing/2014/main" id="{85E32F4C-D7DE-47DD-8827-17499AB45620}"/>
              </a:ext>
            </a:extLst>
          </p:cNvPr>
          <p:cNvSpPr>
            <a:spLocks noGrp="1"/>
          </p:cNvSpPr>
          <p:nvPr>
            <p:ph type="pic" sz="quarter" idx="10" hasCustomPrompt="1"/>
          </p:nvPr>
        </p:nvSpPr>
        <p:spPr>
          <a:xfrm>
            <a:off x="436563" y="1683805"/>
            <a:ext cx="5598583" cy="27384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16" name="图片占位符 18">
            <a:extLst>
              <a:ext uri="{FF2B5EF4-FFF2-40B4-BE49-F238E27FC236}">
                <a16:creationId xmlns="" xmlns:a16="http://schemas.microsoft.com/office/drawing/2014/main" id="{7A05CDF7-E5C4-40C8-8818-46F573D2989C}"/>
              </a:ext>
            </a:extLst>
          </p:cNvPr>
          <p:cNvSpPr>
            <a:spLocks noGrp="1"/>
          </p:cNvSpPr>
          <p:nvPr>
            <p:ph type="pic" sz="quarter" idx="21" hasCustomPrompt="1"/>
          </p:nvPr>
        </p:nvSpPr>
        <p:spPr>
          <a:xfrm>
            <a:off x="6156855" y="1683805"/>
            <a:ext cx="5592233" cy="2738437"/>
          </a:xfrm>
          <a:prstGeom prst="rect">
            <a:avLst/>
          </a:prstGeom>
          <a:solidFill>
            <a:schemeClr val="bg1">
              <a:lumMod val="95000"/>
            </a:schemeClr>
          </a:solidFill>
        </p:spPr>
        <p:txBody>
          <a:bodyPr/>
          <a:lstStyle>
            <a:lvl1pPr>
              <a:defRPr sz="1800">
                <a:solidFill>
                  <a:schemeClr val="accent1"/>
                </a:solidFill>
              </a:defRPr>
            </a:lvl1pPr>
          </a:lstStyle>
          <a:p>
            <a:r>
              <a:rPr lang="en-US" altLang="zh-CN" dirty="0"/>
              <a:t>Insert or drag and drop your photo</a:t>
            </a:r>
          </a:p>
        </p:txBody>
      </p:sp>
      <p:sp>
        <p:nvSpPr>
          <p:cNvPr id="9" name="Text Placeholder 2">
            <a:extLst>
              <a:ext uri="{FF2B5EF4-FFF2-40B4-BE49-F238E27FC236}">
                <a16:creationId xmlns="" xmlns:a16="http://schemas.microsoft.com/office/drawing/2014/main" id="{DF0F5ACB-C5DB-403D-9A65-EB7E14C6DD0D}"/>
              </a:ext>
            </a:extLst>
          </p:cNvPr>
          <p:cNvSpPr>
            <a:spLocks noGrp="1"/>
          </p:cNvSpPr>
          <p:nvPr>
            <p:ph type="body" sz="quarter" idx="12" hasCustomPrompt="1"/>
          </p:nvPr>
        </p:nvSpPr>
        <p:spPr>
          <a:xfrm>
            <a:off x="339153" y="4506438"/>
            <a:ext cx="5768482" cy="1514949"/>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0" name="Text Placeholder 2">
            <a:extLst>
              <a:ext uri="{FF2B5EF4-FFF2-40B4-BE49-F238E27FC236}">
                <a16:creationId xmlns="" xmlns:a16="http://schemas.microsoft.com/office/drawing/2014/main" id="{D12B1957-3173-420C-BD63-016142CF7F7C}"/>
              </a:ext>
            </a:extLst>
          </p:cNvPr>
          <p:cNvSpPr>
            <a:spLocks noGrp="1"/>
          </p:cNvSpPr>
          <p:nvPr>
            <p:ph type="body" sz="quarter" idx="23" hasCustomPrompt="1"/>
          </p:nvPr>
        </p:nvSpPr>
        <p:spPr>
          <a:xfrm>
            <a:off x="6059447" y="4506438"/>
            <a:ext cx="5768482" cy="1514949"/>
          </a:xfrm>
          <a:prstGeom prst="rect">
            <a:avLst/>
          </a:prstGeom>
        </p:spPr>
        <p:txBody>
          <a:bodyPr/>
          <a:lstStyle>
            <a:lvl1pPr>
              <a:lnSpc>
                <a:spcPct val="120000"/>
              </a:lnSpc>
              <a:buClr>
                <a:schemeClr val="accent1"/>
              </a:buClr>
              <a:defRPr sz="1800">
                <a:solidFill>
                  <a:schemeClr val="tx1">
                    <a:lumMod val="85000"/>
                    <a:lumOff val="15000"/>
                  </a:schemeClr>
                </a:solidFill>
              </a:defRPr>
            </a:lvl1pPr>
            <a:lvl2pPr>
              <a:lnSpc>
                <a:spcPct val="120000"/>
              </a:lnSpc>
              <a:buClr>
                <a:schemeClr val="accent1"/>
              </a:buClr>
              <a:defRPr sz="1600">
                <a:solidFill>
                  <a:schemeClr val="tx1">
                    <a:lumMod val="85000"/>
                    <a:lumOff val="15000"/>
                  </a:schemeClr>
                </a:solidFill>
              </a:defRPr>
            </a:lvl2pPr>
            <a:lvl3pPr>
              <a:buClr>
                <a:schemeClr val="accent1"/>
              </a:buClr>
              <a:defRPr sz="1400"/>
            </a:lvl3pPr>
            <a:lvl4pPr>
              <a:buClr>
                <a:schemeClr val="accent1"/>
              </a:buClr>
              <a:defRPr sz="1200" i="1"/>
            </a:lvl4pPr>
          </a:lstStyle>
          <a:p>
            <a:pPr lvl="0"/>
            <a:r>
              <a:rPr lang="en-US" dirty="0"/>
              <a:t>First level text</a:t>
            </a:r>
          </a:p>
          <a:p>
            <a:pPr lvl="1"/>
            <a:r>
              <a:rPr lang="en-US" dirty="0"/>
              <a:t>Second level text</a:t>
            </a:r>
          </a:p>
        </p:txBody>
      </p:sp>
      <p:sp>
        <p:nvSpPr>
          <p:cNvPr id="14" name="灯片编号占位符 5">
            <a:extLst>
              <a:ext uri="{FF2B5EF4-FFF2-40B4-BE49-F238E27FC236}">
                <a16:creationId xmlns="" xmlns:a16="http://schemas.microsoft.com/office/drawing/2014/main" id="{61962FC2-BBD7-472E-B93A-05B130849A03}"/>
              </a:ext>
            </a:extLst>
          </p:cNvPr>
          <p:cNvSpPr>
            <a:spLocks noGrp="1"/>
          </p:cNvSpPr>
          <p:nvPr>
            <p:ph type="sldNum" sz="quarter" idx="4"/>
          </p:nvPr>
        </p:nvSpPr>
        <p:spPr>
          <a:xfrm>
            <a:off x="9112250" y="6184264"/>
            <a:ext cx="2743200" cy="365125"/>
          </a:xfrm>
          <a:prstGeom prst="rect">
            <a:avLst/>
          </a:prstGeom>
        </p:spPr>
        <p:txBody>
          <a:bodyPr vert="horz" lIns="91440" tIns="45720" rIns="91440" bIns="45720" rtlCol="0" anchor="ctr"/>
          <a:lstStyle>
            <a:lvl1pPr>
              <a:defRPr lang="zh-CN" altLang="en-US" smtClean="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2C9CCA07-1333-47E0-B57A-32A51772A721}" type="slidenum">
              <a:rPr lang="en-US" altLang="zh-CN" smtClean="0"/>
              <a:pPr/>
              <a:t>‹#›</a:t>
            </a:fld>
            <a:endParaRPr lang="en-US" altLang="zh-CN"/>
          </a:p>
        </p:txBody>
      </p:sp>
    </p:spTree>
    <p:extLst>
      <p:ext uri="{BB962C8B-B14F-4D97-AF65-F5344CB8AC3E}">
        <p14:creationId xmlns:p14="http://schemas.microsoft.com/office/powerpoint/2010/main" val="393901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5964118F-AA17-4D5A-9B6A-ECC2A7755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C958428B-C706-43E5-8E69-4FE196937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4BD11136-DE72-4D97-8F25-FC004DF08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 xmlns:a16="http://schemas.microsoft.com/office/drawing/2014/main" id="{A4D667A9-FF38-478F-8707-DB20C0D11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5558F51D-F82A-4369-9F6E-70F8F712F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CCA07-1333-47E0-B57A-32A51772A721}" type="slidenum">
              <a:rPr lang="zh-CN" altLang="en-US" smtClean="0"/>
              <a:t>‹#›</a:t>
            </a:fld>
            <a:endParaRPr lang="zh-CN" altLang="en-US"/>
          </a:p>
        </p:txBody>
      </p:sp>
    </p:spTree>
    <p:extLst>
      <p:ext uri="{BB962C8B-B14F-4D97-AF65-F5344CB8AC3E}">
        <p14:creationId xmlns:p14="http://schemas.microsoft.com/office/powerpoint/2010/main" val="2394947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98DE7A70-0A19-4CC2-9344-141585F0CF0C}"/>
              </a:ext>
            </a:extLst>
          </p:cNvPr>
          <p:cNvSpPr>
            <a:spLocks noGrp="1"/>
          </p:cNvSpPr>
          <p:nvPr>
            <p:ph type="ctrTitle"/>
          </p:nvPr>
        </p:nvSpPr>
        <p:spPr>
          <a:xfrm>
            <a:off x="247716" y="1813560"/>
            <a:ext cx="8746789" cy="1052834"/>
          </a:xfrm>
        </p:spPr>
        <p:txBody>
          <a:bodyPr/>
          <a:lstStyle/>
          <a:p>
            <a:r>
              <a:rPr lang="zh-CN" altLang="en-US" dirty="0"/>
              <a:t>飞</a:t>
            </a:r>
            <a:r>
              <a:rPr lang="zh-CN" altLang="en-US" dirty="0" smtClean="0"/>
              <a:t>机零部件可靠性分析</a:t>
            </a:r>
            <a:endParaRPr lang="zh-CN" altLang="en-US" dirty="0"/>
          </a:p>
        </p:txBody>
      </p:sp>
      <p:sp>
        <p:nvSpPr>
          <p:cNvPr id="5" name="文本占位符 4">
            <a:extLst>
              <a:ext uri="{FF2B5EF4-FFF2-40B4-BE49-F238E27FC236}">
                <a16:creationId xmlns="" xmlns:a16="http://schemas.microsoft.com/office/drawing/2014/main" id="{DCD6BF57-83C1-451E-BAA2-DF0E97B02D4E}"/>
              </a:ext>
            </a:extLst>
          </p:cNvPr>
          <p:cNvSpPr>
            <a:spLocks noGrp="1"/>
          </p:cNvSpPr>
          <p:nvPr>
            <p:ph type="body" sz="quarter" idx="13"/>
          </p:nvPr>
        </p:nvSpPr>
        <p:spPr>
          <a:xfrm>
            <a:off x="963996" y="3500298"/>
            <a:ext cx="5756846" cy="1346010"/>
          </a:xfrm>
          <a:prstGeom prst="rect">
            <a:avLst/>
          </a:prstGeom>
        </p:spPr>
        <p:txBody>
          <a:bodyPr/>
          <a:lstStyle/>
          <a:p>
            <a:r>
              <a:rPr lang="en-US" altLang="zh-CN" dirty="0" smtClean="0"/>
              <a:t>—— </a:t>
            </a:r>
            <a:r>
              <a:rPr lang="zh-CN" altLang="en-US" dirty="0" smtClean="0"/>
              <a:t>最佳维修间隔</a:t>
            </a:r>
            <a:endParaRPr lang="en-US" altLang="zh-CN" dirty="0" smtClean="0"/>
          </a:p>
          <a:p>
            <a:endParaRPr lang="en-US" altLang="zh-CN" dirty="0" smtClean="0"/>
          </a:p>
          <a:p>
            <a:r>
              <a:rPr lang="en-US" altLang="zh-CN" dirty="0" smtClean="0"/>
              <a:t>—— </a:t>
            </a:r>
            <a:r>
              <a:rPr lang="zh-CN" altLang="en-US" dirty="0" smtClean="0"/>
              <a:t>库存管理</a:t>
            </a:r>
            <a:endParaRPr lang="en-US" altLang="zh-CN" dirty="0"/>
          </a:p>
        </p:txBody>
      </p:sp>
    </p:spTree>
    <p:extLst>
      <p:ext uri="{BB962C8B-B14F-4D97-AF65-F5344CB8AC3E}">
        <p14:creationId xmlns:p14="http://schemas.microsoft.com/office/powerpoint/2010/main" val="2050553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50000"/>
              </a:lnSpc>
              <a:spcBef>
                <a:spcPts val="600"/>
              </a:spcBef>
              <a:spcAft>
                <a:spcPts val="600"/>
              </a:spcAft>
              <a:buClr>
                <a:schemeClr val="accent1"/>
              </a:buClr>
              <a:buNone/>
            </a:pPr>
            <a:r>
              <a:rPr kumimoji="1" lang="zh-CN" altLang="en-US" sz="2000" dirty="0" smtClean="0">
                <a:latin typeface="+mn-ea"/>
              </a:rPr>
              <a:t>第六步：求</a:t>
            </a:r>
            <a:r>
              <a:rPr kumimoji="1" lang="en-US" altLang="zh-CN" sz="2000" dirty="0" smtClean="0">
                <a:latin typeface="+mn-ea"/>
              </a:rPr>
              <a:t>C(T)</a:t>
            </a:r>
            <a:r>
              <a:rPr kumimoji="1" lang="zh-CN" altLang="en-US" sz="2000" dirty="0" smtClean="0">
                <a:latin typeface="+mn-ea"/>
              </a:rPr>
              <a:t>最小值确定最优维修时间间隔</a:t>
            </a:r>
            <a:r>
              <a:rPr kumimoji="1" lang="en-US" altLang="zh-CN" sz="2000" dirty="0" smtClean="0">
                <a:latin typeface="+mn-ea"/>
              </a:rPr>
              <a:t>T*;C(T)</a:t>
            </a:r>
            <a:r>
              <a:rPr kumimoji="1" lang="zh-CN" altLang="en-US" sz="2000" dirty="0" smtClean="0">
                <a:latin typeface="+mn-ea"/>
              </a:rPr>
              <a:t>为费用总和，</a:t>
            </a:r>
            <a:r>
              <a:rPr kumimoji="1" lang="en-US" altLang="zh-CN" sz="2000" dirty="0" err="1" smtClean="0">
                <a:latin typeface="+mn-ea"/>
              </a:rPr>
              <a:t>Cf</a:t>
            </a:r>
            <a:r>
              <a:rPr kumimoji="1" lang="zh-CN" altLang="en-US" sz="2000" dirty="0" smtClean="0">
                <a:latin typeface="+mn-ea"/>
              </a:rPr>
              <a:t>为部件失效产生的费用，</a:t>
            </a:r>
            <a:r>
              <a:rPr kumimoji="1" lang="en-US" altLang="zh-CN" sz="2000" dirty="0" err="1" smtClean="0">
                <a:latin typeface="+mn-ea"/>
              </a:rPr>
              <a:t>Cp</a:t>
            </a:r>
            <a:r>
              <a:rPr kumimoji="1" lang="en-US" altLang="zh-CN" sz="2000" dirty="0" smtClean="0">
                <a:latin typeface="+mn-ea"/>
              </a:rPr>
              <a:t>	 </a:t>
            </a:r>
            <a:r>
              <a:rPr kumimoji="1" lang="zh-CN" altLang="en-US" sz="2000" dirty="0" smtClean="0">
                <a:latin typeface="+mn-ea"/>
              </a:rPr>
              <a:t>为部件预防性维修产生的费用，对第五步的公式求导，并令</a:t>
            </a:r>
            <a:r>
              <a:rPr kumimoji="1" lang="en-US" altLang="zh-CN" sz="2000" dirty="0" err="1" smtClean="0">
                <a:latin typeface="+mn-ea"/>
              </a:rPr>
              <a:t>dC</a:t>
            </a:r>
            <a:r>
              <a:rPr kumimoji="1" lang="en-US" altLang="zh-CN" sz="2000" dirty="0" smtClean="0">
                <a:latin typeface="+mn-ea"/>
              </a:rPr>
              <a:t>(T)/</a:t>
            </a:r>
            <a:r>
              <a:rPr kumimoji="1" lang="en-US" altLang="zh-CN" sz="2000" dirty="0" err="1" smtClean="0">
                <a:latin typeface="+mn-ea"/>
              </a:rPr>
              <a:t>dT</a:t>
            </a:r>
            <a:r>
              <a:rPr kumimoji="1" lang="en-US" altLang="zh-CN" sz="2000" dirty="0" smtClean="0">
                <a:latin typeface="+mn-ea"/>
              </a:rPr>
              <a:t> = 0</a:t>
            </a:r>
            <a:r>
              <a:rPr kumimoji="1" lang="zh-CN" altLang="en-US" sz="2000" dirty="0" smtClean="0">
                <a:latin typeface="+mn-ea"/>
              </a:rPr>
              <a:t>得</a:t>
            </a:r>
            <a:endParaRPr kumimoji="1" lang="en-US" altLang="zh-CN" sz="2000" dirty="0" smtClean="0">
              <a:latin typeface="+mn-ea"/>
            </a:endParaRPr>
          </a:p>
          <a:p>
            <a:pPr marL="0" lvl="0" indent="0">
              <a:lnSpc>
                <a:spcPct val="150000"/>
              </a:lnSpc>
              <a:spcBef>
                <a:spcPts val="600"/>
              </a:spcBef>
              <a:spcAft>
                <a:spcPts val="600"/>
              </a:spcAft>
              <a:buClr>
                <a:schemeClr val="accent1"/>
              </a:buClr>
              <a:buNone/>
            </a:pPr>
            <a:endParaRPr kumimoji="1" lang="en-US" altLang="zh-CN" sz="2000" dirty="0">
              <a:latin typeface="+mn-ea"/>
            </a:endParaRPr>
          </a:p>
          <a:p>
            <a:pPr marL="0" lvl="0" indent="0">
              <a:buNone/>
            </a:pPr>
            <a:endParaRPr kumimoji="1" lang="en-US" altLang="zh-CN" sz="2000" dirty="0" smtClean="0">
              <a:latin typeface="+mn-ea"/>
            </a:endParaRPr>
          </a:p>
          <a:p>
            <a:pPr marL="0" lvl="0" indent="0">
              <a:lnSpc>
                <a:spcPct val="150000"/>
              </a:lnSpc>
              <a:spcBef>
                <a:spcPts val="600"/>
              </a:spcBef>
              <a:spcAft>
                <a:spcPts val="600"/>
              </a:spcAft>
              <a:buNone/>
            </a:pPr>
            <a:r>
              <a:rPr kumimoji="1" lang="zh-CN" altLang="en-US" sz="2000" dirty="0" smtClean="0">
                <a:latin typeface="+mn-ea"/>
              </a:rPr>
              <a:t>第</a:t>
            </a:r>
            <a:r>
              <a:rPr kumimoji="1" lang="zh-CN" altLang="en-US" sz="2000" dirty="0">
                <a:latin typeface="+mn-ea"/>
              </a:rPr>
              <a:t>七</a:t>
            </a:r>
            <a:r>
              <a:rPr kumimoji="1" lang="zh-CN" altLang="en-US" sz="2000" dirty="0" smtClean="0">
                <a:latin typeface="+mn-ea"/>
              </a:rPr>
              <a:t>步：限制条件，如果</a:t>
            </a:r>
            <a:r>
              <a:rPr kumimoji="1" lang="el-GR" altLang="zh-CN" sz="2000" dirty="0" smtClean="0">
                <a:latin typeface="+mn-ea"/>
              </a:rPr>
              <a:t>β</a:t>
            </a:r>
            <a:r>
              <a:rPr kumimoji="1" lang="en-US" altLang="zh-CN" sz="2000" dirty="0" smtClean="0">
                <a:latin typeface="+mn-ea"/>
              </a:rPr>
              <a:t>= 1</a:t>
            </a:r>
            <a:r>
              <a:rPr kumimoji="1" lang="zh-CN" altLang="en-US" sz="2000" dirty="0" smtClean="0">
                <a:latin typeface="+mn-ea"/>
              </a:rPr>
              <a:t>，则</a:t>
            </a:r>
            <a:r>
              <a:rPr kumimoji="1" lang="en-US" altLang="zh-CN" sz="2000" dirty="0" smtClean="0">
                <a:latin typeface="+mn-ea"/>
              </a:rPr>
              <a:t>T* = </a:t>
            </a:r>
            <a:r>
              <a:rPr kumimoji="1" lang="en-US" altLang="zh-CN" sz="2000" dirty="0" err="1" smtClean="0">
                <a:latin typeface="+mn-ea"/>
              </a:rPr>
              <a:t>oo</a:t>
            </a:r>
            <a:r>
              <a:rPr kumimoji="1" lang="en-US" altLang="zh-CN" sz="2000" dirty="0" smtClean="0">
                <a:latin typeface="+mn-ea"/>
              </a:rPr>
              <a:t> ,</a:t>
            </a:r>
            <a:r>
              <a:rPr kumimoji="1" lang="zh-CN" altLang="en-US" sz="2000" dirty="0" smtClean="0">
                <a:latin typeface="+mn-ea"/>
              </a:rPr>
              <a:t>即没有必要进行定时维修，</a:t>
            </a:r>
            <a:r>
              <a:rPr kumimoji="1" lang="el-GR" altLang="zh-CN" sz="2000" dirty="0">
                <a:latin typeface="+mn-ea"/>
              </a:rPr>
              <a:t> </a:t>
            </a:r>
            <a:r>
              <a:rPr kumimoji="1" lang="zh-CN" altLang="en-US" sz="2000" dirty="0" smtClean="0">
                <a:latin typeface="+mn-ea"/>
              </a:rPr>
              <a:t>当</a:t>
            </a:r>
            <a:r>
              <a:rPr kumimoji="1" lang="el-GR" altLang="zh-CN" sz="2000" dirty="0" smtClean="0">
                <a:latin typeface="+mn-ea"/>
              </a:rPr>
              <a:t>β</a:t>
            </a:r>
            <a:r>
              <a:rPr kumimoji="1" lang="en-US" altLang="zh-CN" sz="2000" dirty="0">
                <a:latin typeface="+mn-ea"/>
              </a:rPr>
              <a:t>&gt;</a:t>
            </a:r>
            <a:r>
              <a:rPr kumimoji="1" lang="en-US" altLang="zh-CN" sz="2000" dirty="0" smtClean="0">
                <a:latin typeface="+mn-ea"/>
              </a:rPr>
              <a:t> 1</a:t>
            </a:r>
            <a:r>
              <a:rPr kumimoji="1" lang="zh-CN" altLang="en-US" sz="2000" dirty="0" smtClean="0">
                <a:latin typeface="+mn-ea"/>
              </a:rPr>
              <a:t>时，则存在唯一的有</a:t>
            </a:r>
            <a:r>
              <a:rPr kumimoji="1" lang="en-US" altLang="zh-CN" sz="2000" dirty="0" smtClean="0">
                <a:latin typeface="+mn-ea"/>
              </a:rPr>
              <a:t>	 </a:t>
            </a:r>
            <a:r>
              <a:rPr kumimoji="1" lang="zh-CN" altLang="en-US" sz="2000" dirty="0" smtClean="0">
                <a:latin typeface="+mn-ea"/>
              </a:rPr>
              <a:t>限最优解</a:t>
            </a:r>
            <a:r>
              <a:rPr kumimoji="1" lang="en-US" altLang="zh-CN" sz="2000" dirty="0" smtClean="0">
                <a:latin typeface="+mn-ea"/>
              </a:rPr>
              <a:t>T*</a:t>
            </a: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r>
              <a:rPr kumimoji="1" lang="zh-CN" altLang="en-US" sz="2000" dirty="0" smtClean="0">
                <a:latin typeface="+mn-ea"/>
              </a:rPr>
              <a:t>第八步：</a:t>
            </a:r>
            <a:endParaRPr kumimoji="1" lang="en-US" altLang="zh-CN" sz="2000" dirty="0" smtClean="0">
              <a:latin typeface="+mn-ea"/>
            </a:endParaRPr>
          </a:p>
          <a:p>
            <a:pPr marL="0" lvl="0" indent="0">
              <a:lnSpc>
                <a:spcPct val="120000"/>
              </a:lnSpc>
              <a:buClr>
                <a:schemeClr val="accent1"/>
              </a:buClr>
              <a:buNone/>
            </a:pPr>
            <a:r>
              <a:rPr kumimoji="1" lang="zh-CN" altLang="en-US" sz="2000" dirty="0" smtClean="0">
                <a:latin typeface="+mn-ea"/>
              </a:rPr>
              <a:t>第九步：</a:t>
            </a:r>
            <a:endParaRPr kumimoji="1" lang="en-US" altLang="zh-CN" sz="2000" dirty="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10</a:t>
            </a:fld>
            <a:endParaRPr lang="zh-CN" altLang="en-US"/>
          </a:p>
        </p:txBody>
      </p:sp>
      <p:pic>
        <p:nvPicPr>
          <p:cNvPr id="7" name="Picture 6"/>
          <p:cNvPicPr>
            <a:picLocks noChangeAspect="1"/>
          </p:cNvPicPr>
          <p:nvPr/>
        </p:nvPicPr>
        <p:blipFill>
          <a:blip r:embed="rId3"/>
          <a:stretch>
            <a:fillRect/>
          </a:stretch>
        </p:blipFill>
        <p:spPr>
          <a:xfrm>
            <a:off x="1378267" y="1421709"/>
            <a:ext cx="2419350" cy="962025"/>
          </a:xfrm>
          <a:prstGeom prst="rect">
            <a:avLst/>
          </a:prstGeom>
        </p:spPr>
      </p:pic>
      <p:pic>
        <p:nvPicPr>
          <p:cNvPr id="8" name="Picture 7"/>
          <p:cNvPicPr>
            <a:picLocks noChangeAspect="1"/>
          </p:cNvPicPr>
          <p:nvPr/>
        </p:nvPicPr>
        <p:blipFill>
          <a:blip r:embed="rId4"/>
          <a:stretch>
            <a:fillRect/>
          </a:stretch>
        </p:blipFill>
        <p:spPr>
          <a:xfrm>
            <a:off x="1484947" y="3515883"/>
            <a:ext cx="2943225" cy="1038225"/>
          </a:xfrm>
          <a:prstGeom prst="rect">
            <a:avLst/>
          </a:prstGeom>
        </p:spPr>
      </p:pic>
      <p:pic>
        <p:nvPicPr>
          <p:cNvPr id="10" name="Picture 9"/>
          <p:cNvPicPr>
            <a:picLocks noChangeAspect="1"/>
          </p:cNvPicPr>
          <p:nvPr/>
        </p:nvPicPr>
        <p:blipFill>
          <a:blip r:embed="rId5"/>
          <a:stretch>
            <a:fillRect/>
          </a:stretch>
        </p:blipFill>
        <p:spPr>
          <a:xfrm>
            <a:off x="1484947" y="4554108"/>
            <a:ext cx="2743200" cy="495300"/>
          </a:xfrm>
          <a:prstGeom prst="rect">
            <a:avLst/>
          </a:prstGeom>
        </p:spPr>
      </p:pic>
      <p:pic>
        <p:nvPicPr>
          <p:cNvPr id="11" name="Picture 10"/>
          <p:cNvPicPr>
            <a:picLocks noChangeAspect="1"/>
          </p:cNvPicPr>
          <p:nvPr/>
        </p:nvPicPr>
        <p:blipFill>
          <a:blip r:embed="rId6"/>
          <a:stretch>
            <a:fillRect/>
          </a:stretch>
        </p:blipFill>
        <p:spPr>
          <a:xfrm>
            <a:off x="1484947" y="5068672"/>
            <a:ext cx="5248275" cy="438150"/>
          </a:xfrm>
          <a:prstGeom prst="rect">
            <a:avLst/>
          </a:prstGeom>
        </p:spPr>
      </p:pic>
    </p:spTree>
    <p:extLst>
      <p:ext uri="{BB962C8B-B14F-4D97-AF65-F5344CB8AC3E}">
        <p14:creationId xmlns:p14="http://schemas.microsoft.com/office/powerpoint/2010/main" val="286994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50000"/>
              </a:lnSpc>
              <a:spcBef>
                <a:spcPts val="600"/>
              </a:spcBef>
              <a:buClr>
                <a:schemeClr val="accent1"/>
              </a:buClr>
              <a:buNone/>
            </a:pPr>
            <a:r>
              <a:rPr kumimoji="1" lang="zh-CN" altLang="en-US" sz="2000" dirty="0" smtClean="0">
                <a:latin typeface="+mn-ea"/>
              </a:rPr>
              <a:t>第十步：最低成本的</a:t>
            </a:r>
            <a:r>
              <a:rPr kumimoji="1" lang="en-US" altLang="zh-CN" sz="2000" dirty="0" smtClean="0">
                <a:latin typeface="+mn-ea"/>
              </a:rPr>
              <a:t>110%</a:t>
            </a:r>
            <a:r>
              <a:rPr kumimoji="1" lang="zh-CN" altLang="en-US" sz="2000" dirty="0" smtClean="0">
                <a:latin typeface="+mn-ea"/>
              </a:rPr>
              <a:t>处的</a:t>
            </a:r>
            <a:r>
              <a:rPr kumimoji="1" lang="en-US" altLang="zh-CN" sz="2000" dirty="0" smtClean="0">
                <a:latin typeface="+mn-ea"/>
              </a:rPr>
              <a:t>T</a:t>
            </a:r>
            <a:r>
              <a:rPr kumimoji="1" lang="zh-CN" altLang="en-US" sz="2000" dirty="0" smtClean="0">
                <a:latin typeface="+mn-ea"/>
              </a:rPr>
              <a:t>值分布在最低成本处的</a:t>
            </a:r>
            <a:r>
              <a:rPr kumimoji="1" lang="en-US" altLang="zh-CN" sz="2000" dirty="0" smtClean="0">
                <a:latin typeface="+mn-ea"/>
              </a:rPr>
              <a:t>T</a:t>
            </a:r>
            <a:r>
              <a:rPr kumimoji="1" lang="zh-CN" altLang="en-US" sz="2000" dirty="0" smtClean="0">
                <a:latin typeface="+mn-ea"/>
              </a:rPr>
              <a:t>值</a:t>
            </a:r>
            <a:r>
              <a:rPr kumimoji="1" lang="en-US" altLang="zh-CN" sz="2000" dirty="0" smtClean="0">
                <a:latin typeface="+mn-ea"/>
              </a:rPr>
              <a:t>T*</a:t>
            </a:r>
            <a:r>
              <a:rPr kumimoji="1" lang="zh-CN" altLang="en-US" sz="2000" dirty="0" smtClean="0">
                <a:latin typeface="+mn-ea"/>
              </a:rPr>
              <a:t>的两边，定义为</a:t>
            </a:r>
            <a:r>
              <a:rPr kumimoji="1" lang="en-US" altLang="zh-CN" sz="2000" dirty="0" smtClean="0">
                <a:latin typeface="+mn-ea"/>
              </a:rPr>
              <a:t>Ta = 0.9*T</a:t>
            </a:r>
            <a:r>
              <a:rPr kumimoji="1" lang="zh-CN" altLang="en-US" sz="2000" dirty="0" smtClean="0">
                <a:latin typeface="+mn-ea"/>
              </a:rPr>
              <a:t>和</a:t>
            </a:r>
            <a:r>
              <a:rPr kumimoji="1" lang="en-US" altLang="zh-CN" sz="2000" dirty="0" smtClean="0">
                <a:latin typeface="+mn-ea"/>
              </a:rPr>
              <a:t>Tb =     	 1.1*T</a:t>
            </a:r>
            <a:r>
              <a:rPr kumimoji="1" lang="zh-CN" altLang="en-US" sz="2000" dirty="0" smtClean="0">
                <a:latin typeface="+mn-ea"/>
              </a:rPr>
              <a:t>，选择维修时间间隔范围是</a:t>
            </a:r>
            <a:r>
              <a:rPr kumimoji="1" lang="en-US" altLang="zh-CN" sz="2000" dirty="0" smtClean="0">
                <a:latin typeface="+mn-ea"/>
              </a:rPr>
              <a:t>[</a:t>
            </a:r>
            <a:r>
              <a:rPr kumimoji="1" lang="en-US" altLang="zh-CN" sz="2000" dirty="0" err="1" smtClean="0">
                <a:latin typeface="+mn-ea"/>
              </a:rPr>
              <a:t>Ta,Tb</a:t>
            </a:r>
            <a:r>
              <a:rPr kumimoji="1" lang="en-US" altLang="zh-CN" sz="2000" dirty="0" smtClean="0">
                <a:latin typeface="+mn-ea"/>
              </a:rPr>
              <a:t>]</a:t>
            </a:r>
            <a:r>
              <a:rPr kumimoji="1" lang="zh-CN" altLang="en-US" sz="2000" dirty="0" smtClean="0">
                <a:latin typeface="+mn-ea"/>
              </a:rPr>
              <a:t>。</a:t>
            </a:r>
            <a:endParaRPr kumimoji="1" lang="en-US" altLang="zh-CN" sz="2000" dirty="0" smtClean="0">
              <a:latin typeface="+mn-ea"/>
            </a:endParaRPr>
          </a:p>
          <a:p>
            <a:pPr marL="0" lvl="0" indent="0">
              <a:lnSpc>
                <a:spcPct val="150000"/>
              </a:lnSpc>
              <a:spcBef>
                <a:spcPts val="600"/>
              </a:spcBef>
              <a:buNone/>
            </a:pPr>
            <a:r>
              <a:rPr kumimoji="1" lang="zh-CN" altLang="en-US" sz="2000" dirty="0" smtClean="0">
                <a:latin typeface="+mn-ea"/>
              </a:rPr>
              <a:t>第十一步：若任务类别为</a:t>
            </a:r>
            <a:r>
              <a:rPr kumimoji="1" lang="en-US" altLang="zh-CN" sz="2000" dirty="0" smtClean="0">
                <a:latin typeface="+mn-ea"/>
              </a:rPr>
              <a:t>9 </a:t>
            </a:r>
            <a:r>
              <a:rPr kumimoji="1" lang="zh-CN" altLang="en-US" sz="2000" dirty="0" smtClean="0">
                <a:latin typeface="+mn-ea"/>
              </a:rPr>
              <a:t>（涉及到安全类），计算安全门槛值（时间间隔上限）</a:t>
            </a:r>
            <a:r>
              <a:rPr kumimoji="1" lang="en-US" altLang="zh-CN" sz="2000" dirty="0" err="1" smtClean="0">
                <a:latin typeface="+mn-ea"/>
              </a:rPr>
              <a:t>Tcap</a:t>
            </a:r>
            <a:r>
              <a:rPr kumimoji="1" lang="zh-CN" altLang="en-US" sz="2000" dirty="0" smtClean="0">
                <a:latin typeface="+mn-ea"/>
              </a:rPr>
              <a:t>：</a:t>
            </a: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r>
              <a:rPr kumimoji="1" lang="en-US" altLang="zh-CN" sz="2000" dirty="0" smtClean="0">
                <a:latin typeface="+mn-ea"/>
              </a:rPr>
              <a:t>                                                                  </a:t>
            </a:r>
            <a:r>
              <a:rPr kumimoji="1" lang="zh-CN" altLang="en-US" sz="2000" dirty="0" smtClean="0">
                <a:latin typeface="+mn-ea"/>
              </a:rPr>
              <a:t>（                                             ）</a:t>
            </a: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11</a:t>
            </a:fld>
            <a:endParaRPr lang="zh-CN" altLang="en-US"/>
          </a:p>
        </p:txBody>
      </p:sp>
      <p:pic>
        <p:nvPicPr>
          <p:cNvPr id="3" name="Picture 2"/>
          <p:cNvPicPr>
            <a:picLocks noChangeAspect="1"/>
          </p:cNvPicPr>
          <p:nvPr/>
        </p:nvPicPr>
        <p:blipFill>
          <a:blip r:embed="rId3"/>
          <a:stretch>
            <a:fillRect/>
          </a:stretch>
        </p:blipFill>
        <p:spPr>
          <a:xfrm>
            <a:off x="1376362" y="1778317"/>
            <a:ext cx="3190875" cy="1228725"/>
          </a:xfrm>
          <a:prstGeom prst="rect">
            <a:avLst/>
          </a:prstGeom>
        </p:spPr>
      </p:pic>
      <p:pic>
        <p:nvPicPr>
          <p:cNvPr id="4" name="Picture 3"/>
          <p:cNvPicPr>
            <a:picLocks noChangeAspect="1"/>
          </p:cNvPicPr>
          <p:nvPr/>
        </p:nvPicPr>
        <p:blipFill>
          <a:blip r:embed="rId4"/>
          <a:stretch>
            <a:fillRect/>
          </a:stretch>
        </p:blipFill>
        <p:spPr>
          <a:xfrm>
            <a:off x="5257872" y="1940241"/>
            <a:ext cx="3095625" cy="904875"/>
          </a:xfrm>
          <a:prstGeom prst="rect">
            <a:avLst/>
          </a:prstGeom>
        </p:spPr>
      </p:pic>
    </p:spTree>
    <p:extLst>
      <p:ext uri="{BB962C8B-B14F-4D97-AF65-F5344CB8AC3E}">
        <p14:creationId xmlns:p14="http://schemas.microsoft.com/office/powerpoint/2010/main" val="1246016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CA937E78-A699-42B3-AADE-E94C86FB7C19}"/>
              </a:ext>
            </a:extLst>
          </p:cNvPr>
          <p:cNvSpPr>
            <a:spLocks noGrp="1"/>
          </p:cNvSpPr>
          <p:nvPr>
            <p:ph type="sldNum" sz="quarter" idx="4"/>
          </p:nvPr>
        </p:nvSpPr>
        <p:spPr/>
        <p:txBody>
          <a:bodyPr/>
          <a:lstStyle/>
          <a:p>
            <a:fld id="{2C9CCA07-1333-47E0-B57A-32A51772A721}" type="slidenum">
              <a:rPr lang="zh-CN" altLang="en-US" smtClean="0"/>
              <a:pPr/>
              <a:t>12</a:t>
            </a:fld>
            <a:endParaRPr lang="zh-CN" altLang="en-US"/>
          </a:p>
        </p:txBody>
      </p:sp>
      <p:pic>
        <p:nvPicPr>
          <p:cNvPr id="3" name="Picture 2"/>
          <p:cNvPicPr>
            <a:picLocks noChangeAspect="1"/>
          </p:cNvPicPr>
          <p:nvPr/>
        </p:nvPicPr>
        <p:blipFill>
          <a:blip r:embed="rId3"/>
          <a:stretch>
            <a:fillRect/>
          </a:stretch>
        </p:blipFill>
        <p:spPr>
          <a:xfrm>
            <a:off x="382137" y="464024"/>
            <a:ext cx="8966579" cy="5485211"/>
          </a:xfrm>
          <a:prstGeom prst="rect">
            <a:avLst/>
          </a:prstGeom>
        </p:spPr>
      </p:pic>
    </p:spTree>
    <p:extLst>
      <p:ext uri="{BB962C8B-B14F-4D97-AF65-F5344CB8AC3E}">
        <p14:creationId xmlns:p14="http://schemas.microsoft.com/office/powerpoint/2010/main" val="24414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spcAft>
                <a:spcPts val="1000"/>
              </a:spcAft>
              <a:buNone/>
            </a:pPr>
            <a:r>
              <a:rPr lang="zh-CN" altLang="en-US" sz="1600" b="1" dirty="0">
                <a:latin typeface="Modern No. 20" panose="02070704070505020303" pitchFamily="18" charset="0"/>
              </a:rPr>
              <a:t>概</a:t>
            </a:r>
            <a:r>
              <a:rPr lang="zh-CN" altLang="en-US" sz="1600" b="1" dirty="0" smtClean="0">
                <a:latin typeface="Modern No. 20" panose="02070704070505020303" pitchFamily="18" charset="0"/>
              </a:rPr>
              <a:t>念：</a:t>
            </a:r>
            <a:r>
              <a:rPr lang="zh-CN" altLang="en-US" sz="1600" b="1" dirty="0">
                <a:latin typeface="Modern No. 20" panose="02070704070505020303" pitchFamily="18" charset="0"/>
              </a:rPr>
              <a:t>二项分</a:t>
            </a:r>
            <a:r>
              <a:rPr lang="zh-CN" altLang="en-US" sz="1600" b="1" dirty="0" smtClean="0">
                <a:latin typeface="Modern No. 20" panose="02070704070505020303" pitchFamily="18" charset="0"/>
              </a:rPr>
              <a:t>布（离散）</a:t>
            </a:r>
            <a:endParaRPr lang="en-US" altLang="zh-CN" sz="1600" b="1" dirty="0" smtClean="0">
              <a:latin typeface="Modern No. 20" panose="02070704070505020303" pitchFamily="18" charset="0"/>
            </a:endParaRPr>
          </a:p>
          <a:p>
            <a:pPr marL="0" lvl="0" indent="0">
              <a:spcBef>
                <a:spcPts val="0"/>
              </a:spcBef>
              <a:buNone/>
            </a:pPr>
            <a:r>
              <a:rPr lang="en-US" altLang="zh-CN" sz="1800" dirty="0">
                <a:latin typeface="+mj-ea"/>
                <a:ea typeface="+mj-ea"/>
              </a:rPr>
              <a:t># </a:t>
            </a:r>
            <a:r>
              <a:rPr lang="zh-CN" altLang="en-US" sz="1800" dirty="0">
                <a:latin typeface="+mj-ea"/>
                <a:ea typeface="+mj-ea"/>
              </a:rPr>
              <a:t>二项分布 </a:t>
            </a:r>
            <a:r>
              <a:rPr lang="en-US" altLang="zh-CN" sz="1800" dirty="0">
                <a:latin typeface="+mj-ea"/>
                <a:ea typeface="+mj-ea"/>
              </a:rPr>
              <a:t>(binomial distribution)</a:t>
            </a:r>
          </a:p>
          <a:p>
            <a:pPr marL="0" lvl="0" indent="0">
              <a:spcBef>
                <a:spcPts val="0"/>
              </a:spcBef>
              <a:buNone/>
            </a:pPr>
            <a:r>
              <a:rPr lang="en-US" altLang="zh-CN" sz="1800" dirty="0">
                <a:latin typeface="+mj-ea"/>
                <a:ea typeface="+mj-ea"/>
              </a:rPr>
              <a:t># </a:t>
            </a:r>
            <a:r>
              <a:rPr lang="zh-CN" altLang="en-US" sz="1800" dirty="0">
                <a:latin typeface="+mj-ea"/>
                <a:ea typeface="+mj-ea"/>
              </a:rPr>
              <a:t>前提：独立重复试验、有放回、只有两个结果</a:t>
            </a:r>
          </a:p>
          <a:p>
            <a:pPr marL="0" lvl="0" indent="0">
              <a:spcBef>
                <a:spcPts val="0"/>
              </a:spcBef>
              <a:buNone/>
            </a:pPr>
            <a:r>
              <a:rPr lang="en-US" altLang="zh-CN" sz="1800" dirty="0">
                <a:latin typeface="+mj-ea"/>
                <a:ea typeface="+mj-ea"/>
              </a:rPr>
              <a:t># </a:t>
            </a:r>
            <a:r>
              <a:rPr lang="zh-CN" altLang="en-US" sz="1800" dirty="0">
                <a:latin typeface="+mj-ea"/>
                <a:ea typeface="+mj-ea"/>
              </a:rPr>
              <a:t>二项分布指出，随机一次试验出现事件</a:t>
            </a:r>
            <a:r>
              <a:rPr lang="en-US" altLang="zh-CN" sz="1800" dirty="0">
                <a:latin typeface="+mj-ea"/>
                <a:ea typeface="+mj-ea"/>
              </a:rPr>
              <a:t>A</a:t>
            </a:r>
            <a:r>
              <a:rPr lang="zh-CN" altLang="en-US" sz="1800" dirty="0">
                <a:latin typeface="+mj-ea"/>
                <a:ea typeface="+mj-ea"/>
              </a:rPr>
              <a:t>的概率如果为</a:t>
            </a:r>
            <a:r>
              <a:rPr lang="en-US" altLang="zh-CN" sz="1800" dirty="0">
                <a:latin typeface="+mj-ea"/>
                <a:ea typeface="+mj-ea"/>
              </a:rPr>
              <a:t>p</a:t>
            </a:r>
            <a:r>
              <a:rPr lang="zh-CN" altLang="en-US" sz="1800" dirty="0">
                <a:latin typeface="+mj-ea"/>
                <a:ea typeface="+mj-ea"/>
              </a:rPr>
              <a:t>，那么在重复</a:t>
            </a:r>
            <a:r>
              <a:rPr lang="en-US" altLang="zh-CN" sz="1800" dirty="0">
                <a:latin typeface="+mj-ea"/>
                <a:ea typeface="+mj-ea"/>
              </a:rPr>
              <a:t>n</a:t>
            </a:r>
            <a:r>
              <a:rPr lang="zh-CN" altLang="en-US" sz="1800" dirty="0">
                <a:latin typeface="+mj-ea"/>
                <a:ea typeface="+mj-ea"/>
              </a:rPr>
              <a:t>次试验中出现</a:t>
            </a:r>
            <a:r>
              <a:rPr lang="en-US" altLang="zh-CN" sz="1800" dirty="0">
                <a:latin typeface="+mj-ea"/>
                <a:ea typeface="+mj-ea"/>
              </a:rPr>
              <a:t>k</a:t>
            </a:r>
            <a:r>
              <a:rPr lang="zh-CN" altLang="en-US" sz="1800" dirty="0">
                <a:latin typeface="+mj-ea"/>
                <a:ea typeface="+mj-ea"/>
              </a:rPr>
              <a:t>次事件</a:t>
            </a:r>
            <a:r>
              <a:rPr lang="en-US" altLang="zh-CN" sz="1800" dirty="0">
                <a:latin typeface="+mj-ea"/>
                <a:ea typeface="+mj-ea"/>
              </a:rPr>
              <a:t>A</a:t>
            </a:r>
            <a:r>
              <a:rPr lang="zh-CN" altLang="en-US" sz="1800" dirty="0">
                <a:latin typeface="+mj-ea"/>
                <a:ea typeface="+mj-ea"/>
              </a:rPr>
              <a:t>的概率为：</a:t>
            </a:r>
          </a:p>
          <a:p>
            <a:pPr marL="0" lvl="0" indent="0">
              <a:spcBef>
                <a:spcPts val="0"/>
              </a:spcBef>
              <a:buNone/>
            </a:pPr>
            <a:r>
              <a:rPr lang="en-US" altLang="zh-CN" sz="1800" dirty="0">
                <a:latin typeface="+mj-ea"/>
                <a:ea typeface="+mj-ea"/>
              </a:rPr>
              <a:t># f(n</a:t>
            </a:r>
            <a:r>
              <a:rPr lang="en-US" altLang="zh-CN" sz="1800" dirty="0" smtClean="0">
                <a:latin typeface="+mj-ea"/>
                <a:ea typeface="+mj-ea"/>
              </a:rPr>
              <a:t>, k, p</a:t>
            </a:r>
            <a:r>
              <a:rPr lang="en-US" altLang="zh-CN" sz="1800" dirty="0">
                <a:latin typeface="+mj-ea"/>
                <a:ea typeface="+mj-ea"/>
              </a:rPr>
              <a:t>) </a:t>
            </a:r>
            <a:r>
              <a:rPr lang="en-US" altLang="zh-CN" sz="1800" dirty="0" smtClean="0">
                <a:latin typeface="+mj-ea"/>
                <a:ea typeface="+mj-ea"/>
              </a:rPr>
              <a:t>= </a:t>
            </a:r>
            <a:r>
              <a:rPr lang="en-US" altLang="zh-CN" sz="1800" dirty="0">
                <a:latin typeface="+mj-ea"/>
                <a:ea typeface="+mj-ea"/>
              </a:rPr>
              <a:t>choose(n, k) * p**k * (1-p)**(n-k)</a:t>
            </a:r>
            <a:endParaRPr lang="en-US" altLang="zh-CN" sz="1800" dirty="0" smtClean="0">
              <a:latin typeface="+mj-ea"/>
              <a:ea typeface="+mj-ea"/>
            </a:endParaRPr>
          </a:p>
          <a:p>
            <a:pPr marL="0" lvl="0" indent="0">
              <a:buNone/>
            </a:pPr>
            <a:endParaRPr kumimoji="1" lang="en-US" altLang="zh-CN" sz="1600" dirty="0">
              <a:latin typeface="Modern No. 20" panose="02070704070505020303" pitchFamily="18" charset="0"/>
            </a:endParaRPr>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13</a:t>
            </a:fld>
            <a:endParaRPr lang="zh-CN" altLang="en-US">
              <a:solidFill>
                <a:srgbClr val="00579B"/>
              </a:solidFill>
            </a:endParaRPr>
          </a:p>
        </p:txBody>
      </p:sp>
      <p:pic>
        <p:nvPicPr>
          <p:cNvPr id="2051" name="Picture 3" descr="https://img-blog.csdnimg.cn/20190409151631984.png?x-oss-process=image/watermark,type_ZmFuZ3poZW5naGVpdGk,shadow_10,text_aHR0cHM6Ly9ibG9nLmNzZG4ubmV0L3dlaXhpbl80MzEzOTYxMw==,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869" y="2352340"/>
            <a:ext cx="4955518" cy="348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12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74B8162-0F9D-4D24-8E38-C00030FB1542}"/>
              </a:ext>
            </a:extLst>
          </p:cNvPr>
          <p:cNvSpPr>
            <a:spLocks noGrp="1"/>
          </p:cNvSpPr>
          <p:nvPr>
            <p:ph type="title"/>
          </p:nvPr>
        </p:nvSpPr>
        <p:spPr/>
        <p:txBody>
          <a:bodyPr/>
          <a:lstStyle/>
          <a:p>
            <a:r>
              <a:rPr lang="zh-CN" altLang="en-US" dirty="0" smtClean="0"/>
              <a:t>功能二</a:t>
            </a:r>
            <a:endParaRPr lang="zh-CN" altLang="en-US" dirty="0"/>
          </a:p>
        </p:txBody>
      </p:sp>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prstGeom prst="rect">
            <a:avLst/>
          </a:prstGeom>
        </p:spPr>
        <p:txBody>
          <a:bodyPr/>
          <a:lstStyle/>
          <a:p>
            <a:r>
              <a:rPr lang="zh-CN" altLang="en-US" dirty="0" smtClean="0"/>
              <a:t>库存管理（</a:t>
            </a:r>
            <a:r>
              <a:rPr lang="zh-CN" altLang="en-US" dirty="0"/>
              <a:t>基于经济性和安全性考虑）</a:t>
            </a:r>
            <a:endParaRPr lang="en-US" altLang="zh-CN" dirty="0"/>
          </a:p>
          <a:p>
            <a:r>
              <a:rPr lang="zh-CN" altLang="en-US" dirty="0"/>
              <a:t>参</a:t>
            </a:r>
            <a:r>
              <a:rPr lang="zh-CN" altLang="en-US" dirty="0" smtClean="0"/>
              <a:t>考资料：</a:t>
            </a:r>
            <a:r>
              <a:rPr lang="en-US" dirty="0"/>
              <a:t>Survival </a:t>
            </a:r>
            <a:r>
              <a:rPr lang="en-US" dirty="0" smtClean="0"/>
              <a:t>Analysis.pdf ; </a:t>
            </a:r>
            <a:r>
              <a:rPr lang="en-US" dirty="0" err="1" smtClean="0"/>
              <a:t>Xifeng’s</a:t>
            </a:r>
            <a:r>
              <a:rPr lang="en-US" dirty="0" smtClean="0"/>
              <a:t> PDM notebook</a:t>
            </a:r>
            <a:endParaRPr lang="zh-CN" altLang="en-US" dirty="0"/>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14</a:t>
            </a:fld>
            <a:endParaRPr lang="zh-CN" altLang="en-US"/>
          </a:p>
        </p:txBody>
      </p:sp>
    </p:spTree>
    <p:extLst>
      <p:ext uri="{BB962C8B-B14F-4D97-AF65-F5344CB8AC3E}">
        <p14:creationId xmlns:p14="http://schemas.microsoft.com/office/powerpoint/2010/main" val="3376989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74B8162-0F9D-4D24-8E38-C00030FB1542}"/>
              </a:ext>
            </a:extLst>
          </p:cNvPr>
          <p:cNvSpPr>
            <a:spLocks noGrp="1"/>
          </p:cNvSpPr>
          <p:nvPr>
            <p:ph type="title"/>
          </p:nvPr>
        </p:nvSpPr>
        <p:spPr/>
        <p:txBody>
          <a:bodyPr/>
          <a:lstStyle/>
          <a:p>
            <a:r>
              <a:rPr lang="zh-CN" altLang="en-US" dirty="0" smtClean="0"/>
              <a:t>实现步骤：</a:t>
            </a:r>
            <a:endParaRPr lang="zh-CN" altLang="en-US" dirty="0"/>
          </a:p>
        </p:txBody>
      </p:sp>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prstGeom prst="rect">
            <a:avLst/>
          </a:prstGeom>
        </p:spPr>
        <p:txBody>
          <a:bodyPr/>
          <a:lstStyle/>
          <a:p>
            <a:pPr marL="0" lvl="0" indent="0">
              <a:buNone/>
            </a:pPr>
            <a:r>
              <a:rPr kumimoji="1" lang="zh-CN" altLang="en-US" sz="2000" dirty="0" smtClean="0">
                <a:latin typeface="+mn-ea"/>
              </a:rPr>
              <a:t>第一步：</a:t>
            </a:r>
            <a:r>
              <a:rPr lang="zh-CN" altLang="en-US" sz="2000" dirty="0"/>
              <a:t>给定可靠性或生存目标概率</a:t>
            </a:r>
            <a:r>
              <a:rPr lang="zh-CN" altLang="en-US" sz="2000" dirty="0" smtClean="0"/>
              <a:t>，计算最</a:t>
            </a:r>
            <a:r>
              <a:rPr lang="zh-CN" altLang="en-US" sz="2000" dirty="0"/>
              <a:t>可能的寿命长度是多</a:t>
            </a:r>
            <a:r>
              <a:rPr lang="zh-CN" altLang="en-US" sz="2000" dirty="0" smtClean="0"/>
              <a:t>少（生存函数                  的逆）</a:t>
            </a:r>
            <a:endParaRPr lang="en-US" altLang="zh-CN" sz="2000" dirty="0" smtClean="0"/>
          </a:p>
          <a:p>
            <a:pPr marL="0" indent="0">
              <a:buNone/>
            </a:pPr>
            <a:r>
              <a:rPr kumimoji="1" lang="zh-CN" altLang="en-US" sz="2000" dirty="0" smtClean="0">
                <a:latin typeface="+mn-ea"/>
              </a:rPr>
              <a:t>               即根</a:t>
            </a:r>
            <a:r>
              <a:rPr kumimoji="1" lang="zh-CN" altLang="en-US" sz="2000" dirty="0">
                <a:latin typeface="+mn-ea"/>
              </a:rPr>
              <a:t>据可靠度</a:t>
            </a:r>
            <a:r>
              <a:rPr kumimoji="1" lang="en-US" altLang="zh-CN" sz="2000" dirty="0">
                <a:latin typeface="+mn-ea"/>
              </a:rPr>
              <a:t>R</a:t>
            </a:r>
            <a:r>
              <a:rPr kumimoji="1" lang="zh-CN" altLang="en-US" sz="2000" dirty="0">
                <a:latin typeface="+mn-ea"/>
              </a:rPr>
              <a:t>，预计运行时间，即确定机组的可靠寿命</a:t>
            </a:r>
            <a:endParaRPr kumimoji="1" lang="en-US" altLang="zh-CN" sz="2000" dirty="0">
              <a:latin typeface="+mn-ea"/>
            </a:endParaRPr>
          </a:p>
          <a:p>
            <a:pPr marL="0" lvl="0" indent="0">
              <a:buNone/>
            </a:pPr>
            <a:endParaRPr lang="en-US" altLang="zh-CN" sz="2000" dirty="0"/>
          </a:p>
          <a:p>
            <a:pPr marL="0" lvl="0" indent="0">
              <a:buNone/>
            </a:pPr>
            <a:endParaRPr kumimoji="1" lang="en-US" altLang="zh-CN" sz="2000" dirty="0" smtClean="0">
              <a:latin typeface="+mn-ea"/>
            </a:endParaRPr>
          </a:p>
          <a:p>
            <a:pPr marL="0" lvl="0" indent="0">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15</a:t>
            </a:fld>
            <a:endParaRPr lang="zh-CN" altLang="en-US"/>
          </a:p>
        </p:txBody>
      </p:sp>
      <p:pic>
        <p:nvPicPr>
          <p:cNvPr id="7" name="Picture 6"/>
          <p:cNvPicPr>
            <a:picLocks noChangeAspect="1"/>
          </p:cNvPicPr>
          <p:nvPr/>
        </p:nvPicPr>
        <p:blipFill>
          <a:blip r:embed="rId3"/>
          <a:stretch>
            <a:fillRect/>
          </a:stretch>
        </p:blipFill>
        <p:spPr>
          <a:xfrm>
            <a:off x="1459715" y="2421957"/>
            <a:ext cx="4623813" cy="660563"/>
          </a:xfrm>
          <a:prstGeom prst="rect">
            <a:avLst/>
          </a:prstGeom>
        </p:spPr>
      </p:pic>
      <p:pic>
        <p:nvPicPr>
          <p:cNvPr id="8" name="Picture 7"/>
          <p:cNvPicPr>
            <a:picLocks noChangeAspect="1"/>
          </p:cNvPicPr>
          <p:nvPr/>
        </p:nvPicPr>
        <p:blipFill>
          <a:blip r:embed="rId4"/>
          <a:stretch>
            <a:fillRect/>
          </a:stretch>
        </p:blipFill>
        <p:spPr>
          <a:xfrm>
            <a:off x="9379234" y="1113363"/>
            <a:ext cx="1200150" cy="400050"/>
          </a:xfrm>
          <a:prstGeom prst="rect">
            <a:avLst/>
          </a:prstGeom>
        </p:spPr>
      </p:pic>
      <p:pic>
        <p:nvPicPr>
          <p:cNvPr id="9" name="Picture 8"/>
          <p:cNvPicPr>
            <a:picLocks noChangeAspect="1"/>
          </p:cNvPicPr>
          <p:nvPr/>
        </p:nvPicPr>
        <p:blipFill>
          <a:blip r:embed="rId5"/>
          <a:stretch>
            <a:fillRect/>
          </a:stretch>
        </p:blipFill>
        <p:spPr>
          <a:xfrm>
            <a:off x="1459714" y="3528806"/>
            <a:ext cx="9119669" cy="1716013"/>
          </a:xfrm>
          <a:prstGeom prst="rect">
            <a:avLst/>
          </a:prstGeom>
        </p:spPr>
      </p:pic>
      <p:sp>
        <p:nvSpPr>
          <p:cNvPr id="3" name="Rectangle 2"/>
          <p:cNvSpPr/>
          <p:nvPr/>
        </p:nvSpPr>
        <p:spPr>
          <a:xfrm>
            <a:off x="3318386" y="2551472"/>
            <a:ext cx="324465" cy="44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3200" b="1" i="1" dirty="0">
                <a:solidFill>
                  <a:schemeClr val="tx1">
                    <a:lumMod val="50000"/>
                    <a:lumOff val="50000"/>
                  </a:schemeClr>
                </a:solidFill>
                <a:latin typeface="Calibri Light" panose="020F0302020204030204" pitchFamily="34" charset="0"/>
                <a:cs typeface="Andalus" panose="02020603050405020304" pitchFamily="18" charset="-78"/>
              </a:rPr>
              <a:t>α</a:t>
            </a:r>
            <a:endParaRPr lang="en-US" sz="3200" b="1" i="1" dirty="0">
              <a:solidFill>
                <a:schemeClr val="tx1">
                  <a:lumMod val="50000"/>
                  <a:lumOff val="50000"/>
                </a:schemeClr>
              </a:solidFill>
              <a:latin typeface="Calibri Light" panose="020F0302020204030204" pitchFamily="34" charset="0"/>
              <a:cs typeface="Andalus" panose="02020603050405020304" pitchFamily="18" charset="-78"/>
            </a:endParaRPr>
          </a:p>
        </p:txBody>
      </p:sp>
    </p:spTree>
    <p:extLst>
      <p:ext uri="{BB962C8B-B14F-4D97-AF65-F5344CB8AC3E}">
        <p14:creationId xmlns:p14="http://schemas.microsoft.com/office/powerpoint/2010/main" val="2392313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50000"/>
              </a:lnSpc>
              <a:spcBef>
                <a:spcPts val="0"/>
              </a:spcBef>
              <a:buClr>
                <a:schemeClr val="accent1"/>
              </a:buClr>
              <a:buNone/>
            </a:pPr>
            <a:r>
              <a:rPr kumimoji="1" lang="zh-CN" altLang="en-US" sz="2000" dirty="0" smtClean="0">
                <a:latin typeface="+mn-ea"/>
              </a:rPr>
              <a:t>第二</a:t>
            </a:r>
            <a:r>
              <a:rPr kumimoji="1" lang="zh-CN" altLang="en-US" sz="2000" dirty="0">
                <a:latin typeface="+mn-ea"/>
              </a:rPr>
              <a:t>步：假设组件在时间</a:t>
            </a:r>
            <a:r>
              <a:rPr kumimoji="1" lang="en-US" altLang="zh-CN" sz="2000" dirty="0">
                <a:latin typeface="+mn-ea"/>
              </a:rPr>
              <a:t>T</a:t>
            </a:r>
            <a:r>
              <a:rPr kumimoji="1" lang="zh-CN" altLang="en-US" sz="2000" dirty="0">
                <a:latin typeface="+mn-ea"/>
              </a:rPr>
              <a:t>仍然存在，那</a:t>
            </a:r>
            <a:r>
              <a:rPr kumimoji="1" lang="zh-CN" altLang="en-US" sz="2000" dirty="0" smtClean="0">
                <a:latin typeface="+mn-ea"/>
              </a:rPr>
              <a:t>么</a:t>
            </a:r>
            <a:r>
              <a:rPr kumimoji="1" lang="zh-CN" altLang="en-US" sz="2000" dirty="0">
                <a:latin typeface="+mn-ea"/>
              </a:rPr>
              <a:t>下</a:t>
            </a:r>
            <a:r>
              <a:rPr kumimoji="1" lang="zh-CN" altLang="en-US" sz="2000" dirty="0" smtClean="0">
                <a:latin typeface="+mn-ea"/>
              </a:rPr>
              <a:t>一</a:t>
            </a:r>
            <a:r>
              <a:rPr kumimoji="1" lang="zh-CN" altLang="en-US" sz="2000" dirty="0">
                <a:latin typeface="+mn-ea"/>
              </a:rPr>
              <a:t>个时间</a:t>
            </a:r>
            <a:r>
              <a:rPr kumimoji="1" lang="en-US" altLang="zh-CN" sz="2000" dirty="0" err="1">
                <a:latin typeface="+mn-ea"/>
              </a:rPr>
              <a:t>δt</a:t>
            </a:r>
            <a:r>
              <a:rPr kumimoji="1" lang="zh-CN" altLang="en-US" sz="2000" dirty="0">
                <a:latin typeface="+mn-ea"/>
              </a:rPr>
              <a:t>时期的可靠性是多</a:t>
            </a:r>
            <a:r>
              <a:rPr kumimoji="1" lang="zh-CN" altLang="en-US" sz="2000" dirty="0" smtClean="0">
                <a:latin typeface="+mn-ea"/>
              </a:rPr>
              <a:t>少</a:t>
            </a:r>
            <a:r>
              <a:rPr kumimoji="1" lang="en-US" altLang="zh-CN" sz="2000" dirty="0" smtClean="0">
                <a:latin typeface="+mn-ea"/>
              </a:rPr>
              <a:t>?</a:t>
            </a:r>
            <a:r>
              <a:rPr kumimoji="1" lang="zh-CN" altLang="en-US" sz="2000" dirty="0">
                <a:latin typeface="+mn-ea"/>
              </a:rPr>
              <a:t> </a:t>
            </a:r>
            <a:r>
              <a:rPr kumimoji="1" lang="zh-CN" altLang="en-US" sz="2000" dirty="0" smtClean="0">
                <a:latin typeface="+mn-ea"/>
              </a:rPr>
              <a:t>（</a:t>
            </a:r>
            <a:r>
              <a:rPr kumimoji="1" lang="zh-CN" altLang="en-US" sz="2000" dirty="0" smtClean="0">
                <a:solidFill>
                  <a:srgbClr val="FF0000"/>
                </a:solidFill>
                <a:effectLst>
                  <a:outerShdw blurRad="38100" dist="38100" dir="2700000" algn="tl">
                    <a:srgbClr val="000000">
                      <a:alpha val="43137"/>
                    </a:srgbClr>
                  </a:outerShdw>
                </a:effectLst>
                <a:latin typeface="+mn-ea"/>
              </a:rPr>
              <a:t>威</a:t>
            </a:r>
            <a:r>
              <a:rPr kumimoji="1" lang="zh-CN" altLang="en-US" sz="2000" dirty="0">
                <a:solidFill>
                  <a:srgbClr val="FF0000"/>
                </a:solidFill>
                <a:effectLst>
                  <a:outerShdw blurRad="38100" dist="38100" dir="2700000" algn="tl">
                    <a:srgbClr val="000000">
                      <a:alpha val="43137"/>
                    </a:srgbClr>
                  </a:outerShdw>
                </a:effectLst>
                <a:latin typeface="+mn-ea"/>
              </a:rPr>
              <a:t>布尔条件可靠</a:t>
            </a:r>
            <a:r>
              <a:rPr kumimoji="1" lang="zh-CN" altLang="en-US" sz="2000" dirty="0" smtClean="0">
                <a:solidFill>
                  <a:srgbClr val="FF0000"/>
                </a:solidFill>
                <a:effectLst>
                  <a:outerShdw blurRad="38100" dist="38100" dir="2700000" algn="tl">
                    <a:srgbClr val="000000">
                      <a:alpha val="43137"/>
                    </a:srgbClr>
                  </a:outerShdw>
                </a:effectLst>
                <a:latin typeface="+mn-ea"/>
              </a:rPr>
              <a:t>性     </a:t>
            </a:r>
            <a:r>
              <a:rPr kumimoji="1" lang="en-US" altLang="zh-CN" sz="2000" dirty="0" smtClean="0">
                <a:solidFill>
                  <a:srgbClr val="FF0000"/>
                </a:solidFill>
                <a:effectLst>
                  <a:outerShdw blurRad="38100" dist="38100" dir="2700000" algn="tl">
                    <a:srgbClr val="000000">
                      <a:alpha val="43137"/>
                    </a:srgbClr>
                  </a:outerShdw>
                </a:effectLst>
                <a:latin typeface="+mn-ea"/>
              </a:rPr>
              <a:t>	  </a:t>
            </a:r>
            <a:r>
              <a:rPr kumimoji="1" lang="zh-CN" altLang="en-US" sz="2000" dirty="0" smtClean="0">
                <a:solidFill>
                  <a:srgbClr val="FF0000"/>
                </a:solidFill>
                <a:effectLst>
                  <a:outerShdw blurRad="38100" dist="38100" dir="2700000" algn="tl">
                    <a:srgbClr val="000000">
                      <a:alpha val="43137"/>
                    </a:srgbClr>
                  </a:outerShdw>
                </a:effectLst>
                <a:latin typeface="+mn-ea"/>
              </a:rPr>
              <a:t>函数</a:t>
            </a:r>
            <a:r>
              <a:rPr kumimoji="1" lang="zh-CN" altLang="en-US" sz="2000" dirty="0" smtClean="0">
                <a:latin typeface="+mn-ea"/>
              </a:rPr>
              <a:t>）。这</a:t>
            </a:r>
            <a:r>
              <a:rPr kumimoji="1" lang="zh-CN" altLang="en-US" sz="2000" dirty="0">
                <a:latin typeface="+mn-ea"/>
              </a:rPr>
              <a:t>些为新任务的持续时间提供了可靠性，直到新任务开始之前它已经积累了运行</a:t>
            </a:r>
            <a:r>
              <a:rPr kumimoji="1" lang="zh-CN" altLang="en-US" sz="2000" dirty="0" smtClean="0">
                <a:latin typeface="+mn-ea"/>
              </a:rPr>
              <a:t>时</a:t>
            </a:r>
            <a:r>
              <a:rPr kumimoji="1" lang="en-US" altLang="zh-CN" sz="2000" dirty="0" smtClean="0">
                <a:latin typeface="+mn-ea"/>
              </a:rPr>
              <a:t>	  </a:t>
            </a:r>
            <a:r>
              <a:rPr kumimoji="1" lang="zh-CN" altLang="en-US" sz="2000" dirty="0" smtClean="0">
                <a:latin typeface="+mn-ea"/>
              </a:rPr>
              <a:t>间，并且检</a:t>
            </a:r>
            <a:r>
              <a:rPr kumimoji="1" lang="zh-CN" altLang="en-US" sz="2000" dirty="0">
                <a:latin typeface="+mn-ea"/>
              </a:rPr>
              <a:t>出了这些装置以确保它们将成功开始下一个任务。之所以称其为有条件的，是</a:t>
            </a:r>
            <a:r>
              <a:rPr kumimoji="1" lang="zh-CN" altLang="en-US" sz="2000" dirty="0" smtClean="0">
                <a:latin typeface="+mn-ea"/>
              </a:rPr>
              <a:t>因</a:t>
            </a:r>
            <a:endParaRPr kumimoji="1" lang="en-US" altLang="zh-CN" sz="2000" dirty="0" smtClean="0">
              <a:latin typeface="+mn-ea"/>
            </a:endParaRPr>
          </a:p>
          <a:p>
            <a:pPr marL="0" lvl="0" indent="0">
              <a:lnSpc>
                <a:spcPct val="150000"/>
              </a:lnSpc>
              <a:spcBef>
                <a:spcPts val="0"/>
              </a:spcBef>
              <a:buClr>
                <a:schemeClr val="accent1"/>
              </a:buClr>
              <a:buNone/>
            </a:pPr>
            <a:r>
              <a:rPr kumimoji="1" lang="en-US" altLang="zh-CN" sz="2000" dirty="0">
                <a:latin typeface="+mn-ea"/>
              </a:rPr>
              <a:t> </a:t>
            </a:r>
            <a:r>
              <a:rPr kumimoji="1" lang="en-US" altLang="zh-CN" sz="2000" dirty="0" smtClean="0">
                <a:latin typeface="+mn-ea"/>
              </a:rPr>
              <a:t>              </a:t>
            </a:r>
            <a:r>
              <a:rPr kumimoji="1" lang="zh-CN" altLang="en-US" sz="2000" dirty="0" smtClean="0">
                <a:latin typeface="+mn-ea"/>
              </a:rPr>
              <a:t>为</a:t>
            </a:r>
            <a:r>
              <a:rPr kumimoji="1" lang="zh-CN" altLang="en-US" sz="2000" dirty="0">
                <a:latin typeface="+mn-ea"/>
              </a:rPr>
              <a:t>您可以根据一个或多个单元已经成功累积了几个小时的运行时间来计算新任务的可靠性。</a:t>
            </a:r>
            <a:endParaRPr kumimoji="1" lang="en-US" altLang="zh-CN" sz="2000" dirty="0" smtClean="0">
              <a:latin typeface="+mn-ea"/>
            </a:endParaRPr>
          </a:p>
          <a:p>
            <a:pPr marL="0" lvl="0" indent="0">
              <a:lnSpc>
                <a:spcPct val="150000"/>
              </a:lnSpc>
              <a:spcBef>
                <a:spcPts val="0"/>
              </a:spcBef>
              <a:buClr>
                <a:schemeClr val="accent1"/>
              </a:buClr>
              <a:buNone/>
            </a:pPr>
            <a:endParaRPr kumimoji="1" lang="en-US" altLang="zh-CN" sz="2000" dirty="0" smtClean="0">
              <a:latin typeface="+mn-ea"/>
            </a:endParaRPr>
          </a:p>
          <a:p>
            <a:pPr marL="0" lvl="0" indent="0">
              <a:lnSpc>
                <a:spcPct val="150000"/>
              </a:lnSpc>
              <a:spcBef>
                <a:spcPts val="600"/>
              </a:spcBef>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16</a:t>
            </a:fld>
            <a:endParaRPr lang="zh-CN" altLang="en-US"/>
          </a:p>
        </p:txBody>
      </p:sp>
      <p:pic>
        <p:nvPicPr>
          <p:cNvPr id="7" name="Picture 6"/>
          <p:cNvPicPr>
            <a:picLocks noChangeAspect="1"/>
          </p:cNvPicPr>
          <p:nvPr/>
        </p:nvPicPr>
        <p:blipFill>
          <a:blip r:embed="rId3"/>
          <a:stretch>
            <a:fillRect/>
          </a:stretch>
        </p:blipFill>
        <p:spPr>
          <a:xfrm>
            <a:off x="1459075" y="2180113"/>
            <a:ext cx="4756550" cy="1950720"/>
          </a:xfrm>
          <a:prstGeom prst="rect">
            <a:avLst/>
          </a:prstGeom>
        </p:spPr>
      </p:pic>
      <p:pic>
        <p:nvPicPr>
          <p:cNvPr id="9" name="Picture 8"/>
          <p:cNvPicPr>
            <a:picLocks noChangeAspect="1"/>
          </p:cNvPicPr>
          <p:nvPr/>
        </p:nvPicPr>
        <p:blipFill>
          <a:blip r:embed="rId4"/>
          <a:stretch>
            <a:fillRect/>
          </a:stretch>
        </p:blipFill>
        <p:spPr>
          <a:xfrm>
            <a:off x="1459075" y="4293711"/>
            <a:ext cx="8496102" cy="1890553"/>
          </a:xfrm>
          <a:prstGeom prst="rect">
            <a:avLst/>
          </a:prstGeom>
        </p:spPr>
      </p:pic>
    </p:spTree>
    <p:extLst>
      <p:ext uri="{BB962C8B-B14F-4D97-AF65-F5344CB8AC3E}">
        <p14:creationId xmlns:p14="http://schemas.microsoft.com/office/powerpoint/2010/main" val="433646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17</a:t>
            </a:fld>
            <a:endParaRPr lang="zh-CN" altLang="en-US">
              <a:solidFill>
                <a:srgbClr val="00579B"/>
              </a:solidFill>
            </a:endParaRPr>
          </a:p>
        </p:txBody>
      </p:sp>
      <p:pic>
        <p:nvPicPr>
          <p:cNvPr id="3" name="Picture 2"/>
          <p:cNvPicPr>
            <a:picLocks noChangeAspect="1"/>
          </p:cNvPicPr>
          <p:nvPr/>
        </p:nvPicPr>
        <p:blipFill>
          <a:blip r:embed="rId3"/>
          <a:stretch>
            <a:fillRect/>
          </a:stretch>
        </p:blipFill>
        <p:spPr>
          <a:xfrm>
            <a:off x="1045753" y="1802644"/>
            <a:ext cx="7012512" cy="3807777"/>
          </a:xfrm>
          <a:prstGeom prst="rect">
            <a:avLst/>
          </a:prstGeom>
        </p:spPr>
      </p:pic>
      <p:sp>
        <p:nvSpPr>
          <p:cNvPr id="15" name="Left-Right Arrow 14"/>
          <p:cNvSpPr/>
          <p:nvPr/>
        </p:nvSpPr>
        <p:spPr>
          <a:xfrm>
            <a:off x="2594241" y="1961535"/>
            <a:ext cx="1019114" cy="277208"/>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45753" y="468350"/>
            <a:ext cx="5737123" cy="923330"/>
          </a:xfrm>
          <a:prstGeom prst="rect">
            <a:avLst/>
          </a:prstGeom>
          <a:noFill/>
        </p:spPr>
        <p:txBody>
          <a:bodyPr wrap="square" rtlCol="0">
            <a:spAutoFit/>
          </a:bodyPr>
          <a:lstStyle/>
          <a:p>
            <a:r>
              <a:rPr lang="zh-CN" altLang="en-US" dirty="0" smtClean="0"/>
              <a:t>给 </a:t>
            </a:r>
            <a:r>
              <a:rPr lang="en-US" altLang="zh-CN" dirty="0" smtClean="0"/>
              <a:t>Quantity </a:t>
            </a:r>
            <a:r>
              <a:rPr lang="zh-CN" altLang="en-US" dirty="0" smtClean="0"/>
              <a:t>求 </a:t>
            </a:r>
            <a:r>
              <a:rPr lang="en-US" altLang="zh-CN" dirty="0" smtClean="0"/>
              <a:t>Stock Out Probability</a:t>
            </a:r>
          </a:p>
          <a:p>
            <a:endParaRPr lang="en-US" altLang="zh-CN" dirty="0" smtClean="0"/>
          </a:p>
          <a:p>
            <a:r>
              <a:rPr lang="zh-CN" altLang="en-US" dirty="0" smtClean="0"/>
              <a:t>给 </a:t>
            </a:r>
            <a:r>
              <a:rPr lang="en-US" altLang="zh-CN" dirty="0" smtClean="0"/>
              <a:t>Stock </a:t>
            </a:r>
            <a:r>
              <a:rPr lang="en-US" altLang="zh-CN" dirty="0"/>
              <a:t>Out </a:t>
            </a:r>
            <a:r>
              <a:rPr lang="en-US" altLang="zh-CN" dirty="0" smtClean="0"/>
              <a:t>Probability </a:t>
            </a:r>
            <a:r>
              <a:rPr lang="zh-CN" altLang="en-US" dirty="0" smtClean="0"/>
              <a:t>求 </a:t>
            </a:r>
            <a:r>
              <a:rPr lang="en-US" altLang="zh-CN" dirty="0" smtClean="0"/>
              <a:t>Quantity</a:t>
            </a:r>
            <a:endParaRPr lang="en-US" dirty="0"/>
          </a:p>
        </p:txBody>
      </p:sp>
      <p:sp>
        <p:nvSpPr>
          <p:cNvPr id="17" name="Right Arrow 16"/>
          <p:cNvSpPr/>
          <p:nvPr/>
        </p:nvSpPr>
        <p:spPr>
          <a:xfrm>
            <a:off x="463823" y="490472"/>
            <a:ext cx="457260" cy="2802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63823" y="1081472"/>
            <a:ext cx="457260" cy="29545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7298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50000"/>
              </a:lnSpc>
              <a:spcBef>
                <a:spcPts val="600"/>
              </a:spcBef>
              <a:buClr>
                <a:schemeClr val="accent1"/>
              </a:buClr>
              <a:buNone/>
            </a:pPr>
            <a:r>
              <a:rPr kumimoji="1" lang="zh-CN" altLang="en-US" sz="2000" dirty="0" smtClean="0">
                <a:latin typeface="+mn-ea"/>
              </a:rPr>
              <a:t>第三步：求</a:t>
            </a:r>
            <a:r>
              <a:rPr kumimoji="1" lang="zh-CN" altLang="en-US" sz="2000" dirty="0">
                <a:latin typeface="+mn-ea"/>
              </a:rPr>
              <a:t>零</a:t>
            </a:r>
            <a:r>
              <a:rPr kumimoji="1" lang="zh-CN" altLang="en-US" sz="2000" dirty="0" smtClean="0">
                <a:latin typeface="+mn-ea"/>
              </a:rPr>
              <a:t>件</a:t>
            </a:r>
            <a:r>
              <a:rPr kumimoji="1" lang="zh-CN" altLang="en-US" sz="2000" dirty="0">
                <a:latin typeface="+mn-ea"/>
              </a:rPr>
              <a:t>使</a:t>
            </a:r>
            <a:r>
              <a:rPr kumimoji="1" lang="zh-CN" altLang="en-US" sz="2000" dirty="0" smtClean="0">
                <a:latin typeface="+mn-ea"/>
              </a:rPr>
              <a:t>用了</a:t>
            </a:r>
            <a:r>
              <a:rPr kumimoji="1" lang="en-US" altLang="zh-CN" sz="2000" dirty="0" smtClean="0">
                <a:latin typeface="+mn-ea"/>
              </a:rPr>
              <a:t>T</a:t>
            </a:r>
            <a:r>
              <a:rPr kumimoji="1" lang="zh-CN" altLang="en-US" sz="2000" dirty="0" smtClean="0">
                <a:latin typeface="+mn-ea"/>
              </a:rPr>
              <a:t>小时的故障率（</a:t>
            </a:r>
            <a:r>
              <a:rPr lang="zh-CN" altLang="en-US" sz="2000" dirty="0"/>
              <a:t>风险概</a:t>
            </a:r>
            <a:r>
              <a:rPr lang="zh-CN" altLang="en-US" sz="2000" dirty="0" smtClean="0"/>
              <a:t>率）</a:t>
            </a:r>
            <a:r>
              <a:rPr lang="en-US" altLang="zh-CN" sz="2000" dirty="0" smtClean="0"/>
              <a:t>, p = 1 – R(</a:t>
            </a:r>
            <a:r>
              <a:rPr lang="en-US" altLang="zh-CN" sz="2000" dirty="0" err="1" smtClean="0"/>
              <a:t>t|T</a:t>
            </a:r>
            <a:r>
              <a:rPr lang="en-US" altLang="zh-CN" sz="2000" dirty="0" smtClean="0"/>
              <a:t>), </a:t>
            </a:r>
            <a:r>
              <a:rPr lang="en-US" altLang="zh-CN" sz="2000" dirty="0" smtClean="0">
                <a:solidFill>
                  <a:srgbClr val="FF0000"/>
                </a:solidFill>
                <a:effectLst>
                  <a:outerShdw blurRad="38100" dist="38100" dir="2700000" algn="tl">
                    <a:srgbClr val="000000">
                      <a:alpha val="43137"/>
                    </a:srgbClr>
                  </a:outerShdw>
                </a:effectLst>
              </a:rPr>
              <a:t>T</a:t>
            </a:r>
            <a:r>
              <a:rPr lang="zh-CN" altLang="en-US" sz="2000" dirty="0" smtClean="0">
                <a:solidFill>
                  <a:srgbClr val="FF0000"/>
                </a:solidFill>
                <a:effectLst>
                  <a:outerShdw blurRad="38100" dist="38100" dir="2700000" algn="tl">
                    <a:srgbClr val="000000">
                      <a:alpha val="43137"/>
                    </a:srgbClr>
                  </a:outerShdw>
                </a:effectLst>
              </a:rPr>
              <a:t>取</a:t>
            </a:r>
            <a:r>
              <a:rPr lang="en-US" altLang="zh-CN" sz="2000" dirty="0" smtClean="0">
                <a:solidFill>
                  <a:srgbClr val="FF0000"/>
                </a:solidFill>
                <a:effectLst>
                  <a:outerShdw blurRad="38100" dist="38100" dir="2700000" algn="tl">
                    <a:srgbClr val="000000">
                      <a:alpha val="43137"/>
                    </a:srgbClr>
                  </a:outerShdw>
                </a:effectLst>
              </a:rPr>
              <a:t>active </a:t>
            </a:r>
            <a:r>
              <a:rPr lang="en-US" altLang="zh-CN" sz="2000" dirty="0" err="1" smtClean="0">
                <a:solidFill>
                  <a:srgbClr val="FF0000"/>
                </a:solidFill>
                <a:effectLst>
                  <a:outerShdw blurRad="38100" dist="38100" dir="2700000" algn="tl">
                    <a:srgbClr val="000000">
                      <a:alpha val="43137"/>
                    </a:srgbClr>
                  </a:outerShdw>
                </a:effectLst>
              </a:rPr>
              <a:t>hours’s</a:t>
            </a:r>
            <a:r>
              <a:rPr lang="en-US" altLang="zh-CN" sz="2000" dirty="0" smtClean="0">
                <a:solidFill>
                  <a:srgbClr val="FF0000"/>
                </a:solidFill>
                <a:effectLst>
                  <a:outerShdw blurRad="38100" dist="38100" dir="2700000" algn="tl">
                    <a:srgbClr val="000000">
                      <a:alpha val="43137"/>
                    </a:srgbClr>
                  </a:outerShdw>
                </a:effectLst>
              </a:rPr>
              <a:t> mean time</a:t>
            </a:r>
            <a:r>
              <a:rPr lang="zh-CN" altLang="en-US" sz="2000" dirty="0" smtClean="0">
                <a:solidFill>
                  <a:srgbClr val="FF0000"/>
                </a:solidFill>
              </a:rPr>
              <a:t>，</a:t>
            </a:r>
            <a:r>
              <a:rPr lang="en-US" altLang="zh-CN" sz="2000" dirty="0" smtClean="0">
                <a:solidFill>
                  <a:srgbClr val="FF0000"/>
                </a:solidFill>
                <a:effectLst>
                  <a:outerShdw blurRad="38100" dist="38100" dir="2700000" algn="tl">
                    <a:srgbClr val="000000">
                      <a:alpha val="43137"/>
                    </a:srgbClr>
                  </a:outerShdw>
                </a:effectLst>
              </a:rPr>
              <a:t>t 	  </a:t>
            </a:r>
            <a:r>
              <a:rPr lang="zh-CN" altLang="en-US" sz="2000" dirty="0" smtClean="0">
                <a:solidFill>
                  <a:srgbClr val="FF0000"/>
                </a:solidFill>
                <a:effectLst>
                  <a:outerShdw blurRad="38100" dist="38100" dir="2700000" algn="tl">
                    <a:srgbClr val="000000">
                      <a:alpha val="43137"/>
                    </a:srgbClr>
                  </a:outerShdw>
                </a:effectLst>
              </a:rPr>
              <a:t>表示下一个单位内的时间。</a:t>
            </a:r>
            <a:endParaRPr lang="en-US" altLang="zh-CN" sz="2000" dirty="0" smtClean="0">
              <a:solidFill>
                <a:srgbClr val="FF0000"/>
              </a:solidFill>
              <a:effectLst>
                <a:outerShdw blurRad="38100" dist="38100" dir="2700000" algn="tl">
                  <a:srgbClr val="000000">
                    <a:alpha val="43137"/>
                  </a:srgbClr>
                </a:outerShdw>
              </a:effectLst>
            </a:endParaRPr>
          </a:p>
          <a:p>
            <a:pPr marL="0" lvl="0" indent="0">
              <a:lnSpc>
                <a:spcPct val="150000"/>
              </a:lnSpc>
              <a:spcBef>
                <a:spcPts val="600"/>
              </a:spcBef>
              <a:buClr>
                <a:schemeClr val="accent1"/>
              </a:buClr>
              <a:buNone/>
            </a:pPr>
            <a:r>
              <a:rPr kumimoji="1" lang="en-US" altLang="zh-CN" sz="2000" dirty="0">
                <a:latin typeface="+mn-ea"/>
              </a:rPr>
              <a:t>	</a:t>
            </a:r>
            <a:endParaRPr kumimoji="1" lang="en-US" altLang="zh-CN" sz="2000" dirty="0" smtClean="0">
              <a:latin typeface="+mn-ea"/>
            </a:endParaRPr>
          </a:p>
          <a:p>
            <a:pPr marL="0" indent="0">
              <a:spcBef>
                <a:spcPts val="0"/>
              </a:spcBef>
              <a:buNone/>
            </a:pPr>
            <a:r>
              <a:rPr kumimoji="1" lang="en-US" altLang="zh-CN" sz="2000" dirty="0">
                <a:latin typeface="+mn-ea"/>
              </a:rPr>
              <a:t>	</a:t>
            </a:r>
            <a:r>
              <a:rPr kumimoji="1" lang="en-US" altLang="zh-CN" sz="2000" dirty="0" smtClean="0">
                <a:latin typeface="+mn-ea"/>
              </a:rPr>
              <a:t>  </a:t>
            </a:r>
          </a:p>
          <a:p>
            <a:pPr marL="0" indent="0">
              <a:spcBef>
                <a:spcPts val="0"/>
              </a:spcBef>
              <a:buNone/>
            </a:pPr>
            <a:r>
              <a:rPr kumimoji="1" lang="en-US" altLang="zh-CN" sz="2000" dirty="0">
                <a:latin typeface="+mn-ea"/>
              </a:rPr>
              <a:t>	</a:t>
            </a:r>
            <a:r>
              <a:rPr kumimoji="1" lang="en-US" altLang="zh-CN" sz="2000" dirty="0" smtClean="0">
                <a:latin typeface="+mn-ea"/>
              </a:rPr>
              <a:t>  </a:t>
            </a:r>
            <a:r>
              <a:rPr kumimoji="1" lang="zh-CN" altLang="en-US" sz="2000" dirty="0" smtClean="0">
                <a:latin typeface="+mn-ea"/>
              </a:rPr>
              <a:t>二</a:t>
            </a:r>
            <a:r>
              <a:rPr kumimoji="1" lang="zh-CN" altLang="en-US" sz="2000" dirty="0">
                <a:latin typeface="+mn-ea"/>
              </a:rPr>
              <a:t>项分布求库存不足的概率，假设有</a:t>
            </a:r>
            <a:r>
              <a:rPr kumimoji="1" lang="en-US" altLang="zh-CN" sz="2000" dirty="0">
                <a:latin typeface="+mn-ea"/>
              </a:rPr>
              <a:t>k</a:t>
            </a:r>
            <a:r>
              <a:rPr kumimoji="1" lang="zh-CN" altLang="en-US" sz="2000" dirty="0">
                <a:latin typeface="+mn-ea"/>
              </a:rPr>
              <a:t>个组件在库存中，那么库存不足的概率是多少？</a:t>
            </a:r>
            <a:endParaRPr kumimoji="1" lang="en-US" altLang="zh-CN" sz="2000" dirty="0">
              <a:latin typeface="+mn-ea"/>
            </a:endParaRPr>
          </a:p>
          <a:p>
            <a:pPr marL="0" indent="0">
              <a:spcBef>
                <a:spcPts val="0"/>
              </a:spcBef>
              <a:buNone/>
            </a:pPr>
            <a:r>
              <a:rPr kumimoji="1" lang="en-US" sz="2000" dirty="0">
                <a:latin typeface="+mn-ea"/>
              </a:rPr>
              <a:t>	  </a:t>
            </a:r>
            <a:r>
              <a:rPr kumimoji="1" lang="zh-CN" altLang="en-US" sz="2000" dirty="0">
                <a:latin typeface="+mn-ea"/>
              </a:rPr>
              <a:t>是</a:t>
            </a:r>
            <a:r>
              <a:rPr kumimoji="1" lang="en-US" sz="2000" dirty="0">
                <a:latin typeface="+mn-ea"/>
              </a:rPr>
              <a:t>sum of </a:t>
            </a:r>
            <a:r>
              <a:rPr kumimoji="1" lang="en-US" sz="2000" dirty="0" smtClean="0">
                <a:latin typeface="+mn-ea"/>
              </a:rPr>
              <a:t>b(</a:t>
            </a:r>
            <a:r>
              <a:rPr kumimoji="1" lang="en-US" altLang="zh-CN" sz="2000" dirty="0" smtClean="0">
                <a:latin typeface="+mn-ea"/>
              </a:rPr>
              <a:t>N</a:t>
            </a:r>
            <a:r>
              <a:rPr kumimoji="1" lang="en-US" sz="2000" dirty="0" smtClean="0">
                <a:latin typeface="+mn-ea"/>
              </a:rPr>
              <a:t>, </a:t>
            </a:r>
            <a:r>
              <a:rPr kumimoji="1" lang="en-US" sz="2000" dirty="0">
                <a:latin typeface="+mn-ea"/>
              </a:rPr>
              <a:t>p, </a:t>
            </a:r>
            <a:r>
              <a:rPr kumimoji="1" lang="en-US" altLang="zh-CN" sz="2000" dirty="0">
                <a:latin typeface="+mn-ea"/>
              </a:rPr>
              <a:t>k</a:t>
            </a:r>
            <a:r>
              <a:rPr kumimoji="1" lang="en-US" sz="2000" dirty="0" smtClean="0">
                <a:latin typeface="+mn-ea"/>
              </a:rPr>
              <a:t>) </a:t>
            </a:r>
            <a:r>
              <a:rPr lang="en-US" sz="2000" dirty="0"/>
              <a:t>and </a:t>
            </a:r>
            <a:r>
              <a:rPr lang="en-US" altLang="zh-CN" sz="2000" dirty="0"/>
              <a:t>k</a:t>
            </a:r>
            <a:r>
              <a:rPr lang="en-US" sz="2000" dirty="0" smtClean="0"/>
              <a:t> </a:t>
            </a:r>
            <a:r>
              <a:rPr lang="en-US" sz="2000" dirty="0"/>
              <a:t>is from (</a:t>
            </a:r>
            <a:r>
              <a:rPr lang="en-US" altLang="zh-CN" sz="2000" dirty="0" smtClean="0"/>
              <a:t>n+1</a:t>
            </a:r>
            <a:r>
              <a:rPr lang="en-US" altLang="zh-CN" sz="2000" dirty="0"/>
              <a:t>)</a:t>
            </a:r>
            <a:r>
              <a:rPr lang="en-US" sz="2000" dirty="0" smtClean="0"/>
              <a:t> </a:t>
            </a:r>
            <a:r>
              <a:rPr lang="en-US" sz="2000" dirty="0"/>
              <a:t>to </a:t>
            </a:r>
            <a:r>
              <a:rPr lang="en-US" sz="2000" dirty="0" smtClean="0"/>
              <a:t>N</a:t>
            </a:r>
            <a:r>
              <a:rPr lang="zh-CN" altLang="en-US" sz="2000" dirty="0" smtClean="0"/>
              <a:t>。</a:t>
            </a:r>
            <a:r>
              <a:rPr lang="zh-CN" altLang="en-US" sz="2000" dirty="0" smtClean="0">
                <a:solidFill>
                  <a:srgbClr val="FF0000"/>
                </a:solidFill>
                <a:effectLst>
                  <a:outerShdw blurRad="38100" dist="38100" dir="2700000" algn="tl">
                    <a:srgbClr val="000000">
                      <a:alpha val="43137"/>
                    </a:srgbClr>
                  </a:outerShdw>
                </a:effectLst>
              </a:rPr>
              <a:t>（详细介绍见下页表）</a:t>
            </a:r>
            <a:endParaRPr kumimoji="1" lang="en-US" altLang="zh-CN" sz="2000" dirty="0" smtClean="0">
              <a:solidFill>
                <a:srgbClr val="FF0000"/>
              </a:solidFill>
              <a:effectLst>
                <a:outerShdw blurRad="38100" dist="38100" dir="2700000" algn="tl">
                  <a:srgbClr val="000000">
                    <a:alpha val="43137"/>
                  </a:srgbClr>
                </a:outerShdw>
              </a:effectLst>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dirty="0" smtClean="0"/>
          </a:p>
          <a:p>
            <a:pPr marL="0" lvl="0" indent="0">
              <a:buNone/>
            </a:pPr>
            <a:r>
              <a:rPr kumimoji="1" lang="en-US" altLang="zh-CN" dirty="0"/>
              <a:t>	</a:t>
            </a:r>
            <a:r>
              <a:rPr kumimoji="1" lang="en-US" altLang="zh-CN" sz="2000" dirty="0">
                <a:solidFill>
                  <a:schemeClr val="tx2">
                    <a:lumMod val="20000"/>
                    <a:lumOff val="80000"/>
                  </a:schemeClr>
                </a:solidFill>
                <a:latin typeface="+mn-ea"/>
              </a:rPr>
              <a:t> </a:t>
            </a:r>
            <a:r>
              <a:rPr kumimoji="1" lang="en-US" altLang="zh-CN" sz="2000" dirty="0">
                <a:solidFill>
                  <a:schemeClr val="tx2">
                    <a:lumMod val="20000"/>
                    <a:lumOff val="80000"/>
                  </a:schemeClr>
                </a:solidFill>
                <a:latin typeface="+mn-ea"/>
              </a:rPr>
              <a:t> 【</a:t>
            </a:r>
            <a:r>
              <a:rPr kumimoji="1" lang="zh-CN" altLang="en-US" sz="2000" dirty="0">
                <a:solidFill>
                  <a:schemeClr val="tx2">
                    <a:lumMod val="20000"/>
                    <a:lumOff val="80000"/>
                  </a:schemeClr>
                </a:solidFill>
                <a:latin typeface="+mn-ea"/>
              </a:rPr>
              <a:t>此需求取消</a:t>
            </a:r>
            <a:r>
              <a:rPr kumimoji="1" lang="en-US" altLang="zh-CN" sz="2000" dirty="0">
                <a:solidFill>
                  <a:schemeClr val="tx2">
                    <a:lumMod val="20000"/>
                    <a:lumOff val="80000"/>
                  </a:schemeClr>
                </a:solidFill>
                <a:latin typeface="+mn-ea"/>
              </a:rPr>
              <a:t>】</a:t>
            </a:r>
            <a:r>
              <a:rPr kumimoji="1" lang="zh-CN" altLang="en-US" sz="2000" dirty="0">
                <a:solidFill>
                  <a:schemeClr val="tx2">
                    <a:lumMod val="20000"/>
                    <a:lumOff val="80000"/>
                  </a:schemeClr>
                </a:solidFill>
                <a:latin typeface="+mn-ea"/>
              </a:rPr>
              <a:t>：</a:t>
            </a:r>
            <a:endParaRPr kumimoji="1" lang="en-US" altLang="zh-CN" sz="2000" dirty="0">
              <a:solidFill>
                <a:schemeClr val="tx2">
                  <a:lumMod val="20000"/>
                  <a:lumOff val="80000"/>
                </a:schemeClr>
              </a:solidFill>
              <a:latin typeface="+mn-ea"/>
            </a:endParaRPr>
          </a:p>
          <a:p>
            <a:pPr marL="0" lvl="0" indent="0">
              <a:spcBef>
                <a:spcPts val="0"/>
              </a:spcBef>
              <a:buNone/>
            </a:pPr>
            <a:r>
              <a:rPr kumimoji="1" lang="en-US" altLang="zh-CN" sz="2000" dirty="0" smtClean="0">
                <a:solidFill>
                  <a:schemeClr val="tx2">
                    <a:lumMod val="20000"/>
                    <a:lumOff val="80000"/>
                  </a:schemeClr>
                </a:solidFill>
                <a:latin typeface="+mn-ea"/>
              </a:rPr>
              <a:t>	  </a:t>
            </a:r>
            <a:r>
              <a:rPr kumimoji="1" lang="zh-CN" altLang="en-US" sz="2000" dirty="0" smtClean="0">
                <a:solidFill>
                  <a:schemeClr val="tx2">
                    <a:lumMod val="20000"/>
                    <a:lumOff val="80000"/>
                  </a:schemeClr>
                </a:solidFill>
                <a:latin typeface="+mn-ea"/>
              </a:rPr>
              <a:t>假</a:t>
            </a:r>
            <a:r>
              <a:rPr kumimoji="1" lang="zh-CN" altLang="en-US" sz="2000" dirty="0">
                <a:solidFill>
                  <a:schemeClr val="tx2">
                    <a:lumMod val="20000"/>
                    <a:lumOff val="80000"/>
                  </a:schemeClr>
                </a:solidFill>
                <a:latin typeface="+mn-ea"/>
              </a:rPr>
              <a:t>设</a:t>
            </a:r>
            <a:r>
              <a:rPr kumimoji="1" lang="en-US" altLang="zh-CN" sz="2000" dirty="0">
                <a:solidFill>
                  <a:schemeClr val="tx2">
                    <a:lumMod val="20000"/>
                    <a:lumOff val="80000"/>
                  </a:schemeClr>
                </a:solidFill>
                <a:latin typeface="+mn-ea"/>
              </a:rPr>
              <a:t>k</a:t>
            </a:r>
            <a:r>
              <a:rPr kumimoji="1" lang="zh-CN" altLang="en-US" sz="2000" dirty="0">
                <a:solidFill>
                  <a:schemeClr val="tx2">
                    <a:lumMod val="20000"/>
                    <a:lumOff val="80000"/>
                  </a:schemeClr>
                </a:solidFill>
                <a:latin typeface="+mn-ea"/>
              </a:rPr>
              <a:t>个部件有库存</a:t>
            </a:r>
            <a:r>
              <a:rPr kumimoji="1" lang="zh-CN" altLang="en-US" sz="2000" dirty="0" smtClean="0">
                <a:solidFill>
                  <a:schemeClr val="tx2">
                    <a:lumMod val="20000"/>
                    <a:lumOff val="80000"/>
                  </a:schemeClr>
                </a:solidFill>
                <a:latin typeface="+mn-ea"/>
              </a:rPr>
              <a:t>，正好发生缺</a:t>
            </a:r>
            <a:r>
              <a:rPr kumimoji="1" lang="en-US" altLang="zh-CN" sz="2000" dirty="0" smtClean="0">
                <a:solidFill>
                  <a:schemeClr val="tx2">
                    <a:lumMod val="20000"/>
                    <a:lumOff val="80000"/>
                  </a:schemeClr>
                </a:solidFill>
                <a:latin typeface="+mn-ea"/>
              </a:rPr>
              <a:t>k</a:t>
            </a:r>
            <a:r>
              <a:rPr kumimoji="1" lang="zh-CN" altLang="en-US" sz="2000" dirty="0" smtClean="0">
                <a:solidFill>
                  <a:schemeClr val="tx2">
                    <a:lumMod val="20000"/>
                    <a:lumOff val="80000"/>
                  </a:schemeClr>
                </a:solidFill>
                <a:latin typeface="+mn-ea"/>
              </a:rPr>
              <a:t>个零件的</a:t>
            </a:r>
            <a:r>
              <a:rPr kumimoji="1" lang="zh-CN" altLang="en-US" sz="2000" dirty="0">
                <a:solidFill>
                  <a:schemeClr val="tx2">
                    <a:lumMod val="20000"/>
                    <a:lumOff val="80000"/>
                  </a:schemeClr>
                </a:solidFill>
                <a:latin typeface="+mn-ea"/>
              </a:rPr>
              <a:t>平均时间是多</a:t>
            </a:r>
            <a:r>
              <a:rPr kumimoji="1" lang="zh-CN" altLang="en-US" sz="2000" dirty="0" smtClean="0">
                <a:solidFill>
                  <a:schemeClr val="tx2">
                    <a:lumMod val="20000"/>
                    <a:lumOff val="80000"/>
                  </a:schemeClr>
                </a:solidFill>
                <a:latin typeface="+mn-ea"/>
              </a:rPr>
              <a:t>少？</a:t>
            </a:r>
            <a:r>
              <a:rPr kumimoji="1" lang="en-US" altLang="zh-CN" sz="2000" dirty="0" smtClean="0">
                <a:solidFill>
                  <a:schemeClr val="tx2">
                    <a:lumMod val="20000"/>
                    <a:lumOff val="80000"/>
                  </a:schemeClr>
                </a:solidFill>
                <a:latin typeface="+mn-ea"/>
              </a:rPr>
              <a:t>R</a:t>
            </a:r>
            <a:r>
              <a:rPr kumimoji="1" lang="en-US" altLang="zh-CN" sz="2000" dirty="0">
                <a:solidFill>
                  <a:schemeClr val="tx2">
                    <a:lumMod val="20000"/>
                    <a:lumOff val="80000"/>
                  </a:schemeClr>
                </a:solidFill>
                <a:latin typeface="+mn-ea"/>
              </a:rPr>
              <a:t>= 1 – </a:t>
            </a:r>
            <a:r>
              <a:rPr kumimoji="1" lang="en-US" altLang="zh-CN" sz="2000" dirty="0" smtClean="0">
                <a:solidFill>
                  <a:schemeClr val="tx2">
                    <a:lumMod val="20000"/>
                    <a:lumOff val="80000"/>
                  </a:schemeClr>
                </a:solidFill>
                <a:latin typeface="+mn-ea"/>
              </a:rPr>
              <a:t>(k+1)/N</a:t>
            </a:r>
            <a:r>
              <a:rPr kumimoji="1" lang="zh-CN" altLang="en-US" sz="2000" dirty="0" smtClean="0">
                <a:solidFill>
                  <a:schemeClr val="tx2">
                    <a:lumMod val="20000"/>
                    <a:lumOff val="80000"/>
                  </a:schemeClr>
                </a:solidFill>
                <a:latin typeface="+mn-ea"/>
              </a:rPr>
              <a:t>，机队需要某</a:t>
            </a:r>
            <a:r>
              <a:rPr kumimoji="1" lang="en-US" altLang="zh-CN" sz="2000" dirty="0" smtClean="0">
                <a:solidFill>
                  <a:schemeClr val="tx2">
                    <a:lumMod val="20000"/>
                    <a:lumOff val="80000"/>
                  </a:schemeClr>
                </a:solidFill>
                <a:latin typeface="+mn-ea"/>
              </a:rPr>
              <a:t>	  </a:t>
            </a:r>
            <a:r>
              <a:rPr kumimoji="1" lang="zh-CN" altLang="en-US" sz="2000" dirty="0" smtClean="0">
                <a:solidFill>
                  <a:schemeClr val="tx2">
                    <a:lumMod val="20000"/>
                    <a:lumOff val="80000"/>
                  </a:schemeClr>
                </a:solidFill>
                <a:latin typeface="+mn-ea"/>
              </a:rPr>
              <a:t>个</a:t>
            </a:r>
            <a:r>
              <a:rPr kumimoji="1" lang="zh-CN" altLang="en-US" sz="2000" dirty="0" smtClean="0">
                <a:solidFill>
                  <a:schemeClr val="tx2">
                    <a:lumMod val="20000"/>
                    <a:lumOff val="80000"/>
                  </a:schemeClr>
                </a:solidFill>
                <a:latin typeface="+mn-ea"/>
              </a:rPr>
              <a:t>部件的总数是</a:t>
            </a:r>
            <a:r>
              <a:rPr kumimoji="1" lang="en-US" altLang="zh-CN" sz="2000" dirty="0" smtClean="0">
                <a:solidFill>
                  <a:schemeClr val="tx2">
                    <a:lumMod val="20000"/>
                    <a:lumOff val="80000"/>
                  </a:schemeClr>
                </a:solidFill>
                <a:latin typeface="+mn-ea"/>
              </a:rPr>
              <a:t>N(</a:t>
            </a:r>
            <a:r>
              <a:rPr kumimoji="1" lang="zh-CN" altLang="en-US" sz="2000" dirty="0" smtClean="0">
                <a:solidFill>
                  <a:schemeClr val="tx2">
                    <a:lumMod val="20000"/>
                    <a:lumOff val="80000"/>
                  </a:schemeClr>
                </a:solidFill>
                <a:latin typeface="+mn-ea"/>
              </a:rPr>
              <a:t>这里计算选择</a:t>
            </a:r>
            <a:r>
              <a:rPr kumimoji="1" lang="en-US" altLang="zh-CN" sz="2000" dirty="0" smtClean="0">
                <a:solidFill>
                  <a:schemeClr val="tx2">
                    <a:lumMod val="20000"/>
                    <a:lumOff val="80000"/>
                  </a:schemeClr>
                </a:solidFill>
                <a:latin typeface="+mn-ea"/>
              </a:rPr>
              <a:t>active </a:t>
            </a:r>
            <a:r>
              <a:rPr kumimoji="1" lang="en-US" altLang="zh-CN" sz="2000" dirty="0" err="1" smtClean="0">
                <a:solidFill>
                  <a:schemeClr val="tx2">
                    <a:lumMod val="20000"/>
                    <a:lumOff val="80000"/>
                  </a:schemeClr>
                </a:solidFill>
                <a:latin typeface="+mn-ea"/>
              </a:rPr>
              <a:t>hours</a:t>
            </a:r>
            <a:r>
              <a:rPr lang="en-US" altLang="zh-CN" sz="2000" dirty="0" err="1">
                <a:solidFill>
                  <a:schemeClr val="tx2">
                    <a:lumMod val="20000"/>
                    <a:lumOff val="80000"/>
                  </a:schemeClr>
                </a:solidFill>
                <a:effectLst>
                  <a:outerShdw blurRad="38100" dist="38100" dir="2700000" algn="tl">
                    <a:srgbClr val="000000">
                      <a:alpha val="43137"/>
                    </a:srgbClr>
                  </a:outerShdw>
                </a:effectLst>
              </a:rPr>
              <a:t>’</a:t>
            </a:r>
            <a:r>
              <a:rPr kumimoji="1" lang="en-US" altLang="zh-CN" sz="2000" dirty="0" err="1" smtClean="0">
                <a:solidFill>
                  <a:schemeClr val="tx2">
                    <a:lumMod val="20000"/>
                    <a:lumOff val="80000"/>
                  </a:schemeClr>
                </a:solidFill>
                <a:latin typeface="+mn-ea"/>
              </a:rPr>
              <a:t>s</a:t>
            </a:r>
            <a:r>
              <a:rPr kumimoji="1" lang="en-US" altLang="zh-CN" sz="2000" dirty="0" smtClean="0">
                <a:solidFill>
                  <a:schemeClr val="tx2">
                    <a:lumMod val="20000"/>
                    <a:lumOff val="80000"/>
                  </a:schemeClr>
                </a:solidFill>
                <a:latin typeface="+mn-ea"/>
              </a:rPr>
              <a:t> data</a:t>
            </a:r>
            <a:r>
              <a:rPr kumimoji="1" lang="zh-CN" altLang="en-US" sz="2000" dirty="0" smtClean="0">
                <a:solidFill>
                  <a:schemeClr val="tx2">
                    <a:lumMod val="20000"/>
                    <a:lumOff val="80000"/>
                  </a:schemeClr>
                </a:solidFill>
                <a:latin typeface="+mn-ea"/>
              </a:rPr>
              <a:t>的数量</a:t>
            </a:r>
            <a:r>
              <a:rPr kumimoji="1" lang="en-US" altLang="zh-CN" sz="2000" dirty="0" smtClean="0">
                <a:solidFill>
                  <a:schemeClr val="tx2">
                    <a:lumMod val="20000"/>
                    <a:lumOff val="80000"/>
                  </a:schemeClr>
                </a:solidFill>
                <a:latin typeface="+mn-ea"/>
              </a:rPr>
              <a:t>)</a:t>
            </a:r>
            <a:r>
              <a:rPr kumimoji="1" lang="zh-CN" altLang="en-US" sz="2000" dirty="0" smtClean="0">
                <a:solidFill>
                  <a:schemeClr val="tx2">
                    <a:lumMod val="20000"/>
                    <a:lumOff val="80000"/>
                  </a:schemeClr>
                </a:solidFill>
                <a:latin typeface="+mn-ea"/>
              </a:rPr>
              <a:t>：</a:t>
            </a:r>
            <a:r>
              <a:rPr kumimoji="1" lang="en-US" altLang="zh-CN" sz="2000" dirty="0" smtClean="0">
                <a:solidFill>
                  <a:schemeClr val="tx2">
                    <a:lumMod val="20000"/>
                    <a:lumOff val="80000"/>
                  </a:schemeClr>
                </a:solidFill>
                <a:latin typeface="+mn-ea"/>
              </a:rPr>
              <a:t>TR = </a:t>
            </a:r>
            <a:r>
              <a:rPr lang="el-GR" sz="2000" dirty="0" smtClean="0">
                <a:solidFill>
                  <a:schemeClr val="tx2">
                    <a:lumMod val="20000"/>
                    <a:lumOff val="80000"/>
                  </a:schemeClr>
                </a:solidFill>
              </a:rPr>
              <a:t>γ</a:t>
            </a:r>
            <a:r>
              <a:rPr lang="en-US" sz="2000" dirty="0" smtClean="0">
                <a:solidFill>
                  <a:schemeClr val="tx2">
                    <a:lumMod val="20000"/>
                    <a:lumOff val="80000"/>
                  </a:schemeClr>
                </a:solidFill>
              </a:rPr>
              <a:t> </a:t>
            </a:r>
            <a:r>
              <a:rPr lang="en-US" altLang="zh-CN" sz="2000" dirty="0" smtClean="0">
                <a:solidFill>
                  <a:schemeClr val="tx2">
                    <a:lumMod val="20000"/>
                    <a:lumOff val="80000"/>
                  </a:schemeClr>
                </a:solidFill>
              </a:rPr>
              <a:t>+ </a:t>
            </a:r>
            <a:r>
              <a:rPr lang="el-GR" sz="2000" dirty="0" smtClean="0">
                <a:solidFill>
                  <a:schemeClr val="tx2">
                    <a:lumMod val="20000"/>
                    <a:lumOff val="80000"/>
                  </a:schemeClr>
                </a:solidFill>
              </a:rPr>
              <a:t>η</a:t>
            </a:r>
            <a:r>
              <a:rPr lang="en-US" altLang="zh-CN" sz="2000" dirty="0" smtClean="0">
                <a:solidFill>
                  <a:schemeClr val="tx2">
                    <a:lumMod val="20000"/>
                    <a:lumOff val="80000"/>
                  </a:schemeClr>
                </a:solidFill>
              </a:rPr>
              <a:t>[-ln(R)] ** (1/</a:t>
            </a:r>
            <a:r>
              <a:rPr lang="el-GR" sz="2000" dirty="0" smtClean="0">
                <a:solidFill>
                  <a:schemeClr val="tx2">
                    <a:lumMod val="20000"/>
                    <a:lumOff val="80000"/>
                  </a:schemeClr>
                </a:solidFill>
              </a:rPr>
              <a:t>β</a:t>
            </a:r>
            <a:r>
              <a:rPr lang="en-US" sz="2000" dirty="0" smtClean="0">
                <a:solidFill>
                  <a:schemeClr val="tx2">
                    <a:lumMod val="20000"/>
                    <a:lumOff val="80000"/>
                  </a:schemeClr>
                </a:solidFill>
              </a:rPr>
              <a:t>)</a:t>
            </a:r>
            <a:r>
              <a:rPr lang="zh-CN" altLang="en-US" sz="2000" dirty="0" smtClean="0">
                <a:solidFill>
                  <a:schemeClr val="tx2">
                    <a:lumMod val="20000"/>
                    <a:lumOff val="80000"/>
                  </a:schemeClr>
                </a:solidFill>
              </a:rPr>
              <a:t>。</a:t>
            </a:r>
            <a:endParaRPr kumimoji="1" lang="en-US" altLang="zh-CN" sz="2000" dirty="0">
              <a:solidFill>
                <a:schemeClr val="tx2">
                  <a:lumMod val="20000"/>
                  <a:lumOff val="80000"/>
                </a:schemeClr>
              </a:solidFill>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18</a:t>
            </a:fld>
            <a:endParaRPr lang="zh-CN" altLang="en-US"/>
          </a:p>
        </p:txBody>
      </p:sp>
      <p:pic>
        <p:nvPicPr>
          <p:cNvPr id="7" name="Picture 6"/>
          <p:cNvPicPr>
            <a:picLocks noChangeAspect="1"/>
          </p:cNvPicPr>
          <p:nvPr/>
        </p:nvPicPr>
        <p:blipFill>
          <a:blip r:embed="rId3"/>
          <a:stretch>
            <a:fillRect/>
          </a:stretch>
        </p:blipFill>
        <p:spPr>
          <a:xfrm>
            <a:off x="3693922" y="1357424"/>
            <a:ext cx="2847975" cy="714375"/>
          </a:xfrm>
          <a:prstGeom prst="rect">
            <a:avLst/>
          </a:prstGeom>
        </p:spPr>
      </p:pic>
      <p:pic>
        <p:nvPicPr>
          <p:cNvPr id="9" name="Picture 8"/>
          <p:cNvPicPr>
            <a:picLocks noChangeAspect="1"/>
          </p:cNvPicPr>
          <p:nvPr/>
        </p:nvPicPr>
        <p:blipFill>
          <a:blip r:embed="rId4"/>
          <a:stretch>
            <a:fillRect/>
          </a:stretch>
        </p:blipFill>
        <p:spPr>
          <a:xfrm>
            <a:off x="3567274" y="2925688"/>
            <a:ext cx="3137964" cy="959274"/>
          </a:xfrm>
          <a:prstGeom prst="rect">
            <a:avLst/>
          </a:prstGeom>
        </p:spPr>
      </p:pic>
    </p:spTree>
    <p:extLst>
      <p:ext uri="{BB962C8B-B14F-4D97-AF65-F5344CB8AC3E}">
        <p14:creationId xmlns:p14="http://schemas.microsoft.com/office/powerpoint/2010/main" val="1121253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19</a:t>
            </a:fld>
            <a:endParaRPr lang="zh-CN" altLang="en-US">
              <a:solidFill>
                <a:srgbClr val="00579B"/>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98407401"/>
              </p:ext>
            </p:extLst>
          </p:nvPr>
        </p:nvGraphicFramePr>
        <p:xfrm>
          <a:off x="1088078" y="4406027"/>
          <a:ext cx="9648967" cy="1378423"/>
        </p:xfrm>
        <a:graphic>
          <a:graphicData uri="http://schemas.openxmlformats.org/drawingml/2006/table">
            <a:tbl>
              <a:tblPr firstRow="1" bandRow="1">
                <a:tableStyleId>{00A15C55-8517-42AA-B614-E9B94910E393}</a:tableStyleId>
              </a:tblPr>
              <a:tblGrid>
                <a:gridCol w="1323833"/>
                <a:gridCol w="2442949"/>
                <a:gridCol w="2019869"/>
                <a:gridCol w="1624084"/>
                <a:gridCol w="1132764"/>
                <a:gridCol w="586853"/>
                <a:gridCol w="518615"/>
              </a:tblGrid>
              <a:tr h="519152">
                <a:tc>
                  <a:txBody>
                    <a:bodyPr/>
                    <a:lstStyle/>
                    <a:p>
                      <a:r>
                        <a:rPr lang="zh-CN" altLang="en-US" sz="1600" b="1" dirty="0" smtClean="0"/>
                        <a:t>备件数（</a:t>
                      </a:r>
                      <a:r>
                        <a:rPr lang="en-US" altLang="zh-CN" sz="1600" b="1" dirty="0" smtClean="0"/>
                        <a:t>k</a:t>
                      </a:r>
                      <a:r>
                        <a:rPr lang="zh-CN" altLang="en-US" sz="1600" b="1" dirty="0" smtClean="0"/>
                        <a:t>）</a:t>
                      </a:r>
                      <a:endParaRPr lang="en-US" sz="1600" b="1" dirty="0"/>
                    </a:p>
                  </a:txBody>
                  <a:tcPr/>
                </a:tc>
                <a:tc>
                  <a:txBody>
                    <a:bodyPr/>
                    <a:lstStyle/>
                    <a:p>
                      <a:r>
                        <a:rPr lang="en-US" altLang="zh-CN" dirty="0" smtClean="0"/>
                        <a:t>              0</a:t>
                      </a:r>
                      <a:endParaRPr lang="en-US" dirty="0"/>
                    </a:p>
                  </a:txBody>
                  <a:tcPr/>
                </a:tc>
                <a:tc>
                  <a:txBody>
                    <a:bodyPr/>
                    <a:lstStyle/>
                    <a:p>
                      <a:r>
                        <a:rPr lang="en-US" altLang="zh-CN" dirty="0" smtClean="0"/>
                        <a:t>             1</a:t>
                      </a:r>
                      <a:endParaRPr lang="en-US" dirty="0"/>
                    </a:p>
                  </a:txBody>
                  <a:tcPr/>
                </a:tc>
                <a:tc>
                  <a:txBody>
                    <a:bodyPr/>
                    <a:lstStyle/>
                    <a:p>
                      <a:r>
                        <a:rPr lang="en-US" altLang="zh-CN" dirty="0" smtClean="0"/>
                        <a:t>         2</a:t>
                      </a:r>
                      <a:endParaRPr lang="en-US" dirty="0"/>
                    </a:p>
                  </a:txBody>
                  <a:tcPr/>
                </a:tc>
                <a:tc>
                  <a:txBody>
                    <a:bodyPr/>
                    <a:lstStyle/>
                    <a:p>
                      <a:r>
                        <a:rPr lang="en-US" altLang="zh-CN" dirty="0" smtClean="0"/>
                        <a:t>      3</a:t>
                      </a:r>
                      <a:endParaRPr lang="en-US" dirty="0"/>
                    </a:p>
                  </a:txBody>
                  <a:tcPr/>
                </a:tc>
                <a:tc>
                  <a:txBody>
                    <a:bodyPr/>
                    <a:lstStyle/>
                    <a:p>
                      <a:r>
                        <a:rPr lang="en-US" altLang="zh-CN" dirty="0" smtClean="0"/>
                        <a:t>  4</a:t>
                      </a:r>
                      <a:endParaRPr lang="en-US" dirty="0"/>
                    </a:p>
                  </a:txBody>
                  <a:tcPr/>
                </a:tc>
                <a:tc>
                  <a:txBody>
                    <a:bodyPr/>
                    <a:lstStyle/>
                    <a:p>
                      <a:r>
                        <a:rPr lang="en-US" altLang="zh-CN" dirty="0" smtClean="0"/>
                        <a:t> 5</a:t>
                      </a:r>
                      <a:endParaRPr lang="en-US" dirty="0"/>
                    </a:p>
                  </a:txBody>
                  <a:tcPr/>
                </a:tc>
              </a:tr>
              <a:tr h="859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accent5">
                              <a:lumMod val="50000"/>
                              <a:lumOff val="50000"/>
                            </a:schemeClr>
                          </a:solidFill>
                        </a:rPr>
                        <a:t>Stock out</a:t>
                      </a:r>
                      <a:r>
                        <a:rPr lang="en-US" altLang="zh-CN" sz="1800" b="1" baseline="0" dirty="0" smtClean="0">
                          <a:solidFill>
                            <a:schemeClr val="accent5">
                              <a:lumMod val="50000"/>
                              <a:lumOff val="50000"/>
                            </a:schemeClr>
                          </a:solidFill>
                        </a:rPr>
                        <a:t> probability</a:t>
                      </a:r>
                      <a:endParaRPr lang="en-US" sz="1800" b="1" dirty="0" smtClean="0">
                        <a:solidFill>
                          <a:schemeClr val="accent5">
                            <a:lumMod val="50000"/>
                            <a:lumOff val="50000"/>
                          </a:schemeClr>
                        </a:solidFill>
                      </a:endParaRPr>
                    </a:p>
                  </a:txBody>
                  <a:tcPr/>
                </a:tc>
                <a:tc>
                  <a:txBody>
                    <a:bodyPr/>
                    <a:lstStyle/>
                    <a:p>
                      <a:r>
                        <a:rPr lang="en-US" altLang="zh-CN" sz="1600" dirty="0" smtClean="0"/>
                        <a:t>0.2+0.3+0.25+0.15+0.05</a:t>
                      </a:r>
                    </a:p>
                    <a:p>
                      <a:r>
                        <a:rPr lang="en-US" altLang="zh-CN" sz="1600" dirty="0" smtClean="0"/>
                        <a:t>=0.95</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0.3+0.25+0.15+0.05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=0.75</a:t>
                      </a:r>
                      <a:endParaRPr lang="en-US" sz="1600" dirty="0" smtClean="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0.25+0.15+0.05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=0.45</a:t>
                      </a:r>
                      <a:endParaRPr lang="en-US" sz="1600" dirty="0" smtClean="0"/>
                    </a:p>
                    <a:p>
                      <a:endParaRPr lang="en-US" dirty="0"/>
                    </a:p>
                  </a:txBody>
                  <a:tcPr/>
                </a:tc>
                <a:tc>
                  <a:txBody>
                    <a:bodyPr/>
                    <a:lstStyle/>
                    <a:p>
                      <a:r>
                        <a:rPr lang="en-US" altLang="zh-CN" sz="1600" dirty="0" smtClean="0"/>
                        <a:t>0.15+0.05=0.20</a:t>
                      </a:r>
                      <a:endParaRPr lang="en-US" sz="1600" dirty="0"/>
                    </a:p>
                  </a:txBody>
                  <a:tcPr/>
                </a:tc>
                <a:tc>
                  <a:txBody>
                    <a:bodyPr/>
                    <a:lstStyle/>
                    <a:p>
                      <a:r>
                        <a:rPr lang="en-US" altLang="zh-CN" sz="1600" dirty="0" smtClean="0"/>
                        <a:t>0.05</a:t>
                      </a:r>
                      <a:endParaRPr lang="en-US" sz="1600" dirty="0"/>
                    </a:p>
                  </a:txBody>
                  <a:tcPr/>
                </a:tc>
                <a:tc>
                  <a:txBody>
                    <a:bodyPr/>
                    <a:lstStyle/>
                    <a:p>
                      <a:r>
                        <a:rPr lang="en-US" altLang="zh-CN" sz="1600" dirty="0" smtClean="0"/>
                        <a:t> 0</a:t>
                      </a:r>
                      <a:endParaRPr lang="en-US" sz="1600" dirty="0"/>
                    </a:p>
                  </a:txBody>
                  <a:tcPr/>
                </a:tc>
              </a:tr>
            </a:tbl>
          </a:graphicData>
        </a:graphic>
      </p:graphicFrame>
      <p:graphicFrame>
        <p:nvGraphicFramePr>
          <p:cNvPr id="9" name="Chart 8"/>
          <p:cNvGraphicFramePr/>
          <p:nvPr>
            <p:extLst>
              <p:ext uri="{D42A27DB-BD31-4B8C-83A1-F6EECF244321}">
                <p14:modId xmlns:p14="http://schemas.microsoft.com/office/powerpoint/2010/main" val="3376526486"/>
              </p:ext>
            </p:extLst>
          </p:nvPr>
        </p:nvGraphicFramePr>
        <p:xfrm>
          <a:off x="2644167" y="783291"/>
          <a:ext cx="5883701" cy="3422428"/>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65470" y="213651"/>
            <a:ext cx="8642555" cy="369332"/>
          </a:xfrm>
          <a:prstGeom prst="rect">
            <a:avLst/>
          </a:prstGeom>
          <a:noFill/>
        </p:spPr>
        <p:txBody>
          <a:bodyPr wrap="square" rtlCol="0">
            <a:spAutoFit/>
          </a:bodyPr>
          <a:lstStyle/>
          <a:p>
            <a:r>
              <a:rPr lang="zh-CN" altLang="en-US" b="1" dirty="0"/>
              <a:t>示</a:t>
            </a:r>
            <a:r>
              <a:rPr lang="zh-CN" altLang="en-US" b="1" dirty="0" smtClean="0"/>
              <a:t>例</a:t>
            </a:r>
            <a:r>
              <a:rPr lang="zh-CN" altLang="en-US" b="1" dirty="0" smtClean="0"/>
              <a:t>：</a:t>
            </a:r>
            <a:r>
              <a:rPr lang="zh-CN" altLang="en-US" dirty="0"/>
              <a:t>假设</a:t>
            </a:r>
            <a:r>
              <a:rPr lang="en-US" altLang="zh-CN" dirty="0" smtClean="0"/>
              <a:t>T </a:t>
            </a:r>
            <a:r>
              <a:rPr lang="zh-CN" altLang="en-US" dirty="0" smtClean="0"/>
              <a:t>时</a:t>
            </a:r>
            <a:r>
              <a:rPr lang="en-US" altLang="zh-CN" dirty="0" smtClean="0"/>
              <a:t>,p </a:t>
            </a:r>
            <a:r>
              <a:rPr lang="en-US" altLang="zh-CN" dirty="0"/>
              <a:t>= 1 – R</a:t>
            </a:r>
            <a:r>
              <a:rPr lang="en-US" altLang="zh-CN" dirty="0" smtClean="0"/>
              <a:t>( t | T )=0.4</a:t>
            </a:r>
            <a:r>
              <a:rPr lang="zh-CN" altLang="en-US" dirty="0" smtClean="0"/>
              <a:t>，零件使用总数</a:t>
            </a:r>
            <a:r>
              <a:rPr lang="en-US" altLang="zh-CN" dirty="0" smtClean="0"/>
              <a:t>N=5</a:t>
            </a:r>
            <a:r>
              <a:rPr lang="zh-CN" altLang="en-US" dirty="0" smtClean="0"/>
              <a:t>。</a:t>
            </a:r>
            <a:endParaRPr lang="en-US" b="1" dirty="0"/>
          </a:p>
        </p:txBody>
      </p:sp>
    </p:spTree>
    <p:extLst>
      <p:ext uri="{BB962C8B-B14F-4D97-AF65-F5344CB8AC3E}">
        <p14:creationId xmlns:p14="http://schemas.microsoft.com/office/powerpoint/2010/main" val="1076913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buNone/>
            </a:pPr>
            <a:r>
              <a:rPr lang="zh-CN" altLang="en-US" sz="1600" b="1" dirty="0">
                <a:latin typeface="Modern No. 20" panose="02070704070505020303" pitchFamily="18" charset="0"/>
              </a:rPr>
              <a:t>概</a:t>
            </a:r>
            <a:r>
              <a:rPr lang="zh-CN" altLang="en-US" sz="1600" b="1" dirty="0" smtClean="0">
                <a:latin typeface="Modern No. 20" panose="02070704070505020303" pitchFamily="18" charset="0"/>
              </a:rPr>
              <a:t>念：</a:t>
            </a:r>
            <a:r>
              <a:rPr lang="zh-CN" altLang="en-US" sz="1600" dirty="0" smtClean="0">
                <a:latin typeface="Modern No. 20" panose="02070704070505020303" pitchFamily="18" charset="0"/>
              </a:rPr>
              <a:t>概</a:t>
            </a:r>
            <a:r>
              <a:rPr lang="zh-CN" altLang="en-US" sz="1600" dirty="0">
                <a:latin typeface="Modern No. 20" panose="02070704070505020303" pitchFamily="18" charset="0"/>
              </a:rPr>
              <a:t>率密度函数（</a:t>
            </a:r>
            <a:r>
              <a:rPr lang="en-US" altLang="zh-CN" sz="1600" dirty="0">
                <a:latin typeface="Modern No. 20" panose="02070704070505020303" pitchFamily="18" charset="0"/>
              </a:rPr>
              <a:t>PDF</a:t>
            </a:r>
            <a:r>
              <a:rPr lang="zh-CN" altLang="en-US" sz="1600" dirty="0">
                <a:latin typeface="Modern No. 20" panose="02070704070505020303" pitchFamily="18" charset="0"/>
              </a:rPr>
              <a:t>），累积分布函数（</a:t>
            </a:r>
            <a:r>
              <a:rPr lang="en-US" altLang="zh-CN" sz="1600" dirty="0">
                <a:latin typeface="Modern No. 20" panose="02070704070505020303" pitchFamily="18" charset="0"/>
              </a:rPr>
              <a:t>CDF</a:t>
            </a:r>
            <a:r>
              <a:rPr lang="zh-CN" altLang="en-US" sz="1600" dirty="0">
                <a:latin typeface="Modern No. 20" panose="02070704070505020303" pitchFamily="18" charset="0"/>
              </a:rPr>
              <a:t>），生存函数（</a:t>
            </a:r>
            <a:r>
              <a:rPr lang="en-US" altLang="zh-CN" sz="1600" dirty="0">
                <a:latin typeface="Modern No. 20" panose="02070704070505020303" pitchFamily="18" charset="0"/>
              </a:rPr>
              <a:t>SF</a:t>
            </a:r>
            <a:r>
              <a:rPr lang="zh-CN" altLang="en-US" sz="1600" dirty="0">
                <a:latin typeface="Modern No. 20" panose="02070704070505020303" pitchFamily="18" charset="0"/>
              </a:rPr>
              <a:t>），危险函数（</a:t>
            </a:r>
            <a:r>
              <a:rPr lang="en-US" altLang="zh-CN" sz="1600" dirty="0">
                <a:latin typeface="Modern No. 20" panose="02070704070505020303" pitchFamily="18" charset="0"/>
              </a:rPr>
              <a:t>HF</a:t>
            </a:r>
            <a:r>
              <a:rPr lang="zh-CN" altLang="en-US" sz="1600" dirty="0">
                <a:latin typeface="Modern No. 20" panose="02070704070505020303" pitchFamily="18" charset="0"/>
              </a:rPr>
              <a:t>）和累积危险函数（</a:t>
            </a:r>
            <a:r>
              <a:rPr lang="en-US" altLang="zh-CN" sz="1600" dirty="0">
                <a:latin typeface="Modern No. 20" panose="02070704070505020303" pitchFamily="18" charset="0"/>
              </a:rPr>
              <a:t>CHF</a:t>
            </a:r>
            <a:r>
              <a:rPr lang="zh-CN" altLang="en-US" sz="1600" dirty="0" smtClean="0">
                <a:latin typeface="Modern No. 20" panose="02070704070505020303" pitchFamily="18" charset="0"/>
              </a:rPr>
              <a:t>）</a:t>
            </a:r>
            <a:endParaRPr lang="en-US" altLang="zh-CN" sz="1600" dirty="0" smtClean="0">
              <a:latin typeface="Modern No. 20" panose="02070704070505020303" pitchFamily="18" charset="0"/>
            </a:endParaRPr>
          </a:p>
          <a:p>
            <a:pPr marL="0" indent="0">
              <a:buNone/>
            </a:pPr>
            <a:r>
              <a:rPr kumimoji="1" lang="en-US" altLang="zh-CN" sz="1600" dirty="0">
                <a:latin typeface="Modern No. 20" panose="02070704070505020303" pitchFamily="18" charset="0"/>
              </a:rPr>
              <a:t> </a:t>
            </a:r>
            <a:r>
              <a:rPr kumimoji="1" lang="en-US" altLang="zh-CN" sz="1600" dirty="0" smtClean="0">
                <a:latin typeface="Modern No. 20" panose="02070704070505020303" pitchFamily="18" charset="0"/>
              </a:rPr>
              <a:t>                                                                                                                            </a:t>
            </a:r>
            <a:r>
              <a:rPr kumimoji="1" lang="en-US" altLang="zh-CN" sz="1600" dirty="0" smtClean="0">
                <a:latin typeface="Modern No. 20" panose="02070704070505020303" pitchFamily="18" charset="0"/>
              </a:rPr>
              <a:t>HF </a:t>
            </a:r>
            <a:r>
              <a:rPr kumimoji="1" lang="en-US" altLang="zh-CN" sz="1600" dirty="0">
                <a:latin typeface="Modern No. 20" panose="02070704070505020303" pitchFamily="18" charset="0"/>
              </a:rPr>
              <a:t>: </a:t>
            </a:r>
            <a:r>
              <a:rPr lang="en-US" altLang="zh-CN" sz="1600" dirty="0"/>
              <a:t>h(t) = </a:t>
            </a:r>
            <a:r>
              <a:rPr lang="el-GR" sz="1600" dirty="0"/>
              <a:t>λ </a:t>
            </a:r>
            <a:r>
              <a:rPr lang="en-US" altLang="zh-CN" sz="1600" dirty="0"/>
              <a:t>(t) = </a:t>
            </a:r>
            <a:r>
              <a:rPr lang="el-GR" sz="1600" dirty="0"/>
              <a:t>β</a:t>
            </a:r>
            <a:r>
              <a:rPr lang="en-US" sz="1600" dirty="0"/>
              <a:t>/</a:t>
            </a:r>
            <a:r>
              <a:rPr lang="el-GR" sz="1600" dirty="0"/>
              <a:t>α</a:t>
            </a:r>
            <a:r>
              <a:rPr lang="en-US" sz="1600" dirty="0"/>
              <a:t> * (</a:t>
            </a:r>
            <a:r>
              <a:rPr lang="en-US" sz="1600" dirty="0"/>
              <a:t>t/</a:t>
            </a:r>
            <a:r>
              <a:rPr lang="el-GR" sz="1600" dirty="0"/>
              <a:t>α</a:t>
            </a:r>
            <a:r>
              <a:rPr lang="en-US" sz="1600" dirty="0"/>
              <a:t>) **</a:t>
            </a:r>
            <a:r>
              <a:rPr lang="el-GR" sz="1600" dirty="0"/>
              <a:t> </a:t>
            </a:r>
            <a:r>
              <a:rPr lang="en-US" sz="1600" dirty="0"/>
              <a:t>(</a:t>
            </a:r>
            <a:r>
              <a:rPr lang="el-GR" sz="1600" dirty="0"/>
              <a:t>β</a:t>
            </a:r>
            <a:r>
              <a:rPr lang="en-US" sz="1600" dirty="0"/>
              <a:t>-1)</a:t>
            </a:r>
          </a:p>
          <a:p>
            <a:pPr marL="0" indent="0">
              <a:buNone/>
            </a:pPr>
            <a:r>
              <a:rPr kumimoji="1" lang="en-US" altLang="zh-CN" sz="1600" dirty="0">
                <a:latin typeface="Modern No. 20" panose="02070704070505020303" pitchFamily="18" charset="0"/>
              </a:rPr>
              <a:t> </a:t>
            </a:r>
            <a:r>
              <a:rPr kumimoji="1" lang="en-US" altLang="zh-CN" sz="1600" dirty="0" smtClean="0">
                <a:latin typeface="Modern No. 20" panose="02070704070505020303" pitchFamily="18" charset="0"/>
              </a:rPr>
              <a:t>                                                                                                                            CHF : </a:t>
            </a:r>
            <a:r>
              <a:rPr lang="en-US" altLang="zh-CN" sz="1600" dirty="0"/>
              <a:t>H(t) = </a:t>
            </a:r>
            <a:r>
              <a:rPr lang="en-US" altLang="zh-CN" sz="1600" dirty="0" smtClean="0"/>
              <a:t>- ln[ R(t) ] </a:t>
            </a:r>
            <a:r>
              <a:rPr lang="en-US" altLang="zh-CN" sz="1600" dirty="0"/>
              <a:t>= (t/</a:t>
            </a:r>
            <a:r>
              <a:rPr lang="el-GR" sz="1600" dirty="0" smtClean="0"/>
              <a:t>α</a:t>
            </a:r>
            <a:r>
              <a:rPr lang="en-US" sz="1600" dirty="0" smtClean="0"/>
              <a:t>) </a:t>
            </a:r>
            <a:r>
              <a:rPr lang="en-US" sz="1600" dirty="0"/>
              <a:t>**</a:t>
            </a:r>
            <a:r>
              <a:rPr lang="el-GR" sz="1600" dirty="0"/>
              <a:t> </a:t>
            </a:r>
            <a:r>
              <a:rPr lang="el-GR" sz="1600" dirty="0"/>
              <a:t>β</a:t>
            </a:r>
            <a:r>
              <a:rPr lang="en-US" altLang="zh-CN" sz="1600" dirty="0"/>
              <a:t> </a:t>
            </a:r>
            <a:endParaRPr lang="en-US" altLang="zh-CN" sz="1600"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2</a:t>
            </a:fld>
            <a:endParaRPr lang="zh-CN" altLang="en-US"/>
          </a:p>
        </p:txBody>
      </p:sp>
      <p:pic>
        <p:nvPicPr>
          <p:cNvPr id="5" name="Picture 4"/>
          <p:cNvPicPr>
            <a:picLocks noChangeAspect="1"/>
          </p:cNvPicPr>
          <p:nvPr/>
        </p:nvPicPr>
        <p:blipFill>
          <a:blip r:embed="rId3"/>
          <a:stretch>
            <a:fillRect/>
          </a:stretch>
        </p:blipFill>
        <p:spPr>
          <a:xfrm>
            <a:off x="1032893" y="750627"/>
            <a:ext cx="5326964" cy="5025859"/>
          </a:xfrm>
          <a:prstGeom prst="rect">
            <a:avLst/>
          </a:prstGeom>
        </p:spPr>
      </p:pic>
    </p:spTree>
    <p:extLst>
      <p:ext uri="{BB962C8B-B14F-4D97-AF65-F5344CB8AC3E}">
        <p14:creationId xmlns:p14="http://schemas.microsoft.com/office/powerpoint/2010/main" val="360321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90305" y="2165865"/>
            <a:ext cx="7132228" cy="4200961"/>
          </a:xfrm>
          <a:prstGeom prst="rect">
            <a:avLst/>
          </a:prstGeom>
        </p:spPr>
      </p:pic>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20</a:t>
            </a:fld>
            <a:endParaRPr lang="zh-CN" altLang="en-US">
              <a:solidFill>
                <a:srgbClr val="00579B"/>
              </a:solidFill>
            </a:endParaRPr>
          </a:p>
        </p:txBody>
      </p:sp>
      <p:sp>
        <p:nvSpPr>
          <p:cNvPr id="3" name="TextBox 2"/>
          <p:cNvSpPr txBox="1"/>
          <p:nvPr/>
        </p:nvSpPr>
        <p:spPr>
          <a:xfrm>
            <a:off x="600502" y="510490"/>
            <a:ext cx="10533653" cy="1500411"/>
          </a:xfrm>
          <a:prstGeom prst="rect">
            <a:avLst/>
          </a:prstGeom>
          <a:noFill/>
        </p:spPr>
        <p:txBody>
          <a:bodyPr wrap="none" rtlCol="0">
            <a:spAutoFit/>
          </a:bodyPr>
          <a:lstStyle/>
          <a:p>
            <a:pPr>
              <a:lnSpc>
                <a:spcPct val="150000"/>
              </a:lnSpc>
            </a:pPr>
            <a:r>
              <a:rPr kumimoji="1" lang="zh-CN" altLang="en-US" sz="1600" dirty="0">
                <a:latin typeface="+mn-ea"/>
              </a:rPr>
              <a:t>零件使用了</a:t>
            </a:r>
            <a:r>
              <a:rPr kumimoji="1" lang="en-US" altLang="zh-CN" sz="1600" dirty="0">
                <a:latin typeface="+mn-ea"/>
              </a:rPr>
              <a:t>T</a:t>
            </a:r>
            <a:r>
              <a:rPr kumimoji="1" lang="zh-CN" altLang="en-US" sz="1600" dirty="0">
                <a:latin typeface="+mn-ea"/>
              </a:rPr>
              <a:t>小</a:t>
            </a:r>
            <a:r>
              <a:rPr kumimoji="1" lang="zh-CN" altLang="en-US" sz="1600" dirty="0" smtClean="0">
                <a:latin typeface="+mn-ea"/>
              </a:rPr>
              <a:t>时时，</a:t>
            </a:r>
            <a:r>
              <a:rPr kumimoji="1" lang="en-US" altLang="zh-CN" sz="1600" dirty="0" smtClean="0">
                <a:latin typeface="+mn-ea"/>
              </a:rPr>
              <a:t>(t</a:t>
            </a:r>
            <a:r>
              <a:rPr kumimoji="1" lang="zh-CN" altLang="en-US" sz="1600" dirty="0" smtClean="0">
                <a:latin typeface="+mn-ea"/>
              </a:rPr>
              <a:t>为备件时间间隔</a:t>
            </a:r>
            <a:r>
              <a:rPr kumimoji="1" lang="en-US" altLang="zh-CN" sz="1600" dirty="0" smtClean="0">
                <a:latin typeface="+mn-ea"/>
              </a:rPr>
              <a:t>)</a:t>
            </a:r>
            <a:r>
              <a:rPr kumimoji="1" lang="zh-CN" altLang="en-US" sz="1600" dirty="0" smtClean="0">
                <a:latin typeface="+mn-ea"/>
              </a:rPr>
              <a:t>备件数和库存不足的概率的关系。</a:t>
            </a:r>
            <a:endParaRPr lang="en-US" altLang="zh-CN" sz="1500" dirty="0" smtClean="0"/>
          </a:p>
          <a:p>
            <a:pPr>
              <a:lnSpc>
                <a:spcPct val="150000"/>
              </a:lnSpc>
            </a:pPr>
            <a:r>
              <a:rPr lang="en-US" altLang="zh-CN" sz="1500" dirty="0" smtClean="0"/>
              <a:t>X </a:t>
            </a:r>
            <a:r>
              <a:rPr lang="zh-CN" altLang="en-US" sz="1500" dirty="0" smtClean="0"/>
              <a:t>：</a:t>
            </a:r>
            <a:r>
              <a:rPr lang="en-US" sz="1500" dirty="0"/>
              <a:t>[0, 1, 2, 3, 4, 5, 6, 7, 8, 9</a:t>
            </a:r>
            <a:r>
              <a:rPr lang="en-US" sz="1500" dirty="0" smtClean="0"/>
              <a:t>]</a:t>
            </a:r>
          </a:p>
          <a:p>
            <a:pPr>
              <a:lnSpc>
                <a:spcPct val="150000"/>
              </a:lnSpc>
            </a:pPr>
            <a:r>
              <a:rPr lang="en-US" altLang="zh-CN" sz="1500" dirty="0" smtClean="0"/>
              <a:t>Y </a:t>
            </a:r>
            <a:r>
              <a:rPr lang="zh-CN" altLang="en-US" sz="1500" dirty="0" smtClean="0"/>
              <a:t>：</a:t>
            </a:r>
            <a:r>
              <a:rPr lang="en-US" sz="1500" dirty="0" smtClean="0"/>
              <a:t>[0.9732296845971533</a:t>
            </a:r>
            <a:r>
              <a:rPr lang="en-US" sz="1500" dirty="0"/>
              <a:t>, 0.8754262211657995, 0.6976604808546849, 0.4833404554574748, 0.2905259345562702, </a:t>
            </a:r>
            <a:endParaRPr lang="en-US" sz="1500" dirty="0" smtClean="0"/>
          </a:p>
          <a:p>
            <a:pPr>
              <a:lnSpc>
                <a:spcPct val="150000"/>
              </a:lnSpc>
            </a:pPr>
            <a:r>
              <a:rPr lang="en-US" sz="1500" dirty="0" smtClean="0"/>
              <a:t>        0.1524568150329522</a:t>
            </a:r>
            <a:r>
              <a:rPr lang="en-US" sz="1500" dirty="0"/>
              <a:t>, 0.0704876205965908, 0.0289898173115645, 0.0107019450165932, 0.0035751765400827</a:t>
            </a:r>
            <a:r>
              <a:rPr lang="en-US" sz="1500" dirty="0" smtClean="0"/>
              <a:t>]</a:t>
            </a:r>
            <a:endParaRPr lang="en-US" sz="1500" dirty="0"/>
          </a:p>
        </p:txBody>
      </p:sp>
    </p:spTree>
    <p:extLst>
      <p:ext uri="{BB962C8B-B14F-4D97-AF65-F5344CB8AC3E}">
        <p14:creationId xmlns:p14="http://schemas.microsoft.com/office/powerpoint/2010/main" val="472622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lvl="0" indent="0">
              <a:lnSpc>
                <a:spcPct val="150000"/>
              </a:lnSpc>
              <a:spcBef>
                <a:spcPts val="600"/>
              </a:spcBef>
              <a:buClr>
                <a:schemeClr val="accent1"/>
              </a:buClr>
              <a:buNone/>
            </a:pPr>
            <a:r>
              <a:rPr kumimoji="1" lang="zh-CN" altLang="en-US" sz="2000" dirty="0">
                <a:latin typeface="+mn-ea"/>
              </a:rPr>
              <a:t>第四步：</a:t>
            </a:r>
            <a:r>
              <a:rPr kumimoji="1" lang="zh-CN" altLang="en-US" sz="2000" dirty="0" smtClean="0">
                <a:latin typeface="+mn-ea"/>
              </a:rPr>
              <a:t>给</a:t>
            </a:r>
            <a:r>
              <a:rPr kumimoji="1" lang="zh-CN" altLang="en-US" sz="2000" dirty="0">
                <a:latin typeface="+mn-ea"/>
              </a:rPr>
              <a:t>定零件库存不足的概率</a:t>
            </a:r>
            <a:r>
              <a:rPr kumimoji="1" lang="en-US" altLang="zh-CN" sz="2000" dirty="0">
                <a:latin typeface="+mn-ea"/>
              </a:rPr>
              <a:t>P</a:t>
            </a:r>
            <a:r>
              <a:rPr kumimoji="1" lang="zh-CN" altLang="en-US" sz="2000" dirty="0">
                <a:latin typeface="+mn-ea"/>
              </a:rPr>
              <a:t>，确</a:t>
            </a:r>
            <a:r>
              <a:rPr kumimoji="1" lang="zh-CN" altLang="en-US" sz="2000" dirty="0" smtClean="0">
                <a:latin typeface="+mn-ea"/>
              </a:rPr>
              <a:t>定</a:t>
            </a:r>
            <a:r>
              <a:rPr kumimoji="1" lang="zh-CN" altLang="en-US" sz="2000" dirty="0"/>
              <a:t>零件使用时</a:t>
            </a:r>
            <a:r>
              <a:rPr kumimoji="1" lang="zh-CN" altLang="en-US" sz="2000" dirty="0" smtClean="0"/>
              <a:t>间和</a:t>
            </a:r>
            <a:r>
              <a:rPr kumimoji="1" lang="zh-CN" altLang="en-US" sz="2000" dirty="0"/>
              <a:t>备件数量的</a:t>
            </a:r>
            <a:r>
              <a:rPr kumimoji="1" lang="zh-CN" altLang="en-US" sz="2000" dirty="0" smtClean="0"/>
              <a:t>关系，</a:t>
            </a:r>
            <a:r>
              <a:rPr kumimoji="1" lang="en-US" altLang="zh-CN" sz="2000" dirty="0" smtClean="0">
                <a:latin typeface="+mn-ea"/>
              </a:rPr>
              <a:t>N</a:t>
            </a:r>
            <a:r>
              <a:rPr kumimoji="1" lang="zh-CN" altLang="en-US" sz="2000" dirty="0">
                <a:latin typeface="+mn-ea"/>
              </a:rPr>
              <a:t>零</a:t>
            </a:r>
            <a:r>
              <a:rPr kumimoji="1" lang="zh-CN" altLang="en-US" sz="2000" dirty="0">
                <a:latin typeface="+mn-ea"/>
              </a:rPr>
              <a:t>部件总数，</a:t>
            </a:r>
            <a:r>
              <a:rPr kumimoji="1" lang="en-US" altLang="zh-CN" sz="2000" dirty="0">
                <a:latin typeface="+mn-ea"/>
              </a:rPr>
              <a:t>k</a:t>
            </a:r>
            <a:r>
              <a:rPr kumimoji="1" lang="zh-CN" altLang="en-US" sz="2000" dirty="0">
                <a:latin typeface="+mn-ea"/>
              </a:rPr>
              <a:t>库存</a:t>
            </a:r>
            <a:r>
              <a:rPr kumimoji="1" lang="zh-CN" altLang="en-US" sz="2000" dirty="0">
                <a:latin typeface="+mn-ea"/>
              </a:rPr>
              <a:t>数</a:t>
            </a:r>
            <a:r>
              <a:rPr kumimoji="1" lang="zh-CN" altLang="en-US" sz="2000" dirty="0" smtClean="0">
                <a:latin typeface="+mn-ea"/>
              </a:rPr>
              <a:t>。</a:t>
            </a:r>
            <a:endParaRPr kumimoji="1" lang="en-US" altLang="zh-CN" sz="2000" dirty="0">
              <a:latin typeface="+mn-ea"/>
            </a:endParaRPr>
          </a:p>
          <a:p>
            <a:pPr marL="0" lvl="0" indent="0">
              <a:lnSpc>
                <a:spcPct val="150000"/>
              </a:lnSpc>
              <a:spcBef>
                <a:spcPts val="600"/>
              </a:spcBef>
              <a:buClr>
                <a:schemeClr val="accent1"/>
              </a:buClr>
              <a:buNone/>
            </a:pPr>
            <a:r>
              <a:rPr kumimoji="1" lang="en-US" sz="2000" dirty="0">
                <a:latin typeface="+mn-ea"/>
              </a:rPr>
              <a:t>           </a:t>
            </a:r>
            <a:r>
              <a:rPr kumimoji="1" lang="en-US" sz="2000" dirty="0" smtClean="0">
                <a:latin typeface="+mn-ea"/>
              </a:rPr>
              <a:t>    sum</a:t>
            </a:r>
            <a:r>
              <a:rPr kumimoji="1" lang="en-US" sz="2000" dirty="0">
                <a:latin typeface="+mn-ea"/>
              </a:rPr>
              <a:t>( b( </a:t>
            </a:r>
            <a:r>
              <a:rPr kumimoji="1" lang="en-US" altLang="zh-CN" sz="2000" dirty="0">
                <a:latin typeface="+mn-ea"/>
              </a:rPr>
              <a:t>N</a:t>
            </a:r>
            <a:r>
              <a:rPr kumimoji="1" lang="en-US" sz="2000" dirty="0">
                <a:latin typeface="+mn-ea"/>
              </a:rPr>
              <a:t>, p, </a:t>
            </a:r>
            <a:r>
              <a:rPr kumimoji="1" lang="en-US" altLang="zh-CN" sz="2000" dirty="0">
                <a:latin typeface="+mn-ea"/>
              </a:rPr>
              <a:t>k</a:t>
            </a:r>
            <a:r>
              <a:rPr kumimoji="1" lang="en-US" sz="2000" dirty="0">
                <a:latin typeface="+mn-ea"/>
              </a:rPr>
              <a:t> )) &lt;= P   ( </a:t>
            </a:r>
            <a:r>
              <a:rPr kumimoji="1" lang="en-US" altLang="zh-CN" sz="2000" dirty="0">
                <a:latin typeface="+mn-ea"/>
              </a:rPr>
              <a:t>k = n+1,n+2,n+3,…,N)</a:t>
            </a:r>
          </a:p>
          <a:p>
            <a:pPr marL="0" lvl="0" indent="0">
              <a:lnSpc>
                <a:spcPct val="150000"/>
              </a:lnSpc>
              <a:spcBef>
                <a:spcPts val="600"/>
              </a:spcBef>
              <a:buClr>
                <a:schemeClr val="accent1"/>
              </a:buClr>
              <a:buNone/>
            </a:pPr>
            <a:r>
              <a:rPr kumimoji="1" lang="en-US" altLang="zh-CN" sz="2000" dirty="0">
                <a:latin typeface="+mn-ea"/>
              </a:rPr>
              <a:t> </a:t>
            </a:r>
            <a:r>
              <a:rPr kumimoji="1" lang="en-US" altLang="zh-CN" sz="2000" dirty="0">
                <a:latin typeface="+mn-ea"/>
              </a:rPr>
              <a:t>  	</a:t>
            </a:r>
            <a:r>
              <a:rPr kumimoji="1" lang="en-US" altLang="zh-CN" sz="2000" dirty="0" smtClean="0">
                <a:latin typeface="+mn-ea"/>
              </a:rPr>
              <a:t>  ==</a:t>
            </a:r>
            <a:r>
              <a:rPr kumimoji="1" lang="en-US" altLang="zh-CN" sz="2000" dirty="0">
                <a:latin typeface="+mn-ea"/>
                <a:sym typeface="Wingdings" panose="05000000000000000000" pitchFamily="2" charset="2"/>
              </a:rPr>
              <a:t></a:t>
            </a:r>
          </a:p>
          <a:p>
            <a:pPr marL="0" lvl="0" indent="0">
              <a:lnSpc>
                <a:spcPct val="150000"/>
              </a:lnSpc>
              <a:spcBef>
                <a:spcPts val="600"/>
              </a:spcBef>
              <a:buClr>
                <a:schemeClr val="accent1"/>
              </a:buClr>
              <a:buNone/>
            </a:pPr>
            <a:r>
              <a:rPr kumimoji="1" lang="en-US" altLang="zh-CN" sz="2000" dirty="0">
                <a:latin typeface="+mn-ea"/>
                <a:sym typeface="Wingdings" panose="05000000000000000000" pitchFamily="2" charset="2"/>
              </a:rPr>
              <a:t>	</a:t>
            </a:r>
            <a:r>
              <a:rPr kumimoji="1" lang="en-US" altLang="zh-CN" sz="2000" dirty="0" smtClean="0">
                <a:latin typeface="+mn-ea"/>
                <a:sym typeface="Wingdings" panose="05000000000000000000" pitchFamily="2" charset="2"/>
              </a:rPr>
              <a:t>  sum</a:t>
            </a:r>
            <a:r>
              <a:rPr kumimoji="1" lang="en-US" altLang="zh-CN" sz="2000" dirty="0">
                <a:latin typeface="+mn-ea"/>
                <a:sym typeface="Wingdings" panose="05000000000000000000" pitchFamily="2" charset="2"/>
              </a:rPr>
              <a:t>( b( N, p , k )) &gt; (1-P)  (k = 0,1,2,…,n)</a:t>
            </a:r>
            <a:endParaRPr kumimoji="1" lang="en-US" altLang="zh-CN" sz="2000" dirty="0">
              <a:latin typeface="+mn-ea"/>
            </a:endParaRPr>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21</a:t>
            </a:fld>
            <a:endParaRPr lang="zh-CN" altLang="en-US">
              <a:solidFill>
                <a:srgbClr val="00579B"/>
              </a:solidFill>
            </a:endParaRPr>
          </a:p>
        </p:txBody>
      </p:sp>
    </p:spTree>
    <p:extLst>
      <p:ext uri="{BB962C8B-B14F-4D97-AF65-F5344CB8AC3E}">
        <p14:creationId xmlns:p14="http://schemas.microsoft.com/office/powerpoint/2010/main" val="2592062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66699" y="451791"/>
            <a:ext cx="11488751" cy="5314827"/>
          </a:xfrm>
          <a:prstGeom prst="rect">
            <a:avLst/>
          </a:prstGeom>
        </p:spPr>
        <p:txBody>
          <a:bodyPr>
            <a:normAutofit fontScale="92500" lnSpcReduction="10000"/>
          </a:bodyPr>
          <a:lstStyle/>
          <a:p>
            <a:pPr marL="0" lvl="0" indent="0">
              <a:lnSpc>
                <a:spcPct val="150000"/>
              </a:lnSpc>
              <a:spcBef>
                <a:spcPts val="600"/>
              </a:spcBef>
              <a:buClr>
                <a:schemeClr val="accent1"/>
              </a:buClr>
              <a:buNone/>
            </a:pPr>
            <a:r>
              <a:rPr kumimoji="1" lang="zh-CN" altLang="en-US" sz="1600" dirty="0"/>
              <a:t>给定</a:t>
            </a:r>
            <a:r>
              <a:rPr kumimoji="1" lang="zh-CN" altLang="en-US" sz="1600" dirty="0" smtClean="0"/>
              <a:t>零</a:t>
            </a:r>
            <a:r>
              <a:rPr kumimoji="1" lang="zh-CN" altLang="en-US" sz="1600" dirty="0"/>
              <a:t>件库存不足的概</a:t>
            </a:r>
            <a:r>
              <a:rPr kumimoji="1" lang="zh-CN" altLang="en-US" sz="1600" dirty="0" smtClean="0"/>
              <a:t>率 （例如</a:t>
            </a:r>
            <a:r>
              <a:rPr kumimoji="1" lang="en-US" altLang="zh-CN" sz="1600" dirty="0" smtClean="0"/>
              <a:t>P=10%</a:t>
            </a:r>
            <a:r>
              <a:rPr kumimoji="1" lang="zh-CN" altLang="en-US" sz="1600" dirty="0" smtClean="0"/>
              <a:t>）</a:t>
            </a:r>
            <a:r>
              <a:rPr kumimoji="1" lang="zh-CN" altLang="en-US" sz="1600" dirty="0" smtClean="0"/>
              <a:t>时，</a:t>
            </a:r>
            <a:r>
              <a:rPr kumimoji="1" lang="zh-CN" altLang="en-US" sz="1600" dirty="0"/>
              <a:t>零</a:t>
            </a:r>
            <a:r>
              <a:rPr kumimoji="1" lang="zh-CN" altLang="en-US" sz="1600" dirty="0" smtClean="0"/>
              <a:t>件使用时间</a:t>
            </a:r>
            <a:r>
              <a:rPr kumimoji="1" lang="en-US" altLang="zh-CN" sz="1600" dirty="0" smtClean="0"/>
              <a:t>T</a:t>
            </a:r>
            <a:r>
              <a:rPr kumimoji="1" lang="zh-CN" altLang="en-US" sz="1600" dirty="0" smtClean="0"/>
              <a:t>和备件数量的关系。</a:t>
            </a:r>
            <a:endParaRPr kumimoji="1" lang="en-US" altLang="zh-CN" sz="1600" dirty="0" smtClean="0"/>
          </a:p>
          <a:p>
            <a:pPr marL="0" lvl="0" indent="0">
              <a:lnSpc>
                <a:spcPct val="150000"/>
              </a:lnSpc>
              <a:spcBef>
                <a:spcPts val="600"/>
              </a:spcBef>
              <a:buClr>
                <a:schemeClr val="accent1"/>
              </a:buClr>
              <a:buNone/>
            </a:pPr>
            <a:r>
              <a:rPr kumimoji="1" lang="en-US" altLang="zh-CN" sz="1600" dirty="0" smtClean="0"/>
              <a:t>X : [ 0, 5000, 10000, 15000, 20000, 25000, 30000, 35000, 40000, 45000, 50000, 55000, 60000, 65000, … , 100000 ]</a:t>
            </a:r>
          </a:p>
          <a:p>
            <a:pPr marL="0" lvl="0" indent="0">
              <a:lnSpc>
                <a:spcPct val="150000"/>
              </a:lnSpc>
              <a:spcBef>
                <a:spcPts val="600"/>
              </a:spcBef>
              <a:buClr>
                <a:schemeClr val="accent1"/>
              </a:buClr>
              <a:buNone/>
            </a:pPr>
            <a:r>
              <a:rPr kumimoji="1" lang="en-US" altLang="zh-CN" sz="1600" dirty="0" smtClean="0"/>
              <a:t>Y </a:t>
            </a:r>
            <a:r>
              <a:rPr kumimoji="1" lang="en-US" altLang="zh-CN" sz="1600" dirty="0"/>
              <a:t>: [1, 3, 3, 4, 4, 4, 5, 5, 5, 5, 5, 5, 6, 6, 6, 6, 6, 6, 6, 7, 7</a:t>
            </a:r>
            <a:r>
              <a:rPr kumimoji="1" lang="en-US" altLang="zh-CN" sz="1600" dirty="0" smtClean="0"/>
              <a:t>]</a:t>
            </a:r>
          </a:p>
          <a:p>
            <a:pPr marL="0" lvl="0" indent="0">
              <a:lnSpc>
                <a:spcPct val="150000"/>
              </a:lnSpc>
              <a:spcBef>
                <a:spcPts val="600"/>
              </a:spcBef>
              <a:buClr>
                <a:schemeClr val="accent1"/>
              </a:buClr>
              <a:buNone/>
            </a:pPr>
            <a:endParaRPr kumimoji="1" lang="en-US" altLang="zh-CN" sz="1600" dirty="0"/>
          </a:p>
          <a:p>
            <a:pPr marL="0" lvl="0" indent="0">
              <a:lnSpc>
                <a:spcPct val="150000"/>
              </a:lnSpc>
              <a:spcBef>
                <a:spcPts val="600"/>
              </a:spcBef>
              <a:buClr>
                <a:schemeClr val="accent1"/>
              </a:buClr>
              <a:buNone/>
            </a:pPr>
            <a:endParaRPr kumimoji="1" lang="en-US" altLang="zh-CN" sz="1600" dirty="0" smtClean="0"/>
          </a:p>
          <a:p>
            <a:pPr marL="0" lvl="0" indent="0">
              <a:lnSpc>
                <a:spcPct val="150000"/>
              </a:lnSpc>
              <a:spcBef>
                <a:spcPts val="600"/>
              </a:spcBef>
              <a:buClr>
                <a:schemeClr val="accent1"/>
              </a:buClr>
              <a:buNone/>
            </a:pPr>
            <a:endParaRPr kumimoji="1" lang="en-US" altLang="zh-CN" sz="1600" dirty="0"/>
          </a:p>
          <a:p>
            <a:pPr marL="0" lvl="0" indent="0">
              <a:lnSpc>
                <a:spcPct val="150000"/>
              </a:lnSpc>
              <a:spcBef>
                <a:spcPts val="600"/>
              </a:spcBef>
              <a:buClr>
                <a:schemeClr val="accent1"/>
              </a:buClr>
              <a:buNone/>
            </a:pPr>
            <a:endParaRPr kumimoji="1" lang="en-US" altLang="zh-CN" sz="1600" dirty="0" smtClean="0"/>
          </a:p>
          <a:p>
            <a:pPr marL="0" lvl="0" indent="0">
              <a:lnSpc>
                <a:spcPct val="150000"/>
              </a:lnSpc>
              <a:spcBef>
                <a:spcPts val="600"/>
              </a:spcBef>
              <a:buClr>
                <a:schemeClr val="accent1"/>
              </a:buClr>
              <a:buNone/>
            </a:pPr>
            <a:endParaRPr kumimoji="1" lang="en-US" altLang="zh-CN" sz="1600" dirty="0"/>
          </a:p>
          <a:p>
            <a:pPr marL="0" lvl="0" indent="0">
              <a:lnSpc>
                <a:spcPct val="150000"/>
              </a:lnSpc>
              <a:spcBef>
                <a:spcPts val="600"/>
              </a:spcBef>
              <a:buClr>
                <a:schemeClr val="accent1"/>
              </a:buClr>
              <a:buNone/>
            </a:pPr>
            <a:endParaRPr kumimoji="1" lang="en-US" altLang="zh-CN" sz="1600" dirty="0" smtClean="0"/>
          </a:p>
          <a:p>
            <a:pPr marL="0" lvl="0" indent="0">
              <a:lnSpc>
                <a:spcPct val="150000"/>
              </a:lnSpc>
              <a:spcBef>
                <a:spcPts val="600"/>
              </a:spcBef>
              <a:buClr>
                <a:schemeClr val="accent1"/>
              </a:buClr>
              <a:buNone/>
            </a:pPr>
            <a:endParaRPr kumimoji="1" lang="en-US" altLang="zh-CN" sz="1600" dirty="0"/>
          </a:p>
          <a:p>
            <a:pPr marL="0" lvl="0" indent="0">
              <a:lnSpc>
                <a:spcPct val="150000"/>
              </a:lnSpc>
              <a:spcBef>
                <a:spcPts val="600"/>
              </a:spcBef>
              <a:buClr>
                <a:schemeClr val="accent1"/>
              </a:buClr>
              <a:buNone/>
            </a:pPr>
            <a:r>
              <a:rPr kumimoji="1" lang="zh-CN" altLang="en-US" sz="1600" dirty="0" smtClean="0"/>
              <a:t>成</a:t>
            </a:r>
            <a:endParaRPr kumimoji="1" lang="en-US" altLang="zh-CN" sz="1600" dirty="0" smtClean="0"/>
          </a:p>
          <a:p>
            <a:pPr marL="0" lvl="0" indent="0">
              <a:lnSpc>
                <a:spcPct val="150000"/>
              </a:lnSpc>
              <a:spcBef>
                <a:spcPts val="600"/>
              </a:spcBef>
              <a:buClr>
                <a:schemeClr val="accent1"/>
              </a:buClr>
              <a:buNone/>
            </a:pPr>
            <a:endParaRPr kumimoji="1" lang="en-US" altLang="zh-CN" sz="1600" dirty="0" smtClean="0"/>
          </a:p>
          <a:p>
            <a:pPr marL="0" lvl="0" indent="0">
              <a:lnSpc>
                <a:spcPct val="150000"/>
              </a:lnSpc>
              <a:spcBef>
                <a:spcPts val="600"/>
              </a:spcBef>
              <a:buClr>
                <a:schemeClr val="accent1"/>
              </a:buClr>
              <a:buNone/>
            </a:pPr>
            <a:r>
              <a:rPr kumimoji="1" lang="en-US" altLang="zh-CN" sz="1600" dirty="0" smtClean="0"/>
              <a:t>                         X</a:t>
            </a:r>
            <a:r>
              <a:rPr kumimoji="1" lang="zh-CN" altLang="en-US" sz="1600" dirty="0" smtClean="0"/>
              <a:t>间隔取</a:t>
            </a:r>
            <a:r>
              <a:rPr kumimoji="1" lang="en-US" altLang="zh-CN" sz="1600" dirty="0" smtClean="0"/>
              <a:t>5000</a:t>
            </a:r>
            <a:r>
              <a:rPr kumimoji="1" lang="zh-CN" altLang="en-US" sz="1600" dirty="0" smtClean="0"/>
              <a:t>显示的效果</a:t>
            </a:r>
            <a:r>
              <a:rPr kumimoji="1" lang="en-US" altLang="zh-CN" sz="1600" dirty="0" smtClean="0"/>
              <a:t>                                                                  X</a:t>
            </a:r>
            <a:r>
              <a:rPr kumimoji="1" lang="zh-CN" altLang="en-US" sz="1600" dirty="0" smtClean="0"/>
              <a:t>间隔去</a:t>
            </a:r>
            <a:r>
              <a:rPr kumimoji="1" lang="en-US" altLang="zh-CN" sz="1600" dirty="0" smtClean="0"/>
              <a:t>1000</a:t>
            </a:r>
            <a:r>
              <a:rPr kumimoji="1" lang="zh-CN" altLang="en-US" sz="1600" dirty="0" smtClean="0"/>
              <a:t>显示的效果</a:t>
            </a:r>
            <a:endParaRPr kumimoji="1" lang="en-US" altLang="zh-CN" sz="1600" dirty="0" smtClean="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22</a:t>
            </a:fld>
            <a:endParaRPr lang="zh-CN" altLang="en-US">
              <a:solidFill>
                <a:srgbClr val="00579B"/>
              </a:solidFill>
            </a:endParaRPr>
          </a:p>
        </p:txBody>
      </p:sp>
      <p:pic>
        <p:nvPicPr>
          <p:cNvPr id="4" name="Picture 3"/>
          <p:cNvPicPr>
            <a:picLocks noChangeAspect="1"/>
          </p:cNvPicPr>
          <p:nvPr/>
        </p:nvPicPr>
        <p:blipFill>
          <a:blip r:embed="rId3"/>
          <a:stretch>
            <a:fillRect/>
          </a:stretch>
        </p:blipFill>
        <p:spPr>
          <a:xfrm>
            <a:off x="366699" y="1843549"/>
            <a:ext cx="5097612" cy="3382070"/>
          </a:xfrm>
          <a:prstGeom prst="rect">
            <a:avLst/>
          </a:prstGeom>
        </p:spPr>
      </p:pic>
      <p:pic>
        <p:nvPicPr>
          <p:cNvPr id="3" name="Picture 2"/>
          <p:cNvPicPr>
            <a:picLocks noChangeAspect="1"/>
          </p:cNvPicPr>
          <p:nvPr/>
        </p:nvPicPr>
        <p:blipFill>
          <a:blip r:embed="rId4"/>
          <a:stretch>
            <a:fillRect/>
          </a:stretch>
        </p:blipFill>
        <p:spPr>
          <a:xfrm>
            <a:off x="5891827" y="1843549"/>
            <a:ext cx="4916488" cy="3314625"/>
          </a:xfrm>
          <a:prstGeom prst="rect">
            <a:avLst/>
          </a:prstGeom>
        </p:spPr>
      </p:pic>
    </p:spTree>
    <p:extLst>
      <p:ext uri="{BB962C8B-B14F-4D97-AF65-F5344CB8AC3E}">
        <p14:creationId xmlns:p14="http://schemas.microsoft.com/office/powerpoint/2010/main" val="1485345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 xmlns:a16="http://schemas.microsoft.com/office/drawing/2014/main" id="{6E0EF6ED-9F09-47CD-87CB-7FE8F0AEB08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229152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indent="0">
              <a:spcBef>
                <a:spcPts val="0"/>
              </a:spcBef>
              <a:buNone/>
            </a:pPr>
            <a:r>
              <a:rPr lang="zh-CN" altLang="en-US" sz="1600" b="1" dirty="0" smtClean="0"/>
              <a:t>概率密度函数</a:t>
            </a:r>
            <a:r>
              <a:rPr lang="en-US" altLang="zh-CN" sz="1600" dirty="0" smtClean="0"/>
              <a:t>(Probability Density Function)</a:t>
            </a:r>
            <a:r>
              <a:rPr lang="zh-CN" altLang="en-US" sz="1600" dirty="0" smtClean="0"/>
              <a:t>，指整个时间范围内的失效分布，和反映了产品完全失效的速度。</a:t>
            </a:r>
            <a:r>
              <a:rPr lang="zh-CN" altLang="en-US" sz="1600" b="1" dirty="0" smtClean="0">
                <a:solidFill>
                  <a:srgbClr val="FF0000"/>
                </a:solidFill>
              </a:rPr>
              <a:t>记为</a:t>
            </a:r>
            <a:r>
              <a:rPr lang="en-US" altLang="zh-CN" sz="1600" b="1" dirty="0" smtClean="0">
                <a:solidFill>
                  <a:srgbClr val="FF0000"/>
                </a:solidFill>
              </a:rPr>
              <a:t>f(t)</a:t>
            </a:r>
            <a:r>
              <a:rPr lang="zh-CN" altLang="en-US" sz="1600" dirty="0" smtClean="0"/>
              <a:t>。</a:t>
            </a:r>
            <a:r>
              <a:rPr lang="en-US" altLang="zh-CN" sz="1600" dirty="0" smtClean="0"/>
              <a:t>f(t)</a:t>
            </a:r>
            <a:r>
              <a:rPr lang="zh-CN" altLang="en-US" sz="1600" dirty="0" smtClean="0"/>
              <a:t>的值越大，说明在时间周围的很小区间内发生的产品失效越多。尽管</a:t>
            </a:r>
            <a:r>
              <a:rPr lang="en-US" altLang="zh-CN" sz="1600" dirty="0" smtClean="0"/>
              <a:t>f(t)</a:t>
            </a:r>
            <a:r>
              <a:rPr lang="zh-CN" altLang="en-US" sz="1600" dirty="0" smtClean="0"/>
              <a:t>很少被用来量化可靠性，但是它是获得可靠性指标的重要基础。</a:t>
            </a:r>
            <a:endParaRPr lang="en-US" altLang="zh-CN" sz="1600" dirty="0" smtClean="0"/>
          </a:p>
          <a:p>
            <a:pPr marL="0" indent="0">
              <a:spcBef>
                <a:spcPts val="0"/>
              </a:spcBef>
              <a:buNone/>
            </a:pPr>
            <a:endParaRPr lang="en-US" altLang="zh-CN" sz="1600" dirty="0" smtClean="0"/>
          </a:p>
          <a:p>
            <a:pPr marL="0" indent="0">
              <a:spcBef>
                <a:spcPts val="0"/>
              </a:spcBef>
              <a:buNone/>
            </a:pPr>
            <a:r>
              <a:rPr lang="zh-CN" altLang="en-US" sz="1600" b="1" dirty="0" smtClean="0"/>
              <a:t>可</a:t>
            </a:r>
            <a:r>
              <a:rPr lang="zh-CN" altLang="en-US" sz="1600" b="1" dirty="0"/>
              <a:t>靠</a:t>
            </a:r>
            <a:r>
              <a:rPr lang="zh-CN" altLang="en-US" sz="1600" b="1" dirty="0" smtClean="0"/>
              <a:t>性</a:t>
            </a:r>
            <a:r>
              <a:rPr lang="zh-CN" altLang="en-US" sz="1600" dirty="0" smtClean="0"/>
              <a:t>（</a:t>
            </a:r>
            <a:r>
              <a:rPr lang="en-US" altLang="zh-CN" sz="1600" dirty="0"/>
              <a:t>Reliability</a:t>
            </a:r>
            <a:r>
              <a:rPr lang="zh-CN" altLang="en-US" sz="1600" dirty="0"/>
              <a:t>）是指产品在规定的条件下、规定的时间内完成规定的功能的概率，</a:t>
            </a:r>
            <a:r>
              <a:rPr lang="zh-CN" altLang="en-US" sz="1600" b="1" dirty="0">
                <a:solidFill>
                  <a:srgbClr val="FF0000"/>
                </a:solidFill>
              </a:rPr>
              <a:t>记为</a:t>
            </a:r>
            <a:r>
              <a:rPr lang="en-US" altLang="zh-CN" sz="1600" b="1" dirty="0">
                <a:solidFill>
                  <a:srgbClr val="FF0000"/>
                </a:solidFill>
              </a:rPr>
              <a:t>R(t</a:t>
            </a:r>
            <a:r>
              <a:rPr lang="zh-CN" altLang="en-US" sz="1600" b="1" dirty="0" smtClean="0">
                <a:solidFill>
                  <a:srgbClr val="FF0000"/>
                </a:solidFill>
              </a:rPr>
              <a:t>）</a:t>
            </a:r>
            <a:r>
              <a:rPr lang="zh-CN" altLang="en-US" sz="1600" dirty="0"/>
              <a:t> </a:t>
            </a:r>
            <a:r>
              <a:rPr lang="zh-CN" altLang="en-US" sz="1600" dirty="0" smtClean="0"/>
              <a:t>。</a:t>
            </a:r>
            <a:r>
              <a:rPr lang="zh-CN" altLang="en-US" sz="1600" dirty="0"/>
              <a:t>截至时间</a:t>
            </a:r>
            <a:r>
              <a:rPr lang="en-US" altLang="zh-CN" sz="1600" dirty="0"/>
              <a:t>t</a:t>
            </a:r>
            <a:r>
              <a:rPr lang="zh-CN" altLang="en-US" sz="1600" dirty="0"/>
              <a:t>没有发生故障的概</a:t>
            </a:r>
            <a:r>
              <a:rPr lang="zh-CN" altLang="en-US" sz="1600" dirty="0" smtClean="0"/>
              <a:t>率。</a:t>
            </a:r>
            <a:endParaRPr lang="en-US" altLang="zh-CN" sz="1600" dirty="0" smtClean="0"/>
          </a:p>
          <a:p>
            <a:pPr marL="0" indent="0">
              <a:spcBef>
                <a:spcPts val="0"/>
              </a:spcBef>
              <a:buNone/>
            </a:pPr>
            <a:endParaRPr lang="zh-CN" altLang="en-US" sz="1600" b="1" dirty="0">
              <a:solidFill>
                <a:srgbClr val="FF0000"/>
              </a:solidFill>
            </a:endParaRPr>
          </a:p>
          <a:p>
            <a:pPr marL="0" indent="0">
              <a:spcBef>
                <a:spcPts val="0"/>
              </a:spcBef>
              <a:buNone/>
            </a:pPr>
            <a:r>
              <a:rPr lang="zh-CN" altLang="en-US" sz="1600" b="1" dirty="0" smtClean="0"/>
              <a:t>失</a:t>
            </a:r>
            <a:r>
              <a:rPr lang="zh-CN" altLang="en-US" sz="1600" b="1" dirty="0"/>
              <a:t>效分布函数</a:t>
            </a:r>
            <a:r>
              <a:rPr lang="zh-CN" altLang="en-US" sz="1600" dirty="0"/>
              <a:t>又称累</a:t>
            </a:r>
            <a:r>
              <a:rPr lang="zh-CN" altLang="en-US" sz="1600" dirty="0" smtClean="0"/>
              <a:t>积</a:t>
            </a:r>
            <a:r>
              <a:rPr lang="en-US" altLang="zh-CN" sz="1600" dirty="0" smtClean="0"/>
              <a:t>(</a:t>
            </a:r>
            <a:r>
              <a:rPr lang="zh-CN" altLang="en-US" sz="1600" dirty="0" smtClean="0"/>
              <a:t>失效</a:t>
            </a:r>
            <a:r>
              <a:rPr lang="en-US" altLang="zh-CN" sz="1600" dirty="0" smtClean="0"/>
              <a:t>)</a:t>
            </a:r>
            <a:r>
              <a:rPr lang="zh-CN" altLang="en-US" sz="1600" dirty="0" smtClean="0"/>
              <a:t>分</a:t>
            </a:r>
            <a:r>
              <a:rPr lang="zh-CN" altLang="en-US" sz="1600" dirty="0"/>
              <a:t>布函数（</a:t>
            </a:r>
            <a:r>
              <a:rPr lang="en-US" sz="1600" dirty="0"/>
              <a:t>Cumulative Distribution Function)，</a:t>
            </a:r>
            <a:r>
              <a:rPr lang="zh-CN" altLang="en-US" sz="1600" dirty="0"/>
              <a:t>指产品在规定的条件和规定的时间内发生实效的概率，</a:t>
            </a:r>
            <a:r>
              <a:rPr lang="zh-CN" altLang="en-US" sz="1600" b="1" dirty="0">
                <a:solidFill>
                  <a:srgbClr val="FF0000"/>
                </a:solidFill>
              </a:rPr>
              <a:t>记为</a:t>
            </a:r>
            <a:r>
              <a:rPr lang="en-US" sz="1600" b="1" dirty="0">
                <a:solidFill>
                  <a:srgbClr val="FF0000"/>
                </a:solidFill>
              </a:rPr>
              <a:t>F(t</a:t>
            </a:r>
            <a:r>
              <a:rPr lang="en-US" sz="1600" b="1" dirty="0" smtClean="0">
                <a:solidFill>
                  <a:srgbClr val="FF0000"/>
                </a:solidFill>
              </a:rPr>
              <a:t>)</a:t>
            </a:r>
            <a:r>
              <a:rPr lang="zh-CN" altLang="en-US" sz="1600" dirty="0"/>
              <a:t> </a:t>
            </a:r>
            <a:r>
              <a:rPr lang="zh-CN" altLang="en-US" sz="1600" dirty="0" smtClean="0"/>
              <a:t>。截至时间</a:t>
            </a:r>
            <a:r>
              <a:rPr lang="en-US" altLang="zh-CN" sz="1600" dirty="0" smtClean="0"/>
              <a:t>t</a:t>
            </a:r>
            <a:r>
              <a:rPr lang="zh-CN" altLang="en-US" sz="1600" dirty="0" smtClean="0"/>
              <a:t>已经发生故障的概率。</a:t>
            </a:r>
            <a:endParaRPr lang="en-US" altLang="zh-CN" sz="1600" dirty="0" smtClean="0"/>
          </a:p>
          <a:p>
            <a:pPr marL="0" indent="0">
              <a:spcBef>
                <a:spcPts val="0"/>
              </a:spcBef>
              <a:buNone/>
            </a:pPr>
            <a:endParaRPr lang="en-US" altLang="zh-CN" sz="1600" b="1" dirty="0" smtClean="0"/>
          </a:p>
          <a:p>
            <a:pPr marL="0" indent="0">
              <a:spcBef>
                <a:spcPts val="0"/>
              </a:spcBef>
              <a:buNone/>
            </a:pPr>
            <a:r>
              <a:rPr lang="zh-CN" altLang="en-US" sz="1600" b="1" dirty="0" smtClean="0"/>
              <a:t>失</a:t>
            </a:r>
            <a:r>
              <a:rPr lang="zh-CN" altLang="en-US" sz="1600" b="1" dirty="0"/>
              <a:t>效率函</a:t>
            </a:r>
            <a:r>
              <a:rPr lang="zh-CN" altLang="en-US" sz="1600" b="1" dirty="0" smtClean="0"/>
              <a:t>数</a:t>
            </a:r>
            <a:r>
              <a:rPr lang="en-US" altLang="zh-CN" sz="1600" b="1" dirty="0" smtClean="0"/>
              <a:t>(</a:t>
            </a:r>
            <a:r>
              <a:rPr lang="zh-CN" altLang="en-US" sz="1600" dirty="0"/>
              <a:t>故障率函数</a:t>
            </a:r>
            <a:r>
              <a:rPr lang="en-US" altLang="zh-CN" sz="1600" b="1" dirty="0" smtClean="0"/>
              <a:t>)</a:t>
            </a:r>
            <a:r>
              <a:rPr lang="zh-CN" altLang="en-US" sz="1600" dirty="0"/>
              <a:t> ，</a:t>
            </a:r>
            <a:r>
              <a:rPr lang="zh-CN" altLang="en-US" sz="1600" dirty="0" smtClean="0"/>
              <a:t>失</a:t>
            </a:r>
            <a:r>
              <a:rPr lang="zh-CN" altLang="en-US" sz="1600" dirty="0"/>
              <a:t>效率是指已工作到</a:t>
            </a:r>
            <a:r>
              <a:rPr lang="en-US" altLang="zh-CN" sz="1600" dirty="0"/>
              <a:t>t</a:t>
            </a:r>
            <a:r>
              <a:rPr lang="zh-CN" altLang="en-US" sz="1600" dirty="0"/>
              <a:t>时刻的产品，在时刻</a:t>
            </a:r>
            <a:r>
              <a:rPr lang="en-US" altLang="zh-CN" sz="1600" dirty="0"/>
              <a:t>t</a:t>
            </a:r>
            <a:r>
              <a:rPr lang="zh-CN" altLang="en-US" sz="1600" dirty="0"/>
              <a:t>后单位时间内发生失效的概率，</a:t>
            </a:r>
            <a:r>
              <a:rPr lang="zh-CN" altLang="en-US" sz="1600" b="1" dirty="0">
                <a:solidFill>
                  <a:srgbClr val="FF0000"/>
                </a:solidFill>
              </a:rPr>
              <a:t>记</a:t>
            </a:r>
            <a:r>
              <a:rPr lang="zh-CN" altLang="en-US" sz="1600" b="1" dirty="0" smtClean="0">
                <a:solidFill>
                  <a:srgbClr val="FF0000"/>
                </a:solidFill>
              </a:rPr>
              <a:t>为</a:t>
            </a:r>
            <a:r>
              <a:rPr lang="el-GR" sz="1600" b="1" dirty="0">
                <a:solidFill>
                  <a:srgbClr val="FF0000"/>
                </a:solidFill>
              </a:rPr>
              <a:t>λ </a:t>
            </a:r>
            <a:r>
              <a:rPr lang="en-US" altLang="zh-CN" sz="1600" b="1" dirty="0" smtClean="0">
                <a:solidFill>
                  <a:srgbClr val="FF0000"/>
                </a:solidFill>
              </a:rPr>
              <a:t>(t)</a:t>
            </a:r>
            <a:r>
              <a:rPr lang="zh-CN" altLang="en-US" sz="1600" dirty="0" smtClean="0"/>
              <a:t>。</a:t>
            </a:r>
            <a:r>
              <a:rPr lang="zh-CN" altLang="en-US" sz="1600" dirty="0"/>
              <a:t>也</a:t>
            </a:r>
            <a:r>
              <a:rPr lang="zh-CN" altLang="en-US" sz="1600" dirty="0" smtClean="0"/>
              <a:t>是危险函数（</a:t>
            </a:r>
            <a:r>
              <a:rPr lang="en-US" altLang="zh-CN" sz="1600" dirty="0" smtClean="0"/>
              <a:t>h(t)</a:t>
            </a:r>
            <a:r>
              <a:rPr lang="zh-CN" altLang="en-US" sz="1600" dirty="0" smtClean="0"/>
              <a:t>），</a:t>
            </a:r>
            <a:r>
              <a:rPr lang="zh-CN" altLang="en-US" sz="1600" dirty="0"/>
              <a:t> 是一个组件失效的条件概率 </a:t>
            </a:r>
            <a:r>
              <a:rPr lang="zh-CN" altLang="en-US" sz="1600" dirty="0" smtClean="0"/>
              <a:t>。</a:t>
            </a:r>
            <a:endParaRPr lang="zh-CN" altLang="en-US" sz="1600" dirty="0"/>
          </a:p>
          <a:p>
            <a:pPr marL="0" indent="0">
              <a:spcBef>
                <a:spcPts val="0"/>
              </a:spcBef>
              <a:buNone/>
            </a:pPr>
            <a:endParaRPr lang="en-US" altLang="zh-CN" sz="1600" dirty="0" smtClean="0"/>
          </a:p>
          <a:p>
            <a:pPr marL="0" indent="0">
              <a:spcBef>
                <a:spcPts val="0"/>
              </a:spcBef>
              <a:buNone/>
            </a:pPr>
            <a:r>
              <a:rPr lang="zh-CN" altLang="en-US" sz="1600" b="1" dirty="0"/>
              <a:t>累</a:t>
            </a:r>
            <a:r>
              <a:rPr lang="zh-CN" altLang="en-US" sz="1600" b="1" dirty="0" smtClean="0"/>
              <a:t>积危害函数 </a:t>
            </a:r>
            <a:r>
              <a:rPr lang="en-US" altLang="zh-CN" sz="1600" b="1" dirty="0" smtClean="0"/>
              <a:t>???</a:t>
            </a:r>
            <a:endParaRPr lang="zh-CN" altLang="en-US" sz="1600" b="1" dirty="0"/>
          </a:p>
          <a:p>
            <a:pPr marL="0" indent="0">
              <a:buNone/>
            </a:pPr>
            <a:r>
              <a:rPr lang="zh-CN" altLang="en-US" sz="1600" dirty="0" smtClean="0"/>
              <a:t>瞬</a:t>
            </a:r>
            <a:r>
              <a:rPr lang="zh-CN" altLang="en-US" sz="1600" dirty="0"/>
              <a:t>时故障率（</a:t>
            </a:r>
            <a:r>
              <a:rPr lang="zh-CN" altLang="en-US" sz="1600" b="1" dirty="0"/>
              <a:t>在</a:t>
            </a:r>
            <a:r>
              <a:rPr lang="en-US" altLang="zh-CN" sz="1600" b="1" dirty="0"/>
              <a:t>t</a:t>
            </a:r>
            <a:r>
              <a:rPr lang="zh-CN" altLang="en-US" sz="1600" b="1" dirty="0"/>
              <a:t>时刻之前没有故障的条件下，在</a:t>
            </a:r>
            <a:r>
              <a:rPr lang="en-US" altLang="zh-CN" sz="1600" b="1" dirty="0"/>
              <a:t>t</a:t>
            </a:r>
            <a:r>
              <a:rPr lang="zh-CN" altLang="en-US" sz="1600" b="1" dirty="0"/>
              <a:t>时刻发生故障的概率</a:t>
            </a:r>
            <a:r>
              <a:rPr lang="zh-CN" altLang="en-US" sz="1600" dirty="0"/>
              <a:t>）。</a:t>
            </a:r>
          </a:p>
          <a:p>
            <a:pPr marL="0" indent="0">
              <a:spcBef>
                <a:spcPts val="0"/>
              </a:spcBef>
              <a:buNone/>
            </a:pPr>
            <a:endParaRPr lang="en-US" sz="1600" b="1" dirty="0" smtClean="0">
              <a:solidFill>
                <a:srgbClr val="FF0000"/>
              </a:solidFill>
            </a:endParaRPr>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3</a:t>
            </a:fld>
            <a:endParaRPr lang="zh-CN" altLang="en-US">
              <a:solidFill>
                <a:srgbClr val="00579B"/>
              </a:solidFill>
            </a:endParaRPr>
          </a:p>
        </p:txBody>
      </p:sp>
    </p:spTree>
    <p:extLst>
      <p:ext uri="{BB962C8B-B14F-4D97-AF65-F5344CB8AC3E}">
        <p14:creationId xmlns:p14="http://schemas.microsoft.com/office/powerpoint/2010/main" val="3262153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5731826"/>
          </a:xfrm>
          <a:prstGeom prst="rect">
            <a:avLst/>
          </a:prstGeom>
        </p:spPr>
        <p:txBody>
          <a:bodyPr>
            <a:normAutofit/>
          </a:bodyPr>
          <a:lstStyle/>
          <a:p>
            <a:pPr marL="0" indent="0">
              <a:buNone/>
            </a:pPr>
            <a:r>
              <a:rPr lang="en-US" altLang="zh-CN" sz="1600" dirty="0" smtClean="0"/>
              <a:t>R(t</a:t>
            </a:r>
            <a:r>
              <a:rPr lang="en-US" altLang="zh-CN" sz="1600" dirty="0"/>
              <a:t>)</a:t>
            </a:r>
            <a:r>
              <a:rPr lang="zh-CN" altLang="en-US" sz="1600" dirty="0"/>
              <a:t>与</a:t>
            </a:r>
            <a:r>
              <a:rPr lang="en-US" altLang="zh-CN" sz="1600" dirty="0"/>
              <a:t>F(t)</a:t>
            </a:r>
            <a:r>
              <a:rPr lang="zh-CN" altLang="en-US" sz="1600" dirty="0"/>
              <a:t>是一对互补的函数，即</a:t>
            </a:r>
            <a:r>
              <a:rPr lang="en-US" altLang="zh-CN" sz="1600" dirty="0"/>
              <a:t>R(t)+F(t)=1</a:t>
            </a:r>
            <a:r>
              <a:rPr lang="zh-CN" altLang="en-US" sz="1600" dirty="0"/>
              <a:t>。因为在开始工作时</a:t>
            </a:r>
            <a:r>
              <a:rPr lang="en-US" altLang="zh-CN" sz="1600" dirty="0"/>
              <a:t>, </a:t>
            </a:r>
            <a:r>
              <a:rPr lang="zh-CN" altLang="en-US" sz="1600" dirty="0"/>
              <a:t>没有任何产品出现问题，即</a:t>
            </a:r>
            <a:r>
              <a:rPr lang="en-US" altLang="zh-CN" sz="1600" dirty="0"/>
              <a:t>R(0)=1,F(0)=0</a:t>
            </a:r>
            <a:r>
              <a:rPr lang="zh-CN" altLang="en-US" sz="1600" dirty="0"/>
              <a:t>。随着时间的增加，失效数也不断</a:t>
            </a:r>
            <a:r>
              <a:rPr lang="zh-CN" altLang="en-US" sz="1600" dirty="0" smtClean="0"/>
              <a:t>增加</a:t>
            </a:r>
            <a:r>
              <a:rPr lang="zh-CN" altLang="en-US" sz="1600" dirty="0"/>
              <a:t>，可靠性也相</a:t>
            </a:r>
            <a:r>
              <a:rPr lang="zh-CN" altLang="en-US" sz="1600" dirty="0" smtClean="0"/>
              <a:t>应减</a:t>
            </a:r>
            <a:r>
              <a:rPr lang="zh-CN" altLang="en-US" sz="1600" dirty="0"/>
              <a:t>小。下图反应了</a:t>
            </a:r>
            <a:r>
              <a:rPr lang="en-US" altLang="zh-CN" sz="1600" dirty="0"/>
              <a:t>R(t)</a:t>
            </a:r>
            <a:r>
              <a:rPr lang="zh-CN" altLang="en-US" sz="1600" dirty="0"/>
              <a:t>与</a:t>
            </a:r>
            <a:r>
              <a:rPr lang="en-US" altLang="zh-CN" sz="1600" dirty="0"/>
              <a:t>F(t)</a:t>
            </a:r>
            <a:r>
              <a:rPr lang="zh-CN" altLang="en-US" sz="1600" dirty="0"/>
              <a:t>随时间的曲线变</a:t>
            </a:r>
            <a:r>
              <a:rPr lang="zh-CN" altLang="en-US" sz="1600" dirty="0" smtClean="0"/>
              <a:t>化</a:t>
            </a:r>
            <a:r>
              <a:rPr lang="en-US" altLang="zh-CN" sz="1600" dirty="0" smtClean="0"/>
              <a:t>(</a:t>
            </a:r>
            <a:r>
              <a:rPr lang="zh-CN" altLang="en-US" sz="1600" i="1" dirty="0"/>
              <a:t>可靠性与累积失效关系</a:t>
            </a:r>
            <a:r>
              <a:rPr lang="en-US" altLang="zh-CN" sz="1600" dirty="0" smtClean="0"/>
              <a:t>)</a:t>
            </a:r>
            <a:r>
              <a:rPr lang="zh-CN" altLang="en-US" sz="1600" dirty="0" smtClean="0"/>
              <a:t>：</a:t>
            </a:r>
            <a:r>
              <a:rPr kumimoji="1" lang="en-US" altLang="zh-CN" sz="1600" dirty="0" smtClean="0">
                <a:latin typeface="Modern No. 20" panose="02070704070505020303" pitchFamily="18" charset="0"/>
              </a:rPr>
              <a:t>                                                                                             </a:t>
            </a:r>
            <a:endParaRPr kumimoji="1" lang="en-US" altLang="zh-CN" sz="1600" dirty="0">
              <a:latin typeface="Modern No. 20" panose="02070704070505020303" pitchFamily="18" charset="0"/>
            </a:endParaRPr>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4</a:t>
            </a:fld>
            <a:endParaRPr lang="zh-CN" altLang="en-US">
              <a:solidFill>
                <a:srgbClr val="00579B"/>
              </a:solidFill>
            </a:endParaRPr>
          </a:p>
        </p:txBody>
      </p:sp>
      <p:pic>
        <p:nvPicPr>
          <p:cNvPr id="3" name="Picture 2"/>
          <p:cNvPicPr>
            <a:picLocks noChangeAspect="1"/>
          </p:cNvPicPr>
          <p:nvPr/>
        </p:nvPicPr>
        <p:blipFill>
          <a:blip r:embed="rId3"/>
          <a:stretch>
            <a:fillRect/>
          </a:stretch>
        </p:blipFill>
        <p:spPr>
          <a:xfrm>
            <a:off x="944050" y="1388585"/>
            <a:ext cx="4892133" cy="3773350"/>
          </a:xfrm>
          <a:prstGeom prst="rect">
            <a:avLst/>
          </a:prstGeom>
        </p:spPr>
      </p:pic>
    </p:spTree>
    <p:extLst>
      <p:ext uri="{BB962C8B-B14F-4D97-AF65-F5344CB8AC3E}">
        <p14:creationId xmlns:p14="http://schemas.microsoft.com/office/powerpoint/2010/main" val="39612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xfrm>
            <a:off x="339153" y="289560"/>
            <a:ext cx="11488751" cy="6243976"/>
          </a:xfrm>
          <a:prstGeom prst="rect">
            <a:avLst/>
          </a:prstGeom>
        </p:spPr>
        <p:txBody>
          <a:bodyPr>
            <a:normAutofit/>
          </a:bodyPr>
          <a:lstStyle/>
          <a:p>
            <a:pPr marL="0" indent="0">
              <a:buNone/>
            </a:pPr>
            <a:r>
              <a:rPr lang="zh-CN" altLang="en-US" sz="1600" dirty="0"/>
              <a:t>虽然</a:t>
            </a:r>
            <a:r>
              <a:rPr lang="en-US" altLang="zh-CN" sz="1600" dirty="0"/>
              <a:t>f(t)</a:t>
            </a:r>
            <a:r>
              <a:rPr lang="zh-CN" altLang="en-US" sz="1600" dirty="0"/>
              <a:t>也能反映产品失效的变化速度，但</a:t>
            </a:r>
            <a:r>
              <a:rPr lang="zh-CN" altLang="en-US" sz="1600" dirty="0" smtClean="0"/>
              <a:t>是与</a:t>
            </a:r>
            <a:r>
              <a:rPr lang="el-GR" sz="1600" dirty="0"/>
              <a:t>λ </a:t>
            </a:r>
            <a:r>
              <a:rPr lang="en-US" altLang="zh-CN" sz="1600" dirty="0"/>
              <a:t>(t</a:t>
            </a:r>
            <a:r>
              <a:rPr lang="en-US" altLang="zh-CN" sz="1600" dirty="0" smtClean="0"/>
              <a:t>)</a:t>
            </a:r>
            <a:r>
              <a:rPr lang="zh-CN" altLang="en-US" sz="1600" dirty="0" smtClean="0"/>
              <a:t>相</a:t>
            </a:r>
            <a:r>
              <a:rPr lang="zh-CN" altLang="en-US" sz="1600" dirty="0"/>
              <a:t>比却显得不够灵敏。通常，根据失效率在时间轴上的变化趋势，可以分为三种不同的类型：递减型、恒定型</a:t>
            </a:r>
            <a:r>
              <a:rPr lang="zh-CN" altLang="en-US" sz="1600" dirty="0" smtClean="0"/>
              <a:t>和递</a:t>
            </a:r>
            <a:r>
              <a:rPr lang="zh-CN" altLang="en-US" sz="1600" dirty="0"/>
              <a:t>增型。按失效率变化规律，可把产品的全部寿命周期分为三个时期，如下图所示</a:t>
            </a:r>
            <a:r>
              <a:rPr lang="zh-CN" altLang="en-US" sz="1600" dirty="0" smtClean="0"/>
              <a:t>：</a:t>
            </a: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spcBef>
                <a:spcPts val="0"/>
              </a:spcBef>
              <a:buNone/>
            </a:pPr>
            <a:endParaRPr lang="en-US" altLang="zh-CN" sz="1600" dirty="0" smtClean="0"/>
          </a:p>
          <a:p>
            <a:pPr marL="0" indent="0">
              <a:spcBef>
                <a:spcPts val="0"/>
              </a:spcBef>
              <a:buNone/>
            </a:pPr>
            <a:r>
              <a:rPr lang="zh-CN" altLang="en-US" sz="1600" dirty="0" smtClean="0"/>
              <a:t>浴</a:t>
            </a:r>
            <a:r>
              <a:rPr lang="zh-CN" altLang="en-US" sz="1600" dirty="0"/>
              <a:t>盆曲</a:t>
            </a:r>
            <a:r>
              <a:rPr lang="zh-CN" altLang="en-US" sz="1600" dirty="0" smtClean="0"/>
              <a:t>线</a:t>
            </a:r>
            <a:endParaRPr lang="zh-CN" altLang="en-US" sz="1600" dirty="0"/>
          </a:p>
          <a:p>
            <a:pPr marL="0" indent="0">
              <a:spcBef>
                <a:spcPts val="0"/>
              </a:spcBef>
              <a:buNone/>
            </a:pPr>
            <a:r>
              <a:rPr lang="en-US" altLang="zh-CN" sz="1400" dirty="0"/>
              <a:t>1) </a:t>
            </a:r>
            <a:r>
              <a:rPr lang="zh-CN" altLang="en-US" sz="1400" dirty="0"/>
              <a:t>早期失效：这里一阶段的失效由于元器件来料缺陷、工艺制程异常、客户误操作等原因引起。随着时间的推移，失效率成递减趋势。跟其他电子行业类似，</a:t>
            </a:r>
            <a:r>
              <a:rPr lang="en-US" altLang="zh-CN" sz="1400" dirty="0"/>
              <a:t>LED</a:t>
            </a:r>
            <a:r>
              <a:rPr lang="zh-CN" altLang="en-US" sz="1400" dirty="0"/>
              <a:t>照明企业也通过老化，应力筛选等方式来剔除不良品，瞬时失效率得以下降，而留存下来的产品就更加可靠了</a:t>
            </a:r>
            <a:r>
              <a:rPr lang="zh-CN" altLang="en-US" sz="1400" dirty="0" smtClean="0"/>
              <a:t>。</a:t>
            </a:r>
            <a:endParaRPr lang="zh-CN" altLang="en-US" sz="1400" dirty="0"/>
          </a:p>
          <a:p>
            <a:pPr marL="0" indent="0">
              <a:spcBef>
                <a:spcPts val="0"/>
              </a:spcBef>
              <a:buNone/>
            </a:pPr>
            <a:r>
              <a:rPr lang="en-US" altLang="zh-CN" sz="1400" dirty="0"/>
              <a:t>2) </a:t>
            </a:r>
            <a:r>
              <a:rPr lang="zh-CN" altLang="en-US" sz="1400" dirty="0"/>
              <a:t>偶然失效：这一时期的产品失效率近似恒定不变，产品主要由于过应力超过设计强度而所导致的失效。例如：由于意外或瞬时的电路过载引起</a:t>
            </a:r>
            <a:r>
              <a:rPr lang="en-US" altLang="zh-CN" sz="1400" dirty="0"/>
              <a:t>LED</a:t>
            </a:r>
            <a:r>
              <a:rPr lang="zh-CN" altLang="en-US" sz="1400" dirty="0"/>
              <a:t>损坏，或者应用环境突然恶化导致</a:t>
            </a:r>
            <a:r>
              <a:rPr lang="en-US" altLang="zh-CN" sz="1400" dirty="0"/>
              <a:t>LED</a:t>
            </a:r>
            <a:r>
              <a:rPr lang="zh-CN" altLang="en-US" sz="1400" dirty="0"/>
              <a:t>照明系统温度过热，造成元器件损坏。对于这一阶段的失效，可以通过降额设计、容差分析、</a:t>
            </a:r>
            <a:r>
              <a:rPr lang="en-US" altLang="zh-CN" sz="1400" dirty="0"/>
              <a:t>HALT</a:t>
            </a:r>
            <a:r>
              <a:rPr lang="zh-CN" altLang="en-US" sz="1400" dirty="0"/>
              <a:t>等方法来提高产品的安全裕度，从而获得更低的失效率</a:t>
            </a:r>
            <a:r>
              <a:rPr lang="zh-CN" altLang="en-US" sz="1400" dirty="0" smtClean="0"/>
              <a:t>。</a:t>
            </a:r>
            <a:endParaRPr lang="zh-CN" altLang="en-US" sz="1400" dirty="0"/>
          </a:p>
          <a:p>
            <a:pPr marL="0" indent="0">
              <a:spcBef>
                <a:spcPts val="0"/>
              </a:spcBef>
              <a:buNone/>
            </a:pPr>
            <a:r>
              <a:rPr lang="en-US" altLang="zh-CN" sz="1400" dirty="0"/>
              <a:t>3) </a:t>
            </a:r>
            <a:r>
              <a:rPr lang="zh-CN" altLang="en-US" sz="1400" dirty="0"/>
              <a:t>退化失效：产品的材料、元器件，焊点，连接器等，由于性能衰退、疲劳累积、磨损等原因，出现失效率递增的现象。为了降低失效的影响，可以通过预防性维护、定期更换等方式来实现。对于</a:t>
            </a:r>
            <a:r>
              <a:rPr lang="en-US" altLang="zh-CN" sz="1400" dirty="0"/>
              <a:t>LED</a:t>
            </a:r>
            <a:r>
              <a:rPr lang="zh-CN" altLang="en-US" sz="1400" dirty="0"/>
              <a:t>照明这样的不可维修的产品，只能通过优化设计，改进工艺流程，选取优质元器件来延长有效使用周期，从而淡化退化失效的影响。</a:t>
            </a:r>
            <a:endParaRPr lang="en-US" altLang="zh-CN" sz="1400"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solidFill>
                  <a:srgbClr val="00579B"/>
                </a:solidFill>
              </a:rPr>
              <a:pPr/>
              <a:t>5</a:t>
            </a:fld>
            <a:endParaRPr lang="zh-CN" altLang="en-US">
              <a:solidFill>
                <a:srgbClr val="00579B"/>
              </a:solidFill>
            </a:endParaRPr>
          </a:p>
        </p:txBody>
      </p:sp>
      <p:pic>
        <p:nvPicPr>
          <p:cNvPr id="4" name="Picture 3"/>
          <p:cNvPicPr>
            <a:picLocks noChangeAspect="1"/>
          </p:cNvPicPr>
          <p:nvPr/>
        </p:nvPicPr>
        <p:blipFill>
          <a:blip r:embed="rId3"/>
          <a:stretch>
            <a:fillRect/>
          </a:stretch>
        </p:blipFill>
        <p:spPr>
          <a:xfrm>
            <a:off x="3527935" y="997579"/>
            <a:ext cx="4789137" cy="2895995"/>
          </a:xfrm>
          <a:prstGeom prst="rect">
            <a:avLst/>
          </a:prstGeom>
        </p:spPr>
      </p:pic>
    </p:spTree>
    <p:extLst>
      <p:ext uri="{BB962C8B-B14F-4D97-AF65-F5344CB8AC3E}">
        <p14:creationId xmlns:p14="http://schemas.microsoft.com/office/powerpoint/2010/main" val="375235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74B8162-0F9D-4D24-8E38-C00030FB1542}"/>
              </a:ext>
            </a:extLst>
          </p:cNvPr>
          <p:cNvSpPr>
            <a:spLocks noGrp="1"/>
          </p:cNvSpPr>
          <p:nvPr>
            <p:ph type="title"/>
          </p:nvPr>
        </p:nvSpPr>
        <p:spPr/>
        <p:txBody>
          <a:bodyPr/>
          <a:lstStyle/>
          <a:p>
            <a:r>
              <a:rPr lang="zh-CN" altLang="en-US" dirty="0" smtClean="0"/>
              <a:t>功能</a:t>
            </a:r>
            <a:r>
              <a:rPr lang="zh-CN" altLang="en-US" dirty="0"/>
              <a:t>一</a:t>
            </a:r>
          </a:p>
        </p:txBody>
      </p:sp>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prstGeom prst="rect">
            <a:avLst/>
          </a:prstGeom>
        </p:spPr>
        <p:txBody>
          <a:bodyPr/>
          <a:lstStyle/>
          <a:p>
            <a:r>
              <a:rPr lang="zh-CN" altLang="en-US" dirty="0"/>
              <a:t>最佳维修间隔时间（基于经济性和安全性考虑）</a:t>
            </a:r>
            <a:endParaRPr lang="en-US" altLang="zh-CN" dirty="0"/>
          </a:p>
          <a:p>
            <a:r>
              <a:rPr lang="zh-CN" altLang="en-US" dirty="0"/>
              <a:t>参考专利：一种民用飞机系统维修时间间隔计算方法</a:t>
            </a: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6</a:t>
            </a:fld>
            <a:endParaRPr lang="zh-CN" altLang="en-US"/>
          </a:p>
        </p:txBody>
      </p:sp>
    </p:spTree>
    <p:extLst>
      <p:ext uri="{BB962C8B-B14F-4D97-AF65-F5344CB8AC3E}">
        <p14:creationId xmlns:p14="http://schemas.microsoft.com/office/powerpoint/2010/main" val="1093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179CC5CD-E7E9-41C0-A4A5-AC453C3E8AE5}"/>
              </a:ext>
            </a:extLst>
          </p:cNvPr>
          <p:cNvSpPr>
            <a:spLocks noGrp="1"/>
          </p:cNvSpPr>
          <p:nvPr>
            <p:ph type="sldNum" sz="quarter" idx="4"/>
          </p:nvPr>
        </p:nvSpPr>
        <p:spPr/>
        <p:txBody>
          <a:bodyPr/>
          <a:lstStyle/>
          <a:p>
            <a:fld id="{2C9CCA07-1333-47E0-B57A-32A51772A721}" type="slidenum">
              <a:rPr lang="zh-CN" altLang="en-US" smtClean="0"/>
              <a:pPr/>
              <a:t>7</a:t>
            </a:fld>
            <a:endParaRPr lang="zh-CN" altLang="en-US"/>
          </a:p>
        </p:txBody>
      </p:sp>
      <p:pic>
        <p:nvPicPr>
          <p:cNvPr id="4" name="Picture 3"/>
          <p:cNvPicPr>
            <a:picLocks noChangeAspect="1"/>
          </p:cNvPicPr>
          <p:nvPr/>
        </p:nvPicPr>
        <p:blipFill>
          <a:blip r:embed="rId3"/>
          <a:stretch>
            <a:fillRect/>
          </a:stretch>
        </p:blipFill>
        <p:spPr>
          <a:xfrm>
            <a:off x="455607" y="413073"/>
            <a:ext cx="11231880" cy="5498146"/>
          </a:xfrm>
          <a:prstGeom prst="rect">
            <a:avLst/>
          </a:prstGeom>
        </p:spPr>
      </p:pic>
    </p:spTree>
    <p:extLst>
      <p:ext uri="{BB962C8B-B14F-4D97-AF65-F5344CB8AC3E}">
        <p14:creationId xmlns:p14="http://schemas.microsoft.com/office/powerpoint/2010/main" val="83617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874B8162-0F9D-4D24-8E38-C00030FB1542}"/>
              </a:ext>
            </a:extLst>
          </p:cNvPr>
          <p:cNvSpPr>
            <a:spLocks noGrp="1"/>
          </p:cNvSpPr>
          <p:nvPr>
            <p:ph type="title"/>
          </p:nvPr>
        </p:nvSpPr>
        <p:spPr/>
        <p:txBody>
          <a:bodyPr/>
          <a:lstStyle/>
          <a:p>
            <a:r>
              <a:rPr lang="zh-CN" altLang="en-US" dirty="0" smtClean="0"/>
              <a:t>实现步骤：</a:t>
            </a:r>
            <a:endParaRPr lang="zh-CN" altLang="en-US" dirty="0"/>
          </a:p>
        </p:txBody>
      </p:sp>
      <p:sp>
        <p:nvSpPr>
          <p:cNvPr id="6" name="文本占位符 5">
            <a:extLst>
              <a:ext uri="{FF2B5EF4-FFF2-40B4-BE49-F238E27FC236}">
                <a16:creationId xmlns="" xmlns:a16="http://schemas.microsoft.com/office/drawing/2014/main" id="{9FEC48E6-12EC-4AF1-B1BA-36AC89C15B35}"/>
              </a:ext>
            </a:extLst>
          </p:cNvPr>
          <p:cNvSpPr>
            <a:spLocks noGrp="1"/>
          </p:cNvSpPr>
          <p:nvPr>
            <p:ph type="body" sz="quarter" idx="11"/>
          </p:nvPr>
        </p:nvSpPr>
        <p:spPr>
          <a:prstGeom prst="rect">
            <a:avLst/>
          </a:prstGeom>
        </p:spPr>
        <p:txBody>
          <a:bodyPr/>
          <a:lstStyle/>
          <a:p>
            <a:pPr marL="0" lvl="0" indent="0">
              <a:lnSpc>
                <a:spcPct val="120000"/>
              </a:lnSpc>
              <a:buClr>
                <a:schemeClr val="accent1"/>
              </a:buClr>
              <a:buNone/>
            </a:pPr>
            <a:r>
              <a:rPr kumimoji="1" lang="zh-CN" altLang="en-US" sz="2000" dirty="0" smtClean="0">
                <a:latin typeface="+mn-ea"/>
              </a:rPr>
              <a:t>第一步：</a:t>
            </a:r>
            <a:r>
              <a:rPr kumimoji="1" lang="en-US" altLang="zh-CN" sz="2000" dirty="0" err="1" smtClean="0">
                <a:latin typeface="+mn-ea"/>
              </a:rPr>
              <a:t>config</a:t>
            </a:r>
            <a:r>
              <a:rPr kumimoji="1" lang="zh-CN" altLang="en-US" sz="2000" dirty="0" smtClean="0">
                <a:latin typeface="+mn-ea"/>
              </a:rPr>
              <a:t>配置</a:t>
            </a:r>
            <a:endParaRPr kumimoji="1" lang="en-US" altLang="zh-CN" sz="2000" dirty="0" smtClean="0">
              <a:latin typeface="+mn-ea"/>
            </a:endParaRPr>
          </a:p>
          <a:p>
            <a:pPr marL="0" lvl="0" indent="0">
              <a:lnSpc>
                <a:spcPct val="120000"/>
              </a:lnSpc>
              <a:buClr>
                <a:schemeClr val="accent1"/>
              </a:buClr>
              <a:buNone/>
            </a:pPr>
            <a:r>
              <a:rPr kumimoji="1" lang="zh-CN" altLang="en-US" sz="2000" dirty="0">
                <a:latin typeface="+mn-ea"/>
              </a:rPr>
              <a:t>第二</a:t>
            </a:r>
            <a:r>
              <a:rPr kumimoji="1" lang="zh-CN" altLang="en-US" sz="2000" dirty="0" smtClean="0">
                <a:latin typeface="+mn-ea"/>
              </a:rPr>
              <a:t>步：准备数据 </a:t>
            </a:r>
            <a:r>
              <a:rPr kumimoji="1" lang="en-US" altLang="zh-CN" sz="2000" dirty="0" smtClean="0">
                <a:latin typeface="+mn-ea"/>
              </a:rPr>
              <a:t>+ </a:t>
            </a:r>
            <a:r>
              <a:rPr kumimoji="1" lang="zh-CN" altLang="en-US" sz="2000" dirty="0" smtClean="0">
                <a:latin typeface="+mn-ea"/>
              </a:rPr>
              <a:t>（</a:t>
            </a:r>
            <a:r>
              <a:rPr kumimoji="1" lang="en-US" altLang="zh-CN" sz="2000" dirty="0" smtClean="0">
                <a:latin typeface="+mn-ea"/>
              </a:rPr>
              <a:t>km</a:t>
            </a:r>
            <a:r>
              <a:rPr kumimoji="1" lang="zh-CN" altLang="en-US" sz="2000" dirty="0" smtClean="0">
                <a:latin typeface="+mn-ea"/>
              </a:rPr>
              <a:t>曲线，拟合生存曲线，得到</a:t>
            </a:r>
            <a:r>
              <a:rPr kumimoji="1" lang="en-US" altLang="zh-CN" sz="2000" dirty="0" err="1" smtClean="0">
                <a:latin typeface="+mn-ea"/>
              </a:rPr>
              <a:t>weibull</a:t>
            </a:r>
            <a:r>
              <a:rPr kumimoji="1" lang="zh-CN" altLang="en-US" sz="2000" dirty="0" smtClean="0">
                <a:latin typeface="+mn-ea"/>
              </a:rPr>
              <a:t>分布参数）</a:t>
            </a:r>
            <a:endParaRPr kumimoji="1" lang="en-US" altLang="zh-CN" sz="2000" dirty="0" smtClean="0">
              <a:latin typeface="+mn-ea"/>
            </a:endParaRPr>
          </a:p>
          <a:p>
            <a:pPr marL="0" lvl="0" indent="0">
              <a:lnSpc>
                <a:spcPct val="120000"/>
              </a:lnSpc>
              <a:buClr>
                <a:schemeClr val="accent1"/>
              </a:buClr>
              <a:buNone/>
            </a:pPr>
            <a:r>
              <a:rPr kumimoji="1" lang="zh-CN" altLang="en-US" sz="2000" dirty="0">
                <a:latin typeface="+mn-ea"/>
              </a:rPr>
              <a:t>第三</a:t>
            </a:r>
            <a:r>
              <a:rPr kumimoji="1" lang="zh-CN" altLang="en-US" sz="2000" dirty="0" smtClean="0">
                <a:latin typeface="+mn-ea"/>
              </a:rPr>
              <a:t>步：判断任务类别（</a:t>
            </a:r>
            <a:r>
              <a:rPr kumimoji="1" lang="en-US" altLang="zh-CN" sz="2000" dirty="0" smtClean="0">
                <a:latin typeface="+mn-ea"/>
              </a:rPr>
              <a:t>5</a:t>
            </a:r>
            <a:r>
              <a:rPr kumimoji="1" lang="zh-CN" altLang="en-US" sz="2000" dirty="0" smtClean="0">
                <a:latin typeface="+mn-ea"/>
              </a:rPr>
              <a:t>类，</a:t>
            </a:r>
            <a:r>
              <a:rPr kumimoji="1" lang="en-US" altLang="zh-CN" sz="2000" dirty="0" smtClean="0">
                <a:latin typeface="+mn-ea"/>
              </a:rPr>
              <a:t>6</a:t>
            </a:r>
            <a:r>
              <a:rPr kumimoji="1" lang="zh-CN" altLang="en-US" sz="2000" dirty="0" smtClean="0">
                <a:latin typeface="+mn-ea"/>
              </a:rPr>
              <a:t>类，</a:t>
            </a:r>
            <a:r>
              <a:rPr kumimoji="1" lang="en-US" altLang="zh-CN" sz="2000" dirty="0" smtClean="0">
                <a:latin typeface="+mn-ea"/>
              </a:rPr>
              <a:t>7</a:t>
            </a:r>
            <a:r>
              <a:rPr kumimoji="1" lang="zh-CN" altLang="en-US" sz="2000" dirty="0" smtClean="0">
                <a:latin typeface="+mn-ea"/>
              </a:rPr>
              <a:t>类，</a:t>
            </a:r>
            <a:r>
              <a:rPr kumimoji="1" lang="en-US" altLang="zh-CN" sz="2000" dirty="0" smtClean="0">
                <a:latin typeface="+mn-ea"/>
              </a:rPr>
              <a:t>8</a:t>
            </a:r>
            <a:r>
              <a:rPr kumimoji="1" lang="zh-CN" altLang="en-US" sz="2000" dirty="0" smtClean="0">
                <a:latin typeface="+mn-ea"/>
              </a:rPr>
              <a:t>类，</a:t>
            </a:r>
            <a:r>
              <a:rPr kumimoji="1" lang="en-US" altLang="zh-CN" sz="2000" dirty="0" smtClean="0">
                <a:latin typeface="+mn-ea"/>
              </a:rPr>
              <a:t>9</a:t>
            </a:r>
            <a:r>
              <a:rPr kumimoji="1" lang="zh-CN" altLang="en-US" sz="2000" dirty="0" smtClean="0">
                <a:latin typeface="+mn-ea"/>
              </a:rPr>
              <a:t>类）</a:t>
            </a:r>
            <a:endParaRPr kumimoji="1" lang="en-US" altLang="zh-CN" sz="2000" dirty="0" smtClean="0">
              <a:latin typeface="+mn-ea"/>
            </a:endParaRPr>
          </a:p>
          <a:p>
            <a:pPr marL="0" lvl="0" indent="0">
              <a:lnSpc>
                <a:spcPct val="120000"/>
              </a:lnSpc>
              <a:buClr>
                <a:schemeClr val="accent1"/>
              </a:buClr>
              <a:buNone/>
            </a:pPr>
            <a:r>
              <a:rPr kumimoji="1" lang="zh-CN" altLang="en-US" sz="2000" dirty="0">
                <a:latin typeface="+mn-ea"/>
              </a:rPr>
              <a:t>第</a:t>
            </a:r>
            <a:r>
              <a:rPr kumimoji="1" lang="zh-CN" altLang="en-US" sz="2000" dirty="0" smtClean="0">
                <a:latin typeface="+mn-ea"/>
              </a:rPr>
              <a:t>四步：</a:t>
            </a:r>
            <a:r>
              <a:rPr kumimoji="1" lang="en-US" altLang="zh-CN" sz="2000" dirty="0" smtClean="0">
                <a:latin typeface="+mn-ea"/>
              </a:rPr>
              <a:t>[0,T]</a:t>
            </a:r>
            <a:r>
              <a:rPr kumimoji="1" lang="zh-CN" altLang="en-US" sz="2000" dirty="0" smtClean="0">
                <a:latin typeface="+mn-ea"/>
              </a:rPr>
              <a:t>时间内的平均失效率：</a:t>
            </a: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endParaRPr kumimoji="1" lang="en-US" altLang="zh-CN" sz="2000" dirty="0" smtClean="0">
              <a:latin typeface="+mn-ea"/>
            </a:endParaRPr>
          </a:p>
          <a:p>
            <a:pPr marL="0" lvl="0" indent="0">
              <a:lnSpc>
                <a:spcPct val="120000"/>
              </a:lnSpc>
              <a:buClr>
                <a:schemeClr val="accent1"/>
              </a:buClr>
              <a:buNone/>
            </a:pPr>
            <a:r>
              <a:rPr kumimoji="1" lang="zh-CN" altLang="en-US" sz="2000" dirty="0" smtClean="0">
                <a:latin typeface="+mn-ea"/>
              </a:rPr>
              <a:t>第五步：费用总和：</a:t>
            </a:r>
            <a:endParaRPr kumimoji="1" lang="en-US" altLang="zh-CN" sz="2000" dirty="0">
              <a:latin typeface="+mn-ea"/>
            </a:endParaRPr>
          </a:p>
          <a:p>
            <a:pPr marL="0" lvl="0" indent="0">
              <a:lnSpc>
                <a:spcPct val="120000"/>
              </a:lnSpc>
              <a:buClr>
                <a:schemeClr val="accent1"/>
              </a:buClr>
              <a:buNone/>
            </a:pPr>
            <a:endParaRPr kumimoji="1" lang="en-US" altLang="zh-CN" dirty="0"/>
          </a:p>
        </p:txBody>
      </p:sp>
      <p:sp>
        <p:nvSpPr>
          <p:cNvPr id="2" name="灯片编号占位符 1">
            <a:extLst>
              <a:ext uri="{FF2B5EF4-FFF2-40B4-BE49-F238E27FC236}">
                <a16:creationId xmlns="" xmlns:a16="http://schemas.microsoft.com/office/drawing/2014/main" id="{D000EF54-19D8-434E-A8EC-7B1A4C068A89}"/>
              </a:ext>
            </a:extLst>
          </p:cNvPr>
          <p:cNvSpPr>
            <a:spLocks noGrp="1"/>
          </p:cNvSpPr>
          <p:nvPr>
            <p:ph type="sldNum" sz="quarter" idx="4"/>
          </p:nvPr>
        </p:nvSpPr>
        <p:spPr/>
        <p:txBody>
          <a:bodyPr/>
          <a:lstStyle/>
          <a:p>
            <a:fld id="{2C9CCA07-1333-47E0-B57A-32A51772A721}" type="slidenum">
              <a:rPr lang="zh-CN" altLang="en-US" smtClean="0"/>
              <a:pPr/>
              <a:t>8</a:t>
            </a:fld>
            <a:endParaRPr lang="zh-CN" altLang="en-US"/>
          </a:p>
        </p:txBody>
      </p:sp>
      <p:pic>
        <p:nvPicPr>
          <p:cNvPr id="3" name="Picture 2"/>
          <p:cNvPicPr>
            <a:picLocks noChangeAspect="1"/>
          </p:cNvPicPr>
          <p:nvPr/>
        </p:nvPicPr>
        <p:blipFill>
          <a:blip r:embed="rId3"/>
          <a:stretch>
            <a:fillRect/>
          </a:stretch>
        </p:blipFill>
        <p:spPr>
          <a:xfrm>
            <a:off x="1434375" y="3305036"/>
            <a:ext cx="3943350" cy="990600"/>
          </a:xfrm>
          <a:prstGeom prst="rect">
            <a:avLst/>
          </a:prstGeom>
        </p:spPr>
      </p:pic>
      <p:pic>
        <p:nvPicPr>
          <p:cNvPr id="4" name="Picture 3"/>
          <p:cNvPicPr>
            <a:picLocks noChangeAspect="1"/>
          </p:cNvPicPr>
          <p:nvPr/>
        </p:nvPicPr>
        <p:blipFill>
          <a:blip r:embed="rId4"/>
          <a:stretch>
            <a:fillRect/>
          </a:stretch>
        </p:blipFill>
        <p:spPr>
          <a:xfrm>
            <a:off x="1434375" y="5068886"/>
            <a:ext cx="4238625" cy="952500"/>
          </a:xfrm>
          <a:prstGeom prst="rect">
            <a:avLst/>
          </a:prstGeom>
        </p:spPr>
      </p:pic>
    </p:spTree>
    <p:extLst>
      <p:ext uri="{BB962C8B-B14F-4D97-AF65-F5344CB8AC3E}">
        <p14:creationId xmlns:p14="http://schemas.microsoft.com/office/powerpoint/2010/main" val="1420435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 xmlns:a16="http://schemas.microsoft.com/office/drawing/2014/main" id="{179CC5CD-E7E9-41C0-A4A5-AC453C3E8AE5}"/>
              </a:ext>
            </a:extLst>
          </p:cNvPr>
          <p:cNvSpPr>
            <a:spLocks noGrp="1"/>
          </p:cNvSpPr>
          <p:nvPr>
            <p:ph type="sldNum" sz="quarter" idx="4"/>
          </p:nvPr>
        </p:nvSpPr>
        <p:spPr/>
        <p:txBody>
          <a:bodyPr/>
          <a:lstStyle/>
          <a:p>
            <a:fld id="{2C9CCA07-1333-47E0-B57A-32A51772A721}" type="slidenum">
              <a:rPr lang="zh-CN" altLang="en-US" smtClean="0"/>
              <a:pPr/>
              <a:t>9</a:t>
            </a:fld>
            <a:endParaRPr lang="zh-CN" altLang="en-US"/>
          </a:p>
        </p:txBody>
      </p:sp>
      <p:pic>
        <p:nvPicPr>
          <p:cNvPr id="5" name="Picture 4"/>
          <p:cNvPicPr>
            <a:picLocks noChangeAspect="1"/>
          </p:cNvPicPr>
          <p:nvPr/>
        </p:nvPicPr>
        <p:blipFill>
          <a:blip r:embed="rId3"/>
          <a:stretch>
            <a:fillRect/>
          </a:stretch>
        </p:blipFill>
        <p:spPr>
          <a:xfrm>
            <a:off x="459494" y="533400"/>
            <a:ext cx="7861546" cy="5242560"/>
          </a:xfrm>
          <a:prstGeom prst="rect">
            <a:avLst/>
          </a:prstGeom>
        </p:spPr>
      </p:pic>
    </p:spTree>
    <p:extLst>
      <p:ext uri="{BB962C8B-B14F-4D97-AF65-F5344CB8AC3E}">
        <p14:creationId xmlns:p14="http://schemas.microsoft.com/office/powerpoint/2010/main" val="2012126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9">
      <a:dk1>
        <a:sysClr val="windowText" lastClr="000000"/>
      </a:dk1>
      <a:lt1>
        <a:sysClr val="window" lastClr="FFFFFF"/>
      </a:lt1>
      <a:dk2>
        <a:srgbClr val="44546A"/>
      </a:dk2>
      <a:lt2>
        <a:srgbClr val="E7E6E6"/>
      </a:lt2>
      <a:accent1>
        <a:srgbClr val="00579B"/>
      </a:accent1>
      <a:accent2>
        <a:srgbClr val="04396D"/>
      </a:accent2>
      <a:accent3>
        <a:srgbClr val="000032"/>
      </a:accent3>
      <a:accent4>
        <a:srgbClr val="0070C0"/>
      </a:accent4>
      <a:accent5>
        <a:srgbClr val="002060"/>
      </a:accent5>
      <a:accent6>
        <a:srgbClr val="70AD47"/>
      </a:accent6>
      <a:hlink>
        <a:srgbClr val="0563C1"/>
      </a:hlink>
      <a:folHlink>
        <a:srgbClr val="954F72"/>
      </a:folHlink>
    </a:clrScheme>
    <a:fontScheme name="自定义 16">
      <a:majorFont>
        <a:latin typeface="Arial Unicode MS"/>
        <a:ea typeface="方正兰亭黑简体"/>
        <a:cs typeface=""/>
      </a:majorFont>
      <a:minorFont>
        <a:latin typeface="Arial Unicode M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E8E7B9F1FF7943B83144962D8116C9" ma:contentTypeVersion="0" ma:contentTypeDescription="Create a new document." ma:contentTypeScope="" ma:versionID="d3bc5cbd09421dfce4e8c6d77960b47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D57D5F-28D8-4DE7-84B6-BEF8A6E85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5F762D-FD50-4A88-95F8-D4AF45573AF2}">
  <ds:schemaRefs>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2D711455-501D-4BCE-939E-461508583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13508</TotalTime>
  <Words>2022</Words>
  <Application>Microsoft Office PowerPoint</Application>
  <PresentationFormat>Widescreen</PresentationFormat>
  <Paragraphs>172</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 Unicode MS</vt:lpstr>
      <vt:lpstr>BrownStd</vt:lpstr>
      <vt:lpstr>BrownStd Light</vt:lpstr>
      <vt:lpstr>BrownStd Regular Alternate</vt:lpstr>
      <vt:lpstr>等线</vt:lpstr>
      <vt:lpstr>方正兰亭黑简体</vt:lpstr>
      <vt:lpstr>Andalus</vt:lpstr>
      <vt:lpstr>Arial</vt:lpstr>
      <vt:lpstr>Calibri Light</vt:lpstr>
      <vt:lpstr>Modern No. 20</vt:lpstr>
      <vt:lpstr>Wingdings</vt:lpstr>
      <vt:lpstr>Office 主题​​</vt:lpstr>
      <vt:lpstr>飞机零部件可靠性分析</vt:lpstr>
      <vt:lpstr>PowerPoint Presentation</vt:lpstr>
      <vt:lpstr>PowerPoint Presentation</vt:lpstr>
      <vt:lpstr>PowerPoint Presentation</vt:lpstr>
      <vt:lpstr>PowerPoint Presentation</vt:lpstr>
      <vt:lpstr>功能一</vt:lpstr>
      <vt:lpstr>PowerPoint Presentation</vt:lpstr>
      <vt:lpstr>实现步骤：</vt:lpstr>
      <vt:lpstr>PowerPoint Presentation</vt:lpstr>
      <vt:lpstr>PowerPoint Presentation</vt:lpstr>
      <vt:lpstr>PowerPoint Presentation</vt:lpstr>
      <vt:lpstr>PowerPoint Presentation</vt:lpstr>
      <vt:lpstr>PowerPoint Presentation</vt:lpstr>
      <vt:lpstr>功能二</vt:lpstr>
      <vt:lpstr>实现步骤：</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AVIAGE SYSTEMS  PRESENTATION TEMPLATE</dc:title>
  <dc:creator>AVIAGE SYSTEMS</dc:creator>
  <cp:lastModifiedBy>Luo, Shuangyang (Non-AVIAGE)</cp:lastModifiedBy>
  <cp:revision>67</cp:revision>
  <dcterms:created xsi:type="dcterms:W3CDTF">2019-11-20T07:55:57Z</dcterms:created>
  <dcterms:modified xsi:type="dcterms:W3CDTF">2020-01-22T02:45:26Z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0x010100B1E8E7B9F1FF7943B83144962D8116C9</vt:lpwstr>
  </property>
</Properties>
</file>