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1"/>
  </p:notesMasterIdLst>
  <p:sldIdLst>
    <p:sldId id="256" r:id="rId2"/>
    <p:sldId id="292" r:id="rId3"/>
    <p:sldId id="293" r:id="rId4"/>
    <p:sldId id="289" r:id="rId5"/>
    <p:sldId id="268" r:id="rId6"/>
    <p:sldId id="286" r:id="rId7"/>
    <p:sldId id="284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90" r:id="rId16"/>
    <p:sldId id="287" r:id="rId17"/>
    <p:sldId id="291" r:id="rId18"/>
    <p:sldId id="288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 snapToObjects="1" showGuides="1">
      <p:cViewPr varScale="1">
        <p:scale>
          <a:sx n="58" d="100"/>
          <a:sy n="58" d="100"/>
        </p:scale>
        <p:origin x="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6719-5571-4A69-94E6-E6BB1349EA0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1195D-8911-4FC8-9CAD-60AFC365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44449-F7B3-43BB-827C-A01F9ACE39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4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44449-F7B3-43BB-827C-A01F9ACE39B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0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10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bg>
      <p:bgPr>
        <a:gradFill>
          <a:gsLst>
            <a:gs pos="0">
              <a:schemeClr val="accent2"/>
            </a:gs>
            <a:gs pos="75000">
              <a:schemeClr val="accent4"/>
            </a:gs>
            <a:gs pos="100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0" y="-522285"/>
            <a:ext cx="4572000" cy="342934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38397"/>
            <a:ext cx="10515600" cy="136574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b="1" baseline="0"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17561"/>
            <a:ext cx="10515600" cy="978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ts val="2400"/>
              </a:lnSpc>
              <a:buNone/>
              <a:defRPr sz="1800" cap="all" spc="-30" baseline="0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r>
              <a:rPr lang="zh-CN" altLang="en-US" dirty="0" smtClean="0"/>
              <a:t>（</a:t>
            </a:r>
            <a:r>
              <a:rPr lang="en-US" dirty="0" smtClean="0"/>
              <a:t>MM / YYYY</a:t>
            </a:r>
            <a:r>
              <a:rPr lang="zh-CN" altLang="en-US" dirty="0" smtClean="0"/>
              <a:t>）</a:t>
            </a:r>
            <a:endParaRPr lang="en-CA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750315" y="6244272"/>
            <a:ext cx="6691370" cy="499967"/>
            <a:chOff x="1226315" y="6244272"/>
            <a:chExt cx="6691370" cy="49996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1226315" y="6339000"/>
              <a:ext cx="6691370" cy="4052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kern="1200" spc="20" baseline="0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The information in this document is GE AVIC Civil Avionics Systems Company Limited (“AVIAGE SYSTEMS”) Proprietary Information. </a:t>
              </a:r>
              <a:endParaRPr lang="zh-CN" altLang="en-US" sz="650" kern="1200" spc="20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algn="ctr"/>
              <a:r>
                <a:rPr lang="en-US" altLang="zh-CN" sz="650" kern="1200" spc="20" baseline="0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It shall not be used, disclosed to others or reproduced without the express written consent of AVIAGE SYSTEMS.</a:t>
              </a:r>
            </a:p>
            <a:p>
              <a:pPr algn="ctr">
                <a:spcBef>
                  <a:spcPts val="50"/>
                </a:spcBef>
              </a:pPr>
              <a:r>
                <a:rPr lang="zh-CN" altLang="en-US" sz="650" kern="1200" spc="-70" dirty="0" smtClean="0">
                  <a:solidFill>
                    <a:schemeClr val="bg2"/>
                  </a:solidFill>
                  <a:cs typeface="+mn-ea"/>
                  <a:sym typeface="+mn-lt"/>
                </a:rPr>
                <a:t>本文件中所含信息是中航通用电气民用航电系统有限责任公司（以下简称“昂际航电”）的专有信息。未经昂际航电明确书面同意，不得使用、泄露或复制该信息。</a:t>
              </a:r>
              <a:endParaRPr lang="zh-CN" altLang="en-US" sz="650" spc="-70" dirty="0" smtClean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226315" y="6244272"/>
              <a:ext cx="6691370" cy="1923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2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  <a:sym typeface="+mn-lt"/>
                </a:rPr>
                <a:t>AVIAGE SYSTEMS CONFIDENTIAL</a:t>
              </a:r>
              <a:endParaRPr lang="zh-CN" altLang="en-US" sz="650" spc="0" dirty="0" smtClean="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421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9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1">
                    <a:lumMod val="50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15813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1265"/>
            <a:ext cx="12192000" cy="6889898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-17171"/>
            <a:ext cx="12192000" cy="6885804"/>
          </a:xfrm>
          <a:prstGeom prst="rect">
            <a:avLst/>
          </a:prstGeom>
          <a:solidFill>
            <a:schemeClr val="accent4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7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2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2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2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2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2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2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2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2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9" name="Straight Connector 8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889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1BED70B0-E588-402E-BE4E-BAA675E5A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73961DB-E0F9-458A-AE10-CB77B2B992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81" y="170405"/>
            <a:ext cx="12052837" cy="6517189"/>
          </a:xfrm>
          <a:prstGeom prst="rect">
            <a:avLst/>
          </a:prstGeom>
        </p:spPr>
      </p:pic>
      <p:sp>
        <p:nvSpPr>
          <p:cNvPr id="30" name="矩形 27">
            <a:extLst>
              <a:ext uri="{FF2B5EF4-FFF2-40B4-BE49-F238E27FC236}">
                <a16:creationId xmlns:a16="http://schemas.microsoft.com/office/drawing/2014/main" xmlns="" id="{3C20FBB7-1B95-4C70-8899-5069E1CC47AE}"/>
              </a:ext>
            </a:extLst>
          </p:cNvPr>
          <p:cNvSpPr/>
          <p:nvPr userDrawn="1"/>
        </p:nvSpPr>
        <p:spPr>
          <a:xfrm>
            <a:off x="0" y="0"/>
            <a:ext cx="12192000" cy="2872750"/>
          </a:xfrm>
          <a:prstGeom prst="rect">
            <a:avLst/>
          </a:prstGeom>
          <a:gradFill flip="none" rotWithShape="1">
            <a:gsLst>
              <a:gs pos="0">
                <a:srgbClr val="03386C">
                  <a:alpha val="98000"/>
                </a:srgbClr>
              </a:gs>
              <a:gs pos="100000">
                <a:srgbClr val="03386C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7">
            <a:extLst>
              <a:ext uri="{FF2B5EF4-FFF2-40B4-BE49-F238E27FC236}">
                <a16:creationId xmlns:a16="http://schemas.microsoft.com/office/drawing/2014/main" xmlns="" id="{D86F6162-4E4F-4F48-9EA2-A25DE5D242E4}"/>
              </a:ext>
            </a:extLst>
          </p:cNvPr>
          <p:cNvSpPr/>
          <p:nvPr userDrawn="1"/>
        </p:nvSpPr>
        <p:spPr>
          <a:xfrm flipV="1">
            <a:off x="0" y="5056517"/>
            <a:ext cx="12192000" cy="1801481"/>
          </a:xfrm>
          <a:prstGeom prst="rect">
            <a:avLst/>
          </a:prstGeom>
          <a:gradFill flip="none" rotWithShape="1">
            <a:gsLst>
              <a:gs pos="0">
                <a:srgbClr val="03386C">
                  <a:alpha val="98000"/>
                </a:srgbClr>
              </a:gs>
              <a:gs pos="100000">
                <a:srgbClr val="03386C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2252F868-4E66-4704-8F9D-3C501AC5BC4B}"/>
              </a:ext>
            </a:extLst>
          </p:cNvPr>
          <p:cNvSpPr/>
          <p:nvPr userDrawn="1"/>
        </p:nvSpPr>
        <p:spPr>
          <a:xfrm>
            <a:off x="0" y="-7096"/>
            <a:ext cx="12192000" cy="6872193"/>
          </a:xfrm>
          <a:prstGeom prst="rect">
            <a:avLst/>
          </a:prstGeom>
          <a:gradFill flip="none" rotWithShape="1">
            <a:gsLst>
              <a:gs pos="12000">
                <a:srgbClr val="03386C">
                  <a:alpha val="98000"/>
                </a:srgbClr>
              </a:gs>
              <a:gs pos="94000">
                <a:srgbClr val="03386C"/>
              </a:gs>
              <a:gs pos="81000">
                <a:srgbClr val="03386C">
                  <a:alpha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xmlns="" id="{1F745285-5686-4098-A658-B90A7171872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7237" y="1579033"/>
            <a:ext cx="8668597" cy="219868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5200"/>
              </a:lnSpc>
              <a:defRPr sz="4400" b="1" i="0" baseline="0">
                <a:blipFill dpi="0" rotWithShape="1">
                  <a:blip r:embed="rId4"/>
                  <a:srcRect/>
                  <a:stretch>
                    <a:fillRect/>
                  </a:stretch>
                </a:blipFill>
                <a:latin typeface="+mj-lt"/>
                <a:cs typeface="BrownStd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xmlns="" id="{E0D3C7CB-21E2-4385-A56E-FB3D0753D33C}"/>
              </a:ext>
            </a:extLst>
          </p:cNvPr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347237" y="1132955"/>
            <a:ext cx="8668597" cy="4630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0" i="0">
                <a:blipFill dpi="0" rotWithShape="1">
                  <a:blip r:embed="rId4"/>
                  <a:srcRect/>
                  <a:stretch>
                    <a:fillRect/>
                  </a:stretch>
                </a:blipFill>
                <a:latin typeface="+mn-lt"/>
                <a:ea typeface="BrownStd Light" charset="0"/>
                <a:cs typeface="BrownStd Light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##</a:t>
            </a:r>
            <a:endParaRPr lang="en-GB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105F40A8-A09B-4B42-AEB7-01D41E341AE5}"/>
              </a:ext>
            </a:extLst>
          </p:cNvPr>
          <p:cNvCxnSpPr>
            <a:cxnSpLocks/>
          </p:cNvCxnSpPr>
          <p:nvPr userDrawn="1"/>
        </p:nvCxnSpPr>
        <p:spPr>
          <a:xfrm>
            <a:off x="451974" y="948267"/>
            <a:ext cx="7699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形 44">
            <a:extLst>
              <a:ext uri="{FF2B5EF4-FFF2-40B4-BE49-F238E27FC236}">
                <a16:creationId xmlns:a16="http://schemas.microsoft.com/office/drawing/2014/main" xmlns="" id="{8BB93644-35CF-4BF2-8313-158E90396E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36563" y="6177916"/>
            <a:ext cx="800132" cy="318181"/>
          </a:xfrm>
          <a:prstGeom prst="rect">
            <a:avLst/>
          </a:prstGeom>
        </p:spPr>
      </p:pic>
      <p:sp>
        <p:nvSpPr>
          <p:cNvPr id="46" name="矩形 12">
            <a:extLst>
              <a:ext uri="{FF2B5EF4-FFF2-40B4-BE49-F238E27FC236}">
                <a16:creationId xmlns:a16="http://schemas.microsoft.com/office/drawing/2014/main" xmlns="" id="{52FEBB13-60ED-428D-98F2-B337C435DAA5}"/>
              </a:ext>
            </a:extLst>
          </p:cNvPr>
          <p:cNvSpPr/>
          <p:nvPr userDrawn="1"/>
        </p:nvSpPr>
        <p:spPr>
          <a:xfrm>
            <a:off x="1352641" y="6226224"/>
            <a:ext cx="53526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sz="500" spc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AVIAGE SYSTEMS CONFIDENTIAL</a:t>
            </a:r>
          </a:p>
          <a:p>
            <a:pPr lvl="0"/>
            <a:r>
              <a:rPr lang="en-US" altLang="zh-CN" sz="500" spc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AVIAGE SYSTEMS Proprietary Information | Use or disclosure of data contained on this sheet is subject to the restrictions</a:t>
            </a:r>
            <a:r>
              <a:rPr lang="zh-CN" altLang="en-US" sz="500" spc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500" spc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 the cover page. </a:t>
            </a:r>
          </a:p>
          <a:p>
            <a:pPr lvl="0"/>
            <a:r>
              <a:rPr lang="zh-CN" altLang="en-US" sz="500" spc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昂际航电专属信息 </a:t>
            </a:r>
            <a:r>
              <a:rPr lang="en-US" altLang="zh-CN" sz="500" spc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| </a:t>
            </a:r>
            <a:r>
              <a:rPr lang="zh-CN" altLang="en-US" sz="500" spc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使用或披露本页所含数据应同时遵循封面所示的限制条件。</a:t>
            </a: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xmlns="" id="{F5D89289-D691-4246-AF14-A2172C1CD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250" y="61842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fld id="{2C9CCA07-1333-47E0-B57A-32A51772A7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0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1BED70B0-E588-402E-BE4E-BAA675E5A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73961DB-E0F9-458A-AE10-CB77B2B992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81" y="170405"/>
            <a:ext cx="12052837" cy="6517189"/>
          </a:xfrm>
          <a:prstGeom prst="rect">
            <a:avLst/>
          </a:prstGeom>
        </p:spPr>
      </p:pic>
      <p:sp>
        <p:nvSpPr>
          <p:cNvPr id="30" name="矩形 27">
            <a:extLst>
              <a:ext uri="{FF2B5EF4-FFF2-40B4-BE49-F238E27FC236}">
                <a16:creationId xmlns:a16="http://schemas.microsoft.com/office/drawing/2014/main" xmlns="" id="{3C20FBB7-1B95-4C70-8899-5069E1CC47AE}"/>
              </a:ext>
            </a:extLst>
          </p:cNvPr>
          <p:cNvSpPr/>
          <p:nvPr userDrawn="1"/>
        </p:nvSpPr>
        <p:spPr>
          <a:xfrm>
            <a:off x="0" y="0"/>
            <a:ext cx="12192000" cy="2872750"/>
          </a:xfrm>
          <a:prstGeom prst="rect">
            <a:avLst/>
          </a:prstGeom>
          <a:gradFill flip="none" rotWithShape="1">
            <a:gsLst>
              <a:gs pos="0">
                <a:srgbClr val="03386C">
                  <a:alpha val="98000"/>
                </a:srgbClr>
              </a:gs>
              <a:gs pos="100000">
                <a:srgbClr val="03386C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7">
            <a:extLst>
              <a:ext uri="{FF2B5EF4-FFF2-40B4-BE49-F238E27FC236}">
                <a16:creationId xmlns:a16="http://schemas.microsoft.com/office/drawing/2014/main" xmlns="" id="{D86F6162-4E4F-4F48-9EA2-A25DE5D242E4}"/>
              </a:ext>
            </a:extLst>
          </p:cNvPr>
          <p:cNvSpPr/>
          <p:nvPr userDrawn="1"/>
        </p:nvSpPr>
        <p:spPr>
          <a:xfrm flipV="1">
            <a:off x="0" y="5056517"/>
            <a:ext cx="12192000" cy="1801481"/>
          </a:xfrm>
          <a:prstGeom prst="rect">
            <a:avLst/>
          </a:prstGeom>
          <a:gradFill flip="none" rotWithShape="1">
            <a:gsLst>
              <a:gs pos="0">
                <a:srgbClr val="03386C">
                  <a:alpha val="98000"/>
                </a:srgbClr>
              </a:gs>
              <a:gs pos="100000">
                <a:srgbClr val="03386C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2252F868-4E66-4704-8F9D-3C501AC5BC4B}"/>
              </a:ext>
            </a:extLst>
          </p:cNvPr>
          <p:cNvSpPr/>
          <p:nvPr userDrawn="1"/>
        </p:nvSpPr>
        <p:spPr>
          <a:xfrm>
            <a:off x="0" y="-7096"/>
            <a:ext cx="12192000" cy="6872193"/>
          </a:xfrm>
          <a:prstGeom prst="rect">
            <a:avLst/>
          </a:prstGeom>
          <a:gradFill flip="none" rotWithShape="1">
            <a:gsLst>
              <a:gs pos="12000">
                <a:srgbClr val="03386C">
                  <a:alpha val="98000"/>
                </a:srgbClr>
              </a:gs>
              <a:gs pos="94000">
                <a:srgbClr val="03386C"/>
              </a:gs>
              <a:gs pos="81000">
                <a:srgbClr val="03386C">
                  <a:alpha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xmlns="" id="{1F745285-5686-4098-A658-B90A7171872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7237" y="1579033"/>
            <a:ext cx="8668597" cy="219868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5200"/>
              </a:lnSpc>
              <a:defRPr sz="4400" b="1" i="0" baseline="0">
                <a:blipFill dpi="0" rotWithShape="1">
                  <a:blip r:embed="rId4"/>
                  <a:srcRect/>
                  <a:stretch>
                    <a:fillRect/>
                  </a:stretch>
                </a:blipFill>
                <a:latin typeface="+mj-lt"/>
                <a:cs typeface="BrownStd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xmlns="" id="{E0D3C7CB-21E2-4385-A56E-FB3D0753D33C}"/>
              </a:ext>
            </a:extLst>
          </p:cNvPr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347237" y="1132955"/>
            <a:ext cx="8668597" cy="4630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0" i="0">
                <a:blipFill dpi="0" rotWithShape="1">
                  <a:blip r:embed="rId4"/>
                  <a:srcRect/>
                  <a:stretch>
                    <a:fillRect/>
                  </a:stretch>
                </a:blipFill>
                <a:latin typeface="+mn-lt"/>
                <a:ea typeface="BrownStd Light" charset="0"/>
                <a:cs typeface="BrownStd Light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##</a:t>
            </a:r>
            <a:endParaRPr lang="en-GB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105F40A8-A09B-4B42-AEB7-01D41E341AE5}"/>
              </a:ext>
            </a:extLst>
          </p:cNvPr>
          <p:cNvCxnSpPr>
            <a:cxnSpLocks/>
          </p:cNvCxnSpPr>
          <p:nvPr userDrawn="1"/>
        </p:nvCxnSpPr>
        <p:spPr>
          <a:xfrm>
            <a:off x="451974" y="948267"/>
            <a:ext cx="7699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形 44">
            <a:extLst>
              <a:ext uri="{FF2B5EF4-FFF2-40B4-BE49-F238E27FC236}">
                <a16:creationId xmlns:a16="http://schemas.microsoft.com/office/drawing/2014/main" xmlns="" id="{8BB93644-35CF-4BF2-8313-158E90396E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36563" y="6177916"/>
            <a:ext cx="800132" cy="318181"/>
          </a:xfrm>
          <a:prstGeom prst="rect">
            <a:avLst/>
          </a:prstGeom>
        </p:spPr>
      </p:pic>
      <p:sp>
        <p:nvSpPr>
          <p:cNvPr id="46" name="矩形 12">
            <a:extLst>
              <a:ext uri="{FF2B5EF4-FFF2-40B4-BE49-F238E27FC236}">
                <a16:creationId xmlns:a16="http://schemas.microsoft.com/office/drawing/2014/main" xmlns="" id="{52FEBB13-60ED-428D-98F2-B337C435DAA5}"/>
              </a:ext>
            </a:extLst>
          </p:cNvPr>
          <p:cNvSpPr/>
          <p:nvPr userDrawn="1"/>
        </p:nvSpPr>
        <p:spPr>
          <a:xfrm>
            <a:off x="1352641" y="6226224"/>
            <a:ext cx="53526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sz="500" spc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AVIAGE SYSTEMS CONFIDENTIAL</a:t>
            </a:r>
          </a:p>
          <a:p>
            <a:pPr lvl="0"/>
            <a:r>
              <a:rPr lang="en-US" altLang="zh-CN" sz="500" spc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AVIAGE SYSTEMS Proprietary Information | Use or disclosure of data contained on this sheet is subject to the restrictions</a:t>
            </a:r>
            <a:r>
              <a:rPr lang="zh-CN" altLang="en-US" sz="500" spc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500" spc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 the cover page. </a:t>
            </a:r>
          </a:p>
          <a:p>
            <a:pPr lvl="0"/>
            <a:r>
              <a:rPr lang="zh-CN" altLang="en-US" sz="500" spc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昂际航电专属信息 </a:t>
            </a:r>
            <a:r>
              <a:rPr lang="en-US" altLang="zh-CN" sz="500" spc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| </a:t>
            </a:r>
            <a:r>
              <a:rPr lang="zh-CN" altLang="en-US" sz="500" spc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使用或披露本页所含数据应同时遵循封面所示的限制条件。</a:t>
            </a: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xmlns="" id="{F5D89289-D691-4246-AF14-A2172C1CD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250" y="61842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fld id="{2C9CCA07-1333-47E0-B57A-32A51772A7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53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0"/>
          <a:stretch/>
        </p:blipFill>
        <p:spPr>
          <a:xfrm>
            <a:off x="0" y="1590472"/>
            <a:ext cx="12192000" cy="367705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1590472"/>
            <a:ext cx="12192000" cy="3677057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838199" y="2766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7000" b="1" u="sng"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EDIT TITLE HERE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9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1">
                    <a:lumMod val="50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982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173" y="989918"/>
            <a:ext cx="11418345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2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2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4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1">
                    <a:lumMod val="50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4646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466363" y="880609"/>
            <a:ext cx="980234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173" y="989918"/>
            <a:ext cx="11418345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3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3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3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3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5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1">
                    <a:lumMod val="50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7" name="Straight Connector 16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3423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1" hasCustomPrompt="1"/>
          </p:nvPr>
        </p:nvSpPr>
        <p:spPr>
          <a:xfrm>
            <a:off x="6988176" y="990600"/>
            <a:ext cx="4724400" cy="513873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Pic.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173" y="989918"/>
            <a:ext cx="6573691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4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4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4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4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6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1">
                    <a:lumMod val="50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8" name="Straight Connector 17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75415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153" y="989918"/>
            <a:ext cx="5661518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2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2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sp>
        <p:nvSpPr>
          <p:cNvPr id="4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989918"/>
            <a:ext cx="5661518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2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2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7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4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1">
                    <a:lumMod val="50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31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3"/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6311899" y="1435347"/>
            <a:ext cx="5400675" cy="290650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484188" y="1435346"/>
            <a:ext cx="5395912" cy="2906500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6311900" y="4486250"/>
            <a:ext cx="5395912" cy="1643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9" hasCustomPrompt="1"/>
          </p:nvPr>
        </p:nvSpPr>
        <p:spPr>
          <a:xfrm>
            <a:off x="479425" y="4486250"/>
            <a:ext cx="5400675" cy="1643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9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6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1">
                    <a:lumMod val="50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8" name="Straight Connector 17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676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4294557" y="1609517"/>
            <a:ext cx="3630243" cy="2541947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492514" y="1609516"/>
            <a:ext cx="3637307" cy="2541947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5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8089812" y="1609517"/>
            <a:ext cx="3630244" cy="2541947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17078" y="4238548"/>
            <a:ext cx="3611741" cy="170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4294556" y="4238548"/>
            <a:ext cx="3630243" cy="170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8089813" y="4238548"/>
            <a:ext cx="3630243" cy="170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8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1">
                    <a:lumMod val="50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20" name="Straight Connector 19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738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499302" y="1222650"/>
            <a:ext cx="3167577" cy="220635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499302" y="3769596"/>
            <a:ext cx="3167577" cy="2172157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5" name="图片占位符 3"/>
          <p:cNvSpPr>
            <a:spLocks noGrp="1"/>
          </p:cNvSpPr>
          <p:nvPr>
            <p:ph type="pic" sz="quarter" idx="18" hasCustomPrompt="1"/>
          </p:nvPr>
        </p:nvSpPr>
        <p:spPr>
          <a:xfrm>
            <a:off x="6119153" y="1222650"/>
            <a:ext cx="3167577" cy="2205956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20" hasCustomPrompt="1"/>
          </p:nvPr>
        </p:nvSpPr>
        <p:spPr>
          <a:xfrm>
            <a:off x="6119153" y="3734676"/>
            <a:ext cx="3167577" cy="2206683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3666879" y="1222650"/>
            <a:ext cx="2363807" cy="2205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3666879" y="3763797"/>
            <a:ext cx="2363807" cy="2177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9288112" y="1218385"/>
            <a:ext cx="2341277" cy="2205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9288112" y="3738542"/>
            <a:ext cx="2341277" cy="2205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13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20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1">
                    <a:lumMod val="50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22" name="Straight Connector 21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6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75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  <p:sldLayoutId id="2147483668" r:id="rId3"/>
    <p:sldLayoutId id="2147483669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5" r:id="rId10"/>
    <p:sldLayoutId id="2147483666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模块关系图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2019.8.27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3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4664" y="437917"/>
            <a:ext cx="1004521" cy="4445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Split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15637" y="2795358"/>
            <a:ext cx="1256042" cy="15480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39645" y="3384713"/>
            <a:ext cx="60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Split 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14007" y="3235992"/>
            <a:ext cx="1902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97489" y="3237445"/>
            <a:ext cx="4717158" cy="3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1122" y="910016"/>
            <a:ext cx="67851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</a:t>
            </a:r>
            <a:r>
              <a:rPr lang="en-US" sz="1600" b="1" dirty="0" smtClean="0"/>
              <a:t>Input 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sz="1600" dirty="0" smtClean="0"/>
              <a:t>data1</a:t>
            </a:r>
            <a:r>
              <a:rPr lang="en-US" altLang="zh-CN" sz="1600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)</a:t>
            </a:r>
          </a:p>
          <a:p>
            <a:r>
              <a:rPr lang="en-US" altLang="zh-CN" sz="1600" dirty="0" smtClean="0"/>
              <a:t>                u</a:t>
            </a:r>
            <a:r>
              <a:rPr lang="en-US" sz="1600" dirty="0" smtClean="0"/>
              <a:t>ser selection(</a:t>
            </a:r>
            <a:r>
              <a:rPr lang="zh-CN" altLang="en-US" sz="1400" dirty="0" smtClean="0"/>
              <a:t>枚举型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from web </a:t>
            </a:r>
            <a:r>
              <a:rPr lang="en-US" altLang="zh-CN" sz="1600" dirty="0" err="1" smtClean="0"/>
              <a:t>ui</a:t>
            </a:r>
            <a:r>
              <a:rPr lang="en-US" sz="1600" dirty="0" smtClean="0"/>
              <a:t>)</a:t>
            </a:r>
            <a:endParaRPr lang="en-US" altLang="zh-CN" sz="1600" dirty="0" smtClean="0"/>
          </a:p>
          <a:p>
            <a:r>
              <a:rPr lang="en-US" sz="1600" b="1" dirty="0" smtClean="0"/>
              <a:t>Output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sz="1600" dirty="0" err="1"/>
              <a:t>X_train_left</a:t>
            </a:r>
            <a:r>
              <a:rPr lang="en-US" sz="1600" dirty="0"/>
              <a:t>, </a:t>
            </a:r>
            <a:r>
              <a:rPr lang="en-US" sz="1600" dirty="0" err="1"/>
              <a:t>X_test_left</a:t>
            </a:r>
            <a:r>
              <a:rPr lang="en-US" sz="1600" dirty="0"/>
              <a:t>, </a:t>
            </a:r>
            <a:r>
              <a:rPr lang="en-US" sz="1600" dirty="0" err="1"/>
              <a:t>y_train_left</a:t>
            </a:r>
            <a:r>
              <a:rPr lang="en-US" sz="1600" dirty="0"/>
              <a:t>, </a:t>
            </a:r>
            <a:r>
              <a:rPr lang="en-US" sz="1600" dirty="0" err="1"/>
              <a:t>y_test_left</a:t>
            </a:r>
            <a:endParaRPr lang="en-US" sz="1600" dirty="0"/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X_train_right</a:t>
            </a:r>
            <a:r>
              <a:rPr lang="en-US" sz="1600" dirty="0"/>
              <a:t>, </a:t>
            </a:r>
            <a:r>
              <a:rPr lang="en-US" sz="1600" dirty="0" err="1"/>
              <a:t>X_test_right</a:t>
            </a:r>
            <a:r>
              <a:rPr lang="en-US" sz="1600" dirty="0"/>
              <a:t>, </a:t>
            </a:r>
            <a:r>
              <a:rPr lang="en-US" sz="1600" dirty="0" err="1"/>
              <a:t>y_train_right</a:t>
            </a:r>
            <a:r>
              <a:rPr lang="en-US" sz="1600" dirty="0"/>
              <a:t>, </a:t>
            </a:r>
            <a:r>
              <a:rPr lang="en-US" sz="1600" dirty="0" err="1" smtClean="0"/>
              <a:t>y_test_right</a:t>
            </a:r>
            <a:r>
              <a:rPr lang="en-US" sz="1600" dirty="0"/>
              <a:t>(</a:t>
            </a:r>
            <a:r>
              <a:rPr lang="en-US" sz="1600" dirty="0" err="1"/>
              <a:t>DataFrame</a:t>
            </a:r>
            <a:r>
              <a:rPr lang="en-US" sz="1600" dirty="0"/>
              <a:t> </a:t>
            </a:r>
            <a:r>
              <a:rPr lang="en-US" altLang="zh-CN" sz="1600" dirty="0" smtClean="0"/>
              <a:t> 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altLang="zh-CN" sz="1600" dirty="0" smtClean="0"/>
              <a:t>                s</a:t>
            </a:r>
            <a:r>
              <a:rPr lang="en-US" sz="1600" dirty="0" smtClean="0"/>
              <a:t>tatus(status </a:t>
            </a:r>
            <a:r>
              <a:rPr lang="en-US" sz="1600" dirty="0"/>
              <a:t>code)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72012" y="2925746"/>
            <a:ext cx="4884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X_train_left</a:t>
            </a:r>
            <a:r>
              <a:rPr lang="en-US" sz="1600" dirty="0" smtClean="0"/>
              <a:t>, </a:t>
            </a:r>
            <a:r>
              <a:rPr lang="en-US" sz="1600" dirty="0" err="1" smtClean="0"/>
              <a:t>X_test_left</a:t>
            </a:r>
            <a:r>
              <a:rPr lang="en-US" sz="1600" dirty="0" smtClean="0"/>
              <a:t>, </a:t>
            </a:r>
            <a:r>
              <a:rPr lang="en-US" sz="1600" dirty="0" err="1" smtClean="0"/>
              <a:t>y_train_left</a:t>
            </a:r>
            <a:r>
              <a:rPr lang="en-US" sz="1600" dirty="0" smtClean="0"/>
              <a:t>, </a:t>
            </a:r>
            <a:r>
              <a:rPr lang="en-US" sz="1600" dirty="0" err="1" smtClean="0"/>
              <a:t>y_test_left</a:t>
            </a:r>
            <a:endParaRPr lang="en-US" sz="1600" dirty="0" smtClean="0"/>
          </a:p>
          <a:p>
            <a:r>
              <a:rPr lang="en-US" sz="1600" dirty="0" err="1"/>
              <a:t>X_train_right</a:t>
            </a:r>
            <a:r>
              <a:rPr lang="en-US" sz="1600" dirty="0"/>
              <a:t>, </a:t>
            </a:r>
            <a:r>
              <a:rPr lang="en-US" sz="1600" dirty="0" err="1"/>
              <a:t>X_test_right</a:t>
            </a:r>
            <a:r>
              <a:rPr lang="en-US" sz="1600" dirty="0"/>
              <a:t>, </a:t>
            </a:r>
            <a:r>
              <a:rPr lang="en-US" sz="1600" dirty="0" err="1"/>
              <a:t>y_train_right</a:t>
            </a:r>
            <a:r>
              <a:rPr lang="en-US" sz="1600" dirty="0"/>
              <a:t>, </a:t>
            </a:r>
            <a:r>
              <a:rPr lang="en-US" sz="1600" dirty="0" err="1"/>
              <a:t>y_test_right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616492" y="2930310"/>
            <a:ext cx="671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data1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514007" y="3615981"/>
            <a:ext cx="180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u</a:t>
            </a:r>
            <a:r>
              <a:rPr lang="en-US" sz="1600" dirty="0" smtClean="0"/>
              <a:t>ser selection ratio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6205" y="3901696"/>
            <a:ext cx="19277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7489" y="3885316"/>
            <a:ext cx="4717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39159" y="3532364"/>
            <a:ext cx="100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10" y="3912997"/>
            <a:ext cx="3400022" cy="188385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343068" y="2650976"/>
            <a:ext cx="1593999" cy="31458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4664" y="437917"/>
            <a:ext cx="1004521" cy="4445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Train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01784" y="3251427"/>
            <a:ext cx="1032747" cy="7600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L-Train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7170847" y="3626112"/>
            <a:ext cx="184222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1305" y="897344"/>
            <a:ext cx="99991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1600" b="1" dirty="0" smtClean="0"/>
              <a:t>Input </a:t>
            </a:r>
            <a:r>
              <a:rPr lang="en-US" b="1" dirty="0" smtClean="0"/>
              <a:t>:</a:t>
            </a:r>
            <a:r>
              <a:rPr lang="en-US" dirty="0" smtClean="0"/>
              <a:t>  config.ini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</a:t>
            </a:r>
            <a:r>
              <a:rPr lang="en-US" sz="1600" dirty="0" err="1"/>
              <a:t>X_train_left</a:t>
            </a:r>
            <a:r>
              <a:rPr lang="en-US" sz="1600" dirty="0"/>
              <a:t>, </a:t>
            </a:r>
            <a:r>
              <a:rPr lang="en-US" sz="1600" dirty="0" err="1"/>
              <a:t>X_test_left</a:t>
            </a:r>
            <a:r>
              <a:rPr lang="en-US" sz="1600" dirty="0"/>
              <a:t>, </a:t>
            </a:r>
            <a:r>
              <a:rPr lang="en-US" sz="1600" dirty="0" err="1"/>
              <a:t>y_train_left</a:t>
            </a:r>
            <a:r>
              <a:rPr lang="en-US" sz="1600" dirty="0"/>
              <a:t>, </a:t>
            </a:r>
            <a:r>
              <a:rPr lang="en-US" sz="1600" dirty="0" err="1"/>
              <a:t>y_test_left</a:t>
            </a:r>
            <a:endParaRPr lang="en-US" sz="1600" dirty="0"/>
          </a:p>
          <a:p>
            <a:r>
              <a:rPr lang="en-US" sz="1600" dirty="0" smtClean="0"/>
              <a:t>                 </a:t>
            </a:r>
            <a:r>
              <a:rPr lang="en-US" sz="1600" dirty="0" err="1" smtClean="0"/>
              <a:t>X_train_right</a:t>
            </a:r>
            <a:r>
              <a:rPr lang="en-US" sz="1600" dirty="0"/>
              <a:t>, </a:t>
            </a:r>
            <a:r>
              <a:rPr lang="en-US" sz="1600" dirty="0" err="1"/>
              <a:t>X_test_right</a:t>
            </a:r>
            <a:r>
              <a:rPr lang="en-US" sz="1600" dirty="0"/>
              <a:t>, </a:t>
            </a:r>
            <a:r>
              <a:rPr lang="en-US" sz="1600" dirty="0" err="1"/>
              <a:t>y_train_right</a:t>
            </a:r>
            <a:r>
              <a:rPr lang="en-US" sz="1600" dirty="0"/>
              <a:t>, </a:t>
            </a:r>
            <a:r>
              <a:rPr lang="en-US" sz="1600" dirty="0" err="1" smtClean="0"/>
              <a:t>y_test_right</a:t>
            </a:r>
            <a:r>
              <a:rPr lang="en-US" sz="1600" dirty="0" smtClean="0"/>
              <a:t> (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b="1" dirty="0" smtClean="0"/>
              <a:t>Output</a:t>
            </a:r>
            <a:r>
              <a:rPr lang="en-US" b="1" dirty="0" smtClean="0"/>
              <a:t> :</a:t>
            </a:r>
            <a:r>
              <a:rPr lang="en-US" dirty="0" smtClean="0"/>
              <a:t>  </a:t>
            </a:r>
            <a:r>
              <a:rPr lang="en-US" sz="1600" dirty="0" smtClean="0"/>
              <a:t>model</a:t>
            </a:r>
            <a:endParaRPr lang="en-US" altLang="zh-CN" sz="1600" dirty="0"/>
          </a:p>
          <a:p>
            <a:r>
              <a:rPr lang="en-US" sz="1600" dirty="0" smtClean="0"/>
              <a:t>                 evaluate parameter , evaluate diagram </a:t>
            </a:r>
          </a:p>
          <a:p>
            <a:r>
              <a:rPr lang="en-US" altLang="zh-CN" sz="1600" dirty="0" smtClean="0"/>
              <a:t>                 status (status code)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progress 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288663" y="3269309"/>
            <a:ext cx="201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valuate parameter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089" y="3647905"/>
            <a:ext cx="48264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8965" y="4405920"/>
            <a:ext cx="110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onfi</a:t>
            </a:r>
            <a:r>
              <a:rPr lang="en-US" altLang="zh-CN" dirty="0" smtClean="0"/>
              <a:t>g.ini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879935" y="4214027"/>
            <a:ext cx="1295088" cy="12171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3089" y="4833476"/>
            <a:ext cx="1425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83112" y="4822620"/>
            <a:ext cx="192646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11014" y="4497425"/>
            <a:ext cx="132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>
                <a:solidFill>
                  <a:srgbClr val="3B3B3B"/>
                </a:solidFill>
              </a:rPr>
              <a:t>ML Method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98838" y="4405920"/>
            <a:ext cx="100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b="1" dirty="0" smtClean="0"/>
              <a:t>parse</a:t>
            </a:r>
          </a:p>
          <a:p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zh-CN" altLang="en-US" sz="1600" b="1" dirty="0" smtClean="0"/>
              <a:t>待定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615918" y="4435573"/>
            <a:ext cx="1033970" cy="7608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b="1" dirty="0" smtClean="0">
                <a:solidFill>
                  <a:schemeClr val="tx1"/>
                </a:solidFill>
              </a:rPr>
              <a:t>-Train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170847" y="3069850"/>
            <a:ext cx="18055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64969" y="2758542"/>
            <a:ext cx="174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model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145573" y="4177493"/>
            <a:ext cx="1867495" cy="4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88662" y="3808161"/>
            <a:ext cx="216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valuate diagram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145573" y="4705780"/>
            <a:ext cx="1867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90416" y="4318726"/>
            <a:ext cx="16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51102" y="3935076"/>
            <a:ext cx="1596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02697" y="3530985"/>
            <a:ext cx="16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Json</a:t>
            </a:r>
            <a:r>
              <a:rPr lang="en-US" altLang="zh-CN" dirty="0" smtClean="0"/>
              <a:t> data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8646" y="3328222"/>
            <a:ext cx="4884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X_train_left</a:t>
            </a:r>
            <a:r>
              <a:rPr lang="en-US" sz="1600" dirty="0" smtClean="0"/>
              <a:t>, </a:t>
            </a:r>
            <a:r>
              <a:rPr lang="en-US" sz="1600" dirty="0" err="1" smtClean="0"/>
              <a:t>X_test_left</a:t>
            </a:r>
            <a:r>
              <a:rPr lang="en-US" sz="1600" dirty="0" smtClean="0"/>
              <a:t>, </a:t>
            </a:r>
            <a:r>
              <a:rPr lang="en-US" sz="1600" dirty="0" err="1" smtClean="0"/>
              <a:t>y_train_left</a:t>
            </a:r>
            <a:r>
              <a:rPr lang="en-US" sz="1600" dirty="0" smtClean="0"/>
              <a:t>, </a:t>
            </a:r>
            <a:r>
              <a:rPr lang="en-US" sz="1600" dirty="0" err="1" smtClean="0"/>
              <a:t>y_test_left</a:t>
            </a:r>
            <a:endParaRPr lang="en-US" sz="1600" dirty="0" smtClean="0"/>
          </a:p>
          <a:p>
            <a:r>
              <a:rPr lang="en-US" sz="1600" dirty="0" err="1"/>
              <a:t>X_train_right</a:t>
            </a:r>
            <a:r>
              <a:rPr lang="en-US" sz="1600" dirty="0"/>
              <a:t>, </a:t>
            </a:r>
            <a:r>
              <a:rPr lang="en-US" sz="1600" dirty="0" err="1"/>
              <a:t>X_test_right</a:t>
            </a:r>
            <a:r>
              <a:rPr lang="en-US" sz="1600" dirty="0"/>
              <a:t>, </a:t>
            </a:r>
            <a:r>
              <a:rPr lang="en-US" sz="1600" dirty="0" err="1"/>
              <a:t>y_train_right</a:t>
            </a:r>
            <a:r>
              <a:rPr lang="en-US" sz="1600" dirty="0"/>
              <a:t>, </a:t>
            </a:r>
            <a:r>
              <a:rPr lang="en-US" sz="1600" dirty="0" err="1"/>
              <a:t>y_test_right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83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0547" y="211015"/>
            <a:ext cx="1568930" cy="5736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err="1">
                <a:solidFill>
                  <a:schemeClr val="tx1"/>
                </a:solidFill>
              </a:rPr>
              <a:t>T</a:t>
            </a:r>
            <a:r>
              <a:rPr kumimoji="1" lang="en-US" altLang="zh-CN" sz="2000" b="1" dirty="0" err="1" smtClean="0">
                <a:solidFill>
                  <a:schemeClr val="tx1"/>
                </a:solidFill>
              </a:rPr>
              <a:t>est_import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9473" y="2810885"/>
            <a:ext cx="122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onfi</a:t>
            </a:r>
            <a:r>
              <a:rPr lang="en-US" altLang="zh-CN" sz="1600" dirty="0" smtClean="0"/>
              <a:t>g.ini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2789364" y="2894513"/>
            <a:ext cx="1204412" cy="11296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87616" y="2894513"/>
            <a:ext cx="1217860" cy="1134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Load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9635" y="3156847"/>
            <a:ext cx="19590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68588" y="3459359"/>
            <a:ext cx="2307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938027" y="3156847"/>
            <a:ext cx="1675655" cy="2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1306" y="878590"/>
            <a:ext cx="71719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</a:t>
            </a:r>
            <a:r>
              <a:rPr lang="en-US" sz="1600" b="1" dirty="0" smtClean="0"/>
              <a:t>Input </a:t>
            </a:r>
            <a:r>
              <a:rPr lang="en-US" b="1" dirty="0" smtClean="0"/>
              <a:t>:</a:t>
            </a:r>
            <a:r>
              <a:rPr lang="en-US" dirty="0" smtClean="0"/>
              <a:t>  </a:t>
            </a:r>
            <a:r>
              <a:rPr lang="en-US" sz="1600" dirty="0" smtClean="0"/>
              <a:t>confi</a:t>
            </a:r>
            <a:r>
              <a:rPr lang="en-US" altLang="zh-CN" sz="1600" dirty="0" smtClean="0"/>
              <a:t>g.ini    </a:t>
            </a:r>
          </a:p>
          <a:p>
            <a:r>
              <a:rPr lang="en-US" altLang="zh-CN" sz="1600" dirty="0" smtClean="0"/>
              <a:t>                  u</a:t>
            </a:r>
            <a:r>
              <a:rPr lang="en-US" sz="1600" dirty="0" smtClean="0"/>
              <a:t>ser selection (</a:t>
            </a:r>
            <a:r>
              <a:rPr lang="zh-CN" altLang="en-US" sz="1600" dirty="0"/>
              <a:t>枚举型，</a:t>
            </a:r>
            <a:r>
              <a:rPr lang="en-US" altLang="zh-CN" sz="1600" dirty="0"/>
              <a:t>from web </a:t>
            </a:r>
            <a:r>
              <a:rPr lang="en-US" altLang="zh-CN" sz="1600" dirty="0" err="1"/>
              <a:t>ui</a:t>
            </a:r>
            <a:r>
              <a:rPr lang="en-US" sz="1600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sz="1600" b="1" dirty="0" smtClean="0"/>
              <a:t>Output </a:t>
            </a:r>
            <a:r>
              <a:rPr lang="en-US" b="1" dirty="0" smtClean="0"/>
              <a:t>:</a:t>
            </a:r>
            <a:r>
              <a:rPr lang="en-US" dirty="0" smtClean="0"/>
              <a:t>  </a:t>
            </a:r>
            <a:r>
              <a:rPr lang="en-US" altLang="zh-CN" sz="1600" dirty="0" err="1"/>
              <a:t>test</a:t>
            </a:r>
            <a:r>
              <a:rPr lang="en-US" altLang="zh-CN" sz="1600" dirty="0" err="1" smtClean="0"/>
              <a:t>_data</a:t>
            </a:r>
            <a:r>
              <a:rPr lang="en-US" altLang="zh-CN" sz="1600" dirty="0" smtClean="0"/>
              <a:t>  </a:t>
            </a:r>
            <a:r>
              <a:rPr lang="en-US" sz="1600" dirty="0" smtClean="0"/>
              <a:t>(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status (status code)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8189199" y="2810885"/>
            <a:ext cx="126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test_data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01889" y="3078431"/>
            <a:ext cx="177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>
                <a:solidFill>
                  <a:srgbClr val="3B3B3B"/>
                </a:solidFill>
              </a:rPr>
              <a:t>   test data path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565" y="3459360"/>
            <a:ext cx="1610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</a:t>
            </a:r>
            <a:r>
              <a:rPr lang="en-US" sz="1600" dirty="0" smtClean="0"/>
              <a:t>ser selection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9635" y="3783279"/>
            <a:ext cx="19590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917798" y="3797914"/>
            <a:ext cx="1675655" cy="2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26616" y="3431402"/>
            <a:ext cx="10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4664" y="437917"/>
            <a:ext cx="1817859" cy="4445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Test_Predition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08199" y="3340292"/>
            <a:ext cx="1402420" cy="20990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90859" y="4205155"/>
            <a:ext cx="83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Predict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04007" y="3973983"/>
            <a:ext cx="1819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62240" y="3534467"/>
            <a:ext cx="17234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1305" y="897344"/>
            <a:ext cx="7730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sz="1600" b="1" dirty="0" smtClean="0"/>
              <a:t>Input 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sz="1600" dirty="0" err="1" smtClean="0"/>
              <a:t>new_data</a:t>
            </a:r>
            <a:r>
              <a:rPr lang="en-US" sz="1600" dirty="0" smtClean="0"/>
              <a:t> (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</a:t>
            </a:r>
            <a:r>
              <a:rPr lang="en-US" sz="1600" dirty="0" smtClean="0"/>
              <a:t>) </a:t>
            </a:r>
            <a:endParaRPr lang="en-US" sz="1600" dirty="0" smtClean="0"/>
          </a:p>
          <a:p>
            <a:r>
              <a:rPr lang="en-US" sz="1600" dirty="0" smtClean="0"/>
              <a:t>                 model</a:t>
            </a:r>
            <a:endParaRPr lang="en-US" altLang="zh-CN" sz="1600" dirty="0" smtClean="0"/>
          </a:p>
          <a:p>
            <a:r>
              <a:rPr lang="en-US" altLang="zh-CN" dirty="0" smtClean="0"/>
              <a:t> </a:t>
            </a:r>
            <a:r>
              <a:rPr lang="en-US" sz="1600" b="1" dirty="0" smtClean="0"/>
              <a:t>Output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consolidated_</a:t>
            </a:r>
            <a:r>
              <a:rPr lang="en-US" sz="1600" dirty="0" err="1" smtClean="0"/>
              <a:t>result</a:t>
            </a:r>
            <a:r>
              <a:rPr lang="en-US" sz="1600" dirty="0" smtClean="0"/>
              <a:t> (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status (status code)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progress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3115" y="3209029"/>
            <a:ext cx="83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600" dirty="0" smtClean="0"/>
              <a:t>result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60519" y="3640251"/>
            <a:ext cx="114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test_</a:t>
            </a:r>
            <a:r>
              <a:rPr lang="en-US" sz="1600" dirty="0" err="1" smtClean="0"/>
              <a:t>data</a:t>
            </a:r>
            <a:r>
              <a:rPr lang="en-US" sz="1600" dirty="0" smtClean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513" y="4557149"/>
            <a:ext cx="83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en-US" sz="1600" dirty="0" smtClean="0"/>
              <a:t>odel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89815" y="4892372"/>
            <a:ext cx="1828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77599" y="4388589"/>
            <a:ext cx="3525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85650" y="4084573"/>
            <a:ext cx="804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status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462240" y="5224001"/>
            <a:ext cx="3525313" cy="2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85650" y="4900777"/>
            <a:ext cx="910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Progress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6303666" y="3004264"/>
            <a:ext cx="1384448" cy="10922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Consolidate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783897" y="3551186"/>
            <a:ext cx="1983730" cy="3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83897" y="3181054"/>
            <a:ext cx="21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consolidated_result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767627" y="2996584"/>
            <a:ext cx="1411941" cy="10757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Save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zh-CN" altLang="en-US" sz="1600" b="1" dirty="0">
                <a:solidFill>
                  <a:schemeClr val="tx1"/>
                </a:solidFill>
              </a:rPr>
              <a:t>前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端显示表格</a:t>
            </a:r>
            <a:r>
              <a:rPr lang="zh-CN" altLang="en-US" b="1" dirty="0" smtClean="0">
                <a:solidFill>
                  <a:schemeClr val="tx1"/>
                </a:solidFill>
              </a:rPr>
              <a:t>）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4625" y="809469"/>
            <a:ext cx="10243362" cy="52615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r>
              <a:rPr lang="zh-CN" altLang="en-US" sz="1600" b="1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脚本：</a:t>
            </a:r>
            <a:endParaRPr lang="en-US" altLang="zh-CN" sz="1600" b="1" dirty="0" smtClean="0">
              <a:solidFill>
                <a:srgbClr val="6A87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zh-CN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输入表格的样式</a:t>
            </a:r>
            <a:endParaRPr lang="en-US" altLang="zh-CN" sz="1600" dirty="0" smtClean="0">
              <a:solidFill>
                <a:srgbClr val="6A87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日期</a:t>
            </a:r>
            <a:r>
              <a:rPr lang="en-US" altLang="zh-CN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地点</a:t>
            </a:r>
            <a:r>
              <a:rPr lang="en-US" altLang="zh-CN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飞机号</a:t>
            </a:r>
            <a:r>
              <a:rPr lang="en-US" altLang="zh-CN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机型</a:t>
            </a:r>
            <a:r>
              <a:rPr lang="en-US" altLang="zh-CN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环境温度</a:t>
            </a:r>
            <a:r>
              <a:rPr lang="en-US" altLang="zh-CN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(℃)',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左边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 CABIN DUCT',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左边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PACK',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左边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SUPPLY DUCT',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右边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FWD DUCT',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右边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 DUCT',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右边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PACK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右边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SUPPLY DUCT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执行反吹左侧</a:t>
            </a:r>
            <a:r>
              <a:rPr lang="en-US" altLang="zh-CN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执行反吹右侧</a:t>
            </a:r>
            <a:r>
              <a:rPr lang="en-US" altLang="zh-CN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换件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执行反吹左侧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机器输出结果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执行反吹右侧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机器输出结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果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,'index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CN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6A87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zh-CN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输出表格的样式</a:t>
            </a: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['Date</a:t>
            </a: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'Location', '</a:t>
            </a:r>
            <a:r>
              <a:rPr lang="en-US" altLang="en-US" sz="16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PlaneNo</a:t>
            </a: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en-US" sz="16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PlaneModel</a:t>
            </a: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en-US" sz="16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EnvTemp</a:t>
            </a: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'LEFT CONT CABIN DUCT', </a:t>
            </a:r>
            <a:endParaRPr lang="en-US" altLang="en-US" sz="1600" dirty="0" smtClean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'LEFT </a:t>
            </a: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PACK</a:t>
            </a:r>
            <a:r>
              <a:rPr lang="en-US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'LEFT </a:t>
            </a: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SUPPLY DUCT', 'RIGHT FWD DUCT', 'RIGHT AFT DUCT', 'RIGHT L PACK', </a:t>
            </a:r>
            <a:endParaRPr lang="en-US" altLang="en-US" sz="1600" dirty="0" smtClean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'RIGHT </a:t>
            </a: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SUPPLY DUCT</a:t>
            </a:r>
            <a:r>
              <a:rPr lang="en-US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'Left </a:t>
            </a: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Handle', 'Right Handle', 'index', 'Left Temp Diff', </a:t>
            </a:r>
            <a:endParaRPr lang="en-US" altLang="en-US" sz="1600" dirty="0" smtClean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‘Right </a:t>
            </a: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Diff’]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[‘Date’, ‘Location’, ‘</a:t>
            </a:r>
            <a:r>
              <a:rPr lang="en-US" altLang="en-US" sz="1600" dirty="0" err="1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TailNo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‘Aircraft’, ‘</a:t>
            </a:r>
            <a:r>
              <a:rPr lang="en-US" altLang="en-US" sz="1600" dirty="0" err="1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EnvTemp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altLang="en-US" sz="1600" dirty="0" err="1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Cabin_L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altLang="en-US" sz="1600" dirty="0" err="1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Pack_L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‘SPL_L’,        </a:t>
            </a:r>
            <a:r>
              <a:rPr lang="zh-CN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'FWD_R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'AFT_R', '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Pack_R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'SPL_R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en-US" sz="1600" dirty="0" err="1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Blowback_L_Input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Blowback_R_Input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'index',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TempDiff_L</a:t>
            </a:r>
            <a:r>
              <a:rPr lang="en-US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TempDiff_R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88513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E94A323C-3B93-47B8-BC94-D5DA4CD968D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Component reliability analysis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1370E5DB-E3F6-4090-9678-DC197F1A1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79CC5CD-E7E9-41C0-A4A5-AC453C3E8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9CCA07-1333-47E0-B57A-32A51772A72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7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155" y="287790"/>
            <a:ext cx="2664022" cy="592819"/>
          </a:xfrm>
        </p:spPr>
        <p:txBody>
          <a:bodyPr/>
          <a:lstStyle/>
          <a:p>
            <a:r>
              <a:rPr lang="zh-CN" altLang="en-US" dirty="0" smtClean="0"/>
              <a:t>功</a:t>
            </a:r>
            <a:r>
              <a:rPr lang="zh-CN" altLang="en-US" dirty="0" smtClean="0"/>
              <a:t>能</a:t>
            </a:r>
            <a:r>
              <a:rPr lang="zh-CN" altLang="en-US" dirty="0"/>
              <a:t>模块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9155" y="989917"/>
            <a:ext cx="11418345" cy="537763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b="0" dirty="0" smtClean="0"/>
              <a:t>    1.</a:t>
            </a:r>
            <a:r>
              <a:rPr kumimoji="1" lang="zh-CN" altLang="en-US" sz="2400" b="0" dirty="0" smtClean="0"/>
              <a:t>历史数据导</a:t>
            </a:r>
            <a:r>
              <a:rPr kumimoji="1" lang="zh-CN" altLang="en-US" sz="2400" b="0" dirty="0" smtClean="0"/>
              <a:t>入</a:t>
            </a:r>
            <a:r>
              <a:rPr kumimoji="1" lang="en-US" altLang="zh-CN" sz="2400" b="0" dirty="0" smtClean="0"/>
              <a:t>/</a:t>
            </a:r>
            <a:r>
              <a:rPr kumimoji="1" lang="zh-CN" altLang="en-US" sz="2400" b="0" dirty="0" smtClean="0"/>
              <a:t>清洗 </a:t>
            </a:r>
            <a:r>
              <a:rPr kumimoji="1" lang="en-US" altLang="zh-CN" sz="2400" b="0" dirty="0" smtClean="0"/>
              <a:t>import clean</a:t>
            </a:r>
            <a:endParaRPr kumimoji="1" lang="en-US" altLang="zh-CN" sz="2400" b="0" dirty="0" smtClean="0"/>
          </a:p>
          <a:p>
            <a:pPr marL="0" indent="0">
              <a:buNone/>
            </a:pPr>
            <a:r>
              <a:rPr kumimoji="1" lang="en-US" altLang="zh-CN" sz="2400" b="0" dirty="0"/>
              <a:t> </a:t>
            </a:r>
            <a:r>
              <a:rPr kumimoji="1" lang="en-US" altLang="zh-CN" sz="2400" b="0" dirty="0" smtClean="0"/>
              <a:t>   2</a:t>
            </a:r>
            <a:r>
              <a:rPr kumimoji="1" lang="en-US" altLang="zh-CN" sz="2400" b="0" dirty="0" smtClean="0"/>
              <a:t>.</a:t>
            </a:r>
            <a:r>
              <a:rPr kumimoji="1" lang="zh-CN" altLang="en-US" sz="2400" b="0" dirty="0" smtClean="0"/>
              <a:t>从故障描述列获取关键词 </a:t>
            </a:r>
            <a:r>
              <a:rPr kumimoji="1" lang="en-US" altLang="zh-CN" sz="2400" b="0" dirty="0" smtClean="0"/>
              <a:t>get key words</a:t>
            </a:r>
          </a:p>
          <a:p>
            <a:pPr marL="0" indent="0">
              <a:buNone/>
            </a:pPr>
            <a:r>
              <a:rPr kumimoji="1" lang="en-US" altLang="zh-CN" sz="2400" b="0" dirty="0" smtClean="0"/>
              <a:t>    3.</a:t>
            </a:r>
            <a:r>
              <a:rPr kumimoji="1" lang="zh-CN" altLang="en-US" sz="2400" b="0" dirty="0" smtClean="0"/>
              <a:t>添加失效模式  </a:t>
            </a:r>
            <a:r>
              <a:rPr kumimoji="1" lang="en-US" altLang="zh-CN" sz="2400" b="0" dirty="0" smtClean="0"/>
              <a:t>add fault type</a:t>
            </a:r>
          </a:p>
          <a:p>
            <a:pPr marL="0" indent="0">
              <a:buNone/>
            </a:pPr>
            <a:r>
              <a:rPr kumimoji="1" lang="en-US" altLang="zh-CN" sz="2400" b="0" dirty="0" smtClean="0"/>
              <a:t>    </a:t>
            </a:r>
            <a:r>
              <a:rPr kumimoji="1" lang="en-US" altLang="zh-CN" sz="2400" b="0" dirty="0" smtClean="0"/>
              <a:t>4.</a:t>
            </a:r>
            <a:r>
              <a:rPr kumimoji="1" lang="zh-CN" altLang="en-US" sz="2400" b="0" dirty="0" smtClean="0"/>
              <a:t>多因素分析</a:t>
            </a:r>
            <a:r>
              <a:rPr kumimoji="1" lang="en-US" altLang="zh-CN" sz="2400" b="0" dirty="0"/>
              <a:t>(</a:t>
            </a:r>
            <a:r>
              <a:rPr kumimoji="1" lang="zh-CN" altLang="en-US" sz="2400" b="0" dirty="0" smtClean="0"/>
              <a:t>图</a:t>
            </a:r>
            <a:r>
              <a:rPr kumimoji="1" lang="en-US" altLang="zh-CN" sz="2400" b="0" dirty="0" smtClean="0"/>
              <a:t>)</a:t>
            </a:r>
            <a:r>
              <a:rPr kumimoji="1" lang="zh-CN" altLang="en-US" sz="2400" b="0" dirty="0" smtClean="0"/>
              <a:t> </a:t>
            </a:r>
            <a:r>
              <a:rPr kumimoji="1" lang="en-US" altLang="zh-CN" sz="2400" b="0" dirty="0" smtClean="0"/>
              <a:t>parameters analysis  </a:t>
            </a:r>
          </a:p>
          <a:p>
            <a:pPr marL="0" indent="0">
              <a:buNone/>
            </a:pPr>
            <a:r>
              <a:rPr kumimoji="1" lang="en-US" altLang="zh-CN" sz="2400" b="0" dirty="0" smtClean="0"/>
              <a:t>    </a:t>
            </a:r>
            <a:r>
              <a:rPr kumimoji="1" lang="en-US" altLang="zh-CN" sz="2400" b="0" dirty="0" smtClean="0"/>
              <a:t>5.</a:t>
            </a:r>
            <a:r>
              <a:rPr kumimoji="1" lang="zh-CN" altLang="en-US" sz="2400" b="0" dirty="0" smtClean="0"/>
              <a:t>零部件</a:t>
            </a:r>
            <a:r>
              <a:rPr kumimoji="1" lang="en-US" altLang="zh-CN" sz="2400" b="0" dirty="0" smtClean="0"/>
              <a:t>km</a:t>
            </a:r>
            <a:r>
              <a:rPr kumimoji="1" lang="zh-CN" altLang="en-US" sz="2400" b="0" dirty="0" smtClean="0"/>
              <a:t>生</a:t>
            </a:r>
            <a:r>
              <a:rPr kumimoji="1" lang="zh-CN" altLang="en-US" sz="2400" b="0" dirty="0"/>
              <a:t>存概率曲</a:t>
            </a:r>
            <a:r>
              <a:rPr kumimoji="1" lang="zh-CN" altLang="en-US" sz="2400" b="0" dirty="0" smtClean="0"/>
              <a:t>线</a:t>
            </a:r>
            <a:r>
              <a:rPr kumimoji="1" lang="en-US" altLang="zh-CN" sz="2400" b="0" dirty="0" smtClean="0"/>
              <a:t>(</a:t>
            </a:r>
            <a:r>
              <a:rPr kumimoji="1" lang="zh-CN" altLang="en-US" sz="2400" b="0" dirty="0" smtClean="0"/>
              <a:t>图</a:t>
            </a:r>
            <a:r>
              <a:rPr kumimoji="1" lang="en-US" altLang="zh-CN" sz="2400" b="0" dirty="0" smtClean="0"/>
              <a:t>)</a:t>
            </a:r>
          </a:p>
          <a:p>
            <a:pPr marL="0" indent="0">
              <a:buNone/>
            </a:pPr>
            <a:r>
              <a:rPr kumimoji="1" lang="en-US" altLang="zh-CN" sz="2400" b="0" dirty="0" smtClean="0"/>
              <a:t>    </a:t>
            </a:r>
            <a:r>
              <a:rPr kumimoji="1" lang="en-US" altLang="zh-CN" sz="2400" b="0" dirty="0"/>
              <a:t>6</a:t>
            </a:r>
            <a:r>
              <a:rPr kumimoji="1" lang="en-US" altLang="zh-CN" sz="2400" b="0" dirty="0" smtClean="0"/>
              <a:t>.</a:t>
            </a:r>
            <a:r>
              <a:rPr kumimoji="1" lang="zh-CN" altLang="en-US" sz="2400" b="0" dirty="0" smtClean="0"/>
              <a:t>各</a:t>
            </a:r>
            <a:r>
              <a:rPr kumimoji="1" lang="zh-CN" altLang="en-US" sz="2400" b="0" dirty="0"/>
              <a:t>个参数生存概率曲</a:t>
            </a:r>
            <a:r>
              <a:rPr kumimoji="1" lang="zh-CN" altLang="en-US" sz="2400" b="0" dirty="0" smtClean="0"/>
              <a:t>线</a:t>
            </a:r>
            <a:r>
              <a:rPr kumimoji="1" lang="en-US" altLang="zh-CN" sz="2400" b="0" dirty="0"/>
              <a:t>(</a:t>
            </a:r>
            <a:r>
              <a:rPr kumimoji="1" lang="zh-CN" altLang="en-US" sz="2400" b="0" dirty="0"/>
              <a:t>图</a:t>
            </a:r>
            <a:r>
              <a:rPr kumimoji="1" lang="en-US" altLang="zh-CN" sz="2400" b="0" dirty="0"/>
              <a:t>)</a:t>
            </a:r>
            <a:endParaRPr kumimoji="1" lang="en-US" altLang="zh-CN" sz="2400" b="0" dirty="0" smtClean="0"/>
          </a:p>
          <a:p>
            <a:pPr marL="0" indent="0">
              <a:buNone/>
            </a:pPr>
            <a:r>
              <a:rPr kumimoji="1" lang="en-US" altLang="zh-CN" sz="2400" b="0" dirty="0" smtClean="0"/>
              <a:t>    </a:t>
            </a:r>
            <a:r>
              <a:rPr kumimoji="1" lang="en-US" altLang="zh-CN" sz="2400" b="0" dirty="0"/>
              <a:t>7</a:t>
            </a:r>
            <a:r>
              <a:rPr kumimoji="1" lang="en-US" altLang="zh-CN" sz="2400" b="0" dirty="0" smtClean="0"/>
              <a:t>.</a:t>
            </a:r>
            <a:r>
              <a:rPr kumimoji="1" lang="zh-CN" altLang="en-US" sz="2400" b="0" dirty="0" smtClean="0"/>
              <a:t>获</a:t>
            </a:r>
            <a:r>
              <a:rPr kumimoji="1" lang="zh-CN" altLang="en-US" sz="2400" b="0" dirty="0"/>
              <a:t>取</a:t>
            </a:r>
            <a:r>
              <a:rPr kumimoji="1" lang="en-US" altLang="zh-CN" sz="2400" b="0" dirty="0" err="1" smtClean="0"/>
              <a:t>weibull</a:t>
            </a:r>
            <a:r>
              <a:rPr kumimoji="1" lang="zh-CN" altLang="en-US" sz="2400" b="0" dirty="0"/>
              <a:t>分布</a:t>
            </a:r>
            <a:r>
              <a:rPr kumimoji="1" lang="zh-CN" altLang="en-US" sz="2400" b="0" dirty="0" smtClean="0"/>
              <a:t>图，</a:t>
            </a:r>
            <a:r>
              <a:rPr kumimoji="1" lang="en-US" altLang="zh-CN" sz="2400" b="0" dirty="0" err="1" smtClean="0"/>
              <a:t>weibull</a:t>
            </a:r>
            <a:r>
              <a:rPr kumimoji="1" lang="zh-CN" altLang="en-US" sz="2400" b="0" dirty="0" smtClean="0"/>
              <a:t>参数</a:t>
            </a:r>
            <a:endParaRPr kumimoji="1" lang="en-US" altLang="zh-CN" sz="2400" b="0" dirty="0" smtClean="0"/>
          </a:p>
          <a:p>
            <a:pPr marL="0" indent="0">
              <a:buNone/>
            </a:pPr>
            <a:r>
              <a:rPr kumimoji="1" lang="en-US" altLang="zh-CN" sz="2400" b="0" dirty="0"/>
              <a:t> </a:t>
            </a:r>
            <a:r>
              <a:rPr kumimoji="1" lang="en-US" altLang="zh-CN" sz="2400" b="0" dirty="0" smtClean="0"/>
              <a:t>   8.</a:t>
            </a:r>
            <a:r>
              <a:rPr kumimoji="1" lang="zh-CN" altLang="en-US" sz="2400" b="0" dirty="0" smtClean="0"/>
              <a:t>求</a:t>
            </a:r>
            <a:r>
              <a:rPr kumimoji="1" lang="zh-CN" altLang="en-US" sz="2400" b="0" dirty="0"/>
              <a:t>最优维修时间间隔，最低成</a:t>
            </a:r>
            <a:r>
              <a:rPr kumimoji="1" lang="zh-CN" altLang="en-US" sz="2400" b="0" dirty="0" smtClean="0"/>
              <a:t>本 </a:t>
            </a:r>
            <a:r>
              <a:rPr kumimoji="1" lang="en-US" altLang="zh-CN" sz="2400" b="0" dirty="0" smtClean="0"/>
              <a:t>maintenance time</a:t>
            </a:r>
          </a:p>
          <a:p>
            <a:pPr marL="0" indent="0">
              <a:buNone/>
            </a:pPr>
            <a:r>
              <a:rPr kumimoji="1" lang="en-US" altLang="zh-CN" sz="2400" b="0" dirty="0" smtClean="0"/>
              <a:t>    9.</a:t>
            </a:r>
            <a:r>
              <a:rPr kumimoji="1" lang="zh-CN" altLang="en-US" sz="2400" b="0" dirty="0" smtClean="0"/>
              <a:t>预</a:t>
            </a:r>
            <a:r>
              <a:rPr kumimoji="1" lang="zh-CN" altLang="en-US" sz="2400" b="0" dirty="0"/>
              <a:t>测组件最可能的寿命长度 </a:t>
            </a:r>
            <a:r>
              <a:rPr kumimoji="1" lang="en-US" altLang="zh-CN" sz="2400" b="0" dirty="0" smtClean="0"/>
              <a:t>reliability prediction</a:t>
            </a:r>
            <a:endParaRPr kumimoji="1" lang="en-US" altLang="zh-CN" sz="2400" b="0" dirty="0" smtClean="0"/>
          </a:p>
          <a:p>
            <a:pPr marL="0" indent="0">
              <a:buNone/>
            </a:pPr>
            <a:r>
              <a:rPr kumimoji="1" lang="en-US" altLang="zh-CN" sz="2400" b="0" dirty="0" smtClean="0"/>
              <a:t>   10.</a:t>
            </a:r>
            <a:r>
              <a:rPr kumimoji="1" lang="zh-CN" altLang="en-US" sz="2400" b="0" dirty="0" smtClean="0"/>
              <a:t>给</a:t>
            </a:r>
            <a:r>
              <a:rPr kumimoji="1" lang="zh-CN" altLang="en-US" sz="2400" b="0" dirty="0"/>
              <a:t>定库存数量</a:t>
            </a:r>
            <a:r>
              <a:rPr kumimoji="1" lang="en-US" altLang="zh-CN" sz="2400" b="0" dirty="0"/>
              <a:t>,</a:t>
            </a:r>
            <a:r>
              <a:rPr kumimoji="1" lang="zh-CN" altLang="en-US" sz="2400" b="0" dirty="0"/>
              <a:t>计算库存不足的概率和发生库存不足的平均时间（前端直方图显示</a:t>
            </a:r>
            <a:r>
              <a:rPr kumimoji="1" lang="zh-CN" altLang="en-US" sz="2400" b="0" dirty="0" smtClean="0"/>
              <a:t>） </a:t>
            </a:r>
            <a:r>
              <a:rPr kumimoji="1" lang="en-US" altLang="zh-CN" sz="2400" b="0" dirty="0" smtClean="0"/>
              <a:t>inventory management</a:t>
            </a:r>
          </a:p>
          <a:p>
            <a:pPr marL="0" indent="0">
              <a:buNone/>
            </a:pPr>
            <a:r>
              <a:rPr kumimoji="1" lang="en-US" altLang="zh-CN" sz="2400" b="0" dirty="0" smtClean="0"/>
              <a:t>    11.</a:t>
            </a:r>
            <a:r>
              <a:rPr kumimoji="1" lang="zh-CN" altLang="en-US" sz="2400" b="0" dirty="0"/>
              <a:t> </a:t>
            </a:r>
            <a:r>
              <a:rPr lang="zh-CN" altLang="en-US" sz="2400" b="0" dirty="0"/>
              <a:t>实时可靠性预</a:t>
            </a:r>
            <a:r>
              <a:rPr lang="zh-CN" altLang="en-US" sz="2400" b="0" dirty="0" smtClean="0"/>
              <a:t>测</a:t>
            </a:r>
            <a:r>
              <a:rPr lang="en-US" altLang="zh-CN" sz="2400" b="0" dirty="0" smtClean="0"/>
              <a:t>(</a:t>
            </a:r>
            <a:r>
              <a:rPr kumimoji="1" lang="zh-CN" altLang="en-US" sz="2400" b="0" dirty="0" smtClean="0"/>
              <a:t>前</a:t>
            </a:r>
            <a:r>
              <a:rPr kumimoji="1" lang="zh-CN" altLang="en-US" sz="2400" b="0" dirty="0"/>
              <a:t>端表格显</a:t>
            </a:r>
            <a:r>
              <a:rPr kumimoji="1" lang="zh-CN" altLang="en-US" sz="2400" b="0" dirty="0" smtClean="0"/>
              <a:t>示</a:t>
            </a:r>
            <a:r>
              <a:rPr kumimoji="1" lang="en-US" altLang="zh-CN" sz="2400" b="0" dirty="0"/>
              <a:t>) </a:t>
            </a:r>
            <a:r>
              <a:rPr kumimoji="1" lang="en-US" altLang="zh-CN" sz="2400" b="0" dirty="0" err="1"/>
              <a:t>realtime</a:t>
            </a:r>
            <a:r>
              <a:rPr kumimoji="1" lang="en-US" altLang="zh-CN" sz="2400" b="0" dirty="0"/>
              <a:t> reliability prediction</a:t>
            </a:r>
            <a:endParaRPr kumimoji="1"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15554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154" y="287790"/>
            <a:ext cx="7710142" cy="592819"/>
          </a:xfrm>
        </p:spPr>
        <p:txBody>
          <a:bodyPr/>
          <a:lstStyle/>
          <a:p>
            <a:r>
              <a:rPr lang="en-US" sz="2800" dirty="0"/>
              <a:t>Python script execution </a:t>
            </a:r>
            <a:r>
              <a:rPr lang="en-US" sz="2800" dirty="0" smtClean="0"/>
              <a:t>order(</a:t>
            </a:r>
            <a:r>
              <a:rPr lang="zh-CN" altLang="en-US" sz="2800" dirty="0" smtClean="0"/>
              <a:t>阅读调试</a:t>
            </a:r>
            <a:r>
              <a:rPr lang="en-US" altLang="zh-CN" sz="2800" dirty="0" smtClean="0"/>
              <a:t>code)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b="0" dirty="0"/>
              <a:t>1.python clean_data.py [only/double null/2019-12-11] </a:t>
            </a:r>
            <a:r>
              <a:rPr kumimoji="1" lang="zh-CN" altLang="en-US" sz="2400" b="0" dirty="0"/>
              <a:t>导入数据</a:t>
            </a:r>
            <a:r>
              <a:rPr kumimoji="1" lang="en-US" altLang="zh-CN" sz="2400" b="0" dirty="0"/>
              <a:t>,</a:t>
            </a:r>
            <a:r>
              <a:rPr kumimoji="1" lang="zh-CN" altLang="en-US" sz="2400" b="0" dirty="0"/>
              <a:t>全损零件</a:t>
            </a:r>
            <a:r>
              <a:rPr kumimoji="1" lang="en-US" altLang="zh-CN" sz="2400" b="0" dirty="0"/>
              <a:t>/</a:t>
            </a:r>
            <a:r>
              <a:rPr kumimoji="1" lang="zh-CN" altLang="en-US" sz="2400" b="0" dirty="0"/>
              <a:t>部分损坏零件</a:t>
            </a:r>
            <a:r>
              <a:rPr kumimoji="1" lang="en-US" altLang="zh-CN" sz="2400" b="0" dirty="0"/>
              <a:t>,</a:t>
            </a:r>
            <a:r>
              <a:rPr kumimoji="1" lang="en-US" altLang="zh-CN" sz="2400" b="0" dirty="0" smtClean="0"/>
              <a:t>null/2019-10-23</a:t>
            </a:r>
            <a:endParaRPr kumimoji="1" lang="en-US" altLang="zh-CN" sz="2400" b="0" dirty="0"/>
          </a:p>
          <a:p>
            <a:pPr marL="0" indent="0">
              <a:buNone/>
            </a:pPr>
            <a:r>
              <a:rPr kumimoji="1" lang="en-US" altLang="zh-CN" sz="2400" b="0" dirty="0"/>
              <a:t>2.python get_keywords.py  </a:t>
            </a:r>
            <a:r>
              <a:rPr kumimoji="1" lang="zh-CN" altLang="en-US" sz="2400" b="0" dirty="0"/>
              <a:t>获取关键词</a:t>
            </a:r>
            <a:r>
              <a:rPr kumimoji="1" lang="en-US" altLang="zh-CN" sz="2400" b="0" dirty="0"/>
              <a:t>,</a:t>
            </a:r>
            <a:r>
              <a:rPr kumimoji="1" lang="zh-CN" altLang="en-US" sz="2400" b="0" dirty="0"/>
              <a:t>根据文本中出现的频</a:t>
            </a:r>
            <a:r>
              <a:rPr kumimoji="1" lang="zh-CN" altLang="en-US" sz="2400" b="0" dirty="0" smtClean="0"/>
              <a:t>率</a:t>
            </a:r>
            <a:endParaRPr kumimoji="1" lang="zh-CN" altLang="en-US" sz="2400" b="0" dirty="0"/>
          </a:p>
          <a:p>
            <a:pPr marL="0" indent="0">
              <a:buNone/>
            </a:pPr>
            <a:r>
              <a:rPr kumimoji="1" lang="en-US" altLang="zh-CN" sz="2400" b="0" dirty="0"/>
              <a:t>3.python add_fault_type.py ['xx' 'xx' 'xx']  </a:t>
            </a:r>
            <a:r>
              <a:rPr kumimoji="1" lang="zh-CN" altLang="en-US" sz="2400" b="0" dirty="0"/>
              <a:t>添加失效模式</a:t>
            </a:r>
            <a:r>
              <a:rPr kumimoji="1" lang="zh-CN" altLang="en-US" sz="2400" b="0" dirty="0" smtClean="0"/>
              <a:t>列</a:t>
            </a:r>
            <a:endParaRPr kumimoji="1" lang="zh-CN" altLang="en-US" sz="2400" b="0" dirty="0"/>
          </a:p>
          <a:p>
            <a:pPr marL="0" indent="0">
              <a:buNone/>
            </a:pPr>
            <a:r>
              <a:rPr kumimoji="1" lang="en-US" altLang="zh-CN" sz="2400" b="0" dirty="0"/>
              <a:t>4.python parameters_analysis.py   </a:t>
            </a:r>
            <a:r>
              <a:rPr kumimoji="1" lang="zh-CN" altLang="en-US" sz="2400" b="0" dirty="0"/>
              <a:t>总的因素影响</a:t>
            </a:r>
            <a:r>
              <a:rPr kumimoji="1" lang="zh-CN" altLang="en-US" sz="2400" b="0" dirty="0" smtClean="0"/>
              <a:t>图</a:t>
            </a:r>
            <a:endParaRPr kumimoji="1" lang="zh-CN" altLang="en-US" sz="2400" b="0" dirty="0"/>
          </a:p>
          <a:p>
            <a:pPr marL="0" indent="0">
              <a:buNone/>
            </a:pPr>
            <a:r>
              <a:rPr kumimoji="1" lang="en-US" altLang="zh-CN" sz="2400" b="0" dirty="0"/>
              <a:t>5.python km.py   </a:t>
            </a:r>
            <a:r>
              <a:rPr kumimoji="1" lang="zh-CN" altLang="en-US" sz="2400" b="0" dirty="0"/>
              <a:t>零件生存概率曲线</a:t>
            </a:r>
            <a:r>
              <a:rPr kumimoji="1" lang="zh-CN" altLang="en-US" sz="2400" b="0" dirty="0" smtClean="0"/>
              <a:t>图</a:t>
            </a:r>
            <a:endParaRPr kumimoji="1" lang="zh-CN" altLang="en-US" sz="2400" b="0" dirty="0"/>
          </a:p>
          <a:p>
            <a:pPr marL="0" indent="0">
              <a:buNone/>
            </a:pPr>
            <a:r>
              <a:rPr kumimoji="1" lang="en-US" altLang="zh-CN" sz="2400" b="0" dirty="0"/>
              <a:t>6.python km_parameter.py [0/1/2/3/4/5/6/7]  </a:t>
            </a:r>
            <a:r>
              <a:rPr kumimoji="1" lang="zh-CN" altLang="en-US" sz="2400" b="0" dirty="0"/>
              <a:t>各个参数生存概率曲线</a:t>
            </a:r>
            <a:r>
              <a:rPr kumimoji="1" lang="zh-CN" altLang="en-US" sz="2400" b="0" dirty="0" smtClean="0"/>
              <a:t>图</a:t>
            </a:r>
            <a:endParaRPr kumimoji="1" lang="zh-CN" altLang="en-US" sz="2400" b="0" dirty="0"/>
          </a:p>
          <a:p>
            <a:pPr marL="0" indent="0">
              <a:buNone/>
            </a:pPr>
            <a:r>
              <a:rPr kumimoji="1" lang="en-US" altLang="zh-CN" sz="2400" b="0" dirty="0"/>
              <a:t># 7.python model.py </a:t>
            </a:r>
            <a:r>
              <a:rPr kumimoji="1" lang="zh-CN" altLang="en-US" sz="2400" b="0" dirty="0"/>
              <a:t>生存模型</a:t>
            </a:r>
          </a:p>
          <a:p>
            <a:pPr marL="0" indent="0">
              <a:buNone/>
            </a:pPr>
            <a:r>
              <a:rPr kumimoji="1" lang="en-US" altLang="zh-CN" sz="2400" b="0" dirty="0"/>
              <a:t># 8.python cumulative_dynamic_auc_1.py </a:t>
            </a:r>
            <a:r>
              <a:rPr kumimoji="1" lang="zh-CN" altLang="en-US" sz="2400" b="0" dirty="0"/>
              <a:t>各因素对模型影响曲线</a:t>
            </a:r>
          </a:p>
          <a:p>
            <a:pPr marL="0" indent="0">
              <a:buNone/>
            </a:pPr>
            <a:r>
              <a:rPr kumimoji="1" lang="en-US" altLang="zh-CN" sz="2400" b="0" dirty="0"/>
              <a:t># 9.python cumulative_dynamic_auc_2.py  </a:t>
            </a:r>
            <a:r>
              <a:rPr kumimoji="1" lang="zh-CN" altLang="en-US" sz="2400" b="0" dirty="0"/>
              <a:t>整体模型评估曲线</a:t>
            </a:r>
          </a:p>
          <a:p>
            <a:pPr marL="0" indent="0">
              <a:buNone/>
            </a:pPr>
            <a:r>
              <a:rPr kumimoji="1" lang="en-US" altLang="zh-CN" sz="2400" b="0" dirty="0"/>
              <a:t># 10.python example.py </a:t>
            </a:r>
            <a:r>
              <a:rPr kumimoji="1" lang="zh-CN" altLang="en-US" sz="2400" b="0" dirty="0"/>
              <a:t>预测零件生存分析曲线，输入样例数据可以预测不同情况下的生存概率曲线</a:t>
            </a:r>
            <a:r>
              <a:rPr kumimoji="1" lang="en-US" altLang="zh-CN" sz="2400" b="0" dirty="0"/>
              <a:t>(columns.py</a:t>
            </a:r>
            <a:r>
              <a:rPr kumimoji="1" lang="zh-CN" altLang="en-US" sz="2400" b="0" dirty="0"/>
              <a:t>获取数据的</a:t>
            </a:r>
            <a:r>
              <a:rPr kumimoji="1" lang="en-US" altLang="zh-CN" sz="2400" b="0" dirty="0"/>
              <a:t>columns# #    </a:t>
            </a:r>
            <a:r>
              <a:rPr kumimoji="1" lang="zh-CN" altLang="en-US" sz="2400" b="0" dirty="0"/>
              <a:t>给前端显示</a:t>
            </a:r>
            <a:r>
              <a:rPr kumimoji="1" lang="en-US" altLang="zh-CN" sz="2400" b="0" dirty="0" smtClean="0"/>
              <a:t>)</a:t>
            </a:r>
            <a:endParaRPr kumimoji="1" lang="en-US" altLang="zh-CN" sz="2400" b="0" dirty="0"/>
          </a:p>
          <a:p>
            <a:pPr marL="0" indent="0">
              <a:buNone/>
            </a:pPr>
            <a:endParaRPr kumimoji="1"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925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154" y="287790"/>
            <a:ext cx="7710142" cy="592819"/>
          </a:xfrm>
        </p:spPr>
        <p:txBody>
          <a:bodyPr/>
          <a:lstStyle/>
          <a:p>
            <a:r>
              <a:rPr lang="en-US" sz="2800" dirty="0"/>
              <a:t>Python script execution </a:t>
            </a:r>
            <a:r>
              <a:rPr lang="en-US" sz="2800" dirty="0" smtClean="0"/>
              <a:t>order(</a:t>
            </a:r>
            <a:r>
              <a:rPr lang="zh-CN" altLang="en-US" sz="2800" dirty="0" smtClean="0"/>
              <a:t>阅读调试</a:t>
            </a:r>
            <a:r>
              <a:rPr lang="en-US" altLang="zh-CN" sz="2800" dirty="0" smtClean="0"/>
              <a:t>code)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b="0" dirty="0" smtClean="0"/>
              <a:t>7.reliability_analysis.py </a:t>
            </a:r>
            <a:r>
              <a:rPr kumimoji="1" lang="zh-CN" altLang="en-US" sz="2400" b="0" dirty="0"/>
              <a:t>可靠性分析，获取</a:t>
            </a:r>
            <a:r>
              <a:rPr kumimoji="1" lang="en-US" altLang="zh-CN" sz="2400" b="0" dirty="0"/>
              <a:t>weibull2</a:t>
            </a:r>
            <a:r>
              <a:rPr kumimoji="1" lang="zh-CN" altLang="en-US" sz="2400" b="0" dirty="0"/>
              <a:t>参参数，</a:t>
            </a:r>
            <a:r>
              <a:rPr kumimoji="1" lang="en-US" altLang="zh-CN" sz="2400" b="0" dirty="0" err="1"/>
              <a:t>weibull</a:t>
            </a:r>
            <a:r>
              <a:rPr kumimoji="1" lang="zh-CN" altLang="en-US" sz="2400" b="0" dirty="0"/>
              <a:t>分布</a:t>
            </a:r>
            <a:r>
              <a:rPr kumimoji="1" lang="zh-CN" altLang="en-US" sz="2400" b="0" dirty="0" smtClean="0"/>
              <a:t>图</a:t>
            </a:r>
            <a:endParaRPr kumimoji="1" lang="zh-CN" altLang="en-US" sz="2400" b="0" dirty="0"/>
          </a:p>
          <a:p>
            <a:pPr marL="0" indent="0">
              <a:buNone/>
            </a:pPr>
            <a:r>
              <a:rPr kumimoji="1" lang="en-US" altLang="zh-CN" sz="2400" b="0" dirty="0"/>
              <a:t>8.calculate_time.py  </a:t>
            </a:r>
            <a:r>
              <a:rPr kumimoji="1" lang="zh-CN" altLang="en-US" sz="2400" b="0" dirty="0"/>
              <a:t>求最优维修时间间隔，最低成</a:t>
            </a:r>
            <a:r>
              <a:rPr kumimoji="1" lang="zh-CN" altLang="en-US" sz="2400" b="0" dirty="0" smtClean="0"/>
              <a:t>本</a:t>
            </a:r>
            <a:endParaRPr kumimoji="1" lang="zh-CN" altLang="en-US" sz="2400" b="0" dirty="0"/>
          </a:p>
          <a:p>
            <a:pPr marL="0" indent="0">
              <a:buNone/>
            </a:pPr>
            <a:r>
              <a:rPr kumimoji="1" lang="en-US" altLang="zh-CN" sz="2400" b="0" dirty="0"/>
              <a:t>9.maintenance_time_chart.py  </a:t>
            </a:r>
            <a:r>
              <a:rPr kumimoji="1" lang="zh-CN" altLang="en-US" sz="2400" b="0" dirty="0"/>
              <a:t>最优维修时间间隔，最低成本</a:t>
            </a:r>
            <a:r>
              <a:rPr kumimoji="1" lang="zh-CN" altLang="en-US" sz="2400" b="0" dirty="0" smtClean="0"/>
              <a:t>图</a:t>
            </a:r>
            <a:endParaRPr kumimoji="1" lang="zh-CN" altLang="en-US" sz="2400" b="0" dirty="0"/>
          </a:p>
          <a:p>
            <a:pPr marL="0" indent="0">
              <a:buNone/>
            </a:pPr>
            <a:r>
              <a:rPr kumimoji="1" lang="en-US" altLang="zh-CN" sz="2400" b="0" dirty="0"/>
              <a:t>10.reliability_prediction.py  </a:t>
            </a:r>
            <a:r>
              <a:rPr kumimoji="1" lang="zh-CN" altLang="en-US" sz="2400" b="0" dirty="0"/>
              <a:t>根据可靠性，预测组件最可能的寿命长</a:t>
            </a:r>
            <a:r>
              <a:rPr kumimoji="1" lang="zh-CN" altLang="en-US" sz="2400" b="0" dirty="0" smtClean="0"/>
              <a:t>度</a:t>
            </a:r>
            <a:endParaRPr kumimoji="1" lang="zh-CN" altLang="en-US" sz="2400" b="0" dirty="0"/>
          </a:p>
          <a:p>
            <a:pPr marL="0" indent="0">
              <a:buNone/>
            </a:pPr>
            <a:r>
              <a:rPr kumimoji="1" lang="en-US" altLang="zh-CN" sz="2400" b="0" dirty="0"/>
              <a:t>11.inventory_management.py   </a:t>
            </a:r>
            <a:r>
              <a:rPr kumimoji="1" lang="zh-CN" altLang="en-US" sz="2400" b="0" dirty="0"/>
              <a:t>给定库存数量</a:t>
            </a:r>
            <a:r>
              <a:rPr kumimoji="1" lang="en-US" altLang="zh-CN" sz="2400" b="0" dirty="0"/>
              <a:t>,</a:t>
            </a:r>
            <a:r>
              <a:rPr kumimoji="1" lang="zh-CN" altLang="en-US" sz="2400" b="0" dirty="0"/>
              <a:t>计算库存不足的概率和发生库存不足的平均时间（前端直方图显示</a:t>
            </a:r>
            <a:r>
              <a:rPr kumimoji="1" lang="zh-CN" altLang="en-US" sz="2400" b="0" dirty="0" smtClean="0"/>
              <a:t>）</a:t>
            </a:r>
            <a:endParaRPr kumimoji="1" lang="zh-CN" altLang="en-US" sz="2400" b="0" dirty="0"/>
          </a:p>
          <a:p>
            <a:pPr marL="0" indent="0">
              <a:buNone/>
            </a:pPr>
            <a:r>
              <a:rPr kumimoji="1" lang="en-US" altLang="zh-CN" sz="2400" b="0" dirty="0"/>
              <a:t>12.realtime_reliability_prediction.py </a:t>
            </a:r>
            <a:r>
              <a:rPr kumimoji="1" lang="zh-CN" altLang="en-US" sz="2400" b="0" dirty="0"/>
              <a:t>组件在时间</a:t>
            </a:r>
            <a:r>
              <a:rPr kumimoji="1" lang="en-US" altLang="zh-CN" sz="2400" b="0" dirty="0"/>
              <a:t>T</a:t>
            </a:r>
            <a:r>
              <a:rPr kumimoji="1" lang="zh-CN" altLang="en-US" sz="2400" b="0" dirty="0"/>
              <a:t>仍然存在，计算下一个时间</a:t>
            </a:r>
            <a:r>
              <a:rPr kumimoji="1" lang="el-GR" altLang="zh-CN" sz="2400" b="0" dirty="0"/>
              <a:t>δ</a:t>
            </a:r>
            <a:r>
              <a:rPr kumimoji="1" lang="en-US" altLang="zh-CN" sz="2400" b="0" dirty="0"/>
              <a:t>t</a:t>
            </a:r>
            <a:r>
              <a:rPr kumimoji="1" lang="zh-CN" altLang="en-US" sz="2400" b="0" dirty="0"/>
              <a:t>时期的可靠性（前端表格显示）</a:t>
            </a:r>
          </a:p>
          <a:p>
            <a:pPr marL="0" indent="0">
              <a:buNone/>
            </a:pPr>
            <a:endParaRPr kumimoji="1"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7180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8326" y="663195"/>
            <a:ext cx="7374744" cy="55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155" y="287790"/>
            <a:ext cx="4448976" cy="592819"/>
          </a:xfrm>
        </p:spPr>
        <p:txBody>
          <a:bodyPr/>
          <a:lstStyle/>
          <a:p>
            <a:r>
              <a:rPr lang="zh-CN" altLang="en-US" sz="3200" dirty="0"/>
              <a:t>项</a:t>
            </a:r>
            <a:r>
              <a:rPr lang="zh-CN" altLang="en-US" sz="3200" dirty="0" smtClean="0"/>
              <a:t>目环境搭建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2400" b="0" dirty="0" smtClean="0"/>
              <a:t>因为项目中使用到</a:t>
            </a:r>
            <a:r>
              <a:rPr kumimoji="1" lang="en-US" altLang="zh-CN" sz="2400" b="0" dirty="0" err="1" smtClean="0"/>
              <a:t>scikit</a:t>
            </a:r>
            <a:r>
              <a:rPr kumimoji="1" lang="en-US" altLang="zh-CN" sz="2400" b="0" dirty="0" smtClean="0"/>
              <a:t>-survival</a:t>
            </a:r>
            <a:r>
              <a:rPr kumimoji="1" lang="zh-CN" altLang="en-US" sz="2400" b="0" dirty="0" smtClean="0"/>
              <a:t>模块，建议安装</a:t>
            </a:r>
            <a:r>
              <a:rPr kumimoji="1" lang="en-US" altLang="zh-CN" sz="2400" b="0" dirty="0" smtClean="0"/>
              <a:t>anaconda</a:t>
            </a:r>
            <a:r>
              <a:rPr kumimoji="1" lang="zh-CN" altLang="en-US" sz="2400" b="0" dirty="0" smtClean="0"/>
              <a:t>然后设置环境。</a:t>
            </a:r>
            <a:endParaRPr kumimoji="1" lang="en-US" altLang="zh-CN" sz="2400" b="0" dirty="0" smtClean="0"/>
          </a:p>
          <a:p>
            <a:pPr marL="0" indent="0">
              <a:buNone/>
            </a:pPr>
            <a:r>
              <a:rPr kumimoji="1" lang="en-US" altLang="zh-CN" sz="2400" b="0" dirty="0" smtClean="0"/>
              <a:t>1.</a:t>
            </a:r>
            <a:r>
              <a:rPr kumimoji="1" lang="zh-CN" altLang="en-US" sz="2400" b="0" dirty="0" smtClean="0"/>
              <a:t>安装</a:t>
            </a:r>
            <a:r>
              <a:rPr kumimoji="1" lang="en-US" altLang="zh-CN" sz="2400" b="0" dirty="0" smtClean="0"/>
              <a:t>anaconda</a:t>
            </a:r>
          </a:p>
          <a:p>
            <a:pPr marL="0" indent="0">
              <a:buNone/>
            </a:pPr>
            <a:r>
              <a:rPr kumimoji="1" lang="en-US" altLang="zh-CN" sz="2400" b="0" dirty="0" smtClean="0"/>
              <a:t>2.</a:t>
            </a:r>
            <a:r>
              <a:rPr kumimoji="1" lang="zh-CN" altLang="en-US" sz="2400" b="0" dirty="0" smtClean="0"/>
              <a:t>进入</a:t>
            </a:r>
            <a:r>
              <a:rPr kumimoji="1" lang="en-US" altLang="zh-CN" sz="2400" b="0" dirty="0" smtClean="0"/>
              <a:t>base</a:t>
            </a:r>
            <a:r>
              <a:rPr kumimoji="1" lang="zh-CN" altLang="en-US" sz="2400" b="0" dirty="0" smtClean="0"/>
              <a:t>环境</a:t>
            </a:r>
            <a:endParaRPr kumimoji="1" lang="en-US" altLang="zh-CN" sz="2400" b="0" dirty="0" smtClean="0"/>
          </a:p>
          <a:p>
            <a:pPr marL="0" indent="0">
              <a:buNone/>
            </a:pPr>
            <a:r>
              <a:rPr kumimoji="1" lang="en-US" altLang="zh-CN" sz="2400" b="0" dirty="0" smtClean="0"/>
              <a:t>3.</a:t>
            </a:r>
            <a:r>
              <a:rPr kumimoji="1" lang="zh-CN" altLang="en-US" sz="2400" b="0" dirty="0" smtClean="0"/>
              <a:t>安装项目需要的依赖包 </a:t>
            </a:r>
            <a:r>
              <a:rPr kumimoji="1" lang="en-US" altLang="zh-CN" sz="2400" b="0" dirty="0" smtClean="0"/>
              <a:t>pip </a:t>
            </a:r>
            <a:r>
              <a:rPr kumimoji="1" lang="en-US" altLang="zh-CN" sz="2400" b="0" dirty="0"/>
              <a:t>install -r </a:t>
            </a:r>
            <a:r>
              <a:rPr kumimoji="1" lang="en-US" altLang="zh-CN" sz="2400" b="0" dirty="0" smtClean="0"/>
              <a:t>requirements.txt</a:t>
            </a:r>
          </a:p>
          <a:p>
            <a:pPr marL="0" indent="0">
              <a:buNone/>
            </a:pPr>
            <a:endParaRPr kumimoji="1" lang="en-US" altLang="zh-CN" sz="2400" b="0" dirty="0"/>
          </a:p>
          <a:p>
            <a:pPr marL="0" indent="0">
              <a:buNone/>
            </a:pPr>
            <a:r>
              <a:rPr kumimoji="1" lang="en-US" altLang="zh-CN" sz="2400" b="0" dirty="0" smtClean="0"/>
              <a:t>[</a:t>
            </a:r>
            <a:r>
              <a:rPr kumimoji="1" lang="zh-CN" altLang="en-US" sz="2400" b="0" dirty="0" smtClean="0"/>
              <a:t>注</a:t>
            </a:r>
            <a:r>
              <a:rPr kumimoji="1" lang="en-US" altLang="zh-CN" sz="2400" b="0" dirty="0" smtClean="0"/>
              <a:t>]: </a:t>
            </a:r>
            <a:r>
              <a:rPr kumimoji="1" lang="zh-CN" altLang="en-US" sz="2400" b="0" dirty="0" smtClean="0"/>
              <a:t>如果</a:t>
            </a:r>
            <a:r>
              <a:rPr kumimoji="1" lang="en-US" altLang="zh-CN" sz="2400" b="0" dirty="0" err="1" smtClean="0"/>
              <a:t>scikit</a:t>
            </a:r>
            <a:r>
              <a:rPr kumimoji="1" lang="en-US" altLang="zh-CN" sz="2400" b="0" dirty="0" smtClean="0"/>
              <a:t>-survival</a:t>
            </a:r>
            <a:r>
              <a:rPr kumimoji="1" lang="zh-CN" altLang="en-US" sz="2400" b="0" dirty="0" smtClean="0"/>
              <a:t>安装不成功，建议使用</a:t>
            </a:r>
            <a:r>
              <a:rPr kumimoji="1" lang="en-US" altLang="zh-CN" sz="2400" b="0" dirty="0" err="1" smtClean="0"/>
              <a:t>conda</a:t>
            </a:r>
            <a:r>
              <a:rPr kumimoji="1" lang="zh-CN" altLang="en-US" sz="2400" b="0" dirty="0" smtClean="0"/>
              <a:t>命令安装 </a:t>
            </a:r>
            <a:r>
              <a:rPr kumimoji="1" lang="en-US" altLang="zh-CN" sz="2400" b="0" dirty="0" err="1"/>
              <a:t>conda</a:t>
            </a:r>
            <a:r>
              <a:rPr kumimoji="1" lang="en-US" altLang="zh-CN" sz="2400" b="0" dirty="0"/>
              <a:t> install -c </a:t>
            </a:r>
            <a:r>
              <a:rPr kumimoji="1" lang="en-US" altLang="zh-CN" sz="2400" b="0" dirty="0" err="1"/>
              <a:t>sebp</a:t>
            </a:r>
            <a:r>
              <a:rPr kumimoji="1" lang="en-US" altLang="zh-CN" sz="2400" b="0" dirty="0"/>
              <a:t> </a:t>
            </a:r>
            <a:r>
              <a:rPr kumimoji="1" lang="en-US" altLang="zh-CN" sz="2400" b="0" dirty="0" err="1"/>
              <a:t>scikit</a:t>
            </a:r>
            <a:r>
              <a:rPr kumimoji="1" lang="en-US" altLang="zh-CN" sz="2400" b="0" dirty="0"/>
              <a:t>-survival</a:t>
            </a:r>
            <a:endParaRPr kumimoji="1"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3487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154" y="287790"/>
            <a:ext cx="9370111" cy="592819"/>
          </a:xfrm>
        </p:spPr>
        <p:txBody>
          <a:bodyPr/>
          <a:lstStyle/>
          <a:p>
            <a:r>
              <a:rPr lang="en-US" altLang="zh-CN" sz="2800" dirty="0" err="1" smtClean="0"/>
              <a:t>Jupyter</a:t>
            </a:r>
            <a:r>
              <a:rPr lang="en-US" altLang="zh-CN" sz="2800" dirty="0" smtClean="0"/>
              <a:t> notebook</a:t>
            </a:r>
            <a:r>
              <a:rPr lang="zh-CN" altLang="en-US" sz="2800" dirty="0" smtClean="0"/>
              <a:t>（仅供参考，快速理解项目代码及结构）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/>
              <a:t>Air </a:t>
            </a:r>
            <a:r>
              <a:rPr lang="en-US" altLang="zh-CN" b="0" dirty="0" smtClean="0"/>
              <a:t>conditioner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pPr marL="457200" indent="-457200">
              <a:buAutoNum type="arabicPeriod"/>
            </a:pPr>
            <a:r>
              <a:rPr lang="en-US" altLang="zh-CN" sz="2000" b="0" dirty="0" smtClean="0"/>
              <a:t>HNA_Daily1.ipynb</a:t>
            </a:r>
          </a:p>
          <a:p>
            <a:pPr marL="0" indent="0">
              <a:buNone/>
            </a:pPr>
            <a:endParaRPr lang="en-US" altLang="zh-CN" sz="2000" b="0" dirty="0"/>
          </a:p>
          <a:p>
            <a:pPr marL="0" indent="0">
              <a:buNone/>
            </a:pPr>
            <a:r>
              <a:rPr lang="en-US" b="0" dirty="0" smtClean="0"/>
              <a:t>Comp</a:t>
            </a:r>
            <a:r>
              <a:rPr lang="en-US" b="0" dirty="0"/>
              <a:t>onent reliability analysis</a:t>
            </a:r>
            <a:r>
              <a:rPr lang="zh-CN" altLang="en-US" b="0" dirty="0"/>
              <a:t>：</a:t>
            </a:r>
            <a:endParaRPr lang="zh-CN" altLang="en-US" sz="2400" b="0" dirty="0"/>
          </a:p>
          <a:p>
            <a:pPr marL="0" indent="0">
              <a:buNone/>
            </a:pPr>
            <a:r>
              <a:rPr lang="en-US" altLang="zh-CN" sz="2000" b="0" dirty="0" smtClean="0"/>
              <a:t>1. </a:t>
            </a:r>
            <a:r>
              <a:rPr lang="en-US" sz="2000" b="0" dirty="0" smtClean="0"/>
              <a:t>00-introduction.ipynb</a:t>
            </a:r>
            <a:endParaRPr lang="en-US" sz="2000" b="0" dirty="0"/>
          </a:p>
          <a:p>
            <a:pPr marL="0" indent="0">
              <a:buNone/>
            </a:pPr>
            <a:r>
              <a:rPr lang="en-US" altLang="zh-CN" sz="2000" b="0" dirty="0" smtClean="0"/>
              <a:t>2. </a:t>
            </a:r>
            <a:r>
              <a:rPr lang="en-US" sz="2000" b="0" dirty="0" smtClean="0"/>
              <a:t>01-evaluating-survival-models.ipynb  </a:t>
            </a:r>
          </a:p>
          <a:p>
            <a:pPr marL="0" indent="0">
              <a:buNone/>
            </a:pPr>
            <a:r>
              <a:rPr lang="en-US" altLang="zh-CN" sz="2000" b="0" dirty="0" smtClean="0"/>
              <a:t>3</a:t>
            </a:r>
            <a:r>
              <a:rPr lang="en-US" altLang="zh-CN" sz="2000" b="0" dirty="0"/>
              <a:t>. </a:t>
            </a:r>
            <a:r>
              <a:rPr lang="en-US" altLang="zh-CN" sz="2000" b="0" dirty="0" err="1" smtClean="0"/>
              <a:t>Survival_analysis_finally.ipynb</a:t>
            </a:r>
            <a:r>
              <a:rPr lang="en-US" altLang="zh-CN" sz="2000" b="0" dirty="0" smtClean="0"/>
              <a:t>     </a:t>
            </a:r>
          </a:p>
          <a:p>
            <a:pPr marL="0" indent="0">
              <a:buNone/>
            </a:pPr>
            <a:r>
              <a:rPr lang="en-US" sz="2000" b="0" dirty="0" smtClean="0"/>
              <a:t>4.Reliability_finally.ipynb </a:t>
            </a:r>
          </a:p>
          <a:p>
            <a:pPr marL="0" indent="0">
              <a:buNone/>
            </a:pPr>
            <a:r>
              <a:rPr lang="en-US" sz="2000" b="0" dirty="0" smtClean="0"/>
              <a:t> 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2234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E94A323C-3B93-47B8-BC94-D5DA4CD968D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Air conditioner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1370E5DB-E3F6-4090-9678-DC197F1A1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79CC5CD-E7E9-41C0-A4A5-AC453C3E8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9CCA07-1333-47E0-B57A-32A51772A72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155" y="287790"/>
            <a:ext cx="2664022" cy="592819"/>
          </a:xfrm>
        </p:spPr>
        <p:txBody>
          <a:bodyPr/>
          <a:lstStyle/>
          <a:p>
            <a:r>
              <a:rPr lang="zh-CN" altLang="en-US" dirty="0" smtClean="0"/>
              <a:t>功</a:t>
            </a:r>
            <a:r>
              <a:rPr lang="zh-CN" altLang="en-US" dirty="0" smtClean="0"/>
              <a:t>能</a:t>
            </a:r>
            <a:r>
              <a:rPr lang="zh-CN" altLang="en-US" dirty="0"/>
              <a:t>模块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b="0" dirty="0" smtClean="0"/>
              <a:t>    1.</a:t>
            </a:r>
            <a:r>
              <a:rPr kumimoji="1" lang="zh-CN" altLang="en-US" sz="2400" b="0" dirty="0" smtClean="0"/>
              <a:t>历史数据导入 </a:t>
            </a:r>
            <a:r>
              <a:rPr kumimoji="1" lang="en-US" altLang="zh-CN" sz="2400" b="0" dirty="0" smtClean="0"/>
              <a:t>import</a:t>
            </a:r>
          </a:p>
          <a:p>
            <a:pPr marL="0" indent="0">
              <a:buNone/>
            </a:pPr>
            <a:r>
              <a:rPr kumimoji="1" lang="en-US" altLang="zh-CN" sz="2400" b="0" dirty="0"/>
              <a:t> </a:t>
            </a:r>
            <a:r>
              <a:rPr kumimoji="1" lang="en-US" altLang="zh-CN" sz="2400" b="0" dirty="0" smtClean="0"/>
              <a:t>   2.</a:t>
            </a:r>
            <a:r>
              <a:rPr kumimoji="1" lang="zh-CN" altLang="en-US" sz="2400" b="0" dirty="0" smtClean="0"/>
              <a:t>数据清洗 </a:t>
            </a:r>
            <a:r>
              <a:rPr kumimoji="1" lang="en-US" altLang="zh-CN" sz="2400" b="0" dirty="0" smtClean="0"/>
              <a:t>clean</a:t>
            </a:r>
          </a:p>
          <a:p>
            <a:pPr marL="0" indent="0">
              <a:buNone/>
            </a:pPr>
            <a:r>
              <a:rPr kumimoji="1" lang="en-US" altLang="zh-CN" sz="2400" b="0" dirty="0" smtClean="0"/>
              <a:t>    3.</a:t>
            </a:r>
            <a:r>
              <a:rPr kumimoji="1" lang="zh-CN" altLang="en-US" sz="2400" b="0" dirty="0" smtClean="0"/>
              <a:t>数据清洗前后比较 </a:t>
            </a:r>
            <a:r>
              <a:rPr kumimoji="1" lang="en-US" altLang="zh-CN" sz="2400" b="0" dirty="0" smtClean="0"/>
              <a:t>clean compare</a:t>
            </a:r>
            <a:endParaRPr kumimoji="1" lang="en-US" altLang="zh-CN" sz="2400" b="0" dirty="0" smtClean="0"/>
          </a:p>
          <a:p>
            <a:pPr marL="0" indent="0">
              <a:buNone/>
            </a:pPr>
            <a:r>
              <a:rPr kumimoji="1" lang="en-US" altLang="zh-CN" sz="2400" b="0" dirty="0"/>
              <a:t> </a:t>
            </a:r>
            <a:r>
              <a:rPr kumimoji="1" lang="en-US" altLang="zh-CN" sz="2400" b="0" dirty="0" smtClean="0"/>
              <a:t>   </a:t>
            </a:r>
            <a:r>
              <a:rPr kumimoji="1" lang="en-US" altLang="zh-CN" sz="2400" b="0" dirty="0" smtClean="0"/>
              <a:t>4.</a:t>
            </a:r>
            <a:r>
              <a:rPr kumimoji="1" lang="zh-CN" altLang="en-US" sz="2400" b="0" dirty="0" smtClean="0"/>
              <a:t>数据切分 </a:t>
            </a:r>
            <a:r>
              <a:rPr kumimoji="1" lang="en-US" altLang="zh-CN" sz="2400" b="0" dirty="0" smtClean="0"/>
              <a:t>split</a:t>
            </a:r>
            <a:endParaRPr kumimoji="1" lang="en-US" altLang="zh-CN" sz="2400" b="0" dirty="0" smtClean="0"/>
          </a:p>
          <a:p>
            <a:pPr marL="0" indent="0">
              <a:buNone/>
            </a:pPr>
            <a:r>
              <a:rPr kumimoji="1" lang="en-US" altLang="zh-CN" sz="2400" b="0" dirty="0"/>
              <a:t> </a:t>
            </a:r>
            <a:r>
              <a:rPr kumimoji="1" lang="en-US" altLang="zh-CN" sz="2400" b="0" dirty="0" smtClean="0"/>
              <a:t>   </a:t>
            </a:r>
            <a:r>
              <a:rPr kumimoji="1" lang="en-US" altLang="zh-CN" sz="2400" b="0" dirty="0" smtClean="0"/>
              <a:t>5.</a:t>
            </a:r>
            <a:r>
              <a:rPr kumimoji="1" lang="zh-CN" altLang="en-US" sz="2400" b="0" dirty="0" smtClean="0"/>
              <a:t>模型训练 </a:t>
            </a:r>
            <a:r>
              <a:rPr kumimoji="1" lang="en-US" altLang="zh-CN" sz="2400" b="0" dirty="0" smtClean="0"/>
              <a:t>train</a:t>
            </a:r>
            <a:endParaRPr kumimoji="1" lang="en-US" altLang="zh-CN" sz="2400" b="0" dirty="0" smtClean="0"/>
          </a:p>
          <a:p>
            <a:pPr marL="0" indent="0">
              <a:buNone/>
            </a:pPr>
            <a:r>
              <a:rPr kumimoji="1" lang="en-US" altLang="zh-CN" sz="2400" b="0" dirty="0" smtClean="0"/>
              <a:t>    </a:t>
            </a:r>
            <a:r>
              <a:rPr kumimoji="1" lang="en-US" altLang="zh-CN" sz="2400" b="0" dirty="0"/>
              <a:t>6</a:t>
            </a:r>
            <a:r>
              <a:rPr kumimoji="1" lang="en-US" altLang="zh-CN" sz="2400" b="0" dirty="0" smtClean="0"/>
              <a:t>.</a:t>
            </a:r>
            <a:r>
              <a:rPr kumimoji="1" lang="zh-CN" altLang="en-US" sz="2400" b="0" dirty="0" smtClean="0"/>
              <a:t>新数据导入 </a:t>
            </a:r>
            <a:r>
              <a:rPr kumimoji="1" lang="en-US" altLang="zh-CN" sz="2400" b="0" dirty="0" smtClean="0"/>
              <a:t>test import</a:t>
            </a:r>
          </a:p>
          <a:p>
            <a:pPr marL="0" indent="0">
              <a:buNone/>
            </a:pPr>
            <a:r>
              <a:rPr kumimoji="1" lang="en-US" altLang="zh-CN" sz="2400" b="0" dirty="0"/>
              <a:t> </a:t>
            </a:r>
            <a:r>
              <a:rPr kumimoji="1" lang="en-US" altLang="zh-CN" sz="2400" b="0" dirty="0" smtClean="0"/>
              <a:t>   7.</a:t>
            </a:r>
            <a:r>
              <a:rPr kumimoji="1" lang="zh-CN" altLang="en-US" sz="2400" b="0" dirty="0" smtClean="0"/>
              <a:t>保存模型 </a:t>
            </a:r>
            <a:r>
              <a:rPr kumimoji="1" lang="en-US" altLang="zh-CN" sz="2400" b="0" dirty="0" smtClean="0"/>
              <a:t>save model</a:t>
            </a:r>
          </a:p>
          <a:p>
            <a:pPr marL="0" indent="0">
              <a:buNone/>
            </a:pPr>
            <a:r>
              <a:rPr kumimoji="1" lang="en-US" altLang="zh-CN" sz="2400" b="0" dirty="0"/>
              <a:t> </a:t>
            </a:r>
            <a:r>
              <a:rPr kumimoji="1" lang="en-US" altLang="zh-CN" sz="2400" b="0" dirty="0" smtClean="0"/>
              <a:t>   8.</a:t>
            </a:r>
            <a:r>
              <a:rPr kumimoji="1" lang="zh-CN" altLang="en-US" sz="2400" b="0" dirty="0" smtClean="0"/>
              <a:t>选择模型 </a:t>
            </a:r>
            <a:r>
              <a:rPr kumimoji="1" lang="en-US" altLang="zh-CN" sz="2400" b="0" dirty="0" smtClean="0"/>
              <a:t>select </a:t>
            </a:r>
            <a:r>
              <a:rPr kumimoji="1" lang="en-US" altLang="zh-CN" sz="2400" b="0" dirty="0"/>
              <a:t>model</a:t>
            </a:r>
            <a:endParaRPr kumimoji="1" lang="en-US" altLang="zh-CN" sz="2400" b="0" dirty="0" smtClean="0"/>
          </a:p>
          <a:p>
            <a:pPr marL="0" indent="0">
              <a:buNone/>
            </a:pPr>
            <a:r>
              <a:rPr kumimoji="1" lang="en-US" altLang="zh-CN" sz="2400" b="0" dirty="0"/>
              <a:t> </a:t>
            </a:r>
            <a:r>
              <a:rPr kumimoji="1" lang="en-US" altLang="zh-CN" sz="2400" b="0" dirty="0" smtClean="0"/>
              <a:t>   </a:t>
            </a:r>
            <a:r>
              <a:rPr kumimoji="1" lang="en-US" altLang="zh-CN" sz="2400" b="0" dirty="0" smtClean="0"/>
              <a:t>9.</a:t>
            </a:r>
            <a:r>
              <a:rPr kumimoji="1" lang="zh-CN" altLang="en-US" sz="2400" b="0" dirty="0" smtClean="0"/>
              <a:t>数据预测 </a:t>
            </a:r>
            <a:r>
              <a:rPr kumimoji="1" lang="en-US" altLang="zh-CN" sz="2400" b="0" dirty="0" smtClean="0"/>
              <a:t>predict</a:t>
            </a:r>
          </a:p>
          <a:p>
            <a:pPr marL="0" indent="0">
              <a:buNone/>
            </a:pPr>
            <a:r>
              <a:rPr kumimoji="1" lang="en-US" altLang="zh-CN" sz="2400" b="0" dirty="0"/>
              <a:t> </a:t>
            </a:r>
            <a:r>
              <a:rPr kumimoji="1" lang="en-US" altLang="zh-CN" sz="2400" b="0" dirty="0" smtClean="0"/>
              <a:t>   10.</a:t>
            </a:r>
            <a:r>
              <a:rPr kumimoji="1" lang="zh-CN" altLang="en-US" sz="2400" b="0" dirty="0"/>
              <a:t>手机端数据预测 </a:t>
            </a:r>
            <a:r>
              <a:rPr kumimoji="1" lang="en-US" altLang="zh-CN" sz="2400" b="0" dirty="0"/>
              <a:t>app predict</a:t>
            </a:r>
            <a:endParaRPr kumimoji="1" lang="en-US" altLang="zh-CN" sz="2400" b="0" dirty="0" smtClean="0"/>
          </a:p>
          <a:p>
            <a:pPr marL="0" indent="0">
              <a:buNone/>
            </a:pPr>
            <a:r>
              <a:rPr kumimoji="1" lang="en-US" altLang="zh-CN" sz="2400" b="0" dirty="0"/>
              <a:t> </a:t>
            </a:r>
            <a:r>
              <a:rPr kumimoji="1" lang="en-US" altLang="zh-CN" sz="2400" b="0" dirty="0" smtClean="0"/>
              <a:t>   11.</a:t>
            </a:r>
            <a:r>
              <a:rPr kumimoji="1" lang="zh-CN" altLang="en-US" sz="2400" b="0" dirty="0" smtClean="0"/>
              <a:t>删除文件（重置） </a:t>
            </a:r>
            <a:r>
              <a:rPr kumimoji="1" lang="en-US" altLang="zh-CN" sz="2400" b="0" dirty="0" smtClean="0"/>
              <a:t>remove file</a:t>
            </a:r>
            <a:endParaRPr kumimoji="1"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23500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154" y="287790"/>
            <a:ext cx="7710142" cy="592819"/>
          </a:xfrm>
        </p:spPr>
        <p:txBody>
          <a:bodyPr/>
          <a:lstStyle/>
          <a:p>
            <a:r>
              <a:rPr lang="en-US" sz="2800" dirty="0"/>
              <a:t>Python script execution </a:t>
            </a:r>
            <a:r>
              <a:rPr lang="en-US" sz="2800" dirty="0" smtClean="0"/>
              <a:t>order(</a:t>
            </a:r>
            <a:r>
              <a:rPr lang="zh-CN" altLang="en-US" sz="2800" dirty="0" smtClean="0"/>
              <a:t>阅读调试</a:t>
            </a:r>
            <a:r>
              <a:rPr lang="en-US" altLang="zh-CN" sz="2800" dirty="0" smtClean="0"/>
              <a:t>code)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b="0" dirty="0"/>
              <a:t>1.python History_import.py  </a:t>
            </a:r>
            <a:r>
              <a:rPr kumimoji="1" lang="zh-CN" altLang="en-US" sz="2400" b="0" dirty="0"/>
              <a:t>导入数据</a:t>
            </a:r>
            <a:r>
              <a:rPr kumimoji="1" lang="en-US" altLang="zh-CN" sz="2400" b="0" dirty="0"/>
              <a:t>(</a:t>
            </a:r>
            <a:r>
              <a:rPr kumimoji="1" lang="zh-CN" altLang="en-US" sz="2400" b="0" dirty="0"/>
              <a:t>训练</a:t>
            </a:r>
            <a:r>
              <a:rPr kumimoji="1" lang="zh-CN" altLang="en-US" sz="2400" b="0" dirty="0" smtClean="0"/>
              <a:t>）</a:t>
            </a:r>
            <a:endParaRPr kumimoji="1" lang="zh-CN" altLang="en-US" sz="2400" b="0" dirty="0"/>
          </a:p>
          <a:p>
            <a:pPr marL="0" indent="0">
              <a:buNone/>
            </a:pPr>
            <a:r>
              <a:rPr kumimoji="1" lang="en-US" altLang="zh-CN" sz="2400" b="0" dirty="0"/>
              <a:t>2.python Clean.py  </a:t>
            </a:r>
            <a:r>
              <a:rPr kumimoji="1" lang="zh-CN" altLang="en-US" sz="2400" b="0" dirty="0"/>
              <a:t>数据清</a:t>
            </a:r>
            <a:r>
              <a:rPr kumimoji="1" lang="zh-CN" altLang="en-US" sz="2400" b="0" dirty="0" smtClean="0"/>
              <a:t>洗</a:t>
            </a:r>
            <a:endParaRPr kumimoji="1" lang="zh-CN" altLang="en-US" sz="2400" b="0" dirty="0"/>
          </a:p>
          <a:p>
            <a:pPr marL="0" indent="0">
              <a:buNone/>
            </a:pPr>
            <a:r>
              <a:rPr kumimoji="1" lang="en-US" altLang="zh-CN" sz="2400" b="0" dirty="0"/>
              <a:t>3.python Clean_compare.py   </a:t>
            </a:r>
            <a:r>
              <a:rPr kumimoji="1" lang="zh-CN" altLang="en-US" sz="2400" b="0" dirty="0"/>
              <a:t>数据清洗前后对比（前端表格显示</a:t>
            </a:r>
            <a:r>
              <a:rPr kumimoji="1" lang="zh-CN" altLang="en-US" sz="2400" b="0" dirty="0" smtClean="0"/>
              <a:t>）</a:t>
            </a:r>
            <a:endParaRPr kumimoji="1" lang="zh-CN" altLang="en-US" sz="2400" b="0" dirty="0"/>
          </a:p>
          <a:p>
            <a:pPr marL="0" indent="0">
              <a:buNone/>
            </a:pPr>
            <a:r>
              <a:rPr kumimoji="1" lang="en-US" altLang="zh-CN" sz="2400" b="0" dirty="0"/>
              <a:t>4.pyhton Split.py [0.1 / 0.2 / 0.3]  </a:t>
            </a:r>
            <a:r>
              <a:rPr kumimoji="1" lang="zh-CN" altLang="en-US" sz="2400" b="0" dirty="0"/>
              <a:t>切分数据</a:t>
            </a:r>
            <a:r>
              <a:rPr kumimoji="1" lang="zh-CN" altLang="en-US" sz="2400" b="0" dirty="0" smtClean="0"/>
              <a:t>集</a:t>
            </a:r>
            <a:endParaRPr kumimoji="1" lang="zh-CN" altLang="en-US" sz="2400" b="0" dirty="0"/>
          </a:p>
          <a:p>
            <a:pPr marL="0" indent="0">
              <a:buNone/>
            </a:pPr>
            <a:r>
              <a:rPr kumimoji="1" lang="en-US" altLang="zh-CN" sz="2400" b="0" dirty="0"/>
              <a:t>5.python Model.py   </a:t>
            </a:r>
            <a:r>
              <a:rPr kumimoji="1" lang="zh-CN" altLang="en-US" sz="2400" b="0" dirty="0"/>
              <a:t>分类算法模</a:t>
            </a:r>
            <a:r>
              <a:rPr kumimoji="1" lang="zh-CN" altLang="en-US" sz="2400" b="0" dirty="0" smtClean="0"/>
              <a:t>型</a:t>
            </a:r>
            <a:endParaRPr kumimoji="1" lang="zh-CN" altLang="en-US" sz="2400" b="0" dirty="0"/>
          </a:p>
          <a:p>
            <a:pPr marL="0" indent="0">
              <a:buNone/>
            </a:pPr>
            <a:r>
              <a:rPr kumimoji="1" lang="en-US" altLang="zh-CN" sz="2400" b="0" dirty="0"/>
              <a:t>6.python Save_model.py  </a:t>
            </a:r>
            <a:r>
              <a:rPr kumimoji="1" lang="zh-CN" altLang="en-US" sz="2400" b="0" dirty="0"/>
              <a:t>保存模</a:t>
            </a:r>
            <a:r>
              <a:rPr kumimoji="1" lang="zh-CN" altLang="en-US" sz="2400" b="0" dirty="0" smtClean="0"/>
              <a:t>型</a:t>
            </a:r>
            <a:endParaRPr kumimoji="1" lang="zh-CN" altLang="en-US" sz="2400" b="0" dirty="0"/>
          </a:p>
          <a:p>
            <a:pPr marL="0" indent="0">
              <a:buNone/>
            </a:pPr>
            <a:r>
              <a:rPr kumimoji="1" lang="en-US" altLang="zh-CN" sz="2400" b="0" dirty="0"/>
              <a:t>7.python Select_model.py </a:t>
            </a:r>
            <a:r>
              <a:rPr kumimoji="1" lang="zh-CN" altLang="en-US" sz="2400" b="0" dirty="0"/>
              <a:t>选择模</a:t>
            </a:r>
            <a:r>
              <a:rPr kumimoji="1" lang="zh-CN" altLang="en-US" sz="2400" b="0" dirty="0" smtClean="0"/>
              <a:t>型</a:t>
            </a:r>
            <a:endParaRPr kumimoji="1" lang="zh-CN" altLang="en-US" sz="2400" b="0" dirty="0"/>
          </a:p>
          <a:p>
            <a:pPr marL="0" indent="0">
              <a:buNone/>
            </a:pPr>
            <a:r>
              <a:rPr kumimoji="1" lang="en-US" altLang="zh-CN" sz="2400" b="0" dirty="0" smtClean="0"/>
              <a:t>8.python Test_import.py   </a:t>
            </a:r>
            <a:r>
              <a:rPr kumimoji="1" lang="zh-CN" altLang="en-US" sz="2400" b="0" dirty="0"/>
              <a:t>导入数据（预测</a:t>
            </a:r>
            <a:r>
              <a:rPr kumimoji="1" lang="zh-CN" altLang="en-US" sz="2400" b="0" dirty="0" smtClean="0"/>
              <a:t>）</a:t>
            </a:r>
            <a:endParaRPr kumimoji="1" lang="zh-CN" altLang="en-US" sz="2400" b="0" dirty="0"/>
          </a:p>
          <a:p>
            <a:pPr marL="0" indent="0">
              <a:buNone/>
            </a:pPr>
            <a:r>
              <a:rPr kumimoji="1" lang="en-US" altLang="zh-CN" sz="2400" b="0" dirty="0" smtClean="0"/>
              <a:t>9.python Test_prediction.py  </a:t>
            </a:r>
            <a:r>
              <a:rPr kumimoji="1" lang="zh-CN" altLang="en-US" sz="2400" b="0" dirty="0"/>
              <a:t>分类预</a:t>
            </a:r>
            <a:r>
              <a:rPr kumimoji="1" lang="zh-CN" altLang="en-US" sz="2400" b="0" dirty="0" smtClean="0"/>
              <a:t>测</a:t>
            </a:r>
            <a:endParaRPr kumimoji="1" lang="zh-CN" altLang="en-US" sz="2400" b="0" dirty="0"/>
          </a:p>
          <a:p>
            <a:pPr marL="0" indent="0">
              <a:buNone/>
            </a:pPr>
            <a:r>
              <a:rPr kumimoji="1" lang="en-US" altLang="zh-CN" sz="2400" b="0" dirty="0" smtClean="0"/>
              <a:t>10.python App_prediction.py  </a:t>
            </a:r>
            <a:r>
              <a:rPr kumimoji="1" lang="zh-CN" altLang="en-US" sz="2400" b="0" dirty="0"/>
              <a:t>手机端进行空调反吹预测  </a:t>
            </a:r>
          </a:p>
          <a:p>
            <a:pPr marL="0" indent="0">
              <a:buNone/>
            </a:pPr>
            <a:r>
              <a:rPr kumimoji="1" lang="en-US" altLang="zh-CN" sz="2400" b="0" dirty="0" smtClean="0"/>
              <a:t>11.python Remove_file.py  </a:t>
            </a:r>
            <a:r>
              <a:rPr kumimoji="1" lang="zh-CN" altLang="en-US" sz="2400" b="0" dirty="0"/>
              <a:t>重置操作（删除缓存文件）</a:t>
            </a:r>
            <a:endParaRPr kumimoji="1"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36338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39173" y="565969"/>
            <a:ext cx="9461650" cy="56938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MRO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|--Python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|--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|--Conf.ini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|--Conf.py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|--Script   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|--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Airconditioner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|--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History_analysis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|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|--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Online_analysis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|--Data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|--History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|--Latest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|--Source 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|--Model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History_middleware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Test_middleware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|--Main.py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|--History_import.py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|--Clean.py 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|--Split.py 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|--Model.py 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|--Test_import.py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|--Test_predition.py 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|--Script_test.py     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|--requirements.txt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b="0" dirty="0">
              <a:solidFill>
                <a:srgbClr val="A9B7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4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4664" y="437917"/>
            <a:ext cx="1004521" cy="4445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</a:rPr>
              <a:t>mport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9173" y="2790908"/>
            <a:ext cx="122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onfi</a:t>
            </a:r>
            <a:r>
              <a:rPr lang="en-US" altLang="zh-CN" sz="1600" dirty="0" smtClean="0"/>
              <a:t>g.ini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3324551" y="2837190"/>
            <a:ext cx="1022667" cy="10490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29658" y="2837190"/>
            <a:ext cx="1044375" cy="10471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load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90611" y="3090939"/>
            <a:ext cx="17039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02599" y="3321649"/>
            <a:ext cx="2329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933814" y="3090939"/>
            <a:ext cx="1675655" cy="2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1306" y="897344"/>
            <a:ext cx="71719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sz="1600" b="1" dirty="0" smtClean="0"/>
              <a:t>Input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sz="1600" dirty="0" smtClean="0"/>
              <a:t>confi</a:t>
            </a:r>
            <a:r>
              <a:rPr lang="en-US" altLang="zh-CN" sz="1600" dirty="0" smtClean="0"/>
              <a:t>g.ini </a:t>
            </a:r>
          </a:p>
          <a:p>
            <a:r>
              <a:rPr lang="en-US" altLang="zh-CN" dirty="0" smtClean="0"/>
              <a:t>               </a:t>
            </a:r>
            <a:r>
              <a:rPr lang="en-US" altLang="zh-CN" sz="1600" dirty="0" smtClean="0"/>
              <a:t>u</a:t>
            </a:r>
            <a:r>
              <a:rPr lang="en-US" sz="1600" dirty="0" smtClean="0"/>
              <a:t>ser selection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Output</a:t>
            </a:r>
            <a:r>
              <a:rPr lang="en-US" b="1" dirty="0" smtClean="0"/>
              <a:t>:</a:t>
            </a:r>
            <a:r>
              <a:rPr lang="en-US" sz="1600" dirty="0" smtClean="0"/>
              <a:t> </a:t>
            </a:r>
            <a:r>
              <a:rPr lang="en-US" sz="1600" dirty="0" err="1" smtClean="0"/>
              <a:t>data_train</a:t>
            </a:r>
            <a:r>
              <a:rPr lang="en-US" sz="1600" dirty="0" smtClean="0"/>
              <a:t> (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 smtClean="0"/>
              <a:t>                 </a:t>
            </a:r>
            <a:r>
              <a:rPr lang="en-US" altLang="zh-CN" sz="1600" dirty="0" smtClean="0"/>
              <a:t>s</a:t>
            </a:r>
            <a:r>
              <a:rPr lang="en-US" sz="1600" dirty="0" smtClean="0"/>
              <a:t>tatus(status code)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10117" y="2765626"/>
            <a:ext cx="16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data_train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30240" y="2977319"/>
            <a:ext cx="247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600" dirty="0">
                <a:solidFill>
                  <a:srgbClr val="3B3B3B"/>
                </a:solidFill>
              </a:rPr>
              <a:t>h</a:t>
            </a:r>
            <a:r>
              <a:rPr lang="en-US" altLang="zh-CN" sz="1600" dirty="0" smtClean="0">
                <a:solidFill>
                  <a:srgbClr val="3B3B3B"/>
                </a:solidFill>
              </a:rPr>
              <a:t>istory data path/file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807" y="3343403"/>
            <a:ext cx="1390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u</a:t>
            </a:r>
            <a:r>
              <a:rPr lang="en-US" sz="1600" dirty="0" smtClean="0"/>
              <a:t>ser selection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90611" y="3684846"/>
            <a:ext cx="17039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959280" y="3682026"/>
            <a:ext cx="1675655" cy="2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10117" y="3346651"/>
            <a:ext cx="16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status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85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9852" y="3149731"/>
            <a:ext cx="5299848" cy="19194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4664" y="437917"/>
            <a:ext cx="1004521" cy="4445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Clean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81007" y="2704981"/>
            <a:ext cx="1178540" cy="13648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Clean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7435322" y="3006334"/>
            <a:ext cx="1675655" cy="2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326" y="898846"/>
            <a:ext cx="7171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</a:t>
            </a:r>
            <a:r>
              <a:rPr lang="en-US" sz="1600" b="1" dirty="0" smtClean="0"/>
              <a:t>Input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altLang="zh-CN" sz="1600" dirty="0" smtClean="0"/>
              <a:t>config.ini</a:t>
            </a:r>
            <a:endParaRPr lang="en-US" altLang="zh-CN" sz="1600" dirty="0"/>
          </a:p>
          <a:p>
            <a:r>
              <a:rPr lang="en-US" sz="1600" dirty="0" smtClean="0"/>
              <a:t>               </a:t>
            </a:r>
            <a:r>
              <a:rPr lang="en-US" sz="1600" dirty="0" err="1" smtClean="0"/>
              <a:t>data_train</a:t>
            </a:r>
            <a:r>
              <a:rPr lang="en-US" altLang="zh-CN" sz="1600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)</a:t>
            </a:r>
          </a:p>
          <a:p>
            <a:r>
              <a:rPr lang="en-US" sz="1600" b="1" dirty="0" smtClean="0"/>
              <a:t>Output</a:t>
            </a:r>
            <a:r>
              <a:rPr lang="en-US" b="1" dirty="0" smtClean="0"/>
              <a:t>: </a:t>
            </a:r>
            <a:r>
              <a:rPr lang="en-US" sz="1600" dirty="0" smtClean="0"/>
              <a:t>data</a:t>
            </a:r>
            <a:r>
              <a:rPr lang="en-US" altLang="zh-CN" sz="1600" dirty="0" smtClean="0"/>
              <a:t>1</a:t>
            </a:r>
            <a:r>
              <a:rPr lang="en-US" sz="1600" dirty="0" smtClean="0"/>
              <a:t>(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r>
              <a:rPr lang="en-US" altLang="zh-CN" sz="1600" dirty="0" smtClean="0"/>
              <a:t>               s</a:t>
            </a:r>
            <a:r>
              <a:rPr lang="en-US" sz="1600" dirty="0" smtClean="0"/>
              <a:t>tatus(status </a:t>
            </a:r>
            <a:r>
              <a:rPr lang="en-US" sz="1600" dirty="0"/>
              <a:t>code)</a:t>
            </a:r>
          </a:p>
          <a:p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720853" y="2713222"/>
            <a:ext cx="100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</a:t>
            </a:r>
            <a:r>
              <a:rPr lang="en-US" altLang="zh-CN" sz="1600" dirty="0" smtClean="0"/>
              <a:t>1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17092" y="4109466"/>
            <a:ext cx="1902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0522" y="3737837"/>
            <a:ext cx="16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</a:t>
            </a:r>
            <a:r>
              <a:rPr lang="en-US" sz="1600" dirty="0" smtClean="0"/>
              <a:t>onfig.ini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2878447" y="3464754"/>
            <a:ext cx="1097586" cy="11460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Paras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待定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82617" y="3819712"/>
            <a:ext cx="2022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1304" y="3481158"/>
            <a:ext cx="100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rules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20066" y="3000487"/>
            <a:ext cx="3285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51849" y="2645529"/>
            <a:ext cx="113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data_train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435322" y="3769975"/>
            <a:ext cx="1675655" cy="2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20854" y="3437634"/>
            <a:ext cx="16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status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13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VIAGE SYSTEMS">
  <a:themeElements>
    <a:clrScheme name="[AVIAGE SYSTEMS]">
      <a:dk1>
        <a:srgbClr val="3B3B3B"/>
      </a:dk1>
      <a:lt1>
        <a:srgbClr val="EAEAEA"/>
      </a:lt1>
      <a:dk2>
        <a:srgbClr val="000032"/>
      </a:dk2>
      <a:lt2>
        <a:srgbClr val="FEFFFF"/>
      </a:lt2>
      <a:accent1>
        <a:srgbClr val="72ACD5"/>
      </a:accent1>
      <a:accent2>
        <a:srgbClr val="01589B"/>
      </a:accent2>
      <a:accent3>
        <a:srgbClr val="919191"/>
      </a:accent3>
      <a:accent4>
        <a:srgbClr val="04396D"/>
      </a:accent4>
      <a:accent5>
        <a:srgbClr val="C0C3C8"/>
      </a:accent5>
      <a:accent6>
        <a:srgbClr val="6888A1"/>
      </a:accent6>
      <a:hlink>
        <a:srgbClr val="0563C1"/>
      </a:hlink>
      <a:folHlink>
        <a:srgbClr val="929000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VIAGE SYSTEMS Template 16-9.pptx" id="{44549376-F7D1-4E48-86EE-868D65999BB7}" vid="{D8D5B6E0-86D8-4FFA-B93D-072209721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AVIAGE SYSTEMS Template 16-9</Template>
  <TotalTime>8503</TotalTime>
  <Words>1400</Words>
  <Application>Microsoft Office PowerPoint</Application>
  <PresentationFormat>Widescreen</PresentationFormat>
  <Paragraphs>181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 Unicode MS</vt:lpstr>
      <vt:lpstr>BrownStd</vt:lpstr>
      <vt:lpstr>BrownStd Light</vt:lpstr>
      <vt:lpstr>DengXian</vt:lpstr>
      <vt:lpstr>DengXian Light</vt:lpstr>
      <vt:lpstr>SimSun</vt:lpstr>
      <vt:lpstr>Arial</vt:lpstr>
      <vt:lpstr>Calibri</vt:lpstr>
      <vt:lpstr>Consolas</vt:lpstr>
      <vt:lpstr>AVIAGE SYSTEMS</vt:lpstr>
      <vt:lpstr>模块关系图</vt:lpstr>
      <vt:lpstr>项目环境搭建</vt:lpstr>
      <vt:lpstr>Jupyter notebook（仅供参考，快速理解项目代码及结构）</vt:lpstr>
      <vt:lpstr>Air conditioner</vt:lpstr>
      <vt:lpstr>功能模块</vt:lpstr>
      <vt:lpstr>Python script execution order(阅读调试code)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 reliability analysis</vt:lpstr>
      <vt:lpstr>功能模块</vt:lpstr>
      <vt:lpstr>Python script execution order(阅读调试code)</vt:lpstr>
      <vt:lpstr>Python script execution order(阅读调试code)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 YOUR TITLE HERE</dc:title>
  <dc:creator>Luo, Shuangyang (Non-AVIAGE)</dc:creator>
  <cp:lastModifiedBy>Luo, Shuangyang (Non-AVIAGE)</cp:lastModifiedBy>
  <cp:revision>104</cp:revision>
  <dcterms:created xsi:type="dcterms:W3CDTF">2019-08-27T05:07:04Z</dcterms:created>
  <dcterms:modified xsi:type="dcterms:W3CDTF">2020-01-17T05:10:52Z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AVIAGESYSTEMS\Jie1.Zhang</vt:lpwstr>
  </property>
  <property fmtid="{D5CDD505-2E9C-101B-9397-08002B2CF9AE}" pid="4" name="DLPManualFileClassificationLastModificationDate">
    <vt:lpwstr>1536301412</vt:lpwstr>
  </property>
  <property fmtid="{D5CDD505-2E9C-101B-9397-08002B2CF9AE}" pid="5" name="DLPManualFileClassificationVersion">
    <vt:lpwstr>11.0.200.100</vt:lpwstr>
  </property>
</Properties>
</file>