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27"/>
  </p:notesMasterIdLst>
  <p:sldIdLst>
    <p:sldId id="326" r:id="rId5"/>
    <p:sldId id="327" r:id="rId6"/>
    <p:sldId id="328" r:id="rId7"/>
    <p:sldId id="380" r:id="rId8"/>
    <p:sldId id="382" r:id="rId9"/>
    <p:sldId id="381" r:id="rId10"/>
    <p:sldId id="385" r:id="rId11"/>
    <p:sldId id="384" r:id="rId12"/>
    <p:sldId id="386" r:id="rId13"/>
    <p:sldId id="387" r:id="rId14"/>
    <p:sldId id="383" r:id="rId15"/>
    <p:sldId id="388" r:id="rId16"/>
    <p:sldId id="389" r:id="rId17"/>
    <p:sldId id="390" r:id="rId18"/>
    <p:sldId id="391" r:id="rId19"/>
    <p:sldId id="392" r:id="rId20"/>
    <p:sldId id="396" r:id="rId21"/>
    <p:sldId id="394" r:id="rId22"/>
    <p:sldId id="398" r:id="rId23"/>
    <p:sldId id="395" r:id="rId24"/>
    <p:sldId id="397" r:id="rId25"/>
    <p:sldId id="260" r:id="rId26"/>
  </p:sldIdLst>
  <p:sldSz cx="9144000" cy="5143500" type="screen16x9"/>
  <p:notesSz cx="6735763" cy="9799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0FCB"/>
    <a:srgbClr val="154295"/>
    <a:srgbClr val="113575"/>
    <a:srgbClr val="E0AED5"/>
    <a:srgbClr val="D58FC6"/>
    <a:srgbClr val="CC66B1"/>
    <a:srgbClr val="F2CBA0"/>
    <a:srgbClr val="EEBB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83" autoAdjust="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-756" y="-84"/>
      </p:cViewPr>
      <p:guideLst>
        <p:guide orient="horz" pos="1520"/>
        <p:guide pos="30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763" y="0"/>
            <a:ext cx="2919412" cy="4905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180" name="Rectangle 4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01600" y="735013"/>
            <a:ext cx="6532563" cy="3675062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54550"/>
            <a:ext cx="5389563" cy="44100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07513"/>
            <a:ext cx="2919413" cy="4905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763" y="9307513"/>
            <a:ext cx="2919412" cy="4905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FontTx/>
              <a:buChar char="•"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AC7C52-DD76-4FFF-A612-1EAB41076877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6291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3"/>
          <p:cNvGrpSpPr/>
          <p:nvPr userDrawn="1"/>
        </p:nvGrpSpPr>
        <p:grpSpPr bwMode="auto">
          <a:xfrm>
            <a:off x="14288" y="0"/>
            <a:ext cx="9144000" cy="5140325"/>
            <a:chOff x="0" y="0"/>
            <a:chExt cx="9144012" cy="6863989"/>
          </a:xfrm>
        </p:grpSpPr>
        <p:pic>
          <p:nvPicPr>
            <p:cNvPr id="3" name="图片 14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7872549" cy="6863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" name="矩形 15"/>
            <p:cNvGrpSpPr/>
            <p:nvPr userDrawn="1"/>
          </p:nvGrpSpPr>
          <p:grpSpPr bwMode="auto">
            <a:xfrm>
              <a:off x="400051" y="0"/>
              <a:ext cx="8743961" cy="6858000"/>
              <a:chOff x="-2296" y="0"/>
              <a:chExt cx="8743961" cy="6858000"/>
            </a:xfrm>
          </p:grpSpPr>
          <p:pic>
            <p:nvPicPr>
              <p:cNvPr id="5" name="矩形 1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0"/>
                <a:ext cx="8741664" cy="6858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" name="Text Box 6"/>
              <p:cNvSpPr txBox="1">
                <a:spLocks noChangeArrowheads="1"/>
              </p:cNvSpPr>
              <p:nvPr/>
            </p:nvSpPr>
            <p:spPr bwMode="auto">
              <a:xfrm>
                <a:off x="-2296" y="0"/>
                <a:ext cx="8743961" cy="68576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 typeface="Arial" panose="020B0604020202020204" pitchFamily="34" charset="0"/>
                  <a:buNone/>
                  <a:defRPr/>
                </a:pPr>
                <a:endParaRPr lang="zh-CN" altLang="en-US" smtClean="0">
                  <a:solidFill>
                    <a:srgbClr val="FFFFFF"/>
                  </a:solidFill>
                </a:endParaRPr>
              </a:p>
            </p:txBody>
          </p:sp>
        </p:grpSp>
      </p:grpSp>
      <p:pic>
        <p:nvPicPr>
          <p:cNvPr id="7" name="直接连接符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97200" y="2736850"/>
            <a:ext cx="5846763" cy="1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600325" y="1947863"/>
            <a:ext cx="6429375" cy="8302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buFont typeface="Arial" panose="020B0604020202020204" pitchFamily="34" charset="0"/>
              <a:buNone/>
              <a:defRPr/>
            </a:pPr>
            <a:r>
              <a:rPr lang="zh-CN" altLang="en-US" sz="4800" b="1" smtClean="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四川弘和集团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3575050" y="1947863"/>
            <a:ext cx="5111750" cy="1587"/>
          </a:xfrm>
          <a:prstGeom prst="line">
            <a:avLst/>
          </a:prstGeom>
          <a:noFill/>
          <a:ln w="9525" cap="rnd">
            <a:solidFill>
              <a:srgbClr val="0066FF"/>
            </a:solidFill>
            <a:prstDash val="sysDot"/>
            <a:round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124200" y="2762250"/>
            <a:ext cx="5564188" cy="487363"/>
          </a:xfrm>
          <a:prstGeom prst="rect">
            <a:avLst/>
          </a:prstGeom>
          <a:noFill/>
          <a:ln w="9525">
            <a:solidFill>
              <a:srgbClr val="EAEAEA"/>
            </a:solidFill>
            <a:miter lim="800000"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pic>
        <p:nvPicPr>
          <p:cNvPr id="11" name="Picture 11" descr="logo横矢量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7150100" y="0"/>
            <a:ext cx="1751013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356100" y="4870450"/>
            <a:ext cx="4673600" cy="3397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600" smtClean="0">
                <a:solidFill>
                  <a:schemeClr val="folHlink"/>
                </a:solidFill>
              </a:rPr>
              <a:t>清晰   执行   分享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横矢量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445375" y="14288"/>
            <a:ext cx="154305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AutoShape 3"/>
          <p:cNvSpPr>
            <a:spLocks noChangeArrowheads="1"/>
          </p:cNvSpPr>
          <p:nvPr/>
        </p:nvSpPr>
        <p:spPr bwMode="auto">
          <a:xfrm>
            <a:off x="7065963" y="4824413"/>
            <a:ext cx="1295400" cy="323850"/>
          </a:xfrm>
          <a:prstGeom prst="chevron">
            <a:avLst>
              <a:gd name="adj" fmla="val 75000"/>
            </a:avLst>
          </a:prstGeom>
          <a:solidFill>
            <a:srgbClr val="66CCFF"/>
          </a:solidFill>
          <a:ln>
            <a:noFill/>
          </a:ln>
          <a:effectLst/>
        </p:spPr>
        <p:txBody>
          <a:bodyPr lIns="90170" tIns="46990" rIns="90170" bIns="4699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zh-CN" smtClean="0"/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454775" y="4824413"/>
            <a:ext cx="1293813" cy="323850"/>
          </a:xfrm>
          <a:prstGeom prst="chevron">
            <a:avLst>
              <a:gd name="adj" fmla="val 74908"/>
            </a:avLst>
          </a:prstGeom>
          <a:solidFill>
            <a:srgbClr val="DDDDDD"/>
          </a:solidFill>
          <a:ln>
            <a:noFill/>
          </a:ln>
          <a:effectLst/>
        </p:spPr>
        <p:txBody>
          <a:bodyPr lIns="90170" tIns="46990" rIns="90170" bIns="4699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1029" name="AutoShape 5"/>
          <p:cNvSpPr>
            <a:spLocks noChangeArrowheads="1"/>
          </p:cNvSpPr>
          <p:nvPr/>
        </p:nvSpPr>
        <p:spPr bwMode="auto">
          <a:xfrm>
            <a:off x="5738813" y="4824413"/>
            <a:ext cx="1293812" cy="323850"/>
          </a:xfrm>
          <a:prstGeom prst="chevron">
            <a:avLst>
              <a:gd name="adj" fmla="val 74908"/>
            </a:avLst>
          </a:prstGeom>
          <a:solidFill>
            <a:srgbClr val="3399FF">
              <a:alpha val="79999"/>
            </a:srgbClr>
          </a:solidFill>
          <a:ln>
            <a:noFill/>
          </a:ln>
          <a:effectLst/>
        </p:spPr>
        <p:txBody>
          <a:bodyPr lIns="90170" tIns="46990" rIns="90170" bIns="4699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350" y="4824413"/>
            <a:ext cx="6188075" cy="323850"/>
          </a:xfrm>
          <a:prstGeom prst="rect">
            <a:avLst/>
          </a:prstGeom>
          <a:solidFill>
            <a:srgbClr val="0099FF"/>
          </a:solidFill>
          <a:ln>
            <a:noFill/>
          </a:ln>
          <a:effectLst/>
        </p:spPr>
        <p:txBody>
          <a:bodyPr lIns="90170" tIns="46990" rIns="90170" bIns="4699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grpSp>
        <p:nvGrpSpPr>
          <p:cNvPr id="1031" name="Group 7"/>
          <p:cNvGrpSpPr/>
          <p:nvPr/>
        </p:nvGrpSpPr>
        <p:grpSpPr bwMode="auto">
          <a:xfrm>
            <a:off x="8345488" y="4565650"/>
            <a:ext cx="703262" cy="579438"/>
            <a:chOff x="0" y="0"/>
            <a:chExt cx="1700" cy="1871"/>
          </a:xfrm>
        </p:grpSpPr>
        <p:sp>
          <p:nvSpPr>
            <p:cNvPr id="1034" name="AutoShape 8"/>
            <p:cNvSpPr>
              <a:spLocks noChangeArrowheads="1"/>
            </p:cNvSpPr>
            <p:nvPr/>
          </p:nvSpPr>
          <p:spPr bwMode="auto">
            <a:xfrm>
              <a:off x="844" y="0"/>
              <a:ext cx="844" cy="897"/>
            </a:xfrm>
            <a:prstGeom prst="octagon">
              <a:avLst>
                <a:gd name="adj" fmla="val 29287"/>
              </a:avLst>
            </a:prstGeom>
            <a:solidFill>
              <a:srgbClr val="3399FF"/>
            </a:solidFill>
            <a:ln>
              <a:noFill/>
            </a:ln>
            <a:effec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/>
            </a:p>
          </p:txBody>
        </p:sp>
        <p:sp>
          <p:nvSpPr>
            <p:cNvPr id="1035" name="AutoShape 9"/>
            <p:cNvSpPr>
              <a:spLocks noChangeArrowheads="1"/>
            </p:cNvSpPr>
            <p:nvPr/>
          </p:nvSpPr>
          <p:spPr bwMode="auto">
            <a:xfrm>
              <a:off x="0" y="497"/>
              <a:ext cx="844" cy="902"/>
            </a:xfrm>
            <a:prstGeom prst="octagon">
              <a:avLst>
                <a:gd name="adj" fmla="val 29287"/>
              </a:avLst>
            </a:prstGeom>
            <a:solidFill>
              <a:srgbClr val="3399FF"/>
            </a:solidFill>
            <a:ln>
              <a:noFill/>
            </a:ln>
            <a:effec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/>
            </a:p>
          </p:txBody>
        </p:sp>
        <p:sp>
          <p:nvSpPr>
            <p:cNvPr id="1036" name="AutoShape 10"/>
            <p:cNvSpPr>
              <a:spLocks noChangeArrowheads="1"/>
            </p:cNvSpPr>
            <p:nvPr/>
          </p:nvSpPr>
          <p:spPr bwMode="auto">
            <a:xfrm>
              <a:off x="856" y="974"/>
              <a:ext cx="844" cy="897"/>
            </a:xfrm>
            <a:prstGeom prst="octagon">
              <a:avLst>
                <a:gd name="adj" fmla="val 29287"/>
              </a:avLst>
            </a:prstGeom>
            <a:solidFill>
              <a:srgbClr val="3399FF"/>
            </a:solidFill>
            <a:ln>
              <a:noFill/>
            </a:ln>
            <a:effec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/>
            </a:p>
          </p:txBody>
        </p:sp>
      </p:grpSp>
      <p:sp>
        <p:nvSpPr>
          <p:cNvPr id="1032" name="Text Box 11"/>
          <p:cNvSpPr txBox="1">
            <a:spLocks noChangeArrowheads="1"/>
          </p:cNvSpPr>
          <p:nvPr/>
        </p:nvSpPr>
        <p:spPr bwMode="auto">
          <a:xfrm>
            <a:off x="-3175" y="4865688"/>
            <a:ext cx="3154363" cy="339725"/>
          </a:xfrm>
          <a:prstGeom prst="rect">
            <a:avLst/>
          </a:prstGeom>
          <a:noFill/>
          <a:ln>
            <a:noFill/>
          </a:ln>
          <a:effectLst/>
        </p:spPr>
        <p:txBody>
          <a:bodyPr lIns="90170" tIns="46990" rIns="90170" bIns="469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160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弘扬正道        和谐兴业</a:t>
            </a:r>
          </a:p>
        </p:txBody>
      </p:sp>
      <p:sp>
        <p:nvSpPr>
          <p:cNvPr id="1033" name="Rectangle 12"/>
          <p:cNvSpPr>
            <a:spLocks noChangeArrowheads="1"/>
          </p:cNvSpPr>
          <p:nvPr/>
        </p:nvSpPr>
        <p:spPr bwMode="auto">
          <a:xfrm>
            <a:off x="6350" y="517525"/>
            <a:ext cx="9109075" cy="57150"/>
          </a:xfrm>
          <a:prstGeom prst="rect">
            <a:avLst/>
          </a:prstGeom>
          <a:solidFill>
            <a:srgbClr val="0099FF"/>
          </a:solidFill>
          <a:ln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0317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03170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03170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03170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03170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03170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03170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03170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03170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7505" indent="-357505" algn="just" rtl="0" eaLnBrk="0" fontAlgn="base" hangingPunct="0">
        <a:lnSpc>
          <a:spcPct val="110000"/>
        </a:lnSpc>
        <a:spcBef>
          <a:spcPts val="1800"/>
        </a:spcBef>
        <a:spcAft>
          <a:spcPct val="0"/>
        </a:spcAft>
        <a:buClr>
          <a:srgbClr val="103170"/>
        </a:buClr>
        <a:buSzPct val="70000"/>
        <a:buFont typeface="Wingdings" panose="05000000000000000000" pitchFamily="2" charset="2"/>
        <a:buChar char="n"/>
        <a:defRPr sz="3200">
          <a:solidFill>
            <a:srgbClr val="103170"/>
          </a:solidFill>
          <a:latin typeface="+mn-lt"/>
          <a:ea typeface="+mn-ea"/>
          <a:cs typeface="+mn-cs"/>
        </a:defRPr>
      </a:lvl1pPr>
      <a:lvl2pPr marL="357505" indent="-357505" algn="just" rtl="0" eaLnBrk="0" fontAlgn="base" hangingPunct="0">
        <a:lnSpc>
          <a:spcPct val="130000"/>
        </a:lnSpc>
        <a:spcBef>
          <a:spcPct val="0"/>
        </a:spcBef>
        <a:spcAft>
          <a:spcPts val="600"/>
        </a:spcAft>
        <a:buClr>
          <a:srgbClr val="4C82E6"/>
        </a:buClr>
        <a:buSzPct val="60000"/>
        <a:buFont typeface="Wingdings" panose="05000000000000000000" pitchFamily="2" charset="2"/>
        <a:buChar char=" "/>
        <a:defRPr sz="1600">
          <a:solidFill>
            <a:srgbClr val="7D7D7D"/>
          </a:solidFill>
          <a:latin typeface="幼圆" panose="02010509060101010101" pitchFamily="49" charset="-122"/>
          <a:ea typeface="幼圆" panose="02010509060101010101" pitchFamily="49" charset="-122"/>
          <a:cs typeface="幼圆" panose="02010509060101010101" pitchFamily="49" charset="-122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Calibri" panose="020F0502020204030204" pitchFamily="34" charset="0"/>
          <a:ea typeface="幼圆" panose="02010509060101010101" pitchFamily="49" charset="-122"/>
          <a:cs typeface="幼圆" panose="02010509060101010101" pitchFamily="49" charset="-122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Calibri" panose="020F0502020204030204" pitchFamily="34" charset="0"/>
          <a:ea typeface="幼圆" panose="02010509060101010101" pitchFamily="49" charset="-122"/>
          <a:cs typeface="幼圆" panose="02010509060101010101" pitchFamily="49" charset="-122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Calibri" panose="020F0502020204030204" pitchFamily="34" charset="0"/>
          <a:ea typeface="幼圆" panose="02010509060101010101" pitchFamily="49" charset="-122"/>
          <a:cs typeface="幼圆" panose="02010509060101010101" pitchFamily="49" charset="-122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Calibri" panose="020F0502020204030204" pitchFamily="34" charset="0"/>
          <a:ea typeface="幼圆" panose="02010509060101010101" pitchFamily="49" charset="-122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Calibri" panose="020F0502020204030204" pitchFamily="34" charset="0"/>
          <a:ea typeface="幼圆" panose="02010509060101010101" pitchFamily="49" charset="-122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Calibri" panose="020F0502020204030204" pitchFamily="34" charset="0"/>
          <a:ea typeface="幼圆" panose="02010509060101010101" pitchFamily="49" charset="-122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Calibri" panose="020F0502020204030204" pitchFamily="34" charset="0"/>
          <a:ea typeface="幼圆" panose="02010509060101010101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3937000" y="246063"/>
            <a:ext cx="1449388" cy="6461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buFont typeface="Arial" panose="020B0604020202020204" pitchFamily="34" charset="0"/>
              <a:buNone/>
              <a:defRPr/>
            </a:pPr>
            <a:r>
              <a:rPr lang="zh-CN" altLang="en-US" sz="3600" b="1" smtClean="0">
                <a:solidFill>
                  <a:srgbClr val="0099FF"/>
                </a:solidFill>
              </a:rPr>
              <a:t>目录</a:t>
            </a:r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7208838" y="4867275"/>
            <a:ext cx="1295400" cy="269875"/>
          </a:xfrm>
          <a:prstGeom prst="chevron">
            <a:avLst>
              <a:gd name="adj" fmla="val 90000"/>
            </a:avLst>
          </a:prstGeom>
          <a:solidFill>
            <a:srgbClr val="66CCFF"/>
          </a:solidFill>
          <a:ln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6542088" y="4867275"/>
            <a:ext cx="1293812" cy="269875"/>
          </a:xfrm>
          <a:prstGeom prst="chevron">
            <a:avLst>
              <a:gd name="adj" fmla="val 89890"/>
            </a:avLst>
          </a:prstGeom>
          <a:solidFill>
            <a:srgbClr val="DDDDDD"/>
          </a:solidFill>
          <a:ln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6042025" y="4867275"/>
            <a:ext cx="1293813" cy="269875"/>
          </a:xfrm>
          <a:prstGeom prst="chevron">
            <a:avLst>
              <a:gd name="adj" fmla="val 89890"/>
            </a:avLst>
          </a:prstGeom>
          <a:solidFill>
            <a:srgbClr val="3399FF">
              <a:alpha val="79999"/>
            </a:srgbClr>
          </a:solidFill>
          <a:ln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4854575"/>
            <a:ext cx="6513513" cy="190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5016500"/>
            <a:ext cx="6511925" cy="1301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grpSp>
        <p:nvGrpSpPr>
          <p:cNvPr id="13320" name="Group 8"/>
          <p:cNvGrpSpPr/>
          <p:nvPr/>
        </p:nvGrpSpPr>
        <p:grpSpPr bwMode="auto">
          <a:xfrm>
            <a:off x="8477250" y="4627563"/>
            <a:ext cx="598488" cy="509587"/>
            <a:chOff x="0" y="0"/>
            <a:chExt cx="1700" cy="1871"/>
          </a:xfrm>
        </p:grpSpPr>
        <p:sp>
          <p:nvSpPr>
            <p:cNvPr id="2079" name="AutoShape 9"/>
            <p:cNvSpPr>
              <a:spLocks noChangeArrowheads="1"/>
            </p:cNvSpPr>
            <p:nvPr/>
          </p:nvSpPr>
          <p:spPr bwMode="auto">
            <a:xfrm>
              <a:off x="843" y="0"/>
              <a:ext cx="848" cy="898"/>
            </a:xfrm>
            <a:prstGeom prst="octagon">
              <a:avLst>
                <a:gd name="adj" fmla="val 29287"/>
              </a:avLst>
            </a:prstGeom>
            <a:solidFill>
              <a:srgbClr val="3399FF"/>
            </a:solidFill>
            <a:ln>
              <a:noFill/>
            </a:ln>
            <a:effec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/>
            </a:p>
          </p:txBody>
        </p:sp>
        <p:sp>
          <p:nvSpPr>
            <p:cNvPr id="2080" name="AutoShape 10"/>
            <p:cNvSpPr>
              <a:spLocks noChangeArrowheads="1"/>
            </p:cNvSpPr>
            <p:nvPr/>
          </p:nvSpPr>
          <p:spPr bwMode="auto">
            <a:xfrm>
              <a:off x="0" y="501"/>
              <a:ext cx="843" cy="898"/>
            </a:xfrm>
            <a:prstGeom prst="octagon">
              <a:avLst>
                <a:gd name="adj" fmla="val 29287"/>
              </a:avLst>
            </a:prstGeom>
            <a:solidFill>
              <a:srgbClr val="3399FF"/>
            </a:solidFill>
            <a:ln>
              <a:noFill/>
            </a:ln>
            <a:effec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/>
            </a:p>
          </p:txBody>
        </p:sp>
        <p:sp>
          <p:nvSpPr>
            <p:cNvPr id="2081" name="AutoShape 11"/>
            <p:cNvSpPr>
              <a:spLocks noChangeArrowheads="1"/>
            </p:cNvSpPr>
            <p:nvPr/>
          </p:nvSpPr>
          <p:spPr bwMode="auto">
            <a:xfrm>
              <a:off x="857" y="973"/>
              <a:ext cx="843" cy="898"/>
            </a:xfrm>
            <a:prstGeom prst="octagon">
              <a:avLst>
                <a:gd name="adj" fmla="val 29287"/>
              </a:avLst>
            </a:prstGeom>
            <a:solidFill>
              <a:srgbClr val="3399FF"/>
            </a:solidFill>
            <a:ln>
              <a:noFill/>
            </a:ln>
            <a:effec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/>
            </a:p>
          </p:txBody>
        </p:sp>
      </p:grpSp>
      <p:sp>
        <p:nvSpPr>
          <p:cNvPr id="2057" name="Text Box 12"/>
          <p:cNvSpPr txBox="1">
            <a:spLocks noChangeArrowheads="1"/>
          </p:cNvSpPr>
          <p:nvPr/>
        </p:nvSpPr>
        <p:spPr bwMode="auto">
          <a:xfrm>
            <a:off x="79375" y="4833938"/>
            <a:ext cx="3241675" cy="3079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弘扬正道        和谐兴业</a:t>
            </a:r>
          </a:p>
        </p:txBody>
      </p:sp>
      <p:grpSp>
        <p:nvGrpSpPr>
          <p:cNvPr id="13322" name="Group 13"/>
          <p:cNvGrpSpPr/>
          <p:nvPr/>
        </p:nvGrpSpPr>
        <p:grpSpPr bwMode="auto">
          <a:xfrm>
            <a:off x="2376488" y="1614488"/>
            <a:ext cx="4452937" cy="422275"/>
            <a:chOff x="0" y="0"/>
            <a:chExt cx="3997932" cy="504056"/>
          </a:xfrm>
        </p:grpSpPr>
        <p:sp>
          <p:nvSpPr>
            <p:cNvPr id="3086" name="六边形 24"/>
            <p:cNvSpPr>
              <a:spLocks noChangeArrowheads="1"/>
            </p:cNvSpPr>
            <p:nvPr/>
          </p:nvSpPr>
          <p:spPr bwMode="auto">
            <a:xfrm>
              <a:off x="0" y="0"/>
              <a:ext cx="575816" cy="504056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00B0F0"/>
            </a:solidFill>
            <a:ln>
              <a:noFill/>
            </a:ln>
            <a:effec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600" b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1</a:t>
              </a:r>
            </a:p>
          </p:txBody>
        </p:sp>
        <p:cxnSp>
          <p:nvCxnSpPr>
            <p:cNvPr id="13341" name="直接箭头连接符 31"/>
            <p:cNvCxnSpPr>
              <a:cxnSpLocks noChangeShapeType="1"/>
            </p:cNvCxnSpPr>
            <p:nvPr userDrawn="1"/>
          </p:nvCxnSpPr>
          <p:spPr bwMode="auto">
            <a:xfrm>
              <a:off x="576064" y="498943"/>
              <a:ext cx="3421868" cy="1"/>
            </a:xfrm>
            <a:prstGeom prst="straightConnector1">
              <a:avLst/>
            </a:prstGeom>
            <a:noFill/>
            <a:ln w="31750" cap="rnd">
              <a:solidFill>
                <a:srgbClr val="00B0F0"/>
              </a:solidFill>
              <a:prstDash val="sysDot"/>
              <a:round/>
              <a:headEnd type="diamond" w="med" len="med"/>
              <a:tailEnd type="diamond" w="med" len="med"/>
            </a:ln>
          </p:spPr>
        </p:cxnSp>
        <p:sp>
          <p:nvSpPr>
            <p:cNvPr id="3088" name="TextBox 32"/>
            <p:cNvSpPr>
              <a:spLocks noChangeArrowheads="1"/>
            </p:cNvSpPr>
            <p:nvPr/>
          </p:nvSpPr>
          <p:spPr bwMode="auto">
            <a:xfrm>
              <a:off x="612874" y="66323"/>
              <a:ext cx="3097150" cy="40551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zh-CN" altLang="en-US" sz="1600" b="1" smtClean="0">
                  <a:solidFill>
                    <a:srgbClr val="000000"/>
                  </a:solidFill>
                  <a:ea typeface="微软雅黑" panose="020B0503020204020204" pitchFamily="34" charset="-122"/>
                  <a:sym typeface="宋体" panose="02010600030101010101" pitchFamily="2" charset="-122"/>
                </a:rPr>
                <a:t>集团介绍</a:t>
              </a:r>
            </a:p>
          </p:txBody>
        </p:sp>
      </p:grpSp>
      <p:grpSp>
        <p:nvGrpSpPr>
          <p:cNvPr id="13323" name="Group 17"/>
          <p:cNvGrpSpPr/>
          <p:nvPr/>
        </p:nvGrpSpPr>
        <p:grpSpPr bwMode="auto">
          <a:xfrm>
            <a:off x="2389188" y="2630488"/>
            <a:ext cx="4452937" cy="420687"/>
            <a:chOff x="0" y="0"/>
            <a:chExt cx="3997932" cy="504056"/>
          </a:xfrm>
        </p:grpSpPr>
        <p:sp>
          <p:nvSpPr>
            <p:cNvPr id="3090" name="六边形 34"/>
            <p:cNvSpPr>
              <a:spLocks noChangeArrowheads="1"/>
            </p:cNvSpPr>
            <p:nvPr/>
          </p:nvSpPr>
          <p:spPr bwMode="auto">
            <a:xfrm>
              <a:off x="0" y="0"/>
              <a:ext cx="575816" cy="504056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00B0F0"/>
            </a:solidFill>
            <a:ln>
              <a:noFill/>
            </a:ln>
            <a:effec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1600" b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3</a:t>
              </a:r>
            </a:p>
          </p:txBody>
        </p:sp>
        <p:cxnSp>
          <p:nvCxnSpPr>
            <p:cNvPr id="13338" name="直接箭头连接符 35"/>
            <p:cNvCxnSpPr>
              <a:cxnSpLocks noChangeShapeType="1"/>
            </p:cNvCxnSpPr>
            <p:nvPr userDrawn="1"/>
          </p:nvCxnSpPr>
          <p:spPr bwMode="auto">
            <a:xfrm>
              <a:off x="576064" y="498943"/>
              <a:ext cx="3421868" cy="1"/>
            </a:xfrm>
            <a:prstGeom prst="straightConnector1">
              <a:avLst/>
            </a:prstGeom>
            <a:noFill/>
            <a:ln w="31750" cap="rnd">
              <a:solidFill>
                <a:srgbClr val="00B0F0"/>
              </a:solidFill>
              <a:prstDash val="sysDot"/>
              <a:round/>
              <a:headEnd type="diamond" w="med" len="med"/>
              <a:tailEnd type="diamond" w="med" len="med"/>
            </a:ln>
          </p:spPr>
        </p:cxnSp>
        <p:sp>
          <p:nvSpPr>
            <p:cNvPr id="3092" name="TextBox 36"/>
            <p:cNvSpPr>
              <a:spLocks noChangeArrowheads="1"/>
            </p:cNvSpPr>
            <p:nvPr/>
          </p:nvSpPr>
          <p:spPr bwMode="auto">
            <a:xfrm>
              <a:off x="612874" y="66573"/>
              <a:ext cx="3097150" cy="40514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zh-CN" altLang="en-US" sz="1600" b="1" smtClean="0">
                  <a:ea typeface="微软雅黑" panose="020B0503020204020204" pitchFamily="34" charset="-122"/>
                </a:rPr>
                <a:t>产品介绍</a:t>
              </a:r>
            </a:p>
          </p:txBody>
        </p:sp>
      </p:grpSp>
      <p:grpSp>
        <p:nvGrpSpPr>
          <p:cNvPr id="13324" name="Group 21"/>
          <p:cNvGrpSpPr/>
          <p:nvPr/>
        </p:nvGrpSpPr>
        <p:grpSpPr bwMode="auto">
          <a:xfrm>
            <a:off x="2389188" y="3149600"/>
            <a:ext cx="4452937" cy="420688"/>
            <a:chOff x="0" y="0"/>
            <a:chExt cx="3997932" cy="504056"/>
          </a:xfrm>
        </p:grpSpPr>
        <p:sp>
          <p:nvSpPr>
            <p:cNvPr id="3094" name="六边形 38"/>
            <p:cNvSpPr>
              <a:spLocks noChangeArrowheads="1"/>
            </p:cNvSpPr>
            <p:nvPr/>
          </p:nvSpPr>
          <p:spPr bwMode="auto">
            <a:xfrm>
              <a:off x="0" y="0"/>
              <a:ext cx="575816" cy="504056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00B0F0"/>
            </a:solidFill>
            <a:ln>
              <a:noFill/>
            </a:ln>
            <a:effec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1600" b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4</a:t>
              </a:r>
            </a:p>
          </p:txBody>
        </p:sp>
        <p:cxnSp>
          <p:nvCxnSpPr>
            <p:cNvPr id="13335" name="直接箭头连接符 39"/>
            <p:cNvCxnSpPr>
              <a:cxnSpLocks noChangeShapeType="1"/>
            </p:cNvCxnSpPr>
            <p:nvPr userDrawn="1"/>
          </p:nvCxnSpPr>
          <p:spPr bwMode="auto">
            <a:xfrm>
              <a:off x="576064" y="498943"/>
              <a:ext cx="3421868" cy="1"/>
            </a:xfrm>
            <a:prstGeom prst="straightConnector1">
              <a:avLst/>
            </a:prstGeom>
            <a:noFill/>
            <a:ln w="31750" cap="rnd">
              <a:solidFill>
                <a:srgbClr val="00B0F0"/>
              </a:solidFill>
              <a:prstDash val="sysDot"/>
              <a:round/>
              <a:headEnd type="diamond" w="med" len="med"/>
              <a:tailEnd type="diamond" w="med" len="med"/>
            </a:ln>
          </p:spPr>
        </p:cxnSp>
        <p:sp>
          <p:nvSpPr>
            <p:cNvPr id="3096" name="TextBox 40"/>
            <p:cNvSpPr>
              <a:spLocks noChangeArrowheads="1"/>
            </p:cNvSpPr>
            <p:nvPr/>
          </p:nvSpPr>
          <p:spPr bwMode="auto">
            <a:xfrm>
              <a:off x="612874" y="66574"/>
              <a:ext cx="3097150" cy="40514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zh-CN" altLang="en-US" sz="1600" b="1" smtClean="0">
                  <a:solidFill>
                    <a:srgbClr val="000000"/>
                  </a:solidFill>
                  <a:ea typeface="微软雅黑" panose="020B0503020204020204" pitchFamily="34" charset="-122"/>
                  <a:sym typeface="宋体" panose="02010600030101010101" pitchFamily="2" charset="-122"/>
                </a:rPr>
                <a:t>合作伙伴</a:t>
              </a:r>
            </a:p>
          </p:txBody>
        </p:sp>
      </p:grpSp>
      <p:grpSp>
        <p:nvGrpSpPr>
          <p:cNvPr id="13325" name="Group 25"/>
          <p:cNvGrpSpPr/>
          <p:nvPr/>
        </p:nvGrpSpPr>
        <p:grpSpPr bwMode="auto">
          <a:xfrm>
            <a:off x="2376488" y="3675063"/>
            <a:ext cx="4452937" cy="422275"/>
            <a:chOff x="0" y="0"/>
            <a:chExt cx="3997932" cy="504056"/>
          </a:xfrm>
        </p:grpSpPr>
        <p:sp>
          <p:nvSpPr>
            <p:cNvPr id="3098" name="六边形 42"/>
            <p:cNvSpPr>
              <a:spLocks noChangeArrowheads="1"/>
            </p:cNvSpPr>
            <p:nvPr/>
          </p:nvSpPr>
          <p:spPr bwMode="auto">
            <a:xfrm>
              <a:off x="0" y="0"/>
              <a:ext cx="575816" cy="504056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00B0F0"/>
            </a:solidFill>
            <a:ln>
              <a:noFill/>
            </a:ln>
            <a:effec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1600" b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5</a:t>
              </a:r>
            </a:p>
          </p:txBody>
        </p:sp>
        <p:cxnSp>
          <p:nvCxnSpPr>
            <p:cNvPr id="13332" name="直接箭头连接符 43"/>
            <p:cNvCxnSpPr>
              <a:cxnSpLocks noChangeShapeType="1"/>
            </p:cNvCxnSpPr>
            <p:nvPr userDrawn="1"/>
          </p:nvCxnSpPr>
          <p:spPr bwMode="auto">
            <a:xfrm>
              <a:off x="576064" y="498943"/>
              <a:ext cx="3421868" cy="1"/>
            </a:xfrm>
            <a:prstGeom prst="straightConnector1">
              <a:avLst/>
            </a:prstGeom>
            <a:noFill/>
            <a:ln w="31750" cap="rnd">
              <a:solidFill>
                <a:srgbClr val="00B0F0"/>
              </a:solidFill>
              <a:prstDash val="sysDot"/>
              <a:round/>
              <a:headEnd type="diamond" w="med" len="med"/>
              <a:tailEnd type="diamond" w="med" len="med"/>
            </a:ln>
          </p:spPr>
        </p:cxnSp>
        <p:sp>
          <p:nvSpPr>
            <p:cNvPr id="3100" name="TextBox 44"/>
            <p:cNvSpPr>
              <a:spLocks noChangeArrowheads="1"/>
            </p:cNvSpPr>
            <p:nvPr/>
          </p:nvSpPr>
          <p:spPr bwMode="auto">
            <a:xfrm>
              <a:off x="612874" y="66323"/>
              <a:ext cx="3097150" cy="40551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zh-CN" altLang="en-US" sz="1600" b="1" smtClean="0">
                  <a:solidFill>
                    <a:srgbClr val="000000"/>
                  </a:solidFill>
                  <a:ea typeface="微软雅黑" panose="020B0503020204020204" pitchFamily="34" charset="-122"/>
                  <a:sym typeface="宋体" panose="02010600030101010101" pitchFamily="2" charset="-122"/>
                </a:rPr>
                <a:t>成功案例</a:t>
              </a:r>
            </a:p>
          </p:txBody>
        </p:sp>
      </p:grpSp>
      <p:grpSp>
        <p:nvGrpSpPr>
          <p:cNvPr id="13326" name="Group 29"/>
          <p:cNvGrpSpPr/>
          <p:nvPr/>
        </p:nvGrpSpPr>
        <p:grpSpPr bwMode="auto">
          <a:xfrm>
            <a:off x="2360613" y="2109788"/>
            <a:ext cx="4452937" cy="422275"/>
            <a:chOff x="0" y="0"/>
            <a:chExt cx="3997932" cy="504056"/>
          </a:xfrm>
        </p:grpSpPr>
        <p:sp>
          <p:nvSpPr>
            <p:cNvPr id="3102" name="六边形 24"/>
            <p:cNvSpPr>
              <a:spLocks noChangeArrowheads="1"/>
            </p:cNvSpPr>
            <p:nvPr/>
          </p:nvSpPr>
          <p:spPr bwMode="auto">
            <a:xfrm>
              <a:off x="0" y="0"/>
              <a:ext cx="575816" cy="504056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00B0F0"/>
            </a:solidFill>
            <a:ln>
              <a:noFill/>
            </a:ln>
            <a:effec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1600" b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2</a:t>
              </a:r>
            </a:p>
          </p:txBody>
        </p:sp>
        <p:cxnSp>
          <p:nvCxnSpPr>
            <p:cNvPr id="13329" name="直接箭头连接符 31"/>
            <p:cNvCxnSpPr>
              <a:cxnSpLocks noChangeShapeType="1"/>
            </p:cNvCxnSpPr>
            <p:nvPr userDrawn="1"/>
          </p:nvCxnSpPr>
          <p:spPr bwMode="auto">
            <a:xfrm>
              <a:off x="576064" y="498943"/>
              <a:ext cx="3421868" cy="1"/>
            </a:xfrm>
            <a:prstGeom prst="straightConnector1">
              <a:avLst/>
            </a:prstGeom>
            <a:noFill/>
            <a:ln w="31750" cap="rnd">
              <a:solidFill>
                <a:srgbClr val="00B0F0"/>
              </a:solidFill>
              <a:prstDash val="sysDot"/>
              <a:round/>
              <a:headEnd type="diamond" w="med" len="med"/>
              <a:tailEnd type="diamond" w="med" len="med"/>
            </a:ln>
          </p:spPr>
        </p:cxnSp>
        <p:sp>
          <p:nvSpPr>
            <p:cNvPr id="3104" name="TextBox 32"/>
            <p:cNvSpPr>
              <a:spLocks noChangeArrowheads="1"/>
            </p:cNvSpPr>
            <p:nvPr/>
          </p:nvSpPr>
          <p:spPr bwMode="auto">
            <a:xfrm>
              <a:off x="612874" y="66323"/>
              <a:ext cx="3097150" cy="40551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zh-CN" altLang="en-US" sz="1600" b="1" smtClean="0">
                  <a:solidFill>
                    <a:srgbClr val="000000"/>
                  </a:solidFill>
                  <a:ea typeface="微软雅黑" panose="020B0503020204020204" pitchFamily="34" charset="-122"/>
                  <a:sym typeface="宋体" panose="02010600030101010101" pitchFamily="2" charset="-122"/>
                </a:rPr>
                <a:t>市场分析</a:t>
              </a:r>
            </a:p>
          </p:txBody>
        </p:sp>
      </p:grpSp>
      <p:pic>
        <p:nvPicPr>
          <p:cNvPr id="13327" name="Picture 33" descr="logo横矢量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26988"/>
            <a:ext cx="12350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1588" y="0"/>
            <a:ext cx="1466850" cy="515143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pic>
        <p:nvPicPr>
          <p:cNvPr id="25603" name="Picture 2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588" y="1836738"/>
            <a:ext cx="914717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Picture 4" descr="logo横矢量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770813" y="4763"/>
            <a:ext cx="1236662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5605" name="Group 5"/>
          <p:cNvGrpSpPr/>
          <p:nvPr/>
        </p:nvGrpSpPr>
        <p:grpSpPr bwMode="auto">
          <a:xfrm>
            <a:off x="1103313" y="2794000"/>
            <a:ext cx="730250" cy="512763"/>
            <a:chOff x="0" y="0"/>
            <a:chExt cx="1657" cy="1687"/>
          </a:xfrm>
        </p:grpSpPr>
        <p:sp>
          <p:nvSpPr>
            <p:cNvPr id="3078" name="AutoShape 6"/>
            <p:cNvSpPr>
              <a:spLocks noChangeArrowheads="1"/>
            </p:cNvSpPr>
            <p:nvPr/>
          </p:nvSpPr>
          <p:spPr bwMode="auto">
            <a:xfrm>
              <a:off x="821" y="0"/>
              <a:ext cx="829" cy="810"/>
            </a:xfrm>
            <a:prstGeom prst="octagon">
              <a:avLst>
                <a:gd name="adj" fmla="val 29287"/>
              </a:avLst>
            </a:prstGeom>
            <a:solidFill>
              <a:srgbClr val="3399FF"/>
            </a:solidFill>
            <a:ln>
              <a:noFill/>
            </a:ln>
            <a:effec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/>
            </a:p>
          </p:txBody>
        </p:sp>
        <p:sp>
          <p:nvSpPr>
            <p:cNvPr id="3079" name="AutoShape 7"/>
            <p:cNvSpPr>
              <a:spLocks noChangeArrowheads="1"/>
            </p:cNvSpPr>
            <p:nvPr/>
          </p:nvSpPr>
          <p:spPr bwMode="auto">
            <a:xfrm>
              <a:off x="0" y="449"/>
              <a:ext cx="821" cy="810"/>
            </a:xfrm>
            <a:prstGeom prst="octagon">
              <a:avLst>
                <a:gd name="adj" fmla="val 29287"/>
              </a:avLst>
            </a:prstGeom>
            <a:solidFill>
              <a:srgbClr val="3399FF"/>
            </a:solidFill>
            <a:ln>
              <a:noFill/>
            </a:ln>
            <a:effec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/>
            </a:p>
          </p:txBody>
        </p:sp>
        <p:sp>
          <p:nvSpPr>
            <p:cNvPr id="3080" name="AutoShape 8"/>
            <p:cNvSpPr>
              <a:spLocks noChangeArrowheads="1"/>
            </p:cNvSpPr>
            <p:nvPr/>
          </p:nvSpPr>
          <p:spPr bwMode="auto">
            <a:xfrm>
              <a:off x="836" y="877"/>
              <a:ext cx="821" cy="810"/>
            </a:xfrm>
            <a:prstGeom prst="octagon">
              <a:avLst>
                <a:gd name="adj" fmla="val 29287"/>
              </a:avLst>
            </a:prstGeom>
            <a:solidFill>
              <a:srgbClr val="3399FF"/>
            </a:solidFill>
            <a:ln>
              <a:noFill/>
            </a:ln>
            <a:effec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3175" y="0"/>
            <a:ext cx="9142413" cy="3036888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pic>
        <p:nvPicPr>
          <p:cNvPr id="37891" name="Picture 3" descr="12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36588" y="0"/>
            <a:ext cx="7721600" cy="362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2674938" y="3844925"/>
            <a:ext cx="3902075" cy="10160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buFont typeface="Arial" panose="020B0604020202020204" pitchFamily="34" charset="0"/>
              <a:buNone/>
              <a:defRPr/>
            </a:pPr>
            <a:r>
              <a:rPr lang="zh-CN" altLang="en-US" sz="6000" smtClean="0">
                <a:ea typeface="华文行楷" panose="02010800040101010101" pitchFamily="2" charset="-122"/>
              </a:rPr>
              <a:t>谢谢观赏</a:t>
            </a:r>
          </a:p>
        </p:txBody>
      </p:sp>
      <p:pic>
        <p:nvPicPr>
          <p:cNvPr id="37893" name="Picture 5" descr="logo横矢量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740650" y="4695825"/>
            <a:ext cx="1236663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224790"/>
            <a:ext cx="9144000" cy="5361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矩形 5"/>
          <p:cNvSpPr>
            <a:spLocks noChangeArrowheads="1"/>
          </p:cNvSpPr>
          <p:nvPr/>
        </p:nvSpPr>
        <p:spPr bwMode="auto">
          <a:xfrm>
            <a:off x="3270092" y="297260"/>
            <a:ext cx="4751785" cy="2238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80" tIns="34290" rIns="68580" bIns="3429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四川弘和集团</a:t>
            </a:r>
            <a:r>
              <a:rPr lang="zh-CN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3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2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SICHUAN HONG</a:t>
            </a:r>
            <a:r>
              <a:rPr lang="zh-CN" altLang="en-US" sz="2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HE</a:t>
            </a:r>
            <a:r>
              <a:rPr lang="zh-CN" altLang="en-US" sz="2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2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清晰  执行  分享</a:t>
            </a:r>
          </a:p>
          <a:p>
            <a:pPr algn="ctr">
              <a:buFont typeface="Arial" panose="020B0604020202020204" pitchFamily="34" charset="0"/>
              <a:buNone/>
            </a:pPr>
            <a:endParaRPr lang="zh-CN" altLang="en-US" sz="2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364" name="矩形 5"/>
          <p:cNvSpPr>
            <a:spLocks noChangeArrowheads="1"/>
          </p:cNvSpPr>
          <p:nvPr/>
        </p:nvSpPr>
        <p:spPr bwMode="auto">
          <a:xfrm>
            <a:off x="249555" y="2752725"/>
            <a:ext cx="8645525" cy="622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3429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3600" b="1" dirty="0" smtClean="0">
                <a:solidFill>
                  <a:srgbClr val="000000"/>
                </a:solidFill>
                <a:latin typeface="+mj-ea"/>
                <a:ea typeface="+mj-ea"/>
                <a:cs typeface="+mj-ea"/>
                <a:sym typeface="Times New Roman" panose="02020603050405020304" pitchFamily="18" charset="0"/>
              </a:rPr>
              <a:t>流媒体框架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372225" y="3810635"/>
            <a:ext cx="204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泽弘科技</a:t>
            </a:r>
            <a:r>
              <a:rPr lang="en-US" altLang="zh-CN" dirty="0" smtClean="0">
                <a:latin typeface="+mn-ea"/>
                <a:ea typeface="+mn-ea"/>
                <a:cs typeface="+mn-ea"/>
              </a:rPr>
              <a:t>/</a:t>
            </a:r>
            <a:r>
              <a:rPr lang="zh-CN" altLang="en-US" dirty="0" smtClean="0">
                <a:latin typeface="+mn-ea"/>
                <a:ea typeface="+mn-ea"/>
                <a:cs typeface="+mn-ea"/>
              </a:rPr>
              <a:t>研发部</a:t>
            </a:r>
            <a:endParaRPr lang="zh-CN" altLang="en-US" dirty="0">
              <a:latin typeface="+mn-ea"/>
              <a:ea typeface="+mn-ea"/>
              <a:cs typeface="+mn-ea"/>
            </a:endParaRPr>
          </a:p>
        </p:txBody>
      </p:sp>
    </p:spTree>
    <p:custDataLst>
      <p:tags r:id="rId1"/>
    </p:custDataLst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10490" y="100330"/>
            <a:ext cx="32296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16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框架中使用的新概念介绍</a:t>
            </a:r>
          </a:p>
          <a:p>
            <a:pPr>
              <a:defRPr/>
            </a:pPr>
            <a:endParaRPr lang="zh-CN" altLang="en-US" sz="2400" b="1" dirty="0">
              <a:solidFill>
                <a:schemeClr val="bg2">
                  <a:lumMod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TextBox 134"/>
          <p:cNvSpPr txBox="1"/>
          <p:nvPr/>
        </p:nvSpPr>
        <p:spPr>
          <a:xfrm>
            <a:off x="9611485" y="4774453"/>
            <a:ext cx="1581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800" dirty="0">
                <a:solidFill>
                  <a:schemeClr val="bg1"/>
                </a:solidFill>
              </a:rPr>
              <a:t>Suitable for all category</a:t>
            </a:r>
            <a:r>
              <a:rPr lang="en-US" sz="800" dirty="0">
                <a:solidFill>
                  <a:schemeClr val="bg1"/>
                </a:solidFill>
              </a:rPr>
              <a:t>, Lorem Ipsum is not simply random text</a:t>
            </a:r>
            <a:r>
              <a:rPr lang="en-US" sz="800" dirty="0" smtClean="0">
                <a:solidFill>
                  <a:schemeClr val="bg1"/>
                </a:solidFill>
              </a:rPr>
              <a:t>.</a:t>
            </a:r>
            <a:r>
              <a:rPr lang="id-ID" sz="800" dirty="0">
                <a:solidFill>
                  <a:schemeClr val="bg1"/>
                </a:solidFill>
              </a:rPr>
              <a:t> </a:t>
            </a:r>
            <a:endParaRPr lang="en-US" sz="800" b="1" dirty="0">
              <a:solidFill>
                <a:schemeClr val="bg1"/>
              </a:solidFill>
              <a:latin typeface="Signika Negative" pitchFamily="2" charset="0"/>
            </a:endParaRPr>
          </a:p>
        </p:txBody>
      </p:sp>
      <p:sp>
        <p:nvSpPr>
          <p:cNvPr id="13" name="Text Box 9"/>
          <p:cNvSpPr>
            <a:spLocks noChangeArrowheads="1"/>
          </p:cNvSpPr>
          <p:nvPr/>
        </p:nvSpPr>
        <p:spPr bwMode="auto">
          <a:xfrm>
            <a:off x="2527141" y="1876742"/>
            <a:ext cx="3452813" cy="342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80" tIns="34290" rIns="68580" bIns="34290">
            <a:spAutoFit/>
          </a:bodyPr>
          <a:lstStyle/>
          <a:p>
            <a:pPr>
              <a:buFont typeface="Arial" panose="020B0604020202020204" pitchFamily="34" charset="0"/>
              <a:buNone/>
            </a:pPr>
            <a:endParaRPr lang="zh-CN" altLang="en-US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Text Box 9"/>
          <p:cNvSpPr>
            <a:spLocks noChangeArrowheads="1"/>
          </p:cNvSpPr>
          <p:nvPr/>
        </p:nvSpPr>
        <p:spPr bwMode="auto">
          <a:xfrm>
            <a:off x="482600" y="829986"/>
            <a:ext cx="7962900" cy="31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事件触发编程与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轮询编程</a:t>
            </a:r>
            <a:endParaRPr lang="en-US" altLang="zh-CN" b="1" dirty="0" smtClean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>
              <a:defRPr/>
            </a:pP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两种编程思路都不是新技术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一般认为事件触发编程比轮询编程高级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在客户端中编程更是如此事件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触发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编程拥有比轮询编程更低的延时和</a:t>
            </a:r>
            <a:r>
              <a:rPr lang="en-US" altLang="zh-CN" dirty="0" err="1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占用率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轮询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编程可以发挥程序员的主观能动性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可对单线程中的多任务进行动态重排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客户端任务少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基本不会遇到任务重排的问题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能及时处理能完成的任务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进一步降低锁的冲突激励程度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defRPr/>
            </a:pP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轮询编程比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事件触发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编程简单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对于重量级的视频分析来说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轮询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编程相对于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事件触发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编程的劣势可以忽略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流媒体框架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轮询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编程为主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仅在接口处使用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事件触发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defRPr/>
            </a:pP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 Box 9"/>
          <p:cNvSpPr>
            <a:spLocks noChangeArrowheads="1"/>
          </p:cNvSpPr>
          <p:nvPr/>
        </p:nvSpPr>
        <p:spPr bwMode="auto">
          <a:xfrm>
            <a:off x="2527141" y="1876742"/>
            <a:ext cx="3452813" cy="342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80" tIns="34290" rIns="68580" bIns="34290">
            <a:spAutoFit/>
          </a:bodyPr>
          <a:lstStyle/>
          <a:p>
            <a:pPr>
              <a:buFont typeface="Arial" panose="020B0604020202020204" pitchFamily="34" charset="0"/>
              <a:buNone/>
            </a:pPr>
            <a:endParaRPr lang="zh-CN" altLang="en-US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095124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10490" y="100330"/>
            <a:ext cx="32296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16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框架中使用的新概念介绍</a:t>
            </a:r>
          </a:p>
          <a:p>
            <a:pPr>
              <a:defRPr/>
            </a:pPr>
            <a:endParaRPr lang="zh-CN" altLang="en-US" sz="2400" b="1" dirty="0">
              <a:solidFill>
                <a:schemeClr val="bg2">
                  <a:lumMod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TextBox 134"/>
          <p:cNvSpPr txBox="1"/>
          <p:nvPr/>
        </p:nvSpPr>
        <p:spPr>
          <a:xfrm>
            <a:off x="9611485" y="4774453"/>
            <a:ext cx="1581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800" dirty="0">
                <a:solidFill>
                  <a:schemeClr val="bg1"/>
                </a:solidFill>
              </a:rPr>
              <a:t>Suitable for all category</a:t>
            </a:r>
            <a:r>
              <a:rPr lang="en-US" sz="800" dirty="0">
                <a:solidFill>
                  <a:schemeClr val="bg1"/>
                </a:solidFill>
              </a:rPr>
              <a:t>, Lorem Ipsum is not simply random text</a:t>
            </a:r>
            <a:r>
              <a:rPr lang="en-US" sz="800" dirty="0" smtClean="0">
                <a:solidFill>
                  <a:schemeClr val="bg1"/>
                </a:solidFill>
              </a:rPr>
              <a:t>.</a:t>
            </a:r>
            <a:r>
              <a:rPr lang="id-ID" sz="800" dirty="0">
                <a:solidFill>
                  <a:schemeClr val="bg1"/>
                </a:solidFill>
              </a:rPr>
              <a:t> </a:t>
            </a:r>
            <a:endParaRPr lang="en-US" sz="800" b="1" dirty="0">
              <a:solidFill>
                <a:schemeClr val="bg1"/>
              </a:solidFill>
              <a:latin typeface="Signika Negative" pitchFamily="2" charset="0"/>
            </a:endParaRPr>
          </a:p>
        </p:txBody>
      </p:sp>
      <p:sp>
        <p:nvSpPr>
          <p:cNvPr id="13" name="Text Box 9"/>
          <p:cNvSpPr>
            <a:spLocks noChangeArrowheads="1"/>
          </p:cNvSpPr>
          <p:nvPr/>
        </p:nvSpPr>
        <p:spPr bwMode="auto">
          <a:xfrm>
            <a:off x="2527141" y="1876742"/>
            <a:ext cx="3452813" cy="342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80" tIns="34290" rIns="68580" bIns="34290">
            <a:spAutoFit/>
          </a:bodyPr>
          <a:lstStyle/>
          <a:p>
            <a:pPr>
              <a:buFont typeface="Arial" panose="020B0604020202020204" pitchFamily="34" charset="0"/>
              <a:buNone/>
            </a:pPr>
            <a:endParaRPr lang="zh-CN" altLang="en-US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Text Box 9"/>
          <p:cNvSpPr>
            <a:spLocks noChangeArrowheads="1"/>
          </p:cNvSpPr>
          <p:nvPr/>
        </p:nvSpPr>
        <p:spPr bwMode="auto">
          <a:xfrm>
            <a:off x="482600" y="829986"/>
            <a:ext cx="7962900" cy="3670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同类数据的概率相似性</a:t>
            </a:r>
            <a:endParaRPr lang="en-US" altLang="zh-CN" b="1" dirty="0" smtClean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>
              <a:defRPr/>
            </a:pP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框架采用面向过程对象设计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增加一相机即为一过程对象增加一行数据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在相机数较多时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每个过程对象中拥有大量高度相似的数据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defRPr/>
            </a:pP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本处以同时接收多个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err="1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数据为例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</a:t>
            </a:r>
            <a:r>
              <a:rPr lang="en-US" altLang="zh-CN" dirty="0" err="1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数据大小不定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不一定一次能接收完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一般需要动态调整每个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接收缓存的大小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面向过程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对象设计的代码中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被严格逐个执行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单线程不可能同时操作两个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socket),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数据存在粘包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但在大量数据面前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粘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包是低概率事件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数据收不全也为低概率事件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在这种情况下完全可以统计各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的历史收包情况后分配适合的一个空间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用于所有的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数据接收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降低内存的使用量和减少内存的分配次数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defRPr/>
            </a:pP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事实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证明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面向过程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对象设计的程序中增加同类数据的概率相似性后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传统的面向对象设计无法进行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同类数据的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概率统计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内存占用降低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算法模块中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这些内存大小常常等于单相机的使用量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能做到与相机数量无关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 Box 9"/>
          <p:cNvSpPr>
            <a:spLocks noChangeArrowheads="1"/>
          </p:cNvSpPr>
          <p:nvPr/>
        </p:nvSpPr>
        <p:spPr bwMode="auto">
          <a:xfrm>
            <a:off x="2527141" y="1876742"/>
            <a:ext cx="3452813" cy="342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80" tIns="34290" rIns="68580" bIns="34290">
            <a:spAutoFit/>
          </a:bodyPr>
          <a:lstStyle/>
          <a:p>
            <a:pPr>
              <a:buFont typeface="Arial" panose="020B0604020202020204" pitchFamily="34" charset="0"/>
              <a:buNone/>
            </a:pPr>
            <a:endParaRPr lang="zh-CN" altLang="en-US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3049903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10490" y="100330"/>
            <a:ext cx="32296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16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框架中使用的新概念介绍</a:t>
            </a:r>
          </a:p>
          <a:p>
            <a:pPr>
              <a:defRPr/>
            </a:pPr>
            <a:endParaRPr lang="zh-CN" altLang="en-US" sz="2400" b="1" dirty="0">
              <a:solidFill>
                <a:schemeClr val="bg2">
                  <a:lumMod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TextBox 134"/>
          <p:cNvSpPr txBox="1"/>
          <p:nvPr/>
        </p:nvSpPr>
        <p:spPr>
          <a:xfrm>
            <a:off x="9611485" y="4774453"/>
            <a:ext cx="1581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800" dirty="0">
                <a:solidFill>
                  <a:schemeClr val="bg1"/>
                </a:solidFill>
              </a:rPr>
              <a:t>Suitable for all category</a:t>
            </a:r>
            <a:r>
              <a:rPr lang="en-US" sz="800" dirty="0">
                <a:solidFill>
                  <a:schemeClr val="bg1"/>
                </a:solidFill>
              </a:rPr>
              <a:t>, Lorem Ipsum is not simply random text</a:t>
            </a:r>
            <a:r>
              <a:rPr lang="en-US" sz="800" dirty="0" smtClean="0">
                <a:solidFill>
                  <a:schemeClr val="bg1"/>
                </a:solidFill>
              </a:rPr>
              <a:t>.</a:t>
            </a:r>
            <a:r>
              <a:rPr lang="id-ID" sz="800" dirty="0">
                <a:solidFill>
                  <a:schemeClr val="bg1"/>
                </a:solidFill>
              </a:rPr>
              <a:t> </a:t>
            </a:r>
            <a:endParaRPr lang="en-US" sz="800" b="1" dirty="0">
              <a:solidFill>
                <a:schemeClr val="bg1"/>
              </a:solidFill>
              <a:latin typeface="Signika Negative" pitchFamily="2" charset="0"/>
            </a:endParaRPr>
          </a:p>
        </p:txBody>
      </p:sp>
      <p:sp>
        <p:nvSpPr>
          <p:cNvPr id="15" name="Text Box 9"/>
          <p:cNvSpPr>
            <a:spLocks noChangeArrowheads="1"/>
          </p:cNvSpPr>
          <p:nvPr/>
        </p:nvSpPr>
        <p:spPr bwMode="auto">
          <a:xfrm>
            <a:off x="482600" y="829986"/>
            <a:ext cx="7962900" cy="3670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框架伸缩性</a:t>
            </a:r>
            <a:endParaRPr lang="en-US" altLang="zh-CN" b="1" dirty="0" smtClean="0">
              <a:solidFill>
                <a:schemeClr val="bg2">
                  <a:lumMod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</a:p>
          <a:p>
            <a:pPr>
              <a:defRPr/>
            </a:pP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endParaRPr lang="en-US" altLang="zh-CN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所有的过程对象都由管理对象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管理线程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并控制各个模块间数据流的先后顺序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模块的增加和删除仅需在管理对象中完成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 Box 9"/>
          <p:cNvSpPr>
            <a:spLocks noChangeArrowheads="1"/>
          </p:cNvSpPr>
          <p:nvPr/>
        </p:nvSpPr>
        <p:spPr bwMode="auto">
          <a:xfrm>
            <a:off x="2527141" y="1876742"/>
            <a:ext cx="3452813" cy="342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80" tIns="34290" rIns="68580" bIns="34290">
            <a:spAutoFit/>
          </a:bodyPr>
          <a:lstStyle/>
          <a:p>
            <a:pPr>
              <a:buFont typeface="Arial" panose="020B0604020202020204" pitchFamily="34" charset="0"/>
              <a:buNone/>
            </a:pPr>
            <a:endParaRPr lang="zh-CN" altLang="en-US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1435100" y="1320800"/>
            <a:ext cx="5994400" cy="2921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父线程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管理线程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1517650" y="1876742"/>
            <a:ext cx="368300" cy="14125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过程对象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527141" y="1876742"/>
            <a:ext cx="368300" cy="14125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过程对象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670141" y="1876742"/>
            <a:ext cx="368300" cy="14125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过程对象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4724241" y="1876742"/>
            <a:ext cx="368300" cy="14125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过程对象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5795804" y="1876742"/>
            <a:ext cx="368300" cy="14125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过程对象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6824504" y="1876742"/>
            <a:ext cx="368300" cy="14125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过程对象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0823973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10490" y="100330"/>
            <a:ext cx="32296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16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框架中使用的新概念介绍</a:t>
            </a:r>
          </a:p>
          <a:p>
            <a:pPr>
              <a:defRPr/>
            </a:pPr>
            <a:endParaRPr lang="zh-CN" altLang="en-US" sz="2400" b="1" dirty="0">
              <a:solidFill>
                <a:schemeClr val="bg2">
                  <a:lumMod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TextBox 134"/>
          <p:cNvSpPr txBox="1"/>
          <p:nvPr/>
        </p:nvSpPr>
        <p:spPr>
          <a:xfrm>
            <a:off x="9611485" y="4774453"/>
            <a:ext cx="1581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800" dirty="0">
                <a:solidFill>
                  <a:schemeClr val="bg1"/>
                </a:solidFill>
              </a:rPr>
              <a:t>Suitable for all category</a:t>
            </a:r>
            <a:r>
              <a:rPr lang="en-US" sz="800" dirty="0">
                <a:solidFill>
                  <a:schemeClr val="bg1"/>
                </a:solidFill>
              </a:rPr>
              <a:t>, Lorem Ipsum is not simply random text</a:t>
            </a:r>
            <a:r>
              <a:rPr lang="en-US" sz="800" dirty="0" smtClean="0">
                <a:solidFill>
                  <a:schemeClr val="bg1"/>
                </a:solidFill>
              </a:rPr>
              <a:t>.</a:t>
            </a:r>
            <a:r>
              <a:rPr lang="id-ID" sz="800" dirty="0">
                <a:solidFill>
                  <a:schemeClr val="bg1"/>
                </a:solidFill>
              </a:rPr>
              <a:t> </a:t>
            </a:r>
            <a:endParaRPr lang="en-US" sz="800" b="1" dirty="0">
              <a:solidFill>
                <a:schemeClr val="bg1"/>
              </a:solidFill>
              <a:latin typeface="Signika Negative" pitchFamily="2" charset="0"/>
            </a:endParaRPr>
          </a:p>
        </p:txBody>
      </p:sp>
      <p:sp>
        <p:nvSpPr>
          <p:cNvPr id="15" name="Text Box 9"/>
          <p:cNvSpPr>
            <a:spLocks noChangeArrowheads="1"/>
          </p:cNvSpPr>
          <p:nvPr/>
        </p:nvSpPr>
        <p:spPr bwMode="auto">
          <a:xfrm>
            <a:off x="482600" y="829986"/>
            <a:ext cx="7962900" cy="3947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模块协作纳秒级要求</a:t>
            </a:r>
            <a:r>
              <a:rPr lang="en-US" altLang="zh-CN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</a:p>
          <a:p>
            <a:pPr>
              <a:defRPr/>
            </a:pP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endParaRPr lang="en-US" altLang="zh-CN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如上图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各过程对象间的数据流为单向传递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顺序由管理线程控制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任何一个过程出现异常都会导致整个程序异常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在实际业务中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单向通信无法满足要求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如过程对象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需要过程对象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提供的相机转动服务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框架通过注册回调的方式实现了模块间的乱序通信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但所有接口均为同步的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框架为中型框架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接口的速度必须达到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1um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以内才能不影响系统的主业务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 Box 9"/>
          <p:cNvSpPr>
            <a:spLocks noChangeArrowheads="1"/>
          </p:cNvSpPr>
          <p:nvPr/>
        </p:nvSpPr>
        <p:spPr bwMode="auto">
          <a:xfrm>
            <a:off x="2527141" y="1876742"/>
            <a:ext cx="3452813" cy="342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80" tIns="34290" rIns="68580" bIns="34290">
            <a:spAutoFit/>
          </a:bodyPr>
          <a:lstStyle/>
          <a:p>
            <a:pPr>
              <a:buFont typeface="Arial" panose="020B0604020202020204" pitchFamily="34" charset="0"/>
              <a:buNone/>
            </a:pPr>
            <a:endParaRPr lang="zh-CN" altLang="en-US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1435100" y="1174750"/>
            <a:ext cx="5994400" cy="2921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父线程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管理线程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1517650" y="1502092"/>
            <a:ext cx="368300" cy="14125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过程对象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527141" y="1502092"/>
            <a:ext cx="368300" cy="14125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过程对象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670141" y="1502092"/>
            <a:ext cx="368300" cy="14125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过程对象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4724241" y="1502092"/>
            <a:ext cx="368300" cy="14125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过程对象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5795804" y="1502092"/>
            <a:ext cx="368300" cy="14125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过程对象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6824504" y="1502092"/>
            <a:ext cx="368300" cy="14125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过程对象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8" name="直接箭头连接符 7"/>
          <p:cNvCxnSpPr>
            <a:stCxn id="3" idx="3"/>
            <a:endCxn id="9" idx="1"/>
          </p:cNvCxnSpPr>
          <p:nvPr/>
        </p:nvCxnSpPr>
        <p:spPr bwMode="auto">
          <a:xfrm>
            <a:off x="1885950" y="2208371"/>
            <a:ext cx="64119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66FF"/>
            </a:solidFill>
            <a:prstDash val="solid"/>
            <a:round/>
            <a:headEnd type="none" w="med" len="med"/>
            <a:tailEnd type="arrow"/>
          </a:ln>
        </p:spPr>
      </p:cxnSp>
      <p:cxnSp>
        <p:nvCxnSpPr>
          <p:cNvPr id="16" name="直接箭头连接符 15"/>
          <p:cNvCxnSpPr>
            <a:stCxn id="9" idx="3"/>
            <a:endCxn id="10" idx="1"/>
          </p:cNvCxnSpPr>
          <p:nvPr/>
        </p:nvCxnSpPr>
        <p:spPr bwMode="auto">
          <a:xfrm>
            <a:off x="2895441" y="2208371"/>
            <a:ext cx="7747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66FF"/>
            </a:solidFill>
            <a:prstDash val="solid"/>
            <a:round/>
            <a:headEnd type="none" w="med" len="med"/>
            <a:tailEnd type="arrow"/>
          </a:ln>
        </p:spPr>
      </p:cxnSp>
      <p:cxnSp>
        <p:nvCxnSpPr>
          <p:cNvPr id="18" name="直接箭头连接符 17"/>
          <p:cNvCxnSpPr>
            <a:stCxn id="10" idx="3"/>
            <a:endCxn id="11" idx="1"/>
          </p:cNvCxnSpPr>
          <p:nvPr/>
        </p:nvCxnSpPr>
        <p:spPr bwMode="auto">
          <a:xfrm>
            <a:off x="4038441" y="2208371"/>
            <a:ext cx="685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66FF"/>
            </a:solidFill>
            <a:prstDash val="solid"/>
            <a:round/>
            <a:headEnd type="none" w="med" len="med"/>
            <a:tailEnd type="arrow"/>
          </a:ln>
        </p:spPr>
      </p:cxnSp>
      <p:cxnSp>
        <p:nvCxnSpPr>
          <p:cNvPr id="20" name="直接箭头连接符 19"/>
          <p:cNvCxnSpPr>
            <a:stCxn id="11" idx="3"/>
            <a:endCxn id="12" idx="1"/>
          </p:cNvCxnSpPr>
          <p:nvPr/>
        </p:nvCxnSpPr>
        <p:spPr bwMode="auto">
          <a:xfrm>
            <a:off x="5092541" y="2208371"/>
            <a:ext cx="70326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66FF"/>
            </a:solidFill>
            <a:prstDash val="solid"/>
            <a:round/>
            <a:headEnd type="none" w="med" len="med"/>
            <a:tailEnd type="arrow"/>
          </a:ln>
        </p:spPr>
      </p:cxnSp>
      <p:cxnSp>
        <p:nvCxnSpPr>
          <p:cNvPr id="22" name="直接箭头连接符 21"/>
          <p:cNvCxnSpPr>
            <a:stCxn id="12" idx="3"/>
            <a:endCxn id="14" idx="1"/>
          </p:cNvCxnSpPr>
          <p:nvPr/>
        </p:nvCxnSpPr>
        <p:spPr bwMode="auto">
          <a:xfrm>
            <a:off x="6164104" y="2208371"/>
            <a:ext cx="660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66FF"/>
            </a:solidFill>
            <a:prstDash val="solid"/>
            <a:round/>
            <a:headEnd type="none" w="med" len="med"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603997030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10490" y="100330"/>
            <a:ext cx="32296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16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框架中使用的新概念介绍</a:t>
            </a:r>
          </a:p>
          <a:p>
            <a:pPr>
              <a:defRPr/>
            </a:pPr>
            <a:endParaRPr lang="zh-CN" altLang="en-US" sz="2400" b="1" dirty="0">
              <a:solidFill>
                <a:schemeClr val="bg2">
                  <a:lumMod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TextBox 134"/>
          <p:cNvSpPr txBox="1"/>
          <p:nvPr/>
        </p:nvSpPr>
        <p:spPr>
          <a:xfrm>
            <a:off x="9611485" y="4774453"/>
            <a:ext cx="1581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800" dirty="0">
                <a:solidFill>
                  <a:schemeClr val="bg1"/>
                </a:solidFill>
              </a:rPr>
              <a:t>Suitable for all category</a:t>
            </a:r>
            <a:r>
              <a:rPr lang="en-US" sz="800" dirty="0">
                <a:solidFill>
                  <a:schemeClr val="bg1"/>
                </a:solidFill>
              </a:rPr>
              <a:t>, Lorem Ipsum is not simply random text</a:t>
            </a:r>
            <a:r>
              <a:rPr lang="en-US" sz="800" dirty="0" smtClean="0">
                <a:solidFill>
                  <a:schemeClr val="bg1"/>
                </a:solidFill>
              </a:rPr>
              <a:t>.</a:t>
            </a:r>
            <a:r>
              <a:rPr lang="id-ID" sz="800" dirty="0">
                <a:solidFill>
                  <a:schemeClr val="bg1"/>
                </a:solidFill>
              </a:rPr>
              <a:t> </a:t>
            </a:r>
            <a:endParaRPr lang="en-US" sz="800" b="1" dirty="0">
              <a:solidFill>
                <a:schemeClr val="bg1"/>
              </a:solidFill>
              <a:latin typeface="Signika Negative" pitchFamily="2" charset="0"/>
            </a:endParaRPr>
          </a:p>
        </p:txBody>
      </p:sp>
      <p:sp>
        <p:nvSpPr>
          <p:cNvPr id="15" name="Text Box 9"/>
          <p:cNvSpPr>
            <a:spLocks noChangeArrowheads="1"/>
          </p:cNvSpPr>
          <p:nvPr/>
        </p:nvSpPr>
        <p:spPr bwMode="auto">
          <a:xfrm>
            <a:off x="482600" y="829986"/>
            <a:ext cx="7962900" cy="3670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纳秒级的多对多掩码通信</a:t>
            </a:r>
            <a:r>
              <a:rPr lang="en-US" altLang="zh-CN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</a:p>
          <a:p>
            <a:pPr>
              <a:defRPr/>
            </a:pP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endParaRPr lang="en-US" altLang="zh-CN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endParaRPr lang="en-US" altLang="zh-CN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框架是面向过程对象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上图的每个模块为一线程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,A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类任务为抽象概念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使用算法实现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多对多通信是业务中不可避免的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框架中要求响应模块的提供的方法必须是纳秒级完成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由模块编写者实现此指标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发起模块调用算法在自己的线程中直接完成通信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defRPr/>
            </a:pP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掩码通信模块的一个典型案例就是按需拉流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流被多个模块需要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流可从多个协议产生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在按需拉流中发起模块调用的算法仅是设置一个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并在算法内自动调用合适的响应模块函数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算法的消耗可忽略不计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主要瓶颈在于各响应模块提供的方法的质量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 Box 9"/>
          <p:cNvSpPr>
            <a:spLocks noChangeArrowheads="1"/>
          </p:cNvSpPr>
          <p:nvPr/>
        </p:nvSpPr>
        <p:spPr bwMode="auto">
          <a:xfrm>
            <a:off x="2527141" y="1876742"/>
            <a:ext cx="3452813" cy="342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80" tIns="34290" rIns="68580" bIns="34290">
            <a:spAutoFit/>
          </a:bodyPr>
          <a:lstStyle/>
          <a:p>
            <a:pPr>
              <a:buFont typeface="Arial" panose="020B0604020202020204" pitchFamily="34" charset="0"/>
              <a:buNone/>
            </a:pPr>
            <a:endParaRPr lang="zh-CN" altLang="en-US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670050" y="1225550"/>
            <a:ext cx="755650" cy="1968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响应模块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kumimoji="0" lang="zh-CN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1670050" y="1574800"/>
            <a:ext cx="755650" cy="1968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响应模块</a:t>
            </a:r>
            <a:r>
              <a:rPr lang="en-US" altLang="zh-CN" sz="9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670050" y="1949767"/>
            <a:ext cx="755650" cy="1968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响应模块</a:t>
            </a:r>
            <a:r>
              <a:rPr lang="en-US" altLang="zh-CN" sz="9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060700" y="1225550"/>
            <a:ext cx="279400" cy="92106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类任务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4006850" y="1225550"/>
            <a:ext cx="755650" cy="1968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发起模块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kumimoji="0" lang="zh-CN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4006850" y="1574800"/>
            <a:ext cx="755650" cy="1968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9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发起</a:t>
            </a:r>
            <a:r>
              <a:rPr lang="zh-CN" altLang="en-US" sz="9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模块</a:t>
            </a:r>
            <a:r>
              <a:rPr lang="en-US" altLang="zh-CN" sz="9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zh-CN" altLang="en-US" sz="9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4006850" y="1949767"/>
            <a:ext cx="755650" cy="1968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9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发起</a:t>
            </a:r>
            <a:r>
              <a:rPr lang="zh-CN" altLang="en-US" sz="9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模块</a:t>
            </a:r>
            <a:r>
              <a:rPr lang="en-US" altLang="zh-CN" sz="9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zh-CN" altLang="en-US" sz="9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1540327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10490" y="100330"/>
            <a:ext cx="32296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16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框架中使用的新概念介绍</a:t>
            </a:r>
          </a:p>
          <a:p>
            <a:pPr>
              <a:defRPr/>
            </a:pPr>
            <a:endParaRPr lang="zh-CN" altLang="en-US" sz="2400" b="1" dirty="0">
              <a:solidFill>
                <a:schemeClr val="bg2">
                  <a:lumMod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TextBox 134"/>
          <p:cNvSpPr txBox="1"/>
          <p:nvPr/>
        </p:nvSpPr>
        <p:spPr>
          <a:xfrm>
            <a:off x="9611485" y="4774453"/>
            <a:ext cx="1581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800" dirty="0">
                <a:solidFill>
                  <a:schemeClr val="bg1"/>
                </a:solidFill>
              </a:rPr>
              <a:t>Suitable for all category</a:t>
            </a:r>
            <a:r>
              <a:rPr lang="en-US" sz="800" dirty="0">
                <a:solidFill>
                  <a:schemeClr val="bg1"/>
                </a:solidFill>
              </a:rPr>
              <a:t>, Lorem Ipsum is not simply random text</a:t>
            </a:r>
            <a:r>
              <a:rPr lang="en-US" sz="800" dirty="0" smtClean="0">
                <a:solidFill>
                  <a:schemeClr val="bg1"/>
                </a:solidFill>
              </a:rPr>
              <a:t>.</a:t>
            </a:r>
            <a:r>
              <a:rPr lang="id-ID" sz="800" dirty="0">
                <a:solidFill>
                  <a:schemeClr val="bg1"/>
                </a:solidFill>
              </a:rPr>
              <a:t> </a:t>
            </a:r>
            <a:endParaRPr lang="en-US" sz="800" b="1" dirty="0">
              <a:solidFill>
                <a:schemeClr val="bg1"/>
              </a:solidFill>
              <a:latin typeface="Signika Negative" pitchFamily="2" charset="0"/>
            </a:endParaRPr>
          </a:p>
        </p:txBody>
      </p:sp>
      <p:sp>
        <p:nvSpPr>
          <p:cNvPr id="15" name="Text Box 9"/>
          <p:cNvSpPr>
            <a:spLocks noChangeArrowheads="1"/>
          </p:cNvSpPr>
          <p:nvPr/>
        </p:nvSpPr>
        <p:spPr bwMode="auto">
          <a:xfrm>
            <a:off x="482600" y="829986"/>
            <a:ext cx="7962900" cy="2562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硬盘大块写入更优</a:t>
            </a:r>
            <a:endParaRPr lang="en-US" altLang="zh-CN" b="1" dirty="0">
              <a:solidFill>
                <a:schemeClr val="bg2">
                  <a:lumMod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en-US" altLang="zh-CN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无论硬盘还是内存都是大块写入效率更高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可变栈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就是对内存大块操作的一个方案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视频业务中有大量视频数据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在面向对像编程中各对象各自对硬盘读写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数据快的大小基本为固定值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框架采用面向过程对象编程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在数据储存模块中可了解到所有相机的需求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在基于模块完成事项的最优时间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统计数据频率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帧的视频流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模块运转一周的最优时间为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20ms)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和数据量动态调整硬盘块的大小以实现延时与硬盘效率的平衡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 Box 9"/>
          <p:cNvSpPr>
            <a:spLocks noChangeArrowheads="1"/>
          </p:cNvSpPr>
          <p:nvPr/>
        </p:nvSpPr>
        <p:spPr bwMode="auto">
          <a:xfrm>
            <a:off x="2527141" y="1876742"/>
            <a:ext cx="3452813" cy="342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80" tIns="34290" rIns="68580" bIns="34290">
            <a:spAutoFit/>
          </a:bodyPr>
          <a:lstStyle/>
          <a:p>
            <a:pPr>
              <a:buFont typeface="Arial" panose="020B0604020202020204" pitchFamily="34" charset="0"/>
              <a:buNone/>
            </a:pPr>
            <a:endParaRPr lang="zh-CN" altLang="en-US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1334027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10490" y="100330"/>
            <a:ext cx="32296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16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框架中使用的新概念介绍</a:t>
            </a:r>
          </a:p>
          <a:p>
            <a:pPr>
              <a:defRPr/>
            </a:pPr>
            <a:endParaRPr lang="zh-CN" altLang="en-US" sz="2400" b="1" dirty="0">
              <a:solidFill>
                <a:schemeClr val="bg2">
                  <a:lumMod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TextBox 134"/>
          <p:cNvSpPr txBox="1"/>
          <p:nvPr/>
        </p:nvSpPr>
        <p:spPr>
          <a:xfrm>
            <a:off x="9611485" y="4774453"/>
            <a:ext cx="1581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800" dirty="0">
                <a:solidFill>
                  <a:schemeClr val="bg1"/>
                </a:solidFill>
              </a:rPr>
              <a:t>Suitable for all category</a:t>
            </a:r>
            <a:r>
              <a:rPr lang="en-US" sz="800" dirty="0">
                <a:solidFill>
                  <a:schemeClr val="bg1"/>
                </a:solidFill>
              </a:rPr>
              <a:t>, Lorem Ipsum is not simply random text</a:t>
            </a:r>
            <a:r>
              <a:rPr lang="en-US" sz="800" dirty="0" smtClean="0">
                <a:solidFill>
                  <a:schemeClr val="bg1"/>
                </a:solidFill>
              </a:rPr>
              <a:t>.</a:t>
            </a:r>
            <a:r>
              <a:rPr lang="id-ID" sz="800" dirty="0">
                <a:solidFill>
                  <a:schemeClr val="bg1"/>
                </a:solidFill>
              </a:rPr>
              <a:t> </a:t>
            </a:r>
            <a:endParaRPr lang="en-US" sz="800" b="1" dirty="0">
              <a:solidFill>
                <a:schemeClr val="bg1"/>
              </a:solidFill>
              <a:latin typeface="Signika Negative" pitchFamily="2" charset="0"/>
            </a:endParaRPr>
          </a:p>
        </p:txBody>
      </p:sp>
      <p:sp>
        <p:nvSpPr>
          <p:cNvPr id="15" name="Text Box 9"/>
          <p:cNvSpPr>
            <a:spLocks noChangeArrowheads="1"/>
          </p:cNvSpPr>
          <p:nvPr/>
        </p:nvSpPr>
        <p:spPr bwMode="auto">
          <a:xfrm>
            <a:off x="482600" y="829986"/>
            <a:ext cx="7962900" cy="2562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优化用户响应</a:t>
            </a:r>
            <a:endParaRPr lang="en-US" altLang="zh-CN" b="1" dirty="0" smtClean="0">
              <a:solidFill>
                <a:schemeClr val="bg2">
                  <a:lumMod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en-US" altLang="zh-CN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前面已讨论过事件触发编程和轮询编程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事件触发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编程拥有更低的延时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在框架内部要求与用户响应相关的尽量使用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事件触发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且对相同指令进行缓存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避免重复计算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缓存实现由各模块自行实现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>
              <a:defRPr/>
            </a:pP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框架有严格的线程优先级管理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保证用户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响应相关优先处理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defRPr/>
            </a:pP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框架使用面向过程对象编程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数据储存模块操作着所有相机的数据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在有数据读取时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数据储存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模块完全可以暂停所有相机的写入操作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待读取完成后再继续写入数据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     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 Box 9"/>
          <p:cNvSpPr>
            <a:spLocks noChangeArrowheads="1"/>
          </p:cNvSpPr>
          <p:nvPr/>
        </p:nvSpPr>
        <p:spPr bwMode="auto">
          <a:xfrm>
            <a:off x="2527141" y="1876742"/>
            <a:ext cx="3452813" cy="342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80" tIns="34290" rIns="68580" bIns="34290">
            <a:spAutoFit/>
          </a:bodyPr>
          <a:lstStyle/>
          <a:p>
            <a:pPr>
              <a:buFont typeface="Arial" panose="020B0604020202020204" pitchFamily="34" charset="0"/>
              <a:buNone/>
            </a:pPr>
            <a:endParaRPr lang="zh-CN" altLang="en-US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56993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10490" y="100330"/>
            <a:ext cx="32296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16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框架中使用的新概念介绍</a:t>
            </a:r>
          </a:p>
          <a:p>
            <a:pPr>
              <a:defRPr/>
            </a:pPr>
            <a:endParaRPr lang="zh-CN" altLang="en-US" sz="2400" b="1" dirty="0">
              <a:solidFill>
                <a:schemeClr val="bg2">
                  <a:lumMod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TextBox 134"/>
          <p:cNvSpPr txBox="1"/>
          <p:nvPr/>
        </p:nvSpPr>
        <p:spPr>
          <a:xfrm>
            <a:off x="9611485" y="4774453"/>
            <a:ext cx="1581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800" dirty="0">
                <a:solidFill>
                  <a:schemeClr val="bg1"/>
                </a:solidFill>
              </a:rPr>
              <a:t>Suitable for all category</a:t>
            </a:r>
            <a:r>
              <a:rPr lang="en-US" sz="800" dirty="0">
                <a:solidFill>
                  <a:schemeClr val="bg1"/>
                </a:solidFill>
              </a:rPr>
              <a:t>, Lorem Ipsum is not simply random text</a:t>
            </a:r>
            <a:r>
              <a:rPr lang="en-US" sz="800" dirty="0" smtClean="0">
                <a:solidFill>
                  <a:schemeClr val="bg1"/>
                </a:solidFill>
              </a:rPr>
              <a:t>.</a:t>
            </a:r>
            <a:r>
              <a:rPr lang="id-ID" sz="800" dirty="0">
                <a:solidFill>
                  <a:schemeClr val="bg1"/>
                </a:solidFill>
              </a:rPr>
              <a:t> </a:t>
            </a:r>
            <a:endParaRPr lang="en-US" sz="800" b="1" dirty="0">
              <a:solidFill>
                <a:schemeClr val="bg1"/>
              </a:solidFill>
              <a:latin typeface="Signika Negative" pitchFamily="2" charset="0"/>
            </a:endParaRPr>
          </a:p>
        </p:txBody>
      </p:sp>
      <p:sp>
        <p:nvSpPr>
          <p:cNvPr id="15" name="Text Box 9"/>
          <p:cNvSpPr>
            <a:spLocks noChangeArrowheads="1"/>
          </p:cNvSpPr>
          <p:nvPr/>
        </p:nvSpPr>
        <p:spPr bwMode="auto">
          <a:xfrm>
            <a:off x="482600" y="829986"/>
            <a:ext cx="7962900" cy="2562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向上向下的配置兼容</a:t>
            </a:r>
            <a:endParaRPr lang="en-US" altLang="zh-CN" b="1" dirty="0" smtClean="0">
              <a:solidFill>
                <a:schemeClr val="bg2">
                  <a:lumMod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en-US" altLang="zh-CN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框架为串行框架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变动是绝对的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字段是未知的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一般对数据字段的变动属于大改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且难以兼容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基于配置字段未知的事实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框架的配置设计不基于字段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而是基于字段的属性来设计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如字段可能拥有长度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值的数量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可选值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字段有效条件等有限的确定属性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基于属性设计的配置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允许字段的任意增删改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同时保持与之前版本和未来版本的兼容性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  <p:sp>
        <p:nvSpPr>
          <p:cNvPr id="35" name="Text Box 9"/>
          <p:cNvSpPr>
            <a:spLocks noChangeArrowheads="1"/>
          </p:cNvSpPr>
          <p:nvPr/>
        </p:nvSpPr>
        <p:spPr bwMode="auto">
          <a:xfrm>
            <a:off x="2527141" y="1876742"/>
            <a:ext cx="3452813" cy="342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80" tIns="34290" rIns="68580" bIns="34290">
            <a:spAutoFit/>
          </a:bodyPr>
          <a:lstStyle/>
          <a:p>
            <a:pPr>
              <a:buFont typeface="Arial" panose="020B0604020202020204" pitchFamily="34" charset="0"/>
              <a:buNone/>
            </a:pPr>
            <a:endParaRPr lang="zh-CN" altLang="en-US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3721982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10490" y="100330"/>
            <a:ext cx="32296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16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框架中使用的新概念介绍</a:t>
            </a:r>
          </a:p>
          <a:p>
            <a:pPr>
              <a:defRPr/>
            </a:pPr>
            <a:endParaRPr lang="zh-CN" altLang="en-US" sz="2400" b="1" dirty="0">
              <a:solidFill>
                <a:schemeClr val="bg2">
                  <a:lumMod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TextBox 134"/>
          <p:cNvSpPr txBox="1"/>
          <p:nvPr/>
        </p:nvSpPr>
        <p:spPr>
          <a:xfrm>
            <a:off x="9611485" y="4774453"/>
            <a:ext cx="1581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800" dirty="0">
                <a:solidFill>
                  <a:schemeClr val="bg1"/>
                </a:solidFill>
              </a:rPr>
              <a:t>Suitable for all category</a:t>
            </a:r>
            <a:r>
              <a:rPr lang="en-US" sz="800" dirty="0">
                <a:solidFill>
                  <a:schemeClr val="bg1"/>
                </a:solidFill>
              </a:rPr>
              <a:t>, Lorem Ipsum is not simply random text</a:t>
            </a:r>
            <a:r>
              <a:rPr lang="en-US" sz="800" dirty="0" smtClean="0">
                <a:solidFill>
                  <a:schemeClr val="bg1"/>
                </a:solidFill>
              </a:rPr>
              <a:t>.</a:t>
            </a:r>
            <a:r>
              <a:rPr lang="id-ID" sz="800" dirty="0">
                <a:solidFill>
                  <a:schemeClr val="bg1"/>
                </a:solidFill>
              </a:rPr>
              <a:t> </a:t>
            </a:r>
            <a:endParaRPr lang="en-US" sz="800" b="1" dirty="0">
              <a:solidFill>
                <a:schemeClr val="bg1"/>
              </a:solidFill>
              <a:latin typeface="Signika Negative" pitchFamily="2" charset="0"/>
            </a:endParaRPr>
          </a:p>
        </p:txBody>
      </p:sp>
      <p:sp>
        <p:nvSpPr>
          <p:cNvPr id="15" name="Text Box 9"/>
          <p:cNvSpPr>
            <a:spLocks noChangeArrowheads="1"/>
          </p:cNvSpPr>
          <p:nvPr/>
        </p:nvSpPr>
        <p:spPr bwMode="auto">
          <a:xfrm>
            <a:off x="482600" y="829986"/>
            <a:ext cx="7962900" cy="3947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两只翅膀编程</a:t>
            </a:r>
            <a:endParaRPr lang="en-US" altLang="zh-CN" b="1" dirty="0" smtClean="0">
              <a:solidFill>
                <a:schemeClr val="bg2">
                  <a:lumMod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en-US" altLang="zh-CN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前面讨论的都是基于框架层面的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也强调一个模块就是一个线程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但有些模块一个线程可能无法完成大量的相机数据计算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在大型计算机上也不能充分使用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两只翅膀编程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是对一个具体模块的细节处理的一个理论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对于模块使用者而言应始终把所有模块看成单线程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以降低框架的复杂度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defRPr/>
            </a:pPr>
            <a:endParaRPr lang="en-US" altLang="zh-CN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模块的所有接口都只操作模块主线程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以维持框架要求的一模块一线程的特性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模块类复杂逻辑可分为两大类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输入类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和输出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模块可根据实际情况安排单核处理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类和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类量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在相机数变化时伸缩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类和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类的数量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 Box 9"/>
          <p:cNvSpPr>
            <a:spLocks noChangeArrowheads="1"/>
          </p:cNvSpPr>
          <p:nvPr/>
        </p:nvSpPr>
        <p:spPr bwMode="auto">
          <a:xfrm>
            <a:off x="2527141" y="1876742"/>
            <a:ext cx="3452813" cy="342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80" tIns="34290" rIns="68580" bIns="34290">
            <a:spAutoFit/>
          </a:bodyPr>
          <a:lstStyle/>
          <a:p>
            <a:pPr>
              <a:buFont typeface="Arial" panose="020B0604020202020204" pitchFamily="34" charset="0"/>
              <a:buNone/>
            </a:pPr>
            <a:endParaRPr lang="zh-CN" altLang="en-US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784599" y="2901950"/>
            <a:ext cx="468948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模块主线程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2871152" y="2901950"/>
            <a:ext cx="341948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c1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179795" y="2901950"/>
            <a:ext cx="341948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c2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554321" y="2901950"/>
            <a:ext cx="341948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1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…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862171" y="2901950"/>
            <a:ext cx="341948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cn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4697571" y="2901950"/>
            <a:ext cx="341948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s1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629275" y="2901950"/>
            <a:ext cx="341948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s2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550025" y="2901950"/>
            <a:ext cx="341948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…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7508875" y="2901950"/>
            <a:ext cx="341948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sn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8614828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10490" y="100330"/>
            <a:ext cx="32296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16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框架中使用的新概念介绍</a:t>
            </a:r>
          </a:p>
          <a:p>
            <a:pPr>
              <a:defRPr/>
            </a:pPr>
            <a:endParaRPr lang="zh-CN" altLang="en-US" sz="2400" b="1" dirty="0">
              <a:solidFill>
                <a:schemeClr val="bg2">
                  <a:lumMod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TextBox 134"/>
          <p:cNvSpPr txBox="1"/>
          <p:nvPr/>
        </p:nvSpPr>
        <p:spPr>
          <a:xfrm>
            <a:off x="9611485" y="4774453"/>
            <a:ext cx="1581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800" dirty="0">
                <a:solidFill>
                  <a:schemeClr val="bg1"/>
                </a:solidFill>
              </a:rPr>
              <a:t>Suitable for all category</a:t>
            </a:r>
            <a:r>
              <a:rPr lang="en-US" sz="800" dirty="0">
                <a:solidFill>
                  <a:schemeClr val="bg1"/>
                </a:solidFill>
              </a:rPr>
              <a:t>, Lorem Ipsum is not simply random text</a:t>
            </a:r>
            <a:r>
              <a:rPr lang="en-US" sz="800" dirty="0" smtClean="0">
                <a:solidFill>
                  <a:schemeClr val="bg1"/>
                </a:solidFill>
              </a:rPr>
              <a:t>.</a:t>
            </a:r>
            <a:r>
              <a:rPr lang="id-ID" sz="800" dirty="0">
                <a:solidFill>
                  <a:schemeClr val="bg1"/>
                </a:solidFill>
              </a:rPr>
              <a:t> </a:t>
            </a:r>
            <a:endParaRPr lang="en-US" sz="800" b="1" dirty="0">
              <a:solidFill>
                <a:schemeClr val="bg1"/>
              </a:solidFill>
              <a:latin typeface="Signika Negative" pitchFamily="2" charset="0"/>
            </a:endParaRPr>
          </a:p>
        </p:txBody>
      </p:sp>
      <p:sp>
        <p:nvSpPr>
          <p:cNvPr id="15" name="Text Box 9"/>
          <p:cNvSpPr>
            <a:spLocks noChangeArrowheads="1"/>
          </p:cNvSpPr>
          <p:nvPr/>
        </p:nvSpPr>
        <p:spPr bwMode="auto">
          <a:xfrm>
            <a:off x="482600" y="829986"/>
            <a:ext cx="7962900" cy="3300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去中心化分布式集群</a:t>
            </a:r>
            <a:endParaRPr lang="en-US" altLang="zh-CN" b="1" dirty="0" smtClean="0">
              <a:solidFill>
                <a:schemeClr val="bg2">
                  <a:lumMod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en-US" altLang="zh-CN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对威路特而言这部分业务不挣钱</a:t>
            </a: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公司不愿意配备后台开发人员</a:t>
            </a: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在只有前端主机的情况下提出了去中心化分布式集群的方案</a:t>
            </a: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只适合中小规模项目</a:t>
            </a: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在访问量大时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多机分担负载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单机无法完成所有业务的一次处理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由多机完成该业务的一次处理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中心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一般集群和分布式需要一个中心节点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负责把业务分配到各节点之上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去中心化分布式集群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把所有的节点都内置相同的中心服务器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同时各个节点也要处理任务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按相机为最小单位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实现部分相机的集群与分布式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  <a:p>
            <a:pPr>
              <a:defRPr/>
            </a:pPr>
            <a:endParaRPr lang="en-US" altLang="zh-CN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去中心化分布式集群比较简单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能在无后台开发人员的情况下实现各主机简易的分布式和集群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如其中并没有用户管理和权限管理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 Box 9"/>
          <p:cNvSpPr>
            <a:spLocks noChangeArrowheads="1"/>
          </p:cNvSpPr>
          <p:nvPr/>
        </p:nvSpPr>
        <p:spPr bwMode="auto">
          <a:xfrm>
            <a:off x="2527141" y="1876742"/>
            <a:ext cx="3452813" cy="342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80" tIns="34290" rIns="68580" bIns="34290">
            <a:spAutoFit/>
          </a:bodyPr>
          <a:lstStyle/>
          <a:p>
            <a:pPr>
              <a:buFont typeface="Arial" panose="020B0604020202020204" pitchFamily="34" charset="0"/>
              <a:buNone/>
            </a:pPr>
            <a:endParaRPr lang="zh-CN" altLang="en-US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3334461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9"/>
          <p:cNvSpPr>
            <a:spLocks noChangeArrowheads="1"/>
          </p:cNvSpPr>
          <p:nvPr/>
        </p:nvSpPr>
        <p:spPr bwMode="auto">
          <a:xfrm>
            <a:off x="2546826" y="3229927"/>
            <a:ext cx="3452813" cy="342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80" tIns="34290" rIns="68580" bIns="34290">
            <a:spAutoFit/>
          </a:bodyPr>
          <a:lstStyle/>
          <a:p>
            <a:pPr>
              <a:buFont typeface="Arial" panose="020B0604020202020204" pitchFamily="34" charset="0"/>
              <a:buNone/>
            </a:pPr>
            <a:endParaRPr lang="zh-CN" altLang="en-US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6387" name="Text Box 21"/>
          <p:cNvSpPr>
            <a:spLocks noChangeArrowheads="1"/>
          </p:cNvSpPr>
          <p:nvPr/>
        </p:nvSpPr>
        <p:spPr bwMode="auto">
          <a:xfrm>
            <a:off x="3707606" y="0"/>
            <a:ext cx="1457247" cy="61793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34290"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rgbClr val="0099FF"/>
                </a:solidFill>
                <a:ea typeface="微软雅黑" panose="020B0503020204020204" pitchFamily="34" charset="-122"/>
              </a:rPr>
              <a:t>目   录</a:t>
            </a:r>
            <a:endParaRPr lang="zh-CN" altLang="en-US" sz="3600" dirty="0">
              <a:solidFill>
                <a:srgbClr val="0099FF"/>
              </a:solidFill>
              <a:ea typeface="微软雅黑" panose="020B0503020204020204" pitchFamily="34" charset="-122"/>
            </a:endParaRPr>
          </a:p>
        </p:txBody>
      </p:sp>
      <p:sp>
        <p:nvSpPr>
          <p:cNvPr id="16389" name="AutoShape 5"/>
          <p:cNvSpPr>
            <a:spLocks noChangeArrowheads="1"/>
          </p:cNvSpPr>
          <p:nvPr/>
        </p:nvSpPr>
        <p:spPr bwMode="auto">
          <a:xfrm>
            <a:off x="2513489" y="2716301"/>
            <a:ext cx="4624388" cy="340519"/>
          </a:xfrm>
          <a:prstGeom prst="flowChartProcess">
            <a:avLst/>
          </a:prstGeom>
          <a:gradFill rotWithShape="1">
            <a:gsLst>
              <a:gs pos="0">
                <a:srgbClr val="FFFFFF"/>
              </a:gs>
              <a:gs pos="100000">
                <a:srgbClr val="99CCFF"/>
              </a:gs>
            </a:gsLst>
            <a:lin ang="5400000" scaled="1"/>
          </a:gradFill>
          <a:ln w="9525">
            <a:noFill/>
            <a:miter lim="800000"/>
          </a:ln>
        </p:spPr>
        <p:txBody>
          <a:bodyPr wrap="none" lIns="68580" tIns="34290" rIns="68580" bIns="34290" anchor="ctr"/>
          <a:lstStyle/>
          <a:p>
            <a:pPr algn="l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框架在视频分析中的应用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6391" name="Oval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4827" y="3195083"/>
            <a:ext cx="767953" cy="76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2" name="Oval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1892" y="2649874"/>
            <a:ext cx="753665" cy="68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3" name="TextBox 6"/>
          <p:cNvSpPr>
            <a:spLocks noChangeArrowheads="1"/>
          </p:cNvSpPr>
          <p:nvPr/>
        </p:nvSpPr>
        <p:spPr bwMode="auto">
          <a:xfrm>
            <a:off x="1952546" y="2749569"/>
            <a:ext cx="432197" cy="3454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80" tIns="34290" rIns="68580" bIns="3429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bg1"/>
                </a:solidFill>
                <a:ea typeface="微软雅黑" panose="020B0503020204020204" pitchFamily="34" charset="-122"/>
                <a:sym typeface="Calibri" panose="020F0502020204030204" pitchFamily="34" charset="0"/>
              </a:rPr>
              <a:t>三</a:t>
            </a:r>
          </a:p>
        </p:txBody>
      </p:sp>
      <p:sp>
        <p:nvSpPr>
          <p:cNvPr id="16395" name="Rectangle 22"/>
          <p:cNvSpPr>
            <a:spLocks noChangeArrowheads="1"/>
          </p:cNvSpPr>
          <p:nvPr/>
        </p:nvSpPr>
        <p:spPr bwMode="auto">
          <a:xfrm>
            <a:off x="1982788" y="4003456"/>
            <a:ext cx="4374356" cy="342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80" tIns="34290" rIns="68580" bIns="34290">
            <a:spAutoFit/>
          </a:bodyPr>
          <a:lstStyle/>
          <a:p>
            <a:pPr>
              <a:buFont typeface="Arial" panose="020B0604020202020204" pitchFamily="34" charset="0"/>
              <a:buNone/>
            </a:pPr>
            <a:endParaRPr lang="zh-CN" altLang="en-US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6398" name="Text Box 19"/>
          <p:cNvSpPr txBox="1">
            <a:spLocks noChangeArrowheads="1"/>
          </p:cNvSpPr>
          <p:nvPr/>
        </p:nvSpPr>
        <p:spPr bwMode="auto">
          <a:xfrm>
            <a:off x="1983300" y="3384114"/>
            <a:ext cx="492919" cy="3454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80" tIns="34290" rIns="68580" bIns="3429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  <a:ea typeface="微软雅黑" panose="020B0503020204020204" pitchFamily="34" charset="-122"/>
              </a:rPr>
              <a:t>四</a:t>
            </a:r>
          </a:p>
        </p:txBody>
      </p:sp>
      <p:sp>
        <p:nvSpPr>
          <p:cNvPr id="16400" name="AutoShape 5"/>
          <p:cNvSpPr>
            <a:spLocks noChangeArrowheads="1"/>
          </p:cNvSpPr>
          <p:nvPr/>
        </p:nvSpPr>
        <p:spPr bwMode="auto">
          <a:xfrm>
            <a:off x="2494438" y="3389673"/>
            <a:ext cx="4626769" cy="377428"/>
          </a:xfrm>
          <a:prstGeom prst="flowChartProcess">
            <a:avLst/>
          </a:prstGeom>
          <a:gradFill rotWithShape="1">
            <a:gsLst>
              <a:gs pos="0">
                <a:srgbClr val="FFFFFF"/>
              </a:gs>
              <a:gs pos="100000">
                <a:srgbClr val="99CC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框架的缺陷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Text Box 9"/>
          <p:cNvSpPr>
            <a:spLocks noChangeArrowheads="1"/>
          </p:cNvSpPr>
          <p:nvPr/>
        </p:nvSpPr>
        <p:spPr bwMode="auto">
          <a:xfrm>
            <a:off x="3538379" y="4198782"/>
            <a:ext cx="3452813" cy="342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80" tIns="34290" rIns="68580" bIns="34290">
            <a:spAutoFit/>
          </a:bodyPr>
          <a:lstStyle/>
          <a:p>
            <a:pPr>
              <a:buFont typeface="Arial" panose="020B0604020202020204" pitchFamily="34" charset="0"/>
              <a:buNone/>
            </a:pPr>
            <a:endParaRPr lang="zh-CN" altLang="en-US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7" name="Text Box 9"/>
          <p:cNvSpPr>
            <a:spLocks noChangeArrowheads="1"/>
          </p:cNvSpPr>
          <p:nvPr/>
        </p:nvSpPr>
        <p:spPr bwMode="auto">
          <a:xfrm>
            <a:off x="1966674" y="4345775"/>
            <a:ext cx="3452813" cy="342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80" tIns="34290" rIns="68580" bIns="34290">
            <a:spAutoFit/>
          </a:bodyPr>
          <a:lstStyle/>
          <a:p>
            <a:pPr>
              <a:buFont typeface="Arial" panose="020B0604020202020204" pitchFamily="34" charset="0"/>
              <a:buNone/>
            </a:pPr>
            <a:endParaRPr lang="zh-CN" altLang="en-US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2749947" y="4198792"/>
            <a:ext cx="2096691" cy="342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80" tIns="34290" rIns="68580" bIns="34290">
            <a:spAutoFit/>
          </a:bodyPr>
          <a:lstStyle/>
          <a:p>
            <a:pPr>
              <a:buFont typeface="Arial" panose="020B0604020202020204" pitchFamily="34" charset="0"/>
              <a:buNone/>
            </a:pPr>
            <a:endParaRPr lang="zh-CN" altLang="en-US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27" name="Text Box 9"/>
          <p:cNvSpPr>
            <a:spLocks noChangeArrowheads="1"/>
          </p:cNvSpPr>
          <p:nvPr/>
        </p:nvSpPr>
        <p:spPr bwMode="auto">
          <a:xfrm>
            <a:off x="2004139" y="3423755"/>
            <a:ext cx="3452813" cy="342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80" tIns="34290" rIns="68580" bIns="34290">
            <a:spAutoFit/>
          </a:bodyPr>
          <a:lstStyle/>
          <a:p>
            <a:pPr>
              <a:buFont typeface="Arial" panose="020B0604020202020204" pitchFamily="34" charset="0"/>
              <a:buNone/>
            </a:pPr>
            <a:endParaRPr lang="zh-CN" altLang="en-US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4" name="Text Box 19"/>
          <p:cNvSpPr txBox="1">
            <a:spLocks noChangeArrowheads="1"/>
          </p:cNvSpPr>
          <p:nvPr/>
        </p:nvSpPr>
        <p:spPr bwMode="auto">
          <a:xfrm>
            <a:off x="1511495" y="4410909"/>
            <a:ext cx="492919" cy="342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80" tIns="34290" rIns="68580" bIns="3429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  <a:ea typeface="微软雅黑" panose="020B0503020204020204" pitchFamily="34" charset="-122"/>
              </a:rPr>
              <a:t>二</a:t>
            </a:r>
          </a:p>
        </p:txBody>
      </p:sp>
      <p:sp>
        <p:nvSpPr>
          <p:cNvPr id="2" name="Text Box 9"/>
          <p:cNvSpPr>
            <a:spLocks noChangeArrowheads="1"/>
          </p:cNvSpPr>
          <p:nvPr/>
        </p:nvSpPr>
        <p:spPr bwMode="auto">
          <a:xfrm>
            <a:off x="2527141" y="1876742"/>
            <a:ext cx="3452813" cy="342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80" tIns="34290" rIns="68580" bIns="34290">
            <a:spAutoFit/>
          </a:bodyPr>
          <a:lstStyle/>
          <a:p>
            <a:pPr>
              <a:buFont typeface="Arial" panose="020B0604020202020204" pitchFamily="34" charset="0"/>
              <a:buNone/>
            </a:pPr>
            <a:endParaRPr lang="zh-CN" altLang="en-US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2477135" y="1342807"/>
            <a:ext cx="4624388" cy="340519"/>
          </a:xfrm>
          <a:prstGeom prst="flowChartProcess">
            <a:avLst/>
          </a:prstGeom>
          <a:gradFill rotWithShape="1">
            <a:gsLst>
              <a:gs pos="0">
                <a:srgbClr val="FFFFFF"/>
              </a:gs>
              <a:gs pos="100000">
                <a:srgbClr val="99CCFF"/>
              </a:gs>
            </a:gsLst>
            <a:lin ang="5400000" scaled="1"/>
          </a:gradFill>
          <a:ln w="9525">
            <a:noFill/>
            <a:miter lim="800000"/>
          </a:ln>
        </p:spPr>
        <p:txBody>
          <a:bodyPr wrap="none" lIns="68580" tIns="34290" rIns="68580" bIns="34290"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i="1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390" name="Text Box 9"/>
          <p:cNvSpPr>
            <a:spLocks noChangeArrowheads="1"/>
          </p:cNvSpPr>
          <p:nvPr/>
        </p:nvSpPr>
        <p:spPr bwMode="auto">
          <a:xfrm>
            <a:off x="2474754" y="1354713"/>
            <a:ext cx="4607719" cy="345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框架概述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Oval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3557" y="1864758"/>
            <a:ext cx="767953" cy="76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Oval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1892" y="1249699"/>
            <a:ext cx="753665" cy="68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6"/>
          <p:cNvSpPr>
            <a:spLocks noChangeArrowheads="1"/>
          </p:cNvSpPr>
          <p:nvPr/>
        </p:nvSpPr>
        <p:spPr bwMode="auto">
          <a:xfrm>
            <a:off x="1951276" y="1418609"/>
            <a:ext cx="432197" cy="342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80" tIns="34290" rIns="68580" bIns="3429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bg1"/>
                </a:solidFill>
                <a:ea typeface="微软雅黑" panose="020B0503020204020204" pitchFamily="34" charset="-122"/>
                <a:sym typeface="Calibri" panose="020F0502020204030204" pitchFamily="34" charset="0"/>
              </a:rPr>
              <a:t>一</a:t>
            </a:r>
          </a:p>
        </p:txBody>
      </p:sp>
      <p:sp>
        <p:nvSpPr>
          <p:cNvPr id="12" name="Text Box 19"/>
          <p:cNvSpPr txBox="1">
            <a:spLocks noChangeArrowheads="1"/>
          </p:cNvSpPr>
          <p:nvPr/>
        </p:nvSpPr>
        <p:spPr bwMode="auto">
          <a:xfrm>
            <a:off x="1982030" y="2053789"/>
            <a:ext cx="492919" cy="342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80" tIns="34290" rIns="68580" bIns="3429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  <a:ea typeface="微软雅黑" panose="020B0503020204020204" pitchFamily="34" charset="-122"/>
              </a:rPr>
              <a:t>二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2474753" y="2036488"/>
            <a:ext cx="4626769" cy="377428"/>
          </a:xfrm>
          <a:prstGeom prst="flowChartProcess">
            <a:avLst/>
          </a:prstGeom>
          <a:gradFill rotWithShape="1">
            <a:gsLst>
              <a:gs pos="0">
                <a:srgbClr val="FFFFFF"/>
              </a:gs>
              <a:gs pos="100000">
                <a:srgbClr val="99CC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框架中使用的新概念介绍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10490" y="100330"/>
            <a:ext cx="3229610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16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框架在视频分析中的应用</a:t>
            </a:r>
          </a:p>
          <a:p>
            <a:pPr>
              <a:defRPr/>
            </a:pPr>
            <a:endParaRPr lang="zh-CN" altLang="en-US" sz="1600" b="1" dirty="0">
              <a:solidFill>
                <a:schemeClr val="bg2">
                  <a:lumMod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2400" b="1" dirty="0">
              <a:solidFill>
                <a:schemeClr val="bg2">
                  <a:lumMod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TextBox 134"/>
          <p:cNvSpPr txBox="1"/>
          <p:nvPr/>
        </p:nvSpPr>
        <p:spPr>
          <a:xfrm>
            <a:off x="9611485" y="4774453"/>
            <a:ext cx="1581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800" dirty="0">
                <a:solidFill>
                  <a:schemeClr val="bg1"/>
                </a:solidFill>
              </a:rPr>
              <a:t>Suitable for all category</a:t>
            </a:r>
            <a:r>
              <a:rPr lang="en-US" sz="800" dirty="0">
                <a:solidFill>
                  <a:schemeClr val="bg1"/>
                </a:solidFill>
              </a:rPr>
              <a:t>, Lorem Ipsum is not simply random text</a:t>
            </a:r>
            <a:r>
              <a:rPr lang="en-US" sz="800" dirty="0" smtClean="0">
                <a:solidFill>
                  <a:schemeClr val="bg1"/>
                </a:solidFill>
              </a:rPr>
              <a:t>.</a:t>
            </a:r>
            <a:r>
              <a:rPr lang="id-ID" sz="800" dirty="0">
                <a:solidFill>
                  <a:schemeClr val="bg1"/>
                </a:solidFill>
              </a:rPr>
              <a:t> </a:t>
            </a:r>
            <a:endParaRPr lang="en-US" sz="800" b="1" dirty="0">
              <a:solidFill>
                <a:schemeClr val="bg1"/>
              </a:solidFill>
              <a:latin typeface="Signika Negative" pitchFamily="2" charset="0"/>
            </a:endParaRPr>
          </a:p>
        </p:txBody>
      </p:sp>
      <p:sp>
        <p:nvSpPr>
          <p:cNvPr id="15" name="Text Box 9"/>
          <p:cNvSpPr>
            <a:spLocks noChangeArrowheads="1"/>
          </p:cNvSpPr>
          <p:nvPr/>
        </p:nvSpPr>
        <p:spPr bwMode="auto">
          <a:xfrm>
            <a:off x="482600" y="829986"/>
            <a:ext cx="3936047" cy="2008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框架如右图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提供了一个易于扩展的串行框架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集成算法简单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框架提供了多对多通信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满足算法间多模块协作的要求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框架提供向上向上兼容的配置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满足算法更新频繁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参数字段未知的需求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 Box 9"/>
          <p:cNvSpPr>
            <a:spLocks noChangeArrowheads="1"/>
          </p:cNvSpPr>
          <p:nvPr/>
        </p:nvSpPr>
        <p:spPr bwMode="auto">
          <a:xfrm>
            <a:off x="2527141" y="1876742"/>
            <a:ext cx="3452813" cy="342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80" tIns="34290" rIns="68580" bIns="34290">
            <a:spAutoFit/>
          </a:bodyPr>
          <a:lstStyle/>
          <a:p>
            <a:pPr>
              <a:buFont typeface="Arial" panose="020B0604020202020204" pitchFamily="34" charset="0"/>
              <a:buNone/>
            </a:pPr>
            <a:endParaRPr lang="zh-CN" altLang="en-US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pic>
        <p:nvPicPr>
          <p:cNvPr id="18" name="Picture 2" descr="D:\work\hhjt\doc\流媒体服务器-主程序构架图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647" y="721041"/>
            <a:ext cx="3822395" cy="410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2186464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10490" y="100330"/>
            <a:ext cx="3229610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16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框架的缺陷</a:t>
            </a:r>
          </a:p>
          <a:p>
            <a:pPr>
              <a:defRPr/>
            </a:pPr>
            <a:endParaRPr lang="zh-CN" altLang="en-US" sz="1600" b="1" dirty="0">
              <a:solidFill>
                <a:schemeClr val="bg2">
                  <a:lumMod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2400" b="1" dirty="0">
              <a:solidFill>
                <a:schemeClr val="bg2">
                  <a:lumMod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TextBox 134"/>
          <p:cNvSpPr txBox="1"/>
          <p:nvPr/>
        </p:nvSpPr>
        <p:spPr>
          <a:xfrm>
            <a:off x="9611485" y="4774453"/>
            <a:ext cx="1581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800" dirty="0">
                <a:solidFill>
                  <a:schemeClr val="bg1"/>
                </a:solidFill>
              </a:rPr>
              <a:t>Suitable for all category</a:t>
            </a:r>
            <a:r>
              <a:rPr lang="en-US" sz="800" dirty="0">
                <a:solidFill>
                  <a:schemeClr val="bg1"/>
                </a:solidFill>
              </a:rPr>
              <a:t>, Lorem Ipsum is not simply random text</a:t>
            </a:r>
            <a:r>
              <a:rPr lang="en-US" sz="800" dirty="0" smtClean="0">
                <a:solidFill>
                  <a:schemeClr val="bg1"/>
                </a:solidFill>
              </a:rPr>
              <a:t>.</a:t>
            </a:r>
            <a:r>
              <a:rPr lang="id-ID" sz="800" dirty="0">
                <a:solidFill>
                  <a:schemeClr val="bg1"/>
                </a:solidFill>
              </a:rPr>
              <a:t> </a:t>
            </a:r>
            <a:endParaRPr lang="en-US" sz="800" b="1" dirty="0">
              <a:solidFill>
                <a:schemeClr val="bg1"/>
              </a:solidFill>
              <a:latin typeface="Signika Negative" pitchFamily="2" charset="0"/>
            </a:endParaRPr>
          </a:p>
        </p:txBody>
      </p:sp>
      <p:sp>
        <p:nvSpPr>
          <p:cNvPr id="15" name="Text Box 9"/>
          <p:cNvSpPr>
            <a:spLocks noChangeArrowheads="1"/>
          </p:cNvSpPr>
          <p:nvPr/>
        </p:nvSpPr>
        <p:spPr bwMode="auto">
          <a:xfrm>
            <a:off x="482600" y="829986"/>
            <a:ext cx="7905750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框架目前存在以下不足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1),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配置不支持压缩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限制项目规模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需要改进支持渐进式压缩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无需解压可直接读写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2),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框架对硬盘的优化过度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与一些第三方方案格格不入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需要引入驱动层的一些设计实现一些第三方数据的对接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         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 Box 9"/>
          <p:cNvSpPr>
            <a:spLocks noChangeArrowheads="1"/>
          </p:cNvSpPr>
          <p:nvPr/>
        </p:nvSpPr>
        <p:spPr bwMode="auto">
          <a:xfrm>
            <a:off x="2527141" y="1876742"/>
            <a:ext cx="3452813" cy="342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80" tIns="34290" rIns="68580" bIns="34290">
            <a:spAutoFit/>
          </a:bodyPr>
          <a:lstStyle/>
          <a:p>
            <a:pPr>
              <a:buFont typeface="Arial" panose="020B0604020202020204" pitchFamily="34" charset="0"/>
              <a:buNone/>
            </a:pPr>
            <a:endParaRPr lang="zh-CN" altLang="en-US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8825690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7" name="Picture 2" descr="封底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34475" cy="361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0418" name="Group 3"/>
          <p:cNvGrpSpPr/>
          <p:nvPr/>
        </p:nvGrpSpPr>
        <p:grpSpPr bwMode="auto">
          <a:xfrm>
            <a:off x="2778125" y="3768725"/>
            <a:ext cx="5068888" cy="1014413"/>
            <a:chOff x="0" y="0"/>
            <a:chExt cx="7981" cy="2121"/>
          </a:xfrm>
        </p:grpSpPr>
        <p:sp>
          <p:nvSpPr>
            <p:cNvPr id="60419" name="Text Box 4"/>
            <p:cNvSpPr txBox="1">
              <a:spLocks noChangeArrowheads="1"/>
            </p:cNvSpPr>
            <p:nvPr/>
          </p:nvSpPr>
          <p:spPr bwMode="auto">
            <a:xfrm>
              <a:off x="0" y="352"/>
              <a:ext cx="4927" cy="147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dist">
                <a:buFont typeface="Arial" panose="020B0604020202020204" pitchFamily="34" charset="0"/>
                <a:buNone/>
              </a:pPr>
              <a:r>
                <a:rPr lang="zh-CN" altLang="zh-CN" sz="4000" dirty="0">
                  <a:solidFill>
                    <a:srgbClr val="0066FF"/>
                  </a:solidFill>
                  <a:latin typeface="Bernard MT Condensed" panose="02050806060905020404"/>
                </a:rPr>
                <a:t>Thank you</a:t>
              </a:r>
              <a:endParaRPr lang="zh-CN" altLang="zh-CN" dirty="0"/>
            </a:p>
          </p:txBody>
        </p:sp>
        <p:sp>
          <p:nvSpPr>
            <p:cNvPr id="60420" name="Text Box 5"/>
            <p:cNvSpPr txBox="1">
              <a:spLocks noChangeArrowheads="1"/>
            </p:cNvSpPr>
            <p:nvPr/>
          </p:nvSpPr>
          <p:spPr bwMode="auto">
            <a:xfrm>
              <a:off x="4865" y="0"/>
              <a:ext cx="3116" cy="212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zh-CN" altLang="en-US" sz="6000">
                  <a:solidFill>
                    <a:srgbClr val="0066FF"/>
                  </a:solidFill>
                  <a:latin typeface="Algerian" panose="04020705040A02060702"/>
                  <a:ea typeface="MingLiU_HKSCS" panose="02020500000000000000" pitchFamily="18" charset="-120"/>
                </a:rPr>
                <a:t>！</a:t>
              </a: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10490" y="100330"/>
            <a:ext cx="2692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6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、框架概述</a:t>
            </a:r>
          </a:p>
          <a:p>
            <a:pPr>
              <a:defRPr/>
            </a:pPr>
            <a:endParaRPr lang="zh-CN" altLang="en-US" sz="2400" b="1" dirty="0">
              <a:solidFill>
                <a:schemeClr val="bg2">
                  <a:lumMod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TextBox 134"/>
          <p:cNvSpPr txBox="1"/>
          <p:nvPr/>
        </p:nvSpPr>
        <p:spPr>
          <a:xfrm>
            <a:off x="9611485" y="4774453"/>
            <a:ext cx="1581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800" dirty="0">
                <a:solidFill>
                  <a:schemeClr val="bg1"/>
                </a:solidFill>
              </a:rPr>
              <a:t>Suitable for all category</a:t>
            </a:r>
            <a:r>
              <a:rPr lang="en-US" sz="800" dirty="0">
                <a:solidFill>
                  <a:schemeClr val="bg1"/>
                </a:solidFill>
              </a:rPr>
              <a:t>, Lorem Ipsum is not simply random text</a:t>
            </a:r>
            <a:r>
              <a:rPr lang="en-US" sz="800" dirty="0" smtClean="0">
                <a:solidFill>
                  <a:schemeClr val="bg1"/>
                </a:solidFill>
              </a:rPr>
              <a:t>.</a:t>
            </a:r>
            <a:r>
              <a:rPr lang="id-ID" sz="800" dirty="0">
                <a:solidFill>
                  <a:schemeClr val="bg1"/>
                </a:solidFill>
              </a:rPr>
              <a:t> </a:t>
            </a:r>
            <a:endParaRPr lang="en-US" sz="800" b="1" dirty="0">
              <a:solidFill>
                <a:schemeClr val="bg1"/>
              </a:solidFill>
              <a:latin typeface="Signika Negative" pitchFamily="2" charset="0"/>
            </a:endParaRPr>
          </a:p>
        </p:txBody>
      </p:sp>
      <p:sp>
        <p:nvSpPr>
          <p:cNvPr id="13" name="Text Box 9"/>
          <p:cNvSpPr>
            <a:spLocks noChangeArrowheads="1"/>
          </p:cNvSpPr>
          <p:nvPr/>
        </p:nvSpPr>
        <p:spPr bwMode="auto">
          <a:xfrm>
            <a:off x="2527141" y="1876742"/>
            <a:ext cx="3452813" cy="342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80" tIns="34290" rIns="68580" bIns="34290">
            <a:spAutoFit/>
          </a:bodyPr>
          <a:lstStyle/>
          <a:p>
            <a:pPr>
              <a:buFont typeface="Arial" panose="020B0604020202020204" pitchFamily="34" charset="0"/>
              <a:buNone/>
            </a:pPr>
            <a:endParaRPr lang="zh-CN" altLang="en-US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Text Box 9"/>
          <p:cNvSpPr>
            <a:spLocks noChangeArrowheads="1"/>
          </p:cNvSpPr>
          <p:nvPr/>
        </p:nvSpPr>
        <p:spPr bwMode="auto">
          <a:xfrm>
            <a:off x="482600" y="829986"/>
            <a:ext cx="974090" cy="62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框架图</a:t>
            </a:r>
            <a:r>
              <a:rPr lang="en-US" altLang="zh-CN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</a:p>
          <a:p>
            <a:pPr>
              <a:defRPr/>
            </a:pP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6"/>
          <p:cNvSpPr>
            <a:spLocks noChangeArrowheads="1"/>
          </p:cNvSpPr>
          <p:nvPr/>
        </p:nvSpPr>
        <p:spPr bwMode="auto">
          <a:xfrm>
            <a:off x="1951276" y="1418609"/>
            <a:ext cx="432197" cy="342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80" tIns="34290" rIns="68580" bIns="3429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bg1"/>
                </a:solidFill>
                <a:ea typeface="微软雅黑" panose="020B0503020204020204" pitchFamily="34" charset="-122"/>
                <a:sym typeface="Calibri" panose="020F0502020204030204" pitchFamily="34" charset="0"/>
              </a:rPr>
              <a:t>一</a:t>
            </a:r>
          </a:p>
        </p:txBody>
      </p:sp>
      <p:sp>
        <p:nvSpPr>
          <p:cNvPr id="35" name="Text Box 9"/>
          <p:cNvSpPr>
            <a:spLocks noChangeArrowheads="1"/>
          </p:cNvSpPr>
          <p:nvPr/>
        </p:nvSpPr>
        <p:spPr bwMode="auto">
          <a:xfrm>
            <a:off x="2527141" y="1876742"/>
            <a:ext cx="3452813" cy="342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80" tIns="34290" rIns="68580" bIns="34290">
            <a:spAutoFit/>
          </a:bodyPr>
          <a:lstStyle/>
          <a:p>
            <a:pPr>
              <a:buFont typeface="Arial" panose="020B0604020202020204" pitchFamily="34" charset="0"/>
              <a:buNone/>
            </a:pPr>
            <a:endParaRPr lang="zh-CN" altLang="en-US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1982030" y="2706045"/>
            <a:ext cx="492919" cy="342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80" tIns="34290" rIns="68580" bIns="3429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  <a:ea typeface="微软雅黑" panose="020B0503020204020204" pitchFamily="34" charset="-122"/>
              </a:rPr>
              <a:t>二</a:t>
            </a:r>
          </a:p>
        </p:txBody>
      </p:sp>
      <p:pic>
        <p:nvPicPr>
          <p:cNvPr id="1026" name="Picture 2" descr="D:\work\hhjt\doc\流媒体服务器-主程序构架图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373" y="711200"/>
            <a:ext cx="3822395" cy="410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10490" y="100330"/>
            <a:ext cx="2692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6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、框架概述</a:t>
            </a:r>
          </a:p>
          <a:p>
            <a:pPr>
              <a:defRPr/>
            </a:pPr>
            <a:endParaRPr lang="zh-CN" altLang="en-US" sz="2400" b="1" dirty="0">
              <a:solidFill>
                <a:schemeClr val="bg2">
                  <a:lumMod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TextBox 134"/>
          <p:cNvSpPr txBox="1"/>
          <p:nvPr/>
        </p:nvSpPr>
        <p:spPr>
          <a:xfrm>
            <a:off x="9611485" y="4774453"/>
            <a:ext cx="1581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800" dirty="0">
                <a:solidFill>
                  <a:schemeClr val="bg1"/>
                </a:solidFill>
              </a:rPr>
              <a:t>Suitable for all category</a:t>
            </a:r>
            <a:r>
              <a:rPr lang="en-US" sz="800" dirty="0">
                <a:solidFill>
                  <a:schemeClr val="bg1"/>
                </a:solidFill>
              </a:rPr>
              <a:t>, Lorem Ipsum is not simply random text</a:t>
            </a:r>
            <a:r>
              <a:rPr lang="en-US" sz="800" dirty="0" smtClean="0">
                <a:solidFill>
                  <a:schemeClr val="bg1"/>
                </a:solidFill>
              </a:rPr>
              <a:t>.</a:t>
            </a:r>
            <a:r>
              <a:rPr lang="id-ID" sz="800" dirty="0">
                <a:solidFill>
                  <a:schemeClr val="bg1"/>
                </a:solidFill>
              </a:rPr>
              <a:t> </a:t>
            </a:r>
            <a:endParaRPr lang="en-US" sz="800" b="1" dirty="0">
              <a:solidFill>
                <a:schemeClr val="bg1"/>
              </a:solidFill>
              <a:latin typeface="Signika Negative" pitchFamily="2" charset="0"/>
            </a:endParaRPr>
          </a:p>
        </p:txBody>
      </p:sp>
      <p:sp>
        <p:nvSpPr>
          <p:cNvPr id="13" name="Text Box 9"/>
          <p:cNvSpPr>
            <a:spLocks noChangeArrowheads="1"/>
          </p:cNvSpPr>
          <p:nvPr/>
        </p:nvSpPr>
        <p:spPr bwMode="auto">
          <a:xfrm>
            <a:off x="2527141" y="1876742"/>
            <a:ext cx="3452813" cy="342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80" tIns="34290" rIns="68580" bIns="34290">
            <a:spAutoFit/>
          </a:bodyPr>
          <a:lstStyle/>
          <a:p>
            <a:pPr>
              <a:buFont typeface="Arial" panose="020B0604020202020204" pitchFamily="34" charset="0"/>
              <a:buNone/>
            </a:pPr>
            <a:endParaRPr lang="zh-CN" altLang="en-US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Text Box 9"/>
          <p:cNvSpPr>
            <a:spLocks noChangeArrowheads="1"/>
          </p:cNvSpPr>
          <p:nvPr/>
        </p:nvSpPr>
        <p:spPr bwMode="auto">
          <a:xfrm>
            <a:off x="482600" y="829986"/>
            <a:ext cx="7962900" cy="2839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框架介绍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</a:p>
          <a:p>
            <a:pPr>
              <a:defRPr/>
            </a:pP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流媒体框架来自于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2012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年成都威路特软件有限公司对其视频分析系列软件的改版框架；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从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2012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此框架在威路特多个千万级的项目中验证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,2015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后应用于百万级的多个项目；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此框架属于中型框架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只能在亿级以下的中小型项目中使用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大型项目需增加额外的调度管理层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没有大型项目的使用案例；</a:t>
            </a:r>
            <a:endParaRPr lang="en-US" altLang="zh-CN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</a:p>
          <a:p>
            <a:pPr>
              <a:defRPr/>
            </a:pPr>
            <a:r>
              <a:rPr lang="en-US" altLang="zh-CN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 Box 9"/>
          <p:cNvSpPr>
            <a:spLocks noChangeArrowheads="1"/>
          </p:cNvSpPr>
          <p:nvPr/>
        </p:nvSpPr>
        <p:spPr bwMode="auto">
          <a:xfrm>
            <a:off x="2527141" y="1876742"/>
            <a:ext cx="3452813" cy="342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80" tIns="34290" rIns="68580" bIns="34290">
            <a:spAutoFit/>
          </a:bodyPr>
          <a:lstStyle/>
          <a:p>
            <a:pPr>
              <a:buFont typeface="Arial" panose="020B0604020202020204" pitchFamily="34" charset="0"/>
              <a:buNone/>
            </a:pPr>
            <a:endParaRPr lang="zh-CN" altLang="en-US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1982030" y="2706045"/>
            <a:ext cx="492919" cy="342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80" tIns="34290" rIns="68580" bIns="3429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  <a:ea typeface="微软雅黑" panose="020B0503020204020204" pitchFamily="34" charset="-122"/>
              </a:rPr>
              <a:t>二</a:t>
            </a:r>
          </a:p>
        </p:txBody>
      </p:sp>
    </p:spTree>
    <p:extLst>
      <p:ext uri="{BB962C8B-B14F-4D97-AF65-F5344CB8AC3E}">
        <p14:creationId xmlns:p14="http://schemas.microsoft.com/office/powerpoint/2010/main" val="885146710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10490" y="100330"/>
            <a:ext cx="32296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16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框架中使用的新概念介绍</a:t>
            </a:r>
          </a:p>
          <a:p>
            <a:pPr>
              <a:defRPr/>
            </a:pPr>
            <a:endParaRPr lang="zh-CN" altLang="en-US" sz="2400" b="1" dirty="0">
              <a:solidFill>
                <a:schemeClr val="bg2">
                  <a:lumMod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TextBox 134"/>
          <p:cNvSpPr txBox="1"/>
          <p:nvPr/>
        </p:nvSpPr>
        <p:spPr>
          <a:xfrm>
            <a:off x="9611485" y="4774453"/>
            <a:ext cx="1581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800" dirty="0">
                <a:solidFill>
                  <a:schemeClr val="bg1"/>
                </a:solidFill>
              </a:rPr>
              <a:t>Suitable for all category</a:t>
            </a:r>
            <a:r>
              <a:rPr lang="en-US" sz="800" dirty="0">
                <a:solidFill>
                  <a:schemeClr val="bg1"/>
                </a:solidFill>
              </a:rPr>
              <a:t>, Lorem Ipsum is not simply random text</a:t>
            </a:r>
            <a:r>
              <a:rPr lang="en-US" sz="800" dirty="0" smtClean="0">
                <a:solidFill>
                  <a:schemeClr val="bg1"/>
                </a:solidFill>
              </a:rPr>
              <a:t>.</a:t>
            </a:r>
            <a:r>
              <a:rPr lang="id-ID" sz="800" dirty="0">
                <a:solidFill>
                  <a:schemeClr val="bg1"/>
                </a:solidFill>
              </a:rPr>
              <a:t> </a:t>
            </a:r>
            <a:endParaRPr lang="en-US" sz="800" b="1" dirty="0">
              <a:solidFill>
                <a:schemeClr val="bg1"/>
              </a:solidFill>
              <a:latin typeface="Signika Negative" pitchFamily="2" charset="0"/>
            </a:endParaRPr>
          </a:p>
        </p:txBody>
      </p:sp>
      <p:sp>
        <p:nvSpPr>
          <p:cNvPr id="13" name="Text Box 9"/>
          <p:cNvSpPr>
            <a:spLocks noChangeArrowheads="1"/>
          </p:cNvSpPr>
          <p:nvPr/>
        </p:nvSpPr>
        <p:spPr bwMode="auto">
          <a:xfrm>
            <a:off x="2527141" y="1876742"/>
            <a:ext cx="3452813" cy="342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80" tIns="34290" rIns="68580" bIns="34290">
            <a:spAutoFit/>
          </a:bodyPr>
          <a:lstStyle/>
          <a:p>
            <a:pPr>
              <a:buFont typeface="Arial" panose="020B0604020202020204" pitchFamily="34" charset="0"/>
              <a:buNone/>
            </a:pPr>
            <a:endParaRPr lang="zh-CN" altLang="en-US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Text Box 9"/>
          <p:cNvSpPr>
            <a:spLocks noChangeArrowheads="1"/>
          </p:cNvSpPr>
          <p:nvPr/>
        </p:nvSpPr>
        <p:spPr bwMode="auto">
          <a:xfrm>
            <a:off x="482600" y="829986"/>
            <a:ext cx="7962900" cy="4224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内存之堆</a:t>
            </a:r>
            <a:r>
              <a:rPr lang="en-US" altLang="zh-CN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栈</a:t>
            </a:r>
            <a:r>
              <a:rPr lang="en-US" altLang="zh-CN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可变栈</a:t>
            </a:r>
            <a:r>
              <a:rPr lang="en-US" altLang="zh-CN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</a:p>
          <a:p>
            <a:pPr>
              <a:defRPr/>
            </a:pPr>
            <a:r>
              <a:rPr lang="en-US" altLang="zh-CN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b="1" dirty="0">
              <a:solidFill>
                <a:schemeClr val="bg2">
                  <a:lumMod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:new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申请的内存为堆；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栈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堆上申请的内存作为另一个线程的堆栈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此空间于子线程而言为栈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因空间非子线程申请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故子线程不能改变此空间的大小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即栈的空间大小不可变；</a:t>
            </a:r>
            <a:endParaRPr lang="en-US" altLang="zh-CN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堆和栈是编程中的两个经典概念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栈一般用于储存局部变量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但堆也可以用于储存局部变量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但堆用于储存局部变量时需要内存的申请和释放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增加系统调用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内存池有时是此类问题的一个优化方式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从计算机原理来说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栈是储存局部变量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更广义的理解是储存单线程数据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的最优选择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但大小不可变的栈不能满足随意变化的业务需求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威路特公司提出了可变栈的概念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并在各项目中广泛应用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可变栈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可变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栈是在子线程中申请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模拟栈的规则进行使用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其中增加了统计概念和内存延迟释放技术；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</a:p>
          <a:p>
            <a:pPr>
              <a:defRPr/>
            </a:pPr>
            <a:r>
              <a:rPr lang="en-US" altLang="zh-CN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 Box 9"/>
          <p:cNvSpPr>
            <a:spLocks noChangeArrowheads="1"/>
          </p:cNvSpPr>
          <p:nvPr/>
        </p:nvSpPr>
        <p:spPr bwMode="auto">
          <a:xfrm>
            <a:off x="2527141" y="1876742"/>
            <a:ext cx="3452813" cy="342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80" tIns="34290" rIns="68580" bIns="34290">
            <a:spAutoFit/>
          </a:bodyPr>
          <a:lstStyle/>
          <a:p>
            <a:pPr>
              <a:buFont typeface="Arial" panose="020B0604020202020204" pitchFamily="34" charset="0"/>
              <a:buNone/>
            </a:pPr>
            <a:endParaRPr lang="zh-CN" altLang="en-US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2687420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10490" y="100330"/>
            <a:ext cx="32296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16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框架中使用的新概念介绍</a:t>
            </a:r>
          </a:p>
          <a:p>
            <a:pPr>
              <a:defRPr/>
            </a:pPr>
            <a:endParaRPr lang="zh-CN" altLang="en-US" sz="2400" b="1" dirty="0">
              <a:solidFill>
                <a:schemeClr val="bg2">
                  <a:lumMod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TextBox 134"/>
          <p:cNvSpPr txBox="1"/>
          <p:nvPr/>
        </p:nvSpPr>
        <p:spPr>
          <a:xfrm>
            <a:off x="9611485" y="4774453"/>
            <a:ext cx="1581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800" dirty="0">
                <a:solidFill>
                  <a:schemeClr val="bg1"/>
                </a:solidFill>
              </a:rPr>
              <a:t>Suitable for all category</a:t>
            </a:r>
            <a:r>
              <a:rPr lang="en-US" sz="800" dirty="0">
                <a:solidFill>
                  <a:schemeClr val="bg1"/>
                </a:solidFill>
              </a:rPr>
              <a:t>, Lorem Ipsum is not simply random text</a:t>
            </a:r>
            <a:r>
              <a:rPr lang="en-US" sz="800" dirty="0" smtClean="0">
                <a:solidFill>
                  <a:schemeClr val="bg1"/>
                </a:solidFill>
              </a:rPr>
              <a:t>.</a:t>
            </a:r>
            <a:r>
              <a:rPr lang="id-ID" sz="800" dirty="0">
                <a:solidFill>
                  <a:schemeClr val="bg1"/>
                </a:solidFill>
              </a:rPr>
              <a:t> </a:t>
            </a:r>
            <a:endParaRPr lang="en-US" sz="800" b="1" dirty="0">
              <a:solidFill>
                <a:schemeClr val="bg1"/>
              </a:solidFill>
              <a:latin typeface="Signika Negative" pitchFamily="2" charset="0"/>
            </a:endParaRPr>
          </a:p>
        </p:txBody>
      </p:sp>
      <p:sp>
        <p:nvSpPr>
          <p:cNvPr id="13" name="Text Box 9"/>
          <p:cNvSpPr>
            <a:spLocks noChangeArrowheads="1"/>
          </p:cNvSpPr>
          <p:nvPr/>
        </p:nvSpPr>
        <p:spPr bwMode="auto">
          <a:xfrm>
            <a:off x="2527141" y="1876742"/>
            <a:ext cx="3452813" cy="342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80" tIns="34290" rIns="68580" bIns="34290">
            <a:spAutoFit/>
          </a:bodyPr>
          <a:lstStyle/>
          <a:p>
            <a:pPr>
              <a:buFont typeface="Arial" panose="020B0604020202020204" pitchFamily="34" charset="0"/>
              <a:buNone/>
            </a:pPr>
            <a:endParaRPr lang="zh-CN" altLang="en-US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Text Box 9"/>
          <p:cNvSpPr>
            <a:spLocks noChangeArrowheads="1"/>
          </p:cNvSpPr>
          <p:nvPr/>
        </p:nvSpPr>
        <p:spPr bwMode="auto">
          <a:xfrm>
            <a:off x="482600" y="829986"/>
            <a:ext cx="7962900" cy="3947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面向过程对象编程</a:t>
            </a:r>
            <a:endParaRPr lang="en-US" altLang="zh-CN" b="1" dirty="0" smtClean="0">
              <a:solidFill>
                <a:schemeClr val="bg2">
                  <a:lumMod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b="1" dirty="0">
              <a:solidFill>
                <a:schemeClr val="bg2">
                  <a:lumMod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经典的面向对象编程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把对象拥有的属性和方法封装成对象；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经典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的面向对象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编程中对象可被多次实例化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每次实例化都会产生其属性和方法的副本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属性储存的数据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占用内存空间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增加内存就能储存更多的属性数据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但方法是需要</a:t>
            </a:r>
            <a:r>
              <a:rPr lang="en-US" altLang="zh-CN" dirty="0" err="1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执行的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过多的对象实例导致系统的线程数过多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让系统运行缓慢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且难以管理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如某方法内有一句平均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1S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次的打印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个对象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1S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内就会打印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条数据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数据量过大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难以分析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面向过程对象编程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是经典的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编程的另类实现方式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面向过程对象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编程是把经典对象中的每个方法看作为一个过程对象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经典对象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中的所有属性看成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对象中的一行数据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经典对象增加一个实例对应过程对象增加一行数据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即过程对象数与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经典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对象中的方法数相关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对象都是单例模式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面向过程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是一种把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经典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对象变成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单例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模式的一种实现方式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 Box 9"/>
          <p:cNvSpPr>
            <a:spLocks noChangeArrowheads="1"/>
          </p:cNvSpPr>
          <p:nvPr/>
        </p:nvSpPr>
        <p:spPr bwMode="auto">
          <a:xfrm>
            <a:off x="2527141" y="1876742"/>
            <a:ext cx="3452813" cy="342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80" tIns="34290" rIns="68580" bIns="34290">
            <a:spAutoFit/>
          </a:bodyPr>
          <a:lstStyle/>
          <a:p>
            <a:pPr>
              <a:buFont typeface="Arial" panose="020B0604020202020204" pitchFamily="34" charset="0"/>
              <a:buNone/>
            </a:pPr>
            <a:endParaRPr lang="zh-CN" altLang="en-US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1606514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10490" y="100330"/>
            <a:ext cx="32296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16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框架中使用的新概念介绍</a:t>
            </a:r>
          </a:p>
          <a:p>
            <a:pPr>
              <a:defRPr/>
            </a:pPr>
            <a:endParaRPr lang="zh-CN" altLang="en-US" sz="2400" b="1" dirty="0">
              <a:solidFill>
                <a:schemeClr val="bg2">
                  <a:lumMod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TextBox 134"/>
          <p:cNvSpPr txBox="1"/>
          <p:nvPr/>
        </p:nvSpPr>
        <p:spPr>
          <a:xfrm>
            <a:off x="9611485" y="4774453"/>
            <a:ext cx="1581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800" dirty="0">
                <a:solidFill>
                  <a:schemeClr val="bg1"/>
                </a:solidFill>
              </a:rPr>
              <a:t>Suitable for all category</a:t>
            </a:r>
            <a:r>
              <a:rPr lang="en-US" sz="800" dirty="0">
                <a:solidFill>
                  <a:schemeClr val="bg1"/>
                </a:solidFill>
              </a:rPr>
              <a:t>, Lorem Ipsum is not simply random text</a:t>
            </a:r>
            <a:r>
              <a:rPr lang="en-US" sz="800" dirty="0" smtClean="0">
                <a:solidFill>
                  <a:schemeClr val="bg1"/>
                </a:solidFill>
              </a:rPr>
              <a:t>.</a:t>
            </a:r>
            <a:r>
              <a:rPr lang="id-ID" sz="800" dirty="0">
                <a:solidFill>
                  <a:schemeClr val="bg1"/>
                </a:solidFill>
              </a:rPr>
              <a:t> </a:t>
            </a:r>
            <a:endParaRPr lang="en-US" sz="800" b="1" dirty="0">
              <a:solidFill>
                <a:schemeClr val="bg1"/>
              </a:solidFill>
              <a:latin typeface="Signika Negative" pitchFamily="2" charset="0"/>
            </a:endParaRPr>
          </a:p>
        </p:txBody>
      </p:sp>
      <p:sp>
        <p:nvSpPr>
          <p:cNvPr id="13" name="Text Box 9"/>
          <p:cNvSpPr>
            <a:spLocks noChangeArrowheads="1"/>
          </p:cNvSpPr>
          <p:nvPr/>
        </p:nvSpPr>
        <p:spPr bwMode="auto">
          <a:xfrm>
            <a:off x="2527141" y="1876742"/>
            <a:ext cx="3452813" cy="342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80" tIns="34290" rIns="68580" bIns="34290">
            <a:spAutoFit/>
          </a:bodyPr>
          <a:lstStyle/>
          <a:p>
            <a:pPr>
              <a:buFont typeface="Arial" panose="020B0604020202020204" pitchFamily="34" charset="0"/>
              <a:buNone/>
            </a:pPr>
            <a:endParaRPr lang="zh-CN" altLang="en-US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Text Box 9"/>
          <p:cNvSpPr>
            <a:spLocks noChangeArrowheads="1"/>
          </p:cNvSpPr>
          <p:nvPr/>
        </p:nvSpPr>
        <p:spPr bwMode="auto">
          <a:xfrm>
            <a:off x="482600" y="829986"/>
            <a:ext cx="7962900" cy="3947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单向流过程要求</a:t>
            </a:r>
            <a:endParaRPr lang="en-US" altLang="zh-CN" b="1" dirty="0" smtClean="0">
              <a:solidFill>
                <a:schemeClr val="bg2">
                  <a:lumMod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b="1" dirty="0">
              <a:solidFill>
                <a:schemeClr val="bg2">
                  <a:lumMod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线程编程过于复杂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程序的重点在于单线程中的算法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而不是耗费大量的精力去处理多线程问题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威路特是做算法的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核心在算法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是为算法人员服务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不应让算法开发者去处理复杂的多线程问题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故规定核心数据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视频流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单向流动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在模块间串行执行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如下图</a:t>
            </a:r>
            <a:endParaRPr lang="en-US" altLang="zh-CN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</a:p>
          <a:p>
            <a:pPr>
              <a:defRPr/>
            </a:pPr>
            <a:endParaRPr lang="en-US" altLang="zh-CN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框架保持简单的单向串行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所有的人员集中精力开发模块内部的单线程功能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 Box 9"/>
          <p:cNvSpPr>
            <a:spLocks noChangeArrowheads="1"/>
          </p:cNvSpPr>
          <p:nvPr/>
        </p:nvSpPr>
        <p:spPr bwMode="auto">
          <a:xfrm>
            <a:off x="2527141" y="1876742"/>
            <a:ext cx="3452813" cy="342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80" tIns="34290" rIns="68580" bIns="34290">
            <a:spAutoFit/>
          </a:bodyPr>
          <a:lstStyle/>
          <a:p>
            <a:pPr>
              <a:buFont typeface="Arial" panose="020B0604020202020204" pitchFamily="34" charset="0"/>
              <a:buNone/>
            </a:pPr>
            <a:endParaRPr lang="zh-CN" altLang="en-US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1158873" y="2628900"/>
            <a:ext cx="679451" cy="9715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数据产生模块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2752723" y="2628900"/>
            <a:ext cx="679451" cy="9715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过程对象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4327523" y="2628900"/>
            <a:ext cx="679451" cy="9715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过程</a:t>
            </a: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对象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876923" y="2628900"/>
            <a:ext cx="679451" cy="9715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endParaRPr lang="en-US" altLang="zh-CN" dirty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…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7235823" y="2628900"/>
            <a:ext cx="679451" cy="9715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数据回收模块</a:t>
            </a:r>
          </a:p>
        </p:txBody>
      </p:sp>
      <p:cxnSp>
        <p:nvCxnSpPr>
          <p:cNvPr id="6" name="直接箭头连接符 5"/>
          <p:cNvCxnSpPr>
            <a:stCxn id="2" idx="3"/>
            <a:endCxn id="8" idx="1"/>
          </p:cNvCxnSpPr>
          <p:nvPr/>
        </p:nvCxnSpPr>
        <p:spPr bwMode="auto">
          <a:xfrm>
            <a:off x="1838324" y="3114675"/>
            <a:ext cx="91439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66FF"/>
            </a:solidFill>
            <a:prstDash val="solid"/>
            <a:round/>
            <a:headEnd type="none" w="med" len="med"/>
            <a:tailEnd type="arrow"/>
          </a:ln>
        </p:spPr>
      </p:cxnSp>
      <p:cxnSp>
        <p:nvCxnSpPr>
          <p:cNvPr id="14" name="直接箭头连接符 13"/>
          <p:cNvCxnSpPr>
            <a:endCxn id="9" idx="1"/>
          </p:cNvCxnSpPr>
          <p:nvPr/>
        </p:nvCxnSpPr>
        <p:spPr bwMode="auto">
          <a:xfrm>
            <a:off x="3432174" y="3114675"/>
            <a:ext cx="89534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66FF"/>
            </a:solidFill>
            <a:prstDash val="solid"/>
            <a:round/>
            <a:headEnd type="none" w="med" len="med"/>
            <a:tailEnd type="arrow"/>
          </a:ln>
        </p:spPr>
      </p:cxnSp>
      <p:cxnSp>
        <p:nvCxnSpPr>
          <p:cNvPr id="17" name="直接箭头连接符 16"/>
          <p:cNvCxnSpPr>
            <a:stCxn id="9" idx="3"/>
          </p:cNvCxnSpPr>
          <p:nvPr/>
        </p:nvCxnSpPr>
        <p:spPr bwMode="auto">
          <a:xfrm>
            <a:off x="5006974" y="3114675"/>
            <a:ext cx="86994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66FF"/>
            </a:solidFill>
            <a:prstDash val="solid"/>
            <a:round/>
            <a:headEnd type="none" w="med" len="med"/>
            <a:tailEnd type="arrow"/>
          </a:ln>
        </p:spPr>
      </p:cxnSp>
      <p:cxnSp>
        <p:nvCxnSpPr>
          <p:cNvPr id="19" name="直接箭头连接符 18"/>
          <p:cNvCxnSpPr/>
          <p:nvPr/>
        </p:nvCxnSpPr>
        <p:spPr bwMode="auto">
          <a:xfrm>
            <a:off x="6556374" y="3114675"/>
            <a:ext cx="67944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66FF"/>
            </a:solidFill>
            <a:prstDash val="solid"/>
            <a:round/>
            <a:headEnd type="none" w="med" len="med"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3958438872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10490" y="100330"/>
            <a:ext cx="32296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16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框架中使用的新概念介绍</a:t>
            </a:r>
          </a:p>
          <a:p>
            <a:pPr>
              <a:defRPr/>
            </a:pPr>
            <a:endParaRPr lang="zh-CN" altLang="en-US" sz="2400" b="1" dirty="0">
              <a:solidFill>
                <a:schemeClr val="bg2">
                  <a:lumMod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TextBox 134"/>
          <p:cNvSpPr txBox="1"/>
          <p:nvPr/>
        </p:nvSpPr>
        <p:spPr>
          <a:xfrm>
            <a:off x="9611485" y="4774453"/>
            <a:ext cx="1581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800" dirty="0">
                <a:solidFill>
                  <a:schemeClr val="bg1"/>
                </a:solidFill>
              </a:rPr>
              <a:t>Suitable for all category</a:t>
            </a:r>
            <a:r>
              <a:rPr lang="en-US" sz="800" dirty="0">
                <a:solidFill>
                  <a:schemeClr val="bg1"/>
                </a:solidFill>
              </a:rPr>
              <a:t>, Lorem Ipsum is not simply random text</a:t>
            </a:r>
            <a:r>
              <a:rPr lang="en-US" sz="800" dirty="0" smtClean="0">
                <a:solidFill>
                  <a:schemeClr val="bg1"/>
                </a:solidFill>
              </a:rPr>
              <a:t>.</a:t>
            </a:r>
            <a:r>
              <a:rPr lang="id-ID" sz="800" dirty="0">
                <a:solidFill>
                  <a:schemeClr val="bg1"/>
                </a:solidFill>
              </a:rPr>
              <a:t> </a:t>
            </a:r>
            <a:endParaRPr lang="en-US" sz="800" b="1" dirty="0">
              <a:solidFill>
                <a:schemeClr val="bg1"/>
              </a:solidFill>
              <a:latin typeface="Signika Negative" pitchFamily="2" charset="0"/>
            </a:endParaRPr>
          </a:p>
        </p:txBody>
      </p:sp>
      <p:sp>
        <p:nvSpPr>
          <p:cNvPr id="13" name="Text Box 9"/>
          <p:cNvSpPr>
            <a:spLocks noChangeArrowheads="1"/>
          </p:cNvSpPr>
          <p:nvPr/>
        </p:nvSpPr>
        <p:spPr bwMode="auto">
          <a:xfrm>
            <a:off x="2527141" y="1876742"/>
            <a:ext cx="3452813" cy="342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80" tIns="34290" rIns="68580" bIns="34290">
            <a:spAutoFit/>
          </a:bodyPr>
          <a:lstStyle/>
          <a:p>
            <a:pPr>
              <a:buFont typeface="Arial" panose="020B0604020202020204" pitchFamily="34" charset="0"/>
              <a:buNone/>
            </a:pPr>
            <a:endParaRPr lang="zh-CN" altLang="en-US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Text Box 9"/>
          <p:cNvSpPr>
            <a:spLocks noChangeArrowheads="1"/>
          </p:cNvSpPr>
          <p:nvPr/>
        </p:nvSpPr>
        <p:spPr bwMode="auto">
          <a:xfrm>
            <a:off x="482600" y="829986"/>
            <a:ext cx="7962900" cy="3947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2D</a:t>
            </a: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  <a:r>
              <a:rPr lang="en-US" altLang="zh-CN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</a:p>
          <a:p>
            <a:pPr>
              <a:defRPr/>
            </a:pPr>
            <a:r>
              <a:rPr lang="en-US" altLang="zh-CN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b="1" dirty="0">
              <a:solidFill>
                <a:schemeClr val="bg2">
                  <a:lumMod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2D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编程是指程序设计有两个纬度；</a:t>
            </a:r>
            <a:endParaRPr lang="en-US" altLang="zh-CN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如上和行列模式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开发人员面像过程对象编程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代码的调整与修改就是对列的设计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用户操作软件就是对行的增删与修改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2D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编程把开发人员和用户分离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让程序更易于理解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同时列的数量与程序的线程数对应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即程序的线程数不再受用户控制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强化了开发人员对</a:t>
            </a:r>
            <a:r>
              <a:rPr lang="en-US" altLang="zh-CN" dirty="0" err="1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资源的控制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 Box 9"/>
          <p:cNvSpPr>
            <a:spLocks noChangeArrowheads="1"/>
          </p:cNvSpPr>
          <p:nvPr/>
        </p:nvSpPr>
        <p:spPr bwMode="auto">
          <a:xfrm>
            <a:off x="2527141" y="1876742"/>
            <a:ext cx="3452813" cy="342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80" tIns="34290" rIns="68580" bIns="34290">
            <a:spAutoFit/>
          </a:bodyPr>
          <a:lstStyle/>
          <a:p>
            <a:pPr>
              <a:buFont typeface="Arial" panose="020B0604020202020204" pitchFamily="34" charset="0"/>
              <a:buNone/>
            </a:pPr>
            <a:endParaRPr lang="zh-CN" altLang="en-US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527700"/>
              </p:ext>
            </p:extLst>
          </p:nvPr>
        </p:nvGraphicFramePr>
        <p:xfrm>
          <a:off x="958850" y="1786572"/>
          <a:ext cx="60960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4523111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10490" y="100330"/>
            <a:ext cx="32296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16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框架中使用的新概念介绍</a:t>
            </a:r>
          </a:p>
          <a:p>
            <a:pPr>
              <a:defRPr/>
            </a:pPr>
            <a:endParaRPr lang="zh-CN" altLang="en-US" sz="2400" b="1" dirty="0">
              <a:solidFill>
                <a:schemeClr val="bg2">
                  <a:lumMod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TextBox 134"/>
          <p:cNvSpPr txBox="1"/>
          <p:nvPr/>
        </p:nvSpPr>
        <p:spPr>
          <a:xfrm>
            <a:off x="9611485" y="4774453"/>
            <a:ext cx="1581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800" dirty="0">
                <a:solidFill>
                  <a:schemeClr val="bg1"/>
                </a:solidFill>
              </a:rPr>
              <a:t>Suitable for all category</a:t>
            </a:r>
            <a:r>
              <a:rPr lang="en-US" sz="800" dirty="0">
                <a:solidFill>
                  <a:schemeClr val="bg1"/>
                </a:solidFill>
              </a:rPr>
              <a:t>, Lorem Ipsum is not simply random text</a:t>
            </a:r>
            <a:r>
              <a:rPr lang="en-US" sz="800" dirty="0" smtClean="0">
                <a:solidFill>
                  <a:schemeClr val="bg1"/>
                </a:solidFill>
              </a:rPr>
              <a:t>.</a:t>
            </a:r>
            <a:r>
              <a:rPr lang="id-ID" sz="800" dirty="0">
                <a:solidFill>
                  <a:schemeClr val="bg1"/>
                </a:solidFill>
              </a:rPr>
              <a:t> </a:t>
            </a:r>
            <a:endParaRPr lang="en-US" sz="800" b="1" dirty="0">
              <a:solidFill>
                <a:schemeClr val="bg1"/>
              </a:solidFill>
              <a:latin typeface="Signika Negative" pitchFamily="2" charset="0"/>
            </a:endParaRPr>
          </a:p>
        </p:txBody>
      </p:sp>
      <p:sp>
        <p:nvSpPr>
          <p:cNvPr id="13" name="Text Box 9"/>
          <p:cNvSpPr>
            <a:spLocks noChangeArrowheads="1"/>
          </p:cNvSpPr>
          <p:nvPr/>
        </p:nvSpPr>
        <p:spPr bwMode="auto">
          <a:xfrm>
            <a:off x="2527141" y="1876742"/>
            <a:ext cx="3452813" cy="342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80" tIns="34290" rIns="68580" bIns="34290">
            <a:spAutoFit/>
          </a:bodyPr>
          <a:lstStyle/>
          <a:p>
            <a:pPr>
              <a:buFont typeface="Arial" panose="020B0604020202020204" pitchFamily="34" charset="0"/>
              <a:buNone/>
            </a:pPr>
            <a:endParaRPr lang="zh-CN" altLang="en-US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Text Box 9"/>
          <p:cNvSpPr>
            <a:spLocks noChangeArrowheads="1"/>
          </p:cNvSpPr>
          <p:nvPr/>
        </p:nvSpPr>
        <p:spPr bwMode="auto">
          <a:xfrm>
            <a:off x="482600" y="829986"/>
            <a:ext cx="7962900" cy="2562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锁冲突指标</a:t>
            </a:r>
            <a:r>
              <a:rPr lang="en-US" altLang="zh-CN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>
              <a:defRPr/>
            </a:pPr>
            <a:endParaRPr lang="en-US" altLang="zh-CN" b="1" dirty="0">
              <a:solidFill>
                <a:schemeClr val="bg2">
                  <a:lumMod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资源在多线程被访问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存在竞争问题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衡量一个资源竞争的激烈程度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可按如下计算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激烈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程度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锁的冲突率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锁的占用时间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流媒体框架的核心数据是单向流过程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即同一数据最多被两个线程使用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锁的冲突率是多线程中最低的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50%,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激烈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程度完全由单个模块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单线程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的代码质量决定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defRPr/>
            </a:pP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激烈程度越高的程序在压力测试中表现越差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defRPr/>
            </a:pP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 Box 9"/>
          <p:cNvSpPr>
            <a:spLocks noChangeArrowheads="1"/>
          </p:cNvSpPr>
          <p:nvPr/>
        </p:nvSpPr>
        <p:spPr bwMode="auto">
          <a:xfrm>
            <a:off x="2527141" y="1876742"/>
            <a:ext cx="3452813" cy="342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80" tIns="34290" rIns="68580" bIns="34290">
            <a:spAutoFit/>
          </a:bodyPr>
          <a:lstStyle/>
          <a:p>
            <a:pPr>
              <a:buFont typeface="Arial" panose="020B0604020202020204" pitchFamily="34" charset="0"/>
              <a:buNone/>
            </a:pPr>
            <a:endParaRPr lang="zh-CN" altLang="en-US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9025755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53cd863c53ab1">
  <a:themeElements>
    <a:clrScheme name="凤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53cd863c53ab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66FF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66FF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53cd863c53ab1 1">
        <a:dk1>
          <a:srgbClr val="3D3F41"/>
        </a:dk1>
        <a:lt1>
          <a:srgbClr val="FFFFFF"/>
        </a:lt1>
        <a:dk2>
          <a:srgbClr val="3D3F41"/>
        </a:dk2>
        <a:lt2>
          <a:srgbClr val="EEECE1"/>
        </a:lt2>
        <a:accent1>
          <a:srgbClr val="154295"/>
        </a:accent1>
        <a:accent2>
          <a:srgbClr val="0CA593"/>
        </a:accent2>
        <a:accent3>
          <a:srgbClr val="FFFFFF"/>
        </a:accent3>
        <a:accent4>
          <a:srgbClr val="333436"/>
        </a:accent4>
        <a:accent5>
          <a:srgbClr val="AAB0C8"/>
        </a:accent5>
        <a:accent6>
          <a:srgbClr val="0A9585"/>
        </a:accent6>
        <a:hlink>
          <a:srgbClr val="FFC00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_3">
  <a:themeElements>
    <a:clrScheme name="自定义设计方案_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_3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66FF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66FF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_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66FF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66FF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自定义设计方案_2">
  <a:themeElements>
    <a:clrScheme name="自定义设计方案_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_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66FF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66FF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2918</Words>
  <Application>Microsoft Office PowerPoint</Application>
  <PresentationFormat>全屏显示(16:9)</PresentationFormat>
  <Paragraphs>234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53cd863c53ab1</vt:lpstr>
      <vt:lpstr>自定义设计方案_3</vt:lpstr>
      <vt:lpstr>自定义设计方案</vt:lpstr>
      <vt:lpstr>自定义设计方案_2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hhadmin</cp:lastModifiedBy>
  <cp:revision>1115</cp:revision>
  <cp:lastPrinted>2015-07-31T03:24:00Z</cp:lastPrinted>
  <dcterms:created xsi:type="dcterms:W3CDTF">2013-01-25T01:44:00Z</dcterms:created>
  <dcterms:modified xsi:type="dcterms:W3CDTF">2020-03-17T08:37:05Z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  <property fmtid="{D5CDD505-2E9C-101B-9397-08002B2CF9AE}" pid="3" name="KSORubyTemplateID">
    <vt:lpwstr>2</vt:lpwstr>
  </property>
</Properties>
</file>