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www.qfedu.com" TargetMode="Externa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www.qfedu.com" TargetMode="Externa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"/>
          <p:cNvSpPr/>
          <p:nvPr/>
        </p:nvSpPr>
        <p:spPr>
          <a:xfrm>
            <a:off x="227111" y="306238"/>
            <a:ext cx="12550578" cy="7794031"/>
          </a:xfrm>
          <a:prstGeom prst="roundRect">
            <a:avLst>
              <a:gd name="adj" fmla="val 5747"/>
            </a:avLst>
          </a:prstGeom>
          <a:ln w="38100">
            <a:solidFill>
              <a:schemeClr val="accent3">
                <a:hueOff val="914337"/>
                <a:satOff val="31515"/>
                <a:lumOff val="-3079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2" name="new_logo.png" descr="new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9450" y="590550"/>
            <a:ext cx="2654300" cy="68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logo_word.png" descr="logo_wor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62833" y="742950"/>
            <a:ext cx="4203701" cy="381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北京千锋互联科技有限公司   http://www.qfedu.com"/>
          <p:cNvSpPr txBox="1"/>
          <p:nvPr/>
        </p:nvSpPr>
        <p:spPr>
          <a:xfrm>
            <a:off x="4678324" y="9282757"/>
            <a:ext cx="3648152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200">
                <a:latin typeface="+mn-lt"/>
                <a:ea typeface="+mn-ea"/>
                <a:cs typeface="+mn-cs"/>
                <a:sym typeface="Helvetica Neue Medium"/>
              </a:defRPr>
            </a:pPr>
            <a:r>
              <a:t>北京千锋互联科技有限公司   </a:t>
            </a:r>
            <a:r>
              <a:rPr u="sng">
                <a:hlinkClick r:id="rId4" invalidUrl="" action="" tgtFrame="" tooltip="" history="1" highlightClick="0" endSnd="0"/>
              </a:rPr>
              <a:t>http://www.qfedu.com</a:t>
            </a:r>
          </a:p>
        </p:txBody>
      </p:sp>
      <p:sp>
        <p:nvSpPr>
          <p:cNvPr id="15" name="矩形"/>
          <p:cNvSpPr/>
          <p:nvPr/>
        </p:nvSpPr>
        <p:spPr>
          <a:xfrm>
            <a:off x="3865176" y="6698406"/>
            <a:ext cx="5274447" cy="209971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" name="标题文本"/>
          <p:cNvSpPr txBox="1"/>
          <p:nvPr>
            <p:ph type="title"/>
          </p:nvPr>
        </p:nvSpPr>
        <p:spPr>
          <a:xfrm>
            <a:off x="1270000" y="2908300"/>
            <a:ext cx="10464800" cy="14224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7" name="正文级别 1…"/>
          <p:cNvSpPr txBox="1"/>
          <p:nvPr>
            <p:ph type="body" sz="quarter" idx="1"/>
          </p:nvPr>
        </p:nvSpPr>
        <p:spPr>
          <a:xfrm>
            <a:off x="1270000" y="7183115"/>
            <a:ext cx="10464800" cy="113030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500">
                <a:latin typeface="Songti SC Regular"/>
                <a:ea typeface="Songti SC Regular"/>
                <a:cs typeface="Songti SC Regular"/>
                <a:sym typeface="Songti SC Regular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3" name="“在此键入引文。”"/>
          <p:cNvSpPr txBox="1"/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10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"/>
          <p:cNvSpPr/>
          <p:nvPr/>
        </p:nvSpPr>
        <p:spPr>
          <a:xfrm>
            <a:off x="227111" y="306238"/>
            <a:ext cx="12550578" cy="8914508"/>
          </a:xfrm>
          <a:prstGeom prst="roundRect">
            <a:avLst>
              <a:gd name="adj" fmla="val 5024"/>
            </a:avLst>
          </a:prstGeom>
          <a:ln w="38100">
            <a:solidFill>
              <a:schemeClr val="accent3">
                <a:hueOff val="914337"/>
                <a:satOff val="31515"/>
                <a:lumOff val="-3079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6" name="new_logo.png" descr="new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9450" y="590550"/>
            <a:ext cx="2654300" cy="6858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矩形"/>
          <p:cNvSpPr/>
          <p:nvPr/>
        </p:nvSpPr>
        <p:spPr>
          <a:xfrm>
            <a:off x="590550" y="2134344"/>
            <a:ext cx="11823700" cy="37208"/>
          </a:xfrm>
          <a:prstGeom prst="rect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8" name="logo_word.png" descr="logo_wor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62833" y="742950"/>
            <a:ext cx="4203701" cy="38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正文级别 1…"/>
          <p:cNvSpPr txBox="1"/>
          <p:nvPr>
            <p:ph type="body" idx="1"/>
          </p:nvPr>
        </p:nvSpPr>
        <p:spPr>
          <a:xfrm>
            <a:off x="590550" y="2263973"/>
            <a:ext cx="11823700" cy="6951763"/>
          </a:xfrm>
          <a:prstGeom prst="rect">
            <a:avLst/>
          </a:prstGeom>
        </p:spPr>
        <p:txBody>
          <a:bodyPr anchor="t"/>
          <a:lstStyle>
            <a:lvl1pPr marL="513953" indent="-513953">
              <a:spcBef>
                <a:spcPts val="0"/>
              </a:spcBef>
              <a:defRPr sz="3000"/>
            </a:lvl1pPr>
            <a:lvl2pPr marL="0" indent="228600">
              <a:spcBef>
                <a:spcPts val="0"/>
              </a:spcBef>
              <a:buSzTx/>
              <a:buNone/>
              <a:defRPr sz="2500">
                <a:solidFill>
                  <a:srgbClr val="5E5E5E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2500">
                <a:solidFill>
                  <a:srgbClr val="5E5E5E"/>
                </a:solidFill>
              </a:defRPr>
            </a:lvl3pPr>
            <a:lvl4pPr marL="0" indent="685800">
              <a:spcBef>
                <a:spcPts val="0"/>
              </a:spcBef>
              <a:buClr>
                <a:srgbClr val="5E5E5E"/>
              </a:buClr>
              <a:buSzTx/>
              <a:buNone/>
              <a:defRPr sz="2500">
                <a:solidFill>
                  <a:srgbClr val="5E5E5E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2500">
                <a:solidFill>
                  <a:srgbClr val="5E5E5E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0" name="标题文本"/>
          <p:cNvSpPr txBox="1"/>
          <p:nvPr>
            <p:ph type="title"/>
          </p:nvPr>
        </p:nvSpPr>
        <p:spPr>
          <a:xfrm>
            <a:off x="584200" y="1483072"/>
            <a:ext cx="7649766" cy="624980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1" name="北京千锋互联科技有限公司   http://www.qfedu.com"/>
          <p:cNvSpPr txBox="1"/>
          <p:nvPr/>
        </p:nvSpPr>
        <p:spPr>
          <a:xfrm>
            <a:off x="4678324" y="9282757"/>
            <a:ext cx="3648152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200">
                <a:latin typeface="+mn-lt"/>
                <a:ea typeface="+mn-ea"/>
                <a:cs typeface="+mn-cs"/>
                <a:sym typeface="Helvetica Neue Medium"/>
              </a:defRPr>
            </a:pPr>
            <a:r>
              <a:t>北京千锋互联科技有限公司   </a:t>
            </a:r>
            <a:r>
              <a:rPr u="sng">
                <a:hlinkClick r:id="rId4" invalidUrl="" action="" tgtFrame="" tooltip="" history="1" highlightClick="0" endSnd="0"/>
              </a:rPr>
              <a:t>http://www.qfedu.com</a:t>
            </a:r>
          </a:p>
        </p:txBody>
      </p:sp>
      <p:sp>
        <p:nvSpPr>
          <p:cNvPr id="32" name="幻灯片编号"/>
          <p:cNvSpPr txBox="1"/>
          <p:nvPr>
            <p:ph type="sldNum" sz="quarter" idx="2"/>
          </p:nvPr>
        </p:nvSpPr>
        <p:spPr>
          <a:xfrm>
            <a:off x="6328884" y="9296400"/>
            <a:ext cx="866763" cy="324306"/>
          </a:xfrm>
          <a:prstGeom prst="rect">
            <a:avLst/>
          </a:prstGeom>
        </p:spPr>
        <p:txBody>
          <a:bodyPr wrap="square"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图像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8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9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6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5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6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7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3" name="图像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hyperlink" Target="http://www.abc.hus/123.png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hyperlink" Target="http://www.baidu.com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baidu.com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ython基础教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Python基础教学</a:t>
            </a:r>
          </a:p>
        </p:txBody>
      </p:sp>
      <p:sp>
        <p:nvSpPr>
          <p:cNvPr id="129" name="余婷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余婷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成组"/>
          <p:cNvGrpSpPr/>
          <p:nvPr/>
        </p:nvGrpSpPr>
        <p:grpSpPr>
          <a:xfrm>
            <a:off x="579859" y="2056789"/>
            <a:ext cx="10041682" cy="6177248"/>
            <a:chOff x="0" y="0"/>
            <a:chExt cx="10041681" cy="6177247"/>
          </a:xfrm>
        </p:grpSpPr>
        <p:sp>
          <p:nvSpPr>
            <p:cNvPr id="367" name="DNS"/>
            <p:cNvSpPr txBox="1"/>
            <p:nvPr/>
          </p:nvSpPr>
          <p:spPr>
            <a:xfrm>
              <a:off x="4749712" y="-1"/>
              <a:ext cx="76383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1">
                      <a:hueOff val="114395"/>
                      <a:lumOff val="-24975"/>
                    </a:schemeClr>
                  </a:solidFill>
                </a:defRPr>
              </a:lvl1pPr>
            </a:lstStyle>
            <a:p>
              <a:pPr/>
              <a:r>
                <a:t>DNS</a:t>
              </a:r>
            </a:p>
          </p:txBody>
        </p:sp>
        <p:grpSp>
          <p:nvGrpSpPr>
            <p:cNvPr id="403" name="成组"/>
            <p:cNvGrpSpPr/>
            <p:nvPr/>
          </p:nvGrpSpPr>
          <p:grpSpPr>
            <a:xfrm>
              <a:off x="0" y="459870"/>
              <a:ext cx="10041682" cy="5717378"/>
              <a:chOff x="0" y="0"/>
              <a:chExt cx="10041681" cy="5717377"/>
            </a:xfrm>
          </p:grpSpPr>
          <p:pic>
            <p:nvPicPr>
              <p:cNvPr id="368" name="e2b48f34aa74fdb1aea81801df45d3a0.png" descr="e2b48f34aa74fdb1aea81801df45d3a0.png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052871" y="754152"/>
                <a:ext cx="5488580" cy="443916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69" name="computer.png" descr="computer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38288" y="2073275"/>
                <a:ext cx="571501" cy="4953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70" name="jiaohuanji.png" descr="jiaohuanji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3046759"/>
                <a:ext cx="670278" cy="3810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71" name="fuwuqi.png" descr="fuwuqi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9635281" y="659655"/>
                <a:ext cx="406401" cy="9144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72" name="computer.png" descr="computer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49388" y="3918644"/>
                <a:ext cx="571501" cy="4953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73" name="线条"/>
              <p:cNvSpPr/>
              <p:nvPr/>
            </p:nvSpPr>
            <p:spPr>
              <a:xfrm flipV="1">
                <a:off x="373238" y="2545457"/>
                <a:ext cx="1" cy="4953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74" name="线条"/>
              <p:cNvSpPr/>
              <p:nvPr/>
            </p:nvSpPr>
            <p:spPr>
              <a:xfrm flipV="1">
                <a:off x="373238" y="3421757"/>
                <a:ext cx="1" cy="4953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75" name="G"/>
              <p:cNvSpPr/>
              <p:nvPr/>
            </p:nvSpPr>
            <p:spPr>
              <a:xfrm>
                <a:off x="1498864" y="2970559"/>
                <a:ext cx="550268" cy="546101"/>
              </a:xfrm>
              <a:prstGeom prst="ellipse">
                <a:avLst/>
              </a:prstGeom>
              <a:solidFill>
                <a:schemeClr val="accent3">
                  <a:hueOff val="362282"/>
                  <a:satOff val="31803"/>
                  <a:lumOff val="-18242"/>
                </a:schemeClr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6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  <p:sp>
            <p:nvSpPr>
              <p:cNvPr id="376" name="A"/>
              <p:cNvSpPr/>
              <p:nvPr/>
            </p:nvSpPr>
            <p:spPr>
              <a:xfrm>
                <a:off x="2850907" y="2970559"/>
                <a:ext cx="550268" cy="546101"/>
              </a:xfrm>
              <a:prstGeom prst="ellipse">
                <a:avLst/>
              </a:prstGeom>
              <a:solidFill>
                <a:schemeClr val="accent3">
                  <a:hueOff val="362282"/>
                  <a:satOff val="31803"/>
                  <a:lumOff val="-18242"/>
                </a:schemeClr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6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77" name="B"/>
              <p:cNvSpPr/>
              <p:nvPr/>
            </p:nvSpPr>
            <p:spPr>
              <a:xfrm>
                <a:off x="3453143" y="1882080"/>
                <a:ext cx="550268" cy="546101"/>
              </a:xfrm>
              <a:prstGeom prst="ellipse">
                <a:avLst/>
              </a:prstGeom>
              <a:solidFill>
                <a:schemeClr val="accent3">
                  <a:hueOff val="362282"/>
                  <a:satOff val="31803"/>
                  <a:lumOff val="-18242"/>
                </a:schemeClr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6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78" name="D"/>
              <p:cNvSpPr/>
              <p:nvPr/>
            </p:nvSpPr>
            <p:spPr>
              <a:xfrm>
                <a:off x="4831093" y="1248072"/>
                <a:ext cx="550268" cy="546101"/>
              </a:xfrm>
              <a:prstGeom prst="ellipse">
                <a:avLst/>
              </a:prstGeom>
              <a:solidFill>
                <a:schemeClr val="accent3">
                  <a:hueOff val="362282"/>
                  <a:satOff val="31803"/>
                  <a:lumOff val="-18242"/>
                </a:schemeClr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6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379" name="C"/>
              <p:cNvSpPr/>
              <p:nvPr/>
            </p:nvSpPr>
            <p:spPr>
              <a:xfrm>
                <a:off x="4316743" y="3458269"/>
                <a:ext cx="550268" cy="546101"/>
              </a:xfrm>
              <a:prstGeom prst="ellipse">
                <a:avLst/>
              </a:prstGeom>
              <a:solidFill>
                <a:schemeClr val="accent3">
                  <a:hueOff val="362282"/>
                  <a:satOff val="31803"/>
                  <a:lumOff val="-18242"/>
                </a:schemeClr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6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80" name="E"/>
              <p:cNvSpPr/>
              <p:nvPr/>
            </p:nvSpPr>
            <p:spPr>
              <a:xfrm>
                <a:off x="6005843" y="2970559"/>
                <a:ext cx="550268" cy="546101"/>
              </a:xfrm>
              <a:prstGeom prst="ellipse">
                <a:avLst/>
              </a:prstGeom>
              <a:solidFill>
                <a:schemeClr val="accent3">
                  <a:hueOff val="362282"/>
                  <a:satOff val="31803"/>
                  <a:lumOff val="-18242"/>
                </a:schemeClr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6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  <p:sp>
            <p:nvSpPr>
              <p:cNvPr id="381" name="F"/>
              <p:cNvSpPr/>
              <p:nvPr/>
            </p:nvSpPr>
            <p:spPr>
              <a:xfrm>
                <a:off x="7453643" y="2348259"/>
                <a:ext cx="550268" cy="546101"/>
              </a:xfrm>
              <a:prstGeom prst="ellipse">
                <a:avLst/>
              </a:prstGeom>
              <a:solidFill>
                <a:schemeClr val="accent3">
                  <a:hueOff val="362282"/>
                  <a:satOff val="31803"/>
                  <a:lumOff val="-18242"/>
                </a:schemeClr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6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  <p:pic>
            <p:nvPicPr>
              <p:cNvPr id="382" name="jiaohuanji.png" descr="jiaohuanji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8649582" y="2481609"/>
                <a:ext cx="670278" cy="3810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83" name="fuwuqi.png" descr="fuwuqi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8283360" y="659655"/>
                <a:ext cx="406401" cy="9144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84" name="fuwuqi.png" descr="fuwuqi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8884532" y="659655"/>
                <a:ext cx="406401" cy="9144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85" name="computer.png" descr="computer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4820477" y="0"/>
                <a:ext cx="571501" cy="4953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86" name="线条"/>
              <p:cNvSpPr/>
              <p:nvPr/>
            </p:nvSpPr>
            <p:spPr>
              <a:xfrm>
                <a:off x="658596" y="3256309"/>
                <a:ext cx="81222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87" name="线条"/>
              <p:cNvSpPr/>
              <p:nvPr/>
            </p:nvSpPr>
            <p:spPr>
              <a:xfrm>
                <a:off x="2084096" y="3256309"/>
                <a:ext cx="731847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88" name="线条"/>
              <p:cNvSpPr/>
              <p:nvPr/>
            </p:nvSpPr>
            <p:spPr>
              <a:xfrm flipV="1">
                <a:off x="3178944" y="2345058"/>
                <a:ext cx="385282" cy="61086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89" name="线条"/>
              <p:cNvSpPr/>
              <p:nvPr/>
            </p:nvSpPr>
            <p:spPr>
              <a:xfrm flipV="1">
                <a:off x="3877444" y="1569695"/>
                <a:ext cx="950382" cy="35753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90" name="线条"/>
              <p:cNvSpPr/>
              <p:nvPr/>
            </p:nvSpPr>
            <p:spPr>
              <a:xfrm flipH="1" flipV="1">
                <a:off x="5272351" y="1772619"/>
                <a:ext cx="912352" cy="118737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91" name="线条"/>
              <p:cNvSpPr/>
              <p:nvPr/>
            </p:nvSpPr>
            <p:spPr>
              <a:xfrm>
                <a:off x="3439957" y="3310918"/>
                <a:ext cx="838004" cy="35768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92" name="线条"/>
              <p:cNvSpPr/>
              <p:nvPr/>
            </p:nvSpPr>
            <p:spPr>
              <a:xfrm flipV="1">
                <a:off x="4875057" y="3374653"/>
                <a:ext cx="1175149" cy="29289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93" name="线条"/>
              <p:cNvSpPr/>
              <p:nvPr/>
            </p:nvSpPr>
            <p:spPr>
              <a:xfrm>
                <a:off x="3978903" y="2301575"/>
                <a:ext cx="2112594" cy="78153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94" name="线条"/>
              <p:cNvSpPr/>
              <p:nvPr/>
            </p:nvSpPr>
            <p:spPr>
              <a:xfrm flipV="1">
                <a:off x="6550661" y="2755663"/>
                <a:ext cx="960271" cy="35736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95" name="线条"/>
              <p:cNvSpPr/>
              <p:nvPr/>
            </p:nvSpPr>
            <p:spPr>
              <a:xfrm>
                <a:off x="8016610" y="2621309"/>
                <a:ext cx="706271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96" name="线条"/>
              <p:cNvSpPr/>
              <p:nvPr/>
            </p:nvSpPr>
            <p:spPr>
              <a:xfrm flipV="1">
                <a:off x="5106227" y="477283"/>
                <a:ext cx="1" cy="74688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97" name="线条"/>
              <p:cNvSpPr/>
              <p:nvPr/>
            </p:nvSpPr>
            <p:spPr>
              <a:xfrm>
                <a:off x="8524610" y="1535955"/>
                <a:ext cx="381512" cy="96093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98" name="线条"/>
              <p:cNvSpPr/>
              <p:nvPr/>
            </p:nvSpPr>
            <p:spPr>
              <a:xfrm>
                <a:off x="9068296" y="1535955"/>
                <a:ext cx="1" cy="96093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99" name="线条"/>
              <p:cNvSpPr/>
              <p:nvPr/>
            </p:nvSpPr>
            <p:spPr>
              <a:xfrm flipH="1">
                <a:off x="9187921" y="1561355"/>
                <a:ext cx="648767" cy="96093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grpSp>
            <p:nvGrpSpPr>
              <p:cNvPr id="402" name="成组"/>
              <p:cNvGrpSpPr/>
              <p:nvPr/>
            </p:nvGrpSpPr>
            <p:grpSpPr>
              <a:xfrm>
                <a:off x="5932246" y="4523577"/>
                <a:ext cx="2197101" cy="1193801"/>
                <a:chOff x="0" y="0"/>
                <a:chExt cx="2197100" cy="1193800"/>
              </a:xfrm>
            </p:grpSpPr>
            <p:pic>
              <p:nvPicPr>
                <p:cNvPr id="400" name="框.png" descr="框.png"/>
                <p:cNvPicPr>
                  <a:picLocks noChangeAspect="1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2197100" cy="119380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401" name="互联网"/>
                <p:cNvSpPr txBox="1"/>
                <p:nvPr/>
              </p:nvSpPr>
              <p:spPr>
                <a:xfrm>
                  <a:off x="844030" y="533503"/>
                  <a:ext cx="1028701" cy="520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>
                    <a:defRPr>
                      <a:solidFill>
                        <a:schemeClr val="accent1">
                          <a:hueOff val="114395"/>
                          <a:lumOff val="-24975"/>
                        </a:schemeClr>
                      </a:solidFill>
                    </a:defRPr>
                  </a:lvl1pPr>
                </a:lstStyle>
                <a:p>
                  <a:pPr/>
                  <a:r>
                    <a:t>互联网</a:t>
                  </a:r>
                </a:p>
              </p:txBody>
            </p:sp>
          </p:grpSp>
        </p:grpSp>
      </p:grpSp>
      <p:sp>
        <p:nvSpPr>
          <p:cNvPr id="405" name="10.7.189.3"/>
          <p:cNvSpPr txBox="1"/>
          <p:nvPr/>
        </p:nvSpPr>
        <p:spPr>
          <a:xfrm>
            <a:off x="8696807" y="2379320"/>
            <a:ext cx="155478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10.7.189.3</a:t>
            </a:r>
          </a:p>
        </p:txBody>
      </p:sp>
      <p:sp>
        <p:nvSpPr>
          <p:cNvPr id="406" name="文本"/>
          <p:cNvSpPr txBox="1"/>
          <p:nvPr/>
        </p:nvSpPr>
        <p:spPr>
          <a:xfrm>
            <a:off x="260350" y="3001620"/>
            <a:ext cx="155478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u="sng">
                <a:hlinkClick r:id="rId7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7" invalidUrl="" action="" tgtFrame="" tooltip="" history="1" highlightClick="0" endSnd="0"/>
              </a:rPr>
              <a:t> </a:t>
            </a:r>
          </a:p>
        </p:txBody>
      </p:sp>
      <p:sp>
        <p:nvSpPr>
          <p:cNvPr id="407" name="10.7.189.3"/>
          <p:cNvSpPr txBox="1"/>
          <p:nvPr/>
        </p:nvSpPr>
        <p:spPr>
          <a:xfrm>
            <a:off x="260349" y="2379320"/>
            <a:ext cx="155478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10.7.189.3</a:t>
            </a:r>
          </a:p>
        </p:txBody>
      </p:sp>
      <p:sp>
        <p:nvSpPr>
          <p:cNvPr id="408" name="矩形"/>
          <p:cNvSpPr/>
          <p:nvPr/>
        </p:nvSpPr>
        <p:spPr>
          <a:xfrm>
            <a:off x="7061200" y="1938663"/>
            <a:ext cx="1388120" cy="21844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9" name="线条"/>
          <p:cNvSpPr/>
          <p:nvPr/>
        </p:nvSpPr>
        <p:spPr>
          <a:xfrm>
            <a:off x="7120259" y="2522863"/>
            <a:ext cx="127000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0" name="线条"/>
          <p:cNvSpPr/>
          <p:nvPr/>
        </p:nvSpPr>
        <p:spPr>
          <a:xfrm>
            <a:off x="7120259" y="3030863"/>
            <a:ext cx="127000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1" name="线条"/>
          <p:cNvSpPr/>
          <p:nvPr/>
        </p:nvSpPr>
        <p:spPr>
          <a:xfrm>
            <a:off x="7120259" y="3538863"/>
            <a:ext cx="127000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2" name="1"/>
          <p:cNvSpPr txBox="1"/>
          <p:nvPr/>
        </p:nvSpPr>
        <p:spPr>
          <a:xfrm>
            <a:off x="7613375" y="1949433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13" name="2"/>
          <p:cNvSpPr txBox="1"/>
          <p:nvPr/>
        </p:nvSpPr>
        <p:spPr>
          <a:xfrm>
            <a:off x="7613375" y="2483798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14" name="3"/>
          <p:cNvSpPr txBox="1"/>
          <p:nvPr/>
        </p:nvSpPr>
        <p:spPr>
          <a:xfrm>
            <a:off x="7613375" y="3054333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15" name="4"/>
          <p:cNvSpPr txBox="1"/>
          <p:nvPr/>
        </p:nvSpPr>
        <p:spPr>
          <a:xfrm>
            <a:off x="7613375" y="3526163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16" name="矩形"/>
          <p:cNvSpPr/>
          <p:nvPr/>
        </p:nvSpPr>
        <p:spPr>
          <a:xfrm>
            <a:off x="8173888" y="5543550"/>
            <a:ext cx="2079279" cy="1270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7" name="1"/>
          <p:cNvSpPr txBox="1"/>
          <p:nvPr/>
        </p:nvSpPr>
        <p:spPr>
          <a:xfrm>
            <a:off x="895857" y="3308333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18" name="矩形"/>
          <p:cNvSpPr/>
          <p:nvPr/>
        </p:nvSpPr>
        <p:spPr>
          <a:xfrm>
            <a:off x="609600" y="3175419"/>
            <a:ext cx="2079278" cy="949574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9" name="1"/>
          <p:cNvSpPr txBox="1"/>
          <p:nvPr/>
        </p:nvSpPr>
        <p:spPr>
          <a:xfrm>
            <a:off x="729975" y="3181333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20" name="2"/>
          <p:cNvSpPr txBox="1"/>
          <p:nvPr/>
        </p:nvSpPr>
        <p:spPr>
          <a:xfrm>
            <a:off x="1047475" y="3181333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21" name="3"/>
          <p:cNvSpPr txBox="1"/>
          <p:nvPr/>
        </p:nvSpPr>
        <p:spPr>
          <a:xfrm>
            <a:off x="1250675" y="3181333"/>
            <a:ext cx="53702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22" name="4"/>
          <p:cNvSpPr txBox="1"/>
          <p:nvPr/>
        </p:nvSpPr>
        <p:spPr>
          <a:xfrm>
            <a:off x="1720575" y="3181333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23" name="1"/>
          <p:cNvSpPr txBox="1"/>
          <p:nvPr/>
        </p:nvSpPr>
        <p:spPr>
          <a:xfrm>
            <a:off x="8476975" y="5568933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在TCP/IP协议栈，传输层有两个协议：TCP和UDP…"/>
          <p:cNvSpPr txBox="1"/>
          <p:nvPr>
            <p:ph type="body" idx="1"/>
          </p:nvPr>
        </p:nvSpPr>
        <p:spPr>
          <a:xfrm>
            <a:off x="387350" y="2124819"/>
            <a:ext cx="11823700" cy="6951762"/>
          </a:xfrm>
          <a:prstGeom prst="rect">
            <a:avLst/>
          </a:prstGeom>
        </p:spPr>
        <p:txBody>
          <a:bodyPr/>
          <a:lstStyle/>
          <a:p>
            <a:pPr lvl="1"/>
            <a:r>
              <a:t>在TCP/IP协议栈，传输层有两个协议：TCP和UDP </a:t>
            </a:r>
          </a:p>
          <a:p>
            <a:pPr/>
            <a:r>
              <a:t> TCP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协议(</a:t>
            </a:r>
            <a:r>
              <a:t>Transmission Control Protocol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，传输控制协议)</a:t>
            </a:r>
            <a:endParaRPr>
              <a:latin typeface="Helvetica"/>
              <a:ea typeface="Helvetica"/>
              <a:cs typeface="Helvetica"/>
              <a:sym typeface="Helvetica"/>
            </a:endParaRPr>
          </a:p>
          <a:p>
            <a:pPr lvl="1"/>
            <a:r>
              <a:rPr>
                <a:latin typeface="Helvetica"/>
                <a:ea typeface="Helvetica"/>
                <a:cs typeface="Helvetica"/>
                <a:sym typeface="Helvetica"/>
              </a:rPr>
              <a:t>1. 需要传输的文件分段传输</a:t>
            </a:r>
            <a:endParaRPr>
              <a:latin typeface="Helvetica"/>
              <a:ea typeface="Helvetica"/>
              <a:cs typeface="Helvetica"/>
              <a:sym typeface="Helvetica"/>
            </a:endParaRPr>
          </a:p>
          <a:p>
            <a:pPr lvl="1"/>
            <a:r>
              <a:rPr>
                <a:latin typeface="Helvetica"/>
                <a:ea typeface="Helvetica"/>
                <a:cs typeface="Helvetica"/>
                <a:sym typeface="Helvetica"/>
              </a:rPr>
              <a:t>2. 建立会话</a:t>
            </a:r>
            <a:endParaRPr>
              <a:latin typeface="Helvetica"/>
              <a:ea typeface="Helvetica"/>
              <a:cs typeface="Helvetica"/>
              <a:sym typeface="Helvetica"/>
            </a:endParaRPr>
          </a:p>
          <a:p>
            <a:pPr lvl="1"/>
            <a:r>
              <a:rPr>
                <a:latin typeface="Helvetica"/>
                <a:ea typeface="Helvetica"/>
                <a:cs typeface="Helvetica"/>
                <a:sym typeface="Helvetica"/>
              </a:rPr>
              <a:t>3. 可靠传输</a:t>
            </a:r>
            <a:endParaRPr>
              <a:latin typeface="Helvetica"/>
              <a:ea typeface="Helvetica"/>
              <a:cs typeface="Helvetica"/>
              <a:sym typeface="Helvetica"/>
            </a:endParaRPr>
          </a:p>
          <a:p>
            <a:pPr lvl="1"/>
            <a:r>
              <a:rPr>
                <a:latin typeface="Helvetica"/>
                <a:ea typeface="Helvetica"/>
                <a:cs typeface="Helvetica"/>
                <a:sym typeface="Helvetica"/>
              </a:rPr>
              <a:t>4. 流量控制  </a:t>
            </a:r>
            <a:endParaRPr>
              <a:latin typeface="Helvetica"/>
              <a:ea typeface="Helvetica"/>
              <a:cs typeface="Helvetica"/>
              <a:sym typeface="Helvetica"/>
            </a:endParaRPr>
          </a:p>
          <a:p>
            <a:pPr lvl="1"/>
            <a:endParaRPr>
              <a:latin typeface="Helvetica"/>
              <a:ea typeface="Helvetica"/>
              <a:cs typeface="Helvetica"/>
              <a:sym typeface="Helvetica"/>
            </a:endParaRPr>
          </a:p>
          <a:p>
            <a:pPr/>
            <a:r>
              <a:rPr>
                <a:latin typeface="Helvetica"/>
                <a:ea typeface="Helvetica"/>
                <a:cs typeface="Helvetica"/>
                <a:sym typeface="Helvetica"/>
              </a:rPr>
              <a:t>UDP</a:t>
            </a:r>
            <a:r>
              <a:t>协议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(</a:t>
            </a:r>
            <a:r>
              <a:t>User Data Protocol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，用户数据报协议)</a:t>
            </a:r>
          </a:p>
          <a:p>
            <a:pPr lvl="1"/>
            <a:r>
              <a:t>1. 一个数据包就能完成数据通信</a:t>
            </a:r>
          </a:p>
          <a:p>
            <a:pPr lvl="1"/>
            <a:r>
              <a:t>2. 不需要建立会话  </a:t>
            </a:r>
          </a:p>
          <a:p>
            <a:pPr lvl="1"/>
            <a:r>
              <a:t>3. 不可靠传输 </a:t>
            </a:r>
          </a:p>
          <a:p>
            <a:pPr lvl="1"/>
            <a:r>
              <a:t>4. 不需要流量控制  </a:t>
            </a:r>
          </a:p>
        </p:txBody>
      </p:sp>
      <p:sp>
        <p:nvSpPr>
          <p:cNvPr id="426" name="传输层两个协议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defRPr sz="3200"/>
            </a:lvl1pPr>
          </a:lstStyle>
          <a:p>
            <a:pPr/>
            <a:r>
              <a:t>传输层两个协议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CP如何实现可靠传输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defRPr sz="3200"/>
            </a:lvl1pPr>
          </a:lstStyle>
          <a:p>
            <a:pPr/>
            <a:r>
              <a:t>TCP如何实现可靠传输</a:t>
            </a:r>
          </a:p>
        </p:txBody>
      </p:sp>
      <p:sp>
        <p:nvSpPr>
          <p:cNvPr id="429" name="A"/>
          <p:cNvSpPr txBox="1"/>
          <p:nvPr/>
        </p:nvSpPr>
        <p:spPr>
          <a:xfrm>
            <a:off x="1946655" y="3029545"/>
            <a:ext cx="32308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31B93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430" name="B"/>
          <p:cNvSpPr txBox="1"/>
          <p:nvPr/>
        </p:nvSpPr>
        <p:spPr>
          <a:xfrm>
            <a:off x="3328060" y="3029545"/>
            <a:ext cx="32888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31B93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431" name="t"/>
          <p:cNvSpPr txBox="1"/>
          <p:nvPr/>
        </p:nvSpPr>
        <p:spPr>
          <a:xfrm>
            <a:off x="2188845" y="6679930"/>
            <a:ext cx="194311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solidFill>
                  <a:srgbClr val="9437FF"/>
                </a:solidFill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432" name="t"/>
          <p:cNvSpPr txBox="1"/>
          <p:nvPr/>
        </p:nvSpPr>
        <p:spPr>
          <a:xfrm>
            <a:off x="3636645" y="6679930"/>
            <a:ext cx="194311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solidFill>
                  <a:srgbClr val="9437FF"/>
                </a:solidFill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433" name="发送M1"/>
          <p:cNvSpPr txBox="1"/>
          <p:nvPr/>
        </p:nvSpPr>
        <p:spPr>
          <a:xfrm>
            <a:off x="930021" y="3704574"/>
            <a:ext cx="98475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solidFill>
                  <a:srgbClr val="531B93"/>
                </a:solidFill>
              </a:defRPr>
            </a:lvl1pPr>
          </a:lstStyle>
          <a:p>
            <a:pPr/>
            <a:r>
              <a:t>发送M1</a:t>
            </a:r>
          </a:p>
        </p:txBody>
      </p:sp>
      <p:sp>
        <p:nvSpPr>
          <p:cNvPr id="434" name="发送M2"/>
          <p:cNvSpPr txBox="1"/>
          <p:nvPr/>
        </p:nvSpPr>
        <p:spPr>
          <a:xfrm>
            <a:off x="930021" y="4610099"/>
            <a:ext cx="98475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solidFill>
                  <a:srgbClr val="531B93"/>
                </a:solidFill>
              </a:defRPr>
            </a:lvl1pPr>
          </a:lstStyle>
          <a:p>
            <a:pPr/>
            <a:r>
              <a:t>发送M2</a:t>
            </a:r>
          </a:p>
        </p:txBody>
      </p:sp>
      <p:sp>
        <p:nvSpPr>
          <p:cNvPr id="435" name="发送M3"/>
          <p:cNvSpPr txBox="1"/>
          <p:nvPr/>
        </p:nvSpPr>
        <p:spPr>
          <a:xfrm>
            <a:off x="930021" y="5490225"/>
            <a:ext cx="98475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solidFill>
                  <a:srgbClr val="531B93"/>
                </a:solidFill>
              </a:defRPr>
            </a:lvl1pPr>
          </a:lstStyle>
          <a:p>
            <a:pPr/>
            <a:r>
              <a:t>发送M3</a:t>
            </a:r>
          </a:p>
        </p:txBody>
      </p:sp>
      <p:sp>
        <p:nvSpPr>
          <p:cNvPr id="436" name="确认M1"/>
          <p:cNvSpPr txBox="1"/>
          <p:nvPr/>
        </p:nvSpPr>
        <p:spPr>
          <a:xfrm>
            <a:off x="3609721" y="4161774"/>
            <a:ext cx="98475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solidFill>
                  <a:srgbClr val="531B93"/>
                </a:solidFill>
              </a:defRPr>
            </a:lvl1pPr>
          </a:lstStyle>
          <a:p>
            <a:pPr/>
            <a:r>
              <a:t>确认M1</a:t>
            </a:r>
          </a:p>
        </p:txBody>
      </p:sp>
      <p:sp>
        <p:nvSpPr>
          <p:cNvPr id="437" name="确认M2"/>
          <p:cNvSpPr txBox="1"/>
          <p:nvPr/>
        </p:nvSpPr>
        <p:spPr>
          <a:xfrm>
            <a:off x="3597021" y="5076174"/>
            <a:ext cx="98475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solidFill>
                  <a:srgbClr val="531B93"/>
                </a:solidFill>
              </a:defRPr>
            </a:lvl1pPr>
          </a:lstStyle>
          <a:p>
            <a:pPr/>
            <a:r>
              <a:t>确认M2</a:t>
            </a:r>
          </a:p>
        </p:txBody>
      </p:sp>
      <p:sp>
        <p:nvSpPr>
          <p:cNvPr id="438" name="确认M3"/>
          <p:cNvSpPr txBox="1"/>
          <p:nvPr/>
        </p:nvSpPr>
        <p:spPr>
          <a:xfrm>
            <a:off x="3584321" y="5965174"/>
            <a:ext cx="98475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solidFill>
                  <a:srgbClr val="531B93"/>
                </a:solidFill>
              </a:defRPr>
            </a:lvl1pPr>
          </a:lstStyle>
          <a:p>
            <a:pPr/>
            <a:r>
              <a:t>确认M3</a:t>
            </a:r>
          </a:p>
        </p:txBody>
      </p:sp>
      <p:sp>
        <p:nvSpPr>
          <p:cNvPr id="439" name="线条"/>
          <p:cNvSpPr/>
          <p:nvPr/>
        </p:nvSpPr>
        <p:spPr>
          <a:xfrm flipV="1">
            <a:off x="2108199" y="3660124"/>
            <a:ext cx="1" cy="3289301"/>
          </a:xfrm>
          <a:prstGeom prst="line">
            <a:avLst/>
          </a:prstGeom>
          <a:ln w="38100">
            <a:solidFill>
              <a:srgbClr val="797979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0" name="线条"/>
          <p:cNvSpPr/>
          <p:nvPr/>
        </p:nvSpPr>
        <p:spPr>
          <a:xfrm flipV="1">
            <a:off x="3492500" y="3660124"/>
            <a:ext cx="0" cy="3289301"/>
          </a:xfrm>
          <a:prstGeom prst="line">
            <a:avLst/>
          </a:prstGeom>
          <a:ln w="38100">
            <a:solidFill>
              <a:srgbClr val="797979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1" name="线条"/>
          <p:cNvSpPr/>
          <p:nvPr/>
        </p:nvSpPr>
        <p:spPr>
          <a:xfrm>
            <a:off x="2129155" y="3919809"/>
            <a:ext cx="1403499" cy="432533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2" name="线条"/>
          <p:cNvSpPr/>
          <p:nvPr/>
        </p:nvSpPr>
        <p:spPr>
          <a:xfrm flipH="1">
            <a:off x="2100679" y="4381306"/>
            <a:ext cx="1401755" cy="431349"/>
          </a:xfrm>
          <a:prstGeom prst="line">
            <a:avLst/>
          </a:prstGeom>
          <a:ln w="25400">
            <a:solidFill>
              <a:srgbClr val="94219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3" name="线条"/>
          <p:cNvSpPr/>
          <p:nvPr/>
        </p:nvSpPr>
        <p:spPr>
          <a:xfrm>
            <a:off x="2129155" y="4863895"/>
            <a:ext cx="1403499" cy="432532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4" name="线条"/>
          <p:cNvSpPr/>
          <p:nvPr/>
        </p:nvSpPr>
        <p:spPr>
          <a:xfrm>
            <a:off x="2103544" y="5730961"/>
            <a:ext cx="1403500" cy="432533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5" name="线条"/>
          <p:cNvSpPr/>
          <p:nvPr/>
        </p:nvSpPr>
        <p:spPr>
          <a:xfrm flipH="1">
            <a:off x="2078555" y="5306502"/>
            <a:ext cx="1401755" cy="431349"/>
          </a:xfrm>
          <a:prstGeom prst="line">
            <a:avLst/>
          </a:prstGeom>
          <a:ln w="25400">
            <a:solidFill>
              <a:srgbClr val="94219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6" name="线条"/>
          <p:cNvSpPr/>
          <p:nvPr/>
        </p:nvSpPr>
        <p:spPr>
          <a:xfrm flipH="1">
            <a:off x="2078555" y="6186450"/>
            <a:ext cx="1401755" cy="431349"/>
          </a:xfrm>
          <a:prstGeom prst="line">
            <a:avLst/>
          </a:prstGeom>
          <a:ln w="25400">
            <a:solidFill>
              <a:srgbClr val="94219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7" name="(a)无差错情况"/>
          <p:cNvSpPr txBox="1"/>
          <p:nvPr/>
        </p:nvSpPr>
        <p:spPr>
          <a:xfrm>
            <a:off x="1784451" y="7336774"/>
            <a:ext cx="199369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(a)无差错情况</a:t>
            </a:r>
          </a:p>
        </p:txBody>
      </p:sp>
      <p:sp>
        <p:nvSpPr>
          <p:cNvPr id="448" name="A"/>
          <p:cNvSpPr txBox="1"/>
          <p:nvPr/>
        </p:nvSpPr>
        <p:spPr>
          <a:xfrm>
            <a:off x="7280655" y="2890809"/>
            <a:ext cx="32308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31B93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449" name="B"/>
          <p:cNvSpPr txBox="1"/>
          <p:nvPr/>
        </p:nvSpPr>
        <p:spPr>
          <a:xfrm>
            <a:off x="8662060" y="2890809"/>
            <a:ext cx="32888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31B93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450" name="t"/>
          <p:cNvSpPr txBox="1"/>
          <p:nvPr/>
        </p:nvSpPr>
        <p:spPr>
          <a:xfrm>
            <a:off x="7522845" y="6541195"/>
            <a:ext cx="194311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solidFill>
                  <a:srgbClr val="9437FF"/>
                </a:solidFill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451" name="t"/>
          <p:cNvSpPr txBox="1"/>
          <p:nvPr/>
        </p:nvSpPr>
        <p:spPr>
          <a:xfrm>
            <a:off x="8970645" y="6541195"/>
            <a:ext cx="194311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solidFill>
                  <a:srgbClr val="9437FF"/>
                </a:solidFill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452" name="发送M1"/>
          <p:cNvSpPr txBox="1"/>
          <p:nvPr/>
        </p:nvSpPr>
        <p:spPr>
          <a:xfrm>
            <a:off x="6264021" y="3565839"/>
            <a:ext cx="98475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solidFill>
                  <a:srgbClr val="531B93"/>
                </a:solidFill>
              </a:defRPr>
            </a:lvl1pPr>
          </a:lstStyle>
          <a:p>
            <a:pPr/>
            <a:r>
              <a:t>发送M1</a:t>
            </a:r>
          </a:p>
        </p:txBody>
      </p:sp>
      <p:sp>
        <p:nvSpPr>
          <p:cNvPr id="453" name="超时重传M1"/>
          <p:cNvSpPr txBox="1"/>
          <p:nvPr/>
        </p:nvSpPr>
        <p:spPr>
          <a:xfrm>
            <a:off x="5996393" y="4484064"/>
            <a:ext cx="1367614" cy="431801"/>
          </a:xfrm>
          <a:prstGeom prst="rect">
            <a:avLst/>
          </a:prstGeom>
          <a:solidFill>
            <a:srgbClr val="FFFB00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超时重传M1</a:t>
            </a:r>
          </a:p>
        </p:txBody>
      </p:sp>
      <p:sp>
        <p:nvSpPr>
          <p:cNvPr id="454" name="发送M2"/>
          <p:cNvSpPr txBox="1"/>
          <p:nvPr/>
        </p:nvSpPr>
        <p:spPr>
          <a:xfrm>
            <a:off x="6264021" y="5351490"/>
            <a:ext cx="98475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solidFill>
                  <a:srgbClr val="531B93"/>
                </a:solidFill>
              </a:defRPr>
            </a:lvl1pPr>
          </a:lstStyle>
          <a:p>
            <a:pPr/>
            <a:r>
              <a:t>发送M2</a:t>
            </a:r>
          </a:p>
        </p:txBody>
      </p:sp>
      <p:sp>
        <p:nvSpPr>
          <p:cNvPr id="455" name="丢弃有差错…"/>
          <p:cNvSpPr txBox="1"/>
          <p:nvPr/>
        </p:nvSpPr>
        <p:spPr>
          <a:xfrm>
            <a:off x="8924670" y="3842731"/>
            <a:ext cx="1333552" cy="749301"/>
          </a:xfrm>
          <a:prstGeom prst="rect">
            <a:avLst/>
          </a:prstGeom>
          <a:solidFill>
            <a:srgbClr val="FFFB00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pPr>
            <a:r>
              <a:t>丢弃有差错</a:t>
            </a:r>
          </a:p>
          <a:p>
            <a:pPr>
              <a:defRPr b="0" sz="1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pPr>
            <a:r>
              <a:t>的报文</a:t>
            </a:r>
          </a:p>
        </p:txBody>
      </p:sp>
      <p:sp>
        <p:nvSpPr>
          <p:cNvPr id="456" name="确认M1"/>
          <p:cNvSpPr txBox="1"/>
          <p:nvPr/>
        </p:nvSpPr>
        <p:spPr>
          <a:xfrm>
            <a:off x="8931021" y="4937439"/>
            <a:ext cx="98475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solidFill>
                  <a:srgbClr val="531B93"/>
                </a:solidFill>
              </a:defRPr>
            </a:lvl1pPr>
          </a:lstStyle>
          <a:p>
            <a:pPr/>
            <a:r>
              <a:t>确认M1</a:t>
            </a:r>
          </a:p>
        </p:txBody>
      </p:sp>
      <p:sp>
        <p:nvSpPr>
          <p:cNvPr id="457" name="确认M2"/>
          <p:cNvSpPr txBox="1"/>
          <p:nvPr/>
        </p:nvSpPr>
        <p:spPr>
          <a:xfrm>
            <a:off x="8918321" y="5826439"/>
            <a:ext cx="98475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solidFill>
                  <a:srgbClr val="531B93"/>
                </a:solidFill>
              </a:defRPr>
            </a:lvl1pPr>
          </a:lstStyle>
          <a:p>
            <a:pPr/>
            <a:r>
              <a:t>确认M2</a:t>
            </a:r>
          </a:p>
        </p:txBody>
      </p:sp>
      <p:sp>
        <p:nvSpPr>
          <p:cNvPr id="458" name="线条"/>
          <p:cNvSpPr/>
          <p:nvPr/>
        </p:nvSpPr>
        <p:spPr>
          <a:xfrm flipV="1">
            <a:off x="7442200" y="3521389"/>
            <a:ext cx="0" cy="3289301"/>
          </a:xfrm>
          <a:prstGeom prst="line">
            <a:avLst/>
          </a:prstGeom>
          <a:ln w="38100">
            <a:solidFill>
              <a:srgbClr val="797979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9" name="线条"/>
          <p:cNvSpPr/>
          <p:nvPr/>
        </p:nvSpPr>
        <p:spPr>
          <a:xfrm flipV="1">
            <a:off x="8826500" y="3521389"/>
            <a:ext cx="0" cy="3289301"/>
          </a:xfrm>
          <a:prstGeom prst="line">
            <a:avLst/>
          </a:prstGeom>
          <a:ln w="38100">
            <a:solidFill>
              <a:srgbClr val="797979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0" name="线条"/>
          <p:cNvSpPr/>
          <p:nvPr/>
        </p:nvSpPr>
        <p:spPr>
          <a:xfrm>
            <a:off x="7465647" y="3772576"/>
            <a:ext cx="641179" cy="197253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1" name="线条"/>
          <p:cNvSpPr/>
          <p:nvPr/>
        </p:nvSpPr>
        <p:spPr>
          <a:xfrm flipH="1">
            <a:off x="7434679" y="4242570"/>
            <a:ext cx="1401755" cy="431349"/>
          </a:xfrm>
          <a:prstGeom prst="line">
            <a:avLst/>
          </a:prstGeom>
          <a:ln w="12700">
            <a:solidFill>
              <a:srgbClr val="000000"/>
            </a:solidFill>
            <a:custDash>
              <a:ds d="100000" sp="200000"/>
            </a:custDash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2" name="线条"/>
          <p:cNvSpPr/>
          <p:nvPr/>
        </p:nvSpPr>
        <p:spPr>
          <a:xfrm>
            <a:off x="7463154" y="4725159"/>
            <a:ext cx="1403500" cy="432533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3" name="线条"/>
          <p:cNvSpPr/>
          <p:nvPr/>
        </p:nvSpPr>
        <p:spPr>
          <a:xfrm>
            <a:off x="7437544" y="5592226"/>
            <a:ext cx="1403500" cy="432533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4" name="线条"/>
          <p:cNvSpPr/>
          <p:nvPr/>
        </p:nvSpPr>
        <p:spPr>
          <a:xfrm flipH="1">
            <a:off x="7412555" y="5167767"/>
            <a:ext cx="1401755" cy="431349"/>
          </a:xfrm>
          <a:prstGeom prst="line">
            <a:avLst/>
          </a:prstGeom>
          <a:ln w="25400">
            <a:solidFill>
              <a:srgbClr val="94219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5" name="线条"/>
          <p:cNvSpPr/>
          <p:nvPr/>
        </p:nvSpPr>
        <p:spPr>
          <a:xfrm flipH="1">
            <a:off x="7412555" y="6047715"/>
            <a:ext cx="1401755" cy="431349"/>
          </a:xfrm>
          <a:prstGeom prst="line">
            <a:avLst/>
          </a:prstGeom>
          <a:ln w="25400">
            <a:solidFill>
              <a:srgbClr val="94219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6" name="(a)超时重传"/>
          <p:cNvSpPr txBox="1"/>
          <p:nvPr/>
        </p:nvSpPr>
        <p:spPr>
          <a:xfrm>
            <a:off x="7321651" y="7198039"/>
            <a:ext cx="168889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(a)超时重传</a:t>
            </a:r>
          </a:p>
        </p:txBody>
      </p:sp>
      <p:sp>
        <p:nvSpPr>
          <p:cNvPr id="467" name="线条"/>
          <p:cNvSpPr/>
          <p:nvPr/>
        </p:nvSpPr>
        <p:spPr>
          <a:xfrm>
            <a:off x="8028420" y="3953261"/>
            <a:ext cx="815025" cy="290134"/>
          </a:xfrm>
          <a:prstGeom prst="line">
            <a:avLst/>
          </a:prstGeom>
          <a:ln w="12700">
            <a:solidFill>
              <a:srgbClr val="000000"/>
            </a:solidFill>
            <a:custDash>
              <a:ds d="100000" sp="200000"/>
            </a:custDash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8" name="X"/>
          <p:cNvSpPr txBox="1"/>
          <p:nvPr/>
        </p:nvSpPr>
        <p:spPr>
          <a:xfrm>
            <a:off x="8071116" y="3765941"/>
            <a:ext cx="31760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计算机数据通信过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defRPr sz="3200"/>
            </a:lvl1pPr>
          </a:lstStyle>
          <a:p>
            <a:pPr/>
            <a:r>
              <a:t>计算机数据通信过程</a:t>
            </a:r>
          </a:p>
        </p:txBody>
      </p:sp>
      <p:grpSp>
        <p:nvGrpSpPr>
          <p:cNvPr id="169" name="成组"/>
          <p:cNvGrpSpPr/>
          <p:nvPr/>
        </p:nvGrpSpPr>
        <p:grpSpPr>
          <a:xfrm>
            <a:off x="1303759" y="2512076"/>
            <a:ext cx="10041682" cy="6177248"/>
            <a:chOff x="0" y="0"/>
            <a:chExt cx="10041681" cy="6177247"/>
          </a:xfrm>
        </p:grpSpPr>
        <p:sp>
          <p:nvSpPr>
            <p:cNvPr id="132" name="DNS"/>
            <p:cNvSpPr txBox="1"/>
            <p:nvPr/>
          </p:nvSpPr>
          <p:spPr>
            <a:xfrm>
              <a:off x="4749712" y="-1"/>
              <a:ext cx="76383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1">
                      <a:hueOff val="114395"/>
                      <a:lumOff val="-24975"/>
                    </a:schemeClr>
                  </a:solidFill>
                </a:defRPr>
              </a:lvl1pPr>
            </a:lstStyle>
            <a:p>
              <a:pPr/>
              <a:r>
                <a:t>DNS</a:t>
              </a:r>
            </a:p>
          </p:txBody>
        </p:sp>
        <p:grpSp>
          <p:nvGrpSpPr>
            <p:cNvPr id="168" name="成组"/>
            <p:cNvGrpSpPr/>
            <p:nvPr/>
          </p:nvGrpSpPr>
          <p:grpSpPr>
            <a:xfrm>
              <a:off x="0" y="459870"/>
              <a:ext cx="10041682" cy="5717378"/>
              <a:chOff x="0" y="0"/>
              <a:chExt cx="10041681" cy="5717377"/>
            </a:xfrm>
          </p:grpSpPr>
          <p:pic>
            <p:nvPicPr>
              <p:cNvPr id="133" name="e2b48f34aa74fdb1aea81801df45d3a0.png" descr="e2b48f34aa74fdb1aea81801df45d3a0.png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052871" y="754152"/>
                <a:ext cx="5488580" cy="443916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4" name="computer.png" descr="computer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38288" y="2073275"/>
                <a:ext cx="571501" cy="4953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5" name="jiaohuanji.png" descr="jiaohuanji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3046759"/>
                <a:ext cx="670278" cy="3810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6" name="fuwuqi.png" descr="fuwuqi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9635281" y="659655"/>
                <a:ext cx="406401" cy="9144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7" name="computer.png" descr="computer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49388" y="3918644"/>
                <a:ext cx="571501" cy="4953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38" name="线条"/>
              <p:cNvSpPr/>
              <p:nvPr/>
            </p:nvSpPr>
            <p:spPr>
              <a:xfrm flipV="1">
                <a:off x="373238" y="2545457"/>
                <a:ext cx="1" cy="4953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39" name="线条"/>
              <p:cNvSpPr/>
              <p:nvPr/>
            </p:nvSpPr>
            <p:spPr>
              <a:xfrm flipV="1">
                <a:off x="373238" y="3421757"/>
                <a:ext cx="1" cy="4953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40" name="G"/>
              <p:cNvSpPr/>
              <p:nvPr/>
            </p:nvSpPr>
            <p:spPr>
              <a:xfrm>
                <a:off x="1498864" y="2970559"/>
                <a:ext cx="550268" cy="546101"/>
              </a:xfrm>
              <a:prstGeom prst="ellipse">
                <a:avLst/>
              </a:prstGeom>
              <a:solidFill>
                <a:schemeClr val="accent3">
                  <a:hueOff val="362282"/>
                  <a:satOff val="31803"/>
                  <a:lumOff val="-18242"/>
                </a:schemeClr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6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  <p:sp>
            <p:nvSpPr>
              <p:cNvPr id="141" name="A"/>
              <p:cNvSpPr/>
              <p:nvPr/>
            </p:nvSpPr>
            <p:spPr>
              <a:xfrm>
                <a:off x="2850907" y="2970559"/>
                <a:ext cx="550268" cy="546101"/>
              </a:xfrm>
              <a:prstGeom prst="ellipse">
                <a:avLst/>
              </a:prstGeom>
              <a:solidFill>
                <a:schemeClr val="accent3">
                  <a:hueOff val="362282"/>
                  <a:satOff val="31803"/>
                  <a:lumOff val="-18242"/>
                </a:schemeClr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6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142" name="B"/>
              <p:cNvSpPr/>
              <p:nvPr/>
            </p:nvSpPr>
            <p:spPr>
              <a:xfrm>
                <a:off x="3453143" y="1882080"/>
                <a:ext cx="550268" cy="546101"/>
              </a:xfrm>
              <a:prstGeom prst="ellipse">
                <a:avLst/>
              </a:prstGeom>
              <a:solidFill>
                <a:schemeClr val="accent3">
                  <a:hueOff val="362282"/>
                  <a:satOff val="31803"/>
                  <a:lumOff val="-18242"/>
                </a:schemeClr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6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143" name="D"/>
              <p:cNvSpPr/>
              <p:nvPr/>
            </p:nvSpPr>
            <p:spPr>
              <a:xfrm>
                <a:off x="4831093" y="1248072"/>
                <a:ext cx="550268" cy="546101"/>
              </a:xfrm>
              <a:prstGeom prst="ellipse">
                <a:avLst/>
              </a:prstGeom>
              <a:solidFill>
                <a:schemeClr val="accent3">
                  <a:hueOff val="362282"/>
                  <a:satOff val="31803"/>
                  <a:lumOff val="-18242"/>
                </a:schemeClr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6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144" name="C"/>
              <p:cNvSpPr/>
              <p:nvPr/>
            </p:nvSpPr>
            <p:spPr>
              <a:xfrm>
                <a:off x="4316743" y="3458269"/>
                <a:ext cx="550268" cy="546101"/>
              </a:xfrm>
              <a:prstGeom prst="ellipse">
                <a:avLst/>
              </a:prstGeom>
              <a:solidFill>
                <a:schemeClr val="accent3">
                  <a:hueOff val="362282"/>
                  <a:satOff val="31803"/>
                  <a:lumOff val="-18242"/>
                </a:schemeClr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6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145" name="E"/>
              <p:cNvSpPr/>
              <p:nvPr/>
            </p:nvSpPr>
            <p:spPr>
              <a:xfrm>
                <a:off x="6005843" y="2970559"/>
                <a:ext cx="550268" cy="546101"/>
              </a:xfrm>
              <a:prstGeom prst="ellipse">
                <a:avLst/>
              </a:prstGeom>
              <a:solidFill>
                <a:schemeClr val="accent3">
                  <a:hueOff val="362282"/>
                  <a:satOff val="31803"/>
                  <a:lumOff val="-18242"/>
                </a:schemeClr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6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  <p:sp>
            <p:nvSpPr>
              <p:cNvPr id="146" name="F"/>
              <p:cNvSpPr/>
              <p:nvPr/>
            </p:nvSpPr>
            <p:spPr>
              <a:xfrm>
                <a:off x="7453643" y="2348259"/>
                <a:ext cx="550268" cy="546101"/>
              </a:xfrm>
              <a:prstGeom prst="ellipse">
                <a:avLst/>
              </a:prstGeom>
              <a:solidFill>
                <a:schemeClr val="accent3">
                  <a:hueOff val="362282"/>
                  <a:satOff val="31803"/>
                  <a:lumOff val="-18242"/>
                </a:schemeClr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6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  <p:pic>
            <p:nvPicPr>
              <p:cNvPr id="147" name="jiaohuanji.png" descr="jiaohuanji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8649582" y="2481609"/>
                <a:ext cx="670278" cy="3810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8" name="fuwuqi.png" descr="fuwuqi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8283360" y="659655"/>
                <a:ext cx="406401" cy="9144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9" name="fuwuqi.png" descr="fuwuqi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8884532" y="659655"/>
                <a:ext cx="406401" cy="9144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50" name="computer.png" descr="computer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4820477" y="0"/>
                <a:ext cx="571501" cy="4953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51" name="线条"/>
              <p:cNvSpPr/>
              <p:nvPr/>
            </p:nvSpPr>
            <p:spPr>
              <a:xfrm>
                <a:off x="658596" y="3256309"/>
                <a:ext cx="81222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52" name="线条"/>
              <p:cNvSpPr/>
              <p:nvPr/>
            </p:nvSpPr>
            <p:spPr>
              <a:xfrm>
                <a:off x="2084096" y="3256309"/>
                <a:ext cx="731847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53" name="线条"/>
              <p:cNvSpPr/>
              <p:nvPr/>
            </p:nvSpPr>
            <p:spPr>
              <a:xfrm flipV="1">
                <a:off x="3178944" y="2345058"/>
                <a:ext cx="385282" cy="61086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54" name="线条"/>
              <p:cNvSpPr/>
              <p:nvPr/>
            </p:nvSpPr>
            <p:spPr>
              <a:xfrm flipV="1">
                <a:off x="3877444" y="1569695"/>
                <a:ext cx="950382" cy="35753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55" name="线条"/>
              <p:cNvSpPr/>
              <p:nvPr/>
            </p:nvSpPr>
            <p:spPr>
              <a:xfrm flipH="1" flipV="1">
                <a:off x="5272351" y="1772619"/>
                <a:ext cx="912352" cy="118737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56" name="线条"/>
              <p:cNvSpPr/>
              <p:nvPr/>
            </p:nvSpPr>
            <p:spPr>
              <a:xfrm>
                <a:off x="3439957" y="3310918"/>
                <a:ext cx="838004" cy="35768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57" name="线条"/>
              <p:cNvSpPr/>
              <p:nvPr/>
            </p:nvSpPr>
            <p:spPr>
              <a:xfrm flipV="1">
                <a:off x="4875057" y="3374653"/>
                <a:ext cx="1175149" cy="29289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58" name="线条"/>
              <p:cNvSpPr/>
              <p:nvPr/>
            </p:nvSpPr>
            <p:spPr>
              <a:xfrm>
                <a:off x="3978903" y="2301575"/>
                <a:ext cx="2112594" cy="78153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59" name="线条"/>
              <p:cNvSpPr/>
              <p:nvPr/>
            </p:nvSpPr>
            <p:spPr>
              <a:xfrm flipV="1">
                <a:off x="6550661" y="2755663"/>
                <a:ext cx="960271" cy="35736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60" name="线条"/>
              <p:cNvSpPr/>
              <p:nvPr/>
            </p:nvSpPr>
            <p:spPr>
              <a:xfrm>
                <a:off x="8016610" y="2621309"/>
                <a:ext cx="706271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61" name="线条"/>
              <p:cNvSpPr/>
              <p:nvPr/>
            </p:nvSpPr>
            <p:spPr>
              <a:xfrm flipV="1">
                <a:off x="5106227" y="477283"/>
                <a:ext cx="1" cy="74688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62" name="线条"/>
              <p:cNvSpPr/>
              <p:nvPr/>
            </p:nvSpPr>
            <p:spPr>
              <a:xfrm>
                <a:off x="8524610" y="1535955"/>
                <a:ext cx="381512" cy="96093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63" name="线条"/>
              <p:cNvSpPr/>
              <p:nvPr/>
            </p:nvSpPr>
            <p:spPr>
              <a:xfrm>
                <a:off x="9068296" y="1535955"/>
                <a:ext cx="1" cy="96093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64" name="线条"/>
              <p:cNvSpPr/>
              <p:nvPr/>
            </p:nvSpPr>
            <p:spPr>
              <a:xfrm flipH="1">
                <a:off x="9187921" y="1561355"/>
                <a:ext cx="648767" cy="96093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grpSp>
            <p:nvGrpSpPr>
              <p:cNvPr id="167" name="成组"/>
              <p:cNvGrpSpPr/>
              <p:nvPr/>
            </p:nvGrpSpPr>
            <p:grpSpPr>
              <a:xfrm>
                <a:off x="5932246" y="4523577"/>
                <a:ext cx="2197101" cy="1193801"/>
                <a:chOff x="0" y="0"/>
                <a:chExt cx="2197100" cy="1193800"/>
              </a:xfrm>
            </p:grpSpPr>
            <p:pic>
              <p:nvPicPr>
                <p:cNvPr id="165" name="框.png" descr="框.png"/>
                <p:cNvPicPr>
                  <a:picLocks noChangeAspect="1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2197100" cy="119380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166" name="互联网"/>
                <p:cNvSpPr txBox="1"/>
                <p:nvPr/>
              </p:nvSpPr>
              <p:spPr>
                <a:xfrm>
                  <a:off x="844030" y="533503"/>
                  <a:ext cx="1028701" cy="520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>
                    <a:defRPr>
                      <a:solidFill>
                        <a:schemeClr val="accent1">
                          <a:hueOff val="114395"/>
                          <a:lumOff val="-24975"/>
                        </a:schemeClr>
                      </a:solidFill>
                    </a:defRPr>
                  </a:lvl1pPr>
                </a:lstStyle>
                <a:p>
                  <a:pPr/>
                  <a:r>
                    <a:t>互联网</a:t>
                  </a:r>
                </a:p>
              </p:txBody>
            </p:sp>
          </p:grpSp>
        </p:grpSp>
      </p:grpSp>
      <p:sp>
        <p:nvSpPr>
          <p:cNvPr id="170" name="文本"/>
          <p:cNvSpPr txBox="1"/>
          <p:nvPr/>
        </p:nvSpPr>
        <p:spPr>
          <a:xfrm>
            <a:off x="1811832" y="3527095"/>
            <a:ext cx="199036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7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7" invalidUrl="" action="" tgtFrame="" tooltip="" history="1" highlightClick="0" endSnd="0"/>
              </a:rPr>
              <a:t> </a:t>
            </a:r>
          </a:p>
        </p:txBody>
      </p:sp>
      <p:sp>
        <p:nvSpPr>
          <p:cNvPr id="171" name="文本"/>
          <p:cNvSpPr txBox="1"/>
          <p:nvPr/>
        </p:nvSpPr>
        <p:spPr>
          <a:xfrm>
            <a:off x="1811832" y="3058770"/>
            <a:ext cx="19903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7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7" invalidUrl="" action="" tgtFrame="" tooltip="" history="1" highlightClick="0" endSnd="0"/>
              </a:rPr>
              <a:t> </a:t>
            </a:r>
          </a:p>
        </p:txBody>
      </p:sp>
      <p:sp>
        <p:nvSpPr>
          <p:cNvPr id="172" name="10.7.181.0"/>
          <p:cNvSpPr txBox="1"/>
          <p:nvPr/>
        </p:nvSpPr>
        <p:spPr>
          <a:xfrm>
            <a:off x="9528657" y="5871820"/>
            <a:ext cx="155478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10.7.181.0</a:t>
            </a:r>
          </a:p>
        </p:txBody>
      </p:sp>
      <p:sp>
        <p:nvSpPr>
          <p:cNvPr id="173" name="192.110.120.0"/>
          <p:cNvSpPr txBox="1"/>
          <p:nvPr/>
        </p:nvSpPr>
        <p:spPr>
          <a:xfrm>
            <a:off x="879754" y="6238899"/>
            <a:ext cx="206319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192.110.120.0</a:t>
            </a:r>
          </a:p>
        </p:txBody>
      </p:sp>
      <p:sp>
        <p:nvSpPr>
          <p:cNvPr id="174" name="192.110.120.2"/>
          <p:cNvSpPr txBox="1"/>
          <p:nvPr/>
        </p:nvSpPr>
        <p:spPr>
          <a:xfrm>
            <a:off x="975004" y="7585099"/>
            <a:ext cx="206319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192.110.120.2</a:t>
            </a:r>
          </a:p>
        </p:txBody>
      </p:sp>
      <p:sp>
        <p:nvSpPr>
          <p:cNvPr id="175" name="192.110.120.3"/>
          <p:cNvSpPr txBox="1"/>
          <p:nvPr/>
        </p:nvSpPr>
        <p:spPr>
          <a:xfrm>
            <a:off x="879754" y="5302249"/>
            <a:ext cx="206319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192.110.120.3</a:t>
            </a:r>
          </a:p>
        </p:txBody>
      </p:sp>
      <p:sp>
        <p:nvSpPr>
          <p:cNvPr id="176" name="10.7.181.1"/>
          <p:cNvSpPr txBox="1"/>
          <p:nvPr/>
        </p:nvSpPr>
        <p:spPr>
          <a:xfrm>
            <a:off x="8538057" y="4436720"/>
            <a:ext cx="155478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10.7.181.1</a:t>
            </a:r>
          </a:p>
        </p:txBody>
      </p:sp>
      <p:sp>
        <p:nvSpPr>
          <p:cNvPr id="177" name="10.7.181.2"/>
          <p:cNvSpPr txBox="1"/>
          <p:nvPr/>
        </p:nvSpPr>
        <p:spPr>
          <a:xfrm>
            <a:off x="9642957" y="4055720"/>
            <a:ext cx="155478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10.7.181.2</a:t>
            </a:r>
          </a:p>
        </p:txBody>
      </p:sp>
      <p:sp>
        <p:nvSpPr>
          <p:cNvPr id="178" name="10.7.181.3"/>
          <p:cNvSpPr txBox="1"/>
          <p:nvPr/>
        </p:nvSpPr>
        <p:spPr>
          <a:xfrm>
            <a:off x="11039957" y="4532962"/>
            <a:ext cx="155478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10.7.181.3</a:t>
            </a:r>
          </a:p>
        </p:txBody>
      </p:sp>
      <p:sp>
        <p:nvSpPr>
          <p:cNvPr id="179" name="110.117.150.9"/>
          <p:cNvSpPr txBox="1"/>
          <p:nvPr/>
        </p:nvSpPr>
        <p:spPr>
          <a:xfrm>
            <a:off x="7877454" y="4963770"/>
            <a:ext cx="206319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110.117.150.9</a:t>
            </a:r>
          </a:p>
        </p:txBody>
      </p:sp>
      <p:sp>
        <p:nvSpPr>
          <p:cNvPr id="180" name="189.123.179.12"/>
          <p:cNvSpPr txBox="1"/>
          <p:nvPr/>
        </p:nvSpPr>
        <p:spPr>
          <a:xfrm>
            <a:off x="6916419" y="6360770"/>
            <a:ext cx="223266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189.123.179.12</a:t>
            </a:r>
          </a:p>
        </p:txBody>
      </p:sp>
      <p:sp>
        <p:nvSpPr>
          <p:cNvPr id="181" name="170.163.77.89"/>
          <p:cNvSpPr txBox="1"/>
          <p:nvPr/>
        </p:nvSpPr>
        <p:spPr>
          <a:xfrm>
            <a:off x="5578754" y="4252570"/>
            <a:ext cx="206319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170.163.77.89</a:t>
            </a:r>
          </a:p>
        </p:txBody>
      </p:sp>
      <p:sp>
        <p:nvSpPr>
          <p:cNvPr id="182" name="130.87.182.80"/>
          <p:cNvSpPr txBox="1"/>
          <p:nvPr/>
        </p:nvSpPr>
        <p:spPr>
          <a:xfrm>
            <a:off x="4003954" y="4972824"/>
            <a:ext cx="206319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130.87.182.80</a:t>
            </a:r>
          </a:p>
        </p:txBody>
      </p:sp>
      <p:sp>
        <p:nvSpPr>
          <p:cNvPr id="183" name="131.30.78.80"/>
          <p:cNvSpPr txBox="1"/>
          <p:nvPr/>
        </p:nvSpPr>
        <p:spPr>
          <a:xfrm>
            <a:off x="2501188" y="6635749"/>
            <a:ext cx="189372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131.30.78.80</a:t>
            </a:r>
          </a:p>
        </p:txBody>
      </p:sp>
      <p:sp>
        <p:nvSpPr>
          <p:cNvPr id="184" name="153.131.78.9"/>
          <p:cNvSpPr txBox="1"/>
          <p:nvPr/>
        </p:nvSpPr>
        <p:spPr>
          <a:xfrm>
            <a:off x="3847388" y="5804287"/>
            <a:ext cx="1893724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153.131.78.9</a:t>
            </a:r>
          </a:p>
        </p:txBody>
      </p:sp>
      <p:sp>
        <p:nvSpPr>
          <p:cNvPr id="185" name="189.79.191.9"/>
          <p:cNvSpPr txBox="1"/>
          <p:nvPr/>
        </p:nvSpPr>
        <p:spPr>
          <a:xfrm>
            <a:off x="5117388" y="6998086"/>
            <a:ext cx="189372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189.79.191.9</a:t>
            </a:r>
          </a:p>
        </p:txBody>
      </p:sp>
      <p:sp>
        <p:nvSpPr>
          <p:cNvPr id="186" name="m1"/>
          <p:cNvSpPr txBox="1"/>
          <p:nvPr/>
        </p:nvSpPr>
        <p:spPr>
          <a:xfrm>
            <a:off x="1953437" y="4895328"/>
            <a:ext cx="512726" cy="436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chemeClr val="accent5">
                    <a:lumOff val="-29866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m1</a:t>
            </a:r>
          </a:p>
        </p:txBody>
      </p:sp>
      <p:sp>
        <p:nvSpPr>
          <p:cNvPr id="187" name="m3"/>
          <p:cNvSpPr txBox="1"/>
          <p:nvPr/>
        </p:nvSpPr>
        <p:spPr>
          <a:xfrm>
            <a:off x="2309037" y="5871820"/>
            <a:ext cx="512726" cy="436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chemeClr val="accent5">
                    <a:lumOff val="-29866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m3</a:t>
            </a:r>
          </a:p>
        </p:txBody>
      </p:sp>
      <p:sp>
        <p:nvSpPr>
          <p:cNvPr id="188" name="m4"/>
          <p:cNvSpPr txBox="1"/>
          <p:nvPr/>
        </p:nvSpPr>
        <p:spPr>
          <a:xfrm>
            <a:off x="1750237" y="6832432"/>
            <a:ext cx="512726" cy="436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chemeClr val="accent5">
                    <a:lumOff val="-29866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m4</a:t>
            </a:r>
          </a:p>
        </p:txBody>
      </p:sp>
      <p:sp>
        <p:nvSpPr>
          <p:cNvPr id="189" name="m4"/>
          <p:cNvSpPr txBox="1"/>
          <p:nvPr/>
        </p:nvSpPr>
        <p:spPr>
          <a:xfrm>
            <a:off x="3286937" y="5816618"/>
            <a:ext cx="512726" cy="436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chemeClr val="accent5">
                    <a:lumOff val="-29866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m4</a:t>
            </a:r>
          </a:p>
        </p:txBody>
      </p:sp>
      <p:sp>
        <p:nvSpPr>
          <p:cNvPr id="190" name="m5"/>
          <p:cNvSpPr txBox="1"/>
          <p:nvPr/>
        </p:nvSpPr>
        <p:spPr>
          <a:xfrm>
            <a:off x="3744137" y="6146818"/>
            <a:ext cx="512726" cy="436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chemeClr val="accent5">
                    <a:lumOff val="-29866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m5</a:t>
            </a:r>
          </a:p>
        </p:txBody>
      </p:sp>
      <p:sp>
        <p:nvSpPr>
          <p:cNvPr id="191" name="网页数据"/>
          <p:cNvSpPr txBox="1"/>
          <p:nvPr/>
        </p:nvSpPr>
        <p:spPr>
          <a:xfrm>
            <a:off x="8794750" y="3181945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网页数据</a:t>
            </a:r>
          </a:p>
        </p:txBody>
      </p:sp>
      <p:sp>
        <p:nvSpPr>
          <p:cNvPr id="192" name="m6"/>
          <p:cNvSpPr txBox="1"/>
          <p:nvPr/>
        </p:nvSpPr>
        <p:spPr>
          <a:xfrm>
            <a:off x="4143654" y="5382502"/>
            <a:ext cx="512725" cy="436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chemeClr val="accent5">
                    <a:lumOff val="-29866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m6</a:t>
            </a:r>
          </a:p>
        </p:txBody>
      </p:sp>
      <p:sp>
        <p:nvSpPr>
          <p:cNvPr id="193" name="m7"/>
          <p:cNvSpPr txBox="1"/>
          <p:nvPr/>
        </p:nvSpPr>
        <p:spPr>
          <a:xfrm>
            <a:off x="4673320" y="6146818"/>
            <a:ext cx="512726" cy="436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chemeClr val="accent5">
                    <a:lumOff val="-29866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m7</a:t>
            </a:r>
          </a:p>
        </p:txBody>
      </p:sp>
      <p:sp>
        <p:nvSpPr>
          <p:cNvPr id="194" name="m8"/>
          <p:cNvSpPr txBox="1"/>
          <p:nvPr/>
        </p:nvSpPr>
        <p:spPr>
          <a:xfrm>
            <a:off x="6068237" y="6116746"/>
            <a:ext cx="512726" cy="436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chemeClr val="accent5">
                    <a:lumOff val="-29866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m8</a:t>
            </a:r>
          </a:p>
        </p:txBody>
      </p:sp>
      <p:sp>
        <p:nvSpPr>
          <p:cNvPr id="195" name="m9"/>
          <p:cNvSpPr txBox="1"/>
          <p:nvPr/>
        </p:nvSpPr>
        <p:spPr>
          <a:xfrm>
            <a:off x="6916420" y="5884152"/>
            <a:ext cx="512725" cy="436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chemeClr val="accent5">
                    <a:lumOff val="-29866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m9</a:t>
            </a:r>
          </a:p>
        </p:txBody>
      </p:sp>
      <p:sp>
        <p:nvSpPr>
          <p:cNvPr id="196" name="m10"/>
          <p:cNvSpPr txBox="1"/>
          <p:nvPr/>
        </p:nvSpPr>
        <p:spPr>
          <a:xfrm>
            <a:off x="7463155" y="6035587"/>
            <a:ext cx="668072" cy="436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chemeClr val="accent5">
                    <a:lumOff val="-29866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m10</a:t>
            </a:r>
          </a:p>
        </p:txBody>
      </p:sp>
      <p:sp>
        <p:nvSpPr>
          <p:cNvPr id="197" name="m11"/>
          <p:cNvSpPr txBox="1"/>
          <p:nvPr/>
        </p:nvSpPr>
        <p:spPr>
          <a:xfrm>
            <a:off x="8981414" y="4115010"/>
            <a:ext cx="668072" cy="436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chemeClr val="accent5">
                    <a:lumOff val="-29866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m11</a:t>
            </a:r>
          </a:p>
        </p:txBody>
      </p:sp>
      <p:sp>
        <p:nvSpPr>
          <p:cNvPr id="198" name="mac地址是硬件的唯一标识(网卡生产的时候确定的序号)"/>
          <p:cNvSpPr txBox="1"/>
          <p:nvPr/>
        </p:nvSpPr>
        <p:spPr>
          <a:xfrm>
            <a:off x="466699" y="2121254"/>
            <a:ext cx="762640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mac地址是硬件的唯一标识(网卡生产的时候确定的序号)</a:t>
            </a:r>
          </a:p>
        </p:txBody>
      </p:sp>
      <p:sp>
        <p:nvSpPr>
          <p:cNvPr id="199" name="文本"/>
          <p:cNvSpPr txBox="1"/>
          <p:nvPr/>
        </p:nvSpPr>
        <p:spPr>
          <a:xfrm>
            <a:off x="1907082" y="3193807"/>
            <a:ext cx="19903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solidFill>
                  <a:schemeClr val="accent1">
                    <a:hueOff val="114395"/>
                    <a:lumOff val="-24975"/>
                  </a:schemeClr>
                </a:solidFill>
                <a:hlinkClick r:id="rId7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7" invalidUrl="" action="" tgtFrame="" tooltip="" history="1" highlightClick="0" endSnd="0"/>
              </a:rPr>
              <a:t> </a:t>
            </a:r>
          </a:p>
        </p:txBody>
      </p:sp>
      <p:sp>
        <p:nvSpPr>
          <p:cNvPr id="200" name="m2"/>
          <p:cNvSpPr txBox="1"/>
          <p:nvPr/>
        </p:nvSpPr>
        <p:spPr>
          <a:xfrm>
            <a:off x="1654987" y="5808320"/>
            <a:ext cx="512726" cy="436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chemeClr val="accent5">
                    <a:lumOff val="-29866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m2</a:t>
            </a:r>
          </a:p>
        </p:txBody>
      </p:sp>
      <p:sp>
        <p:nvSpPr>
          <p:cNvPr id="201" name="170.163.66.89"/>
          <p:cNvSpPr txBox="1"/>
          <p:nvPr/>
        </p:nvSpPr>
        <p:spPr>
          <a:xfrm>
            <a:off x="6765595" y="2512670"/>
            <a:ext cx="206319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170.163.66.89</a:t>
            </a:r>
          </a:p>
        </p:txBody>
      </p:sp>
      <p:sp>
        <p:nvSpPr>
          <p:cNvPr id="202" name="www.baidu.com"/>
          <p:cNvSpPr txBox="1"/>
          <p:nvPr/>
        </p:nvSpPr>
        <p:spPr>
          <a:xfrm>
            <a:off x="778865" y="2918213"/>
            <a:ext cx="2455470" cy="468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7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7" invalidUrl="" action="" tgtFrame="" tooltip="" history="1" highlightClick="0" endSnd="0"/>
              </a:rPr>
              <a:t>www.baidu.com</a:t>
            </a:r>
          </a:p>
        </p:txBody>
      </p:sp>
      <p:sp>
        <p:nvSpPr>
          <p:cNvPr id="203" name="东西，收件人,寄件人地址"/>
          <p:cNvSpPr/>
          <p:nvPr/>
        </p:nvSpPr>
        <p:spPr>
          <a:xfrm>
            <a:off x="1322561" y="3392661"/>
            <a:ext cx="4847878" cy="62498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东西，收件人,寄件人地址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百度服务器"/>
          <p:cNvSpPr/>
          <p:nvPr/>
        </p:nvSpPr>
        <p:spPr>
          <a:xfrm>
            <a:off x="7124699" y="1060450"/>
            <a:ext cx="2861569" cy="455394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百度服务器</a:t>
            </a:r>
          </a:p>
        </p:txBody>
      </p:sp>
      <p:sp>
        <p:nvSpPr>
          <p:cNvPr id="206" name="www.baidu.com"/>
          <p:cNvSpPr txBox="1"/>
          <p:nvPr/>
        </p:nvSpPr>
        <p:spPr>
          <a:xfrm>
            <a:off x="7027265" y="521310"/>
            <a:ext cx="2455470" cy="468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www.baidu.com</a:t>
            </a:r>
          </a:p>
        </p:txBody>
      </p:sp>
      <p:sp>
        <p:nvSpPr>
          <p:cNvPr id="207" name="百度首页"/>
          <p:cNvSpPr/>
          <p:nvPr/>
        </p:nvSpPr>
        <p:spPr>
          <a:xfrm>
            <a:off x="7920483" y="3765550"/>
            <a:ext cx="1270001" cy="1270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百度首页</a:t>
            </a:r>
          </a:p>
        </p:txBody>
      </p:sp>
      <p:sp>
        <p:nvSpPr>
          <p:cNvPr id="208" name="客户端"/>
          <p:cNvSpPr/>
          <p:nvPr/>
        </p:nvSpPr>
        <p:spPr>
          <a:xfrm>
            <a:off x="647700" y="1924050"/>
            <a:ext cx="1270000" cy="93826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客户端</a:t>
            </a:r>
          </a:p>
        </p:txBody>
      </p:sp>
      <p:sp>
        <p:nvSpPr>
          <p:cNvPr id="209" name="线条"/>
          <p:cNvSpPr/>
          <p:nvPr/>
        </p:nvSpPr>
        <p:spPr>
          <a:xfrm>
            <a:off x="1917699" y="2419350"/>
            <a:ext cx="5867920" cy="207681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0" name="192.34.56.89"/>
          <p:cNvSpPr txBox="1"/>
          <p:nvPr/>
        </p:nvSpPr>
        <p:spPr>
          <a:xfrm>
            <a:off x="9543338" y="525120"/>
            <a:ext cx="189372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192.34.56.89</a:t>
            </a:r>
          </a:p>
        </p:txBody>
      </p:sp>
      <p:sp>
        <p:nvSpPr>
          <p:cNvPr id="211" name="客户端1"/>
          <p:cNvSpPr/>
          <p:nvPr/>
        </p:nvSpPr>
        <p:spPr>
          <a:xfrm>
            <a:off x="618608" y="3816350"/>
            <a:ext cx="1270001" cy="93826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客户端1</a:t>
            </a:r>
          </a:p>
        </p:txBody>
      </p:sp>
      <p:sp>
        <p:nvSpPr>
          <p:cNvPr id="212" name="线条"/>
          <p:cNvSpPr/>
          <p:nvPr/>
        </p:nvSpPr>
        <p:spPr>
          <a:xfrm>
            <a:off x="1786462" y="4623169"/>
            <a:ext cx="61261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计算机1"/>
          <p:cNvSpPr/>
          <p:nvPr/>
        </p:nvSpPr>
        <p:spPr>
          <a:xfrm>
            <a:off x="2355850" y="1847850"/>
            <a:ext cx="127000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计算机1</a:t>
            </a:r>
          </a:p>
        </p:txBody>
      </p:sp>
      <p:sp>
        <p:nvSpPr>
          <p:cNvPr id="215" name="计算机2"/>
          <p:cNvSpPr/>
          <p:nvPr/>
        </p:nvSpPr>
        <p:spPr>
          <a:xfrm>
            <a:off x="9315450" y="1466850"/>
            <a:ext cx="127000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计算机2</a:t>
            </a:r>
          </a:p>
        </p:txBody>
      </p:sp>
      <p:sp>
        <p:nvSpPr>
          <p:cNvPr id="216" name="线条"/>
          <p:cNvSpPr/>
          <p:nvPr/>
        </p:nvSpPr>
        <p:spPr>
          <a:xfrm>
            <a:off x="3600450" y="2571750"/>
            <a:ext cx="2338505" cy="111135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" name="计算机3"/>
          <p:cNvSpPr/>
          <p:nvPr/>
        </p:nvSpPr>
        <p:spPr>
          <a:xfrm>
            <a:off x="8058150" y="5911850"/>
            <a:ext cx="127000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计算机3</a:t>
            </a:r>
          </a:p>
        </p:txBody>
      </p:sp>
      <p:sp>
        <p:nvSpPr>
          <p:cNvPr id="218" name="交换机"/>
          <p:cNvSpPr/>
          <p:nvPr/>
        </p:nvSpPr>
        <p:spPr>
          <a:xfrm>
            <a:off x="5765337" y="3105150"/>
            <a:ext cx="1270001" cy="1270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交换机</a:t>
            </a:r>
          </a:p>
        </p:txBody>
      </p:sp>
      <p:sp>
        <p:nvSpPr>
          <p:cNvPr id="219" name="线条"/>
          <p:cNvSpPr/>
          <p:nvPr/>
        </p:nvSpPr>
        <p:spPr>
          <a:xfrm flipH="1">
            <a:off x="7026738" y="2211188"/>
            <a:ext cx="2355189" cy="140846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" name="线条"/>
          <p:cNvSpPr/>
          <p:nvPr/>
        </p:nvSpPr>
        <p:spPr>
          <a:xfrm flipH="1" flipV="1">
            <a:off x="6466720" y="4302745"/>
            <a:ext cx="1865941" cy="165983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1" name="圆角矩形"/>
          <p:cNvSpPr/>
          <p:nvPr/>
        </p:nvSpPr>
        <p:spPr>
          <a:xfrm>
            <a:off x="4134702" y="5118100"/>
            <a:ext cx="1270001" cy="1270000"/>
          </a:xfrm>
          <a:prstGeom prst="roundRect">
            <a:avLst>
              <a:gd name="adj" fmla="val 15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2" name="交换机"/>
          <p:cNvSpPr/>
          <p:nvPr/>
        </p:nvSpPr>
        <p:spPr>
          <a:xfrm>
            <a:off x="1993437" y="6889750"/>
            <a:ext cx="1270001" cy="1270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交换机</a:t>
            </a:r>
          </a:p>
        </p:txBody>
      </p:sp>
      <p:sp>
        <p:nvSpPr>
          <p:cNvPr id="223" name="线条"/>
          <p:cNvSpPr/>
          <p:nvPr/>
        </p:nvSpPr>
        <p:spPr>
          <a:xfrm flipV="1">
            <a:off x="5330824" y="4241800"/>
            <a:ext cx="549276" cy="92333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" name="线条"/>
          <p:cNvSpPr/>
          <p:nvPr/>
        </p:nvSpPr>
        <p:spPr>
          <a:xfrm flipV="1">
            <a:off x="3219995" y="6335712"/>
            <a:ext cx="936428" cy="64551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" name="计算机1"/>
          <p:cNvSpPr/>
          <p:nvPr/>
        </p:nvSpPr>
        <p:spPr>
          <a:xfrm>
            <a:off x="69850" y="5467350"/>
            <a:ext cx="127000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计算机1</a:t>
            </a:r>
          </a:p>
        </p:txBody>
      </p:sp>
      <p:sp>
        <p:nvSpPr>
          <p:cNvPr id="226" name="计算机1"/>
          <p:cNvSpPr/>
          <p:nvPr/>
        </p:nvSpPr>
        <p:spPr>
          <a:xfrm>
            <a:off x="69850" y="7791450"/>
            <a:ext cx="127000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计算机1</a:t>
            </a:r>
          </a:p>
        </p:txBody>
      </p:sp>
      <p:sp>
        <p:nvSpPr>
          <p:cNvPr id="227" name="计算机1"/>
          <p:cNvSpPr/>
          <p:nvPr/>
        </p:nvSpPr>
        <p:spPr>
          <a:xfrm>
            <a:off x="3333750" y="8350250"/>
            <a:ext cx="127000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计算机1</a:t>
            </a:r>
          </a:p>
        </p:txBody>
      </p:sp>
      <p:sp>
        <p:nvSpPr>
          <p:cNvPr id="228" name="线条"/>
          <p:cNvSpPr/>
          <p:nvPr/>
        </p:nvSpPr>
        <p:spPr>
          <a:xfrm>
            <a:off x="1035050" y="6102796"/>
            <a:ext cx="1054250" cy="88810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9" name="线条"/>
          <p:cNvSpPr/>
          <p:nvPr/>
        </p:nvSpPr>
        <p:spPr>
          <a:xfrm flipV="1">
            <a:off x="1313654" y="8164016"/>
            <a:ext cx="780011" cy="1368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" name="线条"/>
          <p:cNvSpPr/>
          <p:nvPr/>
        </p:nvSpPr>
        <p:spPr>
          <a:xfrm flipH="1" flipV="1">
            <a:off x="3251299" y="7658645"/>
            <a:ext cx="508148" cy="7728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OSI模型是国际标准化组织分析计算机通信，把计算机通信进行的规范…"/>
          <p:cNvSpPr txBox="1"/>
          <p:nvPr>
            <p:ph type="body" idx="1"/>
          </p:nvPr>
        </p:nvSpPr>
        <p:spPr>
          <a:xfrm>
            <a:off x="450850" y="2314773"/>
            <a:ext cx="11823700" cy="6951763"/>
          </a:xfrm>
          <a:prstGeom prst="rect">
            <a:avLst/>
          </a:prstGeom>
        </p:spPr>
        <p:txBody>
          <a:bodyPr/>
          <a:lstStyle/>
          <a:p>
            <a:pPr lvl="1"/>
            <a:r>
              <a:t>OSI模型是国际标准化组织分析计算机通信，把计算机通信进行的规范</a:t>
            </a:r>
          </a:p>
          <a:p>
            <a:pPr lvl="1"/>
            <a:r>
              <a:t>和标准化分成了7层：</a:t>
            </a:r>
          </a:p>
          <a:p>
            <a:pPr/>
            <a:r>
              <a:t>应用层：所有能产生网络流量的程序（QQ，浏览器、有道）  </a:t>
            </a:r>
          </a:p>
          <a:p>
            <a:pPr/>
            <a:r>
              <a:t>表示层：数据传输前的压缩、加密、确定编码方式等操作  </a:t>
            </a:r>
          </a:p>
          <a:p>
            <a:pPr/>
            <a:r>
              <a:t>会话层：查看木马(netstat -nb)（只要需要网络请求，就必定会建立会话）</a:t>
            </a:r>
          </a:p>
          <a:p>
            <a:pPr/>
            <a:r>
              <a:t>传输层：可靠传输、不可靠传输、流量控制  </a:t>
            </a:r>
          </a:p>
          <a:p>
            <a:pPr/>
            <a:r>
              <a:t>网络层：负责选择最佳路径、规划IP地址</a:t>
            </a:r>
          </a:p>
          <a:p>
            <a:pPr/>
            <a:r>
              <a:t>数据链路层：帧的开始和结尾、透明传输、查错校验</a:t>
            </a:r>
          </a:p>
          <a:p>
            <a:pPr/>
            <a:r>
              <a:t>物理层：接口标准、电器标准</a:t>
            </a:r>
          </a:p>
        </p:txBody>
      </p:sp>
      <p:sp>
        <p:nvSpPr>
          <p:cNvPr id="233" name="OSI参考模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defRPr sz="3200"/>
            </a:lvl1pPr>
          </a:lstStyle>
          <a:p>
            <a:pPr/>
            <a:r>
              <a:t>OSI参考模型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CP/IP协议与OSI参考模型（掌握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defRPr sz="3200"/>
            </a:lvl1pPr>
          </a:lstStyle>
          <a:p>
            <a:pPr/>
            <a:r>
              <a:t>TCP/IP协议与OSI参考模型（掌握）</a:t>
            </a:r>
          </a:p>
        </p:txBody>
      </p:sp>
      <p:sp>
        <p:nvSpPr>
          <p:cNvPr id="236" name="OSI参考模型"/>
          <p:cNvSpPr txBox="1"/>
          <p:nvPr/>
        </p:nvSpPr>
        <p:spPr>
          <a:xfrm>
            <a:off x="1077417" y="2839045"/>
            <a:ext cx="185836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OSI参考模型</a:t>
            </a:r>
          </a:p>
        </p:txBody>
      </p:sp>
      <p:sp>
        <p:nvSpPr>
          <p:cNvPr id="237" name="应用层"/>
          <p:cNvSpPr/>
          <p:nvPr/>
        </p:nvSpPr>
        <p:spPr>
          <a:xfrm>
            <a:off x="1155700" y="3422947"/>
            <a:ext cx="1797894" cy="520701"/>
          </a:xfrm>
          <a:prstGeom prst="rect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应用层</a:t>
            </a:r>
          </a:p>
        </p:txBody>
      </p:sp>
      <p:sp>
        <p:nvSpPr>
          <p:cNvPr id="238" name="表示层"/>
          <p:cNvSpPr/>
          <p:nvPr/>
        </p:nvSpPr>
        <p:spPr>
          <a:xfrm>
            <a:off x="1155700" y="3943350"/>
            <a:ext cx="1797894" cy="520700"/>
          </a:xfrm>
          <a:prstGeom prst="rect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表示层</a:t>
            </a:r>
          </a:p>
        </p:txBody>
      </p:sp>
      <p:sp>
        <p:nvSpPr>
          <p:cNvPr id="239" name="会话层"/>
          <p:cNvSpPr/>
          <p:nvPr/>
        </p:nvSpPr>
        <p:spPr>
          <a:xfrm>
            <a:off x="1155700" y="4464050"/>
            <a:ext cx="1797894" cy="520700"/>
          </a:xfrm>
          <a:prstGeom prst="rect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会话层</a:t>
            </a:r>
          </a:p>
        </p:txBody>
      </p:sp>
      <p:sp>
        <p:nvSpPr>
          <p:cNvPr id="240" name="传输层"/>
          <p:cNvSpPr/>
          <p:nvPr/>
        </p:nvSpPr>
        <p:spPr>
          <a:xfrm>
            <a:off x="1155700" y="4984154"/>
            <a:ext cx="1797894" cy="5207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传输层</a:t>
            </a:r>
          </a:p>
        </p:txBody>
      </p:sp>
      <p:sp>
        <p:nvSpPr>
          <p:cNvPr id="241" name="网络层"/>
          <p:cNvSpPr/>
          <p:nvPr/>
        </p:nvSpPr>
        <p:spPr>
          <a:xfrm>
            <a:off x="1155700" y="5504854"/>
            <a:ext cx="1797894" cy="79251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网络层</a:t>
            </a:r>
          </a:p>
        </p:txBody>
      </p:sp>
      <p:sp>
        <p:nvSpPr>
          <p:cNvPr id="242" name="数据链路层"/>
          <p:cNvSpPr/>
          <p:nvPr/>
        </p:nvSpPr>
        <p:spPr>
          <a:xfrm>
            <a:off x="1155700" y="6248548"/>
            <a:ext cx="1797894" cy="520701"/>
          </a:xfrm>
          <a:prstGeom prst="rect">
            <a:avLst/>
          </a:prstGeom>
          <a:solidFill>
            <a:srgbClr val="9290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数据链路层</a:t>
            </a:r>
          </a:p>
        </p:txBody>
      </p:sp>
      <p:sp>
        <p:nvSpPr>
          <p:cNvPr id="243" name="物理层"/>
          <p:cNvSpPr/>
          <p:nvPr/>
        </p:nvSpPr>
        <p:spPr>
          <a:xfrm>
            <a:off x="1155700" y="6731148"/>
            <a:ext cx="1797894" cy="520701"/>
          </a:xfrm>
          <a:prstGeom prst="rect">
            <a:avLst/>
          </a:prstGeom>
          <a:solidFill>
            <a:srgbClr val="9290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物理层</a:t>
            </a:r>
          </a:p>
        </p:txBody>
      </p:sp>
      <p:sp>
        <p:nvSpPr>
          <p:cNvPr id="244" name="TCP/IP协议栈(簇)"/>
          <p:cNvSpPr txBox="1"/>
          <p:nvPr/>
        </p:nvSpPr>
        <p:spPr>
          <a:xfrm>
            <a:off x="3783063" y="2803450"/>
            <a:ext cx="253563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TCP/IP协议栈(簇)</a:t>
            </a:r>
          </a:p>
        </p:txBody>
      </p:sp>
      <p:sp>
        <p:nvSpPr>
          <p:cNvPr id="245" name="HTTP/HTTPs…"/>
          <p:cNvSpPr/>
          <p:nvPr/>
        </p:nvSpPr>
        <p:spPr>
          <a:xfrm>
            <a:off x="3365500" y="3422947"/>
            <a:ext cx="1297286" cy="1561506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HTTP/HTTPs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（网络请求）</a:t>
            </a:r>
          </a:p>
        </p:txBody>
      </p:sp>
      <p:sp>
        <p:nvSpPr>
          <p:cNvPr id="246" name="FTP"/>
          <p:cNvSpPr/>
          <p:nvPr/>
        </p:nvSpPr>
        <p:spPr>
          <a:xfrm>
            <a:off x="4648200" y="3422947"/>
            <a:ext cx="1297286" cy="1561506"/>
          </a:xfrm>
          <a:prstGeom prst="rect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FTP</a:t>
            </a:r>
          </a:p>
        </p:txBody>
      </p:sp>
      <p:sp>
        <p:nvSpPr>
          <p:cNvPr id="247" name="DNS"/>
          <p:cNvSpPr/>
          <p:nvPr/>
        </p:nvSpPr>
        <p:spPr>
          <a:xfrm>
            <a:off x="5942657" y="3422947"/>
            <a:ext cx="1297286" cy="1561506"/>
          </a:xfrm>
          <a:prstGeom prst="rect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DNS</a:t>
            </a:r>
          </a:p>
        </p:txBody>
      </p:sp>
      <p:sp>
        <p:nvSpPr>
          <p:cNvPr id="248" name="TCP(可靠传输)"/>
          <p:cNvSpPr/>
          <p:nvPr/>
        </p:nvSpPr>
        <p:spPr>
          <a:xfrm>
            <a:off x="3365500" y="4984154"/>
            <a:ext cx="1961406" cy="5207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TCP(可靠传输)</a:t>
            </a:r>
          </a:p>
        </p:txBody>
      </p:sp>
      <p:sp>
        <p:nvSpPr>
          <p:cNvPr id="249" name="UDP(不可靠传输)"/>
          <p:cNvSpPr/>
          <p:nvPr/>
        </p:nvSpPr>
        <p:spPr>
          <a:xfrm>
            <a:off x="5295900" y="4988297"/>
            <a:ext cx="1961406" cy="5207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UDP(不可靠传输)</a:t>
            </a:r>
          </a:p>
        </p:txBody>
      </p:sp>
      <p:sp>
        <p:nvSpPr>
          <p:cNvPr id="250" name="IP"/>
          <p:cNvSpPr/>
          <p:nvPr/>
        </p:nvSpPr>
        <p:spPr>
          <a:xfrm>
            <a:off x="3352800" y="5504854"/>
            <a:ext cx="4178300" cy="79251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IP</a:t>
            </a:r>
          </a:p>
        </p:txBody>
      </p:sp>
      <p:sp>
        <p:nvSpPr>
          <p:cNvPr id="251" name="ARP"/>
          <p:cNvSpPr/>
          <p:nvPr/>
        </p:nvSpPr>
        <p:spPr>
          <a:xfrm>
            <a:off x="3353742" y="5860950"/>
            <a:ext cx="1185119" cy="4446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ARP</a:t>
            </a:r>
          </a:p>
        </p:txBody>
      </p:sp>
      <p:sp>
        <p:nvSpPr>
          <p:cNvPr id="252" name="IGMP"/>
          <p:cNvSpPr/>
          <p:nvPr/>
        </p:nvSpPr>
        <p:spPr>
          <a:xfrm>
            <a:off x="6678761" y="5504854"/>
            <a:ext cx="847478" cy="4446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IGMP</a:t>
            </a:r>
          </a:p>
        </p:txBody>
      </p:sp>
      <p:sp>
        <p:nvSpPr>
          <p:cNvPr id="253" name="ICMP"/>
          <p:cNvSpPr/>
          <p:nvPr/>
        </p:nvSpPr>
        <p:spPr>
          <a:xfrm>
            <a:off x="5837361" y="5504854"/>
            <a:ext cx="847478" cy="4446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ICMP</a:t>
            </a:r>
          </a:p>
        </p:txBody>
      </p:sp>
      <p:sp>
        <p:nvSpPr>
          <p:cNvPr id="254" name="矩形"/>
          <p:cNvSpPr/>
          <p:nvPr/>
        </p:nvSpPr>
        <p:spPr>
          <a:xfrm>
            <a:off x="3352800" y="6299348"/>
            <a:ext cx="4203700" cy="957065"/>
          </a:xfrm>
          <a:prstGeom prst="rect">
            <a:avLst/>
          </a:prstGeom>
          <a:solidFill>
            <a:srgbClr val="929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5" name="Ethernet"/>
          <p:cNvSpPr/>
          <p:nvPr/>
        </p:nvSpPr>
        <p:spPr>
          <a:xfrm>
            <a:off x="3353742" y="6292998"/>
            <a:ext cx="1185119" cy="95706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Ethernet</a:t>
            </a:r>
          </a:p>
        </p:txBody>
      </p:sp>
      <p:sp>
        <p:nvSpPr>
          <p:cNvPr id="256" name="ATM"/>
          <p:cNvSpPr/>
          <p:nvPr/>
        </p:nvSpPr>
        <p:spPr>
          <a:xfrm>
            <a:off x="4538240" y="6299348"/>
            <a:ext cx="847478" cy="95706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ATM</a:t>
            </a:r>
          </a:p>
        </p:txBody>
      </p:sp>
      <p:sp>
        <p:nvSpPr>
          <p:cNvPr id="257" name="Frame Replay"/>
          <p:cNvSpPr/>
          <p:nvPr/>
        </p:nvSpPr>
        <p:spPr>
          <a:xfrm>
            <a:off x="5389140" y="6305698"/>
            <a:ext cx="2160490" cy="95706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Frame Replay</a:t>
            </a:r>
          </a:p>
        </p:txBody>
      </p:sp>
      <p:sp>
        <p:nvSpPr>
          <p:cNvPr id="258" name="应用层"/>
          <p:cNvSpPr/>
          <p:nvPr/>
        </p:nvSpPr>
        <p:spPr>
          <a:xfrm>
            <a:off x="8368357" y="3422947"/>
            <a:ext cx="2510232" cy="1561506"/>
          </a:xfrm>
          <a:prstGeom prst="rect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应用层</a:t>
            </a:r>
          </a:p>
        </p:txBody>
      </p:sp>
      <p:sp>
        <p:nvSpPr>
          <p:cNvPr id="259" name="传输层"/>
          <p:cNvSpPr/>
          <p:nvPr/>
        </p:nvSpPr>
        <p:spPr>
          <a:xfrm>
            <a:off x="8356600" y="4984154"/>
            <a:ext cx="2533746" cy="5207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传输层</a:t>
            </a:r>
          </a:p>
        </p:txBody>
      </p:sp>
      <p:sp>
        <p:nvSpPr>
          <p:cNvPr id="260" name="网络层"/>
          <p:cNvSpPr/>
          <p:nvPr/>
        </p:nvSpPr>
        <p:spPr>
          <a:xfrm>
            <a:off x="8343900" y="5504854"/>
            <a:ext cx="2533746" cy="79251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网络层</a:t>
            </a:r>
          </a:p>
        </p:txBody>
      </p:sp>
      <p:sp>
        <p:nvSpPr>
          <p:cNvPr id="261" name="数据链路层"/>
          <p:cNvSpPr/>
          <p:nvPr/>
        </p:nvSpPr>
        <p:spPr>
          <a:xfrm>
            <a:off x="8336408" y="6299348"/>
            <a:ext cx="2548729" cy="520701"/>
          </a:xfrm>
          <a:prstGeom prst="rect">
            <a:avLst/>
          </a:prstGeom>
          <a:solidFill>
            <a:srgbClr val="9290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数据链路层</a:t>
            </a:r>
          </a:p>
        </p:txBody>
      </p:sp>
      <p:sp>
        <p:nvSpPr>
          <p:cNvPr id="262" name="物理层"/>
          <p:cNvSpPr/>
          <p:nvPr/>
        </p:nvSpPr>
        <p:spPr>
          <a:xfrm>
            <a:off x="8336408" y="6781948"/>
            <a:ext cx="2548729" cy="520701"/>
          </a:xfrm>
          <a:prstGeom prst="rect">
            <a:avLst/>
          </a:prstGeom>
          <a:solidFill>
            <a:srgbClr val="9290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物理层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数据封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defRPr sz="3200"/>
            </a:lvl1pPr>
          </a:lstStyle>
          <a:p>
            <a:pPr/>
            <a:r>
              <a:t>数据封装</a:t>
            </a:r>
          </a:p>
        </p:txBody>
      </p:sp>
      <p:sp>
        <p:nvSpPr>
          <p:cNvPr id="265" name="应用层"/>
          <p:cNvSpPr/>
          <p:nvPr/>
        </p:nvSpPr>
        <p:spPr>
          <a:xfrm>
            <a:off x="1397000" y="3344941"/>
            <a:ext cx="1797894" cy="520701"/>
          </a:xfrm>
          <a:prstGeom prst="rect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应用层</a:t>
            </a:r>
          </a:p>
        </p:txBody>
      </p:sp>
      <p:sp>
        <p:nvSpPr>
          <p:cNvPr id="266" name="表示层"/>
          <p:cNvSpPr/>
          <p:nvPr/>
        </p:nvSpPr>
        <p:spPr>
          <a:xfrm>
            <a:off x="1397000" y="3865343"/>
            <a:ext cx="1797894" cy="520701"/>
          </a:xfrm>
          <a:prstGeom prst="rect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表示层</a:t>
            </a:r>
          </a:p>
        </p:txBody>
      </p:sp>
      <p:sp>
        <p:nvSpPr>
          <p:cNvPr id="267" name="会话层"/>
          <p:cNvSpPr/>
          <p:nvPr/>
        </p:nvSpPr>
        <p:spPr>
          <a:xfrm>
            <a:off x="1397000" y="4386043"/>
            <a:ext cx="1797894" cy="520701"/>
          </a:xfrm>
          <a:prstGeom prst="rect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会话层</a:t>
            </a:r>
          </a:p>
        </p:txBody>
      </p:sp>
      <p:sp>
        <p:nvSpPr>
          <p:cNvPr id="268" name="传输层"/>
          <p:cNvSpPr/>
          <p:nvPr/>
        </p:nvSpPr>
        <p:spPr>
          <a:xfrm>
            <a:off x="1397000" y="4908070"/>
            <a:ext cx="1797894" cy="5207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传输层</a:t>
            </a:r>
          </a:p>
        </p:txBody>
      </p:sp>
      <p:sp>
        <p:nvSpPr>
          <p:cNvPr id="269" name="网络层"/>
          <p:cNvSpPr/>
          <p:nvPr/>
        </p:nvSpPr>
        <p:spPr>
          <a:xfrm>
            <a:off x="1397000" y="5956479"/>
            <a:ext cx="1797894" cy="510848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网络层</a:t>
            </a:r>
          </a:p>
        </p:txBody>
      </p:sp>
      <p:sp>
        <p:nvSpPr>
          <p:cNvPr id="270" name="数据链路层"/>
          <p:cNvSpPr/>
          <p:nvPr/>
        </p:nvSpPr>
        <p:spPr>
          <a:xfrm>
            <a:off x="1397000" y="6987737"/>
            <a:ext cx="1797894" cy="520701"/>
          </a:xfrm>
          <a:prstGeom prst="rect">
            <a:avLst/>
          </a:prstGeom>
          <a:solidFill>
            <a:srgbClr val="9290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数据链路层</a:t>
            </a:r>
          </a:p>
        </p:txBody>
      </p:sp>
      <p:sp>
        <p:nvSpPr>
          <p:cNvPr id="271" name="物理层"/>
          <p:cNvSpPr/>
          <p:nvPr/>
        </p:nvSpPr>
        <p:spPr>
          <a:xfrm>
            <a:off x="1397000" y="8028840"/>
            <a:ext cx="1797894" cy="520701"/>
          </a:xfrm>
          <a:prstGeom prst="rect">
            <a:avLst/>
          </a:prstGeom>
          <a:solidFill>
            <a:srgbClr val="9290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物理层</a:t>
            </a:r>
          </a:p>
        </p:txBody>
      </p:sp>
      <p:sp>
        <p:nvSpPr>
          <p:cNvPr id="272" name="箭头"/>
          <p:cNvSpPr/>
          <p:nvPr/>
        </p:nvSpPr>
        <p:spPr>
          <a:xfrm rot="5400000">
            <a:off x="2027823" y="5397777"/>
            <a:ext cx="536247" cy="539354"/>
          </a:xfrm>
          <a:prstGeom prst="rightArrow">
            <a:avLst>
              <a:gd name="adj1" fmla="val 26508"/>
              <a:gd name="adj2" fmla="val 41122"/>
            </a:avLst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3" name="箭头"/>
          <p:cNvSpPr/>
          <p:nvPr/>
        </p:nvSpPr>
        <p:spPr>
          <a:xfrm rot="5400000">
            <a:off x="2027823" y="6458202"/>
            <a:ext cx="536247" cy="539354"/>
          </a:xfrm>
          <a:prstGeom prst="rightArrow">
            <a:avLst>
              <a:gd name="adj1" fmla="val 26508"/>
              <a:gd name="adj2" fmla="val 41122"/>
            </a:avLst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4" name="箭头"/>
          <p:cNvSpPr/>
          <p:nvPr/>
        </p:nvSpPr>
        <p:spPr>
          <a:xfrm rot="5400000">
            <a:off x="2027823" y="7514969"/>
            <a:ext cx="536247" cy="539354"/>
          </a:xfrm>
          <a:prstGeom prst="rightArrow">
            <a:avLst>
              <a:gd name="adj1" fmla="val 26508"/>
              <a:gd name="adj2" fmla="val 41122"/>
            </a:avLst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75" name="computer.png" descr="comput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51550" y="3029545"/>
            <a:ext cx="571500" cy="495301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箭头"/>
          <p:cNvSpPr/>
          <p:nvPr/>
        </p:nvSpPr>
        <p:spPr>
          <a:xfrm rot="5400000">
            <a:off x="6154076" y="3445978"/>
            <a:ext cx="366448" cy="539354"/>
          </a:xfrm>
          <a:prstGeom prst="rightArrow">
            <a:avLst>
              <a:gd name="adj1" fmla="val 26508"/>
              <a:gd name="adj2" fmla="val 60176"/>
            </a:avLst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7" name="上层数据"/>
          <p:cNvSpPr/>
          <p:nvPr/>
        </p:nvSpPr>
        <p:spPr>
          <a:xfrm>
            <a:off x="5374580" y="3878043"/>
            <a:ext cx="1925440" cy="495301"/>
          </a:xfrm>
          <a:prstGeom prst="rect">
            <a:avLst/>
          </a:prstGeom>
          <a:solidFill>
            <a:srgbClr val="929000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上层数据</a:t>
            </a:r>
          </a:p>
        </p:txBody>
      </p:sp>
      <p:sp>
        <p:nvSpPr>
          <p:cNvPr id="278" name="上层数据"/>
          <p:cNvSpPr/>
          <p:nvPr/>
        </p:nvSpPr>
        <p:spPr>
          <a:xfrm>
            <a:off x="5374580" y="4870268"/>
            <a:ext cx="1925440" cy="495301"/>
          </a:xfrm>
          <a:prstGeom prst="rect">
            <a:avLst/>
          </a:prstGeom>
          <a:solidFill>
            <a:srgbClr val="929000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上层数据</a:t>
            </a:r>
          </a:p>
        </p:txBody>
      </p:sp>
      <p:sp>
        <p:nvSpPr>
          <p:cNvPr id="279" name="TCP头"/>
          <p:cNvSpPr/>
          <p:nvPr/>
        </p:nvSpPr>
        <p:spPr>
          <a:xfrm>
            <a:off x="3824733" y="4864112"/>
            <a:ext cx="1557587" cy="4953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TCP头</a:t>
            </a:r>
          </a:p>
        </p:txBody>
      </p:sp>
      <p:sp>
        <p:nvSpPr>
          <p:cNvPr id="280" name="箭头"/>
          <p:cNvSpPr/>
          <p:nvPr/>
        </p:nvSpPr>
        <p:spPr>
          <a:xfrm rot="5400000">
            <a:off x="6096926" y="4351203"/>
            <a:ext cx="480748" cy="539354"/>
          </a:xfrm>
          <a:prstGeom prst="rightArrow">
            <a:avLst>
              <a:gd name="adj1" fmla="val 26508"/>
              <a:gd name="adj2" fmla="val 45869"/>
            </a:avLst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1" name="TCP+上层数据"/>
          <p:cNvSpPr/>
          <p:nvPr/>
        </p:nvSpPr>
        <p:spPr>
          <a:xfrm>
            <a:off x="5374580" y="5928190"/>
            <a:ext cx="2641601" cy="495301"/>
          </a:xfrm>
          <a:prstGeom prst="rect">
            <a:avLst/>
          </a:prstGeom>
          <a:solidFill>
            <a:srgbClr val="929000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TCP+上层数据</a:t>
            </a:r>
          </a:p>
        </p:txBody>
      </p:sp>
      <p:sp>
        <p:nvSpPr>
          <p:cNvPr id="282" name="IP头"/>
          <p:cNvSpPr/>
          <p:nvPr/>
        </p:nvSpPr>
        <p:spPr>
          <a:xfrm>
            <a:off x="3824733" y="5922034"/>
            <a:ext cx="1557587" cy="495301"/>
          </a:xfrm>
          <a:prstGeom prst="rect">
            <a:avLst/>
          </a:prstGeom>
          <a:solidFill>
            <a:srgbClr val="FF4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IP头</a:t>
            </a:r>
          </a:p>
        </p:txBody>
      </p:sp>
      <p:sp>
        <p:nvSpPr>
          <p:cNvPr id="283" name="IP+TCP+上层数据"/>
          <p:cNvSpPr/>
          <p:nvPr/>
        </p:nvSpPr>
        <p:spPr>
          <a:xfrm>
            <a:off x="5361880" y="6999009"/>
            <a:ext cx="2667001" cy="495301"/>
          </a:xfrm>
          <a:prstGeom prst="rect">
            <a:avLst/>
          </a:prstGeom>
          <a:solidFill>
            <a:srgbClr val="929000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IP+TCP+上层数据</a:t>
            </a:r>
          </a:p>
        </p:txBody>
      </p:sp>
      <p:sp>
        <p:nvSpPr>
          <p:cNvPr id="284" name="MAC头"/>
          <p:cNvSpPr/>
          <p:nvPr/>
        </p:nvSpPr>
        <p:spPr>
          <a:xfrm>
            <a:off x="3812033" y="7005553"/>
            <a:ext cx="1557587" cy="495301"/>
          </a:xfrm>
          <a:prstGeom prst="rect">
            <a:avLst/>
          </a:prstGeom>
          <a:solidFill>
            <a:srgbClr val="0433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MAC头</a:t>
            </a:r>
          </a:p>
        </p:txBody>
      </p:sp>
      <p:sp>
        <p:nvSpPr>
          <p:cNvPr id="285" name="箭头"/>
          <p:cNvSpPr/>
          <p:nvPr/>
        </p:nvSpPr>
        <p:spPr>
          <a:xfrm rot="5400000">
            <a:off x="6032086" y="5354297"/>
            <a:ext cx="610428" cy="539354"/>
          </a:xfrm>
          <a:prstGeom prst="rightArrow">
            <a:avLst>
              <a:gd name="adj1" fmla="val 26508"/>
              <a:gd name="adj2" fmla="val 40885"/>
            </a:avLst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6" name="箭头"/>
          <p:cNvSpPr/>
          <p:nvPr/>
        </p:nvSpPr>
        <p:spPr>
          <a:xfrm rot="5400000">
            <a:off x="6032086" y="6419244"/>
            <a:ext cx="610428" cy="539354"/>
          </a:xfrm>
          <a:prstGeom prst="rightArrow">
            <a:avLst>
              <a:gd name="adj1" fmla="val 26508"/>
              <a:gd name="adj2" fmla="val 40885"/>
            </a:avLst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7" name="010011010001110010"/>
          <p:cNvSpPr/>
          <p:nvPr/>
        </p:nvSpPr>
        <p:spPr>
          <a:xfrm>
            <a:off x="3799780" y="7982123"/>
            <a:ext cx="4884517" cy="495301"/>
          </a:xfrm>
          <a:prstGeom prst="rect">
            <a:avLst/>
          </a:prstGeom>
          <a:solidFill>
            <a:srgbClr val="929000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010011010001110010</a:t>
            </a:r>
          </a:p>
        </p:txBody>
      </p:sp>
      <p:sp>
        <p:nvSpPr>
          <p:cNvPr id="288" name="箭头"/>
          <p:cNvSpPr/>
          <p:nvPr/>
        </p:nvSpPr>
        <p:spPr>
          <a:xfrm rot="5400000">
            <a:off x="6032086" y="7476473"/>
            <a:ext cx="610428" cy="539355"/>
          </a:xfrm>
          <a:prstGeom prst="rightArrow">
            <a:avLst>
              <a:gd name="adj1" fmla="val 26508"/>
              <a:gd name="adj2" fmla="val 40885"/>
            </a:avLst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9" name="线条"/>
          <p:cNvSpPr/>
          <p:nvPr/>
        </p:nvSpPr>
        <p:spPr>
          <a:xfrm>
            <a:off x="7294910" y="5086350"/>
            <a:ext cx="945722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0" name="线条"/>
          <p:cNvSpPr/>
          <p:nvPr/>
        </p:nvSpPr>
        <p:spPr>
          <a:xfrm>
            <a:off x="8006110" y="6150440"/>
            <a:ext cx="94572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1" name="线条"/>
          <p:cNvSpPr/>
          <p:nvPr/>
        </p:nvSpPr>
        <p:spPr>
          <a:xfrm>
            <a:off x="8603010" y="7248087"/>
            <a:ext cx="94572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2" name="线条"/>
          <p:cNvSpPr/>
          <p:nvPr/>
        </p:nvSpPr>
        <p:spPr>
          <a:xfrm>
            <a:off x="8691910" y="8229773"/>
            <a:ext cx="94572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3" name="数据段或消息"/>
          <p:cNvSpPr txBox="1"/>
          <p:nvPr/>
        </p:nvSpPr>
        <p:spPr>
          <a:xfrm>
            <a:off x="8286750" y="4813312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数据段或消息</a:t>
            </a:r>
          </a:p>
        </p:txBody>
      </p:sp>
      <p:sp>
        <p:nvSpPr>
          <p:cNvPr id="294" name="数据包"/>
          <p:cNvSpPr txBox="1"/>
          <p:nvPr/>
        </p:nvSpPr>
        <p:spPr>
          <a:xfrm>
            <a:off x="9023349" y="5915490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数据包</a:t>
            </a:r>
          </a:p>
        </p:txBody>
      </p:sp>
      <p:sp>
        <p:nvSpPr>
          <p:cNvPr id="295" name="数据帧"/>
          <p:cNvSpPr txBox="1"/>
          <p:nvPr/>
        </p:nvSpPr>
        <p:spPr>
          <a:xfrm>
            <a:off x="9607549" y="6975037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数据帧</a:t>
            </a:r>
          </a:p>
        </p:txBody>
      </p:sp>
      <p:sp>
        <p:nvSpPr>
          <p:cNvPr id="296" name="Bit"/>
          <p:cNvSpPr txBox="1"/>
          <p:nvPr/>
        </p:nvSpPr>
        <p:spPr>
          <a:xfrm>
            <a:off x="9750196" y="7975773"/>
            <a:ext cx="51480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Bit</a:t>
            </a:r>
          </a:p>
        </p:txBody>
      </p:sp>
      <p:sp>
        <p:nvSpPr>
          <p:cNvPr id="297" name="FCS"/>
          <p:cNvSpPr/>
          <p:nvPr/>
        </p:nvSpPr>
        <p:spPr>
          <a:xfrm>
            <a:off x="8003033" y="6995822"/>
            <a:ext cx="933022" cy="495301"/>
          </a:xfrm>
          <a:prstGeom prst="rect">
            <a:avLst/>
          </a:prstGeom>
          <a:solidFill>
            <a:srgbClr val="00905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数据解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defRPr sz="3200"/>
            </a:lvl1pPr>
          </a:lstStyle>
          <a:p>
            <a:pPr/>
            <a:r>
              <a:t>数据解封</a:t>
            </a:r>
          </a:p>
        </p:txBody>
      </p:sp>
      <p:sp>
        <p:nvSpPr>
          <p:cNvPr id="300" name="计算机在接收到数据帧后，需要去掉为了传输而添加的附加信息，这称为解封装，是上述封装操作的逆向过程."/>
          <p:cNvSpPr txBox="1"/>
          <p:nvPr/>
        </p:nvSpPr>
        <p:spPr>
          <a:xfrm>
            <a:off x="565150" y="2314773"/>
            <a:ext cx="9999068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计算机在接收到数据帧后，需要去掉为了传输而添加的附加信息，这称为解封装，是上述封装操作的逆向过程.</a:t>
            </a:r>
          </a:p>
        </p:txBody>
      </p:sp>
      <p:sp>
        <p:nvSpPr>
          <p:cNvPr id="301" name="应用层"/>
          <p:cNvSpPr/>
          <p:nvPr/>
        </p:nvSpPr>
        <p:spPr>
          <a:xfrm>
            <a:off x="1333500" y="3497341"/>
            <a:ext cx="1797894" cy="520701"/>
          </a:xfrm>
          <a:prstGeom prst="rect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应用层</a:t>
            </a:r>
          </a:p>
        </p:txBody>
      </p:sp>
      <p:sp>
        <p:nvSpPr>
          <p:cNvPr id="302" name="表示层"/>
          <p:cNvSpPr/>
          <p:nvPr/>
        </p:nvSpPr>
        <p:spPr>
          <a:xfrm>
            <a:off x="1333500" y="4017743"/>
            <a:ext cx="1797894" cy="520701"/>
          </a:xfrm>
          <a:prstGeom prst="rect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表示层</a:t>
            </a:r>
          </a:p>
        </p:txBody>
      </p:sp>
      <p:sp>
        <p:nvSpPr>
          <p:cNvPr id="303" name="会话层"/>
          <p:cNvSpPr/>
          <p:nvPr/>
        </p:nvSpPr>
        <p:spPr>
          <a:xfrm>
            <a:off x="1333500" y="4538443"/>
            <a:ext cx="1797894" cy="520701"/>
          </a:xfrm>
          <a:prstGeom prst="rect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会话层</a:t>
            </a:r>
          </a:p>
        </p:txBody>
      </p:sp>
      <p:sp>
        <p:nvSpPr>
          <p:cNvPr id="304" name="传输层"/>
          <p:cNvSpPr/>
          <p:nvPr/>
        </p:nvSpPr>
        <p:spPr>
          <a:xfrm>
            <a:off x="1333500" y="5060470"/>
            <a:ext cx="1797894" cy="5207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传输层</a:t>
            </a:r>
          </a:p>
        </p:txBody>
      </p:sp>
      <p:sp>
        <p:nvSpPr>
          <p:cNvPr id="305" name="网络层"/>
          <p:cNvSpPr/>
          <p:nvPr/>
        </p:nvSpPr>
        <p:spPr>
          <a:xfrm>
            <a:off x="1333500" y="6108879"/>
            <a:ext cx="1797894" cy="510848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网络层</a:t>
            </a:r>
          </a:p>
        </p:txBody>
      </p:sp>
      <p:sp>
        <p:nvSpPr>
          <p:cNvPr id="306" name="数据链路层"/>
          <p:cNvSpPr/>
          <p:nvPr/>
        </p:nvSpPr>
        <p:spPr>
          <a:xfrm>
            <a:off x="1333500" y="7140137"/>
            <a:ext cx="1797894" cy="520701"/>
          </a:xfrm>
          <a:prstGeom prst="rect">
            <a:avLst/>
          </a:prstGeom>
          <a:solidFill>
            <a:srgbClr val="9290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数据链路层</a:t>
            </a:r>
          </a:p>
        </p:txBody>
      </p:sp>
      <p:sp>
        <p:nvSpPr>
          <p:cNvPr id="307" name="物理层"/>
          <p:cNvSpPr/>
          <p:nvPr/>
        </p:nvSpPr>
        <p:spPr>
          <a:xfrm>
            <a:off x="1333500" y="8181240"/>
            <a:ext cx="1797894" cy="520701"/>
          </a:xfrm>
          <a:prstGeom prst="rect">
            <a:avLst/>
          </a:prstGeom>
          <a:solidFill>
            <a:srgbClr val="9290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物理层</a:t>
            </a:r>
          </a:p>
        </p:txBody>
      </p:sp>
      <p:sp>
        <p:nvSpPr>
          <p:cNvPr id="308" name="箭头"/>
          <p:cNvSpPr/>
          <p:nvPr/>
        </p:nvSpPr>
        <p:spPr>
          <a:xfrm rot="16200000">
            <a:off x="1964323" y="5550177"/>
            <a:ext cx="536247" cy="539354"/>
          </a:xfrm>
          <a:prstGeom prst="rightArrow">
            <a:avLst>
              <a:gd name="adj1" fmla="val 26508"/>
              <a:gd name="adj2" fmla="val 41122"/>
            </a:avLst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9" name="箭头"/>
          <p:cNvSpPr/>
          <p:nvPr/>
        </p:nvSpPr>
        <p:spPr>
          <a:xfrm rot="16200000">
            <a:off x="1964323" y="6610602"/>
            <a:ext cx="536247" cy="539354"/>
          </a:xfrm>
          <a:prstGeom prst="rightArrow">
            <a:avLst>
              <a:gd name="adj1" fmla="val 26508"/>
              <a:gd name="adj2" fmla="val 41122"/>
            </a:avLst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0" name="箭头"/>
          <p:cNvSpPr/>
          <p:nvPr/>
        </p:nvSpPr>
        <p:spPr>
          <a:xfrm rot="16200000">
            <a:off x="1964323" y="7667369"/>
            <a:ext cx="536247" cy="539354"/>
          </a:xfrm>
          <a:prstGeom prst="rightArrow">
            <a:avLst>
              <a:gd name="adj1" fmla="val 26508"/>
              <a:gd name="adj2" fmla="val 41122"/>
            </a:avLst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11" name="computer.png" descr="comput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00850" y="3181945"/>
            <a:ext cx="571500" cy="495301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箭头"/>
          <p:cNvSpPr/>
          <p:nvPr/>
        </p:nvSpPr>
        <p:spPr>
          <a:xfrm rot="16200000">
            <a:off x="6903376" y="3598378"/>
            <a:ext cx="366448" cy="539354"/>
          </a:xfrm>
          <a:prstGeom prst="rightArrow">
            <a:avLst>
              <a:gd name="adj1" fmla="val 26508"/>
              <a:gd name="adj2" fmla="val 60176"/>
            </a:avLst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3" name="上层数据"/>
          <p:cNvSpPr/>
          <p:nvPr/>
        </p:nvSpPr>
        <p:spPr>
          <a:xfrm>
            <a:off x="6123880" y="4030443"/>
            <a:ext cx="1925440" cy="495301"/>
          </a:xfrm>
          <a:prstGeom prst="rect">
            <a:avLst/>
          </a:prstGeom>
          <a:solidFill>
            <a:srgbClr val="929000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上层数据</a:t>
            </a:r>
          </a:p>
        </p:txBody>
      </p:sp>
      <p:sp>
        <p:nvSpPr>
          <p:cNvPr id="314" name="上层数据"/>
          <p:cNvSpPr/>
          <p:nvPr/>
        </p:nvSpPr>
        <p:spPr>
          <a:xfrm>
            <a:off x="6123880" y="5022668"/>
            <a:ext cx="1925440" cy="495301"/>
          </a:xfrm>
          <a:prstGeom prst="rect">
            <a:avLst/>
          </a:prstGeom>
          <a:solidFill>
            <a:srgbClr val="929000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上层数据</a:t>
            </a:r>
          </a:p>
        </p:txBody>
      </p:sp>
      <p:sp>
        <p:nvSpPr>
          <p:cNvPr id="315" name="TCP头"/>
          <p:cNvSpPr/>
          <p:nvPr/>
        </p:nvSpPr>
        <p:spPr>
          <a:xfrm rot="20610753">
            <a:off x="4523233" y="5238737"/>
            <a:ext cx="1557587" cy="495301"/>
          </a:xfrm>
          <a:prstGeom prst="rect">
            <a:avLst/>
          </a:prstGeom>
          <a:solidFill>
            <a:srgbClr val="929000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TCP头</a:t>
            </a:r>
          </a:p>
        </p:txBody>
      </p:sp>
      <p:sp>
        <p:nvSpPr>
          <p:cNvPr id="316" name="箭头"/>
          <p:cNvSpPr/>
          <p:nvPr/>
        </p:nvSpPr>
        <p:spPr>
          <a:xfrm rot="16200000">
            <a:off x="6846226" y="4503603"/>
            <a:ext cx="480748" cy="539354"/>
          </a:xfrm>
          <a:prstGeom prst="rightArrow">
            <a:avLst>
              <a:gd name="adj1" fmla="val 26508"/>
              <a:gd name="adj2" fmla="val 45869"/>
            </a:avLst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7" name="TCP+上层数据"/>
          <p:cNvSpPr/>
          <p:nvPr/>
        </p:nvSpPr>
        <p:spPr>
          <a:xfrm>
            <a:off x="6123880" y="6080590"/>
            <a:ext cx="2641601" cy="495301"/>
          </a:xfrm>
          <a:prstGeom prst="rect">
            <a:avLst/>
          </a:prstGeom>
          <a:solidFill>
            <a:srgbClr val="929000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TCP+上层数据</a:t>
            </a:r>
          </a:p>
        </p:txBody>
      </p:sp>
      <p:sp>
        <p:nvSpPr>
          <p:cNvPr id="318" name="IP头"/>
          <p:cNvSpPr/>
          <p:nvPr/>
        </p:nvSpPr>
        <p:spPr>
          <a:xfrm rot="20610000">
            <a:off x="4523233" y="6303034"/>
            <a:ext cx="1557587" cy="495301"/>
          </a:xfrm>
          <a:prstGeom prst="rect">
            <a:avLst/>
          </a:prstGeom>
          <a:solidFill>
            <a:srgbClr val="929000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IP头</a:t>
            </a:r>
          </a:p>
        </p:txBody>
      </p:sp>
      <p:sp>
        <p:nvSpPr>
          <p:cNvPr id="319" name="IP+TCP+上层数据"/>
          <p:cNvSpPr/>
          <p:nvPr/>
        </p:nvSpPr>
        <p:spPr>
          <a:xfrm>
            <a:off x="6111180" y="7151409"/>
            <a:ext cx="2667001" cy="495301"/>
          </a:xfrm>
          <a:prstGeom prst="rect">
            <a:avLst/>
          </a:prstGeom>
          <a:solidFill>
            <a:srgbClr val="929000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IP+TCP+上层数据</a:t>
            </a:r>
          </a:p>
        </p:txBody>
      </p:sp>
      <p:sp>
        <p:nvSpPr>
          <p:cNvPr id="320" name="MAC头"/>
          <p:cNvSpPr/>
          <p:nvPr/>
        </p:nvSpPr>
        <p:spPr>
          <a:xfrm rot="20610000">
            <a:off x="4510533" y="7369495"/>
            <a:ext cx="1557587" cy="495301"/>
          </a:xfrm>
          <a:prstGeom prst="rect">
            <a:avLst/>
          </a:prstGeom>
          <a:solidFill>
            <a:srgbClr val="929000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MAC头</a:t>
            </a:r>
          </a:p>
        </p:txBody>
      </p:sp>
      <p:sp>
        <p:nvSpPr>
          <p:cNvPr id="321" name="箭头"/>
          <p:cNvSpPr/>
          <p:nvPr/>
        </p:nvSpPr>
        <p:spPr>
          <a:xfrm rot="16200000">
            <a:off x="6781386" y="5506697"/>
            <a:ext cx="610428" cy="539354"/>
          </a:xfrm>
          <a:prstGeom prst="rightArrow">
            <a:avLst>
              <a:gd name="adj1" fmla="val 26508"/>
              <a:gd name="adj2" fmla="val 40885"/>
            </a:avLst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2" name="箭头"/>
          <p:cNvSpPr/>
          <p:nvPr/>
        </p:nvSpPr>
        <p:spPr>
          <a:xfrm rot="16200000">
            <a:off x="6781386" y="6571644"/>
            <a:ext cx="610428" cy="539354"/>
          </a:xfrm>
          <a:prstGeom prst="rightArrow">
            <a:avLst>
              <a:gd name="adj1" fmla="val 26508"/>
              <a:gd name="adj2" fmla="val 40885"/>
            </a:avLst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3" name="010011010001110010"/>
          <p:cNvSpPr/>
          <p:nvPr/>
        </p:nvSpPr>
        <p:spPr>
          <a:xfrm>
            <a:off x="4549080" y="8134523"/>
            <a:ext cx="4884517" cy="495301"/>
          </a:xfrm>
          <a:prstGeom prst="rect">
            <a:avLst/>
          </a:prstGeom>
          <a:solidFill>
            <a:srgbClr val="929000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010011010001110010</a:t>
            </a:r>
          </a:p>
        </p:txBody>
      </p:sp>
      <p:sp>
        <p:nvSpPr>
          <p:cNvPr id="324" name="箭头"/>
          <p:cNvSpPr/>
          <p:nvPr/>
        </p:nvSpPr>
        <p:spPr>
          <a:xfrm rot="16200000">
            <a:off x="6781386" y="7628873"/>
            <a:ext cx="610428" cy="539355"/>
          </a:xfrm>
          <a:prstGeom prst="rightArrow">
            <a:avLst>
              <a:gd name="adj1" fmla="val 26508"/>
              <a:gd name="adj2" fmla="val 40885"/>
            </a:avLst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使用TCP/IP协议进行通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defRPr sz="3200"/>
            </a:lvl1pPr>
          </a:lstStyle>
          <a:p>
            <a:pPr/>
            <a:r>
              <a:t>使用TCP/IP协议进行通信</a:t>
            </a:r>
          </a:p>
        </p:txBody>
      </p:sp>
      <p:sp>
        <p:nvSpPr>
          <p:cNvPr id="327" name="矩形"/>
          <p:cNvSpPr/>
          <p:nvPr/>
        </p:nvSpPr>
        <p:spPr>
          <a:xfrm>
            <a:off x="1905000" y="3029545"/>
            <a:ext cx="2255491" cy="3904159"/>
          </a:xfrm>
          <a:prstGeom prst="rect">
            <a:avLst/>
          </a:prstGeom>
          <a:solidFill>
            <a:srgbClr val="D4FB79"/>
          </a:solidFill>
          <a:ln w="25400">
            <a:solidFill>
              <a:srgbClr val="0119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8" name="线条"/>
          <p:cNvSpPr/>
          <p:nvPr/>
        </p:nvSpPr>
        <p:spPr>
          <a:xfrm>
            <a:off x="1917700" y="4460925"/>
            <a:ext cx="2230091" cy="1"/>
          </a:xfrm>
          <a:prstGeom prst="line">
            <a:avLst/>
          </a:prstGeom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9" name="客户"/>
          <p:cNvSpPr/>
          <p:nvPr/>
        </p:nvSpPr>
        <p:spPr>
          <a:xfrm>
            <a:off x="2308944" y="3624014"/>
            <a:ext cx="1447602" cy="610147"/>
          </a:xfrm>
          <a:prstGeom prst="ellipse">
            <a:avLst/>
          </a:prstGeom>
          <a:solidFill>
            <a:srgbClr val="00FDFF"/>
          </a:solidFill>
          <a:ln w="127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531B9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客户</a:t>
            </a:r>
          </a:p>
        </p:txBody>
      </p:sp>
      <p:sp>
        <p:nvSpPr>
          <p:cNvPr id="330" name="应用层"/>
          <p:cNvSpPr txBox="1"/>
          <p:nvPr/>
        </p:nvSpPr>
        <p:spPr>
          <a:xfrm>
            <a:off x="2594595" y="3081288"/>
            <a:ext cx="876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531B93"/>
                </a:solidFill>
              </a:defRPr>
            </a:lvl1pPr>
          </a:lstStyle>
          <a:p>
            <a:pPr/>
            <a:r>
              <a:t>应用层</a:t>
            </a:r>
          </a:p>
        </p:txBody>
      </p:sp>
      <p:sp>
        <p:nvSpPr>
          <p:cNvPr id="331" name="线条"/>
          <p:cNvSpPr/>
          <p:nvPr/>
        </p:nvSpPr>
        <p:spPr>
          <a:xfrm>
            <a:off x="1917700" y="5070525"/>
            <a:ext cx="2230091" cy="1"/>
          </a:xfrm>
          <a:prstGeom prst="line">
            <a:avLst/>
          </a:prstGeom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2" name="传输层"/>
          <p:cNvSpPr txBox="1"/>
          <p:nvPr/>
        </p:nvSpPr>
        <p:spPr>
          <a:xfrm>
            <a:off x="2594595" y="4597399"/>
            <a:ext cx="876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531B93"/>
                </a:solidFill>
              </a:defRPr>
            </a:lvl1pPr>
          </a:lstStyle>
          <a:p>
            <a:pPr/>
            <a:r>
              <a:t>传输层</a:t>
            </a:r>
          </a:p>
        </p:txBody>
      </p:sp>
      <p:sp>
        <p:nvSpPr>
          <p:cNvPr id="333" name="线条"/>
          <p:cNvSpPr/>
          <p:nvPr/>
        </p:nvSpPr>
        <p:spPr>
          <a:xfrm>
            <a:off x="1917700" y="5680125"/>
            <a:ext cx="2230091" cy="1"/>
          </a:xfrm>
          <a:prstGeom prst="line">
            <a:avLst/>
          </a:prstGeom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4" name="网络层"/>
          <p:cNvSpPr txBox="1"/>
          <p:nvPr/>
        </p:nvSpPr>
        <p:spPr>
          <a:xfrm>
            <a:off x="2594595" y="5190331"/>
            <a:ext cx="876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531B93"/>
                </a:solidFill>
              </a:defRPr>
            </a:lvl1pPr>
          </a:lstStyle>
          <a:p>
            <a:pPr/>
            <a:r>
              <a:t>网络层</a:t>
            </a:r>
          </a:p>
        </p:txBody>
      </p:sp>
      <p:sp>
        <p:nvSpPr>
          <p:cNvPr id="335" name="线条"/>
          <p:cNvSpPr/>
          <p:nvPr/>
        </p:nvSpPr>
        <p:spPr>
          <a:xfrm>
            <a:off x="1917700" y="6289724"/>
            <a:ext cx="2230091" cy="1"/>
          </a:xfrm>
          <a:prstGeom prst="line">
            <a:avLst/>
          </a:prstGeom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6" name="数据链路层"/>
          <p:cNvSpPr txBox="1"/>
          <p:nvPr/>
        </p:nvSpPr>
        <p:spPr>
          <a:xfrm>
            <a:off x="2340595" y="5756324"/>
            <a:ext cx="1384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531B93"/>
                </a:solidFill>
              </a:defRPr>
            </a:lvl1pPr>
          </a:lstStyle>
          <a:p>
            <a:pPr/>
            <a:r>
              <a:t>数据链路层</a:t>
            </a:r>
          </a:p>
        </p:txBody>
      </p:sp>
      <p:sp>
        <p:nvSpPr>
          <p:cNvPr id="337" name="物理层"/>
          <p:cNvSpPr txBox="1"/>
          <p:nvPr/>
        </p:nvSpPr>
        <p:spPr>
          <a:xfrm>
            <a:off x="2594595" y="6414293"/>
            <a:ext cx="876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531B93"/>
                </a:solidFill>
              </a:defRPr>
            </a:lvl1pPr>
          </a:lstStyle>
          <a:p>
            <a:pPr/>
            <a:r>
              <a:t>物理层</a:t>
            </a:r>
          </a:p>
        </p:txBody>
      </p:sp>
      <p:sp>
        <p:nvSpPr>
          <p:cNvPr id="338" name="矩形"/>
          <p:cNvSpPr/>
          <p:nvPr/>
        </p:nvSpPr>
        <p:spPr>
          <a:xfrm>
            <a:off x="7429500" y="2924720"/>
            <a:ext cx="2255491" cy="3904160"/>
          </a:xfrm>
          <a:prstGeom prst="rect">
            <a:avLst/>
          </a:prstGeom>
          <a:solidFill>
            <a:srgbClr val="D4FB79"/>
          </a:solidFill>
          <a:ln w="25400">
            <a:solidFill>
              <a:srgbClr val="0119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9" name="线条"/>
          <p:cNvSpPr/>
          <p:nvPr/>
        </p:nvSpPr>
        <p:spPr>
          <a:xfrm>
            <a:off x="7442200" y="4356100"/>
            <a:ext cx="2230091" cy="1"/>
          </a:xfrm>
          <a:prstGeom prst="line">
            <a:avLst/>
          </a:prstGeom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0" name="椭圆形"/>
          <p:cNvSpPr/>
          <p:nvPr/>
        </p:nvSpPr>
        <p:spPr>
          <a:xfrm>
            <a:off x="7907411" y="3550939"/>
            <a:ext cx="1447603" cy="632274"/>
          </a:xfrm>
          <a:prstGeom prst="ellipse">
            <a:avLst/>
          </a:prstGeom>
          <a:solidFill>
            <a:srgbClr val="0096FF"/>
          </a:solidFill>
          <a:ln w="12700">
            <a:solidFill>
              <a:srgbClr val="0119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1" name="应用层"/>
          <p:cNvSpPr txBox="1"/>
          <p:nvPr/>
        </p:nvSpPr>
        <p:spPr>
          <a:xfrm>
            <a:off x="8119095" y="2976463"/>
            <a:ext cx="876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531B93"/>
                </a:solidFill>
              </a:defRPr>
            </a:lvl1pPr>
          </a:lstStyle>
          <a:p>
            <a:pPr/>
            <a:r>
              <a:t>应用层</a:t>
            </a:r>
          </a:p>
        </p:txBody>
      </p:sp>
      <p:sp>
        <p:nvSpPr>
          <p:cNvPr id="342" name="线条"/>
          <p:cNvSpPr/>
          <p:nvPr/>
        </p:nvSpPr>
        <p:spPr>
          <a:xfrm>
            <a:off x="7442200" y="4965700"/>
            <a:ext cx="2230091" cy="1"/>
          </a:xfrm>
          <a:prstGeom prst="line">
            <a:avLst/>
          </a:prstGeom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3" name="传输层"/>
          <p:cNvSpPr txBox="1"/>
          <p:nvPr/>
        </p:nvSpPr>
        <p:spPr>
          <a:xfrm>
            <a:off x="8119095" y="4492575"/>
            <a:ext cx="876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531B93"/>
                </a:solidFill>
              </a:defRPr>
            </a:lvl1pPr>
          </a:lstStyle>
          <a:p>
            <a:pPr/>
            <a:r>
              <a:t>传输层</a:t>
            </a:r>
          </a:p>
        </p:txBody>
      </p:sp>
      <p:sp>
        <p:nvSpPr>
          <p:cNvPr id="344" name="线条"/>
          <p:cNvSpPr/>
          <p:nvPr/>
        </p:nvSpPr>
        <p:spPr>
          <a:xfrm>
            <a:off x="7442200" y="5575300"/>
            <a:ext cx="2230091" cy="1"/>
          </a:xfrm>
          <a:prstGeom prst="line">
            <a:avLst/>
          </a:prstGeom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5" name="网络层"/>
          <p:cNvSpPr txBox="1"/>
          <p:nvPr/>
        </p:nvSpPr>
        <p:spPr>
          <a:xfrm>
            <a:off x="8119095" y="5085506"/>
            <a:ext cx="876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531B93"/>
                </a:solidFill>
              </a:defRPr>
            </a:lvl1pPr>
          </a:lstStyle>
          <a:p>
            <a:pPr/>
            <a:r>
              <a:t>网络层</a:t>
            </a:r>
          </a:p>
        </p:txBody>
      </p:sp>
      <p:sp>
        <p:nvSpPr>
          <p:cNvPr id="346" name="线条"/>
          <p:cNvSpPr/>
          <p:nvPr/>
        </p:nvSpPr>
        <p:spPr>
          <a:xfrm>
            <a:off x="7442200" y="6184900"/>
            <a:ext cx="2230091" cy="1"/>
          </a:xfrm>
          <a:prstGeom prst="line">
            <a:avLst/>
          </a:prstGeom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7" name="数据链路层"/>
          <p:cNvSpPr txBox="1"/>
          <p:nvPr/>
        </p:nvSpPr>
        <p:spPr>
          <a:xfrm>
            <a:off x="7865095" y="5651500"/>
            <a:ext cx="1384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531B93"/>
                </a:solidFill>
              </a:defRPr>
            </a:lvl1pPr>
          </a:lstStyle>
          <a:p>
            <a:pPr/>
            <a:r>
              <a:t>数据链路层</a:t>
            </a:r>
          </a:p>
        </p:txBody>
      </p:sp>
      <p:sp>
        <p:nvSpPr>
          <p:cNvPr id="348" name="物理层"/>
          <p:cNvSpPr txBox="1"/>
          <p:nvPr/>
        </p:nvSpPr>
        <p:spPr>
          <a:xfrm>
            <a:off x="8119095" y="6309469"/>
            <a:ext cx="876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531B93"/>
                </a:solidFill>
              </a:defRPr>
            </a:lvl1pPr>
          </a:lstStyle>
          <a:p>
            <a:pPr/>
            <a:r>
              <a:t>物理层</a:t>
            </a:r>
          </a:p>
        </p:txBody>
      </p:sp>
      <p:sp>
        <p:nvSpPr>
          <p:cNvPr id="349" name="线条"/>
          <p:cNvSpPr/>
          <p:nvPr/>
        </p:nvSpPr>
        <p:spPr>
          <a:xfrm>
            <a:off x="3698653" y="3849638"/>
            <a:ext cx="4041826" cy="1"/>
          </a:xfrm>
          <a:prstGeom prst="line">
            <a:avLst/>
          </a:prstGeom>
          <a:ln w="50800" cap="rnd">
            <a:solidFill>
              <a:srgbClr val="011993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0" name="线条"/>
          <p:cNvSpPr/>
          <p:nvPr/>
        </p:nvSpPr>
        <p:spPr>
          <a:xfrm>
            <a:off x="3780147" y="4040138"/>
            <a:ext cx="3842916" cy="1"/>
          </a:xfrm>
          <a:prstGeom prst="line">
            <a:avLst/>
          </a:prstGeom>
          <a:ln w="50800" cap="rnd">
            <a:solidFill>
              <a:srgbClr val="011993"/>
            </a:solidFill>
            <a:custDash>
              <a:ds d="100000" sp="200000"/>
            </a:custDash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1" name="①客户发起链接建立请求"/>
          <p:cNvSpPr txBox="1"/>
          <p:nvPr/>
        </p:nvSpPr>
        <p:spPr>
          <a:xfrm>
            <a:off x="4263032" y="3422500"/>
            <a:ext cx="26289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1800">
                <a:solidFill>
                  <a:srgbClr val="011993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①客户发起链接建立请求</a:t>
            </a:r>
          </a:p>
        </p:txBody>
      </p:sp>
      <p:sp>
        <p:nvSpPr>
          <p:cNvPr id="352" name="②服务器接受链接建立请求"/>
          <p:cNvSpPr txBox="1"/>
          <p:nvPr/>
        </p:nvSpPr>
        <p:spPr>
          <a:xfrm>
            <a:off x="4263032" y="4083050"/>
            <a:ext cx="28575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1800">
                <a:solidFill>
                  <a:srgbClr val="011993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②服务器接受链接建立请求</a:t>
            </a:r>
          </a:p>
        </p:txBody>
      </p:sp>
      <p:grpSp>
        <p:nvGrpSpPr>
          <p:cNvPr id="355" name="成组"/>
          <p:cNvGrpSpPr/>
          <p:nvPr/>
        </p:nvGrpSpPr>
        <p:grpSpPr>
          <a:xfrm>
            <a:off x="4706989" y="4977297"/>
            <a:ext cx="2176012" cy="1805607"/>
            <a:chOff x="0" y="0"/>
            <a:chExt cx="2176011" cy="1805605"/>
          </a:xfrm>
        </p:grpSpPr>
        <p:pic>
          <p:nvPicPr>
            <p:cNvPr id="353" name="yun.png" descr="yun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097732">
              <a:off x="154401" y="260612"/>
              <a:ext cx="1867209" cy="12843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4" name="yun.png" descr="yun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097732">
              <a:off x="474898" y="240596"/>
              <a:ext cx="1456787" cy="10020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56" name="线条"/>
          <p:cNvSpPr/>
          <p:nvPr/>
        </p:nvSpPr>
        <p:spPr>
          <a:xfrm flipV="1">
            <a:off x="2997200" y="4234656"/>
            <a:ext cx="1" cy="213361"/>
          </a:xfrm>
          <a:prstGeom prst="line">
            <a:avLst/>
          </a:prstGeom>
          <a:ln w="50800">
            <a:solidFill>
              <a:srgbClr val="0119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7" name="线条"/>
          <p:cNvSpPr/>
          <p:nvPr/>
        </p:nvSpPr>
        <p:spPr>
          <a:xfrm flipV="1">
            <a:off x="8605713" y="4152905"/>
            <a:ext cx="1" cy="213361"/>
          </a:xfrm>
          <a:prstGeom prst="line">
            <a:avLst/>
          </a:prstGeom>
          <a:ln w="50800">
            <a:solidFill>
              <a:srgbClr val="0119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8" name="服务器"/>
          <p:cNvSpPr txBox="1"/>
          <p:nvPr/>
        </p:nvSpPr>
        <p:spPr>
          <a:xfrm>
            <a:off x="8218363" y="3657525"/>
            <a:ext cx="8001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011993"/>
                </a:solidFill>
              </a:defRPr>
            </a:lvl1pPr>
          </a:lstStyle>
          <a:p>
            <a:pPr/>
            <a:r>
              <a:t>服务器</a:t>
            </a:r>
          </a:p>
        </p:txBody>
      </p:sp>
      <p:sp>
        <p:nvSpPr>
          <p:cNvPr id="359" name="线条"/>
          <p:cNvSpPr/>
          <p:nvPr/>
        </p:nvSpPr>
        <p:spPr>
          <a:xfrm flipV="1">
            <a:off x="2997200" y="6945262"/>
            <a:ext cx="0" cy="685801"/>
          </a:xfrm>
          <a:prstGeom prst="line">
            <a:avLst/>
          </a:prstGeom>
          <a:ln w="50800">
            <a:solidFill>
              <a:srgbClr val="0119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0" name="线条"/>
          <p:cNvSpPr/>
          <p:nvPr/>
        </p:nvSpPr>
        <p:spPr>
          <a:xfrm flipV="1">
            <a:off x="8631212" y="6807200"/>
            <a:ext cx="1" cy="727027"/>
          </a:xfrm>
          <a:prstGeom prst="line">
            <a:avLst/>
          </a:prstGeom>
          <a:ln w="50800">
            <a:solidFill>
              <a:srgbClr val="0119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1" name="线条"/>
          <p:cNvSpPr/>
          <p:nvPr/>
        </p:nvSpPr>
        <p:spPr>
          <a:xfrm>
            <a:off x="2959100" y="7607400"/>
            <a:ext cx="2176012" cy="1"/>
          </a:xfrm>
          <a:prstGeom prst="line">
            <a:avLst/>
          </a:prstGeom>
          <a:ln w="50800">
            <a:solidFill>
              <a:srgbClr val="0119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2" name="线条"/>
          <p:cNvSpPr/>
          <p:nvPr/>
        </p:nvSpPr>
        <p:spPr>
          <a:xfrm>
            <a:off x="6248400" y="7562057"/>
            <a:ext cx="2403233" cy="1"/>
          </a:xfrm>
          <a:prstGeom prst="line">
            <a:avLst/>
          </a:prstGeom>
          <a:ln w="50800">
            <a:solidFill>
              <a:srgbClr val="0119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3" name="线条"/>
          <p:cNvSpPr/>
          <p:nvPr/>
        </p:nvSpPr>
        <p:spPr>
          <a:xfrm flipV="1">
            <a:off x="5105400" y="6230045"/>
            <a:ext cx="1" cy="1375618"/>
          </a:xfrm>
          <a:prstGeom prst="line">
            <a:avLst/>
          </a:prstGeom>
          <a:ln w="50800">
            <a:solidFill>
              <a:srgbClr val="0119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4" name="线条"/>
          <p:cNvSpPr/>
          <p:nvPr/>
        </p:nvSpPr>
        <p:spPr>
          <a:xfrm flipV="1">
            <a:off x="6273800" y="6273423"/>
            <a:ext cx="1" cy="1288862"/>
          </a:xfrm>
          <a:prstGeom prst="line">
            <a:avLst/>
          </a:prstGeom>
          <a:ln w="50800">
            <a:solidFill>
              <a:srgbClr val="0119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5" name="因特网"/>
          <p:cNvSpPr txBox="1"/>
          <p:nvPr/>
        </p:nvSpPr>
        <p:spPr>
          <a:xfrm>
            <a:off x="5263454" y="4753024"/>
            <a:ext cx="876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531B93"/>
                </a:solidFill>
              </a:defRPr>
            </a:lvl1pPr>
          </a:lstStyle>
          <a:p>
            <a:pPr/>
            <a:r>
              <a:t>因特网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