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qfedu.com" TargetMode="Externa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qfedu.com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"/>
          <p:cNvSpPr/>
          <p:nvPr/>
        </p:nvSpPr>
        <p:spPr>
          <a:xfrm>
            <a:off x="227111" y="306238"/>
            <a:ext cx="12550578" cy="7794031"/>
          </a:xfrm>
          <a:prstGeom prst="roundRect">
            <a:avLst>
              <a:gd name="adj" fmla="val 5747"/>
            </a:avLst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" name="new_logo.png" descr="new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590550"/>
            <a:ext cx="2654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ogo_word.png" descr="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2833" y="742950"/>
            <a:ext cx="4203701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北京千锋互联科技有限公司   http://www.qfedu.com"/>
          <p:cNvSpPr txBox="1"/>
          <p:nvPr/>
        </p:nvSpPr>
        <p:spPr>
          <a:xfrm>
            <a:off x="4678324" y="9282757"/>
            <a:ext cx="364815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+mn-lt"/>
                <a:ea typeface="+mn-ea"/>
                <a:cs typeface="+mn-cs"/>
                <a:sym typeface="Helvetica Neue Medium"/>
              </a:defRPr>
            </a:pPr>
            <a:r>
              <a:t>北京千锋互联科技有限公司   </a:t>
            </a:r>
            <a:r>
              <a:rPr u="sng">
                <a:hlinkClick r:id="rId4" invalidUrl="" action="" tgtFrame="" tooltip="" history="1" highlightClick="0" endSnd="0"/>
              </a:rPr>
              <a:t>http://www.qfedu.com</a:t>
            </a:r>
          </a:p>
        </p:txBody>
      </p:sp>
      <p:sp>
        <p:nvSpPr>
          <p:cNvPr id="15" name="矩形"/>
          <p:cNvSpPr/>
          <p:nvPr/>
        </p:nvSpPr>
        <p:spPr>
          <a:xfrm>
            <a:off x="3865176" y="6698406"/>
            <a:ext cx="5274447" cy="209971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xfrm>
            <a:off x="1270000" y="290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" name="正文级别 1…"/>
          <p:cNvSpPr txBox="1"/>
          <p:nvPr>
            <p:ph type="body" sz="quarter" idx="1"/>
          </p:nvPr>
        </p:nvSpPr>
        <p:spPr>
          <a:xfrm>
            <a:off x="1270000" y="7183115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500">
                <a:latin typeface="Songti SC Regular"/>
                <a:ea typeface="Songti SC Regular"/>
                <a:cs typeface="Songti SC Regular"/>
                <a:sym typeface="Songti SC Regular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3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"/>
          <p:cNvSpPr/>
          <p:nvPr/>
        </p:nvSpPr>
        <p:spPr>
          <a:xfrm>
            <a:off x="227111" y="306238"/>
            <a:ext cx="12550578" cy="8914508"/>
          </a:xfrm>
          <a:prstGeom prst="roundRect">
            <a:avLst>
              <a:gd name="adj" fmla="val 5024"/>
            </a:avLst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" name="new_logo.png" descr="new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590550"/>
            <a:ext cx="26543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"/>
          <p:cNvSpPr/>
          <p:nvPr/>
        </p:nvSpPr>
        <p:spPr>
          <a:xfrm>
            <a:off x="590550" y="2134344"/>
            <a:ext cx="11823700" cy="37208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" name="logo_word.png" descr="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2833" y="742950"/>
            <a:ext cx="4203701" cy="3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正文级别 1…"/>
          <p:cNvSpPr txBox="1"/>
          <p:nvPr>
            <p:ph type="body" idx="1"/>
          </p:nvPr>
        </p:nvSpPr>
        <p:spPr>
          <a:xfrm>
            <a:off x="590550" y="2263973"/>
            <a:ext cx="11823700" cy="6951763"/>
          </a:xfrm>
          <a:prstGeom prst="rect">
            <a:avLst/>
          </a:prstGeom>
        </p:spPr>
        <p:txBody>
          <a:bodyPr anchor="t"/>
          <a:lstStyle>
            <a:lvl1pPr marL="513953" indent="-513953">
              <a:spcBef>
                <a:spcPts val="0"/>
              </a:spcBef>
              <a:defRPr sz="3000"/>
            </a:lvl1pPr>
            <a:lvl2pPr marL="0" indent="2286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3pPr>
            <a:lvl4pPr marL="0" indent="685800">
              <a:spcBef>
                <a:spcPts val="0"/>
              </a:spcBef>
              <a:buClr>
                <a:srgbClr val="5E5E5E"/>
              </a:buClr>
              <a:buSzTx/>
              <a:buNone/>
              <a:defRPr sz="2500">
                <a:solidFill>
                  <a:srgbClr val="5E5E5E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2500">
                <a:solidFill>
                  <a:srgbClr val="5E5E5E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标题文本"/>
          <p:cNvSpPr txBox="1"/>
          <p:nvPr>
            <p:ph type="title"/>
          </p:nvPr>
        </p:nvSpPr>
        <p:spPr>
          <a:xfrm>
            <a:off x="584200" y="1483072"/>
            <a:ext cx="7649766" cy="62498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北京千锋互联科技有限公司   http://www.qfedu.com"/>
          <p:cNvSpPr txBox="1"/>
          <p:nvPr/>
        </p:nvSpPr>
        <p:spPr>
          <a:xfrm>
            <a:off x="4678324" y="9282757"/>
            <a:ext cx="364815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200">
                <a:latin typeface="+mn-lt"/>
                <a:ea typeface="+mn-ea"/>
                <a:cs typeface="+mn-cs"/>
                <a:sym typeface="Helvetica Neue Medium"/>
              </a:defRPr>
            </a:pPr>
            <a:r>
              <a:t>北京千锋互联科技有限公司   </a:t>
            </a:r>
            <a:r>
              <a:rPr u="sng">
                <a:hlinkClick r:id="rId4" invalidUrl="" action="" tgtFrame="" tooltip="" history="1" highlightClick="0" endSnd="0"/>
              </a:rPr>
              <a:t>http://www.qfedu.com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xfrm>
            <a:off x="6328884" y="9296400"/>
            <a:ext cx="866763" cy="324306"/>
          </a:xfrm>
          <a:prstGeom prst="rect">
            <a:avLst/>
          </a:prstGeom>
        </p:spPr>
        <p:txBody>
          <a:bodyPr wrap="square"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8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6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1000phone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86258">
              <a:defRPr sz="3920"/>
            </a:pPr>
            <a:r>
              <a:t>Python</a:t>
            </a:r>
          </a:p>
          <a:p>
            <a:pPr defTabSz="286258">
              <a:defRPr sz="3920"/>
            </a:pPr>
            <a:r>
              <a:t>基础教学</a:t>
            </a:r>
          </a:p>
        </p:txBody>
      </p:sp>
      <p:sp>
        <p:nvSpPr>
          <p:cNvPr id="129" name="余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余婷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TTP通信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HTTP通信过程</a:t>
            </a:r>
          </a:p>
        </p:txBody>
      </p:sp>
      <p:grpSp>
        <p:nvGrpSpPr>
          <p:cNvPr id="204" name="矩形 3"/>
          <p:cNvGrpSpPr/>
          <p:nvPr/>
        </p:nvGrpSpPr>
        <p:grpSpPr>
          <a:xfrm>
            <a:off x="1759649" y="4256939"/>
            <a:ext cx="1498432" cy="1355548"/>
            <a:chOff x="0" y="0"/>
            <a:chExt cx="1498431" cy="1355547"/>
          </a:xfrm>
        </p:grpSpPr>
        <p:sp>
          <p:nvSpPr>
            <p:cNvPr id="202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4BACC6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203" name="客户端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客户端</a:t>
              </a:r>
            </a:p>
          </p:txBody>
        </p:sp>
      </p:grpSp>
      <p:grpSp>
        <p:nvGrpSpPr>
          <p:cNvPr id="207" name="矩形 4"/>
          <p:cNvGrpSpPr/>
          <p:nvPr/>
        </p:nvGrpSpPr>
        <p:grpSpPr>
          <a:xfrm>
            <a:off x="7363484" y="4256939"/>
            <a:ext cx="1498432" cy="1355548"/>
            <a:chOff x="0" y="0"/>
            <a:chExt cx="1498431" cy="1355547"/>
          </a:xfrm>
        </p:grpSpPr>
        <p:sp>
          <p:nvSpPr>
            <p:cNvPr id="205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9BBB59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206" name="服务器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服务器</a:t>
              </a:r>
            </a:p>
          </p:txBody>
        </p:sp>
      </p:grpSp>
      <p:sp>
        <p:nvSpPr>
          <p:cNvPr id="208" name="直线箭头连接符 5"/>
          <p:cNvSpPr/>
          <p:nvPr/>
        </p:nvSpPr>
        <p:spPr>
          <a:xfrm flipV="1">
            <a:off x="3258076" y="4799161"/>
            <a:ext cx="4105405" cy="1426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209" name="内容占位符 2"/>
          <p:cNvSpPr txBox="1"/>
          <p:nvPr/>
        </p:nvSpPr>
        <p:spPr>
          <a:xfrm>
            <a:off x="4365133" y="3915547"/>
            <a:ext cx="1547305" cy="79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algn="l" defTabSz="914400">
              <a:spcBef>
                <a:spcPts val="800"/>
              </a:spcBef>
              <a:buClr>
                <a:srgbClr val="4F81BD"/>
              </a:buClr>
              <a:buSzPct val="75000"/>
              <a:buChar char="■"/>
              <a:defRPr b="0" sz="1800">
                <a:solidFill>
                  <a:srgbClr val="595959"/>
                </a:solidFill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请求头</a:t>
            </a:r>
          </a:p>
          <a:p>
            <a:pPr marL="228600" indent="-228600" algn="l" defTabSz="914400">
              <a:spcBef>
                <a:spcPts val="800"/>
              </a:spcBef>
              <a:buClr>
                <a:srgbClr val="4F81BD"/>
              </a:buClr>
              <a:buSzPct val="75000"/>
              <a:buChar char="■"/>
              <a:defRPr b="0" sz="1800">
                <a:solidFill>
                  <a:srgbClr val="595959"/>
                </a:solidFill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请求体</a:t>
            </a:r>
          </a:p>
        </p:txBody>
      </p:sp>
      <p:sp>
        <p:nvSpPr>
          <p:cNvPr id="210" name="直线箭头连接符 7"/>
          <p:cNvSpPr/>
          <p:nvPr/>
        </p:nvSpPr>
        <p:spPr>
          <a:xfrm flipH="1" flipV="1">
            <a:off x="3258076" y="5098803"/>
            <a:ext cx="4105405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211" name="内容占位符 2"/>
          <p:cNvSpPr txBox="1"/>
          <p:nvPr/>
        </p:nvSpPr>
        <p:spPr>
          <a:xfrm>
            <a:off x="4365133" y="5186822"/>
            <a:ext cx="1547305" cy="85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 algn="l" defTabSz="914400">
              <a:spcBef>
                <a:spcPts val="800"/>
              </a:spcBef>
              <a:buClr>
                <a:srgbClr val="4F81BD"/>
              </a:buClr>
              <a:buSzPct val="75000"/>
              <a:buChar char="■"/>
              <a:defRPr b="0" sz="1800">
                <a:solidFill>
                  <a:srgbClr val="595959"/>
                </a:solidFill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响应头</a:t>
            </a:r>
          </a:p>
          <a:p>
            <a:pPr marL="228600" indent="-228600" algn="l" defTabSz="914400">
              <a:spcBef>
                <a:spcPts val="800"/>
              </a:spcBef>
              <a:buClr>
                <a:srgbClr val="4F81BD"/>
              </a:buClr>
              <a:buSzPct val="75000"/>
              <a:buChar char="■"/>
              <a:defRPr b="0" sz="1800">
                <a:solidFill>
                  <a:srgbClr val="595959"/>
                </a:solidFill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响应体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clickEffect" presetSubtype="0" presetID="35" grpId="5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Class="entr" nodeType="with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  <p:bldP build="p" bldLvl="5" animBg="1" rev="0" advAuto="0" spid="209" grpId="3"/>
      <p:bldP build="whole" bldLvl="1" animBg="1" rev="0" advAuto="0" spid="210" grpId="7"/>
      <p:bldP build="whole" bldLvl="1" animBg="1" rev="0" advAuto="0" spid="207" grpId="2"/>
      <p:bldP build="whole" bldLvl="1" animBg="1" rev="0" advAuto="0" spid="208" grpId="4"/>
      <p:bldP build="p" bldLvl="5" animBg="1" rev="0" advAuto="0" spid="211" grpId="6"/>
      <p:bldP build="whole" bldLvl="1" animBg="1" rev="0" advAuto="0" spid="207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常见响应状态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常见响应状态码</a:t>
            </a:r>
          </a:p>
        </p:txBody>
      </p:sp>
      <p:graphicFrame>
        <p:nvGraphicFramePr>
          <p:cNvPr id="214" name="表格 5"/>
          <p:cNvGraphicFramePr/>
          <p:nvPr/>
        </p:nvGraphicFramePr>
        <p:xfrm>
          <a:off x="1404250" y="3696692"/>
          <a:ext cx="8320867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30577"/>
                <a:gridCol w="2481142"/>
                <a:gridCol w="4909147"/>
              </a:tblGrid>
              <a:tr h="370840"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状态码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英文名称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中文描述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200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OK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请求成功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Bad Request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客户端请求的语法错误，服务器无法解析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404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Not Found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服务器无法根据客户端的请求找到资源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500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Internal Server Error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Rockwell"/>
                          <a:ea typeface="Rockwell"/>
                          <a:cs typeface="Rockwell"/>
                          <a:sym typeface="Rockwell"/>
                        </a:defRPr>
                      </a:pPr>
                      <a:r>
                        <a:rPr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服务器内部错误，无法完成请求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发送HTTP请求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发送HTTP请求的方法</a:t>
            </a:r>
          </a:p>
        </p:txBody>
      </p:sp>
      <p:sp>
        <p:nvSpPr>
          <p:cNvPr id="217" name="在HTTP/1.1协议中，定义了8种发送http请求的方法…"/>
          <p:cNvSpPr txBox="1"/>
          <p:nvPr>
            <p:ph type="body" sz="half" idx="1"/>
          </p:nvPr>
        </p:nvSpPr>
        <p:spPr>
          <a:xfrm>
            <a:off x="588516" y="2601152"/>
            <a:ext cx="8415657" cy="5255203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92023" indent="-192023" defTabSz="768095">
              <a:spcBef>
                <a:spcPts val="600"/>
              </a:spcBef>
              <a:buSzPct val="75000"/>
              <a:buChar char="■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</a:t>
            </a:r>
            <a:r>
              <a:t>HTTP/1.1</a:t>
            </a:r>
            <a:r>
              <a:t>协议中，定义了</a:t>
            </a:r>
            <a:r>
              <a:t>8</a:t>
            </a:r>
            <a:r>
              <a:t>种发送</a:t>
            </a:r>
            <a:r>
              <a:t>http</a:t>
            </a:r>
            <a:r>
              <a:t>请求的方法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p"/>
              <a:defRPr sz="1848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</a:t>
            </a:r>
            <a:r>
              <a:rPr>
                <a:solidFill>
                  <a:srgbClr val="808080"/>
                </a:solidFill>
              </a:rPr>
              <a:t>、</a:t>
            </a:r>
            <a:r>
              <a:t>POST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OPTIONS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HEAD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PUT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DELETE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TRACE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CONNECT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808080"/>
                </a:solidFill>
              </a:rPr>
              <a:t>PATCH</a:t>
            </a:r>
            <a:endParaRPr>
              <a:solidFill>
                <a:srgbClr val="808080"/>
              </a:solidFill>
            </a:endParaRPr>
          </a:p>
          <a:p>
            <a:pPr marL="192023" indent="-192023" defTabSz="768095">
              <a:spcBef>
                <a:spcPts val="600"/>
              </a:spcBef>
              <a:buSzPct val="75000"/>
              <a:buChar char="p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根据</a:t>
            </a:r>
            <a:r>
              <a:t>HTTP</a:t>
            </a:r>
            <a:r>
              <a:t>协议的设计初衷，不同的方法对资源有不同的操作方式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✓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</a:t>
            </a:r>
            <a:r>
              <a:t> ：增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✓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DELETE</a:t>
            </a:r>
            <a:r>
              <a:t> ：删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✓"/>
              <a:defRPr sz="1848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POST</a:t>
            </a:r>
            <a:r>
              <a:rPr>
                <a:solidFill>
                  <a:srgbClr val="808080"/>
                </a:solidFill>
              </a:rPr>
              <a:t>：改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✓"/>
              <a:defRPr sz="1848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</a:t>
            </a:r>
            <a:r>
              <a:rPr>
                <a:solidFill>
                  <a:srgbClr val="808080"/>
                </a:solidFill>
              </a:rPr>
              <a:t>：查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p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最常用的是</a:t>
            </a:r>
            <a:r>
              <a:rPr>
                <a:solidFill>
                  <a:srgbClr val="FF0000"/>
                </a:solidFill>
              </a:rPr>
              <a:t>GET</a:t>
            </a:r>
            <a:r>
              <a:t>和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（实际上</a:t>
            </a:r>
            <a:r>
              <a:rPr>
                <a:solidFill>
                  <a:srgbClr val="FF0000"/>
                </a:solidFill>
              </a:rPr>
              <a:t>GET</a:t>
            </a:r>
            <a:r>
              <a:t>和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都能办到增删改查）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p"/>
              <a:defRPr sz="1848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92023" indent="-192023" defTabSz="768095">
              <a:spcBef>
                <a:spcPts val="600"/>
              </a:spcBef>
              <a:buSzPct val="75000"/>
              <a:buChar char="■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要想使用</a:t>
            </a:r>
            <a:r>
              <a:rPr>
                <a:solidFill>
                  <a:srgbClr val="FF0000"/>
                </a:solidFill>
              </a:rPr>
              <a:t>GET</a:t>
            </a:r>
            <a:r>
              <a:t>和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请求跟服务器进行交互，得先了解一个概念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p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参数</a:t>
            </a:r>
          </a:p>
          <a:p>
            <a:pPr marL="192023" indent="-192023" defTabSz="768095">
              <a:spcBef>
                <a:spcPts val="600"/>
              </a:spcBef>
              <a:buSzPct val="75000"/>
              <a:buChar char="✓"/>
              <a:defRPr sz="184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就是传递给服务器的具体数据，比如登录时的帐号、密码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ET和POST对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GET和POST对比</a:t>
            </a:r>
          </a:p>
        </p:txBody>
      </p:sp>
      <p:sp>
        <p:nvSpPr>
          <p:cNvPr id="220" name="GET和POST的主要区别表现在数据传递上…"/>
          <p:cNvSpPr txBox="1"/>
          <p:nvPr>
            <p:ph type="body" sz="half" idx="1"/>
          </p:nvPr>
        </p:nvSpPr>
        <p:spPr>
          <a:xfrm>
            <a:off x="588516" y="2467173"/>
            <a:ext cx="8415657" cy="508397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17170" indent="-217170" defTabSz="868680">
              <a:spcBef>
                <a:spcPts val="700"/>
              </a:spcBef>
              <a:buSzPct val="75000"/>
              <a:buChar char="●"/>
              <a:defRPr sz="209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</a:t>
            </a:r>
            <a:r>
              <a:rPr>
                <a:solidFill>
                  <a:srgbClr val="808080"/>
                </a:solidFill>
              </a:rPr>
              <a:t>和</a:t>
            </a:r>
            <a:r>
              <a:t>POST</a:t>
            </a:r>
            <a:r>
              <a:rPr>
                <a:solidFill>
                  <a:srgbClr val="808080"/>
                </a:solidFill>
              </a:rPr>
              <a:t>的主要区别表现在数据传递上</a:t>
            </a:r>
          </a:p>
          <a:p>
            <a:pPr marL="217170" indent="-217170" defTabSz="868680">
              <a:spcBef>
                <a:spcPts val="700"/>
              </a:spcBef>
              <a:buSzPct val="75000"/>
              <a:buChar char="p"/>
              <a:defRPr sz="209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</a:t>
            </a:r>
          </a:p>
          <a:p>
            <a:pPr marL="217170" indent="-217170" defTabSz="868680">
              <a:spcBef>
                <a:spcPts val="700"/>
              </a:spcBef>
              <a:buSzPct val="75000"/>
              <a:buChar char="✓"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在请求</a:t>
            </a:r>
            <a:r>
              <a:t>URL</a:t>
            </a:r>
            <a:r>
              <a:t>后面以</a:t>
            </a:r>
            <a:r>
              <a:rPr>
                <a:solidFill>
                  <a:srgbClr val="FF0000"/>
                </a:solidFill>
              </a:rPr>
              <a:t>?</a:t>
            </a:r>
            <a:r>
              <a:t>的形式跟上发给服务器的参数，多个参数之间用</a:t>
            </a:r>
            <a:r>
              <a:rPr>
                <a:solidFill>
                  <a:srgbClr val="FF0000"/>
                </a:solidFill>
              </a:rPr>
              <a:t>&amp;</a:t>
            </a:r>
            <a:r>
              <a:t>隔开，比如</a:t>
            </a:r>
          </a:p>
          <a:p>
            <a:pPr marL="0" indent="0" defTabSz="868680">
              <a:spcBef>
                <a:spcPts val="700"/>
              </a:spcBef>
              <a:buSzTx/>
              <a:buFont typeface="Wingdings"/>
              <a:buNone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http://www.test.com/login</a:t>
            </a:r>
            <a:r>
              <a:rPr>
                <a:solidFill>
                  <a:srgbClr val="FF0000"/>
                </a:solidFill>
              </a:rPr>
              <a:t>?</a:t>
            </a:r>
            <a:r>
              <a:t>username=123</a:t>
            </a:r>
            <a:r>
              <a:rPr>
                <a:solidFill>
                  <a:srgbClr val="FF0000"/>
                </a:solidFill>
              </a:rPr>
              <a:t>&amp;</a:t>
            </a:r>
            <a:r>
              <a:t>pwd=234</a:t>
            </a:r>
            <a:r>
              <a:rPr>
                <a:solidFill>
                  <a:srgbClr val="FF0000"/>
                </a:solidFill>
              </a:rPr>
              <a:t>&amp;</a:t>
            </a:r>
            <a:r>
              <a:t>type=JSON</a:t>
            </a:r>
          </a:p>
          <a:p>
            <a:pPr marL="217170" indent="-217170" defTabSz="868680">
              <a:spcBef>
                <a:spcPts val="700"/>
              </a:spcBef>
              <a:buSzPct val="75000"/>
              <a:buChar char="✓"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由于浏览器和服务器对</a:t>
            </a:r>
            <a:r>
              <a:t>URL</a:t>
            </a:r>
            <a:r>
              <a:t>长度有限制，因此在</a:t>
            </a:r>
            <a:r>
              <a:t>URL</a:t>
            </a:r>
            <a:r>
              <a:t>后面附带的参数是有限制的，通常不能超过</a:t>
            </a:r>
            <a:r>
              <a:t>1KB</a:t>
            </a:r>
          </a:p>
          <a:p>
            <a:pPr marL="0" indent="0" defTabSz="868680">
              <a:spcBef>
                <a:spcPts val="700"/>
              </a:spcBef>
              <a:buSzTx/>
              <a:buFont typeface="Wingdings"/>
              <a:buNone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17170" indent="-217170" defTabSz="868680">
              <a:spcBef>
                <a:spcPts val="700"/>
              </a:spcBef>
              <a:buSzPct val="75000"/>
              <a:buChar char="p"/>
              <a:defRPr sz="209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POST</a:t>
            </a:r>
          </a:p>
          <a:p>
            <a:pPr marL="217170" indent="-217170" defTabSz="868680">
              <a:spcBef>
                <a:spcPts val="700"/>
              </a:spcBef>
              <a:buSzPct val="75000"/>
              <a:buChar char="✓"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发给服务器的参数全部放在</a:t>
            </a:r>
            <a:r>
              <a:rPr>
                <a:solidFill>
                  <a:srgbClr val="FF0000"/>
                </a:solidFill>
              </a:rPr>
              <a:t>请求体</a:t>
            </a:r>
            <a:r>
              <a:t>中</a:t>
            </a:r>
          </a:p>
          <a:p>
            <a:pPr marL="217170" indent="-217170" defTabSz="868680">
              <a:spcBef>
                <a:spcPts val="700"/>
              </a:spcBef>
              <a:buSzPct val="75000"/>
              <a:buChar char="✓"/>
              <a:defRPr sz="209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理论上，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传递的数据量没有限制（具体还得看服务器的处理能力）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ET和POST的选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GET和POST的选择</a:t>
            </a:r>
          </a:p>
        </p:txBody>
      </p:sp>
      <p:sp>
        <p:nvSpPr>
          <p:cNvPr id="223" name="选择GET和POST的建议…"/>
          <p:cNvSpPr txBox="1"/>
          <p:nvPr>
            <p:ph type="body" idx="1"/>
          </p:nvPr>
        </p:nvSpPr>
        <p:spPr>
          <a:xfrm>
            <a:off x="613916" y="2467173"/>
            <a:ext cx="8770562" cy="598557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spcBef>
                <a:spcPts val="800"/>
              </a:spcBef>
              <a:buSzPct val="75000"/>
              <a:buChar char="●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选择</a:t>
            </a:r>
            <a:r>
              <a:rPr>
                <a:solidFill>
                  <a:srgbClr val="FF0000"/>
                </a:solidFill>
              </a:rPr>
              <a:t>GET</a:t>
            </a:r>
            <a:r>
              <a:t>和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的建议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如果要传递大量数据，比如文件上传，只能用</a:t>
            </a:r>
            <a:r>
              <a:rPr>
                <a:solidFill>
                  <a:srgbClr val="FF0000"/>
                </a:solidFill>
              </a:rPr>
              <a:t>POST</a:t>
            </a:r>
            <a:r>
              <a:t>请求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</a:t>
            </a:r>
            <a:r>
              <a:rPr>
                <a:solidFill>
                  <a:srgbClr val="808080"/>
                </a:solidFill>
              </a:rPr>
              <a:t>的安全性比</a:t>
            </a:r>
            <a:r>
              <a:t>POST</a:t>
            </a:r>
            <a:r>
              <a:rPr>
                <a:solidFill>
                  <a:srgbClr val="808080"/>
                </a:solidFill>
              </a:rPr>
              <a:t>要差些，如果包含机密</a:t>
            </a:r>
            <a:r>
              <a:rPr>
                <a:solidFill>
                  <a:srgbClr val="808080"/>
                </a:solidFill>
              </a:rPr>
              <a:t>\</a:t>
            </a:r>
            <a:r>
              <a:rPr>
                <a:solidFill>
                  <a:srgbClr val="808080"/>
                </a:solidFill>
              </a:rPr>
              <a:t>敏感信息，建议用</a:t>
            </a:r>
            <a:r>
              <a:t>POST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如果仅仅是索取数据（数据查询），建议使用</a:t>
            </a:r>
            <a:r>
              <a:rPr>
                <a:solidFill>
                  <a:srgbClr val="FF0000"/>
                </a:solidFill>
              </a:rPr>
              <a:t>GET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如果是增加、修改、删除数据，建议使用</a:t>
            </a:r>
            <a:r>
              <a:rPr>
                <a:solidFill>
                  <a:srgbClr val="FF0000"/>
                </a:solidFill>
              </a:rPr>
              <a:t>POST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网络中部署着各种各样的服务器，比如腾讯的服务器，百度的服务器"/>
          <p:cNvSpPr txBox="1"/>
          <p:nvPr>
            <p:ph type="body" sz="quarter" idx="1"/>
          </p:nvPr>
        </p:nvSpPr>
        <p:spPr>
          <a:xfrm>
            <a:off x="590550" y="2263973"/>
            <a:ext cx="11823700" cy="1037779"/>
          </a:xfrm>
          <a:prstGeom prst="rect">
            <a:avLst/>
          </a:prstGeom>
        </p:spPr>
        <p:txBody>
          <a:bodyPr/>
          <a:lstStyle/>
          <a:p>
            <a:pPr lvl="1"/>
            <a:r>
              <a:t>网络中部署着各种各样的服务器，比如腾讯的服务器，百度的服务器</a:t>
            </a:r>
          </a:p>
        </p:txBody>
      </p:sp>
      <p:sp>
        <p:nvSpPr>
          <p:cNvPr id="132" name="如何找到服务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如何找到服务器</a:t>
            </a:r>
          </a:p>
        </p:txBody>
      </p:sp>
      <p:sp>
        <p:nvSpPr>
          <p:cNvPr id="133" name="那么问题来了？"/>
          <p:cNvSpPr txBox="1"/>
          <p:nvPr/>
        </p:nvSpPr>
        <p:spPr>
          <a:xfrm>
            <a:off x="590550" y="3029545"/>
            <a:ext cx="11823700" cy="103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b="0" sz="2500">
                <a:solidFill>
                  <a:srgbClr val="5E5E5E"/>
                </a:solidFill>
              </a:defRPr>
            </a:pPr>
            <a:r>
              <a:t>那么问题来了？</a:t>
            </a:r>
          </a:p>
        </p:txBody>
      </p:sp>
      <p:sp>
        <p:nvSpPr>
          <p:cNvPr id="134" name="客户端如何找到想要连接的服务器呢？"/>
          <p:cNvSpPr txBox="1"/>
          <p:nvPr/>
        </p:nvSpPr>
        <p:spPr>
          <a:xfrm>
            <a:off x="590550" y="3829645"/>
            <a:ext cx="11823700" cy="103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b="0"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客户端如何找到想要连接的服务器呢？</a:t>
            </a:r>
          </a:p>
        </p:txBody>
      </p:sp>
      <p:sp>
        <p:nvSpPr>
          <p:cNvPr id="135" name="客户端通过URL找到想要连接的服务器"/>
          <p:cNvSpPr txBox="1"/>
          <p:nvPr/>
        </p:nvSpPr>
        <p:spPr>
          <a:xfrm>
            <a:off x="590550" y="4566245"/>
            <a:ext cx="11823700" cy="103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b="0"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客户端通过</a:t>
            </a:r>
            <a:r>
              <a:t>URL</a:t>
            </a:r>
            <a:r>
              <a:t>找到想要连接的服务器</a:t>
            </a:r>
          </a:p>
        </p:txBody>
      </p:sp>
      <p:sp>
        <p:nvSpPr>
          <p:cNvPr id="136" name="客户端"/>
          <p:cNvSpPr/>
          <p:nvPr/>
        </p:nvSpPr>
        <p:spPr>
          <a:xfrm>
            <a:off x="1733550" y="6220767"/>
            <a:ext cx="1270000" cy="90854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137" name="百度…"/>
          <p:cNvSpPr/>
          <p:nvPr/>
        </p:nvSpPr>
        <p:spPr>
          <a:xfrm>
            <a:off x="8108950" y="4925317"/>
            <a:ext cx="1270000" cy="908548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百度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</a:t>
            </a:r>
          </a:p>
        </p:txBody>
      </p:sp>
      <p:sp>
        <p:nvSpPr>
          <p:cNvPr id="138" name="腾讯…"/>
          <p:cNvSpPr/>
          <p:nvPr/>
        </p:nvSpPr>
        <p:spPr>
          <a:xfrm>
            <a:off x="8108950" y="7516217"/>
            <a:ext cx="1270000" cy="90854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腾讯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</a:t>
            </a:r>
          </a:p>
        </p:txBody>
      </p:sp>
      <p:sp>
        <p:nvSpPr>
          <p:cNvPr id="139" name="千锋…"/>
          <p:cNvSpPr/>
          <p:nvPr/>
        </p:nvSpPr>
        <p:spPr>
          <a:xfrm>
            <a:off x="8108950" y="6220767"/>
            <a:ext cx="1270000" cy="908547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千锋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服务器</a:t>
            </a:r>
          </a:p>
        </p:txBody>
      </p:sp>
      <p:sp>
        <p:nvSpPr>
          <p:cNvPr id="140" name="线条"/>
          <p:cNvSpPr/>
          <p:nvPr/>
        </p:nvSpPr>
        <p:spPr>
          <a:xfrm>
            <a:off x="3117850" y="6665317"/>
            <a:ext cx="48936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http://www.1000phone.com"/>
          <p:cNvSpPr txBox="1"/>
          <p:nvPr/>
        </p:nvSpPr>
        <p:spPr>
          <a:xfrm>
            <a:off x="3479495" y="6104037"/>
            <a:ext cx="39249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http://www.1000phone.com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5"/>
      <p:bldP build="whole" bldLvl="1" animBg="1" rev="0" advAuto="0" spid="138" grpId="3"/>
      <p:bldP build="whole" bldLvl="1" animBg="1" rev="0" advAuto="0" spid="141" grpId="9"/>
      <p:bldP build="whole" bldLvl="1" animBg="1" rev="0" advAuto="0" spid="135" grpId="8"/>
      <p:bldP build="whole" bldLvl="1" animBg="1" rev="0" advAuto="0" spid="134" grpId="6"/>
      <p:bldP build="whole" bldLvl="1" animBg="1" rev="0" advAuto="0" spid="131" grpId="1"/>
      <p:bldP build="whole" bldLvl="1" animBg="1" rev="0" advAuto="0" spid="140" grpId="10"/>
      <p:bldP build="whole" bldLvl="1" animBg="1" rev="0" advAuto="0" spid="139" grpId="7"/>
      <p:bldP build="whole" bldLvl="1" animBg="1" rev="0" advAuto="0" spid="137" grpId="2"/>
      <p:bldP build="whole" bldLvl="1" animBg="1" rev="0" advAuto="0" spid="133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5363">
              <a:defRPr sz="3359"/>
            </a:lvl1pPr>
          </a:lstStyle>
          <a:p>
            <a:pPr/>
            <a:r>
              <a:t>URL</a:t>
            </a:r>
          </a:p>
        </p:txBody>
      </p:sp>
      <p:sp>
        <p:nvSpPr>
          <p:cNvPr id="144" name="什么是URL…"/>
          <p:cNvSpPr txBox="1"/>
          <p:nvPr>
            <p:ph type="body" sz="quarter" idx="1"/>
          </p:nvPr>
        </p:nvSpPr>
        <p:spPr>
          <a:xfrm>
            <a:off x="685800" y="2314773"/>
            <a:ext cx="8229600" cy="234935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80594" indent="-180594" defTabSz="722376">
              <a:spcBef>
                <a:spcPts val="600"/>
              </a:spcBef>
              <a:buSzPct val="75000"/>
              <a:buChar char="■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</a:t>
            </a:r>
            <a:r>
              <a:t>URL</a:t>
            </a:r>
          </a:p>
          <a:p>
            <a:pPr marL="180594" indent="-180594" defTabSz="722376">
              <a:spcBef>
                <a:spcPts val="600"/>
              </a:spcBef>
              <a:buSzPct val="75000"/>
              <a:buChar char="p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URL</a:t>
            </a:r>
            <a:r>
              <a:t>的全称是</a:t>
            </a:r>
            <a:r>
              <a:t>Uniform Resource Locator</a:t>
            </a:r>
            <a:r>
              <a:t>（统一资源定位符）</a:t>
            </a:r>
          </a:p>
          <a:p>
            <a:pPr marL="180594" indent="-180594" defTabSz="722376">
              <a:spcBef>
                <a:spcPts val="600"/>
              </a:spcBef>
              <a:buSzPct val="75000"/>
              <a:buChar char="p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通过</a:t>
            </a:r>
            <a:r>
              <a:t>1</a:t>
            </a:r>
            <a:r>
              <a:t>个</a:t>
            </a:r>
            <a:r>
              <a:t>URL</a:t>
            </a:r>
            <a:r>
              <a:t>，能找到互联网上唯一的</a:t>
            </a:r>
            <a:r>
              <a:t>1</a:t>
            </a:r>
            <a:r>
              <a:t>个资源</a:t>
            </a:r>
          </a:p>
          <a:p>
            <a:pPr marL="180594" indent="-180594" defTabSz="722376">
              <a:spcBef>
                <a:spcPts val="600"/>
              </a:spcBef>
              <a:buSzPct val="75000"/>
              <a:buChar char="p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URL</a:t>
            </a:r>
            <a:r>
              <a:t>就是资源的地址、位置，互联网上的每个资源都有一个唯一的</a:t>
            </a:r>
            <a:r>
              <a:t>URL</a:t>
            </a:r>
          </a:p>
          <a:p>
            <a:pPr marL="180594" indent="-180594" defTabSz="722376">
              <a:spcBef>
                <a:spcPts val="600"/>
              </a:spcBef>
              <a:buSzPct val="75000"/>
              <a:buChar char="p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80594" indent="-180594" defTabSz="722376">
              <a:spcBef>
                <a:spcPts val="600"/>
              </a:spcBef>
              <a:buSzPct val="75000"/>
              <a:buChar char="●"/>
              <a:defRPr sz="1738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URL</a:t>
            </a:r>
            <a:r>
              <a:t>的基本格式 </a:t>
            </a:r>
            <a:r>
              <a:t>=</a:t>
            </a:r>
            <a:r>
              <a:t> </a:t>
            </a:r>
            <a:r>
              <a:rPr>
                <a:solidFill>
                  <a:srgbClr val="FF0000"/>
                </a:solidFill>
              </a:rPr>
              <a:t>协议</a:t>
            </a:r>
            <a:r>
              <a:rPr>
                <a:solidFill>
                  <a:srgbClr val="FF0000"/>
                </a:solidFill>
              </a:rPr>
              <a:t>://</a:t>
            </a:r>
            <a:r>
              <a:rPr>
                <a:solidFill>
                  <a:srgbClr val="FF0000"/>
                </a:solidFill>
              </a:rPr>
              <a:t>主机地址</a:t>
            </a:r>
            <a:r>
              <a:rPr>
                <a:solidFill>
                  <a:srgbClr val="FF0000"/>
                </a:solidFill>
              </a:rPr>
              <a:t>/</a:t>
            </a:r>
            <a:r>
              <a:rPr>
                <a:solidFill>
                  <a:srgbClr val="FF0000"/>
                </a:solidFill>
              </a:rPr>
              <a:t>路径</a:t>
            </a:r>
          </a:p>
        </p:txBody>
      </p:sp>
      <p:sp>
        <p:nvSpPr>
          <p:cNvPr id="145" name="内容占位符 2"/>
          <p:cNvSpPr txBox="1"/>
          <p:nvPr/>
        </p:nvSpPr>
        <p:spPr>
          <a:xfrm>
            <a:off x="849466" y="4807353"/>
            <a:ext cx="5535993" cy="39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2000">
                <a:solidFill>
                  <a:srgbClr val="0000FF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/>
            <a:r>
              <a:t>http://www.1000phone.com/img/logo.png</a:t>
            </a:r>
          </a:p>
        </p:txBody>
      </p:sp>
      <p:sp>
        <p:nvSpPr>
          <p:cNvPr id="146" name="直线连接符 7"/>
          <p:cNvSpPr/>
          <p:nvPr/>
        </p:nvSpPr>
        <p:spPr>
          <a:xfrm>
            <a:off x="1268270" y="5206424"/>
            <a:ext cx="470936" cy="1"/>
          </a:xfrm>
          <a:prstGeom prst="line">
            <a:avLst/>
          </a:prstGeom>
          <a:ln w="25400">
            <a:solidFill>
              <a:srgbClr val="F79646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47" name="直线连接符 9"/>
          <p:cNvSpPr/>
          <p:nvPr/>
        </p:nvSpPr>
        <p:spPr>
          <a:xfrm>
            <a:off x="1867642" y="5206424"/>
            <a:ext cx="2428264" cy="1"/>
          </a:xfrm>
          <a:prstGeom prst="line">
            <a:avLst/>
          </a:prstGeom>
          <a:ln w="25400">
            <a:solidFill>
              <a:srgbClr val="4BACC6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48" name="直线连接符 14"/>
          <p:cNvSpPr/>
          <p:nvPr/>
        </p:nvSpPr>
        <p:spPr>
          <a:xfrm flipV="1">
            <a:off x="4424343" y="5206423"/>
            <a:ext cx="1569787" cy="5"/>
          </a:xfrm>
          <a:prstGeom prst="line">
            <a:avLst/>
          </a:prstGeom>
          <a:ln w="25400">
            <a:solidFill>
              <a:srgbClr val="9BBB59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49" name="内容占位符 2"/>
          <p:cNvSpPr txBox="1"/>
          <p:nvPr/>
        </p:nvSpPr>
        <p:spPr>
          <a:xfrm>
            <a:off x="1448839" y="5489518"/>
            <a:ext cx="4337247" cy="39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2000">
                <a:solidFill>
                  <a:srgbClr val="0000FF"/>
                </a:solidFill>
                <a:latin typeface="Eurostile"/>
                <a:ea typeface="Eurostile"/>
                <a:cs typeface="Eurostile"/>
                <a:sym typeface="Eurostile"/>
              </a:defRPr>
            </a:lvl1pPr>
          </a:lstStyle>
          <a:p>
            <a:pPr/>
            <a:r>
              <a:t>http://52.80.135.246/img/bdlogo.gif</a:t>
            </a:r>
          </a:p>
        </p:txBody>
      </p:sp>
      <p:sp>
        <p:nvSpPr>
          <p:cNvPr id="150" name="直线连接符 8"/>
          <p:cNvSpPr/>
          <p:nvPr/>
        </p:nvSpPr>
        <p:spPr>
          <a:xfrm>
            <a:off x="1547659" y="5884259"/>
            <a:ext cx="470937" cy="1"/>
          </a:xfrm>
          <a:prstGeom prst="line">
            <a:avLst/>
          </a:prstGeom>
          <a:ln w="25400">
            <a:solidFill>
              <a:srgbClr val="F79646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1" name="直线连接符 10"/>
          <p:cNvSpPr/>
          <p:nvPr/>
        </p:nvSpPr>
        <p:spPr>
          <a:xfrm>
            <a:off x="2332552" y="5884259"/>
            <a:ext cx="1608023" cy="4332"/>
          </a:xfrm>
          <a:prstGeom prst="line">
            <a:avLst/>
          </a:prstGeom>
          <a:ln w="25400">
            <a:solidFill>
              <a:srgbClr val="4BACC6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2" name="直线连接符 15"/>
          <p:cNvSpPr/>
          <p:nvPr/>
        </p:nvSpPr>
        <p:spPr>
          <a:xfrm>
            <a:off x="4069014" y="5884259"/>
            <a:ext cx="1688527" cy="4332"/>
          </a:xfrm>
          <a:prstGeom prst="line">
            <a:avLst/>
          </a:prstGeom>
          <a:ln w="25400">
            <a:solidFill>
              <a:srgbClr val="9BBB59"/>
            </a:solidFill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3" name="矩形 20"/>
          <p:cNvSpPr/>
          <p:nvPr/>
        </p:nvSpPr>
        <p:spPr>
          <a:xfrm>
            <a:off x="753849" y="6466611"/>
            <a:ext cx="252543" cy="292517"/>
          </a:xfrm>
          <a:prstGeom prst="rect">
            <a:avLst/>
          </a:prstGeom>
          <a:solidFill>
            <a:srgbClr val="F79646"/>
          </a:solidFill>
          <a:ln w="12700">
            <a:solidFill>
              <a:srgbClr val="F79646"/>
            </a:solidFill>
          </a:ln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b="0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4" name="内容占位符 2"/>
          <p:cNvSpPr txBox="1"/>
          <p:nvPr/>
        </p:nvSpPr>
        <p:spPr>
          <a:xfrm>
            <a:off x="1166058" y="6395265"/>
            <a:ext cx="6911872" cy="478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协议：不同的协议，代表着不同的资源查找方式、资源传输方式</a:t>
            </a:r>
          </a:p>
        </p:txBody>
      </p:sp>
      <p:sp>
        <p:nvSpPr>
          <p:cNvPr id="155" name="矩形 30"/>
          <p:cNvSpPr/>
          <p:nvPr/>
        </p:nvSpPr>
        <p:spPr>
          <a:xfrm>
            <a:off x="753849" y="6982869"/>
            <a:ext cx="252543" cy="292517"/>
          </a:xfrm>
          <a:prstGeom prst="rect">
            <a:avLst/>
          </a:prstGeom>
          <a:solidFill>
            <a:srgbClr val="4BACC6"/>
          </a:solidFill>
          <a:ln w="12700">
            <a:solidFill>
              <a:srgbClr val="4BACC6"/>
            </a:solidFill>
          </a:ln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b="0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6" name="内容占位符 2"/>
          <p:cNvSpPr txBox="1"/>
          <p:nvPr/>
        </p:nvSpPr>
        <p:spPr>
          <a:xfrm>
            <a:off x="1166058" y="6911526"/>
            <a:ext cx="6911872" cy="478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主机地址：存放资源的主机（服务器）的</a:t>
            </a:r>
            <a:r>
              <a:t>IP</a:t>
            </a: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地址（域名）</a:t>
            </a:r>
          </a:p>
        </p:txBody>
      </p:sp>
      <p:sp>
        <p:nvSpPr>
          <p:cNvPr id="157" name="矩形 32"/>
          <p:cNvSpPr/>
          <p:nvPr/>
        </p:nvSpPr>
        <p:spPr>
          <a:xfrm>
            <a:off x="746586" y="7453746"/>
            <a:ext cx="252543" cy="292517"/>
          </a:xfrm>
          <a:prstGeom prst="rect">
            <a:avLst/>
          </a:prstGeom>
          <a:solidFill>
            <a:srgbClr val="9BBB59"/>
          </a:solidFill>
          <a:ln w="12700">
            <a:solidFill>
              <a:srgbClr val="9BBB59"/>
            </a:solidFill>
          </a:ln>
          <a:effectLst>
            <a:outerShdw sx="100000" sy="100000" kx="0" ky="0" algn="b" rotWithShape="0" blurRad="63500" dist="25400" dir="5400000">
              <a:srgbClr val="808080">
                <a:alpha val="75000"/>
              </a:srgbClr>
            </a:outerShdw>
          </a:effectLst>
        </p:spPr>
        <p:txBody>
          <a:bodyPr lIns="45719" rIns="45719" anchor="ctr"/>
          <a:lstStyle/>
          <a:p>
            <a:pPr defTabSz="457200">
              <a:defRPr b="0" sz="1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58" name="内容占位符 2"/>
          <p:cNvSpPr txBox="1"/>
          <p:nvPr/>
        </p:nvSpPr>
        <p:spPr>
          <a:xfrm>
            <a:off x="1158795" y="7382402"/>
            <a:ext cx="6911872" cy="478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路径：资源在主机（服务器）中的具体位置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56" grpId="13"/>
      <p:bldP build="whole" bldLvl="1" animBg="1" rev="0" advAuto="0" spid="145" grpId="2"/>
      <p:bldP build="whole" bldLvl="1" animBg="1" rev="0" advAuto="0" spid="155" grpId="12"/>
      <p:bldP build="whole" bldLvl="1" animBg="1" rev="0" advAuto="0" spid="158" grpId="15"/>
      <p:bldP build="whole" bldLvl="1" animBg="1" rev="0" advAuto="0" spid="153" grpId="10"/>
      <p:bldP build="whole" bldLvl="1" animBg="1" rev="0" advAuto="0" spid="148" grpId="5"/>
      <p:bldP build="whole" bldLvl="1" animBg="1" rev="0" advAuto="0" spid="157" grpId="14"/>
      <p:bldP build="p" bldLvl="1" animBg="1" rev="0" advAuto="0" spid="144" grpId="1"/>
      <p:bldP build="whole" bldLvl="1" animBg="1" rev="0" advAuto="0" spid="152" grpId="9"/>
      <p:bldP build="whole" bldLvl="1" animBg="1" rev="0" advAuto="0" spid="147" grpId="4"/>
      <p:bldP build="whole" bldLvl="1" animBg="1" rev="0" advAuto="0" spid="150" grpId="7"/>
      <p:bldP build="whole" bldLvl="1" animBg="1" rev="0" advAuto="0" spid="154" grpId="11"/>
      <p:bldP build="whole" bldLvl="1" animBg="1" rev="0" advAuto="0" spid="151" grpId="8"/>
      <p:bldP build="whole" bldLvl="1" animBg="1" rev="0" advAuto="0" spid="149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URL中常见的协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URL中常见的协议</a:t>
            </a:r>
          </a:p>
        </p:txBody>
      </p:sp>
      <p:sp>
        <p:nvSpPr>
          <p:cNvPr id="161" name="HTTP…"/>
          <p:cNvSpPr txBox="1"/>
          <p:nvPr>
            <p:ph type="body" idx="1"/>
          </p:nvPr>
        </p:nvSpPr>
        <p:spPr>
          <a:xfrm>
            <a:off x="584200" y="2314773"/>
            <a:ext cx="9674424" cy="598691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超文本传输协议，访问的是远程的网络资源，格式是</a:t>
            </a:r>
            <a:r>
              <a:t>http://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协议是在网络开发中最常用的协议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file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访问的是本地计算机上的资源，格式是</a:t>
            </a:r>
            <a:r>
              <a:t>file://</a:t>
            </a:r>
            <a:r>
              <a:t>（不用加主机地址）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mailto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访问的是电子邮件地址，格式是</a:t>
            </a:r>
            <a:r>
              <a:t>mailto: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FTP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访问的是共享主机的文件资源，格式是</a:t>
            </a:r>
            <a:r>
              <a:t>ftp://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500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500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TTP协议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HTTP协议简介</a:t>
            </a:r>
          </a:p>
        </p:txBody>
      </p:sp>
      <p:sp>
        <p:nvSpPr>
          <p:cNvPr id="164" name="不管是移动客户端还是PC端，访问远程的网络资源经常使用HTTP协议…"/>
          <p:cNvSpPr txBox="1"/>
          <p:nvPr>
            <p:ph type="body" sz="half" idx="1"/>
          </p:nvPr>
        </p:nvSpPr>
        <p:spPr>
          <a:xfrm>
            <a:off x="658860" y="2467173"/>
            <a:ext cx="8229601" cy="371484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96596" indent="-196596" defTabSz="786384">
              <a:spcBef>
                <a:spcPts val="600"/>
              </a:spcBef>
              <a:buSzPct val="75000"/>
              <a:buChar char="■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不管是移动客户端还是</a:t>
            </a:r>
            <a:r>
              <a:t>PC</a:t>
            </a:r>
            <a:r>
              <a:t>端，访问远程的网络资源经常使用</a:t>
            </a:r>
            <a:r>
              <a:t>HTTP</a:t>
            </a:r>
            <a:r>
              <a:t>协议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访问千锋主页：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http://www.1000phone.com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获得网易的新闻数据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获得优酷的视频数据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■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96596" indent="-196596" defTabSz="786384">
              <a:spcBef>
                <a:spcPts val="600"/>
              </a:spcBef>
              <a:buSzPct val="75000"/>
              <a:buChar char="■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协议的作用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的全称是</a:t>
            </a:r>
            <a:r>
              <a:t>Hypertext Transfer Protocol</a:t>
            </a:r>
            <a:r>
              <a:t>，超文本传输协议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规定</a:t>
            </a:r>
            <a:r>
              <a:rPr>
                <a:solidFill>
                  <a:srgbClr val="0000FF"/>
                </a:solidFill>
              </a:rPr>
              <a:t>客户端</a:t>
            </a:r>
            <a:r>
              <a:t>和</a:t>
            </a:r>
            <a:r>
              <a:rPr>
                <a:solidFill>
                  <a:srgbClr val="0000FF"/>
                </a:solidFill>
              </a:rPr>
              <a:t>服务器</a:t>
            </a:r>
            <a:r>
              <a:t>之间的数据传输格式</a:t>
            </a:r>
          </a:p>
          <a:p>
            <a:pPr marL="196596" indent="-196596" defTabSz="786384">
              <a:spcBef>
                <a:spcPts val="600"/>
              </a:spcBef>
              <a:buSzPct val="75000"/>
              <a:buChar char="p"/>
              <a:defRPr sz="189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让</a:t>
            </a:r>
            <a:r>
              <a:rPr>
                <a:solidFill>
                  <a:srgbClr val="0000FF"/>
                </a:solidFill>
              </a:rPr>
              <a:t>客户端</a:t>
            </a:r>
            <a:r>
              <a:t>和</a:t>
            </a:r>
            <a:r>
              <a:rPr>
                <a:solidFill>
                  <a:srgbClr val="0000FF"/>
                </a:solidFill>
              </a:rPr>
              <a:t>服务器</a:t>
            </a:r>
            <a:r>
              <a:t>能有效地进行数据沟通</a:t>
            </a:r>
          </a:p>
        </p:txBody>
      </p:sp>
      <p:grpSp>
        <p:nvGrpSpPr>
          <p:cNvPr id="167" name="矩形 4"/>
          <p:cNvGrpSpPr/>
          <p:nvPr/>
        </p:nvGrpSpPr>
        <p:grpSpPr>
          <a:xfrm>
            <a:off x="1102262" y="6520793"/>
            <a:ext cx="1498432" cy="1355549"/>
            <a:chOff x="0" y="0"/>
            <a:chExt cx="1498431" cy="1355547"/>
          </a:xfrm>
        </p:grpSpPr>
        <p:sp>
          <p:nvSpPr>
            <p:cNvPr id="165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4BACC6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166" name="客户端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客户端</a:t>
              </a:r>
            </a:p>
          </p:txBody>
        </p:sp>
      </p:grpSp>
      <p:grpSp>
        <p:nvGrpSpPr>
          <p:cNvPr id="170" name="矩形 18"/>
          <p:cNvGrpSpPr/>
          <p:nvPr/>
        </p:nvGrpSpPr>
        <p:grpSpPr>
          <a:xfrm>
            <a:off x="6706097" y="6520793"/>
            <a:ext cx="1498432" cy="1355549"/>
            <a:chOff x="0" y="0"/>
            <a:chExt cx="1498431" cy="1355547"/>
          </a:xfrm>
        </p:grpSpPr>
        <p:sp>
          <p:nvSpPr>
            <p:cNvPr id="168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9BBB59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169" name="服务器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服务器</a:t>
              </a:r>
            </a:p>
          </p:txBody>
        </p:sp>
      </p:grpSp>
      <p:sp>
        <p:nvSpPr>
          <p:cNvPr id="171" name="直线箭头连接符 11"/>
          <p:cNvSpPr/>
          <p:nvPr/>
        </p:nvSpPr>
        <p:spPr>
          <a:xfrm flipV="1">
            <a:off x="2600690" y="7063015"/>
            <a:ext cx="4105405" cy="1426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72" name="内容占位符 2"/>
          <p:cNvSpPr txBox="1"/>
          <p:nvPr/>
        </p:nvSpPr>
        <p:spPr>
          <a:xfrm>
            <a:off x="4080812" y="6620678"/>
            <a:ext cx="746124" cy="39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请求</a:t>
            </a:r>
          </a:p>
        </p:txBody>
      </p:sp>
      <p:sp>
        <p:nvSpPr>
          <p:cNvPr id="173" name="直线箭头连接符 16"/>
          <p:cNvSpPr/>
          <p:nvPr/>
        </p:nvSpPr>
        <p:spPr>
          <a:xfrm flipH="1">
            <a:off x="2600690" y="7362658"/>
            <a:ext cx="4105405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74" name="内容占位符 2"/>
          <p:cNvSpPr txBox="1"/>
          <p:nvPr/>
        </p:nvSpPr>
        <p:spPr>
          <a:xfrm>
            <a:off x="4080812" y="7415176"/>
            <a:ext cx="746124" cy="39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响应</a:t>
            </a:r>
          </a:p>
        </p:txBody>
      </p:sp>
      <p:grpSp>
        <p:nvGrpSpPr>
          <p:cNvPr id="177" name="矩形 3"/>
          <p:cNvGrpSpPr/>
          <p:nvPr/>
        </p:nvGrpSpPr>
        <p:grpSpPr>
          <a:xfrm>
            <a:off x="3775483" y="7010713"/>
            <a:ext cx="1222702" cy="408941"/>
            <a:chOff x="0" y="0"/>
            <a:chExt cx="1222701" cy="408940"/>
          </a:xfrm>
        </p:grpSpPr>
        <p:sp>
          <p:nvSpPr>
            <p:cNvPr id="175" name="矩形"/>
            <p:cNvSpPr/>
            <p:nvPr/>
          </p:nvSpPr>
          <p:spPr>
            <a:xfrm>
              <a:off x="0" y="4477"/>
              <a:ext cx="1222702" cy="399986"/>
            </a:xfrm>
            <a:prstGeom prst="rect">
              <a:avLst/>
            </a:prstGeom>
            <a:solidFill>
              <a:srgbClr val="C0504D"/>
            </a:solidFill>
            <a:ln w="12700" cap="flat">
              <a:solidFill>
                <a:srgbClr val="C0504D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176" name="HTTP协议"/>
            <p:cNvSpPr txBox="1"/>
            <p:nvPr/>
          </p:nvSpPr>
          <p:spPr>
            <a:xfrm>
              <a:off x="0" y="0"/>
              <a:ext cx="122270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t>HTTP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协议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1" dur="5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clickEffect" presetSubtype="0" presetID="35" grpId="7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9"/>
      <p:bldP build="whole" bldLvl="1" animBg="1" rev="0" advAuto="0" spid="170" grpId="3"/>
      <p:bldP build="whole" bldLvl="1" animBg="1" rev="0" advAuto="0" spid="171" grpId="5"/>
      <p:bldP build="whole" bldLvl="1" animBg="1" rev="0" advAuto="0" spid="174" grpId="8"/>
      <p:bldP build="whole" bldLvl="1" animBg="1" rev="0" advAuto="0" spid="170" grpId="7"/>
      <p:bldP build="whole" bldLvl="1" animBg="1" rev="0" advAuto="0" spid="172" grpId="4"/>
      <p:bldP build="whole" bldLvl="1" animBg="1" rev="0" advAuto="0" spid="167" grpId="2"/>
      <p:bldP build="p" bldLvl="1" animBg="1" rev="0" advAuto="0" spid="164" grpId="1"/>
      <p:bldP build="whole" bldLvl="1" animBg="1" rev="0" advAuto="0" spid="177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协议的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HTTP协议的特点</a:t>
            </a:r>
          </a:p>
        </p:txBody>
      </p:sp>
      <p:sp>
        <p:nvSpPr>
          <p:cNvPr id="180" name="简单快速…"/>
          <p:cNvSpPr txBox="1"/>
          <p:nvPr>
            <p:ph type="body" sz="half" idx="1"/>
          </p:nvPr>
        </p:nvSpPr>
        <p:spPr>
          <a:xfrm>
            <a:off x="660400" y="2467173"/>
            <a:ext cx="8229600" cy="478934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spcBef>
                <a:spcPts val="800"/>
              </a:spcBef>
              <a:buSzPct val="75000"/>
              <a:buChar char="■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简单快速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因为</a:t>
            </a:r>
            <a:r>
              <a:t>HTTP</a:t>
            </a:r>
            <a:r>
              <a:t>协议简单，所以</a:t>
            </a:r>
            <a:r>
              <a:t>HTTP</a:t>
            </a:r>
            <a:r>
              <a:t>服务器的程序规模小，因而通信速度很快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●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灵活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允许传输各种各样的数据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●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 0.9</a:t>
            </a:r>
            <a:r>
              <a:t>和</a:t>
            </a:r>
            <a:r>
              <a:t>1.0</a:t>
            </a:r>
            <a:r>
              <a:t>使用非持续连接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限制每次连接只处理一个请求，服务器对客户端的请求做出响应后，马上断开连接，这种方式可以节省传输时间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TP的基本通信过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HTTP的基本通信过程</a:t>
            </a:r>
          </a:p>
        </p:txBody>
      </p:sp>
      <p:sp>
        <p:nvSpPr>
          <p:cNvPr id="183" name="要想使用HTTP协议向服务器索取数据，得先了解HTTP的通信过程…"/>
          <p:cNvSpPr txBox="1"/>
          <p:nvPr>
            <p:ph type="body" sz="quarter" idx="1"/>
          </p:nvPr>
        </p:nvSpPr>
        <p:spPr>
          <a:xfrm>
            <a:off x="584200" y="2467173"/>
            <a:ext cx="8229600" cy="204971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94310" indent="-194310" defTabSz="777240">
              <a:spcBef>
                <a:spcPts val="600"/>
              </a:spcBef>
              <a:buSzPct val="75000"/>
              <a:buChar char="■"/>
              <a:defRPr sz="187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要想使用</a:t>
            </a:r>
            <a:r>
              <a:t>HTTP</a:t>
            </a:r>
            <a:r>
              <a:t>协议向服务器索取数据，得先了解</a:t>
            </a:r>
            <a:r>
              <a:t>HTTP</a:t>
            </a:r>
            <a:r>
              <a:t>的</a:t>
            </a:r>
            <a:r>
              <a:t>通信</a:t>
            </a:r>
            <a:r>
              <a:t>过程</a:t>
            </a:r>
          </a:p>
          <a:p>
            <a:pPr marL="194310" indent="-194310" defTabSz="777240">
              <a:spcBef>
                <a:spcPts val="600"/>
              </a:spcBef>
              <a:buSzPct val="75000"/>
              <a:buChar char="■"/>
              <a:defRPr sz="187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94310" indent="-194310" defTabSz="777240">
              <a:spcBef>
                <a:spcPts val="600"/>
              </a:spcBef>
              <a:buSzPct val="75000"/>
              <a:buChar char="■"/>
              <a:defRPr sz="187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完整的</a:t>
            </a:r>
            <a:r>
              <a:t>http</a:t>
            </a:r>
            <a:r>
              <a:t>通信可以分为2大步骤</a:t>
            </a:r>
          </a:p>
          <a:p>
            <a:pPr marL="194310" indent="-194310" defTabSz="777240">
              <a:spcBef>
                <a:spcPts val="600"/>
              </a:spcBef>
              <a:buSzPct val="75000"/>
              <a:buChar char="p"/>
              <a:defRPr sz="187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请求</a:t>
            </a:r>
            <a:r>
              <a:rPr>
                <a:solidFill>
                  <a:srgbClr val="808080"/>
                </a:solidFill>
              </a:rPr>
              <a:t>：</a:t>
            </a:r>
            <a:r>
              <a:rPr>
                <a:solidFill>
                  <a:srgbClr val="0000FF"/>
                </a:solidFill>
              </a:rPr>
              <a:t>客户端</a:t>
            </a:r>
            <a:r>
              <a:rPr>
                <a:solidFill>
                  <a:srgbClr val="808080"/>
                </a:solidFill>
              </a:rPr>
              <a:t>向</a:t>
            </a:r>
            <a:r>
              <a:rPr>
                <a:solidFill>
                  <a:srgbClr val="0000FF"/>
                </a:solidFill>
              </a:rPr>
              <a:t>服务器</a:t>
            </a:r>
            <a:r>
              <a:rPr>
                <a:solidFill>
                  <a:srgbClr val="808080"/>
                </a:solidFill>
              </a:rPr>
              <a:t>索要数据</a:t>
            </a:r>
          </a:p>
          <a:p>
            <a:pPr marL="194310" indent="-194310" defTabSz="777240">
              <a:spcBef>
                <a:spcPts val="600"/>
              </a:spcBef>
              <a:buSzPct val="75000"/>
              <a:buChar char="p"/>
              <a:defRPr sz="187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响应</a:t>
            </a:r>
            <a:r>
              <a:rPr>
                <a:solidFill>
                  <a:srgbClr val="808080"/>
                </a:solidFill>
              </a:rPr>
              <a:t>：</a:t>
            </a:r>
            <a:r>
              <a:rPr>
                <a:solidFill>
                  <a:srgbClr val="0000FF"/>
                </a:solidFill>
              </a:rPr>
              <a:t>服务器</a:t>
            </a:r>
            <a:r>
              <a:rPr>
                <a:solidFill>
                  <a:srgbClr val="808080"/>
                </a:solidFill>
              </a:rPr>
              <a:t>返回</a:t>
            </a:r>
            <a:r>
              <a:rPr>
                <a:solidFill>
                  <a:srgbClr val="0000FF"/>
                </a:solidFill>
              </a:rPr>
              <a:t>客户端</a:t>
            </a:r>
            <a:r>
              <a:rPr>
                <a:solidFill>
                  <a:srgbClr val="808080"/>
                </a:solidFill>
              </a:rPr>
              <a:t>相应的数据</a:t>
            </a:r>
          </a:p>
        </p:txBody>
      </p:sp>
      <p:grpSp>
        <p:nvGrpSpPr>
          <p:cNvPr id="186" name="矩形 3"/>
          <p:cNvGrpSpPr/>
          <p:nvPr/>
        </p:nvGrpSpPr>
        <p:grpSpPr>
          <a:xfrm>
            <a:off x="1026062" y="5075498"/>
            <a:ext cx="1498432" cy="1355549"/>
            <a:chOff x="0" y="0"/>
            <a:chExt cx="1498431" cy="1355547"/>
          </a:xfrm>
        </p:grpSpPr>
        <p:sp>
          <p:nvSpPr>
            <p:cNvPr id="184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4BACC6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185" name="客户端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客户端</a:t>
              </a:r>
            </a:p>
          </p:txBody>
        </p:sp>
      </p:grpSp>
      <p:grpSp>
        <p:nvGrpSpPr>
          <p:cNvPr id="189" name="矩形 4"/>
          <p:cNvGrpSpPr/>
          <p:nvPr/>
        </p:nvGrpSpPr>
        <p:grpSpPr>
          <a:xfrm>
            <a:off x="6629897" y="5075498"/>
            <a:ext cx="1498432" cy="1355549"/>
            <a:chOff x="0" y="0"/>
            <a:chExt cx="1498431" cy="1355547"/>
          </a:xfrm>
        </p:grpSpPr>
        <p:sp>
          <p:nvSpPr>
            <p:cNvPr id="187" name="矩形"/>
            <p:cNvSpPr/>
            <p:nvPr/>
          </p:nvSpPr>
          <p:spPr>
            <a:xfrm>
              <a:off x="-1" y="0"/>
              <a:ext cx="1498433" cy="1355548"/>
            </a:xfrm>
            <a:prstGeom prst="rect">
              <a:avLst/>
            </a:prstGeom>
            <a:solidFill>
              <a:srgbClr val="9BBB59"/>
            </a:soli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5400" dir="5400000">
                <a:srgbClr val="808080">
                  <a:alpha val="7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b="0" sz="18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defRPr>
              </a:pPr>
            </a:p>
          </p:txBody>
        </p:sp>
        <p:sp>
          <p:nvSpPr>
            <p:cNvPr id="188" name="服务器"/>
            <p:cNvSpPr txBox="1"/>
            <p:nvPr/>
          </p:nvSpPr>
          <p:spPr>
            <a:xfrm>
              <a:off x="-1" y="473303"/>
              <a:ext cx="1498433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b="0"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Rockwell"/>
                  <a:ea typeface="Rockwell"/>
                  <a:cs typeface="Rockwell"/>
                  <a:sym typeface="Rockwel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服务器</a:t>
              </a:r>
            </a:p>
          </p:txBody>
        </p:sp>
      </p:grpSp>
      <p:sp>
        <p:nvSpPr>
          <p:cNvPr id="190" name="直线箭头连接符 5"/>
          <p:cNvSpPr/>
          <p:nvPr/>
        </p:nvSpPr>
        <p:spPr>
          <a:xfrm flipV="1">
            <a:off x="2524490" y="5617718"/>
            <a:ext cx="4105405" cy="14269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91" name="内容占位符 2"/>
          <p:cNvSpPr txBox="1"/>
          <p:nvPr/>
        </p:nvSpPr>
        <p:spPr>
          <a:xfrm>
            <a:off x="4004612" y="5175381"/>
            <a:ext cx="746124" cy="39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请求</a:t>
            </a:r>
          </a:p>
        </p:txBody>
      </p:sp>
      <p:sp>
        <p:nvSpPr>
          <p:cNvPr id="192" name="直线箭头连接符 7"/>
          <p:cNvSpPr/>
          <p:nvPr/>
        </p:nvSpPr>
        <p:spPr>
          <a:xfrm flipH="1" flipV="1">
            <a:off x="2524490" y="5917361"/>
            <a:ext cx="4105405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45719" rIns="45719"/>
          <a:lstStyle/>
          <a:p>
            <a:pPr algn="l" defTabSz="457200">
              <a:defRPr b="0" sz="1800">
                <a:latin typeface="Rockwell"/>
                <a:ea typeface="Rockwell"/>
                <a:cs typeface="Rockwell"/>
                <a:sym typeface="Rockwell"/>
              </a:defRPr>
            </a:pPr>
          </a:p>
        </p:txBody>
      </p:sp>
      <p:sp>
        <p:nvSpPr>
          <p:cNvPr id="193" name="内容占位符 2"/>
          <p:cNvSpPr txBox="1"/>
          <p:nvPr/>
        </p:nvSpPr>
        <p:spPr>
          <a:xfrm>
            <a:off x="4004612" y="5969879"/>
            <a:ext cx="746124" cy="39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800"/>
              </a:spcBef>
              <a:defRPr b="0" sz="1800">
                <a:solidFill>
                  <a:srgbClr val="595959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pPr>
              <a:defRPr>
                <a:latin typeface="Eurostile"/>
                <a:ea typeface="Eurostile"/>
                <a:cs typeface="Eurostile"/>
                <a:sym typeface="Eurostile"/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35" grpId="6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91" grpId="4"/>
      <p:bldP build="whole" bldLvl="1" animBg="1" rev="0" advAuto="0" spid="189" grpId="6"/>
      <p:bldP build="whole" bldLvl="1" animBg="1" rev="0" advAuto="0" spid="193" grpId="7"/>
      <p:bldP build="whole" bldLvl="1" animBg="1" rev="0" advAuto="0" spid="190" grpId="5"/>
      <p:bldP build="p" bldLvl="1" animBg="1" rev="0" advAuto="0" spid="183" grpId="1"/>
      <p:bldP build="whole" bldLvl="1" animBg="1" rev="0" advAuto="0" spid="186" grpId="2"/>
      <p:bldP build="whole" bldLvl="1" animBg="1" rev="0" advAuto="0" spid="192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TTP通信过程-请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HTTP通信过程-请求</a:t>
            </a:r>
          </a:p>
        </p:txBody>
      </p:sp>
      <p:sp>
        <p:nvSpPr>
          <p:cNvPr id="196" name="HTTP协议规定：1个完整的由客户端发给服务器的HTTP请求中包含以下内容…"/>
          <p:cNvSpPr txBox="1"/>
          <p:nvPr>
            <p:ph type="body" idx="1"/>
          </p:nvPr>
        </p:nvSpPr>
        <p:spPr>
          <a:xfrm>
            <a:off x="611437" y="2589989"/>
            <a:ext cx="8576204" cy="602142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spcBef>
                <a:spcPts val="800"/>
              </a:spcBef>
              <a:buSzPct val="75000"/>
              <a:buChar char="●"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协议规定</a:t>
            </a:r>
            <a:r>
              <a:t>：1</a:t>
            </a:r>
            <a:r>
              <a:t>个完整的由</a:t>
            </a:r>
            <a:r>
              <a:rPr>
                <a:solidFill>
                  <a:srgbClr val="0000FF"/>
                </a:solidFill>
              </a:rPr>
              <a:t>客户端</a:t>
            </a:r>
            <a:r>
              <a:t>发给</a:t>
            </a:r>
            <a:r>
              <a:rPr>
                <a:solidFill>
                  <a:srgbClr val="0000FF"/>
                </a:solidFill>
              </a:rPr>
              <a:t>服务器</a:t>
            </a:r>
            <a:r>
              <a:t>的</a:t>
            </a:r>
            <a:r>
              <a:t>HTTP</a:t>
            </a:r>
            <a:r>
              <a:t>请求中包含以下内容</a:t>
            </a: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000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请求头</a:t>
            </a:r>
            <a:r>
              <a:rPr>
                <a:solidFill>
                  <a:srgbClr val="808080"/>
                </a:solidFill>
              </a:rPr>
              <a:t>：包含了</a:t>
            </a:r>
            <a:r>
              <a:rPr>
                <a:solidFill>
                  <a:srgbClr val="FF0000"/>
                </a:solidFill>
              </a:rPr>
              <a:t>对客户端的环境描述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FF0000"/>
                </a:solidFill>
              </a:rPr>
              <a:t>客户端请求信息</a:t>
            </a:r>
            <a:r>
              <a:rPr>
                <a:solidFill>
                  <a:srgbClr val="808080"/>
                </a:solidFill>
              </a:rPr>
              <a:t>等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 /minion.png HTTP/1.1 </a:t>
            </a:r>
            <a:r>
              <a:t>  </a:t>
            </a:r>
            <a:r>
              <a:rPr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</a:t>
            </a:r>
            <a:r>
              <a:rPr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</a:t>
            </a:r>
            <a:r>
              <a:rPr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007400"/>
                </a:solidFill>
              </a:rPr>
              <a:t>包含了请求方法、请求资源路径、</a:t>
            </a:r>
            <a:r>
              <a:rPr>
                <a:solidFill>
                  <a:srgbClr val="007400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HTTP</a:t>
            </a:r>
            <a:r>
              <a:rPr>
                <a:solidFill>
                  <a:srgbClr val="007400"/>
                </a:solidFill>
              </a:rPr>
              <a:t>协议版本</a:t>
            </a:r>
            <a:endParaRPr>
              <a:solidFill>
                <a:srgbClr val="007400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Host</a:t>
            </a:r>
            <a:r>
              <a:rPr b="0">
                <a:solidFill>
                  <a:srgbClr val="808080"/>
                </a:solidFill>
              </a:rPr>
              <a:t>: 120.25.226.186:32812 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客户端想访问的服务器主机地址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User-Agent</a:t>
            </a:r>
            <a:r>
              <a:rPr b="0">
                <a:solidFill>
                  <a:srgbClr val="808080"/>
                </a:solidFill>
              </a:rPr>
              <a:t>: Mozilla/5.0 </a:t>
            </a:r>
            <a:r>
              <a:rPr b="0">
                <a:solidFill>
                  <a:srgbClr val="808080"/>
                </a:solidFill>
              </a:rPr>
              <a:t> 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客户端的类型，客户端的软件环境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Accept</a:t>
            </a:r>
            <a:r>
              <a:rPr b="0">
                <a:solidFill>
                  <a:srgbClr val="808080"/>
                </a:solidFill>
              </a:rPr>
              <a:t>: text/html, */* 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客户端所能接收的数据类型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Accept-Language</a:t>
            </a:r>
            <a:r>
              <a:rPr b="0">
                <a:solidFill>
                  <a:srgbClr val="808080"/>
                </a:solidFill>
              </a:rPr>
              <a:t>: zh-cn 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客户端的语言环境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Accept-Encoding</a:t>
            </a:r>
            <a:r>
              <a:rPr b="0">
                <a:solidFill>
                  <a:srgbClr val="808080"/>
                </a:solidFill>
              </a:rPr>
              <a:t>: gzip 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客户端支持的数据压缩格式</a:t>
            </a:r>
          </a:p>
          <a:p>
            <a:pPr marL="0" indent="0" defTabSz="914400">
              <a:spcBef>
                <a:spcPts val="800"/>
              </a:spcBef>
              <a:buSzTx/>
              <a:buFont typeface="Wingdings"/>
              <a:buNone/>
              <a:defRPr sz="2200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914400">
              <a:spcBef>
                <a:spcPts val="800"/>
              </a:spcBef>
              <a:buSzPct val="75000"/>
              <a:buChar char="p"/>
              <a:defRPr sz="2200">
                <a:solidFill>
                  <a:srgbClr val="000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请求体</a:t>
            </a:r>
            <a:r>
              <a:rPr>
                <a:solidFill>
                  <a:srgbClr val="808080"/>
                </a:solidFill>
              </a:rPr>
              <a:t>：</a:t>
            </a:r>
            <a:r>
              <a:t>客户端</a:t>
            </a:r>
            <a:r>
              <a:rPr>
                <a:solidFill>
                  <a:srgbClr val="808080"/>
                </a:solidFill>
              </a:rPr>
              <a:t>发给</a:t>
            </a:r>
            <a:r>
              <a:t>服务器</a:t>
            </a:r>
            <a:r>
              <a:rPr>
                <a:solidFill>
                  <a:srgbClr val="808080"/>
                </a:solidFill>
              </a:rPr>
              <a:t>的具体数据，比如文件数据</a:t>
            </a:r>
            <a:r>
              <a:rPr>
                <a:solidFill>
                  <a:srgbClr val="808080"/>
                </a:solidFill>
              </a:rPr>
              <a:t>(POST</a:t>
            </a:r>
            <a:r>
              <a:rPr>
                <a:solidFill>
                  <a:srgbClr val="808080"/>
                </a:solidFill>
              </a:rPr>
              <a:t>请求才会有</a:t>
            </a:r>
            <a:r>
              <a:rPr>
                <a:solidFill>
                  <a:srgbClr val="808080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TTP通信过程-响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HTTP通信过程-响应</a:t>
            </a:r>
          </a:p>
        </p:txBody>
      </p:sp>
      <p:sp>
        <p:nvSpPr>
          <p:cNvPr id="199" name="客户端向服务器发送请求，服务器应当做出响应，即返回数据给客户端…"/>
          <p:cNvSpPr txBox="1"/>
          <p:nvPr>
            <p:ph type="body" sz="half" idx="1"/>
          </p:nvPr>
        </p:nvSpPr>
        <p:spPr>
          <a:xfrm>
            <a:off x="635000" y="2467173"/>
            <a:ext cx="8229600" cy="490349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08026" indent="-208026" defTabSz="832104">
              <a:spcBef>
                <a:spcPts val="700"/>
              </a:spcBef>
              <a:buSzPct val="75000"/>
              <a:buChar char="●"/>
              <a:defRPr sz="2002">
                <a:solidFill>
                  <a:srgbClr val="000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客户端</a:t>
            </a:r>
            <a:r>
              <a:rPr>
                <a:solidFill>
                  <a:srgbClr val="808080"/>
                </a:solidFill>
              </a:rPr>
              <a:t>向</a:t>
            </a:r>
            <a:r>
              <a:t>服务器</a:t>
            </a:r>
            <a:r>
              <a:rPr>
                <a:solidFill>
                  <a:srgbClr val="808080"/>
                </a:solidFill>
              </a:rPr>
              <a:t>发送请求，</a:t>
            </a:r>
            <a:r>
              <a:t>服务器</a:t>
            </a:r>
            <a:r>
              <a:rPr>
                <a:solidFill>
                  <a:srgbClr val="808080"/>
                </a:solidFill>
              </a:rPr>
              <a:t>应当做出响应，即返回数据给</a:t>
            </a:r>
            <a:r>
              <a:t>客户端</a:t>
            </a:r>
          </a:p>
          <a:p>
            <a:pPr marL="208026" indent="-208026" defTabSz="832104">
              <a:spcBef>
                <a:spcPts val="700"/>
              </a:spcBef>
              <a:buSzPct val="75000"/>
              <a:buChar char="●"/>
              <a:defRPr sz="200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</a:t>
            </a:r>
            <a:r>
              <a:t>协议规定</a:t>
            </a:r>
            <a:r>
              <a:t>：1</a:t>
            </a:r>
            <a:r>
              <a:t>个完整的</a:t>
            </a:r>
            <a:r>
              <a:t>HTTP响应</a:t>
            </a:r>
            <a:r>
              <a:t>中包含以下内容</a:t>
            </a:r>
            <a:endParaRPr>
              <a:solidFill>
                <a:srgbClr val="FF0000"/>
              </a:solidFill>
            </a:endParaRPr>
          </a:p>
          <a:p>
            <a:pPr marL="208026" indent="-208026" defTabSz="832104">
              <a:spcBef>
                <a:spcPts val="700"/>
              </a:spcBef>
              <a:buSzPct val="75000"/>
              <a:buChar char="p"/>
              <a:defRPr sz="2002">
                <a:solidFill>
                  <a:srgbClr val="000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响应头</a:t>
            </a:r>
            <a:r>
              <a:rPr>
                <a:solidFill>
                  <a:srgbClr val="808080"/>
                </a:solidFill>
              </a:rPr>
              <a:t>：包含了</a:t>
            </a:r>
            <a:r>
              <a:rPr>
                <a:solidFill>
                  <a:srgbClr val="FF0000"/>
                </a:solidFill>
              </a:rPr>
              <a:t>对服务器的描述</a:t>
            </a:r>
            <a:r>
              <a:rPr>
                <a:solidFill>
                  <a:srgbClr val="808080"/>
                </a:solidFill>
              </a:rPr>
              <a:t>、</a:t>
            </a:r>
            <a:r>
              <a:rPr>
                <a:solidFill>
                  <a:srgbClr val="FF0000"/>
                </a:solidFill>
              </a:rPr>
              <a:t>对返回数据的描述</a:t>
            </a:r>
            <a:endParaRPr>
              <a:solidFill>
                <a:srgbClr val="FF0000"/>
              </a:solidFill>
            </a:endParaRP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sz="2002">
                <a:solidFill>
                  <a:srgbClr val="80808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HTTP/1.1 200 OK </a:t>
            </a:r>
            <a:r>
              <a:t>           </a:t>
            </a:r>
            <a:r>
              <a:rPr>
                <a:solidFill>
                  <a:srgbClr val="007400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//</a:t>
            </a:r>
            <a:r>
              <a:rPr>
                <a:solidFill>
                  <a:srgbClr val="007400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 </a:t>
            </a:r>
            <a:r>
              <a:rPr>
                <a:solidFill>
                  <a:srgbClr val="007400"/>
                </a:solidFill>
              </a:rPr>
              <a:t>包含了</a:t>
            </a:r>
            <a:r>
              <a:rPr>
                <a:solidFill>
                  <a:srgbClr val="007400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HTTP</a:t>
            </a:r>
            <a:r>
              <a:rPr>
                <a:solidFill>
                  <a:srgbClr val="007400"/>
                </a:solidFill>
              </a:rPr>
              <a:t>协议版本、状态码、状态英文名称</a:t>
            </a:r>
            <a:endParaRPr>
              <a:solidFill>
                <a:srgbClr val="007400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b="1" sz="2002">
                <a:latin typeface="Helvetica"/>
                <a:ea typeface="Helvetica"/>
                <a:cs typeface="Helvetica"/>
                <a:sym typeface="Helvetica"/>
              </a:defRPr>
            </a:pPr>
            <a:r>
              <a:t>Server</a:t>
            </a:r>
            <a:r>
              <a:rPr b="0">
                <a:solidFill>
                  <a:srgbClr val="808080"/>
                </a:solidFill>
              </a:rPr>
              <a:t>: Apache-Coyote/1.1 	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服务器</a:t>
            </a:r>
            <a:r>
              <a:rPr b="0">
                <a:solidFill>
                  <a:srgbClr val="007400"/>
                </a:solidFill>
              </a:rPr>
              <a:t>的类型</a:t>
            </a: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b="1" sz="2002">
                <a:latin typeface="Helvetica"/>
                <a:ea typeface="Helvetica"/>
                <a:cs typeface="Helvetica"/>
                <a:sym typeface="Helvetica"/>
              </a:defRPr>
            </a:pPr>
            <a:r>
              <a:t>Content-Type</a:t>
            </a:r>
            <a:r>
              <a:rPr b="0">
                <a:solidFill>
                  <a:srgbClr val="808080"/>
                </a:solidFill>
              </a:rPr>
              <a:t>: image/jpeg 	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返回数据的类型</a:t>
            </a: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b="1" sz="2002">
                <a:latin typeface="Helvetica"/>
                <a:ea typeface="Helvetica"/>
                <a:cs typeface="Helvetica"/>
                <a:sym typeface="Helvetica"/>
              </a:defRPr>
            </a:pPr>
            <a:r>
              <a:t>Content-Length</a:t>
            </a:r>
            <a:r>
              <a:rPr b="0">
                <a:solidFill>
                  <a:srgbClr val="808080"/>
                </a:solidFill>
              </a:rPr>
              <a:t>: 56811 	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返回数据的长度</a:t>
            </a: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b="1" sz="2002">
                <a:latin typeface="Helvetica"/>
                <a:ea typeface="Helvetica"/>
                <a:cs typeface="Helvetica"/>
                <a:sym typeface="Helvetica"/>
              </a:defRPr>
            </a:pPr>
            <a:r>
              <a:t>Date</a:t>
            </a:r>
            <a:r>
              <a:rPr b="0">
                <a:solidFill>
                  <a:srgbClr val="808080"/>
                </a:solidFill>
              </a:rPr>
              <a:t>: Mon, 23 Jun 2014 12:54:52 GMT	</a:t>
            </a:r>
            <a:r>
              <a: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 b="0">
                <a:solidFill>
                  <a:srgbClr val="007400"/>
                </a:solidFill>
              </a:rPr>
              <a:t>响应的时间</a:t>
            </a:r>
          </a:p>
          <a:p>
            <a:pPr marL="0" indent="0" defTabSz="832104">
              <a:spcBef>
                <a:spcPts val="700"/>
              </a:spcBef>
              <a:buSzTx/>
              <a:buFont typeface="Wingdings"/>
              <a:buNone/>
              <a:defRPr sz="2002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08026" indent="-208026" defTabSz="832104">
              <a:spcBef>
                <a:spcPts val="700"/>
              </a:spcBef>
              <a:buSzPct val="75000"/>
              <a:buChar char="p"/>
              <a:defRPr sz="2002">
                <a:solidFill>
                  <a:srgbClr val="0000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响应体</a:t>
            </a:r>
            <a:r>
              <a:rPr>
                <a:solidFill>
                  <a:srgbClr val="808080"/>
                </a:solidFill>
              </a:rPr>
              <a:t>：</a:t>
            </a:r>
            <a:r>
              <a:t>服务器</a:t>
            </a:r>
            <a:r>
              <a:rPr>
                <a:solidFill>
                  <a:srgbClr val="808080"/>
                </a:solidFill>
              </a:rPr>
              <a:t>返回给</a:t>
            </a:r>
            <a:r>
              <a:t>客户端</a:t>
            </a:r>
            <a:r>
              <a:rPr>
                <a:solidFill>
                  <a:srgbClr val="808080"/>
                </a:solidFill>
              </a:rPr>
              <a:t>的具体数据，比如文件数据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