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7810F-60F1-47D7-B71D-FD24FD623E83}" v="4" dt="2021-05-04T09:34:27.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5C610D43-0523-4EBF-A5EB-DD41814D8983}"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97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174998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41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7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2886282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642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75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57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66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190018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49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73248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68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247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167265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610D43-0523-4EBF-A5EB-DD41814D8983}"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539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zh-CN"/>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B304B6C-9AEE-437A-A09D-05D03D4BF56F}" type="datetimeFigureOut">
              <a:rPr lang="zh-CN" altLang="en-US" smtClean="0"/>
              <a:t>2021/5/4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12851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304B6C-9AEE-437A-A09D-05D03D4BF56F}" type="datetimeFigureOut">
              <a:rPr lang="zh-CN" altLang="en-US" smtClean="0"/>
              <a:t>2021/5/4</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10D43-0523-4EBF-A5EB-DD41814D8983}" type="slidenum">
              <a:rPr lang="zh-CN" altLang="en-US" smtClean="0"/>
              <a:t>‹#›</a:t>
            </a:fld>
            <a:endParaRPr lang="zh-CN" altLang="en-US"/>
          </a:p>
        </p:txBody>
      </p:sp>
    </p:spTree>
    <p:extLst>
      <p:ext uri="{BB962C8B-B14F-4D97-AF65-F5344CB8AC3E}">
        <p14:creationId xmlns:p14="http://schemas.microsoft.com/office/powerpoint/2010/main" val="195801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E509-EA61-4EE1-9F85-C995B36470B3}"/>
              </a:ext>
            </a:extLst>
          </p:cNvPr>
          <p:cNvSpPr>
            <a:spLocks noGrp="1"/>
          </p:cNvSpPr>
          <p:nvPr>
            <p:ph type="ctrTitle"/>
          </p:nvPr>
        </p:nvSpPr>
        <p:spPr/>
        <p:txBody>
          <a:bodyPr>
            <a:normAutofit fontScale="90000"/>
          </a:bodyPr>
          <a:lstStyle/>
          <a:p>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 </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 </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 </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3600" b="1" kern="100" dirty="0">
                <a:effectLst/>
                <a:latin typeface="DengXian" panose="02010600030101010101" pitchFamily="2" charset="-122"/>
                <a:ea typeface="DengXian" panose="02010600030101010101" pitchFamily="2" charset="-122"/>
                <a:cs typeface="Times New Roman" panose="02020603050405020304" pitchFamily="18" charset="0"/>
              </a:rPr>
              <a:t>Finding a best place for a new Chinese restaurant in city of Copenhagen</a:t>
            </a:r>
            <a:endParaRPr lang="zh-CN" altLang="en-US" sz="3600" dirty="0"/>
          </a:p>
        </p:txBody>
      </p:sp>
      <p:sp>
        <p:nvSpPr>
          <p:cNvPr id="3" name="Subtitle 2">
            <a:extLst>
              <a:ext uri="{FF2B5EF4-FFF2-40B4-BE49-F238E27FC236}">
                <a16:creationId xmlns:a16="http://schemas.microsoft.com/office/drawing/2014/main" id="{418D183C-C0B6-468C-A3A6-4B01260D652D}"/>
              </a:ext>
            </a:extLst>
          </p:cNvPr>
          <p:cNvSpPr>
            <a:spLocks noGrp="1"/>
          </p:cNvSpPr>
          <p:nvPr>
            <p:ph type="subTitle" idx="1"/>
          </p:nvPr>
        </p:nvSpPr>
        <p:spPr/>
        <p:txBody>
          <a:bodyPr/>
          <a:lstStyle/>
          <a:p>
            <a:r>
              <a:rPr lang="en-US" altLang="zh-CN" sz="2400" b="1" kern="100" dirty="0">
                <a:effectLst/>
                <a:latin typeface="DengXian" panose="02010600030101010101" pitchFamily="2" charset="-122"/>
                <a:ea typeface="DengXian" panose="02010600030101010101" pitchFamily="2" charset="-122"/>
                <a:cs typeface="Times New Roman" panose="02020603050405020304" pitchFamily="18" charset="0"/>
              </a:rPr>
              <a:t>Song Luo</a:t>
            </a:r>
            <a:br>
              <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2400" b="1" kern="100" dirty="0">
                <a:effectLst/>
                <a:latin typeface="DengXian" panose="02010600030101010101" pitchFamily="2" charset="-122"/>
                <a:ea typeface="DengXian" panose="02010600030101010101" pitchFamily="2" charset="-122"/>
                <a:cs typeface="Times New Roman" panose="02020603050405020304" pitchFamily="18" charset="0"/>
              </a:rPr>
              <a:t>2021-05-04</a:t>
            </a:r>
            <a:br>
              <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192313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4A89-E460-4AE8-8ABD-53E2BF3CA776}"/>
              </a:ext>
            </a:extLst>
          </p:cNvPr>
          <p:cNvSpPr>
            <a:spLocks noGrp="1"/>
          </p:cNvSpPr>
          <p:nvPr>
            <p:ph type="title"/>
          </p:nvPr>
        </p:nvSpPr>
        <p:spPr/>
        <p:txBody>
          <a:bodyPr>
            <a:normAutofit fontScale="90000"/>
          </a:bodyPr>
          <a:lstStyle/>
          <a:p>
            <a:r>
              <a:rPr lang="en-US" altLang="zh-CN" sz="1800" b="1" kern="100" dirty="0">
                <a:latin typeface="DengXian" panose="02010600030101010101" pitchFamily="2" charset="-122"/>
                <a:ea typeface="DengXian" panose="02010600030101010101" pitchFamily="2" charset="-122"/>
                <a:cs typeface="Times New Roman" panose="02020603050405020304" pitchFamily="18" charset="0"/>
              </a:rPr>
              <a:t>C</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alculate two most important things for each location candidate: **number of restaurants in vicinity and filter those locations: locations with no more than two restaurants in radius of 250 meters, and no Chinese restaurants in radius of 400 meters. Show on the map</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pic>
        <p:nvPicPr>
          <p:cNvPr id="4" name="Content Placeholder 3">
            <a:extLst>
              <a:ext uri="{FF2B5EF4-FFF2-40B4-BE49-F238E27FC236}">
                <a16:creationId xmlns:a16="http://schemas.microsoft.com/office/drawing/2014/main" id="{5FCA6340-CA1F-40DA-A712-50AC23498C6D}"/>
              </a:ext>
            </a:extLst>
          </p:cNvPr>
          <p:cNvPicPr>
            <a:picLocks noGrp="1"/>
          </p:cNvPicPr>
          <p:nvPr>
            <p:ph idx="1"/>
          </p:nvPr>
        </p:nvPicPr>
        <p:blipFill>
          <a:blip r:embed="rId2"/>
          <a:stretch>
            <a:fillRect/>
          </a:stretch>
        </p:blipFill>
        <p:spPr>
          <a:xfrm>
            <a:off x="1295400" y="2690527"/>
            <a:ext cx="9601200" cy="3051747"/>
          </a:xfrm>
          <a:prstGeom prst="rect">
            <a:avLst/>
          </a:prstGeom>
        </p:spPr>
      </p:pic>
    </p:spTree>
    <p:extLst>
      <p:ext uri="{BB962C8B-B14F-4D97-AF65-F5344CB8AC3E}">
        <p14:creationId xmlns:p14="http://schemas.microsoft.com/office/powerpoint/2010/main" val="393503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AE29-6D2B-4605-988E-99D537B33F04}"/>
              </a:ext>
            </a:extLst>
          </p:cNvPr>
          <p:cNvSpPr>
            <a:spLocks noGrp="1"/>
          </p:cNvSpPr>
          <p:nvPr>
            <p:ph type="title"/>
          </p:nvPr>
        </p:nvSpPr>
        <p:spPr/>
        <p:txBody>
          <a:bodyPr>
            <a:normAutofit fontScale="90000"/>
          </a:bodyPr>
          <a:lstStyle/>
          <a:p>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Cluster those locations to create centers of zones containing good locations. Those zones, their centers and addresses will be the final result of our analysis.</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pic>
        <p:nvPicPr>
          <p:cNvPr id="4" name="Content Placeholder 3">
            <a:extLst>
              <a:ext uri="{FF2B5EF4-FFF2-40B4-BE49-F238E27FC236}">
                <a16:creationId xmlns:a16="http://schemas.microsoft.com/office/drawing/2014/main" id="{E8BED8FF-7A54-473A-8ECC-929600EAEAA8}"/>
              </a:ext>
            </a:extLst>
          </p:cNvPr>
          <p:cNvPicPr>
            <a:picLocks noGrp="1"/>
          </p:cNvPicPr>
          <p:nvPr>
            <p:ph idx="1"/>
          </p:nvPr>
        </p:nvPicPr>
        <p:blipFill>
          <a:blip r:embed="rId2"/>
          <a:stretch>
            <a:fillRect/>
          </a:stretch>
        </p:blipFill>
        <p:spPr>
          <a:xfrm>
            <a:off x="3176719" y="2557463"/>
            <a:ext cx="5838562" cy="3317875"/>
          </a:xfrm>
          <a:prstGeom prst="rect">
            <a:avLst/>
          </a:prstGeom>
        </p:spPr>
      </p:pic>
    </p:spTree>
    <p:extLst>
      <p:ext uri="{BB962C8B-B14F-4D97-AF65-F5344CB8AC3E}">
        <p14:creationId xmlns:p14="http://schemas.microsoft.com/office/powerpoint/2010/main" val="248573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54B7-6633-4029-A290-4856B06C6437}"/>
              </a:ext>
            </a:extLst>
          </p:cNvPr>
          <p:cNvSpPr>
            <a:spLocks noGrp="1"/>
          </p:cNvSpPr>
          <p:nvPr>
            <p:ph type="title"/>
          </p:nvPr>
        </p:nvSpPr>
        <p:spPr/>
        <p:txBody>
          <a:bodyPr>
            <a:normAutofit fontScale="90000"/>
          </a:bodyPr>
          <a:lstStyle/>
          <a:p>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Finally, </a:t>
            </a:r>
            <a:r>
              <a:rPr lang="en-US" altLang="zh-CN" sz="1800" b="1"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reverse geocode those candidate area centers to get the addresses</a:t>
            </a:r>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which can be presented to stakeholders.</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535B53B0-BA40-4BA4-A8AB-3146E5963016}"/>
              </a:ext>
            </a:extLst>
          </p:cNvPr>
          <p:cNvSpPr>
            <a:spLocks noGrp="1"/>
          </p:cNvSpPr>
          <p:nvPr>
            <p:ph idx="1"/>
          </p:nvPr>
        </p:nvSpPr>
        <p:spPr/>
        <p:txBody>
          <a:bodyPr>
            <a:normAutofit fontScale="40000" lnSpcReduction="20000"/>
          </a:bodyPr>
          <a:lstStyle/>
          <a:p>
            <a:pPr marL="476250" indent="266700" algn="just"/>
            <a:r>
              <a:rPr lang="en-US" altLang="zh-CN" sz="1800" kern="0" dirty="0">
                <a:solidFill>
                  <a:srgbClr val="000000"/>
                </a:solidFill>
                <a:effectLst/>
                <a:highlight>
                  <a:srgbClr val="FFFF00"/>
                </a:highlight>
                <a:latin typeface="Arial Unicode MS" panose="020B0604020202020204" pitchFamily="34" charset="-122"/>
                <a:ea typeface="DengXian" panose="02010600030101010101" pitchFamily="2" charset="-122"/>
                <a:cs typeface="Times New Roman" panose="02020603050405020304" pitchFamily="18" charset="0"/>
              </a:rPr>
              <a:t>Addresses of centers of areas recommended for further analysis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Otto Busses Vej 43, 2450 København                 =&gt; 2.3km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Stjernevej 5, 2300 København                       =&gt; 3.7km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Bryllupstræet, Artillerivej 73A, 2300 København    =&gt; 1.9km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Lyneborggade 9, 2300 København                     =&gt; 2.8km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Bonderosestien 160, 2300 København                 =&gt; 3.3km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Toldkammeret (Vasbygade), 2450 København           =&gt; 1.8km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Norsvej 7, 1916 Frederiksberg                      =&gt; 0.8km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Artillerivej 174, 2300 København                   =&gt; 2.5km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Kaj Munks Vej 5, 2300 København                    =&gt; 2.2km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Vejlands Allé 200, 2300 København                  =&gt; 3.4km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Fabriksområdet 86, 1440 København                  =&gt; 2.2km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Teglholmsgade 34, 2.th, 2450 København             =&gt; 2.7km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Nordre Digevej 52, 2300 København                  =&gt; 2.8km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Grundejerforeningen Havnestads Havnepark - åbent alle dage kl. 7.00-22.00, Islands Brygge 22, 2300 København S =&gt; 0.9km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da-DK" altLang="zh-CN" sz="1800" kern="0" dirty="0">
                <a:solidFill>
                  <a:srgbClr val="000000"/>
                </a:solidFill>
                <a:effectLst/>
                <a:latin typeface="Arial Unicode MS" panose="020B0604020202020204" pitchFamily="34" charset="-122"/>
                <a:ea typeface="DengXian" panose="02010600030101010101" pitchFamily="2" charset="-122"/>
                <a:cs typeface="Times New Roman" panose="02020603050405020304" pitchFamily="18" charset="0"/>
              </a:rPr>
              <a:t>Sundbyvestervej 50, 2300 København                 =&gt; 3.5km from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7193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B80D-5F21-4292-B001-C5A5B74A0026}"/>
              </a:ext>
            </a:extLst>
          </p:cNvPr>
          <p:cNvSpPr>
            <a:spLocks noGrp="1"/>
          </p:cNvSpPr>
          <p:nvPr>
            <p:ph type="title"/>
          </p:nvPr>
        </p:nvSpPr>
        <p:spPr/>
        <p:txBody>
          <a:bodyPr>
            <a:normAutofit fontScale="90000"/>
          </a:bodyPr>
          <a:lstStyle/>
          <a:p>
            <a:r>
              <a:rPr lang="en-US" altLang="zh-CN" sz="3600" b="1" dirty="0">
                <a:solidFill>
                  <a:srgbClr val="000000"/>
                </a:solidFill>
                <a:effectLst/>
                <a:latin typeface="inherit"/>
                <a:ea typeface="宋体" panose="02010600030101010101" pitchFamily="2" charset="-122"/>
                <a:cs typeface="宋体" panose="02010600030101010101" pitchFamily="2" charset="-122"/>
              </a:rPr>
              <a:t>Introduction: Business Problem </a:t>
            </a:r>
            <a:br>
              <a:rPr lang="zh-CN" altLang="zh-CN" sz="1800" b="1" dirty="0">
                <a:effectLst/>
                <a:latin typeface="宋体" panose="02010600030101010101" pitchFamily="2" charset="-122"/>
                <a:ea typeface="宋体" panose="02010600030101010101" pitchFamily="2" charset="-122"/>
                <a:cs typeface="宋体" panose="02010600030101010101" pitchFamily="2" charset="-122"/>
              </a:rPr>
            </a:br>
            <a:endParaRPr lang="zh-CN" altLang="en-US" dirty="0"/>
          </a:p>
        </p:txBody>
      </p:sp>
      <p:sp>
        <p:nvSpPr>
          <p:cNvPr id="3" name="Content Placeholder 2">
            <a:extLst>
              <a:ext uri="{FF2B5EF4-FFF2-40B4-BE49-F238E27FC236}">
                <a16:creationId xmlns:a16="http://schemas.microsoft.com/office/drawing/2014/main" id="{857C6DCE-8C29-4A49-AF10-C2C139F126C6}"/>
              </a:ext>
            </a:extLst>
          </p:cNvPr>
          <p:cNvSpPr>
            <a:spLocks noGrp="1"/>
          </p:cNvSpPr>
          <p:nvPr>
            <p:ph idx="1"/>
          </p:nvPr>
        </p:nvSpPr>
        <p:spPr/>
        <p:txBody>
          <a:bodyPr>
            <a:normAutofit lnSpcReduction="10000"/>
          </a:bodyPr>
          <a:lstStyle/>
          <a:p>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In this project we will try to find an optimal location for a restaurant. Specifically, this report will be targeted to stakeholders interested in opening a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Chinese restaurant in Copenhagen</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Denmark.</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200"/>
              </a:spcBef>
            </a:pP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Since there are lots of restaurants in City of Copenhagen, we will try to detect</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locations that are not already crowded with restaurants.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We are also particularly interested in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areas with no Chinese restaurants in vicinity</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We would also prefer locations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as close to city center as possible</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assuming that first two conditions are met.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200"/>
              </a:spcBef>
            </a:pP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We will use our data science powers to generate a few most promising neighborhoods based on this criterion. Advantages of each area will then be clearly expressed so that best possible final location can be chosen by stakeholders.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01751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630F-F7B9-4613-8579-C988492128B3}"/>
              </a:ext>
            </a:extLst>
          </p:cNvPr>
          <p:cNvSpPr>
            <a:spLocks noGrp="1"/>
          </p:cNvSpPr>
          <p:nvPr>
            <p:ph type="title"/>
          </p:nvPr>
        </p:nvSpPr>
        <p:spPr/>
        <p:txBody>
          <a:bodyPr/>
          <a:lstStyle/>
          <a:p>
            <a:r>
              <a:rPr lang="en-US" altLang="zh-CN" sz="3200" b="1" kern="0" dirty="0">
                <a:solidFill>
                  <a:srgbClr val="000000"/>
                </a:solidFill>
                <a:effectLst/>
                <a:latin typeface="inherit"/>
                <a:ea typeface="宋体" panose="02010600030101010101" pitchFamily="2" charset="-122"/>
                <a:cs typeface="宋体" panose="02010600030101010101" pitchFamily="2" charset="-122"/>
              </a:rPr>
              <a:t>Data</a:t>
            </a:r>
            <a:r>
              <a:rPr lang="en-US" altLang="zh-CN" sz="1800" b="1" kern="0" dirty="0">
                <a:solidFill>
                  <a:srgbClr val="000000"/>
                </a:solidFill>
                <a:effectLst/>
                <a:latin typeface="inherit"/>
                <a:ea typeface="宋体" panose="02010600030101010101" pitchFamily="2" charset="-122"/>
                <a:cs typeface="宋体" panose="02010600030101010101" pitchFamily="2" charset="-122"/>
              </a:rPr>
              <a:t> </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E18DBA87-E1E1-4A09-851B-8B1CEB44A693}"/>
              </a:ext>
            </a:extLst>
          </p:cNvPr>
          <p:cNvSpPr>
            <a:spLocks noGrp="1"/>
          </p:cNvSpPr>
          <p:nvPr>
            <p:ph idx="1"/>
          </p:nvPr>
        </p:nvSpPr>
        <p:spPr/>
        <p:txBody>
          <a:bodyPr>
            <a:normAutofit fontScale="77500" lnSpcReduction="20000"/>
          </a:bodyPr>
          <a:lstStyle/>
          <a:p>
            <a:pPr algn="l"/>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Based on definition of our problem, factors that will influence our </a:t>
            </a:r>
            <a:r>
              <a:rPr lang="en-US" altLang="zh-CN" sz="1800" kern="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decission</a:t>
            </a: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number of existing restaurants in the neighborhood (any type of restaurant)</a:t>
            </a:r>
            <a:endPar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number of and distance to Chinese restaurants in the neighborhood, if any</a:t>
            </a:r>
            <a:endPar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distance of neighborhood from city center</a:t>
            </a:r>
            <a:endPar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algn="l">
              <a:spcBef>
                <a:spcPts val="1200"/>
              </a:spcBef>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We decided to use regularly spaced grid of locations, centered around city center, to define our neighborhoods.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spcBef>
                <a:spcPts val="1200"/>
              </a:spcBef>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Following data sources will be needed to extract/generate the required information: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centers of candidate areas will be generated algorithmically and approximate addresses of centers of those areas will be obtained using Google Maps API reverse geocoding</a:t>
            </a:r>
            <a:endPar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number of restaurants and their type and location in every neighborhood will be obtained using Foursquare API</a:t>
            </a:r>
            <a:endPar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US" altLang="zh-CN" sz="1800" kern="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coordinate of Copenhagen center will be obtained using Google Maps API geocoding of well-known Copenhagen location (Tivoli)</a:t>
            </a:r>
            <a:endPar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7474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1CDA-1FB5-40E6-A717-B047F8B1B1A4}"/>
              </a:ext>
            </a:extLst>
          </p:cNvPr>
          <p:cNvSpPr>
            <a:spLocks noGrp="1"/>
          </p:cNvSpPr>
          <p:nvPr>
            <p:ph type="title"/>
          </p:nvPr>
        </p:nvSpPr>
        <p:spPr/>
        <p:txBody>
          <a:bodyPr/>
          <a:lstStyle/>
          <a:p>
            <a:r>
              <a:rPr lang="en-US" altLang="zh-CN" sz="3200" b="1" dirty="0">
                <a:solidFill>
                  <a:srgbClr val="000000"/>
                </a:solidFill>
                <a:effectLst/>
                <a:latin typeface="inherit"/>
                <a:ea typeface="宋体" panose="02010600030101010101" pitchFamily="2" charset="-122"/>
                <a:cs typeface="宋体" panose="02010600030101010101" pitchFamily="2" charset="-122"/>
              </a:rPr>
              <a:t>Methodology </a:t>
            </a:r>
            <a:br>
              <a:rPr lang="zh-CN" altLang="zh-CN" sz="1800" b="1" dirty="0">
                <a:effectLst/>
                <a:latin typeface="宋体" panose="02010600030101010101" pitchFamily="2" charset="-122"/>
                <a:ea typeface="宋体" panose="02010600030101010101" pitchFamily="2" charset="-122"/>
                <a:cs typeface="宋体" panose="02010600030101010101" pitchFamily="2" charset="-122"/>
              </a:rPr>
            </a:br>
            <a:endParaRPr lang="zh-CN" altLang="en-US" dirty="0"/>
          </a:p>
        </p:txBody>
      </p:sp>
      <p:sp>
        <p:nvSpPr>
          <p:cNvPr id="3" name="Content Placeholder 2">
            <a:extLst>
              <a:ext uri="{FF2B5EF4-FFF2-40B4-BE49-F238E27FC236}">
                <a16:creationId xmlns:a16="http://schemas.microsoft.com/office/drawing/2014/main" id="{82BEC071-2E61-4C67-90A5-F8946B26BB35}"/>
              </a:ext>
            </a:extLst>
          </p:cNvPr>
          <p:cNvSpPr>
            <a:spLocks noGrp="1"/>
          </p:cNvSpPr>
          <p:nvPr>
            <p:ph idx="1"/>
          </p:nvPr>
        </p:nvSpPr>
        <p:spPr/>
        <p:txBody>
          <a:bodyPr>
            <a:normAutofit fontScale="77500" lnSpcReduction="20000"/>
          </a:bodyPr>
          <a:lstStyle/>
          <a:p>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In this project we will direct our efforts on detecting areas of Copenhagen that have low restaurant density, particularly those with low number of Chinese restaurants. We will limit our analysis to area ~6km around city center.</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200"/>
              </a:spcBef>
            </a:pP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In first step we have collected the required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data: location and type (category) of every restaurant within 6km from Copenhagen center</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(Tivoli). We have also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identified Chinese restaurants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(according to Foursquare categorization).</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200"/>
              </a:spcBef>
            </a:pP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Second step in our analysis will be calculation and exploration of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restaurant density</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across different areas of Copenhagen - we will use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heatmaps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to identify a few promising areas close to center with low number of restaurants in general (</a:t>
            </a:r>
            <a:r>
              <a:rPr lang="en-US" altLang="zh-CN" sz="1800" i="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and</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no Italian restaurants in vicinity) and focus our attention on those areas.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200"/>
              </a:spcBef>
            </a:pP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In third and final step we will focus on most promising areas and within those create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clusters of locations that meet some basic requirements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established in discussion with stakeholders: we will take into consideration locations with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no more than two restaurants in radius of 250 meters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and we want locations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without Chinese restaurants in radius of 400 meters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We will present map of all such locations but also create clusters (using </a:t>
            </a:r>
            <a:r>
              <a:rPr lang="en-US" altLang="zh-CN" sz="1800" b="1"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k-means clustering</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of those locations to identify general zones / neighborhoods / addresses which should be a starting point for final 'street level' exploration and search for optimal venue location by stakeholders.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3952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06FE-31DB-4DDE-8E3A-C9634CE52A96}"/>
              </a:ext>
            </a:extLst>
          </p:cNvPr>
          <p:cNvSpPr>
            <a:spLocks noGrp="1"/>
          </p:cNvSpPr>
          <p:nvPr>
            <p:ph type="title"/>
          </p:nvPr>
        </p:nvSpPr>
        <p:spPr/>
        <p:txBody>
          <a:bodyPr>
            <a:normAutofit/>
          </a:bodyPr>
          <a:lstStyle/>
          <a:p>
            <a:r>
              <a:rPr lang="en-US" altLang="zh-CN" sz="3200" b="1" dirty="0">
                <a:solidFill>
                  <a:srgbClr val="000000"/>
                </a:solidFill>
                <a:effectLst/>
                <a:latin typeface="inherit"/>
                <a:ea typeface="宋体" panose="02010600030101010101" pitchFamily="2" charset="-122"/>
                <a:cs typeface="宋体" panose="02010600030101010101" pitchFamily="2" charset="-122"/>
              </a:rPr>
              <a:t>Analyze </a:t>
            </a:r>
            <a:endParaRPr lang="zh-CN" altLang="en-US" sz="3200" dirty="0"/>
          </a:p>
        </p:txBody>
      </p:sp>
      <p:sp>
        <p:nvSpPr>
          <p:cNvPr id="3" name="Content Placeholder 2">
            <a:extLst>
              <a:ext uri="{FF2B5EF4-FFF2-40B4-BE49-F238E27FC236}">
                <a16:creationId xmlns:a16="http://schemas.microsoft.com/office/drawing/2014/main" id="{AE707194-AEDB-4F7E-887D-7D6CD8180969}"/>
              </a:ext>
            </a:extLst>
          </p:cNvPr>
          <p:cNvSpPr>
            <a:spLocks noGrp="1"/>
          </p:cNvSpPr>
          <p:nvPr>
            <p:ph idx="1"/>
          </p:nvPr>
        </p:nvSpPr>
        <p:spPr/>
        <p:txBody>
          <a:bodyPr/>
          <a:lstStyle/>
          <a:p>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First, count the number of restaurants in area candidate and calculate the distance to nearest Chinese restaurant from every area candidate center (not only those within 300m - we want distance to closest one, regardless of how distant it is)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929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3464-AB2F-4268-B4E4-011D43CD7AD6}"/>
              </a:ext>
            </a:extLst>
          </p:cNvPr>
          <p:cNvSpPr>
            <a:spLocks noGrp="1"/>
          </p:cNvSpPr>
          <p:nvPr>
            <p:ph type="title"/>
          </p:nvPr>
        </p:nvSpPr>
        <p:spPr/>
        <p:txBody>
          <a:bodyPr/>
          <a:lstStyle/>
          <a:p>
            <a:endParaRPr lang="zh-CN" altLang="en-US"/>
          </a:p>
        </p:txBody>
      </p:sp>
      <p:pic>
        <p:nvPicPr>
          <p:cNvPr id="4" name="Content Placeholder 3">
            <a:extLst>
              <a:ext uri="{FF2B5EF4-FFF2-40B4-BE49-F238E27FC236}">
                <a16:creationId xmlns:a16="http://schemas.microsoft.com/office/drawing/2014/main" id="{11058A34-25A6-4EB0-AD05-D14A048205B9}"/>
              </a:ext>
            </a:extLst>
          </p:cNvPr>
          <p:cNvPicPr>
            <a:picLocks noGrp="1"/>
          </p:cNvPicPr>
          <p:nvPr>
            <p:ph idx="1"/>
          </p:nvPr>
        </p:nvPicPr>
        <p:blipFill>
          <a:blip r:embed="rId2"/>
          <a:stretch>
            <a:fillRect/>
          </a:stretch>
        </p:blipFill>
        <p:spPr>
          <a:xfrm>
            <a:off x="1381714" y="2668781"/>
            <a:ext cx="9428571" cy="3095238"/>
          </a:xfrm>
          <a:prstGeom prst="rect">
            <a:avLst/>
          </a:prstGeom>
        </p:spPr>
      </p:pic>
    </p:spTree>
    <p:extLst>
      <p:ext uri="{BB962C8B-B14F-4D97-AF65-F5344CB8AC3E}">
        <p14:creationId xmlns:p14="http://schemas.microsoft.com/office/powerpoint/2010/main" val="241624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764B-67E4-4EBB-ADFE-66F4CD6D1E3D}"/>
              </a:ext>
            </a:extLst>
          </p:cNvPr>
          <p:cNvSpPr>
            <a:spLocks noGrp="1"/>
          </p:cNvSpPr>
          <p:nvPr>
            <p:ph type="title"/>
          </p:nvPr>
        </p:nvSpPr>
        <p:spPr/>
        <p:txBody>
          <a:bodyPr>
            <a:normAutofit fontScale="90000"/>
          </a:bodyPr>
          <a:lstStyle/>
          <a:p>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Crete a map showing heatmap / density of restaurants and try to extract some </a:t>
            </a:r>
            <a:r>
              <a:rPr lang="en-US" altLang="zh-CN" sz="1800" b="1" kern="100" dirty="0" err="1">
                <a:effectLst/>
                <a:latin typeface="DengXian" panose="02010600030101010101" pitchFamily="2" charset="-122"/>
                <a:ea typeface="DengXian" panose="02010600030101010101" pitchFamily="2" charset="-122"/>
                <a:cs typeface="Times New Roman" panose="02020603050405020304" pitchFamily="18" charset="0"/>
              </a:rPr>
              <a:t>meaningfull</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 info from that. Also, show a few circles indicating distance of 1km, 2km and 3km from Tivoli</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pic>
        <p:nvPicPr>
          <p:cNvPr id="4" name="Content Placeholder 3">
            <a:extLst>
              <a:ext uri="{FF2B5EF4-FFF2-40B4-BE49-F238E27FC236}">
                <a16:creationId xmlns:a16="http://schemas.microsoft.com/office/drawing/2014/main" id="{E7E31214-53BC-4AA4-8317-D2D5485726D3}"/>
              </a:ext>
            </a:extLst>
          </p:cNvPr>
          <p:cNvPicPr>
            <a:picLocks noGrp="1"/>
          </p:cNvPicPr>
          <p:nvPr>
            <p:ph idx="1"/>
          </p:nvPr>
        </p:nvPicPr>
        <p:blipFill>
          <a:blip r:embed="rId2"/>
          <a:stretch>
            <a:fillRect/>
          </a:stretch>
        </p:blipFill>
        <p:spPr>
          <a:xfrm>
            <a:off x="3104321" y="2557463"/>
            <a:ext cx="5983358" cy="3317875"/>
          </a:xfrm>
          <a:prstGeom prst="rect">
            <a:avLst/>
          </a:prstGeom>
        </p:spPr>
      </p:pic>
    </p:spTree>
    <p:extLst>
      <p:ext uri="{BB962C8B-B14F-4D97-AF65-F5344CB8AC3E}">
        <p14:creationId xmlns:p14="http://schemas.microsoft.com/office/powerpoint/2010/main" val="411966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FB75-C601-4106-B9D3-87CAA85ABA37}"/>
              </a:ext>
            </a:extLst>
          </p:cNvPr>
          <p:cNvSpPr>
            <a:spLocks noGrp="1"/>
          </p:cNvSpPr>
          <p:nvPr>
            <p:ph type="title"/>
          </p:nvPr>
        </p:nvSpPr>
        <p:spPr/>
        <p:txBody>
          <a:bodyPr/>
          <a:lstStyle/>
          <a:p>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Analyses the heatmap / density of restaurants</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sp>
        <p:nvSpPr>
          <p:cNvPr id="3" name="Content Placeholder 2">
            <a:extLst>
              <a:ext uri="{FF2B5EF4-FFF2-40B4-BE49-F238E27FC236}">
                <a16:creationId xmlns:a16="http://schemas.microsoft.com/office/drawing/2014/main" id="{EC0B180F-F4CC-4C79-9BF7-EB2166EF8C1F}"/>
              </a:ext>
            </a:extLst>
          </p:cNvPr>
          <p:cNvSpPr>
            <a:spLocks noGrp="1"/>
          </p:cNvSpPr>
          <p:nvPr>
            <p:ph idx="1"/>
          </p:nvPr>
        </p:nvSpPr>
        <p:spPr/>
        <p:txBody>
          <a:bodyPr/>
          <a:lstStyle/>
          <a:p>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From above map we can easily find that is not so 'hot' (Chinese restaurants represent a subset of ~6% of all restaurants in Copenhagen) but it also indicates higher density of existing Chinese restaurants directly north and west from Tivoli, with closest pockets of</a:t>
            </a:r>
            <a:r>
              <a:rPr lang="en-US" altLang="zh-CN" sz="1800" b="1"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low Chinese restaurant density positioned south-west and north-east from city center.</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7161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76C4-6791-45F9-B7FA-4A27D373DE5F}"/>
              </a:ext>
            </a:extLst>
          </p:cNvPr>
          <p:cNvSpPr>
            <a:spLocks noGrp="1"/>
          </p:cNvSpPr>
          <p:nvPr>
            <p:ph type="title"/>
          </p:nvPr>
        </p:nvSpPr>
        <p:spPr/>
        <p:txBody>
          <a:bodyPr>
            <a:normAutofit/>
          </a:bodyPr>
          <a:lstStyle/>
          <a:p>
            <a:r>
              <a:rPr lang="da-DK" altLang="zh-CN" sz="3200" b="1" kern="100" dirty="0">
                <a:effectLst/>
                <a:latin typeface="DengXian" panose="02010600030101010101" pitchFamily="2" charset="-122"/>
                <a:ea typeface="DengXian" panose="02010600030101010101" pitchFamily="2" charset="-122"/>
                <a:cs typeface="Times New Roman" panose="02020603050405020304" pitchFamily="18" charset="0"/>
              </a:rPr>
              <a:t>Analyses of </a:t>
            </a:r>
            <a:r>
              <a:rPr lang="da-DK" altLang="zh-CN" sz="3200" b="1" kern="100" dirty="0">
                <a:solidFill>
                  <a:srgbClr val="000000"/>
                </a:solidFill>
                <a:effectLst/>
                <a:latin typeface="inherit"/>
                <a:ea typeface="DengXian" panose="02010600030101010101" pitchFamily="2" charset="-122"/>
                <a:cs typeface="Times New Roman" panose="02020603050405020304" pitchFamily="18" charset="0"/>
              </a:rPr>
              <a:t>København SV and Amager</a:t>
            </a:r>
            <a:br>
              <a:rPr lang="zh-CN" altLang="zh-CN" sz="32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sz="3200" dirty="0"/>
          </a:p>
        </p:txBody>
      </p:sp>
      <p:sp>
        <p:nvSpPr>
          <p:cNvPr id="3" name="Content Placeholder 2">
            <a:extLst>
              <a:ext uri="{FF2B5EF4-FFF2-40B4-BE49-F238E27FC236}">
                <a16:creationId xmlns:a16="http://schemas.microsoft.com/office/drawing/2014/main" id="{CCC8B08A-700E-4917-841E-25B7FD137E5E}"/>
              </a:ext>
            </a:extLst>
          </p:cNvPr>
          <p:cNvSpPr>
            <a:spLocks noGrp="1"/>
          </p:cNvSpPr>
          <p:nvPr>
            <p:ph idx="1"/>
          </p:nvPr>
        </p:nvSpPr>
        <p:spPr/>
        <p:txBody>
          <a:bodyPr/>
          <a:lstStyle/>
          <a:p>
            <a:pPr marL="476250" indent="266700" algn="just"/>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Analysis of popular travel guides and web sites often mention </a:t>
            </a:r>
            <a:r>
              <a:rPr lang="en-US" altLang="zh-CN" sz="1800" kern="1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København</a:t>
            </a:r>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SV and </a:t>
            </a:r>
            <a:r>
              <a:rPr lang="en-US" altLang="zh-CN" sz="1800" kern="1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Amager</a:t>
            </a:r>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as beautiful, interesting, rich with culture, 'hip' and 'cool' Copenhagen neighborhoods popular with tourists and loved by </a:t>
            </a:r>
            <a:r>
              <a:rPr lang="en-US" altLang="zh-CN" sz="1800" kern="1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københavner</a:t>
            </a:r>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Popular with tourists, alternative and bohemian but booming and trendy, relatively close to city center and well connected, those boroughs appear to justify further analysis.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476250" indent="266700" algn="just"/>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Let's define new, narrower region of interest, which will include low-restaurant-count parts of </a:t>
            </a:r>
            <a:r>
              <a:rPr lang="en-US" altLang="zh-CN" sz="1800" kern="1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København</a:t>
            </a:r>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SV and </a:t>
            </a:r>
            <a:r>
              <a:rPr lang="en-US" altLang="zh-CN" sz="1800" kern="1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Amager</a:t>
            </a:r>
            <a:r>
              <a:rPr lang="en-US" altLang="zh-CN" sz="1800" kern="1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closest to Tivoli.</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87058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CEFD4CBE976548A76CBC963C63655E" ma:contentTypeVersion="2" ma:contentTypeDescription="Create a new document." ma:contentTypeScope="" ma:versionID="de7d8539341f63015b952cb46ffb86e8">
  <xsd:schema xmlns:xsd="http://www.w3.org/2001/XMLSchema" xmlns:xs="http://www.w3.org/2001/XMLSchema" xmlns:p="http://schemas.microsoft.com/office/2006/metadata/properties" xmlns:ns3="b695faf0-c30d-43b0-b5d0-a8412c3ef96a" targetNamespace="http://schemas.microsoft.com/office/2006/metadata/properties" ma:root="true" ma:fieldsID="d931833ae697d1688566d16fd124bd2e" ns3:_="">
    <xsd:import namespace="b695faf0-c30d-43b0-b5d0-a8412c3ef96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5faf0-c30d-43b0-b5d0-a8412c3ef9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B0C762-83A8-4DBA-B2E0-4290DCD111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95faf0-c30d-43b0-b5d0-a8412c3ef9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751C9F-8D63-48D0-8B57-D22D748D2BA4}">
  <ds:schemaRefs>
    <ds:schemaRef ds:uri="http://schemas.microsoft.com/sharepoint/v3/contenttype/forms"/>
  </ds:schemaRefs>
</ds:datastoreItem>
</file>

<file path=customXml/itemProps3.xml><?xml version="1.0" encoding="utf-8"?>
<ds:datastoreItem xmlns:ds="http://schemas.openxmlformats.org/officeDocument/2006/customXml" ds:itemID="{FA03D2F0-A682-464C-85ED-447CF06A175A}">
  <ds:schemaRefs>
    <ds:schemaRef ds:uri="http://purl.org/dc/elements/1.1/"/>
    <ds:schemaRef ds:uri="http://schemas.microsoft.com/office/2006/metadata/properties"/>
    <ds:schemaRef ds:uri="b695faf0-c30d-43b0-b5d0-a8412c3ef96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Organic</Template>
  <TotalTime>10</TotalTime>
  <Words>1074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inherit</vt:lpstr>
      <vt:lpstr>DengXian</vt:lpstr>
      <vt:lpstr>宋体</vt:lpstr>
      <vt:lpstr>Arial</vt:lpstr>
      <vt:lpstr>Garamond</vt:lpstr>
      <vt:lpstr>Helvetica</vt:lpstr>
      <vt:lpstr>Symbol</vt:lpstr>
      <vt:lpstr>Organic</vt:lpstr>
      <vt:lpstr>        Finding a best place for a new Chinese restaurant in city of Copenhagen</vt:lpstr>
      <vt:lpstr>Introduction: Business Problem  </vt:lpstr>
      <vt:lpstr>Data  </vt:lpstr>
      <vt:lpstr>Methodology  </vt:lpstr>
      <vt:lpstr>Analyze </vt:lpstr>
      <vt:lpstr>PowerPoint Presentation</vt:lpstr>
      <vt:lpstr>Crete a map showing heatmap / density of restaurants and try to extract some meaningfull info from that. Also, show a few circles indicating distance of 1km, 2km and 3km from Tivoli </vt:lpstr>
      <vt:lpstr>Analyses the heatmap / density of restaurants </vt:lpstr>
      <vt:lpstr>Analyses of København SV and Amager </vt:lpstr>
      <vt:lpstr>Calculate two most important things for each location candidate: **number of restaurants in vicinity and filter those locations: locations with no more than two restaurants in radius of 250 meters, and no Chinese restaurants in radius of 400 meters. Show on the map </vt:lpstr>
      <vt:lpstr>Cluster those locations to create centers of zones containing good locations. Those zones, their centers and addresses will be the final result of our analysis. </vt:lpstr>
      <vt:lpstr>Finally, reverse geocode those candidate area centers to get the addresses which can be presented to stakeholders.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best place for a new Chinese restaurant in city of Copenhagen</dc:title>
  <dc:creator>Luo Song</dc:creator>
  <cp:lastModifiedBy>Luo Song</cp:lastModifiedBy>
  <cp:revision>2</cp:revision>
  <dcterms:created xsi:type="dcterms:W3CDTF">2021-05-04T09:24:12Z</dcterms:created>
  <dcterms:modified xsi:type="dcterms:W3CDTF">2021-05-04T09:34:40Z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0x0101002FCEFD4CBE976548A76CBC963C63655E</vt:lpwstr>
  </property>
</Properties>
</file>