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693" r:id="rId2"/>
    <p:sldId id="894" r:id="rId3"/>
    <p:sldId id="855" r:id="rId4"/>
    <p:sldId id="895" r:id="rId5"/>
    <p:sldId id="897" r:id="rId6"/>
    <p:sldId id="896" r:id="rId7"/>
    <p:sldId id="898" r:id="rId8"/>
    <p:sldId id="899" r:id="rId9"/>
    <p:sldId id="90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3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2886"/>
    <a:srgbClr val="FFFFFF"/>
    <a:srgbClr val="B7DBFF"/>
    <a:srgbClr val="003C78"/>
    <a:srgbClr val="C9DFF6"/>
    <a:srgbClr val="DDEEFF"/>
    <a:srgbClr val="96BEEA"/>
    <a:srgbClr val="6E8FB3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826" autoAdjust="0"/>
  </p:normalViewPr>
  <p:slideViewPr>
    <p:cSldViewPr snapToGrid="0" showGuides="1">
      <p:cViewPr>
        <p:scale>
          <a:sx n="50" d="100"/>
          <a:sy n="50" d="100"/>
        </p:scale>
        <p:origin x="1284" y="320"/>
      </p:cViewPr>
      <p:guideLst>
        <p:guide orient="horz" pos="2263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E984-87FA-4EDC-9369-DD4CB28A5F20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9261-9A27-44B6-8C55-C12B787C81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109B-9023-27CC-91CB-94D9E0844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B2EFB7-E483-A6F1-A919-1F38D3B58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6C451D-91A3-D449-7EFD-B280F0780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11C146-6FA5-AF9D-A332-A4846F6DB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00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4DC1B-556C-D8D2-77D7-86DD7CB27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B4208F-2662-B78E-EA61-BEE2916A2D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7AA0E7-0EF2-97C3-D6D9-A4A4879EF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19827C-990B-01E5-ACB0-865304265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7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4AA57-A284-2865-E837-D5C17811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E204BD-18BC-03A5-EFC0-C2CC65D7CE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2E2F1F-D305-A9E4-E9D8-26FB8D584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B780A7-2C7A-2B75-71EE-77C2E2A74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5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CF58-38F3-601A-EB1A-94F73EF6A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E44FEB-4468-BB13-D5B5-A2FC438958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16B6DD-D8E4-C4FC-C86E-240AE8CF6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A52E61-2E50-B431-8AAB-1B4DBF37E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3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005A8-1E74-9CFE-0AA5-F394D4699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C809B8-E22D-F4E1-19E9-1F4CABB9D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ED31C9-276F-0FFA-0B4C-4F48ECC63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196FC5-1352-DFC6-D2C8-787A3AD21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0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3D1D6-AB90-7428-EB06-811204B2F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542121E-2349-5DFA-9C62-3EC073DB0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32A5EF-2E6A-6BC9-DAC5-8E644D1FE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F0CAE-89FD-F180-DC3F-A0C408E8F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8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819FA-42B4-B028-84DB-2CA4A5D7F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52F5ED0-A92A-AAA0-0669-09C628D4A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F0BB7F-15DC-FD39-0FE9-43FFDC40A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A1C09-9D3F-C813-48FE-BF61E8ECE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9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18901-3E8A-B925-5B40-C50EFD37C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C9B3C5-41BD-A775-E84A-85AE97CA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B03BE6-1951-9E44-6C60-BE5FA7082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7A650A-2959-81E5-72B7-51DEA0DA3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1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537527"/>
            <a:ext cx="9144000" cy="9792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784433"/>
            <a:ext cx="9144000" cy="676564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34345" y="5691771"/>
            <a:ext cx="2743200" cy="365125"/>
          </a:xfrm>
        </p:spPr>
        <p:txBody>
          <a:bodyPr/>
          <a:lstStyle>
            <a:lvl1pPr algn="ctr">
              <a:defRPr sz="1600" b="1"/>
            </a:lvl1pPr>
          </a:lstStyle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规格严格 功夫到家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97986-178F-4A9C-92B1-E2D14DF01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5AC6-34AC-4EA2-A012-B11BC4470F9B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C89B-1487-43E3-9E76-F8D8F37DA8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2597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12259732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2000"/>
                </a:schemeClr>
              </a:gs>
              <a:gs pos="33000">
                <a:srgbClr val="FFFFFF">
                  <a:alpha val="80000"/>
                </a:srgbClr>
              </a:gs>
              <a:gs pos="68000">
                <a:srgbClr val="FFFFFF">
                  <a:alpha val="90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2"/>
          <p:cNvSpPr txBox="1"/>
          <p:nvPr/>
        </p:nvSpPr>
        <p:spPr>
          <a:xfrm>
            <a:off x="1280160" y="2271435"/>
            <a:ext cx="9421706" cy="7744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dirty="0"/>
            </a:br>
            <a:b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5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Gem5-GPU_5</a:t>
            </a:r>
            <a:b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/>
            </a:b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7"/>
          <p:cNvSpPr txBox="1"/>
          <p:nvPr/>
        </p:nvSpPr>
        <p:spPr>
          <a:xfrm>
            <a:off x="7222066" y="5839572"/>
            <a:ext cx="5037666" cy="67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7"/>
          <p:cNvSpPr txBox="1"/>
          <p:nvPr/>
        </p:nvSpPr>
        <p:spPr>
          <a:xfrm>
            <a:off x="6805263" y="6348532"/>
            <a:ext cx="5454469" cy="509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b="0" dirty="0"/>
              <a:t>罗腾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88DD75-5F21-4552-3734-25D57BE5A1DC}"/>
              </a:ext>
            </a:extLst>
          </p:cNvPr>
          <p:cNvSpPr txBox="1"/>
          <p:nvPr/>
        </p:nvSpPr>
        <p:spPr>
          <a:xfrm>
            <a:off x="3901441" y="3942771"/>
            <a:ext cx="4690410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梳理访存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1D854-777C-F7CA-AC36-3B5856ABD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AC2D5C4B-9A85-6387-2C82-1F1599B4F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CAF727-22EE-F4CC-70B8-5B8E13B97167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C2EEBD-6BB7-F07E-046A-D8F87ECE064D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534A10-AD7E-1BCE-067F-E90A52AB6B8C}"/>
              </a:ext>
            </a:extLst>
          </p:cNvPr>
          <p:cNvSpPr txBox="1"/>
          <p:nvPr/>
        </p:nvSpPr>
        <p:spPr>
          <a:xfrm>
            <a:off x="2616199" y="976864"/>
            <a:ext cx="6959600" cy="375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程序，针对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执行情况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Vtrace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软件打开，即可可视化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各指令，各流水级：发生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cycle】</a:t>
            </a:r>
          </a:p>
          <a:p>
            <a:pPr marL="342900" indent="-342900" algn="ctr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Ttrace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文件：方便人阅读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各条指令各流水级耗费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cycles】</a:t>
            </a:r>
          </a:p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向量访存信息</a:t>
            </a:r>
            <a:r>
              <a:rPr lang="en-US" altLang="zh-CN" sz="16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516C58-E829-0DF6-5E52-14191DFBF6C8}"/>
              </a:ext>
            </a:extLst>
          </p:cNvPr>
          <p:cNvSpPr txBox="1"/>
          <p:nvPr/>
        </p:nvSpPr>
        <p:spPr>
          <a:xfrm>
            <a:off x="4774289" y="378120"/>
            <a:ext cx="2643421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回顾：完成的内容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4E070C-542A-D337-7CD0-10427A23C0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0145"/>
          <a:stretch>
            <a:fillRect/>
          </a:stretch>
        </p:blipFill>
        <p:spPr>
          <a:xfrm>
            <a:off x="198619" y="1384617"/>
            <a:ext cx="3316741" cy="45814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E92A29-877F-553B-B08F-0BF19E667A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1735"/>
          <a:stretch>
            <a:fillRect/>
          </a:stretch>
        </p:blipFill>
        <p:spPr>
          <a:xfrm>
            <a:off x="8854384" y="259718"/>
            <a:ext cx="2879505" cy="62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8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BE18A-A9A0-3F66-8D06-DAA3E567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7F766F17-F9B1-582C-D282-C64AD6662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8E61B3-75BB-C662-ABD1-DFBBBD3E0795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175AAA-358A-CC16-8381-09A5D35D3A8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A37BEC-0BEE-4540-E4A6-2177FC2D54F0}"/>
              </a:ext>
            </a:extLst>
          </p:cNvPr>
          <p:cNvSpPr txBox="1"/>
          <p:nvPr/>
        </p:nvSpPr>
        <p:spPr>
          <a:xfrm>
            <a:off x="665895" y="1039857"/>
            <a:ext cx="6348422" cy="221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较长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收集所有指令记录的所有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从最小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开始，若某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和下一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间隔超过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，则将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全部左移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原始间隔在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Ttrace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中可以查看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D5F64B-AA3C-1D7F-BAEF-31830D21BEE6}"/>
              </a:ext>
            </a:extLst>
          </p:cNvPr>
          <p:cNvSpPr txBox="1"/>
          <p:nvPr/>
        </p:nvSpPr>
        <p:spPr>
          <a:xfrm>
            <a:off x="4852025" y="574805"/>
            <a:ext cx="3176337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展示逻辑：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，展示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FE4D48-A38E-963C-E8A2-C38D64E3E942}"/>
              </a:ext>
            </a:extLst>
          </p:cNvPr>
          <p:cNvSpPr txBox="1"/>
          <p:nvPr/>
        </p:nvSpPr>
        <p:spPr>
          <a:xfrm>
            <a:off x="7974709" y="2338336"/>
            <a:ext cx="3983610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原来的可视化中，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需耗费上千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4C1CE8C-77A1-E9ED-EF2A-EA49E0768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2427"/>
            <a:ext cx="12192000" cy="235740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161AC81-B707-5632-9B0F-6AEFC6696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001" y="501129"/>
            <a:ext cx="2350000" cy="21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99C98-1A2E-9E13-751A-0952FBBEA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3B0862B4-7AE1-3882-BFE7-B1337932B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E817BB-A3E1-6545-3EE4-561669D56D3A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4FC1E3-E0A9-9022-8A9D-B4D079656DEB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87A4F7-24F5-6786-28FA-CE6D0018FC3A}"/>
              </a:ext>
            </a:extLst>
          </p:cNvPr>
          <p:cNvSpPr txBox="1"/>
          <p:nvPr/>
        </p:nvSpPr>
        <p:spPr>
          <a:xfrm>
            <a:off x="794588" y="972125"/>
            <a:ext cx="11072292" cy="252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流水级名称支持自定义修改：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通用流水级：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：取指    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：译码   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scoreboardCheck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Sch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：调度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：执行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访存额外流水级：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dTlb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Acc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：访存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MemCompleteAcc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指令还包括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writeThrough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写直达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</a:p>
          <a:p>
            <a:pPr marL="800100" lvl="1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F86CE9-8DF0-E164-B972-874FB96A7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46" y="3404835"/>
            <a:ext cx="11612249" cy="17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5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949F6-573A-80A3-70AC-B10E8BD55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E3303B12-9D07-48DA-BD3E-9575B079B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4809D89-3943-47D8-5AD6-F422A091EEE6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CED09E-B477-20AD-6EF5-7ED0BD197253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1BE67F-907B-184B-3AAF-708B41ADCC88}"/>
              </a:ext>
            </a:extLst>
          </p:cNvPr>
          <p:cNvSpPr txBox="1"/>
          <p:nvPr/>
        </p:nvSpPr>
        <p:spPr>
          <a:xfrm>
            <a:off x="741456" y="1507219"/>
            <a:ext cx="7197945" cy="344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Vector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访存指令可针对各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地址打印信息：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cacheAcc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memCompleteAcc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Store: 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cacheAcc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-&gt;writethrough-&gt;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memCompleteAcc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cacheAcc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指令：获取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2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指令：指示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将数据写回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</a:p>
          <a:p>
            <a:pPr lvl="2"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writethrough(for store)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完成数据的写，通知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 store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指令完成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169BD1F-AD07-AA9D-9780-C839ACA10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484" y="571258"/>
            <a:ext cx="3968263" cy="549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3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D26B5-F6D8-612A-FA64-FEA9ED102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68FEE135-A87A-8200-FAC5-9E5357608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C7A6CF-2F4D-F72A-668D-48754FBDC9B9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C75CA1-FA9E-9D60-5BAF-E77B309535AA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访存流水线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D98B978-DA4F-0BC5-21EC-69C49306E188}"/>
              </a:ext>
            </a:extLst>
          </p:cNvPr>
          <p:cNvGrpSpPr/>
          <p:nvPr/>
        </p:nvGrpSpPr>
        <p:grpSpPr>
          <a:xfrm>
            <a:off x="3922816" y="2364160"/>
            <a:ext cx="4283241" cy="1925053"/>
            <a:chOff x="2955128" y="1826845"/>
            <a:chExt cx="4283241" cy="19250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4300D8B-21B5-568A-0CD0-917EC2A8665E}"/>
                </a:ext>
              </a:extLst>
            </p:cNvPr>
            <p:cNvGrpSpPr/>
            <p:nvPr/>
          </p:nvGrpSpPr>
          <p:grpSpPr>
            <a:xfrm>
              <a:off x="5274816" y="1826845"/>
              <a:ext cx="1963553" cy="1925053"/>
              <a:chOff x="750771" y="2926080"/>
              <a:chExt cx="1963553" cy="1925053"/>
            </a:xfrm>
            <a:noFill/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B6596A4-AB34-3776-7ACB-E289B4571778}"/>
                  </a:ext>
                </a:extLst>
              </p:cNvPr>
              <p:cNvSpPr/>
              <p:nvPr/>
            </p:nvSpPr>
            <p:spPr>
              <a:xfrm>
                <a:off x="750771" y="2926080"/>
                <a:ext cx="1607418" cy="1925053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Issue</a:t>
                </a:r>
                <a:endParaRPr lang="zh-CN" altLang="en-US" sz="2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CBA8747-E57E-DEDF-5E08-278E8CE1CBF1}"/>
                  </a:ext>
                </a:extLst>
              </p:cNvPr>
              <p:cNvSpPr/>
              <p:nvPr/>
            </p:nvSpPr>
            <p:spPr>
              <a:xfrm>
                <a:off x="2358189" y="2926080"/>
                <a:ext cx="356135" cy="1925053"/>
              </a:xfrm>
              <a:prstGeom prst="rect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B956713-CABD-A0F7-88F9-911250C55F62}"/>
                </a:ext>
              </a:extLst>
            </p:cNvPr>
            <p:cNvSpPr/>
            <p:nvPr/>
          </p:nvSpPr>
          <p:spPr>
            <a:xfrm>
              <a:off x="2955128" y="1826845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564E2A7-C45E-A27C-9418-D4E319B654FD}"/>
                </a:ext>
              </a:extLst>
            </p:cNvPr>
            <p:cNvGrpSpPr/>
            <p:nvPr/>
          </p:nvGrpSpPr>
          <p:grpSpPr>
            <a:xfrm>
              <a:off x="3311263" y="1826845"/>
              <a:ext cx="1963553" cy="1925053"/>
              <a:chOff x="750771" y="2926080"/>
              <a:chExt cx="1963553" cy="1925053"/>
            </a:xfrm>
            <a:noFill/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EF0342B-FAD3-F55B-835F-5C8B32EA1C7E}"/>
                  </a:ext>
                </a:extLst>
              </p:cNvPr>
              <p:cNvSpPr/>
              <p:nvPr/>
            </p:nvSpPr>
            <p:spPr>
              <a:xfrm>
                <a:off x="750771" y="2926080"/>
                <a:ext cx="1607418" cy="1925053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Schedule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sz="2000" b="1" dirty="0">
                    <a:solidFill>
                      <a:schemeClr val="tx2">
                        <a:lumMod val="75000"/>
                      </a:schemeClr>
                    </a:solidFill>
                  </a:rPr>
                  <a:t>调度</a:t>
                </a:r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+</a:t>
                </a:r>
                <a:r>
                  <a:rPr lang="zh-CN" altLang="en-US" sz="2000" b="1" dirty="0">
                    <a:solidFill>
                      <a:schemeClr val="tx2">
                        <a:lumMod val="75000"/>
                      </a:schemeClr>
                    </a:solidFill>
                  </a:rPr>
                  <a:t>资源</a:t>
                </a:r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)</a:t>
                </a:r>
                <a:endParaRPr lang="zh-CN" altLang="en-US" sz="2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DDAD04E-DF89-9E76-5925-BEAD0DB154D8}"/>
                  </a:ext>
                </a:extLst>
              </p:cNvPr>
              <p:cNvSpPr/>
              <p:nvPr/>
            </p:nvSpPr>
            <p:spPr>
              <a:xfrm>
                <a:off x="2358189" y="2926080"/>
                <a:ext cx="356135" cy="1925053"/>
              </a:xfrm>
              <a:prstGeom prst="rect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6FA815F7-2A66-82E8-6FFC-5F9B5013A94D}"/>
              </a:ext>
            </a:extLst>
          </p:cNvPr>
          <p:cNvSpPr txBox="1"/>
          <p:nvPr/>
        </p:nvSpPr>
        <p:spPr>
          <a:xfrm>
            <a:off x="3693865" y="1971149"/>
            <a:ext cx="814037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BB50C6-555B-460A-5DD9-F9F39DCA08D5}"/>
              </a:ext>
            </a:extLst>
          </p:cNvPr>
          <p:cNvSpPr txBox="1"/>
          <p:nvPr/>
        </p:nvSpPr>
        <p:spPr>
          <a:xfrm>
            <a:off x="5482116" y="1971148"/>
            <a:ext cx="1304762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dispatchInst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0074BF-14BC-4E3A-996F-E96B0233DD66}"/>
              </a:ext>
            </a:extLst>
          </p:cNvPr>
          <p:cNvSpPr txBox="1"/>
          <p:nvPr/>
        </p:nvSpPr>
        <p:spPr>
          <a:xfrm>
            <a:off x="7375607" y="1998239"/>
            <a:ext cx="1450043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memReqFIFO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3715D61-ACBA-AD79-5D94-BDE5CBDA0F6B}"/>
              </a:ext>
            </a:extLst>
          </p:cNvPr>
          <p:cNvSpPr txBox="1"/>
          <p:nvPr/>
        </p:nvSpPr>
        <p:spPr>
          <a:xfrm>
            <a:off x="9155432" y="1885205"/>
            <a:ext cx="2066869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Wavefront:exec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gpuDynInst:exec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BF2E5F-16BA-F0CC-3A74-8DC500B2C949}"/>
              </a:ext>
            </a:extLst>
          </p:cNvPr>
          <p:cNvSpPr txBox="1"/>
          <p:nvPr/>
        </p:nvSpPr>
        <p:spPr>
          <a:xfrm>
            <a:off x="501224" y="1300027"/>
            <a:ext cx="3373474" cy="4680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MemUnit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是否可用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(Issue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cycles)</a:t>
            </a: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IssReq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队列数量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4inst(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sysReq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(atom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又读又写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ScalarFIFO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32(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inpipe+queue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LocalFIFO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Bus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Vrf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-&gt;global【4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vrf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共用一个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memUnit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Bus】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Vrf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-&gt;local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Srf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-&gt;scalar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C31548C-85AC-5CB2-BB7B-DF01ABE965A9}"/>
              </a:ext>
            </a:extLst>
          </p:cNvPr>
          <p:cNvSpPr txBox="1"/>
          <p:nvPr/>
        </p:nvSpPr>
        <p:spPr>
          <a:xfrm>
            <a:off x="8740054" y="3148056"/>
            <a:ext cx="2897626" cy="191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memUnit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cycles</a:t>
            </a: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读操作数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计算地址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推入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73151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A5A87-32FB-6045-89BE-80A569F1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2BFCA347-DE25-41B9-5DA1-BC7E71AF1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945FA42-42FF-9B9B-BF15-F264BD8489BE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918280-BB8C-2BEF-881B-55E8B3272012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访存流水线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8209186-8D25-FD9E-833B-4CF4D6DC5C43}"/>
              </a:ext>
            </a:extLst>
          </p:cNvPr>
          <p:cNvGrpSpPr/>
          <p:nvPr/>
        </p:nvGrpSpPr>
        <p:grpSpPr>
          <a:xfrm>
            <a:off x="4328505" y="1826845"/>
            <a:ext cx="2319688" cy="1925053"/>
            <a:chOff x="5554478" y="1503947"/>
            <a:chExt cx="2319688" cy="19250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9C8FE02-E422-D3FE-146D-713199E6DF6C}"/>
                </a:ext>
              </a:extLst>
            </p:cNvPr>
            <p:cNvGrpSpPr/>
            <p:nvPr/>
          </p:nvGrpSpPr>
          <p:grpSpPr>
            <a:xfrm>
              <a:off x="5910613" y="1503947"/>
              <a:ext cx="1963553" cy="1925053"/>
              <a:chOff x="750771" y="2926080"/>
              <a:chExt cx="1963553" cy="1925053"/>
            </a:xfrm>
            <a:noFill/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050884A-1376-EF59-021E-AEB014DB127D}"/>
                  </a:ext>
                </a:extLst>
              </p:cNvPr>
              <p:cNvSpPr/>
              <p:nvPr/>
            </p:nvSpPr>
            <p:spPr>
              <a:xfrm>
                <a:off x="750771" y="2926080"/>
                <a:ext cx="1607418" cy="1925053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TLB</a:t>
                </a:r>
                <a:endParaRPr lang="zh-CN" altLang="en-US" sz="2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A84FFDC-6889-8F65-9B15-79F486C02D28}"/>
                  </a:ext>
                </a:extLst>
              </p:cNvPr>
              <p:cNvSpPr/>
              <p:nvPr/>
            </p:nvSpPr>
            <p:spPr>
              <a:xfrm>
                <a:off x="2358189" y="2926080"/>
                <a:ext cx="356135" cy="1925053"/>
              </a:xfrm>
              <a:prstGeom prst="rect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5DE0CE1-46FA-A9BE-BACB-76F0F7D9EC2B}"/>
                </a:ext>
              </a:extLst>
            </p:cNvPr>
            <p:cNvSpPr/>
            <p:nvPr/>
          </p:nvSpPr>
          <p:spPr>
            <a:xfrm>
              <a:off x="5554478" y="1503947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9E11870-7D72-D2EA-4ADB-975E1632CC89}"/>
              </a:ext>
            </a:extLst>
          </p:cNvPr>
          <p:cNvSpPr txBox="1"/>
          <p:nvPr/>
        </p:nvSpPr>
        <p:spPr>
          <a:xfrm>
            <a:off x="3607731" y="1435228"/>
            <a:ext cx="1450043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memReqFIFO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11C5CE-6A16-D16C-0095-7DFF9BD79F72}"/>
              </a:ext>
            </a:extLst>
          </p:cNvPr>
          <p:cNvSpPr txBox="1"/>
          <p:nvPr/>
        </p:nvSpPr>
        <p:spPr>
          <a:xfrm>
            <a:off x="854523" y="1603735"/>
            <a:ext cx="2066869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memPipe:exec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83A565-F10B-2D51-689F-5B35E26A561B}"/>
              </a:ext>
            </a:extLst>
          </p:cNvPr>
          <p:cNvSpPr txBox="1"/>
          <p:nvPr/>
        </p:nvSpPr>
        <p:spPr>
          <a:xfrm>
            <a:off x="480907" y="2094802"/>
            <a:ext cx="3216232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inflight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(G256/S32)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是否资源足够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Inflight++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Inst-&gt;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initiateAcc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4FDDA9-74B6-C685-0ED4-88E714EA7403}"/>
              </a:ext>
            </a:extLst>
          </p:cNvPr>
          <p:cNvSpPr txBox="1"/>
          <p:nvPr/>
        </p:nvSpPr>
        <p:spPr>
          <a:xfrm>
            <a:off x="480907" y="4304919"/>
            <a:ext cx="4517813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dtlbport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&lt;&gt;l1_coalescer)</a:t>
            </a:r>
          </a:p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Tlb_coalescer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会合并同一页的请求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568E89-7168-87D9-E19B-F35A6E108412}"/>
              </a:ext>
            </a:extLst>
          </p:cNvPr>
          <p:cNvSpPr txBox="1"/>
          <p:nvPr/>
        </p:nvSpPr>
        <p:spPr>
          <a:xfrm>
            <a:off x="7829216" y="1772243"/>
            <a:ext cx="3178547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DTLBPort:recvTimingReq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BD5D11A-BF94-F91C-D08F-B54FCA48C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885" y="2179214"/>
            <a:ext cx="5101555" cy="104719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E183EE4-8FD4-4F64-3D87-BEEA3F512CAD}"/>
              </a:ext>
            </a:extLst>
          </p:cNvPr>
          <p:cNvSpPr txBox="1"/>
          <p:nvPr/>
        </p:nvSpPr>
        <p:spPr>
          <a:xfrm>
            <a:off x="7041693" y="3213236"/>
            <a:ext cx="5069027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同一拍：调度每一个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通过自己的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memport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AFE806-0903-E0A8-3900-2B585DA68ED0}"/>
              </a:ext>
            </a:extLst>
          </p:cNvPr>
          <p:cNvSpPr txBox="1"/>
          <p:nvPr/>
        </p:nvSpPr>
        <p:spPr>
          <a:xfrm>
            <a:off x="5696387" y="1200900"/>
            <a:ext cx="1609175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tlbReturnTick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cacheReqTick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19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6162E-AEB3-9EEB-46FD-9627D8688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D02B5BAE-22C9-CBC7-6909-5748EE2F4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049300-B304-2873-710A-26F5C1BFAE97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8C533C-AB02-1B2B-CA25-80D4A13BBADE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访存流水线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E97113-A933-33BB-147E-A6814210E32D}"/>
              </a:ext>
            </a:extLst>
          </p:cNvPr>
          <p:cNvGrpSpPr/>
          <p:nvPr/>
        </p:nvGrpSpPr>
        <p:grpSpPr>
          <a:xfrm>
            <a:off x="5012611" y="1373039"/>
            <a:ext cx="2319688" cy="1925053"/>
            <a:chOff x="5554478" y="1503947"/>
            <a:chExt cx="2319688" cy="19250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E7284F0-829F-E0C9-B157-49B03015A6A6}"/>
                </a:ext>
              </a:extLst>
            </p:cNvPr>
            <p:cNvGrpSpPr/>
            <p:nvPr/>
          </p:nvGrpSpPr>
          <p:grpSpPr>
            <a:xfrm>
              <a:off x="5910613" y="1503947"/>
              <a:ext cx="1963553" cy="1925053"/>
              <a:chOff x="750771" y="2926080"/>
              <a:chExt cx="1963553" cy="1925053"/>
            </a:xfrm>
            <a:noFill/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9AA2575-2260-E6B8-0054-3F790887ED58}"/>
                  </a:ext>
                </a:extLst>
              </p:cNvPr>
              <p:cNvSpPr/>
              <p:nvPr/>
            </p:nvSpPr>
            <p:spPr>
              <a:xfrm>
                <a:off x="750771" y="2926080"/>
                <a:ext cx="1607418" cy="1925053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ACC</a:t>
                </a:r>
                <a:endParaRPr lang="zh-CN" altLang="en-US" sz="2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DDD2C8B-D105-6BAA-C9CB-B2B403EC779B}"/>
                  </a:ext>
                </a:extLst>
              </p:cNvPr>
              <p:cNvSpPr/>
              <p:nvPr/>
            </p:nvSpPr>
            <p:spPr>
              <a:xfrm>
                <a:off x="2358189" y="2926080"/>
                <a:ext cx="356135" cy="1925053"/>
              </a:xfrm>
              <a:prstGeom prst="rect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05BE5A3-B69F-BC96-E21E-6AFCA0B42A60}"/>
                </a:ext>
              </a:extLst>
            </p:cNvPr>
            <p:cNvSpPr/>
            <p:nvPr/>
          </p:nvSpPr>
          <p:spPr>
            <a:xfrm>
              <a:off x="5554478" y="1503947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A80283B-CEF6-65F5-6FCB-7E49D4ADC72D}"/>
              </a:ext>
            </a:extLst>
          </p:cNvPr>
          <p:cNvSpPr txBox="1"/>
          <p:nvPr/>
        </p:nvSpPr>
        <p:spPr>
          <a:xfrm>
            <a:off x="698444" y="1592763"/>
            <a:ext cx="4136100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-&gt;coalescer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coalescer:makeRequest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合并请求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coalescer: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completeIssue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若指令无剩余请求，释放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token】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637587-9080-C42B-2C15-01B1E075FACC}"/>
              </a:ext>
            </a:extLst>
          </p:cNvPr>
          <p:cNvSpPr txBox="1"/>
          <p:nvPr/>
        </p:nvSpPr>
        <p:spPr>
          <a:xfrm>
            <a:off x="6421120" y="969258"/>
            <a:ext cx="1607418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cacheRespTick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824553-CDD7-77AD-2548-9A2D8C9426B0}"/>
              </a:ext>
            </a:extLst>
          </p:cNvPr>
          <p:cNvSpPr txBox="1"/>
          <p:nvPr/>
        </p:nvSpPr>
        <p:spPr>
          <a:xfrm>
            <a:off x="7601670" y="1649691"/>
            <a:ext cx="4320956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cache: wakeup()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Coalescer: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writeCallback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Coalescer-&gt;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DataPort:processMemRespEvent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2654601-4C11-E48F-AD6C-4B44EF5FF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278" y="3574603"/>
            <a:ext cx="4320957" cy="284404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1967DF5-A014-84A6-4777-1B4F9B8AB915}"/>
              </a:ext>
            </a:extLst>
          </p:cNvPr>
          <p:cNvSpPr/>
          <p:nvPr/>
        </p:nvSpPr>
        <p:spPr>
          <a:xfrm>
            <a:off x="2481697" y="4504267"/>
            <a:ext cx="640820" cy="853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8858AA5-DDAC-E9BB-D96F-2A3F90C09029}"/>
              </a:ext>
            </a:extLst>
          </p:cNvPr>
          <p:cNvSpPr/>
          <p:nvPr/>
        </p:nvSpPr>
        <p:spPr>
          <a:xfrm>
            <a:off x="2481699" y="5357707"/>
            <a:ext cx="1142043" cy="853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E29253C-884D-0FF8-407C-B552AC4072EC}"/>
              </a:ext>
            </a:extLst>
          </p:cNvPr>
          <p:cNvSpPr txBox="1"/>
          <p:nvPr/>
        </p:nvSpPr>
        <p:spPr>
          <a:xfrm>
            <a:off x="6023235" y="3948216"/>
            <a:ext cx="6216177" cy="179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req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都会收到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会收到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次；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若一条指令完成所有的请求，则会标记完成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(last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resptick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下一周期会被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memPipe.exec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262E9F4-E9A5-093A-7AFA-13AE5F772322}"/>
              </a:ext>
            </a:extLst>
          </p:cNvPr>
          <p:cNvSpPr txBox="1"/>
          <p:nvPr/>
        </p:nvSpPr>
        <p:spPr>
          <a:xfrm>
            <a:off x="4386090" y="729283"/>
            <a:ext cx="1609175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tlbReturnTick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cacheReqTick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30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3AD1B-4780-E1F0-2DDE-CABE6FC3D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DC3DF3B8-35BD-6BA2-E035-929045893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C4B489-7F9F-3A9C-48B3-48E15F2FE053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6EF3B7-9E2A-1377-69D4-EBB04F0F8E40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访存流水线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B0FE0C-A048-1058-B683-ECBCA6971238}"/>
              </a:ext>
            </a:extLst>
          </p:cNvPr>
          <p:cNvGrpSpPr/>
          <p:nvPr/>
        </p:nvGrpSpPr>
        <p:grpSpPr>
          <a:xfrm>
            <a:off x="4936155" y="1698159"/>
            <a:ext cx="2319688" cy="1925053"/>
            <a:chOff x="5554478" y="1503947"/>
            <a:chExt cx="2319688" cy="19250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0C99DD0-2DC7-C27E-78DD-4A69E9E550FA}"/>
                </a:ext>
              </a:extLst>
            </p:cNvPr>
            <p:cNvGrpSpPr/>
            <p:nvPr/>
          </p:nvGrpSpPr>
          <p:grpSpPr>
            <a:xfrm>
              <a:off x="5910613" y="1503947"/>
              <a:ext cx="1963553" cy="1925053"/>
              <a:chOff x="750771" y="2926080"/>
              <a:chExt cx="1963553" cy="1925053"/>
            </a:xfrm>
            <a:noFill/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74C6591-D7BD-C208-800C-8BAACAFC1CFA}"/>
                  </a:ext>
                </a:extLst>
              </p:cNvPr>
              <p:cNvSpPr/>
              <p:nvPr/>
            </p:nvSpPr>
            <p:spPr>
              <a:xfrm>
                <a:off x="750771" y="2926080"/>
                <a:ext cx="1607418" cy="1925053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Mc</a:t>
                </a:r>
                <a:endParaRPr lang="zh-CN" altLang="en-US" sz="2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E614520-68D3-71F5-9AEF-F258F78F1FDD}"/>
                  </a:ext>
                </a:extLst>
              </p:cNvPr>
              <p:cNvSpPr/>
              <p:nvPr/>
            </p:nvSpPr>
            <p:spPr>
              <a:xfrm>
                <a:off x="2358189" y="2926080"/>
                <a:ext cx="356135" cy="1925053"/>
              </a:xfrm>
              <a:prstGeom prst="rect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F2AA646-5E0F-A232-0C8E-8B7840A84B29}"/>
                </a:ext>
              </a:extLst>
            </p:cNvPr>
            <p:cNvSpPr/>
            <p:nvPr/>
          </p:nvSpPr>
          <p:spPr>
            <a:xfrm>
              <a:off x="5554478" y="1503947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A9F19174-A6A7-A2F1-5F01-C1848D37C4A8}"/>
              </a:ext>
            </a:extLst>
          </p:cNvPr>
          <p:cNvSpPr txBox="1"/>
          <p:nvPr/>
        </p:nvSpPr>
        <p:spPr>
          <a:xfrm>
            <a:off x="1000272" y="1625885"/>
            <a:ext cx="4170381" cy="31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memPipe:exec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指令，看是否已完成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检查资源：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memUnit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 startAt="3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满足即可：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dynInst:completeAcc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memUnit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0?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inflight--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70548F-7413-1AC8-2CE7-EDC8E8CD6FB3}"/>
              </a:ext>
            </a:extLst>
          </p:cNvPr>
          <p:cNvSpPr txBox="1"/>
          <p:nvPr/>
        </p:nvSpPr>
        <p:spPr>
          <a:xfrm>
            <a:off x="4310513" y="986443"/>
            <a:ext cx="1607418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</a:p>
          <a:p>
            <a:pPr algn="ctr"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cacheRespTick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442F17-7214-79F6-AA0C-08F5797A1AAF}"/>
              </a:ext>
            </a:extLst>
          </p:cNvPr>
          <p:cNvSpPr txBox="1"/>
          <p:nvPr/>
        </p:nvSpPr>
        <p:spPr>
          <a:xfrm>
            <a:off x="7563442" y="2284075"/>
            <a:ext cx="4320956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dynInst:completeAcc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写通用寄存器，下周期可用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CCCA4A-3A6F-C8CE-0FC5-A22748D9E7D4}"/>
              </a:ext>
            </a:extLst>
          </p:cNvPr>
          <p:cNvSpPr txBox="1"/>
          <p:nvPr/>
        </p:nvSpPr>
        <p:spPr>
          <a:xfrm>
            <a:off x="6148952" y="986443"/>
            <a:ext cx="185764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dynInst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memCompleteAcc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717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75e77eb-8cef-4e13-8808-7f14bde08a82"/>
  <p:tag name="COMMONDATA" val="eyJoZGlkIjoiNjc2N2QzNmMzNWNjYTgwMDFmZWIzZTk5YjQzMmYwY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18414</TotalTime>
  <Words>610</Words>
  <Application>Microsoft Office PowerPoint</Application>
  <PresentationFormat>宽屏</PresentationFormat>
  <Paragraphs>129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HelloMIPS项目介绍</dc:title>
  <dc:creator>741698057@qq.com</dc:creator>
  <cp:lastModifiedBy>罗腾_Teng</cp:lastModifiedBy>
  <cp:revision>987</cp:revision>
  <dcterms:created xsi:type="dcterms:W3CDTF">2023-08-17T14:49:00Z</dcterms:created>
  <dcterms:modified xsi:type="dcterms:W3CDTF">2025-06-17T02:55:22Z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6C126D4191C840528CB9DDBD94BF1996</vt:lpwstr>
  </property>
</Properties>
</file>