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693" r:id="rId2"/>
    <p:sldId id="855" r:id="rId3"/>
    <p:sldId id="875" r:id="rId4"/>
    <p:sldId id="877" r:id="rId5"/>
    <p:sldId id="876" r:id="rId6"/>
    <p:sldId id="856" r:id="rId7"/>
    <p:sldId id="857" r:id="rId8"/>
    <p:sldId id="858" r:id="rId9"/>
    <p:sldId id="830" r:id="rId10"/>
    <p:sldId id="859" r:id="rId11"/>
    <p:sldId id="860" r:id="rId12"/>
    <p:sldId id="861" r:id="rId13"/>
    <p:sldId id="864" r:id="rId14"/>
    <p:sldId id="865" r:id="rId15"/>
    <p:sldId id="866" r:id="rId16"/>
    <p:sldId id="867" r:id="rId17"/>
    <p:sldId id="868" r:id="rId18"/>
    <p:sldId id="845" r:id="rId19"/>
    <p:sldId id="874" r:id="rId20"/>
    <p:sldId id="870" r:id="rId21"/>
    <p:sldId id="871" r:id="rId22"/>
    <p:sldId id="873" r:id="rId23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3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7DBFF"/>
    <a:srgbClr val="003C78"/>
    <a:srgbClr val="C9DFF6"/>
    <a:srgbClr val="DDEEFF"/>
    <a:srgbClr val="5B2886"/>
    <a:srgbClr val="96BEEA"/>
    <a:srgbClr val="6E8FB3"/>
    <a:srgbClr val="00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3" autoAdjust="0"/>
    <p:restoredTop sz="94826" autoAdjust="0"/>
  </p:normalViewPr>
  <p:slideViewPr>
    <p:cSldViewPr snapToGrid="0" showGuides="1">
      <p:cViewPr varScale="1">
        <p:scale>
          <a:sx n="140" d="100"/>
          <a:sy n="140" d="100"/>
        </p:scale>
        <p:origin x="144" y="414"/>
      </p:cViewPr>
      <p:guideLst>
        <p:guide orient="horz" pos="2263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0E984-87FA-4EDC-9369-DD4CB28A5F20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E9261-9A27-44B6-8C55-C12B787C810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DC1B-556C-D8D2-77D7-86DD7CB27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B4208F-2662-B78E-EA61-BEE2916A2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AA0E7-0EF2-97C3-D6D9-A4A4879EF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9827C-990B-01E5-ACB0-865304265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7753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D8B6B-4080-FA4C-2AD0-73C063D3E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4637A71-A129-F467-4608-72F4C2022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56AF14-D8FE-1A10-FEC1-992BAAF745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8D4D48-E2FC-77DD-69AD-AD95DFDAF0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965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D9B17-2B3D-49E5-33F2-31A75BBE6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4CAB353-CD55-9412-F11F-FD1850AC2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03F55-23D9-6F39-115D-4420A4896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861CC3-E7A7-BBA0-1BDA-60ACDCFB0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45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AFC85-AA27-91E8-D918-30181CAB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5AF5F0-9276-DF6E-6079-784F1C7A2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6399835-1CFC-D4BA-C9DF-ACD6520F99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A24DA9-86F0-E2EA-5F11-6DC712F8E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220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F300F-B781-13AC-89EB-332E15897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631E9FA-68DB-21F9-D9A8-CA86922555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28A757F-920D-783B-3FDA-1F3A646DF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6810A8-A169-5746-5EA2-EF7A610F5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1600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6EA-F6D1-AD47-026C-9E208140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395D1A2-A73D-B25B-863F-67D84178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36D63A1-C653-796F-F3C5-77A1A9A81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480EFA-8175-0BF9-F307-E67B112D21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45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79E-A073-EFAA-A143-9BEB3CD37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44626B-9371-7061-E574-E3B1D30ADB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28EA53E-E9B4-EF16-16D9-323548876B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0DAE6-57E7-5267-DA8C-614DD7C54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865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58B8-6CF3-D47E-B492-9234719DD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95BA06B-A2B1-E904-7FCE-21723AA60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36AB96-E26F-C0AC-F1BF-F10C96B2E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DC8BCF-046B-2E45-EB6C-1CF476AAD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566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9DA8B-96FB-5D63-B29F-BA7CE8BE0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A28C7E-0DDD-8DB2-A929-3F7786EC0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CDEBDB-777B-8DE9-053F-E5EB56DCB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D5EFAA-61A9-0BD2-EA64-541D63F92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146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EFC69-9252-B979-68E2-F70ED0D0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44D6F70-7573-F5AB-041C-640860565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EC3685-1B9E-04A9-3392-81FB2D0EC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700F69-9634-C4FF-E858-317732952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0087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D3697-7CE3-31D6-9111-F966DF66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64793B-145F-5BEA-EBB5-DAE84D6D9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BF1B4C-8DE1-BB84-41DC-CB0FAA7DF1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D6BE8B-5EA8-12D7-0CCD-488E39D4FB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331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28113-537F-7224-C308-A0F73B1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CB46B67-0CE4-3129-79A9-6AB5F5E56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4AD1493-7DA6-8DAD-DF3C-9E6BCEFC9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80883-8005-327C-9EB4-70A5D41A0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5550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9E8B7-68F3-D107-CD5D-03AF83CE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C564F8F-FF36-8330-A013-68800C1ACE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23244A-C612-F144-FD75-E6876AF45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AB3BD6-CB92-2E99-7A97-24115D9EA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171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FE03D-3B5C-5EEF-59BD-38F3D113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00F43-E8F0-6EF1-31E9-DB7EEABF8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33D7C3-2574-C436-FBF2-DFAE28909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68E1FDD-B7A4-E3F2-0B5B-179CD9D4F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859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8E92-D3DF-7495-703A-A8F870E84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67D538-E209-947F-1AC8-5F833EFAA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F69E850-5CCC-ABE8-3367-39EEDEFBE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1790AD-0351-C3D9-0D66-E782ABB1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63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D8F0E-AF80-74CD-A716-1DB92016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EDD611-3ED3-E4A8-D736-B6201C83C8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49D36B-CB1E-A965-FB57-A999991AD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4FCC71-E9DD-327F-0DF5-D1F9BDCE0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1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AF10F-4C2D-8B96-FEA7-1C1B4385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A436AC-9BA5-CF59-B26E-98427F138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2A3B21A-1D3D-C768-71B8-3C6597C47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A5EF57-AF7A-1C48-5A1B-2933F079E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347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DA87D-FF97-8C8E-A10E-4397E616E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FB352D-0F6C-9F89-6910-D34C70756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99D87E-4A55-E0A3-5892-720E986630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8B6EA-F058-C0F4-14BC-64DCC5786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489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DD97-4A22-FFFF-7824-3CA70B22D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F098C7-2033-626B-FDC2-3A3179C5A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7DBE69-7F78-277D-D6E6-C588ABCAB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7E022C-A91B-671E-ED27-9151936B2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223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00E77-7714-AD4D-E572-09B25A932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F50227-7F62-F040-8E22-EEC26878E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9CBF16C-0EB6-7919-E15F-A5E55632C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60B47B-5388-4DC5-78B2-40293B780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45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7C025-8CD2-F4F7-C3E5-63102CF4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F7CAF2A-C09C-08DA-EC47-3C0DD388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6878D7-AFF3-57D2-7DBF-58736DFD92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216CA1E-FBCB-2849-640C-B18A687F2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2E9261-9A27-44B6-8C55-C12B787C8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93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3537527"/>
            <a:ext cx="9144000" cy="979200"/>
          </a:xfrm>
        </p:spPr>
        <p:txBody>
          <a:bodyPr anchor="b">
            <a:normAutofit/>
          </a:bodyPr>
          <a:lstStyle>
            <a:lvl1pPr algn="ctr">
              <a:defRPr sz="5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784433"/>
            <a:ext cx="9144000" cy="676564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634345" y="5691771"/>
            <a:ext cx="2743200" cy="365125"/>
          </a:xfrm>
        </p:spPr>
        <p:txBody>
          <a:bodyPr/>
          <a:lstStyle>
            <a:lvl1pPr algn="ctr">
              <a:defRPr sz="1600" b="1"/>
            </a:lvl1pPr>
          </a:lstStyle>
          <a:p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  <a:r>
              <a:rPr lang="en-US" altLang="zh-CN" dirty="0"/>
              <a:t>24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规格严格 功夫到家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C97986-178F-4A9C-92B1-E2D14DF018C0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D5AC6-34AC-4EA2-A012-B11BC4470F9B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0C89B-1487-43E3-9E76-F8D8F37DA8A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25973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0"/>
            <a:ext cx="12259732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2000"/>
                </a:schemeClr>
              </a:gs>
              <a:gs pos="33000">
                <a:srgbClr val="FFFFFF">
                  <a:alpha val="80000"/>
                </a:srgbClr>
              </a:gs>
              <a:gs pos="68000">
                <a:srgbClr val="FFFFFF">
                  <a:alpha val="90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2"/>
          <p:cNvSpPr txBox="1"/>
          <p:nvPr/>
        </p:nvSpPr>
        <p:spPr>
          <a:xfrm>
            <a:off x="1280160" y="2271435"/>
            <a:ext cx="9421706" cy="77444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CN" dirty="0"/>
            </a:b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35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Gem5-GPU_4</a:t>
            </a:r>
            <a:br>
              <a:rPr lang="en-US" altLang="zh-CN" sz="35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dirty="0"/>
            </a:b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7"/>
          <p:cNvSpPr txBox="1"/>
          <p:nvPr/>
        </p:nvSpPr>
        <p:spPr>
          <a:xfrm>
            <a:off x="7222066" y="5839572"/>
            <a:ext cx="5037666" cy="676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副标题 7"/>
          <p:cNvSpPr txBox="1"/>
          <p:nvPr/>
        </p:nvSpPr>
        <p:spPr>
          <a:xfrm>
            <a:off x="6805263" y="6348532"/>
            <a:ext cx="5454469" cy="509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965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zh-CN" altLang="en-US" sz="2400" b="0" dirty="0"/>
              <a:t>罗腾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D75-5F21-4552-3734-25D57BE5A1DC}"/>
              </a:ext>
            </a:extLst>
          </p:cNvPr>
          <p:cNvSpPr txBox="1"/>
          <p:nvPr/>
        </p:nvSpPr>
        <p:spPr>
          <a:xfrm>
            <a:off x="3901441" y="3942771"/>
            <a:ext cx="4690410" cy="1435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EEA37-ACFC-2AE3-CE69-A1354C25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80922D5-E562-024C-F890-8417389735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C94B85E-AE37-2910-B998-893EB094F6B7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B21FF6A-DB95-3032-9699-F63F34EE80C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371D52-475B-97A0-A9F8-C3BBCFE014E2}"/>
              </a:ext>
            </a:extLst>
          </p:cNvPr>
          <p:cNvSpPr txBox="1"/>
          <p:nvPr/>
        </p:nvSpPr>
        <p:spPr>
          <a:xfrm>
            <a:off x="1296444" y="1453920"/>
            <a:ext cx="4177429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向量存数指令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2B7528-2E87-302C-10ED-6EC094331242}"/>
              </a:ext>
            </a:extLst>
          </p:cNvPr>
          <p:cNvSpPr txBox="1"/>
          <p:nvPr/>
        </p:nvSpPr>
        <p:spPr>
          <a:xfrm>
            <a:off x="4323675" y="448110"/>
            <a:ext cx="354464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::execute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847E12-47E1-E799-71BF-ECC12966D149}"/>
              </a:ext>
            </a:extLst>
          </p:cNvPr>
          <p:cNvSpPr txBox="1"/>
          <p:nvPr/>
        </p:nvSpPr>
        <p:spPr>
          <a:xfrm>
            <a:off x="6754745" y="2001870"/>
            <a:ext cx="5473868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flat_store_dword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v[4:5], 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向量寄存器的值存入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v[5]v[4]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组成的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217C9A5-7C85-FC6F-CDA8-04236166F1E3}"/>
              </a:ext>
            </a:extLst>
          </p:cNvPr>
          <p:cNvSpPr txBox="1"/>
          <p:nvPr/>
        </p:nvSpPr>
        <p:spPr>
          <a:xfrm>
            <a:off x="7641281" y="3208446"/>
            <a:ext cx="3788719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从向量寄存器中读取操作数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准备数据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计算地址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把请求推入对应的访存队列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8154723-1EAA-5DC0-C428-3210B182D3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375" y="2060532"/>
            <a:ext cx="6183531" cy="3525122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2B053C19-A656-51AC-8161-75D4D4E06E4E}"/>
              </a:ext>
            </a:extLst>
          </p:cNvPr>
          <p:cNvSpPr/>
          <p:nvPr/>
        </p:nvSpPr>
        <p:spPr>
          <a:xfrm>
            <a:off x="762000" y="3526077"/>
            <a:ext cx="5801638" cy="2059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78B55-8C8A-88B4-0C45-80F992E7B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3D339DA2-3BCD-2E5A-4539-29EF8C27CE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3D57C19-0426-DB50-CF7A-7E0D9699E5C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E206EA1-6B47-D408-9696-BB147497D1A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EB3757-8C1D-C63B-2E69-C97B628B517D}"/>
              </a:ext>
            </a:extLst>
          </p:cNvPr>
          <p:cNvSpPr txBox="1"/>
          <p:nvPr/>
        </p:nvSpPr>
        <p:spPr>
          <a:xfrm>
            <a:off x="5096399" y="605209"/>
            <a:ext cx="2362231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读寄存器操作数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CF404E-BC29-D4DA-036F-624B9A0CC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8" y="1454242"/>
            <a:ext cx="7047462" cy="394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0BAE7AF-FAD6-F920-16FA-0E70D6607E5A}"/>
              </a:ext>
            </a:extLst>
          </p:cNvPr>
          <p:cNvSpPr txBox="1"/>
          <p:nvPr/>
        </p:nvSpPr>
        <p:spPr>
          <a:xfrm>
            <a:off x="7458631" y="2186767"/>
            <a:ext cx="4733369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可索引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2048(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可配置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个物理寄存器组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每个寄存器组包含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32bit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寄存器，组合相邻的寄存器可得到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64/128bit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静态映射机制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映射到一个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startIndex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从该索引开始对应它的架构寄存器号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5007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7A488-7BFD-A616-6DAF-0AB91FBC6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D87DE8E-63C5-F418-C941-D6A9084985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6452D1E-4658-F839-4E0A-2FF4E9316A13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A1BECD-7C16-E435-E578-F870968A3F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82D3E3-DDC9-E3C3-D14D-2F77455561BF}"/>
              </a:ext>
            </a:extLst>
          </p:cNvPr>
          <p:cNvSpPr txBox="1"/>
          <p:nvPr/>
        </p:nvSpPr>
        <p:spPr>
          <a:xfrm>
            <a:off x="5310300" y="497042"/>
            <a:ext cx="157139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地址分区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7B5E8BE-4CF7-CC45-7162-4F8DB8433756}"/>
              </a:ext>
            </a:extLst>
          </p:cNvPr>
          <p:cNvSpPr txBox="1"/>
          <p:nvPr/>
        </p:nvSpPr>
        <p:spPr>
          <a:xfrm>
            <a:off x="1370513" y="1533516"/>
            <a:ext cx="319684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指令对应着三个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BB88576-FC71-BCE8-D5DB-40D50A843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107" y="2053049"/>
            <a:ext cx="5623656" cy="124164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BAE0CD4-E75C-C093-A9BC-6659F0674487}"/>
              </a:ext>
            </a:extLst>
          </p:cNvPr>
          <p:cNvSpPr txBox="1"/>
          <p:nvPr/>
        </p:nvSpPr>
        <p:spPr>
          <a:xfrm>
            <a:off x="6986392" y="4303243"/>
            <a:ext cx="5007279" cy="1671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Opcode=Flat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需要根据地址范围确定访存类型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group(local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global(global memory pipe)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3. private(global memory pipe)</a:t>
            </a:r>
          </a:p>
          <a:p>
            <a:pPr>
              <a:lnSpc>
                <a:spcPts val="1425"/>
              </a:lnSpc>
            </a:pPr>
            <a:endParaRPr lang="en-US" altLang="zh-C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CEB1A9-16D2-43B9-E6FC-40F043D06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389414"/>
            <a:ext cx="6319381" cy="80154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CBA71F-C975-D4F3-D90C-FCF152C7AB2C}"/>
              </a:ext>
            </a:extLst>
          </p:cNvPr>
          <p:cNvSpPr txBox="1"/>
          <p:nvPr/>
        </p:nvSpPr>
        <p:spPr>
          <a:xfrm>
            <a:off x="828806" y="3896272"/>
            <a:ext cx="526719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opcode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有不同的地址计算逻辑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128228-8260-11AA-F737-B7D1353C08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239" y="1533516"/>
            <a:ext cx="5466867" cy="2556232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77EC2AE-D82C-35BF-7B49-200BBBD60F7C}"/>
              </a:ext>
            </a:extLst>
          </p:cNvPr>
          <p:cNvSpPr/>
          <p:nvPr/>
        </p:nvSpPr>
        <p:spPr>
          <a:xfrm>
            <a:off x="7972816" y="1816274"/>
            <a:ext cx="1647173" cy="300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0D51EF5-80FB-042C-E7C6-409B517F0DCA}"/>
              </a:ext>
            </a:extLst>
          </p:cNvPr>
          <p:cNvSpPr txBox="1"/>
          <p:nvPr/>
        </p:nvSpPr>
        <p:spPr>
          <a:xfrm>
            <a:off x="732772" y="5909067"/>
            <a:ext cx="1037781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若是访问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，需要转换地址：</a:t>
            </a:r>
          </a:p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=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 -wavefront()-&gt;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computeUnit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-&gt;shader-&gt;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ldsApe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().base</a:t>
            </a:r>
          </a:p>
        </p:txBody>
      </p:sp>
    </p:spTree>
    <p:extLst>
      <p:ext uri="{BB962C8B-B14F-4D97-AF65-F5344CB8AC3E}">
        <p14:creationId xmlns:p14="http://schemas.microsoft.com/office/powerpoint/2010/main" val="202870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A9E8B-6D82-627D-EF84-FC340A97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9909D21-8D1F-D55A-8BF0-B53AD655E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9F7C6AD-7B27-D308-7C39-A4C9EDE45F57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E3F42D-6E9B-9FC4-3FF5-03E6081EB50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5BC3EC-1041-214A-A1F7-EDDFF312DDC3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66D23C-639C-5BB7-98A2-77EFFAF41A44}"/>
              </a:ext>
            </a:extLst>
          </p:cNvPr>
          <p:cNvSpPr txBox="1"/>
          <p:nvPr/>
        </p:nvSpPr>
        <p:spPr>
          <a:xfrm>
            <a:off x="106175" y="1052156"/>
            <a:ext cx="6144233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分区之后，指令会加入到对应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pipeline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下一周期，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GlobalMemPipeline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::exec()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dyn-initiateAcc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initMemWrite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FontTx/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指令会从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中弹出，加入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2DD143A-DF29-3EB4-17EF-3BB0175D13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63" y="3197852"/>
            <a:ext cx="4942598" cy="338332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ECBBF0A-1FBD-2B19-AA16-4858C2265E9F}"/>
              </a:ext>
            </a:extLst>
          </p:cNvPr>
          <p:cNvSpPr txBox="1"/>
          <p:nvPr/>
        </p:nvSpPr>
        <p:spPr>
          <a:xfrm>
            <a:off x="5726564" y="1637035"/>
            <a:ext cx="6369323" cy="1791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initMemReqHelper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：封装每个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exec_mask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[lane]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 pkt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lane,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这个函数会向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&lt;&gt;l1_coalescer)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848D6A8-B18A-149F-1004-DA633CE2CDE8}"/>
              </a:ext>
            </a:extLst>
          </p:cNvPr>
          <p:cNvSpPr txBox="1"/>
          <p:nvPr/>
        </p:nvSpPr>
        <p:spPr>
          <a:xfrm>
            <a:off x="5926818" y="3858427"/>
            <a:ext cx="6048064" cy="1638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同样是访存，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会合并同一页的请求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Miss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的请求会层层往下级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若干周期后，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收到请求，填充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PTE</a:t>
            </a: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l1-tlb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dtlb_port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442AA3C-B8EA-C664-09E6-343E7E370D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4287" y="5214423"/>
            <a:ext cx="5979090" cy="10882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2794F055-1B5F-ED22-6DFE-9859D817C26B}"/>
              </a:ext>
            </a:extLst>
          </p:cNvPr>
          <p:cNvSpPr/>
          <p:nvPr/>
        </p:nvSpPr>
        <p:spPr>
          <a:xfrm>
            <a:off x="6356958" y="5567214"/>
            <a:ext cx="5617924" cy="5392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452C38-1B05-27EC-E806-08CAABE00015}"/>
              </a:ext>
            </a:extLst>
          </p:cNvPr>
          <p:cNvSpPr txBox="1"/>
          <p:nvPr/>
        </p:nvSpPr>
        <p:spPr>
          <a:xfrm>
            <a:off x="6586441" y="6328451"/>
            <a:ext cx="5069027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调度每一个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通过自己的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memport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3725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3925-BD7C-08A9-AAF5-978A39408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5447827-D082-9BD8-A9FC-40F27DB79E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C4CA37-247D-AFAF-CF4D-87F904D43E2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BFC342-37F4-6A68-3A23-8579B909B1A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3C6E8E0-F1D0-A1A2-DBAB-739C9193E2CE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0BD84D-579E-61FA-C582-14E6F2875C8F}"/>
              </a:ext>
            </a:extLst>
          </p:cNvPr>
          <p:cNvSpPr txBox="1"/>
          <p:nvPr/>
        </p:nvSpPr>
        <p:spPr>
          <a:xfrm>
            <a:off x="6095999" y="1267436"/>
            <a:ext cx="507930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 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626411-1D72-39B4-CEA9-0B2DE71E7C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04" y="1829503"/>
            <a:ext cx="4062997" cy="99006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3D1E56A2-B416-422A-B528-09A1ACCCD3A2}"/>
              </a:ext>
            </a:extLst>
          </p:cNvPr>
          <p:cNvSpPr txBox="1"/>
          <p:nvPr/>
        </p:nvSpPr>
        <p:spPr>
          <a:xfrm>
            <a:off x="1060647" y="1451022"/>
            <a:ext cx="4421687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请求与响应的过程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8AAB49E-05E3-6D04-6E38-9F8A8469B016}"/>
              </a:ext>
            </a:extLst>
          </p:cNvPr>
          <p:cNvSpPr txBox="1"/>
          <p:nvPr/>
        </p:nvSpPr>
        <p:spPr>
          <a:xfrm>
            <a:off x="579439" y="3142446"/>
            <a:ext cx="5609571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的请求与响应是类似的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MemResposnePort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recvTimingReq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makeRequest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PacketPtr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pkt)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GPUCoalescer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响应，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coalescer.writeCallback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Coalescer&lt;resp&gt;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2161BA4D-9EE4-86F4-C6BB-FD9C639155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7572" y="1864052"/>
            <a:ext cx="6616157" cy="1799825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FD00CEB-F6F8-82B5-B7BF-0510490815D0}"/>
              </a:ext>
            </a:extLst>
          </p:cNvPr>
          <p:cNvSpPr txBox="1"/>
          <p:nvPr/>
        </p:nvSpPr>
        <p:spPr>
          <a:xfrm>
            <a:off x="6469913" y="3830939"/>
            <a:ext cx="4798402" cy="1910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uncoalescedTable.instMap.insert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由指令序列号索引到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的列表（对应着一条向量访存指令的不同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调度一个本周期执行的事件：</a:t>
            </a:r>
            <a:r>
              <a:rPr lang="en-US" altLang="zh-CN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只调度一次）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637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A8324-A4D5-7EB5-BF5C-8AA33AE55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8BA5D9A-EDA8-A5AE-6F3D-A482E9D080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54C6497-808D-F01B-2E4A-38DACC04739D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4A939-63C3-622D-1195-B7959E231C9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A762C6-EB57-45BB-B639-770168D44BB6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0265881-1506-D663-BE57-6C1D1AF76D1C}"/>
              </a:ext>
            </a:extLst>
          </p:cNvPr>
          <p:cNvSpPr txBox="1"/>
          <p:nvPr/>
        </p:nvSpPr>
        <p:spPr>
          <a:xfrm>
            <a:off x="647700" y="1158005"/>
            <a:ext cx="1867735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两个重要的容器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693B9A3-30B5-E40F-8526-F164879176F3}"/>
              </a:ext>
            </a:extLst>
          </p:cNvPr>
          <p:cNvSpPr txBox="1"/>
          <p:nvPr/>
        </p:nvSpPr>
        <p:spPr>
          <a:xfrm>
            <a:off x="1466947" y="1820384"/>
            <a:ext cx="10289911" cy="3757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1425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std::map&lt;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这是一个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所有未完成请求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的表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(64B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对齐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可能会有不同序列号的指令请求同一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，按年龄响应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std::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unordered_map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&lt;uint64_t, std::deque&lt;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*&gt;&gt; 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这是合并好的请求映射表，表示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待发射的请求</a:t>
            </a:r>
            <a:endParaRPr lang="en-US" altLang="zh-CN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指令序列号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ts val="1425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每个索引对应一个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队列（例如一个向量访存指令的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个合并的请求）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CoalescedRequest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包含：指令序列号 请求类型 多个合并的请求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9935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B1D0-35AF-C3CB-6187-A02949980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C6F8862-39A7-4AB2-6522-147222B8E8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F8784E2-3FA9-BCBA-1C97-BCE2697B4CD8}"/>
              </a:ext>
            </a:extLst>
          </p:cNvPr>
          <p:cNvSpPr/>
          <p:nvPr/>
        </p:nvSpPr>
        <p:spPr>
          <a:xfrm>
            <a:off x="0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ADBBACD-8327-28D7-7951-1C3F461ACDB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7D6BEC4-31BE-1294-53DF-22E321047049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AFDF66B-CB9C-26AF-B0C9-7D68BB65413E}"/>
              </a:ext>
            </a:extLst>
          </p:cNvPr>
          <p:cNvSpPr txBox="1"/>
          <p:nvPr/>
        </p:nvSpPr>
        <p:spPr>
          <a:xfrm>
            <a:off x="647700" y="1158005"/>
            <a:ext cx="8693150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coalescingWindow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每周期最多可参与合并的指令，默认为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内执行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uncoalescedTable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取出当前指令对应的</a:t>
            </a:r>
            <a:r>
              <a:rPr lang="en-US" altLang="zh-CN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pkts(64 lane)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1CB28713-6511-5CD6-B5B5-4C7CC83C1208}"/>
              </a:ext>
            </a:extLst>
          </p:cNvPr>
          <p:cNvGrpSpPr/>
          <p:nvPr/>
        </p:nvGrpSpPr>
        <p:grpSpPr>
          <a:xfrm>
            <a:off x="1090722" y="3177871"/>
            <a:ext cx="5156200" cy="3017416"/>
            <a:chOff x="984250" y="3384550"/>
            <a:chExt cx="5156200" cy="3017416"/>
          </a:xfrm>
        </p:grpSpPr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0DE60EB5-D356-D7F9-A2BD-422A12041580}"/>
                </a:ext>
              </a:extLst>
            </p:cNvPr>
            <p:cNvGrpSpPr/>
            <p:nvPr/>
          </p:nvGrpSpPr>
          <p:grpSpPr>
            <a:xfrm>
              <a:off x="984250" y="3384550"/>
              <a:ext cx="5156200" cy="1508708"/>
              <a:chOff x="984250" y="3384550"/>
              <a:chExt cx="5156200" cy="1508708"/>
            </a:xfrm>
          </p:grpSpPr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A9E25A9F-7FB8-D01F-E558-FFCD6710C899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12" name="组合 11">
                  <a:extLst>
                    <a:ext uri="{FF2B5EF4-FFF2-40B4-BE49-F238E27FC236}">
                      <a16:creationId xmlns:a16="http://schemas.microsoft.com/office/drawing/2014/main" id="{0084E325-6610-1C01-9169-D1F5AA7AB82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31D444D-F54C-F74A-684B-EA98A8C5973E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1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6" name="矩形 5">
                    <a:extLst>
                      <a:ext uri="{FF2B5EF4-FFF2-40B4-BE49-F238E27FC236}">
                        <a16:creationId xmlns:a16="http://schemas.microsoft.com/office/drawing/2014/main" id="{2FE512DF-94B1-864D-FEF8-478D2EE6B4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(seq1,pkt0-15)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C1681370-CCA2-9742-8DA5-88CE52D3FF16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C3248BC0-2FED-54B2-2EE1-FC41139F01F3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2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292375B6-2EB8-D4AE-E652-E78C02040439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(seq1,pkt16-31)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257B638-3C5B-02D9-A8C5-07104AB9BFD1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23" name="组合 22">
                  <a:extLst>
                    <a:ext uri="{FF2B5EF4-FFF2-40B4-BE49-F238E27FC236}">
                      <a16:creationId xmlns:a16="http://schemas.microsoft.com/office/drawing/2014/main" id="{4B890137-71EA-75CB-7D9B-3A24BE7041C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2256A474-8CB7-B3E5-997A-C752B4A39D86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3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838C4E80-7ED6-ED53-F8B0-88F2B30E6AA5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(seq1,pkt32-47)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24" name="组合 23">
                  <a:extLst>
                    <a:ext uri="{FF2B5EF4-FFF2-40B4-BE49-F238E27FC236}">
                      <a16:creationId xmlns:a16="http://schemas.microsoft.com/office/drawing/2014/main" id="{6B1C86A4-54AD-893D-B3EF-633BC3743DD4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61363356-BCAE-30CA-852A-0906058CA83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4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4BFA18A7-AEBC-820C-1F9F-C7C0F363FDAA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(seq1,pkt48-63)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AD7CC82-3D47-7017-1EDE-BD6A120291B8}"/>
                </a:ext>
              </a:extLst>
            </p:cNvPr>
            <p:cNvGrpSpPr/>
            <p:nvPr/>
          </p:nvGrpSpPr>
          <p:grpSpPr>
            <a:xfrm>
              <a:off x="984250" y="4893258"/>
              <a:ext cx="5156200" cy="1508708"/>
              <a:chOff x="984250" y="3384550"/>
              <a:chExt cx="5156200" cy="1508708"/>
            </a:xfrm>
          </p:grpSpPr>
          <p:grpSp>
            <p:nvGrpSpPr>
              <p:cNvPr id="31" name="组合 30">
                <a:extLst>
                  <a:ext uri="{FF2B5EF4-FFF2-40B4-BE49-F238E27FC236}">
                    <a16:creationId xmlns:a16="http://schemas.microsoft.com/office/drawing/2014/main" id="{F08C4023-C2F8-9BAB-1D72-84E8F6600AB1}"/>
                  </a:ext>
                </a:extLst>
              </p:cNvPr>
              <p:cNvGrpSpPr/>
              <p:nvPr/>
            </p:nvGrpSpPr>
            <p:grpSpPr>
              <a:xfrm>
                <a:off x="984250" y="3384550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9" name="组合 38">
                  <a:extLst>
                    <a:ext uri="{FF2B5EF4-FFF2-40B4-BE49-F238E27FC236}">
                      <a16:creationId xmlns:a16="http://schemas.microsoft.com/office/drawing/2014/main" id="{B501CB1F-0A2B-3797-B0E7-DAA020C3D44F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A659C36C-3E1B-3EEF-EE72-ABFAA98564BB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5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4" name="矩形 43">
                    <a:extLst>
                      <a:ext uri="{FF2B5EF4-FFF2-40B4-BE49-F238E27FC236}">
                        <a16:creationId xmlns:a16="http://schemas.microsoft.com/office/drawing/2014/main" id="{6CE23705-BD3A-85BD-080E-7478B731F0A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40" name="组合 39">
                  <a:extLst>
                    <a:ext uri="{FF2B5EF4-FFF2-40B4-BE49-F238E27FC236}">
                      <a16:creationId xmlns:a16="http://schemas.microsoft.com/office/drawing/2014/main" id="{0071D0BB-35AA-A02B-8BE6-ED41592DD28F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E7135396-ED12-F399-0AE7-A9F5C0437C21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FE203637-B903-3888-21B7-BA90920227E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  <p:grpSp>
            <p:nvGrpSpPr>
              <p:cNvPr id="32" name="组合 31">
                <a:extLst>
                  <a:ext uri="{FF2B5EF4-FFF2-40B4-BE49-F238E27FC236}">
                    <a16:creationId xmlns:a16="http://schemas.microsoft.com/office/drawing/2014/main" id="{400CA416-18D4-CA85-100A-21D09DBB663C}"/>
                  </a:ext>
                </a:extLst>
              </p:cNvPr>
              <p:cNvGrpSpPr/>
              <p:nvPr/>
            </p:nvGrpSpPr>
            <p:grpSpPr>
              <a:xfrm>
                <a:off x="984250" y="4138904"/>
                <a:ext cx="5156200" cy="754354"/>
                <a:chOff x="984250" y="3384550"/>
                <a:chExt cx="5156200" cy="754354"/>
              </a:xfrm>
            </p:grpSpPr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FADF8036-F34F-95BA-9223-361474252C00}"/>
                    </a:ext>
                  </a:extLst>
                </p:cNvPr>
                <p:cNvGrpSpPr/>
                <p:nvPr/>
              </p:nvGrpSpPr>
              <p:grpSpPr>
                <a:xfrm>
                  <a:off x="984250" y="3384550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7" name="矩形 36">
                    <a:extLst>
                      <a:ext uri="{FF2B5EF4-FFF2-40B4-BE49-F238E27FC236}">
                        <a16:creationId xmlns:a16="http://schemas.microsoft.com/office/drawing/2014/main" id="{C5673D4A-48C2-1714-080B-CA60377744C8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21EA8991-93FD-28C7-5189-502293F85EC8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r>
                      <a:rPr lang="en-US" altLang="zh-CN" b="1" dirty="0" err="1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creq</a:t>
                    </a:r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-&gt;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5D5CB588-3389-72C9-6971-821EA7C1E798}"/>
                    </a:ext>
                  </a:extLst>
                </p:cNvPr>
                <p:cNvGrpSpPr/>
                <p:nvPr/>
              </p:nvGrpSpPr>
              <p:grpSpPr>
                <a:xfrm>
                  <a:off x="984250" y="3761727"/>
                  <a:ext cx="5156200" cy="377177"/>
                  <a:chOff x="984250" y="3384550"/>
                  <a:chExt cx="5156200" cy="377177"/>
                </a:xfrm>
              </p:grpSpPr>
              <p:sp>
                <p:nvSpPr>
                  <p:cNvPr id="35" name="矩形 34">
                    <a:extLst>
                      <a:ext uri="{FF2B5EF4-FFF2-40B4-BE49-F238E27FC236}">
                        <a16:creationId xmlns:a16="http://schemas.microsoft.com/office/drawing/2014/main" id="{2F4CE835-5945-BB16-8424-ED4D1A52D7EC}"/>
                      </a:ext>
                    </a:extLst>
                  </p:cNvPr>
                  <p:cNvSpPr/>
                  <p:nvPr/>
                </p:nvSpPr>
                <p:spPr>
                  <a:xfrm>
                    <a:off x="984250" y="3384550"/>
                    <a:ext cx="361950" cy="377177"/>
                  </a:xfrm>
                  <a:prstGeom prst="rect">
                    <a:avLst/>
                  </a:prstGeom>
                  <a:solidFill>
                    <a:schemeClr val="tx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bg1"/>
                        </a:solidFill>
                      </a:rPr>
                      <a:t>…</a:t>
                    </a:r>
                    <a:endParaRPr lang="zh-CN" altLang="en-US" b="1" dirty="0">
                      <a:solidFill>
                        <a:schemeClr val="bg1"/>
                      </a:solidFill>
                    </a:endParaRPr>
                  </a:p>
                </p:txBody>
              </p:sp>
              <p:sp>
                <p:nvSpPr>
                  <p:cNvPr id="36" name="矩形 35">
                    <a:extLst>
                      <a:ext uri="{FF2B5EF4-FFF2-40B4-BE49-F238E27FC236}">
                        <a16:creationId xmlns:a16="http://schemas.microsoft.com/office/drawing/2014/main" id="{77B0BE4F-A987-FE8A-F966-36A875111F97}"/>
                      </a:ext>
                    </a:extLst>
                  </p:cNvPr>
                  <p:cNvSpPr/>
                  <p:nvPr/>
                </p:nvSpPr>
                <p:spPr>
                  <a:xfrm>
                    <a:off x="1346200" y="3384550"/>
                    <a:ext cx="4794250" cy="377177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b="1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…</a:t>
                    </a:r>
                    <a:endParaRPr lang="zh-CN" altLang="en-US" b="1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endParaRPr>
                  </a:p>
                </p:txBody>
              </p:sp>
            </p:grpSp>
          </p:grpSp>
        </p:grpSp>
      </p:grpSp>
      <p:sp>
        <p:nvSpPr>
          <p:cNvPr id="46" name="文本框 45">
            <a:extLst>
              <a:ext uri="{FF2B5EF4-FFF2-40B4-BE49-F238E27FC236}">
                <a16:creationId xmlns:a16="http://schemas.microsoft.com/office/drawing/2014/main" id="{75B9321A-FE54-1C99-5D36-7364F2087F86}"/>
              </a:ext>
            </a:extLst>
          </p:cNvPr>
          <p:cNvSpPr txBox="1"/>
          <p:nvPr/>
        </p:nvSpPr>
        <p:spPr>
          <a:xfrm>
            <a:off x="2543393" y="2598749"/>
            <a:ext cx="2515644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coalescedTable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5346C9C-E6D2-88D4-E9A8-1D67494E393E}"/>
              </a:ext>
            </a:extLst>
          </p:cNvPr>
          <p:cNvSpPr txBox="1"/>
          <p:nvPr/>
        </p:nvSpPr>
        <p:spPr>
          <a:xfrm>
            <a:off x="6636338" y="2470476"/>
            <a:ext cx="5409026" cy="2830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coalescePacket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(pkt)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下，若无则新建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无请求，则新建并插入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同时在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sz="1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插入一个</a:t>
            </a: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endParaRPr lang="en-US" altLang="zh-CN" sz="1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如有访问同一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push(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 callback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之后会执行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2FB46FED-C3CE-60BE-27DF-98F02F078680}"/>
              </a:ext>
            </a:extLst>
          </p:cNvPr>
          <p:cNvSpPr/>
          <p:nvPr/>
        </p:nvSpPr>
        <p:spPr>
          <a:xfrm>
            <a:off x="6501008" y="5837781"/>
            <a:ext cx="750106" cy="37717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/>
                </a:solidFill>
              </a:rPr>
              <a:t>seq1</a:t>
            </a:r>
            <a:endParaRPr lang="zh-CN" altLang="en-US" b="1" dirty="0">
              <a:solidFill>
                <a:schemeClr val="bg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1FC04345-7533-12F0-C938-42B0F28349A7}"/>
              </a:ext>
            </a:extLst>
          </p:cNvPr>
          <p:cNvSpPr/>
          <p:nvPr/>
        </p:nvSpPr>
        <p:spPr>
          <a:xfrm>
            <a:off x="7251114" y="5837781"/>
            <a:ext cx="4794250" cy="3771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(0-15)-&gt;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(16-31)-&gt;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(32-47)-&gt;</a:t>
            </a:r>
            <a:r>
              <a:rPr lang="en-US" altLang="zh-CN" sz="12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</a:t>
            </a:r>
            <a:r>
              <a:rPr lang="en-US" altLang="zh-CN" sz="1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(48-63)</a:t>
            </a:r>
            <a:endParaRPr lang="zh-CN" altLang="en-US" sz="1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A1181EE9-267D-7692-BE24-28B239EEFEEA}"/>
              </a:ext>
            </a:extLst>
          </p:cNvPr>
          <p:cNvSpPr txBox="1"/>
          <p:nvPr/>
        </p:nvSpPr>
        <p:spPr>
          <a:xfrm>
            <a:off x="8418533" y="5434892"/>
            <a:ext cx="190291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00727E-F3C6-D002-2BAA-AD0842D8C9F5}"/>
              </a:ext>
            </a:extLst>
          </p:cNvPr>
          <p:cNvSpPr txBox="1"/>
          <p:nvPr/>
        </p:nvSpPr>
        <p:spPr>
          <a:xfrm>
            <a:off x="578005" y="2779559"/>
            <a:ext cx="1387384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cache_line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4873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5023C-996F-98C2-7040-F37A4EE12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94471DDA-327F-48FF-A484-3748FFFD9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44BC1BD-43A0-EEE1-113F-4D0792E13041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3567320-FADD-907E-7725-C43AE094B461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97C8D72-7D06-848F-53EA-EA7E4100669F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Dataport_coalescer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F2DCD4B4-B0F9-3BFA-1D2B-F87B4F970226}"/>
              </a:ext>
            </a:extLst>
          </p:cNvPr>
          <p:cNvSpPr txBox="1"/>
          <p:nvPr/>
        </p:nvSpPr>
        <p:spPr>
          <a:xfrm>
            <a:off x="6449498" y="2035052"/>
            <a:ext cx="5564874" cy="144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dataBlock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pkt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4B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accessMask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，每个字节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msg(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RubyRequest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然后是把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放入</a:t>
            </a:r>
            <a:r>
              <a:rPr lang="it-IT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it-IT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A620A2E-DC1B-3DA9-8BEE-54A485D7C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552" y="3171960"/>
            <a:ext cx="6029320" cy="226293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BE364CC-A500-AD53-06BC-35B4147DB855}"/>
              </a:ext>
            </a:extLst>
          </p:cNvPr>
          <p:cNvSpPr txBox="1"/>
          <p:nvPr/>
        </p:nvSpPr>
        <p:spPr>
          <a:xfrm>
            <a:off x="222091" y="1356541"/>
            <a:ext cx="6572551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completeIssue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执行逻辑：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合并请求后，查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中是否有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若有，则对于每一个请求都调用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发送的请求需要从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coalescedReqs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erase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10EA69EE-F488-305B-73C1-5A1FF19F10B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22" t="6805" r="4620"/>
          <a:stretch/>
        </p:blipFill>
        <p:spPr>
          <a:xfrm>
            <a:off x="6449498" y="3494755"/>
            <a:ext cx="5674291" cy="1458219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B8C672E-BA05-C668-AE55-5C7D371CCC64}"/>
              </a:ext>
            </a:extLst>
          </p:cNvPr>
          <p:cNvCxnSpPr>
            <a:cxnSpLocks/>
          </p:cNvCxnSpPr>
          <p:nvPr/>
        </p:nvCxnSpPr>
        <p:spPr>
          <a:xfrm>
            <a:off x="5306852" y="2425648"/>
            <a:ext cx="1142646" cy="2836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100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2DBB2-2CAF-FF00-66F1-DA43269F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B064F35E-2D4B-B8CB-5532-89AA7C278E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B81FA3-34A5-8F24-CFB9-5C70219DEFF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D682F7-7AF2-0A8C-CF77-35EC6AAD1E1F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C5C2672-B940-D703-6C51-EE1FA14664E1}"/>
              </a:ext>
            </a:extLst>
          </p:cNvPr>
          <p:cNvSpPr txBox="1"/>
          <p:nvPr/>
        </p:nvSpPr>
        <p:spPr>
          <a:xfrm>
            <a:off x="111125" y="1399652"/>
            <a:ext cx="5976357" cy="313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it-IT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m_mandatory_q_ptr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的桥梁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MessageBuffer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::enqueue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↓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MemResponsePort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recvTimingResponse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E2DCCB-014A-5095-09BE-D3F64E62517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5D6290-B7FA-AFE2-9C75-D76139B649B4}"/>
              </a:ext>
            </a:extLst>
          </p:cNvPr>
          <p:cNvSpPr txBox="1"/>
          <p:nvPr/>
        </p:nvSpPr>
        <p:spPr>
          <a:xfrm>
            <a:off x="7070725" y="120098"/>
            <a:ext cx="3563408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 状态转移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2CA6DA-DCC8-55B1-247A-E042304EC8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386" y="559533"/>
            <a:ext cx="5586890" cy="440099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F91E506-7882-B194-98D9-AEB25ABFB5DA}"/>
              </a:ext>
            </a:extLst>
          </p:cNvPr>
          <p:cNvSpPr txBox="1"/>
          <p:nvPr/>
        </p:nvSpPr>
        <p:spPr>
          <a:xfrm>
            <a:off x="6096000" y="4974525"/>
            <a:ext cx="5811251" cy="1596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dw_dirtyWrite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：写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cache_entry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用于写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S_storeDoneHit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wt_writeThrough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后续还会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callback)</a:t>
            </a:r>
          </a:p>
          <a:p>
            <a:pPr>
              <a:lnSpc>
                <a:spcPct val="125000"/>
              </a:lnSpc>
            </a:pP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ic_invCache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：作废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(cache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一致性要求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B1A38FE-9373-C66C-B023-806F972F23AE}"/>
              </a:ext>
            </a:extLst>
          </p:cNvPr>
          <p:cNvSpPr/>
          <p:nvPr/>
        </p:nvSpPr>
        <p:spPr>
          <a:xfrm>
            <a:off x="6230750" y="3572933"/>
            <a:ext cx="1659467" cy="11514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D044E6-2539-4236-C3E7-72620781D61A}"/>
              </a:ext>
            </a:extLst>
          </p:cNvPr>
          <p:cNvSpPr txBox="1"/>
          <p:nvPr/>
        </p:nvSpPr>
        <p:spPr>
          <a:xfrm>
            <a:off x="297433" y="4548611"/>
            <a:ext cx="5811251" cy="1211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L1-cache</a:t>
            </a:r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wakeup()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由消息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store_msg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storeThrough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457200" indent="-457200">
              <a:lnSpc>
                <a:spcPct val="125000"/>
              </a:lnSpc>
              <a:buAutoNum type="arabicPeriod"/>
            </a:pP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由事件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动作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状态转移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9481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D6BF4-A20B-CCAF-6554-61BD9034D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1C38D8D-1897-1692-27B4-6C994357BF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53FD066-95C5-4596-406F-63290D8388FF}"/>
              </a:ext>
            </a:extLst>
          </p:cNvPr>
          <p:cNvSpPr/>
          <p:nvPr/>
        </p:nvSpPr>
        <p:spPr>
          <a:xfrm>
            <a:off x="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D3D9BE8-C120-B653-3BCE-BC8BB8089B8A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C522010-6133-6534-F86F-55F126BE9A98}"/>
              </a:ext>
            </a:extLst>
          </p:cNvPr>
          <p:cNvSpPr txBox="1"/>
          <p:nvPr/>
        </p:nvSpPr>
        <p:spPr>
          <a:xfrm>
            <a:off x="4650316" y="513194"/>
            <a:ext cx="2531533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TCP-L1DCache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127AE4F-C93E-243B-6F5E-AD54DEF41567}"/>
              </a:ext>
            </a:extLst>
          </p:cNvPr>
          <p:cNvSpPr txBox="1"/>
          <p:nvPr/>
        </p:nvSpPr>
        <p:spPr>
          <a:xfrm>
            <a:off x="1342501" y="1025001"/>
            <a:ext cx="67869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1B7861-14D5-9060-A115-67B0AF57D7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7584"/>
          <a:stretch/>
        </p:blipFill>
        <p:spPr>
          <a:xfrm>
            <a:off x="408382" y="1431972"/>
            <a:ext cx="2772083" cy="292206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FA9C83F-3ED6-03E5-35DC-E282E2BE2B3C}"/>
              </a:ext>
            </a:extLst>
          </p:cNvPr>
          <p:cNvSpPr txBox="1"/>
          <p:nvPr/>
        </p:nvSpPr>
        <p:spPr>
          <a:xfrm>
            <a:off x="5037667" y="1743947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20E918-C067-00C8-6358-1C2D668BBAA9}"/>
              </a:ext>
            </a:extLst>
          </p:cNvPr>
          <p:cNvSpPr txBox="1"/>
          <p:nvPr/>
        </p:nvSpPr>
        <p:spPr>
          <a:xfrm>
            <a:off x="6710634" y="4250959"/>
            <a:ext cx="5010152" cy="2484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，等待读取成功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，返回读取数据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storeT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事件，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-&gt;I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，写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E59633-3C96-9B4B-5E2D-7C88672482D2}"/>
              </a:ext>
            </a:extLst>
          </p:cNvPr>
          <p:cNvSpPr txBox="1"/>
          <p:nvPr/>
        </p:nvSpPr>
        <p:spPr>
          <a:xfrm>
            <a:off x="7520319" y="1743947"/>
            <a:ext cx="4445000" cy="2138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基于写直达的一致性协议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不维护脏位，无传统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使用基于目录的协议（而非监听）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写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操作将直接写入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L2-cache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GLC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位会决定其他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是否作废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63E10C9-F5E7-6E35-2450-1DC7A58ABC4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731" t="4037" b="8758"/>
          <a:stretch/>
        </p:blipFill>
        <p:spPr>
          <a:xfrm>
            <a:off x="3439975" y="1843746"/>
            <a:ext cx="3820834" cy="220980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C458557-84AF-511C-4D7F-86EFB70F3C72}"/>
              </a:ext>
            </a:extLst>
          </p:cNvPr>
          <p:cNvSpPr txBox="1"/>
          <p:nvPr/>
        </p:nvSpPr>
        <p:spPr>
          <a:xfrm>
            <a:off x="4886717" y="1345854"/>
            <a:ext cx="641273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611002-EB58-96F8-5B68-728CD5106BD8}"/>
              </a:ext>
            </a:extLst>
          </p:cNvPr>
          <p:cNvSpPr txBox="1"/>
          <p:nvPr/>
        </p:nvSpPr>
        <p:spPr>
          <a:xfrm>
            <a:off x="1650999" y="4969292"/>
            <a:ext cx="444500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状态是“读有效”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1ED36F2-C89C-439F-D484-6371A9BD12F2}"/>
              </a:ext>
            </a:extLst>
          </p:cNvPr>
          <p:cNvSpPr txBox="1"/>
          <p:nvPr/>
        </p:nvSpPr>
        <p:spPr>
          <a:xfrm>
            <a:off x="1116694" y="5402531"/>
            <a:ext cx="5010152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引入脏位，需引入复杂的状态转换和一致性机制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9985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E18A-A9A0-3F66-8D06-DAA3E5676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F766F17-F9B1-582C-D282-C64AD66622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68E61B3-75BB-C662-ABD1-DFBBBD3E0795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0175AAA-358A-CC16-8381-09A5D35D3A84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79A6FF-BDF7-8289-2C7E-7F7616975A33}"/>
              </a:ext>
            </a:extLst>
          </p:cNvPr>
          <p:cNvSpPr txBox="1"/>
          <p:nvPr/>
        </p:nvSpPr>
        <p:spPr>
          <a:xfrm>
            <a:off x="2429710" y="1102063"/>
            <a:ext cx="7332579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中应包含 流水级 的名称以及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为了复用可视化软件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，需要将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的格式转化为之前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O3PipeView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的格式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A37BEC-0BEE-4540-E4A6-2177FC2D54F0}"/>
              </a:ext>
            </a:extLst>
          </p:cNvPr>
          <p:cNvSpPr txBox="1"/>
          <p:nvPr/>
        </p:nvSpPr>
        <p:spPr>
          <a:xfrm>
            <a:off x="2532068" y="2493638"/>
            <a:ext cx="584643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完成的内容：针对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执行情况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文件：每条指令在每一流水级耗费的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流水线可视化：使用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尚有不完善之处：名称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4D8109-68D6-A396-C57E-33BE168571E4}"/>
              </a:ext>
            </a:extLst>
          </p:cNvPr>
          <p:cNvSpPr txBox="1"/>
          <p:nvPr/>
        </p:nvSpPr>
        <p:spPr>
          <a:xfrm>
            <a:off x="2620779" y="4307832"/>
            <a:ext cx="5846430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待完成的内容：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打印出流水级停顿的原因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miss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分析各个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simd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469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904-0936-BF79-C913-A5E481D4B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EF2D46D2-76D4-38B7-FB76-868FBFF78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3C1ED12-900A-CD70-DB28-CAB546B88B1F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65F3FF8-191E-8713-D8E5-E1BBE6B57DD5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00B8BB-8703-79F6-4641-D7D93EE31982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A290BE2-C20C-9971-347A-90E9B37FC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36" y="1364761"/>
            <a:ext cx="5600298" cy="4492218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95F3A0-BDBF-5C45-FC12-29F4E04280B5}"/>
              </a:ext>
            </a:extLst>
          </p:cNvPr>
          <p:cNvSpPr txBox="1"/>
          <p:nvPr/>
        </p:nvSpPr>
        <p:spPr>
          <a:xfrm>
            <a:off x="6471036" y="1100833"/>
            <a:ext cx="5485262" cy="5254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指示请求已经到达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已经完成：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需要两次响应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hitCallback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封装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req(load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指令按字节填充数据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sendTimingResp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data_port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收到响应后调度一个</a:t>
            </a:r>
            <a:r>
              <a:rPr lang="en-US" altLang="zh-CN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之后将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creqs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cTable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中弹出，如果有同样访问该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cacheline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的来自其他指令的请求，需要调用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issueRequest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14AD70-60D7-A53D-401F-77475D269FD6}"/>
              </a:ext>
            </a:extLst>
          </p:cNvPr>
          <p:cNvSpPr txBox="1"/>
          <p:nvPr/>
        </p:nvSpPr>
        <p:spPr>
          <a:xfrm>
            <a:off x="3590925" y="485448"/>
            <a:ext cx="6060948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通知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reqCallback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94A981-A99A-CC86-1262-1731B45A1A5E}"/>
              </a:ext>
            </a:extLst>
          </p:cNvPr>
          <p:cNvSpPr/>
          <p:nvPr/>
        </p:nvSpPr>
        <p:spPr>
          <a:xfrm>
            <a:off x="914400" y="3530600"/>
            <a:ext cx="905933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790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E6C57-9714-8BEF-928B-4267465A0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011629FE-A972-F056-A7BC-E0A4125A13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66080C8-91BD-5E28-C917-C4424699430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D9DD73E-BAE3-08BB-E211-2255E006AEC3}"/>
              </a:ext>
            </a:extLst>
          </p:cNvPr>
          <p:cNvSpPr txBox="1"/>
          <p:nvPr/>
        </p:nvSpPr>
        <p:spPr>
          <a:xfrm>
            <a:off x="1442720" y="1947686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CA97ED7-8675-8AB0-BD30-D38F7FE25640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10F0E5-548A-57E1-050A-2889A9DCDB1E}"/>
              </a:ext>
            </a:extLst>
          </p:cNvPr>
          <p:cNvSpPr txBox="1"/>
          <p:nvPr/>
        </p:nvSpPr>
        <p:spPr>
          <a:xfrm>
            <a:off x="6174698" y="1046080"/>
            <a:ext cx="5938604" cy="3449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不做处理（用于释放合并表资源），收到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writeCompleteResp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才做响应（指示请求完成）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store(complete)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都会倒计数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statusVector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中对应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这个向量中指示了当前指令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对应的访存请求数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如果所有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lane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都完成请求，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将指令在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中标为完成，下一周期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会做相应处理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9FCBDF-0042-E252-AA5A-D24E35A6F056}"/>
              </a:ext>
            </a:extLst>
          </p:cNvPr>
          <p:cNvSpPr txBox="1"/>
          <p:nvPr/>
        </p:nvSpPr>
        <p:spPr>
          <a:xfrm>
            <a:off x="3635056" y="452554"/>
            <a:ext cx="560029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DataPort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processMemRespEvent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AA7B509-98F0-6B90-4668-E669B8F3F27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80" t="11798"/>
          <a:stretch/>
        </p:blipFill>
        <p:spPr>
          <a:xfrm>
            <a:off x="173664" y="1534069"/>
            <a:ext cx="5938605" cy="15284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E0F08B5-C1C6-B467-2E11-DFF1FBDBC3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885" t="6855"/>
          <a:stretch/>
        </p:blipFill>
        <p:spPr>
          <a:xfrm>
            <a:off x="173664" y="3318101"/>
            <a:ext cx="5922336" cy="2988733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2A29C67-FEBE-4877-F652-BACD294B6A02}"/>
              </a:ext>
            </a:extLst>
          </p:cNvPr>
          <p:cNvCxnSpPr/>
          <p:nvPr/>
        </p:nvCxnSpPr>
        <p:spPr>
          <a:xfrm>
            <a:off x="1050323" y="2412722"/>
            <a:ext cx="575733" cy="9567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DB4F584D-CB5E-5A66-6016-ADE511C49288}"/>
              </a:ext>
            </a:extLst>
          </p:cNvPr>
          <p:cNvSpPr/>
          <p:nvPr/>
        </p:nvSpPr>
        <p:spPr>
          <a:xfrm>
            <a:off x="2140114" y="5892368"/>
            <a:ext cx="1549400" cy="304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DEF8C89-E7D8-6805-5EC2-47AC42CD66E8}"/>
              </a:ext>
            </a:extLst>
          </p:cNvPr>
          <p:cNvSpPr txBox="1"/>
          <p:nvPr/>
        </p:nvSpPr>
        <p:spPr>
          <a:xfrm>
            <a:off x="111125" y="1164243"/>
            <a:ext cx="5600299" cy="372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下一级</a:t>
            </a: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cache-&gt;L1 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确认写回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DBE8706-420D-5BA9-233B-108C9752D77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250"/>
          <a:stretch/>
        </p:blipFill>
        <p:spPr>
          <a:xfrm>
            <a:off x="6269662" y="4517348"/>
            <a:ext cx="5766768" cy="178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11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E13F4-24C2-CB70-B9EB-7B99A6FA3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6B60B34A-1BB7-D9DE-9DA6-04D4F18A16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38B0A05-D185-FDB9-6105-80DA3A382D68}"/>
              </a:ext>
            </a:extLst>
          </p:cNvPr>
          <p:cNvSpPr/>
          <p:nvPr/>
        </p:nvSpPr>
        <p:spPr>
          <a:xfrm>
            <a:off x="2" y="8467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F11EB5B-0CAC-E138-F247-5B8C27AE7BB1}"/>
              </a:ext>
            </a:extLst>
          </p:cNvPr>
          <p:cNvSpPr txBox="1"/>
          <p:nvPr/>
        </p:nvSpPr>
        <p:spPr>
          <a:xfrm>
            <a:off x="1442720" y="2146698"/>
            <a:ext cx="3230879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F75835-C16D-B05F-00FE-C8CB5BE590BE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5F82F8-7CCF-0C2E-1A64-FCA50A5AB06C}"/>
              </a:ext>
            </a:extLst>
          </p:cNvPr>
          <p:cNvSpPr txBox="1"/>
          <p:nvPr/>
        </p:nvSpPr>
        <p:spPr>
          <a:xfrm>
            <a:off x="4146115" y="512472"/>
            <a:ext cx="4421687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GPUDynInst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r>
              <a:rPr lang="en-US" altLang="zh-CN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671CFFE-06F6-29CE-545C-CB6B46EA36C9}"/>
              </a:ext>
            </a:extLst>
          </p:cNvPr>
          <p:cNvSpPr txBox="1"/>
          <p:nvPr/>
        </p:nvSpPr>
        <p:spPr>
          <a:xfrm>
            <a:off x="1269730" y="1727133"/>
            <a:ext cx="4101791" cy="3142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globalMemPipe:exec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从检查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队头指令是否完成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FontTx/>
              <a:buAutoNum type="arabicPeriod"/>
            </a:pP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调用访存指令的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5000"/>
              </a:lnSpc>
            </a:pPr>
            <a:r>
              <a:rPr lang="en-US" altLang="zh-CN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Load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指令会写寄存器，下一周期该寄存器在</a:t>
            </a: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中会被标为就绪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6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gmOrderedRespBuffer</a:t>
            </a:r>
            <a:r>
              <a:rPr lang="zh-CN" altLang="en-US" sz="16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中将指令移除</a:t>
            </a:r>
            <a:endParaRPr lang="en-US" altLang="zh-CN" sz="16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3697C6-4F59-CA39-4D4B-27994C22EB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525" y="2011881"/>
            <a:ext cx="5401888" cy="2834237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C5E2E1BF-1B78-5E98-0F5E-357BDB18E11F}"/>
              </a:ext>
            </a:extLst>
          </p:cNvPr>
          <p:cNvCxnSpPr/>
          <p:nvPr/>
        </p:nvCxnSpPr>
        <p:spPr>
          <a:xfrm flipV="1">
            <a:off x="4860758" y="2425566"/>
            <a:ext cx="1116530" cy="11742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104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0069-B09C-2D2E-1729-08179759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272FECA3-41F1-5C40-936E-AE27A24037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A99C837-5DE2-8BE0-8268-B00EF159F5C4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A0B812-763D-D579-BB1E-2B1879AFC3B7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Trace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可视化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A3C0746-8FEF-5209-3681-F1E8F39E8EF2}"/>
              </a:ext>
            </a:extLst>
          </p:cNvPr>
          <p:cNvSpPr txBox="1"/>
          <p:nvPr/>
        </p:nvSpPr>
        <p:spPr>
          <a:xfrm>
            <a:off x="2847194" y="1096228"/>
            <a:ext cx="5846430" cy="2491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工作流程：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新增自定义的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GPUView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在每条指令执行结束之后使用这个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debug-flags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来打印信息：图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需要为指令定义一些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在执行过程中为这些成员赋值：图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编写脚本，分析得到的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匹配特定的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将原本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格式转换为“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konata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”可识别的格式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将原本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格式转换成“各流水级间隔”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5B8C3F9-D26E-34C4-3A4E-77810D451CF9}"/>
              </a:ext>
            </a:extLst>
          </p:cNvPr>
          <p:cNvSpPr txBox="1"/>
          <p:nvPr/>
        </p:nvSpPr>
        <p:spPr>
          <a:xfrm>
            <a:off x="2915433" y="4038109"/>
            <a:ext cx="5846430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难点：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取指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不宜获得（目前根据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进行匹配）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访存信息比较复杂（一条指令可能对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多个请求与接收）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3071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778B-1DBD-790F-9080-B4C633861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748D1B6-50B8-7E2D-0D29-76BC11C7AD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0854FDD0-D281-79A7-F358-5CBEC0201492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64BCA3-EC52-5CE6-31C2-159FC751784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79280C2-2668-B61B-499B-6305BE485FCF}"/>
              </a:ext>
            </a:extLst>
          </p:cNvPr>
          <p:cNvSpPr txBox="1"/>
          <p:nvPr/>
        </p:nvSpPr>
        <p:spPr>
          <a:xfrm>
            <a:off x="3365808" y="1533745"/>
            <a:ext cx="5805487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译码：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：讲指令相关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：讲资源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</a:t>
            </a:r>
            <a:r>
              <a:rPr lang="zh-CN" altLang="en-US" sz="1400" b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：讲占据资源 以及 设置寄存器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7666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42B95-BE90-E6F4-D7D9-DBA121B2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49B09E8E-6BA1-7055-C788-6881A0B356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84D6032-5C2D-8D43-0812-E968EBE018BC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7694D08-5E2B-4654-03C3-86B4209664F6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梳理总结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60C7567-C48D-B97E-2C8D-9993EC0C9716}"/>
              </a:ext>
            </a:extLst>
          </p:cNvPr>
          <p:cNvSpPr txBox="1"/>
          <p:nvPr/>
        </p:nvSpPr>
        <p:spPr>
          <a:xfrm>
            <a:off x="3365808" y="1533745"/>
            <a:ext cx="5805487" cy="875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抽象：对于一个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WF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，流水线逐级互锁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Rename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左图：制作    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右图：可视化展示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130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9C03B-38BB-5A49-5B94-FC16BB15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1F254252-58DD-1E02-12B9-3033B9ACD9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26F82F4-821C-6DAB-BC3B-11F186848458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BE837A5-51F7-19A6-4D0F-B1A068ACE75D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en-US" altLang="zh-CN" sz="28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inst</a:t>
            </a:r>
            <a:endParaRPr lang="en-US" altLang="zh-CN" sz="28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26483A-42AF-3060-20B6-4E2984EA9C3A}"/>
              </a:ext>
            </a:extLst>
          </p:cNvPr>
          <p:cNvSpPr txBox="1"/>
          <p:nvPr/>
        </p:nvSpPr>
        <p:spPr>
          <a:xfrm>
            <a:off x="8762781" y="1772477"/>
            <a:ext cx="2943372" cy="445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VectorALU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VOPC/VOP1/VOP2/VOP3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ScalarALU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SOPP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：分支 空操作等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SOPC/SOPK/SOP1/SOP2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：普通计算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divergence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MUBUF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：访问向量存储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DS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：私有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scratch pad memory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FLAT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：地址映射到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部分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   SMEM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：访问标量存储 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维护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DC4DDAD-5195-321F-9CA9-D30D0340FE48}"/>
              </a:ext>
            </a:extLst>
          </p:cNvPr>
          <p:cNvSpPr txBox="1"/>
          <p:nvPr/>
        </p:nvSpPr>
        <p:spPr>
          <a:xfrm>
            <a:off x="4614340" y="667763"/>
            <a:ext cx="2802467" cy="441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wavefront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50B1400-25EE-566B-B61A-DE92CE829CF2}"/>
              </a:ext>
            </a:extLst>
          </p:cNvPr>
          <p:cNvSpPr txBox="1"/>
          <p:nvPr/>
        </p:nvSpPr>
        <p:spPr>
          <a:xfrm>
            <a:off x="8805478" y="1007171"/>
            <a:ext cx="2653026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指令在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scoreboardCheck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阶段会被映射到对应的执行单元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F6A63FB-8BCB-3108-FC6A-AEB4BF6F39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125"/>
          <a:stretch/>
        </p:blipFill>
        <p:spPr>
          <a:xfrm>
            <a:off x="3621063" y="1249519"/>
            <a:ext cx="4901853" cy="4021089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45BFB8C-787D-EB3C-FDC7-0DC958664BCF}"/>
              </a:ext>
            </a:extLst>
          </p:cNvPr>
          <p:cNvSpPr/>
          <p:nvPr/>
        </p:nvSpPr>
        <p:spPr>
          <a:xfrm>
            <a:off x="3666076" y="4191003"/>
            <a:ext cx="4809067" cy="10752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6D3CF4C-91F7-1605-901D-17CDEAEA82A4}"/>
              </a:ext>
            </a:extLst>
          </p:cNvPr>
          <p:cNvSpPr/>
          <p:nvPr/>
        </p:nvSpPr>
        <p:spPr>
          <a:xfrm>
            <a:off x="3621062" y="2556936"/>
            <a:ext cx="1636747" cy="283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03C279B-E00A-929D-59DC-36E13D25F91D}"/>
              </a:ext>
            </a:extLst>
          </p:cNvPr>
          <p:cNvSpPr txBox="1"/>
          <p:nvPr/>
        </p:nvSpPr>
        <p:spPr>
          <a:xfrm>
            <a:off x="282297" y="1100304"/>
            <a:ext cx="2943372" cy="763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ii-&gt;execute</a:t>
            </a: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普通指令：读操作数、写操作数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访存指令：读操作数 计算地址 加入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FIFO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A7C7BF3-6254-DA5C-04CC-BA475834F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630" y="1867706"/>
            <a:ext cx="2802468" cy="1662209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C438043-7520-8E85-7BA2-01F45ED62667}"/>
              </a:ext>
            </a:extLst>
          </p:cNvPr>
          <p:cNvSpPr txBox="1"/>
          <p:nvPr/>
        </p:nvSpPr>
        <p:spPr>
          <a:xfrm>
            <a:off x="303425" y="3631332"/>
            <a:ext cx="2943372" cy="1225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Vrf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  <a:r>
              <a:rPr lang="en-US" altLang="zh-CN" sz="12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waveExecuteInst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设定指定周期后目的寄存器完成写回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根据最大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</a:t>
            </a: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操作数设定延迟</a:t>
            </a:r>
            <a:r>
              <a:rPr lang="en-US" altLang="zh-CN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(TODO)</a:t>
            </a:r>
          </a:p>
          <a:p>
            <a:pPr marL="228600" indent="-228600">
              <a:lnSpc>
                <a:spcPct val="125000"/>
              </a:lnSpc>
              <a:buAutoNum type="arabicPeriod"/>
            </a:pPr>
            <a:r>
              <a:rPr lang="zh-CN" altLang="en-US" sz="12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相当于处理写后读</a:t>
            </a: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28600" indent="-228600">
              <a:lnSpc>
                <a:spcPct val="125000"/>
              </a:lnSpc>
              <a:buAutoNum type="arabicPeriod"/>
            </a:pPr>
            <a:endParaRPr lang="en-US" altLang="zh-CN" sz="12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BCC74FB7-6FED-A7F3-B26F-D269A7581A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59" y="4616759"/>
            <a:ext cx="3265262" cy="94341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A629881-B55B-F0E3-D66B-CD35E50183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59" y="5611768"/>
            <a:ext cx="4255047" cy="9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482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41F2-E90C-4AB0-C5D8-2D9F8B326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C1B3057D-EBFE-8FAD-46D0-E280096FDD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4EC4A1F-A112-7692-5D60-5B148C0E826A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BB43E3-1C93-5FBB-673D-DC1C6FD2F469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E780F37-5AAA-2CED-1F59-F20000880640}"/>
              </a:ext>
            </a:extLst>
          </p:cNvPr>
          <p:cNvSpPr txBox="1"/>
          <p:nvPr/>
        </p:nvSpPr>
        <p:spPr>
          <a:xfrm>
            <a:off x="4879921" y="477290"/>
            <a:ext cx="1704550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GPU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访存层次结构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F461A62-06AE-614B-C8A6-C61696914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4" y="870066"/>
            <a:ext cx="11811000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5F54557-9711-1A90-90AF-8482A4F4E3E4}"/>
              </a:ext>
            </a:extLst>
          </p:cNvPr>
          <p:cNvSpPr txBox="1"/>
          <p:nvPr/>
        </p:nvSpPr>
        <p:spPr>
          <a:xfrm>
            <a:off x="3020268" y="4973952"/>
            <a:ext cx="6705072" cy="1952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r>
              <a:rPr lang="fr-FR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src/python/gem5/components/devices/gpus/amdgpu.py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个全局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L2 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256KB-16way 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L1-Icache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32KB-8way)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 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 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 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Scalar-cache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32KB,8-way)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L1-Dcache 16KB-16way) </a:t>
            </a:r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独享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LDS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64KB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0846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B203-2F10-941C-CE51-4DA020DD2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A2246153-6CE2-4313-B066-F5C889C2D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65E6D5-3E6F-6D30-EB7B-79DA3426D251}"/>
              </a:ext>
            </a:extLst>
          </p:cNvPr>
          <p:cNvSpPr/>
          <p:nvPr/>
        </p:nvSpPr>
        <p:spPr>
          <a:xfrm>
            <a:off x="-12570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036D6B5-24D8-3BDA-4124-425F099C5595}"/>
              </a:ext>
            </a:extLst>
          </p:cNvPr>
          <p:cNvSpPr txBox="1"/>
          <p:nvPr/>
        </p:nvSpPr>
        <p:spPr>
          <a:xfrm>
            <a:off x="111124" y="122578"/>
            <a:ext cx="728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374E569-3A5D-7C27-59BA-4991E7C6E3EB}"/>
              </a:ext>
            </a:extLst>
          </p:cNvPr>
          <p:cNvSpPr txBox="1"/>
          <p:nvPr/>
        </p:nvSpPr>
        <p:spPr>
          <a:xfrm>
            <a:off x="4854407" y="429302"/>
            <a:ext cx="1843370" cy="406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端口连接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DEC36-9AC5-9CEF-3D92-7F817E1C5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8768" y="3842415"/>
            <a:ext cx="4506871" cy="132517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6EC192A-D157-5EE0-0291-5A04FA607E5B}"/>
              </a:ext>
            </a:extLst>
          </p:cNvPr>
          <p:cNvSpPr/>
          <p:nvPr/>
        </p:nvSpPr>
        <p:spPr>
          <a:xfrm>
            <a:off x="8485229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FD31A76-89E1-CFBA-9BA9-A73440A5B878}"/>
              </a:ext>
            </a:extLst>
          </p:cNvPr>
          <p:cNvSpPr/>
          <p:nvPr/>
        </p:nvSpPr>
        <p:spPr>
          <a:xfrm>
            <a:off x="1263617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port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2EB0909-1F2B-4D6A-E8C8-5A479D755AA5}"/>
              </a:ext>
            </a:extLst>
          </p:cNvPr>
          <p:cNvSpPr/>
          <p:nvPr/>
        </p:nvSpPr>
        <p:spPr>
          <a:xfrm>
            <a:off x="5676335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26E713-C4A7-0667-1BAE-70C08C76B02C}"/>
              </a:ext>
            </a:extLst>
          </p:cNvPr>
          <p:cNvSpPr/>
          <p:nvPr/>
        </p:nvSpPr>
        <p:spPr>
          <a:xfrm>
            <a:off x="3445230" y="1177945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FEE7E9-4286-08C9-76DE-841850B09FA8}"/>
              </a:ext>
            </a:extLst>
          </p:cNvPr>
          <p:cNvSpPr/>
          <p:nvPr/>
        </p:nvSpPr>
        <p:spPr>
          <a:xfrm>
            <a:off x="8485228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ldsport</a:t>
            </a:r>
            <a:endParaRPr lang="zh-CN" altLang="en-US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523ADFC-89D7-2B40-908C-98B5FBFFE0A0}"/>
              </a:ext>
            </a:extLst>
          </p:cNvPr>
          <p:cNvSpPr/>
          <p:nvPr/>
        </p:nvSpPr>
        <p:spPr>
          <a:xfrm>
            <a:off x="5676334" y="1169017"/>
            <a:ext cx="1002082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D3D6233-567C-2A21-657C-1F83A6994348}"/>
              </a:ext>
            </a:extLst>
          </p:cNvPr>
          <p:cNvSpPr/>
          <p:nvPr/>
        </p:nvSpPr>
        <p:spPr>
          <a:xfrm>
            <a:off x="1186085" y="3095134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coalescer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D57DCA8C-8836-B6C7-9BF2-9AA94928F3F0}"/>
              </a:ext>
            </a:extLst>
          </p:cNvPr>
          <p:cNvSpPr/>
          <p:nvPr/>
        </p:nvSpPr>
        <p:spPr>
          <a:xfrm>
            <a:off x="1647173" y="2179529"/>
            <a:ext cx="219206" cy="80166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22893B-DBF2-D23C-C81A-0EA9AC20E493}"/>
              </a:ext>
            </a:extLst>
          </p:cNvPr>
          <p:cNvSpPr txBox="1"/>
          <p:nvPr/>
        </p:nvSpPr>
        <p:spPr>
          <a:xfrm>
            <a:off x="1310840" y="2394479"/>
            <a:ext cx="453817" cy="337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11926C4-200B-5130-87DF-3C19B7F969FB}"/>
              </a:ext>
            </a:extLst>
          </p:cNvPr>
          <p:cNvSpPr/>
          <p:nvPr/>
        </p:nvSpPr>
        <p:spPr>
          <a:xfrm>
            <a:off x="1186085" y="5049901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E34ECFC-BB52-3082-DC88-2234EF55197B}"/>
              </a:ext>
            </a:extLst>
          </p:cNvPr>
          <p:cNvSpPr/>
          <p:nvPr/>
        </p:nvSpPr>
        <p:spPr>
          <a:xfrm>
            <a:off x="3342499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  <a:endParaRPr lang="en-US" altLang="zh-CN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30216FE-0FE8-D0A3-C756-AB57D02E028F}"/>
              </a:ext>
            </a:extLst>
          </p:cNvPr>
          <p:cNvSpPr/>
          <p:nvPr/>
        </p:nvSpPr>
        <p:spPr>
          <a:xfrm>
            <a:off x="3395773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SQC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4BB47D0-4B4A-9C38-52B4-A4F0B60D8F53}"/>
              </a:ext>
            </a:extLst>
          </p:cNvPr>
          <p:cNvCxnSpPr>
            <a:stCxn id="12" idx="2"/>
            <a:endCxn id="20" idx="0"/>
          </p:cNvCxnSpPr>
          <p:nvPr/>
        </p:nvCxnSpPr>
        <p:spPr>
          <a:xfrm>
            <a:off x="3946271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69B801B-DA3C-1C19-9DCC-92D0778930A7}"/>
              </a:ext>
            </a:extLst>
          </p:cNvPr>
          <p:cNvCxnSpPr/>
          <p:nvPr/>
        </p:nvCxnSpPr>
        <p:spPr>
          <a:xfrm>
            <a:off x="3963440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FF447F7-EF87-4A6F-4A3B-A229D6CF3FC2}"/>
              </a:ext>
            </a:extLst>
          </p:cNvPr>
          <p:cNvCxnSpPr/>
          <p:nvPr/>
        </p:nvCxnSpPr>
        <p:spPr>
          <a:xfrm>
            <a:off x="1745870" y="3996510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D2FE72D3-B926-9E51-0680-19FA1357D922}"/>
              </a:ext>
            </a:extLst>
          </p:cNvPr>
          <p:cNvSpPr/>
          <p:nvPr/>
        </p:nvSpPr>
        <p:spPr>
          <a:xfrm>
            <a:off x="5556435" y="3143350"/>
            <a:ext cx="1241882" cy="69906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sequencer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FC224E8-C385-EF6B-9A29-04DAC2C13307}"/>
              </a:ext>
            </a:extLst>
          </p:cNvPr>
          <p:cNvSpPr/>
          <p:nvPr/>
        </p:nvSpPr>
        <p:spPr>
          <a:xfrm>
            <a:off x="5609709" y="4912613"/>
            <a:ext cx="1157145" cy="901874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Scalar</a:t>
            </a:r>
          </a:p>
          <a:p>
            <a:pPr algn="ctr"/>
            <a:r>
              <a:rPr lang="en-US" altLang="zh-CN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1942743-DB79-B568-9C5D-7418D8D120F0}"/>
              </a:ext>
            </a:extLst>
          </p:cNvPr>
          <p:cNvCxnSpPr>
            <a:endCxn id="29" idx="0"/>
          </p:cNvCxnSpPr>
          <p:nvPr/>
        </p:nvCxnSpPr>
        <p:spPr>
          <a:xfrm>
            <a:off x="6160207" y="2079819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AFA6870-035C-5A9A-9DA5-7F39370C0272}"/>
              </a:ext>
            </a:extLst>
          </p:cNvPr>
          <p:cNvCxnSpPr/>
          <p:nvPr/>
        </p:nvCxnSpPr>
        <p:spPr>
          <a:xfrm>
            <a:off x="6177376" y="3849082"/>
            <a:ext cx="10906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E9DE50C2-065A-07A1-AD2B-17959A5C7ED5}"/>
              </a:ext>
            </a:extLst>
          </p:cNvPr>
          <p:cNvCxnSpPr/>
          <p:nvPr/>
        </p:nvCxnSpPr>
        <p:spPr>
          <a:xfrm>
            <a:off x="8986269" y="2088747"/>
            <a:ext cx="17169" cy="10635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箭头: 右 33">
            <a:extLst>
              <a:ext uri="{FF2B5EF4-FFF2-40B4-BE49-F238E27FC236}">
                <a16:creationId xmlns:a16="http://schemas.microsoft.com/office/drawing/2014/main" id="{2659F091-3FAC-CB7B-0393-4FBE72279ABB}"/>
              </a:ext>
            </a:extLst>
          </p:cNvPr>
          <p:cNvSpPr/>
          <p:nvPr/>
        </p:nvSpPr>
        <p:spPr>
          <a:xfrm>
            <a:off x="7440459" y="3103323"/>
            <a:ext cx="3983277" cy="6024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LDS_BUS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5DA6210-BFFD-C109-CDCD-C6C7D423253C}"/>
              </a:ext>
            </a:extLst>
          </p:cNvPr>
          <p:cNvSpPr txBox="1"/>
          <p:nvPr/>
        </p:nvSpPr>
        <p:spPr>
          <a:xfrm>
            <a:off x="7440459" y="5304281"/>
            <a:ext cx="4733968" cy="114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Gem5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配置中：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Sqc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scalar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有各自的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tlb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80B4B7E-513E-1AA9-B070-8C399B44BA24}"/>
              </a:ext>
            </a:extLst>
          </p:cNvPr>
          <p:cNvCxnSpPr>
            <a:stCxn id="17" idx="2"/>
          </p:cNvCxnSpPr>
          <p:nvPr/>
        </p:nvCxnSpPr>
        <p:spPr>
          <a:xfrm flipV="1">
            <a:off x="1537749" y="2394479"/>
            <a:ext cx="416312" cy="33701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87202854-18B5-4373-9ACE-8F25C4646DF9}"/>
              </a:ext>
            </a:extLst>
          </p:cNvPr>
          <p:cNvSpPr txBox="1"/>
          <p:nvPr/>
        </p:nvSpPr>
        <p:spPr>
          <a:xfrm>
            <a:off x="1944448" y="6073371"/>
            <a:ext cx="4733968" cy="60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Sequencer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都是负责管理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交互的部件，都继承自</a:t>
            </a:r>
            <a:r>
              <a:rPr lang="en-US" altLang="zh-CN" sz="1400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RubyPort</a:t>
            </a:r>
            <a:r>
              <a:rPr lang="zh-CN" altLang="en-US" sz="1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类，都包含请求和响应端口</a:t>
            </a:r>
            <a:endParaRPr lang="en-US" altLang="zh-CN" sz="1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4919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1FB4-3B28-4542-1E04-D6AE51662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哈工大物联网智慧校园设计方案_Lighton（来同）品牌">
            <a:extLst>
              <a:ext uri="{FF2B5EF4-FFF2-40B4-BE49-F238E27FC236}">
                <a16:creationId xmlns:a16="http://schemas.microsoft.com/office/drawing/2014/main" id="{767ED668-9B45-876E-4F2B-C2D0632AFA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" t="3204" r="-127" b="6070"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E56D3E2-7EE8-355E-0879-BB91AFF13AAF}"/>
              </a:ext>
            </a:extLst>
          </p:cNvPr>
          <p:cNvSpPr/>
          <p:nvPr/>
        </p:nvSpPr>
        <p:spPr>
          <a:xfrm>
            <a:off x="2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80000"/>
                </a:schemeClr>
              </a:gs>
              <a:gs pos="34000">
                <a:srgbClr val="FFFFFF">
                  <a:alpha val="90000"/>
                </a:srgbClr>
              </a:gs>
              <a:gs pos="68000">
                <a:srgbClr val="FFFFFF">
                  <a:alpha val="95000"/>
                </a:srgbClr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6538E94-C424-81B1-25E8-DE39D0B13693}"/>
              </a:ext>
            </a:extLst>
          </p:cNvPr>
          <p:cNvSpPr txBox="1"/>
          <p:nvPr/>
        </p:nvSpPr>
        <p:spPr>
          <a:xfrm>
            <a:off x="111125" y="122578"/>
            <a:ext cx="6959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Mem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BEC28CC-763E-990C-EE10-3D412F4170E5}"/>
              </a:ext>
            </a:extLst>
          </p:cNvPr>
          <p:cNvSpPr txBox="1"/>
          <p:nvPr/>
        </p:nvSpPr>
        <p:spPr>
          <a:xfrm>
            <a:off x="7943993" y="1344355"/>
            <a:ext cx="3484057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b="1" dirty="0" err="1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memory_ports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发送请求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Execute/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initiateAcc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E7ACD7-72DC-1831-A6F3-84822041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83" y="1225358"/>
            <a:ext cx="7391098" cy="44072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95D69D4-FC03-56FD-492A-F51CA5D5988D}"/>
              </a:ext>
            </a:extLst>
          </p:cNvPr>
          <p:cNvSpPr txBox="1"/>
          <p:nvPr/>
        </p:nvSpPr>
        <p:spPr>
          <a:xfrm>
            <a:off x="5342350" y="423770"/>
            <a:ext cx="2298310" cy="51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访存过程总览</a:t>
            </a:r>
            <a:endParaRPr lang="en-US" altLang="zh-CN" sz="2400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2ABA7C-4274-1BF6-EA47-B1B1FBA6FCA7}"/>
              </a:ext>
            </a:extLst>
          </p:cNvPr>
          <p:cNvSpPr txBox="1"/>
          <p:nvPr/>
        </p:nvSpPr>
        <p:spPr>
          <a:xfrm>
            <a:off x="7943993" y="2947627"/>
            <a:ext cx="3667634" cy="75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coalescer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和并请求，放入请求队列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CF894AC-D736-DC78-4D6B-012B4B2992CC}"/>
              </a:ext>
            </a:extLst>
          </p:cNvPr>
          <p:cNvSpPr txBox="1"/>
          <p:nvPr/>
        </p:nvSpPr>
        <p:spPr>
          <a:xfrm>
            <a:off x="7943993" y="4458755"/>
            <a:ext cx="3788719" cy="1099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Cache</a:t>
            </a:r>
          </a:p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从队列中取出请求并响应</a:t>
            </a:r>
            <a:endParaRPr lang="en-US" altLang="zh-CN" b="1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Cu</a:t>
            </a:r>
            <a:r>
              <a:rPr lang="zh-CN" altLang="en-US" b="1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收到响应</a:t>
            </a:r>
            <a:r>
              <a:rPr lang="en-US" altLang="zh-CN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completeAcc</a:t>
            </a:r>
            <a:endParaRPr lang="en-US" altLang="zh-CN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820024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75e77eb-8cef-4e13-8808-7f14bde08a82"/>
  <p:tag name="COMMONDATA" val="eyJoZGlkIjoiNjc2N2QzNmMzNWNjYTgwMDFmZWIzZTk5YjQzMmYwYWM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15052</TotalTime>
  <Words>1937</Words>
  <Application>Microsoft Office PowerPoint</Application>
  <PresentationFormat>宽屏</PresentationFormat>
  <Paragraphs>331</Paragraphs>
  <Slides>22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HelloMIPS项目介绍</dc:title>
  <dc:creator>741698057@qq.com</dc:creator>
  <cp:lastModifiedBy>腾 罗</cp:lastModifiedBy>
  <cp:revision>670</cp:revision>
  <dcterms:created xsi:type="dcterms:W3CDTF">2023-08-17T14:49:00Z</dcterms:created>
  <dcterms:modified xsi:type="dcterms:W3CDTF">2025-06-08T15:26:24Z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1033-12.2.0.18283</vt:lpwstr>
  </property>
  <property fmtid="{D5CDD505-2E9C-101B-9397-08002B2CF9AE}" pid="3" name="ICV">
    <vt:lpwstr>6C126D4191C840528CB9DDBD94BF1996</vt:lpwstr>
  </property>
</Properties>
</file>