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2.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ags/tag3.xml" ContentType="application/vnd.openxmlformats-officedocument.presentationml.tag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tags/tag4.xml" ContentType="application/vnd.openxmlformats-officedocument.presentationml.tags+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1"/>
  </p:notesMasterIdLst>
  <p:sldIdLst>
    <p:sldId id="693" r:id="rId2"/>
    <p:sldId id="728" r:id="rId3"/>
    <p:sldId id="724" r:id="rId4"/>
    <p:sldId id="729" r:id="rId5"/>
    <p:sldId id="750" r:id="rId6"/>
    <p:sldId id="725" r:id="rId7"/>
    <p:sldId id="755" r:id="rId8"/>
    <p:sldId id="778" r:id="rId9"/>
    <p:sldId id="756" r:id="rId10"/>
    <p:sldId id="757" r:id="rId11"/>
    <p:sldId id="769" r:id="rId12"/>
    <p:sldId id="770" r:id="rId13"/>
    <p:sldId id="771" r:id="rId14"/>
    <p:sldId id="754" r:id="rId15"/>
    <p:sldId id="767" r:id="rId16"/>
    <p:sldId id="772" r:id="rId17"/>
    <p:sldId id="773" r:id="rId18"/>
    <p:sldId id="775" r:id="rId19"/>
    <p:sldId id="776" r:id="rId20"/>
    <p:sldId id="777" r:id="rId21"/>
    <p:sldId id="758" r:id="rId22"/>
    <p:sldId id="779" r:id="rId23"/>
    <p:sldId id="760" r:id="rId24"/>
    <p:sldId id="780" r:id="rId25"/>
    <p:sldId id="781" r:id="rId26"/>
    <p:sldId id="761" r:id="rId27"/>
    <p:sldId id="763" r:id="rId28"/>
    <p:sldId id="764" r:id="rId29"/>
    <p:sldId id="765" r:id="rId30"/>
  </p:sldIdLst>
  <p:sldSz cx="12192000" cy="6858000"/>
  <p:notesSz cx="6858000" cy="9144000"/>
  <p:custDataLst>
    <p:tags r:id="rId32"/>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63" userDrawn="1">
          <p15:clr>
            <a:srgbClr val="A4A3A4"/>
          </p15:clr>
        </p15:guide>
        <p15:guide id="2" pos="3861"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C78"/>
    <a:srgbClr val="FFFFFF"/>
    <a:srgbClr val="C9DFF6"/>
    <a:srgbClr val="DDEEFF"/>
    <a:srgbClr val="B7DBFF"/>
    <a:srgbClr val="5B2886"/>
    <a:srgbClr val="96BEEA"/>
    <a:srgbClr val="6E8FB3"/>
    <a:srgbClr val="000000"/>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73" autoAdjust="0"/>
    <p:restoredTop sz="94826" autoAdjust="0"/>
  </p:normalViewPr>
  <p:slideViewPr>
    <p:cSldViewPr snapToGrid="0" showGuides="1">
      <p:cViewPr varScale="1">
        <p:scale>
          <a:sx n="63" d="100"/>
          <a:sy n="63" d="100"/>
        </p:scale>
        <p:origin x="776" y="64"/>
      </p:cViewPr>
      <p:guideLst>
        <p:guide orient="horz" pos="2263"/>
        <p:guide pos="386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3C0E984-87FA-4EDC-9369-DD4CB28A5F20}" type="datetimeFigureOut">
              <a:rPr lang="zh-CN" altLang="en-US" smtClean="0"/>
              <a:t>2025/4/27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2E9261-9A27-44B6-8C55-C12B787C810C}"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02E9261-9A27-44B6-8C55-C12B787C810C}" type="slidenum">
              <a:rPr lang="zh-CN" altLang="en-US" smtClean="0"/>
              <a:t>2</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02E9261-9A27-44B6-8C55-C12B787C810C}" type="slidenum">
              <a:rPr lang="zh-CN" altLang="en-US" smtClean="0"/>
              <a:t>14</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02E9261-9A27-44B6-8C55-C12B787C810C}" type="slidenum">
              <a:rPr lang="zh-CN" altLang="en-US" smtClean="0"/>
              <a:t>15</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02E9261-9A27-44B6-8C55-C12B787C810C}" type="slidenum">
              <a:rPr lang="zh-CN" altLang="en-US" smtClean="0"/>
              <a:t>16</a:t>
            </a:fld>
            <a:endParaRPr lang="zh-CN" altLang="en-US"/>
          </a:p>
        </p:txBody>
      </p:sp>
    </p:spTree>
    <p:extLst>
      <p:ext uri="{BB962C8B-B14F-4D97-AF65-F5344CB8AC3E}">
        <p14:creationId xmlns:p14="http://schemas.microsoft.com/office/powerpoint/2010/main" val="38258843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02E9261-9A27-44B6-8C55-C12B787C810C}" type="slidenum">
              <a:rPr lang="zh-CN" altLang="en-US" smtClean="0"/>
              <a:t>17</a:t>
            </a:fld>
            <a:endParaRPr lang="zh-CN" altLang="en-US"/>
          </a:p>
        </p:txBody>
      </p:sp>
    </p:spTree>
    <p:extLst>
      <p:ext uri="{BB962C8B-B14F-4D97-AF65-F5344CB8AC3E}">
        <p14:creationId xmlns:p14="http://schemas.microsoft.com/office/powerpoint/2010/main" val="29236539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02E9261-9A27-44B6-8C55-C12B787C810C}" type="slidenum">
              <a:rPr lang="zh-CN" altLang="en-US" smtClean="0"/>
              <a:t>18</a:t>
            </a:fld>
            <a:endParaRPr lang="zh-CN" altLang="en-US"/>
          </a:p>
        </p:txBody>
      </p:sp>
    </p:spTree>
    <p:extLst>
      <p:ext uri="{BB962C8B-B14F-4D97-AF65-F5344CB8AC3E}">
        <p14:creationId xmlns:p14="http://schemas.microsoft.com/office/powerpoint/2010/main" val="9550341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02E9261-9A27-44B6-8C55-C12B787C810C}" type="slidenum">
              <a:rPr lang="zh-CN" altLang="en-US" smtClean="0"/>
              <a:t>19</a:t>
            </a:fld>
            <a:endParaRPr lang="zh-CN" altLang="en-US"/>
          </a:p>
        </p:txBody>
      </p:sp>
    </p:spTree>
    <p:extLst>
      <p:ext uri="{BB962C8B-B14F-4D97-AF65-F5344CB8AC3E}">
        <p14:creationId xmlns:p14="http://schemas.microsoft.com/office/powerpoint/2010/main" val="50061643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02E9261-9A27-44B6-8C55-C12B787C810C}" type="slidenum">
              <a:rPr lang="zh-CN" altLang="en-US" smtClean="0"/>
              <a:t>20</a:t>
            </a:fld>
            <a:endParaRPr lang="zh-CN" altLang="en-US"/>
          </a:p>
        </p:txBody>
      </p:sp>
    </p:spTree>
    <p:extLst>
      <p:ext uri="{BB962C8B-B14F-4D97-AF65-F5344CB8AC3E}">
        <p14:creationId xmlns:p14="http://schemas.microsoft.com/office/powerpoint/2010/main" val="338886696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02E9261-9A27-44B6-8C55-C12B787C810C}" type="slidenum">
              <a:rPr lang="zh-CN" altLang="en-US" smtClean="0"/>
              <a:t>21</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02E9261-9A27-44B6-8C55-C12B787C810C}" type="slidenum">
              <a:rPr lang="zh-CN" altLang="en-US" smtClean="0"/>
              <a:t>22</a:t>
            </a:fld>
            <a:endParaRPr lang="zh-CN" altLang="en-US"/>
          </a:p>
        </p:txBody>
      </p:sp>
    </p:spTree>
    <p:extLst>
      <p:ext uri="{BB962C8B-B14F-4D97-AF65-F5344CB8AC3E}">
        <p14:creationId xmlns:p14="http://schemas.microsoft.com/office/powerpoint/2010/main" val="302333020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02E9261-9A27-44B6-8C55-C12B787C810C}" type="slidenum">
              <a:rPr lang="zh-CN" altLang="en-US" smtClean="0"/>
              <a:t>23</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02E9261-9A27-44B6-8C55-C12B787C810C}" type="slidenum">
              <a:rPr lang="zh-CN" altLang="en-US" smtClean="0"/>
              <a:t>3</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02E9261-9A27-44B6-8C55-C12B787C810C}" type="slidenum">
              <a:rPr lang="zh-CN" altLang="en-US" smtClean="0"/>
              <a:t>24</a:t>
            </a:fld>
            <a:endParaRPr lang="zh-CN" altLang="en-US"/>
          </a:p>
        </p:txBody>
      </p:sp>
    </p:spTree>
    <p:extLst>
      <p:ext uri="{BB962C8B-B14F-4D97-AF65-F5344CB8AC3E}">
        <p14:creationId xmlns:p14="http://schemas.microsoft.com/office/powerpoint/2010/main" val="301720488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02E9261-9A27-44B6-8C55-C12B787C810C}" type="slidenum">
              <a:rPr lang="zh-CN" altLang="en-US" smtClean="0"/>
              <a:t>25</a:t>
            </a:fld>
            <a:endParaRPr lang="zh-CN" altLang="en-US"/>
          </a:p>
        </p:txBody>
      </p:sp>
    </p:spTree>
    <p:extLst>
      <p:ext uri="{BB962C8B-B14F-4D97-AF65-F5344CB8AC3E}">
        <p14:creationId xmlns:p14="http://schemas.microsoft.com/office/powerpoint/2010/main" val="10082935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02E9261-9A27-44B6-8C55-C12B787C810C}" type="slidenum">
              <a:rPr lang="zh-CN" altLang="en-US" smtClean="0"/>
              <a:t>26</a:t>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02E9261-9A27-44B6-8C55-C12B787C810C}" type="slidenum">
              <a:rPr lang="zh-CN" altLang="en-US" smtClean="0"/>
              <a:t>27</a:t>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02E9261-9A27-44B6-8C55-C12B787C810C}" type="slidenum">
              <a:rPr lang="zh-CN" altLang="en-US" smtClean="0"/>
              <a:t>28</a:t>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02E9261-9A27-44B6-8C55-C12B787C810C}" type="slidenum">
              <a:rPr lang="zh-CN" altLang="en-US" smtClean="0"/>
              <a:t>29</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02E9261-9A27-44B6-8C55-C12B787C810C}" type="slidenum">
              <a:rPr lang="zh-CN" altLang="en-US" smtClean="0"/>
              <a:t>4</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02E9261-9A27-44B6-8C55-C12B787C810C}" type="slidenum">
              <a:rPr lang="zh-CN" altLang="en-US" smtClean="0"/>
              <a:t>6</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02E9261-9A27-44B6-8C55-C12B787C810C}" type="slidenum">
              <a:rPr lang="zh-CN" altLang="en-US" smtClean="0"/>
              <a:t>8</a:t>
            </a:fld>
            <a:endParaRPr lang="zh-CN" altLang="en-US"/>
          </a:p>
        </p:txBody>
      </p:sp>
    </p:spTree>
    <p:extLst>
      <p:ext uri="{BB962C8B-B14F-4D97-AF65-F5344CB8AC3E}">
        <p14:creationId xmlns:p14="http://schemas.microsoft.com/office/powerpoint/2010/main" val="985196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02E9261-9A27-44B6-8C55-C12B787C810C}" type="slidenum">
              <a:rPr lang="zh-CN" altLang="en-US" smtClean="0"/>
              <a:t>10</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02E9261-9A27-44B6-8C55-C12B787C810C}" type="slidenum">
              <a:rPr lang="zh-CN" altLang="en-US" smtClean="0"/>
              <a:t>11</a:t>
            </a:fld>
            <a:endParaRPr lang="zh-CN" altLang="en-US"/>
          </a:p>
        </p:txBody>
      </p:sp>
    </p:spTree>
    <p:extLst>
      <p:ext uri="{BB962C8B-B14F-4D97-AF65-F5344CB8AC3E}">
        <p14:creationId xmlns:p14="http://schemas.microsoft.com/office/powerpoint/2010/main" val="4721412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02E9261-9A27-44B6-8C55-C12B787C810C}" type="slidenum">
              <a:rPr lang="zh-CN" altLang="en-US" smtClean="0"/>
              <a:t>12</a:t>
            </a:fld>
            <a:endParaRPr lang="zh-CN" altLang="en-US"/>
          </a:p>
        </p:txBody>
      </p:sp>
    </p:spTree>
    <p:extLst>
      <p:ext uri="{BB962C8B-B14F-4D97-AF65-F5344CB8AC3E}">
        <p14:creationId xmlns:p14="http://schemas.microsoft.com/office/powerpoint/2010/main" val="566680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02E9261-9A27-44B6-8C55-C12B787C810C}" type="slidenum">
              <a:rPr lang="zh-CN" altLang="en-US" smtClean="0"/>
              <a:t>13</a:t>
            </a:fld>
            <a:endParaRPr lang="zh-CN" altLang="en-US"/>
          </a:p>
        </p:txBody>
      </p:sp>
    </p:spTree>
    <p:extLst>
      <p:ext uri="{BB962C8B-B14F-4D97-AF65-F5344CB8AC3E}">
        <p14:creationId xmlns:p14="http://schemas.microsoft.com/office/powerpoint/2010/main" val="25501613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3537527"/>
            <a:ext cx="9144000" cy="979200"/>
          </a:xfrm>
        </p:spPr>
        <p:txBody>
          <a:bodyPr anchor="b">
            <a:normAutofit/>
          </a:bodyPr>
          <a:lstStyle>
            <a:lvl1pPr algn="ctr">
              <a:defRPr sz="5400" b="1">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3" name="副标题 2"/>
          <p:cNvSpPr>
            <a:spLocks noGrp="1"/>
          </p:cNvSpPr>
          <p:nvPr>
            <p:ph type="subTitle" idx="1" hasCustomPrompt="1"/>
          </p:nvPr>
        </p:nvSpPr>
        <p:spPr>
          <a:xfrm>
            <a:off x="1524000" y="4784433"/>
            <a:ext cx="9144000" cy="676564"/>
          </a:xfrm>
        </p:spPr>
        <p:txBody>
          <a:bodyPr>
            <a:normAutofit/>
          </a:bodyPr>
          <a:lstStyle>
            <a:lvl1pPr marL="0" indent="0" algn="ctr">
              <a:buNone/>
              <a:defRPr sz="3200" b="1">
                <a:latin typeface="微软雅黑" panose="020B0503020204020204" pitchFamily="34" charset="-122"/>
                <a:ea typeface="微软雅黑" panose="020B0503020204020204"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199765" indent="0" algn="ctr">
              <a:buNone/>
              <a:defRPr sz="1600"/>
            </a:lvl8pPr>
            <a:lvl9pPr marL="3656965" indent="0" algn="ctr">
              <a:buNone/>
              <a:defRPr sz="1600"/>
            </a:lvl9pPr>
          </a:lstStyle>
          <a:p>
            <a:r>
              <a:rPr lang="zh-CN" altLang="en-US" dirty="0"/>
              <a:t>单击以编辑母版副标题样式</a:t>
            </a:r>
          </a:p>
        </p:txBody>
      </p:sp>
      <p:sp>
        <p:nvSpPr>
          <p:cNvPr id="4" name="日期占位符 3"/>
          <p:cNvSpPr>
            <a:spLocks noGrp="1"/>
          </p:cNvSpPr>
          <p:nvPr>
            <p:ph type="dt" sz="half" idx="10"/>
          </p:nvPr>
        </p:nvSpPr>
        <p:spPr>
          <a:xfrm>
            <a:off x="4634345" y="5691771"/>
            <a:ext cx="2743200" cy="365125"/>
          </a:xfrm>
        </p:spPr>
        <p:txBody>
          <a:bodyPr/>
          <a:lstStyle>
            <a:lvl1pPr algn="ctr">
              <a:defRPr sz="1600" b="1"/>
            </a:lvl1pPr>
          </a:lstStyle>
          <a:p>
            <a:r>
              <a:rPr lang="en-US" altLang="zh-CN" dirty="0"/>
              <a:t>2015</a:t>
            </a:r>
            <a:r>
              <a:rPr lang="zh-CN" altLang="en-US" dirty="0"/>
              <a:t>年</a:t>
            </a:r>
            <a:r>
              <a:rPr lang="en-US" altLang="zh-CN" dirty="0"/>
              <a:t>11</a:t>
            </a:r>
            <a:r>
              <a:rPr lang="zh-CN" altLang="en-US" dirty="0"/>
              <a:t>月</a:t>
            </a:r>
            <a:r>
              <a:rPr lang="en-US" altLang="zh-CN" dirty="0"/>
              <a:t>24</a:t>
            </a:r>
            <a:r>
              <a:rPr lang="zh-CN" altLang="en-US" dirty="0"/>
              <a:t>日</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838200" y="1825625"/>
            <a:ext cx="10515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r>
              <a:rPr lang="zh-CN" altLang="en-US" dirty="0"/>
              <a:t>规格严格 功夫到家</a:t>
            </a:r>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dirty="0"/>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A9C97986-178F-4A9C-92B1-E2D14DF018C0}"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5"/>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9"/>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6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7D5AC6-34AC-4EA2-A012-B11BC4470F9B}" type="datetimeFigureOut">
              <a:rPr lang="zh-CN" altLang="en-US" smtClean="0"/>
              <a:t>2025/4/27</a:t>
            </a:fld>
            <a:endParaRPr lang="zh-CN" altLang="en-US"/>
          </a:p>
        </p:txBody>
      </p:sp>
      <p:sp>
        <p:nvSpPr>
          <p:cNvPr id="5" name="页脚占位符 4"/>
          <p:cNvSpPr>
            <a:spLocks noGrp="1"/>
          </p:cNvSpPr>
          <p:nvPr>
            <p:ph type="ftr" sz="quarter" idx="3"/>
          </p:nvPr>
        </p:nvSpPr>
        <p:spPr>
          <a:xfrm>
            <a:off x="4038600" y="635636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6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80C89B-1487-43E3-9E76-F8D8F37DA8A6}"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36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56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199765" algn="l" defTabSz="914400" rtl="0" eaLnBrk="1" latinLnBrk="0" hangingPunct="1">
        <a:defRPr sz="1800" kern="1200">
          <a:solidFill>
            <a:schemeClr val="tx1"/>
          </a:solidFill>
          <a:latin typeface="+mn-lt"/>
          <a:ea typeface="+mn-ea"/>
          <a:cs typeface="+mn-cs"/>
        </a:defRPr>
      </a:lvl8pPr>
      <a:lvl9pPr marL="3656965"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2.jpeg"/><Relationship Id="rId7" Type="http://schemas.openxmlformats.org/officeDocument/2006/relationships/image" Target="../media/image20.svg"/><Relationship Id="rId2" Type="http://schemas.openxmlformats.org/officeDocument/2006/relationships/notesSlide" Target="../notesSlides/notesSlide11.xml"/><Relationship Id="rId1" Type="http://schemas.openxmlformats.org/officeDocument/2006/relationships/slideLayout" Target="../slideLayouts/slideLayout3.xml"/><Relationship Id="rId6" Type="http://schemas.openxmlformats.org/officeDocument/2006/relationships/image" Target="../media/image19.png"/><Relationship Id="rId5" Type="http://schemas.openxmlformats.org/officeDocument/2006/relationships/image" Target="../media/image18.svg"/><Relationship Id="rId4" Type="http://schemas.openxmlformats.org/officeDocument/2006/relationships/image" Target="../media/image17.png"/><Relationship Id="rId9" Type="http://schemas.openxmlformats.org/officeDocument/2006/relationships/image" Target="../media/image22.svg"/></Relationships>
</file>

<file path=ppt/slides/_rels/slide1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3.xml"/><Relationship Id="rId1" Type="http://schemas.openxmlformats.org/officeDocument/2006/relationships/tags" Target="../tags/tag3.xml"/><Relationship Id="rId5" Type="http://schemas.openxmlformats.org/officeDocument/2006/relationships/image" Target="../media/image23.png"/><Relationship Id="rId4" Type="http://schemas.openxmlformats.org/officeDocument/2006/relationships/image" Target="../media/image2.jpeg"/></Relationships>
</file>

<file path=ppt/slides/_rels/slide1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4.xml"/><Relationship Id="rId1" Type="http://schemas.openxmlformats.org/officeDocument/2006/relationships/slideLayout" Target="../slideLayouts/slideLayout3.xml"/><Relationship Id="rId5" Type="http://schemas.openxmlformats.org/officeDocument/2006/relationships/image" Target="../media/image25.png"/><Relationship Id="rId4" Type="http://schemas.openxmlformats.org/officeDocument/2006/relationships/image" Target="../media/image24.png"/></Relationships>
</file>

<file path=ppt/slides/_rels/slide1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26.png"/></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6.xml"/><Relationship Id="rId1" Type="http://schemas.openxmlformats.org/officeDocument/2006/relationships/slideLayout" Target="../slideLayouts/slideLayout3.xml"/><Relationship Id="rId5" Type="http://schemas.openxmlformats.org/officeDocument/2006/relationships/image" Target="../media/image28.png"/><Relationship Id="rId4" Type="http://schemas.openxmlformats.org/officeDocument/2006/relationships/image" Target="../media/image27.png"/></Relationships>
</file>

<file path=ppt/slides/_rels/slide2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7.xml"/><Relationship Id="rId1" Type="http://schemas.openxmlformats.org/officeDocument/2006/relationships/slideLayout" Target="../slideLayouts/slideLayout3.xml"/><Relationship Id="rId5" Type="http://schemas.openxmlformats.org/officeDocument/2006/relationships/image" Target="../media/image30.png"/><Relationship Id="rId4" Type="http://schemas.openxmlformats.org/officeDocument/2006/relationships/image" Target="../media/image29.png"/></Relationships>
</file>

<file path=ppt/slides/_rels/slide2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8.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2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0.xml"/><Relationship Id="rId1" Type="http://schemas.openxmlformats.org/officeDocument/2006/relationships/slideLayout" Target="../slideLayouts/slideLayout3.xml"/><Relationship Id="rId4" Type="http://schemas.openxmlformats.org/officeDocument/2006/relationships/image" Target="../media/image31.png"/></Relationships>
</file>

<file path=ppt/slides/_rels/slide2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1.xml"/><Relationship Id="rId1" Type="http://schemas.openxmlformats.org/officeDocument/2006/relationships/slideLayout" Target="../slideLayouts/slideLayout3.xml"/><Relationship Id="rId4" Type="http://schemas.openxmlformats.org/officeDocument/2006/relationships/image" Target="../media/image32.png"/></Relationships>
</file>

<file path=ppt/slides/_rels/slide2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2.xml"/><Relationship Id="rId1" Type="http://schemas.openxmlformats.org/officeDocument/2006/relationships/slideLayout" Target="../slideLayouts/slideLayout3.xml"/><Relationship Id="rId4" Type="http://schemas.openxmlformats.org/officeDocument/2006/relationships/image" Target="../media/image33.png"/></Relationships>
</file>

<file path=ppt/slides/_rels/slide2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3.xml"/><Relationship Id="rId1" Type="http://schemas.openxmlformats.org/officeDocument/2006/relationships/slideLayout" Target="../slideLayouts/slideLayout3.xml"/><Relationship Id="rId4" Type="http://schemas.openxmlformats.org/officeDocument/2006/relationships/image" Target="../media/image34.png"/></Relationships>
</file>

<file path=ppt/slides/_rels/slide2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4.xml"/><Relationship Id="rId1" Type="http://schemas.openxmlformats.org/officeDocument/2006/relationships/slideLayout" Target="../slideLayouts/slideLayout3.xml"/><Relationship Id="rId5" Type="http://schemas.openxmlformats.org/officeDocument/2006/relationships/image" Target="../media/image36.png"/><Relationship Id="rId4" Type="http://schemas.openxmlformats.org/officeDocument/2006/relationships/image" Target="../media/image35.pn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3.xml"/><Relationship Id="rId1" Type="http://schemas.openxmlformats.org/officeDocument/2006/relationships/tags" Target="../tags/tag4.xml"/><Relationship Id="rId4" Type="http://schemas.openxmlformats.org/officeDocument/2006/relationships/image" Target="../media/image2.jpeg"/></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jpe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jpeg"/><Relationship Id="rId1" Type="http://schemas.openxmlformats.org/officeDocument/2006/relationships/slideLayout" Target="../slideLayouts/slideLayout3.xml"/><Relationship Id="rId4" Type="http://schemas.openxmlformats.org/officeDocument/2006/relationships/image" Target="../media/image8.jpeg"/></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3.xml"/><Relationship Id="rId1" Type="http://schemas.openxmlformats.org/officeDocument/2006/relationships/tags" Target="../tags/tag2.xml"/><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2" descr="哈工大物联网智慧校园设计方案_Lighton（来同）品牌"/>
          <p:cNvPicPr>
            <a:picLocks noChangeAspect="1" noChangeArrowheads="1"/>
          </p:cNvPicPr>
          <p:nvPr/>
        </p:nvPicPr>
        <p:blipFill rotWithShape="1">
          <a:blip r:embed="rId2">
            <a:extLst>
              <a:ext uri="{28A0092B-C50C-407E-A947-70E740481C1C}">
                <a14:useLocalDpi xmlns:a14="http://schemas.microsoft.com/office/drawing/2010/main" val="0"/>
              </a:ext>
            </a:extLst>
          </a:blip>
          <a:srcRect l="127" t="3204" r="-127" b="6070"/>
          <a:stretch>
            <a:fillRect/>
          </a:stretch>
        </p:blipFill>
        <p:spPr bwMode="auto">
          <a:xfrm>
            <a:off x="1" y="0"/>
            <a:ext cx="12259732" cy="6858000"/>
          </a:xfrm>
          <a:prstGeom prst="rect">
            <a:avLst/>
          </a:prstGeom>
          <a:noFill/>
          <a:extLst>
            <a:ext uri="{909E8E84-426E-40DD-AFC4-6F175D3DCCD1}">
              <a14:hiddenFill xmlns:a14="http://schemas.microsoft.com/office/drawing/2010/main">
                <a:solidFill>
                  <a:srgbClr val="FFFFFF"/>
                </a:solidFill>
              </a14:hiddenFill>
            </a:ext>
          </a:extLst>
        </p:spPr>
      </p:pic>
      <p:sp>
        <p:nvSpPr>
          <p:cNvPr id="5" name="矩形 4"/>
          <p:cNvSpPr/>
          <p:nvPr/>
        </p:nvSpPr>
        <p:spPr>
          <a:xfrm>
            <a:off x="0" y="0"/>
            <a:ext cx="12259732" cy="6858000"/>
          </a:xfrm>
          <a:prstGeom prst="rect">
            <a:avLst/>
          </a:prstGeom>
          <a:gradFill>
            <a:gsLst>
              <a:gs pos="0">
                <a:schemeClr val="accent1">
                  <a:lumMod val="5000"/>
                  <a:lumOff val="95000"/>
                  <a:alpha val="22000"/>
                </a:schemeClr>
              </a:gs>
              <a:gs pos="33000">
                <a:srgbClr val="FFFFFF">
                  <a:alpha val="80000"/>
                </a:srgbClr>
              </a:gs>
              <a:gs pos="68000">
                <a:srgbClr val="FFFFFF">
                  <a:alpha val="90000"/>
                </a:srgbClr>
              </a:gs>
              <a:gs pos="100000">
                <a:srgbClr val="FFFFFF"/>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2"/>
          <p:cNvSpPr txBox="1"/>
          <p:nvPr/>
        </p:nvSpPr>
        <p:spPr>
          <a:xfrm>
            <a:off x="1557866" y="2271435"/>
            <a:ext cx="9144000" cy="774441"/>
          </a:xfrm>
          <a:prstGeom prst="rect">
            <a:avLst/>
          </a:prstGeom>
          <a:noFill/>
        </p:spPr>
        <p:txBody>
          <a:bodyPr vert="horz" lIns="91440" tIns="45720" rIns="91440" bIns="45720" rtlCol="0" anchor="ctr">
            <a:normAutofit fontScale="2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br>
              <a:rPr lang="en-US" altLang="zh-CN" dirty="0"/>
            </a:br>
            <a:br>
              <a:rPr lang="en-US" altLang="zh-CN" sz="35200" b="1" dirty="0">
                <a:latin typeface="微软雅黑" panose="020B0503020204020204" pitchFamily="34" charset="-122"/>
                <a:ea typeface="微软雅黑" panose="020B0503020204020204" pitchFamily="34" charset="-122"/>
              </a:rPr>
            </a:br>
            <a:r>
              <a:rPr lang="en-US" altLang="zh-CN" sz="35200" b="1" dirty="0">
                <a:latin typeface="微软雅黑" panose="020B0503020204020204" pitchFamily="34" charset="-122"/>
                <a:ea typeface="微软雅黑" panose="020B0503020204020204" pitchFamily="34" charset="-122"/>
              </a:rPr>
              <a:t>  </a:t>
            </a:r>
            <a:r>
              <a:rPr lang="en-US" altLang="zh-CN" sz="35200" b="1" dirty="0">
                <a:solidFill>
                  <a:schemeClr val="tx2">
                    <a:lumMod val="75000"/>
                  </a:schemeClr>
                </a:solidFill>
                <a:latin typeface="微软雅黑" panose="020B0503020204020204" pitchFamily="34" charset="-122"/>
                <a:ea typeface="微软雅黑" panose="020B0503020204020204" pitchFamily="34" charset="-122"/>
              </a:rPr>
              <a:t>Gem5</a:t>
            </a:r>
            <a:r>
              <a:rPr lang="zh-CN" altLang="en-US" sz="35200" b="1" dirty="0">
                <a:solidFill>
                  <a:schemeClr val="tx2">
                    <a:lumMod val="75000"/>
                  </a:schemeClr>
                </a:solidFill>
                <a:latin typeface="微软雅黑" panose="020B0503020204020204" pitchFamily="34" charset="-122"/>
                <a:ea typeface="微软雅黑" panose="020B0503020204020204" pitchFamily="34" charset="-122"/>
              </a:rPr>
              <a:t>工作汇报</a:t>
            </a:r>
            <a:br>
              <a:rPr lang="en-US" altLang="zh-CN" sz="35200" b="1" dirty="0">
                <a:latin typeface="微软雅黑" panose="020B0503020204020204" pitchFamily="34" charset="-122"/>
                <a:ea typeface="微软雅黑" panose="020B0503020204020204" pitchFamily="34" charset="-122"/>
              </a:rPr>
            </a:br>
            <a:br>
              <a:rPr lang="en-US" altLang="zh-CN" dirty="0"/>
            </a:br>
            <a:endParaRPr lang="zh-CN" altLang="en-US" b="1" dirty="0">
              <a:latin typeface="微软雅黑" panose="020B0503020204020204" pitchFamily="34" charset="-122"/>
              <a:ea typeface="微软雅黑" panose="020B0503020204020204" pitchFamily="34" charset="-122"/>
            </a:endParaRPr>
          </a:p>
        </p:txBody>
      </p:sp>
      <p:sp>
        <p:nvSpPr>
          <p:cNvPr id="3" name="副标题 7"/>
          <p:cNvSpPr txBox="1"/>
          <p:nvPr/>
        </p:nvSpPr>
        <p:spPr>
          <a:xfrm>
            <a:off x="7222066" y="5839572"/>
            <a:ext cx="5037666" cy="67656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36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56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endParaRPr lang="zh-CN" altLang="en-US" sz="2400" dirty="0">
              <a:latin typeface="微软雅黑" panose="020B0503020204020204" pitchFamily="34" charset="-122"/>
              <a:ea typeface="微软雅黑" panose="020B0503020204020204" pitchFamily="34" charset="-122"/>
            </a:endParaRPr>
          </a:p>
        </p:txBody>
      </p:sp>
      <p:sp>
        <p:nvSpPr>
          <p:cNvPr id="6" name="副标题 7"/>
          <p:cNvSpPr txBox="1"/>
          <p:nvPr/>
        </p:nvSpPr>
        <p:spPr>
          <a:xfrm>
            <a:off x="6805263" y="6348532"/>
            <a:ext cx="5454469" cy="50946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3200" b="1" kern="1200">
                <a:solidFill>
                  <a:schemeClr val="tx1"/>
                </a:solidFill>
                <a:latin typeface="微软雅黑" panose="020B0503020204020204" pitchFamily="34" charset="-122"/>
                <a:ea typeface="微软雅黑" panose="020B0503020204020204" pitchFamily="34" charset="-122"/>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199765"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6965"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r>
              <a:rPr lang="zh-CN" altLang="en-US" sz="2400" b="0" dirty="0"/>
              <a:t>罗腾</a:t>
            </a:r>
          </a:p>
        </p:txBody>
      </p:sp>
      <p:sp>
        <p:nvSpPr>
          <p:cNvPr id="7" name="圆角矩形 28"/>
          <p:cNvSpPr>
            <a:spLocks noChangeAspect="1"/>
          </p:cNvSpPr>
          <p:nvPr/>
        </p:nvSpPr>
        <p:spPr>
          <a:xfrm>
            <a:off x="3276600" y="3790276"/>
            <a:ext cx="5918199" cy="774441"/>
          </a:xfrm>
          <a:prstGeom prst="roundRect">
            <a:avLst>
              <a:gd name="adj" fmla="val 50000"/>
            </a:avLst>
          </a:prstGeom>
          <a:solidFill>
            <a:schemeClr val="tx2">
              <a:lumMod val="75000"/>
            </a:schemeClr>
          </a:solidFill>
          <a:ln w="12700" cap="flat" cmpd="sng" algn="ctr">
            <a:noFill/>
            <a:prstDash val="solid"/>
            <a:miter lim="800000"/>
          </a:ln>
          <a:effectLst>
            <a:outerShdw blurRad="101600" dist="38100" dir="2700000" algn="tl" rotWithShape="0">
              <a:prstClr val="black">
                <a:alpha val="15000"/>
              </a:prstClr>
            </a:outerShdw>
          </a:effectLst>
        </p:spPr>
        <p:txBody>
          <a:bodyPr rtlCol="0" anchor="ctr"/>
          <a:lstStyle/>
          <a:p>
            <a:pPr algn="ctr">
              <a:defRPr/>
            </a:pPr>
            <a:r>
              <a:rPr lang="zh-CN" altLang="en-US" sz="2400" kern="0" dirty="0">
                <a:solidFill>
                  <a:srgbClr val="FFFFFF"/>
                </a:solidFill>
                <a:latin typeface="Arial" panose="020B0604020202020204"/>
                <a:ea typeface="微软雅黑" panose="020B0503020204020204" pitchFamily="34" charset="-122"/>
                <a:sym typeface="Arial" panose="020B0604020202020204"/>
              </a:rPr>
              <a:t>基于</a:t>
            </a:r>
            <a:r>
              <a:rPr lang="en-US" altLang="zh-CN" sz="2400" kern="0" dirty="0">
                <a:solidFill>
                  <a:srgbClr val="FFFFFF"/>
                </a:solidFill>
                <a:latin typeface="Arial" panose="020B0604020202020204"/>
                <a:ea typeface="微软雅黑" panose="020B0503020204020204" pitchFamily="34" charset="-122"/>
                <a:sym typeface="Arial" panose="020B0604020202020204"/>
              </a:rPr>
              <a:t>RISC-V</a:t>
            </a:r>
            <a:r>
              <a:rPr lang="zh-CN" altLang="en-US" sz="2400" kern="0" dirty="0">
                <a:solidFill>
                  <a:srgbClr val="FFFFFF"/>
                </a:solidFill>
                <a:latin typeface="Arial" panose="020B0604020202020204"/>
                <a:ea typeface="微软雅黑" panose="020B0503020204020204" pitchFamily="34" charset="-122"/>
                <a:sym typeface="Arial" panose="020B0604020202020204"/>
              </a:rPr>
              <a:t>扩展指令的</a:t>
            </a:r>
            <a:r>
              <a:rPr lang="en-US" altLang="zh-CN" sz="2400" kern="0" dirty="0">
                <a:solidFill>
                  <a:srgbClr val="FFFFFF"/>
                </a:solidFill>
                <a:latin typeface="Arial" panose="020B0604020202020204"/>
                <a:ea typeface="微软雅黑" panose="020B0503020204020204" pitchFamily="34" charset="-122"/>
                <a:sym typeface="Arial" panose="020B0604020202020204"/>
              </a:rPr>
              <a:t>AI</a:t>
            </a:r>
            <a:r>
              <a:rPr lang="zh-CN" altLang="en-US" sz="2400" kern="0" dirty="0">
                <a:solidFill>
                  <a:srgbClr val="FFFFFF"/>
                </a:solidFill>
                <a:latin typeface="Arial" panose="020B0604020202020204"/>
                <a:ea typeface="微软雅黑" panose="020B0503020204020204" pitchFamily="34" charset="-122"/>
                <a:sym typeface="Arial" panose="020B0604020202020204"/>
              </a:rPr>
              <a:t>卷积加速设计</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哈工大物联网智慧校园设计方案_Lighton（来同）品牌"/>
          <p:cNvPicPr>
            <a:picLocks noChangeAspect="1" noChangeArrowheads="1"/>
          </p:cNvPicPr>
          <p:nvPr/>
        </p:nvPicPr>
        <p:blipFill rotWithShape="1">
          <a:blip r:embed="rId3">
            <a:extLst>
              <a:ext uri="{28A0092B-C50C-407E-A947-70E740481C1C}">
                <a14:useLocalDpi xmlns:a14="http://schemas.microsoft.com/office/drawing/2010/main" val="0"/>
              </a:ext>
            </a:extLst>
          </a:blip>
          <a:srcRect l="127" t="3204" r="-127" b="6070"/>
          <a:stretch>
            <a:fillRect/>
          </a:stretch>
        </p:blipFill>
        <p:spPr bwMode="auto">
          <a:xfrm>
            <a:off x="-1" y="0"/>
            <a:ext cx="12293601" cy="6858000"/>
          </a:xfrm>
          <a:prstGeom prst="rect">
            <a:avLst/>
          </a:prstGeom>
          <a:noFill/>
          <a:extLst>
            <a:ext uri="{909E8E84-426E-40DD-AFC4-6F175D3DCCD1}">
              <a14:hiddenFill xmlns:a14="http://schemas.microsoft.com/office/drawing/2010/main">
                <a:solidFill>
                  <a:srgbClr val="FFFFFF"/>
                </a:solidFill>
              </a14:hiddenFill>
            </a:ext>
          </a:extLst>
        </p:spPr>
      </p:pic>
      <p:sp>
        <p:nvSpPr>
          <p:cNvPr id="5" name="矩形 4"/>
          <p:cNvSpPr/>
          <p:nvPr/>
        </p:nvSpPr>
        <p:spPr>
          <a:xfrm>
            <a:off x="0" y="0"/>
            <a:ext cx="12293600" cy="6858000"/>
          </a:xfrm>
          <a:prstGeom prst="rect">
            <a:avLst/>
          </a:prstGeom>
          <a:gradFill>
            <a:gsLst>
              <a:gs pos="0">
                <a:schemeClr val="accent1">
                  <a:lumMod val="5000"/>
                  <a:lumOff val="95000"/>
                  <a:alpha val="22000"/>
                </a:schemeClr>
              </a:gs>
              <a:gs pos="33000">
                <a:srgbClr val="FFFFFF">
                  <a:alpha val="80000"/>
                </a:srgbClr>
              </a:gs>
              <a:gs pos="68000">
                <a:srgbClr val="FFFFFF">
                  <a:alpha val="90000"/>
                </a:srgbClr>
              </a:gs>
              <a:gs pos="100000">
                <a:srgbClr val="FFFFFF"/>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TextBox 5"/>
          <p:cNvSpPr txBox="1"/>
          <p:nvPr/>
        </p:nvSpPr>
        <p:spPr>
          <a:xfrm>
            <a:off x="2626873" y="2332295"/>
            <a:ext cx="6440586" cy="923330"/>
          </a:xfrm>
          <a:prstGeom prst="rect">
            <a:avLst/>
          </a:prstGeom>
          <a:noFill/>
          <a:effectLst/>
        </p:spPr>
        <p:txBody>
          <a:bodyPr wrap="square" rtlCol="0" anchor="ctr">
            <a:spAutoFit/>
            <a:scene3d>
              <a:camera prst="orthographicFront"/>
              <a:lightRig rig="threePt" dir="t"/>
            </a:scene3d>
            <a:sp3d prstMaterial="powder"/>
          </a:bodyPr>
          <a:lstStyle/>
          <a:p>
            <a:pPr algn="ctr"/>
            <a:r>
              <a:rPr lang="en-US" altLang="zh-CN" sz="5400" b="1" spc="300" dirty="0">
                <a:solidFill>
                  <a:schemeClr val="tx2">
                    <a:lumMod val="75000"/>
                  </a:schemeClr>
                </a:solidFill>
                <a:effectLst>
                  <a:outerShdw blurRad="25400" dist="25400" dir="2700000" algn="tl">
                    <a:srgbClr val="000000">
                      <a:alpha val="15000"/>
                    </a:srgbClr>
                  </a:outerShdw>
                </a:effectLst>
                <a:latin typeface="微软雅黑" panose="020B0503020204020204" pitchFamily="34" charset="-122"/>
                <a:ea typeface="微软雅黑" panose="020B0503020204020204" pitchFamily="34" charset="-122"/>
                <a:sym typeface="Arial" panose="020B0604020202020204"/>
              </a:rPr>
              <a:t>03 </a:t>
            </a:r>
            <a:r>
              <a:rPr lang="zh-CN" altLang="en-US" sz="5400" b="1" spc="300" dirty="0">
                <a:solidFill>
                  <a:schemeClr val="tx2">
                    <a:lumMod val="75000"/>
                  </a:schemeClr>
                </a:solidFill>
                <a:effectLst>
                  <a:outerShdw blurRad="25400" dist="25400" dir="2700000" algn="tl">
                    <a:srgbClr val="000000">
                      <a:alpha val="15000"/>
                    </a:srgbClr>
                  </a:outerShdw>
                </a:effectLst>
                <a:latin typeface="微软雅黑" panose="020B0503020204020204" pitchFamily="34" charset="-122"/>
                <a:ea typeface="微软雅黑" panose="020B0503020204020204" pitchFamily="34" charset="-122"/>
                <a:sym typeface="Arial" panose="020B0604020202020204"/>
              </a:rPr>
              <a:t>研究内容</a:t>
            </a:r>
          </a:p>
        </p:txBody>
      </p:sp>
      <p:cxnSp>
        <p:nvCxnSpPr>
          <p:cNvPr id="7" name="直接连接符 6"/>
          <p:cNvCxnSpPr/>
          <p:nvPr/>
        </p:nvCxnSpPr>
        <p:spPr>
          <a:xfrm>
            <a:off x="5650104" y="3429000"/>
            <a:ext cx="394124" cy="0"/>
          </a:xfrm>
          <a:prstGeom prst="line">
            <a:avLst/>
          </a:prstGeom>
          <a:ln w="57150">
            <a:solidFill>
              <a:srgbClr val="5886C2"/>
            </a:solidFill>
          </a:ln>
          <a:effectLst>
            <a:outerShdw blurRad="101600" dist="38100" dir="2700000" algn="tl" rotWithShape="0">
              <a:prstClr val="black">
                <a:alpha val="25000"/>
              </a:prstClr>
            </a:outerShdw>
          </a:effectLst>
        </p:spPr>
        <p:style>
          <a:lnRef idx="1">
            <a:schemeClr val="accent1"/>
          </a:lnRef>
          <a:fillRef idx="0">
            <a:schemeClr val="accent1"/>
          </a:fillRef>
          <a:effectRef idx="0">
            <a:schemeClr val="accent1"/>
          </a:effectRef>
          <a:fontRef idx="minor">
            <a:schemeClr val="tx1"/>
          </a:fontRef>
        </p:style>
      </p:cxnSp>
      <p:sp>
        <p:nvSpPr>
          <p:cNvPr id="8" name="TextBox 5"/>
          <p:cNvSpPr txBox="1"/>
          <p:nvPr/>
        </p:nvSpPr>
        <p:spPr>
          <a:xfrm>
            <a:off x="3640100" y="3602375"/>
            <a:ext cx="4414133" cy="523220"/>
          </a:xfrm>
          <a:prstGeom prst="rect">
            <a:avLst/>
          </a:prstGeom>
          <a:noFill/>
          <a:effectLst/>
        </p:spPr>
        <p:txBody>
          <a:bodyPr wrap="square" rtlCol="0" anchor="ctr">
            <a:spAutoFit/>
            <a:scene3d>
              <a:camera prst="orthographicFront"/>
              <a:lightRig rig="threePt" dir="t"/>
            </a:scene3d>
            <a:sp3d prstMaterial="powder"/>
          </a:bodyPr>
          <a:lstStyle/>
          <a:p>
            <a:pPr algn="ctr"/>
            <a:r>
              <a:rPr lang="zh-CN" altLang="en-US" sz="2800" b="1" dirty="0">
                <a:solidFill>
                  <a:schemeClr val="tx2">
                    <a:lumMod val="75000"/>
                  </a:schemeClr>
                </a:solidFill>
                <a:latin typeface="微软雅黑" panose="020B0503020204020204" pitchFamily="34" charset="-122"/>
                <a:ea typeface="微软雅黑" panose="020B0503020204020204" pitchFamily="34" charset="-122"/>
              </a:rPr>
              <a:t>方案设计 实验分析</a:t>
            </a:r>
            <a:endParaRPr lang="zh-CN" altLang="en-US" sz="2800" b="1" spc="300" dirty="0">
              <a:solidFill>
                <a:schemeClr val="tx2">
                  <a:lumMod val="75000"/>
                </a:schemeClr>
              </a:solidFill>
              <a:effectLst>
                <a:outerShdw blurRad="25400" dist="25400" dir="2700000" algn="tl">
                  <a:srgbClr val="000000">
                    <a:alpha val="15000"/>
                  </a:srgbClr>
                </a:outerShdw>
              </a:effectLst>
              <a:latin typeface="微软雅黑" panose="020B0503020204020204" pitchFamily="34" charset="-122"/>
              <a:ea typeface="微软雅黑" panose="020B0503020204020204" pitchFamily="34" charset="-122"/>
              <a:sym typeface="Arial" panose="020B0604020202020204"/>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2" descr="哈工大物联网智慧校园设计方案_Lighton（来同）品牌"/>
          <p:cNvPicPr>
            <a:picLocks noChangeAspect="1" noChangeArrowheads="1"/>
          </p:cNvPicPr>
          <p:nvPr/>
        </p:nvPicPr>
        <p:blipFill rotWithShape="1">
          <a:blip r:embed="rId3">
            <a:extLst>
              <a:ext uri="{28A0092B-C50C-407E-A947-70E740481C1C}">
                <a14:useLocalDpi xmlns:a14="http://schemas.microsoft.com/office/drawing/2010/main" val="0"/>
              </a:ext>
            </a:extLst>
          </a:blip>
          <a:srcRect l="127" t="3204" r="-127" b="6070"/>
          <a:stretch>
            <a:fillRect/>
          </a:stretch>
        </p:blipFill>
        <p:spPr bwMode="auto">
          <a:xfrm>
            <a:off x="1"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5" name="矩形 4"/>
          <p:cNvSpPr/>
          <p:nvPr/>
        </p:nvSpPr>
        <p:spPr>
          <a:xfrm>
            <a:off x="2" y="0"/>
            <a:ext cx="12191998" cy="6858000"/>
          </a:xfrm>
          <a:prstGeom prst="rect">
            <a:avLst/>
          </a:prstGeom>
          <a:gradFill>
            <a:gsLst>
              <a:gs pos="0">
                <a:schemeClr val="accent1">
                  <a:lumMod val="5000"/>
                  <a:lumOff val="95000"/>
                  <a:alpha val="80000"/>
                </a:schemeClr>
              </a:gs>
              <a:gs pos="34000">
                <a:srgbClr val="FFFFFF">
                  <a:alpha val="90000"/>
                </a:srgbClr>
              </a:gs>
              <a:gs pos="68000">
                <a:srgbClr val="FFFFFF">
                  <a:alpha val="95000"/>
                </a:srgbClr>
              </a:gs>
              <a:gs pos="100000">
                <a:srgbClr val="FFFFFF"/>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文本框 6"/>
          <p:cNvSpPr txBox="1"/>
          <p:nvPr/>
        </p:nvSpPr>
        <p:spPr>
          <a:xfrm>
            <a:off x="111125" y="122578"/>
            <a:ext cx="6959600" cy="523220"/>
          </a:xfrm>
          <a:prstGeom prst="rect">
            <a:avLst/>
          </a:prstGeom>
          <a:noFill/>
        </p:spPr>
        <p:txBody>
          <a:bodyPr wrap="square" rtlCol="0">
            <a:spAutoFit/>
          </a:bodyPr>
          <a:lstStyle/>
          <a:p>
            <a:r>
              <a:rPr lang="en-US" altLang="zh-CN" sz="2800" b="1" dirty="0">
                <a:solidFill>
                  <a:schemeClr val="tx2">
                    <a:lumMod val="75000"/>
                  </a:schemeClr>
                </a:solidFill>
                <a:latin typeface="微软雅黑" panose="020B0503020204020204" pitchFamily="34" charset="-122"/>
                <a:ea typeface="微软雅黑" panose="020B0503020204020204" pitchFamily="34" charset="-122"/>
              </a:rPr>
              <a:t>03  </a:t>
            </a:r>
            <a:r>
              <a:rPr lang="zh-CN" altLang="en-US" sz="2800" b="1" dirty="0">
                <a:solidFill>
                  <a:schemeClr val="tx2">
                    <a:lumMod val="75000"/>
                  </a:schemeClr>
                </a:solidFill>
                <a:latin typeface="微软雅黑" panose="020B0503020204020204" pitchFamily="34" charset="-122"/>
                <a:ea typeface="微软雅黑" panose="020B0503020204020204" pitchFamily="34" charset="-122"/>
              </a:rPr>
              <a:t>研究内容</a:t>
            </a:r>
            <a:endParaRPr lang="en-US" altLang="zh-CN" sz="2800" b="1" dirty="0">
              <a:solidFill>
                <a:schemeClr val="tx2">
                  <a:lumMod val="75000"/>
                </a:schemeClr>
              </a:solidFill>
              <a:latin typeface="微软雅黑" panose="020B0503020204020204" pitchFamily="34" charset="-122"/>
              <a:ea typeface="微软雅黑" panose="020B0503020204020204" pitchFamily="34" charset="-122"/>
            </a:endParaRPr>
          </a:p>
        </p:txBody>
      </p:sp>
      <p:sp>
        <p:nvSpPr>
          <p:cNvPr id="25" name="文本框 24"/>
          <p:cNvSpPr txBox="1"/>
          <p:nvPr/>
        </p:nvSpPr>
        <p:spPr>
          <a:xfrm>
            <a:off x="3660570" y="724986"/>
            <a:ext cx="4866085" cy="584775"/>
          </a:xfrm>
          <a:prstGeom prst="rect">
            <a:avLst/>
          </a:prstGeom>
          <a:noFill/>
        </p:spPr>
        <p:txBody>
          <a:bodyPr wrap="square" rtlCol="0">
            <a:spAutoFit/>
          </a:bodyPr>
          <a:lstStyle/>
          <a:p>
            <a:pPr algn="ctr"/>
            <a:r>
              <a:rPr lang="zh-CN" altLang="en-US" sz="3200" b="1" dirty="0">
                <a:latin typeface="微软雅黑" panose="020B0503020204020204" pitchFamily="34" charset="-122"/>
                <a:ea typeface="微软雅黑" panose="020B0503020204020204" pitchFamily="34" charset="-122"/>
              </a:rPr>
              <a:t>性能瓶颈分析</a:t>
            </a:r>
            <a:endParaRPr lang="en-US" altLang="zh-CN" b="1" dirty="0">
              <a:latin typeface="微软雅黑" panose="020B0503020204020204" pitchFamily="34" charset="-122"/>
              <a:ea typeface="微软雅黑" panose="020B0503020204020204" pitchFamily="34" charset="-122"/>
            </a:endParaRPr>
          </a:p>
        </p:txBody>
      </p:sp>
      <p:sp>
        <p:nvSpPr>
          <p:cNvPr id="2" name="文本框 1"/>
          <p:cNvSpPr txBox="1"/>
          <p:nvPr/>
        </p:nvSpPr>
        <p:spPr>
          <a:xfrm>
            <a:off x="6346800" y="1618590"/>
            <a:ext cx="3232863" cy="1643527"/>
          </a:xfrm>
          <a:prstGeom prst="rect">
            <a:avLst/>
          </a:prstGeom>
          <a:noFill/>
        </p:spPr>
        <p:txBody>
          <a:bodyPr wrap="square" rtlCol="0">
            <a:spAutoFit/>
          </a:bodyPr>
          <a:lstStyle/>
          <a:p>
            <a:pPr algn="ctr">
              <a:lnSpc>
                <a:spcPct val="120000"/>
              </a:lnSpc>
              <a:defRPr/>
            </a:pPr>
            <a:r>
              <a:rPr lang="zh-CN" altLang="en-US" sz="2400" b="1" kern="0" dirty="0">
                <a:latin typeface="Arial" panose="020B0604020202020204"/>
                <a:ea typeface="微软雅黑" panose="020B0503020204020204" pitchFamily="34" charset="-122"/>
                <a:sym typeface="Arial" panose="020B0604020202020204"/>
              </a:rPr>
              <a:t>编写仿真脚本</a:t>
            </a:r>
            <a:endParaRPr lang="en-US" altLang="zh-CN" sz="2400" b="1" kern="0" dirty="0">
              <a:latin typeface="Arial" panose="020B0604020202020204"/>
              <a:ea typeface="微软雅黑" panose="020B0503020204020204" pitchFamily="34" charset="-122"/>
              <a:sym typeface="Arial" panose="020B0604020202020204"/>
            </a:endParaRPr>
          </a:p>
          <a:p>
            <a:pPr algn="ctr">
              <a:lnSpc>
                <a:spcPct val="120000"/>
              </a:lnSpc>
              <a:defRPr/>
            </a:pPr>
            <a:r>
              <a:rPr lang="zh-CN" altLang="en-US" sz="2000" kern="0" dirty="0">
                <a:latin typeface="微软雅黑" panose="020B0503020204020204" pitchFamily="34" charset="-122"/>
                <a:ea typeface="微软雅黑" panose="020B0503020204020204" pitchFamily="34" charset="-122"/>
                <a:sym typeface="Arial" panose="020B0604020202020204"/>
              </a:rPr>
              <a:t>指定</a:t>
            </a:r>
            <a:r>
              <a:rPr lang="en-US" altLang="zh-CN" sz="2000" kern="0" dirty="0">
                <a:latin typeface="微软雅黑" panose="020B0503020204020204" pitchFamily="34" charset="-122"/>
                <a:ea typeface="微软雅黑" panose="020B0503020204020204" pitchFamily="34" charset="-122"/>
                <a:sym typeface="Arial" panose="020B0604020202020204"/>
              </a:rPr>
              <a:t>CPU</a:t>
            </a:r>
            <a:r>
              <a:rPr lang="zh-CN" altLang="en-US" sz="2000" kern="0" dirty="0">
                <a:latin typeface="微软雅黑" panose="020B0503020204020204" pitchFamily="34" charset="-122"/>
                <a:ea typeface="微软雅黑" panose="020B0503020204020204" pitchFamily="34" charset="-122"/>
                <a:sym typeface="Arial" panose="020B0604020202020204"/>
              </a:rPr>
              <a:t>架构</a:t>
            </a:r>
            <a:endParaRPr lang="en-US" altLang="zh-CN" sz="2000" kern="0" dirty="0">
              <a:latin typeface="微软雅黑" panose="020B0503020204020204" pitchFamily="34" charset="-122"/>
              <a:ea typeface="微软雅黑" panose="020B0503020204020204" pitchFamily="34" charset="-122"/>
              <a:sym typeface="Arial" panose="020B0604020202020204"/>
            </a:endParaRPr>
          </a:p>
          <a:p>
            <a:pPr algn="ctr">
              <a:lnSpc>
                <a:spcPct val="120000"/>
              </a:lnSpc>
              <a:defRPr/>
            </a:pPr>
            <a:r>
              <a:rPr lang="zh-CN" altLang="en-US" sz="2000" kern="0" dirty="0">
                <a:latin typeface="微软雅黑" panose="020B0503020204020204" pitchFamily="34" charset="-122"/>
                <a:ea typeface="微软雅黑" panose="020B0503020204020204" pitchFamily="34" charset="-122"/>
                <a:sym typeface="Arial" panose="020B0604020202020204"/>
              </a:rPr>
              <a:t>指定仿真负载</a:t>
            </a:r>
            <a:endParaRPr lang="en-US" altLang="zh-CN" sz="2000" kern="0" dirty="0">
              <a:latin typeface="微软雅黑" panose="020B0503020204020204" pitchFamily="34" charset="-122"/>
              <a:ea typeface="微软雅黑" panose="020B0503020204020204" pitchFamily="34" charset="-122"/>
              <a:sym typeface="Arial" panose="020B0604020202020204"/>
            </a:endParaRPr>
          </a:p>
          <a:p>
            <a:pPr algn="ctr">
              <a:lnSpc>
                <a:spcPct val="120000"/>
              </a:lnSpc>
              <a:defRPr/>
            </a:pPr>
            <a:r>
              <a:rPr lang="zh-CN" altLang="en-US" sz="2000" kern="0" dirty="0">
                <a:latin typeface="微软雅黑" panose="020B0503020204020204" pitchFamily="34" charset="-122"/>
                <a:ea typeface="微软雅黑" panose="020B0503020204020204" pitchFamily="34" charset="-122"/>
                <a:sym typeface="Arial" panose="020B0604020202020204"/>
              </a:rPr>
              <a:t>其余配置采用默认参数</a:t>
            </a:r>
          </a:p>
        </p:txBody>
      </p:sp>
      <p:sp>
        <p:nvSpPr>
          <p:cNvPr id="3" name="文本框 2"/>
          <p:cNvSpPr txBox="1"/>
          <p:nvPr/>
        </p:nvSpPr>
        <p:spPr>
          <a:xfrm>
            <a:off x="6421530" y="4030217"/>
            <a:ext cx="3083402" cy="1643527"/>
          </a:xfrm>
          <a:prstGeom prst="rect">
            <a:avLst/>
          </a:prstGeom>
          <a:noFill/>
        </p:spPr>
        <p:txBody>
          <a:bodyPr wrap="square" rtlCol="0">
            <a:spAutoFit/>
          </a:bodyPr>
          <a:lstStyle/>
          <a:p>
            <a:pPr algn="ctr">
              <a:lnSpc>
                <a:spcPct val="120000"/>
              </a:lnSpc>
              <a:defRPr/>
            </a:pPr>
            <a:r>
              <a:rPr lang="zh-CN" altLang="en-US" sz="2400" b="1" kern="0" dirty="0">
                <a:latin typeface="Arial" panose="020B0604020202020204"/>
                <a:ea typeface="微软雅黑" panose="020B0503020204020204" pitchFamily="34" charset="-122"/>
                <a:sym typeface="Arial" panose="020B0604020202020204"/>
              </a:rPr>
              <a:t>分析方法</a:t>
            </a:r>
            <a:endParaRPr lang="en-US" altLang="zh-CN" sz="2400" b="1" kern="0" dirty="0">
              <a:latin typeface="Arial" panose="020B0604020202020204"/>
              <a:ea typeface="微软雅黑" panose="020B0503020204020204" pitchFamily="34" charset="-122"/>
              <a:sym typeface="Arial" panose="020B0604020202020204"/>
            </a:endParaRPr>
          </a:p>
          <a:p>
            <a:pPr algn="ctr">
              <a:lnSpc>
                <a:spcPct val="120000"/>
              </a:lnSpc>
              <a:defRPr/>
            </a:pPr>
            <a:r>
              <a:rPr lang="zh-CN" altLang="en-US" sz="2000" kern="0" dirty="0">
                <a:latin typeface="微软雅黑" panose="020B0503020204020204" pitchFamily="34" charset="-122"/>
                <a:ea typeface="微软雅黑" panose="020B0503020204020204" pitchFamily="34" charset="-122"/>
                <a:sym typeface="Arial" panose="020B0604020202020204"/>
              </a:rPr>
              <a:t>查看统计输出信息</a:t>
            </a:r>
            <a:endParaRPr lang="en-US" altLang="zh-CN" sz="2000" kern="0" dirty="0">
              <a:latin typeface="微软雅黑" panose="020B0503020204020204" pitchFamily="34" charset="-122"/>
              <a:ea typeface="微软雅黑" panose="020B0503020204020204" pitchFamily="34" charset="-122"/>
              <a:sym typeface="Arial" panose="020B0604020202020204"/>
            </a:endParaRPr>
          </a:p>
          <a:p>
            <a:pPr algn="ctr">
              <a:lnSpc>
                <a:spcPct val="120000"/>
              </a:lnSpc>
              <a:defRPr/>
            </a:pPr>
            <a:r>
              <a:rPr lang="zh-CN" altLang="en-US" sz="2000" kern="0" dirty="0">
                <a:latin typeface="微软雅黑" panose="020B0503020204020204" pitchFamily="34" charset="-122"/>
                <a:ea typeface="微软雅黑" panose="020B0503020204020204" pitchFamily="34" charset="-122"/>
                <a:sym typeface="Arial" panose="020B0604020202020204"/>
              </a:rPr>
              <a:t>流水线可视化</a:t>
            </a:r>
            <a:endParaRPr lang="en-US" altLang="zh-CN" sz="2000" kern="0" dirty="0">
              <a:latin typeface="微软雅黑" panose="020B0503020204020204" pitchFamily="34" charset="-122"/>
              <a:ea typeface="微软雅黑" panose="020B0503020204020204" pitchFamily="34" charset="-122"/>
              <a:sym typeface="Arial" panose="020B0604020202020204"/>
            </a:endParaRPr>
          </a:p>
          <a:p>
            <a:pPr algn="ctr">
              <a:lnSpc>
                <a:spcPct val="120000"/>
              </a:lnSpc>
              <a:defRPr/>
            </a:pPr>
            <a:r>
              <a:rPr lang="zh-CN" altLang="en-US" sz="2000" kern="0" dirty="0">
                <a:latin typeface="微软雅黑" panose="020B0503020204020204" pitchFamily="34" charset="-122"/>
                <a:ea typeface="微软雅黑" panose="020B0503020204020204" pitchFamily="34" charset="-122"/>
                <a:sym typeface="Arial" panose="020B0604020202020204"/>
              </a:rPr>
              <a:t>结合汇编</a:t>
            </a:r>
            <a:endParaRPr lang="en-US" altLang="zh-CN" sz="2000" kern="0" dirty="0">
              <a:latin typeface="微软雅黑" panose="020B0503020204020204" pitchFamily="34" charset="-122"/>
              <a:ea typeface="微软雅黑" panose="020B0503020204020204" pitchFamily="34" charset="-122"/>
              <a:sym typeface="Arial" panose="020B0604020202020204"/>
            </a:endParaRPr>
          </a:p>
        </p:txBody>
      </p:sp>
      <p:pic>
        <p:nvPicPr>
          <p:cNvPr id="12" name="图片 11">
            <a:extLst>
              <a:ext uri="{FF2B5EF4-FFF2-40B4-BE49-F238E27FC236}">
                <a16:creationId xmlns:a16="http://schemas.microsoft.com/office/drawing/2014/main" id="{79EB59B0-F010-4A52-90CE-CE7BF1DDC8D4}"/>
              </a:ext>
            </a:extLst>
          </p:cNvPr>
          <p:cNvPicPr>
            <a:picLocks noChangeAspect="1"/>
          </p:cNvPicPr>
          <p:nvPr/>
        </p:nvPicPr>
        <p:blipFill>
          <a:blip r:embed="rId4"/>
          <a:stretch>
            <a:fillRect/>
          </a:stretch>
        </p:blipFill>
        <p:spPr>
          <a:xfrm>
            <a:off x="2745314" y="1548034"/>
            <a:ext cx="3844686" cy="4584980"/>
          </a:xfrm>
          <a:prstGeom prst="rect">
            <a:avLst/>
          </a:prstGeom>
        </p:spPr>
      </p:pic>
    </p:spTree>
    <p:extLst>
      <p:ext uri="{BB962C8B-B14F-4D97-AF65-F5344CB8AC3E}">
        <p14:creationId xmlns:p14="http://schemas.microsoft.com/office/powerpoint/2010/main" val="26401805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2" descr="哈工大物联网智慧校园设计方案_Lighton（来同）品牌"/>
          <p:cNvPicPr>
            <a:picLocks noChangeAspect="1" noChangeArrowheads="1"/>
          </p:cNvPicPr>
          <p:nvPr/>
        </p:nvPicPr>
        <p:blipFill rotWithShape="1">
          <a:blip r:embed="rId3">
            <a:extLst>
              <a:ext uri="{28A0092B-C50C-407E-A947-70E740481C1C}">
                <a14:useLocalDpi xmlns:a14="http://schemas.microsoft.com/office/drawing/2010/main" val="0"/>
              </a:ext>
            </a:extLst>
          </a:blip>
          <a:srcRect l="127" t="3204" r="-127" b="6070"/>
          <a:stretch>
            <a:fillRect/>
          </a:stretch>
        </p:blipFill>
        <p:spPr bwMode="auto">
          <a:xfrm>
            <a:off x="1"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5" name="矩形 4"/>
          <p:cNvSpPr/>
          <p:nvPr/>
        </p:nvSpPr>
        <p:spPr>
          <a:xfrm>
            <a:off x="2" y="0"/>
            <a:ext cx="12191998" cy="6858000"/>
          </a:xfrm>
          <a:prstGeom prst="rect">
            <a:avLst/>
          </a:prstGeom>
          <a:gradFill>
            <a:gsLst>
              <a:gs pos="0">
                <a:schemeClr val="accent1">
                  <a:lumMod val="5000"/>
                  <a:lumOff val="95000"/>
                  <a:alpha val="80000"/>
                </a:schemeClr>
              </a:gs>
              <a:gs pos="34000">
                <a:srgbClr val="FFFFFF">
                  <a:alpha val="90000"/>
                </a:srgbClr>
              </a:gs>
              <a:gs pos="68000">
                <a:srgbClr val="FFFFFF">
                  <a:alpha val="95000"/>
                </a:srgbClr>
              </a:gs>
              <a:gs pos="100000">
                <a:srgbClr val="FFFFFF"/>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文本框 6"/>
          <p:cNvSpPr txBox="1"/>
          <p:nvPr/>
        </p:nvSpPr>
        <p:spPr>
          <a:xfrm>
            <a:off x="111125" y="122578"/>
            <a:ext cx="6959600" cy="523220"/>
          </a:xfrm>
          <a:prstGeom prst="rect">
            <a:avLst/>
          </a:prstGeom>
          <a:noFill/>
        </p:spPr>
        <p:txBody>
          <a:bodyPr wrap="square" rtlCol="0">
            <a:spAutoFit/>
          </a:bodyPr>
          <a:lstStyle/>
          <a:p>
            <a:r>
              <a:rPr lang="en-US" altLang="zh-CN" sz="2800" b="1" dirty="0">
                <a:solidFill>
                  <a:schemeClr val="tx2">
                    <a:lumMod val="75000"/>
                  </a:schemeClr>
                </a:solidFill>
                <a:latin typeface="微软雅黑" panose="020B0503020204020204" pitchFamily="34" charset="-122"/>
                <a:ea typeface="微软雅黑" panose="020B0503020204020204" pitchFamily="34" charset="-122"/>
              </a:rPr>
              <a:t>03  </a:t>
            </a:r>
            <a:r>
              <a:rPr lang="zh-CN" altLang="en-US" sz="2800" b="1" dirty="0">
                <a:solidFill>
                  <a:schemeClr val="tx2">
                    <a:lumMod val="75000"/>
                  </a:schemeClr>
                </a:solidFill>
                <a:latin typeface="微软雅黑" panose="020B0503020204020204" pitchFamily="34" charset="-122"/>
                <a:ea typeface="微软雅黑" panose="020B0503020204020204" pitchFamily="34" charset="-122"/>
              </a:rPr>
              <a:t>研究内容</a:t>
            </a:r>
            <a:endParaRPr lang="en-US" altLang="zh-CN" sz="2800" b="1" dirty="0">
              <a:solidFill>
                <a:schemeClr val="tx2">
                  <a:lumMod val="75000"/>
                </a:schemeClr>
              </a:solidFill>
              <a:latin typeface="微软雅黑" panose="020B0503020204020204" pitchFamily="34" charset="-122"/>
              <a:ea typeface="微软雅黑" panose="020B0503020204020204" pitchFamily="34" charset="-122"/>
            </a:endParaRPr>
          </a:p>
        </p:txBody>
      </p:sp>
      <p:sp>
        <p:nvSpPr>
          <p:cNvPr id="25" name="文本框 24"/>
          <p:cNvSpPr txBox="1"/>
          <p:nvPr/>
        </p:nvSpPr>
        <p:spPr>
          <a:xfrm>
            <a:off x="3660570" y="724986"/>
            <a:ext cx="4866085" cy="584775"/>
          </a:xfrm>
          <a:prstGeom prst="rect">
            <a:avLst/>
          </a:prstGeom>
          <a:noFill/>
        </p:spPr>
        <p:txBody>
          <a:bodyPr wrap="square" rtlCol="0">
            <a:spAutoFit/>
          </a:bodyPr>
          <a:lstStyle/>
          <a:p>
            <a:pPr algn="ctr"/>
            <a:r>
              <a:rPr lang="zh-CN" altLang="en-US" sz="3200" b="1" dirty="0">
                <a:latin typeface="微软雅黑" panose="020B0503020204020204" pitchFamily="34" charset="-122"/>
                <a:ea typeface="微软雅黑" panose="020B0503020204020204" pitchFamily="34" charset="-122"/>
              </a:rPr>
              <a:t>性能瓶颈分析</a:t>
            </a:r>
            <a:endParaRPr lang="en-US" altLang="zh-CN" b="1" dirty="0">
              <a:latin typeface="微软雅黑" panose="020B0503020204020204" pitchFamily="34" charset="-122"/>
              <a:ea typeface="微软雅黑" panose="020B0503020204020204" pitchFamily="34" charset="-122"/>
            </a:endParaRPr>
          </a:p>
        </p:txBody>
      </p:sp>
      <p:sp>
        <p:nvSpPr>
          <p:cNvPr id="2" name="文本框 1"/>
          <p:cNvSpPr txBox="1"/>
          <p:nvPr/>
        </p:nvSpPr>
        <p:spPr>
          <a:xfrm>
            <a:off x="2607920" y="4417368"/>
            <a:ext cx="3232863" cy="1643527"/>
          </a:xfrm>
          <a:prstGeom prst="rect">
            <a:avLst/>
          </a:prstGeom>
          <a:noFill/>
        </p:spPr>
        <p:txBody>
          <a:bodyPr wrap="square" rtlCol="0">
            <a:spAutoFit/>
          </a:bodyPr>
          <a:lstStyle/>
          <a:p>
            <a:pPr algn="ctr">
              <a:lnSpc>
                <a:spcPct val="120000"/>
              </a:lnSpc>
              <a:defRPr/>
            </a:pPr>
            <a:r>
              <a:rPr lang="en-US" altLang="zh-CN" sz="2400" b="1" kern="0" dirty="0" err="1">
                <a:latin typeface="Arial" panose="020B0604020202020204"/>
                <a:ea typeface="微软雅黑" panose="020B0503020204020204" pitchFamily="34" charset="-122"/>
                <a:sym typeface="Arial" panose="020B0604020202020204"/>
              </a:rPr>
              <a:t>Flw</a:t>
            </a:r>
            <a:r>
              <a:rPr lang="zh-CN" altLang="en-US" sz="2400" b="1" kern="0" dirty="0">
                <a:latin typeface="Arial" panose="020B0604020202020204"/>
                <a:ea typeface="微软雅黑" panose="020B0503020204020204" pitchFamily="34" charset="-122"/>
                <a:sym typeface="Arial" panose="020B0604020202020204"/>
              </a:rPr>
              <a:t>延迟较大</a:t>
            </a:r>
            <a:endParaRPr lang="en-US" altLang="zh-CN" sz="2400" b="1" kern="0" dirty="0">
              <a:latin typeface="Arial" panose="020B0604020202020204"/>
              <a:ea typeface="微软雅黑" panose="020B0503020204020204" pitchFamily="34" charset="-122"/>
              <a:sym typeface="Arial" panose="020B0604020202020204"/>
            </a:endParaRPr>
          </a:p>
          <a:p>
            <a:pPr algn="ctr">
              <a:lnSpc>
                <a:spcPct val="120000"/>
              </a:lnSpc>
              <a:defRPr/>
            </a:pPr>
            <a:r>
              <a:rPr lang="zh-CN" altLang="en-US" sz="2000" kern="0" dirty="0">
                <a:latin typeface="微软雅黑" panose="020B0503020204020204" pitchFamily="34" charset="-122"/>
                <a:ea typeface="微软雅黑" panose="020B0503020204020204" pitchFamily="34" charset="-122"/>
                <a:sym typeface="Arial" panose="020B0604020202020204"/>
              </a:rPr>
              <a:t>重复加载内循环无关变量</a:t>
            </a:r>
            <a:endParaRPr lang="en-US" altLang="zh-CN" sz="2000" kern="0" dirty="0">
              <a:latin typeface="微软雅黑" panose="020B0503020204020204" pitchFamily="34" charset="-122"/>
              <a:ea typeface="微软雅黑" panose="020B0503020204020204" pitchFamily="34" charset="-122"/>
              <a:sym typeface="Arial" panose="020B0604020202020204"/>
            </a:endParaRPr>
          </a:p>
          <a:p>
            <a:pPr algn="ctr">
              <a:lnSpc>
                <a:spcPct val="120000"/>
              </a:lnSpc>
              <a:defRPr/>
            </a:pPr>
            <a:r>
              <a:rPr lang="zh-CN" altLang="en-US" sz="2000" kern="0" dirty="0">
                <a:latin typeface="微软雅黑" panose="020B0503020204020204" pitchFamily="34" charset="-122"/>
                <a:ea typeface="微软雅黑" panose="020B0503020204020204" pitchFamily="34" charset="-122"/>
                <a:sym typeface="Arial" panose="020B0604020202020204"/>
              </a:rPr>
              <a:t>数据依赖链顶端</a:t>
            </a:r>
            <a:endParaRPr lang="en-US" altLang="zh-CN" sz="2000" kern="0" dirty="0">
              <a:latin typeface="微软雅黑" panose="020B0503020204020204" pitchFamily="34" charset="-122"/>
              <a:ea typeface="微软雅黑" panose="020B0503020204020204" pitchFamily="34" charset="-122"/>
              <a:sym typeface="Arial" panose="020B0604020202020204"/>
            </a:endParaRPr>
          </a:p>
          <a:p>
            <a:pPr algn="ctr">
              <a:lnSpc>
                <a:spcPct val="120000"/>
              </a:lnSpc>
              <a:defRPr/>
            </a:pPr>
            <a:r>
              <a:rPr lang="zh-CN" altLang="en-US" sz="2000" kern="0" dirty="0">
                <a:solidFill>
                  <a:srgbClr val="FF0000"/>
                </a:solidFill>
                <a:latin typeface="微软雅黑" panose="020B0503020204020204" pitchFamily="34" charset="-122"/>
                <a:ea typeface="微软雅黑" panose="020B0503020204020204" pitchFamily="34" charset="-122"/>
                <a:sym typeface="Arial" panose="020B0604020202020204"/>
              </a:rPr>
              <a:t>解决方案：增加硬件暂存器</a:t>
            </a:r>
          </a:p>
        </p:txBody>
      </p:sp>
      <p:sp>
        <p:nvSpPr>
          <p:cNvPr id="3" name="文本框 2"/>
          <p:cNvSpPr txBox="1"/>
          <p:nvPr/>
        </p:nvSpPr>
        <p:spPr>
          <a:xfrm>
            <a:off x="7377919" y="4417368"/>
            <a:ext cx="3232862" cy="2012859"/>
          </a:xfrm>
          <a:prstGeom prst="rect">
            <a:avLst/>
          </a:prstGeom>
          <a:noFill/>
        </p:spPr>
        <p:txBody>
          <a:bodyPr wrap="square" rtlCol="0">
            <a:spAutoFit/>
          </a:bodyPr>
          <a:lstStyle/>
          <a:p>
            <a:pPr algn="ctr">
              <a:lnSpc>
                <a:spcPct val="120000"/>
              </a:lnSpc>
              <a:defRPr/>
            </a:pPr>
            <a:r>
              <a:rPr lang="zh-CN" altLang="en-US" sz="2400" b="1" kern="0" dirty="0">
                <a:latin typeface="Arial" panose="020B0604020202020204"/>
                <a:ea typeface="微软雅黑" panose="020B0503020204020204" pitchFamily="34" charset="-122"/>
                <a:sym typeface="Arial" panose="020B0604020202020204"/>
              </a:rPr>
              <a:t>并行性开发不足</a:t>
            </a:r>
            <a:endParaRPr lang="en-US" altLang="zh-CN" sz="2400" b="1" kern="0" dirty="0">
              <a:latin typeface="Arial" panose="020B0604020202020204"/>
              <a:ea typeface="微软雅黑" panose="020B0503020204020204" pitchFamily="34" charset="-122"/>
              <a:sym typeface="Arial" panose="020B0604020202020204"/>
            </a:endParaRPr>
          </a:p>
          <a:p>
            <a:pPr algn="ctr">
              <a:lnSpc>
                <a:spcPct val="120000"/>
              </a:lnSpc>
              <a:defRPr/>
            </a:pPr>
            <a:r>
              <a:rPr lang="zh-CN" altLang="en-US" sz="2000" kern="0" dirty="0">
                <a:latin typeface="微软雅黑" panose="020B0503020204020204" pitchFamily="34" charset="-122"/>
                <a:ea typeface="微软雅黑" panose="020B0503020204020204" pitchFamily="34" charset="-122"/>
                <a:sym typeface="Arial" panose="020B0604020202020204"/>
              </a:rPr>
              <a:t>乱序受限于</a:t>
            </a:r>
            <a:endParaRPr lang="en-US" altLang="zh-CN" sz="2000" kern="0" dirty="0">
              <a:latin typeface="微软雅黑" panose="020B0503020204020204" pitchFamily="34" charset="-122"/>
              <a:ea typeface="微软雅黑" panose="020B0503020204020204" pitchFamily="34" charset="-122"/>
              <a:sym typeface="Arial" panose="020B0604020202020204"/>
            </a:endParaRPr>
          </a:p>
          <a:p>
            <a:pPr algn="ctr">
              <a:lnSpc>
                <a:spcPct val="120000"/>
              </a:lnSpc>
              <a:defRPr/>
            </a:pPr>
            <a:r>
              <a:rPr lang="zh-CN" altLang="en-US" sz="2000" kern="0" dirty="0">
                <a:latin typeface="微软雅黑" panose="020B0503020204020204" pitchFamily="34" charset="-122"/>
                <a:ea typeface="微软雅黑" panose="020B0503020204020204" pitchFamily="34" charset="-122"/>
                <a:sym typeface="Arial" panose="020B0604020202020204"/>
              </a:rPr>
              <a:t>编译器、计算部件数量、流水线发射宽度</a:t>
            </a:r>
            <a:endParaRPr lang="en-US" altLang="zh-CN" sz="2000" kern="0" dirty="0">
              <a:latin typeface="微软雅黑" panose="020B0503020204020204" pitchFamily="34" charset="-122"/>
              <a:ea typeface="微软雅黑" panose="020B0503020204020204" pitchFamily="34" charset="-122"/>
              <a:sym typeface="Arial" panose="020B0604020202020204"/>
            </a:endParaRPr>
          </a:p>
          <a:p>
            <a:pPr algn="ctr">
              <a:lnSpc>
                <a:spcPct val="120000"/>
              </a:lnSpc>
              <a:defRPr/>
            </a:pPr>
            <a:r>
              <a:rPr lang="zh-CN" altLang="en-US" sz="2000" kern="0" dirty="0">
                <a:solidFill>
                  <a:srgbClr val="FF0000"/>
                </a:solidFill>
                <a:latin typeface="微软雅黑" panose="020B0503020204020204" pitchFamily="34" charset="-122"/>
                <a:ea typeface="微软雅黑" panose="020B0503020204020204" pitchFamily="34" charset="-122"/>
                <a:sym typeface="Arial" panose="020B0604020202020204"/>
              </a:rPr>
              <a:t>解决方案：设计向量化指令</a:t>
            </a:r>
          </a:p>
        </p:txBody>
      </p:sp>
      <p:pic>
        <p:nvPicPr>
          <p:cNvPr id="6" name="图片 5">
            <a:extLst>
              <a:ext uri="{FF2B5EF4-FFF2-40B4-BE49-F238E27FC236}">
                <a16:creationId xmlns:a16="http://schemas.microsoft.com/office/drawing/2014/main" id="{BA3EBBCF-66A0-41BF-B3CD-D39C17E23321}"/>
              </a:ext>
            </a:extLst>
          </p:cNvPr>
          <p:cNvPicPr>
            <a:picLocks noChangeAspect="1"/>
          </p:cNvPicPr>
          <p:nvPr/>
        </p:nvPicPr>
        <p:blipFill>
          <a:blip r:embed="rId4"/>
          <a:stretch>
            <a:fillRect/>
          </a:stretch>
        </p:blipFill>
        <p:spPr>
          <a:xfrm>
            <a:off x="1881244" y="1509581"/>
            <a:ext cx="8834077" cy="2707967"/>
          </a:xfrm>
          <a:prstGeom prst="rect">
            <a:avLst/>
          </a:prstGeom>
        </p:spPr>
      </p:pic>
    </p:spTree>
    <p:extLst>
      <p:ext uri="{BB962C8B-B14F-4D97-AF65-F5344CB8AC3E}">
        <p14:creationId xmlns:p14="http://schemas.microsoft.com/office/powerpoint/2010/main" val="1472352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2" descr="哈工大物联网智慧校园设计方案_Lighton（来同）品牌"/>
          <p:cNvPicPr>
            <a:picLocks noChangeAspect="1" noChangeArrowheads="1"/>
          </p:cNvPicPr>
          <p:nvPr/>
        </p:nvPicPr>
        <p:blipFill rotWithShape="1">
          <a:blip r:embed="rId3">
            <a:extLst>
              <a:ext uri="{28A0092B-C50C-407E-A947-70E740481C1C}">
                <a14:useLocalDpi xmlns:a14="http://schemas.microsoft.com/office/drawing/2010/main" val="0"/>
              </a:ext>
            </a:extLst>
          </a:blip>
          <a:srcRect l="127" t="3204" r="-127" b="6070"/>
          <a:stretch>
            <a:fillRect/>
          </a:stretch>
        </p:blipFill>
        <p:spPr bwMode="auto">
          <a:xfrm>
            <a:off x="1"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5" name="矩形 4"/>
          <p:cNvSpPr/>
          <p:nvPr/>
        </p:nvSpPr>
        <p:spPr>
          <a:xfrm>
            <a:off x="2" y="0"/>
            <a:ext cx="12191998" cy="6858000"/>
          </a:xfrm>
          <a:prstGeom prst="rect">
            <a:avLst/>
          </a:prstGeom>
          <a:gradFill>
            <a:gsLst>
              <a:gs pos="0">
                <a:schemeClr val="accent1">
                  <a:lumMod val="5000"/>
                  <a:lumOff val="95000"/>
                  <a:alpha val="80000"/>
                </a:schemeClr>
              </a:gs>
              <a:gs pos="34000">
                <a:srgbClr val="FFFFFF">
                  <a:alpha val="90000"/>
                </a:srgbClr>
              </a:gs>
              <a:gs pos="68000">
                <a:srgbClr val="FFFFFF">
                  <a:alpha val="95000"/>
                </a:srgbClr>
              </a:gs>
              <a:gs pos="100000">
                <a:srgbClr val="FFFFFF"/>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文本框 6"/>
          <p:cNvSpPr txBox="1"/>
          <p:nvPr/>
        </p:nvSpPr>
        <p:spPr>
          <a:xfrm>
            <a:off x="111125" y="122578"/>
            <a:ext cx="6959600" cy="523220"/>
          </a:xfrm>
          <a:prstGeom prst="rect">
            <a:avLst/>
          </a:prstGeom>
          <a:noFill/>
        </p:spPr>
        <p:txBody>
          <a:bodyPr wrap="square" rtlCol="0">
            <a:spAutoFit/>
          </a:bodyPr>
          <a:lstStyle/>
          <a:p>
            <a:r>
              <a:rPr lang="en-US" altLang="zh-CN" sz="2800" b="1" dirty="0">
                <a:solidFill>
                  <a:schemeClr val="tx2">
                    <a:lumMod val="75000"/>
                  </a:schemeClr>
                </a:solidFill>
                <a:latin typeface="微软雅黑" panose="020B0503020204020204" pitchFamily="34" charset="-122"/>
                <a:ea typeface="微软雅黑" panose="020B0503020204020204" pitchFamily="34" charset="-122"/>
              </a:rPr>
              <a:t>03  </a:t>
            </a:r>
            <a:r>
              <a:rPr lang="zh-CN" altLang="en-US" sz="2800" b="1" dirty="0">
                <a:solidFill>
                  <a:schemeClr val="tx2">
                    <a:lumMod val="75000"/>
                  </a:schemeClr>
                </a:solidFill>
                <a:latin typeface="微软雅黑" panose="020B0503020204020204" pitchFamily="34" charset="-122"/>
                <a:ea typeface="微软雅黑" panose="020B0503020204020204" pitchFamily="34" charset="-122"/>
              </a:rPr>
              <a:t>研究内容</a:t>
            </a:r>
            <a:endParaRPr lang="en-US" altLang="zh-CN" sz="2800" b="1" dirty="0">
              <a:solidFill>
                <a:schemeClr val="tx2">
                  <a:lumMod val="75000"/>
                </a:schemeClr>
              </a:solidFill>
              <a:latin typeface="微软雅黑" panose="020B0503020204020204" pitchFamily="34" charset="-122"/>
              <a:ea typeface="微软雅黑" panose="020B0503020204020204" pitchFamily="34" charset="-122"/>
            </a:endParaRPr>
          </a:p>
        </p:txBody>
      </p:sp>
      <p:sp>
        <p:nvSpPr>
          <p:cNvPr id="25" name="文本框 24"/>
          <p:cNvSpPr txBox="1"/>
          <p:nvPr/>
        </p:nvSpPr>
        <p:spPr>
          <a:xfrm>
            <a:off x="3660570" y="724986"/>
            <a:ext cx="4866085" cy="584775"/>
          </a:xfrm>
          <a:prstGeom prst="rect">
            <a:avLst/>
          </a:prstGeom>
          <a:noFill/>
        </p:spPr>
        <p:txBody>
          <a:bodyPr wrap="square" rtlCol="0">
            <a:spAutoFit/>
          </a:bodyPr>
          <a:lstStyle/>
          <a:p>
            <a:pPr algn="ctr"/>
            <a:r>
              <a:rPr lang="zh-CN" altLang="en-US" sz="3200" b="1" dirty="0">
                <a:latin typeface="微软雅黑" panose="020B0503020204020204" pitchFamily="34" charset="-122"/>
                <a:ea typeface="微软雅黑" panose="020B0503020204020204" pitchFamily="34" charset="-122"/>
              </a:rPr>
              <a:t>性能瓶颈分析</a:t>
            </a:r>
            <a:endParaRPr lang="en-US" altLang="zh-CN" b="1" dirty="0">
              <a:latin typeface="微软雅黑" panose="020B0503020204020204" pitchFamily="34" charset="-122"/>
              <a:ea typeface="微软雅黑" panose="020B0503020204020204" pitchFamily="34" charset="-122"/>
            </a:endParaRPr>
          </a:p>
        </p:txBody>
      </p:sp>
      <p:sp>
        <p:nvSpPr>
          <p:cNvPr id="3" name="文本框 2"/>
          <p:cNvSpPr txBox="1"/>
          <p:nvPr/>
        </p:nvSpPr>
        <p:spPr>
          <a:xfrm>
            <a:off x="7070725" y="2435914"/>
            <a:ext cx="3232862" cy="2308324"/>
          </a:xfrm>
          <a:prstGeom prst="rect">
            <a:avLst/>
          </a:prstGeom>
          <a:noFill/>
        </p:spPr>
        <p:txBody>
          <a:bodyPr wrap="square" rtlCol="0">
            <a:spAutoFit/>
          </a:bodyPr>
          <a:lstStyle/>
          <a:p>
            <a:pPr algn="ctr">
              <a:lnSpc>
                <a:spcPct val="120000"/>
              </a:lnSpc>
              <a:defRPr/>
            </a:pPr>
            <a:r>
              <a:rPr lang="zh-CN" altLang="en-US" sz="2400" b="1" kern="0" dirty="0">
                <a:latin typeface="Arial" panose="020B0604020202020204"/>
                <a:ea typeface="微软雅黑" panose="020B0503020204020204" pitchFamily="34" charset="-122"/>
                <a:sym typeface="Arial" panose="020B0604020202020204"/>
              </a:rPr>
              <a:t>资源空间不足</a:t>
            </a:r>
            <a:endParaRPr lang="en-US" altLang="zh-CN" sz="2400" b="1" kern="0" dirty="0">
              <a:latin typeface="Arial" panose="020B0604020202020204"/>
              <a:ea typeface="微软雅黑" panose="020B0503020204020204" pitchFamily="34" charset="-122"/>
              <a:sym typeface="Arial" panose="020B0604020202020204"/>
            </a:endParaRPr>
          </a:p>
          <a:p>
            <a:pPr algn="ctr">
              <a:lnSpc>
                <a:spcPct val="120000"/>
              </a:lnSpc>
              <a:defRPr/>
            </a:pPr>
            <a:r>
              <a:rPr lang="zh-CN" altLang="en-US" sz="2400" kern="0" dirty="0">
                <a:latin typeface="Arial" panose="020B0604020202020204"/>
                <a:ea typeface="微软雅黑" panose="020B0503020204020204" pitchFamily="34" charset="-122"/>
                <a:sym typeface="Arial" panose="020B0604020202020204"/>
              </a:rPr>
              <a:t>过多指令等待操作数就绪</a:t>
            </a:r>
            <a:r>
              <a:rPr lang="en-US" altLang="zh-CN" sz="2400" kern="0" dirty="0">
                <a:latin typeface="Arial" panose="020B0604020202020204"/>
                <a:ea typeface="微软雅黑" panose="020B0503020204020204" pitchFamily="34" charset="-122"/>
                <a:sym typeface="Arial" panose="020B0604020202020204"/>
              </a:rPr>
              <a:t>-&gt;</a:t>
            </a:r>
            <a:r>
              <a:rPr lang="zh-CN" altLang="en-US" sz="2400" kern="0" dirty="0">
                <a:latin typeface="Arial" panose="020B0604020202020204"/>
                <a:ea typeface="微软雅黑" panose="020B0503020204020204" pitchFamily="34" charset="-122"/>
                <a:sym typeface="Arial" panose="020B0604020202020204"/>
              </a:rPr>
              <a:t>占据空间</a:t>
            </a:r>
            <a:endParaRPr lang="en-US" altLang="zh-CN" sz="2400" kern="0" dirty="0">
              <a:latin typeface="Arial" panose="020B0604020202020204"/>
              <a:ea typeface="微软雅黑" panose="020B0503020204020204" pitchFamily="34" charset="-122"/>
              <a:sym typeface="Arial" panose="020B0604020202020204"/>
            </a:endParaRPr>
          </a:p>
          <a:p>
            <a:pPr algn="ctr">
              <a:lnSpc>
                <a:spcPct val="120000"/>
              </a:lnSpc>
              <a:defRPr/>
            </a:pPr>
            <a:r>
              <a:rPr lang="zh-CN" altLang="en-US" sz="2400" kern="0" dirty="0">
                <a:solidFill>
                  <a:srgbClr val="FF0000"/>
                </a:solidFill>
                <a:latin typeface="Arial" panose="020B0604020202020204"/>
                <a:ea typeface="微软雅黑" panose="020B0503020204020204" pitchFamily="34" charset="-122"/>
                <a:sym typeface="Arial" panose="020B0604020202020204"/>
              </a:rPr>
              <a:t>解决方案：合并指令（并且流水化执行）</a:t>
            </a:r>
            <a:endParaRPr lang="zh-CN" altLang="en-US" sz="2000" kern="0" dirty="0">
              <a:solidFill>
                <a:srgbClr val="FF0000"/>
              </a:solidFill>
              <a:latin typeface="微软雅黑" panose="020B0503020204020204" pitchFamily="34" charset="-122"/>
              <a:ea typeface="微软雅黑" panose="020B0503020204020204" pitchFamily="34" charset="-122"/>
              <a:sym typeface="Arial" panose="020B0604020202020204"/>
            </a:endParaRPr>
          </a:p>
        </p:txBody>
      </p:sp>
      <p:pic>
        <p:nvPicPr>
          <p:cNvPr id="8" name="图片 7">
            <a:extLst>
              <a:ext uri="{FF2B5EF4-FFF2-40B4-BE49-F238E27FC236}">
                <a16:creationId xmlns:a16="http://schemas.microsoft.com/office/drawing/2014/main" id="{6BF95D35-68AB-4709-A5FC-19EE54BC9ED0}"/>
              </a:ext>
            </a:extLst>
          </p:cNvPr>
          <p:cNvPicPr>
            <a:picLocks noChangeAspect="1"/>
          </p:cNvPicPr>
          <p:nvPr/>
        </p:nvPicPr>
        <p:blipFill>
          <a:blip r:embed="rId4"/>
          <a:stretch>
            <a:fillRect/>
          </a:stretch>
        </p:blipFill>
        <p:spPr>
          <a:xfrm>
            <a:off x="1262193" y="2034747"/>
            <a:ext cx="5256810" cy="3011061"/>
          </a:xfrm>
          <a:prstGeom prst="rect">
            <a:avLst/>
          </a:prstGeom>
        </p:spPr>
      </p:pic>
    </p:spTree>
    <p:extLst>
      <p:ext uri="{BB962C8B-B14F-4D97-AF65-F5344CB8AC3E}">
        <p14:creationId xmlns:p14="http://schemas.microsoft.com/office/powerpoint/2010/main" val="15095395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2" descr="哈工大物联网智慧校园设计方案_Lighton（来同）品牌"/>
          <p:cNvPicPr>
            <a:picLocks noChangeAspect="1" noChangeArrowheads="1"/>
          </p:cNvPicPr>
          <p:nvPr/>
        </p:nvPicPr>
        <p:blipFill rotWithShape="1">
          <a:blip r:embed="rId3">
            <a:extLst>
              <a:ext uri="{28A0092B-C50C-407E-A947-70E740481C1C}">
                <a14:useLocalDpi xmlns:a14="http://schemas.microsoft.com/office/drawing/2010/main" val="0"/>
              </a:ext>
            </a:extLst>
          </a:blip>
          <a:srcRect l="127" t="3204" r="-127" b="6070"/>
          <a:stretch>
            <a:fillRect/>
          </a:stretch>
        </p:blipFill>
        <p:spPr bwMode="auto">
          <a:xfrm>
            <a:off x="1"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5" name="矩形 4"/>
          <p:cNvSpPr/>
          <p:nvPr/>
        </p:nvSpPr>
        <p:spPr>
          <a:xfrm>
            <a:off x="2" y="0"/>
            <a:ext cx="12191998" cy="6858000"/>
          </a:xfrm>
          <a:prstGeom prst="rect">
            <a:avLst/>
          </a:prstGeom>
          <a:gradFill>
            <a:gsLst>
              <a:gs pos="0">
                <a:schemeClr val="accent1">
                  <a:lumMod val="5000"/>
                  <a:lumOff val="95000"/>
                  <a:alpha val="80000"/>
                </a:schemeClr>
              </a:gs>
              <a:gs pos="34000">
                <a:srgbClr val="FFFFFF">
                  <a:alpha val="90000"/>
                </a:srgbClr>
              </a:gs>
              <a:gs pos="68000">
                <a:srgbClr val="FFFFFF">
                  <a:alpha val="95000"/>
                </a:srgbClr>
              </a:gs>
              <a:gs pos="100000">
                <a:srgbClr val="FFFFFF"/>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文本框 6"/>
          <p:cNvSpPr txBox="1"/>
          <p:nvPr/>
        </p:nvSpPr>
        <p:spPr>
          <a:xfrm>
            <a:off x="111125" y="122578"/>
            <a:ext cx="6959600" cy="523220"/>
          </a:xfrm>
          <a:prstGeom prst="rect">
            <a:avLst/>
          </a:prstGeom>
          <a:noFill/>
        </p:spPr>
        <p:txBody>
          <a:bodyPr wrap="square" rtlCol="0">
            <a:spAutoFit/>
          </a:bodyPr>
          <a:lstStyle/>
          <a:p>
            <a:r>
              <a:rPr lang="en-US" altLang="zh-CN" sz="2800" b="1" dirty="0">
                <a:solidFill>
                  <a:schemeClr val="tx2">
                    <a:lumMod val="75000"/>
                  </a:schemeClr>
                </a:solidFill>
                <a:latin typeface="微软雅黑" panose="020B0503020204020204" pitchFamily="34" charset="-122"/>
                <a:ea typeface="微软雅黑" panose="020B0503020204020204" pitchFamily="34" charset="-122"/>
              </a:rPr>
              <a:t>03  </a:t>
            </a:r>
            <a:r>
              <a:rPr lang="zh-CN" altLang="en-US" sz="2800" b="1" dirty="0">
                <a:solidFill>
                  <a:schemeClr val="tx2">
                    <a:lumMod val="75000"/>
                  </a:schemeClr>
                </a:solidFill>
                <a:latin typeface="微软雅黑" panose="020B0503020204020204" pitchFamily="34" charset="-122"/>
                <a:ea typeface="微软雅黑" panose="020B0503020204020204" pitchFamily="34" charset="-122"/>
              </a:rPr>
              <a:t>研究内容</a:t>
            </a:r>
            <a:endParaRPr lang="en-US" altLang="zh-CN" sz="2800" b="1" dirty="0">
              <a:solidFill>
                <a:schemeClr val="tx2">
                  <a:lumMod val="75000"/>
                </a:schemeClr>
              </a:solidFill>
              <a:latin typeface="微软雅黑" panose="020B0503020204020204" pitchFamily="34" charset="-122"/>
              <a:ea typeface="微软雅黑" panose="020B0503020204020204" pitchFamily="34" charset="-122"/>
            </a:endParaRPr>
          </a:p>
        </p:txBody>
      </p:sp>
      <p:sp>
        <p:nvSpPr>
          <p:cNvPr id="25" name="文本框 24"/>
          <p:cNvSpPr txBox="1"/>
          <p:nvPr/>
        </p:nvSpPr>
        <p:spPr>
          <a:xfrm>
            <a:off x="3660570" y="724986"/>
            <a:ext cx="4866085" cy="584775"/>
          </a:xfrm>
          <a:prstGeom prst="rect">
            <a:avLst/>
          </a:prstGeom>
          <a:noFill/>
        </p:spPr>
        <p:txBody>
          <a:bodyPr wrap="square" rtlCol="0">
            <a:spAutoFit/>
          </a:bodyPr>
          <a:lstStyle/>
          <a:p>
            <a:pPr algn="ctr"/>
            <a:r>
              <a:rPr lang="zh-CN" altLang="en-US" sz="3200" b="1" dirty="0">
                <a:latin typeface="微软雅黑" panose="020B0503020204020204" pitchFamily="34" charset="-122"/>
                <a:ea typeface="微软雅黑" panose="020B0503020204020204" pitchFamily="34" charset="-122"/>
              </a:rPr>
              <a:t>硬件设计与实现</a:t>
            </a:r>
            <a:endParaRPr lang="en-US" altLang="zh-CN" b="1" dirty="0">
              <a:latin typeface="微软雅黑" panose="020B0503020204020204" pitchFamily="34" charset="-122"/>
              <a:ea typeface="微软雅黑" panose="020B0503020204020204" pitchFamily="34" charset="-122"/>
            </a:endParaRPr>
          </a:p>
        </p:txBody>
      </p:sp>
      <p:sp>
        <p:nvSpPr>
          <p:cNvPr id="2" name="文本框 1"/>
          <p:cNvSpPr txBox="1"/>
          <p:nvPr/>
        </p:nvSpPr>
        <p:spPr>
          <a:xfrm>
            <a:off x="943029" y="3636481"/>
            <a:ext cx="3232863" cy="1612236"/>
          </a:xfrm>
          <a:prstGeom prst="rect">
            <a:avLst/>
          </a:prstGeom>
          <a:noFill/>
        </p:spPr>
        <p:txBody>
          <a:bodyPr wrap="square" rtlCol="0">
            <a:spAutoFit/>
          </a:bodyPr>
          <a:lstStyle/>
          <a:p>
            <a:pPr algn="ctr">
              <a:lnSpc>
                <a:spcPct val="120000"/>
              </a:lnSpc>
              <a:defRPr/>
            </a:pPr>
            <a:r>
              <a:rPr lang="zh-CN" altLang="en-US" sz="2400" b="1" kern="0" dirty="0">
                <a:latin typeface="Arial" panose="020B0604020202020204"/>
                <a:ea typeface="微软雅黑" panose="020B0503020204020204" pitchFamily="34" charset="-122"/>
                <a:sym typeface="Arial" panose="020B0604020202020204"/>
              </a:rPr>
              <a:t>扩展指令设计</a:t>
            </a:r>
            <a:endParaRPr lang="en-US" altLang="zh-CN" sz="2400" b="1" kern="0" dirty="0">
              <a:latin typeface="Arial" panose="020B0604020202020204"/>
              <a:ea typeface="微软雅黑" panose="020B0503020204020204" pitchFamily="34" charset="-122"/>
              <a:sym typeface="Arial" panose="020B0604020202020204"/>
            </a:endParaRPr>
          </a:p>
          <a:p>
            <a:pPr algn="ctr">
              <a:lnSpc>
                <a:spcPct val="120000"/>
              </a:lnSpc>
              <a:defRPr/>
            </a:pPr>
            <a:r>
              <a:rPr lang="en-US" altLang="zh-CN" sz="2000" kern="0" dirty="0">
                <a:latin typeface="微软雅黑" panose="020B0503020204020204" pitchFamily="34" charset="-122"/>
                <a:ea typeface="微软雅黑" panose="020B0503020204020204" pitchFamily="34" charset="-122"/>
                <a:sym typeface="Arial" panose="020B0604020202020204"/>
              </a:rPr>
              <a:t>5</a:t>
            </a:r>
            <a:r>
              <a:rPr lang="zh-CN" altLang="en-US" sz="2000" kern="0" dirty="0">
                <a:latin typeface="微软雅黑" panose="020B0503020204020204" pitchFamily="34" charset="-122"/>
                <a:ea typeface="微软雅黑" panose="020B0503020204020204" pitchFamily="34" charset="-122"/>
                <a:sym typeface="Arial" panose="020B0604020202020204"/>
              </a:rPr>
              <a:t>条</a:t>
            </a:r>
            <a:r>
              <a:rPr lang="zh-CN" altLang="en-US" sz="2000" kern="0" dirty="0">
                <a:solidFill>
                  <a:srgbClr val="FF0000"/>
                </a:solidFill>
                <a:latin typeface="微软雅黑" panose="020B0503020204020204" pitchFamily="34" charset="-122"/>
                <a:ea typeface="微软雅黑" panose="020B0503020204020204" pitchFamily="34" charset="-122"/>
                <a:sym typeface="Arial" panose="020B0604020202020204"/>
              </a:rPr>
              <a:t>向量化</a:t>
            </a:r>
            <a:r>
              <a:rPr lang="zh-CN" altLang="en-US" sz="2000" kern="0" dirty="0">
                <a:latin typeface="微软雅黑" panose="020B0503020204020204" pitchFamily="34" charset="-122"/>
                <a:ea typeface="微软雅黑" panose="020B0503020204020204" pitchFamily="34" charset="-122"/>
                <a:sym typeface="Arial" panose="020B0604020202020204"/>
              </a:rPr>
              <a:t>扩展指令</a:t>
            </a:r>
            <a:endParaRPr lang="en-US" altLang="zh-CN" sz="2000" kern="0" dirty="0">
              <a:latin typeface="微软雅黑" panose="020B0503020204020204" pitchFamily="34" charset="-122"/>
              <a:ea typeface="微软雅黑" panose="020B0503020204020204" pitchFamily="34" charset="-122"/>
              <a:sym typeface="Arial" panose="020B0604020202020204"/>
            </a:endParaRPr>
          </a:p>
          <a:p>
            <a:pPr algn="ctr">
              <a:lnSpc>
                <a:spcPct val="120000"/>
              </a:lnSpc>
              <a:defRPr/>
            </a:pPr>
            <a:r>
              <a:rPr lang="zh-CN" altLang="en-US" sz="2000" kern="0" dirty="0">
                <a:latin typeface="微软雅黑" panose="020B0503020204020204" pitchFamily="34" charset="-122"/>
                <a:ea typeface="微软雅黑" panose="020B0503020204020204" pitchFamily="34" charset="-122"/>
                <a:sym typeface="Arial" panose="020B0604020202020204"/>
              </a:rPr>
              <a:t>包含</a:t>
            </a:r>
            <a:r>
              <a:rPr lang="zh-CN" altLang="en-US" sz="2000" kern="0" dirty="0">
                <a:solidFill>
                  <a:srgbClr val="FF0000"/>
                </a:solidFill>
                <a:latin typeface="微软雅黑" panose="020B0503020204020204" pitchFamily="34" charset="-122"/>
                <a:ea typeface="微软雅黑" panose="020B0503020204020204" pitchFamily="34" charset="-122"/>
                <a:sym typeface="Arial" panose="020B0604020202020204"/>
              </a:rPr>
              <a:t>完整</a:t>
            </a:r>
            <a:r>
              <a:rPr lang="zh-CN" altLang="en-US" sz="2000" kern="0" dirty="0">
                <a:latin typeface="微软雅黑" panose="020B0503020204020204" pitchFamily="34" charset="-122"/>
                <a:ea typeface="微软雅黑" panose="020B0503020204020204" pitchFamily="34" charset="-122"/>
                <a:sym typeface="Arial" panose="020B0604020202020204"/>
              </a:rPr>
              <a:t>取、存、计算指令</a:t>
            </a:r>
            <a:endParaRPr lang="en-US" altLang="zh-CN" sz="2000" kern="0" dirty="0">
              <a:latin typeface="微软雅黑" panose="020B0503020204020204" pitchFamily="34" charset="-122"/>
              <a:ea typeface="微软雅黑" panose="020B0503020204020204" pitchFamily="34" charset="-122"/>
              <a:sym typeface="Arial" panose="020B0604020202020204"/>
            </a:endParaRPr>
          </a:p>
          <a:p>
            <a:pPr algn="ctr">
              <a:lnSpc>
                <a:spcPct val="120000"/>
              </a:lnSpc>
              <a:defRPr/>
            </a:pPr>
            <a:r>
              <a:rPr lang="zh-CN" altLang="en-US" sz="2000" kern="0" dirty="0">
                <a:latin typeface="微软雅黑" panose="020B0503020204020204" pitchFamily="34" charset="-122"/>
                <a:ea typeface="微软雅黑" panose="020B0503020204020204" pitchFamily="34" charset="-122"/>
                <a:sym typeface="Arial" panose="020B0604020202020204"/>
              </a:rPr>
              <a:t>计算指令合并多个操作</a:t>
            </a:r>
          </a:p>
        </p:txBody>
      </p:sp>
      <p:sp>
        <p:nvSpPr>
          <p:cNvPr id="3" name="文本框 2"/>
          <p:cNvSpPr txBox="1"/>
          <p:nvPr/>
        </p:nvSpPr>
        <p:spPr>
          <a:xfrm>
            <a:off x="1017759" y="1749792"/>
            <a:ext cx="3083402" cy="1612236"/>
          </a:xfrm>
          <a:prstGeom prst="rect">
            <a:avLst/>
          </a:prstGeom>
          <a:noFill/>
        </p:spPr>
        <p:txBody>
          <a:bodyPr wrap="square" rtlCol="0">
            <a:spAutoFit/>
          </a:bodyPr>
          <a:lstStyle/>
          <a:p>
            <a:pPr algn="ctr">
              <a:lnSpc>
                <a:spcPct val="120000"/>
              </a:lnSpc>
              <a:defRPr/>
            </a:pPr>
            <a:r>
              <a:rPr lang="zh-CN" altLang="en-US" sz="2400" b="1" kern="0" dirty="0">
                <a:latin typeface="Arial" panose="020B0604020202020204"/>
                <a:ea typeface="微软雅黑" panose="020B0503020204020204" pitchFamily="34" charset="-122"/>
                <a:sym typeface="Arial" panose="020B0604020202020204"/>
              </a:rPr>
              <a:t>向量寄存器扩充</a:t>
            </a:r>
            <a:endParaRPr lang="en-US" altLang="zh-CN" sz="2400" b="1" kern="0" dirty="0">
              <a:latin typeface="Arial" panose="020B0604020202020204"/>
              <a:ea typeface="微软雅黑" panose="020B0503020204020204" pitchFamily="34" charset="-122"/>
              <a:sym typeface="Arial" panose="020B0604020202020204"/>
            </a:endParaRPr>
          </a:p>
          <a:p>
            <a:pPr algn="ctr">
              <a:lnSpc>
                <a:spcPct val="120000"/>
              </a:lnSpc>
              <a:defRPr/>
            </a:pPr>
            <a:r>
              <a:rPr lang="en-US" altLang="zh-CN" sz="2000" kern="0" dirty="0">
                <a:latin typeface="微软雅黑" panose="020B0503020204020204" pitchFamily="34" charset="-122"/>
                <a:ea typeface="微软雅黑" panose="020B0503020204020204" pitchFamily="34" charset="-122"/>
                <a:sym typeface="Arial" panose="020B0604020202020204"/>
              </a:rPr>
              <a:t>11</a:t>
            </a:r>
            <a:r>
              <a:rPr lang="zh-CN" altLang="en-US" sz="2000" kern="0" dirty="0">
                <a:latin typeface="微软雅黑" panose="020B0503020204020204" pitchFamily="34" charset="-122"/>
                <a:ea typeface="微软雅黑" panose="020B0503020204020204" pitchFamily="34" charset="-122"/>
                <a:sym typeface="Arial" panose="020B0604020202020204"/>
              </a:rPr>
              <a:t>个</a:t>
            </a:r>
            <a:r>
              <a:rPr lang="zh-CN" altLang="en-US" sz="2000" kern="0" dirty="0">
                <a:solidFill>
                  <a:srgbClr val="FF0000"/>
                </a:solidFill>
                <a:latin typeface="微软雅黑" panose="020B0503020204020204" pitchFamily="34" charset="-122"/>
                <a:ea typeface="微软雅黑" panose="020B0503020204020204" pitchFamily="34" charset="-122"/>
                <a:sym typeface="Arial" panose="020B0604020202020204"/>
              </a:rPr>
              <a:t>向量</a:t>
            </a:r>
            <a:r>
              <a:rPr lang="zh-CN" altLang="en-US" sz="2000" kern="0" dirty="0">
                <a:latin typeface="微软雅黑" panose="020B0503020204020204" pitchFamily="34" charset="-122"/>
                <a:ea typeface="微软雅黑" panose="020B0503020204020204" pitchFamily="34" charset="-122"/>
                <a:sym typeface="Arial" panose="020B0604020202020204"/>
              </a:rPr>
              <a:t>寄存器</a:t>
            </a:r>
            <a:endParaRPr lang="en-US" altLang="zh-CN" sz="2000" kern="0" dirty="0">
              <a:latin typeface="微软雅黑" panose="020B0503020204020204" pitchFamily="34" charset="-122"/>
              <a:ea typeface="微软雅黑" panose="020B0503020204020204" pitchFamily="34" charset="-122"/>
              <a:sym typeface="Arial" panose="020B0604020202020204"/>
            </a:endParaRPr>
          </a:p>
          <a:p>
            <a:pPr algn="ctr">
              <a:lnSpc>
                <a:spcPct val="120000"/>
              </a:lnSpc>
              <a:defRPr/>
            </a:pPr>
            <a:r>
              <a:rPr lang="zh-CN" altLang="en-US" sz="2000" kern="0" dirty="0">
                <a:latin typeface="微软雅黑" panose="020B0503020204020204" pitchFamily="34" charset="-122"/>
                <a:ea typeface="微软雅黑" panose="020B0503020204020204" pitchFamily="34" charset="-122"/>
                <a:sym typeface="Arial" panose="020B0604020202020204"/>
              </a:rPr>
              <a:t>宽度</a:t>
            </a:r>
            <a:r>
              <a:rPr lang="en-US" altLang="zh-CN" sz="2000" kern="0" dirty="0">
                <a:latin typeface="微软雅黑" panose="020B0503020204020204" pitchFamily="34" charset="-122"/>
                <a:ea typeface="微软雅黑" panose="020B0503020204020204" pitchFamily="34" charset="-122"/>
                <a:sym typeface="Arial" panose="020B0604020202020204"/>
              </a:rPr>
              <a:t>128bit=4*32bit</a:t>
            </a:r>
          </a:p>
          <a:p>
            <a:pPr algn="ctr">
              <a:lnSpc>
                <a:spcPct val="120000"/>
              </a:lnSpc>
              <a:defRPr/>
            </a:pPr>
            <a:r>
              <a:rPr lang="zh-CN" altLang="en-US" sz="2000" kern="0" dirty="0">
                <a:latin typeface="微软雅黑" panose="020B0503020204020204" pitchFamily="34" charset="-122"/>
                <a:ea typeface="微软雅黑" panose="020B0503020204020204" pitchFamily="34" charset="-122"/>
                <a:sym typeface="Arial" panose="020B0604020202020204"/>
              </a:rPr>
              <a:t>指令操作数宽度为</a:t>
            </a:r>
            <a:r>
              <a:rPr lang="en-US" altLang="zh-CN" sz="2000" kern="0" dirty="0">
                <a:latin typeface="微软雅黑" panose="020B0503020204020204" pitchFamily="34" charset="-122"/>
                <a:ea typeface="微软雅黑" panose="020B0503020204020204" pitchFamily="34" charset="-122"/>
                <a:sym typeface="Arial" panose="020B0604020202020204"/>
              </a:rPr>
              <a:t>4</a:t>
            </a:r>
          </a:p>
        </p:txBody>
      </p:sp>
      <p:pic>
        <p:nvPicPr>
          <p:cNvPr id="9" name="图片 8"/>
          <p:cNvPicPr>
            <a:picLocks noChangeAspect="1"/>
          </p:cNvPicPr>
          <p:nvPr/>
        </p:nvPicPr>
        <p:blipFill rotWithShape="1">
          <a:blip r:embed="rId4"/>
          <a:srcRect t="8806"/>
          <a:stretch>
            <a:fillRect/>
          </a:stretch>
        </p:blipFill>
        <p:spPr>
          <a:xfrm>
            <a:off x="4101161" y="2343128"/>
            <a:ext cx="7683504" cy="2682377"/>
          </a:xfrm>
          <a:prstGeom prst="rect">
            <a:avLst/>
          </a:prstGeom>
        </p:spPr>
      </p:pic>
      <p:sp>
        <p:nvSpPr>
          <p:cNvPr id="10" name="文本框 9"/>
          <p:cNvSpPr txBox="1"/>
          <p:nvPr/>
        </p:nvSpPr>
        <p:spPr>
          <a:xfrm>
            <a:off x="6504315" y="1818917"/>
            <a:ext cx="3083402" cy="497316"/>
          </a:xfrm>
          <a:prstGeom prst="rect">
            <a:avLst/>
          </a:prstGeom>
          <a:noFill/>
        </p:spPr>
        <p:txBody>
          <a:bodyPr wrap="square" rtlCol="0">
            <a:spAutoFit/>
          </a:bodyPr>
          <a:lstStyle/>
          <a:p>
            <a:pPr algn="ctr">
              <a:lnSpc>
                <a:spcPct val="120000"/>
              </a:lnSpc>
              <a:defRPr/>
            </a:pPr>
            <a:r>
              <a:rPr lang="zh-CN" altLang="en-US" sz="2400" b="1" kern="0" dirty="0">
                <a:latin typeface="Arial" panose="020B0604020202020204"/>
                <a:ea typeface="微软雅黑" panose="020B0503020204020204" pitchFamily="34" charset="-122"/>
                <a:sym typeface="Arial" panose="020B0604020202020204"/>
              </a:rPr>
              <a:t>自定义指令功能</a:t>
            </a:r>
            <a:endParaRPr lang="en-US" altLang="zh-CN" sz="2400" b="1" kern="0" dirty="0">
              <a:latin typeface="Arial" panose="020B0604020202020204"/>
              <a:ea typeface="微软雅黑" panose="020B0503020204020204" pitchFamily="34" charset="-122"/>
              <a:sym typeface="Arial" panose="020B0604020202020204"/>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2" descr="哈工大物联网智慧校园设计方案_Lighton（来同）品牌"/>
          <p:cNvPicPr>
            <a:picLocks noChangeAspect="1" noChangeArrowheads="1"/>
          </p:cNvPicPr>
          <p:nvPr/>
        </p:nvPicPr>
        <p:blipFill rotWithShape="1">
          <a:blip r:embed="rId3">
            <a:extLst>
              <a:ext uri="{28A0092B-C50C-407E-A947-70E740481C1C}">
                <a14:useLocalDpi xmlns:a14="http://schemas.microsoft.com/office/drawing/2010/main" val="0"/>
              </a:ext>
            </a:extLst>
          </a:blip>
          <a:srcRect l="127" t="3204" r="-127" b="6070"/>
          <a:stretch>
            <a:fillRect/>
          </a:stretch>
        </p:blipFill>
        <p:spPr bwMode="auto">
          <a:xfrm>
            <a:off x="1"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5" name="矩形 4"/>
          <p:cNvSpPr/>
          <p:nvPr/>
        </p:nvSpPr>
        <p:spPr>
          <a:xfrm>
            <a:off x="2" y="0"/>
            <a:ext cx="12191998" cy="6858000"/>
          </a:xfrm>
          <a:prstGeom prst="rect">
            <a:avLst/>
          </a:prstGeom>
          <a:gradFill>
            <a:gsLst>
              <a:gs pos="0">
                <a:schemeClr val="accent1">
                  <a:lumMod val="5000"/>
                  <a:lumOff val="95000"/>
                  <a:alpha val="80000"/>
                </a:schemeClr>
              </a:gs>
              <a:gs pos="34000">
                <a:srgbClr val="FFFFFF">
                  <a:alpha val="90000"/>
                </a:srgbClr>
              </a:gs>
              <a:gs pos="68000">
                <a:srgbClr val="FFFFFF">
                  <a:alpha val="95000"/>
                </a:srgbClr>
              </a:gs>
              <a:gs pos="100000">
                <a:srgbClr val="FFFFFF"/>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111125" y="122578"/>
            <a:ext cx="6959600" cy="523220"/>
          </a:xfrm>
          <a:prstGeom prst="rect">
            <a:avLst/>
          </a:prstGeom>
          <a:noFill/>
        </p:spPr>
        <p:txBody>
          <a:bodyPr wrap="square" rtlCol="0">
            <a:spAutoFit/>
          </a:bodyPr>
          <a:lstStyle/>
          <a:p>
            <a:r>
              <a:rPr lang="en-US" altLang="zh-CN" sz="2800" b="1" dirty="0">
                <a:solidFill>
                  <a:schemeClr val="tx2">
                    <a:lumMod val="75000"/>
                  </a:schemeClr>
                </a:solidFill>
                <a:latin typeface="微软雅黑" panose="020B0503020204020204" pitchFamily="34" charset="-122"/>
                <a:ea typeface="微软雅黑" panose="020B0503020204020204" pitchFamily="34" charset="-122"/>
              </a:rPr>
              <a:t>03  </a:t>
            </a:r>
            <a:r>
              <a:rPr lang="zh-CN" altLang="en-US" sz="2800" b="1" dirty="0">
                <a:solidFill>
                  <a:schemeClr val="tx2">
                    <a:lumMod val="75000"/>
                  </a:schemeClr>
                </a:solidFill>
                <a:latin typeface="微软雅黑" panose="020B0503020204020204" pitchFamily="34" charset="-122"/>
                <a:ea typeface="微软雅黑" panose="020B0503020204020204" pitchFamily="34" charset="-122"/>
              </a:rPr>
              <a:t>研究内容</a:t>
            </a:r>
            <a:endParaRPr lang="en-US" altLang="zh-CN" sz="2800" b="1" dirty="0">
              <a:solidFill>
                <a:schemeClr val="tx2">
                  <a:lumMod val="75000"/>
                </a:schemeClr>
              </a:solidFill>
              <a:latin typeface="微软雅黑" panose="020B0503020204020204" pitchFamily="34" charset="-122"/>
              <a:ea typeface="微软雅黑" panose="020B0503020204020204" pitchFamily="34" charset="-122"/>
            </a:endParaRPr>
          </a:p>
        </p:txBody>
      </p:sp>
      <p:grpSp>
        <p:nvGrpSpPr>
          <p:cNvPr id="15" name="组合 14"/>
          <p:cNvGrpSpPr/>
          <p:nvPr/>
        </p:nvGrpSpPr>
        <p:grpSpPr>
          <a:xfrm>
            <a:off x="1408187" y="1302796"/>
            <a:ext cx="10113992" cy="4746254"/>
            <a:chOff x="4671800" y="936125"/>
            <a:chExt cx="10113992" cy="4746254"/>
          </a:xfrm>
        </p:grpSpPr>
        <p:grpSp>
          <p:nvGrpSpPr>
            <p:cNvPr id="16" name="组合 15"/>
            <p:cNvGrpSpPr/>
            <p:nvPr/>
          </p:nvGrpSpPr>
          <p:grpSpPr>
            <a:xfrm>
              <a:off x="7492506" y="1926252"/>
              <a:ext cx="3608793" cy="3005496"/>
              <a:chOff x="7234891" y="1801500"/>
              <a:chExt cx="3608793" cy="3005496"/>
            </a:xfrm>
          </p:grpSpPr>
          <p:pic>
            <p:nvPicPr>
              <p:cNvPr id="21" name="图形 20" descr="机器人"/>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929284" y="1801500"/>
                <a:ext cx="914400" cy="914400"/>
              </a:xfrm>
              <a:prstGeom prst="rect">
                <a:avLst/>
              </a:prstGeom>
            </p:spPr>
          </p:pic>
          <p:pic>
            <p:nvPicPr>
              <p:cNvPr id="22" name="图形 21" descr="目标"/>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642412" y="3892596"/>
                <a:ext cx="914400" cy="914400"/>
              </a:xfrm>
              <a:prstGeom prst="rect">
                <a:avLst/>
              </a:prstGeom>
            </p:spPr>
          </p:pic>
          <p:pic>
            <p:nvPicPr>
              <p:cNvPr id="23" name="图形 22" descr="秒表"/>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7234891" y="1801500"/>
                <a:ext cx="914400" cy="914400"/>
              </a:xfrm>
              <a:prstGeom prst="rect">
                <a:avLst/>
              </a:prstGeom>
            </p:spPr>
          </p:pic>
          <p:sp>
            <p:nvSpPr>
              <p:cNvPr id="24" name="等腰三角形 23"/>
              <p:cNvSpPr/>
              <p:nvPr/>
            </p:nvSpPr>
            <p:spPr>
              <a:xfrm rot="10800000">
                <a:off x="8149291" y="2514600"/>
                <a:ext cx="1900642" cy="1329267"/>
              </a:xfrm>
              <a:prstGeom prst="triangle">
                <a:avLst/>
              </a:prstGeom>
              <a:solidFill>
                <a:srgbClr val="FFFFFF"/>
              </a:solidFill>
              <a:ln w="76200">
                <a:solidFill>
                  <a:schemeClr val="tx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2">
                      <a:lumMod val="75000"/>
                    </a:schemeClr>
                  </a:solidFill>
                  <a:latin typeface="微软雅黑" panose="020B0503020204020204" pitchFamily="34" charset="-122"/>
                  <a:ea typeface="微软雅黑" panose="020B0503020204020204" pitchFamily="34" charset="-122"/>
                </a:endParaRPr>
              </a:p>
            </p:txBody>
          </p:sp>
        </p:grpSp>
        <p:sp>
          <p:nvSpPr>
            <p:cNvPr id="17" name="文本框 16"/>
            <p:cNvSpPr txBox="1"/>
            <p:nvPr/>
          </p:nvSpPr>
          <p:spPr>
            <a:xfrm>
              <a:off x="8958513" y="2889206"/>
              <a:ext cx="797427" cy="461665"/>
            </a:xfrm>
            <a:prstGeom prst="rect">
              <a:avLst/>
            </a:prstGeom>
            <a:noFill/>
          </p:spPr>
          <p:txBody>
            <a:bodyPr wrap="square" rtlCol="0">
              <a:spAutoFit/>
            </a:bodyPr>
            <a:lstStyle/>
            <a:p>
              <a:endParaRPr lang="zh-CN" altLang="en-US" sz="2400" b="1" dirty="0">
                <a:solidFill>
                  <a:schemeClr val="tx2">
                    <a:lumMod val="75000"/>
                  </a:schemeClr>
                </a:solidFill>
                <a:latin typeface="微软雅黑" panose="020B0503020204020204" pitchFamily="34" charset="-122"/>
                <a:ea typeface="微软雅黑" panose="020B0503020204020204" pitchFamily="34" charset="-122"/>
              </a:endParaRPr>
            </a:p>
          </p:txBody>
        </p:sp>
        <p:sp>
          <p:nvSpPr>
            <p:cNvPr id="18" name="文本框 17"/>
            <p:cNvSpPr txBox="1"/>
            <p:nvPr/>
          </p:nvSpPr>
          <p:spPr>
            <a:xfrm>
              <a:off x="4671800" y="1772992"/>
              <a:ext cx="3083402" cy="1612236"/>
            </a:xfrm>
            <a:prstGeom prst="rect">
              <a:avLst/>
            </a:prstGeom>
            <a:noFill/>
          </p:spPr>
          <p:txBody>
            <a:bodyPr wrap="square" rtlCol="0">
              <a:spAutoFit/>
            </a:bodyPr>
            <a:lstStyle/>
            <a:p>
              <a:pPr algn="ctr">
                <a:lnSpc>
                  <a:spcPct val="120000"/>
                </a:lnSpc>
                <a:defRPr/>
              </a:pPr>
              <a:r>
                <a:rPr lang="zh-CN" altLang="en-US" sz="2400" b="1" kern="0" dirty="0">
                  <a:latin typeface="Arial" panose="020B0604020202020204"/>
                  <a:ea typeface="微软雅黑" panose="020B0503020204020204" pitchFamily="34" charset="-122"/>
                  <a:sym typeface="Arial" panose="020B0604020202020204"/>
                </a:rPr>
                <a:t>控制方案设计</a:t>
              </a:r>
              <a:endParaRPr lang="en-US" altLang="zh-CN" sz="2400" b="1" kern="0" dirty="0">
                <a:latin typeface="Arial" panose="020B0604020202020204"/>
                <a:ea typeface="微软雅黑" panose="020B0503020204020204" pitchFamily="34" charset="-122"/>
                <a:sym typeface="Arial" panose="020B0604020202020204"/>
              </a:endParaRPr>
            </a:p>
            <a:p>
              <a:pPr algn="ctr">
                <a:lnSpc>
                  <a:spcPct val="120000"/>
                </a:lnSpc>
                <a:defRPr/>
              </a:pPr>
              <a:r>
                <a:rPr lang="zh-CN" altLang="en-US" sz="2000" kern="0" dirty="0">
                  <a:latin typeface="微软雅黑" panose="020B0503020204020204" pitchFamily="34" charset="-122"/>
                  <a:ea typeface="微软雅黑" panose="020B0503020204020204" pitchFamily="34" charset="-122"/>
                  <a:sym typeface="Arial" panose="020B0604020202020204"/>
                </a:rPr>
                <a:t>发射唤醒逻辑</a:t>
              </a:r>
              <a:endParaRPr lang="en-US" altLang="zh-CN" sz="2000" kern="0" dirty="0">
                <a:latin typeface="微软雅黑" panose="020B0503020204020204" pitchFamily="34" charset="-122"/>
                <a:ea typeface="微软雅黑" panose="020B0503020204020204" pitchFamily="34" charset="-122"/>
                <a:sym typeface="Arial" panose="020B0604020202020204"/>
              </a:endParaRPr>
            </a:p>
            <a:p>
              <a:pPr algn="ctr">
                <a:lnSpc>
                  <a:spcPct val="120000"/>
                </a:lnSpc>
                <a:defRPr/>
              </a:pPr>
              <a:r>
                <a:rPr lang="zh-CN" altLang="en-US" sz="2000" kern="0" dirty="0">
                  <a:latin typeface="微软雅黑" panose="020B0503020204020204" pitchFamily="34" charset="-122"/>
                  <a:ea typeface="微软雅黑" panose="020B0503020204020204" pitchFamily="34" charset="-122"/>
                  <a:sym typeface="Arial" panose="020B0604020202020204"/>
                </a:rPr>
                <a:t>不同迭代之间控制</a:t>
              </a:r>
              <a:endParaRPr lang="en-US" altLang="zh-CN" sz="2000" kern="0" dirty="0">
                <a:latin typeface="微软雅黑" panose="020B0503020204020204" pitchFamily="34" charset="-122"/>
                <a:ea typeface="微软雅黑" panose="020B0503020204020204" pitchFamily="34" charset="-122"/>
                <a:sym typeface="Arial" panose="020B0604020202020204"/>
              </a:endParaRPr>
            </a:p>
            <a:p>
              <a:pPr algn="ctr">
                <a:lnSpc>
                  <a:spcPct val="120000"/>
                </a:lnSpc>
                <a:defRPr/>
              </a:pPr>
              <a:r>
                <a:rPr lang="zh-CN" altLang="en-US" sz="2000" kern="0" dirty="0">
                  <a:latin typeface="微软雅黑" panose="020B0503020204020204" pitchFamily="34" charset="-122"/>
                  <a:ea typeface="微软雅黑" panose="020B0503020204020204" pitchFamily="34" charset="-122"/>
                  <a:sym typeface="Arial" panose="020B0604020202020204"/>
                </a:rPr>
                <a:t>乱序流水边界情况</a:t>
              </a:r>
            </a:p>
          </p:txBody>
        </p:sp>
        <p:sp>
          <p:nvSpPr>
            <p:cNvPr id="19" name="文本框 18"/>
            <p:cNvSpPr txBox="1"/>
            <p:nvPr/>
          </p:nvSpPr>
          <p:spPr>
            <a:xfrm>
              <a:off x="10186899" y="936125"/>
              <a:ext cx="4598893" cy="1612236"/>
            </a:xfrm>
            <a:prstGeom prst="rect">
              <a:avLst/>
            </a:prstGeom>
            <a:noFill/>
          </p:spPr>
          <p:txBody>
            <a:bodyPr wrap="square" rtlCol="0">
              <a:spAutoFit/>
            </a:bodyPr>
            <a:lstStyle/>
            <a:p>
              <a:pPr algn="ctr">
                <a:lnSpc>
                  <a:spcPct val="120000"/>
                </a:lnSpc>
                <a:defRPr/>
              </a:pPr>
              <a:r>
                <a:rPr lang="zh-CN" altLang="en-US" sz="2400" b="1" kern="0" dirty="0">
                  <a:latin typeface="Arial" panose="020B0604020202020204"/>
                  <a:ea typeface="微软雅黑" panose="020B0503020204020204" pitchFamily="34" charset="-122"/>
                  <a:sym typeface="Arial" panose="020B0604020202020204"/>
                </a:rPr>
                <a:t>计算部件</a:t>
              </a:r>
              <a:endParaRPr lang="en-US" altLang="zh-CN" sz="2400" b="1" kern="0" dirty="0">
                <a:latin typeface="Arial" panose="020B0604020202020204"/>
                <a:ea typeface="微软雅黑" panose="020B0503020204020204" pitchFamily="34" charset="-122"/>
                <a:sym typeface="Arial" panose="020B0604020202020204"/>
              </a:endParaRPr>
            </a:p>
            <a:p>
              <a:pPr algn="ctr">
                <a:lnSpc>
                  <a:spcPct val="120000"/>
                </a:lnSpc>
                <a:defRPr/>
              </a:pPr>
              <a:r>
                <a:rPr lang="zh-CN" altLang="en-US" sz="2000" kern="0" dirty="0">
                  <a:latin typeface="微软雅黑" panose="020B0503020204020204" pitchFamily="34" charset="-122"/>
                  <a:ea typeface="微软雅黑" panose="020B0503020204020204" pitchFamily="34" charset="-122"/>
                  <a:sym typeface="Arial" panose="020B0604020202020204"/>
                </a:rPr>
                <a:t>可流水计算部件</a:t>
              </a:r>
              <a:endParaRPr lang="en-US" altLang="zh-CN" sz="2000" kern="0" dirty="0">
                <a:latin typeface="微软雅黑" panose="020B0503020204020204" pitchFamily="34" charset="-122"/>
                <a:ea typeface="微软雅黑" panose="020B0503020204020204" pitchFamily="34" charset="-122"/>
                <a:sym typeface="Arial" panose="020B0604020202020204"/>
              </a:endParaRPr>
            </a:p>
            <a:p>
              <a:pPr algn="ctr">
                <a:lnSpc>
                  <a:spcPct val="120000"/>
                </a:lnSpc>
                <a:defRPr/>
              </a:pPr>
              <a:r>
                <a:rPr lang="zh-CN" altLang="en-US" sz="2000" kern="0" dirty="0">
                  <a:latin typeface="微软雅黑" panose="020B0503020204020204" pitchFamily="34" charset="-122"/>
                  <a:ea typeface="微软雅黑" panose="020B0503020204020204" pitchFamily="34" charset="-122"/>
                  <a:sym typeface="Arial" panose="020B0604020202020204"/>
                </a:rPr>
                <a:t>三层级计算</a:t>
              </a:r>
              <a:endParaRPr lang="en-US" altLang="zh-CN" sz="2000" kern="0" dirty="0">
                <a:latin typeface="微软雅黑" panose="020B0503020204020204" pitchFamily="34" charset="-122"/>
                <a:ea typeface="微软雅黑" panose="020B0503020204020204" pitchFamily="34" charset="-122"/>
                <a:sym typeface="Arial" panose="020B0604020202020204"/>
              </a:endParaRPr>
            </a:p>
            <a:p>
              <a:pPr algn="ctr">
                <a:lnSpc>
                  <a:spcPct val="120000"/>
                </a:lnSpc>
                <a:defRPr/>
              </a:pPr>
              <a:r>
                <a:rPr lang="zh-CN" altLang="en-US" sz="2000" kern="0" dirty="0">
                  <a:latin typeface="微软雅黑" panose="020B0503020204020204" pitchFamily="34" charset="-122"/>
                  <a:ea typeface="微软雅黑" panose="020B0503020204020204" pitchFamily="34" charset="-122"/>
                  <a:sym typeface="Arial" panose="020B0604020202020204"/>
                </a:rPr>
                <a:t>各指令执行延迟不同</a:t>
              </a:r>
            </a:p>
          </p:txBody>
        </p:sp>
        <p:sp>
          <p:nvSpPr>
            <p:cNvPr id="20" name="文本框 19"/>
            <p:cNvSpPr txBox="1"/>
            <p:nvPr/>
          </p:nvSpPr>
          <p:spPr>
            <a:xfrm>
              <a:off x="9744588" y="4439475"/>
              <a:ext cx="3613283" cy="1242904"/>
            </a:xfrm>
            <a:prstGeom prst="rect">
              <a:avLst/>
            </a:prstGeom>
            <a:noFill/>
          </p:spPr>
          <p:txBody>
            <a:bodyPr wrap="square" rtlCol="0">
              <a:spAutoFit/>
            </a:bodyPr>
            <a:lstStyle/>
            <a:p>
              <a:pPr algn="ctr">
                <a:lnSpc>
                  <a:spcPct val="120000"/>
                </a:lnSpc>
                <a:defRPr/>
              </a:pPr>
              <a:r>
                <a:rPr lang="en-US" altLang="zh-CN" sz="2400" b="1" kern="0" dirty="0">
                  <a:latin typeface="Arial" panose="020B0604020202020204"/>
                  <a:ea typeface="微软雅黑" panose="020B0503020204020204" pitchFamily="34" charset="-122"/>
                  <a:sym typeface="Arial" panose="020B0604020202020204"/>
                </a:rPr>
                <a:t>Gem5</a:t>
              </a:r>
              <a:r>
                <a:rPr lang="zh-CN" altLang="en-US" sz="2400" b="1" kern="0" dirty="0">
                  <a:latin typeface="Arial" panose="020B0604020202020204"/>
                  <a:ea typeface="微软雅黑" panose="020B0503020204020204" pitchFamily="34" charset="-122"/>
                  <a:sym typeface="Arial" panose="020B0604020202020204"/>
                </a:rPr>
                <a:t>实现</a:t>
              </a:r>
              <a:endParaRPr lang="en-US" altLang="zh-CN" sz="2400" b="1" kern="0" dirty="0">
                <a:latin typeface="Arial" panose="020B0604020202020204"/>
                <a:ea typeface="微软雅黑" panose="020B0503020204020204" pitchFamily="34" charset="-122"/>
                <a:sym typeface="Arial" panose="020B0604020202020204"/>
              </a:endParaRPr>
            </a:p>
            <a:p>
              <a:pPr algn="ctr">
                <a:lnSpc>
                  <a:spcPct val="120000"/>
                </a:lnSpc>
                <a:defRPr/>
              </a:pPr>
              <a:r>
                <a:rPr lang="zh-CN" altLang="en-US" sz="2000" kern="0" dirty="0">
                  <a:latin typeface="微软雅黑" panose="020B0503020204020204" pitchFamily="34" charset="-122"/>
                  <a:ea typeface="微软雅黑" panose="020B0503020204020204" pitchFamily="34" charset="-122"/>
                  <a:sym typeface="Arial" panose="020B0604020202020204"/>
                </a:rPr>
                <a:t>在</a:t>
              </a:r>
              <a:r>
                <a:rPr lang="en-US" altLang="zh-CN" sz="2000" kern="0" dirty="0">
                  <a:latin typeface="微软雅黑" panose="020B0503020204020204" pitchFamily="34" charset="-122"/>
                  <a:ea typeface="微软雅黑" panose="020B0503020204020204" pitchFamily="34" charset="-122"/>
                  <a:sym typeface="Arial" panose="020B0604020202020204"/>
                </a:rPr>
                <a:t>Gem5 </a:t>
              </a:r>
              <a:r>
                <a:rPr lang="en-US" altLang="zh-CN" sz="2000" kern="0" dirty="0">
                  <a:solidFill>
                    <a:srgbClr val="FF0000"/>
                  </a:solidFill>
                  <a:latin typeface="微软雅黑" panose="020B0503020204020204" pitchFamily="34" charset="-122"/>
                  <a:ea typeface="微软雅黑" panose="020B0503020204020204" pitchFamily="34" charset="-122"/>
                  <a:sym typeface="Arial" panose="020B0604020202020204"/>
                </a:rPr>
                <a:t>RISC-V</a:t>
              </a:r>
              <a:r>
                <a:rPr lang="zh-CN" altLang="en-US" sz="2000" kern="0" dirty="0">
                  <a:solidFill>
                    <a:srgbClr val="FF0000"/>
                  </a:solidFill>
                  <a:latin typeface="微软雅黑" panose="020B0503020204020204" pitchFamily="34" charset="-122"/>
                  <a:ea typeface="微软雅黑" panose="020B0503020204020204" pitchFamily="34" charset="-122"/>
                  <a:sym typeface="Arial" panose="020B0604020202020204"/>
                </a:rPr>
                <a:t>乱序</a:t>
              </a:r>
              <a:r>
                <a:rPr lang="en-US" altLang="zh-CN" sz="2000" kern="0" dirty="0">
                  <a:solidFill>
                    <a:srgbClr val="FF0000"/>
                  </a:solidFill>
                  <a:latin typeface="微软雅黑" panose="020B0503020204020204" pitchFamily="34" charset="-122"/>
                  <a:ea typeface="微软雅黑" panose="020B0503020204020204" pitchFamily="34" charset="-122"/>
                  <a:sym typeface="Arial" panose="020B0604020202020204"/>
                </a:rPr>
                <a:t>O3-CPU</a:t>
              </a:r>
              <a:r>
                <a:rPr lang="zh-CN" altLang="en-US" sz="2000" kern="0" dirty="0">
                  <a:latin typeface="微软雅黑" panose="020B0503020204020204" pitchFamily="34" charset="-122"/>
                  <a:ea typeface="微软雅黑" panose="020B0503020204020204" pitchFamily="34" charset="-122"/>
                  <a:sym typeface="Arial" panose="020B0604020202020204"/>
                </a:rPr>
                <a:t>上实现扩展指令和加速方案</a:t>
              </a:r>
            </a:p>
          </p:txBody>
        </p:sp>
      </p:grpSp>
      <p:sp>
        <p:nvSpPr>
          <p:cNvPr id="25" name="文本框 24"/>
          <p:cNvSpPr txBox="1"/>
          <p:nvPr/>
        </p:nvSpPr>
        <p:spPr>
          <a:xfrm>
            <a:off x="3660570" y="724986"/>
            <a:ext cx="4866085" cy="584775"/>
          </a:xfrm>
          <a:prstGeom prst="rect">
            <a:avLst/>
          </a:prstGeom>
          <a:noFill/>
        </p:spPr>
        <p:txBody>
          <a:bodyPr wrap="square" rtlCol="0">
            <a:spAutoFit/>
          </a:bodyPr>
          <a:lstStyle/>
          <a:p>
            <a:pPr algn="ctr"/>
            <a:r>
              <a:rPr lang="zh-CN" altLang="en-US" sz="3200" b="1" dirty="0">
                <a:latin typeface="微软雅黑" panose="020B0503020204020204" pitchFamily="34" charset="-122"/>
                <a:ea typeface="微软雅黑" panose="020B0503020204020204" pitchFamily="34" charset="-122"/>
              </a:rPr>
              <a:t>硬件设计与实现</a:t>
            </a:r>
            <a:endParaRPr lang="en-US" altLang="zh-CN" b="1" dirty="0">
              <a:latin typeface="微软雅黑" panose="020B0503020204020204" pitchFamily="34" charset="-122"/>
              <a:ea typeface="微软雅黑" panose="020B0503020204020204" pitchFamily="34" charset="-12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2" descr="哈工大物联网智慧校园设计方案_Lighton（来同）品牌"/>
          <p:cNvPicPr>
            <a:picLocks noChangeAspect="1" noChangeArrowheads="1"/>
          </p:cNvPicPr>
          <p:nvPr/>
        </p:nvPicPr>
        <p:blipFill rotWithShape="1">
          <a:blip r:embed="rId3">
            <a:extLst>
              <a:ext uri="{28A0092B-C50C-407E-A947-70E740481C1C}">
                <a14:useLocalDpi xmlns:a14="http://schemas.microsoft.com/office/drawing/2010/main" val="0"/>
              </a:ext>
            </a:extLst>
          </a:blip>
          <a:srcRect l="127" t="3204" r="-127" b="6070"/>
          <a:stretch>
            <a:fillRect/>
          </a:stretch>
        </p:blipFill>
        <p:spPr bwMode="auto">
          <a:xfrm>
            <a:off x="1"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5" name="矩形 4"/>
          <p:cNvSpPr/>
          <p:nvPr/>
        </p:nvSpPr>
        <p:spPr>
          <a:xfrm>
            <a:off x="2" y="0"/>
            <a:ext cx="12191998" cy="6858000"/>
          </a:xfrm>
          <a:prstGeom prst="rect">
            <a:avLst/>
          </a:prstGeom>
          <a:gradFill>
            <a:gsLst>
              <a:gs pos="0">
                <a:schemeClr val="accent1">
                  <a:lumMod val="5000"/>
                  <a:lumOff val="95000"/>
                  <a:alpha val="80000"/>
                </a:schemeClr>
              </a:gs>
              <a:gs pos="34000">
                <a:srgbClr val="FFFFFF">
                  <a:alpha val="90000"/>
                </a:srgbClr>
              </a:gs>
              <a:gs pos="68000">
                <a:srgbClr val="FFFFFF">
                  <a:alpha val="95000"/>
                </a:srgbClr>
              </a:gs>
              <a:gs pos="100000">
                <a:srgbClr val="FFFFFF"/>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111125" y="122578"/>
            <a:ext cx="6959600" cy="523220"/>
          </a:xfrm>
          <a:prstGeom prst="rect">
            <a:avLst/>
          </a:prstGeom>
          <a:noFill/>
        </p:spPr>
        <p:txBody>
          <a:bodyPr wrap="square" rtlCol="0">
            <a:spAutoFit/>
          </a:bodyPr>
          <a:lstStyle/>
          <a:p>
            <a:r>
              <a:rPr lang="en-US" altLang="zh-CN" sz="2800" b="1" dirty="0">
                <a:solidFill>
                  <a:schemeClr val="tx2">
                    <a:lumMod val="75000"/>
                  </a:schemeClr>
                </a:solidFill>
                <a:latin typeface="微软雅黑" panose="020B0503020204020204" pitchFamily="34" charset="-122"/>
                <a:ea typeface="微软雅黑" panose="020B0503020204020204" pitchFamily="34" charset="-122"/>
              </a:rPr>
              <a:t>03  </a:t>
            </a:r>
            <a:r>
              <a:rPr lang="zh-CN" altLang="en-US" sz="2800" b="1" dirty="0">
                <a:solidFill>
                  <a:schemeClr val="tx2">
                    <a:lumMod val="75000"/>
                  </a:schemeClr>
                </a:solidFill>
                <a:latin typeface="微软雅黑" panose="020B0503020204020204" pitchFamily="34" charset="-122"/>
                <a:ea typeface="微软雅黑" panose="020B0503020204020204" pitchFamily="34" charset="-122"/>
              </a:rPr>
              <a:t>研究内容</a:t>
            </a:r>
            <a:endParaRPr lang="en-US" altLang="zh-CN" sz="2800" b="1" dirty="0">
              <a:solidFill>
                <a:schemeClr val="tx2">
                  <a:lumMod val="75000"/>
                </a:schemeClr>
              </a:solidFill>
              <a:latin typeface="微软雅黑" panose="020B0503020204020204" pitchFamily="34" charset="-122"/>
              <a:ea typeface="微软雅黑" panose="020B0503020204020204" pitchFamily="34" charset="-122"/>
            </a:endParaRPr>
          </a:p>
        </p:txBody>
      </p:sp>
      <p:pic>
        <p:nvPicPr>
          <p:cNvPr id="2" name="图片 1">
            <a:extLst>
              <a:ext uri="{FF2B5EF4-FFF2-40B4-BE49-F238E27FC236}">
                <a16:creationId xmlns:a16="http://schemas.microsoft.com/office/drawing/2014/main" id="{7C7F477E-A899-44F1-AF72-66744F82C8C5}"/>
              </a:ext>
            </a:extLst>
          </p:cNvPr>
          <p:cNvPicPr>
            <a:picLocks noChangeAspect="1"/>
          </p:cNvPicPr>
          <p:nvPr/>
        </p:nvPicPr>
        <p:blipFill>
          <a:blip r:embed="rId4"/>
          <a:stretch>
            <a:fillRect/>
          </a:stretch>
        </p:blipFill>
        <p:spPr>
          <a:xfrm>
            <a:off x="0" y="1025310"/>
            <a:ext cx="12192000" cy="4807380"/>
          </a:xfrm>
          <a:prstGeom prst="rect">
            <a:avLst/>
          </a:prstGeom>
        </p:spPr>
      </p:pic>
    </p:spTree>
    <p:extLst>
      <p:ext uri="{BB962C8B-B14F-4D97-AF65-F5344CB8AC3E}">
        <p14:creationId xmlns:p14="http://schemas.microsoft.com/office/powerpoint/2010/main" val="28420911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2" descr="哈工大物联网智慧校园设计方案_Lighton（来同）品牌"/>
          <p:cNvPicPr>
            <a:picLocks noChangeAspect="1" noChangeArrowheads="1"/>
          </p:cNvPicPr>
          <p:nvPr/>
        </p:nvPicPr>
        <p:blipFill rotWithShape="1">
          <a:blip r:embed="rId4">
            <a:extLst>
              <a:ext uri="{28A0092B-C50C-407E-A947-70E740481C1C}">
                <a14:useLocalDpi xmlns:a14="http://schemas.microsoft.com/office/drawing/2010/main" val="0"/>
              </a:ext>
            </a:extLst>
          </a:blip>
          <a:srcRect l="127" t="3204" r="-127" b="6070"/>
          <a:stretch>
            <a:fillRect/>
          </a:stretch>
        </p:blipFill>
        <p:spPr bwMode="auto">
          <a:xfrm>
            <a:off x="1"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5" name="矩形 4"/>
          <p:cNvSpPr/>
          <p:nvPr/>
        </p:nvSpPr>
        <p:spPr>
          <a:xfrm>
            <a:off x="2" y="0"/>
            <a:ext cx="12191998" cy="6858000"/>
          </a:xfrm>
          <a:prstGeom prst="rect">
            <a:avLst/>
          </a:prstGeom>
          <a:gradFill>
            <a:gsLst>
              <a:gs pos="0">
                <a:schemeClr val="accent1">
                  <a:lumMod val="5000"/>
                  <a:lumOff val="95000"/>
                  <a:alpha val="80000"/>
                </a:schemeClr>
              </a:gs>
              <a:gs pos="34000">
                <a:srgbClr val="FFFFFF">
                  <a:alpha val="90000"/>
                </a:srgbClr>
              </a:gs>
              <a:gs pos="68000">
                <a:srgbClr val="FFFFFF">
                  <a:alpha val="95000"/>
                </a:srgbClr>
              </a:gs>
              <a:gs pos="100000">
                <a:srgbClr val="FFFFFF"/>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111125" y="122578"/>
            <a:ext cx="6959600" cy="523220"/>
          </a:xfrm>
          <a:prstGeom prst="rect">
            <a:avLst/>
          </a:prstGeom>
          <a:noFill/>
        </p:spPr>
        <p:txBody>
          <a:bodyPr wrap="square" rtlCol="0">
            <a:spAutoFit/>
          </a:bodyPr>
          <a:lstStyle/>
          <a:p>
            <a:r>
              <a:rPr lang="en-US" altLang="zh-CN" sz="2800" b="1" dirty="0">
                <a:solidFill>
                  <a:schemeClr val="tx2">
                    <a:lumMod val="75000"/>
                  </a:schemeClr>
                </a:solidFill>
                <a:latin typeface="微软雅黑" panose="020B0503020204020204" pitchFamily="34" charset="-122"/>
                <a:ea typeface="微软雅黑" panose="020B0503020204020204" pitchFamily="34" charset="-122"/>
              </a:rPr>
              <a:t>03  </a:t>
            </a:r>
            <a:r>
              <a:rPr lang="zh-CN" altLang="en-US" sz="2800" b="1" dirty="0">
                <a:solidFill>
                  <a:schemeClr val="tx2">
                    <a:lumMod val="75000"/>
                  </a:schemeClr>
                </a:solidFill>
                <a:latin typeface="微软雅黑" panose="020B0503020204020204" pitchFamily="34" charset="-122"/>
                <a:ea typeface="微软雅黑" panose="020B0503020204020204" pitchFamily="34" charset="-122"/>
              </a:rPr>
              <a:t>研究内容</a:t>
            </a:r>
            <a:endParaRPr lang="en-US" altLang="zh-CN" sz="2800" b="1" dirty="0">
              <a:solidFill>
                <a:schemeClr val="tx2">
                  <a:lumMod val="75000"/>
                </a:schemeClr>
              </a:solidFill>
              <a:latin typeface="微软雅黑" panose="020B0503020204020204" pitchFamily="34" charset="-122"/>
              <a:ea typeface="微软雅黑" panose="020B0503020204020204" pitchFamily="34" charset="-122"/>
            </a:endParaRPr>
          </a:p>
        </p:txBody>
      </p:sp>
      <p:sp>
        <p:nvSpPr>
          <p:cNvPr id="8" name="文本框 7">
            <a:extLst>
              <a:ext uri="{FF2B5EF4-FFF2-40B4-BE49-F238E27FC236}">
                <a16:creationId xmlns:a16="http://schemas.microsoft.com/office/drawing/2014/main" id="{A5B8159A-6DEB-4B7E-AE2A-8A27AC7C4E39}"/>
              </a:ext>
            </a:extLst>
          </p:cNvPr>
          <p:cNvSpPr txBox="1"/>
          <p:nvPr/>
        </p:nvSpPr>
        <p:spPr>
          <a:xfrm>
            <a:off x="3590925" y="676319"/>
            <a:ext cx="4866085" cy="584775"/>
          </a:xfrm>
          <a:prstGeom prst="rect">
            <a:avLst/>
          </a:prstGeom>
          <a:noFill/>
        </p:spPr>
        <p:txBody>
          <a:bodyPr wrap="square" rtlCol="0">
            <a:spAutoFit/>
          </a:bodyPr>
          <a:lstStyle/>
          <a:p>
            <a:pPr algn="ctr"/>
            <a:r>
              <a:rPr lang="en-US" altLang="zh-CN" sz="3200" b="1" dirty="0">
                <a:latin typeface="微软雅黑" panose="020B0503020204020204" pitchFamily="34" charset="-122"/>
                <a:ea typeface="微软雅黑" panose="020B0503020204020204" pitchFamily="34" charset="-122"/>
              </a:rPr>
              <a:t>Gem5</a:t>
            </a:r>
            <a:r>
              <a:rPr lang="zh-CN" altLang="en-US" sz="3200" b="1" dirty="0">
                <a:latin typeface="微软雅黑" panose="020B0503020204020204" pitchFamily="34" charset="-122"/>
                <a:ea typeface="微软雅黑" panose="020B0503020204020204" pitchFamily="34" charset="-122"/>
              </a:rPr>
              <a:t>上实现：</a:t>
            </a:r>
            <a:r>
              <a:rPr lang="en-US" altLang="zh-CN" sz="3200" b="1" dirty="0">
                <a:latin typeface="微软雅黑" panose="020B0503020204020204" pitchFamily="34" charset="-122"/>
                <a:ea typeface="微软雅黑" panose="020B0503020204020204" pitchFamily="34" charset="-122"/>
              </a:rPr>
              <a:t>ISA+CPU</a:t>
            </a:r>
            <a:endParaRPr lang="en-US" altLang="zh-CN" b="1" dirty="0">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a16="http://schemas.microsoft.com/office/drawing/2014/main" id="{8C08B41D-7C81-4617-A945-81F1157681EB}"/>
              </a:ext>
            </a:extLst>
          </p:cNvPr>
          <p:cNvSpPr txBox="1"/>
          <p:nvPr/>
        </p:nvSpPr>
        <p:spPr>
          <a:xfrm>
            <a:off x="1419922" y="1807846"/>
            <a:ext cx="3890877" cy="3598545"/>
          </a:xfrm>
          <a:prstGeom prst="rect">
            <a:avLst/>
          </a:prstGeom>
          <a:noFill/>
        </p:spPr>
        <p:txBody>
          <a:bodyPr wrap="square" rtlCol="0" anchor="t">
            <a:noAutofit/>
          </a:bodyPr>
          <a:lstStyle/>
          <a:p>
            <a:r>
              <a:rPr lang="en-US" altLang="zh-CN" sz="2400" b="1" dirty="0">
                <a:sym typeface="+mn-ea"/>
              </a:rPr>
              <a:t>ISA</a:t>
            </a:r>
            <a:r>
              <a:rPr lang="zh-CN" altLang="en-US" sz="2400" b="1" dirty="0">
                <a:sym typeface="+mn-ea"/>
              </a:rPr>
              <a:t>和</a:t>
            </a:r>
            <a:r>
              <a:rPr lang="en-US" altLang="zh-CN" sz="2400" b="1" dirty="0">
                <a:sym typeface="+mn-ea"/>
              </a:rPr>
              <a:t>CPU</a:t>
            </a:r>
            <a:r>
              <a:rPr lang="zh-CN" altLang="en-US" sz="2400" b="1" dirty="0">
                <a:sym typeface="+mn-ea"/>
              </a:rPr>
              <a:t>模型解耦</a:t>
            </a:r>
            <a:r>
              <a:rPr lang="zh-CN" altLang="en-US" sz="2400" dirty="0">
                <a:sym typeface="+mn-ea"/>
              </a:rPr>
              <a:t>，每个</a:t>
            </a:r>
            <a:r>
              <a:rPr lang="en-US" altLang="zh-CN" sz="2400" dirty="0">
                <a:sym typeface="+mn-ea"/>
              </a:rPr>
              <a:t>CPU</a:t>
            </a:r>
            <a:r>
              <a:rPr lang="zh-CN" altLang="en-US" sz="2400" dirty="0">
                <a:sym typeface="+mn-ea"/>
              </a:rPr>
              <a:t>模型都可以和任何</a:t>
            </a:r>
            <a:r>
              <a:rPr lang="en-US" altLang="zh-CN" sz="2400" dirty="0">
                <a:sym typeface="+mn-ea"/>
              </a:rPr>
              <a:t>ISA</a:t>
            </a:r>
            <a:r>
              <a:rPr lang="zh-CN" altLang="en-US" sz="2400" dirty="0">
                <a:sym typeface="+mn-ea"/>
              </a:rPr>
              <a:t>一起</a:t>
            </a:r>
            <a:r>
              <a:rPr lang="zh-CN" altLang="en-US" sz="2400" b="1" dirty="0">
                <a:sym typeface="+mn-ea"/>
              </a:rPr>
              <a:t>组合使用</a:t>
            </a:r>
            <a:r>
              <a:rPr lang="zh-CN" altLang="en-US" sz="2400" dirty="0">
                <a:sym typeface="+mn-ea"/>
              </a:rPr>
              <a:t>。</a:t>
            </a:r>
            <a:endParaRPr lang="zh-CN" altLang="en-US" sz="2400" dirty="0"/>
          </a:p>
          <a:p>
            <a:endParaRPr lang="zh-CN" altLang="en-US" sz="2400" dirty="0"/>
          </a:p>
          <a:p>
            <a:r>
              <a:rPr lang="en-US" altLang="zh-CN" sz="2400" dirty="0">
                <a:sym typeface="+mn-ea"/>
              </a:rPr>
              <a:t>ISA-dependent</a:t>
            </a:r>
            <a:r>
              <a:rPr lang="zh-CN" altLang="en-US" sz="2400" dirty="0">
                <a:sym typeface="+mn-ea"/>
              </a:rPr>
              <a:t>部分代码实现</a:t>
            </a:r>
            <a:r>
              <a:rPr lang="en-US" altLang="zh-CN" sz="2400" dirty="0">
                <a:sym typeface="+mn-ea"/>
              </a:rPr>
              <a:t>ISA-specific</a:t>
            </a:r>
            <a:r>
              <a:rPr lang="zh-CN" altLang="en-US" sz="2400" dirty="0">
                <a:sym typeface="+mn-ea"/>
              </a:rPr>
              <a:t>功能。例如，</a:t>
            </a:r>
            <a:r>
              <a:rPr lang="en-US" altLang="zh-CN" sz="2400" dirty="0">
                <a:sym typeface="+mn-ea"/>
              </a:rPr>
              <a:t>AlphaO3CPU</a:t>
            </a:r>
            <a:r>
              <a:rPr lang="zh-CN" altLang="en-US" sz="2400" dirty="0">
                <a:sym typeface="+mn-ea"/>
              </a:rPr>
              <a:t>实现了</a:t>
            </a:r>
            <a:r>
              <a:rPr lang="en-US" altLang="zh-CN" sz="2400" dirty="0">
                <a:sym typeface="+mn-ea"/>
              </a:rPr>
              <a:t>Alpha</a:t>
            </a:r>
            <a:r>
              <a:rPr lang="zh-CN" altLang="en-US" sz="2400" dirty="0">
                <a:sym typeface="+mn-ea"/>
              </a:rPr>
              <a:t>特有的硬件中断机制。而底层的</a:t>
            </a:r>
            <a:r>
              <a:rPr lang="en-US" altLang="zh-CN" sz="2400" dirty="0">
                <a:sym typeface="+mn-ea"/>
              </a:rPr>
              <a:t>FullO3CPU</a:t>
            </a:r>
            <a:r>
              <a:rPr lang="zh-CN" altLang="en-US" sz="2400" dirty="0">
                <a:sym typeface="+mn-ea"/>
              </a:rPr>
              <a:t>负责流水线和</a:t>
            </a:r>
            <a:r>
              <a:rPr lang="en-US" altLang="zh-CN" sz="2400" dirty="0">
                <a:sym typeface="+mn-ea"/>
              </a:rPr>
              <a:t>ISA-independent</a:t>
            </a:r>
            <a:r>
              <a:rPr lang="zh-CN" altLang="en-US" sz="2400" dirty="0">
                <a:sym typeface="+mn-ea"/>
              </a:rPr>
              <a:t>的行为。</a:t>
            </a:r>
          </a:p>
        </p:txBody>
      </p:sp>
      <p:pic>
        <p:nvPicPr>
          <p:cNvPr id="10" name="图片 9">
            <a:extLst>
              <a:ext uri="{FF2B5EF4-FFF2-40B4-BE49-F238E27FC236}">
                <a16:creationId xmlns:a16="http://schemas.microsoft.com/office/drawing/2014/main" id="{DF202E02-1F7D-4FA6-A27C-D860F64DE5F9}"/>
              </a:ext>
            </a:extLst>
          </p:cNvPr>
          <p:cNvPicPr>
            <a:picLocks noChangeAspect="1"/>
          </p:cNvPicPr>
          <p:nvPr>
            <p:custDataLst>
              <p:tags r:id="rId1"/>
            </p:custDataLst>
          </p:nvPr>
        </p:nvPicPr>
        <p:blipFill>
          <a:blip r:embed="rId5"/>
          <a:stretch>
            <a:fillRect/>
          </a:stretch>
        </p:blipFill>
        <p:spPr>
          <a:xfrm>
            <a:off x="5501005" y="2042796"/>
            <a:ext cx="4771390" cy="3363595"/>
          </a:xfrm>
          <a:prstGeom prst="rect">
            <a:avLst/>
          </a:prstGeom>
        </p:spPr>
      </p:pic>
      <p:sp>
        <p:nvSpPr>
          <p:cNvPr id="11" name="矩形 10">
            <a:extLst>
              <a:ext uri="{FF2B5EF4-FFF2-40B4-BE49-F238E27FC236}">
                <a16:creationId xmlns:a16="http://schemas.microsoft.com/office/drawing/2014/main" id="{15A22BCF-7A96-4D4F-9D7A-1A503581FB46}"/>
              </a:ext>
            </a:extLst>
          </p:cNvPr>
          <p:cNvSpPr/>
          <p:nvPr/>
        </p:nvSpPr>
        <p:spPr>
          <a:xfrm>
            <a:off x="5253991" y="1819910"/>
            <a:ext cx="1683385" cy="1300480"/>
          </a:xfrm>
          <a:prstGeom prst="rect">
            <a:avLst/>
          </a:prstGeom>
          <a:ln w="25400" cap="flat" cmpd="sng" algn="ctr">
            <a:solidFill>
              <a:schemeClr val="accent6"/>
            </a:solidFill>
            <a:prstDash val="solid"/>
            <a:miter lim="800000"/>
          </a:ln>
        </p:spPr>
        <p:style>
          <a:lnRef idx="0">
            <a:schemeClr val="accent1"/>
          </a:lnRef>
          <a:fillRef idx="0">
            <a:srgbClr val="FFFFFF"/>
          </a:fillRef>
          <a:effectRef idx="0">
            <a:srgbClr val="FFFFFF"/>
          </a:effectRef>
          <a:fontRef idx="minor">
            <a:schemeClr val="tx1"/>
          </a:fontRef>
        </p:style>
        <p:txBody>
          <a:bodyPr rtlCol="0" anchor="ctr"/>
          <a:lstStyle/>
          <a:p>
            <a:pPr algn="ctr"/>
            <a:endParaRPr lang="zh-CN" altLang="en-US"/>
          </a:p>
        </p:txBody>
      </p:sp>
    </p:spTree>
    <p:extLst>
      <p:ext uri="{BB962C8B-B14F-4D97-AF65-F5344CB8AC3E}">
        <p14:creationId xmlns:p14="http://schemas.microsoft.com/office/powerpoint/2010/main" val="8615591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2" descr="哈工大物联网智慧校园设计方案_Lighton（来同）品牌"/>
          <p:cNvPicPr>
            <a:picLocks noChangeAspect="1" noChangeArrowheads="1"/>
          </p:cNvPicPr>
          <p:nvPr/>
        </p:nvPicPr>
        <p:blipFill rotWithShape="1">
          <a:blip r:embed="rId3">
            <a:extLst>
              <a:ext uri="{28A0092B-C50C-407E-A947-70E740481C1C}">
                <a14:useLocalDpi xmlns:a14="http://schemas.microsoft.com/office/drawing/2010/main" val="0"/>
              </a:ext>
            </a:extLst>
          </a:blip>
          <a:srcRect l="127" t="3204" r="-127" b="6070"/>
          <a:stretch>
            <a:fillRect/>
          </a:stretch>
        </p:blipFill>
        <p:spPr bwMode="auto">
          <a:xfrm>
            <a:off x="1"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5" name="矩形 4"/>
          <p:cNvSpPr/>
          <p:nvPr/>
        </p:nvSpPr>
        <p:spPr>
          <a:xfrm>
            <a:off x="2" y="0"/>
            <a:ext cx="12191998" cy="6858000"/>
          </a:xfrm>
          <a:prstGeom prst="rect">
            <a:avLst/>
          </a:prstGeom>
          <a:gradFill>
            <a:gsLst>
              <a:gs pos="0">
                <a:schemeClr val="accent1">
                  <a:lumMod val="5000"/>
                  <a:lumOff val="95000"/>
                  <a:alpha val="80000"/>
                </a:schemeClr>
              </a:gs>
              <a:gs pos="34000">
                <a:srgbClr val="FFFFFF">
                  <a:alpha val="90000"/>
                </a:srgbClr>
              </a:gs>
              <a:gs pos="68000">
                <a:srgbClr val="FFFFFF">
                  <a:alpha val="95000"/>
                </a:srgbClr>
              </a:gs>
              <a:gs pos="100000">
                <a:srgbClr val="FFFFFF"/>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111125" y="122578"/>
            <a:ext cx="6959600" cy="523220"/>
          </a:xfrm>
          <a:prstGeom prst="rect">
            <a:avLst/>
          </a:prstGeom>
          <a:noFill/>
        </p:spPr>
        <p:txBody>
          <a:bodyPr wrap="square" rtlCol="0">
            <a:spAutoFit/>
          </a:bodyPr>
          <a:lstStyle/>
          <a:p>
            <a:r>
              <a:rPr lang="en-US" altLang="zh-CN" sz="2800" b="1" dirty="0">
                <a:solidFill>
                  <a:schemeClr val="tx2">
                    <a:lumMod val="75000"/>
                  </a:schemeClr>
                </a:solidFill>
                <a:latin typeface="微软雅黑" panose="020B0503020204020204" pitchFamily="34" charset="-122"/>
                <a:ea typeface="微软雅黑" panose="020B0503020204020204" pitchFamily="34" charset="-122"/>
              </a:rPr>
              <a:t>03  </a:t>
            </a:r>
            <a:r>
              <a:rPr lang="zh-CN" altLang="en-US" sz="2800" b="1" dirty="0">
                <a:solidFill>
                  <a:schemeClr val="tx2">
                    <a:lumMod val="75000"/>
                  </a:schemeClr>
                </a:solidFill>
                <a:latin typeface="微软雅黑" panose="020B0503020204020204" pitchFamily="34" charset="-122"/>
                <a:ea typeface="微软雅黑" panose="020B0503020204020204" pitchFamily="34" charset="-122"/>
              </a:rPr>
              <a:t>研究内容</a:t>
            </a:r>
            <a:endParaRPr lang="en-US" altLang="zh-CN" sz="2800" b="1" dirty="0">
              <a:solidFill>
                <a:schemeClr val="tx2">
                  <a:lumMod val="75000"/>
                </a:schemeClr>
              </a:solidFill>
              <a:latin typeface="微软雅黑" panose="020B0503020204020204" pitchFamily="34" charset="-122"/>
              <a:ea typeface="微软雅黑" panose="020B0503020204020204" pitchFamily="34" charset="-122"/>
            </a:endParaRPr>
          </a:p>
        </p:txBody>
      </p:sp>
      <p:grpSp>
        <p:nvGrpSpPr>
          <p:cNvPr id="20" name="组合 19">
            <a:extLst>
              <a:ext uri="{FF2B5EF4-FFF2-40B4-BE49-F238E27FC236}">
                <a16:creationId xmlns:a16="http://schemas.microsoft.com/office/drawing/2014/main" id="{FB0FEC88-18CC-4E21-8C9D-E880FF55A4AD}"/>
              </a:ext>
            </a:extLst>
          </p:cNvPr>
          <p:cNvGrpSpPr/>
          <p:nvPr/>
        </p:nvGrpSpPr>
        <p:grpSpPr>
          <a:xfrm>
            <a:off x="1763464" y="768376"/>
            <a:ext cx="8665071" cy="4843311"/>
            <a:chOff x="-178" y="1184"/>
            <a:chExt cx="17112" cy="9896"/>
          </a:xfrm>
        </p:grpSpPr>
        <p:sp>
          <p:nvSpPr>
            <p:cNvPr id="21" name="文本框 20">
              <a:extLst>
                <a:ext uri="{FF2B5EF4-FFF2-40B4-BE49-F238E27FC236}">
                  <a16:creationId xmlns:a16="http://schemas.microsoft.com/office/drawing/2014/main" id="{5CCA51F9-E2D5-46F1-B4C8-346568190F59}"/>
                </a:ext>
              </a:extLst>
            </p:cNvPr>
            <p:cNvSpPr txBox="1"/>
            <p:nvPr/>
          </p:nvSpPr>
          <p:spPr>
            <a:xfrm>
              <a:off x="8427" y="1693"/>
              <a:ext cx="7601" cy="921"/>
            </a:xfrm>
            <a:prstGeom prst="rect">
              <a:avLst/>
            </a:prstGeom>
            <a:noFill/>
          </p:spPr>
          <p:txBody>
            <a:bodyPr wrap="square" rtlCol="0">
              <a:spAutoFit/>
            </a:bodyPr>
            <a:lstStyle/>
            <a:p>
              <a:endParaRPr lang="en-US" altLang="zh-CN" sz="3200" b="1" dirty="0">
                <a:solidFill>
                  <a:schemeClr val="tx2">
                    <a:lumMod val="75000"/>
                  </a:schemeClr>
                </a:solidFill>
                <a:latin typeface="微软雅黑" panose="020B0503020204020204" charset="-122"/>
                <a:ea typeface="微软雅黑" panose="020B0503020204020204" charset="-122"/>
              </a:endParaRPr>
            </a:p>
          </p:txBody>
        </p:sp>
        <p:sp>
          <p:nvSpPr>
            <p:cNvPr id="22" name="文本框 21">
              <a:extLst>
                <a:ext uri="{FF2B5EF4-FFF2-40B4-BE49-F238E27FC236}">
                  <a16:creationId xmlns:a16="http://schemas.microsoft.com/office/drawing/2014/main" id="{E0CB3D65-4617-4ADE-86D6-7DE3F645C535}"/>
                </a:ext>
              </a:extLst>
            </p:cNvPr>
            <p:cNvSpPr txBox="1"/>
            <p:nvPr/>
          </p:nvSpPr>
          <p:spPr>
            <a:xfrm>
              <a:off x="6932" y="1184"/>
              <a:ext cx="5377" cy="941"/>
            </a:xfrm>
            <a:prstGeom prst="rect">
              <a:avLst/>
            </a:prstGeom>
            <a:noFill/>
          </p:spPr>
          <p:txBody>
            <a:bodyPr wrap="square">
              <a:spAutoFit/>
            </a:bodyPr>
            <a:lstStyle/>
            <a:p>
              <a:pPr algn="ctr"/>
              <a:r>
                <a:rPr lang="en-US" altLang="zh-CN" sz="2400" b="1" dirty="0">
                  <a:latin typeface="微软雅黑" panose="020B0503020204020204" charset="-122"/>
                  <a:ea typeface="微软雅黑" panose="020B0503020204020204" charset="-122"/>
                </a:rPr>
                <a:t>ISA-</a:t>
              </a:r>
              <a:r>
                <a:rPr lang="zh-CN" altLang="en-US" sz="2400" b="1" dirty="0">
                  <a:latin typeface="微软雅黑" panose="020B0503020204020204" charset="-122"/>
                  <a:ea typeface="微软雅黑" panose="020B0503020204020204" charset="-122"/>
                </a:rPr>
                <a:t>动态生成代码</a:t>
              </a:r>
            </a:p>
          </p:txBody>
        </p:sp>
        <p:pic>
          <p:nvPicPr>
            <p:cNvPr id="23" name="图片 22">
              <a:extLst>
                <a:ext uri="{FF2B5EF4-FFF2-40B4-BE49-F238E27FC236}">
                  <a16:creationId xmlns:a16="http://schemas.microsoft.com/office/drawing/2014/main" id="{180E0193-AE67-4E7E-BB53-1CAFE0CF58F5}"/>
                </a:ext>
              </a:extLst>
            </p:cNvPr>
            <p:cNvPicPr>
              <a:picLocks noChangeAspect="1"/>
            </p:cNvPicPr>
            <p:nvPr/>
          </p:nvPicPr>
          <p:blipFill>
            <a:blip r:embed="rId4"/>
            <a:stretch>
              <a:fillRect/>
            </a:stretch>
          </p:blipFill>
          <p:spPr>
            <a:xfrm>
              <a:off x="2098" y="2125"/>
              <a:ext cx="14836" cy="5208"/>
            </a:xfrm>
            <a:prstGeom prst="rect">
              <a:avLst/>
            </a:prstGeom>
          </p:spPr>
        </p:pic>
        <p:cxnSp>
          <p:nvCxnSpPr>
            <p:cNvPr id="24" name="直接箭头连接符 23">
              <a:extLst>
                <a:ext uri="{FF2B5EF4-FFF2-40B4-BE49-F238E27FC236}">
                  <a16:creationId xmlns:a16="http://schemas.microsoft.com/office/drawing/2014/main" id="{2D6E3A4E-21A8-41B5-917B-3E50B5185D83}"/>
                </a:ext>
              </a:extLst>
            </p:cNvPr>
            <p:cNvCxnSpPr/>
            <p:nvPr/>
          </p:nvCxnSpPr>
          <p:spPr>
            <a:xfrm>
              <a:off x="7566" y="7307"/>
              <a:ext cx="2316" cy="1487"/>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25" name="图片 24">
              <a:extLst>
                <a:ext uri="{FF2B5EF4-FFF2-40B4-BE49-F238E27FC236}">
                  <a16:creationId xmlns:a16="http://schemas.microsoft.com/office/drawing/2014/main" id="{811BAB45-B3D9-4739-8AF8-85521CE992B7}"/>
                </a:ext>
              </a:extLst>
            </p:cNvPr>
            <p:cNvPicPr>
              <a:picLocks noChangeAspect="1"/>
            </p:cNvPicPr>
            <p:nvPr/>
          </p:nvPicPr>
          <p:blipFill>
            <a:blip r:embed="rId5"/>
            <a:stretch>
              <a:fillRect/>
            </a:stretch>
          </p:blipFill>
          <p:spPr>
            <a:xfrm>
              <a:off x="10292" y="8192"/>
              <a:ext cx="4268" cy="2888"/>
            </a:xfrm>
            <a:prstGeom prst="rect">
              <a:avLst/>
            </a:prstGeom>
          </p:spPr>
        </p:pic>
        <p:sp>
          <p:nvSpPr>
            <p:cNvPr id="26" name="文本框 25">
              <a:extLst>
                <a:ext uri="{FF2B5EF4-FFF2-40B4-BE49-F238E27FC236}">
                  <a16:creationId xmlns:a16="http://schemas.microsoft.com/office/drawing/2014/main" id="{B7C5543F-2383-498F-8D1F-6A5CAB196A5C}"/>
                </a:ext>
              </a:extLst>
            </p:cNvPr>
            <p:cNvSpPr txBox="1"/>
            <p:nvPr/>
          </p:nvSpPr>
          <p:spPr>
            <a:xfrm>
              <a:off x="4927" y="8315"/>
              <a:ext cx="5160" cy="2201"/>
            </a:xfrm>
            <a:prstGeom prst="rect">
              <a:avLst/>
            </a:prstGeom>
            <a:noFill/>
          </p:spPr>
          <p:txBody>
            <a:bodyPr wrap="square">
              <a:spAutoFit/>
            </a:bodyPr>
            <a:lstStyle/>
            <a:p>
              <a:pPr algn="ctr"/>
              <a:br>
                <a:rPr lang="zh-CN" altLang="en-US" sz="2800" dirty="0"/>
              </a:br>
              <a:r>
                <a:rPr lang="zh-CN" altLang="en-US" b="0" i="0" dirty="0">
                  <a:solidFill>
                    <a:srgbClr val="0D0D0D"/>
                  </a:solidFill>
                  <a:effectLst/>
                  <a:latin typeface="微软雅黑" panose="020B0503020204020204" charset="-122"/>
                  <a:ea typeface="微软雅黑" panose="020B0503020204020204" charset="-122"/>
                </a:rPr>
                <a:t>使用</a:t>
              </a:r>
              <a:r>
                <a:rPr lang="en-US" altLang="zh-CN" b="0" i="0" dirty="0">
                  <a:solidFill>
                    <a:srgbClr val="0D0D0D"/>
                  </a:solidFill>
                  <a:effectLst/>
                  <a:latin typeface="微软雅黑" panose="020B0503020204020204" charset="-122"/>
                  <a:ea typeface="微软雅黑" panose="020B0503020204020204" charset="-122"/>
                </a:rPr>
                <a:t>Python</a:t>
              </a:r>
              <a:r>
                <a:rPr lang="zh-CN" altLang="en-US" b="0" i="0" dirty="0">
                  <a:solidFill>
                    <a:srgbClr val="0D0D0D"/>
                  </a:solidFill>
                  <a:effectLst/>
                  <a:latin typeface="微软雅黑" panose="020B0503020204020204" charset="-122"/>
                  <a:ea typeface="微软雅黑" panose="020B0503020204020204" charset="-122"/>
                </a:rPr>
                <a:t>类和函数库</a:t>
              </a:r>
              <a:endParaRPr lang="en-US" altLang="zh-CN" b="0" i="0" dirty="0">
                <a:solidFill>
                  <a:srgbClr val="0D0D0D"/>
                </a:solidFill>
                <a:effectLst/>
                <a:latin typeface="微软雅黑" panose="020B0503020204020204" charset="-122"/>
                <a:ea typeface="微软雅黑" panose="020B0503020204020204" charset="-122"/>
              </a:endParaRPr>
            </a:p>
            <a:p>
              <a:pPr algn="ctr"/>
              <a:r>
                <a:rPr lang="zh-CN" altLang="en-US" b="0" i="0" dirty="0">
                  <a:solidFill>
                    <a:srgbClr val="0D0D0D"/>
                  </a:solidFill>
                  <a:effectLst/>
                  <a:latin typeface="微软雅黑" panose="020B0503020204020204" charset="-122"/>
                  <a:ea typeface="微软雅黑" panose="020B0503020204020204" charset="-122"/>
                </a:rPr>
                <a:t>推断指令特性</a:t>
              </a:r>
              <a:endParaRPr lang="en-US" altLang="zh-CN" sz="2800" b="1" dirty="0">
                <a:latin typeface="微软雅黑" panose="020B0503020204020204" charset="-122"/>
                <a:ea typeface="微软雅黑" panose="020B0503020204020204" charset="-122"/>
              </a:endParaRPr>
            </a:p>
          </p:txBody>
        </p:sp>
        <p:sp>
          <p:nvSpPr>
            <p:cNvPr id="27" name="文本框 26">
              <a:extLst>
                <a:ext uri="{FF2B5EF4-FFF2-40B4-BE49-F238E27FC236}">
                  <a16:creationId xmlns:a16="http://schemas.microsoft.com/office/drawing/2014/main" id="{37EF7FB0-DB25-4F38-A24D-B132C3181F4A}"/>
                </a:ext>
              </a:extLst>
            </p:cNvPr>
            <p:cNvSpPr txBox="1"/>
            <p:nvPr/>
          </p:nvSpPr>
          <p:spPr>
            <a:xfrm>
              <a:off x="-178" y="1766"/>
              <a:ext cx="2423" cy="2765"/>
            </a:xfrm>
            <a:prstGeom prst="rect">
              <a:avLst/>
            </a:prstGeom>
            <a:noFill/>
          </p:spPr>
          <p:txBody>
            <a:bodyPr wrap="square">
              <a:spAutoFit/>
            </a:bodyPr>
            <a:lstStyle/>
            <a:p>
              <a:pPr algn="ctr"/>
              <a:br>
                <a:rPr lang="zh-CN" altLang="en-US" sz="2800" dirty="0"/>
              </a:br>
              <a:r>
                <a:rPr lang="en-US" altLang="zh-CN" b="0" i="0" dirty="0">
                  <a:solidFill>
                    <a:srgbClr val="0D0D0D"/>
                  </a:solidFill>
                  <a:effectLst/>
                  <a:latin typeface="微软雅黑" panose="020B0503020204020204" charset="-122"/>
                  <a:ea typeface="微软雅黑" panose="020B0503020204020204" charset="-122"/>
                </a:rPr>
                <a:t>DSL</a:t>
              </a:r>
              <a:r>
                <a:rPr lang="zh-CN" altLang="en-US" b="0" i="0" dirty="0">
                  <a:solidFill>
                    <a:srgbClr val="0D0D0D"/>
                  </a:solidFill>
                  <a:effectLst/>
                  <a:latin typeface="微软雅黑" panose="020B0503020204020204" charset="-122"/>
                  <a:ea typeface="微软雅黑" panose="020B0503020204020204" charset="-122"/>
                </a:rPr>
                <a:t>源码</a:t>
              </a:r>
              <a:endParaRPr lang="en-US" altLang="zh-CN" b="0" i="0" dirty="0">
                <a:solidFill>
                  <a:srgbClr val="0D0D0D"/>
                </a:solidFill>
                <a:effectLst/>
                <a:latin typeface="微软雅黑" panose="020B0503020204020204" charset="-122"/>
                <a:ea typeface="微软雅黑" panose="020B0503020204020204" charset="-122"/>
              </a:endParaRPr>
            </a:p>
            <a:p>
              <a:pPr algn="ctr"/>
              <a:r>
                <a:rPr lang="en-US" altLang="zh-CN" b="0" i="0" dirty="0">
                  <a:solidFill>
                    <a:srgbClr val="0D0D0D"/>
                  </a:solidFill>
                  <a:effectLst/>
                  <a:latin typeface="微软雅黑" panose="020B0503020204020204" charset="-122"/>
                  <a:ea typeface="微软雅黑" panose="020B0503020204020204" charset="-122"/>
                </a:rPr>
                <a:t>ISA</a:t>
              </a:r>
              <a:r>
                <a:rPr lang="zh-CN" altLang="en-US" b="0" i="0" dirty="0">
                  <a:solidFill>
                    <a:srgbClr val="0D0D0D"/>
                  </a:solidFill>
                  <a:effectLst/>
                  <a:latin typeface="微软雅黑" panose="020B0503020204020204" charset="-122"/>
                  <a:ea typeface="微软雅黑" panose="020B0503020204020204" charset="-122"/>
                </a:rPr>
                <a:t>描述文件</a:t>
              </a:r>
              <a:endParaRPr lang="en-US" altLang="zh-CN" sz="2800" b="1" dirty="0">
                <a:latin typeface="微软雅黑" panose="020B0503020204020204" charset="-122"/>
                <a:ea typeface="微软雅黑" panose="020B0503020204020204" charset="-122"/>
              </a:endParaRPr>
            </a:p>
          </p:txBody>
        </p:sp>
      </p:grpSp>
    </p:spTree>
    <p:extLst>
      <p:ext uri="{BB962C8B-B14F-4D97-AF65-F5344CB8AC3E}">
        <p14:creationId xmlns:p14="http://schemas.microsoft.com/office/powerpoint/2010/main" val="9279278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2" descr="哈工大物联网智慧校园设计方案_Lighton（来同）品牌"/>
          <p:cNvPicPr>
            <a:picLocks noChangeAspect="1" noChangeArrowheads="1"/>
          </p:cNvPicPr>
          <p:nvPr/>
        </p:nvPicPr>
        <p:blipFill rotWithShape="1">
          <a:blip r:embed="rId3">
            <a:extLst>
              <a:ext uri="{28A0092B-C50C-407E-A947-70E740481C1C}">
                <a14:useLocalDpi xmlns:a14="http://schemas.microsoft.com/office/drawing/2010/main" val="0"/>
              </a:ext>
            </a:extLst>
          </a:blip>
          <a:srcRect l="127" t="3204" r="-127" b="6070"/>
          <a:stretch>
            <a:fillRect/>
          </a:stretch>
        </p:blipFill>
        <p:spPr bwMode="auto">
          <a:xfrm>
            <a:off x="1"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5" name="矩形 4"/>
          <p:cNvSpPr/>
          <p:nvPr/>
        </p:nvSpPr>
        <p:spPr>
          <a:xfrm>
            <a:off x="2" y="0"/>
            <a:ext cx="12191998" cy="6858000"/>
          </a:xfrm>
          <a:prstGeom prst="rect">
            <a:avLst/>
          </a:prstGeom>
          <a:gradFill>
            <a:gsLst>
              <a:gs pos="0">
                <a:schemeClr val="accent1">
                  <a:lumMod val="5000"/>
                  <a:lumOff val="95000"/>
                  <a:alpha val="80000"/>
                </a:schemeClr>
              </a:gs>
              <a:gs pos="34000">
                <a:srgbClr val="FFFFFF">
                  <a:alpha val="90000"/>
                </a:srgbClr>
              </a:gs>
              <a:gs pos="68000">
                <a:srgbClr val="FFFFFF">
                  <a:alpha val="95000"/>
                </a:srgbClr>
              </a:gs>
              <a:gs pos="100000">
                <a:srgbClr val="FFFFFF"/>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111125" y="122578"/>
            <a:ext cx="6959600" cy="523220"/>
          </a:xfrm>
          <a:prstGeom prst="rect">
            <a:avLst/>
          </a:prstGeom>
          <a:noFill/>
        </p:spPr>
        <p:txBody>
          <a:bodyPr wrap="square" rtlCol="0">
            <a:spAutoFit/>
          </a:bodyPr>
          <a:lstStyle/>
          <a:p>
            <a:r>
              <a:rPr lang="en-US" altLang="zh-CN" sz="2800" b="1" dirty="0">
                <a:solidFill>
                  <a:schemeClr val="tx2">
                    <a:lumMod val="75000"/>
                  </a:schemeClr>
                </a:solidFill>
                <a:latin typeface="微软雅黑" panose="020B0503020204020204" pitchFamily="34" charset="-122"/>
                <a:ea typeface="微软雅黑" panose="020B0503020204020204" pitchFamily="34" charset="-122"/>
              </a:rPr>
              <a:t>03  </a:t>
            </a:r>
            <a:r>
              <a:rPr lang="zh-CN" altLang="en-US" sz="2800" b="1" dirty="0">
                <a:solidFill>
                  <a:schemeClr val="tx2">
                    <a:lumMod val="75000"/>
                  </a:schemeClr>
                </a:solidFill>
                <a:latin typeface="微软雅黑" panose="020B0503020204020204" pitchFamily="34" charset="-122"/>
                <a:ea typeface="微软雅黑" panose="020B0503020204020204" pitchFamily="34" charset="-122"/>
              </a:rPr>
              <a:t>研究内容</a:t>
            </a:r>
            <a:endParaRPr lang="en-US" altLang="zh-CN" sz="2800" b="1" dirty="0">
              <a:solidFill>
                <a:schemeClr val="tx2">
                  <a:lumMod val="75000"/>
                </a:schemeClr>
              </a:solidFill>
              <a:latin typeface="微软雅黑" panose="020B0503020204020204" pitchFamily="34" charset="-122"/>
              <a:ea typeface="微软雅黑" panose="020B0503020204020204" pitchFamily="34" charset="-122"/>
            </a:endParaRPr>
          </a:p>
        </p:txBody>
      </p:sp>
      <p:grpSp>
        <p:nvGrpSpPr>
          <p:cNvPr id="14" name="组合 13">
            <a:extLst>
              <a:ext uri="{FF2B5EF4-FFF2-40B4-BE49-F238E27FC236}">
                <a16:creationId xmlns:a16="http://schemas.microsoft.com/office/drawing/2014/main" id="{4281205B-8422-45BE-935A-636155DE858A}"/>
              </a:ext>
            </a:extLst>
          </p:cNvPr>
          <p:cNvGrpSpPr/>
          <p:nvPr/>
        </p:nvGrpSpPr>
        <p:grpSpPr>
          <a:xfrm>
            <a:off x="464535" y="880396"/>
            <a:ext cx="8587105" cy="4789017"/>
            <a:chOff x="222" y="1372"/>
            <a:chExt cx="18978" cy="8978"/>
          </a:xfrm>
        </p:grpSpPr>
        <p:sp>
          <p:nvSpPr>
            <p:cNvPr id="15" name="文本框 14">
              <a:extLst>
                <a:ext uri="{FF2B5EF4-FFF2-40B4-BE49-F238E27FC236}">
                  <a16:creationId xmlns:a16="http://schemas.microsoft.com/office/drawing/2014/main" id="{49B84DB8-F401-4175-B562-D3A21F8727FC}"/>
                </a:ext>
              </a:extLst>
            </p:cNvPr>
            <p:cNvSpPr txBox="1"/>
            <p:nvPr/>
          </p:nvSpPr>
          <p:spPr>
            <a:xfrm>
              <a:off x="8427" y="1693"/>
              <a:ext cx="7601" cy="921"/>
            </a:xfrm>
            <a:prstGeom prst="rect">
              <a:avLst/>
            </a:prstGeom>
            <a:noFill/>
          </p:spPr>
          <p:txBody>
            <a:bodyPr wrap="square" rtlCol="0">
              <a:spAutoFit/>
            </a:bodyPr>
            <a:lstStyle/>
            <a:p>
              <a:endParaRPr lang="en-US" altLang="zh-CN" sz="3200" b="1" dirty="0">
                <a:solidFill>
                  <a:schemeClr val="tx2">
                    <a:lumMod val="75000"/>
                  </a:schemeClr>
                </a:solidFill>
                <a:latin typeface="微软雅黑" panose="020B0503020204020204" charset="-122"/>
                <a:ea typeface="微软雅黑" panose="020B0503020204020204" charset="-122"/>
              </a:endParaRPr>
            </a:p>
          </p:txBody>
        </p:sp>
        <p:pic>
          <p:nvPicPr>
            <p:cNvPr id="16" name="图片 15">
              <a:extLst>
                <a:ext uri="{FF2B5EF4-FFF2-40B4-BE49-F238E27FC236}">
                  <a16:creationId xmlns:a16="http://schemas.microsoft.com/office/drawing/2014/main" id="{37D7A187-A389-429F-9927-EB79A6BCBBAC}"/>
                </a:ext>
              </a:extLst>
            </p:cNvPr>
            <p:cNvPicPr>
              <a:picLocks noChangeAspect="1"/>
            </p:cNvPicPr>
            <p:nvPr/>
          </p:nvPicPr>
          <p:blipFill>
            <a:blip r:embed="rId4"/>
            <a:stretch>
              <a:fillRect/>
            </a:stretch>
          </p:blipFill>
          <p:spPr>
            <a:xfrm>
              <a:off x="222" y="2466"/>
              <a:ext cx="18978" cy="6241"/>
            </a:xfrm>
            <a:prstGeom prst="rect">
              <a:avLst/>
            </a:prstGeom>
          </p:spPr>
        </p:pic>
        <p:sp>
          <p:nvSpPr>
            <p:cNvPr id="17" name="文本框 16">
              <a:extLst>
                <a:ext uri="{FF2B5EF4-FFF2-40B4-BE49-F238E27FC236}">
                  <a16:creationId xmlns:a16="http://schemas.microsoft.com/office/drawing/2014/main" id="{381FDE61-291B-483F-B1EC-97F57D100A1E}"/>
                </a:ext>
              </a:extLst>
            </p:cNvPr>
            <p:cNvSpPr txBox="1"/>
            <p:nvPr/>
          </p:nvSpPr>
          <p:spPr>
            <a:xfrm>
              <a:off x="6238" y="1372"/>
              <a:ext cx="7943" cy="1094"/>
            </a:xfrm>
            <a:prstGeom prst="rect">
              <a:avLst/>
            </a:prstGeom>
            <a:noFill/>
          </p:spPr>
          <p:txBody>
            <a:bodyPr wrap="square">
              <a:spAutoFit/>
            </a:bodyPr>
            <a:lstStyle/>
            <a:p>
              <a:pPr algn="ctr"/>
              <a:r>
                <a:rPr lang="en-US" altLang="zh-CN" sz="3200" b="1" dirty="0">
                  <a:latin typeface="微软雅黑" panose="020B0503020204020204" charset="-122"/>
                  <a:ea typeface="微软雅黑" panose="020B0503020204020204" charset="-122"/>
                </a:rPr>
                <a:t>O3CPU</a:t>
              </a:r>
              <a:r>
                <a:rPr lang="zh-CN" altLang="en-US" sz="3200" b="1" dirty="0">
                  <a:latin typeface="微软雅黑" panose="020B0503020204020204" charset="-122"/>
                  <a:ea typeface="微软雅黑" panose="020B0503020204020204" charset="-122"/>
                </a:rPr>
                <a:t>：架构图</a:t>
              </a:r>
            </a:p>
          </p:txBody>
        </p:sp>
        <p:sp>
          <p:nvSpPr>
            <p:cNvPr id="19" name="文本框 18">
              <a:extLst>
                <a:ext uri="{FF2B5EF4-FFF2-40B4-BE49-F238E27FC236}">
                  <a16:creationId xmlns:a16="http://schemas.microsoft.com/office/drawing/2014/main" id="{E9A3A111-C05F-4059-B3AD-DE02F4AF7281}"/>
                </a:ext>
              </a:extLst>
            </p:cNvPr>
            <p:cNvSpPr txBox="1"/>
            <p:nvPr/>
          </p:nvSpPr>
          <p:spPr>
            <a:xfrm>
              <a:off x="2286" y="8102"/>
              <a:ext cx="6762" cy="2248"/>
            </a:xfrm>
            <a:prstGeom prst="rect">
              <a:avLst/>
            </a:prstGeom>
            <a:noFill/>
          </p:spPr>
          <p:txBody>
            <a:bodyPr wrap="square" rtlCol="0">
              <a:spAutoFit/>
            </a:bodyPr>
            <a:lstStyle/>
            <a:p>
              <a:r>
                <a:rPr lang="en-US" altLang="zh-CN" sz="1800" dirty="0">
                  <a:latin typeface="微软雅黑" panose="020B0503020204020204" charset="-122"/>
                  <a:ea typeface="微软雅黑" panose="020B0503020204020204" charset="-122"/>
                </a:rPr>
                <a:t>• </a:t>
              </a:r>
              <a:r>
                <a:rPr lang="zh-CN" altLang="en-US" dirty="0"/>
                <a:t>五阶段流水乱序处理器</a:t>
              </a:r>
              <a:endParaRPr lang="en-US" altLang="zh-CN" dirty="0"/>
            </a:p>
            <a:p>
              <a:r>
                <a:rPr lang="en-US" altLang="zh-CN" sz="1800" dirty="0">
                  <a:latin typeface="微软雅黑" panose="020B0503020204020204" charset="-122"/>
                  <a:ea typeface="微软雅黑" panose="020B0503020204020204" charset="-122"/>
                </a:rPr>
                <a:t>• </a:t>
              </a:r>
              <a:r>
                <a:rPr lang="zh-CN" altLang="en-US" dirty="0"/>
                <a:t>模板化</a:t>
              </a:r>
              <a:r>
                <a:rPr lang="en-US" altLang="zh-CN" dirty="0"/>
                <a:t>template</a:t>
              </a:r>
              <a:r>
                <a:rPr lang="zh-CN" altLang="en-US" dirty="0"/>
                <a:t>策略</a:t>
              </a:r>
              <a:endParaRPr lang="en-US" altLang="zh-CN" dirty="0"/>
            </a:p>
            <a:p>
              <a:r>
                <a:rPr lang="en-US" altLang="zh-CN" sz="1800" dirty="0">
                  <a:latin typeface="微软雅黑" panose="020B0503020204020204" charset="-122"/>
                  <a:ea typeface="微软雅黑" panose="020B0503020204020204" charset="-122"/>
                </a:rPr>
                <a:t>• </a:t>
              </a:r>
              <a:r>
                <a:rPr lang="zh-CN" altLang="en-US" dirty="0"/>
                <a:t>非常易于配置</a:t>
              </a:r>
              <a:endParaRPr lang="en-US" altLang="zh-CN" dirty="0"/>
            </a:p>
            <a:p>
              <a:endParaRPr lang="zh-CN" altLang="en-US" dirty="0"/>
            </a:p>
          </p:txBody>
        </p:sp>
      </p:grpSp>
      <p:sp>
        <p:nvSpPr>
          <p:cNvPr id="28" name="文本框 27">
            <a:extLst>
              <a:ext uri="{FF2B5EF4-FFF2-40B4-BE49-F238E27FC236}">
                <a16:creationId xmlns:a16="http://schemas.microsoft.com/office/drawing/2014/main" id="{6DC3E16A-D909-4DEE-8776-C699F750998B}"/>
              </a:ext>
            </a:extLst>
          </p:cNvPr>
          <p:cNvSpPr txBox="1"/>
          <p:nvPr/>
        </p:nvSpPr>
        <p:spPr>
          <a:xfrm>
            <a:off x="9417186" y="2091141"/>
            <a:ext cx="2409267" cy="1037340"/>
          </a:xfrm>
          <a:prstGeom prst="rect">
            <a:avLst/>
          </a:prstGeom>
          <a:noFill/>
        </p:spPr>
        <p:txBody>
          <a:bodyPr wrap="square" rtlCol="0" anchor="t">
            <a:noAutofit/>
          </a:bodyPr>
          <a:lstStyle/>
          <a:p>
            <a:endParaRPr lang="en-US" altLang="zh-CN" sz="1600" dirty="0"/>
          </a:p>
          <a:p>
            <a:r>
              <a:rPr lang="zh-CN" altLang="en-US" sz="2800" dirty="0"/>
              <a:t>使用 </a:t>
            </a:r>
            <a:r>
              <a:rPr lang="en-US" altLang="zh-CN" sz="2800" dirty="0"/>
              <a:t>C++</a:t>
            </a:r>
            <a:r>
              <a:rPr lang="zh-CN" altLang="en-US" sz="2800" dirty="0"/>
              <a:t>语言实现了指令的控制方案</a:t>
            </a:r>
            <a:endParaRPr lang="en-US" altLang="zh-CN" sz="2800" dirty="0"/>
          </a:p>
        </p:txBody>
      </p:sp>
      <p:sp>
        <p:nvSpPr>
          <p:cNvPr id="2" name="矩形 1">
            <a:extLst>
              <a:ext uri="{FF2B5EF4-FFF2-40B4-BE49-F238E27FC236}">
                <a16:creationId xmlns:a16="http://schemas.microsoft.com/office/drawing/2014/main" id="{DC66AA74-9F31-4628-AE6C-006C8C6923EC}"/>
              </a:ext>
            </a:extLst>
          </p:cNvPr>
          <p:cNvSpPr/>
          <p:nvPr/>
        </p:nvSpPr>
        <p:spPr>
          <a:xfrm>
            <a:off x="5720080" y="1542900"/>
            <a:ext cx="2184400" cy="2480460"/>
          </a:xfrm>
          <a:prstGeom prst="rect">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0720109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2" descr="哈工大物联网智慧校园设计方案_Lighton（来同）品牌"/>
          <p:cNvPicPr>
            <a:picLocks noChangeAspect="1" noChangeArrowheads="1"/>
          </p:cNvPicPr>
          <p:nvPr/>
        </p:nvPicPr>
        <p:blipFill rotWithShape="1">
          <a:blip r:embed="rId3">
            <a:extLst>
              <a:ext uri="{28A0092B-C50C-407E-A947-70E740481C1C}">
                <a14:useLocalDpi xmlns:a14="http://schemas.microsoft.com/office/drawing/2010/main" val="0"/>
              </a:ext>
            </a:extLst>
          </a:blip>
          <a:srcRect l="127" t="3204" r="-127" b="6070"/>
          <a:stretch>
            <a:fillRect/>
          </a:stretch>
        </p:blipFill>
        <p:spPr bwMode="auto">
          <a:xfrm>
            <a:off x="0" y="0"/>
            <a:ext cx="12268199" cy="6858000"/>
          </a:xfrm>
          <a:prstGeom prst="rect">
            <a:avLst/>
          </a:prstGeom>
          <a:noFill/>
          <a:extLst>
            <a:ext uri="{909E8E84-426E-40DD-AFC4-6F175D3DCCD1}">
              <a14:hiddenFill xmlns:a14="http://schemas.microsoft.com/office/drawing/2010/main">
                <a:solidFill>
                  <a:srgbClr val="FFFFFF"/>
                </a:solidFill>
              </a14:hiddenFill>
            </a:ext>
          </a:extLst>
        </p:spPr>
      </p:pic>
      <p:sp>
        <p:nvSpPr>
          <p:cNvPr id="5" name="矩形 4"/>
          <p:cNvSpPr/>
          <p:nvPr/>
        </p:nvSpPr>
        <p:spPr>
          <a:xfrm>
            <a:off x="0" y="39531"/>
            <a:ext cx="12268199" cy="6858000"/>
          </a:xfrm>
          <a:prstGeom prst="rect">
            <a:avLst/>
          </a:prstGeom>
          <a:gradFill>
            <a:gsLst>
              <a:gs pos="0">
                <a:schemeClr val="accent1">
                  <a:lumMod val="5000"/>
                  <a:lumOff val="95000"/>
                  <a:alpha val="22000"/>
                </a:schemeClr>
              </a:gs>
              <a:gs pos="33000">
                <a:srgbClr val="FFFFFF">
                  <a:alpha val="80000"/>
                </a:srgbClr>
              </a:gs>
              <a:gs pos="68000">
                <a:srgbClr val="FFFFFF">
                  <a:alpha val="90000"/>
                </a:srgbClr>
              </a:gs>
              <a:gs pos="100000">
                <a:srgbClr val="FFFFFF"/>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extBox 5"/>
          <p:cNvSpPr txBox="1"/>
          <p:nvPr/>
        </p:nvSpPr>
        <p:spPr>
          <a:xfrm>
            <a:off x="4388357" y="1770415"/>
            <a:ext cx="3352202" cy="646331"/>
          </a:xfrm>
          <a:prstGeom prst="rect">
            <a:avLst/>
          </a:prstGeom>
          <a:noFill/>
          <a:effectLst/>
        </p:spPr>
        <p:txBody>
          <a:bodyPr wrap="square" rtlCol="0" anchor="ctr">
            <a:spAutoFit/>
            <a:scene3d>
              <a:camera prst="orthographicFront"/>
              <a:lightRig rig="threePt" dir="t"/>
            </a:scene3d>
            <a:sp3d prstMaterial="powder"/>
          </a:bodyPr>
          <a:lstStyle/>
          <a:p>
            <a:pPr algn="dist"/>
            <a:r>
              <a:rPr lang="en-US" altLang="zh-CN" sz="3600" b="1" spc="300" dirty="0">
                <a:solidFill>
                  <a:schemeClr val="tx2">
                    <a:lumMod val="75000"/>
                  </a:schemeClr>
                </a:solidFill>
                <a:effectLst>
                  <a:outerShdw blurRad="25400" dist="25400" dir="2700000" algn="tl">
                    <a:srgbClr val="000000">
                      <a:alpha val="15000"/>
                    </a:srgbClr>
                  </a:outerShdw>
                </a:effectLst>
                <a:latin typeface="微软雅黑" panose="020B0503020204020204" pitchFamily="34" charset="-122"/>
                <a:ea typeface="微软雅黑" panose="020B0503020204020204" pitchFamily="34" charset="-122"/>
                <a:sym typeface="Arial" panose="020B0604020202020204"/>
              </a:rPr>
              <a:t>CONTENTS</a:t>
            </a:r>
            <a:endParaRPr lang="zh-CN" altLang="en-US" sz="3600" b="1" spc="300" dirty="0">
              <a:solidFill>
                <a:schemeClr val="tx2">
                  <a:lumMod val="75000"/>
                </a:schemeClr>
              </a:solidFill>
              <a:effectLst>
                <a:outerShdw blurRad="25400" dist="25400" dir="2700000" algn="tl">
                  <a:srgbClr val="000000">
                    <a:alpha val="15000"/>
                  </a:srgbClr>
                </a:outerShdw>
              </a:effectLst>
              <a:latin typeface="微软雅黑" panose="020B0503020204020204" pitchFamily="34" charset="-122"/>
              <a:ea typeface="微软雅黑" panose="020B0503020204020204" pitchFamily="34" charset="-122"/>
              <a:sym typeface="Arial" panose="020B0604020202020204"/>
            </a:endParaRPr>
          </a:p>
        </p:txBody>
      </p:sp>
      <p:sp>
        <p:nvSpPr>
          <p:cNvPr id="3" name="圆角矩形 9"/>
          <p:cNvSpPr/>
          <p:nvPr/>
        </p:nvSpPr>
        <p:spPr>
          <a:xfrm>
            <a:off x="2284539" y="2603695"/>
            <a:ext cx="2009086" cy="2838722"/>
          </a:xfrm>
          <a:prstGeom prst="roundRect">
            <a:avLst>
              <a:gd name="adj" fmla="val 8347"/>
            </a:avLst>
          </a:prstGeom>
          <a:noFill/>
          <a:ln w="76200">
            <a:solidFill>
              <a:schemeClr val="accent1">
                <a:lumMod val="60000"/>
                <a:lumOff val="40000"/>
                <a:alpha val="27000"/>
              </a:schemeClr>
            </a:solidFill>
          </a:ln>
          <a:effectLst>
            <a:outerShdw blurRad="254000" dist="114300" dir="270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Arial" panose="020B0604020202020204"/>
              <a:ea typeface="微软雅黑" panose="020B0503020204020204" pitchFamily="34" charset="-122"/>
              <a:sym typeface="Arial" panose="020B0604020202020204"/>
            </a:endParaRPr>
          </a:p>
        </p:txBody>
      </p:sp>
      <p:sp>
        <p:nvSpPr>
          <p:cNvPr id="6" name="TextBox 5"/>
          <p:cNvSpPr txBox="1"/>
          <p:nvPr/>
        </p:nvSpPr>
        <p:spPr>
          <a:xfrm>
            <a:off x="2581200" y="4304835"/>
            <a:ext cx="1415772" cy="461665"/>
          </a:xfrm>
          <a:prstGeom prst="rect">
            <a:avLst/>
          </a:prstGeom>
          <a:noFill/>
        </p:spPr>
        <p:txBody>
          <a:bodyPr wrap="none" rtlCol="0" anchor="ctr">
            <a:spAutoFit/>
            <a:scene3d>
              <a:camera prst="orthographicFront"/>
              <a:lightRig rig="threePt" dir="t"/>
            </a:scene3d>
            <a:sp3d prstMaterial="powder"/>
          </a:bodyPr>
          <a:lstStyle/>
          <a:p>
            <a:pPr algn="ctr"/>
            <a:r>
              <a:rPr lang="zh-CN" altLang="en-US" sz="2400" b="1" dirty="0">
                <a:solidFill>
                  <a:schemeClr val="tx1">
                    <a:lumMod val="75000"/>
                    <a:lumOff val="25000"/>
                  </a:schemeClr>
                </a:solidFill>
                <a:latin typeface="Arial" panose="020B0604020202020204"/>
                <a:ea typeface="微软雅黑" panose="020B0503020204020204" pitchFamily="34" charset="-122"/>
                <a:sym typeface="Arial" panose="020B0604020202020204"/>
              </a:rPr>
              <a:t>研究背景</a:t>
            </a:r>
            <a:endParaRPr lang="en-US" altLang="zh-CN" sz="2400" b="1" dirty="0">
              <a:solidFill>
                <a:schemeClr val="tx1">
                  <a:lumMod val="75000"/>
                  <a:lumOff val="25000"/>
                </a:schemeClr>
              </a:solidFill>
              <a:latin typeface="Arial" panose="020B0604020202020204"/>
              <a:ea typeface="微软雅黑" panose="020B0503020204020204" pitchFamily="34" charset="-122"/>
              <a:sym typeface="Arial" panose="020B0604020202020204"/>
            </a:endParaRPr>
          </a:p>
        </p:txBody>
      </p:sp>
      <p:sp>
        <p:nvSpPr>
          <p:cNvPr id="7" name="椭圆 6"/>
          <p:cNvSpPr/>
          <p:nvPr/>
        </p:nvSpPr>
        <p:spPr>
          <a:xfrm>
            <a:off x="2829990" y="2990946"/>
            <a:ext cx="918184" cy="918184"/>
          </a:xfrm>
          <a:prstGeom prst="ellipse">
            <a:avLst/>
          </a:prstGeom>
          <a:gradFill>
            <a:gsLst>
              <a:gs pos="0">
                <a:srgbClr val="5886C2"/>
              </a:gs>
              <a:gs pos="99000">
                <a:srgbClr val="3257A1"/>
              </a:gs>
            </a:gsLst>
            <a:lin ang="2700000" scaled="0"/>
          </a:gradFill>
          <a:ln w="127000">
            <a:solidFill>
              <a:srgbClr val="3257A1">
                <a:alpha val="30000"/>
              </a:srgbClr>
            </a:solidFill>
          </a:ln>
          <a:effectLst>
            <a:outerShdw blurRad="190500" dist="63500" dir="270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600" dirty="0">
                <a:effectLst>
                  <a:outerShdw blurRad="25400" dist="25400" dir="2700000" algn="tl">
                    <a:srgbClr val="000000">
                      <a:alpha val="15000"/>
                    </a:srgbClr>
                  </a:outerShdw>
                </a:effectLst>
                <a:latin typeface="三极春联字体简" pitchFamily="2" charset="-122"/>
                <a:ea typeface="三极春联字体简" pitchFamily="2" charset="-122"/>
                <a:sym typeface="Arial" panose="020B0604020202020204"/>
              </a:rPr>
              <a:t>壹</a:t>
            </a:r>
          </a:p>
        </p:txBody>
      </p:sp>
      <p:sp>
        <p:nvSpPr>
          <p:cNvPr id="8" name="文本框 7"/>
          <p:cNvSpPr txBox="1"/>
          <p:nvPr/>
        </p:nvSpPr>
        <p:spPr>
          <a:xfrm>
            <a:off x="2416153" y="4953449"/>
            <a:ext cx="1745858" cy="338554"/>
          </a:xfrm>
          <a:prstGeom prst="rect">
            <a:avLst/>
          </a:prstGeom>
          <a:noFill/>
        </p:spPr>
        <p:txBody>
          <a:bodyPr wrap="square" rtlCol="0">
            <a:spAutoFit/>
          </a:bodyPr>
          <a:lstStyle/>
          <a:p>
            <a:pPr algn="ctr"/>
            <a:r>
              <a:rPr lang="en-US" altLang="zh-CN" sz="800" dirty="0">
                <a:solidFill>
                  <a:schemeClr val="bg1">
                    <a:lumMod val="50000"/>
                  </a:schemeClr>
                </a:solidFill>
                <a:effectLst>
                  <a:outerShdw blurRad="25400" dist="25400" dir="2700000" algn="tl">
                    <a:srgbClr val="000000">
                      <a:alpha val="20000"/>
                    </a:srgbClr>
                  </a:outerShdw>
                </a:effectLst>
                <a:latin typeface="Arial" panose="020B0604020202020204"/>
                <a:ea typeface="微软雅黑" panose="020B0503020204020204" pitchFamily="34" charset="-122"/>
                <a:sym typeface="Arial" panose="020B0604020202020204"/>
              </a:rPr>
              <a:t>Launching ceremony of strategic cooperation</a:t>
            </a:r>
            <a:endParaRPr lang="zh-CN" altLang="en-US" sz="800" dirty="0">
              <a:solidFill>
                <a:schemeClr val="bg1">
                  <a:lumMod val="50000"/>
                </a:schemeClr>
              </a:solidFill>
              <a:effectLst>
                <a:outerShdw blurRad="25400" dist="25400" dir="2700000" algn="tl">
                  <a:srgbClr val="000000">
                    <a:alpha val="20000"/>
                  </a:srgbClr>
                </a:outerShdw>
              </a:effectLst>
              <a:latin typeface="Arial" panose="020B0604020202020204"/>
              <a:ea typeface="微软雅黑" panose="020B0503020204020204" pitchFamily="34" charset="-122"/>
              <a:sym typeface="Arial" panose="020B0604020202020204"/>
            </a:endParaRPr>
          </a:p>
        </p:txBody>
      </p:sp>
      <p:cxnSp>
        <p:nvCxnSpPr>
          <p:cNvPr id="9" name="直接连接符 8"/>
          <p:cNvCxnSpPr/>
          <p:nvPr/>
        </p:nvCxnSpPr>
        <p:spPr>
          <a:xfrm>
            <a:off x="5915003" y="1680825"/>
            <a:ext cx="394124" cy="0"/>
          </a:xfrm>
          <a:prstGeom prst="line">
            <a:avLst/>
          </a:prstGeom>
          <a:ln w="57150">
            <a:solidFill>
              <a:srgbClr val="5886C2"/>
            </a:solidFill>
          </a:ln>
          <a:effectLst>
            <a:outerShdw blurRad="101600" dist="38100" dir="2700000" algn="tl" rotWithShape="0">
              <a:prstClr val="black">
                <a:alpha val="25000"/>
              </a:prstClr>
            </a:outerShdw>
          </a:effectLst>
        </p:spPr>
        <p:style>
          <a:lnRef idx="1">
            <a:schemeClr val="accent1"/>
          </a:lnRef>
          <a:fillRef idx="0">
            <a:schemeClr val="accent1"/>
          </a:fillRef>
          <a:effectRef idx="0">
            <a:schemeClr val="accent1"/>
          </a:effectRef>
          <a:fontRef idx="minor">
            <a:schemeClr val="tx1"/>
          </a:fontRef>
        </p:style>
      </p:cxnSp>
      <p:sp>
        <p:nvSpPr>
          <p:cNvPr id="10" name="圆角矩形 30"/>
          <p:cNvSpPr/>
          <p:nvPr/>
        </p:nvSpPr>
        <p:spPr>
          <a:xfrm>
            <a:off x="5142626" y="2619683"/>
            <a:ext cx="2009086" cy="2838722"/>
          </a:xfrm>
          <a:prstGeom prst="roundRect">
            <a:avLst>
              <a:gd name="adj" fmla="val 8347"/>
            </a:avLst>
          </a:prstGeom>
          <a:noFill/>
          <a:ln w="76200">
            <a:solidFill>
              <a:schemeClr val="accent1">
                <a:lumMod val="60000"/>
                <a:lumOff val="40000"/>
                <a:alpha val="27000"/>
              </a:schemeClr>
            </a:solidFill>
          </a:ln>
          <a:effectLst>
            <a:outerShdw blurRad="254000" dist="114300" dir="270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Arial" panose="020B0604020202020204"/>
              <a:ea typeface="微软雅黑" panose="020B0503020204020204" pitchFamily="34" charset="-122"/>
              <a:sym typeface="Arial" panose="020B0604020202020204"/>
            </a:endParaRPr>
          </a:p>
        </p:txBody>
      </p:sp>
      <p:sp>
        <p:nvSpPr>
          <p:cNvPr id="11" name="TextBox 5"/>
          <p:cNvSpPr txBox="1"/>
          <p:nvPr/>
        </p:nvSpPr>
        <p:spPr>
          <a:xfrm>
            <a:off x="5439300" y="4320823"/>
            <a:ext cx="1415772" cy="461665"/>
          </a:xfrm>
          <a:prstGeom prst="rect">
            <a:avLst/>
          </a:prstGeom>
          <a:noFill/>
        </p:spPr>
        <p:txBody>
          <a:bodyPr wrap="none" rtlCol="0" anchor="ctr">
            <a:spAutoFit/>
            <a:scene3d>
              <a:camera prst="orthographicFront"/>
              <a:lightRig rig="threePt" dir="t"/>
            </a:scene3d>
            <a:sp3d prstMaterial="powder"/>
          </a:bodyPr>
          <a:lstStyle/>
          <a:p>
            <a:pPr algn="ctr"/>
            <a:r>
              <a:rPr lang="zh-CN" altLang="en-US" sz="2400" b="1" dirty="0">
                <a:solidFill>
                  <a:schemeClr val="tx1">
                    <a:lumMod val="75000"/>
                    <a:lumOff val="25000"/>
                  </a:schemeClr>
                </a:solidFill>
                <a:latin typeface="Arial" panose="020B0604020202020204"/>
                <a:ea typeface="微软雅黑" panose="020B0503020204020204" pitchFamily="34" charset="-122"/>
                <a:sym typeface="Arial" panose="020B0604020202020204"/>
              </a:rPr>
              <a:t>研究思路</a:t>
            </a:r>
            <a:endParaRPr lang="en-US" altLang="zh-CN" sz="2400" b="1" dirty="0">
              <a:solidFill>
                <a:schemeClr val="tx1">
                  <a:lumMod val="75000"/>
                  <a:lumOff val="25000"/>
                </a:schemeClr>
              </a:solidFill>
              <a:latin typeface="Arial" panose="020B0604020202020204"/>
              <a:ea typeface="微软雅黑" panose="020B0503020204020204" pitchFamily="34" charset="-122"/>
              <a:sym typeface="Arial" panose="020B0604020202020204"/>
            </a:endParaRPr>
          </a:p>
        </p:txBody>
      </p:sp>
      <p:sp>
        <p:nvSpPr>
          <p:cNvPr id="12" name="椭圆 11"/>
          <p:cNvSpPr/>
          <p:nvPr/>
        </p:nvSpPr>
        <p:spPr>
          <a:xfrm>
            <a:off x="5688077" y="3006934"/>
            <a:ext cx="918184" cy="918184"/>
          </a:xfrm>
          <a:prstGeom prst="ellipse">
            <a:avLst/>
          </a:prstGeom>
          <a:gradFill>
            <a:gsLst>
              <a:gs pos="0">
                <a:srgbClr val="5886C2"/>
              </a:gs>
              <a:gs pos="99000">
                <a:srgbClr val="3257A1"/>
              </a:gs>
            </a:gsLst>
            <a:lin ang="2700000" scaled="0"/>
          </a:gradFill>
          <a:ln w="127000">
            <a:solidFill>
              <a:srgbClr val="3257A1">
                <a:alpha val="30000"/>
              </a:srgbClr>
            </a:solidFill>
          </a:ln>
          <a:effectLst>
            <a:outerShdw blurRad="190500" dist="63500" dir="270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600" dirty="0">
                <a:effectLst>
                  <a:outerShdw blurRad="25400" dist="25400" dir="2700000" algn="tl">
                    <a:srgbClr val="000000">
                      <a:alpha val="15000"/>
                    </a:srgbClr>
                  </a:outerShdw>
                </a:effectLst>
                <a:latin typeface="三极春联字体简" pitchFamily="2" charset="-122"/>
                <a:ea typeface="三极春联字体简" pitchFamily="2" charset="-122"/>
                <a:sym typeface="Arial" panose="020B0604020202020204"/>
              </a:rPr>
              <a:t>贰</a:t>
            </a:r>
          </a:p>
        </p:txBody>
      </p:sp>
      <p:sp>
        <p:nvSpPr>
          <p:cNvPr id="13" name="文本框 12"/>
          <p:cNvSpPr txBox="1"/>
          <p:nvPr/>
        </p:nvSpPr>
        <p:spPr>
          <a:xfrm>
            <a:off x="5274240" y="4969437"/>
            <a:ext cx="1745858" cy="338554"/>
          </a:xfrm>
          <a:prstGeom prst="rect">
            <a:avLst/>
          </a:prstGeom>
          <a:noFill/>
        </p:spPr>
        <p:txBody>
          <a:bodyPr wrap="square" rtlCol="0">
            <a:spAutoFit/>
          </a:bodyPr>
          <a:lstStyle/>
          <a:p>
            <a:pPr algn="ctr"/>
            <a:r>
              <a:rPr lang="en-US" altLang="zh-CN" sz="800" dirty="0">
                <a:solidFill>
                  <a:schemeClr val="bg1">
                    <a:lumMod val="50000"/>
                  </a:schemeClr>
                </a:solidFill>
                <a:effectLst>
                  <a:outerShdw blurRad="25400" dist="25400" dir="2700000" algn="tl">
                    <a:srgbClr val="000000">
                      <a:alpha val="20000"/>
                    </a:srgbClr>
                  </a:outerShdw>
                </a:effectLst>
                <a:latin typeface="Arial" panose="020B0604020202020204"/>
                <a:ea typeface="微软雅黑" panose="020B0503020204020204" pitchFamily="34" charset="-122"/>
                <a:sym typeface="Arial" panose="020B0604020202020204"/>
              </a:rPr>
              <a:t>Embarking on a transformative journey</a:t>
            </a:r>
            <a:endParaRPr lang="zh-CN" altLang="en-US" sz="800" dirty="0">
              <a:solidFill>
                <a:schemeClr val="bg1">
                  <a:lumMod val="50000"/>
                </a:schemeClr>
              </a:solidFill>
              <a:effectLst>
                <a:outerShdw blurRad="25400" dist="25400" dir="2700000" algn="tl">
                  <a:srgbClr val="000000">
                    <a:alpha val="20000"/>
                  </a:srgbClr>
                </a:outerShdw>
              </a:effectLst>
              <a:latin typeface="Arial" panose="020B0604020202020204"/>
              <a:ea typeface="微软雅黑" panose="020B0503020204020204" pitchFamily="34" charset="-122"/>
              <a:sym typeface="Arial" panose="020B0604020202020204"/>
            </a:endParaRPr>
          </a:p>
        </p:txBody>
      </p:sp>
      <p:sp>
        <p:nvSpPr>
          <p:cNvPr id="14" name="圆角矩形 35"/>
          <p:cNvSpPr/>
          <p:nvPr/>
        </p:nvSpPr>
        <p:spPr>
          <a:xfrm>
            <a:off x="7963893" y="2603695"/>
            <a:ext cx="2209995" cy="2838722"/>
          </a:xfrm>
          <a:prstGeom prst="roundRect">
            <a:avLst>
              <a:gd name="adj" fmla="val 8347"/>
            </a:avLst>
          </a:prstGeom>
          <a:noFill/>
          <a:ln w="76200">
            <a:solidFill>
              <a:schemeClr val="accent1">
                <a:lumMod val="60000"/>
                <a:lumOff val="40000"/>
                <a:alpha val="27000"/>
              </a:schemeClr>
            </a:solidFill>
          </a:ln>
          <a:effectLst>
            <a:outerShdw blurRad="254000" dist="114300" dir="270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Arial" panose="020B0604020202020204"/>
              <a:ea typeface="微软雅黑" panose="020B0503020204020204" pitchFamily="34" charset="-122"/>
              <a:sym typeface="Arial" panose="020B0604020202020204"/>
            </a:endParaRPr>
          </a:p>
        </p:txBody>
      </p:sp>
      <p:sp>
        <p:nvSpPr>
          <p:cNvPr id="15" name="TextBox 5"/>
          <p:cNvSpPr txBox="1"/>
          <p:nvPr/>
        </p:nvSpPr>
        <p:spPr>
          <a:xfrm>
            <a:off x="7782388" y="4304835"/>
            <a:ext cx="2573012" cy="461665"/>
          </a:xfrm>
          <a:prstGeom prst="rect">
            <a:avLst/>
          </a:prstGeom>
          <a:noFill/>
        </p:spPr>
        <p:txBody>
          <a:bodyPr wrap="square" rtlCol="0" anchor="ctr">
            <a:spAutoFit/>
            <a:scene3d>
              <a:camera prst="orthographicFront"/>
              <a:lightRig rig="threePt" dir="t"/>
            </a:scene3d>
            <a:sp3d prstMaterial="powder"/>
          </a:bodyPr>
          <a:lstStyle/>
          <a:p>
            <a:pPr algn="ctr"/>
            <a:r>
              <a:rPr lang="zh-CN" altLang="en-US" sz="2400" b="1" dirty="0">
                <a:solidFill>
                  <a:schemeClr val="tx1">
                    <a:lumMod val="75000"/>
                    <a:lumOff val="25000"/>
                  </a:schemeClr>
                </a:solidFill>
                <a:latin typeface="Arial" panose="020B0604020202020204"/>
                <a:ea typeface="微软雅黑" panose="020B0503020204020204" pitchFamily="34" charset="-122"/>
                <a:sym typeface="Arial" panose="020B0604020202020204"/>
              </a:rPr>
              <a:t>研究内容</a:t>
            </a:r>
            <a:endParaRPr lang="en-US" altLang="zh-CN" sz="2400" b="1" dirty="0">
              <a:solidFill>
                <a:schemeClr val="tx1">
                  <a:lumMod val="75000"/>
                  <a:lumOff val="25000"/>
                </a:schemeClr>
              </a:solidFill>
              <a:latin typeface="Arial" panose="020B0604020202020204"/>
              <a:ea typeface="微软雅黑" panose="020B0503020204020204" pitchFamily="34" charset="-122"/>
              <a:sym typeface="Arial" panose="020B0604020202020204"/>
            </a:endParaRPr>
          </a:p>
        </p:txBody>
      </p:sp>
      <p:sp>
        <p:nvSpPr>
          <p:cNvPr id="16" name="椭圆 15"/>
          <p:cNvSpPr/>
          <p:nvPr/>
        </p:nvSpPr>
        <p:spPr>
          <a:xfrm>
            <a:off x="8563889" y="2990946"/>
            <a:ext cx="1010002" cy="918184"/>
          </a:xfrm>
          <a:prstGeom prst="ellipse">
            <a:avLst/>
          </a:prstGeom>
          <a:gradFill>
            <a:gsLst>
              <a:gs pos="0">
                <a:srgbClr val="5886C2"/>
              </a:gs>
              <a:gs pos="99000">
                <a:srgbClr val="3257A1"/>
              </a:gs>
            </a:gsLst>
            <a:lin ang="2700000" scaled="0"/>
          </a:gradFill>
          <a:ln w="127000">
            <a:solidFill>
              <a:srgbClr val="3257A1">
                <a:alpha val="30000"/>
              </a:srgbClr>
            </a:solidFill>
          </a:ln>
          <a:effectLst>
            <a:outerShdw blurRad="190500" dist="63500" dir="270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600" dirty="0">
                <a:effectLst>
                  <a:outerShdw blurRad="25400" dist="25400" dir="2700000" algn="tl">
                    <a:srgbClr val="000000">
                      <a:alpha val="15000"/>
                    </a:srgbClr>
                  </a:outerShdw>
                </a:effectLst>
                <a:latin typeface="三极春联字体简" pitchFamily="2" charset="-122"/>
                <a:ea typeface="三极春联字体简" pitchFamily="2" charset="-122"/>
                <a:sym typeface="Arial" panose="020B0604020202020204"/>
              </a:rPr>
              <a:t>叁</a:t>
            </a:r>
          </a:p>
        </p:txBody>
      </p:sp>
      <p:sp>
        <p:nvSpPr>
          <p:cNvPr id="17" name="文本框 16"/>
          <p:cNvSpPr txBox="1"/>
          <p:nvPr/>
        </p:nvSpPr>
        <p:spPr>
          <a:xfrm>
            <a:off x="8108668" y="4953449"/>
            <a:ext cx="1920444" cy="338554"/>
          </a:xfrm>
          <a:prstGeom prst="rect">
            <a:avLst/>
          </a:prstGeom>
          <a:noFill/>
        </p:spPr>
        <p:txBody>
          <a:bodyPr wrap="square" rtlCol="0">
            <a:spAutoFit/>
          </a:bodyPr>
          <a:lstStyle/>
          <a:p>
            <a:pPr algn="ctr"/>
            <a:r>
              <a:rPr lang="en-US" altLang="zh-CN" sz="800" dirty="0">
                <a:solidFill>
                  <a:schemeClr val="bg1">
                    <a:lumMod val="50000"/>
                  </a:schemeClr>
                </a:solidFill>
                <a:effectLst>
                  <a:outerShdw blurRad="25400" dist="25400" dir="2700000" algn="tl">
                    <a:srgbClr val="000000">
                      <a:alpha val="20000"/>
                    </a:srgbClr>
                  </a:outerShdw>
                </a:effectLst>
                <a:latin typeface="Arial" panose="020B0604020202020204"/>
                <a:ea typeface="微软雅黑" panose="020B0503020204020204" pitchFamily="34" charset="-122"/>
                <a:sym typeface="Arial" panose="020B0604020202020204"/>
              </a:rPr>
              <a:t>Marking the dawn of collaboration excellence</a:t>
            </a:r>
            <a:endParaRPr lang="zh-CN" altLang="en-US" sz="800" dirty="0">
              <a:solidFill>
                <a:schemeClr val="bg1">
                  <a:lumMod val="50000"/>
                </a:schemeClr>
              </a:solidFill>
              <a:effectLst>
                <a:outerShdw blurRad="25400" dist="25400" dir="2700000" algn="tl">
                  <a:srgbClr val="000000">
                    <a:alpha val="20000"/>
                  </a:srgbClr>
                </a:outerShdw>
              </a:effectLst>
              <a:latin typeface="Arial" panose="020B0604020202020204"/>
              <a:ea typeface="微软雅黑" panose="020B0503020204020204" pitchFamily="34" charset="-122"/>
              <a:sym typeface="Arial" panose="020B0604020202020204"/>
            </a:endParaRPr>
          </a:p>
        </p:txBody>
      </p:sp>
      <p:sp>
        <p:nvSpPr>
          <p:cNvPr id="27" name="文本框 12"/>
          <p:cNvSpPr txBox="1"/>
          <p:nvPr/>
        </p:nvSpPr>
        <p:spPr>
          <a:xfrm>
            <a:off x="4751705" y="620395"/>
            <a:ext cx="1129030" cy="1015663"/>
          </a:xfrm>
          <a:prstGeom prst="rect">
            <a:avLst/>
          </a:prstGeom>
          <a:noFill/>
          <a:ln w="38100">
            <a:noFill/>
            <a:prstDash val="solid"/>
          </a:ln>
        </p:spPr>
        <p:txBody>
          <a:bodyPr wrap="square" rtlCol="0">
            <a:spAutoFit/>
          </a:bodyPr>
          <a:lstStyle/>
          <a:p>
            <a:pPr algn="ctr"/>
            <a:r>
              <a:rPr lang="zh-CN" altLang="en-US" sz="6000" b="1">
                <a:solidFill>
                  <a:schemeClr val="tx2">
                    <a:lumMod val="75000"/>
                  </a:schemeClr>
                </a:solidFill>
                <a:latin typeface="微软雅黑" panose="020B0503020204020204" pitchFamily="34" charset="-122"/>
                <a:ea typeface="微软雅黑" panose="020B0503020204020204" pitchFamily="34" charset="-122"/>
              </a:rPr>
              <a:t>目</a:t>
            </a:r>
          </a:p>
        </p:txBody>
      </p:sp>
      <p:sp>
        <p:nvSpPr>
          <p:cNvPr id="28" name="文本框 13"/>
          <p:cNvSpPr txBox="1"/>
          <p:nvPr/>
        </p:nvSpPr>
        <p:spPr>
          <a:xfrm>
            <a:off x="6311265" y="620395"/>
            <a:ext cx="1129030" cy="1015663"/>
          </a:xfrm>
          <a:prstGeom prst="rect">
            <a:avLst/>
          </a:prstGeom>
          <a:noFill/>
          <a:ln w="38100">
            <a:noFill/>
            <a:prstDash val="solid"/>
          </a:ln>
        </p:spPr>
        <p:txBody>
          <a:bodyPr wrap="square" rtlCol="0">
            <a:spAutoFit/>
          </a:bodyPr>
          <a:lstStyle/>
          <a:p>
            <a:pPr algn="ctr"/>
            <a:r>
              <a:rPr lang="zh-CN" altLang="en-US" sz="6000" b="1" dirty="0">
                <a:solidFill>
                  <a:schemeClr val="tx2">
                    <a:lumMod val="75000"/>
                  </a:schemeClr>
                </a:solidFill>
                <a:latin typeface="微软雅黑" panose="020B0503020204020204" pitchFamily="34" charset="-122"/>
                <a:ea typeface="微软雅黑" panose="020B0503020204020204" pitchFamily="34" charset="-122"/>
              </a:rPr>
              <a:t>录</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2" descr="哈工大物联网智慧校园设计方案_Lighton（来同）品牌"/>
          <p:cNvPicPr>
            <a:picLocks noChangeAspect="1" noChangeArrowheads="1"/>
          </p:cNvPicPr>
          <p:nvPr/>
        </p:nvPicPr>
        <p:blipFill rotWithShape="1">
          <a:blip r:embed="rId3">
            <a:extLst>
              <a:ext uri="{28A0092B-C50C-407E-A947-70E740481C1C}">
                <a14:useLocalDpi xmlns:a14="http://schemas.microsoft.com/office/drawing/2010/main" val="0"/>
              </a:ext>
            </a:extLst>
          </a:blip>
          <a:srcRect l="127" t="3204" r="-127" b="6070"/>
          <a:stretch>
            <a:fillRect/>
          </a:stretch>
        </p:blipFill>
        <p:spPr bwMode="auto">
          <a:xfrm>
            <a:off x="1"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5" name="矩形 4"/>
          <p:cNvSpPr/>
          <p:nvPr/>
        </p:nvSpPr>
        <p:spPr>
          <a:xfrm>
            <a:off x="2" y="0"/>
            <a:ext cx="12191998" cy="6858000"/>
          </a:xfrm>
          <a:prstGeom prst="rect">
            <a:avLst/>
          </a:prstGeom>
          <a:gradFill>
            <a:gsLst>
              <a:gs pos="0">
                <a:schemeClr val="accent1">
                  <a:lumMod val="5000"/>
                  <a:lumOff val="95000"/>
                  <a:alpha val="80000"/>
                </a:schemeClr>
              </a:gs>
              <a:gs pos="34000">
                <a:srgbClr val="FFFFFF">
                  <a:alpha val="90000"/>
                </a:srgbClr>
              </a:gs>
              <a:gs pos="68000">
                <a:srgbClr val="FFFFFF">
                  <a:alpha val="95000"/>
                </a:srgbClr>
              </a:gs>
              <a:gs pos="100000">
                <a:srgbClr val="FFFFFF"/>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111125" y="122578"/>
            <a:ext cx="6959600" cy="523220"/>
          </a:xfrm>
          <a:prstGeom prst="rect">
            <a:avLst/>
          </a:prstGeom>
          <a:noFill/>
        </p:spPr>
        <p:txBody>
          <a:bodyPr wrap="square" rtlCol="0">
            <a:spAutoFit/>
          </a:bodyPr>
          <a:lstStyle/>
          <a:p>
            <a:r>
              <a:rPr lang="en-US" altLang="zh-CN" sz="2800" b="1" dirty="0">
                <a:solidFill>
                  <a:schemeClr val="tx2">
                    <a:lumMod val="75000"/>
                  </a:schemeClr>
                </a:solidFill>
                <a:latin typeface="微软雅黑" panose="020B0503020204020204" pitchFamily="34" charset="-122"/>
                <a:ea typeface="微软雅黑" panose="020B0503020204020204" pitchFamily="34" charset="-122"/>
              </a:rPr>
              <a:t>03  </a:t>
            </a:r>
            <a:r>
              <a:rPr lang="zh-CN" altLang="en-US" sz="2800" b="1" dirty="0">
                <a:solidFill>
                  <a:schemeClr val="tx2">
                    <a:lumMod val="75000"/>
                  </a:schemeClr>
                </a:solidFill>
                <a:latin typeface="微软雅黑" panose="020B0503020204020204" pitchFamily="34" charset="-122"/>
                <a:ea typeface="微软雅黑" panose="020B0503020204020204" pitchFamily="34" charset="-122"/>
              </a:rPr>
              <a:t>研究内容</a:t>
            </a:r>
            <a:endParaRPr lang="en-US" altLang="zh-CN" sz="2800" b="1" dirty="0">
              <a:solidFill>
                <a:schemeClr val="tx2">
                  <a:lumMod val="75000"/>
                </a:schemeClr>
              </a:solidFill>
              <a:latin typeface="微软雅黑" panose="020B0503020204020204" pitchFamily="34" charset="-122"/>
              <a:ea typeface="微软雅黑" panose="020B0503020204020204" pitchFamily="34" charset="-122"/>
            </a:endParaRPr>
          </a:p>
        </p:txBody>
      </p:sp>
      <p:sp>
        <p:nvSpPr>
          <p:cNvPr id="28" name="文本框 27">
            <a:extLst>
              <a:ext uri="{FF2B5EF4-FFF2-40B4-BE49-F238E27FC236}">
                <a16:creationId xmlns:a16="http://schemas.microsoft.com/office/drawing/2014/main" id="{6DC3E16A-D909-4DEE-8776-C699F750998B}"/>
              </a:ext>
            </a:extLst>
          </p:cNvPr>
          <p:cNvSpPr txBox="1"/>
          <p:nvPr/>
        </p:nvSpPr>
        <p:spPr>
          <a:xfrm>
            <a:off x="6884796" y="3772371"/>
            <a:ext cx="5182983" cy="1410743"/>
          </a:xfrm>
          <a:prstGeom prst="rect">
            <a:avLst/>
          </a:prstGeom>
          <a:noFill/>
        </p:spPr>
        <p:txBody>
          <a:bodyPr wrap="square" rtlCol="0" anchor="t">
            <a:noAutofit/>
          </a:bodyPr>
          <a:lstStyle/>
          <a:p>
            <a:endParaRPr lang="en-US" altLang="zh-CN" sz="1600" dirty="0"/>
          </a:p>
          <a:p>
            <a:r>
              <a:rPr lang="zh-CN" altLang="en-US" sz="1600" dirty="0"/>
              <a:t>根据不同类型指令进行了不同处理：针对计算类指令，根据</a:t>
            </a:r>
            <a:r>
              <a:rPr lang="zh-CN" altLang="en-US" sz="1600" b="1" dirty="0"/>
              <a:t>指令执行延迟</a:t>
            </a:r>
            <a:r>
              <a:rPr lang="zh-CN" altLang="en-US" sz="1600" dirty="0"/>
              <a:t>对设计的计算单元进 行了简单的配置；针对访存类指令，其地址计算、访存请求发送和接收部分与 原有指令相同，仅对访存的宽度进行了修改。 </a:t>
            </a:r>
          </a:p>
        </p:txBody>
      </p:sp>
      <p:pic>
        <p:nvPicPr>
          <p:cNvPr id="3" name="图片 2">
            <a:extLst>
              <a:ext uri="{FF2B5EF4-FFF2-40B4-BE49-F238E27FC236}">
                <a16:creationId xmlns:a16="http://schemas.microsoft.com/office/drawing/2014/main" id="{D5CCA2D2-A394-4D3F-913B-669AF0F4456B}"/>
              </a:ext>
            </a:extLst>
          </p:cNvPr>
          <p:cNvPicPr>
            <a:picLocks noChangeAspect="1"/>
          </p:cNvPicPr>
          <p:nvPr/>
        </p:nvPicPr>
        <p:blipFill>
          <a:blip r:embed="rId4"/>
          <a:stretch>
            <a:fillRect/>
          </a:stretch>
        </p:blipFill>
        <p:spPr>
          <a:xfrm>
            <a:off x="511682" y="1261337"/>
            <a:ext cx="6373114" cy="2924583"/>
          </a:xfrm>
          <a:prstGeom prst="rect">
            <a:avLst/>
          </a:prstGeom>
        </p:spPr>
      </p:pic>
      <p:sp>
        <p:nvSpPr>
          <p:cNvPr id="20" name="文本框 19">
            <a:extLst>
              <a:ext uri="{FF2B5EF4-FFF2-40B4-BE49-F238E27FC236}">
                <a16:creationId xmlns:a16="http://schemas.microsoft.com/office/drawing/2014/main" id="{2FC4F506-A347-4E82-BB9E-BCDA375D49B6}"/>
              </a:ext>
            </a:extLst>
          </p:cNvPr>
          <p:cNvSpPr txBox="1"/>
          <p:nvPr/>
        </p:nvSpPr>
        <p:spPr>
          <a:xfrm>
            <a:off x="1676400" y="4185920"/>
            <a:ext cx="4419600" cy="1410743"/>
          </a:xfrm>
          <a:prstGeom prst="rect">
            <a:avLst/>
          </a:prstGeom>
          <a:noFill/>
        </p:spPr>
        <p:txBody>
          <a:bodyPr wrap="square" rtlCol="0" anchor="t">
            <a:noAutofit/>
          </a:bodyPr>
          <a:lstStyle/>
          <a:p>
            <a:endParaRPr lang="en-US" altLang="zh-CN" sz="1600" dirty="0"/>
          </a:p>
          <a:p>
            <a:r>
              <a:rPr lang="zh-CN" altLang="en-US" sz="1600" dirty="0"/>
              <a:t>两个数据结构 </a:t>
            </a:r>
            <a:r>
              <a:rPr lang="en-US" altLang="zh-CN" sz="1600" dirty="0" err="1"/>
              <a:t>ctrlTable</a:t>
            </a:r>
            <a:r>
              <a:rPr lang="en-US" altLang="zh-CN" sz="1600" dirty="0"/>
              <a:t> </a:t>
            </a:r>
            <a:r>
              <a:rPr lang="zh-CN" altLang="en-US" sz="1600" dirty="0"/>
              <a:t>和 </a:t>
            </a:r>
            <a:r>
              <a:rPr lang="en-US" altLang="zh-CN" sz="1600" dirty="0" err="1"/>
              <a:t>busyTable</a:t>
            </a:r>
            <a:r>
              <a:rPr lang="en-US" altLang="zh-CN" sz="1600" dirty="0"/>
              <a:t> </a:t>
            </a:r>
            <a:r>
              <a:rPr lang="zh-CN" altLang="en-US" sz="1600" dirty="0"/>
              <a:t>的维护</a:t>
            </a:r>
            <a:r>
              <a:rPr lang="en-US" altLang="zh-CN" sz="1600" dirty="0"/>
              <a:t>**</a:t>
            </a:r>
          </a:p>
          <a:p>
            <a:endParaRPr lang="en-US" altLang="zh-CN" sz="1600" dirty="0"/>
          </a:p>
          <a:p>
            <a:r>
              <a:rPr lang="zh-CN" altLang="en-US" sz="1600" dirty="0"/>
              <a:t>指令发射条件的判断以及乱序流水线中边界情况的处理</a:t>
            </a:r>
            <a:r>
              <a:rPr lang="en-US" altLang="zh-CN" sz="1600" dirty="0"/>
              <a:t>**</a:t>
            </a:r>
          </a:p>
          <a:p>
            <a:endParaRPr lang="en-US" altLang="zh-CN" sz="1600" dirty="0"/>
          </a:p>
        </p:txBody>
      </p:sp>
      <p:pic>
        <p:nvPicPr>
          <p:cNvPr id="6" name="图片 5">
            <a:extLst>
              <a:ext uri="{FF2B5EF4-FFF2-40B4-BE49-F238E27FC236}">
                <a16:creationId xmlns:a16="http://schemas.microsoft.com/office/drawing/2014/main" id="{D47F2B47-53A2-4981-B52F-C417D344552F}"/>
              </a:ext>
            </a:extLst>
          </p:cNvPr>
          <p:cNvPicPr>
            <a:picLocks noChangeAspect="1"/>
          </p:cNvPicPr>
          <p:nvPr/>
        </p:nvPicPr>
        <p:blipFill>
          <a:blip r:embed="rId5"/>
          <a:stretch>
            <a:fillRect/>
          </a:stretch>
        </p:blipFill>
        <p:spPr>
          <a:xfrm>
            <a:off x="7028351" y="1571789"/>
            <a:ext cx="5039428" cy="2200582"/>
          </a:xfrm>
          <a:prstGeom prst="rect">
            <a:avLst/>
          </a:prstGeom>
        </p:spPr>
      </p:pic>
    </p:spTree>
    <p:extLst>
      <p:ext uri="{BB962C8B-B14F-4D97-AF65-F5344CB8AC3E}">
        <p14:creationId xmlns:p14="http://schemas.microsoft.com/office/powerpoint/2010/main" val="18077747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2" descr="哈工大物联网智慧校园设计方案_Lighton（来同）品牌"/>
          <p:cNvPicPr>
            <a:picLocks noChangeAspect="1" noChangeArrowheads="1"/>
          </p:cNvPicPr>
          <p:nvPr/>
        </p:nvPicPr>
        <p:blipFill rotWithShape="1">
          <a:blip r:embed="rId3">
            <a:extLst>
              <a:ext uri="{28A0092B-C50C-407E-A947-70E740481C1C}">
                <a14:useLocalDpi xmlns:a14="http://schemas.microsoft.com/office/drawing/2010/main" val="0"/>
              </a:ext>
            </a:extLst>
          </a:blip>
          <a:srcRect l="127" t="3204" r="-127" b="6070"/>
          <a:stretch>
            <a:fillRect/>
          </a:stretch>
        </p:blipFill>
        <p:spPr bwMode="auto">
          <a:xfrm>
            <a:off x="1"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5" name="矩形 4"/>
          <p:cNvSpPr/>
          <p:nvPr/>
        </p:nvSpPr>
        <p:spPr>
          <a:xfrm>
            <a:off x="2" y="0"/>
            <a:ext cx="12191998" cy="6858000"/>
          </a:xfrm>
          <a:prstGeom prst="rect">
            <a:avLst/>
          </a:prstGeom>
          <a:gradFill>
            <a:gsLst>
              <a:gs pos="0">
                <a:schemeClr val="accent1">
                  <a:lumMod val="5000"/>
                  <a:lumOff val="95000"/>
                  <a:alpha val="80000"/>
                </a:schemeClr>
              </a:gs>
              <a:gs pos="34000">
                <a:srgbClr val="FFFFFF">
                  <a:alpha val="90000"/>
                </a:srgbClr>
              </a:gs>
              <a:gs pos="68000">
                <a:srgbClr val="FFFFFF">
                  <a:alpha val="95000"/>
                </a:srgbClr>
              </a:gs>
              <a:gs pos="100000">
                <a:srgbClr val="FFFFFF"/>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111125" y="122578"/>
            <a:ext cx="6959600" cy="523220"/>
          </a:xfrm>
          <a:prstGeom prst="rect">
            <a:avLst/>
          </a:prstGeom>
          <a:noFill/>
        </p:spPr>
        <p:txBody>
          <a:bodyPr wrap="square" rtlCol="0">
            <a:spAutoFit/>
          </a:bodyPr>
          <a:lstStyle/>
          <a:p>
            <a:r>
              <a:rPr lang="en-US" altLang="zh-CN" sz="2800" b="1" dirty="0">
                <a:solidFill>
                  <a:schemeClr val="tx2">
                    <a:lumMod val="75000"/>
                  </a:schemeClr>
                </a:solidFill>
                <a:latin typeface="微软雅黑" panose="020B0503020204020204" pitchFamily="34" charset="-122"/>
                <a:ea typeface="微软雅黑" panose="020B0503020204020204" pitchFamily="34" charset="-122"/>
              </a:rPr>
              <a:t>03  </a:t>
            </a:r>
            <a:r>
              <a:rPr lang="zh-CN" altLang="en-US" sz="2800" b="1" dirty="0">
                <a:solidFill>
                  <a:schemeClr val="tx2">
                    <a:lumMod val="75000"/>
                  </a:schemeClr>
                </a:solidFill>
                <a:latin typeface="微软雅黑" panose="020B0503020204020204" pitchFamily="34" charset="-122"/>
                <a:ea typeface="微软雅黑" panose="020B0503020204020204" pitchFamily="34" charset="-122"/>
              </a:rPr>
              <a:t>研究内容</a:t>
            </a:r>
            <a:endParaRPr lang="en-US" altLang="zh-CN" sz="2800" b="1" dirty="0">
              <a:solidFill>
                <a:schemeClr val="tx2">
                  <a:lumMod val="75000"/>
                </a:schemeClr>
              </a:solidFill>
              <a:latin typeface="微软雅黑" panose="020B0503020204020204" pitchFamily="34" charset="-122"/>
              <a:ea typeface="微软雅黑" panose="020B0503020204020204" pitchFamily="34" charset="-122"/>
            </a:endParaRPr>
          </a:p>
        </p:txBody>
      </p:sp>
      <p:sp>
        <p:nvSpPr>
          <p:cNvPr id="29" name="箭头: 下 28"/>
          <p:cNvSpPr/>
          <p:nvPr/>
        </p:nvSpPr>
        <p:spPr>
          <a:xfrm rot="16200000">
            <a:off x="5585875" y="3291162"/>
            <a:ext cx="414867" cy="605384"/>
          </a:xfrm>
          <a:prstGeom prst="downArrow">
            <a:avLst/>
          </a:prstGeom>
          <a:solidFill>
            <a:schemeClr val="tx2">
              <a:lumMod val="75000"/>
            </a:schemeClr>
          </a:solidFill>
          <a:ln w="38100"/>
          <a:effectLst>
            <a:outerShdw blurRad="50800" dist="38100" dir="8100000" algn="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8" name="组合 37"/>
          <p:cNvGrpSpPr/>
          <p:nvPr/>
        </p:nvGrpSpPr>
        <p:grpSpPr>
          <a:xfrm>
            <a:off x="1289844" y="1844783"/>
            <a:ext cx="3891472" cy="3972959"/>
            <a:chOff x="2114596" y="2478969"/>
            <a:chExt cx="3891472" cy="3972959"/>
          </a:xfrm>
        </p:grpSpPr>
        <p:grpSp>
          <p:nvGrpSpPr>
            <p:cNvPr id="2" name="组合 1"/>
            <p:cNvGrpSpPr/>
            <p:nvPr/>
          </p:nvGrpSpPr>
          <p:grpSpPr>
            <a:xfrm>
              <a:off x="2114596" y="4575700"/>
              <a:ext cx="3891472" cy="1876228"/>
              <a:chOff x="4428146" y="3703831"/>
              <a:chExt cx="3315668" cy="1731002"/>
            </a:xfrm>
          </p:grpSpPr>
          <p:sp>
            <p:nvSpPr>
              <p:cNvPr id="3" name="圆角矩形 28"/>
              <p:cNvSpPr>
                <a:spLocks noChangeAspect="1"/>
              </p:cNvSpPr>
              <p:nvPr/>
            </p:nvSpPr>
            <p:spPr>
              <a:xfrm>
                <a:off x="4617295" y="3703831"/>
                <a:ext cx="2957410" cy="363216"/>
              </a:xfrm>
              <a:prstGeom prst="roundRect">
                <a:avLst>
                  <a:gd name="adj" fmla="val 50000"/>
                </a:avLst>
              </a:prstGeom>
              <a:solidFill>
                <a:schemeClr val="tx2">
                  <a:lumMod val="75000"/>
                </a:schemeClr>
              </a:solidFill>
              <a:ln w="12700" cap="flat" cmpd="sng" algn="ctr">
                <a:noFill/>
                <a:prstDash val="solid"/>
                <a:miter lim="800000"/>
              </a:ln>
              <a:effectLst>
                <a:outerShdw blurRad="101600" dist="38100" dir="2700000" algn="tl" rotWithShape="0">
                  <a:prstClr val="black">
                    <a:alpha val="15000"/>
                  </a:prstClr>
                </a:outerShdw>
              </a:effectLst>
            </p:spPr>
            <p:txBody>
              <a:bodyPr rtlCol="0" anchor="ctr"/>
              <a:lstStyle/>
              <a:p>
                <a:pPr algn="ctr">
                  <a:defRPr/>
                </a:pPr>
                <a:endParaRPr lang="zh-CN" altLang="en-US" sz="1800" kern="0" dirty="0">
                  <a:solidFill>
                    <a:srgbClr val="FFFFFF"/>
                  </a:solidFill>
                  <a:latin typeface="Arial" panose="020B0604020202020204"/>
                  <a:ea typeface="微软雅黑" panose="020B0503020204020204" pitchFamily="34" charset="-122"/>
                  <a:sym typeface="Arial" panose="020B0604020202020204"/>
                </a:endParaRPr>
              </a:p>
            </p:txBody>
          </p:sp>
          <p:sp>
            <p:nvSpPr>
              <p:cNvPr id="9" name="文本框 8"/>
              <p:cNvSpPr txBox="1"/>
              <p:nvPr/>
            </p:nvSpPr>
            <p:spPr>
              <a:xfrm>
                <a:off x="4428146" y="4151125"/>
                <a:ext cx="3315668" cy="1283708"/>
              </a:xfrm>
              <a:prstGeom prst="rect">
                <a:avLst/>
              </a:prstGeom>
              <a:noFill/>
            </p:spPr>
            <p:txBody>
              <a:bodyPr wrap="square" rtlCol="0">
                <a:spAutoFit/>
              </a:bodyPr>
              <a:lstStyle/>
              <a:p>
                <a:pPr algn="ctr">
                  <a:lnSpc>
                    <a:spcPct val="120000"/>
                  </a:lnSpc>
                  <a:defRPr/>
                </a:pPr>
                <a:r>
                  <a:rPr lang="zh-CN" altLang="en-US" b="1" kern="0" dirty="0">
                    <a:solidFill>
                      <a:schemeClr val="tx1">
                        <a:lumMod val="65000"/>
                        <a:lumOff val="35000"/>
                      </a:schemeClr>
                    </a:solidFill>
                    <a:latin typeface="Arial" panose="020B0604020202020204"/>
                    <a:ea typeface="微软雅黑" panose="020B0503020204020204" pitchFamily="34" charset="-122"/>
                    <a:sym typeface="Arial" panose="020B0604020202020204"/>
                  </a:rPr>
                  <a:t>修改</a:t>
                </a:r>
                <a:r>
                  <a:rPr lang="en-US" altLang="zh-CN" b="1" kern="0" dirty="0">
                    <a:solidFill>
                      <a:schemeClr val="tx1">
                        <a:lumMod val="65000"/>
                        <a:lumOff val="35000"/>
                      </a:schemeClr>
                    </a:solidFill>
                    <a:latin typeface="Arial" panose="020B0604020202020204"/>
                    <a:ea typeface="微软雅黑" panose="020B0503020204020204" pitchFamily="34" charset="-122"/>
                    <a:sym typeface="Arial" panose="020B0604020202020204"/>
                  </a:rPr>
                  <a:t>RISC-V</a:t>
                </a:r>
                <a:r>
                  <a:rPr lang="zh-CN" altLang="en-US" b="1" kern="0" dirty="0">
                    <a:solidFill>
                      <a:srgbClr val="FF0000"/>
                    </a:solidFill>
                    <a:latin typeface="Arial" panose="020B0604020202020204"/>
                    <a:ea typeface="微软雅黑" panose="020B0503020204020204" pitchFamily="34" charset="-122"/>
                    <a:sym typeface="Arial" panose="020B0604020202020204"/>
                  </a:rPr>
                  <a:t>交叉编译工具链</a:t>
                </a:r>
                <a:r>
                  <a:rPr lang="zh-CN" altLang="en-US" b="1" kern="0" dirty="0">
                    <a:solidFill>
                      <a:schemeClr val="tx1">
                        <a:lumMod val="65000"/>
                        <a:lumOff val="35000"/>
                      </a:schemeClr>
                    </a:solidFill>
                    <a:latin typeface="Arial" panose="020B0604020202020204"/>
                    <a:ea typeface="微软雅黑" panose="020B0503020204020204" pitchFamily="34" charset="-122"/>
                    <a:sym typeface="Arial" panose="020B0604020202020204"/>
                  </a:rPr>
                  <a:t>，使编译器可识别扩展指令，进而编写扩展指令对应的内联汇编函数</a:t>
                </a:r>
                <a:endParaRPr lang="en-US" altLang="zh-CN" b="1" kern="0" dirty="0">
                  <a:solidFill>
                    <a:schemeClr val="tx1">
                      <a:lumMod val="65000"/>
                      <a:lumOff val="35000"/>
                    </a:schemeClr>
                  </a:solidFill>
                  <a:latin typeface="Arial" panose="020B0604020202020204"/>
                  <a:ea typeface="微软雅黑" panose="020B0503020204020204" pitchFamily="34" charset="-122"/>
                  <a:sym typeface="Arial" panose="020B0604020202020204"/>
                </a:endParaRPr>
              </a:p>
              <a:p>
                <a:pPr algn="ctr">
                  <a:lnSpc>
                    <a:spcPct val="120000"/>
                  </a:lnSpc>
                  <a:defRPr/>
                </a:pPr>
                <a:r>
                  <a:rPr lang="en-US" altLang="zh-CN" b="1" kern="0" dirty="0">
                    <a:solidFill>
                      <a:schemeClr val="tx1">
                        <a:lumMod val="65000"/>
                        <a:lumOff val="35000"/>
                      </a:schemeClr>
                    </a:solidFill>
                    <a:latin typeface="Arial" panose="020B0604020202020204"/>
                    <a:ea typeface="微软雅黑" panose="020B0503020204020204" pitchFamily="34" charset="-122"/>
                    <a:sym typeface="Arial" panose="020B0604020202020204"/>
                  </a:rPr>
                  <a:t>Rd,rs1,rs2</a:t>
                </a:r>
                <a:endParaRPr lang="zh-CN" altLang="en-US" b="1" kern="0" dirty="0">
                  <a:solidFill>
                    <a:schemeClr val="tx1">
                      <a:lumMod val="65000"/>
                      <a:lumOff val="35000"/>
                    </a:schemeClr>
                  </a:solidFill>
                  <a:latin typeface="Arial" panose="020B0604020202020204"/>
                  <a:ea typeface="微软雅黑" panose="020B0503020204020204" pitchFamily="34" charset="-122"/>
                  <a:sym typeface="Arial" panose="020B0604020202020204"/>
                </a:endParaRPr>
              </a:p>
            </p:txBody>
          </p:sp>
          <p:sp>
            <p:nvSpPr>
              <p:cNvPr id="11" name="文本框 10"/>
              <p:cNvSpPr txBox="1"/>
              <p:nvPr/>
            </p:nvSpPr>
            <p:spPr>
              <a:xfrm>
                <a:off x="5014610" y="3715066"/>
                <a:ext cx="2259742" cy="340744"/>
              </a:xfrm>
              <a:prstGeom prst="rect">
                <a:avLst/>
              </a:prstGeom>
              <a:noFill/>
            </p:spPr>
            <p:txBody>
              <a:bodyPr wrap="square" rtlCol="0">
                <a:spAutoFit/>
              </a:bodyPr>
              <a:lstStyle/>
              <a:p>
                <a:pPr algn="ctr"/>
                <a:r>
                  <a:rPr lang="zh-CN" altLang="en-US" b="1" dirty="0">
                    <a:solidFill>
                      <a:srgbClr val="FFFFFF"/>
                    </a:solidFill>
                    <a:latin typeface="Arial" panose="020B0604020202020204"/>
                    <a:ea typeface="微软雅黑" panose="020B0503020204020204" pitchFamily="34" charset="-122"/>
                    <a:cs typeface="Aharoni" panose="02010803020104030203" pitchFamily="2" charset="-79"/>
                    <a:sym typeface="Arial" panose="020B0604020202020204"/>
                  </a:rPr>
                  <a:t>内联汇编函数</a:t>
                </a:r>
              </a:p>
            </p:txBody>
          </p:sp>
        </p:grpSp>
        <p:pic>
          <p:nvPicPr>
            <p:cNvPr id="37" name="图片 36"/>
            <p:cNvPicPr>
              <a:picLocks noChangeAspect="1"/>
            </p:cNvPicPr>
            <p:nvPr/>
          </p:nvPicPr>
          <p:blipFill>
            <a:blip r:embed="rId4"/>
            <a:stretch>
              <a:fillRect/>
            </a:stretch>
          </p:blipFill>
          <p:spPr>
            <a:xfrm>
              <a:off x="2222962" y="2478969"/>
              <a:ext cx="3783106" cy="1848563"/>
            </a:xfrm>
            <a:prstGeom prst="rect">
              <a:avLst/>
            </a:prstGeom>
            <a:effectLst>
              <a:outerShdw blurRad="330200" dist="50800" dir="5400000" algn="ctr" rotWithShape="0">
                <a:srgbClr val="000000">
                  <a:alpha val="67000"/>
                </a:srgbClr>
              </a:outerShdw>
            </a:effectLst>
          </p:spPr>
        </p:pic>
      </p:grpSp>
      <p:sp>
        <p:nvSpPr>
          <p:cNvPr id="39" name="文本框 38"/>
          <p:cNvSpPr txBox="1"/>
          <p:nvPr/>
        </p:nvSpPr>
        <p:spPr>
          <a:xfrm>
            <a:off x="3806263" y="539035"/>
            <a:ext cx="4866085" cy="584775"/>
          </a:xfrm>
          <a:prstGeom prst="rect">
            <a:avLst/>
          </a:prstGeom>
          <a:noFill/>
        </p:spPr>
        <p:txBody>
          <a:bodyPr wrap="square" rtlCol="0">
            <a:spAutoFit/>
          </a:bodyPr>
          <a:lstStyle/>
          <a:p>
            <a:pPr algn="ctr"/>
            <a:r>
              <a:rPr lang="zh-CN" altLang="en-US" sz="3200" b="1" dirty="0">
                <a:latin typeface="微软雅黑" panose="020B0503020204020204" pitchFamily="34" charset="-122"/>
                <a:ea typeface="微软雅黑" panose="020B0503020204020204" pitchFamily="34" charset="-122"/>
              </a:rPr>
              <a:t>软件支持</a:t>
            </a:r>
            <a:endParaRPr lang="en-US" altLang="zh-CN" b="1" dirty="0">
              <a:latin typeface="微软雅黑" panose="020B0503020204020204" pitchFamily="34" charset="-122"/>
              <a:ea typeface="微软雅黑" panose="020B0503020204020204" pitchFamily="34" charset="-122"/>
            </a:endParaRPr>
          </a:p>
        </p:txBody>
      </p:sp>
      <p:pic>
        <p:nvPicPr>
          <p:cNvPr id="41" name="图片 40"/>
          <p:cNvPicPr>
            <a:picLocks noChangeAspect="1"/>
          </p:cNvPicPr>
          <p:nvPr/>
        </p:nvPicPr>
        <p:blipFill>
          <a:blip r:embed="rId5"/>
          <a:stretch>
            <a:fillRect/>
          </a:stretch>
        </p:blipFill>
        <p:spPr>
          <a:xfrm>
            <a:off x="6301207" y="1386630"/>
            <a:ext cx="5572018" cy="3470763"/>
          </a:xfrm>
          <a:prstGeom prst="rect">
            <a:avLst/>
          </a:prstGeom>
        </p:spPr>
      </p:pic>
      <p:sp>
        <p:nvSpPr>
          <p:cNvPr id="42" name="文本框 41"/>
          <p:cNvSpPr txBox="1"/>
          <p:nvPr/>
        </p:nvSpPr>
        <p:spPr>
          <a:xfrm>
            <a:off x="7141480" y="4947153"/>
            <a:ext cx="3891472" cy="726609"/>
          </a:xfrm>
          <a:prstGeom prst="rect">
            <a:avLst/>
          </a:prstGeom>
          <a:noFill/>
        </p:spPr>
        <p:txBody>
          <a:bodyPr wrap="square" rtlCol="0">
            <a:spAutoFit/>
          </a:bodyPr>
          <a:lstStyle/>
          <a:p>
            <a:pPr algn="ctr">
              <a:lnSpc>
                <a:spcPct val="120000"/>
              </a:lnSpc>
              <a:defRPr/>
            </a:pPr>
            <a:r>
              <a:rPr lang="zh-CN" altLang="en-US" b="1" kern="0" dirty="0">
                <a:solidFill>
                  <a:schemeClr val="tx1">
                    <a:lumMod val="65000"/>
                    <a:lumOff val="35000"/>
                  </a:schemeClr>
                </a:solidFill>
                <a:latin typeface="Arial" panose="020B0604020202020204"/>
                <a:ea typeface="微软雅黑" panose="020B0503020204020204" pitchFamily="34" charset="-122"/>
                <a:sym typeface="Arial" panose="020B0604020202020204"/>
              </a:rPr>
              <a:t>使用内联汇编函数改写</a:t>
            </a:r>
            <a:r>
              <a:rPr lang="en-US" altLang="zh-CN" b="1" kern="0" dirty="0">
                <a:solidFill>
                  <a:schemeClr val="tx1">
                    <a:lumMod val="65000"/>
                    <a:lumOff val="35000"/>
                  </a:schemeClr>
                </a:solidFill>
                <a:latin typeface="Arial" panose="020B0604020202020204"/>
                <a:ea typeface="微软雅黑" panose="020B0503020204020204" pitchFamily="34" charset="-122"/>
                <a:sym typeface="Arial" panose="020B0604020202020204"/>
              </a:rPr>
              <a:t>Winograd</a:t>
            </a:r>
            <a:r>
              <a:rPr lang="zh-CN" altLang="en-US" b="1" kern="0" dirty="0">
                <a:solidFill>
                  <a:schemeClr val="tx1">
                    <a:lumMod val="65000"/>
                    <a:lumOff val="35000"/>
                  </a:schemeClr>
                </a:solidFill>
                <a:latin typeface="Arial" panose="020B0604020202020204"/>
                <a:ea typeface="微软雅黑" panose="020B0503020204020204" pitchFamily="34" charset="-122"/>
                <a:sym typeface="Arial" panose="020B0604020202020204"/>
              </a:rPr>
              <a:t>卷积算法内循环</a:t>
            </a:r>
            <a:r>
              <a:rPr lang="en-US" altLang="zh-CN" b="1" kern="0" dirty="0">
                <a:solidFill>
                  <a:schemeClr val="tx1">
                    <a:lumMod val="65000"/>
                    <a:lumOff val="35000"/>
                  </a:schemeClr>
                </a:solidFill>
                <a:latin typeface="Arial" panose="020B0604020202020204"/>
                <a:ea typeface="微软雅黑" panose="020B0503020204020204" pitchFamily="34" charset="-122"/>
                <a:sym typeface="Arial" panose="020B0604020202020204"/>
              </a:rPr>
              <a:t>F(2x2,3x3)</a:t>
            </a:r>
            <a:endParaRPr lang="zh-CN" altLang="en-US" b="1" kern="0" dirty="0">
              <a:solidFill>
                <a:schemeClr val="tx1">
                  <a:lumMod val="65000"/>
                  <a:lumOff val="35000"/>
                </a:schemeClr>
              </a:solidFill>
              <a:latin typeface="Arial" panose="020B0604020202020204"/>
              <a:ea typeface="微软雅黑" panose="020B0503020204020204" pitchFamily="34" charset="-122"/>
              <a:sym typeface="Arial" panose="020B0604020202020204"/>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哈工大物联网智慧校园设计方案_Lighton（来同）品牌"/>
          <p:cNvPicPr>
            <a:picLocks noChangeAspect="1" noChangeArrowheads="1"/>
          </p:cNvPicPr>
          <p:nvPr/>
        </p:nvPicPr>
        <p:blipFill rotWithShape="1">
          <a:blip r:embed="rId3">
            <a:extLst>
              <a:ext uri="{28A0092B-C50C-407E-A947-70E740481C1C}">
                <a14:useLocalDpi xmlns:a14="http://schemas.microsoft.com/office/drawing/2010/main" val="0"/>
              </a:ext>
            </a:extLst>
          </a:blip>
          <a:srcRect l="127" t="3204" r="-127" b="6070"/>
          <a:stretch>
            <a:fillRect/>
          </a:stretch>
        </p:blipFill>
        <p:spPr bwMode="auto">
          <a:xfrm>
            <a:off x="1"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5" name="矩形 4"/>
          <p:cNvSpPr/>
          <p:nvPr/>
        </p:nvSpPr>
        <p:spPr>
          <a:xfrm>
            <a:off x="2" y="0"/>
            <a:ext cx="12191998" cy="6858000"/>
          </a:xfrm>
          <a:prstGeom prst="rect">
            <a:avLst/>
          </a:prstGeom>
          <a:gradFill>
            <a:gsLst>
              <a:gs pos="0">
                <a:schemeClr val="accent1">
                  <a:lumMod val="5000"/>
                  <a:lumOff val="95000"/>
                  <a:alpha val="80000"/>
                </a:schemeClr>
              </a:gs>
              <a:gs pos="34000">
                <a:srgbClr val="FFFFFF">
                  <a:alpha val="90000"/>
                </a:srgbClr>
              </a:gs>
              <a:gs pos="68000">
                <a:srgbClr val="FFFFFF">
                  <a:alpha val="95000"/>
                </a:srgbClr>
              </a:gs>
              <a:gs pos="100000">
                <a:srgbClr val="FFFFFF"/>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111125" y="122578"/>
            <a:ext cx="6959600" cy="523220"/>
          </a:xfrm>
          <a:prstGeom prst="rect">
            <a:avLst/>
          </a:prstGeom>
          <a:noFill/>
        </p:spPr>
        <p:txBody>
          <a:bodyPr wrap="square" rtlCol="0">
            <a:spAutoFit/>
          </a:bodyPr>
          <a:lstStyle/>
          <a:p>
            <a:r>
              <a:rPr lang="en-US" altLang="zh-CN" sz="2800" b="1" dirty="0">
                <a:solidFill>
                  <a:schemeClr val="tx2">
                    <a:lumMod val="75000"/>
                  </a:schemeClr>
                </a:solidFill>
                <a:latin typeface="微软雅黑" panose="020B0503020204020204" pitchFamily="34" charset="-122"/>
                <a:ea typeface="微软雅黑" panose="020B0503020204020204" pitchFamily="34" charset="-122"/>
              </a:rPr>
              <a:t>03  </a:t>
            </a:r>
            <a:r>
              <a:rPr lang="zh-CN" altLang="en-US" sz="2800" b="1" dirty="0">
                <a:solidFill>
                  <a:schemeClr val="tx2">
                    <a:lumMod val="75000"/>
                  </a:schemeClr>
                </a:solidFill>
                <a:latin typeface="微软雅黑" panose="020B0503020204020204" pitchFamily="34" charset="-122"/>
                <a:ea typeface="微软雅黑" panose="020B0503020204020204" pitchFamily="34" charset="-122"/>
              </a:rPr>
              <a:t>研究内容</a:t>
            </a:r>
            <a:endParaRPr lang="en-US" altLang="zh-CN" sz="2800" b="1" dirty="0">
              <a:solidFill>
                <a:schemeClr val="tx2">
                  <a:lumMod val="75000"/>
                </a:schemeClr>
              </a:solidFill>
              <a:latin typeface="微软雅黑" panose="020B0503020204020204" pitchFamily="34" charset="-122"/>
              <a:ea typeface="微软雅黑" panose="020B0503020204020204" pitchFamily="34" charset="-122"/>
            </a:endParaRPr>
          </a:p>
        </p:txBody>
      </p:sp>
      <p:pic>
        <p:nvPicPr>
          <p:cNvPr id="2" name="图片 1">
            <a:extLst>
              <a:ext uri="{FF2B5EF4-FFF2-40B4-BE49-F238E27FC236}">
                <a16:creationId xmlns:a16="http://schemas.microsoft.com/office/drawing/2014/main" id="{7C7F477E-A899-44F1-AF72-66744F82C8C5}"/>
              </a:ext>
            </a:extLst>
          </p:cNvPr>
          <p:cNvPicPr>
            <a:picLocks noChangeAspect="1"/>
          </p:cNvPicPr>
          <p:nvPr/>
        </p:nvPicPr>
        <p:blipFill>
          <a:blip r:embed="rId4"/>
          <a:stretch>
            <a:fillRect/>
          </a:stretch>
        </p:blipFill>
        <p:spPr>
          <a:xfrm>
            <a:off x="0" y="1025310"/>
            <a:ext cx="12192000" cy="4807380"/>
          </a:xfrm>
          <a:prstGeom prst="rect">
            <a:avLst/>
          </a:prstGeom>
        </p:spPr>
      </p:pic>
    </p:spTree>
    <p:extLst>
      <p:ext uri="{BB962C8B-B14F-4D97-AF65-F5344CB8AC3E}">
        <p14:creationId xmlns:p14="http://schemas.microsoft.com/office/powerpoint/2010/main" val="17624419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2" descr="哈工大物联网智慧校园设计方案_Lighton（来同）品牌"/>
          <p:cNvPicPr>
            <a:picLocks noChangeAspect="1" noChangeArrowheads="1"/>
          </p:cNvPicPr>
          <p:nvPr/>
        </p:nvPicPr>
        <p:blipFill rotWithShape="1">
          <a:blip r:embed="rId3">
            <a:extLst>
              <a:ext uri="{28A0092B-C50C-407E-A947-70E740481C1C}">
                <a14:useLocalDpi xmlns:a14="http://schemas.microsoft.com/office/drawing/2010/main" val="0"/>
              </a:ext>
            </a:extLst>
          </a:blip>
          <a:srcRect l="127" t="3204" r="-127" b="6070"/>
          <a:stretch>
            <a:fillRect/>
          </a:stretch>
        </p:blipFill>
        <p:spPr bwMode="auto">
          <a:xfrm>
            <a:off x="1"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5" name="矩形 4"/>
          <p:cNvSpPr/>
          <p:nvPr/>
        </p:nvSpPr>
        <p:spPr>
          <a:xfrm>
            <a:off x="-8963" y="0"/>
            <a:ext cx="12191998" cy="6858000"/>
          </a:xfrm>
          <a:prstGeom prst="rect">
            <a:avLst/>
          </a:prstGeom>
          <a:gradFill>
            <a:gsLst>
              <a:gs pos="0">
                <a:schemeClr val="accent1">
                  <a:lumMod val="5000"/>
                  <a:lumOff val="95000"/>
                  <a:alpha val="80000"/>
                </a:schemeClr>
              </a:gs>
              <a:gs pos="34000">
                <a:srgbClr val="FFFFFF">
                  <a:alpha val="90000"/>
                </a:srgbClr>
              </a:gs>
              <a:gs pos="68000">
                <a:srgbClr val="FFFFFF">
                  <a:alpha val="95000"/>
                </a:srgbClr>
              </a:gs>
              <a:gs pos="100000">
                <a:srgbClr val="FFFFFF"/>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111125" y="122578"/>
            <a:ext cx="6959600" cy="523220"/>
          </a:xfrm>
          <a:prstGeom prst="rect">
            <a:avLst/>
          </a:prstGeom>
          <a:noFill/>
        </p:spPr>
        <p:txBody>
          <a:bodyPr wrap="square" rtlCol="0">
            <a:spAutoFit/>
          </a:bodyPr>
          <a:lstStyle/>
          <a:p>
            <a:r>
              <a:rPr lang="en-US" altLang="zh-CN" sz="2800" b="1" dirty="0">
                <a:solidFill>
                  <a:schemeClr val="tx2">
                    <a:lumMod val="75000"/>
                  </a:schemeClr>
                </a:solidFill>
                <a:latin typeface="微软雅黑" panose="020B0503020204020204" pitchFamily="34" charset="-122"/>
                <a:ea typeface="微软雅黑" panose="020B0503020204020204" pitchFamily="34" charset="-122"/>
              </a:rPr>
              <a:t>03  </a:t>
            </a:r>
            <a:r>
              <a:rPr lang="zh-CN" altLang="en-US" sz="2800" b="1" dirty="0">
                <a:solidFill>
                  <a:schemeClr val="tx2">
                    <a:lumMod val="75000"/>
                  </a:schemeClr>
                </a:solidFill>
                <a:latin typeface="微软雅黑" panose="020B0503020204020204" pitchFamily="34" charset="-122"/>
                <a:ea typeface="微软雅黑" panose="020B0503020204020204" pitchFamily="34" charset="-122"/>
              </a:rPr>
              <a:t>研究内容</a:t>
            </a:r>
            <a:endParaRPr lang="en-US" altLang="zh-CN" sz="2800" b="1" dirty="0">
              <a:solidFill>
                <a:schemeClr val="tx2">
                  <a:lumMod val="75000"/>
                </a:schemeClr>
              </a:solidFill>
              <a:latin typeface="微软雅黑" panose="020B0503020204020204" pitchFamily="34" charset="-122"/>
              <a:ea typeface="微软雅黑" panose="020B0503020204020204" pitchFamily="34" charset="-122"/>
            </a:endParaRPr>
          </a:p>
        </p:txBody>
      </p:sp>
      <p:sp>
        <p:nvSpPr>
          <p:cNvPr id="25" name="文本框 24"/>
          <p:cNvSpPr txBox="1"/>
          <p:nvPr/>
        </p:nvSpPr>
        <p:spPr>
          <a:xfrm>
            <a:off x="3824192" y="628202"/>
            <a:ext cx="4866085" cy="584775"/>
          </a:xfrm>
          <a:prstGeom prst="rect">
            <a:avLst/>
          </a:prstGeom>
          <a:noFill/>
        </p:spPr>
        <p:txBody>
          <a:bodyPr wrap="square" rtlCol="0">
            <a:spAutoFit/>
          </a:bodyPr>
          <a:lstStyle/>
          <a:p>
            <a:pPr algn="ctr"/>
            <a:r>
              <a:rPr lang="zh-CN" altLang="en-US" sz="3200" b="1" dirty="0">
                <a:latin typeface="微软雅黑" panose="020B0503020204020204" pitchFamily="34" charset="-122"/>
                <a:ea typeface="微软雅黑" panose="020B0503020204020204" pitchFamily="34" charset="-122"/>
              </a:rPr>
              <a:t>实验分析</a:t>
            </a:r>
            <a:r>
              <a:rPr lang="en-US" altLang="zh-CN" sz="3200" b="1" dirty="0">
                <a:latin typeface="微软雅黑" panose="020B0503020204020204" pitchFamily="34" charset="-122"/>
                <a:ea typeface="微软雅黑" panose="020B0503020204020204" pitchFamily="34" charset="-122"/>
              </a:rPr>
              <a:t>-</a:t>
            </a:r>
            <a:r>
              <a:rPr lang="zh-CN" altLang="en-US" sz="3200" b="1" dirty="0">
                <a:latin typeface="微软雅黑" panose="020B0503020204020204" pitchFamily="34" charset="-122"/>
                <a:ea typeface="微软雅黑" panose="020B0503020204020204" pitchFamily="34" charset="-122"/>
              </a:rPr>
              <a:t>功能验证</a:t>
            </a:r>
            <a:endParaRPr lang="en-US" altLang="zh-CN" b="1" dirty="0">
              <a:latin typeface="微软雅黑" panose="020B0503020204020204" pitchFamily="34" charset="-122"/>
              <a:ea typeface="微软雅黑" panose="020B0503020204020204" pitchFamily="34" charset="-122"/>
            </a:endParaRPr>
          </a:p>
        </p:txBody>
      </p:sp>
      <p:sp>
        <p:nvSpPr>
          <p:cNvPr id="2" name="文本框 1"/>
          <p:cNvSpPr txBox="1"/>
          <p:nvPr/>
        </p:nvSpPr>
        <p:spPr>
          <a:xfrm>
            <a:off x="985836" y="1945618"/>
            <a:ext cx="2838356" cy="1231106"/>
          </a:xfrm>
          <a:prstGeom prst="rect">
            <a:avLst/>
          </a:prstGeom>
          <a:noFill/>
        </p:spPr>
        <p:txBody>
          <a:bodyPr wrap="square" rtlCol="0">
            <a:spAutoFit/>
          </a:bodyPr>
          <a:lstStyle/>
          <a:p>
            <a:pPr algn="ctr"/>
            <a:r>
              <a:rPr lang="zh-CN" altLang="en-US" sz="2000" b="1" dirty="0">
                <a:solidFill>
                  <a:schemeClr val="tx2">
                    <a:lumMod val="75000"/>
                  </a:schemeClr>
                </a:solidFill>
                <a:latin typeface="微软雅黑" panose="020B0503020204020204" pitchFamily="34" charset="-122"/>
                <a:ea typeface="微软雅黑" panose="020B0503020204020204" pitchFamily="34" charset="-122"/>
              </a:rPr>
              <a:t>单指令正确性</a:t>
            </a:r>
            <a:endParaRPr lang="en-US" altLang="zh-CN" sz="2000" b="1" dirty="0">
              <a:solidFill>
                <a:schemeClr val="tx2">
                  <a:lumMod val="75000"/>
                </a:schemeClr>
              </a:solidFill>
              <a:latin typeface="微软雅黑" panose="020B0503020204020204" pitchFamily="34" charset="-122"/>
              <a:ea typeface="微软雅黑" panose="020B0503020204020204" pitchFamily="34" charset="-122"/>
            </a:endParaRPr>
          </a:p>
          <a:p>
            <a:pPr algn="ctr"/>
            <a:r>
              <a:rPr lang="zh-CN" altLang="en-US" dirty="0">
                <a:latin typeface="微软雅黑" panose="020B0503020204020204" pitchFamily="34" charset="-122"/>
                <a:ea typeface="微软雅黑" panose="020B0503020204020204" pitchFamily="34" charset="-122"/>
              </a:rPr>
              <a:t>查看</a:t>
            </a:r>
            <a:r>
              <a:rPr lang="en-US" altLang="zh-CN" dirty="0">
                <a:latin typeface="微软雅黑" panose="020B0503020204020204" pitchFamily="34" charset="-122"/>
                <a:ea typeface="微软雅黑" panose="020B0503020204020204" pitchFamily="34" charset="-122"/>
              </a:rPr>
              <a:t>trace</a:t>
            </a:r>
            <a:r>
              <a:rPr lang="zh-CN" altLang="en-US" dirty="0">
                <a:latin typeface="微软雅黑" panose="020B0503020204020204" pitchFamily="34" charset="-122"/>
                <a:ea typeface="微软雅黑" panose="020B0503020204020204" pitchFamily="34" charset="-122"/>
              </a:rPr>
              <a:t>文件中各指令</a:t>
            </a:r>
            <a:r>
              <a:rPr lang="zh-CN" altLang="en-US" dirty="0">
                <a:solidFill>
                  <a:srgbClr val="FF0000"/>
                </a:solidFill>
                <a:latin typeface="微软雅黑" panose="020B0503020204020204" pitchFamily="34" charset="-122"/>
                <a:ea typeface="微软雅黑" panose="020B0503020204020204" pitchFamily="34" charset="-122"/>
              </a:rPr>
              <a:t>写回向量寄存器的值</a:t>
            </a:r>
            <a:r>
              <a:rPr lang="zh-CN" altLang="en-US" dirty="0">
                <a:latin typeface="微软雅黑" panose="020B0503020204020204" pitchFamily="34" charset="-122"/>
                <a:ea typeface="微软雅黑" panose="020B0503020204020204" pitchFamily="34" charset="-122"/>
              </a:rPr>
              <a:t>，与汇编程序指定值进行对比</a:t>
            </a:r>
            <a:endParaRPr lang="en-US" altLang="zh-CN" b="1" dirty="0">
              <a:solidFill>
                <a:schemeClr val="tx2">
                  <a:lumMod val="75000"/>
                </a:schemeClr>
              </a:solidFill>
              <a:latin typeface="微软雅黑" panose="020B0503020204020204" pitchFamily="34" charset="-122"/>
              <a:ea typeface="微软雅黑" panose="020B0503020204020204" pitchFamily="34" charset="-122"/>
            </a:endParaRPr>
          </a:p>
        </p:txBody>
      </p:sp>
      <p:sp>
        <p:nvSpPr>
          <p:cNvPr id="2059" name="文本框 2058"/>
          <p:cNvSpPr txBox="1"/>
          <p:nvPr/>
        </p:nvSpPr>
        <p:spPr>
          <a:xfrm>
            <a:off x="967972" y="3784034"/>
            <a:ext cx="2988752" cy="1508105"/>
          </a:xfrm>
          <a:prstGeom prst="rect">
            <a:avLst/>
          </a:prstGeom>
          <a:noFill/>
        </p:spPr>
        <p:txBody>
          <a:bodyPr wrap="square" rtlCol="0">
            <a:spAutoFit/>
          </a:bodyPr>
          <a:lstStyle/>
          <a:p>
            <a:endParaRPr lang="en-US" altLang="zh-CN" b="1" dirty="0">
              <a:solidFill>
                <a:schemeClr val="tx2">
                  <a:lumMod val="75000"/>
                </a:schemeClr>
              </a:solidFill>
              <a:latin typeface="微软雅黑" panose="020B0503020204020204" pitchFamily="34" charset="-122"/>
              <a:ea typeface="微软雅黑" panose="020B0503020204020204" pitchFamily="34" charset="-122"/>
            </a:endParaRPr>
          </a:p>
          <a:p>
            <a:pPr algn="ctr"/>
            <a:r>
              <a:rPr lang="zh-CN" altLang="en-US" sz="2000" b="1" dirty="0">
                <a:solidFill>
                  <a:schemeClr val="tx2">
                    <a:lumMod val="75000"/>
                  </a:schemeClr>
                </a:solidFill>
                <a:latin typeface="微软雅黑" panose="020B0503020204020204" pitchFamily="34" charset="-122"/>
                <a:ea typeface="微软雅黑" panose="020B0503020204020204" pitchFamily="34" charset="-122"/>
              </a:rPr>
              <a:t>单循环正确性</a:t>
            </a:r>
            <a:endParaRPr lang="en-US" altLang="zh-CN" sz="2000" b="1" dirty="0">
              <a:solidFill>
                <a:schemeClr val="tx2">
                  <a:lumMod val="75000"/>
                </a:schemeClr>
              </a:solidFill>
              <a:latin typeface="微软雅黑" panose="020B0503020204020204" pitchFamily="34" charset="-122"/>
              <a:ea typeface="微软雅黑" panose="020B0503020204020204" pitchFamily="34" charset="-122"/>
            </a:endParaRPr>
          </a:p>
          <a:p>
            <a:pPr algn="ctr"/>
            <a:r>
              <a:rPr lang="zh-CN" altLang="en-US" dirty="0">
                <a:latin typeface="微软雅黑" panose="020B0503020204020204" pitchFamily="34" charset="-122"/>
                <a:ea typeface="微软雅黑" panose="020B0503020204020204" pitchFamily="34" charset="-122"/>
              </a:rPr>
              <a:t>内循环</a:t>
            </a:r>
            <a:r>
              <a:rPr lang="en-US" altLang="zh-CN" dirty="0">
                <a:latin typeface="微软雅黑" panose="020B0503020204020204" pitchFamily="34" charset="-122"/>
                <a:ea typeface="微软雅黑" panose="020B0503020204020204" pitchFamily="34" charset="-122"/>
              </a:rPr>
              <a:t>F(2×2,3×3)</a:t>
            </a:r>
            <a:r>
              <a:rPr lang="zh-CN" altLang="en-US" dirty="0">
                <a:latin typeface="微软雅黑" panose="020B0503020204020204" pitchFamily="34" charset="-122"/>
                <a:ea typeface="微软雅黑" panose="020B0503020204020204" pitchFamily="34" charset="-122"/>
              </a:rPr>
              <a:t>的</a:t>
            </a:r>
            <a:r>
              <a:rPr lang="zh-CN" altLang="en-US" dirty="0">
                <a:solidFill>
                  <a:srgbClr val="FF0000"/>
                </a:solidFill>
                <a:latin typeface="微软雅黑" panose="020B0503020204020204" pitchFamily="34" charset="-122"/>
                <a:ea typeface="微软雅黑" panose="020B0503020204020204" pitchFamily="34" charset="-122"/>
              </a:rPr>
              <a:t>输出为</a:t>
            </a:r>
            <a:r>
              <a:rPr lang="en-US" altLang="zh-CN" dirty="0">
                <a:solidFill>
                  <a:srgbClr val="FF0000"/>
                </a:solidFill>
                <a:latin typeface="微软雅黑" panose="020B0503020204020204" pitchFamily="34" charset="-122"/>
                <a:ea typeface="微软雅黑" panose="020B0503020204020204" pitchFamily="34" charset="-122"/>
              </a:rPr>
              <a:t>2×2</a:t>
            </a:r>
            <a:r>
              <a:rPr lang="zh-CN" altLang="en-US" dirty="0">
                <a:solidFill>
                  <a:srgbClr val="FF0000"/>
                </a:solidFill>
                <a:latin typeface="微软雅黑" panose="020B0503020204020204" pitchFamily="34" charset="-122"/>
                <a:ea typeface="微软雅黑" panose="020B0503020204020204" pitchFamily="34" charset="-122"/>
              </a:rPr>
              <a:t>的矩阵</a:t>
            </a:r>
            <a:r>
              <a:rPr lang="zh-CN" altLang="en-US" dirty="0">
                <a:latin typeface="微软雅黑" panose="020B0503020204020204" pitchFamily="34" charset="-122"/>
                <a:ea typeface="微软雅黑" panose="020B0503020204020204" pitchFamily="34" charset="-122"/>
              </a:rPr>
              <a:t>，比对进行验证。关注指令相互之间控制逻辑</a:t>
            </a:r>
          </a:p>
        </p:txBody>
      </p:sp>
      <p:grpSp>
        <p:nvGrpSpPr>
          <p:cNvPr id="2065" name="组合 2064"/>
          <p:cNvGrpSpPr/>
          <p:nvPr/>
        </p:nvGrpSpPr>
        <p:grpSpPr>
          <a:xfrm>
            <a:off x="4703706" y="1617873"/>
            <a:ext cx="6689967" cy="4090528"/>
            <a:chOff x="5504105" y="1718601"/>
            <a:chExt cx="6470528" cy="3866411"/>
          </a:xfrm>
        </p:grpSpPr>
        <p:grpSp>
          <p:nvGrpSpPr>
            <p:cNvPr id="2066" name="组合 2065"/>
            <p:cNvGrpSpPr/>
            <p:nvPr/>
          </p:nvGrpSpPr>
          <p:grpSpPr>
            <a:xfrm>
              <a:off x="7635910" y="1990596"/>
              <a:ext cx="2130941" cy="432467"/>
              <a:chOff x="7635910" y="1898357"/>
              <a:chExt cx="2130941" cy="432467"/>
            </a:xfrm>
          </p:grpSpPr>
          <p:cxnSp>
            <p:nvCxnSpPr>
              <p:cNvPr id="2083" name="直接箭头连接符 2082"/>
              <p:cNvCxnSpPr/>
              <p:nvPr/>
            </p:nvCxnSpPr>
            <p:spPr>
              <a:xfrm>
                <a:off x="7635910" y="2330824"/>
                <a:ext cx="2045972" cy="0"/>
              </a:xfrm>
              <a:prstGeom prst="straightConnector1">
                <a:avLst/>
              </a:prstGeom>
              <a:ln w="381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084" name="文本框 2083"/>
              <p:cNvSpPr txBox="1"/>
              <p:nvPr/>
            </p:nvSpPr>
            <p:spPr>
              <a:xfrm>
                <a:off x="7648752" y="1898357"/>
                <a:ext cx="2118099" cy="349097"/>
              </a:xfrm>
              <a:prstGeom prst="rect">
                <a:avLst/>
              </a:prstGeom>
              <a:noFill/>
            </p:spPr>
            <p:txBody>
              <a:bodyPr wrap="square" rtlCol="0">
                <a:spAutoFit/>
              </a:bodyPr>
              <a:lstStyle/>
              <a:p>
                <a:r>
                  <a:rPr lang="zh-CN" altLang="en-US" dirty="0">
                    <a:solidFill>
                      <a:schemeClr val="tx2">
                        <a:lumMod val="75000"/>
                      </a:schemeClr>
                    </a:solidFill>
                    <a:latin typeface="微软雅黑" panose="020B0503020204020204" pitchFamily="34" charset="-122"/>
                    <a:ea typeface="微软雅黑" panose="020B0503020204020204" pitchFamily="34" charset="-122"/>
                  </a:rPr>
                  <a:t>软件 内联函数</a:t>
                </a:r>
                <a:r>
                  <a:rPr lang="zh-CN" altLang="en-US" b="1" dirty="0">
                    <a:solidFill>
                      <a:schemeClr val="tx2">
                        <a:lumMod val="75000"/>
                      </a:schemeClr>
                    </a:solidFill>
                    <a:latin typeface="微软雅黑" panose="020B0503020204020204" pitchFamily="34" charset="-122"/>
                    <a:ea typeface="微软雅黑" panose="020B0503020204020204" pitchFamily="34" charset="-122"/>
                  </a:rPr>
                  <a:t>使用</a:t>
                </a:r>
              </a:p>
            </p:txBody>
          </p:sp>
        </p:grpSp>
        <p:grpSp>
          <p:nvGrpSpPr>
            <p:cNvPr id="2067" name="组合 2066"/>
            <p:cNvGrpSpPr/>
            <p:nvPr/>
          </p:nvGrpSpPr>
          <p:grpSpPr>
            <a:xfrm>
              <a:off x="7635910" y="2746660"/>
              <a:ext cx="2045972" cy="421168"/>
              <a:chOff x="7667291" y="2608903"/>
              <a:chExt cx="2045972" cy="421168"/>
            </a:xfrm>
          </p:grpSpPr>
          <p:sp>
            <p:nvSpPr>
              <p:cNvPr id="2081" name="文本框 2080"/>
              <p:cNvSpPr txBox="1"/>
              <p:nvPr/>
            </p:nvSpPr>
            <p:spPr>
              <a:xfrm>
                <a:off x="7871402" y="2608903"/>
                <a:ext cx="1672801" cy="349097"/>
              </a:xfrm>
              <a:prstGeom prst="rect">
                <a:avLst/>
              </a:prstGeom>
              <a:noFill/>
            </p:spPr>
            <p:txBody>
              <a:bodyPr wrap="square" rtlCol="0">
                <a:spAutoFit/>
              </a:bodyPr>
              <a:lstStyle/>
              <a:p>
                <a:r>
                  <a:rPr lang="zh-CN" altLang="en-US" dirty="0">
                    <a:solidFill>
                      <a:schemeClr val="tx2">
                        <a:lumMod val="75000"/>
                      </a:schemeClr>
                    </a:solidFill>
                    <a:latin typeface="微软雅黑" panose="020B0503020204020204" pitchFamily="34" charset="-122"/>
                    <a:ea typeface="微软雅黑" panose="020B0503020204020204" pitchFamily="34" charset="-122"/>
                  </a:rPr>
                  <a:t>硬件 </a:t>
                </a:r>
                <a:r>
                  <a:rPr lang="en-US" altLang="zh-CN" dirty="0">
                    <a:solidFill>
                      <a:schemeClr val="tx2">
                        <a:lumMod val="75000"/>
                      </a:schemeClr>
                    </a:solidFill>
                    <a:latin typeface="微软雅黑" panose="020B0503020204020204" pitchFamily="34" charset="-122"/>
                    <a:ea typeface="微软雅黑" panose="020B0503020204020204" pitchFamily="34" charset="-122"/>
                  </a:rPr>
                  <a:t>CPU</a:t>
                </a:r>
                <a:r>
                  <a:rPr lang="zh-CN" altLang="en-US" b="1" dirty="0">
                    <a:solidFill>
                      <a:schemeClr val="tx2">
                        <a:lumMod val="75000"/>
                      </a:schemeClr>
                    </a:solidFill>
                    <a:latin typeface="微软雅黑" panose="020B0503020204020204" pitchFamily="34" charset="-122"/>
                    <a:ea typeface="微软雅黑" panose="020B0503020204020204" pitchFamily="34" charset="-122"/>
                  </a:rPr>
                  <a:t>支持</a:t>
                </a:r>
              </a:p>
            </p:txBody>
          </p:sp>
          <p:cxnSp>
            <p:nvCxnSpPr>
              <p:cNvPr id="2082" name="直接箭头连接符 2081"/>
              <p:cNvCxnSpPr/>
              <p:nvPr/>
            </p:nvCxnSpPr>
            <p:spPr>
              <a:xfrm>
                <a:off x="7667291" y="3030071"/>
                <a:ext cx="2045972" cy="0"/>
              </a:xfrm>
              <a:prstGeom prst="straightConnector1">
                <a:avLst/>
              </a:prstGeom>
              <a:ln w="381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068" name="组合 2067"/>
            <p:cNvGrpSpPr/>
            <p:nvPr/>
          </p:nvGrpSpPr>
          <p:grpSpPr>
            <a:xfrm>
              <a:off x="5504105" y="1718601"/>
              <a:ext cx="2114926" cy="2641986"/>
              <a:chOff x="5504105" y="1718601"/>
              <a:chExt cx="2114926" cy="2641986"/>
            </a:xfrm>
          </p:grpSpPr>
          <p:grpSp>
            <p:nvGrpSpPr>
              <p:cNvPr id="2077" name="组合 2076"/>
              <p:cNvGrpSpPr/>
              <p:nvPr/>
            </p:nvGrpSpPr>
            <p:grpSpPr>
              <a:xfrm>
                <a:off x="5504105" y="1718601"/>
                <a:ext cx="2114926" cy="2154754"/>
                <a:chOff x="6342529" y="1850179"/>
                <a:chExt cx="1872992" cy="1980417"/>
              </a:xfrm>
            </p:grpSpPr>
            <p:sp>
              <p:nvSpPr>
                <p:cNvPr id="2079" name="矩形 2078"/>
                <p:cNvSpPr/>
                <p:nvPr/>
              </p:nvSpPr>
              <p:spPr>
                <a:xfrm>
                  <a:off x="6342529" y="1850179"/>
                  <a:ext cx="1676400" cy="1613647"/>
                </a:xfrm>
                <a:prstGeom prst="rect">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b="1" dirty="0">
                      <a:latin typeface="微软雅黑" panose="020B0503020204020204" pitchFamily="34" charset="-122"/>
                      <a:ea typeface="微软雅黑" panose="020B0503020204020204" pitchFamily="34" charset="-122"/>
                    </a:rPr>
                    <a:t>原始</a:t>
                  </a:r>
                  <a:r>
                    <a:rPr lang="en-US" altLang="zh-CN" b="1" dirty="0">
                      <a:latin typeface="微软雅黑" panose="020B0503020204020204" pitchFamily="34" charset="-122"/>
                      <a:ea typeface="微软雅黑" panose="020B0503020204020204" pitchFamily="34" charset="-122"/>
                    </a:rPr>
                    <a:t>Winograd</a:t>
                  </a:r>
                  <a:r>
                    <a:rPr lang="zh-CN" altLang="en-US" b="1" dirty="0">
                      <a:latin typeface="微软雅黑" panose="020B0503020204020204" pitchFamily="34" charset="-122"/>
                      <a:ea typeface="微软雅黑" panose="020B0503020204020204" pitchFamily="34" charset="-122"/>
                    </a:rPr>
                    <a:t>卷积算法</a:t>
                  </a:r>
                </a:p>
              </p:txBody>
            </p:sp>
            <p:sp>
              <p:nvSpPr>
                <p:cNvPr id="2080" name="文本框 2079"/>
                <p:cNvSpPr txBox="1"/>
                <p:nvPr/>
              </p:nvSpPr>
              <p:spPr>
                <a:xfrm>
                  <a:off x="6459928" y="3462858"/>
                  <a:ext cx="1755593" cy="367738"/>
                </a:xfrm>
                <a:prstGeom prst="rect">
                  <a:avLst/>
                </a:prstGeom>
                <a:noFill/>
              </p:spPr>
              <p:txBody>
                <a:bodyPr wrap="square" rtlCol="0">
                  <a:spAutoFit/>
                </a:bodyPr>
                <a:lstStyle/>
                <a:p>
                  <a:r>
                    <a:rPr lang="zh-CN" altLang="en-US" sz="2000" dirty="0">
                      <a:solidFill>
                        <a:schemeClr val="tx2">
                          <a:lumMod val="75000"/>
                        </a:schemeClr>
                      </a:solidFill>
                      <a:latin typeface="微软雅黑" panose="020B0503020204020204" pitchFamily="34" charset="-122"/>
                      <a:ea typeface="微软雅黑" panose="020B0503020204020204" pitchFamily="34" charset="-122"/>
                    </a:rPr>
                    <a:t>正确性已保证</a:t>
                  </a:r>
                </a:p>
              </p:txBody>
            </p:sp>
          </p:grpSp>
          <p:cxnSp>
            <p:nvCxnSpPr>
              <p:cNvPr id="2078" name="直接连接符 2077"/>
              <p:cNvCxnSpPr/>
              <p:nvPr/>
            </p:nvCxnSpPr>
            <p:spPr>
              <a:xfrm>
                <a:off x="6513328" y="3840632"/>
                <a:ext cx="0" cy="519955"/>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2069" name="组合 2068"/>
            <p:cNvGrpSpPr/>
            <p:nvPr/>
          </p:nvGrpSpPr>
          <p:grpSpPr>
            <a:xfrm>
              <a:off x="9859707" y="1718601"/>
              <a:ext cx="2114926" cy="2154754"/>
              <a:chOff x="6342529" y="1850179"/>
              <a:chExt cx="1872992" cy="1980417"/>
            </a:xfrm>
          </p:grpSpPr>
          <p:sp>
            <p:nvSpPr>
              <p:cNvPr id="2075" name="矩形 2074"/>
              <p:cNvSpPr/>
              <p:nvPr/>
            </p:nvSpPr>
            <p:spPr>
              <a:xfrm>
                <a:off x="6342529" y="1850179"/>
                <a:ext cx="1676400" cy="1613647"/>
              </a:xfrm>
              <a:prstGeom prst="rect">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b="1" dirty="0">
                    <a:latin typeface="微软雅黑" panose="020B0503020204020204" pitchFamily="34" charset="-122"/>
                    <a:ea typeface="微软雅黑" panose="020B0503020204020204" pitchFamily="34" charset="-122"/>
                  </a:rPr>
                  <a:t>改进</a:t>
                </a:r>
                <a:r>
                  <a:rPr lang="en-US" altLang="zh-CN" b="1" dirty="0">
                    <a:latin typeface="微软雅黑" panose="020B0503020204020204" pitchFamily="34" charset="-122"/>
                    <a:ea typeface="微软雅黑" panose="020B0503020204020204" pitchFamily="34" charset="-122"/>
                  </a:rPr>
                  <a:t>Winograd</a:t>
                </a:r>
                <a:r>
                  <a:rPr lang="zh-CN" altLang="en-US" b="1" dirty="0">
                    <a:latin typeface="微软雅黑" panose="020B0503020204020204" pitchFamily="34" charset="-122"/>
                    <a:ea typeface="微软雅黑" panose="020B0503020204020204" pitchFamily="34" charset="-122"/>
                  </a:rPr>
                  <a:t>卷积算法</a:t>
                </a:r>
              </a:p>
            </p:txBody>
          </p:sp>
          <p:sp>
            <p:nvSpPr>
              <p:cNvPr id="2076" name="文本框 2075"/>
              <p:cNvSpPr txBox="1"/>
              <p:nvPr/>
            </p:nvSpPr>
            <p:spPr>
              <a:xfrm>
                <a:off x="6459928" y="3462858"/>
                <a:ext cx="1755593" cy="367738"/>
              </a:xfrm>
              <a:prstGeom prst="rect">
                <a:avLst/>
              </a:prstGeom>
              <a:noFill/>
            </p:spPr>
            <p:txBody>
              <a:bodyPr wrap="square" rtlCol="0">
                <a:spAutoFit/>
              </a:bodyPr>
              <a:lstStyle/>
              <a:p>
                <a:r>
                  <a:rPr lang="zh-CN" altLang="en-US" sz="2000" b="1" dirty="0">
                    <a:solidFill>
                      <a:schemeClr val="tx2">
                        <a:lumMod val="75000"/>
                      </a:schemeClr>
                    </a:solidFill>
                    <a:latin typeface="微软雅黑" panose="020B0503020204020204" pitchFamily="34" charset="-122"/>
                    <a:ea typeface="微软雅黑" panose="020B0503020204020204" pitchFamily="34" charset="-122"/>
                  </a:rPr>
                  <a:t>正确性待验证</a:t>
                </a:r>
              </a:p>
            </p:txBody>
          </p:sp>
        </p:grpSp>
        <p:cxnSp>
          <p:nvCxnSpPr>
            <p:cNvPr id="2070" name="直接连接符 2069"/>
            <p:cNvCxnSpPr/>
            <p:nvPr/>
          </p:nvCxnSpPr>
          <p:spPr>
            <a:xfrm>
              <a:off x="10863577" y="3840632"/>
              <a:ext cx="0" cy="519955"/>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71" name="直接连接符 2070"/>
            <p:cNvCxnSpPr/>
            <p:nvPr/>
          </p:nvCxnSpPr>
          <p:spPr>
            <a:xfrm>
              <a:off x="6513328" y="4360587"/>
              <a:ext cx="4350249" cy="0"/>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72" name="直接箭头连接符 2071"/>
            <p:cNvCxnSpPr/>
            <p:nvPr/>
          </p:nvCxnSpPr>
          <p:spPr>
            <a:xfrm>
              <a:off x="8636081" y="4360587"/>
              <a:ext cx="0" cy="498286"/>
            </a:xfrm>
            <a:prstGeom prst="straightConnector1">
              <a:avLst/>
            </a:prstGeom>
            <a:ln w="28575">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073" name="矩形 2072"/>
            <p:cNvSpPr/>
            <p:nvPr/>
          </p:nvSpPr>
          <p:spPr>
            <a:xfrm>
              <a:off x="5504105" y="4977929"/>
              <a:ext cx="6248533" cy="607083"/>
            </a:xfrm>
            <a:prstGeom prst="rect">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b="1" dirty="0">
                  <a:latin typeface="微软雅黑" panose="020B0503020204020204" pitchFamily="34" charset="-122"/>
                  <a:ea typeface="微软雅黑" panose="020B0503020204020204" pitchFamily="34" charset="-122"/>
                </a:rPr>
                <a:t>  更改卷积层参数 比对卷积层输出矩阵 查看</a:t>
              </a:r>
              <a:r>
                <a:rPr lang="en-US" altLang="zh-CN" b="1" dirty="0">
                  <a:latin typeface="微软雅黑" panose="020B0503020204020204" pitchFamily="34" charset="-122"/>
                  <a:ea typeface="微软雅黑" panose="020B0503020204020204" pitchFamily="34" charset="-122"/>
                </a:rPr>
                <a:t>trace</a:t>
              </a:r>
              <a:r>
                <a:rPr lang="zh-CN" altLang="en-US" b="1" dirty="0">
                  <a:latin typeface="微软雅黑" panose="020B0503020204020204" pitchFamily="34" charset="-122"/>
                  <a:ea typeface="微软雅黑" panose="020B0503020204020204" pitchFamily="34" charset="-122"/>
                </a:rPr>
                <a:t>验证</a:t>
              </a:r>
              <a:r>
                <a:rPr lang="en-US" altLang="zh-CN" b="1" dirty="0">
                  <a:latin typeface="微软雅黑" panose="020B0503020204020204" pitchFamily="34" charset="-122"/>
                  <a:ea typeface="微软雅黑" panose="020B0503020204020204" pitchFamily="34" charset="-122"/>
                </a:rPr>
                <a:t>	</a:t>
              </a:r>
              <a:endParaRPr lang="zh-CN" altLang="en-US" b="1" dirty="0">
                <a:latin typeface="微软雅黑" panose="020B0503020204020204" pitchFamily="34" charset="-122"/>
                <a:ea typeface="微软雅黑" panose="020B0503020204020204" pitchFamily="34" charset="-122"/>
              </a:endParaRPr>
            </a:p>
          </p:txBody>
        </p:sp>
        <p:sp>
          <p:nvSpPr>
            <p:cNvPr id="2074" name="文本框 2073"/>
            <p:cNvSpPr txBox="1"/>
            <p:nvPr/>
          </p:nvSpPr>
          <p:spPr>
            <a:xfrm>
              <a:off x="7072249" y="3842503"/>
              <a:ext cx="3173294" cy="436371"/>
            </a:xfrm>
            <a:prstGeom prst="rect">
              <a:avLst/>
            </a:prstGeom>
            <a:noFill/>
          </p:spPr>
          <p:txBody>
            <a:bodyPr wrap="square" rtlCol="0">
              <a:spAutoFit/>
            </a:bodyPr>
            <a:lstStyle/>
            <a:p>
              <a:r>
                <a:rPr lang="zh-CN" altLang="en-US" sz="2400" dirty="0">
                  <a:solidFill>
                    <a:schemeClr val="tx2">
                      <a:lumMod val="75000"/>
                    </a:schemeClr>
                  </a:solidFill>
                  <a:latin typeface="微软雅黑" panose="020B0503020204020204" pitchFamily="34" charset="-122"/>
                  <a:ea typeface="微软雅黑" panose="020B0503020204020204" pitchFamily="34" charset="-122"/>
                </a:rPr>
                <a:t>测试</a:t>
              </a:r>
              <a:r>
                <a:rPr lang="zh-CN" altLang="en-US" sz="2400" b="1" dirty="0">
                  <a:solidFill>
                    <a:schemeClr val="tx2">
                      <a:lumMod val="75000"/>
                    </a:schemeClr>
                  </a:solidFill>
                  <a:latin typeface="微软雅黑" panose="020B0503020204020204" pitchFamily="34" charset="-122"/>
                  <a:ea typeface="微软雅黑" panose="020B0503020204020204" pitchFamily="34" charset="-122"/>
                </a:rPr>
                <a:t>卷积层计算正确性</a:t>
              </a:r>
            </a:p>
          </p:txBody>
        </p:sp>
      </p:grpSp>
      <p:sp>
        <p:nvSpPr>
          <p:cNvPr id="2085" name="箭头: 下 2084"/>
          <p:cNvSpPr/>
          <p:nvPr/>
        </p:nvSpPr>
        <p:spPr>
          <a:xfrm rot="16200000">
            <a:off x="3886350" y="3399239"/>
            <a:ext cx="414867" cy="605384"/>
          </a:xfrm>
          <a:prstGeom prst="downArrow">
            <a:avLst/>
          </a:prstGeom>
          <a:solidFill>
            <a:schemeClr val="tx2">
              <a:lumMod val="75000"/>
            </a:schemeClr>
          </a:solidFill>
          <a:ln w="38100">
            <a:solidFill>
              <a:schemeClr val="tx2">
                <a:lumMod val="75000"/>
              </a:schemeClr>
            </a:solidFill>
          </a:ln>
          <a:effectLst>
            <a:outerShdw blurRad="50800" dist="38100" dir="8100000" algn="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2" descr="哈工大物联网智慧校园设计方案_Lighton（来同）品牌"/>
          <p:cNvPicPr>
            <a:picLocks noChangeAspect="1" noChangeArrowheads="1"/>
          </p:cNvPicPr>
          <p:nvPr/>
        </p:nvPicPr>
        <p:blipFill rotWithShape="1">
          <a:blip r:embed="rId3">
            <a:extLst>
              <a:ext uri="{28A0092B-C50C-407E-A947-70E740481C1C}">
                <a14:useLocalDpi xmlns:a14="http://schemas.microsoft.com/office/drawing/2010/main" val="0"/>
              </a:ext>
            </a:extLst>
          </a:blip>
          <a:srcRect l="127" t="3204" r="-127" b="6070"/>
          <a:stretch>
            <a:fillRect/>
          </a:stretch>
        </p:blipFill>
        <p:spPr bwMode="auto">
          <a:xfrm>
            <a:off x="1"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5" name="矩形 4"/>
          <p:cNvSpPr/>
          <p:nvPr/>
        </p:nvSpPr>
        <p:spPr>
          <a:xfrm>
            <a:off x="2" y="0"/>
            <a:ext cx="12191998" cy="6858000"/>
          </a:xfrm>
          <a:prstGeom prst="rect">
            <a:avLst/>
          </a:prstGeom>
          <a:gradFill>
            <a:gsLst>
              <a:gs pos="0">
                <a:schemeClr val="accent1">
                  <a:lumMod val="5000"/>
                  <a:lumOff val="95000"/>
                  <a:alpha val="80000"/>
                </a:schemeClr>
              </a:gs>
              <a:gs pos="34000">
                <a:srgbClr val="FFFFFF">
                  <a:alpha val="90000"/>
                </a:srgbClr>
              </a:gs>
              <a:gs pos="68000">
                <a:srgbClr val="FFFFFF">
                  <a:alpha val="95000"/>
                </a:srgbClr>
              </a:gs>
              <a:gs pos="100000">
                <a:srgbClr val="FFFFFF"/>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111125" y="122578"/>
            <a:ext cx="6959600" cy="523220"/>
          </a:xfrm>
          <a:prstGeom prst="rect">
            <a:avLst/>
          </a:prstGeom>
          <a:noFill/>
        </p:spPr>
        <p:txBody>
          <a:bodyPr wrap="square" rtlCol="0">
            <a:spAutoFit/>
          </a:bodyPr>
          <a:lstStyle/>
          <a:p>
            <a:r>
              <a:rPr lang="en-US" altLang="zh-CN" sz="2800" b="1" dirty="0">
                <a:solidFill>
                  <a:schemeClr val="tx2">
                    <a:lumMod val="75000"/>
                  </a:schemeClr>
                </a:solidFill>
                <a:latin typeface="微软雅黑" panose="020B0503020204020204" pitchFamily="34" charset="-122"/>
                <a:ea typeface="微软雅黑" panose="020B0503020204020204" pitchFamily="34" charset="-122"/>
              </a:rPr>
              <a:t>03  </a:t>
            </a:r>
            <a:r>
              <a:rPr lang="zh-CN" altLang="en-US" sz="2800" b="1" dirty="0">
                <a:solidFill>
                  <a:schemeClr val="tx2">
                    <a:lumMod val="75000"/>
                  </a:schemeClr>
                </a:solidFill>
                <a:latin typeface="微软雅黑" panose="020B0503020204020204" pitchFamily="34" charset="-122"/>
                <a:ea typeface="微软雅黑" panose="020B0503020204020204" pitchFamily="34" charset="-122"/>
              </a:rPr>
              <a:t>研究内容</a:t>
            </a:r>
            <a:endParaRPr lang="en-US" altLang="zh-CN" sz="2800" b="1" dirty="0">
              <a:solidFill>
                <a:schemeClr val="tx2">
                  <a:lumMod val="75000"/>
                </a:schemeClr>
              </a:solidFill>
              <a:latin typeface="微软雅黑" panose="020B0503020204020204" pitchFamily="34" charset="-122"/>
              <a:ea typeface="微软雅黑" panose="020B0503020204020204" pitchFamily="34" charset="-122"/>
            </a:endParaRPr>
          </a:p>
        </p:txBody>
      </p:sp>
      <p:sp>
        <p:nvSpPr>
          <p:cNvPr id="25" name="文本框 24"/>
          <p:cNvSpPr txBox="1"/>
          <p:nvPr/>
        </p:nvSpPr>
        <p:spPr>
          <a:xfrm>
            <a:off x="3824192" y="628202"/>
            <a:ext cx="5248688" cy="584775"/>
          </a:xfrm>
          <a:prstGeom prst="rect">
            <a:avLst/>
          </a:prstGeom>
          <a:noFill/>
        </p:spPr>
        <p:txBody>
          <a:bodyPr wrap="square" rtlCol="0">
            <a:spAutoFit/>
          </a:bodyPr>
          <a:lstStyle/>
          <a:p>
            <a:pPr algn="ctr"/>
            <a:r>
              <a:rPr lang="en-US" altLang="zh-CN" sz="3200" b="1" dirty="0">
                <a:latin typeface="微软雅黑" panose="020B0503020204020204" pitchFamily="34" charset="-122"/>
                <a:ea typeface="微软雅黑" panose="020B0503020204020204" pitchFamily="34" charset="-122"/>
              </a:rPr>
              <a:t>Gem5</a:t>
            </a:r>
            <a:r>
              <a:rPr lang="zh-CN" altLang="en-US" sz="3200" b="1" dirty="0">
                <a:latin typeface="微软雅黑" panose="020B0503020204020204" pitchFamily="34" charset="-122"/>
                <a:ea typeface="微软雅黑" panose="020B0503020204020204" pitchFamily="34" charset="-122"/>
              </a:rPr>
              <a:t>输出信息：</a:t>
            </a:r>
            <a:r>
              <a:rPr lang="en-US" altLang="zh-CN" sz="3200" b="1" dirty="0">
                <a:latin typeface="微软雅黑" panose="020B0503020204020204" pitchFamily="34" charset="-122"/>
                <a:ea typeface="微软雅黑" panose="020B0503020204020204" pitchFamily="34" charset="-122"/>
              </a:rPr>
              <a:t>Stat.txt</a:t>
            </a:r>
            <a:endParaRPr lang="en-US" altLang="zh-CN" b="1" dirty="0">
              <a:latin typeface="微软雅黑" panose="020B0503020204020204" pitchFamily="34" charset="-122"/>
              <a:ea typeface="微软雅黑" panose="020B0503020204020204" pitchFamily="34" charset="-122"/>
            </a:endParaRPr>
          </a:p>
        </p:txBody>
      </p:sp>
      <p:pic>
        <p:nvPicPr>
          <p:cNvPr id="12" name="图片 11">
            <a:extLst>
              <a:ext uri="{FF2B5EF4-FFF2-40B4-BE49-F238E27FC236}">
                <a16:creationId xmlns:a16="http://schemas.microsoft.com/office/drawing/2014/main" id="{5E94AE04-B855-4353-BCFA-6CA7DDD45B36}"/>
              </a:ext>
            </a:extLst>
          </p:cNvPr>
          <p:cNvPicPr>
            <a:picLocks noChangeAspect="1"/>
          </p:cNvPicPr>
          <p:nvPr/>
        </p:nvPicPr>
        <p:blipFill>
          <a:blip r:embed="rId4"/>
          <a:stretch>
            <a:fillRect/>
          </a:stretch>
        </p:blipFill>
        <p:spPr>
          <a:xfrm>
            <a:off x="2176145" y="1375410"/>
            <a:ext cx="4368800" cy="4368800"/>
          </a:xfrm>
          <a:prstGeom prst="rect">
            <a:avLst/>
          </a:prstGeom>
        </p:spPr>
      </p:pic>
      <p:sp>
        <p:nvSpPr>
          <p:cNvPr id="13" name="文本框 12">
            <a:extLst>
              <a:ext uri="{FF2B5EF4-FFF2-40B4-BE49-F238E27FC236}">
                <a16:creationId xmlns:a16="http://schemas.microsoft.com/office/drawing/2014/main" id="{896F3D9A-5F6E-41D4-B58E-325F2C2E3E85}"/>
              </a:ext>
            </a:extLst>
          </p:cNvPr>
          <p:cNvSpPr txBox="1"/>
          <p:nvPr/>
        </p:nvSpPr>
        <p:spPr>
          <a:xfrm>
            <a:off x="6802755" y="2018030"/>
            <a:ext cx="3644265" cy="3107690"/>
          </a:xfrm>
          <a:prstGeom prst="rect">
            <a:avLst/>
          </a:prstGeom>
          <a:noFill/>
        </p:spPr>
        <p:txBody>
          <a:bodyPr wrap="square">
            <a:spAutoFit/>
          </a:bodyPr>
          <a:lstStyle/>
          <a:p>
            <a:pPr algn="l"/>
            <a:r>
              <a:rPr lang="en-US" altLang="zh-CN" sz="1400" dirty="0">
                <a:latin typeface="微软雅黑" panose="020B0503020204020204" charset="-122"/>
                <a:ea typeface="微软雅黑" panose="020B0503020204020204" charset="-122"/>
              </a:rPr>
              <a:t>• </a:t>
            </a:r>
            <a:r>
              <a:rPr lang="en-US" altLang="zh-CN" sz="1400" dirty="0">
                <a:solidFill>
                  <a:srgbClr val="0D0D0D"/>
                </a:solidFill>
                <a:latin typeface="微软雅黑" panose="020B0503020204020204" charset="-122"/>
                <a:ea typeface="微软雅黑" panose="020B0503020204020204" charset="-122"/>
              </a:rPr>
              <a:t>gem5</a:t>
            </a:r>
            <a:r>
              <a:rPr lang="zh-CN" altLang="en-US" sz="1400" b="0" i="0" dirty="0">
                <a:solidFill>
                  <a:srgbClr val="0D0D0D"/>
                </a:solidFill>
                <a:effectLst/>
                <a:latin typeface="微软雅黑" panose="020B0503020204020204" charset="-122"/>
                <a:ea typeface="微软雅黑" panose="020B0503020204020204" charset="-122"/>
              </a:rPr>
              <a:t>的输出可以</a:t>
            </a:r>
            <a:r>
              <a:rPr lang="zh-CN" altLang="en-US" sz="1400" b="1" i="0" dirty="0">
                <a:solidFill>
                  <a:srgbClr val="0D0D0D"/>
                </a:solidFill>
                <a:effectLst/>
                <a:latin typeface="微软雅黑" panose="020B0503020204020204" charset="-122"/>
                <a:ea typeface="微软雅黑" panose="020B0503020204020204" charset="-122"/>
              </a:rPr>
              <a:t>通过分析</a:t>
            </a:r>
            <a:r>
              <a:rPr lang="zh-CN" altLang="en-US" sz="1400" b="1" i="0" dirty="0">
                <a:solidFill>
                  <a:srgbClr val="FF0000"/>
                </a:solidFill>
                <a:effectLst/>
                <a:latin typeface="微软雅黑" panose="020B0503020204020204" charset="-122"/>
                <a:ea typeface="微软雅黑" panose="020B0503020204020204" charset="-122"/>
              </a:rPr>
              <a:t>统计信息和调试信息</a:t>
            </a:r>
            <a:r>
              <a:rPr lang="zh-CN" altLang="en-US" sz="1400" b="0" i="0" dirty="0">
                <a:solidFill>
                  <a:srgbClr val="0D0D0D"/>
                </a:solidFill>
                <a:effectLst/>
                <a:latin typeface="微软雅黑" panose="020B0503020204020204" charset="-122"/>
                <a:ea typeface="微软雅黑" panose="020B0503020204020204" charset="-122"/>
              </a:rPr>
              <a:t>来评估模拟计算机系统的性能。用户可以通过比较不同模型的统计信息和调试信息来判断哪种模型的性能更好</a:t>
            </a:r>
            <a:endParaRPr lang="en-US" altLang="zh-CN" sz="1400" b="0" i="0" dirty="0">
              <a:solidFill>
                <a:srgbClr val="0D0D0D"/>
              </a:solidFill>
              <a:effectLst/>
              <a:latin typeface="微软雅黑" panose="020B0503020204020204" charset="-122"/>
              <a:ea typeface="微软雅黑" panose="020B0503020204020204" charset="-122"/>
            </a:endParaRPr>
          </a:p>
          <a:p>
            <a:pPr algn="l"/>
            <a:endParaRPr lang="zh-CN" altLang="en-US" sz="1400" b="0" i="0" dirty="0">
              <a:solidFill>
                <a:srgbClr val="0D0D0D"/>
              </a:solidFill>
              <a:effectLst/>
              <a:latin typeface="微软雅黑" panose="020B0503020204020204" charset="-122"/>
              <a:ea typeface="微软雅黑" panose="020B0503020204020204" charset="-122"/>
            </a:endParaRPr>
          </a:p>
          <a:p>
            <a:pPr algn="l"/>
            <a:r>
              <a:rPr lang="en-US" altLang="zh-CN" sz="1400" dirty="0">
                <a:latin typeface="微软雅黑" panose="020B0503020204020204" charset="-122"/>
                <a:ea typeface="微软雅黑" panose="020B0503020204020204" charset="-122"/>
              </a:rPr>
              <a:t>• </a:t>
            </a:r>
            <a:r>
              <a:rPr lang="zh-CN" altLang="en-US" sz="1400" b="0" i="0" dirty="0">
                <a:solidFill>
                  <a:srgbClr val="0D0D0D"/>
                </a:solidFill>
                <a:effectLst/>
                <a:latin typeface="微软雅黑" panose="020B0503020204020204" charset="-122"/>
                <a:ea typeface="微软雅黑" panose="020B0503020204020204" charset="-122"/>
              </a:rPr>
              <a:t>在分析统计信息时，用户可以</a:t>
            </a:r>
            <a:r>
              <a:rPr lang="zh-CN" altLang="en-US" sz="1400" b="1" i="0" dirty="0">
                <a:solidFill>
                  <a:srgbClr val="0D0D0D"/>
                </a:solidFill>
                <a:effectLst/>
                <a:latin typeface="微软雅黑" panose="020B0503020204020204" charset="-122"/>
                <a:ea typeface="微软雅黑" panose="020B0503020204020204" charset="-122"/>
              </a:rPr>
              <a:t>比较不同模型的</a:t>
            </a:r>
            <a:r>
              <a:rPr lang="zh-CN" altLang="en-US" sz="1400" b="1" i="0" dirty="0">
                <a:solidFill>
                  <a:srgbClr val="FF0000"/>
                </a:solidFill>
                <a:effectLst/>
                <a:latin typeface="微软雅黑" panose="020B0503020204020204" charset="-122"/>
                <a:ea typeface="微软雅黑" panose="020B0503020204020204" charset="-122"/>
              </a:rPr>
              <a:t>吞吐量、延迟、命中率</a:t>
            </a:r>
            <a:r>
              <a:rPr lang="zh-CN" altLang="en-US" sz="1400" b="0" i="0" dirty="0">
                <a:solidFill>
                  <a:srgbClr val="0D0D0D"/>
                </a:solidFill>
                <a:effectLst/>
                <a:latin typeface="微软雅黑" panose="020B0503020204020204" charset="-122"/>
                <a:ea typeface="微软雅黑" panose="020B0503020204020204" charset="-122"/>
              </a:rPr>
              <a:t>等参数，以评估模型的性能。</a:t>
            </a:r>
            <a:endParaRPr lang="en-US" altLang="zh-CN" sz="1400" b="0" i="0" dirty="0">
              <a:solidFill>
                <a:srgbClr val="0D0D0D"/>
              </a:solidFill>
              <a:effectLst/>
              <a:latin typeface="微软雅黑" panose="020B0503020204020204" charset="-122"/>
              <a:ea typeface="微软雅黑" panose="020B0503020204020204" charset="-122"/>
            </a:endParaRPr>
          </a:p>
          <a:p>
            <a:pPr algn="l"/>
            <a:endParaRPr lang="en-US" altLang="zh-CN" sz="1400" dirty="0">
              <a:solidFill>
                <a:srgbClr val="0D0D0D"/>
              </a:solidFill>
              <a:latin typeface="微软雅黑" panose="020B0503020204020204" charset="-122"/>
              <a:ea typeface="微软雅黑" panose="020B0503020204020204" charset="-122"/>
            </a:endParaRPr>
          </a:p>
          <a:p>
            <a:pPr algn="l"/>
            <a:r>
              <a:rPr lang="en-US" altLang="zh-CN" sz="1400" dirty="0">
                <a:latin typeface="微软雅黑" panose="020B0503020204020204" charset="-122"/>
                <a:ea typeface="微软雅黑" panose="020B0503020204020204" charset="-122"/>
              </a:rPr>
              <a:t>• </a:t>
            </a:r>
            <a:r>
              <a:rPr lang="zh-CN" altLang="en-US" sz="1400" b="0" i="0" dirty="0">
                <a:solidFill>
                  <a:srgbClr val="0D0D0D"/>
                </a:solidFill>
                <a:effectLst/>
                <a:latin typeface="微软雅黑" panose="020B0503020204020204" charset="-122"/>
                <a:ea typeface="微软雅黑" panose="020B0503020204020204" charset="-122"/>
              </a:rPr>
              <a:t>例如，用户可以通过比较不同模型的吞吐量来评估模型的处理能力；可以通过比较不同模型的延迟来评估模型的响应能力；可以通过比较不同模型的命中率来评估模型的存储能力</a:t>
            </a:r>
          </a:p>
        </p:txBody>
      </p:sp>
    </p:spTree>
    <p:extLst>
      <p:ext uri="{BB962C8B-B14F-4D97-AF65-F5344CB8AC3E}">
        <p14:creationId xmlns:p14="http://schemas.microsoft.com/office/powerpoint/2010/main" val="793165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2" descr="哈工大物联网智慧校园设计方案_Lighton（来同）品牌"/>
          <p:cNvPicPr>
            <a:picLocks noChangeAspect="1" noChangeArrowheads="1"/>
          </p:cNvPicPr>
          <p:nvPr/>
        </p:nvPicPr>
        <p:blipFill rotWithShape="1">
          <a:blip r:embed="rId3">
            <a:extLst>
              <a:ext uri="{28A0092B-C50C-407E-A947-70E740481C1C}">
                <a14:useLocalDpi xmlns:a14="http://schemas.microsoft.com/office/drawing/2010/main" val="0"/>
              </a:ext>
            </a:extLst>
          </a:blip>
          <a:srcRect l="127" t="3204" r="-127" b="6070"/>
          <a:stretch>
            <a:fillRect/>
          </a:stretch>
        </p:blipFill>
        <p:spPr bwMode="auto">
          <a:xfrm>
            <a:off x="1"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5" name="矩形 4"/>
          <p:cNvSpPr/>
          <p:nvPr/>
        </p:nvSpPr>
        <p:spPr>
          <a:xfrm>
            <a:off x="2" y="0"/>
            <a:ext cx="12191998" cy="6858000"/>
          </a:xfrm>
          <a:prstGeom prst="rect">
            <a:avLst/>
          </a:prstGeom>
          <a:gradFill>
            <a:gsLst>
              <a:gs pos="0">
                <a:schemeClr val="accent1">
                  <a:lumMod val="5000"/>
                  <a:lumOff val="95000"/>
                  <a:alpha val="80000"/>
                </a:schemeClr>
              </a:gs>
              <a:gs pos="34000">
                <a:srgbClr val="FFFFFF">
                  <a:alpha val="90000"/>
                </a:srgbClr>
              </a:gs>
              <a:gs pos="68000">
                <a:srgbClr val="FFFFFF">
                  <a:alpha val="95000"/>
                </a:srgbClr>
              </a:gs>
              <a:gs pos="100000">
                <a:srgbClr val="FFFFFF"/>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111125" y="122578"/>
            <a:ext cx="6959600" cy="523220"/>
          </a:xfrm>
          <a:prstGeom prst="rect">
            <a:avLst/>
          </a:prstGeom>
          <a:noFill/>
        </p:spPr>
        <p:txBody>
          <a:bodyPr wrap="square" rtlCol="0">
            <a:spAutoFit/>
          </a:bodyPr>
          <a:lstStyle/>
          <a:p>
            <a:r>
              <a:rPr lang="en-US" altLang="zh-CN" sz="2800" b="1" dirty="0">
                <a:solidFill>
                  <a:schemeClr val="tx2">
                    <a:lumMod val="75000"/>
                  </a:schemeClr>
                </a:solidFill>
                <a:latin typeface="微软雅黑" panose="020B0503020204020204" pitchFamily="34" charset="-122"/>
                <a:ea typeface="微软雅黑" panose="020B0503020204020204" pitchFamily="34" charset="-122"/>
              </a:rPr>
              <a:t>03  </a:t>
            </a:r>
            <a:r>
              <a:rPr lang="zh-CN" altLang="en-US" sz="2800" b="1" dirty="0">
                <a:solidFill>
                  <a:schemeClr val="tx2">
                    <a:lumMod val="75000"/>
                  </a:schemeClr>
                </a:solidFill>
                <a:latin typeface="微软雅黑" panose="020B0503020204020204" pitchFamily="34" charset="-122"/>
                <a:ea typeface="微软雅黑" panose="020B0503020204020204" pitchFamily="34" charset="-122"/>
              </a:rPr>
              <a:t>研究内容</a:t>
            </a:r>
            <a:endParaRPr lang="en-US" altLang="zh-CN" sz="2800" b="1" dirty="0">
              <a:solidFill>
                <a:schemeClr val="tx2">
                  <a:lumMod val="75000"/>
                </a:schemeClr>
              </a:solidFill>
              <a:latin typeface="微软雅黑" panose="020B0503020204020204" pitchFamily="34" charset="-122"/>
              <a:ea typeface="微软雅黑" panose="020B0503020204020204" pitchFamily="34" charset="-122"/>
            </a:endParaRPr>
          </a:p>
        </p:txBody>
      </p:sp>
      <p:grpSp>
        <p:nvGrpSpPr>
          <p:cNvPr id="9" name="组合 8">
            <a:extLst>
              <a:ext uri="{FF2B5EF4-FFF2-40B4-BE49-F238E27FC236}">
                <a16:creationId xmlns:a16="http://schemas.microsoft.com/office/drawing/2014/main" id="{6596A75C-F0C5-4A3B-8BA4-F5BC65E1D1F1}"/>
              </a:ext>
            </a:extLst>
          </p:cNvPr>
          <p:cNvGrpSpPr/>
          <p:nvPr/>
        </p:nvGrpSpPr>
        <p:grpSpPr>
          <a:xfrm>
            <a:off x="1784350" y="1747362"/>
            <a:ext cx="8922893" cy="4156649"/>
            <a:chOff x="1444" y="2337"/>
            <a:chExt cx="17549" cy="7894"/>
          </a:xfrm>
        </p:grpSpPr>
        <p:sp>
          <p:nvSpPr>
            <p:cNvPr id="10" name="文本框 9">
              <a:extLst>
                <a:ext uri="{FF2B5EF4-FFF2-40B4-BE49-F238E27FC236}">
                  <a16:creationId xmlns:a16="http://schemas.microsoft.com/office/drawing/2014/main" id="{2D44ABDF-7F02-472A-B47C-949F06900AC1}"/>
                </a:ext>
              </a:extLst>
            </p:cNvPr>
            <p:cNvSpPr txBox="1"/>
            <p:nvPr/>
          </p:nvSpPr>
          <p:spPr>
            <a:xfrm>
              <a:off x="1444" y="2337"/>
              <a:ext cx="16312" cy="757"/>
            </a:xfrm>
            <a:prstGeom prst="rect">
              <a:avLst/>
            </a:prstGeom>
            <a:noFill/>
          </p:spPr>
          <p:txBody>
            <a:bodyPr wrap="square">
              <a:spAutoFit/>
            </a:bodyPr>
            <a:lstStyle/>
            <a:p>
              <a:pPr algn="l"/>
              <a:r>
                <a:rPr lang="zh-CN" altLang="en-US" sz="2000" dirty="0">
                  <a:solidFill>
                    <a:srgbClr val="0D0D0D"/>
                  </a:solidFill>
                  <a:latin typeface="微软雅黑" panose="020B0503020204020204" charset="-122"/>
                  <a:ea typeface="微软雅黑" panose="020B0503020204020204" charset="-122"/>
                </a:rPr>
                <a:t>在</a:t>
              </a:r>
              <a:r>
                <a:rPr lang="en-US" altLang="zh-CN" sz="2000" dirty="0">
                  <a:solidFill>
                    <a:srgbClr val="0D0D0D"/>
                  </a:solidFill>
                  <a:latin typeface="微软雅黑" panose="020B0503020204020204" charset="-122"/>
                  <a:ea typeface="微软雅黑" panose="020B0503020204020204" charset="-122"/>
                </a:rPr>
                <a:t>debug</a:t>
              </a:r>
              <a:r>
                <a:rPr lang="zh-CN" altLang="en-US" sz="2000" dirty="0">
                  <a:solidFill>
                    <a:srgbClr val="0D0D0D"/>
                  </a:solidFill>
                  <a:latin typeface="微软雅黑" panose="020B0503020204020204" charset="-122"/>
                  <a:ea typeface="微软雅黑" panose="020B0503020204020204" charset="-122"/>
                </a:rPr>
                <a:t>标志中加上</a:t>
              </a:r>
              <a:r>
                <a:rPr lang="en-US" altLang="zh-CN" sz="2000" dirty="0">
                  <a:solidFill>
                    <a:srgbClr val="FF0000"/>
                  </a:solidFill>
                  <a:latin typeface="微软雅黑" panose="020B0503020204020204" charset="-122"/>
                  <a:ea typeface="微软雅黑" panose="020B0503020204020204" charset="-122"/>
                </a:rPr>
                <a:t>O3CPUALL</a:t>
              </a:r>
              <a:r>
                <a:rPr lang="zh-CN" altLang="en-US" sz="2000" dirty="0">
                  <a:solidFill>
                    <a:srgbClr val="0D0D0D"/>
                  </a:solidFill>
                  <a:latin typeface="微软雅黑" panose="020B0503020204020204" charset="-122"/>
                  <a:ea typeface="微软雅黑" panose="020B0503020204020204" charset="-122"/>
                </a:rPr>
                <a:t>可查看更多细节，如动态执行信息：</a:t>
              </a:r>
              <a:endParaRPr lang="zh-CN" altLang="en-US" sz="2000" i="0" dirty="0">
                <a:solidFill>
                  <a:srgbClr val="0D0D0D"/>
                </a:solidFill>
                <a:effectLst/>
                <a:latin typeface="微软雅黑" panose="020B0503020204020204" charset="-122"/>
                <a:ea typeface="微软雅黑" panose="020B0503020204020204" charset="-122"/>
              </a:endParaRPr>
            </a:p>
          </p:txBody>
        </p:sp>
        <p:pic>
          <p:nvPicPr>
            <p:cNvPr id="11" name="图片 10">
              <a:extLst>
                <a:ext uri="{FF2B5EF4-FFF2-40B4-BE49-F238E27FC236}">
                  <a16:creationId xmlns:a16="http://schemas.microsoft.com/office/drawing/2014/main" id="{F5E4167F-A046-4EED-BE41-3BB4FB4755F3}"/>
                </a:ext>
              </a:extLst>
            </p:cNvPr>
            <p:cNvPicPr>
              <a:picLocks noChangeAspect="1"/>
            </p:cNvPicPr>
            <p:nvPr/>
          </p:nvPicPr>
          <p:blipFill>
            <a:blip r:embed="rId4"/>
            <a:stretch>
              <a:fillRect/>
            </a:stretch>
          </p:blipFill>
          <p:spPr>
            <a:xfrm>
              <a:off x="1698" y="3268"/>
              <a:ext cx="16851" cy="5709"/>
            </a:xfrm>
            <a:prstGeom prst="rect">
              <a:avLst/>
            </a:prstGeom>
          </p:spPr>
        </p:pic>
        <p:sp>
          <p:nvSpPr>
            <p:cNvPr id="14" name="矩形 13">
              <a:extLst>
                <a:ext uri="{FF2B5EF4-FFF2-40B4-BE49-F238E27FC236}">
                  <a16:creationId xmlns:a16="http://schemas.microsoft.com/office/drawing/2014/main" id="{0366C78B-56C1-4EAD-8567-FEAE6C0BD6B7}"/>
                </a:ext>
              </a:extLst>
            </p:cNvPr>
            <p:cNvSpPr/>
            <p:nvPr/>
          </p:nvSpPr>
          <p:spPr>
            <a:xfrm flipH="1" flipV="1">
              <a:off x="4259" y="4334"/>
              <a:ext cx="2683" cy="4643"/>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a:extLst>
                <a:ext uri="{FF2B5EF4-FFF2-40B4-BE49-F238E27FC236}">
                  <a16:creationId xmlns:a16="http://schemas.microsoft.com/office/drawing/2014/main" id="{C0D36433-0F10-4FAC-BB6D-BCFFF5294711}"/>
                </a:ext>
              </a:extLst>
            </p:cNvPr>
            <p:cNvSpPr txBox="1"/>
            <p:nvPr/>
          </p:nvSpPr>
          <p:spPr>
            <a:xfrm>
              <a:off x="4259" y="9150"/>
              <a:ext cx="3503" cy="757"/>
            </a:xfrm>
            <a:prstGeom prst="rect">
              <a:avLst/>
            </a:prstGeom>
            <a:noFill/>
          </p:spPr>
          <p:txBody>
            <a:bodyPr wrap="square">
              <a:spAutoFit/>
            </a:bodyPr>
            <a:lstStyle/>
            <a:p>
              <a:pPr algn="l"/>
              <a:r>
                <a:rPr lang="zh-CN" altLang="en-US" sz="2000" dirty="0">
                  <a:solidFill>
                    <a:srgbClr val="0D0D0D"/>
                  </a:solidFill>
                  <a:latin typeface="微软雅黑" panose="020B0503020204020204" charset="-122"/>
                  <a:ea typeface="微软雅黑" panose="020B0503020204020204" charset="-122"/>
                </a:rPr>
                <a:t>流水级名称</a:t>
              </a:r>
              <a:endParaRPr lang="zh-CN" altLang="en-US" sz="2000" i="0" dirty="0">
                <a:solidFill>
                  <a:srgbClr val="0D0D0D"/>
                </a:solidFill>
                <a:effectLst/>
                <a:latin typeface="微软雅黑" panose="020B0503020204020204" charset="-122"/>
                <a:ea typeface="微软雅黑" panose="020B0503020204020204" charset="-122"/>
              </a:endParaRPr>
            </a:p>
          </p:txBody>
        </p:sp>
        <p:cxnSp>
          <p:nvCxnSpPr>
            <p:cNvPr id="16" name="直接箭头连接符 15">
              <a:extLst>
                <a:ext uri="{FF2B5EF4-FFF2-40B4-BE49-F238E27FC236}">
                  <a16:creationId xmlns:a16="http://schemas.microsoft.com/office/drawing/2014/main" id="{728F42BD-7FF3-410E-9108-FBBFF90CDCAD}"/>
                </a:ext>
              </a:extLst>
            </p:cNvPr>
            <p:cNvCxnSpPr/>
            <p:nvPr/>
          </p:nvCxnSpPr>
          <p:spPr>
            <a:xfrm>
              <a:off x="16408" y="8128"/>
              <a:ext cx="0" cy="1513"/>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7" name="文本框 16">
              <a:extLst>
                <a:ext uri="{FF2B5EF4-FFF2-40B4-BE49-F238E27FC236}">
                  <a16:creationId xmlns:a16="http://schemas.microsoft.com/office/drawing/2014/main" id="{9A59B956-B454-48D4-8DF5-D142B68DCDC4}"/>
                </a:ext>
              </a:extLst>
            </p:cNvPr>
            <p:cNvSpPr txBox="1"/>
            <p:nvPr/>
          </p:nvSpPr>
          <p:spPr>
            <a:xfrm>
              <a:off x="15288" y="9532"/>
              <a:ext cx="3705" cy="699"/>
            </a:xfrm>
            <a:prstGeom prst="rect">
              <a:avLst/>
            </a:prstGeom>
            <a:noFill/>
          </p:spPr>
          <p:txBody>
            <a:bodyPr wrap="square">
              <a:spAutoFit/>
            </a:bodyPr>
            <a:lstStyle/>
            <a:p>
              <a:pPr algn="l"/>
              <a:r>
                <a:rPr lang="zh-CN" altLang="en-US" dirty="0">
                  <a:solidFill>
                    <a:srgbClr val="0D0D0D"/>
                  </a:solidFill>
                  <a:latin typeface="微软雅黑" panose="020B0503020204020204" charset="-122"/>
                  <a:ea typeface="微软雅黑" panose="020B0503020204020204" charset="-122"/>
                </a:rPr>
                <a:t>观察</a:t>
              </a:r>
              <a:r>
                <a:rPr lang="en-US" altLang="zh-CN" dirty="0" err="1">
                  <a:solidFill>
                    <a:srgbClr val="0D0D0D"/>
                  </a:solidFill>
                  <a:latin typeface="微软雅黑" panose="020B0503020204020204" charset="-122"/>
                  <a:ea typeface="微软雅黑" panose="020B0503020204020204" charset="-122"/>
                </a:rPr>
                <a:t>cpu</a:t>
              </a:r>
              <a:r>
                <a:rPr lang="zh-CN" altLang="en-US" dirty="0">
                  <a:solidFill>
                    <a:srgbClr val="0D0D0D"/>
                  </a:solidFill>
                  <a:latin typeface="微软雅黑" panose="020B0503020204020204" charset="-122"/>
                  <a:ea typeface="微软雅黑" panose="020B0503020204020204" charset="-122"/>
                </a:rPr>
                <a:t>内资源</a:t>
              </a:r>
              <a:endParaRPr lang="zh-CN" altLang="en-US" i="0" dirty="0">
                <a:solidFill>
                  <a:srgbClr val="0D0D0D"/>
                </a:solidFill>
                <a:effectLst/>
                <a:latin typeface="微软雅黑" panose="020B0503020204020204" charset="-122"/>
                <a:ea typeface="微软雅黑" panose="020B0503020204020204" charset="-122"/>
              </a:endParaRPr>
            </a:p>
          </p:txBody>
        </p:sp>
      </p:grpSp>
      <p:sp>
        <p:nvSpPr>
          <p:cNvPr id="18" name="文本框 17">
            <a:extLst>
              <a:ext uri="{FF2B5EF4-FFF2-40B4-BE49-F238E27FC236}">
                <a16:creationId xmlns:a16="http://schemas.microsoft.com/office/drawing/2014/main" id="{79CF8DE2-D947-4393-A14E-304BAFCC2177}"/>
              </a:ext>
            </a:extLst>
          </p:cNvPr>
          <p:cNvSpPr txBox="1"/>
          <p:nvPr/>
        </p:nvSpPr>
        <p:spPr>
          <a:xfrm>
            <a:off x="3897746" y="992510"/>
            <a:ext cx="4607354" cy="584775"/>
          </a:xfrm>
          <a:prstGeom prst="rect">
            <a:avLst/>
          </a:prstGeom>
          <a:noFill/>
        </p:spPr>
        <p:txBody>
          <a:bodyPr wrap="square">
            <a:spAutoFit/>
          </a:bodyPr>
          <a:lstStyle/>
          <a:p>
            <a:pPr algn="l"/>
            <a:r>
              <a:rPr lang="zh-CN" altLang="en-US" sz="3200" b="1" dirty="0">
                <a:solidFill>
                  <a:srgbClr val="0D0D0D"/>
                </a:solidFill>
                <a:latin typeface="微软雅黑" panose="020B0503020204020204" charset="-122"/>
                <a:ea typeface="微软雅黑" panose="020B0503020204020204" charset="-122"/>
              </a:rPr>
              <a:t>使用</a:t>
            </a:r>
            <a:r>
              <a:rPr lang="en-US" altLang="zh-CN" sz="3200" b="1" dirty="0" err="1">
                <a:solidFill>
                  <a:srgbClr val="0D0D0D"/>
                </a:solidFill>
                <a:latin typeface="微软雅黑" panose="020B0503020204020204" charset="-122"/>
                <a:ea typeface="微软雅黑" panose="020B0503020204020204" charset="-122"/>
              </a:rPr>
              <a:t>DebugFlags</a:t>
            </a:r>
            <a:r>
              <a:rPr lang="zh-CN" altLang="en-US" sz="3200" b="1" dirty="0">
                <a:solidFill>
                  <a:srgbClr val="0D0D0D"/>
                </a:solidFill>
                <a:latin typeface="微软雅黑" panose="020B0503020204020204" charset="-122"/>
                <a:ea typeface="微软雅黑" panose="020B0503020204020204" charset="-122"/>
              </a:rPr>
              <a:t>标志</a:t>
            </a:r>
            <a:endParaRPr lang="zh-CN" altLang="en-US" sz="3200" b="0" i="0" dirty="0">
              <a:solidFill>
                <a:srgbClr val="0D0D0D"/>
              </a:solidFill>
              <a:effectLst/>
              <a:latin typeface="微软雅黑" panose="020B0503020204020204" charset="-122"/>
              <a:ea typeface="微软雅黑" panose="020B0503020204020204" charset="-122"/>
            </a:endParaRPr>
          </a:p>
        </p:txBody>
      </p:sp>
    </p:spTree>
    <p:extLst>
      <p:ext uri="{BB962C8B-B14F-4D97-AF65-F5344CB8AC3E}">
        <p14:creationId xmlns:p14="http://schemas.microsoft.com/office/powerpoint/2010/main" val="26959023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2" descr="哈工大物联网智慧校园设计方案_Lighton（来同）品牌"/>
          <p:cNvPicPr>
            <a:picLocks noChangeAspect="1" noChangeArrowheads="1"/>
          </p:cNvPicPr>
          <p:nvPr/>
        </p:nvPicPr>
        <p:blipFill rotWithShape="1">
          <a:blip r:embed="rId3">
            <a:extLst>
              <a:ext uri="{28A0092B-C50C-407E-A947-70E740481C1C}">
                <a14:useLocalDpi xmlns:a14="http://schemas.microsoft.com/office/drawing/2010/main" val="0"/>
              </a:ext>
            </a:extLst>
          </a:blip>
          <a:srcRect l="127" t="3204" r="-127" b="6070"/>
          <a:stretch>
            <a:fillRect/>
          </a:stretch>
        </p:blipFill>
        <p:spPr bwMode="auto">
          <a:xfrm>
            <a:off x="1"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5" name="矩形 4"/>
          <p:cNvSpPr/>
          <p:nvPr/>
        </p:nvSpPr>
        <p:spPr>
          <a:xfrm>
            <a:off x="2" y="0"/>
            <a:ext cx="12191998" cy="6858000"/>
          </a:xfrm>
          <a:prstGeom prst="rect">
            <a:avLst/>
          </a:prstGeom>
          <a:gradFill>
            <a:gsLst>
              <a:gs pos="0">
                <a:schemeClr val="accent1">
                  <a:lumMod val="5000"/>
                  <a:lumOff val="95000"/>
                  <a:alpha val="80000"/>
                </a:schemeClr>
              </a:gs>
              <a:gs pos="34000">
                <a:srgbClr val="FFFFFF">
                  <a:alpha val="90000"/>
                </a:srgbClr>
              </a:gs>
              <a:gs pos="68000">
                <a:srgbClr val="FFFFFF">
                  <a:alpha val="95000"/>
                </a:srgbClr>
              </a:gs>
              <a:gs pos="100000">
                <a:srgbClr val="FFFFFF"/>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111125" y="122578"/>
            <a:ext cx="6959600" cy="523220"/>
          </a:xfrm>
          <a:prstGeom prst="rect">
            <a:avLst/>
          </a:prstGeom>
          <a:noFill/>
        </p:spPr>
        <p:txBody>
          <a:bodyPr wrap="square" rtlCol="0">
            <a:spAutoFit/>
          </a:bodyPr>
          <a:lstStyle/>
          <a:p>
            <a:r>
              <a:rPr lang="en-US" altLang="zh-CN" sz="2800" b="1" dirty="0">
                <a:solidFill>
                  <a:schemeClr val="tx2">
                    <a:lumMod val="75000"/>
                  </a:schemeClr>
                </a:solidFill>
                <a:latin typeface="微软雅黑" panose="020B0503020204020204" pitchFamily="34" charset="-122"/>
                <a:ea typeface="微软雅黑" panose="020B0503020204020204" pitchFamily="34" charset="-122"/>
              </a:rPr>
              <a:t>03  </a:t>
            </a:r>
            <a:r>
              <a:rPr lang="zh-CN" altLang="en-US" sz="2800" b="1" dirty="0">
                <a:solidFill>
                  <a:schemeClr val="tx2">
                    <a:lumMod val="75000"/>
                  </a:schemeClr>
                </a:solidFill>
                <a:latin typeface="微软雅黑" panose="020B0503020204020204" pitchFamily="34" charset="-122"/>
                <a:ea typeface="微软雅黑" panose="020B0503020204020204" pitchFamily="34" charset="-122"/>
              </a:rPr>
              <a:t>研究内容</a:t>
            </a:r>
            <a:endParaRPr lang="en-US" altLang="zh-CN" sz="2800" b="1" dirty="0">
              <a:solidFill>
                <a:schemeClr val="tx2">
                  <a:lumMod val="75000"/>
                </a:schemeClr>
              </a:solidFill>
              <a:latin typeface="微软雅黑" panose="020B0503020204020204" pitchFamily="34" charset="-122"/>
              <a:ea typeface="微软雅黑" panose="020B0503020204020204" pitchFamily="34" charset="-122"/>
            </a:endParaRPr>
          </a:p>
        </p:txBody>
      </p:sp>
      <p:sp>
        <p:nvSpPr>
          <p:cNvPr id="25" name="文本框 24"/>
          <p:cNvSpPr txBox="1"/>
          <p:nvPr/>
        </p:nvSpPr>
        <p:spPr>
          <a:xfrm>
            <a:off x="3824192" y="628202"/>
            <a:ext cx="4866085" cy="584775"/>
          </a:xfrm>
          <a:prstGeom prst="rect">
            <a:avLst/>
          </a:prstGeom>
          <a:noFill/>
        </p:spPr>
        <p:txBody>
          <a:bodyPr wrap="square" rtlCol="0">
            <a:spAutoFit/>
          </a:bodyPr>
          <a:lstStyle/>
          <a:p>
            <a:pPr algn="ctr"/>
            <a:r>
              <a:rPr lang="zh-CN" altLang="en-US" sz="3200" b="1" dirty="0">
                <a:latin typeface="微软雅黑" panose="020B0503020204020204" pitchFamily="34" charset="-122"/>
                <a:ea typeface="微软雅黑" panose="020B0503020204020204" pitchFamily="34" charset="-122"/>
              </a:rPr>
              <a:t>实验分析</a:t>
            </a:r>
            <a:r>
              <a:rPr lang="en-US" altLang="zh-CN" sz="3200" b="1" dirty="0">
                <a:latin typeface="微软雅黑" panose="020B0503020204020204" pitchFamily="34" charset="-122"/>
                <a:ea typeface="微软雅黑" panose="020B0503020204020204" pitchFamily="34" charset="-122"/>
              </a:rPr>
              <a:t>-</a:t>
            </a:r>
            <a:r>
              <a:rPr lang="zh-CN" altLang="en-US" sz="3200" b="1" dirty="0">
                <a:latin typeface="微软雅黑" panose="020B0503020204020204" pitchFamily="34" charset="-122"/>
                <a:ea typeface="微软雅黑" panose="020B0503020204020204" pitchFamily="34" charset="-122"/>
              </a:rPr>
              <a:t>性能测试</a:t>
            </a:r>
            <a:endParaRPr lang="en-US" altLang="zh-CN" b="1" dirty="0">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4"/>
          <a:stretch>
            <a:fillRect/>
          </a:stretch>
        </p:blipFill>
        <p:spPr>
          <a:xfrm>
            <a:off x="5436357" y="1761146"/>
            <a:ext cx="5987391" cy="4025917"/>
          </a:xfrm>
          <a:prstGeom prst="rect">
            <a:avLst/>
          </a:prstGeom>
        </p:spPr>
      </p:pic>
      <p:sp>
        <p:nvSpPr>
          <p:cNvPr id="31" name="文本框 30"/>
          <p:cNvSpPr txBox="1"/>
          <p:nvPr/>
        </p:nvSpPr>
        <p:spPr>
          <a:xfrm>
            <a:off x="1091192" y="2086292"/>
            <a:ext cx="4483300" cy="3323987"/>
          </a:xfrm>
          <a:prstGeom prst="rect">
            <a:avLst/>
          </a:prstGeom>
          <a:noFill/>
        </p:spPr>
        <p:txBody>
          <a:bodyPr wrap="square" rtlCol="0">
            <a:spAutoFit/>
          </a:bodyPr>
          <a:lstStyle/>
          <a:p>
            <a:r>
              <a:rPr lang="zh-CN" altLang="en-US" sz="2000" b="1" dirty="0">
                <a:solidFill>
                  <a:schemeClr val="tx2">
                    <a:lumMod val="75000"/>
                  </a:schemeClr>
                </a:solidFill>
                <a:latin typeface="微软雅黑" panose="020B0503020204020204" pitchFamily="34" charset="-122"/>
                <a:ea typeface="微软雅黑" panose="020B0503020204020204" pitchFamily="34" charset="-122"/>
              </a:rPr>
              <a:t>深度学习框架</a:t>
            </a:r>
            <a:r>
              <a:rPr lang="en-US" altLang="zh-CN" sz="2000" b="1" dirty="0">
                <a:solidFill>
                  <a:schemeClr val="tx2">
                    <a:lumMod val="75000"/>
                  </a:schemeClr>
                </a:solidFill>
                <a:latin typeface="微软雅黑" panose="020B0503020204020204" pitchFamily="34" charset="-122"/>
                <a:ea typeface="微软雅黑" panose="020B0503020204020204" pitchFamily="34" charset="-122"/>
              </a:rPr>
              <a:t>Darknet</a:t>
            </a:r>
          </a:p>
          <a:p>
            <a:r>
              <a:rPr lang="zh-CN" altLang="en-US" dirty="0">
                <a:solidFill>
                  <a:srgbClr val="FF0000"/>
                </a:solidFill>
                <a:latin typeface="微软雅黑" panose="020B0503020204020204" pitchFamily="34" charset="-122"/>
                <a:ea typeface="微软雅黑" panose="020B0503020204020204" pitchFamily="34" charset="-122"/>
              </a:rPr>
              <a:t>包含</a:t>
            </a:r>
            <a:r>
              <a:rPr lang="en-US" altLang="zh-CN" dirty="0">
                <a:solidFill>
                  <a:srgbClr val="FF0000"/>
                </a:solidFill>
                <a:latin typeface="微软雅黑" panose="020B0503020204020204" pitchFamily="34" charset="-122"/>
                <a:ea typeface="微软雅黑" panose="020B0503020204020204" pitchFamily="34" charset="-122"/>
              </a:rPr>
              <a:t>C</a:t>
            </a:r>
            <a:r>
              <a:rPr lang="zh-CN" altLang="en-US" dirty="0">
                <a:solidFill>
                  <a:srgbClr val="FF0000"/>
                </a:solidFill>
                <a:latin typeface="微软雅黑" panose="020B0503020204020204" pitchFamily="34" charset="-122"/>
                <a:ea typeface="微软雅黑" panose="020B0503020204020204" pitchFamily="34" charset="-122"/>
              </a:rPr>
              <a:t>语言实现</a:t>
            </a:r>
            <a:r>
              <a:rPr lang="zh-CN" altLang="en-US" dirty="0">
                <a:latin typeface="微软雅黑" panose="020B0503020204020204" pitchFamily="34" charset="-122"/>
                <a:ea typeface="微软雅黑" panose="020B0503020204020204" pitchFamily="34" charset="-122"/>
              </a:rPr>
              <a:t>，可使用内联函数改写后的</a:t>
            </a:r>
            <a:r>
              <a:rPr lang="en-US" altLang="zh-CN" dirty="0">
                <a:latin typeface="微软雅黑" panose="020B0503020204020204" pitchFamily="34" charset="-122"/>
                <a:ea typeface="微软雅黑" panose="020B0503020204020204" pitchFamily="34" charset="-122"/>
              </a:rPr>
              <a:t>Winograd</a:t>
            </a:r>
            <a:r>
              <a:rPr lang="zh-CN" altLang="en-US" dirty="0">
                <a:latin typeface="微软雅黑" panose="020B0503020204020204" pitchFamily="34" charset="-122"/>
                <a:ea typeface="微软雅黑" panose="020B0503020204020204" pitchFamily="34" charset="-122"/>
              </a:rPr>
              <a:t>卷积算法</a:t>
            </a:r>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轻量级，提供参数、权重，简单配置即可运行卷积神经网络前向推理任务</a:t>
            </a:r>
            <a:endParaRPr lang="en-US" altLang="zh-CN" dirty="0">
              <a:latin typeface="微软雅黑" panose="020B0503020204020204" pitchFamily="34" charset="-122"/>
              <a:ea typeface="微软雅黑" panose="020B0503020204020204" pitchFamily="34" charset="-122"/>
            </a:endParaRPr>
          </a:p>
          <a:p>
            <a:endParaRPr lang="en-US" altLang="zh-CN" b="1" dirty="0">
              <a:solidFill>
                <a:schemeClr val="tx2">
                  <a:lumMod val="75000"/>
                </a:schemeClr>
              </a:solidFill>
              <a:latin typeface="微软雅黑" panose="020B0503020204020204" pitchFamily="34" charset="-122"/>
              <a:ea typeface="微软雅黑" panose="020B0503020204020204" pitchFamily="34" charset="-122"/>
            </a:endParaRPr>
          </a:p>
          <a:p>
            <a:r>
              <a:rPr lang="zh-CN" altLang="en-US" sz="2000" b="1" dirty="0">
                <a:solidFill>
                  <a:schemeClr val="tx2">
                    <a:lumMod val="75000"/>
                  </a:schemeClr>
                </a:solidFill>
                <a:latin typeface="微软雅黑" panose="020B0503020204020204" pitchFamily="34" charset="-122"/>
                <a:ea typeface="微软雅黑" panose="020B0503020204020204" pitchFamily="34" charset="-122"/>
              </a:rPr>
              <a:t>卷积神经网络</a:t>
            </a:r>
            <a:r>
              <a:rPr lang="en-US" altLang="zh-CN" sz="2000" b="1" dirty="0">
                <a:solidFill>
                  <a:schemeClr val="tx2">
                    <a:lumMod val="75000"/>
                  </a:schemeClr>
                </a:solidFill>
                <a:latin typeface="微软雅黑" panose="020B0503020204020204" pitchFamily="34" charset="-122"/>
                <a:ea typeface="微软雅黑" panose="020B0503020204020204" pitchFamily="34" charset="-122"/>
              </a:rPr>
              <a:t>Darknet-tiny</a:t>
            </a:r>
          </a:p>
          <a:p>
            <a:r>
              <a:rPr lang="zh-CN" altLang="en-US" dirty="0">
                <a:latin typeface="微软雅黑" panose="020B0503020204020204" pitchFamily="34" charset="-122"/>
                <a:ea typeface="微软雅黑" panose="020B0503020204020204" pitchFamily="34" charset="-122"/>
              </a:rPr>
              <a:t>用于图像分类，参数较少，包含</a:t>
            </a:r>
            <a:r>
              <a:rPr lang="en-US" altLang="zh-CN" dirty="0">
                <a:latin typeface="微软雅黑" panose="020B0503020204020204" pitchFamily="34" charset="-122"/>
                <a:ea typeface="微软雅黑" panose="020B0503020204020204" pitchFamily="34" charset="-122"/>
              </a:rPr>
              <a:t>22</a:t>
            </a:r>
            <a:r>
              <a:rPr lang="zh-CN" altLang="en-US" dirty="0">
                <a:latin typeface="微软雅黑" panose="020B0503020204020204" pitchFamily="34" charset="-122"/>
                <a:ea typeface="微软雅黑" panose="020B0503020204020204" pitchFamily="34" charset="-122"/>
              </a:rPr>
              <a:t>层，其中有</a:t>
            </a:r>
            <a:r>
              <a:rPr lang="en-US" altLang="zh-CN" dirty="0">
                <a:latin typeface="微软雅黑" panose="020B0503020204020204" pitchFamily="34" charset="-122"/>
                <a:ea typeface="微软雅黑" panose="020B0503020204020204" pitchFamily="34" charset="-122"/>
              </a:rPr>
              <a:t>16</a:t>
            </a:r>
            <a:r>
              <a:rPr lang="zh-CN" altLang="en-US" dirty="0">
                <a:latin typeface="微软雅黑" panose="020B0503020204020204" pitchFamily="34" charset="-122"/>
                <a:ea typeface="微软雅黑" panose="020B0503020204020204" pitchFamily="34" charset="-122"/>
              </a:rPr>
              <a:t>个卷积层</a:t>
            </a:r>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包含</a:t>
            </a:r>
            <a:r>
              <a:rPr lang="en-US" altLang="zh-CN" dirty="0">
                <a:latin typeface="微软雅黑" panose="020B0503020204020204" pitchFamily="34" charset="-122"/>
                <a:ea typeface="微软雅黑" panose="020B0503020204020204" pitchFamily="34" charset="-122"/>
              </a:rPr>
              <a:t>8</a:t>
            </a:r>
            <a:r>
              <a:rPr lang="zh-CN" altLang="en-US" dirty="0">
                <a:latin typeface="微软雅黑" panose="020B0503020204020204" pitchFamily="34" charset="-122"/>
                <a:ea typeface="微软雅黑" panose="020B0503020204020204" pitchFamily="34" charset="-122"/>
              </a:rPr>
              <a:t>个</a:t>
            </a:r>
            <a:r>
              <a:rPr lang="zh-CN" altLang="en-US" dirty="0">
                <a:solidFill>
                  <a:srgbClr val="FF0000"/>
                </a:solidFill>
                <a:latin typeface="微软雅黑" panose="020B0503020204020204" pitchFamily="34" charset="-122"/>
                <a:ea typeface="微软雅黑" panose="020B0503020204020204" pitchFamily="34" charset="-122"/>
              </a:rPr>
              <a:t>卷积核尺寸</a:t>
            </a:r>
            <a:r>
              <a:rPr lang="en-US" altLang="zh-CN" dirty="0">
                <a:solidFill>
                  <a:srgbClr val="FF0000"/>
                </a:solidFill>
                <a:latin typeface="微软雅黑" panose="020B0503020204020204" pitchFamily="34" charset="-122"/>
                <a:ea typeface="微软雅黑" panose="020B0503020204020204" pitchFamily="34" charset="-122"/>
              </a:rPr>
              <a:t>=3x3</a:t>
            </a:r>
            <a:r>
              <a:rPr lang="zh-CN" altLang="en-US" dirty="0">
                <a:latin typeface="微软雅黑" panose="020B0503020204020204" pitchFamily="34" charset="-122"/>
                <a:ea typeface="微软雅黑" panose="020B0503020204020204" pitchFamily="34" charset="-122"/>
              </a:rPr>
              <a:t>的卷积层，适合使用</a:t>
            </a:r>
            <a:r>
              <a:rPr lang="en-US" altLang="zh-CN" dirty="0">
                <a:latin typeface="微软雅黑" panose="020B0503020204020204" pitchFamily="34" charset="-122"/>
                <a:ea typeface="微软雅黑" panose="020B0503020204020204" pitchFamily="34" charset="-122"/>
              </a:rPr>
              <a:t>Winograd</a:t>
            </a:r>
            <a:r>
              <a:rPr lang="zh-CN" altLang="en-US" dirty="0">
                <a:latin typeface="微软雅黑" panose="020B0503020204020204" pitchFamily="34" charset="-122"/>
                <a:ea typeface="微软雅黑" panose="020B0503020204020204" pitchFamily="34" charset="-122"/>
              </a:rPr>
              <a:t>卷积算法</a:t>
            </a:r>
            <a:endParaRPr lang="en-US" altLang="zh-CN" dirty="0">
              <a:latin typeface="微软雅黑" panose="020B0503020204020204" pitchFamily="34" charset="-122"/>
              <a:ea typeface="微软雅黑" panose="020B0503020204020204" pitchFamily="34" charset="-122"/>
            </a:endParaRPr>
          </a:p>
        </p:txBody>
      </p:sp>
      <p:sp>
        <p:nvSpPr>
          <p:cNvPr id="33" name="文本框 32"/>
          <p:cNvSpPr txBox="1"/>
          <p:nvPr/>
        </p:nvSpPr>
        <p:spPr>
          <a:xfrm>
            <a:off x="6769920" y="1351114"/>
            <a:ext cx="3517494" cy="369332"/>
          </a:xfrm>
          <a:prstGeom prst="rect">
            <a:avLst/>
          </a:prstGeom>
          <a:noFill/>
        </p:spPr>
        <p:txBody>
          <a:bodyPr wrap="square" rtlCol="0">
            <a:spAutoFit/>
          </a:bodyPr>
          <a:lstStyle/>
          <a:p>
            <a:r>
              <a:rPr lang="zh-CN" altLang="en-US" dirty="0">
                <a:solidFill>
                  <a:schemeClr val="tx2">
                    <a:lumMod val="75000"/>
                  </a:schemeClr>
                </a:solidFill>
                <a:latin typeface="微软雅黑" panose="020B0503020204020204" pitchFamily="34" charset="-122"/>
                <a:ea typeface="微软雅黑" panose="020B0503020204020204" pitchFamily="34" charset="-122"/>
              </a:rPr>
              <a:t>卷积核尺寸</a:t>
            </a:r>
            <a:r>
              <a:rPr lang="en-US" altLang="zh-CN" dirty="0">
                <a:solidFill>
                  <a:schemeClr val="tx2">
                    <a:lumMod val="75000"/>
                  </a:schemeClr>
                </a:solidFill>
                <a:latin typeface="微软雅黑" panose="020B0503020204020204" pitchFamily="34" charset="-122"/>
                <a:ea typeface="微软雅黑" panose="020B0503020204020204" pitchFamily="34" charset="-122"/>
              </a:rPr>
              <a:t>=3x3</a:t>
            </a:r>
            <a:r>
              <a:rPr lang="zh-CN" altLang="en-US" dirty="0">
                <a:solidFill>
                  <a:schemeClr val="tx2">
                    <a:lumMod val="75000"/>
                  </a:schemeClr>
                </a:solidFill>
                <a:latin typeface="微软雅黑" panose="020B0503020204020204" pitchFamily="34" charset="-122"/>
                <a:ea typeface="微软雅黑" panose="020B0503020204020204" pitchFamily="34" charset="-122"/>
              </a:rPr>
              <a:t>卷积层参数信息</a:t>
            </a:r>
          </a:p>
        </p:txBody>
      </p:sp>
      <p:sp>
        <p:nvSpPr>
          <p:cNvPr id="34" name="文本框 33"/>
          <p:cNvSpPr txBox="1"/>
          <p:nvPr/>
        </p:nvSpPr>
        <p:spPr>
          <a:xfrm>
            <a:off x="5896302" y="5811758"/>
            <a:ext cx="5343640" cy="400110"/>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原始</a:t>
            </a:r>
            <a:r>
              <a:rPr lang="en-US" altLang="zh-CN" sz="2000" dirty="0">
                <a:latin typeface="微软雅黑" panose="020B0503020204020204" pitchFamily="34" charset="-122"/>
                <a:ea typeface="微软雅黑" panose="020B0503020204020204" pitchFamily="34" charset="-122"/>
              </a:rPr>
              <a:t>Winograd</a:t>
            </a:r>
            <a:r>
              <a:rPr lang="zh-CN" altLang="en-US" sz="2000" dirty="0">
                <a:latin typeface="微软雅黑" panose="020B0503020204020204" pitchFamily="34" charset="-122"/>
                <a:ea typeface="微软雅黑" panose="020B0503020204020204" pitchFamily="34" charset="-122"/>
              </a:rPr>
              <a:t>算法  </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  改进</a:t>
            </a:r>
            <a:r>
              <a:rPr lang="en-US" altLang="zh-CN" sz="2000" dirty="0">
                <a:latin typeface="微软雅黑" panose="020B0503020204020204" pitchFamily="34" charset="-122"/>
                <a:ea typeface="微软雅黑" panose="020B0503020204020204" pitchFamily="34" charset="-122"/>
              </a:rPr>
              <a:t>Winograd</a:t>
            </a:r>
            <a:r>
              <a:rPr lang="zh-CN" altLang="en-US" sz="2000" dirty="0">
                <a:latin typeface="微软雅黑" panose="020B0503020204020204" pitchFamily="34" charset="-122"/>
                <a:ea typeface="微软雅黑" panose="020B0503020204020204" pitchFamily="34" charset="-122"/>
              </a:rPr>
              <a:t>算法</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哈工大物联网智慧校园设计方案_Lighton（来同）品牌"/>
          <p:cNvPicPr>
            <a:picLocks noChangeAspect="1" noChangeArrowheads="1"/>
          </p:cNvPicPr>
          <p:nvPr/>
        </p:nvPicPr>
        <p:blipFill rotWithShape="1">
          <a:blip r:embed="rId3">
            <a:extLst>
              <a:ext uri="{28A0092B-C50C-407E-A947-70E740481C1C}">
                <a14:useLocalDpi xmlns:a14="http://schemas.microsoft.com/office/drawing/2010/main" val="0"/>
              </a:ext>
            </a:extLst>
          </a:blip>
          <a:srcRect l="127" t="3204" r="-127" b="6070"/>
          <a:stretch>
            <a:fillRect/>
          </a:stretch>
        </p:blipFill>
        <p:spPr bwMode="auto">
          <a:xfrm>
            <a:off x="1"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5" name="矩形 4"/>
          <p:cNvSpPr/>
          <p:nvPr/>
        </p:nvSpPr>
        <p:spPr>
          <a:xfrm>
            <a:off x="2" y="0"/>
            <a:ext cx="12191998" cy="6858000"/>
          </a:xfrm>
          <a:prstGeom prst="rect">
            <a:avLst/>
          </a:prstGeom>
          <a:gradFill>
            <a:gsLst>
              <a:gs pos="0">
                <a:schemeClr val="accent1">
                  <a:lumMod val="5000"/>
                  <a:lumOff val="95000"/>
                  <a:alpha val="80000"/>
                </a:schemeClr>
              </a:gs>
              <a:gs pos="34000">
                <a:srgbClr val="FFFFFF">
                  <a:alpha val="90000"/>
                </a:srgbClr>
              </a:gs>
              <a:gs pos="68000">
                <a:srgbClr val="FFFFFF">
                  <a:alpha val="95000"/>
                </a:srgbClr>
              </a:gs>
              <a:gs pos="100000">
                <a:srgbClr val="FFFFFF"/>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111125" y="122578"/>
            <a:ext cx="6959600" cy="523220"/>
          </a:xfrm>
          <a:prstGeom prst="rect">
            <a:avLst/>
          </a:prstGeom>
          <a:noFill/>
        </p:spPr>
        <p:txBody>
          <a:bodyPr wrap="square" rtlCol="0">
            <a:spAutoFit/>
          </a:bodyPr>
          <a:lstStyle/>
          <a:p>
            <a:r>
              <a:rPr lang="en-US" altLang="zh-CN" sz="2800" b="1" dirty="0">
                <a:solidFill>
                  <a:schemeClr val="tx2">
                    <a:lumMod val="75000"/>
                  </a:schemeClr>
                </a:solidFill>
                <a:latin typeface="微软雅黑" panose="020B0503020204020204" pitchFamily="34" charset="-122"/>
                <a:ea typeface="微软雅黑" panose="020B0503020204020204" pitchFamily="34" charset="-122"/>
              </a:rPr>
              <a:t>03  </a:t>
            </a:r>
            <a:r>
              <a:rPr lang="zh-CN" altLang="en-US" sz="2800" b="1" dirty="0">
                <a:solidFill>
                  <a:schemeClr val="tx2">
                    <a:lumMod val="75000"/>
                  </a:schemeClr>
                </a:solidFill>
                <a:latin typeface="微软雅黑" panose="020B0503020204020204" pitchFamily="34" charset="-122"/>
                <a:ea typeface="微软雅黑" panose="020B0503020204020204" pitchFamily="34" charset="-122"/>
              </a:rPr>
              <a:t>研究内容</a:t>
            </a:r>
            <a:endParaRPr lang="en-US" altLang="zh-CN" sz="2800" b="1" dirty="0">
              <a:solidFill>
                <a:schemeClr val="tx2">
                  <a:lumMod val="75000"/>
                </a:schemeClr>
              </a:solidFill>
              <a:latin typeface="微软雅黑" panose="020B0503020204020204" pitchFamily="34" charset="-122"/>
              <a:ea typeface="微软雅黑" panose="020B0503020204020204" pitchFamily="34" charset="-122"/>
            </a:endParaRPr>
          </a:p>
        </p:txBody>
      </p:sp>
      <p:pic>
        <p:nvPicPr>
          <p:cNvPr id="8" name="图片 7"/>
          <p:cNvPicPr>
            <a:picLocks noChangeAspect="1"/>
          </p:cNvPicPr>
          <p:nvPr/>
        </p:nvPicPr>
        <p:blipFill>
          <a:blip r:embed="rId4"/>
          <a:stretch>
            <a:fillRect/>
          </a:stretch>
        </p:blipFill>
        <p:spPr>
          <a:xfrm>
            <a:off x="607365" y="900430"/>
            <a:ext cx="8116789" cy="5057140"/>
          </a:xfrm>
          <a:prstGeom prst="rect">
            <a:avLst/>
          </a:prstGeom>
        </p:spPr>
      </p:pic>
      <p:sp>
        <p:nvSpPr>
          <p:cNvPr id="10" name="文本框 9"/>
          <p:cNvSpPr txBox="1"/>
          <p:nvPr/>
        </p:nvSpPr>
        <p:spPr>
          <a:xfrm>
            <a:off x="8790641" y="1443524"/>
            <a:ext cx="2678952" cy="1077218"/>
          </a:xfrm>
          <a:prstGeom prst="rect">
            <a:avLst/>
          </a:prstGeom>
          <a:noFill/>
        </p:spPr>
        <p:txBody>
          <a:bodyPr wrap="square" rtlCol="0">
            <a:spAutoFit/>
          </a:bodyPr>
          <a:lstStyle/>
          <a:p>
            <a:r>
              <a:rPr lang="en-US" altLang="zh-CN" sz="2400" b="1" dirty="0">
                <a:latin typeface="微软雅黑" panose="020B0503020204020204" pitchFamily="34" charset="-122"/>
                <a:ea typeface="微软雅黑" panose="020B0503020204020204" pitchFamily="34" charset="-122"/>
              </a:rPr>
              <a:t>CNN</a:t>
            </a:r>
            <a:r>
              <a:rPr lang="zh-CN" altLang="en-US" sz="2400" b="1" dirty="0">
                <a:latin typeface="微软雅黑" panose="020B0503020204020204" pitchFamily="34" charset="-122"/>
                <a:ea typeface="微软雅黑" panose="020B0503020204020204" pitchFamily="34" charset="-122"/>
              </a:rPr>
              <a:t>整体</a:t>
            </a:r>
            <a:endParaRPr lang="en-US" altLang="zh-CN" sz="2400" b="1"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运行时间降低</a:t>
            </a:r>
            <a:r>
              <a:rPr lang="en-US" altLang="zh-CN" sz="2000" dirty="0">
                <a:latin typeface="微软雅黑" panose="020B0503020204020204" pitchFamily="34" charset="-122"/>
                <a:ea typeface="微软雅黑" panose="020B0503020204020204" pitchFamily="34" charset="-122"/>
              </a:rPr>
              <a:t>23%</a:t>
            </a:r>
          </a:p>
          <a:p>
            <a:r>
              <a:rPr lang="zh-CN" altLang="en-US" sz="2000" dirty="0">
                <a:latin typeface="微软雅黑" panose="020B0503020204020204" pitchFamily="34" charset="-122"/>
                <a:ea typeface="微软雅黑" panose="020B0503020204020204" pitchFamily="34" charset="-122"/>
              </a:rPr>
              <a:t>图片分类效果一致</a:t>
            </a:r>
          </a:p>
        </p:txBody>
      </p:sp>
      <p:sp>
        <p:nvSpPr>
          <p:cNvPr id="11" name="文本框 10"/>
          <p:cNvSpPr txBox="1"/>
          <p:nvPr/>
        </p:nvSpPr>
        <p:spPr>
          <a:xfrm>
            <a:off x="8790641" y="2883972"/>
            <a:ext cx="2678952" cy="1077218"/>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单卷积层</a:t>
            </a:r>
            <a:endParaRPr lang="en-US" altLang="zh-CN" sz="2400" b="1"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最高加速比约为</a:t>
            </a:r>
            <a:r>
              <a:rPr lang="en-US" altLang="zh-CN" sz="2000" dirty="0">
                <a:latin typeface="微软雅黑" panose="020B0503020204020204" pitchFamily="34" charset="-122"/>
                <a:ea typeface="微软雅黑" panose="020B0503020204020204" pitchFamily="34" charset="-122"/>
              </a:rPr>
              <a:t>2.0</a:t>
            </a:r>
          </a:p>
          <a:p>
            <a:r>
              <a:rPr lang="zh-CN" altLang="en-US" sz="2000" dirty="0">
                <a:latin typeface="微软雅黑" panose="020B0503020204020204" pitchFamily="34" charset="-122"/>
                <a:ea typeface="微软雅黑" panose="020B0503020204020204" pitchFamily="34" charset="-122"/>
              </a:rPr>
              <a:t>平均加速比约为</a:t>
            </a:r>
            <a:r>
              <a:rPr lang="en-US" altLang="zh-CN" sz="2000" dirty="0">
                <a:latin typeface="微软雅黑" panose="020B0503020204020204" pitchFamily="34" charset="-122"/>
                <a:ea typeface="微软雅黑" panose="020B0503020204020204" pitchFamily="34" charset="-122"/>
              </a:rPr>
              <a:t>1.4</a:t>
            </a:r>
            <a:endParaRPr lang="zh-CN" altLang="en-US" sz="2000" dirty="0">
              <a:latin typeface="微软雅黑" panose="020B0503020204020204" pitchFamily="34" charset="-122"/>
              <a:ea typeface="微软雅黑" panose="020B0503020204020204" pitchFamily="34" charset="-122"/>
            </a:endParaRPr>
          </a:p>
        </p:txBody>
      </p:sp>
      <p:sp>
        <p:nvSpPr>
          <p:cNvPr id="12" name="文本框 11"/>
          <p:cNvSpPr txBox="1"/>
          <p:nvPr/>
        </p:nvSpPr>
        <p:spPr>
          <a:xfrm>
            <a:off x="8790641" y="4296951"/>
            <a:ext cx="3334871" cy="1384995"/>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加速效果</a:t>
            </a:r>
            <a:endParaRPr lang="en-US" altLang="zh-CN" sz="2400" b="1"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内循环</a:t>
            </a:r>
            <a:r>
              <a:rPr lang="en-US" altLang="zh-CN" sz="2000" b="1" dirty="0">
                <a:solidFill>
                  <a:srgbClr val="FF0000"/>
                </a:solidFill>
                <a:latin typeface="微软雅黑" panose="020B0503020204020204" pitchFamily="34" charset="-122"/>
                <a:ea typeface="微软雅黑" panose="020B0503020204020204" pitchFamily="34" charset="-122"/>
              </a:rPr>
              <a:t>F(2x2,3x3)</a:t>
            </a:r>
            <a:r>
              <a:rPr lang="zh-CN" altLang="en-US" sz="2000" dirty="0">
                <a:latin typeface="微软雅黑" panose="020B0503020204020204" pitchFamily="34" charset="-122"/>
                <a:ea typeface="微软雅黑" panose="020B0503020204020204" pitchFamily="34" charset="-122"/>
              </a:rPr>
              <a:t>次数↑</a:t>
            </a:r>
            <a:endParaRPr lang="en-US" altLang="zh-CN" sz="2000" dirty="0">
              <a:latin typeface="微软雅黑" panose="020B0503020204020204" pitchFamily="34" charset="-122"/>
              <a:ea typeface="微软雅黑" panose="020B0503020204020204" pitchFamily="34" charset="-122"/>
            </a:endParaRPr>
          </a:p>
          <a:p>
            <a:r>
              <a:rPr lang="en-US" altLang="zh-CN" sz="2000" dirty="0">
                <a:latin typeface="微软雅黑" panose="020B0503020204020204" pitchFamily="34" charset="-122"/>
                <a:ea typeface="微软雅黑" panose="020B0503020204020204" pitchFamily="34" charset="-122"/>
              </a:rPr>
              <a:t>C1:602112  </a:t>
            </a:r>
            <a:r>
              <a:rPr lang="zh-CN" altLang="en-US" sz="2000" dirty="0">
                <a:latin typeface="微软雅黑" panose="020B0503020204020204" pitchFamily="34" charset="-122"/>
                <a:ea typeface="微软雅黑" panose="020B0503020204020204" pitchFamily="34" charset="-122"/>
              </a:rPr>
              <a:t>其余</a:t>
            </a:r>
            <a:r>
              <a:rPr lang="en-US" altLang="zh-CN" sz="2000" dirty="0">
                <a:latin typeface="微软雅黑" panose="020B0503020204020204" pitchFamily="34" charset="-122"/>
                <a:ea typeface="微软雅黑" panose="020B0503020204020204" pitchFamily="34" charset="-122"/>
              </a:rPr>
              <a:t>:1605632</a:t>
            </a:r>
          </a:p>
          <a:p>
            <a:r>
              <a:rPr lang="zh-CN" altLang="en-US" sz="2000" dirty="0">
                <a:latin typeface="微软雅黑" panose="020B0503020204020204" pitchFamily="34" charset="-122"/>
                <a:ea typeface="微软雅黑" panose="020B0503020204020204" pitchFamily="34" charset="-122"/>
              </a:rPr>
              <a:t>受分支预测影响</a:t>
            </a:r>
            <a:endParaRPr lang="en-US" altLang="zh-CN" sz="20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哈工大物联网智慧校园设计方案_Lighton（来同）品牌"/>
          <p:cNvPicPr>
            <a:picLocks noChangeAspect="1" noChangeArrowheads="1"/>
          </p:cNvPicPr>
          <p:nvPr/>
        </p:nvPicPr>
        <p:blipFill rotWithShape="1">
          <a:blip r:embed="rId3">
            <a:extLst>
              <a:ext uri="{28A0092B-C50C-407E-A947-70E740481C1C}">
                <a14:useLocalDpi xmlns:a14="http://schemas.microsoft.com/office/drawing/2010/main" val="0"/>
              </a:ext>
            </a:extLst>
          </a:blip>
          <a:srcRect l="127" t="3204" r="-127" b="6070"/>
          <a:stretch>
            <a:fillRect/>
          </a:stretch>
        </p:blipFill>
        <p:spPr bwMode="auto">
          <a:xfrm>
            <a:off x="1"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5" name="矩形 4"/>
          <p:cNvSpPr/>
          <p:nvPr/>
        </p:nvSpPr>
        <p:spPr>
          <a:xfrm>
            <a:off x="2" y="0"/>
            <a:ext cx="12191998" cy="6858000"/>
          </a:xfrm>
          <a:prstGeom prst="rect">
            <a:avLst/>
          </a:prstGeom>
          <a:gradFill>
            <a:gsLst>
              <a:gs pos="0">
                <a:schemeClr val="accent1">
                  <a:lumMod val="5000"/>
                  <a:lumOff val="95000"/>
                  <a:alpha val="80000"/>
                </a:schemeClr>
              </a:gs>
              <a:gs pos="34000">
                <a:srgbClr val="FFFFFF">
                  <a:alpha val="90000"/>
                </a:srgbClr>
              </a:gs>
              <a:gs pos="68000">
                <a:srgbClr val="FFFFFF">
                  <a:alpha val="95000"/>
                </a:srgbClr>
              </a:gs>
              <a:gs pos="100000">
                <a:srgbClr val="FFFFFF"/>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111125" y="122578"/>
            <a:ext cx="6959600" cy="523220"/>
          </a:xfrm>
          <a:prstGeom prst="rect">
            <a:avLst/>
          </a:prstGeom>
          <a:noFill/>
        </p:spPr>
        <p:txBody>
          <a:bodyPr wrap="square" rtlCol="0">
            <a:spAutoFit/>
          </a:bodyPr>
          <a:lstStyle/>
          <a:p>
            <a:r>
              <a:rPr lang="en-US" altLang="zh-CN" sz="2800" b="1" dirty="0">
                <a:solidFill>
                  <a:schemeClr val="tx2">
                    <a:lumMod val="75000"/>
                  </a:schemeClr>
                </a:solidFill>
                <a:latin typeface="微软雅黑" panose="020B0503020204020204" pitchFamily="34" charset="-122"/>
                <a:ea typeface="微软雅黑" panose="020B0503020204020204" pitchFamily="34" charset="-122"/>
              </a:rPr>
              <a:t>03  </a:t>
            </a:r>
            <a:r>
              <a:rPr lang="zh-CN" altLang="en-US" sz="2800" b="1" dirty="0">
                <a:solidFill>
                  <a:schemeClr val="tx2">
                    <a:lumMod val="75000"/>
                  </a:schemeClr>
                </a:solidFill>
                <a:latin typeface="微软雅黑" panose="020B0503020204020204" pitchFamily="34" charset="-122"/>
                <a:ea typeface="微软雅黑" panose="020B0503020204020204" pitchFamily="34" charset="-122"/>
              </a:rPr>
              <a:t>研究内容</a:t>
            </a:r>
            <a:endParaRPr lang="en-US" altLang="zh-CN" sz="2800" b="1" dirty="0">
              <a:solidFill>
                <a:schemeClr val="tx2">
                  <a:lumMod val="75000"/>
                </a:schemeClr>
              </a:solidFill>
              <a:latin typeface="微软雅黑" panose="020B0503020204020204" pitchFamily="34" charset="-122"/>
              <a:ea typeface="微软雅黑" panose="020B0503020204020204" pitchFamily="34" charset="-122"/>
            </a:endParaRPr>
          </a:p>
        </p:txBody>
      </p:sp>
      <p:grpSp>
        <p:nvGrpSpPr>
          <p:cNvPr id="3" name="组合 2"/>
          <p:cNvGrpSpPr/>
          <p:nvPr/>
        </p:nvGrpSpPr>
        <p:grpSpPr>
          <a:xfrm>
            <a:off x="905435" y="1309820"/>
            <a:ext cx="4796119" cy="4371496"/>
            <a:chOff x="4168462" y="704143"/>
            <a:chExt cx="4086457" cy="4033127"/>
          </a:xfrm>
        </p:grpSpPr>
        <p:sp>
          <p:nvSpPr>
            <p:cNvPr id="6" name="圆角矩形 28"/>
            <p:cNvSpPr>
              <a:spLocks noChangeAspect="1"/>
            </p:cNvSpPr>
            <p:nvPr/>
          </p:nvSpPr>
          <p:spPr>
            <a:xfrm>
              <a:off x="4617295" y="3637666"/>
              <a:ext cx="2957410" cy="363216"/>
            </a:xfrm>
            <a:prstGeom prst="roundRect">
              <a:avLst>
                <a:gd name="adj" fmla="val 50000"/>
              </a:avLst>
            </a:prstGeom>
            <a:solidFill>
              <a:schemeClr val="tx2">
                <a:lumMod val="75000"/>
              </a:schemeClr>
            </a:solidFill>
            <a:ln w="12700" cap="flat" cmpd="sng" algn="ctr">
              <a:noFill/>
              <a:prstDash val="solid"/>
              <a:miter lim="800000"/>
            </a:ln>
            <a:effectLst>
              <a:outerShdw blurRad="101600" dist="38100" dir="2700000" algn="tl" rotWithShape="0">
                <a:prstClr val="black">
                  <a:alpha val="15000"/>
                </a:prstClr>
              </a:outerShdw>
            </a:effectLst>
          </p:spPr>
          <p:txBody>
            <a:bodyPr rtlCol="0" anchor="ctr"/>
            <a:lstStyle/>
            <a:p>
              <a:pPr algn="ctr">
                <a:defRPr/>
              </a:pPr>
              <a:endParaRPr lang="zh-CN" altLang="en-US" sz="1800" kern="0" dirty="0">
                <a:solidFill>
                  <a:srgbClr val="FFFFFF"/>
                </a:solidFill>
                <a:latin typeface="Arial" panose="020B0604020202020204"/>
                <a:ea typeface="微软雅黑" panose="020B0503020204020204" pitchFamily="34" charset="-122"/>
                <a:sym typeface="Arial" panose="020B0604020202020204"/>
              </a:endParaRPr>
            </a:p>
          </p:txBody>
        </p:sp>
        <p:sp>
          <p:nvSpPr>
            <p:cNvPr id="8" name="文本框 7"/>
            <p:cNvSpPr txBox="1"/>
            <p:nvPr/>
          </p:nvSpPr>
          <p:spPr>
            <a:xfrm>
              <a:off x="4168462" y="4065128"/>
              <a:ext cx="4086457" cy="672142"/>
            </a:xfrm>
            <a:prstGeom prst="rect">
              <a:avLst/>
            </a:prstGeom>
            <a:noFill/>
          </p:spPr>
          <p:txBody>
            <a:bodyPr wrap="square" rtlCol="0">
              <a:spAutoFit/>
            </a:bodyPr>
            <a:lstStyle/>
            <a:p>
              <a:pPr algn="ctr">
                <a:lnSpc>
                  <a:spcPct val="120000"/>
                </a:lnSpc>
                <a:defRPr/>
              </a:pPr>
              <a:r>
                <a:rPr lang="zh-CN" altLang="en-US" b="1" kern="0" dirty="0">
                  <a:solidFill>
                    <a:schemeClr val="tx1">
                      <a:lumMod val="65000"/>
                      <a:lumOff val="35000"/>
                    </a:schemeClr>
                  </a:solidFill>
                  <a:latin typeface="Arial" panose="020B0604020202020204"/>
                  <a:ea typeface="微软雅黑" panose="020B0503020204020204" pitchFamily="34" charset="-122"/>
                  <a:sym typeface="Arial" panose="020B0604020202020204"/>
                </a:rPr>
                <a:t>将多个具有数据依赖关系的操作合为一条指令，这些指令以流水的形式在计算部件中执行</a:t>
              </a:r>
            </a:p>
          </p:txBody>
        </p:sp>
        <p:sp>
          <p:nvSpPr>
            <p:cNvPr id="9" name="文本框 8"/>
            <p:cNvSpPr txBox="1"/>
            <p:nvPr/>
          </p:nvSpPr>
          <p:spPr>
            <a:xfrm>
              <a:off x="5094763" y="3647273"/>
              <a:ext cx="2002476" cy="340744"/>
            </a:xfrm>
            <a:prstGeom prst="rect">
              <a:avLst/>
            </a:prstGeom>
            <a:noFill/>
          </p:spPr>
          <p:txBody>
            <a:bodyPr wrap="square" rtlCol="0">
              <a:spAutoFit/>
            </a:bodyPr>
            <a:lstStyle/>
            <a:p>
              <a:pPr algn="ctr"/>
              <a:r>
                <a:rPr lang="zh-CN" altLang="en-US" b="1" dirty="0">
                  <a:solidFill>
                    <a:srgbClr val="FFFFFF"/>
                  </a:solidFill>
                  <a:latin typeface="Arial" panose="020B0604020202020204"/>
                  <a:ea typeface="微软雅黑" panose="020B0503020204020204" pitchFamily="34" charset="-122"/>
                  <a:cs typeface="Aharoni" panose="02010803020104030203" pitchFamily="2" charset="-79"/>
                  <a:sym typeface="Arial" panose="020B0604020202020204"/>
                </a:rPr>
                <a:t>合并操作</a:t>
              </a:r>
            </a:p>
          </p:txBody>
        </p:sp>
        <p:pic>
          <p:nvPicPr>
            <p:cNvPr id="10" name="图片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10572" y="704143"/>
              <a:ext cx="3570856" cy="2755211"/>
            </a:xfrm>
            <a:prstGeom prst="rect">
              <a:avLst/>
            </a:prstGeom>
            <a:effectLst>
              <a:outerShdw blurRad="292100" dist="88900" dir="2400000" algn="ctr" rotWithShape="0">
                <a:srgbClr val="000000">
                  <a:alpha val="63000"/>
                </a:srgbClr>
              </a:outerShdw>
            </a:effectLst>
          </p:spPr>
        </p:pic>
      </p:grpSp>
      <p:sp>
        <p:nvSpPr>
          <p:cNvPr id="11" name="文本框 10"/>
          <p:cNvSpPr txBox="1"/>
          <p:nvPr/>
        </p:nvSpPr>
        <p:spPr>
          <a:xfrm>
            <a:off x="4524510" y="675071"/>
            <a:ext cx="3142979" cy="523220"/>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执行指令数↓</a:t>
            </a:r>
            <a:r>
              <a:rPr lang="en-US" altLang="zh-CN" sz="2800" b="1" dirty="0">
                <a:latin typeface="微软雅黑" panose="020B0503020204020204" pitchFamily="34" charset="-122"/>
                <a:ea typeface="微软雅黑" panose="020B0503020204020204" pitchFamily="34" charset="-122"/>
              </a:rPr>
              <a:t>74%</a:t>
            </a:r>
            <a:endParaRPr lang="en-US" altLang="zh-CN" sz="2400" b="1" dirty="0">
              <a:latin typeface="微软雅黑" panose="020B0503020204020204" pitchFamily="34" charset="-122"/>
              <a:ea typeface="微软雅黑" panose="020B0503020204020204" pitchFamily="34" charset="-122"/>
            </a:endParaRPr>
          </a:p>
        </p:txBody>
      </p:sp>
      <p:grpSp>
        <p:nvGrpSpPr>
          <p:cNvPr id="12" name="组合 11"/>
          <p:cNvGrpSpPr/>
          <p:nvPr/>
        </p:nvGrpSpPr>
        <p:grpSpPr>
          <a:xfrm>
            <a:off x="6212746" y="1309820"/>
            <a:ext cx="4982988" cy="4371496"/>
            <a:chOff x="1215332" y="1251582"/>
            <a:chExt cx="4982988" cy="4371496"/>
          </a:xfrm>
        </p:grpSpPr>
        <p:grpSp>
          <p:nvGrpSpPr>
            <p:cNvPr id="13" name="组合 12"/>
            <p:cNvGrpSpPr/>
            <p:nvPr/>
          </p:nvGrpSpPr>
          <p:grpSpPr>
            <a:xfrm>
              <a:off x="1655168" y="4438753"/>
              <a:ext cx="4146163" cy="1184325"/>
              <a:chOff x="4336876" y="3632575"/>
              <a:chExt cx="3532673" cy="1092654"/>
            </a:xfrm>
          </p:grpSpPr>
          <p:sp>
            <p:nvSpPr>
              <p:cNvPr id="15" name="圆角矩形 28"/>
              <p:cNvSpPr>
                <a:spLocks noChangeAspect="1"/>
              </p:cNvSpPr>
              <p:nvPr/>
            </p:nvSpPr>
            <p:spPr>
              <a:xfrm>
                <a:off x="4617293" y="3632575"/>
                <a:ext cx="2957410" cy="363216"/>
              </a:xfrm>
              <a:prstGeom prst="roundRect">
                <a:avLst>
                  <a:gd name="adj" fmla="val 50000"/>
                </a:avLst>
              </a:prstGeom>
              <a:solidFill>
                <a:schemeClr val="tx2">
                  <a:lumMod val="75000"/>
                </a:schemeClr>
              </a:solidFill>
              <a:ln w="12700" cap="flat" cmpd="sng" algn="ctr">
                <a:noFill/>
                <a:prstDash val="solid"/>
                <a:miter lim="800000"/>
              </a:ln>
              <a:effectLst>
                <a:outerShdw blurRad="101600" dist="38100" dir="2700000" algn="tl" rotWithShape="0">
                  <a:prstClr val="black">
                    <a:alpha val="15000"/>
                  </a:prstClr>
                </a:outerShdw>
              </a:effectLst>
            </p:spPr>
            <p:txBody>
              <a:bodyPr rtlCol="0" anchor="ctr"/>
              <a:lstStyle/>
              <a:p>
                <a:pPr algn="ctr">
                  <a:defRPr/>
                </a:pPr>
                <a:endParaRPr lang="zh-CN" altLang="en-US" sz="1800" kern="0" dirty="0">
                  <a:solidFill>
                    <a:srgbClr val="FFFFFF"/>
                  </a:solidFill>
                  <a:latin typeface="Arial" panose="020B0604020202020204"/>
                  <a:ea typeface="微软雅黑" panose="020B0503020204020204" pitchFamily="34" charset="-122"/>
                  <a:sym typeface="Arial" panose="020B0604020202020204"/>
                </a:endParaRPr>
              </a:p>
            </p:txBody>
          </p:sp>
          <p:sp>
            <p:nvSpPr>
              <p:cNvPr id="16" name="文本框 15"/>
              <p:cNvSpPr txBox="1"/>
              <p:nvPr/>
            </p:nvSpPr>
            <p:spPr>
              <a:xfrm>
                <a:off x="4336876" y="4053087"/>
                <a:ext cx="3532673" cy="672142"/>
              </a:xfrm>
              <a:prstGeom prst="rect">
                <a:avLst/>
              </a:prstGeom>
              <a:noFill/>
            </p:spPr>
            <p:txBody>
              <a:bodyPr wrap="square" rtlCol="0">
                <a:spAutoFit/>
              </a:bodyPr>
              <a:lstStyle/>
              <a:p>
                <a:pPr algn="ctr">
                  <a:lnSpc>
                    <a:spcPct val="120000"/>
                  </a:lnSpc>
                  <a:defRPr/>
                </a:pPr>
                <a:r>
                  <a:rPr lang="zh-CN" altLang="en-US" b="1" kern="0" dirty="0">
                    <a:solidFill>
                      <a:schemeClr val="tx1">
                        <a:lumMod val="65000"/>
                        <a:lumOff val="35000"/>
                      </a:schemeClr>
                    </a:solidFill>
                    <a:latin typeface="Arial" panose="020B0604020202020204"/>
                    <a:ea typeface="微软雅黑" panose="020B0503020204020204" pitchFamily="34" charset="-122"/>
                    <a:sym typeface="Arial" panose="020B0604020202020204"/>
                  </a:rPr>
                  <a:t>单指令流多数据流，充分挖掘卷积计算过程中的数据并行性，符合原程序特性</a:t>
                </a:r>
              </a:p>
            </p:txBody>
          </p:sp>
          <p:sp>
            <p:nvSpPr>
              <p:cNvPr id="17" name="文本框 16"/>
              <p:cNvSpPr txBox="1"/>
              <p:nvPr/>
            </p:nvSpPr>
            <p:spPr>
              <a:xfrm>
                <a:off x="5101976" y="3642180"/>
                <a:ext cx="2002476" cy="340744"/>
              </a:xfrm>
              <a:prstGeom prst="rect">
                <a:avLst/>
              </a:prstGeom>
              <a:noFill/>
            </p:spPr>
            <p:txBody>
              <a:bodyPr wrap="square" rtlCol="0">
                <a:spAutoFit/>
              </a:bodyPr>
              <a:lstStyle/>
              <a:p>
                <a:pPr algn="ctr"/>
                <a:r>
                  <a:rPr lang="zh-CN" altLang="en-US" b="1" dirty="0">
                    <a:solidFill>
                      <a:srgbClr val="FFFFFF"/>
                    </a:solidFill>
                    <a:latin typeface="Arial" panose="020B0604020202020204"/>
                    <a:ea typeface="微软雅黑" panose="020B0503020204020204" pitchFamily="34" charset="-122"/>
                    <a:cs typeface="Aharoni" panose="02010803020104030203" pitchFamily="2" charset="-79"/>
                    <a:sym typeface="Arial" panose="020B0604020202020204"/>
                  </a:rPr>
                  <a:t>向量化处理</a:t>
                </a:r>
              </a:p>
            </p:txBody>
          </p:sp>
        </p:grpSp>
        <p:pic>
          <p:nvPicPr>
            <p:cNvPr id="14" name="图片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15332" y="1251582"/>
              <a:ext cx="4982988" cy="3007389"/>
            </a:xfrm>
            <a:prstGeom prst="rect">
              <a:avLst/>
            </a:prstGeom>
            <a:ln>
              <a:noFill/>
            </a:ln>
            <a:effectLst>
              <a:outerShdw blurRad="292100" dist="139700" dir="2700000" algn="tl" rotWithShape="0">
                <a:srgbClr val="333333">
                  <a:alpha val="65000"/>
                </a:srgbClr>
              </a:outerShdw>
            </a:effectLst>
          </p:spPr>
        </p:pic>
      </p:gr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哈工大物联网智慧校园设计方案_Lighton（来同）品牌"/>
          <p:cNvPicPr>
            <a:picLocks noChangeAspect="1" noChangeArrowheads="1"/>
          </p:cNvPicPr>
          <p:nvPr/>
        </p:nvPicPr>
        <p:blipFill rotWithShape="1">
          <a:blip r:embed="rId4">
            <a:extLst>
              <a:ext uri="{28A0092B-C50C-407E-A947-70E740481C1C}">
                <a14:useLocalDpi xmlns:a14="http://schemas.microsoft.com/office/drawing/2010/main" val="0"/>
              </a:ext>
            </a:extLst>
          </a:blip>
          <a:srcRect l="127" t="3204" r="-127" b="6070"/>
          <a:stretch>
            <a:fillRect/>
          </a:stretch>
        </p:blipFill>
        <p:spPr bwMode="auto">
          <a:xfrm>
            <a:off x="1"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5" name="矩形 4"/>
          <p:cNvSpPr/>
          <p:nvPr/>
        </p:nvSpPr>
        <p:spPr>
          <a:xfrm>
            <a:off x="2" y="0"/>
            <a:ext cx="12191998" cy="6858000"/>
          </a:xfrm>
          <a:prstGeom prst="rect">
            <a:avLst/>
          </a:prstGeom>
          <a:gradFill>
            <a:gsLst>
              <a:gs pos="0">
                <a:schemeClr val="accent1">
                  <a:lumMod val="5000"/>
                  <a:lumOff val="95000"/>
                  <a:alpha val="80000"/>
                </a:schemeClr>
              </a:gs>
              <a:gs pos="34000">
                <a:srgbClr val="FFFFFF">
                  <a:alpha val="90000"/>
                </a:srgbClr>
              </a:gs>
              <a:gs pos="68000">
                <a:srgbClr val="FFFFFF">
                  <a:alpha val="95000"/>
                </a:srgbClr>
              </a:gs>
              <a:gs pos="100000">
                <a:srgbClr val="FFFFFF"/>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111125" y="122578"/>
            <a:ext cx="6959600" cy="523220"/>
          </a:xfrm>
          <a:prstGeom prst="rect">
            <a:avLst/>
          </a:prstGeom>
          <a:noFill/>
        </p:spPr>
        <p:txBody>
          <a:bodyPr wrap="square" rtlCol="0">
            <a:spAutoFit/>
          </a:bodyPr>
          <a:lstStyle/>
          <a:p>
            <a:r>
              <a:rPr lang="en-US" altLang="zh-CN" sz="2800" b="1" dirty="0">
                <a:solidFill>
                  <a:schemeClr val="tx2">
                    <a:lumMod val="75000"/>
                  </a:schemeClr>
                </a:solidFill>
                <a:latin typeface="微软雅黑" panose="020B0503020204020204" pitchFamily="34" charset="-122"/>
                <a:ea typeface="微软雅黑" panose="020B0503020204020204" pitchFamily="34" charset="-122"/>
              </a:rPr>
              <a:t>03  </a:t>
            </a:r>
            <a:r>
              <a:rPr lang="zh-CN" altLang="en-US" sz="2800" b="1" dirty="0">
                <a:solidFill>
                  <a:schemeClr val="tx2">
                    <a:lumMod val="75000"/>
                  </a:schemeClr>
                </a:solidFill>
                <a:latin typeface="微软雅黑" panose="020B0503020204020204" pitchFamily="34" charset="-122"/>
                <a:ea typeface="微软雅黑" panose="020B0503020204020204" pitchFamily="34" charset="-122"/>
              </a:rPr>
              <a:t>研究内容</a:t>
            </a:r>
            <a:endParaRPr lang="en-US" altLang="zh-CN" sz="2800" b="1" dirty="0">
              <a:solidFill>
                <a:schemeClr val="tx2">
                  <a:lumMod val="75000"/>
                </a:schemeClr>
              </a:solidFill>
              <a:latin typeface="微软雅黑" panose="020B0503020204020204" pitchFamily="34" charset="-122"/>
              <a:ea typeface="微软雅黑" panose="020B0503020204020204" pitchFamily="34" charset="-122"/>
            </a:endParaRPr>
          </a:p>
        </p:txBody>
      </p:sp>
      <p:graphicFrame>
        <p:nvGraphicFramePr>
          <p:cNvPr id="2" name="表格 1"/>
          <p:cNvGraphicFramePr>
            <a:graphicFrameLocks noGrp="1"/>
          </p:cNvGraphicFramePr>
          <p:nvPr>
            <p:custDataLst>
              <p:tags r:id="rId1"/>
            </p:custDataLst>
          </p:nvPr>
        </p:nvGraphicFramePr>
        <p:xfrm>
          <a:off x="2070844" y="1606522"/>
          <a:ext cx="8279804" cy="3463440"/>
        </p:xfrm>
        <a:graphic>
          <a:graphicData uri="http://schemas.openxmlformats.org/drawingml/2006/table">
            <a:tbl>
              <a:tblPr firstRow="1" bandRow="1">
                <a:tableStyleId>{5C22544A-7EE6-4342-B048-85BDC9FD1C3A}</a:tableStyleId>
              </a:tblPr>
              <a:tblGrid>
                <a:gridCol w="2034780">
                  <a:extLst>
                    <a:ext uri="{9D8B030D-6E8A-4147-A177-3AD203B41FA5}">
                      <a16:colId xmlns:a16="http://schemas.microsoft.com/office/drawing/2014/main" val="20000"/>
                    </a:ext>
                  </a:extLst>
                </a:gridCol>
                <a:gridCol w="1946115">
                  <a:extLst>
                    <a:ext uri="{9D8B030D-6E8A-4147-A177-3AD203B41FA5}">
                      <a16:colId xmlns:a16="http://schemas.microsoft.com/office/drawing/2014/main" val="20001"/>
                    </a:ext>
                  </a:extLst>
                </a:gridCol>
                <a:gridCol w="2117215">
                  <a:extLst>
                    <a:ext uri="{9D8B030D-6E8A-4147-A177-3AD203B41FA5}">
                      <a16:colId xmlns:a16="http://schemas.microsoft.com/office/drawing/2014/main" val="20002"/>
                    </a:ext>
                  </a:extLst>
                </a:gridCol>
                <a:gridCol w="2181694">
                  <a:extLst>
                    <a:ext uri="{9D8B030D-6E8A-4147-A177-3AD203B41FA5}">
                      <a16:colId xmlns:a16="http://schemas.microsoft.com/office/drawing/2014/main" val="20003"/>
                    </a:ext>
                  </a:extLst>
                </a:gridCol>
              </a:tblGrid>
              <a:tr h="1252353">
                <a:tc>
                  <a:txBody>
                    <a:bodyPr/>
                    <a:lstStyle/>
                    <a:p>
                      <a:pPr algn="ctr"/>
                      <a:endParaRPr lang="zh-CN" altLang="en-US" sz="2000" dirty="0">
                        <a:solidFill>
                          <a:schemeClr val="bg1">
                            <a:lumMod val="95000"/>
                          </a:schemeClr>
                        </a:solidFill>
                        <a:latin typeface="微软雅黑" panose="020B0503020204020204" pitchFamily="34" charset="-122"/>
                        <a:ea typeface="微软雅黑" panose="020B0503020204020204" pitchFamily="34" charset="-122"/>
                      </a:endParaRPr>
                    </a:p>
                    <a:p>
                      <a:pPr algn="ctr"/>
                      <a:endParaRPr lang="zh-CN" altLang="en-US" sz="2000" dirty="0">
                        <a:solidFill>
                          <a:schemeClr val="bg1">
                            <a:lumMod val="95000"/>
                          </a:schemeClr>
                        </a:solidFill>
                        <a:latin typeface="微软雅黑" panose="020B0503020204020204" pitchFamily="34" charset="-122"/>
                        <a:ea typeface="微软雅黑" panose="020B0503020204020204" pitchFamily="34" charset="-122"/>
                      </a:endParaRPr>
                    </a:p>
                    <a:p>
                      <a:pPr algn="ctr"/>
                      <a:endParaRPr lang="zh-CN" altLang="en-US" sz="2000" dirty="0">
                        <a:solidFill>
                          <a:schemeClr val="bg1">
                            <a:lumMod val="95000"/>
                          </a:schemeClr>
                        </a:solidFill>
                        <a:latin typeface="微软雅黑" panose="020B0503020204020204" pitchFamily="34" charset="-122"/>
                        <a:ea typeface="微软雅黑" panose="020B0503020204020204" pitchFamily="34" charset="-122"/>
                      </a:endParaRPr>
                    </a:p>
                  </a:txBody>
                  <a:tcPr>
                    <a:lnL w="28575" cap="flat" cmpd="sng" algn="ctr">
                      <a:noFill/>
                      <a:prstDash val="solid"/>
                      <a:round/>
                      <a:headEnd type="none" w="med" len="med"/>
                      <a:tailEnd type="none" w="med" len="med"/>
                    </a:lnL>
                    <a:lnR w="9525" cap="flat" cmpd="sng" algn="ctr">
                      <a:noFill/>
                      <a:prstDash val="solid"/>
                      <a:round/>
                      <a:headEnd type="none" w="med" len="med"/>
                      <a:tailEnd type="none" w="med" len="med"/>
                    </a:lnR>
                    <a:lnT w="2857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003C78"/>
                    </a:solidFill>
                  </a:tcPr>
                </a:tc>
                <a:tc>
                  <a:txBody>
                    <a:bodyPr/>
                    <a:lstStyle/>
                    <a:p>
                      <a:pPr algn="ctr"/>
                      <a:endParaRPr lang="zh-CN" altLang="en-US" sz="2000" dirty="0">
                        <a:solidFill>
                          <a:schemeClr val="bg1">
                            <a:lumMod val="95000"/>
                          </a:schemeClr>
                        </a:solidFill>
                        <a:latin typeface="微软雅黑" panose="020B0503020204020204" pitchFamily="34" charset="-122"/>
                        <a:ea typeface="微软雅黑" panose="020B0503020204020204" pitchFamily="34" charset="-122"/>
                      </a:endParaRPr>
                    </a:p>
                    <a:p>
                      <a:pPr algn="ctr"/>
                      <a:r>
                        <a:rPr lang="zh-CN" altLang="en-US" sz="2000" dirty="0">
                          <a:solidFill>
                            <a:schemeClr val="bg1">
                              <a:lumMod val="95000"/>
                            </a:schemeClr>
                          </a:solidFill>
                          <a:latin typeface="微软雅黑" panose="020B0503020204020204" pitchFamily="34" charset="-122"/>
                          <a:ea typeface="微软雅黑" panose="020B0503020204020204" pitchFamily="34" charset="-122"/>
                        </a:rPr>
                        <a:t>访存请求数</a:t>
                      </a:r>
                      <a:endParaRPr lang="en-US" altLang="zh-CN" sz="2000" dirty="0">
                        <a:solidFill>
                          <a:schemeClr val="bg1">
                            <a:lumMod val="95000"/>
                          </a:schemeClr>
                        </a:solidFill>
                        <a:latin typeface="微软雅黑" panose="020B0503020204020204" pitchFamily="34" charset="-122"/>
                        <a:ea typeface="微软雅黑" panose="020B0503020204020204" pitchFamily="34" charset="-122"/>
                      </a:endParaRPr>
                    </a:p>
                    <a:p>
                      <a:pPr algn="ctr"/>
                      <a:r>
                        <a:rPr lang="zh-CN" altLang="en-US" sz="2000" dirty="0">
                          <a:solidFill>
                            <a:schemeClr val="bg1">
                              <a:lumMod val="95000"/>
                            </a:schemeClr>
                          </a:solidFill>
                          <a:latin typeface="微软雅黑" panose="020B0503020204020204" pitchFamily="34" charset="-122"/>
                          <a:ea typeface="微软雅黑" panose="020B0503020204020204" pitchFamily="34" charset="-122"/>
                        </a:rPr>
                        <a:t>（百万次）</a:t>
                      </a:r>
                      <a:endParaRPr lang="en-US" altLang="zh-CN" sz="2000" dirty="0">
                        <a:solidFill>
                          <a:schemeClr val="bg1">
                            <a:lumMod val="95000"/>
                          </a:schemeClr>
                        </a:solidFill>
                        <a:latin typeface="微软雅黑" panose="020B0503020204020204" pitchFamily="34" charset="-122"/>
                        <a:ea typeface="微软雅黑" panose="020B0503020204020204" pitchFamily="34" charset="-122"/>
                      </a:endParaRPr>
                    </a:p>
                  </a:txBody>
                  <a:tcPr anchorCtr="1">
                    <a:lnL w="952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003C78"/>
                    </a:solidFill>
                  </a:tcPr>
                </a:tc>
                <a:tc>
                  <a:txBody>
                    <a:bodyPr/>
                    <a:lstStyle/>
                    <a:p>
                      <a:pPr algn="ctr"/>
                      <a:endParaRPr lang="en-US" altLang="zh-CN" sz="2000" dirty="0">
                        <a:solidFill>
                          <a:schemeClr val="bg1">
                            <a:lumMod val="95000"/>
                          </a:schemeClr>
                        </a:solidFill>
                        <a:latin typeface="微软雅黑" panose="020B0503020204020204" pitchFamily="34" charset="-122"/>
                        <a:ea typeface="微软雅黑" panose="020B0503020204020204" pitchFamily="34" charset="-122"/>
                      </a:endParaRPr>
                    </a:p>
                    <a:p>
                      <a:pPr algn="ctr"/>
                      <a:r>
                        <a:rPr lang="en-US" altLang="zh-CN" sz="2000" dirty="0">
                          <a:solidFill>
                            <a:schemeClr val="bg1">
                              <a:lumMod val="95000"/>
                            </a:schemeClr>
                          </a:solidFill>
                          <a:latin typeface="微软雅黑" panose="020B0503020204020204" pitchFamily="34" charset="-122"/>
                          <a:ea typeface="微软雅黑" panose="020B0503020204020204" pitchFamily="34" charset="-122"/>
                        </a:rPr>
                        <a:t>Cache</a:t>
                      </a:r>
                    </a:p>
                    <a:p>
                      <a:pPr algn="ctr"/>
                      <a:r>
                        <a:rPr lang="zh-CN" altLang="en-US" sz="2000" dirty="0">
                          <a:solidFill>
                            <a:schemeClr val="bg1">
                              <a:lumMod val="95000"/>
                            </a:schemeClr>
                          </a:solidFill>
                          <a:latin typeface="微软雅黑" panose="020B0503020204020204" pitchFamily="34" charset="-122"/>
                          <a:ea typeface="微软雅黑" panose="020B0503020204020204" pitchFamily="34" charset="-122"/>
                        </a:rPr>
                        <a:t>命中率</a:t>
                      </a:r>
                      <a:endParaRPr lang="en-US" altLang="zh-CN" sz="2000" dirty="0">
                        <a:solidFill>
                          <a:schemeClr val="bg1">
                            <a:lumMod val="95000"/>
                          </a:schemeClr>
                        </a:solidFill>
                        <a:latin typeface="微软雅黑" panose="020B0503020204020204" pitchFamily="34" charset="-122"/>
                        <a:ea typeface="微软雅黑" panose="020B0503020204020204" pitchFamily="34" charset="-122"/>
                      </a:endParaRPr>
                    </a:p>
                    <a:p>
                      <a:pPr algn="ctr"/>
                      <a:endParaRPr lang="zh-CN" altLang="en-US" sz="2000" dirty="0">
                        <a:solidFill>
                          <a:schemeClr val="bg1">
                            <a:lumMod val="95000"/>
                          </a:schemeClr>
                        </a:solidFill>
                        <a:latin typeface="微软雅黑" panose="020B0503020204020204" pitchFamily="34" charset="-122"/>
                        <a:ea typeface="微软雅黑" panose="020B0503020204020204" pitchFamily="34" charset="-122"/>
                      </a:endParaRPr>
                    </a:p>
                  </a:txBody>
                  <a:tcPr marT="0" anchor="ctr">
                    <a:lnL w="952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003C78"/>
                    </a:solidFill>
                  </a:tcPr>
                </a:tc>
                <a:tc>
                  <a:txBody>
                    <a:bodyPr/>
                    <a:lstStyle/>
                    <a:p>
                      <a:pPr algn="ctr"/>
                      <a:endParaRPr lang="en-US" altLang="zh-CN" sz="2000" dirty="0">
                        <a:solidFill>
                          <a:schemeClr val="bg1">
                            <a:lumMod val="95000"/>
                          </a:schemeClr>
                        </a:solidFill>
                        <a:latin typeface="微软雅黑" panose="020B0503020204020204" pitchFamily="34" charset="-122"/>
                        <a:ea typeface="微软雅黑" panose="020B0503020204020204" pitchFamily="34" charset="-122"/>
                      </a:endParaRPr>
                    </a:p>
                    <a:p>
                      <a:pPr algn="ctr"/>
                      <a:r>
                        <a:rPr lang="zh-CN" altLang="en-US" sz="2000" dirty="0">
                          <a:solidFill>
                            <a:schemeClr val="bg1">
                              <a:lumMod val="95000"/>
                            </a:schemeClr>
                          </a:solidFill>
                          <a:latin typeface="微软雅黑" panose="020B0503020204020204" pitchFamily="34" charset="-122"/>
                          <a:ea typeface="微软雅黑" panose="020B0503020204020204" pitchFamily="34" charset="-122"/>
                        </a:rPr>
                        <a:t>访存延迟</a:t>
                      </a:r>
                      <a:endParaRPr lang="en-US" altLang="zh-CN" sz="2000" dirty="0">
                        <a:solidFill>
                          <a:schemeClr val="bg1">
                            <a:lumMod val="95000"/>
                          </a:schemeClr>
                        </a:solidFill>
                        <a:latin typeface="微软雅黑" panose="020B0503020204020204" pitchFamily="34" charset="-122"/>
                        <a:ea typeface="微软雅黑" panose="020B0503020204020204" pitchFamily="34" charset="-122"/>
                      </a:endParaRPr>
                    </a:p>
                    <a:p>
                      <a:pPr algn="ctr"/>
                      <a:r>
                        <a:rPr lang="zh-CN" altLang="en-US" sz="2000" dirty="0">
                          <a:solidFill>
                            <a:schemeClr val="bg1">
                              <a:lumMod val="95000"/>
                            </a:schemeClr>
                          </a:solidFill>
                          <a:latin typeface="微软雅黑" panose="020B0503020204020204" pitchFamily="34" charset="-122"/>
                          <a:ea typeface="微软雅黑" panose="020B0503020204020204" pitchFamily="34" charset="-122"/>
                        </a:rPr>
                        <a:t>（百万周期）</a:t>
                      </a:r>
                      <a:endParaRPr lang="en-US" altLang="zh-CN" sz="2000" dirty="0">
                        <a:solidFill>
                          <a:schemeClr val="bg1">
                            <a:lumMod val="95000"/>
                          </a:schemeClr>
                        </a:solidFill>
                        <a:latin typeface="微软雅黑" panose="020B0503020204020204" pitchFamily="34" charset="-122"/>
                        <a:ea typeface="微软雅黑" panose="020B0503020204020204" pitchFamily="34" charset="-122"/>
                      </a:endParaRPr>
                    </a:p>
                    <a:p>
                      <a:pPr algn="ctr"/>
                      <a:endParaRPr lang="zh-CN" altLang="en-US" sz="2000" dirty="0">
                        <a:solidFill>
                          <a:schemeClr val="bg1">
                            <a:lumMod val="95000"/>
                          </a:schemeClr>
                        </a:solidFill>
                        <a:latin typeface="微软雅黑" panose="020B0503020204020204" pitchFamily="34" charset="-122"/>
                        <a:ea typeface="微软雅黑" panose="020B0503020204020204" pitchFamily="34" charset="-122"/>
                      </a:endParaRPr>
                    </a:p>
                  </a:txBody>
                  <a:tcPr>
                    <a:lnL w="952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003C78"/>
                    </a:solidFill>
                  </a:tcPr>
                </a:tc>
                <a:extLst>
                  <a:ext uri="{0D108BD9-81ED-4DB2-BD59-A6C34878D82A}">
                    <a16:rowId xmlns:a16="http://schemas.microsoft.com/office/drawing/2014/main" val="10000"/>
                  </a:ext>
                </a:extLst>
              </a:tr>
              <a:tr h="981619">
                <a:tc>
                  <a:txBody>
                    <a:bodyPr/>
                    <a:lstStyle/>
                    <a:p>
                      <a:pPr indent="0" algn="ctr">
                        <a:buNone/>
                      </a:pPr>
                      <a:endParaRPr lang="en-US" sz="2000" b="0" dirty="0">
                        <a:latin typeface="微软雅黑" panose="020B0503020204020204" pitchFamily="34" charset="-122"/>
                        <a:ea typeface="微软雅黑" panose="020B0503020204020204" pitchFamily="34" charset="-122"/>
                        <a:cs typeface="宋体" panose="02010600030101010101" pitchFamily="2" charset="-122"/>
                      </a:endParaRPr>
                    </a:p>
                    <a:p>
                      <a:pPr indent="0" algn="ctr">
                        <a:buNone/>
                      </a:pPr>
                      <a:r>
                        <a:rPr lang="zh-CN" altLang="en-US" sz="2000" b="0" dirty="0">
                          <a:latin typeface="微软雅黑" panose="020B0503020204020204" pitchFamily="34" charset="-122"/>
                          <a:ea typeface="微软雅黑" panose="020B0503020204020204" pitchFamily="34" charset="-122"/>
                          <a:cs typeface="宋体" panose="02010600030101010101" pitchFamily="2" charset="-122"/>
                        </a:rPr>
                        <a:t>原始方案</a:t>
                      </a:r>
                      <a:endParaRPr lang="en-US" altLang="en-US" sz="2000" b="0" dirty="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lnL w="28575" cap="flat" cmpd="sng" algn="ctr">
                      <a:noFill/>
                      <a:prstDash val="solid"/>
                      <a:round/>
                      <a:headEnd type="none" w="med" len="med"/>
                      <a:tailEnd type="none" w="med" len="med"/>
                    </a:lnL>
                    <a:lnR w="6350" cap="flat" cmpd="sng" algn="ctr">
                      <a:noFill/>
                      <a:prstDash val="solid"/>
                      <a:round/>
                      <a:headEnd type="none" w="med" len="med"/>
                      <a:tailEnd type="none" w="med" len="med"/>
                    </a:lnR>
                    <a:lnT w="9525"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indent="0" algn="ctr">
                        <a:lnSpc>
                          <a:spcPct val="120000"/>
                        </a:lnSpc>
                        <a:buNone/>
                      </a:pPr>
                      <a:endParaRPr lang="en-US" sz="2000" b="0" dirty="0">
                        <a:latin typeface="微软雅黑" panose="020B0503020204020204" pitchFamily="34" charset="-122"/>
                        <a:ea typeface="微软雅黑" panose="020B0503020204020204" pitchFamily="34" charset="-122"/>
                        <a:cs typeface="宋体" panose="02010600030101010101" pitchFamily="2" charset="-122"/>
                      </a:endParaRPr>
                    </a:p>
                    <a:p>
                      <a:pPr indent="0" algn="ctr">
                        <a:lnSpc>
                          <a:spcPct val="120000"/>
                        </a:lnSpc>
                        <a:buNone/>
                      </a:pPr>
                      <a:r>
                        <a:rPr lang="en-US" sz="2000" b="0" dirty="0">
                          <a:latin typeface="微软雅黑" panose="020B0503020204020204" pitchFamily="34" charset="-122"/>
                          <a:ea typeface="微软雅黑" panose="020B0503020204020204" pitchFamily="34" charset="-122"/>
                          <a:cs typeface="宋体" panose="02010600030101010101" pitchFamily="2" charset="-122"/>
                        </a:rPr>
                        <a:t>157.12</a:t>
                      </a:r>
                    </a:p>
                  </a:txBody>
                  <a:tcPr marL="68580" marR="68580" marT="0" marB="324000">
                    <a:lnL w="6350" cap="flat" cmpd="sng" algn="ctr">
                      <a:noFill/>
                      <a:prstDash val="solid"/>
                      <a:round/>
                      <a:headEnd type="none" w="med" len="med"/>
                      <a:tailEnd type="none" w="med" len="med"/>
                    </a:lnL>
                    <a:lnR w="28575" cap="flat" cmpd="sng" algn="ctr">
                      <a:noFill/>
                      <a:prstDash val="solid"/>
                      <a:round/>
                      <a:headEnd type="none" w="med" len="med"/>
                      <a:tailEnd type="none" w="med" len="med"/>
                    </a:lnR>
                    <a:lnT w="9525"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indent="0" algn="ctr">
                        <a:lnSpc>
                          <a:spcPct val="120000"/>
                        </a:lnSpc>
                        <a:buNone/>
                      </a:pPr>
                      <a:endParaRPr lang="en-US" altLang="en-US" sz="2000" b="0" dirty="0">
                        <a:latin typeface="微软雅黑" panose="020B0503020204020204" pitchFamily="34" charset="-122"/>
                        <a:ea typeface="微软雅黑" panose="020B0503020204020204" pitchFamily="34" charset="-122"/>
                        <a:cs typeface="宋体" panose="02010600030101010101" pitchFamily="2" charset="-122"/>
                      </a:endParaRPr>
                    </a:p>
                    <a:p>
                      <a:pPr indent="0" algn="ctr">
                        <a:lnSpc>
                          <a:spcPct val="120000"/>
                        </a:lnSpc>
                        <a:buNone/>
                      </a:pPr>
                      <a:r>
                        <a:rPr lang="en-US" altLang="en-US" sz="2000" b="0" dirty="0">
                          <a:latin typeface="微软雅黑" panose="020B0503020204020204" pitchFamily="34" charset="-122"/>
                          <a:ea typeface="微软雅黑" panose="020B0503020204020204" pitchFamily="34" charset="-122"/>
                          <a:cs typeface="宋体" panose="02010600030101010101" pitchFamily="2" charset="-122"/>
                        </a:rPr>
                        <a:t>93.10%</a:t>
                      </a:r>
                    </a:p>
                  </a:txBody>
                  <a:tcPr marL="68580" marR="68580" marT="0" marB="0">
                    <a:lnL w="6350" cap="flat" cmpd="sng" algn="ctr">
                      <a:noFill/>
                      <a:prstDash val="solid"/>
                      <a:round/>
                      <a:headEnd type="none" w="med" len="med"/>
                      <a:tailEnd type="none" w="med" len="med"/>
                    </a:lnL>
                    <a:lnR w="28575" cap="flat" cmpd="sng" algn="ctr">
                      <a:noFill/>
                      <a:prstDash val="solid"/>
                      <a:round/>
                      <a:headEnd type="none" w="med" len="med"/>
                      <a:tailEnd type="none" w="med" len="med"/>
                    </a:lnR>
                    <a:lnT w="9525"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indent="0" algn="ctr">
                        <a:lnSpc>
                          <a:spcPct val="120000"/>
                        </a:lnSpc>
                        <a:buNone/>
                      </a:pPr>
                      <a:endParaRPr lang="en-US" altLang="en-US" sz="2000" b="0" dirty="0">
                        <a:latin typeface="微软雅黑" panose="020B0503020204020204" pitchFamily="34" charset="-122"/>
                        <a:ea typeface="微软雅黑" panose="020B0503020204020204" pitchFamily="34" charset="-122"/>
                        <a:cs typeface="宋体" panose="02010600030101010101" pitchFamily="2" charset="-122"/>
                      </a:endParaRPr>
                    </a:p>
                    <a:p>
                      <a:pPr indent="0" algn="ctr">
                        <a:lnSpc>
                          <a:spcPct val="120000"/>
                        </a:lnSpc>
                        <a:buNone/>
                      </a:pPr>
                      <a:r>
                        <a:rPr lang="en-US" altLang="en-US" sz="2000" b="0" dirty="0">
                          <a:latin typeface="微软雅黑" panose="020B0503020204020204" pitchFamily="34" charset="-122"/>
                          <a:ea typeface="微软雅黑" panose="020B0503020204020204" pitchFamily="34" charset="-122"/>
                          <a:cs typeface="宋体" panose="02010600030101010101" pitchFamily="2" charset="-122"/>
                        </a:rPr>
                        <a:t>705161.84</a:t>
                      </a:r>
                    </a:p>
                  </a:txBody>
                  <a:tcPr marL="68580" marR="68580" marT="0" marB="0">
                    <a:lnL w="6350" cap="flat" cmpd="sng" algn="ctr">
                      <a:noFill/>
                      <a:prstDash val="solid"/>
                      <a:round/>
                      <a:headEnd type="none" w="med" len="med"/>
                      <a:tailEnd type="none" w="med" len="med"/>
                    </a:lnL>
                    <a:lnR w="28575" cap="flat" cmpd="sng" algn="ctr">
                      <a:noFill/>
                      <a:prstDash val="solid"/>
                      <a:round/>
                      <a:headEnd type="none" w="med" len="med"/>
                      <a:tailEnd type="none" w="med" len="med"/>
                    </a:lnR>
                    <a:lnT w="9525"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981619">
                <a:tc>
                  <a:txBody>
                    <a:bodyPr/>
                    <a:lstStyle/>
                    <a:p>
                      <a:pPr indent="0" algn="ctr">
                        <a:buNone/>
                      </a:pPr>
                      <a:r>
                        <a:rPr lang="en-US" sz="2000" b="0" dirty="0">
                          <a:latin typeface="微软雅黑" panose="020B0503020204020204" pitchFamily="34" charset="-122"/>
                          <a:ea typeface="微软雅黑" panose="020B0503020204020204" pitchFamily="34" charset="-122"/>
                          <a:cs typeface="宋体" panose="02010600030101010101" pitchFamily="2" charset="-122"/>
                        </a:rPr>
                        <a:t> </a:t>
                      </a:r>
                    </a:p>
                    <a:p>
                      <a:pPr indent="0" algn="ctr">
                        <a:buNone/>
                      </a:pPr>
                      <a:r>
                        <a:rPr lang="zh-CN" altLang="en-US" sz="2000" b="0" dirty="0">
                          <a:latin typeface="微软雅黑" panose="020B0503020204020204" pitchFamily="34" charset="-122"/>
                          <a:ea typeface="微软雅黑" panose="020B0503020204020204" pitchFamily="34" charset="-122"/>
                          <a:cs typeface="宋体" panose="02010600030101010101" pitchFamily="2" charset="-122"/>
                        </a:rPr>
                        <a:t>加速方案</a:t>
                      </a:r>
                      <a:endParaRPr lang="en-US" altLang="en-US" sz="2000" b="0" dirty="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lnL w="28575"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indent="0" algn="ctr">
                        <a:lnSpc>
                          <a:spcPct val="120000"/>
                        </a:lnSpc>
                        <a:buNone/>
                      </a:pPr>
                      <a:endParaRPr lang="en-US" sz="2000" b="0" dirty="0">
                        <a:latin typeface="微软雅黑" panose="020B0503020204020204" pitchFamily="34" charset="-122"/>
                        <a:ea typeface="微软雅黑" panose="020B0503020204020204" pitchFamily="34" charset="-122"/>
                        <a:cs typeface="宋体" panose="02010600030101010101" pitchFamily="2" charset="-122"/>
                      </a:endParaRPr>
                    </a:p>
                    <a:p>
                      <a:pPr indent="0" algn="ctr">
                        <a:lnSpc>
                          <a:spcPct val="120000"/>
                        </a:lnSpc>
                        <a:buNone/>
                      </a:pPr>
                      <a:r>
                        <a:rPr lang="en-US" sz="2000" b="0" dirty="0">
                          <a:solidFill>
                            <a:srgbClr val="FF0000"/>
                          </a:solidFill>
                          <a:latin typeface="微软雅黑" panose="020B0503020204020204" pitchFamily="34" charset="-122"/>
                          <a:ea typeface="微软雅黑" panose="020B0503020204020204" pitchFamily="34" charset="-122"/>
                          <a:cs typeface="宋体" panose="02010600030101010101" pitchFamily="2" charset="-122"/>
                        </a:rPr>
                        <a:t>15.93</a:t>
                      </a:r>
                    </a:p>
                    <a:p>
                      <a:pPr indent="0" algn="ctr">
                        <a:lnSpc>
                          <a:spcPct val="120000"/>
                        </a:lnSpc>
                        <a:buNone/>
                      </a:pPr>
                      <a:endParaRPr lang="en-US" altLang="en-US" sz="2000" b="0" dirty="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lnL w="6350" cap="flat" cmpd="sng" algn="ctr">
                      <a:noFill/>
                      <a:prstDash val="solid"/>
                      <a:round/>
                      <a:headEnd type="none" w="med" len="med"/>
                      <a:tailEnd type="none" w="med" len="med"/>
                    </a:lnL>
                    <a:lnR w="28575"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indent="0" algn="ctr">
                        <a:lnSpc>
                          <a:spcPct val="120000"/>
                        </a:lnSpc>
                        <a:buNone/>
                      </a:pPr>
                      <a:endParaRPr lang="en-US" altLang="en-US" sz="2000" b="0" dirty="0">
                        <a:latin typeface="微软雅黑" panose="020B0503020204020204" pitchFamily="34" charset="-122"/>
                        <a:ea typeface="微软雅黑" panose="020B0503020204020204" pitchFamily="34" charset="-122"/>
                        <a:cs typeface="宋体" panose="02010600030101010101" pitchFamily="2" charset="-122"/>
                      </a:endParaRPr>
                    </a:p>
                    <a:p>
                      <a:pPr marL="0" marR="0" lvl="0" indent="0" algn="ctr" defTabSz="914400" rtl="0" eaLnBrk="1" fontAlgn="auto" latinLnBrk="0" hangingPunct="1">
                        <a:lnSpc>
                          <a:spcPct val="120000"/>
                        </a:lnSpc>
                        <a:spcBef>
                          <a:spcPts val="0"/>
                        </a:spcBef>
                        <a:spcAft>
                          <a:spcPts val="0"/>
                        </a:spcAft>
                        <a:buClrTx/>
                        <a:buSzTx/>
                        <a:buFontTx/>
                        <a:buNone/>
                        <a:defRPr/>
                      </a:pPr>
                      <a:r>
                        <a:rPr lang="en-US" altLang="en-US" sz="2000" b="0" dirty="0">
                          <a:latin typeface="微软雅黑" panose="020B0503020204020204" pitchFamily="34" charset="-122"/>
                          <a:ea typeface="微软雅黑" panose="020B0503020204020204" pitchFamily="34" charset="-122"/>
                          <a:cs typeface="宋体" panose="02010600030101010101" pitchFamily="2" charset="-122"/>
                        </a:rPr>
                        <a:t>75.74%</a:t>
                      </a:r>
                    </a:p>
                    <a:p>
                      <a:pPr indent="0" algn="ctr">
                        <a:lnSpc>
                          <a:spcPct val="120000"/>
                        </a:lnSpc>
                        <a:buNone/>
                      </a:pPr>
                      <a:endParaRPr lang="en-US" altLang="en-US" sz="2000" b="0" dirty="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lnL w="6350" cap="flat" cmpd="sng" algn="ctr">
                      <a:noFill/>
                      <a:prstDash val="solid"/>
                      <a:round/>
                      <a:headEnd type="none" w="med" len="med"/>
                      <a:tailEnd type="none" w="med" len="med"/>
                    </a:lnL>
                    <a:lnR w="28575"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indent="0" algn="ctr">
                        <a:lnSpc>
                          <a:spcPct val="120000"/>
                        </a:lnSpc>
                        <a:buNone/>
                      </a:pPr>
                      <a:endParaRPr lang="en-US" altLang="en-US" sz="2000" b="0" dirty="0">
                        <a:latin typeface="微软雅黑" panose="020B0503020204020204" pitchFamily="34" charset="-122"/>
                        <a:ea typeface="微软雅黑" panose="020B0503020204020204" pitchFamily="34" charset="-122"/>
                        <a:cs typeface="宋体" panose="02010600030101010101" pitchFamily="2" charset="-122"/>
                      </a:endParaRPr>
                    </a:p>
                    <a:p>
                      <a:pPr indent="0" algn="ctr">
                        <a:lnSpc>
                          <a:spcPct val="120000"/>
                        </a:lnSpc>
                        <a:buNone/>
                      </a:pPr>
                      <a:r>
                        <a:rPr lang="en-US" altLang="en-US" sz="2000" b="0" dirty="0">
                          <a:latin typeface="微软雅黑" panose="020B0503020204020204" pitchFamily="34" charset="-122"/>
                          <a:ea typeface="微软雅黑" panose="020B0503020204020204" pitchFamily="34" charset="-122"/>
                          <a:cs typeface="宋体" panose="02010600030101010101" pitchFamily="2" charset="-122"/>
                        </a:rPr>
                        <a:t>268634.58</a:t>
                      </a:r>
                    </a:p>
                  </a:txBody>
                  <a:tcPr marL="68580" marR="68580" marT="0" marB="0">
                    <a:lnL w="6350" cap="flat" cmpd="sng" algn="ctr">
                      <a:noFill/>
                      <a:prstDash val="solid"/>
                      <a:round/>
                      <a:headEnd type="none" w="med" len="med"/>
                      <a:tailEnd type="none" w="med" len="med"/>
                    </a:lnL>
                    <a:lnR w="28575"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
        <p:nvSpPr>
          <p:cNvPr id="3" name="文本框 2"/>
          <p:cNvSpPr txBox="1"/>
          <p:nvPr/>
        </p:nvSpPr>
        <p:spPr>
          <a:xfrm>
            <a:off x="4908200" y="1013708"/>
            <a:ext cx="3142979" cy="523220"/>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访存延迟↓</a:t>
            </a:r>
            <a:r>
              <a:rPr lang="en-US" altLang="zh-CN" sz="2800" b="1" dirty="0">
                <a:latin typeface="微软雅黑" panose="020B0503020204020204" pitchFamily="34" charset="-122"/>
                <a:ea typeface="微软雅黑" panose="020B0503020204020204" pitchFamily="34" charset="-122"/>
              </a:rPr>
              <a:t>62%</a:t>
            </a:r>
            <a:endParaRPr lang="en-US" altLang="zh-CN" sz="2400" b="1" dirty="0">
              <a:latin typeface="微软雅黑" panose="020B0503020204020204" pitchFamily="34" charset="-122"/>
              <a:ea typeface="微软雅黑" panose="020B0503020204020204" pitchFamily="34" charset="-122"/>
            </a:endParaRPr>
          </a:p>
        </p:txBody>
      </p:sp>
      <p:sp>
        <p:nvSpPr>
          <p:cNvPr id="6" name="圆角矩形 28"/>
          <p:cNvSpPr>
            <a:spLocks noChangeAspect="1"/>
          </p:cNvSpPr>
          <p:nvPr/>
        </p:nvSpPr>
        <p:spPr>
          <a:xfrm>
            <a:off x="4475247" y="5177641"/>
            <a:ext cx="3470999" cy="393689"/>
          </a:xfrm>
          <a:prstGeom prst="roundRect">
            <a:avLst>
              <a:gd name="adj" fmla="val 50000"/>
            </a:avLst>
          </a:prstGeom>
          <a:solidFill>
            <a:schemeClr val="tx2">
              <a:lumMod val="75000"/>
            </a:schemeClr>
          </a:solidFill>
          <a:ln w="12700" cap="flat" cmpd="sng" algn="ctr">
            <a:noFill/>
            <a:prstDash val="solid"/>
            <a:miter lim="800000"/>
          </a:ln>
          <a:effectLst>
            <a:outerShdw blurRad="101600" dist="38100" dir="2700000" algn="tl" rotWithShape="0">
              <a:prstClr val="black">
                <a:alpha val="15000"/>
              </a:prstClr>
            </a:outerShdw>
          </a:effectLst>
        </p:spPr>
        <p:txBody>
          <a:bodyPr rtlCol="0" anchor="ctr"/>
          <a:lstStyle/>
          <a:p>
            <a:pPr algn="ctr">
              <a:defRPr/>
            </a:pPr>
            <a:r>
              <a:rPr lang="zh-CN" altLang="en-US" sz="1800" kern="0" dirty="0">
                <a:solidFill>
                  <a:srgbClr val="FFFFFF"/>
                </a:solidFill>
                <a:latin typeface="Arial" panose="020B0604020202020204"/>
                <a:ea typeface="微软雅黑" panose="020B0503020204020204" pitchFamily="34" charset="-122"/>
                <a:sym typeface="Arial" panose="020B0604020202020204"/>
              </a:rPr>
              <a:t>向量寄存器</a:t>
            </a:r>
          </a:p>
        </p:txBody>
      </p:sp>
      <p:sp>
        <p:nvSpPr>
          <p:cNvPr id="8" name="文本框 7"/>
          <p:cNvSpPr txBox="1"/>
          <p:nvPr/>
        </p:nvSpPr>
        <p:spPr>
          <a:xfrm>
            <a:off x="3998259" y="5584651"/>
            <a:ext cx="4329953" cy="728533"/>
          </a:xfrm>
          <a:prstGeom prst="rect">
            <a:avLst/>
          </a:prstGeom>
          <a:noFill/>
        </p:spPr>
        <p:txBody>
          <a:bodyPr wrap="square" rtlCol="0">
            <a:spAutoFit/>
          </a:bodyPr>
          <a:lstStyle/>
          <a:p>
            <a:pPr algn="ctr">
              <a:lnSpc>
                <a:spcPct val="120000"/>
              </a:lnSpc>
              <a:defRPr/>
            </a:pPr>
            <a:r>
              <a:rPr lang="zh-CN" altLang="en-US" b="1" kern="0" dirty="0">
                <a:solidFill>
                  <a:schemeClr val="tx1">
                    <a:lumMod val="65000"/>
                    <a:lumOff val="35000"/>
                  </a:schemeClr>
                </a:solidFill>
                <a:latin typeface="Arial" panose="020B0604020202020204"/>
                <a:ea typeface="微软雅黑" panose="020B0503020204020204" pitchFamily="34" charset="-122"/>
                <a:sym typeface="Arial" panose="020B0604020202020204"/>
              </a:rPr>
              <a:t>向量化访存增加访存宽度</a:t>
            </a:r>
          </a:p>
          <a:p>
            <a:pPr algn="ctr">
              <a:lnSpc>
                <a:spcPct val="120000"/>
              </a:lnSpc>
              <a:defRPr/>
            </a:pPr>
            <a:r>
              <a:rPr lang="zh-CN" altLang="en-US" b="1" kern="0" dirty="0">
                <a:solidFill>
                  <a:schemeClr val="tx1">
                    <a:lumMod val="65000"/>
                    <a:lumOff val="35000"/>
                  </a:schemeClr>
                </a:solidFill>
                <a:latin typeface="Arial" panose="020B0604020202020204"/>
                <a:ea typeface="微软雅黑" panose="020B0503020204020204" pitchFamily="34" charset="-122"/>
                <a:sym typeface="Arial" panose="020B0604020202020204"/>
              </a:rPr>
              <a:t>部分寄存器避免了重复的卷积核权重加载</a:t>
            </a:r>
            <a:endParaRPr lang="en-US" altLang="zh-CN" b="1" kern="0" dirty="0">
              <a:solidFill>
                <a:schemeClr val="tx1">
                  <a:lumMod val="65000"/>
                  <a:lumOff val="35000"/>
                </a:schemeClr>
              </a:solidFill>
              <a:latin typeface="Arial" panose="020B0604020202020204"/>
              <a:ea typeface="微软雅黑" panose="020B0503020204020204" pitchFamily="34" charset="-122"/>
              <a:sym typeface="Arial" panose="020B0604020202020204"/>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哈工大物联网智慧校园设计方案_Lighton（来同）品牌"/>
          <p:cNvPicPr>
            <a:picLocks noChangeAspect="1" noChangeArrowheads="1"/>
          </p:cNvPicPr>
          <p:nvPr/>
        </p:nvPicPr>
        <p:blipFill rotWithShape="1">
          <a:blip r:embed="rId3">
            <a:extLst>
              <a:ext uri="{28A0092B-C50C-407E-A947-70E740481C1C}">
                <a14:useLocalDpi xmlns:a14="http://schemas.microsoft.com/office/drawing/2010/main" val="0"/>
              </a:ext>
            </a:extLst>
          </a:blip>
          <a:srcRect l="127" t="3204" r="-127" b="6070"/>
          <a:stretch>
            <a:fillRect/>
          </a:stretch>
        </p:blipFill>
        <p:spPr bwMode="auto">
          <a:xfrm>
            <a:off x="-1" y="0"/>
            <a:ext cx="12251267" cy="6858000"/>
          </a:xfrm>
          <a:prstGeom prst="rect">
            <a:avLst/>
          </a:prstGeom>
          <a:noFill/>
          <a:extLst>
            <a:ext uri="{909E8E84-426E-40DD-AFC4-6F175D3DCCD1}">
              <a14:hiddenFill xmlns:a14="http://schemas.microsoft.com/office/drawing/2010/main">
                <a:solidFill>
                  <a:srgbClr val="FFFFFF"/>
                </a:solidFill>
              </a14:hiddenFill>
            </a:ext>
          </a:extLst>
        </p:spPr>
      </p:pic>
      <p:sp>
        <p:nvSpPr>
          <p:cNvPr id="5" name="矩形 4"/>
          <p:cNvSpPr/>
          <p:nvPr/>
        </p:nvSpPr>
        <p:spPr>
          <a:xfrm>
            <a:off x="0" y="0"/>
            <a:ext cx="12251266" cy="6858000"/>
          </a:xfrm>
          <a:prstGeom prst="rect">
            <a:avLst/>
          </a:prstGeom>
          <a:gradFill>
            <a:gsLst>
              <a:gs pos="0">
                <a:schemeClr val="accent1">
                  <a:lumMod val="5000"/>
                  <a:lumOff val="95000"/>
                  <a:alpha val="22000"/>
                </a:schemeClr>
              </a:gs>
              <a:gs pos="33000">
                <a:srgbClr val="FFFFFF">
                  <a:alpha val="80000"/>
                </a:srgbClr>
              </a:gs>
              <a:gs pos="68000">
                <a:srgbClr val="FFFFFF">
                  <a:alpha val="90000"/>
                </a:srgbClr>
              </a:gs>
              <a:gs pos="100000">
                <a:srgbClr val="FFFFFF"/>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extBox 5"/>
          <p:cNvSpPr txBox="1"/>
          <p:nvPr/>
        </p:nvSpPr>
        <p:spPr>
          <a:xfrm>
            <a:off x="3640100" y="2332295"/>
            <a:ext cx="4414133" cy="923330"/>
          </a:xfrm>
          <a:prstGeom prst="rect">
            <a:avLst/>
          </a:prstGeom>
          <a:noFill/>
          <a:effectLst/>
        </p:spPr>
        <p:txBody>
          <a:bodyPr wrap="square" rtlCol="0" anchor="ctr">
            <a:spAutoFit/>
            <a:scene3d>
              <a:camera prst="orthographicFront"/>
              <a:lightRig rig="threePt" dir="t"/>
            </a:scene3d>
            <a:sp3d prstMaterial="powder"/>
          </a:bodyPr>
          <a:lstStyle/>
          <a:p>
            <a:pPr algn="ctr"/>
            <a:r>
              <a:rPr lang="en-US" altLang="zh-CN" sz="5400" b="1" spc="300" dirty="0">
                <a:solidFill>
                  <a:schemeClr val="tx2">
                    <a:lumMod val="75000"/>
                  </a:schemeClr>
                </a:solidFill>
                <a:effectLst>
                  <a:outerShdw blurRad="25400" dist="25400" dir="2700000" algn="tl">
                    <a:srgbClr val="000000">
                      <a:alpha val="15000"/>
                    </a:srgbClr>
                  </a:outerShdw>
                </a:effectLst>
                <a:latin typeface="微软雅黑" panose="020B0503020204020204" pitchFamily="34" charset="-122"/>
                <a:ea typeface="微软雅黑" panose="020B0503020204020204" pitchFamily="34" charset="-122"/>
                <a:sym typeface="Arial" panose="020B0604020202020204"/>
              </a:rPr>
              <a:t>01 </a:t>
            </a:r>
            <a:r>
              <a:rPr lang="zh-CN" altLang="en-US" sz="5400" b="1" spc="300" dirty="0">
                <a:solidFill>
                  <a:schemeClr val="tx2">
                    <a:lumMod val="75000"/>
                  </a:schemeClr>
                </a:solidFill>
                <a:effectLst>
                  <a:outerShdw blurRad="25400" dist="25400" dir="2700000" algn="tl">
                    <a:srgbClr val="000000">
                      <a:alpha val="15000"/>
                    </a:srgbClr>
                  </a:outerShdw>
                </a:effectLst>
                <a:latin typeface="微软雅黑" panose="020B0503020204020204" pitchFamily="34" charset="-122"/>
                <a:ea typeface="微软雅黑" panose="020B0503020204020204" pitchFamily="34" charset="-122"/>
                <a:sym typeface="Arial" panose="020B0604020202020204"/>
              </a:rPr>
              <a:t>研究背景</a:t>
            </a:r>
          </a:p>
        </p:txBody>
      </p:sp>
      <p:cxnSp>
        <p:nvCxnSpPr>
          <p:cNvPr id="9" name="直接连接符 8"/>
          <p:cNvCxnSpPr/>
          <p:nvPr/>
        </p:nvCxnSpPr>
        <p:spPr>
          <a:xfrm>
            <a:off x="5650104" y="3429000"/>
            <a:ext cx="394124" cy="0"/>
          </a:xfrm>
          <a:prstGeom prst="line">
            <a:avLst/>
          </a:prstGeom>
          <a:ln w="57150">
            <a:solidFill>
              <a:srgbClr val="5886C2"/>
            </a:solidFill>
          </a:ln>
          <a:effectLst>
            <a:outerShdw blurRad="101600" dist="38100" dir="2700000" algn="tl" rotWithShape="0">
              <a:prstClr val="black">
                <a:alpha val="25000"/>
              </a:prstClr>
            </a:outerShdw>
          </a:effectLst>
        </p:spPr>
        <p:style>
          <a:lnRef idx="1">
            <a:schemeClr val="accent1"/>
          </a:lnRef>
          <a:fillRef idx="0">
            <a:schemeClr val="accent1"/>
          </a:fillRef>
          <a:effectRef idx="0">
            <a:schemeClr val="accent1"/>
          </a:effectRef>
          <a:fontRef idx="minor">
            <a:schemeClr val="tx1"/>
          </a:fontRef>
        </p:style>
      </p:cxnSp>
      <p:sp>
        <p:nvSpPr>
          <p:cNvPr id="22" name="TextBox 5"/>
          <p:cNvSpPr txBox="1"/>
          <p:nvPr/>
        </p:nvSpPr>
        <p:spPr>
          <a:xfrm>
            <a:off x="3640100" y="3602375"/>
            <a:ext cx="4414133" cy="523220"/>
          </a:xfrm>
          <a:prstGeom prst="rect">
            <a:avLst/>
          </a:prstGeom>
          <a:noFill/>
          <a:effectLst/>
        </p:spPr>
        <p:txBody>
          <a:bodyPr wrap="square" rtlCol="0" anchor="ctr">
            <a:spAutoFit/>
            <a:scene3d>
              <a:camera prst="orthographicFront"/>
              <a:lightRig rig="threePt" dir="t"/>
            </a:scene3d>
            <a:sp3d prstMaterial="powder"/>
          </a:bodyPr>
          <a:lstStyle/>
          <a:p>
            <a:pPr algn="ctr"/>
            <a:r>
              <a:rPr lang="zh-CN" altLang="en-US" sz="2800" b="1" dirty="0">
                <a:solidFill>
                  <a:schemeClr val="tx2">
                    <a:lumMod val="75000"/>
                  </a:schemeClr>
                </a:solidFill>
                <a:latin typeface="微软雅黑" panose="020B0503020204020204" pitchFamily="34" charset="-122"/>
                <a:ea typeface="微软雅黑" panose="020B0503020204020204" pitchFamily="34" charset="-122"/>
              </a:rPr>
              <a:t>课题来源 研究意义</a:t>
            </a:r>
            <a:endParaRPr lang="zh-CN" altLang="en-US" sz="2800" b="1" spc="300" dirty="0">
              <a:solidFill>
                <a:schemeClr val="tx2">
                  <a:lumMod val="75000"/>
                </a:schemeClr>
              </a:solidFill>
              <a:effectLst>
                <a:outerShdw blurRad="25400" dist="25400" dir="2700000" algn="tl">
                  <a:srgbClr val="000000">
                    <a:alpha val="15000"/>
                  </a:srgbClr>
                </a:outerShdw>
              </a:effectLst>
              <a:latin typeface="微软雅黑" panose="020B0503020204020204" pitchFamily="34" charset="-122"/>
              <a:ea typeface="微软雅黑" panose="020B0503020204020204" pitchFamily="34" charset="-122"/>
              <a:sym typeface="Arial" panose="020B0604020202020204"/>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2" descr="哈工大物联网智慧校园设计方案_Lighton（来同）品牌"/>
          <p:cNvPicPr>
            <a:picLocks noChangeAspect="1" noChangeArrowheads="1"/>
          </p:cNvPicPr>
          <p:nvPr/>
        </p:nvPicPr>
        <p:blipFill rotWithShape="1">
          <a:blip r:embed="rId3">
            <a:extLst>
              <a:ext uri="{28A0092B-C50C-407E-A947-70E740481C1C}">
                <a14:useLocalDpi xmlns:a14="http://schemas.microsoft.com/office/drawing/2010/main" val="0"/>
              </a:ext>
            </a:extLst>
          </a:blip>
          <a:srcRect l="127" t="3204" r="-127" b="6070"/>
          <a:stretch>
            <a:fillRect/>
          </a:stretch>
        </p:blipFill>
        <p:spPr bwMode="auto">
          <a:xfrm>
            <a:off x="1"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5" name="矩形 4"/>
          <p:cNvSpPr/>
          <p:nvPr/>
        </p:nvSpPr>
        <p:spPr>
          <a:xfrm>
            <a:off x="2" y="0"/>
            <a:ext cx="12191998" cy="6858000"/>
          </a:xfrm>
          <a:prstGeom prst="rect">
            <a:avLst/>
          </a:prstGeom>
          <a:gradFill>
            <a:gsLst>
              <a:gs pos="0">
                <a:schemeClr val="accent1">
                  <a:lumMod val="5000"/>
                  <a:lumOff val="95000"/>
                  <a:alpha val="80000"/>
                </a:schemeClr>
              </a:gs>
              <a:gs pos="34000">
                <a:srgbClr val="FFFFFF">
                  <a:alpha val="90000"/>
                </a:srgbClr>
              </a:gs>
              <a:gs pos="68000">
                <a:srgbClr val="FFFFFF">
                  <a:alpha val="95000"/>
                </a:srgbClr>
              </a:gs>
              <a:gs pos="100000">
                <a:srgbClr val="FFFFFF"/>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文本框 6"/>
          <p:cNvSpPr txBox="1"/>
          <p:nvPr/>
        </p:nvSpPr>
        <p:spPr>
          <a:xfrm>
            <a:off x="111125" y="122578"/>
            <a:ext cx="6959600" cy="523220"/>
          </a:xfrm>
          <a:prstGeom prst="rect">
            <a:avLst/>
          </a:prstGeom>
          <a:noFill/>
        </p:spPr>
        <p:txBody>
          <a:bodyPr wrap="square" rtlCol="0">
            <a:spAutoFit/>
          </a:bodyPr>
          <a:lstStyle/>
          <a:p>
            <a:r>
              <a:rPr lang="en-US" altLang="zh-CN" sz="2800" b="1" dirty="0">
                <a:solidFill>
                  <a:schemeClr val="tx2">
                    <a:lumMod val="75000"/>
                  </a:schemeClr>
                </a:solidFill>
                <a:latin typeface="微软雅黑" panose="020B0503020204020204" pitchFamily="34" charset="-122"/>
                <a:ea typeface="微软雅黑" panose="020B0503020204020204" pitchFamily="34" charset="-122"/>
              </a:rPr>
              <a:t>01  </a:t>
            </a:r>
            <a:r>
              <a:rPr lang="zh-CN" altLang="en-US" sz="2800" b="1" dirty="0">
                <a:solidFill>
                  <a:schemeClr val="tx2">
                    <a:lumMod val="75000"/>
                  </a:schemeClr>
                </a:solidFill>
                <a:latin typeface="微软雅黑" panose="020B0503020204020204" pitchFamily="34" charset="-122"/>
                <a:ea typeface="微软雅黑" panose="020B0503020204020204" pitchFamily="34" charset="-122"/>
              </a:rPr>
              <a:t>研究背景</a:t>
            </a:r>
            <a:endParaRPr lang="en-US" altLang="zh-CN" sz="2800" b="1" dirty="0">
              <a:solidFill>
                <a:schemeClr val="tx2">
                  <a:lumMod val="75000"/>
                </a:schemeClr>
              </a:solidFill>
              <a:latin typeface="微软雅黑" panose="020B0503020204020204" pitchFamily="34" charset="-122"/>
              <a:ea typeface="微软雅黑" panose="020B0503020204020204" pitchFamily="34" charset="-122"/>
            </a:endParaRPr>
          </a:p>
        </p:txBody>
      </p:sp>
      <p:pic>
        <p:nvPicPr>
          <p:cNvPr id="11" name="图片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644567" y="1038142"/>
            <a:ext cx="3590987" cy="2289075"/>
          </a:xfrm>
          <a:prstGeom prst="rect">
            <a:avLst/>
          </a:prstGeom>
        </p:spPr>
      </p:pic>
      <p:sp>
        <p:nvSpPr>
          <p:cNvPr id="2" name="文本框 1"/>
          <p:cNvSpPr txBox="1"/>
          <p:nvPr/>
        </p:nvSpPr>
        <p:spPr>
          <a:xfrm>
            <a:off x="3001225" y="601195"/>
            <a:ext cx="2877670" cy="406971"/>
          </a:xfrm>
          <a:prstGeom prst="rect">
            <a:avLst/>
          </a:prstGeom>
          <a:noFill/>
        </p:spPr>
        <p:txBody>
          <a:bodyPr wrap="square" rtlCol="0">
            <a:spAutoFit/>
          </a:bodyPr>
          <a:lstStyle/>
          <a:p>
            <a:pPr algn="ctr">
              <a:lnSpc>
                <a:spcPct val="125000"/>
              </a:lnSpc>
            </a:pPr>
            <a:r>
              <a:rPr lang="en-US" altLang="zh-CN" b="1" dirty="0">
                <a:solidFill>
                  <a:schemeClr val="tx2">
                    <a:lumMod val="75000"/>
                  </a:schemeClr>
                </a:solidFill>
                <a:latin typeface="微软雅黑" panose="020B0503020204020204" pitchFamily="34" charset="-122"/>
                <a:ea typeface="微软雅黑" panose="020B0503020204020204" pitchFamily="34" charset="-122"/>
              </a:rPr>
              <a:t>CNN</a:t>
            </a:r>
            <a:r>
              <a:rPr lang="zh-CN" altLang="en-US" b="1" dirty="0">
                <a:solidFill>
                  <a:schemeClr val="tx2">
                    <a:lumMod val="75000"/>
                  </a:schemeClr>
                </a:solidFill>
                <a:latin typeface="微软雅黑" panose="020B0503020204020204" pitchFamily="34" charset="-122"/>
                <a:ea typeface="微软雅黑" panose="020B0503020204020204" pitchFamily="34" charset="-122"/>
              </a:rPr>
              <a:t> 性能优异 计算量大</a:t>
            </a:r>
            <a:endParaRPr lang="en-US" altLang="zh-CN" b="1" dirty="0">
              <a:solidFill>
                <a:schemeClr val="tx2">
                  <a:lumMod val="75000"/>
                </a:schemeClr>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7613671" y="558020"/>
            <a:ext cx="3154208" cy="406971"/>
          </a:xfrm>
          <a:prstGeom prst="rect">
            <a:avLst/>
          </a:prstGeom>
          <a:noFill/>
        </p:spPr>
        <p:txBody>
          <a:bodyPr wrap="square" rtlCol="0">
            <a:spAutoFit/>
          </a:bodyPr>
          <a:lstStyle/>
          <a:p>
            <a:pPr algn="ctr">
              <a:lnSpc>
                <a:spcPct val="125000"/>
              </a:lnSpc>
            </a:pPr>
            <a:r>
              <a:rPr lang="zh-CN" altLang="en-US" b="1" dirty="0">
                <a:solidFill>
                  <a:schemeClr val="tx2">
                    <a:lumMod val="75000"/>
                  </a:schemeClr>
                </a:solidFill>
                <a:latin typeface="微软雅黑" panose="020B0503020204020204" pitchFamily="34" charset="-122"/>
                <a:ea typeface="微软雅黑" panose="020B0503020204020204" pitchFamily="34" charset="-122"/>
              </a:rPr>
              <a:t>卷积计算 计算复杂 访存密集</a:t>
            </a:r>
            <a:endParaRPr lang="en-US" altLang="zh-CN" b="1" dirty="0">
              <a:solidFill>
                <a:schemeClr val="tx2">
                  <a:lumMod val="75000"/>
                </a:schemeClr>
              </a:solidFill>
              <a:latin typeface="微软雅黑" panose="020B0503020204020204" pitchFamily="34" charset="-122"/>
              <a:ea typeface="微软雅黑" panose="020B0503020204020204" pitchFamily="34" charset="-122"/>
            </a:endParaRPr>
          </a:p>
        </p:txBody>
      </p:sp>
      <p:pic>
        <p:nvPicPr>
          <p:cNvPr id="12" name="图片 11"/>
          <p:cNvPicPr>
            <a:picLocks noChangeAspect="1"/>
          </p:cNvPicPr>
          <p:nvPr/>
        </p:nvPicPr>
        <p:blipFill rotWithShape="1">
          <a:blip r:embed="rId5">
            <a:extLst>
              <a:ext uri="{28A0092B-C50C-407E-A947-70E740481C1C}">
                <a14:useLocalDpi xmlns:a14="http://schemas.microsoft.com/office/drawing/2010/main" val="0"/>
              </a:ext>
            </a:extLst>
          </a:blip>
          <a:srcRect r="5705"/>
          <a:stretch>
            <a:fillRect/>
          </a:stretch>
        </p:blipFill>
        <p:spPr>
          <a:xfrm>
            <a:off x="2138454" y="4046368"/>
            <a:ext cx="4276772" cy="2267748"/>
          </a:xfrm>
          <a:prstGeom prst="rect">
            <a:avLst/>
          </a:prstGeom>
        </p:spPr>
      </p:pic>
      <p:sp>
        <p:nvSpPr>
          <p:cNvPr id="13" name="文本框 12"/>
          <p:cNvSpPr txBox="1"/>
          <p:nvPr/>
        </p:nvSpPr>
        <p:spPr>
          <a:xfrm>
            <a:off x="3059240" y="3641665"/>
            <a:ext cx="3113488" cy="369332"/>
          </a:xfrm>
          <a:prstGeom prst="rect">
            <a:avLst/>
          </a:prstGeom>
          <a:noFill/>
        </p:spPr>
        <p:txBody>
          <a:bodyPr wrap="square" rtlCol="0">
            <a:spAutoFit/>
          </a:bodyPr>
          <a:lstStyle/>
          <a:p>
            <a:r>
              <a:rPr lang="zh-CN" altLang="en-US" b="1" dirty="0">
                <a:solidFill>
                  <a:srgbClr val="FF0000"/>
                </a:solidFill>
              </a:rPr>
              <a:t>如何在</a:t>
            </a:r>
            <a:r>
              <a:rPr lang="en-US" altLang="zh-CN" b="1" dirty="0">
                <a:solidFill>
                  <a:srgbClr val="FF0000"/>
                </a:solidFill>
              </a:rPr>
              <a:t>CPU</a:t>
            </a:r>
            <a:r>
              <a:rPr lang="zh-CN" altLang="en-US" b="1" dirty="0">
                <a:solidFill>
                  <a:srgbClr val="FF0000"/>
                </a:solidFill>
              </a:rPr>
              <a:t>上实现卷积加速？</a:t>
            </a:r>
          </a:p>
        </p:txBody>
      </p:sp>
      <p:pic>
        <p:nvPicPr>
          <p:cNvPr id="15" name="图片 1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253999" y="4000674"/>
            <a:ext cx="3880166" cy="2686996"/>
          </a:xfrm>
          <a:prstGeom prst="rect">
            <a:avLst/>
          </a:prstGeom>
        </p:spPr>
      </p:pic>
      <p:sp>
        <p:nvSpPr>
          <p:cNvPr id="18" name="文本框 17"/>
          <p:cNvSpPr txBox="1"/>
          <p:nvPr/>
        </p:nvSpPr>
        <p:spPr>
          <a:xfrm>
            <a:off x="7292834" y="3622845"/>
            <a:ext cx="3733748" cy="406971"/>
          </a:xfrm>
          <a:prstGeom prst="rect">
            <a:avLst/>
          </a:prstGeom>
          <a:noFill/>
        </p:spPr>
        <p:txBody>
          <a:bodyPr wrap="square" rtlCol="0">
            <a:spAutoFit/>
          </a:bodyPr>
          <a:lstStyle/>
          <a:p>
            <a:pPr algn="ctr">
              <a:lnSpc>
                <a:spcPct val="125000"/>
              </a:lnSpc>
            </a:pPr>
            <a:r>
              <a:rPr lang="en-US" altLang="zh-CN" b="1" dirty="0">
                <a:solidFill>
                  <a:schemeClr val="tx2">
                    <a:lumMod val="75000"/>
                  </a:schemeClr>
                </a:solidFill>
                <a:latin typeface="微软雅黑" panose="020B0503020204020204" pitchFamily="34" charset="-122"/>
                <a:ea typeface="微软雅黑" panose="020B0503020204020204" pitchFamily="34" charset="-122"/>
              </a:rPr>
              <a:t>GPU/TPU/ASIC   </a:t>
            </a:r>
            <a:r>
              <a:rPr lang="zh-CN" altLang="en-US" b="1" dirty="0">
                <a:solidFill>
                  <a:schemeClr val="tx2">
                    <a:lumMod val="75000"/>
                  </a:schemeClr>
                </a:solidFill>
                <a:latin typeface="微软雅黑" panose="020B0503020204020204" pitchFamily="34" charset="-122"/>
                <a:ea typeface="微软雅黑" panose="020B0503020204020204" pitchFamily="34" charset="-122"/>
              </a:rPr>
              <a:t>功耗</a:t>
            </a:r>
            <a:r>
              <a:rPr lang="en-US" altLang="zh-CN" b="1" dirty="0">
                <a:solidFill>
                  <a:schemeClr val="tx2">
                    <a:lumMod val="75000"/>
                  </a:schemeClr>
                </a:solidFill>
                <a:latin typeface="微软雅黑" panose="020B0503020204020204" pitchFamily="34" charset="-122"/>
                <a:ea typeface="微软雅黑" panose="020B0503020204020204" pitchFamily="34" charset="-122"/>
              </a:rPr>
              <a:t> </a:t>
            </a:r>
            <a:r>
              <a:rPr lang="zh-CN" altLang="en-US" b="1" dirty="0">
                <a:solidFill>
                  <a:schemeClr val="tx2">
                    <a:lumMod val="75000"/>
                  </a:schemeClr>
                </a:solidFill>
                <a:latin typeface="微软雅黑" panose="020B0503020204020204" pitchFamily="34" charset="-122"/>
                <a:ea typeface="微软雅黑" panose="020B0503020204020204" pitchFamily="34" charset="-122"/>
              </a:rPr>
              <a:t>成本过高</a:t>
            </a:r>
            <a:endParaRPr lang="en-US" altLang="zh-CN" b="1" dirty="0">
              <a:solidFill>
                <a:schemeClr val="tx2">
                  <a:lumMod val="75000"/>
                </a:schemeClr>
              </a:solidFill>
              <a:latin typeface="微软雅黑" panose="020B0503020204020204" pitchFamily="34" charset="-122"/>
              <a:ea typeface="微软雅黑" panose="020B0503020204020204" pitchFamily="34" charset="-122"/>
            </a:endParaRPr>
          </a:p>
        </p:txBody>
      </p:sp>
      <p:pic>
        <p:nvPicPr>
          <p:cNvPr id="20" name="图片 19"/>
          <p:cNvPicPr>
            <a:picLocks noChangeAspect="1"/>
          </p:cNvPicPr>
          <p:nvPr/>
        </p:nvPicPr>
        <p:blipFill>
          <a:blip r:embed="rId7"/>
          <a:stretch>
            <a:fillRect/>
          </a:stretch>
        </p:blipFill>
        <p:spPr>
          <a:xfrm>
            <a:off x="7422360" y="1008165"/>
            <a:ext cx="3543638" cy="2384607"/>
          </a:xfrm>
          <a:prstGeom prst="rect">
            <a:avLst/>
          </a:prstGeom>
        </p:spPr>
      </p:pic>
      <p:sp>
        <p:nvSpPr>
          <p:cNvPr id="21" name="文本框 20"/>
          <p:cNvSpPr txBox="1"/>
          <p:nvPr/>
        </p:nvSpPr>
        <p:spPr>
          <a:xfrm>
            <a:off x="97969" y="2843799"/>
            <a:ext cx="2546598" cy="753220"/>
          </a:xfrm>
          <a:prstGeom prst="rect">
            <a:avLst/>
          </a:prstGeom>
          <a:noFill/>
        </p:spPr>
        <p:txBody>
          <a:bodyPr wrap="square" rtlCol="0">
            <a:spAutoFit/>
          </a:bodyPr>
          <a:lstStyle/>
          <a:p>
            <a:pPr algn="ctr">
              <a:lnSpc>
                <a:spcPct val="125000"/>
              </a:lnSpc>
            </a:pPr>
            <a:r>
              <a:rPr lang="en-US" altLang="zh-CN" b="1" dirty="0">
                <a:solidFill>
                  <a:schemeClr val="tx2">
                    <a:lumMod val="75000"/>
                  </a:schemeClr>
                </a:solidFill>
                <a:latin typeface="微软雅黑" panose="020B0503020204020204" pitchFamily="34" charset="-122"/>
                <a:ea typeface="微软雅黑" panose="020B0503020204020204" pitchFamily="34" charset="-122"/>
              </a:rPr>
              <a:t>AI</a:t>
            </a:r>
            <a:r>
              <a:rPr lang="zh-CN" altLang="en-US" b="1" dirty="0">
                <a:solidFill>
                  <a:schemeClr val="tx2">
                    <a:lumMod val="75000"/>
                  </a:schemeClr>
                </a:solidFill>
                <a:latin typeface="微软雅黑" panose="020B0503020204020204" pitchFamily="34" charset="-122"/>
                <a:ea typeface="微软雅黑" panose="020B0503020204020204" pitchFamily="34" charset="-122"/>
              </a:rPr>
              <a:t>应用</a:t>
            </a:r>
            <a:endParaRPr lang="en-US" altLang="zh-CN" b="1" dirty="0">
              <a:solidFill>
                <a:schemeClr val="tx2">
                  <a:lumMod val="75000"/>
                </a:schemeClr>
              </a:solidFill>
              <a:latin typeface="微软雅黑" panose="020B0503020204020204" pitchFamily="34" charset="-122"/>
              <a:ea typeface="微软雅黑" panose="020B0503020204020204" pitchFamily="34" charset="-122"/>
            </a:endParaRPr>
          </a:p>
          <a:p>
            <a:pPr algn="ctr">
              <a:lnSpc>
                <a:spcPct val="125000"/>
              </a:lnSpc>
            </a:pPr>
            <a:r>
              <a:rPr lang="zh-CN" altLang="en-US" b="1" dirty="0">
                <a:solidFill>
                  <a:schemeClr val="tx2">
                    <a:lumMod val="75000"/>
                  </a:schemeClr>
                </a:solidFill>
                <a:latin typeface="微软雅黑" panose="020B0503020204020204" pitchFamily="34" charset="-122"/>
                <a:ea typeface="微软雅黑" panose="020B0503020204020204" pitchFamily="34" charset="-122"/>
              </a:rPr>
              <a:t>被部署在边缘端</a:t>
            </a:r>
            <a:endParaRPr lang="en-US" altLang="zh-CN" b="1" dirty="0">
              <a:solidFill>
                <a:schemeClr val="tx2">
                  <a:lumMod val="75000"/>
                </a:schemeClr>
              </a:solidFill>
              <a:latin typeface="微软雅黑" panose="020B0503020204020204" pitchFamily="34" charset="-122"/>
              <a:ea typeface="微软雅黑" panose="020B0503020204020204" pitchFamily="34" charset="-122"/>
            </a:endParaRPr>
          </a:p>
        </p:txBody>
      </p:sp>
      <p:cxnSp>
        <p:nvCxnSpPr>
          <p:cNvPr id="23" name="直接箭头连接符 22"/>
          <p:cNvCxnSpPr/>
          <p:nvPr/>
        </p:nvCxnSpPr>
        <p:spPr>
          <a:xfrm>
            <a:off x="6544235" y="2225712"/>
            <a:ext cx="526490"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p:nvPr/>
        </p:nvCxnSpPr>
        <p:spPr>
          <a:xfrm flipH="1">
            <a:off x="6546818" y="5202428"/>
            <a:ext cx="523907"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2" descr="哈工大物联网智慧校园设计方案_Lighton（来同）品牌"/>
          <p:cNvPicPr>
            <a:picLocks noChangeAspect="1" noChangeArrowheads="1"/>
          </p:cNvPicPr>
          <p:nvPr/>
        </p:nvPicPr>
        <p:blipFill rotWithShape="1">
          <a:blip r:embed="rId2">
            <a:extLst>
              <a:ext uri="{28A0092B-C50C-407E-A947-70E740481C1C}">
                <a14:useLocalDpi xmlns:a14="http://schemas.microsoft.com/office/drawing/2010/main" val="0"/>
              </a:ext>
            </a:extLst>
          </a:blip>
          <a:srcRect l="127" t="3204" r="-127" b="6070"/>
          <a:stretch>
            <a:fillRect/>
          </a:stretch>
        </p:blipFill>
        <p:spPr bwMode="auto">
          <a:xfrm>
            <a:off x="1"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5" name="矩形 4"/>
          <p:cNvSpPr/>
          <p:nvPr/>
        </p:nvSpPr>
        <p:spPr>
          <a:xfrm>
            <a:off x="2" y="0"/>
            <a:ext cx="12191998" cy="6858000"/>
          </a:xfrm>
          <a:prstGeom prst="rect">
            <a:avLst/>
          </a:prstGeom>
          <a:gradFill>
            <a:gsLst>
              <a:gs pos="0">
                <a:schemeClr val="accent1">
                  <a:lumMod val="5000"/>
                  <a:lumOff val="95000"/>
                  <a:alpha val="80000"/>
                </a:schemeClr>
              </a:gs>
              <a:gs pos="34000">
                <a:srgbClr val="FFFFFF">
                  <a:alpha val="90000"/>
                </a:srgbClr>
              </a:gs>
              <a:gs pos="68000">
                <a:srgbClr val="FFFFFF">
                  <a:alpha val="95000"/>
                </a:srgbClr>
              </a:gs>
              <a:gs pos="100000">
                <a:srgbClr val="FFFFFF"/>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111125" y="122578"/>
            <a:ext cx="6959600" cy="523220"/>
          </a:xfrm>
          <a:prstGeom prst="rect">
            <a:avLst/>
          </a:prstGeom>
          <a:noFill/>
        </p:spPr>
        <p:txBody>
          <a:bodyPr wrap="square" rtlCol="0">
            <a:spAutoFit/>
          </a:bodyPr>
          <a:lstStyle/>
          <a:p>
            <a:r>
              <a:rPr lang="en-US" altLang="zh-CN" sz="2800" b="1" dirty="0">
                <a:solidFill>
                  <a:schemeClr val="tx2">
                    <a:lumMod val="75000"/>
                  </a:schemeClr>
                </a:solidFill>
                <a:latin typeface="微软雅黑" panose="020B0503020204020204" pitchFamily="34" charset="-122"/>
                <a:ea typeface="微软雅黑" panose="020B0503020204020204" pitchFamily="34" charset="-122"/>
              </a:rPr>
              <a:t>01  </a:t>
            </a:r>
            <a:r>
              <a:rPr lang="zh-CN" altLang="en-US" sz="2800" b="1" dirty="0">
                <a:solidFill>
                  <a:schemeClr val="tx2">
                    <a:lumMod val="75000"/>
                  </a:schemeClr>
                </a:solidFill>
                <a:latin typeface="微软雅黑" panose="020B0503020204020204" pitchFamily="34" charset="-122"/>
                <a:ea typeface="微软雅黑" panose="020B0503020204020204" pitchFamily="34" charset="-122"/>
              </a:rPr>
              <a:t>研究背景</a:t>
            </a:r>
            <a:endParaRPr lang="en-US" altLang="zh-CN" sz="2800" b="1" dirty="0">
              <a:solidFill>
                <a:schemeClr val="tx2">
                  <a:lumMod val="75000"/>
                </a:schemeClr>
              </a:solidFill>
              <a:latin typeface="微软雅黑" panose="020B0503020204020204" pitchFamily="34" charset="-122"/>
              <a:ea typeface="微软雅黑" panose="020B0503020204020204" pitchFamily="34" charset="-122"/>
            </a:endParaRPr>
          </a:p>
        </p:txBody>
      </p:sp>
      <p:sp>
        <p:nvSpPr>
          <p:cNvPr id="21" name="文本框 20"/>
          <p:cNvSpPr txBox="1"/>
          <p:nvPr/>
        </p:nvSpPr>
        <p:spPr>
          <a:xfrm>
            <a:off x="3611953" y="5886907"/>
            <a:ext cx="3458772" cy="584775"/>
          </a:xfrm>
          <a:prstGeom prst="rect">
            <a:avLst/>
          </a:prstGeom>
          <a:noFill/>
        </p:spPr>
        <p:txBody>
          <a:bodyPr wrap="square" rtlCol="0">
            <a:spAutoFit/>
          </a:bodyPr>
          <a:lstStyle/>
          <a:p>
            <a:endParaRPr lang="zh-CN" altLang="en-US" sz="3200" b="1" dirty="0">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rotWithShape="1">
          <a:blip r:embed="rId3" cstate="print">
            <a:extLst>
              <a:ext uri="{28A0092B-C50C-407E-A947-70E740481C1C}">
                <a14:useLocalDpi xmlns:a14="http://schemas.microsoft.com/office/drawing/2010/main" val="0"/>
              </a:ext>
            </a:extLst>
          </a:blip>
          <a:srcRect r="54513" b="51946"/>
          <a:stretch>
            <a:fillRect/>
          </a:stretch>
        </p:blipFill>
        <p:spPr>
          <a:xfrm>
            <a:off x="640244" y="2024942"/>
            <a:ext cx="3991370" cy="3071524"/>
          </a:xfrm>
          <a:prstGeom prst="rect">
            <a:avLst/>
          </a:prstGeom>
        </p:spPr>
      </p:pic>
      <p:grpSp>
        <p:nvGrpSpPr>
          <p:cNvPr id="2" name="组合 1"/>
          <p:cNvGrpSpPr/>
          <p:nvPr/>
        </p:nvGrpSpPr>
        <p:grpSpPr>
          <a:xfrm>
            <a:off x="4892310" y="2588935"/>
            <a:ext cx="7038993" cy="3019643"/>
            <a:chOff x="103156" y="2097216"/>
            <a:chExt cx="5828757" cy="2605077"/>
          </a:xfrm>
        </p:grpSpPr>
        <p:pic>
          <p:nvPicPr>
            <p:cNvPr id="6" name="图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3156" y="3173692"/>
              <a:ext cx="5828757" cy="1528601"/>
            </a:xfrm>
            <a:prstGeom prst="rect">
              <a:avLst/>
            </a:prstGeom>
          </p:spPr>
        </p:pic>
        <p:sp>
          <p:nvSpPr>
            <p:cNvPr id="9" name="文本框 8"/>
            <p:cNvSpPr txBox="1"/>
            <p:nvPr/>
          </p:nvSpPr>
          <p:spPr>
            <a:xfrm>
              <a:off x="382490" y="2097216"/>
              <a:ext cx="5270091" cy="1185390"/>
            </a:xfrm>
            <a:prstGeom prst="rect">
              <a:avLst/>
            </a:prstGeom>
            <a:noFill/>
          </p:spPr>
          <p:txBody>
            <a:bodyPr wrap="square" rtlCol="0">
              <a:spAutoFit/>
            </a:bodyPr>
            <a:lstStyle/>
            <a:p>
              <a:pPr algn="ctr">
                <a:lnSpc>
                  <a:spcPct val="125000"/>
                </a:lnSpc>
              </a:pPr>
              <a:r>
                <a:rPr lang="zh-CN" altLang="en-US" sz="3200" b="1" dirty="0">
                  <a:solidFill>
                    <a:schemeClr val="tx2">
                      <a:lumMod val="75000"/>
                    </a:schemeClr>
                  </a:solidFill>
                  <a:latin typeface="微软雅黑" panose="020B0503020204020204" pitchFamily="34" charset="-122"/>
                  <a:ea typeface="微软雅黑" panose="020B0503020204020204" pitchFamily="34" charset="-122"/>
                </a:rPr>
                <a:t>自定义指令</a:t>
              </a:r>
              <a:endParaRPr lang="en-US" altLang="zh-CN" sz="3200" b="1" dirty="0">
                <a:solidFill>
                  <a:schemeClr val="tx2">
                    <a:lumMod val="75000"/>
                  </a:schemeClr>
                </a:solidFill>
                <a:latin typeface="微软雅黑" panose="020B0503020204020204" pitchFamily="34" charset="-122"/>
                <a:ea typeface="微软雅黑" panose="020B0503020204020204" pitchFamily="34" charset="-122"/>
              </a:endParaRPr>
            </a:p>
            <a:p>
              <a:pPr algn="ctr">
                <a:lnSpc>
                  <a:spcPct val="125000"/>
                </a:lnSpc>
              </a:pPr>
              <a:r>
                <a:rPr lang="zh-CN" altLang="en-US" dirty="0">
                  <a:latin typeface="微软雅黑" panose="020B0503020204020204" pitchFamily="34" charset="-122"/>
                  <a:ea typeface="微软雅黑" panose="020B0503020204020204" pitchFamily="34" charset="-122"/>
                </a:rPr>
                <a:t>利用该组指令进行</a:t>
              </a:r>
              <a:r>
                <a:rPr lang="zh-CN" altLang="en-US" dirty="0">
                  <a:solidFill>
                    <a:srgbClr val="FF0000"/>
                  </a:solidFill>
                  <a:latin typeface="微软雅黑" panose="020B0503020204020204" pitchFamily="34" charset="-122"/>
                  <a:ea typeface="微软雅黑" panose="020B0503020204020204" pitchFamily="34" charset="-122"/>
                </a:rPr>
                <a:t>卷积加速设计</a:t>
              </a:r>
              <a:endParaRPr lang="en-US" altLang="zh-CN" dirty="0">
                <a:solidFill>
                  <a:srgbClr val="FF0000"/>
                </a:solidFill>
                <a:latin typeface="微软雅黑" panose="020B0503020204020204" pitchFamily="34" charset="-122"/>
                <a:ea typeface="微软雅黑" panose="020B0503020204020204" pitchFamily="34" charset="-122"/>
              </a:endParaRPr>
            </a:p>
            <a:p>
              <a:pPr algn="ctr">
                <a:lnSpc>
                  <a:spcPct val="125000"/>
                </a:lnSpc>
              </a:pPr>
              <a:r>
                <a:rPr lang="zh-CN" altLang="en-US" dirty="0">
                  <a:latin typeface="微软雅黑" panose="020B0503020204020204" pitchFamily="34" charset="-122"/>
                  <a:ea typeface="微软雅黑" panose="020B0503020204020204" pitchFamily="34" charset="-122"/>
                </a:rPr>
                <a:t>比传统硬件加速方案更具可编程性和灵活性</a:t>
              </a:r>
              <a:endParaRPr lang="zh-CN" altLang="en-US" dirty="0"/>
            </a:p>
          </p:txBody>
        </p:sp>
      </p:grpSp>
      <p:sp>
        <p:nvSpPr>
          <p:cNvPr id="10" name="文本框 9"/>
          <p:cNvSpPr txBox="1"/>
          <p:nvPr/>
        </p:nvSpPr>
        <p:spPr>
          <a:xfrm>
            <a:off x="5776760" y="1057681"/>
            <a:ext cx="5270091" cy="1331134"/>
          </a:xfrm>
          <a:prstGeom prst="rect">
            <a:avLst/>
          </a:prstGeom>
          <a:noFill/>
        </p:spPr>
        <p:txBody>
          <a:bodyPr wrap="square" rtlCol="0">
            <a:spAutoFit/>
          </a:bodyPr>
          <a:lstStyle/>
          <a:p>
            <a:pPr algn="ctr">
              <a:lnSpc>
                <a:spcPct val="125000"/>
              </a:lnSpc>
            </a:pPr>
            <a:r>
              <a:rPr lang="zh-CN" altLang="en-US" sz="3200" b="1" dirty="0">
                <a:solidFill>
                  <a:schemeClr val="tx2">
                    <a:lumMod val="75000"/>
                  </a:schemeClr>
                </a:solidFill>
                <a:latin typeface="微软雅黑" panose="020B0503020204020204" pitchFamily="34" charset="-122"/>
                <a:ea typeface="微软雅黑" panose="020B0503020204020204" pitchFamily="34" charset="-122"/>
              </a:rPr>
              <a:t>生态良好</a:t>
            </a:r>
            <a:endParaRPr lang="en-US" altLang="zh-CN" sz="3200" b="1" dirty="0">
              <a:solidFill>
                <a:schemeClr val="tx2">
                  <a:lumMod val="75000"/>
                </a:schemeClr>
              </a:solidFill>
              <a:latin typeface="微软雅黑" panose="020B0503020204020204" pitchFamily="34" charset="-122"/>
              <a:ea typeface="微软雅黑" panose="020B0503020204020204" pitchFamily="34" charset="-122"/>
            </a:endParaRPr>
          </a:p>
          <a:p>
            <a:pPr algn="ctr">
              <a:lnSpc>
                <a:spcPct val="125000"/>
              </a:lnSpc>
            </a:pPr>
            <a:r>
              <a:rPr lang="zh-CN" altLang="en-US" dirty="0">
                <a:latin typeface="微软雅黑" panose="020B0503020204020204" pitchFamily="34" charset="-122"/>
                <a:ea typeface="微软雅黑" panose="020B0503020204020204" pitchFamily="34" charset="-122"/>
              </a:rPr>
              <a:t>模拟器：</a:t>
            </a:r>
            <a:r>
              <a:rPr lang="en-US" altLang="zh-CN" dirty="0">
                <a:latin typeface="微软雅黑" panose="020B0503020204020204" pitchFamily="34" charset="-122"/>
                <a:ea typeface="微软雅黑" panose="020B0503020204020204" pitchFamily="34" charset="-122"/>
              </a:rPr>
              <a:t>Gem5</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Spike</a:t>
            </a:r>
            <a:r>
              <a:rPr lang="zh-CN" altLang="en-US" dirty="0">
                <a:latin typeface="微软雅黑" panose="020B0503020204020204" pitchFamily="34" charset="-122"/>
                <a:ea typeface="微软雅黑" panose="020B0503020204020204" pitchFamily="34" charset="-122"/>
              </a:rPr>
              <a:t>、</a:t>
            </a:r>
            <a:r>
              <a:rPr lang="en-US" altLang="zh-CN" dirty="0" err="1">
                <a:latin typeface="微软雅黑" panose="020B0503020204020204" pitchFamily="34" charset="-122"/>
                <a:ea typeface="微软雅黑" panose="020B0503020204020204" pitchFamily="34" charset="-122"/>
              </a:rPr>
              <a:t>Qemu</a:t>
            </a:r>
            <a:endParaRPr lang="en-US" altLang="zh-CN" dirty="0">
              <a:latin typeface="微软雅黑" panose="020B0503020204020204" pitchFamily="34" charset="-122"/>
              <a:ea typeface="微软雅黑" panose="020B0503020204020204" pitchFamily="34" charset="-122"/>
            </a:endParaRPr>
          </a:p>
          <a:p>
            <a:pPr algn="ctr"/>
            <a:r>
              <a:rPr lang="zh-CN" altLang="en-US" dirty="0">
                <a:latin typeface="微软雅黑" panose="020B0503020204020204" pitchFamily="34" charset="-122"/>
                <a:ea typeface="微软雅黑" panose="020B0503020204020204" pitchFamily="34" charset="-122"/>
              </a:rPr>
              <a:t>开源</a:t>
            </a:r>
            <a:r>
              <a:rPr lang="en-US" altLang="zh-CN" dirty="0">
                <a:latin typeface="微软雅黑" panose="020B0503020204020204" pitchFamily="34" charset="-122"/>
                <a:ea typeface="微软雅黑" panose="020B0503020204020204" pitchFamily="34" charset="-122"/>
              </a:rPr>
              <a:t>CPU</a:t>
            </a:r>
            <a:r>
              <a:rPr lang="zh-CN" altLang="en-US" dirty="0">
                <a:latin typeface="微软雅黑" panose="020B0503020204020204" pitchFamily="34" charset="-122"/>
                <a:ea typeface="微软雅黑" panose="020B0503020204020204" pitchFamily="34" charset="-122"/>
              </a:rPr>
              <a:t>实现：</a:t>
            </a:r>
            <a:r>
              <a:rPr lang="en-US" altLang="zh-CN" dirty="0" err="1">
                <a:latin typeface="微软雅黑" panose="020B0503020204020204" pitchFamily="34" charset="-122"/>
                <a:ea typeface="微软雅黑" panose="020B0503020204020204" pitchFamily="34" charset="-122"/>
              </a:rPr>
              <a:t>Rockie</a:t>
            </a:r>
            <a:r>
              <a:rPr lang="en-US" altLang="zh-CN" dirty="0">
                <a:latin typeface="微软雅黑" panose="020B0503020204020204" pitchFamily="34" charset="-122"/>
                <a:ea typeface="微软雅黑" panose="020B0503020204020204" pitchFamily="34" charset="-122"/>
              </a:rPr>
              <a:t>-chip</a:t>
            </a:r>
            <a:r>
              <a:rPr lang="zh-CN" altLang="en-US" dirty="0">
                <a:latin typeface="微软雅黑" panose="020B0503020204020204" pitchFamily="34" charset="-122"/>
                <a:ea typeface="微软雅黑" panose="020B0503020204020204" pitchFamily="34" charset="-122"/>
              </a:rPr>
              <a:t>、香山、果壳</a:t>
            </a:r>
            <a:endParaRPr lang="en-US" altLang="zh-CN" dirty="0">
              <a:latin typeface="微软雅黑" panose="020B0503020204020204" pitchFamily="34" charset="-122"/>
              <a:ea typeface="微软雅黑" panose="020B0503020204020204" pitchFamily="34" charset="-122"/>
            </a:endParaRPr>
          </a:p>
        </p:txBody>
      </p:sp>
      <p:sp>
        <p:nvSpPr>
          <p:cNvPr id="13" name="文本框 12"/>
          <p:cNvSpPr txBox="1"/>
          <p:nvPr/>
        </p:nvSpPr>
        <p:spPr>
          <a:xfrm>
            <a:off x="111125" y="4729176"/>
            <a:ext cx="5031184" cy="406971"/>
          </a:xfrm>
          <a:prstGeom prst="rect">
            <a:avLst/>
          </a:prstGeom>
          <a:noFill/>
        </p:spPr>
        <p:txBody>
          <a:bodyPr wrap="square" rtlCol="0">
            <a:spAutoFit/>
          </a:bodyPr>
          <a:lstStyle/>
          <a:p>
            <a:pPr marL="0" marR="0" lvl="0" indent="0" algn="ctr" defTabSz="914400" rtl="0" eaLnBrk="1" fontAlgn="auto" latinLnBrk="0" hangingPunct="1">
              <a:lnSpc>
                <a:spcPct val="125000"/>
              </a:lnSpc>
              <a:spcBef>
                <a:spcPts val="0"/>
              </a:spcBef>
              <a:spcAft>
                <a:spcPts val="0"/>
              </a:spcAft>
              <a:buClrTx/>
              <a:buSzTx/>
              <a:buFontTx/>
              <a:buNone/>
              <a:defRPr/>
            </a:pPr>
            <a:r>
              <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架构简洁 模块化设计 无需向后兼容</a:t>
            </a:r>
            <a:endParaRPr kumimoji="0" lang="en-US" altLang="zh-CN" sz="3200" b="1" i="0" u="none" strike="noStrike" kern="1200" cap="none" spc="0" normalizeH="0" baseline="0" noProof="0" dirty="0">
              <a:ln>
                <a:noFill/>
              </a:ln>
              <a:solidFill>
                <a:srgbClr val="44546A">
                  <a:lumMod val="75000"/>
                </a:srgbClr>
              </a:solidFill>
              <a:effectLst/>
              <a:uLnTx/>
              <a:uFillTx/>
              <a:latin typeface="微软雅黑" panose="020B0503020204020204" pitchFamily="34" charset="-122"/>
              <a:ea typeface="微软雅黑" panose="020B0503020204020204" pitchFamily="34" charset="-122"/>
              <a:cs typeface="+mn-cs"/>
            </a:endParaRPr>
          </a:p>
        </p:txBody>
      </p:sp>
      <p:sp>
        <p:nvSpPr>
          <p:cNvPr id="14" name="文本框 13"/>
          <p:cNvSpPr txBox="1"/>
          <p:nvPr/>
        </p:nvSpPr>
        <p:spPr>
          <a:xfrm>
            <a:off x="143062" y="1367921"/>
            <a:ext cx="5031184" cy="651653"/>
          </a:xfrm>
          <a:prstGeom prst="rect">
            <a:avLst/>
          </a:prstGeom>
          <a:noFill/>
        </p:spPr>
        <p:txBody>
          <a:bodyPr wrap="square" rtlCol="0">
            <a:spAutoFit/>
          </a:bodyPr>
          <a:lstStyle/>
          <a:p>
            <a:pPr algn="ctr">
              <a:lnSpc>
                <a:spcPct val="125000"/>
              </a:lnSpc>
            </a:pPr>
            <a:r>
              <a:rPr lang="zh-CN" altLang="en-US" sz="3200" b="1" dirty="0">
                <a:solidFill>
                  <a:schemeClr val="tx2">
                    <a:lumMod val="75000"/>
                  </a:schemeClr>
                </a:solidFill>
                <a:latin typeface="微软雅黑" panose="020B0503020204020204" pitchFamily="34" charset="-122"/>
                <a:ea typeface="微软雅黑" panose="020B0503020204020204" pitchFamily="34" charset="-122"/>
              </a:rPr>
              <a:t>开源精简指令集</a:t>
            </a:r>
            <a:endParaRPr lang="en-US" altLang="zh-CN" sz="3200" b="1" dirty="0">
              <a:solidFill>
                <a:schemeClr val="tx2">
                  <a:lumMod val="75000"/>
                </a:schemeClr>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哈工大物联网智慧校园设计方案_Lighton（来同）品牌"/>
          <p:cNvPicPr>
            <a:picLocks noChangeAspect="1" noChangeArrowheads="1"/>
          </p:cNvPicPr>
          <p:nvPr/>
        </p:nvPicPr>
        <p:blipFill rotWithShape="1">
          <a:blip r:embed="rId3">
            <a:extLst>
              <a:ext uri="{28A0092B-C50C-407E-A947-70E740481C1C}">
                <a14:useLocalDpi xmlns:a14="http://schemas.microsoft.com/office/drawing/2010/main" val="0"/>
              </a:ext>
            </a:extLst>
          </a:blip>
          <a:srcRect l="127" t="3204" r="-127" b="6070"/>
          <a:stretch>
            <a:fillRect/>
          </a:stretch>
        </p:blipFill>
        <p:spPr bwMode="auto">
          <a:xfrm>
            <a:off x="-1" y="0"/>
            <a:ext cx="12293601" cy="6858000"/>
          </a:xfrm>
          <a:prstGeom prst="rect">
            <a:avLst/>
          </a:prstGeom>
          <a:noFill/>
          <a:extLst>
            <a:ext uri="{909E8E84-426E-40DD-AFC4-6F175D3DCCD1}">
              <a14:hiddenFill xmlns:a14="http://schemas.microsoft.com/office/drawing/2010/main">
                <a:solidFill>
                  <a:srgbClr val="FFFFFF"/>
                </a:solidFill>
              </a14:hiddenFill>
            </a:ext>
          </a:extLst>
        </p:spPr>
      </p:pic>
      <p:sp>
        <p:nvSpPr>
          <p:cNvPr id="5" name="矩形 4"/>
          <p:cNvSpPr/>
          <p:nvPr/>
        </p:nvSpPr>
        <p:spPr>
          <a:xfrm>
            <a:off x="0" y="0"/>
            <a:ext cx="12293600" cy="6858000"/>
          </a:xfrm>
          <a:prstGeom prst="rect">
            <a:avLst/>
          </a:prstGeom>
          <a:gradFill>
            <a:gsLst>
              <a:gs pos="0">
                <a:schemeClr val="accent1">
                  <a:lumMod val="5000"/>
                  <a:lumOff val="95000"/>
                  <a:alpha val="22000"/>
                </a:schemeClr>
              </a:gs>
              <a:gs pos="33000">
                <a:srgbClr val="FFFFFF">
                  <a:alpha val="80000"/>
                </a:srgbClr>
              </a:gs>
              <a:gs pos="68000">
                <a:srgbClr val="FFFFFF">
                  <a:alpha val="90000"/>
                </a:srgbClr>
              </a:gs>
              <a:gs pos="100000">
                <a:srgbClr val="FFFFFF"/>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TextBox 5"/>
          <p:cNvSpPr txBox="1"/>
          <p:nvPr/>
        </p:nvSpPr>
        <p:spPr>
          <a:xfrm>
            <a:off x="3640100" y="2332295"/>
            <a:ext cx="4414133" cy="923330"/>
          </a:xfrm>
          <a:prstGeom prst="rect">
            <a:avLst/>
          </a:prstGeom>
          <a:noFill/>
          <a:effectLst/>
        </p:spPr>
        <p:txBody>
          <a:bodyPr wrap="square" rtlCol="0" anchor="ctr">
            <a:spAutoFit/>
            <a:scene3d>
              <a:camera prst="orthographicFront"/>
              <a:lightRig rig="threePt" dir="t"/>
            </a:scene3d>
            <a:sp3d prstMaterial="powder"/>
          </a:bodyPr>
          <a:lstStyle/>
          <a:p>
            <a:pPr algn="ctr"/>
            <a:r>
              <a:rPr lang="en-US" altLang="zh-CN" sz="5400" b="1" spc="300" dirty="0">
                <a:solidFill>
                  <a:schemeClr val="tx2">
                    <a:lumMod val="75000"/>
                  </a:schemeClr>
                </a:solidFill>
                <a:effectLst>
                  <a:outerShdw blurRad="25400" dist="25400" dir="2700000" algn="tl">
                    <a:srgbClr val="000000">
                      <a:alpha val="15000"/>
                    </a:srgbClr>
                  </a:outerShdw>
                </a:effectLst>
                <a:latin typeface="微软雅黑" panose="020B0503020204020204" pitchFamily="34" charset="-122"/>
                <a:ea typeface="微软雅黑" panose="020B0503020204020204" pitchFamily="34" charset="-122"/>
                <a:sym typeface="Arial" panose="020B0604020202020204"/>
              </a:rPr>
              <a:t>02 </a:t>
            </a:r>
            <a:r>
              <a:rPr lang="zh-CN" altLang="en-US" sz="5400" b="1" spc="300" dirty="0">
                <a:solidFill>
                  <a:schemeClr val="tx2">
                    <a:lumMod val="75000"/>
                  </a:schemeClr>
                </a:solidFill>
                <a:effectLst>
                  <a:outerShdw blurRad="25400" dist="25400" dir="2700000" algn="tl">
                    <a:srgbClr val="000000">
                      <a:alpha val="15000"/>
                    </a:srgbClr>
                  </a:outerShdw>
                </a:effectLst>
                <a:latin typeface="微软雅黑" panose="020B0503020204020204" pitchFamily="34" charset="-122"/>
                <a:ea typeface="微软雅黑" panose="020B0503020204020204" pitchFamily="34" charset="-122"/>
                <a:sym typeface="Arial" panose="020B0604020202020204"/>
              </a:rPr>
              <a:t>研究思路</a:t>
            </a:r>
          </a:p>
        </p:txBody>
      </p:sp>
      <p:cxnSp>
        <p:nvCxnSpPr>
          <p:cNvPr id="7" name="直接连接符 6"/>
          <p:cNvCxnSpPr/>
          <p:nvPr/>
        </p:nvCxnSpPr>
        <p:spPr>
          <a:xfrm>
            <a:off x="5650104" y="3429000"/>
            <a:ext cx="394124" cy="0"/>
          </a:xfrm>
          <a:prstGeom prst="line">
            <a:avLst/>
          </a:prstGeom>
          <a:ln w="57150">
            <a:solidFill>
              <a:srgbClr val="5886C2"/>
            </a:solidFill>
          </a:ln>
          <a:effectLst>
            <a:outerShdw blurRad="101600" dist="38100" dir="2700000" algn="tl" rotWithShape="0">
              <a:prstClr val="black">
                <a:alpha val="25000"/>
              </a:prstClr>
            </a:outerShdw>
          </a:effectLst>
        </p:spPr>
        <p:style>
          <a:lnRef idx="1">
            <a:schemeClr val="accent1"/>
          </a:lnRef>
          <a:fillRef idx="0">
            <a:schemeClr val="accent1"/>
          </a:fillRef>
          <a:effectRef idx="0">
            <a:schemeClr val="accent1"/>
          </a:effectRef>
          <a:fontRef idx="minor">
            <a:schemeClr val="tx1"/>
          </a:fontRef>
        </p:style>
      </p:cxnSp>
      <p:sp>
        <p:nvSpPr>
          <p:cNvPr id="8" name="TextBox 5"/>
          <p:cNvSpPr txBox="1"/>
          <p:nvPr/>
        </p:nvSpPr>
        <p:spPr>
          <a:xfrm>
            <a:off x="3640100" y="3602375"/>
            <a:ext cx="4414133" cy="523220"/>
          </a:xfrm>
          <a:prstGeom prst="rect">
            <a:avLst/>
          </a:prstGeom>
          <a:noFill/>
          <a:effectLst/>
        </p:spPr>
        <p:txBody>
          <a:bodyPr wrap="square" rtlCol="0" anchor="ctr">
            <a:spAutoFit/>
            <a:scene3d>
              <a:camera prst="orthographicFront"/>
              <a:lightRig rig="threePt" dir="t"/>
            </a:scene3d>
            <a:sp3d prstMaterial="powder"/>
          </a:bodyPr>
          <a:lstStyle/>
          <a:p>
            <a:pPr algn="ctr"/>
            <a:r>
              <a:rPr lang="zh-CN" altLang="en-US" sz="2800" b="1" dirty="0">
                <a:solidFill>
                  <a:schemeClr val="tx2">
                    <a:lumMod val="75000"/>
                  </a:schemeClr>
                </a:solidFill>
                <a:latin typeface="微软雅黑" panose="020B0503020204020204" pitchFamily="34" charset="-122"/>
                <a:ea typeface="微软雅黑" panose="020B0503020204020204" pitchFamily="34" charset="-122"/>
              </a:rPr>
              <a:t>研究对象 实验平台</a:t>
            </a:r>
            <a:endParaRPr lang="zh-CN" altLang="en-US" sz="2800" b="1" spc="300" dirty="0">
              <a:solidFill>
                <a:schemeClr val="tx2">
                  <a:lumMod val="75000"/>
                </a:schemeClr>
              </a:solidFill>
              <a:effectLst>
                <a:outerShdw blurRad="25400" dist="25400" dir="2700000" algn="tl">
                  <a:srgbClr val="000000">
                    <a:alpha val="15000"/>
                  </a:srgbClr>
                </a:outerShdw>
              </a:effectLst>
              <a:latin typeface="微软雅黑" panose="020B0503020204020204" pitchFamily="34" charset="-122"/>
              <a:ea typeface="微软雅黑" panose="020B0503020204020204" pitchFamily="34" charset="-122"/>
              <a:sym typeface="Arial" panose="020B0604020202020204"/>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哈工大物联网智慧校园设计方案_Lighton（来同）品牌"/>
          <p:cNvPicPr>
            <a:picLocks noChangeAspect="1" noChangeArrowheads="1"/>
          </p:cNvPicPr>
          <p:nvPr/>
        </p:nvPicPr>
        <p:blipFill rotWithShape="1">
          <a:blip r:embed="rId2">
            <a:extLst>
              <a:ext uri="{28A0092B-C50C-407E-A947-70E740481C1C}">
                <a14:useLocalDpi xmlns:a14="http://schemas.microsoft.com/office/drawing/2010/main" val="0"/>
              </a:ext>
            </a:extLst>
          </a:blip>
          <a:srcRect l="127" t="3204" r="-127" b="6070"/>
          <a:stretch>
            <a:fillRect/>
          </a:stretch>
        </p:blipFill>
        <p:spPr bwMode="auto">
          <a:xfrm>
            <a:off x="1"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5" name="矩形 4"/>
          <p:cNvSpPr/>
          <p:nvPr/>
        </p:nvSpPr>
        <p:spPr>
          <a:xfrm>
            <a:off x="0" y="16934"/>
            <a:ext cx="12191998" cy="6858000"/>
          </a:xfrm>
          <a:prstGeom prst="rect">
            <a:avLst/>
          </a:prstGeom>
          <a:gradFill>
            <a:gsLst>
              <a:gs pos="0">
                <a:schemeClr val="accent1">
                  <a:lumMod val="5000"/>
                  <a:lumOff val="95000"/>
                  <a:alpha val="22000"/>
                </a:schemeClr>
              </a:gs>
              <a:gs pos="34000">
                <a:srgbClr val="FFFFFF">
                  <a:alpha val="80000"/>
                </a:srgbClr>
              </a:gs>
              <a:gs pos="68000">
                <a:srgbClr val="FFFFFF">
                  <a:alpha val="90000"/>
                </a:srgbClr>
              </a:gs>
              <a:gs pos="100000">
                <a:srgbClr val="FFFFFF"/>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文本框 1"/>
          <p:cNvSpPr txBox="1"/>
          <p:nvPr/>
        </p:nvSpPr>
        <p:spPr>
          <a:xfrm>
            <a:off x="111125" y="139512"/>
            <a:ext cx="6959600" cy="523220"/>
          </a:xfrm>
          <a:prstGeom prst="rect">
            <a:avLst/>
          </a:prstGeom>
          <a:noFill/>
        </p:spPr>
        <p:txBody>
          <a:bodyPr wrap="square" rtlCol="0">
            <a:spAutoFit/>
          </a:bodyPr>
          <a:lstStyle/>
          <a:p>
            <a:r>
              <a:rPr lang="en-US" altLang="zh-CN" sz="2800" b="1" dirty="0">
                <a:solidFill>
                  <a:schemeClr val="tx2">
                    <a:lumMod val="75000"/>
                  </a:schemeClr>
                </a:solidFill>
                <a:latin typeface="微软雅黑" panose="020B0503020204020204" pitchFamily="34" charset="-122"/>
                <a:ea typeface="微软雅黑" panose="020B0503020204020204" pitchFamily="34" charset="-122"/>
              </a:rPr>
              <a:t>02  </a:t>
            </a:r>
            <a:r>
              <a:rPr lang="zh-CN" altLang="en-US" sz="2800" b="1" dirty="0">
                <a:solidFill>
                  <a:schemeClr val="tx2">
                    <a:lumMod val="75000"/>
                  </a:schemeClr>
                </a:solidFill>
                <a:latin typeface="微软雅黑" panose="020B0503020204020204" pitchFamily="34" charset="-122"/>
                <a:ea typeface="微软雅黑" panose="020B0503020204020204" pitchFamily="34" charset="-122"/>
              </a:rPr>
              <a:t>研究思路  </a:t>
            </a:r>
            <a:endParaRPr lang="en-US" altLang="zh-CN" sz="2800" b="1" dirty="0">
              <a:solidFill>
                <a:schemeClr val="tx2">
                  <a:lumMod val="75000"/>
                </a:schemeClr>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3"/>
          <a:stretch>
            <a:fillRect/>
          </a:stretch>
        </p:blipFill>
        <p:spPr>
          <a:xfrm>
            <a:off x="516255" y="2069798"/>
            <a:ext cx="6149340" cy="2701925"/>
          </a:xfrm>
          <a:prstGeom prst="rect">
            <a:avLst/>
          </a:prstGeom>
        </p:spPr>
      </p:pic>
      <p:sp>
        <p:nvSpPr>
          <p:cNvPr id="6" name="文本框 5"/>
          <p:cNvSpPr txBox="1"/>
          <p:nvPr/>
        </p:nvSpPr>
        <p:spPr>
          <a:xfrm>
            <a:off x="4252070" y="687481"/>
            <a:ext cx="3687858" cy="584775"/>
          </a:xfrm>
          <a:prstGeom prst="rect">
            <a:avLst/>
          </a:prstGeom>
          <a:noFill/>
        </p:spPr>
        <p:txBody>
          <a:bodyPr wrap="square" rtlCol="0">
            <a:spAutoFit/>
          </a:bodyPr>
          <a:lstStyle/>
          <a:p>
            <a:pPr algn="ctr"/>
            <a:r>
              <a:rPr lang="zh-CN" altLang="en-US" sz="3200" b="1" dirty="0">
                <a:latin typeface="微软雅黑" panose="020B0503020204020204" pitchFamily="34" charset="-122"/>
                <a:ea typeface="微软雅黑" panose="020B0503020204020204" pitchFamily="34" charset="-122"/>
              </a:rPr>
              <a:t>研究对象</a:t>
            </a:r>
            <a:endParaRPr lang="en-US" altLang="zh-CN" b="1" dirty="0">
              <a:latin typeface="微软雅黑" panose="020B0503020204020204" pitchFamily="34" charset="-122"/>
              <a:ea typeface="微软雅黑" panose="020B0503020204020204" pitchFamily="34" charset="-122"/>
            </a:endParaRPr>
          </a:p>
        </p:txBody>
      </p:sp>
      <p:sp>
        <p:nvSpPr>
          <p:cNvPr id="7" name="TextBox 5"/>
          <p:cNvSpPr txBox="1"/>
          <p:nvPr/>
        </p:nvSpPr>
        <p:spPr>
          <a:xfrm>
            <a:off x="1538430" y="1480992"/>
            <a:ext cx="4414133" cy="523220"/>
          </a:xfrm>
          <a:prstGeom prst="rect">
            <a:avLst/>
          </a:prstGeom>
          <a:noFill/>
          <a:effectLst/>
        </p:spPr>
        <p:txBody>
          <a:bodyPr wrap="square" rtlCol="0" anchor="ctr">
            <a:spAutoFit/>
            <a:scene3d>
              <a:camera prst="orthographicFront"/>
              <a:lightRig rig="threePt" dir="t"/>
            </a:scene3d>
            <a:sp3d prstMaterial="powder"/>
          </a:bodyPr>
          <a:lstStyle/>
          <a:p>
            <a:pPr algn="ctr"/>
            <a:r>
              <a:rPr lang="en-US" altLang="zh-CN" sz="2800" b="1" dirty="0">
                <a:solidFill>
                  <a:schemeClr val="tx2">
                    <a:lumMod val="75000"/>
                  </a:schemeClr>
                </a:solidFill>
                <a:latin typeface="微软雅黑" panose="020B0503020204020204" pitchFamily="34" charset="-122"/>
                <a:ea typeface="微软雅黑" panose="020B0503020204020204" pitchFamily="34" charset="-122"/>
              </a:rPr>
              <a:t>Winograd</a:t>
            </a:r>
            <a:r>
              <a:rPr lang="zh-CN" altLang="en-US" sz="2800" b="1" dirty="0">
                <a:solidFill>
                  <a:schemeClr val="tx2">
                    <a:lumMod val="75000"/>
                  </a:schemeClr>
                </a:solidFill>
                <a:latin typeface="微软雅黑" panose="020B0503020204020204" pitchFamily="34" charset="-122"/>
                <a:ea typeface="微软雅黑" panose="020B0503020204020204" pitchFamily="34" charset="-122"/>
              </a:rPr>
              <a:t>卷积算法</a:t>
            </a:r>
            <a:endParaRPr lang="zh-CN" altLang="en-US" sz="2800" b="1" spc="300" dirty="0">
              <a:solidFill>
                <a:schemeClr val="tx2">
                  <a:lumMod val="75000"/>
                </a:schemeClr>
              </a:solidFill>
              <a:effectLst>
                <a:outerShdw blurRad="25400" dist="25400" dir="2700000" algn="tl">
                  <a:srgbClr val="000000">
                    <a:alpha val="15000"/>
                  </a:srgbClr>
                </a:outerShdw>
              </a:effectLst>
              <a:latin typeface="微软雅黑" panose="020B0503020204020204" pitchFamily="34" charset="-122"/>
              <a:ea typeface="微软雅黑" panose="020B0503020204020204" pitchFamily="34" charset="-122"/>
              <a:sym typeface="Arial" panose="020B0604020202020204"/>
            </a:endParaRPr>
          </a:p>
        </p:txBody>
      </p:sp>
      <p:sp>
        <p:nvSpPr>
          <p:cNvPr id="8" name="文本框 7"/>
          <p:cNvSpPr txBox="1"/>
          <p:nvPr/>
        </p:nvSpPr>
        <p:spPr>
          <a:xfrm>
            <a:off x="6776652" y="1184539"/>
            <a:ext cx="5052514" cy="4985980"/>
          </a:xfrm>
          <a:prstGeom prst="rect">
            <a:avLst/>
          </a:prstGeom>
          <a:noFill/>
        </p:spPr>
        <p:txBody>
          <a:bodyPr wrap="square" rtlCol="0">
            <a:spAutoFit/>
          </a:bodyPr>
          <a:lstStyle/>
          <a:p>
            <a:endParaRPr lang="en-US" altLang="zh-CN" sz="2400" b="1" dirty="0">
              <a:solidFill>
                <a:schemeClr val="tx2">
                  <a:lumMod val="75000"/>
                </a:schemeClr>
              </a:solidFill>
              <a:latin typeface="微软雅黑" panose="020B0503020204020204" pitchFamily="34" charset="-122"/>
              <a:ea typeface="微软雅黑" panose="020B0503020204020204" pitchFamily="34" charset="-122"/>
            </a:endParaRPr>
          </a:p>
          <a:p>
            <a:r>
              <a:rPr lang="en-US" altLang="zh-CN" sz="2400" b="1" dirty="0">
                <a:solidFill>
                  <a:schemeClr val="tx2">
                    <a:lumMod val="75000"/>
                  </a:schemeClr>
                </a:solidFill>
                <a:latin typeface="微软雅黑" panose="020B0503020204020204" pitchFamily="34" charset="-122"/>
                <a:ea typeface="微软雅黑" panose="020B0503020204020204" pitchFamily="34" charset="-122"/>
              </a:rPr>
              <a:t>· </a:t>
            </a:r>
            <a:r>
              <a:rPr lang="zh-CN" altLang="en-US" sz="2400" b="1" dirty="0">
                <a:solidFill>
                  <a:schemeClr val="tx2">
                    <a:lumMod val="75000"/>
                  </a:schemeClr>
                </a:solidFill>
                <a:latin typeface="微软雅黑" panose="020B0503020204020204" pitchFamily="34" charset="-122"/>
                <a:ea typeface="微软雅黑" panose="020B0503020204020204" pitchFamily="34" charset="-122"/>
              </a:rPr>
              <a:t>常用卷积加速算法之一</a:t>
            </a:r>
            <a:endParaRPr lang="en-US" altLang="zh-CN" sz="2400" b="1" dirty="0">
              <a:solidFill>
                <a:schemeClr val="tx2">
                  <a:lumMod val="75000"/>
                </a:schemeClr>
              </a:solidFill>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Winograd </a:t>
            </a:r>
            <a:r>
              <a:rPr lang="zh-CN" altLang="en-US" dirty="0">
                <a:latin typeface="微软雅黑" panose="020B0503020204020204" pitchFamily="34" charset="-122"/>
                <a:ea typeface="微软雅黑" panose="020B0503020204020204" pitchFamily="34" charset="-122"/>
              </a:rPr>
              <a:t>卷积算法是当前深度学习框架中最常用的卷积计算方法之一，最早由学者 </a:t>
            </a:r>
            <a:r>
              <a:rPr lang="en-US" altLang="zh-CN" dirty="0">
                <a:latin typeface="微软雅黑" panose="020B0503020204020204" pitchFamily="34" charset="-122"/>
                <a:ea typeface="微软雅黑" panose="020B0503020204020204" pitchFamily="34" charset="-122"/>
              </a:rPr>
              <a:t>Lavin </a:t>
            </a:r>
            <a:r>
              <a:rPr lang="zh-CN" altLang="en-US" dirty="0">
                <a:latin typeface="微软雅黑" panose="020B0503020204020204" pitchFamily="34" charset="-122"/>
                <a:ea typeface="微软雅黑" panose="020B0503020204020204" pitchFamily="34" charset="-122"/>
              </a:rPr>
              <a:t>提出。当卷积核尺寸</a:t>
            </a:r>
            <a:r>
              <a:rPr lang="en-US" altLang="zh-CN" dirty="0">
                <a:latin typeface="微软雅黑" panose="020B0503020204020204" pitchFamily="34" charset="-122"/>
                <a:ea typeface="微软雅黑" panose="020B0503020204020204" pitchFamily="34" charset="-122"/>
              </a:rPr>
              <a:t>=</a:t>
            </a:r>
            <a:r>
              <a:rPr lang="en-US" altLang="zh-CN" b="1" dirty="0">
                <a:solidFill>
                  <a:srgbClr val="FF0000"/>
                </a:solidFill>
                <a:latin typeface="微软雅黑" panose="020B0503020204020204" pitchFamily="34" charset="-122"/>
                <a:ea typeface="微软雅黑" panose="020B0503020204020204" pitchFamily="34" charset="-122"/>
              </a:rPr>
              <a:t>3x3</a:t>
            </a:r>
            <a:r>
              <a:rPr lang="zh-CN" altLang="en-US" dirty="0">
                <a:latin typeface="微软雅黑" panose="020B0503020204020204" pitchFamily="34" charset="-122"/>
                <a:ea typeface="微软雅黑" panose="020B0503020204020204" pitchFamily="34" charset="-122"/>
              </a:rPr>
              <a:t>时，该算法的计算效率较高</a:t>
            </a:r>
            <a:endParaRPr lang="en-US" altLang="zh-CN" dirty="0">
              <a:latin typeface="微软雅黑" panose="020B0503020204020204" pitchFamily="34" charset="-122"/>
              <a:ea typeface="微软雅黑" panose="020B0503020204020204" pitchFamily="34" charset="-122"/>
            </a:endParaRPr>
          </a:p>
          <a:p>
            <a:endParaRPr lang="en-US" altLang="zh-CN" b="1" dirty="0">
              <a:solidFill>
                <a:schemeClr val="tx2">
                  <a:lumMod val="75000"/>
                </a:schemeClr>
              </a:solidFill>
              <a:latin typeface="微软雅黑" panose="020B0503020204020204" pitchFamily="34" charset="-122"/>
              <a:ea typeface="微软雅黑" panose="020B0503020204020204" pitchFamily="34" charset="-122"/>
            </a:endParaRPr>
          </a:p>
          <a:p>
            <a:r>
              <a:rPr lang="en-US" altLang="zh-CN" sz="2400" b="1" dirty="0">
                <a:solidFill>
                  <a:schemeClr val="tx2">
                    <a:lumMod val="75000"/>
                  </a:schemeClr>
                </a:solidFill>
                <a:latin typeface="微软雅黑" panose="020B0503020204020204" pitchFamily="34" charset="-122"/>
                <a:ea typeface="微软雅黑" panose="020B0503020204020204" pitchFamily="34" charset="-122"/>
              </a:rPr>
              <a:t>· </a:t>
            </a:r>
            <a:r>
              <a:rPr lang="zh-CN" altLang="en-US" sz="2400" b="1" dirty="0">
                <a:solidFill>
                  <a:schemeClr val="tx2">
                    <a:lumMod val="75000"/>
                  </a:schemeClr>
                </a:solidFill>
                <a:latin typeface="微软雅黑" panose="020B0503020204020204" pitchFamily="34" charset="-122"/>
                <a:ea typeface="微软雅黑" panose="020B0503020204020204" pitchFamily="34" charset="-122"/>
              </a:rPr>
              <a:t>卷积层计算步骤</a:t>
            </a:r>
            <a:endParaRPr lang="en-US" altLang="zh-CN" sz="2400" b="1" dirty="0">
              <a:solidFill>
                <a:schemeClr val="tx2">
                  <a:lumMod val="75000"/>
                </a:schemeClr>
              </a:solidFill>
              <a:latin typeface="微软雅黑" panose="020B0503020204020204" pitchFamily="34" charset="-122"/>
              <a:ea typeface="微软雅黑" panose="020B0503020204020204" pitchFamily="34" charset="-122"/>
            </a:endParaRPr>
          </a:p>
          <a:p>
            <a:r>
              <a:rPr lang="zh-CN" altLang="en-US" dirty="0">
                <a:solidFill>
                  <a:schemeClr val="tx2">
                    <a:lumMod val="75000"/>
                  </a:schemeClr>
                </a:solidFill>
                <a:latin typeface="微软雅黑" panose="020B0503020204020204" pitchFamily="34" charset="-122"/>
                <a:ea typeface="微软雅黑" panose="020B0503020204020204" pitchFamily="34" charset="-122"/>
              </a:rPr>
              <a:t>输入矩阵切块重排、卷积核转换、对重排矩阵</a:t>
            </a:r>
            <a:r>
              <a:rPr lang="zh-CN" altLang="en-US" dirty="0">
                <a:solidFill>
                  <a:srgbClr val="FF0000"/>
                </a:solidFill>
                <a:latin typeface="微软雅黑" panose="020B0503020204020204" pitchFamily="34" charset="-122"/>
                <a:ea typeface="微软雅黑" panose="020B0503020204020204" pitchFamily="34" charset="-122"/>
              </a:rPr>
              <a:t>各块分别应用二维 </a:t>
            </a:r>
            <a:r>
              <a:rPr lang="en-US" altLang="zh-CN" dirty="0">
                <a:solidFill>
                  <a:srgbClr val="FF0000"/>
                </a:solidFill>
                <a:latin typeface="微软雅黑" panose="020B0503020204020204" pitchFamily="34" charset="-122"/>
                <a:ea typeface="微软雅黑" panose="020B0503020204020204" pitchFamily="34" charset="-122"/>
              </a:rPr>
              <a:t>Winograd </a:t>
            </a:r>
            <a:r>
              <a:rPr lang="zh-CN" altLang="en-US" dirty="0">
                <a:solidFill>
                  <a:srgbClr val="FF0000"/>
                </a:solidFill>
                <a:latin typeface="微软雅黑" panose="020B0503020204020204" pitchFamily="34" charset="-122"/>
                <a:ea typeface="微软雅黑" panose="020B0503020204020204" pitchFamily="34" charset="-122"/>
              </a:rPr>
              <a:t>卷积算法</a:t>
            </a:r>
            <a:r>
              <a:rPr lang="en-US" altLang="zh-CN" dirty="0">
                <a:solidFill>
                  <a:srgbClr val="FF0000"/>
                </a:solidFill>
                <a:latin typeface="微软雅黑" panose="020B0503020204020204" pitchFamily="34" charset="-122"/>
                <a:ea typeface="微软雅黑" panose="020B0503020204020204" pitchFamily="34" charset="-122"/>
              </a:rPr>
              <a:t>F(2x2,3x3)</a:t>
            </a:r>
            <a:r>
              <a:rPr lang="zh-CN" altLang="en-US" dirty="0">
                <a:solidFill>
                  <a:schemeClr val="tx2">
                    <a:lumMod val="75000"/>
                  </a:schemeClr>
                </a:solidFill>
                <a:latin typeface="微软雅黑" panose="020B0503020204020204" pitchFamily="34" charset="-122"/>
                <a:ea typeface="微软雅黑" panose="020B0503020204020204" pitchFamily="34" charset="-122"/>
              </a:rPr>
              <a:t>、输出矩阵重排</a:t>
            </a:r>
            <a:endParaRPr lang="en-US" altLang="zh-CN" b="1" dirty="0">
              <a:solidFill>
                <a:schemeClr val="tx2">
                  <a:lumMod val="75000"/>
                </a:schemeClr>
              </a:solidFill>
              <a:latin typeface="微软雅黑" panose="020B0503020204020204" pitchFamily="34" charset="-122"/>
              <a:ea typeface="微软雅黑" panose="020B0503020204020204" pitchFamily="34" charset="-122"/>
            </a:endParaRPr>
          </a:p>
          <a:p>
            <a:endParaRPr lang="en-US" altLang="zh-CN" b="1" dirty="0">
              <a:solidFill>
                <a:schemeClr val="tx2">
                  <a:lumMod val="75000"/>
                </a:schemeClr>
              </a:solidFill>
              <a:latin typeface="微软雅黑" panose="020B0503020204020204" pitchFamily="34" charset="-122"/>
              <a:ea typeface="微软雅黑" panose="020B0503020204020204" pitchFamily="34" charset="-122"/>
            </a:endParaRPr>
          </a:p>
          <a:p>
            <a:r>
              <a:rPr lang="en-US" altLang="zh-CN" sz="2400" b="1" dirty="0">
                <a:solidFill>
                  <a:schemeClr val="tx2">
                    <a:lumMod val="75000"/>
                  </a:schemeClr>
                </a:solidFill>
                <a:latin typeface="微软雅黑" panose="020B0503020204020204" pitchFamily="34" charset="-122"/>
                <a:ea typeface="微软雅黑" panose="020B0503020204020204" pitchFamily="34" charset="-122"/>
              </a:rPr>
              <a:t>· </a:t>
            </a:r>
            <a:r>
              <a:rPr lang="zh-CN" altLang="en-US" sz="2400" b="1" dirty="0">
                <a:solidFill>
                  <a:schemeClr val="tx2">
                    <a:lumMod val="75000"/>
                  </a:schemeClr>
                </a:solidFill>
                <a:latin typeface="微软雅黑" panose="020B0503020204020204" pitchFamily="34" charset="-122"/>
                <a:ea typeface="微软雅黑" panose="020B0503020204020204" pitchFamily="34" charset="-122"/>
              </a:rPr>
              <a:t>减少计算复杂度</a:t>
            </a:r>
            <a:endParaRPr lang="en-US" altLang="zh-CN" sz="2400" b="1" dirty="0">
              <a:solidFill>
                <a:schemeClr val="tx2">
                  <a:lumMod val="75000"/>
                </a:schemeClr>
              </a:solidFill>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计算</a:t>
            </a:r>
            <a:r>
              <a:rPr lang="en-US" altLang="zh-CN" dirty="0">
                <a:latin typeface="微软雅黑" panose="020B0503020204020204" pitchFamily="34" charset="-122"/>
                <a:ea typeface="微软雅黑" panose="020B0503020204020204" pitchFamily="34" charset="-122"/>
              </a:rPr>
              <a:t>F(2x2,3x3)</a:t>
            </a:r>
            <a:r>
              <a:rPr lang="zh-CN" altLang="en-US" dirty="0">
                <a:latin typeface="微软雅黑" panose="020B0503020204020204" pitchFamily="34" charset="-122"/>
                <a:ea typeface="微软雅黑" panose="020B0503020204020204" pitchFamily="34" charset="-122"/>
              </a:rPr>
              <a:t>仅需</a:t>
            </a:r>
            <a:r>
              <a:rPr lang="en-US" altLang="zh-CN" dirty="0">
                <a:latin typeface="微软雅黑" panose="020B0503020204020204" pitchFamily="34" charset="-122"/>
                <a:ea typeface="微软雅黑" panose="020B0503020204020204" pitchFamily="34" charset="-122"/>
              </a:rPr>
              <a:t>16</a:t>
            </a:r>
            <a:r>
              <a:rPr lang="zh-CN" altLang="en-US" dirty="0">
                <a:latin typeface="微软雅黑" panose="020B0503020204020204" pitchFamily="34" charset="-122"/>
                <a:ea typeface="微软雅黑" panose="020B0503020204020204" pitchFamily="34" charset="-122"/>
              </a:rPr>
              <a:t>次乘法，而滑动窗口法需</a:t>
            </a:r>
            <a:r>
              <a:rPr lang="en-US" altLang="zh-CN" dirty="0">
                <a:latin typeface="微软雅黑" panose="020B0503020204020204" pitchFamily="34" charset="-122"/>
                <a:ea typeface="微软雅黑" panose="020B0503020204020204" pitchFamily="34" charset="-122"/>
              </a:rPr>
              <a:t>36</a:t>
            </a:r>
            <a:r>
              <a:rPr lang="zh-CN" altLang="en-US" dirty="0">
                <a:latin typeface="微软雅黑" panose="020B0503020204020204" pitchFamily="34" charset="-122"/>
                <a:ea typeface="微软雅黑" panose="020B0503020204020204" pitchFamily="34" charset="-122"/>
              </a:rPr>
              <a:t>次。乘法运算比加法运算复杂，硬件延迟更大，该算法通过减少乘法次数实现了计算加速</a:t>
            </a:r>
            <a:endParaRPr lang="en-US" altLang="zh-CN" dirty="0">
              <a:latin typeface="微软雅黑" panose="020B0503020204020204" pitchFamily="34" charset="-122"/>
              <a:ea typeface="微软雅黑" panose="020B0503020204020204" pitchFamily="34" charset="-122"/>
            </a:endParaRPr>
          </a:p>
          <a:p>
            <a:endParaRPr lang="en-US" altLang="zh-CN" sz="2400" b="1" dirty="0">
              <a:solidFill>
                <a:schemeClr val="tx2">
                  <a:lumMod val="75000"/>
                </a:schemeClr>
              </a:solidFill>
              <a:latin typeface="微软雅黑" panose="020B0503020204020204" pitchFamily="34" charset="-122"/>
              <a:ea typeface="微软雅黑" panose="020B0503020204020204" pitchFamily="34" charset="-122"/>
            </a:endParaRPr>
          </a:p>
        </p:txBody>
      </p:sp>
      <p:sp>
        <p:nvSpPr>
          <p:cNvPr id="9" name="TextBox 5"/>
          <p:cNvSpPr txBox="1"/>
          <p:nvPr/>
        </p:nvSpPr>
        <p:spPr>
          <a:xfrm>
            <a:off x="881199" y="4771723"/>
            <a:ext cx="5419452" cy="830997"/>
          </a:xfrm>
          <a:prstGeom prst="rect">
            <a:avLst/>
          </a:prstGeom>
          <a:noFill/>
          <a:effectLst/>
        </p:spPr>
        <p:txBody>
          <a:bodyPr wrap="square" rtlCol="0" anchor="ctr">
            <a:spAutoFit/>
            <a:scene3d>
              <a:camera prst="orthographicFront"/>
              <a:lightRig rig="threePt" dir="t"/>
            </a:scene3d>
            <a:sp3d prstMaterial="powder"/>
          </a:bodyPr>
          <a:lstStyle/>
          <a:p>
            <a:pPr algn="ctr"/>
            <a:r>
              <a:rPr lang="en-US" altLang="zh-CN" sz="2400" b="1" dirty="0">
                <a:solidFill>
                  <a:srgbClr val="FF0000"/>
                </a:solidFill>
                <a:latin typeface="微软雅黑" panose="020B0503020204020204" pitchFamily="34" charset="-122"/>
                <a:ea typeface="微软雅黑" panose="020B0503020204020204" pitchFamily="34" charset="-122"/>
              </a:rPr>
              <a:t>F(2x2,3x3)</a:t>
            </a:r>
          </a:p>
          <a:p>
            <a:pPr algn="ctr"/>
            <a:r>
              <a:rPr lang="zh-CN" altLang="en-US" sz="2400" b="1" dirty="0">
                <a:solidFill>
                  <a:schemeClr val="tx2">
                    <a:lumMod val="75000"/>
                  </a:schemeClr>
                </a:solidFill>
                <a:latin typeface="微软雅黑" panose="020B0503020204020204" pitchFamily="34" charset="-122"/>
                <a:ea typeface="微软雅黑" panose="020B0503020204020204" pitchFamily="34" charset="-122"/>
              </a:rPr>
              <a:t>完成</a:t>
            </a:r>
            <a:r>
              <a:rPr lang="en-US" altLang="zh-CN" sz="2400" b="1" dirty="0">
                <a:solidFill>
                  <a:schemeClr val="tx2">
                    <a:lumMod val="75000"/>
                  </a:schemeClr>
                </a:solidFill>
                <a:latin typeface="微软雅黑" panose="020B0503020204020204" pitchFamily="34" charset="-122"/>
                <a:ea typeface="微软雅黑" panose="020B0503020204020204" pitchFamily="34" charset="-122"/>
              </a:rPr>
              <a:t>4x4</a:t>
            </a:r>
            <a:r>
              <a:rPr lang="zh-CN" altLang="en-US" sz="2400" b="1" dirty="0">
                <a:solidFill>
                  <a:schemeClr val="tx2">
                    <a:lumMod val="75000"/>
                  </a:schemeClr>
                </a:solidFill>
                <a:latin typeface="微软雅黑" panose="020B0503020204020204" pitchFamily="34" charset="-122"/>
                <a:ea typeface="微软雅黑" panose="020B0503020204020204" pitchFamily="34" charset="-122"/>
              </a:rPr>
              <a:t>输入与</a:t>
            </a:r>
            <a:r>
              <a:rPr lang="en-US" altLang="zh-CN" sz="2400" b="1" dirty="0">
                <a:solidFill>
                  <a:schemeClr val="tx2">
                    <a:lumMod val="75000"/>
                  </a:schemeClr>
                </a:solidFill>
                <a:latin typeface="微软雅黑" panose="020B0503020204020204" pitchFamily="34" charset="-122"/>
                <a:ea typeface="微软雅黑" panose="020B0503020204020204" pitchFamily="34" charset="-122"/>
              </a:rPr>
              <a:t>3x3</a:t>
            </a:r>
            <a:r>
              <a:rPr lang="zh-CN" altLang="en-US" sz="2400" b="1" dirty="0">
                <a:solidFill>
                  <a:schemeClr val="tx2">
                    <a:lumMod val="75000"/>
                  </a:schemeClr>
                </a:solidFill>
                <a:latin typeface="微软雅黑" panose="020B0503020204020204" pitchFamily="34" charset="-122"/>
                <a:ea typeface="微软雅黑" panose="020B0503020204020204" pitchFamily="34" charset="-122"/>
              </a:rPr>
              <a:t>卷积核的卷积</a:t>
            </a:r>
            <a:endParaRPr lang="zh-CN" altLang="en-US" sz="2400" b="1" spc="300" dirty="0">
              <a:solidFill>
                <a:schemeClr val="tx2">
                  <a:lumMod val="75000"/>
                </a:schemeClr>
              </a:solidFill>
              <a:effectLst>
                <a:outerShdw blurRad="25400" dist="25400" dir="2700000" algn="tl">
                  <a:srgbClr val="000000">
                    <a:alpha val="15000"/>
                  </a:srgbClr>
                </a:outerShdw>
              </a:effectLst>
              <a:latin typeface="微软雅黑" panose="020B0503020204020204" pitchFamily="34" charset="-122"/>
              <a:ea typeface="微软雅黑" panose="020B0503020204020204" pitchFamily="34" charset="-122"/>
              <a:sym typeface="Arial" panose="020B0604020202020204"/>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哈工大物联网智慧校园设计方案_Lighton（来同）品牌"/>
          <p:cNvPicPr>
            <a:picLocks noChangeAspect="1" noChangeArrowheads="1"/>
          </p:cNvPicPr>
          <p:nvPr/>
        </p:nvPicPr>
        <p:blipFill rotWithShape="1">
          <a:blip r:embed="rId3">
            <a:extLst>
              <a:ext uri="{28A0092B-C50C-407E-A947-70E740481C1C}">
                <a14:useLocalDpi xmlns:a14="http://schemas.microsoft.com/office/drawing/2010/main" val="0"/>
              </a:ext>
            </a:extLst>
          </a:blip>
          <a:srcRect l="127" t="3204" r="-127" b="6070"/>
          <a:stretch>
            <a:fillRect/>
          </a:stretch>
        </p:blipFill>
        <p:spPr bwMode="auto">
          <a:xfrm>
            <a:off x="1"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5" name="矩形 4"/>
          <p:cNvSpPr/>
          <p:nvPr/>
        </p:nvSpPr>
        <p:spPr>
          <a:xfrm>
            <a:off x="2" y="0"/>
            <a:ext cx="12191998" cy="6858000"/>
          </a:xfrm>
          <a:prstGeom prst="rect">
            <a:avLst/>
          </a:prstGeom>
          <a:gradFill>
            <a:gsLst>
              <a:gs pos="0">
                <a:schemeClr val="accent1">
                  <a:lumMod val="5000"/>
                  <a:lumOff val="95000"/>
                  <a:alpha val="80000"/>
                </a:schemeClr>
              </a:gs>
              <a:gs pos="34000">
                <a:srgbClr val="FFFFFF">
                  <a:alpha val="90000"/>
                </a:srgbClr>
              </a:gs>
              <a:gs pos="68000">
                <a:srgbClr val="FFFFFF">
                  <a:alpha val="95000"/>
                </a:srgbClr>
              </a:gs>
              <a:gs pos="100000">
                <a:srgbClr val="FFFFFF"/>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111125" y="122578"/>
            <a:ext cx="6959600" cy="523220"/>
          </a:xfrm>
          <a:prstGeom prst="rect">
            <a:avLst/>
          </a:prstGeom>
          <a:noFill/>
        </p:spPr>
        <p:txBody>
          <a:bodyPr wrap="square" rtlCol="0">
            <a:spAutoFit/>
          </a:bodyPr>
          <a:lstStyle/>
          <a:p>
            <a:r>
              <a:rPr lang="en-US" altLang="zh-CN" sz="2800" b="1" dirty="0">
                <a:solidFill>
                  <a:schemeClr val="tx2">
                    <a:lumMod val="75000"/>
                  </a:schemeClr>
                </a:solidFill>
                <a:latin typeface="微软雅黑" panose="020B0503020204020204" pitchFamily="34" charset="-122"/>
                <a:ea typeface="微软雅黑" panose="020B0503020204020204" pitchFamily="34" charset="-122"/>
              </a:rPr>
              <a:t>03  </a:t>
            </a:r>
            <a:r>
              <a:rPr lang="zh-CN" altLang="en-US" sz="2800" b="1" dirty="0">
                <a:solidFill>
                  <a:schemeClr val="tx2">
                    <a:lumMod val="75000"/>
                  </a:schemeClr>
                </a:solidFill>
                <a:latin typeface="微软雅黑" panose="020B0503020204020204" pitchFamily="34" charset="-122"/>
                <a:ea typeface="微软雅黑" panose="020B0503020204020204" pitchFamily="34" charset="-122"/>
              </a:rPr>
              <a:t>研究内容</a:t>
            </a:r>
            <a:endParaRPr lang="en-US" altLang="zh-CN" sz="2800" b="1" dirty="0">
              <a:solidFill>
                <a:schemeClr val="tx2">
                  <a:lumMod val="75000"/>
                </a:schemeClr>
              </a:solidFill>
              <a:latin typeface="微软雅黑" panose="020B0503020204020204" pitchFamily="34" charset="-122"/>
              <a:ea typeface="微软雅黑" panose="020B0503020204020204" pitchFamily="34" charset="-122"/>
            </a:endParaRPr>
          </a:p>
        </p:txBody>
      </p:sp>
      <p:pic>
        <p:nvPicPr>
          <p:cNvPr id="2" name="图片 1">
            <a:extLst>
              <a:ext uri="{FF2B5EF4-FFF2-40B4-BE49-F238E27FC236}">
                <a16:creationId xmlns:a16="http://schemas.microsoft.com/office/drawing/2014/main" id="{7C7F477E-A899-44F1-AF72-66744F82C8C5}"/>
              </a:ext>
            </a:extLst>
          </p:cNvPr>
          <p:cNvPicPr>
            <a:picLocks noChangeAspect="1"/>
          </p:cNvPicPr>
          <p:nvPr/>
        </p:nvPicPr>
        <p:blipFill>
          <a:blip r:embed="rId4"/>
          <a:stretch>
            <a:fillRect/>
          </a:stretch>
        </p:blipFill>
        <p:spPr>
          <a:xfrm>
            <a:off x="0" y="1025310"/>
            <a:ext cx="12192000" cy="4807380"/>
          </a:xfrm>
          <a:prstGeom prst="rect">
            <a:avLst/>
          </a:prstGeom>
        </p:spPr>
      </p:pic>
    </p:spTree>
    <p:extLst>
      <p:ext uri="{BB962C8B-B14F-4D97-AF65-F5344CB8AC3E}">
        <p14:creationId xmlns:p14="http://schemas.microsoft.com/office/powerpoint/2010/main" val="4154294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哈工大物联网智慧校园设计方案_Lighton（来同）品牌"/>
          <p:cNvPicPr>
            <a:picLocks noChangeAspect="1" noChangeArrowheads="1"/>
          </p:cNvPicPr>
          <p:nvPr/>
        </p:nvPicPr>
        <p:blipFill rotWithShape="1">
          <a:blip r:embed="rId3">
            <a:extLst>
              <a:ext uri="{28A0092B-C50C-407E-A947-70E740481C1C}">
                <a14:useLocalDpi xmlns:a14="http://schemas.microsoft.com/office/drawing/2010/main" val="0"/>
              </a:ext>
            </a:extLst>
          </a:blip>
          <a:srcRect l="127" t="3204" r="-127" b="6070"/>
          <a:stretch>
            <a:fillRect/>
          </a:stretch>
        </p:blipFill>
        <p:spPr bwMode="auto">
          <a:xfrm>
            <a:off x="1"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5" name="矩形 4"/>
          <p:cNvSpPr/>
          <p:nvPr/>
        </p:nvSpPr>
        <p:spPr>
          <a:xfrm>
            <a:off x="0" y="16934"/>
            <a:ext cx="12191998" cy="6858000"/>
          </a:xfrm>
          <a:prstGeom prst="rect">
            <a:avLst/>
          </a:prstGeom>
          <a:gradFill>
            <a:gsLst>
              <a:gs pos="0">
                <a:schemeClr val="accent1">
                  <a:lumMod val="5000"/>
                  <a:lumOff val="95000"/>
                  <a:alpha val="22000"/>
                </a:schemeClr>
              </a:gs>
              <a:gs pos="34000">
                <a:srgbClr val="FFFFFF">
                  <a:alpha val="80000"/>
                </a:srgbClr>
              </a:gs>
              <a:gs pos="68000">
                <a:srgbClr val="FFFFFF">
                  <a:alpha val="90000"/>
                </a:srgbClr>
              </a:gs>
              <a:gs pos="100000">
                <a:srgbClr val="FFFFFF"/>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文本框 1"/>
          <p:cNvSpPr txBox="1"/>
          <p:nvPr/>
        </p:nvSpPr>
        <p:spPr>
          <a:xfrm>
            <a:off x="111125" y="139512"/>
            <a:ext cx="6959600" cy="523220"/>
          </a:xfrm>
          <a:prstGeom prst="rect">
            <a:avLst/>
          </a:prstGeom>
          <a:noFill/>
        </p:spPr>
        <p:txBody>
          <a:bodyPr wrap="square" rtlCol="0">
            <a:spAutoFit/>
          </a:bodyPr>
          <a:lstStyle/>
          <a:p>
            <a:r>
              <a:rPr lang="en-US" altLang="zh-CN" sz="2800" b="1" dirty="0">
                <a:solidFill>
                  <a:schemeClr val="tx2">
                    <a:lumMod val="75000"/>
                  </a:schemeClr>
                </a:solidFill>
                <a:latin typeface="微软雅黑" panose="020B0503020204020204" pitchFamily="34" charset="-122"/>
                <a:ea typeface="微软雅黑" panose="020B0503020204020204" pitchFamily="34" charset="-122"/>
              </a:rPr>
              <a:t>02  </a:t>
            </a:r>
            <a:r>
              <a:rPr lang="zh-CN" altLang="en-US" sz="2800" b="1" dirty="0">
                <a:solidFill>
                  <a:schemeClr val="tx2">
                    <a:lumMod val="75000"/>
                  </a:schemeClr>
                </a:solidFill>
                <a:latin typeface="微软雅黑" panose="020B0503020204020204" pitchFamily="34" charset="-122"/>
                <a:ea typeface="微软雅黑" panose="020B0503020204020204" pitchFamily="34" charset="-122"/>
              </a:rPr>
              <a:t>研究思路  </a:t>
            </a:r>
            <a:endParaRPr lang="en-US" altLang="zh-CN" sz="2800" b="1" dirty="0">
              <a:solidFill>
                <a:schemeClr val="tx2">
                  <a:lumMod val="75000"/>
                </a:schemeClr>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4252070" y="687481"/>
            <a:ext cx="3687858" cy="584775"/>
          </a:xfrm>
          <a:prstGeom prst="rect">
            <a:avLst/>
          </a:prstGeom>
          <a:noFill/>
        </p:spPr>
        <p:txBody>
          <a:bodyPr wrap="square" rtlCol="0">
            <a:spAutoFit/>
          </a:bodyPr>
          <a:lstStyle/>
          <a:p>
            <a:pPr algn="ctr"/>
            <a:r>
              <a:rPr lang="zh-CN" altLang="en-US" sz="3200" b="1" dirty="0">
                <a:latin typeface="微软雅黑" panose="020B0503020204020204" pitchFamily="34" charset="-122"/>
                <a:ea typeface="微软雅黑" panose="020B0503020204020204" pitchFamily="34" charset="-122"/>
              </a:rPr>
              <a:t>性能分析平台</a:t>
            </a:r>
            <a:endParaRPr lang="en-US" altLang="zh-CN" b="1" dirty="0">
              <a:latin typeface="微软雅黑" panose="020B0503020204020204" pitchFamily="34" charset="-122"/>
              <a:ea typeface="微软雅黑" panose="020B0503020204020204" pitchFamily="34" charset="-122"/>
            </a:endParaRPr>
          </a:p>
        </p:txBody>
      </p:sp>
      <p:pic>
        <p:nvPicPr>
          <p:cNvPr id="12" name="内容占位符 3" descr="gem5ColorVert"/>
          <p:cNvPicPr>
            <a:picLocks noChangeAspect="1"/>
          </p:cNvPicPr>
          <p:nvPr>
            <p:custDataLst>
              <p:tags r:id="rId1"/>
            </p:custDataLst>
          </p:nvPr>
        </p:nvPicPr>
        <p:blipFill>
          <a:blip r:embed="rId4"/>
          <a:stretch>
            <a:fillRect/>
          </a:stretch>
        </p:blipFill>
        <p:spPr>
          <a:xfrm>
            <a:off x="8499550" y="1454248"/>
            <a:ext cx="2933700" cy="3178175"/>
          </a:xfrm>
          <a:prstGeom prst="rect">
            <a:avLst/>
          </a:prstGeom>
        </p:spPr>
      </p:pic>
      <p:pic>
        <p:nvPicPr>
          <p:cNvPr id="16" name="图片 15"/>
          <p:cNvPicPr>
            <a:picLocks noChangeAspect="1"/>
          </p:cNvPicPr>
          <p:nvPr/>
        </p:nvPicPr>
        <p:blipFill>
          <a:blip r:embed="rId5"/>
          <a:stretch>
            <a:fillRect/>
          </a:stretch>
        </p:blipFill>
        <p:spPr>
          <a:xfrm>
            <a:off x="4873302" y="4821898"/>
            <a:ext cx="6133252" cy="1999409"/>
          </a:xfrm>
          <a:prstGeom prst="rect">
            <a:avLst/>
          </a:prstGeom>
        </p:spPr>
      </p:pic>
      <p:sp>
        <p:nvSpPr>
          <p:cNvPr id="21" name="文本框 20"/>
          <p:cNvSpPr txBox="1"/>
          <p:nvPr/>
        </p:nvSpPr>
        <p:spPr>
          <a:xfrm>
            <a:off x="1013826" y="1297005"/>
            <a:ext cx="7830094" cy="3508653"/>
          </a:xfrm>
          <a:prstGeom prst="rect">
            <a:avLst/>
          </a:prstGeom>
          <a:noFill/>
        </p:spPr>
        <p:txBody>
          <a:bodyPr wrap="square" rtlCol="0">
            <a:spAutoFit/>
          </a:bodyPr>
          <a:lstStyle/>
          <a:p>
            <a:r>
              <a:rPr lang="en-US" altLang="zh-CN" sz="2400" b="1" dirty="0">
                <a:solidFill>
                  <a:schemeClr val="tx2">
                    <a:lumMod val="75000"/>
                  </a:schemeClr>
                </a:solidFill>
                <a:latin typeface="微软雅黑" panose="020B0503020204020204" pitchFamily="34" charset="-122"/>
                <a:ea typeface="微软雅黑" panose="020B0503020204020204" pitchFamily="34" charset="-122"/>
              </a:rPr>
              <a:t>· </a:t>
            </a:r>
            <a:r>
              <a:rPr lang="zh-CN" altLang="en-US" sz="2400" b="1" dirty="0">
                <a:solidFill>
                  <a:schemeClr val="tx2">
                    <a:lumMod val="75000"/>
                  </a:schemeClr>
                </a:solidFill>
                <a:latin typeface="微软雅黑" panose="020B0503020204020204" pitchFamily="34" charset="-122"/>
                <a:ea typeface="微软雅黑" panose="020B0503020204020204" pitchFamily="34" charset="-122"/>
              </a:rPr>
              <a:t>体系结构模拟器</a:t>
            </a:r>
            <a:endParaRPr lang="en-US" altLang="zh-CN" sz="2400" b="1" dirty="0">
              <a:solidFill>
                <a:schemeClr val="tx2">
                  <a:lumMod val="75000"/>
                </a:schemeClr>
              </a:solidFill>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Gem5 </a:t>
            </a:r>
            <a:r>
              <a:rPr lang="zh-CN" altLang="en-US" dirty="0">
                <a:latin typeface="微软雅黑" panose="020B0503020204020204" pitchFamily="34" charset="-122"/>
                <a:ea typeface="微软雅黑" panose="020B0503020204020204" pitchFamily="34" charset="-122"/>
              </a:rPr>
              <a:t>会生成相应的输出信息，如仿真延迟、</a:t>
            </a:r>
            <a:r>
              <a:rPr lang="en-US" altLang="zh-CN" dirty="0">
                <a:latin typeface="微软雅黑" panose="020B0503020204020204" pitchFamily="34" charset="-122"/>
                <a:ea typeface="微软雅黑" panose="020B0503020204020204" pitchFamily="34" charset="-122"/>
              </a:rPr>
              <a:t>Cache </a:t>
            </a:r>
            <a:r>
              <a:rPr lang="zh-CN" altLang="en-US" dirty="0">
                <a:latin typeface="微软雅黑" panose="020B0503020204020204" pitchFamily="34" charset="-122"/>
                <a:ea typeface="微软雅黑" panose="020B0503020204020204" pitchFamily="34" charset="-122"/>
              </a:rPr>
              <a:t>命中率、流水级输出等。可用于对</a:t>
            </a:r>
            <a:r>
              <a:rPr lang="zh-CN" altLang="en-US" b="1" dirty="0">
                <a:solidFill>
                  <a:srgbClr val="FF0000"/>
                </a:solidFill>
                <a:latin typeface="微软雅黑" panose="020B0503020204020204" pitchFamily="34" charset="-122"/>
                <a:ea typeface="微软雅黑" panose="020B0503020204020204" pitchFamily="34" charset="-122"/>
              </a:rPr>
              <a:t>处理器微架构及程序运行细节进行分析</a:t>
            </a:r>
            <a:endParaRPr lang="en-US" altLang="zh-CN" b="1" dirty="0">
              <a:solidFill>
                <a:srgbClr val="FF0000"/>
              </a:solidFill>
              <a:latin typeface="微软雅黑" panose="020B0503020204020204" pitchFamily="34" charset="-122"/>
              <a:ea typeface="微软雅黑" panose="020B0503020204020204" pitchFamily="34" charset="-122"/>
            </a:endParaRPr>
          </a:p>
          <a:p>
            <a:endParaRPr lang="en-US" altLang="zh-CN" b="1" dirty="0">
              <a:solidFill>
                <a:schemeClr val="tx2">
                  <a:lumMod val="75000"/>
                </a:schemeClr>
              </a:solidFill>
              <a:latin typeface="微软雅黑" panose="020B0503020204020204" pitchFamily="34" charset="-122"/>
              <a:ea typeface="微软雅黑" panose="020B0503020204020204" pitchFamily="34" charset="-122"/>
            </a:endParaRPr>
          </a:p>
          <a:p>
            <a:r>
              <a:rPr lang="en-US" altLang="zh-CN" sz="2400" b="1" dirty="0">
                <a:solidFill>
                  <a:schemeClr val="tx2">
                    <a:lumMod val="75000"/>
                  </a:schemeClr>
                </a:solidFill>
                <a:latin typeface="微软雅黑" panose="020B0503020204020204" pitchFamily="34" charset="-122"/>
                <a:ea typeface="微软雅黑" panose="020B0503020204020204" pitchFamily="34" charset="-122"/>
              </a:rPr>
              <a:t>· RISC-V</a:t>
            </a:r>
            <a:r>
              <a:rPr lang="zh-CN" altLang="en-US" sz="2400" b="1" dirty="0">
                <a:solidFill>
                  <a:schemeClr val="tx2">
                    <a:lumMod val="75000"/>
                  </a:schemeClr>
                </a:solidFill>
                <a:latin typeface="微软雅黑" panose="020B0503020204020204" pitchFamily="34" charset="-122"/>
                <a:ea typeface="微软雅黑" panose="020B0503020204020204" pitchFamily="34" charset="-122"/>
              </a:rPr>
              <a:t>乱序</a:t>
            </a:r>
            <a:r>
              <a:rPr lang="en-US" altLang="zh-CN" sz="2400" b="1" dirty="0">
                <a:solidFill>
                  <a:schemeClr val="tx2">
                    <a:lumMod val="75000"/>
                  </a:schemeClr>
                </a:solidFill>
                <a:latin typeface="微软雅黑" panose="020B0503020204020204" pitchFamily="34" charset="-122"/>
                <a:ea typeface="微软雅黑" panose="020B0503020204020204" pitchFamily="34" charset="-122"/>
              </a:rPr>
              <a:t>O3-CPU</a:t>
            </a:r>
          </a:p>
          <a:p>
            <a:r>
              <a:rPr lang="zh-CN" altLang="en-US" dirty="0">
                <a:latin typeface="微软雅黑" panose="020B0503020204020204" pitchFamily="34" charset="-122"/>
                <a:ea typeface="微软雅黑" panose="020B0503020204020204" pitchFamily="34" charset="-122"/>
              </a:rPr>
              <a:t>包含取指、译码、重命名、发射、执行、写回和提交等阶段，使用该</a:t>
            </a:r>
            <a:r>
              <a:rPr lang="en-US" altLang="zh-CN" dirty="0">
                <a:latin typeface="微软雅黑" panose="020B0503020204020204" pitchFamily="34" charset="-122"/>
                <a:ea typeface="微软雅黑" panose="020B0503020204020204" pitchFamily="34" charset="-122"/>
              </a:rPr>
              <a:t>CPU</a:t>
            </a:r>
            <a:r>
              <a:rPr lang="zh-CN" altLang="en-US" dirty="0">
                <a:latin typeface="微软雅黑" panose="020B0503020204020204" pitchFamily="34" charset="-122"/>
                <a:ea typeface="微软雅黑" panose="020B0503020204020204" pitchFamily="34" charset="-122"/>
              </a:rPr>
              <a:t>架构作为课题</a:t>
            </a:r>
            <a:r>
              <a:rPr lang="zh-CN" altLang="en-US" b="1" dirty="0">
                <a:solidFill>
                  <a:srgbClr val="FF0000"/>
                </a:solidFill>
                <a:latin typeface="微软雅黑" panose="020B0503020204020204" pitchFamily="34" charset="-122"/>
                <a:ea typeface="微软雅黑" panose="020B0503020204020204" pitchFamily="34" charset="-122"/>
              </a:rPr>
              <a:t>基准</a:t>
            </a:r>
            <a:r>
              <a:rPr lang="en-US" altLang="zh-CN" b="1" dirty="0">
                <a:solidFill>
                  <a:srgbClr val="FF0000"/>
                </a:solidFill>
                <a:latin typeface="微软雅黑" panose="020B0503020204020204" pitchFamily="34" charset="-122"/>
                <a:ea typeface="微软雅黑" panose="020B0503020204020204" pitchFamily="34" charset="-122"/>
              </a:rPr>
              <a:t>CPU</a:t>
            </a:r>
            <a:r>
              <a:rPr lang="zh-CN" altLang="en-US" b="1" dirty="0">
                <a:solidFill>
                  <a:srgbClr val="FF0000"/>
                </a:solidFill>
                <a:latin typeface="微软雅黑" panose="020B0503020204020204" pitchFamily="34" charset="-122"/>
                <a:ea typeface="微软雅黑" panose="020B0503020204020204" pitchFamily="34" charset="-122"/>
              </a:rPr>
              <a:t>模型</a:t>
            </a:r>
            <a:endParaRPr lang="en-US" altLang="zh-CN" b="1" dirty="0">
              <a:solidFill>
                <a:srgbClr val="FF0000"/>
              </a:solidFill>
              <a:latin typeface="微软雅黑" panose="020B0503020204020204" pitchFamily="34" charset="-122"/>
              <a:ea typeface="微软雅黑" panose="020B0503020204020204" pitchFamily="34" charset="-122"/>
            </a:endParaRPr>
          </a:p>
          <a:p>
            <a:endParaRPr lang="en-US" altLang="zh-CN" sz="2400" b="1" dirty="0">
              <a:solidFill>
                <a:schemeClr val="tx2">
                  <a:lumMod val="75000"/>
                </a:schemeClr>
              </a:solidFill>
              <a:latin typeface="微软雅黑" panose="020B0503020204020204" pitchFamily="34" charset="-122"/>
              <a:ea typeface="微软雅黑" panose="020B0503020204020204" pitchFamily="34" charset="-122"/>
            </a:endParaRPr>
          </a:p>
          <a:p>
            <a:r>
              <a:rPr lang="en-US" altLang="zh-CN" sz="2400" b="1" dirty="0">
                <a:solidFill>
                  <a:schemeClr val="tx2">
                    <a:lumMod val="75000"/>
                  </a:schemeClr>
                </a:solidFill>
                <a:latin typeface="微软雅黑" panose="020B0503020204020204" pitchFamily="34" charset="-122"/>
                <a:ea typeface="微软雅黑" panose="020B0503020204020204" pitchFamily="34" charset="-122"/>
              </a:rPr>
              <a:t>· </a:t>
            </a:r>
            <a:r>
              <a:rPr lang="zh-CN" altLang="en-US" sz="2400" b="1" dirty="0">
                <a:solidFill>
                  <a:schemeClr val="tx2">
                    <a:lumMod val="75000"/>
                  </a:schemeClr>
                </a:solidFill>
                <a:latin typeface="微软雅黑" panose="020B0503020204020204" pitchFamily="34" charset="-122"/>
                <a:ea typeface="微软雅黑" panose="020B0503020204020204" pitchFamily="34" charset="-122"/>
              </a:rPr>
              <a:t>研究思路</a:t>
            </a:r>
            <a:endParaRPr lang="en-US" altLang="zh-CN" sz="2400" b="1" dirty="0">
              <a:solidFill>
                <a:schemeClr val="tx2">
                  <a:lumMod val="75000"/>
                </a:schemeClr>
              </a:solidFill>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运行卷积计算的仿真模拟进行分析；完成设计后对其进行扩展，</a:t>
            </a:r>
            <a:r>
              <a:rPr lang="zh-CN" altLang="en-US" b="1" dirty="0">
                <a:solidFill>
                  <a:srgbClr val="FF0000"/>
                </a:solidFill>
                <a:latin typeface="微软雅黑" panose="020B0503020204020204" pitchFamily="34" charset="-122"/>
                <a:ea typeface="微软雅黑" panose="020B0503020204020204" pitchFamily="34" charset="-122"/>
              </a:rPr>
              <a:t>适配自定义指令和加速方案</a:t>
            </a:r>
            <a:r>
              <a:rPr lang="zh-CN" altLang="en-US" dirty="0">
                <a:latin typeface="微软雅黑" panose="020B0503020204020204" pitchFamily="34" charset="-122"/>
                <a:ea typeface="微软雅黑" panose="020B0503020204020204" pitchFamily="34" charset="-122"/>
              </a:rPr>
              <a:t>；最后进行</a:t>
            </a:r>
            <a:r>
              <a:rPr lang="zh-CN" altLang="en-US" b="1" dirty="0">
                <a:solidFill>
                  <a:srgbClr val="FF0000"/>
                </a:solidFill>
                <a:latin typeface="微软雅黑" panose="020B0503020204020204" pitchFamily="34" charset="-122"/>
                <a:ea typeface="微软雅黑" panose="020B0503020204020204" pitchFamily="34" charset="-122"/>
              </a:rPr>
              <a:t>功能验证和性能测试</a:t>
            </a:r>
            <a:endParaRPr lang="en-US" altLang="zh-CN" b="1" dirty="0">
              <a:solidFill>
                <a:srgbClr val="FF0000"/>
              </a:solidFill>
              <a:latin typeface="微软雅黑" panose="020B0503020204020204" pitchFamily="34" charset="-122"/>
              <a:ea typeface="微软雅黑" panose="020B0503020204020204" pitchFamily="34" charset="-122"/>
            </a:endParaRP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PP_MARK_KEY" val="a75e77eb-8cef-4e13-8808-7f14bde08a82"/>
  <p:tag name="COMMONDATA" val="eyJoZGlkIjoiNjc2N2QzNmMzNWNjYTgwMDFmZWIzZTk5YjQzMmYwYWMifQ=="/>
</p:tagLst>
</file>

<file path=ppt/tags/tag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xml><?xml version="1.0" encoding="utf-8"?>
<p:tagLst xmlns:a="http://schemas.openxmlformats.org/drawingml/2006/main" xmlns:r="http://schemas.openxmlformats.org/officeDocument/2006/relationships" xmlns:p="http://schemas.openxmlformats.org/presentationml/2006/main">
  <p:tag name="TABLE_ENDDRAG_ORIGIN_RECT" val="741*392"/>
  <p:tag name="TABLE_ENDDRAG_RECT" val="131*52*741*392"/>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71</TotalTime>
  <Words>1372</Words>
  <Application>Microsoft Office PowerPoint</Application>
  <PresentationFormat>宽屏</PresentationFormat>
  <Paragraphs>254</Paragraphs>
  <Slides>29</Slides>
  <Notes>25</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29</vt:i4>
      </vt:variant>
    </vt:vector>
  </HeadingPairs>
  <TitlesOfParts>
    <vt:vector size="38" baseType="lpstr">
      <vt:lpstr>Aharoni</vt:lpstr>
      <vt:lpstr>等线</vt:lpstr>
      <vt:lpstr>等线 Light</vt:lpstr>
      <vt:lpstr>三极春联字体简</vt:lpstr>
      <vt:lpstr>宋体</vt:lpstr>
      <vt:lpstr>微软雅黑</vt:lpstr>
      <vt:lpstr>Arial</vt:lpstr>
      <vt:lpstr>Calibri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_x000b_   HelloMIPS项目介绍</dc:title>
  <dc:creator>741698057@qq.com</dc:creator>
  <cp:lastModifiedBy>罗腾_Teng</cp:lastModifiedBy>
  <cp:revision>132</cp:revision>
  <dcterms:created xsi:type="dcterms:W3CDTF">2023-08-17T14:49:00Z</dcterms:created>
  <dcterms:modified xsi:type="dcterms:W3CDTF">2025-04-27T06:36:36Z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1033-12.2.0.18283</vt:lpwstr>
  </property>
  <property fmtid="{D5CDD505-2E9C-101B-9397-08002B2CF9AE}" pid="3" name="ICV">
    <vt:lpwstr>6C126D4191C840528CB9DDBD94BF1996</vt:lpwstr>
  </property>
</Properties>
</file>