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693" r:id="rId2"/>
    <p:sldId id="855" r:id="rId3"/>
    <p:sldId id="879" r:id="rId4"/>
    <p:sldId id="881" r:id="rId5"/>
    <p:sldId id="882" r:id="rId6"/>
    <p:sldId id="876" r:id="rId7"/>
    <p:sldId id="883" r:id="rId8"/>
    <p:sldId id="884" r:id="rId9"/>
    <p:sldId id="885" r:id="rId10"/>
    <p:sldId id="886" r:id="rId11"/>
    <p:sldId id="887" r:id="rId12"/>
    <p:sldId id="888" r:id="rId13"/>
    <p:sldId id="889" r:id="rId14"/>
    <p:sldId id="890" r:id="rId15"/>
    <p:sldId id="891" r:id="rId16"/>
    <p:sldId id="892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2886"/>
    <a:srgbClr val="FFFFFF"/>
    <a:srgbClr val="B7DBFF"/>
    <a:srgbClr val="003C78"/>
    <a:srgbClr val="C9DFF6"/>
    <a:srgbClr val="DDEEFF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826" autoAdjust="0"/>
  </p:normalViewPr>
  <p:slideViewPr>
    <p:cSldViewPr snapToGrid="0" showGuides="1">
      <p:cViewPr varScale="1">
        <p:scale>
          <a:sx n="94" d="100"/>
          <a:sy n="94" d="100"/>
        </p:scale>
        <p:origin x="488" y="56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5A8A4-8DB7-08CE-FC34-BF15EB50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F024C5-25C4-1872-BD3B-3D45C68AB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C03DB3-CFBC-3F93-3B13-CE56FD886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90EFC-89C6-45D8-D3EB-9B4E23B2B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46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D9190-7708-5C25-7E4C-360FE8C82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DC80BB-1749-00CA-4469-0A850F3D0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C441FC-CAB8-B93E-6389-FAD6A2228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E58C7-608F-5130-7711-FB1C71E7A0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74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796C7-0A12-8F14-3814-C56061FA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573272-86FA-9770-0D08-9BC91CF6D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777AAD-0412-3B12-CEE1-84E08952E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2B84F7-30AE-2250-8F41-51D05A43D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42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9898-B048-0317-9613-4A16D427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3131D4-4A21-95C0-DF5C-B02CB6A86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D8ED0D-FCE6-75DA-FF93-06643B214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88D950-F366-E7B0-4E59-CF70EE13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420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7366-A84D-75E6-A12D-8CCD97BD1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BABFF0-22DC-2163-2D26-81E6DB5C3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1A6C7-0ED0-F5A7-409C-D90DA1F93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875D59-1091-FD6B-86B6-4E00CFE84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3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D901-0783-0326-1B54-8EC8917C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B25C64-FB6F-8ACF-25E8-3AB24536C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250DA2-CD12-588F-D413-6AE2AD29A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5C1AD-5160-6502-A784-9DAF046FE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EAD1-1ADD-EC08-789E-FDB297DC8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95D23E-5CFE-929D-5E00-702F608B0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038A0F-99E2-E846-4166-5762E605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45F77B-8904-B541-9183-CC123A9CA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1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D2EB5-9752-088E-71ED-2E7D3A86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28584A-FF4F-5192-6934-EA34B8D20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A67635-71A5-401E-77AA-3482E50A9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193A0F-BF2A-CC1A-A11A-1C0F29C11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8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9E7-2085-4D24-4B97-A7B9DDFE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8C307B-4CC7-A425-3226-B9EF4E447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77B604-9EAD-D8BB-B2C6-3CDB3B4DA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B4547A-7911-04BF-E928-64D75089C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90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8F0E-AF80-74CD-A716-1DB92016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EDD611-3ED3-E4A8-D736-B6201C83C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49D36B-CB1E-A965-FB57-A999991A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FCC71-E9DD-327F-0DF5-D1F9BDCE0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1FA92-789E-D13D-793E-936F9F602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4068D6-EC5E-1151-36FB-240FCEC8A9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35504F-E8D7-0372-42EE-FC32CCFB8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97603-A680-28B0-70DE-98097AEE9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387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26BE2-F842-5918-6125-00E0FE71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B131A9-CBC7-9BFC-31E8-6C2460511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C05E7D-4B29-0E0E-A5D5-E876B92D8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3608B-5864-1E8D-D908-4EFE6BC78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4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FEFB8-D0B1-ADFC-050F-1EB637DC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2229EB-5FDE-B6FC-D9E5-00DF7C23A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67038C-7874-BF04-054F-194EC2CCB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6ACF6-23D9-5D60-1FF5-504D49352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3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D1718-5CD9-6A15-1D56-BB3BE128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AE9ABB-D108-3C49-B90A-C761FC964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BD8651-5F87-7D13-1D26-D3718CB81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4630FE-E885-7733-7827-799EA85FD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98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Gem5-GPU_4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2899-F40F-DF0B-5FF6-7FF1730B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FFD8FC92-B665-1FAE-A8F3-422F59E44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727D03-3140-3EEA-07FD-22B89CAC24D4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2000FD-968F-2239-A7A1-7550F7662A79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29944C-FDEE-8F39-1C8D-28C95B39A241}"/>
              </a:ext>
            </a:extLst>
          </p:cNvPr>
          <p:cNvSpPr txBox="1"/>
          <p:nvPr/>
        </p:nvSpPr>
        <p:spPr>
          <a:xfrm>
            <a:off x="3099336" y="922557"/>
            <a:ext cx="79136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72CDF95-0409-7D64-A777-8731E19DEF7F}"/>
              </a:ext>
            </a:extLst>
          </p:cNvPr>
          <p:cNvSpPr/>
          <p:nvPr/>
        </p:nvSpPr>
        <p:spPr>
          <a:xfrm>
            <a:off x="2273876" y="1494744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1F7CDF6-3D98-8AD6-BE0C-DEA3C6F87A28}"/>
              </a:ext>
            </a:extLst>
          </p:cNvPr>
          <p:cNvGrpSpPr/>
          <p:nvPr/>
        </p:nvGrpSpPr>
        <p:grpSpPr>
          <a:xfrm>
            <a:off x="2630011" y="1494744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EBC9BC0-2A88-C201-AA1E-718C1B3A8D13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issue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2E1ED6E-918F-D386-E929-100029371D08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4DCD4EF4-0D0C-2498-1E93-93F1FAB9C3E7}"/>
              </a:ext>
            </a:extLst>
          </p:cNvPr>
          <p:cNvSpPr txBox="1"/>
          <p:nvPr/>
        </p:nvSpPr>
        <p:spPr>
          <a:xfrm>
            <a:off x="1299412" y="2208216"/>
            <a:ext cx="97766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93CDD-21F6-68FD-DAEB-B1817C706825}"/>
              </a:ext>
            </a:extLst>
          </p:cNvPr>
          <p:cNvSpPr txBox="1"/>
          <p:nvPr/>
        </p:nvSpPr>
        <p:spPr>
          <a:xfrm>
            <a:off x="4598378" y="2208215"/>
            <a:ext cx="104202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297210-62D3-2D8D-1B90-451C4855EB10}"/>
              </a:ext>
            </a:extLst>
          </p:cNvPr>
          <p:cNvSpPr txBox="1"/>
          <p:nvPr/>
        </p:nvSpPr>
        <p:spPr>
          <a:xfrm>
            <a:off x="3495016" y="5390411"/>
            <a:ext cx="5990573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小方框需要两个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函数时赋值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代表指令来到了执行级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：计算指令直接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+4000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；访存指令在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时赋值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FDACB77-30DC-78A4-655C-0743FA24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363" y="2149822"/>
            <a:ext cx="5466453" cy="143780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B982A9A-4BBA-E08B-78C0-D88EAB7E1B92}"/>
              </a:ext>
            </a:extLst>
          </p:cNvPr>
          <p:cNvSpPr txBox="1"/>
          <p:nvPr/>
        </p:nvSpPr>
        <p:spPr>
          <a:xfrm>
            <a:off x="6985218" y="779329"/>
            <a:ext cx="459009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函数完成的内容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调用指令执行函数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设置目的寄存器延迟就绪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4cycles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6876930-C427-D965-D384-882AC9E358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62"/>
          <a:stretch>
            <a:fillRect/>
          </a:stretch>
        </p:blipFill>
        <p:spPr>
          <a:xfrm>
            <a:off x="1271195" y="3877464"/>
            <a:ext cx="10185048" cy="14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2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15D9-E075-53A9-AB5F-E51B6537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15EA8887-3101-AB3B-1D35-B4CC8951C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0960CD6-A81E-9A45-133C-1F9A21AF9342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DAE837-FC6F-EA6A-55FD-A35FE39A2E8B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30A393-A383-AEB9-9322-485135164060}"/>
              </a:ext>
            </a:extLst>
          </p:cNvPr>
          <p:cNvSpPr txBox="1"/>
          <p:nvPr/>
        </p:nvSpPr>
        <p:spPr>
          <a:xfrm>
            <a:off x="2579578" y="778001"/>
            <a:ext cx="7622755" cy="506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计算指令已经完成，但访存指令还有信息未展示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 Y  Z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X+1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memPipe.exec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Y: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尝试向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(all request)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Y-X : 1cycle+TLB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小方框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(Z-1)-Y: 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开始尝试第一个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：针对向量访存指令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其内部会对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多个请求，应该使用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打印出相应信息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271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DE635-C6F8-2005-1019-E5E13F42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81C8DAB-97C2-ABC1-46C8-50CBC5B6C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EF7C64A-B4C0-A60E-E009-592EFFA8134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AB8461-F89B-BE31-70F8-6056F08AF27F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CDB501-DA9A-BCDD-C3F9-A63270B6ACEC}"/>
              </a:ext>
            </a:extLst>
          </p:cNvPr>
          <p:cNvSpPr txBox="1"/>
          <p:nvPr/>
        </p:nvSpPr>
        <p:spPr>
          <a:xfrm>
            <a:off x="3984858" y="763806"/>
            <a:ext cx="463937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指令执行结束打印执行信息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5AB0BD-90AF-B9F2-1F33-92BF33E6962F}"/>
              </a:ext>
            </a:extLst>
          </p:cNvPr>
          <p:cNvSpPr txBox="1"/>
          <p:nvPr/>
        </p:nvSpPr>
        <p:spPr>
          <a:xfrm>
            <a:off x="1255088" y="1701671"/>
            <a:ext cx="342865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指令执行结束打印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除取指外的信息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30118D-4802-E602-9527-C9FC8C56B965}"/>
              </a:ext>
            </a:extLst>
          </p:cNvPr>
          <p:cNvSpPr txBox="1"/>
          <p:nvPr/>
        </p:nvSpPr>
        <p:spPr>
          <a:xfrm>
            <a:off x="6250580" y="1809388"/>
            <a:ext cx="590921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4D1DE6-B20D-30E3-6A13-4ADB919C9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12" y="2216359"/>
            <a:ext cx="5091803" cy="373494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20B706-5C9B-1803-4A41-7362AB3D3C48}"/>
              </a:ext>
            </a:extLst>
          </p:cNvPr>
          <p:cNvSpPr txBox="1"/>
          <p:nvPr/>
        </p:nvSpPr>
        <p:spPr>
          <a:xfrm>
            <a:off x="7259785" y="5193348"/>
            <a:ext cx="335938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左侧第一个语句用于在脚本中使用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匹配取指信息，获取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B8EF8B-9F1F-3F12-4573-60699F6DB5AB}"/>
              </a:ext>
            </a:extLst>
          </p:cNvPr>
          <p:cNvSpPr txBox="1"/>
          <p:nvPr/>
        </p:nvSpPr>
        <p:spPr>
          <a:xfrm>
            <a:off x="6336345" y="1691373"/>
            <a:ext cx="4968772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取指时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dyn_inst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尚未创建，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只能另外打印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D9C5E20-3D69-8CDD-3BE3-A6402EF5B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478" y="2144273"/>
            <a:ext cx="6096000" cy="2857131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CA22119-5DC4-B2CE-97C8-D0ED8F2EEE2D}"/>
              </a:ext>
            </a:extLst>
          </p:cNvPr>
          <p:cNvSpPr/>
          <p:nvPr/>
        </p:nvSpPr>
        <p:spPr>
          <a:xfrm>
            <a:off x="731520" y="2569945"/>
            <a:ext cx="4225491" cy="664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92016A-1213-CCD9-BB7C-ED7E3C67F401}"/>
              </a:ext>
            </a:extLst>
          </p:cNvPr>
          <p:cNvSpPr/>
          <p:nvPr/>
        </p:nvSpPr>
        <p:spPr>
          <a:xfrm>
            <a:off x="5891478" y="2144273"/>
            <a:ext cx="785210" cy="2857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6943AC-2028-FCCC-ADE4-B99318111904}"/>
              </a:ext>
            </a:extLst>
          </p:cNvPr>
          <p:cNvSpPr/>
          <p:nvPr/>
        </p:nvSpPr>
        <p:spPr>
          <a:xfrm>
            <a:off x="11202267" y="2159229"/>
            <a:ext cx="785210" cy="28571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9080F30-4AAC-4A1F-6504-EB5355B77C07}"/>
              </a:ext>
            </a:extLst>
          </p:cNvPr>
          <p:cNvSpPr txBox="1"/>
          <p:nvPr/>
        </p:nvSpPr>
        <p:spPr>
          <a:xfrm>
            <a:off x="1183663" y="5989726"/>
            <a:ext cx="4183566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函数中打印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10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F629-D338-3B4C-D39D-4717B30E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296F105-5D74-251B-0A6F-E11A2EF15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3267C4-AF36-848B-9233-7F27F3C0108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853021-94AE-4CCB-80BD-3E862E8BA2E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4CA01C-B49F-68B3-D1AF-921C5B06FD88}"/>
              </a:ext>
            </a:extLst>
          </p:cNvPr>
          <p:cNvSpPr txBox="1"/>
          <p:nvPr/>
        </p:nvSpPr>
        <p:spPr>
          <a:xfrm>
            <a:off x="2964581" y="1136466"/>
            <a:ext cx="695960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编写脚本分析得到的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文件：遍历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D25EB9-AACA-675E-39FA-D5305693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975" y="1977315"/>
            <a:ext cx="8207142" cy="19764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F4529A1-8A99-E718-1E52-4B38E1C136CC}"/>
              </a:ext>
            </a:extLst>
          </p:cNvPr>
          <p:cNvSpPr txBox="1"/>
          <p:nvPr/>
        </p:nvSpPr>
        <p:spPr>
          <a:xfrm>
            <a:off x="1472665" y="4221197"/>
            <a:ext cx="10202779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根据正则匹配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：得到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个映射列表，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是取指用的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由于指令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取指信息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一定在其执行结束之前打印，所以脚本扫到一条指令的其他信息时，可以匹配上其取指信息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7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4742D-9E3B-AFCA-45B7-42F29238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C221893-8E20-98FA-8F72-027CAE5E4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80B5CE3-5A26-A38C-41D8-8D79315DE622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5E790-2E0B-5A89-7253-F1659CE4A2B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F7EDF0-02A4-3603-313B-B6753C6BA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231" y="2610035"/>
            <a:ext cx="6352387" cy="41351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AC259D-10ED-FBFF-D00D-0E4A394FDD3D}"/>
              </a:ext>
            </a:extLst>
          </p:cNvPr>
          <p:cNvSpPr txBox="1"/>
          <p:nvPr/>
        </p:nvSpPr>
        <p:spPr>
          <a:xfrm>
            <a:off x="1533626" y="2151392"/>
            <a:ext cx="4735628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正则项匹配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指令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除取指外的信息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7F5C02-B30B-FA98-A861-B27DABFA7751}"/>
              </a:ext>
            </a:extLst>
          </p:cNvPr>
          <p:cNvSpPr txBox="1"/>
          <p:nvPr/>
        </p:nvSpPr>
        <p:spPr>
          <a:xfrm>
            <a:off x="6866024" y="2260933"/>
            <a:ext cx="5473564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筛选特定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，从列表中获取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直接从接下来的几行中获取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3CC7DD1-53E9-DC7A-3CAA-C7DC5D3D0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435" y="3320233"/>
            <a:ext cx="5101390" cy="342499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A39A3C-7234-7831-5518-0BA2B4F19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901" y="280595"/>
            <a:ext cx="6897924" cy="189879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955F80A-87FA-433F-4FBE-FCF5D13B77DD}"/>
              </a:ext>
            </a:extLst>
          </p:cNvPr>
          <p:cNvSpPr/>
          <p:nvPr/>
        </p:nvSpPr>
        <p:spPr>
          <a:xfrm>
            <a:off x="200382" y="2656090"/>
            <a:ext cx="6338236" cy="7729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0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6255-CA70-0135-6695-CB8F3EC0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508F48B2-3A8F-CB2D-BFAB-508DC96ECD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722C5D1-C98C-A843-8032-2E2874DFE066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7A352A-1104-EDE7-923C-17DC7FCE424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2DEB3E-F267-481E-EB64-074D8B772E02}"/>
              </a:ext>
            </a:extLst>
          </p:cNvPr>
          <p:cNvSpPr txBox="1"/>
          <p:nvPr/>
        </p:nvSpPr>
        <p:spPr>
          <a:xfrm>
            <a:off x="3580599" y="1036208"/>
            <a:ext cx="561981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根据流水级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，组织得到两个文件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BAB965-331B-66FA-27B7-8A3A81BB8360}"/>
              </a:ext>
            </a:extLst>
          </p:cNvPr>
          <p:cNvSpPr txBox="1"/>
          <p:nvPr/>
        </p:nvSpPr>
        <p:spPr>
          <a:xfrm>
            <a:off x="943274" y="1669115"/>
            <a:ext cx="492171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：严格按照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可识别的格式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用于可视化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EE3B2A-5B57-4F9B-A3BB-9DE24E222C76}"/>
              </a:ext>
            </a:extLst>
          </p:cNvPr>
          <p:cNvSpPr txBox="1"/>
          <p:nvPr/>
        </p:nvSpPr>
        <p:spPr>
          <a:xfrm>
            <a:off x="6327010" y="1658773"/>
            <a:ext cx="492171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：文本格式，用于查看每条指令每级占用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A5EBE3A-F99A-2DDD-D888-83232147A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725" y="2087775"/>
            <a:ext cx="3411129" cy="4273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362632F-FE21-B140-635A-43B548B36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74" y="2185849"/>
            <a:ext cx="4820134" cy="33511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C070F4A-C3C9-C5ED-C3B9-02D92D9AAB70}"/>
              </a:ext>
            </a:extLst>
          </p:cNvPr>
          <p:cNvSpPr txBox="1"/>
          <p:nvPr/>
        </p:nvSpPr>
        <p:spPr>
          <a:xfrm>
            <a:off x="1652561" y="5537043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个小方框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70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1900-0A86-2A68-C3A7-F482C73E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F198D9C-AD20-CDEB-1C64-D853C0F4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F2B176-3504-5659-48F0-C9384FB5C810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4D5529-FBBB-86B6-B526-7EBACDAB7346}"/>
              </a:ext>
            </a:extLst>
          </p:cNvPr>
          <p:cNvSpPr txBox="1"/>
          <p:nvPr/>
        </p:nvSpPr>
        <p:spPr>
          <a:xfrm>
            <a:off x="740226" y="1173368"/>
            <a:ext cx="10896599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寄存器访问冲突：没找到对应逻辑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访存地址计算：应该是在访存流水线里，例如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WF-A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的计算指令可能和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WF-B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的访存指令交叠执行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SIMD-0)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访问拍数：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用的这个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scalar_req_tick_latency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用的这个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resp_tick_latency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访存资源相关：具体的参数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8706A-553B-9F03-543F-727D784276BD}"/>
              </a:ext>
            </a:extLst>
          </p:cNvPr>
          <p:cNvSpPr txBox="1"/>
          <p:nvPr/>
        </p:nvSpPr>
        <p:spPr>
          <a:xfrm>
            <a:off x="4936068" y="545142"/>
            <a:ext cx="177800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遗留的问题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290F2C0-C087-C5B6-77DE-156C6A4B4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23" y="2365071"/>
            <a:ext cx="6458851" cy="356284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DB4926-E493-6796-75DC-DB22E1963972}"/>
              </a:ext>
            </a:extLst>
          </p:cNvPr>
          <p:cNvSpPr txBox="1"/>
          <p:nvPr/>
        </p:nvSpPr>
        <p:spPr>
          <a:xfrm>
            <a:off x="875694" y="4632563"/>
            <a:ext cx="351247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可视化名称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继续梳理访存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divergence</a:t>
            </a:r>
          </a:p>
        </p:txBody>
      </p:sp>
    </p:spTree>
    <p:extLst>
      <p:ext uri="{BB962C8B-B14F-4D97-AF65-F5344CB8AC3E}">
        <p14:creationId xmlns:p14="http://schemas.microsoft.com/office/powerpoint/2010/main" val="276822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747175" y="1082366"/>
            <a:ext cx="6348422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完成的内容：运行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程序，针对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文件：每条指令在每一流水级耗费的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流水线可视化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尚有不完善之处：名称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部分指令执行延迟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D8109-68D6-A396-C57E-33BE168571E4}"/>
              </a:ext>
            </a:extLst>
          </p:cNvPr>
          <p:cNvSpPr txBox="1"/>
          <p:nvPr/>
        </p:nvSpPr>
        <p:spPr>
          <a:xfrm>
            <a:off x="8540563" y="1077077"/>
            <a:ext cx="2899488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待完成的内容：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打印出流水级停顿的原因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分析各个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8EBA4B3-B30E-81B3-4261-784ECE07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76" y="2478274"/>
            <a:ext cx="11015133" cy="25472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94198C0-9E28-6269-7CBF-684C851B9BC9}"/>
              </a:ext>
            </a:extLst>
          </p:cNvPr>
          <p:cNvSpPr txBox="1"/>
          <p:nvPr/>
        </p:nvSpPr>
        <p:spPr>
          <a:xfrm>
            <a:off x="747175" y="5133252"/>
            <a:ext cx="6532589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 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	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  -&gt;		schedule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  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		4cycles(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 -&gt;		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	1cycle(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4BED20-29F4-0C4E-88AF-C94ACB45B7B4}"/>
              </a:ext>
            </a:extLst>
          </p:cNvPr>
          <p:cNvSpPr txBox="1"/>
          <p:nvPr/>
        </p:nvSpPr>
        <p:spPr>
          <a:xfrm>
            <a:off x="8672362" y="5133252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个小方框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1C6C-7E55-C3D6-B4A1-67522BD1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522DFAB8-8D0E-B457-4563-0C01FCC99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5F9AA0-2B93-5FE6-C36F-9CD6BBDB291C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299E68-729C-2521-A07B-274CDFAE22AC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F99E13-FF20-E54C-8D99-32D560DA65BB}"/>
              </a:ext>
            </a:extLst>
          </p:cNvPr>
          <p:cNvSpPr txBox="1"/>
          <p:nvPr/>
        </p:nvSpPr>
        <p:spPr>
          <a:xfrm>
            <a:off x="1751351" y="1008096"/>
            <a:ext cx="8992849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中应包含 流水级的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为了复用可视化软件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的格式转化为之前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O3PipeView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FE7DB-DB1F-C9F2-C8EE-9F9109405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1352" y="2323767"/>
            <a:ext cx="9004995" cy="161296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AFAD4DC-3B7F-7485-1D00-7ED3BC37FF7D}"/>
              </a:ext>
            </a:extLst>
          </p:cNvPr>
          <p:cNvSpPr/>
          <p:nvPr/>
        </p:nvSpPr>
        <p:spPr>
          <a:xfrm>
            <a:off x="3573363" y="2334481"/>
            <a:ext cx="1816672" cy="160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71CEA3-B8E5-04C9-6BB0-1412324C857E}"/>
              </a:ext>
            </a:extLst>
          </p:cNvPr>
          <p:cNvSpPr txBox="1"/>
          <p:nvPr/>
        </p:nvSpPr>
        <p:spPr>
          <a:xfrm>
            <a:off x="5862971" y="2725420"/>
            <a:ext cx="442044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Stage : tick : pc : 0 : seq: 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inst_name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C8C426-1FC5-1104-0B6E-D3340673FB1B}"/>
              </a:ext>
            </a:extLst>
          </p:cNvPr>
          <p:cNvSpPr txBox="1"/>
          <p:nvPr/>
        </p:nvSpPr>
        <p:spPr>
          <a:xfrm>
            <a:off x="1945754" y="4208338"/>
            <a:ext cx="9224650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指令执行过程中收集执行信息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在每条指令执行结束之后使用这个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来打印信息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编写脚本，分析得到的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328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C792C-C62E-F954-5018-C1C2E845E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07C2BAD-A0D3-B033-5AFD-4BA65A44C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943E0A-B91E-974E-8F33-8B38AE6AEF6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C0F522-0619-F955-4BA7-6740E15AFEF1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02BE9-D44F-7B53-6FCE-DD0141506CD6}"/>
              </a:ext>
            </a:extLst>
          </p:cNvPr>
          <p:cNvSpPr txBox="1"/>
          <p:nvPr/>
        </p:nvSpPr>
        <p:spPr>
          <a:xfrm>
            <a:off x="3644768" y="768376"/>
            <a:ext cx="6259632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BD10E0-9F2F-FC72-A733-271CD6A5AC4C}"/>
              </a:ext>
            </a:extLst>
          </p:cNvPr>
          <p:cNvSpPr txBox="1"/>
          <p:nvPr/>
        </p:nvSpPr>
        <p:spPr>
          <a:xfrm>
            <a:off x="737956" y="1414174"/>
            <a:ext cx="6063919" cy="163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中方便打印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定义该标志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源码中使用该标志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运行时在命令行中指定某标志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则输出的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中只包含源码中带有该标志的输出信息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248F05-67A1-144A-27E8-A895D74D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6" y="3611878"/>
            <a:ext cx="5670836" cy="21834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842947-79C9-49AB-6004-493BF93F499B}"/>
              </a:ext>
            </a:extLst>
          </p:cNvPr>
          <p:cNvSpPr txBox="1"/>
          <p:nvPr/>
        </p:nvSpPr>
        <p:spPr>
          <a:xfrm>
            <a:off x="1722923" y="3201388"/>
            <a:ext cx="3014630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Sconscript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中定义自定义的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2FF95-007E-12AF-10FA-BB30E9FF1231}"/>
              </a:ext>
            </a:extLst>
          </p:cNvPr>
          <p:cNvSpPr txBox="1"/>
          <p:nvPr/>
        </p:nvSpPr>
        <p:spPr>
          <a:xfrm>
            <a:off x="1564806" y="5859215"/>
            <a:ext cx="405223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会在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build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目录下得到一个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GPUView.hh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源码中使用该标志时需要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该头文件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28787F-A29E-6E31-9BFA-5DA3C755F0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05" t="28384" r="1612" b="8131"/>
          <a:stretch>
            <a:fillRect/>
          </a:stretch>
        </p:blipFill>
        <p:spPr>
          <a:xfrm>
            <a:off x="6883445" y="1932846"/>
            <a:ext cx="4570599" cy="165738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066F349-2570-41B5-2135-69C6692742A8}"/>
              </a:ext>
            </a:extLst>
          </p:cNvPr>
          <p:cNvSpPr txBox="1"/>
          <p:nvPr/>
        </p:nvSpPr>
        <p:spPr>
          <a:xfrm>
            <a:off x="6679933" y="3622545"/>
            <a:ext cx="5512065" cy="172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命令行与输出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gem5.opt -d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trace_square_pipe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--debug-flags=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--debug-file=trace configs/example/gpufs/mi300.py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--disk-image x86-ubuntu-gpu-ml --kernel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vmlinux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-ml --app 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square.default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--restore-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square-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cpt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65D751-2AC0-9C21-619B-B01B57141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577" y="5417222"/>
            <a:ext cx="3002775" cy="99525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F4259016-FF03-F746-5DFE-9DB1D25FA4D0}"/>
              </a:ext>
            </a:extLst>
          </p:cNvPr>
          <p:cNvSpPr txBox="1"/>
          <p:nvPr/>
        </p:nvSpPr>
        <p:spPr>
          <a:xfrm>
            <a:off x="8653792" y="1510784"/>
            <a:ext cx="1029903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源码使用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55D1C43-F7CD-0A46-DD05-5EC958974520}"/>
              </a:ext>
            </a:extLst>
          </p:cNvPr>
          <p:cNvCxnSpPr/>
          <p:nvPr/>
        </p:nvCxnSpPr>
        <p:spPr>
          <a:xfrm>
            <a:off x="11040177" y="3733822"/>
            <a:ext cx="0" cy="7497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E09F-06A4-7C94-1CC0-98F89F19A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140BF4A-4016-0C2E-21D2-D623253BCE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B0E8956-988D-E286-FA8F-6F0C4A7BBE9E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1B1AFD-1CBF-2CAB-326C-B7C9D0BE065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1CA7FA-FD88-13AD-B3D0-89DB1C205554}"/>
              </a:ext>
            </a:extLst>
          </p:cNvPr>
          <p:cNvSpPr txBox="1"/>
          <p:nvPr/>
        </p:nvSpPr>
        <p:spPr>
          <a:xfrm>
            <a:off x="3984858" y="763806"/>
            <a:ext cx="463937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指令执行过程中收集执行信息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F88640-04BB-643E-91F0-FA53BCA4E12F}"/>
              </a:ext>
            </a:extLst>
          </p:cNvPr>
          <p:cNvSpPr txBox="1"/>
          <p:nvPr/>
        </p:nvSpPr>
        <p:spPr>
          <a:xfrm>
            <a:off x="1762351" y="1432631"/>
            <a:ext cx="3014630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中定义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1F4CAE-2CC5-616C-8CCA-78F7AADF6BF5}"/>
              </a:ext>
            </a:extLst>
          </p:cNvPr>
          <p:cNvSpPr txBox="1"/>
          <p:nvPr/>
        </p:nvSpPr>
        <p:spPr>
          <a:xfrm>
            <a:off x="6250580" y="1809388"/>
            <a:ext cx="5909217" cy="421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指令在各流水级的时序信息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（指令第一次来到某流水级的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在执行过程中正确地为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不易获得（目前根据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进行匹配）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访存信息比较复杂（一条指令可能对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多个请求与接收）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6A61D57-BC3A-D7CE-82C7-DD4FD7CB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98" y="1905430"/>
            <a:ext cx="5389336" cy="37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2B95-BE90-E6F4-D7D9-DBA121B2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9B09E8E-6BA1-7055-C788-6881A0B35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4D6032-5C2D-8D43-0812-E968EBE018BC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94D08-5E2B-4654-03C3-86B4209664F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C7567-C48D-B97E-2C8D-9993EC0C9716}"/>
              </a:ext>
            </a:extLst>
          </p:cNvPr>
          <p:cNvSpPr txBox="1"/>
          <p:nvPr/>
        </p:nvSpPr>
        <p:spPr>
          <a:xfrm>
            <a:off x="3801979" y="178277"/>
            <a:ext cx="482024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指令视角：流水级抽象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345271F-8707-67F8-78A8-0D8608F663B5}"/>
              </a:ext>
            </a:extLst>
          </p:cNvPr>
          <p:cNvGrpSpPr/>
          <p:nvPr/>
        </p:nvGrpSpPr>
        <p:grpSpPr>
          <a:xfrm>
            <a:off x="1998759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5B40FB-3DE1-B87E-410F-2801885DB63F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fetch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2D05688-85A7-4CFF-DDE7-2CCD24A42D98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7688F0E-F806-2B30-2036-E4297A842403}"/>
              </a:ext>
            </a:extLst>
          </p:cNvPr>
          <p:cNvGrpSpPr/>
          <p:nvPr/>
        </p:nvGrpSpPr>
        <p:grpSpPr>
          <a:xfrm>
            <a:off x="3962312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E184F3A-A274-438A-9CD0-5117F262D804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decode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BC907D-6B3F-90B5-D0BC-E3247488C762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99B1B66-AD58-E88A-EBEC-3B115A3152C1}"/>
              </a:ext>
            </a:extLst>
          </p:cNvPr>
          <p:cNvGrpSpPr/>
          <p:nvPr/>
        </p:nvGrpSpPr>
        <p:grpSpPr>
          <a:xfrm>
            <a:off x="5925865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E10A559-9B4A-8C97-D14C-F231530DBC2B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scoreboard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ED03B2-2503-3B74-15C6-85AF85879DF6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33AA77-4B13-7372-40C3-29980240D7B2}"/>
              </a:ext>
            </a:extLst>
          </p:cNvPr>
          <p:cNvGrpSpPr/>
          <p:nvPr/>
        </p:nvGrpSpPr>
        <p:grpSpPr>
          <a:xfrm>
            <a:off x="7889418" y="1808806"/>
            <a:ext cx="1963553" cy="1925053"/>
            <a:chOff x="750771" y="2926080"/>
            <a:chExt cx="1963553" cy="1925053"/>
          </a:xfrm>
          <a:noFill/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D941C17-8931-BFBF-3247-7D9CEA2E67EE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schedule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06B4B14A-DC05-272E-C0A3-15B9A7B15A1E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bg2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9E59ECE9-7377-0748-50C0-190131C563FB}"/>
              </a:ext>
            </a:extLst>
          </p:cNvPr>
          <p:cNvSpPr/>
          <p:nvPr/>
        </p:nvSpPr>
        <p:spPr>
          <a:xfrm>
            <a:off x="9852971" y="1808805"/>
            <a:ext cx="1607418" cy="192505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issue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E38630-86D9-E838-F1FE-9781B2393786}"/>
              </a:ext>
            </a:extLst>
          </p:cNvPr>
          <p:cNvSpPr txBox="1"/>
          <p:nvPr/>
        </p:nvSpPr>
        <p:spPr>
          <a:xfrm>
            <a:off x="3127319" y="1434812"/>
            <a:ext cx="131384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Buffer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A3B69C-EC50-72CE-99FF-4997C0457265}"/>
              </a:ext>
            </a:extLst>
          </p:cNvPr>
          <p:cNvSpPr txBox="1"/>
          <p:nvPr/>
        </p:nvSpPr>
        <p:spPr>
          <a:xfrm>
            <a:off x="4830389" y="896203"/>
            <a:ext cx="1834816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decode-&gt;schedule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3ADCE0-B0E7-D852-3517-7CB7D0B96D9A}"/>
              </a:ext>
            </a:extLst>
          </p:cNvPr>
          <p:cNvSpPr txBox="1"/>
          <p:nvPr/>
        </p:nvSpPr>
        <p:spPr>
          <a:xfrm>
            <a:off x="7005702" y="3758232"/>
            <a:ext cx="1444188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8schlist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D1D6281-EEE2-A5FE-A700-51482FA2D059}"/>
              </a:ext>
            </a:extLst>
          </p:cNvPr>
          <p:cNvSpPr txBox="1"/>
          <p:nvPr/>
        </p:nvSpPr>
        <p:spPr>
          <a:xfrm>
            <a:off x="9294906" y="3743356"/>
            <a:ext cx="167860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8DispatchInst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C734B0-F824-0423-F6B2-DE2F76EF99F2}"/>
              </a:ext>
            </a:extLst>
          </p:cNvPr>
          <p:cNvSpPr txBox="1"/>
          <p:nvPr/>
        </p:nvSpPr>
        <p:spPr>
          <a:xfrm>
            <a:off x="7209837" y="144443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45E12F-BD87-9F1D-5495-CD0DF0F80AF4}"/>
              </a:ext>
            </a:extLst>
          </p:cNvPr>
          <p:cNvSpPr txBox="1"/>
          <p:nvPr/>
        </p:nvSpPr>
        <p:spPr>
          <a:xfrm>
            <a:off x="9294906" y="1434811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EB3A56-1B06-8E8F-52FD-64A661097FB4}"/>
              </a:ext>
            </a:extLst>
          </p:cNvPr>
          <p:cNvSpPr txBox="1"/>
          <p:nvPr/>
        </p:nvSpPr>
        <p:spPr>
          <a:xfrm>
            <a:off x="678387" y="1424639"/>
            <a:ext cx="2129195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 view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：顺序单发射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7C86850-9974-1F74-EBF0-166B6BE44747}"/>
              </a:ext>
            </a:extLst>
          </p:cNvPr>
          <p:cNvSpPr txBox="1"/>
          <p:nvPr/>
        </p:nvSpPr>
        <p:spPr>
          <a:xfrm>
            <a:off x="711071" y="373385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view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：多个队列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BE07FB-87BA-B6D3-8F09-424D74072FD2}"/>
              </a:ext>
            </a:extLst>
          </p:cNvPr>
          <p:cNvSpPr txBox="1"/>
          <p:nvPr/>
        </p:nvSpPr>
        <p:spPr>
          <a:xfrm>
            <a:off x="3429112" y="3753117"/>
            <a:ext cx="7291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40FB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72A61AE-3F49-5630-B37B-7A8305069BED}"/>
              </a:ext>
            </a:extLst>
          </p:cNvPr>
          <p:cNvSpPr txBox="1"/>
          <p:nvPr/>
        </p:nvSpPr>
        <p:spPr>
          <a:xfrm>
            <a:off x="5460837" y="3762733"/>
            <a:ext cx="619031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40IB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B70A90E-601C-0E0C-EA63-F23AD8452D05}"/>
              </a:ext>
            </a:extLst>
          </p:cNvPr>
          <p:cNvSpPr txBox="1"/>
          <p:nvPr/>
        </p:nvSpPr>
        <p:spPr>
          <a:xfrm>
            <a:off x="2155017" y="4839790"/>
            <a:ext cx="236570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：若某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无位于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的指令，尝试将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队头指令送入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76BD0C-8F9A-B7F7-D8CC-0F4DC532C393}"/>
              </a:ext>
            </a:extLst>
          </p:cNvPr>
          <p:cNvGrpSpPr/>
          <p:nvPr/>
        </p:nvGrpSpPr>
        <p:grpSpPr>
          <a:xfrm>
            <a:off x="4374809" y="4502776"/>
            <a:ext cx="3339096" cy="339859"/>
            <a:chOff x="365992" y="4646466"/>
            <a:chExt cx="3339096" cy="33985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6FC5F24-944B-4C23-4B1F-9C72BA857AC0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WF0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B1BC292-FDB0-C4C6-92A3-031E5D45ABA5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WF3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81D3592-69A5-D0EA-039C-BCD8C8770263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WF8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9F7EF9B-F12E-7C06-AC84-5D220C43094D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C328A35-2C04-D20A-36B3-1DB20B3485D6}"/>
                </a:ext>
              </a:extLst>
            </p:cNvPr>
            <p:cNvSpPr txBox="1"/>
            <p:nvPr/>
          </p:nvSpPr>
          <p:spPr>
            <a:xfrm>
              <a:off x="365992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fu0(vAlu0)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520FE8F1-7014-E173-8347-7BE8A6C6E8FC}"/>
              </a:ext>
            </a:extLst>
          </p:cNvPr>
          <p:cNvGrpSpPr/>
          <p:nvPr/>
        </p:nvGrpSpPr>
        <p:grpSpPr>
          <a:xfrm>
            <a:off x="4552602" y="5739931"/>
            <a:ext cx="2040359" cy="339859"/>
            <a:chOff x="543785" y="4646466"/>
            <a:chExt cx="2040359" cy="339859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6277A10-D367-D176-BE2A-C4EE7DCD616D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5F25996-4935-B64A-292D-BCC4698D998B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DBDDD27-F0F5-D4AB-820B-7EF5F77DA3DA}"/>
                </a:ext>
              </a:extLst>
            </p:cNvPr>
            <p:cNvSpPr txBox="1"/>
            <p:nvPr/>
          </p:nvSpPr>
          <p:spPr>
            <a:xfrm>
              <a:off x="54378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fu6(gm)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12175A3-1B42-5565-EF89-21B6D0BB6A0C}"/>
              </a:ext>
            </a:extLst>
          </p:cNvPr>
          <p:cNvGrpSpPr/>
          <p:nvPr/>
        </p:nvGrpSpPr>
        <p:grpSpPr>
          <a:xfrm>
            <a:off x="4594940" y="6152955"/>
            <a:ext cx="3118965" cy="339859"/>
            <a:chOff x="586123" y="4646466"/>
            <a:chExt cx="3118965" cy="339859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9CF8105-0846-867F-0CBB-1D341DD3BB7D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WF1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B521B8-770C-3968-A851-87343D921308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WF7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9C0053E-8064-371E-BA7C-B8DDE6432B52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WF9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63D827B-F728-8A18-8290-1E549ED3203E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D5C6202-2EC0-787A-0FA6-976101EAC8D5}"/>
                </a:ext>
              </a:extLst>
            </p:cNvPr>
            <p:cNvSpPr txBox="1"/>
            <p:nvPr/>
          </p:nvSpPr>
          <p:spPr>
            <a:xfrm>
              <a:off x="586123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fu7(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lm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E251148-E62E-EB94-9AFB-1BBF17782E22}"/>
              </a:ext>
            </a:extLst>
          </p:cNvPr>
          <p:cNvGrpSpPr/>
          <p:nvPr/>
        </p:nvGrpSpPr>
        <p:grpSpPr>
          <a:xfrm>
            <a:off x="4467942" y="4919488"/>
            <a:ext cx="3245963" cy="339859"/>
            <a:chOff x="459125" y="4646466"/>
            <a:chExt cx="3245963" cy="339859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2DC2718-CA72-9BAB-1FD5-C99A15F725A3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WF2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D5768EA-CBD0-3F93-D26B-0BE8041FE66F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WF4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212F03A-2472-209C-D233-34631BA033C9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WF6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69BB4DB-E446-C130-0BEC-9A60DF8EA044}"/>
                </a:ext>
              </a:extLst>
            </p:cNvPr>
            <p:cNvSpPr/>
            <p:nvPr/>
          </p:nvSpPr>
          <p:spPr>
            <a:xfrm>
              <a:off x="3144616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F552D531-356E-5D05-9589-F9D808B40E72}"/>
                </a:ext>
              </a:extLst>
            </p:cNvPr>
            <p:cNvSpPr txBox="1"/>
            <p:nvPr/>
          </p:nvSpPr>
          <p:spPr>
            <a:xfrm>
              <a:off x="45912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fu4(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sAlu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BE6BB11-E35E-ED00-70DC-F181871784FE}"/>
              </a:ext>
            </a:extLst>
          </p:cNvPr>
          <p:cNvGrpSpPr/>
          <p:nvPr/>
        </p:nvGrpSpPr>
        <p:grpSpPr>
          <a:xfrm>
            <a:off x="4578008" y="5332512"/>
            <a:ext cx="2575425" cy="339859"/>
            <a:chOff x="569191" y="4646466"/>
            <a:chExt cx="2575425" cy="339859"/>
          </a:xfrm>
        </p:grpSpPr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DF041C4E-5FE5-E28E-6177-6A43A9D565B4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FB843D08-7435-F1F3-A123-C0BA50305CC8}"/>
                </a:ext>
              </a:extLst>
            </p:cNvPr>
            <p:cNvSpPr/>
            <p:nvPr/>
          </p:nvSpPr>
          <p:spPr>
            <a:xfrm>
              <a:off x="2023672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7E8AA33-2FDF-668F-C41A-948EA13DC805}"/>
                </a:ext>
              </a:extLst>
            </p:cNvPr>
            <p:cNvSpPr/>
            <p:nvPr/>
          </p:nvSpPr>
          <p:spPr>
            <a:xfrm>
              <a:off x="2584144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1C93A91-F5CB-6F2B-760E-27B170554BA8}"/>
                </a:ext>
              </a:extLst>
            </p:cNvPr>
            <p:cNvSpPr txBox="1"/>
            <p:nvPr/>
          </p:nvSpPr>
          <p:spPr>
            <a:xfrm>
              <a:off x="569191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fu5(</a:t>
              </a:r>
              <a:r>
                <a:rPr lang="en-US" altLang="zh-CN" sz="1400" b="1" dirty="0" err="1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sm</a:t>
              </a: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DFA27F6F-168F-1006-80D7-08128596DB6C}"/>
              </a:ext>
            </a:extLst>
          </p:cNvPr>
          <p:cNvSpPr txBox="1"/>
          <p:nvPr/>
        </p:nvSpPr>
        <p:spPr>
          <a:xfrm>
            <a:off x="7892609" y="4776851"/>
            <a:ext cx="236570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尝试将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sch_stage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中某条指令加入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dispatchlist</a:t>
            </a:r>
            <a:r>
              <a:rPr lang="en-US" altLang="zh-CN" sz="1400" b="1" dirty="0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issue_stage</a:t>
            </a:r>
            <a:r>
              <a:rPr lang="en-US" altLang="zh-CN" sz="1400" b="1" dirty="0">
                <a:solidFill>
                  <a:srgbClr val="5B28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40A9A3CA-72A0-E0DA-88A8-A1FD323A7B89}"/>
              </a:ext>
            </a:extLst>
          </p:cNvPr>
          <p:cNvGrpSpPr/>
          <p:nvPr/>
        </p:nvGrpSpPr>
        <p:grpSpPr>
          <a:xfrm>
            <a:off x="9648705" y="4456415"/>
            <a:ext cx="1649216" cy="339859"/>
            <a:chOff x="374456" y="4646466"/>
            <a:chExt cx="1649216" cy="339859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6EB2697-E01B-8086-9A9A-7138DDB7184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WF0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68D71B6E-2B92-D500-836E-089F0CEFA6F0}"/>
                </a:ext>
              </a:extLst>
            </p:cNvPr>
            <p:cNvSpPr txBox="1"/>
            <p:nvPr/>
          </p:nvSpPr>
          <p:spPr>
            <a:xfrm>
              <a:off x="374456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fu0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DE5F964-F6AA-D7B1-4FEE-CC19F10F4A5F}"/>
              </a:ext>
            </a:extLst>
          </p:cNvPr>
          <p:cNvGrpSpPr/>
          <p:nvPr/>
        </p:nvGrpSpPr>
        <p:grpSpPr>
          <a:xfrm>
            <a:off x="9860374" y="5693570"/>
            <a:ext cx="1437547" cy="339859"/>
            <a:chOff x="586125" y="4646466"/>
            <a:chExt cx="1437547" cy="33985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F75DCFCF-5F8F-95C2-64B7-9D03E224C0D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40E93B6-680A-1C08-681C-7B08E0D16DAA}"/>
                </a:ext>
              </a:extLst>
            </p:cNvPr>
            <p:cNvSpPr txBox="1"/>
            <p:nvPr/>
          </p:nvSpPr>
          <p:spPr>
            <a:xfrm>
              <a:off x="586125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fu6</a:t>
              </a: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6378FB3-1F31-4C8D-9B21-CFB736E3B9F3}"/>
              </a:ext>
            </a:extLst>
          </p:cNvPr>
          <p:cNvGrpSpPr/>
          <p:nvPr/>
        </p:nvGrpSpPr>
        <p:grpSpPr>
          <a:xfrm>
            <a:off x="9928107" y="6124077"/>
            <a:ext cx="1369814" cy="339859"/>
            <a:chOff x="653858" y="4646466"/>
            <a:chExt cx="1369814" cy="339859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C2F7E12D-2269-6E1C-9E9D-3E5EECE35614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WF1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16B7A0A-620F-00DA-137A-ABC07B219745}"/>
                </a:ext>
              </a:extLst>
            </p:cNvPr>
            <p:cNvSpPr txBox="1"/>
            <p:nvPr/>
          </p:nvSpPr>
          <p:spPr>
            <a:xfrm>
              <a:off x="653858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fu7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CBE0A3AF-3B7B-D7D0-F8EA-88F2AFE9C8DD}"/>
              </a:ext>
            </a:extLst>
          </p:cNvPr>
          <p:cNvGrpSpPr/>
          <p:nvPr/>
        </p:nvGrpSpPr>
        <p:grpSpPr>
          <a:xfrm>
            <a:off x="9767238" y="4873127"/>
            <a:ext cx="1530683" cy="339859"/>
            <a:chOff x="492989" y="4646466"/>
            <a:chExt cx="1530683" cy="339859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2AF73A3-D5A1-2113-E402-BDB68E891B72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WF2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AC778D0-7C27-702D-77DF-69037F176B86}"/>
                </a:ext>
              </a:extLst>
            </p:cNvPr>
            <p:cNvSpPr txBox="1"/>
            <p:nvPr/>
          </p:nvSpPr>
          <p:spPr>
            <a:xfrm>
              <a:off x="492989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fu4</a:t>
              </a: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146FA1B-57D1-AD7A-3D7A-A0E238885382}"/>
              </a:ext>
            </a:extLst>
          </p:cNvPr>
          <p:cNvGrpSpPr/>
          <p:nvPr/>
        </p:nvGrpSpPr>
        <p:grpSpPr>
          <a:xfrm>
            <a:off x="9885773" y="5286151"/>
            <a:ext cx="1412148" cy="339859"/>
            <a:chOff x="611524" y="4646466"/>
            <a:chExt cx="1412148" cy="339859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828A1BAF-8135-4D33-35C2-DEE0CC155E7A}"/>
                </a:ext>
              </a:extLst>
            </p:cNvPr>
            <p:cNvSpPr/>
            <p:nvPr/>
          </p:nvSpPr>
          <p:spPr>
            <a:xfrm>
              <a:off x="1463200" y="4649310"/>
              <a:ext cx="560472" cy="3370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C78E60C-81B1-E6C7-CBC0-C76CC0A9E566}"/>
                </a:ext>
              </a:extLst>
            </p:cNvPr>
            <p:cNvSpPr txBox="1"/>
            <p:nvPr/>
          </p:nvSpPr>
          <p:spPr>
            <a:xfrm>
              <a:off x="611524" y="4646466"/>
              <a:ext cx="1161233" cy="337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1400" b="1" dirty="0">
                  <a:solidFill>
                    <a:schemeClr val="tx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fu5</a:t>
              </a:r>
            </a:p>
          </p:txBody>
        </p: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88AB61BA-0DD7-614C-F8D1-740920F83BB8}"/>
              </a:ext>
            </a:extLst>
          </p:cNvPr>
          <p:cNvSpPr/>
          <p:nvPr/>
        </p:nvSpPr>
        <p:spPr>
          <a:xfrm>
            <a:off x="439950" y="4309179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InstructionBuffer0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132ACD69-7154-4077-3945-B2941930CB05}"/>
              </a:ext>
            </a:extLst>
          </p:cNvPr>
          <p:cNvSpPr/>
          <p:nvPr/>
        </p:nvSpPr>
        <p:spPr>
          <a:xfrm>
            <a:off x="439950" y="4588934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InstructionBuffer1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30601A8-7CCE-EE0A-76C4-A07995450121}"/>
              </a:ext>
            </a:extLst>
          </p:cNvPr>
          <p:cNvSpPr/>
          <p:nvPr/>
        </p:nvSpPr>
        <p:spPr>
          <a:xfrm>
            <a:off x="439950" y="4873992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InstructionBuffer2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C60B1491-BF33-60DC-C29A-C59E6C0A9C28}"/>
              </a:ext>
            </a:extLst>
          </p:cNvPr>
          <p:cNvSpPr/>
          <p:nvPr/>
        </p:nvSpPr>
        <p:spPr>
          <a:xfrm>
            <a:off x="439950" y="5153747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877A682-D0C7-610C-30D6-331AE07B842D}"/>
              </a:ext>
            </a:extLst>
          </p:cNvPr>
          <p:cNvSpPr/>
          <p:nvPr/>
        </p:nvSpPr>
        <p:spPr>
          <a:xfrm>
            <a:off x="439950" y="5433502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FC45571F-3D9D-F2DD-823A-9C3268293054}"/>
              </a:ext>
            </a:extLst>
          </p:cNvPr>
          <p:cNvSpPr/>
          <p:nvPr/>
        </p:nvSpPr>
        <p:spPr>
          <a:xfrm>
            <a:off x="439950" y="5713257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InstructionBuffer37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31A02D9-21B1-F3D9-B4F6-0279D64B937A}"/>
              </a:ext>
            </a:extLst>
          </p:cNvPr>
          <p:cNvSpPr/>
          <p:nvPr/>
        </p:nvSpPr>
        <p:spPr>
          <a:xfrm>
            <a:off x="439950" y="5998315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InstructionBuffer38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987DADA-CD70-6FC4-20D1-8348E2E4BF04}"/>
              </a:ext>
            </a:extLst>
          </p:cNvPr>
          <p:cNvSpPr/>
          <p:nvPr/>
        </p:nvSpPr>
        <p:spPr>
          <a:xfrm>
            <a:off x="439950" y="6278070"/>
            <a:ext cx="1592054" cy="27587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InstructionBuffer39</a:t>
            </a:r>
            <a:endParaRPr lang="zh-CN" altLang="en-US" sz="12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3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ED34-8E37-746D-3DEA-1EE0AD05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10E43DA-F085-DB24-7998-24CB9149C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5C0B94-83E8-A82C-FC80-D62E2BF2E42D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34B0F9-D99D-211B-A6C6-BCC8BA2F8B5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375794-29D6-04DC-65B7-1723A29E2AA5}"/>
              </a:ext>
            </a:extLst>
          </p:cNvPr>
          <p:cNvSpPr txBox="1"/>
          <p:nvPr/>
        </p:nvSpPr>
        <p:spPr>
          <a:xfrm>
            <a:off x="5604442" y="74530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B4B5250-FDC3-4A62-F43F-A1693F7FFA84}"/>
              </a:ext>
            </a:extLst>
          </p:cNvPr>
          <p:cNvSpPr txBox="1"/>
          <p:nvPr/>
        </p:nvSpPr>
        <p:spPr>
          <a:xfrm>
            <a:off x="1868461" y="3620573"/>
            <a:ext cx="9067800" cy="2834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无阻塞：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只要指令被取到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中，就可以在下一周期完成译码，加入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decode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流水级加入，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完成后离开（即确保下一周期可以执行）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decodeInst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时，为该指令的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decodeTick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81A4D66-D17E-887F-38B0-7E8668E4F694}"/>
              </a:ext>
            </a:extLst>
          </p:cNvPr>
          <p:cNvSpPr/>
          <p:nvPr/>
        </p:nvSpPr>
        <p:spPr>
          <a:xfrm>
            <a:off x="4845384" y="1476317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AE0FA76-1974-738A-9D84-023B344EE8E7}"/>
              </a:ext>
            </a:extLst>
          </p:cNvPr>
          <p:cNvGrpSpPr/>
          <p:nvPr/>
        </p:nvGrpSpPr>
        <p:grpSpPr>
          <a:xfrm>
            <a:off x="5201519" y="1476317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B5CE35-431C-0EB5-9959-C0792DCE0322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decode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3B1CD4C-9403-D744-54C5-46DCB7CB9874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11E57E8-200F-CC28-F9F0-4EA0C4DE1F46}"/>
              </a:ext>
            </a:extLst>
          </p:cNvPr>
          <p:cNvSpPr txBox="1"/>
          <p:nvPr/>
        </p:nvSpPr>
        <p:spPr>
          <a:xfrm>
            <a:off x="3534734" y="2189789"/>
            <a:ext cx="131384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 Buffer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CB66FF9-BAE7-ADA7-7AA0-718CFA8112B0}"/>
              </a:ext>
            </a:extLst>
          </p:cNvPr>
          <p:cNvSpPr txBox="1"/>
          <p:nvPr/>
        </p:nvSpPr>
        <p:spPr>
          <a:xfrm>
            <a:off x="7169886" y="2189788"/>
            <a:ext cx="1834816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InstructionBuffer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71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239EC-5861-39D9-34E4-86E2348C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82317BB-DAE4-18D3-DD9C-405D9CB4D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F1EEAF-1F4E-3DE6-A4DE-9DE95548FA64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B3E2F0-A3C5-441F-184A-A5CA0E2A8668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7EED7E-40B0-2FA6-AF8C-A1F5F90138C5}"/>
              </a:ext>
            </a:extLst>
          </p:cNvPr>
          <p:cNvSpPr txBox="1"/>
          <p:nvPr/>
        </p:nvSpPr>
        <p:spPr>
          <a:xfrm>
            <a:off x="2004588" y="105554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512B5F0-F04D-5851-7BE3-15B350C5C630}"/>
              </a:ext>
            </a:extLst>
          </p:cNvPr>
          <p:cNvSpPr/>
          <p:nvPr/>
        </p:nvSpPr>
        <p:spPr>
          <a:xfrm>
            <a:off x="1301721" y="1648749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3008E69-804F-10BD-4F81-38B23479C18B}"/>
              </a:ext>
            </a:extLst>
          </p:cNvPr>
          <p:cNvGrpSpPr/>
          <p:nvPr/>
        </p:nvGrpSpPr>
        <p:grpSpPr>
          <a:xfrm>
            <a:off x="1657856" y="1648749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1D889D6-501C-F4CA-A74D-3D5EA68F8C5C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scoreboard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FD09C85-EC93-D658-428D-3AEF67533F42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F2A7D0A9-B81E-7A37-9BFE-52029FF04040}"/>
              </a:ext>
            </a:extLst>
          </p:cNvPr>
          <p:cNvSpPr txBox="1"/>
          <p:nvPr/>
        </p:nvSpPr>
        <p:spPr>
          <a:xfrm>
            <a:off x="490883" y="2362221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IBuffer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F772A09-1AF8-1940-69EA-BBA2EDE336F6}"/>
              </a:ext>
            </a:extLst>
          </p:cNvPr>
          <p:cNvSpPr txBox="1"/>
          <p:nvPr/>
        </p:nvSpPr>
        <p:spPr>
          <a:xfrm>
            <a:off x="3626223" y="2362220"/>
            <a:ext cx="815015" cy="33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77659-6E6A-3B1C-EBCA-469D0EEFFE37}"/>
              </a:ext>
            </a:extLst>
          </p:cNvPr>
          <p:cNvSpPr txBox="1"/>
          <p:nvPr/>
        </p:nvSpPr>
        <p:spPr>
          <a:xfrm>
            <a:off x="849412" y="3972285"/>
            <a:ext cx="4590091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阻塞：不能加入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wavefront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前面有指令位于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当前指令操作数未就绪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147F93-5C82-2D1D-9FE5-BB2E8CAE1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492" y="1756199"/>
            <a:ext cx="7234254" cy="15490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6765614-96A8-50BB-B3F8-673F5487FD3C}"/>
              </a:ext>
            </a:extLst>
          </p:cNvPr>
          <p:cNvSpPr txBox="1"/>
          <p:nvPr/>
        </p:nvSpPr>
        <p:spPr>
          <a:xfrm>
            <a:off x="6520706" y="4094050"/>
            <a:ext cx="4590091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scbTick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=decodeTick+1000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：打印确切的阻塞信息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4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EDDD-C402-6E45-93EA-4D098937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DFF09ED-2D1B-7864-5C5C-6C76C3E44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D51B38F-4789-70C2-EF0B-0121381E9003}"/>
              </a:ext>
            </a:extLst>
          </p:cNvPr>
          <p:cNvSpPr/>
          <p:nvPr/>
        </p:nvSpPr>
        <p:spPr>
          <a:xfrm>
            <a:off x="4815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00DAF3-B268-9DC9-2752-97DAB10E8EB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E9B237-5C4D-CDE0-619E-E6CD84883581}"/>
              </a:ext>
            </a:extLst>
          </p:cNvPr>
          <p:cNvSpPr txBox="1"/>
          <p:nvPr/>
        </p:nvSpPr>
        <p:spPr>
          <a:xfrm>
            <a:off x="2004590" y="922557"/>
            <a:ext cx="91395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F72625D-4253-321A-B3E7-34F3D85D23FE}"/>
              </a:ext>
            </a:extLst>
          </p:cNvPr>
          <p:cNvSpPr/>
          <p:nvPr/>
        </p:nvSpPr>
        <p:spPr>
          <a:xfrm>
            <a:off x="1301723" y="1494744"/>
            <a:ext cx="356135" cy="1925053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08564A9-A88A-149C-FF38-2D013406BDD9}"/>
              </a:ext>
            </a:extLst>
          </p:cNvPr>
          <p:cNvGrpSpPr/>
          <p:nvPr/>
        </p:nvGrpSpPr>
        <p:grpSpPr>
          <a:xfrm>
            <a:off x="1657858" y="1494744"/>
            <a:ext cx="1963553" cy="1925053"/>
            <a:chOff x="750771" y="2926080"/>
            <a:chExt cx="1963553" cy="1925053"/>
          </a:xfrm>
          <a:noFill/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CD47A0C-F112-92D0-051F-2944E0402671}"/>
                </a:ext>
              </a:extLst>
            </p:cNvPr>
            <p:cNvSpPr/>
            <p:nvPr/>
          </p:nvSpPr>
          <p:spPr>
            <a:xfrm>
              <a:off x="750771" y="2926080"/>
              <a:ext cx="1607418" cy="1925053"/>
            </a:xfrm>
            <a:prstGeom prst="rect">
              <a:avLst/>
            </a:prstGeom>
            <a:grp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2">
                      <a:lumMod val="75000"/>
                    </a:schemeClr>
                  </a:solidFill>
                </a:rPr>
                <a:t>schedule</a:t>
              </a:r>
              <a:endParaRPr lang="zh-CN" altLang="en-US" sz="2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1CF9596-AE66-BCBC-81F4-82A6DF2277C5}"/>
                </a:ext>
              </a:extLst>
            </p:cNvPr>
            <p:cNvSpPr/>
            <p:nvPr/>
          </p:nvSpPr>
          <p:spPr>
            <a:xfrm>
              <a:off x="2358189" y="2926080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50DF1CAF-47BB-08DF-A2B3-173CCA468169}"/>
              </a:ext>
            </a:extLst>
          </p:cNvPr>
          <p:cNvSpPr txBox="1"/>
          <p:nvPr/>
        </p:nvSpPr>
        <p:spPr>
          <a:xfrm>
            <a:off x="490885" y="2208216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6537A4F-E4E7-B4A3-605C-DD5FFCA06371}"/>
              </a:ext>
            </a:extLst>
          </p:cNvPr>
          <p:cNvSpPr txBox="1"/>
          <p:nvPr/>
        </p:nvSpPr>
        <p:spPr>
          <a:xfrm>
            <a:off x="3626225" y="2208215"/>
            <a:ext cx="1042024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1D8624-89DE-E682-71C9-62B6479FDD67}"/>
              </a:ext>
            </a:extLst>
          </p:cNvPr>
          <p:cNvSpPr txBox="1"/>
          <p:nvPr/>
        </p:nvSpPr>
        <p:spPr>
          <a:xfrm>
            <a:off x="1479790" y="3686859"/>
            <a:ext cx="8879578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阻塞：下一周期无法来到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级主要原因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1. FU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级正在被使用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WF) -&gt;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每一条指令占用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4cycles 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未被调度成功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指令将在下一周期来到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-&gt;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调度策略是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older-first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3.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对于访存指令，有一些其他的资源检查项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23B2B3-6BE8-0E88-19AD-0613D821D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01" y="1706660"/>
            <a:ext cx="7010846" cy="15012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DA1EEC-6E1B-E3B6-D22B-C06CE661E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834" y="4710584"/>
            <a:ext cx="4551737" cy="15012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80E6B0-8812-7CD3-EFC3-48E378E64EB9}"/>
              </a:ext>
            </a:extLst>
          </p:cNvPr>
          <p:cNvSpPr txBox="1"/>
          <p:nvPr/>
        </p:nvSpPr>
        <p:spPr>
          <a:xfrm>
            <a:off x="1873267" y="5461193"/>
            <a:ext cx="4590091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收集信息：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addToSchList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时赋值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schTick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：打印确切的阻塞信息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1860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17824</TotalTime>
  <Words>1365</Words>
  <Application>Microsoft Office PowerPoint</Application>
  <PresentationFormat>宽屏</PresentationFormat>
  <Paragraphs>228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腾 罗</cp:lastModifiedBy>
  <cp:revision>879</cp:revision>
  <dcterms:created xsi:type="dcterms:W3CDTF">2023-08-17T14:49:00Z</dcterms:created>
  <dcterms:modified xsi:type="dcterms:W3CDTF">2025-06-16T06:43:51Z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