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ph type="sldImg"/>
          </p:nvPr>
        </p:nvSpPr>
        <p:spPr>
          <a:xfrm>
            <a:off x="1143000" y="685800"/>
            <a:ext cx="4572000" cy="3429000"/>
          </a:xfrm>
          <a:prstGeom prst="rect">
            <a:avLst/>
          </a:prstGeom>
        </p:spPr>
        <p:txBody>
          <a:bodyPr/>
          <a:lstStyle/>
          <a:p>
            <a:pPr/>
          </a:p>
        </p:txBody>
      </p:sp>
      <p:sp>
        <p:nvSpPr>
          <p:cNvPr id="145" name="Shape 1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Regularization will, in most cases, add a bias to our coefficients such that they perform worse on train data, but hopefully they perform better on test data. Complex model hard to understand!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Instability = (small change in input generates big change in output)</a:t>
            </a:r>
          </a:p>
          <a:p>
            <a:pPr/>
          </a:p>
          <a:p>
            <a:pPr/>
            <a:r>
              <a:t>P the number of degrees of freedom of the model</a:t>
            </a:r>
          </a:p>
          <a:p>
            <a:pPr/>
            <a:r>
              <a:t>N = number of data points</a:t>
            </a:r>
          </a:p>
          <a:p>
            <a:pPr/>
          </a:p>
          <a:p>
            <a:pPr/>
            <a:r>
              <a:t>Smoking -&gt; Lung cancer</a:t>
            </a:r>
          </a:p>
          <a:p>
            <a:pPr/>
            <a:r>
              <a:t>Alcohol -&gt;  Lung cancer</a:t>
            </a:r>
          </a:p>
          <a:p>
            <a:pPr/>
            <a:r>
              <a:t>Bar -&gt; (Smoke) -&gt; Lung cancer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Out loud: This is an important formula. The sigma corresponds to the variance of the response, and the second term is the inverse of the Gram matrix. It is clear from here that if XtX is ill-conditioned, the variance of my estimator will be large. Ill-conditioning = condition number large = you are working on scales that differ on complete orders of magnitude. Thinking of our matrix as a transformation, it is like squeezing something really thin in one direction, while stretching it very far in another direction. </a:t>
            </a:r>
          </a:p>
          <a:p>
            <a:pPr/>
          </a:p>
          <a:p>
            <a:pPr/>
            <a:r>
              <a:t>In nearly collinear datasets, condition number is large, and </a:t>
            </a:r>
            <a:r>
              <a:rPr>
                <a:solidFill>
                  <a:srgbClr val="C00000"/>
                </a:solidFill>
              </a:rPr>
              <a:t>small changes in our data can yield large changes in our estimations</a:t>
            </a:r>
            <a:r>
              <a:t>.</a:t>
            </a:r>
          </a:p>
          <a:p>
            <a:pPr/>
          </a:p>
          <a:p>
            <a:pPr/>
            <a:r>
              <a:t>Singular = eigenvalues 0</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r>
              <a:t>Although we learn from this formulation that Ridge helps because it shrinks the parameters (less model complexity translates to better out of sample error, provable with learning theory), This formulation is not the original one. In fact, originally, it was proposed as a way to solve instability in the Gram matrix by adding a constant to the eigenvalues.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sldImg"/>
          </p:nvPr>
        </p:nvSpPr>
        <p:spPr>
          <a:prstGeom prst="rect">
            <a:avLst/>
          </a:prstGeom>
        </p:spPr>
        <p:txBody>
          <a:bodyPr/>
          <a:lstStyle/>
          <a:p>
            <a:pPr/>
          </a:p>
        </p:txBody>
      </p:sp>
      <p:sp>
        <p:nvSpPr>
          <p:cNvPr id="309" name="Shape 309"/>
          <p:cNvSpPr/>
          <p:nvPr>
            <p:ph type="body" sz="quarter" idx="1"/>
          </p:nvPr>
        </p:nvSpPr>
        <p:spPr>
          <a:prstGeom prst="rect">
            <a:avLst/>
          </a:prstGeom>
        </p:spPr>
        <p:txBody>
          <a:bodyPr/>
          <a:lstStyle/>
          <a:p>
            <a:pPr/>
            <a:r>
              <a:t>If there's multicollinearity, you get a "ridge" in the likelihood function (likelihood is a function of the β's). This in turn yields a long "valley" in the RSS (since RSS=−2logL−2log⁡L).</a:t>
            </a:r>
          </a:p>
          <a:p>
            <a:pPr>
              <a:defRPr i="1"/>
            </a:pPr>
            <a:r>
              <a:t>Ridge</a:t>
            </a:r>
            <a:r>
              <a:rPr i="0"/>
              <a:t> regression "fixes" the ridge - it adds a penalty that turns the ridge into a nice peak in likelihood space, equivalently a nice depression in the criterion we're minimizing.</a:t>
            </a:r>
            <a:endParaRPr i="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ph type="sldImg"/>
          </p:nvPr>
        </p:nvSpPr>
        <p:spPr>
          <a:prstGeom prst="rect">
            <a:avLst/>
          </a:prstGeom>
        </p:spPr>
        <p:txBody>
          <a:bodyPr/>
          <a:lstStyle/>
          <a:p>
            <a:pPr/>
          </a:p>
        </p:txBody>
      </p:sp>
      <p:sp>
        <p:nvSpPr>
          <p:cNvPr id="352" name="Shape 352"/>
          <p:cNvSpPr/>
          <p:nvPr>
            <p:ph type="body" sz="quarter" idx="1"/>
          </p:nvPr>
        </p:nvSpPr>
        <p:spPr>
          <a:prstGeom prst="rect">
            <a:avLst/>
          </a:prstGeom>
        </p:spPr>
        <p:txBody>
          <a:bodyPr/>
          <a:lstStyle/>
          <a:p>
            <a:pPr/>
            <a:r>
              <a:t>Im putting a cap on how little correlation with the output I want. If xty is smaller than lambda, eliminated!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Shape 379"/>
          <p:cNvSpPr/>
          <p:nvPr>
            <p:ph type="sldImg"/>
          </p:nvPr>
        </p:nvSpPr>
        <p:spPr>
          <a:prstGeom prst="rect">
            <a:avLst/>
          </a:prstGeom>
        </p:spPr>
        <p:txBody>
          <a:bodyPr/>
          <a:lstStyle/>
          <a:p>
            <a:pPr/>
          </a:p>
        </p:txBody>
      </p:sp>
      <p:sp>
        <p:nvSpPr>
          <p:cNvPr id="380" name="Shape 380"/>
          <p:cNvSpPr/>
          <p:nvPr>
            <p:ph type="body" sz="quarter" idx="1"/>
          </p:nvPr>
        </p:nvSpPr>
        <p:spPr>
          <a:prstGeom prst="rect">
            <a:avLst/>
          </a:prstGeom>
        </p:spPr>
        <p:txBody>
          <a:bodyPr/>
          <a:lstStyle/>
          <a:p>
            <a:pPr/>
            <a:r>
              <a:t>In addition, both empirical evidence and theoretical analysis (Efron et al., 2004) show</a:t>
            </a:r>
          </a:p>
          <a:p>
            <a:pPr/>
            <a:r>
              <a:t>that when there are a number of highly-correlated predictors, then the LASSO estimator</a:t>
            </a:r>
          </a:p>
          <a:p>
            <a:pPr/>
            <a:r>
              <a:t>indierently selects one among them and discards the rest. This can be highly problematic</a:t>
            </a:r>
          </a:p>
          <a:p>
            <a:pPr/>
            <a:r>
              <a:t>in practice; for example, if a group of clustered genes jointly predict for a disease but are</a:t>
            </a:r>
          </a:p>
          <a:p>
            <a:pPr/>
            <a:r>
              <a:t>correlated, it would be scientifically invalid to randomly select one of these genes and</a:t>
            </a:r>
          </a:p>
          <a:p>
            <a:pPr/>
            <a:r>
              <a:t>ignore the rest.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9" name="Shape 539"/>
          <p:cNvSpPr/>
          <p:nvPr>
            <p:ph type="sldImg"/>
          </p:nvPr>
        </p:nvSpPr>
        <p:spPr>
          <a:prstGeom prst="rect">
            <a:avLst/>
          </a:prstGeom>
        </p:spPr>
        <p:txBody>
          <a:bodyPr/>
          <a:lstStyle/>
          <a:p>
            <a:pPr/>
          </a:p>
        </p:txBody>
      </p:sp>
      <p:sp>
        <p:nvSpPr>
          <p:cNvPr id="540" name="Shape 540"/>
          <p:cNvSpPr/>
          <p:nvPr>
            <p:ph type="body" sz="quarter" idx="1"/>
          </p:nvPr>
        </p:nvSpPr>
        <p:spPr>
          <a:prstGeom prst="rect">
            <a:avLst/>
          </a:prstGeom>
        </p:spPr>
        <p:txBody>
          <a:bodyPr/>
          <a:lstStyle/>
          <a:p>
            <a:pPr/>
            <a:r>
              <a:t>where </a:t>
            </a:r>
            <a:r>
              <a:rPr i="1"/>
              <a:t>R</a:t>
            </a:r>
            <a:r>
              <a:rPr baseline="30000"/>
              <a:t>2</a:t>
            </a:r>
            <a:r>
              <a:rPr baseline="-25000" i="1"/>
              <a:t>i</a:t>
            </a:r>
            <a:r>
              <a:t> is the coefficient of determination of the regression equation in step one, with {X_{i}} on the left hand side, and all other predictor variables (all the other X variables) on the right hand side.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5" name="Title Text"/>
          <p:cNvSpPr txBox="1"/>
          <p:nvPr>
            <p:ph type="title"/>
          </p:nvPr>
        </p:nvSpPr>
        <p:spPr>
          <a:prstGeom prst="rect">
            <a:avLst/>
          </a:prstGeom>
        </p:spPr>
        <p:txBody>
          <a:bodyPr/>
          <a:lstStyle/>
          <a:p>
            <a:pPr/>
            <a:r>
              <a:t>Title Text</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sp>
        <p:nvSpPr>
          <p:cNvPr id="117" name="Title Text"/>
          <p:cNvSpPr txBox="1"/>
          <p:nvPr>
            <p:ph type="title"/>
          </p:nvPr>
        </p:nvSpPr>
        <p:spPr>
          <a:xfrm>
            <a:off x="2389716" y="4800600"/>
            <a:ext cx="7315201" cy="566738"/>
          </a:xfrm>
          <a:prstGeom prst="rect">
            <a:avLst/>
          </a:prstGeom>
        </p:spPr>
        <p:txBody>
          <a:bodyPr anchor="b"/>
          <a:lstStyle>
            <a:lvl1pPr algn="l">
              <a:defRPr b="1" sz="2000">
                <a:solidFill>
                  <a:srgbClr val="000000"/>
                </a:solidFill>
              </a:defRPr>
            </a:lvl1pPr>
          </a:lstStyle>
          <a:p>
            <a:pPr/>
            <a:r>
              <a:t>Title Text</a:t>
            </a:r>
          </a:p>
        </p:txBody>
      </p:sp>
      <p:sp>
        <p:nvSpPr>
          <p:cNvPr id="118" name="Picture Placeholder 2"/>
          <p:cNvSpPr/>
          <p:nvPr>
            <p:ph type="pic" sz="half" idx="13"/>
          </p:nvPr>
        </p:nvSpPr>
        <p:spPr>
          <a:xfrm>
            <a:off x="2389716" y="612775"/>
            <a:ext cx="7315201" cy="4114800"/>
          </a:xfrm>
          <a:prstGeom prst="rect">
            <a:avLst/>
          </a:prstGeom>
        </p:spPr>
        <p:txBody>
          <a:bodyPr lIns="91439" rIns="91439"/>
          <a:lstStyle/>
          <a:p>
            <a:pPr/>
          </a:p>
        </p:txBody>
      </p:sp>
      <p:sp>
        <p:nvSpPr>
          <p:cNvPr id="119" name="Body Level One…"/>
          <p:cNvSpPr txBox="1"/>
          <p:nvPr>
            <p:ph type="body" sz="quarter" idx="1"/>
          </p:nvPr>
        </p:nvSpPr>
        <p:spPr>
          <a:xfrm>
            <a:off x="2389716" y="5367337"/>
            <a:ext cx="7315201" cy="804863"/>
          </a:xfrm>
          <a:prstGeom prst="rect">
            <a:avLst/>
          </a:prstGeom>
        </p:spPr>
        <p:txBody>
          <a:bodyPr>
            <a:normAutofit fontScale="100000" lnSpcReduction="0"/>
          </a:bodyPr>
          <a:lstStyle>
            <a:lvl1pPr marL="0" indent="0">
              <a:spcBef>
                <a:spcPts val="300"/>
              </a:spcBef>
              <a:buSzTx/>
              <a:buFontTx/>
              <a:buNone/>
              <a:defRPr sz="1400"/>
            </a:lvl1pPr>
            <a:lvl2pPr marL="0" indent="457181">
              <a:spcBef>
                <a:spcPts val="300"/>
              </a:spcBef>
              <a:buSzTx/>
              <a:buFontTx/>
              <a:buNone/>
              <a:defRPr sz="1400"/>
            </a:lvl2pPr>
            <a:lvl3pPr marL="0" indent="914363">
              <a:spcBef>
                <a:spcPts val="300"/>
              </a:spcBef>
              <a:buSzTx/>
              <a:buFontTx/>
              <a:buNone/>
              <a:defRPr sz="1400"/>
            </a:lvl3pPr>
            <a:lvl4pPr marL="0" indent="1371544">
              <a:spcBef>
                <a:spcPts val="300"/>
              </a:spcBef>
              <a:buSzTx/>
              <a:buFontTx/>
              <a:buNone/>
              <a:defRPr sz="1400"/>
            </a:lvl4pPr>
            <a:lvl5pPr marL="0" indent="1828726">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xfrm>
            <a:off x="11318418" y="6404295"/>
            <a:ext cx="263983" cy="269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and Vertical Text">
    <p:spTree>
      <p:nvGrpSpPr>
        <p:cNvPr id="1" name=""/>
        <p:cNvGrpSpPr/>
        <p:nvPr/>
      </p:nvGrpSpPr>
      <p:grpSpPr>
        <a:xfrm>
          <a:off x="0" y="0"/>
          <a:ext cx="0" cy="0"/>
          <a:chOff x="0" y="0"/>
          <a:chExt cx="0" cy="0"/>
        </a:xfrm>
      </p:grpSpPr>
      <p:sp>
        <p:nvSpPr>
          <p:cNvPr id="127" name="Title Text"/>
          <p:cNvSpPr txBox="1"/>
          <p:nvPr>
            <p:ph type="title"/>
          </p:nvPr>
        </p:nvSpPr>
        <p:spPr>
          <a:xfrm>
            <a:off x="518340" y="951501"/>
            <a:ext cx="10972801" cy="767277"/>
          </a:xfrm>
          <a:prstGeom prst="rect">
            <a:avLst/>
          </a:prstGeom>
        </p:spPr>
        <p:txBody>
          <a:bodyPr/>
          <a:lstStyle>
            <a:lvl1pPr>
              <a:defRPr sz="3200">
                <a:solidFill>
                  <a:srgbClr val="000000"/>
                </a:solidFill>
              </a:defRPr>
            </a:lvl1pPr>
          </a:lstStyle>
          <a:p>
            <a:pPr/>
            <a:r>
              <a:t>Title Text</a:t>
            </a:r>
          </a:p>
        </p:txBody>
      </p:sp>
      <p:sp>
        <p:nvSpPr>
          <p:cNvPr id="128" name="Body Level One…"/>
          <p:cNvSpPr txBox="1"/>
          <p:nvPr>
            <p:ph type="body" sz="half" idx="1"/>
          </p:nvPr>
        </p:nvSpPr>
        <p:spPr>
          <a:xfrm>
            <a:off x="609600" y="2596482"/>
            <a:ext cx="10972800" cy="2111144"/>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29" name="Slide Number"/>
          <p:cNvSpPr txBox="1"/>
          <p:nvPr>
            <p:ph type="sldNum" sz="quarter" idx="2"/>
          </p:nvPr>
        </p:nvSpPr>
        <p:spPr>
          <a:xfrm>
            <a:off x="11318418" y="6404295"/>
            <a:ext cx="263983" cy="269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sp>
        <p:nvSpPr>
          <p:cNvPr id="136" name="Title Text"/>
          <p:cNvSpPr txBox="1"/>
          <p:nvPr>
            <p:ph type="title"/>
          </p:nvPr>
        </p:nvSpPr>
        <p:spPr>
          <a:xfrm>
            <a:off x="8839200" y="274640"/>
            <a:ext cx="2743200" cy="5851526"/>
          </a:xfrm>
          <a:prstGeom prst="rect">
            <a:avLst/>
          </a:prstGeom>
        </p:spPr>
        <p:txBody>
          <a:bodyPr/>
          <a:lstStyle>
            <a:lvl1pPr>
              <a:defRPr sz="3200">
                <a:solidFill>
                  <a:srgbClr val="000000"/>
                </a:solidFill>
              </a:defRPr>
            </a:lvl1pPr>
          </a:lstStyle>
          <a:p>
            <a:pPr/>
            <a:r>
              <a:t>Title Text</a:t>
            </a:r>
          </a:p>
        </p:txBody>
      </p:sp>
      <p:sp>
        <p:nvSpPr>
          <p:cNvPr id="137" name="Body Level One…"/>
          <p:cNvSpPr txBox="1"/>
          <p:nvPr>
            <p:ph type="body" idx="1"/>
          </p:nvPr>
        </p:nvSpPr>
        <p:spPr>
          <a:xfrm>
            <a:off x="609600" y="274640"/>
            <a:ext cx="8026400" cy="585152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38" name="Slide Number"/>
          <p:cNvSpPr txBox="1"/>
          <p:nvPr>
            <p:ph type="sldNum" sz="quarter" idx="2"/>
          </p:nvPr>
        </p:nvSpPr>
        <p:spPr>
          <a:xfrm>
            <a:off x="11318418" y="6404295"/>
            <a:ext cx="263983" cy="269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2">
    <p:spTree>
      <p:nvGrpSpPr>
        <p:cNvPr id="1" name=""/>
        <p:cNvGrpSpPr/>
        <p:nvPr/>
      </p:nvGrpSpPr>
      <p:grpSpPr>
        <a:xfrm>
          <a:off x="0" y="0"/>
          <a:ext cx="0" cy="0"/>
          <a:chOff x="0" y="0"/>
          <a:chExt cx="0" cy="0"/>
        </a:xfrm>
      </p:grpSpPr>
      <p:sp>
        <p:nvSpPr>
          <p:cNvPr id="23" name="Title Text"/>
          <p:cNvSpPr txBox="1"/>
          <p:nvPr>
            <p:ph type="title"/>
          </p:nvPr>
        </p:nvSpPr>
        <p:spPr>
          <a:xfrm>
            <a:off x="349292" y="216530"/>
            <a:ext cx="11493417" cy="767277"/>
          </a:xfrm>
          <a:prstGeom prst="rect">
            <a:avLst/>
          </a:prstGeom>
        </p:spPr>
        <p:txBody>
          <a:bodyPr/>
          <a:lstStyle>
            <a:lvl1pPr algn="l">
              <a:defRPr sz="3200"/>
            </a:lvl1pPr>
          </a:lstStyle>
          <a:p>
            <a:pPr/>
            <a:r>
              <a:t>Title Text</a:t>
            </a:r>
          </a:p>
        </p:txBody>
      </p:sp>
      <p:sp>
        <p:nvSpPr>
          <p:cNvPr id="24" name="Body Level One…"/>
          <p:cNvSpPr txBox="1"/>
          <p:nvPr>
            <p:ph type="body" sz="half" idx="1"/>
          </p:nvPr>
        </p:nvSpPr>
        <p:spPr>
          <a:xfrm>
            <a:off x="833415" y="1177757"/>
            <a:ext cx="10327008" cy="2111144"/>
          </a:xfrm>
          <a:prstGeom prst="rect">
            <a:avLst/>
          </a:prstGeom>
        </p:spPr>
        <p:txBody>
          <a:bodyPr>
            <a:normAutofit fontScale="100000" lnSpcReduction="0"/>
          </a:bodyPr>
          <a:lstStyle>
            <a:lvl1pPr marL="0" indent="0">
              <a:spcBef>
                <a:spcPts val="600"/>
              </a:spcBef>
              <a:buSzTx/>
              <a:buFontTx/>
              <a:buNone/>
              <a:defRPr sz="2800">
                <a:solidFill>
                  <a:srgbClr val="464646"/>
                </a:solidFill>
                <a:latin typeface="Karla"/>
                <a:ea typeface="Karla"/>
                <a:cs typeface="Karla"/>
                <a:sym typeface="Karla"/>
              </a:defRPr>
            </a:lvl1pPr>
            <a:lvl2pPr marL="790543" indent="-333361">
              <a:spcBef>
                <a:spcPts val="600"/>
              </a:spcBef>
              <a:buFontTx/>
              <a:defRPr sz="2800">
                <a:solidFill>
                  <a:srgbClr val="464646"/>
                </a:solidFill>
                <a:latin typeface="Karla"/>
                <a:ea typeface="Karla"/>
                <a:cs typeface="Karla"/>
                <a:sym typeface="Karla"/>
              </a:defRPr>
            </a:lvl2pPr>
            <a:lvl3pPr marL="1234389" indent="-320026">
              <a:spcBef>
                <a:spcPts val="600"/>
              </a:spcBef>
              <a:buFontTx/>
              <a:defRPr sz="2800">
                <a:solidFill>
                  <a:srgbClr val="464646"/>
                </a:solidFill>
                <a:latin typeface="Karla"/>
                <a:ea typeface="Karla"/>
                <a:cs typeface="Karla"/>
                <a:sym typeface="Karla"/>
              </a:defRPr>
            </a:lvl3pPr>
            <a:lvl4pPr marL="1727130" indent="-355584">
              <a:spcBef>
                <a:spcPts val="600"/>
              </a:spcBef>
              <a:buFontTx/>
              <a:defRPr sz="2800">
                <a:solidFill>
                  <a:srgbClr val="464646"/>
                </a:solidFill>
                <a:latin typeface="Karla"/>
                <a:ea typeface="Karla"/>
                <a:cs typeface="Karla"/>
                <a:sym typeface="Karla"/>
              </a:defRPr>
            </a:lvl4pPr>
            <a:lvl5pPr marL="2184311" indent="-355584">
              <a:spcBef>
                <a:spcPts val="600"/>
              </a:spcBef>
              <a:buFontTx/>
              <a:defRPr sz="2800">
                <a:solidFill>
                  <a:srgbClr val="464646"/>
                </a:solidFill>
                <a:latin typeface="Karla"/>
                <a:ea typeface="Karla"/>
                <a:cs typeface="Karla"/>
                <a:sym typeface="Karla"/>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grpSp>
        <p:nvGrpSpPr>
          <p:cNvPr id="28" name="Group 8"/>
          <p:cNvGrpSpPr/>
          <p:nvPr/>
        </p:nvGrpSpPr>
        <p:grpSpPr>
          <a:xfrm>
            <a:off x="457199" y="6400800"/>
            <a:ext cx="487420" cy="274321"/>
            <a:chOff x="0" y="0"/>
            <a:chExt cx="487418" cy="274320"/>
          </a:xfrm>
        </p:grpSpPr>
        <p:pic>
          <p:nvPicPr>
            <p:cNvPr id="26" name="Picture 6" descr="Picture 6"/>
            <p:cNvPicPr>
              <a:picLocks noChangeAspect="1"/>
            </p:cNvPicPr>
            <p:nvPr/>
          </p:nvPicPr>
          <p:blipFill>
            <a:blip r:embed="rId2">
              <a:extLst/>
            </a:blip>
            <a:stretch>
              <a:fillRect/>
            </a:stretch>
          </p:blipFill>
          <p:spPr>
            <a:xfrm>
              <a:off x="-1" y="0"/>
              <a:ext cx="246588" cy="274321"/>
            </a:xfrm>
            <a:prstGeom prst="rect">
              <a:avLst/>
            </a:prstGeom>
            <a:ln w="12700" cap="flat">
              <a:noFill/>
              <a:miter lim="400000"/>
            </a:ln>
            <a:effectLst/>
          </p:spPr>
        </p:pic>
        <p:pic>
          <p:nvPicPr>
            <p:cNvPr id="27" name="Picture 7" descr="Picture 7"/>
            <p:cNvPicPr>
              <a:picLocks noChangeAspect="1"/>
            </p:cNvPicPr>
            <p:nvPr/>
          </p:nvPicPr>
          <p:blipFill>
            <a:blip r:embed="rId3">
              <a:extLst/>
            </a:blip>
            <a:stretch>
              <a:fillRect/>
            </a:stretch>
          </p:blipFill>
          <p:spPr>
            <a:xfrm>
              <a:off x="246586" y="0"/>
              <a:ext cx="240833" cy="274321"/>
            </a:xfrm>
            <a:prstGeom prst="rect">
              <a:avLst/>
            </a:prstGeom>
            <a:ln w="12700" cap="flat">
              <a:noFill/>
              <a:miter lim="400000"/>
            </a:ln>
            <a:effectLst/>
          </p:spPr>
        </p:pic>
      </p:grpSp>
      <p:sp>
        <p:nvSpPr>
          <p:cNvPr id="29" name="Straight Connector 9"/>
          <p:cNvSpPr/>
          <p:nvPr/>
        </p:nvSpPr>
        <p:spPr>
          <a:xfrm>
            <a:off x="0" y="789856"/>
            <a:ext cx="12192000" cy="1"/>
          </a:xfrm>
          <a:prstGeom prst="line">
            <a:avLst/>
          </a:prstGeom>
          <a:ln>
            <a:solidFill>
              <a:srgbClr val="404040"/>
            </a:solidFill>
          </a:ln>
        </p:spPr>
        <p:txBody>
          <a:bodyPr lIns="45719" rIns="45719"/>
          <a:lstStyle/>
          <a:p>
            <a:pPr/>
          </a:p>
        </p:txBody>
      </p:sp>
      <p:sp>
        <p:nvSpPr>
          <p:cNvPr id="30" name="TextBox 13"/>
          <p:cNvSpPr txBox="1"/>
          <p:nvPr/>
        </p:nvSpPr>
        <p:spPr>
          <a:xfrm>
            <a:off x="5257800" y="6400800"/>
            <a:ext cx="1961400" cy="256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cap="small" sz="1100">
                <a:solidFill>
                  <a:srgbClr val="808080"/>
                </a:solidFill>
                <a:latin typeface="Karla"/>
                <a:ea typeface="Karla"/>
                <a:cs typeface="Karla"/>
                <a:sym typeface="Karla"/>
              </a:defRPr>
            </a:lvl1pPr>
          </a:lstStyle>
          <a:p>
            <a:pPr/>
            <a:r>
              <a:t>CS109A, Protopapas, Rader</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Only Content ">
    <p:spTree>
      <p:nvGrpSpPr>
        <p:cNvPr id="1" name=""/>
        <p:cNvGrpSpPr/>
        <p:nvPr/>
      </p:nvGrpSpPr>
      <p:grpSpPr>
        <a:xfrm>
          <a:off x="0" y="0"/>
          <a:ext cx="0" cy="0"/>
          <a:chOff x="0" y="0"/>
          <a:chExt cx="0" cy="0"/>
        </a:xfrm>
      </p:grpSpPr>
      <p:sp>
        <p:nvSpPr>
          <p:cNvPr id="37" name="Body Level One…"/>
          <p:cNvSpPr txBox="1"/>
          <p:nvPr>
            <p:ph type="body" sz="half" idx="1"/>
          </p:nvPr>
        </p:nvSpPr>
        <p:spPr>
          <a:xfrm>
            <a:off x="872950" y="357486"/>
            <a:ext cx="10327009" cy="2111145"/>
          </a:xfrm>
          <a:prstGeom prst="rect">
            <a:avLst/>
          </a:prstGeom>
        </p:spPr>
        <p:txBody>
          <a:bodyPr>
            <a:normAutofit fontScale="100000" lnSpcReduction="0"/>
          </a:bodyPr>
          <a:lstStyle>
            <a:lvl1pPr marL="0" indent="0">
              <a:spcBef>
                <a:spcPts val="600"/>
              </a:spcBef>
              <a:buSzTx/>
              <a:buFontTx/>
              <a:buNone/>
              <a:defRPr sz="2800">
                <a:solidFill>
                  <a:srgbClr val="464646"/>
                </a:solidFill>
                <a:latin typeface="Karla"/>
                <a:ea typeface="Karla"/>
                <a:cs typeface="Karla"/>
                <a:sym typeface="Karla"/>
              </a:defRPr>
            </a:lvl1pPr>
            <a:lvl2pPr marL="790543" indent="-333361">
              <a:spcBef>
                <a:spcPts val="600"/>
              </a:spcBef>
              <a:buFontTx/>
              <a:defRPr sz="2800">
                <a:solidFill>
                  <a:srgbClr val="464646"/>
                </a:solidFill>
                <a:latin typeface="Karla"/>
                <a:ea typeface="Karla"/>
                <a:cs typeface="Karla"/>
                <a:sym typeface="Karla"/>
              </a:defRPr>
            </a:lvl2pPr>
            <a:lvl3pPr marL="1234389" indent="-320026">
              <a:spcBef>
                <a:spcPts val="600"/>
              </a:spcBef>
              <a:buFontTx/>
              <a:defRPr sz="2800">
                <a:solidFill>
                  <a:srgbClr val="464646"/>
                </a:solidFill>
                <a:latin typeface="Karla"/>
                <a:ea typeface="Karla"/>
                <a:cs typeface="Karla"/>
                <a:sym typeface="Karla"/>
              </a:defRPr>
            </a:lvl3pPr>
            <a:lvl4pPr marL="1727130" indent="-355584">
              <a:spcBef>
                <a:spcPts val="600"/>
              </a:spcBef>
              <a:buFontTx/>
              <a:defRPr sz="2800">
                <a:solidFill>
                  <a:srgbClr val="464646"/>
                </a:solidFill>
                <a:latin typeface="Karla"/>
                <a:ea typeface="Karla"/>
                <a:cs typeface="Karla"/>
                <a:sym typeface="Karla"/>
              </a:defRPr>
            </a:lvl4pPr>
            <a:lvl5pPr marL="2184311" indent="-355584">
              <a:spcBef>
                <a:spcPts val="600"/>
              </a:spcBef>
              <a:buFontTx/>
              <a:defRPr sz="2800">
                <a:solidFill>
                  <a:srgbClr val="464646"/>
                </a:solidFill>
                <a:latin typeface="Karla"/>
                <a:ea typeface="Karla"/>
                <a:cs typeface="Karla"/>
                <a:sym typeface="Karla"/>
              </a:defRPr>
            </a:lvl5p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
        <p:nvSpPr>
          <p:cNvPr id="39" name="TextBox 11"/>
          <p:cNvSpPr txBox="1"/>
          <p:nvPr/>
        </p:nvSpPr>
        <p:spPr>
          <a:xfrm>
            <a:off x="5257800" y="6400800"/>
            <a:ext cx="1961400" cy="256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cap="small" sz="1100">
                <a:solidFill>
                  <a:srgbClr val="808080"/>
                </a:solidFill>
                <a:latin typeface="Karla"/>
                <a:ea typeface="Karla"/>
                <a:cs typeface="Karla"/>
                <a:sym typeface="Karla"/>
              </a:defRPr>
            </a:lvl1pPr>
          </a:lstStyle>
          <a:p>
            <a:pPr/>
            <a:r>
              <a:t>CS109A, Protopapas, Rader</a:t>
            </a:r>
          </a:p>
        </p:txBody>
      </p:sp>
      <p:grpSp>
        <p:nvGrpSpPr>
          <p:cNvPr id="42" name="Group 9"/>
          <p:cNvGrpSpPr/>
          <p:nvPr/>
        </p:nvGrpSpPr>
        <p:grpSpPr>
          <a:xfrm>
            <a:off x="457199" y="6400800"/>
            <a:ext cx="487420" cy="274321"/>
            <a:chOff x="0" y="0"/>
            <a:chExt cx="487418" cy="274320"/>
          </a:xfrm>
        </p:grpSpPr>
        <p:pic>
          <p:nvPicPr>
            <p:cNvPr id="40" name="Picture 10" descr="Picture 10"/>
            <p:cNvPicPr>
              <a:picLocks noChangeAspect="1"/>
            </p:cNvPicPr>
            <p:nvPr/>
          </p:nvPicPr>
          <p:blipFill>
            <a:blip r:embed="rId2">
              <a:extLst/>
            </a:blip>
            <a:stretch>
              <a:fillRect/>
            </a:stretch>
          </p:blipFill>
          <p:spPr>
            <a:xfrm>
              <a:off x="-1" y="0"/>
              <a:ext cx="246588" cy="274321"/>
            </a:xfrm>
            <a:prstGeom prst="rect">
              <a:avLst/>
            </a:prstGeom>
            <a:ln w="12700" cap="flat">
              <a:noFill/>
              <a:miter lim="400000"/>
            </a:ln>
            <a:effectLst/>
          </p:spPr>
        </p:pic>
        <p:pic>
          <p:nvPicPr>
            <p:cNvPr id="41" name="Picture 12" descr="Picture 12"/>
            <p:cNvPicPr>
              <a:picLocks noChangeAspect="1"/>
            </p:cNvPicPr>
            <p:nvPr/>
          </p:nvPicPr>
          <p:blipFill>
            <a:blip r:embed="rId3">
              <a:extLst/>
            </a:blip>
            <a:stretch>
              <a:fillRect/>
            </a:stretch>
          </p:blipFill>
          <p:spPr>
            <a:xfrm>
              <a:off x="246586" y="0"/>
              <a:ext cx="240833" cy="274321"/>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sp>
        <p:nvSpPr>
          <p:cNvPr id="49" name="Title Text"/>
          <p:cNvSpPr txBox="1"/>
          <p:nvPr>
            <p:ph type="title"/>
          </p:nvPr>
        </p:nvSpPr>
        <p:spPr>
          <a:xfrm>
            <a:off x="963084" y="4406903"/>
            <a:ext cx="10363201" cy="1362077"/>
          </a:xfrm>
          <a:prstGeom prst="rect">
            <a:avLst/>
          </a:prstGeom>
        </p:spPr>
        <p:txBody>
          <a:bodyPr/>
          <a:lstStyle>
            <a:lvl1pPr algn="l">
              <a:defRPr b="1" cap="all" sz="4000">
                <a:solidFill>
                  <a:srgbClr val="000000"/>
                </a:solidFill>
              </a:defRPr>
            </a:lvl1pPr>
          </a:lstStyle>
          <a:p>
            <a:pPr/>
            <a:r>
              <a:t>Title Text</a:t>
            </a:r>
          </a:p>
        </p:txBody>
      </p:sp>
      <p:sp>
        <p:nvSpPr>
          <p:cNvPr id="50" name="Body Level One…"/>
          <p:cNvSpPr txBox="1"/>
          <p:nvPr>
            <p:ph type="body" sz="quarter" idx="1"/>
          </p:nvPr>
        </p:nvSpPr>
        <p:spPr>
          <a:xfrm>
            <a:off x="963084" y="2906713"/>
            <a:ext cx="10363201" cy="1500188"/>
          </a:xfrm>
          <a:prstGeom prst="rect">
            <a:avLst/>
          </a:prstGeom>
        </p:spPr>
        <p:txBody>
          <a:bodyPr anchor="b">
            <a:normAutofit fontScale="100000" lnSpcReduction="0"/>
          </a:bodyPr>
          <a:lstStyle>
            <a:lvl1pPr marL="0" indent="0">
              <a:spcBef>
                <a:spcPts val="400"/>
              </a:spcBef>
              <a:buSzTx/>
              <a:buFontTx/>
              <a:buNone/>
              <a:defRPr sz="2000">
                <a:solidFill>
                  <a:srgbClr val="888888"/>
                </a:solidFill>
              </a:defRPr>
            </a:lvl1pPr>
            <a:lvl2pPr marL="0" indent="457181">
              <a:spcBef>
                <a:spcPts val="400"/>
              </a:spcBef>
              <a:buSzTx/>
              <a:buFontTx/>
              <a:buNone/>
              <a:defRPr sz="2000">
                <a:solidFill>
                  <a:srgbClr val="888888"/>
                </a:solidFill>
              </a:defRPr>
            </a:lvl2pPr>
            <a:lvl3pPr marL="0" indent="914363">
              <a:spcBef>
                <a:spcPts val="400"/>
              </a:spcBef>
              <a:buSzTx/>
              <a:buFontTx/>
              <a:buNone/>
              <a:defRPr sz="2000">
                <a:solidFill>
                  <a:srgbClr val="888888"/>
                </a:solidFill>
              </a:defRPr>
            </a:lvl3pPr>
            <a:lvl4pPr marL="0" indent="1371544">
              <a:spcBef>
                <a:spcPts val="400"/>
              </a:spcBef>
              <a:buSzTx/>
              <a:buFontTx/>
              <a:buNone/>
              <a:defRPr sz="2000">
                <a:solidFill>
                  <a:srgbClr val="888888"/>
                </a:solidFill>
              </a:defRPr>
            </a:lvl4pPr>
            <a:lvl5pPr marL="0" indent="1828726">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51" name="Slide Number"/>
          <p:cNvSpPr txBox="1"/>
          <p:nvPr>
            <p:ph type="sldNum" sz="quarter" idx="2"/>
          </p:nvPr>
        </p:nvSpPr>
        <p:spPr>
          <a:xfrm>
            <a:off x="11318418" y="6404295"/>
            <a:ext cx="263983" cy="269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sp>
        <p:nvSpPr>
          <p:cNvPr id="58" name="Title Text"/>
          <p:cNvSpPr txBox="1"/>
          <p:nvPr>
            <p:ph type="title"/>
          </p:nvPr>
        </p:nvSpPr>
        <p:spPr>
          <a:xfrm>
            <a:off x="518340" y="951501"/>
            <a:ext cx="10972801" cy="767277"/>
          </a:xfrm>
          <a:prstGeom prst="rect">
            <a:avLst/>
          </a:prstGeom>
        </p:spPr>
        <p:txBody>
          <a:bodyPr/>
          <a:lstStyle>
            <a:lvl1pPr>
              <a:defRPr sz="3200">
                <a:solidFill>
                  <a:srgbClr val="000000"/>
                </a:solidFill>
              </a:defRPr>
            </a:lvl1pPr>
          </a:lstStyle>
          <a:p>
            <a:pPr/>
            <a:r>
              <a:t>Title Text</a:t>
            </a:r>
          </a:p>
        </p:txBody>
      </p:sp>
      <p:sp>
        <p:nvSpPr>
          <p:cNvPr id="59" name="Body Level One…"/>
          <p:cNvSpPr txBox="1"/>
          <p:nvPr>
            <p:ph type="body" sz="half" idx="1"/>
          </p:nvPr>
        </p:nvSpPr>
        <p:spPr>
          <a:xfrm>
            <a:off x="609600" y="1600203"/>
            <a:ext cx="5384800" cy="4525963"/>
          </a:xfrm>
          <a:prstGeom prst="rect">
            <a:avLst/>
          </a:prstGeom>
        </p:spPr>
        <p:txBody>
          <a:bodyPr>
            <a:normAutofit fontScale="100000" lnSpcReduction="0"/>
          </a:bodyPr>
          <a:lstStyle>
            <a:lvl1pPr>
              <a:spcBef>
                <a:spcPts val="600"/>
              </a:spcBef>
              <a:defRPr sz="2800"/>
            </a:lvl1pPr>
            <a:lvl2pPr marL="790543" indent="-333361">
              <a:spcBef>
                <a:spcPts val="600"/>
              </a:spcBef>
              <a:defRPr sz="2800"/>
            </a:lvl2pPr>
            <a:lvl3pPr marL="1234389" indent="-320026">
              <a:spcBef>
                <a:spcPts val="600"/>
              </a:spcBef>
              <a:defRPr sz="2800"/>
            </a:lvl3pPr>
            <a:lvl4pPr marL="1727130" indent="-355584">
              <a:spcBef>
                <a:spcPts val="600"/>
              </a:spcBef>
              <a:defRPr sz="2800"/>
            </a:lvl4pPr>
            <a:lvl5pPr marL="2184311" indent="-355584">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prstGeom prst="rect">
            <a:avLst/>
          </a:prstGeom>
        </p:spPr>
        <p:txBody>
          <a:bodyPr/>
          <a:lstStyle/>
          <a:p>
            <a:pPr/>
            <a:fld id="{86CB4B4D-7CA3-9044-876B-883B54F8677D}" type="slidenum"/>
          </a:p>
        </p:txBody>
      </p:sp>
      <p:sp>
        <p:nvSpPr>
          <p:cNvPr id="61" name="TextBox 10"/>
          <p:cNvSpPr txBox="1"/>
          <p:nvPr/>
        </p:nvSpPr>
        <p:spPr>
          <a:xfrm>
            <a:off x="10109057" y="6109784"/>
            <a:ext cx="1370895" cy="25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cap="small" sz="1100">
                <a:solidFill>
                  <a:srgbClr val="808080"/>
                </a:solidFill>
                <a:latin typeface="Karla"/>
                <a:ea typeface="Karla"/>
                <a:cs typeface="Karla"/>
                <a:sym typeface="Karla"/>
              </a:defRPr>
            </a:lvl1pPr>
          </a:lstStyle>
          <a:p>
            <a:pPr/>
            <a:r>
              <a:t>Pavlos Protopapas</a:t>
            </a:r>
          </a:p>
        </p:txBody>
      </p:sp>
      <p:grpSp>
        <p:nvGrpSpPr>
          <p:cNvPr id="64" name="Group 12"/>
          <p:cNvGrpSpPr/>
          <p:nvPr/>
        </p:nvGrpSpPr>
        <p:grpSpPr>
          <a:xfrm>
            <a:off x="457199" y="6400800"/>
            <a:ext cx="487420" cy="274321"/>
            <a:chOff x="0" y="0"/>
            <a:chExt cx="487418" cy="274320"/>
          </a:xfrm>
        </p:grpSpPr>
        <p:pic>
          <p:nvPicPr>
            <p:cNvPr id="62" name="Picture 13" descr="Picture 13"/>
            <p:cNvPicPr>
              <a:picLocks noChangeAspect="1"/>
            </p:cNvPicPr>
            <p:nvPr/>
          </p:nvPicPr>
          <p:blipFill>
            <a:blip r:embed="rId2">
              <a:extLst/>
            </a:blip>
            <a:stretch>
              <a:fillRect/>
            </a:stretch>
          </p:blipFill>
          <p:spPr>
            <a:xfrm>
              <a:off x="-1" y="0"/>
              <a:ext cx="246588" cy="274321"/>
            </a:xfrm>
            <a:prstGeom prst="rect">
              <a:avLst/>
            </a:prstGeom>
            <a:ln w="12700" cap="flat">
              <a:noFill/>
              <a:miter lim="400000"/>
            </a:ln>
            <a:effectLst/>
          </p:spPr>
        </p:pic>
        <p:pic>
          <p:nvPicPr>
            <p:cNvPr id="63" name="Picture 14" descr="Picture 14"/>
            <p:cNvPicPr>
              <a:picLocks noChangeAspect="1"/>
            </p:cNvPicPr>
            <p:nvPr/>
          </p:nvPicPr>
          <p:blipFill>
            <a:blip r:embed="rId3">
              <a:extLst/>
            </a:blip>
            <a:stretch>
              <a:fillRect/>
            </a:stretch>
          </p:blipFill>
          <p:spPr>
            <a:xfrm>
              <a:off x="246586" y="0"/>
              <a:ext cx="240833" cy="274321"/>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sp>
        <p:nvSpPr>
          <p:cNvPr id="71" name="Title Text"/>
          <p:cNvSpPr txBox="1"/>
          <p:nvPr>
            <p:ph type="title"/>
          </p:nvPr>
        </p:nvSpPr>
        <p:spPr>
          <a:xfrm>
            <a:off x="518340" y="951501"/>
            <a:ext cx="10972801" cy="767277"/>
          </a:xfrm>
          <a:prstGeom prst="rect">
            <a:avLst/>
          </a:prstGeom>
        </p:spPr>
        <p:txBody>
          <a:bodyPr/>
          <a:lstStyle>
            <a:lvl1pPr>
              <a:defRPr sz="3200">
                <a:solidFill>
                  <a:srgbClr val="000000"/>
                </a:solidFill>
              </a:defRPr>
            </a:lvl1pPr>
          </a:lstStyle>
          <a:p>
            <a:pPr/>
            <a:r>
              <a:t>Title Text</a:t>
            </a:r>
          </a:p>
        </p:txBody>
      </p:sp>
      <p:sp>
        <p:nvSpPr>
          <p:cNvPr id="72" name="Body Level One…"/>
          <p:cNvSpPr txBox="1"/>
          <p:nvPr>
            <p:ph type="body" sz="quarter" idx="1"/>
          </p:nvPr>
        </p:nvSpPr>
        <p:spPr>
          <a:xfrm>
            <a:off x="609600" y="1535113"/>
            <a:ext cx="5386917" cy="639763"/>
          </a:xfrm>
          <a:prstGeom prst="rect">
            <a:avLst/>
          </a:prstGeom>
        </p:spPr>
        <p:txBody>
          <a:bodyPr anchor="b">
            <a:normAutofit fontScale="100000" lnSpcReduction="0"/>
          </a:bodyPr>
          <a:lstStyle>
            <a:lvl1pPr marL="0" indent="0">
              <a:spcBef>
                <a:spcPts val="500"/>
              </a:spcBef>
              <a:buSzTx/>
              <a:buFontTx/>
              <a:buNone/>
              <a:defRPr b="1" sz="2400"/>
            </a:lvl1pPr>
            <a:lvl2pPr marL="0" indent="457181">
              <a:spcBef>
                <a:spcPts val="500"/>
              </a:spcBef>
              <a:buSzTx/>
              <a:buFontTx/>
              <a:buNone/>
              <a:defRPr b="1" sz="2400"/>
            </a:lvl2pPr>
            <a:lvl3pPr marL="0" indent="914363">
              <a:spcBef>
                <a:spcPts val="500"/>
              </a:spcBef>
              <a:buSzTx/>
              <a:buFontTx/>
              <a:buNone/>
              <a:defRPr b="1" sz="2400"/>
            </a:lvl3pPr>
            <a:lvl4pPr marL="0" indent="1371544">
              <a:spcBef>
                <a:spcPts val="500"/>
              </a:spcBef>
              <a:buSzTx/>
              <a:buFontTx/>
              <a:buNone/>
              <a:defRPr b="1" sz="2400"/>
            </a:lvl4pPr>
            <a:lvl5pPr marL="0" indent="1828726">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73" name="Text Placeholder 4"/>
          <p:cNvSpPr/>
          <p:nvPr>
            <p:ph type="body" sz="quarter" idx="13"/>
          </p:nvPr>
        </p:nvSpPr>
        <p:spPr>
          <a:xfrm>
            <a:off x="6193370" y="1535113"/>
            <a:ext cx="5389034" cy="639763"/>
          </a:xfrm>
          <a:prstGeom prst="rect">
            <a:avLst/>
          </a:prstGeom>
        </p:spPr>
        <p:txBody>
          <a:bodyPr anchor="b">
            <a:normAutofit fontScale="100000" lnSpcReduction="0"/>
          </a:bodyPr>
          <a:lstStyle/>
          <a:p>
            <a:pPr marL="0" indent="0">
              <a:spcBef>
                <a:spcPts val="500"/>
              </a:spcBef>
              <a:buSzTx/>
              <a:buFontTx/>
              <a:buNone/>
              <a:defRPr b="1" sz="2400"/>
            </a:pPr>
          </a:p>
        </p:txBody>
      </p:sp>
      <p:sp>
        <p:nvSpPr>
          <p:cNvPr id="74" name="Slide Number"/>
          <p:cNvSpPr txBox="1"/>
          <p:nvPr>
            <p:ph type="sldNum" sz="quarter" idx="2"/>
          </p:nvPr>
        </p:nvSpPr>
        <p:spPr>
          <a:prstGeom prst="rect">
            <a:avLst/>
          </a:prstGeom>
        </p:spPr>
        <p:txBody>
          <a:bodyPr/>
          <a:lstStyle/>
          <a:p>
            <a:pPr/>
            <a:fld id="{86CB4B4D-7CA3-9044-876B-883B54F8677D}" type="slidenum"/>
          </a:p>
        </p:txBody>
      </p:sp>
      <p:grpSp>
        <p:nvGrpSpPr>
          <p:cNvPr id="77" name="Group 14"/>
          <p:cNvGrpSpPr/>
          <p:nvPr/>
        </p:nvGrpSpPr>
        <p:grpSpPr>
          <a:xfrm>
            <a:off x="457199" y="6400800"/>
            <a:ext cx="487420" cy="274321"/>
            <a:chOff x="0" y="0"/>
            <a:chExt cx="487418" cy="274320"/>
          </a:xfrm>
        </p:grpSpPr>
        <p:pic>
          <p:nvPicPr>
            <p:cNvPr id="75" name="Picture 15" descr="Picture 15"/>
            <p:cNvPicPr>
              <a:picLocks noChangeAspect="1"/>
            </p:cNvPicPr>
            <p:nvPr/>
          </p:nvPicPr>
          <p:blipFill>
            <a:blip r:embed="rId2">
              <a:extLst/>
            </a:blip>
            <a:stretch>
              <a:fillRect/>
            </a:stretch>
          </p:blipFill>
          <p:spPr>
            <a:xfrm>
              <a:off x="-1" y="0"/>
              <a:ext cx="246588" cy="274321"/>
            </a:xfrm>
            <a:prstGeom prst="rect">
              <a:avLst/>
            </a:prstGeom>
            <a:ln w="12700" cap="flat">
              <a:noFill/>
              <a:miter lim="400000"/>
            </a:ln>
            <a:effectLst/>
          </p:spPr>
        </p:pic>
        <p:pic>
          <p:nvPicPr>
            <p:cNvPr id="76" name="Picture 16" descr="Picture 16"/>
            <p:cNvPicPr>
              <a:picLocks noChangeAspect="1"/>
            </p:cNvPicPr>
            <p:nvPr/>
          </p:nvPicPr>
          <p:blipFill>
            <a:blip r:embed="rId3">
              <a:extLst/>
            </a:blip>
            <a:stretch>
              <a:fillRect/>
            </a:stretch>
          </p:blipFill>
          <p:spPr>
            <a:xfrm>
              <a:off x="246586" y="0"/>
              <a:ext cx="240833" cy="274321"/>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Section Title">
    <p:spTree>
      <p:nvGrpSpPr>
        <p:cNvPr id="1" name=""/>
        <p:cNvGrpSpPr/>
        <p:nvPr/>
      </p:nvGrpSpPr>
      <p:grpSpPr>
        <a:xfrm>
          <a:off x="0" y="0"/>
          <a:ext cx="0" cy="0"/>
          <a:chOff x="0" y="0"/>
          <a:chExt cx="0" cy="0"/>
        </a:xfrm>
      </p:grpSpPr>
      <p:sp>
        <p:nvSpPr>
          <p:cNvPr id="84" name="Title Text"/>
          <p:cNvSpPr txBox="1"/>
          <p:nvPr>
            <p:ph type="title"/>
          </p:nvPr>
        </p:nvSpPr>
        <p:spPr>
          <a:xfrm>
            <a:off x="609600" y="2739957"/>
            <a:ext cx="10972800" cy="767277"/>
          </a:xfrm>
          <a:prstGeom prst="rect">
            <a:avLst/>
          </a:prstGeom>
        </p:spPr>
        <p:txBody>
          <a:bodyPr/>
          <a:lstStyle>
            <a:lvl1pPr>
              <a:defRPr sz="3200">
                <a:solidFill>
                  <a:srgbClr val="000000"/>
                </a:solidFill>
              </a:defRPr>
            </a:lvl1pPr>
          </a:lstStyle>
          <a:p>
            <a:pPr/>
            <a:r>
              <a:t>Title Text</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
        <p:nvSpPr>
          <p:cNvPr id="86" name="TextBox 9"/>
          <p:cNvSpPr txBox="1"/>
          <p:nvPr/>
        </p:nvSpPr>
        <p:spPr>
          <a:xfrm>
            <a:off x="5257800" y="6400800"/>
            <a:ext cx="1961400" cy="256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cap="small" sz="1100">
                <a:solidFill>
                  <a:srgbClr val="808080"/>
                </a:solidFill>
                <a:latin typeface="Karla"/>
                <a:ea typeface="Karla"/>
                <a:cs typeface="Karla"/>
                <a:sym typeface="Karla"/>
              </a:defRPr>
            </a:lvl1pPr>
          </a:lstStyle>
          <a:p>
            <a:pPr/>
            <a:r>
              <a:t>CS109A, Protopapas, Rader</a:t>
            </a:r>
          </a:p>
        </p:txBody>
      </p:sp>
      <p:grpSp>
        <p:nvGrpSpPr>
          <p:cNvPr id="89" name="Group 10"/>
          <p:cNvGrpSpPr/>
          <p:nvPr/>
        </p:nvGrpSpPr>
        <p:grpSpPr>
          <a:xfrm>
            <a:off x="457199" y="6400800"/>
            <a:ext cx="487420" cy="274321"/>
            <a:chOff x="0" y="0"/>
            <a:chExt cx="487418" cy="274320"/>
          </a:xfrm>
        </p:grpSpPr>
        <p:pic>
          <p:nvPicPr>
            <p:cNvPr id="87" name="Picture 11" descr="Picture 11"/>
            <p:cNvPicPr>
              <a:picLocks noChangeAspect="1"/>
            </p:cNvPicPr>
            <p:nvPr/>
          </p:nvPicPr>
          <p:blipFill>
            <a:blip r:embed="rId2">
              <a:extLst/>
            </a:blip>
            <a:stretch>
              <a:fillRect/>
            </a:stretch>
          </p:blipFill>
          <p:spPr>
            <a:xfrm>
              <a:off x="-1" y="0"/>
              <a:ext cx="246588" cy="274321"/>
            </a:xfrm>
            <a:prstGeom prst="rect">
              <a:avLst/>
            </a:prstGeom>
            <a:ln w="12700" cap="flat">
              <a:noFill/>
              <a:miter lim="400000"/>
            </a:ln>
            <a:effectLst/>
          </p:spPr>
        </p:pic>
        <p:pic>
          <p:nvPicPr>
            <p:cNvPr id="88" name="Picture 12" descr="Picture 12"/>
            <p:cNvPicPr>
              <a:picLocks noChangeAspect="1"/>
            </p:cNvPicPr>
            <p:nvPr/>
          </p:nvPicPr>
          <p:blipFill>
            <a:blip r:embed="rId3">
              <a:extLst/>
            </a:blip>
            <a:stretch>
              <a:fillRect/>
            </a:stretch>
          </p:blipFill>
          <p:spPr>
            <a:xfrm>
              <a:off x="246586" y="0"/>
              <a:ext cx="240833" cy="274321"/>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96" name="Slide Number"/>
          <p:cNvSpPr txBox="1"/>
          <p:nvPr>
            <p:ph type="sldNum" sz="quarter" idx="2"/>
          </p:nvPr>
        </p:nvSpPr>
        <p:spPr>
          <a:prstGeom prst="rect">
            <a:avLst/>
          </a:prstGeom>
        </p:spPr>
        <p:txBody>
          <a:bodyPr/>
          <a:lstStyle/>
          <a:p>
            <a:pPr/>
            <a:fld id="{86CB4B4D-7CA3-9044-876B-883B54F8677D}" type="slidenum"/>
          </a:p>
        </p:txBody>
      </p:sp>
      <p:sp>
        <p:nvSpPr>
          <p:cNvPr id="97" name="TextBox 7"/>
          <p:cNvSpPr txBox="1"/>
          <p:nvPr/>
        </p:nvSpPr>
        <p:spPr>
          <a:xfrm>
            <a:off x="5257800" y="6400800"/>
            <a:ext cx="1961400" cy="256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cap="small" sz="1100">
                <a:solidFill>
                  <a:srgbClr val="808080"/>
                </a:solidFill>
                <a:latin typeface="Karla"/>
                <a:ea typeface="Karla"/>
                <a:cs typeface="Karla"/>
                <a:sym typeface="Karla"/>
              </a:defRPr>
            </a:lvl1pPr>
          </a:lstStyle>
          <a:p>
            <a:pPr/>
            <a:r>
              <a:t>CS109A, Protopapas, Rader</a:t>
            </a:r>
          </a:p>
        </p:txBody>
      </p:sp>
      <p:grpSp>
        <p:nvGrpSpPr>
          <p:cNvPr id="100" name="Group 8"/>
          <p:cNvGrpSpPr/>
          <p:nvPr/>
        </p:nvGrpSpPr>
        <p:grpSpPr>
          <a:xfrm>
            <a:off x="457199" y="6400800"/>
            <a:ext cx="487420" cy="274321"/>
            <a:chOff x="0" y="0"/>
            <a:chExt cx="487418" cy="274320"/>
          </a:xfrm>
        </p:grpSpPr>
        <p:pic>
          <p:nvPicPr>
            <p:cNvPr id="98" name="Picture 9" descr="Picture 9"/>
            <p:cNvPicPr>
              <a:picLocks noChangeAspect="1"/>
            </p:cNvPicPr>
            <p:nvPr/>
          </p:nvPicPr>
          <p:blipFill>
            <a:blip r:embed="rId2">
              <a:extLst/>
            </a:blip>
            <a:stretch>
              <a:fillRect/>
            </a:stretch>
          </p:blipFill>
          <p:spPr>
            <a:xfrm>
              <a:off x="-1" y="0"/>
              <a:ext cx="246588" cy="274321"/>
            </a:xfrm>
            <a:prstGeom prst="rect">
              <a:avLst/>
            </a:prstGeom>
            <a:ln w="12700" cap="flat">
              <a:noFill/>
              <a:miter lim="400000"/>
            </a:ln>
            <a:effectLst/>
          </p:spPr>
        </p:pic>
        <p:pic>
          <p:nvPicPr>
            <p:cNvPr id="99" name="Picture 10" descr="Picture 10"/>
            <p:cNvPicPr>
              <a:picLocks noChangeAspect="1"/>
            </p:cNvPicPr>
            <p:nvPr/>
          </p:nvPicPr>
          <p:blipFill>
            <a:blip r:embed="rId3">
              <a:extLst/>
            </a:blip>
            <a:stretch>
              <a:fillRect/>
            </a:stretch>
          </p:blipFill>
          <p:spPr>
            <a:xfrm>
              <a:off x="246586" y="0"/>
              <a:ext cx="240833" cy="274321"/>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107" name="Title Text"/>
          <p:cNvSpPr txBox="1"/>
          <p:nvPr>
            <p:ph type="title"/>
          </p:nvPr>
        </p:nvSpPr>
        <p:spPr>
          <a:xfrm>
            <a:off x="609603" y="273050"/>
            <a:ext cx="4011084" cy="1162051"/>
          </a:xfrm>
          <a:prstGeom prst="rect">
            <a:avLst/>
          </a:prstGeom>
        </p:spPr>
        <p:txBody>
          <a:bodyPr anchor="b"/>
          <a:lstStyle>
            <a:lvl1pPr algn="l">
              <a:defRPr b="1" sz="2000">
                <a:solidFill>
                  <a:srgbClr val="000000"/>
                </a:solidFill>
              </a:defRPr>
            </a:lvl1pPr>
          </a:lstStyle>
          <a:p>
            <a:pPr/>
            <a:r>
              <a:t>Title Text</a:t>
            </a:r>
          </a:p>
        </p:txBody>
      </p:sp>
      <p:sp>
        <p:nvSpPr>
          <p:cNvPr id="108" name="Body Level One…"/>
          <p:cNvSpPr txBox="1"/>
          <p:nvPr>
            <p:ph type="body" idx="1"/>
          </p:nvPr>
        </p:nvSpPr>
        <p:spPr>
          <a:xfrm>
            <a:off x="4766733" y="273053"/>
            <a:ext cx="6815667" cy="585311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9" name="Text Placeholder 3"/>
          <p:cNvSpPr/>
          <p:nvPr>
            <p:ph type="body" sz="half" idx="13"/>
          </p:nvPr>
        </p:nvSpPr>
        <p:spPr>
          <a:xfrm>
            <a:off x="609602" y="1435103"/>
            <a:ext cx="4011085" cy="4691063"/>
          </a:xfrm>
          <a:prstGeom prst="rect">
            <a:avLst/>
          </a:prstGeom>
        </p:spPr>
        <p:txBody>
          <a:bodyPr>
            <a:normAutofit fontScale="100000" lnSpcReduction="0"/>
          </a:bodyPr>
          <a:lstStyle/>
          <a:p>
            <a:pPr marL="0" indent="0">
              <a:spcBef>
                <a:spcPts val="300"/>
              </a:spcBef>
              <a:buSzTx/>
              <a:buFontTx/>
              <a:buNone/>
              <a:defRPr sz="1400"/>
            </a:pPr>
          </a:p>
        </p:txBody>
      </p:sp>
      <p:sp>
        <p:nvSpPr>
          <p:cNvPr id="110" name="Slide Number"/>
          <p:cNvSpPr txBox="1"/>
          <p:nvPr>
            <p:ph type="sldNum" sz="quarter" idx="2"/>
          </p:nvPr>
        </p:nvSpPr>
        <p:spPr>
          <a:xfrm>
            <a:off x="11318418" y="6404295"/>
            <a:ext cx="263983" cy="269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p:bgPr>
    </p:bg>
    <p:spTree>
      <p:nvGrpSpPr>
        <p:cNvPr id="1" name=""/>
        <p:cNvGrpSpPr/>
        <p:nvPr/>
      </p:nvGrpSpPr>
      <p:grpSpPr>
        <a:xfrm>
          <a:off x="0" y="0"/>
          <a:ext cx="0" cy="0"/>
          <a:chOff x="0" y="0"/>
          <a:chExt cx="0" cy="0"/>
        </a:xfrm>
      </p:grpSpPr>
      <p:sp>
        <p:nvSpPr>
          <p:cNvPr id="2" name="Title Text"/>
          <p:cNvSpPr txBox="1"/>
          <p:nvPr>
            <p:ph type="title"/>
          </p:nvPr>
        </p:nvSpPr>
        <p:spPr>
          <a:xfrm>
            <a:off x="914400" y="1694901"/>
            <a:ext cx="10363200" cy="147002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3" name="Slide Number"/>
          <p:cNvSpPr txBox="1"/>
          <p:nvPr>
            <p:ph type="sldNum" sz="quarter" idx="2"/>
          </p:nvPr>
        </p:nvSpPr>
        <p:spPr>
          <a:xfrm>
            <a:off x="11724818" y="644874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
        <p:nvSpPr>
          <p:cNvPr id="4" name="TextBox 6"/>
          <p:cNvSpPr txBox="1"/>
          <p:nvPr/>
        </p:nvSpPr>
        <p:spPr>
          <a:xfrm>
            <a:off x="2082800" y="2958527"/>
            <a:ext cx="8026400" cy="942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457200">
              <a:defRPr sz="3200">
                <a:solidFill>
                  <a:srgbClr val="404040"/>
                </a:solidFill>
                <a:latin typeface="Karla"/>
                <a:ea typeface="Karla"/>
                <a:cs typeface="Karla"/>
                <a:sym typeface="Karla"/>
              </a:defRPr>
            </a:pPr>
            <a:r>
              <a:t>CS109A Introduction to Data Science</a:t>
            </a:r>
            <a:endParaRPr sz="2400"/>
          </a:p>
          <a:p>
            <a:pPr algn="ctr">
              <a:defRPr sz="2400">
                <a:solidFill>
                  <a:srgbClr val="404040"/>
                </a:solidFill>
                <a:latin typeface="Karla"/>
                <a:ea typeface="Karla"/>
                <a:cs typeface="Karla"/>
                <a:sym typeface="Karla"/>
              </a:defRPr>
            </a:pPr>
            <a:r>
              <a:t>Pavlos Protopapas , Kevin Rader and Chris Tanner</a:t>
            </a:r>
          </a:p>
        </p:txBody>
      </p:sp>
      <p:grpSp>
        <p:nvGrpSpPr>
          <p:cNvPr id="7" name="Group 11"/>
          <p:cNvGrpSpPr/>
          <p:nvPr/>
        </p:nvGrpSpPr>
        <p:grpSpPr>
          <a:xfrm>
            <a:off x="4475133" y="4428549"/>
            <a:ext cx="3154321" cy="1764796"/>
            <a:chOff x="0" y="0"/>
            <a:chExt cx="3154320" cy="1764795"/>
          </a:xfrm>
        </p:grpSpPr>
        <p:pic>
          <p:nvPicPr>
            <p:cNvPr id="5" name="Picture 12" descr="Picture 12"/>
            <p:cNvPicPr>
              <a:picLocks noChangeAspect="1"/>
            </p:cNvPicPr>
            <p:nvPr/>
          </p:nvPicPr>
          <p:blipFill>
            <a:blip r:embed="rId2">
              <a:extLst/>
            </a:blip>
            <a:stretch>
              <a:fillRect/>
            </a:stretch>
          </p:blipFill>
          <p:spPr>
            <a:xfrm>
              <a:off x="-1" y="3"/>
              <a:ext cx="1555355" cy="1764793"/>
            </a:xfrm>
            <a:prstGeom prst="rect">
              <a:avLst/>
            </a:prstGeom>
            <a:ln w="12700" cap="flat">
              <a:noFill/>
              <a:miter lim="400000"/>
            </a:ln>
            <a:effectLst/>
          </p:spPr>
        </p:pic>
        <p:pic>
          <p:nvPicPr>
            <p:cNvPr id="6" name="Picture 13" descr="Picture 13"/>
            <p:cNvPicPr>
              <a:picLocks noChangeAspect="1"/>
            </p:cNvPicPr>
            <p:nvPr/>
          </p:nvPicPr>
          <p:blipFill>
            <a:blip r:embed="rId3">
              <a:extLst/>
            </a:blip>
            <a:stretch>
              <a:fillRect/>
            </a:stretch>
          </p:blipFill>
          <p:spPr>
            <a:xfrm>
              <a:off x="1599839" y="-1"/>
              <a:ext cx="1554482" cy="1764793"/>
            </a:xfrm>
            <a:prstGeom prst="rect">
              <a:avLst/>
            </a:prstGeom>
            <a:ln w="12700" cap="flat">
              <a:noFill/>
              <a:miter lim="400000"/>
            </a:ln>
            <a:effectLst/>
          </p:spPr>
        </p:pic>
      </p:grpSp>
      <p:sp>
        <p:nvSpPr>
          <p:cNvPr id="8"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1pPr>
      <a:lvl2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2pPr>
      <a:lvl3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3pPr>
      <a:lvl4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4pPr>
      <a:lvl5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5pPr>
      <a:lvl6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6pPr>
      <a:lvl7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7pPr>
      <a:lvl8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8pPr>
      <a:lvl9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9pPr>
    </p:titleStyle>
    <p:bodyStyle>
      <a:lvl1pPr marL="342886" marR="0" indent="-342886"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39" marR="0" indent="-326557"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150" marR="0" indent="-304786"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289" marR="0" indent="-365743"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471" marR="0" indent="-365743"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653" marR="0" indent="-365743"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835" marR="0" indent="-365743"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017" marR="0" indent="-365743"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197" marR="0" indent="-365743"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6.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5.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38.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38.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43.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1.gif"/></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 Id="rId3" Type="http://schemas.openxmlformats.org/officeDocument/2006/relationships/image" Target="../media/image1.gif"/></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image" Target="../media/image57.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image" Target="../media/image66.png"/><Relationship Id="rId8" Type="http://schemas.openxmlformats.org/officeDocument/2006/relationships/image" Target="../media/image67.png"/><Relationship Id="rId9" Type="http://schemas.openxmlformats.org/officeDocument/2006/relationships/image" Target="../media/image68.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0.png"/><Relationship Id="rId4" Type="http://schemas.openxmlformats.org/officeDocument/2006/relationships/image" Target="../media/image71.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881742" y="625746"/>
            <a:ext cx="10363201" cy="2260688"/>
          </a:xfrm>
          <a:prstGeom prst="rect">
            <a:avLst/>
          </a:prstGeom>
        </p:spPr>
        <p:txBody>
          <a:bodyPr/>
          <a:lstStyle/>
          <a:p>
            <a:pPr/>
            <a:r>
              <a:t>Advanced Section #2: </a:t>
            </a:r>
            <a:br/>
            <a:r>
              <a:t>Methods of Regularization and their justifications </a:t>
            </a:r>
            <a:br/>
          </a:p>
        </p:txBody>
      </p:sp>
      <p:sp>
        <p:nvSpPr>
          <p:cNvPr id="148" name="Slide Number Placeholder 3"/>
          <p:cNvSpPr txBox="1"/>
          <p:nvPr>
            <p:ph type="sldNum" sz="quarter" idx="2"/>
          </p:nvPr>
        </p:nvSpPr>
        <p:spPr>
          <a:xfrm>
            <a:off x="11804739" y="644874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9" name="TextBox 2"/>
          <p:cNvSpPr txBox="1"/>
          <p:nvPr/>
        </p:nvSpPr>
        <p:spPr>
          <a:xfrm>
            <a:off x="420802" y="2076229"/>
            <a:ext cx="11285102"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3200">
                <a:solidFill>
                  <a:srgbClr val="002060"/>
                </a:solidFill>
                <a:latin typeface="Karla"/>
                <a:ea typeface="Karla"/>
                <a:cs typeface="Karla"/>
                <a:sym typeface="Karla"/>
              </a:defRPr>
            </a:lvl1pPr>
          </a:lstStyle>
          <a:p>
            <a:pPr/>
            <a:r>
              <a:t>Robbert Struyven and Pavlos Protopapas (viz. Camilo Fosco)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Title 1"/>
          <p:cNvSpPr txBox="1"/>
          <p:nvPr>
            <p:ph type="title"/>
          </p:nvPr>
        </p:nvSpPr>
        <p:spPr>
          <a:xfrm>
            <a:off x="349291" y="216530"/>
            <a:ext cx="11493418" cy="767278"/>
          </a:xfrm>
          <a:prstGeom prst="rect">
            <a:avLst/>
          </a:prstGeom>
        </p:spPr>
        <p:txBody>
          <a:bodyPr/>
          <a:lstStyle/>
          <a:p>
            <a:pPr/>
            <a:r>
              <a:t>Motivation in short</a:t>
            </a:r>
          </a:p>
        </p:txBody>
      </p:sp>
      <p:sp>
        <p:nvSpPr>
          <p:cNvPr id="220" name="Content Placeholder 2"/>
          <p:cNvSpPr txBox="1"/>
          <p:nvPr>
            <p:ph type="body" idx="1"/>
          </p:nvPr>
        </p:nvSpPr>
        <p:spPr>
          <a:xfrm>
            <a:off x="932496" y="1177757"/>
            <a:ext cx="10327008" cy="4878915"/>
          </a:xfrm>
          <a:prstGeom prst="rect">
            <a:avLst/>
          </a:prstGeom>
        </p:spPr>
        <p:txBody>
          <a:bodyPr/>
          <a:lstStyle/>
          <a:p>
            <a:pPr marL="457200" indent="-457200">
              <a:buSzPct val="100000"/>
              <a:buChar char="-"/>
              <a:defRPr>
                <a:solidFill>
                  <a:srgbClr val="000000"/>
                </a:solidFill>
              </a:defRPr>
            </a:pPr>
            <a:r>
              <a:t>We want </a:t>
            </a:r>
            <a:r>
              <a:rPr>
                <a:solidFill>
                  <a:srgbClr val="C00000"/>
                </a:solidFill>
              </a:rPr>
              <a:t>less complex models</a:t>
            </a:r>
            <a:r>
              <a:t> to avoid overfitting and increase interpretability.</a:t>
            </a:r>
          </a:p>
          <a:p>
            <a:pPr marL="457200" indent="-457200">
              <a:buSzPct val="100000"/>
              <a:buChar char="-"/>
              <a:defRPr>
                <a:solidFill>
                  <a:srgbClr val="000000"/>
                </a:solidFill>
              </a:defRPr>
            </a:pPr>
            <a:r>
              <a:t>We want to be able to solve problems where</a:t>
            </a:r>
            <a:r>
              <a:rPr>
                <a:solidFill>
                  <a:srgbClr val="464646"/>
                </a:solidFill>
              </a:rPr>
              <a:t> </a:t>
            </a:r>
            <a:r>
              <a:rPr>
                <a:solidFill>
                  <a:srgbClr val="00B050"/>
                </a:solidFill>
              </a:rPr>
              <a:t>p</a:t>
            </a:r>
            <a:r>
              <a:rPr>
                <a:solidFill>
                  <a:srgbClr val="464646"/>
                </a:solidFill>
              </a:rPr>
              <a:t> = </a:t>
            </a:r>
            <a:r>
              <a:rPr>
                <a:solidFill>
                  <a:srgbClr val="FF0000"/>
                </a:solidFill>
              </a:rPr>
              <a:t>n </a:t>
            </a:r>
            <a:r>
              <a:t>or</a:t>
            </a:r>
            <a:r>
              <a:rPr>
                <a:solidFill>
                  <a:srgbClr val="FF0000"/>
                </a:solidFill>
              </a:rPr>
              <a:t> </a:t>
            </a:r>
            <a:r>
              <a:rPr>
                <a:solidFill>
                  <a:srgbClr val="00B050"/>
                </a:solidFill>
              </a:rPr>
              <a:t>p</a:t>
            </a:r>
            <a:r>
              <a:rPr>
                <a:solidFill>
                  <a:srgbClr val="FF0000"/>
                </a:solidFill>
              </a:rPr>
              <a:t> </a:t>
            </a:r>
            <a:r>
              <a:t>&gt;</a:t>
            </a:r>
            <a:r>
              <a:rPr>
                <a:solidFill>
                  <a:srgbClr val="FF0000"/>
                </a:solidFill>
              </a:rPr>
              <a:t> n</a:t>
            </a:r>
            <a:r>
              <a:t>,</a:t>
            </a:r>
            <a:r>
              <a:rPr>
                <a:solidFill>
                  <a:srgbClr val="464646"/>
                </a:solidFill>
              </a:rPr>
              <a:t> </a:t>
            </a:r>
            <a:r>
              <a:t>and</a:t>
            </a:r>
            <a:r>
              <a:rPr>
                <a:solidFill>
                  <a:srgbClr val="464646"/>
                </a:solidFill>
              </a:rPr>
              <a:t> </a:t>
            </a:r>
            <a:r>
              <a:t>still generalize reasonably well.</a:t>
            </a:r>
          </a:p>
          <a:p>
            <a:pPr marL="457200" indent="-457200">
              <a:buSzPct val="100000"/>
              <a:buChar char="-"/>
              <a:defRPr>
                <a:solidFill>
                  <a:srgbClr val="000000"/>
                </a:solidFill>
              </a:defRPr>
            </a:pPr>
            <a:r>
              <a:t>We want to </a:t>
            </a:r>
            <a:r>
              <a:rPr>
                <a:solidFill>
                  <a:srgbClr val="C00000"/>
                </a:solidFill>
              </a:rPr>
              <a:t>reduce instability</a:t>
            </a:r>
            <a:r>
              <a:t> (increase min eigenvalue/reduce condition number) in our estimators. We need to be better at estimating betas with colinear predictors.</a:t>
            </a:r>
          </a:p>
          <a:p>
            <a:pPr marL="457200" indent="-457200">
              <a:buSzPct val="100000"/>
              <a:buChar char="-"/>
              <a:defRPr>
                <a:solidFill>
                  <a:srgbClr val="000000"/>
                </a:solidFill>
              </a:defRPr>
            </a:pPr>
            <a:r>
              <a:t>In a nutshell, we want to avoid </a:t>
            </a:r>
            <a:r>
              <a:rPr>
                <a:solidFill>
                  <a:srgbClr val="C00000"/>
                </a:solidFill>
              </a:rPr>
              <a:t>ill-posed problems </a:t>
            </a:r>
            <a:r>
              <a:t>(no solutions / solutions not unique / unstable solutions)</a:t>
            </a:r>
          </a:p>
        </p:txBody>
      </p:sp>
      <p:sp>
        <p:nvSpPr>
          <p:cNvPr id="221"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20">
                                            <p:bg/>
                                          </p:spTgt>
                                        </p:tgtEl>
                                        <p:attrNameLst>
                                          <p:attrName>style.visibility</p:attrName>
                                        </p:attrNameLst>
                                      </p:cBhvr>
                                      <p:to>
                                        <p:strVal val="visible"/>
                                      </p:to>
                                    </p:set>
                                    <p:animEffect filter="dissolve" transition="in">
                                      <p:cBhvr>
                                        <p:cTn id="7" dur="500"/>
                                        <p:tgtEl>
                                          <p:spTgt spid="220">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20">
                                            <p:txEl>
                                              <p:pRg st="0" end="0"/>
                                            </p:txEl>
                                          </p:spTgt>
                                        </p:tgtEl>
                                        <p:attrNameLst>
                                          <p:attrName>style.visibility</p:attrName>
                                        </p:attrNameLst>
                                      </p:cBhvr>
                                      <p:to>
                                        <p:strVal val="visible"/>
                                      </p:to>
                                    </p:set>
                                    <p:animEffect filter="dissolve" transition="in">
                                      <p:cBhvr>
                                        <p:cTn id="10" dur="500"/>
                                        <p:tgtEl>
                                          <p:spTgt spid="22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220">
                                            <p:txEl>
                                              <p:pRg st="1" end="1"/>
                                            </p:txEl>
                                          </p:spTgt>
                                        </p:tgtEl>
                                        <p:attrNameLst>
                                          <p:attrName>style.visibility</p:attrName>
                                        </p:attrNameLst>
                                      </p:cBhvr>
                                      <p:to>
                                        <p:strVal val="visible"/>
                                      </p:to>
                                    </p:set>
                                    <p:animEffect filter="dissolve" transition="in">
                                      <p:cBhvr>
                                        <p:cTn id="15" dur="500"/>
                                        <p:tgtEl>
                                          <p:spTgt spid="22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220">
                                            <p:txEl>
                                              <p:pRg st="2" end="2"/>
                                            </p:txEl>
                                          </p:spTgt>
                                        </p:tgtEl>
                                        <p:attrNameLst>
                                          <p:attrName>style.visibility</p:attrName>
                                        </p:attrNameLst>
                                      </p:cBhvr>
                                      <p:to>
                                        <p:strVal val="visible"/>
                                      </p:to>
                                    </p:set>
                                    <p:animEffect filter="dissolve" transition="in">
                                      <p:cBhvr>
                                        <p:cTn id="20" dur="500"/>
                                        <p:tgtEl>
                                          <p:spTgt spid="22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220">
                                            <p:txEl>
                                              <p:pRg st="3" end="3"/>
                                            </p:txEl>
                                          </p:spTgt>
                                        </p:tgtEl>
                                        <p:attrNameLst>
                                          <p:attrName>style.visibility</p:attrName>
                                        </p:attrNameLst>
                                      </p:cBhvr>
                                      <p:to>
                                        <p:strVal val="visible"/>
                                      </p:to>
                                    </p:set>
                                    <p:animEffect filter="dissolve" transition="in">
                                      <p:cBhvr>
                                        <p:cTn id="25" dur="500"/>
                                        <p:tgtEl>
                                          <p:spTgt spid="220">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20"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Title 1"/>
          <p:cNvSpPr txBox="1"/>
          <p:nvPr>
            <p:ph type="title"/>
          </p:nvPr>
        </p:nvSpPr>
        <p:spPr>
          <a:xfrm>
            <a:off x="865715" y="2747961"/>
            <a:ext cx="10363201" cy="1362077"/>
          </a:xfrm>
          <a:prstGeom prst="rect">
            <a:avLst/>
          </a:prstGeom>
        </p:spPr>
        <p:txBody>
          <a:bodyPr/>
          <a:lstStyle/>
          <a:p>
            <a:pPr/>
            <a:r>
              <a:t>Ridge regression</a:t>
            </a:r>
          </a:p>
        </p:txBody>
      </p:sp>
      <p:sp>
        <p:nvSpPr>
          <p:cNvPr id="224" name="Text Placeholder 2"/>
          <p:cNvSpPr txBox="1"/>
          <p:nvPr>
            <p:ph type="body" sz="quarter" idx="1"/>
          </p:nvPr>
        </p:nvSpPr>
        <p:spPr>
          <a:xfrm>
            <a:off x="914400" y="3429000"/>
            <a:ext cx="10363200" cy="365125"/>
          </a:xfrm>
          <a:prstGeom prst="rect">
            <a:avLst/>
          </a:prstGeom>
        </p:spPr>
        <p:txBody>
          <a:bodyPr/>
          <a:lstStyle>
            <a:lvl1pPr defTabSz="448038">
              <a:defRPr sz="1960"/>
            </a:lvl1pPr>
          </a:lstStyle>
          <a:p>
            <a:pPr/>
            <a:r>
              <a:t>Instability destroyer</a:t>
            </a:r>
          </a:p>
        </p:txBody>
      </p:sp>
      <p:sp>
        <p:nvSpPr>
          <p:cNvPr id="225" name="Slide Number Placeholder 3"/>
          <p:cNvSpPr txBox="1"/>
          <p:nvPr>
            <p:ph type="sldNum" sz="quarter" idx="2"/>
          </p:nvPr>
        </p:nvSpPr>
        <p:spPr>
          <a:xfrm>
            <a:off x="11318418" y="6404295"/>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Rectangle: Rounded Corners 4"/>
          <p:cNvSpPr/>
          <p:nvPr/>
        </p:nvSpPr>
        <p:spPr>
          <a:xfrm>
            <a:off x="2876745" y="2667785"/>
            <a:ext cx="6438508" cy="1197205"/>
          </a:xfrm>
          <a:prstGeom prst="roundRect">
            <a:avLst>
              <a:gd name="adj" fmla="val 16667"/>
            </a:avLst>
          </a:prstGeom>
          <a:solidFill>
            <a:srgbClr val="F2DCDB"/>
          </a:solidFill>
          <a:ln>
            <a:solidFill>
              <a:srgbClr val="FFFFFF"/>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228" name="Title 1"/>
          <p:cNvSpPr txBox="1"/>
          <p:nvPr>
            <p:ph type="title"/>
          </p:nvPr>
        </p:nvSpPr>
        <p:spPr>
          <a:xfrm>
            <a:off x="349291" y="216530"/>
            <a:ext cx="11493418" cy="767278"/>
          </a:xfrm>
          <a:prstGeom prst="rect">
            <a:avLst/>
          </a:prstGeom>
        </p:spPr>
        <p:txBody>
          <a:bodyPr/>
          <a:lstStyle/>
          <a:p>
            <a:pPr/>
            <a:r>
              <a:t>What is the Ridge estimator?</a:t>
            </a:r>
          </a:p>
        </p:txBody>
      </p:sp>
      <p:sp>
        <p:nvSpPr>
          <p:cNvPr id="229"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0" name="Content Placeholder 2"/>
          <p:cNvSpPr txBox="1"/>
          <p:nvPr>
            <p:ph type="body" idx="1"/>
          </p:nvPr>
        </p:nvSpPr>
        <p:spPr>
          <a:xfrm>
            <a:off x="932496" y="1177757"/>
            <a:ext cx="10327008" cy="4977237"/>
          </a:xfrm>
          <a:prstGeom prst="rect">
            <a:avLst/>
          </a:prstGeom>
          <a:blipFill>
            <a:blip r:embed="rId3"/>
            <a:stretch>
              <a:fillRect/>
            </a:stretch>
          </a:blipFill>
        </p:spPr>
        <p:txBody>
          <a:bodyPr/>
          <a:lstStyle/>
          <a:p>
            <a:pPr/>
            <a:r>
              <a:t> </a:t>
            </a:r>
          </a:p>
        </p:txBody>
      </p:sp>
      <p:sp>
        <p:nvSpPr>
          <p:cNvPr id="231" name="Oval 6"/>
          <p:cNvSpPr/>
          <p:nvPr/>
        </p:nvSpPr>
        <p:spPr>
          <a:xfrm>
            <a:off x="7955784" y="2702207"/>
            <a:ext cx="369509" cy="492727"/>
          </a:xfrm>
          <a:prstGeom prst="ellipse">
            <a:avLst/>
          </a:prstGeom>
          <a:ln w="25400">
            <a:solidFill>
              <a:schemeClr val="accent2"/>
            </a:solidFill>
            <a:prstDash val="dash"/>
          </a:ln>
        </p:spPr>
        <p:txBody>
          <a:bodyPr lIns="45719" rIns="45719" anchor="ctr"/>
          <a:lstStyle/>
          <a:p>
            <a:pPr algn="ctr"/>
          </a:p>
        </p:txBody>
      </p:sp>
      <p:sp>
        <p:nvSpPr>
          <p:cNvPr id="232" name="TextBox 7"/>
          <p:cNvSpPr txBox="1"/>
          <p:nvPr/>
        </p:nvSpPr>
        <p:spPr>
          <a:xfrm>
            <a:off x="9570884" y="2825601"/>
            <a:ext cx="2254633"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C00000"/>
                </a:solidFill>
                <a:effectLst>
                  <a:outerShdw sx="100000" sy="100000" kx="0" ky="0" algn="b" rotWithShape="0" blurRad="38100" dist="25400" dir="5400000">
                    <a:srgbClr val="6E747A">
                      <a:alpha val="43000"/>
                    </a:srgbClr>
                  </a:outerShdw>
                </a:effectLst>
              </a:defRPr>
            </a:lvl1pPr>
          </a:lstStyle>
          <a:p>
            <a:pPr/>
            <a:r>
              <a:t>Regularization factor</a:t>
            </a:r>
          </a:p>
        </p:txBody>
      </p:sp>
      <p:sp>
        <p:nvSpPr>
          <p:cNvPr id="233" name="Freeform: Shape 8"/>
          <p:cNvSpPr/>
          <p:nvPr/>
        </p:nvSpPr>
        <p:spPr>
          <a:xfrm>
            <a:off x="8325293" y="2448295"/>
            <a:ext cx="1637415" cy="369333"/>
          </a:xfrm>
          <a:custGeom>
            <a:avLst/>
            <a:gdLst/>
            <a:ahLst/>
            <a:cxnLst>
              <a:cxn ang="0">
                <a:pos x="wd2" y="hd2"/>
              </a:cxn>
              <a:cxn ang="5400000">
                <a:pos x="wd2" y="hd2"/>
              </a:cxn>
              <a:cxn ang="10800000">
                <a:pos x="wd2" y="hd2"/>
              </a:cxn>
              <a:cxn ang="16200000">
                <a:pos x="wd2" y="hd2"/>
              </a:cxn>
            </a:cxnLst>
            <a:rect l="0" t="0" r="r" b="b"/>
            <a:pathLst>
              <a:path w="21600" h="20911" fill="norm" stroke="1" extrusionOk="0">
                <a:moveTo>
                  <a:pt x="0" y="16518"/>
                </a:moveTo>
                <a:cubicBezTo>
                  <a:pt x="3179" y="7914"/>
                  <a:pt x="6358" y="-689"/>
                  <a:pt x="9958" y="43"/>
                </a:cubicBezTo>
                <a:cubicBezTo>
                  <a:pt x="13558" y="775"/>
                  <a:pt x="17579" y="10843"/>
                  <a:pt x="21600" y="20911"/>
                </a:cubicBezTo>
              </a:path>
            </a:pathLst>
          </a:custGeom>
          <a:ln w="12700">
            <a:solidFill>
              <a:schemeClr val="accent2"/>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30">
                                            <p:bg/>
                                          </p:spTgt>
                                        </p:tgtEl>
                                        <p:attrNameLst>
                                          <p:attrName>style.visibility</p:attrName>
                                        </p:attrNameLst>
                                      </p:cBhvr>
                                      <p:to>
                                        <p:strVal val="visible"/>
                                      </p:to>
                                    </p:set>
                                    <p:animEffect filter="dissolve" transition="in">
                                      <p:cBhvr>
                                        <p:cTn id="7" dur="500"/>
                                        <p:tgtEl>
                                          <p:spTgt spid="230">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30">
                                            <p:txEl>
                                              <p:pRg st="0" end="0"/>
                                            </p:txEl>
                                          </p:spTgt>
                                        </p:tgtEl>
                                        <p:attrNameLst>
                                          <p:attrName>style.visibility</p:attrName>
                                        </p:attrNameLst>
                                      </p:cBhvr>
                                      <p:to>
                                        <p:strVal val="visible"/>
                                      </p:to>
                                    </p:set>
                                    <p:animEffect filter="dissolve" transition="in">
                                      <p:cBhvr>
                                        <p:cTn id="10" dur="500"/>
                                        <p:tgtEl>
                                          <p:spTgt spid="230">
                                            <p:txEl>
                                              <p:pRg st="0" end="0"/>
                                            </p:txEl>
                                          </p:spTgt>
                                        </p:tgtEl>
                                      </p:cBhvr>
                                    </p:animEffect>
                                  </p:childTnLst>
                                </p:cTn>
                              </p:par>
                            </p:childTnLst>
                          </p:cTn>
                        </p:par>
                        <p:par>
                          <p:cTn id="11" fill="hold">
                            <p:stCondLst>
                              <p:cond delay="500"/>
                            </p:stCondLst>
                            <p:childTnLst>
                              <p:par>
                                <p:cTn id="12" presetClass="entr" nodeType="afterEffect" presetID="9" grpId="2" fill="hold">
                                  <p:stCondLst>
                                    <p:cond delay="0"/>
                                  </p:stCondLst>
                                  <p:iterate type="el" backwards="0">
                                    <p:tmAbs val="0"/>
                                  </p:iterate>
                                  <p:childTnLst>
                                    <p:set>
                                      <p:cBhvr>
                                        <p:cTn id="13" fill="hold"/>
                                        <p:tgtEl>
                                          <p:spTgt spid="227"/>
                                        </p:tgtEl>
                                        <p:attrNameLst>
                                          <p:attrName>style.visibility</p:attrName>
                                        </p:attrNameLst>
                                      </p:cBhvr>
                                      <p:to>
                                        <p:strVal val="visible"/>
                                      </p:to>
                                    </p:set>
                                    <p:animEffect filter="dissolve" transition="in">
                                      <p:cBhvr>
                                        <p:cTn id="14" dur="500"/>
                                        <p:tgtEl>
                                          <p:spTgt spid="227"/>
                                        </p:tgtEl>
                                      </p:cBhvr>
                                    </p:animEffect>
                                  </p:childTnLst>
                                </p:cTn>
                              </p:par>
                            </p:childTnLst>
                          </p:cTn>
                        </p:par>
                      </p:childTnLst>
                    </p:cTn>
                  </p:par>
                  <p:par>
                    <p:cTn id="15" fill="hold">
                      <p:stCondLst>
                        <p:cond delay="indefinite"/>
                      </p:stCondLst>
                      <p:childTnLst>
                        <p:par>
                          <p:cTn id="16" fill="hold">
                            <p:stCondLst>
                              <p:cond delay="0"/>
                            </p:stCondLst>
                            <p:childTnLst>
                              <p:par>
                                <p:cTn id="17" presetClass="entr" nodeType="clickEffect" presetID="9" grpId="3" fill="hold">
                                  <p:stCondLst>
                                    <p:cond delay="0"/>
                                  </p:stCondLst>
                                  <p:iterate type="el" backwards="0">
                                    <p:tmAbs val="0"/>
                                  </p:iterate>
                                  <p:childTnLst>
                                    <p:set>
                                      <p:cBhvr>
                                        <p:cTn id="18" fill="hold"/>
                                        <p:tgtEl>
                                          <p:spTgt spid="231"/>
                                        </p:tgtEl>
                                        <p:attrNameLst>
                                          <p:attrName>style.visibility</p:attrName>
                                        </p:attrNameLst>
                                      </p:cBhvr>
                                      <p:to>
                                        <p:strVal val="visible"/>
                                      </p:to>
                                    </p:set>
                                    <p:animEffect filter="dissolve" transition="in">
                                      <p:cBhvr>
                                        <p:cTn id="19" dur="500"/>
                                        <p:tgtEl>
                                          <p:spTgt spid="231"/>
                                        </p:tgtEl>
                                      </p:cBhvr>
                                    </p:animEffect>
                                  </p:childTnLst>
                                </p:cTn>
                              </p:par>
                            </p:childTnLst>
                          </p:cTn>
                        </p:par>
                        <p:par>
                          <p:cTn id="20" fill="hold">
                            <p:stCondLst>
                              <p:cond delay="500"/>
                            </p:stCondLst>
                            <p:childTnLst>
                              <p:par>
                                <p:cTn id="21" presetClass="entr" nodeType="afterEffect" presetID="9" grpId="4" fill="hold">
                                  <p:stCondLst>
                                    <p:cond delay="0"/>
                                  </p:stCondLst>
                                  <p:iterate type="el" backwards="0">
                                    <p:tmAbs val="0"/>
                                  </p:iterate>
                                  <p:childTnLst>
                                    <p:set>
                                      <p:cBhvr>
                                        <p:cTn id="22" fill="hold"/>
                                        <p:tgtEl>
                                          <p:spTgt spid="233"/>
                                        </p:tgtEl>
                                        <p:attrNameLst>
                                          <p:attrName>style.visibility</p:attrName>
                                        </p:attrNameLst>
                                      </p:cBhvr>
                                      <p:to>
                                        <p:strVal val="visible"/>
                                      </p:to>
                                    </p:set>
                                    <p:animEffect filter="dissolve" transition="in">
                                      <p:cBhvr>
                                        <p:cTn id="23" dur="500"/>
                                        <p:tgtEl>
                                          <p:spTgt spid="233"/>
                                        </p:tgtEl>
                                      </p:cBhvr>
                                    </p:animEffect>
                                  </p:childTnLst>
                                </p:cTn>
                              </p:par>
                            </p:childTnLst>
                          </p:cTn>
                        </p:par>
                        <p:par>
                          <p:cTn id="24" fill="hold">
                            <p:stCondLst>
                              <p:cond delay="1000"/>
                            </p:stCondLst>
                            <p:childTnLst>
                              <p:par>
                                <p:cTn id="25" presetClass="entr" nodeType="afterEffect" presetID="9" grpId="5" fill="hold">
                                  <p:stCondLst>
                                    <p:cond delay="0"/>
                                  </p:stCondLst>
                                  <p:iterate type="el" backwards="0">
                                    <p:tmAbs val="0"/>
                                  </p:iterate>
                                  <p:childTnLst>
                                    <p:set>
                                      <p:cBhvr>
                                        <p:cTn id="26" fill="hold"/>
                                        <p:tgtEl>
                                          <p:spTgt spid="232"/>
                                        </p:tgtEl>
                                        <p:attrNameLst>
                                          <p:attrName>style.visibility</p:attrName>
                                        </p:attrNameLst>
                                      </p:cBhvr>
                                      <p:to>
                                        <p:strVal val="visible"/>
                                      </p:to>
                                    </p:set>
                                    <p:animEffect filter="dissolve" transition="in">
                                      <p:cBhvr>
                                        <p:cTn id="27" dur="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0" grpId="1"/>
      <p:bldP build="whole" bldLvl="1" animBg="1" rev="0" advAuto="0" spid="231" grpId="3"/>
      <p:bldP build="whole" bldLvl="1" animBg="1" rev="0" advAuto="0" spid="227" grpId="2"/>
      <p:bldP build="whole" bldLvl="1" animBg="1" rev="0" advAuto="0" spid="232" grpId="5"/>
      <p:bldP build="whole" bldLvl="1" animBg="1" rev="0" advAuto="0" spid="233" grpId="4"/>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Title 1"/>
          <p:cNvSpPr txBox="1"/>
          <p:nvPr>
            <p:ph type="title"/>
          </p:nvPr>
        </p:nvSpPr>
        <p:spPr>
          <a:xfrm>
            <a:off x="349291" y="216530"/>
            <a:ext cx="11493418" cy="767278"/>
          </a:xfrm>
          <a:prstGeom prst="rect">
            <a:avLst/>
          </a:prstGeom>
        </p:spPr>
        <p:txBody>
          <a:bodyPr/>
          <a:lstStyle/>
          <a:p>
            <a:pPr/>
            <a:r>
              <a:t>Deriving the Ridge estimator</a:t>
            </a:r>
          </a:p>
        </p:txBody>
      </p:sp>
      <p:sp>
        <p:nvSpPr>
          <p:cNvPr id="238" name="Content Placeholder 2"/>
          <p:cNvSpPr txBox="1"/>
          <p:nvPr>
            <p:ph type="body" idx="1"/>
          </p:nvPr>
        </p:nvSpPr>
        <p:spPr>
          <a:xfrm>
            <a:off x="932496" y="1192540"/>
            <a:ext cx="10327008" cy="4986318"/>
          </a:xfrm>
          <a:prstGeom prst="rect">
            <a:avLst/>
          </a:prstGeom>
          <a:blipFill>
            <a:blip r:embed="rId2"/>
            <a:stretch>
              <a:fillRect/>
            </a:stretch>
          </a:blipFill>
        </p:spPr>
        <p:txBody>
          <a:bodyPr/>
          <a:lstStyle/>
          <a:p>
            <a:pPr/>
            <a:r>
              <a:t> </a:t>
            </a:r>
          </a:p>
        </p:txBody>
      </p:sp>
      <p:sp>
        <p:nvSpPr>
          <p:cNvPr id="239"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0" name="TextBox 4"/>
          <p:cNvSpPr txBox="1"/>
          <p:nvPr/>
        </p:nvSpPr>
        <p:spPr>
          <a:xfrm>
            <a:off x="5779365" y="2532197"/>
            <a:ext cx="2405848"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solidFill>
                  <a:srgbClr val="C00000"/>
                </a:solidFill>
              </a:defRPr>
            </a:lvl1pPr>
          </a:lstStyle>
          <a:p>
            <a:pPr/>
            <a:r>
              <a:t>Eigendecompostion</a:t>
            </a:r>
          </a:p>
        </p:txBody>
      </p:sp>
      <p:sp>
        <p:nvSpPr>
          <p:cNvPr id="241" name="Straight Connector 6"/>
          <p:cNvSpPr/>
          <p:nvPr/>
        </p:nvSpPr>
        <p:spPr>
          <a:xfrm>
            <a:off x="6258757" y="2532197"/>
            <a:ext cx="1429306" cy="1"/>
          </a:xfrm>
          <a:prstGeom prst="line">
            <a:avLst/>
          </a:prstGeom>
          <a:ln w="25400">
            <a:solidFill>
              <a:schemeClr val="accent2"/>
            </a:solidFill>
          </a:ln>
        </p:spPr>
        <p:txBody>
          <a:bodyPr lIns="45719" rIns="45719"/>
          <a:lstStyle/>
          <a:p>
            <a:pPr/>
          </a:p>
        </p:txBody>
      </p:sp>
      <p:grpSp>
        <p:nvGrpSpPr>
          <p:cNvPr id="244" name="Rectangle 7"/>
          <p:cNvGrpSpPr/>
          <p:nvPr/>
        </p:nvGrpSpPr>
        <p:grpSpPr>
          <a:xfrm>
            <a:off x="4769236" y="3029186"/>
            <a:ext cx="2979043" cy="1070550"/>
            <a:chOff x="0" y="0"/>
            <a:chExt cx="2979041" cy="1070549"/>
          </a:xfrm>
        </p:grpSpPr>
        <p:sp>
          <p:nvSpPr>
            <p:cNvPr id="242" name="Rectangle"/>
            <p:cNvSpPr/>
            <p:nvPr/>
          </p:nvSpPr>
          <p:spPr>
            <a:xfrm>
              <a:off x="0" y="0"/>
              <a:ext cx="2979042" cy="1070549"/>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43" name="Text"/>
            <p:cNvSpPr txBox="1"/>
            <p:nvPr/>
          </p:nvSpPr>
          <p:spPr>
            <a:xfrm>
              <a:off x="0" y="0"/>
              <a:ext cx="2979042" cy="358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38">
                                            <p:bg/>
                                          </p:spTgt>
                                        </p:tgtEl>
                                        <p:attrNameLst>
                                          <p:attrName>style.visibility</p:attrName>
                                        </p:attrNameLst>
                                      </p:cBhvr>
                                      <p:to>
                                        <p:strVal val="visible"/>
                                      </p:to>
                                    </p:set>
                                    <p:animEffect filter="dissolve" transition="in">
                                      <p:cBhvr>
                                        <p:cTn id="7" dur="500"/>
                                        <p:tgtEl>
                                          <p:spTgt spid="238">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38">
                                            <p:txEl>
                                              <p:pRg st="0" end="0"/>
                                            </p:txEl>
                                          </p:spTgt>
                                        </p:tgtEl>
                                        <p:attrNameLst>
                                          <p:attrName>style.visibility</p:attrName>
                                        </p:attrNameLst>
                                      </p:cBhvr>
                                      <p:to>
                                        <p:strVal val="visible"/>
                                      </p:to>
                                    </p:set>
                                    <p:animEffect filter="dissolve" transition="in">
                                      <p:cBhvr>
                                        <p:cTn id="10" dur="500"/>
                                        <p:tgtEl>
                                          <p:spTgt spid="238">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8"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Title 1"/>
          <p:cNvSpPr txBox="1"/>
          <p:nvPr>
            <p:ph type="title"/>
          </p:nvPr>
        </p:nvSpPr>
        <p:spPr>
          <a:xfrm>
            <a:off x="349291" y="216530"/>
            <a:ext cx="11493418" cy="767278"/>
          </a:xfrm>
          <a:prstGeom prst="rect">
            <a:avLst/>
          </a:prstGeom>
        </p:spPr>
        <p:txBody>
          <a:bodyPr/>
          <a:lstStyle/>
          <a:p>
            <a:pPr/>
            <a:r>
              <a:t>Deriving the Ridge estimator</a:t>
            </a:r>
          </a:p>
        </p:txBody>
      </p:sp>
      <p:sp>
        <p:nvSpPr>
          <p:cNvPr id="247" name="Content Placeholder 2"/>
          <p:cNvSpPr txBox="1"/>
          <p:nvPr>
            <p:ph type="body" idx="1"/>
          </p:nvPr>
        </p:nvSpPr>
        <p:spPr>
          <a:xfrm>
            <a:off x="932496" y="1177757"/>
            <a:ext cx="10327008" cy="4814670"/>
          </a:xfrm>
          <a:prstGeom prst="rect">
            <a:avLst/>
          </a:prstGeom>
          <a:blipFill>
            <a:blip r:embed="rId2"/>
            <a:stretch>
              <a:fillRect/>
            </a:stretch>
          </a:blipFill>
        </p:spPr>
        <p:txBody>
          <a:bodyPr/>
          <a:lstStyle/>
          <a:p>
            <a:pPr/>
            <a:r>
              <a:t> </a:t>
            </a:r>
          </a:p>
        </p:txBody>
      </p:sp>
      <p:sp>
        <p:nvSpPr>
          <p:cNvPr id="248"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51" name="Rectangle 5"/>
          <p:cNvGrpSpPr/>
          <p:nvPr/>
        </p:nvGrpSpPr>
        <p:grpSpPr>
          <a:xfrm>
            <a:off x="3030278" y="3083444"/>
            <a:ext cx="1477928" cy="680485"/>
            <a:chOff x="0" y="0"/>
            <a:chExt cx="1477926" cy="680484"/>
          </a:xfrm>
        </p:grpSpPr>
        <p:sp>
          <p:nvSpPr>
            <p:cNvPr id="249" name="Rectangle"/>
            <p:cNvSpPr/>
            <p:nvPr/>
          </p:nvSpPr>
          <p:spPr>
            <a:xfrm>
              <a:off x="-1" y="0"/>
              <a:ext cx="1477928" cy="680484"/>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50" name="Text"/>
            <p:cNvSpPr txBox="1"/>
            <p:nvPr/>
          </p:nvSpPr>
          <p:spPr>
            <a:xfrm>
              <a:off x="-1" y="0"/>
              <a:ext cx="1477928" cy="358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252" name="Arrow: Down 6"/>
          <p:cNvSpPr/>
          <p:nvPr/>
        </p:nvSpPr>
        <p:spPr>
          <a:xfrm rot="10800000">
            <a:off x="3631017" y="2793219"/>
            <a:ext cx="287080" cy="2711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2"/>
          </a:solidFill>
          <a:ln w="25400">
            <a:solidFill>
              <a:srgbClr val="8C3A38"/>
            </a:solidFil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47">
                                            <p:bg/>
                                          </p:spTgt>
                                        </p:tgtEl>
                                        <p:attrNameLst>
                                          <p:attrName>style.visibility</p:attrName>
                                        </p:attrNameLst>
                                      </p:cBhvr>
                                      <p:to>
                                        <p:strVal val="visible"/>
                                      </p:to>
                                    </p:set>
                                    <p:animEffect filter="dissolve" transition="in">
                                      <p:cBhvr>
                                        <p:cTn id="7" dur="500"/>
                                        <p:tgtEl>
                                          <p:spTgt spid="247">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47">
                                            <p:txEl>
                                              <p:pRg st="0" end="0"/>
                                            </p:txEl>
                                          </p:spTgt>
                                        </p:tgtEl>
                                        <p:attrNameLst>
                                          <p:attrName>style.visibility</p:attrName>
                                        </p:attrNameLst>
                                      </p:cBhvr>
                                      <p:to>
                                        <p:strVal val="visible"/>
                                      </p:to>
                                    </p:set>
                                    <p:animEffect filter="dissolve" transition="in">
                                      <p:cBhvr>
                                        <p:cTn id="10" dur="500"/>
                                        <p:tgtEl>
                                          <p:spTgt spid="247">
                                            <p:txEl>
                                              <p:pRg st="0" end="0"/>
                                            </p:txEl>
                                          </p:spTgt>
                                        </p:tgtEl>
                                      </p:cBhvr>
                                    </p:animEffect>
                                  </p:childTnLst>
                                </p:cTn>
                              </p:par>
                            </p:childTnLst>
                          </p:cTn>
                        </p:par>
                        <p:par>
                          <p:cTn id="11" fill="hold">
                            <p:stCondLst>
                              <p:cond delay="500"/>
                            </p:stCondLst>
                            <p:childTnLst>
                              <p:par>
                                <p:cTn id="12" presetClass="entr" nodeType="afterEffect" presetID="9" grpId="2" fill="hold">
                                  <p:stCondLst>
                                    <p:cond delay="0"/>
                                  </p:stCondLst>
                                  <p:iterate type="el" backwards="0">
                                    <p:tmAbs val="0"/>
                                  </p:iterate>
                                  <p:childTnLst>
                                    <p:set>
                                      <p:cBhvr>
                                        <p:cTn id="13" fill="hold"/>
                                        <p:tgtEl>
                                          <p:spTgt spid="251"/>
                                        </p:tgtEl>
                                        <p:attrNameLst>
                                          <p:attrName>style.visibility</p:attrName>
                                        </p:attrNameLst>
                                      </p:cBhvr>
                                      <p:to>
                                        <p:strVal val="visible"/>
                                      </p:to>
                                    </p:set>
                                    <p:animEffect filter="dissolve" transition="in">
                                      <p:cBhvr>
                                        <p:cTn id="14" dur="500"/>
                                        <p:tgtEl>
                                          <p:spTgt spid="251"/>
                                        </p:tgtEl>
                                      </p:cBhvr>
                                    </p:animEffect>
                                  </p:childTnLst>
                                </p:cTn>
                              </p:par>
                            </p:childTnLst>
                          </p:cTn>
                        </p:par>
                        <p:par>
                          <p:cTn id="15" fill="hold">
                            <p:stCondLst>
                              <p:cond delay="1000"/>
                            </p:stCondLst>
                            <p:childTnLst>
                              <p:par>
                                <p:cTn id="16" presetClass="entr" nodeType="afterEffect" presetID="9" grpId="3" fill="hold">
                                  <p:stCondLst>
                                    <p:cond delay="0"/>
                                  </p:stCondLst>
                                  <p:iterate type="el" backwards="0">
                                    <p:tmAbs val="0"/>
                                  </p:iterate>
                                  <p:childTnLst>
                                    <p:set>
                                      <p:cBhvr>
                                        <p:cTn id="17" fill="hold"/>
                                        <p:tgtEl>
                                          <p:spTgt spid="252"/>
                                        </p:tgtEl>
                                        <p:attrNameLst>
                                          <p:attrName>style.visibility</p:attrName>
                                        </p:attrNameLst>
                                      </p:cBhvr>
                                      <p:to>
                                        <p:strVal val="visible"/>
                                      </p:to>
                                    </p:set>
                                    <p:animEffect filter="dissolve" transition="in">
                                      <p:cBhvr>
                                        <p:cTn id="18" dur="5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7" grpId="1"/>
      <p:bldP build="whole" bldLvl="1" animBg="1" rev="0" advAuto="0" spid="251" grpId="2"/>
      <p:bldP build="whole" bldLvl="1" animBg="1" rev="0" advAuto="0" spid="252" grpId="3"/>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Title 1"/>
          <p:cNvSpPr txBox="1"/>
          <p:nvPr>
            <p:ph type="title"/>
          </p:nvPr>
        </p:nvSpPr>
        <p:spPr>
          <a:xfrm>
            <a:off x="349291" y="216530"/>
            <a:ext cx="11493418" cy="767278"/>
          </a:xfrm>
          <a:prstGeom prst="rect">
            <a:avLst/>
          </a:prstGeom>
        </p:spPr>
        <p:txBody>
          <a:bodyPr/>
          <a:lstStyle/>
          <a:p>
            <a:pPr/>
            <a:r>
              <a:t>Properties: shrinks the coefficients</a:t>
            </a:r>
          </a:p>
        </p:txBody>
      </p:sp>
      <p:sp>
        <p:nvSpPr>
          <p:cNvPr id="255" name="Content Placeholder 2"/>
          <p:cNvSpPr txBox="1"/>
          <p:nvPr>
            <p:ph type="body" idx="1"/>
          </p:nvPr>
        </p:nvSpPr>
        <p:spPr>
          <a:xfrm>
            <a:off x="932496" y="1088981"/>
            <a:ext cx="10327008" cy="4947836"/>
          </a:xfrm>
          <a:prstGeom prst="rect">
            <a:avLst/>
          </a:prstGeom>
          <a:blipFill>
            <a:blip r:embed="rId2"/>
            <a:stretch>
              <a:fillRect/>
            </a:stretch>
          </a:blipFill>
        </p:spPr>
        <p:txBody>
          <a:bodyPr/>
          <a:lstStyle/>
          <a:p>
            <a:pPr/>
            <a:r>
              <a:t> </a:t>
            </a:r>
          </a:p>
        </p:txBody>
      </p:sp>
      <p:sp>
        <p:nvSpPr>
          <p:cNvPr id="256"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55">
                                            <p:bg/>
                                          </p:spTgt>
                                        </p:tgtEl>
                                        <p:attrNameLst>
                                          <p:attrName>style.visibility</p:attrName>
                                        </p:attrNameLst>
                                      </p:cBhvr>
                                      <p:to>
                                        <p:strVal val="visible"/>
                                      </p:to>
                                    </p:set>
                                    <p:animEffect filter="dissolve" transition="in">
                                      <p:cBhvr>
                                        <p:cTn id="7" dur="500"/>
                                        <p:tgtEl>
                                          <p:spTgt spid="25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55">
                                            <p:txEl>
                                              <p:pRg st="0" end="0"/>
                                            </p:txEl>
                                          </p:spTgt>
                                        </p:tgtEl>
                                        <p:attrNameLst>
                                          <p:attrName>style.visibility</p:attrName>
                                        </p:attrNameLst>
                                      </p:cBhvr>
                                      <p:to>
                                        <p:strVal val="visible"/>
                                      </p:to>
                                    </p:set>
                                    <p:animEffect filter="dissolve" transition="in">
                                      <p:cBhvr>
                                        <p:cTn id="10" dur="500"/>
                                        <p:tgtEl>
                                          <p:spTgt spid="25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5"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Title 1"/>
          <p:cNvSpPr txBox="1"/>
          <p:nvPr>
            <p:ph type="title"/>
          </p:nvPr>
        </p:nvSpPr>
        <p:spPr>
          <a:xfrm>
            <a:off x="349291" y="216530"/>
            <a:ext cx="11493418" cy="767278"/>
          </a:xfrm>
          <a:prstGeom prst="rect">
            <a:avLst/>
          </a:prstGeom>
        </p:spPr>
        <p:txBody>
          <a:bodyPr/>
          <a:lstStyle/>
          <a:p>
            <a:pPr/>
            <a:r>
              <a:t>Properties: closer to the real beta</a:t>
            </a:r>
          </a:p>
        </p:txBody>
      </p:sp>
      <p:sp>
        <p:nvSpPr>
          <p:cNvPr id="259" name="Content Placeholder 2"/>
          <p:cNvSpPr txBox="1"/>
          <p:nvPr>
            <p:ph type="body" idx="1"/>
          </p:nvPr>
        </p:nvSpPr>
        <p:spPr>
          <a:xfrm>
            <a:off x="932496" y="1177757"/>
            <a:ext cx="10327008" cy="4946596"/>
          </a:xfrm>
          <a:prstGeom prst="rect">
            <a:avLst/>
          </a:prstGeom>
          <a:blipFill>
            <a:blip r:embed="rId2"/>
            <a:stretch>
              <a:fillRect/>
            </a:stretch>
          </a:blipFill>
        </p:spPr>
        <p:txBody>
          <a:bodyPr/>
          <a:lstStyle/>
          <a:p>
            <a:pPr/>
            <a:r>
              <a:t> </a:t>
            </a:r>
          </a:p>
        </p:txBody>
      </p:sp>
      <p:sp>
        <p:nvSpPr>
          <p:cNvPr id="260"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59">
                                            <p:bg/>
                                          </p:spTgt>
                                        </p:tgtEl>
                                        <p:attrNameLst>
                                          <p:attrName>style.visibility</p:attrName>
                                        </p:attrNameLst>
                                      </p:cBhvr>
                                      <p:to>
                                        <p:strVal val="visible"/>
                                      </p:to>
                                    </p:set>
                                    <p:animEffect filter="dissolve" transition="in">
                                      <p:cBhvr>
                                        <p:cTn id="7" dur="500"/>
                                        <p:tgtEl>
                                          <p:spTgt spid="259">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59">
                                            <p:txEl>
                                              <p:pRg st="0" end="0"/>
                                            </p:txEl>
                                          </p:spTgt>
                                        </p:tgtEl>
                                        <p:attrNameLst>
                                          <p:attrName>style.visibility</p:attrName>
                                        </p:attrNameLst>
                                      </p:cBhvr>
                                      <p:to>
                                        <p:strVal val="visible"/>
                                      </p:to>
                                    </p:set>
                                    <p:animEffect filter="dissolve" transition="in">
                                      <p:cBhvr>
                                        <p:cTn id="10" dur="500"/>
                                        <p:tgtEl>
                                          <p:spTgt spid="25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9"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Title 1"/>
          <p:cNvSpPr txBox="1"/>
          <p:nvPr>
            <p:ph type="title"/>
          </p:nvPr>
        </p:nvSpPr>
        <p:spPr>
          <a:xfrm>
            <a:off x="349291" y="216530"/>
            <a:ext cx="11493418" cy="767278"/>
          </a:xfrm>
          <a:prstGeom prst="rect">
            <a:avLst/>
          </a:prstGeom>
        </p:spPr>
        <p:txBody>
          <a:bodyPr/>
          <a:lstStyle/>
          <a:p>
            <a:pPr defTabSz="324599">
              <a:defRPr sz="2272"/>
            </a:pPr>
            <a:r>
              <a:t>Good </a:t>
            </a:r>
            <a:r>
              <a:rPr>
                <a:solidFill>
                  <a:srgbClr val="C00000"/>
                </a:solidFill>
              </a:rPr>
              <a:t>bias-variance tradeoff.</a:t>
            </a:r>
            <a:br>
              <a:rPr>
                <a:solidFill>
                  <a:srgbClr val="C00000"/>
                </a:solidFill>
              </a:rPr>
            </a:br>
          </a:p>
        </p:txBody>
      </p:sp>
      <p:sp>
        <p:nvSpPr>
          <p:cNvPr id="263" name="Content Placeholder 2"/>
          <p:cNvSpPr txBox="1"/>
          <p:nvPr>
            <p:ph type="body" sz="quarter" idx="1"/>
          </p:nvPr>
        </p:nvSpPr>
        <p:spPr>
          <a:xfrm>
            <a:off x="833415" y="1177757"/>
            <a:ext cx="5662635" cy="2111144"/>
          </a:xfrm>
          <a:prstGeom prst="rect">
            <a:avLst/>
          </a:prstGeom>
        </p:spPr>
        <p:txBody>
          <a:bodyPr/>
          <a:lstStyle/>
          <a:p>
            <a:pPr/>
            <a:r>
              <a:t>OLS</a:t>
            </a:r>
          </a:p>
          <a:p>
            <a:pPr marL="457200" indent="-457200">
              <a:buSzPct val="100000"/>
              <a:buFont typeface="Arial"/>
              <a:buChar char="•"/>
            </a:pPr>
            <a:r>
              <a:t>Higher Variance (instable Betas)</a:t>
            </a:r>
          </a:p>
          <a:p>
            <a:pPr marL="457200" indent="-457200">
              <a:buSzPct val="100000"/>
              <a:buFont typeface="Arial"/>
              <a:buChar char="•"/>
            </a:pPr>
            <a:r>
              <a:t>No Bias									</a:t>
            </a:r>
          </a:p>
          <a:p>
            <a:pPr/>
            <a:r>
              <a:t>			</a:t>
            </a:r>
          </a:p>
        </p:txBody>
      </p:sp>
      <p:sp>
        <p:nvSpPr>
          <p:cNvPr id="264"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5" name="Picture 225" descr="Picture 225"/>
          <p:cNvPicPr>
            <a:picLocks noChangeAspect="1"/>
          </p:cNvPicPr>
          <p:nvPr/>
        </p:nvPicPr>
        <p:blipFill>
          <a:blip r:embed="rId2">
            <a:extLst/>
          </a:blip>
          <a:srcRect l="56627" t="14091" r="0" b="42135"/>
          <a:stretch>
            <a:fillRect/>
          </a:stretch>
        </p:blipFill>
        <p:spPr>
          <a:xfrm>
            <a:off x="833413" y="2796381"/>
            <a:ext cx="3376636" cy="3485559"/>
          </a:xfrm>
          <a:prstGeom prst="rect">
            <a:avLst/>
          </a:prstGeom>
          <a:ln w="12700">
            <a:miter lim="400000"/>
          </a:ln>
        </p:spPr>
      </p:pic>
      <p:pic>
        <p:nvPicPr>
          <p:cNvPr id="266" name="Picture 225" descr="Picture 225"/>
          <p:cNvPicPr>
            <a:picLocks noChangeAspect="1"/>
          </p:cNvPicPr>
          <p:nvPr/>
        </p:nvPicPr>
        <p:blipFill>
          <a:blip r:embed="rId2">
            <a:extLst/>
          </a:blip>
          <a:srcRect l="13971" t="59341" r="42655" b="0"/>
          <a:stretch>
            <a:fillRect/>
          </a:stretch>
        </p:blipFill>
        <p:spPr>
          <a:xfrm>
            <a:off x="7189765" y="2796380"/>
            <a:ext cx="3376635" cy="3237516"/>
          </a:xfrm>
          <a:prstGeom prst="rect">
            <a:avLst/>
          </a:prstGeom>
          <a:ln w="12700">
            <a:miter lim="400000"/>
          </a:ln>
        </p:spPr>
      </p:pic>
      <p:sp>
        <p:nvSpPr>
          <p:cNvPr id="267" name="Content Placeholder 2"/>
          <p:cNvSpPr txBox="1"/>
          <p:nvPr/>
        </p:nvSpPr>
        <p:spPr>
          <a:xfrm>
            <a:off x="7189765" y="1177757"/>
            <a:ext cx="4550074" cy="15575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181">
              <a:spcBef>
                <a:spcPts val="600"/>
              </a:spcBef>
              <a:defRPr sz="2800">
                <a:solidFill>
                  <a:srgbClr val="464646"/>
                </a:solidFill>
                <a:latin typeface="Karla"/>
                <a:ea typeface="Karla"/>
                <a:cs typeface="Karla"/>
                <a:sym typeface="Karla"/>
              </a:defRPr>
            </a:pPr>
            <a:r>
              <a:t>Ridge </a:t>
            </a:r>
          </a:p>
          <a:p>
            <a:pPr marL="457200" indent="-457200" defTabSz="457181">
              <a:spcBef>
                <a:spcPts val="600"/>
              </a:spcBef>
              <a:buSzPct val="100000"/>
              <a:buFont typeface="Arial"/>
              <a:buChar char="•"/>
              <a:defRPr sz="2800">
                <a:solidFill>
                  <a:srgbClr val="464646"/>
                </a:solidFill>
                <a:latin typeface="Karla"/>
                <a:ea typeface="Karla"/>
                <a:cs typeface="Karla"/>
                <a:sym typeface="Karla"/>
              </a:defRPr>
            </a:pPr>
            <a:r>
              <a:t>Lower Variance</a:t>
            </a:r>
          </a:p>
          <a:p>
            <a:pPr marL="457200" indent="-457200" defTabSz="457181">
              <a:spcBef>
                <a:spcPts val="600"/>
              </a:spcBef>
              <a:buSzPct val="100000"/>
              <a:buFont typeface="Arial"/>
              <a:buChar char="•"/>
              <a:defRPr sz="2800">
                <a:solidFill>
                  <a:srgbClr val="464646"/>
                </a:solidFill>
                <a:latin typeface="Karla"/>
                <a:ea typeface="Karla"/>
                <a:cs typeface="Karla"/>
                <a:sym typeface="Karla"/>
              </a:defRPr>
            </a:pPr>
            <a:r>
              <a:t>Adding some Bias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Title 1"/>
          <p:cNvSpPr txBox="1"/>
          <p:nvPr>
            <p:ph type="title"/>
          </p:nvPr>
        </p:nvSpPr>
        <p:spPr>
          <a:xfrm>
            <a:off x="349291" y="216530"/>
            <a:ext cx="11493418" cy="767278"/>
          </a:xfrm>
          <a:prstGeom prst="rect">
            <a:avLst/>
          </a:prstGeom>
        </p:spPr>
        <p:txBody>
          <a:bodyPr/>
          <a:lstStyle/>
          <a:p>
            <a:pPr/>
            <a:r>
              <a:t>Different perspectives on Ridge</a:t>
            </a:r>
          </a:p>
        </p:txBody>
      </p:sp>
      <p:sp>
        <p:nvSpPr>
          <p:cNvPr id="270" name="Content Placeholder 2"/>
          <p:cNvSpPr txBox="1"/>
          <p:nvPr>
            <p:ph type="body" sz="half" idx="1"/>
          </p:nvPr>
        </p:nvSpPr>
        <p:spPr>
          <a:xfrm>
            <a:off x="833415" y="1177757"/>
            <a:ext cx="10327008" cy="2649965"/>
          </a:xfrm>
          <a:prstGeom prst="rect">
            <a:avLst/>
          </a:prstGeom>
        </p:spPr>
        <p:txBody>
          <a:bodyPr/>
          <a:lstStyle/>
          <a:p>
            <a:pPr marL="457200" indent="-457200">
              <a:buSzPct val="100000"/>
              <a:buFont typeface="Arial"/>
              <a:buChar char="•"/>
            </a:pPr>
            <a:r>
              <a:t>So far, we understand Ridge as a penalty on the optimization objective:</a:t>
            </a:r>
          </a:p>
          <a:p>
            <a:pPr marL="457200" indent="-457200">
              <a:buSzPct val="100000"/>
              <a:buFont typeface="Arial"/>
              <a:buChar char="•"/>
            </a:pPr>
          </a:p>
          <a:p>
            <a:pPr marL="457200" indent="-457200">
              <a:buSzPct val="100000"/>
              <a:buFont typeface="Arial"/>
              <a:buChar char="•"/>
            </a:pPr>
          </a:p>
          <a:p>
            <a:pPr algn="ctr"/>
            <a:r>
              <a:t>However, there are multiple ways to look at it:</a:t>
            </a:r>
          </a:p>
        </p:txBody>
      </p:sp>
      <p:sp>
        <p:nvSpPr>
          <p:cNvPr id="271"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74" name="Rectangle 4"/>
          <p:cNvGrpSpPr/>
          <p:nvPr/>
        </p:nvGrpSpPr>
        <p:grpSpPr>
          <a:xfrm>
            <a:off x="3267738" y="2070432"/>
            <a:ext cx="5656522" cy="630238"/>
            <a:chOff x="0" y="0"/>
            <a:chExt cx="5656521" cy="630237"/>
          </a:xfrm>
        </p:grpSpPr>
        <p:sp>
          <p:nvSpPr>
            <p:cNvPr id="272" name="Rectangle"/>
            <p:cNvSpPr/>
            <p:nvPr/>
          </p:nvSpPr>
          <p:spPr>
            <a:xfrm>
              <a:off x="-1" y="-1"/>
              <a:ext cx="5656523" cy="630239"/>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73" name="Text"/>
            <p:cNvSpPr txBox="1"/>
            <p:nvPr/>
          </p:nvSpPr>
          <p:spPr>
            <a:xfrm>
              <a:off x="-1" y="-1"/>
              <a:ext cx="5656523"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277" name="TextBox 5"/>
          <p:cNvGrpSpPr/>
          <p:nvPr/>
        </p:nvGrpSpPr>
        <p:grpSpPr>
          <a:xfrm>
            <a:off x="833415" y="4165984"/>
            <a:ext cx="10951862" cy="1631216"/>
            <a:chOff x="0" y="0"/>
            <a:chExt cx="10951860" cy="1631214"/>
          </a:xfrm>
        </p:grpSpPr>
        <p:sp>
          <p:nvSpPr>
            <p:cNvPr id="275" name="Rectangle"/>
            <p:cNvSpPr/>
            <p:nvPr/>
          </p:nvSpPr>
          <p:spPr>
            <a:xfrm>
              <a:off x="0" y="0"/>
              <a:ext cx="10951861" cy="1631215"/>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76" name="Text"/>
            <p:cNvSpPr txBox="1"/>
            <p:nvPr/>
          </p:nvSpPr>
          <p:spPr>
            <a:xfrm>
              <a:off x="0" y="0"/>
              <a:ext cx="10951861"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77"/>
                                        </p:tgtEl>
                                        <p:attrNameLst>
                                          <p:attrName>style.visibility</p:attrName>
                                        </p:attrNameLst>
                                      </p:cBhvr>
                                      <p:to>
                                        <p:strVal val="visible"/>
                                      </p:to>
                                    </p:set>
                                    <p:animEffect filter="dissolve" transition="in">
                                      <p:cBhvr>
                                        <p:cTn id="7" dur="5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7"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Title 1"/>
          <p:cNvSpPr txBox="1"/>
          <p:nvPr>
            <p:ph type="title"/>
          </p:nvPr>
        </p:nvSpPr>
        <p:spPr>
          <a:xfrm>
            <a:off x="349291" y="216530"/>
            <a:ext cx="11493418" cy="767278"/>
          </a:xfrm>
          <a:prstGeom prst="rect">
            <a:avLst/>
          </a:prstGeom>
        </p:spPr>
        <p:txBody>
          <a:bodyPr/>
          <a:lstStyle/>
          <a:p>
            <a:pPr/>
            <a:r>
              <a:t>Optimization perspective</a:t>
            </a:r>
          </a:p>
        </p:txBody>
      </p:sp>
      <p:sp>
        <p:nvSpPr>
          <p:cNvPr id="280" name="Content Placeholder 2"/>
          <p:cNvSpPr txBox="1"/>
          <p:nvPr>
            <p:ph type="body" idx="1"/>
          </p:nvPr>
        </p:nvSpPr>
        <p:spPr>
          <a:xfrm>
            <a:off x="932496" y="1249730"/>
            <a:ext cx="10327008" cy="4693871"/>
          </a:xfrm>
          <a:prstGeom prst="rect">
            <a:avLst/>
          </a:prstGeom>
          <a:blipFill>
            <a:blip r:embed="rId2"/>
            <a:stretch>
              <a:fillRect/>
            </a:stretch>
          </a:blipFill>
        </p:spPr>
        <p:txBody>
          <a:bodyPr/>
          <a:lstStyle/>
          <a:p>
            <a:pPr/>
            <a:r>
              <a:t> </a:t>
            </a:r>
          </a:p>
        </p:txBody>
      </p:sp>
      <p:sp>
        <p:nvSpPr>
          <p:cNvPr id="281"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80">
                                            <p:bg/>
                                          </p:spTgt>
                                        </p:tgtEl>
                                        <p:attrNameLst>
                                          <p:attrName>style.visibility</p:attrName>
                                        </p:attrNameLst>
                                      </p:cBhvr>
                                      <p:to>
                                        <p:strVal val="visible"/>
                                      </p:to>
                                    </p:set>
                                    <p:animEffect filter="dissolve" transition="in">
                                      <p:cBhvr>
                                        <p:cTn id="7" dur="500"/>
                                        <p:tgtEl>
                                          <p:spTgt spid="280">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80">
                                            <p:txEl>
                                              <p:pRg st="0" end="0"/>
                                            </p:txEl>
                                          </p:spTgt>
                                        </p:tgtEl>
                                        <p:attrNameLst>
                                          <p:attrName>style.visibility</p:attrName>
                                        </p:attrNameLst>
                                      </p:cBhvr>
                                      <p:to>
                                        <p:strVal val="visible"/>
                                      </p:to>
                                    </p:set>
                                    <p:animEffect filter="dissolve" transition="in">
                                      <p:cBhvr>
                                        <p:cTn id="10" dur="500"/>
                                        <p:tgtEl>
                                          <p:spTgt spid="28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0"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Title 1"/>
          <p:cNvSpPr txBox="1"/>
          <p:nvPr>
            <p:ph type="title"/>
          </p:nvPr>
        </p:nvSpPr>
        <p:spPr>
          <a:xfrm>
            <a:off x="349291" y="216530"/>
            <a:ext cx="11493418" cy="767278"/>
          </a:xfrm>
          <a:prstGeom prst="rect">
            <a:avLst/>
          </a:prstGeom>
        </p:spPr>
        <p:txBody>
          <a:bodyPr/>
          <a:lstStyle/>
          <a:p>
            <a:pPr/>
            <a:r>
              <a:t>Outline</a:t>
            </a:r>
          </a:p>
        </p:txBody>
      </p:sp>
      <p:sp>
        <p:nvSpPr>
          <p:cNvPr id="152" name="Content Placeholder 2"/>
          <p:cNvSpPr txBox="1"/>
          <p:nvPr>
            <p:ph type="body" idx="1"/>
          </p:nvPr>
        </p:nvSpPr>
        <p:spPr>
          <a:xfrm>
            <a:off x="829605" y="1177757"/>
            <a:ext cx="10532790" cy="4595722"/>
          </a:xfrm>
          <a:prstGeom prst="rect">
            <a:avLst/>
          </a:prstGeom>
        </p:spPr>
        <p:txBody>
          <a:bodyPr/>
          <a:lstStyle/>
          <a:p>
            <a:pPr marL="457200" indent="-457200">
              <a:buSzPct val="100000"/>
              <a:buFont typeface="Arial"/>
              <a:buChar char="•"/>
            </a:pPr>
            <a:r>
              <a:t>Motivation for regularization</a:t>
            </a:r>
          </a:p>
          <a:p>
            <a:pPr lvl="1" marL="1200119" indent="-457200">
              <a:spcBef>
                <a:spcPts val="500"/>
              </a:spcBef>
              <a:buFont typeface="Arial"/>
              <a:buChar char="•"/>
              <a:defRPr sz="2400"/>
            </a:pPr>
            <a:r>
              <a:t>Generalization</a:t>
            </a:r>
          </a:p>
          <a:p>
            <a:pPr lvl="1" marL="1200119" indent="-457200">
              <a:spcBef>
                <a:spcPts val="500"/>
              </a:spcBef>
              <a:buFont typeface="Arial"/>
              <a:buChar char="•"/>
              <a:defRPr sz="2400"/>
            </a:pPr>
            <a:r>
              <a:t>Instability</a:t>
            </a:r>
          </a:p>
          <a:p>
            <a:pPr marL="457200" indent="-457200">
              <a:buSzPct val="100000"/>
              <a:buFont typeface="Arial"/>
              <a:buChar char="•"/>
            </a:pPr>
            <a:r>
              <a:t>Ridge estimator</a:t>
            </a:r>
          </a:p>
          <a:p>
            <a:pPr marL="457200" indent="-457200">
              <a:buSzPct val="100000"/>
              <a:buFont typeface="Arial"/>
              <a:buChar char="•"/>
            </a:pPr>
            <a:r>
              <a:t>Lasso estimator</a:t>
            </a:r>
          </a:p>
          <a:p>
            <a:pPr marL="457200" indent="-457200">
              <a:buSzPct val="100000"/>
              <a:buFont typeface="Arial"/>
              <a:buChar char="•"/>
            </a:pPr>
            <a:r>
              <a:t>Elastic Net estimator</a:t>
            </a:r>
          </a:p>
          <a:p>
            <a:pPr marL="457200" indent="-457200">
              <a:buSzPct val="100000"/>
              <a:buFont typeface="Arial"/>
              <a:buChar char="•"/>
            </a:pPr>
            <a:r>
              <a:t>Visualizations</a:t>
            </a:r>
          </a:p>
          <a:p>
            <a:pPr marL="457200" indent="-457200">
              <a:buSzPct val="100000"/>
              <a:buFont typeface="Arial"/>
              <a:buChar char="•"/>
            </a:pPr>
            <a:r>
              <a:t>Bayesian approach</a:t>
            </a:r>
          </a:p>
        </p:txBody>
      </p:sp>
      <p:sp>
        <p:nvSpPr>
          <p:cNvPr id="153" name="Slide Number Placeholder 3"/>
          <p:cNvSpPr txBox="1"/>
          <p:nvPr>
            <p:ph type="sldNum" sz="quarter" idx="2"/>
          </p:nvPr>
        </p:nvSpPr>
        <p:spPr>
          <a:xfrm>
            <a:off x="11804739" y="644874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83" name="Title 1"/>
          <p:cNvSpPr txBox="1"/>
          <p:nvPr>
            <p:ph type="title"/>
          </p:nvPr>
        </p:nvSpPr>
        <p:spPr>
          <a:xfrm>
            <a:off x="349291" y="216530"/>
            <a:ext cx="11493418" cy="767278"/>
          </a:xfrm>
          <a:prstGeom prst="rect">
            <a:avLst/>
          </a:prstGeom>
        </p:spPr>
        <p:txBody>
          <a:bodyPr/>
          <a:lstStyle/>
          <a:p>
            <a:pPr/>
            <a:r>
              <a:t>Ridge, formal perspective</a:t>
            </a:r>
          </a:p>
        </p:txBody>
      </p:sp>
      <p:sp>
        <p:nvSpPr>
          <p:cNvPr id="284" name="Content Placeholder 2"/>
          <p:cNvSpPr txBox="1"/>
          <p:nvPr>
            <p:ph type="body" sz="half" idx="1"/>
          </p:nvPr>
        </p:nvSpPr>
        <p:spPr>
          <a:xfrm>
            <a:off x="2855039" y="1407391"/>
            <a:ext cx="6766921" cy="3196281"/>
          </a:xfrm>
          <a:prstGeom prst="rect">
            <a:avLst/>
          </a:prstGeom>
          <a:blipFill>
            <a:blip r:embed="rId2"/>
            <a:stretch>
              <a:fillRect/>
            </a:stretch>
          </a:blipFill>
        </p:spPr>
        <p:txBody>
          <a:bodyPr/>
          <a:lstStyle/>
          <a:p>
            <a:pPr/>
            <a:r>
              <a:t> </a:t>
            </a:r>
          </a:p>
        </p:txBody>
      </p:sp>
      <p:sp>
        <p:nvSpPr>
          <p:cNvPr id="285" name="Slide Number Placeholder 3"/>
          <p:cNvSpPr txBox="1"/>
          <p:nvPr>
            <p:ph type="sldNum" sz="quarter" idx="2"/>
          </p:nvPr>
        </p:nvSpPr>
        <p:spPr>
          <a:xfrm>
            <a:off x="11799827" y="6448742"/>
            <a:ext cx="18897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6" name="TextBox 7"/>
          <p:cNvSpPr txBox="1"/>
          <p:nvPr/>
        </p:nvSpPr>
        <p:spPr>
          <a:xfrm>
            <a:off x="8219767" y="1446053"/>
            <a:ext cx="1671485"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Monsieur Ridge</a:t>
            </a:r>
          </a:p>
        </p:txBody>
      </p:sp>
      <p:grpSp>
        <p:nvGrpSpPr>
          <p:cNvPr id="289" name="Rectangle 4"/>
          <p:cNvGrpSpPr/>
          <p:nvPr/>
        </p:nvGrpSpPr>
        <p:grpSpPr>
          <a:xfrm>
            <a:off x="833414" y="4743370"/>
            <a:ext cx="10897280" cy="830998"/>
            <a:chOff x="0" y="0"/>
            <a:chExt cx="10897278" cy="830997"/>
          </a:xfrm>
        </p:grpSpPr>
        <p:sp>
          <p:nvSpPr>
            <p:cNvPr id="287" name="Rectangle"/>
            <p:cNvSpPr/>
            <p:nvPr/>
          </p:nvSpPr>
          <p:spPr>
            <a:xfrm>
              <a:off x="-1" y="-1"/>
              <a:ext cx="10897280" cy="830999"/>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88" name="Text"/>
            <p:cNvSpPr txBox="1"/>
            <p:nvPr/>
          </p:nvSpPr>
          <p:spPr>
            <a:xfrm>
              <a:off x="-1" y="-1"/>
              <a:ext cx="10897280"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290" name="Oval 8"/>
          <p:cNvSpPr/>
          <p:nvPr/>
        </p:nvSpPr>
        <p:spPr>
          <a:xfrm>
            <a:off x="6800084" y="2269203"/>
            <a:ext cx="326979" cy="492727"/>
          </a:xfrm>
          <a:prstGeom prst="ellipse">
            <a:avLst/>
          </a:prstGeom>
          <a:ln w="25400">
            <a:solidFill>
              <a:schemeClr val="accent2"/>
            </a:solidFill>
            <a:prstDash val="dash"/>
          </a:ln>
        </p:spPr>
        <p:txBody>
          <a:bodyPr lIns="45719" rIns="45719" anchor="ctr"/>
          <a:lstStyle/>
          <a:p>
            <a:pPr algn="ctr"/>
          </a:p>
        </p:txBody>
      </p:sp>
      <p:sp>
        <p:nvSpPr>
          <p:cNvPr id="291" name="TextBox 9"/>
          <p:cNvSpPr txBox="1"/>
          <p:nvPr/>
        </p:nvSpPr>
        <p:spPr>
          <a:xfrm>
            <a:off x="1384951" y="2589924"/>
            <a:ext cx="1829860"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C00000"/>
                </a:solidFill>
                <a:effectLst>
                  <a:outerShdw sx="100000" sy="100000" kx="0" ky="0" algn="b" rotWithShape="0" blurRad="38100" dist="25400" dir="5400000">
                    <a:srgbClr val="6E747A">
                      <a:alpha val="43000"/>
                    </a:srgbClr>
                  </a:outerShdw>
                </a:effectLst>
              </a:defRPr>
            </a:lvl1pPr>
          </a:lstStyle>
          <a:p>
            <a:pPr/>
            <a:r>
              <a:t>Tikhonov Matrix</a:t>
            </a:r>
          </a:p>
        </p:txBody>
      </p:sp>
      <p:sp>
        <p:nvSpPr>
          <p:cNvPr id="292" name="Freeform: Shape 10"/>
          <p:cNvSpPr/>
          <p:nvPr/>
        </p:nvSpPr>
        <p:spPr>
          <a:xfrm flipH="1">
            <a:off x="2985681" y="1989891"/>
            <a:ext cx="3763927" cy="369333"/>
          </a:xfrm>
          <a:custGeom>
            <a:avLst/>
            <a:gdLst/>
            <a:ahLst/>
            <a:cxnLst>
              <a:cxn ang="0">
                <a:pos x="wd2" y="hd2"/>
              </a:cxn>
              <a:cxn ang="5400000">
                <a:pos x="wd2" y="hd2"/>
              </a:cxn>
              <a:cxn ang="10800000">
                <a:pos x="wd2" y="hd2"/>
              </a:cxn>
              <a:cxn ang="16200000">
                <a:pos x="wd2" y="hd2"/>
              </a:cxn>
            </a:cxnLst>
            <a:rect l="0" t="0" r="r" b="b"/>
            <a:pathLst>
              <a:path w="21600" h="20911" fill="norm" stroke="1" extrusionOk="0">
                <a:moveTo>
                  <a:pt x="0" y="16518"/>
                </a:moveTo>
                <a:cubicBezTo>
                  <a:pt x="3179" y="7914"/>
                  <a:pt x="6358" y="-689"/>
                  <a:pt x="9958" y="43"/>
                </a:cubicBezTo>
                <a:cubicBezTo>
                  <a:pt x="13558" y="775"/>
                  <a:pt x="17579" y="10843"/>
                  <a:pt x="21600" y="20911"/>
                </a:cubicBezTo>
              </a:path>
            </a:pathLst>
          </a:custGeom>
          <a:ln w="12700">
            <a:solidFill>
              <a:schemeClr val="accent2"/>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90"/>
                                        </p:tgtEl>
                                        <p:attrNameLst>
                                          <p:attrName>style.visibility</p:attrName>
                                        </p:attrNameLst>
                                      </p:cBhvr>
                                      <p:to>
                                        <p:strVal val="visible"/>
                                      </p:to>
                                    </p:set>
                                    <p:animEffect filter="dissolve" transition="in">
                                      <p:cBhvr>
                                        <p:cTn id="7" dur="500"/>
                                        <p:tgtEl>
                                          <p:spTgt spid="290"/>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292"/>
                                        </p:tgtEl>
                                        <p:attrNameLst>
                                          <p:attrName>style.visibility</p:attrName>
                                        </p:attrNameLst>
                                      </p:cBhvr>
                                      <p:to>
                                        <p:strVal val="visible"/>
                                      </p:to>
                                    </p:set>
                                    <p:animEffect filter="dissolve" transition="in">
                                      <p:cBhvr>
                                        <p:cTn id="11" dur="500"/>
                                        <p:tgtEl>
                                          <p:spTgt spid="292"/>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291"/>
                                        </p:tgtEl>
                                        <p:attrNameLst>
                                          <p:attrName>style.visibility</p:attrName>
                                        </p:attrNameLst>
                                      </p:cBhvr>
                                      <p:to>
                                        <p:strVal val="visible"/>
                                      </p:to>
                                    </p:set>
                                    <p:animEffect filter="dissolve" transition="in">
                                      <p:cBhvr>
                                        <p:cTn id="15" dur="500"/>
                                        <p:tgtEl>
                                          <p:spTgt spid="291"/>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4" fill="hold">
                                  <p:stCondLst>
                                    <p:cond delay="0"/>
                                  </p:stCondLst>
                                  <p:iterate type="el" backwards="0">
                                    <p:tmAbs val="0"/>
                                  </p:iterate>
                                  <p:childTnLst>
                                    <p:set>
                                      <p:cBhvr>
                                        <p:cTn id="19" fill="hold"/>
                                        <p:tgtEl>
                                          <p:spTgt spid="284"/>
                                        </p:tgtEl>
                                        <p:attrNameLst>
                                          <p:attrName>style.visibility</p:attrName>
                                        </p:attrNameLst>
                                      </p:cBhvr>
                                      <p:to>
                                        <p:strVal val="visible"/>
                                      </p:to>
                                    </p:set>
                                    <p:animEffect filter="dissolve" transition="in">
                                      <p:cBhvr>
                                        <p:cTn id="20" dur="500"/>
                                        <p:tgtEl>
                                          <p:spTgt spid="284"/>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5" fill="hold">
                                  <p:stCondLst>
                                    <p:cond delay="0"/>
                                  </p:stCondLst>
                                  <p:iterate type="el" backwards="0">
                                    <p:tmAbs val="0"/>
                                  </p:iterate>
                                  <p:childTnLst>
                                    <p:set>
                                      <p:cBhvr>
                                        <p:cTn id="24" fill="hold"/>
                                        <p:tgtEl>
                                          <p:spTgt spid="289"/>
                                        </p:tgtEl>
                                        <p:attrNameLst>
                                          <p:attrName>style.visibility</p:attrName>
                                        </p:attrNameLst>
                                      </p:cBhvr>
                                      <p:to>
                                        <p:strVal val="visible"/>
                                      </p:to>
                                    </p:set>
                                    <p:animEffect filter="dissolve" transition="in">
                                      <p:cBhvr>
                                        <p:cTn id="25" dur="5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0" grpId="1"/>
      <p:bldP build="whole" bldLvl="1" animBg="1" rev="0" advAuto="0" spid="284" grpId="4"/>
      <p:bldP build="whole" bldLvl="1" animBg="1" rev="0" advAuto="0" spid="291" grpId="3"/>
      <p:bldP build="whole" bldLvl="1" animBg="1" rev="0" advAuto="0" spid="292" grpId="2"/>
      <p:bldP build="whole" bldLvl="1" animBg="1" rev="0" advAuto="0" spid="289" grpId="5"/>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Title 1"/>
          <p:cNvSpPr txBox="1"/>
          <p:nvPr>
            <p:ph type="title"/>
          </p:nvPr>
        </p:nvSpPr>
        <p:spPr>
          <a:xfrm>
            <a:off x="349291" y="216530"/>
            <a:ext cx="11493418" cy="767278"/>
          </a:xfrm>
          <a:prstGeom prst="rect">
            <a:avLst/>
          </a:prstGeom>
        </p:spPr>
        <p:txBody>
          <a:bodyPr/>
          <a:lstStyle/>
          <a:p>
            <a:pPr/>
            <a:r>
              <a:t>Ridge visualized</a:t>
            </a:r>
          </a:p>
        </p:txBody>
      </p:sp>
      <p:sp>
        <p:nvSpPr>
          <p:cNvPr id="295"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6" name="Picture 8" descr="Picture 8"/>
          <p:cNvPicPr>
            <a:picLocks noChangeAspect="1"/>
          </p:cNvPicPr>
          <p:nvPr/>
        </p:nvPicPr>
        <p:blipFill>
          <a:blip r:embed="rId2">
            <a:extLst/>
          </a:blip>
          <a:srcRect l="50000" t="0" r="0" b="0"/>
          <a:stretch>
            <a:fillRect/>
          </a:stretch>
        </p:blipFill>
        <p:spPr>
          <a:xfrm>
            <a:off x="1470835" y="1410891"/>
            <a:ext cx="3646968" cy="4036217"/>
          </a:xfrm>
          <a:prstGeom prst="rect">
            <a:avLst/>
          </a:prstGeom>
          <a:ln w="12700">
            <a:miter lim="400000"/>
          </a:ln>
        </p:spPr>
      </p:pic>
      <p:sp>
        <p:nvSpPr>
          <p:cNvPr id="297" name="TextBox 9"/>
          <p:cNvSpPr txBox="1"/>
          <p:nvPr/>
        </p:nvSpPr>
        <p:spPr>
          <a:xfrm>
            <a:off x="1063256" y="5582092"/>
            <a:ext cx="4380615"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The ridge estimator is where the constraint and the loss intersect.</a:t>
            </a:r>
          </a:p>
        </p:txBody>
      </p:sp>
      <p:sp>
        <p:nvSpPr>
          <p:cNvPr id="298" name="TextBox 13"/>
          <p:cNvSpPr txBox="1"/>
          <p:nvPr/>
        </p:nvSpPr>
        <p:spPr>
          <a:xfrm>
            <a:off x="6953693" y="5551025"/>
            <a:ext cx="438061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The values of the coefficients decrease as lambda increases, but they are not nullified.</a:t>
            </a:r>
          </a:p>
        </p:txBody>
      </p:sp>
      <p:pic>
        <p:nvPicPr>
          <p:cNvPr id="299" name="Picture 11" descr="Picture 11"/>
          <p:cNvPicPr>
            <a:picLocks noChangeAspect="1"/>
          </p:cNvPicPr>
          <p:nvPr/>
        </p:nvPicPr>
        <p:blipFill>
          <a:blip r:embed="rId3">
            <a:extLst/>
          </a:blip>
          <a:stretch>
            <a:fillRect/>
          </a:stretch>
        </p:blipFill>
        <p:spPr>
          <a:xfrm>
            <a:off x="6428394" y="1609736"/>
            <a:ext cx="5176095" cy="3638525"/>
          </a:xfrm>
          <a:prstGeom prst="rect">
            <a:avLst/>
          </a:prstGeom>
          <a:ln w="12700">
            <a:miter lim="400000"/>
          </a:ln>
        </p:spPr>
      </p:pic>
      <p:sp>
        <p:nvSpPr>
          <p:cNvPr id="300" name="Straight Arrow Connector 17"/>
          <p:cNvSpPr/>
          <p:nvPr/>
        </p:nvSpPr>
        <p:spPr>
          <a:xfrm flipH="1">
            <a:off x="2711302" y="3774558"/>
            <a:ext cx="1722476" cy="138224"/>
          </a:xfrm>
          <a:prstGeom prst="line">
            <a:avLst/>
          </a:prstGeom>
          <a:ln w="25400">
            <a:solidFill>
              <a:schemeClr val="accent2"/>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301" name="TextBox 18"/>
          <p:cNvSpPr txBox="1"/>
          <p:nvPr/>
        </p:nvSpPr>
        <p:spPr>
          <a:xfrm>
            <a:off x="4433777" y="3563606"/>
            <a:ext cx="1829860"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C00000"/>
                </a:solidFill>
                <a:effectLst>
                  <a:outerShdw sx="100000" sy="100000" kx="0" ky="0" algn="b" rotWithShape="0" blurRad="38100" dist="25400" dir="5400000">
                    <a:srgbClr val="6E747A">
                      <a:alpha val="43000"/>
                    </a:srgbClr>
                  </a:outerShdw>
                </a:effectLst>
              </a:defRPr>
            </a:lvl1pPr>
          </a:lstStyle>
          <a:p>
            <a:pPr/>
            <a:r>
              <a:t>Ridge estimator</a:t>
            </a:r>
          </a:p>
        </p:txBody>
      </p:sp>
      <p:sp>
        <p:nvSpPr>
          <p:cNvPr id="302" name="Oval 19"/>
          <p:cNvSpPr/>
          <p:nvPr/>
        </p:nvSpPr>
        <p:spPr>
          <a:xfrm>
            <a:off x="2603250" y="3863316"/>
            <a:ext cx="108053" cy="108053"/>
          </a:xfrm>
          <a:prstGeom prst="ellipse">
            <a:avLst/>
          </a:prstGeom>
          <a:solidFill>
            <a:schemeClr val="accent2"/>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01"/>
                                        </p:tgtEl>
                                        <p:attrNameLst>
                                          <p:attrName>style.visibility</p:attrName>
                                        </p:attrNameLst>
                                      </p:cBhvr>
                                      <p:to>
                                        <p:strVal val="visible"/>
                                      </p:to>
                                    </p:set>
                                    <p:animEffect filter="dissolve" transition="in">
                                      <p:cBhvr>
                                        <p:cTn id="7" dur="500"/>
                                        <p:tgtEl>
                                          <p:spTgt spid="301"/>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300"/>
                                        </p:tgtEl>
                                        <p:attrNameLst>
                                          <p:attrName>style.visibility</p:attrName>
                                        </p:attrNameLst>
                                      </p:cBhvr>
                                      <p:to>
                                        <p:strVal val="visible"/>
                                      </p:to>
                                    </p:set>
                                    <p:animEffect filter="dissolve" transition="in">
                                      <p:cBhvr>
                                        <p:cTn id="11" dur="500"/>
                                        <p:tgtEl>
                                          <p:spTgt spid="300"/>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302"/>
                                        </p:tgtEl>
                                        <p:attrNameLst>
                                          <p:attrName>style.visibility</p:attrName>
                                        </p:attrNameLst>
                                      </p:cBhvr>
                                      <p:to>
                                        <p:strVal val="visible"/>
                                      </p:to>
                                    </p:set>
                                    <p:animEffect filter="dissolve" transition="in">
                                      <p:cBhvr>
                                        <p:cTn id="15" dur="5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0" grpId="2"/>
      <p:bldP build="whole" bldLvl="1" animBg="1" rev="0" advAuto="0" spid="301" grpId="1"/>
      <p:bldP build="whole" bldLvl="1" animBg="1" rev="0" advAuto="0" spid="302" grpId="3"/>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Title 1"/>
          <p:cNvSpPr txBox="1"/>
          <p:nvPr>
            <p:ph type="title"/>
          </p:nvPr>
        </p:nvSpPr>
        <p:spPr>
          <a:xfrm>
            <a:off x="349291" y="216530"/>
            <a:ext cx="11493418" cy="767278"/>
          </a:xfrm>
          <a:prstGeom prst="rect">
            <a:avLst/>
          </a:prstGeom>
        </p:spPr>
        <p:txBody>
          <a:bodyPr/>
          <a:lstStyle/>
          <a:p>
            <a:pPr/>
            <a:r>
              <a:t>Ridge visualized</a:t>
            </a:r>
          </a:p>
        </p:txBody>
      </p:sp>
      <p:sp>
        <p:nvSpPr>
          <p:cNvPr id="305"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6" name="Picture 7" descr="Picture 7"/>
          <p:cNvPicPr>
            <a:picLocks noChangeAspect="1"/>
          </p:cNvPicPr>
          <p:nvPr/>
        </p:nvPicPr>
        <p:blipFill>
          <a:blip r:embed="rId3">
            <a:extLst/>
          </a:blip>
          <a:stretch>
            <a:fillRect/>
          </a:stretch>
        </p:blipFill>
        <p:spPr>
          <a:xfrm>
            <a:off x="2309284" y="1151595"/>
            <a:ext cx="7573433" cy="3810533"/>
          </a:xfrm>
          <a:prstGeom prst="rect">
            <a:avLst/>
          </a:prstGeom>
          <a:ln w="12700">
            <a:miter lim="400000"/>
          </a:ln>
        </p:spPr>
      </p:pic>
      <p:sp>
        <p:nvSpPr>
          <p:cNvPr id="307" name="TextBox 4"/>
          <p:cNvSpPr txBox="1"/>
          <p:nvPr/>
        </p:nvSpPr>
        <p:spPr>
          <a:xfrm>
            <a:off x="1543739" y="5496797"/>
            <a:ext cx="9120718"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Ridge curves the loss function in colinear problems, avoiding instability.</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Title 1"/>
          <p:cNvSpPr txBox="1"/>
          <p:nvPr>
            <p:ph type="title"/>
          </p:nvPr>
        </p:nvSpPr>
        <p:spPr>
          <a:xfrm>
            <a:off x="865715" y="2747961"/>
            <a:ext cx="10363201" cy="1362077"/>
          </a:xfrm>
          <a:prstGeom prst="rect">
            <a:avLst/>
          </a:prstGeom>
        </p:spPr>
        <p:txBody>
          <a:bodyPr/>
          <a:lstStyle/>
          <a:p>
            <a:pPr/>
            <a:r>
              <a:t>LASSO regression</a:t>
            </a:r>
          </a:p>
        </p:txBody>
      </p:sp>
      <p:sp>
        <p:nvSpPr>
          <p:cNvPr id="312" name="Text Placeholder 2"/>
          <p:cNvSpPr txBox="1"/>
          <p:nvPr>
            <p:ph type="body" sz="quarter" idx="1"/>
          </p:nvPr>
        </p:nvSpPr>
        <p:spPr>
          <a:xfrm>
            <a:off x="914400" y="3429000"/>
            <a:ext cx="10363200" cy="365125"/>
          </a:xfrm>
          <a:prstGeom prst="rect">
            <a:avLst/>
          </a:prstGeom>
        </p:spPr>
        <p:txBody>
          <a:bodyPr/>
          <a:lstStyle>
            <a:lvl1pPr defTabSz="448038">
              <a:defRPr sz="1960"/>
            </a:lvl1pPr>
          </a:lstStyle>
          <a:p>
            <a:pPr/>
            <a:r>
              <a:t>Yes, LASSO is an acronym</a:t>
            </a:r>
          </a:p>
        </p:txBody>
      </p:sp>
      <p:sp>
        <p:nvSpPr>
          <p:cNvPr id="313" name="Slide Number Placeholder 3"/>
          <p:cNvSpPr txBox="1"/>
          <p:nvPr>
            <p:ph type="sldNum" sz="quarter" idx="2"/>
          </p:nvPr>
        </p:nvSpPr>
        <p:spPr>
          <a:xfrm>
            <a:off x="11318418" y="6404295"/>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Rectangle: Rounded Corners 4"/>
          <p:cNvSpPr/>
          <p:nvPr/>
        </p:nvSpPr>
        <p:spPr>
          <a:xfrm>
            <a:off x="2940538" y="3280145"/>
            <a:ext cx="6438508" cy="1197205"/>
          </a:xfrm>
          <a:prstGeom prst="roundRect">
            <a:avLst>
              <a:gd name="adj" fmla="val 16667"/>
            </a:avLst>
          </a:prstGeom>
          <a:solidFill>
            <a:srgbClr val="F2DCDB"/>
          </a:solidFill>
          <a:ln>
            <a:solidFill>
              <a:srgbClr val="FFFFFF"/>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316" name="Title 1"/>
          <p:cNvSpPr txBox="1"/>
          <p:nvPr>
            <p:ph type="title"/>
          </p:nvPr>
        </p:nvSpPr>
        <p:spPr>
          <a:xfrm>
            <a:off x="349291" y="216530"/>
            <a:ext cx="11493418" cy="767278"/>
          </a:xfrm>
          <a:prstGeom prst="rect">
            <a:avLst/>
          </a:prstGeom>
        </p:spPr>
        <p:txBody>
          <a:bodyPr/>
          <a:lstStyle/>
          <a:p>
            <a:pPr/>
            <a:r>
              <a:t>What is LASSO?</a:t>
            </a:r>
          </a:p>
        </p:txBody>
      </p:sp>
      <p:sp>
        <p:nvSpPr>
          <p:cNvPr id="317"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8" name="Content Placeholder 2"/>
          <p:cNvSpPr txBox="1"/>
          <p:nvPr>
            <p:ph type="body" idx="1"/>
          </p:nvPr>
        </p:nvSpPr>
        <p:spPr>
          <a:xfrm>
            <a:off x="932496" y="1177756"/>
            <a:ext cx="10327008" cy="4883678"/>
          </a:xfrm>
          <a:prstGeom prst="rect">
            <a:avLst/>
          </a:prstGeom>
          <a:blipFill>
            <a:blip r:embed="rId2"/>
            <a:stretch>
              <a:fillRect/>
            </a:stretch>
          </a:blipFill>
        </p:spPr>
        <p:txBody>
          <a:bodyPr/>
          <a:lstStyle/>
          <a:p>
            <a:pPr/>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18">
                                            <p:bg/>
                                          </p:spTgt>
                                        </p:tgtEl>
                                        <p:attrNameLst>
                                          <p:attrName>style.visibility</p:attrName>
                                        </p:attrNameLst>
                                      </p:cBhvr>
                                      <p:to>
                                        <p:strVal val="visible"/>
                                      </p:to>
                                    </p:set>
                                    <p:animEffect filter="dissolve" transition="in">
                                      <p:cBhvr>
                                        <p:cTn id="7" dur="500"/>
                                        <p:tgtEl>
                                          <p:spTgt spid="318">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18">
                                            <p:txEl>
                                              <p:pRg st="0" end="0"/>
                                            </p:txEl>
                                          </p:spTgt>
                                        </p:tgtEl>
                                        <p:attrNameLst>
                                          <p:attrName>style.visibility</p:attrName>
                                        </p:attrNameLst>
                                      </p:cBhvr>
                                      <p:to>
                                        <p:strVal val="visible"/>
                                      </p:to>
                                    </p:set>
                                    <p:animEffect filter="dissolve" transition="in">
                                      <p:cBhvr>
                                        <p:cTn id="10" dur="500"/>
                                        <p:tgtEl>
                                          <p:spTgt spid="318">
                                            <p:txEl>
                                              <p:pRg st="0" end="0"/>
                                            </p:txEl>
                                          </p:spTgt>
                                        </p:tgtEl>
                                      </p:cBhvr>
                                    </p:animEffect>
                                  </p:childTnLst>
                                </p:cTn>
                              </p:par>
                            </p:childTnLst>
                          </p:cTn>
                        </p:par>
                        <p:par>
                          <p:cTn id="11" fill="hold">
                            <p:stCondLst>
                              <p:cond delay="500"/>
                            </p:stCondLst>
                            <p:childTnLst>
                              <p:par>
                                <p:cTn id="12" presetClass="entr" nodeType="afterEffect" presetID="9" grpId="2" fill="hold">
                                  <p:stCondLst>
                                    <p:cond delay="0"/>
                                  </p:stCondLst>
                                  <p:iterate type="el" backwards="0">
                                    <p:tmAbs val="0"/>
                                  </p:iterate>
                                  <p:childTnLst>
                                    <p:set>
                                      <p:cBhvr>
                                        <p:cTn id="13" fill="hold"/>
                                        <p:tgtEl>
                                          <p:spTgt spid="315"/>
                                        </p:tgtEl>
                                        <p:attrNameLst>
                                          <p:attrName>style.visibility</p:attrName>
                                        </p:attrNameLst>
                                      </p:cBhvr>
                                      <p:to>
                                        <p:strVal val="visible"/>
                                      </p:to>
                                    </p:set>
                                    <p:animEffect filter="dissolve" transition="in">
                                      <p:cBhvr>
                                        <p:cTn id="14" dur="5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5" grpId="2"/>
      <p:bldP build="p" bldLvl="5" animBg="1" rev="0" advAuto="0" spid="318"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Title 1"/>
          <p:cNvSpPr txBox="1"/>
          <p:nvPr>
            <p:ph type="title"/>
          </p:nvPr>
        </p:nvSpPr>
        <p:spPr>
          <a:xfrm>
            <a:off x="349291" y="216530"/>
            <a:ext cx="11493418" cy="767278"/>
          </a:xfrm>
          <a:prstGeom prst="rect">
            <a:avLst/>
          </a:prstGeom>
        </p:spPr>
        <p:txBody>
          <a:bodyPr/>
          <a:lstStyle/>
          <a:p>
            <a:pPr/>
            <a:r>
              <a:t>Deriving the LASSO estimator</a:t>
            </a:r>
          </a:p>
        </p:txBody>
      </p:sp>
      <p:sp>
        <p:nvSpPr>
          <p:cNvPr id="321" name="Content Placeholder 2"/>
          <p:cNvSpPr txBox="1"/>
          <p:nvPr>
            <p:ph type="body" idx="1"/>
          </p:nvPr>
        </p:nvSpPr>
        <p:spPr>
          <a:xfrm>
            <a:off x="932495" y="1177757"/>
            <a:ext cx="10641195" cy="4755210"/>
          </a:xfrm>
          <a:prstGeom prst="rect">
            <a:avLst/>
          </a:prstGeom>
          <a:blipFill>
            <a:blip r:embed="rId2"/>
            <a:stretch>
              <a:fillRect/>
            </a:stretch>
          </a:blipFill>
        </p:spPr>
        <p:txBody>
          <a:bodyPr/>
          <a:lstStyle/>
          <a:p>
            <a:pPr/>
            <a:r>
              <a:t> </a:t>
            </a:r>
          </a:p>
        </p:txBody>
      </p:sp>
      <p:sp>
        <p:nvSpPr>
          <p:cNvPr id="322"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21">
                                            <p:bg/>
                                          </p:spTgt>
                                        </p:tgtEl>
                                        <p:attrNameLst>
                                          <p:attrName>style.visibility</p:attrName>
                                        </p:attrNameLst>
                                      </p:cBhvr>
                                      <p:to>
                                        <p:strVal val="visible"/>
                                      </p:to>
                                    </p:set>
                                    <p:animEffect filter="dissolve" transition="in">
                                      <p:cBhvr>
                                        <p:cTn id="7" dur="500"/>
                                        <p:tgtEl>
                                          <p:spTgt spid="321">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21">
                                            <p:txEl>
                                              <p:pRg st="0" end="0"/>
                                            </p:txEl>
                                          </p:spTgt>
                                        </p:tgtEl>
                                        <p:attrNameLst>
                                          <p:attrName>style.visibility</p:attrName>
                                        </p:attrNameLst>
                                      </p:cBhvr>
                                      <p:to>
                                        <p:strVal val="visible"/>
                                      </p:to>
                                    </p:set>
                                    <p:animEffect filter="dissolve" transition="in">
                                      <p:cBhvr>
                                        <p:cTn id="10" dur="500"/>
                                        <p:tgtEl>
                                          <p:spTgt spid="321">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21" grpId="1"/>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Content Placeholder 2"/>
          <p:cNvSpPr txBox="1"/>
          <p:nvPr>
            <p:ph type="body" sz="half" idx="1"/>
          </p:nvPr>
        </p:nvSpPr>
        <p:spPr>
          <a:xfrm>
            <a:off x="932496" y="3059720"/>
            <a:ext cx="10327008" cy="2111145"/>
          </a:xfrm>
          <a:prstGeom prst="rect">
            <a:avLst/>
          </a:prstGeom>
        </p:spPr>
        <p:txBody>
          <a:bodyPr/>
          <a:lstStyle>
            <a:lvl1pPr algn="ctr">
              <a:spcBef>
                <a:spcPts val="900"/>
              </a:spcBef>
              <a:defRPr sz="4000"/>
            </a:lvl1pPr>
          </a:lstStyle>
          <a:p>
            <a:pPr/>
            <a:r>
              <a:t>No.</a:t>
            </a:r>
          </a:p>
        </p:txBody>
      </p:sp>
      <p:sp>
        <p:nvSpPr>
          <p:cNvPr id="325"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Title 1"/>
          <p:cNvSpPr txBox="1"/>
          <p:nvPr>
            <p:ph type="title"/>
          </p:nvPr>
        </p:nvSpPr>
        <p:spPr>
          <a:xfrm>
            <a:off x="349291" y="216530"/>
            <a:ext cx="11493418" cy="767278"/>
          </a:xfrm>
          <a:prstGeom prst="rect">
            <a:avLst/>
          </a:prstGeom>
        </p:spPr>
        <p:txBody>
          <a:bodyPr/>
          <a:lstStyle/>
          <a:p>
            <a:pPr/>
            <a:r>
              <a:t>Subgradient to the rescue</a:t>
            </a:r>
          </a:p>
        </p:txBody>
      </p:sp>
      <p:sp>
        <p:nvSpPr>
          <p:cNvPr id="328" name="Content Placeholder 2"/>
          <p:cNvSpPr txBox="1"/>
          <p:nvPr>
            <p:ph type="body" idx="1"/>
          </p:nvPr>
        </p:nvSpPr>
        <p:spPr>
          <a:xfrm>
            <a:off x="932496" y="1177757"/>
            <a:ext cx="10327008" cy="4755210"/>
          </a:xfrm>
          <a:prstGeom prst="rect">
            <a:avLst/>
          </a:prstGeom>
          <a:blipFill>
            <a:blip r:embed="rId2"/>
            <a:stretch>
              <a:fillRect/>
            </a:stretch>
          </a:blipFill>
        </p:spPr>
        <p:txBody>
          <a:bodyPr/>
          <a:lstStyle/>
          <a:p>
            <a:pPr/>
            <a:r>
              <a:t> </a:t>
            </a:r>
          </a:p>
        </p:txBody>
      </p:sp>
      <p:sp>
        <p:nvSpPr>
          <p:cNvPr id="329"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28">
                                            <p:bg/>
                                          </p:spTgt>
                                        </p:tgtEl>
                                        <p:attrNameLst>
                                          <p:attrName>style.visibility</p:attrName>
                                        </p:attrNameLst>
                                      </p:cBhvr>
                                      <p:to>
                                        <p:strVal val="visible"/>
                                      </p:to>
                                    </p:set>
                                    <p:animEffect filter="dissolve" transition="in">
                                      <p:cBhvr>
                                        <p:cTn id="7" dur="500"/>
                                        <p:tgtEl>
                                          <p:spTgt spid="328">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28">
                                            <p:txEl>
                                              <p:pRg st="0" end="0"/>
                                            </p:txEl>
                                          </p:spTgt>
                                        </p:tgtEl>
                                        <p:attrNameLst>
                                          <p:attrName>style.visibility</p:attrName>
                                        </p:attrNameLst>
                                      </p:cBhvr>
                                      <p:to>
                                        <p:strVal val="visible"/>
                                      </p:to>
                                    </p:set>
                                    <p:animEffect filter="dissolve" transition="in">
                                      <p:cBhvr>
                                        <p:cTn id="10" dur="500"/>
                                        <p:tgtEl>
                                          <p:spTgt spid="328">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28"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Title 1"/>
          <p:cNvSpPr txBox="1"/>
          <p:nvPr>
            <p:ph type="title"/>
          </p:nvPr>
        </p:nvSpPr>
        <p:spPr>
          <a:xfrm>
            <a:off x="349291" y="216530"/>
            <a:ext cx="11493418" cy="767278"/>
          </a:xfrm>
          <a:prstGeom prst="rect">
            <a:avLst/>
          </a:prstGeom>
        </p:spPr>
        <p:txBody>
          <a:bodyPr/>
          <a:lstStyle/>
          <a:p>
            <a:pPr/>
            <a:r>
              <a:t>Subgradient to the rescue</a:t>
            </a:r>
          </a:p>
        </p:txBody>
      </p:sp>
      <p:sp>
        <p:nvSpPr>
          <p:cNvPr id="332" name="Content Placeholder 2"/>
          <p:cNvSpPr txBox="1"/>
          <p:nvPr>
            <p:ph type="body" idx="1"/>
          </p:nvPr>
        </p:nvSpPr>
        <p:spPr>
          <a:xfrm>
            <a:off x="932496" y="1177757"/>
            <a:ext cx="10327008" cy="4850903"/>
          </a:xfrm>
          <a:prstGeom prst="rect">
            <a:avLst/>
          </a:prstGeom>
          <a:blipFill>
            <a:blip r:embed="rId2"/>
            <a:stretch>
              <a:fillRect/>
            </a:stretch>
          </a:blipFill>
        </p:spPr>
        <p:txBody>
          <a:bodyPr/>
          <a:lstStyle/>
          <a:p>
            <a:pPr/>
            <a:r>
              <a:t> </a:t>
            </a:r>
          </a:p>
        </p:txBody>
      </p:sp>
      <p:sp>
        <p:nvSpPr>
          <p:cNvPr id="333"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4" name="Graphic 5" descr="Graphic 5"/>
          <p:cNvPicPr>
            <a:picLocks noChangeAspect="1"/>
          </p:cNvPicPr>
          <p:nvPr/>
        </p:nvPicPr>
        <p:blipFill>
          <a:blip r:embed="rId3">
            <a:extLst/>
          </a:blip>
          <a:stretch>
            <a:fillRect/>
          </a:stretch>
        </p:blipFill>
        <p:spPr>
          <a:xfrm>
            <a:off x="6761630" y="2841773"/>
            <a:ext cx="4497874" cy="271905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32">
                                            <p:bg/>
                                          </p:spTgt>
                                        </p:tgtEl>
                                        <p:attrNameLst>
                                          <p:attrName>style.visibility</p:attrName>
                                        </p:attrNameLst>
                                      </p:cBhvr>
                                      <p:to>
                                        <p:strVal val="visible"/>
                                      </p:to>
                                    </p:set>
                                    <p:animEffect filter="dissolve" transition="in">
                                      <p:cBhvr>
                                        <p:cTn id="7" dur="500"/>
                                        <p:tgtEl>
                                          <p:spTgt spid="332">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32">
                                            <p:txEl>
                                              <p:pRg st="0" end="0"/>
                                            </p:txEl>
                                          </p:spTgt>
                                        </p:tgtEl>
                                        <p:attrNameLst>
                                          <p:attrName>style.visibility</p:attrName>
                                        </p:attrNameLst>
                                      </p:cBhvr>
                                      <p:to>
                                        <p:strVal val="visible"/>
                                      </p:to>
                                    </p:set>
                                    <p:animEffect filter="dissolve" transition="in">
                                      <p:cBhvr>
                                        <p:cTn id="10" dur="500"/>
                                        <p:tgtEl>
                                          <p:spTgt spid="33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334"/>
                                        </p:tgtEl>
                                        <p:attrNameLst>
                                          <p:attrName>style.visibility</p:attrName>
                                        </p:attrNameLst>
                                      </p:cBhvr>
                                      <p:to>
                                        <p:strVal val="visible"/>
                                      </p:to>
                                    </p:set>
                                    <p:animEffect filter="dissolve" transition="in">
                                      <p:cBhvr>
                                        <p:cTn id="15" dur="5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4" grpId="2"/>
      <p:bldP build="p" bldLvl="5" animBg="1" rev="0" advAuto="0" spid="332" grpId="1"/>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Title 1"/>
          <p:cNvSpPr txBox="1"/>
          <p:nvPr>
            <p:ph type="title"/>
          </p:nvPr>
        </p:nvSpPr>
        <p:spPr>
          <a:xfrm>
            <a:off x="349291" y="216530"/>
            <a:ext cx="11493418" cy="767278"/>
          </a:xfrm>
          <a:prstGeom prst="rect">
            <a:avLst/>
          </a:prstGeom>
        </p:spPr>
        <p:txBody>
          <a:bodyPr/>
          <a:lstStyle/>
          <a:p>
            <a:pPr/>
            <a:r>
              <a:t>Deriving LASSO</a:t>
            </a:r>
          </a:p>
        </p:txBody>
      </p:sp>
      <p:sp>
        <p:nvSpPr>
          <p:cNvPr id="337" name="Content Placeholder 2"/>
          <p:cNvSpPr txBox="1"/>
          <p:nvPr>
            <p:ph type="body" idx="1"/>
          </p:nvPr>
        </p:nvSpPr>
        <p:spPr>
          <a:xfrm>
            <a:off x="932496" y="1177757"/>
            <a:ext cx="10327008" cy="4904066"/>
          </a:xfrm>
          <a:prstGeom prst="rect">
            <a:avLst/>
          </a:prstGeom>
          <a:blipFill>
            <a:blip r:embed="rId2"/>
            <a:stretch>
              <a:fillRect/>
            </a:stretch>
          </a:blipFill>
        </p:spPr>
        <p:txBody>
          <a:bodyPr/>
          <a:lstStyle/>
          <a:p>
            <a:pPr/>
            <a:r>
              <a:t> </a:t>
            </a:r>
          </a:p>
        </p:txBody>
      </p:sp>
      <p:sp>
        <p:nvSpPr>
          <p:cNvPr id="338"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37">
                                            <p:bg/>
                                          </p:spTgt>
                                        </p:tgtEl>
                                        <p:attrNameLst>
                                          <p:attrName>style.visibility</p:attrName>
                                        </p:attrNameLst>
                                      </p:cBhvr>
                                      <p:to>
                                        <p:strVal val="visible"/>
                                      </p:to>
                                    </p:set>
                                    <p:animEffect filter="dissolve" transition="in">
                                      <p:cBhvr>
                                        <p:cTn id="7" dur="500"/>
                                        <p:tgtEl>
                                          <p:spTgt spid="337">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37">
                                            <p:txEl>
                                              <p:pRg st="0" end="0"/>
                                            </p:txEl>
                                          </p:spTgt>
                                        </p:tgtEl>
                                        <p:attrNameLst>
                                          <p:attrName>style.visibility</p:attrName>
                                        </p:attrNameLst>
                                      </p:cBhvr>
                                      <p:to>
                                        <p:strVal val="visible"/>
                                      </p:to>
                                    </p:set>
                                    <p:animEffect filter="dissolve" transition="in">
                                      <p:cBhvr>
                                        <p:cTn id="10" dur="500"/>
                                        <p:tgtEl>
                                          <p:spTgt spid="33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37"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Content Placeholder 2"/>
          <p:cNvSpPr txBox="1"/>
          <p:nvPr>
            <p:ph type="body" sz="quarter" idx="1"/>
          </p:nvPr>
        </p:nvSpPr>
        <p:spPr>
          <a:xfrm>
            <a:off x="932496" y="2636733"/>
            <a:ext cx="10327008" cy="1020869"/>
          </a:xfrm>
          <a:prstGeom prst="rect">
            <a:avLst/>
          </a:prstGeom>
        </p:spPr>
        <p:txBody>
          <a:bodyPr/>
          <a:lstStyle/>
          <a:p>
            <a:pPr algn="ctr">
              <a:defRPr b="1"/>
            </a:pPr>
            <a:r>
              <a:t>Regularization: </a:t>
            </a:r>
            <a:r>
              <a:rPr b="0"/>
              <a:t>introduce additional information to solve ill-posed problems or avoid overfitting.</a:t>
            </a:r>
          </a:p>
        </p:txBody>
      </p:sp>
      <p:sp>
        <p:nvSpPr>
          <p:cNvPr id="156" name="Slide Number Placeholder 3"/>
          <p:cNvSpPr txBox="1"/>
          <p:nvPr>
            <p:ph type="sldNum" sz="quarter" idx="2"/>
          </p:nvPr>
        </p:nvSpPr>
        <p:spPr>
          <a:xfrm>
            <a:off x="11804739" y="644874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Title 1"/>
          <p:cNvSpPr txBox="1"/>
          <p:nvPr>
            <p:ph type="title"/>
          </p:nvPr>
        </p:nvSpPr>
        <p:spPr>
          <a:xfrm>
            <a:off x="349291" y="216530"/>
            <a:ext cx="11493418" cy="767278"/>
          </a:xfrm>
          <a:prstGeom prst="rect">
            <a:avLst/>
          </a:prstGeom>
        </p:spPr>
        <p:txBody>
          <a:bodyPr/>
          <a:lstStyle/>
          <a:p>
            <a:pPr/>
            <a:r>
              <a:t>Deriving LASSO</a:t>
            </a:r>
          </a:p>
        </p:txBody>
      </p:sp>
      <p:sp>
        <p:nvSpPr>
          <p:cNvPr id="341" name="Content Placeholder 2"/>
          <p:cNvSpPr txBox="1"/>
          <p:nvPr>
            <p:ph type="body" idx="1"/>
          </p:nvPr>
        </p:nvSpPr>
        <p:spPr>
          <a:xfrm>
            <a:off x="932496" y="1177757"/>
            <a:ext cx="10327008" cy="4914700"/>
          </a:xfrm>
          <a:prstGeom prst="rect">
            <a:avLst/>
          </a:prstGeom>
          <a:blipFill>
            <a:blip r:embed="rId2"/>
            <a:stretch>
              <a:fillRect/>
            </a:stretch>
          </a:blipFill>
        </p:spPr>
        <p:txBody>
          <a:bodyPr/>
          <a:lstStyle/>
          <a:p>
            <a:pPr/>
            <a:r>
              <a:t> </a:t>
            </a:r>
          </a:p>
        </p:txBody>
      </p:sp>
      <p:sp>
        <p:nvSpPr>
          <p:cNvPr id="342"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41">
                                            <p:bg/>
                                          </p:spTgt>
                                        </p:tgtEl>
                                        <p:attrNameLst>
                                          <p:attrName>style.visibility</p:attrName>
                                        </p:attrNameLst>
                                      </p:cBhvr>
                                      <p:to>
                                        <p:strVal val="visible"/>
                                      </p:to>
                                    </p:set>
                                    <p:animEffect filter="dissolve" transition="in">
                                      <p:cBhvr>
                                        <p:cTn id="7" dur="500"/>
                                        <p:tgtEl>
                                          <p:spTgt spid="341">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41">
                                            <p:txEl>
                                              <p:pRg st="0" end="0"/>
                                            </p:txEl>
                                          </p:spTgt>
                                        </p:tgtEl>
                                        <p:attrNameLst>
                                          <p:attrName>style.visibility</p:attrName>
                                        </p:attrNameLst>
                                      </p:cBhvr>
                                      <p:to>
                                        <p:strVal val="visible"/>
                                      </p:to>
                                    </p:set>
                                    <p:animEffect filter="dissolve" transition="in">
                                      <p:cBhvr>
                                        <p:cTn id="10" dur="500"/>
                                        <p:tgtEl>
                                          <p:spTgt spid="341">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1" grpId="1"/>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Title 1"/>
          <p:cNvSpPr txBox="1"/>
          <p:nvPr>
            <p:ph type="title"/>
          </p:nvPr>
        </p:nvSpPr>
        <p:spPr>
          <a:xfrm>
            <a:off x="349291" y="216530"/>
            <a:ext cx="11493418" cy="767278"/>
          </a:xfrm>
          <a:prstGeom prst="rect">
            <a:avLst/>
          </a:prstGeom>
        </p:spPr>
        <p:txBody>
          <a:bodyPr/>
          <a:lstStyle/>
          <a:p>
            <a:pPr/>
            <a:r>
              <a:t>Deriving LASSO</a:t>
            </a:r>
          </a:p>
        </p:txBody>
      </p:sp>
      <p:sp>
        <p:nvSpPr>
          <p:cNvPr id="345" name="Content Placeholder 2"/>
          <p:cNvSpPr txBox="1"/>
          <p:nvPr>
            <p:ph type="body" idx="1"/>
          </p:nvPr>
        </p:nvSpPr>
        <p:spPr>
          <a:xfrm>
            <a:off x="833415" y="1177757"/>
            <a:ext cx="10327008" cy="4744579"/>
          </a:xfrm>
          <a:prstGeom prst="rect">
            <a:avLst/>
          </a:prstGeom>
          <a:blipFill>
            <a:blip r:embed="rId2"/>
            <a:stretch>
              <a:fillRect/>
            </a:stretch>
          </a:blipFill>
        </p:spPr>
        <p:txBody>
          <a:bodyPr/>
          <a:lstStyle/>
          <a:p>
            <a:pPr/>
            <a:r>
              <a:t> </a:t>
            </a:r>
          </a:p>
        </p:txBody>
      </p:sp>
      <p:sp>
        <p:nvSpPr>
          <p:cNvPr id="346"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45">
                                            <p:bg/>
                                          </p:spTgt>
                                        </p:tgtEl>
                                        <p:attrNameLst>
                                          <p:attrName>style.visibility</p:attrName>
                                        </p:attrNameLst>
                                      </p:cBhvr>
                                      <p:to>
                                        <p:strVal val="visible"/>
                                      </p:to>
                                    </p:set>
                                    <p:animEffect filter="dissolve" transition="in">
                                      <p:cBhvr>
                                        <p:cTn id="7" dur="500"/>
                                        <p:tgtEl>
                                          <p:spTgt spid="34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45">
                                            <p:txEl>
                                              <p:pRg st="0" end="0"/>
                                            </p:txEl>
                                          </p:spTgt>
                                        </p:tgtEl>
                                        <p:attrNameLst>
                                          <p:attrName>style.visibility</p:attrName>
                                        </p:attrNameLst>
                                      </p:cBhvr>
                                      <p:to>
                                        <p:strVal val="visible"/>
                                      </p:to>
                                    </p:set>
                                    <p:animEffect filter="dissolve" transition="in">
                                      <p:cBhvr>
                                        <p:cTn id="10" dur="500"/>
                                        <p:tgtEl>
                                          <p:spTgt spid="34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5"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Title 1"/>
          <p:cNvSpPr txBox="1"/>
          <p:nvPr>
            <p:ph type="title"/>
          </p:nvPr>
        </p:nvSpPr>
        <p:spPr>
          <a:xfrm>
            <a:off x="349291" y="216530"/>
            <a:ext cx="11493418" cy="767278"/>
          </a:xfrm>
          <a:prstGeom prst="rect">
            <a:avLst/>
          </a:prstGeom>
        </p:spPr>
        <p:txBody>
          <a:bodyPr/>
          <a:lstStyle/>
          <a:p>
            <a:pPr/>
            <a:r>
              <a:t>Deriving LASSO</a:t>
            </a:r>
          </a:p>
        </p:txBody>
      </p:sp>
      <p:sp>
        <p:nvSpPr>
          <p:cNvPr id="349" name="Content Placeholder 2"/>
          <p:cNvSpPr txBox="1"/>
          <p:nvPr>
            <p:ph type="body" idx="1"/>
          </p:nvPr>
        </p:nvSpPr>
        <p:spPr>
          <a:xfrm>
            <a:off x="932496" y="1177757"/>
            <a:ext cx="10327008" cy="4850903"/>
          </a:xfrm>
          <a:prstGeom prst="rect">
            <a:avLst/>
          </a:prstGeom>
          <a:blipFill>
            <a:blip r:embed="rId3"/>
            <a:stretch>
              <a:fillRect/>
            </a:stretch>
          </a:blipFill>
        </p:spPr>
        <p:txBody>
          <a:bodyPr/>
          <a:lstStyle/>
          <a:p>
            <a:pPr/>
            <a:r>
              <a:t> </a:t>
            </a:r>
          </a:p>
        </p:txBody>
      </p:sp>
      <p:sp>
        <p:nvSpPr>
          <p:cNvPr id="350"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49">
                                            <p:bg/>
                                          </p:spTgt>
                                        </p:tgtEl>
                                        <p:attrNameLst>
                                          <p:attrName>style.visibility</p:attrName>
                                        </p:attrNameLst>
                                      </p:cBhvr>
                                      <p:to>
                                        <p:strVal val="visible"/>
                                      </p:to>
                                    </p:set>
                                    <p:animEffect filter="dissolve" transition="in">
                                      <p:cBhvr>
                                        <p:cTn id="7" dur="500"/>
                                        <p:tgtEl>
                                          <p:spTgt spid="349">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49">
                                            <p:txEl>
                                              <p:pRg st="0" end="0"/>
                                            </p:txEl>
                                          </p:spTgt>
                                        </p:tgtEl>
                                        <p:attrNameLst>
                                          <p:attrName>style.visibility</p:attrName>
                                        </p:attrNameLst>
                                      </p:cBhvr>
                                      <p:to>
                                        <p:strVal val="visible"/>
                                      </p:to>
                                    </p:set>
                                    <p:animEffect filter="dissolve" transition="in">
                                      <p:cBhvr>
                                        <p:cTn id="10" dur="500"/>
                                        <p:tgtEl>
                                          <p:spTgt spid="34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9"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Title 1"/>
          <p:cNvSpPr txBox="1"/>
          <p:nvPr>
            <p:ph type="title"/>
          </p:nvPr>
        </p:nvSpPr>
        <p:spPr>
          <a:xfrm>
            <a:off x="349291" y="216530"/>
            <a:ext cx="11493418" cy="767278"/>
          </a:xfrm>
          <a:prstGeom prst="rect">
            <a:avLst/>
          </a:prstGeom>
        </p:spPr>
        <p:txBody>
          <a:bodyPr/>
          <a:lstStyle/>
          <a:p>
            <a:pPr/>
            <a:r>
              <a:t>Deriving LASSO</a:t>
            </a:r>
          </a:p>
        </p:txBody>
      </p:sp>
      <p:sp>
        <p:nvSpPr>
          <p:cNvPr id="355" name="Content Placeholder 2"/>
          <p:cNvSpPr txBox="1"/>
          <p:nvPr>
            <p:ph type="body" idx="1"/>
          </p:nvPr>
        </p:nvSpPr>
        <p:spPr>
          <a:xfrm>
            <a:off x="932496" y="1177757"/>
            <a:ext cx="10327008" cy="4904066"/>
          </a:xfrm>
          <a:prstGeom prst="rect">
            <a:avLst/>
          </a:prstGeom>
          <a:blipFill>
            <a:blip r:embed="rId2"/>
            <a:stretch>
              <a:fillRect/>
            </a:stretch>
          </a:blipFill>
        </p:spPr>
        <p:txBody>
          <a:bodyPr/>
          <a:lstStyle/>
          <a:p>
            <a:pPr/>
            <a:r>
              <a:t> </a:t>
            </a:r>
          </a:p>
        </p:txBody>
      </p:sp>
      <p:sp>
        <p:nvSpPr>
          <p:cNvPr id="356"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55">
                                            <p:bg/>
                                          </p:spTgt>
                                        </p:tgtEl>
                                        <p:attrNameLst>
                                          <p:attrName>style.visibility</p:attrName>
                                        </p:attrNameLst>
                                      </p:cBhvr>
                                      <p:to>
                                        <p:strVal val="visible"/>
                                      </p:to>
                                    </p:set>
                                    <p:animEffect filter="dissolve" transition="in">
                                      <p:cBhvr>
                                        <p:cTn id="7" dur="500"/>
                                        <p:tgtEl>
                                          <p:spTgt spid="35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55">
                                            <p:txEl>
                                              <p:pRg st="0" end="0"/>
                                            </p:txEl>
                                          </p:spTgt>
                                        </p:tgtEl>
                                        <p:attrNameLst>
                                          <p:attrName>style.visibility</p:attrName>
                                        </p:attrNameLst>
                                      </p:cBhvr>
                                      <p:to>
                                        <p:strVal val="visible"/>
                                      </p:to>
                                    </p:set>
                                    <p:animEffect filter="dissolve" transition="in">
                                      <p:cBhvr>
                                        <p:cTn id="10" dur="500"/>
                                        <p:tgtEl>
                                          <p:spTgt spid="35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55" grpId="1"/>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Title 1"/>
          <p:cNvSpPr txBox="1"/>
          <p:nvPr>
            <p:ph type="title"/>
          </p:nvPr>
        </p:nvSpPr>
        <p:spPr>
          <a:xfrm>
            <a:off x="349291" y="216530"/>
            <a:ext cx="11493418" cy="767278"/>
          </a:xfrm>
          <a:prstGeom prst="rect">
            <a:avLst/>
          </a:prstGeom>
        </p:spPr>
        <p:txBody>
          <a:bodyPr/>
          <a:lstStyle/>
          <a:p>
            <a:pPr/>
            <a:r>
              <a:t>Connections of LASSO with OLS</a:t>
            </a:r>
          </a:p>
        </p:txBody>
      </p:sp>
      <p:sp>
        <p:nvSpPr>
          <p:cNvPr id="359" name="Content Placeholder 2"/>
          <p:cNvSpPr txBox="1"/>
          <p:nvPr>
            <p:ph type="body" idx="1"/>
          </p:nvPr>
        </p:nvSpPr>
        <p:spPr>
          <a:xfrm>
            <a:off x="932496" y="1177757"/>
            <a:ext cx="10327008" cy="5053362"/>
          </a:xfrm>
          <a:prstGeom prst="rect">
            <a:avLst/>
          </a:prstGeom>
          <a:blipFill>
            <a:blip r:embed="rId2"/>
            <a:stretch>
              <a:fillRect/>
            </a:stretch>
          </a:blipFill>
        </p:spPr>
        <p:txBody>
          <a:bodyPr/>
          <a:lstStyle/>
          <a:p>
            <a:pPr/>
            <a:r>
              <a:t> </a:t>
            </a:r>
          </a:p>
        </p:txBody>
      </p:sp>
      <p:sp>
        <p:nvSpPr>
          <p:cNvPr id="360"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Title 1"/>
          <p:cNvSpPr txBox="1"/>
          <p:nvPr>
            <p:ph type="title"/>
          </p:nvPr>
        </p:nvSpPr>
        <p:spPr>
          <a:xfrm>
            <a:off x="349291" y="216530"/>
            <a:ext cx="11493418" cy="767278"/>
          </a:xfrm>
          <a:prstGeom prst="rect">
            <a:avLst/>
          </a:prstGeom>
        </p:spPr>
        <p:txBody>
          <a:bodyPr/>
          <a:lstStyle/>
          <a:p>
            <a:pPr/>
            <a:r>
              <a:t>LASSO visualized</a:t>
            </a:r>
          </a:p>
        </p:txBody>
      </p:sp>
      <p:sp>
        <p:nvSpPr>
          <p:cNvPr id="363"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4" name="Content Placeholder 8" descr="Content Placeholder 8"/>
          <p:cNvPicPr>
            <a:picLocks noChangeAspect="1"/>
          </p:cNvPicPr>
          <p:nvPr/>
        </p:nvPicPr>
        <p:blipFill>
          <a:blip r:embed="rId2">
            <a:extLst/>
          </a:blip>
          <a:srcRect l="0" t="0" r="51673" b="0"/>
          <a:stretch>
            <a:fillRect/>
          </a:stretch>
        </p:blipFill>
        <p:spPr>
          <a:xfrm>
            <a:off x="1515945" y="1478476"/>
            <a:ext cx="3406930" cy="3901048"/>
          </a:xfrm>
          <a:prstGeom prst="rect">
            <a:avLst/>
          </a:prstGeom>
          <a:ln w="12700">
            <a:miter lim="400000"/>
          </a:ln>
        </p:spPr>
      </p:pic>
      <p:pic>
        <p:nvPicPr>
          <p:cNvPr id="365" name="Picture 10" descr="Picture 10"/>
          <p:cNvPicPr>
            <a:picLocks noChangeAspect="1"/>
          </p:cNvPicPr>
          <p:nvPr/>
        </p:nvPicPr>
        <p:blipFill>
          <a:blip r:embed="rId3">
            <a:extLst/>
          </a:blip>
          <a:stretch>
            <a:fillRect/>
          </a:stretch>
        </p:blipFill>
        <p:spPr>
          <a:xfrm>
            <a:off x="6096000" y="1567713"/>
            <a:ext cx="5201735" cy="3773340"/>
          </a:xfrm>
          <a:prstGeom prst="rect">
            <a:avLst/>
          </a:prstGeom>
          <a:ln w="12700">
            <a:miter lim="400000"/>
          </a:ln>
        </p:spPr>
      </p:pic>
      <p:sp>
        <p:nvSpPr>
          <p:cNvPr id="366" name="TextBox 11"/>
          <p:cNvSpPr txBox="1"/>
          <p:nvPr/>
        </p:nvSpPr>
        <p:spPr>
          <a:xfrm>
            <a:off x="889592" y="5573119"/>
            <a:ext cx="4667694"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The Lasso estimator tends to zero out parameters as the OLS loss can easily intersect with the constraint on one of the axis.</a:t>
            </a:r>
          </a:p>
        </p:txBody>
      </p:sp>
      <p:sp>
        <p:nvSpPr>
          <p:cNvPr id="367" name="TextBox 12"/>
          <p:cNvSpPr txBox="1"/>
          <p:nvPr/>
        </p:nvSpPr>
        <p:spPr>
          <a:xfrm>
            <a:off x="6634715" y="5551854"/>
            <a:ext cx="438061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The values of the coefficients decrease as lambda increases, and are nullified fast.</a:t>
            </a:r>
          </a:p>
        </p:txBody>
      </p:sp>
      <p:sp>
        <p:nvSpPr>
          <p:cNvPr id="368" name="Straight Arrow Connector 13"/>
          <p:cNvSpPr/>
          <p:nvPr/>
        </p:nvSpPr>
        <p:spPr>
          <a:xfrm flipH="1">
            <a:off x="2765327" y="3774558"/>
            <a:ext cx="1722476" cy="138224"/>
          </a:xfrm>
          <a:prstGeom prst="line">
            <a:avLst/>
          </a:prstGeom>
          <a:ln w="25400">
            <a:solidFill>
              <a:schemeClr val="accent2"/>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369" name="TextBox 14"/>
          <p:cNvSpPr txBox="1"/>
          <p:nvPr/>
        </p:nvSpPr>
        <p:spPr>
          <a:xfrm>
            <a:off x="4433777" y="3563606"/>
            <a:ext cx="1829860"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C00000"/>
                </a:solidFill>
                <a:effectLst>
                  <a:outerShdw sx="100000" sy="100000" kx="0" ky="0" algn="b" rotWithShape="0" blurRad="38100" dist="25400" dir="5400000">
                    <a:srgbClr val="6E747A">
                      <a:alpha val="43000"/>
                    </a:srgbClr>
                  </a:outerShdw>
                </a:effectLst>
              </a:defRPr>
            </a:lvl1pPr>
          </a:lstStyle>
          <a:p>
            <a:pPr/>
            <a:r>
              <a:t>Lasso estimator</a:t>
            </a:r>
          </a:p>
        </p:txBody>
      </p:sp>
      <p:sp>
        <p:nvSpPr>
          <p:cNvPr id="370" name="Oval 15"/>
          <p:cNvSpPr/>
          <p:nvPr/>
        </p:nvSpPr>
        <p:spPr>
          <a:xfrm>
            <a:off x="2657275" y="3863316"/>
            <a:ext cx="108053" cy="108053"/>
          </a:xfrm>
          <a:prstGeom prst="ellipse">
            <a:avLst/>
          </a:prstGeom>
          <a:solidFill>
            <a:schemeClr val="accent2"/>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69"/>
                                        </p:tgtEl>
                                        <p:attrNameLst>
                                          <p:attrName>style.visibility</p:attrName>
                                        </p:attrNameLst>
                                      </p:cBhvr>
                                      <p:to>
                                        <p:strVal val="visible"/>
                                      </p:to>
                                    </p:set>
                                    <p:animEffect filter="dissolve" transition="in">
                                      <p:cBhvr>
                                        <p:cTn id="7" dur="500"/>
                                        <p:tgtEl>
                                          <p:spTgt spid="369"/>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368"/>
                                        </p:tgtEl>
                                        <p:attrNameLst>
                                          <p:attrName>style.visibility</p:attrName>
                                        </p:attrNameLst>
                                      </p:cBhvr>
                                      <p:to>
                                        <p:strVal val="visible"/>
                                      </p:to>
                                    </p:set>
                                    <p:animEffect filter="dissolve" transition="in">
                                      <p:cBhvr>
                                        <p:cTn id="11" dur="500"/>
                                        <p:tgtEl>
                                          <p:spTgt spid="368"/>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370"/>
                                        </p:tgtEl>
                                        <p:attrNameLst>
                                          <p:attrName>style.visibility</p:attrName>
                                        </p:attrNameLst>
                                      </p:cBhvr>
                                      <p:to>
                                        <p:strVal val="visible"/>
                                      </p:to>
                                    </p:set>
                                    <p:animEffect filter="dissolve" transition="in">
                                      <p:cBhvr>
                                        <p:cTn id="15" dur="5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9" grpId="1"/>
      <p:bldP build="whole" bldLvl="1" animBg="1" rev="0" advAuto="0" spid="368" grpId="2"/>
      <p:bldP build="whole" bldLvl="1" animBg="1" rev="0" advAuto="0" spid="370" grpId="3"/>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 name="Title 1"/>
          <p:cNvSpPr txBox="1"/>
          <p:nvPr>
            <p:ph type="title"/>
          </p:nvPr>
        </p:nvSpPr>
        <p:spPr>
          <a:xfrm>
            <a:off x="865715" y="2747961"/>
            <a:ext cx="10363201" cy="1362077"/>
          </a:xfrm>
          <a:prstGeom prst="rect">
            <a:avLst/>
          </a:prstGeom>
        </p:spPr>
        <p:txBody>
          <a:bodyPr/>
          <a:lstStyle/>
          <a:p>
            <a:pPr/>
            <a:r>
              <a:t>Elastic Net ESTIMATOR</a:t>
            </a:r>
          </a:p>
        </p:txBody>
      </p:sp>
      <p:sp>
        <p:nvSpPr>
          <p:cNvPr id="373" name="Text Placeholder 2"/>
          <p:cNvSpPr txBox="1"/>
          <p:nvPr>
            <p:ph type="body" sz="quarter" idx="1"/>
          </p:nvPr>
        </p:nvSpPr>
        <p:spPr>
          <a:xfrm>
            <a:off x="914400" y="3429000"/>
            <a:ext cx="10363200" cy="365125"/>
          </a:xfrm>
          <a:prstGeom prst="rect">
            <a:avLst/>
          </a:prstGeom>
        </p:spPr>
        <p:txBody>
          <a:bodyPr/>
          <a:lstStyle>
            <a:lvl1pPr defTabSz="448038">
              <a:defRPr sz="1960"/>
            </a:lvl1pPr>
          </a:lstStyle>
          <a:p>
            <a:pPr/>
            <a:r>
              <a:t>Estimators, assemble</a:t>
            </a:r>
          </a:p>
        </p:txBody>
      </p:sp>
      <p:sp>
        <p:nvSpPr>
          <p:cNvPr id="374" name="Slide Number Placeholder 3"/>
          <p:cNvSpPr txBox="1"/>
          <p:nvPr>
            <p:ph type="sldNum" sz="quarter" idx="2"/>
          </p:nvPr>
        </p:nvSpPr>
        <p:spPr>
          <a:xfrm>
            <a:off x="11318418" y="6404295"/>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Title 1"/>
          <p:cNvSpPr txBox="1"/>
          <p:nvPr>
            <p:ph type="title"/>
          </p:nvPr>
        </p:nvSpPr>
        <p:spPr>
          <a:xfrm>
            <a:off x="349291" y="216530"/>
            <a:ext cx="11493418" cy="767278"/>
          </a:xfrm>
          <a:prstGeom prst="rect">
            <a:avLst/>
          </a:prstGeom>
        </p:spPr>
        <p:txBody>
          <a:bodyPr/>
          <a:lstStyle/>
          <a:p>
            <a:pPr/>
            <a:r>
              <a:t>Problems with Ridge and LASSO</a:t>
            </a:r>
          </a:p>
        </p:txBody>
      </p:sp>
      <p:sp>
        <p:nvSpPr>
          <p:cNvPr id="377" name="Content Placeholder 2"/>
          <p:cNvSpPr txBox="1"/>
          <p:nvPr>
            <p:ph type="body" idx="1"/>
          </p:nvPr>
        </p:nvSpPr>
        <p:spPr>
          <a:xfrm>
            <a:off x="932496" y="1177757"/>
            <a:ext cx="10327008" cy="4776476"/>
          </a:xfrm>
          <a:prstGeom prst="rect">
            <a:avLst/>
          </a:prstGeom>
        </p:spPr>
        <p:txBody>
          <a:bodyPr/>
          <a:lstStyle/>
          <a:p>
            <a:pPr marL="457200" indent="-457200">
              <a:buSzPct val="100000"/>
              <a:buFont typeface="Arial"/>
              <a:buChar char="•"/>
            </a:pPr>
            <a:r>
              <a:t>Ridge does not perform feature selection.</a:t>
            </a:r>
          </a:p>
          <a:p>
            <a:pPr marL="457200" indent="-457200">
              <a:buSzPct val="100000"/>
              <a:buFont typeface="Arial"/>
              <a:buChar char="•"/>
            </a:pPr>
            <a:r>
              <a:t>Ridge and Lasso are sensible to outliers.</a:t>
            </a:r>
          </a:p>
          <a:p>
            <a:pPr marL="457200" indent="-457200">
              <a:buSzPct val="100000"/>
              <a:buFont typeface="Arial"/>
              <a:buChar char="•"/>
            </a:pPr>
            <a:r>
              <a:t>When </a:t>
            </a:r>
            <a:r>
              <a:rPr>
                <a:solidFill>
                  <a:srgbClr val="00B050"/>
                </a:solidFill>
              </a:rPr>
              <a:t>p</a:t>
            </a:r>
            <a:r>
              <a:t> &gt; </a:t>
            </a:r>
            <a:r>
              <a:rPr>
                <a:solidFill>
                  <a:srgbClr val="C00000"/>
                </a:solidFill>
              </a:rPr>
              <a:t>n</a:t>
            </a:r>
            <a:r>
              <a:t>, LASSO can choose at most </a:t>
            </a:r>
            <a:r>
              <a:rPr>
                <a:solidFill>
                  <a:srgbClr val="C00000"/>
                </a:solidFill>
              </a:rPr>
              <a:t>n</a:t>
            </a:r>
            <a:r>
              <a:t> predictors to use. The rest are nullified.</a:t>
            </a:r>
          </a:p>
          <a:p>
            <a:pPr marL="457200" indent="-457200">
              <a:buSzPct val="100000"/>
              <a:buFont typeface="Arial"/>
              <a:buChar char="•"/>
            </a:pPr>
            <a:r>
              <a:t>When there are multiple correlated predictors, LASSO tends to indifferently choose one and discard the rest. </a:t>
            </a:r>
          </a:p>
          <a:p>
            <a:pPr marL="457200" indent="-457200">
              <a:buSzPct val="100000"/>
              <a:buFont typeface="Arial"/>
              <a:buChar char="•"/>
            </a:pPr>
            <a:r>
              <a:t>For example, if you run a problem with large number features multiple times, you might have a very different feature set each time.</a:t>
            </a:r>
          </a:p>
        </p:txBody>
      </p:sp>
      <p:sp>
        <p:nvSpPr>
          <p:cNvPr id="378"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77">
                                            <p:bg/>
                                          </p:spTgt>
                                        </p:tgtEl>
                                        <p:attrNameLst>
                                          <p:attrName>style.visibility</p:attrName>
                                        </p:attrNameLst>
                                      </p:cBhvr>
                                      <p:to>
                                        <p:strVal val="visible"/>
                                      </p:to>
                                    </p:set>
                                    <p:animEffect filter="dissolve" transition="in">
                                      <p:cBhvr>
                                        <p:cTn id="7" dur="500"/>
                                        <p:tgtEl>
                                          <p:spTgt spid="377">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77">
                                            <p:txEl>
                                              <p:pRg st="0" end="0"/>
                                            </p:txEl>
                                          </p:spTgt>
                                        </p:tgtEl>
                                        <p:attrNameLst>
                                          <p:attrName>style.visibility</p:attrName>
                                        </p:attrNameLst>
                                      </p:cBhvr>
                                      <p:to>
                                        <p:strVal val="visible"/>
                                      </p:to>
                                    </p:set>
                                    <p:animEffect filter="dissolve" transition="in">
                                      <p:cBhvr>
                                        <p:cTn id="10" dur="500"/>
                                        <p:tgtEl>
                                          <p:spTgt spid="37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377">
                                            <p:txEl>
                                              <p:pRg st="1" end="1"/>
                                            </p:txEl>
                                          </p:spTgt>
                                        </p:tgtEl>
                                        <p:attrNameLst>
                                          <p:attrName>style.visibility</p:attrName>
                                        </p:attrNameLst>
                                      </p:cBhvr>
                                      <p:to>
                                        <p:strVal val="visible"/>
                                      </p:to>
                                    </p:set>
                                    <p:animEffect filter="dissolve" transition="in">
                                      <p:cBhvr>
                                        <p:cTn id="15" dur="500"/>
                                        <p:tgtEl>
                                          <p:spTgt spid="37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377">
                                            <p:txEl>
                                              <p:pRg st="2" end="2"/>
                                            </p:txEl>
                                          </p:spTgt>
                                        </p:tgtEl>
                                        <p:attrNameLst>
                                          <p:attrName>style.visibility</p:attrName>
                                        </p:attrNameLst>
                                      </p:cBhvr>
                                      <p:to>
                                        <p:strVal val="visible"/>
                                      </p:to>
                                    </p:set>
                                    <p:animEffect filter="dissolve" transition="in">
                                      <p:cBhvr>
                                        <p:cTn id="20" dur="500"/>
                                        <p:tgtEl>
                                          <p:spTgt spid="37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377">
                                            <p:txEl>
                                              <p:pRg st="3" end="3"/>
                                            </p:txEl>
                                          </p:spTgt>
                                        </p:tgtEl>
                                        <p:attrNameLst>
                                          <p:attrName>style.visibility</p:attrName>
                                        </p:attrNameLst>
                                      </p:cBhvr>
                                      <p:to>
                                        <p:strVal val="visible"/>
                                      </p:to>
                                    </p:set>
                                    <p:animEffect filter="dissolve" transition="in">
                                      <p:cBhvr>
                                        <p:cTn id="25" dur="500"/>
                                        <p:tgtEl>
                                          <p:spTgt spid="37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377">
                                            <p:txEl>
                                              <p:pRg st="4" end="4"/>
                                            </p:txEl>
                                          </p:spTgt>
                                        </p:tgtEl>
                                        <p:attrNameLst>
                                          <p:attrName>style.visibility</p:attrName>
                                        </p:attrNameLst>
                                      </p:cBhvr>
                                      <p:to>
                                        <p:strVal val="visible"/>
                                      </p:to>
                                    </p:set>
                                    <p:animEffect filter="dissolve" transition="in">
                                      <p:cBhvr>
                                        <p:cTn id="30" dur="500"/>
                                        <p:tgtEl>
                                          <p:spTgt spid="377">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77" grpId="1"/>
    </p:bldLst>
  </p:timing>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Title 1"/>
          <p:cNvSpPr txBox="1"/>
          <p:nvPr>
            <p:ph type="title"/>
          </p:nvPr>
        </p:nvSpPr>
        <p:spPr>
          <a:xfrm>
            <a:off x="349291" y="216530"/>
            <a:ext cx="11493418" cy="767278"/>
          </a:xfrm>
          <a:prstGeom prst="rect">
            <a:avLst/>
          </a:prstGeom>
        </p:spPr>
        <p:txBody>
          <a:bodyPr/>
          <a:lstStyle/>
          <a:p>
            <a:pPr/>
            <a:r>
              <a:t>Combine Ridge and LASSO!</a:t>
            </a:r>
          </a:p>
        </p:txBody>
      </p:sp>
      <p:sp>
        <p:nvSpPr>
          <p:cNvPr id="383" name="Content Placeholder 2"/>
          <p:cNvSpPr txBox="1"/>
          <p:nvPr>
            <p:ph type="body" idx="1"/>
          </p:nvPr>
        </p:nvSpPr>
        <p:spPr>
          <a:xfrm>
            <a:off x="932496" y="1177757"/>
            <a:ext cx="10327008" cy="4989128"/>
          </a:xfrm>
          <a:prstGeom prst="rect">
            <a:avLst/>
          </a:prstGeom>
          <a:blipFill>
            <a:blip r:embed="rId2"/>
            <a:stretch>
              <a:fillRect/>
            </a:stretch>
          </a:blipFill>
        </p:spPr>
        <p:txBody>
          <a:bodyPr/>
          <a:lstStyle/>
          <a:p>
            <a:pPr/>
            <a:r>
              <a:t> </a:t>
            </a:r>
          </a:p>
        </p:txBody>
      </p:sp>
      <p:sp>
        <p:nvSpPr>
          <p:cNvPr id="384"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5" name="TextBox 5"/>
          <p:cNvSpPr txBox="1"/>
          <p:nvPr/>
        </p:nvSpPr>
        <p:spPr>
          <a:xfrm>
            <a:off x="6985590" y="4053811"/>
            <a:ext cx="728661"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E46C0A"/>
                </a:solidFill>
              </a:defRPr>
            </a:lvl1pPr>
          </a:lstStyle>
          <a:p>
            <a:pPr/>
            <a:r>
              <a:t>LASSO</a:t>
            </a:r>
          </a:p>
        </p:txBody>
      </p:sp>
      <p:sp>
        <p:nvSpPr>
          <p:cNvPr id="386" name="TextBox 6"/>
          <p:cNvSpPr txBox="1"/>
          <p:nvPr/>
        </p:nvSpPr>
        <p:spPr>
          <a:xfrm>
            <a:off x="8602167" y="4043178"/>
            <a:ext cx="669167"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E46C0A"/>
                </a:solidFill>
              </a:defRPr>
            </a:lvl1pPr>
          </a:lstStyle>
          <a:p>
            <a:pPr/>
            <a:r>
              <a:t>Ridge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83">
                                            <p:bg/>
                                          </p:spTgt>
                                        </p:tgtEl>
                                        <p:attrNameLst>
                                          <p:attrName>style.visibility</p:attrName>
                                        </p:attrNameLst>
                                      </p:cBhvr>
                                      <p:to>
                                        <p:strVal val="visible"/>
                                      </p:to>
                                    </p:set>
                                    <p:animEffect filter="dissolve" transition="in">
                                      <p:cBhvr>
                                        <p:cTn id="7" dur="500"/>
                                        <p:tgtEl>
                                          <p:spTgt spid="383">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83">
                                            <p:txEl>
                                              <p:pRg st="0" end="0"/>
                                            </p:txEl>
                                          </p:spTgt>
                                        </p:tgtEl>
                                        <p:attrNameLst>
                                          <p:attrName>style.visibility</p:attrName>
                                        </p:attrNameLst>
                                      </p:cBhvr>
                                      <p:to>
                                        <p:strVal val="visible"/>
                                      </p:to>
                                    </p:set>
                                    <p:animEffect filter="dissolve" transition="in">
                                      <p:cBhvr>
                                        <p:cTn id="10" dur="500"/>
                                        <p:tgtEl>
                                          <p:spTgt spid="38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385"/>
                                        </p:tgtEl>
                                        <p:attrNameLst>
                                          <p:attrName>style.visibility</p:attrName>
                                        </p:attrNameLst>
                                      </p:cBhvr>
                                      <p:to>
                                        <p:strVal val="visible"/>
                                      </p:to>
                                    </p:set>
                                    <p:animEffect filter="dissolve" transition="in">
                                      <p:cBhvr>
                                        <p:cTn id="15" dur="500"/>
                                        <p:tgtEl>
                                          <p:spTgt spid="385"/>
                                        </p:tgtEl>
                                      </p:cBhvr>
                                    </p:animEffect>
                                  </p:childTnLst>
                                </p:cTn>
                              </p:par>
                            </p:childTnLst>
                          </p:cTn>
                        </p:par>
                        <p:par>
                          <p:cTn id="16" fill="hold">
                            <p:stCondLst>
                              <p:cond delay="500"/>
                            </p:stCondLst>
                            <p:childTnLst>
                              <p:par>
                                <p:cTn id="17" presetClass="entr" nodeType="afterEffect" presetID="9" grpId="3" fill="hold">
                                  <p:stCondLst>
                                    <p:cond delay="0"/>
                                  </p:stCondLst>
                                  <p:iterate type="el" backwards="0">
                                    <p:tmAbs val="0"/>
                                  </p:iterate>
                                  <p:childTnLst>
                                    <p:set>
                                      <p:cBhvr>
                                        <p:cTn id="18" fill="hold"/>
                                        <p:tgtEl>
                                          <p:spTgt spid="386"/>
                                        </p:tgtEl>
                                        <p:attrNameLst>
                                          <p:attrName>style.visibility</p:attrName>
                                        </p:attrNameLst>
                                      </p:cBhvr>
                                      <p:to>
                                        <p:strVal val="visible"/>
                                      </p:to>
                                    </p:set>
                                    <p:animEffect filter="dissolve" transition="in">
                                      <p:cBhvr>
                                        <p:cTn id="19" dur="500"/>
                                        <p:tgtEl>
                                          <p:spTgt spid="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6" grpId="3"/>
      <p:bldP build="p" bldLvl="5" animBg="1" rev="0" advAuto="0" spid="383" grpId="1"/>
      <p:bldP build="whole" bldLvl="1" animBg="1" rev="0" advAuto="0" spid="385" grpId="2"/>
    </p:bldLst>
  </p:timing>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Title 1"/>
          <p:cNvSpPr txBox="1"/>
          <p:nvPr>
            <p:ph type="title"/>
          </p:nvPr>
        </p:nvSpPr>
        <p:spPr>
          <a:xfrm>
            <a:off x="349291" y="216530"/>
            <a:ext cx="11493418" cy="767278"/>
          </a:xfrm>
          <a:prstGeom prst="rect">
            <a:avLst/>
          </a:prstGeom>
        </p:spPr>
        <p:txBody>
          <a:bodyPr/>
          <a:lstStyle/>
          <a:p>
            <a:pPr/>
            <a:r>
              <a:t>Combine Ridge and LASSO!</a:t>
            </a:r>
          </a:p>
        </p:txBody>
      </p:sp>
      <p:sp>
        <p:nvSpPr>
          <p:cNvPr id="389" name="Content Placeholder 2"/>
          <p:cNvSpPr txBox="1"/>
          <p:nvPr>
            <p:ph type="body" idx="1"/>
          </p:nvPr>
        </p:nvSpPr>
        <p:spPr>
          <a:xfrm>
            <a:off x="932496" y="1177757"/>
            <a:ext cx="10327008" cy="4989128"/>
          </a:xfrm>
          <a:prstGeom prst="rect">
            <a:avLst/>
          </a:prstGeom>
          <a:blipFill>
            <a:blip r:embed="rId2"/>
            <a:stretch>
              <a:fillRect/>
            </a:stretch>
          </a:blipFill>
        </p:spPr>
        <p:txBody>
          <a:bodyPr/>
          <a:lstStyle/>
          <a:p>
            <a:pPr/>
            <a:r>
              <a:t> </a:t>
            </a:r>
          </a:p>
        </p:txBody>
      </p:sp>
      <p:sp>
        <p:nvSpPr>
          <p:cNvPr id="390"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89">
                                            <p:bg/>
                                          </p:spTgt>
                                        </p:tgtEl>
                                        <p:attrNameLst>
                                          <p:attrName>style.visibility</p:attrName>
                                        </p:attrNameLst>
                                      </p:cBhvr>
                                      <p:to>
                                        <p:strVal val="visible"/>
                                      </p:to>
                                    </p:set>
                                    <p:animEffect filter="dissolve" transition="in">
                                      <p:cBhvr>
                                        <p:cTn id="7" dur="500"/>
                                        <p:tgtEl>
                                          <p:spTgt spid="389">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89">
                                            <p:txEl>
                                              <p:pRg st="0" end="0"/>
                                            </p:txEl>
                                          </p:spTgt>
                                        </p:tgtEl>
                                        <p:attrNameLst>
                                          <p:attrName>style.visibility</p:attrName>
                                        </p:attrNameLst>
                                      </p:cBhvr>
                                      <p:to>
                                        <p:strVal val="visible"/>
                                      </p:to>
                                    </p:set>
                                    <p:animEffect filter="dissolve" transition="in">
                                      <p:cBhvr>
                                        <p:cTn id="10" dur="500"/>
                                        <p:tgtEl>
                                          <p:spTgt spid="38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89"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Title 8"/>
          <p:cNvSpPr txBox="1"/>
          <p:nvPr>
            <p:ph type="title"/>
          </p:nvPr>
        </p:nvSpPr>
        <p:spPr>
          <a:xfrm>
            <a:off x="963084" y="2747961"/>
            <a:ext cx="10363201" cy="1362077"/>
          </a:xfrm>
          <a:prstGeom prst="rect">
            <a:avLst/>
          </a:prstGeom>
        </p:spPr>
        <p:txBody>
          <a:bodyPr/>
          <a:lstStyle/>
          <a:p>
            <a:pPr/>
            <a:r>
              <a:t>Motivation</a:t>
            </a:r>
          </a:p>
        </p:txBody>
      </p:sp>
      <p:sp>
        <p:nvSpPr>
          <p:cNvPr id="159" name="Text Placeholder 9"/>
          <p:cNvSpPr txBox="1"/>
          <p:nvPr>
            <p:ph type="body" sz="quarter" idx="1"/>
          </p:nvPr>
        </p:nvSpPr>
        <p:spPr>
          <a:xfrm>
            <a:off x="963084" y="3429000"/>
            <a:ext cx="10363201" cy="387094"/>
          </a:xfrm>
          <a:prstGeom prst="rect">
            <a:avLst/>
          </a:prstGeom>
        </p:spPr>
        <p:txBody>
          <a:bodyPr/>
          <a:lstStyle/>
          <a:p>
            <a:pPr/>
            <a:r>
              <a:t>Why do we regularize?</a:t>
            </a:r>
          </a:p>
        </p:txBody>
      </p:sp>
      <p:sp>
        <p:nvSpPr>
          <p:cNvPr id="160" name="Slide Number Placeholder 3"/>
          <p:cNvSpPr txBox="1"/>
          <p:nvPr>
            <p:ph type="sldNum" sz="quarter" idx="2"/>
          </p:nvPr>
        </p:nvSpPr>
        <p:spPr>
          <a:xfrm>
            <a:off x="11398339" y="6404295"/>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Title 1"/>
          <p:cNvSpPr txBox="1"/>
          <p:nvPr>
            <p:ph type="title"/>
          </p:nvPr>
        </p:nvSpPr>
        <p:spPr>
          <a:xfrm>
            <a:off x="349291" y="216530"/>
            <a:ext cx="11493418" cy="767278"/>
          </a:xfrm>
          <a:prstGeom prst="rect">
            <a:avLst/>
          </a:prstGeom>
        </p:spPr>
        <p:txBody>
          <a:bodyPr/>
          <a:lstStyle/>
          <a:p>
            <a:pPr/>
            <a:r>
              <a:t>Combine Ridge and LASSO!</a:t>
            </a:r>
          </a:p>
        </p:txBody>
      </p:sp>
      <p:sp>
        <p:nvSpPr>
          <p:cNvPr id="393" name="Content Placeholder 2"/>
          <p:cNvSpPr txBox="1"/>
          <p:nvPr>
            <p:ph type="body" idx="1"/>
          </p:nvPr>
        </p:nvSpPr>
        <p:spPr>
          <a:xfrm>
            <a:off x="932496" y="1177757"/>
            <a:ext cx="10327008" cy="4989128"/>
          </a:xfrm>
          <a:prstGeom prst="rect">
            <a:avLst/>
          </a:prstGeom>
          <a:blipFill>
            <a:blip r:embed="rId2"/>
            <a:stretch>
              <a:fillRect/>
            </a:stretch>
          </a:blipFill>
        </p:spPr>
        <p:txBody>
          <a:bodyPr/>
          <a:lstStyle/>
          <a:p>
            <a:pPr/>
            <a:r>
              <a:t> </a:t>
            </a:r>
          </a:p>
        </p:txBody>
      </p:sp>
      <p:sp>
        <p:nvSpPr>
          <p:cNvPr id="394"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93">
                                            <p:bg/>
                                          </p:spTgt>
                                        </p:tgtEl>
                                        <p:attrNameLst>
                                          <p:attrName>style.visibility</p:attrName>
                                        </p:attrNameLst>
                                      </p:cBhvr>
                                      <p:to>
                                        <p:strVal val="visible"/>
                                      </p:to>
                                    </p:set>
                                    <p:animEffect filter="dissolve" transition="in">
                                      <p:cBhvr>
                                        <p:cTn id="7" dur="500"/>
                                        <p:tgtEl>
                                          <p:spTgt spid="393">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93">
                                            <p:txEl>
                                              <p:pRg st="0" end="0"/>
                                            </p:txEl>
                                          </p:spTgt>
                                        </p:tgtEl>
                                        <p:attrNameLst>
                                          <p:attrName>style.visibility</p:attrName>
                                        </p:attrNameLst>
                                      </p:cBhvr>
                                      <p:to>
                                        <p:strVal val="visible"/>
                                      </p:to>
                                    </p:set>
                                    <p:animEffect filter="dissolve" transition="in">
                                      <p:cBhvr>
                                        <p:cTn id="10" dur="500"/>
                                        <p:tgtEl>
                                          <p:spTgt spid="393">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3" grpId="1"/>
    </p:bldLst>
  </p:timing>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Title 1"/>
          <p:cNvSpPr txBox="1"/>
          <p:nvPr>
            <p:ph type="title"/>
          </p:nvPr>
        </p:nvSpPr>
        <p:spPr>
          <a:xfrm>
            <a:off x="865715" y="2747961"/>
            <a:ext cx="10363201" cy="1362077"/>
          </a:xfrm>
          <a:prstGeom prst="rect">
            <a:avLst/>
          </a:prstGeom>
        </p:spPr>
        <p:txBody>
          <a:bodyPr/>
          <a:lstStyle/>
          <a:p>
            <a:pPr/>
            <a:r>
              <a:t>Geometry of estimators</a:t>
            </a:r>
          </a:p>
        </p:txBody>
      </p:sp>
      <p:sp>
        <p:nvSpPr>
          <p:cNvPr id="397" name="Text Placeholder 2"/>
          <p:cNvSpPr txBox="1"/>
          <p:nvPr>
            <p:ph type="body" sz="quarter" idx="1"/>
          </p:nvPr>
        </p:nvSpPr>
        <p:spPr>
          <a:xfrm>
            <a:off x="914400" y="3429000"/>
            <a:ext cx="10363200" cy="365125"/>
          </a:xfrm>
          <a:prstGeom prst="rect">
            <a:avLst/>
          </a:prstGeom>
        </p:spPr>
        <p:txBody>
          <a:bodyPr/>
          <a:lstStyle>
            <a:lvl1pPr defTabSz="448038">
              <a:defRPr sz="1960"/>
            </a:lvl1pPr>
          </a:lstStyle>
          <a:p>
            <a:pPr/>
            <a:r>
              <a:t>Visualization is key</a:t>
            </a:r>
          </a:p>
        </p:txBody>
      </p:sp>
      <p:sp>
        <p:nvSpPr>
          <p:cNvPr id="398" name="Slide Number Placeholder 3"/>
          <p:cNvSpPr txBox="1"/>
          <p:nvPr>
            <p:ph type="sldNum" sz="quarter" idx="2"/>
          </p:nvPr>
        </p:nvSpPr>
        <p:spPr>
          <a:xfrm>
            <a:off x="11318418" y="6404295"/>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01" name="Picture 2" descr="Picture 2"/>
          <p:cNvPicPr>
            <a:picLocks noChangeAspect="1"/>
          </p:cNvPicPr>
          <p:nvPr/>
        </p:nvPicPr>
        <p:blipFill>
          <a:blip r:embed="rId2">
            <a:extLst/>
          </a:blip>
          <a:stretch>
            <a:fillRect/>
          </a:stretch>
        </p:blipFill>
        <p:spPr>
          <a:xfrm>
            <a:off x="2318082" y="925032"/>
            <a:ext cx="7555835" cy="5007936"/>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3"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04" name="Picture 2" descr="Picture 2"/>
          <p:cNvPicPr>
            <a:picLocks noChangeAspect="1"/>
          </p:cNvPicPr>
          <p:nvPr/>
        </p:nvPicPr>
        <p:blipFill>
          <a:blip r:embed="rId2">
            <a:extLst/>
          </a:blip>
          <a:stretch>
            <a:fillRect/>
          </a:stretch>
        </p:blipFill>
        <p:spPr>
          <a:xfrm>
            <a:off x="2318082" y="925032"/>
            <a:ext cx="7555835" cy="5007936"/>
          </a:xfrm>
          <a:prstGeom prst="rect">
            <a:avLst/>
          </a:prstGeom>
          <a:ln w="12700">
            <a:miter lim="400000"/>
          </a:ln>
        </p:spPr>
      </p:pic>
      <p:pic>
        <p:nvPicPr>
          <p:cNvPr id="405" name="Picture 10" descr="Picture 10"/>
          <p:cNvPicPr>
            <a:picLocks noChangeAspect="1"/>
          </p:cNvPicPr>
          <p:nvPr/>
        </p:nvPicPr>
        <p:blipFill>
          <a:blip r:embed="rId3">
            <a:extLst/>
          </a:blip>
          <a:stretch>
            <a:fillRect/>
          </a:stretch>
        </p:blipFill>
        <p:spPr>
          <a:xfrm>
            <a:off x="6243739" y="300597"/>
            <a:ext cx="3330229" cy="2415750"/>
          </a:xfrm>
          <a:prstGeom prst="rect">
            <a:avLst/>
          </a:prstGeom>
          <a:ln w="12700">
            <a:miter lim="400000"/>
          </a:ln>
        </p:spPr>
      </p:pic>
      <p:pic>
        <p:nvPicPr>
          <p:cNvPr id="406" name="Picture 12" descr="Picture 12"/>
          <p:cNvPicPr>
            <a:picLocks noChangeAspect="1"/>
          </p:cNvPicPr>
          <p:nvPr/>
        </p:nvPicPr>
        <p:blipFill>
          <a:blip r:embed="rId4">
            <a:extLst/>
          </a:blip>
          <a:stretch>
            <a:fillRect/>
          </a:stretch>
        </p:blipFill>
        <p:spPr>
          <a:xfrm>
            <a:off x="2618032" y="284377"/>
            <a:ext cx="3360712" cy="2362407"/>
          </a:xfrm>
          <a:prstGeom prst="rect">
            <a:avLst/>
          </a:prstGeom>
          <a:ln w="12700">
            <a:miter lim="400000"/>
          </a:ln>
        </p:spPr>
      </p:pic>
      <p:pic>
        <p:nvPicPr>
          <p:cNvPr id="407" name="Picture 14" descr="Picture 14"/>
          <p:cNvPicPr>
            <a:picLocks noChangeAspect="1"/>
          </p:cNvPicPr>
          <p:nvPr/>
        </p:nvPicPr>
        <p:blipFill>
          <a:blip r:embed="rId5">
            <a:extLst/>
          </a:blip>
          <a:stretch>
            <a:fillRect/>
          </a:stretch>
        </p:blipFill>
        <p:spPr>
          <a:xfrm>
            <a:off x="2166209" y="2212380"/>
            <a:ext cx="7859577" cy="3954505"/>
          </a:xfrm>
          <a:prstGeom prst="rect">
            <a:avLst/>
          </a:prstGeom>
          <a:ln w="12700">
            <a:miter lim="400000"/>
          </a:ln>
        </p:spPr>
      </p:pic>
      <p:pic>
        <p:nvPicPr>
          <p:cNvPr id="408" name="Picture 4" descr="Picture 4"/>
          <p:cNvPicPr>
            <a:picLocks noChangeAspect="1"/>
          </p:cNvPicPr>
          <p:nvPr/>
        </p:nvPicPr>
        <p:blipFill>
          <a:blip r:embed="rId6">
            <a:extLst/>
          </a:blip>
          <a:stretch>
            <a:fillRect/>
          </a:stretch>
        </p:blipFill>
        <p:spPr>
          <a:xfrm>
            <a:off x="3668584" y="1439622"/>
            <a:ext cx="4854828" cy="3663191"/>
          </a:xfrm>
          <a:prstGeom prst="rect">
            <a:avLst/>
          </a:prstGeom>
          <a:ln w="12700">
            <a:miter lim="400000"/>
          </a:ln>
        </p:spPr>
      </p:pic>
      <p:sp>
        <p:nvSpPr>
          <p:cNvPr id="409" name="TextBox 15"/>
          <p:cNvSpPr txBox="1"/>
          <p:nvPr/>
        </p:nvSpPr>
        <p:spPr>
          <a:xfrm>
            <a:off x="3747156" y="2124679"/>
            <a:ext cx="1456661"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Elastic Net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406"/>
                                        </p:tgtEl>
                                        <p:attrNameLst>
                                          <p:attrName>style.visibility</p:attrName>
                                        </p:attrNameLst>
                                      </p:cBhvr>
                                      <p:to>
                                        <p:strVal val="visible"/>
                                      </p:to>
                                    </p:set>
                                    <p:anim calcmode="lin" valueType="num">
                                      <p:cBhvr>
                                        <p:cTn id="7" dur="500" fill="hold"/>
                                        <p:tgtEl>
                                          <p:spTgt spid="406"/>
                                        </p:tgtEl>
                                        <p:attrNameLst>
                                          <p:attrName>ppt_x</p:attrName>
                                        </p:attrNameLst>
                                      </p:cBhvr>
                                      <p:tavLst>
                                        <p:tav tm="0">
                                          <p:val>
                                            <p:strVal val="#ppt_x"/>
                                          </p:val>
                                        </p:tav>
                                        <p:tav tm="100000">
                                          <p:val>
                                            <p:strVal val="#ppt_x"/>
                                          </p:val>
                                        </p:tav>
                                      </p:tavLst>
                                    </p:anim>
                                    <p:anim calcmode="lin" valueType="num">
                                      <p:cBhvr>
                                        <p:cTn id="8" dur="500" fill="hold"/>
                                        <p:tgtEl>
                                          <p:spTgt spid="4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405"/>
                                        </p:tgtEl>
                                        <p:attrNameLst>
                                          <p:attrName>style.visibility</p:attrName>
                                        </p:attrNameLst>
                                      </p:cBhvr>
                                      <p:to>
                                        <p:strVal val="visible"/>
                                      </p:to>
                                    </p:set>
                                    <p:anim calcmode="lin" valueType="num">
                                      <p:cBhvr>
                                        <p:cTn id="13" dur="500" fill="hold"/>
                                        <p:tgtEl>
                                          <p:spTgt spid="405"/>
                                        </p:tgtEl>
                                        <p:attrNameLst>
                                          <p:attrName>ppt_x</p:attrName>
                                        </p:attrNameLst>
                                      </p:cBhvr>
                                      <p:tavLst>
                                        <p:tav tm="0">
                                          <p:val>
                                            <p:strVal val="#ppt_x"/>
                                          </p:val>
                                        </p:tav>
                                        <p:tav tm="100000">
                                          <p:val>
                                            <p:strVal val="#ppt_x"/>
                                          </p:val>
                                        </p:tav>
                                      </p:tavLst>
                                    </p:anim>
                                    <p:anim calcmode="lin" valueType="num">
                                      <p:cBhvr>
                                        <p:cTn id="14" dur="500" fill="hold"/>
                                        <p:tgtEl>
                                          <p:spTgt spid="40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407"/>
                                        </p:tgtEl>
                                        <p:attrNameLst>
                                          <p:attrName>style.visibility</p:attrName>
                                        </p:attrNameLst>
                                      </p:cBhvr>
                                      <p:to>
                                        <p:strVal val="visible"/>
                                      </p:to>
                                    </p:set>
                                    <p:anim calcmode="lin" valueType="num">
                                      <p:cBhvr>
                                        <p:cTn id="19" dur="500" fill="hold"/>
                                        <p:tgtEl>
                                          <p:spTgt spid="407"/>
                                        </p:tgtEl>
                                        <p:attrNameLst>
                                          <p:attrName>ppt_w</p:attrName>
                                        </p:attrNameLst>
                                      </p:cBhvr>
                                      <p:tavLst>
                                        <p:tav tm="0">
                                          <p:val>
                                            <p:fltVal val="0"/>
                                          </p:val>
                                        </p:tav>
                                        <p:tav tm="100000">
                                          <p:val>
                                            <p:strVal val="#ppt_w"/>
                                          </p:val>
                                        </p:tav>
                                      </p:tavLst>
                                    </p:anim>
                                    <p:anim calcmode="lin" valueType="num">
                                      <p:cBhvr>
                                        <p:cTn id="20" dur="500" fill="hold"/>
                                        <p:tgtEl>
                                          <p:spTgt spid="40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408"/>
                                        </p:tgtEl>
                                        <p:attrNameLst>
                                          <p:attrName>style.visibility</p:attrName>
                                        </p:attrNameLst>
                                      </p:cBhvr>
                                      <p:to>
                                        <p:strVal val="visible"/>
                                      </p:to>
                                    </p:set>
                                    <p:anim calcmode="lin" valueType="num">
                                      <p:cBhvr>
                                        <p:cTn id="25" dur="1822" fill="hold"/>
                                        <p:tgtEl>
                                          <p:spTgt spid="408"/>
                                        </p:tgtEl>
                                        <p:attrNameLst>
                                          <p:attrName>ppt_x</p:attrName>
                                        </p:attrNameLst>
                                      </p:cBhvr>
                                      <p:tavLst>
                                        <p:tav tm="0">
                                          <p:val>
                                            <p:strVal val="#ppt_x"/>
                                          </p:val>
                                        </p:tav>
                                        <p:tav tm="100000">
                                          <p:val>
                                            <p:strVal val="#ppt_x"/>
                                          </p:val>
                                        </p:tav>
                                      </p:tavLst>
                                    </p:anim>
                                    <p:anim calcmode="lin" valueType="num">
                                      <p:cBhvr>
                                        <p:cTn id="26" dur="1822" fill="hold"/>
                                        <p:tgtEl>
                                          <p:spTgt spid="408"/>
                                        </p:tgtEl>
                                        <p:attrNameLst>
                                          <p:attrName>ppt_y</p:attrName>
                                        </p:attrNameLst>
                                      </p:cBhvr>
                                      <p:tavLst>
                                        <p:tav tm="0">
                                          <p:val>
                                            <p:strVal val="0-#ppt_h/2"/>
                                          </p:val>
                                        </p:tav>
                                        <p:tav tm="100000">
                                          <p:val>
                                            <p:strVal val="#ppt_y"/>
                                          </p:val>
                                        </p:tav>
                                      </p:tavLst>
                                    </p:anim>
                                  </p:childTnLst>
                                </p:cTn>
                              </p:par>
                            </p:childTnLst>
                          </p:cTn>
                        </p:par>
                        <p:par>
                          <p:cTn id="27" fill="hold">
                            <p:stCondLst>
                              <p:cond delay="1822"/>
                            </p:stCondLst>
                            <p:childTnLst>
                              <p:par>
                                <p:cTn id="28" presetClass="entr" nodeType="afterEffect" presetSubtype="1" presetID="2" grpId="5" fill="hold">
                                  <p:stCondLst>
                                    <p:cond delay="0"/>
                                  </p:stCondLst>
                                  <p:iterate type="el" backwards="0">
                                    <p:tmAbs val="0"/>
                                  </p:iterate>
                                  <p:childTnLst>
                                    <p:set>
                                      <p:cBhvr>
                                        <p:cTn id="29" fill="hold"/>
                                        <p:tgtEl>
                                          <p:spTgt spid="409"/>
                                        </p:tgtEl>
                                        <p:attrNameLst>
                                          <p:attrName>style.visibility</p:attrName>
                                        </p:attrNameLst>
                                      </p:cBhvr>
                                      <p:to>
                                        <p:strVal val="visible"/>
                                      </p:to>
                                    </p:set>
                                    <p:anim calcmode="lin" valueType="num">
                                      <p:cBhvr>
                                        <p:cTn id="30" dur="1822" fill="hold"/>
                                        <p:tgtEl>
                                          <p:spTgt spid="409"/>
                                        </p:tgtEl>
                                        <p:attrNameLst>
                                          <p:attrName>ppt_x</p:attrName>
                                        </p:attrNameLst>
                                      </p:cBhvr>
                                      <p:tavLst>
                                        <p:tav tm="0">
                                          <p:val>
                                            <p:strVal val="#ppt_x"/>
                                          </p:val>
                                        </p:tav>
                                        <p:tav tm="100000">
                                          <p:val>
                                            <p:strVal val="#ppt_x"/>
                                          </p:val>
                                        </p:tav>
                                      </p:tavLst>
                                    </p:anim>
                                    <p:anim calcmode="lin" valueType="num">
                                      <p:cBhvr>
                                        <p:cTn id="31" dur="1822" fill="hold"/>
                                        <p:tgtEl>
                                          <p:spTgt spid="4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8" grpId="4"/>
      <p:bldP build="whole" bldLvl="1" animBg="1" rev="0" advAuto="0" spid="405" grpId="2"/>
      <p:bldP build="whole" bldLvl="1" animBg="1" rev="0" advAuto="0" spid="406" grpId="1"/>
      <p:bldP build="whole" bldLvl="1" animBg="1" rev="0" advAuto="0" spid="409" grpId="5"/>
      <p:bldP build="whole" bldLvl="1" animBg="1" rev="0" advAuto="0" spid="407" grpId="3"/>
    </p:bldLst>
  </p:timing>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2" name="TextBox 1"/>
          <p:cNvSpPr txBox="1"/>
          <p:nvPr/>
        </p:nvSpPr>
        <p:spPr>
          <a:xfrm>
            <a:off x="1710070" y="2243471"/>
            <a:ext cx="8771860" cy="217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4400"/>
            </a:pPr>
            <a:r>
              <a:t>Let’s see it live!</a:t>
            </a:r>
          </a:p>
          <a:p>
            <a:pPr algn="ctr">
              <a:defRPr sz="4400"/>
            </a:pPr>
          </a:p>
          <a:p>
            <a:pPr algn="ctr">
              <a:defRPr sz="4400">
                <a:solidFill>
                  <a:srgbClr val="C00000"/>
                </a:solidFill>
                <a:latin typeface="Arial Black"/>
                <a:ea typeface="Arial Black"/>
                <a:cs typeface="Arial Black"/>
                <a:sym typeface="Arial Black"/>
              </a:defRPr>
            </a:pPr>
            <a:r>
              <a:t>DEMO TIME</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Title 1"/>
          <p:cNvSpPr txBox="1"/>
          <p:nvPr>
            <p:ph type="title"/>
          </p:nvPr>
        </p:nvSpPr>
        <p:spPr>
          <a:xfrm>
            <a:off x="865715" y="2747961"/>
            <a:ext cx="10363201" cy="1362077"/>
          </a:xfrm>
          <a:prstGeom prst="rect">
            <a:avLst/>
          </a:prstGeom>
        </p:spPr>
        <p:txBody>
          <a:bodyPr/>
          <a:lstStyle/>
          <a:p>
            <a:pPr/>
            <a:r>
              <a:t>Bayesian Interpretations</a:t>
            </a:r>
          </a:p>
        </p:txBody>
      </p:sp>
      <p:sp>
        <p:nvSpPr>
          <p:cNvPr id="415" name="Text Placeholder 2"/>
          <p:cNvSpPr txBox="1"/>
          <p:nvPr>
            <p:ph type="body" sz="quarter" idx="1"/>
          </p:nvPr>
        </p:nvSpPr>
        <p:spPr>
          <a:xfrm>
            <a:off x="914400" y="3429000"/>
            <a:ext cx="10363200" cy="365125"/>
          </a:xfrm>
          <a:prstGeom prst="rect">
            <a:avLst/>
          </a:prstGeom>
        </p:spPr>
        <p:txBody>
          <a:bodyPr/>
          <a:lstStyle>
            <a:lvl1pPr defTabSz="448038">
              <a:defRPr sz="1960"/>
            </a:lvl1pPr>
          </a:lstStyle>
          <a:p>
            <a:pPr/>
            <a:r>
              <a:t>“The right way of looking at it” - Kevin Rader, probably</a:t>
            </a:r>
          </a:p>
        </p:txBody>
      </p:sp>
      <p:sp>
        <p:nvSpPr>
          <p:cNvPr id="416" name="Slide Number Placeholder 3"/>
          <p:cNvSpPr txBox="1"/>
          <p:nvPr>
            <p:ph type="sldNum" sz="quarter" idx="2"/>
          </p:nvPr>
        </p:nvSpPr>
        <p:spPr>
          <a:xfrm>
            <a:off x="11318418" y="6404295"/>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 name="Title 1"/>
          <p:cNvSpPr txBox="1"/>
          <p:nvPr>
            <p:ph type="title"/>
          </p:nvPr>
        </p:nvSpPr>
        <p:spPr>
          <a:xfrm>
            <a:off x="349291" y="216530"/>
            <a:ext cx="11493418" cy="767278"/>
          </a:xfrm>
          <a:prstGeom prst="rect">
            <a:avLst/>
          </a:prstGeom>
        </p:spPr>
        <p:txBody>
          <a:bodyPr/>
          <a:lstStyle/>
          <a:p>
            <a:pPr/>
            <a:r>
              <a:t>A different but useful perspective</a:t>
            </a:r>
          </a:p>
        </p:txBody>
      </p:sp>
      <p:sp>
        <p:nvSpPr>
          <p:cNvPr id="419" name="Content Placeholder 2"/>
          <p:cNvSpPr txBox="1"/>
          <p:nvPr>
            <p:ph type="body" idx="1"/>
          </p:nvPr>
        </p:nvSpPr>
        <p:spPr>
          <a:xfrm>
            <a:off x="932496" y="1185934"/>
            <a:ext cx="10327008" cy="4874624"/>
          </a:xfrm>
          <a:prstGeom prst="rect">
            <a:avLst/>
          </a:prstGeom>
          <a:blipFill>
            <a:blip r:embed="rId2"/>
            <a:stretch>
              <a:fillRect/>
            </a:stretch>
          </a:blipFill>
        </p:spPr>
        <p:txBody>
          <a:bodyPr/>
          <a:lstStyle/>
          <a:p>
            <a:pPr/>
            <a:r>
              <a:t> </a:t>
            </a:r>
          </a:p>
        </p:txBody>
      </p:sp>
      <p:sp>
        <p:nvSpPr>
          <p:cNvPr id="420"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21" name="Picture 5" descr="Picture 5"/>
          <p:cNvPicPr>
            <a:picLocks noChangeAspect="1"/>
          </p:cNvPicPr>
          <p:nvPr/>
        </p:nvPicPr>
        <p:blipFill>
          <a:blip r:embed="rId3">
            <a:extLst/>
          </a:blip>
          <a:stretch>
            <a:fillRect/>
          </a:stretch>
        </p:blipFill>
        <p:spPr>
          <a:xfrm>
            <a:off x="4633802" y="4236251"/>
            <a:ext cx="2723930" cy="187131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19">
                                            <p:bg/>
                                          </p:spTgt>
                                        </p:tgtEl>
                                        <p:attrNameLst>
                                          <p:attrName>style.visibility</p:attrName>
                                        </p:attrNameLst>
                                      </p:cBhvr>
                                      <p:to>
                                        <p:strVal val="visible"/>
                                      </p:to>
                                    </p:set>
                                    <p:animEffect filter="dissolve" transition="in">
                                      <p:cBhvr>
                                        <p:cTn id="7" dur="500"/>
                                        <p:tgtEl>
                                          <p:spTgt spid="419">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419">
                                            <p:txEl>
                                              <p:pRg st="0" end="0"/>
                                            </p:txEl>
                                          </p:spTgt>
                                        </p:tgtEl>
                                        <p:attrNameLst>
                                          <p:attrName>style.visibility</p:attrName>
                                        </p:attrNameLst>
                                      </p:cBhvr>
                                      <p:to>
                                        <p:strVal val="visible"/>
                                      </p:to>
                                    </p:set>
                                    <p:animEffect filter="dissolve" transition="in">
                                      <p:cBhvr>
                                        <p:cTn id="10" dur="500"/>
                                        <p:tgtEl>
                                          <p:spTgt spid="41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421"/>
                                        </p:tgtEl>
                                        <p:attrNameLst>
                                          <p:attrName>style.visibility</p:attrName>
                                        </p:attrNameLst>
                                      </p:cBhvr>
                                      <p:to>
                                        <p:strVal val="visible"/>
                                      </p:to>
                                    </p:set>
                                    <p:animEffect filter="dissolve" transition="in">
                                      <p:cBhvr>
                                        <p:cTn id="15" dur="500"/>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19" grpId="1"/>
      <p:bldP build="whole" bldLvl="1" animBg="1" rev="0" advAuto="0" spid="421" grpId="2"/>
    </p:bldLst>
  </p:timing>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Title 1"/>
          <p:cNvSpPr txBox="1"/>
          <p:nvPr>
            <p:ph type="title"/>
          </p:nvPr>
        </p:nvSpPr>
        <p:spPr>
          <a:xfrm>
            <a:off x="349291" y="216530"/>
            <a:ext cx="11493418" cy="767278"/>
          </a:xfrm>
          <a:prstGeom prst="rect">
            <a:avLst/>
          </a:prstGeom>
        </p:spPr>
        <p:txBody>
          <a:bodyPr/>
          <a:lstStyle/>
          <a:p>
            <a:pPr/>
            <a:r>
              <a:t>A different but useful perspective</a:t>
            </a:r>
          </a:p>
        </p:txBody>
      </p:sp>
      <p:sp>
        <p:nvSpPr>
          <p:cNvPr id="424" name="Content Placeholder 2"/>
          <p:cNvSpPr txBox="1"/>
          <p:nvPr>
            <p:ph type="body" idx="1"/>
          </p:nvPr>
        </p:nvSpPr>
        <p:spPr>
          <a:xfrm>
            <a:off x="932496" y="1185934"/>
            <a:ext cx="10327008" cy="4874624"/>
          </a:xfrm>
          <a:prstGeom prst="rect">
            <a:avLst/>
          </a:prstGeom>
          <a:blipFill>
            <a:blip r:embed="rId2"/>
            <a:stretch>
              <a:fillRect/>
            </a:stretch>
          </a:blipFill>
        </p:spPr>
        <p:txBody>
          <a:bodyPr/>
          <a:lstStyle/>
          <a:p>
            <a:pPr/>
            <a:r>
              <a:t> </a:t>
            </a:r>
          </a:p>
        </p:txBody>
      </p:sp>
      <p:sp>
        <p:nvSpPr>
          <p:cNvPr id="425"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26" name="Picture 5" descr="Picture 5"/>
          <p:cNvPicPr>
            <a:picLocks noChangeAspect="1"/>
          </p:cNvPicPr>
          <p:nvPr/>
        </p:nvPicPr>
        <p:blipFill>
          <a:blip r:embed="rId3">
            <a:extLst/>
          </a:blip>
          <a:stretch>
            <a:fillRect/>
          </a:stretch>
        </p:blipFill>
        <p:spPr>
          <a:xfrm>
            <a:off x="3016081" y="1998921"/>
            <a:ext cx="6159838" cy="423175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 name="Content Placeholder 2"/>
          <p:cNvSpPr txBox="1"/>
          <p:nvPr>
            <p:ph type="body" sz="quarter" idx="1"/>
          </p:nvPr>
        </p:nvSpPr>
        <p:spPr>
          <a:xfrm>
            <a:off x="932496" y="1177757"/>
            <a:ext cx="10327008" cy="1228430"/>
          </a:xfrm>
          <a:prstGeom prst="rect">
            <a:avLst/>
          </a:prstGeom>
          <a:blipFill>
            <a:blip r:embed="rId2"/>
            <a:stretch>
              <a:fillRect/>
            </a:stretch>
          </a:blipFill>
        </p:spPr>
        <p:txBody>
          <a:bodyPr/>
          <a:lstStyle/>
          <a:p>
            <a:pPr/>
            <a:r>
              <a:t> </a:t>
            </a:r>
          </a:p>
        </p:txBody>
      </p:sp>
      <p:grpSp>
        <p:nvGrpSpPr>
          <p:cNvPr id="431" name="Rectangle: Rounded Corners 4"/>
          <p:cNvGrpSpPr/>
          <p:nvPr/>
        </p:nvGrpSpPr>
        <p:grpSpPr>
          <a:xfrm>
            <a:off x="3399699" y="2406187"/>
            <a:ext cx="5392601" cy="1682103"/>
            <a:chOff x="0" y="0"/>
            <a:chExt cx="5392599" cy="1682101"/>
          </a:xfrm>
        </p:grpSpPr>
        <p:sp>
          <p:nvSpPr>
            <p:cNvPr id="429" name="Rounded Rectangle"/>
            <p:cNvSpPr/>
            <p:nvPr/>
          </p:nvSpPr>
          <p:spPr>
            <a:xfrm>
              <a:off x="0" y="0"/>
              <a:ext cx="5392600" cy="1682102"/>
            </a:xfrm>
            <a:prstGeom prst="roundRect">
              <a:avLst>
                <a:gd name="adj" fmla="val 16667"/>
              </a:avLst>
            </a:prstGeom>
            <a:blipFill rotWithShape="1">
              <a:blip r:embed="rId3"/>
              <a:srcRect l="0" t="0" r="0" b="0"/>
              <a:stretch>
                <a:fillRect/>
              </a:stretch>
            </a:blipFill>
            <a:ln w="9525" cap="flat">
              <a:solidFill>
                <a:srgbClr val="FFFFFF"/>
              </a:solidFill>
              <a:prstDash val="solid"/>
              <a:round/>
            </a:ln>
            <a:effectLst/>
          </p:spPr>
          <p:txBody>
            <a:bodyPr wrap="square" lIns="45719" tIns="45719" rIns="45719" bIns="45719" numCol="1" anchor="t">
              <a:noAutofit/>
            </a:bodyPr>
            <a:lstStyle/>
            <a:p>
              <a:pPr/>
            </a:p>
          </p:txBody>
        </p:sp>
        <p:sp>
          <p:nvSpPr>
            <p:cNvPr id="430" name="Text"/>
            <p:cNvSpPr txBox="1"/>
            <p:nvPr/>
          </p:nvSpPr>
          <p:spPr>
            <a:xfrm>
              <a:off x="82113" y="82112"/>
              <a:ext cx="522837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432" name="Title 1"/>
          <p:cNvSpPr txBox="1"/>
          <p:nvPr>
            <p:ph type="title"/>
          </p:nvPr>
        </p:nvSpPr>
        <p:spPr>
          <a:xfrm>
            <a:off x="349291" y="216530"/>
            <a:ext cx="11493418" cy="767278"/>
          </a:xfrm>
          <a:prstGeom prst="rect">
            <a:avLst/>
          </a:prstGeom>
        </p:spPr>
        <p:txBody>
          <a:bodyPr/>
          <a:lstStyle/>
          <a:p>
            <a:pPr/>
            <a:r>
              <a:t>Ridge and LASSO as MAP estimates</a:t>
            </a:r>
          </a:p>
        </p:txBody>
      </p:sp>
      <p:sp>
        <p:nvSpPr>
          <p:cNvPr id="433"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36" name="Rectangle: Rounded Corners 4"/>
          <p:cNvGrpSpPr/>
          <p:nvPr/>
        </p:nvGrpSpPr>
        <p:grpSpPr>
          <a:xfrm>
            <a:off x="3399699" y="4334257"/>
            <a:ext cx="5392601" cy="1682103"/>
            <a:chOff x="0" y="0"/>
            <a:chExt cx="5392599" cy="1682101"/>
          </a:xfrm>
        </p:grpSpPr>
        <p:sp>
          <p:nvSpPr>
            <p:cNvPr id="434" name="Rounded Rectangle"/>
            <p:cNvSpPr/>
            <p:nvPr/>
          </p:nvSpPr>
          <p:spPr>
            <a:xfrm>
              <a:off x="0" y="0"/>
              <a:ext cx="5392600" cy="1682102"/>
            </a:xfrm>
            <a:prstGeom prst="roundRect">
              <a:avLst>
                <a:gd name="adj" fmla="val 16667"/>
              </a:avLst>
            </a:prstGeom>
            <a:blipFill rotWithShape="1">
              <a:blip r:embed="rId4"/>
              <a:srcRect l="0" t="0" r="0" b="0"/>
              <a:stretch>
                <a:fillRect/>
              </a:stretch>
            </a:blipFill>
            <a:ln w="9525" cap="flat">
              <a:solidFill>
                <a:srgbClr val="FFFFFF"/>
              </a:solidFill>
              <a:prstDash val="solid"/>
              <a:round/>
            </a:ln>
            <a:effectLst/>
          </p:spPr>
          <p:txBody>
            <a:bodyPr wrap="square" lIns="45719" tIns="45719" rIns="45719" bIns="45719" numCol="1" anchor="t">
              <a:noAutofit/>
            </a:bodyPr>
            <a:lstStyle/>
            <a:p>
              <a:pPr/>
            </a:p>
          </p:txBody>
        </p:sp>
        <p:sp>
          <p:nvSpPr>
            <p:cNvPr id="435" name="Text"/>
            <p:cNvSpPr txBox="1"/>
            <p:nvPr/>
          </p:nvSpPr>
          <p:spPr>
            <a:xfrm>
              <a:off x="82113" y="82112"/>
              <a:ext cx="522837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28">
                                            <p:bg/>
                                          </p:spTgt>
                                        </p:tgtEl>
                                        <p:attrNameLst>
                                          <p:attrName>style.visibility</p:attrName>
                                        </p:attrNameLst>
                                      </p:cBhvr>
                                      <p:to>
                                        <p:strVal val="visible"/>
                                      </p:to>
                                    </p:set>
                                    <p:animEffect filter="dissolve" transition="in">
                                      <p:cBhvr>
                                        <p:cTn id="7" dur="500"/>
                                        <p:tgtEl>
                                          <p:spTgt spid="428">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428">
                                            <p:txEl>
                                              <p:pRg st="0" end="0"/>
                                            </p:txEl>
                                          </p:spTgt>
                                        </p:tgtEl>
                                        <p:attrNameLst>
                                          <p:attrName>style.visibility</p:attrName>
                                        </p:attrNameLst>
                                      </p:cBhvr>
                                      <p:to>
                                        <p:strVal val="visible"/>
                                      </p:to>
                                    </p:set>
                                    <p:animEffect filter="dissolve" transition="in">
                                      <p:cBhvr>
                                        <p:cTn id="10" dur="500"/>
                                        <p:tgtEl>
                                          <p:spTgt spid="42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431"/>
                                        </p:tgtEl>
                                        <p:attrNameLst>
                                          <p:attrName>style.visibility</p:attrName>
                                        </p:attrNameLst>
                                      </p:cBhvr>
                                      <p:to>
                                        <p:strVal val="visible"/>
                                      </p:to>
                                    </p:set>
                                    <p:animEffect filter="dissolve" transition="in">
                                      <p:cBhvr>
                                        <p:cTn id="15" dur="500"/>
                                        <p:tgtEl>
                                          <p:spTgt spid="431"/>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3" fill="hold">
                                  <p:stCondLst>
                                    <p:cond delay="0"/>
                                  </p:stCondLst>
                                  <p:iterate type="el" backwards="0">
                                    <p:tmAbs val="0"/>
                                  </p:iterate>
                                  <p:childTnLst>
                                    <p:set>
                                      <p:cBhvr>
                                        <p:cTn id="19" fill="hold"/>
                                        <p:tgtEl>
                                          <p:spTgt spid="436"/>
                                        </p:tgtEl>
                                        <p:attrNameLst>
                                          <p:attrName>style.visibility</p:attrName>
                                        </p:attrNameLst>
                                      </p:cBhvr>
                                      <p:to>
                                        <p:strVal val="visible"/>
                                      </p:to>
                                    </p:set>
                                    <p:animEffect filter="dissolve" transition="in">
                                      <p:cBhvr>
                                        <p:cTn id="20" dur="500"/>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1" grpId="2"/>
      <p:bldP build="whole" bldLvl="1" animBg="1" rev="0" advAuto="0" spid="436" grpId="3"/>
      <p:bldP build="p" bldLvl="5" animBg="1" rev="0" advAuto="0" spid="428" grpId="1"/>
    </p:bldLst>
  </p:timing>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40" name="Content Placeholder 2"/>
          <p:cNvGrpSpPr/>
          <p:nvPr/>
        </p:nvGrpSpPr>
        <p:grpSpPr>
          <a:xfrm>
            <a:off x="932495" y="1175301"/>
            <a:ext cx="4967257" cy="2576429"/>
            <a:chOff x="0" y="0"/>
            <a:chExt cx="4967256" cy="2576427"/>
          </a:xfrm>
        </p:grpSpPr>
        <p:sp>
          <p:nvSpPr>
            <p:cNvPr id="438" name="Rectangle"/>
            <p:cNvSpPr/>
            <p:nvPr/>
          </p:nvSpPr>
          <p:spPr>
            <a:xfrm>
              <a:off x="0" y="-1"/>
              <a:ext cx="4967257" cy="2576429"/>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39" name="Text"/>
            <p:cNvSpPr txBox="1"/>
            <p:nvPr/>
          </p:nvSpPr>
          <p:spPr>
            <a:xfrm>
              <a:off x="0" y="-1"/>
              <a:ext cx="4967257"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441" name="Title 1"/>
          <p:cNvSpPr txBox="1"/>
          <p:nvPr>
            <p:ph type="title"/>
          </p:nvPr>
        </p:nvSpPr>
        <p:spPr>
          <a:xfrm>
            <a:off x="349291" y="216530"/>
            <a:ext cx="11493418" cy="767278"/>
          </a:xfrm>
          <a:prstGeom prst="rect">
            <a:avLst/>
          </a:prstGeom>
        </p:spPr>
        <p:txBody>
          <a:bodyPr/>
          <a:lstStyle/>
          <a:p>
            <a:pPr/>
            <a:r>
              <a:t>MAP: Maximum a posteriori estimation</a:t>
            </a:r>
          </a:p>
        </p:txBody>
      </p:sp>
      <p:sp>
        <p:nvSpPr>
          <p:cNvPr id="442"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43" name="Picture 5" descr="Picture 5"/>
          <p:cNvPicPr>
            <a:picLocks noChangeAspect="1"/>
          </p:cNvPicPr>
          <p:nvPr/>
        </p:nvPicPr>
        <p:blipFill>
          <a:blip r:embed="rId3">
            <a:extLst/>
          </a:blip>
          <a:srcRect l="4746" t="17992" r="3363" b="12770"/>
          <a:stretch>
            <a:fillRect/>
          </a:stretch>
        </p:blipFill>
        <p:spPr>
          <a:xfrm>
            <a:off x="5472392" y="983807"/>
            <a:ext cx="6370317" cy="3996518"/>
          </a:xfrm>
          <a:prstGeom prst="rect">
            <a:avLst/>
          </a:prstGeom>
          <a:ln w="12700">
            <a:miter lim="400000"/>
          </a:ln>
        </p:spPr>
      </p:pic>
      <p:grpSp>
        <p:nvGrpSpPr>
          <p:cNvPr id="446" name="Rectangle 11"/>
          <p:cNvGrpSpPr/>
          <p:nvPr/>
        </p:nvGrpSpPr>
        <p:grpSpPr>
          <a:xfrm>
            <a:off x="932494" y="3826161"/>
            <a:ext cx="10739554" cy="2308325"/>
            <a:chOff x="0" y="0"/>
            <a:chExt cx="10739552" cy="2308324"/>
          </a:xfrm>
        </p:grpSpPr>
        <p:sp>
          <p:nvSpPr>
            <p:cNvPr id="444" name="Rectangle"/>
            <p:cNvSpPr/>
            <p:nvPr/>
          </p:nvSpPr>
          <p:spPr>
            <a:xfrm>
              <a:off x="-1" y="-1"/>
              <a:ext cx="10739554" cy="2308326"/>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45" name="Text"/>
            <p:cNvSpPr txBox="1"/>
            <p:nvPr/>
          </p:nvSpPr>
          <p:spPr>
            <a:xfrm>
              <a:off x="-1" y="-1"/>
              <a:ext cx="1073955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pic>
        <p:nvPicPr>
          <p:cNvPr id="447" name="Picture 12" descr="Picture 12"/>
          <p:cNvPicPr>
            <a:picLocks noChangeAspect="1"/>
          </p:cNvPicPr>
          <p:nvPr/>
        </p:nvPicPr>
        <p:blipFill>
          <a:blip r:embed="rId5">
            <a:extLst/>
          </a:blip>
          <a:srcRect l="6550" t="90231" r="79501" b="3986"/>
          <a:stretch>
            <a:fillRect/>
          </a:stretch>
        </p:blipFill>
        <p:spPr>
          <a:xfrm>
            <a:off x="5590902" y="4642266"/>
            <a:ext cx="1010195" cy="31414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40"/>
                                        </p:tgtEl>
                                        <p:attrNameLst>
                                          <p:attrName>style.visibility</p:attrName>
                                        </p:attrNameLst>
                                      </p:cBhvr>
                                      <p:to>
                                        <p:strVal val="visible"/>
                                      </p:to>
                                    </p:set>
                                    <p:animEffect filter="dissolve" transition="in">
                                      <p:cBhvr>
                                        <p:cTn id="7" dur="5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0"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Title 1"/>
          <p:cNvSpPr txBox="1"/>
          <p:nvPr>
            <p:ph type="title"/>
          </p:nvPr>
        </p:nvSpPr>
        <p:spPr>
          <a:xfrm>
            <a:off x="349291" y="216530"/>
            <a:ext cx="11493418" cy="767278"/>
          </a:xfrm>
          <a:prstGeom prst="rect">
            <a:avLst/>
          </a:prstGeom>
        </p:spPr>
        <p:txBody>
          <a:bodyPr/>
          <a:lstStyle/>
          <a:p>
            <a:pPr/>
            <a:r>
              <a:t>Generalization</a:t>
            </a:r>
          </a:p>
        </p:txBody>
      </p:sp>
      <p:sp>
        <p:nvSpPr>
          <p:cNvPr id="163" name="Content Placeholder 2"/>
          <p:cNvSpPr txBox="1"/>
          <p:nvPr>
            <p:ph type="body" idx="1"/>
          </p:nvPr>
        </p:nvSpPr>
        <p:spPr>
          <a:xfrm>
            <a:off x="882767" y="1228266"/>
            <a:ext cx="10426466" cy="4928075"/>
          </a:xfrm>
          <a:prstGeom prst="rect">
            <a:avLst/>
          </a:prstGeom>
        </p:spPr>
        <p:txBody>
          <a:bodyPr/>
          <a:lstStyle/>
          <a:p>
            <a:pPr marL="457200" indent="-457200">
              <a:buSzPct val="100000"/>
              <a:buChar char="-"/>
            </a:pPr>
            <a:r>
              <a:t>Avoid overfitting. Reduce features that have weak predictive power.</a:t>
            </a:r>
          </a:p>
          <a:p>
            <a:pPr marL="457200" indent="-457200">
              <a:buSzPct val="100000"/>
              <a:buChar char="-"/>
            </a:pPr>
            <a:r>
              <a:t>Discourage the use of a model that is too complex.</a:t>
            </a:r>
          </a:p>
          <a:p>
            <a:pPr marL="457200" indent="-457200">
              <a:buSzPct val="100000"/>
              <a:buChar char="-"/>
            </a:pPr>
            <a:r>
              <a:t>Do not fit the noise!</a:t>
            </a:r>
          </a:p>
        </p:txBody>
      </p:sp>
      <p:sp>
        <p:nvSpPr>
          <p:cNvPr id="164" name="Slide Number Placeholder 3"/>
          <p:cNvSpPr txBox="1"/>
          <p:nvPr>
            <p:ph type="sldNum" sz="quarter" idx="2"/>
          </p:nvPr>
        </p:nvSpPr>
        <p:spPr>
          <a:xfrm>
            <a:off x="11804739" y="644874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5" name="Picture 5" descr="Picture 5"/>
          <p:cNvPicPr>
            <a:picLocks noChangeAspect="1"/>
          </p:cNvPicPr>
          <p:nvPr/>
        </p:nvPicPr>
        <p:blipFill>
          <a:blip r:embed="rId3">
            <a:extLst/>
          </a:blip>
          <a:stretch>
            <a:fillRect/>
          </a:stretch>
        </p:blipFill>
        <p:spPr>
          <a:xfrm>
            <a:off x="2207342" y="3162106"/>
            <a:ext cx="7777316" cy="277761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65"/>
                                        </p:tgtEl>
                                        <p:attrNameLst>
                                          <p:attrName>style.visibility</p:attrName>
                                        </p:attrNameLst>
                                      </p:cBhvr>
                                      <p:to>
                                        <p:strVal val="visible"/>
                                      </p:to>
                                    </p:set>
                                    <p:animEffect filter="dissolve" transition="in">
                                      <p:cBhvr>
                                        <p:cTn id="7"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5" grpId="1"/>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TextBox 9"/>
          <p:cNvSpPr txBox="1"/>
          <p:nvPr/>
        </p:nvSpPr>
        <p:spPr>
          <a:xfrm>
            <a:off x="8578694" y="3572071"/>
            <a:ext cx="497332"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N=32</a:t>
            </a:r>
          </a:p>
        </p:txBody>
      </p:sp>
      <p:pic>
        <p:nvPicPr>
          <p:cNvPr id="450" name="Picture 7" descr="Picture 7"/>
          <p:cNvPicPr>
            <a:picLocks noChangeAspect="1"/>
          </p:cNvPicPr>
          <p:nvPr/>
        </p:nvPicPr>
        <p:blipFill>
          <a:blip r:embed="rId2">
            <a:extLst/>
          </a:blip>
          <a:srcRect l="6550" t="15402" r="0" b="3986"/>
          <a:stretch>
            <a:fillRect/>
          </a:stretch>
        </p:blipFill>
        <p:spPr>
          <a:xfrm>
            <a:off x="1611983" y="1932495"/>
            <a:ext cx="6768446" cy="4379036"/>
          </a:xfrm>
          <a:prstGeom prst="rect">
            <a:avLst/>
          </a:prstGeom>
          <a:ln w="12700">
            <a:miter lim="400000"/>
          </a:ln>
        </p:spPr>
      </p:pic>
      <p:sp>
        <p:nvSpPr>
          <p:cNvPr id="451" name="Rectangle 19"/>
          <p:cNvSpPr/>
          <p:nvPr/>
        </p:nvSpPr>
        <p:spPr>
          <a:xfrm>
            <a:off x="1611982" y="2997464"/>
            <a:ext cx="8740590" cy="3377610"/>
          </a:xfrm>
          <a:prstGeom prst="rect">
            <a:avLst/>
          </a:prstGeom>
          <a:solidFill>
            <a:srgbClr val="F2F2F2"/>
          </a:solidFill>
          <a:ln w="12700">
            <a:miter lim="400000"/>
          </a:ln>
        </p:spPr>
        <p:txBody>
          <a:bodyPr lIns="45719" rIns="45719" anchor="ctr"/>
          <a:lstStyle/>
          <a:p>
            <a:pPr algn="ctr">
              <a:defRPr>
                <a:solidFill>
                  <a:srgbClr val="FFFFFF"/>
                </a:solidFill>
              </a:defRPr>
            </a:pPr>
          </a:p>
        </p:txBody>
      </p:sp>
      <p:sp>
        <p:nvSpPr>
          <p:cNvPr id="452" name="Rectangle 20"/>
          <p:cNvSpPr/>
          <p:nvPr/>
        </p:nvSpPr>
        <p:spPr>
          <a:xfrm>
            <a:off x="1611982" y="2511630"/>
            <a:ext cx="8740590" cy="3889170"/>
          </a:xfrm>
          <a:prstGeom prst="rect">
            <a:avLst/>
          </a:prstGeom>
          <a:solidFill>
            <a:srgbClr val="F2F2F2"/>
          </a:solidFill>
          <a:ln w="12700">
            <a:miter lim="400000"/>
          </a:ln>
        </p:spPr>
        <p:txBody>
          <a:bodyPr lIns="45719" rIns="45719" anchor="ctr"/>
          <a:lstStyle/>
          <a:p>
            <a:pPr algn="ctr">
              <a:defRPr>
                <a:solidFill>
                  <a:srgbClr val="FFFFFF"/>
                </a:solidFill>
              </a:defRPr>
            </a:pPr>
          </a:p>
        </p:txBody>
      </p:sp>
      <p:sp>
        <p:nvSpPr>
          <p:cNvPr id="453" name="Title 1"/>
          <p:cNvSpPr txBox="1"/>
          <p:nvPr>
            <p:ph type="title"/>
          </p:nvPr>
        </p:nvSpPr>
        <p:spPr>
          <a:xfrm>
            <a:off x="349291" y="216530"/>
            <a:ext cx="11493418" cy="767278"/>
          </a:xfrm>
          <a:prstGeom prst="rect">
            <a:avLst/>
          </a:prstGeom>
        </p:spPr>
        <p:txBody>
          <a:bodyPr/>
          <a:lstStyle/>
          <a:p>
            <a:pPr/>
            <a:r>
              <a:t>Posterior: priors and posteriors as we see more and more data</a:t>
            </a:r>
          </a:p>
        </p:txBody>
      </p:sp>
      <p:sp>
        <p:nvSpPr>
          <p:cNvPr id="454"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5" name="Content Placeholder 2"/>
          <p:cNvSpPr txBox="1"/>
          <p:nvPr>
            <p:ph type="body" idx="1"/>
          </p:nvPr>
        </p:nvSpPr>
        <p:spPr>
          <a:xfrm>
            <a:off x="932494" y="1175302"/>
            <a:ext cx="10726099" cy="4036348"/>
          </a:xfrm>
          <a:prstGeom prst="rect">
            <a:avLst/>
          </a:prstGeom>
        </p:spPr>
        <p:txBody>
          <a:bodyPr/>
          <a:lstStyle/>
          <a:p>
            <a:pPr marL="457200" indent="-457200">
              <a:spcBef>
                <a:spcPts val="400"/>
              </a:spcBef>
              <a:buSzPct val="100000"/>
              <a:buFont typeface="Arial"/>
              <a:buChar char="•"/>
              <a:defRPr sz="1800"/>
            </a:pPr>
            <a:r>
              <a:t>Blue Player: assumes before seeing any data a uniform distribution = Blue is a non-informative Prior</a:t>
            </a:r>
          </a:p>
          <a:p>
            <a:pPr marL="457200" indent="-457200">
              <a:spcBef>
                <a:spcPts val="400"/>
              </a:spcBef>
              <a:buSzPct val="100000"/>
              <a:buFont typeface="Arial"/>
              <a:buChar char="•"/>
              <a:defRPr sz="1800"/>
            </a:pPr>
            <a:r>
              <a:t>Red Player: assumes our distribution is close to zero = Red is an informative biased Prior</a:t>
            </a:r>
          </a:p>
        </p:txBody>
      </p:sp>
      <p:sp>
        <p:nvSpPr>
          <p:cNvPr id="456" name="TextBox 8"/>
          <p:cNvSpPr txBox="1"/>
          <p:nvPr/>
        </p:nvSpPr>
        <p:spPr>
          <a:xfrm>
            <a:off x="8582628" y="1932495"/>
            <a:ext cx="404091"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N=0</a:t>
            </a:r>
          </a:p>
        </p:txBody>
      </p:sp>
      <p:sp>
        <p:nvSpPr>
          <p:cNvPr id="457" name="TextBox 10"/>
          <p:cNvSpPr txBox="1"/>
          <p:nvPr/>
        </p:nvSpPr>
        <p:spPr>
          <a:xfrm>
            <a:off x="8578694" y="5211648"/>
            <a:ext cx="590573"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N=500</a:t>
            </a:r>
          </a:p>
        </p:txBody>
      </p:sp>
      <p:sp>
        <p:nvSpPr>
          <p:cNvPr id="458" name="TextBox 11"/>
          <p:cNvSpPr txBox="1"/>
          <p:nvPr/>
        </p:nvSpPr>
        <p:spPr>
          <a:xfrm>
            <a:off x="6469460" y="6157641"/>
            <a:ext cx="864566"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True beta</a:t>
            </a:r>
          </a:p>
        </p:txBody>
      </p:sp>
      <p:sp>
        <p:nvSpPr>
          <p:cNvPr id="459" name="Straight Arrow Connector 13"/>
          <p:cNvSpPr/>
          <p:nvPr/>
        </p:nvSpPr>
        <p:spPr>
          <a:xfrm flipH="1" flipV="1">
            <a:off x="6908107" y="5682698"/>
            <a:ext cx="2" cy="411402"/>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460" name="Rectangle 23"/>
          <p:cNvSpPr/>
          <p:nvPr/>
        </p:nvSpPr>
        <p:spPr>
          <a:xfrm>
            <a:off x="1611982" y="4072378"/>
            <a:ext cx="8740590" cy="2328422"/>
          </a:xfrm>
          <a:prstGeom prst="rect">
            <a:avLst/>
          </a:prstGeom>
          <a:solidFill>
            <a:srgbClr val="F2F2F2"/>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45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45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Class="exit" nodeType="clickEffect" presetSubtype="0" presetID="1" grpId="3" fill="hold">
                                  <p:stCondLst>
                                    <p:cond delay="0"/>
                                  </p:stCondLst>
                                  <p:iterate type="el" backwards="0">
                                    <p:tmAbs val="0"/>
                                  </p:iterate>
                                  <p:childTnLst>
                                    <p:set>
                                      <p:cBhvr>
                                        <p:cTn id="14" fill="hold">
                                          <p:stCondLst>
                                            <p:cond delay="0"/>
                                          </p:stCondLst>
                                        </p:cTn>
                                        <p:tgtEl>
                                          <p:spTgt spid="46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1" grpId="2"/>
      <p:bldP build="whole" bldLvl="1" animBg="1" rev="0" advAuto="0" spid="452" grpId="1"/>
      <p:bldP build="whole" bldLvl="1" animBg="1" rev="0" advAuto="0" spid="460" grpId="3"/>
    </p:bldLst>
  </p:timing>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 name="Title 1"/>
          <p:cNvSpPr txBox="1"/>
          <p:nvPr>
            <p:ph type="title"/>
          </p:nvPr>
        </p:nvSpPr>
        <p:spPr>
          <a:xfrm>
            <a:off x="349291" y="216530"/>
            <a:ext cx="11493418" cy="767278"/>
          </a:xfrm>
          <a:prstGeom prst="rect">
            <a:avLst/>
          </a:prstGeom>
        </p:spPr>
        <p:txBody>
          <a:bodyPr/>
          <a:lstStyle/>
          <a:p>
            <a:pPr/>
            <a:r>
              <a:t>Proof of Bayesian interpretations</a:t>
            </a:r>
          </a:p>
        </p:txBody>
      </p:sp>
      <p:sp>
        <p:nvSpPr>
          <p:cNvPr id="463" name="Content Placeholder 2"/>
          <p:cNvSpPr txBox="1"/>
          <p:nvPr>
            <p:ph type="body" idx="1"/>
          </p:nvPr>
        </p:nvSpPr>
        <p:spPr>
          <a:xfrm>
            <a:off x="932496" y="1175302"/>
            <a:ext cx="10327008" cy="4036348"/>
          </a:xfrm>
          <a:prstGeom prst="rect">
            <a:avLst/>
          </a:prstGeom>
          <a:blipFill>
            <a:blip r:embed="rId2"/>
            <a:stretch>
              <a:fillRect/>
            </a:stretch>
          </a:blipFill>
        </p:spPr>
        <p:txBody>
          <a:bodyPr/>
          <a:lstStyle/>
          <a:p>
            <a:pPr/>
            <a:r>
              <a:t> </a:t>
            </a:r>
          </a:p>
        </p:txBody>
      </p:sp>
      <p:sp>
        <p:nvSpPr>
          <p:cNvPr id="464"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67" name="Rectangle 4"/>
          <p:cNvGrpSpPr/>
          <p:nvPr/>
        </p:nvGrpSpPr>
        <p:grpSpPr>
          <a:xfrm>
            <a:off x="1270036" y="5223280"/>
            <a:ext cx="3653888" cy="523221"/>
            <a:chOff x="0" y="0"/>
            <a:chExt cx="3653887" cy="523220"/>
          </a:xfrm>
        </p:grpSpPr>
        <p:sp>
          <p:nvSpPr>
            <p:cNvPr id="465" name="Rectangle"/>
            <p:cNvSpPr/>
            <p:nvPr/>
          </p:nvSpPr>
          <p:spPr>
            <a:xfrm>
              <a:off x="-1" y="-1"/>
              <a:ext cx="3653889" cy="523222"/>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66" name="Text"/>
            <p:cNvSpPr txBox="1"/>
            <p:nvPr/>
          </p:nvSpPr>
          <p:spPr>
            <a:xfrm>
              <a:off x="-1" y="-1"/>
              <a:ext cx="3653889"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470" name="Rectangle 5"/>
          <p:cNvGrpSpPr/>
          <p:nvPr/>
        </p:nvGrpSpPr>
        <p:grpSpPr>
          <a:xfrm>
            <a:off x="6059520" y="5233482"/>
            <a:ext cx="5494069" cy="528992"/>
            <a:chOff x="0" y="0"/>
            <a:chExt cx="5494068" cy="528991"/>
          </a:xfrm>
        </p:grpSpPr>
        <p:sp>
          <p:nvSpPr>
            <p:cNvPr id="468" name="Rectangle"/>
            <p:cNvSpPr/>
            <p:nvPr/>
          </p:nvSpPr>
          <p:spPr>
            <a:xfrm>
              <a:off x="-1" y="-1"/>
              <a:ext cx="5494070" cy="528993"/>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69" name="Text"/>
            <p:cNvSpPr txBox="1"/>
            <p:nvPr/>
          </p:nvSpPr>
          <p:spPr>
            <a:xfrm>
              <a:off x="-1" y="-1"/>
              <a:ext cx="5494070"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473" name="Rectangle 6"/>
          <p:cNvGrpSpPr/>
          <p:nvPr/>
        </p:nvGrpSpPr>
        <p:grpSpPr>
          <a:xfrm>
            <a:off x="1270036" y="5638336"/>
            <a:ext cx="3653886" cy="523221"/>
            <a:chOff x="0" y="0"/>
            <a:chExt cx="3653885" cy="523220"/>
          </a:xfrm>
        </p:grpSpPr>
        <p:sp>
          <p:nvSpPr>
            <p:cNvPr id="471" name="Rectangle"/>
            <p:cNvSpPr/>
            <p:nvPr/>
          </p:nvSpPr>
          <p:spPr>
            <a:xfrm>
              <a:off x="0" y="-1"/>
              <a:ext cx="3653886" cy="523222"/>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72" name="Text"/>
            <p:cNvSpPr txBox="1"/>
            <p:nvPr/>
          </p:nvSpPr>
          <p:spPr>
            <a:xfrm>
              <a:off x="0" y="-1"/>
              <a:ext cx="365388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476" name="Rectangle 7"/>
          <p:cNvGrpSpPr/>
          <p:nvPr/>
        </p:nvGrpSpPr>
        <p:grpSpPr>
          <a:xfrm>
            <a:off x="6059520" y="5680816"/>
            <a:ext cx="4364337" cy="528992"/>
            <a:chOff x="0" y="0"/>
            <a:chExt cx="4364335" cy="528991"/>
          </a:xfrm>
        </p:grpSpPr>
        <p:sp>
          <p:nvSpPr>
            <p:cNvPr id="474" name="Rectangle"/>
            <p:cNvSpPr/>
            <p:nvPr/>
          </p:nvSpPr>
          <p:spPr>
            <a:xfrm>
              <a:off x="0" y="-1"/>
              <a:ext cx="4364336" cy="528993"/>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75" name="Text"/>
            <p:cNvSpPr txBox="1"/>
            <p:nvPr/>
          </p:nvSpPr>
          <p:spPr>
            <a:xfrm>
              <a:off x="0" y="-1"/>
              <a:ext cx="436433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477" name="Arrow: Right 8"/>
          <p:cNvSpPr/>
          <p:nvPr/>
        </p:nvSpPr>
        <p:spPr>
          <a:xfrm>
            <a:off x="5216083" y="5356416"/>
            <a:ext cx="691117" cy="324401"/>
          </a:xfrm>
          <a:prstGeom prst="rightArrow">
            <a:avLst>
              <a:gd name="adj1" fmla="val 50000"/>
              <a:gd name="adj2" fmla="val 50000"/>
            </a:avLst>
          </a:prstGeom>
          <a:solidFill>
            <a:srgbClr val="E6B9B8"/>
          </a:solidFill>
          <a:ln>
            <a:solidFill>
              <a:srgbClr val="FFFFFF"/>
            </a:solidFill>
          </a:ln>
        </p:spPr>
        <p:txBody>
          <a:bodyPr lIns="45719" rIns="45719" anchor="ctr"/>
          <a:lstStyle/>
          <a:p>
            <a:pPr algn="ctr">
              <a:defRPr>
                <a:solidFill>
                  <a:srgbClr val="FFFFFF"/>
                </a:solidFill>
              </a:defRPr>
            </a:pPr>
          </a:p>
        </p:txBody>
      </p:sp>
      <p:sp>
        <p:nvSpPr>
          <p:cNvPr id="478" name="Arrow: Right 9"/>
          <p:cNvSpPr/>
          <p:nvPr/>
        </p:nvSpPr>
        <p:spPr>
          <a:xfrm>
            <a:off x="5232898" y="5746500"/>
            <a:ext cx="691117" cy="324401"/>
          </a:xfrm>
          <a:prstGeom prst="rightArrow">
            <a:avLst>
              <a:gd name="adj1" fmla="val 50000"/>
              <a:gd name="adj2" fmla="val 50000"/>
            </a:avLst>
          </a:prstGeom>
          <a:solidFill>
            <a:srgbClr val="E6B9B8"/>
          </a:solidFill>
          <a:ln>
            <a:solidFill>
              <a:srgbClr val="FFFFFF"/>
            </a:solidFil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63">
                                            <p:bg/>
                                          </p:spTgt>
                                        </p:tgtEl>
                                        <p:attrNameLst>
                                          <p:attrName>style.visibility</p:attrName>
                                        </p:attrNameLst>
                                      </p:cBhvr>
                                      <p:to>
                                        <p:strVal val="visible"/>
                                      </p:to>
                                    </p:set>
                                    <p:animEffect filter="dissolve" transition="in">
                                      <p:cBhvr>
                                        <p:cTn id="7" dur="500"/>
                                        <p:tgtEl>
                                          <p:spTgt spid="463">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463">
                                            <p:txEl>
                                              <p:pRg st="0" end="0"/>
                                            </p:txEl>
                                          </p:spTgt>
                                        </p:tgtEl>
                                        <p:attrNameLst>
                                          <p:attrName>style.visibility</p:attrName>
                                        </p:attrNameLst>
                                      </p:cBhvr>
                                      <p:to>
                                        <p:strVal val="visible"/>
                                      </p:to>
                                    </p:set>
                                    <p:animEffect filter="dissolve" transition="in">
                                      <p:cBhvr>
                                        <p:cTn id="10" dur="500"/>
                                        <p:tgtEl>
                                          <p:spTgt spid="46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470"/>
                                        </p:tgtEl>
                                        <p:attrNameLst>
                                          <p:attrName>style.visibility</p:attrName>
                                        </p:attrNameLst>
                                      </p:cBhvr>
                                      <p:to>
                                        <p:strVal val="visible"/>
                                      </p:to>
                                    </p:set>
                                    <p:animEffect filter="dissolve" transition="in">
                                      <p:cBhvr>
                                        <p:cTn id="15" dur="500"/>
                                        <p:tgtEl>
                                          <p:spTgt spid="470"/>
                                        </p:tgtEl>
                                      </p:cBhvr>
                                    </p:animEffect>
                                  </p:childTnLst>
                                </p:cTn>
                              </p:par>
                            </p:childTnLst>
                          </p:cTn>
                        </p:par>
                        <p:par>
                          <p:cTn id="16" fill="hold">
                            <p:stCondLst>
                              <p:cond delay="500"/>
                            </p:stCondLst>
                            <p:childTnLst>
                              <p:par>
                                <p:cTn id="17" presetClass="entr" nodeType="afterEffect" presetID="9" grpId="3" fill="hold">
                                  <p:stCondLst>
                                    <p:cond delay="0"/>
                                  </p:stCondLst>
                                  <p:iterate type="el" backwards="0">
                                    <p:tmAbs val="0"/>
                                  </p:iterate>
                                  <p:childTnLst>
                                    <p:set>
                                      <p:cBhvr>
                                        <p:cTn id="18" fill="hold"/>
                                        <p:tgtEl>
                                          <p:spTgt spid="467"/>
                                        </p:tgtEl>
                                        <p:attrNameLst>
                                          <p:attrName>style.visibility</p:attrName>
                                        </p:attrNameLst>
                                      </p:cBhvr>
                                      <p:to>
                                        <p:strVal val="visible"/>
                                      </p:to>
                                    </p:set>
                                    <p:animEffect filter="dissolve" transition="in">
                                      <p:cBhvr>
                                        <p:cTn id="19" dur="500"/>
                                        <p:tgtEl>
                                          <p:spTgt spid="467"/>
                                        </p:tgtEl>
                                      </p:cBhvr>
                                    </p:animEffect>
                                  </p:childTnLst>
                                </p:cTn>
                              </p:par>
                            </p:childTnLst>
                          </p:cTn>
                        </p:par>
                        <p:par>
                          <p:cTn id="20" fill="hold">
                            <p:stCondLst>
                              <p:cond delay="1000"/>
                            </p:stCondLst>
                            <p:childTnLst>
                              <p:par>
                                <p:cTn id="21" presetClass="entr" nodeType="afterEffect" presetID="9" grpId="4" fill="hold">
                                  <p:stCondLst>
                                    <p:cond delay="0"/>
                                  </p:stCondLst>
                                  <p:iterate type="el" backwards="0">
                                    <p:tmAbs val="0"/>
                                  </p:iterate>
                                  <p:childTnLst>
                                    <p:set>
                                      <p:cBhvr>
                                        <p:cTn id="22" fill="hold"/>
                                        <p:tgtEl>
                                          <p:spTgt spid="477"/>
                                        </p:tgtEl>
                                        <p:attrNameLst>
                                          <p:attrName>style.visibility</p:attrName>
                                        </p:attrNameLst>
                                      </p:cBhvr>
                                      <p:to>
                                        <p:strVal val="visible"/>
                                      </p:to>
                                    </p:set>
                                    <p:animEffect filter="dissolve" transition="in">
                                      <p:cBhvr>
                                        <p:cTn id="23" dur="500"/>
                                        <p:tgtEl>
                                          <p:spTgt spid="477"/>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ID="9" grpId="5" fill="hold">
                                  <p:stCondLst>
                                    <p:cond delay="0"/>
                                  </p:stCondLst>
                                  <p:iterate type="el" backwards="0">
                                    <p:tmAbs val="0"/>
                                  </p:iterate>
                                  <p:childTnLst>
                                    <p:set>
                                      <p:cBhvr>
                                        <p:cTn id="27" fill="hold"/>
                                        <p:tgtEl>
                                          <p:spTgt spid="473"/>
                                        </p:tgtEl>
                                        <p:attrNameLst>
                                          <p:attrName>style.visibility</p:attrName>
                                        </p:attrNameLst>
                                      </p:cBhvr>
                                      <p:to>
                                        <p:strVal val="visible"/>
                                      </p:to>
                                    </p:set>
                                    <p:animEffect filter="dissolve" transition="in">
                                      <p:cBhvr>
                                        <p:cTn id="28" dur="500"/>
                                        <p:tgtEl>
                                          <p:spTgt spid="473"/>
                                        </p:tgtEl>
                                      </p:cBhvr>
                                    </p:animEffect>
                                  </p:childTnLst>
                                </p:cTn>
                              </p:par>
                            </p:childTnLst>
                          </p:cTn>
                        </p:par>
                        <p:par>
                          <p:cTn id="29" fill="hold">
                            <p:stCondLst>
                              <p:cond delay="500"/>
                            </p:stCondLst>
                            <p:childTnLst>
                              <p:par>
                                <p:cTn id="30" presetClass="entr" nodeType="afterEffect" presetID="9" grpId="6" fill="hold">
                                  <p:stCondLst>
                                    <p:cond delay="0"/>
                                  </p:stCondLst>
                                  <p:iterate type="el" backwards="0">
                                    <p:tmAbs val="0"/>
                                  </p:iterate>
                                  <p:childTnLst>
                                    <p:set>
                                      <p:cBhvr>
                                        <p:cTn id="31" fill="hold"/>
                                        <p:tgtEl>
                                          <p:spTgt spid="478"/>
                                        </p:tgtEl>
                                        <p:attrNameLst>
                                          <p:attrName>style.visibility</p:attrName>
                                        </p:attrNameLst>
                                      </p:cBhvr>
                                      <p:to>
                                        <p:strVal val="visible"/>
                                      </p:to>
                                    </p:set>
                                    <p:animEffect filter="dissolve" transition="in">
                                      <p:cBhvr>
                                        <p:cTn id="32" dur="500"/>
                                        <p:tgtEl>
                                          <p:spTgt spid="478"/>
                                        </p:tgtEl>
                                      </p:cBhvr>
                                    </p:animEffect>
                                  </p:childTnLst>
                                </p:cTn>
                              </p:par>
                            </p:childTnLst>
                          </p:cTn>
                        </p:par>
                        <p:par>
                          <p:cTn id="33" fill="hold">
                            <p:stCondLst>
                              <p:cond delay="1000"/>
                            </p:stCondLst>
                            <p:childTnLst>
                              <p:par>
                                <p:cTn id="34" presetClass="entr" nodeType="afterEffect" presetID="9" grpId="7" fill="hold">
                                  <p:stCondLst>
                                    <p:cond delay="0"/>
                                  </p:stCondLst>
                                  <p:iterate type="el" backwards="0">
                                    <p:tmAbs val="0"/>
                                  </p:iterate>
                                  <p:childTnLst>
                                    <p:set>
                                      <p:cBhvr>
                                        <p:cTn id="35" fill="hold"/>
                                        <p:tgtEl>
                                          <p:spTgt spid="476"/>
                                        </p:tgtEl>
                                        <p:attrNameLst>
                                          <p:attrName>style.visibility</p:attrName>
                                        </p:attrNameLst>
                                      </p:cBhvr>
                                      <p:to>
                                        <p:strVal val="visible"/>
                                      </p:to>
                                    </p:set>
                                    <p:animEffect filter="dissolve" transition="in">
                                      <p:cBhvr>
                                        <p:cTn id="36" dur="500"/>
                                        <p:tgtEl>
                                          <p:spTgt spid="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63" grpId="1"/>
      <p:bldP build="whole" bldLvl="1" animBg="1" rev="0" advAuto="0" spid="470" grpId="2"/>
      <p:bldP build="whole" bldLvl="1" animBg="1" rev="0" advAuto="0" spid="467" grpId="3"/>
      <p:bldP build="whole" bldLvl="1" animBg="1" rev="0" advAuto="0" spid="473" grpId="5"/>
      <p:bldP build="whole" bldLvl="1" animBg="1" rev="0" advAuto="0" spid="477" grpId="4"/>
      <p:bldP build="whole" bldLvl="1" animBg="1" rev="0" advAuto="0" spid="476" grpId="7"/>
      <p:bldP build="whole" bldLvl="1" animBg="1" rev="0" advAuto="0" spid="478" grpId="6"/>
    </p:bldLst>
  </p:timing>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Rectangle: Rounded Corners 4"/>
          <p:cNvSpPr/>
          <p:nvPr/>
        </p:nvSpPr>
        <p:spPr>
          <a:xfrm>
            <a:off x="1158949" y="2179675"/>
            <a:ext cx="9292857" cy="571296"/>
          </a:xfrm>
          <a:prstGeom prst="roundRect">
            <a:avLst>
              <a:gd name="adj" fmla="val 16667"/>
            </a:avLst>
          </a:prstGeom>
          <a:solidFill>
            <a:srgbClr val="F2DCDB"/>
          </a:solidFill>
          <a:ln>
            <a:solidFill>
              <a:srgbClr val="FFFFFF"/>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481" name="Rectangle: Rounded Corners 5"/>
          <p:cNvSpPr/>
          <p:nvPr/>
        </p:nvSpPr>
        <p:spPr>
          <a:xfrm>
            <a:off x="1158949" y="4659922"/>
            <a:ext cx="9292857" cy="571296"/>
          </a:xfrm>
          <a:prstGeom prst="roundRect">
            <a:avLst>
              <a:gd name="adj" fmla="val 16667"/>
            </a:avLst>
          </a:prstGeom>
          <a:solidFill>
            <a:srgbClr val="F2DCDB"/>
          </a:solidFill>
          <a:ln>
            <a:solidFill>
              <a:srgbClr val="FFFFFF"/>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482" name="Content Placeholder 2"/>
          <p:cNvSpPr txBox="1"/>
          <p:nvPr>
            <p:ph type="body" idx="1"/>
          </p:nvPr>
        </p:nvSpPr>
        <p:spPr>
          <a:xfrm>
            <a:off x="932496" y="1175302"/>
            <a:ext cx="10327008" cy="4853359"/>
          </a:xfrm>
          <a:prstGeom prst="rect">
            <a:avLst/>
          </a:prstGeom>
          <a:blipFill>
            <a:blip r:embed="rId2"/>
            <a:stretch>
              <a:fillRect/>
            </a:stretch>
          </a:blipFill>
        </p:spPr>
        <p:txBody>
          <a:bodyPr/>
          <a:lstStyle/>
          <a:p>
            <a:pPr/>
            <a:r>
              <a:t> </a:t>
            </a:r>
          </a:p>
        </p:txBody>
      </p:sp>
      <p:sp>
        <p:nvSpPr>
          <p:cNvPr id="483" name="Title 1"/>
          <p:cNvSpPr txBox="1"/>
          <p:nvPr>
            <p:ph type="title"/>
          </p:nvPr>
        </p:nvSpPr>
        <p:spPr>
          <a:xfrm>
            <a:off x="349291" y="216530"/>
            <a:ext cx="11493418" cy="767278"/>
          </a:xfrm>
          <a:prstGeom prst="rect">
            <a:avLst/>
          </a:prstGeom>
        </p:spPr>
        <p:txBody>
          <a:bodyPr/>
          <a:lstStyle/>
          <a:p>
            <a:pPr/>
            <a:r>
              <a:t>Proof of Bayesian interpretations</a:t>
            </a:r>
          </a:p>
        </p:txBody>
      </p:sp>
      <p:sp>
        <p:nvSpPr>
          <p:cNvPr id="484"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82">
                                            <p:bg/>
                                          </p:spTgt>
                                        </p:tgtEl>
                                        <p:attrNameLst>
                                          <p:attrName>style.visibility</p:attrName>
                                        </p:attrNameLst>
                                      </p:cBhvr>
                                      <p:to>
                                        <p:strVal val="visible"/>
                                      </p:to>
                                    </p:set>
                                    <p:animEffect filter="dissolve" transition="in">
                                      <p:cBhvr>
                                        <p:cTn id="7" dur="500"/>
                                        <p:tgtEl>
                                          <p:spTgt spid="482">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482">
                                            <p:txEl>
                                              <p:pRg st="0" end="0"/>
                                            </p:txEl>
                                          </p:spTgt>
                                        </p:tgtEl>
                                        <p:attrNameLst>
                                          <p:attrName>style.visibility</p:attrName>
                                        </p:attrNameLst>
                                      </p:cBhvr>
                                      <p:to>
                                        <p:strVal val="visible"/>
                                      </p:to>
                                    </p:set>
                                    <p:animEffect filter="dissolve" transition="in">
                                      <p:cBhvr>
                                        <p:cTn id="10" dur="500"/>
                                        <p:tgtEl>
                                          <p:spTgt spid="482">
                                            <p:txEl>
                                              <p:pRg st="0" end="0"/>
                                            </p:txEl>
                                          </p:spTgt>
                                        </p:tgtEl>
                                      </p:cBhvr>
                                    </p:animEffect>
                                  </p:childTnLst>
                                </p:cTn>
                              </p:par>
                            </p:childTnLst>
                          </p:cTn>
                        </p:par>
                        <p:par>
                          <p:cTn id="11" fill="hold">
                            <p:stCondLst>
                              <p:cond delay="500"/>
                            </p:stCondLst>
                            <p:childTnLst>
                              <p:par>
                                <p:cTn id="12" presetClass="entr" nodeType="afterEffect" presetID="9" grpId="2" fill="hold">
                                  <p:stCondLst>
                                    <p:cond delay="0"/>
                                  </p:stCondLst>
                                  <p:iterate type="el" backwards="0">
                                    <p:tmAbs val="0"/>
                                  </p:iterate>
                                  <p:childTnLst>
                                    <p:set>
                                      <p:cBhvr>
                                        <p:cTn id="13" fill="hold"/>
                                        <p:tgtEl>
                                          <p:spTgt spid="480"/>
                                        </p:tgtEl>
                                        <p:attrNameLst>
                                          <p:attrName>style.visibility</p:attrName>
                                        </p:attrNameLst>
                                      </p:cBhvr>
                                      <p:to>
                                        <p:strVal val="visible"/>
                                      </p:to>
                                    </p:set>
                                    <p:animEffect filter="dissolve" transition="in">
                                      <p:cBhvr>
                                        <p:cTn id="14" dur="500"/>
                                        <p:tgtEl>
                                          <p:spTgt spid="480"/>
                                        </p:tgtEl>
                                      </p:cBhvr>
                                    </p:animEffect>
                                  </p:childTnLst>
                                </p:cTn>
                              </p:par>
                            </p:childTnLst>
                          </p:cTn>
                        </p:par>
                        <p:par>
                          <p:cTn id="15" fill="hold">
                            <p:stCondLst>
                              <p:cond delay="1000"/>
                            </p:stCondLst>
                            <p:childTnLst>
                              <p:par>
                                <p:cTn id="16" presetClass="entr" nodeType="afterEffect" presetID="9" grpId="3" fill="hold">
                                  <p:stCondLst>
                                    <p:cond delay="0"/>
                                  </p:stCondLst>
                                  <p:iterate type="el" backwards="0">
                                    <p:tmAbs val="0"/>
                                  </p:iterate>
                                  <p:childTnLst>
                                    <p:set>
                                      <p:cBhvr>
                                        <p:cTn id="17" fill="hold"/>
                                        <p:tgtEl>
                                          <p:spTgt spid="481"/>
                                        </p:tgtEl>
                                        <p:attrNameLst>
                                          <p:attrName>style.visibility</p:attrName>
                                        </p:attrNameLst>
                                      </p:cBhvr>
                                      <p:to>
                                        <p:strVal val="visible"/>
                                      </p:to>
                                    </p:set>
                                    <p:animEffect filter="dissolve" transition="in">
                                      <p:cBhvr>
                                        <p:cTn id="18" dur="500"/>
                                        <p:tgtEl>
                                          <p:spTgt spid="4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1" grpId="3"/>
      <p:bldP build="p" bldLvl="5" animBg="1" rev="0" advAuto="0" spid="482" grpId="1"/>
      <p:bldP build="whole" bldLvl="1" animBg="1" rev="0" advAuto="0" spid="480" grpId="2"/>
    </p:bldLst>
  </p:timing>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6" name="Title 1"/>
          <p:cNvSpPr txBox="1"/>
          <p:nvPr>
            <p:ph type="title"/>
          </p:nvPr>
        </p:nvSpPr>
        <p:spPr>
          <a:xfrm>
            <a:off x="349291" y="216530"/>
            <a:ext cx="11493418" cy="767278"/>
          </a:xfrm>
          <a:prstGeom prst="rect">
            <a:avLst/>
          </a:prstGeom>
        </p:spPr>
        <p:txBody>
          <a:bodyPr/>
          <a:lstStyle/>
          <a:p>
            <a:pPr/>
            <a:r>
              <a:t>Considerations on Bayesian Linear Regression</a:t>
            </a:r>
          </a:p>
        </p:txBody>
      </p:sp>
      <p:sp>
        <p:nvSpPr>
          <p:cNvPr id="487" name="Content Placeholder 2"/>
          <p:cNvSpPr txBox="1"/>
          <p:nvPr>
            <p:ph type="body" idx="1"/>
          </p:nvPr>
        </p:nvSpPr>
        <p:spPr>
          <a:xfrm>
            <a:off x="932496" y="1217831"/>
            <a:ext cx="10327008" cy="4882801"/>
          </a:xfrm>
          <a:prstGeom prst="rect">
            <a:avLst/>
          </a:prstGeom>
          <a:blipFill>
            <a:blip r:embed="rId2"/>
            <a:stretch>
              <a:fillRect/>
            </a:stretch>
          </a:blipFill>
        </p:spPr>
        <p:txBody>
          <a:bodyPr/>
          <a:lstStyle/>
          <a:p>
            <a:pPr/>
            <a:r>
              <a:t> </a:t>
            </a:r>
          </a:p>
        </p:txBody>
      </p:sp>
      <p:sp>
        <p:nvSpPr>
          <p:cNvPr id="488"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87">
                                            <p:bg/>
                                          </p:spTgt>
                                        </p:tgtEl>
                                        <p:attrNameLst>
                                          <p:attrName>style.visibility</p:attrName>
                                        </p:attrNameLst>
                                      </p:cBhvr>
                                      <p:to>
                                        <p:strVal val="visible"/>
                                      </p:to>
                                    </p:set>
                                    <p:animEffect filter="dissolve" transition="in">
                                      <p:cBhvr>
                                        <p:cTn id="7" dur="500"/>
                                        <p:tgtEl>
                                          <p:spTgt spid="487">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487">
                                            <p:txEl>
                                              <p:pRg st="0" end="0"/>
                                            </p:txEl>
                                          </p:spTgt>
                                        </p:tgtEl>
                                        <p:attrNameLst>
                                          <p:attrName>style.visibility</p:attrName>
                                        </p:attrNameLst>
                                      </p:cBhvr>
                                      <p:to>
                                        <p:strVal val="visible"/>
                                      </p:to>
                                    </p:set>
                                    <p:animEffect filter="dissolve" transition="in">
                                      <p:cBhvr>
                                        <p:cTn id="10" dur="500"/>
                                        <p:tgtEl>
                                          <p:spTgt spid="48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87" grpId="1"/>
    </p:bldLst>
  </p:timing>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Title 1"/>
          <p:cNvSpPr txBox="1"/>
          <p:nvPr>
            <p:ph type="title"/>
          </p:nvPr>
        </p:nvSpPr>
        <p:spPr>
          <a:xfrm>
            <a:off x="349291" y="216530"/>
            <a:ext cx="11493418" cy="767278"/>
          </a:xfrm>
          <a:prstGeom prst="rect">
            <a:avLst/>
          </a:prstGeom>
        </p:spPr>
        <p:txBody>
          <a:bodyPr/>
          <a:lstStyle/>
          <a:p>
            <a:pPr/>
            <a:r>
              <a:t>Bayesian priors instead of cross-validation</a:t>
            </a:r>
          </a:p>
        </p:txBody>
      </p:sp>
      <p:sp>
        <p:nvSpPr>
          <p:cNvPr id="491" name="Content Placeholder 2"/>
          <p:cNvSpPr txBox="1"/>
          <p:nvPr>
            <p:ph type="body" idx="1"/>
          </p:nvPr>
        </p:nvSpPr>
        <p:spPr>
          <a:xfrm>
            <a:off x="932496" y="1175302"/>
            <a:ext cx="10327008" cy="4853359"/>
          </a:xfrm>
          <a:prstGeom prst="rect">
            <a:avLst/>
          </a:prstGeom>
          <a:blipFill>
            <a:blip r:embed="rId2"/>
            <a:stretch>
              <a:fillRect/>
            </a:stretch>
          </a:blipFill>
        </p:spPr>
        <p:txBody>
          <a:bodyPr/>
          <a:lstStyle/>
          <a:p>
            <a:pPr/>
            <a:r>
              <a:t> </a:t>
            </a:r>
          </a:p>
        </p:txBody>
      </p:sp>
      <p:sp>
        <p:nvSpPr>
          <p:cNvPr id="492"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3" name="TextBox 4"/>
          <p:cNvSpPr txBox="1"/>
          <p:nvPr/>
        </p:nvSpPr>
        <p:spPr>
          <a:xfrm>
            <a:off x="4127861" y="1583870"/>
            <a:ext cx="2728167" cy="485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181">
              <a:spcBef>
                <a:spcPts val="600"/>
              </a:spcBef>
              <a:defRPr b="1" sz="2600">
                <a:solidFill>
                  <a:srgbClr val="464646"/>
                </a:solidFill>
                <a:latin typeface="Karla"/>
                <a:ea typeface="Karla"/>
                <a:cs typeface="Karla"/>
                <a:sym typeface="Karla"/>
              </a:defRPr>
            </a:lvl1pPr>
          </a:lstStyle>
          <a:p>
            <a:pPr/>
            <a:r>
              <a:t>cross-validation.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91">
                                            <p:bg/>
                                          </p:spTgt>
                                        </p:tgtEl>
                                        <p:attrNameLst>
                                          <p:attrName>style.visibility</p:attrName>
                                        </p:attrNameLst>
                                      </p:cBhvr>
                                      <p:to>
                                        <p:strVal val="visible"/>
                                      </p:to>
                                    </p:set>
                                    <p:animEffect filter="dissolve" transition="in">
                                      <p:cBhvr>
                                        <p:cTn id="7" dur="500"/>
                                        <p:tgtEl>
                                          <p:spTgt spid="491">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491">
                                            <p:txEl>
                                              <p:pRg st="0" end="0"/>
                                            </p:txEl>
                                          </p:spTgt>
                                        </p:tgtEl>
                                        <p:attrNameLst>
                                          <p:attrName>style.visibility</p:attrName>
                                        </p:attrNameLst>
                                      </p:cBhvr>
                                      <p:to>
                                        <p:strVal val="visible"/>
                                      </p:to>
                                    </p:set>
                                    <p:animEffect filter="dissolve" transition="in">
                                      <p:cBhvr>
                                        <p:cTn id="10" dur="500"/>
                                        <p:tgtEl>
                                          <p:spTgt spid="49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2" fill="hold">
                                  <p:stCondLst>
                                    <p:cond delay="0"/>
                                  </p:stCondLst>
                                  <p:iterate type="el" backwards="0">
                                    <p:tmAbs val="0"/>
                                  </p:iterate>
                                  <p:childTnLst>
                                    <p:set>
                                      <p:cBhvr>
                                        <p:cTn id="14" fill="hold"/>
                                        <p:tgtEl>
                                          <p:spTgt spid="4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91" grpId="1"/>
      <p:bldP build="whole" bldLvl="1" animBg="1" rev="0" advAuto="0" spid="493" grpId="2"/>
    </p:bldLst>
  </p:timing>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5" name="Title 1"/>
          <p:cNvSpPr txBox="1"/>
          <p:nvPr>
            <p:ph type="title"/>
          </p:nvPr>
        </p:nvSpPr>
        <p:spPr>
          <a:xfrm>
            <a:off x="349291" y="216530"/>
            <a:ext cx="11493418" cy="767278"/>
          </a:xfrm>
          <a:prstGeom prst="rect">
            <a:avLst/>
          </a:prstGeom>
        </p:spPr>
        <p:txBody>
          <a:bodyPr/>
          <a:lstStyle>
            <a:lvl1pPr>
              <a:defRPr>
                <a:solidFill>
                  <a:srgbClr val="404040"/>
                </a:solidFill>
              </a:defRPr>
            </a:lvl1pPr>
          </a:lstStyle>
          <a:p>
            <a:pPr/>
            <a:r>
              <a:t>Evidence Procedure: The math in a nutshell</a:t>
            </a:r>
          </a:p>
        </p:txBody>
      </p:sp>
      <p:sp>
        <p:nvSpPr>
          <p:cNvPr id="496" name="Content Placeholder 2"/>
          <p:cNvSpPr txBox="1"/>
          <p:nvPr>
            <p:ph type="body" sz="quarter" idx="1"/>
          </p:nvPr>
        </p:nvSpPr>
        <p:spPr>
          <a:xfrm>
            <a:off x="833415" y="1177757"/>
            <a:ext cx="10327008" cy="597880"/>
          </a:xfrm>
          <a:prstGeom prst="rect">
            <a:avLst/>
          </a:prstGeom>
        </p:spPr>
        <p:txBody>
          <a:bodyPr/>
          <a:lstStyle>
            <a:lvl1pPr>
              <a:defRPr>
                <a:solidFill>
                  <a:srgbClr val="404040"/>
                </a:solidFill>
              </a:defRPr>
            </a:lvl1pPr>
          </a:lstStyle>
          <a:p>
            <a:pPr/>
            <a:r>
              <a:t>Assume the following model:</a:t>
            </a:r>
          </a:p>
        </p:txBody>
      </p:sp>
      <p:sp>
        <p:nvSpPr>
          <p:cNvPr id="497"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lvl1pPr>
              <a:defRPr>
                <a:solidFill>
                  <a:srgbClr val="404040"/>
                </a:solidFill>
              </a:defRPr>
            </a:lvl1pPr>
          </a:lstStyle>
          <a:p>
            <a:pPr/>
            <a:fld id="{86CB4B4D-7CA3-9044-876B-883B54F8677D}" type="slidenum"/>
          </a:p>
        </p:txBody>
      </p:sp>
      <p:sp>
        <p:nvSpPr>
          <p:cNvPr id="498" name="Content Placeholder 2"/>
          <p:cNvSpPr txBox="1"/>
          <p:nvPr/>
        </p:nvSpPr>
        <p:spPr>
          <a:xfrm>
            <a:off x="833415" y="2917259"/>
            <a:ext cx="10327008" cy="10403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181">
              <a:spcBef>
                <a:spcPts val="600"/>
              </a:spcBef>
              <a:defRPr sz="2800">
                <a:solidFill>
                  <a:srgbClr val="404040"/>
                </a:solidFill>
                <a:latin typeface="Karla"/>
                <a:ea typeface="Karla"/>
                <a:cs typeface="Karla"/>
                <a:sym typeface="Karla"/>
              </a:defRPr>
            </a:lvl1pPr>
          </a:lstStyle>
          <a:p>
            <a:pPr/>
            <a:r>
              <a:t>The marginal likelihood can be computed as follows:</a:t>
            </a:r>
            <a:endParaRPr>
              <a:solidFill>
                <a:srgbClr val="464646"/>
              </a:solidFill>
            </a:endParaRPr>
          </a:p>
        </p:txBody>
      </p:sp>
      <p:grpSp>
        <p:nvGrpSpPr>
          <p:cNvPr id="501" name="TextBox 5"/>
          <p:cNvGrpSpPr/>
          <p:nvPr/>
        </p:nvGrpSpPr>
        <p:grpSpPr>
          <a:xfrm>
            <a:off x="1312406" y="1754144"/>
            <a:ext cx="3243703" cy="430888"/>
            <a:chOff x="0" y="0"/>
            <a:chExt cx="3243701" cy="430887"/>
          </a:xfrm>
        </p:grpSpPr>
        <p:sp>
          <p:nvSpPr>
            <p:cNvPr id="499" name="Rectangle"/>
            <p:cNvSpPr/>
            <p:nvPr/>
          </p:nvSpPr>
          <p:spPr>
            <a:xfrm>
              <a:off x="-1" y="-1"/>
              <a:ext cx="3243703" cy="430889"/>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00" name="Text"/>
            <p:cNvSpPr txBox="1"/>
            <p:nvPr/>
          </p:nvSpPr>
          <p:spPr>
            <a:xfrm>
              <a:off x="-1" y="-1"/>
              <a:ext cx="3243703"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504" name="TextBox 6"/>
          <p:cNvGrpSpPr/>
          <p:nvPr/>
        </p:nvGrpSpPr>
        <p:grpSpPr>
          <a:xfrm>
            <a:off x="1312406" y="2282044"/>
            <a:ext cx="3243702" cy="430889"/>
            <a:chOff x="0" y="0"/>
            <a:chExt cx="3243701" cy="430887"/>
          </a:xfrm>
        </p:grpSpPr>
        <p:sp>
          <p:nvSpPr>
            <p:cNvPr id="502" name="Rectangle"/>
            <p:cNvSpPr/>
            <p:nvPr/>
          </p:nvSpPr>
          <p:spPr>
            <a:xfrm>
              <a:off x="-1" y="-1"/>
              <a:ext cx="3243703" cy="430889"/>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03" name="Text"/>
            <p:cNvSpPr txBox="1"/>
            <p:nvPr/>
          </p:nvSpPr>
          <p:spPr>
            <a:xfrm>
              <a:off x="-1" y="-1"/>
              <a:ext cx="3243703"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507" name="TextBox 7"/>
          <p:cNvGrpSpPr/>
          <p:nvPr/>
        </p:nvGrpSpPr>
        <p:grpSpPr>
          <a:xfrm>
            <a:off x="6168768" y="1946897"/>
            <a:ext cx="3243702" cy="430888"/>
            <a:chOff x="0" y="0"/>
            <a:chExt cx="3243701" cy="430887"/>
          </a:xfrm>
        </p:grpSpPr>
        <p:sp>
          <p:nvSpPr>
            <p:cNvPr id="505" name="Rectangle"/>
            <p:cNvSpPr/>
            <p:nvPr/>
          </p:nvSpPr>
          <p:spPr>
            <a:xfrm>
              <a:off x="-1" y="-1"/>
              <a:ext cx="3243703" cy="430889"/>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06" name="Text"/>
            <p:cNvSpPr txBox="1"/>
            <p:nvPr/>
          </p:nvSpPr>
          <p:spPr>
            <a:xfrm>
              <a:off x="-1" y="-1"/>
              <a:ext cx="3243703"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510" name="TextBox 8"/>
          <p:cNvGrpSpPr/>
          <p:nvPr/>
        </p:nvGrpSpPr>
        <p:grpSpPr>
          <a:xfrm>
            <a:off x="8146781" y="1660094"/>
            <a:ext cx="3243702" cy="984694"/>
            <a:chOff x="0" y="0"/>
            <a:chExt cx="3243701" cy="984693"/>
          </a:xfrm>
        </p:grpSpPr>
        <p:sp>
          <p:nvSpPr>
            <p:cNvPr id="508" name="Rectangle"/>
            <p:cNvSpPr/>
            <p:nvPr/>
          </p:nvSpPr>
          <p:spPr>
            <a:xfrm>
              <a:off x="-1" y="0"/>
              <a:ext cx="3243703" cy="984693"/>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09" name="Text"/>
            <p:cNvSpPr txBox="1"/>
            <p:nvPr/>
          </p:nvSpPr>
          <p:spPr>
            <a:xfrm>
              <a:off x="-1" y="0"/>
              <a:ext cx="3243703" cy="358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513" name="TextBox 9"/>
          <p:cNvGrpSpPr/>
          <p:nvPr/>
        </p:nvGrpSpPr>
        <p:grpSpPr>
          <a:xfrm>
            <a:off x="1346211" y="3591688"/>
            <a:ext cx="6419794" cy="447239"/>
            <a:chOff x="0" y="0"/>
            <a:chExt cx="6419792" cy="447238"/>
          </a:xfrm>
        </p:grpSpPr>
        <p:sp>
          <p:nvSpPr>
            <p:cNvPr id="511" name="Rectangle"/>
            <p:cNvSpPr/>
            <p:nvPr/>
          </p:nvSpPr>
          <p:spPr>
            <a:xfrm>
              <a:off x="-1" y="-1"/>
              <a:ext cx="6419794" cy="447240"/>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12" name="Text"/>
            <p:cNvSpPr txBox="1"/>
            <p:nvPr/>
          </p:nvSpPr>
          <p:spPr>
            <a:xfrm>
              <a:off x="-1" y="-1"/>
              <a:ext cx="641979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516" name="TextBox 10"/>
          <p:cNvGrpSpPr/>
          <p:nvPr/>
        </p:nvGrpSpPr>
        <p:grpSpPr>
          <a:xfrm>
            <a:off x="2627324" y="4307328"/>
            <a:ext cx="6419794" cy="437987"/>
            <a:chOff x="0" y="0"/>
            <a:chExt cx="6419792" cy="437986"/>
          </a:xfrm>
        </p:grpSpPr>
        <p:sp>
          <p:nvSpPr>
            <p:cNvPr id="514" name="Rectangle"/>
            <p:cNvSpPr/>
            <p:nvPr/>
          </p:nvSpPr>
          <p:spPr>
            <a:xfrm>
              <a:off x="-1" y="-1"/>
              <a:ext cx="6419794" cy="437988"/>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15" name="Text"/>
            <p:cNvSpPr txBox="1"/>
            <p:nvPr/>
          </p:nvSpPr>
          <p:spPr>
            <a:xfrm>
              <a:off x="-1" y="-1"/>
              <a:ext cx="641979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519" name="TextBox 11"/>
          <p:cNvGrpSpPr/>
          <p:nvPr/>
        </p:nvGrpSpPr>
        <p:grpSpPr>
          <a:xfrm>
            <a:off x="2627324" y="4852609"/>
            <a:ext cx="6419794" cy="818559"/>
            <a:chOff x="0" y="0"/>
            <a:chExt cx="6419792" cy="818557"/>
          </a:xfrm>
        </p:grpSpPr>
        <p:sp>
          <p:nvSpPr>
            <p:cNvPr id="517" name="Rectangle"/>
            <p:cNvSpPr/>
            <p:nvPr/>
          </p:nvSpPr>
          <p:spPr>
            <a:xfrm>
              <a:off x="-1" y="-1"/>
              <a:ext cx="6419794" cy="818559"/>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18" name="Text"/>
            <p:cNvSpPr txBox="1"/>
            <p:nvPr/>
          </p:nvSpPr>
          <p:spPr>
            <a:xfrm>
              <a:off x="-1" y="-1"/>
              <a:ext cx="641979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522" name="TextBox 12"/>
          <p:cNvGrpSpPr/>
          <p:nvPr/>
        </p:nvGrpSpPr>
        <p:grpSpPr>
          <a:xfrm>
            <a:off x="8406764" y="4191410"/>
            <a:ext cx="3209897" cy="822790"/>
            <a:chOff x="0" y="0"/>
            <a:chExt cx="3209896" cy="822789"/>
          </a:xfrm>
        </p:grpSpPr>
        <p:sp>
          <p:nvSpPr>
            <p:cNvPr id="520" name="Rectangle"/>
            <p:cNvSpPr/>
            <p:nvPr/>
          </p:nvSpPr>
          <p:spPr>
            <a:xfrm>
              <a:off x="-1" y="-1"/>
              <a:ext cx="3209898" cy="822791"/>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21" name="Text"/>
            <p:cNvSpPr txBox="1"/>
            <p:nvPr/>
          </p:nvSpPr>
          <p:spPr>
            <a:xfrm>
              <a:off x="-1" y="-1"/>
              <a:ext cx="3209898"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96">
                                            <p:bg/>
                                          </p:spTgt>
                                        </p:tgtEl>
                                        <p:attrNameLst>
                                          <p:attrName>style.visibility</p:attrName>
                                        </p:attrNameLst>
                                      </p:cBhvr>
                                      <p:to>
                                        <p:strVal val="visible"/>
                                      </p:to>
                                    </p:set>
                                    <p:animEffect filter="dissolve" transition="in">
                                      <p:cBhvr>
                                        <p:cTn id="7" dur="500"/>
                                        <p:tgtEl>
                                          <p:spTgt spid="496">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496">
                                            <p:txEl>
                                              <p:pRg st="0" end="0"/>
                                            </p:txEl>
                                          </p:spTgt>
                                        </p:tgtEl>
                                        <p:attrNameLst>
                                          <p:attrName>style.visibility</p:attrName>
                                        </p:attrNameLst>
                                      </p:cBhvr>
                                      <p:to>
                                        <p:strVal val="visible"/>
                                      </p:to>
                                    </p:set>
                                    <p:animEffect filter="dissolve" transition="in">
                                      <p:cBhvr>
                                        <p:cTn id="10" dur="500"/>
                                        <p:tgtEl>
                                          <p:spTgt spid="49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501"/>
                                        </p:tgtEl>
                                        <p:attrNameLst>
                                          <p:attrName>style.visibility</p:attrName>
                                        </p:attrNameLst>
                                      </p:cBhvr>
                                      <p:to>
                                        <p:strVal val="visible"/>
                                      </p:to>
                                    </p:set>
                                    <p:animEffect filter="dissolve" transition="in">
                                      <p:cBhvr>
                                        <p:cTn id="15" dur="500"/>
                                        <p:tgtEl>
                                          <p:spTgt spid="501"/>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3" fill="hold">
                                  <p:stCondLst>
                                    <p:cond delay="0"/>
                                  </p:stCondLst>
                                  <p:iterate type="el" backwards="0">
                                    <p:tmAbs val="0"/>
                                  </p:iterate>
                                  <p:childTnLst>
                                    <p:set>
                                      <p:cBhvr>
                                        <p:cTn id="19" fill="hold"/>
                                        <p:tgtEl>
                                          <p:spTgt spid="504"/>
                                        </p:tgtEl>
                                        <p:attrNameLst>
                                          <p:attrName>style.visibility</p:attrName>
                                        </p:attrNameLst>
                                      </p:cBhvr>
                                      <p:to>
                                        <p:strVal val="visible"/>
                                      </p:to>
                                    </p:set>
                                    <p:animEffect filter="dissolve" transition="in">
                                      <p:cBhvr>
                                        <p:cTn id="20" dur="500"/>
                                        <p:tgtEl>
                                          <p:spTgt spid="504"/>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4" fill="hold">
                                  <p:stCondLst>
                                    <p:cond delay="0"/>
                                  </p:stCondLst>
                                  <p:iterate type="el" backwards="0">
                                    <p:tmAbs val="0"/>
                                  </p:iterate>
                                  <p:childTnLst>
                                    <p:set>
                                      <p:cBhvr>
                                        <p:cTn id="24" fill="hold"/>
                                        <p:tgtEl>
                                          <p:spTgt spid="507"/>
                                        </p:tgtEl>
                                        <p:attrNameLst>
                                          <p:attrName>style.visibility</p:attrName>
                                        </p:attrNameLst>
                                      </p:cBhvr>
                                      <p:to>
                                        <p:strVal val="visible"/>
                                      </p:to>
                                    </p:set>
                                    <p:animEffect filter="dissolve" transition="in">
                                      <p:cBhvr>
                                        <p:cTn id="25" dur="500"/>
                                        <p:tgtEl>
                                          <p:spTgt spid="507"/>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5" fill="hold">
                                  <p:stCondLst>
                                    <p:cond delay="0"/>
                                  </p:stCondLst>
                                  <p:iterate type="el" backwards="0">
                                    <p:tmAbs val="0"/>
                                  </p:iterate>
                                  <p:childTnLst>
                                    <p:set>
                                      <p:cBhvr>
                                        <p:cTn id="29" fill="hold"/>
                                        <p:tgtEl>
                                          <p:spTgt spid="510"/>
                                        </p:tgtEl>
                                        <p:attrNameLst>
                                          <p:attrName>style.visibility</p:attrName>
                                        </p:attrNameLst>
                                      </p:cBhvr>
                                      <p:to>
                                        <p:strVal val="visible"/>
                                      </p:to>
                                    </p:set>
                                    <p:animEffect filter="dissolve" transition="in">
                                      <p:cBhvr>
                                        <p:cTn id="30" dur="500"/>
                                        <p:tgtEl>
                                          <p:spTgt spid="510"/>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6" fill="hold">
                                  <p:stCondLst>
                                    <p:cond delay="0"/>
                                  </p:stCondLst>
                                  <p:iterate type="el" backwards="0">
                                    <p:tmAbs val="0"/>
                                  </p:iterate>
                                  <p:childTnLst>
                                    <p:set>
                                      <p:cBhvr>
                                        <p:cTn id="34" fill="hold"/>
                                        <p:tgtEl>
                                          <p:spTgt spid="498"/>
                                        </p:tgtEl>
                                        <p:attrNameLst>
                                          <p:attrName>style.visibility</p:attrName>
                                        </p:attrNameLst>
                                      </p:cBhvr>
                                      <p:to>
                                        <p:strVal val="visible"/>
                                      </p:to>
                                    </p:set>
                                    <p:animEffect filter="dissolve" transition="in">
                                      <p:cBhvr>
                                        <p:cTn id="35" dur="500"/>
                                        <p:tgtEl>
                                          <p:spTgt spid="498"/>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9" grpId="7" fill="hold">
                                  <p:stCondLst>
                                    <p:cond delay="0"/>
                                  </p:stCondLst>
                                  <p:iterate type="el" backwards="0">
                                    <p:tmAbs val="0"/>
                                  </p:iterate>
                                  <p:childTnLst>
                                    <p:set>
                                      <p:cBhvr>
                                        <p:cTn id="39" fill="hold"/>
                                        <p:tgtEl>
                                          <p:spTgt spid="513"/>
                                        </p:tgtEl>
                                        <p:attrNameLst>
                                          <p:attrName>style.visibility</p:attrName>
                                        </p:attrNameLst>
                                      </p:cBhvr>
                                      <p:to>
                                        <p:strVal val="visible"/>
                                      </p:to>
                                    </p:set>
                                    <p:animEffect filter="dissolve" transition="in">
                                      <p:cBhvr>
                                        <p:cTn id="40" dur="500"/>
                                        <p:tgtEl>
                                          <p:spTgt spid="513"/>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8" fill="hold">
                                  <p:stCondLst>
                                    <p:cond delay="0"/>
                                  </p:stCondLst>
                                  <p:iterate type="el" backwards="0">
                                    <p:tmAbs val="0"/>
                                  </p:iterate>
                                  <p:childTnLst>
                                    <p:set>
                                      <p:cBhvr>
                                        <p:cTn id="44" fill="hold"/>
                                        <p:tgtEl>
                                          <p:spTgt spid="516"/>
                                        </p:tgtEl>
                                        <p:attrNameLst>
                                          <p:attrName>style.visibility</p:attrName>
                                        </p:attrNameLst>
                                      </p:cBhvr>
                                      <p:to>
                                        <p:strVal val="visible"/>
                                      </p:to>
                                    </p:set>
                                    <p:animEffect filter="dissolve" transition="in">
                                      <p:cBhvr>
                                        <p:cTn id="45" dur="500"/>
                                        <p:tgtEl>
                                          <p:spTgt spid="516"/>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ID="9" grpId="9" fill="hold">
                                  <p:stCondLst>
                                    <p:cond delay="0"/>
                                  </p:stCondLst>
                                  <p:iterate type="el" backwards="0">
                                    <p:tmAbs val="0"/>
                                  </p:iterate>
                                  <p:childTnLst>
                                    <p:set>
                                      <p:cBhvr>
                                        <p:cTn id="49" fill="hold"/>
                                        <p:tgtEl>
                                          <p:spTgt spid="519"/>
                                        </p:tgtEl>
                                        <p:attrNameLst>
                                          <p:attrName>style.visibility</p:attrName>
                                        </p:attrNameLst>
                                      </p:cBhvr>
                                      <p:to>
                                        <p:strVal val="visible"/>
                                      </p:to>
                                    </p:set>
                                    <p:animEffect filter="dissolve" transition="in">
                                      <p:cBhvr>
                                        <p:cTn id="50" dur="500"/>
                                        <p:tgtEl>
                                          <p:spTgt spid="519"/>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ID="9" grpId="10" fill="hold">
                                  <p:stCondLst>
                                    <p:cond delay="0"/>
                                  </p:stCondLst>
                                  <p:iterate type="el" backwards="0">
                                    <p:tmAbs val="0"/>
                                  </p:iterate>
                                  <p:childTnLst>
                                    <p:set>
                                      <p:cBhvr>
                                        <p:cTn id="54" fill="hold"/>
                                        <p:tgtEl>
                                          <p:spTgt spid="522"/>
                                        </p:tgtEl>
                                        <p:attrNameLst>
                                          <p:attrName>style.visibility</p:attrName>
                                        </p:attrNameLst>
                                      </p:cBhvr>
                                      <p:to>
                                        <p:strVal val="visible"/>
                                      </p:to>
                                    </p:set>
                                    <p:animEffect filter="dissolve" transition="in">
                                      <p:cBhvr>
                                        <p:cTn id="55" dur="500"/>
                                        <p:tgtEl>
                                          <p:spTgt spid="5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496" grpId="1"/>
      <p:bldP build="whole" bldLvl="1" animBg="1" rev="0" advAuto="0" spid="516" grpId="8"/>
      <p:bldP build="whole" bldLvl="1" animBg="1" rev="0" advAuto="0" spid="510" grpId="5"/>
      <p:bldP build="whole" bldLvl="1" animBg="1" rev="0" advAuto="0" spid="519" grpId="9"/>
      <p:bldP build="whole" bldLvl="1" animBg="1" rev="0" advAuto="0" spid="501" grpId="2"/>
      <p:bldP build="whole" bldLvl="1" animBg="1" rev="0" advAuto="0" spid="498" grpId="6"/>
      <p:bldP build="whole" bldLvl="1" animBg="1" rev="0" advAuto="0" spid="513" grpId="7"/>
      <p:bldP build="whole" bldLvl="1" animBg="1" rev="0" advAuto="0" spid="504" grpId="3"/>
      <p:bldP build="whole" bldLvl="1" animBg="1" rev="0" advAuto="0" spid="522" grpId="10"/>
      <p:bldP build="whole" bldLvl="1" animBg="1" rev="0" advAuto="0" spid="507" grpId="4"/>
    </p:bldLst>
  </p:timing>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4" name="Content Placeholder 2"/>
          <p:cNvSpPr txBox="1"/>
          <p:nvPr>
            <p:ph type="body" idx="1"/>
          </p:nvPr>
        </p:nvSpPr>
        <p:spPr>
          <a:xfrm>
            <a:off x="833415" y="1177757"/>
            <a:ext cx="10327008" cy="3947136"/>
          </a:xfrm>
          <a:prstGeom prst="rect">
            <a:avLst/>
          </a:prstGeom>
          <a:blipFill>
            <a:blip r:embed="rId2"/>
            <a:stretch>
              <a:fillRect/>
            </a:stretch>
          </a:blipFill>
        </p:spPr>
        <p:txBody>
          <a:bodyPr/>
          <a:lstStyle/>
          <a:p>
            <a:pPr/>
            <a:r>
              <a:t> </a:t>
            </a:r>
          </a:p>
        </p:txBody>
      </p:sp>
      <p:sp>
        <p:nvSpPr>
          <p:cNvPr id="525" name="Title 1"/>
          <p:cNvSpPr txBox="1"/>
          <p:nvPr>
            <p:ph type="title"/>
          </p:nvPr>
        </p:nvSpPr>
        <p:spPr>
          <a:xfrm>
            <a:off x="349291" y="216530"/>
            <a:ext cx="11493418" cy="767278"/>
          </a:xfrm>
          <a:prstGeom prst="rect">
            <a:avLst/>
          </a:prstGeom>
        </p:spPr>
        <p:txBody>
          <a:bodyPr/>
          <a:lstStyle/>
          <a:p>
            <a:pPr/>
            <a:r>
              <a:t>Evidence Procedure: The math in a nutshell</a:t>
            </a:r>
          </a:p>
        </p:txBody>
      </p:sp>
      <p:sp>
        <p:nvSpPr>
          <p:cNvPr id="526"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7" name="TextBox 13"/>
          <p:cNvSpPr txBox="1"/>
          <p:nvPr/>
        </p:nvSpPr>
        <p:spPr>
          <a:xfrm>
            <a:off x="1078343" y="5842594"/>
            <a:ext cx="10327008"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aseline="30000">
                <a:solidFill>
                  <a:srgbClr val="404040"/>
                </a:solidFill>
              </a:defRPr>
            </a:pPr>
            <a:r>
              <a:t>1 </a:t>
            </a:r>
            <a:r>
              <a:rPr baseline="0"/>
              <a:t>There is an easy formula to automatically obtain the betas as well, available in chapter 13, p. 464 of Murphy’s “Machine Learning – A Probabilistic Perspective”.</a:t>
            </a:r>
            <a:endParaRPr baseline="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24">
                                            <p:bg/>
                                          </p:spTgt>
                                        </p:tgtEl>
                                        <p:attrNameLst>
                                          <p:attrName>style.visibility</p:attrName>
                                        </p:attrNameLst>
                                      </p:cBhvr>
                                      <p:to>
                                        <p:strVal val="visible"/>
                                      </p:to>
                                    </p:set>
                                    <p:animEffect filter="dissolve" transition="in">
                                      <p:cBhvr>
                                        <p:cTn id="7" dur="500"/>
                                        <p:tgtEl>
                                          <p:spTgt spid="524">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524">
                                            <p:txEl>
                                              <p:pRg st="0" end="0"/>
                                            </p:txEl>
                                          </p:spTgt>
                                        </p:tgtEl>
                                        <p:attrNameLst>
                                          <p:attrName>style.visibility</p:attrName>
                                        </p:attrNameLst>
                                      </p:cBhvr>
                                      <p:to>
                                        <p:strVal val="visible"/>
                                      </p:to>
                                    </p:set>
                                    <p:animEffect filter="dissolve" transition="in">
                                      <p:cBhvr>
                                        <p:cTn id="10" dur="500"/>
                                        <p:tgtEl>
                                          <p:spTgt spid="5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527"/>
                                        </p:tgtEl>
                                        <p:attrNameLst>
                                          <p:attrName>style.visibility</p:attrName>
                                        </p:attrNameLst>
                                      </p:cBhvr>
                                      <p:to>
                                        <p:strVal val="visible"/>
                                      </p:to>
                                    </p:set>
                                    <p:animEffect filter="dissolve" transition="in">
                                      <p:cBhvr>
                                        <p:cTn id="15" dur="500"/>
                                        <p:tgtEl>
                                          <p:spTgt spid="5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7" grpId="2"/>
      <p:bldP build="p" bldLvl="5" animBg="1" rev="0" advAuto="0" spid="524" grpId="1"/>
    </p:bldLst>
  </p:timing>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9" name="Title 1"/>
          <p:cNvSpPr txBox="1"/>
          <p:nvPr>
            <p:ph type="title"/>
          </p:nvPr>
        </p:nvSpPr>
        <p:spPr>
          <a:xfrm>
            <a:off x="914400" y="2918082"/>
            <a:ext cx="10363200" cy="1362077"/>
          </a:xfrm>
          <a:prstGeom prst="rect">
            <a:avLst/>
          </a:prstGeom>
        </p:spPr>
        <p:txBody>
          <a:bodyPr/>
          <a:lstStyle>
            <a:lvl1pPr algn="ctr"/>
          </a:lstStyle>
          <a:p>
            <a:pPr/>
            <a:r>
              <a:t>Thank you!</a:t>
            </a:r>
          </a:p>
        </p:txBody>
      </p:sp>
      <p:sp>
        <p:nvSpPr>
          <p:cNvPr id="530" name="Slide Number Placeholder 3"/>
          <p:cNvSpPr txBox="1"/>
          <p:nvPr>
            <p:ph type="sldNum" sz="quarter" idx="2"/>
          </p:nvPr>
        </p:nvSpPr>
        <p:spPr>
          <a:xfrm>
            <a:off x="11318418" y="6404295"/>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2" name="Title 1"/>
          <p:cNvSpPr txBox="1"/>
          <p:nvPr>
            <p:ph type="title"/>
          </p:nvPr>
        </p:nvSpPr>
        <p:spPr>
          <a:xfrm>
            <a:off x="349291" y="216530"/>
            <a:ext cx="11493418" cy="767278"/>
          </a:xfrm>
          <a:prstGeom prst="rect">
            <a:avLst/>
          </a:prstGeom>
        </p:spPr>
        <p:txBody>
          <a:bodyPr/>
          <a:lstStyle/>
          <a:p>
            <a:pPr/>
            <a:r>
              <a:t>Practical side: how to check for multicollinearity?</a:t>
            </a:r>
          </a:p>
        </p:txBody>
      </p:sp>
      <p:sp>
        <p:nvSpPr>
          <p:cNvPr id="533" name="Content Placeholder 2"/>
          <p:cNvSpPr txBox="1"/>
          <p:nvPr>
            <p:ph type="body" idx="1"/>
          </p:nvPr>
        </p:nvSpPr>
        <p:spPr>
          <a:xfrm>
            <a:off x="932496" y="1177757"/>
            <a:ext cx="10327008" cy="4882801"/>
          </a:xfrm>
          <a:prstGeom prst="rect">
            <a:avLst/>
          </a:prstGeom>
          <a:blipFill>
            <a:blip r:embed="rId3"/>
            <a:stretch>
              <a:fillRect/>
            </a:stretch>
          </a:blipFill>
        </p:spPr>
        <p:txBody>
          <a:bodyPr/>
          <a:lstStyle/>
          <a:p>
            <a:pPr/>
            <a:r>
              <a:t> </a:t>
            </a:r>
          </a:p>
        </p:txBody>
      </p:sp>
      <p:sp>
        <p:nvSpPr>
          <p:cNvPr id="534"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5" name="Straight Arrow Connector 5"/>
          <p:cNvSpPr/>
          <p:nvPr/>
        </p:nvSpPr>
        <p:spPr>
          <a:xfrm>
            <a:off x="7166343" y="4699591"/>
            <a:ext cx="276448" cy="372140"/>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grpSp>
        <p:nvGrpSpPr>
          <p:cNvPr id="538" name="TextBox 6"/>
          <p:cNvGrpSpPr/>
          <p:nvPr/>
        </p:nvGrpSpPr>
        <p:grpSpPr>
          <a:xfrm>
            <a:off x="7442790" y="5096976"/>
            <a:ext cx="4302643" cy="938335"/>
            <a:chOff x="0" y="0"/>
            <a:chExt cx="4302642" cy="938334"/>
          </a:xfrm>
        </p:grpSpPr>
        <p:sp>
          <p:nvSpPr>
            <p:cNvPr id="536" name="Rectangle"/>
            <p:cNvSpPr/>
            <p:nvPr/>
          </p:nvSpPr>
          <p:spPr>
            <a:xfrm>
              <a:off x="-1" y="-1"/>
              <a:ext cx="4302644" cy="938336"/>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37" name="Text"/>
            <p:cNvSpPr txBox="1"/>
            <p:nvPr/>
          </p:nvSpPr>
          <p:spPr>
            <a:xfrm>
              <a:off x="-1" y="-1"/>
              <a:ext cx="430264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2" name="Title 1"/>
          <p:cNvSpPr txBox="1"/>
          <p:nvPr>
            <p:ph type="title"/>
          </p:nvPr>
        </p:nvSpPr>
        <p:spPr>
          <a:xfrm>
            <a:off x="349291" y="216530"/>
            <a:ext cx="11493418" cy="767278"/>
          </a:xfrm>
          <a:prstGeom prst="rect">
            <a:avLst/>
          </a:prstGeom>
        </p:spPr>
        <p:txBody>
          <a:bodyPr/>
          <a:lstStyle/>
          <a:p>
            <a:pPr/>
            <a:r>
              <a:t>Augmented problem – Elastic Net</a:t>
            </a:r>
          </a:p>
        </p:txBody>
      </p:sp>
      <p:sp>
        <p:nvSpPr>
          <p:cNvPr id="543" name="Content Placeholder 2"/>
          <p:cNvSpPr txBox="1"/>
          <p:nvPr>
            <p:ph type="body" idx="1"/>
          </p:nvPr>
        </p:nvSpPr>
        <p:spPr>
          <a:xfrm>
            <a:off x="932496" y="1177757"/>
            <a:ext cx="10327008" cy="4989128"/>
          </a:xfrm>
          <a:prstGeom prst="rect">
            <a:avLst/>
          </a:prstGeom>
          <a:blipFill>
            <a:blip r:embed="rId2"/>
            <a:stretch>
              <a:fillRect/>
            </a:stretch>
          </a:blipFill>
        </p:spPr>
        <p:txBody>
          <a:bodyPr/>
          <a:lstStyle/>
          <a:p>
            <a:pPr/>
            <a:r>
              <a:t> </a:t>
            </a:r>
          </a:p>
        </p:txBody>
      </p:sp>
      <p:sp>
        <p:nvSpPr>
          <p:cNvPr id="544"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43">
                                            <p:bg/>
                                          </p:spTgt>
                                        </p:tgtEl>
                                        <p:attrNameLst>
                                          <p:attrName>style.visibility</p:attrName>
                                        </p:attrNameLst>
                                      </p:cBhvr>
                                      <p:to>
                                        <p:strVal val="visible"/>
                                      </p:to>
                                    </p:set>
                                    <p:animEffect filter="dissolve" transition="in">
                                      <p:cBhvr>
                                        <p:cTn id="7" dur="500"/>
                                        <p:tgtEl>
                                          <p:spTgt spid="543">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543">
                                            <p:txEl>
                                              <p:pRg st="0" end="0"/>
                                            </p:txEl>
                                          </p:spTgt>
                                        </p:tgtEl>
                                        <p:attrNameLst>
                                          <p:attrName>style.visibility</p:attrName>
                                        </p:attrNameLst>
                                      </p:cBhvr>
                                      <p:to>
                                        <p:strVal val="visible"/>
                                      </p:to>
                                    </p:set>
                                    <p:animEffect filter="dissolve" transition="in">
                                      <p:cBhvr>
                                        <p:cTn id="10" dur="500"/>
                                        <p:tgtEl>
                                          <p:spTgt spid="543">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43"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Title 1"/>
          <p:cNvSpPr txBox="1"/>
          <p:nvPr>
            <p:ph type="title"/>
          </p:nvPr>
        </p:nvSpPr>
        <p:spPr>
          <a:xfrm>
            <a:off x="349291" y="216530"/>
            <a:ext cx="11493418" cy="767278"/>
          </a:xfrm>
          <a:prstGeom prst="rect">
            <a:avLst/>
          </a:prstGeom>
        </p:spPr>
        <p:txBody>
          <a:bodyPr/>
          <a:lstStyle/>
          <a:p>
            <a:pPr/>
            <a:r>
              <a:t>Instability issues</a:t>
            </a:r>
          </a:p>
        </p:txBody>
      </p:sp>
      <p:sp>
        <p:nvSpPr>
          <p:cNvPr id="170" name="Content Placeholder 2"/>
          <p:cNvSpPr txBox="1"/>
          <p:nvPr>
            <p:ph type="body" idx="1"/>
          </p:nvPr>
        </p:nvSpPr>
        <p:spPr>
          <a:xfrm>
            <a:off x="1034876" y="1177757"/>
            <a:ext cx="10118206" cy="4840272"/>
          </a:xfrm>
          <a:prstGeom prst="rect">
            <a:avLst/>
          </a:prstGeom>
          <a:blipFill>
            <a:blip r:embed="rId3"/>
            <a:stretch>
              <a:fillRect/>
            </a:stretch>
          </a:blipFill>
        </p:spPr>
        <p:txBody>
          <a:bodyPr/>
          <a:lstStyle/>
          <a:p>
            <a:pPr/>
            <a:r>
              <a:t> </a:t>
            </a:r>
          </a:p>
        </p:txBody>
      </p:sp>
      <p:sp>
        <p:nvSpPr>
          <p:cNvPr id="171" name="Slide Number Placeholder 3"/>
          <p:cNvSpPr txBox="1"/>
          <p:nvPr>
            <p:ph type="sldNum" sz="quarter" idx="2"/>
          </p:nvPr>
        </p:nvSpPr>
        <p:spPr>
          <a:xfrm>
            <a:off x="11804739" y="644874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74" name="TextBox 6"/>
          <p:cNvGrpSpPr/>
          <p:nvPr/>
        </p:nvGrpSpPr>
        <p:grpSpPr>
          <a:xfrm>
            <a:off x="4355803" y="5723190"/>
            <a:ext cx="3476350" cy="488789"/>
            <a:chOff x="0" y="0"/>
            <a:chExt cx="3476349" cy="488788"/>
          </a:xfrm>
        </p:grpSpPr>
        <p:sp>
          <p:nvSpPr>
            <p:cNvPr id="172" name="Rectangle"/>
            <p:cNvSpPr/>
            <p:nvPr/>
          </p:nvSpPr>
          <p:spPr>
            <a:xfrm>
              <a:off x="-1" y="0"/>
              <a:ext cx="3476351" cy="488788"/>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73" name="Text"/>
            <p:cNvSpPr txBox="1"/>
            <p:nvPr/>
          </p:nvSpPr>
          <p:spPr>
            <a:xfrm>
              <a:off x="-1" y="0"/>
              <a:ext cx="3476351"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70">
                                            <p:bg/>
                                          </p:spTgt>
                                        </p:tgtEl>
                                        <p:attrNameLst>
                                          <p:attrName>style.visibility</p:attrName>
                                        </p:attrNameLst>
                                      </p:cBhvr>
                                      <p:to>
                                        <p:strVal val="visible"/>
                                      </p:to>
                                    </p:set>
                                    <p:animEffect filter="dissolve" transition="in">
                                      <p:cBhvr>
                                        <p:cTn id="7" dur="500"/>
                                        <p:tgtEl>
                                          <p:spTgt spid="170">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70">
                                            <p:txEl>
                                              <p:pRg st="0" end="0"/>
                                            </p:txEl>
                                          </p:spTgt>
                                        </p:tgtEl>
                                        <p:attrNameLst>
                                          <p:attrName>style.visibility</p:attrName>
                                        </p:attrNameLst>
                                      </p:cBhvr>
                                      <p:to>
                                        <p:strVal val="visible"/>
                                      </p:to>
                                    </p:set>
                                    <p:animEffect filter="dissolve" transition="in">
                                      <p:cBhvr>
                                        <p:cTn id="10" dur="500"/>
                                        <p:tgtEl>
                                          <p:spTgt spid="170">
                                            <p:txEl>
                                              <p:pRg st="0" end="0"/>
                                            </p:txEl>
                                          </p:spTgt>
                                        </p:tgtEl>
                                      </p:cBhvr>
                                    </p:animEffect>
                                  </p:childTnLst>
                                </p:cTn>
                              </p:par>
                            </p:childTnLst>
                          </p:cTn>
                        </p:par>
                        <p:par>
                          <p:cTn id="11" fill="hold">
                            <p:stCondLst>
                              <p:cond delay="500"/>
                            </p:stCondLst>
                            <p:childTnLst>
                              <p:par>
                                <p:cTn id="12" presetClass="entr" nodeType="afterEffect" presetID="9" grpId="2" fill="hold">
                                  <p:stCondLst>
                                    <p:cond delay="0"/>
                                  </p:stCondLst>
                                  <p:iterate type="el" backwards="0">
                                    <p:tmAbs val="0"/>
                                  </p:iterate>
                                  <p:childTnLst>
                                    <p:set>
                                      <p:cBhvr>
                                        <p:cTn id="13" fill="hold"/>
                                        <p:tgtEl>
                                          <p:spTgt spid="174"/>
                                        </p:tgtEl>
                                        <p:attrNameLst>
                                          <p:attrName>style.visibility</p:attrName>
                                        </p:attrNameLst>
                                      </p:cBhvr>
                                      <p:to>
                                        <p:strVal val="visible"/>
                                      </p:to>
                                    </p:set>
                                    <p:animEffect filter="dissolve" transition="in">
                                      <p:cBhvr>
                                        <p:cTn id="14" dur="5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4" grpId="2"/>
      <p:bldP build="p" bldLvl="5" animBg="1" rev="0" advAuto="0" spid="170" grpId="1"/>
    </p:bldLst>
  </p:timing>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6" name="Title 1"/>
          <p:cNvSpPr txBox="1"/>
          <p:nvPr>
            <p:ph type="title"/>
          </p:nvPr>
        </p:nvSpPr>
        <p:spPr>
          <a:xfrm>
            <a:off x="349291" y="216530"/>
            <a:ext cx="11493418" cy="767278"/>
          </a:xfrm>
          <a:prstGeom prst="rect">
            <a:avLst/>
          </a:prstGeom>
        </p:spPr>
        <p:txBody>
          <a:bodyPr/>
          <a:lstStyle/>
          <a:p>
            <a:pPr/>
            <a:r>
              <a:t>Augmented problem – Elastic Net</a:t>
            </a:r>
          </a:p>
        </p:txBody>
      </p:sp>
      <p:sp>
        <p:nvSpPr>
          <p:cNvPr id="547" name="Content Placeholder 2"/>
          <p:cNvSpPr txBox="1"/>
          <p:nvPr>
            <p:ph type="body" idx="1"/>
          </p:nvPr>
        </p:nvSpPr>
        <p:spPr>
          <a:xfrm>
            <a:off x="932496" y="1177757"/>
            <a:ext cx="10327008" cy="4989128"/>
          </a:xfrm>
          <a:prstGeom prst="rect">
            <a:avLst/>
          </a:prstGeom>
          <a:blipFill>
            <a:blip r:embed="rId2"/>
            <a:stretch>
              <a:fillRect/>
            </a:stretch>
          </a:blipFill>
        </p:spPr>
        <p:txBody>
          <a:bodyPr/>
          <a:lstStyle/>
          <a:p>
            <a:pPr/>
            <a:r>
              <a:t> </a:t>
            </a:r>
          </a:p>
        </p:txBody>
      </p:sp>
      <p:sp>
        <p:nvSpPr>
          <p:cNvPr id="548"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49" name="Arrow: Right 4"/>
          <p:cNvSpPr/>
          <p:nvPr/>
        </p:nvSpPr>
        <p:spPr>
          <a:xfrm rot="10800000">
            <a:off x="9290493" y="1699400"/>
            <a:ext cx="757275" cy="365127"/>
          </a:xfrm>
          <a:prstGeom prst="rightArrow">
            <a:avLst>
              <a:gd name="adj1" fmla="val 50000"/>
              <a:gd name="adj2" fmla="val 50000"/>
            </a:avLst>
          </a:prstGeom>
          <a:gradFill>
            <a:gsLst>
              <a:gs pos="0">
                <a:srgbClr val="D1403C"/>
              </a:gs>
              <a:gs pos="100000">
                <a:schemeClr val="accent2">
                  <a:hueOff val="-39879"/>
                  <a:satOff val="52282"/>
                  <a:lumOff val="29251"/>
                </a:schemeClr>
              </a:gs>
            </a:gsLst>
            <a:lin ang="16200000"/>
          </a:gradFill>
          <a:ln>
            <a:solidFill>
              <a:srgbClr val="BE4B48"/>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grpSp>
        <p:nvGrpSpPr>
          <p:cNvPr id="552" name="Rectangle 5"/>
          <p:cNvGrpSpPr/>
          <p:nvPr/>
        </p:nvGrpSpPr>
        <p:grpSpPr>
          <a:xfrm>
            <a:off x="10207256" y="1398181"/>
            <a:ext cx="1531089" cy="967565"/>
            <a:chOff x="0" y="0"/>
            <a:chExt cx="1531088" cy="967563"/>
          </a:xfrm>
        </p:grpSpPr>
        <p:sp>
          <p:nvSpPr>
            <p:cNvPr id="550" name="Rectangle"/>
            <p:cNvSpPr/>
            <p:nvPr/>
          </p:nvSpPr>
          <p:spPr>
            <a:xfrm>
              <a:off x="-1" y="-1"/>
              <a:ext cx="1531090" cy="967565"/>
            </a:xfrm>
            <a:prstGeom prst="rect">
              <a:avLst/>
            </a:prstGeom>
            <a:gradFill flip="none" rotWithShape="1">
              <a:gsLst>
                <a:gs pos="0">
                  <a:srgbClr val="D1403C"/>
                </a:gs>
                <a:gs pos="100000">
                  <a:schemeClr val="accent2">
                    <a:hueOff val="-39879"/>
                    <a:satOff val="52282"/>
                    <a:lumOff val="29251"/>
                  </a:schemeClr>
                </a:gs>
              </a:gsLst>
              <a:lin ang="16200000" scaled="0"/>
            </a:gradFill>
            <a:ln w="9525" cap="flat">
              <a:solidFill>
                <a:srgbClr val="BE4B48"/>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551" name="LASSO problem!"/>
            <p:cNvSpPr txBox="1"/>
            <p:nvPr/>
          </p:nvSpPr>
          <p:spPr>
            <a:xfrm>
              <a:off x="-1" y="171361"/>
              <a:ext cx="1531090"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LASSO problem!</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47">
                                            <p:bg/>
                                          </p:spTgt>
                                        </p:tgtEl>
                                        <p:attrNameLst>
                                          <p:attrName>style.visibility</p:attrName>
                                        </p:attrNameLst>
                                      </p:cBhvr>
                                      <p:to>
                                        <p:strVal val="visible"/>
                                      </p:to>
                                    </p:set>
                                    <p:animEffect filter="dissolve" transition="in">
                                      <p:cBhvr>
                                        <p:cTn id="7" dur="500"/>
                                        <p:tgtEl>
                                          <p:spTgt spid="547">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547">
                                            <p:txEl>
                                              <p:pRg st="0" end="0"/>
                                            </p:txEl>
                                          </p:spTgt>
                                        </p:tgtEl>
                                        <p:attrNameLst>
                                          <p:attrName>style.visibility</p:attrName>
                                        </p:attrNameLst>
                                      </p:cBhvr>
                                      <p:to>
                                        <p:strVal val="visible"/>
                                      </p:to>
                                    </p:set>
                                    <p:animEffect filter="dissolve" transition="in">
                                      <p:cBhvr>
                                        <p:cTn id="10" dur="500"/>
                                        <p:tgtEl>
                                          <p:spTgt spid="54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552"/>
                                        </p:tgtEl>
                                        <p:attrNameLst>
                                          <p:attrName>style.visibility</p:attrName>
                                        </p:attrNameLst>
                                      </p:cBhvr>
                                      <p:to>
                                        <p:strVal val="visible"/>
                                      </p:to>
                                    </p:set>
                                    <p:animEffect filter="dissolve" transition="in">
                                      <p:cBhvr>
                                        <p:cTn id="15" dur="500"/>
                                        <p:tgtEl>
                                          <p:spTgt spid="552"/>
                                        </p:tgtEl>
                                      </p:cBhvr>
                                    </p:animEffect>
                                  </p:childTnLst>
                                </p:cTn>
                              </p:par>
                            </p:childTnLst>
                          </p:cTn>
                        </p:par>
                        <p:par>
                          <p:cTn id="16" fill="hold">
                            <p:stCondLst>
                              <p:cond delay="500"/>
                            </p:stCondLst>
                            <p:childTnLst>
                              <p:par>
                                <p:cTn id="17" presetClass="entr" nodeType="afterEffect" presetID="9" grpId="3" fill="hold">
                                  <p:stCondLst>
                                    <p:cond delay="0"/>
                                  </p:stCondLst>
                                  <p:iterate type="el" backwards="0">
                                    <p:tmAbs val="0"/>
                                  </p:iterate>
                                  <p:childTnLst>
                                    <p:set>
                                      <p:cBhvr>
                                        <p:cTn id="18" fill="hold"/>
                                        <p:tgtEl>
                                          <p:spTgt spid="549"/>
                                        </p:tgtEl>
                                        <p:attrNameLst>
                                          <p:attrName>style.visibility</p:attrName>
                                        </p:attrNameLst>
                                      </p:cBhvr>
                                      <p:to>
                                        <p:strVal val="visible"/>
                                      </p:to>
                                    </p:set>
                                    <p:animEffect filter="dissolve" transition="in">
                                      <p:cBhvr>
                                        <p:cTn id="19" dur="500"/>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47" grpId="1"/>
      <p:bldP build="whole" bldLvl="1" animBg="1" rev="0" advAuto="0" spid="552" grpId="2"/>
      <p:bldP build="whole" bldLvl="1" animBg="1" rev="0" advAuto="0" spid="549" grpId="3"/>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Title 1"/>
          <p:cNvSpPr txBox="1"/>
          <p:nvPr>
            <p:ph type="title"/>
          </p:nvPr>
        </p:nvSpPr>
        <p:spPr>
          <a:xfrm>
            <a:off x="349291" y="216530"/>
            <a:ext cx="11493418" cy="767278"/>
          </a:xfrm>
          <a:prstGeom prst="rect">
            <a:avLst/>
          </a:prstGeom>
        </p:spPr>
        <p:txBody>
          <a:bodyPr/>
          <a:lstStyle/>
          <a:p>
            <a:pPr/>
            <a:r>
              <a:t>Instability issues</a:t>
            </a:r>
          </a:p>
        </p:txBody>
      </p:sp>
      <p:sp>
        <p:nvSpPr>
          <p:cNvPr id="179" name="Slide Number Placeholder 3"/>
          <p:cNvSpPr txBox="1"/>
          <p:nvPr>
            <p:ph type="sldNum" sz="quarter" idx="2"/>
          </p:nvPr>
        </p:nvSpPr>
        <p:spPr>
          <a:xfrm>
            <a:off x="11804739" y="644874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82" name="TextBox 6"/>
          <p:cNvGrpSpPr/>
          <p:nvPr/>
        </p:nvGrpSpPr>
        <p:grpSpPr>
          <a:xfrm>
            <a:off x="3747156" y="1297855"/>
            <a:ext cx="4697686" cy="593497"/>
            <a:chOff x="0" y="0"/>
            <a:chExt cx="4697684" cy="593495"/>
          </a:xfrm>
        </p:grpSpPr>
        <p:sp>
          <p:nvSpPr>
            <p:cNvPr id="180" name="Rectangle"/>
            <p:cNvSpPr/>
            <p:nvPr/>
          </p:nvSpPr>
          <p:spPr>
            <a:xfrm>
              <a:off x="0" y="0"/>
              <a:ext cx="4697685" cy="593496"/>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81" name="Text"/>
            <p:cNvSpPr txBox="1"/>
            <p:nvPr/>
          </p:nvSpPr>
          <p:spPr>
            <a:xfrm>
              <a:off x="0" y="117678"/>
              <a:ext cx="4697685"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183" name="TextBox 7"/>
          <p:cNvSpPr txBox="1"/>
          <p:nvPr/>
        </p:nvSpPr>
        <p:spPr>
          <a:xfrm>
            <a:off x="5437239" y="2143431"/>
            <a:ext cx="136668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solidFill>
                  <a:srgbClr val="0070C0"/>
                </a:solidFill>
              </a:defRPr>
            </a:lvl1pPr>
          </a:lstStyle>
          <a:p>
            <a:pPr/>
            <a:r>
              <a:t>var(Y)</a:t>
            </a:r>
          </a:p>
        </p:txBody>
      </p:sp>
      <p:sp>
        <p:nvSpPr>
          <p:cNvPr id="184" name="Oval 8"/>
          <p:cNvSpPr/>
          <p:nvPr/>
        </p:nvSpPr>
        <p:spPr>
          <a:xfrm>
            <a:off x="5889523" y="1297855"/>
            <a:ext cx="593497" cy="593497"/>
          </a:xfrm>
          <a:prstGeom prst="ellipse">
            <a:avLst/>
          </a:prstGeom>
          <a:ln w="19050">
            <a:solidFill>
              <a:srgbClr val="0070C0"/>
            </a:solidFill>
            <a:prstDash val="lgDash"/>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cxnSp>
        <p:nvCxnSpPr>
          <p:cNvPr id="185" name="Straight Connector 10"/>
          <p:cNvCxnSpPr>
            <a:stCxn id="184" idx="0"/>
            <a:endCxn id="183" idx="0"/>
          </p:cNvCxnSpPr>
          <p:nvPr/>
        </p:nvCxnSpPr>
        <p:spPr>
          <a:xfrm flipH="1">
            <a:off x="6120581" y="1594603"/>
            <a:ext cx="65691" cy="772349"/>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sp>
        <p:nvSpPr>
          <p:cNvPr id="186" name="Rectangle: Rounded Corners 11"/>
          <p:cNvSpPr/>
          <p:nvPr/>
        </p:nvSpPr>
        <p:spPr>
          <a:xfrm>
            <a:off x="6483019" y="1297855"/>
            <a:ext cx="1540104" cy="593497"/>
          </a:xfrm>
          <a:prstGeom prst="roundRect">
            <a:avLst>
              <a:gd name="adj" fmla="val 16667"/>
            </a:avLst>
          </a:prstGeom>
          <a:ln w="19050">
            <a:solidFill>
              <a:srgbClr val="0070C0"/>
            </a:solidFill>
            <a:prstDash val="lgDash"/>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187" name="TextBox 13"/>
          <p:cNvSpPr txBox="1"/>
          <p:nvPr/>
        </p:nvSpPr>
        <p:spPr>
          <a:xfrm>
            <a:off x="6865016" y="2153263"/>
            <a:ext cx="1797018"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0070C0"/>
                </a:solidFill>
              </a:defRPr>
            </a:lvl1pPr>
          </a:lstStyle>
          <a:p>
            <a:pPr/>
            <a:r>
              <a:t>Inverse of Gram matrix</a:t>
            </a:r>
          </a:p>
        </p:txBody>
      </p:sp>
      <p:sp>
        <p:nvSpPr>
          <p:cNvPr id="188" name="Straight Connector 14"/>
          <p:cNvSpPr/>
          <p:nvPr/>
        </p:nvSpPr>
        <p:spPr>
          <a:xfrm>
            <a:off x="7513626" y="1901183"/>
            <a:ext cx="155537" cy="252081"/>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89" name="Content Placeholder 2"/>
          <p:cNvSpPr txBox="1"/>
          <p:nvPr>
            <p:ph type="body" sz="half" idx="1"/>
          </p:nvPr>
        </p:nvSpPr>
        <p:spPr>
          <a:xfrm>
            <a:off x="678748" y="4079814"/>
            <a:ext cx="10883666" cy="2200092"/>
          </a:xfrm>
          <a:prstGeom prst="rect">
            <a:avLst/>
          </a:prstGeom>
          <a:blipFill>
            <a:blip r:embed="rId4"/>
            <a:stretch>
              <a:fillRect/>
            </a:stretch>
          </a:blipFill>
        </p:spPr>
        <p:txBody>
          <a:bodyPr/>
          <a:lstStyle/>
          <a:p>
            <a:pPr/>
            <a:r>
              <a:t> </a:t>
            </a:r>
          </a:p>
        </p:txBody>
      </p:sp>
      <p:sp>
        <p:nvSpPr>
          <p:cNvPr id="190" name="TextBox 2"/>
          <p:cNvSpPr txBox="1"/>
          <p:nvPr/>
        </p:nvSpPr>
        <p:spPr>
          <a:xfrm>
            <a:off x="3192129" y="2833026"/>
            <a:ext cx="3279678"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stStyle>
          <a:p>
            <a:pPr/>
            <a:r>
              <a:t>The variance of the estimator is affected by the irreducible noise of the model. We have no control over this.</a:t>
            </a:r>
          </a:p>
        </p:txBody>
      </p:sp>
      <p:sp>
        <p:nvSpPr>
          <p:cNvPr id="191" name="TextBox 12"/>
          <p:cNvSpPr txBox="1"/>
          <p:nvPr/>
        </p:nvSpPr>
        <p:spPr>
          <a:xfrm>
            <a:off x="7055515" y="3246533"/>
            <a:ext cx="3725012"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But the variance also depends on the predictors themselves! This is the important part.</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84"/>
                                        </p:tgtEl>
                                        <p:attrNameLst>
                                          <p:attrName>style.visibility</p:attrName>
                                        </p:attrNameLst>
                                      </p:cBhvr>
                                      <p:to>
                                        <p:strVal val="visible"/>
                                      </p:to>
                                    </p:set>
                                    <p:animEffect filter="dissolve" transition="in">
                                      <p:cBhvr>
                                        <p:cTn id="7" dur="500"/>
                                        <p:tgtEl>
                                          <p:spTgt spid="184"/>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185"/>
                                        </p:tgtEl>
                                        <p:attrNameLst>
                                          <p:attrName>style.visibility</p:attrName>
                                        </p:attrNameLst>
                                      </p:cBhvr>
                                      <p:to>
                                        <p:strVal val="visible"/>
                                      </p:to>
                                    </p:set>
                                    <p:animEffect filter="dissolve" transition="in">
                                      <p:cBhvr>
                                        <p:cTn id="11" dur="500"/>
                                        <p:tgtEl>
                                          <p:spTgt spid="185"/>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183"/>
                                        </p:tgtEl>
                                        <p:attrNameLst>
                                          <p:attrName>style.visibility</p:attrName>
                                        </p:attrNameLst>
                                      </p:cBhvr>
                                      <p:to>
                                        <p:strVal val="visible"/>
                                      </p:to>
                                    </p:set>
                                    <p:animEffect filter="dissolve" transition="in">
                                      <p:cBhvr>
                                        <p:cTn id="15" dur="500"/>
                                        <p:tgtEl>
                                          <p:spTgt spid="183"/>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188"/>
                                        </p:tgtEl>
                                        <p:attrNameLst>
                                          <p:attrName>style.visibility</p:attrName>
                                        </p:attrNameLst>
                                      </p:cBhvr>
                                      <p:to>
                                        <p:strVal val="visible"/>
                                      </p:to>
                                    </p:set>
                                    <p:animEffect filter="dissolve" transition="in">
                                      <p:cBhvr>
                                        <p:cTn id="19" dur="500"/>
                                        <p:tgtEl>
                                          <p:spTgt spid="188"/>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187"/>
                                        </p:tgtEl>
                                        <p:attrNameLst>
                                          <p:attrName>style.visibility</p:attrName>
                                        </p:attrNameLst>
                                      </p:cBhvr>
                                      <p:to>
                                        <p:strVal val="visible"/>
                                      </p:to>
                                    </p:set>
                                    <p:animEffect filter="dissolve" transition="in">
                                      <p:cBhvr>
                                        <p:cTn id="23" dur="500"/>
                                        <p:tgtEl>
                                          <p:spTgt spid="187"/>
                                        </p:tgtEl>
                                      </p:cBhvr>
                                    </p:animEffect>
                                  </p:childTnLst>
                                </p:cTn>
                              </p:par>
                            </p:childTnLst>
                          </p:cTn>
                        </p:par>
                        <p:par>
                          <p:cTn id="24" fill="hold">
                            <p:stCondLst>
                              <p:cond delay="2500"/>
                            </p:stCondLst>
                            <p:childTnLst>
                              <p:par>
                                <p:cTn id="25" presetClass="entr" nodeType="afterEffect" presetID="9" grpId="6" fill="hold">
                                  <p:stCondLst>
                                    <p:cond delay="0"/>
                                  </p:stCondLst>
                                  <p:iterate type="el" backwards="0">
                                    <p:tmAbs val="0"/>
                                  </p:iterate>
                                  <p:childTnLst>
                                    <p:set>
                                      <p:cBhvr>
                                        <p:cTn id="26" fill="hold"/>
                                        <p:tgtEl>
                                          <p:spTgt spid="186"/>
                                        </p:tgtEl>
                                        <p:attrNameLst>
                                          <p:attrName>style.visibility</p:attrName>
                                        </p:attrNameLst>
                                      </p:cBhvr>
                                      <p:to>
                                        <p:strVal val="visible"/>
                                      </p:to>
                                    </p:set>
                                    <p:animEffect filter="dissolve" transition="in">
                                      <p:cBhvr>
                                        <p:cTn id="27" dur="500"/>
                                        <p:tgtEl>
                                          <p:spTgt spid="186"/>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7" fill="hold">
                                  <p:stCondLst>
                                    <p:cond delay="0"/>
                                  </p:stCondLst>
                                  <p:iterate type="el" backwards="0">
                                    <p:tmAbs val="0"/>
                                  </p:iterate>
                                  <p:childTnLst>
                                    <p:set>
                                      <p:cBhvr>
                                        <p:cTn id="31" fill="hold"/>
                                        <p:tgtEl>
                                          <p:spTgt spid="190"/>
                                        </p:tgtEl>
                                        <p:attrNameLst>
                                          <p:attrName>style.visibility</p:attrName>
                                        </p:attrNameLst>
                                      </p:cBhvr>
                                      <p:to>
                                        <p:strVal val="visible"/>
                                      </p:to>
                                    </p:set>
                                    <p:animEffect filter="dissolve" transition="in">
                                      <p:cBhvr>
                                        <p:cTn id="32" dur="500"/>
                                        <p:tgtEl>
                                          <p:spTgt spid="190"/>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8" fill="hold">
                                  <p:stCondLst>
                                    <p:cond delay="0"/>
                                  </p:stCondLst>
                                  <p:iterate type="el" backwards="0">
                                    <p:tmAbs val="0"/>
                                  </p:iterate>
                                  <p:childTnLst>
                                    <p:set>
                                      <p:cBhvr>
                                        <p:cTn id="36" fill="hold"/>
                                        <p:tgtEl>
                                          <p:spTgt spid="191"/>
                                        </p:tgtEl>
                                        <p:attrNameLst>
                                          <p:attrName>style.visibility</p:attrName>
                                        </p:attrNameLst>
                                      </p:cBhvr>
                                      <p:to>
                                        <p:strVal val="visible"/>
                                      </p:to>
                                    </p:set>
                                    <p:animEffect filter="dissolve" transition="in">
                                      <p:cBhvr>
                                        <p:cTn id="37" dur="500"/>
                                        <p:tgtEl>
                                          <p:spTgt spid="191"/>
                                        </p:tgtEl>
                                      </p:cBhvr>
                                    </p:animEffect>
                                  </p:childTnLst>
                                </p:cTn>
                              </p:par>
                            </p:childTnLst>
                          </p:cTn>
                        </p:par>
                        <p:par>
                          <p:cTn id="38" fill="hold">
                            <p:stCondLst>
                              <p:cond delay="500"/>
                            </p:stCondLst>
                            <p:childTnLst>
                              <p:par>
                                <p:cTn id="39" presetClass="entr" nodeType="afterEffect" presetID="9" grpId="9" fill="hold">
                                  <p:stCondLst>
                                    <p:cond delay="0"/>
                                  </p:stCondLst>
                                  <p:iterate type="el" backwards="0">
                                    <p:tmAbs val="0"/>
                                  </p:iterate>
                                  <p:childTnLst>
                                    <p:set>
                                      <p:cBhvr>
                                        <p:cTn id="40" fill="hold"/>
                                        <p:tgtEl>
                                          <p:spTgt spid="189">
                                            <p:bg/>
                                          </p:spTgt>
                                        </p:tgtEl>
                                        <p:attrNameLst>
                                          <p:attrName>style.visibility</p:attrName>
                                        </p:attrNameLst>
                                      </p:cBhvr>
                                      <p:to>
                                        <p:strVal val="visible"/>
                                      </p:to>
                                    </p:set>
                                    <p:animEffect filter="dissolve" transition="in">
                                      <p:cBhvr>
                                        <p:cTn id="41" dur="500"/>
                                        <p:tgtEl>
                                          <p:spTgt spid="189">
                                            <p:bg/>
                                          </p:spTgt>
                                        </p:tgtEl>
                                      </p:cBhvr>
                                    </p:animEffect>
                                  </p:childTnLst>
                                </p:cTn>
                              </p:par>
                              <p:par>
                                <p:cTn id="42" presetClass="entr" nodeType="withEffect" presetSubtype="0" presetID="9" grpId="9" fill="hold">
                                  <p:stCondLst>
                                    <p:cond delay="0"/>
                                  </p:stCondLst>
                                  <p:iterate type="el" backwards="0">
                                    <p:tmAbs val="0"/>
                                  </p:iterate>
                                  <p:childTnLst>
                                    <p:set>
                                      <p:cBhvr>
                                        <p:cTn id="43" fill="hold"/>
                                        <p:tgtEl>
                                          <p:spTgt spid="189">
                                            <p:txEl>
                                              <p:pRg st="0" end="0"/>
                                            </p:txEl>
                                          </p:spTgt>
                                        </p:tgtEl>
                                        <p:attrNameLst>
                                          <p:attrName>style.visibility</p:attrName>
                                        </p:attrNameLst>
                                      </p:cBhvr>
                                      <p:to>
                                        <p:strVal val="visible"/>
                                      </p:to>
                                    </p:set>
                                    <p:animEffect filter="dissolve" transition="in">
                                      <p:cBhvr>
                                        <p:cTn id="44" dur="500"/>
                                        <p:tgtEl>
                                          <p:spTgt spid="18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8" grpId="4"/>
      <p:bldP build="whole" bldLvl="1" animBg="1" rev="0" advAuto="0" spid="187" grpId="5"/>
      <p:bldP build="whole" bldLvl="1" animBg="1" rev="0" advAuto="0" spid="191" grpId="8"/>
      <p:bldP build="p" bldLvl="5" animBg="1" rev="0" advAuto="0" spid="189" grpId="9"/>
      <p:bldP build="whole" bldLvl="1" animBg="1" rev="0" advAuto="0" spid="184" grpId="1"/>
      <p:bldP build="whole" bldLvl="1" animBg="1" rev="0" advAuto="0" spid="190" grpId="7"/>
      <p:bldP build="whole" bldLvl="1" animBg="1" rev="0" advAuto="0" spid="183" grpId="3"/>
      <p:bldP build="whole" bldLvl="1" animBg="1" rev="0" advAuto="0" spid="186" grpId="6"/>
      <p:bldP build="whole" bldLvl="1" animBg="1" rev="0" advAuto="0" spid="185" grpId="2"/>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Title 1"/>
          <p:cNvSpPr txBox="1"/>
          <p:nvPr>
            <p:ph type="title"/>
          </p:nvPr>
        </p:nvSpPr>
        <p:spPr>
          <a:xfrm>
            <a:off x="349291" y="216530"/>
            <a:ext cx="11493418" cy="767278"/>
          </a:xfrm>
          <a:prstGeom prst="rect">
            <a:avLst/>
          </a:prstGeom>
        </p:spPr>
        <p:txBody>
          <a:bodyPr/>
          <a:lstStyle/>
          <a:p>
            <a:pPr/>
            <a:r>
              <a:t>Instability and the condition number</a:t>
            </a:r>
          </a:p>
        </p:txBody>
      </p:sp>
      <p:sp>
        <p:nvSpPr>
          <p:cNvPr id="196" name="Content Placeholder 2"/>
          <p:cNvSpPr txBox="1"/>
          <p:nvPr>
            <p:ph type="body" idx="1"/>
          </p:nvPr>
        </p:nvSpPr>
        <p:spPr>
          <a:xfrm>
            <a:off x="932496" y="1177757"/>
            <a:ext cx="10327008" cy="4893105"/>
          </a:xfrm>
          <a:prstGeom prst="rect">
            <a:avLst/>
          </a:prstGeom>
          <a:blipFill>
            <a:blip r:embed="rId2"/>
            <a:stretch>
              <a:fillRect/>
            </a:stretch>
          </a:blipFill>
        </p:spPr>
        <p:txBody>
          <a:bodyPr/>
          <a:lstStyle/>
          <a:p>
            <a:pPr/>
            <a:r>
              <a:t> </a:t>
            </a:r>
          </a:p>
        </p:txBody>
      </p:sp>
      <p:sp>
        <p:nvSpPr>
          <p:cNvPr id="197" name="Slide Number Placeholder 3"/>
          <p:cNvSpPr txBox="1"/>
          <p:nvPr>
            <p:ph type="sldNum" sz="quarter" idx="2"/>
          </p:nvPr>
        </p:nvSpPr>
        <p:spPr>
          <a:xfrm>
            <a:off x="11804739" y="644874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8" name="Oval 4"/>
          <p:cNvSpPr/>
          <p:nvPr/>
        </p:nvSpPr>
        <p:spPr>
          <a:xfrm>
            <a:off x="5464221" y="2754516"/>
            <a:ext cx="500647" cy="500647"/>
          </a:xfrm>
          <a:prstGeom prst="ellipse">
            <a:avLst/>
          </a:prstGeom>
          <a:ln w="25400">
            <a:solidFill>
              <a:schemeClr val="accent2"/>
            </a:solidFill>
            <a:prstDash val="dash"/>
          </a:ln>
        </p:spPr>
        <p:txBody>
          <a:bodyPr lIns="45719" rIns="45719" anchor="ctr"/>
          <a:lstStyle/>
          <a:p>
            <a:pPr algn="ctr"/>
          </a:p>
        </p:txBody>
      </p:sp>
      <p:sp>
        <p:nvSpPr>
          <p:cNvPr id="199" name="Oval 5"/>
          <p:cNvSpPr/>
          <p:nvPr/>
        </p:nvSpPr>
        <p:spPr>
          <a:xfrm>
            <a:off x="7477320" y="2763904"/>
            <a:ext cx="492727" cy="492727"/>
          </a:xfrm>
          <a:prstGeom prst="ellipse">
            <a:avLst/>
          </a:prstGeom>
          <a:ln w="25400">
            <a:solidFill>
              <a:schemeClr val="accent2"/>
            </a:solidFill>
            <a:prstDash val="dash"/>
          </a:ln>
        </p:spPr>
        <p:txBody>
          <a:bodyPr lIns="45719" rIns="45719" anchor="ctr"/>
          <a:lstStyle/>
          <a:p>
            <a:pPr algn="ctr"/>
          </a:p>
        </p:txBody>
      </p:sp>
      <p:sp>
        <p:nvSpPr>
          <p:cNvPr id="200" name="TextBox 6"/>
          <p:cNvSpPr txBox="1"/>
          <p:nvPr/>
        </p:nvSpPr>
        <p:spPr>
          <a:xfrm>
            <a:off x="8823062" y="2834700"/>
            <a:ext cx="1482215"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C00000"/>
                </a:solidFill>
                <a:effectLst>
                  <a:outerShdw sx="100000" sy="100000" kx="0" ky="0" algn="b" rotWithShape="0" blurRad="38100" dist="25400" dir="5400000">
                    <a:srgbClr val="6E747A">
                      <a:alpha val="43000"/>
                    </a:srgbClr>
                  </a:outerShdw>
                </a:effectLst>
              </a:defRPr>
            </a:lvl1pPr>
          </a:lstStyle>
          <a:p>
            <a:pPr/>
            <a:r>
              <a:t>Perturbations</a:t>
            </a:r>
          </a:p>
        </p:txBody>
      </p:sp>
      <p:sp>
        <p:nvSpPr>
          <p:cNvPr id="201" name="Freeform: Shape 14"/>
          <p:cNvSpPr/>
          <p:nvPr/>
        </p:nvSpPr>
        <p:spPr>
          <a:xfrm>
            <a:off x="5922335" y="2392679"/>
            <a:ext cx="3572539" cy="414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5754" y="10800"/>
                  <a:pt x="11507" y="0"/>
                  <a:pt x="15107" y="0"/>
                </a:cubicBezTo>
                <a:cubicBezTo>
                  <a:pt x="18707" y="0"/>
                  <a:pt x="20154" y="10800"/>
                  <a:pt x="21600" y="21600"/>
                </a:cubicBezTo>
              </a:path>
            </a:pathLst>
          </a:custGeom>
          <a:ln w="12700">
            <a:solidFill>
              <a:schemeClr val="accent2"/>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202" name="Freeform: Shape 15"/>
          <p:cNvSpPr/>
          <p:nvPr/>
        </p:nvSpPr>
        <p:spPr>
          <a:xfrm>
            <a:off x="7846828" y="2448295"/>
            <a:ext cx="1637415" cy="369333"/>
          </a:xfrm>
          <a:custGeom>
            <a:avLst/>
            <a:gdLst/>
            <a:ahLst/>
            <a:cxnLst>
              <a:cxn ang="0">
                <a:pos x="wd2" y="hd2"/>
              </a:cxn>
              <a:cxn ang="5400000">
                <a:pos x="wd2" y="hd2"/>
              </a:cxn>
              <a:cxn ang="10800000">
                <a:pos x="wd2" y="hd2"/>
              </a:cxn>
              <a:cxn ang="16200000">
                <a:pos x="wd2" y="hd2"/>
              </a:cxn>
            </a:cxnLst>
            <a:rect l="0" t="0" r="r" b="b"/>
            <a:pathLst>
              <a:path w="21600" h="20911" fill="norm" stroke="1" extrusionOk="0">
                <a:moveTo>
                  <a:pt x="0" y="16518"/>
                </a:moveTo>
                <a:cubicBezTo>
                  <a:pt x="3179" y="7914"/>
                  <a:pt x="6358" y="-689"/>
                  <a:pt x="9958" y="43"/>
                </a:cubicBezTo>
                <a:cubicBezTo>
                  <a:pt x="13558" y="775"/>
                  <a:pt x="17579" y="10843"/>
                  <a:pt x="21600" y="20911"/>
                </a:cubicBezTo>
              </a:path>
            </a:pathLst>
          </a:custGeom>
          <a:ln w="12700">
            <a:solidFill>
              <a:schemeClr val="accent2"/>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203" name="Freeform: Shape 11"/>
          <p:cNvSpPr/>
          <p:nvPr/>
        </p:nvSpPr>
        <p:spPr>
          <a:xfrm rot="10800000">
            <a:off x="6576182" y="5145287"/>
            <a:ext cx="2908061" cy="2560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5754" y="10800"/>
                  <a:pt x="11507" y="0"/>
                  <a:pt x="15107" y="0"/>
                </a:cubicBezTo>
                <a:cubicBezTo>
                  <a:pt x="18707" y="0"/>
                  <a:pt x="20154" y="10800"/>
                  <a:pt x="21600" y="21600"/>
                </a:cubicBezTo>
              </a:path>
            </a:pathLst>
          </a:custGeom>
          <a:ln w="12700">
            <a:solidFill>
              <a:schemeClr val="accent2"/>
            </a:solidFill>
          </a:ln>
          <a:effectLst>
            <a:outerShdw sx="100000" sy="100000" kx="0" ky="0" algn="b" rotWithShape="0" blurRad="38100" dist="20000" dir="5400000">
              <a:srgbClr val="000000">
                <a:alpha val="38000"/>
              </a:srgbClr>
            </a:outerShdw>
          </a:effectLst>
        </p:spPr>
        <p:txBody>
          <a:bodyPr lIns="45719" rIns="45719" anchor="ctr"/>
          <a:lstStyle/>
          <a:p>
            <a:pPr algn="ctr"/>
          </a:p>
        </p:txBody>
      </p:sp>
      <p:grpSp>
        <p:nvGrpSpPr>
          <p:cNvPr id="206" name="TextBox 12"/>
          <p:cNvGrpSpPr/>
          <p:nvPr/>
        </p:nvGrpSpPr>
        <p:grpSpPr>
          <a:xfrm>
            <a:off x="8665534" y="4719671"/>
            <a:ext cx="2630080" cy="369333"/>
            <a:chOff x="0" y="0"/>
            <a:chExt cx="2630078" cy="369332"/>
          </a:xfrm>
        </p:grpSpPr>
        <p:sp>
          <p:nvSpPr>
            <p:cNvPr id="204" name="Rectangle"/>
            <p:cNvSpPr/>
            <p:nvPr/>
          </p:nvSpPr>
          <p:spPr>
            <a:xfrm>
              <a:off x="0" y="-1"/>
              <a:ext cx="2630079" cy="369334"/>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05" name="Text"/>
            <p:cNvSpPr txBox="1"/>
            <p:nvPr/>
          </p:nvSpPr>
          <p:spPr>
            <a:xfrm>
              <a:off x="0" y="-1"/>
              <a:ext cx="2630079"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207" name="Straight Connector 8"/>
          <p:cNvSpPr/>
          <p:nvPr/>
        </p:nvSpPr>
        <p:spPr>
          <a:xfrm>
            <a:off x="6007398" y="5099637"/>
            <a:ext cx="1190846" cy="1"/>
          </a:xfrm>
          <a:prstGeom prst="line">
            <a:avLst/>
          </a:prstGeom>
          <a:ln w="25400">
            <a:solidFill>
              <a:schemeClr val="accent2"/>
            </a:solidFill>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96">
                                            <p:bg/>
                                          </p:spTgt>
                                        </p:tgtEl>
                                        <p:attrNameLst>
                                          <p:attrName>style.visibility</p:attrName>
                                        </p:attrNameLst>
                                      </p:cBhvr>
                                      <p:to>
                                        <p:strVal val="visible"/>
                                      </p:to>
                                    </p:set>
                                    <p:animEffect filter="dissolve" transition="in">
                                      <p:cBhvr>
                                        <p:cTn id="7" dur="500"/>
                                        <p:tgtEl>
                                          <p:spTgt spid="196">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96">
                                            <p:txEl>
                                              <p:pRg st="0" end="0"/>
                                            </p:txEl>
                                          </p:spTgt>
                                        </p:tgtEl>
                                        <p:attrNameLst>
                                          <p:attrName>style.visibility</p:attrName>
                                        </p:attrNameLst>
                                      </p:cBhvr>
                                      <p:to>
                                        <p:strVal val="visible"/>
                                      </p:to>
                                    </p:set>
                                    <p:animEffect filter="dissolve" transition="in">
                                      <p:cBhvr>
                                        <p:cTn id="10" dur="500"/>
                                        <p:tgtEl>
                                          <p:spTgt spid="19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198"/>
                                        </p:tgtEl>
                                        <p:attrNameLst>
                                          <p:attrName>style.visibility</p:attrName>
                                        </p:attrNameLst>
                                      </p:cBhvr>
                                      <p:to>
                                        <p:strVal val="visible"/>
                                      </p:to>
                                    </p:set>
                                    <p:animEffect filter="dissolve" transition="in">
                                      <p:cBhvr>
                                        <p:cTn id="15" dur="500"/>
                                        <p:tgtEl>
                                          <p:spTgt spid="198"/>
                                        </p:tgtEl>
                                      </p:cBhvr>
                                    </p:animEffect>
                                  </p:childTnLst>
                                </p:cTn>
                              </p:par>
                            </p:childTnLst>
                          </p:cTn>
                        </p:par>
                        <p:par>
                          <p:cTn id="16" fill="hold">
                            <p:stCondLst>
                              <p:cond delay="500"/>
                            </p:stCondLst>
                            <p:childTnLst>
                              <p:par>
                                <p:cTn id="17" presetClass="entr" nodeType="afterEffect" presetID="9" grpId="3" fill="hold">
                                  <p:stCondLst>
                                    <p:cond delay="0"/>
                                  </p:stCondLst>
                                  <p:iterate type="el" backwards="0">
                                    <p:tmAbs val="0"/>
                                  </p:iterate>
                                  <p:childTnLst>
                                    <p:set>
                                      <p:cBhvr>
                                        <p:cTn id="18" fill="hold"/>
                                        <p:tgtEl>
                                          <p:spTgt spid="199"/>
                                        </p:tgtEl>
                                        <p:attrNameLst>
                                          <p:attrName>style.visibility</p:attrName>
                                        </p:attrNameLst>
                                      </p:cBhvr>
                                      <p:to>
                                        <p:strVal val="visible"/>
                                      </p:to>
                                    </p:set>
                                    <p:animEffect filter="dissolve" transition="in">
                                      <p:cBhvr>
                                        <p:cTn id="19" dur="500"/>
                                        <p:tgtEl>
                                          <p:spTgt spid="199"/>
                                        </p:tgtEl>
                                      </p:cBhvr>
                                    </p:animEffect>
                                  </p:childTnLst>
                                </p:cTn>
                              </p:par>
                            </p:childTnLst>
                          </p:cTn>
                        </p:par>
                        <p:par>
                          <p:cTn id="20" fill="hold">
                            <p:stCondLst>
                              <p:cond delay="1000"/>
                            </p:stCondLst>
                            <p:childTnLst>
                              <p:par>
                                <p:cTn id="21" presetClass="entr" nodeType="afterEffect" presetID="9" grpId="4" fill="hold">
                                  <p:stCondLst>
                                    <p:cond delay="0"/>
                                  </p:stCondLst>
                                  <p:iterate type="el" backwards="0">
                                    <p:tmAbs val="0"/>
                                  </p:iterate>
                                  <p:childTnLst>
                                    <p:set>
                                      <p:cBhvr>
                                        <p:cTn id="22" fill="hold"/>
                                        <p:tgtEl>
                                          <p:spTgt spid="202"/>
                                        </p:tgtEl>
                                        <p:attrNameLst>
                                          <p:attrName>style.visibility</p:attrName>
                                        </p:attrNameLst>
                                      </p:cBhvr>
                                      <p:to>
                                        <p:strVal val="visible"/>
                                      </p:to>
                                    </p:set>
                                    <p:animEffect filter="dissolve" transition="in">
                                      <p:cBhvr>
                                        <p:cTn id="23" dur="500"/>
                                        <p:tgtEl>
                                          <p:spTgt spid="202"/>
                                        </p:tgtEl>
                                      </p:cBhvr>
                                    </p:animEffect>
                                  </p:childTnLst>
                                </p:cTn>
                              </p:par>
                            </p:childTnLst>
                          </p:cTn>
                        </p:par>
                        <p:par>
                          <p:cTn id="24" fill="hold">
                            <p:stCondLst>
                              <p:cond delay="1500"/>
                            </p:stCondLst>
                            <p:childTnLst>
                              <p:par>
                                <p:cTn id="25" presetClass="entr" nodeType="afterEffect" presetID="9" grpId="5" fill="hold">
                                  <p:stCondLst>
                                    <p:cond delay="0"/>
                                  </p:stCondLst>
                                  <p:iterate type="el" backwards="0">
                                    <p:tmAbs val="0"/>
                                  </p:iterate>
                                  <p:childTnLst>
                                    <p:set>
                                      <p:cBhvr>
                                        <p:cTn id="26" fill="hold"/>
                                        <p:tgtEl>
                                          <p:spTgt spid="201"/>
                                        </p:tgtEl>
                                        <p:attrNameLst>
                                          <p:attrName>style.visibility</p:attrName>
                                        </p:attrNameLst>
                                      </p:cBhvr>
                                      <p:to>
                                        <p:strVal val="visible"/>
                                      </p:to>
                                    </p:set>
                                    <p:animEffect filter="dissolve" transition="in">
                                      <p:cBhvr>
                                        <p:cTn id="27" dur="500"/>
                                        <p:tgtEl>
                                          <p:spTgt spid="201"/>
                                        </p:tgtEl>
                                      </p:cBhvr>
                                    </p:animEffect>
                                  </p:childTnLst>
                                </p:cTn>
                              </p:par>
                            </p:childTnLst>
                          </p:cTn>
                        </p:par>
                        <p:par>
                          <p:cTn id="28" fill="hold">
                            <p:stCondLst>
                              <p:cond delay="2000"/>
                            </p:stCondLst>
                            <p:childTnLst>
                              <p:par>
                                <p:cTn id="29" presetClass="entr" nodeType="afterEffect" presetID="9" grpId="6" fill="hold">
                                  <p:stCondLst>
                                    <p:cond delay="0"/>
                                  </p:stCondLst>
                                  <p:iterate type="el" backwards="0">
                                    <p:tmAbs val="0"/>
                                  </p:iterate>
                                  <p:childTnLst>
                                    <p:set>
                                      <p:cBhvr>
                                        <p:cTn id="30" fill="hold"/>
                                        <p:tgtEl>
                                          <p:spTgt spid="200"/>
                                        </p:tgtEl>
                                        <p:attrNameLst>
                                          <p:attrName>style.visibility</p:attrName>
                                        </p:attrNameLst>
                                      </p:cBhvr>
                                      <p:to>
                                        <p:strVal val="visible"/>
                                      </p:to>
                                    </p:set>
                                    <p:animEffect filter="dissolve" transition="in">
                                      <p:cBhvr>
                                        <p:cTn id="31" dur="500"/>
                                        <p:tgtEl>
                                          <p:spTgt spid="200"/>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ID="9" grpId="7" fill="hold">
                                  <p:stCondLst>
                                    <p:cond delay="0"/>
                                  </p:stCondLst>
                                  <p:iterate type="el" backwards="0">
                                    <p:tmAbs val="0"/>
                                  </p:iterate>
                                  <p:childTnLst>
                                    <p:set>
                                      <p:cBhvr>
                                        <p:cTn id="35" fill="hold"/>
                                        <p:tgtEl>
                                          <p:spTgt spid="203"/>
                                        </p:tgtEl>
                                        <p:attrNameLst>
                                          <p:attrName>style.visibility</p:attrName>
                                        </p:attrNameLst>
                                      </p:cBhvr>
                                      <p:to>
                                        <p:strVal val="visible"/>
                                      </p:to>
                                    </p:set>
                                    <p:animEffect filter="dissolve" transition="in">
                                      <p:cBhvr>
                                        <p:cTn id="36" dur="500"/>
                                        <p:tgtEl>
                                          <p:spTgt spid="203"/>
                                        </p:tgtEl>
                                      </p:cBhvr>
                                    </p:animEffect>
                                  </p:childTnLst>
                                </p:cTn>
                              </p:par>
                            </p:childTnLst>
                          </p:cTn>
                        </p:par>
                        <p:par>
                          <p:cTn id="37" fill="hold">
                            <p:stCondLst>
                              <p:cond delay="500"/>
                            </p:stCondLst>
                            <p:childTnLst>
                              <p:par>
                                <p:cTn id="38" presetClass="entr" nodeType="afterEffect" presetID="9" grpId="8" fill="hold">
                                  <p:stCondLst>
                                    <p:cond delay="0"/>
                                  </p:stCondLst>
                                  <p:iterate type="el" backwards="0">
                                    <p:tmAbs val="0"/>
                                  </p:iterate>
                                  <p:childTnLst>
                                    <p:set>
                                      <p:cBhvr>
                                        <p:cTn id="39" fill="hold"/>
                                        <p:tgtEl>
                                          <p:spTgt spid="206"/>
                                        </p:tgtEl>
                                        <p:attrNameLst>
                                          <p:attrName>style.visibility</p:attrName>
                                        </p:attrNameLst>
                                      </p:cBhvr>
                                      <p:to>
                                        <p:strVal val="visible"/>
                                      </p:to>
                                    </p:set>
                                    <p:animEffect filter="dissolve" transition="in">
                                      <p:cBhvr>
                                        <p:cTn id="40" dur="500"/>
                                        <p:tgtEl>
                                          <p:spTgt spid="206"/>
                                        </p:tgtEl>
                                      </p:cBhvr>
                                    </p:animEffect>
                                  </p:childTnLst>
                                </p:cTn>
                              </p:par>
                            </p:childTnLst>
                          </p:cTn>
                        </p:par>
                        <p:par>
                          <p:cTn id="41" fill="hold">
                            <p:stCondLst>
                              <p:cond delay="1000"/>
                            </p:stCondLst>
                            <p:childTnLst>
                              <p:par>
                                <p:cTn id="42" presetClass="entr" nodeType="afterEffect" presetID="9" grpId="9" fill="hold">
                                  <p:stCondLst>
                                    <p:cond delay="0"/>
                                  </p:stCondLst>
                                  <p:iterate type="el" backwards="0">
                                    <p:tmAbs val="0"/>
                                  </p:iterate>
                                  <p:childTnLst>
                                    <p:set>
                                      <p:cBhvr>
                                        <p:cTn id="43" fill="hold"/>
                                        <p:tgtEl>
                                          <p:spTgt spid="207"/>
                                        </p:tgtEl>
                                        <p:attrNameLst>
                                          <p:attrName>style.visibility</p:attrName>
                                        </p:attrNameLst>
                                      </p:cBhvr>
                                      <p:to>
                                        <p:strVal val="visible"/>
                                      </p:to>
                                    </p:set>
                                    <p:animEffect filter="dissolve" transition="in">
                                      <p:cBhvr>
                                        <p:cTn id="44"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3"/>
      <p:bldP build="whole" bldLvl="1" animBg="1" rev="0" advAuto="0" spid="200" grpId="6"/>
      <p:bldP build="whole" bldLvl="1" animBg="1" rev="0" advAuto="0" spid="201" grpId="5"/>
      <p:bldP build="whole" bldLvl="1" animBg="1" rev="0" advAuto="0" spid="203" grpId="7"/>
      <p:bldP build="whole" bldLvl="1" animBg="1" rev="0" advAuto="0" spid="207" grpId="9"/>
      <p:bldP build="whole" bldLvl="1" animBg="1" rev="0" advAuto="0" spid="198" grpId="2"/>
      <p:bldP build="whole" bldLvl="1" animBg="1" rev="0" advAuto="0" spid="206" grpId="8"/>
      <p:bldP build="p" bldLvl="5" animBg="1" rev="0" advAuto="0" spid="196" grpId="1"/>
      <p:bldP build="whole" bldLvl="1" animBg="1" rev="0" advAuto="0" spid="202" grpId="4"/>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Title 1"/>
          <p:cNvSpPr txBox="1"/>
          <p:nvPr>
            <p:ph type="title"/>
          </p:nvPr>
        </p:nvSpPr>
        <p:spPr>
          <a:xfrm>
            <a:off x="349291" y="216530"/>
            <a:ext cx="11493418" cy="767278"/>
          </a:xfrm>
          <a:prstGeom prst="rect">
            <a:avLst/>
          </a:prstGeom>
        </p:spPr>
        <p:txBody>
          <a:bodyPr/>
          <a:lstStyle/>
          <a:p>
            <a:pPr/>
            <a:r>
              <a:t>Instability visualized</a:t>
            </a:r>
          </a:p>
        </p:txBody>
      </p:sp>
      <p:sp>
        <p:nvSpPr>
          <p:cNvPr id="210" name="Content Placeholder 2"/>
          <p:cNvSpPr txBox="1"/>
          <p:nvPr>
            <p:ph type="body" sz="half" idx="1"/>
          </p:nvPr>
        </p:nvSpPr>
        <p:spPr>
          <a:xfrm>
            <a:off x="833415" y="1177757"/>
            <a:ext cx="10327008" cy="2111144"/>
          </a:xfrm>
          <a:prstGeom prst="rect">
            <a:avLst/>
          </a:prstGeom>
        </p:spPr>
        <p:txBody>
          <a:bodyPr/>
          <a:lstStyle>
            <a:lvl1pPr marL="457200" indent="-457200">
              <a:buSzPct val="100000"/>
              <a:buChar char="-"/>
            </a:lvl1pPr>
          </a:lstStyle>
          <a:p>
            <a:pPr/>
            <a:r>
              <a:t>Instability can be visualized by regressing on nearly colinear data, and observing the changes on the same data, slightly perturbed:</a:t>
            </a:r>
          </a:p>
        </p:txBody>
      </p:sp>
      <p:sp>
        <p:nvSpPr>
          <p:cNvPr id="211" name="Slide Number Placeholder 3"/>
          <p:cNvSpPr txBox="1"/>
          <p:nvPr>
            <p:ph type="sldNum" sz="quarter" idx="2"/>
          </p:nvPr>
        </p:nvSpPr>
        <p:spPr>
          <a:xfrm>
            <a:off x="11804739" y="644874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2" name="Picture 5" descr="Picture 5"/>
          <p:cNvPicPr>
            <a:picLocks noChangeAspect="1"/>
          </p:cNvPicPr>
          <p:nvPr/>
        </p:nvPicPr>
        <p:blipFill>
          <a:blip r:embed="rId2">
            <a:extLst/>
          </a:blip>
          <a:srcRect l="10088" t="2357" r="10801" b="11880"/>
          <a:stretch>
            <a:fillRect/>
          </a:stretch>
        </p:blipFill>
        <p:spPr>
          <a:xfrm>
            <a:off x="3294319" y="2233329"/>
            <a:ext cx="5603360" cy="3085101"/>
          </a:xfrm>
          <a:prstGeom prst="rect">
            <a:avLst/>
          </a:prstGeom>
          <a:ln w="12700">
            <a:miter lim="400000"/>
          </a:ln>
        </p:spPr>
      </p:pic>
      <p:sp>
        <p:nvSpPr>
          <p:cNvPr id="213" name="Rectangle 6"/>
          <p:cNvSpPr txBox="1"/>
          <p:nvPr/>
        </p:nvSpPr>
        <p:spPr>
          <a:xfrm>
            <a:off x="833415" y="5556861"/>
            <a:ext cx="10327008"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Image from </a:t>
            </a:r>
            <a:r>
              <a:rPr i="1"/>
              <a:t>“Instability of Least Squares, Least Absolute Deviation and Least Median of Squares Linear Regression”</a:t>
            </a:r>
            <a:r>
              <a:t>, Ellis et al. (1998)</a:t>
            </a:r>
          </a:p>
        </p:txBody>
      </p:sp>
      <p:sp>
        <p:nvSpPr>
          <p:cNvPr id="214" name="Straight Connector 8"/>
          <p:cNvSpPr/>
          <p:nvPr/>
        </p:nvSpPr>
        <p:spPr>
          <a:xfrm>
            <a:off x="4710222" y="2700669"/>
            <a:ext cx="478466" cy="2073350"/>
          </a:xfrm>
          <a:prstGeom prst="line">
            <a:avLst/>
          </a:prstGeom>
          <a:ln w="25400">
            <a:solidFill>
              <a:schemeClr val="accent2"/>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215" name="Straight Connector 13"/>
          <p:cNvSpPr/>
          <p:nvPr/>
        </p:nvSpPr>
        <p:spPr>
          <a:xfrm>
            <a:off x="6604590" y="3880884"/>
            <a:ext cx="1848294" cy="1"/>
          </a:xfrm>
          <a:prstGeom prst="line">
            <a:avLst/>
          </a:prstGeom>
          <a:ln w="25400">
            <a:solidFill>
              <a:schemeClr val="accent2"/>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216" name="Straight Connector 16"/>
          <p:cNvSpPr/>
          <p:nvPr/>
        </p:nvSpPr>
        <p:spPr>
          <a:xfrm>
            <a:off x="6756990" y="4214036"/>
            <a:ext cx="271131" cy="1"/>
          </a:xfrm>
          <a:prstGeom prst="line">
            <a:avLst/>
          </a:prstGeom>
          <a:ln w="25400">
            <a:solidFill>
              <a:schemeClr val="accent2"/>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217" name="Straight Connector 18"/>
          <p:cNvSpPr/>
          <p:nvPr/>
        </p:nvSpPr>
        <p:spPr>
          <a:xfrm>
            <a:off x="4208722" y="4214036"/>
            <a:ext cx="271131" cy="1"/>
          </a:xfrm>
          <a:prstGeom prst="line">
            <a:avLst/>
          </a:prstGeom>
          <a:ln w="25400">
            <a:solidFill>
              <a:schemeClr val="accent2"/>
            </a:solidFill>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EC_template">
  <a:themeElements>
    <a:clrScheme name="GEC_template">
      <a:dk1>
        <a:srgbClr val="000000"/>
      </a:dk1>
      <a:lt1>
        <a:srgbClr val="F9F9F9"/>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GEC_template">
      <a:majorFont>
        <a:latin typeface="Calibri"/>
        <a:ea typeface="Calibri"/>
        <a:cs typeface="Calibri"/>
      </a:majorFont>
      <a:minorFont>
        <a:latin typeface="Helvetica"/>
        <a:ea typeface="Helvetica"/>
        <a:cs typeface="Helvetica"/>
      </a:minorFont>
    </a:fontScheme>
    <a:fmtScheme name="GEC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EC_template">
  <a:themeElements>
    <a:clrScheme name="GEC_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GEC_template">
      <a:majorFont>
        <a:latin typeface="Calibri"/>
        <a:ea typeface="Calibri"/>
        <a:cs typeface="Calibri"/>
      </a:majorFont>
      <a:minorFont>
        <a:latin typeface="Helvetica"/>
        <a:ea typeface="Helvetica"/>
        <a:cs typeface="Helvetica"/>
      </a:minorFont>
    </a:fontScheme>
    <a:fmtScheme name="GEC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