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5"/>
  </p:notesMasterIdLst>
  <p:handoutMasterIdLst>
    <p:handoutMasterId r:id="rId76"/>
  </p:handoutMasterIdLst>
  <p:sldIdLst>
    <p:sldId id="410" r:id="rId3"/>
    <p:sldId id="457" r:id="rId4"/>
    <p:sldId id="455" r:id="rId5"/>
    <p:sldId id="460" r:id="rId6"/>
    <p:sldId id="461" r:id="rId7"/>
    <p:sldId id="462" r:id="rId8"/>
    <p:sldId id="476" r:id="rId9"/>
    <p:sldId id="458" r:id="rId10"/>
    <p:sldId id="464" r:id="rId11"/>
    <p:sldId id="465" r:id="rId12"/>
    <p:sldId id="466" r:id="rId13"/>
    <p:sldId id="467" r:id="rId14"/>
    <p:sldId id="463" r:id="rId15"/>
    <p:sldId id="477" r:id="rId16"/>
    <p:sldId id="478" r:id="rId17"/>
    <p:sldId id="479" r:id="rId18"/>
    <p:sldId id="480" r:id="rId19"/>
    <p:sldId id="468" r:id="rId20"/>
    <p:sldId id="469" r:id="rId21"/>
    <p:sldId id="470" r:id="rId22"/>
    <p:sldId id="471" r:id="rId23"/>
    <p:sldId id="472" r:id="rId24"/>
    <p:sldId id="473" r:id="rId25"/>
    <p:sldId id="474" r:id="rId26"/>
    <p:sldId id="475" r:id="rId27"/>
    <p:sldId id="484" r:id="rId28"/>
    <p:sldId id="485" r:id="rId29"/>
    <p:sldId id="486" r:id="rId30"/>
    <p:sldId id="487" r:id="rId31"/>
    <p:sldId id="488" r:id="rId32"/>
    <p:sldId id="490" r:id="rId33"/>
    <p:sldId id="491" r:id="rId34"/>
    <p:sldId id="489" r:id="rId35"/>
    <p:sldId id="492" r:id="rId36"/>
    <p:sldId id="493" r:id="rId37"/>
    <p:sldId id="494" r:id="rId38"/>
    <p:sldId id="495" r:id="rId39"/>
    <p:sldId id="496" r:id="rId40"/>
    <p:sldId id="497" r:id="rId41"/>
    <p:sldId id="498" r:id="rId42"/>
    <p:sldId id="499" r:id="rId43"/>
    <p:sldId id="504" r:id="rId44"/>
    <p:sldId id="501" r:id="rId45"/>
    <p:sldId id="502" r:id="rId46"/>
    <p:sldId id="503" r:id="rId47"/>
    <p:sldId id="505" r:id="rId48"/>
    <p:sldId id="506" r:id="rId49"/>
    <p:sldId id="510" r:id="rId50"/>
    <p:sldId id="507" r:id="rId51"/>
    <p:sldId id="508" r:id="rId52"/>
    <p:sldId id="511" r:id="rId53"/>
    <p:sldId id="512" r:id="rId54"/>
    <p:sldId id="513" r:id="rId55"/>
    <p:sldId id="514" r:id="rId56"/>
    <p:sldId id="525" r:id="rId57"/>
    <p:sldId id="526" r:id="rId58"/>
    <p:sldId id="509" r:id="rId59"/>
    <p:sldId id="527" r:id="rId60"/>
    <p:sldId id="529" r:id="rId61"/>
    <p:sldId id="528" r:id="rId62"/>
    <p:sldId id="530" r:id="rId63"/>
    <p:sldId id="531" r:id="rId64"/>
    <p:sldId id="532" r:id="rId65"/>
    <p:sldId id="533" r:id="rId66"/>
    <p:sldId id="537" r:id="rId67"/>
    <p:sldId id="534" r:id="rId68"/>
    <p:sldId id="535" r:id="rId69"/>
    <p:sldId id="538" r:id="rId70"/>
    <p:sldId id="536" r:id="rId71"/>
    <p:sldId id="539" r:id="rId72"/>
    <p:sldId id="540" r:id="rId73"/>
    <p:sldId id="541" r:id="rId7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9644"/>
    <a:srgbClr val="000000"/>
    <a:srgbClr val="DEA900"/>
    <a:srgbClr val="0072C8"/>
    <a:srgbClr val="EEB500"/>
    <a:srgbClr val="0081E2"/>
    <a:srgbClr val="F6BB00"/>
    <a:srgbClr val="3F9DD1"/>
    <a:srgbClr val="3534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25" autoAdjust="0"/>
    <p:restoredTop sz="94676" autoAdjust="0"/>
  </p:normalViewPr>
  <p:slideViewPr>
    <p:cSldViewPr>
      <p:cViewPr>
        <p:scale>
          <a:sx n="150" d="100"/>
          <a:sy n="150" d="100"/>
        </p:scale>
        <p:origin x="-882" y="72"/>
      </p:cViewPr>
      <p:guideLst>
        <p:guide orient="horz" pos="1620"/>
        <p:guide pos="29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910" y="-108"/>
      </p:cViewPr>
      <p:guideLst>
        <p:guide orient="horz" pos="2880"/>
        <p:guide pos="223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notesMaster" Target="notesMasters/notesMaster1.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E170A0-CFBC-439A-9263-B9642F8984E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CAA68A-0254-4981-85FB-0ACAA404D9A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B5B6FC-8267-42F8-AD39-EC9903397BE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61AE8-4E9A-4F2B-9F2B-7B27B86452D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4957770" cy="491725"/>
          </a:xfrm>
          <a:prstGeom prst="rect">
            <a:avLst/>
          </a:prstGeom>
        </p:spPr>
        <p:txBody>
          <a:bodyPr>
            <a:normAutofit/>
          </a:bodyPr>
          <a:lstStyle>
            <a:lvl1pPr algn="l">
              <a:defRPr sz="2800" b="1">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85800" y="2143122"/>
            <a:ext cx="4957770" cy="321471"/>
          </a:xfrm>
          <a:prstGeom prst="rect">
            <a:avLst/>
          </a:prstGeom>
        </p:spPr>
        <p:txBody>
          <a:bodyPr anchor="ctr">
            <a:noAutofit/>
          </a:bodyPr>
          <a:lstStyle>
            <a:lvl1pPr marL="0" indent="0" algn="l">
              <a:buNone/>
              <a:defRPr sz="1600" b="1">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7" name="图片 6" descr="未标题-2.png"/>
          <p:cNvPicPr>
            <a:picLocks noChangeAspect="1"/>
          </p:cNvPicPr>
          <p:nvPr userDrawn="1"/>
        </p:nvPicPr>
        <p:blipFill>
          <a:blip r:embed="rId2" cstate="print"/>
          <a:stretch>
            <a:fillRect/>
          </a:stretch>
        </p:blipFill>
        <p:spPr>
          <a:xfrm>
            <a:off x="5117749" y="750081"/>
            <a:ext cx="4026251" cy="364333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507987"/>
          </a:xfrm>
          <a:prstGeom prst="rect">
            <a:avLst/>
          </a:prstGeom>
        </p:spPr>
        <p:txBody>
          <a:bodyPr anchor="ctr"/>
          <a:lstStyle>
            <a:lvl1pPr algn="l">
              <a:defRPr/>
            </a:lvl1p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3_自定义版式">
    <p:spTree>
      <p:nvGrpSpPr>
        <p:cNvPr id="1" name=""/>
        <p:cNvGrpSpPr/>
        <p:nvPr/>
      </p:nvGrpSpPr>
      <p:grpSpPr>
        <a:xfrm>
          <a:off x="0" y="0"/>
          <a:ext cx="0" cy="0"/>
          <a:chOff x="0" y="0"/>
          <a:chExt cx="0" cy="0"/>
        </a:xfrm>
      </p:grpSpPr>
      <p:cxnSp>
        <p:nvCxnSpPr>
          <p:cNvPr id="3" name="直接连接符 2"/>
          <p:cNvCxnSpPr/>
          <p:nvPr userDrawn="1"/>
        </p:nvCxnSpPr>
        <p:spPr>
          <a:xfrm rot="5400000">
            <a:off x="143378" y="306000"/>
            <a:ext cx="612000"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rot="5400000">
            <a:off x="331219" y="179206"/>
            <a:ext cx="360000"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p:nvPr>
        </p:nvSpPr>
        <p:spPr>
          <a:xfrm>
            <a:off x="457200" y="206375"/>
            <a:ext cx="8229600" cy="507987"/>
          </a:xfrm>
          <a:prstGeom prst="rect">
            <a:avLst/>
          </a:prstGeom>
        </p:spPr>
        <p:txBody>
          <a:bodyPr anchor="ctr"/>
          <a:lstStyle>
            <a:lvl1pPr algn="l">
              <a:defRPr/>
            </a:lvl1p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1_自定义版式">
    <p:bg>
      <p:bgPr>
        <a:solidFill>
          <a:schemeClr val="bg1"/>
        </a:solidFill>
        <a:effectLst/>
      </p:bgPr>
    </p:bg>
    <p:spTree>
      <p:nvGrpSpPr>
        <p:cNvPr id="1" name=""/>
        <p:cNvGrpSpPr/>
        <p:nvPr/>
      </p:nvGrpSpPr>
      <p:grpSpPr>
        <a:xfrm>
          <a:off x="0" y="0"/>
          <a:ext cx="0" cy="0"/>
          <a:chOff x="0" y="0"/>
          <a:chExt cx="0" cy="0"/>
        </a:xfrm>
      </p:grpSpPr>
      <p:pic>
        <p:nvPicPr>
          <p:cNvPr id="4" name="图片 3" descr="线条9.png"/>
          <p:cNvPicPr>
            <a:picLocks noChangeAspect="1"/>
          </p:cNvPicPr>
          <p:nvPr userDrawn="1"/>
        </p:nvPicPr>
        <p:blipFill>
          <a:blip r:embed="rId2" cstate="print">
            <a:duotone>
              <a:prstClr val="black"/>
              <a:schemeClr val="tx2">
                <a:tint val="45000"/>
                <a:satMod val="400000"/>
              </a:schemeClr>
            </a:duotone>
            <a:lum bright="7000" contrast="-24000"/>
          </a:blip>
          <a:srcRect r="26487"/>
          <a:stretch>
            <a:fillRect/>
          </a:stretch>
        </p:blipFill>
        <p:spPr>
          <a:xfrm>
            <a:off x="8358214" y="0"/>
            <a:ext cx="785786" cy="5143500"/>
          </a:xfrm>
          <a:prstGeom prst="rect">
            <a:avLst/>
          </a:prstGeom>
        </p:spPr>
      </p:pic>
      <p:cxnSp>
        <p:nvCxnSpPr>
          <p:cNvPr id="6" name="直接连接符 5"/>
          <p:cNvCxnSpPr/>
          <p:nvPr userDrawn="1"/>
        </p:nvCxnSpPr>
        <p:spPr>
          <a:xfrm rot="5400000">
            <a:off x="143378" y="306000"/>
            <a:ext cx="612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rot="5400000">
            <a:off x="331219" y="179206"/>
            <a:ext cx="360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标题 1"/>
          <p:cNvSpPr>
            <a:spLocks noGrp="1"/>
          </p:cNvSpPr>
          <p:nvPr>
            <p:ph type="title"/>
          </p:nvPr>
        </p:nvSpPr>
        <p:spPr>
          <a:xfrm>
            <a:off x="467591" y="309633"/>
            <a:ext cx="8229600" cy="365507"/>
          </a:xfrm>
          <a:prstGeom prst="rect">
            <a:avLst/>
          </a:prstGeo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9" name="矩形 8"/>
          <p:cNvSpPr/>
          <p:nvPr userDrawn="1"/>
        </p:nvSpPr>
        <p:spPr>
          <a:xfrm>
            <a:off x="0" y="5072062"/>
            <a:ext cx="9144000" cy="714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2_自定义版式">
    <p:spTree>
      <p:nvGrpSpPr>
        <p:cNvPr id="1" name=""/>
        <p:cNvGrpSpPr/>
        <p:nvPr/>
      </p:nvGrpSpPr>
      <p:grpSpPr>
        <a:xfrm>
          <a:off x="0" y="0"/>
          <a:ext cx="0" cy="0"/>
          <a:chOff x="0" y="0"/>
          <a:chExt cx="0" cy="0"/>
        </a:xfrm>
      </p:grpSpPr>
      <p:pic>
        <p:nvPicPr>
          <p:cNvPr id="9" name="图片 8" descr="图片1.png"/>
          <p:cNvPicPr>
            <a:picLocks noChangeAspect="1"/>
          </p:cNvPicPr>
          <p:nvPr userDrawn="1"/>
        </p:nvPicPr>
        <p:blipFill>
          <a:blip r:embed="rId2" cstate="print">
            <a:lum bright="100000"/>
          </a:blip>
          <a:srcRect l="16589" t="18028" r="18189" b="19627"/>
          <a:stretch>
            <a:fillRect/>
          </a:stretch>
        </p:blipFill>
        <p:spPr>
          <a:xfrm>
            <a:off x="0" y="0"/>
            <a:ext cx="9144000" cy="5143500"/>
          </a:xfrm>
          <a:prstGeom prst="rect">
            <a:avLst/>
          </a:prstGeom>
        </p:spPr>
      </p:pic>
      <p:pic>
        <p:nvPicPr>
          <p:cNvPr id="12" name="Picture 3" descr="C:\Documents and Settings\ap1007\桌面\未标题-3.png"/>
          <p:cNvPicPr>
            <a:picLocks noChangeAspect="1" noChangeArrowheads="1"/>
          </p:cNvPicPr>
          <p:nvPr userDrawn="1"/>
        </p:nvPicPr>
        <p:blipFill>
          <a:blip r:embed="rId3" cstate="print"/>
          <a:srcRect t="16156" r="40895" b="53686"/>
          <a:stretch>
            <a:fillRect/>
          </a:stretch>
        </p:blipFill>
        <p:spPr bwMode="auto">
          <a:xfrm>
            <a:off x="2285984" y="0"/>
            <a:ext cx="6858016" cy="2000246"/>
          </a:xfrm>
          <a:prstGeom prst="rect">
            <a:avLst/>
          </a:prstGeom>
          <a:noFill/>
        </p:spPr>
      </p:pic>
      <p:pic>
        <p:nvPicPr>
          <p:cNvPr id="13" name="Picture 3" descr="C:\Documents and Settings\ap1007\桌面\未标题-3.png"/>
          <p:cNvPicPr>
            <a:picLocks noChangeAspect="1" noChangeArrowheads="1"/>
          </p:cNvPicPr>
          <p:nvPr userDrawn="1"/>
        </p:nvPicPr>
        <p:blipFill>
          <a:blip r:embed="rId3" cstate="print"/>
          <a:srcRect t="24773" r="59365" b="53686"/>
          <a:stretch>
            <a:fillRect/>
          </a:stretch>
        </p:blipFill>
        <p:spPr bwMode="auto">
          <a:xfrm>
            <a:off x="2143108" y="3714758"/>
            <a:ext cx="4714908" cy="1428742"/>
          </a:xfrm>
          <a:prstGeom prst="rect">
            <a:avLst/>
          </a:prstGeom>
          <a:noFill/>
        </p:spPr>
      </p:pic>
      <p:cxnSp>
        <p:nvCxnSpPr>
          <p:cNvPr id="16" name="直接连接符 15"/>
          <p:cNvCxnSpPr/>
          <p:nvPr userDrawn="1"/>
        </p:nvCxnSpPr>
        <p:spPr>
          <a:xfrm rot="5400000">
            <a:off x="143378" y="306000"/>
            <a:ext cx="612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rot="5400000">
            <a:off x="331219" y="179206"/>
            <a:ext cx="360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标题 1"/>
          <p:cNvSpPr>
            <a:spLocks noGrp="1"/>
          </p:cNvSpPr>
          <p:nvPr>
            <p:ph type="title"/>
          </p:nvPr>
        </p:nvSpPr>
        <p:spPr>
          <a:xfrm>
            <a:off x="467591" y="309633"/>
            <a:ext cx="8229600" cy="365507"/>
          </a:xfrm>
          <a:prstGeom prst="rect">
            <a:avLst/>
          </a:prstGeom>
        </p:spPr>
        <p:txBody>
          <a:bodyPr/>
          <a:lstStyle>
            <a:lvl1pPr>
              <a:defRPr>
                <a:solidFill>
                  <a:schemeClr val="tx1"/>
                </a:solidFill>
              </a:defRPr>
            </a:lvl1pPr>
          </a:lstStyle>
          <a:p>
            <a:r>
              <a:rPr lang="zh-CN" altLang="en-US" smtClean="0"/>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7" name="图片 6" descr="线条9.png"/>
          <p:cNvPicPr>
            <a:picLocks noChangeAspect="1"/>
          </p:cNvPicPr>
          <p:nvPr userDrawn="1"/>
        </p:nvPicPr>
        <p:blipFill>
          <a:blip r:embed="rId7" cstate="print"/>
          <a:srcRect r="26487"/>
          <a:stretch>
            <a:fillRect/>
          </a:stretch>
        </p:blipFill>
        <p:spPr>
          <a:xfrm>
            <a:off x="8358214" y="0"/>
            <a:ext cx="785786" cy="5143500"/>
          </a:xfrm>
          <a:prstGeom prst="rect">
            <a:avLst/>
          </a:prstGeom>
        </p:spPr>
      </p:pic>
      <p:cxnSp>
        <p:nvCxnSpPr>
          <p:cNvPr id="5" name="直接连接符 4"/>
          <p:cNvCxnSpPr/>
          <p:nvPr userDrawn="1"/>
        </p:nvCxnSpPr>
        <p:spPr>
          <a:xfrm rot="5400000">
            <a:off x="143378" y="306000"/>
            <a:ext cx="612000"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rot="5400000">
            <a:off x="331219" y="179206"/>
            <a:ext cx="360000"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spcBef>
          <a:spcPct val="0"/>
        </a:spcBef>
        <a:buNone/>
        <a:defRPr sz="18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605" y="1419860"/>
            <a:ext cx="4186555" cy="840105"/>
          </a:xfrm>
        </p:spPr>
        <p:txBody>
          <a:bodyPr>
            <a:noAutofit/>
          </a:bodyPr>
          <a:lstStyle/>
          <a:p>
            <a:r>
              <a:rPr lang="en-US" altLang="zh-CN" sz="4800" dirty="0"/>
              <a:t> </a:t>
            </a:r>
            <a:r>
              <a:rPr lang="zh-CN" altLang="en-US" sz="4800" dirty="0"/>
              <a:t>思途就业指导</a:t>
            </a:r>
            <a:endParaRPr lang="en-US" altLang="zh-CN" sz="4800" dirty="0"/>
          </a:p>
        </p:txBody>
      </p:sp>
      <p:sp>
        <p:nvSpPr>
          <p:cNvPr id="3" name="副标题 2"/>
          <p:cNvSpPr>
            <a:spLocks noGrp="1"/>
          </p:cNvSpPr>
          <p:nvPr>
            <p:ph type="subTitle" idx="1"/>
          </p:nvPr>
        </p:nvSpPr>
        <p:spPr>
          <a:xfrm>
            <a:off x="396240" y="2479040"/>
            <a:ext cx="4185285" cy="1270000"/>
          </a:xfrm>
        </p:spPr>
        <p:txBody>
          <a:bodyPr/>
          <a:lstStyle/>
          <a:p>
            <a:endParaRPr lang="en-US" altLang="zh-CN" sz="3600" dirty="0">
              <a:solidFill>
                <a:srgbClr val="FFFF00"/>
              </a:solidFill>
            </a:endParaRPr>
          </a:p>
          <a:p>
            <a:r>
              <a:rPr lang="zh-CN" altLang="en-US" sz="3600" dirty="0" smtClean="0">
                <a:solidFill>
                  <a:srgbClr val="FFFF00"/>
                </a:solidFill>
              </a:rPr>
              <a:t> 通往成功的路上</a:t>
            </a:r>
            <a:endParaRPr lang="en-US" altLang="zh-CN" sz="3600" dirty="0" smtClean="0">
              <a:solidFill>
                <a:srgbClr val="FFFF00"/>
              </a:solidFill>
            </a:endParaRPr>
          </a:p>
          <a:p>
            <a:r>
              <a:rPr lang="zh-CN" altLang="en-US" sz="3600" dirty="0" smtClean="0">
                <a:solidFill>
                  <a:srgbClr val="FFFF00"/>
                </a:solidFill>
              </a:rPr>
              <a:t> 做好自己才是根本</a:t>
            </a:r>
            <a:endParaRPr lang="en-US" altLang="zh-CN" dirty="0" smtClean="0">
              <a:solidFill>
                <a:srgbClr val="FFFF00"/>
              </a:solidFill>
            </a:endParaRPr>
          </a:p>
          <a:p>
            <a:r>
              <a:rPr lang="en-US" altLang="zh-CN" dirty="0">
                <a:solidFill>
                  <a:srgbClr val="FFFF00"/>
                </a:solidFill>
              </a:rPr>
              <a:t> </a:t>
            </a:r>
            <a:r>
              <a:rPr lang="en-US" altLang="zh-CN" dirty="0" smtClean="0">
                <a:solidFill>
                  <a:srgbClr val="FFFF00"/>
                </a:solidFill>
              </a:rPr>
              <a:t> </a:t>
            </a:r>
            <a:endParaRPr lang="en-US" altLang="zh-CN" dirty="0">
              <a:solidFill>
                <a:srgbClr val="FFFF00"/>
              </a:solidFill>
            </a:endParaRPr>
          </a:p>
          <a:p>
            <a:r>
              <a:rPr lang="en-US" altLang="zh-CN" dirty="0" smtClean="0">
                <a:solidFill>
                  <a:srgbClr val="FFFF00"/>
                </a:solidFill>
              </a:rPr>
              <a:t>  </a:t>
            </a:r>
            <a:endParaRPr lang="zh-CN" altLang="en-US" dirty="0">
              <a:solidFill>
                <a:srgbClr val="FFFF00"/>
              </a:solidFill>
            </a:endParaRPr>
          </a:p>
        </p:txBody>
      </p:sp>
      <p:pic>
        <p:nvPicPr>
          <p:cNvPr id="4" name="图片 1"/>
          <p:cNvPicPr>
            <a:picLocks noChangeAspect="1" noChangeArrowheads="1"/>
          </p:cNvPicPr>
          <p:nvPr/>
        </p:nvPicPr>
        <p:blipFill>
          <a:blip r:embed="rId1" cstate="print"/>
          <a:srcRect/>
          <a:stretch>
            <a:fillRect/>
          </a:stretch>
        </p:blipFill>
        <p:spPr bwMode="auto">
          <a:xfrm>
            <a:off x="631424" y="511642"/>
            <a:ext cx="1008112" cy="697688"/>
          </a:xfrm>
          <a:prstGeom prst="rect">
            <a:avLst/>
          </a:prstGeom>
          <a:noFill/>
          <a:ln w="9525">
            <a:noFill/>
            <a:miter lim="800000"/>
            <a:headEnd/>
            <a:tailEnd/>
          </a:ln>
        </p:spPr>
      </p:pic>
      <p:sp>
        <p:nvSpPr>
          <p:cNvPr id="5" name="标题 1"/>
          <p:cNvSpPr txBox="1"/>
          <p:nvPr/>
        </p:nvSpPr>
        <p:spPr>
          <a:xfrm>
            <a:off x="1639570" y="699770"/>
            <a:ext cx="1849755" cy="509905"/>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954405"/>
            <a:ext cx="4097020" cy="542925"/>
          </a:xfrm>
        </p:spPr>
        <p:txBody>
          <a:bodyPr/>
          <a:lstStyle/>
          <a:p>
            <a:r>
              <a:rPr lang="zh-CN" altLang="en-US" sz="2000" dirty="0">
                <a:solidFill>
                  <a:srgbClr val="FFFF00"/>
                </a:solidFill>
              </a:rPr>
              <a:t>自我介绍六要素</a:t>
            </a:r>
            <a:endParaRPr lang="zh-CN" altLang="en-US" sz="2000" dirty="0">
              <a:solidFill>
                <a:srgbClr val="FFFF00"/>
              </a:solidFill>
            </a:endParaRP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400" dirty="0">
                <a:latin typeface="华文仿宋" panose="02010600040101010101" charset="-122"/>
                <a:ea typeface="华文仿宋" panose="02010600040101010101" charset="-122"/>
              </a:rPr>
              <a:t>一、求职者是谁。</a:t>
            </a:r>
            <a:endParaRPr lang="zh-CN" altLang="en-US" sz="1400" dirty="0">
              <a:latin typeface="华文仿宋" panose="02010600040101010101" charset="-122"/>
              <a:ea typeface="华文仿宋" panose="02010600040101010101" charset="-122"/>
            </a:endParaRPr>
          </a:p>
          <a:p>
            <a:r>
              <a:rPr lang="zh-CN" altLang="en-US" sz="1400" dirty="0">
                <a:latin typeface="华文仿宋" panose="02010600040101010101" charset="-122"/>
                <a:ea typeface="华文仿宋" panose="02010600040101010101" charset="-122"/>
              </a:rPr>
              <a:t>介绍自己的名字，最好逐字介绍，比如，我是李文丽（如有重名，纯属虚构），木子李，文化的文，美丽的丽。这样一开场，别人就知道你有一定的职场经验，或者训练有素；另一方面也可加深面试官对你的印象，避免把名字写错。一个人爱自己要从认可自己的身份姓名开始，最好把自己名字好好包装一下，给人正向的力量。</a:t>
            </a:r>
            <a:endParaRPr lang="zh-CN" altLang="en-US" sz="1400" dirty="0">
              <a:latin typeface="华文仿宋" panose="02010600040101010101" charset="-122"/>
              <a:ea typeface="华文仿宋" panose="02010600040101010101" charset="-122"/>
            </a:endParaRPr>
          </a:p>
          <a:p>
            <a:r>
              <a:rPr lang="zh-CN" altLang="en-US" sz="1400" dirty="0">
                <a:latin typeface="华文仿宋" panose="02010600040101010101" charset="-122"/>
                <a:ea typeface="华文仿宋" panose="02010600040101010101" charset="-122"/>
              </a:rPr>
              <a:t>二、求职者的年龄。</a:t>
            </a:r>
            <a:endParaRPr lang="zh-CN" altLang="en-US" sz="1400" dirty="0">
              <a:latin typeface="华文仿宋" panose="02010600040101010101" charset="-122"/>
              <a:ea typeface="华文仿宋" panose="02010600040101010101" charset="-122"/>
            </a:endParaRPr>
          </a:p>
          <a:p>
            <a:r>
              <a:rPr lang="zh-CN" altLang="en-US" sz="1400" dirty="0">
                <a:latin typeface="华文仿宋" panose="02010600040101010101" charset="-122"/>
                <a:ea typeface="华文仿宋" panose="02010600040101010101" charset="-122"/>
              </a:rPr>
              <a:t>出生年月或直接报岁数。有些公司的HR喜欢研究数字能量、星座之类的，这样报出来他们就可以更好地了解你了。</a:t>
            </a:r>
            <a:endParaRPr lang="zh-CN" altLang="en-US" sz="1400" dirty="0">
              <a:latin typeface="华文仿宋" panose="02010600040101010101" charset="-122"/>
              <a:ea typeface="华文仿宋" panose="02010600040101010101" charset="-122"/>
            </a:endParaRPr>
          </a:p>
          <a:p>
            <a:r>
              <a:rPr lang="zh-CN" altLang="en-US" sz="1400" dirty="0">
                <a:latin typeface="华文仿宋" panose="02010600040101010101" charset="-122"/>
                <a:ea typeface="华文仿宋" panose="02010600040101010101" charset="-122"/>
              </a:rPr>
              <a:t>三、求职者来自哪里。</a:t>
            </a:r>
            <a:endParaRPr lang="zh-CN" altLang="en-US" sz="1400" dirty="0">
              <a:latin typeface="华文仿宋" panose="02010600040101010101" charset="-122"/>
              <a:ea typeface="华文仿宋" panose="02010600040101010101" charset="-122"/>
            </a:endParaRPr>
          </a:p>
          <a:p>
            <a:r>
              <a:rPr lang="zh-CN" altLang="en-US" sz="1400" dirty="0">
                <a:latin typeface="华文仿宋" panose="02010600040101010101" charset="-122"/>
                <a:ea typeface="华文仿宋" panose="02010600040101010101" charset="-122"/>
              </a:rPr>
              <a:t>出生在东北，上学在北京，到上海求职，一切皆有可能。目的是拉近跟别人的距离。</a:t>
            </a:r>
            <a:endParaRPr lang="zh-CN" altLang="en-US" sz="1400" dirty="0">
              <a:latin typeface="华文仿宋" panose="02010600040101010101" charset="-122"/>
              <a:ea typeface="华文仿宋" panose="02010600040101010101" charset="-122"/>
            </a:endParaRPr>
          </a:p>
          <a:p>
            <a:r>
              <a:rPr lang="zh-CN" altLang="en-US" sz="1400" dirty="0">
                <a:latin typeface="华文仿宋" panose="02010600040101010101" charset="-122"/>
                <a:ea typeface="华文仿宋" panose="02010600040101010101" charset="-122"/>
              </a:rPr>
              <a:t>四、求职者的教育背景（和培训经历）。</a:t>
            </a:r>
            <a:endParaRPr lang="zh-CN" altLang="en-US" sz="1400" dirty="0">
              <a:latin typeface="华文仿宋" panose="02010600040101010101" charset="-122"/>
              <a:ea typeface="华文仿宋" panose="02010600040101010101" charset="-122"/>
            </a:endParaRPr>
          </a:p>
          <a:p>
            <a:r>
              <a:rPr lang="zh-CN" altLang="en-US" sz="1400" dirty="0">
                <a:latin typeface="华文仿宋" panose="02010600040101010101" charset="-122"/>
                <a:ea typeface="华文仿宋" panose="02010600040101010101" charset="-122"/>
              </a:rPr>
              <a:t>简历上写了自己某大学本科某某专业毕业，学士或硕士学位，都不妨再介绍一遍，如果毕业后有职场类的培训经历，最好重点介绍，这样也显得自己象个职场老手的样子，赢得加分。我印象比较深的是，曾有个求职者把自己在上家公司参加过《时间管理》、《沟通管理》类培训的经历都介绍了出来。</a:t>
            </a:r>
            <a:endParaRPr lang="zh-CN" altLang="en-US" sz="1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400" dirty="0" smtClean="0"/>
              <a:t>思途教育科技</a:t>
            </a:r>
            <a:endParaRPr lang="zh-CN" altLang="en-US" sz="1400" dirty="0" smtClean="0"/>
          </a:p>
        </p:txBody>
      </p:sp>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endParaRPr lang="zh-CN" altLang="en-US" sz="2400" dirty="0">
              <a:solidFill>
                <a:srgbClr val="FFFF00"/>
              </a:solidFill>
            </a:endParaRPr>
          </a:p>
        </p:txBody>
      </p:sp>
      <p:sp>
        <p:nvSpPr>
          <p:cNvPr id="45" name="标题 1"/>
          <p:cNvSpPr txBox="1"/>
          <p:nvPr/>
        </p:nvSpPr>
        <p:spPr>
          <a:xfrm>
            <a:off x="611505" y="1454150"/>
            <a:ext cx="8229600" cy="300418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600" dirty="0">
                <a:latin typeface="华文仿宋" panose="02010600040101010101" charset="-122"/>
                <a:ea typeface="华文仿宋" panose="02010600040101010101" charset="-122"/>
              </a:rPr>
              <a:t>五、求职者的工作经历。</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以上四条其实都还是“我是谁”，这一条则是“我做过什么，我能做什么，我将怎么做”的自我介绍的重要部分。如今，即便是大学的应届毕业生，也会有参加各种社会实践的机会，所以，只要出去应聘，都不可能是完全没有经验的白纸一张。如果真的是一点儿社会工作经验甚至义工甚至寒暑假给商家发宣传单页都没做过，说实话，我很难想象会好找工作。</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六、其它个人愿意介绍的爱好特长等。这是个比较轻松的话题，秀一下家庭秀一下幸福和恩爱，是多么美好的事情，哪家企业不愿意招聘有家庭幸福感的员工？何况这样比较不会招来有有心理问题的员工，毕竟没有哪家企业愿意遭遇棘手的员工关系管理等问题。</a:t>
            </a:r>
            <a:endParaRPr lang="zh-CN" altLang="en-US" sz="16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题二：你的职业规划是什么</a:t>
            </a:r>
            <a:r>
              <a:rPr lang="en-US" altLang="zh-CN" sz="2400" dirty="0">
                <a:solidFill>
                  <a:srgbClr val="FFFF00"/>
                </a:solidFill>
              </a:rPr>
              <a:t>/1-3</a:t>
            </a:r>
            <a:r>
              <a:rPr lang="zh-CN" altLang="en-US" sz="2400" dirty="0">
                <a:solidFill>
                  <a:srgbClr val="FFFF00"/>
                </a:solidFill>
              </a:rPr>
              <a:t>年的规划是什么？</a:t>
            </a:r>
            <a:endParaRPr lang="zh-CN" altLang="en-US" sz="2400" dirty="0">
              <a:solidFill>
                <a:srgbClr val="FFFF00"/>
              </a:solidFill>
            </a:endParaRP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en-US" altLang="zh-CN" sz="2400" dirty="0"/>
              <a:t>1.</a:t>
            </a:r>
            <a:r>
              <a:rPr lang="zh-CN" altLang="en-US" sz="2400" dirty="0"/>
              <a:t>技术可能会经理的三个阶段</a:t>
            </a:r>
            <a:endParaRPr lang="zh-CN" altLang="en-US" sz="2400" dirty="0"/>
          </a:p>
          <a:p>
            <a:r>
              <a:rPr lang="en-US" altLang="zh-CN" sz="2400" dirty="0"/>
              <a:t>2.</a:t>
            </a:r>
            <a:r>
              <a:rPr lang="zh-CN" altLang="en-US" sz="2400" dirty="0"/>
              <a:t>什么是职业规划？</a:t>
            </a:r>
            <a:endParaRPr lang="zh-CN" altLang="en-US" sz="2400" dirty="0"/>
          </a:p>
          <a:p>
            <a:r>
              <a:rPr lang="en-US" altLang="zh-CN" sz="2400" dirty="0"/>
              <a:t>3.提及职业规划，面试官想考核什么？</a:t>
            </a:r>
            <a:endParaRPr lang="en-US" altLang="zh-CN" sz="2400" dirty="0"/>
          </a:p>
          <a:p>
            <a:r>
              <a:rPr lang="en-US" altLang="zh-CN" sz="2400" dirty="0"/>
              <a:t>4.如何回复面试官？  </a:t>
            </a:r>
            <a:endParaRPr lang="en-US" altLang="zh-CN" sz="2400" dirty="0"/>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4115" y="1095375"/>
            <a:ext cx="6435725" cy="2609215"/>
          </a:xfrm>
        </p:spPr>
        <p:txBody>
          <a:bodyPr/>
          <a:lstStyle/>
          <a:p>
            <a:r>
              <a:rPr lang="zh-CN" altLang="en-US" sz="4000" dirty="0">
                <a:solidFill>
                  <a:srgbClr val="FFFF00"/>
                </a:solidFill>
              </a:rPr>
              <a:t>技术可能会经历这三个阶段</a:t>
            </a:r>
            <a:endParaRPr lang="zh-CN" altLang="en-US" sz="4000" dirty="0">
              <a:solidFill>
                <a:srgbClr val="FFFF00"/>
              </a:solidFill>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475845" y="285471"/>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4115" y="1095375"/>
            <a:ext cx="6435725" cy="2609215"/>
          </a:xfrm>
        </p:spPr>
        <p:txBody>
          <a:bodyPr/>
          <a:lstStyle/>
          <a:p>
            <a:endParaRPr lang="zh-CN" altLang="en-US" sz="5400" dirty="0">
              <a:solidFill>
                <a:srgbClr val="FFFF00"/>
              </a:solidFill>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475845" y="285471"/>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pic>
        <p:nvPicPr>
          <p:cNvPr id="3" name="图片 2" descr="QQ截图20171103154805"/>
          <p:cNvPicPr>
            <a:picLocks noChangeAspect="1"/>
          </p:cNvPicPr>
          <p:nvPr/>
        </p:nvPicPr>
        <p:blipFill>
          <a:blip r:embed="rId2"/>
          <a:stretch>
            <a:fillRect/>
          </a:stretch>
        </p:blipFill>
        <p:spPr>
          <a:xfrm>
            <a:off x="892175" y="1025525"/>
            <a:ext cx="7000240" cy="370459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8515" y="1332230"/>
            <a:ext cx="7520940" cy="3082925"/>
          </a:xfrm>
        </p:spPr>
        <p:txBody>
          <a:bodyPr/>
          <a:lstStyle/>
          <a:p>
            <a:r>
              <a:rPr lang="zh-CN" altLang="en-US" dirty="0">
                <a:solidFill>
                  <a:schemeClr val="bg1"/>
                </a:solidFill>
                <a:latin typeface="华文仿宋" panose="02010600040101010101" charset="-122"/>
                <a:ea typeface="华文仿宋" panose="02010600040101010101" charset="-122"/>
              </a:rPr>
              <a:t>第一个阶段： 实现</a:t>
            </a:r>
            <a:br>
              <a:rPr lang="zh-CN" altLang="en-US" dirty="0">
                <a:solidFill>
                  <a:schemeClr val="bg1"/>
                </a:solidFill>
                <a:latin typeface="华文仿宋" panose="02010600040101010101" charset="-122"/>
                <a:ea typeface="华文仿宋" panose="02010600040101010101" charset="-122"/>
              </a:rPr>
            </a:br>
            <a:r>
              <a:rPr lang="zh-CN" altLang="en-US" dirty="0">
                <a:solidFill>
                  <a:schemeClr val="bg1"/>
                </a:solidFill>
                <a:latin typeface="华文仿宋" panose="02010600040101010101" charset="-122"/>
                <a:ea typeface="华文仿宋" panose="02010600040101010101" charset="-122"/>
              </a:rPr>
              <a:t>　　在这阶段我们只在乎功能的实现，不会考虑性能优化，我们会觉得一些功能不会做，一些功能自己没做，我们只要实现了功能，就觉得很有成就感。在这个阶段中，我们要多去做事，没做过的就去做。要注意培养自己的全面能力。其实，这个阶段就好比人类的居住环境，原始人的时候只考虑实现遮风避雨就行了，不考虑住得舒不舒服，所以找个山洞住就可以了。在这个阶段会学很多东西，遇到问题就可能需要学习，所以要掌握良好的学习方法，这个阶段一般经历2-3年左右，会遇到第一个瓶颈，觉得自己市面上流行的功能都能做了，感觉技术没有挑战性了，这时候不要自满， 要知道这只是第一个瓶颈， 突破这个瓶颈，后面要经历的阶段还很多。</a:t>
            </a:r>
            <a:endParaRPr lang="zh-CN" altLang="en-US" dirty="0">
              <a:solidFill>
                <a:schemeClr val="bg1"/>
              </a:solidFill>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475845" y="285471"/>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6945" y="1045845"/>
            <a:ext cx="7499985" cy="3625850"/>
          </a:xfrm>
        </p:spPr>
        <p:txBody>
          <a:bodyPr/>
          <a:lstStyle/>
          <a:p>
            <a:r>
              <a:rPr lang="zh-CN" altLang="en-US" dirty="0">
                <a:solidFill>
                  <a:srgbClr val="FFFF00"/>
                </a:solidFill>
                <a:latin typeface="华文仿宋" panose="02010600040101010101" charset="-122"/>
                <a:ea typeface="华文仿宋" panose="02010600040101010101" charset="-122"/>
              </a:rPr>
              <a:t></a:t>
            </a:r>
            <a:r>
              <a:rPr lang="zh-CN" altLang="en-US" dirty="0">
                <a:latin typeface="华文仿宋" panose="02010600040101010101" charset="-122"/>
                <a:ea typeface="华文仿宋" panose="02010600040101010101" charset="-122"/>
              </a:rPr>
              <a:t>第二阶段：借鉴</a:t>
            </a:r>
            <a:br>
              <a:rPr lang="zh-CN" altLang="en-US" dirty="0">
                <a:latin typeface="华文仿宋" panose="02010600040101010101" charset="-122"/>
                <a:ea typeface="华文仿宋" panose="02010600040101010101" charset="-122"/>
              </a:rPr>
            </a:br>
            <a:r>
              <a:rPr lang="zh-CN" altLang="en-US" dirty="0">
                <a:latin typeface="华文仿宋" panose="02010600040101010101" charset="-122"/>
                <a:ea typeface="华文仿宋" panose="02010600040101010101" charset="-122"/>
              </a:rPr>
              <a:t>　　而要突破第一个瓶颈，最好的方法就是借鉴别人的作品，多看开源程序，能学到很多东西，这时候进入第二个阶段， 看开源程序源码， 能发现以前没有用过的一些程序的用法，能学习到很多编程思想。或许有人认为别人能实现的自己也能实现，不屑于看别人的东西，这是重复造轮子的思想，这显然阻碍了自己进步的空间！  有的人别说是开源程序的源码， 就连团队其他人写的代码都看不进去， 这样的人我认为他没有进入第二阶段，可能还在第一阶段。   分析开源程序要掌握分析代码的方法，我之前总结过分析代码的5种方法，优才的学员都听我讲过，我这里不多讲，这些方法回也在我们今年要出版的《程序员聊人生》这本书里面。 这个阶段我还是拿人类居住环境来做比喻：人类在一定阶段后， 好像能借鉴鸟搭鸟窝的形式，自己能“搭建”茅草屋了。</a:t>
            </a:r>
            <a:endParaRPr lang="zh-CN" altLang="en-US"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475845" y="285471"/>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4115" y="1095375"/>
            <a:ext cx="6898640" cy="2974975"/>
          </a:xfrm>
        </p:spPr>
        <p:txBody>
          <a:bodyPr/>
          <a:lstStyle/>
          <a:p>
            <a:r>
              <a:rPr lang="zh-CN" altLang="en-US" dirty="0">
                <a:solidFill>
                  <a:schemeClr val="bg1"/>
                </a:solidFill>
                <a:uFillTx/>
                <a:latin typeface="仿宋" panose="02010609060101010101" charset="-122"/>
                <a:ea typeface="仿宋" panose="02010609060101010101" charset="-122"/>
              </a:rPr>
              <a:t>第三个阶段：优化。</a:t>
            </a:r>
            <a:br>
              <a:rPr lang="zh-CN" altLang="en-US" dirty="0">
                <a:solidFill>
                  <a:schemeClr val="bg1"/>
                </a:solidFill>
                <a:uFillTx/>
                <a:latin typeface="仿宋" panose="02010609060101010101" charset="-122"/>
                <a:ea typeface="仿宋" panose="02010609060101010101" charset="-122"/>
              </a:rPr>
            </a:br>
            <a:r>
              <a:rPr lang="zh-CN" altLang="en-US" dirty="0">
                <a:solidFill>
                  <a:schemeClr val="bg1"/>
                </a:solidFill>
                <a:uFillTx/>
                <a:latin typeface="仿宋" panose="02010609060101010101" charset="-122"/>
                <a:ea typeface="仿宋" panose="02010609060101010101" charset="-122"/>
              </a:rPr>
              <a:t>　　当我们功能都能实现了，也借鉴了许多别人的东西时候，借鉴阶段也是有瓶颈的，当我们看了一两年开源代码后， 再看新的程序，已经看不出新的编程思想了，感觉编程思想都是以前看过的。这个时候，我们的重心会想着怎么优化我们的代码：我们会考虑代码的可读性、安全性、可扩展性。这时候建议大家可以看一些设计模式、编程思想、安全方面的书。 这个阶段拿人类居住环境来做比喻：就相对于人类不断的优化，后面可以建楼房，让居住更加的舒适。</a:t>
            </a:r>
            <a:endParaRPr lang="zh-CN" altLang="en-US" dirty="0">
              <a:solidFill>
                <a:schemeClr val="bg1"/>
              </a:solidFill>
              <a:uFillTx/>
              <a:latin typeface="仿宋" panose="02010609060101010101" charset="-122"/>
              <a:ea typeface="仿宋" panose="0201060906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475845" y="285471"/>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1600" dirty="0">
                <a:solidFill>
                  <a:srgbClr val="FFFF00"/>
                </a:solidFill>
                <a:latin typeface="+mj-ea"/>
                <a:sym typeface="+mn-ea"/>
              </a:rPr>
              <a:t>什么是职业规划？</a:t>
            </a:r>
            <a:endParaRPr lang="zh-CN" altLang="en-US" sz="1600" dirty="0">
              <a:solidFill>
                <a:srgbClr val="FFFF00"/>
              </a:solidFill>
              <a:latin typeface="+mj-ea"/>
              <a:sym typeface="+mn-ea"/>
            </a:endParaRP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600" dirty="0">
                <a:latin typeface="华文仿宋" panose="02010600040101010101" charset="-122"/>
                <a:ea typeface="华文仿宋" panose="02010600040101010101" charset="-122"/>
              </a:rPr>
              <a:t> 想回答好这个问题，首先要清楚，什么是职业规划。  </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职业规划，也就职业生涯规划（career planning），它的定义是，“职业规划是对职业生涯乃至人生进行持续的系统的计划的过程，它包括</a:t>
            </a:r>
            <a:r>
              <a:rPr lang="zh-CN" altLang="en-US" sz="1600" dirty="0">
                <a:solidFill>
                  <a:srgbClr val="FFFF00"/>
                </a:solidFill>
                <a:latin typeface="+mn-ea"/>
                <a:ea typeface="+mn-ea"/>
              </a:rPr>
              <a:t>职业定位、目标设定和通道设计</a:t>
            </a:r>
            <a:r>
              <a:rPr lang="zh-CN" altLang="en-US" sz="1600" dirty="0">
                <a:latin typeface="华文仿宋" panose="02010600040101010101" charset="-122"/>
                <a:ea typeface="华文仿宋" panose="02010600040101010101" charset="-122"/>
              </a:rPr>
              <a:t>三个方面。”  职业规划有三个要素：</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 1、个人内在要素，包括职业性格、兴趣、职业价值观等，也就是“我想做什么”； </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2、商业价值要素，包括已具备的知识，技能，经历，人脉，也就是“我能做什么”； </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3、外在环境要素，包括宏观产业、组织、家庭等方面，也就是“环境支持我做什么”； </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4、综上，职业规划就是在综合分析与权衡的基础上，确定出一个人当下最适合的职业发展方向，并为实现这一目标做出有效的合理的安排、计划与努力。  所以说，谈到职业规划时，求职者要综合考虑到自己的</a:t>
            </a:r>
            <a:r>
              <a:rPr lang="zh-CN" altLang="en-US" sz="1600" dirty="0">
                <a:solidFill>
                  <a:srgbClr val="FFFF00"/>
                </a:solidFill>
                <a:latin typeface="华文仿宋" panose="02010600040101010101" charset="-122"/>
                <a:ea typeface="华文仿宋" panose="02010600040101010101" charset="-122"/>
              </a:rPr>
              <a:t>兴趣、技能，职业的目标，以及为实现目标所需要的计划</a:t>
            </a:r>
            <a:r>
              <a:rPr lang="zh-CN" altLang="en-US" sz="1600" dirty="0">
                <a:latin typeface="华文仿宋" panose="02010600040101010101" charset="-122"/>
                <a:ea typeface="华文仿宋" panose="02010600040101010101" charset="-122"/>
              </a:rPr>
              <a:t>。</a:t>
            </a:r>
            <a:endParaRPr lang="zh-CN" altLang="en-US" sz="16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600" dirty="0" smtClean="0">
                <a:latin typeface="华文仿宋" panose="02010600040101010101" charset="-122"/>
                <a:ea typeface="华文仿宋" panose="02010600040101010101" charset="-122"/>
              </a:rPr>
              <a:t>思途教育科技</a:t>
            </a:r>
            <a:endParaRPr lang="zh-CN" altLang="en-US" sz="1600" dirty="0" smtClean="0">
              <a:latin typeface="华文仿宋" panose="02010600040101010101" charset="-122"/>
              <a:ea typeface="华文仿宋" panose="02010600040101010101" charset="-122"/>
            </a:endParaRPr>
          </a:p>
        </p:txBody>
      </p:sp>
    </p:spTree>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提及职业规划，面试官想考核什么？  </a:t>
            </a:r>
            <a:endParaRPr lang="zh-CN" altLang="en-US" sz="2400" dirty="0">
              <a:solidFill>
                <a:srgbClr val="FFFF00"/>
              </a:solidFill>
            </a:endParaRP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华文仿宋" panose="02010600040101010101" charset="-122"/>
                <a:ea typeface="华文仿宋" panose="02010600040101010101" charset="-122"/>
              </a:rPr>
              <a:t>一般来说，面试官考核内容不外乎以下几点： </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rPr>
              <a:t>1、求职者对自我的认知 </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rPr>
              <a:t>2、求职者对岗位的了解程度，对职业的理解程度 </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rPr>
              <a:t>3、求职者的反应能力、逻辑能力和语言能力 </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rPr>
              <a:t>4、考察求职者工作的稳定性 </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rPr>
              <a:t>5、考察求职者的上进心、目标感和自我驱动力 </a:t>
            </a:r>
            <a:endParaRPr lang="zh-CN" altLang="en-US"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679" y="1034812"/>
            <a:ext cx="8229600" cy="507987"/>
          </a:xfrm>
        </p:spPr>
        <p:txBody>
          <a:bodyPr/>
          <a:lstStyle/>
          <a:p>
            <a:r>
              <a:rPr lang="zh-CN" altLang="zh-CN" sz="2400" dirty="0"/>
              <a:t>面试流程</a:t>
            </a:r>
            <a:endParaRPr lang="zh-CN" altLang="zh-CN" sz="2400" dirty="0"/>
          </a:p>
        </p:txBody>
      </p:sp>
      <p:sp>
        <p:nvSpPr>
          <p:cNvPr id="45" name="标题 1"/>
          <p:cNvSpPr txBox="1"/>
          <p:nvPr/>
        </p:nvSpPr>
        <p:spPr>
          <a:xfrm>
            <a:off x="338455" y="1482090"/>
            <a:ext cx="434975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400" dirty="0">
                <a:solidFill>
                  <a:srgbClr val="FFFF00"/>
                </a:solidFill>
              </a:rPr>
              <a:t>企业来面试</a:t>
            </a:r>
            <a:endParaRPr lang="zh-CN" altLang="en-US" sz="1400" dirty="0">
              <a:solidFill>
                <a:srgbClr val="FFFF00"/>
              </a:solidFill>
            </a:endParaRPr>
          </a:p>
          <a:p>
            <a:endParaRPr lang="zh-CN" altLang="en-US" sz="1400" dirty="0">
              <a:solidFill>
                <a:srgbClr val="FFFF00"/>
              </a:solidFill>
            </a:endParaRPr>
          </a:p>
          <a:p>
            <a:r>
              <a:rPr lang="en-US" altLang="zh-CN" sz="1400" dirty="0"/>
              <a:t>1.</a:t>
            </a:r>
            <a:r>
              <a:rPr lang="zh-CN" altLang="en-US" sz="1400" dirty="0"/>
              <a:t>就业老师联系企业确定面试时间，发面试信息到群</a:t>
            </a:r>
            <a:endParaRPr lang="zh-CN" altLang="en-US" sz="1400" dirty="0"/>
          </a:p>
          <a:p>
            <a:r>
              <a:rPr lang="en-US" altLang="zh-CN" sz="1400" dirty="0"/>
              <a:t>2.</a:t>
            </a:r>
            <a:r>
              <a:rPr lang="zh-CN" altLang="en-US" sz="1400" dirty="0"/>
              <a:t>企业来  宣讲</a:t>
            </a:r>
            <a:r>
              <a:rPr lang="en-US" altLang="zh-CN" sz="1400" dirty="0"/>
              <a:t>--</a:t>
            </a:r>
            <a:r>
              <a:rPr lang="zh-CN" altLang="en-US" sz="1400" dirty="0"/>
              <a:t>（笔试）</a:t>
            </a:r>
            <a:r>
              <a:rPr lang="en-US" altLang="zh-CN" sz="1400" dirty="0"/>
              <a:t>--</a:t>
            </a:r>
            <a:r>
              <a:rPr lang="zh-CN" altLang="en-US" sz="1400" dirty="0"/>
              <a:t>面试</a:t>
            </a:r>
            <a:endParaRPr lang="zh-CN" altLang="en-US" sz="1400" dirty="0"/>
          </a:p>
          <a:p>
            <a:r>
              <a:rPr lang="en-US" altLang="zh-CN" sz="1400" dirty="0"/>
              <a:t>3.</a:t>
            </a:r>
            <a:r>
              <a:rPr lang="zh-CN" altLang="en-US" sz="1400" dirty="0"/>
              <a:t>去企业复试</a:t>
            </a:r>
            <a:r>
              <a:rPr lang="en-US" altLang="zh-CN" sz="1400" dirty="0"/>
              <a:t>--</a:t>
            </a:r>
            <a:r>
              <a:rPr lang="zh-CN" altLang="en-US" sz="1400" dirty="0"/>
              <a:t>经理（总经理）谈待遇</a:t>
            </a:r>
            <a:endParaRPr lang="zh-CN" altLang="en-US" sz="1400" dirty="0"/>
          </a:p>
          <a:p>
            <a:r>
              <a:rPr lang="en-US" altLang="zh-CN" sz="1400" dirty="0"/>
              <a:t>4.</a:t>
            </a:r>
            <a:r>
              <a:rPr lang="zh-CN" altLang="en-US" sz="1400" dirty="0"/>
              <a:t>企业人事或者就业老师通知上班</a:t>
            </a:r>
            <a:endParaRPr lang="zh-CN" altLang="en-US" sz="1400" dirty="0"/>
          </a:p>
          <a:p>
            <a:r>
              <a:rPr lang="en-US" altLang="zh-CN" sz="1400" dirty="0"/>
              <a:t>5.</a:t>
            </a:r>
            <a:r>
              <a:rPr lang="zh-CN" altLang="en-US" sz="1400" dirty="0"/>
              <a:t>面试结束</a:t>
            </a:r>
            <a:endParaRPr lang="zh-CN" altLang="en-US" sz="1400" dirty="0"/>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
        <p:nvSpPr>
          <p:cNvPr id="3" name="标题 1"/>
          <p:cNvSpPr txBox="1"/>
          <p:nvPr/>
        </p:nvSpPr>
        <p:spPr>
          <a:xfrm>
            <a:off x="4688205" y="1482090"/>
            <a:ext cx="3866515"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pPr algn="l">
              <a:buNone/>
            </a:pPr>
            <a:r>
              <a:rPr lang="zh-CN" altLang="en-US" sz="1400" dirty="0">
                <a:solidFill>
                  <a:srgbClr val="FFFF00"/>
                </a:solidFill>
              </a:rPr>
              <a:t>去企业面试</a:t>
            </a:r>
            <a:endParaRPr lang="zh-CN" altLang="en-US" sz="1400" dirty="0">
              <a:solidFill>
                <a:srgbClr val="FFFF00"/>
              </a:solidFill>
            </a:endParaRPr>
          </a:p>
          <a:p>
            <a:pPr algn="l">
              <a:buNone/>
            </a:pPr>
            <a:endParaRPr lang="zh-CN" altLang="en-US" sz="1400" dirty="0">
              <a:solidFill>
                <a:srgbClr val="FFFF00"/>
              </a:solidFill>
            </a:endParaRPr>
          </a:p>
          <a:p>
            <a:pPr algn="l">
              <a:buNone/>
            </a:pPr>
            <a:r>
              <a:rPr lang="zh-CN" altLang="en-US" sz="1400" dirty="0"/>
              <a:t>1.就业老师给企业发简历，合适的去面试</a:t>
            </a:r>
            <a:endParaRPr lang="zh-CN" altLang="en-US" sz="1400" dirty="0"/>
          </a:p>
          <a:p>
            <a:pPr algn="l">
              <a:buNone/>
            </a:pPr>
            <a:r>
              <a:rPr lang="en-US" altLang="zh-CN" sz="1400" dirty="0"/>
              <a:t>2.</a:t>
            </a:r>
            <a:r>
              <a:rPr lang="zh-CN" altLang="en-US" sz="1400" dirty="0"/>
              <a:t>就业老师或者企业发面试信息到群</a:t>
            </a:r>
            <a:endParaRPr lang="zh-CN" altLang="en-US" sz="1400" dirty="0"/>
          </a:p>
          <a:p>
            <a:pPr algn="l">
              <a:buNone/>
            </a:pPr>
            <a:r>
              <a:rPr lang="en-US" altLang="zh-CN" sz="1400" dirty="0"/>
              <a:t>3.</a:t>
            </a:r>
            <a:r>
              <a:rPr lang="zh-CN" altLang="en-US" sz="1400" dirty="0"/>
              <a:t>按时去面试</a:t>
            </a:r>
            <a:endParaRPr lang="zh-CN" altLang="en-US" sz="1400" dirty="0"/>
          </a:p>
          <a:p>
            <a:pPr algn="l">
              <a:buNone/>
            </a:pPr>
            <a:r>
              <a:rPr lang="en-US" altLang="zh-CN" sz="1400" dirty="0"/>
              <a:t>4.</a:t>
            </a:r>
            <a:r>
              <a:rPr lang="zh-CN" altLang="en-US" sz="1400" dirty="0"/>
              <a:t>人事面试</a:t>
            </a:r>
            <a:r>
              <a:rPr lang="en-US" altLang="zh-CN" sz="1400" dirty="0"/>
              <a:t>--</a:t>
            </a:r>
            <a:r>
              <a:rPr lang="zh-CN" altLang="en-US" sz="1400" dirty="0"/>
              <a:t>部门经理面试</a:t>
            </a:r>
            <a:endParaRPr lang="zh-CN" altLang="en-US" sz="1400" dirty="0"/>
          </a:p>
          <a:p>
            <a:pPr algn="l">
              <a:buNone/>
            </a:pPr>
            <a:r>
              <a:rPr lang="en-US" altLang="zh-CN" sz="1400" dirty="0"/>
              <a:t>5.</a:t>
            </a:r>
            <a:r>
              <a:rPr lang="zh-CN" altLang="en-US" sz="1400" dirty="0"/>
              <a:t>复试</a:t>
            </a:r>
            <a:r>
              <a:rPr lang="en-US" altLang="zh-CN" sz="1400" dirty="0"/>
              <a:t>--</a:t>
            </a:r>
            <a:r>
              <a:rPr lang="zh-CN" altLang="en-US" sz="1400" dirty="0"/>
              <a:t>经理（总经理）面试谈待遇</a:t>
            </a:r>
            <a:endParaRPr lang="zh-CN" altLang="en-US" sz="1400" dirty="0"/>
          </a:p>
          <a:p>
            <a:pPr algn="l">
              <a:buNone/>
            </a:pPr>
            <a:r>
              <a:rPr lang="en-US" altLang="zh-CN" sz="1400" dirty="0"/>
              <a:t>6.</a:t>
            </a:r>
            <a:r>
              <a:rPr lang="zh-CN" altLang="en-US" sz="1400" dirty="0">
                <a:sym typeface="+mn-ea"/>
              </a:rPr>
              <a:t>企业人事或者就业老师通知上班</a:t>
            </a:r>
            <a:endParaRPr lang="zh-CN" altLang="en-US" sz="1400" dirty="0"/>
          </a:p>
          <a:p>
            <a:pPr algn="l">
              <a:buNone/>
            </a:pPr>
            <a:r>
              <a:rPr lang="en-US" altLang="zh-CN" sz="1400" dirty="0"/>
              <a:t>7</a:t>
            </a:r>
            <a:r>
              <a:rPr lang="zh-CN" altLang="en-US" sz="1400" dirty="0"/>
              <a:t>.面试结束</a:t>
            </a:r>
            <a:endParaRPr lang="zh-CN" altLang="en-US" sz="1400" dirty="0"/>
          </a:p>
        </p:txBody>
      </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endParaRPr lang="zh-CN" altLang="en-US" sz="2400" dirty="0">
              <a:solidFill>
                <a:srgbClr val="FFFF00"/>
              </a:solidFill>
            </a:endParaRP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对于应届毕业生来说，实习经验不多，社会阅历尚浅，对自己认知不足，很多想法都不成熟，让他们说清楚自己的职业规划，其实是一件很有难度的事情。在某些场合，求职者说的“</a:t>
            </a:r>
            <a:r>
              <a:rPr lang="zh-CN" altLang="en-US" sz="2000" dirty="0">
                <a:solidFill>
                  <a:srgbClr val="FFFF00"/>
                </a:solidFill>
                <a:latin typeface="华文仿宋" panose="02010600040101010101" charset="-122"/>
                <a:ea typeface="华文仿宋" panose="02010600040101010101" charset="-122"/>
              </a:rPr>
              <a:t>内容”并不重要，“怎么说”才是更重要的</a:t>
            </a:r>
            <a:r>
              <a:rPr lang="zh-CN" altLang="en-US" sz="2000" dirty="0">
                <a:latin typeface="华文仿宋" panose="02010600040101010101" charset="-122"/>
                <a:ea typeface="华文仿宋" panose="02010600040101010101" charset="-122"/>
              </a:rPr>
              <a:t>。大多数面试官主要是希望通过求职者的回答，了解求职者对自我的认知，对该行业的看法，对应聘岗位的认知，判断求职者的逻辑思维和语言表述能力，从而对求职者的性格和价值观有个大致的了解。</a:t>
            </a:r>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endParaRPr lang="zh-CN" altLang="en-US" sz="2400" dirty="0">
              <a:solidFill>
                <a:srgbClr val="FFFF00"/>
              </a:solidFill>
            </a:endParaRP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对于有一定工作经验的求职者来说，这个问题主要考核</a:t>
            </a:r>
            <a:r>
              <a:rPr lang="zh-CN" altLang="en-US" sz="2000" dirty="0">
                <a:solidFill>
                  <a:srgbClr val="FFFF00"/>
                </a:solidFill>
                <a:latin typeface="华文仿宋" panose="02010600040101010101" charset="-122"/>
                <a:ea typeface="华文仿宋" panose="02010600040101010101" charset="-122"/>
              </a:rPr>
              <a:t>稳定性、上进心、目标感和驱动力</a:t>
            </a:r>
            <a:r>
              <a:rPr lang="zh-CN" altLang="en-US" sz="2000" dirty="0">
                <a:latin typeface="华文仿宋" panose="02010600040101010101" charset="-122"/>
                <a:ea typeface="华文仿宋" panose="02010600040101010101" charset="-122"/>
              </a:rPr>
              <a:t>。没有职业规划的人对自己定位不清晰，没有发展方向，很可能遇到问题就会退缩，一不开心就要辞职。没有自己目标的人，在工作业绩上也难出彩，他无法实现自我驱动，只能靠外在的动力来驱动，比如只能完成领导确定交代的任务，不能突破既定任务的天花板。而目标感强、自我驱动力强的人是能够充分利用资源、充分提升自我的，能够在工作任务之外也持续为这个职业目标而奋斗。</a:t>
            </a:r>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875030"/>
            <a:ext cx="3761105" cy="904875"/>
          </a:xfrm>
        </p:spPr>
        <p:txBody>
          <a:bodyPr/>
          <a:lstStyle/>
          <a:p>
            <a:r>
              <a:rPr lang="zh-CN" altLang="en-US" sz="2400" dirty="0">
                <a:solidFill>
                  <a:srgbClr val="FFFF00"/>
                </a:solidFill>
                <a:latin typeface="+mj-ea"/>
              </a:rPr>
              <a:t>如何回复面试官？</a:t>
            </a:r>
            <a:r>
              <a:rPr lang="zh-CN" altLang="en-US" dirty="0">
                <a:solidFill>
                  <a:srgbClr val="FFFF00"/>
                </a:solidFill>
                <a:latin typeface="仿宋" panose="02010609060101010101" charset="-122"/>
                <a:ea typeface="仿宋" panose="02010609060101010101" charset="-122"/>
              </a:rPr>
              <a:t> </a:t>
            </a:r>
            <a:endParaRPr lang="zh-CN" altLang="en-US" dirty="0">
              <a:solidFill>
                <a:srgbClr val="FFFF00"/>
              </a:solidFill>
              <a:latin typeface="仿宋" panose="02010609060101010101" charset="-122"/>
              <a:ea typeface="仿宋" panose="02010609060101010101" charset="-122"/>
            </a:endParaRP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仿宋" panose="02010609060101010101" charset="-122"/>
                <a:ea typeface="仿宋" panose="02010609060101010101" charset="-122"/>
              </a:rPr>
              <a:t>在了解面试官心理状态的基础上，回复职业规划问题可从以下几个角度考虑：</a:t>
            </a:r>
            <a:endParaRPr lang="zh-CN" altLang="en-US" dirty="0">
              <a:latin typeface="仿宋" panose="02010609060101010101" charset="-122"/>
              <a:ea typeface="仿宋" panose="02010609060101010101" charset="-122"/>
            </a:endParaRPr>
          </a:p>
          <a:p>
            <a:r>
              <a:rPr lang="zh-CN" altLang="en-US" dirty="0">
                <a:latin typeface="仿宋" panose="02010609060101010101" charset="-122"/>
                <a:ea typeface="仿宋" panose="02010609060101010101" charset="-122"/>
              </a:rPr>
              <a:t> 1、充分认知自己的性格、兴趣、爱好、特长、知识、能力等，并结合当下的环境，选择可以将个人爱好与职业发展结合起来的行业/职业。 </a:t>
            </a:r>
            <a:endParaRPr lang="zh-CN" altLang="en-US" dirty="0">
              <a:latin typeface="仿宋" panose="02010609060101010101" charset="-122"/>
              <a:ea typeface="仿宋" panose="02010609060101010101" charset="-122"/>
            </a:endParaRPr>
          </a:p>
          <a:p>
            <a:r>
              <a:rPr lang="zh-CN" altLang="en-US" dirty="0">
                <a:latin typeface="仿宋" panose="02010609060101010101" charset="-122"/>
                <a:ea typeface="仿宋" panose="02010609060101010101" charset="-122"/>
              </a:rPr>
              <a:t>2、了解应聘公司的背景、现状与未来，在谈到规划时，可以适当的与公司发展相贴合。 </a:t>
            </a:r>
            <a:endParaRPr lang="zh-CN" altLang="en-US" dirty="0">
              <a:latin typeface="仿宋" panose="02010609060101010101" charset="-122"/>
              <a:ea typeface="仿宋" panose="02010609060101010101" charset="-122"/>
            </a:endParaRPr>
          </a:p>
          <a:p>
            <a:r>
              <a:rPr lang="zh-CN" altLang="en-US" dirty="0">
                <a:latin typeface="仿宋" panose="02010609060101010101" charset="-122"/>
                <a:ea typeface="仿宋" panose="02010609060101010101" charset="-122"/>
              </a:rPr>
              <a:t>3、不要说“我想几年当主管，几年当经理”，这种毫无意义的答案。职业规划更应该考虑专业技能方面的提升计划和步骤，而不是仅仅在于职级提升。</a:t>
            </a:r>
            <a:endParaRPr lang="zh-CN" altLang="en-US" dirty="0">
              <a:latin typeface="仿宋" panose="02010609060101010101" charset="-122"/>
              <a:ea typeface="仿宋" panose="02010609060101010101" charset="-122"/>
            </a:endParaRPr>
          </a:p>
          <a:p>
            <a:r>
              <a:rPr lang="zh-CN" altLang="en-US" dirty="0">
                <a:latin typeface="仿宋" panose="02010609060101010101" charset="-122"/>
                <a:ea typeface="仿宋" panose="02010609060101010101" charset="-122"/>
              </a:rPr>
              <a:t>4、说明自己有长远规划的能力，但在表述中主要着眼于最近的3年5年即可，说明自己当下会努力做好应聘的岗位。 </a:t>
            </a:r>
            <a:endParaRPr lang="zh-CN" altLang="en-US" dirty="0">
              <a:latin typeface="仿宋" panose="02010609060101010101" charset="-122"/>
              <a:ea typeface="仿宋" panose="02010609060101010101" charset="-122"/>
            </a:endParaRPr>
          </a:p>
          <a:p>
            <a:r>
              <a:rPr lang="zh-CN" altLang="en-US" dirty="0">
                <a:latin typeface="仿宋" panose="02010609060101010101" charset="-122"/>
                <a:ea typeface="仿宋" panose="02010609060101010101" charset="-122"/>
              </a:rPr>
              <a:t>5、一个有竞争力的应聘者对于职业规划问题一定要有清晰的想法，大的方向和短期的目标必须明确，同时尽可能给自己预留调整的空间。 </a:t>
            </a:r>
            <a:endParaRPr lang="zh-CN" altLang="en-US" dirty="0">
              <a:latin typeface="仿宋" panose="02010609060101010101" charset="-122"/>
              <a:ea typeface="仿宋" panose="0201060906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latin typeface="仿宋" panose="02010609060101010101" charset="-122"/>
                <a:ea typeface="仿宋" panose="02010609060101010101" charset="-122"/>
              </a:rPr>
              <a:t>思途教育科技</a:t>
            </a:r>
            <a:endParaRPr lang="zh-CN" altLang="en-US" sz="1800" dirty="0" smtClean="0">
              <a:latin typeface="仿宋" panose="02010609060101010101" charset="-122"/>
              <a:ea typeface="仿宋" panose="02010609060101010101" charset="-122"/>
            </a:endParaRPr>
          </a:p>
        </p:txBody>
      </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endParaRPr lang="zh-CN" altLang="en-US" sz="2400" dirty="0">
              <a:solidFill>
                <a:srgbClr val="FFFF00"/>
              </a:solidFill>
            </a:endParaRPr>
          </a:p>
        </p:txBody>
      </p:sp>
      <p:sp>
        <p:nvSpPr>
          <p:cNvPr id="45" name="标题 1"/>
          <p:cNvSpPr txBox="1"/>
          <p:nvPr/>
        </p:nvSpPr>
        <p:spPr>
          <a:xfrm>
            <a:off x="611505" y="1375410"/>
            <a:ext cx="8229600" cy="306324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华文仿宋" panose="02010600040101010101" charset="-122"/>
                <a:ea typeface="华文仿宋" panose="02010600040101010101" charset="-122"/>
              </a:rPr>
              <a:t>根据以上原则，对于职业规划这个问题的回复，可以参考下面这个表述：  </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rPr>
              <a:t>“感谢你提出这么深刻的问题。我的兴趣是XXX，优势是XXX，因此我选择了XXX行业/职业，这是一个可以将我的兴趣和工作结合起来的行业，是我非常喜欢的，所以我会很用心对待XXX岗位。“  </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rPr>
              <a:t>“说到职业规划，近期三到五年，我打算在XXX行业做到XXX，希望可以稳定提升，持续学到更多的知识，后续可以在XXX行业/XXX岗位独当一面，独立负责XXXX事务,解决XXXX问题。”  </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rPr>
              <a:t>“谈到远期规划，我会根据环境的变化，工作内容的变化，以及我自身能力的变化，不断进行调整的。对于职业规划，我暂时的考虑是这样子的。谢谢！” </a:t>
            </a:r>
            <a:endParaRPr lang="zh-CN" altLang="en-US"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题三：你为什么应聘本公司？</a:t>
            </a:r>
            <a:endParaRPr lang="zh-CN" altLang="en-US" sz="2400" dirty="0">
              <a:solidFill>
                <a:srgbClr val="FFFF00"/>
              </a:solidFill>
            </a:endParaRP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t>　　</a:t>
            </a:r>
            <a:r>
              <a:rPr lang="zh-CN" altLang="en-US" sz="2000" dirty="0">
                <a:latin typeface="华文仿宋" panose="02010600040101010101" charset="-122"/>
                <a:ea typeface="华文仿宋" panose="02010600040101010101" charset="-122"/>
              </a:rPr>
              <a:t>很简单，也不简单。从面试者角度讲，当然是想知道你适不适合这个职位。</a:t>
            </a:r>
            <a:endParaRPr lang="zh-CN" altLang="en-US" sz="2000" dirty="0">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　　要应聘一家公司的某个职位，必须要了解应聘这个职位所必须具备的条件和才能。</a:t>
            </a:r>
            <a:endParaRPr lang="zh-CN" altLang="en-US" sz="2000" dirty="0">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　　然后要把你了解到的、理解到的公司情况和应聘要求如实阐述出来，特别要讲出你比别人胜任这个职位的优势。剩下的，就看面试官的口味和喜好了。</a:t>
            </a:r>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题四：你认为这个行业的现况怎么样？</a:t>
            </a:r>
            <a:endParaRPr lang="zh-CN" altLang="en-US" sz="2400" dirty="0">
              <a:solidFill>
                <a:srgbClr val="FFFF00"/>
              </a:solidFill>
            </a:endParaRPr>
          </a:p>
        </p:txBody>
      </p:sp>
      <p:sp>
        <p:nvSpPr>
          <p:cNvPr id="45" name="标题 1"/>
          <p:cNvSpPr txBox="1"/>
          <p:nvPr/>
        </p:nvSpPr>
        <p:spPr>
          <a:xfrm>
            <a:off x="611505" y="1779905"/>
            <a:ext cx="740029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因为是刚毕业，在这个行业还没有很深的认识，不要吹嘘也没有必要陈述什么独创的见解，你只要能传递正确和真实的意见就行了。</a:t>
            </a:r>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题五：你能否接受加班？ </a:t>
            </a:r>
            <a:endParaRPr lang="zh-CN" altLang="en-US" sz="2400" dirty="0">
              <a:solidFill>
                <a:srgbClr val="FFFF00"/>
              </a:solidFill>
            </a:endParaRPr>
          </a:p>
        </p:txBody>
      </p:sp>
      <p:sp>
        <p:nvSpPr>
          <p:cNvPr id="45" name="标题 1"/>
          <p:cNvSpPr txBox="1"/>
          <p:nvPr/>
        </p:nvSpPr>
        <p:spPr>
          <a:xfrm>
            <a:off x="611505" y="1779905"/>
            <a:ext cx="740029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这是在考察你的“工作热忱”度而问的。作为年轻人，应该表现出对工作的极度重视和高度的工作热忱。当然无理的加班不一定就是好的，最好回答“如果是在自己责任范围内，也不能算是加班”之类的话。</a:t>
            </a:r>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题六： 你最大的优点是什么?</a:t>
            </a:r>
            <a:endParaRPr lang="zh-CN" altLang="en-US" sz="2400" dirty="0">
              <a:solidFill>
                <a:srgbClr val="FFFF00"/>
              </a:solidFill>
            </a:endParaRPr>
          </a:p>
        </p:txBody>
      </p:sp>
      <p:sp>
        <p:nvSpPr>
          <p:cNvPr id="45" name="标题 1"/>
          <p:cNvSpPr txBox="1"/>
          <p:nvPr/>
        </p:nvSpPr>
        <p:spPr>
          <a:xfrm>
            <a:off x="611505" y="1779905"/>
            <a:ext cx="740029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步骤:</a:t>
            </a:r>
            <a:endParaRPr lang="zh-CN" altLang="en-US" sz="2000" dirty="0">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(1) 找出自己的三至五个优点;</a:t>
            </a:r>
            <a:endParaRPr lang="zh-CN" altLang="en-US" sz="2000" dirty="0">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(2) 每个优点找出n多个例子， 举例最好来自学习、 工作和生活等三个方面， 而不是仅仅来自一个方面;</a:t>
            </a:r>
            <a:endParaRPr lang="zh-CN" altLang="en-US" sz="2000" dirty="0">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(3) 在这三到五个优点之中， 精选出一两个和所申请职位最吻合的优点。</a:t>
            </a:r>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回答范例： </a:t>
            </a:r>
            <a:endParaRPr lang="zh-CN" altLang="en-US" sz="2400" dirty="0">
              <a:solidFill>
                <a:srgbClr val="FFFF00"/>
              </a:solidFill>
            </a:endParaRPr>
          </a:p>
        </p:txBody>
      </p:sp>
      <p:sp>
        <p:nvSpPr>
          <p:cNvPr id="45" name="标题 1"/>
          <p:cNvSpPr txBox="1"/>
          <p:nvPr/>
        </p:nvSpPr>
        <p:spPr>
          <a:xfrm>
            <a:off x="611505" y="1779905"/>
            <a:ext cx="740029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我是一个做事全力以赴的人， 或者说是一个比较拼命的人。一旦确定了一个目标， 我会用上自己全部的力量， 直到成功， 或者说即使失败了也要不留遗憾。比方说， 上大学的时候我为了做实验可以连续两天不睡觉。前一段时间我为了做一个紧急项目连续工作一个月，一天也没有休息。为了今天和您的这场面试， 我提前做了两个星期的功课。(点评： 面试官往往会追问你做了些什么功课， 那么你就可以开始阐述自己对产品的了解啦。)</a:t>
            </a:r>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 </a:t>
            </a:r>
            <a:endParaRPr lang="zh-CN" altLang="en-US" sz="2400" dirty="0">
              <a:solidFill>
                <a:srgbClr val="FFFF00"/>
              </a:solidFill>
            </a:endParaRPr>
          </a:p>
        </p:txBody>
      </p:sp>
      <p:sp>
        <p:nvSpPr>
          <p:cNvPr id="45" name="标题 1"/>
          <p:cNvSpPr txBox="1"/>
          <p:nvPr/>
        </p:nvSpPr>
        <p:spPr>
          <a:xfrm>
            <a:off x="611505" y="1779905"/>
            <a:ext cx="740029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我比较有条理。上大学时别的同学都喜欢借我的笔记， 我的个人物品和工作文件都很有规律， 我不在办公室的时候， 同事们很容易就能找到他们想要的文件， 包括电脑上的文件。我觉得有条理是一种习惯， 只要坚持每个人都可以做到。</a:t>
            </a:r>
            <a:endParaRPr lang="zh-CN" altLang="en-US" sz="2000" dirty="0">
              <a:latin typeface="华文仿宋" panose="02010600040101010101" charset="-122"/>
              <a:ea typeface="华文仿宋" panose="02010600040101010101" charset="-122"/>
            </a:endParaRPr>
          </a:p>
          <a:p>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面试需要准备什么？</a:t>
            </a:r>
            <a:endParaRPr lang="zh-CN" altLang="en-US" sz="2400" dirty="0">
              <a:solidFill>
                <a:srgbClr val="FFFF00"/>
              </a:solidFill>
            </a:endParaRP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600" dirty="0">
                <a:latin typeface="华文仿宋" panose="02010600040101010101" charset="-122"/>
                <a:ea typeface="华文仿宋" panose="02010600040101010101" charset="-122"/>
              </a:rPr>
              <a:t>A、简历，然后你需要的是熟读自己的简历，做到所有的细节都记得非常清楚，而且对于自己的优势亮点和不足之处了如指掌！面试中至少三分之一以上的问题会来自于你的简历。</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B、收集并熟悉应聘企业的各方面信息：历史、规模、业务、行业地位、今后的规划发展、企业文化、理念。在面试的时候适当地运用一些，对方会相信你至少不是象多数学生一样盲目地随大流来应聘的。你给对方多一分关注，对方也会给你多一分关注</a:t>
            </a:r>
            <a:r>
              <a:rPr lang="zh-CN" altLang="en-US" sz="2400" dirty="0"/>
              <a:t>。</a:t>
            </a:r>
            <a:endParaRPr lang="zh-CN" altLang="en-US" sz="2400" dirty="0"/>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题五： 你希望的待遇是什么？</a:t>
            </a:r>
            <a:endParaRPr lang="zh-CN" altLang="en-US" sz="2400" dirty="0">
              <a:solidFill>
                <a:srgbClr val="FFFF00"/>
              </a:solidFill>
            </a:endParaRPr>
          </a:p>
        </p:txBody>
      </p:sp>
      <p:sp>
        <p:nvSpPr>
          <p:cNvPr id="45" name="标题 1"/>
          <p:cNvSpPr txBox="1"/>
          <p:nvPr/>
        </p:nvSpPr>
        <p:spPr>
          <a:xfrm>
            <a:off x="611505" y="1779905"/>
            <a:ext cx="7508875" cy="300418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solidFill>
                  <a:srgbClr val="FFFF00"/>
                </a:solidFill>
                <a:uFillTx/>
                <a:latin typeface="华文仿宋" panose="02010600040101010101" charset="-122"/>
                <a:ea typeface="华文仿宋" panose="02010600040101010101" charset="-122"/>
              </a:rPr>
              <a:t>明确3个价格：最低薪资、满意薪资和市场薪资</a:t>
            </a:r>
            <a:endParaRPr lang="zh-CN" altLang="en-US" sz="2000" dirty="0">
              <a:solidFill>
                <a:srgbClr val="FFFF00"/>
              </a:solidFill>
              <a:uFillTx/>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最低薪资：低于这个你肯定就不干的。恩，根据不同的公司，你的最低薪资可能会变化。比如可能有些公司你觉得特别想去的，免费也干。</a:t>
            </a:r>
            <a:endParaRPr lang="zh-CN" altLang="en-US" sz="2000" dirty="0">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满意薪资：高于这个数字，你就几乎不用看别的机会了。</a:t>
            </a:r>
            <a:endParaRPr lang="zh-CN" altLang="en-US" sz="2000" dirty="0">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市场薪资范围：按照你的能力、业绩和经验，在当前市场上，最可能得到的薪资范围。</a:t>
            </a:r>
            <a:endParaRPr lang="zh-CN" altLang="en-US" sz="2000" dirty="0">
              <a:latin typeface="华文仿宋" panose="02010600040101010101" charset="-122"/>
              <a:ea typeface="华文仿宋" panose="02010600040101010101" charset="-122"/>
            </a:endParaRPr>
          </a:p>
          <a:p>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 </a:t>
            </a:r>
            <a:endParaRPr lang="zh-CN" altLang="en-US" sz="2400" dirty="0">
              <a:solidFill>
                <a:srgbClr val="FFFF00"/>
              </a:solidFill>
            </a:endParaRPr>
          </a:p>
        </p:txBody>
      </p:sp>
      <p:sp>
        <p:nvSpPr>
          <p:cNvPr id="45" name="标题 1"/>
          <p:cNvSpPr txBox="1"/>
          <p:nvPr/>
        </p:nvSpPr>
        <p:spPr>
          <a:xfrm>
            <a:off x="611505" y="2125345"/>
            <a:ext cx="7400290" cy="233299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solidFill>
                  <a:srgbClr val="FFFF00"/>
                </a:solidFill>
                <a:uFillTx/>
                <a:latin typeface="华文仿宋" panose="02010600040101010101" charset="-122"/>
                <a:ea typeface="华文仿宋" panose="02010600040101010101" charset="-122"/>
              </a:rPr>
              <a:t>在面试中，谈钱之前，首先获得面试官对于你的能力/价值的亲口认可这是最最最重要的...前戏啊。</a:t>
            </a:r>
            <a:endParaRPr lang="zh-CN" altLang="en-US" sz="2000" dirty="0">
              <a:solidFill>
                <a:srgbClr val="FFFF00"/>
              </a:solidFill>
              <a:uFillTx/>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太多的人没有搞清楚对方需要什么...没有让对方明白，自己和其他竞争对手相比，哪些地方可以做的更好，为什么可以让老板更轻松，公司更赚钱...就开始简单粗暴的开价了。哎...比你开出那个数字更重要的，是人们的感觉。比如卖你一辆车，开价30万。可能你第一感觉是太贵了。如果告诉你是保时捷911，假设你确定它是真的，那可能你会说：太便宜了把，怎么可能。面试是一种销售，而且还是人生最重要的销售之一。我们需要做的，是首先让对方产生那种...你是奢侈品的感觉。然后才开价。这个才是真正重要的事情，99%的人都没做它，更别说做好了...</a:t>
            </a:r>
            <a:endParaRPr lang="zh-CN" altLang="en-US" sz="2000" dirty="0">
              <a:latin typeface="华文仿宋" panose="02010600040101010101" charset="-122"/>
              <a:ea typeface="华文仿宋" panose="02010600040101010101" charset="-122"/>
            </a:endParaRPr>
          </a:p>
          <a:p>
            <a:endParaRPr lang="zh-CN" altLang="en-US" sz="2000" dirty="0">
              <a:latin typeface="华文仿宋" panose="02010600040101010101" charset="-122"/>
              <a:ea typeface="华文仿宋" panose="02010600040101010101" charset="-122"/>
            </a:endParaRPr>
          </a:p>
          <a:p>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endParaRPr lang="zh-CN" altLang="en-US" sz="2400" dirty="0">
              <a:solidFill>
                <a:srgbClr val="FFFF00"/>
              </a:solidFill>
            </a:endParaRPr>
          </a:p>
        </p:txBody>
      </p:sp>
      <p:sp>
        <p:nvSpPr>
          <p:cNvPr id="45" name="标题 1"/>
          <p:cNvSpPr txBox="1"/>
          <p:nvPr/>
        </p:nvSpPr>
        <p:spPr>
          <a:xfrm>
            <a:off x="611505" y="1208405"/>
            <a:ext cx="7400290" cy="3249930"/>
          </a:xfrm>
          <a:prstGeom prst="rect">
            <a:avLst/>
          </a:prstGeom>
          <a:noFill/>
          <a:extLst>
            <a:ext uri="{909E8E84-426E-40DD-AFC4-6F175D3DCCD1}">
              <a14:hiddenFill xmlns:a14="http://schemas.microsoft.com/office/drawing/2010/main">
                <a:solidFill>
                  <a:srgbClr val="FFFF00"/>
                </a:solidFill>
              </a14:hiddenFill>
            </a:ext>
          </a:extLst>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solidFill>
                  <a:srgbClr val="FFFF00"/>
                </a:solidFill>
                <a:uFillTx/>
                <a:latin typeface="华文仿宋" panose="02010600040101010101" charset="-122"/>
                <a:ea typeface="华文仿宋" panose="02010600040101010101" charset="-122"/>
              </a:rPr>
              <a:t>如果你的满意薪资，超出了对方的预算，对方会怎么办？</a:t>
            </a:r>
            <a:endParaRPr lang="zh-CN" altLang="en-US" sz="2000" dirty="0">
              <a:solidFill>
                <a:srgbClr val="FFFF00"/>
              </a:solidFill>
              <a:uFillTx/>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注意，即使是在超出预算的情况下，对方对你的感觉，也分为几种情况：</a:t>
            </a:r>
            <a:endParaRPr lang="zh-CN" altLang="en-US" sz="2000" dirty="0">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a. 对你的感觉很好，觉得是一个非常优秀的人选。</a:t>
            </a:r>
            <a:endParaRPr lang="zh-CN" altLang="en-US" sz="2000" dirty="0">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b. 对你的感觉一般，觉得可有可无。</a:t>
            </a:r>
            <a:endParaRPr lang="zh-CN" altLang="en-US" sz="2000" dirty="0">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c. 对你的感觉很差，觉得“垃圾还开这么高的价”。</a:t>
            </a:r>
            <a:endParaRPr lang="zh-CN" altLang="en-US" sz="2000" dirty="0">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遗憾的是，大多数人往往是b、c，极少有人做到a。没有回音的多数原因是因为别人觉得你不值，而不是没钱。</a:t>
            </a:r>
            <a:endParaRPr lang="zh-CN" altLang="en-US" sz="2000" dirty="0">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做到a，即使在超出预算的情况下，对方依然可能：为你申请新的预算，或者和你沟通，看能不能降低薪资，但是在别的方面给你一些补偿，等等。</a:t>
            </a:r>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 </a:t>
            </a:r>
            <a:endParaRPr lang="zh-CN" altLang="en-US" sz="2400" dirty="0">
              <a:solidFill>
                <a:srgbClr val="FFFF00"/>
              </a:solidFill>
            </a:endParaRPr>
          </a:p>
        </p:txBody>
      </p:sp>
      <p:sp>
        <p:nvSpPr>
          <p:cNvPr id="45" name="标题 1"/>
          <p:cNvSpPr txBox="1"/>
          <p:nvPr/>
        </p:nvSpPr>
        <p:spPr>
          <a:xfrm>
            <a:off x="690245" y="1464945"/>
            <a:ext cx="7321550" cy="299339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sym typeface="+mn-ea"/>
              </a:rPr>
              <a:t>针对待遇问题，以清楚明确答复最佳，不是一个具体的数字，而是一个范围。</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sym typeface="+mn-ea"/>
              </a:rPr>
              <a:t>1.勇于为自己争取公正的待遇，诚实而不欺瞒。</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sym typeface="+mn-ea"/>
              </a:rPr>
              <a:t>2.以双赢的心态去协商。</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sym typeface="+mn-ea"/>
              </a:rPr>
              <a:t>3.保持弹性，让一切充满可能性。</a:t>
            </a:r>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题六： 你什么时候可以来上班？</a:t>
            </a:r>
            <a:endParaRPr lang="zh-CN" altLang="en-US" sz="2400" dirty="0">
              <a:solidFill>
                <a:srgbClr val="FFFF00"/>
              </a:solidFill>
            </a:endParaRPr>
          </a:p>
        </p:txBody>
      </p:sp>
      <p:sp>
        <p:nvSpPr>
          <p:cNvPr id="45" name="标题 1"/>
          <p:cNvSpPr txBox="1"/>
          <p:nvPr/>
        </p:nvSpPr>
        <p:spPr>
          <a:xfrm>
            <a:off x="611505" y="1779905"/>
            <a:ext cx="740029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大多数企业会关心就职时间，最好是回答：如果被录用的话，到职日可按公司规定上班。但如果还有一些私人的问题还没有处理完毕，按时上班会有些困难，应进一步说明原因，公司一般会通融的。</a:t>
            </a:r>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题七：你还有什么问题吗？ </a:t>
            </a:r>
            <a:endParaRPr lang="zh-CN" altLang="en-US" sz="2400" dirty="0">
              <a:solidFill>
                <a:srgbClr val="FFFF00"/>
              </a:solidFill>
            </a:endParaRPr>
          </a:p>
        </p:txBody>
      </p:sp>
      <p:sp>
        <p:nvSpPr>
          <p:cNvPr id="45" name="标题 1"/>
          <p:cNvSpPr txBox="1"/>
          <p:nvPr/>
        </p:nvSpPr>
        <p:spPr>
          <a:xfrm>
            <a:off x="611505" y="1779905"/>
            <a:ext cx="740029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假如你笑笑说“没有”(心里想着终于结束了，长长地吐了口气)，那才是犯了一个大错误。这往往被理解为你对该公司、对这份工作没有太深厚的兴趣。回答这个问题时，你可以以一些侧面的问题来试探一下考官，推断一下自己入围有几成，希望在去之前把这些都搞清楚了，准备好自己该怎么应答。临场发挥是必要的。</a:t>
            </a:r>
            <a:endParaRPr lang="zh-CN" altLang="en-US" sz="2000" dirty="0">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 </a:t>
            </a:r>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6785" y="1648460"/>
            <a:ext cx="6891020" cy="1710690"/>
          </a:xfrm>
        </p:spPr>
        <p:txBody>
          <a:bodyPr/>
          <a:lstStyle/>
          <a:p>
            <a:r>
              <a:rPr lang="zh-CN" altLang="en-US" sz="2400" dirty="0">
                <a:solidFill>
                  <a:srgbClr val="FFFF00"/>
                </a:solidFill>
              </a:rPr>
              <a:t>解读薪资、五险一金、实习期，试用期，转正</a:t>
            </a:r>
            <a:endParaRPr lang="zh-CN" altLang="en-US" sz="2400" dirty="0">
              <a:solidFill>
                <a:srgbClr val="FFFF00"/>
              </a:solidFill>
            </a:endParaRPr>
          </a:p>
        </p:txBody>
      </p:sp>
      <p:sp>
        <p:nvSpPr>
          <p:cNvPr id="45" name="标题 1"/>
          <p:cNvSpPr txBox="1"/>
          <p:nvPr/>
        </p:nvSpPr>
        <p:spPr>
          <a:xfrm>
            <a:off x="611505" y="1779905"/>
            <a:ext cx="740029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薪资 </a:t>
            </a:r>
            <a:endParaRPr lang="zh-CN" altLang="en-US" sz="2400" dirty="0">
              <a:solidFill>
                <a:srgbClr val="FFFF00"/>
              </a:solidFill>
            </a:endParaRPr>
          </a:p>
        </p:txBody>
      </p:sp>
      <p:sp>
        <p:nvSpPr>
          <p:cNvPr id="45" name="标题 1"/>
          <p:cNvSpPr txBox="1"/>
          <p:nvPr/>
        </p:nvSpPr>
        <p:spPr>
          <a:xfrm>
            <a:off x="611505" y="180911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sym typeface="+mn-ea"/>
              </a:rPr>
              <a:t>薪资：工资是企业支付给劳动者的劳动报酬。包括基本工资、奖金、津贴及补贴等。</a:t>
            </a:r>
            <a:endParaRPr lang="zh-CN" altLang="en-US" sz="2000" dirty="0">
              <a:latin typeface="华文仿宋" panose="02010600040101010101" charset="-122"/>
              <a:ea typeface="华文仿宋" panose="02010600040101010101" charset="-122"/>
              <a:sym typeface="+mn-ea"/>
            </a:endParaRPr>
          </a:p>
          <a:p>
            <a:r>
              <a:rPr lang="zh-CN" altLang="en-US" sz="2000" dirty="0">
                <a:latin typeface="华文仿宋" panose="02010600040101010101" charset="-122"/>
                <a:ea typeface="华文仿宋" panose="02010600040101010101" charset="-122"/>
              </a:rPr>
              <a:t> 工资结算有两大类：计时工资和计件工资。 </a:t>
            </a:r>
            <a:endParaRPr lang="zh-CN" altLang="en-US" sz="2000" dirty="0">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1、 月薪制计算方法</a:t>
            </a:r>
            <a:endParaRPr lang="zh-CN" altLang="en-US" sz="2000" dirty="0">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在月薪制下，不论各月日历天数多少，只要职工出满勤，即可得到相同的标准工资，若遇有缺勤，缺勤工资应从标准工资中扣除。</a:t>
            </a:r>
            <a:endParaRPr lang="zh-CN" altLang="en-US" sz="2000" dirty="0">
              <a:latin typeface="华文仿宋" panose="02010600040101010101" charset="-122"/>
              <a:ea typeface="华文仿宋" panose="02010600040101010101" charset="-122"/>
            </a:endParaRPr>
          </a:p>
          <a:p>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薪资 </a:t>
            </a:r>
            <a:endParaRPr lang="zh-CN" altLang="en-US" sz="2400" dirty="0">
              <a:solidFill>
                <a:srgbClr val="FFFF00"/>
              </a:solidFill>
            </a:endParaRPr>
          </a:p>
        </p:txBody>
      </p:sp>
      <p:sp>
        <p:nvSpPr>
          <p:cNvPr id="45" name="标题 1"/>
          <p:cNvSpPr txBox="1"/>
          <p:nvPr/>
        </p:nvSpPr>
        <p:spPr>
          <a:xfrm>
            <a:off x="611505" y="180911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600" dirty="0">
                <a:latin typeface="华文仿宋" panose="02010600040101010101" charset="-122"/>
                <a:ea typeface="华文仿宋" panose="02010600040101010101" charset="-122"/>
              </a:rPr>
              <a:t>月薪制计算工资有以下三种：</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（1）应付工资＝月薪 ÷ 每月应出勤天数 × 实际出勤天数；</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（2）应付工资＝月薪 ÷ 每月总天数 × 工作天数（即实际出勤天数 + 公休日 + 法定节日）；</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依照这种方法，公休日、法定节假日照付工资</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（3）应付工资 = 月薪 ÷ 全年平均应出勤天数 × 工作天数。</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备注：“每月应出勤天数”——是指当月总天数扣除公休日及法定节日后的天数；</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     “实际出勤天数”——是指当月实际上班工作的天数；</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     “每月总天数”——是指各个月总天数，不同月份的总天数也不一样，应根据实际情况来计算；</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     “全年平均应出勤天数”——是指一年365天减去公休日及法定节日后，再除以12月，平均每个月应出勤的天数。</a:t>
            </a:r>
            <a:endParaRPr lang="zh-CN" altLang="en-US" sz="16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875030"/>
            <a:ext cx="3336925" cy="727075"/>
          </a:xfrm>
        </p:spPr>
        <p:txBody>
          <a:bodyPr/>
          <a:lstStyle/>
          <a:p>
            <a:r>
              <a:rPr lang="zh-CN" altLang="en-US" sz="2400" dirty="0">
                <a:solidFill>
                  <a:srgbClr val="FFFF00"/>
                </a:solidFill>
              </a:rPr>
              <a:t>薪资 </a:t>
            </a:r>
            <a:endParaRPr lang="zh-CN" altLang="en-US" sz="2400" dirty="0">
              <a:solidFill>
                <a:srgbClr val="FFFF00"/>
              </a:solidFill>
            </a:endParaRPr>
          </a:p>
        </p:txBody>
      </p:sp>
      <p:sp>
        <p:nvSpPr>
          <p:cNvPr id="45" name="标题 1"/>
          <p:cNvSpPr txBox="1"/>
          <p:nvPr/>
        </p:nvSpPr>
        <p:spPr>
          <a:xfrm>
            <a:off x="467360" y="1809115"/>
            <a:ext cx="8037195"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600" dirty="0">
                <a:latin typeface="华文仿宋" panose="02010600040101010101" charset="-122"/>
                <a:ea typeface="华文仿宋" panose="02010600040101010101" charset="-122"/>
              </a:rPr>
              <a:t>2、日薪制计算方法 </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日工资率是职工每日应得平均工资（用于有缺勤，工作未满一个月等情况下的工资计算） </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一般有两种计算方法：</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 （1）按全年平均每月日历天数30天计算：（跟月薪制（2）类计算方法相似）</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      日工资率=标准工资／30</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    依照这种方法，公休日、法定节假日照付工资，如缺勤时间跨越</a:t>
            </a:r>
            <a:r>
              <a:rPr lang="zh-CN" altLang="en-US" sz="1600" dirty="0">
                <a:latin typeface="华文仿宋" panose="02010600040101010101" charset="-122"/>
                <a:ea typeface="华文仿宋" panose="02010600040101010101" charset="-122"/>
                <a:sym typeface="+mn-ea"/>
              </a:rPr>
              <a:t>公休日</a:t>
            </a:r>
            <a:r>
              <a:rPr lang="zh-CN" altLang="en-US" sz="1600" dirty="0">
                <a:latin typeface="华文仿宋" panose="02010600040101010101" charset="-122"/>
                <a:ea typeface="华文仿宋" panose="02010600040101010101" charset="-122"/>
              </a:rPr>
              <a:t>、法定节假日，视为缺勤，照扣工资。</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 （2）按全年平均每月法定工作天数21.75天计算：（跟月薪制（3）类计算方法相似）</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日工资率=标准工资／21.75</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    依照这种方法，公休日、法定节假日不付工资，如缺勤时间跨越</a:t>
            </a:r>
            <a:r>
              <a:rPr lang="zh-CN" altLang="en-US" sz="1600" dirty="0">
                <a:latin typeface="华文仿宋" panose="02010600040101010101" charset="-122"/>
                <a:ea typeface="华文仿宋" panose="02010600040101010101" charset="-122"/>
                <a:sym typeface="+mn-ea"/>
              </a:rPr>
              <a:t>公休日</a:t>
            </a:r>
            <a:r>
              <a:rPr lang="zh-CN" altLang="en-US" sz="1600" dirty="0">
                <a:latin typeface="华文仿宋" panose="02010600040101010101" charset="-122"/>
                <a:ea typeface="华文仿宋" panose="02010600040101010101" charset="-122"/>
              </a:rPr>
              <a:t>、法定节假日，不扣工资。</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备注：全年平均每月法定工作天数＝（365天 — 全年节假日104天 ）÷ 12＝21.75天</a:t>
            </a:r>
            <a:endParaRPr lang="zh-CN" altLang="en-US" sz="16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endParaRPr lang="zh-CN" altLang="en-US" sz="2400" dirty="0">
              <a:solidFill>
                <a:srgbClr val="FFFF00"/>
              </a:solidFill>
            </a:endParaRP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pPr algn="l">
              <a:buNone/>
            </a:pPr>
            <a:r>
              <a:rPr lang="zh-CN" altLang="en-US" sz="1600" dirty="0">
                <a:latin typeface="华文仿宋" panose="02010600040101010101" charset="-122"/>
                <a:ea typeface="华文仿宋" panose="02010600040101010101" charset="-122"/>
              </a:rPr>
              <a:t>C、复习招聘广告上列出的职位基本描述和对应聘者的具体要求，对应自己的情况做一些分析和思考。那些是对方强调而自己具备优势的，那些是对方要求而自己有所不足的；思考一下优势如何强调，劣势如何弥补。</a:t>
            </a:r>
            <a:endParaRPr lang="zh-CN" altLang="en-US" sz="1600" dirty="0">
              <a:latin typeface="华文仿宋" panose="02010600040101010101" charset="-122"/>
              <a:ea typeface="华文仿宋" panose="02010600040101010101" charset="-122"/>
            </a:endParaRPr>
          </a:p>
          <a:p>
            <a:pPr algn="l">
              <a:buNone/>
            </a:pPr>
            <a:r>
              <a:rPr lang="zh-CN" altLang="en-US" sz="1600" dirty="0">
                <a:latin typeface="华文仿宋" panose="02010600040101010101" charset="-122"/>
                <a:ea typeface="华文仿宋" panose="02010600040101010101" charset="-122"/>
              </a:rPr>
              <a:t>D、思考面试时候可能提出的一些问题和自己的应对思路；必须准备的问题包括“自我介绍”、“今后的职业规划”、“你为什么要应聘这个职位”、“你为什么要选择……公司”、“你有什么优势，有什么不足”等等。最好的准备方式是自己练习以后再找个关系不错的同学来做一次模拟面试练习。</a:t>
            </a:r>
            <a:endParaRPr lang="zh-CN" altLang="en-US" sz="16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五险一金</a:t>
            </a:r>
            <a:endParaRPr lang="zh-CN" altLang="en-US" sz="2400" dirty="0">
              <a:solidFill>
                <a:srgbClr val="FFFF00"/>
              </a:solidFill>
            </a:endParaRPr>
          </a:p>
        </p:txBody>
      </p:sp>
      <p:sp>
        <p:nvSpPr>
          <p:cNvPr id="45" name="标题 1"/>
          <p:cNvSpPr txBox="1"/>
          <p:nvPr/>
        </p:nvSpPr>
        <p:spPr>
          <a:xfrm>
            <a:off x="611505" y="1809115"/>
            <a:ext cx="7400290" cy="23736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sz="1600" dirty="0">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“五险一金”指的是五种社会保险以及公积金</a:t>
            </a:r>
            <a:endParaRPr lang="zh-CN" altLang="en-US" sz="20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“五险”包括养老保险、医疗保险、失业保险、工伤保险和生育保险；</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“一金”指的是住房公积金。</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其中养老保险、医疗保险和失业保险，这三种险是由企业和个人共同缴纳的保费；工伤保险和生育保险完全是由企业承担的，个人不需要缴纳。</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这里要注意的是“五险”是法定的，而“一金”不是法定的。</a:t>
            </a:r>
            <a:endParaRPr lang="zh-CN" altLang="en-US" sz="16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 实习期、试用期、转正期这几者有什么区别？</a:t>
            </a:r>
            <a:endParaRPr lang="zh-CN" altLang="en-US" sz="2400" dirty="0">
              <a:solidFill>
                <a:srgbClr val="FFFF00"/>
              </a:solidFill>
            </a:endParaRPr>
          </a:p>
        </p:txBody>
      </p:sp>
      <p:sp>
        <p:nvSpPr>
          <p:cNvPr id="45" name="标题 1"/>
          <p:cNvSpPr txBox="1"/>
          <p:nvPr/>
        </p:nvSpPr>
        <p:spPr>
          <a:xfrm>
            <a:off x="611505" y="180911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600" dirty="0">
                <a:latin typeface="华文仿宋" panose="02010600040101010101" charset="-122"/>
                <a:ea typeface="华文仿宋" panose="02010600040101010101" charset="-122"/>
              </a:rPr>
              <a:t>实习期是指未拿到毕业证在公司工作的时间；</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试用期，根据《劳动法》和相关的规定，劳动合同可以约定试用期。试用期的目的是让用人单位和劳动者签定在劳动合同后，有时间进一步相互了解，以最终确认是否需要继续劳动关系。试用期最长不得超过六个月。劳动合同期限不满六个月的，不得设试用期；满六个月不满一年的，试用期不得超过一个月；满一年不满三年的，试用期不得超过三个月；满三年的，试用期不得超过六个月。劳动合同期满，经当事人协商一致，可以续订劳动合同。续订劳动合同不得约定试用期。在试用期内，劳动者可以随时通知用人单位解除劳动合同，用人单位在证明劳动者不符合录用条件的情况下，也可以随时解除劳动合同。总之,试用期与双方是否继续劳动合同密切相关，并涉及全体劳动者。试用期结束转正之后即进入转正期。</a:t>
            </a:r>
            <a:endParaRPr lang="zh-CN" altLang="en-US" sz="16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5527675" cy="832485"/>
          </a:xfrm>
        </p:spPr>
        <p:txBody>
          <a:bodyPr/>
          <a:lstStyle/>
          <a:p>
            <a:r>
              <a:rPr lang="zh-CN" altLang="en-US" sz="2400" dirty="0">
                <a:solidFill>
                  <a:srgbClr val="FFFF00"/>
                </a:solidFill>
              </a:rPr>
              <a:t>简历制作注意事项</a:t>
            </a:r>
            <a:endParaRPr lang="zh-CN" altLang="en-US" sz="2400" dirty="0">
              <a:solidFill>
                <a:srgbClr val="FFFF00"/>
              </a:solidFill>
            </a:endParaRPr>
          </a:p>
        </p:txBody>
      </p:sp>
      <p:sp>
        <p:nvSpPr>
          <p:cNvPr id="45" name="标题 1"/>
          <p:cNvSpPr txBox="1"/>
          <p:nvPr/>
        </p:nvSpPr>
        <p:spPr>
          <a:xfrm>
            <a:off x="611505" y="1799590"/>
            <a:ext cx="3022600" cy="251650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en-US" altLang="zh-CN" sz="2400" dirty="0">
                <a:latin typeface="华文仿宋" panose="02010600040101010101" charset="-122"/>
                <a:ea typeface="华文仿宋" panose="02010600040101010101" charset="-122"/>
              </a:rPr>
              <a:t>1.</a:t>
            </a:r>
            <a:r>
              <a:rPr lang="zh-CN" altLang="en-US" sz="2400" dirty="0">
                <a:latin typeface="华文仿宋" panose="02010600040101010101" charset="-122"/>
                <a:ea typeface="华文仿宋" panose="02010600040101010101" charset="-122"/>
              </a:rPr>
              <a:t>基本信息</a:t>
            </a:r>
            <a:endParaRPr lang="zh-CN" altLang="en-US" sz="2400" dirty="0">
              <a:latin typeface="华文仿宋" panose="02010600040101010101" charset="-122"/>
              <a:ea typeface="华文仿宋" panose="02010600040101010101" charset="-122"/>
            </a:endParaRPr>
          </a:p>
          <a:p>
            <a:r>
              <a:rPr lang="en-US" altLang="zh-CN" sz="2400" dirty="0">
                <a:latin typeface="华文仿宋" panose="02010600040101010101" charset="-122"/>
                <a:ea typeface="华文仿宋" panose="02010600040101010101" charset="-122"/>
              </a:rPr>
              <a:t>2.</a:t>
            </a:r>
            <a:r>
              <a:rPr lang="en-US" altLang="zh-CN" sz="2400" dirty="0">
                <a:latin typeface="华文仿宋" panose="02010600040101010101" charset="-122"/>
                <a:ea typeface="华文仿宋" panose="02010600040101010101" charset="-122"/>
                <a:sym typeface="+mn-ea"/>
              </a:rPr>
              <a:t>教育经历</a:t>
            </a:r>
            <a:endParaRPr lang="en-US" altLang="zh-CN" sz="2400" dirty="0">
              <a:latin typeface="华文仿宋" panose="02010600040101010101" charset="-122"/>
              <a:ea typeface="华文仿宋" panose="02010600040101010101" charset="-122"/>
            </a:endParaRPr>
          </a:p>
          <a:p>
            <a:r>
              <a:rPr lang="en-US" altLang="zh-CN" sz="2400" dirty="0">
                <a:latin typeface="华文仿宋" panose="02010600040101010101" charset="-122"/>
                <a:ea typeface="华文仿宋" panose="02010600040101010101" charset="-122"/>
              </a:rPr>
              <a:t>3.专业技能</a:t>
            </a:r>
            <a:endParaRPr lang="en-US" altLang="zh-CN" sz="2400" dirty="0">
              <a:latin typeface="华文仿宋" panose="02010600040101010101" charset="-122"/>
              <a:ea typeface="华文仿宋" panose="02010600040101010101" charset="-122"/>
            </a:endParaRPr>
          </a:p>
          <a:p>
            <a:r>
              <a:rPr lang="en-US" altLang="zh-CN" sz="2400" dirty="0">
                <a:latin typeface="华文仿宋" panose="02010600040101010101" charset="-122"/>
                <a:ea typeface="华文仿宋" panose="02010600040101010101" charset="-122"/>
              </a:rPr>
              <a:t>4.项目经历</a:t>
            </a:r>
            <a:endParaRPr lang="en-US" altLang="zh-CN" sz="2400" dirty="0">
              <a:latin typeface="华文仿宋" panose="02010600040101010101" charset="-122"/>
              <a:ea typeface="华文仿宋" panose="02010600040101010101" charset="-122"/>
            </a:endParaRPr>
          </a:p>
          <a:p>
            <a:r>
              <a:rPr lang="en-US" altLang="zh-CN" sz="2400" dirty="0">
                <a:latin typeface="华文仿宋" panose="02010600040101010101" charset="-122"/>
                <a:ea typeface="华文仿宋" panose="02010600040101010101" charset="-122"/>
              </a:rPr>
              <a:t>5.自我评价</a:t>
            </a:r>
            <a:endParaRPr lang="en-US" altLang="zh-CN" sz="2400" dirty="0">
              <a:latin typeface="华文仿宋" panose="02010600040101010101" charset="-122"/>
              <a:ea typeface="华文仿宋" panose="02010600040101010101" charset="-122"/>
            </a:endParaRPr>
          </a:p>
          <a:p>
            <a:r>
              <a:rPr lang="en-US" altLang="zh-CN" sz="2400" dirty="0">
                <a:latin typeface="华文仿宋" panose="02010600040101010101" charset="-122"/>
                <a:ea typeface="华文仿宋" panose="02010600040101010101" charset="-122"/>
              </a:rPr>
              <a:t>6.</a:t>
            </a:r>
            <a:r>
              <a:rPr lang="zh-CN" altLang="en-US" sz="2400" dirty="0">
                <a:latin typeface="华文仿宋" panose="02010600040101010101" charset="-122"/>
                <a:ea typeface="华文仿宋" panose="02010600040101010101" charset="-122"/>
              </a:rPr>
              <a:t>文档名字</a:t>
            </a:r>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sym typeface="+mn-ea"/>
              </a:rPr>
              <a:t>基本信息</a:t>
            </a:r>
            <a:endParaRPr lang="zh-CN" altLang="en-US" sz="2400" dirty="0">
              <a:solidFill>
                <a:srgbClr val="FFFF00"/>
              </a:solidFill>
            </a:endParaRPr>
          </a:p>
        </p:txBody>
      </p:sp>
      <p:sp>
        <p:nvSpPr>
          <p:cNvPr id="45" name="标题 1"/>
          <p:cNvSpPr txBox="1"/>
          <p:nvPr/>
        </p:nvSpPr>
        <p:spPr>
          <a:xfrm>
            <a:off x="611505" y="180911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1姓名 2.性别 3.学历 4.学校 5.专业不相关的可以不写 6.联系电话 7.邮箱不要用QQ邮箱</a:t>
            </a:r>
            <a:endParaRPr lang="zh-CN" altLang="en-US" sz="20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不要写年龄和毕业时间，不是为了逃避不说自己年龄。这些问题是客观存在的 ，不让大家简历填写是不想让对方只是通过的第一印象觉得你很嫩。而是把注意力集中在你的实战经验和实战能力上来，当问完了实战能力之后，即时说年龄也无所谓，别人不问最好。问也无所谓，如是作答就可以</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所以不要让别人第一印象就觉得你是刚毕业或者怎么地。因为简历的内容引导面试者的思路，多数面试人员是有思路的，他们的思路就是看简历来引导的</a:t>
            </a:r>
            <a:endParaRPr lang="zh-CN" altLang="en-US" sz="16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教育经历：</a:t>
            </a:r>
            <a:endParaRPr lang="zh-CN" altLang="en-US" sz="2400" dirty="0">
              <a:solidFill>
                <a:srgbClr val="FFFF00"/>
              </a:solidFill>
            </a:endParaRPr>
          </a:p>
        </p:txBody>
      </p:sp>
      <p:sp>
        <p:nvSpPr>
          <p:cNvPr id="45" name="标题 1"/>
          <p:cNvSpPr txBox="1"/>
          <p:nvPr/>
        </p:nvSpPr>
        <p:spPr>
          <a:xfrm>
            <a:off x="611505" y="1809115"/>
            <a:ext cx="6566535" cy="210502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rPr>
              <a:t>如果还没有毕业不要写毕业时间</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rPr>
              <a:t>专业不相关不要写专业</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rPr>
              <a:t>培训经历不要写</a:t>
            </a:r>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专业技能 </a:t>
            </a:r>
            <a:endParaRPr lang="zh-CN" altLang="en-US"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rPr>
              <a:t>1.熟悉</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rPr>
              <a:t>2.熟练</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rPr>
              <a:t>3.熟识</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rPr>
              <a:t>4.能够使用</a:t>
            </a:r>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项目经历</a:t>
            </a:r>
            <a:endParaRPr lang="zh-CN" altLang="en-US"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rPr>
              <a:t>项目名字开发周期项目描述</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rPr>
              <a:t>1.几个模块</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rPr>
              <a:t>2.你负责什么</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rPr>
              <a:t>3.知识点</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rPr>
              <a:t>4.遇到的问题以及怎么解决的</a:t>
            </a:r>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自我评价</a:t>
            </a:r>
            <a:endParaRPr lang="zh-CN" altLang="en-US"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rPr>
              <a:t>都一样，如果说你有喜欢去的论坛，喜欢在上面学习什么知识可以写</a:t>
            </a:r>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文档名字</a:t>
            </a:r>
            <a:endParaRPr lang="zh-CN" altLang="en-US" sz="2400" dirty="0">
              <a:solidFill>
                <a:srgbClr val="FFFF00"/>
              </a:solidFill>
            </a:endParaRPr>
          </a:p>
        </p:txBody>
      </p:sp>
      <p:sp>
        <p:nvSpPr>
          <p:cNvPr id="45" name="标题 1"/>
          <p:cNvSpPr txBox="1"/>
          <p:nvPr/>
        </p:nvSpPr>
        <p:spPr>
          <a:xfrm>
            <a:off x="611505" y="2152015"/>
            <a:ext cx="6748780" cy="178498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rPr>
              <a:t>张××</a:t>
            </a:r>
            <a:r>
              <a:rPr lang="en-US" altLang="zh-CN" sz="2400" dirty="0">
                <a:latin typeface="华文仿宋" panose="02010600040101010101" charset="-122"/>
                <a:ea typeface="华文仿宋" panose="02010600040101010101" charset="-122"/>
              </a:rPr>
              <a:t>---</a:t>
            </a:r>
            <a:r>
              <a:rPr lang="zh-CN" altLang="en-US" sz="2400" dirty="0">
                <a:latin typeface="华文仿宋" panose="02010600040101010101" charset="-122"/>
                <a:ea typeface="华文仿宋" panose="02010600040101010101" charset="-122"/>
              </a:rPr>
              <a:t>求职</a:t>
            </a:r>
            <a:r>
              <a:rPr lang="en-US" altLang="zh-CN" sz="2400" dirty="0">
                <a:latin typeface="华文仿宋" panose="02010600040101010101" charset="-122"/>
                <a:ea typeface="华文仿宋" panose="02010600040101010101" charset="-122"/>
              </a:rPr>
              <a:t>UI</a:t>
            </a:r>
            <a:r>
              <a:rPr lang="zh-CN" altLang="en-US" sz="2400" dirty="0">
                <a:latin typeface="华文仿宋" panose="02010600040101010101" charset="-122"/>
                <a:ea typeface="华文仿宋" panose="02010600040101010101" charset="-122"/>
              </a:rPr>
              <a:t>设计师</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sym typeface="+mn-ea"/>
              </a:rPr>
              <a:t>张××</a:t>
            </a:r>
            <a:r>
              <a:rPr lang="en-US" altLang="zh-CN" sz="2400" dirty="0">
                <a:latin typeface="华文仿宋" panose="02010600040101010101" charset="-122"/>
                <a:ea typeface="华文仿宋" panose="02010600040101010101" charset="-122"/>
                <a:sym typeface="+mn-ea"/>
              </a:rPr>
              <a:t>---</a:t>
            </a:r>
            <a:r>
              <a:rPr lang="zh-CN" altLang="en-US" sz="2400" dirty="0">
                <a:latin typeface="华文仿宋" panose="02010600040101010101" charset="-122"/>
                <a:ea typeface="华文仿宋" panose="02010600040101010101" charset="-122"/>
                <a:sym typeface="+mn-ea"/>
              </a:rPr>
              <a:t>求职</a:t>
            </a:r>
            <a:r>
              <a:rPr lang="en-US" altLang="zh-CN" sz="2400" dirty="0">
                <a:latin typeface="华文仿宋" panose="02010600040101010101" charset="-122"/>
                <a:ea typeface="华文仿宋" panose="02010600040101010101" charset="-122"/>
                <a:sym typeface="+mn-ea"/>
              </a:rPr>
              <a:t>Java</a:t>
            </a:r>
            <a:r>
              <a:rPr lang="zh-CN" altLang="en-US" sz="2400" dirty="0">
                <a:latin typeface="华文仿宋" panose="02010600040101010101" charset="-122"/>
                <a:ea typeface="华文仿宋" panose="02010600040101010101" charset="-122"/>
                <a:sym typeface="+mn-ea"/>
              </a:rPr>
              <a:t>工程师</a:t>
            </a:r>
            <a:endParaRPr lang="zh-CN" altLang="en-US" sz="2400" dirty="0">
              <a:latin typeface="华文仿宋" panose="02010600040101010101" charset="-122"/>
              <a:ea typeface="华文仿宋" panose="02010600040101010101" charset="-122"/>
              <a:sym typeface="+mn-ea"/>
            </a:endParaRPr>
          </a:p>
          <a:p>
            <a:r>
              <a:rPr lang="zh-CN" altLang="en-US" sz="2400" dirty="0">
                <a:latin typeface="华文仿宋" panose="02010600040101010101" charset="-122"/>
                <a:ea typeface="华文仿宋" panose="02010600040101010101" charset="-122"/>
                <a:sym typeface="+mn-ea"/>
              </a:rPr>
              <a:t>张××</a:t>
            </a:r>
            <a:r>
              <a:rPr lang="en-US" altLang="zh-CN" sz="2400" dirty="0">
                <a:latin typeface="华文仿宋" panose="02010600040101010101" charset="-122"/>
                <a:ea typeface="华文仿宋" panose="02010600040101010101" charset="-122"/>
                <a:sym typeface="+mn-ea"/>
              </a:rPr>
              <a:t>---</a:t>
            </a:r>
            <a:r>
              <a:rPr lang="zh-CN" altLang="en-US" sz="2400" dirty="0">
                <a:latin typeface="华文仿宋" panose="02010600040101010101" charset="-122"/>
                <a:ea typeface="华文仿宋" panose="02010600040101010101" charset="-122"/>
                <a:sym typeface="+mn-ea"/>
              </a:rPr>
              <a:t>求职</a:t>
            </a:r>
            <a:r>
              <a:rPr lang="en-US" altLang="zh-CN" sz="2400" dirty="0">
                <a:latin typeface="华文仿宋" panose="02010600040101010101" charset="-122"/>
                <a:ea typeface="华文仿宋" panose="02010600040101010101" charset="-122"/>
                <a:sym typeface="+mn-ea"/>
              </a:rPr>
              <a:t>H5</a:t>
            </a:r>
            <a:r>
              <a:rPr lang="zh-CN" altLang="en-US" sz="2400" dirty="0">
                <a:latin typeface="华文仿宋" panose="02010600040101010101" charset="-122"/>
                <a:ea typeface="华文仿宋" panose="02010600040101010101" charset="-122"/>
                <a:sym typeface="+mn-ea"/>
              </a:rPr>
              <a:t>前端工程师</a:t>
            </a:r>
            <a:endParaRPr lang="zh-CN" altLang="en-US" sz="2400" dirty="0">
              <a:latin typeface="华文仿宋" panose="02010600040101010101" charset="-122"/>
              <a:ea typeface="华文仿宋" panose="02010600040101010101" charset="-122"/>
              <a:sym typeface="+mn-ea"/>
            </a:endParaRPr>
          </a:p>
          <a:p>
            <a:endParaRPr lang="zh-CN" altLang="en-US" sz="2400" dirty="0">
              <a:latin typeface="华文仿宋" panose="02010600040101010101" charset="-122"/>
              <a:ea typeface="华文仿宋" panose="02010600040101010101" charset="-122"/>
              <a:sym typeface="+mn-ea"/>
            </a:endParaRPr>
          </a:p>
          <a:p>
            <a:endParaRPr lang="zh-CN" altLang="en-US" sz="2400" dirty="0">
              <a:latin typeface="华文仿宋" panose="02010600040101010101" charset="-122"/>
              <a:ea typeface="华文仿宋" panose="02010600040101010101" charset="-122"/>
            </a:endParaRPr>
          </a:p>
          <a:p>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以下是培训学校，不要投简历，不要去面试</a:t>
            </a:r>
            <a:endParaRPr lang="zh-CN" altLang="en-US"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华文仿宋" panose="02010600040101010101" charset="-122"/>
                <a:ea typeface="华文仿宋" panose="02010600040101010101" charset="-122"/>
              </a:rPr>
              <a:t>达内、甲骨文兴学、华为高科、传智播客、东软实训、北大青鸟、千峰、惠众科技、青软、联众中车教育、华夏星火、火星时代、北京艺耕诺布、蜗牛、蓝鸥、黑马、晨之晖、北京荣新广育科技、青岛新思科，中软国际、大连中软卓越信息技术、国信安、51testing（博为峰）、睿锋科技、华信智源、天纵科技、智游、多迪、盛课盟、华清远见、青麦、糖果时代、北京优创、源代码、怪狗、青鸟、博创华宇、鼎育、翡翠、尚学堂、米乐教育、完美动力、华育国际、闪客教育、汇众鼎视文化科技、卓新志趣、广东会圆宝科技有限公司</a:t>
            </a:r>
            <a:endParaRPr lang="zh-CN" altLang="en-US"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11505" y="954405"/>
            <a:ext cx="5114290" cy="638810"/>
          </a:xfrm>
        </p:spPr>
        <p:txBody>
          <a:bodyPr/>
          <a:lstStyle/>
          <a:p>
            <a:r>
              <a:rPr lang="zh-CN" altLang="en-US" sz="2400" dirty="0">
                <a:solidFill>
                  <a:srgbClr val="FFFF00"/>
                </a:solidFill>
              </a:rPr>
              <a:t>道具（或许不是一个很恰当的词汇）：</a:t>
            </a:r>
            <a:endParaRPr lang="zh-CN" altLang="en-US" sz="2400" dirty="0">
              <a:solidFill>
                <a:srgbClr val="FFFF00"/>
              </a:solidFill>
            </a:endParaRPr>
          </a:p>
        </p:txBody>
      </p:sp>
      <p:sp>
        <p:nvSpPr>
          <p:cNvPr id="45" name="标题 1"/>
          <p:cNvSpPr txBox="1"/>
          <p:nvPr/>
        </p:nvSpPr>
        <p:spPr>
          <a:xfrm>
            <a:off x="467360" y="1779905"/>
            <a:ext cx="8373745" cy="290512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600" dirty="0">
                <a:latin typeface="华文仿宋" panose="02010600040101010101" charset="-122"/>
                <a:ea typeface="华文仿宋" panose="02010600040101010101" charset="-122"/>
              </a:rPr>
              <a:t>A、服装：</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通常面试着装的原则是，招聘企业希望你在工作时或者面对客户时是什么样的形象，面试时你就应该穿成什么样。但是，对于毕业生而言不能这样苛求，穿着整洁朴素就好了。</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B、备用品：</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 </a:t>
            </a:r>
            <a:r>
              <a:rPr lang="zh-CN" altLang="en-US" sz="1600" dirty="0">
                <a:latin typeface="华文仿宋" panose="02010600040101010101" charset="-122"/>
                <a:ea typeface="华文仿宋" panose="02010600040101010101" charset="-122"/>
                <a:sym typeface="+mn-ea"/>
              </a:rPr>
              <a:t>* </a:t>
            </a:r>
            <a:r>
              <a:rPr lang="zh-CN" altLang="en-US" sz="1600" dirty="0">
                <a:latin typeface="华文仿宋" panose="02010600040101010101" charset="-122"/>
                <a:ea typeface="华文仿宋" panose="02010600040101010101" charset="-122"/>
              </a:rPr>
              <a:t>2－3份备用的简历，以备有多个面试官面试；</a:t>
            </a:r>
            <a:r>
              <a:rPr lang="en-US" altLang="zh-CN" sz="1600" dirty="0">
                <a:latin typeface="华文仿宋" panose="02010600040101010101" charset="-122"/>
                <a:ea typeface="华文仿宋" panose="02010600040101010101" charset="-122"/>
              </a:rPr>
              <a:t>U</a:t>
            </a:r>
            <a:r>
              <a:rPr lang="zh-CN" altLang="en-US" sz="1600" dirty="0">
                <a:latin typeface="华文仿宋" panose="02010600040101010101" charset="-122"/>
                <a:ea typeface="华文仿宋" panose="02010600040101010101" charset="-122"/>
              </a:rPr>
              <a:t>盘，拷上你的简历和作品；</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 笔，填表或者参加笔试；</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 可以用来在面试时候记录一些问题的笔记本；</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 几张草稿纸，参加笔试备用；</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 应聘企业的背景资料；可以在等候时临时加深印象；</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 个人证件（学生证、身份证），以及企业要求面试时带上的其它资料，如证书复印件或者原件；</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 零钱（坐车、打车等）；</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 纸巾；万一皮鞋脏了可以擦皮鞋，手心紧张得出汗了可以擦手，呵呵。</a:t>
            </a:r>
            <a:endParaRPr lang="zh-CN" altLang="en-US" sz="16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怎么样判别培训机构</a:t>
            </a:r>
            <a:endParaRPr lang="zh-CN" altLang="en-US"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rPr>
              <a:t>关键字：高薪招聘、零基础、开发（设计）实习生、可学徒、免费岗前培训、应届生优先、实训生、双休+安排住宿+不限专业</a:t>
            </a:r>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常见问题</a:t>
            </a:r>
            <a:endParaRPr lang="zh-CN" altLang="en-US" sz="2400" dirty="0">
              <a:solidFill>
                <a:srgbClr val="FFFF00"/>
              </a:solidFill>
            </a:endParaRPr>
          </a:p>
        </p:txBody>
      </p:sp>
      <p:sp>
        <p:nvSpPr>
          <p:cNvPr id="45" name="标题 1"/>
          <p:cNvSpPr txBox="1"/>
          <p:nvPr/>
        </p:nvSpPr>
        <p:spPr>
          <a:xfrm>
            <a:off x="542925" y="2129155"/>
            <a:ext cx="6748780" cy="236791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rPr>
              <a:t>简历</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rPr>
              <a:t>面试</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rPr>
              <a:t>心态</a:t>
            </a:r>
            <a:endParaRPr lang="zh-CN" altLang="en-US" sz="2400" dirty="0">
              <a:latin typeface="华文仿宋" panose="02010600040101010101" charset="-122"/>
              <a:ea typeface="华文仿宋" panose="02010600040101010101" charset="-122"/>
            </a:endParaRPr>
          </a:p>
          <a:p>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简历常见问题</a:t>
            </a:r>
            <a:endParaRPr lang="zh-CN" altLang="en-US" sz="2400" dirty="0">
              <a:solidFill>
                <a:srgbClr val="FFFF00"/>
              </a:solidFill>
            </a:endParaRPr>
          </a:p>
        </p:txBody>
      </p:sp>
      <p:sp>
        <p:nvSpPr>
          <p:cNvPr id="45" name="标题 1"/>
          <p:cNvSpPr txBox="1"/>
          <p:nvPr/>
        </p:nvSpPr>
        <p:spPr>
          <a:xfrm>
            <a:off x="542925" y="2129155"/>
            <a:ext cx="6748780" cy="236791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sym typeface="+mn-ea"/>
              </a:rPr>
              <a:t>1</a:t>
            </a:r>
            <a:r>
              <a:rPr lang="en-US" altLang="zh-CN" sz="2400" dirty="0">
                <a:latin typeface="华文仿宋" panose="02010600040101010101" charset="-122"/>
                <a:ea typeface="华文仿宋" panose="02010600040101010101" charset="-122"/>
                <a:sym typeface="+mn-ea"/>
              </a:rPr>
              <a:t>.</a:t>
            </a:r>
            <a:r>
              <a:rPr lang="zh-CN" altLang="en-US" sz="2400" dirty="0">
                <a:latin typeface="华文仿宋" panose="02010600040101010101" charset="-122"/>
                <a:ea typeface="华文仿宋" panose="02010600040101010101" charset="-122"/>
                <a:sym typeface="+mn-ea"/>
              </a:rPr>
              <a:t>不必要的信息太多，如籍贯，团员，身高等</a:t>
            </a:r>
            <a:endParaRPr lang="zh-CN" altLang="en-US" sz="2400" dirty="0">
              <a:latin typeface="华文仿宋" panose="02010600040101010101" charset="-122"/>
              <a:ea typeface="华文仿宋" panose="02010600040101010101" charset="-122"/>
              <a:sym typeface="+mn-ea"/>
            </a:endParaRPr>
          </a:p>
          <a:p>
            <a:r>
              <a:rPr lang="zh-CN" altLang="en-US" sz="2400" dirty="0">
                <a:latin typeface="华文仿宋" panose="02010600040101010101" charset="-122"/>
                <a:ea typeface="华文仿宋" panose="02010600040101010101" charset="-122"/>
                <a:sym typeface="+mn-ea"/>
              </a:rPr>
              <a:t>2</a:t>
            </a:r>
            <a:r>
              <a:rPr lang="en-US" altLang="zh-CN" sz="2400" dirty="0">
                <a:latin typeface="华文仿宋" panose="02010600040101010101" charset="-122"/>
                <a:ea typeface="华文仿宋" panose="02010600040101010101" charset="-122"/>
                <a:sym typeface="+mn-ea"/>
              </a:rPr>
              <a:t>.</a:t>
            </a:r>
            <a:r>
              <a:rPr lang="zh-CN" altLang="en-US" sz="2400" dirty="0">
                <a:latin typeface="华文仿宋" panose="02010600040101010101" charset="-122"/>
                <a:ea typeface="华文仿宋" panose="02010600040101010101" charset="-122"/>
                <a:sym typeface="+mn-ea"/>
              </a:rPr>
              <a:t>未经核对岗位需求就发简历</a:t>
            </a:r>
            <a:endParaRPr lang="zh-CN" altLang="en-US" sz="2400" dirty="0">
              <a:latin typeface="华文仿宋" panose="02010600040101010101" charset="-122"/>
              <a:ea typeface="华文仿宋" panose="02010600040101010101" charset="-122"/>
              <a:sym typeface="+mn-ea"/>
            </a:endParaRPr>
          </a:p>
          <a:p>
            <a:r>
              <a:rPr lang="en-US" altLang="zh-CN" sz="2400" dirty="0">
                <a:latin typeface="华文仿宋" panose="02010600040101010101" charset="-122"/>
                <a:ea typeface="华文仿宋" panose="02010600040101010101" charset="-122"/>
                <a:sym typeface="+mn-ea"/>
              </a:rPr>
              <a:t>3.</a:t>
            </a:r>
            <a:r>
              <a:rPr lang="zh-CN" altLang="en-US" sz="2400" dirty="0">
                <a:latin typeface="华文仿宋" panose="02010600040101010101" charset="-122"/>
                <a:ea typeface="华文仿宋" panose="02010600040101010101" charset="-122"/>
                <a:sym typeface="+mn-ea"/>
              </a:rPr>
              <a:t>排版不正，字体段落不规整，标点符号不一致</a:t>
            </a:r>
            <a:endParaRPr lang="zh-CN" altLang="en-US" sz="2400" dirty="0">
              <a:latin typeface="华文仿宋" panose="02010600040101010101" charset="-122"/>
              <a:ea typeface="华文仿宋" panose="02010600040101010101" charset="-122"/>
              <a:sym typeface="+mn-ea"/>
            </a:endParaRPr>
          </a:p>
          <a:p>
            <a:r>
              <a:rPr lang="en-US" altLang="zh-CN" sz="2400" dirty="0">
                <a:latin typeface="华文仿宋" panose="02010600040101010101" charset="-122"/>
                <a:ea typeface="华文仿宋" panose="02010600040101010101" charset="-122"/>
                <a:sym typeface="+mn-ea"/>
              </a:rPr>
              <a:t>4.不在乎打印效果，简历不整洁</a:t>
            </a:r>
            <a:endParaRPr lang="en-US" altLang="zh-CN" sz="2400" dirty="0">
              <a:latin typeface="华文仿宋" panose="02010600040101010101" charset="-122"/>
              <a:ea typeface="华文仿宋" panose="02010600040101010101" charset="-122"/>
              <a:sym typeface="+mn-ea"/>
            </a:endParaRPr>
          </a:p>
          <a:p>
            <a:r>
              <a:rPr lang="en-US" altLang="zh-CN" sz="2400" dirty="0">
                <a:latin typeface="华文仿宋" panose="02010600040101010101" charset="-122"/>
                <a:ea typeface="华文仿宋" panose="02010600040101010101" charset="-122"/>
                <a:sym typeface="+mn-ea"/>
              </a:rPr>
              <a:t>5.邮件发送简历不注意邮件礼仪</a:t>
            </a:r>
            <a:endParaRPr lang="en-US" altLang="zh-CN" sz="2400" dirty="0">
              <a:latin typeface="华文仿宋" panose="02010600040101010101" charset="-122"/>
              <a:ea typeface="华文仿宋" panose="02010600040101010101" charset="-122"/>
              <a:sym typeface="+mn-ea"/>
            </a:endParaRPr>
          </a:p>
          <a:p>
            <a:endParaRPr lang="zh-CN" altLang="en-US" sz="2400" dirty="0">
              <a:latin typeface="华文仿宋" panose="02010600040101010101" charset="-122"/>
              <a:ea typeface="华文仿宋" panose="02010600040101010101" charset="-122"/>
              <a:sym typeface="+mn-ea"/>
            </a:endParaRPr>
          </a:p>
          <a:p>
            <a:endParaRPr lang="zh-CN" altLang="en-US" sz="2400" dirty="0">
              <a:latin typeface="华文仿宋" panose="02010600040101010101" charset="-122"/>
              <a:ea typeface="华文仿宋" panose="02010600040101010101" charset="-122"/>
            </a:endParaRPr>
          </a:p>
          <a:p>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面试常见问题</a:t>
            </a:r>
            <a:endParaRPr lang="zh-CN" altLang="en-US" sz="2400" dirty="0">
              <a:solidFill>
                <a:srgbClr val="FFFF00"/>
              </a:solidFill>
            </a:endParaRPr>
          </a:p>
        </p:txBody>
      </p:sp>
      <p:sp>
        <p:nvSpPr>
          <p:cNvPr id="45" name="标题 1"/>
          <p:cNvSpPr txBox="1"/>
          <p:nvPr/>
        </p:nvSpPr>
        <p:spPr>
          <a:xfrm>
            <a:off x="611505" y="2221230"/>
            <a:ext cx="6680835" cy="292735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华文仿宋" panose="02010600040101010101" charset="-122"/>
                <a:ea typeface="华文仿宋" panose="02010600040101010101" charset="-122"/>
                <a:sym typeface="+mn-ea"/>
              </a:rPr>
              <a:t>1</a:t>
            </a:r>
            <a:r>
              <a:rPr lang="en-US" altLang="zh-CN" dirty="0">
                <a:latin typeface="华文仿宋" panose="02010600040101010101" charset="-122"/>
                <a:ea typeface="华文仿宋" panose="02010600040101010101" charset="-122"/>
                <a:sym typeface="+mn-ea"/>
              </a:rPr>
              <a:t>.企业要求现场作答，断然拒绝</a:t>
            </a:r>
            <a:endParaRPr lang="en-US" altLang="zh-CN" dirty="0">
              <a:latin typeface="华文仿宋" panose="02010600040101010101" charset="-122"/>
              <a:ea typeface="华文仿宋" panose="02010600040101010101" charset="-122"/>
              <a:sym typeface="+mn-ea"/>
            </a:endParaRPr>
          </a:p>
          <a:p>
            <a:r>
              <a:rPr lang="zh-CN" altLang="en-US" dirty="0">
                <a:latin typeface="华文仿宋" panose="02010600040101010101" charset="-122"/>
                <a:ea typeface="华文仿宋" panose="02010600040101010101" charset="-122"/>
                <a:sym typeface="+mn-ea"/>
              </a:rPr>
              <a:t>2</a:t>
            </a:r>
            <a:r>
              <a:rPr lang="en-US" altLang="zh-CN" dirty="0">
                <a:latin typeface="华文仿宋" panose="02010600040101010101" charset="-122"/>
                <a:ea typeface="华文仿宋" panose="02010600040101010101" charset="-122"/>
                <a:sym typeface="+mn-ea"/>
              </a:rPr>
              <a:t>.紧张，词不达意</a:t>
            </a:r>
            <a:endParaRPr lang="en-US" altLang="zh-CN" dirty="0">
              <a:latin typeface="华文仿宋" panose="02010600040101010101" charset="-122"/>
              <a:ea typeface="华文仿宋" panose="02010600040101010101" charset="-122"/>
              <a:sym typeface="+mn-ea"/>
            </a:endParaRPr>
          </a:p>
          <a:p>
            <a:r>
              <a:rPr lang="en-US" altLang="zh-CN" dirty="0">
                <a:latin typeface="华文仿宋" panose="02010600040101010101" charset="-122"/>
                <a:ea typeface="华文仿宋" panose="02010600040101010101" charset="-122"/>
                <a:sym typeface="+mn-ea"/>
              </a:rPr>
              <a:t>3.主要听面试官在讲，自己很少开口</a:t>
            </a:r>
            <a:r>
              <a:rPr lang="zh-CN" altLang="en-US" dirty="0">
                <a:latin typeface="华文仿宋" panose="02010600040101010101" charset="-122"/>
                <a:ea typeface="华文仿宋" panose="02010600040101010101" charset="-122"/>
                <a:sym typeface="+mn-ea"/>
              </a:rPr>
              <a:t>，问答审讯性质，拘谨羞涩</a:t>
            </a:r>
            <a:endParaRPr lang="zh-CN" altLang="en-US" dirty="0">
              <a:latin typeface="华文仿宋" panose="02010600040101010101" charset="-122"/>
              <a:ea typeface="华文仿宋" panose="02010600040101010101" charset="-122"/>
              <a:sym typeface="+mn-ea"/>
            </a:endParaRPr>
          </a:p>
          <a:p>
            <a:r>
              <a:rPr lang="en-US" altLang="zh-CN" dirty="0">
                <a:latin typeface="华文仿宋" panose="02010600040101010101" charset="-122"/>
                <a:ea typeface="华文仿宋" panose="02010600040101010101" charset="-122"/>
                <a:sym typeface="+mn-ea"/>
              </a:rPr>
              <a:t>4.衣着不端，大裤衩面试</a:t>
            </a:r>
            <a:endParaRPr lang="en-US" altLang="zh-CN" dirty="0">
              <a:latin typeface="华文仿宋" panose="02010600040101010101" charset="-122"/>
              <a:ea typeface="华文仿宋" panose="02010600040101010101" charset="-122"/>
              <a:sym typeface="+mn-ea"/>
            </a:endParaRPr>
          </a:p>
          <a:p>
            <a:r>
              <a:rPr lang="en-US" altLang="zh-CN" dirty="0">
                <a:latin typeface="华文仿宋" panose="02010600040101010101" charset="-122"/>
                <a:ea typeface="华文仿宋" panose="02010600040101010101" charset="-122"/>
                <a:sym typeface="+mn-ea"/>
              </a:rPr>
              <a:t>5.“他要是换个角度问，我就会回答了”</a:t>
            </a:r>
            <a:endParaRPr lang="en-US" altLang="zh-CN" dirty="0">
              <a:latin typeface="华文仿宋" panose="02010600040101010101" charset="-122"/>
              <a:ea typeface="华文仿宋" panose="02010600040101010101" charset="-122"/>
              <a:sym typeface="+mn-ea"/>
            </a:endParaRPr>
          </a:p>
          <a:p>
            <a:r>
              <a:rPr lang="en-US" altLang="zh-CN" dirty="0">
                <a:latin typeface="华文仿宋" panose="02010600040101010101" charset="-122"/>
                <a:ea typeface="华文仿宋" panose="02010600040101010101" charset="-122"/>
                <a:sym typeface="+mn-ea"/>
              </a:rPr>
              <a:t>6.推荐了面试，不去又没电话通知，放企业鸽子</a:t>
            </a:r>
            <a:endParaRPr lang="en-US" altLang="zh-CN" dirty="0">
              <a:latin typeface="华文仿宋" panose="02010600040101010101" charset="-122"/>
              <a:ea typeface="华文仿宋" panose="02010600040101010101" charset="-122"/>
              <a:sym typeface="+mn-ea"/>
            </a:endParaRPr>
          </a:p>
          <a:p>
            <a:r>
              <a:rPr lang="en-US" altLang="zh-CN" dirty="0">
                <a:latin typeface="华文仿宋" panose="02010600040101010101" charset="-122"/>
                <a:ea typeface="华文仿宋" panose="02010600040101010101" charset="-122"/>
                <a:sym typeface="+mn-ea"/>
              </a:rPr>
              <a:t>7.面试迟到</a:t>
            </a:r>
            <a:endParaRPr lang="en-US" altLang="zh-CN" dirty="0">
              <a:latin typeface="华文仿宋" panose="02010600040101010101" charset="-122"/>
              <a:ea typeface="华文仿宋" panose="02010600040101010101" charset="-122"/>
              <a:sym typeface="+mn-ea"/>
            </a:endParaRPr>
          </a:p>
          <a:p>
            <a:r>
              <a:rPr lang="en-US" altLang="zh-CN" dirty="0">
                <a:latin typeface="华文仿宋" panose="02010600040101010101" charset="-122"/>
                <a:ea typeface="华文仿宋" panose="02010600040101010101" charset="-122"/>
                <a:sym typeface="+mn-ea"/>
              </a:rPr>
              <a:t>8.觉得面试没话说，几分钟就面试完了</a:t>
            </a:r>
            <a:endParaRPr lang="en-US" altLang="zh-CN" dirty="0">
              <a:latin typeface="华文仿宋" panose="02010600040101010101" charset="-122"/>
              <a:ea typeface="华文仿宋" panose="02010600040101010101" charset="-122"/>
              <a:sym typeface="+mn-ea"/>
            </a:endParaRPr>
          </a:p>
          <a:p>
            <a:r>
              <a:rPr lang="en-US" altLang="zh-CN" dirty="0">
                <a:latin typeface="华文仿宋" panose="02010600040101010101" charset="-122"/>
                <a:ea typeface="华文仿宋" panose="02010600040101010101" charset="-122"/>
                <a:sym typeface="+mn-ea"/>
              </a:rPr>
              <a:t>9.没注意到的口头禅，如“卧槽”</a:t>
            </a:r>
            <a:endParaRPr lang="en-US" altLang="zh-CN" dirty="0">
              <a:latin typeface="华文仿宋" panose="02010600040101010101" charset="-122"/>
              <a:ea typeface="华文仿宋" panose="02010600040101010101" charset="-122"/>
              <a:sym typeface="+mn-ea"/>
            </a:endParaRPr>
          </a:p>
          <a:p>
            <a:r>
              <a:rPr lang="en-US" altLang="zh-CN" dirty="0">
                <a:latin typeface="华文仿宋" panose="02010600040101010101" charset="-122"/>
                <a:ea typeface="华文仿宋" panose="02010600040101010101" charset="-122"/>
                <a:sym typeface="+mn-ea"/>
              </a:rPr>
              <a:t>10.不带简历不带作品</a:t>
            </a:r>
            <a:endParaRPr lang="en-US" altLang="zh-CN" dirty="0">
              <a:latin typeface="华文仿宋" panose="02010600040101010101" charset="-122"/>
              <a:ea typeface="华文仿宋" panose="02010600040101010101" charset="-122"/>
              <a:sym typeface="+mn-ea"/>
            </a:endParaRPr>
          </a:p>
          <a:p>
            <a:endParaRPr lang="zh-CN" altLang="en-US" sz="2400" dirty="0">
              <a:latin typeface="华文仿宋" panose="02010600040101010101" charset="-122"/>
              <a:ea typeface="华文仿宋" panose="02010600040101010101" charset="-122"/>
              <a:sym typeface="+mn-ea"/>
            </a:endParaRPr>
          </a:p>
          <a:p>
            <a:endParaRPr lang="zh-CN" altLang="en-US" sz="2400" dirty="0">
              <a:latin typeface="华文仿宋" panose="02010600040101010101" charset="-122"/>
              <a:ea typeface="华文仿宋" panose="02010600040101010101" charset="-122"/>
            </a:endParaRPr>
          </a:p>
          <a:p>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心态常见问题</a:t>
            </a:r>
            <a:endParaRPr lang="zh-CN" altLang="en-US" sz="2400" dirty="0">
              <a:solidFill>
                <a:srgbClr val="FFFF00"/>
              </a:solidFill>
            </a:endParaRPr>
          </a:p>
        </p:txBody>
      </p:sp>
      <p:sp>
        <p:nvSpPr>
          <p:cNvPr id="45" name="标题 1"/>
          <p:cNvSpPr txBox="1"/>
          <p:nvPr/>
        </p:nvSpPr>
        <p:spPr>
          <a:xfrm>
            <a:off x="611505" y="2221230"/>
            <a:ext cx="6680835" cy="292735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华文仿宋" panose="02010600040101010101" charset="-122"/>
                <a:ea typeface="华文仿宋" panose="02010600040101010101" charset="-122"/>
                <a:sym typeface="+mn-ea"/>
              </a:rPr>
              <a:t>1</a:t>
            </a:r>
            <a:r>
              <a:rPr lang="en-US" altLang="zh-CN" dirty="0">
                <a:latin typeface="华文仿宋" panose="02010600040101010101" charset="-122"/>
                <a:ea typeface="华文仿宋" panose="02010600040101010101" charset="-122"/>
                <a:sym typeface="+mn-ea"/>
              </a:rPr>
              <a:t>.这同学水平不如我但工资高，我得比他更高</a:t>
            </a:r>
            <a:endParaRPr lang="en-US" altLang="zh-CN" dirty="0">
              <a:latin typeface="华文仿宋" panose="02010600040101010101" charset="-122"/>
              <a:ea typeface="华文仿宋" panose="02010600040101010101" charset="-122"/>
              <a:sym typeface="+mn-ea"/>
            </a:endParaRPr>
          </a:p>
          <a:p>
            <a:r>
              <a:rPr lang="zh-CN" altLang="en-US" dirty="0">
                <a:latin typeface="华文仿宋" panose="02010600040101010101" charset="-122"/>
                <a:ea typeface="华文仿宋" panose="02010600040101010101" charset="-122"/>
                <a:sym typeface="+mn-ea"/>
              </a:rPr>
              <a:t>2</a:t>
            </a:r>
            <a:r>
              <a:rPr lang="en-US" altLang="zh-CN" dirty="0">
                <a:latin typeface="华文仿宋" panose="02010600040101010101" charset="-122"/>
                <a:ea typeface="华文仿宋" panose="02010600040101010101" charset="-122"/>
                <a:sym typeface="+mn-ea"/>
              </a:rPr>
              <a:t>.觉得领导不好相处</a:t>
            </a:r>
            <a:endParaRPr lang="en-US" altLang="zh-CN" dirty="0">
              <a:latin typeface="华文仿宋" panose="02010600040101010101" charset="-122"/>
              <a:ea typeface="华文仿宋" panose="02010600040101010101" charset="-122"/>
              <a:sym typeface="+mn-ea"/>
            </a:endParaRPr>
          </a:p>
          <a:p>
            <a:r>
              <a:rPr lang="en-US" altLang="zh-CN" dirty="0">
                <a:latin typeface="华文仿宋" panose="02010600040101010101" charset="-122"/>
                <a:ea typeface="华文仿宋" panose="02010600040101010101" charset="-122"/>
                <a:sym typeface="+mn-ea"/>
              </a:rPr>
              <a:t>3.</a:t>
            </a:r>
            <a:r>
              <a:rPr dirty="0">
                <a:latin typeface="华文仿宋" panose="02010600040101010101" charset="-122"/>
                <a:ea typeface="华文仿宋" panose="02010600040101010101" charset="-122"/>
                <a:sym typeface="+mn-ea"/>
              </a:rPr>
              <a:t>实习期工资低，不够还贷款的</a:t>
            </a:r>
            <a:endParaRPr dirty="0">
              <a:latin typeface="华文仿宋" panose="02010600040101010101" charset="-122"/>
              <a:ea typeface="华文仿宋" panose="02010600040101010101" charset="-122"/>
              <a:sym typeface="+mn-ea"/>
            </a:endParaRPr>
          </a:p>
          <a:p>
            <a:r>
              <a:rPr lang="en-US" altLang="zh-CN" dirty="0">
                <a:latin typeface="华文仿宋" panose="02010600040101010101" charset="-122"/>
                <a:ea typeface="华文仿宋" panose="02010600040101010101" charset="-122"/>
                <a:sym typeface="+mn-ea"/>
              </a:rPr>
              <a:t>4.选择困难症，多选一难确定</a:t>
            </a:r>
            <a:endParaRPr lang="en-US" altLang="zh-CN" dirty="0">
              <a:latin typeface="华文仿宋" panose="02010600040101010101" charset="-122"/>
              <a:ea typeface="华文仿宋" panose="02010600040101010101" charset="-122"/>
              <a:sym typeface="+mn-ea"/>
            </a:endParaRPr>
          </a:p>
          <a:p>
            <a:r>
              <a:rPr lang="en-US" altLang="zh-CN" dirty="0">
                <a:latin typeface="华文仿宋" panose="02010600040101010101" charset="-122"/>
                <a:ea typeface="华文仿宋" panose="02010600040101010101" charset="-122"/>
                <a:sym typeface="+mn-ea"/>
              </a:rPr>
              <a:t>5.“入职后不适应上班环境，迅速离职</a:t>
            </a:r>
            <a:endParaRPr lang="en-US" altLang="zh-CN" dirty="0">
              <a:latin typeface="华文仿宋" panose="02010600040101010101" charset="-122"/>
              <a:ea typeface="华文仿宋" panose="02010600040101010101" charset="-122"/>
              <a:sym typeface="+mn-ea"/>
            </a:endParaRPr>
          </a:p>
          <a:p>
            <a:r>
              <a:rPr lang="en-US" altLang="zh-CN" dirty="0">
                <a:latin typeface="华文仿宋" panose="02010600040101010101" charset="-122"/>
                <a:ea typeface="华文仿宋" panose="02010600040101010101" charset="-122"/>
                <a:sym typeface="+mn-ea"/>
              </a:rPr>
              <a:t>6.面试通过之后拖着企业不给回复，最后失去机会</a:t>
            </a:r>
            <a:endParaRPr lang="en-US" altLang="zh-CN" dirty="0">
              <a:latin typeface="华文仿宋" panose="02010600040101010101" charset="-122"/>
              <a:ea typeface="华文仿宋" panose="02010600040101010101" charset="-122"/>
              <a:sym typeface="+mn-ea"/>
            </a:endParaRPr>
          </a:p>
          <a:p>
            <a:r>
              <a:rPr lang="en-US" altLang="zh-CN" dirty="0">
                <a:latin typeface="华文仿宋" panose="02010600040101010101" charset="-122"/>
                <a:ea typeface="华文仿宋" panose="02010600040101010101" charset="-122"/>
                <a:sym typeface="+mn-ea"/>
              </a:rPr>
              <a:t>7.企业距离有点儿远，一个半小时车程，不想去面试</a:t>
            </a:r>
            <a:endParaRPr lang="en-US" altLang="zh-CN" dirty="0">
              <a:latin typeface="华文仿宋" panose="02010600040101010101" charset="-122"/>
              <a:ea typeface="华文仿宋" panose="02010600040101010101" charset="-122"/>
              <a:sym typeface="+mn-ea"/>
            </a:endParaRPr>
          </a:p>
          <a:p>
            <a:r>
              <a:rPr lang="en-US" altLang="zh-CN" dirty="0">
                <a:latin typeface="华文仿宋" panose="02010600040101010101" charset="-122"/>
                <a:ea typeface="华文仿宋" panose="02010600040101010101" charset="-122"/>
                <a:sym typeface="+mn-ea"/>
              </a:rPr>
              <a:t>8.周围住宿比较贵，不想去入职</a:t>
            </a:r>
            <a:endParaRPr lang="en-US" altLang="zh-CN" dirty="0">
              <a:latin typeface="华文仿宋" panose="02010600040101010101" charset="-122"/>
              <a:ea typeface="华文仿宋" panose="02010600040101010101" charset="-122"/>
              <a:sym typeface="+mn-ea"/>
            </a:endParaRPr>
          </a:p>
          <a:p>
            <a:r>
              <a:rPr lang="en-US" altLang="zh-CN" dirty="0">
                <a:latin typeface="华文仿宋" panose="02010600040101010101" charset="-122"/>
                <a:ea typeface="华文仿宋" panose="02010600040101010101" charset="-122"/>
                <a:sym typeface="+mn-ea"/>
              </a:rPr>
              <a:t>9.现在来想，第一家企业才是最好的，可惜错过了</a:t>
            </a:r>
            <a:endParaRPr lang="en-US" altLang="zh-CN" dirty="0">
              <a:latin typeface="华文仿宋" panose="02010600040101010101" charset="-122"/>
              <a:ea typeface="华文仿宋" panose="02010600040101010101" charset="-122"/>
              <a:sym typeface="+mn-ea"/>
            </a:endParaRPr>
          </a:p>
          <a:p>
            <a:endParaRPr lang="en-US" altLang="zh-CN" dirty="0">
              <a:latin typeface="华文仿宋" panose="02010600040101010101" charset="-122"/>
              <a:ea typeface="华文仿宋" panose="02010600040101010101" charset="-122"/>
              <a:sym typeface="+mn-ea"/>
            </a:endParaRPr>
          </a:p>
          <a:p>
            <a:endParaRPr lang="zh-CN" altLang="en-US" sz="2400" dirty="0">
              <a:latin typeface="华文仿宋" panose="02010600040101010101" charset="-122"/>
              <a:ea typeface="华文仿宋" panose="02010600040101010101" charset="-122"/>
              <a:sym typeface="+mn-ea"/>
            </a:endParaRPr>
          </a:p>
          <a:p>
            <a:endParaRPr lang="zh-CN" altLang="en-US" sz="2400" dirty="0">
              <a:latin typeface="华文仿宋" panose="02010600040101010101" charset="-122"/>
              <a:ea typeface="华文仿宋" panose="02010600040101010101" charset="-122"/>
            </a:endParaRPr>
          </a:p>
          <a:p>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那些没有拿到0ffer的求职者，可能犯了这5个错误</a:t>
            </a:r>
            <a:endParaRPr lang="zh-CN" altLang="en-US" sz="2400" dirty="0">
              <a:solidFill>
                <a:srgbClr val="FFFF00"/>
              </a:solidFill>
            </a:endParaRPr>
          </a:p>
        </p:txBody>
      </p:sp>
      <p:sp>
        <p:nvSpPr>
          <p:cNvPr id="45" name="标题 1"/>
          <p:cNvSpPr txBox="1"/>
          <p:nvPr/>
        </p:nvSpPr>
        <p:spPr>
          <a:xfrm>
            <a:off x="611505" y="1928495"/>
            <a:ext cx="6680835" cy="292290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sym typeface="+mn-ea"/>
              </a:rPr>
              <a:t>1、面试不准备，回家接着睡</a:t>
            </a:r>
            <a:endParaRPr lang="en-US" altLang="zh-CN" dirty="0">
              <a:latin typeface="华文仿宋" panose="02010600040101010101" charset="-122"/>
              <a:ea typeface="华文仿宋" panose="02010600040101010101" charset="-122"/>
              <a:sym typeface="+mn-ea"/>
            </a:endParaRPr>
          </a:p>
          <a:p>
            <a:r>
              <a:rPr lang="zh-CN" altLang="en-US" sz="2400" dirty="0">
                <a:latin typeface="华文仿宋" panose="02010600040101010101" charset="-122"/>
                <a:ea typeface="华文仿宋" panose="02010600040101010101" charset="-122"/>
              </a:rPr>
              <a:t>2、态度不端正，肯定没法成</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rPr>
              <a:t>3、回答不真实，没有第二次</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rPr>
              <a:t>4、回应无情商，考官不欣赏</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rPr>
              <a:t>5、发挥不理想，求职路拉长</a:t>
            </a:r>
            <a:endParaRPr lang="zh-CN" altLang="en-US" sz="2400" dirty="0">
              <a:latin typeface="华文仿宋" panose="02010600040101010101" charset="-122"/>
              <a:ea typeface="华文仿宋" panose="02010600040101010101" charset="-122"/>
            </a:endParaRPr>
          </a:p>
          <a:p>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endParaRPr lang="zh-CN" altLang="en-US" sz="2400" dirty="0">
              <a:solidFill>
                <a:srgbClr val="FFFF00"/>
              </a:solidFill>
            </a:endParaRPr>
          </a:p>
        </p:txBody>
      </p:sp>
      <p:sp>
        <p:nvSpPr>
          <p:cNvPr id="45" name="标题 1"/>
          <p:cNvSpPr txBox="1"/>
          <p:nvPr/>
        </p:nvSpPr>
        <p:spPr>
          <a:xfrm>
            <a:off x="695960" y="1927860"/>
            <a:ext cx="6680835" cy="292290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rPr>
              <a:t>不管是哪种面试，核心就是通过验证过去从而预测未来的过程。面试是一场博弈，我们要尽可能的少犯错误，才有可能达成自己理想的结果；面试更是一场与自己的对话，只要认清自己、相信自己，展现真诚的自己， 惊喜会不期而遇。</a:t>
            </a:r>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就业期间思途管理</a:t>
            </a:r>
            <a:endParaRPr lang="zh-CN" altLang="en-US"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华文仿宋" panose="02010600040101010101" charset="-122"/>
                <a:ea typeface="华文仿宋" panose="02010600040101010101" charset="-122"/>
              </a:rPr>
              <a:t>就业期间纪律</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rPr>
              <a:t>与平时一样，有面试出去面试，没有面试的在教室做项目，就业前期每周两次就业小结，就业后期每周一次就业小结。</a:t>
            </a:r>
            <a:endParaRPr lang="zh-CN" altLang="en-US" dirty="0">
              <a:latin typeface="华文仿宋" panose="02010600040101010101" charset="-122"/>
              <a:ea typeface="华文仿宋" panose="02010600040101010101" charset="-122"/>
            </a:endParaRPr>
          </a:p>
          <a:p>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rPr>
              <a:t>合格入职之后：需要将入职信息包含，公司名字，薪资（试用期、转正），试用期时间，福利待遇，五险一金，休息时间报给就业老师，以及在公司拍的照片由就业老师统一录入存档。</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rPr>
              <a:t>打扫好教室卫生，跟老师交接好钥匙等物品，退还宿舍押金。</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rPr>
              <a:t>学生就业之后，定期联系，询问工作情况，及时交流工作动向</a:t>
            </a:r>
            <a:endParaRPr lang="zh-CN" altLang="en-US"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职场中不成熟的表现</a:t>
            </a:r>
            <a:endParaRPr lang="zh-CN" altLang="en-US"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华文仿宋" panose="02010600040101010101" charset="-122"/>
                <a:ea typeface="华文仿宋" panose="02010600040101010101" charset="-122"/>
              </a:rPr>
              <a:t>1.容易被感动，被激发，被忽悠</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rPr>
              <a:t>很多人比较感性，对于上司说一些有煽动性语言，难以抵制，一下子就会头脑发热。记住，但不管怎样，事后一定要冷静考虑考虑，多从其他角度来考虑问题，切忌一时意气用事。</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rPr>
              <a:t>2. 过分高估自己，不能踏实地工作</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rPr>
              <a:t>人要有想象力，这没有错，错的是成天到晚幻想，那就麻烦了，白日做梦，好高骛远，那就脱离了现实。漫步云端的感觉是不错，但梦醒了，从天上跌落伤筋断骨的时候，就后悔莫及了。</a:t>
            </a:r>
            <a:endParaRPr lang="zh-CN" altLang="en-US" dirty="0">
              <a:latin typeface="华文仿宋" panose="02010600040101010101" charset="-122"/>
              <a:ea typeface="华文仿宋" panose="02010600040101010101" charset="-122"/>
            </a:endParaRPr>
          </a:p>
          <a:p>
            <a:endParaRPr lang="zh-CN" altLang="en-US"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sym typeface="+mn-ea"/>
              </a:rPr>
              <a:t>职场中不成熟的表现</a:t>
            </a:r>
            <a:endParaRPr lang="en-US" altLang="zh-CN"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华文仿宋" panose="02010600040101010101" charset="-122"/>
                <a:ea typeface="华文仿宋" panose="02010600040101010101" charset="-122"/>
                <a:sym typeface="+mn-ea"/>
              </a:rPr>
              <a:t>3. 只会踏实地做具体工作</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sym typeface="+mn-ea"/>
              </a:rPr>
              <a:t>踏踏实实地做具体工作，这没有错。但只会这样那就错大了，因为这一直是新手的工作方式，只靠这个，永远也成为不了高手。一辈子只想本本分分当个菜鸟，最后，就连菜鸟也做不成。当下的职场，原地踏步，顺水行舟，迟早被打在沙滩上。</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sym typeface="+mn-ea"/>
              </a:rPr>
              <a:t>4. 排斥关系</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sym typeface="+mn-ea"/>
              </a:rPr>
              <a:t>关系学是最近几年新兴起的一门学问。可不要小瞧它，它联系到职场中的各个方面。可有人就是把它拒之门外，认为靠自己的拼搏足以了，其实，职场不比学术，不是把自己关在实验室里就能出成果，闭门造车，最终自食苦果。</a:t>
            </a:r>
            <a:endParaRPr lang="zh-CN" altLang="en-US" dirty="0">
              <a:latin typeface="华文仿宋" panose="02010600040101010101" charset="-122"/>
              <a:ea typeface="华文仿宋" panose="02010600040101010101" charset="-122"/>
            </a:endParaRPr>
          </a:p>
          <a:p>
            <a:endParaRPr lang="zh-CN" altLang="en-US"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endParaRPr lang="zh-CN" altLang="en-US" sz="2400" dirty="0">
              <a:solidFill>
                <a:srgbClr val="FFFF00"/>
              </a:solidFill>
            </a:endParaRP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600" dirty="0">
                <a:latin typeface="华文仿宋" panose="02010600040101010101" charset="-122"/>
                <a:ea typeface="华文仿宋" panose="02010600040101010101" charset="-122"/>
              </a:rPr>
              <a:t>C、个人卫生和形象：</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洗澡；换干净的衣服；仔细修剪好指甲；仔细擦亮皮鞋；出发前照照镜子，对自己微笑并给自己鼓励和信心。</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女同学可以稍微化一点淡妆，可别用香水（万一对方过敏或者恰好反感你用的香水味道就糟糕了），切忌浓妆艳抹！</a:t>
            </a:r>
            <a:endParaRPr lang="zh-CN" altLang="en-US" sz="1600" dirty="0">
              <a:latin typeface="华文仿宋" panose="02010600040101010101" charset="-122"/>
              <a:ea typeface="华文仿宋" panose="02010600040101010101" charset="-122"/>
            </a:endParaRPr>
          </a:p>
          <a:p>
            <a:r>
              <a:rPr lang="zh-CN" altLang="en-US" sz="1600" dirty="0">
                <a:latin typeface="华文仿宋" panose="02010600040101010101" charset="-122"/>
                <a:ea typeface="华文仿宋" panose="02010600040101010101" charset="-122"/>
              </a:rPr>
              <a:t>一定记住，面试之前的准备越充分，下的功夫越足，你的临场信心就会越充分，发挥就越得心应手。</a:t>
            </a:r>
            <a:endParaRPr lang="zh-CN" altLang="en-US" sz="16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sym typeface="+mn-ea"/>
              </a:rPr>
              <a:t>职场中不成熟的表现</a:t>
            </a:r>
            <a:endParaRPr lang="en-US" altLang="zh-CN"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sym typeface="+mn-ea"/>
              </a:rPr>
              <a:t>5. 习惯忍让</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sym typeface="+mn-ea"/>
              </a:rPr>
              <a:t>喜欢争斗的人让人反感，但如今的职场上，也只有这种人才得势，习惯忍让，别人会觉得你好欺负。</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sym typeface="+mn-ea"/>
              </a:rPr>
              <a:t>6. 锋芒毕露</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sym typeface="+mn-ea"/>
              </a:rPr>
              <a:t>有人则相反，不忍不让，锋芒毕露。这也不好，会招来太多敌人，一眼就被别人看透，容易上别人当，看准时机出招，表达自己的立场就好了，更多的情况，韬光养晦为宜。</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sym typeface="+mn-ea"/>
              </a:rPr>
              <a:t>7. 无话不说，无话不真</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sym typeface="+mn-ea"/>
              </a:rPr>
              <a:t>什么都对人说，每次都是真话，这很诚实，但太不成熟了，要在职场上混，和下棋是一样的道理，了解对方的心理，而不是尽可能地让别人了解了去，道理很清楚。</a:t>
            </a:r>
            <a:endParaRPr lang="zh-CN" altLang="en-US"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sym typeface="+mn-ea"/>
              </a:rPr>
              <a:t>职场中不成熟的表现</a:t>
            </a:r>
            <a:endParaRPr lang="en-US" altLang="zh-CN"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lang="en-US" altLang="zh-CN" dirty="0">
                <a:latin typeface="华文仿宋" panose="02010600040101010101" charset="-122"/>
                <a:ea typeface="华文仿宋" panose="02010600040101010101" charset="-122"/>
              </a:rPr>
              <a:t>8.</a:t>
            </a:r>
            <a:r>
              <a:rPr lang="zh-CN" altLang="en-US" dirty="0">
                <a:latin typeface="华文仿宋" panose="02010600040101010101" charset="-122"/>
                <a:ea typeface="华文仿宋" panose="02010600040101010101" charset="-122"/>
              </a:rPr>
              <a:t>瞧不起自己的领导</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rPr>
              <a:t>在职场可能会遇到一个学历或是没有那么高或是自认为能力不如自己的领导。然后就开始认为有点不公平，有小情绪，不服领导管理，甚至部门开会当众和领导争执这样的情况。这样的行为或是心理是极不成熟、极不理智的。领导之所以是领导是有他的原因的，可能他的学历并没有你高，可能他的技能也没有你扎实。但是在业务能力上，在管理层面上可能就有很多你需要学习的地方，所以摆正心态是你需要做的。</a:t>
            </a:r>
            <a:endParaRPr lang="zh-CN" altLang="en-US"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rPr>
              <a:t>职场新人六大注意事项</a:t>
            </a:r>
            <a:endParaRPr lang="en-US" altLang="zh-CN"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不要轻易得罪那些你眼中岗位一般、能力一般却又很讨厌的人。在没有弄清周围人际关系的情况下，在你眼中岗位一般、能力一般却又很讨厌的人很可能就是领导的铁杆心腹。因此，初入职场，不仅要与领导搞好关系，也不要轻易得罪那些看起来毫无能量的人。</a:t>
            </a:r>
            <a:endParaRPr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rPr>
              <a:t>职场新人六大注意事项</a:t>
            </a:r>
            <a:endParaRPr lang="en-US" altLang="zh-CN"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按要求完成领导交办的任务。即使工作任务再重、再难，也不要试图和领导讨价还价，而应按质按量按期不折不扣的完成领导交办的各种任务，让领导看到你的执行力和工作态度。</a:t>
            </a:r>
            <a:endParaRPr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rPr>
              <a:t>职场新人注意事项</a:t>
            </a:r>
            <a:endParaRPr lang="en-US" altLang="zh-CN"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一、对领导</a:t>
            </a:r>
            <a:endParaRPr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二、对自己</a:t>
            </a:r>
            <a:endParaRPr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三、对同事</a:t>
            </a:r>
            <a:endParaRPr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rPr>
              <a:t>职场新人注意事项</a:t>
            </a:r>
            <a:endParaRPr lang="en-US" altLang="zh-CN"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一、对领导</a:t>
            </a:r>
            <a:endParaRPr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职场新人，对领导就一句话：“加重自己的不可替代性”。</a:t>
            </a:r>
            <a:endParaRPr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1、领导交给的任务，要做的全面，这是你最重要的加分项。举个例子：比如领导让你订个会议室讲下项目方案，普通员工会订上就等着那天开会。优秀员工会写明A方案和B方案。A方案是最优方案，是重要领导时间都来得及，会议室也没有因为公司层面原因被临时占用的方案。B方案是出现类似不可控因素时的应对方案。你跟领导说明这些方案后，也许不会立即用到，但是领导会觉得你这个人做事稳，可堪重用。如果用到B方案呢？那在领导中的分量就加重一分。</a:t>
            </a:r>
            <a:endParaRPr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sym typeface="+mn-ea"/>
              </a:rPr>
              <a:t>职场新人注意事项</a:t>
            </a:r>
            <a:endParaRPr lang="en-US" altLang="zh-CN"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华文仿宋" panose="02010600040101010101" charset="-122"/>
                <a:ea typeface="华文仿宋" panose="02010600040101010101" charset="-122"/>
              </a:rPr>
              <a:t>2、及时反馈自己的任务情况。领导交给任务后，如果比较任务流程比较多，要及时反馈自己的工作情况。</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rPr>
              <a:t>基于两个原因：1、你一个新人，也许考虑的不周到，所以及时反馈，让领导指导提携，会增加战斗情谊。2、及时反馈说明你对领导、对项目的重视。</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rPr>
              <a:t>反馈时机：1、反馈仅要求重要结点进行反馈，不要事无巨细都说，占用领导时间。2、在跟领导私信交谈中反馈，比如吃饭路上，下班回家偶然碰见一起走时，团建时等等。</a:t>
            </a:r>
            <a:endParaRPr lang="zh-CN" altLang="en-US" dirty="0">
              <a:latin typeface="华文仿宋" panose="02010600040101010101" charset="-122"/>
              <a:ea typeface="华文仿宋" panose="02010600040101010101" charset="-122"/>
            </a:endParaRPr>
          </a:p>
          <a:p>
            <a:endParaRPr lang="zh-CN" altLang="en-US" dirty="0">
              <a:latin typeface="华文仿宋" panose="02010600040101010101" charset="-122"/>
              <a:ea typeface="华文仿宋" panose="02010600040101010101" charset="-122"/>
            </a:endParaRPr>
          </a:p>
          <a:p>
            <a:endParaRPr lang="zh-CN" altLang="en-US"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sym typeface="+mn-ea"/>
              </a:rPr>
              <a:t>职场新人注意事项</a:t>
            </a:r>
            <a:endParaRPr lang="en-US" altLang="zh-CN"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3、不要跟领导讨论私事。</a:t>
            </a:r>
            <a:endParaRPr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职场就是职场，所有跟领导的谈话都需要围绕“不出错”“加分”来做。可以谈谈新闻、聊聊家常，但是不要跟领导谈论具体的私事。</a:t>
            </a:r>
            <a:endParaRPr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4、同一类错误，不能犯第二次。</a:t>
            </a:r>
            <a:endParaRPr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如果同一类错误，你犯第二次，那么你就不是一个可堪大任的人。</a:t>
            </a:r>
            <a:endParaRPr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sym typeface="+mn-ea"/>
              </a:rPr>
              <a:t>职场新人注意事项</a:t>
            </a:r>
            <a:endParaRPr lang="en-US" altLang="zh-CN"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二、对自己</a:t>
            </a:r>
            <a:endParaRPr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职场新人，最重要的事情是提高个人能力，为更好的职位、更高的目标积累能量。</a:t>
            </a:r>
            <a:endParaRPr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1、不要工作偷懒。工作第一二年是提高技能、积累能量的时候，是为了3年后的加薪、升职、跳槽做基础。所以一定不要浪费时间，不要在工作中偷懒，要多问、多看、多做。不断提高自己的个人技能。现在这个时代，唯有自己有本事才能获得别人的尊重，获得理想的收入和社会的认可。</a:t>
            </a:r>
            <a:endParaRPr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rPr>
              <a:t>职场新人注意事项</a:t>
            </a:r>
            <a:endParaRPr lang="en-US" altLang="zh-CN"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2、利用好下班时间。下班时间要利用好，不要一下班就放羊了，每天给自己制定一个提高自己的计划，可以是本职技能，可以是业余爱好，相信我，这些在几个月或者几年之后的某一个时间点，将是决定你竞争力的一个重要力量。</a:t>
            </a:r>
            <a:endParaRPr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3、不断突破自己的舒适区，去盲区扩展。工作一年之后，一部分职场人由于业务比较熟悉，就开始在舒适区里混日子，不会去自己不了解的领域（盲区）扩展。这种人永远不会是公司的中流砥柱，永远不会是公司的优秀员工，永远不会是晋升的第一考虑对象。所以，你一定要突破自己的舒适区，向着业务的盲区不断扩展自己的视野，为自己加分，使自己成为一个竞争力强的人。</a:t>
            </a:r>
            <a:endParaRPr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4115" y="1095375"/>
            <a:ext cx="6435725" cy="2609215"/>
          </a:xfrm>
        </p:spPr>
        <p:txBody>
          <a:bodyPr/>
          <a:lstStyle/>
          <a:p>
            <a:r>
              <a:rPr lang="zh-CN" altLang="en-US" sz="5400" dirty="0">
                <a:solidFill>
                  <a:srgbClr val="FFFF00"/>
                </a:solidFill>
              </a:rPr>
              <a:t>千奇百怪的面试问题</a:t>
            </a:r>
            <a:endParaRPr lang="zh-CN" altLang="en-US" sz="5400" dirty="0">
              <a:solidFill>
                <a:srgbClr val="FFFF00"/>
              </a:solidFill>
            </a:endParaRPr>
          </a:p>
        </p:txBody>
      </p:sp>
      <p:sp>
        <p:nvSpPr>
          <p:cNvPr id="45" name="标题 1"/>
          <p:cNvSpPr txBox="1"/>
          <p:nvPr/>
        </p:nvSpPr>
        <p:spPr>
          <a:xfrm>
            <a:off x="621030"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sz="2400" dirty="0"/>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475845" y="285471"/>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rPr>
              <a:t>职场新人注意事项</a:t>
            </a:r>
            <a:endParaRPr lang="en-US" altLang="zh-CN"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三、对同事</a:t>
            </a:r>
            <a:endParaRPr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对同事，要准确定位，一句话：“同事不是你哥、也不是你姐，只是你的一个工作伙伴”。</a:t>
            </a:r>
            <a:endParaRPr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1、欠人情必须要还。职场新人，免不了要求人帮忙，这个时候一定要嘴甜+行动甜，让同事觉得帮你是不白帮的，你是一个知恩图报的人，这样你们的关系才会越来越近。除了你爸妈，什么事情都不是理所当然的，都是有所会报的，这种回报可能是一句谢谢，也可能是一顿饭，也可能是一件礼物，也可能是你对他的另一次帮助，具体要看事情大小来定。</a:t>
            </a:r>
            <a:endParaRPr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rPr>
              <a:t>职场新人注意事项</a:t>
            </a:r>
            <a:endParaRPr lang="en-US" altLang="zh-CN" sz="2400" dirty="0">
              <a:solidFill>
                <a:srgbClr val="FFFF00"/>
              </a:solidFill>
            </a:endParaRPr>
          </a:p>
        </p:txBody>
      </p:sp>
      <p:sp>
        <p:nvSpPr>
          <p:cNvPr id="45" name="标题 1"/>
          <p:cNvSpPr txBox="1"/>
          <p:nvPr/>
        </p:nvSpPr>
        <p:spPr>
          <a:xfrm>
            <a:off x="611505" y="1786255"/>
            <a:ext cx="7983220" cy="301942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2、遇到问题，先自己查资料，如果不OK，再问同事。基于第1点，你就明白了，遇到问题，首先要做的不是问，而是查，查各种资料，看能否解决你的问题，如果还是不行，再去问同事，因为问一次，就是消耗一次对方对你的耐性。低频次的问，耐性会恢复，高频词的问，最后同事就只能敷衍你了。</a:t>
            </a:r>
            <a:endParaRPr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3、不要在同事面前抱怨。不要在同事面前抱怨，身在职场，每个人活的都很累，你再把负能量传递给他，他嘴上不说，心里会烦你，还会瞧不起你。你是一个乐观向上的人，在同事心里对你就会尊重和敬佩。</a:t>
            </a:r>
            <a:endParaRPr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4、团建等集体活动，要积极参加。这个是跟同事们培养感情最好的时候，因为你们会一起做游戏，一起喝酒开玩笑，混熟了对职场有很大的好处。</a:t>
            </a:r>
            <a:endParaRPr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endParaRPr lang="en-US" altLang="zh-CN" sz="2400" dirty="0">
              <a:solidFill>
                <a:srgbClr val="FFFF00"/>
              </a:solidFill>
            </a:endParaRPr>
          </a:p>
        </p:txBody>
      </p:sp>
      <p:sp>
        <p:nvSpPr>
          <p:cNvPr id="45" name="标题 1"/>
          <p:cNvSpPr txBox="1"/>
          <p:nvPr/>
        </p:nvSpPr>
        <p:spPr>
          <a:xfrm>
            <a:off x="611505" y="1786255"/>
            <a:ext cx="7983220" cy="188849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a:p>
            <a:r>
              <a:rPr lang="zh-CN" sz="5400" dirty="0">
                <a:solidFill>
                  <a:srgbClr val="FFFF00"/>
                </a:solidFill>
                <a:uFillTx/>
                <a:latin typeface="+中文标题" charset="0"/>
              </a:rPr>
              <a:t>预祝大家找到心仪的工作</a:t>
            </a:r>
            <a:endParaRPr lang="zh-CN" sz="5400" dirty="0">
              <a:solidFill>
                <a:srgbClr val="FFFF00"/>
              </a:solidFill>
              <a:uFillTx/>
              <a:latin typeface="+中文标题" charset="0"/>
            </a:endParaRPr>
          </a:p>
          <a:p>
            <a:endParaRPr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题一：请你自我介绍一下</a:t>
            </a:r>
            <a:endParaRPr lang="zh-CN" altLang="en-US" sz="2400" dirty="0">
              <a:solidFill>
                <a:srgbClr val="FFFF00"/>
              </a:solidFill>
            </a:endParaRP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t>思路：</a:t>
            </a:r>
            <a:endParaRPr lang="zh-CN" altLang="en-US" sz="2400" dirty="0"/>
          </a:p>
          <a:p>
            <a:r>
              <a:rPr lang="en-US" altLang="zh-CN" sz="2400" dirty="0"/>
              <a:t>1.</a:t>
            </a:r>
            <a:r>
              <a:rPr lang="zh-CN" altLang="en-US" sz="2400" dirty="0"/>
              <a:t>这是面试的必问题目</a:t>
            </a:r>
            <a:endParaRPr lang="zh-CN" altLang="en-US" sz="2400" dirty="0"/>
          </a:p>
          <a:p>
            <a:r>
              <a:rPr lang="en-US" altLang="zh-CN" sz="2400" dirty="0"/>
              <a:t>2.</a:t>
            </a:r>
            <a:r>
              <a:rPr lang="zh-CN" altLang="en-US" sz="2400" dirty="0"/>
              <a:t>介绍内容要与个人简历一致</a:t>
            </a:r>
            <a:endParaRPr lang="zh-CN" altLang="en-US" sz="2400" dirty="0"/>
          </a:p>
          <a:p>
            <a:r>
              <a:rPr lang="en-US" altLang="zh-CN" sz="2400" dirty="0"/>
              <a:t>3.</a:t>
            </a:r>
            <a:r>
              <a:rPr lang="zh-CN" altLang="en-US" sz="2400" dirty="0"/>
              <a:t>切中要害，不谈无关、无用的内容</a:t>
            </a:r>
            <a:endParaRPr lang="zh-CN" altLang="en-US" sz="2400" dirty="0"/>
          </a:p>
          <a:p>
            <a:r>
              <a:rPr lang="en-US" altLang="zh-CN" sz="2400" dirty="0"/>
              <a:t>4.</a:t>
            </a:r>
            <a:r>
              <a:rPr lang="zh-CN" altLang="en-US" sz="2400" dirty="0"/>
              <a:t>条理清晰</a:t>
            </a:r>
            <a:endParaRPr lang="zh-CN" altLang="en-US" sz="2400" dirty="0"/>
          </a:p>
          <a:p>
            <a:r>
              <a:rPr lang="en-US" altLang="zh-CN" sz="2400" dirty="0"/>
              <a:t>5.</a:t>
            </a:r>
            <a:r>
              <a:rPr lang="zh-CN" altLang="en-US" sz="2400" dirty="0"/>
              <a:t>事先最好以文字的形式写好背熟</a:t>
            </a:r>
            <a:endParaRPr lang="zh-CN" altLang="en-US" sz="2400" dirty="0"/>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题一：请你自我介绍一下</a:t>
            </a:r>
            <a:endParaRPr lang="zh-CN" altLang="en-US" sz="2400" dirty="0">
              <a:solidFill>
                <a:srgbClr val="FFFF00"/>
              </a:solidFill>
            </a:endParaRP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t>“自我介绍”、“谈谈你自己”算是个开场白，是“破冰”，是“打破状态”，往往是绕不开的</a:t>
            </a:r>
            <a:endParaRPr lang="zh-CN" altLang="en-US" sz="2400" dirty="0"/>
          </a:p>
        </p:txBody>
      </p:sp>
      <p:pic>
        <p:nvPicPr>
          <p:cNvPr id="7" name="图片 1"/>
          <p:cNvPicPr>
            <a:picLocks noChangeAspect="1" noChangeArrowheads="1"/>
          </p:cNvPicPr>
          <p:nvPr/>
        </p:nvPicPr>
        <p:blipFill>
          <a:blip r:embed="rId1"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Office 主题">
  <a:themeElements>
    <a:clrScheme name="vivo">
      <a:dk1>
        <a:srgbClr val="2A82B0"/>
      </a:dk1>
      <a:lt1>
        <a:srgbClr val="FFFFFF"/>
      </a:lt1>
      <a:dk2>
        <a:srgbClr val="006296"/>
      </a:dk2>
      <a:lt2>
        <a:srgbClr val="82CCD2"/>
      </a:lt2>
      <a:accent1>
        <a:srgbClr val="E72520"/>
      </a:accent1>
      <a:accent2>
        <a:srgbClr val="007750"/>
      </a:accent2>
      <a:accent3>
        <a:srgbClr val="DBB400"/>
      </a:accent3>
      <a:accent4>
        <a:srgbClr val="92A55C"/>
      </a:accent4>
      <a:accent5>
        <a:srgbClr val="4E4D8D"/>
      </a:accent5>
      <a:accent6>
        <a:srgbClr val="F18D00"/>
      </a:accent6>
      <a:hlink>
        <a:srgbClr val="7F7F7F"/>
      </a:hlink>
      <a:folHlink>
        <a:srgbClr val="919191"/>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vivo">
    <a:dk1>
      <a:srgbClr val="2A82B0"/>
    </a:dk1>
    <a:lt1>
      <a:srgbClr val="FFFFFF"/>
    </a:lt1>
    <a:dk2>
      <a:srgbClr val="006296"/>
    </a:dk2>
    <a:lt2>
      <a:srgbClr val="82CCD2"/>
    </a:lt2>
    <a:accent1>
      <a:srgbClr val="E72520"/>
    </a:accent1>
    <a:accent2>
      <a:srgbClr val="007750"/>
    </a:accent2>
    <a:accent3>
      <a:srgbClr val="DBB400"/>
    </a:accent3>
    <a:accent4>
      <a:srgbClr val="92A55C"/>
    </a:accent4>
    <a:accent5>
      <a:srgbClr val="4E4D8D"/>
    </a:accent5>
    <a:accent6>
      <a:srgbClr val="F18D00"/>
    </a:accent6>
    <a:hlink>
      <a:srgbClr val="7F7F7F"/>
    </a:hlink>
    <a:folHlink>
      <a:srgbClr val="919191"/>
    </a:folHlink>
  </a:clrScheme>
</a:themeOverride>
</file>

<file path=docProps/app.xml><?xml version="1.0" encoding="utf-8"?>
<Properties xmlns="http://schemas.openxmlformats.org/officeDocument/2006/extended-properties" xmlns:vt="http://schemas.openxmlformats.org/officeDocument/2006/docPropsVTypes">
  <TotalTime>0</TotalTime>
  <Words>12279</Words>
  <Application>WPS 演示</Application>
  <PresentationFormat>全屏显示(16:9)</PresentationFormat>
  <Paragraphs>627</Paragraphs>
  <Slides>72</Slides>
  <Notes>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72</vt:i4>
      </vt:variant>
    </vt:vector>
  </HeadingPairs>
  <TitlesOfParts>
    <vt:vector size="88" baseType="lpstr">
      <vt:lpstr>Arial</vt:lpstr>
      <vt:lpstr>宋体</vt:lpstr>
      <vt:lpstr>Wingdings</vt:lpstr>
      <vt:lpstr>华文仿宋</vt:lpstr>
      <vt:lpstr>Verdana</vt:lpstr>
      <vt:lpstr>微软雅黑</vt:lpstr>
      <vt:lpstr>Arial Unicode MS</vt:lpstr>
      <vt:lpstr>Calibri</vt:lpstr>
      <vt:lpstr>仿宋</vt:lpstr>
      <vt:lpstr>华文彩云</vt:lpstr>
      <vt:lpstr>华文琥珀</vt:lpstr>
      <vt:lpstr>华文楷体</vt:lpstr>
      <vt:lpstr>华文中宋</vt:lpstr>
      <vt:lpstr>+中文标题</vt:lpstr>
      <vt:lpstr>Segoe Print</vt:lpstr>
      <vt:lpstr>Office 主题</vt:lpstr>
      <vt:lpstr> 思途就业指导</vt:lpstr>
      <vt:lpstr>面试流程</vt:lpstr>
      <vt:lpstr>面试需要准备什么？</vt:lpstr>
      <vt:lpstr>PowerPoint 演示文稿</vt:lpstr>
      <vt:lpstr>道具（或许不是一个很恰当的词汇）：</vt:lpstr>
      <vt:lpstr>PowerPoint 演示文稿</vt:lpstr>
      <vt:lpstr>千奇百怪的面试问题</vt:lpstr>
      <vt:lpstr>题一：请你自我介绍一下</vt:lpstr>
      <vt:lpstr>题一：请你自我介绍一下</vt:lpstr>
      <vt:lpstr>自我介绍六要素</vt:lpstr>
      <vt:lpstr>PowerPoint 演示文稿</vt:lpstr>
      <vt:lpstr>题二：你的职业规划是什么/1-3年的规划是什么？</vt:lpstr>
      <vt:lpstr>技术可能会经历这三个阶段</vt:lpstr>
      <vt:lpstr>PowerPoint 演示文稿</vt:lpstr>
      <vt:lpstr>第一个阶段： 实现 　　在这阶段我们只在乎功能的实现，不会考虑性能优化，我们会觉得一些功能不会做，一些功能自己没做，我们只要实现了功能，就觉得很有成就感。在这个阶段中，我们要多去做事，没做过的就去做。要注意培养自己的全面能力。其实，这个阶段就好比人类的居住环境，原始人的时候只考虑实现遮风避雨就行了，不考虑住得舒不舒服，所以找个山洞住就可以了。在这个阶段会学很多东西，遇到问题就可能需要学习，所以要掌握良好的学习方法，这个阶段一般经历2-3年左右，会遇到第一个瓶颈，觉得自己市面上流行的功能都能做了，感觉技术没有挑战性了，这时候不要自满， 要知道这只是第一个瓶颈， 突破这个瓶颈，后面要经历的阶段还很多。</vt:lpstr>
      <vt:lpstr>第二阶段：借鉴 　　而要突破第一个瓶颈，最好的方法就是借鉴别人的作品，多看开源程序，能学到很多东西，这时候进入第二个阶段， 看开源程序源码， 能发现以前没有用过的一些程序的用法，能学习到很多编程思想。或许有人认为别人能实现的自己也能实现，不屑于看别人的东西，这是重复造轮子的思想，这显然阻碍了自己进步的空间！  有的人别说是开源程序的源码， 就连团队其他人写的代码都看不进去， 这样的人我认为他没有进入第二阶段，可能还在第一阶段。   分析开源程序要掌握分析代码的方法，我之前总结过分析代码的5种方法，优才的学员都听我讲过，我这里不多讲，这些方法回也在我们今年要出版的《程序员聊人生》这本书里面。 这个阶段我还是拿人类居住环境来做比喻：人类在一定阶段后， 好像能借鉴鸟搭鸟窝的形式，自己能“搭建”茅草屋了。</vt:lpstr>
      <vt:lpstr>第三个阶段：优化。 　　当我们功能都能实现了，也借鉴了许多别人的东西时候，借鉴阶段也是有瓶颈的，当我们看了一两年开源代码后， 再看新的程序，已经看不出新的编程思想了，感觉编程思想都是以前看过的。这个时候，我们的重心会想着怎么优化我们的代码：我们会考虑代码的可读性、安全性、可扩展性。这时候建议大家可以看一些设计模式、编程思想、安全方面的书。 这个阶段拿人类居住环境来做比喻：就相对于人类不断的优化，后面可以建楼房，让居住更加的舒适。</vt:lpstr>
      <vt:lpstr>什么是职业规划？</vt:lpstr>
      <vt:lpstr>提及职业规划，面试官想考核什么？  </vt:lpstr>
      <vt:lpstr>PowerPoint 演示文稿</vt:lpstr>
      <vt:lpstr>PowerPoint 演示文稿</vt:lpstr>
      <vt:lpstr>如何回复面试官？ </vt:lpstr>
      <vt:lpstr>PowerPoint 演示文稿</vt:lpstr>
      <vt:lpstr>题三：你为什么应聘本公司？</vt:lpstr>
      <vt:lpstr>题四：你认为这个行业的现况怎么样？</vt:lpstr>
      <vt:lpstr>题五：你能否接受加班？ </vt:lpstr>
      <vt:lpstr>题六： 你最大的优点是什么?</vt:lpstr>
      <vt:lpstr>回答范例： </vt:lpstr>
      <vt:lpstr> </vt:lpstr>
      <vt:lpstr>题五： 你希望的待遇是什么？</vt:lpstr>
      <vt:lpstr> </vt:lpstr>
      <vt:lpstr>PowerPoint 演示文稿</vt:lpstr>
      <vt:lpstr> </vt:lpstr>
      <vt:lpstr>题六： 你什么时候可以来上班？</vt:lpstr>
      <vt:lpstr>题七：你还有什么问题吗？ </vt:lpstr>
      <vt:lpstr>解读薪资、五险一金、实习期，试用期，转正</vt:lpstr>
      <vt:lpstr>薪资 </vt:lpstr>
      <vt:lpstr>薪资 </vt:lpstr>
      <vt:lpstr>薪资 </vt:lpstr>
      <vt:lpstr>五险一金</vt:lpstr>
      <vt:lpstr> 实习期、试用期、转正期这几者有什么区别？</vt:lpstr>
      <vt:lpstr>简历制作注意事项</vt:lpstr>
      <vt:lpstr>基本信息</vt:lpstr>
      <vt:lpstr>教育经历：</vt:lpstr>
      <vt:lpstr>专业技能 </vt:lpstr>
      <vt:lpstr>项目经历</vt:lpstr>
      <vt:lpstr>自我评价</vt:lpstr>
      <vt:lpstr>文档名字</vt:lpstr>
      <vt:lpstr>以下是培训学校，不要投简历，不要去面试</vt:lpstr>
      <vt:lpstr>怎么样判别培训机构</vt:lpstr>
      <vt:lpstr>常见问题</vt:lpstr>
      <vt:lpstr>简历常见问题</vt:lpstr>
      <vt:lpstr>面试常见问题</vt:lpstr>
      <vt:lpstr>心态常见问题</vt:lpstr>
      <vt:lpstr>心态常见问题</vt:lpstr>
      <vt:lpstr>那些没有拿到0ffer的求职者，可能犯了这5个错误</vt:lpstr>
      <vt:lpstr>就业期间思途管理</vt:lpstr>
      <vt:lpstr>就业期间思途管理</vt:lpstr>
      <vt:lpstr>就业后</vt:lpstr>
      <vt:lpstr>就业后</vt:lpstr>
      <vt:lpstr>就业后</vt:lpstr>
      <vt:lpstr>职场中不成熟的表现</vt:lpstr>
      <vt:lpstr>职场新人六大注意事项</vt:lpstr>
      <vt:lpstr>职场新人六大注意事项</vt:lpstr>
      <vt:lpstr>职场新人注意事项</vt:lpstr>
      <vt:lpstr>职场新人六大注意事项</vt:lpstr>
      <vt:lpstr>职场新人六大注意事项</vt:lpstr>
      <vt:lpstr>职场新人注意事项</vt:lpstr>
      <vt:lpstr>职场新人六大注意事项</vt:lpstr>
      <vt:lpstr>职场新人注意事项</vt:lpstr>
      <vt:lpstr>职场新人注意事项</vt:lpstr>
      <vt:lpstr>职场新人注意事项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260</cp:revision>
  <dcterms:created xsi:type="dcterms:W3CDTF">2017-08-28T07:50:00Z</dcterms:created>
  <dcterms:modified xsi:type="dcterms:W3CDTF">2017-11-09T01:18:34Z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