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335" r:id="rId5"/>
    <p:sldId id="258" r:id="rId7"/>
    <p:sldId id="296" r:id="rId8"/>
    <p:sldId id="324" r:id="rId9"/>
    <p:sldId id="326" r:id="rId10"/>
    <p:sldId id="328" r:id="rId11"/>
    <p:sldId id="329" r:id="rId12"/>
    <p:sldId id="330" r:id="rId13"/>
    <p:sldId id="327" r:id="rId14"/>
    <p:sldId id="331" r:id="rId15"/>
    <p:sldId id="333" r:id="rId16"/>
    <p:sldId id="332" r:id="rId17"/>
  </p:sldIdLst>
  <p:sldSz cx="9144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17375E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17375E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17375E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17375E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17375E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17375E"/>
        </a:solidFill>
        <a:latin typeface="微软雅黑" panose="020B0503020204020204" charset="-122"/>
        <a:ea typeface="微软雅黑" panose="020B0503020204020204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17375E"/>
        </a:solidFill>
        <a:latin typeface="微软雅黑" panose="020B0503020204020204" charset="-122"/>
        <a:ea typeface="微软雅黑" panose="020B0503020204020204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17375E"/>
        </a:solidFill>
        <a:latin typeface="微软雅黑" panose="020B0503020204020204" charset="-122"/>
        <a:ea typeface="微软雅黑" panose="020B0503020204020204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17375E"/>
        </a:solidFill>
        <a:latin typeface="微软雅黑" panose="020B0503020204020204" charset="-122"/>
        <a:ea typeface="微软雅黑" panose="020B050302020402020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DEADA"/>
    <a:srgbClr val="669900"/>
    <a:srgbClr val="0066CC"/>
    <a:srgbClr val="00CC00"/>
    <a:srgbClr val="8EB4E3"/>
    <a:srgbClr val="4F81BD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03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3076" name="幻灯片图像占位符 3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8788" y="1598613"/>
            <a:ext cx="4030948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65" y="1598613"/>
            <a:ext cx="4030948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8607" y="274638"/>
            <a:ext cx="2056606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8788" y="274638"/>
            <a:ext cx="605059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17375E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17375E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17375E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17375E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17375E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17375E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17375E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17375E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458788" y="274638"/>
            <a:ext cx="8226425" cy="114300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458788" y="1598613"/>
            <a:ext cx="8226425" cy="452755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8788" y="6245225"/>
            <a:ext cx="2130425" cy="47625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/>
          <a:lstStyle>
            <a:lvl1pPr>
              <a:defRPr sz="1300"/>
            </a:lvl1pPr>
          </a:lstStyle>
          <a:p>
            <a:pPr lvl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2613" y="6245225"/>
            <a:ext cx="2898775" cy="47625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/>
          <a:lstStyle>
            <a:lvl1pPr algn="ctr">
              <a:defRPr sz="1300"/>
            </a:lvl1pPr>
          </a:lstStyle>
          <a:p>
            <a:pPr lvl="0"/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4788" y="6245225"/>
            <a:ext cx="2130425" cy="476250"/>
          </a:xfrm>
          <a:prstGeom prst="rect">
            <a:avLst/>
          </a:prstGeom>
          <a:noFill/>
          <a:ln w="9525">
            <a:noFill/>
          </a:ln>
        </p:spPr>
        <p:txBody>
          <a:bodyPr lIns="89544" tIns="44772" rIns="89544" bIns="44772"/>
          <a:lstStyle>
            <a:lvl1pPr algn="r">
              <a:defRPr sz="1300"/>
            </a:lvl1pPr>
          </a:lstStyle>
          <a:p>
            <a:pPr lvl="0"/>
            <a:fld id="{9A0DB2DC-4C9A-4742-B13C-FB6460FD3503}" type="slidenum">
              <a:rPr lang="zh-CN" altLang="en-US">
                <a:latin typeface="Calibri" panose="020F0502020204030204" pitchFamily="2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89535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36550" lvl="0" indent="-33655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27075" lvl="1" indent="-2794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19505" lvl="2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67180" lvl="3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14855" lvl="4" indent="-224155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89535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17375E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17375E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17375E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17375E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17375E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17375E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17375E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17375E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矩形 3"/>
          <p:cNvSpPr/>
          <p:nvPr/>
        </p:nvSpPr>
        <p:spPr>
          <a:xfrm>
            <a:off x="-635" y="1703705"/>
            <a:ext cx="9144000" cy="21590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anchor="ctr"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99" name="标题 1"/>
          <p:cNvSpPr>
            <a:spLocks noGrp="1"/>
          </p:cNvSpPr>
          <p:nvPr>
            <p:ph type="ctrTitle"/>
          </p:nvPr>
        </p:nvSpPr>
        <p:spPr>
          <a:xfrm>
            <a:off x="10795" y="1786255"/>
            <a:ext cx="5621655" cy="1123315"/>
          </a:xfrm>
          <a:effectLst>
            <a:outerShdw dist="38100" dir="2699999" algn="ctr" rotWithShape="0">
              <a:srgbClr val="000000">
                <a:alpha val="37999"/>
              </a:srgbClr>
            </a:outerShdw>
          </a:effectLst>
        </p:spPr>
        <p:txBody>
          <a:bodyPr vert="horz" wrap="square" anchor="ctr"/>
          <a:lstStyle>
            <a:lvl1pPr lvl="0">
              <a:defRPr/>
            </a:lvl1pPr>
          </a:lstStyle>
          <a:p>
            <a:pPr lvl="0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由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经师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人师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8925" y="4607560"/>
            <a:ext cx="2505075" cy="1066800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6639560" y="4671060"/>
            <a:ext cx="2503805" cy="1003935"/>
          </a:xfrm>
          <a:prstGeom prst="rect">
            <a:avLst/>
          </a:prstGeom>
          <a:noFill/>
          <a:ln w="9525">
            <a:noFill/>
          </a:ln>
          <a:effectLst>
            <a:outerShdw dist="38100" dir="2699999" algn="ctr" rotWithShape="0">
              <a:srgbClr val="000000">
                <a:alpha val="37999"/>
              </a:srgbClr>
            </a:outerShdw>
          </a:effectLst>
        </p:spPr>
        <p:txBody>
          <a:bodyPr vert="horz" wrap="square" anchor="ctr"/>
          <a:lstStyle>
            <a:lvl1pPr lvl="0">
              <a:defRPr/>
            </a:lvl1pPr>
          </a:lstStyle>
          <a:p>
            <a:pPr lvl="0"/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朱建昕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27625" y="3168015"/>
            <a:ext cx="3829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浅谈教师个人口碑建设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矩形 5"/>
          <p:cNvSpPr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anchor="ctr"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9" name="圆角矩形 7"/>
          <p:cNvSpPr/>
          <p:nvPr/>
        </p:nvSpPr>
        <p:spPr>
          <a:xfrm>
            <a:off x="213995" y="1211580"/>
            <a:ext cx="8715375" cy="5427345"/>
          </a:xfrm>
          <a:prstGeom prst="roundRect">
            <a:avLst>
              <a:gd name="adj" fmla="val 5204"/>
            </a:avLst>
          </a:prstGeom>
          <a:noFill/>
          <a:ln w="25400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50" name="TextBox 8"/>
          <p:cNvSpPr txBox="1"/>
          <p:nvPr/>
        </p:nvSpPr>
        <p:spPr>
          <a:xfrm>
            <a:off x="0" y="142875"/>
            <a:ext cx="2926080" cy="645160"/>
          </a:xfrm>
          <a:prstGeom prst="rect">
            <a:avLst/>
          </a:prstGeom>
          <a:noFill/>
          <a:ln w="9525">
            <a:noFill/>
          </a:ln>
          <a:effectLst>
            <a:outerShdw dist="38100" dir="2699999" algn="ctr" rotWithShape="0">
              <a:srgbClr val="000000">
                <a:alpha val="37999"/>
              </a:srgbClr>
            </a:outerShdw>
          </a:effectLst>
        </p:spPr>
        <p:txBody>
          <a:bodyPr wrap="none">
            <a:spAutoFit/>
          </a:bodyPr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口碑建设总结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525" y="2481580"/>
            <a:ext cx="77812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尊重你的学生（客户）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44525" y="1464945"/>
            <a:ext cx="80835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精通你的业务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4525" y="3498215"/>
            <a:ext cx="82848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做一个散发正能量的人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44525" y="4514850"/>
            <a:ext cx="82848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了解你的学生的真实需求（客户），倾力帮助他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44525" y="5531485"/>
            <a:ext cx="82848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让学生（客户）信任你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矩形 5"/>
          <p:cNvSpPr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anchor="ctr"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9" name="圆角矩形 7"/>
          <p:cNvSpPr/>
          <p:nvPr/>
        </p:nvSpPr>
        <p:spPr>
          <a:xfrm>
            <a:off x="213995" y="1211580"/>
            <a:ext cx="8715375" cy="5427345"/>
          </a:xfrm>
          <a:prstGeom prst="roundRect">
            <a:avLst>
              <a:gd name="adj" fmla="val 5204"/>
            </a:avLst>
          </a:prstGeom>
          <a:noFill/>
          <a:ln w="25400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50" name="TextBox 8"/>
          <p:cNvSpPr txBox="1"/>
          <p:nvPr/>
        </p:nvSpPr>
        <p:spPr>
          <a:xfrm>
            <a:off x="0" y="142875"/>
            <a:ext cx="3383280" cy="645160"/>
          </a:xfrm>
          <a:prstGeom prst="rect">
            <a:avLst/>
          </a:prstGeom>
          <a:noFill/>
          <a:ln w="9525">
            <a:noFill/>
          </a:ln>
          <a:effectLst>
            <a:outerShdw dist="38100" dir="2699999" algn="ctr" rotWithShape="0">
              <a:srgbClr val="000000">
                <a:alpha val="37999"/>
              </a:srgbClr>
            </a:outerShdw>
          </a:effectLst>
        </p:spPr>
        <p:txBody>
          <a:bodyPr wrap="none">
            <a:spAutoFit/>
          </a:bodyPr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推荐给大家的书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525" y="2429510"/>
            <a:ext cx="77812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《给教师的建议》     苏霍姆林斯基 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44525" y="1464945"/>
            <a:ext cx="80835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《窗边的小豆豆》     黑柳彻子 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4525" y="3394075"/>
            <a:ext cx="82848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《心理学与生活》     理查德·格里格  菲利普·津巴多 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44525" y="4358640"/>
            <a:ext cx="82848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《浪潮之巅》            吴军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44525" y="5323205"/>
            <a:ext cx="82848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《民主主义与教育》  约翰</a:t>
            </a:r>
            <a:r>
              <a:rPr lang="zh-CN" altLang="en-US">
                <a:sym typeface="+mn-ea"/>
              </a:rPr>
              <a:t>·杜威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矩形 5"/>
          <p:cNvSpPr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anchor="ctr"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9" name="圆角矩形 7"/>
          <p:cNvSpPr/>
          <p:nvPr/>
        </p:nvSpPr>
        <p:spPr>
          <a:xfrm>
            <a:off x="213995" y="1211580"/>
            <a:ext cx="8715375" cy="5427345"/>
          </a:xfrm>
          <a:prstGeom prst="roundRect">
            <a:avLst>
              <a:gd name="adj" fmla="val 5204"/>
            </a:avLst>
          </a:prstGeom>
          <a:noFill/>
          <a:ln w="25400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50" name="TextBox 8"/>
          <p:cNvSpPr txBox="1"/>
          <p:nvPr/>
        </p:nvSpPr>
        <p:spPr>
          <a:xfrm>
            <a:off x="0" y="142875"/>
            <a:ext cx="2926080" cy="645160"/>
          </a:xfrm>
          <a:prstGeom prst="rect">
            <a:avLst/>
          </a:prstGeom>
          <a:noFill/>
          <a:ln w="9525">
            <a:noFill/>
          </a:ln>
          <a:effectLst>
            <a:outerShdw dist="38100" dir="2699999" algn="ctr" rotWithShape="0">
              <a:srgbClr val="000000">
                <a:alpha val="37999"/>
              </a:srgbClr>
            </a:outerShdw>
          </a:effectLst>
        </p:spPr>
        <p:txBody>
          <a:bodyPr wrap="none">
            <a:spAutoFit/>
          </a:bodyPr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为什么要读书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6435" y="1475105"/>
            <a:ext cx="808355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</a:t>
            </a:r>
            <a:r>
              <a:rPr lang="zh-CN" altLang="en-US"/>
              <a:t>如果你是一个程序员，为了解决应用类问题，那可以完全不读书，独立思考、论坛、博客、</a:t>
            </a:r>
            <a:r>
              <a:rPr lang="en-US" altLang="zh-CN"/>
              <a:t>API</a:t>
            </a:r>
            <a:r>
              <a:rPr lang="zh-CN" altLang="en-US"/>
              <a:t>文档、及同事的经验就可以解决绝大多数的问题。 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6435" y="2893060"/>
            <a:ext cx="808355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</a:t>
            </a:r>
            <a:r>
              <a:rPr lang="zh-CN" altLang="en-US"/>
              <a:t>但如果你是一名教师，那不读书可能不行。这里所说的书，并不是各种冠以</a:t>
            </a:r>
            <a:r>
              <a:rPr lang="en-US" altLang="zh-CN"/>
              <a:t>“</a:t>
            </a:r>
            <a:r>
              <a:rPr lang="zh-CN" altLang="en-US"/>
              <a:t>速成</a:t>
            </a:r>
            <a:r>
              <a:rPr lang="en-US" altLang="zh-CN"/>
              <a:t>”</a:t>
            </a:r>
            <a:r>
              <a:rPr lang="zh-CN" altLang="en-US"/>
              <a:t>、</a:t>
            </a:r>
            <a:r>
              <a:rPr lang="en-US" altLang="zh-CN"/>
              <a:t>“</a:t>
            </a:r>
            <a:r>
              <a:rPr lang="zh-CN" altLang="en-US"/>
              <a:t>精通</a:t>
            </a:r>
            <a:r>
              <a:rPr lang="en-US" altLang="zh-CN"/>
              <a:t>”</a:t>
            </a:r>
            <a:r>
              <a:rPr lang="zh-CN" altLang="en-US"/>
              <a:t>类的书籍，而是各个行业的国家级别、</a:t>
            </a:r>
            <a:r>
              <a:rPr lang="zh-CN" altLang="en-US">
                <a:sym typeface="+mn-ea"/>
              </a:rPr>
              <a:t>世界级别的著作</a:t>
            </a:r>
            <a:r>
              <a:rPr lang="zh-CN" altLang="en-US"/>
              <a:t>。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6435" y="4742180"/>
            <a:ext cx="808355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</a:t>
            </a:r>
            <a:r>
              <a:rPr lang="zh-CN" altLang="en-US"/>
              <a:t>因为你不仅要传授给学生你的经验，你同事的经验，你身边大牛的经验，而还要传授给他们世界级大师的经验与理论。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矩形 3"/>
          <p:cNvSpPr/>
          <p:nvPr/>
        </p:nvSpPr>
        <p:spPr>
          <a:xfrm>
            <a:off x="0" y="1997710"/>
            <a:ext cx="9144000" cy="21590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anchor="ctr"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99" name="标题 1"/>
          <p:cNvSpPr>
            <a:spLocks noGrp="1"/>
          </p:cNvSpPr>
          <p:nvPr>
            <p:ph type="ctrTitle"/>
          </p:nvPr>
        </p:nvSpPr>
        <p:spPr>
          <a:xfrm>
            <a:off x="1576070" y="2290445"/>
            <a:ext cx="5621655" cy="1123315"/>
          </a:xfrm>
          <a:effectLst>
            <a:outerShdw dist="38100" dir="2699999" algn="ctr" rotWithShape="0">
              <a:srgbClr val="000000">
                <a:alpha val="37999"/>
              </a:srgbClr>
            </a:outerShdw>
          </a:effectLst>
        </p:spPr>
        <p:txBody>
          <a:bodyPr vert="horz" wrap="square" anchor="ctr"/>
          <a:lstStyle>
            <a:lvl1pPr lvl="0">
              <a:defRPr/>
            </a:lvl1pPr>
          </a:lstStyle>
          <a:p>
            <a:pPr lvl="0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谢谢大家！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矩形 5"/>
          <p:cNvSpPr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anchor="ctr"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9" name="圆角矩形 7"/>
          <p:cNvSpPr/>
          <p:nvPr/>
        </p:nvSpPr>
        <p:spPr>
          <a:xfrm>
            <a:off x="213995" y="1200785"/>
            <a:ext cx="8715375" cy="5427345"/>
          </a:xfrm>
          <a:prstGeom prst="roundRect">
            <a:avLst>
              <a:gd name="adj" fmla="val 5204"/>
            </a:avLst>
          </a:prstGeom>
          <a:noFill/>
          <a:ln w="25400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50" name="TextBox 8"/>
          <p:cNvSpPr txBox="1"/>
          <p:nvPr/>
        </p:nvSpPr>
        <p:spPr>
          <a:xfrm>
            <a:off x="0" y="142875"/>
            <a:ext cx="2468880" cy="645160"/>
          </a:xfrm>
          <a:prstGeom prst="rect">
            <a:avLst/>
          </a:prstGeom>
          <a:noFill/>
          <a:ln w="9525">
            <a:noFill/>
          </a:ln>
          <a:effectLst>
            <a:outerShdw dist="38100" dir="2699999" algn="ctr" rotWithShape="0">
              <a:srgbClr val="000000">
                <a:alpha val="37999"/>
              </a:srgbClr>
            </a:outerShdw>
          </a:effectLst>
        </p:spPr>
        <p:txBody>
          <a:bodyPr wrap="none">
            <a:spAutoFit/>
          </a:bodyPr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编程与教育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7185" y="3178810"/>
            <a:ext cx="82848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800"/>
              <a:t>编程与教育，哪个更难？</a:t>
            </a:r>
            <a:endParaRPr lang="zh-CN" alt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矩形 5"/>
          <p:cNvSpPr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anchor="ctr"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9" name="圆角矩形 7"/>
          <p:cNvSpPr/>
          <p:nvPr/>
        </p:nvSpPr>
        <p:spPr>
          <a:xfrm>
            <a:off x="213995" y="1200785"/>
            <a:ext cx="8715375" cy="5363845"/>
          </a:xfrm>
          <a:prstGeom prst="roundRect">
            <a:avLst>
              <a:gd name="adj" fmla="val 5204"/>
            </a:avLst>
          </a:prstGeom>
          <a:noFill/>
          <a:ln w="25400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50" name="TextBox 8"/>
          <p:cNvSpPr txBox="1"/>
          <p:nvPr/>
        </p:nvSpPr>
        <p:spPr>
          <a:xfrm>
            <a:off x="0" y="142875"/>
            <a:ext cx="3383280" cy="645160"/>
          </a:xfrm>
          <a:prstGeom prst="rect">
            <a:avLst/>
          </a:prstGeom>
          <a:noFill/>
          <a:ln w="9525">
            <a:noFill/>
          </a:ln>
          <a:effectLst>
            <a:outerShdw dist="38100" dir="2699999" algn="ctr" rotWithShape="0">
              <a:srgbClr val="000000">
                <a:alpha val="37999"/>
              </a:srgbClr>
            </a:outerShdw>
          </a:effectLst>
        </p:spPr>
        <p:txBody>
          <a:bodyPr wrap="none">
            <a:spAutoFit/>
          </a:bodyPr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计算机界的大师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4510" y="2142490"/>
            <a:ext cx="39878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香农 信息论之父  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4510" y="4485640"/>
            <a:ext cx="54343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托尼·霍尔    快速排序 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4510" y="5266690"/>
            <a:ext cx="39884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林纳斯·托瓦兹    </a:t>
            </a:r>
            <a:r>
              <a:rPr lang="en-US" altLang="zh-CN"/>
              <a:t>Linux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4510" y="3704590"/>
            <a:ext cx="56470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丹尼斯·里奇  </a:t>
            </a:r>
            <a:r>
              <a:rPr lang="en-US" altLang="zh-CN"/>
              <a:t>C</a:t>
            </a:r>
            <a:r>
              <a:rPr lang="zh-CN" altLang="en-US"/>
              <a:t>语言之父</a:t>
            </a:r>
            <a:r>
              <a:rPr lang="en-US" altLang="zh-CN"/>
              <a:t> unix</a:t>
            </a:r>
            <a:r>
              <a:rPr lang="zh-CN" altLang="en-US"/>
              <a:t>之父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4510" y="2923540"/>
            <a:ext cx="54330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温顿·瑟夫 </a:t>
            </a:r>
            <a:r>
              <a:rPr lang="en-US" altLang="zh-CN"/>
              <a:t>tcp/ip</a:t>
            </a:r>
            <a:r>
              <a:rPr lang="zh-CN" altLang="zh-CN"/>
              <a:t> 互联网之父  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4510" y="1361440"/>
            <a:ext cx="5647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图灵  计算机之父   人工智能之父  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51320" y="1361440"/>
            <a:ext cx="9550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28</a:t>
            </a:r>
            <a:r>
              <a:rPr lang="zh-CN" altLang="en-US">
                <a:sym typeface="+mn-ea"/>
              </a:rPr>
              <a:t>岁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51320" y="2142490"/>
            <a:ext cx="9550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25</a:t>
            </a:r>
            <a:r>
              <a:rPr lang="zh-CN" altLang="en-US">
                <a:sym typeface="+mn-ea"/>
              </a:rPr>
              <a:t>岁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751320" y="2923540"/>
            <a:ext cx="9550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30</a:t>
            </a:r>
            <a:r>
              <a:rPr lang="zh-CN" altLang="en-US">
                <a:sym typeface="+mn-ea"/>
              </a:rPr>
              <a:t>岁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751320" y="3704590"/>
            <a:ext cx="9550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30</a:t>
            </a:r>
            <a:r>
              <a:rPr lang="zh-CN" altLang="en-US">
                <a:sym typeface="+mn-ea"/>
              </a:rPr>
              <a:t>岁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51320" y="4485640"/>
            <a:ext cx="9550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26</a:t>
            </a:r>
            <a:r>
              <a:rPr lang="zh-CN" altLang="en-US">
                <a:sym typeface="+mn-ea"/>
              </a:rPr>
              <a:t>岁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751320" y="5266690"/>
            <a:ext cx="9550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22</a:t>
            </a:r>
            <a:r>
              <a:rPr lang="zh-CN" altLang="en-US">
                <a:sym typeface="+mn-ea"/>
              </a:rPr>
              <a:t>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矩形 5"/>
          <p:cNvSpPr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anchor="ctr"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9" name="圆角矩形 7"/>
          <p:cNvSpPr/>
          <p:nvPr/>
        </p:nvSpPr>
        <p:spPr>
          <a:xfrm>
            <a:off x="214630" y="1200785"/>
            <a:ext cx="8715375" cy="5363845"/>
          </a:xfrm>
          <a:prstGeom prst="roundRect">
            <a:avLst>
              <a:gd name="adj" fmla="val 5204"/>
            </a:avLst>
          </a:prstGeom>
          <a:noFill/>
          <a:ln w="25400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50" name="TextBox 8"/>
          <p:cNvSpPr txBox="1"/>
          <p:nvPr/>
        </p:nvSpPr>
        <p:spPr>
          <a:xfrm>
            <a:off x="0" y="142875"/>
            <a:ext cx="2926080" cy="645160"/>
          </a:xfrm>
          <a:prstGeom prst="rect">
            <a:avLst/>
          </a:prstGeom>
          <a:noFill/>
          <a:ln w="9525">
            <a:noFill/>
          </a:ln>
          <a:effectLst>
            <a:outerShdw dist="38100" dir="2699999" algn="ctr" rotWithShape="0">
              <a:srgbClr val="000000">
                <a:alpha val="37999"/>
              </a:srgbClr>
            </a:outerShdw>
          </a:effectLst>
        </p:spPr>
        <p:txBody>
          <a:bodyPr wrap="none">
            <a:spAutoFit/>
          </a:bodyPr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教育界的大师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8170" y="2211705"/>
            <a:ext cx="52171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梅贻琦    清华大学校长 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8170" y="4573905"/>
            <a:ext cx="52908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苏霍姆林斯基    苏联著名教育家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8170" y="5361305"/>
            <a:ext cx="60274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叶圣陶   人民教育出版社社长及总编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8170" y="3786505"/>
            <a:ext cx="49022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查尔斯</a:t>
            </a:r>
            <a:r>
              <a:rPr>
                <a:latin typeface="微软雅黑" panose="020B0503020204020204" charset="-122"/>
              </a:rPr>
              <a:t>·</a:t>
            </a:r>
            <a:r>
              <a:t>艾略特</a:t>
            </a:r>
            <a:r>
              <a:rPr lang="en-US" altLang="zh-CN"/>
              <a:t>   </a:t>
            </a:r>
            <a:r>
              <a:rPr lang="zh-CN" altLang="en-US"/>
              <a:t>哈佛大学校长</a:t>
            </a:r>
            <a:r>
              <a:rPr lang="en-US" altLang="zh-CN"/>
              <a:t>  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8170" y="2999105"/>
            <a:ext cx="52165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竺可桢 </a:t>
            </a:r>
            <a:r>
              <a:rPr lang="zh-CN" altLang="zh-CN"/>
              <a:t>   浙江大学校长 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8170" y="1424305"/>
            <a:ext cx="50907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蔡元培    北京大学校长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flipH="1">
            <a:off x="6647180" y="1424305"/>
            <a:ext cx="9988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50</a:t>
            </a:r>
            <a:r>
              <a:rPr lang="zh-CN" altLang="en-US">
                <a:sym typeface="+mn-ea"/>
              </a:rPr>
              <a:t>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47180" y="2211705"/>
            <a:ext cx="9550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48</a:t>
            </a:r>
            <a:r>
              <a:rPr lang="zh-CN" altLang="en-US">
                <a:sym typeface="+mn-ea"/>
              </a:rPr>
              <a:t>岁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47180" y="2999105"/>
            <a:ext cx="9550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57</a:t>
            </a:r>
            <a:r>
              <a:rPr lang="zh-CN" altLang="en-US">
                <a:sym typeface="+mn-ea"/>
              </a:rPr>
              <a:t>岁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647180" y="3786505"/>
            <a:ext cx="9550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55</a:t>
            </a:r>
            <a:r>
              <a:rPr lang="zh-CN" altLang="en-US">
                <a:sym typeface="+mn-ea"/>
              </a:rPr>
              <a:t>岁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647180" y="4573905"/>
            <a:ext cx="9550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47</a:t>
            </a:r>
            <a:r>
              <a:rPr lang="zh-CN" altLang="en-US">
                <a:sym typeface="+mn-ea"/>
              </a:rPr>
              <a:t>岁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647180" y="5361305"/>
            <a:ext cx="9550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55</a:t>
            </a:r>
            <a:r>
              <a:rPr lang="zh-CN" altLang="en-US">
                <a:sym typeface="+mn-ea"/>
              </a:rPr>
              <a:t>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矩形 5"/>
          <p:cNvSpPr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anchor="ctr"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9" name="圆角矩形 7"/>
          <p:cNvSpPr/>
          <p:nvPr/>
        </p:nvSpPr>
        <p:spPr>
          <a:xfrm>
            <a:off x="213995" y="1200785"/>
            <a:ext cx="8715375" cy="5427345"/>
          </a:xfrm>
          <a:prstGeom prst="roundRect">
            <a:avLst>
              <a:gd name="adj" fmla="val 5204"/>
            </a:avLst>
          </a:prstGeom>
          <a:noFill/>
          <a:ln w="25400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50" name="TextBox 8"/>
          <p:cNvSpPr txBox="1"/>
          <p:nvPr/>
        </p:nvSpPr>
        <p:spPr>
          <a:xfrm>
            <a:off x="0" y="142875"/>
            <a:ext cx="3383280" cy="645160"/>
          </a:xfrm>
          <a:prstGeom prst="rect">
            <a:avLst/>
          </a:prstGeom>
          <a:noFill/>
          <a:ln w="9525">
            <a:noFill/>
          </a:ln>
          <a:effectLst>
            <a:outerShdw dist="38100" dir="2699999" algn="ctr" rotWithShape="0">
              <a:srgbClr val="000000">
                <a:alpha val="37999"/>
              </a:srgbClr>
            </a:outerShdw>
          </a:effectLst>
        </p:spPr>
        <p:txBody>
          <a:bodyPr wrap="none">
            <a:spAutoFit/>
          </a:bodyPr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知易行难的教育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5145" y="2574290"/>
            <a:ext cx="82848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每一位进入教育行业的人，都要明白教育是一件任重道远的事情 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5145" y="1409700"/>
            <a:ext cx="808355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教育虽然有超越两千年的发展史，但却可能是各行业中最不可量化的一个行业。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5145" y="3738880"/>
            <a:ext cx="82848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基本上而言，踏入教育行业</a:t>
            </a:r>
            <a:r>
              <a:rPr lang="en-US" altLang="zh-CN"/>
              <a:t>3-5</a:t>
            </a:r>
            <a:r>
              <a:rPr lang="zh-CN" altLang="en-US"/>
              <a:t>年，才会对教育初有认知。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5145" y="4903470"/>
            <a:ext cx="828484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以上，初涉教育行业的同事应当重视。首先要对这个行当心存敬畏之心，若轻视之，则不可能成为好老师。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矩形 5"/>
          <p:cNvSpPr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anchor="ctr"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9" name="圆角矩形 7"/>
          <p:cNvSpPr/>
          <p:nvPr/>
        </p:nvSpPr>
        <p:spPr>
          <a:xfrm>
            <a:off x="213995" y="1211580"/>
            <a:ext cx="8715375" cy="5427345"/>
          </a:xfrm>
          <a:prstGeom prst="roundRect">
            <a:avLst>
              <a:gd name="adj" fmla="val 5204"/>
            </a:avLst>
          </a:prstGeom>
          <a:noFill/>
          <a:ln w="25400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50" name="TextBox 8"/>
          <p:cNvSpPr txBox="1"/>
          <p:nvPr/>
        </p:nvSpPr>
        <p:spPr>
          <a:xfrm>
            <a:off x="0" y="142875"/>
            <a:ext cx="2468880" cy="645160"/>
          </a:xfrm>
          <a:prstGeom prst="rect">
            <a:avLst/>
          </a:prstGeom>
          <a:noFill/>
          <a:ln w="9525">
            <a:noFill/>
          </a:ln>
          <a:effectLst>
            <a:outerShdw dist="38100" dir="2699999" algn="ctr" rotWithShape="0">
              <a:srgbClr val="000000">
                <a:alpha val="37999"/>
              </a:srgbClr>
            </a:outerShdw>
          </a:effectLst>
        </p:spPr>
        <p:txBody>
          <a:bodyPr wrap="none">
            <a:spAutoFit/>
          </a:bodyPr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经师与人师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5780" y="2339975"/>
            <a:ext cx="82848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人师：学问、品行皆可做出表率的老师。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5780" y="1464945"/>
            <a:ext cx="80835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经师： 传授知识的老师。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5780" y="3215005"/>
            <a:ext cx="82848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经师更重视技能的传授，人师是在经师的基础上更强调品德修养。经师重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师能</a:t>
            </a:r>
            <a:r>
              <a:rPr lang="zh-CN" altLang="en-US"/>
              <a:t>，人师重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师德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5780" y="4521200"/>
            <a:ext cx="828484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以我们现在职业培训师而言，如果目标是让学生就业、就好业，那成为一名优秀的经师即可。但若想要赢得好的口碑，则要成为一名优秀的人师。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矩形 5"/>
          <p:cNvSpPr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anchor="ctr"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9" name="圆角矩形 7"/>
          <p:cNvSpPr/>
          <p:nvPr/>
        </p:nvSpPr>
        <p:spPr>
          <a:xfrm>
            <a:off x="213995" y="1211580"/>
            <a:ext cx="8715375" cy="5427345"/>
          </a:xfrm>
          <a:prstGeom prst="roundRect">
            <a:avLst>
              <a:gd name="adj" fmla="val 5204"/>
            </a:avLst>
          </a:prstGeom>
          <a:noFill/>
          <a:ln w="25400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50" name="TextBox 8"/>
          <p:cNvSpPr txBox="1"/>
          <p:nvPr/>
        </p:nvSpPr>
        <p:spPr>
          <a:xfrm>
            <a:off x="0" y="106045"/>
            <a:ext cx="4405630" cy="645160"/>
          </a:xfrm>
          <a:prstGeom prst="rect">
            <a:avLst/>
          </a:prstGeom>
          <a:noFill/>
          <a:ln w="9525">
            <a:noFill/>
          </a:ln>
          <a:effectLst>
            <a:outerShdw dist="38100" dir="2699999" algn="ctr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合格经师的要求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4075" y="4110990"/>
            <a:ext cx="78809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把握住课堂气氛，掌控讲课节奏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4075" y="1337310"/>
            <a:ext cx="79565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必要的行业经验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4075" y="2724150"/>
            <a:ext cx="80835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备课充分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4075" y="3417570"/>
            <a:ext cx="80835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逻辑思维清晰，讲课有条理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54075" y="2030730"/>
            <a:ext cx="79565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发音标准，有气场，不啰嗦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54075" y="5939790"/>
            <a:ext cx="78809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较少有学生反映老师有问题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54075" y="4804410"/>
            <a:ext cx="808037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明白学生不是你，不要总是借鉴自己求学时侯的经验，但可以借鉴你所遇到的老师的经验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矩形 5"/>
          <p:cNvSpPr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anchor="ctr"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9" name="圆角矩形 7"/>
          <p:cNvSpPr/>
          <p:nvPr/>
        </p:nvSpPr>
        <p:spPr>
          <a:xfrm>
            <a:off x="213995" y="1211580"/>
            <a:ext cx="8715375" cy="5427345"/>
          </a:xfrm>
          <a:prstGeom prst="roundRect">
            <a:avLst>
              <a:gd name="adj" fmla="val 5204"/>
            </a:avLst>
          </a:prstGeom>
          <a:noFill/>
          <a:ln w="25400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50" name="TextBox 8"/>
          <p:cNvSpPr txBox="1"/>
          <p:nvPr/>
        </p:nvSpPr>
        <p:spPr>
          <a:xfrm>
            <a:off x="0" y="106045"/>
            <a:ext cx="4405630" cy="645160"/>
          </a:xfrm>
          <a:prstGeom prst="rect">
            <a:avLst/>
          </a:prstGeom>
          <a:noFill/>
          <a:ln w="9525">
            <a:noFill/>
          </a:ln>
          <a:effectLst>
            <a:outerShdw dist="38100" dir="2699999" algn="ctr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优秀经师的要求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6610" y="3799205"/>
            <a:ext cx="80911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明白一个道理：不是教知识，而是教学生掌握知识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6610" y="1284605"/>
            <a:ext cx="79565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了解每个学生的需求，他来听你的课是为了什么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6610" y="2541905"/>
            <a:ext cx="80835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让学生感受到你是一个自我学习能力极强的人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6610" y="3170555"/>
            <a:ext cx="80835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把控住不同层次的学生，因材施教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6610" y="1913255"/>
            <a:ext cx="79565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极具广度的行内知识体系，极具深度的专业经验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16610" y="5685155"/>
            <a:ext cx="788098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极少或没有学生反映该老师有不好的方面，且有学生反映好的方面。出现口碑学员且增长。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16610" y="4427855"/>
            <a:ext cx="5516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研究的重心从本专业转移到教育学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16610" y="5056505"/>
            <a:ext cx="78809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引导学生独立思考，自我学习，解决问题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矩形 5"/>
          <p:cNvSpPr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anchor="ctr"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9" name="圆角矩形 7"/>
          <p:cNvSpPr/>
          <p:nvPr/>
        </p:nvSpPr>
        <p:spPr>
          <a:xfrm>
            <a:off x="213995" y="1211580"/>
            <a:ext cx="8715375" cy="5427345"/>
          </a:xfrm>
          <a:prstGeom prst="roundRect">
            <a:avLst>
              <a:gd name="adj" fmla="val 5204"/>
            </a:avLst>
          </a:prstGeom>
          <a:noFill/>
          <a:ln w="25400" cap="flat" cmpd="sng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50" name="TextBox 8"/>
          <p:cNvSpPr txBox="1"/>
          <p:nvPr/>
        </p:nvSpPr>
        <p:spPr>
          <a:xfrm>
            <a:off x="0" y="106045"/>
            <a:ext cx="4405630" cy="645160"/>
          </a:xfrm>
          <a:prstGeom prst="rect">
            <a:avLst/>
          </a:prstGeom>
          <a:noFill/>
          <a:ln w="9525">
            <a:noFill/>
          </a:ln>
          <a:effectLst>
            <a:outerShdw dist="38100" dir="2699999" algn="ctr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人师的要求</a:t>
            </a:r>
            <a:endParaRPr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1695" y="4004945"/>
            <a:ext cx="80911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对教育学有较深的研究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4075" y="1400175"/>
            <a:ext cx="79565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一名优秀的经师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4075" y="2668905"/>
            <a:ext cx="67602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做一个真诚、正直、善良、乐于助人的人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61695" y="3336925"/>
            <a:ext cx="80835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言行上传给学生进步的、文明的思想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54075" y="2000885"/>
            <a:ext cx="78517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尊重学生、欣赏学生、关心学生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54075" y="5340985"/>
            <a:ext cx="788098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大部分学生会信任这个老师，不仅认可其的学问，更加信任的是其为人。口碑就是来源于信任。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4672965"/>
            <a:ext cx="80911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文史哲、心理学、人文社科、科学、经管都有涉猎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1401</Words>
  <Application>WPS 演示</Application>
  <PresentationFormat>在屏幕上显示</PresentationFormat>
  <Paragraphs>166</Paragraphs>
  <Slides>13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默认设计模板_2</vt:lpstr>
      <vt:lpstr> 由“经师”到“人师”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Axure RP</dc:title>
  <dc:creator>yellownancy</dc:creator>
  <cp:lastModifiedBy>半神的赎罪</cp:lastModifiedBy>
  <cp:revision>140</cp:revision>
  <dcterms:created xsi:type="dcterms:W3CDTF">2013-03-27T03:56:00Z</dcterms:created>
  <dcterms:modified xsi:type="dcterms:W3CDTF">2018-04-12T01:20:01Z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