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7" r:id="rId3"/>
    <p:sldId id="261" r:id="rId4"/>
    <p:sldId id="262" r:id="rId5"/>
    <p:sldId id="280" r:id="rId6"/>
    <p:sldId id="285" r:id="rId7"/>
    <p:sldId id="291" r:id="rId8"/>
    <p:sldId id="293" r:id="rId9"/>
    <p:sldId id="292" r:id="rId10"/>
    <p:sldId id="294" r:id="rId11"/>
    <p:sldId id="296" r:id="rId12"/>
    <p:sldId id="297" r:id="rId13"/>
    <p:sldId id="298" r:id="rId14"/>
    <p:sldId id="308" r:id="rId15"/>
    <p:sldId id="301" r:id="rId16"/>
    <p:sldId id="310" r:id="rId17"/>
    <p:sldId id="303" r:id="rId18"/>
    <p:sldId id="305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449"/>
    <a:srgbClr val="046538"/>
    <a:srgbClr val="A4CE52"/>
    <a:srgbClr val="E0E66A"/>
    <a:srgbClr val="119242"/>
    <a:srgbClr val="0A943F"/>
    <a:srgbClr val="E3E568"/>
    <a:srgbClr val="74C05E"/>
    <a:srgbClr val="27784F"/>
    <a:srgbClr val="55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18" autoAdjust="0"/>
  </p:normalViewPr>
  <p:slideViewPr>
    <p:cSldViewPr>
      <p:cViewPr varScale="1">
        <p:scale>
          <a:sx n="134" d="100"/>
          <a:sy n="134" d="100"/>
        </p:scale>
        <p:origin x="95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E35EB-2208-4EF7-87C4-E8EF85AA69A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3244-59EC-40AB-B14D-937812034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9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3244-59EC-40AB-B14D-937812034F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5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严肃，不严厉，亲和力。理性的，讲出坏习惯、违反纪律的后果。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3244-59EC-40AB-B14D-937812034F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1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3244-59EC-40AB-B14D-937812034F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36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3244-59EC-40AB-B14D-937812034F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5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"/>
            <a:ext cx="9144000" cy="514029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05F38-2B2D-4257-88BA-38509297082B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8260" y="1647719"/>
            <a:ext cx="62321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34C05D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2400" smtClean="0">
                <a:solidFill>
                  <a:srgbClr val="34C05D"/>
                </a:solidFill>
                <a:latin typeface="微软雅黑" pitchFamily="34" charset="-122"/>
                <a:ea typeface="微软雅黑" pitchFamily="34" charset="-122"/>
              </a:rPr>
              <a:t>规教学部</a:t>
            </a:r>
            <a:endParaRPr lang="en-US" altLang="zh-CN" sz="2400" dirty="0" smtClean="0">
              <a:solidFill>
                <a:srgbClr val="34C05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5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员工周年述职报告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2276" y="2974001"/>
            <a:ext cx="1839643" cy="435530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47985" y="2954009"/>
            <a:ext cx="1803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臧金玉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半闭框 6"/>
          <p:cNvSpPr/>
          <p:nvPr/>
        </p:nvSpPr>
        <p:spPr>
          <a:xfrm>
            <a:off x="1475656" y="1419622"/>
            <a:ext cx="432048" cy="432048"/>
          </a:xfrm>
          <a:prstGeom prst="halfFrame">
            <a:avLst>
              <a:gd name="adj1" fmla="val 8138"/>
              <a:gd name="adj2" fmla="val 5618"/>
            </a:avLst>
          </a:prstGeom>
          <a:solidFill>
            <a:srgbClr val="34C05D"/>
          </a:solidFill>
          <a:ln>
            <a:solidFill>
              <a:srgbClr val="34C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10800000">
            <a:off x="7236296" y="3191659"/>
            <a:ext cx="432048" cy="432048"/>
          </a:xfrm>
          <a:prstGeom prst="halfFrame">
            <a:avLst>
              <a:gd name="adj1" fmla="val 8138"/>
              <a:gd name="adj2" fmla="val 5618"/>
            </a:avLst>
          </a:prstGeom>
          <a:solidFill>
            <a:srgbClr val="34C05D"/>
          </a:solidFill>
          <a:ln>
            <a:solidFill>
              <a:srgbClr val="34C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6200000">
            <a:off x="1473790" y="3193528"/>
            <a:ext cx="432048" cy="428310"/>
          </a:xfrm>
          <a:prstGeom prst="halfFrame">
            <a:avLst>
              <a:gd name="adj1" fmla="val 3231"/>
              <a:gd name="adj2" fmla="val 3808"/>
            </a:avLst>
          </a:prstGeom>
          <a:solidFill>
            <a:srgbClr val="34C05D"/>
          </a:solidFill>
          <a:ln>
            <a:solidFill>
              <a:srgbClr val="34C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/>
          <p:cNvSpPr/>
          <p:nvPr/>
        </p:nvSpPr>
        <p:spPr>
          <a:xfrm rot="5400000">
            <a:off x="7221930" y="1433728"/>
            <a:ext cx="432048" cy="428310"/>
          </a:xfrm>
          <a:prstGeom prst="halfFrame">
            <a:avLst>
              <a:gd name="adj1" fmla="val 3231"/>
              <a:gd name="adj2" fmla="val 3808"/>
            </a:avLst>
          </a:prstGeom>
          <a:solidFill>
            <a:srgbClr val="34C05D"/>
          </a:solidFill>
          <a:ln>
            <a:solidFill>
              <a:srgbClr val="34C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8768784">
            <a:off x="4686830" y="1277876"/>
            <a:ext cx="1573156" cy="1573156"/>
          </a:xfrm>
          <a:prstGeom prst="rect">
            <a:avLst/>
          </a:prstGeom>
          <a:solidFill>
            <a:srgbClr val="046538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8768784">
            <a:off x="2812130" y="1585182"/>
            <a:ext cx="1909652" cy="1909652"/>
          </a:xfrm>
          <a:prstGeom prst="rect">
            <a:avLst/>
          </a:prstGeom>
          <a:solidFill>
            <a:srgbClr val="39B449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99592" y="2428849"/>
            <a:ext cx="6336704" cy="2735189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18768784">
            <a:off x="768741" y="2099360"/>
            <a:ext cx="2153346" cy="2153346"/>
          </a:xfrm>
          <a:prstGeom prst="rect">
            <a:avLst/>
          </a:prstGeom>
          <a:solidFill>
            <a:srgbClr val="74C05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83568" y="2090921"/>
            <a:ext cx="2232248" cy="1734883"/>
            <a:chOff x="965747" y="1909317"/>
            <a:chExt cx="2232248" cy="1734883"/>
          </a:xfrm>
        </p:grpSpPr>
        <p:sp>
          <p:nvSpPr>
            <p:cNvPr id="16" name="TextBox 15"/>
            <p:cNvSpPr txBox="1"/>
            <p:nvPr/>
          </p:nvSpPr>
          <p:spPr>
            <a:xfrm>
              <a:off x="1818377" y="1909317"/>
              <a:ext cx="555675" cy="7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65747" y="2620458"/>
              <a:ext cx="2232248" cy="102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提高心性，磨练灵魂。</a:t>
              </a:r>
              <a:endPara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每一天认真的工作、认真的生活都是修行。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30671" y="1508163"/>
            <a:ext cx="2232248" cy="1449535"/>
            <a:chOff x="1043609" y="1822756"/>
            <a:chExt cx="2232248" cy="1449535"/>
          </a:xfrm>
        </p:grpSpPr>
        <p:sp>
          <p:nvSpPr>
            <p:cNvPr id="27" name="TextBox 26"/>
            <p:cNvSpPr txBox="1"/>
            <p:nvPr/>
          </p:nvSpPr>
          <p:spPr>
            <a:xfrm>
              <a:off x="1798700" y="1822756"/>
              <a:ext cx="5556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43609" y="2571715"/>
              <a:ext cx="2232248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不以聪慧警捷为高，而以勤确谦抑为上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535225" y="1165244"/>
            <a:ext cx="2232248" cy="1331557"/>
            <a:chOff x="1073049" y="1744340"/>
            <a:chExt cx="2232248" cy="1331557"/>
          </a:xfrm>
        </p:grpSpPr>
        <p:sp>
          <p:nvSpPr>
            <p:cNvPr id="31" name="TextBox 30"/>
            <p:cNvSpPr txBox="1"/>
            <p:nvPr/>
          </p:nvSpPr>
          <p:spPr>
            <a:xfrm>
              <a:off x="1722115" y="1744340"/>
              <a:ext cx="5556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3049" y="2375321"/>
              <a:ext cx="2232248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感恩、真诚、勤奋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endPara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好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学、踏实。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09701" y="3669097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教学，需要的是良心和责任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精、诚、勤、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笃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71799" y="51470"/>
            <a:ext cx="3357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企</a:t>
            </a:r>
            <a:r>
              <a:rPr lang="zh-CN" alt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业文化方面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56439" y="848982"/>
            <a:ext cx="3510001" cy="288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  <a:gs pos="94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>
            <a:fillRect/>
          </a:stretch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03131" y="-7670"/>
            <a:ext cx="576064" cy="1995686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03131" y="2924120"/>
            <a:ext cx="576064" cy="2225402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1935" y="1974935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自我评价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99792" y="2085852"/>
            <a:ext cx="720080" cy="720080"/>
            <a:chOff x="5311138" y="3330231"/>
            <a:chExt cx="720080" cy="720080"/>
          </a:xfrm>
        </p:grpSpPr>
        <p:sp>
          <p:nvSpPr>
            <p:cNvPr id="12" name="流程图: 联系 11"/>
            <p:cNvSpPr/>
            <p:nvPr/>
          </p:nvSpPr>
          <p:spPr>
            <a:xfrm>
              <a:off x="5311138" y="3330231"/>
              <a:ext cx="720080" cy="72008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518778" y="3540271"/>
              <a:ext cx="304800" cy="3048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747462" y="2715765"/>
            <a:ext cx="163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3.1.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岗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位职责</a:t>
            </a:r>
            <a:endParaRPr lang="en-US" altLang="zh-CN" sz="16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3.2.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自我评价</a:t>
            </a:r>
            <a:endParaRPr lang="en-US" altLang="zh-CN" sz="16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3.3.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在问题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7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381593"/>
            <a:ext cx="329112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3.1.</a:t>
            </a:r>
            <a:r>
              <a:rPr lang="zh-CN" alt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岗位职责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1261" y="1136121"/>
            <a:ext cx="3510001" cy="288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  <a:gs pos="94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91680" y="2067694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树立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合企业价值观的个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人教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学风格和教学手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不断积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累教学经验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扎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实地掌握专业教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学知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系。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管理整个班级的学习氛围和纪律。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顺利完成班级的教学工作和就业工作。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缔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造良好口碑。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61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3728" y="228371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严谨，细心，踏实，认真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一件事，不论大小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做就用心去做好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术知识方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面，时刻保持足够的热忱。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832" y="295865"/>
            <a:ext cx="329112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3.2.</a:t>
            </a:r>
            <a:r>
              <a:rPr lang="zh-CN" alt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自我评价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1261" y="1050393"/>
            <a:ext cx="3510001" cy="288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  <a:gs pos="94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24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578217" y="483518"/>
            <a:ext cx="3655772" cy="823758"/>
            <a:chOff x="2556438" y="339502"/>
            <a:chExt cx="3655772" cy="823758"/>
          </a:xfrm>
        </p:grpSpPr>
        <p:sp>
          <p:nvSpPr>
            <p:cNvPr id="5" name="矩形 4"/>
            <p:cNvSpPr/>
            <p:nvPr/>
          </p:nvSpPr>
          <p:spPr>
            <a:xfrm>
              <a:off x="2921082" y="339502"/>
              <a:ext cx="3291128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3.3.</a:t>
              </a:r>
              <a:r>
                <a:rPr lang="zh-CN" altLang="en-US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存</a:t>
              </a:r>
              <a:r>
                <a:rPr lang="zh-CN" altLang="en-US" sz="32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在问题</a:t>
              </a:r>
              <a:endPara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56438" y="1134460"/>
              <a:ext cx="3510001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6000">
                  <a:schemeClr val="bg1">
                    <a:lumMod val="95000"/>
                  </a:schemeClr>
                </a:gs>
                <a:gs pos="94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45899" y="1996319"/>
            <a:ext cx="916821" cy="823085"/>
            <a:chOff x="5800667" y="1589897"/>
            <a:chExt cx="916821" cy="823085"/>
          </a:xfrm>
        </p:grpSpPr>
        <p:sp>
          <p:nvSpPr>
            <p:cNvPr id="18" name="圆角矩形 17"/>
            <p:cNvSpPr/>
            <p:nvPr/>
          </p:nvSpPr>
          <p:spPr>
            <a:xfrm rot="2788035">
              <a:off x="5800667" y="1589897"/>
              <a:ext cx="823085" cy="82308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 rot="2788035">
              <a:off x="5894403" y="1589897"/>
              <a:ext cx="823085" cy="823085"/>
            </a:xfrm>
            <a:prstGeom prst="roundRect">
              <a:avLst/>
            </a:prstGeom>
            <a:solidFill>
              <a:srgbClr val="04653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932302" y="1977947"/>
            <a:ext cx="895094" cy="823085"/>
            <a:chOff x="4238219" y="1589897"/>
            <a:chExt cx="895094" cy="823085"/>
          </a:xfrm>
        </p:grpSpPr>
        <p:sp>
          <p:nvSpPr>
            <p:cNvPr id="17" name="圆角矩形 16"/>
            <p:cNvSpPr/>
            <p:nvPr/>
          </p:nvSpPr>
          <p:spPr>
            <a:xfrm rot="2788035">
              <a:off x="4238219" y="1589897"/>
              <a:ext cx="823085" cy="82308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2788035">
              <a:off x="4310228" y="1589897"/>
              <a:ext cx="823085" cy="823085"/>
            </a:xfrm>
            <a:prstGeom prst="roundRect">
              <a:avLst/>
            </a:prstGeom>
            <a:solidFill>
              <a:srgbClr val="0A94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5417" y="3003871"/>
            <a:ext cx="20340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smtClean="0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精纯与大略</a:t>
            </a:r>
            <a:endParaRPr lang="en-US" altLang="zh-CN" sz="1600" b="1" dirty="0" smtClean="0">
              <a:solidFill>
                <a:srgbClr val="39B449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教学知识点广度、深度上的把握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教学进度节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奏上的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51766" y="3005552"/>
            <a:ext cx="20340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差</a:t>
            </a:r>
            <a:r>
              <a:rPr lang="zh-CN" altLang="en-US" sz="1600" b="1" smtClean="0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异化管理</a:t>
            </a:r>
            <a:endParaRPr lang="en-US" altLang="zh-CN" sz="1600" b="1" dirty="0" smtClean="0">
              <a:solidFill>
                <a:srgbClr val="39B449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差异化学生的统一管理把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59708" y="2972990"/>
            <a:ext cx="20340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知</a:t>
            </a:r>
            <a:r>
              <a:rPr lang="zh-CN" altLang="en-US" sz="1600" b="1" smtClean="0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识点学习</a:t>
            </a:r>
            <a:endParaRPr lang="en-US" altLang="zh-CN" sz="1600" b="1" dirty="0" smtClean="0">
              <a:solidFill>
                <a:srgbClr val="39B449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教学体系知识点掌握不完整。部分课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程尚需学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习深入。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34162" y="2991361"/>
            <a:ext cx="20340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smtClean="0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差学生转化</a:t>
            </a:r>
            <a:endParaRPr lang="en-US" altLang="zh-CN" sz="1600" b="1" dirty="0" smtClean="0">
              <a:solidFill>
                <a:srgbClr val="39B449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问题学生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的积极性转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化。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191033" y="2000322"/>
            <a:ext cx="895093" cy="824754"/>
            <a:chOff x="1534164" y="1995484"/>
            <a:chExt cx="895093" cy="824754"/>
          </a:xfrm>
        </p:grpSpPr>
        <p:grpSp>
          <p:nvGrpSpPr>
            <p:cNvPr id="24" name="组合 23"/>
            <p:cNvGrpSpPr/>
            <p:nvPr/>
          </p:nvGrpSpPr>
          <p:grpSpPr>
            <a:xfrm>
              <a:off x="1534164" y="1995484"/>
              <a:ext cx="895093" cy="824754"/>
              <a:chOff x="1285891" y="1805921"/>
              <a:chExt cx="895093" cy="824754"/>
            </a:xfrm>
          </p:grpSpPr>
          <p:sp>
            <p:nvSpPr>
              <p:cNvPr id="15" name="圆角矩形 14"/>
              <p:cNvSpPr/>
              <p:nvPr/>
            </p:nvSpPr>
            <p:spPr>
              <a:xfrm rot="2788035">
                <a:off x="1285891" y="1805921"/>
                <a:ext cx="823085" cy="82308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88035">
                <a:off x="1357899" y="1807590"/>
                <a:ext cx="823085" cy="823085"/>
              </a:xfrm>
              <a:prstGeom prst="roundRect">
                <a:avLst/>
              </a:prstGeom>
              <a:solidFill>
                <a:srgbClr val="74C05E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314" y="2232972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组合 39"/>
          <p:cNvGrpSpPr/>
          <p:nvPr/>
        </p:nvGrpSpPr>
        <p:grpSpPr>
          <a:xfrm>
            <a:off x="3116230" y="1981952"/>
            <a:ext cx="905101" cy="831094"/>
            <a:chOff x="3034214" y="1977948"/>
            <a:chExt cx="905101" cy="831094"/>
          </a:xfrm>
        </p:grpSpPr>
        <p:grpSp>
          <p:nvGrpSpPr>
            <p:cNvPr id="23" name="组合 22"/>
            <p:cNvGrpSpPr/>
            <p:nvPr/>
          </p:nvGrpSpPr>
          <p:grpSpPr>
            <a:xfrm>
              <a:off x="3034214" y="1977948"/>
              <a:ext cx="905101" cy="831094"/>
              <a:chOff x="2897799" y="1589898"/>
              <a:chExt cx="905101" cy="831094"/>
            </a:xfrm>
          </p:grpSpPr>
          <p:sp>
            <p:nvSpPr>
              <p:cNvPr id="16" name="圆角矩形 15"/>
              <p:cNvSpPr/>
              <p:nvPr/>
            </p:nvSpPr>
            <p:spPr>
              <a:xfrm rot="2788035">
                <a:off x="2897799" y="1589898"/>
                <a:ext cx="823085" cy="82308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2788035">
                <a:off x="2979815" y="1597907"/>
                <a:ext cx="823085" cy="823085"/>
              </a:xfrm>
              <a:prstGeom prst="roundRect">
                <a:avLst/>
              </a:prstGeom>
              <a:solidFill>
                <a:srgbClr val="39B44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372" y="2256295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53" y="2249147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777" y="2232972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4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>
            <a:fillRect/>
          </a:stretch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03131" y="-7670"/>
            <a:ext cx="576064" cy="1995686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03131" y="2924120"/>
            <a:ext cx="576064" cy="2225402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1935" y="1974935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</a:t>
            </a:r>
            <a:r>
              <a:rPr lang="zh-CN" alt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划建议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31123" y="2085852"/>
            <a:ext cx="720080" cy="720080"/>
            <a:chOff x="7375172" y="3330231"/>
            <a:chExt cx="720080" cy="720080"/>
          </a:xfrm>
        </p:grpSpPr>
        <p:sp>
          <p:nvSpPr>
            <p:cNvPr id="15" name="流程图: 联系 14"/>
            <p:cNvSpPr/>
            <p:nvPr/>
          </p:nvSpPr>
          <p:spPr>
            <a:xfrm>
              <a:off x="7375172" y="3330231"/>
              <a:ext cx="720080" cy="72008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511752" y="3542671"/>
              <a:ext cx="381000" cy="3048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697655" y="2772980"/>
            <a:ext cx="1512169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4.1.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下年规划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4.2.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见建议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2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11473" y="193529"/>
            <a:ext cx="4110558" cy="815445"/>
            <a:chOff x="2471896" y="347815"/>
            <a:chExt cx="4110558" cy="815445"/>
          </a:xfrm>
        </p:grpSpPr>
        <p:sp>
          <p:nvSpPr>
            <p:cNvPr id="4" name="矩形 3"/>
            <p:cNvSpPr/>
            <p:nvPr/>
          </p:nvSpPr>
          <p:spPr>
            <a:xfrm>
              <a:off x="3112929" y="347815"/>
              <a:ext cx="3469525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4.1.</a:t>
              </a:r>
              <a:r>
                <a:rPr lang="zh-CN" altLang="en-US" sz="32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下年规划</a:t>
              </a:r>
              <a:endPara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471896" y="1134460"/>
              <a:ext cx="3510001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6000">
                  <a:schemeClr val="bg1">
                    <a:lumMod val="95000"/>
                  </a:schemeClr>
                </a:gs>
                <a:gs pos="94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59733" y="1491630"/>
            <a:ext cx="2376264" cy="2381167"/>
            <a:chOff x="2123728" y="1851670"/>
            <a:chExt cx="2376264" cy="2381167"/>
          </a:xfrm>
        </p:grpSpPr>
        <p:sp>
          <p:nvSpPr>
            <p:cNvPr id="6" name="泪滴形 5"/>
            <p:cNvSpPr/>
            <p:nvPr/>
          </p:nvSpPr>
          <p:spPr>
            <a:xfrm rot="5400000">
              <a:off x="2123728" y="1851670"/>
              <a:ext cx="1152128" cy="1152128"/>
            </a:xfrm>
            <a:prstGeom prst="teardrop">
              <a:avLst/>
            </a:prstGeom>
            <a:solidFill>
              <a:srgbClr val="E0E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泪滴形 6"/>
            <p:cNvSpPr/>
            <p:nvPr/>
          </p:nvSpPr>
          <p:spPr>
            <a:xfrm rot="10800000">
              <a:off x="3347864" y="1851671"/>
              <a:ext cx="1152128" cy="1152128"/>
            </a:xfrm>
            <a:prstGeom prst="teardrop">
              <a:avLst/>
            </a:prstGeom>
            <a:solidFill>
              <a:srgbClr val="A4C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泪滴形 7"/>
            <p:cNvSpPr/>
            <p:nvPr/>
          </p:nvSpPr>
          <p:spPr>
            <a:xfrm>
              <a:off x="2123728" y="3075806"/>
              <a:ext cx="1152128" cy="1152128"/>
            </a:xfrm>
            <a:prstGeom prst="teardrop">
              <a:avLst/>
            </a:prstGeom>
            <a:solidFill>
              <a:srgbClr val="046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泪滴形 8"/>
            <p:cNvSpPr/>
            <p:nvPr/>
          </p:nvSpPr>
          <p:spPr>
            <a:xfrm rot="16200000">
              <a:off x="3347864" y="3080709"/>
              <a:ext cx="1152128" cy="1152128"/>
            </a:xfrm>
            <a:prstGeom prst="teardrop">
              <a:avLst/>
            </a:prstGeom>
            <a:solidFill>
              <a:srgbClr val="39B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744" y="2139702"/>
            <a:ext cx="123825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35996" y="1508395"/>
            <a:ext cx="3184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计</a:t>
            </a:r>
            <a:r>
              <a:rPr lang="zh-CN" altLang="en-US" b="1" smtClean="0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划二：</a:t>
            </a:r>
            <a:endParaRPr lang="en-US" altLang="zh-CN" b="1" dirty="0" smtClean="0">
              <a:solidFill>
                <a:srgbClr val="39B449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学习其它老师优秀的教学手法和管理手段，总结优秀的教学案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例。提升自已的教学管理能力。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0832" y="3126415"/>
            <a:ext cx="3107631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计划四：</a:t>
            </a:r>
          </a:p>
          <a:p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位明星学员。</a:t>
            </a:r>
            <a:endParaRPr lang="en-US" altLang="zh-CN" sz="16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位口碑学员。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196" y="3065756"/>
            <a:ext cx="267712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zh-CN" altLang="en-US" b="1" smtClean="0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三：</a:t>
            </a:r>
          </a:p>
          <a:p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课程体系的其它深度课程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1" y="1397263"/>
            <a:ext cx="30802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计</a:t>
            </a:r>
            <a:r>
              <a:rPr lang="zh-CN" altLang="en-US" b="1" smtClean="0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划一：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提高个人技术修为和文化素养，对所讲授课程达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到更高的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广度和深度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，并能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灵活运用。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0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74410"/>
            <a:ext cx="329112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4.2.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意</a:t>
            </a:r>
            <a:r>
              <a:rPr lang="zh-CN" alt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见建议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1261" y="828938"/>
            <a:ext cx="3510001" cy="288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  <a:gs pos="94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7544" y="1275606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、企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业文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习、落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实、执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行到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位，深入到员工内心。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、工作流程规范化、标准化，每个环节做到认真、严谨、确认。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、会议提前准备，提高会议质量，生成会议纪要，避免形式化。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、同部分、跨部门之间更多的交流、分享、学习机会，其意义大于形式。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、岗位成长空间应广阔，岗位成长路线应清晰，给予无限可能和希望。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、教学部应拟定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标准化课程体系和管理体系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创建计划。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、企业、行业技术市场调研、就业情况调研与毕业学生回馈。建立毕业生人才数据库。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、升级、完善教学教务管理系统，教学部开设教学研讨会。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、学生入学之前，进行性格、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和需求评估。方便管理调度。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、打造全员“命运共同体”概念。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76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1840" y="1391614"/>
            <a:ext cx="32798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rgbClr val="34C05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5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</a:t>
            </a:r>
            <a:r>
              <a:rPr lang="zh-CN" altLang="en-US" sz="5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聆听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01570" y="2764881"/>
            <a:ext cx="2448272" cy="523220"/>
            <a:chOff x="2267744" y="3622103"/>
            <a:chExt cx="2448272" cy="523220"/>
          </a:xfrm>
        </p:grpSpPr>
        <p:sp>
          <p:nvSpPr>
            <p:cNvPr id="5" name="矩形 4"/>
            <p:cNvSpPr/>
            <p:nvPr/>
          </p:nvSpPr>
          <p:spPr>
            <a:xfrm>
              <a:off x="2267744" y="3674073"/>
              <a:ext cx="2448272" cy="435530"/>
            </a:xfrm>
            <a:prstGeom prst="rect">
              <a:avLst/>
            </a:prstGeom>
            <a:solidFill>
              <a:srgbClr val="34C05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71783" y="3622103"/>
              <a:ext cx="24442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+mj-lt"/>
                </a:rPr>
                <a:t>Great Thanks</a:t>
              </a:r>
              <a:endParaRPr lang="zh-CN" altLang="en-US" sz="28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" name="半闭框 6"/>
          <p:cNvSpPr/>
          <p:nvPr/>
        </p:nvSpPr>
        <p:spPr>
          <a:xfrm>
            <a:off x="1835696" y="1419622"/>
            <a:ext cx="432048" cy="432048"/>
          </a:xfrm>
          <a:prstGeom prst="halfFrame">
            <a:avLst>
              <a:gd name="adj1" fmla="val 8138"/>
              <a:gd name="adj2" fmla="val 5618"/>
            </a:avLst>
          </a:prstGeom>
          <a:solidFill>
            <a:srgbClr val="34C05D"/>
          </a:solidFill>
          <a:ln>
            <a:solidFill>
              <a:srgbClr val="34C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10800000">
            <a:off x="7035958" y="3191659"/>
            <a:ext cx="432048" cy="432048"/>
          </a:xfrm>
          <a:prstGeom prst="halfFrame">
            <a:avLst>
              <a:gd name="adj1" fmla="val 8138"/>
              <a:gd name="adj2" fmla="val 5618"/>
            </a:avLst>
          </a:prstGeom>
          <a:solidFill>
            <a:srgbClr val="34C05D"/>
          </a:solidFill>
          <a:ln>
            <a:solidFill>
              <a:srgbClr val="34C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6200000">
            <a:off x="1833830" y="3193528"/>
            <a:ext cx="432048" cy="428310"/>
          </a:xfrm>
          <a:prstGeom prst="halfFrame">
            <a:avLst>
              <a:gd name="adj1" fmla="val 3231"/>
              <a:gd name="adj2" fmla="val 3808"/>
            </a:avLst>
          </a:prstGeom>
          <a:solidFill>
            <a:srgbClr val="34C05D"/>
          </a:solidFill>
          <a:ln>
            <a:solidFill>
              <a:srgbClr val="34C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/>
          <p:cNvSpPr/>
          <p:nvPr/>
        </p:nvSpPr>
        <p:spPr>
          <a:xfrm rot="5400000">
            <a:off x="7021592" y="1433728"/>
            <a:ext cx="432048" cy="428310"/>
          </a:xfrm>
          <a:prstGeom prst="halfFrame">
            <a:avLst>
              <a:gd name="adj1" fmla="val 3231"/>
              <a:gd name="adj2" fmla="val 3808"/>
            </a:avLst>
          </a:prstGeom>
          <a:solidFill>
            <a:srgbClr val="34C05D"/>
          </a:solidFill>
          <a:ln>
            <a:solidFill>
              <a:srgbClr val="34C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5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364764"/>
            <a:ext cx="1662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 录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689" y="1081068"/>
            <a:ext cx="1115391" cy="338554"/>
            <a:chOff x="3995936" y="818297"/>
            <a:chExt cx="1115391" cy="338554"/>
          </a:xfrm>
        </p:grpSpPr>
        <p:sp>
          <p:nvSpPr>
            <p:cNvPr id="5" name="圆角矩形 4"/>
            <p:cNvSpPr/>
            <p:nvPr/>
          </p:nvSpPr>
          <p:spPr>
            <a:xfrm>
              <a:off x="3995936" y="843558"/>
              <a:ext cx="1080120" cy="288032"/>
            </a:xfrm>
            <a:prstGeom prst="roundRect">
              <a:avLst/>
            </a:prstGeom>
            <a:solidFill>
              <a:srgbClr val="34C05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95936" y="818297"/>
              <a:ext cx="1115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</a:rPr>
                <a:t>CONTENTS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流程图: 联系 8"/>
          <p:cNvSpPr/>
          <p:nvPr/>
        </p:nvSpPr>
        <p:spPr>
          <a:xfrm>
            <a:off x="1071767" y="3330231"/>
            <a:ext cx="720080" cy="72008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9592" y="405031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6867" y="1754439"/>
            <a:ext cx="1584176" cy="1346907"/>
            <a:chOff x="467545" y="1302846"/>
            <a:chExt cx="1584176" cy="1346907"/>
          </a:xfrm>
        </p:grpSpPr>
        <p:sp>
          <p:nvSpPr>
            <p:cNvPr id="11" name="矩形标注 10"/>
            <p:cNvSpPr/>
            <p:nvPr/>
          </p:nvSpPr>
          <p:spPr>
            <a:xfrm>
              <a:off x="467545" y="1302846"/>
              <a:ext cx="1584176" cy="1346907"/>
            </a:xfrm>
            <a:prstGeom prst="wedgeRectCallout">
              <a:avLst>
                <a:gd name="adj1" fmla="val -6927"/>
                <a:gd name="adj2" fmla="val 63554"/>
              </a:avLst>
            </a:prstGeom>
            <a:solidFill>
              <a:srgbClr val="74C05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1840" y="1428706"/>
              <a:ext cx="1414549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1.1.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带班情况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1.2.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实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训情况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1.3.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它工作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63626" y="405031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长收获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799788" y="1754439"/>
            <a:ext cx="1642373" cy="1469572"/>
            <a:chOff x="467545" y="1302846"/>
            <a:chExt cx="1642373" cy="1469572"/>
          </a:xfrm>
        </p:grpSpPr>
        <p:sp>
          <p:nvSpPr>
            <p:cNvPr id="22" name="矩形标注 21"/>
            <p:cNvSpPr/>
            <p:nvPr/>
          </p:nvSpPr>
          <p:spPr>
            <a:xfrm>
              <a:off x="467545" y="1302846"/>
              <a:ext cx="1584176" cy="1346907"/>
            </a:xfrm>
            <a:prstGeom prst="wedgeRectCallout">
              <a:avLst>
                <a:gd name="adj1" fmla="val -6927"/>
                <a:gd name="adj2" fmla="val 63554"/>
              </a:avLst>
            </a:prstGeom>
            <a:solidFill>
              <a:srgbClr val="39B44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1353" y="1387423"/>
              <a:ext cx="16285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2.1.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技术技能方面</a:t>
              </a:r>
              <a:endPara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2.2.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教学管理方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面</a:t>
              </a:r>
              <a:endPara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2.3.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企业文化方面</a:t>
              </a:r>
              <a:endPara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136258" y="405031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自我评价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56238" y="1754439"/>
            <a:ext cx="1692189" cy="1346907"/>
            <a:chOff x="467545" y="1302846"/>
            <a:chExt cx="1692189" cy="1346907"/>
          </a:xfrm>
        </p:grpSpPr>
        <p:sp>
          <p:nvSpPr>
            <p:cNvPr id="29" name="矩形标注 28"/>
            <p:cNvSpPr/>
            <p:nvPr/>
          </p:nvSpPr>
          <p:spPr>
            <a:xfrm>
              <a:off x="467545" y="1302846"/>
              <a:ext cx="1584176" cy="1346907"/>
            </a:xfrm>
            <a:prstGeom prst="wedgeRectCallout">
              <a:avLst>
                <a:gd name="adj1" fmla="val -6927"/>
                <a:gd name="adj2" fmla="val 63554"/>
              </a:avLst>
            </a:prstGeom>
            <a:solidFill>
              <a:srgbClr val="0A943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7565" y="1380960"/>
              <a:ext cx="1512169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3.1.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岗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位职责</a:t>
              </a:r>
              <a:endPara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3.2.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自我评价</a:t>
              </a:r>
              <a:endPara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3.3.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存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在问题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200292" y="405031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建议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020272" y="1754439"/>
            <a:ext cx="1628565" cy="1346907"/>
            <a:chOff x="467545" y="1302846"/>
            <a:chExt cx="1628565" cy="1346907"/>
          </a:xfrm>
        </p:grpSpPr>
        <p:sp>
          <p:nvSpPr>
            <p:cNvPr id="36" name="矩形标注 35"/>
            <p:cNvSpPr/>
            <p:nvPr/>
          </p:nvSpPr>
          <p:spPr>
            <a:xfrm>
              <a:off x="467545" y="1302846"/>
              <a:ext cx="1584176" cy="1346907"/>
            </a:xfrm>
            <a:prstGeom prst="wedgeRectCallout">
              <a:avLst>
                <a:gd name="adj1" fmla="val -6927"/>
                <a:gd name="adj2" fmla="val 63554"/>
              </a:avLst>
            </a:prstGeom>
            <a:solidFill>
              <a:srgbClr val="04653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3941" y="1464426"/>
              <a:ext cx="1512169" cy="106182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下年规划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4.2.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意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见建议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4547" y="3537871"/>
            <a:ext cx="304800" cy="3048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154688" y="3330231"/>
            <a:ext cx="720080" cy="720080"/>
            <a:chOff x="3154688" y="3330231"/>
            <a:chExt cx="720080" cy="720080"/>
          </a:xfrm>
        </p:grpSpPr>
        <p:sp>
          <p:nvSpPr>
            <p:cNvPr id="18" name="流程图: 联系 17"/>
            <p:cNvSpPr/>
            <p:nvPr/>
          </p:nvSpPr>
          <p:spPr>
            <a:xfrm>
              <a:off x="3154688" y="3330231"/>
              <a:ext cx="720080" cy="72008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362328" y="3542671"/>
              <a:ext cx="304800" cy="304800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5311138" y="3330231"/>
            <a:ext cx="720080" cy="720080"/>
            <a:chOff x="5311138" y="3330231"/>
            <a:chExt cx="720080" cy="720080"/>
          </a:xfrm>
        </p:grpSpPr>
        <p:sp>
          <p:nvSpPr>
            <p:cNvPr id="25" name="流程图: 联系 24"/>
            <p:cNvSpPr/>
            <p:nvPr/>
          </p:nvSpPr>
          <p:spPr>
            <a:xfrm>
              <a:off x="5311138" y="3330231"/>
              <a:ext cx="720080" cy="72008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518778" y="3540271"/>
              <a:ext cx="304800" cy="304800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7375172" y="3330231"/>
            <a:ext cx="720080" cy="720080"/>
            <a:chOff x="7375172" y="3330231"/>
            <a:chExt cx="720080" cy="720080"/>
          </a:xfrm>
        </p:grpSpPr>
        <p:sp>
          <p:nvSpPr>
            <p:cNvPr id="32" name="流程图: 联系 31"/>
            <p:cNvSpPr/>
            <p:nvPr/>
          </p:nvSpPr>
          <p:spPr>
            <a:xfrm>
              <a:off x="7375172" y="3330231"/>
              <a:ext cx="720080" cy="72008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511752" y="3542671"/>
              <a:ext cx="3810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>
            <a:fillRect/>
          </a:stretch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03131" y="-7670"/>
            <a:ext cx="576064" cy="1995686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03131" y="2924120"/>
            <a:ext cx="576064" cy="2225402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731123" y="2078182"/>
            <a:ext cx="720080" cy="720080"/>
            <a:chOff x="1071767" y="3330231"/>
            <a:chExt cx="720080" cy="720080"/>
          </a:xfrm>
        </p:grpSpPr>
        <p:sp>
          <p:nvSpPr>
            <p:cNvPr id="6" name="流程图: 联系 5"/>
            <p:cNvSpPr/>
            <p:nvPr/>
          </p:nvSpPr>
          <p:spPr>
            <a:xfrm>
              <a:off x="1071767" y="3330231"/>
              <a:ext cx="720080" cy="72008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284547" y="3537871"/>
              <a:ext cx="304800" cy="3048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661935" y="1974935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作总结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6007" y="2777397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1.1.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带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班情况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1.2.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训情况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1.3.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它工作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269327" y="1987700"/>
            <a:ext cx="2808311" cy="1747791"/>
            <a:chOff x="528437" y="1655216"/>
            <a:chExt cx="2808311" cy="1747791"/>
          </a:xfrm>
        </p:grpSpPr>
        <p:grpSp>
          <p:nvGrpSpPr>
            <p:cNvPr id="21" name="组合 20"/>
            <p:cNvGrpSpPr/>
            <p:nvPr/>
          </p:nvGrpSpPr>
          <p:grpSpPr>
            <a:xfrm>
              <a:off x="687956" y="1655216"/>
              <a:ext cx="927218" cy="742035"/>
              <a:chOff x="1188484" y="1645650"/>
              <a:chExt cx="1067240" cy="854092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188484" y="1645650"/>
                <a:ext cx="1067240" cy="854092"/>
                <a:chOff x="1083456" y="1491630"/>
                <a:chExt cx="2552440" cy="204266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083456" y="1491630"/>
                  <a:ext cx="2552440" cy="2016224"/>
                  <a:chOff x="1083456" y="1491630"/>
                  <a:chExt cx="2552440" cy="2016224"/>
                </a:xfrm>
              </p:grpSpPr>
              <p:sp>
                <p:nvSpPr>
                  <p:cNvPr id="4" name="直角三角形 3"/>
                  <p:cNvSpPr/>
                  <p:nvPr/>
                </p:nvSpPr>
                <p:spPr>
                  <a:xfrm>
                    <a:off x="1619672" y="1491630"/>
                    <a:ext cx="2016224" cy="2016224"/>
                  </a:xfrm>
                  <a:prstGeom prst="rtTriangle">
                    <a:avLst/>
                  </a:prstGeom>
                  <a:solidFill>
                    <a:srgbClr val="E3E5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等腰三角形 6"/>
                  <p:cNvSpPr/>
                  <p:nvPr/>
                </p:nvSpPr>
                <p:spPr>
                  <a:xfrm rot="12572538">
                    <a:off x="1083456" y="1725762"/>
                    <a:ext cx="1414193" cy="1761642"/>
                  </a:xfrm>
                  <a:custGeom>
                    <a:avLst/>
                    <a:gdLst>
                      <a:gd name="connsiteX0" fmla="*/ 0 w 2003108"/>
                      <a:gd name="connsiteY0" fmla="*/ 1761642 h 1761642"/>
                      <a:gd name="connsiteX1" fmla="*/ 1001554 w 2003108"/>
                      <a:gd name="connsiteY1" fmla="*/ 0 h 1761642"/>
                      <a:gd name="connsiteX2" fmla="*/ 2003108 w 2003108"/>
                      <a:gd name="connsiteY2" fmla="*/ 1761642 h 1761642"/>
                      <a:gd name="connsiteX3" fmla="*/ 0 w 2003108"/>
                      <a:gd name="connsiteY3" fmla="*/ 1761642 h 1761642"/>
                      <a:gd name="connsiteX0-1" fmla="*/ 0 w 1278298"/>
                      <a:gd name="connsiteY0-2" fmla="*/ 1399181 h 1761642"/>
                      <a:gd name="connsiteX1-3" fmla="*/ 276744 w 1278298"/>
                      <a:gd name="connsiteY1-4" fmla="*/ 0 h 1761642"/>
                      <a:gd name="connsiteX2-5" fmla="*/ 1278298 w 1278298"/>
                      <a:gd name="connsiteY2-6" fmla="*/ 1761642 h 1761642"/>
                      <a:gd name="connsiteX3-7" fmla="*/ 0 w 1278298"/>
                      <a:gd name="connsiteY3-8" fmla="*/ 1399181 h 1761642"/>
                      <a:gd name="connsiteX0-9" fmla="*/ 0 w 1330421"/>
                      <a:gd name="connsiteY0-10" fmla="*/ 1392479 h 1761642"/>
                      <a:gd name="connsiteX1-11" fmla="*/ 328867 w 1330421"/>
                      <a:gd name="connsiteY1-12" fmla="*/ 0 h 1761642"/>
                      <a:gd name="connsiteX2-13" fmla="*/ 1330421 w 1330421"/>
                      <a:gd name="connsiteY2-14" fmla="*/ 1761642 h 1761642"/>
                      <a:gd name="connsiteX3-15" fmla="*/ 0 w 1330421"/>
                      <a:gd name="connsiteY3-16" fmla="*/ 1392479 h 1761642"/>
                      <a:gd name="connsiteX0-17" fmla="*/ 0 w 1297807"/>
                      <a:gd name="connsiteY0-18" fmla="*/ 1386075 h 1761642"/>
                      <a:gd name="connsiteX1-19" fmla="*/ 296253 w 1297807"/>
                      <a:gd name="connsiteY1-20" fmla="*/ 0 h 1761642"/>
                      <a:gd name="connsiteX2-21" fmla="*/ 1297807 w 1297807"/>
                      <a:gd name="connsiteY2-22" fmla="*/ 1761642 h 1761642"/>
                      <a:gd name="connsiteX3-23" fmla="*/ 0 w 1297807"/>
                      <a:gd name="connsiteY3-24" fmla="*/ 1386075 h 1761642"/>
                      <a:gd name="connsiteX0-25" fmla="*/ 0 w 1339565"/>
                      <a:gd name="connsiteY0-26" fmla="*/ 1397661 h 1761642"/>
                      <a:gd name="connsiteX1-27" fmla="*/ 338011 w 1339565"/>
                      <a:gd name="connsiteY1-28" fmla="*/ 0 h 1761642"/>
                      <a:gd name="connsiteX2-29" fmla="*/ 1339565 w 1339565"/>
                      <a:gd name="connsiteY2-30" fmla="*/ 1761642 h 1761642"/>
                      <a:gd name="connsiteX3-31" fmla="*/ 0 w 1339565"/>
                      <a:gd name="connsiteY3-32" fmla="*/ 1397661 h 1761642"/>
                      <a:gd name="connsiteX0-33" fmla="*/ 0 w 1377361"/>
                      <a:gd name="connsiteY0-34" fmla="*/ 1394920 h 1761642"/>
                      <a:gd name="connsiteX1-35" fmla="*/ 375807 w 1377361"/>
                      <a:gd name="connsiteY1-36" fmla="*/ 0 h 1761642"/>
                      <a:gd name="connsiteX2-37" fmla="*/ 1377361 w 1377361"/>
                      <a:gd name="connsiteY2-38" fmla="*/ 1761642 h 1761642"/>
                      <a:gd name="connsiteX3-39" fmla="*/ 0 w 1377361"/>
                      <a:gd name="connsiteY3-40" fmla="*/ 1394920 h 1761642"/>
                      <a:gd name="connsiteX0-41" fmla="*/ 0 w 1353890"/>
                      <a:gd name="connsiteY0-42" fmla="*/ 1393699 h 1761642"/>
                      <a:gd name="connsiteX1-43" fmla="*/ 352336 w 1353890"/>
                      <a:gd name="connsiteY1-44" fmla="*/ 0 h 1761642"/>
                      <a:gd name="connsiteX2-45" fmla="*/ 1353890 w 1353890"/>
                      <a:gd name="connsiteY2-46" fmla="*/ 1761642 h 1761642"/>
                      <a:gd name="connsiteX3-47" fmla="*/ 0 w 1353890"/>
                      <a:gd name="connsiteY3-48" fmla="*/ 1393699 h 1761642"/>
                      <a:gd name="connsiteX0-49" fmla="*/ 0 w 1409489"/>
                      <a:gd name="connsiteY0-50" fmla="*/ 1392319 h 1761642"/>
                      <a:gd name="connsiteX1-51" fmla="*/ 407935 w 1409489"/>
                      <a:gd name="connsiteY1-52" fmla="*/ 0 h 1761642"/>
                      <a:gd name="connsiteX2-53" fmla="*/ 1409489 w 1409489"/>
                      <a:gd name="connsiteY2-54" fmla="*/ 1761642 h 1761642"/>
                      <a:gd name="connsiteX3-55" fmla="*/ 0 w 1409489"/>
                      <a:gd name="connsiteY3-56" fmla="*/ 1392319 h 1761642"/>
                      <a:gd name="connsiteX0-57" fmla="*/ 0 w 1440194"/>
                      <a:gd name="connsiteY0-58" fmla="*/ 1376830 h 1761642"/>
                      <a:gd name="connsiteX1-59" fmla="*/ 438640 w 1440194"/>
                      <a:gd name="connsiteY1-60" fmla="*/ 0 h 1761642"/>
                      <a:gd name="connsiteX2-61" fmla="*/ 1440194 w 1440194"/>
                      <a:gd name="connsiteY2-62" fmla="*/ 1761642 h 1761642"/>
                      <a:gd name="connsiteX3-63" fmla="*/ 0 w 1440194"/>
                      <a:gd name="connsiteY3-64" fmla="*/ 1376830 h 1761642"/>
                      <a:gd name="connsiteX0-65" fmla="*/ 0 w 1414192"/>
                      <a:gd name="connsiteY0-66" fmla="*/ 1384020 h 1761642"/>
                      <a:gd name="connsiteX1-67" fmla="*/ 412638 w 1414192"/>
                      <a:gd name="connsiteY1-68" fmla="*/ 0 h 1761642"/>
                      <a:gd name="connsiteX2-69" fmla="*/ 1414192 w 1414192"/>
                      <a:gd name="connsiteY2-70" fmla="*/ 1761642 h 1761642"/>
                      <a:gd name="connsiteX3-71" fmla="*/ 0 w 1414192"/>
                      <a:gd name="connsiteY3-72" fmla="*/ 1384020 h 1761642"/>
                    </a:gdLst>
                    <a:ahLst/>
                    <a:cxnLst>
                      <a:cxn ang="0">
                        <a:pos x="connsiteX0-65" y="connsiteY0-66"/>
                      </a:cxn>
                      <a:cxn ang="0">
                        <a:pos x="connsiteX1-67" y="connsiteY1-68"/>
                      </a:cxn>
                      <a:cxn ang="0">
                        <a:pos x="connsiteX2-69" y="connsiteY2-70"/>
                      </a:cxn>
                      <a:cxn ang="0">
                        <a:pos x="connsiteX3-71" y="connsiteY3-72"/>
                      </a:cxn>
                    </a:cxnLst>
                    <a:rect l="l" t="t" r="r" b="b"/>
                    <a:pathLst>
                      <a:path w="1414192" h="1761642">
                        <a:moveTo>
                          <a:pt x="0" y="1384020"/>
                        </a:moveTo>
                        <a:lnTo>
                          <a:pt x="412638" y="0"/>
                        </a:lnTo>
                        <a:lnTo>
                          <a:pt x="1414192" y="1761642"/>
                        </a:lnTo>
                        <a:lnTo>
                          <a:pt x="0" y="1384020"/>
                        </a:lnTo>
                        <a:close/>
                      </a:path>
                    </a:pathLst>
                  </a:custGeom>
                  <a:solidFill>
                    <a:srgbClr val="FEF65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591243" y="1497533"/>
                  <a:ext cx="2030413" cy="20367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20" name="TextBox 19"/>
              <p:cNvSpPr txBox="1"/>
              <p:nvPr/>
            </p:nvSpPr>
            <p:spPr>
              <a:xfrm>
                <a:off x="1505491" y="1668745"/>
                <a:ext cx="6395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528437" y="2036266"/>
              <a:ext cx="2808311" cy="1366741"/>
              <a:chOff x="528437" y="2036266"/>
              <a:chExt cx="2808311" cy="136674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615173" y="2036266"/>
                <a:ext cx="16384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rgbClr val="39B449"/>
                    </a:solidFill>
                    <a:latin typeface="微软雅黑" pitchFamily="34" charset="-122"/>
                    <a:ea typeface="微软雅黑" pitchFamily="34" charset="-122"/>
                  </a:rPr>
                  <a:t>1712-Java</a:t>
                </a:r>
                <a:endParaRPr lang="zh-CN" altLang="en-US" sz="2000" b="1" dirty="0">
                  <a:solidFill>
                    <a:srgbClr val="39B44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28437" y="2479677"/>
                <a:ext cx="280831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2018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年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4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月底顺利结课，学生总数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18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人</a:t>
                </a:r>
                <a:endPara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教学目标完成，就业情况顺利。</a:t>
                </a:r>
                <a:endParaRPr lang="en-US" altLang="zh-CN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未出明星学员。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3267599" y="1986700"/>
            <a:ext cx="885909" cy="706026"/>
            <a:chOff x="816196" y="759111"/>
            <a:chExt cx="4099463" cy="3267075"/>
          </a:xfrm>
        </p:grpSpPr>
        <p:grpSp>
          <p:nvGrpSpPr>
            <p:cNvPr id="23" name="组合 22"/>
            <p:cNvGrpSpPr/>
            <p:nvPr/>
          </p:nvGrpSpPr>
          <p:grpSpPr>
            <a:xfrm>
              <a:off x="816196" y="771550"/>
              <a:ext cx="4099463" cy="3242198"/>
              <a:chOff x="1086561" y="1491630"/>
              <a:chExt cx="2549335" cy="2016224"/>
            </a:xfrm>
          </p:grpSpPr>
          <p:sp>
            <p:nvSpPr>
              <p:cNvPr id="25" name="直角三角形 24"/>
              <p:cNvSpPr/>
              <p:nvPr/>
            </p:nvSpPr>
            <p:spPr>
              <a:xfrm>
                <a:off x="1619672" y="1491630"/>
                <a:ext cx="2016224" cy="2016224"/>
              </a:xfrm>
              <a:prstGeom prst="rtTriangle">
                <a:avLst/>
              </a:prstGeom>
              <a:solidFill>
                <a:srgbClr val="55A6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6"/>
              <p:cNvSpPr/>
              <p:nvPr/>
            </p:nvSpPr>
            <p:spPr>
              <a:xfrm rot="12572538">
                <a:off x="1086561" y="1713986"/>
                <a:ext cx="1366425" cy="1761642"/>
              </a:xfrm>
              <a:custGeom>
                <a:avLst/>
                <a:gdLst>
                  <a:gd name="connsiteX0" fmla="*/ 0 w 2003108"/>
                  <a:gd name="connsiteY0" fmla="*/ 1761642 h 1761642"/>
                  <a:gd name="connsiteX1" fmla="*/ 1001554 w 2003108"/>
                  <a:gd name="connsiteY1" fmla="*/ 0 h 1761642"/>
                  <a:gd name="connsiteX2" fmla="*/ 2003108 w 2003108"/>
                  <a:gd name="connsiteY2" fmla="*/ 1761642 h 1761642"/>
                  <a:gd name="connsiteX3" fmla="*/ 0 w 2003108"/>
                  <a:gd name="connsiteY3" fmla="*/ 1761642 h 1761642"/>
                  <a:gd name="connsiteX0-1" fmla="*/ 0 w 1278298"/>
                  <a:gd name="connsiteY0-2" fmla="*/ 1399181 h 1761642"/>
                  <a:gd name="connsiteX1-3" fmla="*/ 276744 w 1278298"/>
                  <a:gd name="connsiteY1-4" fmla="*/ 0 h 1761642"/>
                  <a:gd name="connsiteX2-5" fmla="*/ 1278298 w 1278298"/>
                  <a:gd name="connsiteY2-6" fmla="*/ 1761642 h 1761642"/>
                  <a:gd name="connsiteX3-7" fmla="*/ 0 w 1278298"/>
                  <a:gd name="connsiteY3-8" fmla="*/ 1399181 h 1761642"/>
                  <a:gd name="connsiteX0-9" fmla="*/ 0 w 1330421"/>
                  <a:gd name="connsiteY0-10" fmla="*/ 1392479 h 1761642"/>
                  <a:gd name="connsiteX1-11" fmla="*/ 328867 w 1330421"/>
                  <a:gd name="connsiteY1-12" fmla="*/ 0 h 1761642"/>
                  <a:gd name="connsiteX2-13" fmla="*/ 1330421 w 1330421"/>
                  <a:gd name="connsiteY2-14" fmla="*/ 1761642 h 1761642"/>
                  <a:gd name="connsiteX3-15" fmla="*/ 0 w 1330421"/>
                  <a:gd name="connsiteY3-16" fmla="*/ 1392479 h 1761642"/>
                  <a:gd name="connsiteX0-17" fmla="*/ 0 w 1297807"/>
                  <a:gd name="connsiteY0-18" fmla="*/ 1386075 h 1761642"/>
                  <a:gd name="connsiteX1-19" fmla="*/ 296253 w 1297807"/>
                  <a:gd name="connsiteY1-20" fmla="*/ 0 h 1761642"/>
                  <a:gd name="connsiteX2-21" fmla="*/ 1297807 w 1297807"/>
                  <a:gd name="connsiteY2-22" fmla="*/ 1761642 h 1761642"/>
                  <a:gd name="connsiteX3-23" fmla="*/ 0 w 1297807"/>
                  <a:gd name="connsiteY3-24" fmla="*/ 1386075 h 1761642"/>
                  <a:gd name="connsiteX0-25" fmla="*/ 0 w 1339565"/>
                  <a:gd name="connsiteY0-26" fmla="*/ 1397661 h 1761642"/>
                  <a:gd name="connsiteX1-27" fmla="*/ 338011 w 1339565"/>
                  <a:gd name="connsiteY1-28" fmla="*/ 0 h 1761642"/>
                  <a:gd name="connsiteX2-29" fmla="*/ 1339565 w 1339565"/>
                  <a:gd name="connsiteY2-30" fmla="*/ 1761642 h 1761642"/>
                  <a:gd name="connsiteX3-31" fmla="*/ 0 w 1339565"/>
                  <a:gd name="connsiteY3-32" fmla="*/ 1397661 h 1761642"/>
                  <a:gd name="connsiteX0-33" fmla="*/ 0 w 1377361"/>
                  <a:gd name="connsiteY0-34" fmla="*/ 1394920 h 1761642"/>
                  <a:gd name="connsiteX1-35" fmla="*/ 375807 w 1377361"/>
                  <a:gd name="connsiteY1-36" fmla="*/ 0 h 1761642"/>
                  <a:gd name="connsiteX2-37" fmla="*/ 1377361 w 1377361"/>
                  <a:gd name="connsiteY2-38" fmla="*/ 1761642 h 1761642"/>
                  <a:gd name="connsiteX3-39" fmla="*/ 0 w 1377361"/>
                  <a:gd name="connsiteY3-40" fmla="*/ 1394920 h 1761642"/>
                  <a:gd name="connsiteX0-41" fmla="*/ 0 w 1353890"/>
                  <a:gd name="connsiteY0-42" fmla="*/ 1393699 h 1761642"/>
                  <a:gd name="connsiteX1-43" fmla="*/ 352336 w 1353890"/>
                  <a:gd name="connsiteY1-44" fmla="*/ 0 h 1761642"/>
                  <a:gd name="connsiteX2-45" fmla="*/ 1353890 w 1353890"/>
                  <a:gd name="connsiteY2-46" fmla="*/ 1761642 h 1761642"/>
                  <a:gd name="connsiteX3-47" fmla="*/ 0 w 1353890"/>
                  <a:gd name="connsiteY3-48" fmla="*/ 1393699 h 1761642"/>
                  <a:gd name="connsiteX0-49" fmla="*/ 0 w 1409489"/>
                  <a:gd name="connsiteY0-50" fmla="*/ 1392319 h 1761642"/>
                  <a:gd name="connsiteX1-51" fmla="*/ 407935 w 1409489"/>
                  <a:gd name="connsiteY1-52" fmla="*/ 0 h 1761642"/>
                  <a:gd name="connsiteX2-53" fmla="*/ 1409489 w 1409489"/>
                  <a:gd name="connsiteY2-54" fmla="*/ 1761642 h 1761642"/>
                  <a:gd name="connsiteX3-55" fmla="*/ 0 w 1409489"/>
                  <a:gd name="connsiteY3-56" fmla="*/ 1392319 h 1761642"/>
                  <a:gd name="connsiteX0-57" fmla="*/ 0 w 1440194"/>
                  <a:gd name="connsiteY0-58" fmla="*/ 1376830 h 1761642"/>
                  <a:gd name="connsiteX1-59" fmla="*/ 438640 w 1440194"/>
                  <a:gd name="connsiteY1-60" fmla="*/ 0 h 1761642"/>
                  <a:gd name="connsiteX2-61" fmla="*/ 1440194 w 1440194"/>
                  <a:gd name="connsiteY2-62" fmla="*/ 1761642 h 1761642"/>
                  <a:gd name="connsiteX3-63" fmla="*/ 0 w 1440194"/>
                  <a:gd name="connsiteY3-64" fmla="*/ 1376830 h 1761642"/>
                  <a:gd name="connsiteX0-65" fmla="*/ 0 w 1414192"/>
                  <a:gd name="connsiteY0-66" fmla="*/ 1384020 h 1761642"/>
                  <a:gd name="connsiteX1-67" fmla="*/ 412638 w 1414192"/>
                  <a:gd name="connsiteY1-68" fmla="*/ 0 h 1761642"/>
                  <a:gd name="connsiteX2-69" fmla="*/ 1414192 w 1414192"/>
                  <a:gd name="connsiteY2-70" fmla="*/ 1761642 h 1761642"/>
                  <a:gd name="connsiteX3-71" fmla="*/ 0 w 1414192"/>
                  <a:gd name="connsiteY3-72" fmla="*/ 1384020 h 1761642"/>
                  <a:gd name="connsiteX0-73" fmla="*/ 0 w 1366424"/>
                  <a:gd name="connsiteY0-74" fmla="*/ 1402024 h 1761642"/>
                  <a:gd name="connsiteX1-75" fmla="*/ 364870 w 1366424"/>
                  <a:gd name="connsiteY1-76" fmla="*/ 0 h 1761642"/>
                  <a:gd name="connsiteX2-77" fmla="*/ 1366424 w 1366424"/>
                  <a:gd name="connsiteY2-78" fmla="*/ 1761642 h 1761642"/>
                  <a:gd name="connsiteX3-79" fmla="*/ 0 w 1366424"/>
                  <a:gd name="connsiteY3-80" fmla="*/ 1402024 h 1761642"/>
                </a:gdLst>
                <a:ahLst/>
                <a:cxnLst>
                  <a:cxn ang="0">
                    <a:pos x="connsiteX0-73" y="connsiteY0-74"/>
                  </a:cxn>
                  <a:cxn ang="0">
                    <a:pos x="connsiteX1-75" y="connsiteY1-76"/>
                  </a:cxn>
                  <a:cxn ang="0">
                    <a:pos x="connsiteX2-77" y="connsiteY2-78"/>
                  </a:cxn>
                  <a:cxn ang="0">
                    <a:pos x="connsiteX3-79" y="connsiteY3-80"/>
                  </a:cxn>
                </a:cxnLst>
                <a:rect l="l" t="t" r="r" b="b"/>
                <a:pathLst>
                  <a:path w="1366424" h="1761642">
                    <a:moveTo>
                      <a:pt x="0" y="1402024"/>
                    </a:moveTo>
                    <a:lnTo>
                      <a:pt x="364870" y="0"/>
                    </a:lnTo>
                    <a:lnTo>
                      <a:pt x="1366424" y="1761642"/>
                    </a:lnTo>
                    <a:lnTo>
                      <a:pt x="0" y="1402024"/>
                    </a:lnTo>
                    <a:close/>
                  </a:path>
                </a:pathLst>
              </a:custGeom>
              <a:solidFill>
                <a:srgbClr val="A4C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649974" y="759111"/>
              <a:ext cx="3262313" cy="326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3543336" y="1983702"/>
            <a:ext cx="513886" cy="66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80208" y="2379558"/>
            <a:ext cx="1516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1807-H5</a:t>
            </a:r>
            <a:endParaRPr lang="zh-CN" altLang="en-US" sz="2000" b="1" dirty="0">
              <a:solidFill>
                <a:srgbClr val="39B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77638" y="2797754"/>
            <a:ext cx="2808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工作需要，开始带</a:t>
            </a: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业，</a:t>
            </a: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1807-H5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共计</a:t>
            </a: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人。</a:t>
            </a:r>
            <a:endParaRPr lang="en-US" altLang="zh-CN" sz="12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月，课程前半程结束，教学目标完成，目前此班级正处于就业期。</a:t>
            </a:r>
            <a:endParaRPr lang="en-US" altLang="zh-CN" sz="12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993769" y="1996219"/>
            <a:ext cx="2808311" cy="2001864"/>
            <a:chOff x="5885949" y="1683800"/>
            <a:chExt cx="2808311" cy="2001864"/>
          </a:xfrm>
        </p:grpSpPr>
        <p:grpSp>
          <p:nvGrpSpPr>
            <p:cNvPr id="51" name="组合 50"/>
            <p:cNvGrpSpPr/>
            <p:nvPr/>
          </p:nvGrpSpPr>
          <p:grpSpPr>
            <a:xfrm>
              <a:off x="6010840" y="1683800"/>
              <a:ext cx="2441328" cy="772641"/>
              <a:chOff x="6377770" y="1663735"/>
              <a:chExt cx="2441328" cy="772641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6377770" y="1663735"/>
                <a:ext cx="922096" cy="742880"/>
                <a:chOff x="6124686" y="1620360"/>
                <a:chExt cx="1091529" cy="879382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6124686" y="1620360"/>
                  <a:ext cx="1091529" cy="868326"/>
                  <a:chOff x="2852024" y="1046526"/>
                  <a:chExt cx="3747678" cy="2981325"/>
                </a:xfrm>
              </p:grpSpPr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2852024" y="1046526"/>
                    <a:ext cx="3739086" cy="2957795"/>
                    <a:chOff x="1087089" y="1491630"/>
                    <a:chExt cx="2548807" cy="2016224"/>
                  </a:xfrm>
                </p:grpSpPr>
                <p:sp>
                  <p:nvSpPr>
                    <p:cNvPr id="36" name="直角三角形 35"/>
                    <p:cNvSpPr/>
                    <p:nvPr/>
                  </p:nvSpPr>
                  <p:spPr>
                    <a:xfrm>
                      <a:off x="1619672" y="1491630"/>
                      <a:ext cx="2016224" cy="2016224"/>
                    </a:xfrm>
                    <a:prstGeom prst="rtTriangle">
                      <a:avLst/>
                    </a:prstGeom>
                    <a:solidFill>
                      <a:srgbClr val="0A943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等腰三角形 6"/>
                    <p:cNvSpPr/>
                    <p:nvPr/>
                  </p:nvSpPr>
                  <p:spPr>
                    <a:xfrm rot="12572538">
                      <a:off x="1087089" y="1711982"/>
                      <a:ext cx="1358299" cy="1761642"/>
                    </a:xfrm>
                    <a:custGeom>
                      <a:avLst/>
                      <a:gdLst>
                        <a:gd name="connsiteX0" fmla="*/ 0 w 2003108"/>
                        <a:gd name="connsiteY0" fmla="*/ 1761642 h 1761642"/>
                        <a:gd name="connsiteX1" fmla="*/ 1001554 w 2003108"/>
                        <a:gd name="connsiteY1" fmla="*/ 0 h 1761642"/>
                        <a:gd name="connsiteX2" fmla="*/ 2003108 w 2003108"/>
                        <a:gd name="connsiteY2" fmla="*/ 1761642 h 1761642"/>
                        <a:gd name="connsiteX3" fmla="*/ 0 w 2003108"/>
                        <a:gd name="connsiteY3" fmla="*/ 1761642 h 1761642"/>
                        <a:gd name="connsiteX0-1" fmla="*/ 0 w 1278298"/>
                        <a:gd name="connsiteY0-2" fmla="*/ 1399181 h 1761642"/>
                        <a:gd name="connsiteX1-3" fmla="*/ 276744 w 1278298"/>
                        <a:gd name="connsiteY1-4" fmla="*/ 0 h 1761642"/>
                        <a:gd name="connsiteX2-5" fmla="*/ 1278298 w 1278298"/>
                        <a:gd name="connsiteY2-6" fmla="*/ 1761642 h 1761642"/>
                        <a:gd name="connsiteX3-7" fmla="*/ 0 w 1278298"/>
                        <a:gd name="connsiteY3-8" fmla="*/ 1399181 h 1761642"/>
                        <a:gd name="connsiteX0-9" fmla="*/ 0 w 1330421"/>
                        <a:gd name="connsiteY0-10" fmla="*/ 1392479 h 1761642"/>
                        <a:gd name="connsiteX1-11" fmla="*/ 328867 w 1330421"/>
                        <a:gd name="connsiteY1-12" fmla="*/ 0 h 1761642"/>
                        <a:gd name="connsiteX2-13" fmla="*/ 1330421 w 1330421"/>
                        <a:gd name="connsiteY2-14" fmla="*/ 1761642 h 1761642"/>
                        <a:gd name="connsiteX3-15" fmla="*/ 0 w 1330421"/>
                        <a:gd name="connsiteY3-16" fmla="*/ 1392479 h 1761642"/>
                        <a:gd name="connsiteX0-17" fmla="*/ 0 w 1297807"/>
                        <a:gd name="connsiteY0-18" fmla="*/ 1386075 h 1761642"/>
                        <a:gd name="connsiteX1-19" fmla="*/ 296253 w 1297807"/>
                        <a:gd name="connsiteY1-20" fmla="*/ 0 h 1761642"/>
                        <a:gd name="connsiteX2-21" fmla="*/ 1297807 w 1297807"/>
                        <a:gd name="connsiteY2-22" fmla="*/ 1761642 h 1761642"/>
                        <a:gd name="connsiteX3-23" fmla="*/ 0 w 1297807"/>
                        <a:gd name="connsiteY3-24" fmla="*/ 1386075 h 1761642"/>
                        <a:gd name="connsiteX0-25" fmla="*/ 0 w 1339565"/>
                        <a:gd name="connsiteY0-26" fmla="*/ 1397661 h 1761642"/>
                        <a:gd name="connsiteX1-27" fmla="*/ 338011 w 1339565"/>
                        <a:gd name="connsiteY1-28" fmla="*/ 0 h 1761642"/>
                        <a:gd name="connsiteX2-29" fmla="*/ 1339565 w 1339565"/>
                        <a:gd name="connsiteY2-30" fmla="*/ 1761642 h 1761642"/>
                        <a:gd name="connsiteX3-31" fmla="*/ 0 w 1339565"/>
                        <a:gd name="connsiteY3-32" fmla="*/ 1397661 h 1761642"/>
                        <a:gd name="connsiteX0-33" fmla="*/ 0 w 1377361"/>
                        <a:gd name="connsiteY0-34" fmla="*/ 1394920 h 1761642"/>
                        <a:gd name="connsiteX1-35" fmla="*/ 375807 w 1377361"/>
                        <a:gd name="connsiteY1-36" fmla="*/ 0 h 1761642"/>
                        <a:gd name="connsiteX2-37" fmla="*/ 1377361 w 1377361"/>
                        <a:gd name="connsiteY2-38" fmla="*/ 1761642 h 1761642"/>
                        <a:gd name="connsiteX3-39" fmla="*/ 0 w 1377361"/>
                        <a:gd name="connsiteY3-40" fmla="*/ 1394920 h 1761642"/>
                        <a:gd name="connsiteX0-41" fmla="*/ 0 w 1353890"/>
                        <a:gd name="connsiteY0-42" fmla="*/ 1393699 h 1761642"/>
                        <a:gd name="connsiteX1-43" fmla="*/ 352336 w 1353890"/>
                        <a:gd name="connsiteY1-44" fmla="*/ 0 h 1761642"/>
                        <a:gd name="connsiteX2-45" fmla="*/ 1353890 w 1353890"/>
                        <a:gd name="connsiteY2-46" fmla="*/ 1761642 h 1761642"/>
                        <a:gd name="connsiteX3-47" fmla="*/ 0 w 1353890"/>
                        <a:gd name="connsiteY3-48" fmla="*/ 1393699 h 1761642"/>
                        <a:gd name="connsiteX0-49" fmla="*/ 0 w 1409489"/>
                        <a:gd name="connsiteY0-50" fmla="*/ 1392319 h 1761642"/>
                        <a:gd name="connsiteX1-51" fmla="*/ 407935 w 1409489"/>
                        <a:gd name="connsiteY1-52" fmla="*/ 0 h 1761642"/>
                        <a:gd name="connsiteX2-53" fmla="*/ 1409489 w 1409489"/>
                        <a:gd name="connsiteY2-54" fmla="*/ 1761642 h 1761642"/>
                        <a:gd name="connsiteX3-55" fmla="*/ 0 w 1409489"/>
                        <a:gd name="connsiteY3-56" fmla="*/ 1392319 h 1761642"/>
                        <a:gd name="connsiteX0-57" fmla="*/ 0 w 1440194"/>
                        <a:gd name="connsiteY0-58" fmla="*/ 1376830 h 1761642"/>
                        <a:gd name="connsiteX1-59" fmla="*/ 438640 w 1440194"/>
                        <a:gd name="connsiteY1-60" fmla="*/ 0 h 1761642"/>
                        <a:gd name="connsiteX2-61" fmla="*/ 1440194 w 1440194"/>
                        <a:gd name="connsiteY2-62" fmla="*/ 1761642 h 1761642"/>
                        <a:gd name="connsiteX3-63" fmla="*/ 0 w 1440194"/>
                        <a:gd name="connsiteY3-64" fmla="*/ 1376830 h 1761642"/>
                        <a:gd name="connsiteX0-65" fmla="*/ 0 w 1414192"/>
                        <a:gd name="connsiteY0-66" fmla="*/ 1384020 h 1761642"/>
                        <a:gd name="connsiteX1-67" fmla="*/ 412638 w 1414192"/>
                        <a:gd name="connsiteY1-68" fmla="*/ 0 h 1761642"/>
                        <a:gd name="connsiteX2-69" fmla="*/ 1414192 w 1414192"/>
                        <a:gd name="connsiteY2-70" fmla="*/ 1761642 h 1761642"/>
                        <a:gd name="connsiteX3-71" fmla="*/ 0 w 1414192"/>
                        <a:gd name="connsiteY3-72" fmla="*/ 1384020 h 1761642"/>
                        <a:gd name="connsiteX0-73" fmla="*/ 0 w 1358298"/>
                        <a:gd name="connsiteY0-74" fmla="*/ 1409989 h 1761642"/>
                        <a:gd name="connsiteX1-75" fmla="*/ 356744 w 1358298"/>
                        <a:gd name="connsiteY1-76" fmla="*/ 0 h 1761642"/>
                        <a:gd name="connsiteX2-77" fmla="*/ 1358298 w 1358298"/>
                        <a:gd name="connsiteY2-78" fmla="*/ 1761642 h 1761642"/>
                        <a:gd name="connsiteX3-79" fmla="*/ 0 w 1358298"/>
                        <a:gd name="connsiteY3-80" fmla="*/ 1409989 h 1761642"/>
                      </a:gdLst>
                      <a:ahLst/>
                      <a:cxnLst>
                        <a:cxn ang="0">
                          <a:pos x="connsiteX0-73" y="connsiteY0-74"/>
                        </a:cxn>
                        <a:cxn ang="0">
                          <a:pos x="connsiteX1-75" y="connsiteY1-76"/>
                        </a:cxn>
                        <a:cxn ang="0">
                          <a:pos x="connsiteX2-77" y="connsiteY2-78"/>
                        </a:cxn>
                        <a:cxn ang="0">
                          <a:pos x="connsiteX3-79" y="connsiteY3-80"/>
                        </a:cxn>
                      </a:cxnLst>
                      <a:rect l="l" t="t" r="r" b="b"/>
                      <a:pathLst>
                        <a:path w="1358298" h="1761642">
                          <a:moveTo>
                            <a:pt x="0" y="1409989"/>
                          </a:moveTo>
                          <a:lnTo>
                            <a:pt x="356744" y="0"/>
                          </a:lnTo>
                          <a:lnTo>
                            <a:pt x="1358298" y="1761642"/>
                          </a:lnTo>
                          <a:lnTo>
                            <a:pt x="0" y="1409989"/>
                          </a:lnTo>
                          <a:close/>
                        </a:path>
                      </a:pathLst>
                    </a:custGeom>
                    <a:solidFill>
                      <a:srgbClr val="39B44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pic>
                <p:nvPicPr>
                  <p:cNvPr id="1033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800000">
                    <a:off x="3624727" y="1046526"/>
                    <a:ext cx="2974975" cy="29813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6463182" y="1668745"/>
                  <a:ext cx="63958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800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3</a:t>
                  </a:r>
                  <a:endParaRPr lang="zh-CN" altLang="en-US" sz="4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7302432" y="2036266"/>
                <a:ext cx="1516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rgbClr val="39B449"/>
                    </a:solidFill>
                    <a:latin typeface="微软雅黑" pitchFamily="34" charset="-122"/>
                    <a:ea typeface="微软雅黑" pitchFamily="34" charset="-122"/>
                  </a:rPr>
                  <a:t>1810-H5</a:t>
                </a:r>
                <a:endParaRPr lang="zh-CN" altLang="en-US" sz="2000" b="1" dirty="0">
                  <a:solidFill>
                    <a:srgbClr val="39B44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5885949" y="2485335"/>
              <a:ext cx="28083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2018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月，开始预热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1810-H5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班级，共计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人</a:t>
              </a:r>
              <a:endPara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本月底，前半程课程结束，教学目标顺利完成。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3077638" y="244808"/>
            <a:ext cx="2671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带</a:t>
            </a:r>
            <a:r>
              <a:rPr lang="zh-CN" alt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班情况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6439" y="1006851"/>
            <a:ext cx="3510001" cy="288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  <a:gs pos="94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8415" y="1283807"/>
            <a:ext cx="7210426" cy="2988332"/>
            <a:chOff x="1015506" y="1203598"/>
            <a:chExt cx="7210426" cy="2988332"/>
          </a:xfrm>
        </p:grpSpPr>
        <p:grpSp>
          <p:nvGrpSpPr>
            <p:cNvPr id="3" name="组合 2"/>
            <p:cNvGrpSpPr/>
            <p:nvPr/>
          </p:nvGrpSpPr>
          <p:grpSpPr>
            <a:xfrm>
              <a:off x="1015506" y="3795886"/>
              <a:ext cx="396044" cy="396044"/>
              <a:chOff x="1650591" y="2157705"/>
              <a:chExt cx="396044" cy="396044"/>
            </a:xfrm>
          </p:grpSpPr>
          <p:sp>
            <p:nvSpPr>
              <p:cNvPr id="25" name="流程图: 联系 5"/>
              <p:cNvSpPr/>
              <p:nvPr/>
            </p:nvSpPr>
            <p:spPr>
              <a:xfrm>
                <a:off x="1691681" y="2211711"/>
                <a:ext cx="288032" cy="288032"/>
              </a:xfrm>
              <a:prstGeom prst="flowChartConnector">
                <a:avLst/>
              </a:prstGeom>
              <a:solidFill>
                <a:srgbClr val="E3E5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同心圆 25"/>
              <p:cNvSpPr/>
              <p:nvPr/>
            </p:nvSpPr>
            <p:spPr>
              <a:xfrm>
                <a:off x="1650591" y="2157705"/>
                <a:ext cx="396044" cy="396044"/>
              </a:xfrm>
              <a:prstGeom prst="donut">
                <a:avLst>
                  <a:gd name="adj" fmla="val 1939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直接连接符 3"/>
            <p:cNvCxnSpPr>
              <a:endCxn id="23" idx="3"/>
            </p:cNvCxnSpPr>
            <p:nvPr/>
          </p:nvCxnSpPr>
          <p:spPr>
            <a:xfrm flipV="1">
              <a:off x="1344628" y="3231647"/>
              <a:ext cx="592341" cy="618246"/>
            </a:xfrm>
            <a:prstGeom prst="line">
              <a:avLst/>
            </a:prstGeom>
            <a:ln w="76200">
              <a:solidFill>
                <a:srgbClr val="E3E5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23" idx="6"/>
              <a:endCxn id="21" idx="2"/>
            </p:cNvCxnSpPr>
            <p:nvPr/>
          </p:nvCxnSpPr>
          <p:spPr>
            <a:xfrm>
              <a:off x="2182820" y="3129812"/>
              <a:ext cx="812960" cy="314018"/>
            </a:xfrm>
            <a:prstGeom prst="line">
              <a:avLst/>
            </a:prstGeom>
            <a:ln w="76200">
              <a:solidFill>
                <a:srgbClr val="A4CE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1853698" y="2931790"/>
              <a:ext cx="396044" cy="396044"/>
              <a:chOff x="1650591" y="2157705"/>
              <a:chExt cx="396044" cy="396044"/>
            </a:xfrm>
          </p:grpSpPr>
          <p:sp>
            <p:nvSpPr>
              <p:cNvPr id="23" name="流程图: 联系 9"/>
              <p:cNvSpPr/>
              <p:nvPr/>
            </p:nvSpPr>
            <p:spPr>
              <a:xfrm>
                <a:off x="1691681" y="2211711"/>
                <a:ext cx="288032" cy="288032"/>
              </a:xfrm>
              <a:prstGeom prst="flowChartConnector">
                <a:avLst/>
              </a:prstGeom>
              <a:solidFill>
                <a:srgbClr val="A4C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同心圆 23"/>
              <p:cNvSpPr/>
              <p:nvPr/>
            </p:nvSpPr>
            <p:spPr>
              <a:xfrm>
                <a:off x="1650591" y="2157705"/>
                <a:ext cx="396044" cy="396044"/>
              </a:xfrm>
              <a:prstGeom prst="donut">
                <a:avLst>
                  <a:gd name="adj" fmla="val 1939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V="1">
              <a:off x="3161525" y="2439534"/>
              <a:ext cx="1392205" cy="999401"/>
            </a:xfrm>
            <a:prstGeom prst="line">
              <a:avLst/>
            </a:prstGeom>
            <a:ln w="76200">
              <a:solidFill>
                <a:srgbClr val="74C0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606902" y="2430824"/>
              <a:ext cx="1284330" cy="670968"/>
            </a:xfrm>
            <a:prstGeom prst="line">
              <a:avLst/>
            </a:prstGeom>
            <a:ln w="76200">
              <a:solidFill>
                <a:srgbClr val="39B4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5878316" y="1995686"/>
              <a:ext cx="1357980" cy="1106106"/>
            </a:xfrm>
            <a:prstGeom prst="line">
              <a:avLst/>
            </a:prstGeom>
            <a:ln w="76200">
              <a:solidFill>
                <a:srgbClr val="0A94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2954690" y="3245808"/>
              <a:ext cx="396044" cy="396044"/>
              <a:chOff x="1650591" y="2157705"/>
              <a:chExt cx="396044" cy="396044"/>
            </a:xfrm>
          </p:grpSpPr>
          <p:sp>
            <p:nvSpPr>
              <p:cNvPr id="21" name="流程图: 联系 13"/>
              <p:cNvSpPr/>
              <p:nvPr/>
            </p:nvSpPr>
            <p:spPr>
              <a:xfrm>
                <a:off x="1691681" y="2211711"/>
                <a:ext cx="288032" cy="288032"/>
              </a:xfrm>
              <a:prstGeom prst="flowChartConnector">
                <a:avLst/>
              </a:prstGeom>
              <a:solidFill>
                <a:srgbClr val="74C0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同心圆 21"/>
              <p:cNvSpPr/>
              <p:nvPr/>
            </p:nvSpPr>
            <p:spPr>
              <a:xfrm>
                <a:off x="1650591" y="2157705"/>
                <a:ext cx="396044" cy="396044"/>
              </a:xfrm>
              <a:prstGeom prst="donut">
                <a:avLst>
                  <a:gd name="adj" fmla="val 1939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368624" y="2241512"/>
              <a:ext cx="396044" cy="396044"/>
              <a:chOff x="1650591" y="2157705"/>
              <a:chExt cx="396044" cy="396044"/>
            </a:xfrm>
          </p:grpSpPr>
          <p:sp>
            <p:nvSpPr>
              <p:cNvPr id="19" name="流程图: 联系 16"/>
              <p:cNvSpPr/>
              <p:nvPr/>
            </p:nvSpPr>
            <p:spPr>
              <a:xfrm>
                <a:off x="1691681" y="2211711"/>
                <a:ext cx="288032" cy="288032"/>
              </a:xfrm>
              <a:prstGeom prst="flowChartConnector">
                <a:avLst/>
              </a:prstGeom>
              <a:solidFill>
                <a:srgbClr val="39B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同心圆 19"/>
              <p:cNvSpPr/>
              <p:nvPr/>
            </p:nvSpPr>
            <p:spPr>
              <a:xfrm>
                <a:off x="1650591" y="2157705"/>
                <a:ext cx="396044" cy="396044"/>
              </a:xfrm>
              <a:prstGeom prst="donut">
                <a:avLst>
                  <a:gd name="adj" fmla="val 1939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693210" y="2903770"/>
              <a:ext cx="396044" cy="396044"/>
              <a:chOff x="1650591" y="2157705"/>
              <a:chExt cx="396044" cy="396044"/>
            </a:xfrm>
          </p:grpSpPr>
          <p:sp>
            <p:nvSpPr>
              <p:cNvPr id="17" name="流程图: 联系 19"/>
              <p:cNvSpPr/>
              <p:nvPr/>
            </p:nvSpPr>
            <p:spPr>
              <a:xfrm>
                <a:off x="1691681" y="2211711"/>
                <a:ext cx="288032" cy="288032"/>
              </a:xfrm>
              <a:prstGeom prst="flowChartConnector">
                <a:avLst/>
              </a:prstGeom>
              <a:solidFill>
                <a:srgbClr val="119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同心圆 17"/>
              <p:cNvSpPr/>
              <p:nvPr/>
            </p:nvSpPr>
            <p:spPr>
              <a:xfrm>
                <a:off x="1650591" y="2157705"/>
                <a:ext cx="396044" cy="396044"/>
              </a:xfrm>
              <a:prstGeom prst="donut">
                <a:avLst>
                  <a:gd name="adj" fmla="val 1939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 flipV="1">
              <a:off x="7234999" y="1203598"/>
              <a:ext cx="990933" cy="792088"/>
            </a:xfrm>
            <a:prstGeom prst="straightConnector1">
              <a:avLst/>
            </a:prstGeom>
            <a:ln w="76200">
              <a:solidFill>
                <a:srgbClr val="04653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6604013" y="2187506"/>
              <a:ext cx="396044" cy="396044"/>
              <a:chOff x="1258243" y="2547547"/>
              <a:chExt cx="396044" cy="396044"/>
            </a:xfrm>
          </p:grpSpPr>
          <p:sp>
            <p:nvSpPr>
              <p:cNvPr id="15" name="流程图: 联系 22"/>
              <p:cNvSpPr/>
              <p:nvPr/>
            </p:nvSpPr>
            <p:spPr>
              <a:xfrm>
                <a:off x="1299333" y="2601553"/>
                <a:ext cx="288032" cy="288032"/>
              </a:xfrm>
              <a:prstGeom prst="flowChartConnector">
                <a:avLst/>
              </a:prstGeom>
              <a:solidFill>
                <a:srgbClr val="0465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同心圆 15"/>
              <p:cNvSpPr/>
              <p:nvPr/>
            </p:nvSpPr>
            <p:spPr>
              <a:xfrm>
                <a:off x="1258243" y="2547547"/>
                <a:ext cx="396044" cy="396044"/>
              </a:xfrm>
              <a:prstGeom prst="donut">
                <a:avLst>
                  <a:gd name="adj" fmla="val 1939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" name="TextBox 47"/>
          <p:cNvSpPr txBox="1"/>
          <p:nvPr/>
        </p:nvSpPr>
        <p:spPr>
          <a:xfrm>
            <a:off x="683568" y="3772171"/>
            <a:ext cx="19264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01</a:t>
            </a:r>
          </a:p>
          <a:p>
            <a:r>
              <a: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2018-05-30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，山科职业技术学院职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业规划宣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讲。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9"/>
          <p:cNvSpPr txBox="1"/>
          <p:nvPr/>
        </p:nvSpPr>
        <p:spPr>
          <a:xfrm>
            <a:off x="291041" y="2110456"/>
            <a:ext cx="17707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02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2018-06-04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，华宇工学院，为期一周的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实训课程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50"/>
          <p:cNvSpPr txBox="1"/>
          <p:nvPr/>
        </p:nvSpPr>
        <p:spPr>
          <a:xfrm>
            <a:off x="2810712" y="3210021"/>
            <a:ext cx="17707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03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2018-06-11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，潍坊科技学院，为期一周的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实训课程。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51"/>
          <p:cNvSpPr txBox="1"/>
          <p:nvPr/>
        </p:nvSpPr>
        <p:spPr>
          <a:xfrm>
            <a:off x="2795855" y="1453029"/>
            <a:ext cx="17707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04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2018-06-25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，滨海学院为期一周的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实训课程。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52"/>
          <p:cNvSpPr txBox="1"/>
          <p:nvPr/>
        </p:nvSpPr>
        <p:spPr>
          <a:xfrm>
            <a:off x="5444829" y="2897704"/>
            <a:ext cx="17707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05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2018-07-09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，市南软件园青大为期一周的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实训课程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53"/>
          <p:cNvSpPr txBox="1"/>
          <p:nvPr/>
        </p:nvSpPr>
        <p:spPr>
          <a:xfrm>
            <a:off x="6911953" y="2103577"/>
            <a:ext cx="17707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06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2018-07-16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，为期一周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的校内</a:t>
            </a:r>
            <a:r>
              <a: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夏令营实训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02705" y="156147"/>
            <a:ext cx="2637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1.2.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训情况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56439" y="946359"/>
            <a:ext cx="3510001" cy="288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  <a:gs pos="94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22"/>
          <p:cNvSpPr/>
          <p:nvPr/>
        </p:nvSpPr>
        <p:spPr>
          <a:xfrm>
            <a:off x="7524328" y="1543602"/>
            <a:ext cx="288032" cy="288032"/>
          </a:xfrm>
          <a:prstGeom prst="flowChartConnector">
            <a:avLst/>
          </a:prstGeom>
          <a:solidFill>
            <a:srgbClr val="04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同心圆 35"/>
          <p:cNvSpPr/>
          <p:nvPr/>
        </p:nvSpPr>
        <p:spPr>
          <a:xfrm>
            <a:off x="7483238" y="1489596"/>
            <a:ext cx="396044" cy="396044"/>
          </a:xfrm>
          <a:prstGeom prst="donut">
            <a:avLst>
              <a:gd name="adj" fmla="val 1939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TextBox 53"/>
          <p:cNvSpPr txBox="1"/>
          <p:nvPr/>
        </p:nvSpPr>
        <p:spPr>
          <a:xfrm>
            <a:off x="5652332" y="720557"/>
            <a:ext cx="17707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mtClean="0">
                <a:solidFill>
                  <a:schemeClr val="bg1"/>
                </a:solidFill>
              </a:rPr>
              <a:t>07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2018-09-05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，为期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周共</a:t>
            </a:r>
            <a:r>
              <a: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课时的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山东科技大学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课程。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47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89213" y="270437"/>
            <a:ext cx="3510001" cy="830997"/>
            <a:chOff x="2556438" y="342445"/>
            <a:chExt cx="3510001" cy="830997"/>
          </a:xfrm>
        </p:grpSpPr>
        <p:sp>
          <p:nvSpPr>
            <p:cNvPr id="4" name="矩形 3"/>
            <p:cNvSpPr/>
            <p:nvPr/>
          </p:nvSpPr>
          <p:spPr>
            <a:xfrm>
              <a:off x="3158191" y="342445"/>
              <a:ext cx="262625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en-US" altLang="zh-CN" sz="32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.3.</a:t>
              </a:r>
              <a:r>
                <a:rPr lang="zh-CN" altLang="en-US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其</a:t>
              </a:r>
              <a:r>
                <a:rPr lang="zh-CN" altLang="en-US" sz="32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它工作</a:t>
              </a:r>
              <a:endPara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56438" y="1134460"/>
              <a:ext cx="3510001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6000">
                  <a:schemeClr val="bg1">
                    <a:lumMod val="95000"/>
                  </a:schemeClr>
                </a:gs>
                <a:gs pos="94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1129" y="2458220"/>
            <a:ext cx="1059582" cy="1059582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071011" y="1378100"/>
            <a:ext cx="1069700" cy="1069700"/>
            <a:chOff x="1465538" y="1419622"/>
            <a:chExt cx="1069700" cy="1069700"/>
          </a:xfrm>
        </p:grpSpPr>
        <p:sp>
          <p:nvSpPr>
            <p:cNvPr id="7" name="矩形 6"/>
            <p:cNvSpPr/>
            <p:nvPr/>
          </p:nvSpPr>
          <p:spPr>
            <a:xfrm>
              <a:off x="1465538" y="1419622"/>
              <a:ext cx="1069700" cy="1069700"/>
            </a:xfrm>
            <a:prstGeom prst="rect">
              <a:avLst/>
            </a:prstGeom>
            <a:solidFill>
              <a:srgbClr val="A4CE5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5656" y="1491630"/>
              <a:ext cx="105958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01</a:t>
              </a: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40711" y="2447800"/>
            <a:ext cx="1069700" cy="1069700"/>
            <a:chOff x="2535238" y="2489322"/>
            <a:chExt cx="1069700" cy="1069700"/>
          </a:xfrm>
        </p:grpSpPr>
        <p:sp>
          <p:nvSpPr>
            <p:cNvPr id="8" name="矩形 7"/>
            <p:cNvSpPr/>
            <p:nvPr/>
          </p:nvSpPr>
          <p:spPr>
            <a:xfrm>
              <a:off x="2535238" y="2489322"/>
              <a:ext cx="1069700" cy="1069700"/>
            </a:xfrm>
            <a:prstGeom prst="rect">
              <a:avLst/>
            </a:prstGeom>
            <a:solidFill>
              <a:srgbClr val="74C05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0297" y="2554587"/>
              <a:ext cx="105958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02</a:t>
              </a: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71011" y="3517345"/>
            <a:ext cx="1069700" cy="1069700"/>
            <a:chOff x="1465538" y="3558867"/>
            <a:chExt cx="1069700" cy="1069700"/>
          </a:xfrm>
        </p:grpSpPr>
        <p:sp>
          <p:nvSpPr>
            <p:cNvPr id="9" name="矩形 8"/>
            <p:cNvSpPr/>
            <p:nvPr/>
          </p:nvSpPr>
          <p:spPr>
            <a:xfrm>
              <a:off x="1465538" y="3558867"/>
              <a:ext cx="1069700" cy="1069700"/>
            </a:xfrm>
            <a:prstGeom prst="rect">
              <a:avLst/>
            </a:prstGeom>
            <a:solidFill>
              <a:srgbClr val="04653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65538" y="3623994"/>
              <a:ext cx="105958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03</a:t>
              </a: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1429" y="2447645"/>
            <a:ext cx="1069700" cy="1069700"/>
            <a:chOff x="405956" y="2489167"/>
            <a:chExt cx="1069700" cy="1069700"/>
          </a:xfrm>
        </p:grpSpPr>
        <p:sp>
          <p:nvSpPr>
            <p:cNvPr id="10" name="矩形 9"/>
            <p:cNvSpPr/>
            <p:nvPr/>
          </p:nvSpPr>
          <p:spPr>
            <a:xfrm>
              <a:off x="405956" y="2489167"/>
              <a:ext cx="1069700" cy="1069700"/>
            </a:xfrm>
            <a:prstGeom prst="rect">
              <a:avLst/>
            </a:prstGeom>
            <a:solidFill>
              <a:srgbClr val="39B44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5956" y="2573838"/>
              <a:ext cx="105958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04</a:t>
              </a: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566646" y="1416958"/>
            <a:ext cx="4032448" cy="890644"/>
            <a:chOff x="4972364" y="1524118"/>
            <a:chExt cx="4032448" cy="890644"/>
          </a:xfrm>
        </p:grpSpPr>
        <p:sp>
          <p:nvSpPr>
            <p:cNvPr id="23" name="TextBox 22"/>
            <p:cNvSpPr txBox="1"/>
            <p:nvPr/>
          </p:nvSpPr>
          <p:spPr>
            <a:xfrm>
              <a:off x="4972364" y="2045430"/>
              <a:ext cx="403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累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计录制视频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节，涵盖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JavaSE</a:t>
              </a:r>
              <a:r>
                <a:rPr lang="zh-CN" altLang="en-US" sz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基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础的大部分知识点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004048" y="1524118"/>
              <a:ext cx="24474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smtClean="0">
                  <a:solidFill>
                    <a:srgbClr val="39B44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JavaSE</a:t>
              </a:r>
              <a:r>
                <a:rPr lang="zh-CN" altLang="en-US" sz="2400" b="1" smtClean="0">
                  <a:solidFill>
                    <a:srgbClr val="39B44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视频录制</a:t>
              </a:r>
              <a:endParaRPr lang="en-US" altLang="zh-CN" sz="2400" b="1" dirty="0">
                <a:solidFill>
                  <a:srgbClr val="39B4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66646" y="2318388"/>
            <a:ext cx="4032448" cy="890644"/>
            <a:chOff x="4972364" y="2903112"/>
            <a:chExt cx="4032448" cy="890644"/>
          </a:xfrm>
        </p:grpSpPr>
        <p:sp>
          <p:nvSpPr>
            <p:cNvPr id="25" name="TextBox 24"/>
            <p:cNvSpPr txBox="1"/>
            <p:nvPr/>
          </p:nvSpPr>
          <p:spPr>
            <a:xfrm>
              <a:off x="4972364" y="3424424"/>
              <a:ext cx="403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累计录制视频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节，主要为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JavaEE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的基础部分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004048" y="2903112"/>
              <a:ext cx="243778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smtClean="0">
                  <a:solidFill>
                    <a:srgbClr val="39B44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JavaEE</a:t>
              </a:r>
              <a:r>
                <a:rPr lang="zh-CN" altLang="en-US" sz="2400" b="1" smtClean="0">
                  <a:solidFill>
                    <a:srgbClr val="39B44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视频录制</a:t>
              </a:r>
              <a:endParaRPr lang="en-US" altLang="zh-CN" sz="2400" b="1" dirty="0">
                <a:solidFill>
                  <a:srgbClr val="39B4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566646" y="3209032"/>
            <a:ext cx="4032448" cy="858007"/>
            <a:chOff x="4972364" y="2903112"/>
            <a:chExt cx="4032448" cy="858007"/>
          </a:xfrm>
        </p:grpSpPr>
        <p:sp>
          <p:nvSpPr>
            <p:cNvPr id="30" name="TextBox 24"/>
            <p:cNvSpPr txBox="1"/>
            <p:nvPr/>
          </p:nvSpPr>
          <p:spPr>
            <a:xfrm>
              <a:off x="4972364" y="3424424"/>
              <a:ext cx="4032448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合计：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79+60+78 = 217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节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004048" y="2903112"/>
              <a:ext cx="26468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rgbClr val="39B44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随堂教学视</a:t>
              </a:r>
              <a:r>
                <a:rPr lang="zh-CN" altLang="en-US" sz="2400" b="1" smtClean="0">
                  <a:solidFill>
                    <a:srgbClr val="39B44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频录制</a:t>
              </a:r>
              <a:endParaRPr lang="en-US" altLang="zh-CN" sz="2400" b="1" dirty="0">
                <a:solidFill>
                  <a:srgbClr val="39B4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4598330" y="4061958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39B4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教案编写</a:t>
            </a:r>
            <a:endParaRPr lang="en-US" altLang="zh-CN" sz="2400" b="1" dirty="0">
              <a:solidFill>
                <a:srgbClr val="39B4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4566646" y="4600378"/>
            <a:ext cx="403244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多线程、反射、</a:t>
            </a: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 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等多个章节的教案编写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2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03131" y="-7670"/>
            <a:ext cx="576064" cy="1995686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03131" y="2924120"/>
            <a:ext cx="576064" cy="2225402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1935" y="1974935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zh-CN" alt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长收获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31123" y="2073327"/>
            <a:ext cx="720080" cy="720080"/>
            <a:chOff x="3154688" y="3330231"/>
            <a:chExt cx="720080" cy="720080"/>
          </a:xfrm>
        </p:grpSpPr>
        <p:sp>
          <p:nvSpPr>
            <p:cNvPr id="12" name="流程图: 联系 11"/>
            <p:cNvSpPr/>
            <p:nvPr/>
          </p:nvSpPr>
          <p:spPr>
            <a:xfrm>
              <a:off x="3154688" y="3330231"/>
              <a:ext cx="720080" cy="72008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362328" y="3542671"/>
              <a:ext cx="304800" cy="3048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745651" y="2753101"/>
            <a:ext cx="1834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2.1.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技术技能方面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学管理方面</a:t>
            </a:r>
            <a:endParaRPr lang="en-US" altLang="zh-CN" sz="16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业文化方面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6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395617" y="1309170"/>
            <a:ext cx="6342058" cy="995512"/>
            <a:chOff x="827584" y="1707654"/>
            <a:chExt cx="6048672" cy="995512"/>
          </a:xfrm>
        </p:grpSpPr>
        <p:sp>
          <p:nvSpPr>
            <p:cNvPr id="14" name="矩形 13"/>
            <p:cNvSpPr/>
            <p:nvPr/>
          </p:nvSpPr>
          <p:spPr>
            <a:xfrm>
              <a:off x="827584" y="1707654"/>
              <a:ext cx="250746" cy="995512"/>
            </a:xfrm>
            <a:prstGeom prst="rect">
              <a:avLst/>
            </a:prstGeom>
            <a:solidFill>
              <a:srgbClr val="A4CE52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78330" y="1707654"/>
              <a:ext cx="5797926" cy="995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17522" y="1289019"/>
            <a:ext cx="4820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方面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熟</a:t>
            </a:r>
            <a:r>
              <a:rPr lang="zh-CN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悉教学课程体系，对自己接触比较少的知识点进行快速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sz="12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的行业内新出现的技术进行大致性、宏观性了解掌握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395617" y="2408165"/>
            <a:ext cx="6342058" cy="995512"/>
            <a:chOff x="827584" y="1707654"/>
            <a:chExt cx="6048672" cy="995512"/>
          </a:xfrm>
        </p:grpSpPr>
        <p:sp>
          <p:nvSpPr>
            <p:cNvPr id="30" name="矩形 29"/>
            <p:cNvSpPr/>
            <p:nvPr/>
          </p:nvSpPr>
          <p:spPr>
            <a:xfrm>
              <a:off x="827584" y="1707654"/>
              <a:ext cx="250746" cy="995512"/>
            </a:xfrm>
            <a:prstGeom prst="rect">
              <a:avLst/>
            </a:prstGeom>
            <a:solidFill>
              <a:srgbClr val="39B449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78330" y="1707654"/>
              <a:ext cx="5797926" cy="995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917522" y="2388014"/>
            <a:ext cx="4820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方面</a:t>
            </a: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熟</a:t>
            </a:r>
            <a:r>
              <a:rPr lang="zh-CN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悉教学课程体系，细节性知识环节进行细化、深入、补足</a:t>
            </a:r>
            <a:endParaRPr lang="en-US" altLang="zh-CN" sz="12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的技术知识体系，计划性的深入学习，为带更多的课程做准备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95617" y="3528005"/>
            <a:ext cx="6342058" cy="995512"/>
            <a:chOff x="827584" y="1707654"/>
            <a:chExt cx="6048672" cy="995512"/>
          </a:xfrm>
        </p:grpSpPr>
        <p:sp>
          <p:nvSpPr>
            <p:cNvPr id="36" name="矩形 35"/>
            <p:cNvSpPr/>
            <p:nvPr/>
          </p:nvSpPr>
          <p:spPr>
            <a:xfrm>
              <a:off x="827584" y="1707654"/>
              <a:ext cx="250746" cy="995512"/>
            </a:xfrm>
            <a:prstGeom prst="rect">
              <a:avLst/>
            </a:prstGeom>
            <a:solidFill>
              <a:srgbClr val="046538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078330" y="1707654"/>
              <a:ext cx="5797926" cy="995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917522" y="3507854"/>
            <a:ext cx="4820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它方面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了解更多的计算机文化基础、操作系统、数据结构算法方面的知识，增加知识储备，提升授课魅力。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616530" y="151525"/>
            <a:ext cx="3728626" cy="780358"/>
            <a:chOff x="2616530" y="380032"/>
            <a:chExt cx="3728626" cy="780358"/>
          </a:xfrm>
        </p:grpSpPr>
        <p:sp>
          <p:nvSpPr>
            <p:cNvPr id="5" name="矩形 4"/>
            <p:cNvSpPr/>
            <p:nvPr/>
          </p:nvSpPr>
          <p:spPr>
            <a:xfrm>
              <a:off x="2771800" y="380032"/>
              <a:ext cx="3573356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2.1.</a:t>
              </a:r>
              <a:r>
                <a:rPr lang="zh-CN" altLang="en-US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技</a:t>
              </a:r>
              <a:r>
                <a:rPr lang="zh-CN" altLang="en-US" sz="32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术技能方面</a:t>
              </a:r>
              <a:endPara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16530" y="1131590"/>
              <a:ext cx="3510001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6000">
                  <a:schemeClr val="bg1">
                    <a:lumMod val="95000"/>
                  </a:schemeClr>
                </a:gs>
                <a:gs pos="94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96" y="1346356"/>
            <a:ext cx="862371" cy="8623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433" y="2533935"/>
            <a:ext cx="723820" cy="723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61" y="3643739"/>
            <a:ext cx="743892" cy="7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927195" y="1444407"/>
            <a:ext cx="3078292" cy="3076757"/>
            <a:chOff x="2915817" y="1256824"/>
            <a:chExt cx="3078292" cy="3076757"/>
          </a:xfrm>
        </p:grpSpPr>
        <p:sp>
          <p:nvSpPr>
            <p:cNvPr id="24" name="直角三角形 23"/>
            <p:cNvSpPr/>
            <p:nvPr/>
          </p:nvSpPr>
          <p:spPr>
            <a:xfrm rot="16200000">
              <a:off x="2917352" y="1256824"/>
              <a:ext cx="1539052" cy="1539052"/>
            </a:xfrm>
            <a:prstGeom prst="rtTriangle">
              <a:avLst/>
            </a:prstGeom>
            <a:solidFill>
              <a:srgbClr val="A4C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直角三角形 30"/>
            <p:cNvSpPr/>
            <p:nvPr/>
          </p:nvSpPr>
          <p:spPr>
            <a:xfrm>
              <a:off x="4455057" y="1263830"/>
              <a:ext cx="1539052" cy="1539052"/>
            </a:xfrm>
            <a:prstGeom prst="rtTriangle">
              <a:avLst/>
            </a:prstGeom>
            <a:solidFill>
              <a:srgbClr val="046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直角三角形 28"/>
            <p:cNvSpPr/>
            <p:nvPr/>
          </p:nvSpPr>
          <p:spPr>
            <a:xfrm rot="10800000">
              <a:off x="2915817" y="2795876"/>
              <a:ext cx="1537705" cy="1537705"/>
            </a:xfrm>
            <a:prstGeom prst="rtTriangle">
              <a:avLst/>
            </a:prstGeom>
            <a:solidFill>
              <a:srgbClr val="74C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5400000">
              <a:off x="4443492" y="2795876"/>
              <a:ext cx="1537705" cy="1537705"/>
            </a:xfrm>
            <a:prstGeom prst="rtTriangle">
              <a:avLst/>
            </a:prstGeom>
            <a:solidFill>
              <a:srgbClr val="0A9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10" y="2501391"/>
            <a:ext cx="123825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5995844" y="1868031"/>
            <a:ext cx="2536595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给学生以强</a:t>
            </a: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烈的信任感、崇拜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</a:t>
            </a:r>
            <a:endParaRPr lang="en-US" altLang="zh-CN" sz="12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尊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重每一位学生，用心关怀</a:t>
            </a:r>
            <a:endParaRPr lang="en-US" altLang="zh-CN" sz="12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择很重要，未来在自己手中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82036" y="3724792"/>
            <a:ext cx="2025492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课上是老师，课下是朋友</a:t>
            </a:r>
            <a:endParaRPr lang="en-US" altLang="zh-CN" sz="12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术上的互助、交流</a:t>
            </a:r>
            <a:endParaRPr lang="en-US" altLang="zh-CN" sz="12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缔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造良好口碑</a:t>
            </a:r>
            <a:endParaRPr lang="en-US" altLang="zh-CN" sz="12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" name="矩形 2047"/>
          <p:cNvSpPr/>
          <p:nvPr/>
        </p:nvSpPr>
        <p:spPr>
          <a:xfrm>
            <a:off x="5725864" y="1468867"/>
            <a:ext cx="13965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b="1" smtClean="0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训课程</a:t>
            </a:r>
            <a:endParaRPr lang="en-US" altLang="zh-CN" b="1" dirty="0">
              <a:solidFill>
                <a:srgbClr val="39B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00677" y="3329701"/>
            <a:ext cx="13965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离校</a:t>
            </a:r>
            <a:r>
              <a:rPr lang="zh-CN" altLang="en-US" b="1" smtClean="0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关怀</a:t>
            </a:r>
            <a:endParaRPr lang="en-US" altLang="zh-CN" b="1" dirty="0">
              <a:solidFill>
                <a:srgbClr val="39B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87624" y="1596798"/>
            <a:ext cx="2545635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备课充分，讲课灵活，声音到位</a:t>
            </a:r>
            <a:endParaRPr lang="en-US" altLang="zh-CN" sz="12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总结归纳，记录笔记，精益求精</a:t>
            </a:r>
            <a:endParaRPr lang="en-US" altLang="zh-CN" sz="12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用心做事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，踏实认真，良</a:t>
            </a: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心教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</a:t>
            </a:r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40742" y="3394289"/>
            <a:ext cx="242314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典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型案例，集中放大，良性转化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追本溯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源，理性打击，严</a:t>
            </a: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而不厉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97267" y="1190490"/>
            <a:ext cx="13965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教</a:t>
            </a:r>
            <a:r>
              <a:rPr lang="zh-CN" altLang="en-US" b="1" smtClean="0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学方面</a:t>
            </a:r>
            <a:endParaRPr lang="en-US" altLang="zh-CN" b="1" dirty="0">
              <a:solidFill>
                <a:srgbClr val="39B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9383" y="2981126"/>
            <a:ext cx="13965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smtClean="0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纪律</a:t>
            </a:r>
            <a:r>
              <a:rPr lang="zh-CN" altLang="en-US" b="1">
                <a:solidFill>
                  <a:srgbClr val="39B449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b="1" dirty="0">
              <a:solidFill>
                <a:srgbClr val="39B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28876" y="298634"/>
            <a:ext cx="3451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2.2.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教</a:t>
            </a:r>
            <a:r>
              <a:rPr lang="zh-CN" alt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学管理方面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56439" y="1047195"/>
            <a:ext cx="3510001" cy="288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  <a:gs pos="94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1698</Words>
  <Application>Microsoft Office PowerPoint</Application>
  <PresentationFormat>全屏显示(16:9)</PresentationFormat>
  <Paragraphs>161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宋体</vt:lpstr>
      <vt:lpstr>微软雅黑</vt:lpstr>
      <vt:lpstr>微软雅黑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snow</cp:lastModifiedBy>
  <cp:revision>105</cp:revision>
  <dcterms:created xsi:type="dcterms:W3CDTF">2015-07-30T12:27:00Z</dcterms:created>
  <dcterms:modified xsi:type="dcterms:W3CDTF">2018-12-21T02:22:55Z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