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3"/>
  </p:handoutMasterIdLst>
  <p:sldIdLst>
    <p:sldId id="267" r:id="rId3"/>
    <p:sldId id="349" r:id="rId4"/>
    <p:sldId id="259" r:id="rId6"/>
    <p:sldId id="379" r:id="rId7"/>
    <p:sldId id="280" r:id="rId8"/>
    <p:sldId id="380" r:id="rId9"/>
    <p:sldId id="282" r:id="rId10"/>
    <p:sldId id="381" r:id="rId11"/>
    <p:sldId id="283" r:id="rId12"/>
    <p:sldId id="316" r:id="rId13"/>
    <p:sldId id="372" r:id="rId14"/>
    <p:sldId id="373" r:id="rId15"/>
    <p:sldId id="374" r:id="rId16"/>
    <p:sldId id="375" r:id="rId17"/>
    <p:sldId id="376" r:id="rId18"/>
    <p:sldId id="302" r:id="rId19"/>
    <p:sldId id="409" r:id="rId20"/>
    <p:sldId id="412" r:id="rId21"/>
    <p:sldId id="27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CE3A"/>
    <a:srgbClr val="9FD557"/>
    <a:srgbClr val="DA0000"/>
    <a:srgbClr val="0D0D0D"/>
    <a:srgbClr val="000000"/>
    <a:srgbClr val="68942D"/>
    <a:srgbClr val="424242"/>
    <a:srgbClr val="FF3300"/>
    <a:srgbClr val="595959"/>
    <a:srgbClr val="F3F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26" autoAdjust="0"/>
    <p:restoredTop sz="93935" autoAdjust="0"/>
  </p:normalViewPr>
  <p:slideViewPr>
    <p:cSldViewPr snapToGrid="0" showGuides="1">
      <p:cViewPr varScale="1">
        <p:scale>
          <a:sx n="78" d="100"/>
          <a:sy n="78" d="100"/>
        </p:scale>
        <p:origin x="162" y="102"/>
      </p:cViewPr>
      <p:guideLst>
        <p:guide orient="horz" pos="371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79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EDA2B-F774-45DA-8E84-5199FA5462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F5815-2E4D-47D4-8D8D-645BF2503DB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85D6F-1710-445B-AFBD-B4058F9447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39C2F-3A5A-4D02-9C88-EAA2E8E4420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BC59D-A5CE-4571-90FF-23C47D6775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9C2F-3A5A-4D02-9C88-EAA2E8E44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9C2F-3A5A-4D02-9C88-EAA2E8E44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9C2F-3A5A-4D02-9C88-EAA2E8E44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9C2F-3A5A-4D02-9C88-EAA2E8E44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9C2F-3A5A-4D02-9C88-EAA2E8E44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9C2F-3A5A-4D02-9C88-EAA2E8E44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2" descr="C:\Users\XMG\Desktop\sy_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0" y="0"/>
            <a:ext cx="2422525" cy="644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 userDrawn="1"/>
        </p:nvSpPr>
        <p:spPr>
          <a:xfrm>
            <a:off x="0" y="3311236"/>
            <a:ext cx="12192000" cy="35467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2" name="Picture 2" descr="C:\Users\XMG\Desktop\sy_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4765"/>
            <a:ext cx="2422525" cy="644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4_自定义版式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 userDrawn="1"/>
        </p:nvSpPr>
        <p:spPr>
          <a:xfrm>
            <a:off x="0" y="6093296"/>
            <a:ext cx="12193200" cy="584704"/>
          </a:xfrm>
          <a:prstGeom prst="rect">
            <a:avLst/>
          </a:prstGeom>
          <a:solidFill>
            <a:srgbClr val="393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0" y="6678000"/>
            <a:ext cx="12193200" cy="1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4" name="27 Imagen"/>
          <p:cNvPicPr>
            <a:picLocks noChangeAspect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5638701" y="6255545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Imagen 5" descr="C:\Users\Design\Documents\Edu\Product Launch\shadown.png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774605" y="6047582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Imagen 5" descr="C:\Users\Design\Documents\Edu\Product Launch\shadown.png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6653808" y="6046789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15"/>
          <p:cNvSpPr txBox="1"/>
          <p:nvPr userDrawn="1"/>
        </p:nvSpPr>
        <p:spPr>
          <a:xfrm>
            <a:off x="5547959" y="6216302"/>
            <a:ext cx="541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200" b="1" smtClean="0">
                <a:solidFill>
                  <a:srgbClr val="5AD00A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r>
              <a:rPr lang="zh-CN" altLang="en-US" sz="1600" dirty="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8" name="组合 77"/>
          <p:cNvGrpSpPr/>
          <p:nvPr userDrawn="1"/>
        </p:nvGrpSpPr>
        <p:grpSpPr>
          <a:xfrm>
            <a:off x="5350669" y="6299151"/>
            <a:ext cx="216000" cy="216000"/>
            <a:chOff x="11226607" y="6533712"/>
            <a:chExt cx="216000" cy="2160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9" name="椭圆 78"/>
            <p:cNvSpPr/>
            <p:nvPr userDrawn="1"/>
          </p:nvSpPr>
          <p:spPr>
            <a:xfrm>
              <a:off x="11226607" y="6533712"/>
              <a:ext cx="216000" cy="216000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0" name="燕尾形 79">
              <a:hlinkClick r:id="" action="ppaction://hlinkshowjump?jump=previousslide"/>
            </p:cNvPr>
            <p:cNvSpPr/>
            <p:nvPr userDrawn="1"/>
          </p:nvSpPr>
          <p:spPr>
            <a:xfrm flipH="1">
              <a:off x="11291407" y="6587712"/>
              <a:ext cx="86400" cy="108000"/>
            </a:xfrm>
            <a:prstGeom prst="chevron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81" name="组合 80"/>
          <p:cNvGrpSpPr/>
          <p:nvPr userDrawn="1"/>
        </p:nvGrpSpPr>
        <p:grpSpPr>
          <a:xfrm>
            <a:off x="6628622" y="6299151"/>
            <a:ext cx="216000" cy="216000"/>
            <a:chOff x="11142748" y="6381312"/>
            <a:chExt cx="216000" cy="2160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2" name="椭圆 81"/>
            <p:cNvSpPr/>
            <p:nvPr userDrawn="1"/>
          </p:nvSpPr>
          <p:spPr>
            <a:xfrm>
              <a:off x="11142748" y="6381312"/>
              <a:ext cx="216000" cy="216000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3" name="燕尾形 82">
              <a:hlinkClick r:id="" action="ppaction://hlinkshowjump?jump=nextslide"/>
            </p:cNvPr>
            <p:cNvSpPr/>
            <p:nvPr userDrawn="1"/>
          </p:nvSpPr>
          <p:spPr>
            <a:xfrm>
              <a:off x="11207548" y="6435312"/>
              <a:ext cx="86400" cy="108000"/>
            </a:xfrm>
            <a:prstGeom prst="chevron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84" name="28 Imagen"/>
          <p:cNvPicPr>
            <a:picLocks noChangeAspect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6225506" y="6255545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36 CuadroTexto"/>
          <p:cNvSpPr txBox="1"/>
          <p:nvPr userDrawn="1"/>
        </p:nvSpPr>
        <p:spPr>
          <a:xfrm>
            <a:off x="5938738" y="626824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HN" sz="1200" b="1" i="1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</a:rPr>
              <a:t>of</a:t>
            </a:r>
            <a:endParaRPr kumimoji="0" lang="es-ES" sz="1200" b="1" i="1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86" name="38 CuadroTexto"/>
          <p:cNvSpPr txBox="1"/>
          <p:nvPr userDrawn="1"/>
        </p:nvSpPr>
        <p:spPr>
          <a:xfrm>
            <a:off x="6229983" y="6268245"/>
            <a:ext cx="35458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s-HN" sz="1200" b="1" dirty="0" smtClean="0">
                <a:solidFill>
                  <a:prstClr val="white">
                    <a:lumMod val="50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38</a:t>
            </a:r>
            <a:endParaRPr lang="es-ES" sz="1200" b="1" dirty="0">
              <a:solidFill>
                <a:prstClr val="white">
                  <a:lumMod val="50000"/>
                </a:prst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032" name="Picture 2" descr="C:\Users\XMG\Desktop\sy_logo.png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-1270"/>
            <a:ext cx="2422525" cy="6445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.xml"/><Relationship Id="rId1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jpe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425952"/>
            <a:ext cx="12192000" cy="343204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886989" y="1011021"/>
            <a:ext cx="6083717" cy="186204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1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企业文化</a:t>
            </a:r>
            <a:endParaRPr lang="zh-CN" altLang="en-US" sz="115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1833412" y="1099363"/>
            <a:ext cx="137294" cy="1685364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8819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12520" y="265667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核心价值观之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——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4035" y="1022985"/>
            <a:ext cx="110591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/>
              <a:t>口碑至上：口碑是工作的最高标准；以学生为中心，提升服务能力；用心对待学生，及时处理学生问题，学生的事情就是自己的事情；</a:t>
            </a:r>
            <a:endParaRPr lang="zh-CN" altLang="en-US"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570" y="2725420"/>
            <a:ext cx="11706860" cy="403606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8819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7" name="矩形 26"/>
          <p:cNvSpPr/>
          <p:nvPr/>
        </p:nvSpPr>
        <p:spPr>
          <a:xfrm>
            <a:off x="112520" y="265667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核心价值观之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——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700" y="936625"/>
            <a:ext cx="1164780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>
                <a:sym typeface="+mn-ea"/>
              </a:rPr>
              <a:t>青春活力：保持年轻的心态，朝气蓬勃；以积极乐观的心态面对日常工作；面对学生，面对团队，面对未来有激情、有干劲；</a:t>
            </a: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395" y="2160905"/>
            <a:ext cx="11944985" cy="460184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8819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12520" y="265667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核心价值观之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——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4035" y="1022985"/>
            <a:ext cx="112280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>
                <a:sym typeface="+mn-ea"/>
              </a:rPr>
              <a:t>勇于革新：勇于批评与自我批评；不断学习让自己不断成长；面对产生的困难和挫折，能够自我调整；敢于提出新方法新策略；跳出舒适圈来拥抱变化</a:t>
            </a:r>
            <a:endParaRPr lang="zh-CN" altLang="en-US" sz="32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695" y="2870200"/>
            <a:ext cx="11738610" cy="370395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8819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12520" y="265667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核心价值观之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——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4035" y="791845"/>
            <a:ext cx="1090422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/>
              <a:t>真诚团结：真实、诚信，坦诚相待；互相欣赏、互相鼓励、互相帮助、互相成就</a:t>
            </a:r>
            <a:endParaRPr lang="zh-CN" altLang="en-US" sz="3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395" y="1880870"/>
            <a:ext cx="11967845" cy="489712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8819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12520" y="265667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核心价值观之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——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4035" y="876935"/>
            <a:ext cx="92665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/>
              <a:t>高效敬业：专业执着，精进优化</a:t>
            </a: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155" y="2009775"/>
            <a:ext cx="11743690" cy="402145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8819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12520" y="265667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核心价值观之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——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4035" y="929640"/>
            <a:ext cx="110578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/>
              <a:t>简单互信：沟通工作直接不绕弯，同事之间互相信任；不传播未经证实的消息，不背后议论；直接反馈或直接沟通，不把事情想复杂，因为信任所以简单。</a:t>
            </a: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2773045"/>
            <a:ext cx="11696700" cy="37846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1490644" y="662261"/>
            <a:ext cx="5212080" cy="6451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企业高压线（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碰者出局</a:t>
            </a:r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Freeform 230"/>
          <p:cNvSpPr>
            <a:spLocks noEditPoints="1"/>
          </p:cNvSpPr>
          <p:nvPr/>
        </p:nvSpPr>
        <p:spPr bwMode="auto">
          <a:xfrm rot="5400000">
            <a:off x="645989" y="715495"/>
            <a:ext cx="684000" cy="684000"/>
          </a:xfrm>
          <a:custGeom>
            <a:avLst/>
            <a:gdLst>
              <a:gd name="T0" fmla="*/ 0 w 1541"/>
              <a:gd name="T1" fmla="*/ 771 h 1541"/>
              <a:gd name="T2" fmla="*/ 154 w 1541"/>
              <a:gd name="T3" fmla="*/ 771 h 1541"/>
              <a:gd name="T4" fmla="*/ 335 w 1541"/>
              <a:gd name="T5" fmla="*/ 1207 h 1541"/>
              <a:gd name="T6" fmla="*/ 771 w 1541"/>
              <a:gd name="T7" fmla="*/ 1387 h 1541"/>
              <a:gd name="T8" fmla="*/ 1207 w 1541"/>
              <a:gd name="T9" fmla="*/ 1207 h 1541"/>
              <a:gd name="T10" fmla="*/ 1387 w 1541"/>
              <a:gd name="T11" fmla="*/ 771 h 1541"/>
              <a:gd name="T12" fmla="*/ 1210 w 1541"/>
              <a:gd name="T13" fmla="*/ 337 h 1541"/>
              <a:gd name="T14" fmla="*/ 782 w 1541"/>
              <a:gd name="T15" fmla="*/ 158 h 1541"/>
              <a:gd name="T16" fmla="*/ 782 w 1541"/>
              <a:gd name="T17" fmla="*/ 3 h 1541"/>
              <a:gd name="T18" fmla="*/ 1320 w 1541"/>
              <a:gd name="T19" fmla="*/ 228 h 1541"/>
              <a:gd name="T20" fmla="*/ 1541 w 1541"/>
              <a:gd name="T21" fmla="*/ 771 h 1541"/>
              <a:gd name="T22" fmla="*/ 1316 w 1541"/>
              <a:gd name="T23" fmla="*/ 1316 h 1541"/>
              <a:gd name="T24" fmla="*/ 771 w 1541"/>
              <a:gd name="T25" fmla="*/ 1541 h 1541"/>
              <a:gd name="T26" fmla="*/ 225 w 1541"/>
              <a:gd name="T27" fmla="*/ 1316 h 1541"/>
              <a:gd name="T28" fmla="*/ 0 w 1541"/>
              <a:gd name="T29" fmla="*/ 771 h 1541"/>
              <a:gd name="T30" fmla="*/ 0 w 1541"/>
              <a:gd name="T31" fmla="*/ 0 h 1541"/>
              <a:gd name="T32" fmla="*/ 545 w 1541"/>
              <a:gd name="T33" fmla="*/ 0 h 1541"/>
              <a:gd name="T34" fmla="*/ 327 w 1541"/>
              <a:gd name="T35" fmla="*/ 218 h 1541"/>
              <a:gd name="T36" fmla="*/ 825 w 1541"/>
              <a:gd name="T37" fmla="*/ 716 h 1541"/>
              <a:gd name="T38" fmla="*/ 717 w 1541"/>
              <a:gd name="T39" fmla="*/ 825 h 1541"/>
              <a:gd name="T40" fmla="*/ 218 w 1541"/>
              <a:gd name="T41" fmla="*/ 327 h 1541"/>
              <a:gd name="T42" fmla="*/ 0 w 1541"/>
              <a:gd name="T43" fmla="*/ 545 h 1541"/>
              <a:gd name="T44" fmla="*/ 0 w 1541"/>
              <a:gd name="T45" fmla="*/ 0 h 1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541" h="1541">
                <a:moveTo>
                  <a:pt x="0" y="771"/>
                </a:moveTo>
                <a:lnTo>
                  <a:pt x="154" y="771"/>
                </a:lnTo>
                <a:cubicBezTo>
                  <a:pt x="154" y="941"/>
                  <a:pt x="214" y="1086"/>
                  <a:pt x="335" y="1207"/>
                </a:cubicBezTo>
                <a:cubicBezTo>
                  <a:pt x="455" y="1327"/>
                  <a:pt x="601" y="1387"/>
                  <a:pt x="771" y="1387"/>
                </a:cubicBezTo>
                <a:cubicBezTo>
                  <a:pt x="941" y="1387"/>
                  <a:pt x="1086" y="1327"/>
                  <a:pt x="1207" y="1207"/>
                </a:cubicBezTo>
                <a:cubicBezTo>
                  <a:pt x="1327" y="1086"/>
                  <a:pt x="1387" y="941"/>
                  <a:pt x="1387" y="771"/>
                </a:cubicBezTo>
                <a:cubicBezTo>
                  <a:pt x="1387" y="602"/>
                  <a:pt x="1328" y="457"/>
                  <a:pt x="1210" y="337"/>
                </a:cubicBezTo>
                <a:cubicBezTo>
                  <a:pt x="1092" y="217"/>
                  <a:pt x="950" y="158"/>
                  <a:pt x="782" y="158"/>
                </a:cubicBezTo>
                <a:lnTo>
                  <a:pt x="782" y="3"/>
                </a:lnTo>
                <a:cubicBezTo>
                  <a:pt x="993" y="3"/>
                  <a:pt x="1172" y="78"/>
                  <a:pt x="1320" y="228"/>
                </a:cubicBezTo>
                <a:cubicBezTo>
                  <a:pt x="1468" y="377"/>
                  <a:pt x="1541" y="558"/>
                  <a:pt x="1541" y="771"/>
                </a:cubicBezTo>
                <a:cubicBezTo>
                  <a:pt x="1541" y="984"/>
                  <a:pt x="1466" y="1166"/>
                  <a:pt x="1316" y="1316"/>
                </a:cubicBezTo>
                <a:cubicBezTo>
                  <a:pt x="1166" y="1466"/>
                  <a:pt x="984" y="1541"/>
                  <a:pt x="771" y="1541"/>
                </a:cubicBezTo>
                <a:cubicBezTo>
                  <a:pt x="557" y="1541"/>
                  <a:pt x="376" y="1466"/>
                  <a:pt x="225" y="1316"/>
                </a:cubicBezTo>
                <a:cubicBezTo>
                  <a:pt x="75" y="1166"/>
                  <a:pt x="0" y="984"/>
                  <a:pt x="0" y="771"/>
                </a:cubicBezTo>
                <a:close/>
                <a:moveTo>
                  <a:pt x="0" y="0"/>
                </a:moveTo>
                <a:lnTo>
                  <a:pt x="545" y="0"/>
                </a:lnTo>
                <a:lnTo>
                  <a:pt x="327" y="218"/>
                </a:lnTo>
                <a:lnTo>
                  <a:pt x="825" y="716"/>
                </a:lnTo>
                <a:lnTo>
                  <a:pt x="717" y="825"/>
                </a:lnTo>
                <a:lnTo>
                  <a:pt x="218" y="327"/>
                </a:lnTo>
                <a:lnTo>
                  <a:pt x="0" y="5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1" y="5220931"/>
            <a:ext cx="9616012" cy="393075"/>
          </a:xfrm>
          <a:prstGeom prst="rightArrow">
            <a:avLst/>
          </a:prstGeom>
          <a:solidFill>
            <a:srgbClr val="E939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7" name="圆角右箭头 16"/>
          <p:cNvSpPr/>
          <p:nvPr/>
        </p:nvSpPr>
        <p:spPr>
          <a:xfrm rot="5400000" flipH="1">
            <a:off x="3859257" y="651057"/>
            <a:ext cx="710617" cy="8429129"/>
          </a:xfrm>
          <a:prstGeom prst="bentArrow">
            <a:avLst/>
          </a:prstGeom>
          <a:solidFill>
            <a:srgbClr val="3937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19" name="圆角右箭头 18"/>
          <p:cNvSpPr/>
          <p:nvPr/>
        </p:nvSpPr>
        <p:spPr>
          <a:xfrm rot="5400000" flipH="1">
            <a:off x="2524955" y="1970745"/>
            <a:ext cx="710623" cy="5760537"/>
          </a:xfrm>
          <a:prstGeom prst="bentArrow">
            <a:avLst/>
          </a:prstGeom>
          <a:solidFill>
            <a:srgbClr val="3937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30" name="圆角右箭头 29"/>
          <p:cNvSpPr/>
          <p:nvPr/>
        </p:nvSpPr>
        <p:spPr>
          <a:xfrm rot="5400000" flipH="1">
            <a:off x="1299829" y="3347065"/>
            <a:ext cx="710620" cy="3007892"/>
          </a:xfrm>
          <a:prstGeom prst="bentArrow">
            <a:avLst/>
          </a:prstGeom>
          <a:solidFill>
            <a:srgbClr val="3937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20140" y="1570990"/>
            <a:ext cx="1035875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1</a:t>
            </a:r>
            <a:r>
              <a:rPr lang="zh-CN" altLang="en-US" sz="2800" b="1">
                <a:solidFill>
                  <a:srgbClr val="FF0000"/>
                </a:solidFill>
              </a:rPr>
              <a:t>、在职期间，频繁多次联系同行人员</a:t>
            </a:r>
            <a:endParaRPr lang="zh-CN" altLang="en-US" sz="2800" b="1">
              <a:solidFill>
                <a:srgbClr val="FF0000"/>
              </a:solidFill>
            </a:endParaRPr>
          </a:p>
          <a:p>
            <a:r>
              <a:rPr lang="en-US" altLang="zh-CN" sz="2800" b="1">
                <a:solidFill>
                  <a:srgbClr val="FF0000"/>
                </a:solidFill>
              </a:rPr>
              <a:t>2</a:t>
            </a:r>
            <a:r>
              <a:rPr lang="zh-CN" altLang="en-US" sz="2800" b="1">
                <a:solidFill>
                  <a:srgbClr val="FF0000"/>
                </a:solidFill>
              </a:rPr>
              <a:t>、谈论工资级别，公司待遇</a:t>
            </a:r>
            <a:endParaRPr lang="zh-CN" altLang="en-US" sz="2800" b="1">
              <a:solidFill>
                <a:srgbClr val="FF0000"/>
              </a:solidFill>
            </a:endParaRPr>
          </a:p>
          <a:p>
            <a:r>
              <a:rPr lang="en-US" altLang="zh-CN" sz="2800" b="1">
                <a:solidFill>
                  <a:srgbClr val="FF0000"/>
                </a:solidFill>
              </a:rPr>
              <a:t>3</a:t>
            </a:r>
            <a:r>
              <a:rPr lang="zh-CN" altLang="en-US" sz="2800" b="1">
                <a:solidFill>
                  <a:srgbClr val="FF0000"/>
                </a:solidFill>
              </a:rPr>
              <a:t>、私下包庇同事严重错误（严重影响口碑、违反价值观底线行为）</a:t>
            </a:r>
            <a:endParaRPr lang="zh-CN" altLang="en-US" sz="2800" b="1">
              <a:solidFill>
                <a:srgbClr val="FF0000"/>
              </a:solidFill>
            </a:endParaRPr>
          </a:p>
          <a:p>
            <a:r>
              <a:rPr lang="en-US" altLang="zh-CN" sz="2800" b="1">
                <a:solidFill>
                  <a:srgbClr val="FF0000"/>
                </a:solidFill>
              </a:rPr>
              <a:t>4</a:t>
            </a:r>
            <a:r>
              <a:rPr lang="zh-CN" altLang="en-US" sz="2800" b="1">
                <a:solidFill>
                  <a:srgbClr val="FF0000"/>
                </a:solidFill>
              </a:rPr>
              <a:t>、欺骗学生，虚假宣传</a:t>
            </a:r>
            <a:endParaRPr lang="zh-CN" altLang="en-US" sz="2800" b="1">
              <a:solidFill>
                <a:srgbClr val="FF0000"/>
              </a:solidFill>
            </a:endParaRPr>
          </a:p>
          <a:p>
            <a:r>
              <a:rPr lang="en-US" altLang="zh-CN" sz="2800" b="1">
                <a:solidFill>
                  <a:srgbClr val="FF0000"/>
                </a:solidFill>
              </a:rPr>
              <a:t>5</a:t>
            </a:r>
            <a:r>
              <a:rPr lang="zh-CN" altLang="en-US" sz="2800" b="1">
                <a:solidFill>
                  <a:srgbClr val="FF0000"/>
                </a:solidFill>
              </a:rPr>
              <a:t>、贪污公司财产</a:t>
            </a:r>
            <a:endParaRPr lang="zh-CN" altLang="en-US" sz="2800" b="1">
              <a:solidFill>
                <a:srgbClr val="FF0000"/>
              </a:solidFill>
            </a:endParaRPr>
          </a:p>
          <a:p>
            <a:r>
              <a:rPr lang="en-US" altLang="zh-CN" sz="2800" b="1">
                <a:solidFill>
                  <a:srgbClr val="FF0000"/>
                </a:solidFill>
              </a:rPr>
              <a:t>6</a:t>
            </a:r>
            <a:r>
              <a:rPr lang="zh-CN" altLang="en-US" sz="2800" b="1">
                <a:solidFill>
                  <a:srgbClr val="FF0000"/>
                </a:solidFill>
              </a:rPr>
              <a:t>、泄露公司机密以谋私利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1432224" y="720681"/>
            <a:ext cx="2011680" cy="6451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铁军军规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Freeform 230"/>
          <p:cNvSpPr>
            <a:spLocks noEditPoints="1"/>
          </p:cNvSpPr>
          <p:nvPr/>
        </p:nvSpPr>
        <p:spPr bwMode="auto">
          <a:xfrm rot="5400000">
            <a:off x="645989" y="715495"/>
            <a:ext cx="684000" cy="684000"/>
          </a:xfrm>
          <a:custGeom>
            <a:avLst/>
            <a:gdLst>
              <a:gd name="T0" fmla="*/ 0 w 1541"/>
              <a:gd name="T1" fmla="*/ 771 h 1541"/>
              <a:gd name="T2" fmla="*/ 154 w 1541"/>
              <a:gd name="T3" fmla="*/ 771 h 1541"/>
              <a:gd name="T4" fmla="*/ 335 w 1541"/>
              <a:gd name="T5" fmla="*/ 1207 h 1541"/>
              <a:gd name="T6" fmla="*/ 771 w 1541"/>
              <a:gd name="T7" fmla="*/ 1387 h 1541"/>
              <a:gd name="T8" fmla="*/ 1207 w 1541"/>
              <a:gd name="T9" fmla="*/ 1207 h 1541"/>
              <a:gd name="T10" fmla="*/ 1387 w 1541"/>
              <a:gd name="T11" fmla="*/ 771 h 1541"/>
              <a:gd name="T12" fmla="*/ 1210 w 1541"/>
              <a:gd name="T13" fmla="*/ 337 h 1541"/>
              <a:gd name="T14" fmla="*/ 782 w 1541"/>
              <a:gd name="T15" fmla="*/ 158 h 1541"/>
              <a:gd name="T16" fmla="*/ 782 w 1541"/>
              <a:gd name="T17" fmla="*/ 3 h 1541"/>
              <a:gd name="T18" fmla="*/ 1320 w 1541"/>
              <a:gd name="T19" fmla="*/ 228 h 1541"/>
              <a:gd name="T20" fmla="*/ 1541 w 1541"/>
              <a:gd name="T21" fmla="*/ 771 h 1541"/>
              <a:gd name="T22" fmla="*/ 1316 w 1541"/>
              <a:gd name="T23" fmla="*/ 1316 h 1541"/>
              <a:gd name="T24" fmla="*/ 771 w 1541"/>
              <a:gd name="T25" fmla="*/ 1541 h 1541"/>
              <a:gd name="T26" fmla="*/ 225 w 1541"/>
              <a:gd name="T27" fmla="*/ 1316 h 1541"/>
              <a:gd name="T28" fmla="*/ 0 w 1541"/>
              <a:gd name="T29" fmla="*/ 771 h 1541"/>
              <a:gd name="T30" fmla="*/ 0 w 1541"/>
              <a:gd name="T31" fmla="*/ 0 h 1541"/>
              <a:gd name="T32" fmla="*/ 545 w 1541"/>
              <a:gd name="T33" fmla="*/ 0 h 1541"/>
              <a:gd name="T34" fmla="*/ 327 w 1541"/>
              <a:gd name="T35" fmla="*/ 218 h 1541"/>
              <a:gd name="T36" fmla="*/ 825 w 1541"/>
              <a:gd name="T37" fmla="*/ 716 h 1541"/>
              <a:gd name="T38" fmla="*/ 717 w 1541"/>
              <a:gd name="T39" fmla="*/ 825 h 1541"/>
              <a:gd name="T40" fmla="*/ 218 w 1541"/>
              <a:gd name="T41" fmla="*/ 327 h 1541"/>
              <a:gd name="T42" fmla="*/ 0 w 1541"/>
              <a:gd name="T43" fmla="*/ 545 h 1541"/>
              <a:gd name="T44" fmla="*/ 0 w 1541"/>
              <a:gd name="T45" fmla="*/ 0 h 1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541" h="1541">
                <a:moveTo>
                  <a:pt x="0" y="771"/>
                </a:moveTo>
                <a:lnTo>
                  <a:pt x="154" y="771"/>
                </a:lnTo>
                <a:cubicBezTo>
                  <a:pt x="154" y="941"/>
                  <a:pt x="214" y="1086"/>
                  <a:pt x="335" y="1207"/>
                </a:cubicBezTo>
                <a:cubicBezTo>
                  <a:pt x="455" y="1327"/>
                  <a:pt x="601" y="1387"/>
                  <a:pt x="771" y="1387"/>
                </a:cubicBezTo>
                <a:cubicBezTo>
                  <a:pt x="941" y="1387"/>
                  <a:pt x="1086" y="1327"/>
                  <a:pt x="1207" y="1207"/>
                </a:cubicBezTo>
                <a:cubicBezTo>
                  <a:pt x="1327" y="1086"/>
                  <a:pt x="1387" y="941"/>
                  <a:pt x="1387" y="771"/>
                </a:cubicBezTo>
                <a:cubicBezTo>
                  <a:pt x="1387" y="602"/>
                  <a:pt x="1328" y="457"/>
                  <a:pt x="1210" y="337"/>
                </a:cubicBezTo>
                <a:cubicBezTo>
                  <a:pt x="1092" y="217"/>
                  <a:pt x="950" y="158"/>
                  <a:pt x="782" y="158"/>
                </a:cubicBezTo>
                <a:lnTo>
                  <a:pt x="782" y="3"/>
                </a:lnTo>
                <a:cubicBezTo>
                  <a:pt x="993" y="3"/>
                  <a:pt x="1172" y="78"/>
                  <a:pt x="1320" y="228"/>
                </a:cubicBezTo>
                <a:cubicBezTo>
                  <a:pt x="1468" y="377"/>
                  <a:pt x="1541" y="558"/>
                  <a:pt x="1541" y="771"/>
                </a:cubicBezTo>
                <a:cubicBezTo>
                  <a:pt x="1541" y="984"/>
                  <a:pt x="1466" y="1166"/>
                  <a:pt x="1316" y="1316"/>
                </a:cubicBezTo>
                <a:cubicBezTo>
                  <a:pt x="1166" y="1466"/>
                  <a:pt x="984" y="1541"/>
                  <a:pt x="771" y="1541"/>
                </a:cubicBezTo>
                <a:cubicBezTo>
                  <a:pt x="557" y="1541"/>
                  <a:pt x="376" y="1466"/>
                  <a:pt x="225" y="1316"/>
                </a:cubicBezTo>
                <a:cubicBezTo>
                  <a:pt x="75" y="1166"/>
                  <a:pt x="0" y="984"/>
                  <a:pt x="0" y="771"/>
                </a:cubicBezTo>
                <a:close/>
                <a:moveTo>
                  <a:pt x="0" y="0"/>
                </a:moveTo>
                <a:lnTo>
                  <a:pt x="545" y="0"/>
                </a:lnTo>
                <a:lnTo>
                  <a:pt x="327" y="218"/>
                </a:lnTo>
                <a:lnTo>
                  <a:pt x="825" y="716"/>
                </a:lnTo>
                <a:lnTo>
                  <a:pt x="717" y="825"/>
                </a:lnTo>
                <a:lnTo>
                  <a:pt x="218" y="327"/>
                </a:lnTo>
                <a:lnTo>
                  <a:pt x="0" y="5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2325" y="1906270"/>
            <a:ext cx="1054735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/>
              <a:t>1、业绩与价值观冲突，首先选择价值观</a:t>
            </a:r>
            <a:endParaRPr lang="zh-CN" altLang="en-US" sz="3200"/>
          </a:p>
          <a:p>
            <a:pPr algn="l"/>
            <a:r>
              <a:rPr lang="zh-CN" altLang="en-US" sz="3200"/>
              <a:t>2、目标刻在钢板上，定了目标以后，就想方设法去完成！</a:t>
            </a:r>
            <a:endParaRPr lang="zh-CN" altLang="en-US" sz="3200"/>
          </a:p>
          <a:p>
            <a:pPr algn="l"/>
            <a:r>
              <a:rPr lang="zh-CN" altLang="en-US" sz="3200"/>
              <a:t>3、对于公司层面的决议，理解了去执行，不理解，在执行中理解！</a:t>
            </a:r>
            <a:endParaRPr lang="zh-CN" altLang="en-US" sz="3200"/>
          </a:p>
          <a:p>
            <a:pPr algn="l"/>
            <a:r>
              <a:rPr lang="zh-CN" altLang="en-US" sz="3200"/>
              <a:t>4、业绩观:世界因你而不同，你做跟别人做出差距才叫贡献；</a:t>
            </a:r>
            <a:endParaRPr lang="zh-CN" altLang="en-US" sz="32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1432224" y="720681"/>
            <a:ext cx="2926080" cy="6451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铁军干部军规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Freeform 230"/>
          <p:cNvSpPr>
            <a:spLocks noEditPoints="1"/>
          </p:cNvSpPr>
          <p:nvPr/>
        </p:nvSpPr>
        <p:spPr bwMode="auto">
          <a:xfrm rot="5400000">
            <a:off x="645989" y="715495"/>
            <a:ext cx="684000" cy="684000"/>
          </a:xfrm>
          <a:custGeom>
            <a:avLst/>
            <a:gdLst>
              <a:gd name="T0" fmla="*/ 0 w 1541"/>
              <a:gd name="T1" fmla="*/ 771 h 1541"/>
              <a:gd name="T2" fmla="*/ 154 w 1541"/>
              <a:gd name="T3" fmla="*/ 771 h 1541"/>
              <a:gd name="T4" fmla="*/ 335 w 1541"/>
              <a:gd name="T5" fmla="*/ 1207 h 1541"/>
              <a:gd name="T6" fmla="*/ 771 w 1541"/>
              <a:gd name="T7" fmla="*/ 1387 h 1541"/>
              <a:gd name="T8" fmla="*/ 1207 w 1541"/>
              <a:gd name="T9" fmla="*/ 1207 h 1541"/>
              <a:gd name="T10" fmla="*/ 1387 w 1541"/>
              <a:gd name="T11" fmla="*/ 771 h 1541"/>
              <a:gd name="T12" fmla="*/ 1210 w 1541"/>
              <a:gd name="T13" fmla="*/ 337 h 1541"/>
              <a:gd name="T14" fmla="*/ 782 w 1541"/>
              <a:gd name="T15" fmla="*/ 158 h 1541"/>
              <a:gd name="T16" fmla="*/ 782 w 1541"/>
              <a:gd name="T17" fmla="*/ 3 h 1541"/>
              <a:gd name="T18" fmla="*/ 1320 w 1541"/>
              <a:gd name="T19" fmla="*/ 228 h 1541"/>
              <a:gd name="T20" fmla="*/ 1541 w 1541"/>
              <a:gd name="T21" fmla="*/ 771 h 1541"/>
              <a:gd name="T22" fmla="*/ 1316 w 1541"/>
              <a:gd name="T23" fmla="*/ 1316 h 1541"/>
              <a:gd name="T24" fmla="*/ 771 w 1541"/>
              <a:gd name="T25" fmla="*/ 1541 h 1541"/>
              <a:gd name="T26" fmla="*/ 225 w 1541"/>
              <a:gd name="T27" fmla="*/ 1316 h 1541"/>
              <a:gd name="T28" fmla="*/ 0 w 1541"/>
              <a:gd name="T29" fmla="*/ 771 h 1541"/>
              <a:gd name="T30" fmla="*/ 0 w 1541"/>
              <a:gd name="T31" fmla="*/ 0 h 1541"/>
              <a:gd name="T32" fmla="*/ 545 w 1541"/>
              <a:gd name="T33" fmla="*/ 0 h 1541"/>
              <a:gd name="T34" fmla="*/ 327 w 1541"/>
              <a:gd name="T35" fmla="*/ 218 h 1541"/>
              <a:gd name="T36" fmla="*/ 825 w 1541"/>
              <a:gd name="T37" fmla="*/ 716 h 1541"/>
              <a:gd name="T38" fmla="*/ 717 w 1541"/>
              <a:gd name="T39" fmla="*/ 825 h 1541"/>
              <a:gd name="T40" fmla="*/ 218 w 1541"/>
              <a:gd name="T41" fmla="*/ 327 h 1541"/>
              <a:gd name="T42" fmla="*/ 0 w 1541"/>
              <a:gd name="T43" fmla="*/ 545 h 1541"/>
              <a:gd name="T44" fmla="*/ 0 w 1541"/>
              <a:gd name="T45" fmla="*/ 0 h 1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541" h="1541">
                <a:moveTo>
                  <a:pt x="0" y="771"/>
                </a:moveTo>
                <a:lnTo>
                  <a:pt x="154" y="771"/>
                </a:lnTo>
                <a:cubicBezTo>
                  <a:pt x="154" y="941"/>
                  <a:pt x="214" y="1086"/>
                  <a:pt x="335" y="1207"/>
                </a:cubicBezTo>
                <a:cubicBezTo>
                  <a:pt x="455" y="1327"/>
                  <a:pt x="601" y="1387"/>
                  <a:pt x="771" y="1387"/>
                </a:cubicBezTo>
                <a:cubicBezTo>
                  <a:pt x="941" y="1387"/>
                  <a:pt x="1086" y="1327"/>
                  <a:pt x="1207" y="1207"/>
                </a:cubicBezTo>
                <a:cubicBezTo>
                  <a:pt x="1327" y="1086"/>
                  <a:pt x="1387" y="941"/>
                  <a:pt x="1387" y="771"/>
                </a:cubicBezTo>
                <a:cubicBezTo>
                  <a:pt x="1387" y="602"/>
                  <a:pt x="1328" y="457"/>
                  <a:pt x="1210" y="337"/>
                </a:cubicBezTo>
                <a:cubicBezTo>
                  <a:pt x="1092" y="217"/>
                  <a:pt x="950" y="158"/>
                  <a:pt x="782" y="158"/>
                </a:cubicBezTo>
                <a:lnTo>
                  <a:pt x="782" y="3"/>
                </a:lnTo>
                <a:cubicBezTo>
                  <a:pt x="993" y="3"/>
                  <a:pt x="1172" y="78"/>
                  <a:pt x="1320" y="228"/>
                </a:cubicBezTo>
                <a:cubicBezTo>
                  <a:pt x="1468" y="377"/>
                  <a:pt x="1541" y="558"/>
                  <a:pt x="1541" y="771"/>
                </a:cubicBezTo>
                <a:cubicBezTo>
                  <a:pt x="1541" y="984"/>
                  <a:pt x="1466" y="1166"/>
                  <a:pt x="1316" y="1316"/>
                </a:cubicBezTo>
                <a:cubicBezTo>
                  <a:pt x="1166" y="1466"/>
                  <a:pt x="984" y="1541"/>
                  <a:pt x="771" y="1541"/>
                </a:cubicBezTo>
                <a:cubicBezTo>
                  <a:pt x="557" y="1541"/>
                  <a:pt x="376" y="1466"/>
                  <a:pt x="225" y="1316"/>
                </a:cubicBezTo>
                <a:cubicBezTo>
                  <a:pt x="75" y="1166"/>
                  <a:pt x="0" y="984"/>
                  <a:pt x="0" y="771"/>
                </a:cubicBezTo>
                <a:close/>
                <a:moveTo>
                  <a:pt x="0" y="0"/>
                </a:moveTo>
                <a:lnTo>
                  <a:pt x="545" y="0"/>
                </a:lnTo>
                <a:lnTo>
                  <a:pt x="327" y="218"/>
                </a:lnTo>
                <a:lnTo>
                  <a:pt x="825" y="716"/>
                </a:lnTo>
                <a:lnTo>
                  <a:pt x="717" y="825"/>
                </a:lnTo>
                <a:lnTo>
                  <a:pt x="218" y="327"/>
                </a:lnTo>
                <a:lnTo>
                  <a:pt x="0" y="5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2325" y="1906270"/>
            <a:ext cx="1054735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/>
              <a:t>干部军规:</a:t>
            </a:r>
            <a:endParaRPr lang="zh-CN" altLang="en-US" sz="3200"/>
          </a:p>
          <a:p>
            <a:pPr algn="l"/>
            <a:r>
              <a:rPr lang="zh-CN" altLang="en-US" sz="3200"/>
              <a:t>1、烧不死的是火凤凰:干部必须接受轮岗；</a:t>
            </a:r>
            <a:endParaRPr lang="zh-CN" altLang="en-US" sz="3200"/>
          </a:p>
          <a:p>
            <a:pPr algn="l"/>
            <a:r>
              <a:rPr lang="zh-CN" altLang="en-US" sz="3200"/>
              <a:t>2、带团队拒绝个人英雄主义；</a:t>
            </a:r>
            <a:endParaRPr lang="zh-CN" altLang="en-US" sz="3200"/>
          </a:p>
          <a:p>
            <a:pPr algn="l"/>
            <a:r>
              <a:rPr lang="zh-CN" altLang="en-US" sz="3200"/>
              <a:t>3、没有干劲的干部不能用；消极+领任务墨迹、浑浑噩噩</a:t>
            </a:r>
            <a:endParaRPr lang="zh-CN" altLang="en-US" sz="3200"/>
          </a:p>
          <a:p>
            <a:pPr algn="l"/>
            <a:r>
              <a:rPr lang="zh-CN" altLang="en-US" sz="3200"/>
              <a:t>4、一切干部归组织：组织调动你，你可以反馈意见，但是最终有组织决定，不服从即默认离职。</a:t>
            </a:r>
            <a:endParaRPr lang="zh-CN" altLang="en-US" sz="32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-384000" y="-3051000"/>
            <a:ext cx="12960000" cy="129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4E597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36000" y="-2331000"/>
            <a:ext cx="11520000" cy="115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056000" y="-1611000"/>
            <a:ext cx="10080000" cy="1008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4E597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776000" y="-891000"/>
            <a:ext cx="8640000" cy="864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496000" y="-171000"/>
            <a:ext cx="7200000" cy="720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4E597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216000" y="549000"/>
            <a:ext cx="5760000" cy="576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936000" y="1269000"/>
            <a:ext cx="4320000" cy="4320000"/>
          </a:xfrm>
          <a:prstGeom prst="ellipse">
            <a:avLst/>
          </a:prstGeom>
          <a:solidFill>
            <a:srgbClr val="F3F5F4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972663" y="2782669"/>
            <a:ext cx="424667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en-US" altLang="zh-CN" sz="78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0" r="20909"/>
          <a:stretch>
            <a:fillRect/>
          </a:stretch>
        </p:blipFill>
        <p:spPr>
          <a:xfrm>
            <a:off x="0" y="0"/>
            <a:ext cx="6084916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1" t="21091" r="3621" b="13455"/>
          <a:stretch>
            <a:fillRect/>
          </a:stretch>
        </p:blipFill>
        <p:spPr>
          <a:xfrm>
            <a:off x="0" y="0"/>
            <a:ext cx="836445" cy="79802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084916" y="0"/>
            <a:ext cx="6107084" cy="2111433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3600" dirty="0"/>
              <a:t>资源是会枯竭的，</a:t>
            </a:r>
            <a:endParaRPr lang="en-US" altLang="zh-CN" sz="3600" dirty="0"/>
          </a:p>
          <a:p>
            <a:pPr algn="ctr">
              <a:lnSpc>
                <a:spcPct val="150000"/>
              </a:lnSpc>
            </a:pPr>
            <a:r>
              <a:rPr lang="zh-CN" altLang="en-US" sz="3600" dirty="0"/>
              <a:t>唯有文化才可以生生不息！</a:t>
            </a:r>
            <a:endParaRPr lang="zh-CN" altLang="en-US" sz="3600" dirty="0"/>
          </a:p>
        </p:txBody>
      </p:sp>
      <p:sp>
        <p:nvSpPr>
          <p:cNvPr id="10" name="矩形 9"/>
          <p:cNvSpPr/>
          <p:nvPr/>
        </p:nvSpPr>
        <p:spPr>
          <a:xfrm>
            <a:off x="6084916" y="2111433"/>
            <a:ext cx="6107084" cy="47465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资源是会枯竭的，唯有文化才可以生生不息！一切工业产品都是由人类智慧创造的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华为没有可以依存的自然资源，唯有在人的头脑中挖掘出大油田、大森林、大煤矿</a:t>
            </a:r>
            <a:r>
              <a:rPr lang="en-US" altLang="zh-CN" sz="2000" dirty="0"/>
              <a:t>……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精神可以转化成物质的，物质文明有利于巩固精神文明。我们坚持以精神文明促进物质文明的方针。</a:t>
            </a:r>
            <a:endParaRPr lang="en-US" altLang="zh-CN" sz="2000" dirty="0"/>
          </a:p>
          <a:p>
            <a:pPr algn="r">
              <a:lnSpc>
                <a:spcPct val="150000"/>
              </a:lnSpc>
            </a:pPr>
            <a:r>
              <a:rPr lang="en-US" altLang="zh-CN" sz="2000" dirty="0"/>
              <a:t>——</a:t>
            </a:r>
            <a:r>
              <a:rPr lang="zh-CN" altLang="en-US" sz="2000" dirty="0"/>
              <a:t>华为基本法第六条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/>
          <p:cNvSpPr txBox="1"/>
          <p:nvPr/>
        </p:nvSpPr>
        <p:spPr>
          <a:xfrm>
            <a:off x="625273" y="6197242"/>
            <a:ext cx="511386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第二章 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企业文化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29989" y="559440"/>
            <a:ext cx="221238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文化体系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Freeform 230"/>
          <p:cNvSpPr>
            <a:spLocks noEditPoints="1"/>
          </p:cNvSpPr>
          <p:nvPr/>
        </p:nvSpPr>
        <p:spPr bwMode="auto">
          <a:xfrm rot="5400000">
            <a:off x="645989" y="715495"/>
            <a:ext cx="684000" cy="684000"/>
          </a:xfrm>
          <a:custGeom>
            <a:avLst/>
            <a:gdLst>
              <a:gd name="T0" fmla="*/ 0 w 1541"/>
              <a:gd name="T1" fmla="*/ 771 h 1541"/>
              <a:gd name="T2" fmla="*/ 154 w 1541"/>
              <a:gd name="T3" fmla="*/ 771 h 1541"/>
              <a:gd name="T4" fmla="*/ 335 w 1541"/>
              <a:gd name="T5" fmla="*/ 1207 h 1541"/>
              <a:gd name="T6" fmla="*/ 771 w 1541"/>
              <a:gd name="T7" fmla="*/ 1387 h 1541"/>
              <a:gd name="T8" fmla="*/ 1207 w 1541"/>
              <a:gd name="T9" fmla="*/ 1207 h 1541"/>
              <a:gd name="T10" fmla="*/ 1387 w 1541"/>
              <a:gd name="T11" fmla="*/ 771 h 1541"/>
              <a:gd name="T12" fmla="*/ 1210 w 1541"/>
              <a:gd name="T13" fmla="*/ 337 h 1541"/>
              <a:gd name="T14" fmla="*/ 782 w 1541"/>
              <a:gd name="T15" fmla="*/ 158 h 1541"/>
              <a:gd name="T16" fmla="*/ 782 w 1541"/>
              <a:gd name="T17" fmla="*/ 3 h 1541"/>
              <a:gd name="T18" fmla="*/ 1320 w 1541"/>
              <a:gd name="T19" fmla="*/ 228 h 1541"/>
              <a:gd name="T20" fmla="*/ 1541 w 1541"/>
              <a:gd name="T21" fmla="*/ 771 h 1541"/>
              <a:gd name="T22" fmla="*/ 1316 w 1541"/>
              <a:gd name="T23" fmla="*/ 1316 h 1541"/>
              <a:gd name="T24" fmla="*/ 771 w 1541"/>
              <a:gd name="T25" fmla="*/ 1541 h 1541"/>
              <a:gd name="T26" fmla="*/ 225 w 1541"/>
              <a:gd name="T27" fmla="*/ 1316 h 1541"/>
              <a:gd name="T28" fmla="*/ 0 w 1541"/>
              <a:gd name="T29" fmla="*/ 771 h 1541"/>
              <a:gd name="T30" fmla="*/ 0 w 1541"/>
              <a:gd name="T31" fmla="*/ 0 h 1541"/>
              <a:gd name="T32" fmla="*/ 545 w 1541"/>
              <a:gd name="T33" fmla="*/ 0 h 1541"/>
              <a:gd name="T34" fmla="*/ 327 w 1541"/>
              <a:gd name="T35" fmla="*/ 218 h 1541"/>
              <a:gd name="T36" fmla="*/ 825 w 1541"/>
              <a:gd name="T37" fmla="*/ 716 h 1541"/>
              <a:gd name="T38" fmla="*/ 717 w 1541"/>
              <a:gd name="T39" fmla="*/ 825 h 1541"/>
              <a:gd name="T40" fmla="*/ 218 w 1541"/>
              <a:gd name="T41" fmla="*/ 327 h 1541"/>
              <a:gd name="T42" fmla="*/ 0 w 1541"/>
              <a:gd name="T43" fmla="*/ 545 h 1541"/>
              <a:gd name="T44" fmla="*/ 0 w 1541"/>
              <a:gd name="T45" fmla="*/ 0 h 1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541" h="1541">
                <a:moveTo>
                  <a:pt x="0" y="771"/>
                </a:moveTo>
                <a:lnTo>
                  <a:pt x="154" y="771"/>
                </a:lnTo>
                <a:cubicBezTo>
                  <a:pt x="154" y="941"/>
                  <a:pt x="214" y="1086"/>
                  <a:pt x="335" y="1207"/>
                </a:cubicBezTo>
                <a:cubicBezTo>
                  <a:pt x="455" y="1327"/>
                  <a:pt x="601" y="1387"/>
                  <a:pt x="771" y="1387"/>
                </a:cubicBezTo>
                <a:cubicBezTo>
                  <a:pt x="941" y="1387"/>
                  <a:pt x="1086" y="1327"/>
                  <a:pt x="1207" y="1207"/>
                </a:cubicBezTo>
                <a:cubicBezTo>
                  <a:pt x="1327" y="1086"/>
                  <a:pt x="1387" y="941"/>
                  <a:pt x="1387" y="771"/>
                </a:cubicBezTo>
                <a:cubicBezTo>
                  <a:pt x="1387" y="602"/>
                  <a:pt x="1328" y="457"/>
                  <a:pt x="1210" y="337"/>
                </a:cubicBezTo>
                <a:cubicBezTo>
                  <a:pt x="1092" y="217"/>
                  <a:pt x="950" y="158"/>
                  <a:pt x="782" y="158"/>
                </a:cubicBezTo>
                <a:lnTo>
                  <a:pt x="782" y="3"/>
                </a:lnTo>
                <a:cubicBezTo>
                  <a:pt x="993" y="3"/>
                  <a:pt x="1172" y="78"/>
                  <a:pt x="1320" y="228"/>
                </a:cubicBezTo>
                <a:cubicBezTo>
                  <a:pt x="1468" y="377"/>
                  <a:pt x="1541" y="558"/>
                  <a:pt x="1541" y="771"/>
                </a:cubicBezTo>
                <a:cubicBezTo>
                  <a:pt x="1541" y="984"/>
                  <a:pt x="1466" y="1166"/>
                  <a:pt x="1316" y="1316"/>
                </a:cubicBezTo>
                <a:cubicBezTo>
                  <a:pt x="1166" y="1466"/>
                  <a:pt x="984" y="1541"/>
                  <a:pt x="771" y="1541"/>
                </a:cubicBezTo>
                <a:cubicBezTo>
                  <a:pt x="557" y="1541"/>
                  <a:pt x="376" y="1466"/>
                  <a:pt x="225" y="1316"/>
                </a:cubicBezTo>
                <a:cubicBezTo>
                  <a:pt x="75" y="1166"/>
                  <a:pt x="0" y="984"/>
                  <a:pt x="0" y="771"/>
                </a:cubicBezTo>
                <a:close/>
                <a:moveTo>
                  <a:pt x="0" y="0"/>
                </a:moveTo>
                <a:lnTo>
                  <a:pt x="545" y="0"/>
                </a:lnTo>
                <a:lnTo>
                  <a:pt x="327" y="218"/>
                </a:lnTo>
                <a:lnTo>
                  <a:pt x="825" y="716"/>
                </a:lnTo>
                <a:lnTo>
                  <a:pt x="717" y="825"/>
                </a:lnTo>
                <a:lnTo>
                  <a:pt x="218" y="327"/>
                </a:lnTo>
                <a:lnTo>
                  <a:pt x="0" y="5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1409700" y="2005190"/>
            <a:ext cx="7071252" cy="2962252"/>
          </a:xfrm>
          <a:custGeom>
            <a:avLst/>
            <a:gdLst>
              <a:gd name="connsiteX0" fmla="*/ 3535626 w 7071252"/>
              <a:gd name="connsiteY0" fmla="*/ 0 h 2962252"/>
              <a:gd name="connsiteX1" fmla="*/ 7071252 w 7071252"/>
              <a:gd name="connsiteY1" fmla="*/ 1481126 h 2962252"/>
              <a:gd name="connsiteX2" fmla="*/ 3535626 w 7071252"/>
              <a:gd name="connsiteY2" fmla="*/ 2962252 h 2962252"/>
              <a:gd name="connsiteX3" fmla="*/ 0 w 7071252"/>
              <a:gd name="connsiteY3" fmla="*/ 1481126 h 2962252"/>
              <a:gd name="connsiteX4" fmla="*/ 3535626 w 7071252"/>
              <a:gd name="connsiteY4" fmla="*/ 0 h 2962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1252" h="2962252">
                <a:moveTo>
                  <a:pt x="3535626" y="0"/>
                </a:moveTo>
                <a:cubicBezTo>
                  <a:pt x="5488298" y="0"/>
                  <a:pt x="7071252" y="663123"/>
                  <a:pt x="7071252" y="1481126"/>
                </a:cubicBezTo>
                <a:cubicBezTo>
                  <a:pt x="7071252" y="2299129"/>
                  <a:pt x="5488298" y="2962252"/>
                  <a:pt x="3535626" y="2962252"/>
                </a:cubicBezTo>
                <a:cubicBezTo>
                  <a:pt x="1582954" y="2962252"/>
                  <a:pt x="0" y="2299129"/>
                  <a:pt x="0" y="1481126"/>
                </a:cubicBezTo>
                <a:cubicBezTo>
                  <a:pt x="0" y="663123"/>
                  <a:pt x="1582954" y="0"/>
                  <a:pt x="3535626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1409700" y="2207751"/>
            <a:ext cx="4717488" cy="2530930"/>
          </a:xfrm>
          <a:custGeom>
            <a:avLst/>
            <a:gdLst>
              <a:gd name="connsiteX0" fmla="*/ 2358744 w 4717488"/>
              <a:gd name="connsiteY0" fmla="*/ 0 h 2530930"/>
              <a:gd name="connsiteX1" fmla="*/ 4717488 w 4717488"/>
              <a:gd name="connsiteY1" fmla="*/ 1265465 h 2530930"/>
              <a:gd name="connsiteX2" fmla="*/ 2358744 w 4717488"/>
              <a:gd name="connsiteY2" fmla="*/ 2530930 h 2530930"/>
              <a:gd name="connsiteX3" fmla="*/ 0 w 4717488"/>
              <a:gd name="connsiteY3" fmla="*/ 1265465 h 2530930"/>
              <a:gd name="connsiteX4" fmla="*/ 2358744 w 4717488"/>
              <a:gd name="connsiteY4" fmla="*/ 0 h 2530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7488" h="2530930">
                <a:moveTo>
                  <a:pt x="2358744" y="0"/>
                </a:moveTo>
                <a:cubicBezTo>
                  <a:pt x="3661442" y="0"/>
                  <a:pt x="4717488" y="566568"/>
                  <a:pt x="4717488" y="1265465"/>
                </a:cubicBezTo>
                <a:cubicBezTo>
                  <a:pt x="4717488" y="1964362"/>
                  <a:pt x="3661442" y="2530930"/>
                  <a:pt x="2358744" y="2530930"/>
                </a:cubicBezTo>
                <a:cubicBezTo>
                  <a:pt x="1056046" y="2530930"/>
                  <a:pt x="0" y="1964362"/>
                  <a:pt x="0" y="1265465"/>
                </a:cubicBezTo>
                <a:cubicBezTo>
                  <a:pt x="0" y="566568"/>
                  <a:pt x="1056046" y="0"/>
                  <a:pt x="2358744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1409700" y="2598021"/>
            <a:ext cx="2130736" cy="1776592"/>
          </a:xfrm>
          <a:custGeom>
            <a:avLst/>
            <a:gdLst>
              <a:gd name="connsiteX0" fmla="*/ 1065368 w 2130736"/>
              <a:gd name="connsiteY0" fmla="*/ 0 h 1776592"/>
              <a:gd name="connsiteX1" fmla="*/ 2130736 w 2130736"/>
              <a:gd name="connsiteY1" fmla="*/ 888296 h 1776592"/>
              <a:gd name="connsiteX2" fmla="*/ 1065368 w 2130736"/>
              <a:gd name="connsiteY2" fmla="*/ 1776592 h 1776592"/>
              <a:gd name="connsiteX3" fmla="*/ 0 w 2130736"/>
              <a:gd name="connsiteY3" fmla="*/ 888296 h 1776592"/>
              <a:gd name="connsiteX4" fmla="*/ 1065368 w 2130736"/>
              <a:gd name="connsiteY4" fmla="*/ 0 h 1776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0736" h="1776592">
                <a:moveTo>
                  <a:pt x="1065368" y="0"/>
                </a:moveTo>
                <a:cubicBezTo>
                  <a:pt x="1653754" y="0"/>
                  <a:pt x="2130736" y="397704"/>
                  <a:pt x="2130736" y="888296"/>
                </a:cubicBezTo>
                <a:cubicBezTo>
                  <a:pt x="2130736" y="1378888"/>
                  <a:pt x="1653754" y="1776592"/>
                  <a:pt x="1065368" y="1776592"/>
                </a:cubicBezTo>
                <a:cubicBezTo>
                  <a:pt x="476982" y="1776592"/>
                  <a:pt x="0" y="1378888"/>
                  <a:pt x="0" y="888296"/>
                </a:cubicBezTo>
                <a:cubicBezTo>
                  <a:pt x="0" y="397704"/>
                  <a:pt x="476982" y="0"/>
                  <a:pt x="1065368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gray">
          <a:xfrm>
            <a:off x="1550101" y="5172730"/>
            <a:ext cx="1800494" cy="369332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我们要成为什么</a:t>
            </a:r>
            <a:endParaRPr lang="zh-CN" altLang="en-US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gray">
          <a:xfrm>
            <a:off x="3810371" y="5172730"/>
            <a:ext cx="1800494" cy="369332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我们存在的意义</a:t>
            </a:r>
            <a:endParaRPr lang="zh-CN" altLang="en-US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gray">
          <a:xfrm>
            <a:off x="6074519" y="5172730"/>
            <a:ext cx="2262158" cy="369332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我们行为的判断标准</a:t>
            </a:r>
            <a:endParaRPr lang="zh-CN" altLang="en-US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gray">
          <a:xfrm>
            <a:off x="1439708" y="3066199"/>
            <a:ext cx="2117731" cy="750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愿景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 Box 10"/>
          <p:cNvSpPr txBox="1">
            <a:spLocks noChangeArrowheads="1"/>
          </p:cNvSpPr>
          <p:nvPr/>
        </p:nvSpPr>
        <p:spPr bwMode="gray">
          <a:xfrm>
            <a:off x="3272361" y="3066199"/>
            <a:ext cx="2062002" cy="760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使命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gray">
          <a:xfrm>
            <a:off x="6164182" y="3066199"/>
            <a:ext cx="2053428" cy="782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核心价值观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402"/>
          <p:cNvSpPr>
            <a:spLocks noChangeArrowheads="1"/>
          </p:cNvSpPr>
          <p:nvPr/>
        </p:nvSpPr>
        <p:spPr bwMode="auto">
          <a:xfrm>
            <a:off x="9182524" y="4289177"/>
            <a:ext cx="2262158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对利益相关者的承诺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Line 55"/>
          <p:cNvSpPr>
            <a:spLocks noChangeShapeType="1"/>
          </p:cNvSpPr>
          <p:nvPr/>
        </p:nvSpPr>
        <p:spPr bwMode="auto">
          <a:xfrm>
            <a:off x="1550102" y="5600416"/>
            <a:ext cx="8763502" cy="0"/>
          </a:xfrm>
          <a:prstGeom prst="line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55"/>
          <p:cNvSpPr>
            <a:spLocks noChangeShapeType="1"/>
          </p:cNvSpPr>
          <p:nvPr/>
        </p:nvSpPr>
        <p:spPr bwMode="auto">
          <a:xfrm>
            <a:off x="8673862" y="4732317"/>
            <a:ext cx="3022269" cy="0"/>
          </a:xfrm>
          <a:prstGeom prst="line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55"/>
          <p:cNvSpPr>
            <a:spLocks noChangeShapeType="1"/>
          </p:cNvSpPr>
          <p:nvPr/>
        </p:nvSpPr>
        <p:spPr bwMode="auto">
          <a:xfrm rot="5400000" flipV="1">
            <a:off x="9879554" y="5166366"/>
            <a:ext cx="868099" cy="0"/>
          </a:xfrm>
          <a:prstGeom prst="line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AutoShape 3"/>
          <p:cNvSpPr>
            <a:spLocks noChangeAspect="1" noChangeArrowheads="1" noTextEdit="1"/>
          </p:cNvSpPr>
          <p:nvPr/>
        </p:nvSpPr>
        <p:spPr bwMode="auto">
          <a:xfrm>
            <a:off x="5112675" y="1765349"/>
            <a:ext cx="3792537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5"/>
          <p:cNvSpPr/>
          <p:nvPr/>
        </p:nvSpPr>
        <p:spPr bwMode="auto">
          <a:xfrm>
            <a:off x="9182524" y="3004865"/>
            <a:ext cx="2140774" cy="1210788"/>
          </a:xfrm>
          <a:custGeom>
            <a:avLst/>
            <a:gdLst>
              <a:gd name="T0" fmla="*/ 621 w 2371"/>
              <a:gd name="T1" fmla="*/ 1057 h 1341"/>
              <a:gd name="T2" fmla="*/ 872 w 2371"/>
              <a:gd name="T3" fmla="*/ 1144 h 1341"/>
              <a:gd name="T4" fmla="*/ 1023 w 2371"/>
              <a:gd name="T5" fmla="*/ 1099 h 1341"/>
              <a:gd name="T6" fmla="*/ 1105 w 2371"/>
              <a:gd name="T7" fmla="*/ 1103 h 1341"/>
              <a:gd name="T8" fmla="*/ 1393 w 2371"/>
              <a:gd name="T9" fmla="*/ 883 h 1341"/>
              <a:gd name="T10" fmla="*/ 1521 w 2371"/>
              <a:gd name="T11" fmla="*/ 595 h 1341"/>
              <a:gd name="T12" fmla="*/ 1672 w 2371"/>
              <a:gd name="T13" fmla="*/ 503 h 1341"/>
              <a:gd name="T14" fmla="*/ 1699 w 2371"/>
              <a:gd name="T15" fmla="*/ 558 h 1341"/>
              <a:gd name="T16" fmla="*/ 1631 w 2371"/>
              <a:gd name="T17" fmla="*/ 911 h 1341"/>
              <a:gd name="T18" fmla="*/ 1708 w 2371"/>
              <a:gd name="T19" fmla="*/ 641 h 1341"/>
              <a:gd name="T20" fmla="*/ 1731 w 2371"/>
              <a:gd name="T21" fmla="*/ 508 h 1341"/>
              <a:gd name="T22" fmla="*/ 1690 w 2371"/>
              <a:gd name="T23" fmla="*/ 467 h 1341"/>
              <a:gd name="T24" fmla="*/ 1631 w 2371"/>
              <a:gd name="T25" fmla="*/ 425 h 1341"/>
              <a:gd name="T26" fmla="*/ 1622 w 2371"/>
              <a:gd name="T27" fmla="*/ 370 h 1341"/>
              <a:gd name="T28" fmla="*/ 1603 w 2371"/>
              <a:gd name="T29" fmla="*/ 348 h 1341"/>
              <a:gd name="T30" fmla="*/ 1558 w 2371"/>
              <a:gd name="T31" fmla="*/ 316 h 1341"/>
              <a:gd name="T32" fmla="*/ 1585 w 2371"/>
              <a:gd name="T33" fmla="*/ 210 h 1341"/>
              <a:gd name="T34" fmla="*/ 1603 w 2371"/>
              <a:gd name="T35" fmla="*/ 100 h 1341"/>
              <a:gd name="T36" fmla="*/ 1731 w 2371"/>
              <a:gd name="T37" fmla="*/ 0 h 1341"/>
              <a:gd name="T38" fmla="*/ 1919 w 2371"/>
              <a:gd name="T39" fmla="*/ 45 h 1341"/>
              <a:gd name="T40" fmla="*/ 1960 w 2371"/>
              <a:gd name="T41" fmla="*/ 247 h 1341"/>
              <a:gd name="T42" fmla="*/ 1905 w 2371"/>
              <a:gd name="T43" fmla="*/ 398 h 1341"/>
              <a:gd name="T44" fmla="*/ 1772 w 2371"/>
              <a:gd name="T45" fmla="*/ 499 h 1341"/>
              <a:gd name="T46" fmla="*/ 1759 w 2371"/>
              <a:gd name="T47" fmla="*/ 581 h 1341"/>
              <a:gd name="T48" fmla="*/ 1791 w 2371"/>
              <a:gd name="T49" fmla="*/ 764 h 1341"/>
              <a:gd name="T50" fmla="*/ 1941 w 2371"/>
              <a:gd name="T51" fmla="*/ 370 h 1341"/>
              <a:gd name="T52" fmla="*/ 2060 w 2371"/>
              <a:gd name="T53" fmla="*/ 444 h 1341"/>
              <a:gd name="T54" fmla="*/ 2261 w 2371"/>
              <a:gd name="T55" fmla="*/ 508 h 1341"/>
              <a:gd name="T56" fmla="*/ 2352 w 2371"/>
              <a:gd name="T57" fmla="*/ 865 h 1341"/>
              <a:gd name="T58" fmla="*/ 2362 w 2371"/>
              <a:gd name="T59" fmla="*/ 1167 h 1341"/>
              <a:gd name="T60" fmla="*/ 1466 w 2371"/>
              <a:gd name="T61" fmla="*/ 1076 h 1341"/>
              <a:gd name="T62" fmla="*/ 1325 w 2371"/>
              <a:gd name="T63" fmla="*/ 1186 h 1341"/>
              <a:gd name="T64" fmla="*/ 1169 w 2371"/>
              <a:gd name="T65" fmla="*/ 1250 h 1341"/>
              <a:gd name="T66" fmla="*/ 1073 w 2371"/>
              <a:gd name="T67" fmla="*/ 1218 h 1341"/>
              <a:gd name="T68" fmla="*/ 1064 w 2371"/>
              <a:gd name="T69" fmla="*/ 1277 h 1341"/>
              <a:gd name="T70" fmla="*/ 1000 w 2371"/>
              <a:gd name="T71" fmla="*/ 1318 h 1341"/>
              <a:gd name="T72" fmla="*/ 959 w 2371"/>
              <a:gd name="T73" fmla="*/ 1332 h 1341"/>
              <a:gd name="T74" fmla="*/ 923 w 2371"/>
              <a:gd name="T75" fmla="*/ 1318 h 1341"/>
              <a:gd name="T76" fmla="*/ 886 w 2371"/>
              <a:gd name="T77" fmla="*/ 1300 h 1341"/>
              <a:gd name="T78" fmla="*/ 466 w 2371"/>
              <a:gd name="T79" fmla="*/ 1254 h 1341"/>
              <a:gd name="T80" fmla="*/ 46 w 2371"/>
              <a:gd name="T81" fmla="*/ 1149 h 1341"/>
              <a:gd name="T82" fmla="*/ 14 w 2371"/>
              <a:gd name="T83" fmla="*/ 833 h 1341"/>
              <a:gd name="T84" fmla="*/ 37 w 2371"/>
              <a:gd name="T85" fmla="*/ 581 h 1341"/>
              <a:gd name="T86" fmla="*/ 201 w 2371"/>
              <a:gd name="T87" fmla="*/ 430 h 1341"/>
              <a:gd name="T88" fmla="*/ 274 w 2371"/>
              <a:gd name="T89" fmla="*/ 407 h 1341"/>
              <a:gd name="T90" fmla="*/ 402 w 2371"/>
              <a:gd name="T91" fmla="*/ 535 h 1341"/>
              <a:gd name="T92" fmla="*/ 439 w 2371"/>
              <a:gd name="T93" fmla="*/ 526 h 1341"/>
              <a:gd name="T94" fmla="*/ 283 w 2371"/>
              <a:gd name="T95" fmla="*/ 370 h 1341"/>
              <a:gd name="T96" fmla="*/ 233 w 2371"/>
              <a:gd name="T97" fmla="*/ 201 h 1341"/>
              <a:gd name="T98" fmla="*/ 283 w 2371"/>
              <a:gd name="T99" fmla="*/ 100 h 1341"/>
              <a:gd name="T100" fmla="*/ 379 w 2371"/>
              <a:gd name="T101" fmla="*/ 36 h 1341"/>
              <a:gd name="T102" fmla="*/ 562 w 2371"/>
              <a:gd name="T103" fmla="*/ 73 h 1341"/>
              <a:gd name="T104" fmla="*/ 571 w 2371"/>
              <a:gd name="T105" fmla="*/ 142 h 1341"/>
              <a:gd name="T106" fmla="*/ 617 w 2371"/>
              <a:gd name="T107" fmla="*/ 311 h 1341"/>
              <a:gd name="T108" fmla="*/ 585 w 2371"/>
              <a:gd name="T109" fmla="*/ 352 h 1341"/>
              <a:gd name="T110" fmla="*/ 580 w 2371"/>
              <a:gd name="T111" fmla="*/ 384 h 1341"/>
              <a:gd name="T112" fmla="*/ 576 w 2371"/>
              <a:gd name="T113" fmla="*/ 439 h 1341"/>
              <a:gd name="T114" fmla="*/ 521 w 2371"/>
              <a:gd name="T115" fmla="*/ 462 h 1341"/>
              <a:gd name="T116" fmla="*/ 493 w 2371"/>
              <a:gd name="T117" fmla="*/ 563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71" h="1341">
                <a:moveTo>
                  <a:pt x="525" y="654"/>
                </a:moveTo>
                <a:lnTo>
                  <a:pt x="525" y="654"/>
                </a:lnTo>
                <a:lnTo>
                  <a:pt x="548" y="700"/>
                </a:lnTo>
                <a:lnTo>
                  <a:pt x="566" y="751"/>
                </a:lnTo>
                <a:lnTo>
                  <a:pt x="585" y="801"/>
                </a:lnTo>
                <a:lnTo>
                  <a:pt x="598" y="851"/>
                </a:lnTo>
                <a:lnTo>
                  <a:pt x="608" y="902"/>
                </a:lnTo>
                <a:lnTo>
                  <a:pt x="617" y="957"/>
                </a:lnTo>
                <a:lnTo>
                  <a:pt x="621" y="1007"/>
                </a:lnTo>
                <a:lnTo>
                  <a:pt x="621" y="1057"/>
                </a:lnTo>
                <a:lnTo>
                  <a:pt x="621" y="1057"/>
                </a:lnTo>
                <a:lnTo>
                  <a:pt x="676" y="1071"/>
                </a:lnTo>
                <a:lnTo>
                  <a:pt x="758" y="1094"/>
                </a:lnTo>
                <a:lnTo>
                  <a:pt x="799" y="1108"/>
                </a:lnTo>
                <a:lnTo>
                  <a:pt x="836" y="1121"/>
                </a:lnTo>
                <a:lnTo>
                  <a:pt x="850" y="1126"/>
                </a:lnTo>
                <a:lnTo>
                  <a:pt x="859" y="1135"/>
                </a:lnTo>
                <a:lnTo>
                  <a:pt x="868" y="1140"/>
                </a:lnTo>
                <a:lnTo>
                  <a:pt x="872" y="1144"/>
                </a:lnTo>
                <a:lnTo>
                  <a:pt x="872" y="1144"/>
                </a:lnTo>
                <a:lnTo>
                  <a:pt x="882" y="1144"/>
                </a:lnTo>
                <a:lnTo>
                  <a:pt x="891" y="1140"/>
                </a:lnTo>
                <a:lnTo>
                  <a:pt x="914" y="1131"/>
                </a:lnTo>
                <a:lnTo>
                  <a:pt x="936" y="1117"/>
                </a:lnTo>
                <a:lnTo>
                  <a:pt x="964" y="1103"/>
                </a:lnTo>
                <a:lnTo>
                  <a:pt x="978" y="1099"/>
                </a:lnTo>
                <a:lnTo>
                  <a:pt x="991" y="1099"/>
                </a:lnTo>
                <a:lnTo>
                  <a:pt x="1000" y="1094"/>
                </a:lnTo>
                <a:lnTo>
                  <a:pt x="1014" y="1094"/>
                </a:lnTo>
                <a:lnTo>
                  <a:pt x="1023" y="1099"/>
                </a:lnTo>
                <a:lnTo>
                  <a:pt x="1032" y="1099"/>
                </a:lnTo>
                <a:lnTo>
                  <a:pt x="1041" y="1108"/>
                </a:lnTo>
                <a:lnTo>
                  <a:pt x="1051" y="1117"/>
                </a:lnTo>
                <a:lnTo>
                  <a:pt x="1051" y="1117"/>
                </a:lnTo>
                <a:lnTo>
                  <a:pt x="1064" y="1117"/>
                </a:lnTo>
                <a:lnTo>
                  <a:pt x="1078" y="1117"/>
                </a:lnTo>
                <a:lnTo>
                  <a:pt x="1087" y="1112"/>
                </a:lnTo>
                <a:lnTo>
                  <a:pt x="1101" y="1108"/>
                </a:lnTo>
                <a:lnTo>
                  <a:pt x="1101" y="1108"/>
                </a:lnTo>
                <a:lnTo>
                  <a:pt x="1105" y="1103"/>
                </a:lnTo>
                <a:lnTo>
                  <a:pt x="1110" y="1094"/>
                </a:lnTo>
                <a:lnTo>
                  <a:pt x="1133" y="1076"/>
                </a:lnTo>
                <a:lnTo>
                  <a:pt x="1165" y="1057"/>
                </a:lnTo>
                <a:lnTo>
                  <a:pt x="1197" y="1034"/>
                </a:lnTo>
                <a:lnTo>
                  <a:pt x="1261" y="1002"/>
                </a:lnTo>
                <a:lnTo>
                  <a:pt x="1288" y="984"/>
                </a:lnTo>
                <a:lnTo>
                  <a:pt x="1288" y="984"/>
                </a:lnTo>
                <a:lnTo>
                  <a:pt x="1352" y="929"/>
                </a:lnTo>
                <a:lnTo>
                  <a:pt x="1375" y="906"/>
                </a:lnTo>
                <a:lnTo>
                  <a:pt x="1393" y="883"/>
                </a:lnTo>
                <a:lnTo>
                  <a:pt x="1411" y="860"/>
                </a:lnTo>
                <a:lnTo>
                  <a:pt x="1430" y="828"/>
                </a:lnTo>
                <a:lnTo>
                  <a:pt x="1448" y="792"/>
                </a:lnTo>
                <a:lnTo>
                  <a:pt x="1471" y="746"/>
                </a:lnTo>
                <a:lnTo>
                  <a:pt x="1471" y="746"/>
                </a:lnTo>
                <a:lnTo>
                  <a:pt x="1475" y="732"/>
                </a:lnTo>
                <a:lnTo>
                  <a:pt x="1485" y="705"/>
                </a:lnTo>
                <a:lnTo>
                  <a:pt x="1503" y="650"/>
                </a:lnTo>
                <a:lnTo>
                  <a:pt x="1512" y="618"/>
                </a:lnTo>
                <a:lnTo>
                  <a:pt x="1521" y="595"/>
                </a:lnTo>
                <a:lnTo>
                  <a:pt x="1530" y="586"/>
                </a:lnTo>
                <a:lnTo>
                  <a:pt x="1535" y="581"/>
                </a:lnTo>
                <a:lnTo>
                  <a:pt x="1539" y="577"/>
                </a:lnTo>
                <a:lnTo>
                  <a:pt x="1549" y="572"/>
                </a:lnTo>
                <a:lnTo>
                  <a:pt x="1549" y="572"/>
                </a:lnTo>
                <a:lnTo>
                  <a:pt x="1553" y="567"/>
                </a:lnTo>
                <a:lnTo>
                  <a:pt x="1567" y="563"/>
                </a:lnTo>
                <a:lnTo>
                  <a:pt x="1608" y="540"/>
                </a:lnTo>
                <a:lnTo>
                  <a:pt x="1654" y="512"/>
                </a:lnTo>
                <a:lnTo>
                  <a:pt x="1672" y="503"/>
                </a:lnTo>
                <a:lnTo>
                  <a:pt x="1686" y="494"/>
                </a:lnTo>
                <a:lnTo>
                  <a:pt x="1686" y="494"/>
                </a:lnTo>
                <a:lnTo>
                  <a:pt x="1699" y="485"/>
                </a:lnTo>
                <a:lnTo>
                  <a:pt x="1699" y="485"/>
                </a:lnTo>
                <a:lnTo>
                  <a:pt x="1699" y="494"/>
                </a:lnTo>
                <a:lnTo>
                  <a:pt x="1699" y="503"/>
                </a:lnTo>
                <a:lnTo>
                  <a:pt x="1699" y="522"/>
                </a:lnTo>
                <a:lnTo>
                  <a:pt x="1699" y="540"/>
                </a:lnTo>
                <a:lnTo>
                  <a:pt x="1699" y="558"/>
                </a:lnTo>
                <a:lnTo>
                  <a:pt x="1699" y="558"/>
                </a:lnTo>
                <a:lnTo>
                  <a:pt x="1690" y="599"/>
                </a:lnTo>
                <a:lnTo>
                  <a:pt x="1681" y="636"/>
                </a:lnTo>
                <a:lnTo>
                  <a:pt x="1658" y="714"/>
                </a:lnTo>
                <a:lnTo>
                  <a:pt x="1649" y="755"/>
                </a:lnTo>
                <a:lnTo>
                  <a:pt x="1640" y="801"/>
                </a:lnTo>
                <a:lnTo>
                  <a:pt x="1635" y="824"/>
                </a:lnTo>
                <a:lnTo>
                  <a:pt x="1631" y="851"/>
                </a:lnTo>
                <a:lnTo>
                  <a:pt x="1631" y="883"/>
                </a:lnTo>
                <a:lnTo>
                  <a:pt x="1631" y="911"/>
                </a:lnTo>
                <a:lnTo>
                  <a:pt x="1631" y="911"/>
                </a:lnTo>
                <a:lnTo>
                  <a:pt x="1631" y="934"/>
                </a:lnTo>
                <a:lnTo>
                  <a:pt x="1631" y="952"/>
                </a:lnTo>
                <a:lnTo>
                  <a:pt x="1635" y="993"/>
                </a:lnTo>
                <a:lnTo>
                  <a:pt x="1635" y="1034"/>
                </a:lnTo>
                <a:lnTo>
                  <a:pt x="1635" y="1057"/>
                </a:lnTo>
                <a:lnTo>
                  <a:pt x="1635" y="1080"/>
                </a:lnTo>
                <a:lnTo>
                  <a:pt x="1635" y="1080"/>
                </a:lnTo>
                <a:lnTo>
                  <a:pt x="1676" y="838"/>
                </a:lnTo>
                <a:lnTo>
                  <a:pt x="1699" y="691"/>
                </a:lnTo>
                <a:lnTo>
                  <a:pt x="1708" y="641"/>
                </a:lnTo>
                <a:lnTo>
                  <a:pt x="1713" y="622"/>
                </a:lnTo>
                <a:lnTo>
                  <a:pt x="1713" y="622"/>
                </a:lnTo>
                <a:lnTo>
                  <a:pt x="1718" y="604"/>
                </a:lnTo>
                <a:lnTo>
                  <a:pt x="1722" y="590"/>
                </a:lnTo>
                <a:lnTo>
                  <a:pt x="1722" y="572"/>
                </a:lnTo>
                <a:lnTo>
                  <a:pt x="1722" y="558"/>
                </a:lnTo>
                <a:lnTo>
                  <a:pt x="1722" y="544"/>
                </a:lnTo>
                <a:lnTo>
                  <a:pt x="1722" y="531"/>
                </a:lnTo>
                <a:lnTo>
                  <a:pt x="1727" y="517"/>
                </a:lnTo>
                <a:lnTo>
                  <a:pt x="1731" y="508"/>
                </a:lnTo>
                <a:lnTo>
                  <a:pt x="1736" y="499"/>
                </a:lnTo>
                <a:lnTo>
                  <a:pt x="1736" y="499"/>
                </a:lnTo>
                <a:lnTo>
                  <a:pt x="1731" y="480"/>
                </a:lnTo>
                <a:lnTo>
                  <a:pt x="1727" y="467"/>
                </a:lnTo>
                <a:lnTo>
                  <a:pt x="1722" y="467"/>
                </a:lnTo>
                <a:lnTo>
                  <a:pt x="1722" y="462"/>
                </a:lnTo>
                <a:lnTo>
                  <a:pt x="1718" y="462"/>
                </a:lnTo>
                <a:lnTo>
                  <a:pt x="1713" y="462"/>
                </a:lnTo>
                <a:lnTo>
                  <a:pt x="1704" y="467"/>
                </a:lnTo>
                <a:lnTo>
                  <a:pt x="1690" y="467"/>
                </a:lnTo>
                <a:lnTo>
                  <a:pt x="1672" y="467"/>
                </a:lnTo>
                <a:lnTo>
                  <a:pt x="1658" y="467"/>
                </a:lnTo>
                <a:lnTo>
                  <a:pt x="1644" y="467"/>
                </a:lnTo>
                <a:lnTo>
                  <a:pt x="1644" y="467"/>
                </a:lnTo>
                <a:lnTo>
                  <a:pt x="1640" y="462"/>
                </a:lnTo>
                <a:lnTo>
                  <a:pt x="1635" y="457"/>
                </a:lnTo>
                <a:lnTo>
                  <a:pt x="1635" y="453"/>
                </a:lnTo>
                <a:lnTo>
                  <a:pt x="1631" y="448"/>
                </a:lnTo>
                <a:lnTo>
                  <a:pt x="1631" y="430"/>
                </a:lnTo>
                <a:lnTo>
                  <a:pt x="1631" y="425"/>
                </a:lnTo>
                <a:lnTo>
                  <a:pt x="1626" y="421"/>
                </a:lnTo>
                <a:lnTo>
                  <a:pt x="1626" y="421"/>
                </a:lnTo>
                <a:lnTo>
                  <a:pt x="1617" y="403"/>
                </a:lnTo>
                <a:lnTo>
                  <a:pt x="1612" y="389"/>
                </a:lnTo>
                <a:lnTo>
                  <a:pt x="1612" y="384"/>
                </a:lnTo>
                <a:lnTo>
                  <a:pt x="1612" y="380"/>
                </a:lnTo>
                <a:lnTo>
                  <a:pt x="1612" y="375"/>
                </a:lnTo>
                <a:lnTo>
                  <a:pt x="1617" y="375"/>
                </a:lnTo>
                <a:lnTo>
                  <a:pt x="1617" y="375"/>
                </a:lnTo>
                <a:lnTo>
                  <a:pt x="1622" y="370"/>
                </a:lnTo>
                <a:lnTo>
                  <a:pt x="1622" y="370"/>
                </a:lnTo>
                <a:lnTo>
                  <a:pt x="1617" y="370"/>
                </a:lnTo>
                <a:lnTo>
                  <a:pt x="1612" y="366"/>
                </a:lnTo>
                <a:lnTo>
                  <a:pt x="1608" y="361"/>
                </a:lnTo>
                <a:lnTo>
                  <a:pt x="1608" y="361"/>
                </a:lnTo>
                <a:lnTo>
                  <a:pt x="1603" y="361"/>
                </a:lnTo>
                <a:lnTo>
                  <a:pt x="1599" y="361"/>
                </a:lnTo>
                <a:lnTo>
                  <a:pt x="1599" y="357"/>
                </a:lnTo>
                <a:lnTo>
                  <a:pt x="1599" y="357"/>
                </a:lnTo>
                <a:lnTo>
                  <a:pt x="1603" y="348"/>
                </a:lnTo>
                <a:lnTo>
                  <a:pt x="1603" y="343"/>
                </a:lnTo>
                <a:lnTo>
                  <a:pt x="1599" y="338"/>
                </a:lnTo>
                <a:lnTo>
                  <a:pt x="1599" y="338"/>
                </a:lnTo>
                <a:lnTo>
                  <a:pt x="1594" y="334"/>
                </a:lnTo>
                <a:lnTo>
                  <a:pt x="1585" y="329"/>
                </a:lnTo>
                <a:lnTo>
                  <a:pt x="1576" y="325"/>
                </a:lnTo>
                <a:lnTo>
                  <a:pt x="1567" y="320"/>
                </a:lnTo>
                <a:lnTo>
                  <a:pt x="1567" y="320"/>
                </a:lnTo>
                <a:lnTo>
                  <a:pt x="1562" y="320"/>
                </a:lnTo>
                <a:lnTo>
                  <a:pt x="1558" y="316"/>
                </a:lnTo>
                <a:lnTo>
                  <a:pt x="1558" y="311"/>
                </a:lnTo>
                <a:lnTo>
                  <a:pt x="1558" y="306"/>
                </a:lnTo>
                <a:lnTo>
                  <a:pt x="1562" y="293"/>
                </a:lnTo>
                <a:lnTo>
                  <a:pt x="1567" y="279"/>
                </a:lnTo>
                <a:lnTo>
                  <a:pt x="1576" y="265"/>
                </a:lnTo>
                <a:lnTo>
                  <a:pt x="1580" y="247"/>
                </a:lnTo>
                <a:lnTo>
                  <a:pt x="1585" y="229"/>
                </a:lnTo>
                <a:lnTo>
                  <a:pt x="1585" y="219"/>
                </a:lnTo>
                <a:lnTo>
                  <a:pt x="1585" y="210"/>
                </a:lnTo>
                <a:lnTo>
                  <a:pt x="1585" y="210"/>
                </a:lnTo>
                <a:lnTo>
                  <a:pt x="1585" y="196"/>
                </a:lnTo>
                <a:lnTo>
                  <a:pt x="1585" y="187"/>
                </a:lnTo>
                <a:lnTo>
                  <a:pt x="1590" y="174"/>
                </a:lnTo>
                <a:lnTo>
                  <a:pt x="1594" y="164"/>
                </a:lnTo>
                <a:lnTo>
                  <a:pt x="1603" y="142"/>
                </a:lnTo>
                <a:lnTo>
                  <a:pt x="1608" y="132"/>
                </a:lnTo>
                <a:lnTo>
                  <a:pt x="1612" y="119"/>
                </a:lnTo>
                <a:lnTo>
                  <a:pt x="1612" y="119"/>
                </a:lnTo>
                <a:lnTo>
                  <a:pt x="1608" y="114"/>
                </a:lnTo>
                <a:lnTo>
                  <a:pt x="1603" y="100"/>
                </a:lnTo>
                <a:lnTo>
                  <a:pt x="1603" y="91"/>
                </a:lnTo>
                <a:lnTo>
                  <a:pt x="1603" y="77"/>
                </a:lnTo>
                <a:lnTo>
                  <a:pt x="1603" y="77"/>
                </a:lnTo>
                <a:lnTo>
                  <a:pt x="1635" y="50"/>
                </a:lnTo>
                <a:lnTo>
                  <a:pt x="1663" y="27"/>
                </a:lnTo>
                <a:lnTo>
                  <a:pt x="1676" y="18"/>
                </a:lnTo>
                <a:lnTo>
                  <a:pt x="1690" y="13"/>
                </a:lnTo>
                <a:lnTo>
                  <a:pt x="1704" y="9"/>
                </a:lnTo>
                <a:lnTo>
                  <a:pt x="1718" y="4"/>
                </a:lnTo>
                <a:lnTo>
                  <a:pt x="1731" y="0"/>
                </a:lnTo>
                <a:lnTo>
                  <a:pt x="1749" y="0"/>
                </a:lnTo>
                <a:lnTo>
                  <a:pt x="1763" y="0"/>
                </a:lnTo>
                <a:lnTo>
                  <a:pt x="1781" y="0"/>
                </a:lnTo>
                <a:lnTo>
                  <a:pt x="1800" y="4"/>
                </a:lnTo>
                <a:lnTo>
                  <a:pt x="1818" y="4"/>
                </a:lnTo>
                <a:lnTo>
                  <a:pt x="1864" y="18"/>
                </a:lnTo>
                <a:lnTo>
                  <a:pt x="1864" y="18"/>
                </a:lnTo>
                <a:lnTo>
                  <a:pt x="1882" y="22"/>
                </a:lnTo>
                <a:lnTo>
                  <a:pt x="1900" y="32"/>
                </a:lnTo>
                <a:lnTo>
                  <a:pt x="1919" y="45"/>
                </a:lnTo>
                <a:lnTo>
                  <a:pt x="1932" y="59"/>
                </a:lnTo>
                <a:lnTo>
                  <a:pt x="1941" y="77"/>
                </a:lnTo>
                <a:lnTo>
                  <a:pt x="1955" y="96"/>
                </a:lnTo>
                <a:lnTo>
                  <a:pt x="1960" y="114"/>
                </a:lnTo>
                <a:lnTo>
                  <a:pt x="1969" y="132"/>
                </a:lnTo>
                <a:lnTo>
                  <a:pt x="1969" y="155"/>
                </a:lnTo>
                <a:lnTo>
                  <a:pt x="1973" y="178"/>
                </a:lnTo>
                <a:lnTo>
                  <a:pt x="1969" y="201"/>
                </a:lnTo>
                <a:lnTo>
                  <a:pt x="1969" y="224"/>
                </a:lnTo>
                <a:lnTo>
                  <a:pt x="1960" y="247"/>
                </a:lnTo>
                <a:lnTo>
                  <a:pt x="1955" y="274"/>
                </a:lnTo>
                <a:lnTo>
                  <a:pt x="1946" y="297"/>
                </a:lnTo>
                <a:lnTo>
                  <a:pt x="1932" y="320"/>
                </a:lnTo>
                <a:lnTo>
                  <a:pt x="1932" y="320"/>
                </a:lnTo>
                <a:lnTo>
                  <a:pt x="1928" y="329"/>
                </a:lnTo>
                <a:lnTo>
                  <a:pt x="1923" y="338"/>
                </a:lnTo>
                <a:lnTo>
                  <a:pt x="1919" y="357"/>
                </a:lnTo>
                <a:lnTo>
                  <a:pt x="1914" y="375"/>
                </a:lnTo>
                <a:lnTo>
                  <a:pt x="1909" y="389"/>
                </a:lnTo>
                <a:lnTo>
                  <a:pt x="1905" y="398"/>
                </a:lnTo>
                <a:lnTo>
                  <a:pt x="1900" y="407"/>
                </a:lnTo>
                <a:lnTo>
                  <a:pt x="1891" y="416"/>
                </a:lnTo>
                <a:lnTo>
                  <a:pt x="1882" y="430"/>
                </a:lnTo>
                <a:lnTo>
                  <a:pt x="1868" y="439"/>
                </a:lnTo>
                <a:lnTo>
                  <a:pt x="1855" y="453"/>
                </a:lnTo>
                <a:lnTo>
                  <a:pt x="1832" y="467"/>
                </a:lnTo>
                <a:lnTo>
                  <a:pt x="1809" y="480"/>
                </a:lnTo>
                <a:lnTo>
                  <a:pt x="1809" y="480"/>
                </a:lnTo>
                <a:lnTo>
                  <a:pt x="1786" y="494"/>
                </a:lnTo>
                <a:lnTo>
                  <a:pt x="1772" y="499"/>
                </a:lnTo>
                <a:lnTo>
                  <a:pt x="1763" y="503"/>
                </a:lnTo>
                <a:lnTo>
                  <a:pt x="1763" y="503"/>
                </a:lnTo>
                <a:lnTo>
                  <a:pt x="1772" y="526"/>
                </a:lnTo>
                <a:lnTo>
                  <a:pt x="1772" y="535"/>
                </a:lnTo>
                <a:lnTo>
                  <a:pt x="1772" y="544"/>
                </a:lnTo>
                <a:lnTo>
                  <a:pt x="1772" y="554"/>
                </a:lnTo>
                <a:lnTo>
                  <a:pt x="1768" y="563"/>
                </a:lnTo>
                <a:lnTo>
                  <a:pt x="1763" y="572"/>
                </a:lnTo>
                <a:lnTo>
                  <a:pt x="1759" y="581"/>
                </a:lnTo>
                <a:lnTo>
                  <a:pt x="1759" y="581"/>
                </a:lnTo>
                <a:lnTo>
                  <a:pt x="1763" y="604"/>
                </a:lnTo>
                <a:lnTo>
                  <a:pt x="1768" y="627"/>
                </a:lnTo>
                <a:lnTo>
                  <a:pt x="1772" y="659"/>
                </a:lnTo>
                <a:lnTo>
                  <a:pt x="1777" y="686"/>
                </a:lnTo>
                <a:lnTo>
                  <a:pt x="1781" y="719"/>
                </a:lnTo>
                <a:lnTo>
                  <a:pt x="1781" y="746"/>
                </a:lnTo>
                <a:lnTo>
                  <a:pt x="1781" y="773"/>
                </a:lnTo>
                <a:lnTo>
                  <a:pt x="1777" y="801"/>
                </a:lnTo>
                <a:lnTo>
                  <a:pt x="1777" y="801"/>
                </a:lnTo>
                <a:lnTo>
                  <a:pt x="1791" y="764"/>
                </a:lnTo>
                <a:lnTo>
                  <a:pt x="1813" y="714"/>
                </a:lnTo>
                <a:lnTo>
                  <a:pt x="1873" y="586"/>
                </a:lnTo>
                <a:lnTo>
                  <a:pt x="1905" y="522"/>
                </a:lnTo>
                <a:lnTo>
                  <a:pt x="1928" y="462"/>
                </a:lnTo>
                <a:lnTo>
                  <a:pt x="1946" y="421"/>
                </a:lnTo>
                <a:lnTo>
                  <a:pt x="1950" y="407"/>
                </a:lnTo>
                <a:lnTo>
                  <a:pt x="1950" y="398"/>
                </a:lnTo>
                <a:lnTo>
                  <a:pt x="1950" y="398"/>
                </a:lnTo>
                <a:lnTo>
                  <a:pt x="1941" y="370"/>
                </a:lnTo>
                <a:lnTo>
                  <a:pt x="1941" y="370"/>
                </a:lnTo>
                <a:lnTo>
                  <a:pt x="1946" y="370"/>
                </a:lnTo>
                <a:lnTo>
                  <a:pt x="1955" y="380"/>
                </a:lnTo>
                <a:lnTo>
                  <a:pt x="1969" y="384"/>
                </a:lnTo>
                <a:lnTo>
                  <a:pt x="1978" y="393"/>
                </a:lnTo>
                <a:lnTo>
                  <a:pt x="1987" y="403"/>
                </a:lnTo>
                <a:lnTo>
                  <a:pt x="1996" y="412"/>
                </a:lnTo>
                <a:lnTo>
                  <a:pt x="2001" y="421"/>
                </a:lnTo>
                <a:lnTo>
                  <a:pt x="2005" y="425"/>
                </a:lnTo>
                <a:lnTo>
                  <a:pt x="2005" y="425"/>
                </a:lnTo>
                <a:lnTo>
                  <a:pt x="2060" y="444"/>
                </a:lnTo>
                <a:lnTo>
                  <a:pt x="2110" y="457"/>
                </a:lnTo>
                <a:lnTo>
                  <a:pt x="2147" y="467"/>
                </a:lnTo>
                <a:lnTo>
                  <a:pt x="2179" y="471"/>
                </a:lnTo>
                <a:lnTo>
                  <a:pt x="2206" y="476"/>
                </a:lnTo>
                <a:lnTo>
                  <a:pt x="2225" y="480"/>
                </a:lnTo>
                <a:lnTo>
                  <a:pt x="2238" y="490"/>
                </a:lnTo>
                <a:lnTo>
                  <a:pt x="2247" y="494"/>
                </a:lnTo>
                <a:lnTo>
                  <a:pt x="2252" y="499"/>
                </a:lnTo>
                <a:lnTo>
                  <a:pt x="2257" y="503"/>
                </a:lnTo>
                <a:lnTo>
                  <a:pt x="2261" y="508"/>
                </a:lnTo>
                <a:lnTo>
                  <a:pt x="2270" y="526"/>
                </a:lnTo>
                <a:lnTo>
                  <a:pt x="2275" y="549"/>
                </a:lnTo>
                <a:lnTo>
                  <a:pt x="2284" y="577"/>
                </a:lnTo>
                <a:lnTo>
                  <a:pt x="2307" y="659"/>
                </a:lnTo>
                <a:lnTo>
                  <a:pt x="2320" y="719"/>
                </a:lnTo>
                <a:lnTo>
                  <a:pt x="2339" y="787"/>
                </a:lnTo>
                <a:lnTo>
                  <a:pt x="2339" y="787"/>
                </a:lnTo>
                <a:lnTo>
                  <a:pt x="2348" y="815"/>
                </a:lnTo>
                <a:lnTo>
                  <a:pt x="2348" y="838"/>
                </a:lnTo>
                <a:lnTo>
                  <a:pt x="2352" y="865"/>
                </a:lnTo>
                <a:lnTo>
                  <a:pt x="2352" y="893"/>
                </a:lnTo>
                <a:lnTo>
                  <a:pt x="2357" y="952"/>
                </a:lnTo>
                <a:lnTo>
                  <a:pt x="2357" y="980"/>
                </a:lnTo>
                <a:lnTo>
                  <a:pt x="2362" y="1002"/>
                </a:lnTo>
                <a:lnTo>
                  <a:pt x="2362" y="1002"/>
                </a:lnTo>
                <a:lnTo>
                  <a:pt x="2366" y="1048"/>
                </a:lnTo>
                <a:lnTo>
                  <a:pt x="2371" y="1085"/>
                </a:lnTo>
                <a:lnTo>
                  <a:pt x="2371" y="1112"/>
                </a:lnTo>
                <a:lnTo>
                  <a:pt x="2371" y="1140"/>
                </a:lnTo>
                <a:lnTo>
                  <a:pt x="2362" y="1167"/>
                </a:lnTo>
                <a:lnTo>
                  <a:pt x="2352" y="1190"/>
                </a:lnTo>
                <a:lnTo>
                  <a:pt x="2325" y="1259"/>
                </a:lnTo>
                <a:lnTo>
                  <a:pt x="1498" y="1259"/>
                </a:lnTo>
                <a:lnTo>
                  <a:pt x="1498" y="1259"/>
                </a:lnTo>
                <a:lnTo>
                  <a:pt x="1507" y="1195"/>
                </a:lnTo>
                <a:lnTo>
                  <a:pt x="1517" y="1126"/>
                </a:lnTo>
                <a:lnTo>
                  <a:pt x="1526" y="1062"/>
                </a:lnTo>
                <a:lnTo>
                  <a:pt x="1530" y="1025"/>
                </a:lnTo>
                <a:lnTo>
                  <a:pt x="1535" y="993"/>
                </a:lnTo>
                <a:lnTo>
                  <a:pt x="1466" y="1076"/>
                </a:lnTo>
                <a:lnTo>
                  <a:pt x="1466" y="1076"/>
                </a:lnTo>
                <a:lnTo>
                  <a:pt x="1462" y="1080"/>
                </a:lnTo>
                <a:lnTo>
                  <a:pt x="1457" y="1085"/>
                </a:lnTo>
                <a:lnTo>
                  <a:pt x="1439" y="1099"/>
                </a:lnTo>
                <a:lnTo>
                  <a:pt x="1425" y="1117"/>
                </a:lnTo>
                <a:lnTo>
                  <a:pt x="1416" y="1126"/>
                </a:lnTo>
                <a:lnTo>
                  <a:pt x="1411" y="1131"/>
                </a:lnTo>
                <a:lnTo>
                  <a:pt x="1411" y="1131"/>
                </a:lnTo>
                <a:lnTo>
                  <a:pt x="1379" y="1149"/>
                </a:lnTo>
                <a:lnTo>
                  <a:pt x="1325" y="1186"/>
                </a:lnTo>
                <a:lnTo>
                  <a:pt x="1293" y="1204"/>
                </a:lnTo>
                <a:lnTo>
                  <a:pt x="1261" y="1227"/>
                </a:lnTo>
                <a:lnTo>
                  <a:pt x="1233" y="1250"/>
                </a:lnTo>
                <a:lnTo>
                  <a:pt x="1210" y="1273"/>
                </a:lnTo>
                <a:lnTo>
                  <a:pt x="1210" y="1273"/>
                </a:lnTo>
                <a:lnTo>
                  <a:pt x="1206" y="1273"/>
                </a:lnTo>
                <a:lnTo>
                  <a:pt x="1201" y="1268"/>
                </a:lnTo>
                <a:lnTo>
                  <a:pt x="1188" y="1268"/>
                </a:lnTo>
                <a:lnTo>
                  <a:pt x="1179" y="1259"/>
                </a:lnTo>
                <a:lnTo>
                  <a:pt x="1169" y="1250"/>
                </a:lnTo>
                <a:lnTo>
                  <a:pt x="1151" y="1231"/>
                </a:lnTo>
                <a:lnTo>
                  <a:pt x="1137" y="1213"/>
                </a:lnTo>
                <a:lnTo>
                  <a:pt x="1137" y="1213"/>
                </a:lnTo>
                <a:lnTo>
                  <a:pt x="1133" y="1218"/>
                </a:lnTo>
                <a:lnTo>
                  <a:pt x="1128" y="1227"/>
                </a:lnTo>
                <a:lnTo>
                  <a:pt x="1119" y="1236"/>
                </a:lnTo>
                <a:lnTo>
                  <a:pt x="1105" y="1241"/>
                </a:lnTo>
                <a:lnTo>
                  <a:pt x="1092" y="1245"/>
                </a:lnTo>
                <a:lnTo>
                  <a:pt x="1092" y="1245"/>
                </a:lnTo>
                <a:lnTo>
                  <a:pt x="1073" y="1218"/>
                </a:lnTo>
                <a:lnTo>
                  <a:pt x="1073" y="1218"/>
                </a:lnTo>
                <a:lnTo>
                  <a:pt x="1083" y="1236"/>
                </a:lnTo>
                <a:lnTo>
                  <a:pt x="1087" y="1245"/>
                </a:lnTo>
                <a:lnTo>
                  <a:pt x="1092" y="1254"/>
                </a:lnTo>
                <a:lnTo>
                  <a:pt x="1092" y="1259"/>
                </a:lnTo>
                <a:lnTo>
                  <a:pt x="1087" y="1263"/>
                </a:lnTo>
                <a:lnTo>
                  <a:pt x="1087" y="1268"/>
                </a:lnTo>
                <a:lnTo>
                  <a:pt x="1078" y="1273"/>
                </a:lnTo>
                <a:lnTo>
                  <a:pt x="1064" y="1277"/>
                </a:lnTo>
                <a:lnTo>
                  <a:pt x="1064" y="1277"/>
                </a:lnTo>
                <a:lnTo>
                  <a:pt x="1055" y="1286"/>
                </a:lnTo>
                <a:lnTo>
                  <a:pt x="1051" y="1295"/>
                </a:lnTo>
                <a:lnTo>
                  <a:pt x="1041" y="1300"/>
                </a:lnTo>
                <a:lnTo>
                  <a:pt x="1032" y="1305"/>
                </a:lnTo>
                <a:lnTo>
                  <a:pt x="1014" y="1309"/>
                </a:lnTo>
                <a:lnTo>
                  <a:pt x="1005" y="1314"/>
                </a:lnTo>
                <a:lnTo>
                  <a:pt x="1000" y="1318"/>
                </a:lnTo>
                <a:lnTo>
                  <a:pt x="1000" y="1318"/>
                </a:lnTo>
                <a:lnTo>
                  <a:pt x="1000" y="1318"/>
                </a:lnTo>
                <a:lnTo>
                  <a:pt x="1000" y="1318"/>
                </a:lnTo>
                <a:lnTo>
                  <a:pt x="1000" y="1323"/>
                </a:lnTo>
                <a:lnTo>
                  <a:pt x="996" y="1323"/>
                </a:lnTo>
                <a:lnTo>
                  <a:pt x="991" y="1328"/>
                </a:lnTo>
                <a:lnTo>
                  <a:pt x="987" y="1328"/>
                </a:lnTo>
                <a:lnTo>
                  <a:pt x="982" y="1328"/>
                </a:lnTo>
                <a:lnTo>
                  <a:pt x="978" y="1328"/>
                </a:lnTo>
                <a:lnTo>
                  <a:pt x="968" y="1328"/>
                </a:lnTo>
                <a:lnTo>
                  <a:pt x="968" y="1328"/>
                </a:lnTo>
                <a:lnTo>
                  <a:pt x="964" y="1328"/>
                </a:lnTo>
                <a:lnTo>
                  <a:pt x="959" y="1332"/>
                </a:lnTo>
                <a:lnTo>
                  <a:pt x="955" y="1332"/>
                </a:lnTo>
                <a:lnTo>
                  <a:pt x="950" y="1332"/>
                </a:lnTo>
                <a:lnTo>
                  <a:pt x="946" y="1332"/>
                </a:lnTo>
                <a:lnTo>
                  <a:pt x="941" y="1328"/>
                </a:lnTo>
                <a:lnTo>
                  <a:pt x="941" y="1323"/>
                </a:lnTo>
                <a:lnTo>
                  <a:pt x="941" y="1318"/>
                </a:lnTo>
                <a:lnTo>
                  <a:pt x="941" y="1318"/>
                </a:lnTo>
                <a:lnTo>
                  <a:pt x="932" y="1318"/>
                </a:lnTo>
                <a:lnTo>
                  <a:pt x="927" y="1323"/>
                </a:lnTo>
                <a:lnTo>
                  <a:pt x="923" y="1318"/>
                </a:lnTo>
                <a:lnTo>
                  <a:pt x="914" y="1314"/>
                </a:lnTo>
                <a:lnTo>
                  <a:pt x="914" y="1314"/>
                </a:lnTo>
                <a:lnTo>
                  <a:pt x="914" y="1305"/>
                </a:lnTo>
                <a:lnTo>
                  <a:pt x="914" y="1300"/>
                </a:lnTo>
                <a:lnTo>
                  <a:pt x="914" y="1295"/>
                </a:lnTo>
                <a:lnTo>
                  <a:pt x="914" y="1295"/>
                </a:lnTo>
                <a:lnTo>
                  <a:pt x="909" y="1300"/>
                </a:lnTo>
                <a:lnTo>
                  <a:pt x="909" y="1300"/>
                </a:lnTo>
                <a:lnTo>
                  <a:pt x="900" y="1300"/>
                </a:lnTo>
                <a:lnTo>
                  <a:pt x="886" y="1300"/>
                </a:lnTo>
                <a:lnTo>
                  <a:pt x="886" y="1300"/>
                </a:lnTo>
                <a:lnTo>
                  <a:pt x="877" y="1277"/>
                </a:lnTo>
                <a:lnTo>
                  <a:pt x="868" y="1268"/>
                </a:lnTo>
                <a:lnTo>
                  <a:pt x="859" y="1259"/>
                </a:lnTo>
                <a:lnTo>
                  <a:pt x="804" y="1341"/>
                </a:lnTo>
                <a:lnTo>
                  <a:pt x="562" y="1263"/>
                </a:lnTo>
                <a:lnTo>
                  <a:pt x="562" y="1263"/>
                </a:lnTo>
                <a:lnTo>
                  <a:pt x="548" y="1259"/>
                </a:lnTo>
                <a:lnTo>
                  <a:pt x="525" y="1254"/>
                </a:lnTo>
                <a:lnTo>
                  <a:pt x="466" y="1254"/>
                </a:lnTo>
                <a:lnTo>
                  <a:pt x="393" y="1254"/>
                </a:lnTo>
                <a:lnTo>
                  <a:pt x="311" y="1254"/>
                </a:lnTo>
                <a:lnTo>
                  <a:pt x="155" y="1259"/>
                </a:lnTo>
                <a:lnTo>
                  <a:pt x="37" y="1259"/>
                </a:lnTo>
                <a:lnTo>
                  <a:pt x="37" y="1259"/>
                </a:lnTo>
                <a:lnTo>
                  <a:pt x="37" y="1241"/>
                </a:lnTo>
                <a:lnTo>
                  <a:pt x="37" y="1222"/>
                </a:lnTo>
                <a:lnTo>
                  <a:pt x="41" y="1204"/>
                </a:lnTo>
                <a:lnTo>
                  <a:pt x="41" y="1186"/>
                </a:lnTo>
                <a:lnTo>
                  <a:pt x="46" y="1149"/>
                </a:lnTo>
                <a:lnTo>
                  <a:pt x="55" y="1108"/>
                </a:lnTo>
                <a:lnTo>
                  <a:pt x="55" y="1085"/>
                </a:lnTo>
                <a:lnTo>
                  <a:pt x="55" y="1062"/>
                </a:lnTo>
                <a:lnTo>
                  <a:pt x="55" y="1030"/>
                </a:lnTo>
                <a:lnTo>
                  <a:pt x="50" y="1002"/>
                </a:lnTo>
                <a:lnTo>
                  <a:pt x="46" y="966"/>
                </a:lnTo>
                <a:lnTo>
                  <a:pt x="37" y="925"/>
                </a:lnTo>
                <a:lnTo>
                  <a:pt x="27" y="883"/>
                </a:lnTo>
                <a:lnTo>
                  <a:pt x="14" y="833"/>
                </a:lnTo>
                <a:lnTo>
                  <a:pt x="14" y="833"/>
                </a:lnTo>
                <a:lnTo>
                  <a:pt x="5" y="810"/>
                </a:lnTo>
                <a:lnTo>
                  <a:pt x="5" y="787"/>
                </a:lnTo>
                <a:lnTo>
                  <a:pt x="0" y="760"/>
                </a:lnTo>
                <a:lnTo>
                  <a:pt x="0" y="737"/>
                </a:lnTo>
                <a:lnTo>
                  <a:pt x="0" y="709"/>
                </a:lnTo>
                <a:lnTo>
                  <a:pt x="5" y="682"/>
                </a:lnTo>
                <a:lnTo>
                  <a:pt x="9" y="654"/>
                </a:lnTo>
                <a:lnTo>
                  <a:pt x="18" y="631"/>
                </a:lnTo>
                <a:lnTo>
                  <a:pt x="27" y="604"/>
                </a:lnTo>
                <a:lnTo>
                  <a:pt x="37" y="581"/>
                </a:lnTo>
                <a:lnTo>
                  <a:pt x="50" y="558"/>
                </a:lnTo>
                <a:lnTo>
                  <a:pt x="64" y="535"/>
                </a:lnTo>
                <a:lnTo>
                  <a:pt x="78" y="517"/>
                </a:lnTo>
                <a:lnTo>
                  <a:pt x="96" y="499"/>
                </a:lnTo>
                <a:lnTo>
                  <a:pt x="114" y="485"/>
                </a:lnTo>
                <a:lnTo>
                  <a:pt x="137" y="471"/>
                </a:lnTo>
                <a:lnTo>
                  <a:pt x="137" y="471"/>
                </a:lnTo>
                <a:lnTo>
                  <a:pt x="155" y="462"/>
                </a:lnTo>
                <a:lnTo>
                  <a:pt x="178" y="448"/>
                </a:lnTo>
                <a:lnTo>
                  <a:pt x="201" y="430"/>
                </a:lnTo>
                <a:lnTo>
                  <a:pt x="224" y="412"/>
                </a:lnTo>
                <a:lnTo>
                  <a:pt x="260" y="380"/>
                </a:lnTo>
                <a:lnTo>
                  <a:pt x="279" y="366"/>
                </a:lnTo>
                <a:lnTo>
                  <a:pt x="279" y="366"/>
                </a:lnTo>
                <a:lnTo>
                  <a:pt x="279" y="366"/>
                </a:lnTo>
                <a:lnTo>
                  <a:pt x="279" y="366"/>
                </a:lnTo>
                <a:lnTo>
                  <a:pt x="260" y="384"/>
                </a:lnTo>
                <a:lnTo>
                  <a:pt x="260" y="384"/>
                </a:lnTo>
                <a:lnTo>
                  <a:pt x="260" y="384"/>
                </a:lnTo>
                <a:lnTo>
                  <a:pt x="274" y="407"/>
                </a:lnTo>
                <a:lnTo>
                  <a:pt x="288" y="430"/>
                </a:lnTo>
                <a:lnTo>
                  <a:pt x="306" y="453"/>
                </a:lnTo>
                <a:lnTo>
                  <a:pt x="320" y="476"/>
                </a:lnTo>
                <a:lnTo>
                  <a:pt x="338" y="494"/>
                </a:lnTo>
                <a:lnTo>
                  <a:pt x="361" y="517"/>
                </a:lnTo>
                <a:lnTo>
                  <a:pt x="379" y="535"/>
                </a:lnTo>
                <a:lnTo>
                  <a:pt x="402" y="554"/>
                </a:lnTo>
                <a:lnTo>
                  <a:pt x="402" y="554"/>
                </a:lnTo>
                <a:lnTo>
                  <a:pt x="402" y="535"/>
                </a:lnTo>
                <a:lnTo>
                  <a:pt x="402" y="535"/>
                </a:lnTo>
                <a:lnTo>
                  <a:pt x="416" y="540"/>
                </a:lnTo>
                <a:lnTo>
                  <a:pt x="429" y="544"/>
                </a:lnTo>
                <a:lnTo>
                  <a:pt x="452" y="558"/>
                </a:lnTo>
                <a:lnTo>
                  <a:pt x="452" y="558"/>
                </a:lnTo>
                <a:lnTo>
                  <a:pt x="457" y="544"/>
                </a:lnTo>
                <a:lnTo>
                  <a:pt x="457" y="544"/>
                </a:lnTo>
                <a:lnTo>
                  <a:pt x="443" y="540"/>
                </a:lnTo>
                <a:lnTo>
                  <a:pt x="443" y="540"/>
                </a:lnTo>
                <a:lnTo>
                  <a:pt x="439" y="531"/>
                </a:lnTo>
                <a:lnTo>
                  <a:pt x="439" y="526"/>
                </a:lnTo>
                <a:lnTo>
                  <a:pt x="434" y="522"/>
                </a:lnTo>
                <a:lnTo>
                  <a:pt x="429" y="512"/>
                </a:lnTo>
                <a:lnTo>
                  <a:pt x="416" y="503"/>
                </a:lnTo>
                <a:lnTo>
                  <a:pt x="397" y="490"/>
                </a:lnTo>
                <a:lnTo>
                  <a:pt x="379" y="471"/>
                </a:lnTo>
                <a:lnTo>
                  <a:pt x="352" y="444"/>
                </a:lnTo>
                <a:lnTo>
                  <a:pt x="320" y="412"/>
                </a:lnTo>
                <a:lnTo>
                  <a:pt x="283" y="370"/>
                </a:lnTo>
                <a:lnTo>
                  <a:pt x="283" y="370"/>
                </a:lnTo>
                <a:lnTo>
                  <a:pt x="283" y="370"/>
                </a:lnTo>
                <a:lnTo>
                  <a:pt x="288" y="361"/>
                </a:lnTo>
                <a:lnTo>
                  <a:pt x="288" y="361"/>
                </a:lnTo>
                <a:lnTo>
                  <a:pt x="283" y="357"/>
                </a:lnTo>
                <a:lnTo>
                  <a:pt x="279" y="352"/>
                </a:lnTo>
                <a:lnTo>
                  <a:pt x="270" y="334"/>
                </a:lnTo>
                <a:lnTo>
                  <a:pt x="260" y="311"/>
                </a:lnTo>
                <a:lnTo>
                  <a:pt x="251" y="279"/>
                </a:lnTo>
                <a:lnTo>
                  <a:pt x="242" y="251"/>
                </a:lnTo>
                <a:lnTo>
                  <a:pt x="238" y="224"/>
                </a:lnTo>
                <a:lnTo>
                  <a:pt x="233" y="201"/>
                </a:lnTo>
                <a:lnTo>
                  <a:pt x="233" y="196"/>
                </a:lnTo>
                <a:lnTo>
                  <a:pt x="238" y="192"/>
                </a:lnTo>
                <a:lnTo>
                  <a:pt x="238" y="192"/>
                </a:lnTo>
                <a:lnTo>
                  <a:pt x="242" y="178"/>
                </a:lnTo>
                <a:lnTo>
                  <a:pt x="251" y="169"/>
                </a:lnTo>
                <a:lnTo>
                  <a:pt x="260" y="151"/>
                </a:lnTo>
                <a:lnTo>
                  <a:pt x="265" y="132"/>
                </a:lnTo>
                <a:lnTo>
                  <a:pt x="270" y="119"/>
                </a:lnTo>
                <a:lnTo>
                  <a:pt x="279" y="105"/>
                </a:lnTo>
                <a:lnTo>
                  <a:pt x="283" y="100"/>
                </a:lnTo>
                <a:lnTo>
                  <a:pt x="288" y="96"/>
                </a:lnTo>
                <a:lnTo>
                  <a:pt x="292" y="87"/>
                </a:lnTo>
                <a:lnTo>
                  <a:pt x="301" y="82"/>
                </a:lnTo>
                <a:lnTo>
                  <a:pt x="315" y="77"/>
                </a:lnTo>
                <a:lnTo>
                  <a:pt x="329" y="68"/>
                </a:lnTo>
                <a:lnTo>
                  <a:pt x="329" y="68"/>
                </a:lnTo>
                <a:lnTo>
                  <a:pt x="347" y="59"/>
                </a:lnTo>
                <a:lnTo>
                  <a:pt x="361" y="50"/>
                </a:lnTo>
                <a:lnTo>
                  <a:pt x="370" y="41"/>
                </a:lnTo>
                <a:lnTo>
                  <a:pt x="379" y="36"/>
                </a:lnTo>
                <a:lnTo>
                  <a:pt x="393" y="36"/>
                </a:lnTo>
                <a:lnTo>
                  <a:pt x="411" y="36"/>
                </a:lnTo>
                <a:lnTo>
                  <a:pt x="439" y="41"/>
                </a:lnTo>
                <a:lnTo>
                  <a:pt x="484" y="45"/>
                </a:lnTo>
                <a:lnTo>
                  <a:pt x="484" y="45"/>
                </a:lnTo>
                <a:lnTo>
                  <a:pt x="512" y="55"/>
                </a:lnTo>
                <a:lnTo>
                  <a:pt x="525" y="55"/>
                </a:lnTo>
                <a:lnTo>
                  <a:pt x="539" y="59"/>
                </a:lnTo>
                <a:lnTo>
                  <a:pt x="548" y="68"/>
                </a:lnTo>
                <a:lnTo>
                  <a:pt x="562" y="73"/>
                </a:lnTo>
                <a:lnTo>
                  <a:pt x="571" y="82"/>
                </a:lnTo>
                <a:lnTo>
                  <a:pt x="585" y="96"/>
                </a:lnTo>
                <a:lnTo>
                  <a:pt x="585" y="96"/>
                </a:lnTo>
                <a:lnTo>
                  <a:pt x="585" y="105"/>
                </a:lnTo>
                <a:lnTo>
                  <a:pt x="585" y="119"/>
                </a:lnTo>
                <a:lnTo>
                  <a:pt x="580" y="128"/>
                </a:lnTo>
                <a:lnTo>
                  <a:pt x="580" y="132"/>
                </a:lnTo>
                <a:lnTo>
                  <a:pt x="576" y="137"/>
                </a:lnTo>
                <a:lnTo>
                  <a:pt x="571" y="142"/>
                </a:lnTo>
                <a:lnTo>
                  <a:pt x="571" y="142"/>
                </a:lnTo>
                <a:lnTo>
                  <a:pt x="580" y="169"/>
                </a:lnTo>
                <a:lnTo>
                  <a:pt x="585" y="192"/>
                </a:lnTo>
                <a:lnTo>
                  <a:pt x="594" y="219"/>
                </a:lnTo>
                <a:lnTo>
                  <a:pt x="594" y="233"/>
                </a:lnTo>
                <a:lnTo>
                  <a:pt x="598" y="251"/>
                </a:lnTo>
                <a:lnTo>
                  <a:pt x="608" y="270"/>
                </a:lnTo>
                <a:lnTo>
                  <a:pt x="617" y="297"/>
                </a:lnTo>
                <a:lnTo>
                  <a:pt x="617" y="297"/>
                </a:lnTo>
                <a:lnTo>
                  <a:pt x="617" y="306"/>
                </a:lnTo>
                <a:lnTo>
                  <a:pt x="617" y="311"/>
                </a:lnTo>
                <a:lnTo>
                  <a:pt x="617" y="316"/>
                </a:lnTo>
                <a:lnTo>
                  <a:pt x="612" y="320"/>
                </a:lnTo>
                <a:lnTo>
                  <a:pt x="608" y="325"/>
                </a:lnTo>
                <a:lnTo>
                  <a:pt x="603" y="329"/>
                </a:lnTo>
                <a:lnTo>
                  <a:pt x="589" y="334"/>
                </a:lnTo>
                <a:lnTo>
                  <a:pt x="589" y="334"/>
                </a:lnTo>
                <a:lnTo>
                  <a:pt x="585" y="343"/>
                </a:lnTo>
                <a:lnTo>
                  <a:pt x="585" y="348"/>
                </a:lnTo>
                <a:lnTo>
                  <a:pt x="585" y="352"/>
                </a:lnTo>
                <a:lnTo>
                  <a:pt x="585" y="352"/>
                </a:lnTo>
                <a:lnTo>
                  <a:pt x="585" y="357"/>
                </a:lnTo>
                <a:lnTo>
                  <a:pt x="589" y="361"/>
                </a:lnTo>
                <a:lnTo>
                  <a:pt x="589" y="361"/>
                </a:lnTo>
                <a:lnTo>
                  <a:pt x="589" y="366"/>
                </a:lnTo>
                <a:lnTo>
                  <a:pt x="585" y="370"/>
                </a:lnTo>
                <a:lnTo>
                  <a:pt x="585" y="375"/>
                </a:lnTo>
                <a:lnTo>
                  <a:pt x="580" y="375"/>
                </a:lnTo>
                <a:lnTo>
                  <a:pt x="576" y="380"/>
                </a:lnTo>
                <a:lnTo>
                  <a:pt x="576" y="380"/>
                </a:lnTo>
                <a:lnTo>
                  <a:pt x="580" y="384"/>
                </a:lnTo>
                <a:lnTo>
                  <a:pt x="585" y="393"/>
                </a:lnTo>
                <a:lnTo>
                  <a:pt x="585" y="393"/>
                </a:lnTo>
                <a:lnTo>
                  <a:pt x="585" y="398"/>
                </a:lnTo>
                <a:lnTo>
                  <a:pt x="585" y="403"/>
                </a:lnTo>
                <a:lnTo>
                  <a:pt x="580" y="407"/>
                </a:lnTo>
                <a:lnTo>
                  <a:pt x="580" y="407"/>
                </a:lnTo>
                <a:lnTo>
                  <a:pt x="576" y="407"/>
                </a:lnTo>
                <a:lnTo>
                  <a:pt x="576" y="412"/>
                </a:lnTo>
                <a:lnTo>
                  <a:pt x="576" y="421"/>
                </a:lnTo>
                <a:lnTo>
                  <a:pt x="576" y="439"/>
                </a:lnTo>
                <a:lnTo>
                  <a:pt x="576" y="448"/>
                </a:lnTo>
                <a:lnTo>
                  <a:pt x="571" y="453"/>
                </a:lnTo>
                <a:lnTo>
                  <a:pt x="571" y="453"/>
                </a:lnTo>
                <a:lnTo>
                  <a:pt x="566" y="457"/>
                </a:lnTo>
                <a:lnTo>
                  <a:pt x="562" y="457"/>
                </a:lnTo>
                <a:lnTo>
                  <a:pt x="557" y="462"/>
                </a:lnTo>
                <a:lnTo>
                  <a:pt x="548" y="462"/>
                </a:lnTo>
                <a:lnTo>
                  <a:pt x="548" y="462"/>
                </a:lnTo>
                <a:lnTo>
                  <a:pt x="534" y="462"/>
                </a:lnTo>
                <a:lnTo>
                  <a:pt x="521" y="462"/>
                </a:lnTo>
                <a:lnTo>
                  <a:pt x="507" y="467"/>
                </a:lnTo>
                <a:lnTo>
                  <a:pt x="493" y="471"/>
                </a:lnTo>
                <a:lnTo>
                  <a:pt x="493" y="471"/>
                </a:lnTo>
                <a:lnTo>
                  <a:pt x="489" y="480"/>
                </a:lnTo>
                <a:lnTo>
                  <a:pt x="484" y="494"/>
                </a:lnTo>
                <a:lnTo>
                  <a:pt x="484" y="503"/>
                </a:lnTo>
                <a:lnTo>
                  <a:pt x="484" y="517"/>
                </a:lnTo>
                <a:lnTo>
                  <a:pt x="484" y="531"/>
                </a:lnTo>
                <a:lnTo>
                  <a:pt x="484" y="540"/>
                </a:lnTo>
                <a:lnTo>
                  <a:pt x="493" y="563"/>
                </a:lnTo>
                <a:lnTo>
                  <a:pt x="498" y="590"/>
                </a:lnTo>
                <a:lnTo>
                  <a:pt x="507" y="613"/>
                </a:lnTo>
                <a:lnTo>
                  <a:pt x="525" y="654"/>
                </a:lnTo>
                <a:lnTo>
                  <a:pt x="525" y="65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239885" y="970915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</a:rPr>
              <a:t>铁军军规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4601210" y="1510665"/>
            <a:ext cx="2816860" cy="147320"/>
          </a:xfrm>
          <a:prstGeom prst="rightArrow">
            <a:avLst/>
          </a:prstGeom>
          <a:solidFill>
            <a:srgbClr val="E939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2400"/>
          </a:p>
        </p:txBody>
      </p:sp>
      <p:sp>
        <p:nvSpPr>
          <p:cNvPr id="17" name="圆角右箭头 16"/>
          <p:cNvSpPr/>
          <p:nvPr/>
        </p:nvSpPr>
        <p:spPr>
          <a:xfrm rot="5400000" flipH="1">
            <a:off x="5304790" y="635000"/>
            <a:ext cx="155575" cy="1563370"/>
          </a:xfrm>
          <a:prstGeom prst="bentArrow">
            <a:avLst/>
          </a:prstGeom>
          <a:solidFill>
            <a:srgbClr val="3937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19" name="圆角右箭头 18"/>
          <p:cNvSpPr/>
          <p:nvPr/>
        </p:nvSpPr>
        <p:spPr>
          <a:xfrm rot="5400000" flipH="1">
            <a:off x="5583555" y="356235"/>
            <a:ext cx="217170" cy="2182495"/>
          </a:xfrm>
          <a:prstGeom prst="bentArrow">
            <a:avLst/>
          </a:prstGeom>
          <a:solidFill>
            <a:srgbClr val="3937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51095" y="817245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企业高压线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0" y="5626100"/>
            <a:ext cx="12192000" cy="1231900"/>
          </a:xfrm>
          <a:prstGeom prst="rect">
            <a:avLst/>
          </a:prstGeom>
          <a:solidFill>
            <a:srgbClr val="0D0D0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1049242" y="61502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什么是远景</a:t>
            </a:r>
            <a:endParaRPr lang="zh-CN" altLang="en-US" sz="3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8" name="Picture 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49242" y="2607698"/>
            <a:ext cx="4721528" cy="3937027"/>
          </a:xfrm>
          <a:prstGeom prst="rect">
            <a:avLst/>
          </a:prstGeom>
          <a:effectLst>
            <a:outerShdw blurRad="2286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9" name="矩形 12"/>
          <p:cNvSpPr>
            <a:spLocks noChangeArrowheads="1"/>
          </p:cNvSpPr>
          <p:nvPr/>
        </p:nvSpPr>
        <p:spPr bwMode="auto">
          <a:xfrm>
            <a:off x="6463610" y="2562074"/>
            <a:ext cx="4824412" cy="371344"/>
          </a:xfrm>
          <a:prstGeom prst="rect">
            <a:avLst/>
          </a:prstGeom>
          <a:solidFill>
            <a:srgbClr val="52525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76297" y="938417"/>
            <a:ext cx="50596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b="1" dirty="0">
                <a:solidFill>
                  <a:srgbClr val="4473C5"/>
                </a:solidFill>
              </a:rPr>
              <a:t>企业愿景</a:t>
            </a:r>
            <a:endParaRPr lang="zh-CN" altLang="en-US" sz="9600" b="1" dirty="0">
              <a:solidFill>
                <a:srgbClr val="4473C5"/>
              </a:solidFill>
            </a:endParaRPr>
          </a:p>
        </p:txBody>
      </p:sp>
      <p:sp>
        <p:nvSpPr>
          <p:cNvPr id="24" name="TextBox 3"/>
          <p:cNvSpPr txBox="1">
            <a:spLocks noChangeArrowheads="1"/>
          </p:cNvSpPr>
          <p:nvPr/>
        </p:nvSpPr>
        <p:spPr bwMode="auto">
          <a:xfrm>
            <a:off x="6463609" y="3215567"/>
            <a:ext cx="4824413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50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 eaLnBrk="0" hangingPunct="0">
              <a:defRPr kumimoji="1" sz="150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 eaLnBrk="0" hangingPunct="0">
              <a:defRPr kumimoji="1" sz="150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 eaLnBrk="0" hangingPunct="0">
              <a:defRPr kumimoji="1" sz="150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 eaLnBrk="0" hangingPunct="0">
              <a:defRPr kumimoji="1" sz="150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愿景（</a:t>
            </a:r>
            <a:r>
              <a:rPr lang="en-US" altLang="zh-CN" sz="2000" b="1" dirty="0">
                <a:solidFill>
                  <a:schemeClr val="tx1"/>
                </a:solidFill>
                <a:latin typeface="+mj-ea"/>
                <a:ea typeface="+mj-ea"/>
              </a:rPr>
              <a:t>Vision）：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又称为企业远景</a:t>
            </a:r>
            <a:r>
              <a:rPr lang="en-US" altLang="zh-CN" sz="2000" b="1" dirty="0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是企业未来希望达到的状态</a:t>
            </a:r>
            <a:endParaRPr lang="en-US" altLang="zh-CN" sz="2000" dirty="0">
              <a:solidFill>
                <a:schemeClr val="tx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9839061" y="4858119"/>
            <a:ext cx="596690" cy="596690"/>
            <a:chOff x="2244679" y="1543996"/>
            <a:chExt cx="663799" cy="663799"/>
          </a:xfrm>
        </p:grpSpPr>
        <p:sp>
          <p:nvSpPr>
            <p:cNvPr id="26" name="椭圆 25"/>
            <p:cNvSpPr/>
            <p:nvPr/>
          </p:nvSpPr>
          <p:spPr>
            <a:xfrm>
              <a:off x="2244679" y="1543996"/>
              <a:ext cx="663799" cy="663799"/>
            </a:xfrm>
            <a:prstGeom prst="ellipse">
              <a:avLst/>
            </a:prstGeom>
            <a:noFill/>
            <a:ln w="28575">
              <a:solidFill>
                <a:srgbClr val="4473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2364919" y="1649336"/>
              <a:ext cx="405908" cy="412748"/>
              <a:chOff x="6448613" y="5080066"/>
              <a:chExt cx="830729" cy="844729"/>
            </a:xfrm>
            <a:solidFill>
              <a:srgbClr val="4473C5"/>
            </a:solidFill>
          </p:grpSpPr>
          <p:sp>
            <p:nvSpPr>
              <p:cNvPr id="28" name="Freeform 42"/>
              <p:cNvSpPr/>
              <p:nvPr/>
            </p:nvSpPr>
            <p:spPr bwMode="auto">
              <a:xfrm>
                <a:off x="6455614" y="5080066"/>
                <a:ext cx="690718" cy="487703"/>
              </a:xfrm>
              <a:custGeom>
                <a:avLst/>
                <a:gdLst>
                  <a:gd name="T0" fmla="*/ 122 w 125"/>
                  <a:gd name="T1" fmla="*/ 0 h 87"/>
                  <a:gd name="T2" fmla="*/ 88 w 125"/>
                  <a:gd name="T3" fmla="*/ 12 h 87"/>
                  <a:gd name="T4" fmla="*/ 101 w 125"/>
                  <a:gd name="T5" fmla="*/ 20 h 87"/>
                  <a:gd name="T6" fmla="*/ 42 w 125"/>
                  <a:gd name="T7" fmla="*/ 65 h 87"/>
                  <a:gd name="T8" fmla="*/ 5 w 125"/>
                  <a:gd name="T9" fmla="*/ 71 h 87"/>
                  <a:gd name="T10" fmla="*/ 0 w 125"/>
                  <a:gd name="T11" fmla="*/ 71 h 87"/>
                  <a:gd name="T12" fmla="*/ 0 w 125"/>
                  <a:gd name="T13" fmla="*/ 79 h 87"/>
                  <a:gd name="T14" fmla="*/ 0 w 125"/>
                  <a:gd name="T15" fmla="*/ 87 h 87"/>
                  <a:gd name="T16" fmla="*/ 6 w 125"/>
                  <a:gd name="T17" fmla="*/ 87 h 87"/>
                  <a:gd name="T18" fmla="*/ 46 w 125"/>
                  <a:gd name="T19" fmla="*/ 80 h 87"/>
                  <a:gd name="T20" fmla="*/ 87 w 125"/>
                  <a:gd name="T21" fmla="*/ 58 h 87"/>
                  <a:gd name="T22" fmla="*/ 115 w 125"/>
                  <a:gd name="T23" fmla="*/ 28 h 87"/>
                  <a:gd name="T24" fmla="*/ 125 w 125"/>
                  <a:gd name="T25" fmla="*/ 34 h 87"/>
                  <a:gd name="T26" fmla="*/ 122 w 125"/>
                  <a:gd name="T2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5" h="87">
                    <a:moveTo>
                      <a:pt x="122" y="0"/>
                    </a:moveTo>
                    <a:cubicBezTo>
                      <a:pt x="88" y="12"/>
                      <a:pt x="88" y="12"/>
                      <a:pt x="88" y="12"/>
                    </a:cubicBezTo>
                    <a:cubicBezTo>
                      <a:pt x="101" y="20"/>
                      <a:pt x="101" y="20"/>
                      <a:pt x="101" y="20"/>
                    </a:cubicBezTo>
                    <a:cubicBezTo>
                      <a:pt x="87" y="41"/>
                      <a:pt x="67" y="56"/>
                      <a:pt x="42" y="65"/>
                    </a:cubicBezTo>
                    <a:cubicBezTo>
                      <a:pt x="26" y="70"/>
                      <a:pt x="12" y="71"/>
                      <a:pt x="5" y="71"/>
                    </a:cubicBezTo>
                    <a:cubicBezTo>
                      <a:pt x="2" y="71"/>
                      <a:pt x="0" y="71"/>
                      <a:pt x="0" y="71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1" y="87"/>
                      <a:pt x="3" y="87"/>
                      <a:pt x="6" y="87"/>
                    </a:cubicBezTo>
                    <a:cubicBezTo>
                      <a:pt x="14" y="87"/>
                      <a:pt x="29" y="86"/>
                      <a:pt x="46" y="80"/>
                    </a:cubicBezTo>
                    <a:cubicBezTo>
                      <a:pt x="61" y="75"/>
                      <a:pt x="75" y="67"/>
                      <a:pt x="87" y="58"/>
                    </a:cubicBezTo>
                    <a:cubicBezTo>
                      <a:pt x="98" y="50"/>
                      <a:pt x="107" y="40"/>
                      <a:pt x="115" y="28"/>
                    </a:cubicBezTo>
                    <a:cubicBezTo>
                      <a:pt x="125" y="34"/>
                      <a:pt x="125" y="34"/>
                      <a:pt x="125" y="34"/>
                    </a:cubicBezTo>
                    <a:cubicBezTo>
                      <a:pt x="122" y="0"/>
                      <a:pt x="122" y="0"/>
                      <a:pt x="12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Rectangle 43"/>
              <p:cNvSpPr>
                <a:spLocks noChangeArrowheads="1"/>
              </p:cNvSpPr>
              <p:nvPr/>
            </p:nvSpPr>
            <p:spPr bwMode="auto">
              <a:xfrm>
                <a:off x="6448613" y="5644775"/>
                <a:ext cx="156345" cy="1796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Rectangle 44"/>
              <p:cNvSpPr>
                <a:spLocks noChangeArrowheads="1"/>
              </p:cNvSpPr>
              <p:nvPr/>
            </p:nvSpPr>
            <p:spPr bwMode="auto">
              <a:xfrm>
                <a:off x="6448613" y="5644775"/>
                <a:ext cx="156345" cy="1796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45"/>
              <p:cNvSpPr>
                <a:spLocks noChangeArrowheads="1"/>
              </p:cNvSpPr>
              <p:nvPr/>
            </p:nvSpPr>
            <p:spPr bwMode="auto">
              <a:xfrm>
                <a:off x="6637627" y="5588771"/>
                <a:ext cx="161012" cy="23568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Rectangle 46"/>
              <p:cNvSpPr>
                <a:spLocks noChangeArrowheads="1"/>
              </p:cNvSpPr>
              <p:nvPr/>
            </p:nvSpPr>
            <p:spPr bwMode="auto">
              <a:xfrm>
                <a:off x="6637627" y="5588771"/>
                <a:ext cx="161012" cy="23568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47"/>
              <p:cNvSpPr>
                <a:spLocks noChangeArrowheads="1"/>
              </p:cNvSpPr>
              <p:nvPr/>
            </p:nvSpPr>
            <p:spPr bwMode="auto">
              <a:xfrm>
                <a:off x="6824308" y="5504764"/>
                <a:ext cx="161012" cy="31969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48"/>
              <p:cNvSpPr>
                <a:spLocks noChangeArrowheads="1"/>
              </p:cNvSpPr>
              <p:nvPr/>
            </p:nvSpPr>
            <p:spPr bwMode="auto">
              <a:xfrm>
                <a:off x="6824308" y="5504764"/>
                <a:ext cx="161012" cy="31969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49"/>
              <p:cNvSpPr>
                <a:spLocks noChangeArrowheads="1"/>
              </p:cNvSpPr>
              <p:nvPr/>
            </p:nvSpPr>
            <p:spPr bwMode="auto">
              <a:xfrm>
                <a:off x="7013322" y="5381088"/>
                <a:ext cx="161012" cy="4433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50"/>
              <p:cNvSpPr>
                <a:spLocks noChangeArrowheads="1"/>
              </p:cNvSpPr>
              <p:nvPr/>
            </p:nvSpPr>
            <p:spPr bwMode="auto">
              <a:xfrm>
                <a:off x="7013322" y="5381088"/>
                <a:ext cx="161012" cy="4433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51"/>
              <p:cNvSpPr/>
              <p:nvPr/>
            </p:nvSpPr>
            <p:spPr bwMode="auto">
              <a:xfrm>
                <a:off x="6448613" y="5080066"/>
                <a:ext cx="830729" cy="844729"/>
              </a:xfrm>
              <a:custGeom>
                <a:avLst/>
                <a:gdLst>
                  <a:gd name="T0" fmla="*/ 144 w 150"/>
                  <a:gd name="T1" fmla="*/ 0 h 151"/>
                  <a:gd name="T2" fmla="*/ 144 w 150"/>
                  <a:gd name="T3" fmla="*/ 0 h 151"/>
                  <a:gd name="T4" fmla="*/ 144 w 150"/>
                  <a:gd name="T5" fmla="*/ 0 h 151"/>
                  <a:gd name="T6" fmla="*/ 140 w 150"/>
                  <a:gd name="T7" fmla="*/ 1 h 151"/>
                  <a:gd name="T8" fmla="*/ 138 w 150"/>
                  <a:gd name="T9" fmla="*/ 6 h 151"/>
                  <a:gd name="T10" fmla="*/ 142 w 150"/>
                  <a:gd name="T11" fmla="*/ 12 h 151"/>
                  <a:gd name="T12" fmla="*/ 142 w 150"/>
                  <a:gd name="T13" fmla="*/ 144 h 151"/>
                  <a:gd name="T14" fmla="*/ 12 w 150"/>
                  <a:gd name="T15" fmla="*/ 144 h 151"/>
                  <a:gd name="T16" fmla="*/ 6 w 150"/>
                  <a:gd name="T17" fmla="*/ 139 h 151"/>
                  <a:gd name="T18" fmla="*/ 0 w 150"/>
                  <a:gd name="T19" fmla="*/ 145 h 151"/>
                  <a:gd name="T20" fmla="*/ 0 w 150"/>
                  <a:gd name="T21" fmla="*/ 146 h 151"/>
                  <a:gd name="T22" fmla="*/ 6 w 150"/>
                  <a:gd name="T23" fmla="*/ 151 h 151"/>
                  <a:gd name="T24" fmla="*/ 12 w 150"/>
                  <a:gd name="T25" fmla="*/ 147 h 151"/>
                  <a:gd name="T26" fmla="*/ 145 w 150"/>
                  <a:gd name="T27" fmla="*/ 147 h 151"/>
                  <a:gd name="T28" fmla="*/ 145 w 150"/>
                  <a:gd name="T29" fmla="*/ 12 h 151"/>
                  <a:gd name="T30" fmla="*/ 150 w 150"/>
                  <a:gd name="T31" fmla="*/ 6 h 151"/>
                  <a:gd name="T32" fmla="*/ 144 w 150"/>
                  <a:gd name="T33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0" h="151">
                    <a:moveTo>
                      <a:pt x="144" y="0"/>
                    </a:moveTo>
                    <a:cubicBezTo>
                      <a:pt x="144" y="0"/>
                      <a:pt x="144" y="0"/>
                      <a:pt x="144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42" y="0"/>
                      <a:pt x="141" y="0"/>
                      <a:pt x="140" y="1"/>
                    </a:cubicBezTo>
                    <a:cubicBezTo>
                      <a:pt x="139" y="2"/>
                      <a:pt x="138" y="4"/>
                      <a:pt x="138" y="6"/>
                    </a:cubicBezTo>
                    <a:cubicBezTo>
                      <a:pt x="138" y="9"/>
                      <a:pt x="140" y="11"/>
                      <a:pt x="142" y="12"/>
                    </a:cubicBezTo>
                    <a:cubicBezTo>
                      <a:pt x="142" y="144"/>
                      <a:pt x="142" y="144"/>
                      <a:pt x="142" y="144"/>
                    </a:cubicBezTo>
                    <a:cubicBezTo>
                      <a:pt x="12" y="144"/>
                      <a:pt x="12" y="144"/>
                      <a:pt x="12" y="144"/>
                    </a:cubicBezTo>
                    <a:cubicBezTo>
                      <a:pt x="11" y="141"/>
                      <a:pt x="8" y="139"/>
                      <a:pt x="6" y="139"/>
                    </a:cubicBezTo>
                    <a:cubicBezTo>
                      <a:pt x="2" y="139"/>
                      <a:pt x="0" y="142"/>
                      <a:pt x="0" y="14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3" y="151"/>
                      <a:pt x="6" y="151"/>
                    </a:cubicBezTo>
                    <a:cubicBezTo>
                      <a:pt x="8" y="151"/>
                      <a:pt x="11" y="150"/>
                      <a:pt x="12" y="147"/>
                    </a:cubicBezTo>
                    <a:cubicBezTo>
                      <a:pt x="145" y="147"/>
                      <a:pt x="145" y="147"/>
                      <a:pt x="145" y="147"/>
                    </a:cubicBezTo>
                    <a:cubicBezTo>
                      <a:pt x="145" y="12"/>
                      <a:pt x="145" y="12"/>
                      <a:pt x="145" y="12"/>
                    </a:cubicBezTo>
                    <a:cubicBezTo>
                      <a:pt x="148" y="11"/>
                      <a:pt x="150" y="9"/>
                      <a:pt x="150" y="6"/>
                    </a:cubicBezTo>
                    <a:cubicBezTo>
                      <a:pt x="150" y="2"/>
                      <a:pt x="147" y="0"/>
                      <a:pt x="14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8227487" y="4858119"/>
            <a:ext cx="596690" cy="596690"/>
            <a:chOff x="678374" y="1543996"/>
            <a:chExt cx="663799" cy="663799"/>
          </a:xfrm>
        </p:grpSpPr>
        <p:sp>
          <p:nvSpPr>
            <p:cNvPr id="39" name="椭圆 38"/>
            <p:cNvSpPr/>
            <p:nvPr/>
          </p:nvSpPr>
          <p:spPr>
            <a:xfrm>
              <a:off x="678374" y="1543996"/>
              <a:ext cx="663799" cy="663799"/>
            </a:xfrm>
            <a:prstGeom prst="ellipse">
              <a:avLst/>
            </a:prstGeom>
            <a:noFill/>
            <a:ln w="28575">
              <a:solidFill>
                <a:srgbClr val="4473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40" name="组合 39"/>
            <p:cNvGrpSpPr>
              <a:grpSpLocks noChangeAspect="1"/>
            </p:cNvGrpSpPr>
            <p:nvPr/>
          </p:nvGrpSpPr>
          <p:grpSpPr>
            <a:xfrm>
              <a:off x="799536" y="1706720"/>
              <a:ext cx="396968" cy="301679"/>
              <a:chOff x="10004425" y="1971676"/>
              <a:chExt cx="1593850" cy="1211262"/>
            </a:xfrm>
            <a:solidFill>
              <a:srgbClr val="4473C5"/>
            </a:solidFill>
          </p:grpSpPr>
          <p:sp>
            <p:nvSpPr>
              <p:cNvPr id="41" name="Freeform 267"/>
              <p:cNvSpPr/>
              <p:nvPr/>
            </p:nvSpPr>
            <p:spPr bwMode="auto">
              <a:xfrm>
                <a:off x="10004425" y="1971676"/>
                <a:ext cx="1535113" cy="688975"/>
              </a:xfrm>
              <a:custGeom>
                <a:avLst/>
                <a:gdLst>
                  <a:gd name="T0" fmla="*/ 480 w 967"/>
                  <a:gd name="T1" fmla="*/ 434 h 434"/>
                  <a:gd name="T2" fmla="*/ 0 w 967"/>
                  <a:gd name="T3" fmla="*/ 217 h 434"/>
                  <a:gd name="T4" fmla="*/ 492 w 967"/>
                  <a:gd name="T5" fmla="*/ 0 h 434"/>
                  <a:gd name="T6" fmla="*/ 967 w 967"/>
                  <a:gd name="T7" fmla="*/ 212 h 434"/>
                  <a:gd name="T8" fmla="*/ 480 w 967"/>
                  <a:gd name="T9" fmla="*/ 434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7" h="434">
                    <a:moveTo>
                      <a:pt x="480" y="434"/>
                    </a:moveTo>
                    <a:lnTo>
                      <a:pt x="0" y="217"/>
                    </a:lnTo>
                    <a:lnTo>
                      <a:pt x="492" y="0"/>
                    </a:lnTo>
                    <a:lnTo>
                      <a:pt x="967" y="212"/>
                    </a:lnTo>
                    <a:lnTo>
                      <a:pt x="480" y="4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Rectangle 268"/>
              <p:cNvSpPr>
                <a:spLocks noChangeArrowheads="1"/>
              </p:cNvSpPr>
              <p:nvPr/>
            </p:nvSpPr>
            <p:spPr bwMode="auto">
              <a:xfrm>
                <a:off x="11474450" y="2297113"/>
                <a:ext cx="46038" cy="5032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Oval 269"/>
              <p:cNvSpPr>
                <a:spLocks noChangeArrowheads="1"/>
              </p:cNvSpPr>
              <p:nvPr/>
            </p:nvSpPr>
            <p:spPr bwMode="auto">
              <a:xfrm>
                <a:off x="11422063" y="2743201"/>
                <a:ext cx="150813" cy="1508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70"/>
              <p:cNvSpPr/>
              <p:nvPr/>
            </p:nvSpPr>
            <p:spPr bwMode="auto">
              <a:xfrm>
                <a:off x="11404600" y="2822576"/>
                <a:ext cx="107950" cy="336550"/>
              </a:xfrm>
              <a:custGeom>
                <a:avLst/>
                <a:gdLst>
                  <a:gd name="T0" fmla="*/ 16 w 29"/>
                  <a:gd name="T1" fmla="*/ 5 h 90"/>
                  <a:gd name="T2" fmla="*/ 6 w 29"/>
                  <a:gd name="T3" fmla="*/ 90 h 90"/>
                  <a:gd name="T4" fmla="*/ 29 w 29"/>
                  <a:gd name="T5" fmla="*/ 90 h 90"/>
                  <a:gd name="T6" fmla="*/ 29 w 29"/>
                  <a:gd name="T7" fmla="*/ 0 h 90"/>
                  <a:gd name="T8" fmla="*/ 16 w 29"/>
                  <a:gd name="T9" fmla="*/ 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90">
                    <a:moveTo>
                      <a:pt x="16" y="5"/>
                    </a:moveTo>
                    <a:cubicBezTo>
                      <a:pt x="16" y="5"/>
                      <a:pt x="0" y="39"/>
                      <a:pt x="6" y="90"/>
                    </a:cubicBezTo>
                    <a:cubicBezTo>
                      <a:pt x="29" y="90"/>
                      <a:pt x="29" y="90"/>
                      <a:pt x="29" y="9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16" y="8"/>
                      <a:pt x="1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71"/>
              <p:cNvSpPr/>
              <p:nvPr/>
            </p:nvSpPr>
            <p:spPr bwMode="auto">
              <a:xfrm>
                <a:off x="11490325" y="2822576"/>
                <a:ext cx="107950" cy="336550"/>
              </a:xfrm>
              <a:custGeom>
                <a:avLst/>
                <a:gdLst>
                  <a:gd name="T0" fmla="*/ 13 w 29"/>
                  <a:gd name="T1" fmla="*/ 5 h 90"/>
                  <a:gd name="T2" fmla="*/ 23 w 29"/>
                  <a:gd name="T3" fmla="*/ 90 h 90"/>
                  <a:gd name="T4" fmla="*/ 0 w 29"/>
                  <a:gd name="T5" fmla="*/ 90 h 90"/>
                  <a:gd name="T6" fmla="*/ 0 w 29"/>
                  <a:gd name="T7" fmla="*/ 0 h 90"/>
                  <a:gd name="T8" fmla="*/ 13 w 29"/>
                  <a:gd name="T9" fmla="*/ 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90">
                    <a:moveTo>
                      <a:pt x="13" y="5"/>
                    </a:moveTo>
                    <a:cubicBezTo>
                      <a:pt x="13" y="5"/>
                      <a:pt x="29" y="39"/>
                      <a:pt x="23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8"/>
                      <a:pt x="1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72"/>
              <p:cNvSpPr/>
              <p:nvPr/>
            </p:nvSpPr>
            <p:spPr bwMode="auto">
              <a:xfrm>
                <a:off x="10309225" y="2522538"/>
                <a:ext cx="889000" cy="660400"/>
              </a:xfrm>
              <a:custGeom>
                <a:avLst/>
                <a:gdLst>
                  <a:gd name="T0" fmla="*/ 237 w 237"/>
                  <a:gd name="T1" fmla="*/ 0 h 176"/>
                  <a:gd name="T2" fmla="*/ 118 w 237"/>
                  <a:gd name="T3" fmla="*/ 55 h 176"/>
                  <a:gd name="T4" fmla="*/ 0 w 237"/>
                  <a:gd name="T5" fmla="*/ 0 h 176"/>
                  <a:gd name="T6" fmla="*/ 0 w 237"/>
                  <a:gd name="T7" fmla="*/ 136 h 176"/>
                  <a:gd name="T8" fmla="*/ 115 w 237"/>
                  <a:gd name="T9" fmla="*/ 176 h 176"/>
                  <a:gd name="T10" fmla="*/ 115 w 237"/>
                  <a:gd name="T11" fmla="*/ 176 h 176"/>
                  <a:gd name="T12" fmla="*/ 118 w 237"/>
                  <a:gd name="T13" fmla="*/ 176 h 176"/>
                  <a:gd name="T14" fmla="*/ 122 w 237"/>
                  <a:gd name="T15" fmla="*/ 176 h 176"/>
                  <a:gd name="T16" fmla="*/ 122 w 237"/>
                  <a:gd name="T17" fmla="*/ 176 h 176"/>
                  <a:gd name="T18" fmla="*/ 237 w 237"/>
                  <a:gd name="T19" fmla="*/ 136 h 176"/>
                  <a:gd name="T20" fmla="*/ 237 w 237"/>
                  <a:gd name="T21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7" h="176">
                    <a:moveTo>
                      <a:pt x="237" y="0"/>
                    </a:moveTo>
                    <a:cubicBezTo>
                      <a:pt x="237" y="1"/>
                      <a:pt x="138" y="47"/>
                      <a:pt x="118" y="55"/>
                    </a:cubicBezTo>
                    <a:cubicBezTo>
                      <a:pt x="99" y="47"/>
                      <a:pt x="0" y="1"/>
                      <a:pt x="0" y="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32" y="170"/>
                      <a:pt x="95" y="175"/>
                      <a:pt x="115" y="176"/>
                    </a:cubicBezTo>
                    <a:cubicBezTo>
                      <a:pt x="115" y="176"/>
                      <a:pt x="115" y="176"/>
                      <a:pt x="115" y="176"/>
                    </a:cubicBezTo>
                    <a:cubicBezTo>
                      <a:pt x="115" y="176"/>
                      <a:pt x="116" y="176"/>
                      <a:pt x="118" y="176"/>
                    </a:cubicBezTo>
                    <a:cubicBezTo>
                      <a:pt x="121" y="176"/>
                      <a:pt x="122" y="176"/>
                      <a:pt x="122" y="176"/>
                    </a:cubicBezTo>
                    <a:cubicBezTo>
                      <a:pt x="122" y="176"/>
                      <a:pt x="122" y="176"/>
                      <a:pt x="122" y="176"/>
                    </a:cubicBezTo>
                    <a:cubicBezTo>
                      <a:pt x="142" y="175"/>
                      <a:pt x="205" y="170"/>
                      <a:pt x="237" y="136"/>
                    </a:cubicBezTo>
                    <a:lnTo>
                      <a:pt x="23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10644849" y="4858119"/>
            <a:ext cx="596690" cy="596690"/>
            <a:chOff x="1715533" y="3281184"/>
            <a:chExt cx="663799" cy="663799"/>
          </a:xfrm>
        </p:grpSpPr>
        <p:sp>
          <p:nvSpPr>
            <p:cNvPr id="48" name="Freeform 151"/>
            <p:cNvSpPr>
              <a:spLocks noEditPoints="1"/>
            </p:cNvSpPr>
            <p:nvPr/>
          </p:nvSpPr>
          <p:spPr bwMode="auto">
            <a:xfrm>
              <a:off x="1906914" y="3438896"/>
              <a:ext cx="281037" cy="420724"/>
            </a:xfrm>
            <a:custGeom>
              <a:avLst/>
              <a:gdLst>
                <a:gd name="T0" fmla="*/ 72 w 143"/>
                <a:gd name="T1" fmla="*/ 214 h 214"/>
                <a:gd name="T2" fmla="*/ 96 w 143"/>
                <a:gd name="T3" fmla="*/ 204 h 214"/>
                <a:gd name="T4" fmla="*/ 48 w 143"/>
                <a:gd name="T5" fmla="*/ 204 h 214"/>
                <a:gd name="T6" fmla="*/ 72 w 143"/>
                <a:gd name="T7" fmla="*/ 214 h 214"/>
                <a:gd name="T8" fmla="*/ 105 w 143"/>
                <a:gd name="T9" fmla="*/ 183 h 214"/>
                <a:gd name="T10" fmla="*/ 39 w 143"/>
                <a:gd name="T11" fmla="*/ 183 h 214"/>
                <a:gd name="T12" fmla="*/ 33 w 143"/>
                <a:gd name="T13" fmla="*/ 190 h 214"/>
                <a:gd name="T14" fmla="*/ 39 w 143"/>
                <a:gd name="T15" fmla="*/ 196 h 214"/>
                <a:gd name="T16" fmla="*/ 105 w 143"/>
                <a:gd name="T17" fmla="*/ 196 h 214"/>
                <a:gd name="T18" fmla="*/ 111 w 143"/>
                <a:gd name="T19" fmla="*/ 190 h 214"/>
                <a:gd name="T20" fmla="*/ 105 w 143"/>
                <a:gd name="T21" fmla="*/ 183 h 214"/>
                <a:gd name="T22" fmla="*/ 105 w 143"/>
                <a:gd name="T23" fmla="*/ 164 h 214"/>
                <a:gd name="T24" fmla="*/ 39 w 143"/>
                <a:gd name="T25" fmla="*/ 164 h 214"/>
                <a:gd name="T26" fmla="*/ 33 w 143"/>
                <a:gd name="T27" fmla="*/ 171 h 214"/>
                <a:gd name="T28" fmla="*/ 39 w 143"/>
                <a:gd name="T29" fmla="*/ 177 h 214"/>
                <a:gd name="T30" fmla="*/ 105 w 143"/>
                <a:gd name="T31" fmla="*/ 177 h 214"/>
                <a:gd name="T32" fmla="*/ 111 w 143"/>
                <a:gd name="T33" fmla="*/ 171 h 214"/>
                <a:gd name="T34" fmla="*/ 105 w 143"/>
                <a:gd name="T35" fmla="*/ 164 h 214"/>
                <a:gd name="T36" fmla="*/ 72 w 143"/>
                <a:gd name="T37" fmla="*/ 0 h 214"/>
                <a:gd name="T38" fmla="*/ 0 w 143"/>
                <a:gd name="T39" fmla="*/ 71 h 214"/>
                <a:gd name="T40" fmla="*/ 32 w 143"/>
                <a:gd name="T41" fmla="*/ 138 h 214"/>
                <a:gd name="T42" fmla="*/ 37 w 143"/>
                <a:gd name="T43" fmla="*/ 158 h 214"/>
                <a:gd name="T44" fmla="*/ 107 w 143"/>
                <a:gd name="T45" fmla="*/ 158 h 214"/>
                <a:gd name="T46" fmla="*/ 112 w 143"/>
                <a:gd name="T47" fmla="*/ 138 h 214"/>
                <a:gd name="T48" fmla="*/ 143 w 143"/>
                <a:gd name="T49" fmla="*/ 71 h 214"/>
                <a:gd name="T50" fmla="*/ 72 w 143"/>
                <a:gd name="T51" fmla="*/ 0 h 214"/>
                <a:gd name="T52" fmla="*/ 115 w 143"/>
                <a:gd name="T53" fmla="*/ 84 h 214"/>
                <a:gd name="T54" fmla="*/ 93 w 143"/>
                <a:gd name="T55" fmla="*/ 144 h 214"/>
                <a:gd name="T56" fmla="*/ 92 w 143"/>
                <a:gd name="T57" fmla="*/ 146 h 214"/>
                <a:gd name="T58" fmla="*/ 83 w 143"/>
                <a:gd name="T59" fmla="*/ 146 h 214"/>
                <a:gd name="T60" fmla="*/ 83 w 143"/>
                <a:gd name="T61" fmla="*/ 143 h 214"/>
                <a:gd name="T62" fmla="*/ 98 w 143"/>
                <a:gd name="T63" fmla="*/ 93 h 214"/>
                <a:gd name="T64" fmla="*/ 97 w 143"/>
                <a:gd name="T65" fmla="*/ 93 h 214"/>
                <a:gd name="T66" fmla="*/ 96 w 143"/>
                <a:gd name="T67" fmla="*/ 93 h 214"/>
                <a:gd name="T68" fmla="*/ 85 w 143"/>
                <a:gd name="T69" fmla="*/ 88 h 214"/>
                <a:gd name="T70" fmla="*/ 73 w 143"/>
                <a:gd name="T71" fmla="*/ 93 h 214"/>
                <a:gd name="T72" fmla="*/ 59 w 143"/>
                <a:gd name="T73" fmla="*/ 87 h 214"/>
                <a:gd name="T74" fmla="*/ 45 w 143"/>
                <a:gd name="T75" fmla="*/ 92 h 214"/>
                <a:gd name="T76" fmla="*/ 59 w 143"/>
                <a:gd name="T77" fmla="*/ 143 h 214"/>
                <a:gd name="T78" fmla="*/ 60 w 143"/>
                <a:gd name="T79" fmla="*/ 146 h 214"/>
                <a:gd name="T80" fmla="*/ 50 w 143"/>
                <a:gd name="T81" fmla="*/ 146 h 214"/>
                <a:gd name="T82" fmla="*/ 50 w 143"/>
                <a:gd name="T83" fmla="*/ 144 h 214"/>
                <a:gd name="T84" fmla="*/ 30 w 143"/>
                <a:gd name="T85" fmla="*/ 84 h 214"/>
                <a:gd name="T86" fmla="*/ 29 w 143"/>
                <a:gd name="T87" fmla="*/ 84 h 214"/>
                <a:gd name="T88" fmla="*/ 29 w 143"/>
                <a:gd name="T89" fmla="*/ 83 h 214"/>
                <a:gd name="T90" fmla="*/ 29 w 143"/>
                <a:gd name="T91" fmla="*/ 82 h 214"/>
                <a:gd name="T92" fmla="*/ 29 w 143"/>
                <a:gd name="T93" fmla="*/ 82 h 214"/>
                <a:gd name="T94" fmla="*/ 30 w 143"/>
                <a:gd name="T95" fmla="*/ 76 h 214"/>
                <a:gd name="T96" fmla="*/ 37 w 143"/>
                <a:gd name="T97" fmla="*/ 77 h 214"/>
                <a:gd name="T98" fmla="*/ 37 w 143"/>
                <a:gd name="T99" fmla="*/ 77 h 214"/>
                <a:gd name="T100" fmla="*/ 45 w 143"/>
                <a:gd name="T101" fmla="*/ 82 h 214"/>
                <a:gd name="T102" fmla="*/ 56 w 143"/>
                <a:gd name="T103" fmla="*/ 77 h 214"/>
                <a:gd name="T104" fmla="*/ 60 w 143"/>
                <a:gd name="T105" fmla="*/ 75 h 214"/>
                <a:gd name="T106" fmla="*/ 63 w 143"/>
                <a:gd name="T107" fmla="*/ 77 h 214"/>
                <a:gd name="T108" fmla="*/ 73 w 143"/>
                <a:gd name="T109" fmla="*/ 83 h 214"/>
                <a:gd name="T110" fmla="*/ 82 w 143"/>
                <a:gd name="T111" fmla="*/ 78 h 214"/>
                <a:gd name="T112" fmla="*/ 86 w 143"/>
                <a:gd name="T113" fmla="*/ 76 h 214"/>
                <a:gd name="T114" fmla="*/ 90 w 143"/>
                <a:gd name="T115" fmla="*/ 78 h 214"/>
                <a:gd name="T116" fmla="*/ 97 w 143"/>
                <a:gd name="T117" fmla="*/ 83 h 214"/>
                <a:gd name="T118" fmla="*/ 97 w 143"/>
                <a:gd name="T119" fmla="*/ 83 h 214"/>
                <a:gd name="T120" fmla="*/ 107 w 143"/>
                <a:gd name="T121" fmla="*/ 78 h 214"/>
                <a:gd name="T122" fmla="*/ 114 w 143"/>
                <a:gd name="T123" fmla="*/ 77 h 214"/>
                <a:gd name="T124" fmla="*/ 115 w 143"/>
                <a:gd name="T125" fmla="*/ 8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3" h="214">
                  <a:moveTo>
                    <a:pt x="72" y="214"/>
                  </a:moveTo>
                  <a:cubicBezTo>
                    <a:pt x="82" y="214"/>
                    <a:pt x="91" y="210"/>
                    <a:pt x="96" y="204"/>
                  </a:cubicBezTo>
                  <a:cubicBezTo>
                    <a:pt x="48" y="204"/>
                    <a:pt x="48" y="204"/>
                    <a:pt x="48" y="204"/>
                  </a:cubicBezTo>
                  <a:cubicBezTo>
                    <a:pt x="53" y="210"/>
                    <a:pt x="62" y="214"/>
                    <a:pt x="72" y="214"/>
                  </a:cubicBezTo>
                  <a:close/>
                  <a:moveTo>
                    <a:pt x="105" y="183"/>
                  </a:moveTo>
                  <a:cubicBezTo>
                    <a:pt x="39" y="183"/>
                    <a:pt x="39" y="183"/>
                    <a:pt x="39" y="183"/>
                  </a:cubicBezTo>
                  <a:cubicBezTo>
                    <a:pt x="35" y="183"/>
                    <a:pt x="33" y="186"/>
                    <a:pt x="33" y="190"/>
                  </a:cubicBezTo>
                  <a:cubicBezTo>
                    <a:pt x="33" y="193"/>
                    <a:pt x="35" y="196"/>
                    <a:pt x="39" y="196"/>
                  </a:cubicBezTo>
                  <a:cubicBezTo>
                    <a:pt x="105" y="196"/>
                    <a:pt x="105" y="196"/>
                    <a:pt x="105" y="196"/>
                  </a:cubicBezTo>
                  <a:cubicBezTo>
                    <a:pt x="108" y="196"/>
                    <a:pt x="111" y="193"/>
                    <a:pt x="111" y="190"/>
                  </a:cubicBezTo>
                  <a:cubicBezTo>
                    <a:pt x="111" y="186"/>
                    <a:pt x="108" y="183"/>
                    <a:pt x="105" y="183"/>
                  </a:cubicBezTo>
                  <a:close/>
                  <a:moveTo>
                    <a:pt x="105" y="164"/>
                  </a:moveTo>
                  <a:cubicBezTo>
                    <a:pt x="39" y="164"/>
                    <a:pt x="39" y="164"/>
                    <a:pt x="39" y="164"/>
                  </a:cubicBezTo>
                  <a:cubicBezTo>
                    <a:pt x="35" y="164"/>
                    <a:pt x="33" y="167"/>
                    <a:pt x="33" y="171"/>
                  </a:cubicBezTo>
                  <a:cubicBezTo>
                    <a:pt x="33" y="174"/>
                    <a:pt x="35" y="177"/>
                    <a:pt x="39" y="177"/>
                  </a:cubicBezTo>
                  <a:cubicBezTo>
                    <a:pt x="105" y="177"/>
                    <a:pt x="105" y="177"/>
                    <a:pt x="105" y="177"/>
                  </a:cubicBezTo>
                  <a:cubicBezTo>
                    <a:pt x="108" y="177"/>
                    <a:pt x="111" y="174"/>
                    <a:pt x="111" y="171"/>
                  </a:cubicBezTo>
                  <a:cubicBezTo>
                    <a:pt x="111" y="167"/>
                    <a:pt x="108" y="164"/>
                    <a:pt x="105" y="164"/>
                  </a:cubicBezTo>
                  <a:close/>
                  <a:moveTo>
                    <a:pt x="72" y="0"/>
                  </a:moveTo>
                  <a:cubicBezTo>
                    <a:pt x="32" y="0"/>
                    <a:pt x="0" y="32"/>
                    <a:pt x="0" y="71"/>
                  </a:cubicBezTo>
                  <a:cubicBezTo>
                    <a:pt x="0" y="98"/>
                    <a:pt x="19" y="117"/>
                    <a:pt x="32" y="138"/>
                  </a:cubicBezTo>
                  <a:cubicBezTo>
                    <a:pt x="35" y="144"/>
                    <a:pt x="37" y="158"/>
                    <a:pt x="37" y="158"/>
                  </a:cubicBezTo>
                  <a:cubicBezTo>
                    <a:pt x="107" y="158"/>
                    <a:pt x="107" y="158"/>
                    <a:pt x="107" y="158"/>
                  </a:cubicBezTo>
                  <a:cubicBezTo>
                    <a:pt x="107" y="158"/>
                    <a:pt x="109" y="144"/>
                    <a:pt x="112" y="138"/>
                  </a:cubicBezTo>
                  <a:cubicBezTo>
                    <a:pt x="125" y="117"/>
                    <a:pt x="143" y="98"/>
                    <a:pt x="143" y="71"/>
                  </a:cubicBezTo>
                  <a:cubicBezTo>
                    <a:pt x="143" y="32"/>
                    <a:pt x="111" y="0"/>
                    <a:pt x="72" y="0"/>
                  </a:cubicBezTo>
                  <a:close/>
                  <a:moveTo>
                    <a:pt x="115" y="84"/>
                  </a:moveTo>
                  <a:cubicBezTo>
                    <a:pt x="102" y="100"/>
                    <a:pt x="95" y="120"/>
                    <a:pt x="93" y="144"/>
                  </a:cubicBezTo>
                  <a:cubicBezTo>
                    <a:pt x="92" y="146"/>
                    <a:pt x="92" y="146"/>
                    <a:pt x="92" y="146"/>
                  </a:cubicBezTo>
                  <a:cubicBezTo>
                    <a:pt x="83" y="146"/>
                    <a:pt x="83" y="146"/>
                    <a:pt x="83" y="146"/>
                  </a:cubicBezTo>
                  <a:cubicBezTo>
                    <a:pt x="83" y="143"/>
                    <a:pt x="83" y="143"/>
                    <a:pt x="83" y="143"/>
                  </a:cubicBezTo>
                  <a:cubicBezTo>
                    <a:pt x="85" y="124"/>
                    <a:pt x="90" y="107"/>
                    <a:pt x="98" y="93"/>
                  </a:cubicBezTo>
                  <a:cubicBezTo>
                    <a:pt x="97" y="93"/>
                    <a:pt x="97" y="93"/>
                    <a:pt x="97" y="93"/>
                  </a:cubicBezTo>
                  <a:cubicBezTo>
                    <a:pt x="96" y="93"/>
                    <a:pt x="96" y="93"/>
                    <a:pt x="96" y="93"/>
                  </a:cubicBezTo>
                  <a:cubicBezTo>
                    <a:pt x="93" y="92"/>
                    <a:pt x="89" y="92"/>
                    <a:pt x="85" y="88"/>
                  </a:cubicBezTo>
                  <a:cubicBezTo>
                    <a:pt x="82" y="91"/>
                    <a:pt x="77" y="93"/>
                    <a:pt x="73" y="93"/>
                  </a:cubicBezTo>
                  <a:cubicBezTo>
                    <a:pt x="68" y="93"/>
                    <a:pt x="63" y="91"/>
                    <a:pt x="59" y="87"/>
                  </a:cubicBezTo>
                  <a:cubicBezTo>
                    <a:pt x="55" y="90"/>
                    <a:pt x="50" y="92"/>
                    <a:pt x="45" y="92"/>
                  </a:cubicBezTo>
                  <a:cubicBezTo>
                    <a:pt x="57" y="114"/>
                    <a:pt x="59" y="137"/>
                    <a:pt x="59" y="143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50" y="146"/>
                    <a:pt x="50" y="146"/>
                    <a:pt x="50" y="146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49" y="135"/>
                    <a:pt x="46" y="107"/>
                    <a:pt x="30" y="84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29" y="83"/>
                    <a:pt x="29" y="83"/>
                    <a:pt x="29" y="82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7" y="80"/>
                    <a:pt x="28" y="77"/>
                    <a:pt x="30" y="76"/>
                  </a:cubicBezTo>
                  <a:cubicBezTo>
                    <a:pt x="32" y="74"/>
                    <a:pt x="35" y="75"/>
                    <a:pt x="37" y="77"/>
                  </a:cubicBezTo>
                  <a:cubicBezTo>
                    <a:pt x="37" y="77"/>
                    <a:pt x="37" y="77"/>
                    <a:pt x="37" y="77"/>
                  </a:cubicBezTo>
                  <a:cubicBezTo>
                    <a:pt x="39" y="80"/>
                    <a:pt x="42" y="82"/>
                    <a:pt x="45" y="82"/>
                  </a:cubicBezTo>
                  <a:cubicBezTo>
                    <a:pt x="48" y="82"/>
                    <a:pt x="52" y="81"/>
                    <a:pt x="56" y="77"/>
                  </a:cubicBezTo>
                  <a:cubicBezTo>
                    <a:pt x="57" y="76"/>
                    <a:pt x="58" y="75"/>
                    <a:pt x="60" y="75"/>
                  </a:cubicBezTo>
                  <a:cubicBezTo>
                    <a:pt x="61" y="76"/>
                    <a:pt x="62" y="76"/>
                    <a:pt x="63" y="77"/>
                  </a:cubicBezTo>
                  <a:cubicBezTo>
                    <a:pt x="67" y="81"/>
                    <a:pt x="70" y="83"/>
                    <a:pt x="73" y="83"/>
                  </a:cubicBezTo>
                  <a:cubicBezTo>
                    <a:pt x="77" y="83"/>
                    <a:pt x="80" y="80"/>
                    <a:pt x="82" y="78"/>
                  </a:cubicBezTo>
                  <a:cubicBezTo>
                    <a:pt x="83" y="77"/>
                    <a:pt x="84" y="76"/>
                    <a:pt x="86" y="76"/>
                  </a:cubicBezTo>
                  <a:cubicBezTo>
                    <a:pt x="87" y="76"/>
                    <a:pt x="89" y="77"/>
                    <a:pt x="90" y="78"/>
                  </a:cubicBezTo>
                  <a:cubicBezTo>
                    <a:pt x="91" y="80"/>
                    <a:pt x="93" y="83"/>
                    <a:pt x="97" y="83"/>
                  </a:cubicBezTo>
                  <a:cubicBezTo>
                    <a:pt x="97" y="83"/>
                    <a:pt x="97" y="83"/>
                    <a:pt x="97" y="83"/>
                  </a:cubicBezTo>
                  <a:cubicBezTo>
                    <a:pt x="101" y="83"/>
                    <a:pt x="104" y="81"/>
                    <a:pt x="107" y="78"/>
                  </a:cubicBezTo>
                  <a:cubicBezTo>
                    <a:pt x="109" y="76"/>
                    <a:pt x="112" y="75"/>
                    <a:pt x="114" y="77"/>
                  </a:cubicBezTo>
                  <a:cubicBezTo>
                    <a:pt x="116" y="79"/>
                    <a:pt x="116" y="82"/>
                    <a:pt x="115" y="84"/>
                  </a:cubicBezTo>
                  <a:close/>
                </a:path>
              </a:pathLst>
            </a:custGeom>
            <a:solidFill>
              <a:srgbClr val="4473C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1715533" y="3281184"/>
              <a:ext cx="663799" cy="663799"/>
            </a:xfrm>
            <a:prstGeom prst="ellipse">
              <a:avLst/>
            </a:prstGeom>
            <a:noFill/>
            <a:ln w="28575">
              <a:solidFill>
                <a:srgbClr val="4473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9033274" y="4858119"/>
            <a:ext cx="596690" cy="596690"/>
            <a:chOff x="1461527" y="1543996"/>
            <a:chExt cx="663799" cy="663799"/>
          </a:xfrm>
        </p:grpSpPr>
        <p:sp>
          <p:nvSpPr>
            <p:cNvPr id="51" name="椭圆 50"/>
            <p:cNvSpPr/>
            <p:nvPr/>
          </p:nvSpPr>
          <p:spPr>
            <a:xfrm>
              <a:off x="1461527" y="1543996"/>
              <a:ext cx="663799" cy="663799"/>
            </a:xfrm>
            <a:prstGeom prst="ellipse">
              <a:avLst/>
            </a:prstGeom>
            <a:noFill/>
            <a:ln w="28575">
              <a:solidFill>
                <a:srgbClr val="4473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1610663" y="1622034"/>
              <a:ext cx="365524" cy="412638"/>
              <a:chOff x="7156451" y="4826087"/>
              <a:chExt cx="763588" cy="862012"/>
            </a:xfrm>
            <a:solidFill>
              <a:srgbClr val="4473C5"/>
            </a:solidFill>
          </p:grpSpPr>
          <p:sp>
            <p:nvSpPr>
              <p:cNvPr id="53" name="Freeform 78"/>
              <p:cNvSpPr/>
              <p:nvPr/>
            </p:nvSpPr>
            <p:spPr bwMode="auto">
              <a:xfrm>
                <a:off x="7375526" y="5242012"/>
                <a:ext cx="230188" cy="230187"/>
              </a:xfrm>
              <a:custGeom>
                <a:avLst/>
                <a:gdLst>
                  <a:gd name="T0" fmla="*/ 37 w 47"/>
                  <a:gd name="T1" fmla="*/ 25 h 47"/>
                  <a:gd name="T2" fmla="*/ 16 w 47"/>
                  <a:gd name="T3" fmla="*/ 27 h 47"/>
                  <a:gd name="T4" fmla="*/ 36 w 47"/>
                  <a:gd name="T5" fmla="*/ 3 h 47"/>
                  <a:gd name="T6" fmla="*/ 23 w 47"/>
                  <a:gd name="T7" fmla="*/ 0 h 47"/>
                  <a:gd name="T8" fmla="*/ 0 w 47"/>
                  <a:gd name="T9" fmla="*/ 23 h 47"/>
                  <a:gd name="T10" fmla="*/ 23 w 47"/>
                  <a:gd name="T11" fmla="*/ 47 h 47"/>
                  <a:gd name="T12" fmla="*/ 47 w 47"/>
                  <a:gd name="T13" fmla="*/ 23 h 47"/>
                  <a:gd name="T14" fmla="*/ 45 w 47"/>
                  <a:gd name="T15" fmla="*/ 16 h 47"/>
                  <a:gd name="T16" fmla="*/ 37 w 47"/>
                  <a:gd name="T17" fmla="*/ 2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7">
                    <a:moveTo>
                      <a:pt x="37" y="25"/>
                    </a:moveTo>
                    <a:cubicBezTo>
                      <a:pt x="16" y="27"/>
                      <a:pt x="16" y="27"/>
                      <a:pt x="16" y="27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2" y="1"/>
                      <a:pt x="28" y="0"/>
                      <a:pt x="23" y="0"/>
                    </a:cubicBezTo>
                    <a:cubicBezTo>
                      <a:pt x="10" y="0"/>
                      <a:pt x="0" y="10"/>
                      <a:pt x="0" y="23"/>
                    </a:cubicBezTo>
                    <a:cubicBezTo>
                      <a:pt x="0" y="36"/>
                      <a:pt x="10" y="47"/>
                      <a:pt x="23" y="47"/>
                    </a:cubicBezTo>
                    <a:cubicBezTo>
                      <a:pt x="36" y="47"/>
                      <a:pt x="47" y="36"/>
                      <a:pt x="47" y="23"/>
                    </a:cubicBezTo>
                    <a:cubicBezTo>
                      <a:pt x="47" y="21"/>
                      <a:pt x="46" y="18"/>
                      <a:pt x="45" y="16"/>
                    </a:cubicBezTo>
                    <a:lnTo>
                      <a:pt x="37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79"/>
              <p:cNvSpPr/>
              <p:nvPr/>
            </p:nvSpPr>
            <p:spPr bwMode="auto">
              <a:xfrm>
                <a:off x="7156451" y="5022937"/>
                <a:ext cx="669925" cy="665162"/>
              </a:xfrm>
              <a:custGeom>
                <a:avLst/>
                <a:gdLst>
                  <a:gd name="T0" fmla="*/ 108 w 137"/>
                  <a:gd name="T1" fmla="*/ 43 h 136"/>
                  <a:gd name="T2" fmla="*/ 115 w 137"/>
                  <a:gd name="T3" fmla="*/ 68 h 136"/>
                  <a:gd name="T4" fmla="*/ 68 w 137"/>
                  <a:gd name="T5" fmla="*/ 115 h 136"/>
                  <a:gd name="T6" fmla="*/ 22 w 137"/>
                  <a:gd name="T7" fmla="*/ 68 h 136"/>
                  <a:gd name="T8" fmla="*/ 68 w 137"/>
                  <a:gd name="T9" fmla="*/ 22 h 136"/>
                  <a:gd name="T10" fmla="*/ 98 w 137"/>
                  <a:gd name="T11" fmla="*/ 32 h 136"/>
                  <a:gd name="T12" fmla="*/ 111 w 137"/>
                  <a:gd name="T13" fmla="*/ 15 h 136"/>
                  <a:gd name="T14" fmla="*/ 68 w 137"/>
                  <a:gd name="T15" fmla="*/ 0 h 136"/>
                  <a:gd name="T16" fmla="*/ 0 w 137"/>
                  <a:gd name="T17" fmla="*/ 68 h 136"/>
                  <a:gd name="T18" fmla="*/ 68 w 137"/>
                  <a:gd name="T19" fmla="*/ 136 h 136"/>
                  <a:gd name="T20" fmla="*/ 137 w 137"/>
                  <a:gd name="T21" fmla="*/ 68 h 136"/>
                  <a:gd name="T22" fmla="*/ 121 w 137"/>
                  <a:gd name="T23" fmla="*/ 26 h 136"/>
                  <a:gd name="T24" fmla="*/ 108 w 137"/>
                  <a:gd name="T25" fmla="*/ 43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" h="136">
                    <a:moveTo>
                      <a:pt x="108" y="43"/>
                    </a:moveTo>
                    <a:cubicBezTo>
                      <a:pt x="112" y="50"/>
                      <a:pt x="115" y="59"/>
                      <a:pt x="115" y="68"/>
                    </a:cubicBezTo>
                    <a:cubicBezTo>
                      <a:pt x="115" y="94"/>
                      <a:pt x="94" y="115"/>
                      <a:pt x="68" y="115"/>
                    </a:cubicBezTo>
                    <a:cubicBezTo>
                      <a:pt x="43" y="115"/>
                      <a:pt x="22" y="94"/>
                      <a:pt x="22" y="68"/>
                    </a:cubicBezTo>
                    <a:cubicBezTo>
                      <a:pt x="22" y="42"/>
                      <a:pt x="43" y="22"/>
                      <a:pt x="68" y="22"/>
                    </a:cubicBezTo>
                    <a:cubicBezTo>
                      <a:pt x="80" y="22"/>
                      <a:pt x="90" y="25"/>
                      <a:pt x="98" y="32"/>
                    </a:cubicBezTo>
                    <a:cubicBezTo>
                      <a:pt x="111" y="15"/>
                      <a:pt x="111" y="15"/>
                      <a:pt x="111" y="15"/>
                    </a:cubicBezTo>
                    <a:cubicBezTo>
                      <a:pt x="100" y="6"/>
                      <a:pt x="85" y="0"/>
                      <a:pt x="68" y="0"/>
                    </a:cubicBezTo>
                    <a:cubicBezTo>
                      <a:pt x="31" y="0"/>
                      <a:pt x="0" y="31"/>
                      <a:pt x="0" y="68"/>
                    </a:cubicBezTo>
                    <a:cubicBezTo>
                      <a:pt x="0" y="106"/>
                      <a:pt x="31" y="136"/>
                      <a:pt x="68" y="136"/>
                    </a:cubicBezTo>
                    <a:cubicBezTo>
                      <a:pt x="106" y="136"/>
                      <a:pt x="137" y="106"/>
                      <a:pt x="137" y="68"/>
                    </a:cubicBezTo>
                    <a:cubicBezTo>
                      <a:pt x="137" y="52"/>
                      <a:pt x="131" y="37"/>
                      <a:pt x="121" y="26"/>
                    </a:cubicBezTo>
                    <a:lnTo>
                      <a:pt x="108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80"/>
              <p:cNvSpPr/>
              <p:nvPr/>
            </p:nvSpPr>
            <p:spPr bwMode="auto">
              <a:xfrm>
                <a:off x="7454901" y="4826087"/>
                <a:ext cx="465138" cy="549275"/>
              </a:xfrm>
              <a:custGeom>
                <a:avLst/>
                <a:gdLst>
                  <a:gd name="T0" fmla="*/ 293 w 293"/>
                  <a:gd name="T1" fmla="*/ 59 h 346"/>
                  <a:gd name="T2" fmla="*/ 225 w 293"/>
                  <a:gd name="T3" fmla="*/ 65 h 346"/>
                  <a:gd name="T4" fmla="*/ 219 w 293"/>
                  <a:gd name="T5" fmla="*/ 0 h 346"/>
                  <a:gd name="T6" fmla="*/ 163 w 293"/>
                  <a:gd name="T7" fmla="*/ 65 h 346"/>
                  <a:gd name="T8" fmla="*/ 157 w 293"/>
                  <a:gd name="T9" fmla="*/ 114 h 346"/>
                  <a:gd name="T10" fmla="*/ 6 w 293"/>
                  <a:gd name="T11" fmla="*/ 306 h 346"/>
                  <a:gd name="T12" fmla="*/ 0 w 293"/>
                  <a:gd name="T13" fmla="*/ 346 h 346"/>
                  <a:gd name="T14" fmla="*/ 40 w 293"/>
                  <a:gd name="T15" fmla="*/ 333 h 346"/>
                  <a:gd name="T16" fmla="*/ 194 w 293"/>
                  <a:gd name="T17" fmla="*/ 142 h 346"/>
                  <a:gd name="T18" fmla="*/ 240 w 293"/>
                  <a:gd name="T19" fmla="*/ 127 h 346"/>
                  <a:gd name="T20" fmla="*/ 293 w 293"/>
                  <a:gd name="T21" fmla="*/ 59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3" h="346">
                    <a:moveTo>
                      <a:pt x="293" y="59"/>
                    </a:moveTo>
                    <a:lnTo>
                      <a:pt x="225" y="65"/>
                    </a:lnTo>
                    <a:lnTo>
                      <a:pt x="219" y="0"/>
                    </a:lnTo>
                    <a:lnTo>
                      <a:pt x="163" y="65"/>
                    </a:lnTo>
                    <a:lnTo>
                      <a:pt x="157" y="114"/>
                    </a:lnTo>
                    <a:lnTo>
                      <a:pt x="6" y="306"/>
                    </a:lnTo>
                    <a:lnTo>
                      <a:pt x="0" y="346"/>
                    </a:lnTo>
                    <a:lnTo>
                      <a:pt x="40" y="333"/>
                    </a:lnTo>
                    <a:lnTo>
                      <a:pt x="194" y="142"/>
                    </a:lnTo>
                    <a:lnTo>
                      <a:pt x="240" y="127"/>
                    </a:lnTo>
                    <a:lnTo>
                      <a:pt x="293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57" name="Picture 4" descr="2007111215155166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981" y="2790684"/>
            <a:ext cx="4428048" cy="248907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任意多边形 38"/>
          <p:cNvSpPr/>
          <p:nvPr/>
        </p:nvSpPr>
        <p:spPr>
          <a:xfrm>
            <a:off x="5335588" y="0"/>
            <a:ext cx="6856412" cy="1588"/>
          </a:xfrm>
          <a:custGeom>
            <a:avLst/>
            <a:gdLst>
              <a:gd name="connsiteX0" fmla="*/ 0 w 6856412"/>
              <a:gd name="connsiteY0" fmla="*/ 0 h 1588"/>
              <a:gd name="connsiteX1" fmla="*/ 6856412 w 6856412"/>
              <a:gd name="connsiteY1" fmla="*/ 0 h 1588"/>
              <a:gd name="connsiteX2" fmla="*/ 6856412 w 6856412"/>
              <a:gd name="connsiteY2" fmla="*/ 1588 h 1588"/>
              <a:gd name="connsiteX3" fmla="*/ 0 w 6856412"/>
              <a:gd name="connsiteY3" fmla="*/ 1588 h 1588"/>
              <a:gd name="connsiteX4" fmla="*/ 0 w 6856412"/>
              <a:gd name="connsiteY4" fmla="*/ 0 h 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6412" h="1588">
                <a:moveTo>
                  <a:pt x="0" y="0"/>
                </a:moveTo>
                <a:lnTo>
                  <a:pt x="6856412" y="0"/>
                </a:lnTo>
                <a:lnTo>
                  <a:pt x="6856412" y="1588"/>
                </a:lnTo>
                <a:lnTo>
                  <a:pt x="0" y="158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6529 w 12192000"/>
              <a:gd name="connsiteY1" fmla="*/ 0 h 6858000"/>
              <a:gd name="connsiteX2" fmla="*/ 1407432 w 12192000"/>
              <a:gd name="connsiteY2" fmla="*/ 333719 h 6858000"/>
              <a:gd name="connsiteX3" fmla="*/ 3580281 w 12192000"/>
              <a:gd name="connsiteY3" fmla="*/ 2779800 h 6858000"/>
              <a:gd name="connsiteX4" fmla="*/ 4981409 w 12192000"/>
              <a:gd name="connsiteY4" fmla="*/ 3675945 h 6858000"/>
              <a:gd name="connsiteX5" fmla="*/ 5335587 w 12192000"/>
              <a:gd name="connsiteY5" fmla="*/ 3848400 h 6858000"/>
              <a:gd name="connsiteX6" fmla="*/ 5335587 w 12192000"/>
              <a:gd name="connsiteY6" fmla="*/ 3851874 h 6858000"/>
              <a:gd name="connsiteX7" fmla="*/ 10034373 w 12192000"/>
              <a:gd name="connsiteY7" fmla="*/ 1925638 h 6858000"/>
              <a:gd name="connsiteX8" fmla="*/ 12192000 w 12192000"/>
              <a:gd name="connsiteY8" fmla="*/ 5653836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  <a:gd name="connsiteX11" fmla="*/ 0 w 121920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6529" y="0"/>
                </a:lnTo>
                <a:lnTo>
                  <a:pt x="1407432" y="333719"/>
                </a:lnTo>
                <a:cubicBezTo>
                  <a:pt x="1961293" y="1253300"/>
                  <a:pt x="2688856" y="2086032"/>
                  <a:pt x="3580281" y="2779800"/>
                </a:cubicBezTo>
                <a:cubicBezTo>
                  <a:pt x="4025994" y="3126685"/>
                  <a:pt x="4495240" y="3425263"/>
                  <a:pt x="4981409" y="3675945"/>
                </a:cubicBezTo>
                <a:lnTo>
                  <a:pt x="5335587" y="3848400"/>
                </a:lnTo>
                <a:lnTo>
                  <a:pt x="5335587" y="3851874"/>
                </a:lnTo>
                <a:cubicBezTo>
                  <a:pt x="7491072" y="4946764"/>
                  <a:pt x="9980807" y="3879728"/>
                  <a:pt x="10034373" y="1925638"/>
                </a:cubicBezTo>
                <a:cubicBezTo>
                  <a:pt x="10490753" y="2352024"/>
                  <a:pt x="11986307" y="3832590"/>
                  <a:pt x="12192000" y="5653836"/>
                </a:cubicBez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Freeform 7"/>
          <p:cNvSpPr/>
          <p:nvPr/>
        </p:nvSpPr>
        <p:spPr bwMode="auto">
          <a:xfrm>
            <a:off x="8504238" y="1397000"/>
            <a:ext cx="2605088" cy="792163"/>
          </a:xfrm>
          <a:custGeom>
            <a:avLst/>
            <a:gdLst>
              <a:gd name="T0" fmla="*/ 911 w 1641"/>
              <a:gd name="T1" fmla="*/ 192 h 499"/>
              <a:gd name="T2" fmla="*/ 1641 w 1641"/>
              <a:gd name="T3" fmla="*/ 20 h 499"/>
              <a:gd name="T4" fmla="*/ 181 w 1641"/>
              <a:gd name="T5" fmla="*/ 0 h 499"/>
              <a:gd name="T6" fmla="*/ 0 w 1641"/>
              <a:gd name="T7" fmla="*/ 499 h 499"/>
              <a:gd name="T8" fmla="*/ 632 w 1641"/>
              <a:gd name="T9" fmla="*/ 275 h 499"/>
              <a:gd name="T10" fmla="*/ 918 w 1641"/>
              <a:gd name="T11" fmla="*/ 451 h 499"/>
              <a:gd name="T12" fmla="*/ 911 w 1641"/>
              <a:gd name="T13" fmla="*/ 192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41" h="499">
                <a:moveTo>
                  <a:pt x="911" y="192"/>
                </a:moveTo>
                <a:lnTo>
                  <a:pt x="1641" y="20"/>
                </a:lnTo>
                <a:lnTo>
                  <a:pt x="181" y="0"/>
                </a:lnTo>
                <a:lnTo>
                  <a:pt x="0" y="499"/>
                </a:lnTo>
                <a:lnTo>
                  <a:pt x="632" y="275"/>
                </a:lnTo>
                <a:lnTo>
                  <a:pt x="918" y="451"/>
                </a:lnTo>
                <a:lnTo>
                  <a:pt x="911" y="19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9"/>
          <p:cNvSpPr/>
          <p:nvPr/>
        </p:nvSpPr>
        <p:spPr bwMode="auto">
          <a:xfrm>
            <a:off x="8907463" y="647700"/>
            <a:ext cx="2298700" cy="628650"/>
          </a:xfrm>
          <a:custGeom>
            <a:avLst/>
            <a:gdLst>
              <a:gd name="T0" fmla="*/ 0 w 1448"/>
              <a:gd name="T1" fmla="*/ 0 h 396"/>
              <a:gd name="T2" fmla="*/ 715 w 1448"/>
              <a:gd name="T3" fmla="*/ 396 h 396"/>
              <a:gd name="T4" fmla="*/ 1448 w 1448"/>
              <a:gd name="T5" fmla="*/ 222 h 396"/>
              <a:gd name="T6" fmla="*/ 0 w 1448"/>
              <a:gd name="T7" fmla="*/ 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48" h="396">
                <a:moveTo>
                  <a:pt x="0" y="0"/>
                </a:moveTo>
                <a:lnTo>
                  <a:pt x="715" y="396"/>
                </a:lnTo>
                <a:lnTo>
                  <a:pt x="1448" y="22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10"/>
          <p:cNvSpPr/>
          <p:nvPr/>
        </p:nvSpPr>
        <p:spPr bwMode="auto">
          <a:xfrm>
            <a:off x="8907463" y="647700"/>
            <a:ext cx="1135063" cy="1277938"/>
          </a:xfrm>
          <a:custGeom>
            <a:avLst/>
            <a:gdLst>
              <a:gd name="T0" fmla="*/ 715 w 715"/>
              <a:gd name="T1" fmla="*/ 396 h 805"/>
              <a:gd name="T2" fmla="*/ 709 w 715"/>
              <a:gd name="T3" fmla="*/ 805 h 805"/>
              <a:gd name="T4" fmla="*/ 0 w 715"/>
              <a:gd name="T5" fmla="*/ 0 h 805"/>
              <a:gd name="T6" fmla="*/ 715 w 715"/>
              <a:gd name="T7" fmla="*/ 396 h 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5" h="805">
                <a:moveTo>
                  <a:pt x="715" y="396"/>
                </a:moveTo>
                <a:lnTo>
                  <a:pt x="709" y="805"/>
                </a:lnTo>
                <a:lnTo>
                  <a:pt x="0" y="0"/>
                </a:lnTo>
                <a:lnTo>
                  <a:pt x="715" y="39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11"/>
          <p:cNvSpPr/>
          <p:nvPr/>
        </p:nvSpPr>
        <p:spPr bwMode="auto">
          <a:xfrm>
            <a:off x="8907463" y="647700"/>
            <a:ext cx="1125538" cy="1277938"/>
          </a:xfrm>
          <a:custGeom>
            <a:avLst/>
            <a:gdLst>
              <a:gd name="T0" fmla="*/ 0 w 709"/>
              <a:gd name="T1" fmla="*/ 0 h 805"/>
              <a:gd name="T2" fmla="*/ 433 w 709"/>
              <a:gd name="T3" fmla="*/ 492 h 805"/>
              <a:gd name="T4" fmla="*/ 709 w 709"/>
              <a:gd name="T5" fmla="*/ 805 h 805"/>
              <a:gd name="T6" fmla="*/ 517 w 709"/>
              <a:gd name="T7" fmla="*/ 456 h 805"/>
              <a:gd name="T8" fmla="*/ 0 w 709"/>
              <a:gd name="T9" fmla="*/ 0 h 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9" h="805">
                <a:moveTo>
                  <a:pt x="0" y="0"/>
                </a:moveTo>
                <a:lnTo>
                  <a:pt x="433" y="492"/>
                </a:lnTo>
                <a:lnTo>
                  <a:pt x="709" y="805"/>
                </a:lnTo>
                <a:lnTo>
                  <a:pt x="517" y="456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12"/>
          <p:cNvSpPr/>
          <p:nvPr/>
        </p:nvSpPr>
        <p:spPr bwMode="auto">
          <a:xfrm>
            <a:off x="8582025" y="647700"/>
            <a:ext cx="1146175" cy="1211263"/>
          </a:xfrm>
          <a:custGeom>
            <a:avLst/>
            <a:gdLst>
              <a:gd name="T0" fmla="*/ 205 w 722"/>
              <a:gd name="T1" fmla="*/ 0 h 763"/>
              <a:gd name="T2" fmla="*/ 0 w 722"/>
              <a:gd name="T3" fmla="*/ 763 h 763"/>
              <a:gd name="T4" fmla="*/ 722 w 722"/>
              <a:gd name="T5" fmla="*/ 456 h 763"/>
              <a:gd name="T6" fmla="*/ 205 w 722"/>
              <a:gd name="T7" fmla="*/ 0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2" h="763">
                <a:moveTo>
                  <a:pt x="205" y="0"/>
                </a:moveTo>
                <a:lnTo>
                  <a:pt x="0" y="763"/>
                </a:lnTo>
                <a:lnTo>
                  <a:pt x="722" y="456"/>
                </a:lnTo>
                <a:lnTo>
                  <a:pt x="2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997276" y="1437443"/>
            <a:ext cx="2065263" cy="2065263"/>
            <a:chOff x="318248" y="356566"/>
            <a:chExt cx="2235767" cy="2235767"/>
          </a:xfrm>
        </p:grpSpPr>
        <p:sp>
          <p:nvSpPr>
            <p:cNvPr id="47" name="椭圆 46"/>
            <p:cNvSpPr/>
            <p:nvPr/>
          </p:nvSpPr>
          <p:spPr>
            <a:xfrm>
              <a:off x="318248" y="356566"/>
              <a:ext cx="2235767" cy="2235767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535001" y="573319"/>
              <a:ext cx="1802262" cy="1802262"/>
            </a:xfrm>
            <a:prstGeom prst="ellipse">
              <a:avLst/>
            </a:prstGeom>
            <a:solidFill>
              <a:srgbClr val="FF93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2366016" y="2085353"/>
            <a:ext cx="13131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</a:rPr>
              <a:t>愿景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28" name="文本框 30"/>
          <p:cNvSpPr txBox="1"/>
          <p:nvPr>
            <p:custDataLst>
              <p:tags r:id="rId2"/>
            </p:custDataLst>
          </p:nvPr>
        </p:nvSpPr>
        <p:spPr>
          <a:xfrm>
            <a:off x="598805" y="3712845"/>
            <a:ext cx="10994390" cy="1169035"/>
          </a:xfrm>
          <a:prstGeom prst="rect">
            <a:avLst/>
          </a:prstGeom>
          <a:noFill/>
        </p:spPr>
        <p:txBody>
          <a:bodyPr wrap="square" lIns="68579" tIns="34289" rIns="68579" bIns="34289" rtlCol="0">
            <a:no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zh-CN" alt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全心全意打造</a:t>
            </a:r>
            <a:endParaRPr lang="zh-CN" altLang="en-US" sz="4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最具口碑品牌影响力的教育科技集团</a:t>
            </a:r>
            <a:endParaRPr lang="zh-CN" altLang="en-US" sz="4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0" y="5626100"/>
            <a:ext cx="12192000" cy="1231900"/>
          </a:xfrm>
          <a:prstGeom prst="rect">
            <a:avLst/>
          </a:prstGeom>
          <a:solidFill>
            <a:srgbClr val="0D0D0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1049242" y="61502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什么是使命</a:t>
            </a:r>
            <a:endParaRPr lang="zh-CN" altLang="en-US" sz="3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8" name="Picture 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49242" y="2607698"/>
            <a:ext cx="4721528" cy="3937027"/>
          </a:xfrm>
          <a:prstGeom prst="rect">
            <a:avLst/>
          </a:prstGeom>
          <a:effectLst>
            <a:outerShdw blurRad="2286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9" name="矩形 12"/>
          <p:cNvSpPr>
            <a:spLocks noChangeArrowheads="1"/>
          </p:cNvSpPr>
          <p:nvPr/>
        </p:nvSpPr>
        <p:spPr bwMode="auto">
          <a:xfrm>
            <a:off x="6463610" y="2562074"/>
            <a:ext cx="4824412" cy="371344"/>
          </a:xfrm>
          <a:prstGeom prst="rect">
            <a:avLst/>
          </a:prstGeom>
          <a:solidFill>
            <a:srgbClr val="52525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76297" y="938417"/>
            <a:ext cx="51090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b="1" dirty="0">
                <a:solidFill>
                  <a:srgbClr val="4473C5"/>
                </a:solidFill>
              </a:rPr>
              <a:t>企业使命</a:t>
            </a:r>
            <a:endParaRPr lang="zh-CN" altLang="en-US" sz="9600" b="1" dirty="0">
              <a:solidFill>
                <a:srgbClr val="4473C5"/>
              </a:solidFill>
            </a:endParaRPr>
          </a:p>
        </p:txBody>
      </p:sp>
      <p:sp>
        <p:nvSpPr>
          <p:cNvPr id="24" name="TextBox 3"/>
          <p:cNvSpPr txBox="1">
            <a:spLocks noChangeArrowheads="1"/>
          </p:cNvSpPr>
          <p:nvPr/>
        </p:nvSpPr>
        <p:spPr bwMode="auto">
          <a:xfrm>
            <a:off x="6463609" y="3215567"/>
            <a:ext cx="4824413" cy="1230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50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 eaLnBrk="0" hangingPunct="0">
              <a:defRPr kumimoji="1" sz="150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 eaLnBrk="0" hangingPunct="0">
              <a:defRPr kumimoji="1" sz="150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 eaLnBrk="0" hangingPunct="0">
              <a:defRPr kumimoji="1" sz="150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 eaLnBrk="0" hangingPunct="0">
              <a:defRPr kumimoji="1" sz="150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指企业在社会经济发展中所应担当的角色和责任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是指企业存在的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终极目的和意义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9839061" y="4858119"/>
            <a:ext cx="596690" cy="596690"/>
            <a:chOff x="2244679" y="1543996"/>
            <a:chExt cx="663799" cy="663799"/>
          </a:xfrm>
        </p:grpSpPr>
        <p:sp>
          <p:nvSpPr>
            <p:cNvPr id="26" name="椭圆 25"/>
            <p:cNvSpPr/>
            <p:nvPr/>
          </p:nvSpPr>
          <p:spPr>
            <a:xfrm>
              <a:off x="2244679" y="1543996"/>
              <a:ext cx="663799" cy="663799"/>
            </a:xfrm>
            <a:prstGeom prst="ellipse">
              <a:avLst/>
            </a:prstGeom>
            <a:noFill/>
            <a:ln w="28575">
              <a:solidFill>
                <a:srgbClr val="4473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2364919" y="1649336"/>
              <a:ext cx="405908" cy="412748"/>
              <a:chOff x="6448613" y="5080066"/>
              <a:chExt cx="830729" cy="844729"/>
            </a:xfrm>
            <a:solidFill>
              <a:srgbClr val="4473C5"/>
            </a:solidFill>
          </p:grpSpPr>
          <p:sp>
            <p:nvSpPr>
              <p:cNvPr id="28" name="Freeform 42"/>
              <p:cNvSpPr/>
              <p:nvPr/>
            </p:nvSpPr>
            <p:spPr bwMode="auto">
              <a:xfrm>
                <a:off x="6455614" y="5080066"/>
                <a:ext cx="690718" cy="487703"/>
              </a:xfrm>
              <a:custGeom>
                <a:avLst/>
                <a:gdLst>
                  <a:gd name="T0" fmla="*/ 122 w 125"/>
                  <a:gd name="T1" fmla="*/ 0 h 87"/>
                  <a:gd name="T2" fmla="*/ 88 w 125"/>
                  <a:gd name="T3" fmla="*/ 12 h 87"/>
                  <a:gd name="T4" fmla="*/ 101 w 125"/>
                  <a:gd name="T5" fmla="*/ 20 h 87"/>
                  <a:gd name="T6" fmla="*/ 42 w 125"/>
                  <a:gd name="T7" fmla="*/ 65 h 87"/>
                  <a:gd name="T8" fmla="*/ 5 w 125"/>
                  <a:gd name="T9" fmla="*/ 71 h 87"/>
                  <a:gd name="T10" fmla="*/ 0 w 125"/>
                  <a:gd name="T11" fmla="*/ 71 h 87"/>
                  <a:gd name="T12" fmla="*/ 0 w 125"/>
                  <a:gd name="T13" fmla="*/ 79 h 87"/>
                  <a:gd name="T14" fmla="*/ 0 w 125"/>
                  <a:gd name="T15" fmla="*/ 87 h 87"/>
                  <a:gd name="T16" fmla="*/ 6 w 125"/>
                  <a:gd name="T17" fmla="*/ 87 h 87"/>
                  <a:gd name="T18" fmla="*/ 46 w 125"/>
                  <a:gd name="T19" fmla="*/ 80 h 87"/>
                  <a:gd name="T20" fmla="*/ 87 w 125"/>
                  <a:gd name="T21" fmla="*/ 58 h 87"/>
                  <a:gd name="T22" fmla="*/ 115 w 125"/>
                  <a:gd name="T23" fmla="*/ 28 h 87"/>
                  <a:gd name="T24" fmla="*/ 125 w 125"/>
                  <a:gd name="T25" fmla="*/ 34 h 87"/>
                  <a:gd name="T26" fmla="*/ 122 w 125"/>
                  <a:gd name="T2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5" h="87">
                    <a:moveTo>
                      <a:pt x="122" y="0"/>
                    </a:moveTo>
                    <a:cubicBezTo>
                      <a:pt x="88" y="12"/>
                      <a:pt x="88" y="12"/>
                      <a:pt x="88" y="12"/>
                    </a:cubicBezTo>
                    <a:cubicBezTo>
                      <a:pt x="101" y="20"/>
                      <a:pt x="101" y="20"/>
                      <a:pt x="101" y="20"/>
                    </a:cubicBezTo>
                    <a:cubicBezTo>
                      <a:pt x="87" y="41"/>
                      <a:pt x="67" y="56"/>
                      <a:pt x="42" y="65"/>
                    </a:cubicBezTo>
                    <a:cubicBezTo>
                      <a:pt x="26" y="70"/>
                      <a:pt x="12" y="71"/>
                      <a:pt x="5" y="71"/>
                    </a:cubicBezTo>
                    <a:cubicBezTo>
                      <a:pt x="2" y="71"/>
                      <a:pt x="0" y="71"/>
                      <a:pt x="0" y="71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1" y="87"/>
                      <a:pt x="3" y="87"/>
                      <a:pt x="6" y="87"/>
                    </a:cubicBezTo>
                    <a:cubicBezTo>
                      <a:pt x="14" y="87"/>
                      <a:pt x="29" y="86"/>
                      <a:pt x="46" y="80"/>
                    </a:cubicBezTo>
                    <a:cubicBezTo>
                      <a:pt x="61" y="75"/>
                      <a:pt x="75" y="67"/>
                      <a:pt x="87" y="58"/>
                    </a:cubicBezTo>
                    <a:cubicBezTo>
                      <a:pt x="98" y="50"/>
                      <a:pt x="107" y="40"/>
                      <a:pt x="115" y="28"/>
                    </a:cubicBezTo>
                    <a:cubicBezTo>
                      <a:pt x="125" y="34"/>
                      <a:pt x="125" y="34"/>
                      <a:pt x="125" y="34"/>
                    </a:cubicBezTo>
                    <a:cubicBezTo>
                      <a:pt x="122" y="0"/>
                      <a:pt x="122" y="0"/>
                      <a:pt x="12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Rectangle 43"/>
              <p:cNvSpPr>
                <a:spLocks noChangeArrowheads="1"/>
              </p:cNvSpPr>
              <p:nvPr/>
            </p:nvSpPr>
            <p:spPr bwMode="auto">
              <a:xfrm>
                <a:off x="6448613" y="5644775"/>
                <a:ext cx="156345" cy="1796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Rectangle 44"/>
              <p:cNvSpPr>
                <a:spLocks noChangeArrowheads="1"/>
              </p:cNvSpPr>
              <p:nvPr/>
            </p:nvSpPr>
            <p:spPr bwMode="auto">
              <a:xfrm>
                <a:off x="6448613" y="5644775"/>
                <a:ext cx="156345" cy="1796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45"/>
              <p:cNvSpPr>
                <a:spLocks noChangeArrowheads="1"/>
              </p:cNvSpPr>
              <p:nvPr/>
            </p:nvSpPr>
            <p:spPr bwMode="auto">
              <a:xfrm>
                <a:off x="6637627" y="5588771"/>
                <a:ext cx="161012" cy="23568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Rectangle 46"/>
              <p:cNvSpPr>
                <a:spLocks noChangeArrowheads="1"/>
              </p:cNvSpPr>
              <p:nvPr/>
            </p:nvSpPr>
            <p:spPr bwMode="auto">
              <a:xfrm>
                <a:off x="6637627" y="5588771"/>
                <a:ext cx="161012" cy="23568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47"/>
              <p:cNvSpPr>
                <a:spLocks noChangeArrowheads="1"/>
              </p:cNvSpPr>
              <p:nvPr/>
            </p:nvSpPr>
            <p:spPr bwMode="auto">
              <a:xfrm>
                <a:off x="6824308" y="5504764"/>
                <a:ext cx="161012" cy="31969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48"/>
              <p:cNvSpPr>
                <a:spLocks noChangeArrowheads="1"/>
              </p:cNvSpPr>
              <p:nvPr/>
            </p:nvSpPr>
            <p:spPr bwMode="auto">
              <a:xfrm>
                <a:off x="6824308" y="5504764"/>
                <a:ext cx="161012" cy="31969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49"/>
              <p:cNvSpPr>
                <a:spLocks noChangeArrowheads="1"/>
              </p:cNvSpPr>
              <p:nvPr/>
            </p:nvSpPr>
            <p:spPr bwMode="auto">
              <a:xfrm>
                <a:off x="7013322" y="5381088"/>
                <a:ext cx="161012" cy="4433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50"/>
              <p:cNvSpPr>
                <a:spLocks noChangeArrowheads="1"/>
              </p:cNvSpPr>
              <p:nvPr/>
            </p:nvSpPr>
            <p:spPr bwMode="auto">
              <a:xfrm>
                <a:off x="7013322" y="5381088"/>
                <a:ext cx="161012" cy="4433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51"/>
              <p:cNvSpPr/>
              <p:nvPr/>
            </p:nvSpPr>
            <p:spPr bwMode="auto">
              <a:xfrm>
                <a:off x="6448613" y="5080066"/>
                <a:ext cx="830729" cy="844729"/>
              </a:xfrm>
              <a:custGeom>
                <a:avLst/>
                <a:gdLst>
                  <a:gd name="T0" fmla="*/ 144 w 150"/>
                  <a:gd name="T1" fmla="*/ 0 h 151"/>
                  <a:gd name="T2" fmla="*/ 144 w 150"/>
                  <a:gd name="T3" fmla="*/ 0 h 151"/>
                  <a:gd name="T4" fmla="*/ 144 w 150"/>
                  <a:gd name="T5" fmla="*/ 0 h 151"/>
                  <a:gd name="T6" fmla="*/ 140 w 150"/>
                  <a:gd name="T7" fmla="*/ 1 h 151"/>
                  <a:gd name="T8" fmla="*/ 138 w 150"/>
                  <a:gd name="T9" fmla="*/ 6 h 151"/>
                  <a:gd name="T10" fmla="*/ 142 w 150"/>
                  <a:gd name="T11" fmla="*/ 12 h 151"/>
                  <a:gd name="T12" fmla="*/ 142 w 150"/>
                  <a:gd name="T13" fmla="*/ 144 h 151"/>
                  <a:gd name="T14" fmla="*/ 12 w 150"/>
                  <a:gd name="T15" fmla="*/ 144 h 151"/>
                  <a:gd name="T16" fmla="*/ 6 w 150"/>
                  <a:gd name="T17" fmla="*/ 139 h 151"/>
                  <a:gd name="T18" fmla="*/ 0 w 150"/>
                  <a:gd name="T19" fmla="*/ 145 h 151"/>
                  <a:gd name="T20" fmla="*/ 0 w 150"/>
                  <a:gd name="T21" fmla="*/ 146 h 151"/>
                  <a:gd name="T22" fmla="*/ 6 w 150"/>
                  <a:gd name="T23" fmla="*/ 151 h 151"/>
                  <a:gd name="T24" fmla="*/ 12 w 150"/>
                  <a:gd name="T25" fmla="*/ 147 h 151"/>
                  <a:gd name="T26" fmla="*/ 145 w 150"/>
                  <a:gd name="T27" fmla="*/ 147 h 151"/>
                  <a:gd name="T28" fmla="*/ 145 w 150"/>
                  <a:gd name="T29" fmla="*/ 12 h 151"/>
                  <a:gd name="T30" fmla="*/ 150 w 150"/>
                  <a:gd name="T31" fmla="*/ 6 h 151"/>
                  <a:gd name="T32" fmla="*/ 144 w 150"/>
                  <a:gd name="T33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0" h="151">
                    <a:moveTo>
                      <a:pt x="144" y="0"/>
                    </a:moveTo>
                    <a:cubicBezTo>
                      <a:pt x="144" y="0"/>
                      <a:pt x="144" y="0"/>
                      <a:pt x="144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42" y="0"/>
                      <a:pt x="141" y="0"/>
                      <a:pt x="140" y="1"/>
                    </a:cubicBezTo>
                    <a:cubicBezTo>
                      <a:pt x="139" y="2"/>
                      <a:pt x="138" y="4"/>
                      <a:pt x="138" y="6"/>
                    </a:cubicBezTo>
                    <a:cubicBezTo>
                      <a:pt x="138" y="9"/>
                      <a:pt x="140" y="11"/>
                      <a:pt x="142" y="12"/>
                    </a:cubicBezTo>
                    <a:cubicBezTo>
                      <a:pt x="142" y="144"/>
                      <a:pt x="142" y="144"/>
                      <a:pt x="142" y="144"/>
                    </a:cubicBezTo>
                    <a:cubicBezTo>
                      <a:pt x="12" y="144"/>
                      <a:pt x="12" y="144"/>
                      <a:pt x="12" y="144"/>
                    </a:cubicBezTo>
                    <a:cubicBezTo>
                      <a:pt x="11" y="141"/>
                      <a:pt x="8" y="139"/>
                      <a:pt x="6" y="139"/>
                    </a:cubicBezTo>
                    <a:cubicBezTo>
                      <a:pt x="2" y="139"/>
                      <a:pt x="0" y="142"/>
                      <a:pt x="0" y="14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3" y="151"/>
                      <a:pt x="6" y="151"/>
                    </a:cubicBezTo>
                    <a:cubicBezTo>
                      <a:pt x="8" y="151"/>
                      <a:pt x="11" y="150"/>
                      <a:pt x="12" y="147"/>
                    </a:cubicBezTo>
                    <a:cubicBezTo>
                      <a:pt x="145" y="147"/>
                      <a:pt x="145" y="147"/>
                      <a:pt x="145" y="147"/>
                    </a:cubicBezTo>
                    <a:cubicBezTo>
                      <a:pt x="145" y="12"/>
                      <a:pt x="145" y="12"/>
                      <a:pt x="145" y="12"/>
                    </a:cubicBezTo>
                    <a:cubicBezTo>
                      <a:pt x="148" y="11"/>
                      <a:pt x="150" y="9"/>
                      <a:pt x="150" y="6"/>
                    </a:cubicBezTo>
                    <a:cubicBezTo>
                      <a:pt x="150" y="2"/>
                      <a:pt x="147" y="0"/>
                      <a:pt x="14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8227487" y="4858119"/>
            <a:ext cx="596690" cy="596690"/>
            <a:chOff x="678374" y="1543996"/>
            <a:chExt cx="663799" cy="663799"/>
          </a:xfrm>
        </p:grpSpPr>
        <p:sp>
          <p:nvSpPr>
            <p:cNvPr id="39" name="椭圆 38"/>
            <p:cNvSpPr/>
            <p:nvPr/>
          </p:nvSpPr>
          <p:spPr>
            <a:xfrm>
              <a:off x="678374" y="1543996"/>
              <a:ext cx="663799" cy="663799"/>
            </a:xfrm>
            <a:prstGeom prst="ellipse">
              <a:avLst/>
            </a:prstGeom>
            <a:noFill/>
            <a:ln w="28575">
              <a:solidFill>
                <a:srgbClr val="4473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40" name="组合 39"/>
            <p:cNvGrpSpPr>
              <a:grpSpLocks noChangeAspect="1"/>
            </p:cNvGrpSpPr>
            <p:nvPr/>
          </p:nvGrpSpPr>
          <p:grpSpPr>
            <a:xfrm>
              <a:off x="799536" y="1706720"/>
              <a:ext cx="396968" cy="301679"/>
              <a:chOff x="10004425" y="1971676"/>
              <a:chExt cx="1593850" cy="1211262"/>
            </a:xfrm>
            <a:solidFill>
              <a:srgbClr val="4473C5"/>
            </a:solidFill>
          </p:grpSpPr>
          <p:sp>
            <p:nvSpPr>
              <p:cNvPr id="41" name="Freeform 267"/>
              <p:cNvSpPr/>
              <p:nvPr/>
            </p:nvSpPr>
            <p:spPr bwMode="auto">
              <a:xfrm>
                <a:off x="10004425" y="1971676"/>
                <a:ext cx="1535113" cy="688975"/>
              </a:xfrm>
              <a:custGeom>
                <a:avLst/>
                <a:gdLst>
                  <a:gd name="T0" fmla="*/ 480 w 967"/>
                  <a:gd name="T1" fmla="*/ 434 h 434"/>
                  <a:gd name="T2" fmla="*/ 0 w 967"/>
                  <a:gd name="T3" fmla="*/ 217 h 434"/>
                  <a:gd name="T4" fmla="*/ 492 w 967"/>
                  <a:gd name="T5" fmla="*/ 0 h 434"/>
                  <a:gd name="T6" fmla="*/ 967 w 967"/>
                  <a:gd name="T7" fmla="*/ 212 h 434"/>
                  <a:gd name="T8" fmla="*/ 480 w 967"/>
                  <a:gd name="T9" fmla="*/ 434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7" h="434">
                    <a:moveTo>
                      <a:pt x="480" y="434"/>
                    </a:moveTo>
                    <a:lnTo>
                      <a:pt x="0" y="217"/>
                    </a:lnTo>
                    <a:lnTo>
                      <a:pt x="492" y="0"/>
                    </a:lnTo>
                    <a:lnTo>
                      <a:pt x="967" y="212"/>
                    </a:lnTo>
                    <a:lnTo>
                      <a:pt x="480" y="4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Rectangle 268"/>
              <p:cNvSpPr>
                <a:spLocks noChangeArrowheads="1"/>
              </p:cNvSpPr>
              <p:nvPr/>
            </p:nvSpPr>
            <p:spPr bwMode="auto">
              <a:xfrm>
                <a:off x="11474450" y="2297113"/>
                <a:ext cx="46038" cy="5032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Oval 269"/>
              <p:cNvSpPr>
                <a:spLocks noChangeArrowheads="1"/>
              </p:cNvSpPr>
              <p:nvPr/>
            </p:nvSpPr>
            <p:spPr bwMode="auto">
              <a:xfrm>
                <a:off x="11422063" y="2743201"/>
                <a:ext cx="150813" cy="1508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70"/>
              <p:cNvSpPr/>
              <p:nvPr/>
            </p:nvSpPr>
            <p:spPr bwMode="auto">
              <a:xfrm>
                <a:off x="11404600" y="2822576"/>
                <a:ext cx="107950" cy="336550"/>
              </a:xfrm>
              <a:custGeom>
                <a:avLst/>
                <a:gdLst>
                  <a:gd name="T0" fmla="*/ 16 w 29"/>
                  <a:gd name="T1" fmla="*/ 5 h 90"/>
                  <a:gd name="T2" fmla="*/ 6 w 29"/>
                  <a:gd name="T3" fmla="*/ 90 h 90"/>
                  <a:gd name="T4" fmla="*/ 29 w 29"/>
                  <a:gd name="T5" fmla="*/ 90 h 90"/>
                  <a:gd name="T6" fmla="*/ 29 w 29"/>
                  <a:gd name="T7" fmla="*/ 0 h 90"/>
                  <a:gd name="T8" fmla="*/ 16 w 29"/>
                  <a:gd name="T9" fmla="*/ 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90">
                    <a:moveTo>
                      <a:pt x="16" y="5"/>
                    </a:moveTo>
                    <a:cubicBezTo>
                      <a:pt x="16" y="5"/>
                      <a:pt x="0" y="39"/>
                      <a:pt x="6" y="90"/>
                    </a:cubicBezTo>
                    <a:cubicBezTo>
                      <a:pt x="29" y="90"/>
                      <a:pt x="29" y="90"/>
                      <a:pt x="29" y="9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16" y="8"/>
                      <a:pt x="1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71"/>
              <p:cNvSpPr/>
              <p:nvPr/>
            </p:nvSpPr>
            <p:spPr bwMode="auto">
              <a:xfrm>
                <a:off x="11490325" y="2822576"/>
                <a:ext cx="107950" cy="336550"/>
              </a:xfrm>
              <a:custGeom>
                <a:avLst/>
                <a:gdLst>
                  <a:gd name="T0" fmla="*/ 13 w 29"/>
                  <a:gd name="T1" fmla="*/ 5 h 90"/>
                  <a:gd name="T2" fmla="*/ 23 w 29"/>
                  <a:gd name="T3" fmla="*/ 90 h 90"/>
                  <a:gd name="T4" fmla="*/ 0 w 29"/>
                  <a:gd name="T5" fmla="*/ 90 h 90"/>
                  <a:gd name="T6" fmla="*/ 0 w 29"/>
                  <a:gd name="T7" fmla="*/ 0 h 90"/>
                  <a:gd name="T8" fmla="*/ 13 w 29"/>
                  <a:gd name="T9" fmla="*/ 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90">
                    <a:moveTo>
                      <a:pt x="13" y="5"/>
                    </a:moveTo>
                    <a:cubicBezTo>
                      <a:pt x="13" y="5"/>
                      <a:pt x="29" y="39"/>
                      <a:pt x="23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8"/>
                      <a:pt x="1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72"/>
              <p:cNvSpPr/>
              <p:nvPr/>
            </p:nvSpPr>
            <p:spPr bwMode="auto">
              <a:xfrm>
                <a:off x="10309225" y="2522538"/>
                <a:ext cx="889000" cy="660400"/>
              </a:xfrm>
              <a:custGeom>
                <a:avLst/>
                <a:gdLst>
                  <a:gd name="T0" fmla="*/ 237 w 237"/>
                  <a:gd name="T1" fmla="*/ 0 h 176"/>
                  <a:gd name="T2" fmla="*/ 118 w 237"/>
                  <a:gd name="T3" fmla="*/ 55 h 176"/>
                  <a:gd name="T4" fmla="*/ 0 w 237"/>
                  <a:gd name="T5" fmla="*/ 0 h 176"/>
                  <a:gd name="T6" fmla="*/ 0 w 237"/>
                  <a:gd name="T7" fmla="*/ 136 h 176"/>
                  <a:gd name="T8" fmla="*/ 115 w 237"/>
                  <a:gd name="T9" fmla="*/ 176 h 176"/>
                  <a:gd name="T10" fmla="*/ 115 w 237"/>
                  <a:gd name="T11" fmla="*/ 176 h 176"/>
                  <a:gd name="T12" fmla="*/ 118 w 237"/>
                  <a:gd name="T13" fmla="*/ 176 h 176"/>
                  <a:gd name="T14" fmla="*/ 122 w 237"/>
                  <a:gd name="T15" fmla="*/ 176 h 176"/>
                  <a:gd name="T16" fmla="*/ 122 w 237"/>
                  <a:gd name="T17" fmla="*/ 176 h 176"/>
                  <a:gd name="T18" fmla="*/ 237 w 237"/>
                  <a:gd name="T19" fmla="*/ 136 h 176"/>
                  <a:gd name="T20" fmla="*/ 237 w 237"/>
                  <a:gd name="T21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7" h="176">
                    <a:moveTo>
                      <a:pt x="237" y="0"/>
                    </a:moveTo>
                    <a:cubicBezTo>
                      <a:pt x="237" y="1"/>
                      <a:pt x="138" y="47"/>
                      <a:pt x="118" y="55"/>
                    </a:cubicBezTo>
                    <a:cubicBezTo>
                      <a:pt x="99" y="47"/>
                      <a:pt x="0" y="1"/>
                      <a:pt x="0" y="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32" y="170"/>
                      <a:pt x="95" y="175"/>
                      <a:pt x="115" y="176"/>
                    </a:cubicBezTo>
                    <a:cubicBezTo>
                      <a:pt x="115" y="176"/>
                      <a:pt x="115" y="176"/>
                      <a:pt x="115" y="176"/>
                    </a:cubicBezTo>
                    <a:cubicBezTo>
                      <a:pt x="115" y="176"/>
                      <a:pt x="116" y="176"/>
                      <a:pt x="118" y="176"/>
                    </a:cubicBezTo>
                    <a:cubicBezTo>
                      <a:pt x="121" y="176"/>
                      <a:pt x="122" y="176"/>
                      <a:pt x="122" y="176"/>
                    </a:cubicBezTo>
                    <a:cubicBezTo>
                      <a:pt x="122" y="176"/>
                      <a:pt x="122" y="176"/>
                      <a:pt x="122" y="176"/>
                    </a:cubicBezTo>
                    <a:cubicBezTo>
                      <a:pt x="142" y="175"/>
                      <a:pt x="205" y="170"/>
                      <a:pt x="237" y="136"/>
                    </a:cubicBezTo>
                    <a:lnTo>
                      <a:pt x="23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10644849" y="4858119"/>
            <a:ext cx="596690" cy="596690"/>
            <a:chOff x="1715533" y="3281184"/>
            <a:chExt cx="663799" cy="663799"/>
          </a:xfrm>
        </p:grpSpPr>
        <p:sp>
          <p:nvSpPr>
            <p:cNvPr id="48" name="Freeform 151"/>
            <p:cNvSpPr>
              <a:spLocks noEditPoints="1"/>
            </p:cNvSpPr>
            <p:nvPr/>
          </p:nvSpPr>
          <p:spPr bwMode="auto">
            <a:xfrm>
              <a:off x="1906914" y="3438896"/>
              <a:ext cx="281037" cy="420724"/>
            </a:xfrm>
            <a:custGeom>
              <a:avLst/>
              <a:gdLst>
                <a:gd name="T0" fmla="*/ 72 w 143"/>
                <a:gd name="T1" fmla="*/ 214 h 214"/>
                <a:gd name="T2" fmla="*/ 96 w 143"/>
                <a:gd name="T3" fmla="*/ 204 h 214"/>
                <a:gd name="T4" fmla="*/ 48 w 143"/>
                <a:gd name="T5" fmla="*/ 204 h 214"/>
                <a:gd name="T6" fmla="*/ 72 w 143"/>
                <a:gd name="T7" fmla="*/ 214 h 214"/>
                <a:gd name="T8" fmla="*/ 105 w 143"/>
                <a:gd name="T9" fmla="*/ 183 h 214"/>
                <a:gd name="T10" fmla="*/ 39 w 143"/>
                <a:gd name="T11" fmla="*/ 183 h 214"/>
                <a:gd name="T12" fmla="*/ 33 w 143"/>
                <a:gd name="T13" fmla="*/ 190 h 214"/>
                <a:gd name="T14" fmla="*/ 39 w 143"/>
                <a:gd name="T15" fmla="*/ 196 h 214"/>
                <a:gd name="T16" fmla="*/ 105 w 143"/>
                <a:gd name="T17" fmla="*/ 196 h 214"/>
                <a:gd name="T18" fmla="*/ 111 w 143"/>
                <a:gd name="T19" fmla="*/ 190 h 214"/>
                <a:gd name="T20" fmla="*/ 105 w 143"/>
                <a:gd name="T21" fmla="*/ 183 h 214"/>
                <a:gd name="T22" fmla="*/ 105 w 143"/>
                <a:gd name="T23" fmla="*/ 164 h 214"/>
                <a:gd name="T24" fmla="*/ 39 w 143"/>
                <a:gd name="T25" fmla="*/ 164 h 214"/>
                <a:gd name="T26" fmla="*/ 33 w 143"/>
                <a:gd name="T27" fmla="*/ 171 h 214"/>
                <a:gd name="T28" fmla="*/ 39 w 143"/>
                <a:gd name="T29" fmla="*/ 177 h 214"/>
                <a:gd name="T30" fmla="*/ 105 w 143"/>
                <a:gd name="T31" fmla="*/ 177 h 214"/>
                <a:gd name="T32" fmla="*/ 111 w 143"/>
                <a:gd name="T33" fmla="*/ 171 h 214"/>
                <a:gd name="T34" fmla="*/ 105 w 143"/>
                <a:gd name="T35" fmla="*/ 164 h 214"/>
                <a:gd name="T36" fmla="*/ 72 w 143"/>
                <a:gd name="T37" fmla="*/ 0 h 214"/>
                <a:gd name="T38" fmla="*/ 0 w 143"/>
                <a:gd name="T39" fmla="*/ 71 h 214"/>
                <a:gd name="T40" fmla="*/ 32 w 143"/>
                <a:gd name="T41" fmla="*/ 138 h 214"/>
                <a:gd name="T42" fmla="*/ 37 w 143"/>
                <a:gd name="T43" fmla="*/ 158 h 214"/>
                <a:gd name="T44" fmla="*/ 107 w 143"/>
                <a:gd name="T45" fmla="*/ 158 h 214"/>
                <a:gd name="T46" fmla="*/ 112 w 143"/>
                <a:gd name="T47" fmla="*/ 138 h 214"/>
                <a:gd name="T48" fmla="*/ 143 w 143"/>
                <a:gd name="T49" fmla="*/ 71 h 214"/>
                <a:gd name="T50" fmla="*/ 72 w 143"/>
                <a:gd name="T51" fmla="*/ 0 h 214"/>
                <a:gd name="T52" fmla="*/ 115 w 143"/>
                <a:gd name="T53" fmla="*/ 84 h 214"/>
                <a:gd name="T54" fmla="*/ 93 w 143"/>
                <a:gd name="T55" fmla="*/ 144 h 214"/>
                <a:gd name="T56" fmla="*/ 92 w 143"/>
                <a:gd name="T57" fmla="*/ 146 h 214"/>
                <a:gd name="T58" fmla="*/ 83 w 143"/>
                <a:gd name="T59" fmla="*/ 146 h 214"/>
                <a:gd name="T60" fmla="*/ 83 w 143"/>
                <a:gd name="T61" fmla="*/ 143 h 214"/>
                <a:gd name="T62" fmla="*/ 98 w 143"/>
                <a:gd name="T63" fmla="*/ 93 h 214"/>
                <a:gd name="T64" fmla="*/ 97 w 143"/>
                <a:gd name="T65" fmla="*/ 93 h 214"/>
                <a:gd name="T66" fmla="*/ 96 w 143"/>
                <a:gd name="T67" fmla="*/ 93 h 214"/>
                <a:gd name="T68" fmla="*/ 85 w 143"/>
                <a:gd name="T69" fmla="*/ 88 h 214"/>
                <a:gd name="T70" fmla="*/ 73 w 143"/>
                <a:gd name="T71" fmla="*/ 93 h 214"/>
                <a:gd name="T72" fmla="*/ 59 w 143"/>
                <a:gd name="T73" fmla="*/ 87 h 214"/>
                <a:gd name="T74" fmla="*/ 45 w 143"/>
                <a:gd name="T75" fmla="*/ 92 h 214"/>
                <a:gd name="T76" fmla="*/ 59 w 143"/>
                <a:gd name="T77" fmla="*/ 143 h 214"/>
                <a:gd name="T78" fmla="*/ 60 w 143"/>
                <a:gd name="T79" fmla="*/ 146 h 214"/>
                <a:gd name="T80" fmla="*/ 50 w 143"/>
                <a:gd name="T81" fmla="*/ 146 h 214"/>
                <a:gd name="T82" fmla="*/ 50 w 143"/>
                <a:gd name="T83" fmla="*/ 144 h 214"/>
                <a:gd name="T84" fmla="*/ 30 w 143"/>
                <a:gd name="T85" fmla="*/ 84 h 214"/>
                <a:gd name="T86" fmla="*/ 29 w 143"/>
                <a:gd name="T87" fmla="*/ 84 h 214"/>
                <a:gd name="T88" fmla="*/ 29 w 143"/>
                <a:gd name="T89" fmla="*/ 83 h 214"/>
                <a:gd name="T90" fmla="*/ 29 w 143"/>
                <a:gd name="T91" fmla="*/ 82 h 214"/>
                <a:gd name="T92" fmla="*/ 29 w 143"/>
                <a:gd name="T93" fmla="*/ 82 h 214"/>
                <a:gd name="T94" fmla="*/ 30 w 143"/>
                <a:gd name="T95" fmla="*/ 76 h 214"/>
                <a:gd name="T96" fmla="*/ 37 w 143"/>
                <a:gd name="T97" fmla="*/ 77 h 214"/>
                <a:gd name="T98" fmla="*/ 37 w 143"/>
                <a:gd name="T99" fmla="*/ 77 h 214"/>
                <a:gd name="T100" fmla="*/ 45 w 143"/>
                <a:gd name="T101" fmla="*/ 82 h 214"/>
                <a:gd name="T102" fmla="*/ 56 w 143"/>
                <a:gd name="T103" fmla="*/ 77 h 214"/>
                <a:gd name="T104" fmla="*/ 60 w 143"/>
                <a:gd name="T105" fmla="*/ 75 h 214"/>
                <a:gd name="T106" fmla="*/ 63 w 143"/>
                <a:gd name="T107" fmla="*/ 77 h 214"/>
                <a:gd name="T108" fmla="*/ 73 w 143"/>
                <a:gd name="T109" fmla="*/ 83 h 214"/>
                <a:gd name="T110" fmla="*/ 82 w 143"/>
                <a:gd name="T111" fmla="*/ 78 h 214"/>
                <a:gd name="T112" fmla="*/ 86 w 143"/>
                <a:gd name="T113" fmla="*/ 76 h 214"/>
                <a:gd name="T114" fmla="*/ 90 w 143"/>
                <a:gd name="T115" fmla="*/ 78 h 214"/>
                <a:gd name="T116" fmla="*/ 97 w 143"/>
                <a:gd name="T117" fmla="*/ 83 h 214"/>
                <a:gd name="T118" fmla="*/ 97 w 143"/>
                <a:gd name="T119" fmla="*/ 83 h 214"/>
                <a:gd name="T120" fmla="*/ 107 w 143"/>
                <a:gd name="T121" fmla="*/ 78 h 214"/>
                <a:gd name="T122" fmla="*/ 114 w 143"/>
                <a:gd name="T123" fmla="*/ 77 h 214"/>
                <a:gd name="T124" fmla="*/ 115 w 143"/>
                <a:gd name="T125" fmla="*/ 8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3" h="214">
                  <a:moveTo>
                    <a:pt x="72" y="214"/>
                  </a:moveTo>
                  <a:cubicBezTo>
                    <a:pt x="82" y="214"/>
                    <a:pt x="91" y="210"/>
                    <a:pt x="96" y="204"/>
                  </a:cubicBezTo>
                  <a:cubicBezTo>
                    <a:pt x="48" y="204"/>
                    <a:pt x="48" y="204"/>
                    <a:pt x="48" y="204"/>
                  </a:cubicBezTo>
                  <a:cubicBezTo>
                    <a:pt x="53" y="210"/>
                    <a:pt x="62" y="214"/>
                    <a:pt x="72" y="214"/>
                  </a:cubicBezTo>
                  <a:close/>
                  <a:moveTo>
                    <a:pt x="105" y="183"/>
                  </a:moveTo>
                  <a:cubicBezTo>
                    <a:pt x="39" y="183"/>
                    <a:pt x="39" y="183"/>
                    <a:pt x="39" y="183"/>
                  </a:cubicBezTo>
                  <a:cubicBezTo>
                    <a:pt x="35" y="183"/>
                    <a:pt x="33" y="186"/>
                    <a:pt x="33" y="190"/>
                  </a:cubicBezTo>
                  <a:cubicBezTo>
                    <a:pt x="33" y="193"/>
                    <a:pt x="35" y="196"/>
                    <a:pt x="39" y="196"/>
                  </a:cubicBezTo>
                  <a:cubicBezTo>
                    <a:pt x="105" y="196"/>
                    <a:pt x="105" y="196"/>
                    <a:pt x="105" y="196"/>
                  </a:cubicBezTo>
                  <a:cubicBezTo>
                    <a:pt x="108" y="196"/>
                    <a:pt x="111" y="193"/>
                    <a:pt x="111" y="190"/>
                  </a:cubicBezTo>
                  <a:cubicBezTo>
                    <a:pt x="111" y="186"/>
                    <a:pt x="108" y="183"/>
                    <a:pt x="105" y="183"/>
                  </a:cubicBezTo>
                  <a:close/>
                  <a:moveTo>
                    <a:pt x="105" y="164"/>
                  </a:moveTo>
                  <a:cubicBezTo>
                    <a:pt x="39" y="164"/>
                    <a:pt x="39" y="164"/>
                    <a:pt x="39" y="164"/>
                  </a:cubicBezTo>
                  <a:cubicBezTo>
                    <a:pt x="35" y="164"/>
                    <a:pt x="33" y="167"/>
                    <a:pt x="33" y="171"/>
                  </a:cubicBezTo>
                  <a:cubicBezTo>
                    <a:pt x="33" y="174"/>
                    <a:pt x="35" y="177"/>
                    <a:pt x="39" y="177"/>
                  </a:cubicBezTo>
                  <a:cubicBezTo>
                    <a:pt x="105" y="177"/>
                    <a:pt x="105" y="177"/>
                    <a:pt x="105" y="177"/>
                  </a:cubicBezTo>
                  <a:cubicBezTo>
                    <a:pt x="108" y="177"/>
                    <a:pt x="111" y="174"/>
                    <a:pt x="111" y="171"/>
                  </a:cubicBezTo>
                  <a:cubicBezTo>
                    <a:pt x="111" y="167"/>
                    <a:pt x="108" y="164"/>
                    <a:pt x="105" y="164"/>
                  </a:cubicBezTo>
                  <a:close/>
                  <a:moveTo>
                    <a:pt x="72" y="0"/>
                  </a:moveTo>
                  <a:cubicBezTo>
                    <a:pt x="32" y="0"/>
                    <a:pt x="0" y="32"/>
                    <a:pt x="0" y="71"/>
                  </a:cubicBezTo>
                  <a:cubicBezTo>
                    <a:pt x="0" y="98"/>
                    <a:pt x="19" y="117"/>
                    <a:pt x="32" y="138"/>
                  </a:cubicBezTo>
                  <a:cubicBezTo>
                    <a:pt x="35" y="144"/>
                    <a:pt x="37" y="158"/>
                    <a:pt x="37" y="158"/>
                  </a:cubicBezTo>
                  <a:cubicBezTo>
                    <a:pt x="107" y="158"/>
                    <a:pt x="107" y="158"/>
                    <a:pt x="107" y="158"/>
                  </a:cubicBezTo>
                  <a:cubicBezTo>
                    <a:pt x="107" y="158"/>
                    <a:pt x="109" y="144"/>
                    <a:pt x="112" y="138"/>
                  </a:cubicBezTo>
                  <a:cubicBezTo>
                    <a:pt x="125" y="117"/>
                    <a:pt x="143" y="98"/>
                    <a:pt x="143" y="71"/>
                  </a:cubicBezTo>
                  <a:cubicBezTo>
                    <a:pt x="143" y="32"/>
                    <a:pt x="111" y="0"/>
                    <a:pt x="72" y="0"/>
                  </a:cubicBezTo>
                  <a:close/>
                  <a:moveTo>
                    <a:pt x="115" y="84"/>
                  </a:moveTo>
                  <a:cubicBezTo>
                    <a:pt x="102" y="100"/>
                    <a:pt x="95" y="120"/>
                    <a:pt x="93" y="144"/>
                  </a:cubicBezTo>
                  <a:cubicBezTo>
                    <a:pt x="92" y="146"/>
                    <a:pt x="92" y="146"/>
                    <a:pt x="92" y="146"/>
                  </a:cubicBezTo>
                  <a:cubicBezTo>
                    <a:pt x="83" y="146"/>
                    <a:pt x="83" y="146"/>
                    <a:pt x="83" y="146"/>
                  </a:cubicBezTo>
                  <a:cubicBezTo>
                    <a:pt x="83" y="143"/>
                    <a:pt x="83" y="143"/>
                    <a:pt x="83" y="143"/>
                  </a:cubicBezTo>
                  <a:cubicBezTo>
                    <a:pt x="85" y="124"/>
                    <a:pt x="90" y="107"/>
                    <a:pt x="98" y="93"/>
                  </a:cubicBezTo>
                  <a:cubicBezTo>
                    <a:pt x="97" y="93"/>
                    <a:pt x="97" y="93"/>
                    <a:pt x="97" y="93"/>
                  </a:cubicBezTo>
                  <a:cubicBezTo>
                    <a:pt x="96" y="93"/>
                    <a:pt x="96" y="93"/>
                    <a:pt x="96" y="93"/>
                  </a:cubicBezTo>
                  <a:cubicBezTo>
                    <a:pt x="93" y="92"/>
                    <a:pt x="89" y="92"/>
                    <a:pt x="85" y="88"/>
                  </a:cubicBezTo>
                  <a:cubicBezTo>
                    <a:pt x="82" y="91"/>
                    <a:pt x="77" y="93"/>
                    <a:pt x="73" y="93"/>
                  </a:cubicBezTo>
                  <a:cubicBezTo>
                    <a:pt x="68" y="93"/>
                    <a:pt x="63" y="91"/>
                    <a:pt x="59" y="87"/>
                  </a:cubicBezTo>
                  <a:cubicBezTo>
                    <a:pt x="55" y="90"/>
                    <a:pt x="50" y="92"/>
                    <a:pt x="45" y="92"/>
                  </a:cubicBezTo>
                  <a:cubicBezTo>
                    <a:pt x="57" y="114"/>
                    <a:pt x="59" y="137"/>
                    <a:pt x="59" y="143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50" y="146"/>
                    <a:pt x="50" y="146"/>
                    <a:pt x="50" y="146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49" y="135"/>
                    <a:pt x="46" y="107"/>
                    <a:pt x="30" y="84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29" y="83"/>
                    <a:pt x="29" y="83"/>
                    <a:pt x="29" y="82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7" y="80"/>
                    <a:pt x="28" y="77"/>
                    <a:pt x="30" y="76"/>
                  </a:cubicBezTo>
                  <a:cubicBezTo>
                    <a:pt x="32" y="74"/>
                    <a:pt x="35" y="75"/>
                    <a:pt x="37" y="77"/>
                  </a:cubicBezTo>
                  <a:cubicBezTo>
                    <a:pt x="37" y="77"/>
                    <a:pt x="37" y="77"/>
                    <a:pt x="37" y="77"/>
                  </a:cubicBezTo>
                  <a:cubicBezTo>
                    <a:pt x="39" y="80"/>
                    <a:pt x="42" y="82"/>
                    <a:pt x="45" y="82"/>
                  </a:cubicBezTo>
                  <a:cubicBezTo>
                    <a:pt x="48" y="82"/>
                    <a:pt x="52" y="81"/>
                    <a:pt x="56" y="77"/>
                  </a:cubicBezTo>
                  <a:cubicBezTo>
                    <a:pt x="57" y="76"/>
                    <a:pt x="58" y="75"/>
                    <a:pt x="60" y="75"/>
                  </a:cubicBezTo>
                  <a:cubicBezTo>
                    <a:pt x="61" y="76"/>
                    <a:pt x="62" y="76"/>
                    <a:pt x="63" y="77"/>
                  </a:cubicBezTo>
                  <a:cubicBezTo>
                    <a:pt x="67" y="81"/>
                    <a:pt x="70" y="83"/>
                    <a:pt x="73" y="83"/>
                  </a:cubicBezTo>
                  <a:cubicBezTo>
                    <a:pt x="77" y="83"/>
                    <a:pt x="80" y="80"/>
                    <a:pt x="82" y="78"/>
                  </a:cubicBezTo>
                  <a:cubicBezTo>
                    <a:pt x="83" y="77"/>
                    <a:pt x="84" y="76"/>
                    <a:pt x="86" y="76"/>
                  </a:cubicBezTo>
                  <a:cubicBezTo>
                    <a:pt x="87" y="76"/>
                    <a:pt x="89" y="77"/>
                    <a:pt x="90" y="78"/>
                  </a:cubicBezTo>
                  <a:cubicBezTo>
                    <a:pt x="91" y="80"/>
                    <a:pt x="93" y="83"/>
                    <a:pt x="97" y="83"/>
                  </a:cubicBezTo>
                  <a:cubicBezTo>
                    <a:pt x="97" y="83"/>
                    <a:pt x="97" y="83"/>
                    <a:pt x="97" y="83"/>
                  </a:cubicBezTo>
                  <a:cubicBezTo>
                    <a:pt x="101" y="83"/>
                    <a:pt x="104" y="81"/>
                    <a:pt x="107" y="78"/>
                  </a:cubicBezTo>
                  <a:cubicBezTo>
                    <a:pt x="109" y="76"/>
                    <a:pt x="112" y="75"/>
                    <a:pt x="114" y="77"/>
                  </a:cubicBezTo>
                  <a:cubicBezTo>
                    <a:pt x="116" y="79"/>
                    <a:pt x="116" y="82"/>
                    <a:pt x="115" y="84"/>
                  </a:cubicBezTo>
                  <a:close/>
                </a:path>
              </a:pathLst>
            </a:custGeom>
            <a:solidFill>
              <a:srgbClr val="4473C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1715533" y="3281184"/>
              <a:ext cx="663799" cy="663799"/>
            </a:xfrm>
            <a:prstGeom prst="ellipse">
              <a:avLst/>
            </a:prstGeom>
            <a:noFill/>
            <a:ln w="28575">
              <a:solidFill>
                <a:srgbClr val="4473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9033274" y="4858119"/>
            <a:ext cx="596690" cy="596690"/>
            <a:chOff x="1461527" y="1543996"/>
            <a:chExt cx="663799" cy="663799"/>
          </a:xfrm>
        </p:grpSpPr>
        <p:sp>
          <p:nvSpPr>
            <p:cNvPr id="51" name="椭圆 50"/>
            <p:cNvSpPr/>
            <p:nvPr/>
          </p:nvSpPr>
          <p:spPr>
            <a:xfrm>
              <a:off x="1461527" y="1543996"/>
              <a:ext cx="663799" cy="663799"/>
            </a:xfrm>
            <a:prstGeom prst="ellipse">
              <a:avLst/>
            </a:prstGeom>
            <a:noFill/>
            <a:ln w="28575">
              <a:solidFill>
                <a:srgbClr val="4473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1610663" y="1622034"/>
              <a:ext cx="365524" cy="412638"/>
              <a:chOff x="7156451" y="4826087"/>
              <a:chExt cx="763588" cy="862012"/>
            </a:xfrm>
            <a:solidFill>
              <a:srgbClr val="4473C5"/>
            </a:solidFill>
          </p:grpSpPr>
          <p:sp>
            <p:nvSpPr>
              <p:cNvPr id="53" name="Freeform 78"/>
              <p:cNvSpPr/>
              <p:nvPr/>
            </p:nvSpPr>
            <p:spPr bwMode="auto">
              <a:xfrm>
                <a:off x="7375526" y="5242012"/>
                <a:ext cx="230188" cy="230187"/>
              </a:xfrm>
              <a:custGeom>
                <a:avLst/>
                <a:gdLst>
                  <a:gd name="T0" fmla="*/ 37 w 47"/>
                  <a:gd name="T1" fmla="*/ 25 h 47"/>
                  <a:gd name="T2" fmla="*/ 16 w 47"/>
                  <a:gd name="T3" fmla="*/ 27 h 47"/>
                  <a:gd name="T4" fmla="*/ 36 w 47"/>
                  <a:gd name="T5" fmla="*/ 3 h 47"/>
                  <a:gd name="T6" fmla="*/ 23 w 47"/>
                  <a:gd name="T7" fmla="*/ 0 h 47"/>
                  <a:gd name="T8" fmla="*/ 0 w 47"/>
                  <a:gd name="T9" fmla="*/ 23 h 47"/>
                  <a:gd name="T10" fmla="*/ 23 w 47"/>
                  <a:gd name="T11" fmla="*/ 47 h 47"/>
                  <a:gd name="T12" fmla="*/ 47 w 47"/>
                  <a:gd name="T13" fmla="*/ 23 h 47"/>
                  <a:gd name="T14" fmla="*/ 45 w 47"/>
                  <a:gd name="T15" fmla="*/ 16 h 47"/>
                  <a:gd name="T16" fmla="*/ 37 w 47"/>
                  <a:gd name="T17" fmla="*/ 2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7">
                    <a:moveTo>
                      <a:pt x="37" y="25"/>
                    </a:moveTo>
                    <a:cubicBezTo>
                      <a:pt x="16" y="27"/>
                      <a:pt x="16" y="27"/>
                      <a:pt x="16" y="27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2" y="1"/>
                      <a:pt x="28" y="0"/>
                      <a:pt x="23" y="0"/>
                    </a:cubicBezTo>
                    <a:cubicBezTo>
                      <a:pt x="10" y="0"/>
                      <a:pt x="0" y="10"/>
                      <a:pt x="0" y="23"/>
                    </a:cubicBezTo>
                    <a:cubicBezTo>
                      <a:pt x="0" y="36"/>
                      <a:pt x="10" y="47"/>
                      <a:pt x="23" y="47"/>
                    </a:cubicBezTo>
                    <a:cubicBezTo>
                      <a:pt x="36" y="47"/>
                      <a:pt x="47" y="36"/>
                      <a:pt x="47" y="23"/>
                    </a:cubicBezTo>
                    <a:cubicBezTo>
                      <a:pt x="47" y="21"/>
                      <a:pt x="46" y="18"/>
                      <a:pt x="45" y="16"/>
                    </a:cubicBezTo>
                    <a:lnTo>
                      <a:pt x="37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79"/>
              <p:cNvSpPr/>
              <p:nvPr/>
            </p:nvSpPr>
            <p:spPr bwMode="auto">
              <a:xfrm>
                <a:off x="7156451" y="5022937"/>
                <a:ext cx="669925" cy="665162"/>
              </a:xfrm>
              <a:custGeom>
                <a:avLst/>
                <a:gdLst>
                  <a:gd name="T0" fmla="*/ 108 w 137"/>
                  <a:gd name="T1" fmla="*/ 43 h 136"/>
                  <a:gd name="T2" fmla="*/ 115 w 137"/>
                  <a:gd name="T3" fmla="*/ 68 h 136"/>
                  <a:gd name="T4" fmla="*/ 68 w 137"/>
                  <a:gd name="T5" fmla="*/ 115 h 136"/>
                  <a:gd name="T6" fmla="*/ 22 w 137"/>
                  <a:gd name="T7" fmla="*/ 68 h 136"/>
                  <a:gd name="T8" fmla="*/ 68 w 137"/>
                  <a:gd name="T9" fmla="*/ 22 h 136"/>
                  <a:gd name="T10" fmla="*/ 98 w 137"/>
                  <a:gd name="T11" fmla="*/ 32 h 136"/>
                  <a:gd name="T12" fmla="*/ 111 w 137"/>
                  <a:gd name="T13" fmla="*/ 15 h 136"/>
                  <a:gd name="T14" fmla="*/ 68 w 137"/>
                  <a:gd name="T15" fmla="*/ 0 h 136"/>
                  <a:gd name="T16" fmla="*/ 0 w 137"/>
                  <a:gd name="T17" fmla="*/ 68 h 136"/>
                  <a:gd name="T18" fmla="*/ 68 w 137"/>
                  <a:gd name="T19" fmla="*/ 136 h 136"/>
                  <a:gd name="T20" fmla="*/ 137 w 137"/>
                  <a:gd name="T21" fmla="*/ 68 h 136"/>
                  <a:gd name="T22" fmla="*/ 121 w 137"/>
                  <a:gd name="T23" fmla="*/ 26 h 136"/>
                  <a:gd name="T24" fmla="*/ 108 w 137"/>
                  <a:gd name="T25" fmla="*/ 43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" h="136">
                    <a:moveTo>
                      <a:pt x="108" y="43"/>
                    </a:moveTo>
                    <a:cubicBezTo>
                      <a:pt x="112" y="50"/>
                      <a:pt x="115" y="59"/>
                      <a:pt x="115" y="68"/>
                    </a:cubicBezTo>
                    <a:cubicBezTo>
                      <a:pt x="115" y="94"/>
                      <a:pt x="94" y="115"/>
                      <a:pt x="68" y="115"/>
                    </a:cubicBezTo>
                    <a:cubicBezTo>
                      <a:pt x="43" y="115"/>
                      <a:pt x="22" y="94"/>
                      <a:pt x="22" y="68"/>
                    </a:cubicBezTo>
                    <a:cubicBezTo>
                      <a:pt x="22" y="42"/>
                      <a:pt x="43" y="22"/>
                      <a:pt x="68" y="22"/>
                    </a:cubicBezTo>
                    <a:cubicBezTo>
                      <a:pt x="80" y="22"/>
                      <a:pt x="90" y="25"/>
                      <a:pt x="98" y="32"/>
                    </a:cubicBezTo>
                    <a:cubicBezTo>
                      <a:pt x="111" y="15"/>
                      <a:pt x="111" y="15"/>
                      <a:pt x="111" y="15"/>
                    </a:cubicBezTo>
                    <a:cubicBezTo>
                      <a:pt x="100" y="6"/>
                      <a:pt x="85" y="0"/>
                      <a:pt x="68" y="0"/>
                    </a:cubicBezTo>
                    <a:cubicBezTo>
                      <a:pt x="31" y="0"/>
                      <a:pt x="0" y="31"/>
                      <a:pt x="0" y="68"/>
                    </a:cubicBezTo>
                    <a:cubicBezTo>
                      <a:pt x="0" y="106"/>
                      <a:pt x="31" y="136"/>
                      <a:pt x="68" y="136"/>
                    </a:cubicBezTo>
                    <a:cubicBezTo>
                      <a:pt x="106" y="136"/>
                      <a:pt x="137" y="106"/>
                      <a:pt x="137" y="68"/>
                    </a:cubicBezTo>
                    <a:cubicBezTo>
                      <a:pt x="137" y="52"/>
                      <a:pt x="131" y="37"/>
                      <a:pt x="121" y="26"/>
                    </a:cubicBezTo>
                    <a:lnTo>
                      <a:pt x="108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80"/>
              <p:cNvSpPr/>
              <p:nvPr/>
            </p:nvSpPr>
            <p:spPr bwMode="auto">
              <a:xfrm>
                <a:off x="7454901" y="4826087"/>
                <a:ext cx="465138" cy="549275"/>
              </a:xfrm>
              <a:custGeom>
                <a:avLst/>
                <a:gdLst>
                  <a:gd name="T0" fmla="*/ 293 w 293"/>
                  <a:gd name="T1" fmla="*/ 59 h 346"/>
                  <a:gd name="T2" fmla="*/ 225 w 293"/>
                  <a:gd name="T3" fmla="*/ 65 h 346"/>
                  <a:gd name="T4" fmla="*/ 219 w 293"/>
                  <a:gd name="T5" fmla="*/ 0 h 346"/>
                  <a:gd name="T6" fmla="*/ 163 w 293"/>
                  <a:gd name="T7" fmla="*/ 65 h 346"/>
                  <a:gd name="T8" fmla="*/ 157 w 293"/>
                  <a:gd name="T9" fmla="*/ 114 h 346"/>
                  <a:gd name="T10" fmla="*/ 6 w 293"/>
                  <a:gd name="T11" fmla="*/ 306 h 346"/>
                  <a:gd name="T12" fmla="*/ 0 w 293"/>
                  <a:gd name="T13" fmla="*/ 346 h 346"/>
                  <a:gd name="T14" fmla="*/ 40 w 293"/>
                  <a:gd name="T15" fmla="*/ 333 h 346"/>
                  <a:gd name="T16" fmla="*/ 194 w 293"/>
                  <a:gd name="T17" fmla="*/ 142 h 346"/>
                  <a:gd name="T18" fmla="*/ 240 w 293"/>
                  <a:gd name="T19" fmla="*/ 127 h 346"/>
                  <a:gd name="T20" fmla="*/ 293 w 293"/>
                  <a:gd name="T21" fmla="*/ 59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3" h="346">
                    <a:moveTo>
                      <a:pt x="293" y="59"/>
                    </a:moveTo>
                    <a:lnTo>
                      <a:pt x="225" y="65"/>
                    </a:lnTo>
                    <a:lnTo>
                      <a:pt x="219" y="0"/>
                    </a:lnTo>
                    <a:lnTo>
                      <a:pt x="163" y="65"/>
                    </a:lnTo>
                    <a:lnTo>
                      <a:pt x="157" y="114"/>
                    </a:lnTo>
                    <a:lnTo>
                      <a:pt x="6" y="306"/>
                    </a:lnTo>
                    <a:lnTo>
                      <a:pt x="0" y="346"/>
                    </a:lnTo>
                    <a:lnTo>
                      <a:pt x="40" y="333"/>
                    </a:lnTo>
                    <a:lnTo>
                      <a:pt x="194" y="142"/>
                    </a:lnTo>
                    <a:lnTo>
                      <a:pt x="240" y="127"/>
                    </a:lnTo>
                    <a:lnTo>
                      <a:pt x="293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56" name="Picture 4" descr="20070312165959696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439" y="2748988"/>
            <a:ext cx="4355931" cy="25529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3"/>
          <p:cNvSpPr>
            <a:spLocks noChangeAspect="1" noChangeArrowheads="1" noTextEdit="1"/>
          </p:cNvSpPr>
          <p:nvPr/>
        </p:nvSpPr>
        <p:spPr bwMode="auto"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任意多边形 9"/>
          <p:cNvSpPr>
            <a:spLocks noChangeArrowheads="1"/>
          </p:cNvSpPr>
          <p:nvPr/>
        </p:nvSpPr>
        <p:spPr bwMode="auto">
          <a:xfrm>
            <a:off x="1214942" y="0"/>
            <a:ext cx="10975471" cy="5653837"/>
          </a:xfrm>
          <a:custGeom>
            <a:avLst/>
            <a:gdLst>
              <a:gd name="connsiteX0" fmla="*/ 9519577 w 10975471"/>
              <a:gd name="connsiteY0" fmla="*/ 2660726 h 5653837"/>
              <a:gd name="connsiteX1" fmla="*/ 9619233 w 10975471"/>
              <a:gd name="connsiteY1" fmla="*/ 2752930 h 5653837"/>
              <a:gd name="connsiteX2" fmla="*/ 10975471 w 10975471"/>
              <a:gd name="connsiteY2" fmla="*/ 4946847 h 5653837"/>
              <a:gd name="connsiteX3" fmla="*/ 10975471 w 10975471"/>
              <a:gd name="connsiteY3" fmla="*/ 5577677 h 5653837"/>
              <a:gd name="connsiteX4" fmla="*/ 10975471 w 10975471"/>
              <a:gd name="connsiteY4" fmla="*/ 5653837 h 5653837"/>
              <a:gd name="connsiteX5" fmla="*/ 9646853 w 10975471"/>
              <a:gd name="connsiteY5" fmla="*/ 2812429 h 5653837"/>
              <a:gd name="connsiteX6" fmla="*/ 8800452 w 10975471"/>
              <a:gd name="connsiteY6" fmla="*/ 2142232 h 5653837"/>
              <a:gd name="connsiteX7" fmla="*/ 8779928 w 10975471"/>
              <a:gd name="connsiteY7" fmla="*/ 2281325 h 5653837"/>
              <a:gd name="connsiteX8" fmla="*/ 4322030 w 10975471"/>
              <a:gd name="connsiteY8" fmla="*/ 3948226 h 5653837"/>
              <a:gd name="connsiteX9" fmla="*/ 4119683 w 10975471"/>
              <a:gd name="connsiteY9" fmla="*/ 3852171 h 5653837"/>
              <a:gd name="connsiteX10" fmla="*/ 4374175 w 10975471"/>
              <a:gd name="connsiteY10" fmla="*/ 3920458 h 5653837"/>
              <a:gd name="connsiteX11" fmla="*/ 8738851 w 10975471"/>
              <a:gd name="connsiteY11" fmla="*/ 2345688 h 5653837"/>
              <a:gd name="connsiteX12" fmla="*/ 0 w 10975471"/>
              <a:gd name="connsiteY12" fmla="*/ 0 h 5653837"/>
              <a:gd name="connsiteX13" fmla="*/ 4119059 w 10975471"/>
              <a:gd name="connsiteY13" fmla="*/ 0 h 5653837"/>
              <a:gd name="connsiteX14" fmla="*/ 4119059 w 10975471"/>
              <a:gd name="connsiteY14" fmla="*/ 1588 h 5653837"/>
              <a:gd name="connsiteX15" fmla="*/ 10975471 w 10975471"/>
              <a:gd name="connsiteY15" fmla="*/ 1588 h 5653837"/>
              <a:gd name="connsiteX16" fmla="*/ 10975471 w 10975471"/>
              <a:gd name="connsiteY16" fmla="*/ 4946846 h 5653837"/>
              <a:gd name="connsiteX17" fmla="*/ 9619233 w 10975471"/>
              <a:gd name="connsiteY17" fmla="*/ 2752929 h 5653837"/>
              <a:gd name="connsiteX18" fmla="*/ 9519577 w 10975471"/>
              <a:gd name="connsiteY18" fmla="*/ 2660725 h 5653837"/>
              <a:gd name="connsiteX19" fmla="*/ 9479069 w 10975471"/>
              <a:gd name="connsiteY19" fmla="*/ 2612442 h 5653837"/>
              <a:gd name="connsiteX20" fmla="*/ 8817844 w 10975471"/>
              <a:gd name="connsiteY20" fmla="*/ 1925638 h 5653837"/>
              <a:gd name="connsiteX21" fmla="*/ 8805769 w 10975471"/>
              <a:gd name="connsiteY21" fmla="*/ 2106196 h 5653837"/>
              <a:gd name="connsiteX22" fmla="*/ 8800452 w 10975471"/>
              <a:gd name="connsiteY22" fmla="*/ 2142231 h 5653837"/>
              <a:gd name="connsiteX23" fmla="*/ 8738851 w 10975471"/>
              <a:gd name="connsiteY23" fmla="*/ 2345687 h 5653837"/>
              <a:gd name="connsiteX24" fmla="*/ 4374175 w 10975471"/>
              <a:gd name="connsiteY24" fmla="*/ 3920457 h 5653837"/>
              <a:gd name="connsiteX25" fmla="*/ 4119683 w 10975471"/>
              <a:gd name="connsiteY25" fmla="*/ 3852170 h 5653837"/>
              <a:gd name="connsiteX26" fmla="*/ 4119058 w 10975471"/>
              <a:gd name="connsiteY26" fmla="*/ 3851874 h 5653837"/>
              <a:gd name="connsiteX27" fmla="*/ 4119058 w 10975471"/>
              <a:gd name="connsiteY27" fmla="*/ 3848400 h 5653837"/>
              <a:gd name="connsiteX28" fmla="*/ 3764880 w 10975471"/>
              <a:gd name="connsiteY28" fmla="*/ 3675945 h 5653837"/>
              <a:gd name="connsiteX29" fmla="*/ 2363752 w 10975471"/>
              <a:gd name="connsiteY29" fmla="*/ 2779800 h 5653837"/>
              <a:gd name="connsiteX30" fmla="*/ 190903 w 10975471"/>
              <a:gd name="connsiteY30" fmla="*/ 333719 h 5653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975471" h="5653837">
                <a:moveTo>
                  <a:pt x="9519577" y="2660726"/>
                </a:moveTo>
                <a:lnTo>
                  <a:pt x="9619233" y="2752930"/>
                </a:lnTo>
                <a:cubicBezTo>
                  <a:pt x="10170144" y="3282186"/>
                  <a:pt x="10786652" y="4076436"/>
                  <a:pt x="10975471" y="4946847"/>
                </a:cubicBezTo>
                <a:cubicBezTo>
                  <a:pt x="10975471" y="5185741"/>
                  <a:pt x="10975471" y="5394774"/>
                  <a:pt x="10975471" y="5577677"/>
                </a:cubicBezTo>
                <a:lnTo>
                  <a:pt x="10975471" y="5653837"/>
                </a:lnTo>
                <a:cubicBezTo>
                  <a:pt x="10846913" y="4515558"/>
                  <a:pt x="10214503" y="3510358"/>
                  <a:pt x="9646853" y="2812429"/>
                </a:cubicBezTo>
                <a:close/>
                <a:moveTo>
                  <a:pt x="8800452" y="2142232"/>
                </a:moveTo>
                <a:lnTo>
                  <a:pt x="8779928" y="2281325"/>
                </a:lnTo>
                <a:cubicBezTo>
                  <a:pt x="8465219" y="3947219"/>
                  <a:pt x="6291918" y="4819146"/>
                  <a:pt x="4322030" y="3948226"/>
                </a:cubicBezTo>
                <a:lnTo>
                  <a:pt x="4119683" y="3852171"/>
                </a:lnTo>
                <a:lnTo>
                  <a:pt x="4374175" y="3920458"/>
                </a:lnTo>
                <a:cubicBezTo>
                  <a:pt x="6809230" y="4522299"/>
                  <a:pt x="8340669" y="3407874"/>
                  <a:pt x="8738851" y="2345688"/>
                </a:cubicBezTo>
                <a:close/>
                <a:moveTo>
                  <a:pt x="0" y="0"/>
                </a:moveTo>
                <a:lnTo>
                  <a:pt x="4119059" y="0"/>
                </a:lnTo>
                <a:lnTo>
                  <a:pt x="4119059" y="1588"/>
                </a:lnTo>
                <a:lnTo>
                  <a:pt x="10975471" y="1588"/>
                </a:lnTo>
                <a:lnTo>
                  <a:pt x="10975471" y="4946846"/>
                </a:lnTo>
                <a:cubicBezTo>
                  <a:pt x="10786652" y="4076435"/>
                  <a:pt x="10170144" y="3282185"/>
                  <a:pt x="9619233" y="2752929"/>
                </a:cubicBezTo>
                <a:lnTo>
                  <a:pt x="9519577" y="2660725"/>
                </a:lnTo>
                <a:lnTo>
                  <a:pt x="9479069" y="2612442"/>
                </a:lnTo>
                <a:cubicBezTo>
                  <a:pt x="9204563" y="2295077"/>
                  <a:pt x="8960463" y="2058884"/>
                  <a:pt x="8817844" y="1925638"/>
                </a:cubicBezTo>
                <a:cubicBezTo>
                  <a:pt x="8816170" y="1986703"/>
                  <a:pt x="8812117" y="2046902"/>
                  <a:pt x="8805769" y="2106196"/>
                </a:cubicBezTo>
                <a:lnTo>
                  <a:pt x="8800452" y="2142231"/>
                </a:lnTo>
                <a:lnTo>
                  <a:pt x="8738851" y="2345687"/>
                </a:lnTo>
                <a:cubicBezTo>
                  <a:pt x="8340669" y="3407873"/>
                  <a:pt x="6809230" y="4522298"/>
                  <a:pt x="4374175" y="3920457"/>
                </a:cubicBezTo>
                <a:lnTo>
                  <a:pt x="4119683" y="3852170"/>
                </a:lnTo>
                <a:lnTo>
                  <a:pt x="4119058" y="3851874"/>
                </a:lnTo>
                <a:lnTo>
                  <a:pt x="4119058" y="3848400"/>
                </a:lnTo>
                <a:lnTo>
                  <a:pt x="3764880" y="3675945"/>
                </a:lnTo>
                <a:cubicBezTo>
                  <a:pt x="3278711" y="3425263"/>
                  <a:pt x="2809465" y="3126685"/>
                  <a:pt x="2363752" y="2779800"/>
                </a:cubicBezTo>
                <a:cubicBezTo>
                  <a:pt x="1472327" y="2086032"/>
                  <a:pt x="744764" y="1253300"/>
                  <a:pt x="190903" y="33371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6" name="Freeform 7"/>
          <p:cNvSpPr/>
          <p:nvPr/>
        </p:nvSpPr>
        <p:spPr bwMode="auto">
          <a:xfrm>
            <a:off x="8504238" y="1397000"/>
            <a:ext cx="2605088" cy="792163"/>
          </a:xfrm>
          <a:custGeom>
            <a:avLst/>
            <a:gdLst>
              <a:gd name="T0" fmla="*/ 911 w 1641"/>
              <a:gd name="T1" fmla="*/ 192 h 499"/>
              <a:gd name="T2" fmla="*/ 1641 w 1641"/>
              <a:gd name="T3" fmla="*/ 20 h 499"/>
              <a:gd name="T4" fmla="*/ 181 w 1641"/>
              <a:gd name="T5" fmla="*/ 0 h 499"/>
              <a:gd name="T6" fmla="*/ 0 w 1641"/>
              <a:gd name="T7" fmla="*/ 499 h 499"/>
              <a:gd name="T8" fmla="*/ 632 w 1641"/>
              <a:gd name="T9" fmla="*/ 275 h 499"/>
              <a:gd name="T10" fmla="*/ 918 w 1641"/>
              <a:gd name="T11" fmla="*/ 451 h 499"/>
              <a:gd name="T12" fmla="*/ 911 w 1641"/>
              <a:gd name="T13" fmla="*/ 192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41" h="499">
                <a:moveTo>
                  <a:pt x="911" y="192"/>
                </a:moveTo>
                <a:lnTo>
                  <a:pt x="1641" y="20"/>
                </a:lnTo>
                <a:lnTo>
                  <a:pt x="181" y="0"/>
                </a:lnTo>
                <a:lnTo>
                  <a:pt x="0" y="499"/>
                </a:lnTo>
                <a:lnTo>
                  <a:pt x="632" y="275"/>
                </a:lnTo>
                <a:lnTo>
                  <a:pt x="918" y="451"/>
                </a:lnTo>
                <a:lnTo>
                  <a:pt x="911" y="192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7" name="Freeform 9"/>
          <p:cNvSpPr/>
          <p:nvPr/>
        </p:nvSpPr>
        <p:spPr bwMode="auto">
          <a:xfrm>
            <a:off x="8907463" y="647700"/>
            <a:ext cx="2298700" cy="628650"/>
          </a:xfrm>
          <a:custGeom>
            <a:avLst/>
            <a:gdLst>
              <a:gd name="T0" fmla="*/ 0 w 1448"/>
              <a:gd name="T1" fmla="*/ 0 h 396"/>
              <a:gd name="T2" fmla="*/ 715 w 1448"/>
              <a:gd name="T3" fmla="*/ 396 h 396"/>
              <a:gd name="T4" fmla="*/ 1448 w 1448"/>
              <a:gd name="T5" fmla="*/ 222 h 396"/>
              <a:gd name="T6" fmla="*/ 0 w 1448"/>
              <a:gd name="T7" fmla="*/ 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48" h="396">
                <a:moveTo>
                  <a:pt x="0" y="0"/>
                </a:moveTo>
                <a:lnTo>
                  <a:pt x="715" y="396"/>
                </a:lnTo>
                <a:lnTo>
                  <a:pt x="1448" y="22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10"/>
          <p:cNvSpPr/>
          <p:nvPr/>
        </p:nvSpPr>
        <p:spPr bwMode="auto">
          <a:xfrm>
            <a:off x="8907463" y="647700"/>
            <a:ext cx="1135063" cy="1277938"/>
          </a:xfrm>
          <a:custGeom>
            <a:avLst/>
            <a:gdLst>
              <a:gd name="T0" fmla="*/ 715 w 715"/>
              <a:gd name="T1" fmla="*/ 396 h 805"/>
              <a:gd name="T2" fmla="*/ 709 w 715"/>
              <a:gd name="T3" fmla="*/ 805 h 805"/>
              <a:gd name="T4" fmla="*/ 0 w 715"/>
              <a:gd name="T5" fmla="*/ 0 h 805"/>
              <a:gd name="T6" fmla="*/ 715 w 715"/>
              <a:gd name="T7" fmla="*/ 396 h 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5" h="805">
                <a:moveTo>
                  <a:pt x="715" y="396"/>
                </a:moveTo>
                <a:lnTo>
                  <a:pt x="709" y="805"/>
                </a:lnTo>
                <a:lnTo>
                  <a:pt x="0" y="0"/>
                </a:lnTo>
                <a:lnTo>
                  <a:pt x="715" y="39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11"/>
          <p:cNvSpPr/>
          <p:nvPr/>
        </p:nvSpPr>
        <p:spPr bwMode="auto">
          <a:xfrm>
            <a:off x="8907463" y="647700"/>
            <a:ext cx="1125538" cy="1277938"/>
          </a:xfrm>
          <a:custGeom>
            <a:avLst/>
            <a:gdLst>
              <a:gd name="T0" fmla="*/ 0 w 709"/>
              <a:gd name="T1" fmla="*/ 0 h 805"/>
              <a:gd name="T2" fmla="*/ 433 w 709"/>
              <a:gd name="T3" fmla="*/ 492 h 805"/>
              <a:gd name="T4" fmla="*/ 709 w 709"/>
              <a:gd name="T5" fmla="*/ 805 h 805"/>
              <a:gd name="T6" fmla="*/ 517 w 709"/>
              <a:gd name="T7" fmla="*/ 456 h 805"/>
              <a:gd name="T8" fmla="*/ 0 w 709"/>
              <a:gd name="T9" fmla="*/ 0 h 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9" h="805">
                <a:moveTo>
                  <a:pt x="0" y="0"/>
                </a:moveTo>
                <a:lnTo>
                  <a:pt x="433" y="492"/>
                </a:lnTo>
                <a:lnTo>
                  <a:pt x="709" y="805"/>
                </a:lnTo>
                <a:lnTo>
                  <a:pt x="517" y="456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12"/>
          <p:cNvSpPr/>
          <p:nvPr/>
        </p:nvSpPr>
        <p:spPr bwMode="auto">
          <a:xfrm>
            <a:off x="8582025" y="647700"/>
            <a:ext cx="1146175" cy="1211263"/>
          </a:xfrm>
          <a:custGeom>
            <a:avLst/>
            <a:gdLst>
              <a:gd name="T0" fmla="*/ 205 w 722"/>
              <a:gd name="T1" fmla="*/ 0 h 763"/>
              <a:gd name="T2" fmla="*/ 0 w 722"/>
              <a:gd name="T3" fmla="*/ 763 h 763"/>
              <a:gd name="T4" fmla="*/ 722 w 722"/>
              <a:gd name="T5" fmla="*/ 456 h 763"/>
              <a:gd name="T6" fmla="*/ 205 w 722"/>
              <a:gd name="T7" fmla="*/ 0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2" h="763">
                <a:moveTo>
                  <a:pt x="205" y="0"/>
                </a:moveTo>
                <a:lnTo>
                  <a:pt x="0" y="763"/>
                </a:lnTo>
                <a:lnTo>
                  <a:pt x="722" y="456"/>
                </a:lnTo>
                <a:lnTo>
                  <a:pt x="2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997276" y="1437443"/>
            <a:ext cx="2065263" cy="2065263"/>
            <a:chOff x="318248" y="356566"/>
            <a:chExt cx="2235767" cy="2235767"/>
          </a:xfrm>
        </p:grpSpPr>
        <p:sp>
          <p:nvSpPr>
            <p:cNvPr id="13" name="椭圆 12"/>
            <p:cNvSpPr/>
            <p:nvPr/>
          </p:nvSpPr>
          <p:spPr>
            <a:xfrm>
              <a:off x="318248" y="356566"/>
              <a:ext cx="2235767" cy="2235767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535001" y="573319"/>
              <a:ext cx="1802262" cy="1802262"/>
            </a:xfrm>
            <a:prstGeom prst="ellipse">
              <a:avLst/>
            </a:prstGeom>
            <a:solidFill>
              <a:srgbClr val="FF93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2366016" y="2085353"/>
            <a:ext cx="13131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</a:rPr>
              <a:t>使命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2610" y="4838700"/>
            <a:ext cx="11155680" cy="922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5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提升大学生就业能力，服务产业发展</a:t>
            </a:r>
            <a:endParaRPr lang="zh-CN" altLang="en-US" sz="5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0" y="5626100"/>
            <a:ext cx="12192000" cy="1231900"/>
          </a:xfrm>
          <a:prstGeom prst="rect">
            <a:avLst/>
          </a:prstGeom>
          <a:solidFill>
            <a:srgbClr val="0D0D0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1049242" y="615026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什么是核心价值观</a:t>
            </a:r>
            <a:endParaRPr lang="zh-CN" altLang="en-US" sz="3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8" name="Picture 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49242" y="2607698"/>
            <a:ext cx="4721528" cy="3937027"/>
          </a:xfrm>
          <a:prstGeom prst="rect">
            <a:avLst/>
          </a:prstGeom>
          <a:effectLst>
            <a:outerShdw blurRad="2286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9" name="矩形 12"/>
          <p:cNvSpPr>
            <a:spLocks noChangeArrowheads="1"/>
          </p:cNvSpPr>
          <p:nvPr/>
        </p:nvSpPr>
        <p:spPr bwMode="auto">
          <a:xfrm>
            <a:off x="6463610" y="2562074"/>
            <a:ext cx="4824412" cy="371344"/>
          </a:xfrm>
          <a:prstGeom prst="rect">
            <a:avLst/>
          </a:prstGeom>
          <a:solidFill>
            <a:srgbClr val="52525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33571" y="1001786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b="1" dirty="0">
                <a:solidFill>
                  <a:srgbClr val="4473C5"/>
                </a:solidFill>
              </a:rPr>
              <a:t>核心价值观</a:t>
            </a:r>
            <a:endParaRPr lang="zh-CN" altLang="en-US" sz="9600" b="1" dirty="0">
              <a:solidFill>
                <a:srgbClr val="4473C5"/>
              </a:solidFill>
            </a:endParaRPr>
          </a:p>
        </p:txBody>
      </p:sp>
      <p:sp>
        <p:nvSpPr>
          <p:cNvPr id="24" name="TextBox 3"/>
          <p:cNvSpPr txBox="1">
            <a:spLocks noChangeArrowheads="1"/>
          </p:cNvSpPr>
          <p:nvPr/>
        </p:nvSpPr>
        <p:spPr bwMode="auto">
          <a:xfrm>
            <a:off x="6463610" y="3107403"/>
            <a:ext cx="4824413" cy="168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50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 eaLnBrk="0" hangingPunct="0">
              <a:defRPr kumimoji="1" sz="150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 eaLnBrk="0" hangingPunct="0">
              <a:defRPr kumimoji="1" sz="150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 eaLnBrk="0" hangingPunct="0">
              <a:defRPr kumimoji="1" sz="150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 eaLnBrk="0" hangingPunct="0">
              <a:defRPr kumimoji="1" sz="150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tx1"/>
                </a:solidFill>
                <a:latin typeface="+mj-ea"/>
                <a:ea typeface="+mj-ea"/>
              </a:rPr>
              <a:t>是企业在经营过程中全体员工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共同</a:t>
            </a:r>
            <a:r>
              <a:rPr lang="zh-CN" altLang="zh-CN" sz="2400" dirty="0">
                <a:solidFill>
                  <a:schemeClr val="tx1"/>
                </a:solidFill>
                <a:latin typeface="+mj-ea"/>
                <a:ea typeface="+mj-ea"/>
              </a:rPr>
              <a:t>信奉的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最基本价值主张</a:t>
            </a:r>
            <a:r>
              <a:rPr lang="zh-CN" altLang="zh-CN" sz="2400" dirty="0">
                <a:solidFill>
                  <a:schemeClr val="tx1"/>
                </a:solidFill>
                <a:latin typeface="+mj-ea"/>
                <a:ea typeface="+mj-ea"/>
              </a:rPr>
              <a:t>。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是公司评判是非对错的核心逻辑！</a:t>
            </a:r>
            <a:endParaRPr lang="zh-CN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9839061" y="4858119"/>
            <a:ext cx="596690" cy="596690"/>
            <a:chOff x="2244679" y="1543996"/>
            <a:chExt cx="663799" cy="663799"/>
          </a:xfrm>
        </p:grpSpPr>
        <p:sp>
          <p:nvSpPr>
            <p:cNvPr id="26" name="椭圆 25"/>
            <p:cNvSpPr/>
            <p:nvPr/>
          </p:nvSpPr>
          <p:spPr>
            <a:xfrm>
              <a:off x="2244679" y="1543996"/>
              <a:ext cx="663799" cy="663799"/>
            </a:xfrm>
            <a:prstGeom prst="ellipse">
              <a:avLst/>
            </a:prstGeom>
            <a:noFill/>
            <a:ln w="28575">
              <a:solidFill>
                <a:srgbClr val="4473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2364919" y="1649336"/>
              <a:ext cx="405908" cy="412748"/>
              <a:chOff x="6448613" y="5080066"/>
              <a:chExt cx="830729" cy="844729"/>
            </a:xfrm>
            <a:solidFill>
              <a:srgbClr val="4473C5"/>
            </a:solidFill>
          </p:grpSpPr>
          <p:sp>
            <p:nvSpPr>
              <p:cNvPr id="28" name="Freeform 42"/>
              <p:cNvSpPr/>
              <p:nvPr/>
            </p:nvSpPr>
            <p:spPr bwMode="auto">
              <a:xfrm>
                <a:off x="6455614" y="5080066"/>
                <a:ext cx="690718" cy="487703"/>
              </a:xfrm>
              <a:custGeom>
                <a:avLst/>
                <a:gdLst>
                  <a:gd name="T0" fmla="*/ 122 w 125"/>
                  <a:gd name="T1" fmla="*/ 0 h 87"/>
                  <a:gd name="T2" fmla="*/ 88 w 125"/>
                  <a:gd name="T3" fmla="*/ 12 h 87"/>
                  <a:gd name="T4" fmla="*/ 101 w 125"/>
                  <a:gd name="T5" fmla="*/ 20 h 87"/>
                  <a:gd name="T6" fmla="*/ 42 w 125"/>
                  <a:gd name="T7" fmla="*/ 65 h 87"/>
                  <a:gd name="T8" fmla="*/ 5 w 125"/>
                  <a:gd name="T9" fmla="*/ 71 h 87"/>
                  <a:gd name="T10" fmla="*/ 0 w 125"/>
                  <a:gd name="T11" fmla="*/ 71 h 87"/>
                  <a:gd name="T12" fmla="*/ 0 w 125"/>
                  <a:gd name="T13" fmla="*/ 79 h 87"/>
                  <a:gd name="T14" fmla="*/ 0 w 125"/>
                  <a:gd name="T15" fmla="*/ 87 h 87"/>
                  <a:gd name="T16" fmla="*/ 6 w 125"/>
                  <a:gd name="T17" fmla="*/ 87 h 87"/>
                  <a:gd name="T18" fmla="*/ 46 w 125"/>
                  <a:gd name="T19" fmla="*/ 80 h 87"/>
                  <a:gd name="T20" fmla="*/ 87 w 125"/>
                  <a:gd name="T21" fmla="*/ 58 h 87"/>
                  <a:gd name="T22" fmla="*/ 115 w 125"/>
                  <a:gd name="T23" fmla="*/ 28 h 87"/>
                  <a:gd name="T24" fmla="*/ 125 w 125"/>
                  <a:gd name="T25" fmla="*/ 34 h 87"/>
                  <a:gd name="T26" fmla="*/ 122 w 125"/>
                  <a:gd name="T2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5" h="87">
                    <a:moveTo>
                      <a:pt x="122" y="0"/>
                    </a:moveTo>
                    <a:cubicBezTo>
                      <a:pt x="88" y="12"/>
                      <a:pt x="88" y="12"/>
                      <a:pt x="88" y="12"/>
                    </a:cubicBezTo>
                    <a:cubicBezTo>
                      <a:pt x="101" y="20"/>
                      <a:pt x="101" y="20"/>
                      <a:pt x="101" y="20"/>
                    </a:cubicBezTo>
                    <a:cubicBezTo>
                      <a:pt x="87" y="41"/>
                      <a:pt x="67" y="56"/>
                      <a:pt x="42" y="65"/>
                    </a:cubicBezTo>
                    <a:cubicBezTo>
                      <a:pt x="26" y="70"/>
                      <a:pt x="12" y="71"/>
                      <a:pt x="5" y="71"/>
                    </a:cubicBezTo>
                    <a:cubicBezTo>
                      <a:pt x="2" y="71"/>
                      <a:pt x="0" y="71"/>
                      <a:pt x="0" y="71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1" y="87"/>
                      <a:pt x="3" y="87"/>
                      <a:pt x="6" y="87"/>
                    </a:cubicBezTo>
                    <a:cubicBezTo>
                      <a:pt x="14" y="87"/>
                      <a:pt x="29" y="86"/>
                      <a:pt x="46" y="80"/>
                    </a:cubicBezTo>
                    <a:cubicBezTo>
                      <a:pt x="61" y="75"/>
                      <a:pt x="75" y="67"/>
                      <a:pt x="87" y="58"/>
                    </a:cubicBezTo>
                    <a:cubicBezTo>
                      <a:pt x="98" y="50"/>
                      <a:pt x="107" y="40"/>
                      <a:pt x="115" y="28"/>
                    </a:cubicBezTo>
                    <a:cubicBezTo>
                      <a:pt x="125" y="34"/>
                      <a:pt x="125" y="34"/>
                      <a:pt x="125" y="34"/>
                    </a:cubicBezTo>
                    <a:cubicBezTo>
                      <a:pt x="122" y="0"/>
                      <a:pt x="122" y="0"/>
                      <a:pt x="12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Rectangle 43"/>
              <p:cNvSpPr>
                <a:spLocks noChangeArrowheads="1"/>
              </p:cNvSpPr>
              <p:nvPr/>
            </p:nvSpPr>
            <p:spPr bwMode="auto">
              <a:xfrm>
                <a:off x="6448613" y="5644775"/>
                <a:ext cx="156345" cy="1796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Rectangle 44"/>
              <p:cNvSpPr>
                <a:spLocks noChangeArrowheads="1"/>
              </p:cNvSpPr>
              <p:nvPr/>
            </p:nvSpPr>
            <p:spPr bwMode="auto">
              <a:xfrm>
                <a:off x="6448613" y="5644775"/>
                <a:ext cx="156345" cy="1796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45"/>
              <p:cNvSpPr>
                <a:spLocks noChangeArrowheads="1"/>
              </p:cNvSpPr>
              <p:nvPr/>
            </p:nvSpPr>
            <p:spPr bwMode="auto">
              <a:xfrm>
                <a:off x="6637627" y="5588771"/>
                <a:ext cx="161012" cy="23568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Rectangle 46"/>
              <p:cNvSpPr>
                <a:spLocks noChangeArrowheads="1"/>
              </p:cNvSpPr>
              <p:nvPr/>
            </p:nvSpPr>
            <p:spPr bwMode="auto">
              <a:xfrm>
                <a:off x="6637627" y="5588771"/>
                <a:ext cx="161012" cy="23568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47"/>
              <p:cNvSpPr>
                <a:spLocks noChangeArrowheads="1"/>
              </p:cNvSpPr>
              <p:nvPr/>
            </p:nvSpPr>
            <p:spPr bwMode="auto">
              <a:xfrm>
                <a:off x="6824308" y="5504764"/>
                <a:ext cx="161012" cy="31969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48"/>
              <p:cNvSpPr>
                <a:spLocks noChangeArrowheads="1"/>
              </p:cNvSpPr>
              <p:nvPr/>
            </p:nvSpPr>
            <p:spPr bwMode="auto">
              <a:xfrm>
                <a:off x="6824308" y="5504764"/>
                <a:ext cx="161012" cy="31969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49"/>
              <p:cNvSpPr>
                <a:spLocks noChangeArrowheads="1"/>
              </p:cNvSpPr>
              <p:nvPr/>
            </p:nvSpPr>
            <p:spPr bwMode="auto">
              <a:xfrm>
                <a:off x="7013322" y="5381088"/>
                <a:ext cx="161012" cy="4433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50"/>
              <p:cNvSpPr>
                <a:spLocks noChangeArrowheads="1"/>
              </p:cNvSpPr>
              <p:nvPr/>
            </p:nvSpPr>
            <p:spPr bwMode="auto">
              <a:xfrm>
                <a:off x="7013322" y="5381088"/>
                <a:ext cx="161012" cy="4433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51"/>
              <p:cNvSpPr/>
              <p:nvPr/>
            </p:nvSpPr>
            <p:spPr bwMode="auto">
              <a:xfrm>
                <a:off x="6448613" y="5080066"/>
                <a:ext cx="830729" cy="844729"/>
              </a:xfrm>
              <a:custGeom>
                <a:avLst/>
                <a:gdLst>
                  <a:gd name="T0" fmla="*/ 144 w 150"/>
                  <a:gd name="T1" fmla="*/ 0 h 151"/>
                  <a:gd name="T2" fmla="*/ 144 w 150"/>
                  <a:gd name="T3" fmla="*/ 0 h 151"/>
                  <a:gd name="T4" fmla="*/ 144 w 150"/>
                  <a:gd name="T5" fmla="*/ 0 h 151"/>
                  <a:gd name="T6" fmla="*/ 140 w 150"/>
                  <a:gd name="T7" fmla="*/ 1 h 151"/>
                  <a:gd name="T8" fmla="*/ 138 w 150"/>
                  <a:gd name="T9" fmla="*/ 6 h 151"/>
                  <a:gd name="T10" fmla="*/ 142 w 150"/>
                  <a:gd name="T11" fmla="*/ 12 h 151"/>
                  <a:gd name="T12" fmla="*/ 142 w 150"/>
                  <a:gd name="T13" fmla="*/ 144 h 151"/>
                  <a:gd name="T14" fmla="*/ 12 w 150"/>
                  <a:gd name="T15" fmla="*/ 144 h 151"/>
                  <a:gd name="T16" fmla="*/ 6 w 150"/>
                  <a:gd name="T17" fmla="*/ 139 h 151"/>
                  <a:gd name="T18" fmla="*/ 0 w 150"/>
                  <a:gd name="T19" fmla="*/ 145 h 151"/>
                  <a:gd name="T20" fmla="*/ 0 w 150"/>
                  <a:gd name="T21" fmla="*/ 146 h 151"/>
                  <a:gd name="T22" fmla="*/ 6 w 150"/>
                  <a:gd name="T23" fmla="*/ 151 h 151"/>
                  <a:gd name="T24" fmla="*/ 12 w 150"/>
                  <a:gd name="T25" fmla="*/ 147 h 151"/>
                  <a:gd name="T26" fmla="*/ 145 w 150"/>
                  <a:gd name="T27" fmla="*/ 147 h 151"/>
                  <a:gd name="T28" fmla="*/ 145 w 150"/>
                  <a:gd name="T29" fmla="*/ 12 h 151"/>
                  <a:gd name="T30" fmla="*/ 150 w 150"/>
                  <a:gd name="T31" fmla="*/ 6 h 151"/>
                  <a:gd name="T32" fmla="*/ 144 w 150"/>
                  <a:gd name="T33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0" h="151">
                    <a:moveTo>
                      <a:pt x="144" y="0"/>
                    </a:moveTo>
                    <a:cubicBezTo>
                      <a:pt x="144" y="0"/>
                      <a:pt x="144" y="0"/>
                      <a:pt x="144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42" y="0"/>
                      <a:pt x="141" y="0"/>
                      <a:pt x="140" y="1"/>
                    </a:cubicBezTo>
                    <a:cubicBezTo>
                      <a:pt x="139" y="2"/>
                      <a:pt x="138" y="4"/>
                      <a:pt x="138" y="6"/>
                    </a:cubicBezTo>
                    <a:cubicBezTo>
                      <a:pt x="138" y="9"/>
                      <a:pt x="140" y="11"/>
                      <a:pt x="142" y="12"/>
                    </a:cubicBezTo>
                    <a:cubicBezTo>
                      <a:pt x="142" y="144"/>
                      <a:pt x="142" y="144"/>
                      <a:pt x="142" y="144"/>
                    </a:cubicBezTo>
                    <a:cubicBezTo>
                      <a:pt x="12" y="144"/>
                      <a:pt x="12" y="144"/>
                      <a:pt x="12" y="144"/>
                    </a:cubicBezTo>
                    <a:cubicBezTo>
                      <a:pt x="11" y="141"/>
                      <a:pt x="8" y="139"/>
                      <a:pt x="6" y="139"/>
                    </a:cubicBezTo>
                    <a:cubicBezTo>
                      <a:pt x="2" y="139"/>
                      <a:pt x="0" y="142"/>
                      <a:pt x="0" y="14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3" y="151"/>
                      <a:pt x="6" y="151"/>
                    </a:cubicBezTo>
                    <a:cubicBezTo>
                      <a:pt x="8" y="151"/>
                      <a:pt x="11" y="150"/>
                      <a:pt x="12" y="147"/>
                    </a:cubicBezTo>
                    <a:cubicBezTo>
                      <a:pt x="145" y="147"/>
                      <a:pt x="145" y="147"/>
                      <a:pt x="145" y="147"/>
                    </a:cubicBezTo>
                    <a:cubicBezTo>
                      <a:pt x="145" y="12"/>
                      <a:pt x="145" y="12"/>
                      <a:pt x="145" y="12"/>
                    </a:cubicBezTo>
                    <a:cubicBezTo>
                      <a:pt x="148" y="11"/>
                      <a:pt x="150" y="9"/>
                      <a:pt x="150" y="6"/>
                    </a:cubicBezTo>
                    <a:cubicBezTo>
                      <a:pt x="150" y="2"/>
                      <a:pt x="147" y="0"/>
                      <a:pt x="14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8227487" y="4858119"/>
            <a:ext cx="596690" cy="596690"/>
            <a:chOff x="678374" y="1543996"/>
            <a:chExt cx="663799" cy="663799"/>
          </a:xfrm>
        </p:grpSpPr>
        <p:sp>
          <p:nvSpPr>
            <p:cNvPr id="39" name="椭圆 38"/>
            <p:cNvSpPr/>
            <p:nvPr/>
          </p:nvSpPr>
          <p:spPr>
            <a:xfrm>
              <a:off x="678374" y="1543996"/>
              <a:ext cx="663799" cy="663799"/>
            </a:xfrm>
            <a:prstGeom prst="ellipse">
              <a:avLst/>
            </a:prstGeom>
            <a:noFill/>
            <a:ln w="28575">
              <a:solidFill>
                <a:srgbClr val="4473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40" name="组合 39"/>
            <p:cNvGrpSpPr>
              <a:grpSpLocks noChangeAspect="1"/>
            </p:cNvGrpSpPr>
            <p:nvPr/>
          </p:nvGrpSpPr>
          <p:grpSpPr>
            <a:xfrm>
              <a:off x="799536" y="1706720"/>
              <a:ext cx="396968" cy="301679"/>
              <a:chOff x="10004425" y="1971676"/>
              <a:chExt cx="1593850" cy="1211262"/>
            </a:xfrm>
            <a:solidFill>
              <a:srgbClr val="4473C5"/>
            </a:solidFill>
          </p:grpSpPr>
          <p:sp>
            <p:nvSpPr>
              <p:cNvPr id="41" name="Freeform 267"/>
              <p:cNvSpPr/>
              <p:nvPr/>
            </p:nvSpPr>
            <p:spPr bwMode="auto">
              <a:xfrm>
                <a:off x="10004425" y="1971676"/>
                <a:ext cx="1535113" cy="688975"/>
              </a:xfrm>
              <a:custGeom>
                <a:avLst/>
                <a:gdLst>
                  <a:gd name="T0" fmla="*/ 480 w 967"/>
                  <a:gd name="T1" fmla="*/ 434 h 434"/>
                  <a:gd name="T2" fmla="*/ 0 w 967"/>
                  <a:gd name="T3" fmla="*/ 217 h 434"/>
                  <a:gd name="T4" fmla="*/ 492 w 967"/>
                  <a:gd name="T5" fmla="*/ 0 h 434"/>
                  <a:gd name="T6" fmla="*/ 967 w 967"/>
                  <a:gd name="T7" fmla="*/ 212 h 434"/>
                  <a:gd name="T8" fmla="*/ 480 w 967"/>
                  <a:gd name="T9" fmla="*/ 434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7" h="434">
                    <a:moveTo>
                      <a:pt x="480" y="434"/>
                    </a:moveTo>
                    <a:lnTo>
                      <a:pt x="0" y="217"/>
                    </a:lnTo>
                    <a:lnTo>
                      <a:pt x="492" y="0"/>
                    </a:lnTo>
                    <a:lnTo>
                      <a:pt x="967" y="212"/>
                    </a:lnTo>
                    <a:lnTo>
                      <a:pt x="480" y="4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Rectangle 268"/>
              <p:cNvSpPr>
                <a:spLocks noChangeArrowheads="1"/>
              </p:cNvSpPr>
              <p:nvPr/>
            </p:nvSpPr>
            <p:spPr bwMode="auto">
              <a:xfrm>
                <a:off x="11474450" y="2297113"/>
                <a:ext cx="46038" cy="5032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Oval 269"/>
              <p:cNvSpPr>
                <a:spLocks noChangeArrowheads="1"/>
              </p:cNvSpPr>
              <p:nvPr/>
            </p:nvSpPr>
            <p:spPr bwMode="auto">
              <a:xfrm>
                <a:off x="11422063" y="2743201"/>
                <a:ext cx="150813" cy="1508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70"/>
              <p:cNvSpPr/>
              <p:nvPr/>
            </p:nvSpPr>
            <p:spPr bwMode="auto">
              <a:xfrm>
                <a:off x="11404600" y="2822576"/>
                <a:ext cx="107950" cy="336550"/>
              </a:xfrm>
              <a:custGeom>
                <a:avLst/>
                <a:gdLst>
                  <a:gd name="T0" fmla="*/ 16 w 29"/>
                  <a:gd name="T1" fmla="*/ 5 h 90"/>
                  <a:gd name="T2" fmla="*/ 6 w 29"/>
                  <a:gd name="T3" fmla="*/ 90 h 90"/>
                  <a:gd name="T4" fmla="*/ 29 w 29"/>
                  <a:gd name="T5" fmla="*/ 90 h 90"/>
                  <a:gd name="T6" fmla="*/ 29 w 29"/>
                  <a:gd name="T7" fmla="*/ 0 h 90"/>
                  <a:gd name="T8" fmla="*/ 16 w 29"/>
                  <a:gd name="T9" fmla="*/ 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90">
                    <a:moveTo>
                      <a:pt x="16" y="5"/>
                    </a:moveTo>
                    <a:cubicBezTo>
                      <a:pt x="16" y="5"/>
                      <a:pt x="0" y="39"/>
                      <a:pt x="6" y="90"/>
                    </a:cubicBezTo>
                    <a:cubicBezTo>
                      <a:pt x="29" y="90"/>
                      <a:pt x="29" y="90"/>
                      <a:pt x="29" y="9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16" y="8"/>
                      <a:pt x="1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71"/>
              <p:cNvSpPr/>
              <p:nvPr/>
            </p:nvSpPr>
            <p:spPr bwMode="auto">
              <a:xfrm>
                <a:off x="11490325" y="2822576"/>
                <a:ext cx="107950" cy="336550"/>
              </a:xfrm>
              <a:custGeom>
                <a:avLst/>
                <a:gdLst>
                  <a:gd name="T0" fmla="*/ 13 w 29"/>
                  <a:gd name="T1" fmla="*/ 5 h 90"/>
                  <a:gd name="T2" fmla="*/ 23 w 29"/>
                  <a:gd name="T3" fmla="*/ 90 h 90"/>
                  <a:gd name="T4" fmla="*/ 0 w 29"/>
                  <a:gd name="T5" fmla="*/ 90 h 90"/>
                  <a:gd name="T6" fmla="*/ 0 w 29"/>
                  <a:gd name="T7" fmla="*/ 0 h 90"/>
                  <a:gd name="T8" fmla="*/ 13 w 29"/>
                  <a:gd name="T9" fmla="*/ 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90">
                    <a:moveTo>
                      <a:pt x="13" y="5"/>
                    </a:moveTo>
                    <a:cubicBezTo>
                      <a:pt x="13" y="5"/>
                      <a:pt x="29" y="39"/>
                      <a:pt x="23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8"/>
                      <a:pt x="1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72"/>
              <p:cNvSpPr/>
              <p:nvPr/>
            </p:nvSpPr>
            <p:spPr bwMode="auto">
              <a:xfrm>
                <a:off x="10309225" y="2522538"/>
                <a:ext cx="889000" cy="660400"/>
              </a:xfrm>
              <a:custGeom>
                <a:avLst/>
                <a:gdLst>
                  <a:gd name="T0" fmla="*/ 237 w 237"/>
                  <a:gd name="T1" fmla="*/ 0 h 176"/>
                  <a:gd name="T2" fmla="*/ 118 w 237"/>
                  <a:gd name="T3" fmla="*/ 55 h 176"/>
                  <a:gd name="T4" fmla="*/ 0 w 237"/>
                  <a:gd name="T5" fmla="*/ 0 h 176"/>
                  <a:gd name="T6" fmla="*/ 0 w 237"/>
                  <a:gd name="T7" fmla="*/ 136 h 176"/>
                  <a:gd name="T8" fmla="*/ 115 w 237"/>
                  <a:gd name="T9" fmla="*/ 176 h 176"/>
                  <a:gd name="T10" fmla="*/ 115 w 237"/>
                  <a:gd name="T11" fmla="*/ 176 h 176"/>
                  <a:gd name="T12" fmla="*/ 118 w 237"/>
                  <a:gd name="T13" fmla="*/ 176 h 176"/>
                  <a:gd name="T14" fmla="*/ 122 w 237"/>
                  <a:gd name="T15" fmla="*/ 176 h 176"/>
                  <a:gd name="T16" fmla="*/ 122 w 237"/>
                  <a:gd name="T17" fmla="*/ 176 h 176"/>
                  <a:gd name="T18" fmla="*/ 237 w 237"/>
                  <a:gd name="T19" fmla="*/ 136 h 176"/>
                  <a:gd name="T20" fmla="*/ 237 w 237"/>
                  <a:gd name="T21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7" h="176">
                    <a:moveTo>
                      <a:pt x="237" y="0"/>
                    </a:moveTo>
                    <a:cubicBezTo>
                      <a:pt x="237" y="1"/>
                      <a:pt x="138" y="47"/>
                      <a:pt x="118" y="55"/>
                    </a:cubicBezTo>
                    <a:cubicBezTo>
                      <a:pt x="99" y="47"/>
                      <a:pt x="0" y="1"/>
                      <a:pt x="0" y="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32" y="170"/>
                      <a:pt x="95" y="175"/>
                      <a:pt x="115" y="176"/>
                    </a:cubicBezTo>
                    <a:cubicBezTo>
                      <a:pt x="115" y="176"/>
                      <a:pt x="115" y="176"/>
                      <a:pt x="115" y="176"/>
                    </a:cubicBezTo>
                    <a:cubicBezTo>
                      <a:pt x="115" y="176"/>
                      <a:pt x="116" y="176"/>
                      <a:pt x="118" y="176"/>
                    </a:cubicBezTo>
                    <a:cubicBezTo>
                      <a:pt x="121" y="176"/>
                      <a:pt x="122" y="176"/>
                      <a:pt x="122" y="176"/>
                    </a:cubicBezTo>
                    <a:cubicBezTo>
                      <a:pt x="122" y="176"/>
                      <a:pt x="122" y="176"/>
                      <a:pt x="122" y="176"/>
                    </a:cubicBezTo>
                    <a:cubicBezTo>
                      <a:pt x="142" y="175"/>
                      <a:pt x="205" y="170"/>
                      <a:pt x="237" y="136"/>
                    </a:cubicBezTo>
                    <a:lnTo>
                      <a:pt x="23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10644849" y="4858119"/>
            <a:ext cx="596690" cy="596690"/>
            <a:chOff x="1715533" y="3281184"/>
            <a:chExt cx="663799" cy="663799"/>
          </a:xfrm>
        </p:grpSpPr>
        <p:sp>
          <p:nvSpPr>
            <p:cNvPr id="48" name="Freeform 151"/>
            <p:cNvSpPr>
              <a:spLocks noEditPoints="1"/>
            </p:cNvSpPr>
            <p:nvPr/>
          </p:nvSpPr>
          <p:spPr bwMode="auto">
            <a:xfrm>
              <a:off x="1906914" y="3438896"/>
              <a:ext cx="281037" cy="420724"/>
            </a:xfrm>
            <a:custGeom>
              <a:avLst/>
              <a:gdLst>
                <a:gd name="T0" fmla="*/ 72 w 143"/>
                <a:gd name="T1" fmla="*/ 214 h 214"/>
                <a:gd name="T2" fmla="*/ 96 w 143"/>
                <a:gd name="T3" fmla="*/ 204 h 214"/>
                <a:gd name="T4" fmla="*/ 48 w 143"/>
                <a:gd name="T5" fmla="*/ 204 h 214"/>
                <a:gd name="T6" fmla="*/ 72 w 143"/>
                <a:gd name="T7" fmla="*/ 214 h 214"/>
                <a:gd name="T8" fmla="*/ 105 w 143"/>
                <a:gd name="T9" fmla="*/ 183 h 214"/>
                <a:gd name="T10" fmla="*/ 39 w 143"/>
                <a:gd name="T11" fmla="*/ 183 h 214"/>
                <a:gd name="T12" fmla="*/ 33 w 143"/>
                <a:gd name="T13" fmla="*/ 190 h 214"/>
                <a:gd name="T14" fmla="*/ 39 w 143"/>
                <a:gd name="T15" fmla="*/ 196 h 214"/>
                <a:gd name="T16" fmla="*/ 105 w 143"/>
                <a:gd name="T17" fmla="*/ 196 h 214"/>
                <a:gd name="T18" fmla="*/ 111 w 143"/>
                <a:gd name="T19" fmla="*/ 190 h 214"/>
                <a:gd name="T20" fmla="*/ 105 w 143"/>
                <a:gd name="T21" fmla="*/ 183 h 214"/>
                <a:gd name="T22" fmla="*/ 105 w 143"/>
                <a:gd name="T23" fmla="*/ 164 h 214"/>
                <a:gd name="T24" fmla="*/ 39 w 143"/>
                <a:gd name="T25" fmla="*/ 164 h 214"/>
                <a:gd name="T26" fmla="*/ 33 w 143"/>
                <a:gd name="T27" fmla="*/ 171 h 214"/>
                <a:gd name="T28" fmla="*/ 39 w 143"/>
                <a:gd name="T29" fmla="*/ 177 h 214"/>
                <a:gd name="T30" fmla="*/ 105 w 143"/>
                <a:gd name="T31" fmla="*/ 177 h 214"/>
                <a:gd name="T32" fmla="*/ 111 w 143"/>
                <a:gd name="T33" fmla="*/ 171 h 214"/>
                <a:gd name="T34" fmla="*/ 105 w 143"/>
                <a:gd name="T35" fmla="*/ 164 h 214"/>
                <a:gd name="T36" fmla="*/ 72 w 143"/>
                <a:gd name="T37" fmla="*/ 0 h 214"/>
                <a:gd name="T38" fmla="*/ 0 w 143"/>
                <a:gd name="T39" fmla="*/ 71 h 214"/>
                <a:gd name="T40" fmla="*/ 32 w 143"/>
                <a:gd name="T41" fmla="*/ 138 h 214"/>
                <a:gd name="T42" fmla="*/ 37 w 143"/>
                <a:gd name="T43" fmla="*/ 158 h 214"/>
                <a:gd name="T44" fmla="*/ 107 w 143"/>
                <a:gd name="T45" fmla="*/ 158 h 214"/>
                <a:gd name="T46" fmla="*/ 112 w 143"/>
                <a:gd name="T47" fmla="*/ 138 h 214"/>
                <a:gd name="T48" fmla="*/ 143 w 143"/>
                <a:gd name="T49" fmla="*/ 71 h 214"/>
                <a:gd name="T50" fmla="*/ 72 w 143"/>
                <a:gd name="T51" fmla="*/ 0 h 214"/>
                <a:gd name="T52" fmla="*/ 115 w 143"/>
                <a:gd name="T53" fmla="*/ 84 h 214"/>
                <a:gd name="T54" fmla="*/ 93 w 143"/>
                <a:gd name="T55" fmla="*/ 144 h 214"/>
                <a:gd name="T56" fmla="*/ 92 w 143"/>
                <a:gd name="T57" fmla="*/ 146 h 214"/>
                <a:gd name="T58" fmla="*/ 83 w 143"/>
                <a:gd name="T59" fmla="*/ 146 h 214"/>
                <a:gd name="T60" fmla="*/ 83 w 143"/>
                <a:gd name="T61" fmla="*/ 143 h 214"/>
                <a:gd name="T62" fmla="*/ 98 w 143"/>
                <a:gd name="T63" fmla="*/ 93 h 214"/>
                <a:gd name="T64" fmla="*/ 97 w 143"/>
                <a:gd name="T65" fmla="*/ 93 h 214"/>
                <a:gd name="T66" fmla="*/ 96 w 143"/>
                <a:gd name="T67" fmla="*/ 93 h 214"/>
                <a:gd name="T68" fmla="*/ 85 w 143"/>
                <a:gd name="T69" fmla="*/ 88 h 214"/>
                <a:gd name="T70" fmla="*/ 73 w 143"/>
                <a:gd name="T71" fmla="*/ 93 h 214"/>
                <a:gd name="T72" fmla="*/ 59 w 143"/>
                <a:gd name="T73" fmla="*/ 87 h 214"/>
                <a:gd name="T74" fmla="*/ 45 w 143"/>
                <a:gd name="T75" fmla="*/ 92 h 214"/>
                <a:gd name="T76" fmla="*/ 59 w 143"/>
                <a:gd name="T77" fmla="*/ 143 h 214"/>
                <a:gd name="T78" fmla="*/ 60 w 143"/>
                <a:gd name="T79" fmla="*/ 146 h 214"/>
                <a:gd name="T80" fmla="*/ 50 w 143"/>
                <a:gd name="T81" fmla="*/ 146 h 214"/>
                <a:gd name="T82" fmla="*/ 50 w 143"/>
                <a:gd name="T83" fmla="*/ 144 h 214"/>
                <a:gd name="T84" fmla="*/ 30 w 143"/>
                <a:gd name="T85" fmla="*/ 84 h 214"/>
                <a:gd name="T86" fmla="*/ 29 w 143"/>
                <a:gd name="T87" fmla="*/ 84 h 214"/>
                <a:gd name="T88" fmla="*/ 29 w 143"/>
                <a:gd name="T89" fmla="*/ 83 h 214"/>
                <a:gd name="T90" fmla="*/ 29 w 143"/>
                <a:gd name="T91" fmla="*/ 82 h 214"/>
                <a:gd name="T92" fmla="*/ 29 w 143"/>
                <a:gd name="T93" fmla="*/ 82 h 214"/>
                <a:gd name="T94" fmla="*/ 30 w 143"/>
                <a:gd name="T95" fmla="*/ 76 h 214"/>
                <a:gd name="T96" fmla="*/ 37 w 143"/>
                <a:gd name="T97" fmla="*/ 77 h 214"/>
                <a:gd name="T98" fmla="*/ 37 w 143"/>
                <a:gd name="T99" fmla="*/ 77 h 214"/>
                <a:gd name="T100" fmla="*/ 45 w 143"/>
                <a:gd name="T101" fmla="*/ 82 h 214"/>
                <a:gd name="T102" fmla="*/ 56 w 143"/>
                <a:gd name="T103" fmla="*/ 77 h 214"/>
                <a:gd name="T104" fmla="*/ 60 w 143"/>
                <a:gd name="T105" fmla="*/ 75 h 214"/>
                <a:gd name="T106" fmla="*/ 63 w 143"/>
                <a:gd name="T107" fmla="*/ 77 h 214"/>
                <a:gd name="T108" fmla="*/ 73 w 143"/>
                <a:gd name="T109" fmla="*/ 83 h 214"/>
                <a:gd name="T110" fmla="*/ 82 w 143"/>
                <a:gd name="T111" fmla="*/ 78 h 214"/>
                <a:gd name="T112" fmla="*/ 86 w 143"/>
                <a:gd name="T113" fmla="*/ 76 h 214"/>
                <a:gd name="T114" fmla="*/ 90 w 143"/>
                <a:gd name="T115" fmla="*/ 78 h 214"/>
                <a:gd name="T116" fmla="*/ 97 w 143"/>
                <a:gd name="T117" fmla="*/ 83 h 214"/>
                <a:gd name="T118" fmla="*/ 97 w 143"/>
                <a:gd name="T119" fmla="*/ 83 h 214"/>
                <a:gd name="T120" fmla="*/ 107 w 143"/>
                <a:gd name="T121" fmla="*/ 78 h 214"/>
                <a:gd name="T122" fmla="*/ 114 w 143"/>
                <a:gd name="T123" fmla="*/ 77 h 214"/>
                <a:gd name="T124" fmla="*/ 115 w 143"/>
                <a:gd name="T125" fmla="*/ 8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3" h="214">
                  <a:moveTo>
                    <a:pt x="72" y="214"/>
                  </a:moveTo>
                  <a:cubicBezTo>
                    <a:pt x="82" y="214"/>
                    <a:pt x="91" y="210"/>
                    <a:pt x="96" y="204"/>
                  </a:cubicBezTo>
                  <a:cubicBezTo>
                    <a:pt x="48" y="204"/>
                    <a:pt x="48" y="204"/>
                    <a:pt x="48" y="204"/>
                  </a:cubicBezTo>
                  <a:cubicBezTo>
                    <a:pt x="53" y="210"/>
                    <a:pt x="62" y="214"/>
                    <a:pt x="72" y="214"/>
                  </a:cubicBezTo>
                  <a:close/>
                  <a:moveTo>
                    <a:pt x="105" y="183"/>
                  </a:moveTo>
                  <a:cubicBezTo>
                    <a:pt x="39" y="183"/>
                    <a:pt x="39" y="183"/>
                    <a:pt x="39" y="183"/>
                  </a:cubicBezTo>
                  <a:cubicBezTo>
                    <a:pt x="35" y="183"/>
                    <a:pt x="33" y="186"/>
                    <a:pt x="33" y="190"/>
                  </a:cubicBezTo>
                  <a:cubicBezTo>
                    <a:pt x="33" y="193"/>
                    <a:pt x="35" y="196"/>
                    <a:pt x="39" y="196"/>
                  </a:cubicBezTo>
                  <a:cubicBezTo>
                    <a:pt x="105" y="196"/>
                    <a:pt x="105" y="196"/>
                    <a:pt x="105" y="196"/>
                  </a:cubicBezTo>
                  <a:cubicBezTo>
                    <a:pt x="108" y="196"/>
                    <a:pt x="111" y="193"/>
                    <a:pt x="111" y="190"/>
                  </a:cubicBezTo>
                  <a:cubicBezTo>
                    <a:pt x="111" y="186"/>
                    <a:pt x="108" y="183"/>
                    <a:pt x="105" y="183"/>
                  </a:cubicBezTo>
                  <a:close/>
                  <a:moveTo>
                    <a:pt x="105" y="164"/>
                  </a:moveTo>
                  <a:cubicBezTo>
                    <a:pt x="39" y="164"/>
                    <a:pt x="39" y="164"/>
                    <a:pt x="39" y="164"/>
                  </a:cubicBezTo>
                  <a:cubicBezTo>
                    <a:pt x="35" y="164"/>
                    <a:pt x="33" y="167"/>
                    <a:pt x="33" y="171"/>
                  </a:cubicBezTo>
                  <a:cubicBezTo>
                    <a:pt x="33" y="174"/>
                    <a:pt x="35" y="177"/>
                    <a:pt x="39" y="177"/>
                  </a:cubicBezTo>
                  <a:cubicBezTo>
                    <a:pt x="105" y="177"/>
                    <a:pt x="105" y="177"/>
                    <a:pt x="105" y="177"/>
                  </a:cubicBezTo>
                  <a:cubicBezTo>
                    <a:pt x="108" y="177"/>
                    <a:pt x="111" y="174"/>
                    <a:pt x="111" y="171"/>
                  </a:cubicBezTo>
                  <a:cubicBezTo>
                    <a:pt x="111" y="167"/>
                    <a:pt x="108" y="164"/>
                    <a:pt x="105" y="164"/>
                  </a:cubicBezTo>
                  <a:close/>
                  <a:moveTo>
                    <a:pt x="72" y="0"/>
                  </a:moveTo>
                  <a:cubicBezTo>
                    <a:pt x="32" y="0"/>
                    <a:pt x="0" y="32"/>
                    <a:pt x="0" y="71"/>
                  </a:cubicBezTo>
                  <a:cubicBezTo>
                    <a:pt x="0" y="98"/>
                    <a:pt x="19" y="117"/>
                    <a:pt x="32" y="138"/>
                  </a:cubicBezTo>
                  <a:cubicBezTo>
                    <a:pt x="35" y="144"/>
                    <a:pt x="37" y="158"/>
                    <a:pt x="37" y="158"/>
                  </a:cubicBezTo>
                  <a:cubicBezTo>
                    <a:pt x="107" y="158"/>
                    <a:pt x="107" y="158"/>
                    <a:pt x="107" y="158"/>
                  </a:cubicBezTo>
                  <a:cubicBezTo>
                    <a:pt x="107" y="158"/>
                    <a:pt x="109" y="144"/>
                    <a:pt x="112" y="138"/>
                  </a:cubicBezTo>
                  <a:cubicBezTo>
                    <a:pt x="125" y="117"/>
                    <a:pt x="143" y="98"/>
                    <a:pt x="143" y="71"/>
                  </a:cubicBezTo>
                  <a:cubicBezTo>
                    <a:pt x="143" y="32"/>
                    <a:pt x="111" y="0"/>
                    <a:pt x="72" y="0"/>
                  </a:cubicBezTo>
                  <a:close/>
                  <a:moveTo>
                    <a:pt x="115" y="84"/>
                  </a:moveTo>
                  <a:cubicBezTo>
                    <a:pt x="102" y="100"/>
                    <a:pt x="95" y="120"/>
                    <a:pt x="93" y="144"/>
                  </a:cubicBezTo>
                  <a:cubicBezTo>
                    <a:pt x="92" y="146"/>
                    <a:pt x="92" y="146"/>
                    <a:pt x="92" y="146"/>
                  </a:cubicBezTo>
                  <a:cubicBezTo>
                    <a:pt x="83" y="146"/>
                    <a:pt x="83" y="146"/>
                    <a:pt x="83" y="146"/>
                  </a:cubicBezTo>
                  <a:cubicBezTo>
                    <a:pt x="83" y="143"/>
                    <a:pt x="83" y="143"/>
                    <a:pt x="83" y="143"/>
                  </a:cubicBezTo>
                  <a:cubicBezTo>
                    <a:pt x="85" y="124"/>
                    <a:pt x="90" y="107"/>
                    <a:pt x="98" y="93"/>
                  </a:cubicBezTo>
                  <a:cubicBezTo>
                    <a:pt x="97" y="93"/>
                    <a:pt x="97" y="93"/>
                    <a:pt x="97" y="93"/>
                  </a:cubicBezTo>
                  <a:cubicBezTo>
                    <a:pt x="96" y="93"/>
                    <a:pt x="96" y="93"/>
                    <a:pt x="96" y="93"/>
                  </a:cubicBezTo>
                  <a:cubicBezTo>
                    <a:pt x="93" y="92"/>
                    <a:pt x="89" y="92"/>
                    <a:pt x="85" y="88"/>
                  </a:cubicBezTo>
                  <a:cubicBezTo>
                    <a:pt x="82" y="91"/>
                    <a:pt x="77" y="93"/>
                    <a:pt x="73" y="93"/>
                  </a:cubicBezTo>
                  <a:cubicBezTo>
                    <a:pt x="68" y="93"/>
                    <a:pt x="63" y="91"/>
                    <a:pt x="59" y="87"/>
                  </a:cubicBezTo>
                  <a:cubicBezTo>
                    <a:pt x="55" y="90"/>
                    <a:pt x="50" y="92"/>
                    <a:pt x="45" y="92"/>
                  </a:cubicBezTo>
                  <a:cubicBezTo>
                    <a:pt x="57" y="114"/>
                    <a:pt x="59" y="137"/>
                    <a:pt x="59" y="143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50" y="146"/>
                    <a:pt x="50" y="146"/>
                    <a:pt x="50" y="146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49" y="135"/>
                    <a:pt x="46" y="107"/>
                    <a:pt x="30" y="84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29" y="83"/>
                    <a:pt x="29" y="83"/>
                    <a:pt x="29" y="82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7" y="80"/>
                    <a:pt x="28" y="77"/>
                    <a:pt x="30" y="76"/>
                  </a:cubicBezTo>
                  <a:cubicBezTo>
                    <a:pt x="32" y="74"/>
                    <a:pt x="35" y="75"/>
                    <a:pt x="37" y="77"/>
                  </a:cubicBezTo>
                  <a:cubicBezTo>
                    <a:pt x="37" y="77"/>
                    <a:pt x="37" y="77"/>
                    <a:pt x="37" y="77"/>
                  </a:cubicBezTo>
                  <a:cubicBezTo>
                    <a:pt x="39" y="80"/>
                    <a:pt x="42" y="82"/>
                    <a:pt x="45" y="82"/>
                  </a:cubicBezTo>
                  <a:cubicBezTo>
                    <a:pt x="48" y="82"/>
                    <a:pt x="52" y="81"/>
                    <a:pt x="56" y="77"/>
                  </a:cubicBezTo>
                  <a:cubicBezTo>
                    <a:pt x="57" y="76"/>
                    <a:pt x="58" y="75"/>
                    <a:pt x="60" y="75"/>
                  </a:cubicBezTo>
                  <a:cubicBezTo>
                    <a:pt x="61" y="76"/>
                    <a:pt x="62" y="76"/>
                    <a:pt x="63" y="77"/>
                  </a:cubicBezTo>
                  <a:cubicBezTo>
                    <a:pt x="67" y="81"/>
                    <a:pt x="70" y="83"/>
                    <a:pt x="73" y="83"/>
                  </a:cubicBezTo>
                  <a:cubicBezTo>
                    <a:pt x="77" y="83"/>
                    <a:pt x="80" y="80"/>
                    <a:pt x="82" y="78"/>
                  </a:cubicBezTo>
                  <a:cubicBezTo>
                    <a:pt x="83" y="77"/>
                    <a:pt x="84" y="76"/>
                    <a:pt x="86" y="76"/>
                  </a:cubicBezTo>
                  <a:cubicBezTo>
                    <a:pt x="87" y="76"/>
                    <a:pt x="89" y="77"/>
                    <a:pt x="90" y="78"/>
                  </a:cubicBezTo>
                  <a:cubicBezTo>
                    <a:pt x="91" y="80"/>
                    <a:pt x="93" y="83"/>
                    <a:pt x="97" y="83"/>
                  </a:cubicBezTo>
                  <a:cubicBezTo>
                    <a:pt x="97" y="83"/>
                    <a:pt x="97" y="83"/>
                    <a:pt x="97" y="83"/>
                  </a:cubicBezTo>
                  <a:cubicBezTo>
                    <a:pt x="101" y="83"/>
                    <a:pt x="104" y="81"/>
                    <a:pt x="107" y="78"/>
                  </a:cubicBezTo>
                  <a:cubicBezTo>
                    <a:pt x="109" y="76"/>
                    <a:pt x="112" y="75"/>
                    <a:pt x="114" y="77"/>
                  </a:cubicBezTo>
                  <a:cubicBezTo>
                    <a:pt x="116" y="79"/>
                    <a:pt x="116" y="82"/>
                    <a:pt x="115" y="84"/>
                  </a:cubicBezTo>
                  <a:close/>
                </a:path>
              </a:pathLst>
            </a:custGeom>
            <a:solidFill>
              <a:srgbClr val="4473C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1715533" y="3281184"/>
              <a:ext cx="663799" cy="663799"/>
            </a:xfrm>
            <a:prstGeom prst="ellipse">
              <a:avLst/>
            </a:prstGeom>
            <a:noFill/>
            <a:ln w="28575">
              <a:solidFill>
                <a:srgbClr val="4473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9033274" y="4858119"/>
            <a:ext cx="596690" cy="596690"/>
            <a:chOff x="1461527" y="1543996"/>
            <a:chExt cx="663799" cy="663799"/>
          </a:xfrm>
        </p:grpSpPr>
        <p:sp>
          <p:nvSpPr>
            <p:cNvPr id="51" name="椭圆 50"/>
            <p:cNvSpPr/>
            <p:nvPr/>
          </p:nvSpPr>
          <p:spPr>
            <a:xfrm>
              <a:off x="1461527" y="1543996"/>
              <a:ext cx="663799" cy="663799"/>
            </a:xfrm>
            <a:prstGeom prst="ellipse">
              <a:avLst/>
            </a:prstGeom>
            <a:noFill/>
            <a:ln w="28575">
              <a:solidFill>
                <a:srgbClr val="4473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1610663" y="1622034"/>
              <a:ext cx="365524" cy="412638"/>
              <a:chOff x="7156451" y="4826087"/>
              <a:chExt cx="763588" cy="862012"/>
            </a:xfrm>
            <a:solidFill>
              <a:srgbClr val="4473C5"/>
            </a:solidFill>
          </p:grpSpPr>
          <p:sp>
            <p:nvSpPr>
              <p:cNvPr id="53" name="Freeform 78"/>
              <p:cNvSpPr/>
              <p:nvPr/>
            </p:nvSpPr>
            <p:spPr bwMode="auto">
              <a:xfrm>
                <a:off x="7375526" y="5242012"/>
                <a:ext cx="230188" cy="230187"/>
              </a:xfrm>
              <a:custGeom>
                <a:avLst/>
                <a:gdLst>
                  <a:gd name="T0" fmla="*/ 37 w 47"/>
                  <a:gd name="T1" fmla="*/ 25 h 47"/>
                  <a:gd name="T2" fmla="*/ 16 w 47"/>
                  <a:gd name="T3" fmla="*/ 27 h 47"/>
                  <a:gd name="T4" fmla="*/ 36 w 47"/>
                  <a:gd name="T5" fmla="*/ 3 h 47"/>
                  <a:gd name="T6" fmla="*/ 23 w 47"/>
                  <a:gd name="T7" fmla="*/ 0 h 47"/>
                  <a:gd name="T8" fmla="*/ 0 w 47"/>
                  <a:gd name="T9" fmla="*/ 23 h 47"/>
                  <a:gd name="T10" fmla="*/ 23 w 47"/>
                  <a:gd name="T11" fmla="*/ 47 h 47"/>
                  <a:gd name="T12" fmla="*/ 47 w 47"/>
                  <a:gd name="T13" fmla="*/ 23 h 47"/>
                  <a:gd name="T14" fmla="*/ 45 w 47"/>
                  <a:gd name="T15" fmla="*/ 16 h 47"/>
                  <a:gd name="T16" fmla="*/ 37 w 47"/>
                  <a:gd name="T17" fmla="*/ 2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7">
                    <a:moveTo>
                      <a:pt x="37" y="25"/>
                    </a:moveTo>
                    <a:cubicBezTo>
                      <a:pt x="16" y="27"/>
                      <a:pt x="16" y="27"/>
                      <a:pt x="16" y="27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2" y="1"/>
                      <a:pt x="28" y="0"/>
                      <a:pt x="23" y="0"/>
                    </a:cubicBezTo>
                    <a:cubicBezTo>
                      <a:pt x="10" y="0"/>
                      <a:pt x="0" y="10"/>
                      <a:pt x="0" y="23"/>
                    </a:cubicBezTo>
                    <a:cubicBezTo>
                      <a:pt x="0" y="36"/>
                      <a:pt x="10" y="47"/>
                      <a:pt x="23" y="47"/>
                    </a:cubicBezTo>
                    <a:cubicBezTo>
                      <a:pt x="36" y="47"/>
                      <a:pt x="47" y="36"/>
                      <a:pt x="47" y="23"/>
                    </a:cubicBezTo>
                    <a:cubicBezTo>
                      <a:pt x="47" y="21"/>
                      <a:pt x="46" y="18"/>
                      <a:pt x="45" y="16"/>
                    </a:cubicBezTo>
                    <a:lnTo>
                      <a:pt x="37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79"/>
              <p:cNvSpPr/>
              <p:nvPr/>
            </p:nvSpPr>
            <p:spPr bwMode="auto">
              <a:xfrm>
                <a:off x="7156451" y="5022937"/>
                <a:ext cx="669925" cy="665162"/>
              </a:xfrm>
              <a:custGeom>
                <a:avLst/>
                <a:gdLst>
                  <a:gd name="T0" fmla="*/ 108 w 137"/>
                  <a:gd name="T1" fmla="*/ 43 h 136"/>
                  <a:gd name="T2" fmla="*/ 115 w 137"/>
                  <a:gd name="T3" fmla="*/ 68 h 136"/>
                  <a:gd name="T4" fmla="*/ 68 w 137"/>
                  <a:gd name="T5" fmla="*/ 115 h 136"/>
                  <a:gd name="T6" fmla="*/ 22 w 137"/>
                  <a:gd name="T7" fmla="*/ 68 h 136"/>
                  <a:gd name="T8" fmla="*/ 68 w 137"/>
                  <a:gd name="T9" fmla="*/ 22 h 136"/>
                  <a:gd name="T10" fmla="*/ 98 w 137"/>
                  <a:gd name="T11" fmla="*/ 32 h 136"/>
                  <a:gd name="T12" fmla="*/ 111 w 137"/>
                  <a:gd name="T13" fmla="*/ 15 h 136"/>
                  <a:gd name="T14" fmla="*/ 68 w 137"/>
                  <a:gd name="T15" fmla="*/ 0 h 136"/>
                  <a:gd name="T16" fmla="*/ 0 w 137"/>
                  <a:gd name="T17" fmla="*/ 68 h 136"/>
                  <a:gd name="T18" fmla="*/ 68 w 137"/>
                  <a:gd name="T19" fmla="*/ 136 h 136"/>
                  <a:gd name="T20" fmla="*/ 137 w 137"/>
                  <a:gd name="T21" fmla="*/ 68 h 136"/>
                  <a:gd name="T22" fmla="*/ 121 w 137"/>
                  <a:gd name="T23" fmla="*/ 26 h 136"/>
                  <a:gd name="T24" fmla="*/ 108 w 137"/>
                  <a:gd name="T25" fmla="*/ 43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" h="136">
                    <a:moveTo>
                      <a:pt x="108" y="43"/>
                    </a:moveTo>
                    <a:cubicBezTo>
                      <a:pt x="112" y="50"/>
                      <a:pt x="115" y="59"/>
                      <a:pt x="115" y="68"/>
                    </a:cubicBezTo>
                    <a:cubicBezTo>
                      <a:pt x="115" y="94"/>
                      <a:pt x="94" y="115"/>
                      <a:pt x="68" y="115"/>
                    </a:cubicBezTo>
                    <a:cubicBezTo>
                      <a:pt x="43" y="115"/>
                      <a:pt x="22" y="94"/>
                      <a:pt x="22" y="68"/>
                    </a:cubicBezTo>
                    <a:cubicBezTo>
                      <a:pt x="22" y="42"/>
                      <a:pt x="43" y="22"/>
                      <a:pt x="68" y="22"/>
                    </a:cubicBezTo>
                    <a:cubicBezTo>
                      <a:pt x="80" y="22"/>
                      <a:pt x="90" y="25"/>
                      <a:pt x="98" y="32"/>
                    </a:cubicBezTo>
                    <a:cubicBezTo>
                      <a:pt x="111" y="15"/>
                      <a:pt x="111" y="15"/>
                      <a:pt x="111" y="15"/>
                    </a:cubicBezTo>
                    <a:cubicBezTo>
                      <a:pt x="100" y="6"/>
                      <a:pt x="85" y="0"/>
                      <a:pt x="68" y="0"/>
                    </a:cubicBezTo>
                    <a:cubicBezTo>
                      <a:pt x="31" y="0"/>
                      <a:pt x="0" y="31"/>
                      <a:pt x="0" y="68"/>
                    </a:cubicBezTo>
                    <a:cubicBezTo>
                      <a:pt x="0" y="106"/>
                      <a:pt x="31" y="136"/>
                      <a:pt x="68" y="136"/>
                    </a:cubicBezTo>
                    <a:cubicBezTo>
                      <a:pt x="106" y="136"/>
                      <a:pt x="137" y="106"/>
                      <a:pt x="137" y="68"/>
                    </a:cubicBezTo>
                    <a:cubicBezTo>
                      <a:pt x="137" y="52"/>
                      <a:pt x="131" y="37"/>
                      <a:pt x="121" y="26"/>
                    </a:cubicBezTo>
                    <a:lnTo>
                      <a:pt x="108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80"/>
              <p:cNvSpPr/>
              <p:nvPr/>
            </p:nvSpPr>
            <p:spPr bwMode="auto">
              <a:xfrm>
                <a:off x="7454901" y="4826087"/>
                <a:ext cx="465138" cy="549275"/>
              </a:xfrm>
              <a:custGeom>
                <a:avLst/>
                <a:gdLst>
                  <a:gd name="T0" fmla="*/ 293 w 293"/>
                  <a:gd name="T1" fmla="*/ 59 h 346"/>
                  <a:gd name="T2" fmla="*/ 225 w 293"/>
                  <a:gd name="T3" fmla="*/ 65 h 346"/>
                  <a:gd name="T4" fmla="*/ 219 w 293"/>
                  <a:gd name="T5" fmla="*/ 0 h 346"/>
                  <a:gd name="T6" fmla="*/ 163 w 293"/>
                  <a:gd name="T7" fmla="*/ 65 h 346"/>
                  <a:gd name="T8" fmla="*/ 157 w 293"/>
                  <a:gd name="T9" fmla="*/ 114 h 346"/>
                  <a:gd name="T10" fmla="*/ 6 w 293"/>
                  <a:gd name="T11" fmla="*/ 306 h 346"/>
                  <a:gd name="T12" fmla="*/ 0 w 293"/>
                  <a:gd name="T13" fmla="*/ 346 h 346"/>
                  <a:gd name="T14" fmla="*/ 40 w 293"/>
                  <a:gd name="T15" fmla="*/ 333 h 346"/>
                  <a:gd name="T16" fmla="*/ 194 w 293"/>
                  <a:gd name="T17" fmla="*/ 142 h 346"/>
                  <a:gd name="T18" fmla="*/ 240 w 293"/>
                  <a:gd name="T19" fmla="*/ 127 h 346"/>
                  <a:gd name="T20" fmla="*/ 293 w 293"/>
                  <a:gd name="T21" fmla="*/ 59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3" h="346">
                    <a:moveTo>
                      <a:pt x="293" y="59"/>
                    </a:moveTo>
                    <a:lnTo>
                      <a:pt x="225" y="65"/>
                    </a:lnTo>
                    <a:lnTo>
                      <a:pt x="219" y="0"/>
                    </a:lnTo>
                    <a:lnTo>
                      <a:pt x="163" y="65"/>
                    </a:lnTo>
                    <a:lnTo>
                      <a:pt x="157" y="114"/>
                    </a:lnTo>
                    <a:lnTo>
                      <a:pt x="6" y="306"/>
                    </a:lnTo>
                    <a:lnTo>
                      <a:pt x="0" y="346"/>
                    </a:lnTo>
                    <a:lnTo>
                      <a:pt x="40" y="333"/>
                    </a:lnTo>
                    <a:lnTo>
                      <a:pt x="194" y="142"/>
                    </a:lnTo>
                    <a:lnTo>
                      <a:pt x="240" y="127"/>
                    </a:lnTo>
                    <a:lnTo>
                      <a:pt x="293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57" name="Picture 4" descr="2007111215155166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981" y="2790684"/>
            <a:ext cx="4428048" cy="248907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/>
          <p:cNvSpPr txBox="1"/>
          <p:nvPr/>
        </p:nvSpPr>
        <p:spPr>
          <a:xfrm>
            <a:off x="625273" y="6197242"/>
            <a:ext cx="511386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第二章 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企业文化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03985" y="715645"/>
            <a:ext cx="2904490" cy="6464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核心价值观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Freeform 230"/>
          <p:cNvSpPr>
            <a:spLocks noEditPoints="1"/>
          </p:cNvSpPr>
          <p:nvPr/>
        </p:nvSpPr>
        <p:spPr bwMode="auto">
          <a:xfrm rot="5400000">
            <a:off x="645989" y="715495"/>
            <a:ext cx="684000" cy="684000"/>
          </a:xfrm>
          <a:custGeom>
            <a:avLst/>
            <a:gdLst>
              <a:gd name="T0" fmla="*/ 0 w 1541"/>
              <a:gd name="T1" fmla="*/ 771 h 1541"/>
              <a:gd name="T2" fmla="*/ 154 w 1541"/>
              <a:gd name="T3" fmla="*/ 771 h 1541"/>
              <a:gd name="T4" fmla="*/ 335 w 1541"/>
              <a:gd name="T5" fmla="*/ 1207 h 1541"/>
              <a:gd name="T6" fmla="*/ 771 w 1541"/>
              <a:gd name="T7" fmla="*/ 1387 h 1541"/>
              <a:gd name="T8" fmla="*/ 1207 w 1541"/>
              <a:gd name="T9" fmla="*/ 1207 h 1541"/>
              <a:gd name="T10" fmla="*/ 1387 w 1541"/>
              <a:gd name="T11" fmla="*/ 771 h 1541"/>
              <a:gd name="T12" fmla="*/ 1210 w 1541"/>
              <a:gd name="T13" fmla="*/ 337 h 1541"/>
              <a:gd name="T14" fmla="*/ 782 w 1541"/>
              <a:gd name="T15" fmla="*/ 158 h 1541"/>
              <a:gd name="T16" fmla="*/ 782 w 1541"/>
              <a:gd name="T17" fmla="*/ 3 h 1541"/>
              <a:gd name="T18" fmla="*/ 1320 w 1541"/>
              <a:gd name="T19" fmla="*/ 228 h 1541"/>
              <a:gd name="T20" fmla="*/ 1541 w 1541"/>
              <a:gd name="T21" fmla="*/ 771 h 1541"/>
              <a:gd name="T22" fmla="*/ 1316 w 1541"/>
              <a:gd name="T23" fmla="*/ 1316 h 1541"/>
              <a:gd name="T24" fmla="*/ 771 w 1541"/>
              <a:gd name="T25" fmla="*/ 1541 h 1541"/>
              <a:gd name="T26" fmla="*/ 225 w 1541"/>
              <a:gd name="T27" fmla="*/ 1316 h 1541"/>
              <a:gd name="T28" fmla="*/ 0 w 1541"/>
              <a:gd name="T29" fmla="*/ 771 h 1541"/>
              <a:gd name="T30" fmla="*/ 0 w 1541"/>
              <a:gd name="T31" fmla="*/ 0 h 1541"/>
              <a:gd name="T32" fmla="*/ 545 w 1541"/>
              <a:gd name="T33" fmla="*/ 0 h 1541"/>
              <a:gd name="T34" fmla="*/ 327 w 1541"/>
              <a:gd name="T35" fmla="*/ 218 h 1541"/>
              <a:gd name="T36" fmla="*/ 825 w 1541"/>
              <a:gd name="T37" fmla="*/ 716 h 1541"/>
              <a:gd name="T38" fmla="*/ 717 w 1541"/>
              <a:gd name="T39" fmla="*/ 825 h 1541"/>
              <a:gd name="T40" fmla="*/ 218 w 1541"/>
              <a:gd name="T41" fmla="*/ 327 h 1541"/>
              <a:gd name="T42" fmla="*/ 0 w 1541"/>
              <a:gd name="T43" fmla="*/ 545 h 1541"/>
              <a:gd name="T44" fmla="*/ 0 w 1541"/>
              <a:gd name="T45" fmla="*/ 0 h 1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541" h="1541">
                <a:moveTo>
                  <a:pt x="0" y="771"/>
                </a:moveTo>
                <a:lnTo>
                  <a:pt x="154" y="771"/>
                </a:lnTo>
                <a:cubicBezTo>
                  <a:pt x="154" y="941"/>
                  <a:pt x="214" y="1086"/>
                  <a:pt x="335" y="1207"/>
                </a:cubicBezTo>
                <a:cubicBezTo>
                  <a:pt x="455" y="1327"/>
                  <a:pt x="601" y="1387"/>
                  <a:pt x="771" y="1387"/>
                </a:cubicBezTo>
                <a:cubicBezTo>
                  <a:pt x="941" y="1387"/>
                  <a:pt x="1086" y="1327"/>
                  <a:pt x="1207" y="1207"/>
                </a:cubicBezTo>
                <a:cubicBezTo>
                  <a:pt x="1327" y="1086"/>
                  <a:pt x="1387" y="941"/>
                  <a:pt x="1387" y="771"/>
                </a:cubicBezTo>
                <a:cubicBezTo>
                  <a:pt x="1387" y="602"/>
                  <a:pt x="1328" y="457"/>
                  <a:pt x="1210" y="337"/>
                </a:cubicBezTo>
                <a:cubicBezTo>
                  <a:pt x="1092" y="217"/>
                  <a:pt x="950" y="158"/>
                  <a:pt x="782" y="158"/>
                </a:cubicBezTo>
                <a:lnTo>
                  <a:pt x="782" y="3"/>
                </a:lnTo>
                <a:cubicBezTo>
                  <a:pt x="993" y="3"/>
                  <a:pt x="1172" y="78"/>
                  <a:pt x="1320" y="228"/>
                </a:cubicBezTo>
                <a:cubicBezTo>
                  <a:pt x="1468" y="377"/>
                  <a:pt x="1541" y="558"/>
                  <a:pt x="1541" y="771"/>
                </a:cubicBezTo>
                <a:cubicBezTo>
                  <a:pt x="1541" y="984"/>
                  <a:pt x="1466" y="1166"/>
                  <a:pt x="1316" y="1316"/>
                </a:cubicBezTo>
                <a:cubicBezTo>
                  <a:pt x="1166" y="1466"/>
                  <a:pt x="984" y="1541"/>
                  <a:pt x="771" y="1541"/>
                </a:cubicBezTo>
                <a:cubicBezTo>
                  <a:pt x="557" y="1541"/>
                  <a:pt x="376" y="1466"/>
                  <a:pt x="225" y="1316"/>
                </a:cubicBezTo>
                <a:cubicBezTo>
                  <a:pt x="75" y="1166"/>
                  <a:pt x="0" y="984"/>
                  <a:pt x="0" y="771"/>
                </a:cubicBezTo>
                <a:close/>
                <a:moveTo>
                  <a:pt x="0" y="0"/>
                </a:moveTo>
                <a:lnTo>
                  <a:pt x="545" y="0"/>
                </a:lnTo>
                <a:lnTo>
                  <a:pt x="327" y="218"/>
                </a:lnTo>
                <a:lnTo>
                  <a:pt x="825" y="716"/>
                </a:lnTo>
                <a:lnTo>
                  <a:pt x="717" y="825"/>
                </a:lnTo>
                <a:lnTo>
                  <a:pt x="218" y="327"/>
                </a:lnTo>
                <a:lnTo>
                  <a:pt x="0" y="5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grpSp>
        <p:nvGrpSpPr>
          <p:cNvPr id="23" name="组合 68"/>
          <p:cNvGrpSpPr/>
          <p:nvPr/>
        </p:nvGrpSpPr>
        <p:grpSpPr bwMode="auto">
          <a:xfrm>
            <a:off x="2768267" y="1451460"/>
            <a:ext cx="1730697" cy="1930400"/>
            <a:chOff x="574258" y="2822082"/>
            <a:chExt cx="2229346" cy="2555774"/>
          </a:xfrm>
        </p:grpSpPr>
        <p:grpSp>
          <p:nvGrpSpPr>
            <p:cNvPr id="40" name="组合 70"/>
            <p:cNvGrpSpPr/>
            <p:nvPr/>
          </p:nvGrpSpPr>
          <p:grpSpPr bwMode="auto">
            <a:xfrm>
              <a:off x="574258" y="2822082"/>
              <a:ext cx="2229346" cy="2555774"/>
              <a:chOff x="1084731" y="3422533"/>
              <a:chExt cx="2972462" cy="3407698"/>
            </a:xfrm>
          </p:grpSpPr>
          <p:sp>
            <p:nvSpPr>
              <p:cNvPr id="43" name="任意多边形 42"/>
              <p:cNvSpPr/>
              <p:nvPr/>
            </p:nvSpPr>
            <p:spPr>
              <a:xfrm>
                <a:off x="1084731" y="3990094"/>
                <a:ext cx="2972462" cy="2840137"/>
              </a:xfrm>
              <a:custGeom>
                <a:avLst/>
                <a:gdLst>
                  <a:gd name="connsiteX0" fmla="*/ 2096841 w 2972462"/>
                  <a:gd name="connsiteY0" fmla="*/ 0 h 2840202"/>
                  <a:gd name="connsiteX1" fmla="*/ 2194657 w 2972462"/>
                  <a:gd name="connsiteY1" fmla="*/ 47120 h 2840202"/>
                  <a:gd name="connsiteX2" fmla="*/ 2972462 w 2972462"/>
                  <a:gd name="connsiteY2" fmla="*/ 1353971 h 2840202"/>
                  <a:gd name="connsiteX3" fmla="*/ 1486231 w 2972462"/>
                  <a:gd name="connsiteY3" fmla="*/ 2840202 h 2840202"/>
                  <a:gd name="connsiteX4" fmla="*/ 0 w 2972462"/>
                  <a:gd name="connsiteY4" fmla="*/ 1353971 h 2840202"/>
                  <a:gd name="connsiteX5" fmla="*/ 777805 w 2972462"/>
                  <a:gd name="connsiteY5" fmla="*/ 47120 h 2840202"/>
                  <a:gd name="connsiteX6" fmla="*/ 875619 w 2972462"/>
                  <a:gd name="connsiteY6" fmla="*/ 1 h 2840202"/>
                  <a:gd name="connsiteX7" fmla="*/ 1486230 w 2972462"/>
                  <a:gd name="connsiteY7" fmla="*/ 1052778 h 2840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72462" h="2840202">
                    <a:moveTo>
                      <a:pt x="2096841" y="0"/>
                    </a:moveTo>
                    <a:lnTo>
                      <a:pt x="2194657" y="47120"/>
                    </a:lnTo>
                    <a:cubicBezTo>
                      <a:pt x="2657953" y="298798"/>
                      <a:pt x="2972462" y="789655"/>
                      <a:pt x="2972462" y="1353971"/>
                    </a:cubicBezTo>
                    <a:cubicBezTo>
                      <a:pt x="2972462" y="2174794"/>
                      <a:pt x="2307054" y="2840202"/>
                      <a:pt x="1486231" y="2840202"/>
                    </a:cubicBezTo>
                    <a:cubicBezTo>
                      <a:pt x="665408" y="2840202"/>
                      <a:pt x="0" y="2174794"/>
                      <a:pt x="0" y="1353971"/>
                    </a:cubicBezTo>
                    <a:cubicBezTo>
                      <a:pt x="0" y="789655"/>
                      <a:pt x="314509" y="298798"/>
                      <a:pt x="777805" y="47120"/>
                    </a:cubicBezTo>
                    <a:lnTo>
                      <a:pt x="875619" y="1"/>
                    </a:lnTo>
                    <a:lnTo>
                      <a:pt x="1486230" y="1052778"/>
                    </a:lnTo>
                    <a:close/>
                  </a:path>
                </a:pathLst>
              </a:cu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1897952" y="3422533"/>
                <a:ext cx="1346021" cy="1821798"/>
              </a:xfrm>
              <a:prstGeom prst="ellipse">
                <a:avLst/>
              </a:prstGeom>
              <a:solidFill>
                <a:srgbClr val="F2F2F2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/>
              </a:p>
            </p:txBody>
          </p:sp>
        </p:grpSp>
        <p:sp>
          <p:nvSpPr>
            <p:cNvPr id="41" name="椭圆 40"/>
            <p:cNvSpPr/>
            <p:nvPr/>
          </p:nvSpPr>
          <p:spPr>
            <a:xfrm>
              <a:off x="819626" y="3400153"/>
              <a:ext cx="1738609" cy="173596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2" name="文本框 72"/>
            <p:cNvSpPr txBox="1">
              <a:spLocks noChangeArrowheads="1"/>
            </p:cNvSpPr>
            <p:nvPr/>
          </p:nvSpPr>
          <p:spPr bwMode="auto">
            <a:xfrm>
              <a:off x="1442442" y="2839046"/>
              <a:ext cx="492979" cy="732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</a:rPr>
                <a:t>1</a:t>
              </a:r>
              <a:endPara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69" name="矩形 68"/>
          <p:cNvSpPr/>
          <p:nvPr/>
        </p:nvSpPr>
        <p:spPr>
          <a:xfrm>
            <a:off x="856497" y="5545385"/>
            <a:ext cx="10586240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核心价值观是企业</a:t>
            </a:r>
            <a:r>
              <a:rPr lang="zh-CN" altLang="en-US" sz="2000" b="1" dirty="0">
                <a:solidFill>
                  <a:srgbClr val="8FCE3A"/>
                </a:solidFill>
              </a:rPr>
              <a:t>倡导什么、反对什么、赞赏什么、批判什么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的基本原则。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19" name="组合 68"/>
          <p:cNvGrpSpPr/>
          <p:nvPr/>
        </p:nvGrpSpPr>
        <p:grpSpPr bwMode="auto">
          <a:xfrm>
            <a:off x="5343824" y="1451460"/>
            <a:ext cx="1730697" cy="1930400"/>
            <a:chOff x="574258" y="2822082"/>
            <a:chExt cx="2229346" cy="2555774"/>
          </a:xfrm>
        </p:grpSpPr>
        <p:grpSp>
          <p:nvGrpSpPr>
            <p:cNvPr id="121" name="组合 70"/>
            <p:cNvGrpSpPr/>
            <p:nvPr/>
          </p:nvGrpSpPr>
          <p:grpSpPr bwMode="auto">
            <a:xfrm>
              <a:off x="574258" y="2822082"/>
              <a:ext cx="2229346" cy="2555774"/>
              <a:chOff x="1084731" y="3422533"/>
              <a:chExt cx="2972462" cy="3407698"/>
            </a:xfrm>
          </p:grpSpPr>
          <p:sp>
            <p:nvSpPr>
              <p:cNvPr id="124" name="任意多边形 123"/>
              <p:cNvSpPr/>
              <p:nvPr/>
            </p:nvSpPr>
            <p:spPr>
              <a:xfrm>
                <a:off x="1084731" y="3990094"/>
                <a:ext cx="2972462" cy="2840137"/>
              </a:xfrm>
              <a:custGeom>
                <a:avLst/>
                <a:gdLst>
                  <a:gd name="connsiteX0" fmla="*/ 2096841 w 2972462"/>
                  <a:gd name="connsiteY0" fmla="*/ 0 h 2840202"/>
                  <a:gd name="connsiteX1" fmla="*/ 2194657 w 2972462"/>
                  <a:gd name="connsiteY1" fmla="*/ 47120 h 2840202"/>
                  <a:gd name="connsiteX2" fmla="*/ 2972462 w 2972462"/>
                  <a:gd name="connsiteY2" fmla="*/ 1353971 h 2840202"/>
                  <a:gd name="connsiteX3" fmla="*/ 1486231 w 2972462"/>
                  <a:gd name="connsiteY3" fmla="*/ 2840202 h 2840202"/>
                  <a:gd name="connsiteX4" fmla="*/ 0 w 2972462"/>
                  <a:gd name="connsiteY4" fmla="*/ 1353971 h 2840202"/>
                  <a:gd name="connsiteX5" fmla="*/ 777805 w 2972462"/>
                  <a:gd name="connsiteY5" fmla="*/ 47120 h 2840202"/>
                  <a:gd name="connsiteX6" fmla="*/ 875619 w 2972462"/>
                  <a:gd name="connsiteY6" fmla="*/ 1 h 2840202"/>
                  <a:gd name="connsiteX7" fmla="*/ 1486230 w 2972462"/>
                  <a:gd name="connsiteY7" fmla="*/ 1052778 h 2840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72462" h="2840202">
                    <a:moveTo>
                      <a:pt x="2096841" y="0"/>
                    </a:moveTo>
                    <a:lnTo>
                      <a:pt x="2194657" y="47120"/>
                    </a:lnTo>
                    <a:cubicBezTo>
                      <a:pt x="2657953" y="298798"/>
                      <a:pt x="2972462" y="789655"/>
                      <a:pt x="2972462" y="1353971"/>
                    </a:cubicBezTo>
                    <a:cubicBezTo>
                      <a:pt x="2972462" y="2174794"/>
                      <a:pt x="2307054" y="2840202"/>
                      <a:pt x="1486231" y="2840202"/>
                    </a:cubicBezTo>
                    <a:cubicBezTo>
                      <a:pt x="665408" y="2840202"/>
                      <a:pt x="0" y="2174794"/>
                      <a:pt x="0" y="1353971"/>
                    </a:cubicBezTo>
                    <a:cubicBezTo>
                      <a:pt x="0" y="789655"/>
                      <a:pt x="314509" y="298798"/>
                      <a:pt x="777805" y="47120"/>
                    </a:cubicBezTo>
                    <a:lnTo>
                      <a:pt x="875619" y="1"/>
                    </a:lnTo>
                    <a:lnTo>
                      <a:pt x="1486230" y="1052778"/>
                    </a:lnTo>
                    <a:close/>
                  </a:path>
                </a:pathLst>
              </a:cu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>
                <a:off x="1897952" y="3422533"/>
                <a:ext cx="1346021" cy="1821798"/>
              </a:xfrm>
              <a:prstGeom prst="ellipse">
                <a:avLst/>
              </a:prstGeom>
              <a:solidFill>
                <a:srgbClr val="F2F2F2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/>
              </a:p>
            </p:txBody>
          </p:sp>
        </p:grpSp>
        <p:sp>
          <p:nvSpPr>
            <p:cNvPr id="122" name="椭圆 121"/>
            <p:cNvSpPr/>
            <p:nvPr/>
          </p:nvSpPr>
          <p:spPr>
            <a:xfrm>
              <a:off x="819626" y="3400153"/>
              <a:ext cx="1738609" cy="173596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3" name="文本框 72"/>
            <p:cNvSpPr txBox="1">
              <a:spLocks noChangeArrowheads="1"/>
            </p:cNvSpPr>
            <p:nvPr/>
          </p:nvSpPr>
          <p:spPr bwMode="auto">
            <a:xfrm>
              <a:off x="1442442" y="2839046"/>
              <a:ext cx="492979" cy="732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</a:rPr>
                <a:t>2</a:t>
              </a:r>
              <a:endPara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27" name="组合 68"/>
          <p:cNvGrpSpPr/>
          <p:nvPr/>
        </p:nvGrpSpPr>
        <p:grpSpPr bwMode="auto">
          <a:xfrm>
            <a:off x="7919381" y="1451460"/>
            <a:ext cx="1730697" cy="1930400"/>
            <a:chOff x="574258" y="2822082"/>
            <a:chExt cx="2229346" cy="2555774"/>
          </a:xfrm>
        </p:grpSpPr>
        <p:grpSp>
          <p:nvGrpSpPr>
            <p:cNvPr id="129" name="组合 70"/>
            <p:cNvGrpSpPr/>
            <p:nvPr/>
          </p:nvGrpSpPr>
          <p:grpSpPr bwMode="auto">
            <a:xfrm>
              <a:off x="574258" y="2822082"/>
              <a:ext cx="2229346" cy="2555774"/>
              <a:chOff x="1084731" y="3422533"/>
              <a:chExt cx="2972462" cy="3407698"/>
            </a:xfrm>
          </p:grpSpPr>
          <p:sp>
            <p:nvSpPr>
              <p:cNvPr id="132" name="任意多边形 131"/>
              <p:cNvSpPr/>
              <p:nvPr/>
            </p:nvSpPr>
            <p:spPr>
              <a:xfrm>
                <a:off x="1084731" y="3990094"/>
                <a:ext cx="2972462" cy="2840137"/>
              </a:xfrm>
              <a:custGeom>
                <a:avLst/>
                <a:gdLst>
                  <a:gd name="connsiteX0" fmla="*/ 2096841 w 2972462"/>
                  <a:gd name="connsiteY0" fmla="*/ 0 h 2840202"/>
                  <a:gd name="connsiteX1" fmla="*/ 2194657 w 2972462"/>
                  <a:gd name="connsiteY1" fmla="*/ 47120 h 2840202"/>
                  <a:gd name="connsiteX2" fmla="*/ 2972462 w 2972462"/>
                  <a:gd name="connsiteY2" fmla="*/ 1353971 h 2840202"/>
                  <a:gd name="connsiteX3" fmla="*/ 1486231 w 2972462"/>
                  <a:gd name="connsiteY3" fmla="*/ 2840202 h 2840202"/>
                  <a:gd name="connsiteX4" fmla="*/ 0 w 2972462"/>
                  <a:gd name="connsiteY4" fmla="*/ 1353971 h 2840202"/>
                  <a:gd name="connsiteX5" fmla="*/ 777805 w 2972462"/>
                  <a:gd name="connsiteY5" fmla="*/ 47120 h 2840202"/>
                  <a:gd name="connsiteX6" fmla="*/ 875619 w 2972462"/>
                  <a:gd name="connsiteY6" fmla="*/ 1 h 2840202"/>
                  <a:gd name="connsiteX7" fmla="*/ 1486230 w 2972462"/>
                  <a:gd name="connsiteY7" fmla="*/ 1052778 h 2840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72462" h="2840202">
                    <a:moveTo>
                      <a:pt x="2096841" y="0"/>
                    </a:moveTo>
                    <a:lnTo>
                      <a:pt x="2194657" y="47120"/>
                    </a:lnTo>
                    <a:cubicBezTo>
                      <a:pt x="2657953" y="298798"/>
                      <a:pt x="2972462" y="789655"/>
                      <a:pt x="2972462" y="1353971"/>
                    </a:cubicBezTo>
                    <a:cubicBezTo>
                      <a:pt x="2972462" y="2174794"/>
                      <a:pt x="2307054" y="2840202"/>
                      <a:pt x="1486231" y="2840202"/>
                    </a:cubicBezTo>
                    <a:cubicBezTo>
                      <a:pt x="665408" y="2840202"/>
                      <a:pt x="0" y="2174794"/>
                      <a:pt x="0" y="1353971"/>
                    </a:cubicBezTo>
                    <a:cubicBezTo>
                      <a:pt x="0" y="789655"/>
                      <a:pt x="314509" y="298798"/>
                      <a:pt x="777805" y="47120"/>
                    </a:cubicBezTo>
                    <a:lnTo>
                      <a:pt x="875619" y="1"/>
                    </a:lnTo>
                    <a:lnTo>
                      <a:pt x="1486230" y="1052778"/>
                    </a:lnTo>
                    <a:close/>
                  </a:path>
                </a:pathLst>
              </a:cu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>
                <a:off x="1897952" y="3422533"/>
                <a:ext cx="1346021" cy="1821798"/>
              </a:xfrm>
              <a:prstGeom prst="ellipse">
                <a:avLst/>
              </a:prstGeom>
              <a:solidFill>
                <a:srgbClr val="F2F2F2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/>
              </a:p>
            </p:txBody>
          </p:sp>
        </p:grpSp>
        <p:sp>
          <p:nvSpPr>
            <p:cNvPr id="130" name="椭圆 129"/>
            <p:cNvSpPr/>
            <p:nvPr/>
          </p:nvSpPr>
          <p:spPr>
            <a:xfrm>
              <a:off x="819626" y="3400153"/>
              <a:ext cx="1738609" cy="173596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1" name="文本框 72"/>
            <p:cNvSpPr txBox="1">
              <a:spLocks noChangeArrowheads="1"/>
            </p:cNvSpPr>
            <p:nvPr/>
          </p:nvSpPr>
          <p:spPr bwMode="auto">
            <a:xfrm>
              <a:off x="1442442" y="2839046"/>
              <a:ext cx="492979" cy="732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</a:rPr>
                <a:t>3</a:t>
              </a:r>
              <a:endPara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35" name="组合 68"/>
          <p:cNvGrpSpPr/>
          <p:nvPr/>
        </p:nvGrpSpPr>
        <p:grpSpPr bwMode="auto">
          <a:xfrm>
            <a:off x="2768267" y="3381860"/>
            <a:ext cx="1730697" cy="1930400"/>
            <a:chOff x="574258" y="2822082"/>
            <a:chExt cx="2229346" cy="2555774"/>
          </a:xfrm>
        </p:grpSpPr>
        <p:grpSp>
          <p:nvGrpSpPr>
            <p:cNvPr id="137" name="组合 70"/>
            <p:cNvGrpSpPr/>
            <p:nvPr/>
          </p:nvGrpSpPr>
          <p:grpSpPr bwMode="auto">
            <a:xfrm>
              <a:off x="574258" y="2822082"/>
              <a:ext cx="2229346" cy="2555774"/>
              <a:chOff x="1084731" y="3422533"/>
              <a:chExt cx="2972462" cy="3407698"/>
            </a:xfrm>
          </p:grpSpPr>
          <p:sp>
            <p:nvSpPr>
              <p:cNvPr id="140" name="任意多边形 139"/>
              <p:cNvSpPr/>
              <p:nvPr/>
            </p:nvSpPr>
            <p:spPr>
              <a:xfrm>
                <a:off x="1084731" y="3990094"/>
                <a:ext cx="2972462" cy="2840137"/>
              </a:xfrm>
              <a:custGeom>
                <a:avLst/>
                <a:gdLst>
                  <a:gd name="connsiteX0" fmla="*/ 2096841 w 2972462"/>
                  <a:gd name="connsiteY0" fmla="*/ 0 h 2840202"/>
                  <a:gd name="connsiteX1" fmla="*/ 2194657 w 2972462"/>
                  <a:gd name="connsiteY1" fmla="*/ 47120 h 2840202"/>
                  <a:gd name="connsiteX2" fmla="*/ 2972462 w 2972462"/>
                  <a:gd name="connsiteY2" fmla="*/ 1353971 h 2840202"/>
                  <a:gd name="connsiteX3" fmla="*/ 1486231 w 2972462"/>
                  <a:gd name="connsiteY3" fmla="*/ 2840202 h 2840202"/>
                  <a:gd name="connsiteX4" fmla="*/ 0 w 2972462"/>
                  <a:gd name="connsiteY4" fmla="*/ 1353971 h 2840202"/>
                  <a:gd name="connsiteX5" fmla="*/ 777805 w 2972462"/>
                  <a:gd name="connsiteY5" fmla="*/ 47120 h 2840202"/>
                  <a:gd name="connsiteX6" fmla="*/ 875619 w 2972462"/>
                  <a:gd name="connsiteY6" fmla="*/ 1 h 2840202"/>
                  <a:gd name="connsiteX7" fmla="*/ 1486230 w 2972462"/>
                  <a:gd name="connsiteY7" fmla="*/ 1052778 h 2840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72462" h="2840202">
                    <a:moveTo>
                      <a:pt x="2096841" y="0"/>
                    </a:moveTo>
                    <a:lnTo>
                      <a:pt x="2194657" y="47120"/>
                    </a:lnTo>
                    <a:cubicBezTo>
                      <a:pt x="2657953" y="298798"/>
                      <a:pt x="2972462" y="789655"/>
                      <a:pt x="2972462" y="1353971"/>
                    </a:cubicBezTo>
                    <a:cubicBezTo>
                      <a:pt x="2972462" y="2174794"/>
                      <a:pt x="2307054" y="2840202"/>
                      <a:pt x="1486231" y="2840202"/>
                    </a:cubicBezTo>
                    <a:cubicBezTo>
                      <a:pt x="665408" y="2840202"/>
                      <a:pt x="0" y="2174794"/>
                      <a:pt x="0" y="1353971"/>
                    </a:cubicBezTo>
                    <a:cubicBezTo>
                      <a:pt x="0" y="789655"/>
                      <a:pt x="314509" y="298798"/>
                      <a:pt x="777805" y="47120"/>
                    </a:cubicBezTo>
                    <a:lnTo>
                      <a:pt x="875619" y="1"/>
                    </a:lnTo>
                    <a:lnTo>
                      <a:pt x="1486230" y="1052778"/>
                    </a:lnTo>
                    <a:close/>
                  </a:path>
                </a:pathLst>
              </a:cu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>
                <a:off x="1897952" y="3422533"/>
                <a:ext cx="1346021" cy="1821798"/>
              </a:xfrm>
              <a:prstGeom prst="ellipse">
                <a:avLst/>
              </a:prstGeom>
              <a:solidFill>
                <a:srgbClr val="F2F2F2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/>
              </a:p>
            </p:txBody>
          </p:sp>
        </p:grpSp>
        <p:sp>
          <p:nvSpPr>
            <p:cNvPr id="138" name="椭圆 137"/>
            <p:cNvSpPr/>
            <p:nvPr/>
          </p:nvSpPr>
          <p:spPr>
            <a:xfrm>
              <a:off x="819626" y="3400153"/>
              <a:ext cx="1738609" cy="173596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9" name="文本框 72"/>
            <p:cNvSpPr txBox="1">
              <a:spLocks noChangeArrowheads="1"/>
            </p:cNvSpPr>
            <p:nvPr/>
          </p:nvSpPr>
          <p:spPr bwMode="auto">
            <a:xfrm>
              <a:off x="1442442" y="2839046"/>
              <a:ext cx="492979" cy="732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</a:rPr>
                <a:t>4</a:t>
              </a:r>
              <a:endPara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43" name="组合 68"/>
          <p:cNvGrpSpPr/>
          <p:nvPr/>
        </p:nvGrpSpPr>
        <p:grpSpPr bwMode="auto">
          <a:xfrm>
            <a:off x="5346175" y="3381860"/>
            <a:ext cx="1730697" cy="1930400"/>
            <a:chOff x="574258" y="2822082"/>
            <a:chExt cx="2229346" cy="2555774"/>
          </a:xfrm>
        </p:grpSpPr>
        <p:grpSp>
          <p:nvGrpSpPr>
            <p:cNvPr id="145" name="组合 70"/>
            <p:cNvGrpSpPr/>
            <p:nvPr/>
          </p:nvGrpSpPr>
          <p:grpSpPr bwMode="auto">
            <a:xfrm>
              <a:off x="574258" y="2822082"/>
              <a:ext cx="2229346" cy="2555774"/>
              <a:chOff x="1084731" y="3422533"/>
              <a:chExt cx="2972462" cy="3407698"/>
            </a:xfrm>
          </p:grpSpPr>
          <p:sp>
            <p:nvSpPr>
              <p:cNvPr id="148" name="任意多边形 147"/>
              <p:cNvSpPr/>
              <p:nvPr/>
            </p:nvSpPr>
            <p:spPr>
              <a:xfrm>
                <a:off x="1084731" y="3990094"/>
                <a:ext cx="2972462" cy="2840137"/>
              </a:xfrm>
              <a:custGeom>
                <a:avLst/>
                <a:gdLst>
                  <a:gd name="connsiteX0" fmla="*/ 2096841 w 2972462"/>
                  <a:gd name="connsiteY0" fmla="*/ 0 h 2840202"/>
                  <a:gd name="connsiteX1" fmla="*/ 2194657 w 2972462"/>
                  <a:gd name="connsiteY1" fmla="*/ 47120 h 2840202"/>
                  <a:gd name="connsiteX2" fmla="*/ 2972462 w 2972462"/>
                  <a:gd name="connsiteY2" fmla="*/ 1353971 h 2840202"/>
                  <a:gd name="connsiteX3" fmla="*/ 1486231 w 2972462"/>
                  <a:gd name="connsiteY3" fmla="*/ 2840202 h 2840202"/>
                  <a:gd name="connsiteX4" fmla="*/ 0 w 2972462"/>
                  <a:gd name="connsiteY4" fmla="*/ 1353971 h 2840202"/>
                  <a:gd name="connsiteX5" fmla="*/ 777805 w 2972462"/>
                  <a:gd name="connsiteY5" fmla="*/ 47120 h 2840202"/>
                  <a:gd name="connsiteX6" fmla="*/ 875619 w 2972462"/>
                  <a:gd name="connsiteY6" fmla="*/ 1 h 2840202"/>
                  <a:gd name="connsiteX7" fmla="*/ 1486230 w 2972462"/>
                  <a:gd name="connsiteY7" fmla="*/ 1052778 h 2840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72462" h="2840202">
                    <a:moveTo>
                      <a:pt x="2096841" y="0"/>
                    </a:moveTo>
                    <a:lnTo>
                      <a:pt x="2194657" y="47120"/>
                    </a:lnTo>
                    <a:cubicBezTo>
                      <a:pt x="2657953" y="298798"/>
                      <a:pt x="2972462" y="789655"/>
                      <a:pt x="2972462" y="1353971"/>
                    </a:cubicBezTo>
                    <a:cubicBezTo>
                      <a:pt x="2972462" y="2174794"/>
                      <a:pt x="2307054" y="2840202"/>
                      <a:pt x="1486231" y="2840202"/>
                    </a:cubicBezTo>
                    <a:cubicBezTo>
                      <a:pt x="665408" y="2840202"/>
                      <a:pt x="0" y="2174794"/>
                      <a:pt x="0" y="1353971"/>
                    </a:cubicBezTo>
                    <a:cubicBezTo>
                      <a:pt x="0" y="789655"/>
                      <a:pt x="314509" y="298798"/>
                      <a:pt x="777805" y="47120"/>
                    </a:cubicBezTo>
                    <a:lnTo>
                      <a:pt x="875619" y="1"/>
                    </a:lnTo>
                    <a:lnTo>
                      <a:pt x="1486230" y="1052778"/>
                    </a:lnTo>
                    <a:close/>
                  </a:path>
                </a:pathLst>
              </a:cu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>
                <a:off x="1897952" y="3422533"/>
                <a:ext cx="1346021" cy="1821798"/>
              </a:xfrm>
              <a:prstGeom prst="ellipse">
                <a:avLst/>
              </a:prstGeom>
              <a:solidFill>
                <a:srgbClr val="F2F2F2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/>
              </a:p>
            </p:txBody>
          </p:sp>
        </p:grpSp>
        <p:sp>
          <p:nvSpPr>
            <p:cNvPr id="146" name="椭圆 145"/>
            <p:cNvSpPr/>
            <p:nvPr/>
          </p:nvSpPr>
          <p:spPr>
            <a:xfrm>
              <a:off x="819626" y="3400153"/>
              <a:ext cx="1738609" cy="173596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7" name="文本框 72"/>
            <p:cNvSpPr txBox="1">
              <a:spLocks noChangeArrowheads="1"/>
            </p:cNvSpPr>
            <p:nvPr/>
          </p:nvSpPr>
          <p:spPr bwMode="auto">
            <a:xfrm>
              <a:off x="1442442" y="2839046"/>
              <a:ext cx="492979" cy="732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</a:rPr>
                <a:t>5</a:t>
              </a:r>
              <a:endPara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51" name="组合 68"/>
          <p:cNvGrpSpPr/>
          <p:nvPr/>
        </p:nvGrpSpPr>
        <p:grpSpPr bwMode="auto">
          <a:xfrm>
            <a:off x="7924083" y="3381860"/>
            <a:ext cx="1730697" cy="1930400"/>
            <a:chOff x="574258" y="2822082"/>
            <a:chExt cx="2229346" cy="2555774"/>
          </a:xfrm>
        </p:grpSpPr>
        <p:grpSp>
          <p:nvGrpSpPr>
            <p:cNvPr id="153" name="组合 70"/>
            <p:cNvGrpSpPr/>
            <p:nvPr/>
          </p:nvGrpSpPr>
          <p:grpSpPr bwMode="auto">
            <a:xfrm>
              <a:off x="574258" y="2822082"/>
              <a:ext cx="2229346" cy="2555774"/>
              <a:chOff x="1084731" y="3422533"/>
              <a:chExt cx="2972462" cy="3407698"/>
            </a:xfrm>
          </p:grpSpPr>
          <p:sp>
            <p:nvSpPr>
              <p:cNvPr id="156" name="任意多边形 155"/>
              <p:cNvSpPr/>
              <p:nvPr/>
            </p:nvSpPr>
            <p:spPr>
              <a:xfrm>
                <a:off x="1084731" y="3990094"/>
                <a:ext cx="2972462" cy="2840137"/>
              </a:xfrm>
              <a:custGeom>
                <a:avLst/>
                <a:gdLst>
                  <a:gd name="connsiteX0" fmla="*/ 2096841 w 2972462"/>
                  <a:gd name="connsiteY0" fmla="*/ 0 h 2840202"/>
                  <a:gd name="connsiteX1" fmla="*/ 2194657 w 2972462"/>
                  <a:gd name="connsiteY1" fmla="*/ 47120 h 2840202"/>
                  <a:gd name="connsiteX2" fmla="*/ 2972462 w 2972462"/>
                  <a:gd name="connsiteY2" fmla="*/ 1353971 h 2840202"/>
                  <a:gd name="connsiteX3" fmla="*/ 1486231 w 2972462"/>
                  <a:gd name="connsiteY3" fmla="*/ 2840202 h 2840202"/>
                  <a:gd name="connsiteX4" fmla="*/ 0 w 2972462"/>
                  <a:gd name="connsiteY4" fmla="*/ 1353971 h 2840202"/>
                  <a:gd name="connsiteX5" fmla="*/ 777805 w 2972462"/>
                  <a:gd name="connsiteY5" fmla="*/ 47120 h 2840202"/>
                  <a:gd name="connsiteX6" fmla="*/ 875619 w 2972462"/>
                  <a:gd name="connsiteY6" fmla="*/ 1 h 2840202"/>
                  <a:gd name="connsiteX7" fmla="*/ 1486230 w 2972462"/>
                  <a:gd name="connsiteY7" fmla="*/ 1052778 h 2840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72462" h="2840202">
                    <a:moveTo>
                      <a:pt x="2096841" y="0"/>
                    </a:moveTo>
                    <a:lnTo>
                      <a:pt x="2194657" y="47120"/>
                    </a:lnTo>
                    <a:cubicBezTo>
                      <a:pt x="2657953" y="298798"/>
                      <a:pt x="2972462" y="789655"/>
                      <a:pt x="2972462" y="1353971"/>
                    </a:cubicBezTo>
                    <a:cubicBezTo>
                      <a:pt x="2972462" y="2174794"/>
                      <a:pt x="2307054" y="2840202"/>
                      <a:pt x="1486231" y="2840202"/>
                    </a:cubicBezTo>
                    <a:cubicBezTo>
                      <a:pt x="665408" y="2840202"/>
                      <a:pt x="0" y="2174794"/>
                      <a:pt x="0" y="1353971"/>
                    </a:cubicBezTo>
                    <a:cubicBezTo>
                      <a:pt x="0" y="789655"/>
                      <a:pt x="314509" y="298798"/>
                      <a:pt x="777805" y="47120"/>
                    </a:cubicBezTo>
                    <a:lnTo>
                      <a:pt x="875619" y="1"/>
                    </a:lnTo>
                    <a:lnTo>
                      <a:pt x="1486230" y="1052778"/>
                    </a:lnTo>
                    <a:close/>
                  </a:path>
                </a:pathLst>
              </a:cu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>
                <a:off x="1897952" y="3422533"/>
                <a:ext cx="1346021" cy="1821798"/>
              </a:xfrm>
              <a:prstGeom prst="ellipse">
                <a:avLst/>
              </a:prstGeom>
              <a:solidFill>
                <a:srgbClr val="F2F2F2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/>
              </a:p>
            </p:txBody>
          </p:sp>
        </p:grpSp>
        <p:sp>
          <p:nvSpPr>
            <p:cNvPr id="154" name="椭圆 153"/>
            <p:cNvSpPr/>
            <p:nvPr/>
          </p:nvSpPr>
          <p:spPr>
            <a:xfrm>
              <a:off x="819626" y="3400153"/>
              <a:ext cx="1738609" cy="173596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5" name="文本框 72"/>
            <p:cNvSpPr txBox="1">
              <a:spLocks noChangeArrowheads="1"/>
            </p:cNvSpPr>
            <p:nvPr/>
          </p:nvSpPr>
          <p:spPr bwMode="auto">
            <a:xfrm>
              <a:off x="1442442" y="2839046"/>
              <a:ext cx="492979" cy="732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</a:rPr>
                <a:t>6</a:t>
              </a:r>
              <a:endPara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31465" y="228219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/>
              <a:t>口碑至上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5412105" y="228727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/>
              <a:t>青春活力</a:t>
            </a:r>
            <a:endParaRPr lang="zh-CN" altLang="en-US" sz="2800" b="1"/>
          </a:p>
        </p:txBody>
      </p:sp>
      <p:sp>
        <p:nvSpPr>
          <p:cNvPr id="11" name="文本框 10"/>
          <p:cNvSpPr txBox="1"/>
          <p:nvPr/>
        </p:nvSpPr>
        <p:spPr>
          <a:xfrm>
            <a:off x="7981950" y="421259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/>
              <a:t>简单互信</a:t>
            </a:r>
            <a:endParaRPr lang="zh-CN" altLang="en-US" sz="2800" b="1"/>
          </a:p>
        </p:txBody>
      </p:sp>
      <p:sp>
        <p:nvSpPr>
          <p:cNvPr id="12" name="文本框 11"/>
          <p:cNvSpPr txBox="1"/>
          <p:nvPr/>
        </p:nvSpPr>
        <p:spPr>
          <a:xfrm>
            <a:off x="7987030" y="228727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/>
              <a:t>勇于革新</a:t>
            </a:r>
            <a:endParaRPr lang="zh-CN" altLang="en-US" sz="2800" b="1"/>
          </a:p>
        </p:txBody>
      </p:sp>
      <p:sp>
        <p:nvSpPr>
          <p:cNvPr id="13" name="文本框 12"/>
          <p:cNvSpPr txBox="1"/>
          <p:nvPr/>
        </p:nvSpPr>
        <p:spPr>
          <a:xfrm>
            <a:off x="5412105" y="421259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/>
              <a:t>高效敬业</a:t>
            </a:r>
            <a:endParaRPr lang="zh-CN" altLang="en-US" sz="2800" b="1"/>
          </a:p>
        </p:txBody>
      </p:sp>
      <p:sp>
        <p:nvSpPr>
          <p:cNvPr id="14" name="文本框 13"/>
          <p:cNvSpPr txBox="1"/>
          <p:nvPr/>
        </p:nvSpPr>
        <p:spPr>
          <a:xfrm>
            <a:off x="2831465" y="421322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/>
              <a:t>真诚团结</a:t>
            </a:r>
            <a:endParaRPr lang="zh-CN" altLang="en-US" sz="2800" b="1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CATEGORY" val="custom"/>
  <p:tag name="KSO_WM_TEMPLATE_INDEX" val="20191272"/>
  <p:tag name="KSO_WM_TAG_VERSION" val="1.0"/>
  <p:tag name="KSO_WM_UNIT_TYPE" val="m_h_f"/>
  <p:tag name="KSO_WM_UNIT_INDEX" val="1_2_1"/>
  <p:tag name="KSO_WM_UNIT_ID" val="custom20191272_7*m_h_f*1_2_1"/>
  <p:tag name="KSO_WM_UNIT_LAYERLEVEL" val="1_1_1"/>
  <p:tag name="KSO_WM_UNIT_VALUE" val="66"/>
  <p:tag name="KSO_WM_UNIT_HIGHLIGHT" val="0"/>
  <p:tag name="KSO_WM_UNIT_COMPATIBLE" val="0"/>
  <p:tag name="KSO_WM_BEAUTIFY_FLAG" val="#wm#"/>
  <p:tag name="KSO_WM_DIAGRAM_GROUP_CODE" val="m1-3"/>
  <p:tag name="KSO_WM_UNIT_PRESET_TEXT" val="单击此处添加文本具体内容，简明扼要的阐述您的观点。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1146</Words>
  <Application>WPS 演示</Application>
  <PresentationFormat>宽屏</PresentationFormat>
  <Paragraphs>139</Paragraphs>
  <Slides>19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Arial Unicode MS</vt:lpstr>
      <vt:lpstr>Calibri</vt:lpstr>
      <vt:lpstr>微软雅黑</vt:lpstr>
      <vt:lpstr>Times New Roman</vt:lpstr>
      <vt:lpstr>华文细黑</vt:lpstr>
      <vt:lpstr>Tahoma</vt:lpstr>
      <vt:lpstr>Impact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仝德志</dc:creator>
  <cp:lastModifiedBy>Chris</cp:lastModifiedBy>
  <cp:revision>705</cp:revision>
  <dcterms:created xsi:type="dcterms:W3CDTF">2015-09-26T09:24:00Z</dcterms:created>
  <dcterms:modified xsi:type="dcterms:W3CDTF">2019-09-12T02:52:27Z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