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76" r:id="rId4"/>
    <p:sldId id="258" r:id="rId5"/>
    <p:sldId id="266" r:id="rId6"/>
    <p:sldId id="284" r:id="rId7"/>
    <p:sldId id="277" r:id="rId8"/>
    <p:sldId id="287" r:id="rId9"/>
    <p:sldId id="289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85" r:id="rId20"/>
    <p:sldId id="27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/>
    <p:restoredTop sz="96208"/>
  </p:normalViewPr>
  <p:slideViewPr>
    <p:cSldViewPr snapToGrid="0" snapToObjects="1">
      <p:cViewPr varScale="1">
        <p:scale>
          <a:sx n="94" d="100"/>
          <a:sy n="94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3CF21-1B59-494B-B351-A228D818CE5C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CBC3FB-5AD1-4F5A-9976-DAF6250A4E2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The project is to help our client, Citi, to understand their TV Ad performance based on KPI analysis. </a:t>
          </a:r>
        </a:p>
      </dgm:t>
    </dgm:pt>
    <dgm:pt modelId="{3C838259-C733-469B-8429-994AABF59CA4}" type="parTrans" cxnId="{29819987-E645-4D75-AB87-5E67C8F4ABDC}">
      <dgm:prSet/>
      <dgm:spPr/>
      <dgm:t>
        <a:bodyPr/>
        <a:lstStyle/>
        <a:p>
          <a:endParaRPr lang="en-US"/>
        </a:p>
      </dgm:t>
    </dgm:pt>
    <dgm:pt modelId="{C3B38AF2-489C-426C-8285-42AED53B3A4A}" type="sibTrans" cxnId="{29819987-E645-4D75-AB87-5E67C8F4ABDC}">
      <dgm:prSet/>
      <dgm:spPr/>
      <dgm:t>
        <a:bodyPr/>
        <a:lstStyle/>
        <a:p>
          <a:endParaRPr lang="en-US"/>
        </a:p>
      </dgm:t>
    </dgm:pt>
    <dgm:pt modelId="{425F9D63-78E6-4122-99FB-BA3400298B12}">
      <dgm:prSet/>
      <dgm:spPr/>
      <dgm:t>
        <a:bodyPr/>
        <a:lstStyle/>
        <a:p>
          <a:r>
            <a:rPr lang="en-US" dirty="0"/>
            <a:t>Based on the performance, the project gives suggestions to help launch new and optimize ongoing TV Retargeting digital media campaigns.</a:t>
          </a:r>
        </a:p>
      </dgm:t>
    </dgm:pt>
    <dgm:pt modelId="{E40FE8AF-76DE-4D93-A5F8-E37EA48B86D1}" type="parTrans" cxnId="{A88C1B91-6C77-40C6-8F20-A0D6A895C511}">
      <dgm:prSet/>
      <dgm:spPr/>
      <dgm:t>
        <a:bodyPr/>
        <a:lstStyle/>
        <a:p>
          <a:endParaRPr lang="en-US"/>
        </a:p>
      </dgm:t>
    </dgm:pt>
    <dgm:pt modelId="{1B272182-82D1-48AB-9DBE-AB8A67305EE3}" type="sibTrans" cxnId="{A88C1B91-6C77-40C6-8F20-A0D6A895C511}">
      <dgm:prSet/>
      <dgm:spPr/>
      <dgm:t>
        <a:bodyPr/>
        <a:lstStyle/>
        <a:p>
          <a:endParaRPr lang="en-US"/>
        </a:p>
      </dgm:t>
    </dgm:pt>
    <dgm:pt modelId="{4C217077-FE88-CD4D-A60D-AB5FBABF4746}" type="pres">
      <dgm:prSet presAssocID="{4693CF21-1B59-494B-B351-A228D818CE5C}" presName="outerComposite" presStyleCnt="0">
        <dgm:presLayoutVars>
          <dgm:chMax val="5"/>
          <dgm:dir/>
          <dgm:resizeHandles val="exact"/>
        </dgm:presLayoutVars>
      </dgm:prSet>
      <dgm:spPr/>
    </dgm:pt>
    <dgm:pt modelId="{1E0F0CAE-A4E1-A44B-9847-558F40B7B169}" type="pres">
      <dgm:prSet presAssocID="{4693CF21-1B59-494B-B351-A228D818CE5C}" presName="dummyMaxCanvas" presStyleCnt="0">
        <dgm:presLayoutVars/>
      </dgm:prSet>
      <dgm:spPr/>
    </dgm:pt>
    <dgm:pt modelId="{B9B3AF52-102E-2342-AECB-D9713EB87244}" type="pres">
      <dgm:prSet presAssocID="{4693CF21-1B59-494B-B351-A228D818CE5C}" presName="TwoNodes_1" presStyleLbl="node1" presStyleIdx="0" presStyleCnt="2">
        <dgm:presLayoutVars>
          <dgm:bulletEnabled val="1"/>
        </dgm:presLayoutVars>
      </dgm:prSet>
      <dgm:spPr/>
    </dgm:pt>
    <dgm:pt modelId="{378BAC17-28CD-9B40-9728-C5858ACEFFD1}" type="pres">
      <dgm:prSet presAssocID="{4693CF21-1B59-494B-B351-A228D818CE5C}" presName="TwoNodes_2" presStyleLbl="node1" presStyleIdx="1" presStyleCnt="2">
        <dgm:presLayoutVars>
          <dgm:bulletEnabled val="1"/>
        </dgm:presLayoutVars>
      </dgm:prSet>
      <dgm:spPr/>
    </dgm:pt>
    <dgm:pt modelId="{AFA2E8FC-2B18-4B44-81B0-EB6535C269AF}" type="pres">
      <dgm:prSet presAssocID="{4693CF21-1B59-494B-B351-A228D818CE5C}" presName="TwoConn_1-2" presStyleLbl="fgAccFollowNode1" presStyleIdx="0" presStyleCnt="1" custScaleX="58623">
        <dgm:presLayoutVars>
          <dgm:bulletEnabled val="1"/>
        </dgm:presLayoutVars>
      </dgm:prSet>
      <dgm:spPr/>
    </dgm:pt>
    <dgm:pt modelId="{75EB3546-F4DF-C846-A123-77243DC397F3}" type="pres">
      <dgm:prSet presAssocID="{4693CF21-1B59-494B-B351-A228D818CE5C}" presName="TwoNodes_1_text" presStyleLbl="node1" presStyleIdx="1" presStyleCnt="2">
        <dgm:presLayoutVars>
          <dgm:bulletEnabled val="1"/>
        </dgm:presLayoutVars>
      </dgm:prSet>
      <dgm:spPr/>
    </dgm:pt>
    <dgm:pt modelId="{CF309E10-CD75-7448-BC43-60372494D8B1}" type="pres">
      <dgm:prSet presAssocID="{4693CF21-1B59-494B-B351-A228D818CE5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3DB045A-6A65-2043-8E25-B2313C502960}" type="presOf" srcId="{B6CBC3FB-5AD1-4F5A-9976-DAF6250A4E20}" destId="{B9B3AF52-102E-2342-AECB-D9713EB87244}" srcOrd="0" destOrd="0" presId="urn:microsoft.com/office/officeart/2005/8/layout/vProcess5"/>
    <dgm:cxn modelId="{B7628A7C-0ACC-994A-B084-E8A878FEB3C4}" type="presOf" srcId="{B6CBC3FB-5AD1-4F5A-9976-DAF6250A4E20}" destId="{75EB3546-F4DF-C846-A123-77243DC397F3}" srcOrd="1" destOrd="0" presId="urn:microsoft.com/office/officeart/2005/8/layout/vProcess5"/>
    <dgm:cxn modelId="{008D967C-AA9B-454B-92A2-C3B9B76D3535}" type="presOf" srcId="{4693CF21-1B59-494B-B351-A228D818CE5C}" destId="{4C217077-FE88-CD4D-A60D-AB5FBABF4746}" srcOrd="0" destOrd="0" presId="urn:microsoft.com/office/officeart/2005/8/layout/vProcess5"/>
    <dgm:cxn modelId="{29819987-E645-4D75-AB87-5E67C8F4ABDC}" srcId="{4693CF21-1B59-494B-B351-A228D818CE5C}" destId="{B6CBC3FB-5AD1-4F5A-9976-DAF6250A4E20}" srcOrd="0" destOrd="0" parTransId="{3C838259-C733-469B-8429-994AABF59CA4}" sibTransId="{C3B38AF2-489C-426C-8285-42AED53B3A4A}"/>
    <dgm:cxn modelId="{A88C1B91-6C77-40C6-8F20-A0D6A895C511}" srcId="{4693CF21-1B59-494B-B351-A228D818CE5C}" destId="{425F9D63-78E6-4122-99FB-BA3400298B12}" srcOrd="1" destOrd="0" parTransId="{E40FE8AF-76DE-4D93-A5F8-E37EA48B86D1}" sibTransId="{1B272182-82D1-48AB-9DBE-AB8A67305EE3}"/>
    <dgm:cxn modelId="{A903FF9D-DB55-D942-8E99-9DCDB6C3DF12}" type="presOf" srcId="{425F9D63-78E6-4122-99FB-BA3400298B12}" destId="{378BAC17-28CD-9B40-9728-C5858ACEFFD1}" srcOrd="0" destOrd="0" presId="urn:microsoft.com/office/officeart/2005/8/layout/vProcess5"/>
    <dgm:cxn modelId="{6A07A1B4-F6CD-4B4C-A20E-84F050070E70}" type="presOf" srcId="{425F9D63-78E6-4122-99FB-BA3400298B12}" destId="{CF309E10-CD75-7448-BC43-60372494D8B1}" srcOrd="1" destOrd="0" presId="urn:microsoft.com/office/officeart/2005/8/layout/vProcess5"/>
    <dgm:cxn modelId="{AD199CF5-4ACB-AF4B-BFA0-49CFD2A045F0}" type="presOf" srcId="{C3B38AF2-489C-426C-8285-42AED53B3A4A}" destId="{AFA2E8FC-2B18-4B44-81B0-EB6535C269AF}" srcOrd="0" destOrd="0" presId="urn:microsoft.com/office/officeart/2005/8/layout/vProcess5"/>
    <dgm:cxn modelId="{149107FF-F629-4B44-90B8-3C98407BBA13}" type="presParOf" srcId="{4C217077-FE88-CD4D-A60D-AB5FBABF4746}" destId="{1E0F0CAE-A4E1-A44B-9847-558F40B7B169}" srcOrd="0" destOrd="0" presId="urn:microsoft.com/office/officeart/2005/8/layout/vProcess5"/>
    <dgm:cxn modelId="{21EF3907-153B-AD45-B897-FBFFD579F606}" type="presParOf" srcId="{4C217077-FE88-CD4D-A60D-AB5FBABF4746}" destId="{B9B3AF52-102E-2342-AECB-D9713EB87244}" srcOrd="1" destOrd="0" presId="urn:microsoft.com/office/officeart/2005/8/layout/vProcess5"/>
    <dgm:cxn modelId="{2A90D740-4867-3146-A616-2597CF0506EB}" type="presParOf" srcId="{4C217077-FE88-CD4D-A60D-AB5FBABF4746}" destId="{378BAC17-28CD-9B40-9728-C5858ACEFFD1}" srcOrd="2" destOrd="0" presId="urn:microsoft.com/office/officeart/2005/8/layout/vProcess5"/>
    <dgm:cxn modelId="{AE31EE85-8CEB-0F43-A56E-E674B98E0FB7}" type="presParOf" srcId="{4C217077-FE88-CD4D-A60D-AB5FBABF4746}" destId="{AFA2E8FC-2B18-4B44-81B0-EB6535C269AF}" srcOrd="3" destOrd="0" presId="urn:microsoft.com/office/officeart/2005/8/layout/vProcess5"/>
    <dgm:cxn modelId="{0487B02E-1565-474C-84A3-A7F9871A97CA}" type="presParOf" srcId="{4C217077-FE88-CD4D-A60D-AB5FBABF4746}" destId="{75EB3546-F4DF-C846-A123-77243DC397F3}" srcOrd="4" destOrd="0" presId="urn:microsoft.com/office/officeart/2005/8/layout/vProcess5"/>
    <dgm:cxn modelId="{AACD12CF-9DAC-5343-9C46-16E5CAD27FB3}" type="presParOf" srcId="{4C217077-FE88-CD4D-A60D-AB5FBABF4746}" destId="{CF309E10-CD75-7448-BC43-60372494D8B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F8E7C-6B43-46FC-ABBE-7A611127D77D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E33476B-8A6A-4901-9030-0D71BA596944}">
      <dgm:prSet/>
      <dgm:spPr/>
      <dgm:t>
        <a:bodyPr/>
        <a:lstStyle/>
        <a:p>
          <a:r>
            <a:rPr lang="en-US" b="0" baseline="0" dirty="0"/>
            <a:t>Network</a:t>
          </a:r>
          <a:endParaRPr lang="en-US" b="0" dirty="0"/>
        </a:p>
      </dgm:t>
    </dgm:pt>
    <dgm:pt modelId="{2C948B7D-07D4-4D66-8A31-BA494734774D}" type="parTrans" cxnId="{757EDE75-DEE1-4EE8-9BF7-A948101CF31B}">
      <dgm:prSet/>
      <dgm:spPr/>
      <dgm:t>
        <a:bodyPr/>
        <a:lstStyle/>
        <a:p>
          <a:endParaRPr lang="en-US"/>
        </a:p>
      </dgm:t>
    </dgm:pt>
    <dgm:pt modelId="{A300AB7B-B2DE-4C07-9D99-E309E362A1FB}" type="sibTrans" cxnId="{757EDE75-DEE1-4EE8-9BF7-A948101CF31B}">
      <dgm:prSet/>
      <dgm:spPr/>
      <dgm:t>
        <a:bodyPr/>
        <a:lstStyle/>
        <a:p>
          <a:endParaRPr lang="en-US"/>
        </a:p>
      </dgm:t>
    </dgm:pt>
    <dgm:pt modelId="{576A6265-1CE4-41AE-B1CE-75AC9B8E4777}">
      <dgm:prSet/>
      <dgm:spPr/>
      <dgm:t>
        <a:bodyPr/>
        <a:lstStyle/>
        <a:p>
          <a:r>
            <a:rPr lang="en-US" b="0" baseline="0" dirty="0" err="1"/>
            <a:t>DayParts</a:t>
          </a:r>
          <a:endParaRPr lang="en-US" b="0" dirty="0"/>
        </a:p>
      </dgm:t>
    </dgm:pt>
    <dgm:pt modelId="{9D75402E-C6B1-413C-8D5C-870366C0E291}" type="parTrans" cxnId="{D2A8BF6A-9634-4C08-97CF-945F06594665}">
      <dgm:prSet/>
      <dgm:spPr/>
      <dgm:t>
        <a:bodyPr/>
        <a:lstStyle/>
        <a:p>
          <a:endParaRPr lang="en-US"/>
        </a:p>
      </dgm:t>
    </dgm:pt>
    <dgm:pt modelId="{78DA4502-6168-47DB-8589-5F8B64D628B3}" type="sibTrans" cxnId="{D2A8BF6A-9634-4C08-97CF-945F06594665}">
      <dgm:prSet/>
      <dgm:spPr/>
      <dgm:t>
        <a:bodyPr/>
        <a:lstStyle/>
        <a:p>
          <a:endParaRPr lang="en-US"/>
        </a:p>
      </dgm:t>
    </dgm:pt>
    <dgm:pt modelId="{2A74BEE9-BC4C-4D8A-BB09-92D0BF87FEA3}">
      <dgm:prSet/>
      <dgm:spPr/>
      <dgm:t>
        <a:bodyPr/>
        <a:lstStyle/>
        <a:p>
          <a:r>
            <a:rPr lang="en-US" b="0" baseline="0" dirty="0"/>
            <a:t>Creative</a:t>
          </a:r>
          <a:endParaRPr lang="en-US" b="0" dirty="0"/>
        </a:p>
      </dgm:t>
    </dgm:pt>
    <dgm:pt modelId="{3E6ECED3-215B-4D48-BD22-CC777786156F}" type="parTrans" cxnId="{AA734850-26DE-4EE0-B781-65FBCB935270}">
      <dgm:prSet/>
      <dgm:spPr/>
      <dgm:t>
        <a:bodyPr/>
        <a:lstStyle/>
        <a:p>
          <a:endParaRPr lang="en-US"/>
        </a:p>
      </dgm:t>
    </dgm:pt>
    <dgm:pt modelId="{2F8AFF90-8B23-4755-AE71-E7E65D11488B}" type="sibTrans" cxnId="{AA734850-26DE-4EE0-B781-65FBCB935270}">
      <dgm:prSet/>
      <dgm:spPr/>
      <dgm:t>
        <a:bodyPr/>
        <a:lstStyle/>
        <a:p>
          <a:endParaRPr lang="en-US"/>
        </a:p>
      </dgm:t>
    </dgm:pt>
    <dgm:pt modelId="{73F6EACE-2A4C-47C6-9892-76BEEE57DA3E}">
      <dgm:prSet/>
      <dgm:spPr/>
      <dgm:t>
        <a:bodyPr/>
        <a:lstStyle/>
        <a:p>
          <a:r>
            <a:rPr lang="en-US" b="0" baseline="0" dirty="0"/>
            <a:t>Creative-Length</a:t>
          </a:r>
          <a:endParaRPr lang="en-US" b="0" dirty="0"/>
        </a:p>
      </dgm:t>
    </dgm:pt>
    <dgm:pt modelId="{F8726216-BB66-4A3C-BD94-5BE6C5E6CC11}" type="parTrans" cxnId="{8C290731-3BA1-41BF-AEB1-5DFBF641654E}">
      <dgm:prSet/>
      <dgm:spPr/>
      <dgm:t>
        <a:bodyPr/>
        <a:lstStyle/>
        <a:p>
          <a:endParaRPr lang="en-US"/>
        </a:p>
      </dgm:t>
    </dgm:pt>
    <dgm:pt modelId="{7AD86BE7-7CF3-464C-812C-1556EF9EBC85}" type="sibTrans" cxnId="{8C290731-3BA1-41BF-AEB1-5DFBF641654E}">
      <dgm:prSet/>
      <dgm:spPr/>
      <dgm:t>
        <a:bodyPr/>
        <a:lstStyle/>
        <a:p>
          <a:endParaRPr lang="en-US"/>
        </a:p>
      </dgm:t>
    </dgm:pt>
    <dgm:pt modelId="{7F1A45CE-DF56-422E-94CC-159E069FFBEB}">
      <dgm:prSet/>
      <dgm:spPr/>
      <dgm:t>
        <a:bodyPr/>
        <a:lstStyle/>
        <a:p>
          <a:r>
            <a:rPr lang="en-US" b="0" baseline="0" dirty="0" err="1"/>
            <a:t>DayOfWeek</a:t>
          </a:r>
          <a:endParaRPr lang="en-US" b="0" dirty="0"/>
        </a:p>
      </dgm:t>
    </dgm:pt>
    <dgm:pt modelId="{0C600318-B858-4266-9896-A47DD376B739}" type="parTrans" cxnId="{368BE061-C0CF-43AD-9345-ABC3A6683495}">
      <dgm:prSet/>
      <dgm:spPr/>
      <dgm:t>
        <a:bodyPr/>
        <a:lstStyle/>
        <a:p>
          <a:endParaRPr lang="en-US"/>
        </a:p>
      </dgm:t>
    </dgm:pt>
    <dgm:pt modelId="{4D0870E7-48C0-41E9-9D41-E2C8ABB93742}" type="sibTrans" cxnId="{368BE061-C0CF-43AD-9345-ABC3A6683495}">
      <dgm:prSet/>
      <dgm:spPr/>
      <dgm:t>
        <a:bodyPr/>
        <a:lstStyle/>
        <a:p>
          <a:endParaRPr lang="en-US"/>
        </a:p>
      </dgm:t>
    </dgm:pt>
    <dgm:pt modelId="{86F67BA8-6460-497C-86AC-BFD0610857CE}">
      <dgm:prSet/>
      <dgm:spPr/>
      <dgm:t>
        <a:bodyPr/>
        <a:lstStyle/>
        <a:p>
          <a:r>
            <a:rPr lang="en-US" b="0" baseline="0" dirty="0"/>
            <a:t>Product</a:t>
          </a:r>
          <a:endParaRPr lang="en-US" b="0" dirty="0"/>
        </a:p>
      </dgm:t>
    </dgm:pt>
    <dgm:pt modelId="{2BF9FD3B-473F-4B95-9DDF-E2BC37017FC4}" type="parTrans" cxnId="{73FF4CD4-53B6-4A78-A054-D570E5B0AD91}">
      <dgm:prSet/>
      <dgm:spPr/>
      <dgm:t>
        <a:bodyPr/>
        <a:lstStyle/>
        <a:p>
          <a:endParaRPr lang="en-US"/>
        </a:p>
      </dgm:t>
    </dgm:pt>
    <dgm:pt modelId="{1599D938-5179-4343-9CD9-C440EF244C03}" type="sibTrans" cxnId="{73FF4CD4-53B6-4A78-A054-D570E5B0AD91}">
      <dgm:prSet/>
      <dgm:spPr/>
      <dgm:t>
        <a:bodyPr/>
        <a:lstStyle/>
        <a:p>
          <a:endParaRPr lang="en-US"/>
        </a:p>
      </dgm:t>
    </dgm:pt>
    <dgm:pt modelId="{FD92288C-8B8A-4956-A33E-BEFCDA4FCBFA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aseline="0"/>
            <a:t>Recommendations</a:t>
          </a:r>
          <a:endParaRPr lang="en-US"/>
        </a:p>
      </dgm:t>
    </dgm:pt>
    <dgm:pt modelId="{89B2947A-C0DF-4024-AB7D-CA00FD8E6363}" type="parTrans" cxnId="{481360CB-6574-41CA-9BCC-56019E85792F}">
      <dgm:prSet/>
      <dgm:spPr/>
      <dgm:t>
        <a:bodyPr/>
        <a:lstStyle/>
        <a:p>
          <a:endParaRPr lang="en-US"/>
        </a:p>
      </dgm:t>
    </dgm:pt>
    <dgm:pt modelId="{A60E23E2-5A4F-43AA-BDCB-838069D46168}" type="sibTrans" cxnId="{481360CB-6574-41CA-9BCC-56019E85792F}">
      <dgm:prSet/>
      <dgm:spPr/>
      <dgm:t>
        <a:bodyPr/>
        <a:lstStyle/>
        <a:p>
          <a:endParaRPr lang="en-US"/>
        </a:p>
      </dgm:t>
    </dgm:pt>
    <dgm:pt modelId="{32314991-3CB6-4DB5-A478-BC5D34758C7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aseline="0" dirty="0"/>
            <a:t>KPI Analysis</a:t>
          </a:r>
          <a:endParaRPr lang="en-US" dirty="0"/>
        </a:p>
      </dgm:t>
    </dgm:pt>
    <dgm:pt modelId="{DFBBEC0B-507E-42E3-B54C-C340FCF00BF1}" type="sibTrans" cxnId="{EFCAB5FE-84C5-42E6-8D67-AC487D907C82}">
      <dgm:prSet/>
      <dgm:spPr/>
      <dgm:t>
        <a:bodyPr/>
        <a:lstStyle/>
        <a:p>
          <a:endParaRPr lang="en-US"/>
        </a:p>
      </dgm:t>
    </dgm:pt>
    <dgm:pt modelId="{29699A51-418A-4BBD-BD6A-42FE627522B6}" type="parTrans" cxnId="{EFCAB5FE-84C5-42E6-8D67-AC487D907C82}">
      <dgm:prSet/>
      <dgm:spPr/>
      <dgm:t>
        <a:bodyPr/>
        <a:lstStyle/>
        <a:p>
          <a:endParaRPr lang="en-US"/>
        </a:p>
      </dgm:t>
    </dgm:pt>
    <dgm:pt modelId="{ED7243F7-6748-7E47-8048-9BDD78E934F5}" type="pres">
      <dgm:prSet presAssocID="{243F8E7C-6B43-46FC-ABBE-7A611127D77D}" presName="linear" presStyleCnt="0">
        <dgm:presLayoutVars>
          <dgm:animLvl val="lvl"/>
          <dgm:resizeHandles val="exact"/>
        </dgm:presLayoutVars>
      </dgm:prSet>
      <dgm:spPr/>
    </dgm:pt>
    <dgm:pt modelId="{1B0A6DB3-0EDA-A04B-B47E-F800BBB6CD8F}" type="pres">
      <dgm:prSet presAssocID="{32314991-3CB6-4DB5-A478-BC5D34758C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572B40-2740-C743-9F0E-63665E7DA566}" type="pres">
      <dgm:prSet presAssocID="{32314991-3CB6-4DB5-A478-BC5D34758C75}" presName="childText" presStyleLbl="revTx" presStyleIdx="0" presStyleCnt="1">
        <dgm:presLayoutVars>
          <dgm:bulletEnabled val="1"/>
        </dgm:presLayoutVars>
      </dgm:prSet>
      <dgm:spPr/>
    </dgm:pt>
    <dgm:pt modelId="{8CDEF507-43F4-9444-B426-3D8353D42494}" type="pres">
      <dgm:prSet presAssocID="{FD92288C-8B8A-4956-A33E-BEFCDA4FCBF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3C4BF0A-3F61-774A-9448-734A4CDC78A4}" type="presOf" srcId="{FD92288C-8B8A-4956-A33E-BEFCDA4FCBFA}" destId="{8CDEF507-43F4-9444-B426-3D8353D42494}" srcOrd="0" destOrd="0" presId="urn:microsoft.com/office/officeart/2005/8/layout/vList2"/>
    <dgm:cxn modelId="{56D15C2B-D5C1-9247-9BE5-13B5733F327B}" type="presOf" srcId="{7F1A45CE-DF56-422E-94CC-159E069FFBEB}" destId="{A2572B40-2740-C743-9F0E-63665E7DA566}" srcOrd="0" destOrd="4" presId="urn:microsoft.com/office/officeart/2005/8/layout/vList2"/>
    <dgm:cxn modelId="{8C290731-3BA1-41BF-AEB1-5DFBF641654E}" srcId="{32314991-3CB6-4DB5-A478-BC5D34758C75}" destId="{73F6EACE-2A4C-47C6-9892-76BEEE57DA3E}" srcOrd="3" destOrd="0" parTransId="{F8726216-BB66-4A3C-BD94-5BE6C5E6CC11}" sibTransId="{7AD86BE7-7CF3-464C-812C-1556EF9EBC85}"/>
    <dgm:cxn modelId="{9F0ACE43-2D97-E947-84DA-5F6B1C0592EB}" type="presOf" srcId="{4E33476B-8A6A-4901-9030-0D71BA596944}" destId="{A2572B40-2740-C743-9F0E-63665E7DA566}" srcOrd="0" destOrd="0" presId="urn:microsoft.com/office/officeart/2005/8/layout/vList2"/>
    <dgm:cxn modelId="{0E077D4A-D917-A34D-8095-12D0B51BB947}" type="presOf" srcId="{73F6EACE-2A4C-47C6-9892-76BEEE57DA3E}" destId="{A2572B40-2740-C743-9F0E-63665E7DA566}" srcOrd="0" destOrd="3" presId="urn:microsoft.com/office/officeart/2005/8/layout/vList2"/>
    <dgm:cxn modelId="{AA734850-26DE-4EE0-B781-65FBCB935270}" srcId="{32314991-3CB6-4DB5-A478-BC5D34758C75}" destId="{2A74BEE9-BC4C-4D8A-BB09-92D0BF87FEA3}" srcOrd="2" destOrd="0" parTransId="{3E6ECED3-215B-4D48-BD22-CC777786156F}" sibTransId="{2F8AFF90-8B23-4755-AE71-E7E65D11488B}"/>
    <dgm:cxn modelId="{368BE061-C0CF-43AD-9345-ABC3A6683495}" srcId="{32314991-3CB6-4DB5-A478-BC5D34758C75}" destId="{7F1A45CE-DF56-422E-94CC-159E069FFBEB}" srcOrd="4" destOrd="0" parTransId="{0C600318-B858-4266-9896-A47DD376B739}" sibTransId="{4D0870E7-48C0-41E9-9D41-E2C8ABB93742}"/>
    <dgm:cxn modelId="{A0E25165-4805-D944-8AA8-B9900528464C}" type="presOf" srcId="{32314991-3CB6-4DB5-A478-BC5D34758C75}" destId="{1B0A6DB3-0EDA-A04B-B47E-F800BBB6CD8F}" srcOrd="0" destOrd="0" presId="urn:microsoft.com/office/officeart/2005/8/layout/vList2"/>
    <dgm:cxn modelId="{D2A8BF6A-9634-4C08-97CF-945F06594665}" srcId="{32314991-3CB6-4DB5-A478-BC5D34758C75}" destId="{576A6265-1CE4-41AE-B1CE-75AC9B8E4777}" srcOrd="1" destOrd="0" parTransId="{9D75402E-C6B1-413C-8D5C-870366C0E291}" sibTransId="{78DA4502-6168-47DB-8589-5F8B64D628B3}"/>
    <dgm:cxn modelId="{757EDE75-DEE1-4EE8-9BF7-A948101CF31B}" srcId="{32314991-3CB6-4DB5-A478-BC5D34758C75}" destId="{4E33476B-8A6A-4901-9030-0D71BA596944}" srcOrd="0" destOrd="0" parTransId="{2C948B7D-07D4-4D66-8A31-BA494734774D}" sibTransId="{A300AB7B-B2DE-4C07-9D99-E309E362A1FB}"/>
    <dgm:cxn modelId="{1864337D-59C1-6742-A351-4A575DEAFEFE}" type="presOf" srcId="{243F8E7C-6B43-46FC-ABBE-7A611127D77D}" destId="{ED7243F7-6748-7E47-8048-9BDD78E934F5}" srcOrd="0" destOrd="0" presId="urn:microsoft.com/office/officeart/2005/8/layout/vList2"/>
    <dgm:cxn modelId="{2CBF34AA-4008-524C-9571-0D024DA3B640}" type="presOf" srcId="{2A74BEE9-BC4C-4D8A-BB09-92D0BF87FEA3}" destId="{A2572B40-2740-C743-9F0E-63665E7DA566}" srcOrd="0" destOrd="2" presId="urn:microsoft.com/office/officeart/2005/8/layout/vList2"/>
    <dgm:cxn modelId="{AD93B1AD-5899-9A44-8243-80D96DDEB120}" type="presOf" srcId="{576A6265-1CE4-41AE-B1CE-75AC9B8E4777}" destId="{A2572B40-2740-C743-9F0E-63665E7DA566}" srcOrd="0" destOrd="1" presId="urn:microsoft.com/office/officeart/2005/8/layout/vList2"/>
    <dgm:cxn modelId="{481360CB-6574-41CA-9BCC-56019E85792F}" srcId="{243F8E7C-6B43-46FC-ABBE-7A611127D77D}" destId="{FD92288C-8B8A-4956-A33E-BEFCDA4FCBFA}" srcOrd="1" destOrd="0" parTransId="{89B2947A-C0DF-4024-AB7D-CA00FD8E6363}" sibTransId="{A60E23E2-5A4F-43AA-BDCB-838069D46168}"/>
    <dgm:cxn modelId="{591F11D3-DD93-FF48-B01E-0C73C8D83BC7}" type="presOf" srcId="{86F67BA8-6460-497C-86AC-BFD0610857CE}" destId="{A2572B40-2740-C743-9F0E-63665E7DA566}" srcOrd="0" destOrd="5" presId="urn:microsoft.com/office/officeart/2005/8/layout/vList2"/>
    <dgm:cxn modelId="{73FF4CD4-53B6-4A78-A054-D570E5B0AD91}" srcId="{32314991-3CB6-4DB5-A478-BC5D34758C75}" destId="{86F67BA8-6460-497C-86AC-BFD0610857CE}" srcOrd="5" destOrd="0" parTransId="{2BF9FD3B-473F-4B95-9DDF-E2BC37017FC4}" sibTransId="{1599D938-5179-4343-9CD9-C440EF244C03}"/>
    <dgm:cxn modelId="{EFCAB5FE-84C5-42E6-8D67-AC487D907C82}" srcId="{243F8E7C-6B43-46FC-ABBE-7A611127D77D}" destId="{32314991-3CB6-4DB5-A478-BC5D34758C75}" srcOrd="0" destOrd="0" parTransId="{29699A51-418A-4BBD-BD6A-42FE627522B6}" sibTransId="{DFBBEC0B-507E-42E3-B54C-C340FCF00BF1}"/>
    <dgm:cxn modelId="{33BE113A-2634-6B4E-A6B8-EB8D4EF526A6}" type="presParOf" srcId="{ED7243F7-6748-7E47-8048-9BDD78E934F5}" destId="{1B0A6DB3-0EDA-A04B-B47E-F800BBB6CD8F}" srcOrd="0" destOrd="0" presId="urn:microsoft.com/office/officeart/2005/8/layout/vList2"/>
    <dgm:cxn modelId="{D03BEEB5-AB9C-5F40-8F90-60B8F2C5D513}" type="presParOf" srcId="{ED7243F7-6748-7E47-8048-9BDD78E934F5}" destId="{A2572B40-2740-C743-9F0E-63665E7DA566}" srcOrd="1" destOrd="0" presId="urn:microsoft.com/office/officeart/2005/8/layout/vList2"/>
    <dgm:cxn modelId="{7F8E4396-9FED-3544-BC3D-B616B9904645}" type="presParOf" srcId="{ED7243F7-6748-7E47-8048-9BDD78E934F5}" destId="{8CDEF507-43F4-9444-B426-3D8353D424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AF52-102E-2342-AECB-D9713EB87244}">
      <dsp:nvSpPr>
        <dsp:cNvPr id="0" name=""/>
        <dsp:cNvSpPr/>
      </dsp:nvSpPr>
      <dsp:spPr>
        <a:xfrm>
          <a:off x="0" y="0"/>
          <a:ext cx="9174401" cy="175879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project is to help our client, Citi, to understand their TV Ad performance based on KPI analysis. </a:t>
          </a:r>
        </a:p>
      </dsp:txBody>
      <dsp:txXfrm>
        <a:off x="51513" y="51513"/>
        <a:ext cx="7356553" cy="1655765"/>
      </dsp:txXfrm>
    </dsp:sp>
    <dsp:sp modelId="{378BAC17-28CD-9B40-9728-C5858ACEFFD1}">
      <dsp:nvSpPr>
        <dsp:cNvPr id="0" name=""/>
        <dsp:cNvSpPr/>
      </dsp:nvSpPr>
      <dsp:spPr>
        <a:xfrm>
          <a:off x="1619011" y="2149633"/>
          <a:ext cx="9174401" cy="17587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Based on the performance, the project gives suggestions to help launch new and optimize ongoing TV Retargeting digital media campaigns.</a:t>
          </a:r>
        </a:p>
      </dsp:txBody>
      <dsp:txXfrm>
        <a:off x="1670524" y="2201146"/>
        <a:ext cx="6309148" cy="1655765"/>
      </dsp:txXfrm>
    </dsp:sp>
    <dsp:sp modelId="{AFA2E8FC-2B18-4B44-81B0-EB6535C269AF}">
      <dsp:nvSpPr>
        <dsp:cNvPr id="0" name=""/>
        <dsp:cNvSpPr/>
      </dsp:nvSpPr>
      <dsp:spPr>
        <a:xfrm>
          <a:off x="8267700" y="1382605"/>
          <a:ext cx="670186" cy="114321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18492" y="1382605"/>
        <a:ext cx="368602" cy="977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6DB3-0EDA-A04B-B47E-F800BBB6CD8F}">
      <dsp:nvSpPr>
        <dsp:cNvPr id="0" name=""/>
        <dsp:cNvSpPr/>
      </dsp:nvSpPr>
      <dsp:spPr>
        <a:xfrm>
          <a:off x="0" y="26004"/>
          <a:ext cx="6208437" cy="98338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 dirty="0"/>
            <a:t>KPI Analysis</a:t>
          </a:r>
          <a:endParaRPr lang="en-US" sz="4100" kern="1200" dirty="0"/>
        </a:p>
      </dsp:txBody>
      <dsp:txXfrm>
        <a:off x="48005" y="74009"/>
        <a:ext cx="6112427" cy="887374"/>
      </dsp:txXfrm>
    </dsp:sp>
    <dsp:sp modelId="{A2572B40-2740-C743-9F0E-63665E7DA566}">
      <dsp:nvSpPr>
        <dsp:cNvPr id="0" name=""/>
        <dsp:cNvSpPr/>
      </dsp:nvSpPr>
      <dsp:spPr>
        <a:xfrm>
          <a:off x="0" y="1009389"/>
          <a:ext cx="6208437" cy="3309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11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baseline="0" dirty="0"/>
            <a:t>Network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baseline="0" dirty="0" err="1"/>
            <a:t>DayParts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baseline="0" dirty="0"/>
            <a:t>Creative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baseline="0" dirty="0"/>
            <a:t>Creative-Length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baseline="0" dirty="0" err="1"/>
            <a:t>DayOfWeek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kern="1200" baseline="0" dirty="0"/>
            <a:t>Product</a:t>
          </a:r>
          <a:endParaRPr lang="en-US" sz="3200" b="0" kern="1200" dirty="0"/>
        </a:p>
      </dsp:txBody>
      <dsp:txXfrm>
        <a:off x="0" y="1009389"/>
        <a:ext cx="6208437" cy="3309930"/>
      </dsp:txXfrm>
    </dsp:sp>
    <dsp:sp modelId="{8CDEF507-43F4-9444-B426-3D8353D42494}">
      <dsp:nvSpPr>
        <dsp:cNvPr id="0" name=""/>
        <dsp:cNvSpPr/>
      </dsp:nvSpPr>
      <dsp:spPr>
        <a:xfrm>
          <a:off x="0" y="4319319"/>
          <a:ext cx="6208437" cy="983384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baseline="0"/>
            <a:t>Recommendations</a:t>
          </a:r>
          <a:endParaRPr lang="en-US" sz="4100" kern="1200"/>
        </a:p>
      </dsp:txBody>
      <dsp:txXfrm>
        <a:off x="48005" y="4367324"/>
        <a:ext cx="6112427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26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42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82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2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8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0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756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2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17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7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031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45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627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D386F-E448-B748-B8DE-D033B5C5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3082" y="1746"/>
            <a:ext cx="10905067" cy="3788948"/>
          </a:xfrm>
        </p:spPr>
        <p:txBody>
          <a:bodyPr anchor="b">
            <a:normAutofit/>
          </a:bodyPr>
          <a:lstStyle/>
          <a:p>
            <a:r>
              <a:rPr lang="en-US" sz="6000" dirty="0"/>
              <a:t>Citi TV Ad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ACC1-C8AC-D34C-BD47-CFB31CA7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009" y="4773336"/>
            <a:ext cx="7944057" cy="1274138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Xichen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Luo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79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Dayparts </a:t>
            </a:r>
            <a:r>
              <a:rPr lang="en-US" sz="1800" i="1" dirty="0"/>
              <a:t>– ranked by cost per 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Early Moring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lowest cost per view, giving the highest cost efficiency,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its views per airing is 279,128.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89DAF5-A690-F342-8815-25757EAD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61913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41058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Creative </a:t>
            </a:r>
            <a:r>
              <a:rPr lang="en-US" sz="1800" i="1" dirty="0"/>
              <a:t>– ranked by views per airing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﻿Creative Citi Entertainment "Welcome What's Next"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earns the highest views per airing, giving the highest efficiency of airing,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 costs around 0.2 cent to get a 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B3AB7E-A4F5-FB45-A83F-55928C9EC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58901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7846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Creative </a:t>
            </a:r>
            <a:r>
              <a:rPr lang="en-US" sz="1800" i="1" dirty="0"/>
              <a:t>– ranked by cost per 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﻿Creative Citi Entertainment "Welcome What's Next"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lowest cost per view, giving the highest cost efficiency,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its views per airing is 1,585,774.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84AC8-C156-DF43-B662-A48EE5814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602" y="1358901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139591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26259"/>
            <a:ext cx="6946711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Creative - length </a:t>
            </a:r>
            <a:r>
              <a:rPr lang="en-US" sz="1800" i="1" dirty="0"/>
              <a:t>– ranked by views per airing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﻿30 seconds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 the highest views per airing, giving the highest efficiency of airing,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 costs around 4.6 cents to get a 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E90C5-B259-EA4A-806C-6977B683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1358901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Creative - length </a:t>
            </a:r>
            <a:r>
              <a:rPr lang="en-US" sz="1800" i="1" dirty="0"/>
              <a:t>– ranked by cost per 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﻿30 seconds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have the lowest cost per view, giving the highest cost efficiency,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its views per airing is 126,176.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8F47A5-D52D-AE4E-8CAB-BA3461752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59556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57959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 err="1"/>
              <a:t>Dayofweek</a:t>
            </a:r>
            <a:r>
              <a:rPr lang="en-US" sz="3600" dirty="0"/>
              <a:t> </a:t>
            </a:r>
            <a:r>
              <a:rPr lang="en-US" sz="1800" i="1" dirty="0"/>
              <a:t>– ranked by views per airing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﻿Thursday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earns the highest views per airing, giving the highest efficiency of airing,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 costs around 4.3 cents to get a 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BDEBD2-E150-6049-972B-95AE4E473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57952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418106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 err="1"/>
              <a:t>Dayofweek</a:t>
            </a:r>
            <a:r>
              <a:rPr lang="en-US" sz="3600" dirty="0"/>
              <a:t> </a:t>
            </a:r>
            <a:r>
              <a:rPr lang="en-US" sz="1800" i="1" dirty="0"/>
              <a:t>– ranked by cost per 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﻿Friday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lowest cost per view, giving the highest cost efficiency,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its views per airing is 108,501.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8943C1-B7B5-5C42-BEE6-A54C27C98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57952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25056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Product </a:t>
            </a:r>
            <a:r>
              <a:rPr lang="en-US" sz="1800" i="1" dirty="0"/>
              <a:t>– ranked by views per airing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﻿Citi Branding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earns the highest views per airing, giving the highest efficiency of airing,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 costs around 5 cents to get a 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E82D0-25CF-1840-B8FF-B454F88F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45908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46469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Product </a:t>
            </a:r>
            <a:r>
              <a:rPr lang="en-US" sz="1800" i="1" dirty="0"/>
              <a:t>– ranked by views per airing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﻿Citi Branding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lowest cost per view, giving the highest cost efficiency,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its views per airing is 105,185.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E82D0-25CF-1840-B8FF-B454F88F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45908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15141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26259"/>
            <a:ext cx="6954593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KPI ANALYSIS Optimization Matrix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EF5DAC0-BBCE-FD41-A442-7DF6797D3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366550"/>
              </p:ext>
            </p:extLst>
          </p:nvPr>
        </p:nvGraphicFramePr>
        <p:xfrm>
          <a:off x="685800" y="2887998"/>
          <a:ext cx="10396539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7248">
                  <a:extLst>
                    <a:ext uri="{9D8B030D-6E8A-4147-A177-3AD203B41FA5}">
                      <a16:colId xmlns:a16="http://schemas.microsoft.com/office/drawing/2014/main" val="3728090310"/>
                    </a:ext>
                  </a:extLst>
                </a:gridCol>
                <a:gridCol w="4237149">
                  <a:extLst>
                    <a:ext uri="{9D8B030D-6E8A-4147-A177-3AD203B41FA5}">
                      <a16:colId xmlns:a16="http://schemas.microsoft.com/office/drawing/2014/main" val="1924380881"/>
                    </a:ext>
                  </a:extLst>
                </a:gridCol>
                <a:gridCol w="4192142">
                  <a:extLst>
                    <a:ext uri="{9D8B030D-6E8A-4147-A177-3AD203B41FA5}">
                      <a16:colId xmlns:a16="http://schemas.microsoft.com/office/drawing/2014/main" val="309681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Dimensions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Views per Airing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per View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50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Fox News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AXS 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2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</a:t>
                      </a:r>
                      <a:r>
                        <a:rPr lang="en-US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DayParts</a:t>
                      </a:r>
                      <a:endParaRPr lang="en-US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Early 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Early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Creative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Citi Entertainment "Welcome What's Next"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Citi Entertainment "Welcome What's Next"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4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Creative-Length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Sec(s)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Sec(s)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5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</a:t>
                      </a:r>
                      <a:r>
                        <a:rPr lang="en-US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DayOfWeek</a:t>
                      </a:r>
                      <a:endParaRPr lang="en-US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9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Citi Branding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Citi Branding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46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22B7FB-2D81-284E-8FAA-BA2DA1BABB14}"/>
              </a:ext>
            </a:extLst>
          </p:cNvPr>
          <p:cNvSpPr txBox="1"/>
          <p:nvPr/>
        </p:nvSpPr>
        <p:spPr>
          <a:xfrm>
            <a:off x="685800" y="1403794"/>
            <a:ext cx="103965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Optimization Matrix is to conclude the best combination of six dimensions based on each of KPIs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Views per Airing: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the value that reaches the highest Views per Airing (highest efficiency of airing)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Cost per View: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the value that reaches the lowest Cost per View (lowest cost to earn a view)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7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5C383D-0888-487C-96CA-98BA1EBA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46AC9-542C-0740-A92E-1A3814ED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/>
              <a:t>Project Goals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B265059-2AFE-4723-8668-CC2B910A5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155069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547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Suggestions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275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26259"/>
            <a:ext cx="6954593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Suggestions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997E5-0C0C-DD4D-A7F0-7D8C5E8E52CC}"/>
              </a:ext>
            </a:extLst>
          </p:cNvPr>
          <p:cNvSpPr txBox="1"/>
          <p:nvPr/>
        </p:nvSpPr>
        <p:spPr>
          <a:xfrm>
            <a:off x="900752" y="1362438"/>
            <a:ext cx="97445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According to the Optimization Matrix, Citi could choose the combination depending on which business cycle and marketing strategy it is in: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Citi (or a Citi product) is at a growth or early stage, and its marketing strategy is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gain awareness and popularity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Citi should put more weight 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Views per Airing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which is the efficiency of airing.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Citi (or a Citi product) is at a mature stage, and its marketing strategy is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maintain sales and keep profits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Citi should pay attention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Cost per View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to save costs.</a:t>
            </a:r>
          </a:p>
          <a:p>
            <a:pPr lvl="1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Besides, to better help Citi update or retarget its marketing campaigns, more factors that could change the results given by KPIs should be considered: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Seasonality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Holidays: Christmas, Thanksgiving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38894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5922810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Ad stats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Object 2" descr="/mnt/alpha/git/server-ias-prod/lib/handlers/static/reports/pdfReportAssests/calendar-page-empty.png">
            <a:extLst>
              <a:ext uri="{FF2B5EF4-FFF2-40B4-BE49-F238E27FC236}">
                <a16:creationId xmlns:a16="http://schemas.microsoft.com/office/drawing/2014/main" id="{81300D59-53DA-9948-A581-0A079613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99" y="1929323"/>
            <a:ext cx="457200" cy="457200"/>
          </a:xfrm>
          <a:prstGeom prst="rect">
            <a:avLst/>
          </a:prstGeom>
        </p:spPr>
      </p:pic>
      <p:pic>
        <p:nvPicPr>
          <p:cNvPr id="19" name="Object 3" descr="/mnt/alpha/git/server-ias-prod/lib/handlers/static/reports/pdfReportAssests/desktop-monitor.png">
            <a:extLst>
              <a:ext uri="{FF2B5EF4-FFF2-40B4-BE49-F238E27FC236}">
                <a16:creationId xmlns:a16="http://schemas.microsoft.com/office/drawing/2014/main" id="{3D128B06-9217-774A-B14B-5D45E52A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79" y="2807953"/>
            <a:ext cx="457200" cy="457200"/>
          </a:xfrm>
          <a:prstGeom prst="rect">
            <a:avLst/>
          </a:prstGeom>
        </p:spPr>
      </p:pic>
      <p:pic>
        <p:nvPicPr>
          <p:cNvPr id="20" name="Object 4" descr="/mnt/alpha/git/server-ias-prod/lib/handlers/static/reports/pdfReportAssests/desktop-monitor-play.png">
            <a:extLst>
              <a:ext uri="{FF2B5EF4-FFF2-40B4-BE49-F238E27FC236}">
                <a16:creationId xmlns:a16="http://schemas.microsoft.com/office/drawing/2014/main" id="{445FF769-89BA-F74D-8451-5C5339062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358" y="3728788"/>
            <a:ext cx="457200" cy="457200"/>
          </a:xfrm>
          <a:prstGeom prst="rect">
            <a:avLst/>
          </a:prstGeom>
        </p:spPr>
      </p:pic>
      <p:pic>
        <p:nvPicPr>
          <p:cNvPr id="21" name="Object 5" descr="/mnt/alpha/git/server-ias-prod/lib/handlers/static/reports/pdfReportAssests/dollar-symbol.png">
            <a:extLst>
              <a:ext uri="{FF2B5EF4-FFF2-40B4-BE49-F238E27FC236}">
                <a16:creationId xmlns:a16="http://schemas.microsoft.com/office/drawing/2014/main" id="{F30A690E-4CD4-2A4C-A464-E5D90052C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479" y="4588814"/>
            <a:ext cx="457200" cy="457200"/>
          </a:xfrm>
          <a:prstGeom prst="rect">
            <a:avLst/>
          </a:prstGeom>
        </p:spPr>
      </p:pic>
      <p:sp>
        <p:nvSpPr>
          <p:cNvPr id="22" name="Object 6">
            <a:extLst>
              <a:ext uri="{FF2B5EF4-FFF2-40B4-BE49-F238E27FC236}">
                <a16:creationId xmlns:a16="http://schemas.microsoft.com/office/drawing/2014/main" id="{AE79C6C7-E8FD-974A-8446-21A2A8976BDA}"/>
              </a:ext>
            </a:extLst>
          </p:cNvPr>
          <p:cNvSpPr/>
          <p:nvPr/>
        </p:nvSpPr>
        <p:spPr>
          <a:xfrm>
            <a:off x="2286000" y="1982987"/>
            <a:ext cx="3810000" cy="3409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Date Range: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1</a:t>
            </a:r>
            <a:r>
              <a:rPr lang="en-US" sz="1600" baseline="300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, 2018 - Feb 5</a:t>
            </a:r>
            <a:r>
              <a:rPr lang="en-US" sz="1600" baseline="300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, 2020</a:t>
            </a:r>
            <a:endParaRPr lang="en-US" sz="1600"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EC3E6F95-6AB3-F240-AAC8-25837CB66B68}"/>
              </a:ext>
            </a:extLst>
          </p:cNvPr>
          <p:cNvSpPr/>
          <p:nvPr/>
        </p:nvSpPr>
        <p:spPr>
          <a:xfrm>
            <a:off x="2286000" y="2876814"/>
            <a:ext cx="4011769" cy="34093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Number of Airings: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25,111</a:t>
            </a:r>
            <a:endParaRPr lang="en-US" sz="1600"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467223B5-D0C2-D94A-81AF-93FBC691DA44}"/>
              </a:ext>
            </a:extLst>
          </p:cNvPr>
          <p:cNvSpPr/>
          <p:nvPr/>
        </p:nvSpPr>
        <p:spPr>
          <a:xfrm>
            <a:off x="2286000" y="3770642"/>
            <a:ext cx="10058400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Number of Views: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2,263,065,480</a:t>
            </a:r>
            <a:endParaRPr lang="en-US" sz="1600" dirty="0"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4D933C91-709B-554E-8F17-2EEE11C1C778}"/>
              </a:ext>
            </a:extLst>
          </p:cNvPr>
          <p:cNvSpPr/>
          <p:nvPr/>
        </p:nvSpPr>
        <p:spPr>
          <a:xfrm>
            <a:off x="2286000" y="4653209"/>
            <a:ext cx="10058400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buNone/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Spend: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$113M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29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AE019C9-2D51-4FF9-9285-BD861AF40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FA21DD-B23C-49B4-BE88-288A69126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CC7B6-51E2-4D4A-A6C0-2870A2A9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13EE63-C9C1-4C60-88B3-25F413537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898254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20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KPI Analysis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5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5922810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KPI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BD652-C970-FA40-BD0D-9258938AF235}"/>
              </a:ext>
            </a:extLst>
          </p:cNvPr>
          <p:cNvSpPr txBox="1"/>
          <p:nvPr/>
        </p:nvSpPr>
        <p:spPr>
          <a:xfrm>
            <a:off x="407540" y="1399258"/>
            <a:ext cx="10396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Analysis is to measure the performance of Citi TV AD. Two KPIs are used to analyze the performance of Citi TV Ads under 6 dimensions: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DayParts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Creative-Length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DayOfWeek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KPI give one perspective of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KPI 1: Views per Airing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(= Total Views/Total Airings)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Views per Airing is to measure the efficiency of airings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KPI 2: Cost per View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(= Total Spend/Total Views)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Cost per View is to measure the cost to earn a view, which is also the 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286475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network </a:t>
            </a:r>
            <a:r>
              <a:rPr lang="en-US" sz="1800" i="1" dirty="0"/>
              <a:t>– ranked by views per airing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Fox News Channel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earns the highest views per airing, giving the highest efficiency of airing,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 costs around 0.2 cent to get a 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56E5D3-9F06-5F41-A65B-EBF4CDD1C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58901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47311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network </a:t>
            </a:r>
            <a:r>
              <a:rPr lang="en-US" sz="1800" i="1" dirty="0"/>
              <a:t>– ranked by cost per 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AXS TV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lowest cost per view, giving the highest cost efficiency,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its views per airing is 2,304.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FD6E5-8FC1-C246-8C34-DBC22319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1361913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3105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23B564A-E58E-45A3-AF7E-7FAF47E3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E4D2A-E5F0-C64E-80F4-24756626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26259"/>
            <a:ext cx="6687404" cy="1786812"/>
          </a:xfrm>
        </p:spPr>
        <p:txBody>
          <a:bodyPr anchor="t">
            <a:normAutofit/>
          </a:bodyPr>
          <a:lstStyle/>
          <a:p>
            <a:r>
              <a:rPr lang="en-US" dirty="0"/>
              <a:t>   </a:t>
            </a:r>
            <a:r>
              <a:rPr lang="en-US" sz="3600" dirty="0"/>
              <a:t>Dayparts </a:t>
            </a:r>
            <a:r>
              <a:rPr lang="en-US" sz="1800" i="1" dirty="0"/>
              <a:t>– ranked by views per airing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FC3E5B-3FF4-A54A-98ED-0CBB17DC64DC}"/>
              </a:ext>
            </a:extLst>
          </p:cNvPr>
          <p:cNvSpPr txBox="1"/>
          <p:nvPr/>
        </p:nvSpPr>
        <p:spPr>
          <a:xfrm>
            <a:off x="1745322" y="5403765"/>
            <a:ext cx="8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Early Morning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earns the highest views per airing, giving the highest efficiency of airing,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it costs around 1.6 cents to get a 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37100-E6D1-A449-84C9-85795371B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60" y="1367710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687427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879</Words>
  <Application>Microsoft Macintosh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Impact</vt:lpstr>
      <vt:lpstr>Wingdings</vt:lpstr>
      <vt:lpstr>Main Event</vt:lpstr>
      <vt:lpstr>Citi TV Ad Research Project</vt:lpstr>
      <vt:lpstr>Project Goals</vt:lpstr>
      <vt:lpstr>   Ad stats</vt:lpstr>
      <vt:lpstr>Content</vt:lpstr>
      <vt:lpstr>KPI Analysis</vt:lpstr>
      <vt:lpstr>   KPI ANALYSIS</vt:lpstr>
      <vt:lpstr>   network – ranked by views per airing</vt:lpstr>
      <vt:lpstr>   network – ranked by cost per view</vt:lpstr>
      <vt:lpstr>   Dayparts – ranked by views per airing</vt:lpstr>
      <vt:lpstr>   Dayparts – ranked by cost per view</vt:lpstr>
      <vt:lpstr>   Creative – ranked by views per airing</vt:lpstr>
      <vt:lpstr>   Creative – ranked by cost per view</vt:lpstr>
      <vt:lpstr>   Creative - length – ranked by views per airing</vt:lpstr>
      <vt:lpstr>   Creative - length – ranked by cost per view</vt:lpstr>
      <vt:lpstr>   Dayofweek – ranked by views per airing</vt:lpstr>
      <vt:lpstr>   Dayofweek – ranked by cost per view</vt:lpstr>
      <vt:lpstr>   Product – ranked by views per airing</vt:lpstr>
      <vt:lpstr>   Product – ranked by views per airing</vt:lpstr>
      <vt:lpstr>   KPI ANALYSIS Optimization Matrix </vt:lpstr>
      <vt:lpstr>Suggestions</vt:lpstr>
      <vt:lpstr>  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TV Ads Research Project</dc:title>
  <dc:creator>Luo, Xichen</dc:creator>
  <cp:lastModifiedBy>Luo, Xichen</cp:lastModifiedBy>
  <cp:revision>77</cp:revision>
  <dcterms:created xsi:type="dcterms:W3CDTF">2020-02-06T19:03:33Z</dcterms:created>
  <dcterms:modified xsi:type="dcterms:W3CDTF">2020-02-07T01:17:11Z</dcterms:modified>
</cp:coreProperties>
</file>