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24911" y="1307638"/>
            <a:ext cx="8637072" cy="1409058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     </a:t>
            </a:r>
            <a:r>
              <a:rPr lang="zh-CN" altLang="en-US" sz="4800" dirty="0">
                <a:latin typeface="+mj-ea"/>
              </a:rPr>
              <a:t>学生成绩管理系统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12973" y="3226505"/>
            <a:ext cx="5193475" cy="1110484"/>
          </a:xfrm>
        </p:spPr>
        <p:txBody>
          <a:bodyPr>
            <a:normAutofit/>
          </a:bodyPr>
          <a:lstStyle/>
          <a:p>
            <a:r>
              <a:rPr lang="zh-CN" altLang="en-US" dirty="0"/>
              <a:t>学生名字</a:t>
            </a:r>
            <a:r>
              <a:rPr lang="en-US" altLang="zh-CN" dirty="0"/>
              <a:t>:</a:t>
            </a:r>
            <a:r>
              <a:rPr lang="zh-CN" altLang="en-US" dirty="0"/>
              <a:t>熊紫婷</a:t>
            </a:r>
            <a:endParaRPr lang="en-US" altLang="zh-CN" dirty="0"/>
          </a:p>
          <a:p>
            <a:r>
              <a:rPr lang="zh-CN" altLang="en-US" dirty="0"/>
              <a:t>指导老师</a:t>
            </a:r>
            <a:r>
              <a:rPr lang="en-US" altLang="zh-CN" dirty="0"/>
              <a:t>:</a:t>
            </a:r>
            <a:r>
              <a:rPr lang="zh-CN" altLang="en-US" dirty="0"/>
              <a:t>苏波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10"/>
            <a:ext cx="3932321" cy="1307638"/>
          </a:xfrm>
          <a:prstGeom prst="rect">
            <a:avLst/>
          </a:prstGeom>
          <a:ln>
            <a:solidFill>
              <a:schemeClr val="accent1">
                <a:alpha val="27000"/>
              </a:schemeClr>
            </a:solidFill>
          </a:ln>
          <a:effectLst>
            <a:outerShdw blurRad="50800" sx="1000" sy="1000" algn="ctr" rotWithShape="0">
              <a:srgbClr val="000000"/>
            </a:outerShdw>
            <a:softEdge rad="342900"/>
          </a:effectLst>
        </p:spPr>
      </p:pic>
    </p:spTree>
    <p:extLst>
      <p:ext uri="{BB962C8B-B14F-4D97-AF65-F5344CB8AC3E}">
        <p14:creationId xmlns:p14="http://schemas.microsoft.com/office/powerpoint/2010/main" val="3521341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2535" y="1608690"/>
            <a:ext cx="3710609" cy="191307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点击修改转到</a:t>
            </a:r>
            <a:r>
              <a:rPr lang="en-US" altLang="zh-CN" dirty="0" err="1"/>
              <a:t>UpdataUserServlet</a:t>
            </a:r>
            <a:r>
              <a:rPr lang="zh-CN" altLang="en-US" dirty="0"/>
              <a:t>，此时需要注意的是，需先显示学生未修改前的成绩，所以在</a:t>
            </a:r>
            <a:r>
              <a:rPr lang="en-US" altLang="zh-CN" dirty="0"/>
              <a:t>servlet</a:t>
            </a:r>
            <a:r>
              <a:rPr lang="zh-CN" altLang="en-US" dirty="0"/>
              <a:t>里需要先通过</a:t>
            </a:r>
            <a:r>
              <a:rPr lang="en-US" altLang="zh-CN" dirty="0"/>
              <a:t>id</a:t>
            </a:r>
            <a:r>
              <a:rPr lang="zh-CN" altLang="en-US" dirty="0"/>
              <a:t>得到学生成绩</a:t>
            </a:r>
            <a:r>
              <a:rPr lang="en-US" altLang="zh-CN" dirty="0"/>
              <a:t>bean</a:t>
            </a:r>
            <a:r>
              <a:rPr lang="zh-CN" altLang="en-US" dirty="0"/>
              <a:t>，再将成绩</a:t>
            </a:r>
            <a:r>
              <a:rPr lang="en-US" altLang="zh-CN" dirty="0"/>
              <a:t>bean</a:t>
            </a:r>
            <a:r>
              <a:rPr lang="zh-CN" altLang="en-US" dirty="0"/>
              <a:t>传到</a:t>
            </a:r>
            <a:r>
              <a:rPr lang="en-US" altLang="zh-CN" dirty="0" err="1"/>
              <a:t>Updata</a:t>
            </a:r>
            <a:r>
              <a:rPr lang="zh-CN" altLang="en-US" dirty="0"/>
              <a:t>页面显示。注意！学生</a:t>
            </a:r>
            <a:r>
              <a:rPr lang="en-US" altLang="zh-CN" dirty="0"/>
              <a:t>id</a:t>
            </a:r>
            <a:r>
              <a:rPr lang="zh-CN" altLang="en-US" dirty="0"/>
              <a:t>是不可更改的！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2321" cy="1451648"/>
          </a:xfrm>
          <a:prstGeom prst="rect">
            <a:avLst/>
          </a:prstGeom>
          <a:ln>
            <a:solidFill>
              <a:schemeClr val="accent1">
                <a:alpha val="27000"/>
              </a:schemeClr>
            </a:solidFill>
          </a:ln>
          <a:effectLst>
            <a:outerShdw blurRad="50800" sx="1000" sy="1000" algn="ctr" rotWithShape="0">
              <a:srgbClr val="000000"/>
            </a:outerShdw>
            <a:softEdge rad="342900"/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4CF9F44-FDCB-4375-AFB8-5D567BBD7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967" y="937521"/>
            <a:ext cx="6883146" cy="22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D40833-C768-4976-AA7D-A3942B448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20" y="4325140"/>
            <a:ext cx="5580952" cy="166666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7130F37-74C6-414D-83BD-5D37522216C8}"/>
              </a:ext>
            </a:extLst>
          </p:cNvPr>
          <p:cNvSpPr txBox="1"/>
          <p:nvPr/>
        </p:nvSpPr>
        <p:spPr>
          <a:xfrm>
            <a:off x="492535" y="3521766"/>
            <a:ext cx="3981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UpdataUserServlet</a:t>
            </a:r>
            <a:r>
              <a:rPr lang="zh-CN" altLang="en-US" dirty="0"/>
              <a:t>（在</a:t>
            </a:r>
            <a:r>
              <a:rPr lang="en-US" altLang="zh-CN" dirty="0" err="1"/>
              <a:t>doGet</a:t>
            </a:r>
            <a:r>
              <a:rPr lang="zh-CN" altLang="en-US" dirty="0"/>
              <a:t>里面调用</a:t>
            </a:r>
            <a:r>
              <a:rPr lang="en-US" altLang="zh-CN" dirty="0" err="1"/>
              <a:t>doPost</a:t>
            </a:r>
            <a:r>
              <a:rPr lang="zh-CN" altLang="en-US" dirty="0"/>
              <a:t>方法）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D163FF-1E60-4200-9EB8-750639ADFF1F}"/>
              </a:ext>
            </a:extLst>
          </p:cNvPr>
          <p:cNvSpPr txBox="1"/>
          <p:nvPr/>
        </p:nvSpPr>
        <p:spPr>
          <a:xfrm>
            <a:off x="5910470" y="3429000"/>
            <a:ext cx="5062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findUserByID</a:t>
            </a:r>
            <a:r>
              <a:rPr lang="zh-CN" altLang="en-US" dirty="0"/>
              <a:t>方法在前面已经讲过，这里不多说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下图为</a:t>
            </a:r>
            <a:r>
              <a:rPr lang="en-US" altLang="zh-CN" dirty="0" err="1"/>
              <a:t>Updata</a:t>
            </a:r>
            <a:r>
              <a:rPr lang="zh-CN" altLang="en-US" dirty="0"/>
              <a:t>页面的参数显示方法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A6C130A-B7CA-41DC-A683-46637305B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275" y="4544895"/>
            <a:ext cx="5193837" cy="115353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3629877-250D-48AC-A754-EFBB365B6629}"/>
              </a:ext>
            </a:extLst>
          </p:cNvPr>
          <p:cNvSpPr txBox="1"/>
          <p:nvPr/>
        </p:nvSpPr>
        <p:spPr>
          <a:xfrm>
            <a:off x="1155143" y="1068503"/>
            <a:ext cx="2385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修改操作</a:t>
            </a:r>
          </a:p>
        </p:txBody>
      </p:sp>
    </p:spTree>
    <p:extLst>
      <p:ext uri="{BB962C8B-B14F-4D97-AF65-F5344CB8AC3E}">
        <p14:creationId xmlns:p14="http://schemas.microsoft.com/office/powerpoint/2010/main" val="477942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270" y="1318191"/>
            <a:ext cx="5049079" cy="1110484"/>
          </a:xfrm>
        </p:spPr>
        <p:txBody>
          <a:bodyPr>
            <a:normAutofit/>
          </a:bodyPr>
          <a:lstStyle/>
          <a:p>
            <a:r>
              <a:rPr lang="zh-CN" altLang="en-US" dirty="0"/>
              <a:t>填入需要修改的信息，然后点击修改按钮，使用</a:t>
            </a:r>
            <a:r>
              <a:rPr lang="en-US" altLang="zh-CN" dirty="0" err="1"/>
              <a:t>js</a:t>
            </a:r>
            <a:r>
              <a:rPr lang="zh-CN" altLang="en-US" dirty="0"/>
              <a:t>进行验证数据的格式是否规范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10"/>
            <a:ext cx="3932321" cy="1307638"/>
          </a:xfrm>
          <a:prstGeom prst="rect">
            <a:avLst/>
          </a:prstGeom>
          <a:ln>
            <a:solidFill>
              <a:schemeClr val="accent1">
                <a:alpha val="27000"/>
              </a:schemeClr>
            </a:solidFill>
          </a:ln>
          <a:effectLst>
            <a:outerShdw blurRad="50800" sx="1000" sy="1000" algn="ctr" rotWithShape="0">
              <a:srgbClr val="000000"/>
            </a:outerShdw>
            <a:softEdge rad="342900"/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FD88859-A866-4578-AE6E-2D3ECA219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71532"/>
            <a:ext cx="5276190" cy="1257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D35A108-D215-43D5-8013-0A897589A919}"/>
              </a:ext>
            </a:extLst>
          </p:cNvPr>
          <p:cNvSpPr txBox="1"/>
          <p:nvPr/>
        </p:nvSpPr>
        <p:spPr>
          <a:xfrm>
            <a:off x="344557" y="2796209"/>
            <a:ext cx="470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格式验证成功转到</a:t>
            </a:r>
            <a:r>
              <a:rPr lang="en-US" altLang="zh-CN" dirty="0" err="1"/>
              <a:t>ModifyUseServlet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43853F3-5E39-4D42-90A6-4DB960059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65541"/>
            <a:ext cx="3000000" cy="5047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B061E61-569F-40D0-A90D-177437E64B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737904"/>
            <a:ext cx="5276190" cy="25914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B4D5AEF-7989-4BBE-A288-F146C5A19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792" y="3860952"/>
            <a:ext cx="5274366" cy="20362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E3C594A-A496-4443-B8B9-3D45FA6FE297}"/>
              </a:ext>
            </a:extLst>
          </p:cNvPr>
          <p:cNvSpPr txBox="1"/>
          <p:nvPr/>
        </p:nvSpPr>
        <p:spPr>
          <a:xfrm>
            <a:off x="6255026" y="4786733"/>
            <a:ext cx="400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图为</a:t>
            </a:r>
            <a:r>
              <a:rPr lang="en-US" altLang="zh-CN" dirty="0" err="1"/>
              <a:t>ModifyUserServlet</a:t>
            </a:r>
            <a:r>
              <a:rPr lang="zh-CN" altLang="en-US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3723759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8295" y="1451648"/>
            <a:ext cx="5193475" cy="1110484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UserManager</a:t>
            </a:r>
            <a:r>
              <a:rPr lang="zh-CN" altLang="en-US" dirty="0"/>
              <a:t>方法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10"/>
            <a:ext cx="3932321" cy="1307638"/>
          </a:xfrm>
          <a:prstGeom prst="rect">
            <a:avLst/>
          </a:prstGeom>
          <a:ln>
            <a:solidFill>
              <a:schemeClr val="accent1">
                <a:alpha val="27000"/>
              </a:schemeClr>
            </a:solidFill>
          </a:ln>
          <a:effectLst>
            <a:outerShdw blurRad="50800" sx="1000" sy="1000" algn="ctr" rotWithShape="0">
              <a:srgbClr val="000000"/>
            </a:outerShdw>
            <a:softEdge rad="342900"/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2B2B70-091E-434B-96F5-024E80844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931" y="1119285"/>
            <a:ext cx="4600000" cy="157142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C282E31-CAB4-41E3-A463-90E8639D4897}"/>
              </a:ext>
            </a:extLst>
          </p:cNvPr>
          <p:cNvSpPr txBox="1"/>
          <p:nvPr/>
        </p:nvSpPr>
        <p:spPr>
          <a:xfrm>
            <a:off x="424070" y="2968487"/>
            <a:ext cx="428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持久层方法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55E026D-5E1D-48B1-A72E-7A29E7CF8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127" y="3075028"/>
            <a:ext cx="6416803" cy="266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09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8781" y="993020"/>
            <a:ext cx="5193475" cy="1110484"/>
          </a:xfrm>
        </p:spPr>
        <p:txBody>
          <a:bodyPr>
            <a:normAutofit/>
          </a:bodyPr>
          <a:lstStyle/>
          <a:p>
            <a:r>
              <a:rPr lang="zh-CN" altLang="en-US" dirty="0"/>
              <a:t>修改成功后转到</a:t>
            </a:r>
            <a:r>
              <a:rPr lang="en-US" altLang="zh-CN" dirty="0" err="1"/>
              <a:t>studentInfo</a:t>
            </a:r>
            <a:r>
              <a:rPr lang="zh-CN" altLang="en-US" dirty="0"/>
              <a:t>页面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788"/>
            <a:ext cx="3932321" cy="1307638"/>
          </a:xfrm>
          <a:prstGeom prst="rect">
            <a:avLst/>
          </a:prstGeom>
          <a:ln>
            <a:solidFill>
              <a:schemeClr val="accent1">
                <a:alpha val="27000"/>
              </a:schemeClr>
            </a:solidFill>
          </a:ln>
          <a:effectLst>
            <a:outerShdw blurRad="50800" sx="1000" sy="1000" algn="ctr" rotWithShape="0">
              <a:srgbClr val="000000"/>
            </a:outerShdw>
            <a:softEdge rad="342900"/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E976B2-C52D-4CF6-A690-E05581637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02" y="1605031"/>
            <a:ext cx="10542857" cy="123245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4517F51-4895-437F-8FD5-BBB82DEE1DB1}"/>
              </a:ext>
            </a:extLst>
          </p:cNvPr>
          <p:cNvSpPr txBox="1"/>
          <p:nvPr/>
        </p:nvSpPr>
        <p:spPr>
          <a:xfrm>
            <a:off x="4280452" y="3124312"/>
            <a:ext cx="364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修改前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3764BC4-F840-4BE2-A0A3-3CFE3DB81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02" y="3669720"/>
            <a:ext cx="10809524" cy="177142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41A625A-A467-4559-9BD7-E6FD0D66173B}"/>
              </a:ext>
            </a:extLst>
          </p:cNvPr>
          <p:cNvSpPr txBox="1"/>
          <p:nvPr/>
        </p:nvSpPr>
        <p:spPr>
          <a:xfrm>
            <a:off x="4532243" y="5552661"/>
            <a:ext cx="205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修改后</a:t>
            </a:r>
          </a:p>
        </p:txBody>
      </p:sp>
    </p:spTree>
    <p:extLst>
      <p:ext uri="{BB962C8B-B14F-4D97-AF65-F5344CB8AC3E}">
        <p14:creationId xmlns:p14="http://schemas.microsoft.com/office/powerpoint/2010/main" val="2388796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58956" y="1214865"/>
            <a:ext cx="1590262" cy="574178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增加操作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026" y="37059"/>
            <a:ext cx="3932321" cy="1307638"/>
          </a:xfrm>
          <a:prstGeom prst="rect">
            <a:avLst/>
          </a:prstGeom>
          <a:ln>
            <a:solidFill>
              <a:schemeClr val="accent1">
                <a:alpha val="27000"/>
              </a:schemeClr>
            </a:solidFill>
          </a:ln>
          <a:effectLst>
            <a:outerShdw blurRad="50800" sx="1000" sy="1000" algn="ctr" rotWithShape="0">
              <a:srgbClr val="000000"/>
            </a:outerShdw>
            <a:softEdge rad="342900"/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5DB4AA8-934C-42F5-8D3D-916E2389E889}"/>
              </a:ext>
            </a:extLst>
          </p:cNvPr>
          <p:cNvSpPr txBox="1"/>
          <p:nvPr/>
        </p:nvSpPr>
        <p:spPr>
          <a:xfrm>
            <a:off x="397565" y="2186609"/>
            <a:ext cx="4333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增加成绩操作有点类似修改操作，点击添加按钮，用户转到</a:t>
            </a:r>
            <a:r>
              <a:rPr lang="en-US" altLang="zh-CN" dirty="0" err="1"/>
              <a:t>addgrade</a:t>
            </a:r>
            <a:r>
              <a:rPr lang="zh-CN" altLang="en-US" dirty="0"/>
              <a:t>页面填写增加的信息。</a:t>
            </a:r>
            <a:r>
              <a:rPr lang="en-US" altLang="zh-CN" dirty="0" err="1"/>
              <a:t>Jsp</a:t>
            </a:r>
            <a:r>
              <a:rPr lang="zh-CN" altLang="en-US" dirty="0"/>
              <a:t>页面可以直接用</a:t>
            </a:r>
            <a:r>
              <a:rPr lang="en-US" altLang="zh-CN" dirty="0" err="1"/>
              <a:t>Updata</a:t>
            </a:r>
            <a:r>
              <a:rPr lang="zh-CN" altLang="en-US" dirty="0"/>
              <a:t>页面的内容，只需要增加一个</a:t>
            </a:r>
            <a:r>
              <a:rPr lang="en-US" altLang="zh-CN" dirty="0"/>
              <a:t>id</a:t>
            </a:r>
            <a:r>
              <a:rPr lang="zh-CN" altLang="en-US" dirty="0"/>
              <a:t>和文本框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B0CB74F-A47D-4444-8250-462A7CD93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564" y="1214865"/>
            <a:ext cx="6714286" cy="221413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FC510FC-5ECC-40BD-AC91-D1BDD346A830}"/>
              </a:ext>
            </a:extLst>
          </p:cNvPr>
          <p:cNvSpPr txBox="1"/>
          <p:nvPr/>
        </p:nvSpPr>
        <p:spPr>
          <a:xfrm>
            <a:off x="397565" y="4055165"/>
            <a:ext cx="4333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这里的添加也是</a:t>
            </a:r>
            <a:r>
              <a:rPr lang="en-US" altLang="zh-CN" dirty="0"/>
              <a:t>button</a:t>
            </a:r>
            <a:r>
              <a:rPr lang="zh-CN" altLang="en-US" dirty="0"/>
              <a:t>需要经过</a:t>
            </a:r>
            <a:r>
              <a:rPr lang="en-US" altLang="zh-CN" dirty="0" err="1"/>
              <a:t>js</a:t>
            </a:r>
            <a:r>
              <a:rPr lang="zh-CN" altLang="en-US" dirty="0"/>
              <a:t>验证格式，再传到</a:t>
            </a:r>
            <a:r>
              <a:rPr lang="en-US" altLang="zh-CN" dirty="0" err="1"/>
              <a:t>AddServlet</a:t>
            </a:r>
            <a:r>
              <a:rPr lang="zh-CN" altLang="en-US" dirty="0"/>
              <a:t>对其进行处理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3077685-419C-464B-890B-9CF116982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317" y="3702686"/>
            <a:ext cx="6622118" cy="221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35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8295" y="1451648"/>
            <a:ext cx="5193475" cy="1977352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AddServlet</a:t>
            </a:r>
            <a:r>
              <a:rPr lang="zh-CN" altLang="en-US" dirty="0"/>
              <a:t>创建业务层对象，再在业务层对象中创建持久层对象，调用</a:t>
            </a:r>
            <a:r>
              <a:rPr lang="en-US" altLang="zh-CN" dirty="0" err="1"/>
              <a:t>ifexsit</a:t>
            </a:r>
            <a:r>
              <a:rPr lang="zh-CN" altLang="en-US" dirty="0"/>
              <a:t>（）方法，目的是为了防止对已有成绩的学生重复添加成绩。如果输入的学生的</a:t>
            </a:r>
            <a:r>
              <a:rPr lang="en-US" altLang="zh-CN" dirty="0"/>
              <a:t>id</a:t>
            </a:r>
            <a:r>
              <a:rPr lang="zh-CN" altLang="en-US" dirty="0"/>
              <a:t>有成绩则输出提示信息，并返回增加页面。如果没有，则调用</a:t>
            </a:r>
            <a:r>
              <a:rPr lang="en-US" altLang="zh-CN" dirty="0"/>
              <a:t>insert</a:t>
            </a:r>
            <a:r>
              <a:rPr lang="zh-CN" altLang="en-US" dirty="0"/>
              <a:t>方法插入数据库中，并且返回</a:t>
            </a:r>
            <a:r>
              <a:rPr lang="en-US" altLang="zh-CN" dirty="0" err="1"/>
              <a:t>studentInfo</a:t>
            </a:r>
            <a:r>
              <a:rPr lang="zh-CN" altLang="en-US" dirty="0"/>
              <a:t>页面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10"/>
            <a:ext cx="3932321" cy="1307638"/>
          </a:xfrm>
          <a:prstGeom prst="rect">
            <a:avLst/>
          </a:prstGeom>
          <a:ln>
            <a:solidFill>
              <a:schemeClr val="accent1">
                <a:alpha val="27000"/>
              </a:schemeClr>
            </a:solidFill>
          </a:ln>
          <a:effectLst>
            <a:outerShdw blurRad="50800" sx="1000" sy="1000" algn="ctr" rotWithShape="0">
              <a:srgbClr val="000000"/>
            </a:outerShdw>
            <a:softEdge rad="342900"/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2B5DC4-327F-44D2-825F-1DA86ACA0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770" y="1105591"/>
            <a:ext cx="6349169" cy="26694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7128603-8713-496A-BEC4-B98742226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64" y="3980980"/>
            <a:ext cx="7971428" cy="1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8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8051" y="1451648"/>
            <a:ext cx="5193475" cy="1110484"/>
          </a:xfrm>
        </p:spPr>
        <p:txBody>
          <a:bodyPr>
            <a:normAutofit/>
          </a:bodyPr>
          <a:lstStyle/>
          <a:p>
            <a:r>
              <a:rPr lang="zh-CN" altLang="en-US" dirty="0"/>
              <a:t>持有层</a:t>
            </a:r>
            <a:r>
              <a:rPr lang="en-US" altLang="zh-CN" dirty="0"/>
              <a:t>insert</a:t>
            </a:r>
            <a:r>
              <a:rPr lang="zh-CN" altLang="en-US" dirty="0"/>
              <a:t>方法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10"/>
            <a:ext cx="3932321" cy="1307638"/>
          </a:xfrm>
          <a:prstGeom prst="rect">
            <a:avLst/>
          </a:prstGeom>
          <a:ln>
            <a:solidFill>
              <a:schemeClr val="accent1">
                <a:alpha val="27000"/>
              </a:schemeClr>
            </a:solidFill>
          </a:ln>
          <a:effectLst>
            <a:outerShdw blurRad="50800" sx="1000" sy="1000" algn="ctr" rotWithShape="0">
              <a:srgbClr val="000000"/>
            </a:outerShdw>
            <a:softEdge rad="342900"/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E65950-BC63-4649-9BF6-7EB93D28A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055" y="1086678"/>
            <a:ext cx="6975537" cy="21070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0F6D0AF-0FF0-4981-985F-A2EE80792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70" y="3869770"/>
            <a:ext cx="10438095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33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20209" y="1013749"/>
            <a:ext cx="3563455" cy="46991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        插入成功前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10"/>
            <a:ext cx="3932321" cy="1307638"/>
          </a:xfrm>
          <a:prstGeom prst="rect">
            <a:avLst/>
          </a:prstGeom>
          <a:ln>
            <a:solidFill>
              <a:schemeClr val="accent1">
                <a:alpha val="27000"/>
              </a:schemeClr>
            </a:solidFill>
          </a:ln>
          <a:effectLst>
            <a:outerShdw blurRad="50800" sx="1000" sy="1000" algn="ctr" rotWithShape="0">
              <a:srgbClr val="000000"/>
            </a:outerShdw>
            <a:softEdge rad="342900"/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E57B149-26EF-4DE3-A435-EB5D12C11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23" y="3949148"/>
            <a:ext cx="10761905" cy="17890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2DD62C-E445-48C2-9D59-9FA44A2EC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323" y="1483666"/>
            <a:ext cx="10761905" cy="167699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48A13C1-F86F-4570-BDD1-6D634123C2B5}"/>
              </a:ext>
            </a:extLst>
          </p:cNvPr>
          <p:cNvSpPr txBox="1"/>
          <p:nvPr/>
        </p:nvSpPr>
        <p:spPr>
          <a:xfrm>
            <a:off x="4174435" y="3260035"/>
            <a:ext cx="429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插入成功后</a:t>
            </a:r>
          </a:p>
        </p:txBody>
      </p:sp>
    </p:spTree>
    <p:extLst>
      <p:ext uri="{BB962C8B-B14F-4D97-AF65-F5344CB8AC3E}">
        <p14:creationId xmlns:p14="http://schemas.microsoft.com/office/powerpoint/2010/main" val="365558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7522B49-D85A-43E1-8761-0268389E1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88318"/>
            <a:ext cx="5537282" cy="508136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03513" y="1126435"/>
            <a:ext cx="2570922" cy="530088"/>
          </a:xfrm>
        </p:spPr>
        <p:txBody>
          <a:bodyPr>
            <a:normAutofit fontScale="90000"/>
          </a:bodyPr>
          <a:lstStyle/>
          <a:p>
            <a:r>
              <a:rPr lang="zh-CN" altLang="en-US" sz="4000" dirty="0">
                <a:latin typeface="+mj-ea"/>
              </a:rPr>
              <a:t>登入界面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5465" y="1855304"/>
            <a:ext cx="5155095" cy="3750366"/>
          </a:xfrm>
        </p:spPr>
        <p:txBody>
          <a:bodyPr>
            <a:normAutofit/>
          </a:bodyPr>
          <a:lstStyle/>
          <a:p>
            <a:r>
              <a:rPr lang="zh-CN" altLang="en-US" dirty="0"/>
              <a:t>       此为学生成绩管理系统登入界面，因为仅对成绩做管理，故没有创建学生信息注册界面，用户经过此页面登入访问成绩管理系统。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需注意拦截器不能拦截此页面。否则用户无法正常通过登入访问。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2321" cy="1307638"/>
          </a:xfrm>
          <a:prstGeom prst="rect">
            <a:avLst/>
          </a:prstGeom>
          <a:ln>
            <a:solidFill>
              <a:schemeClr val="accent1">
                <a:alpha val="27000"/>
              </a:schemeClr>
            </a:solidFill>
          </a:ln>
          <a:effectLst>
            <a:outerShdw blurRad="50800" sx="1000" sy="1000" algn="ctr" rotWithShape="0">
              <a:srgbClr val="000000"/>
            </a:outerShdw>
            <a:softEdge rad="342900"/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06260D-8693-4893-870A-958841B0D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65" y="3803374"/>
            <a:ext cx="5341478" cy="180229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3B9E7F0-0246-4359-8E8E-1F6668D394F3}"/>
              </a:ext>
            </a:extLst>
          </p:cNvPr>
          <p:cNvSpPr txBox="1"/>
          <p:nvPr/>
        </p:nvSpPr>
        <p:spPr>
          <a:xfrm>
            <a:off x="700554" y="5751443"/>
            <a:ext cx="502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（拦截器拦截除登入页面外的所有请求）</a:t>
            </a:r>
          </a:p>
        </p:txBody>
      </p:sp>
    </p:spTree>
    <p:extLst>
      <p:ext uri="{BB962C8B-B14F-4D97-AF65-F5344CB8AC3E}">
        <p14:creationId xmlns:p14="http://schemas.microsoft.com/office/powerpoint/2010/main" val="26664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7905" y="1307638"/>
            <a:ext cx="5193475" cy="839214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+mn-ea"/>
                <a:ea typeface="+mn-ea"/>
              </a:rPr>
              <a:t>登入按钮需设置为</a:t>
            </a:r>
            <a:r>
              <a:rPr lang="en-US" altLang="zh-CN" sz="1800" dirty="0">
                <a:latin typeface="+mn-ea"/>
                <a:ea typeface="+mn-ea"/>
              </a:rPr>
              <a:t>button</a:t>
            </a:r>
            <a:r>
              <a:rPr lang="zh-CN" altLang="en-US" sz="1800" dirty="0">
                <a:latin typeface="+mn-ea"/>
                <a:ea typeface="+mn-ea"/>
              </a:rPr>
              <a:t>，经过</a:t>
            </a:r>
            <a:r>
              <a:rPr lang="en-US" altLang="zh-CN" sz="1800" dirty="0" err="1">
                <a:latin typeface="+mn-ea"/>
                <a:ea typeface="+mn-ea"/>
              </a:rPr>
              <a:t>js</a:t>
            </a:r>
            <a:r>
              <a:rPr lang="zh-CN" altLang="en-US" sz="1800" dirty="0">
                <a:latin typeface="+mn-ea"/>
                <a:ea typeface="+mn-ea"/>
              </a:rPr>
              <a:t>验证格式无误后提交到</a:t>
            </a:r>
            <a:r>
              <a:rPr lang="en-US" altLang="zh-CN" sz="1800" dirty="0">
                <a:latin typeface="+mn-ea"/>
                <a:ea typeface="+mn-ea"/>
              </a:rPr>
              <a:t>servlet</a:t>
            </a:r>
            <a:r>
              <a:rPr lang="zh-CN" altLang="en-US" sz="1800" dirty="0">
                <a:latin typeface="+mn-ea"/>
                <a:ea typeface="+mn-ea"/>
              </a:rPr>
              <a:t>进行验证。（通过</a:t>
            </a:r>
            <a:r>
              <a:rPr lang="en-US" altLang="zh-CN" sz="1800" dirty="0" err="1">
                <a:latin typeface="+mn-ea"/>
                <a:ea typeface="+mn-ea"/>
              </a:rPr>
              <a:t>js</a:t>
            </a:r>
            <a:r>
              <a:rPr lang="zh-CN" altLang="en-US" sz="1800" dirty="0">
                <a:latin typeface="+mn-ea"/>
                <a:ea typeface="+mn-ea"/>
              </a:rPr>
              <a:t>提交表单）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7905" y="2589785"/>
            <a:ext cx="5261116" cy="1147327"/>
          </a:xfrm>
        </p:spPr>
        <p:txBody>
          <a:bodyPr>
            <a:normAutofit/>
          </a:bodyPr>
          <a:lstStyle/>
          <a:p>
            <a:r>
              <a:rPr lang="en-US" altLang="zh-CN" dirty="0"/>
              <a:t>Servlet</a:t>
            </a:r>
            <a:r>
              <a:rPr lang="zh-CN" altLang="en-US" dirty="0"/>
              <a:t>创建业务层对象，在通过业务层创建持久层对象，调用持久层方法进行验证。</a:t>
            </a:r>
            <a:r>
              <a:rPr lang="en-US" altLang="zh-CN" dirty="0"/>
              <a:t>Manager</a:t>
            </a:r>
            <a:r>
              <a:rPr lang="zh-CN" altLang="en-US" dirty="0"/>
              <a:t>使用了锁，为了防止并发出错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862"/>
            <a:ext cx="3932321" cy="1307638"/>
          </a:xfrm>
          <a:prstGeom prst="rect">
            <a:avLst/>
          </a:prstGeom>
          <a:ln>
            <a:solidFill>
              <a:schemeClr val="accent1">
                <a:alpha val="27000"/>
              </a:schemeClr>
            </a:solidFill>
          </a:ln>
          <a:effectLst>
            <a:outerShdw blurRad="50800" sx="1000" sy="1000" algn="ctr" rotWithShape="0">
              <a:srgbClr val="000000"/>
            </a:outerShdw>
            <a:softEdge rad="342900"/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D32630D-35A6-4B5A-981D-55584C566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021" y="1421740"/>
            <a:ext cx="3814093" cy="7251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917A44-CF85-47A0-B280-EC42D79C4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9021" y="2301035"/>
            <a:ext cx="5795083" cy="217326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0DBD87E-9BF6-4214-94C5-0CE053855C0F}"/>
              </a:ext>
            </a:extLst>
          </p:cNvPr>
          <p:cNvSpPr txBox="1"/>
          <p:nvPr/>
        </p:nvSpPr>
        <p:spPr>
          <a:xfrm>
            <a:off x="119270" y="4611756"/>
            <a:ext cx="500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使用数据库需要导入</a:t>
            </a:r>
            <a:r>
              <a:rPr lang="en-US" altLang="zh-CN" dirty="0"/>
              <a:t>jar</a:t>
            </a:r>
            <a:r>
              <a:rPr lang="zh-CN" altLang="en-US" dirty="0"/>
              <a:t>包到</a:t>
            </a:r>
            <a:r>
              <a:rPr lang="en-US" altLang="zh-CN" dirty="0"/>
              <a:t>WEB-INF</a:t>
            </a:r>
            <a:r>
              <a:rPr lang="zh-CN" altLang="en-US" dirty="0"/>
              <a:t>的</a:t>
            </a:r>
            <a:r>
              <a:rPr lang="en-US" altLang="zh-CN" dirty="0"/>
              <a:t>lib</a:t>
            </a:r>
            <a:r>
              <a:rPr lang="zh-CN" altLang="en-US" dirty="0"/>
              <a:t>里面，同时需要数据库连接的代码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29A94E0-77AE-4B01-B2B9-F7C3386BD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9021" y="4611756"/>
            <a:ext cx="3099601" cy="6476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76B068C-1A79-40D5-A5DE-89AAB44A26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9020" y="5348941"/>
            <a:ext cx="5795083" cy="76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6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0573" y="1345631"/>
            <a:ext cx="4492753" cy="477079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+mn-ea"/>
                <a:ea typeface="+mn-ea"/>
              </a:rPr>
              <a:t>验证失败跳转进入失败页面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0573" y="2769219"/>
            <a:ext cx="4598505" cy="1110484"/>
          </a:xfrm>
        </p:spPr>
        <p:txBody>
          <a:bodyPr>
            <a:normAutofit/>
          </a:bodyPr>
          <a:lstStyle/>
          <a:p>
            <a:r>
              <a:rPr lang="zh-CN" altLang="en-US" dirty="0"/>
              <a:t>验证管理员成功进入管理员登入界面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93"/>
            <a:ext cx="3932321" cy="1307638"/>
          </a:xfrm>
          <a:prstGeom prst="rect">
            <a:avLst/>
          </a:prstGeom>
          <a:ln>
            <a:solidFill>
              <a:schemeClr val="accent1">
                <a:alpha val="27000"/>
              </a:schemeClr>
            </a:solidFill>
          </a:ln>
          <a:effectLst>
            <a:outerShdw blurRad="50800" sx="1000" sy="1000" algn="ctr" rotWithShape="0">
              <a:srgbClr val="000000"/>
            </a:outerShdw>
            <a:softEdge rad="342900"/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3E217C-B906-49E0-B912-8B53C5F85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201" y="1136551"/>
            <a:ext cx="5028571" cy="8952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A9CED6E-FD33-4C24-95BC-E7BC628AF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201" y="2335867"/>
            <a:ext cx="5028571" cy="15867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08713F4-02C9-48BA-A18D-2FEDE2939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338" y="4826212"/>
            <a:ext cx="5867662" cy="122193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AE66430-6B38-46DD-BEA2-6B47E760925A}"/>
              </a:ext>
            </a:extLst>
          </p:cNvPr>
          <p:cNvSpPr txBox="1"/>
          <p:nvPr/>
        </p:nvSpPr>
        <p:spPr>
          <a:xfrm>
            <a:off x="781878" y="4349133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（</a:t>
            </a:r>
            <a:r>
              <a:rPr lang="zh-CN" altLang="en-US" sz="1400" dirty="0"/>
              <a:t>学生验证成功且管理员为其录入了成绩</a:t>
            </a:r>
            <a:r>
              <a:rPr lang="zh-CN" altLang="en-US" sz="1000" dirty="0"/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FDC210-B8E0-42F6-81D1-9662EA8D5FFA}"/>
              </a:ext>
            </a:extLst>
          </p:cNvPr>
          <p:cNvSpPr txBox="1"/>
          <p:nvPr/>
        </p:nvSpPr>
        <p:spPr>
          <a:xfrm>
            <a:off x="6374296" y="4349133"/>
            <a:ext cx="4704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（学生验证成功但是管理员未为其录入成绩）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667802D-37F4-4000-8B1E-7237D41668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0201" y="4960988"/>
            <a:ext cx="5028571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4071" y="1307638"/>
            <a:ext cx="4280452" cy="1409058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   </a:t>
            </a:r>
            <a:endParaRPr lang="zh-CN" altLang="en-US" sz="4800" dirty="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5012" y="4886739"/>
            <a:ext cx="3622296" cy="1110484"/>
          </a:xfrm>
        </p:spPr>
        <p:txBody>
          <a:bodyPr>
            <a:normAutofit/>
          </a:bodyPr>
          <a:lstStyle/>
          <a:p>
            <a:r>
              <a:rPr lang="zh-CN" altLang="en-US" dirty="0"/>
              <a:t>管理员界面点击成绩管理，右侧出现增删改查操作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2321" cy="1307638"/>
          </a:xfrm>
          <a:prstGeom prst="rect">
            <a:avLst/>
          </a:prstGeom>
          <a:ln>
            <a:solidFill>
              <a:schemeClr val="accent1">
                <a:alpha val="27000"/>
              </a:schemeClr>
            </a:solidFill>
          </a:ln>
          <a:effectLst>
            <a:outerShdw blurRad="50800" sx="1000" sy="1000" algn="ctr" rotWithShape="0">
              <a:srgbClr val="000000"/>
            </a:outerShdw>
            <a:softEdge rad="342900"/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0DBEEEB-709B-4374-9963-0528512E2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522" y="4588165"/>
            <a:ext cx="7332466" cy="140905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36A0D93-E680-4ACD-B6E9-631EB8E8B2AC}"/>
              </a:ext>
            </a:extLst>
          </p:cNvPr>
          <p:cNvSpPr txBox="1"/>
          <p:nvPr/>
        </p:nvSpPr>
        <p:spPr>
          <a:xfrm>
            <a:off x="310025" y="1139687"/>
            <a:ext cx="3622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管理员登入页面分成三个</a:t>
            </a:r>
            <a:r>
              <a:rPr lang="en-US" altLang="zh-CN" dirty="0" err="1"/>
              <a:t>jsp</a:t>
            </a:r>
            <a:r>
              <a:rPr lang="zh-CN" altLang="en-US" dirty="0"/>
              <a:t>页面，分别为</a:t>
            </a:r>
            <a:r>
              <a:rPr lang="en-US" altLang="zh-CN" dirty="0"/>
              <a:t>top</a:t>
            </a:r>
            <a:r>
              <a:rPr lang="zh-CN" altLang="en-US" dirty="0"/>
              <a:t>，</a:t>
            </a:r>
            <a:r>
              <a:rPr lang="en-US" altLang="zh-CN" dirty="0"/>
              <a:t>left</a:t>
            </a:r>
            <a:r>
              <a:rPr lang="zh-CN" altLang="en-US" dirty="0"/>
              <a:t>和</a:t>
            </a:r>
            <a:r>
              <a:rPr lang="en-US" altLang="zh-CN" dirty="0"/>
              <a:t>right</a:t>
            </a:r>
            <a:r>
              <a:rPr lang="zh-CN" altLang="en-US" dirty="0"/>
              <a:t>，</a:t>
            </a:r>
            <a:r>
              <a:rPr lang="en-US" altLang="zh-CN" dirty="0"/>
              <a:t>top</a:t>
            </a:r>
            <a:r>
              <a:rPr lang="zh-CN" altLang="en-US" dirty="0"/>
              <a:t>显示图标，</a:t>
            </a:r>
            <a:r>
              <a:rPr lang="en-US" altLang="zh-CN" dirty="0"/>
              <a:t>left</a:t>
            </a:r>
            <a:r>
              <a:rPr lang="zh-CN" altLang="en-US" dirty="0"/>
              <a:t>显示菜单，</a:t>
            </a:r>
            <a:r>
              <a:rPr lang="en-US" altLang="zh-CN" dirty="0"/>
              <a:t>right</a:t>
            </a:r>
            <a:r>
              <a:rPr lang="zh-CN" altLang="en-US" dirty="0"/>
              <a:t>则是主页面，显示操作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4A6567C-EA00-4B3D-8A77-9BA6D6130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523" y="1440738"/>
            <a:ext cx="6983893" cy="114285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BC10BE6-A75C-437F-B3DB-0FEA1B0FAD8E}"/>
              </a:ext>
            </a:extLst>
          </p:cNvPr>
          <p:cNvSpPr txBox="1"/>
          <p:nvPr/>
        </p:nvSpPr>
        <p:spPr>
          <a:xfrm>
            <a:off x="424071" y="3021496"/>
            <a:ext cx="3508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菜单栏都使用</a:t>
            </a:r>
            <a:r>
              <a:rPr lang="en-US" altLang="zh-CN" dirty="0"/>
              <a:t>a</a:t>
            </a:r>
            <a:r>
              <a:rPr lang="zh-CN" altLang="en-US" dirty="0"/>
              <a:t>标签，</a:t>
            </a:r>
            <a:r>
              <a:rPr lang="en-US" altLang="zh-CN" dirty="0"/>
              <a:t>target</a:t>
            </a:r>
            <a:r>
              <a:rPr lang="zh-CN" altLang="en-US" dirty="0"/>
              <a:t>为</a:t>
            </a:r>
            <a:r>
              <a:rPr lang="en-US" altLang="zh-CN" dirty="0" err="1"/>
              <a:t>main.jsp</a:t>
            </a:r>
            <a:r>
              <a:rPr lang="zh-CN" altLang="en-US" dirty="0"/>
              <a:t>。目的是为了让内容在</a:t>
            </a:r>
            <a:r>
              <a:rPr lang="en-US" altLang="zh-CN" dirty="0" err="1"/>
              <a:t>main.jsp</a:t>
            </a:r>
            <a:r>
              <a:rPr lang="zh-CN" altLang="en-US" dirty="0"/>
              <a:t>内刷新出现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B147168-F2FC-4891-BF38-86B235485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4522" y="3211602"/>
            <a:ext cx="6228521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2697" y="1451648"/>
            <a:ext cx="1683026" cy="51683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+mn-ea"/>
                <a:ea typeface="+mn-ea"/>
              </a:rPr>
              <a:t>查找操作</a:t>
            </a:r>
            <a:r>
              <a:rPr lang="zh-CN" altLang="en-US" sz="2800" dirty="0"/>
              <a:t>   </a:t>
            </a:r>
            <a:endParaRPr lang="zh-CN" altLang="en-US" sz="2800" dirty="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4556" y="1968482"/>
            <a:ext cx="4558747" cy="3226369"/>
          </a:xfrm>
        </p:spPr>
        <p:txBody>
          <a:bodyPr>
            <a:normAutofit/>
          </a:bodyPr>
          <a:lstStyle/>
          <a:p>
            <a:r>
              <a:rPr lang="zh-CN" altLang="en-US" dirty="0"/>
              <a:t>在查找框输入学生</a:t>
            </a:r>
            <a:r>
              <a:rPr lang="en-US" altLang="zh-CN" dirty="0"/>
              <a:t>id</a:t>
            </a:r>
            <a:r>
              <a:rPr lang="zh-CN" altLang="en-US" dirty="0"/>
              <a:t>，点击提交，</a:t>
            </a:r>
            <a:r>
              <a:rPr lang="en-US" altLang="zh-CN" dirty="0" err="1"/>
              <a:t>js</a:t>
            </a:r>
            <a:r>
              <a:rPr lang="zh-CN" altLang="en-US" dirty="0"/>
              <a:t>进行验证是否为空，不为空提交到</a:t>
            </a:r>
            <a:r>
              <a:rPr lang="en-US" altLang="zh-CN" dirty="0" err="1"/>
              <a:t>SearchServlet</a:t>
            </a:r>
            <a:r>
              <a:rPr lang="zh-CN" altLang="en-US" dirty="0"/>
              <a:t>，在</a:t>
            </a:r>
            <a:r>
              <a:rPr lang="en-US" altLang="zh-CN" dirty="0"/>
              <a:t>servlet</a:t>
            </a:r>
            <a:r>
              <a:rPr lang="zh-CN" altLang="en-US" dirty="0"/>
              <a:t>中创建业务层对象，在业务层中创建持久层对象，并调用</a:t>
            </a:r>
            <a:r>
              <a:rPr lang="en-US" altLang="zh-CN" dirty="0" err="1"/>
              <a:t>ifexist</a:t>
            </a:r>
            <a:r>
              <a:rPr lang="zh-CN" altLang="en-US" dirty="0"/>
              <a:t>（）方法。目的是判断该学生</a:t>
            </a:r>
            <a:r>
              <a:rPr lang="en-US" altLang="zh-CN" dirty="0"/>
              <a:t>id</a:t>
            </a:r>
            <a:r>
              <a:rPr lang="zh-CN" altLang="en-US" dirty="0"/>
              <a:t>是否存在成绩。存在则调用</a:t>
            </a:r>
            <a:r>
              <a:rPr lang="en-US" altLang="zh-CN" dirty="0" err="1"/>
              <a:t>finduserbyid</a:t>
            </a:r>
            <a:r>
              <a:rPr lang="zh-CN" altLang="en-US" dirty="0"/>
              <a:t>方法返回学生的成绩</a:t>
            </a:r>
            <a:r>
              <a:rPr lang="en-US" altLang="zh-CN" dirty="0"/>
              <a:t>bean</a:t>
            </a:r>
            <a:r>
              <a:rPr lang="zh-CN" altLang="en-US" dirty="0"/>
              <a:t>到</a:t>
            </a:r>
            <a:r>
              <a:rPr lang="en-US" altLang="zh-CN" dirty="0" err="1"/>
              <a:t>search.jsp</a:t>
            </a:r>
            <a:r>
              <a:rPr lang="zh-CN" altLang="en-US" dirty="0"/>
              <a:t>页面输出，不存在则返回</a:t>
            </a:r>
            <a:r>
              <a:rPr lang="en-US" altLang="zh-CN" dirty="0" err="1"/>
              <a:t>studentInfo</a:t>
            </a:r>
            <a:r>
              <a:rPr lang="zh-CN" altLang="en-US" dirty="0"/>
              <a:t>页面重新输入学生</a:t>
            </a:r>
            <a:r>
              <a:rPr lang="en-US" altLang="zh-CN" dirty="0"/>
              <a:t>id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10"/>
            <a:ext cx="3932321" cy="1307638"/>
          </a:xfrm>
          <a:prstGeom prst="rect">
            <a:avLst/>
          </a:prstGeom>
          <a:ln>
            <a:solidFill>
              <a:schemeClr val="accent1">
                <a:alpha val="27000"/>
              </a:schemeClr>
            </a:solidFill>
          </a:ln>
          <a:effectLst>
            <a:outerShdw blurRad="50800" sx="1000" sy="1000" algn="ctr" rotWithShape="0">
              <a:srgbClr val="000000"/>
            </a:outerShdw>
            <a:softEdge rad="342900"/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A505117-C83B-4683-B967-A8D372A25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304" y="1211340"/>
            <a:ext cx="6600000" cy="13076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16EF705-3221-4FE0-9484-58D4995C3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303" y="2782958"/>
            <a:ext cx="6600000" cy="9774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67D9592-2292-4F07-82C9-0CB337E8A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3303" y="4024410"/>
            <a:ext cx="6600000" cy="192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81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2851" y="1944756"/>
            <a:ext cx="2557670" cy="1110484"/>
          </a:xfrm>
        </p:spPr>
        <p:txBody>
          <a:bodyPr>
            <a:normAutofit/>
          </a:bodyPr>
          <a:lstStyle/>
          <a:p>
            <a:r>
              <a:rPr lang="zh-CN" altLang="en-US" dirty="0"/>
              <a:t>         查找成功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10"/>
            <a:ext cx="3932321" cy="1307638"/>
          </a:xfrm>
          <a:prstGeom prst="rect">
            <a:avLst/>
          </a:prstGeom>
          <a:ln>
            <a:solidFill>
              <a:schemeClr val="accent1">
                <a:alpha val="27000"/>
              </a:schemeClr>
            </a:solidFill>
          </a:ln>
          <a:effectLst>
            <a:outerShdw blurRad="50800" sx="1000" sy="1000" algn="ctr" rotWithShape="0">
              <a:srgbClr val="000000"/>
            </a:outerShdw>
            <a:softEdge rad="342900"/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B993BD-B73B-4D36-961E-EFC76F6D7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452" y="1311966"/>
            <a:ext cx="7653643" cy="238539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407A010-55DF-45AB-890A-0BB4328A10F0}"/>
              </a:ext>
            </a:extLst>
          </p:cNvPr>
          <p:cNvSpPr txBox="1"/>
          <p:nvPr/>
        </p:nvSpPr>
        <p:spPr>
          <a:xfrm>
            <a:off x="1152939" y="4691270"/>
            <a:ext cx="133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查找失败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A538ADE-548C-48D7-A12D-8E1CFD5CE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451" y="4187686"/>
            <a:ext cx="7653643" cy="160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64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2862470"/>
            <a:ext cx="3932321" cy="1417982"/>
          </a:xfrm>
        </p:spPr>
        <p:txBody>
          <a:bodyPr>
            <a:normAutofit/>
          </a:bodyPr>
          <a:lstStyle/>
          <a:p>
            <a:r>
              <a:rPr lang="zh-CN" altLang="en-US" dirty="0"/>
              <a:t>点击删除操作，</a:t>
            </a:r>
            <a:r>
              <a:rPr lang="en-US" altLang="zh-CN" dirty="0" err="1"/>
              <a:t>js</a:t>
            </a:r>
            <a:r>
              <a:rPr lang="zh-CN" altLang="en-US" dirty="0"/>
              <a:t>先确认是否删除，确认就转到</a:t>
            </a:r>
            <a:r>
              <a:rPr lang="en-US" altLang="zh-CN" dirty="0" err="1"/>
              <a:t>UserDelServlet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10"/>
            <a:ext cx="3932321" cy="1307638"/>
          </a:xfrm>
          <a:prstGeom prst="rect">
            <a:avLst/>
          </a:prstGeom>
          <a:ln>
            <a:solidFill>
              <a:schemeClr val="accent1">
                <a:alpha val="27000"/>
              </a:schemeClr>
            </a:solidFill>
          </a:ln>
          <a:effectLst>
            <a:outerShdw blurRad="50800" sx="1000" sy="1000" algn="ctr" rotWithShape="0">
              <a:srgbClr val="000000"/>
            </a:outerShdw>
            <a:softEdge rad="342900"/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505641-A6A3-4132-BF59-E1403BDBC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948" y="959838"/>
            <a:ext cx="7301947" cy="22666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8DE59C8-391C-455D-8E85-AB36573A1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948" y="3650975"/>
            <a:ext cx="7301948" cy="129208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9DA0C6C-CC4B-47F1-97B4-A7B66AEDAEF6}"/>
              </a:ext>
            </a:extLst>
          </p:cNvPr>
          <p:cNvSpPr txBox="1"/>
          <p:nvPr/>
        </p:nvSpPr>
        <p:spPr>
          <a:xfrm>
            <a:off x="848139" y="1501705"/>
            <a:ext cx="2451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删除操作</a:t>
            </a:r>
          </a:p>
        </p:txBody>
      </p:sp>
    </p:spTree>
    <p:extLst>
      <p:ext uri="{BB962C8B-B14F-4D97-AF65-F5344CB8AC3E}">
        <p14:creationId xmlns:p14="http://schemas.microsoft.com/office/powerpoint/2010/main" val="1971979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8296" y="1471127"/>
            <a:ext cx="3932321" cy="1755378"/>
          </a:xfrm>
        </p:spPr>
        <p:txBody>
          <a:bodyPr>
            <a:normAutofit/>
          </a:bodyPr>
          <a:lstStyle/>
          <a:p>
            <a:r>
              <a:rPr lang="zh-CN" altLang="en-US" dirty="0"/>
              <a:t>因为是地址访问所以调用的是</a:t>
            </a:r>
            <a:r>
              <a:rPr lang="en-US" altLang="zh-CN" dirty="0" err="1"/>
              <a:t>doGet</a:t>
            </a:r>
            <a:r>
              <a:rPr lang="zh-CN" altLang="en-US" dirty="0"/>
              <a:t>（）方法，删除成功后转向</a:t>
            </a:r>
            <a:r>
              <a:rPr lang="en-US" altLang="zh-CN" dirty="0" err="1"/>
              <a:t>studentInfo.jsp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10"/>
            <a:ext cx="3932321" cy="1307638"/>
          </a:xfrm>
          <a:prstGeom prst="rect">
            <a:avLst/>
          </a:prstGeom>
          <a:ln>
            <a:solidFill>
              <a:schemeClr val="accent1">
                <a:alpha val="27000"/>
              </a:schemeClr>
            </a:solidFill>
          </a:ln>
          <a:effectLst>
            <a:outerShdw blurRad="50800" sx="1000" sy="1000" algn="ctr" rotWithShape="0">
              <a:srgbClr val="000000"/>
            </a:outerShdw>
            <a:softEdge rad="342900"/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2BBF91-662A-4F6C-8A0B-3693BB8EB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966" y="1188410"/>
            <a:ext cx="6171429" cy="20380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8C7D772-4C59-42FA-98D2-0649B6AA1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7" y="3571857"/>
            <a:ext cx="4387198" cy="10380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B45A64-AECD-4ED3-8905-F036485BC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9258" y="3429000"/>
            <a:ext cx="4819048" cy="118095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E2701E9-BF46-47E9-B1DB-6860C1CDCDB9}"/>
              </a:ext>
            </a:extLst>
          </p:cNvPr>
          <p:cNvSpPr txBox="1"/>
          <p:nvPr/>
        </p:nvSpPr>
        <p:spPr>
          <a:xfrm>
            <a:off x="569843" y="3142887"/>
            <a:ext cx="334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业务层方法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8158E9-DD06-4B82-89C4-0C4E963153BB}"/>
              </a:ext>
            </a:extLst>
          </p:cNvPr>
          <p:cNvSpPr txBox="1"/>
          <p:nvPr/>
        </p:nvSpPr>
        <p:spPr>
          <a:xfrm>
            <a:off x="10442713" y="3631496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持久层方法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A6BB351-3A7F-44A7-9E27-6CA392835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3" y="4955304"/>
            <a:ext cx="8613914" cy="103809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E68297F-2C55-4A54-BA13-B7152AE4D4AB}"/>
              </a:ext>
            </a:extLst>
          </p:cNvPr>
          <p:cNvSpPr txBox="1"/>
          <p:nvPr/>
        </p:nvSpPr>
        <p:spPr>
          <a:xfrm>
            <a:off x="9051235" y="5183979"/>
            <a:ext cx="286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成功删除后</a:t>
            </a:r>
          </a:p>
        </p:txBody>
      </p:sp>
    </p:spTree>
    <p:extLst>
      <p:ext uri="{BB962C8B-B14F-4D97-AF65-F5344CB8AC3E}">
        <p14:creationId xmlns:p14="http://schemas.microsoft.com/office/powerpoint/2010/main" val="3894621393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121</TotalTime>
  <Words>682</Words>
  <Application>Microsoft Office PowerPoint</Application>
  <PresentationFormat>宽屏</PresentationFormat>
  <Paragraphs>49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Century Gothic</vt:lpstr>
      <vt:lpstr>画廊</vt:lpstr>
      <vt:lpstr>     学生成绩管理系统</vt:lpstr>
      <vt:lpstr>登入界面</vt:lpstr>
      <vt:lpstr>登入按钮需设置为button，经过js验证格式无误后提交到servlet进行验证。（通过js提交表单）</vt:lpstr>
      <vt:lpstr>验证失败跳转进入失败页面</vt:lpstr>
      <vt:lpstr>   </vt:lpstr>
      <vt:lpstr>查找操作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学生成绩管理系统</dc:title>
  <dc:creator>lenovo</dc:creator>
  <cp:lastModifiedBy>lenovo</cp:lastModifiedBy>
  <cp:revision>14</cp:revision>
  <dcterms:created xsi:type="dcterms:W3CDTF">2019-12-27T05:52:17Z</dcterms:created>
  <dcterms:modified xsi:type="dcterms:W3CDTF">2019-12-27T07:53:49Z</dcterms:modified>
</cp:coreProperties>
</file>