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8" r:id="rId4"/>
    <p:sldId id="260" r:id="rId5"/>
    <p:sldId id="261" r:id="rId6"/>
    <p:sldId id="319" r:id="rId7"/>
    <p:sldId id="331" r:id="rId8"/>
    <p:sldId id="330" r:id="rId9"/>
    <p:sldId id="291" r:id="rId10"/>
    <p:sldId id="329" r:id="rId11"/>
    <p:sldId id="332" r:id="rId12"/>
    <p:sldId id="333" r:id="rId13"/>
    <p:sldId id="294" r:id="rId14"/>
    <p:sldId id="334" r:id="rId15"/>
    <p:sldId id="335" r:id="rId16"/>
    <p:sldId id="337" r:id="rId17"/>
    <p:sldId id="338" r:id="rId18"/>
    <p:sldId id="339" r:id="rId19"/>
    <p:sldId id="340" r:id="rId20"/>
    <p:sldId id="341" r:id="rId21"/>
    <p:sldId id="342" r:id="rId22"/>
    <p:sldId id="343" r:id="rId23"/>
    <p:sldId id="344" r:id="rId24"/>
    <p:sldId id="290"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2" y="48"/>
      </p:cViewPr>
      <p:guideLst>
        <p:guide orient="horz" pos="2043"/>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xfrm>
            <a:off x="1143000" y="685800"/>
            <a:ext cx="4572000" cy="3429000"/>
          </a:xfrm>
          <a:prstGeom prst="rect">
            <a:avLst/>
          </a:prstGeom>
        </p:spPr>
        <p:txBody>
          <a:bodyPr/>
          <a:lstStyle/>
          <a:p/>
        </p:txBody>
      </p:sp>
      <p:sp>
        <p:nvSpPr>
          <p:cNvPr id="155" name="Shape 155"/>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panose="02010600030101010101" charset="-122"/>
      </a:defRPr>
    </a:lvl1pPr>
    <a:lvl2pPr indent="228600" latinLnBrk="0">
      <a:defRPr sz="1200">
        <a:latin typeface="+mn-lt"/>
        <a:ea typeface="+mn-ea"/>
        <a:cs typeface="+mn-cs"/>
        <a:sym typeface="等线" panose="02010600030101010101" charset="-122"/>
      </a:defRPr>
    </a:lvl2pPr>
    <a:lvl3pPr indent="457200" latinLnBrk="0">
      <a:defRPr sz="1200">
        <a:latin typeface="+mn-lt"/>
        <a:ea typeface="+mn-ea"/>
        <a:cs typeface="+mn-cs"/>
        <a:sym typeface="等线" panose="02010600030101010101" charset="-122"/>
      </a:defRPr>
    </a:lvl3pPr>
    <a:lvl4pPr indent="685800" latinLnBrk="0">
      <a:defRPr sz="1200">
        <a:latin typeface="+mn-lt"/>
        <a:ea typeface="+mn-ea"/>
        <a:cs typeface="+mn-cs"/>
        <a:sym typeface="等线" panose="02010600030101010101" charset="-122"/>
      </a:defRPr>
    </a:lvl4pPr>
    <a:lvl5pPr indent="914400" latinLnBrk="0">
      <a:defRPr sz="1200">
        <a:latin typeface="+mn-lt"/>
        <a:ea typeface="+mn-ea"/>
        <a:cs typeface="+mn-cs"/>
        <a:sym typeface="等线" panose="02010600030101010101" charset="-122"/>
      </a:defRPr>
    </a:lvl5pPr>
    <a:lvl6pPr indent="1143000" latinLnBrk="0">
      <a:defRPr sz="1200">
        <a:latin typeface="+mn-lt"/>
        <a:ea typeface="+mn-ea"/>
        <a:cs typeface="+mn-cs"/>
        <a:sym typeface="等线" panose="02010600030101010101" charset="-122"/>
      </a:defRPr>
    </a:lvl6pPr>
    <a:lvl7pPr indent="1371600" latinLnBrk="0">
      <a:defRPr sz="1200">
        <a:latin typeface="+mn-lt"/>
        <a:ea typeface="+mn-ea"/>
        <a:cs typeface="+mn-cs"/>
        <a:sym typeface="等线" panose="02010600030101010101" charset="-122"/>
      </a:defRPr>
    </a:lvl7pPr>
    <a:lvl8pPr indent="1600200" latinLnBrk="0">
      <a:defRPr sz="1200">
        <a:latin typeface="+mn-lt"/>
        <a:ea typeface="+mn-ea"/>
        <a:cs typeface="+mn-cs"/>
        <a:sym typeface="等线" panose="02010600030101010101" charset="-122"/>
      </a:defRPr>
    </a:lvl8pPr>
    <a:lvl9pPr indent="1828800" latinLnBrk="0">
      <a:defRPr sz="1200">
        <a:latin typeface="+mn-lt"/>
        <a:ea typeface="+mn-ea"/>
        <a:cs typeface="+mn-cs"/>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pic>
        <p:nvPicPr>
          <p:cNvPr id="13" name="利真logo-01.png" descr="利真logo-01.png"/>
          <p:cNvPicPr>
            <a:picLocks noChangeAspect="1"/>
          </p:cNvPicPr>
          <p:nvPr/>
        </p:nvPicPr>
        <p:blipFill>
          <a:blip r:embed="rId2"/>
          <a:stretch>
            <a:fillRect/>
          </a:stretch>
        </p:blipFill>
        <p:spPr>
          <a:xfrm>
            <a:off x="5423892" y="670322"/>
            <a:ext cx="1344347" cy="672174"/>
          </a:xfrm>
          <a:prstGeom prst="rect">
            <a:avLst/>
          </a:prstGeom>
          <a:ln w="12700">
            <a:miter lim="400000"/>
            <a:headEnd/>
            <a:tailEnd/>
          </a:ln>
        </p:spPr>
      </p:pic>
      <p:sp>
        <p:nvSpPr>
          <p:cNvPr id="14" name="矩形 3"/>
          <p:cNvSpPr/>
          <p:nvPr/>
        </p:nvSpPr>
        <p:spPr>
          <a:xfrm>
            <a:off x="0" y="6464300"/>
            <a:ext cx="12192000" cy="393700"/>
          </a:xfrm>
          <a:prstGeom prst="rect">
            <a:avLst/>
          </a:prstGeom>
          <a:solidFill>
            <a:srgbClr val="008AD4"/>
          </a:solidFill>
          <a:ln w="12700">
            <a:miter lim="400000"/>
          </a:ln>
        </p:spPr>
        <p:txBody>
          <a:bodyPr lIns="45719" rIns="45719" anchor="ctr"/>
          <a:lstStyle/>
          <a:p>
            <a:pPr algn="ctr">
              <a:defRPr>
                <a:solidFill>
                  <a:srgbClr val="FFFFFF"/>
                </a:solidFill>
              </a:defRPr>
            </a:pPr>
          </a:p>
        </p:txBody>
      </p:sp>
      <p:sp>
        <p:nvSpPr>
          <p:cNvPr id="15" name="矩形 10"/>
          <p:cNvSpPr txBox="1"/>
          <p:nvPr/>
        </p:nvSpPr>
        <p:spPr>
          <a:xfrm>
            <a:off x="4138801" y="6513830"/>
            <a:ext cx="4134749" cy="294641"/>
          </a:xfrm>
          <a:prstGeom prst="rect">
            <a:avLst/>
          </a:prstGeom>
          <a:ln w="12700">
            <a:miter lim="400000"/>
          </a:ln>
        </p:spPr>
        <p:txBody>
          <a:bodyPr wrap="none" lIns="45719" rIns="45719">
            <a:spAutoFit/>
          </a:bodyPr>
          <a:lstStyle>
            <a:lvl1pPr>
              <a:defRPr sz="1600" spc="266">
                <a:solidFill>
                  <a:srgbClr val="FFFFFF"/>
                </a:solidFill>
                <a:latin typeface="Source Han Sans CN Normal"/>
                <a:ea typeface="Source Han Sans CN Normal"/>
                <a:cs typeface="Source Han Sans CN Normal"/>
                <a:sym typeface="Source Han Sans CN Normal"/>
              </a:defRPr>
            </a:lvl1pPr>
          </a:lstStyle>
          <a:p>
            <a:r>
              <a:t>简单踏实 团结互助 创新求变 只谈功劳</a:t>
            </a:r>
          </a:p>
        </p:txBody>
      </p:sp>
      <p:sp>
        <p:nvSpPr>
          <p:cNvPr id="1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03"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104"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05" name="文本占位符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10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13"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114" name="图片占位符 2"/>
          <p:cNvSpPr>
            <a:spLocks noGrp="1"/>
          </p:cNvSpPr>
          <p:nvPr>
            <p:ph type="pic" sz="half" idx="13"/>
          </p:nvPr>
        </p:nvSpPr>
        <p:spPr>
          <a:xfrm>
            <a:off x="5183187" y="987425"/>
            <a:ext cx="6172201" cy="4873625"/>
          </a:xfrm>
          <a:prstGeom prst="rect">
            <a:avLst/>
          </a:prstGeom>
        </p:spPr>
        <p:txBody>
          <a:bodyPr lIns="91439" rIns="91439">
            <a:noAutofit/>
          </a:bodyPr>
          <a:lstStyle/>
          <a:p/>
        </p:txBody>
      </p:sp>
      <p:sp>
        <p:nvSpPr>
          <p:cNvPr id="115"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1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123" name="标题文本"/>
          <p:cNvSpPr txBox="1">
            <a:spLocks noGrp="1"/>
          </p:cNvSpPr>
          <p:nvPr>
            <p:ph type="title" hasCustomPrompt="1"/>
          </p:nvPr>
        </p:nvSpPr>
        <p:spPr>
          <a:prstGeom prst="rect">
            <a:avLst/>
          </a:prstGeom>
        </p:spPr>
        <p:txBody>
          <a:bodyPr/>
          <a:lstStyle/>
          <a:p>
            <a:r>
              <a:t>标题文本</a:t>
            </a:r>
          </a:p>
        </p:txBody>
      </p:sp>
      <p:sp>
        <p:nvSpPr>
          <p:cNvPr id="12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32" name="标题文本"/>
          <p:cNvSpPr txBox="1">
            <a:spLocks noGrp="1"/>
          </p:cNvSpPr>
          <p:nvPr>
            <p:ph type="title" hasCustomPrompt="1"/>
          </p:nvPr>
        </p:nvSpPr>
        <p:spPr>
          <a:xfrm>
            <a:off x="8724900" y="365125"/>
            <a:ext cx="2628900" cy="5811838"/>
          </a:xfrm>
          <a:prstGeom prst="rect">
            <a:avLst/>
          </a:prstGeom>
        </p:spPr>
        <p:txBody>
          <a:bodyPr/>
          <a:lstStyle/>
          <a:p>
            <a:r>
              <a:t>标题文本</a:t>
            </a:r>
          </a:p>
        </p:txBody>
      </p:sp>
      <p:sp>
        <p:nvSpPr>
          <p:cNvPr id="133" name="正文级别 1…"/>
          <p:cNvSpPr txBox="1">
            <a:spLocks noGrp="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空白">
    <p:spTree>
      <p:nvGrpSpPr>
        <p:cNvPr id="1" name=""/>
        <p:cNvGrpSpPr/>
        <p:nvPr/>
      </p:nvGrpSpPr>
      <p:grpSpPr>
        <a:xfrm>
          <a:off x="0" y="0"/>
          <a:ext cx="0" cy="0"/>
          <a:chOff x="0" y="0"/>
          <a:chExt cx="0" cy="0"/>
        </a:xfrm>
      </p:grpSpPr>
      <p:sp>
        <p:nvSpPr>
          <p:cNvPr id="141" name="直接连接符 2"/>
          <p:cNvSpPr/>
          <p:nvPr/>
        </p:nvSpPr>
        <p:spPr>
          <a:xfrm flipV="1">
            <a:off x="421811" y="277967"/>
            <a:ext cx="1" cy="563134"/>
          </a:xfrm>
          <a:prstGeom prst="line">
            <a:avLst/>
          </a:prstGeom>
          <a:ln w="38100">
            <a:solidFill>
              <a:srgbClr val="378AC3"/>
            </a:solidFill>
            <a:miter/>
          </a:ln>
        </p:spPr>
        <p:txBody>
          <a:bodyPr lIns="45719" rIns="45719"/>
          <a:lstStyle/>
          <a:p/>
        </p:txBody>
      </p:sp>
      <p:sp>
        <p:nvSpPr>
          <p:cNvPr id="142" name="标题文本"/>
          <p:cNvSpPr txBox="1">
            <a:spLocks noGrp="1"/>
          </p:cNvSpPr>
          <p:nvPr>
            <p:ph type="title" hasCustomPrompt="1"/>
          </p:nvPr>
        </p:nvSpPr>
        <p:spPr>
          <a:xfrm>
            <a:off x="523779" y="85108"/>
            <a:ext cx="4093942" cy="948852"/>
          </a:xfrm>
          <a:prstGeom prst="rect">
            <a:avLst/>
          </a:prstGeom>
        </p:spPr>
        <p:txBody>
          <a:bodyPr/>
          <a:lstStyle>
            <a:lvl1pPr>
              <a:defRPr sz="2500">
                <a:latin typeface="Heiti SC Medium"/>
                <a:ea typeface="Heiti SC Medium"/>
                <a:cs typeface="Heiti SC Medium"/>
                <a:sym typeface="Heiti SC Medium"/>
              </a:defRPr>
            </a:lvl1pPr>
          </a:lstStyle>
          <a:p>
            <a:r>
              <a:t>标题文本</a:t>
            </a:r>
          </a:p>
        </p:txBody>
      </p:sp>
      <p:pic>
        <p:nvPicPr>
          <p:cNvPr id="143" name="利真logo-01.png" descr="利真logo-01.png"/>
          <p:cNvPicPr>
            <a:picLocks noChangeAspect="1"/>
          </p:cNvPicPr>
          <p:nvPr/>
        </p:nvPicPr>
        <p:blipFill>
          <a:blip r:embed="rId2"/>
          <a:stretch>
            <a:fillRect/>
          </a:stretch>
        </p:blipFill>
        <p:spPr>
          <a:xfrm>
            <a:off x="10649716" y="277968"/>
            <a:ext cx="1126265" cy="563133"/>
          </a:xfrm>
          <a:prstGeom prst="rect">
            <a:avLst/>
          </a:prstGeom>
          <a:ln w="12700">
            <a:miter lim="400000"/>
            <a:headEnd/>
            <a:tailEnd/>
          </a:ln>
        </p:spPr>
      </p:pic>
      <p:grpSp>
        <p:nvGrpSpPr>
          <p:cNvPr id="147" name="组 4"/>
          <p:cNvGrpSpPr/>
          <p:nvPr/>
        </p:nvGrpSpPr>
        <p:grpSpPr>
          <a:xfrm>
            <a:off x="-1378575" y="4826000"/>
            <a:ext cx="13690342" cy="3009826"/>
            <a:chOff x="-1378574" y="-1507123"/>
            <a:chExt cx="13690341" cy="3009825"/>
          </a:xfrm>
        </p:grpSpPr>
        <p:sp>
          <p:nvSpPr>
            <p:cNvPr id="144" name="矩形 5"/>
            <p:cNvSpPr/>
            <p:nvPr/>
          </p:nvSpPr>
          <p:spPr>
            <a:xfrm>
              <a:off x="0" y="112126"/>
              <a:ext cx="387795" cy="114301"/>
            </a:xfrm>
            <a:prstGeom prst="rect">
              <a:avLst/>
            </a:prstGeom>
            <a:solidFill>
              <a:srgbClr val="008AD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5" name="矩形 6"/>
            <p:cNvSpPr/>
            <p:nvPr/>
          </p:nvSpPr>
          <p:spPr>
            <a:xfrm>
              <a:off x="2400214" y="115098"/>
              <a:ext cx="9911553" cy="108358"/>
            </a:xfrm>
            <a:prstGeom prst="rect">
              <a:avLst/>
            </a:prstGeom>
            <a:solidFill>
              <a:srgbClr val="008AD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146" name="8888.png" descr="8888.png"/>
            <p:cNvPicPr>
              <a:picLocks noChangeAspect="1"/>
            </p:cNvPicPr>
            <p:nvPr/>
          </p:nvPicPr>
          <p:blipFill>
            <a:blip r:embed="rId3"/>
            <a:stretch>
              <a:fillRect/>
            </a:stretch>
          </p:blipFill>
          <p:spPr>
            <a:xfrm>
              <a:off x="-1378575" y="-1507124"/>
              <a:ext cx="5189711" cy="3009827"/>
            </a:xfrm>
            <a:prstGeom prst="rect">
              <a:avLst/>
            </a:prstGeom>
            <a:ln w="12700" cap="flat">
              <a:noFill/>
              <a:miter lim="400000"/>
              <a:headEnd/>
              <a:tailEnd/>
            </a:ln>
            <a:effectLst/>
          </p:spPr>
        </p:pic>
      </p:grpSp>
      <p:sp>
        <p:nvSpPr>
          <p:cNvPr id="148"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3" name="标题文本"/>
          <p:cNvSpPr txBox="1">
            <a:spLocks noGrp="1"/>
          </p:cNvSpPr>
          <p:nvPr>
            <p:ph type="title" hasCustomPrompt="1"/>
          </p:nvPr>
        </p:nvSpPr>
        <p:spPr>
          <a:prstGeom prst="rect">
            <a:avLst/>
          </a:prstGeom>
        </p:spPr>
        <p:txBody>
          <a:bodyPr/>
          <a:lstStyle/>
          <a:p>
            <a:r>
              <a:t>标题文本</a:t>
            </a:r>
          </a:p>
        </p:txBody>
      </p:sp>
      <p:sp>
        <p:nvSpPr>
          <p:cNvPr id="2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2"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3"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41" name="标题文本"/>
          <p:cNvSpPr txBox="1">
            <a:spLocks noGrp="1"/>
          </p:cNvSpPr>
          <p:nvPr>
            <p:ph type="title" hasCustomPrompt="1"/>
          </p:nvPr>
        </p:nvSpPr>
        <p:spPr>
          <a:prstGeom prst="rect">
            <a:avLst/>
          </a:prstGeom>
        </p:spPr>
        <p:txBody>
          <a:bodyPr/>
          <a:lstStyle/>
          <a:p>
            <a:r>
              <a:t>标题文本</a:t>
            </a:r>
          </a:p>
        </p:txBody>
      </p:sp>
      <p:sp>
        <p:nvSpPr>
          <p:cNvPr id="42"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0"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51"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52"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0" name="标题文本"/>
          <p:cNvSpPr txBox="1">
            <a:spLocks noGrp="1"/>
          </p:cNvSpPr>
          <p:nvPr>
            <p:ph type="title" hasCustomPrompt="1"/>
          </p:nvPr>
        </p:nvSpPr>
        <p:spPr>
          <a:prstGeom prst="rect">
            <a:avLst/>
          </a:prstGeom>
        </p:spPr>
        <p:txBody>
          <a:bodyPr/>
          <a:lstStyle/>
          <a:p>
            <a:r>
              <a:t>标题文本</a:t>
            </a: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grpSp>
        <p:nvGrpSpPr>
          <p:cNvPr id="71" name="组 4"/>
          <p:cNvGrpSpPr/>
          <p:nvPr/>
        </p:nvGrpSpPr>
        <p:grpSpPr>
          <a:xfrm>
            <a:off x="-1378575" y="4826000"/>
            <a:ext cx="13690342" cy="3009826"/>
            <a:chOff x="-1378574" y="-1507123"/>
            <a:chExt cx="13690341" cy="3009825"/>
          </a:xfrm>
        </p:grpSpPr>
        <p:sp>
          <p:nvSpPr>
            <p:cNvPr id="68" name="矩形 5"/>
            <p:cNvSpPr/>
            <p:nvPr/>
          </p:nvSpPr>
          <p:spPr>
            <a:xfrm>
              <a:off x="0" y="112126"/>
              <a:ext cx="387795" cy="114301"/>
            </a:xfrm>
            <a:prstGeom prst="rect">
              <a:avLst/>
            </a:prstGeom>
            <a:solidFill>
              <a:srgbClr val="008AD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9" name="矩形 6"/>
            <p:cNvSpPr/>
            <p:nvPr/>
          </p:nvSpPr>
          <p:spPr>
            <a:xfrm>
              <a:off x="2400214" y="115098"/>
              <a:ext cx="9911553" cy="108358"/>
            </a:xfrm>
            <a:prstGeom prst="rect">
              <a:avLst/>
            </a:prstGeom>
            <a:solidFill>
              <a:srgbClr val="008AD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70" name="8888.png" descr="8888.png"/>
            <p:cNvPicPr>
              <a:picLocks noChangeAspect="1"/>
            </p:cNvPicPr>
            <p:nvPr/>
          </p:nvPicPr>
          <p:blipFill>
            <a:blip r:embed="rId2"/>
            <a:stretch>
              <a:fillRect/>
            </a:stretch>
          </p:blipFill>
          <p:spPr>
            <a:xfrm>
              <a:off x="-1378575" y="-1507124"/>
              <a:ext cx="5189711" cy="3009827"/>
            </a:xfrm>
            <a:prstGeom prst="rect">
              <a:avLst/>
            </a:prstGeom>
            <a:ln w="12700" cap="flat">
              <a:noFill/>
              <a:miter lim="400000"/>
              <a:headEnd/>
              <a:tailEnd/>
            </a:ln>
            <a:effectLst/>
          </p:spPr>
        </p:pic>
      </p:grpSp>
      <p:sp>
        <p:nvSpPr>
          <p:cNvPr id="72" name="直接连接符 2"/>
          <p:cNvSpPr/>
          <p:nvPr/>
        </p:nvSpPr>
        <p:spPr>
          <a:xfrm flipV="1">
            <a:off x="447211" y="277968"/>
            <a:ext cx="1" cy="563166"/>
          </a:xfrm>
          <a:prstGeom prst="line">
            <a:avLst/>
          </a:prstGeom>
          <a:ln w="38100">
            <a:solidFill>
              <a:srgbClr val="378AC3"/>
            </a:solidFill>
            <a:miter/>
          </a:ln>
        </p:spPr>
        <p:txBody>
          <a:bodyPr lIns="45719" rIns="45719"/>
          <a:lstStyle/>
          <a:p/>
        </p:txBody>
      </p:sp>
      <p:pic>
        <p:nvPicPr>
          <p:cNvPr id="73" name="利真logo-01.png" descr="利真logo-01.png"/>
          <p:cNvPicPr>
            <a:picLocks noChangeAspect="1"/>
          </p:cNvPicPr>
          <p:nvPr/>
        </p:nvPicPr>
        <p:blipFill>
          <a:blip r:embed="rId3"/>
          <a:stretch>
            <a:fillRect/>
          </a:stretch>
        </p:blipFill>
        <p:spPr>
          <a:xfrm>
            <a:off x="10649716" y="277968"/>
            <a:ext cx="1126265" cy="563133"/>
          </a:xfrm>
          <a:prstGeom prst="rect">
            <a:avLst/>
          </a:prstGeom>
          <a:ln w="12700">
            <a:miter lim="400000"/>
            <a:headEnd/>
            <a:tailEnd/>
          </a:ln>
        </p:spPr>
      </p:pic>
      <p:sp>
        <p:nvSpPr>
          <p:cNvPr id="74"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空白 拷贝">
    <p:spTree>
      <p:nvGrpSpPr>
        <p:cNvPr id="1" name=""/>
        <p:cNvGrpSpPr/>
        <p:nvPr/>
      </p:nvGrpSpPr>
      <p:grpSpPr>
        <a:xfrm>
          <a:off x="0" y="0"/>
          <a:ext cx="0" cy="0"/>
          <a:chOff x="0" y="0"/>
          <a:chExt cx="0" cy="0"/>
        </a:xfrm>
      </p:grpSpPr>
      <p:grpSp>
        <p:nvGrpSpPr>
          <p:cNvPr id="84" name="组 4"/>
          <p:cNvGrpSpPr/>
          <p:nvPr/>
        </p:nvGrpSpPr>
        <p:grpSpPr>
          <a:xfrm>
            <a:off x="-1378575" y="4826000"/>
            <a:ext cx="13690342" cy="3009826"/>
            <a:chOff x="-1378574" y="-1507123"/>
            <a:chExt cx="13690341" cy="3009825"/>
          </a:xfrm>
        </p:grpSpPr>
        <p:sp>
          <p:nvSpPr>
            <p:cNvPr id="81" name="矩形 5"/>
            <p:cNvSpPr/>
            <p:nvPr/>
          </p:nvSpPr>
          <p:spPr>
            <a:xfrm>
              <a:off x="0" y="112126"/>
              <a:ext cx="387795" cy="114301"/>
            </a:xfrm>
            <a:prstGeom prst="rect">
              <a:avLst/>
            </a:prstGeom>
            <a:solidFill>
              <a:srgbClr val="008AD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2" name="矩形 6"/>
            <p:cNvSpPr/>
            <p:nvPr/>
          </p:nvSpPr>
          <p:spPr>
            <a:xfrm>
              <a:off x="2400214" y="115098"/>
              <a:ext cx="9911553" cy="108358"/>
            </a:xfrm>
            <a:prstGeom prst="rect">
              <a:avLst/>
            </a:prstGeom>
            <a:solidFill>
              <a:srgbClr val="008AD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83" name="8888.png" descr="8888.png"/>
            <p:cNvPicPr>
              <a:picLocks noChangeAspect="1"/>
            </p:cNvPicPr>
            <p:nvPr/>
          </p:nvPicPr>
          <p:blipFill>
            <a:blip r:embed="rId2"/>
            <a:stretch>
              <a:fillRect/>
            </a:stretch>
          </p:blipFill>
          <p:spPr>
            <a:xfrm>
              <a:off x="-1378575" y="-1507124"/>
              <a:ext cx="5189711" cy="3009827"/>
            </a:xfrm>
            <a:prstGeom prst="rect">
              <a:avLst/>
            </a:prstGeom>
            <a:ln w="12700" cap="flat">
              <a:noFill/>
              <a:miter lim="400000"/>
              <a:headEnd/>
              <a:tailEnd/>
            </a:ln>
            <a:effectLst/>
          </p:spPr>
        </p:pic>
      </p:grpSp>
      <p:pic>
        <p:nvPicPr>
          <p:cNvPr id="85" name="利真logo-01.png" descr="利真logo-01.png"/>
          <p:cNvPicPr>
            <a:picLocks noChangeAspect="1"/>
          </p:cNvPicPr>
          <p:nvPr/>
        </p:nvPicPr>
        <p:blipFill>
          <a:blip r:embed="rId3"/>
          <a:stretch>
            <a:fillRect/>
          </a:stretch>
        </p:blipFill>
        <p:spPr>
          <a:xfrm>
            <a:off x="10649716" y="277968"/>
            <a:ext cx="1126265" cy="563133"/>
          </a:xfrm>
          <a:prstGeom prst="rect">
            <a:avLst/>
          </a:prstGeom>
          <a:ln w="12700">
            <a:miter lim="400000"/>
            <a:headEnd/>
            <a:tailEnd/>
          </a:ln>
        </p:spPr>
      </p:pic>
      <p:sp>
        <p:nvSpPr>
          <p:cNvPr id="86"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空白 拷贝 1">
    <p:spTree>
      <p:nvGrpSpPr>
        <p:cNvPr id="1" name=""/>
        <p:cNvGrpSpPr/>
        <p:nvPr/>
      </p:nvGrpSpPr>
      <p:grpSpPr>
        <a:xfrm>
          <a:off x="0" y="0"/>
          <a:ext cx="0" cy="0"/>
          <a:chOff x="0" y="0"/>
          <a:chExt cx="0" cy="0"/>
        </a:xfrm>
      </p:grpSpPr>
      <p:sp>
        <p:nvSpPr>
          <p:cNvPr id="93" name="组 4"/>
          <p:cNvSpPr/>
          <p:nvPr/>
        </p:nvSpPr>
        <p:spPr>
          <a:xfrm>
            <a:off x="-389718" y="6447981"/>
            <a:ext cx="12701486" cy="108838"/>
          </a:xfrm>
          <a:prstGeom prst="rect">
            <a:avLst/>
          </a:prstGeom>
          <a:solidFill>
            <a:srgbClr val="008AD4"/>
          </a:solidFill>
          <a:ln w="12700">
            <a:miter lim="400000"/>
          </a:ln>
        </p:spPr>
        <p:txBody>
          <a:bodyPr lIns="45719" rIns="45719" anchor="ctr"/>
          <a:lstStyle/>
          <a:p>
            <a:pPr algn="ctr">
              <a:defRPr>
                <a:solidFill>
                  <a:srgbClr val="FFFFFF"/>
                </a:solidFill>
              </a:defRPr>
            </a:pPr>
          </a:p>
        </p:txBody>
      </p:sp>
      <p:sp>
        <p:nvSpPr>
          <p:cNvPr id="94" name="直接连接符 2"/>
          <p:cNvSpPr/>
          <p:nvPr/>
        </p:nvSpPr>
        <p:spPr>
          <a:xfrm flipV="1">
            <a:off x="447211" y="277968"/>
            <a:ext cx="1" cy="563166"/>
          </a:xfrm>
          <a:prstGeom prst="line">
            <a:avLst/>
          </a:prstGeom>
          <a:ln w="38100">
            <a:solidFill>
              <a:srgbClr val="378AC3"/>
            </a:solidFill>
            <a:miter/>
          </a:ln>
        </p:spPr>
        <p:txBody>
          <a:bodyPr lIns="45719" rIns="45719"/>
          <a:lstStyle/>
          <a:p/>
        </p:txBody>
      </p:sp>
      <p:pic>
        <p:nvPicPr>
          <p:cNvPr id="95" name="利真logo-01.png" descr="利真logo-01.png"/>
          <p:cNvPicPr>
            <a:picLocks noChangeAspect="1"/>
          </p:cNvPicPr>
          <p:nvPr/>
        </p:nvPicPr>
        <p:blipFill>
          <a:blip r:embed="rId2"/>
          <a:stretch>
            <a:fillRect/>
          </a:stretch>
        </p:blipFill>
        <p:spPr>
          <a:xfrm>
            <a:off x="10649716" y="277968"/>
            <a:ext cx="1126265" cy="563133"/>
          </a:xfrm>
          <a:prstGeom prst="rect">
            <a:avLst/>
          </a:prstGeom>
          <a:ln w="12700">
            <a:miter lim="400000"/>
            <a:headEnd/>
            <a:tailEnd/>
          </a:ln>
        </p:spPr>
      </p:pic>
      <p:sp>
        <p:nvSpPr>
          <p:cNvPr id="96"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图片 1" descr="图片 1"/>
          <p:cNvPicPr>
            <a:picLocks noChangeAspect="1"/>
          </p:cNvPicPr>
          <p:nvPr/>
        </p:nvPicPr>
        <p:blipFill>
          <a:blip r:embed="rId1"/>
          <a:stretch>
            <a:fillRect/>
          </a:stretch>
        </p:blipFill>
        <p:spPr>
          <a:xfrm>
            <a:off x="5316075" y="1103094"/>
            <a:ext cx="1536701" cy="673101"/>
          </a:xfrm>
          <a:prstGeom prst="rect">
            <a:avLst/>
          </a:prstGeom>
          <a:ln w="12700">
            <a:miter lim="400000"/>
            <a:headEnd/>
            <a:tailEnd/>
          </a:ln>
        </p:spPr>
      </p:pic>
      <p:pic>
        <p:nvPicPr>
          <p:cNvPr id="158" name="图片 21" descr="图片 21"/>
          <p:cNvPicPr>
            <a:picLocks noChangeAspect="1"/>
          </p:cNvPicPr>
          <p:nvPr/>
        </p:nvPicPr>
        <p:blipFill>
          <a:blip r:embed="rId2"/>
          <a:stretch>
            <a:fillRect/>
          </a:stretch>
        </p:blipFill>
        <p:spPr>
          <a:xfrm>
            <a:off x="3571" y="0"/>
            <a:ext cx="10239774" cy="6858000"/>
          </a:xfrm>
          <a:prstGeom prst="rect">
            <a:avLst/>
          </a:prstGeom>
          <a:ln w="12700">
            <a:miter lim="400000"/>
            <a:headEnd/>
            <a:tailEnd/>
          </a:ln>
        </p:spPr>
      </p:pic>
      <p:sp>
        <p:nvSpPr>
          <p:cNvPr id="159" name="等腰三角形 10"/>
          <p:cNvSpPr/>
          <p:nvPr/>
        </p:nvSpPr>
        <p:spPr>
          <a:xfrm>
            <a:off x="234984" y="4574047"/>
            <a:ext cx="2328452" cy="12100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959" y="0"/>
                </a:lnTo>
                <a:lnTo>
                  <a:pt x="21600" y="21600"/>
                </a:lnTo>
                <a:lnTo>
                  <a:pt x="0" y="21600"/>
                </a:lnTo>
                <a:close/>
              </a:path>
            </a:pathLst>
          </a:custGeom>
          <a:blipFill>
            <a:blip r:embed="rId3"/>
            <a:stretch>
              <a:fillRect/>
            </a:stretch>
          </a:blipFill>
          <a:ln w="12700">
            <a:miter lim="400000"/>
          </a:ln>
        </p:spPr>
        <p:txBody>
          <a:bodyPr lIns="45719" rIns="45719" anchor="ctr"/>
          <a:lstStyle/>
          <a:p>
            <a:pPr algn="ctr">
              <a:defRPr sz="1300">
                <a:solidFill>
                  <a:srgbClr val="FFFFFF"/>
                </a:solidFill>
              </a:defRPr>
            </a:pPr>
          </a:p>
        </p:txBody>
      </p:sp>
      <p:sp>
        <p:nvSpPr>
          <p:cNvPr id="160" name="等腰三角形 10"/>
          <p:cNvSpPr/>
          <p:nvPr/>
        </p:nvSpPr>
        <p:spPr>
          <a:xfrm rot="164224">
            <a:off x="966968" y="5037490"/>
            <a:ext cx="1169357" cy="5348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959" y="0"/>
                </a:lnTo>
                <a:lnTo>
                  <a:pt x="21600" y="21600"/>
                </a:lnTo>
                <a:lnTo>
                  <a:pt x="0" y="21600"/>
                </a:lnTo>
                <a:close/>
              </a:path>
            </a:pathLst>
          </a:custGeom>
          <a:solidFill>
            <a:srgbClr val="008AD4"/>
          </a:solidFill>
          <a:ln w="12700">
            <a:miter lim="400000"/>
          </a:ln>
          <a:effectLst>
            <a:outerShdw blurRad="50800" dist="63500" dir="5400000" rotWithShape="0">
              <a:srgbClr val="000000">
                <a:alpha val="40000"/>
              </a:srgbClr>
            </a:outerShdw>
          </a:effectLst>
        </p:spPr>
        <p:txBody>
          <a:bodyPr lIns="45719" rIns="45719" anchor="ctr"/>
          <a:lstStyle/>
          <a:p>
            <a:pPr algn="ctr">
              <a:defRPr sz="1300">
                <a:solidFill>
                  <a:srgbClr val="008AD4"/>
                </a:solidFill>
              </a:defRPr>
            </a:pPr>
          </a:p>
        </p:txBody>
      </p:sp>
      <p:sp>
        <p:nvSpPr>
          <p:cNvPr id="161" name="梯形 6"/>
          <p:cNvSpPr/>
          <p:nvPr/>
        </p:nvSpPr>
        <p:spPr>
          <a:xfrm>
            <a:off x="2064788" y="-2"/>
            <a:ext cx="10493745" cy="6974084"/>
          </a:xfrm>
          <a:custGeom>
            <a:avLst/>
            <a:gdLst/>
            <a:ahLst/>
            <a:cxnLst>
              <a:cxn ang="0">
                <a:pos x="wd2" y="hd2"/>
              </a:cxn>
              <a:cxn ang="5400000">
                <a:pos x="wd2" y="hd2"/>
              </a:cxn>
              <a:cxn ang="10800000">
                <a:pos x="wd2" y="hd2"/>
              </a:cxn>
              <a:cxn ang="16200000">
                <a:pos x="wd2" y="hd2"/>
              </a:cxn>
            </a:cxnLst>
            <a:rect l="0" t="0" r="r" b="b"/>
            <a:pathLst>
              <a:path w="21600" h="21600" extrusionOk="0">
                <a:moveTo>
                  <a:pt x="0" y="21181"/>
                </a:moveTo>
                <a:lnTo>
                  <a:pt x="14465" y="0"/>
                </a:lnTo>
                <a:lnTo>
                  <a:pt x="21239" y="0"/>
                </a:lnTo>
                <a:lnTo>
                  <a:pt x="21600" y="21600"/>
                </a:lnTo>
                <a:lnTo>
                  <a:pt x="0" y="21181"/>
                </a:lnTo>
                <a:close/>
              </a:path>
            </a:pathLst>
          </a:custGeom>
          <a:solidFill>
            <a:srgbClr val="FFFFFF"/>
          </a:solidFill>
          <a:ln w="12700">
            <a:solidFill>
              <a:srgbClr val="FFFFFF"/>
            </a:solidFill>
            <a:miter/>
          </a:ln>
        </p:spPr>
        <p:txBody>
          <a:bodyPr lIns="45719" rIns="45719" anchor="ctr"/>
          <a:lstStyle/>
          <a:p>
            <a:pPr algn="ctr">
              <a:defRPr sz="1300">
                <a:solidFill>
                  <a:srgbClr val="FFFFFF"/>
                </a:solidFill>
              </a:defRPr>
            </a:pPr>
          </a:p>
        </p:txBody>
      </p:sp>
      <p:sp>
        <p:nvSpPr>
          <p:cNvPr id="162" name="任意多边形 7"/>
          <p:cNvSpPr/>
          <p:nvPr/>
        </p:nvSpPr>
        <p:spPr>
          <a:xfrm>
            <a:off x="6435268" y="1058843"/>
            <a:ext cx="9964865" cy="86784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343" y="14695"/>
                </a:lnTo>
                <a:lnTo>
                  <a:pt x="21600" y="0"/>
                </a:lnTo>
                <a:lnTo>
                  <a:pt x="18324" y="2243"/>
                </a:lnTo>
                <a:lnTo>
                  <a:pt x="11583" y="11390"/>
                </a:lnTo>
                <a:lnTo>
                  <a:pt x="0" y="21600"/>
                </a:lnTo>
                <a:close/>
              </a:path>
            </a:pathLst>
          </a:custGeom>
          <a:solidFill>
            <a:srgbClr val="D9D9D9"/>
          </a:solidFill>
          <a:ln w="12700">
            <a:miter lim="400000"/>
          </a:ln>
          <a:effectLst>
            <a:outerShdw blurRad="50800" dist="63500" dir="5400000" rotWithShape="0">
              <a:srgbClr val="000000">
                <a:alpha val="40000"/>
              </a:srgbClr>
            </a:outerShdw>
          </a:effectLst>
        </p:spPr>
        <p:txBody>
          <a:bodyPr lIns="45719" rIns="45719" anchor="ctr"/>
          <a:lstStyle/>
          <a:p>
            <a:pPr algn="ctr">
              <a:defRPr sz="1300">
                <a:solidFill>
                  <a:srgbClr val="FFFFFF"/>
                </a:solidFill>
              </a:defRPr>
            </a:pPr>
          </a:p>
        </p:txBody>
      </p:sp>
      <p:sp>
        <p:nvSpPr>
          <p:cNvPr id="163" name="任意多边形 2"/>
          <p:cNvSpPr/>
          <p:nvPr/>
        </p:nvSpPr>
        <p:spPr>
          <a:xfrm>
            <a:off x="5814721" y="2401611"/>
            <a:ext cx="11488013" cy="73104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613" y="0"/>
                </a:lnTo>
                <a:lnTo>
                  <a:pt x="21600" y="0"/>
                </a:lnTo>
                <a:lnTo>
                  <a:pt x="0" y="21600"/>
                </a:lnTo>
                <a:close/>
              </a:path>
            </a:pathLst>
          </a:custGeom>
          <a:solidFill>
            <a:srgbClr val="008AD4"/>
          </a:solidFill>
          <a:ln w="12700">
            <a:miter lim="400000"/>
          </a:ln>
          <a:effectLst>
            <a:outerShdw blurRad="50800" dist="63500" dir="2700000" rotWithShape="0">
              <a:srgbClr val="000000">
                <a:alpha val="40000"/>
              </a:srgbClr>
            </a:outerShdw>
          </a:effectLst>
        </p:spPr>
        <p:txBody>
          <a:bodyPr lIns="45719" rIns="45719" anchor="ctr"/>
          <a:lstStyle/>
          <a:p>
            <a:pPr algn="ctr">
              <a:defRPr sz="1300">
                <a:solidFill>
                  <a:srgbClr val="FFFFFF"/>
                </a:solidFill>
              </a:defRPr>
            </a:pPr>
          </a:p>
        </p:txBody>
      </p:sp>
      <p:sp>
        <p:nvSpPr>
          <p:cNvPr id="164" name="TextBox 5"/>
          <p:cNvSpPr txBox="1"/>
          <p:nvPr/>
        </p:nvSpPr>
        <p:spPr>
          <a:xfrm>
            <a:off x="5554324" y="3167589"/>
            <a:ext cx="9116922" cy="900244"/>
          </a:xfrm>
          <a:prstGeom prst="rect">
            <a:avLst/>
          </a:prstGeom>
          <a:ln w="12700">
            <a:miter lim="400000"/>
          </a:ln>
        </p:spPr>
        <p:txBody>
          <a:bodyPr lIns="34289" tIns="34289" rIns="34289" bIns="34289">
            <a:spAutoFit/>
          </a:bodyPr>
          <a:lstStyle/>
          <a:p>
            <a:pPr>
              <a:lnSpc>
                <a:spcPct val="150000"/>
              </a:lnSpc>
              <a:defRPr sz="6000" b="1">
                <a:solidFill>
                  <a:srgbClr val="008AD4"/>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3600" dirty="0"/>
              <a:t>上海利真汽车服务咨询有限公司</a:t>
            </a:r>
            <a:endParaRPr sz="3600" dirty="0"/>
          </a:p>
        </p:txBody>
      </p:sp>
      <p:sp>
        <p:nvSpPr>
          <p:cNvPr id="165" name="矩形 29"/>
          <p:cNvSpPr txBox="1"/>
          <p:nvPr/>
        </p:nvSpPr>
        <p:spPr>
          <a:xfrm>
            <a:off x="6541217" y="4615101"/>
            <a:ext cx="4159220" cy="321945"/>
          </a:xfrm>
          <a:prstGeom prst="rect">
            <a:avLst/>
          </a:prstGeom>
          <a:ln w="12700">
            <a:miter lim="400000"/>
          </a:ln>
        </p:spPr>
        <p:txBody>
          <a:bodyPr lIns="45719" rIns="45719">
            <a:spAutoFit/>
          </a:bodyPr>
          <a:lstStyle/>
          <a:p>
            <a:pPr algn="ctr">
              <a:defRPr sz="1500" b="1">
                <a:solidFill>
                  <a:srgbClr val="008AD4"/>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err="1"/>
              <a:t>汇报人</a:t>
            </a:r>
            <a:r>
              <a:rPr dirty="0"/>
              <a:t>：</a:t>
            </a:r>
            <a:r>
              <a:rPr lang="en-US" dirty="0"/>
              <a:t>  </a:t>
            </a:r>
            <a:r>
              <a:rPr lang="zh-CN" altLang="en-US" dirty="0"/>
              <a:t>罗洋</a:t>
            </a:r>
            <a:r>
              <a:rPr lang="en-US" dirty="0"/>
              <a:t>    </a:t>
            </a:r>
            <a:r>
              <a:rPr dirty="0" err="1"/>
              <a:t>汇报时间</a:t>
            </a:r>
            <a:r>
              <a:rPr dirty="0"/>
              <a:t> ：</a:t>
            </a:r>
            <a:r>
              <a:rPr lang="en-US" dirty="0"/>
              <a:t>2019/11/13</a:t>
            </a:r>
            <a:endParaRPr lang="en-US" dirty="0"/>
          </a:p>
        </p:txBody>
      </p:sp>
      <p:sp>
        <p:nvSpPr>
          <p:cNvPr id="166" name="文本框 30"/>
          <p:cNvSpPr txBox="1"/>
          <p:nvPr/>
        </p:nvSpPr>
        <p:spPr>
          <a:xfrm>
            <a:off x="9205727" y="1921168"/>
            <a:ext cx="3676051" cy="1323341"/>
          </a:xfrm>
          <a:prstGeom prst="rect">
            <a:avLst/>
          </a:prstGeom>
          <a:ln w="12700">
            <a:miter lim="400000"/>
          </a:ln>
        </p:spPr>
        <p:txBody>
          <a:bodyPr lIns="45719" rIns="45719">
            <a:spAutoFit/>
          </a:bodyPr>
          <a:lstStyle>
            <a:lvl1pPr algn="ctr">
              <a:defRPr sz="7900">
                <a:solidFill>
                  <a:srgbClr val="008AD4"/>
                </a:solidFill>
                <a:latin typeface="Impact" panose="020B0806030902050204"/>
                <a:ea typeface="Impact" panose="020B0806030902050204"/>
                <a:cs typeface="Impact" panose="020B0806030902050204"/>
                <a:sym typeface="Impact" panose="020B0806030902050204"/>
              </a:defRPr>
            </a:lvl1pPr>
          </a:lstStyle>
          <a:p>
            <a:r>
              <a:rPr dirty="0"/>
              <a:t>2019</a:t>
            </a:r>
            <a:endParaRPr dirty="0"/>
          </a:p>
        </p:txBody>
      </p:sp>
      <p:sp>
        <p:nvSpPr>
          <p:cNvPr id="167" name="文本框 31"/>
          <p:cNvSpPr txBox="1"/>
          <p:nvPr/>
        </p:nvSpPr>
        <p:spPr>
          <a:xfrm>
            <a:off x="5316075" y="4028163"/>
            <a:ext cx="7048043" cy="338554"/>
          </a:xfrm>
          <a:prstGeom prst="rect">
            <a:avLst/>
          </a:prstGeom>
          <a:ln w="12700">
            <a:miter lim="400000"/>
          </a:ln>
        </p:spPr>
        <p:txBody>
          <a:bodyPr lIns="45719" rIns="45719">
            <a:spAutoFit/>
          </a:bodyPr>
          <a:lstStyle>
            <a:lvl1pPr algn="ctr">
              <a:defRPr sz="1500">
                <a:solidFill>
                  <a:srgbClr val="008AD4"/>
                </a:solidFill>
              </a:defRPr>
            </a:lvl1pPr>
          </a:lstStyle>
          <a:p>
            <a:r>
              <a:rPr lang="en-US" sz="1600" dirty="0"/>
              <a:t>Shanghai </a:t>
            </a:r>
            <a:r>
              <a:rPr lang="en-US" sz="1600" dirty="0" err="1"/>
              <a:t>Lizhen</a:t>
            </a:r>
            <a:r>
              <a:rPr lang="en-US" sz="1600" dirty="0"/>
              <a:t> Vehicle Service Consulting </a:t>
            </a:r>
            <a:r>
              <a:rPr lang="en-US" sz="1600" dirty="0" err="1"/>
              <a:t>Co.,Ltd</a:t>
            </a:r>
            <a:endParaRPr sz="1600" dirty="0"/>
          </a:p>
        </p:txBody>
      </p:sp>
      <p:pic>
        <p:nvPicPr>
          <p:cNvPr id="169" name="利真logo-01.png" descr="利真logo-01.png"/>
          <p:cNvPicPr>
            <a:picLocks noChangeAspect="1"/>
          </p:cNvPicPr>
          <p:nvPr/>
        </p:nvPicPr>
        <p:blipFill>
          <a:blip r:embed="rId4"/>
          <a:stretch>
            <a:fillRect/>
          </a:stretch>
        </p:blipFill>
        <p:spPr>
          <a:xfrm>
            <a:off x="10598916" y="724892"/>
            <a:ext cx="1126265" cy="563133"/>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childTnLst>
                                    <p:set>
                                      <p:cBhvr>
                                        <p:cTn id="6" dur="indefinite" fill="hold"/>
                                        <p:tgtEl>
                                          <p:spTgt spid="164">
                                            <p:bg/>
                                          </p:spTgt>
                                        </p:tgtEl>
                                        <p:attrNameLst>
                                          <p:attrName>style.visibility</p:attrName>
                                        </p:attrNameLst>
                                      </p:cBhvr>
                                      <p:to>
                                        <p:strVal val="visible"/>
                                      </p:to>
                                    </p:set>
                                    <p:anim calcmode="lin" valueType="num">
                                      <p:cBhvr>
                                        <p:cTn id="7" dur="1000" fill="hold"/>
                                        <p:tgtEl>
                                          <p:spTgt spid="164">
                                            <p:bg/>
                                          </p:spTgt>
                                        </p:tgtEl>
                                        <p:attrNameLst>
                                          <p:attrName>ppt_w</p:attrName>
                                        </p:attrNameLst>
                                      </p:cBhvr>
                                      <p:tavLst>
                                        <p:tav tm="0">
                                          <p:val>
                                            <p:fltVal val="0"/>
                                          </p:val>
                                        </p:tav>
                                        <p:tav tm="100000">
                                          <p:val>
                                            <p:strVal val="#ppt_w"/>
                                          </p:val>
                                        </p:tav>
                                      </p:tavLst>
                                    </p:anim>
                                    <p:anim calcmode="lin" valueType="num">
                                      <p:cBhvr>
                                        <p:cTn id="8" dur="1000" fill="hold"/>
                                        <p:tgtEl>
                                          <p:spTgt spid="164">
                                            <p:bg/>
                                          </p:spTgt>
                                        </p:tgtEl>
                                        <p:attrNameLst>
                                          <p:attrName>ppt_h</p:attrName>
                                        </p:attrNameLst>
                                      </p:cBhvr>
                                      <p:tavLst>
                                        <p:tav tm="0">
                                          <p:val>
                                            <p:fltVal val="0"/>
                                          </p:val>
                                        </p:tav>
                                        <p:tav tm="100000">
                                          <p:val>
                                            <p:strVal val="#ppt_h"/>
                                          </p:val>
                                        </p:tav>
                                      </p:tavLst>
                                    </p:anim>
                                    <p:anim calcmode="lin" valueType="num">
                                      <p:cBhvr>
                                        <p:cTn id="9" dur="1000" fill="hold"/>
                                        <p:tgtEl>
                                          <p:spTgt spid="164">
                                            <p:bg/>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4">
                                            <p:bg/>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1" nodeType="withEffect">
                                  <p:stCondLst>
                                    <p:cond delay="0"/>
                                  </p:stCondLst>
                                  <p:childTnLst>
                                    <p:set>
                                      <p:cBhvr>
                                        <p:cTn id="12" dur="indefinite" fill="hold"/>
                                        <p:tgtEl>
                                          <p:spTgt spid="164">
                                            <p:txEl>
                                              <p:pRg st="0" end="0"/>
                                            </p:txEl>
                                          </p:spTgt>
                                        </p:tgtEl>
                                        <p:attrNameLst>
                                          <p:attrName>style.visibility</p:attrName>
                                        </p:attrNameLst>
                                      </p:cBhvr>
                                      <p:to>
                                        <p:strVal val="visible"/>
                                      </p:to>
                                    </p:set>
                                    <p:anim calcmode="lin" valueType="num">
                                      <p:cBhvr>
                                        <p:cTn id="13" dur="1000" fill="hold"/>
                                        <p:tgtEl>
                                          <p:spTgt spid="16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16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16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000"/>
                            </p:stCondLst>
                            <p:childTnLst>
                              <p:par>
                                <p:cTn id="18" presetID="2" presetClass="entr" presetSubtype="4" fill="hold" grpId="2" nodeType="afterEffect">
                                  <p:stCondLst>
                                    <p:cond delay="0"/>
                                  </p:stCondLst>
                                  <p:childTnLst>
                                    <p:set>
                                      <p:cBhvr>
                                        <p:cTn id="19" dur="indefinite" fill="hold"/>
                                        <p:tgtEl>
                                          <p:spTgt spid="165"/>
                                        </p:tgtEl>
                                        <p:attrNameLst>
                                          <p:attrName>style.visibility</p:attrName>
                                        </p:attrNameLst>
                                      </p:cBhvr>
                                      <p:to>
                                        <p:strVal val="visible"/>
                                      </p:to>
                                    </p:set>
                                    <p:anim calcmode="lin" valueType="num">
                                      <p:cBhvr>
                                        <p:cTn id="20" dur="500" fill="hold"/>
                                        <p:tgtEl>
                                          <p:spTgt spid="165"/>
                                        </p:tgtEl>
                                        <p:attrNameLst>
                                          <p:attrName>ppt_x</p:attrName>
                                        </p:attrNameLst>
                                      </p:cBhvr>
                                      <p:tavLst>
                                        <p:tav tm="0">
                                          <p:val>
                                            <p:strVal val="#ppt_x"/>
                                          </p:val>
                                        </p:tav>
                                        <p:tav tm="100000">
                                          <p:val>
                                            <p:strVal val="#ppt_x"/>
                                          </p:val>
                                        </p:tav>
                                      </p:tavLst>
                                    </p:anim>
                                    <p:anim calcmode="lin" valueType="num">
                                      <p:cBhvr>
                                        <p:cTn id="21" dur="500" fill="hold"/>
                                        <p:tgtEl>
                                          <p:spTgt spid="165"/>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grpId="3" nodeType="afterEffect">
                                  <p:stCondLst>
                                    <p:cond delay="0"/>
                                  </p:stCondLst>
                                  <p:childTnLst>
                                    <p:set>
                                      <p:cBhvr>
                                        <p:cTn id="24" dur="indefinite" fill="hold"/>
                                        <p:tgtEl>
                                          <p:spTgt spid="167"/>
                                        </p:tgtEl>
                                        <p:attrNameLst>
                                          <p:attrName>style.visibility</p:attrName>
                                        </p:attrNameLst>
                                      </p:cBhvr>
                                      <p:to>
                                        <p:strVal val="visible"/>
                                      </p:to>
                                    </p:set>
                                    <p:anim calcmode="lin" valueType="num">
                                      <p:cBhvr>
                                        <p:cTn id="25" dur="1000" fill="hold"/>
                                        <p:tgtEl>
                                          <p:spTgt spid="167"/>
                                        </p:tgtEl>
                                        <p:attrNameLst>
                                          <p:attrName>ppt_x</p:attrName>
                                        </p:attrNameLst>
                                      </p:cBhvr>
                                      <p:tavLst>
                                        <p:tav tm="0">
                                          <p:val>
                                            <p:strVal val="#ppt_x"/>
                                          </p:val>
                                        </p:tav>
                                        <p:tav tm="100000">
                                          <p:val>
                                            <p:strVal val="#ppt_x"/>
                                          </p:val>
                                        </p:tav>
                                      </p:tavLst>
                                    </p:anim>
                                    <p:anim calcmode="lin" valueType="num">
                                      <p:cBhvr>
                                        <p:cTn id="26" dur="1000" fill="hold"/>
                                        <p:tgtEl>
                                          <p:spTgt spid="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bldLvl="5" animBg="1" advAuto="0" build="p"/>
      <p:bldP spid="165" grpId="2" animBg="1" advAuto="0"/>
      <p:bldP spid="167" grpId="3"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6891"/>
          <p:cNvSpPr/>
          <p:nvPr/>
        </p:nvSpPr>
        <p:spPr>
          <a:xfrm flipH="1">
            <a:off x="7037789" y="2836335"/>
            <a:ext cx="1362952" cy="1361019"/>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w="12700">
            <a:miter lim="400000"/>
          </a:ln>
        </p:spPr>
        <p:txBody>
          <a:bodyPr lIns="45719" rIns="45719"/>
          <a:lstStyle/>
          <a:p>
            <a:pPr>
              <a:defRPr sz="2300">
                <a:latin typeface="inpin heiti"/>
                <a:ea typeface="inpin heiti"/>
                <a:cs typeface="inpin heiti"/>
                <a:sym typeface="inpin heiti"/>
              </a:defRPr>
            </a:pPr>
            <a:endParaRPr sz="1800"/>
          </a:p>
        </p:txBody>
      </p:sp>
      <p:sp>
        <p:nvSpPr>
          <p:cNvPr id="571" name="文本框 23"/>
          <p:cNvSpPr txBox="1"/>
          <p:nvPr/>
        </p:nvSpPr>
        <p:spPr>
          <a:xfrm>
            <a:off x="683895" y="259715"/>
            <a:ext cx="5168265" cy="521970"/>
          </a:xfrm>
          <a:prstGeom prst="rect">
            <a:avLst/>
          </a:prstGeom>
          <a:ln w="12700">
            <a:miter lim="400000"/>
          </a:ln>
        </p:spPr>
        <p:txBody>
          <a:bodyPr wrap="square" lIns="45719" rIns="45719">
            <a:spAutoFit/>
          </a:bodyPr>
          <a:lstStyle>
            <a:lvl1pPr>
              <a:defRPr sz="2800"/>
            </a:lvl1pPr>
          </a:lstStyle>
          <a:p>
            <a:r>
              <a:rPr lang="zh-CN"/>
              <a:t>为什么选择</a:t>
            </a:r>
            <a:r>
              <a:t>Jenkins</a:t>
            </a:r>
          </a:p>
        </p:txBody>
      </p:sp>
      <p:sp>
        <p:nvSpPr>
          <p:cNvPr id="3" name="Content Placeholder 2"/>
          <p:cNvSpPr txBox="1"/>
          <p:nvPr/>
        </p:nvSpPr>
        <p:spPr>
          <a:xfrm>
            <a:off x="970280" y="1477010"/>
            <a:ext cx="9865360" cy="3259455"/>
          </a:xfrm>
          <a:prstGeom prst="rect">
            <a:avLst/>
          </a:prstGeom>
          <a:ln w="12700">
            <a:miter lim="400000"/>
          </a:ln>
        </p:spPr>
        <p:txBody>
          <a:bodyPr wrap="square" lIns="60944" tIns="60944" rIns="60944" bIns="60944">
            <a:spAutoFit/>
          </a:bodyPr>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是所有CI产品中在安装和配置上最简单的。</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基于Web访问，用户界面非常友好、直观和灵活，在许多情况下，还提供了AJAX的即时反馈。</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Jenkins是基于Java开发的(如果你是一个Java开发人员，这是非常有用的)，但它不仅限于构建基于Java的软件。</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Jenkins拥有大量的插件。这些插件极大的扩展了Jenkins的功能；它们都是开源的，而且它们可以直接通过web界面来进行安装与管理。</a:t>
            </a:r>
            <a:endParaRPr b="0">
              <a:solidFill>
                <a:srgbClr val="000000"/>
              </a:solidFill>
              <a:latin typeface="+mn-lt"/>
              <a:ea typeface="+mn-ea"/>
              <a:cs typeface="+mn-cs"/>
              <a:sym typeface="等线" panose="02010600030101010101" charset="-122"/>
            </a:endParaRPr>
          </a:p>
        </p:txBody>
      </p:sp>
    </p:spTree>
  </p:cSld>
  <p:clrMapOvr>
    <a:masterClrMapping/>
  </p:clrMapOvr>
  <p:transition spd="med"/>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矩形 28"/>
          <p:cNvSpPr/>
          <p:nvPr/>
        </p:nvSpPr>
        <p:spPr>
          <a:xfrm>
            <a:off x="-1" y="2583539"/>
            <a:ext cx="4386807" cy="1283969"/>
          </a:xfrm>
          <a:custGeom>
            <a:avLst/>
            <a:gdLst/>
            <a:ahLst/>
            <a:cxnLst>
              <a:cxn ang="0">
                <a:pos x="wd2" y="hd2"/>
              </a:cxn>
              <a:cxn ang="5400000">
                <a:pos x="wd2" y="hd2"/>
              </a:cxn>
              <a:cxn ang="10800000">
                <a:pos x="wd2" y="hd2"/>
              </a:cxn>
              <a:cxn ang="16200000">
                <a:pos x="wd2" y="hd2"/>
              </a:cxn>
            </a:cxnLst>
            <a:rect l="0" t="0" r="r" b="b"/>
            <a:pathLst>
              <a:path w="21600" h="21600" extrusionOk="0">
                <a:moveTo>
                  <a:pt x="5460" y="0"/>
                </a:moveTo>
                <a:lnTo>
                  <a:pt x="17673" y="0"/>
                </a:lnTo>
                <a:lnTo>
                  <a:pt x="21600" y="21356"/>
                </a:lnTo>
                <a:lnTo>
                  <a:pt x="5460" y="21600"/>
                </a:lnTo>
                <a:close/>
                <a:moveTo>
                  <a:pt x="0" y="0"/>
                </a:moveTo>
                <a:lnTo>
                  <a:pt x="5460" y="0"/>
                </a:lnTo>
                <a:lnTo>
                  <a:pt x="5460" y="21600"/>
                </a:lnTo>
                <a:lnTo>
                  <a:pt x="0" y="21600"/>
                </a:lnTo>
                <a:close/>
              </a:path>
            </a:pathLst>
          </a:custGeom>
          <a:solidFill>
            <a:srgbClr val="008AD4"/>
          </a:solidFill>
          <a:ln w="12700">
            <a:miter lim="400000"/>
          </a:ln>
        </p:spPr>
        <p:txBody>
          <a:bodyPr lIns="45719" rIns="45719"/>
          <a:lstStyle/>
          <a:p>
            <a:pPr defTabSz="914400">
              <a:defRPr>
                <a:solidFill>
                  <a:srgbClr val="008AD4"/>
                </a:solidFill>
                <a:latin typeface="inpin heiti"/>
                <a:ea typeface="inpin heiti"/>
                <a:cs typeface="inpin heiti"/>
                <a:sym typeface="inpin heiti"/>
              </a:defRPr>
            </a:pPr>
          </a:p>
        </p:txBody>
      </p:sp>
      <p:sp>
        <p:nvSpPr>
          <p:cNvPr id="217" name="TextBox 7"/>
          <p:cNvSpPr txBox="1"/>
          <p:nvPr/>
        </p:nvSpPr>
        <p:spPr>
          <a:xfrm>
            <a:off x="4768284" y="2663549"/>
            <a:ext cx="14263557" cy="828675"/>
          </a:xfrm>
          <a:prstGeom prst="rect">
            <a:avLst/>
          </a:prstGeom>
          <a:ln w="12700">
            <a:miter lim="400000"/>
          </a:ln>
        </p:spPr>
        <p:txBody>
          <a:bodyPr lIns="45717" tIns="45717" rIns="45717" bIns="45717">
            <a:spAutoFit/>
          </a:bodyPr>
          <a:lstStyle>
            <a:lvl1pPr>
              <a:defRPr sz="4800">
                <a:solidFill>
                  <a:srgbClr val="008AD4"/>
                </a:solidFill>
                <a:latin typeface="Heiti SC Medium"/>
                <a:ea typeface="Heiti SC Medium"/>
                <a:cs typeface="Heiti SC Medium"/>
                <a:sym typeface="Heiti SC Medium"/>
              </a:defRPr>
            </a:lvl1pPr>
          </a:lstStyle>
          <a:p>
            <a:r>
              <a:rPr lang="zh-CN">
                <a:latin typeface="思源黑体 CN Normal" panose="020B0400000000000000" pitchFamily="34" charset="-122"/>
                <a:ea typeface="思源黑体 CN Normal" panose="020B0400000000000000" pitchFamily="34" charset="-122"/>
                <a:sym typeface="+mn-ea"/>
              </a:rPr>
              <a:t>简单用例</a:t>
            </a:r>
            <a:endParaRPr lang="zh-CN"/>
          </a:p>
        </p:txBody>
      </p:sp>
      <p:sp>
        <p:nvSpPr>
          <p:cNvPr id="219" name="TextBox 15"/>
          <p:cNvSpPr txBox="1"/>
          <p:nvPr/>
        </p:nvSpPr>
        <p:spPr>
          <a:xfrm>
            <a:off x="1136883" y="2449555"/>
            <a:ext cx="1677460" cy="1567180"/>
          </a:xfrm>
          <a:prstGeom prst="rect">
            <a:avLst/>
          </a:prstGeom>
          <a:ln w="12700">
            <a:miter lim="400000"/>
          </a:ln>
        </p:spPr>
        <p:txBody>
          <a:bodyPr lIns="45717" tIns="45717" rIns="45717" bIns="45717">
            <a:spAutoFit/>
          </a:bodyPr>
          <a:lstStyle>
            <a:lvl1pPr>
              <a:defRPr sz="96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lvl1pPr>
          </a:lstStyle>
          <a:p>
            <a:r>
              <a:t>0</a:t>
            </a:r>
            <a:r>
              <a:rPr lang="en-US"/>
              <a:t>3</a:t>
            </a:r>
            <a:endParaRPr lang="en-US"/>
          </a:p>
        </p:txBody>
      </p:sp>
      <p:pic>
        <p:nvPicPr>
          <p:cNvPr id="220" name="图片 21" descr="图片 21"/>
          <p:cNvPicPr>
            <a:picLocks noChangeAspect="1"/>
          </p:cNvPicPr>
          <p:nvPr/>
        </p:nvPicPr>
        <p:blipFill>
          <a:blip r:embed="rId1">
            <a:alphaModFix amt="23000"/>
          </a:blip>
          <a:stretch>
            <a:fillRect/>
          </a:stretch>
        </p:blipFill>
        <p:spPr>
          <a:xfrm>
            <a:off x="4893555" y="4513400"/>
            <a:ext cx="6589436" cy="2086262"/>
          </a:xfrm>
          <a:prstGeom prst="rect">
            <a:avLst/>
          </a:prstGeom>
          <a:ln w="12700">
            <a:miter lim="400000"/>
            <a:headEnd/>
            <a:tailEnd/>
          </a:ln>
        </p:spPr>
      </p:pic>
    </p:spTree>
  </p:cSld>
  <p:clrMapOvr>
    <a:masterClrMapping/>
  </p:clrMapOvr>
  <p:transition spd="med"/>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TextBox 20"/>
          <p:cNvSpPr txBox="1"/>
          <p:nvPr/>
        </p:nvSpPr>
        <p:spPr>
          <a:xfrm>
            <a:off x="1029335" y="1144905"/>
            <a:ext cx="6118225" cy="460375"/>
          </a:xfrm>
          <a:prstGeom prst="rect">
            <a:avLst/>
          </a:prstGeom>
          <a:ln w="12700">
            <a:miter lim="400000"/>
          </a:ln>
        </p:spPr>
        <p:txBody>
          <a:bodyPr wrap="square" lIns="45719" rIns="45719">
            <a:spAutoFit/>
          </a:bodyPr>
          <a:lstStyle>
            <a:lvl1pPr>
              <a:defRPr sz="1600"/>
            </a:lvl1pPr>
          </a:lstStyle>
          <a:p>
            <a:r>
              <a:rPr lang="zh-CN" sz="2400" b="1"/>
              <a:t>目标：搭建一个可持续发布的环境</a:t>
            </a:r>
            <a:endParaRPr lang="zh-CN" sz="2400" b="1"/>
          </a:p>
        </p:txBody>
      </p:sp>
      <p:sp>
        <p:nvSpPr>
          <p:cNvPr id="769" name="文本框 23"/>
          <p:cNvSpPr txBox="1"/>
          <p:nvPr/>
        </p:nvSpPr>
        <p:spPr>
          <a:xfrm>
            <a:off x="683895" y="259715"/>
            <a:ext cx="4627245" cy="521970"/>
          </a:xfrm>
          <a:prstGeom prst="rect">
            <a:avLst/>
          </a:prstGeom>
          <a:ln w="12700">
            <a:miter lim="400000"/>
          </a:ln>
        </p:spPr>
        <p:txBody>
          <a:bodyPr wrap="square" lIns="45719" rIns="45719">
            <a:spAutoFit/>
          </a:bodyPr>
          <a:lstStyle>
            <a:lvl1pPr>
              <a:defRPr sz="2800"/>
            </a:lvl1pPr>
          </a:lstStyle>
          <a:p>
            <a:r>
              <a:rPr lang="en-US" altLang="zh-CN"/>
              <a:t>Jenkins</a:t>
            </a:r>
            <a:r>
              <a:rPr lang="zh-CN" altLang="en-US"/>
              <a:t>使用</a:t>
            </a:r>
            <a:endParaRPr lang="zh-CN" altLang="en-US"/>
          </a:p>
        </p:txBody>
      </p:sp>
      <p:sp>
        <p:nvSpPr>
          <p:cNvPr id="2" name="文本框 1"/>
          <p:cNvSpPr txBox="1"/>
          <p:nvPr/>
        </p:nvSpPr>
        <p:spPr>
          <a:xfrm>
            <a:off x="1122045" y="1767205"/>
            <a:ext cx="733107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https://jenkins.io/zh/download/ 下载jenkins对应版本 并安装或部署</a:t>
            </a:r>
            <a:b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b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接着打开浏览器进入</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Jenkins</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页面，按步骤</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创建账号、</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安装默认插件</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3" name="文本框 2"/>
          <p:cNvSpPr txBox="1"/>
          <p:nvPr/>
        </p:nvSpPr>
        <p:spPr>
          <a:xfrm>
            <a:off x="1122045" y="2636520"/>
            <a:ext cx="69507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1、安装通过ssh连接服务器的插件（Publish Over SSH）</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5" name="图片 4"/>
          <p:cNvPicPr>
            <a:picLocks noChangeAspect="1"/>
          </p:cNvPicPr>
          <p:nvPr/>
        </p:nvPicPr>
        <p:blipFill>
          <a:blip r:embed="rId1"/>
          <a:stretch>
            <a:fillRect/>
          </a:stretch>
        </p:blipFill>
        <p:spPr>
          <a:xfrm>
            <a:off x="2265680" y="3060700"/>
            <a:ext cx="6505575" cy="3090545"/>
          </a:xfrm>
          <a:prstGeom prst="rect">
            <a:avLst/>
          </a:prstGeom>
        </p:spPr>
      </p:pic>
    </p:spTree>
  </p:cSld>
  <p:clrMapOvr>
    <a:masterClrMapping/>
  </p:clrMapOvr>
  <p:transition spd="med"/>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系统设置里配置连接参数，上方一长串是密码，下方是默认上传地址。</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4" name="图片 3"/>
          <p:cNvPicPr>
            <a:picLocks noChangeAspect="1"/>
          </p:cNvPicPr>
          <p:nvPr/>
        </p:nvPicPr>
        <p:blipFill>
          <a:blip r:embed="rId1"/>
          <a:stretch>
            <a:fillRect/>
          </a:stretch>
        </p:blipFill>
        <p:spPr>
          <a:xfrm>
            <a:off x="1050925" y="952500"/>
            <a:ext cx="10377170" cy="4953000"/>
          </a:xfrm>
          <a:prstGeom prst="rect">
            <a:avLst/>
          </a:prstGeom>
        </p:spPr>
      </p:pic>
    </p:spTree>
  </p:cSld>
  <p:clrMapOvr>
    <a:masterClrMapping/>
  </p:clrMapOvr>
  <p:transition spd="med"/>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全局变量设置（Global Tool Configuration）</a:t>
            </a:r>
            <a:r>
              <a:rPr lang="en-US" altLang="zh-CN" sz="1600" b="1">
                <a:sym typeface="等线" panose="02010600030101010101" charset="-122"/>
              </a:rPr>
              <a:t>----</a:t>
            </a:r>
            <a:r>
              <a:rPr lang="zh-CN" altLang="en-US" sz="1600">
                <a:sym typeface="等线" panose="02010600030101010101" charset="-122"/>
              </a:rPr>
              <a:t>配置</a:t>
            </a:r>
            <a:r>
              <a:rPr lang="en-US" altLang="zh-CN" sz="1600">
                <a:sym typeface="等线" panose="02010600030101010101" charset="-122"/>
              </a:rPr>
              <a:t>jdk</a:t>
            </a:r>
            <a:r>
              <a:rPr lang="zh-CN" altLang="en-US" sz="1600">
                <a:sym typeface="等线" panose="02010600030101010101" charset="-122"/>
              </a:rPr>
              <a:t>、</a:t>
            </a:r>
            <a:r>
              <a:rPr lang="en-US" altLang="zh-CN" sz="1600">
                <a:sym typeface="等线" panose="02010600030101010101" charset="-122"/>
              </a:rPr>
              <a:t>maven</a:t>
            </a:r>
            <a:r>
              <a:rPr lang="zh-CN" altLang="en-US" sz="1600">
                <a:sym typeface="等线" panose="02010600030101010101" charset="-122"/>
              </a:rPr>
              <a:t>等</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1"/>
          <a:stretch>
            <a:fillRect/>
          </a:stretch>
        </p:blipFill>
        <p:spPr>
          <a:xfrm>
            <a:off x="1050290" y="969010"/>
            <a:ext cx="10361295" cy="4919345"/>
          </a:xfrm>
          <a:prstGeom prst="rect">
            <a:avLst/>
          </a:prstGeom>
        </p:spPr>
      </p:pic>
    </p:spTree>
  </p:cSld>
  <p:clrMapOvr>
    <a:masterClrMapping/>
  </p:clrMapOvr>
  <p:transition spd="med"/>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项目创建</a:t>
            </a: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---新建freestyle项目</a:t>
            </a:r>
            <a:endPar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4" name="图片 3"/>
          <p:cNvPicPr>
            <a:picLocks noChangeAspect="1"/>
          </p:cNvPicPr>
          <p:nvPr/>
        </p:nvPicPr>
        <p:blipFill>
          <a:blip r:embed="rId1"/>
          <a:srcRect t="1162" b="22924"/>
          <a:stretch>
            <a:fillRect/>
          </a:stretch>
        </p:blipFill>
        <p:spPr>
          <a:xfrm>
            <a:off x="978535" y="932815"/>
            <a:ext cx="8248650" cy="4993005"/>
          </a:xfrm>
          <a:prstGeom prst="rect">
            <a:avLst/>
          </a:prstGeom>
        </p:spPr>
      </p:pic>
    </p:spTree>
  </p:cSld>
  <p:clrMapOvr>
    <a:masterClrMapping/>
  </p:clrMapOvr>
  <p:transition spd="med"/>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设置</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2" name="文本框 1"/>
          <p:cNvSpPr txBox="1"/>
          <p:nvPr/>
        </p:nvSpPr>
        <p:spPr>
          <a:xfrm>
            <a:off x="819150" y="824230"/>
            <a:ext cx="9135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5.1</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源码管理选择subversion  地址填项目svn地址（注意加@HEAD每次拉新代码）</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5" name="图片 4"/>
          <p:cNvPicPr>
            <a:picLocks noChangeAspect="1"/>
          </p:cNvPicPr>
          <p:nvPr/>
        </p:nvPicPr>
        <p:blipFill>
          <a:blip r:embed="rId1"/>
          <a:stretch>
            <a:fillRect/>
          </a:stretch>
        </p:blipFill>
        <p:spPr>
          <a:xfrm>
            <a:off x="919480" y="1160145"/>
            <a:ext cx="9035415" cy="4792345"/>
          </a:xfrm>
          <a:prstGeom prst="rect">
            <a:avLst/>
          </a:prstGeom>
        </p:spPr>
      </p:pic>
    </p:spTree>
  </p:cSld>
  <p:clrMapOvr>
    <a:masterClrMapping/>
  </p:clrMapOvr>
  <p:transition spd="med"/>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设置</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2" name="文本框 1"/>
          <p:cNvSpPr txBox="1"/>
          <p:nvPr/>
        </p:nvSpPr>
        <p:spPr>
          <a:xfrm>
            <a:off x="819150" y="824230"/>
            <a:ext cx="9135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5.2</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添加连接svn的凭据 ，填写自己的</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SVN</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账号密码</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，也可在首页配置凭据 ， 其他默认</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4" name="图片 3"/>
          <p:cNvPicPr>
            <a:picLocks noChangeAspect="1"/>
          </p:cNvPicPr>
          <p:nvPr/>
        </p:nvPicPr>
        <p:blipFill>
          <a:blip r:embed="rId1"/>
          <a:stretch>
            <a:fillRect/>
          </a:stretch>
        </p:blipFill>
        <p:spPr>
          <a:xfrm>
            <a:off x="819150" y="1160145"/>
            <a:ext cx="9135110" cy="4749165"/>
          </a:xfrm>
          <a:prstGeom prst="rect">
            <a:avLst/>
          </a:prstGeom>
        </p:spPr>
      </p:pic>
    </p:spTree>
  </p:cSld>
  <p:clrMapOvr>
    <a:masterClrMapping/>
  </p:clrMapOvr>
  <p:transition spd="med"/>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设置</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2" name="文本框 1"/>
          <p:cNvSpPr txBox="1"/>
          <p:nvPr/>
        </p:nvSpPr>
        <p:spPr>
          <a:xfrm>
            <a:off x="819150" y="824230"/>
            <a:ext cx="9135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5.3</a:t>
            </a: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构建配置</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6" name="图片 5"/>
          <p:cNvPicPr>
            <a:picLocks noChangeAspect="1"/>
          </p:cNvPicPr>
          <p:nvPr/>
        </p:nvPicPr>
        <p:blipFill>
          <a:blip r:embed="rId1"/>
          <a:stretch>
            <a:fillRect/>
          </a:stretch>
        </p:blipFill>
        <p:spPr>
          <a:xfrm>
            <a:off x="819150" y="1160145"/>
            <a:ext cx="7823835" cy="4742815"/>
          </a:xfrm>
          <a:prstGeom prst="rect">
            <a:avLst/>
          </a:prstGeom>
        </p:spPr>
      </p:pic>
    </p:spTree>
  </p:cSld>
  <p:clrMapOvr>
    <a:masterClrMapping/>
  </p:clrMapOvr>
  <p:transition spd="med"/>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设置</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2" name="文本框 1"/>
          <p:cNvSpPr txBox="1"/>
          <p:nvPr/>
        </p:nvSpPr>
        <p:spPr>
          <a:xfrm>
            <a:off x="819150" y="824230"/>
            <a:ext cx="9135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5.4</a:t>
            </a: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构建后操作</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4" name="图片 3"/>
          <p:cNvPicPr>
            <a:picLocks noChangeAspect="1"/>
          </p:cNvPicPr>
          <p:nvPr/>
        </p:nvPicPr>
        <p:blipFill>
          <a:blip r:embed="rId1"/>
          <a:stretch>
            <a:fillRect/>
          </a:stretch>
        </p:blipFill>
        <p:spPr>
          <a:xfrm>
            <a:off x="819150" y="1176655"/>
            <a:ext cx="9705975" cy="4505325"/>
          </a:xfrm>
          <a:prstGeom prst="rect">
            <a:avLst/>
          </a:prstGeom>
        </p:spPr>
      </p:pic>
    </p:spTree>
  </p:cSld>
  <p:clrMapOvr>
    <a:masterClrMapping/>
  </p:clrMapOvr>
  <p:transition spd="med"/>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 name="组 5"/>
          <p:cNvGrpSpPr/>
          <p:nvPr/>
        </p:nvGrpSpPr>
        <p:grpSpPr>
          <a:xfrm>
            <a:off x="2888310" y="1887399"/>
            <a:ext cx="6235269" cy="3534878"/>
            <a:chOff x="-185325" y="-141654"/>
            <a:chExt cx="6235267" cy="3534876"/>
          </a:xfrm>
        </p:grpSpPr>
        <p:sp>
          <p:nvSpPr>
            <p:cNvPr id="187" name="文本框 11"/>
            <p:cNvSpPr txBox="1"/>
            <p:nvPr/>
          </p:nvSpPr>
          <p:spPr>
            <a:xfrm>
              <a:off x="171988" y="1104380"/>
              <a:ext cx="5259783" cy="920749"/>
            </a:xfrm>
            <a:prstGeom prst="rect">
              <a:avLst/>
            </a:prstGeom>
            <a:noFill/>
            <a:ln w="12700" cap="flat">
              <a:noFill/>
              <a:miter lim="400000"/>
            </a:ln>
            <a:effectLst/>
          </p:spPr>
          <p:txBody>
            <a:bodyPr wrap="square" lIns="45719" tIns="45719" rIns="45719" bIns="45719" numCol="1" anchor="t">
              <a:spAutoFit/>
            </a:bodyPr>
            <a:lstStyle>
              <a:lvl1pPr algn="just">
                <a:defRPr sz="5400" spc="267">
                  <a:solidFill>
                    <a:srgbClr val="008AD4"/>
                  </a:solidFill>
                  <a:latin typeface="Heiti SC Medium"/>
                  <a:ea typeface="Heiti SC Medium"/>
                  <a:cs typeface="Heiti SC Medium"/>
                  <a:sym typeface="Heiti SC Medium"/>
                </a:defRPr>
              </a:lvl1pPr>
            </a:lstStyle>
            <a:p>
              <a:pPr algn="ctr"/>
              <a:r>
                <a:rPr lang="en-US" altLang="zh-CN" dirty="0"/>
                <a:t>Jenkins</a:t>
              </a:r>
              <a:r>
                <a:rPr lang="zh-CN" altLang="en-US" dirty="0"/>
                <a:t>介绍</a:t>
              </a:r>
              <a:endParaRPr lang="zh-CN" altLang="en-US" dirty="0"/>
            </a:p>
          </p:txBody>
        </p:sp>
        <p:sp>
          <p:nvSpPr>
            <p:cNvPr id="188" name="文本框 16"/>
            <p:cNvSpPr txBox="1"/>
            <p:nvPr/>
          </p:nvSpPr>
          <p:spPr>
            <a:xfrm>
              <a:off x="-185325" y="2054641"/>
              <a:ext cx="5974410" cy="535941"/>
            </a:xfrm>
            <a:prstGeom prst="rect">
              <a:avLst/>
            </a:prstGeom>
            <a:noFill/>
            <a:ln w="12700" cap="flat">
              <a:noFill/>
              <a:miter lim="400000"/>
            </a:ln>
            <a:effectLst/>
          </p:spPr>
          <p:txBody>
            <a:bodyPr wrap="square" lIns="45719" tIns="45719" rIns="45719" bIns="45719" numCol="1" anchor="t">
              <a:spAutoFit/>
            </a:bodyPr>
            <a:lstStyle>
              <a:lvl1pPr algn="ctr">
                <a:defRPr sz="2900">
                  <a:solidFill>
                    <a:srgbClr val="262626"/>
                  </a:solidFill>
                </a:defRPr>
              </a:lvl1pPr>
            </a:lstStyle>
            <a:p>
              <a:r>
                <a:rPr dirty="0"/>
                <a:t>BUSINESS POWERPOINT</a:t>
              </a:r>
              <a:endParaRPr dirty="0"/>
            </a:p>
          </p:txBody>
        </p:sp>
        <p:sp>
          <p:nvSpPr>
            <p:cNvPr id="189" name="Content Placeholder 2"/>
            <p:cNvSpPr txBox="1"/>
            <p:nvPr/>
          </p:nvSpPr>
          <p:spPr>
            <a:xfrm>
              <a:off x="-69352" y="2590581"/>
              <a:ext cx="6119294" cy="802641"/>
            </a:xfrm>
            <a:prstGeom prst="rect">
              <a:avLst/>
            </a:prstGeom>
            <a:noFill/>
            <a:ln w="12700" cap="flat">
              <a:noFill/>
              <a:miter lim="400000"/>
            </a:ln>
            <a:effectLst/>
          </p:spPr>
          <p:txBody>
            <a:bodyPr wrap="square" lIns="45719" tIns="45719" rIns="45719" bIns="45719" numCol="1" anchor="t">
              <a:spAutoFit/>
            </a:bodyPr>
            <a:lstStyle/>
            <a:p>
              <a:pPr algn="ctr" defTabSz="1450340">
                <a:lnSpc>
                  <a:spcPct val="150000"/>
                </a:lnSpc>
                <a:defRPr sz="1200">
                  <a:solidFill>
                    <a:srgbClr val="262626"/>
                  </a:solidFill>
                </a:defRPr>
              </a:pPr>
              <a:r>
                <a:rPr dirty="0" err="1"/>
                <a:t>Lorem</a:t>
              </a:r>
              <a:r>
                <a:rPr dirty="0"/>
                <a:t> </a:t>
              </a:r>
              <a:r>
                <a:rPr dirty="0" err="1"/>
                <a:t>ipsum</a:t>
              </a:r>
              <a:r>
                <a:rPr dirty="0"/>
                <a:t> dolor sit </a:t>
              </a:r>
              <a:r>
                <a:rPr dirty="0" err="1"/>
                <a:t>amet</a:t>
              </a:r>
              <a:r>
                <a:rPr dirty="0"/>
                <a:t>, </a:t>
              </a:r>
              <a:r>
                <a:rPr dirty="0" err="1"/>
                <a:t>consectetur</a:t>
              </a:r>
              <a:r>
                <a:rPr dirty="0"/>
                <a:t> </a:t>
              </a:r>
              <a:r>
                <a:rPr dirty="0" err="1"/>
                <a:t>adipisicing</a:t>
              </a:r>
              <a:r>
                <a:rPr dirty="0"/>
                <a:t> </a:t>
              </a:r>
              <a:r>
                <a:rPr dirty="0" err="1"/>
                <a:t>elit</a:t>
              </a:r>
              <a:r>
                <a:rPr dirty="0"/>
                <a:t>, </a:t>
              </a:r>
              <a:r>
                <a:rPr dirty="0" err="1"/>
                <a:t>sed</a:t>
              </a:r>
              <a:r>
                <a:rPr dirty="0"/>
                <a:t> do </a:t>
              </a:r>
              <a:r>
                <a:rPr dirty="0" err="1"/>
                <a:t>eiusmod</a:t>
              </a:r>
              <a:r>
                <a:rPr dirty="0"/>
                <a:t> </a:t>
              </a:r>
              <a:r>
                <a:rPr dirty="0" err="1"/>
                <a:t>tempor</a:t>
              </a:r>
              <a:r>
                <a:rPr dirty="0"/>
                <a:t> </a:t>
              </a:r>
              <a:r>
                <a:rPr dirty="0" err="1"/>
                <a:t>incididunt</a:t>
              </a:r>
              <a:r>
                <a:rPr dirty="0"/>
                <a:t> </a:t>
              </a:r>
              <a:r>
                <a:rPr dirty="0" err="1"/>
                <a:t>ut</a:t>
              </a:r>
              <a:r>
                <a:rPr dirty="0"/>
                <a:t> </a:t>
              </a:r>
              <a:r>
                <a:rPr dirty="0" err="1"/>
                <a:t>labore</a:t>
              </a:r>
              <a:r>
                <a:rPr dirty="0"/>
                <a:t> et </a:t>
              </a:r>
              <a:r>
                <a:rPr dirty="0" err="1"/>
                <a:t>dolore</a:t>
              </a:r>
              <a:r>
                <a:rPr dirty="0"/>
                <a:t> magna </a:t>
              </a:r>
              <a:r>
                <a:rPr dirty="0" err="1"/>
                <a:t>aliqua</a:t>
              </a:r>
              <a:r>
                <a:rPr dirty="0"/>
                <a:t>. </a:t>
              </a:r>
              <a:r>
                <a:rPr dirty="0" err="1"/>
                <a:t>Ut</a:t>
              </a:r>
              <a:r>
                <a:rPr dirty="0"/>
                <a:t> </a:t>
              </a:r>
              <a:r>
                <a:rPr dirty="0" err="1"/>
                <a:t>enim</a:t>
              </a:r>
              <a:r>
                <a:rPr dirty="0"/>
                <a:t> </a:t>
              </a:r>
              <a:endParaRPr sz="1400" dirty="0">
                <a:solidFill>
                  <a:srgbClr val="A6A6A6"/>
                </a:solidFill>
              </a:endParaRPr>
            </a:p>
            <a:p>
              <a:pPr algn="ctr" defTabSz="1450340">
                <a:lnSpc>
                  <a:spcPct val="150000"/>
                </a:lnSpc>
                <a:defRPr sz="1200">
                  <a:solidFill>
                    <a:srgbClr val="262626"/>
                  </a:solidFill>
                </a:defRPr>
              </a:pPr>
              <a:r>
                <a:rPr dirty="0"/>
                <a:t>ad minim </a:t>
              </a:r>
              <a:r>
                <a:rPr dirty="0" err="1"/>
                <a:t>veniam</a:t>
              </a:r>
              <a:r>
                <a:rPr dirty="0"/>
                <a:t>, </a:t>
              </a:r>
              <a:r>
                <a:rPr dirty="0" err="1"/>
                <a:t>quis</a:t>
              </a:r>
              <a:r>
                <a:rPr dirty="0"/>
                <a:t> </a:t>
              </a:r>
              <a:r>
                <a:rPr dirty="0" err="1"/>
                <a:t>nostrud</a:t>
              </a:r>
              <a:endParaRPr dirty="0"/>
            </a:p>
          </p:txBody>
        </p:sp>
        <p:sp>
          <p:nvSpPr>
            <p:cNvPr id="190" name="文本框 1"/>
            <p:cNvSpPr txBox="1"/>
            <p:nvPr/>
          </p:nvSpPr>
          <p:spPr>
            <a:xfrm>
              <a:off x="1821221" y="-141654"/>
              <a:ext cx="2476849" cy="1310640"/>
            </a:xfrm>
            <a:prstGeom prst="rect">
              <a:avLst/>
            </a:prstGeom>
            <a:noFill/>
            <a:ln w="12700" cap="flat">
              <a:noFill/>
              <a:miter lim="400000"/>
            </a:ln>
            <a:effectLst/>
          </p:spPr>
          <p:txBody>
            <a:bodyPr wrap="square" lIns="45719" tIns="45719" rIns="45719" bIns="45719" numCol="1" anchor="t">
              <a:spAutoFit/>
            </a:bodyPr>
            <a:lstStyle>
              <a:lvl1pPr algn="just">
                <a:defRPr sz="8000" b="1">
                  <a:solidFill>
                    <a:srgbClr val="008AD4"/>
                  </a:solidFill>
                </a:defRPr>
              </a:lvl1pPr>
            </a:lstStyle>
            <a:p>
              <a:r>
                <a:rPr dirty="0"/>
                <a:t>2019</a:t>
              </a:r>
              <a:endParaRPr dirty="0"/>
            </a:p>
          </p:txBody>
        </p:sp>
      </p:grpSp>
      <p:sp>
        <p:nvSpPr>
          <p:cNvPr id="192" name="等腰三角形 4"/>
          <p:cNvSpPr/>
          <p:nvPr/>
        </p:nvSpPr>
        <p:spPr>
          <a:xfrm rot="5400000">
            <a:off x="-1015678" y="2115272"/>
            <a:ext cx="4658807" cy="2627454"/>
          </a:xfrm>
          <a:prstGeom prst="triangle">
            <a:avLst/>
          </a:prstGeom>
          <a:solidFill>
            <a:srgbClr val="008AD4"/>
          </a:solidFill>
          <a:ln w="12700">
            <a:miter lim="400000"/>
          </a:ln>
        </p:spPr>
        <p:txBody>
          <a:bodyPr lIns="45719" rIns="45719" anchor="ctr"/>
          <a:lstStyle/>
          <a:p>
            <a:pPr algn="ctr">
              <a:defRPr>
                <a:solidFill>
                  <a:srgbClr val="008AD4"/>
                </a:solidFill>
              </a:defRPr>
            </a:pPr>
          </a:p>
        </p:txBody>
      </p:sp>
      <p:sp>
        <p:nvSpPr>
          <p:cNvPr id="193" name="等腰三角形 13"/>
          <p:cNvSpPr/>
          <p:nvPr/>
        </p:nvSpPr>
        <p:spPr>
          <a:xfrm rot="5400000" flipV="1">
            <a:off x="8590481" y="2148227"/>
            <a:ext cx="4658806" cy="2561543"/>
          </a:xfrm>
          <a:prstGeom prst="triangle">
            <a:avLst/>
          </a:prstGeom>
          <a:solidFill>
            <a:srgbClr val="008AD4"/>
          </a:solidFill>
          <a:ln w="12700">
            <a:miter lim="400000"/>
          </a:ln>
        </p:spPr>
        <p:txBody>
          <a:bodyPr lIns="45719" rIns="45719" anchor="ctr"/>
          <a:lstStyle/>
          <a:p>
            <a:pPr algn="ctr">
              <a:defRPr>
                <a:solidFill>
                  <a:srgbClr val="008AD4"/>
                </a:solidFill>
              </a:defRPr>
            </a:p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设置</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2" name="文本框 1"/>
          <p:cNvSpPr txBox="1"/>
          <p:nvPr/>
        </p:nvSpPr>
        <p:spPr>
          <a:xfrm>
            <a:off x="819150" y="824230"/>
            <a:ext cx="9135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接上一页（</a:t>
            </a:r>
            <a:r>
              <a:rPr lang="en-US" altLang="zh-CN" sz="1600">
                <a:sym typeface="等线" panose="02010600030101010101" charset="-122"/>
              </a:rPr>
              <a:t>5.4</a:t>
            </a:r>
            <a:r>
              <a:rPr sz="1600">
                <a:sym typeface="等线" panose="02010600030101010101" charset="-122"/>
              </a:rPr>
              <a:t>构建后操作</a:t>
            </a: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a:t>
            </a:r>
            <a:endPar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5" name="图片 4"/>
          <p:cNvPicPr>
            <a:picLocks noChangeAspect="1"/>
          </p:cNvPicPr>
          <p:nvPr/>
        </p:nvPicPr>
        <p:blipFill>
          <a:blip r:embed="rId1"/>
          <a:stretch>
            <a:fillRect/>
          </a:stretch>
        </p:blipFill>
        <p:spPr>
          <a:xfrm>
            <a:off x="819150" y="1160145"/>
            <a:ext cx="8508365" cy="4945380"/>
          </a:xfrm>
          <a:prstGeom prst="rect">
            <a:avLst/>
          </a:prstGeom>
        </p:spPr>
      </p:pic>
    </p:spTree>
  </p:cSld>
  <p:clrMapOvr>
    <a:masterClrMapping/>
  </p:clrMapOvr>
  <p:transition spd="med"/>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项目</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设置</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2" name="文本框 1"/>
          <p:cNvSpPr txBox="1"/>
          <p:nvPr/>
        </p:nvSpPr>
        <p:spPr>
          <a:xfrm>
            <a:off x="819150" y="824230"/>
            <a:ext cx="9135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接上一页</a:t>
            </a:r>
            <a:r>
              <a:rPr lang="zh-CN" sz="1600">
                <a:sym typeface="等线" panose="02010600030101010101" charset="-122"/>
              </a:rPr>
              <a:t>（</a:t>
            </a:r>
            <a:r>
              <a:rPr lang="en-US" altLang="zh-CN" sz="1600">
                <a:sym typeface="等线" panose="02010600030101010101" charset="-122"/>
              </a:rPr>
              <a:t>5.4</a:t>
            </a:r>
            <a:r>
              <a:rPr sz="1600">
                <a:sym typeface="等线" panose="02010600030101010101" charset="-122"/>
              </a:rPr>
              <a:t>构建后操作</a:t>
            </a:r>
            <a:r>
              <a:rPr lang="zh-CN" sz="1600">
                <a:sym typeface="等线" panose="02010600030101010101" charset="-122"/>
              </a:rPr>
              <a:t>）</a:t>
            </a:r>
            <a:endPar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4" name="文本框 3"/>
          <p:cNvSpPr txBox="1"/>
          <p:nvPr/>
        </p:nvSpPr>
        <p:spPr>
          <a:xfrm>
            <a:off x="906145" y="1502410"/>
            <a:ext cx="812355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source files：需上传的文件（根目录是jenkins工作空间的此项目下）</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remove prefix：忽略的前缀，不写会在服务器创建目录</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remote directory：上传到服务器的地址，会和前面系统设置ssh里的地址拼接</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exec command：上传之后的操作命令（删除原文件，复制文件，关闭重启服务等等）</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6" name="文本框 5"/>
          <p:cNvSpPr txBox="1"/>
          <p:nvPr/>
        </p:nvSpPr>
        <p:spPr>
          <a:xfrm>
            <a:off x="906145" y="2977515"/>
            <a:ext cx="6622415"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rPr>
              <a:t>例exec command</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#!/bin/bash</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source /etc/profile</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PID=$(cat /var/run/lz-cloud-web.pid)</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kill -9 $PID</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rm -fr /var/run/lz-cloud-web.pid</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cd  /usr/local/lz-cloud</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nohup java -jar  -Dspring.profiles.active=sit lz-cloud-web.jar &gt; lz-cloud.out 2&gt;&amp;1 &amp;</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echo $! &gt; /var/run/lz-cloud-web.pid</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9150" y="327660"/>
            <a:ext cx="811911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rPr>
              <a:t>完成</a:t>
            </a:r>
            <a:endParaRPr kumimoji="0" 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4" name="图片 3"/>
          <p:cNvPicPr>
            <a:picLocks noChangeAspect="1"/>
          </p:cNvPicPr>
          <p:nvPr/>
        </p:nvPicPr>
        <p:blipFill>
          <a:blip r:embed="rId1"/>
          <a:stretch>
            <a:fillRect/>
          </a:stretch>
        </p:blipFill>
        <p:spPr>
          <a:xfrm>
            <a:off x="819150" y="756285"/>
            <a:ext cx="7162800" cy="5172075"/>
          </a:xfrm>
          <a:prstGeom prst="rect">
            <a:avLst/>
          </a:prstGeom>
        </p:spPr>
      </p:pic>
    </p:spTree>
  </p:cSld>
  <p:clrMapOvr>
    <a:masterClrMapping/>
  </p:clrMapOvr>
  <p:transition spd="med"/>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6" name="图片 1" descr="图片 1"/>
          <p:cNvPicPr>
            <a:picLocks noChangeAspect="1"/>
          </p:cNvPicPr>
          <p:nvPr/>
        </p:nvPicPr>
        <p:blipFill>
          <a:blip r:embed="rId1"/>
          <a:stretch>
            <a:fillRect/>
          </a:stretch>
        </p:blipFill>
        <p:spPr>
          <a:xfrm>
            <a:off x="5316075" y="1103094"/>
            <a:ext cx="1536701" cy="673101"/>
          </a:xfrm>
          <a:prstGeom prst="rect">
            <a:avLst/>
          </a:prstGeom>
          <a:ln w="12700">
            <a:miter lim="400000"/>
            <a:headEnd/>
            <a:tailEnd/>
          </a:ln>
        </p:spPr>
      </p:pic>
      <p:pic>
        <p:nvPicPr>
          <p:cNvPr id="877" name="图片 21" descr="图片 21"/>
          <p:cNvPicPr>
            <a:picLocks noChangeAspect="1"/>
          </p:cNvPicPr>
          <p:nvPr/>
        </p:nvPicPr>
        <p:blipFill>
          <a:blip r:embed="rId2"/>
          <a:stretch>
            <a:fillRect/>
          </a:stretch>
        </p:blipFill>
        <p:spPr>
          <a:xfrm>
            <a:off x="3571" y="0"/>
            <a:ext cx="10239774" cy="6858000"/>
          </a:xfrm>
          <a:prstGeom prst="rect">
            <a:avLst/>
          </a:prstGeom>
          <a:ln w="12700">
            <a:miter lim="400000"/>
            <a:headEnd/>
            <a:tailEnd/>
          </a:ln>
        </p:spPr>
      </p:pic>
      <p:sp>
        <p:nvSpPr>
          <p:cNvPr id="878" name="等腰三角形 10"/>
          <p:cNvSpPr/>
          <p:nvPr/>
        </p:nvSpPr>
        <p:spPr>
          <a:xfrm>
            <a:off x="234984" y="4574047"/>
            <a:ext cx="2328452" cy="12100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959" y="0"/>
                </a:lnTo>
                <a:lnTo>
                  <a:pt x="21600" y="21600"/>
                </a:lnTo>
                <a:lnTo>
                  <a:pt x="0" y="21600"/>
                </a:lnTo>
                <a:close/>
              </a:path>
            </a:pathLst>
          </a:custGeom>
          <a:blipFill>
            <a:blip r:embed="rId3"/>
            <a:stretch>
              <a:fillRect/>
            </a:stretch>
          </a:blipFill>
          <a:ln w="12700">
            <a:miter lim="400000"/>
          </a:ln>
        </p:spPr>
        <p:txBody>
          <a:bodyPr lIns="45719" rIns="45719" anchor="ctr"/>
          <a:lstStyle/>
          <a:p>
            <a:pPr algn="ctr">
              <a:defRPr sz="1300">
                <a:solidFill>
                  <a:srgbClr val="FFFFFF"/>
                </a:solidFill>
              </a:defRPr>
            </a:pPr>
          </a:p>
        </p:txBody>
      </p:sp>
      <p:sp>
        <p:nvSpPr>
          <p:cNvPr id="879" name="等腰三角形 10"/>
          <p:cNvSpPr/>
          <p:nvPr/>
        </p:nvSpPr>
        <p:spPr>
          <a:xfrm rot="164224">
            <a:off x="966968" y="5037490"/>
            <a:ext cx="1169357" cy="5348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959" y="0"/>
                </a:lnTo>
                <a:lnTo>
                  <a:pt x="21600" y="21600"/>
                </a:lnTo>
                <a:lnTo>
                  <a:pt x="0" y="21600"/>
                </a:lnTo>
                <a:close/>
              </a:path>
            </a:pathLst>
          </a:custGeom>
          <a:solidFill>
            <a:srgbClr val="008AD4"/>
          </a:solidFill>
          <a:ln w="12700">
            <a:miter lim="400000"/>
          </a:ln>
          <a:effectLst>
            <a:outerShdw blurRad="50800" dist="63500" dir="5400000" rotWithShape="0">
              <a:srgbClr val="000000">
                <a:alpha val="40000"/>
              </a:srgbClr>
            </a:outerShdw>
          </a:effectLst>
        </p:spPr>
        <p:txBody>
          <a:bodyPr lIns="45719" rIns="45719" anchor="ctr"/>
          <a:lstStyle/>
          <a:p>
            <a:pPr algn="ctr">
              <a:defRPr sz="1300">
                <a:solidFill>
                  <a:srgbClr val="008AD4"/>
                </a:solidFill>
              </a:defRPr>
            </a:pPr>
          </a:p>
        </p:txBody>
      </p:sp>
      <p:sp>
        <p:nvSpPr>
          <p:cNvPr id="880" name="梯形 6"/>
          <p:cNvSpPr/>
          <p:nvPr/>
        </p:nvSpPr>
        <p:spPr>
          <a:xfrm>
            <a:off x="2064788" y="-2"/>
            <a:ext cx="10493745" cy="6974084"/>
          </a:xfrm>
          <a:custGeom>
            <a:avLst/>
            <a:gdLst/>
            <a:ahLst/>
            <a:cxnLst>
              <a:cxn ang="0">
                <a:pos x="wd2" y="hd2"/>
              </a:cxn>
              <a:cxn ang="5400000">
                <a:pos x="wd2" y="hd2"/>
              </a:cxn>
              <a:cxn ang="10800000">
                <a:pos x="wd2" y="hd2"/>
              </a:cxn>
              <a:cxn ang="16200000">
                <a:pos x="wd2" y="hd2"/>
              </a:cxn>
            </a:cxnLst>
            <a:rect l="0" t="0" r="r" b="b"/>
            <a:pathLst>
              <a:path w="21600" h="21600" extrusionOk="0">
                <a:moveTo>
                  <a:pt x="0" y="21181"/>
                </a:moveTo>
                <a:lnTo>
                  <a:pt x="14465" y="0"/>
                </a:lnTo>
                <a:lnTo>
                  <a:pt x="21239" y="0"/>
                </a:lnTo>
                <a:lnTo>
                  <a:pt x="21600" y="21600"/>
                </a:lnTo>
                <a:lnTo>
                  <a:pt x="0" y="21181"/>
                </a:lnTo>
                <a:close/>
              </a:path>
            </a:pathLst>
          </a:custGeom>
          <a:solidFill>
            <a:srgbClr val="FFFFFF"/>
          </a:solidFill>
          <a:ln w="12700">
            <a:solidFill>
              <a:srgbClr val="FFFFFF"/>
            </a:solidFill>
            <a:miter/>
          </a:ln>
        </p:spPr>
        <p:txBody>
          <a:bodyPr lIns="45719" rIns="45719" anchor="ctr"/>
          <a:lstStyle/>
          <a:p>
            <a:pPr algn="ctr">
              <a:defRPr sz="1300">
                <a:solidFill>
                  <a:srgbClr val="FFFFFF"/>
                </a:solidFill>
              </a:defRPr>
            </a:pPr>
          </a:p>
        </p:txBody>
      </p:sp>
      <p:sp>
        <p:nvSpPr>
          <p:cNvPr id="881" name="任意多边形 7"/>
          <p:cNvSpPr/>
          <p:nvPr/>
        </p:nvSpPr>
        <p:spPr>
          <a:xfrm>
            <a:off x="6435268" y="1058843"/>
            <a:ext cx="9964865" cy="86784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343" y="14695"/>
                </a:lnTo>
                <a:lnTo>
                  <a:pt x="21600" y="0"/>
                </a:lnTo>
                <a:lnTo>
                  <a:pt x="18324" y="2243"/>
                </a:lnTo>
                <a:lnTo>
                  <a:pt x="11583" y="11390"/>
                </a:lnTo>
                <a:lnTo>
                  <a:pt x="0" y="21600"/>
                </a:lnTo>
                <a:close/>
              </a:path>
            </a:pathLst>
          </a:custGeom>
          <a:solidFill>
            <a:srgbClr val="D9D9D9"/>
          </a:solidFill>
          <a:ln w="12700">
            <a:miter lim="400000"/>
          </a:ln>
          <a:effectLst>
            <a:outerShdw blurRad="50800" dist="63500" dir="5400000" rotWithShape="0">
              <a:srgbClr val="000000">
                <a:alpha val="40000"/>
              </a:srgbClr>
            </a:outerShdw>
          </a:effectLst>
        </p:spPr>
        <p:txBody>
          <a:bodyPr lIns="45719" rIns="45719" anchor="ctr"/>
          <a:lstStyle/>
          <a:p>
            <a:pPr algn="ctr">
              <a:defRPr sz="1300">
                <a:solidFill>
                  <a:srgbClr val="FFFFFF"/>
                </a:solidFill>
              </a:defRPr>
            </a:pPr>
          </a:p>
        </p:txBody>
      </p:sp>
      <p:sp>
        <p:nvSpPr>
          <p:cNvPr id="882" name="任意多边形 2"/>
          <p:cNvSpPr/>
          <p:nvPr/>
        </p:nvSpPr>
        <p:spPr>
          <a:xfrm>
            <a:off x="5814721" y="2401611"/>
            <a:ext cx="11488013" cy="73104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613" y="0"/>
                </a:lnTo>
                <a:lnTo>
                  <a:pt x="21600" y="0"/>
                </a:lnTo>
                <a:lnTo>
                  <a:pt x="0" y="21600"/>
                </a:lnTo>
                <a:close/>
              </a:path>
            </a:pathLst>
          </a:custGeom>
          <a:solidFill>
            <a:srgbClr val="008AD4"/>
          </a:solidFill>
          <a:ln w="12700">
            <a:miter lim="400000"/>
          </a:ln>
          <a:effectLst>
            <a:outerShdw blurRad="50800" dist="63500" dir="2700000" rotWithShape="0">
              <a:srgbClr val="000000">
                <a:alpha val="40000"/>
              </a:srgbClr>
            </a:outerShdw>
          </a:effectLst>
        </p:spPr>
        <p:txBody>
          <a:bodyPr lIns="45719" rIns="45719" anchor="ctr"/>
          <a:lstStyle/>
          <a:p>
            <a:pPr algn="ctr">
              <a:defRPr sz="1300">
                <a:solidFill>
                  <a:srgbClr val="FFFFFF"/>
                </a:solidFill>
              </a:defRPr>
            </a:pPr>
          </a:p>
        </p:txBody>
      </p:sp>
      <p:sp>
        <p:nvSpPr>
          <p:cNvPr id="883" name="TextBox 5"/>
          <p:cNvSpPr txBox="1"/>
          <p:nvPr/>
        </p:nvSpPr>
        <p:spPr>
          <a:xfrm>
            <a:off x="6081691" y="3160879"/>
            <a:ext cx="9116922" cy="1135379"/>
          </a:xfrm>
          <a:prstGeom prst="rect">
            <a:avLst/>
          </a:prstGeom>
          <a:ln w="12700">
            <a:miter lim="400000"/>
          </a:ln>
        </p:spPr>
        <p:txBody>
          <a:bodyPr lIns="34289" tIns="34289" rIns="34289" bIns="34289">
            <a:spAutoFit/>
          </a:bodyPr>
          <a:lstStyle>
            <a:lvl1pPr>
              <a:lnSpc>
                <a:spcPct val="150000"/>
              </a:lnSpc>
              <a:defRPr sz="6000" b="1">
                <a:solidFill>
                  <a:srgbClr val="008AD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感 谢 您 的 观 赏</a:t>
            </a:r>
          </a:p>
        </p:txBody>
      </p:sp>
      <p:sp>
        <p:nvSpPr>
          <p:cNvPr id="885" name="文本框 30"/>
          <p:cNvSpPr txBox="1"/>
          <p:nvPr/>
        </p:nvSpPr>
        <p:spPr>
          <a:xfrm>
            <a:off x="9013814" y="2036915"/>
            <a:ext cx="3676051" cy="1323341"/>
          </a:xfrm>
          <a:prstGeom prst="rect">
            <a:avLst/>
          </a:prstGeom>
          <a:ln w="12700">
            <a:miter lim="400000"/>
          </a:ln>
        </p:spPr>
        <p:txBody>
          <a:bodyPr lIns="45719" rIns="45719">
            <a:spAutoFit/>
          </a:bodyPr>
          <a:lstStyle>
            <a:lvl1pPr algn="ctr">
              <a:defRPr sz="7900">
                <a:solidFill>
                  <a:srgbClr val="008AD4"/>
                </a:solidFill>
                <a:latin typeface="Impact" panose="020B0806030902050204"/>
                <a:ea typeface="Impact" panose="020B0806030902050204"/>
                <a:cs typeface="Impact" panose="020B0806030902050204"/>
                <a:sym typeface="Impact" panose="020B0806030902050204"/>
              </a:defRPr>
            </a:lvl1pPr>
          </a:lstStyle>
          <a:p>
            <a:r>
              <a:t>2019</a:t>
            </a:r>
          </a:p>
        </p:txBody>
      </p:sp>
      <p:sp>
        <p:nvSpPr>
          <p:cNvPr id="886" name="文本框 31"/>
          <p:cNvSpPr txBox="1"/>
          <p:nvPr/>
        </p:nvSpPr>
        <p:spPr>
          <a:xfrm>
            <a:off x="4637278" y="4537395"/>
            <a:ext cx="7048043" cy="320041"/>
          </a:xfrm>
          <a:prstGeom prst="rect">
            <a:avLst/>
          </a:prstGeom>
          <a:ln w="12700">
            <a:miter lim="400000"/>
          </a:ln>
        </p:spPr>
        <p:txBody>
          <a:bodyPr lIns="45719" rIns="45719">
            <a:spAutoFit/>
          </a:bodyPr>
          <a:lstStyle>
            <a:lvl1pPr algn="ctr">
              <a:defRPr sz="1500">
                <a:solidFill>
                  <a:srgbClr val="008AD4"/>
                </a:solidFill>
              </a:defRPr>
            </a:lvl1pPr>
          </a:lstStyle>
          <a:p>
            <a:r>
              <a:t>Network company half year work report of 2019</a:t>
            </a:r>
          </a:p>
        </p:txBody>
      </p:sp>
      <p:pic>
        <p:nvPicPr>
          <p:cNvPr id="888" name="利真logo-01.png" descr="利真logo-01.png"/>
          <p:cNvPicPr>
            <a:picLocks noChangeAspect="1"/>
          </p:cNvPicPr>
          <p:nvPr/>
        </p:nvPicPr>
        <p:blipFill>
          <a:blip r:embed="rId4"/>
          <a:stretch>
            <a:fillRect/>
          </a:stretch>
        </p:blipFill>
        <p:spPr>
          <a:xfrm>
            <a:off x="10598916" y="724892"/>
            <a:ext cx="1126265" cy="563133"/>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childTnLst>
                                    <p:set>
                                      <p:cBhvr>
                                        <p:cTn id="6" dur="indefinite" fill="hold"/>
                                        <p:tgtEl>
                                          <p:spTgt spid="883">
                                            <p:bg/>
                                          </p:spTgt>
                                        </p:tgtEl>
                                        <p:attrNameLst>
                                          <p:attrName>style.visibility</p:attrName>
                                        </p:attrNameLst>
                                      </p:cBhvr>
                                      <p:to>
                                        <p:strVal val="visible"/>
                                      </p:to>
                                    </p:set>
                                    <p:anim calcmode="lin" valueType="num">
                                      <p:cBhvr>
                                        <p:cTn id="7" dur="1000" fill="hold"/>
                                        <p:tgtEl>
                                          <p:spTgt spid="883">
                                            <p:bg/>
                                          </p:spTgt>
                                        </p:tgtEl>
                                        <p:attrNameLst>
                                          <p:attrName>ppt_w</p:attrName>
                                        </p:attrNameLst>
                                      </p:cBhvr>
                                      <p:tavLst>
                                        <p:tav tm="0">
                                          <p:val>
                                            <p:fltVal val="0"/>
                                          </p:val>
                                        </p:tav>
                                        <p:tav tm="100000">
                                          <p:val>
                                            <p:strVal val="#ppt_w"/>
                                          </p:val>
                                        </p:tav>
                                      </p:tavLst>
                                    </p:anim>
                                    <p:anim calcmode="lin" valueType="num">
                                      <p:cBhvr>
                                        <p:cTn id="8" dur="1000" fill="hold"/>
                                        <p:tgtEl>
                                          <p:spTgt spid="883">
                                            <p:bg/>
                                          </p:spTgt>
                                        </p:tgtEl>
                                        <p:attrNameLst>
                                          <p:attrName>ppt_h</p:attrName>
                                        </p:attrNameLst>
                                      </p:cBhvr>
                                      <p:tavLst>
                                        <p:tav tm="0">
                                          <p:val>
                                            <p:fltVal val="0"/>
                                          </p:val>
                                        </p:tav>
                                        <p:tav tm="100000">
                                          <p:val>
                                            <p:strVal val="#ppt_h"/>
                                          </p:val>
                                        </p:tav>
                                      </p:tavLst>
                                    </p:anim>
                                    <p:anim calcmode="lin" valueType="num">
                                      <p:cBhvr>
                                        <p:cTn id="9" dur="1000" fill="hold"/>
                                        <p:tgtEl>
                                          <p:spTgt spid="883">
                                            <p:bg/>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83">
                                            <p:bg/>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1" nodeType="withEffect">
                                  <p:stCondLst>
                                    <p:cond delay="0"/>
                                  </p:stCondLst>
                                  <p:childTnLst>
                                    <p:set>
                                      <p:cBhvr>
                                        <p:cTn id="12" dur="indefinite" fill="hold"/>
                                        <p:tgtEl>
                                          <p:spTgt spid="883">
                                            <p:txEl>
                                              <p:pRg st="0" end="0"/>
                                            </p:txEl>
                                          </p:spTgt>
                                        </p:tgtEl>
                                        <p:attrNameLst>
                                          <p:attrName>style.visibility</p:attrName>
                                        </p:attrNameLst>
                                      </p:cBhvr>
                                      <p:to>
                                        <p:strVal val="visible"/>
                                      </p:to>
                                    </p:set>
                                    <p:anim calcmode="lin" valueType="num">
                                      <p:cBhvr>
                                        <p:cTn id="13" dur="1000" fill="hold"/>
                                        <p:tgtEl>
                                          <p:spTgt spid="88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88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88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8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000"/>
                            </p:stCondLst>
                            <p:childTnLst>
                              <p:par>
                                <p:cTn id="18" presetID="2" presetClass="entr" presetSubtype="4" fill="hold" grpId="3" nodeType="afterEffect">
                                  <p:stCondLst>
                                    <p:cond delay="0"/>
                                  </p:stCondLst>
                                  <p:childTnLst>
                                    <p:set>
                                      <p:cBhvr>
                                        <p:cTn id="19" dur="indefinite" fill="hold"/>
                                        <p:tgtEl>
                                          <p:spTgt spid="886"/>
                                        </p:tgtEl>
                                        <p:attrNameLst>
                                          <p:attrName>style.visibility</p:attrName>
                                        </p:attrNameLst>
                                      </p:cBhvr>
                                      <p:to>
                                        <p:strVal val="visible"/>
                                      </p:to>
                                    </p:set>
                                    <p:anim calcmode="lin" valueType="num">
                                      <p:cBhvr>
                                        <p:cTn id="20" dur="1000" fill="hold"/>
                                        <p:tgtEl>
                                          <p:spTgt spid="886"/>
                                        </p:tgtEl>
                                        <p:attrNameLst>
                                          <p:attrName>ppt_x</p:attrName>
                                        </p:attrNameLst>
                                      </p:cBhvr>
                                      <p:tavLst>
                                        <p:tav tm="0">
                                          <p:val>
                                            <p:strVal val="#ppt_x"/>
                                          </p:val>
                                        </p:tav>
                                        <p:tav tm="100000">
                                          <p:val>
                                            <p:strVal val="#ppt_x"/>
                                          </p:val>
                                        </p:tav>
                                      </p:tavLst>
                                    </p:anim>
                                    <p:anim calcmode="lin" valueType="num">
                                      <p:cBhvr>
                                        <p:cTn id="21" dur="1000" fill="hold"/>
                                        <p:tgtEl>
                                          <p:spTgt spid="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1" bldLvl="5" animBg="1" advAuto="0" build="p"/>
      <p:bldP spid="886"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28"/>
          <p:cNvSpPr/>
          <p:nvPr/>
        </p:nvSpPr>
        <p:spPr>
          <a:xfrm>
            <a:off x="-1" y="2583539"/>
            <a:ext cx="4386807" cy="1283969"/>
          </a:xfrm>
          <a:custGeom>
            <a:avLst/>
            <a:gdLst/>
            <a:ahLst/>
            <a:cxnLst>
              <a:cxn ang="0">
                <a:pos x="wd2" y="hd2"/>
              </a:cxn>
              <a:cxn ang="5400000">
                <a:pos x="wd2" y="hd2"/>
              </a:cxn>
              <a:cxn ang="10800000">
                <a:pos x="wd2" y="hd2"/>
              </a:cxn>
              <a:cxn ang="16200000">
                <a:pos x="wd2" y="hd2"/>
              </a:cxn>
            </a:cxnLst>
            <a:rect l="0" t="0" r="r" b="b"/>
            <a:pathLst>
              <a:path w="21600" h="21600" extrusionOk="0">
                <a:moveTo>
                  <a:pt x="5460" y="0"/>
                </a:moveTo>
                <a:lnTo>
                  <a:pt x="17673" y="0"/>
                </a:lnTo>
                <a:lnTo>
                  <a:pt x="21600" y="21356"/>
                </a:lnTo>
                <a:lnTo>
                  <a:pt x="5460" y="21600"/>
                </a:lnTo>
                <a:close/>
                <a:moveTo>
                  <a:pt x="0" y="0"/>
                </a:moveTo>
                <a:lnTo>
                  <a:pt x="5460" y="0"/>
                </a:lnTo>
                <a:lnTo>
                  <a:pt x="5460" y="21600"/>
                </a:lnTo>
                <a:lnTo>
                  <a:pt x="0" y="21600"/>
                </a:lnTo>
                <a:close/>
              </a:path>
            </a:pathLst>
          </a:custGeom>
          <a:solidFill>
            <a:srgbClr val="008AD4"/>
          </a:solidFill>
          <a:ln w="12700">
            <a:miter lim="400000"/>
          </a:ln>
        </p:spPr>
        <p:txBody>
          <a:bodyPr lIns="45719" rIns="45719"/>
          <a:lstStyle/>
          <a:p>
            <a:pPr defTabSz="914400">
              <a:defRPr>
                <a:solidFill>
                  <a:srgbClr val="008AD4"/>
                </a:solidFill>
                <a:latin typeface="inpin heiti"/>
                <a:ea typeface="inpin heiti"/>
                <a:cs typeface="inpin heiti"/>
                <a:sym typeface="inpin heiti"/>
              </a:defRPr>
            </a:pPr>
          </a:p>
        </p:txBody>
      </p:sp>
      <p:sp>
        <p:nvSpPr>
          <p:cNvPr id="201" name="TextBox 4"/>
          <p:cNvSpPr txBox="1"/>
          <p:nvPr/>
        </p:nvSpPr>
        <p:spPr>
          <a:xfrm>
            <a:off x="997068" y="2643335"/>
            <a:ext cx="1204123" cy="802635"/>
          </a:xfrm>
          <a:prstGeom prst="rect">
            <a:avLst/>
          </a:prstGeom>
          <a:ln w="12700">
            <a:miter lim="400000"/>
          </a:ln>
        </p:spPr>
        <p:txBody>
          <a:bodyPr wrap="none" lIns="45717" tIns="45717" rIns="45717" bIns="45717">
            <a:spAutoFit/>
          </a:bodyPr>
          <a:lstStyle>
            <a:lvl1pPr>
              <a:defRPr sz="4000" spc="-15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目 录</a:t>
            </a:r>
          </a:p>
        </p:txBody>
      </p:sp>
      <p:sp>
        <p:nvSpPr>
          <p:cNvPr id="202" name="TextBox 5"/>
          <p:cNvSpPr txBox="1"/>
          <p:nvPr/>
        </p:nvSpPr>
        <p:spPr>
          <a:xfrm>
            <a:off x="790536" y="3351215"/>
            <a:ext cx="1995121" cy="396235"/>
          </a:xfrm>
          <a:prstGeom prst="rect">
            <a:avLst/>
          </a:prstGeom>
          <a:ln w="12700">
            <a:miter lim="400000"/>
          </a:ln>
        </p:spPr>
        <p:txBody>
          <a:bodyPr wrap="none" lIns="45717" tIns="45717" rIns="45717" bIns="45717">
            <a:spAutoFit/>
          </a:bodyPr>
          <a:lstStyle/>
          <a:p>
            <a:pPr algn="ctr">
              <a:defRPr sz="2000" b="1">
                <a:solidFill>
                  <a:srgbClr val="FFFFFF"/>
                </a:solidFill>
                <a:latin typeface="inpin heiti"/>
                <a:ea typeface="inpin heiti"/>
                <a:cs typeface="inpin heiti"/>
                <a:sym typeface="inpin heiti"/>
              </a:defRPr>
            </a:pPr>
            <a:r>
              <a:t>C O N T E N T S</a:t>
            </a:r>
          </a:p>
        </p:txBody>
      </p:sp>
      <p:sp>
        <p:nvSpPr>
          <p:cNvPr id="203" name="TextBox 7"/>
          <p:cNvSpPr txBox="1"/>
          <p:nvPr/>
        </p:nvSpPr>
        <p:spPr>
          <a:xfrm>
            <a:off x="5638002" y="2124825"/>
            <a:ext cx="2376170" cy="459105"/>
          </a:xfrm>
          <a:prstGeom prst="rect">
            <a:avLst/>
          </a:prstGeom>
          <a:ln w="12700">
            <a:miter lim="400000"/>
          </a:ln>
        </p:spPr>
        <p:txBody>
          <a:bodyPr wrap="none" lIns="45717" tIns="45717" rIns="45717" bIns="45717">
            <a:spAutoFit/>
          </a:bodyPr>
          <a:lstStyle>
            <a:lvl1pPr>
              <a:defRPr sz="1400">
                <a:solidFill>
                  <a:srgbClr val="404040"/>
                </a:solidFill>
                <a:latin typeface="Heiti SC Medium"/>
                <a:ea typeface="Heiti SC Medium"/>
                <a:cs typeface="Heiti SC Medium"/>
                <a:sym typeface="Heiti SC Medium"/>
              </a:defRPr>
            </a:lvl1pPr>
          </a:lstStyle>
          <a:p>
            <a:r>
              <a:rPr lang="en-US" altLang="zh-CN" sz="2400" dirty="0">
                <a:latin typeface="思源黑体 CN Normal" panose="020B0400000000000000" pitchFamily="34" charset="-122"/>
                <a:ea typeface="思源黑体 CN Normal" panose="020B0400000000000000" pitchFamily="34" charset="-122"/>
              </a:rPr>
              <a:t>Jenkins</a:t>
            </a:r>
            <a:r>
              <a:rPr lang="zh-CN" altLang="en-US" sz="2400" dirty="0">
                <a:latin typeface="思源黑体 CN Normal" panose="020B0400000000000000" pitchFamily="34" charset="-122"/>
                <a:ea typeface="思源黑体 CN Normal" panose="020B0400000000000000" pitchFamily="34" charset="-122"/>
              </a:rPr>
              <a:t>是什么？</a:t>
            </a:r>
            <a:endParaRPr lang="zh-CN" altLang="en-US" sz="2400" dirty="0">
              <a:latin typeface="思源黑体 CN Normal" panose="020B0400000000000000" pitchFamily="34" charset="-122"/>
              <a:ea typeface="思源黑体 CN Normal" panose="020B0400000000000000" pitchFamily="34" charset="-122"/>
            </a:endParaRPr>
          </a:p>
        </p:txBody>
      </p:sp>
      <p:sp>
        <p:nvSpPr>
          <p:cNvPr id="211" name="TextBox 15"/>
          <p:cNvSpPr txBox="1"/>
          <p:nvPr/>
        </p:nvSpPr>
        <p:spPr>
          <a:xfrm>
            <a:off x="4943475" y="2037715"/>
            <a:ext cx="603885" cy="643890"/>
          </a:xfrm>
          <a:prstGeom prst="rect">
            <a:avLst/>
          </a:prstGeom>
          <a:ln w="12700">
            <a:miter lim="400000"/>
          </a:ln>
        </p:spPr>
        <p:txBody>
          <a:bodyPr wrap="square" lIns="45717" tIns="45717" rIns="45717" bIns="45717">
            <a:spAutoFit/>
          </a:bodyPr>
          <a:lstStyle>
            <a:lvl1pPr>
              <a:defRPr sz="2800">
                <a:solidFill>
                  <a:srgbClr val="008AD4"/>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3600"/>
              <a:t>01</a:t>
            </a:r>
            <a:endParaRPr sz="3600"/>
          </a:p>
        </p:txBody>
      </p:sp>
      <p:sp>
        <p:nvSpPr>
          <p:cNvPr id="6" name="TextBox 16"/>
          <p:cNvSpPr txBox="1"/>
          <p:nvPr/>
        </p:nvSpPr>
        <p:spPr>
          <a:xfrm>
            <a:off x="5548239" y="3104821"/>
            <a:ext cx="547370" cy="643890"/>
          </a:xfrm>
          <a:prstGeom prst="rect">
            <a:avLst/>
          </a:prstGeom>
          <a:ln w="12700">
            <a:miter lim="400000"/>
          </a:ln>
        </p:spPr>
        <p:txBody>
          <a:bodyPr wrap="square" lIns="45717" tIns="45717" rIns="45717" bIns="45717">
            <a:spAutoFit/>
          </a:bodyPr>
          <a:lstStyle>
            <a:lvl1pPr>
              <a:defRPr sz="2800">
                <a:solidFill>
                  <a:srgbClr val="008AD4"/>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3600"/>
              <a:t>02</a:t>
            </a:r>
            <a:endParaRPr sz="3600"/>
          </a:p>
        </p:txBody>
      </p:sp>
      <p:sp>
        <p:nvSpPr>
          <p:cNvPr id="7" name="TextBox 11"/>
          <p:cNvSpPr txBox="1"/>
          <p:nvPr/>
        </p:nvSpPr>
        <p:spPr>
          <a:xfrm>
            <a:off x="6273901" y="3199565"/>
            <a:ext cx="2071370" cy="459105"/>
          </a:xfrm>
          <a:prstGeom prst="rect">
            <a:avLst/>
          </a:prstGeom>
          <a:ln w="12700">
            <a:miter lim="400000"/>
          </a:ln>
        </p:spPr>
        <p:txBody>
          <a:bodyPr wrap="none" lIns="45717" tIns="45717" rIns="45717" bIns="45717">
            <a:spAutoFit/>
          </a:bodyPr>
          <a:lstStyle>
            <a:lvl1pPr>
              <a:defRPr sz="1400">
                <a:solidFill>
                  <a:srgbClr val="404040"/>
                </a:solidFill>
                <a:latin typeface="Heiti SC Medium"/>
                <a:ea typeface="Heiti SC Medium"/>
                <a:cs typeface="Heiti SC Medium"/>
                <a:sym typeface="Heiti SC Medium"/>
              </a:defRPr>
            </a:lvl1pPr>
          </a:lstStyle>
          <a:p>
            <a:r>
              <a:rPr lang="en-US" altLang="zh-CN" sz="2400">
                <a:latin typeface="思源黑体 CN Normal" panose="020B0400000000000000" pitchFamily="34" charset="-122"/>
                <a:ea typeface="思源黑体 CN Normal" panose="020B0400000000000000" pitchFamily="34" charset="-122"/>
              </a:rPr>
              <a:t>Jenkins</a:t>
            </a:r>
            <a:r>
              <a:rPr lang="zh-CN" altLang="en-US" sz="2400">
                <a:latin typeface="思源黑体 CN Normal" panose="020B0400000000000000" pitchFamily="34" charset="-122"/>
                <a:ea typeface="思源黑体 CN Normal" panose="020B0400000000000000" pitchFamily="34" charset="-122"/>
              </a:rPr>
              <a:t>的属性</a:t>
            </a:r>
            <a:endParaRPr lang="zh-CN" altLang="en-US" sz="2400">
              <a:latin typeface="思源黑体 CN Normal" panose="020B0400000000000000" pitchFamily="34" charset="-122"/>
              <a:ea typeface="思源黑体 CN Normal" panose="020B0400000000000000" pitchFamily="34" charset="-122"/>
            </a:endParaRPr>
          </a:p>
        </p:txBody>
      </p:sp>
      <p:sp>
        <p:nvSpPr>
          <p:cNvPr id="8" name="TextBox 16"/>
          <p:cNvSpPr txBox="1"/>
          <p:nvPr/>
        </p:nvSpPr>
        <p:spPr>
          <a:xfrm>
            <a:off x="6514465" y="4025900"/>
            <a:ext cx="623570" cy="643890"/>
          </a:xfrm>
          <a:prstGeom prst="rect">
            <a:avLst/>
          </a:prstGeom>
          <a:ln w="12700">
            <a:miter lim="400000"/>
          </a:ln>
        </p:spPr>
        <p:txBody>
          <a:bodyPr wrap="square" lIns="45717" tIns="45717" rIns="45717" bIns="45717">
            <a:spAutoFit/>
          </a:bodyPr>
          <a:lstStyle>
            <a:lvl1pPr>
              <a:defRPr sz="2800">
                <a:solidFill>
                  <a:srgbClr val="008AD4"/>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sz="3600"/>
              <a:t>02</a:t>
            </a:r>
            <a:endParaRPr sz="3600"/>
          </a:p>
        </p:txBody>
      </p:sp>
      <p:sp>
        <p:nvSpPr>
          <p:cNvPr id="9" name="TextBox 11"/>
          <p:cNvSpPr txBox="1"/>
          <p:nvPr/>
        </p:nvSpPr>
        <p:spPr>
          <a:xfrm>
            <a:off x="7371181" y="4118410"/>
            <a:ext cx="1309370" cy="459105"/>
          </a:xfrm>
          <a:prstGeom prst="rect">
            <a:avLst/>
          </a:prstGeom>
          <a:ln w="12700">
            <a:miter lim="400000"/>
          </a:ln>
        </p:spPr>
        <p:txBody>
          <a:bodyPr wrap="none" lIns="45717" tIns="45717" rIns="45717" bIns="45717">
            <a:spAutoFit/>
          </a:bodyPr>
          <a:lstStyle>
            <a:lvl1pPr>
              <a:defRPr sz="1400">
                <a:solidFill>
                  <a:srgbClr val="404040"/>
                </a:solidFill>
                <a:latin typeface="Heiti SC Medium"/>
                <a:ea typeface="Heiti SC Medium"/>
                <a:cs typeface="Heiti SC Medium"/>
                <a:sym typeface="Heiti SC Medium"/>
              </a:defRPr>
            </a:lvl1pPr>
          </a:lstStyle>
          <a:p>
            <a:r>
              <a:rPr lang="zh-CN" sz="2400">
                <a:latin typeface="思源黑体 CN Normal" panose="020B0400000000000000" pitchFamily="34" charset="-122"/>
                <a:ea typeface="思源黑体 CN Normal" panose="020B0400000000000000" pitchFamily="34" charset="-122"/>
              </a:rPr>
              <a:t>简单用例</a:t>
            </a:r>
            <a:endParaRPr lang="zh-CN" sz="2400">
              <a:latin typeface="思源黑体 CN Normal" panose="020B0400000000000000" pitchFamily="34" charset="-122"/>
              <a:ea typeface="思源黑体 CN Normal" panose="020B0400000000000000" pitchFamily="34" charset="-122"/>
            </a:endParaRPr>
          </a:p>
        </p:txBody>
      </p:sp>
    </p:spTree>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矩形 28"/>
          <p:cNvSpPr/>
          <p:nvPr/>
        </p:nvSpPr>
        <p:spPr>
          <a:xfrm>
            <a:off x="-1" y="2583539"/>
            <a:ext cx="4386807" cy="1283969"/>
          </a:xfrm>
          <a:custGeom>
            <a:avLst/>
            <a:gdLst/>
            <a:ahLst/>
            <a:cxnLst>
              <a:cxn ang="0">
                <a:pos x="wd2" y="hd2"/>
              </a:cxn>
              <a:cxn ang="5400000">
                <a:pos x="wd2" y="hd2"/>
              </a:cxn>
              <a:cxn ang="10800000">
                <a:pos x="wd2" y="hd2"/>
              </a:cxn>
              <a:cxn ang="16200000">
                <a:pos x="wd2" y="hd2"/>
              </a:cxn>
            </a:cxnLst>
            <a:rect l="0" t="0" r="r" b="b"/>
            <a:pathLst>
              <a:path w="21600" h="21600" extrusionOk="0">
                <a:moveTo>
                  <a:pt x="5460" y="0"/>
                </a:moveTo>
                <a:lnTo>
                  <a:pt x="17673" y="0"/>
                </a:lnTo>
                <a:lnTo>
                  <a:pt x="21600" y="21356"/>
                </a:lnTo>
                <a:lnTo>
                  <a:pt x="5460" y="21600"/>
                </a:lnTo>
                <a:close/>
                <a:moveTo>
                  <a:pt x="0" y="0"/>
                </a:moveTo>
                <a:lnTo>
                  <a:pt x="5460" y="0"/>
                </a:lnTo>
                <a:lnTo>
                  <a:pt x="5460" y="21600"/>
                </a:lnTo>
                <a:lnTo>
                  <a:pt x="0" y="21600"/>
                </a:lnTo>
                <a:close/>
              </a:path>
            </a:pathLst>
          </a:custGeom>
          <a:solidFill>
            <a:srgbClr val="008AD4"/>
          </a:solidFill>
          <a:ln w="12700">
            <a:miter lim="400000"/>
          </a:ln>
        </p:spPr>
        <p:txBody>
          <a:bodyPr lIns="45719" rIns="45719"/>
          <a:lstStyle/>
          <a:p>
            <a:pPr defTabSz="914400">
              <a:defRPr>
                <a:solidFill>
                  <a:srgbClr val="008AD4"/>
                </a:solidFill>
                <a:latin typeface="inpin heiti"/>
                <a:ea typeface="inpin heiti"/>
                <a:cs typeface="inpin heiti"/>
                <a:sym typeface="inpin heiti"/>
              </a:defRPr>
            </a:pPr>
          </a:p>
        </p:txBody>
      </p:sp>
      <p:sp>
        <p:nvSpPr>
          <p:cNvPr id="217" name="TextBox 7"/>
          <p:cNvSpPr txBox="1"/>
          <p:nvPr/>
        </p:nvSpPr>
        <p:spPr>
          <a:xfrm>
            <a:off x="4768284" y="2663549"/>
            <a:ext cx="14263557" cy="828675"/>
          </a:xfrm>
          <a:prstGeom prst="rect">
            <a:avLst/>
          </a:prstGeom>
          <a:ln w="12700">
            <a:miter lim="400000"/>
          </a:ln>
        </p:spPr>
        <p:txBody>
          <a:bodyPr lIns="45717" tIns="45717" rIns="45717" bIns="45717">
            <a:spAutoFit/>
          </a:bodyPr>
          <a:lstStyle>
            <a:lvl1pPr>
              <a:defRPr sz="4800">
                <a:solidFill>
                  <a:srgbClr val="008AD4"/>
                </a:solidFill>
                <a:latin typeface="Heiti SC Medium"/>
                <a:ea typeface="Heiti SC Medium"/>
                <a:cs typeface="Heiti SC Medium"/>
                <a:sym typeface="Heiti SC Medium"/>
              </a:defRPr>
            </a:lvl1pPr>
          </a:lstStyle>
          <a:p>
            <a:r>
              <a:rPr lang="en-US" altLang="zh-CN" dirty="0">
                <a:latin typeface="思源黑体 CN Normal" panose="020B0400000000000000" pitchFamily="34" charset="-122"/>
                <a:ea typeface="思源黑体 CN Normal" panose="020B0400000000000000" pitchFamily="34" charset="-122"/>
                <a:sym typeface="+mn-ea"/>
              </a:rPr>
              <a:t>Jenkins</a:t>
            </a:r>
            <a:r>
              <a:rPr lang="zh-CN" altLang="en-US" dirty="0">
                <a:latin typeface="思源黑体 CN Normal" panose="020B0400000000000000" pitchFamily="34" charset="-122"/>
                <a:ea typeface="思源黑体 CN Normal" panose="020B0400000000000000" pitchFamily="34" charset="-122"/>
                <a:sym typeface="+mn-ea"/>
              </a:rPr>
              <a:t>是什么？</a:t>
            </a:r>
            <a:endParaRPr lang="zh-CN"/>
          </a:p>
        </p:txBody>
      </p:sp>
      <p:sp>
        <p:nvSpPr>
          <p:cNvPr id="219" name="TextBox 15"/>
          <p:cNvSpPr txBox="1"/>
          <p:nvPr/>
        </p:nvSpPr>
        <p:spPr>
          <a:xfrm>
            <a:off x="1136883" y="2449555"/>
            <a:ext cx="1677460" cy="1551935"/>
          </a:xfrm>
          <a:prstGeom prst="rect">
            <a:avLst/>
          </a:prstGeom>
          <a:ln w="12700">
            <a:miter lim="400000"/>
          </a:ln>
        </p:spPr>
        <p:txBody>
          <a:bodyPr lIns="45717" tIns="45717" rIns="45717" bIns="45717">
            <a:spAutoFit/>
          </a:bodyPr>
          <a:lstStyle>
            <a:lvl1pPr>
              <a:defRPr sz="96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lvl1pPr>
          </a:lstStyle>
          <a:p>
            <a:r>
              <a:t>01</a:t>
            </a:r>
          </a:p>
        </p:txBody>
      </p:sp>
      <p:pic>
        <p:nvPicPr>
          <p:cNvPr id="220" name="图片 21" descr="图片 21"/>
          <p:cNvPicPr>
            <a:picLocks noChangeAspect="1"/>
          </p:cNvPicPr>
          <p:nvPr/>
        </p:nvPicPr>
        <p:blipFill>
          <a:blip r:embed="rId1">
            <a:alphaModFix amt="23000"/>
          </a:blip>
          <a:stretch>
            <a:fillRect/>
          </a:stretch>
        </p:blipFill>
        <p:spPr>
          <a:xfrm>
            <a:off x="4893555" y="4513400"/>
            <a:ext cx="6589436" cy="2086262"/>
          </a:xfrm>
          <a:prstGeom prst="rect">
            <a:avLst/>
          </a:prstGeom>
          <a:ln w="12700">
            <a:miter lim="400000"/>
            <a:headEnd/>
            <a:tailEnd/>
          </a:ln>
        </p:spPr>
      </p:pic>
    </p:spTree>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6891"/>
          <p:cNvSpPr/>
          <p:nvPr/>
        </p:nvSpPr>
        <p:spPr>
          <a:xfrm flipH="1">
            <a:off x="7037789" y="2836335"/>
            <a:ext cx="1362952" cy="1361019"/>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w="12700">
            <a:miter lim="400000"/>
          </a:ln>
        </p:spPr>
        <p:txBody>
          <a:bodyPr lIns="45719" rIns="45719"/>
          <a:lstStyle/>
          <a:p>
            <a:pPr>
              <a:defRPr sz="2300">
                <a:latin typeface="inpin heiti"/>
                <a:ea typeface="inpin heiti"/>
                <a:cs typeface="inpin heiti"/>
                <a:sym typeface="inpin heiti"/>
              </a:defRPr>
            </a:pPr>
            <a:endParaRPr sz="1800"/>
          </a:p>
        </p:txBody>
      </p:sp>
      <p:sp>
        <p:nvSpPr>
          <p:cNvPr id="568" name="Content Placeholder 2"/>
          <p:cNvSpPr txBox="1"/>
          <p:nvPr/>
        </p:nvSpPr>
        <p:spPr>
          <a:xfrm>
            <a:off x="1508125" y="1534160"/>
            <a:ext cx="6249670" cy="1166495"/>
          </a:xfrm>
          <a:prstGeom prst="rect">
            <a:avLst/>
          </a:prstGeom>
          <a:ln w="12700">
            <a:miter lim="400000"/>
          </a:ln>
        </p:spPr>
        <p:txBody>
          <a:bodyPr wrap="square" lIns="60944" tIns="60944" rIns="60944" bIns="60944">
            <a:spAutoFit/>
          </a:bodyPr>
          <a:lstStyle/>
          <a:p>
            <a:pPr algn="l" defTabSz="457200">
              <a:spcBef>
                <a:spcPts val="600"/>
              </a:spcBef>
              <a:defRPr b="1">
                <a:solidFill>
                  <a:srgbClr val="595959"/>
                </a:solidFill>
                <a:latin typeface="inpin heiti"/>
                <a:ea typeface="inpin heiti"/>
                <a:cs typeface="inpin heiti"/>
                <a:sym typeface="inpin heiti"/>
              </a:defRPr>
            </a:pPr>
            <a:r>
              <a:rPr lang="zh-CN" altLang="en-US">
                <a:solidFill>
                  <a:srgbClr val="000000"/>
                </a:solidFill>
                <a:latin typeface="+mn-lt"/>
                <a:ea typeface="+mn-ea"/>
                <a:cs typeface="+mn-cs"/>
                <a:sym typeface="等线" panose="02010600030101010101" charset="-122"/>
              </a:rPr>
              <a:t>A.</a:t>
            </a:r>
            <a:r>
              <a:rPr lang="en-US" altLang="zh-CN">
                <a:solidFill>
                  <a:srgbClr val="000000"/>
                </a:solidFill>
                <a:latin typeface="+mn-lt"/>
                <a:ea typeface="+mn-ea"/>
                <a:cs typeface="+mn-cs"/>
                <a:sym typeface="等线" panose="02010600030101010101" charset="-122"/>
              </a:rPr>
              <a:t>1</a:t>
            </a:r>
            <a:r>
              <a:rPr lang="zh-CN" altLang="en-US">
                <a:solidFill>
                  <a:srgbClr val="000000"/>
                </a:solidFill>
                <a:latin typeface="+mn-lt"/>
                <a:ea typeface="+mn-ea"/>
                <a:cs typeface="+mn-cs"/>
                <a:sym typeface="等线" panose="02010600030101010101" charset="-122"/>
              </a:rPr>
              <a:t>简单介绍</a:t>
            </a:r>
            <a:endParaRPr lang="zh-CN" altLang="en-US" b="0">
              <a:solidFill>
                <a:srgbClr val="000000"/>
              </a:solidFill>
              <a:latin typeface="+mn-lt"/>
              <a:ea typeface="+mn-ea"/>
              <a:cs typeface="+mn-cs"/>
              <a:sym typeface="等线" panose="02010600030101010101" charset="-122"/>
            </a:endParaRPr>
          </a:p>
          <a:p>
            <a:pPr algn="l" defTabSz="457200">
              <a:spcBef>
                <a:spcPts val="600"/>
              </a:spcBef>
              <a:defRPr b="1">
                <a:solidFill>
                  <a:srgbClr val="595959"/>
                </a:solidFill>
                <a:latin typeface="inpin heiti"/>
                <a:ea typeface="inpin heiti"/>
                <a:cs typeface="inpin heiti"/>
                <a:sym typeface="inpin heiti"/>
              </a:defRPr>
            </a:pPr>
            <a:r>
              <a:rPr lang="en-US" altLang="zh-CN" b="0">
                <a:solidFill>
                  <a:srgbClr val="000000"/>
                </a:solidFill>
                <a:latin typeface="+mn-lt"/>
                <a:ea typeface="+mn-ea"/>
                <a:cs typeface="+mn-cs"/>
                <a:sym typeface="等线" panose="02010600030101010101" charset="-122"/>
              </a:rPr>
              <a:t>	</a:t>
            </a:r>
            <a:r>
              <a:rPr lang="zh-CN" altLang="en-US" sz="2000" b="0">
                <a:solidFill>
                  <a:srgbClr val="000000"/>
                </a:solidFill>
                <a:latin typeface="+mn-lt"/>
                <a:ea typeface="+mn-ea"/>
                <a:cs typeface="+mn-cs"/>
                <a:sym typeface="等线" panose="02010600030101010101" charset="-122"/>
              </a:rPr>
              <a:t>Jenkins 是一个可扩展的持续集成引擎。</a:t>
            </a:r>
            <a:endParaRPr lang="zh-CN" altLang="en-US" sz="2000" b="0">
              <a:solidFill>
                <a:srgbClr val="000000"/>
              </a:solidFill>
              <a:latin typeface="+mn-lt"/>
              <a:ea typeface="+mn-ea"/>
              <a:cs typeface="+mn-cs"/>
              <a:sym typeface="等线" panose="02010600030101010101" charset="-122"/>
            </a:endParaRPr>
          </a:p>
          <a:p>
            <a:pPr algn="l" defTabSz="457200">
              <a:spcBef>
                <a:spcPts val="600"/>
              </a:spcBef>
              <a:defRPr b="1">
                <a:solidFill>
                  <a:srgbClr val="595959"/>
                </a:solidFill>
                <a:latin typeface="inpin heiti"/>
                <a:ea typeface="inpin heiti"/>
                <a:cs typeface="inpin heiti"/>
                <a:sym typeface="inpin heiti"/>
              </a:defRPr>
            </a:pPr>
            <a:endParaRPr lang="en-US" altLang="zh-CN" sz="2000" b="0">
              <a:solidFill>
                <a:srgbClr val="000000"/>
              </a:solidFill>
              <a:latin typeface="+mn-lt"/>
              <a:ea typeface="+mn-ea"/>
              <a:cs typeface="+mn-cs"/>
              <a:sym typeface="等线" panose="02010600030101010101" charset="-122"/>
            </a:endParaRPr>
          </a:p>
        </p:txBody>
      </p:sp>
      <p:sp>
        <p:nvSpPr>
          <p:cNvPr id="571" name="文本框 23"/>
          <p:cNvSpPr txBox="1"/>
          <p:nvPr/>
        </p:nvSpPr>
        <p:spPr>
          <a:xfrm>
            <a:off x="683929" y="259830"/>
            <a:ext cx="3458144" cy="521970"/>
          </a:xfrm>
          <a:prstGeom prst="rect">
            <a:avLst/>
          </a:prstGeom>
          <a:ln w="12700">
            <a:miter lim="400000"/>
          </a:ln>
        </p:spPr>
        <p:txBody>
          <a:bodyPr lIns="45719" rIns="45719">
            <a:spAutoFit/>
          </a:bodyPr>
          <a:lstStyle>
            <a:lvl1pPr>
              <a:defRPr sz="2800"/>
            </a:lvl1pPr>
          </a:lstStyle>
          <a:p>
            <a:r>
              <a:rPr lang="zh-CN"/>
              <a:t>Jenkins是什么？</a:t>
            </a:r>
            <a:endParaRPr lang="zh-CN"/>
          </a:p>
        </p:txBody>
      </p:sp>
      <p:sp>
        <p:nvSpPr>
          <p:cNvPr id="5" name="文本框 4"/>
          <p:cNvSpPr txBox="1"/>
          <p:nvPr/>
        </p:nvSpPr>
        <p:spPr>
          <a:xfrm>
            <a:off x="1508125" y="3244215"/>
            <a:ext cx="4579620" cy="1413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p>
            <a:pPr algn="l" defTabSz="457200">
              <a:spcBef>
                <a:spcPts val="600"/>
              </a:spcBef>
              <a:defRPr b="1">
                <a:solidFill>
                  <a:srgbClr val="595959"/>
                </a:solidFill>
                <a:latin typeface="inpin heiti"/>
                <a:ea typeface="inpin heiti"/>
                <a:cs typeface="inpin heiti"/>
                <a:sym typeface="inpin heiti"/>
              </a:defRPr>
            </a:pPr>
            <a:r>
              <a:rPr lang="zh-CN" altLang="en-US">
                <a:solidFill>
                  <a:srgbClr val="000000"/>
                </a:solidFill>
                <a:latin typeface="+mn-lt"/>
                <a:ea typeface="+mn-ea"/>
                <a:cs typeface="+mn-cs"/>
                <a:sym typeface="等线" panose="02010600030101010101" charset="-122"/>
              </a:rPr>
              <a:t>A.</a:t>
            </a:r>
            <a:r>
              <a:rPr lang="en-US" altLang="zh-CN">
                <a:solidFill>
                  <a:srgbClr val="000000"/>
                </a:solidFill>
                <a:latin typeface="+mn-lt"/>
                <a:ea typeface="+mn-ea"/>
                <a:cs typeface="+mn-cs"/>
                <a:sym typeface="等线" panose="02010600030101010101" charset="-122"/>
              </a:rPr>
              <a:t>1</a:t>
            </a:r>
            <a:r>
              <a:rPr lang="zh-CN" altLang="en-US">
                <a:solidFill>
                  <a:srgbClr val="000000"/>
                </a:solidFill>
                <a:latin typeface="+mn-lt"/>
                <a:ea typeface="+mn-ea"/>
                <a:cs typeface="+mn-cs"/>
                <a:sym typeface="等线" panose="02010600030101010101" charset="-122"/>
              </a:rPr>
              <a:t>主要用于：</a:t>
            </a:r>
            <a:endParaRPr lang="zh-CN" altLang="en-US" b="0">
              <a:solidFill>
                <a:srgbClr val="000000"/>
              </a:solidFill>
              <a:latin typeface="+mn-lt"/>
              <a:ea typeface="+mn-ea"/>
              <a:cs typeface="+mn-cs"/>
              <a:sym typeface="等线" panose="02010600030101010101" charset="-122"/>
            </a:endParaRPr>
          </a:p>
          <a:p>
            <a:pPr marL="285750" indent="-285750" algn="l" defTabSz="457200">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lang="en-US" altLang="zh-CN">
                <a:sym typeface="等线" panose="02010600030101010101" charset="-122"/>
              </a:rPr>
              <a:t>	</a:t>
            </a:r>
            <a:r>
              <a:rPr lang="zh-CN" altLang="en-US" sz="2000" b="0">
                <a:solidFill>
                  <a:srgbClr val="000000"/>
                </a:solidFill>
                <a:latin typeface="+mn-lt"/>
                <a:ea typeface="+mn-ea"/>
                <a:cs typeface="+mn-cs"/>
                <a:sym typeface="等线" panose="02010600030101010101" charset="-122"/>
              </a:rPr>
              <a:t>l 持续、自动地构建/测试软件项目。</a:t>
            </a:r>
            <a:endParaRPr lang="zh-CN" altLang="en-US" sz="2000" b="0">
              <a:solidFill>
                <a:srgbClr val="000000"/>
              </a:solidFill>
              <a:latin typeface="+mn-lt"/>
              <a:ea typeface="+mn-ea"/>
              <a:cs typeface="+mn-cs"/>
              <a:sym typeface="等线" panose="02010600030101010101" charset="-122"/>
            </a:endParaRPr>
          </a:p>
          <a:p>
            <a:pPr marL="342900" indent="-342900" algn="l" defTabSz="457200">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lang="zh-CN" altLang="en-US" sz="2000" b="0">
                <a:solidFill>
                  <a:srgbClr val="000000"/>
                </a:solidFill>
                <a:latin typeface="+mn-lt"/>
                <a:ea typeface="+mn-ea"/>
                <a:cs typeface="+mn-cs"/>
                <a:sym typeface="等线" panose="02010600030101010101" charset="-122"/>
              </a:rPr>
              <a:t>	l 监控一些定时执行的任务。</a:t>
            </a:r>
            <a:endParaRPr lang="zh-CN" altLang="en-US" sz="2000" b="0">
              <a:solidFill>
                <a:srgbClr val="000000"/>
              </a:solidFill>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1" i="0" u="none" strike="noStrike" cap="none" spc="0" normalizeH="0" baseline="0">
              <a:ln>
                <a:noFill/>
              </a:ln>
              <a:solidFill>
                <a:srgbClr val="595959"/>
              </a:solidFill>
              <a:effectLst/>
              <a:uFillTx/>
              <a:latin typeface="inpin heiti"/>
              <a:ea typeface="inpin heiti"/>
              <a:cs typeface="inpin heiti"/>
              <a:sym typeface="等线" panose="02010600030101010101" charset="-122"/>
            </a:endParaRPr>
          </a:p>
        </p:txBody>
      </p:sp>
    </p:spTree>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6891"/>
          <p:cNvSpPr/>
          <p:nvPr/>
        </p:nvSpPr>
        <p:spPr>
          <a:xfrm flipH="1">
            <a:off x="7037789" y="2836335"/>
            <a:ext cx="1362952" cy="1361019"/>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w="12700">
            <a:miter lim="400000"/>
          </a:ln>
        </p:spPr>
        <p:txBody>
          <a:bodyPr lIns="45719" rIns="45719"/>
          <a:lstStyle/>
          <a:p>
            <a:pPr>
              <a:defRPr sz="2300">
                <a:latin typeface="inpin heiti"/>
                <a:ea typeface="inpin heiti"/>
                <a:cs typeface="inpin heiti"/>
                <a:sym typeface="inpin heiti"/>
              </a:defRPr>
            </a:pPr>
            <a:endParaRPr sz="1800"/>
          </a:p>
        </p:txBody>
      </p:sp>
      <p:sp>
        <p:nvSpPr>
          <p:cNvPr id="558" name="Shape 6914"/>
          <p:cNvSpPr/>
          <p:nvPr/>
        </p:nvSpPr>
        <p:spPr>
          <a:xfrm>
            <a:off x="3861103" y="1646768"/>
            <a:ext cx="2366114" cy="2150534"/>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solidFill>
            <a:srgbClr val="008AD4"/>
          </a:solidFill>
          <a:ln w="12700">
            <a:miter lim="400000"/>
          </a:ln>
        </p:spPr>
        <p:txBody>
          <a:bodyPr lIns="45719" rIns="45719" anchor="ctr"/>
          <a:lstStyle/>
          <a:p>
            <a:pPr>
              <a:defRPr sz="2300">
                <a:solidFill>
                  <a:srgbClr val="008AD4"/>
                </a:solidFill>
                <a:latin typeface="inpin heiti"/>
                <a:ea typeface="inpin heiti"/>
                <a:cs typeface="inpin heiti"/>
                <a:sym typeface="inpin heiti"/>
              </a:defRPr>
            </a:pPr>
            <a:endParaRPr sz="1800"/>
          </a:p>
        </p:txBody>
      </p:sp>
      <p:sp>
        <p:nvSpPr>
          <p:cNvPr id="559" name="Shape 6915"/>
          <p:cNvSpPr/>
          <p:nvPr/>
        </p:nvSpPr>
        <p:spPr>
          <a:xfrm>
            <a:off x="6089651" y="1646768"/>
            <a:ext cx="2143894" cy="2387601"/>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solidFill>
            <a:schemeClr val="accent2"/>
          </a:solidFill>
          <a:ln w="12700">
            <a:miter lim="400000"/>
          </a:ln>
        </p:spPr>
        <p:txBody>
          <a:bodyPr lIns="45719" rIns="45719" anchor="ctr"/>
          <a:lstStyle/>
          <a:p>
            <a:pPr>
              <a:defRPr sz="2300">
                <a:latin typeface="inpin heiti"/>
                <a:ea typeface="inpin heiti"/>
                <a:cs typeface="inpin heiti"/>
                <a:sym typeface="inpin heiti"/>
              </a:defRPr>
            </a:pPr>
            <a:endParaRPr sz="1800"/>
          </a:p>
        </p:txBody>
      </p:sp>
      <p:sp>
        <p:nvSpPr>
          <p:cNvPr id="560" name="Shape 6916"/>
          <p:cNvSpPr/>
          <p:nvPr/>
        </p:nvSpPr>
        <p:spPr>
          <a:xfrm>
            <a:off x="3861103" y="3653366"/>
            <a:ext cx="2131198" cy="2368553"/>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solidFill>
            <a:schemeClr val="accent4"/>
          </a:solidFill>
          <a:ln w="12700">
            <a:miter lim="400000"/>
          </a:ln>
        </p:spPr>
        <p:txBody>
          <a:bodyPr lIns="45719" rIns="45719" anchor="ctr"/>
          <a:lstStyle/>
          <a:p>
            <a:pPr>
              <a:defRPr sz="2300">
                <a:latin typeface="inpin heiti"/>
                <a:ea typeface="inpin heiti"/>
                <a:cs typeface="inpin heiti"/>
                <a:sym typeface="inpin heiti"/>
              </a:defRPr>
            </a:pPr>
            <a:endParaRPr sz="1800"/>
          </a:p>
        </p:txBody>
      </p:sp>
      <p:sp>
        <p:nvSpPr>
          <p:cNvPr id="561" name="Shape 6917"/>
          <p:cNvSpPr/>
          <p:nvPr/>
        </p:nvSpPr>
        <p:spPr>
          <a:xfrm>
            <a:off x="5852619" y="3886200"/>
            <a:ext cx="2380929" cy="2135717"/>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solidFill>
            <a:schemeClr val="accent3"/>
          </a:solidFill>
          <a:ln w="12700">
            <a:miter lim="400000"/>
          </a:ln>
        </p:spPr>
        <p:txBody>
          <a:bodyPr lIns="45719" rIns="45719" anchor="ctr"/>
          <a:lstStyle/>
          <a:p>
            <a:pPr>
              <a:defRPr sz="2300">
                <a:latin typeface="inpin heiti"/>
                <a:ea typeface="inpin heiti"/>
                <a:cs typeface="inpin heiti"/>
                <a:sym typeface="inpin heiti"/>
              </a:defRPr>
            </a:pPr>
            <a:endParaRPr sz="1800"/>
          </a:p>
        </p:txBody>
      </p:sp>
      <p:sp>
        <p:nvSpPr>
          <p:cNvPr id="562" name="Shape 6926"/>
          <p:cNvSpPr/>
          <p:nvPr/>
        </p:nvSpPr>
        <p:spPr>
          <a:xfrm>
            <a:off x="3432773" y="2156886"/>
            <a:ext cx="1274062" cy="6350"/>
          </a:xfrm>
          <a:prstGeom prst="line">
            <a:avLst/>
          </a:prstGeom>
          <a:ln w="6350">
            <a:solidFill>
              <a:srgbClr val="A6A6A6"/>
            </a:solidFill>
            <a:prstDash val="dash"/>
            <a:miter lim="400000"/>
            <a:headEnd type="triangle"/>
          </a:ln>
        </p:spPr>
        <p:txBody>
          <a:bodyPr lIns="45719" rIns="45719"/>
          <a:lstStyle/>
          <a:p/>
        </p:txBody>
      </p:sp>
      <p:sp>
        <p:nvSpPr>
          <p:cNvPr id="563" name="Shape 6927"/>
          <p:cNvSpPr/>
          <p:nvPr/>
        </p:nvSpPr>
        <p:spPr>
          <a:xfrm>
            <a:off x="3561043" y="4438651"/>
            <a:ext cx="698406" cy="1"/>
          </a:xfrm>
          <a:prstGeom prst="line">
            <a:avLst/>
          </a:prstGeom>
          <a:ln w="6350">
            <a:solidFill>
              <a:srgbClr val="A6A6A6"/>
            </a:solidFill>
            <a:prstDash val="dash"/>
            <a:miter lim="400000"/>
            <a:headEnd type="triangle"/>
          </a:ln>
        </p:spPr>
        <p:txBody>
          <a:bodyPr lIns="45719" rIns="45719"/>
          <a:lstStyle/>
          <a:p/>
        </p:txBody>
      </p:sp>
      <p:sp>
        <p:nvSpPr>
          <p:cNvPr id="564" name="Shape 6928"/>
          <p:cNvSpPr/>
          <p:nvPr/>
        </p:nvSpPr>
        <p:spPr>
          <a:xfrm flipH="1">
            <a:off x="7411707" y="2163233"/>
            <a:ext cx="1172477" cy="1"/>
          </a:xfrm>
          <a:prstGeom prst="line">
            <a:avLst/>
          </a:prstGeom>
          <a:ln w="6350">
            <a:solidFill>
              <a:srgbClr val="A6A6A6"/>
            </a:solidFill>
            <a:prstDash val="dash"/>
            <a:miter lim="400000"/>
            <a:headEnd type="triangle"/>
          </a:ln>
        </p:spPr>
        <p:txBody>
          <a:bodyPr lIns="45719" rIns="45719"/>
          <a:lstStyle/>
          <a:p/>
        </p:txBody>
      </p:sp>
      <p:sp>
        <p:nvSpPr>
          <p:cNvPr id="565" name="Shape 6929"/>
          <p:cNvSpPr/>
          <p:nvPr/>
        </p:nvSpPr>
        <p:spPr>
          <a:xfrm flipH="1">
            <a:off x="7514761" y="4438651"/>
            <a:ext cx="967188" cy="1"/>
          </a:xfrm>
          <a:prstGeom prst="line">
            <a:avLst/>
          </a:prstGeom>
          <a:ln w="6350">
            <a:solidFill>
              <a:srgbClr val="A6A6A6"/>
            </a:solidFill>
            <a:prstDash val="dash"/>
            <a:miter lim="400000"/>
            <a:headEnd type="triangle"/>
          </a:ln>
        </p:spPr>
        <p:txBody>
          <a:bodyPr lIns="45719" rIns="45719"/>
          <a:lstStyle/>
          <a:p/>
        </p:txBody>
      </p:sp>
      <p:sp>
        <p:nvSpPr>
          <p:cNvPr id="567" name="Content Placeholder 2"/>
          <p:cNvSpPr txBox="1"/>
          <p:nvPr/>
        </p:nvSpPr>
        <p:spPr>
          <a:xfrm>
            <a:off x="540385" y="1701800"/>
            <a:ext cx="3020695" cy="1249045"/>
          </a:xfrm>
          <a:prstGeom prst="rect">
            <a:avLst/>
          </a:prstGeom>
          <a:ln w="12700">
            <a:miter lim="400000"/>
          </a:ln>
        </p:spPr>
        <p:txBody>
          <a:bodyPr wrap="square" lIns="60944" tIns="60944" rIns="60944" bIns="60944">
            <a:spAutoFit/>
          </a:bodyPr>
          <a:lstStyle/>
          <a:p>
            <a:pPr algn="r" defTabSz="457200">
              <a:spcBef>
                <a:spcPts val="600"/>
              </a:spcBef>
              <a:defRPr b="1">
                <a:solidFill>
                  <a:srgbClr val="595959"/>
                </a:solidFill>
                <a:latin typeface="inpin heiti"/>
                <a:ea typeface="inpin heiti"/>
                <a:cs typeface="inpin heiti"/>
                <a:sym typeface="inpin heiti"/>
              </a:defRPr>
            </a:pPr>
            <a:r>
              <a:rPr lang="zh-CN" altLang="en-US" b="0">
                <a:solidFill>
                  <a:srgbClr val="000000"/>
                </a:solidFill>
                <a:latin typeface="+mn-lt"/>
                <a:ea typeface="+mn-ea"/>
                <a:cs typeface="+mn-cs"/>
                <a:sym typeface="等线" panose="02010600030101010101" charset="-122"/>
              </a:rPr>
              <a:t>A.1</a:t>
            </a:r>
            <a:r>
              <a:rPr>
                <a:solidFill>
                  <a:srgbClr val="000000"/>
                </a:solidFill>
                <a:latin typeface="+mn-lt"/>
                <a:ea typeface="+mn-ea"/>
                <a:cs typeface="+mn-cs"/>
                <a:sym typeface="等线" panose="02010600030101010101" charset="-122"/>
              </a:rPr>
              <a:t>软件构建自动化</a:t>
            </a:r>
            <a:endParaRPr lang="zh-CN" altLang="en-US" b="0">
              <a:solidFill>
                <a:srgbClr val="000000"/>
              </a:solidFill>
              <a:latin typeface="+mn-lt"/>
              <a:ea typeface="+mn-ea"/>
              <a:cs typeface="+mn-cs"/>
              <a:sym typeface="等线" panose="02010600030101010101" charset="-122"/>
            </a:endParaRPr>
          </a:p>
          <a:p>
            <a:pPr algn="r" defTabSz="457200">
              <a:lnSpc>
                <a:spcPct val="120000"/>
              </a:lnSpc>
              <a:spcBef>
                <a:spcPts val="600"/>
              </a:spcBef>
              <a:defRPr sz="1300">
                <a:solidFill>
                  <a:srgbClr val="595959"/>
                </a:solidFill>
                <a:latin typeface="inpin heiti"/>
                <a:ea typeface="inpin heiti"/>
                <a:cs typeface="inpin heiti"/>
                <a:sym typeface="inpin heiti"/>
              </a:defRPr>
            </a:pPr>
            <a:r>
              <a:rPr lang="zh-CN" altLang="en-US" sz="1800">
                <a:solidFill>
                  <a:srgbClr val="000000"/>
                </a:solidFill>
                <a:latin typeface="+mn-lt"/>
                <a:ea typeface="+mn-ea"/>
                <a:cs typeface="+mn-cs"/>
                <a:sym typeface="等线" panose="02010600030101010101" charset="-122"/>
              </a:rPr>
              <a:t>     </a:t>
            </a:r>
            <a:r>
              <a:rPr sz="1200">
                <a:solidFill>
                  <a:srgbClr val="000000"/>
                </a:solidFill>
                <a:latin typeface="+mn-lt"/>
                <a:ea typeface="+mn-ea"/>
                <a:cs typeface="+mn-cs"/>
                <a:sym typeface="等线" panose="02010600030101010101" charset="-122"/>
              </a:rPr>
              <a:t>配置完成后，CI系统会依照预先制定的时间表，或者针对某一特定事件，对目标软件进行构建。</a:t>
            </a:r>
            <a:r>
              <a:rPr lang="zh-CN" altLang="en-US" sz="1200">
                <a:solidFill>
                  <a:srgbClr val="000000"/>
                </a:solidFill>
                <a:latin typeface="+mn-lt"/>
                <a:ea typeface="+mn-ea"/>
                <a:cs typeface="+mn-cs"/>
                <a:sym typeface="等线" panose="02010600030101010101" charset="-122"/>
              </a:rPr>
              <a:t>。</a:t>
            </a:r>
            <a:endParaRPr sz="1200"/>
          </a:p>
        </p:txBody>
      </p:sp>
      <p:sp>
        <p:nvSpPr>
          <p:cNvPr id="568" name="Content Placeholder 2"/>
          <p:cNvSpPr txBox="1"/>
          <p:nvPr/>
        </p:nvSpPr>
        <p:spPr>
          <a:xfrm>
            <a:off x="540385" y="4008755"/>
            <a:ext cx="3020695" cy="1137920"/>
          </a:xfrm>
          <a:prstGeom prst="rect">
            <a:avLst/>
          </a:prstGeom>
          <a:ln w="12700">
            <a:miter lim="400000"/>
          </a:ln>
        </p:spPr>
        <p:txBody>
          <a:bodyPr wrap="square" lIns="60944" tIns="60944" rIns="60944" bIns="60944">
            <a:spAutoFit/>
          </a:bodyPr>
          <a:lstStyle/>
          <a:p>
            <a:pPr algn="r" defTabSz="457200">
              <a:spcBef>
                <a:spcPts val="600"/>
              </a:spcBef>
              <a:defRPr b="1">
                <a:solidFill>
                  <a:srgbClr val="595959"/>
                </a:solidFill>
                <a:latin typeface="inpin heiti"/>
                <a:ea typeface="inpin heiti"/>
                <a:cs typeface="inpin heiti"/>
                <a:sym typeface="inpin heiti"/>
              </a:defRPr>
            </a:pPr>
            <a:r>
              <a:rPr lang="zh-CN" altLang="en-US" b="0">
                <a:solidFill>
                  <a:srgbClr val="000000"/>
                </a:solidFill>
                <a:latin typeface="+mn-lt"/>
                <a:ea typeface="+mn-ea"/>
                <a:cs typeface="+mn-cs"/>
                <a:sym typeface="等线" panose="02010600030101010101" charset="-122"/>
              </a:rPr>
              <a:t>A.3 </a:t>
            </a:r>
            <a:r>
              <a:rPr>
                <a:solidFill>
                  <a:srgbClr val="000000"/>
                </a:solidFill>
                <a:latin typeface="+mn-lt"/>
                <a:ea typeface="+mn-ea"/>
                <a:cs typeface="+mn-cs"/>
                <a:sym typeface="等线" panose="02010600030101010101" charset="-122"/>
              </a:rPr>
              <a:t>构建可持续的自动化测试</a:t>
            </a:r>
            <a:endParaRPr lang="zh-CN" altLang="en-US" b="0">
              <a:solidFill>
                <a:srgbClr val="000000"/>
              </a:solidFill>
              <a:latin typeface="+mn-lt"/>
              <a:ea typeface="+mn-ea"/>
              <a:cs typeface="+mn-cs"/>
              <a:sym typeface="等线" panose="02010600030101010101" charset="-122"/>
            </a:endParaRPr>
          </a:p>
          <a:p>
            <a:pPr algn="r" defTabSz="457200">
              <a:lnSpc>
                <a:spcPct val="120000"/>
              </a:lnSpc>
              <a:spcBef>
                <a:spcPts val="600"/>
              </a:spcBef>
              <a:defRPr sz="1300">
                <a:solidFill>
                  <a:srgbClr val="595959"/>
                </a:solidFill>
                <a:latin typeface="inpin heiti"/>
                <a:ea typeface="inpin heiti"/>
                <a:cs typeface="inpin heiti"/>
                <a:sym typeface="inpin heiti"/>
              </a:defRPr>
            </a:pPr>
            <a:r>
              <a:rPr sz="1200">
                <a:solidFill>
                  <a:srgbClr val="000000"/>
                </a:solidFill>
                <a:latin typeface="+mn-lt"/>
                <a:ea typeface="+mn-ea"/>
                <a:cs typeface="+mn-cs"/>
                <a:sym typeface="等线" panose="02010600030101010101" charset="-122"/>
              </a:rPr>
              <a:t>构建检查的扩展部分，构建后执行预先制定的一套测试规则，完成后触发通知(Email,RSS等等)给相关的当事人。</a:t>
            </a:r>
            <a:endParaRPr lang="zh-CN" altLang="en-US" sz="1200">
              <a:solidFill>
                <a:srgbClr val="000000"/>
              </a:solidFill>
              <a:latin typeface="+mn-lt"/>
              <a:ea typeface="+mn-ea"/>
              <a:cs typeface="+mn-cs"/>
              <a:sym typeface="等线" panose="02010600030101010101" charset="-122"/>
            </a:endParaRPr>
          </a:p>
        </p:txBody>
      </p:sp>
      <p:sp>
        <p:nvSpPr>
          <p:cNvPr id="569" name="Content Placeholder 2"/>
          <p:cNvSpPr txBox="1"/>
          <p:nvPr/>
        </p:nvSpPr>
        <p:spPr>
          <a:xfrm>
            <a:off x="8583930" y="1646555"/>
            <a:ext cx="3277235" cy="1582420"/>
          </a:xfrm>
          <a:prstGeom prst="rect">
            <a:avLst/>
          </a:prstGeom>
          <a:ln w="12700">
            <a:miter lim="400000"/>
          </a:ln>
        </p:spPr>
        <p:txBody>
          <a:bodyPr wrap="square" lIns="60944" tIns="60944" rIns="60944" bIns="60944">
            <a:spAutoFit/>
          </a:bodyPr>
          <a:lstStyle/>
          <a:p>
            <a:pPr defTabSz="457200">
              <a:spcBef>
                <a:spcPts val="600"/>
              </a:spcBef>
              <a:defRPr b="1">
                <a:solidFill>
                  <a:srgbClr val="595959"/>
                </a:solidFill>
                <a:latin typeface="inpin heiti"/>
                <a:ea typeface="inpin heiti"/>
                <a:cs typeface="inpin heiti"/>
                <a:sym typeface="inpin heiti"/>
              </a:defRPr>
            </a:pPr>
            <a:r>
              <a:rPr lang="zh-CN" altLang="en-US" b="0">
                <a:solidFill>
                  <a:srgbClr val="000000"/>
                </a:solidFill>
                <a:latin typeface="+mn-lt"/>
                <a:ea typeface="+mn-ea"/>
                <a:cs typeface="+mn-cs"/>
                <a:sym typeface="等线" panose="02010600030101010101" charset="-122"/>
              </a:rPr>
              <a:t>A.2 </a:t>
            </a:r>
            <a:r>
              <a:rPr>
                <a:solidFill>
                  <a:srgbClr val="000000"/>
                </a:solidFill>
                <a:latin typeface="+mn-lt"/>
                <a:ea typeface="+mn-ea"/>
                <a:cs typeface="+mn-cs"/>
                <a:sym typeface="等线" panose="02010600030101010101" charset="-122"/>
              </a:rPr>
              <a:t>构建可持续的自动化检查</a:t>
            </a:r>
            <a:endParaRPr>
              <a:solidFill>
                <a:srgbClr val="000000"/>
              </a:solidFill>
              <a:latin typeface="+mn-lt"/>
              <a:ea typeface="+mn-ea"/>
              <a:cs typeface="+mn-cs"/>
              <a:sym typeface="等线" panose="02010600030101010101" charset="-122"/>
            </a:endParaRPr>
          </a:p>
          <a:p>
            <a:pPr defTabSz="457200">
              <a:spcBef>
                <a:spcPts val="600"/>
              </a:spcBef>
              <a:defRPr b="1">
                <a:solidFill>
                  <a:srgbClr val="595959"/>
                </a:solidFill>
                <a:latin typeface="inpin heiti"/>
                <a:ea typeface="inpin heiti"/>
                <a:cs typeface="inpin heiti"/>
                <a:sym typeface="inpin heiti"/>
              </a:defRPr>
            </a:pPr>
            <a:endParaRPr lang="zh-CN" altLang="en-US" sz="1200">
              <a:solidFill>
                <a:srgbClr val="000000"/>
              </a:solidFill>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sz="1200">
                <a:sym typeface="等线" panose="02010600030101010101" charset="-122"/>
              </a:rPr>
              <a:t>CI系统能持续地获取新增或修改后签入的源代码，也就是说，当软件开发团队需要周期性的检查新增或修改后的代码时，CI系统会不断确认这些新代码是否破坏了原有软件的成功构建。</a:t>
            </a:r>
            <a:endParaRPr sz="1200"/>
          </a:p>
        </p:txBody>
      </p:sp>
      <p:sp>
        <p:nvSpPr>
          <p:cNvPr id="570" name="Content Placeholder 2"/>
          <p:cNvSpPr txBox="1"/>
          <p:nvPr/>
        </p:nvSpPr>
        <p:spPr>
          <a:xfrm>
            <a:off x="8707120" y="4006850"/>
            <a:ext cx="3328670" cy="1797685"/>
          </a:xfrm>
          <a:prstGeom prst="rect">
            <a:avLst/>
          </a:prstGeom>
          <a:ln w="12700">
            <a:miter lim="400000"/>
          </a:ln>
        </p:spPr>
        <p:txBody>
          <a:bodyPr wrap="square" lIns="60944" tIns="60944" rIns="60944" bIns="60944">
            <a:spAutoFit/>
          </a:bodyPr>
          <a:lstStyle/>
          <a:p>
            <a:pPr defTabSz="457200">
              <a:spcBef>
                <a:spcPts val="600"/>
              </a:spcBef>
              <a:defRPr b="1">
                <a:solidFill>
                  <a:srgbClr val="595959"/>
                </a:solidFill>
                <a:latin typeface="inpin heiti"/>
                <a:ea typeface="inpin heiti"/>
                <a:cs typeface="inpin heiti"/>
                <a:sym typeface="inpin heiti"/>
              </a:defRPr>
            </a:pPr>
            <a:r>
              <a:rPr lang="zh-CN" altLang="en-US" b="0">
                <a:solidFill>
                  <a:srgbClr val="000000"/>
                </a:solidFill>
                <a:latin typeface="+mn-lt"/>
                <a:ea typeface="+mn-ea"/>
                <a:cs typeface="+mn-cs"/>
                <a:sym typeface="等线" panose="02010600030101010101" charset="-122"/>
              </a:rPr>
              <a:t>A.4 </a:t>
            </a:r>
            <a:r>
              <a:rPr>
                <a:solidFill>
                  <a:srgbClr val="000000"/>
                </a:solidFill>
                <a:latin typeface="+mn-lt"/>
                <a:ea typeface="+mn-ea"/>
                <a:cs typeface="+mn-cs"/>
                <a:sym typeface="等线" panose="02010600030101010101" charset="-122"/>
              </a:rPr>
              <a:t>生成后后续过程的自动化</a:t>
            </a:r>
            <a:endParaRPr lang="zh-CN" altLang="en-US" b="0">
              <a:solidFill>
                <a:srgbClr val="000000"/>
              </a:solidFill>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lang="zh-CN" altLang="en-US" sz="1300">
              <a:solidFill>
                <a:srgbClr val="000000"/>
              </a:solidFill>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sz="1300">
                <a:sym typeface="等线" panose="02010600030101010101" charset="-122"/>
              </a:rPr>
              <a:t>当自动化检查和测试成功完成，软件构建的周期中可能也需要一些额外的任务，诸如生成文档、打包软件、部署构件到一个运行环境或者软件仓库。这样，构件才能更迅速地提供给用户使用。</a:t>
            </a:r>
            <a:endParaRPr sz="1300">
              <a:solidFill>
                <a:srgbClr val="000000"/>
              </a:solidFill>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lang="zh-CN" altLang="en-US" sz="1300">
              <a:solidFill>
                <a:srgbClr val="000000"/>
              </a:solidFill>
              <a:latin typeface="+mn-lt"/>
              <a:ea typeface="+mn-ea"/>
              <a:cs typeface="+mn-cs"/>
              <a:sym typeface="等线" panose="02010600030101010101" charset="-122"/>
            </a:endParaRPr>
          </a:p>
        </p:txBody>
      </p:sp>
      <p:sp>
        <p:nvSpPr>
          <p:cNvPr id="571" name="文本框 23"/>
          <p:cNvSpPr txBox="1"/>
          <p:nvPr/>
        </p:nvSpPr>
        <p:spPr>
          <a:xfrm>
            <a:off x="683929" y="259830"/>
            <a:ext cx="3458144" cy="521970"/>
          </a:xfrm>
          <a:prstGeom prst="rect">
            <a:avLst/>
          </a:prstGeom>
          <a:ln w="12700">
            <a:miter lim="400000"/>
          </a:ln>
        </p:spPr>
        <p:txBody>
          <a:bodyPr lIns="45719" rIns="45719">
            <a:spAutoFit/>
          </a:bodyPr>
          <a:lstStyle>
            <a:lvl1pPr>
              <a:defRPr sz="2800"/>
            </a:lvl1pPr>
          </a:lstStyle>
          <a:p>
            <a:r>
              <a:rPr lang="en-US" altLang="zh-CN"/>
              <a:t>Jenkins</a:t>
            </a:r>
            <a:r>
              <a:rPr lang="zh-CN" altLang="en-US"/>
              <a:t>的由来</a:t>
            </a:r>
            <a:endParaRPr lang="zh-CN" altLang="en-US"/>
          </a:p>
        </p:txBody>
      </p:sp>
      <p:pic>
        <p:nvPicPr>
          <p:cNvPr id="2" name="图片 1"/>
          <p:cNvPicPr>
            <a:picLocks noChangeAspect="1"/>
          </p:cNvPicPr>
          <p:nvPr/>
        </p:nvPicPr>
        <p:blipFill>
          <a:blip r:embed="rId1"/>
          <a:stretch>
            <a:fillRect/>
          </a:stretch>
        </p:blipFill>
        <p:spPr>
          <a:xfrm>
            <a:off x="5281295" y="3091180"/>
            <a:ext cx="1628775" cy="1552575"/>
          </a:xfrm>
          <a:prstGeom prst="rect">
            <a:avLst/>
          </a:prstGeom>
        </p:spPr>
      </p:pic>
      <p:sp>
        <p:nvSpPr>
          <p:cNvPr id="3" name="Content Placeholder 2"/>
          <p:cNvSpPr txBox="1"/>
          <p:nvPr/>
        </p:nvSpPr>
        <p:spPr>
          <a:xfrm>
            <a:off x="939165" y="781685"/>
            <a:ext cx="9911080" cy="966470"/>
          </a:xfrm>
          <a:prstGeom prst="rect">
            <a:avLst/>
          </a:prstGeom>
          <a:ln w="12700">
            <a:miter lim="400000"/>
          </a:ln>
        </p:spPr>
        <p:txBody>
          <a:bodyPr wrap="square" lIns="60944" tIns="60944" rIns="60944" bIns="60944">
            <a:spAutoFit/>
          </a:bodyPr>
          <a:p>
            <a:pPr algn="l" defTabSz="457200">
              <a:spcBef>
                <a:spcPts val="600"/>
              </a:spcBef>
              <a:defRPr b="1">
                <a:solidFill>
                  <a:srgbClr val="595959"/>
                </a:solidFill>
                <a:latin typeface="inpin heiti"/>
                <a:ea typeface="inpin heiti"/>
                <a:cs typeface="inpin heiti"/>
                <a:sym typeface="inpin heiti"/>
              </a:defRPr>
            </a:pPr>
            <a:r>
              <a:rPr lang="en-US" sz="1600">
                <a:solidFill>
                  <a:srgbClr val="000000"/>
                </a:solidFill>
                <a:latin typeface="+mn-lt"/>
                <a:ea typeface="+mn-ea"/>
                <a:cs typeface="+mn-cs"/>
                <a:sym typeface="等线" panose="02010600030101010101" charset="-122"/>
              </a:rPr>
              <a:t>	</a:t>
            </a:r>
            <a:r>
              <a:rPr sz="1600" b="0">
                <a:solidFill>
                  <a:srgbClr val="000000"/>
                </a:solidFill>
                <a:latin typeface="+mn-lt"/>
                <a:ea typeface="+mn-ea"/>
                <a:cs typeface="+mn-cs"/>
                <a:sym typeface="等线" panose="02010600030101010101" charset="-122"/>
              </a:rPr>
              <a:t>持续集成(CI)已成为当前许多软件开发团队在整个软件开发生命周期内侧重于保证代码质量的常见做法。它是一种实践，旨在缓和和稳固软件的构建过程。并且能够帮助您的开发团队应对如下挑战：</a:t>
            </a:r>
            <a:endParaRPr>
              <a:solidFill>
                <a:srgbClr val="000000"/>
              </a:solidFill>
              <a:latin typeface="+mn-lt"/>
              <a:ea typeface="+mn-ea"/>
              <a:cs typeface="+mn-cs"/>
              <a:sym typeface="等线" panose="02010600030101010101" charset="-122"/>
            </a:endParaRPr>
          </a:p>
          <a:p>
            <a:pPr algn="l" defTabSz="457200">
              <a:spcBef>
                <a:spcPts val="600"/>
              </a:spcBef>
              <a:defRPr b="1">
                <a:solidFill>
                  <a:srgbClr val="595959"/>
                </a:solidFill>
                <a:latin typeface="inpin heiti"/>
                <a:ea typeface="inpin heiti"/>
                <a:cs typeface="inpin heiti"/>
                <a:sym typeface="inpin heiti"/>
              </a:defRPr>
            </a:pPr>
            <a:endParaRPr>
              <a:solidFill>
                <a:srgbClr val="000000"/>
              </a:solidFill>
              <a:latin typeface="+mn-lt"/>
              <a:ea typeface="+mn-ea"/>
              <a:cs typeface="+mn-cs"/>
              <a:sym typeface="等线" panose="02010600030101010101" charset="-122"/>
            </a:endParaRPr>
          </a:p>
        </p:txBody>
      </p:sp>
    </p:spTree>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6891"/>
          <p:cNvSpPr/>
          <p:nvPr/>
        </p:nvSpPr>
        <p:spPr>
          <a:xfrm flipH="1">
            <a:off x="7037789" y="2836335"/>
            <a:ext cx="1362952" cy="1361019"/>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w="12700">
            <a:miter lim="400000"/>
          </a:ln>
        </p:spPr>
        <p:txBody>
          <a:bodyPr lIns="45719" rIns="45719"/>
          <a:lstStyle/>
          <a:p>
            <a:pPr>
              <a:defRPr sz="2300">
                <a:latin typeface="inpin heiti"/>
                <a:ea typeface="inpin heiti"/>
                <a:cs typeface="inpin heiti"/>
                <a:sym typeface="inpin heiti"/>
              </a:defRPr>
            </a:pPr>
            <a:endParaRPr sz="1800"/>
          </a:p>
        </p:txBody>
      </p:sp>
      <p:sp>
        <p:nvSpPr>
          <p:cNvPr id="571" name="文本框 23"/>
          <p:cNvSpPr txBox="1"/>
          <p:nvPr/>
        </p:nvSpPr>
        <p:spPr>
          <a:xfrm>
            <a:off x="683895" y="259715"/>
            <a:ext cx="6935470" cy="521970"/>
          </a:xfrm>
          <a:prstGeom prst="rect">
            <a:avLst/>
          </a:prstGeom>
          <a:ln w="12700">
            <a:miter lim="400000"/>
          </a:ln>
        </p:spPr>
        <p:txBody>
          <a:bodyPr wrap="square" lIns="45719" rIns="45719">
            <a:spAutoFit/>
          </a:bodyPr>
          <a:lstStyle>
            <a:lvl1pPr>
              <a:defRPr sz="2800"/>
            </a:lvl1pPr>
          </a:lstStyle>
          <a:p>
            <a:r>
              <a:rPr lang="en-US" altLang="zh-CN"/>
              <a:t>CI</a:t>
            </a:r>
            <a:r>
              <a:rPr lang="zh-CN" altLang="en-US"/>
              <a:t>（持续集成）</a:t>
            </a:r>
            <a:r>
              <a:rPr lang="zh-CN" altLang="en-US"/>
              <a:t>系统结构</a:t>
            </a:r>
            <a:endParaRPr lang="zh-CN" altLang="en-US"/>
          </a:p>
        </p:txBody>
      </p:sp>
      <p:pic>
        <p:nvPicPr>
          <p:cNvPr id="2" name="图片 1"/>
          <p:cNvPicPr>
            <a:picLocks noChangeAspect="1"/>
          </p:cNvPicPr>
          <p:nvPr/>
        </p:nvPicPr>
        <p:blipFill>
          <a:blip r:embed="rId1"/>
          <a:stretch>
            <a:fillRect/>
          </a:stretch>
        </p:blipFill>
        <p:spPr>
          <a:xfrm>
            <a:off x="1583690" y="1022350"/>
            <a:ext cx="9025255" cy="4988560"/>
          </a:xfrm>
          <a:prstGeom prst="rect">
            <a:avLst/>
          </a:prstGeom>
        </p:spPr>
      </p:pic>
    </p:spTree>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矩形 28"/>
          <p:cNvSpPr/>
          <p:nvPr/>
        </p:nvSpPr>
        <p:spPr>
          <a:xfrm>
            <a:off x="-1" y="2583539"/>
            <a:ext cx="4386807" cy="1283969"/>
          </a:xfrm>
          <a:custGeom>
            <a:avLst/>
            <a:gdLst/>
            <a:ahLst/>
            <a:cxnLst>
              <a:cxn ang="0">
                <a:pos x="wd2" y="hd2"/>
              </a:cxn>
              <a:cxn ang="5400000">
                <a:pos x="wd2" y="hd2"/>
              </a:cxn>
              <a:cxn ang="10800000">
                <a:pos x="wd2" y="hd2"/>
              </a:cxn>
              <a:cxn ang="16200000">
                <a:pos x="wd2" y="hd2"/>
              </a:cxn>
            </a:cxnLst>
            <a:rect l="0" t="0" r="r" b="b"/>
            <a:pathLst>
              <a:path w="21600" h="21600" extrusionOk="0">
                <a:moveTo>
                  <a:pt x="5460" y="0"/>
                </a:moveTo>
                <a:lnTo>
                  <a:pt x="17673" y="0"/>
                </a:lnTo>
                <a:lnTo>
                  <a:pt x="21600" y="21356"/>
                </a:lnTo>
                <a:lnTo>
                  <a:pt x="5460" y="21600"/>
                </a:lnTo>
                <a:close/>
                <a:moveTo>
                  <a:pt x="0" y="0"/>
                </a:moveTo>
                <a:lnTo>
                  <a:pt x="5460" y="0"/>
                </a:lnTo>
                <a:lnTo>
                  <a:pt x="5460" y="21600"/>
                </a:lnTo>
                <a:lnTo>
                  <a:pt x="0" y="21600"/>
                </a:lnTo>
                <a:close/>
              </a:path>
            </a:pathLst>
          </a:custGeom>
          <a:solidFill>
            <a:srgbClr val="008AD4"/>
          </a:solidFill>
          <a:ln w="12700">
            <a:miter lim="400000"/>
          </a:ln>
        </p:spPr>
        <p:txBody>
          <a:bodyPr lIns="45719" rIns="45719"/>
          <a:lstStyle/>
          <a:p>
            <a:pPr defTabSz="914400">
              <a:defRPr>
                <a:solidFill>
                  <a:srgbClr val="008AD4"/>
                </a:solidFill>
                <a:latin typeface="inpin heiti"/>
                <a:ea typeface="inpin heiti"/>
                <a:cs typeface="inpin heiti"/>
                <a:sym typeface="inpin heiti"/>
              </a:defRPr>
            </a:pPr>
          </a:p>
        </p:txBody>
      </p:sp>
      <p:sp>
        <p:nvSpPr>
          <p:cNvPr id="217" name="TextBox 7"/>
          <p:cNvSpPr txBox="1"/>
          <p:nvPr/>
        </p:nvSpPr>
        <p:spPr>
          <a:xfrm>
            <a:off x="4768284" y="2663549"/>
            <a:ext cx="14263557" cy="828675"/>
          </a:xfrm>
          <a:prstGeom prst="rect">
            <a:avLst/>
          </a:prstGeom>
          <a:ln w="12700">
            <a:miter lim="400000"/>
          </a:ln>
        </p:spPr>
        <p:txBody>
          <a:bodyPr lIns="45717" tIns="45717" rIns="45717" bIns="45717">
            <a:spAutoFit/>
          </a:bodyPr>
          <a:lstStyle>
            <a:lvl1pPr>
              <a:defRPr sz="4800">
                <a:solidFill>
                  <a:srgbClr val="008AD4"/>
                </a:solidFill>
                <a:latin typeface="Heiti SC Medium"/>
                <a:ea typeface="Heiti SC Medium"/>
                <a:cs typeface="Heiti SC Medium"/>
                <a:sym typeface="Heiti SC Medium"/>
              </a:defRPr>
            </a:lvl1pPr>
          </a:lstStyle>
          <a:p>
            <a:r>
              <a:rPr lang="en-US" altLang="zh-CN">
                <a:latin typeface="思源黑体 CN Normal" panose="020B0400000000000000" pitchFamily="34" charset="-122"/>
                <a:ea typeface="思源黑体 CN Normal" panose="020B0400000000000000" pitchFamily="34" charset="-122"/>
                <a:sym typeface="+mn-ea"/>
              </a:rPr>
              <a:t>Jenkins</a:t>
            </a:r>
            <a:r>
              <a:rPr lang="zh-CN" altLang="en-US">
                <a:latin typeface="思源黑体 CN Normal" panose="020B0400000000000000" pitchFamily="34" charset="-122"/>
                <a:ea typeface="思源黑体 CN Normal" panose="020B0400000000000000" pitchFamily="34" charset="-122"/>
                <a:sym typeface="+mn-ea"/>
              </a:rPr>
              <a:t>的属性</a:t>
            </a:r>
            <a:endParaRPr lang="zh-CN"/>
          </a:p>
        </p:txBody>
      </p:sp>
      <p:sp>
        <p:nvSpPr>
          <p:cNvPr id="219" name="TextBox 15"/>
          <p:cNvSpPr txBox="1"/>
          <p:nvPr/>
        </p:nvSpPr>
        <p:spPr>
          <a:xfrm>
            <a:off x="1136883" y="2449555"/>
            <a:ext cx="1677460" cy="1567180"/>
          </a:xfrm>
          <a:prstGeom prst="rect">
            <a:avLst/>
          </a:prstGeom>
          <a:ln w="12700">
            <a:miter lim="400000"/>
          </a:ln>
        </p:spPr>
        <p:txBody>
          <a:bodyPr lIns="45717" tIns="45717" rIns="45717" bIns="45717">
            <a:spAutoFit/>
          </a:bodyPr>
          <a:lstStyle>
            <a:lvl1pPr>
              <a:defRPr sz="96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lvl1pPr>
          </a:lstStyle>
          <a:p>
            <a:r>
              <a:t>0</a:t>
            </a:r>
            <a:r>
              <a:rPr lang="en-US"/>
              <a:t>2</a:t>
            </a:r>
            <a:endParaRPr lang="en-US"/>
          </a:p>
        </p:txBody>
      </p:sp>
      <p:pic>
        <p:nvPicPr>
          <p:cNvPr id="220" name="图片 21" descr="图片 21"/>
          <p:cNvPicPr>
            <a:picLocks noChangeAspect="1"/>
          </p:cNvPicPr>
          <p:nvPr/>
        </p:nvPicPr>
        <p:blipFill>
          <a:blip r:embed="rId1">
            <a:alphaModFix amt="23000"/>
          </a:blip>
          <a:stretch>
            <a:fillRect/>
          </a:stretch>
        </p:blipFill>
        <p:spPr>
          <a:xfrm>
            <a:off x="4893555" y="4513400"/>
            <a:ext cx="6589436" cy="2086262"/>
          </a:xfrm>
          <a:prstGeom prst="rect">
            <a:avLst/>
          </a:prstGeom>
          <a:ln w="12700">
            <a:miter lim="400000"/>
            <a:headEnd/>
            <a:tailEnd/>
          </a:ln>
        </p:spPr>
      </p:pic>
    </p:spTree>
  </p:cSld>
  <p:clrMapOvr>
    <a:masterClrMapping/>
  </p:clrMapOvr>
  <p:transition spd="med"/>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6891"/>
          <p:cNvSpPr/>
          <p:nvPr/>
        </p:nvSpPr>
        <p:spPr>
          <a:xfrm flipH="1">
            <a:off x="7037789" y="2836335"/>
            <a:ext cx="1362952" cy="1361019"/>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w="12700">
            <a:miter lim="400000"/>
          </a:ln>
        </p:spPr>
        <p:txBody>
          <a:bodyPr lIns="45719" rIns="45719"/>
          <a:lstStyle/>
          <a:p>
            <a:pPr>
              <a:defRPr sz="2300">
                <a:latin typeface="inpin heiti"/>
                <a:ea typeface="inpin heiti"/>
                <a:cs typeface="inpin heiti"/>
                <a:sym typeface="inpin heiti"/>
              </a:defRPr>
            </a:pPr>
            <a:endParaRPr sz="1800"/>
          </a:p>
        </p:txBody>
      </p:sp>
      <p:sp>
        <p:nvSpPr>
          <p:cNvPr id="571" name="文本框 23"/>
          <p:cNvSpPr txBox="1"/>
          <p:nvPr/>
        </p:nvSpPr>
        <p:spPr>
          <a:xfrm>
            <a:off x="683895" y="259715"/>
            <a:ext cx="5168265" cy="521970"/>
          </a:xfrm>
          <a:prstGeom prst="rect">
            <a:avLst/>
          </a:prstGeom>
          <a:ln w="12700">
            <a:miter lim="400000"/>
          </a:ln>
        </p:spPr>
        <p:txBody>
          <a:bodyPr wrap="square" lIns="45719" rIns="45719">
            <a:spAutoFit/>
          </a:bodyPr>
          <a:lstStyle>
            <a:lvl1pPr>
              <a:defRPr sz="2800"/>
            </a:lvl1pPr>
          </a:lstStyle>
          <a:p>
            <a:r>
              <a:t>Jenkins的特性</a:t>
            </a:r>
          </a:p>
        </p:txBody>
      </p:sp>
      <p:sp>
        <p:nvSpPr>
          <p:cNvPr id="3" name="Content Placeholder 2"/>
          <p:cNvSpPr txBox="1"/>
          <p:nvPr/>
        </p:nvSpPr>
        <p:spPr>
          <a:xfrm>
            <a:off x="970280" y="1477010"/>
            <a:ext cx="9911080" cy="3490595"/>
          </a:xfrm>
          <a:prstGeom prst="rect">
            <a:avLst/>
          </a:prstGeom>
          <a:ln w="12700">
            <a:miter lim="400000"/>
          </a:ln>
        </p:spPr>
        <p:txBody>
          <a:bodyPr wrap="square" lIns="60944" tIns="60944" rIns="60944" bIns="60944">
            <a:spAutoFit/>
          </a:bodyPr>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易于安装-只要把jenkins.war部署到servlet容器，不需要数据库支持。</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易于配置-所有配置都是通过其提供的web界面实现。</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集成RSS/E-mail通过RSS发布构建结果或当构建完成时通过e-mail通知。</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生成JUnit/TestNG测试报告。</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分布式构建支持Jenkins能够让多台计算机一起构建/测试。</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文件识别:Jenkins能够跟踪哪次构建生成哪些jar，哪次构建使用哪个版本的jar等。</a:t>
            </a:r>
            <a:endParaRPr b="0">
              <a:solidFill>
                <a:srgbClr val="000000"/>
              </a:solidFill>
              <a:latin typeface="+mn-lt"/>
              <a:ea typeface="+mn-ea"/>
              <a:cs typeface="+mn-cs"/>
              <a:sym typeface="等线" panose="02010600030101010101" charset="-122"/>
            </a:endParaRPr>
          </a:p>
          <a:p>
            <a:pPr marL="285750" indent="-285750" algn="l" defTabSz="457200">
              <a:lnSpc>
                <a:spcPct val="150000"/>
              </a:lnSpc>
              <a:spcBef>
                <a:spcPts val="600"/>
              </a:spcBef>
              <a:buFont typeface="Arial" panose="020B0604020202020204" pitchFamily="34" charset="0"/>
              <a:buChar char="•"/>
              <a:defRPr b="1">
                <a:solidFill>
                  <a:srgbClr val="595959"/>
                </a:solidFill>
                <a:latin typeface="inpin heiti"/>
                <a:ea typeface="inpin heiti"/>
                <a:cs typeface="inpin heiti"/>
                <a:sym typeface="inpin heiti"/>
              </a:defRPr>
            </a:pPr>
            <a:r>
              <a:rPr b="0">
                <a:solidFill>
                  <a:srgbClr val="000000"/>
                </a:solidFill>
                <a:latin typeface="+mn-lt"/>
                <a:ea typeface="+mn-ea"/>
                <a:cs typeface="+mn-cs"/>
                <a:sym typeface="等线" panose="02010600030101010101" charset="-122"/>
              </a:rPr>
              <a:t>l 插件支持:支持扩展插件，你可以开发适合自己团队使用的工具</a:t>
            </a:r>
            <a:endParaRPr b="0">
              <a:solidFill>
                <a:srgbClr val="000000"/>
              </a:solidFill>
              <a:latin typeface="+mn-lt"/>
              <a:ea typeface="+mn-ea"/>
              <a:cs typeface="+mn-cs"/>
              <a:sym typeface="等线" panose="02010600030101010101" charset="-122"/>
            </a:endParaRPr>
          </a:p>
        </p:txBody>
      </p:sp>
    </p:spTree>
  </p:cSld>
  <p:clrMapOvr>
    <a:masterClrMapping/>
  </p:clrMapOvr>
  <p:transition spd="med"/>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2265</Words>
  <Application>WPS 演示</Application>
  <PresentationFormat>宽屏</PresentationFormat>
  <Paragraphs>156</Paragraphs>
  <Slides>23</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宋体</vt:lpstr>
      <vt:lpstr>Wingdings</vt:lpstr>
      <vt:lpstr>等线</vt:lpstr>
      <vt:lpstr>等线 Light</vt:lpstr>
      <vt:lpstr>Arial</vt:lpstr>
      <vt:lpstr>Source Han Sans CN Normal</vt:lpstr>
      <vt:lpstr>Heiti SC Medium</vt:lpstr>
      <vt:lpstr>微软雅黑</vt:lpstr>
      <vt:lpstr>Impact</vt:lpstr>
      <vt:lpstr>inpin heiti</vt:lpstr>
      <vt:lpstr>黑体</vt:lpstr>
      <vt:lpstr>Segoe Print</vt:lpstr>
      <vt:lpstr>思源黑体 CN Normal</vt:lpstr>
      <vt:lpstr>Indie Flower</vt:lpstr>
      <vt:lpstr>Arial Unicode MS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lizhen</cp:lastModifiedBy>
  <cp:revision>14</cp:revision>
  <dcterms:created xsi:type="dcterms:W3CDTF">2019-10-16T06:14:00Z</dcterms:created>
  <dcterms:modified xsi:type="dcterms:W3CDTF">2019-11-13T08:23:46Z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